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28.xml" ContentType="application/vnd.openxmlformats-officedocument.presentationml.tags+xml"/>
  <Override PartName="/ppt/notesSlides/notesSlide28.xml" ContentType="application/vnd.openxmlformats-officedocument.presentationml.notesSlide+xml"/>
  <Override PartName="/ppt/tags/tag29.xml" ContentType="application/vnd.openxmlformats-officedocument.presentationml.tags+xml"/>
  <Override PartName="/ppt/notesSlides/notesSlide29.xml" ContentType="application/vnd.openxmlformats-officedocument.presentationml.notesSlide+xml"/>
  <Override PartName="/ppt/tags/tag30.xml" ContentType="application/vnd.openxmlformats-officedocument.presentationml.tags+xml"/>
  <Override PartName="/ppt/notesSlides/notesSlide30.xml" ContentType="application/vnd.openxmlformats-officedocument.presentationml.notesSlide+xml"/>
  <Override PartName="/ppt/tags/tag31.xml" ContentType="application/vnd.openxmlformats-officedocument.presentationml.tags+xml"/>
  <Override PartName="/ppt/notesSlides/notesSlide31.xml" ContentType="application/vnd.openxmlformats-officedocument.presentationml.notesSlide+xml"/>
  <Override PartName="/ppt/tags/tag32.xml" ContentType="application/vnd.openxmlformats-officedocument.presentationml.tags+xml"/>
  <Override PartName="/ppt/notesSlides/notesSlide32.xml" ContentType="application/vnd.openxmlformats-officedocument.presentationml.notesSlide+xml"/>
  <Override PartName="/ppt/tags/tag33.xml" ContentType="application/vnd.openxmlformats-officedocument.presentationml.tags+xml"/>
  <Override PartName="/ppt/notesSlides/notesSlide33.xml" ContentType="application/vnd.openxmlformats-officedocument.presentationml.notesSlide+xml"/>
  <Override PartName="/ppt/tags/tag34.xml" ContentType="application/vnd.openxmlformats-officedocument.presentationml.tags+xml"/>
  <Override PartName="/ppt/notesSlides/notesSlide34.xml" ContentType="application/vnd.openxmlformats-officedocument.presentationml.notesSlide+xml"/>
  <Override PartName="/ppt/tags/tag35.xml" ContentType="application/vnd.openxmlformats-officedocument.presentationml.tags+xml"/>
  <Override PartName="/ppt/notesSlides/notesSlide35.xml" ContentType="application/vnd.openxmlformats-officedocument.presentationml.notesSlide+xml"/>
  <Override PartName="/ppt/tags/tag36.xml" ContentType="application/vnd.openxmlformats-officedocument.presentationml.tags+xml"/>
  <Override PartName="/ppt/notesSlides/notesSlide36.xml" ContentType="application/vnd.openxmlformats-officedocument.presentationml.notesSlide+xml"/>
  <Override PartName="/ppt/tags/tag37.xml" ContentType="application/vnd.openxmlformats-officedocument.presentationml.tags+xml"/>
  <Override PartName="/ppt/notesSlides/notesSlide37.xml" ContentType="application/vnd.openxmlformats-officedocument.presentationml.notesSlide+xml"/>
  <Override PartName="/ppt/tags/tag38.xml" ContentType="application/vnd.openxmlformats-officedocument.presentationml.tags+xml"/>
  <Override PartName="/ppt/notesSlides/notesSlide38.xml" ContentType="application/vnd.openxmlformats-officedocument.presentationml.notesSlide+xml"/>
  <Override PartName="/ppt/tags/tag39.xml" ContentType="application/vnd.openxmlformats-officedocument.presentationml.tags+xml"/>
  <Override PartName="/ppt/notesSlides/notesSlide39.xml" ContentType="application/vnd.openxmlformats-officedocument.presentationml.notesSlide+xml"/>
  <Override PartName="/ppt/tags/tag40.xml" ContentType="application/vnd.openxmlformats-officedocument.presentationml.tags+xml"/>
  <Override PartName="/ppt/notesSlides/notesSlide40.xml" ContentType="application/vnd.openxmlformats-officedocument.presentationml.notesSlide+xml"/>
  <Override PartName="/ppt/tags/tag41.xml" ContentType="application/vnd.openxmlformats-officedocument.presentationml.tags+xml"/>
  <Override PartName="/ppt/notesSlides/notesSlide41.xml" ContentType="application/vnd.openxmlformats-officedocument.presentationml.notesSlide+xml"/>
  <Override PartName="/ppt/tags/tag42.xml" ContentType="application/vnd.openxmlformats-officedocument.presentationml.tags+xml"/>
  <Override PartName="/ppt/notesSlides/notesSlide42.xml" ContentType="application/vnd.openxmlformats-officedocument.presentationml.notesSlide+xml"/>
  <Override PartName="/ppt/tags/tag43.xml" ContentType="application/vnd.openxmlformats-officedocument.presentationml.tags+xml"/>
  <Override PartName="/ppt/notesSlides/notesSlide43.xml" ContentType="application/vnd.openxmlformats-officedocument.presentationml.notesSlide+xml"/>
  <Override PartName="/ppt/tags/tag44.xml" ContentType="application/vnd.openxmlformats-officedocument.presentationml.tags+xml"/>
  <Override PartName="/ppt/notesSlides/notesSlide44.xml" ContentType="application/vnd.openxmlformats-officedocument.presentationml.notesSlide+xml"/>
  <Override PartName="/ppt/tags/tag45.xml" ContentType="application/vnd.openxmlformats-officedocument.presentationml.tags+xml"/>
  <Override PartName="/ppt/notesSlides/notesSlide45.xml" ContentType="application/vnd.openxmlformats-officedocument.presentationml.notesSlide+xml"/>
  <Override PartName="/ppt/tags/tag46.xml" ContentType="application/vnd.openxmlformats-officedocument.presentationml.tags+xml"/>
  <Override PartName="/ppt/notesSlides/notesSlide46.xml" ContentType="application/vnd.openxmlformats-officedocument.presentationml.notesSlide+xml"/>
  <Override PartName="/ppt/tags/tag47.xml" ContentType="application/vnd.openxmlformats-officedocument.presentationml.tags+xml"/>
  <Override PartName="/ppt/notesSlides/notesSlide47.xml" ContentType="application/vnd.openxmlformats-officedocument.presentationml.notesSlide+xml"/>
  <Override PartName="/ppt/tags/tag48.xml" ContentType="application/vnd.openxmlformats-officedocument.presentationml.tags+xml"/>
  <Override PartName="/ppt/notesSlides/notesSlide48.xml" ContentType="application/vnd.openxmlformats-officedocument.presentationml.notesSlide+xml"/>
  <Override PartName="/ppt/tags/tag49.xml" ContentType="application/vnd.openxmlformats-officedocument.presentationml.tags+xml"/>
  <Override PartName="/ppt/notesSlides/notesSlide49.xml" ContentType="application/vnd.openxmlformats-officedocument.presentationml.notesSlide+xml"/>
  <Override PartName="/ppt/tags/tag50.xml" ContentType="application/vnd.openxmlformats-officedocument.presentationml.tags+xml"/>
  <Override PartName="/ppt/notesSlides/notesSlide50.xml" ContentType="application/vnd.openxmlformats-officedocument.presentationml.notesSlide+xml"/>
  <Override PartName="/ppt/tags/tag51.xml" ContentType="application/vnd.openxmlformats-officedocument.presentationml.tags+xml"/>
  <Override PartName="/ppt/notesSlides/notesSlide51.xml" ContentType="application/vnd.openxmlformats-officedocument.presentationml.notesSlide+xml"/>
  <Override PartName="/ppt/tags/tag52.xml" ContentType="application/vnd.openxmlformats-officedocument.presentationml.tags+xml"/>
  <Override PartName="/ppt/notesSlides/notesSlide52.xml" ContentType="application/vnd.openxmlformats-officedocument.presentationml.notesSlide+xml"/>
  <Override PartName="/ppt/tags/tag53.xml" ContentType="application/vnd.openxmlformats-officedocument.presentationml.tags+xml"/>
  <Override PartName="/ppt/notesSlides/notesSlide53.xml" ContentType="application/vnd.openxmlformats-officedocument.presentationml.notesSlide+xml"/>
  <Override PartName="/ppt/tags/tag54.xml" ContentType="application/vnd.openxmlformats-officedocument.presentationml.tags+xml"/>
  <Override PartName="/ppt/notesSlides/notesSlide54.xml" ContentType="application/vnd.openxmlformats-officedocument.presentationml.notesSlide+xml"/>
  <Override PartName="/ppt/tags/tag55.xml" ContentType="application/vnd.openxmlformats-officedocument.presentationml.tags+xml"/>
  <Override PartName="/ppt/notesSlides/notesSlide55.xml" ContentType="application/vnd.openxmlformats-officedocument.presentationml.notesSlide+xml"/>
  <Override PartName="/ppt/tags/tag56.xml" ContentType="application/vnd.openxmlformats-officedocument.presentationml.tags+xml"/>
  <Override PartName="/ppt/notesSlides/notesSlide56.xml" ContentType="application/vnd.openxmlformats-officedocument.presentationml.notesSlide+xml"/>
  <Override PartName="/ppt/tags/tag57.xml" ContentType="application/vnd.openxmlformats-officedocument.presentationml.tags+xml"/>
  <Override PartName="/ppt/notesSlides/notesSlide57.xml" ContentType="application/vnd.openxmlformats-officedocument.presentationml.notesSlide+xml"/>
  <Override PartName="/ppt/tags/tag58.xml" ContentType="application/vnd.openxmlformats-officedocument.presentationml.tags+xml"/>
  <Override PartName="/ppt/activeX/activeX1.xml" ContentType="application/vnd.ms-office.activeX+xml"/>
  <Override PartName="/ppt/activeX/activeX1.bin" ContentType="application/vnd.ms-office.activeX"/>
  <Override PartName="/ppt/tags/tag59.xml" ContentType="application/vnd.openxmlformats-officedocument.presentationml.tags+xml"/>
  <Override PartName="/ppt/activeX/activeX2.xml" ContentType="application/vnd.ms-office.activeX+xml"/>
  <Override PartName="/ppt/activeX/activeX2.bin" ContentType="application/vnd.ms-office.activeX"/>
  <Override PartName="/ppt/tags/tag60.xml" ContentType="application/vnd.openxmlformats-officedocument.presentationml.tags+xml"/>
  <Override PartName="/ppt/activeX/activeX3.xml" ContentType="application/vnd.ms-office.activeX+xml"/>
  <Override PartName="/ppt/activeX/activeX3.bin" ContentType="application/vnd.ms-office.activeX"/>
  <Override PartName="/ppt/tags/tag61.xml" ContentType="application/vnd.openxmlformats-officedocument.presentationml.tags+xml"/>
  <Override PartName="/ppt/notesSlides/notesSlide58.xml" ContentType="application/vnd.openxmlformats-officedocument.presentationml.notesSlide+xml"/>
  <Override PartName="/ppt/tags/tag62.xml" ContentType="application/vnd.openxmlformats-officedocument.presentationml.tags+xml"/>
  <Override PartName="/ppt/notesSlides/notesSlide59.xml" ContentType="application/vnd.openxmlformats-officedocument.presentationml.notesSlide+xml"/>
  <Override PartName="/ppt/tags/tag63.xml" ContentType="application/vnd.openxmlformats-officedocument.presentationml.tags+xml"/>
  <Override PartName="/ppt/activeX/activeX4.xml" ContentType="application/vnd.ms-office.activeX+xml"/>
  <Override PartName="/ppt/activeX/activeX4.bin" ContentType="application/vnd.ms-office.activeX"/>
  <Override PartName="/ppt/tags/tag64.xml" ContentType="application/vnd.openxmlformats-officedocument.presentationml.tags+xml"/>
  <Override PartName="/ppt/activeX/activeX5.xml" ContentType="application/vnd.ms-office.activeX+xml"/>
  <Override PartName="/ppt/activeX/activeX5.bin" ContentType="application/vnd.ms-office.activeX"/>
  <Override PartName="/ppt/tags/tag65.xml" ContentType="application/vnd.openxmlformats-officedocument.presentationml.tags+xml"/>
  <Override PartName="/ppt/activeX/activeX6.xml" ContentType="application/vnd.ms-office.activeX+xml"/>
  <Override PartName="/ppt/activeX/activeX6.bin" ContentType="application/vnd.ms-office.activeX"/>
  <Override PartName="/ppt/tags/tag66.xml" ContentType="application/vnd.openxmlformats-officedocument.presentationml.tags+xml"/>
  <Override PartName="/ppt/notesSlides/notesSlide60.xml" ContentType="application/vnd.openxmlformats-officedocument.presentationml.notesSlide+xml"/>
  <Override PartName="/ppt/tags/tag67.xml" ContentType="application/vnd.openxmlformats-officedocument.presentationml.tags+xml"/>
  <Override PartName="/ppt/notesSlides/notesSlide61.xml" ContentType="application/vnd.openxmlformats-officedocument.presentationml.notesSlide+xml"/>
  <Override PartName="/ppt/tags/tag68.xml" ContentType="application/vnd.openxmlformats-officedocument.presentationml.tags+xml"/>
  <Override PartName="/ppt/notesSlides/notesSlide62.xml" ContentType="application/vnd.openxmlformats-officedocument.presentationml.notesSlide+xml"/>
  <Override PartName="/ppt/tags/tag69.xml" ContentType="application/vnd.openxmlformats-officedocument.presentationml.tags+xml"/>
  <Override PartName="/ppt/notesSlides/notesSlide63.xml" ContentType="application/vnd.openxmlformats-officedocument.presentationml.notesSlide+xml"/>
  <Override PartName="/ppt/tags/tag70.xml" ContentType="application/vnd.openxmlformats-officedocument.presentationml.tags+xml"/>
  <Override PartName="/ppt/notesSlides/notesSlide64.xml" ContentType="application/vnd.openxmlformats-officedocument.presentationml.notesSlide+xml"/>
  <Override PartName="/ppt/tags/tag71.xml" ContentType="application/vnd.openxmlformats-officedocument.presentationml.tags+xml"/>
  <Override PartName="/ppt/notesSlides/notesSlide65.xml" ContentType="application/vnd.openxmlformats-officedocument.presentationml.notesSlide+xml"/>
  <Override PartName="/ppt/tags/tag72.xml" ContentType="application/vnd.openxmlformats-officedocument.presentationml.tags+xml"/>
  <Override PartName="/ppt/notesSlides/notesSlide66.xml" ContentType="application/vnd.openxmlformats-officedocument.presentationml.notesSlide+xml"/>
  <Override PartName="/ppt/tags/tag73.xml" ContentType="application/vnd.openxmlformats-officedocument.presentationml.tags+xml"/>
  <Override PartName="/ppt/notesSlides/notesSlide67.xml" ContentType="application/vnd.openxmlformats-officedocument.presentationml.notesSlide+xml"/>
  <Override PartName="/ppt/tags/tag74.xml" ContentType="application/vnd.openxmlformats-officedocument.presentationml.tags+xml"/>
  <Override PartName="/ppt/notesSlides/notesSlide68.xml" ContentType="application/vnd.openxmlformats-officedocument.presentationml.notesSlide+xml"/>
  <Override PartName="/ppt/tags/tag75.xml" ContentType="application/vnd.openxmlformats-officedocument.presentationml.tags+xml"/>
  <Override PartName="/ppt/notesSlides/notesSlide69.xml" ContentType="application/vnd.openxmlformats-officedocument.presentationml.notesSlide+xml"/>
  <Override PartName="/ppt/tags/tag76.xml" ContentType="application/vnd.openxmlformats-officedocument.presentationml.tags+xml"/>
  <Override PartName="/ppt/notesSlides/notesSlide70.xml" ContentType="application/vnd.openxmlformats-officedocument.presentationml.notesSlide+xml"/>
  <Override PartName="/ppt/tags/tag77.xml" ContentType="application/vnd.openxmlformats-officedocument.presentationml.tags+xml"/>
  <Override PartName="/ppt/notesSlides/notesSlide71.xml" ContentType="application/vnd.openxmlformats-officedocument.presentationml.notesSlide+xml"/>
  <Override PartName="/ppt/tags/tag78.xml" ContentType="application/vnd.openxmlformats-officedocument.presentationml.tags+xml"/>
  <Override PartName="/ppt/notesSlides/notesSlide72.xml" ContentType="application/vnd.openxmlformats-officedocument.presentationml.notesSlide+xml"/>
  <Override PartName="/ppt/tags/tag79.xml" ContentType="application/vnd.openxmlformats-officedocument.presentationml.tags+xml"/>
  <Override PartName="/ppt/notesSlides/notesSlide73.xml" ContentType="application/vnd.openxmlformats-officedocument.presentationml.notesSlide+xml"/>
  <Override PartName="/ppt/tags/tag80.xml" ContentType="application/vnd.openxmlformats-officedocument.presentationml.tags+xml"/>
  <Override PartName="/ppt/notesSlides/notesSlide74.xml" ContentType="application/vnd.openxmlformats-officedocument.presentationml.notesSlide+xml"/>
  <Override PartName="/ppt/tags/tag81.xml" ContentType="application/vnd.openxmlformats-officedocument.presentationml.tags+xml"/>
  <Override PartName="/ppt/notesSlides/notesSlide75.xml" ContentType="application/vnd.openxmlformats-officedocument.presentationml.notesSlide+xml"/>
  <Override PartName="/ppt/tags/tag82.xml" ContentType="application/vnd.openxmlformats-officedocument.presentationml.tags+xml"/>
  <Override PartName="/ppt/notesSlides/notesSlide76.xml" ContentType="application/vnd.openxmlformats-officedocument.presentationml.notesSlide+xml"/>
  <Override PartName="/ppt/tags/tag83.xml" ContentType="application/vnd.openxmlformats-officedocument.presentationml.tags+xml"/>
  <Override PartName="/ppt/notesSlides/notesSlide77.xml" ContentType="application/vnd.openxmlformats-officedocument.presentationml.notesSlide+xml"/>
  <Override PartName="/ppt/tags/tag84.xml" ContentType="application/vnd.openxmlformats-officedocument.presentationml.tags+xml"/>
  <Override PartName="/ppt/notesSlides/notesSlide78.xml" ContentType="application/vnd.openxmlformats-officedocument.presentationml.notesSlide+xml"/>
  <Override PartName="/ppt/tags/tag85.xml" ContentType="application/vnd.openxmlformats-officedocument.presentationml.tags+xml"/>
  <Override PartName="/ppt/notesSlides/notesSlide79.xml" ContentType="application/vnd.openxmlformats-officedocument.presentationml.notesSlide+xml"/>
  <Override PartName="/ppt/tags/tag86.xml" ContentType="application/vnd.openxmlformats-officedocument.presentationml.tags+xml"/>
  <Override PartName="/ppt/notesSlides/notesSlide80.xml" ContentType="application/vnd.openxmlformats-officedocument.presentationml.notesSlide+xml"/>
  <Override PartName="/ppt/tags/tag87.xml" ContentType="application/vnd.openxmlformats-officedocument.presentationml.tags+xml"/>
  <Override PartName="/ppt/notesSlides/notesSlide81.xml" ContentType="application/vnd.openxmlformats-officedocument.presentationml.notesSlide+xml"/>
  <Override PartName="/ppt/tags/tag88.xml" ContentType="application/vnd.openxmlformats-officedocument.presentationml.tags+xml"/>
  <Override PartName="/ppt/notesSlides/notesSlide82.xml" ContentType="application/vnd.openxmlformats-officedocument.presentationml.notesSlide+xml"/>
  <Override PartName="/ppt/tags/tag89.xml" ContentType="application/vnd.openxmlformats-officedocument.presentationml.tags+xml"/>
  <Override PartName="/ppt/notesSlides/notesSlide83.xml" ContentType="application/vnd.openxmlformats-officedocument.presentationml.notesSlide+xml"/>
  <Override PartName="/ppt/tags/tag90.xml" ContentType="application/vnd.openxmlformats-officedocument.presentationml.tags+xml"/>
  <Override PartName="/ppt/notesSlides/notesSlide84.xml" ContentType="application/vnd.openxmlformats-officedocument.presentationml.notesSlide+xml"/>
  <Override PartName="/ppt/tags/tag91.xml" ContentType="application/vnd.openxmlformats-officedocument.presentationml.tags+xml"/>
  <Override PartName="/ppt/notesSlides/notesSlide85.xml" ContentType="application/vnd.openxmlformats-officedocument.presentationml.notesSlide+xml"/>
  <Override PartName="/ppt/tags/tag92.xml" ContentType="application/vnd.openxmlformats-officedocument.presentationml.tags+xml"/>
  <Override PartName="/ppt/notesSlides/notesSlide86.xml" ContentType="application/vnd.openxmlformats-officedocument.presentationml.notesSlide+xml"/>
  <Override PartName="/ppt/tags/tag93.xml" ContentType="application/vnd.openxmlformats-officedocument.presentationml.tags+xml"/>
  <Override PartName="/ppt/notesSlides/notesSlide87.xml" ContentType="application/vnd.openxmlformats-officedocument.presentationml.notesSlide+xml"/>
  <Override PartName="/ppt/tags/tag94.xml" ContentType="application/vnd.openxmlformats-officedocument.presentationml.tags+xml"/>
  <Override PartName="/ppt/notesSlides/notesSlide88.xml" ContentType="application/vnd.openxmlformats-officedocument.presentationml.notesSlide+xml"/>
  <Override PartName="/ppt/tags/tag95.xml" ContentType="application/vnd.openxmlformats-officedocument.presentationml.tags+xml"/>
  <Override PartName="/ppt/notesSlides/notesSlide89.xml" ContentType="application/vnd.openxmlformats-officedocument.presentationml.notesSlide+xml"/>
  <Override PartName="/ppt/tags/tag96.xml" ContentType="application/vnd.openxmlformats-officedocument.presentationml.tags+xml"/>
  <Override PartName="/ppt/notesSlides/notesSlide90.xml" ContentType="application/vnd.openxmlformats-officedocument.presentationml.notesSlide+xml"/>
  <Override PartName="/ppt/tags/tag97.xml" ContentType="application/vnd.openxmlformats-officedocument.presentationml.tags+xml"/>
  <Override PartName="/ppt/notesSlides/notesSlide91.xml" ContentType="application/vnd.openxmlformats-officedocument.presentationml.notesSlide+xml"/>
  <Override PartName="/ppt/tags/tag98.xml" ContentType="application/vnd.openxmlformats-officedocument.presentationml.tags+xml"/>
  <Override PartName="/ppt/notesSlides/notesSlide92.xml" ContentType="application/vnd.openxmlformats-officedocument.presentationml.notesSlide+xml"/>
  <Override PartName="/ppt/tags/tag99.xml" ContentType="application/vnd.openxmlformats-officedocument.presentationml.tags+xml"/>
  <Override PartName="/ppt/notesSlides/notesSlide93.xml" ContentType="application/vnd.openxmlformats-officedocument.presentationml.notesSlide+xml"/>
  <Override PartName="/ppt/tags/tag100.xml" ContentType="application/vnd.openxmlformats-officedocument.presentationml.tags+xml"/>
  <Override PartName="/ppt/notesSlides/notesSlide94.xml" ContentType="application/vnd.openxmlformats-officedocument.presentationml.notesSlide+xml"/>
  <Override PartName="/ppt/tags/tag101.xml" ContentType="application/vnd.openxmlformats-officedocument.presentationml.tags+xml"/>
  <Override PartName="/ppt/notesSlides/notesSlide95.xml" ContentType="application/vnd.openxmlformats-officedocument.presentationml.notesSlide+xml"/>
  <Override PartName="/ppt/tags/tag102.xml" ContentType="application/vnd.openxmlformats-officedocument.presentationml.tags+xml"/>
  <Override PartName="/ppt/notesSlides/notesSlide96.xml" ContentType="application/vnd.openxmlformats-officedocument.presentationml.notesSlide+xml"/>
  <Override PartName="/ppt/tags/tag103.xml" ContentType="application/vnd.openxmlformats-officedocument.presentationml.tags+xml"/>
  <Override PartName="/ppt/notesSlides/notesSlide97.xml" ContentType="application/vnd.openxmlformats-officedocument.presentationml.notesSlide+xml"/>
  <Override PartName="/ppt/tags/tag104.xml" ContentType="application/vnd.openxmlformats-officedocument.presentationml.tags+xml"/>
  <Override PartName="/ppt/notesSlides/notesSlide98.xml" ContentType="application/vnd.openxmlformats-officedocument.presentationml.notesSlide+xml"/>
  <Override PartName="/ppt/tags/tag105.xml" ContentType="application/vnd.openxmlformats-officedocument.presentationml.tags+xml"/>
  <Override PartName="/ppt/notesSlides/notesSlide99.xml" ContentType="application/vnd.openxmlformats-officedocument.presentationml.notesSlide+xml"/>
  <Override PartName="/ppt/tags/tag106.xml" ContentType="application/vnd.openxmlformats-officedocument.presentationml.tags+xml"/>
  <Override PartName="/ppt/notesSlides/notesSlide100.xml" ContentType="application/vnd.openxmlformats-officedocument.presentationml.notesSlide+xml"/>
  <Override PartName="/ppt/tags/tag107.xml" ContentType="application/vnd.openxmlformats-officedocument.presentationml.tags+xml"/>
  <Override PartName="/ppt/activeX/activeX7.xml" ContentType="application/vnd.ms-office.activeX+xml"/>
  <Override PartName="/ppt/activeX/activeX7.bin" ContentType="application/vnd.ms-office.activeX"/>
  <Override PartName="/ppt/tags/tag108.xml" ContentType="application/vnd.openxmlformats-officedocument.presentationml.tags+xml"/>
  <Override PartName="/ppt/activeX/activeX8.xml" ContentType="application/vnd.ms-office.activeX+xml"/>
  <Override PartName="/ppt/activeX/activeX8.bin" ContentType="application/vnd.ms-office.activeX"/>
  <Override PartName="/ppt/tags/tag109.xml" ContentType="application/vnd.openxmlformats-officedocument.presentationml.tags+xml"/>
  <Override PartName="/ppt/activeX/activeX9.xml" ContentType="application/vnd.ms-office.activeX+xml"/>
  <Override PartName="/ppt/activeX/activeX9.bin" ContentType="application/vnd.ms-office.activeX"/>
  <Override PartName="/ppt/tags/tag110.xml" ContentType="application/vnd.openxmlformats-officedocument.presentationml.tags+xml"/>
  <Override PartName="/ppt/notesSlides/notesSlide101.xml" ContentType="application/vnd.openxmlformats-officedocument.presentationml.notesSlide+xml"/>
  <Override PartName="/ppt/tags/tag111.xml" ContentType="application/vnd.openxmlformats-officedocument.presentationml.tags+xml"/>
  <Override PartName="/ppt/notesSlides/notesSlide102.xml" ContentType="application/vnd.openxmlformats-officedocument.presentationml.notesSlide+xml"/>
  <Override PartName="/ppt/tags/tag112.xml" ContentType="application/vnd.openxmlformats-officedocument.presentationml.tags+xml"/>
  <Override PartName="/ppt/notesSlides/notesSlide103.xml" ContentType="application/vnd.openxmlformats-officedocument.presentationml.notesSlide+xml"/>
  <Override PartName="/ppt/tags/tag113.xml" ContentType="application/vnd.openxmlformats-officedocument.presentationml.tags+xml"/>
  <Override PartName="/ppt/notesSlides/notesSlide104.xml" ContentType="application/vnd.openxmlformats-officedocument.presentationml.notesSlide+xml"/>
  <Override PartName="/ppt/tags/tag114.xml" ContentType="application/vnd.openxmlformats-officedocument.presentationml.tags+xml"/>
  <Override PartName="/ppt/notesSlides/notesSlide105.xml" ContentType="application/vnd.openxmlformats-officedocument.presentationml.notesSlide+xml"/>
  <Override PartName="/ppt/tags/tag115.xml" ContentType="application/vnd.openxmlformats-officedocument.presentationml.tags+xml"/>
  <Override PartName="/ppt/notesSlides/notesSlide106.xml" ContentType="application/vnd.openxmlformats-officedocument.presentationml.notesSlide+xml"/>
  <Override PartName="/ppt/tags/tag116.xml" ContentType="application/vnd.openxmlformats-officedocument.presentationml.tags+xml"/>
  <Override PartName="/ppt/notesSlides/notesSlide107.xml" ContentType="application/vnd.openxmlformats-officedocument.presentationml.notesSlide+xml"/>
  <Override PartName="/ppt/tags/tag117.xml" ContentType="application/vnd.openxmlformats-officedocument.presentationml.tags+xml"/>
  <Override PartName="/ppt/notesSlides/notesSlide108.xml" ContentType="application/vnd.openxmlformats-officedocument.presentationml.notesSlide+xml"/>
  <Override PartName="/ppt/tags/tag118.xml" ContentType="application/vnd.openxmlformats-officedocument.presentationml.tags+xml"/>
  <Override PartName="/ppt/notesSlides/notesSlide109.xml" ContentType="application/vnd.openxmlformats-officedocument.presentationml.notesSlide+xml"/>
  <Override PartName="/ppt/tags/tag119.xml" ContentType="application/vnd.openxmlformats-officedocument.presentationml.tags+xml"/>
  <Override PartName="/ppt/notesSlides/notesSlide110.xml" ContentType="application/vnd.openxmlformats-officedocument.presentationml.notesSlide+xml"/>
  <Override PartName="/ppt/tags/tag120.xml" ContentType="application/vnd.openxmlformats-officedocument.presentationml.tags+xml"/>
  <Override PartName="/ppt/notesSlides/notesSlide111.xml" ContentType="application/vnd.openxmlformats-officedocument.presentationml.notesSlide+xml"/>
  <Override PartName="/ppt/tags/tag121.xml" ContentType="application/vnd.openxmlformats-officedocument.presentationml.tags+xml"/>
  <Override PartName="/ppt/notesSlides/notesSlide112.xml" ContentType="application/vnd.openxmlformats-officedocument.presentationml.notesSlide+xml"/>
  <Override PartName="/ppt/tags/tag122.xml" ContentType="application/vnd.openxmlformats-officedocument.presentationml.tags+xml"/>
  <Override PartName="/ppt/notesSlides/notesSlide113.xml" ContentType="application/vnd.openxmlformats-officedocument.presentationml.notesSlide+xml"/>
  <Override PartName="/ppt/tags/tag123.xml" ContentType="application/vnd.openxmlformats-officedocument.presentationml.tags+xml"/>
  <Override PartName="/ppt/notesSlides/notesSlide114.xml" ContentType="application/vnd.openxmlformats-officedocument.presentationml.notesSlide+xml"/>
  <Override PartName="/ppt/tags/tag124.xml" ContentType="application/vnd.openxmlformats-officedocument.presentationml.tags+xml"/>
  <Override PartName="/ppt/notesSlides/notesSlide115.xml" ContentType="application/vnd.openxmlformats-officedocument.presentationml.notesSlide+xml"/>
  <Override PartName="/ppt/tags/tag125.xml" ContentType="application/vnd.openxmlformats-officedocument.presentationml.tags+xml"/>
  <Override PartName="/ppt/notesSlides/notesSlide116.xml" ContentType="application/vnd.openxmlformats-officedocument.presentationml.notesSlide+xml"/>
  <Override PartName="/ppt/tags/tag126.xml" ContentType="application/vnd.openxmlformats-officedocument.presentationml.tags+xml"/>
  <Override PartName="/ppt/notesSlides/notesSlide117.xml" ContentType="application/vnd.openxmlformats-officedocument.presentationml.notesSlide+xml"/>
  <Override PartName="/ppt/tags/tag127.xml" ContentType="application/vnd.openxmlformats-officedocument.presentationml.tags+xml"/>
  <Override PartName="/ppt/notesSlides/notesSlide118.xml" ContentType="application/vnd.openxmlformats-officedocument.presentationml.notesSlide+xml"/>
  <Override PartName="/ppt/tags/tag128.xml" ContentType="application/vnd.openxmlformats-officedocument.presentationml.tags+xml"/>
  <Override PartName="/ppt/notesSlides/notesSlide119.xml" ContentType="application/vnd.openxmlformats-officedocument.presentationml.notesSlide+xml"/>
  <Override PartName="/ppt/tags/tag129.xml" ContentType="application/vnd.openxmlformats-officedocument.presentationml.tags+xml"/>
  <Override PartName="/ppt/notesSlides/notesSlide120.xml" ContentType="application/vnd.openxmlformats-officedocument.presentationml.notesSlide+xml"/>
  <Override PartName="/ppt/tags/tag130.xml" ContentType="application/vnd.openxmlformats-officedocument.presentationml.tags+xml"/>
  <Override PartName="/ppt/notesSlides/notesSlide121.xml" ContentType="application/vnd.openxmlformats-officedocument.presentationml.notesSlide+xml"/>
  <Override PartName="/ppt/tags/tag131.xml" ContentType="application/vnd.openxmlformats-officedocument.presentationml.tags+xml"/>
  <Override PartName="/ppt/notesSlides/notesSlide122.xml" ContentType="application/vnd.openxmlformats-officedocument.presentationml.notesSlide+xml"/>
  <Override PartName="/ppt/tags/tag132.xml" ContentType="application/vnd.openxmlformats-officedocument.presentationml.tags+xml"/>
  <Override PartName="/ppt/notesSlides/notesSlide123.xml" ContentType="application/vnd.openxmlformats-officedocument.presentationml.notesSlide+xml"/>
  <Override PartName="/ppt/tags/tag133.xml" ContentType="application/vnd.openxmlformats-officedocument.presentationml.tags+xml"/>
  <Override PartName="/ppt/notesSlides/notesSlide124.xml" ContentType="application/vnd.openxmlformats-officedocument.presentationml.notesSlide+xml"/>
  <Override PartName="/ppt/tags/tag134.xml" ContentType="application/vnd.openxmlformats-officedocument.presentationml.tags+xml"/>
  <Override PartName="/ppt/notesSlides/notesSlide125.xml" ContentType="application/vnd.openxmlformats-officedocument.presentationml.notesSlide+xml"/>
  <Override PartName="/ppt/tags/tag135.xml" ContentType="application/vnd.openxmlformats-officedocument.presentationml.tags+xml"/>
  <Override PartName="/ppt/activeX/activeX10.xml" ContentType="application/vnd.ms-office.activeX+xml"/>
  <Override PartName="/ppt/activeX/activeX10.bin" ContentType="application/vnd.ms-office.activeX"/>
  <Override PartName="/ppt/tags/tag136.xml" ContentType="application/vnd.openxmlformats-officedocument.presentationml.tags+xml"/>
  <Override PartName="/ppt/activeX/activeX11.xml" ContentType="application/vnd.ms-office.activeX+xml"/>
  <Override PartName="/ppt/activeX/activeX11.bin" ContentType="application/vnd.ms-office.activeX"/>
  <Override PartName="/ppt/tags/tag137.xml" ContentType="application/vnd.openxmlformats-officedocument.presentationml.tags+xml"/>
  <Override PartName="/ppt/activeX/activeX12.xml" ContentType="application/vnd.ms-office.activeX+xml"/>
  <Override PartName="/ppt/activeX/activeX12.bin" ContentType="application/vnd.ms-office.activeX"/>
  <Override PartName="/ppt/tags/tag138.xml" ContentType="application/vnd.openxmlformats-officedocument.presentationml.tags+xml"/>
  <Override PartName="/ppt/notesSlides/notesSlide126.xml" ContentType="application/vnd.openxmlformats-officedocument.presentationml.notesSlide+xml"/>
  <Override PartName="/ppt/tags/tag139.xml" ContentType="application/vnd.openxmlformats-officedocument.presentationml.tags+xml"/>
  <Override PartName="/ppt/notesSlides/notesSlide127.xml" ContentType="application/vnd.openxmlformats-officedocument.presentationml.notesSlide+xml"/>
  <Override PartName="/ppt/tags/tag140.xml" ContentType="application/vnd.openxmlformats-officedocument.presentationml.tags+xml"/>
  <Override PartName="/ppt/notesSlides/notesSlide128.xml" ContentType="application/vnd.openxmlformats-officedocument.presentationml.notesSlide+xml"/>
  <Override PartName="/ppt/tags/tag141.xml" ContentType="application/vnd.openxmlformats-officedocument.presentationml.tags+xml"/>
  <Override PartName="/ppt/notesSlides/notesSlide1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1"/>
  </p:notesMasterIdLst>
  <p:sldIdLst>
    <p:sldId id="259" r:id="rId2"/>
    <p:sldId id="774" r:id="rId3"/>
    <p:sldId id="775" r:id="rId4"/>
    <p:sldId id="358" r:id="rId5"/>
    <p:sldId id="376" r:id="rId6"/>
    <p:sldId id="364" r:id="rId7"/>
    <p:sldId id="776" r:id="rId8"/>
    <p:sldId id="367" r:id="rId9"/>
    <p:sldId id="777" r:id="rId10"/>
    <p:sldId id="778" r:id="rId11"/>
    <p:sldId id="370" r:id="rId12"/>
    <p:sldId id="371" r:id="rId13"/>
    <p:sldId id="779" r:id="rId14"/>
    <p:sldId id="780" r:id="rId15"/>
    <p:sldId id="374" r:id="rId16"/>
    <p:sldId id="781" r:id="rId17"/>
    <p:sldId id="541" r:id="rId18"/>
    <p:sldId id="782" r:id="rId19"/>
    <p:sldId id="724" r:id="rId20"/>
    <p:sldId id="795" r:id="rId21"/>
    <p:sldId id="796" r:id="rId22"/>
    <p:sldId id="797" r:id="rId23"/>
    <p:sldId id="798" r:id="rId24"/>
    <p:sldId id="799" r:id="rId25"/>
    <p:sldId id="794" r:id="rId26"/>
    <p:sldId id="800" r:id="rId27"/>
    <p:sldId id="257" r:id="rId28"/>
    <p:sldId id="788" r:id="rId29"/>
    <p:sldId id="801" r:id="rId30"/>
    <p:sldId id="657" r:id="rId31"/>
    <p:sldId id="766" r:id="rId32"/>
    <p:sldId id="284" r:id="rId33"/>
    <p:sldId id="767" r:id="rId34"/>
    <p:sldId id="509" r:id="rId35"/>
    <p:sldId id="286" r:id="rId36"/>
    <p:sldId id="783" r:id="rId37"/>
    <p:sldId id="826" r:id="rId38"/>
    <p:sldId id="827" r:id="rId39"/>
    <p:sldId id="580" r:id="rId40"/>
    <p:sldId id="581" r:id="rId41"/>
    <p:sldId id="582" r:id="rId42"/>
    <p:sldId id="583" r:id="rId43"/>
    <p:sldId id="584" r:id="rId44"/>
    <p:sldId id="585" r:id="rId45"/>
    <p:sldId id="586" r:id="rId46"/>
    <p:sldId id="538" r:id="rId47"/>
    <p:sldId id="532" r:id="rId48"/>
    <p:sldId id="533" r:id="rId49"/>
    <p:sldId id="785" r:id="rId50"/>
    <p:sldId id="784" r:id="rId51"/>
    <p:sldId id="534" r:id="rId52"/>
    <p:sldId id="535" r:id="rId53"/>
    <p:sldId id="536" r:id="rId54"/>
    <p:sldId id="537" r:id="rId55"/>
    <p:sldId id="786" r:id="rId56"/>
    <p:sldId id="787" r:id="rId57"/>
    <p:sldId id="828" r:id="rId58"/>
    <p:sldId id="342" r:id="rId59"/>
    <p:sldId id="343" r:id="rId60"/>
    <p:sldId id="344" r:id="rId61"/>
    <p:sldId id="345" r:id="rId62"/>
    <p:sldId id="346" r:id="rId63"/>
    <p:sldId id="347" r:id="rId64"/>
    <p:sldId id="348" r:id="rId65"/>
    <p:sldId id="349" r:id="rId66"/>
    <p:sldId id="350" r:id="rId67"/>
    <p:sldId id="351" r:id="rId68"/>
    <p:sldId id="353" r:id="rId69"/>
    <p:sldId id="352" r:id="rId70"/>
    <p:sldId id="354" r:id="rId71"/>
    <p:sldId id="355" r:id="rId72"/>
    <p:sldId id="356" r:id="rId73"/>
    <p:sldId id="357" r:id="rId74"/>
    <p:sldId id="388" r:id="rId75"/>
    <p:sldId id="387" r:id="rId76"/>
    <p:sldId id="764" r:id="rId77"/>
    <p:sldId id="765" r:id="rId78"/>
    <p:sldId id="399" r:id="rId79"/>
    <p:sldId id="285" r:id="rId80"/>
    <p:sldId id="368" r:id="rId81"/>
    <p:sldId id="390" r:id="rId82"/>
    <p:sldId id="758" r:id="rId83"/>
    <p:sldId id="369" r:id="rId84"/>
    <p:sldId id="759" r:id="rId85"/>
    <p:sldId id="760" r:id="rId86"/>
    <p:sldId id="372" r:id="rId87"/>
    <p:sldId id="373" r:id="rId88"/>
    <p:sldId id="549" r:id="rId89"/>
    <p:sldId id="550" r:id="rId90"/>
    <p:sldId id="738" r:id="rId91"/>
    <p:sldId id="452" r:id="rId92"/>
    <p:sldId id="454" r:id="rId93"/>
    <p:sldId id="379" r:id="rId94"/>
    <p:sldId id="455" r:id="rId95"/>
    <p:sldId id="462" r:id="rId96"/>
    <p:sldId id="456" r:id="rId97"/>
    <p:sldId id="457" r:id="rId98"/>
    <p:sldId id="458" r:id="rId99"/>
    <p:sldId id="461" r:id="rId100"/>
    <p:sldId id="829" r:id="rId101"/>
    <p:sldId id="474" r:id="rId102"/>
    <p:sldId id="463" r:id="rId103"/>
    <p:sldId id="740" r:id="rId104"/>
    <p:sldId id="686" r:id="rId105"/>
    <p:sldId id="689" r:id="rId106"/>
    <p:sldId id="741" r:id="rId107"/>
    <p:sldId id="748" r:id="rId108"/>
    <p:sldId id="756" r:id="rId109"/>
    <p:sldId id="754" r:id="rId110"/>
    <p:sldId id="762" r:id="rId111"/>
    <p:sldId id="750" r:id="rId112"/>
    <p:sldId id="763" r:id="rId113"/>
    <p:sldId id="743" r:id="rId114"/>
    <p:sldId id="717" r:id="rId115"/>
    <p:sldId id="727" r:id="rId116"/>
    <p:sldId id="691" r:id="rId117"/>
    <p:sldId id="728" r:id="rId118"/>
    <p:sldId id="751" r:id="rId119"/>
    <p:sldId id="484" r:id="rId120"/>
    <p:sldId id="485" r:id="rId121"/>
    <p:sldId id="731" r:id="rId122"/>
    <p:sldId id="752" r:id="rId123"/>
    <p:sldId id="732" r:id="rId124"/>
    <p:sldId id="761" r:id="rId125"/>
    <p:sldId id="645" r:id="rId126"/>
    <p:sldId id="412" r:id="rId127"/>
    <p:sldId id="340" r:id="rId128"/>
    <p:sldId id="394" r:id="rId129"/>
    <p:sldId id="773" r:id="rId130"/>
  </p:sldIdLst>
  <p:sldSz cx="12192000" cy="6858000"/>
  <p:notesSz cx="6858000" cy="9144000"/>
  <p:custDataLst>
    <p:tags r:id="rId132"/>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FF53"/>
    <a:srgbClr val="E0E7E8"/>
    <a:srgbClr val="D9D9D9"/>
    <a:srgbClr val="AFADB0"/>
    <a:srgbClr val="FF0000"/>
    <a:srgbClr val="000000"/>
    <a:srgbClr val="F6AF83"/>
    <a:srgbClr val="FFFF00"/>
    <a:srgbClr val="FFC000"/>
    <a:srgbClr val="BBE0E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989" autoAdjust="0"/>
    <p:restoredTop sz="91204" autoAdjust="0"/>
  </p:normalViewPr>
  <p:slideViewPr>
    <p:cSldViewPr snapToGrid="0">
      <p:cViewPr varScale="1">
        <p:scale>
          <a:sx n="60" d="100"/>
          <a:sy n="60" d="100"/>
        </p:scale>
        <p:origin x="57" y="1065"/>
      </p:cViewPr>
      <p:guideLst/>
    </p:cSldViewPr>
  </p:slideViewPr>
  <p:notesTextViewPr>
    <p:cViewPr>
      <p:scale>
        <a:sx n="1" d="1"/>
        <a:sy n="1" d="1"/>
      </p:scale>
      <p:origin x="0" y="0"/>
    </p:cViewPr>
  </p:notesTextViewPr>
  <p:sorterViewPr>
    <p:cViewPr>
      <p:scale>
        <a:sx n="100" d="100"/>
        <a:sy n="100" d="100"/>
      </p:scale>
      <p:origin x="0" y="-6973"/>
    </p:cViewPr>
  </p:sorterViewPr>
  <p:notesViewPr>
    <p:cSldViewPr snapToGrid="0">
      <p:cViewPr varScale="1">
        <p:scale>
          <a:sx n="88" d="100"/>
          <a:sy n="88" d="100"/>
        </p:scale>
        <p:origin x="933" y="75"/>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presProps" Target="presProp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slide" Target="slides/slide125.xml"/><Relationship Id="rId13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notesMaster" Target="notesMasters/notesMaster1.xml"/><Relationship Id="rId136"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10.xml.rels><?xml version="1.0" encoding="UTF-8" standalone="yes"?>
<Relationships xmlns="http://schemas.openxmlformats.org/package/2006/relationships"><Relationship Id="rId1" Type="http://schemas.microsoft.com/office/2006/relationships/activeXControlBinary" Target="activeX10.bin"/></Relationships>
</file>

<file path=ppt/activeX/_rels/activeX11.xml.rels><?xml version="1.0" encoding="UTF-8" standalone="yes"?>
<Relationships xmlns="http://schemas.openxmlformats.org/package/2006/relationships"><Relationship Id="rId1" Type="http://schemas.microsoft.com/office/2006/relationships/activeXControlBinary" Target="activeX11.bin"/></Relationships>
</file>

<file path=ppt/activeX/_rels/activeX12.xml.rels><?xml version="1.0" encoding="UTF-8" standalone="yes"?>
<Relationships xmlns="http://schemas.openxmlformats.org/package/2006/relationships"><Relationship Id="rId1" Type="http://schemas.microsoft.com/office/2006/relationships/activeXControlBinary" Target="activeX12.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_rels/activeX3.xml.rels><?xml version="1.0" encoding="UTF-8" standalone="yes"?>
<Relationships xmlns="http://schemas.openxmlformats.org/package/2006/relationships"><Relationship Id="rId1" Type="http://schemas.microsoft.com/office/2006/relationships/activeXControlBinary" Target="activeX3.bin"/></Relationships>
</file>

<file path=ppt/activeX/_rels/activeX4.xml.rels><?xml version="1.0" encoding="UTF-8" standalone="yes"?>
<Relationships xmlns="http://schemas.openxmlformats.org/package/2006/relationships"><Relationship Id="rId1" Type="http://schemas.microsoft.com/office/2006/relationships/activeXControlBinary" Target="activeX4.bin"/></Relationships>
</file>

<file path=ppt/activeX/_rels/activeX5.xml.rels><?xml version="1.0" encoding="UTF-8" standalone="yes"?>
<Relationships xmlns="http://schemas.openxmlformats.org/package/2006/relationships"><Relationship Id="rId1" Type="http://schemas.microsoft.com/office/2006/relationships/activeXControlBinary" Target="activeX5.bin"/></Relationships>
</file>

<file path=ppt/activeX/_rels/activeX6.xml.rels><?xml version="1.0" encoding="UTF-8" standalone="yes"?>
<Relationships xmlns="http://schemas.openxmlformats.org/package/2006/relationships"><Relationship Id="rId1" Type="http://schemas.microsoft.com/office/2006/relationships/activeXControlBinary" Target="activeX6.bin"/></Relationships>
</file>

<file path=ppt/activeX/_rels/activeX7.xml.rels><?xml version="1.0" encoding="UTF-8" standalone="yes"?>
<Relationships xmlns="http://schemas.openxmlformats.org/package/2006/relationships"><Relationship Id="rId1" Type="http://schemas.microsoft.com/office/2006/relationships/activeXControlBinary" Target="activeX7.bin"/></Relationships>
</file>

<file path=ppt/activeX/_rels/activeX8.xml.rels><?xml version="1.0" encoding="UTF-8" standalone="yes"?>
<Relationships xmlns="http://schemas.openxmlformats.org/package/2006/relationships"><Relationship Id="rId1" Type="http://schemas.microsoft.com/office/2006/relationships/activeXControlBinary" Target="activeX8.bin"/></Relationships>
</file>

<file path=ppt/activeX/_rels/activeX9.xml.rels><?xml version="1.0" encoding="UTF-8" standalone="yes"?>
<Relationships xmlns="http://schemas.openxmlformats.org/package/2006/relationships"><Relationship Id="rId1" Type="http://schemas.microsoft.com/office/2006/relationships/activeXControlBinary" Target="activeX9.bin"/></Relationships>
</file>

<file path=ppt/activeX/activeX1.xml><?xml version="1.0" encoding="utf-8"?>
<ax:ocx xmlns:ax="http://schemas.microsoft.com/office/2006/activeX" xmlns:r="http://schemas.openxmlformats.org/officeDocument/2006/relationships" ax:classid="{D27CDB6E-AE6D-11CF-96B8-444553540000}" ax:persistence="persistStorage" r:id="rId1"/>
</file>

<file path=ppt/activeX/activeX10.xml><?xml version="1.0" encoding="utf-8"?>
<ax:ocx xmlns:ax="http://schemas.microsoft.com/office/2006/activeX" xmlns:r="http://schemas.openxmlformats.org/officeDocument/2006/relationships" ax:classid="{D27CDB6E-AE6D-11CF-96B8-444553540000}" ax:persistence="persistStorage" r:id="rId1"/>
</file>

<file path=ppt/activeX/activeX11.xml><?xml version="1.0" encoding="utf-8"?>
<ax:ocx xmlns:ax="http://schemas.microsoft.com/office/2006/activeX" xmlns:r="http://schemas.openxmlformats.org/officeDocument/2006/relationships" ax:classid="{D27CDB6E-AE6D-11CF-96B8-444553540000}" ax:persistence="persistStorage" r:id="rId1"/>
</file>

<file path=ppt/activeX/activeX12.xml><?xml version="1.0" encoding="utf-8"?>
<ax:ocx xmlns:ax="http://schemas.microsoft.com/office/2006/activeX" xmlns:r="http://schemas.openxmlformats.org/officeDocument/2006/relationships" ax:classid="{D27CDB6E-AE6D-11CF-96B8-444553540000}" ax:persistence="persistStorage" r:id="rId1"/>
</file>

<file path=ppt/activeX/activeX2.xml><?xml version="1.0" encoding="utf-8"?>
<ax:ocx xmlns:ax="http://schemas.microsoft.com/office/2006/activeX" xmlns:r="http://schemas.openxmlformats.org/officeDocument/2006/relationships" ax:classid="{D27CDB6E-AE6D-11CF-96B8-444553540000}" ax:persistence="persistStorage" r:id="rId1"/>
</file>

<file path=ppt/activeX/activeX3.xml><?xml version="1.0" encoding="utf-8"?>
<ax:ocx xmlns:ax="http://schemas.microsoft.com/office/2006/activeX" xmlns:r="http://schemas.openxmlformats.org/officeDocument/2006/relationships" ax:classid="{D27CDB6E-AE6D-11CF-96B8-444553540000}" ax:persistence="persistStorage" r:id="rId1"/>
</file>

<file path=ppt/activeX/activeX4.xml><?xml version="1.0" encoding="utf-8"?>
<ax:ocx xmlns:ax="http://schemas.microsoft.com/office/2006/activeX" xmlns:r="http://schemas.openxmlformats.org/officeDocument/2006/relationships" ax:classid="{D27CDB6E-AE6D-11CF-96B8-444553540000}" ax:persistence="persistStorage" r:id="rId1"/>
</file>

<file path=ppt/activeX/activeX5.xml><?xml version="1.0" encoding="utf-8"?>
<ax:ocx xmlns:ax="http://schemas.microsoft.com/office/2006/activeX" xmlns:r="http://schemas.openxmlformats.org/officeDocument/2006/relationships" ax:classid="{D27CDB6E-AE6D-11CF-96B8-444553540000}" ax:persistence="persistStorage" r:id="rId1"/>
</file>

<file path=ppt/activeX/activeX6.xml><?xml version="1.0" encoding="utf-8"?>
<ax:ocx xmlns:ax="http://schemas.microsoft.com/office/2006/activeX" xmlns:r="http://schemas.openxmlformats.org/officeDocument/2006/relationships" ax:classid="{D27CDB6E-AE6D-11CF-96B8-444553540000}" ax:persistence="persistStorage" r:id="rId1"/>
</file>

<file path=ppt/activeX/activeX7.xml><?xml version="1.0" encoding="utf-8"?>
<ax:ocx xmlns:ax="http://schemas.microsoft.com/office/2006/activeX" xmlns:r="http://schemas.openxmlformats.org/officeDocument/2006/relationships" ax:classid="{D27CDB6E-AE6D-11CF-96B8-444553540000}" ax:persistence="persistStorage" r:id="rId1"/>
</file>

<file path=ppt/activeX/activeX8.xml><?xml version="1.0" encoding="utf-8"?>
<ax:ocx xmlns:ax="http://schemas.microsoft.com/office/2006/activeX" xmlns:r="http://schemas.openxmlformats.org/officeDocument/2006/relationships" ax:classid="{D27CDB6E-AE6D-11CF-96B8-444553540000}" ax:persistence="persistStorage" r:id="rId1"/>
</file>

<file path=ppt/activeX/activeX9.xml><?xml version="1.0" encoding="utf-8"?>
<ax:ocx xmlns:ax="http://schemas.microsoft.com/office/2006/activeX" xmlns:r="http://schemas.openxmlformats.org/officeDocument/2006/relationships" ax:classid="{D27CDB6E-AE6D-11CF-96B8-444553540000}" ax:persistence="persistStorage" r:id="rId1"/>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D17688-C746-4CC8-A4E4-0E82382E235E}" type="datetimeFigureOut">
              <a:rPr lang="en-US" smtClean="0"/>
              <a:t>12/19/2022</a:t>
            </a:fld>
            <a:endParaRPr lang="en-US"/>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6B6973-3EBA-4E3E-A287-DA78D1E45D3B}" type="slidenum">
              <a:rPr lang="en-US" smtClean="0"/>
              <a:t>‹#›</a:t>
            </a:fld>
            <a:endParaRPr lang="en-US"/>
          </a:p>
        </p:txBody>
      </p:sp>
    </p:spTree>
    <p:extLst>
      <p:ext uri="{BB962C8B-B14F-4D97-AF65-F5344CB8AC3E}">
        <p14:creationId xmlns:p14="http://schemas.microsoft.com/office/powerpoint/2010/main" val="24835951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3" Type="http://schemas.openxmlformats.org/officeDocument/2006/relationships/hyperlink" Target="https://doi.org/10.1164/ajrccm.162.6.9904099" TargetMode="External"/><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Disorders of acid-base balance are among the severe illnesses of homeostasis of the internal environment. Let's first denote what the term internal environment means.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1</a:t>
            </a:fld>
            <a:endParaRPr lang="en-US"/>
          </a:p>
        </p:txBody>
      </p:sp>
    </p:spTree>
    <p:extLst>
      <p:ext uri="{BB962C8B-B14F-4D97-AF65-F5344CB8AC3E}">
        <p14:creationId xmlns:p14="http://schemas.microsoft.com/office/powerpoint/2010/main" val="41283269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id="{DC6D9D85-4FC9-442E-9560-6AFB41B0B9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5C1017B-D626-4F47-8E44-5848D39C303A}" type="slidenum">
              <a:rPr lang="cs-CZ" altLang="cs-CZ"/>
              <a:pPr>
                <a:spcBef>
                  <a:spcPct val="0"/>
                </a:spcBef>
              </a:pPr>
              <a:t>10</a:t>
            </a:fld>
            <a:endParaRPr lang="cs-CZ" altLang="cs-CZ"/>
          </a:p>
        </p:txBody>
      </p:sp>
      <p:sp>
        <p:nvSpPr>
          <p:cNvPr id="24579" name="Rectangle 2">
            <a:extLst>
              <a:ext uri="{FF2B5EF4-FFF2-40B4-BE49-F238E27FC236}">
                <a16:creationId xmlns:a16="http://schemas.microsoft.com/office/drawing/2014/main" id="{2BA94938-D8FF-493C-8544-D3AB1A3832A5}"/>
              </a:ext>
            </a:extLst>
          </p:cNvPr>
          <p:cNvSpPr>
            <a:spLocks noGrp="1" noRot="1" noChangeAspect="1" noChangeArrowheads="1" noTextEdit="1"/>
          </p:cNvSpPr>
          <p:nvPr>
            <p:ph type="sldImg"/>
          </p:nvPr>
        </p:nvSpPr>
        <p:spPr>
          <a:xfrm>
            <a:off x="407988" y="712788"/>
            <a:ext cx="6080125" cy="3421062"/>
          </a:xfrm>
          <a:ln/>
        </p:spPr>
      </p:sp>
      <p:sp>
        <p:nvSpPr>
          <p:cNvPr id="24580" name="Rectangle 3">
            <a:extLst>
              <a:ext uri="{FF2B5EF4-FFF2-40B4-BE49-F238E27FC236}">
                <a16:creationId xmlns:a16="http://schemas.microsoft.com/office/drawing/2014/main" id="{B22CDE82-2957-4CCE-B11E-180D355C02E2}"/>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extracellular fluid consists of two parts - blood plasma and interstitial fluid. There is an intensive exchange of substances in the blood capillaries between the plasma and the </a:t>
            </a:r>
            <a:r>
              <a:rPr lang="en-US" altLang="cs-CZ" dirty="0" err="1"/>
              <a:t>interstitium</a:t>
            </a:r>
            <a:r>
              <a:rPr lang="en-US" altLang="cs-CZ" dirty="0"/>
              <a:t>. The concentrations of individual ions and other low molecular weight substances are almost identical in plasma and interstitial fluid. However, the protein concentration is different. Plasma proteins do not pass through the intact capillary membrane into the </a:t>
            </a:r>
            <a:r>
              <a:rPr lang="en-US" altLang="cs-CZ" dirty="0" err="1"/>
              <a:t>interstitium</a:t>
            </a:r>
            <a:r>
              <a:rPr lang="en-US" altLang="cs-CZ" dirty="0"/>
              <a:t>. If any proteins from the plasma enter the interstitial fluid, they are immediately removed into the lymphatic vessels and gradually return to the circulation through the lymph.</a:t>
            </a:r>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a:extLst>
              <a:ext uri="{FF2B5EF4-FFF2-40B4-BE49-F238E27FC236}">
                <a16:creationId xmlns:a16="http://schemas.microsoft.com/office/drawing/2014/main" id="{91EAF374-D4B8-4154-AF20-F525CFA9B982}"/>
              </a:ext>
            </a:extLst>
          </p:cNvPr>
          <p:cNvSpPr>
            <a:spLocks noGrp="1" noRot="1" noChangeAspect="1" noChangeArrowheads="1" noTextEdit="1"/>
          </p:cNvSpPr>
          <p:nvPr>
            <p:ph type="sldImg"/>
          </p:nvPr>
        </p:nvSpPr>
        <p:spPr>
          <a:ln/>
        </p:spPr>
      </p:sp>
      <p:sp>
        <p:nvSpPr>
          <p:cNvPr id="219139" name="Rectangle 3">
            <a:extLst>
              <a:ext uri="{FF2B5EF4-FFF2-40B4-BE49-F238E27FC236}">
                <a16:creationId xmlns:a16="http://schemas.microsoft.com/office/drawing/2014/main" id="{FF7A9F2E-E679-4E61-BD51-82B42C5703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a:extLst>
              <a:ext uri="{FF2B5EF4-FFF2-40B4-BE49-F238E27FC236}">
                <a16:creationId xmlns:a16="http://schemas.microsoft.com/office/drawing/2014/main" id="{5A76FC15-F48A-4901-AA17-C6D65272209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4F1C5CE-A39F-40ED-AD8B-34376DFF11F9}" type="slidenum">
              <a:rPr lang="cs-CZ" altLang="cs-CZ"/>
              <a:pPr>
                <a:spcBef>
                  <a:spcPct val="0"/>
                </a:spcBef>
              </a:pPr>
              <a:t>101</a:t>
            </a:fld>
            <a:endParaRPr lang="cs-CZ" altLang="cs-CZ"/>
          </a:p>
        </p:txBody>
      </p:sp>
      <p:sp>
        <p:nvSpPr>
          <p:cNvPr id="214019" name="Rectangle 2">
            <a:extLst>
              <a:ext uri="{FF2B5EF4-FFF2-40B4-BE49-F238E27FC236}">
                <a16:creationId xmlns:a16="http://schemas.microsoft.com/office/drawing/2014/main" id="{3E5BF314-6D71-4FAC-9D96-933248EDC0AF}"/>
              </a:ext>
            </a:extLst>
          </p:cNvPr>
          <p:cNvSpPr>
            <a:spLocks noGrp="1" noRot="1" noChangeAspect="1" noChangeArrowheads="1" noTextEdit="1"/>
          </p:cNvSpPr>
          <p:nvPr>
            <p:ph type="sldImg"/>
          </p:nvPr>
        </p:nvSpPr>
        <p:spPr>
          <a:ln/>
        </p:spPr>
      </p:sp>
      <p:sp>
        <p:nvSpPr>
          <p:cNvPr id="214020" name="Rectangle 3">
            <a:extLst>
              <a:ext uri="{FF2B5EF4-FFF2-40B4-BE49-F238E27FC236}">
                <a16:creationId xmlns:a16="http://schemas.microsoft.com/office/drawing/2014/main" id="{BB2F1A17-971A-4B8C-91AD-0CD767DCDED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cs-CZ" altLang="cs-CZ"/>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102</a:t>
            </a:fld>
            <a:endParaRPr lang="en-US"/>
          </a:p>
        </p:txBody>
      </p:sp>
    </p:spTree>
    <p:extLst>
      <p:ext uri="{BB962C8B-B14F-4D97-AF65-F5344CB8AC3E}">
        <p14:creationId xmlns:p14="http://schemas.microsoft.com/office/powerpoint/2010/main" val="106812106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Times New Roman" panose="02020603050405020304" pitchFamily="18" charset="0"/>
                <a:ea typeface="Times New Roman" panose="02020603050405020304" pitchFamily="18" charset="0"/>
              </a:rPr>
              <a:t>Z fyzikálně-chemických vztahů vyplývá, že hodnoty pH a koncentraci bikarbonátů v plazmě lze vypočítat ze tří vzájemně nezávislých proměnných: z hladiny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v plazmě, z hodnoty SID a z celkové koncentrace všech </a:t>
            </a:r>
            <a:r>
              <a:rPr lang="cs-CZ" sz="1800" i="1" dirty="0" err="1">
                <a:solidFill>
                  <a:srgbClr val="000000"/>
                </a:solidFill>
                <a:effectLst/>
                <a:latin typeface="Times New Roman" panose="02020603050405020304" pitchFamily="18" charset="0"/>
                <a:ea typeface="Times New Roman" panose="02020603050405020304" pitchFamily="18" charset="0"/>
              </a:rPr>
              <a:t>nebikarbonátových</a:t>
            </a:r>
            <a:r>
              <a:rPr lang="cs-CZ" sz="1800" i="1" dirty="0">
                <a:solidFill>
                  <a:srgbClr val="000000"/>
                </a:solidFill>
                <a:effectLst/>
                <a:latin typeface="Times New Roman" panose="02020603050405020304" pitchFamily="18" charset="0"/>
                <a:ea typeface="Times New Roman" panose="02020603050405020304" pitchFamily="18" charset="0"/>
              </a:rPr>
              <a:t> pufrů [</a:t>
            </a:r>
            <a:r>
              <a:rPr lang="cs-CZ" sz="1800" i="1" dirty="0" err="1">
                <a:solidFill>
                  <a:srgbClr val="000000"/>
                </a:solidFill>
                <a:effectLst/>
                <a:latin typeface="Times New Roman" panose="02020603050405020304" pitchFamily="18" charset="0"/>
                <a:ea typeface="Times New Roman" panose="02020603050405020304" pitchFamily="18" charset="0"/>
              </a:rPr>
              <a:t>A</a:t>
            </a:r>
            <a:r>
              <a:rPr lang="cs-CZ" sz="1800" i="1" baseline="-25000" dirty="0" err="1">
                <a:solidFill>
                  <a:srgbClr val="000000"/>
                </a:solidFill>
                <a:effectLst/>
                <a:latin typeface="Times New Roman" panose="02020603050405020304" pitchFamily="18" charset="0"/>
                <a:ea typeface="Times New Roman" panose="02020603050405020304" pitchFamily="18" charset="0"/>
              </a:rPr>
              <a:t>tot</a:t>
            </a:r>
            <a:r>
              <a:rPr lang="cs-CZ" sz="1800" i="1" dirty="0">
                <a:solidFill>
                  <a:srgbClr val="000000"/>
                </a:solidFill>
                <a:effectLst/>
                <a:latin typeface="Times New Roman" panose="02020603050405020304" pitchFamily="18" charset="0"/>
                <a:ea typeface="Times New Roman" panose="02020603050405020304" pitchFamily="18" charset="0"/>
              </a:rPr>
              <a:t>] - tj. z koncentrace albuminu [Alb] a z celkové koncentrace fosfátů [</a:t>
            </a:r>
            <a:r>
              <a:rPr lang="cs-CZ" sz="1800" i="1" dirty="0" err="1">
                <a:solidFill>
                  <a:srgbClr val="000000"/>
                </a:solidFill>
                <a:effectLst/>
                <a:latin typeface="Times New Roman" panose="02020603050405020304" pitchFamily="18" charset="0"/>
                <a:ea typeface="Times New Roman" panose="02020603050405020304" pitchFamily="18" charset="0"/>
              </a:rPr>
              <a:t>Pi</a:t>
            </a:r>
            <a:r>
              <a:rPr lang="cs-CZ" sz="1800" i="1" dirty="0">
                <a:solidFill>
                  <a:srgbClr val="000000"/>
                </a:solidFill>
                <a:effectLst/>
                <a:latin typeface="Times New Roman" panose="02020603050405020304" pitchFamily="18" charset="0"/>
                <a:ea typeface="Times New Roman" panose="02020603050405020304" pitchFamily="18" charset="0"/>
              </a:rPr>
              <a:t>] = [PO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3-</a:t>
            </a:r>
            <a:r>
              <a:rPr lang="cs-CZ" sz="1800" i="1" dirty="0">
                <a:solidFill>
                  <a:srgbClr val="000000"/>
                </a:solidFill>
                <a:effectLst/>
                <a:latin typeface="Times New Roman" panose="02020603050405020304" pitchFamily="18" charset="0"/>
                <a:ea typeface="Times New Roman" panose="02020603050405020304" pitchFamily="18" charset="0"/>
              </a:rPr>
              <a:t>]+[HPO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]+[H</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103</a:t>
            </a:fld>
            <a:endParaRPr lang="en-US"/>
          </a:p>
        </p:txBody>
      </p:sp>
    </p:spTree>
    <p:extLst>
      <p:ext uri="{BB962C8B-B14F-4D97-AF65-F5344CB8AC3E}">
        <p14:creationId xmlns:p14="http://schemas.microsoft.com/office/powerpoint/2010/main" val="76670177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Zdánlivá (</a:t>
            </a:r>
            <a:r>
              <a:rPr lang="cs-CZ" sz="1800" i="1" dirty="0" err="1">
                <a:effectLst/>
                <a:latin typeface="Times New Roman" panose="02020603050405020304" pitchFamily="18" charset="0"/>
                <a:ea typeface="Times New Roman" panose="02020603050405020304" pitchFamily="18" charset="0"/>
              </a:rPr>
              <a:t>SID</a:t>
            </a:r>
            <a:r>
              <a:rPr lang="cs-CZ" sz="1800" i="1" baseline="-25000" dirty="0" err="1">
                <a:effectLst/>
                <a:latin typeface="Times New Roman" panose="02020603050405020304" pitchFamily="18" charset="0"/>
                <a:ea typeface="Times New Roman" panose="02020603050405020304" pitchFamily="18" charset="0"/>
              </a:rPr>
              <a:t>app</a:t>
            </a:r>
            <a:r>
              <a:rPr lang="cs-CZ" sz="1800" i="1" dirty="0">
                <a:effectLst/>
                <a:latin typeface="Times New Roman" panose="02020603050405020304" pitchFamily="18" charset="0"/>
                <a:ea typeface="Times New Roman" panose="02020603050405020304" pitchFamily="18" charset="0"/>
              </a:rPr>
              <a:t>) a skutečná hodnota SID, zjištěná z koncentrací měřený silných iontů. Problém je stanovení hodnoty tzv. neměřených aniontů –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104</a:t>
            </a:fld>
            <a:endParaRPr lang="en-US"/>
          </a:p>
        </p:txBody>
      </p:sp>
    </p:spTree>
    <p:extLst>
      <p:ext uri="{BB962C8B-B14F-4D97-AF65-F5344CB8AC3E}">
        <p14:creationId xmlns:p14="http://schemas.microsoft.com/office/powerpoint/2010/main" val="122799935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highlight>
                  <a:srgbClr val="FFFF00"/>
                </a:highlight>
                <a:latin typeface="Times New Roman" panose="02020603050405020304" pitchFamily="18" charset="0"/>
                <a:ea typeface="Times New Roman" panose="02020603050405020304" pitchFamily="18" charset="0"/>
              </a:rPr>
              <a:t>Obr 13</a:t>
            </a:r>
            <a:r>
              <a:rPr lang="cs-CZ" sz="1800" i="1" dirty="0">
                <a:effectLst/>
                <a:latin typeface="Times New Roman" panose="02020603050405020304" pitchFamily="18" charset="0"/>
                <a:ea typeface="Times New Roman" panose="02020603050405020304" pitchFamily="18" charset="0"/>
              </a:rPr>
              <a:t>. Způsob výpočtu hodnoty zdánlivého SID a hodnoty neměřených aniontů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z hodnot pH, celkové koncentrace fosfátů (P</a:t>
            </a:r>
            <a:r>
              <a:rPr lang="cs-CZ" sz="1800" i="1" baseline="-25000" dirty="0">
                <a:effectLst/>
                <a:latin typeface="Times New Roman" panose="02020603050405020304" pitchFamily="18" charset="0"/>
                <a:ea typeface="Times New Roman" panose="02020603050405020304" pitchFamily="18" charset="0"/>
              </a:rPr>
              <a:t>TOT</a:t>
            </a:r>
            <a:r>
              <a:rPr lang="cs-CZ" sz="1800" i="1" dirty="0">
                <a:effectLst/>
                <a:latin typeface="Times New Roman" panose="02020603050405020304" pitchFamily="18" charset="0"/>
                <a:ea typeface="Times New Roman" panose="02020603050405020304" pitchFamily="18" charset="0"/>
              </a:rPr>
              <a:t>) a koncentrace albuminu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TOT</a:t>
            </a:r>
            <a:r>
              <a:rPr lang="cs-CZ" sz="1800" i="1" dirty="0">
                <a:effectLst/>
                <a:latin typeface="Times New Roman" panose="02020603050405020304" pitchFamily="18" charset="0"/>
                <a:ea typeface="Times New Roman" panose="02020603050405020304" pitchFamily="18" charset="0"/>
              </a:rPr>
              <a:t>) navržený Fenclem a spol. Vypočítává se negativní náboj fosfátů (</a:t>
            </a:r>
            <a:r>
              <a:rPr lang="cs-CZ" sz="1800" i="1" dirty="0" err="1">
                <a:effectLst/>
                <a:latin typeface="Times New Roman" panose="02020603050405020304" pitchFamily="18" charset="0"/>
                <a:ea typeface="Times New Roman" panose="02020603050405020304" pitchFamily="18" charset="0"/>
              </a:rPr>
              <a:t>Pi</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[H</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PO</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[HPO4</a:t>
            </a:r>
            <a:r>
              <a:rPr lang="cs-CZ" sz="1800" i="1" baseline="30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negativní náboj Albuminu (Alb</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Pak z klinicky měřených hodnot </a:t>
            </a:r>
            <a:r>
              <a:rPr lang="cs-CZ" sz="1800" i="1" dirty="0" err="1">
                <a:effectLst/>
                <a:latin typeface="Times New Roman" panose="02020603050405020304" pitchFamily="18" charset="0"/>
                <a:ea typeface="Times New Roman" panose="02020603050405020304" pitchFamily="18" charset="0"/>
              </a:rPr>
              <a:t>iontogramu</a:t>
            </a:r>
            <a:r>
              <a:rPr lang="cs-CZ" sz="1800" i="1" dirty="0">
                <a:effectLst/>
                <a:latin typeface="Times New Roman" panose="02020603050405020304" pitchFamily="18" charset="0"/>
                <a:ea typeface="Times New Roman" panose="02020603050405020304" pitchFamily="18" charset="0"/>
              </a:rPr>
              <a:t> hodnot </a:t>
            </a:r>
            <a:r>
              <a:rPr lang="cs-CZ" sz="1800" i="1" dirty="0" err="1">
                <a:effectLst/>
                <a:latin typeface="Times New Roman" panose="02020603050405020304" pitchFamily="18" charset="0"/>
                <a:ea typeface="Times New Roman" panose="02020603050405020304" pitchFamily="18" charset="0"/>
              </a:rPr>
              <a:t>Pi</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Alb</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 [HCO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se vypočítává koncentrace neměřených </a:t>
            </a:r>
            <a:r>
              <a:rPr lang="cs-CZ" sz="1800" i="1" dirty="0" err="1">
                <a:effectLst/>
                <a:latin typeface="Times New Roman" panose="02020603050405020304" pitchFamily="18" charset="0"/>
                <a:ea typeface="Times New Roman" panose="02020603050405020304" pitchFamily="18" charset="0"/>
              </a:rPr>
              <a:t>aiontů</a:t>
            </a:r>
            <a:r>
              <a:rPr lang="cs-CZ" sz="1800" i="1" dirty="0">
                <a:effectLst/>
                <a:latin typeface="Times New Roman" panose="02020603050405020304" pitchFamily="18" charset="0"/>
                <a:ea typeface="Times New Roman" panose="02020603050405020304" pitchFamily="18" charset="0"/>
              </a:rPr>
              <a:t> UA</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(kam patří např. anionty silných kyselin, např SO</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ale i anionty organických kyselin, např laktátu, citrátu aj., které jsou při pH v organismu prakticky zcela disociované a chovají se proto jako silné kyseliny).</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(článek </a:t>
            </a:r>
            <a:r>
              <a:rPr lang="cs-CZ" sz="1800" i="1" dirty="0" err="1">
                <a:effectLst/>
                <a:latin typeface="Times New Roman" panose="02020603050405020304" pitchFamily="18" charset="0"/>
                <a:ea typeface="Times New Roman" panose="02020603050405020304" pitchFamily="18" charset="0"/>
              </a:rPr>
              <a:t>Fenla</a:t>
            </a:r>
            <a:r>
              <a:rPr lang="cs-CZ" sz="1800" i="1" dirty="0">
                <a:effectLst/>
                <a:latin typeface="Times New Roman" panose="02020603050405020304" pitchFamily="18" charset="0"/>
                <a:ea typeface="Times New Roman" panose="02020603050405020304" pitchFamily="18" charset="0"/>
              </a:rPr>
              <a:t> a spol: </a:t>
            </a:r>
            <a:r>
              <a:rPr lang="cs-CZ" sz="1800" u="sng" dirty="0">
                <a:solidFill>
                  <a:srgbClr val="0000FF"/>
                </a:solidFill>
                <a:effectLst/>
                <a:latin typeface="Open Sans" panose="020B0606030504020204" pitchFamily="34" charset="0"/>
                <a:ea typeface="Times New Roman" panose="02020603050405020304" pitchFamily="18" charset="0"/>
                <a:hlinkClick r:id="rId3"/>
              </a:rPr>
              <a:t>https://doi.org/10.1164/ajrccm.162.6.9904099</a:t>
            </a:r>
            <a:r>
              <a:rPr lang="cs-CZ" sz="1800" b="1" i="1" dirty="0">
                <a:solidFill>
                  <a:srgbClr val="666666"/>
                </a:solidFill>
                <a:effectLst/>
                <a:latin typeface="Open Sans" panose="020B0606030504020204" pitchFamily="34" charset="0"/>
                <a:ea typeface="Times New Roman" panose="02020603050405020304" pitchFamily="18" charset="0"/>
              </a:rPr>
              <a:t> </a:t>
            </a:r>
            <a:r>
              <a:rPr lang="cs-CZ" sz="1800" i="1" dirty="0">
                <a:solidFill>
                  <a:srgbClr val="666666"/>
                </a:solidFill>
                <a:effectLst/>
                <a:latin typeface="Open Sans" panose="020B0606030504020204" pitchFamily="34"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105</a:t>
            </a:fld>
            <a:endParaRPr lang="en-US"/>
          </a:p>
        </p:txBody>
      </p:sp>
    </p:spTree>
    <p:extLst>
      <p:ext uri="{BB962C8B-B14F-4D97-AF65-F5344CB8AC3E}">
        <p14:creationId xmlns:p14="http://schemas.microsoft.com/office/powerpoint/2010/main" val="191414011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err="1">
                <a:effectLst/>
                <a:latin typeface="Times New Roman" panose="02020603050405020304" pitchFamily="18" charset="0"/>
                <a:ea typeface="Times New Roman" panose="02020603050405020304" pitchFamily="18" charset="0"/>
              </a:rPr>
              <a:t>Classification</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of</a:t>
            </a:r>
            <a:r>
              <a:rPr lang="cs-CZ" sz="1800" i="1" dirty="0">
                <a:effectLst/>
                <a:latin typeface="Times New Roman" panose="02020603050405020304" pitchFamily="18" charset="0"/>
                <a:ea typeface="Times New Roman" panose="02020603050405020304" pitchFamily="18" charset="0"/>
              </a:rPr>
              <a:t> Acid-base balance </a:t>
            </a:r>
            <a:r>
              <a:rPr lang="cs-CZ" sz="1800" i="1" dirty="0" err="1">
                <a:effectLst/>
                <a:latin typeface="Times New Roman" panose="02020603050405020304" pitchFamily="18" charset="0"/>
                <a:ea typeface="Times New Roman" panose="02020603050405020304" pitchFamily="18" charset="0"/>
              </a:rPr>
              <a:t>disorders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according</a:t>
            </a:r>
            <a:r>
              <a:rPr lang="cs-CZ" sz="1800" i="1" dirty="0">
                <a:effectLst/>
                <a:latin typeface="Times New Roman" panose="02020603050405020304" pitchFamily="18" charset="0"/>
                <a:ea typeface="Times New Roman" panose="02020603050405020304" pitchFamily="18" charset="0"/>
              </a:rPr>
              <a:t> to Stewart-Fencl </a:t>
            </a:r>
            <a:r>
              <a:rPr lang="cs-CZ" sz="1800" i="1" dirty="0" err="1">
                <a:effectLst/>
                <a:latin typeface="Times New Roman" panose="02020603050405020304" pitchFamily="18" charset="0"/>
                <a:ea typeface="Times New Roman" panose="02020603050405020304" pitchFamily="18" charset="0"/>
              </a:rPr>
              <a:t>access</a:t>
            </a:r>
            <a:r>
              <a:rPr lang="cs-CZ" sz="1800" i="1" dirty="0">
                <a:effectLst/>
                <a:latin typeface="Times New Roman" panose="02020603050405020304" pitchFamily="18" charset="0"/>
                <a:ea typeface="Times New Roman" panose="02020603050405020304" pitchFamily="18" charset="0"/>
              </a:rPr>
              <a:t>. [Na+], [Cl-], [album], [PI] - </a:t>
            </a:r>
            <a:r>
              <a:rPr lang="cs-CZ" sz="1800" i="1" dirty="0" err="1">
                <a:effectLst/>
                <a:latin typeface="Times New Roman" panose="02020603050405020304" pitchFamily="18" charset="0"/>
                <a:ea typeface="Times New Roman" panose="02020603050405020304" pitchFamily="18" charset="0"/>
              </a:rPr>
              <a:t>Measured</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serum</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concentrations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of</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sodium</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chlorides</a:t>
            </a:r>
            <a:r>
              <a:rPr lang="cs-CZ" sz="1800" i="1" dirty="0">
                <a:effectLst/>
                <a:latin typeface="Times New Roman" panose="02020603050405020304" pitchFamily="18" charset="0"/>
                <a:ea typeface="Times New Roman" panose="02020603050405020304" pitchFamily="18" charset="0"/>
              </a:rPr>
              <a:t>, albumin and </a:t>
            </a:r>
            <a:r>
              <a:rPr lang="cs-CZ" sz="1800" i="1" dirty="0" err="1">
                <a:effectLst/>
                <a:latin typeface="Times New Roman" panose="02020603050405020304" pitchFamily="18" charset="0"/>
                <a:ea typeface="Times New Roman" panose="02020603050405020304" pitchFamily="18" charset="0"/>
              </a:rPr>
              <a:t>phosphates</a:t>
            </a:r>
            <a:r>
              <a:rPr lang="cs-CZ" sz="1800" i="1" dirty="0">
                <a:effectLst/>
                <a:latin typeface="Times New Roman" panose="02020603050405020304" pitchFamily="18" charset="0"/>
                <a:ea typeface="Times New Roman" panose="02020603050405020304" pitchFamily="18" charset="0"/>
              </a:rPr>
              <a:t>, [UA-] - </a:t>
            </a:r>
            <a:r>
              <a:rPr lang="cs-CZ" sz="1800" i="1" dirty="0" err="1">
                <a:effectLst/>
                <a:latin typeface="Times New Roman" panose="02020603050405020304" pitchFamily="18" charset="0"/>
                <a:ea typeface="Times New Roman" panose="02020603050405020304" pitchFamily="18" charset="0"/>
              </a:rPr>
              <a:t>serum</a:t>
            </a:r>
            <a:r>
              <a:rPr lang="cs-CZ" sz="1800" i="1" dirty="0">
                <a:effectLst/>
                <a:latin typeface="Times New Roman" panose="02020603050405020304" pitchFamily="18" charset="0"/>
                <a:ea typeface="Times New Roman" panose="02020603050405020304" pitchFamily="18" charset="0"/>
              </a:rPr>
              <a:t> anion </a:t>
            </a:r>
            <a:r>
              <a:rPr lang="cs-CZ" sz="1800" i="1" dirty="0" err="1">
                <a:effectLst/>
                <a:latin typeface="Times New Roman" panose="02020603050405020304" pitchFamily="18" charset="0"/>
                <a:ea typeface="Times New Roman" panose="02020603050405020304" pitchFamily="18" charset="0"/>
              </a:rPr>
              <a:t>concentration</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that</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we</a:t>
            </a:r>
            <a:r>
              <a:rPr lang="cs-CZ" sz="1800" i="1" dirty="0">
                <a:effectLst/>
                <a:latin typeface="Times New Roman" panose="02020603050405020304" pitchFamily="18" charset="0"/>
                <a:ea typeface="Times New Roman" panose="02020603050405020304" pitchFamily="18" charset="0"/>
              </a:rPr>
              <a:t> do not </a:t>
            </a:r>
            <a:r>
              <a:rPr lang="cs-CZ" sz="1800" i="1" dirty="0" err="1">
                <a:effectLst/>
                <a:latin typeface="Times New Roman" panose="02020603050405020304" pitchFamily="18" charset="0"/>
                <a:ea typeface="Times New Roman" panose="02020603050405020304" pitchFamily="18" charset="0"/>
              </a:rPr>
              <a:t>normally</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determine</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ie</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lactate</a:t>
            </a:r>
            <a:r>
              <a:rPr lang="cs-CZ" sz="1800" i="1" dirty="0">
                <a:effectLst/>
                <a:latin typeface="Times New Roman" panose="02020603050405020304" pitchFamily="18" charset="0"/>
                <a:ea typeface="Times New Roman" panose="02020603050405020304" pitchFamily="18" charset="0"/>
              </a:rPr>
              <a:t>, keto </a:t>
            </a:r>
            <a:r>
              <a:rPr lang="cs-CZ" sz="1800" i="1" dirty="0" err="1">
                <a:effectLst/>
                <a:latin typeface="Times New Roman" panose="02020603050405020304" pitchFamily="18" charset="0"/>
                <a:ea typeface="Times New Roman" panose="02020603050405020304" pitchFamily="18" charset="0"/>
              </a:rPr>
              <a:t>acids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other</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organic</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acids</a:t>
            </a:r>
            <a:r>
              <a:rPr lang="cs-CZ" sz="1800" i="1" dirty="0">
                <a:effectLst/>
                <a:latin typeface="Times New Roman" panose="02020603050405020304" pitchFamily="18" charset="0"/>
                <a:ea typeface="Times New Roman" panose="02020603050405020304" pitchFamily="18" charset="0"/>
              </a:rPr>
              <a:t> , </a:t>
            </a:r>
            <a:r>
              <a:rPr lang="cs-CZ" sz="1800" i="1" dirty="0" err="1">
                <a:effectLst/>
                <a:latin typeface="Times New Roman" panose="02020603050405020304" pitchFamily="18" charset="0"/>
                <a:ea typeface="Times New Roman" panose="02020603050405020304" pitchFamily="18" charset="0"/>
              </a:rPr>
              <a:t>sulphates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or</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exogenous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anions</a:t>
            </a:r>
            <a:r>
              <a:rPr lang="cs-CZ" sz="1800" i="1" dirty="0">
                <a:effectLst/>
                <a:latin typeface="Times New Roman" panose="02020603050405020304" pitchFamily="18" charset="0"/>
                <a:ea typeface="Times New Roman" panose="02020603050405020304" pitchFamily="18" charset="0"/>
              </a:rPr>
              <a:t>), [ATOT] - </a:t>
            </a:r>
            <a:r>
              <a:rPr lang="cs-CZ" sz="1800" i="1" dirty="0" err="1">
                <a:effectLst/>
                <a:latin typeface="Times New Roman" panose="02020603050405020304" pitchFamily="18" charset="0"/>
                <a:ea typeface="Times New Roman" panose="02020603050405020304" pitchFamily="18" charset="0"/>
              </a:rPr>
              <a:t>serum</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concentration</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of</a:t>
            </a:r>
            <a:r>
              <a:rPr lang="cs-CZ" sz="1800" i="1" dirty="0">
                <a:effectLst/>
                <a:latin typeface="Times New Roman" panose="02020603050405020304" pitchFamily="18" charset="0"/>
                <a:ea typeface="Times New Roman" panose="02020603050405020304" pitchFamily="18" charset="0"/>
              </a:rPr>
              <a:t> non-</a:t>
            </a:r>
            <a:r>
              <a:rPr lang="cs-CZ" sz="1800" i="1" dirty="0" err="1">
                <a:effectLst/>
                <a:latin typeface="Times New Roman" panose="02020603050405020304" pitchFamily="18" charset="0"/>
                <a:ea typeface="Times New Roman" panose="02020603050405020304" pitchFamily="18" charset="0"/>
              </a:rPr>
              <a:t>bicarbonate</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buffers</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ie</a:t>
            </a:r>
            <a:r>
              <a:rPr lang="cs-CZ" sz="1800" i="1" dirty="0">
                <a:effectLst/>
                <a:latin typeface="Times New Roman" panose="02020603050405020304" pitchFamily="18" charset="0"/>
                <a:ea typeface="Times New Roman" panose="02020603050405020304" pitchFamily="18" charset="0"/>
              </a:rPr>
              <a:t> albumin and </a:t>
            </a:r>
            <a:r>
              <a:rPr lang="cs-CZ" sz="1800" i="1" dirty="0" err="1">
                <a:effectLst/>
                <a:latin typeface="Times New Roman" panose="02020603050405020304" pitchFamily="18" charset="0"/>
                <a:ea typeface="Times New Roman" panose="02020603050405020304" pitchFamily="18" charset="0"/>
              </a:rPr>
              <a:t>phosphates</a:t>
            </a:r>
            <a:r>
              <a:rPr lang="cs-CZ" sz="1800" i="1" dirty="0">
                <a:effectLst/>
                <a:latin typeface="Times New Roman" panose="02020603050405020304" pitchFamily="18" charset="0"/>
                <a:ea typeface="Times New Roman" panose="02020603050405020304" pitchFamily="18" charset="0"/>
              </a:rPr>
              <a:t>).</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106</a:t>
            </a:fld>
            <a:endParaRPr lang="en-US"/>
          </a:p>
        </p:txBody>
      </p:sp>
    </p:spTree>
    <p:extLst>
      <p:ext uri="{BB962C8B-B14F-4D97-AF65-F5344CB8AC3E}">
        <p14:creationId xmlns:p14="http://schemas.microsoft.com/office/powerpoint/2010/main" val="106556520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err="1">
                <a:effectLst/>
                <a:latin typeface="Times New Roman" panose="02020603050405020304" pitchFamily="18" charset="0"/>
                <a:ea typeface="Times New Roman" panose="02020603050405020304" pitchFamily="18" charset="0"/>
              </a:rPr>
              <a:t>Hyperchl</a:t>
            </a:r>
            <a:r>
              <a:rPr lang="cs-CZ" sz="1800" i="1" dirty="0" err="1">
                <a:effectLst/>
                <a:latin typeface="Times New Roman" panose="02020603050405020304" pitchFamily="18" charset="0"/>
                <a:ea typeface="Times New Roman" panose="02020603050405020304" pitchFamily="18" charset="0"/>
              </a:rPr>
              <a:t>oremic</a:t>
            </a:r>
            <a:r>
              <a:rPr lang="en-US" sz="1800" i="1" dirty="0">
                <a:effectLst/>
                <a:latin typeface="Times New Roman" panose="02020603050405020304" pitchFamily="18" charset="0"/>
                <a:ea typeface="Times New Roman" panose="02020603050405020304" pitchFamily="18" charset="0"/>
              </a:rPr>
              <a:t> acidosis - a decrease in SID and the rise of chlorides.</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107</a:t>
            </a:fld>
            <a:endParaRPr lang="en-US"/>
          </a:p>
        </p:txBody>
      </p:sp>
    </p:spTree>
    <p:extLst>
      <p:ext uri="{BB962C8B-B14F-4D97-AF65-F5344CB8AC3E}">
        <p14:creationId xmlns:p14="http://schemas.microsoft.com/office/powerpoint/2010/main" val="153448565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err="1"/>
              <a:t>Hpochloremic</a:t>
            </a:r>
            <a:r>
              <a:rPr lang="cs-CZ" dirty="0"/>
              <a:t> </a:t>
            </a:r>
            <a:r>
              <a:rPr lang="cs-CZ" dirty="0" err="1"/>
              <a:t>acidosis</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108</a:t>
            </a:fld>
            <a:endParaRPr lang="en-US"/>
          </a:p>
        </p:txBody>
      </p:sp>
    </p:spTree>
    <p:extLst>
      <p:ext uri="{BB962C8B-B14F-4D97-AF65-F5344CB8AC3E}">
        <p14:creationId xmlns:p14="http://schemas.microsoft.com/office/powerpoint/2010/main" val="305813532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109</a:t>
            </a:fld>
            <a:endParaRPr lang="en-US"/>
          </a:p>
        </p:txBody>
      </p:sp>
    </p:spTree>
    <p:extLst>
      <p:ext uri="{BB962C8B-B14F-4D97-AF65-F5344CB8AC3E}">
        <p14:creationId xmlns:p14="http://schemas.microsoft.com/office/powerpoint/2010/main" val="13785096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18200344-3185-454D-B35C-F6FFA8473A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7DAF994-F427-4EFF-BEB5-CB9E391D4AD8}" type="slidenum">
              <a:rPr lang="cs-CZ" altLang="cs-CZ"/>
              <a:pPr>
                <a:spcBef>
                  <a:spcPct val="0"/>
                </a:spcBef>
              </a:pPr>
              <a:t>11</a:t>
            </a:fld>
            <a:endParaRPr lang="cs-CZ" altLang="cs-CZ"/>
          </a:p>
        </p:txBody>
      </p:sp>
      <p:sp>
        <p:nvSpPr>
          <p:cNvPr id="26627" name="Rectangle 2">
            <a:extLst>
              <a:ext uri="{FF2B5EF4-FFF2-40B4-BE49-F238E27FC236}">
                <a16:creationId xmlns:a16="http://schemas.microsoft.com/office/drawing/2014/main" id="{AA63FFBB-E32E-498F-B960-409C88204E00}"/>
              </a:ext>
            </a:extLst>
          </p:cNvPr>
          <p:cNvSpPr>
            <a:spLocks noGrp="1" noRot="1" noChangeAspect="1" noChangeArrowheads="1" noTextEdit="1"/>
          </p:cNvSpPr>
          <p:nvPr>
            <p:ph type="sldImg"/>
          </p:nvPr>
        </p:nvSpPr>
        <p:spPr>
          <a:xfrm>
            <a:off x="407988" y="712788"/>
            <a:ext cx="6080125" cy="3421062"/>
          </a:xfrm>
          <a:ln/>
        </p:spPr>
      </p:sp>
      <p:sp>
        <p:nvSpPr>
          <p:cNvPr id="26628" name="Rectangle 3">
            <a:extLst>
              <a:ext uri="{FF2B5EF4-FFF2-40B4-BE49-F238E27FC236}">
                <a16:creationId xmlns:a16="http://schemas.microsoft.com/office/drawing/2014/main" id="{2F4E97F4-249A-4822-8D96-BB64A6E63123}"/>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It's not just blood plasma that circulates in the blood, and the blood also contains red and white blood cells - together, they form the so-called intravascular fluid. However, the fluid inside the blood cells is part of ICT.</a:t>
            </a:r>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sz="1800" i="1" dirty="0" err="1">
                <a:effectLst/>
                <a:latin typeface="Times New Roman" panose="02020603050405020304" pitchFamily="18" charset="0"/>
                <a:ea typeface="Times New Roman" panose="02020603050405020304" pitchFamily="18" charset="0"/>
              </a:rPr>
              <a:t>Hypochlor</a:t>
            </a:r>
            <a:r>
              <a:rPr lang="cs-CZ" sz="1800" i="1" dirty="0" err="1">
                <a:effectLst/>
                <a:latin typeface="Times New Roman" panose="02020603050405020304" pitchFamily="18" charset="0"/>
                <a:ea typeface="Times New Roman" panose="02020603050405020304" pitchFamily="18" charset="0"/>
              </a:rPr>
              <a:t>emic</a:t>
            </a:r>
            <a:r>
              <a:rPr lang="en-US" sz="1800" i="1" dirty="0">
                <a:effectLst/>
                <a:latin typeface="Times New Roman" panose="02020603050405020304" pitchFamily="18" charset="0"/>
                <a:ea typeface="Times New Roman" panose="02020603050405020304" pitchFamily="18" charset="0"/>
              </a:rPr>
              <a:t> alkalosis - causal cause: loss of chlorides during vomiting, hydrogen ions are secreted in the stomach of parietal cells that return bicarbonate to the internal environment. In the lost stomach juice, chloride and hydrogen ions disappear from the body when vomiting. In physiological circumstances, the supply of bicarbonates by parietal stomach cells would be compensated by their secretion in the duodenum and pancreatic, and chlorides would not be </a:t>
            </a:r>
            <a:r>
              <a:rPr lang="en-US" sz="1800" i="1" dirty="0" err="1">
                <a:effectLst/>
                <a:latin typeface="Times New Roman" panose="02020603050405020304" pitchFamily="18" charset="0"/>
                <a:ea typeface="Times New Roman" panose="02020603050405020304" pitchFamily="18" charset="0"/>
              </a:rPr>
              <a:t>aborbed</a:t>
            </a:r>
            <a:r>
              <a:rPr lang="en-US" sz="1800" i="1" dirty="0">
                <a:effectLst/>
                <a:latin typeface="Times New Roman" panose="02020603050405020304" pitchFamily="18" charset="0"/>
                <a:ea typeface="Times New Roman" panose="02020603050405020304" pitchFamily="18" charset="0"/>
              </a:rPr>
              <a:t>, the balance would not be disturbed. When vomiting, bicarbonates are accumulated in exchange for chlorides lost from the body.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110</a:t>
            </a:fld>
            <a:endParaRPr lang="en-US"/>
          </a:p>
        </p:txBody>
      </p:sp>
    </p:spTree>
    <p:extLst>
      <p:ext uri="{BB962C8B-B14F-4D97-AF65-F5344CB8AC3E}">
        <p14:creationId xmlns:p14="http://schemas.microsoft.com/office/powerpoint/2010/main" val="383640308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sz="1800" i="1" dirty="0">
                <a:effectLst/>
                <a:latin typeface="Times New Roman" panose="02020603050405020304" pitchFamily="18" charset="0"/>
                <a:ea typeface="Times New Roman" panose="02020603050405020304" pitchFamily="18" charset="0"/>
              </a:rPr>
              <a:t>Acidosis in the retention of strong acids-acidosis from increasing strong non-measured anions-formal cause: decrease of </a:t>
            </a:r>
            <a:r>
              <a:rPr lang="en-US" sz="1800" i="1" dirty="0" err="1">
                <a:effectLst/>
                <a:latin typeface="Times New Roman" panose="02020603050405020304" pitchFamily="18" charset="0"/>
                <a:ea typeface="Times New Roman" panose="02020603050405020304" pitchFamily="18" charset="0"/>
              </a:rPr>
              <a:t>sid</a:t>
            </a:r>
            <a:r>
              <a:rPr lang="en-US" sz="1800" i="1" dirty="0">
                <a:effectLst/>
                <a:latin typeface="Times New Roman" panose="02020603050405020304" pitchFamily="18" charset="0"/>
                <a:ea typeface="Times New Roman" panose="02020603050405020304" pitchFamily="18" charset="0"/>
              </a:rPr>
              <a:t> and rise UA-.</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111</a:t>
            </a:fld>
            <a:endParaRPr lang="en-US"/>
          </a:p>
        </p:txBody>
      </p:sp>
    </p:spTree>
    <p:extLst>
      <p:ext uri="{BB962C8B-B14F-4D97-AF65-F5344CB8AC3E}">
        <p14:creationId xmlns:p14="http://schemas.microsoft.com/office/powerpoint/2010/main" val="192376472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a:effectLst/>
                <a:latin typeface="Calibri" panose="020F0502020204030204" pitchFamily="34" charset="0"/>
                <a:ea typeface="Calibri" panose="020F0502020204030204" pitchFamily="34" charset="0"/>
              </a:rPr>
              <a:t>Causal pathogenetic causes of acidosis from increasing non -measured anions, which include the anions of strong acids - SO42- and also anions of organic acids (lactate, </a:t>
            </a:r>
            <a:r>
              <a:rPr lang="en-US" sz="1800" i="1" dirty="0" err="1">
                <a:effectLst/>
                <a:latin typeface="Calibri" panose="020F0502020204030204" pitchFamily="34" charset="0"/>
                <a:ea typeface="Calibri" panose="020F0502020204030204" pitchFamily="34" charset="0"/>
              </a:rPr>
              <a:t>ketocatoes</a:t>
            </a:r>
            <a:r>
              <a:rPr lang="en-US" sz="1800" i="1" dirty="0">
                <a:effectLst/>
                <a:latin typeface="Calibri" panose="020F0502020204030204" pitchFamily="34" charset="0"/>
                <a:ea typeface="Calibri" panose="020F0502020204030204" pitchFamily="34" charset="0"/>
              </a:rPr>
              <a:t>, etc.) or anions emerging due to the metabolization of exogenous substances). The basic cause of the disorder is the retention of strong dissociated acids in ECT. Hydrogen ions immediately bind to bicarbonate and thus reduce its concentration. The retention of the anions of strong acids is therefore accompanied by an equimolar loss of bicarbonates that bind water ions from retained acids. This may be due, inter alia, the retention of endogenous anions, especially sulphates in renal insufficiency, where the kidneys do not form enough bicarbonates to bind hydrogen ions in acidification processes. The loss of bicarbonates leads to a shift in balance in acid -base buffer systems leading to a decrease in pH and a decrease in concentrations of all buffer pools - and thus to a decrease in SID.</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112</a:t>
            </a:fld>
            <a:endParaRPr lang="en-US"/>
          </a:p>
        </p:txBody>
      </p:sp>
    </p:spTree>
    <p:extLst>
      <p:ext uri="{BB962C8B-B14F-4D97-AF65-F5344CB8AC3E}">
        <p14:creationId xmlns:p14="http://schemas.microsoft.com/office/powerpoint/2010/main" val="16217846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113</a:t>
            </a:fld>
            <a:endParaRPr lang="en-US"/>
          </a:p>
        </p:txBody>
      </p:sp>
    </p:spTree>
    <p:extLst>
      <p:ext uri="{BB962C8B-B14F-4D97-AF65-F5344CB8AC3E}">
        <p14:creationId xmlns:p14="http://schemas.microsoft.com/office/powerpoint/2010/main" val="352972426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Hodnota pH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je určena poměrem koncentrací </a:t>
            </a:r>
            <a:r>
              <a:rPr lang="cs-CZ" sz="1800" i="1" dirty="0" err="1">
                <a:effectLst/>
                <a:latin typeface="Calibri" panose="020F0502020204030204" pitchFamily="34" charset="0"/>
                <a:ea typeface="Calibri" panose="020F0502020204030204" pitchFamily="34" charset="0"/>
              </a:rPr>
              <a:t>konjuganých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bazí</a:t>
            </a:r>
            <a:r>
              <a:rPr lang="cs-CZ" sz="1800" i="1" dirty="0">
                <a:effectLst/>
                <a:latin typeface="Calibri" panose="020F0502020204030204" pitchFamily="34" charset="0"/>
                <a:ea typeface="Calibri" panose="020F0502020204030204" pitchFamily="34" charset="0"/>
              </a:rPr>
              <a:t> s slabých kyselin: H2CO3/HCO3, </a:t>
            </a:r>
            <a:r>
              <a:rPr lang="cs-CZ" sz="1800" i="1" dirty="0" err="1">
                <a:effectLst/>
                <a:latin typeface="Calibri" panose="020F0502020204030204" pitchFamily="34" charset="0"/>
                <a:ea typeface="Calibri" panose="020F0502020204030204" pitchFamily="34" charset="0"/>
              </a:rPr>
              <a:t>HBuf</a:t>
            </a:r>
            <a:r>
              <a:rPr lang="cs-CZ" sz="1800" i="1" dirty="0">
                <a:effectLst/>
                <a:latin typeface="Calibri" panose="020F0502020204030204" pitchFamily="34" charset="0"/>
                <a:ea typeface="Calibri" panose="020F0502020204030204" pitchFamily="34" charset="0"/>
              </a:rPr>
              <a:t>/</a:t>
            </a:r>
            <a:r>
              <a:rPr lang="cs-CZ" sz="1800" i="1" dirty="0" err="1">
                <a:effectLst/>
                <a:latin typeface="Calibri" panose="020F0502020204030204" pitchFamily="34" charset="0"/>
                <a:ea typeface="Calibri" panose="020F0502020204030204" pitchFamily="34" charset="0"/>
              </a:rPr>
              <a:t>Buf</a:t>
            </a:r>
            <a:r>
              <a:rPr lang="cs-CZ" sz="1800" i="1" dirty="0">
                <a:effectLst/>
                <a:latin typeface="Calibri" panose="020F0502020204030204" pitchFamily="34" charset="0"/>
                <a:ea typeface="Calibri" panose="020F0502020204030204" pitchFamily="34" charset="0"/>
              </a:rPr>
              <a:t>-. Proto se při zředění pufrů in vitro se snižuje jeho </a:t>
            </a:r>
            <a:r>
              <a:rPr lang="cs-CZ" sz="1800" i="1" dirty="0" err="1">
                <a:effectLst/>
                <a:latin typeface="Calibri" panose="020F0502020204030204" pitchFamily="34" charset="0"/>
                <a:ea typeface="Calibri" panose="020F0502020204030204" pitchFamily="34" charset="0"/>
              </a:rPr>
              <a:t>pufrační</a:t>
            </a:r>
            <a:r>
              <a:rPr lang="cs-CZ" sz="1800" i="1" dirty="0">
                <a:effectLst/>
                <a:latin typeface="Calibri" panose="020F0502020204030204" pitchFamily="34" charset="0"/>
                <a:ea typeface="Calibri" panose="020F0502020204030204" pitchFamily="34" charset="0"/>
              </a:rPr>
              <a:t> kapacita, ale nemění se jeho pH - koncentrace konjugované </a:t>
            </a:r>
            <a:r>
              <a:rPr lang="cs-CZ" sz="1800" i="1" dirty="0" err="1">
                <a:effectLst/>
                <a:latin typeface="Calibri" panose="020F0502020204030204" pitchFamily="34" charset="0"/>
                <a:ea typeface="Calibri" panose="020F0502020204030204" pitchFamily="34" charset="0"/>
              </a:rPr>
              <a:t>pufrační</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baze</a:t>
            </a:r>
            <a:r>
              <a:rPr lang="cs-CZ" sz="1800" i="1" dirty="0">
                <a:effectLst/>
                <a:latin typeface="Calibri" panose="020F0502020204030204" pitchFamily="34" charset="0"/>
                <a:ea typeface="Calibri" panose="020F0502020204030204" pitchFamily="34" charset="0"/>
              </a:rPr>
              <a:t> i slabé kyseliny se při ředění snižují stejnoměrně.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plazmy a krve in </a:t>
            </a:r>
            <a:r>
              <a:rPr lang="cs-CZ" sz="1800" i="1" dirty="0" err="1">
                <a:effectLst/>
                <a:latin typeface="Calibri" panose="020F0502020204030204" pitchFamily="34" charset="0"/>
                <a:ea typeface="Calibri" panose="020F0502020204030204" pitchFamily="34" charset="0"/>
              </a:rPr>
              <a:t>vivo</a:t>
            </a:r>
            <a:r>
              <a:rPr lang="cs-CZ" sz="1800" i="1" dirty="0">
                <a:effectLst/>
                <a:latin typeface="Calibri" panose="020F0502020204030204" pitchFamily="34" charset="0"/>
                <a:ea typeface="Calibri" panose="020F0502020204030204" pitchFamily="34" charset="0"/>
              </a:rPr>
              <a:t> to však neplatí - tam je koncentrace CO</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 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a:t>
            </a:r>
            <a:r>
              <a:rPr lang="cs-CZ" sz="1800" i="1" dirty="0">
                <a:effectLst/>
                <a:latin typeface="Calibri" panose="020F0502020204030204" pitchFamily="34" charset="0"/>
                <a:ea typeface="Calibri" panose="020F0502020204030204" pitchFamily="34" charset="0"/>
              </a:rPr>
              <a:t> v arteriální krvi řízena ventilací - je udržována na stále hodnotě, závislé na alveolární ventilace (VA) a proto při zředění se rovnováha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posouvá a vede k vzestupu koncentrace H</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114</a:t>
            </a:fld>
            <a:endParaRPr lang="en-US"/>
          </a:p>
        </p:txBody>
      </p:sp>
    </p:spTree>
    <p:extLst>
      <p:ext uri="{BB962C8B-B14F-4D97-AF65-F5344CB8AC3E}">
        <p14:creationId xmlns:p14="http://schemas.microsoft.com/office/powerpoint/2010/main" val="165533652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Calibri" panose="020F0502020204030204" pitchFamily="34" charset="0"/>
                <a:ea typeface="Calibri" panose="020F0502020204030204" pitchFamily="34" charset="0"/>
              </a:rPr>
              <a:t>Patogenetické příčiny </a:t>
            </a:r>
            <a:r>
              <a:rPr lang="cs-CZ" sz="1800" i="1" dirty="0" err="1">
                <a:solidFill>
                  <a:srgbClr val="000000"/>
                </a:solidFill>
                <a:effectLst/>
                <a:latin typeface="Calibri" panose="020F0502020204030204" pitchFamily="34" charset="0"/>
                <a:ea typeface="Calibri" panose="020F0502020204030204" pitchFamily="34" charset="0"/>
              </a:rPr>
              <a:t>diluční</a:t>
            </a:r>
            <a:r>
              <a:rPr lang="cs-CZ" sz="1800" i="1" dirty="0">
                <a:solidFill>
                  <a:srgbClr val="000000"/>
                </a:solidFill>
                <a:effectLst/>
                <a:latin typeface="Calibri" panose="020F0502020204030204" pitchFamily="34" charset="0"/>
                <a:ea typeface="Calibri" panose="020F0502020204030204" pitchFamily="34" charset="0"/>
              </a:rPr>
              <a:t> acidózy. Hodnota pH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je určena poměrem koncentrací </a:t>
            </a:r>
            <a:r>
              <a:rPr lang="cs-CZ" sz="1800" i="1" dirty="0" err="1">
                <a:solidFill>
                  <a:srgbClr val="000000"/>
                </a:solidFill>
                <a:effectLst/>
                <a:latin typeface="Calibri" panose="020F0502020204030204" pitchFamily="34" charset="0"/>
                <a:ea typeface="Calibri" panose="020F0502020204030204" pitchFamily="34" charset="0"/>
              </a:rPr>
              <a:t>konjuoganých</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bazí</a:t>
            </a:r>
            <a:r>
              <a:rPr lang="cs-CZ" sz="1800" i="1" dirty="0">
                <a:solidFill>
                  <a:srgbClr val="000000"/>
                </a:solidFill>
                <a:effectLst/>
                <a:latin typeface="Calibri" panose="020F0502020204030204" pitchFamily="34" charset="0"/>
                <a:ea typeface="Calibri" panose="020F0502020204030204" pitchFamily="34" charset="0"/>
              </a:rPr>
              <a:t> s slabých </a:t>
            </a:r>
            <a:r>
              <a:rPr lang="cs-CZ" sz="1800" i="1" dirty="0" err="1">
                <a:solidFill>
                  <a:srgbClr val="000000"/>
                </a:solidFill>
                <a:effectLst/>
                <a:latin typeface="Calibri" panose="020F0502020204030204" pitchFamily="34" charset="0"/>
                <a:ea typeface="Calibri" panose="020F0502020204030204" pitchFamily="34" charset="0"/>
              </a:rPr>
              <a:t>kyelin</a:t>
            </a:r>
            <a:r>
              <a:rPr lang="cs-CZ" sz="1800" i="1" dirty="0">
                <a:solidFill>
                  <a:srgbClr val="000000"/>
                </a:solidFill>
                <a:effectLst/>
                <a:latin typeface="Calibri" panose="020F0502020204030204" pitchFamily="34" charset="0"/>
                <a:ea typeface="Calibri" panose="020F0502020204030204" pitchFamily="34" charset="0"/>
              </a:rPr>
              <a:t>. Proto se při zředění pufrů in vitro se snižuje jeho </a:t>
            </a:r>
            <a:r>
              <a:rPr lang="cs-CZ" sz="1800" i="1" dirty="0" err="1">
                <a:solidFill>
                  <a:srgbClr val="000000"/>
                </a:solidFill>
                <a:effectLst/>
                <a:latin typeface="Calibri" panose="020F0502020204030204" pitchFamily="34" charset="0"/>
                <a:ea typeface="Calibri" panose="020F0502020204030204" pitchFamily="34" charset="0"/>
              </a:rPr>
              <a:t>pufrační</a:t>
            </a:r>
            <a:r>
              <a:rPr lang="cs-CZ" sz="1800" i="1" dirty="0">
                <a:solidFill>
                  <a:srgbClr val="000000"/>
                </a:solidFill>
                <a:effectLst/>
                <a:latin typeface="Calibri" panose="020F0502020204030204" pitchFamily="34" charset="0"/>
                <a:ea typeface="Calibri" panose="020F0502020204030204" pitchFamily="34" charset="0"/>
              </a:rPr>
              <a:t> kapacita, ale nemění se jeho pH - koncentrace konjugované </a:t>
            </a:r>
            <a:r>
              <a:rPr lang="cs-CZ" sz="1800" i="1" dirty="0" err="1">
                <a:solidFill>
                  <a:srgbClr val="000000"/>
                </a:solidFill>
                <a:effectLst/>
                <a:latin typeface="Calibri" panose="020F0502020204030204" pitchFamily="34" charset="0"/>
                <a:ea typeface="Calibri" panose="020F0502020204030204" pitchFamily="34" charset="0"/>
              </a:rPr>
              <a:t>pufrační</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baze</a:t>
            </a:r>
            <a:r>
              <a:rPr lang="cs-CZ" sz="1800" i="1" dirty="0">
                <a:solidFill>
                  <a:srgbClr val="000000"/>
                </a:solidFill>
                <a:effectLst/>
                <a:latin typeface="Calibri" panose="020F0502020204030204" pitchFamily="34" charset="0"/>
                <a:ea typeface="Calibri" panose="020F0502020204030204" pitchFamily="34" charset="0"/>
              </a:rPr>
              <a:t> i slabé kyseliny se při ředění snižují stejnoměrně.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plazmy a krve in </a:t>
            </a:r>
            <a:r>
              <a:rPr lang="cs-CZ" sz="1800" i="1" dirty="0" err="1">
                <a:solidFill>
                  <a:srgbClr val="000000"/>
                </a:solidFill>
                <a:effectLst/>
                <a:latin typeface="Calibri" panose="020F0502020204030204" pitchFamily="34" charset="0"/>
                <a:ea typeface="Calibri" panose="020F0502020204030204" pitchFamily="34" charset="0"/>
              </a:rPr>
              <a:t>vivo</a:t>
            </a:r>
            <a:r>
              <a:rPr lang="cs-CZ" sz="1800" i="1" dirty="0">
                <a:solidFill>
                  <a:srgbClr val="000000"/>
                </a:solidFill>
                <a:effectLst/>
                <a:latin typeface="Calibri" panose="020F0502020204030204" pitchFamily="34" charset="0"/>
                <a:ea typeface="Calibri" panose="020F0502020204030204" pitchFamily="34" charset="0"/>
              </a:rPr>
              <a:t> to však neplatí - tam je koncentrace CO</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 a H</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CO</a:t>
            </a:r>
            <a:r>
              <a:rPr lang="cs-CZ" sz="1800" i="1" baseline="-25000" dirty="0">
                <a:solidFill>
                  <a:srgbClr val="000000"/>
                </a:solidFill>
                <a:effectLst/>
                <a:latin typeface="Calibri" panose="020F0502020204030204" pitchFamily="34" charset="0"/>
                <a:ea typeface="Calibri" panose="020F0502020204030204" pitchFamily="34" charset="0"/>
              </a:rPr>
              <a:t>3</a:t>
            </a:r>
            <a:r>
              <a:rPr lang="cs-CZ" sz="1800" i="1" dirty="0">
                <a:solidFill>
                  <a:srgbClr val="000000"/>
                </a:solidFill>
                <a:effectLst/>
                <a:latin typeface="Calibri" panose="020F0502020204030204" pitchFamily="34" charset="0"/>
                <a:ea typeface="Calibri" panose="020F0502020204030204" pitchFamily="34" charset="0"/>
              </a:rPr>
              <a:t> v arteriální krvi řízena ventilací - je udržována na stále hodnotě, závislé na alveolární ventilace (VA) a proto při zředění se rovnováha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posouvá a vede k vzestupu koncentrace H</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To je názorné kauzální vysvětlení příčin změn koncentrace HCO</a:t>
            </a:r>
            <a:r>
              <a:rPr lang="cs-CZ" sz="1800" i="1" baseline="-25000" dirty="0">
                <a:solidFill>
                  <a:srgbClr val="000000"/>
                </a:solidFill>
                <a:effectLst/>
                <a:latin typeface="Calibri" panose="020F0502020204030204" pitchFamily="34" charset="0"/>
                <a:ea typeface="Calibri" panose="020F0502020204030204" pitchFamily="34" charset="0"/>
              </a:rPr>
              <a:t>3</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a H</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který Stewartova koncepce vysvětluje pouze jako důsledek snížením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(při nezměněné hodnotě pCO</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  Podstata je stejná, v rovnicích, které odvozují výslednou rovnici závislosti pH na pCO2,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lze ukázat, že kdyby se změnila hodnota pCO2 stejným způsobem ředění, jako zředění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pH by se nezměnilo. </a:t>
            </a:r>
            <a:endParaRPr lang="en-US" sz="1800" dirty="0">
              <a:solidFill>
                <a:srgbClr val="000000"/>
              </a:solidFill>
              <a:effectLst/>
              <a:latin typeface="Arial" panose="020B0604020202020204" pitchFamily="34" charset="0"/>
              <a:ea typeface="Arial" panose="020B0604020202020204" pitchFamily="34"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115</a:t>
            </a:fld>
            <a:endParaRPr lang="en-US"/>
          </a:p>
        </p:txBody>
      </p:sp>
    </p:spTree>
    <p:extLst>
      <p:ext uri="{BB962C8B-B14F-4D97-AF65-F5344CB8AC3E}">
        <p14:creationId xmlns:p14="http://schemas.microsoft.com/office/powerpoint/2010/main" val="32677988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Kontrakční alkalóza – formální příčina vzestup SID a vzestup koncentrace chloridů</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116</a:t>
            </a:fld>
            <a:endParaRPr lang="en-US"/>
          </a:p>
        </p:txBody>
      </p:sp>
    </p:spTree>
    <p:extLst>
      <p:ext uri="{BB962C8B-B14F-4D97-AF65-F5344CB8AC3E}">
        <p14:creationId xmlns:p14="http://schemas.microsoft.com/office/powerpoint/2010/main" val="350777801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Patogenetické příčiny kontrakční alkalózy. Příčinou je </a:t>
            </a:r>
            <a:r>
              <a:rPr lang="cs-CZ" sz="1800" i="1" dirty="0" err="1">
                <a:effectLst/>
                <a:latin typeface="Calibri" panose="020F0502020204030204" pitchFamily="34" charset="0"/>
                <a:ea typeface="Calibri" panose="020F0502020204030204" pitchFamily="34" charset="0"/>
              </a:rPr>
              <a:t>zakoncentrování</a:t>
            </a:r>
            <a:r>
              <a:rPr lang="cs-CZ" sz="1800" i="1" dirty="0">
                <a:effectLst/>
                <a:latin typeface="Calibri" panose="020F0502020204030204" pitchFamily="34" charset="0"/>
                <a:ea typeface="Calibri" panose="020F0502020204030204" pitchFamily="34" charset="0"/>
              </a:rPr>
              <a:t> složek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systémů s výjimkou koncentrace CO</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 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 </a:t>
            </a:r>
            <a:r>
              <a:rPr lang="cs-CZ" sz="1800" i="1" dirty="0">
                <a:effectLst/>
                <a:latin typeface="Calibri" panose="020F0502020204030204" pitchFamily="34" charset="0"/>
                <a:ea typeface="Calibri" panose="020F0502020204030204" pitchFamily="34" charset="0"/>
              </a:rPr>
              <a:t>, jejichž koncentraci v arteriální krvi určuje alveolární ventilace. Obdobně jako u patogeneze </a:t>
            </a:r>
            <a:r>
              <a:rPr lang="cs-CZ" sz="1800" i="1" dirty="0" err="1">
                <a:effectLst/>
                <a:latin typeface="Calibri" panose="020F0502020204030204" pitchFamily="34" charset="0"/>
                <a:ea typeface="Calibri" panose="020F0502020204030204" pitchFamily="34" charset="0"/>
              </a:rPr>
              <a:t>diluční</a:t>
            </a:r>
            <a:r>
              <a:rPr lang="cs-CZ" sz="1800" i="1" dirty="0">
                <a:effectLst/>
                <a:latin typeface="Calibri" panose="020F0502020204030204" pitchFamily="34" charset="0"/>
                <a:ea typeface="Calibri" panose="020F0502020204030204" pitchFamily="34" charset="0"/>
              </a:rPr>
              <a:t> alkalózy, na </a:t>
            </a:r>
            <a:r>
              <a:rPr lang="cs-CZ" sz="1800" i="1" dirty="0" err="1">
                <a:effectLst/>
                <a:latin typeface="Calibri" panose="020F0502020204030204" pitchFamily="34" charset="0"/>
                <a:ea typeface="Calibri" panose="020F0502020204030204" pitchFamily="34" charset="0"/>
              </a:rPr>
              <a:t>zakoncentrování</a:t>
            </a:r>
            <a:r>
              <a:rPr lang="cs-CZ" sz="1800" i="1" dirty="0">
                <a:effectLst/>
                <a:latin typeface="Calibri" panose="020F0502020204030204" pitchFamily="34" charset="0"/>
                <a:ea typeface="Calibri" panose="020F0502020204030204" pitchFamily="34" charset="0"/>
              </a:rPr>
              <a:t> nezávislá hladina CO</a:t>
            </a:r>
            <a:r>
              <a:rPr lang="cs-CZ" sz="1800" i="1" baseline="-25000" dirty="0">
                <a:effectLst/>
                <a:latin typeface="Calibri" panose="020F0502020204030204" pitchFamily="34" charset="0"/>
                <a:ea typeface="Calibri" panose="020F0502020204030204" pitchFamily="34" charset="0"/>
              </a:rPr>
              <a:t>2 </a:t>
            </a:r>
            <a:r>
              <a:rPr lang="cs-CZ" sz="1800" i="1" dirty="0">
                <a:effectLst/>
                <a:latin typeface="Calibri" panose="020F0502020204030204" pitchFamily="34" charset="0"/>
                <a:ea typeface="Calibri" panose="020F0502020204030204" pitchFamily="34" charset="0"/>
              </a:rPr>
              <a:t>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a:t>
            </a:r>
            <a:r>
              <a:rPr lang="cs-CZ" sz="1800" i="1" dirty="0">
                <a:effectLst/>
                <a:latin typeface="Calibri" panose="020F0502020204030204" pitchFamily="34" charset="0"/>
                <a:ea typeface="Calibri" panose="020F0502020204030204" pitchFamily="34" charset="0"/>
              </a:rPr>
              <a:t>, způsobuje posun chemické rovnováhy, která vede k snížení koncentrace H</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Stewartova koncepce kontrakční alkalózu bez podrobnějšího vysvětlení příčin interpretuje změnu pH a koncentrace HCO</a:t>
            </a:r>
            <a:r>
              <a:rPr lang="cs-CZ" sz="1800" i="1" baseline="-25000" dirty="0">
                <a:effectLst/>
                <a:latin typeface="Calibri" panose="020F0502020204030204" pitchFamily="34" charset="0"/>
                <a:ea typeface="Calibri" panose="020F0502020204030204" pitchFamily="34" charset="0"/>
              </a:rPr>
              <a:t>3</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vzestupem SID a </a:t>
            </a:r>
            <a:r>
              <a:rPr lang="cs-CZ" sz="1800" i="1" dirty="0" err="1">
                <a:effectLst/>
                <a:latin typeface="Calibri" panose="020F0502020204030204" pitchFamily="34" charset="0"/>
                <a:ea typeface="Calibri" panose="020F0502020204030204" pitchFamily="34" charset="0"/>
              </a:rPr>
              <a:t>Atot</a:t>
            </a:r>
            <a:r>
              <a:rPr lang="cs-CZ" sz="1800" i="1" dirty="0">
                <a:effectLst/>
                <a:latin typeface="Calibri" panose="020F0502020204030204" pitchFamily="34" charset="0"/>
                <a:ea typeface="Calibri" panose="020F0502020204030204" pitchFamily="34" charset="0"/>
              </a:rPr>
              <a:t>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117</a:t>
            </a:fld>
            <a:endParaRPr lang="en-US"/>
          </a:p>
        </p:txBody>
      </p:sp>
    </p:spTree>
    <p:extLst>
      <p:ext uri="{BB962C8B-B14F-4D97-AF65-F5344CB8AC3E}">
        <p14:creationId xmlns:p14="http://schemas.microsoft.com/office/powerpoint/2010/main" val="152278618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err="1">
                <a:effectLst/>
                <a:latin typeface="Times New Roman" panose="02020603050405020304" pitchFamily="18" charset="0"/>
                <a:ea typeface="Times New Roman" panose="02020603050405020304" pitchFamily="18" charset="0"/>
              </a:rPr>
              <a:t>Hypoalbuminemická</a:t>
            </a:r>
            <a:r>
              <a:rPr lang="cs-CZ" sz="1800" dirty="0">
                <a:effectLst/>
                <a:latin typeface="Times New Roman" panose="02020603050405020304" pitchFamily="18" charset="0"/>
                <a:ea typeface="Times New Roman" panose="02020603050405020304" pitchFamily="18" charset="0"/>
              </a:rPr>
              <a:t> acidóza – formální příčina: pokles albuminu při nezměněné hodnotě SID.</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118</a:t>
            </a:fld>
            <a:endParaRPr lang="en-US"/>
          </a:p>
        </p:txBody>
      </p:sp>
    </p:spTree>
    <p:extLst>
      <p:ext uri="{BB962C8B-B14F-4D97-AF65-F5344CB8AC3E}">
        <p14:creationId xmlns:p14="http://schemas.microsoft.com/office/powerpoint/2010/main" val="173164898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B6B6973-3EBA-4E3E-A287-DA78D1E45D3B}" type="slidenum">
              <a:rPr lang="en-US" smtClean="0"/>
              <a:t>119</a:t>
            </a:fld>
            <a:endParaRPr lang="en-US"/>
          </a:p>
        </p:txBody>
      </p:sp>
    </p:spTree>
    <p:extLst>
      <p:ext uri="{BB962C8B-B14F-4D97-AF65-F5344CB8AC3E}">
        <p14:creationId xmlns:p14="http://schemas.microsoft.com/office/powerpoint/2010/main" val="18716373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6206F71A-F80E-4F55-BE34-09384F017D2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79194A52-51D5-4193-B565-5ECAA2CD45A2}" type="slidenum">
              <a:rPr lang="cs-CZ" altLang="cs-CZ"/>
              <a:pPr>
                <a:spcBef>
                  <a:spcPct val="0"/>
                </a:spcBef>
              </a:pPr>
              <a:t>12</a:t>
            </a:fld>
            <a:endParaRPr lang="cs-CZ" altLang="cs-CZ"/>
          </a:p>
        </p:txBody>
      </p:sp>
      <p:sp>
        <p:nvSpPr>
          <p:cNvPr id="28675" name="Rectangle 2">
            <a:extLst>
              <a:ext uri="{FF2B5EF4-FFF2-40B4-BE49-F238E27FC236}">
                <a16:creationId xmlns:a16="http://schemas.microsoft.com/office/drawing/2014/main" id="{9B1376E0-7EEF-4683-A644-A68CCD74FFE4}"/>
              </a:ext>
            </a:extLst>
          </p:cNvPr>
          <p:cNvSpPr>
            <a:spLocks noGrp="1" noRot="1" noChangeAspect="1" noChangeArrowheads="1" noTextEdit="1"/>
          </p:cNvSpPr>
          <p:nvPr>
            <p:ph type="sldImg"/>
          </p:nvPr>
        </p:nvSpPr>
        <p:spPr>
          <a:xfrm>
            <a:off x="407988" y="712788"/>
            <a:ext cx="6080125" cy="3421062"/>
          </a:xfrm>
          <a:ln/>
        </p:spPr>
      </p:sp>
      <p:sp>
        <p:nvSpPr>
          <p:cNvPr id="28676" name="Rectangle 3">
            <a:extLst>
              <a:ext uri="{FF2B5EF4-FFF2-40B4-BE49-F238E27FC236}">
                <a16:creationId xmlns:a16="http://schemas.microsoft.com/office/drawing/2014/main" id="{2CECD4DD-C00A-4646-970D-4C411912042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In the body cavities surrounded by cells (such as the eye chambers, brain chambers), there is the so-called transcellular fluid - this includes, for example, eye fluid and cerebrospinal fluid.</a:t>
            </a:r>
          </a:p>
          <a:p>
            <a:r>
              <a:rPr lang="en-US" altLang="cs-CZ">
                <a:solidFill>
                  <a:srgbClr val="000000"/>
                </a:solidFill>
                <a:latin typeface="Calibri" panose="020F0502020204030204" pitchFamily="34" charset="0"/>
                <a:sym typeface=""/>
              </a:rPr>
              <a:t>The composition of body fluids results from the inflow and outflow of individual substances into the relevant sections of body fluids. Some substances can be formed or consumed in metabolism (hydrogen ions, CO2, O2, water, lactic acid, keto acids, etc.), substances can be taken in from the body or are excreted into the environment through individual organs.</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B6B6973-3EBA-4E3E-A287-DA78D1E45D3B}" type="slidenum">
              <a:rPr lang="en-US" smtClean="0"/>
              <a:t>120</a:t>
            </a:fld>
            <a:endParaRPr lang="en-US"/>
          </a:p>
        </p:txBody>
      </p:sp>
    </p:spTree>
    <p:extLst>
      <p:ext uri="{BB962C8B-B14F-4D97-AF65-F5344CB8AC3E}">
        <p14:creationId xmlns:p14="http://schemas.microsoft.com/office/powerpoint/2010/main" val="390805292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 Patogenetické příčiny </a:t>
            </a:r>
            <a:r>
              <a:rPr lang="cs-CZ" sz="1800" i="1" dirty="0" err="1">
                <a:effectLst/>
                <a:latin typeface="Calibri" panose="020F0502020204030204" pitchFamily="34" charset="0"/>
                <a:ea typeface="Calibri" panose="020F0502020204030204" pitchFamily="34" charset="0"/>
              </a:rPr>
              <a:t>hypoalbuminemické</a:t>
            </a:r>
            <a:r>
              <a:rPr lang="cs-CZ" sz="1800" i="1" dirty="0">
                <a:effectLst/>
                <a:latin typeface="Calibri" panose="020F0502020204030204" pitchFamily="34" charset="0"/>
                <a:ea typeface="Calibri" panose="020F0502020204030204" pitchFamily="34" charset="0"/>
              </a:rPr>
              <a:t> alkalózy. Příčinou </a:t>
            </a:r>
            <a:r>
              <a:rPr lang="cs-CZ" sz="1800" i="1" dirty="0" err="1">
                <a:effectLst/>
                <a:latin typeface="Calibri" panose="020F0502020204030204" pitchFamily="34" charset="0"/>
                <a:ea typeface="Calibri" panose="020F0502020204030204" pitchFamily="34" charset="0"/>
              </a:rPr>
              <a:t>hypoalbuminemické</a:t>
            </a:r>
            <a:r>
              <a:rPr lang="cs-CZ" sz="1800" i="1" dirty="0">
                <a:effectLst/>
                <a:latin typeface="Calibri" panose="020F0502020204030204" pitchFamily="34" charset="0"/>
                <a:ea typeface="Calibri" panose="020F0502020204030204" pitchFamily="34" charset="0"/>
              </a:rPr>
              <a:t> alkalózy je negativní bilance tvorby a odbourávání albuminu. Albumin, jako negativně nabitá bílkovina, je při syntéze doprovázen tvorbou vodíkových iontů (a odpovídající spotřebou bikarbonátů)  a při katabolismu spotřebou vodíkových iontů (a odpovídající tvorbou bikarbonátů). Negativní bilance albuminu, kdy spotřeba je menší než tvorba, je provázena negativní bilancí bikarbonátů - pokles albuminu odpovídá ekvivalentnímu přísunu bikarbonátů. Důsledkem je posun pH při nezměněné hodnotě SID a pokles hladiny albuminu. Tím se liší od Stewartova přístupu, kde je pokles hladiny albuminu při neměnné hodnotě SID vyvolávající příčinou.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121</a:t>
            </a:fld>
            <a:endParaRPr lang="en-US"/>
          </a:p>
        </p:txBody>
      </p:sp>
    </p:spTree>
    <p:extLst>
      <p:ext uri="{BB962C8B-B14F-4D97-AF65-F5344CB8AC3E}">
        <p14:creationId xmlns:p14="http://schemas.microsoft.com/office/powerpoint/2010/main" val="3975304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err="1">
                <a:effectLst/>
                <a:latin typeface="Times New Roman" panose="02020603050405020304" pitchFamily="18" charset="0"/>
                <a:ea typeface="Times New Roman" panose="02020603050405020304" pitchFamily="18" charset="0"/>
              </a:rPr>
              <a:t>Hyperfosfatemická</a:t>
            </a:r>
            <a:r>
              <a:rPr lang="cs-CZ" sz="1800" dirty="0">
                <a:effectLst/>
                <a:latin typeface="Times New Roman" panose="02020603050405020304" pitchFamily="18" charset="0"/>
                <a:ea typeface="Times New Roman" panose="02020603050405020304" pitchFamily="18" charset="0"/>
              </a:rPr>
              <a:t> acidóza – formální příčina: vzestup fosfátů při nezměněné hodnotě SID.</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122</a:t>
            </a:fld>
            <a:endParaRPr lang="en-US"/>
          </a:p>
        </p:txBody>
      </p:sp>
    </p:spTree>
    <p:extLst>
      <p:ext uri="{BB962C8B-B14F-4D97-AF65-F5344CB8AC3E}">
        <p14:creationId xmlns:p14="http://schemas.microsoft.com/office/powerpoint/2010/main" val="217220624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highlight>
                  <a:srgbClr val="FFFF00"/>
                </a:highlight>
                <a:latin typeface="Calibri" panose="020F0502020204030204" pitchFamily="34" charset="0"/>
                <a:ea typeface="Calibri" panose="020F0502020204030204" pitchFamily="34" charset="0"/>
              </a:rPr>
              <a:t>58</a:t>
            </a:r>
            <a:r>
              <a:rPr lang="cs-CZ" sz="1800" i="1" dirty="0">
                <a:effectLst/>
                <a:latin typeface="Calibri" panose="020F0502020204030204" pitchFamily="34" charset="0"/>
                <a:ea typeface="Calibri" panose="020F0502020204030204" pitchFamily="34" charset="0"/>
              </a:rPr>
              <a:t> Patogenetické příčiny </a:t>
            </a:r>
            <a:r>
              <a:rPr lang="cs-CZ" sz="1800" i="1" dirty="0" err="1">
                <a:effectLst/>
                <a:latin typeface="Calibri" panose="020F0502020204030204" pitchFamily="34" charset="0"/>
                <a:ea typeface="Calibri" panose="020F0502020204030204" pitchFamily="34" charset="0"/>
              </a:rPr>
              <a:t>hyperfosfatemické</a:t>
            </a:r>
            <a:r>
              <a:rPr lang="cs-CZ" sz="1800" i="1" dirty="0">
                <a:effectLst/>
                <a:latin typeface="Calibri" panose="020F0502020204030204" pitchFamily="34" charset="0"/>
                <a:ea typeface="Calibri" panose="020F0502020204030204" pitchFamily="34" charset="0"/>
              </a:rPr>
              <a:t> acidózy. </a:t>
            </a:r>
            <a:r>
              <a:rPr lang="cs-CZ" sz="1800" i="1" dirty="0" err="1">
                <a:effectLst/>
                <a:latin typeface="Calibri" panose="020F0502020204030204" pitchFamily="34" charset="0"/>
                <a:ea typeface="Calibri" panose="020F0502020204030204" pitchFamily="34" charset="0"/>
              </a:rPr>
              <a:t>Hyperfosfatemická</a:t>
            </a:r>
            <a:r>
              <a:rPr lang="cs-CZ" sz="1800" i="1" dirty="0">
                <a:effectLst/>
                <a:latin typeface="Calibri" panose="020F0502020204030204" pitchFamily="34" charset="0"/>
                <a:ea typeface="Calibri" panose="020F0502020204030204" pitchFamily="34" charset="0"/>
              </a:rPr>
              <a:t> acidóza je způsobená akumulací vodíkových iontů provázejících akumulaci fosfátů při rozvinutém renálním selhání. Akumulované vodíkové ionty vyvazují bikarbonáty a proto vzestup fosfátů je provázen ekvivalentní spotřebou bikarbonátů při nezměněné hodnotě SID. Výsledkem je posun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který vede ke vzestupu koncentrace H</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Tím se liší od Stewartova přístupu, kde vzestup fosfátů při neměnné hodnotě SID je vyvolávající příčinou.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123</a:t>
            </a:fld>
            <a:endParaRPr lang="en-US"/>
          </a:p>
        </p:txBody>
      </p:sp>
    </p:spTree>
    <p:extLst>
      <p:ext uri="{BB962C8B-B14F-4D97-AF65-F5344CB8AC3E}">
        <p14:creationId xmlns:p14="http://schemas.microsoft.com/office/powerpoint/2010/main" val="256559184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C32C8081-B42C-4221-8BEA-91D402F108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9778705-40B9-498D-9359-FB7319BBA0C3}" type="slidenum">
              <a:rPr lang="cs-CZ" altLang="cs-CZ" smtClean="0">
                <a:latin typeface="Calibri" panose="020F0502020204030204" pitchFamily="34" charset="0"/>
              </a:rPr>
              <a:pPr>
                <a:spcBef>
                  <a:spcPct val="0"/>
                </a:spcBef>
              </a:pPr>
              <a:t>124</a:t>
            </a:fld>
            <a:endParaRPr lang="cs-CZ" altLang="cs-CZ">
              <a:latin typeface="Calibri" panose="020F0502020204030204" pitchFamily="34" charset="0"/>
            </a:endParaRPr>
          </a:p>
        </p:txBody>
      </p:sp>
      <p:sp>
        <p:nvSpPr>
          <p:cNvPr id="105475" name="Rectangle 2">
            <a:extLst>
              <a:ext uri="{FF2B5EF4-FFF2-40B4-BE49-F238E27FC236}">
                <a16:creationId xmlns:a16="http://schemas.microsoft.com/office/drawing/2014/main" id="{0BE4893E-B8F3-4F8B-A1D7-1FBFA9D5FCBA}"/>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83783DD1-F43E-4036-A639-9B67B78FC4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Stewartův přístup, díky tomu, že umožňuje přesněji popsat některé patofyziologické stavy (vliv </a:t>
            </a:r>
            <a:r>
              <a:rPr lang="cs-CZ" sz="1800" dirty="0" err="1">
                <a:solidFill>
                  <a:srgbClr val="000000"/>
                </a:solidFill>
                <a:effectLst/>
                <a:latin typeface="Arial" panose="020B0604020202020204" pitchFamily="34" charset="0"/>
                <a:ea typeface="Arial" panose="020B0604020202020204" pitchFamily="34" charset="0"/>
              </a:rPr>
              <a:t>hypo</a:t>
            </a:r>
            <a:r>
              <a:rPr lang="cs-CZ" sz="1800" dirty="0">
                <a:solidFill>
                  <a:srgbClr val="000000"/>
                </a:solidFill>
                <a:effectLst/>
                <a:latin typeface="Arial" panose="020B0604020202020204" pitchFamily="34" charset="0"/>
                <a:ea typeface="Arial" panose="020B0604020202020204" pitchFamily="34" charset="0"/>
              </a:rPr>
              <a:t>- a </a:t>
            </a:r>
            <a:r>
              <a:rPr lang="cs-CZ" sz="1800" dirty="0" err="1">
                <a:solidFill>
                  <a:srgbClr val="000000"/>
                </a:solidFill>
                <a:effectLst/>
                <a:latin typeface="Arial" panose="020B0604020202020204" pitchFamily="34" charset="0"/>
                <a:ea typeface="Arial" panose="020B0604020202020204" pitchFamily="34" charset="0"/>
              </a:rPr>
              <a:t>hyperalbuminémie</a:t>
            </a:r>
            <a:r>
              <a:rPr lang="cs-CZ" sz="1800" dirty="0">
                <a:solidFill>
                  <a:srgbClr val="000000"/>
                </a:solidFill>
                <a:effectLst/>
                <a:latin typeface="Arial" panose="020B0604020202020204" pitchFamily="34" charset="0"/>
                <a:ea typeface="Arial" panose="020B0604020202020204" pitchFamily="34" charset="0"/>
              </a:rPr>
              <a:t> na acidobazickou rovnováhu, </a:t>
            </a:r>
            <a:r>
              <a:rPr lang="cs-CZ" sz="1800" dirty="0" err="1">
                <a:solidFill>
                  <a:srgbClr val="000000"/>
                </a:solidFill>
                <a:effectLst/>
                <a:latin typeface="Arial" panose="020B0604020202020204" pitchFamily="34" charset="0"/>
                <a:ea typeface="Arial" panose="020B0604020202020204" pitchFamily="34" charset="0"/>
              </a:rPr>
              <a:t>diluční</a:t>
            </a:r>
            <a:r>
              <a:rPr lang="cs-CZ" sz="1800" dirty="0">
                <a:solidFill>
                  <a:srgbClr val="000000"/>
                </a:solidFill>
                <a:effectLst/>
                <a:latin typeface="Arial" panose="020B0604020202020204" pitchFamily="34" charset="0"/>
                <a:ea typeface="Arial" panose="020B0604020202020204" pitchFamily="34" charset="0"/>
              </a:rPr>
              <a:t> acidózu a koncentrační alkalózu) na první pohled dává klinikům lepšího vhledu do příčin acidobazické poruchy pacienta. K určení "nezávislých proměnných" z nichž se vypočítávají další acidobazické parametry, je totiž třeba explicitně změřit koncentrace fosfátů, Na</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Cl</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HCO</a:t>
            </a:r>
            <a:r>
              <a:rPr lang="cs-CZ" sz="1800" baseline="-25000" dirty="0">
                <a:solidFill>
                  <a:srgbClr val="000000"/>
                </a:solidFill>
                <a:effectLst/>
                <a:latin typeface="Arial" panose="020B0604020202020204" pitchFamily="34" charset="0"/>
                <a:ea typeface="Arial" panose="020B0604020202020204" pitchFamily="34" charset="0"/>
              </a:rPr>
              <a:t>3</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a jiných iontů, se kterými klinik pracuje ve své diagnostické rozvaze.</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Naproti tomu, k nevýhodám Stewartovy teorie patří to, že pracuje pouze s krevní plazmou. </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Rozdělení </a:t>
            </a:r>
            <a:r>
              <a:rPr lang="cs-CZ" sz="1800" b="1" i="1" dirty="0">
                <a:solidFill>
                  <a:srgbClr val="000000"/>
                </a:solidFill>
                <a:effectLst/>
                <a:latin typeface="Arial" panose="020B0604020202020204" pitchFamily="34" charset="0"/>
                <a:ea typeface="Arial" panose="020B0604020202020204" pitchFamily="34" charset="0"/>
              </a:rPr>
              <a:t>metabolických acidobazických poruch</a:t>
            </a:r>
            <a:r>
              <a:rPr lang="cs-CZ" sz="1800" dirty="0">
                <a:solidFill>
                  <a:srgbClr val="000000"/>
                </a:solidFill>
                <a:effectLst/>
                <a:latin typeface="Arial" panose="020B0604020202020204" pitchFamily="34" charset="0"/>
                <a:ea typeface="Arial" panose="020B0604020202020204" pitchFamily="34" charset="0"/>
              </a:rPr>
              <a:t> je </a:t>
            </a:r>
            <a:r>
              <a:rPr lang="cs-CZ" sz="1800" b="1" i="1" dirty="0">
                <a:solidFill>
                  <a:srgbClr val="000000"/>
                </a:solidFill>
                <a:effectLst/>
                <a:latin typeface="Arial" panose="020B0604020202020204" pitchFamily="34" charset="0"/>
                <a:ea typeface="Arial" panose="020B0604020202020204" pitchFamily="34" charset="0"/>
              </a:rPr>
              <a:t>fenomenologické</a:t>
            </a:r>
            <a:r>
              <a:rPr lang="cs-CZ" sz="1800" dirty="0">
                <a:solidFill>
                  <a:srgbClr val="000000"/>
                </a:solidFill>
                <a:effectLst/>
                <a:latin typeface="Arial" panose="020B0604020202020204" pitchFamily="34" charset="0"/>
                <a:ea typeface="Arial" panose="020B0604020202020204" pitchFamily="34" charset="0"/>
              </a:rPr>
              <a:t>, podle plazmatických hodnot SID, hladin chloridů, sodíku, fosfátu a albuminu, mezi nimiž se příčinné souvislosti bez dalších vysvětlení hledají obtížně. Ve snaze najít logické příčinné souvislosti někteří následovníci Stewarta, fascinování tím, že acidobazické parametry - pH (a příslušné koncentrace bikarbonátů, karbonátů, </a:t>
            </a:r>
            <a:r>
              <a:rPr lang="cs-CZ" sz="1800" dirty="0" err="1">
                <a:solidFill>
                  <a:srgbClr val="000000"/>
                </a:solidFill>
                <a:effectLst/>
                <a:latin typeface="Arial" panose="020B0604020202020204" pitchFamily="34" charset="0"/>
                <a:ea typeface="Arial" panose="020B0604020202020204" pitchFamily="34" charset="0"/>
              </a:rPr>
              <a:t>nebikarbonátových</a:t>
            </a:r>
            <a:r>
              <a:rPr lang="cs-CZ" sz="1800" dirty="0">
                <a:solidFill>
                  <a:srgbClr val="000000"/>
                </a:solidFill>
                <a:effectLst/>
                <a:latin typeface="Arial" panose="020B0604020202020204" pitchFamily="34" charset="0"/>
                <a:ea typeface="Arial" panose="020B0604020202020204" pitchFamily="34" charset="0"/>
              </a:rPr>
              <a:t> kyselin) lze vypočítat z nezávislých proměnných (pCO</a:t>
            </a:r>
            <a:r>
              <a:rPr lang="cs-CZ" sz="1800" baseline="-25000" dirty="0">
                <a:solidFill>
                  <a:srgbClr val="000000"/>
                </a:solidFill>
                <a:effectLst/>
                <a:latin typeface="Arial" panose="020B0604020202020204" pitchFamily="34" charset="0"/>
                <a:ea typeface="Arial" panose="020B0604020202020204" pitchFamily="34" charset="0"/>
              </a:rPr>
              <a:t>2</a:t>
            </a:r>
            <a:r>
              <a:rPr lang="cs-CZ" sz="1800" dirty="0">
                <a:solidFill>
                  <a:srgbClr val="000000"/>
                </a:solidFill>
                <a:effectLst/>
                <a:latin typeface="Arial" panose="020B0604020202020204" pitchFamily="34" charset="0"/>
                <a:ea typeface="Arial" panose="020B0604020202020204" pitchFamily="34" charset="0"/>
              </a:rPr>
              <a:t>, SID, [</a:t>
            </a:r>
            <a:r>
              <a:rPr lang="cs-CZ" sz="1800" dirty="0" err="1">
                <a:solidFill>
                  <a:srgbClr val="000000"/>
                </a:solidFill>
                <a:effectLst/>
                <a:latin typeface="Arial" panose="020B0604020202020204" pitchFamily="34" charset="0"/>
                <a:ea typeface="Arial" panose="020B0604020202020204" pitchFamily="34" charset="0"/>
              </a:rPr>
              <a:t>Alb</a:t>
            </a:r>
            <a:r>
              <a:rPr lang="cs-CZ" sz="1800" baseline="-25000" dirty="0" err="1">
                <a:solidFill>
                  <a:srgbClr val="000000"/>
                </a:solidFill>
                <a:effectLst/>
                <a:latin typeface="Arial" panose="020B0604020202020204" pitchFamily="34" charset="0"/>
                <a:ea typeface="Arial" panose="020B0604020202020204" pitchFamily="34" charset="0"/>
              </a:rPr>
              <a:t>TOT</a:t>
            </a:r>
            <a:r>
              <a:rPr lang="cs-CZ" sz="1800" dirty="0">
                <a:solidFill>
                  <a:srgbClr val="000000"/>
                </a:solidFill>
                <a:effectLst/>
                <a:latin typeface="Arial" panose="020B0604020202020204" pitchFamily="34" charset="0"/>
                <a:ea typeface="Arial" panose="020B0604020202020204" pitchFamily="34" charset="0"/>
              </a:rPr>
              <a:t>], [P</a:t>
            </a:r>
            <a:r>
              <a:rPr lang="cs-CZ" sz="1800" baseline="-25000" dirty="0">
                <a:solidFill>
                  <a:srgbClr val="000000"/>
                </a:solidFill>
                <a:effectLst/>
                <a:latin typeface="Arial" panose="020B0604020202020204" pitchFamily="34" charset="0"/>
                <a:ea typeface="Arial" panose="020B0604020202020204" pitchFamily="34" charset="0"/>
              </a:rPr>
              <a:t>TOT</a:t>
            </a:r>
            <a:r>
              <a:rPr lang="cs-CZ" sz="1800" dirty="0">
                <a:solidFill>
                  <a:srgbClr val="000000"/>
                </a:solidFill>
                <a:effectLst/>
                <a:latin typeface="Arial" panose="020B0604020202020204" pitchFamily="34" charset="0"/>
                <a:ea typeface="Arial" panose="020B0604020202020204" pitchFamily="34" charset="0"/>
              </a:rPr>
              <a:t>]) nezřídka docházejí v jejich interpretaci k věcně nesprávným názorům. </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b="1" i="1" dirty="0">
                <a:solidFill>
                  <a:srgbClr val="000000"/>
                </a:solidFill>
                <a:effectLst/>
                <a:latin typeface="Arial" panose="020B0604020202020204" pitchFamily="34" charset="0"/>
                <a:ea typeface="Arial" panose="020B0604020202020204" pitchFamily="34" charset="0"/>
              </a:rPr>
              <a:t>Nezávislost výchozích proměnných</a:t>
            </a:r>
            <a:r>
              <a:rPr lang="cs-CZ" sz="1800" dirty="0">
                <a:solidFill>
                  <a:srgbClr val="000000"/>
                </a:solidFill>
                <a:effectLst/>
                <a:latin typeface="Arial" panose="020B0604020202020204" pitchFamily="34" charset="0"/>
                <a:ea typeface="Arial" panose="020B0604020202020204" pitchFamily="34" charset="0"/>
              </a:rPr>
              <a:t> pro výpočet pH, především SID je totiž při výpočtu míněna</a:t>
            </a:r>
            <a:r>
              <a:rPr lang="cs-CZ" sz="1800" b="1" i="1" dirty="0">
                <a:solidFill>
                  <a:srgbClr val="000000"/>
                </a:solidFill>
                <a:effectLst/>
                <a:latin typeface="Arial" panose="020B0604020202020204" pitchFamily="34" charset="0"/>
                <a:ea typeface="Arial" panose="020B0604020202020204" pitchFamily="34" charset="0"/>
              </a:rPr>
              <a:t> nikoli v kauzálním</a:t>
            </a:r>
            <a:r>
              <a:rPr lang="cs-CZ" sz="1800" dirty="0">
                <a:solidFill>
                  <a:srgbClr val="000000"/>
                </a:solidFill>
                <a:effectLst/>
                <a:latin typeface="Arial" panose="020B0604020202020204" pitchFamily="34" charset="0"/>
                <a:ea typeface="Arial" panose="020B0604020202020204" pitchFamily="34" charset="0"/>
              </a:rPr>
              <a:t>, ale ve </a:t>
            </a:r>
            <a:r>
              <a:rPr lang="cs-CZ" sz="1800" b="1" i="1" dirty="0">
                <a:solidFill>
                  <a:srgbClr val="000000"/>
                </a:solidFill>
                <a:effectLst/>
                <a:latin typeface="Arial" panose="020B0604020202020204" pitchFamily="34" charset="0"/>
                <a:ea typeface="Arial" panose="020B0604020202020204" pitchFamily="34" charset="0"/>
              </a:rPr>
              <a:t>striktně matematickém slova smyslu</a:t>
            </a:r>
            <a:r>
              <a:rPr lang="cs-CZ" sz="1800" dirty="0">
                <a:solidFill>
                  <a:srgbClr val="000000"/>
                </a:solidFill>
                <a:effectLst/>
                <a:latin typeface="Arial" panose="020B0604020202020204" pitchFamily="34" charset="0"/>
                <a:ea typeface="Arial" panose="020B0604020202020204" pitchFamily="34" charset="0"/>
              </a:rPr>
              <a:t>. Z možnosti výpočtu pH ze tří na sobě nezávisejících proměnných neznamená, že organismus řídí pH regulací hodnot těchto proměnných. Ovšem v klinicko-fyziologické praxi se na to zapomíná, což často vede k </a:t>
            </a:r>
            <a:r>
              <a:rPr lang="cs-CZ" sz="1800" b="1" i="1" dirty="0">
                <a:solidFill>
                  <a:srgbClr val="000000"/>
                </a:solidFill>
                <a:effectLst/>
                <a:latin typeface="Arial" panose="020B0604020202020204" pitchFamily="34" charset="0"/>
                <a:ea typeface="Arial" panose="020B0604020202020204" pitchFamily="34" charset="0"/>
              </a:rPr>
              <a:t>nesprávnému výkladu kauzálního řetězce příčin acidobazických poruc</a:t>
            </a:r>
            <a:r>
              <a:rPr lang="cs-CZ" sz="1800" dirty="0">
                <a:solidFill>
                  <a:srgbClr val="000000"/>
                </a:solidFill>
                <a:effectLst/>
                <a:latin typeface="Arial" panose="020B0604020202020204" pitchFamily="34" charset="0"/>
                <a:ea typeface="Arial" panose="020B0604020202020204" pitchFamily="34" charset="0"/>
              </a:rPr>
              <a:t>h. Kauzalita matematického výpočtu (kdy se ze závislých proměnných počítají nezávislé proměnné) se zaměňuje s kauzalitou patofyziologických vztahů. Z věcně správných matematických vztahů se pak vyvozují nesprávné kauzální příčiny.</a:t>
            </a:r>
            <a:endParaRPr lang="en-US" sz="1800" dirty="0">
              <a:solidFill>
                <a:srgbClr val="000000"/>
              </a:solidFill>
              <a:effectLst/>
              <a:latin typeface="Arial" panose="020B0604020202020204" pitchFamily="34" charset="0"/>
              <a:ea typeface="Arial" panose="020B0604020202020204" pitchFamily="34" charset="0"/>
            </a:endParaRPr>
          </a:p>
          <a:p>
            <a:pPr eaLnBrk="1" hangingPunct="1">
              <a:spcBef>
                <a:spcPct val="0"/>
              </a:spcBef>
            </a:pPr>
            <a:endParaRPr lang="en-US" altLang="cs-CZ" dirty="0"/>
          </a:p>
        </p:txBody>
      </p:sp>
    </p:spTree>
    <p:extLst>
      <p:ext uri="{BB962C8B-B14F-4D97-AF65-F5344CB8AC3E}">
        <p14:creationId xmlns:p14="http://schemas.microsoft.com/office/powerpoint/2010/main" val="167220519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Dle Stewartovy koncepce </a:t>
            </a:r>
            <a:r>
              <a:rPr lang="cs-CZ" sz="1800" b="1" i="1" dirty="0">
                <a:effectLst/>
                <a:latin typeface="Times New Roman" panose="02020603050405020304" pitchFamily="18" charset="0"/>
                <a:ea typeface="Times New Roman" panose="02020603050405020304" pitchFamily="18" charset="0"/>
              </a:rPr>
              <a:t>regulaci acidobazické rovnováhy zajišťují ledviny řízením hodnoty SID</a:t>
            </a:r>
            <a:r>
              <a:rPr lang="cs-CZ" sz="1800" dirty="0">
                <a:effectLst/>
                <a:latin typeface="Times New Roman" panose="02020603050405020304" pitchFamily="18" charset="0"/>
                <a:ea typeface="Times New Roman" panose="02020603050405020304" pitchFamily="18" charset="0"/>
              </a:rPr>
              <a:t> a játra </a:t>
            </a:r>
            <a:r>
              <a:rPr lang="cs-CZ" sz="1800" b="1" i="1" dirty="0">
                <a:effectLst/>
                <a:latin typeface="Times New Roman" panose="02020603050405020304" pitchFamily="18" charset="0"/>
                <a:ea typeface="Times New Roman" panose="02020603050405020304" pitchFamily="18" charset="0"/>
              </a:rPr>
              <a:t>řízením hodnoty celkové koncentrace </a:t>
            </a:r>
            <a:r>
              <a:rPr lang="cs-CZ" sz="1800" b="1" i="1" dirty="0" err="1">
                <a:effectLst/>
                <a:latin typeface="Times New Roman" panose="02020603050405020304" pitchFamily="18" charset="0"/>
                <a:ea typeface="Times New Roman" panose="02020603050405020304" pitchFamily="18" charset="0"/>
              </a:rPr>
              <a:t>nebikarbonátových</a:t>
            </a:r>
            <a:r>
              <a:rPr lang="cs-CZ" sz="1800" b="1" i="1" dirty="0">
                <a:effectLst/>
                <a:latin typeface="Times New Roman" panose="02020603050405020304" pitchFamily="18" charset="0"/>
                <a:ea typeface="Times New Roman" panose="02020603050405020304" pitchFamily="18" charset="0"/>
              </a:rPr>
              <a:t> pufr</a:t>
            </a:r>
            <a:r>
              <a:rPr lang="cs-CZ" sz="1800" dirty="0">
                <a:effectLst/>
                <a:latin typeface="Times New Roman" panose="02020603050405020304" pitchFamily="18" charset="0"/>
                <a:ea typeface="Times New Roman" panose="02020603050405020304" pitchFamily="18" charset="0"/>
              </a:rPr>
              <a:t>ů [</a:t>
            </a:r>
            <a:r>
              <a:rPr lang="cs-CZ" sz="1800" dirty="0" err="1">
                <a:effectLst/>
                <a:latin typeface="Times New Roman" panose="02020603050405020304" pitchFamily="18" charset="0"/>
                <a:ea typeface="Times New Roman" panose="02020603050405020304" pitchFamily="18" charset="0"/>
              </a:rPr>
              <a:t>A</a:t>
            </a:r>
            <a:r>
              <a:rPr lang="cs-CZ" sz="1800" baseline="-25000" dirty="0" err="1">
                <a:effectLst/>
                <a:latin typeface="Times New Roman" panose="02020603050405020304" pitchFamily="18" charset="0"/>
                <a:ea typeface="Times New Roman" panose="02020603050405020304" pitchFamily="18" charset="0"/>
              </a:rPr>
              <a:t>tot</a:t>
            </a:r>
            <a:r>
              <a:rPr lang="cs-CZ" sz="1800" dirty="0">
                <a:effectLst/>
                <a:latin typeface="Times New Roman" panose="02020603050405020304" pitchFamily="18" charset="0"/>
                <a:ea typeface="Times New Roman" panose="02020603050405020304" pitchFamily="18" charset="0"/>
              </a:rPr>
              <a:t>], tedy zejména albuminu.</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Z hlediska struktury regulačního systému by regulace acidobazické rovnováhy prostřednictvím řízení koncentrace silných iontů a hladiny albuminu byla neefektivní a velmi citlivá na přesnost - malé regulační odchylky by se hned projevily acidobazickou poruchou. Tak se regulační systémy živých organismů nechovají. To by bylo v rozporu s běžně pozorovanou stabilitou biologických regulací, získanou díky dlouhé evoluční selekci.</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Ve skutečnosti je regulace acidobazické rovnováhy zajišťována přes regulaci toků CO</a:t>
            </a:r>
            <a:r>
              <a:rPr lang="cs-CZ" sz="1800" baseline="-25000" dirty="0">
                <a:effectLst/>
                <a:latin typeface="Times New Roman" panose="02020603050405020304" pitchFamily="18" charset="0"/>
                <a:ea typeface="Times New Roman" panose="02020603050405020304" pitchFamily="18" charset="0"/>
              </a:rPr>
              <a:t>2</a:t>
            </a:r>
            <a:r>
              <a:rPr lang="cs-CZ" sz="1800" dirty="0">
                <a:effectLst/>
                <a:latin typeface="Times New Roman" panose="02020603050405020304" pitchFamily="18" charset="0"/>
                <a:ea typeface="Times New Roman" panose="02020603050405020304" pitchFamily="18" charset="0"/>
              </a:rPr>
              <a:t> (respirační regulace) a toků H</a:t>
            </a:r>
            <a:r>
              <a:rPr lang="cs-CZ" sz="1800" baseline="30000" dirty="0">
                <a:effectLst/>
                <a:latin typeface="Times New Roman" panose="02020603050405020304" pitchFamily="18" charset="0"/>
                <a:ea typeface="Times New Roman" panose="02020603050405020304" pitchFamily="18" charset="0"/>
              </a:rPr>
              <a:t>+</a:t>
            </a:r>
            <a:r>
              <a:rPr lang="cs-CZ" sz="1800" dirty="0">
                <a:effectLst/>
                <a:latin typeface="Times New Roman" panose="02020603050405020304" pitchFamily="18" charset="0"/>
                <a:ea typeface="Times New Roman" panose="02020603050405020304" pitchFamily="18" charset="0"/>
              </a:rPr>
              <a:t>/HCO</a:t>
            </a:r>
            <a:r>
              <a:rPr lang="cs-CZ" sz="1800" baseline="-25000" dirty="0">
                <a:effectLst/>
                <a:latin typeface="Times New Roman" panose="02020603050405020304" pitchFamily="18" charset="0"/>
                <a:ea typeface="Times New Roman" panose="02020603050405020304" pitchFamily="18" charset="0"/>
              </a:rPr>
              <a:t>3</a:t>
            </a:r>
            <a:r>
              <a:rPr lang="cs-CZ" sz="1800" baseline="30000" dirty="0">
                <a:effectLst/>
                <a:latin typeface="Times New Roman" panose="02020603050405020304" pitchFamily="18" charset="0"/>
                <a:ea typeface="Times New Roman" panose="02020603050405020304" pitchFamily="18" charset="0"/>
              </a:rPr>
              <a:t>-</a:t>
            </a:r>
            <a:r>
              <a:rPr lang="cs-CZ" sz="1800" baseline="0" dirty="0">
                <a:effectLst/>
                <a:latin typeface="Times New Roman" panose="02020603050405020304" pitchFamily="18" charset="0"/>
                <a:ea typeface="Times New Roman" panose="02020603050405020304" pitchFamily="18" charset="0"/>
              </a:rPr>
              <a:t> (renální regulace) propojených přes </a:t>
            </a:r>
            <a:r>
              <a:rPr lang="cs-CZ" sz="1800" baseline="0" dirty="0" err="1">
                <a:effectLst/>
                <a:latin typeface="Times New Roman" panose="02020603050405020304" pitchFamily="18" charset="0"/>
                <a:ea typeface="Times New Roman" panose="02020603050405020304" pitchFamily="18" charset="0"/>
              </a:rPr>
              <a:t>bikarbonátový</a:t>
            </a:r>
            <a:r>
              <a:rPr lang="cs-CZ" sz="1800" baseline="0" dirty="0">
                <a:effectLst/>
                <a:latin typeface="Times New Roman" panose="02020603050405020304" pitchFamily="18" charset="0"/>
                <a:ea typeface="Times New Roman" panose="02020603050405020304" pitchFamily="18" charset="0"/>
              </a:rPr>
              <a:t> </a:t>
            </a:r>
            <a:r>
              <a:rPr lang="cs-CZ" sz="1800" baseline="0" dirty="0" err="1">
                <a:effectLst/>
                <a:latin typeface="Times New Roman" panose="02020603050405020304" pitchFamily="18" charset="0"/>
                <a:ea typeface="Times New Roman" panose="02020603050405020304" pitchFamily="18" charset="0"/>
              </a:rPr>
              <a:t>pufrační</a:t>
            </a:r>
            <a:r>
              <a:rPr lang="cs-CZ" sz="1800" baseline="0" dirty="0">
                <a:effectLst/>
                <a:latin typeface="Times New Roman" panose="02020603050405020304" pitchFamily="18" charset="0"/>
                <a:ea typeface="Times New Roman" panose="02020603050405020304" pitchFamily="18" charset="0"/>
              </a:rPr>
              <a:t> systém.</a:t>
            </a:r>
            <a:endParaRPr lang="cs-CZ" sz="1800" baseline="300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125</a:t>
            </a:fld>
            <a:endParaRPr lang="en-US"/>
          </a:p>
        </p:txBody>
      </p:sp>
    </p:spTree>
    <p:extLst>
      <p:ext uri="{BB962C8B-B14F-4D97-AF65-F5344CB8AC3E}">
        <p14:creationId xmlns:p14="http://schemas.microsoft.com/office/powerpoint/2010/main" val="2206105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27D64CF8-FE72-4BA2-981E-5693DEC3F0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E3E9590-3512-4573-8D71-65A5C51492F5}" type="slidenum">
              <a:rPr lang="cs-CZ" altLang="cs-CZ" smtClean="0"/>
              <a:pPr>
                <a:spcBef>
                  <a:spcPct val="0"/>
                </a:spcBef>
              </a:pPr>
              <a:t>126</a:t>
            </a:fld>
            <a:endParaRPr lang="cs-CZ" altLang="cs-CZ"/>
          </a:p>
        </p:txBody>
      </p:sp>
      <p:sp>
        <p:nvSpPr>
          <p:cNvPr id="141315" name="Rectangle 2">
            <a:extLst>
              <a:ext uri="{FF2B5EF4-FFF2-40B4-BE49-F238E27FC236}">
                <a16:creationId xmlns:a16="http://schemas.microsoft.com/office/drawing/2014/main" id="{D797B9FC-6ABF-4E65-9668-C6E1AAC7F430}"/>
              </a:ext>
            </a:extLst>
          </p:cNvPr>
          <p:cNvSpPr>
            <a:spLocks noGrp="1" noRot="1" noChangeAspect="1" noChangeArrowheads="1" noTextEdit="1"/>
          </p:cNvSpPr>
          <p:nvPr>
            <p:ph type="sldImg"/>
          </p:nvPr>
        </p:nvSpPr>
        <p:spPr>
          <a:ln/>
        </p:spPr>
      </p:sp>
      <p:sp>
        <p:nvSpPr>
          <p:cNvPr id="141316" name="Rectangle 3">
            <a:extLst>
              <a:ext uri="{FF2B5EF4-FFF2-40B4-BE49-F238E27FC236}">
                <a16:creationId xmlns:a16="http://schemas.microsoft.com/office/drawing/2014/main" id="{62431146-AE02-423B-BC17-925B50DFCB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Ze vzrušených debat, které vedou příznivci klasického přístupu dánské školy a Stewartova přístupu ve světovém odborném tisku, např. by se na první pohled mohlo zdát, že obě teorie jsou naprosto odlišné. </a:t>
            </a:r>
          </a:p>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Ve skutečnosti se obě teorie</a:t>
            </a:r>
            <a:r>
              <a:rPr lang="cs-CZ" sz="1800" b="1" i="1" dirty="0">
                <a:solidFill>
                  <a:srgbClr val="000000"/>
                </a:solidFill>
                <a:effectLst/>
                <a:latin typeface="Arial" panose="020B0604020202020204" pitchFamily="34" charset="0"/>
                <a:ea typeface="Arial" panose="020B0604020202020204" pitchFamily="34" charset="0"/>
              </a:rPr>
              <a:t> </a:t>
            </a:r>
            <a:r>
              <a:rPr lang="cs-CZ" sz="1800" b="0" i="1" dirty="0">
                <a:solidFill>
                  <a:srgbClr val="000000"/>
                </a:solidFill>
                <a:effectLst/>
                <a:latin typeface="Arial" panose="020B0604020202020204" pitchFamily="34" charset="0"/>
                <a:ea typeface="Arial" panose="020B0604020202020204" pitchFamily="34" charset="0"/>
              </a:rPr>
              <a:t>doplňují  a </a:t>
            </a:r>
            <a:r>
              <a:rPr lang="en-US" sz="1800" i="1" dirty="0" err="1"/>
              <a:t>popisují</a:t>
            </a:r>
            <a:r>
              <a:rPr lang="en-US" sz="1800" i="1" dirty="0"/>
              <a:t> v </a:t>
            </a:r>
            <a:r>
              <a:rPr lang="en-US" sz="1800" i="1" dirty="0" err="1"/>
              <a:t>zásadě</a:t>
            </a:r>
            <a:r>
              <a:rPr lang="en-US" sz="1800" i="1" dirty="0"/>
              <a:t> </a:t>
            </a:r>
            <a:r>
              <a:rPr lang="en-US" sz="1800" i="1" dirty="0" err="1"/>
              <a:t>stejnou</a:t>
            </a:r>
            <a:r>
              <a:rPr lang="en-US" sz="1800" i="1" dirty="0"/>
              <a:t> </a:t>
            </a:r>
            <a:r>
              <a:rPr lang="en-US" sz="1800" i="1" dirty="0" err="1"/>
              <a:t>problematiku</a:t>
            </a:r>
            <a:r>
              <a:rPr lang="en-US" sz="1800" i="1" dirty="0"/>
              <a:t> </a:t>
            </a:r>
            <a:r>
              <a:rPr lang="en-US" sz="1800" i="1" dirty="0" err="1"/>
              <a:t>pouze</a:t>
            </a:r>
            <a:r>
              <a:rPr lang="en-US" sz="1800" i="1" dirty="0"/>
              <a:t> z </a:t>
            </a:r>
            <a:r>
              <a:rPr lang="en-US" sz="1800" i="1" dirty="0" err="1"/>
              <a:t>různých</a:t>
            </a:r>
            <a:r>
              <a:rPr lang="cs-CZ" sz="1800" i="1" dirty="0"/>
              <a:t> </a:t>
            </a:r>
            <a:r>
              <a:rPr lang="en-US" sz="1800" i="1" dirty="0" err="1"/>
              <a:t>aspektů</a:t>
            </a:r>
            <a:r>
              <a:rPr lang="cs-CZ" sz="1800" i="1" dirty="0"/>
              <a:t>. </a:t>
            </a:r>
          </a:p>
          <a:p>
            <a:pPr algn="just">
              <a:lnSpc>
                <a:spcPct val="115000"/>
              </a:lnSpc>
              <a:spcAft>
                <a:spcPts val="500"/>
              </a:spcAft>
            </a:pPr>
            <a:endParaRPr lang="cs-CZ" sz="1800" i="1" dirty="0"/>
          </a:p>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Klíčem k pochopení patofyziologických souvislostí acidobazické rovnováhy je pojetí homeostázy vnitřního prostředí jako výslednice regulace bilancí toků látek.</a:t>
            </a:r>
          </a:p>
          <a:p>
            <a:pPr algn="just">
              <a:lnSpc>
                <a:spcPct val="115000"/>
              </a:lnSpc>
              <a:spcAft>
                <a:spcPts val="500"/>
              </a:spcAft>
            </a:pPr>
            <a:endParaRPr lang="en-US" sz="1800" i="1"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endParaRPr lang="en-US" sz="1800" i="0" dirty="0">
              <a:solidFill>
                <a:srgbClr val="000000"/>
              </a:solidFill>
              <a:effectLst/>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110091216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i="1" dirty="0"/>
              <a:t>Fenomenologický postup – je jednoduchý a nabízí v praxi použitelný, ale patofyziologicky neúplný.</a:t>
            </a:r>
          </a:p>
          <a:p>
            <a:r>
              <a:rPr lang="cs-CZ" i="1" dirty="0"/>
              <a:t>Bilanční přístup – dává kauzální vysvětlení propojení acidobazických iontových a objemových poruch.</a:t>
            </a:r>
            <a:endParaRPr lang="en-US" i="1"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127</a:t>
            </a:fld>
            <a:endParaRPr lang="en-US"/>
          </a:p>
        </p:txBody>
      </p:sp>
    </p:spTree>
    <p:extLst>
      <p:ext uri="{BB962C8B-B14F-4D97-AF65-F5344CB8AC3E}">
        <p14:creationId xmlns:p14="http://schemas.microsoft.com/office/powerpoint/2010/main" val="279598860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B6B6973-3EBA-4E3E-A287-DA78D1E45D3B}" type="slidenum">
              <a:rPr lang="en-US" smtClean="0"/>
              <a:t>128</a:t>
            </a:fld>
            <a:endParaRPr lang="en-US"/>
          </a:p>
        </p:txBody>
      </p:sp>
    </p:spTree>
    <p:extLst>
      <p:ext uri="{BB962C8B-B14F-4D97-AF65-F5344CB8AC3E}">
        <p14:creationId xmlns:p14="http://schemas.microsoft.com/office/powerpoint/2010/main" val="374060659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B6B6973-3EBA-4E3E-A287-DA78D1E45D3B}" type="slidenum">
              <a:rPr lang="en-US" smtClean="0"/>
              <a:t>129</a:t>
            </a:fld>
            <a:endParaRPr lang="en-US"/>
          </a:p>
        </p:txBody>
      </p:sp>
    </p:spTree>
    <p:extLst>
      <p:ext uri="{BB962C8B-B14F-4D97-AF65-F5344CB8AC3E}">
        <p14:creationId xmlns:p14="http://schemas.microsoft.com/office/powerpoint/2010/main" val="13959464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1244E95F-2A7A-4FD9-8446-C7055B8EF9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22ACBE1-2A2D-4E5B-A59F-8227AC29973D}" type="slidenum">
              <a:rPr lang="cs-CZ" altLang="cs-CZ"/>
              <a:pPr>
                <a:spcBef>
                  <a:spcPct val="0"/>
                </a:spcBef>
              </a:pPr>
              <a:t>13</a:t>
            </a:fld>
            <a:endParaRPr lang="cs-CZ" altLang="cs-CZ"/>
          </a:p>
        </p:txBody>
      </p:sp>
      <p:sp>
        <p:nvSpPr>
          <p:cNvPr id="30723" name="Rectangle 2">
            <a:extLst>
              <a:ext uri="{FF2B5EF4-FFF2-40B4-BE49-F238E27FC236}">
                <a16:creationId xmlns:a16="http://schemas.microsoft.com/office/drawing/2014/main" id="{C2CC9DF6-CBAD-41A5-9DCC-6EB79726BF59}"/>
              </a:ext>
            </a:extLst>
          </p:cNvPr>
          <p:cNvSpPr>
            <a:spLocks noGrp="1" noRot="1" noChangeAspect="1" noChangeArrowheads="1" noTextEdit="1"/>
          </p:cNvSpPr>
          <p:nvPr>
            <p:ph type="sldImg"/>
          </p:nvPr>
        </p:nvSpPr>
        <p:spPr>
          <a:xfrm>
            <a:off x="407988" y="712788"/>
            <a:ext cx="6080125" cy="3421062"/>
          </a:xfrm>
          <a:ln/>
        </p:spPr>
      </p:sp>
      <p:sp>
        <p:nvSpPr>
          <p:cNvPr id="30724" name="Rectangle 3">
            <a:extLst>
              <a:ext uri="{FF2B5EF4-FFF2-40B4-BE49-F238E27FC236}">
                <a16:creationId xmlns:a16="http://schemas.microsoft.com/office/drawing/2014/main" id="{EA995304-3355-4EA0-BFEB-CA659EBD5A66}"/>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These organs act as certain exchanges between the organism and its external environment.</a:t>
            </a:r>
          </a:p>
          <a:p>
            <a:r>
              <a:rPr lang="en-US" altLang="cs-CZ">
                <a:solidFill>
                  <a:srgbClr val="000000"/>
                </a:solidFill>
                <a:latin typeface="Calibri" panose="020F0502020204030204" pitchFamily="34" charset="0"/>
                <a:sym typeface=""/>
              </a:rPr>
              <a:t>These "exchangers" include the skin - through the skin, the body loses water and ions through sweat, especially sodium and chlorides. The skin plays a big role in the thermoregulation of the body - by increasing the blood supply to the skin and heat can be dissipated, the body can also cool, increased sweating, and subsequent evaporation. Losses of water and ions during increased sweating (due to higher external temperatures or greater physical exertion) can be considerable and homeostatic mechanisms must ensure the stability of the internal environment. Under pathological circumstances - in case of burns, much water and ions can be lost through the skin - these losses are one of the main causes of burn hypovolemic shock.</a:t>
            </a:r>
          </a:p>
          <a:p>
            <a:r>
              <a:rPr lang="en-US" altLang="cs-CZ">
                <a:solidFill>
                  <a:srgbClr val="000000"/>
                </a:solidFill>
                <a:latin typeface="Calibri" panose="020F0502020204030204" pitchFamily="34" charset="0"/>
                <a:sym typeface=""/>
              </a:rPr>
              <a:t>Another important "exchanger" is the digestive tract. We absorb nutrients, ions, and water into the body through it, and we can also lose water and ions in diarrhea and vomiting.</a:t>
            </a:r>
          </a:p>
          <a:p>
            <a:r>
              <a:rPr lang="en-US" altLang="cs-CZ">
                <a:solidFill>
                  <a:srgbClr val="000000"/>
                </a:solidFill>
                <a:latin typeface="Calibri" panose="020F0502020204030204" pitchFamily="34" charset="0"/>
                <a:sym typeface=""/>
              </a:rPr>
              <a:t>Through the lungs, the body ensures the supply of oxygen and the removal of carbon dioxide from the body. Because the air in the lungs is practically completely saturated with water vapor, water is lost from the body when breathing through the lungs.</a:t>
            </a:r>
          </a:p>
          <a:p>
            <a:r>
              <a:rPr lang="en-US" altLang="cs-CZ">
                <a:solidFill>
                  <a:srgbClr val="000000"/>
                </a:solidFill>
                <a:latin typeface="Calibri" panose="020F0502020204030204" pitchFamily="34" charset="0"/>
                <a:sym typeface=""/>
              </a:rPr>
              <a:t>The kidneys are an important organ through which the body regulates the composition of the internal environment (excretion of water and ions).</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504A6C0D-9CDC-4168-9B96-D84BC9C4D9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A1D6DD66-2EFE-4B1A-9C2E-7765FD9CE96D}" type="slidenum">
              <a:rPr lang="cs-CZ" altLang="cs-CZ"/>
              <a:pPr>
                <a:spcBef>
                  <a:spcPct val="0"/>
                </a:spcBef>
              </a:pPr>
              <a:t>14</a:t>
            </a:fld>
            <a:endParaRPr lang="cs-CZ" altLang="cs-CZ"/>
          </a:p>
        </p:txBody>
      </p:sp>
      <p:sp>
        <p:nvSpPr>
          <p:cNvPr id="32771" name="Rectangle 2">
            <a:extLst>
              <a:ext uri="{FF2B5EF4-FFF2-40B4-BE49-F238E27FC236}">
                <a16:creationId xmlns:a16="http://schemas.microsoft.com/office/drawing/2014/main" id="{CDC36293-1984-429B-89D9-4A4237050295}"/>
              </a:ext>
            </a:extLst>
          </p:cNvPr>
          <p:cNvSpPr>
            <a:spLocks noGrp="1" noRot="1" noChangeAspect="1" noChangeArrowheads="1" noTextEdit="1"/>
          </p:cNvSpPr>
          <p:nvPr>
            <p:ph type="sldImg"/>
          </p:nvPr>
        </p:nvSpPr>
        <p:spPr>
          <a:xfrm>
            <a:off x="407988" y="712788"/>
            <a:ext cx="6080125" cy="3421062"/>
          </a:xfrm>
          <a:ln/>
        </p:spPr>
      </p:sp>
      <p:sp>
        <p:nvSpPr>
          <p:cNvPr id="32772" name="Rectangle 3">
            <a:extLst>
              <a:ext uri="{FF2B5EF4-FFF2-40B4-BE49-F238E27FC236}">
                <a16:creationId xmlns:a16="http://schemas.microsoft.com/office/drawing/2014/main" id="{A78A1297-2455-4F55-B917-C18E1B8D9C8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Because the composition of body fluids results from the inflow and outflow of individual substances into the respective body fluid compartments, homeostatic regulatory mechanisms are exercised by regulating the flows of substances between the organism and its surroundings and between the particular body fluid compartments. By influencing these flows, the organism ensures a regulatory response to the loss or depletion of individual substances. The lungs are the essential regulatory organ for blood gas homeostasis, and the kidneys are the fundamental regulatory organ for volume and ionic homeostasis. Both the lungs and the kidneys regulate acid-base homeostasis.</a:t>
            </a:r>
          </a:p>
          <a:p>
            <a:r>
              <a:rPr lang="en-US" altLang="cs-CZ">
                <a:solidFill>
                  <a:srgbClr val="000000"/>
                </a:solidFill>
                <a:latin typeface="Calibri" panose="020F0502020204030204" pitchFamily="34" charset="0"/>
                <a:sym typeface=""/>
              </a:rPr>
              <a:t>The circulatory system has an essential regulatory role because it ensures the transfer of substances between the plasma and the interstitial fluid.</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a:solidFill>
                <a:srgbClr val="000000"/>
              </a:solidFill>
              <a:latin typeface="Calibri" panose="020F0502020204030204" pitchFamily="34" charset="0"/>
              <a:sym typeface=""/>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A9E7C47A-55A3-49E2-A98C-074EB4DB28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2CF1E44-6467-40B0-B884-AC6305B716C6}" type="slidenum">
              <a:rPr lang="cs-CZ" altLang="cs-CZ"/>
              <a:pPr>
                <a:spcBef>
                  <a:spcPct val="0"/>
                </a:spcBef>
              </a:pPr>
              <a:t>15</a:t>
            </a:fld>
            <a:endParaRPr lang="cs-CZ" altLang="cs-CZ"/>
          </a:p>
        </p:txBody>
      </p:sp>
      <p:sp>
        <p:nvSpPr>
          <p:cNvPr id="34819" name="Rectangle 2">
            <a:extLst>
              <a:ext uri="{FF2B5EF4-FFF2-40B4-BE49-F238E27FC236}">
                <a16:creationId xmlns:a16="http://schemas.microsoft.com/office/drawing/2014/main" id="{04A7BF16-E59E-4AE9-A243-9EA5FD2F427E}"/>
              </a:ext>
            </a:extLst>
          </p:cNvPr>
          <p:cNvSpPr>
            <a:spLocks noGrp="1" noRot="1" noChangeAspect="1" noChangeArrowheads="1" noTextEdit="1"/>
          </p:cNvSpPr>
          <p:nvPr>
            <p:ph type="sldImg"/>
          </p:nvPr>
        </p:nvSpPr>
        <p:spPr>
          <a:xfrm>
            <a:off x="407988" y="712788"/>
            <a:ext cx="6080125" cy="3421062"/>
          </a:xfrm>
          <a:ln/>
        </p:spPr>
      </p:sp>
      <p:sp>
        <p:nvSpPr>
          <p:cNvPr id="34820" name="Rectangle 3">
            <a:extLst>
              <a:ext uri="{FF2B5EF4-FFF2-40B4-BE49-F238E27FC236}">
                <a16:creationId xmlns:a16="http://schemas.microsoft.com/office/drawing/2014/main" id="{CCF3A97E-1BA2-4527-AA90-68BAC29AEE1E}"/>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dirty="0"/>
              <a:t>In maintaining the stability of the internal environment (homeostasis), the regulation of respiration, kidneys, circulation, and digestive tract, including the relevant endocrine regulatory loops, is thus applied. Disorders of these physiological subsystems then manifest themselves in disorders of the internal environment.</a:t>
            </a: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endParaRPr lang="cs-CZ" altLang="cs-CZ"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E444A34D-69E4-4B93-842A-B3A0F3D1CF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21B9F86-C96F-4252-B4A8-13503C7856CB}" type="slidenum">
              <a:rPr lang="cs-CZ" altLang="cs-CZ"/>
              <a:pPr>
                <a:spcBef>
                  <a:spcPct val="0"/>
                </a:spcBef>
              </a:pPr>
              <a:t>16</a:t>
            </a:fld>
            <a:endParaRPr lang="cs-CZ" altLang="cs-CZ"/>
          </a:p>
        </p:txBody>
      </p:sp>
      <p:sp>
        <p:nvSpPr>
          <p:cNvPr id="36867" name="Rectangle 2">
            <a:extLst>
              <a:ext uri="{FF2B5EF4-FFF2-40B4-BE49-F238E27FC236}">
                <a16:creationId xmlns:a16="http://schemas.microsoft.com/office/drawing/2014/main" id="{F5E0143F-BE73-41A8-918F-A1FA5CD5C815}"/>
              </a:ext>
            </a:extLst>
          </p:cNvPr>
          <p:cNvSpPr>
            <a:spLocks noGrp="1" noRot="1" noChangeAspect="1" noChangeArrowheads="1" noTextEdit="1"/>
          </p:cNvSpPr>
          <p:nvPr>
            <p:ph type="sldImg"/>
          </p:nvPr>
        </p:nvSpPr>
        <p:spPr>
          <a:xfrm>
            <a:off x="407988" y="712788"/>
            <a:ext cx="6080125" cy="3421062"/>
          </a:xfrm>
          <a:ln/>
        </p:spPr>
      </p:sp>
      <p:sp>
        <p:nvSpPr>
          <p:cNvPr id="36868" name="Rectangle 3">
            <a:extLst>
              <a:ext uri="{FF2B5EF4-FFF2-40B4-BE49-F238E27FC236}">
                <a16:creationId xmlns:a16="http://schemas.microsoft.com/office/drawing/2014/main" id="{A73425C9-147F-45F1-A835-60558C5BC19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dirty="0"/>
              <a:t>To maintain acid-base balance, the regulation of two fluxes - CO2 and hydrogen ions - is important. The main regulatory bodies are the lungs and kidneys.</a:t>
            </a: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pPr>
              <a:spcBef>
                <a:spcPts val="600"/>
              </a:spcBef>
              <a:spcAft>
                <a:spcPts val="600"/>
              </a:spcAft>
            </a:pPr>
            <a:endParaRPr lang="cs-CZ" altLang="cs-CZ" dirty="0"/>
          </a:p>
          <a:p>
            <a:endParaRPr lang="cs-CZ" altLang="cs-CZ"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AA1314F7-E46B-4133-87B1-0CB84B5A3D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33161803-C030-4BB6-9A82-BDF20436A268}" type="slidenum">
              <a:rPr lang="cs-CZ" altLang="cs-CZ" sz="1200"/>
              <a:pPr/>
              <a:t>17</a:t>
            </a:fld>
            <a:endParaRPr lang="cs-CZ" altLang="cs-CZ" sz="1200"/>
          </a:p>
        </p:txBody>
      </p:sp>
      <p:sp>
        <p:nvSpPr>
          <p:cNvPr id="38915" name="Rectangle 2">
            <a:extLst>
              <a:ext uri="{FF2B5EF4-FFF2-40B4-BE49-F238E27FC236}">
                <a16:creationId xmlns:a16="http://schemas.microsoft.com/office/drawing/2014/main" id="{57A6BA16-41A0-4D03-A063-274D7FF62701}"/>
              </a:ext>
            </a:extLst>
          </p:cNvPr>
          <p:cNvSpPr>
            <a:spLocks noGrp="1" noRot="1" noChangeAspect="1" noChangeArrowheads="1" noTextEdit="1"/>
          </p:cNvSpPr>
          <p:nvPr>
            <p:ph type="sldImg"/>
          </p:nvPr>
        </p:nvSpPr>
        <p:spPr>
          <a:ln/>
        </p:spPr>
      </p:sp>
      <p:sp>
        <p:nvSpPr>
          <p:cNvPr id="38916" name="Rectangle 3">
            <a:extLst>
              <a:ext uri="{FF2B5EF4-FFF2-40B4-BE49-F238E27FC236}">
                <a16:creationId xmlns:a16="http://schemas.microsoft.com/office/drawing/2014/main" id="{7BA278AF-0F55-4642-8EAB-60CEF8E217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cs-CZ">
                <a:solidFill>
                  <a:srgbClr val="000000"/>
                </a:solidFill>
                <a:latin typeface="Calibri" panose="020F0502020204030204" pitchFamily="34" charset="0"/>
                <a:sym typeface=""/>
              </a:rPr>
              <a:t>From the educational point of view, we can divide homeostasis disorders into osmotic and volume homeostasis disorders, ionic homeostasis disorders, and acid-base balance disorders. This division is only didactic. In the clinic, we often encounter mixed disorders, where the acid-base disorder is accompanied by an ionic disorder and often a disruption of volume and osmotic homeostasis. </a:t>
            </a:r>
          </a:p>
          <a:p>
            <a:pPr eaLnBrk="1" hangingPunct="1"/>
            <a:r>
              <a:rPr lang="en-US" altLang="cs-CZ">
                <a:solidFill>
                  <a:srgbClr val="000000"/>
                </a:solidFill>
                <a:latin typeface="Calibri" panose="020F0502020204030204" pitchFamily="34" charset="0"/>
                <a:sym typeface=""/>
              </a:rPr>
              <a:t>To properly diagnose and treat these disorders, it is necessary to understand the pathogenesis of their origin and how physiological regulatory mechanisms are applied. </a:t>
            </a:r>
          </a:p>
          <a:p>
            <a:pPr eaLnBrk="1" hangingPunct="1"/>
            <a:endParaRPr lang="en-US" altLang="cs-CZ">
              <a:solidFill>
                <a:srgbClr val="000000"/>
              </a:solidFill>
              <a:latin typeface="Calibri" panose="020F0502020204030204" pitchFamily="34" charset="0"/>
              <a:sym typeface=""/>
            </a:endParaRPr>
          </a:p>
          <a:p>
            <a:pPr eaLnBrk="1" hangingPunct="1"/>
            <a:endParaRPr lang="en-US" altLang="cs-CZ">
              <a:solidFill>
                <a:srgbClr val="000000"/>
              </a:solidFill>
              <a:latin typeface="Calibri" panose="020F0502020204030204" pitchFamily="34" charset="0"/>
              <a:sym typeface=""/>
            </a:endParaRPr>
          </a:p>
          <a:p>
            <a:pPr eaLnBrk="1" hangingPunct="1"/>
            <a:endParaRPr lang="en-US" altLang="cs-CZ">
              <a:solidFill>
                <a:srgbClr val="000000"/>
              </a:solidFill>
              <a:latin typeface="Calibri" panose="020F0502020204030204" pitchFamily="34" charset="0"/>
              <a:sym typeface=""/>
            </a:endParaRPr>
          </a:p>
          <a:p>
            <a:pPr eaLnBrk="1" hangingPunct="1"/>
            <a:endParaRPr lang="en-US" altLang="cs-CZ">
              <a:solidFill>
                <a:srgbClr val="000000"/>
              </a:solidFill>
              <a:latin typeface="Calibri" panose="020F0502020204030204" pitchFamily="34" charset="0"/>
              <a:sym typeface=""/>
            </a:endParaRPr>
          </a:p>
          <a:p>
            <a:pPr eaLnBrk="1" hangingPunct="1"/>
            <a:endParaRPr lang="en-US" altLang="cs-CZ">
              <a:solidFill>
                <a:srgbClr val="000000"/>
              </a:solidFill>
              <a:latin typeface="Calibri" panose="020F0502020204030204" pitchFamily="34" charset="0"/>
              <a:sym typeface=""/>
            </a:endParaRPr>
          </a:p>
          <a:p>
            <a:pPr eaLnBrk="1" hangingPunct="1"/>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AA1314F7-E46B-4133-87B1-0CB84B5A3D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33161803-C030-4BB6-9A82-BDF20436A268}" type="slidenum">
              <a:rPr lang="cs-CZ" altLang="cs-CZ" sz="1200"/>
              <a:pPr/>
              <a:t>18</a:t>
            </a:fld>
            <a:endParaRPr lang="cs-CZ" altLang="cs-CZ" sz="1200"/>
          </a:p>
        </p:txBody>
      </p:sp>
      <p:sp>
        <p:nvSpPr>
          <p:cNvPr id="38915" name="Rectangle 2">
            <a:extLst>
              <a:ext uri="{FF2B5EF4-FFF2-40B4-BE49-F238E27FC236}">
                <a16:creationId xmlns:a16="http://schemas.microsoft.com/office/drawing/2014/main" id="{57A6BA16-41A0-4D03-A063-274D7FF62701}"/>
              </a:ext>
            </a:extLst>
          </p:cNvPr>
          <p:cNvSpPr>
            <a:spLocks noGrp="1" noRot="1" noChangeAspect="1" noChangeArrowheads="1" noTextEdit="1"/>
          </p:cNvSpPr>
          <p:nvPr>
            <p:ph type="sldImg"/>
          </p:nvPr>
        </p:nvSpPr>
        <p:spPr>
          <a:ln/>
        </p:spPr>
      </p:sp>
      <p:sp>
        <p:nvSpPr>
          <p:cNvPr id="38916" name="Rectangle 3">
            <a:extLst>
              <a:ext uri="{FF2B5EF4-FFF2-40B4-BE49-F238E27FC236}">
                <a16:creationId xmlns:a16="http://schemas.microsoft.com/office/drawing/2014/main" id="{7BA278AF-0F55-4642-8EAB-60CEF8E217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cs-CZ" dirty="0"/>
              <a:t>So let's look at disorders of acid-base regulation. I will deal with ionic, osmotic, and volume homeostasis disorders in the next lecture</a:t>
            </a:r>
            <a:r>
              <a:rPr lang="cs-CZ" altLang="cs-CZ" dirty="0"/>
              <a:t>.</a:t>
            </a:r>
          </a:p>
          <a:p>
            <a:pPr eaLnBrk="1" hangingPunct="1"/>
            <a:endParaRPr lang="cs-CZ" altLang="cs-CZ" dirty="0"/>
          </a:p>
          <a:p>
            <a:pPr eaLnBrk="1" hangingPunct="1"/>
            <a:endParaRPr lang="cs-CZ" altLang="cs-CZ" dirty="0"/>
          </a:p>
          <a:p>
            <a:pPr eaLnBrk="1" hangingPunct="1"/>
            <a:endParaRPr lang="cs-CZ" altLang="cs-CZ" dirty="0"/>
          </a:p>
          <a:p>
            <a:pPr eaLnBrk="1" hangingPunct="1"/>
            <a:endParaRPr lang="cs-CZ" altLang="cs-CZ" dirty="0"/>
          </a:p>
          <a:p>
            <a:pPr eaLnBrk="1" hangingPunct="1"/>
            <a:endParaRPr lang="cs-CZ" altLang="cs-CZ" dirty="0"/>
          </a:p>
          <a:p>
            <a:pPr eaLnBrk="1" hangingPunct="1"/>
            <a:endParaRPr lang="cs-CZ" altLang="cs-CZ" dirty="0"/>
          </a:p>
        </p:txBody>
      </p:sp>
    </p:spTree>
    <p:extLst>
      <p:ext uri="{BB962C8B-B14F-4D97-AF65-F5344CB8AC3E}">
        <p14:creationId xmlns:p14="http://schemas.microsoft.com/office/powerpoint/2010/main" val="18475323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Acid-base regulation regulates the concentration of hydrogen ions in a very narrow range, the range compatible with life is from 20-160 nmol / l.</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19</a:t>
            </a:fld>
            <a:endParaRPr lang="en-US"/>
          </a:p>
        </p:txBody>
      </p:sp>
    </p:spTree>
    <p:extLst>
      <p:ext uri="{BB962C8B-B14F-4D97-AF65-F5344CB8AC3E}">
        <p14:creationId xmlns:p14="http://schemas.microsoft.com/office/powerpoint/2010/main" val="20382050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a:extLst>
              <a:ext uri="{FF2B5EF4-FFF2-40B4-BE49-F238E27FC236}">
                <a16:creationId xmlns:a16="http://schemas.microsoft.com/office/drawing/2014/main" id="{0555BBC0-7444-4D14-B78A-647EBA30FF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A53DED73-E10F-42EA-A12A-BBDDED4E6140}" type="slidenum">
              <a:rPr lang="cs-CZ" altLang="cs-CZ"/>
              <a:pPr>
                <a:spcBef>
                  <a:spcPct val="0"/>
                </a:spcBef>
              </a:pPr>
              <a:t>2</a:t>
            </a:fld>
            <a:endParaRPr lang="cs-CZ" altLang="cs-CZ"/>
          </a:p>
        </p:txBody>
      </p:sp>
      <p:sp>
        <p:nvSpPr>
          <p:cNvPr id="8195" name="Rectangle 2">
            <a:extLst>
              <a:ext uri="{FF2B5EF4-FFF2-40B4-BE49-F238E27FC236}">
                <a16:creationId xmlns:a16="http://schemas.microsoft.com/office/drawing/2014/main" id="{0D7562B7-BE16-4948-AC06-2C5092564F58}"/>
              </a:ext>
            </a:extLst>
          </p:cNvPr>
          <p:cNvSpPr>
            <a:spLocks noGrp="1" noRot="1" noChangeAspect="1" noChangeArrowheads="1" noTextEdit="1"/>
          </p:cNvSpPr>
          <p:nvPr>
            <p:ph type="sldImg"/>
          </p:nvPr>
        </p:nvSpPr>
        <p:spPr>
          <a:ln/>
        </p:spPr>
      </p:sp>
      <p:sp>
        <p:nvSpPr>
          <p:cNvPr id="8196" name="Rectangle 3">
            <a:extLst>
              <a:ext uri="{FF2B5EF4-FFF2-40B4-BE49-F238E27FC236}">
                <a16:creationId xmlns:a16="http://schemas.microsoft.com/office/drawing/2014/main" id="{44B14363-CE1E-4EA1-835E-AFA3159E771F}"/>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In 1865, the French physiologist Claude Bernard pointed out that the environment that surrounds cells in an organism is not identical to the external environment.</a:t>
            </a:r>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First we will recall some of the basics of acid-base chemistry and physiology, which I hope you already know.</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20</a:t>
            </a:fld>
            <a:endParaRPr lang="en-US"/>
          </a:p>
        </p:txBody>
      </p:sp>
    </p:spTree>
    <p:extLst>
      <p:ext uri="{BB962C8B-B14F-4D97-AF65-F5344CB8AC3E}">
        <p14:creationId xmlns:p14="http://schemas.microsoft.com/office/powerpoint/2010/main" val="11596350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Would you be able to answer these questions without any problems?</a:t>
            </a:r>
          </a:p>
          <a:p>
            <a:r>
              <a:rPr lang="en-US" dirty="0"/>
              <a:t>What is the concentration of hydrogen ions in the extracellular fluid?  Is its concentration similar or very much different from the concentration of calcium or magnesium?</a:t>
            </a:r>
          </a:p>
          <a:p>
            <a:r>
              <a:rPr lang="en-US" dirty="0"/>
              <a:t>And why is it so essential to regulate the level of hydrogen ions in a very narrow range?</a:t>
            </a:r>
          </a:p>
          <a:p>
            <a:r>
              <a:rPr lang="en-US" dirty="0"/>
              <a:t>Why should we talk about the concentration of hydronium ions instead of hydrogen ions, which is more accurate?</a:t>
            </a:r>
            <a:endParaRPr lang="cs-CZ" dirty="0"/>
          </a:p>
          <a:p>
            <a:r>
              <a:rPr lang="en-US" dirty="0"/>
              <a:t>What does a hydrogen bond mean?</a:t>
            </a:r>
            <a:endParaRPr lang="cs-CZ" dirty="0"/>
          </a:p>
          <a:p>
            <a:r>
              <a:rPr lang="en-US" dirty="0"/>
              <a:t>Under physiological conditions, are there more hydronium ions or hydroxide ions in the plasma?</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21</a:t>
            </a:fld>
            <a:endParaRPr lang="en-US"/>
          </a:p>
        </p:txBody>
      </p:sp>
    </p:spTree>
    <p:extLst>
      <p:ext uri="{BB962C8B-B14F-4D97-AF65-F5344CB8AC3E}">
        <p14:creationId xmlns:p14="http://schemas.microsoft.com/office/powerpoint/2010/main" val="9868855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a:solidFill>
                  <a:srgbClr val="000000"/>
                </a:solidFill>
                <a:latin typeface="Calibri" panose="020F0502020204030204" pitchFamily="34" charset="0"/>
                <a:sym typeface=""/>
              </a:rPr>
              <a:t>Let's look at the answers.</a:t>
            </a:r>
          </a:p>
          <a:p>
            <a:r>
              <a:rPr lang="en-US">
                <a:solidFill>
                  <a:srgbClr val="000000"/>
                </a:solidFill>
                <a:latin typeface="Calibri" panose="020F0502020204030204" pitchFamily="34" charset="0"/>
                <a:sym typeface=""/>
              </a:rPr>
              <a:t>The concentration of hydrogen ions, or more precisely the concentration of hydronium ions, is a million times lower than sodium ions. Let us realize that in plasma, we measure the concentration of hydronium ions in nanomoles and the concentration of other ions in millimoles. One millimole has a thousand micromoles, and one micromole has a thousand nanomoles, so one millimole has a million nanomoles.</a:t>
            </a:r>
          </a:p>
          <a:p>
            <a:r>
              <a:rPr lang="en-US">
                <a:solidFill>
                  <a:srgbClr val="000000"/>
                </a:solidFill>
                <a:latin typeface="Calibri" panose="020F0502020204030204" pitchFamily="34" charset="0"/>
                <a:sym typeface=""/>
              </a:rPr>
              <a:t>Keeping the pH in a narrow range is vital because hydrogen ions are highly reactive, and binding to proteins can alter their spatial conformation. </a:t>
            </a:r>
          </a:p>
          <a:p>
            <a:r>
              <a:rPr lang="en-US">
                <a:solidFill>
                  <a:srgbClr val="000000"/>
                </a:solidFill>
                <a:latin typeface="Calibri" panose="020F0502020204030204" pitchFamily="34" charset="0"/>
                <a:sym typeface=""/>
              </a:rPr>
              <a:t>The hydrogen bond is a particular type of chemical bond that, among other things, binds water molecules together and causes its fluidity.</a:t>
            </a:r>
          </a:p>
          <a:p>
            <a:r>
              <a:rPr lang="en-US">
                <a:solidFill>
                  <a:srgbClr val="000000"/>
                </a:solidFill>
                <a:latin typeface="Calibri" panose="020F0502020204030204" pitchFamily="34" charset="0"/>
                <a:sym typeface=""/>
              </a:rPr>
              <a:t>The plasma pH is 7.4, which is more than the neutral pH of 7.0, so the pH in the plasma is alkaline. Therefore, the concentration of hydroxyl ions is greater than the concentration of hydronium ions.</a:t>
            </a:r>
            <a:endParaRPr lang="cs-CZ" dirty="0">
              <a:solidFill>
                <a:srgbClr val="000000"/>
              </a:solidFill>
              <a:latin typeface="Calibri" panose="020F0502020204030204" pitchFamily="34" charset="0"/>
              <a:sym typeface=""/>
            </a:endParaRPr>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22</a:t>
            </a:fld>
            <a:endParaRPr lang="cs-CZ"/>
          </a:p>
        </p:txBody>
      </p:sp>
    </p:spTree>
    <p:extLst>
      <p:ext uri="{BB962C8B-B14F-4D97-AF65-F5344CB8AC3E}">
        <p14:creationId xmlns:p14="http://schemas.microsoft.com/office/powerpoint/2010/main" val="26856693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a:solidFill>
                  <a:srgbClr val="000000"/>
                </a:solidFill>
                <a:latin typeface="Calibri" panose="020F0502020204030204" pitchFamily="34" charset="0"/>
                <a:sym typeface=""/>
              </a:rPr>
              <a:t>In a water molecule, the common binding pair of electrons between the oxygen atom and the hydrogen is shifted more towards the nucleus of the oxygen atom. Since the hydrogen atom has only one electron, its displacement reveals its atomic nucleus, with a positively charged proton.</a:t>
            </a:r>
          </a:p>
          <a:p>
            <a:r>
              <a:rPr lang="en-US">
                <a:solidFill>
                  <a:srgbClr val="000000"/>
                </a:solidFill>
                <a:latin typeface="Calibri" panose="020F0502020204030204" pitchFamily="34" charset="0"/>
                <a:sym typeface=""/>
              </a:rPr>
              <a:t>As a result, there is a partial positive charge on the hydrogen atom, while a partial negative charge is formed on the opposite oxygen atom.</a:t>
            </a:r>
          </a:p>
          <a:p>
            <a:endParaRPr lang="cs-CZ" dirty="0">
              <a:solidFill>
                <a:srgbClr val="000000"/>
              </a:solidFill>
              <a:latin typeface="Calibri" panose="020F0502020204030204" pitchFamily="34" charset="0"/>
              <a:sym typeface=""/>
            </a:endParaRPr>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23</a:t>
            </a:fld>
            <a:endParaRPr lang="cs-CZ"/>
          </a:p>
        </p:txBody>
      </p:sp>
    </p:spTree>
    <p:extLst>
      <p:ext uri="{BB962C8B-B14F-4D97-AF65-F5344CB8AC3E}">
        <p14:creationId xmlns:p14="http://schemas.microsoft.com/office/powerpoint/2010/main" val="7407667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These weak electrostatic charges can form bonds with surrounding molecules. In liquid water, water molecules are attracted to each other by these bonds.</a:t>
            </a:r>
            <a:endParaRPr lang="cs-CZ" dirty="0"/>
          </a:p>
          <a:p>
            <a:r>
              <a:rPr lang="en-US" dirty="0"/>
              <a:t>Thanks to hydrogen bonds, water is a liquid, not a gas, at standard pressure and temperature.</a:t>
            </a:r>
            <a:endParaRPr lang="cs-CZ" dirty="0"/>
          </a:p>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24</a:t>
            </a:fld>
            <a:endParaRPr lang="cs-CZ"/>
          </a:p>
        </p:txBody>
      </p:sp>
    </p:spTree>
    <p:extLst>
      <p:ext uri="{BB962C8B-B14F-4D97-AF65-F5344CB8AC3E}">
        <p14:creationId xmlns:p14="http://schemas.microsoft.com/office/powerpoint/2010/main" val="24480120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Hydrogen ions - that is, protons - do not exist alone in aqueous solution. They always bind to the water molecule and form a hydronium ion.</a:t>
            </a:r>
            <a:endParaRPr lang="cs-CZ" dirty="0"/>
          </a:p>
          <a:p>
            <a:r>
              <a:rPr lang="en-US" dirty="0"/>
              <a:t>Hydronium ions are formed by the dissociation of water.</a:t>
            </a:r>
            <a:endParaRPr lang="cs-CZ" dirty="0"/>
          </a:p>
          <a:p>
            <a:r>
              <a:rPr lang="en-US" dirty="0"/>
              <a:t>The dissociation of water forms </a:t>
            </a:r>
            <a:r>
              <a:rPr lang="cs-CZ" dirty="0"/>
              <a:t>h</a:t>
            </a:r>
            <a:r>
              <a:rPr lang="en-US" dirty="0" err="1"/>
              <a:t>ydronium</a:t>
            </a:r>
            <a:r>
              <a:rPr lang="en-US" dirty="0"/>
              <a:t> and hydroxide ions</a:t>
            </a:r>
            <a:r>
              <a:rPr lang="cs-CZ" dirty="0"/>
              <a:t>. </a:t>
            </a:r>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25</a:t>
            </a:fld>
            <a:endParaRPr lang="cs-CZ"/>
          </a:p>
        </p:txBody>
      </p:sp>
    </p:spTree>
    <p:extLst>
      <p:ext uri="{BB962C8B-B14F-4D97-AF65-F5344CB8AC3E}">
        <p14:creationId xmlns:p14="http://schemas.microsoft.com/office/powerpoint/2010/main" val="25049066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Hydronium and hydroxide ions are much more mobile in water than all other ions - they move in the fluid due to</a:t>
            </a:r>
            <a:r>
              <a:rPr lang="cs-CZ" dirty="0"/>
              <a:t> hydrogen atom</a:t>
            </a:r>
            <a:r>
              <a:rPr lang="en-US" dirty="0"/>
              <a:t> jumps.</a:t>
            </a:r>
            <a:endParaRPr lang="cs-CZ" dirty="0"/>
          </a:p>
          <a:p>
            <a:r>
              <a:rPr lang="cs-CZ" dirty="0"/>
              <a:t>In </a:t>
            </a:r>
            <a:r>
              <a:rPr lang="cs-CZ" dirty="0" err="1"/>
              <a:t>an</a:t>
            </a:r>
            <a:r>
              <a:rPr lang="cs-CZ" dirty="0"/>
              <a:t> </a:t>
            </a:r>
            <a:r>
              <a:rPr lang="cs-CZ" dirty="0" err="1"/>
              <a:t>aqueous</a:t>
            </a:r>
            <a:r>
              <a:rPr lang="cs-CZ" dirty="0"/>
              <a:t> </a:t>
            </a:r>
            <a:r>
              <a:rPr lang="cs-CZ" dirty="0" err="1"/>
              <a:t>solution</a:t>
            </a:r>
            <a:r>
              <a:rPr lang="cs-CZ" dirty="0"/>
              <a:t>, hydrogen </a:t>
            </a:r>
            <a:r>
              <a:rPr lang="cs-CZ" dirty="0" err="1"/>
              <a:t>atoms</a:t>
            </a:r>
            <a:r>
              <a:rPr lang="cs-CZ" dirty="0"/>
              <a:t> </a:t>
            </a:r>
            <a:r>
              <a:rPr lang="cs-CZ" dirty="0" err="1"/>
              <a:t>quickly</a:t>
            </a:r>
            <a:r>
              <a:rPr lang="cs-CZ" dirty="0"/>
              <a:t> </a:t>
            </a:r>
            <a:r>
              <a:rPr lang="cs-CZ" dirty="0" err="1"/>
              <a:t>jump</a:t>
            </a:r>
            <a:r>
              <a:rPr lang="cs-CZ" dirty="0"/>
              <a:t> </a:t>
            </a:r>
            <a:r>
              <a:rPr lang="cs-CZ" dirty="0" err="1"/>
              <a:t>between</a:t>
            </a:r>
            <a:r>
              <a:rPr lang="cs-CZ" dirty="0"/>
              <a:t> a hydronium ion-</a:t>
            </a:r>
            <a:r>
              <a:rPr lang="cs-CZ" dirty="0" err="1"/>
              <a:t>molecule</a:t>
            </a:r>
            <a:r>
              <a:rPr lang="cs-CZ" dirty="0"/>
              <a:t> and </a:t>
            </a:r>
            <a:r>
              <a:rPr lang="cs-CZ" dirty="0" err="1"/>
              <a:t>an</a:t>
            </a:r>
            <a:r>
              <a:rPr lang="cs-CZ" dirty="0"/>
              <a:t> </a:t>
            </a:r>
            <a:r>
              <a:rPr lang="cs-CZ" dirty="0" err="1"/>
              <a:t>adjacent</a:t>
            </a:r>
            <a:r>
              <a:rPr lang="cs-CZ" dirty="0"/>
              <a:t> </a:t>
            </a:r>
            <a:r>
              <a:rPr lang="cs-CZ" dirty="0" err="1"/>
              <a:t>water</a:t>
            </a:r>
            <a:r>
              <a:rPr lang="cs-CZ" dirty="0"/>
              <a:t> </a:t>
            </a:r>
            <a:r>
              <a:rPr lang="cs-CZ" dirty="0" err="1"/>
              <a:t>molecule</a:t>
            </a:r>
            <a:r>
              <a:rPr lang="cs-CZ" dirty="0"/>
              <a:t>.</a:t>
            </a:r>
          </a:p>
          <a:p>
            <a:r>
              <a:rPr lang="en-US" dirty="0"/>
              <a:t>Similarly, hydrogen atoms jump between a hydroxyl ion and an adjacent water molecule.</a:t>
            </a:r>
            <a:endParaRPr lang="cs-CZ" dirty="0"/>
          </a:p>
          <a:p>
            <a:endParaRPr lang="cs-CZ" dirty="0"/>
          </a:p>
          <a:p>
            <a:r>
              <a:rPr lang="en-US" dirty="0"/>
              <a:t>Due to their high mobility, hydroxide and hydronium ions are very reactive even at their low concentrations.</a:t>
            </a:r>
            <a:endParaRPr lang="cs-CZ" dirty="0"/>
          </a:p>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26</a:t>
            </a:fld>
            <a:endParaRPr lang="cs-CZ"/>
          </a:p>
        </p:txBody>
      </p:sp>
    </p:spTree>
    <p:extLst>
      <p:ext uri="{BB962C8B-B14F-4D97-AF65-F5344CB8AC3E}">
        <p14:creationId xmlns:p14="http://schemas.microsoft.com/office/powerpoint/2010/main" val="33201395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Covalent bonds, ionic bonds, hydrogen bonds, and van der Waals forces interact to form the characteristic spatial shape of a complex biomolecule. This shape plays a critical role in the function of the molecule.</a:t>
            </a:r>
            <a:endParaRPr lang="cs-CZ"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binding of </a:t>
            </a:r>
            <a:r>
              <a:rPr lang="cs-CZ" dirty="0"/>
              <a:t>hydronium </a:t>
            </a:r>
            <a:r>
              <a:rPr lang="cs-CZ" dirty="0" err="1"/>
              <a:t>or</a:t>
            </a:r>
            <a:r>
              <a:rPr lang="cs-CZ" dirty="0"/>
              <a:t> hydroxyl </a:t>
            </a:r>
            <a:r>
              <a:rPr lang="cs-CZ" dirty="0" err="1"/>
              <a:t>ions</a:t>
            </a:r>
            <a:r>
              <a:rPr lang="en-US" dirty="0"/>
              <a:t> leads to a break in the binding in the side chains of proteins and to a change in the conformation of the protein molecule.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6B6B6973-3EBA-4E3E-A287-DA78D1E45D3B}" type="slidenum">
              <a:rPr lang="en-US" smtClean="0"/>
              <a:t>27</a:t>
            </a:fld>
            <a:endParaRPr lang="en-US"/>
          </a:p>
        </p:txBody>
      </p:sp>
    </p:spTree>
    <p:extLst>
      <p:ext uri="{BB962C8B-B14F-4D97-AF65-F5344CB8AC3E}">
        <p14:creationId xmlns:p14="http://schemas.microsoft.com/office/powerpoint/2010/main" val="40757016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Due to the speed of movement of hydronium and hydroxyl ions, hydronium and hydroxyl ions are very reactive.</a:t>
            </a:r>
            <a:endParaRPr lang="cs-CZ" dirty="0"/>
          </a:p>
          <a:p>
            <a:r>
              <a:rPr lang="en-US" dirty="0"/>
              <a:t>Changing the concentration of hydronium and hydroxyl ions - thus changing the pH</a:t>
            </a:r>
            <a:r>
              <a:rPr lang="cs-CZ" dirty="0"/>
              <a:t> -</a:t>
            </a:r>
            <a:r>
              <a:rPr lang="en-US" dirty="0"/>
              <a:t> leads to the fact that hydronium or hydroxyl ions can change the binding to the side chains of amino acids in proteins. This changes the conformation of the protein, and conformation change can lead to protein dysfunction. Therefore, especially in organs such as the myocardium and brain, the body must maintain a narrow optimal pH range.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28</a:t>
            </a:fld>
            <a:endParaRPr lang="en-US"/>
          </a:p>
        </p:txBody>
      </p:sp>
    </p:spTree>
    <p:extLst>
      <p:ext uri="{BB962C8B-B14F-4D97-AF65-F5344CB8AC3E}">
        <p14:creationId xmlns:p14="http://schemas.microsoft.com/office/powerpoint/2010/main" val="41308900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E26B1F67-B762-4B09-AF8A-25866928BD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304A082-58E8-4486-B73E-4E52183516A0}" type="slidenum">
              <a:rPr lang="cs-CZ" altLang="cs-CZ"/>
              <a:pPr>
                <a:spcBef>
                  <a:spcPct val="0"/>
                </a:spcBef>
              </a:pPr>
              <a:t>29</a:t>
            </a:fld>
            <a:endParaRPr lang="cs-CZ" altLang="cs-CZ"/>
          </a:p>
        </p:txBody>
      </p:sp>
      <p:sp>
        <p:nvSpPr>
          <p:cNvPr id="75779" name="Rectangle 2">
            <a:extLst>
              <a:ext uri="{FF2B5EF4-FFF2-40B4-BE49-F238E27FC236}">
                <a16:creationId xmlns:a16="http://schemas.microsoft.com/office/drawing/2014/main" id="{682F2693-EA0F-45E7-BBEF-BFD46B18F876}"/>
              </a:ext>
            </a:extLst>
          </p:cNvPr>
          <p:cNvSpPr>
            <a:spLocks noGrp="1" noRot="1" noChangeAspect="1" noChangeArrowheads="1" noTextEdit="1"/>
          </p:cNvSpPr>
          <p:nvPr>
            <p:ph type="sldImg"/>
          </p:nvPr>
        </p:nvSpPr>
        <p:spPr>
          <a:ln/>
        </p:spPr>
      </p:sp>
      <p:sp>
        <p:nvSpPr>
          <p:cNvPr id="75780" name="Rectangle 3">
            <a:extLst>
              <a:ext uri="{FF2B5EF4-FFF2-40B4-BE49-F238E27FC236}">
                <a16:creationId xmlns:a16="http://schemas.microsoft.com/office/drawing/2014/main" id="{AC86D275-677D-4049-AA60-CF8065CF23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buffer curves show the dependences of the pH change on the number of hydrogen ions or OH ions added to the solution.</a:t>
            </a:r>
          </a:p>
          <a:p>
            <a:r>
              <a:rPr lang="en-US" altLang="cs-CZ" dirty="0"/>
              <a:t>Strong acids dissociate entirely, and therefore, their addition to the solution will significantly lower the </a:t>
            </a:r>
            <a:r>
              <a:rPr lang="en-US" altLang="cs-CZ" dirty="0" err="1"/>
              <a:t>pH.</a:t>
            </a:r>
            <a:r>
              <a:rPr lang="en-US" altLang="cs-CZ" dirty="0"/>
              <a:t> The buffer curve is very steep.</a:t>
            </a:r>
            <a:endParaRPr lang="cs-CZ" altLang="cs-CZ" dirty="0"/>
          </a:p>
        </p:txBody>
      </p:sp>
    </p:spTree>
    <p:extLst>
      <p:ext uri="{BB962C8B-B14F-4D97-AF65-F5344CB8AC3E}">
        <p14:creationId xmlns:p14="http://schemas.microsoft.com/office/powerpoint/2010/main" val="29762943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a:extLst>
              <a:ext uri="{FF2B5EF4-FFF2-40B4-BE49-F238E27FC236}">
                <a16:creationId xmlns:a16="http://schemas.microsoft.com/office/drawing/2014/main" id="{5DEAA3B0-4B98-42B2-8042-FC2F965905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8DA39AF-09AC-4E84-8623-B915E73CCDE5}" type="slidenum">
              <a:rPr lang="cs-CZ" altLang="cs-CZ"/>
              <a:pPr>
                <a:spcBef>
                  <a:spcPct val="0"/>
                </a:spcBef>
              </a:pPr>
              <a:t>3</a:t>
            </a:fld>
            <a:endParaRPr lang="cs-CZ" altLang="cs-CZ"/>
          </a:p>
        </p:txBody>
      </p:sp>
      <p:sp>
        <p:nvSpPr>
          <p:cNvPr id="10243" name="Rectangle 2">
            <a:extLst>
              <a:ext uri="{FF2B5EF4-FFF2-40B4-BE49-F238E27FC236}">
                <a16:creationId xmlns:a16="http://schemas.microsoft.com/office/drawing/2014/main" id="{2EA0E24A-E0CE-497D-91DE-C68FAE643B74}"/>
              </a:ext>
            </a:extLst>
          </p:cNvPr>
          <p:cNvSpPr>
            <a:spLocks noGrp="1" noRot="1" noChangeAspect="1" noChangeArrowheads="1" noTextEdit="1"/>
          </p:cNvSpPr>
          <p:nvPr>
            <p:ph type="sldImg"/>
          </p:nvPr>
        </p:nvSpPr>
        <p:spPr>
          <a:ln/>
        </p:spPr>
      </p:sp>
      <p:sp>
        <p:nvSpPr>
          <p:cNvPr id="10244" name="Rectangle 3">
            <a:extLst>
              <a:ext uri="{FF2B5EF4-FFF2-40B4-BE49-F238E27FC236}">
                <a16:creationId xmlns:a16="http://schemas.microsoft.com/office/drawing/2014/main" id="{EDE5EB74-871F-4211-B638-B366CD36679A}"/>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The properties of the environment that surrounds the cells (ie, temperature, volume, osmolarity, pH, ionic composition, blood gas concentrations, glucose and other nutrient concentrations) must be such as to allow optimal functioning of the cell structures. He then introduced the term internal environment for the cells surrounding the environment (today, however, the term extracellular or interstitial fluid is more often used).Regulatory mechanisms ensure that the composition of the internal environment (ie extracellular or interstitial fluid) is stable regardless of the changing conditions of the external environment and the different levels of metabolic activity of the cells.</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a:xfrm>
            <a:off x="685800" y="4322491"/>
            <a:ext cx="5486400" cy="3600450"/>
          </a:xfrm>
        </p:spPr>
        <p:txBody>
          <a:bodyPr/>
          <a:lstStyle/>
          <a:p>
            <a:r>
              <a:rPr lang="en-US" dirty="0"/>
              <a:t>The body produces 16-21 thousand millimoles of CO2 per day. Respiratory regulation ensures the stability of the CO2 level in the arterial blood and, therefore, also in the extracellular fluid.</a:t>
            </a:r>
          </a:p>
          <a:p>
            <a:r>
              <a:rPr lang="en-US" dirty="0"/>
              <a:t>The body produces 60-70 mmol of hydrogen ions per day (depending on the diet).</a:t>
            </a:r>
          </a:p>
          <a:p>
            <a:r>
              <a:rPr lang="en-US" dirty="0"/>
              <a:t>The kidneys acidify the urine and form bicarbonates inflowing to the extracellular fluid. Bicarbonates inflow balances the supply of hydrogen ions from the metabolism.</a:t>
            </a:r>
          </a:p>
          <a:p>
            <a:r>
              <a:rPr lang="en-US" dirty="0"/>
              <a:t>The flow of CO2 and the hydrogen-bicarbonate flow are interconnected via buffer systems.</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30</a:t>
            </a:fld>
            <a:endParaRPr lang="en-US"/>
          </a:p>
        </p:txBody>
      </p:sp>
    </p:spTree>
    <p:extLst>
      <p:ext uri="{BB962C8B-B14F-4D97-AF65-F5344CB8AC3E}">
        <p14:creationId xmlns:p14="http://schemas.microsoft.com/office/powerpoint/2010/main" val="40241206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Disorder of flow balances leads to respiratory or metabolic disorders of acid-base balance - respiratory acidosis and alkalosis, or metabolic acidosis of alkalosis.</a:t>
            </a:r>
          </a:p>
          <a:p>
            <a:r>
              <a:rPr lang="en-US" dirty="0"/>
              <a:t>In addition to respiration, the concentration of CO2 in tissues also affects the circulatory system. Hypoperfusion hypercapnic acidosis occurs in </a:t>
            </a:r>
            <a:r>
              <a:rPr lang="en-US" dirty="0" err="1"/>
              <a:t>hypoperfused</a:t>
            </a:r>
            <a:r>
              <a:rPr lang="en-US" dirty="0"/>
              <a:t> tissues.</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31</a:t>
            </a:fld>
            <a:endParaRPr lang="en-US"/>
          </a:p>
        </p:txBody>
      </p:sp>
    </p:spTree>
    <p:extLst>
      <p:ext uri="{BB962C8B-B14F-4D97-AF65-F5344CB8AC3E}">
        <p14:creationId xmlns:p14="http://schemas.microsoft.com/office/powerpoint/2010/main" val="42567233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When tissue perfusion reduces, metabolically produced CO2 dissolves with a smaller perfused blood volume. Therefore, the concentration of CO2 in the draining venous blood - and also with the equilibrated tissues - will increase.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32</a:t>
            </a:fld>
            <a:endParaRPr lang="en-US"/>
          </a:p>
        </p:txBody>
      </p:sp>
    </p:spTree>
    <p:extLst>
      <p:ext uri="{BB962C8B-B14F-4D97-AF65-F5344CB8AC3E}">
        <p14:creationId xmlns:p14="http://schemas.microsoft.com/office/powerpoint/2010/main" val="37847093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Increasing pCO2 in the tissues leads to a shift in equilibrium in the bicarbonate buffer system to the right. In cells, hydrogen ions bind to proteins.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33</a:t>
            </a:fld>
            <a:endParaRPr lang="en-US"/>
          </a:p>
        </p:txBody>
      </p:sp>
    </p:spTree>
    <p:extLst>
      <p:ext uri="{BB962C8B-B14F-4D97-AF65-F5344CB8AC3E}">
        <p14:creationId xmlns:p14="http://schemas.microsoft.com/office/powerpoint/2010/main" val="15194644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Tissue hypoperfusion leads to tissue hypercapnia with the binding of hydrogen ions to proteins.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34</a:t>
            </a:fld>
            <a:endParaRPr lang="en-US"/>
          </a:p>
        </p:txBody>
      </p:sp>
    </p:spTree>
    <p:extLst>
      <p:ext uri="{BB962C8B-B14F-4D97-AF65-F5344CB8AC3E}">
        <p14:creationId xmlns:p14="http://schemas.microsoft.com/office/powerpoint/2010/main" val="7586349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binding of hydrogen ions to proteins leads to conformational changes and impaired enzyme functions.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35</a:t>
            </a:fld>
            <a:endParaRPr lang="en-US"/>
          </a:p>
        </p:txBody>
      </p:sp>
    </p:spTree>
    <p:extLst>
      <p:ext uri="{BB962C8B-B14F-4D97-AF65-F5344CB8AC3E}">
        <p14:creationId xmlns:p14="http://schemas.microsoft.com/office/powerpoint/2010/main" val="284271860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metabolic production of carbon dioxide and strong acids must balance with their elimination from the body. The CO2 removal is taken care of by the respiratory system, which maintains the stability of the CO2 concentration in the arterial blood (depending on the value of alveolar ventilation) and the tissues. Perfusion also affects the concentration of CO2 in the tissues.</a:t>
            </a:r>
          </a:p>
          <a:p>
            <a:r>
              <a:rPr lang="en-US" dirty="0"/>
              <a:t>The kidneys ensure the excretion of strong acids - for every hydrogen ion excreted in the urine, which is mainly bound to phosphates as the so-called titratable acidity (TA), one bicarbonate ion enters the internal environment. In addition, the kidneys in the proximal tubule metabolize glutamine - two molecules of bicarbonate and two molecules of ammonium ion are formed from each molecule of glutamine. Ammonium ions are excreted to the urine, and bicarbonate from metabolized glutamine enters the extracellular fluid. Under normal circumstances, the flow of bicarbonates from the kidneys balances the metabolic influx of hydrogen ions from strong acids.</a:t>
            </a:r>
          </a:p>
          <a:p>
            <a:r>
              <a:rPr lang="en-US" dirty="0"/>
              <a:t>Bicarbonates are also filtered from the plasma into the glomerular filtrate.</a:t>
            </a:r>
          </a:p>
          <a:p>
            <a:r>
              <a:rPr lang="en-US" dirty="0"/>
              <a:t>Under normal circumstances, however, the kidneys absorb virtually all of the filtered bicarbonate.</a:t>
            </a:r>
          </a:p>
          <a:p>
            <a:r>
              <a:rPr lang="en-US" dirty="0"/>
              <a:t>Regulation takes place at several time levels. The first and fastest levels are buffers, which dampen the fluctuations in the balance disturbances of CO2 flows.</a:t>
            </a:r>
          </a:p>
          <a:p>
            <a:r>
              <a:rPr lang="en-US" dirty="0"/>
              <a:t>Respiratory regulation of acid-base balance is applied by regulating CO2 balance and subsequent influence of pCO2 levels in arterial blood and tissues.</a:t>
            </a:r>
          </a:p>
          <a:p>
            <a:r>
              <a:rPr lang="en-US" dirty="0"/>
              <a:t>Renal regulation of acid-base balance consists of the regulation of bicarbonate formation during urine acidification.</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36</a:t>
            </a:fld>
            <a:endParaRPr lang="en-US"/>
          </a:p>
        </p:txBody>
      </p:sp>
    </p:spTree>
    <p:extLst>
      <p:ext uri="{BB962C8B-B14F-4D97-AF65-F5344CB8AC3E}">
        <p14:creationId xmlns:p14="http://schemas.microsoft.com/office/powerpoint/2010/main" val="171805403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two main acid-base balance flows are interconnected via a bicarbonate buffer system. Respiration (along with circulation) ensures the stability of the CO2 level.</a:t>
            </a:r>
          </a:p>
          <a:p>
            <a:r>
              <a:rPr lang="en-US" dirty="0"/>
              <a:t>When secreting strong acids from cells into the extracellular fluid, the bicarbonate system immediately binds hydrogen ions while consuming bicarbonates. Conversely, the consumption of hydrogen ions (for example, in the utilization of acid in cells) leads to the generation of bicarbonates. Therefore, the balance of bicarbonates always corresponds to the balance of hydrogen ions. In metabolic alkalosis bicarbonates are retained in the extracellular fluid. In metabolic acidosis, bicarbonates are consumed.</a:t>
            </a:r>
          </a:p>
          <a:p>
            <a:r>
              <a:rPr lang="en-US" dirty="0"/>
              <a:t>The kidneys are the primary regulator of metabolic acid-base balance.</a:t>
            </a:r>
          </a:p>
          <a:p>
            <a:r>
              <a:rPr lang="en-US" dirty="0"/>
              <a:t>In addition, in acidemias, cells can absorb significant amounts of hydrogen ions in exchange for potassium and sodium ions - inside the cells, hydrogen ions are buffered by intracellular buffers. In alkalosis, the opposite processes occur.</a:t>
            </a:r>
          </a:p>
          <a:p>
            <a:r>
              <a:rPr lang="en-US" dirty="0"/>
              <a:t>In the case of long-term disorders of the acid-base balance, the bone matrix is ​​still used as a binding site for H + ions and bicarbonates.</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37</a:t>
            </a:fld>
            <a:endParaRPr lang="en-US"/>
          </a:p>
        </p:txBody>
      </p:sp>
    </p:spTree>
    <p:extLst>
      <p:ext uri="{BB962C8B-B14F-4D97-AF65-F5344CB8AC3E}">
        <p14:creationId xmlns:p14="http://schemas.microsoft.com/office/powerpoint/2010/main" val="331244827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39553773-6CBF-48E0-9770-0C1095A6BA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E2C9D29-6C9F-410D-9ECC-121C74F3E072}" type="slidenum">
              <a:rPr lang="cs-CZ" altLang="cs-CZ" smtClean="0"/>
              <a:pPr>
                <a:spcBef>
                  <a:spcPct val="0"/>
                </a:spcBef>
              </a:pPr>
              <a:t>38</a:t>
            </a:fld>
            <a:endParaRPr lang="cs-CZ" altLang="cs-CZ"/>
          </a:p>
        </p:txBody>
      </p:sp>
      <p:sp>
        <p:nvSpPr>
          <p:cNvPr id="264195" name="Rectangle 2">
            <a:extLst>
              <a:ext uri="{FF2B5EF4-FFF2-40B4-BE49-F238E27FC236}">
                <a16:creationId xmlns:a16="http://schemas.microsoft.com/office/drawing/2014/main" id="{0E83A126-3D48-4C62-952C-A9D0C7BF2A6E}"/>
              </a:ext>
            </a:extLst>
          </p:cNvPr>
          <p:cNvSpPr>
            <a:spLocks noGrp="1" noRot="1" noChangeAspect="1" noChangeArrowheads="1" noTextEdit="1"/>
          </p:cNvSpPr>
          <p:nvPr>
            <p:ph type="sldImg"/>
          </p:nvPr>
        </p:nvSpPr>
        <p:spPr>
          <a:xfrm>
            <a:off x="407988" y="712788"/>
            <a:ext cx="6080125" cy="3421062"/>
          </a:xfrm>
          <a:ln/>
        </p:spPr>
      </p:sp>
      <p:sp>
        <p:nvSpPr>
          <p:cNvPr id="264196" name="Rectangle 3">
            <a:extLst>
              <a:ext uri="{FF2B5EF4-FFF2-40B4-BE49-F238E27FC236}">
                <a16:creationId xmlns:a16="http://schemas.microsoft.com/office/drawing/2014/main" id="{FC3FD9D2-5BBF-492F-AD48-110C9B72EA7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respiratory regulator of acid-base balance reacts to rapid changes in the acid-base state with delay. In the event of sudden metabolic acidosis, the decrease in bicarbonates in the fluid lags behind their decrease in plasma. The reason is the low permeability of the blood-brain barrier to bicarbonate ions. Along with the gradual decline in bicarbonate level in the fluid, the cerebrospinal fluid pH slowly decreases. Thus the central chemoreceptors of the respiratory center are gradually stimulated. Ventilation is slowly increasing. Therefore, the adaptive response of respiration to sudden metabolic acidosis reaches its maximum in 12 hours.</a:t>
            </a:r>
            <a:endParaRPr lang="cs-CZ" altLang="cs-CZ" dirty="0"/>
          </a:p>
        </p:txBody>
      </p:sp>
    </p:spTree>
    <p:extLst>
      <p:ext uri="{BB962C8B-B14F-4D97-AF65-F5344CB8AC3E}">
        <p14:creationId xmlns:p14="http://schemas.microsoft.com/office/powerpoint/2010/main" val="37179233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Metabolic production of strong acids leads to the consumption of bicarbonates. Under normal circumstances, this consumption of bicarbonates is in equilibrium with the formation of bicarbonates by the kidneys. The metabolic balance of acid-base balance can be expressed as the balance of bicarbonates. </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39</a:t>
            </a:fld>
            <a:endParaRPr lang="en-US"/>
          </a:p>
        </p:txBody>
      </p:sp>
    </p:spTree>
    <p:extLst>
      <p:ext uri="{BB962C8B-B14F-4D97-AF65-F5344CB8AC3E}">
        <p14:creationId xmlns:p14="http://schemas.microsoft.com/office/powerpoint/2010/main" val="39790810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a:extLst>
              <a:ext uri="{FF2B5EF4-FFF2-40B4-BE49-F238E27FC236}">
                <a16:creationId xmlns:a16="http://schemas.microsoft.com/office/drawing/2014/main" id="{CC55F777-9BDD-4554-9121-0042EBD159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26B0E35-67D3-435F-A3CB-82C51C7A9CBB}" type="slidenum">
              <a:rPr lang="cs-CZ" altLang="cs-CZ"/>
              <a:pPr>
                <a:spcBef>
                  <a:spcPct val="0"/>
                </a:spcBef>
              </a:pPr>
              <a:t>4</a:t>
            </a:fld>
            <a:endParaRPr lang="cs-CZ" altLang="cs-CZ"/>
          </a:p>
        </p:txBody>
      </p:sp>
      <p:sp>
        <p:nvSpPr>
          <p:cNvPr id="12291" name="Rectangle 2">
            <a:extLst>
              <a:ext uri="{FF2B5EF4-FFF2-40B4-BE49-F238E27FC236}">
                <a16:creationId xmlns:a16="http://schemas.microsoft.com/office/drawing/2014/main" id="{9F67138B-7929-4435-8B87-828636FB1C38}"/>
              </a:ext>
            </a:extLst>
          </p:cNvPr>
          <p:cNvSpPr>
            <a:spLocks noGrp="1" noRot="1" noChangeAspect="1" noChangeArrowheads="1" noTextEdit="1"/>
          </p:cNvSpPr>
          <p:nvPr>
            <p:ph type="sldImg"/>
          </p:nvPr>
        </p:nvSpPr>
        <p:spPr>
          <a:ln/>
        </p:spPr>
      </p:sp>
      <p:sp>
        <p:nvSpPr>
          <p:cNvPr id="12292" name="Rectangle 3">
            <a:extLst>
              <a:ext uri="{FF2B5EF4-FFF2-40B4-BE49-F238E27FC236}">
                <a16:creationId xmlns:a16="http://schemas.microsoft.com/office/drawing/2014/main" id="{D2D5D544-8364-4FD0-9390-A96E3E4ADB77}"/>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This regulation, which ensures remarkable stability of the parameters of the internal environment (volume, osmolarity, ion concentration, temperature and pH), is collectively called </a:t>
            </a:r>
            <a:r>
              <a:rPr lang="en-US" altLang="cs-CZ" dirty="0" err="1"/>
              <a:t>homeostasis.The</a:t>
            </a:r>
            <a:r>
              <a:rPr lang="en-US" altLang="cs-CZ" dirty="0"/>
              <a:t> term "Homeostasis" was defined by the American physiologist Walter Cannon in 1932 as the regulation of the parameters of the internal environment in the range of appropriate values.</a:t>
            </a:r>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exchange of hydrogen ions for potassium and sodium ions affects the balance of bicarbonates.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40</a:t>
            </a:fld>
            <a:endParaRPr lang="en-US"/>
          </a:p>
        </p:txBody>
      </p:sp>
    </p:spTree>
    <p:extLst>
      <p:ext uri="{BB962C8B-B14F-4D97-AF65-F5344CB8AC3E}">
        <p14:creationId xmlns:p14="http://schemas.microsoft.com/office/powerpoint/2010/main" val="425455301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Suppose there is a negative balance of bicarbonates - the kidneys must respond.</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41</a:t>
            </a:fld>
            <a:endParaRPr lang="en-US"/>
          </a:p>
        </p:txBody>
      </p:sp>
    </p:spTree>
    <p:extLst>
      <p:ext uri="{BB962C8B-B14F-4D97-AF65-F5344CB8AC3E}">
        <p14:creationId xmlns:p14="http://schemas.microsoft.com/office/powerpoint/2010/main" val="5724481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kidneys correct bicarbonate depletion by increasing bicarbonate production due to increasing urinary acidification. Also, the kidney increases glutamine utilization associated with ammonium ion excretion and bicarbonate generation.</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42</a:t>
            </a:fld>
            <a:endParaRPr lang="en-US"/>
          </a:p>
        </p:txBody>
      </p:sp>
    </p:spTree>
    <p:extLst>
      <p:ext uri="{BB962C8B-B14F-4D97-AF65-F5344CB8AC3E}">
        <p14:creationId xmlns:p14="http://schemas.microsoft.com/office/powerpoint/2010/main" val="3533167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renal response to a positive bicarbonate balance is a reduction in urine acidification and glutamine utilization.</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43</a:t>
            </a:fld>
            <a:endParaRPr lang="en-US"/>
          </a:p>
        </p:txBody>
      </p:sp>
    </p:spTree>
    <p:extLst>
      <p:ext uri="{BB962C8B-B14F-4D97-AF65-F5344CB8AC3E}">
        <p14:creationId xmlns:p14="http://schemas.microsoft.com/office/powerpoint/2010/main" val="292547924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This is associated with a reduction in the generation of bicarbonate by the kidneys into the extracellular fluid.</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44</a:t>
            </a:fld>
            <a:endParaRPr lang="en-US"/>
          </a:p>
        </p:txBody>
      </p:sp>
    </p:spTree>
    <p:extLst>
      <p:ext uri="{BB962C8B-B14F-4D97-AF65-F5344CB8AC3E}">
        <p14:creationId xmlns:p14="http://schemas.microsoft.com/office/powerpoint/2010/main" val="32473029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Disorders of bicarbonate metabolic balance are associated with metabolism and gastrointestinal function.</a:t>
            </a:r>
            <a:endParaRPr lang="cs-CZ" dirty="0"/>
          </a:p>
          <a:p>
            <a:endParaRPr lang="en-US" dirty="0"/>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45</a:t>
            </a:fld>
            <a:endParaRPr lang="en-US"/>
          </a:p>
        </p:txBody>
      </p:sp>
    </p:spTree>
    <p:extLst>
      <p:ext uri="{BB962C8B-B14F-4D97-AF65-F5344CB8AC3E}">
        <p14:creationId xmlns:p14="http://schemas.microsoft.com/office/powerpoint/2010/main" val="29230416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Metabolism, for example, produces organic acids (such as lactate), which at physiological pH behave like strong acids - they are practically completely dissociated. Under normal circumstances, the formation of organic acids is in balance with their utilization. In the gastrointestinal tract, hydrochloric acid is secreted into the stomach, and in the pancreas and intestines, the secreted chlorides are reabsorbed in exchange for extruded bicarbonate.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46</a:t>
            </a:fld>
            <a:endParaRPr lang="en-US"/>
          </a:p>
        </p:txBody>
      </p:sp>
    </p:spTree>
    <p:extLst>
      <p:ext uri="{BB962C8B-B14F-4D97-AF65-F5344CB8AC3E}">
        <p14:creationId xmlns:p14="http://schemas.microsoft.com/office/powerpoint/2010/main" val="34181355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It is important to realize that anions of organic acids (</a:t>
            </a:r>
            <a:r>
              <a:rPr lang="en-US" dirty="0" err="1"/>
              <a:t>eg</a:t>
            </a:r>
            <a:r>
              <a:rPr lang="en-US" dirty="0"/>
              <a:t> lactate, citrate) are metabolized as an acid, </a:t>
            </a:r>
            <a:r>
              <a:rPr lang="en-US" dirty="0" err="1"/>
              <a:t>ie</a:t>
            </a:r>
            <a:r>
              <a:rPr lang="en-US" dirty="0"/>
              <a:t> always accompanied by a hydrogen ion.</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47</a:t>
            </a:fld>
            <a:endParaRPr lang="en-US"/>
          </a:p>
        </p:txBody>
      </p:sp>
    </p:spTree>
    <p:extLst>
      <p:ext uri="{BB962C8B-B14F-4D97-AF65-F5344CB8AC3E}">
        <p14:creationId xmlns:p14="http://schemas.microsoft.com/office/powerpoint/2010/main" val="320448472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gastrointestinal tract also absorbs organic acid anions as salts (e.g., potassium citrate, sodium lactate, etc.). Because organic anions are metabolized as acids, the metabolic balance is affected towards the retention of bicarbonate - to the alkaline side. Therefore, vegetables and fruits containing salts of organic acids have an alkalizing effect. Organic acid anions can also be excreted by the kidneys, affecting the bicarbonate balance.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48</a:t>
            </a:fld>
            <a:endParaRPr lang="en-US"/>
          </a:p>
        </p:txBody>
      </p:sp>
    </p:spTree>
    <p:extLst>
      <p:ext uri="{BB962C8B-B14F-4D97-AF65-F5344CB8AC3E}">
        <p14:creationId xmlns:p14="http://schemas.microsoft.com/office/powerpoint/2010/main" val="6290672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significant than their utilization, this leads to a negative bicarbonate balance and a shift in the metabolic balance to the acid side (e.g., in lactic acidosis)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49</a:t>
            </a:fld>
            <a:endParaRPr lang="en-US"/>
          </a:p>
        </p:txBody>
      </p:sp>
    </p:spTree>
    <p:extLst>
      <p:ext uri="{BB962C8B-B14F-4D97-AF65-F5344CB8AC3E}">
        <p14:creationId xmlns:p14="http://schemas.microsoft.com/office/powerpoint/2010/main" val="1409737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C0914578-A682-4E04-91DF-6FC6BD5EC1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AD1D6362-811E-430C-BE88-BA7B211BC85C}" type="slidenum">
              <a:rPr lang="cs-CZ" altLang="cs-CZ"/>
              <a:pPr>
                <a:spcBef>
                  <a:spcPct val="0"/>
                </a:spcBef>
              </a:pPr>
              <a:t>5</a:t>
            </a:fld>
            <a:endParaRPr lang="cs-CZ" altLang="cs-CZ"/>
          </a:p>
        </p:txBody>
      </p:sp>
      <p:sp>
        <p:nvSpPr>
          <p:cNvPr id="14339" name="Rectangle 2">
            <a:extLst>
              <a:ext uri="{FF2B5EF4-FFF2-40B4-BE49-F238E27FC236}">
                <a16:creationId xmlns:a16="http://schemas.microsoft.com/office/drawing/2014/main" id="{FEDAAA36-8B9C-47CB-AA8E-E8A5453F8311}"/>
              </a:ext>
            </a:extLst>
          </p:cNvPr>
          <p:cNvSpPr>
            <a:spLocks noGrp="1" noRot="1" noChangeAspect="1" noChangeArrowheads="1" noTextEdit="1"/>
          </p:cNvSpPr>
          <p:nvPr>
            <p:ph type="sldImg"/>
          </p:nvPr>
        </p:nvSpPr>
        <p:spPr>
          <a:ln/>
        </p:spPr>
      </p:sp>
      <p:sp>
        <p:nvSpPr>
          <p:cNvPr id="14340" name="Rectangle 3">
            <a:extLst>
              <a:ext uri="{FF2B5EF4-FFF2-40B4-BE49-F238E27FC236}">
                <a16:creationId xmlns:a16="http://schemas.microsoft.com/office/drawing/2014/main" id="{3DDAEA2E-27A5-4FF0-B8CE-975F183D657F}"/>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But let's go back to the term „internal environment". According to the current definition, the internal environment is identical to the extracellular fluid. Substances are exchanged between the extracellular fluid and the intracellular fluid.</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Increased utilization of organic acids leads to a positive bicarbonate balance and a shift in the metabolic balance to the alkaline side. This can occur, for example, during the metabolic utilization of accumulated lactate.</a:t>
            </a:r>
            <a:r>
              <a:rPr lang="cs-CZ" dirty="0"/>
              <a:t> </a:t>
            </a:r>
            <a:r>
              <a:rPr lang="en-US" dirty="0"/>
              <a:t>Therefore, lactate is sometimes called potential bicarbonate.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50</a:t>
            </a:fld>
            <a:endParaRPr lang="en-US"/>
          </a:p>
        </p:txBody>
      </p:sp>
    </p:spTree>
    <p:extLst>
      <p:ext uri="{BB962C8B-B14F-4D97-AF65-F5344CB8AC3E}">
        <p14:creationId xmlns:p14="http://schemas.microsoft.com/office/powerpoint/2010/main" val="17298636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intake of organic acid anions by food (or infusion) has an alkalizing effect. The organic anion is utilized as an acid with the hydrogen ion, and the bicarbonate remains in the extracellular fluid.</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51</a:t>
            </a:fld>
            <a:endParaRPr lang="en-US"/>
          </a:p>
        </p:txBody>
      </p:sp>
    </p:spTree>
    <p:extLst>
      <p:ext uri="{BB962C8B-B14F-4D97-AF65-F5344CB8AC3E}">
        <p14:creationId xmlns:p14="http://schemas.microsoft.com/office/powerpoint/2010/main" val="126245766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organic anions filtered into the glomerular filtrate in the kidneys are reabsorbed</a:t>
            </a:r>
            <a:r>
              <a:rPr lang="cs-CZ" dirty="0"/>
              <a:t>..</a:t>
            </a:r>
            <a:endParaRPr lang="en-US" dirty="0"/>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52</a:t>
            </a:fld>
            <a:endParaRPr lang="en-US"/>
          </a:p>
        </p:txBody>
      </p:sp>
    </p:spTree>
    <p:extLst>
      <p:ext uri="{BB962C8B-B14F-4D97-AF65-F5344CB8AC3E}">
        <p14:creationId xmlns:p14="http://schemas.microsoft.com/office/powerpoint/2010/main" val="72084399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Reabsorption of organic anions is pH-dependent, and alkaline pH dampens the reabsorption of organic acids. This pH-dependency is one of the kidneys' reactions to alkalosis. The organic anion is excreted, and the hydrogen ion from the organic acid acidifies the alkaline internal environment by consuming bicarbonate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53</a:t>
            </a:fld>
            <a:endParaRPr lang="en-US"/>
          </a:p>
        </p:txBody>
      </p:sp>
    </p:spTree>
    <p:extLst>
      <p:ext uri="{BB962C8B-B14F-4D97-AF65-F5344CB8AC3E}">
        <p14:creationId xmlns:p14="http://schemas.microsoft.com/office/powerpoint/2010/main" val="426808545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The gastrointestinal tract may also affect the metabolic acid-base balance. Under normal circumstances, bicarbonate retention due to gastric juice secretion is compensated by bicarbonate excretion into the pancreas and intestine. But there is a delay caused by the passage of food. Therefore, after a meal, the internal environment becomes slightly alkaline for a particular time called the "alkaline wave."</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54</a:t>
            </a:fld>
            <a:endParaRPr lang="en-US"/>
          </a:p>
        </p:txBody>
      </p:sp>
    </p:spTree>
    <p:extLst>
      <p:ext uri="{BB962C8B-B14F-4D97-AF65-F5344CB8AC3E}">
        <p14:creationId xmlns:p14="http://schemas.microsoft.com/office/powerpoint/2010/main" val="17188937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Under pathological circumstances, such as vomiting, the metabolic acid-base membrane is disrupted - the result is </a:t>
            </a:r>
            <a:r>
              <a:rPr lang="en-US" dirty="0" err="1"/>
              <a:t>hypochloraemic</a:t>
            </a:r>
            <a:r>
              <a:rPr lang="en-US" dirty="0"/>
              <a:t> alkalosis.</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55</a:t>
            </a:fld>
            <a:endParaRPr lang="en-US"/>
          </a:p>
        </p:txBody>
      </p:sp>
    </p:spTree>
    <p:extLst>
      <p:ext uri="{BB962C8B-B14F-4D97-AF65-F5344CB8AC3E}">
        <p14:creationId xmlns:p14="http://schemas.microsoft.com/office/powerpoint/2010/main" val="157341448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Another example of an acid-base metabolic imbalance in gastrointestinal pathology is </a:t>
            </a:r>
            <a:r>
              <a:rPr lang="en-US" dirty="0" err="1"/>
              <a:t>hyperchloraemic</a:t>
            </a:r>
            <a:r>
              <a:rPr lang="en-US" dirty="0"/>
              <a:t> acidosis after vomiting.</a:t>
            </a:r>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56</a:t>
            </a:fld>
            <a:endParaRPr lang="en-US"/>
          </a:p>
        </p:txBody>
      </p:sp>
    </p:spTree>
    <p:extLst>
      <p:ext uri="{BB962C8B-B14F-4D97-AF65-F5344CB8AC3E}">
        <p14:creationId xmlns:p14="http://schemas.microsoft.com/office/powerpoint/2010/main" val="226241668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Acid-base disorders are also very closely associated with potassium metabolism. The leading potassium stores are in the cells, and the level of extracellular potassium is very strictly regulated. In long-term acidemia (for various reasons), there is a compensatory exchange of hydrogen ions for potassium ions. Therefore, the normal limits of potassium levels also depend on pH - at acidic pH, the limits of normal values increase. With long-term acidosis, the potassium stores in the cells gradually decrease, and the kidneys gradually excrete the potassium removed from the cells. If the internal environment is rapidly alkalized, the cells quickly begin to reabsorb potassium back in exchange for hydrogen ions. However, the potassium stores in the ECF are small, and most of the potassium that has been eliminated from the cells has been excreted - this can result in dangerous, life-threatening </a:t>
            </a:r>
            <a:r>
              <a:rPr lang="en-US" dirty="0" err="1"/>
              <a:t>hypokalaemia</a:t>
            </a:r>
            <a:endParaRPr lang="en-US" dirty="0"/>
          </a:p>
        </p:txBody>
      </p:sp>
      <p:sp>
        <p:nvSpPr>
          <p:cNvPr id="4" name="Zástupný symbol pro číslo snímku 3"/>
          <p:cNvSpPr>
            <a:spLocks noGrp="1"/>
          </p:cNvSpPr>
          <p:nvPr>
            <p:ph type="sldNum" sz="quarter" idx="5"/>
          </p:nvPr>
        </p:nvSpPr>
        <p:spPr/>
        <p:txBody>
          <a:bodyPr/>
          <a:lstStyle/>
          <a:p>
            <a:fld id="{6B6B6973-3EBA-4E3E-A287-DA78D1E45D3B}" type="slidenum">
              <a:rPr lang="en-US" smtClean="0"/>
              <a:t>57</a:t>
            </a:fld>
            <a:endParaRPr lang="en-US"/>
          </a:p>
        </p:txBody>
      </p:sp>
    </p:spTree>
    <p:extLst>
      <p:ext uri="{BB962C8B-B14F-4D97-AF65-F5344CB8AC3E}">
        <p14:creationId xmlns:p14="http://schemas.microsoft.com/office/powerpoint/2010/main" val="352304354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75878F93-F8D8-4988-BF7B-45B67CA44F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DCDF0CD8-5F94-4CFE-B08E-DE32E2079C95}" type="slidenum">
              <a:rPr lang="cs-CZ" altLang="cs-CZ" smtClean="0"/>
              <a:pPr>
                <a:spcBef>
                  <a:spcPct val="0"/>
                </a:spcBef>
              </a:pPr>
              <a:t>58</a:t>
            </a:fld>
            <a:endParaRPr lang="cs-CZ" altLang="cs-CZ"/>
          </a:p>
        </p:txBody>
      </p:sp>
      <p:sp>
        <p:nvSpPr>
          <p:cNvPr id="25603" name="Rectangle 2">
            <a:extLst>
              <a:ext uri="{FF2B5EF4-FFF2-40B4-BE49-F238E27FC236}">
                <a16:creationId xmlns:a16="http://schemas.microsoft.com/office/drawing/2014/main" id="{782A1908-096B-4643-A347-8CA9FB11366D}"/>
              </a:ext>
            </a:extLst>
          </p:cNvPr>
          <p:cNvSpPr>
            <a:spLocks noGrp="1" noRot="1" noChangeAspect="1" noChangeArrowheads="1" noTextEdit="1"/>
          </p:cNvSpPr>
          <p:nvPr>
            <p:ph type="sldImg"/>
          </p:nvPr>
        </p:nvSpPr>
        <p:spPr>
          <a:ln/>
        </p:spPr>
      </p:sp>
      <p:sp>
        <p:nvSpPr>
          <p:cNvPr id="25604" name="Rectangle 3">
            <a:extLst>
              <a:ext uri="{FF2B5EF4-FFF2-40B4-BE49-F238E27FC236}">
                <a16:creationId xmlns:a16="http://schemas.microsoft.com/office/drawing/2014/main" id="{00840BD6-0E28-4D24-A27F-CCC0A93840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t>There are two approaches to evaluating acid-base balance (ABR) today - the classical concept according to the Danish school of </a:t>
            </a:r>
            <a:r>
              <a:rPr lang="en-US" dirty="0" err="1"/>
              <a:t>Astrup</a:t>
            </a:r>
            <a:r>
              <a:rPr lang="en-US" dirty="0"/>
              <a:t>, </a:t>
            </a:r>
            <a:r>
              <a:rPr lang="en-US" dirty="0" err="1"/>
              <a:t>Siggaard</a:t>
            </a:r>
            <a:r>
              <a:rPr lang="en-US" dirty="0"/>
              <a:t> Andersen and others, using BE and compensation diagrams, and Stewart's concept, sometimes referred to as "modern", based on physicochemical calculations of acid-base and electroneutral equilibria. ions and buffers in plasma. However, both theories describe essentially the same issues only from different aspects.</a:t>
            </a:r>
            <a:endParaRPr lang="cs-CZ" altLang="cs-CZ" dirty="0"/>
          </a:p>
        </p:txBody>
      </p:sp>
    </p:spTree>
    <p:extLst>
      <p:ext uri="{BB962C8B-B14F-4D97-AF65-F5344CB8AC3E}">
        <p14:creationId xmlns:p14="http://schemas.microsoft.com/office/powerpoint/2010/main" val="35527271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l"/>
            <a:r>
              <a:rPr lang="en-US" dirty="0"/>
              <a:t>The emergence of clinical methods for measuring and evaluating the "Danish school" acid-base balance is related to the polio epidemic that affected Denmark in 1952-53. A severe outbreak of poliomyelitis has led to the need for artificial lung ventilation in many patients, especially children. At that time, relatively difficult-to-operate "iron lungs" were used to provide external pressure ventilation for artificial lung ventilation. Iron lungs were standard equipment for ventilation in so-called </a:t>
            </a:r>
            <a:r>
              <a:rPr lang="en-US" dirty="0" err="1"/>
              <a:t>polioventilation</a:t>
            </a:r>
            <a:r>
              <a:rPr lang="en-US" dirty="0"/>
              <a:t> units from the 1930s to the 1950s in Europe.</a:t>
            </a:r>
          </a:p>
          <a:p>
            <a:pPr algn="l"/>
            <a:r>
              <a:rPr lang="en-US" dirty="0"/>
              <a:t>Today, the principle of positive overpressure is used for long-term artificial lung ventilation, but in 1952, commercial devices based on this principle did not yet exist.</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59</a:t>
            </a:fld>
            <a:endParaRPr lang="en-US"/>
          </a:p>
        </p:txBody>
      </p:sp>
    </p:spTree>
    <p:extLst>
      <p:ext uri="{BB962C8B-B14F-4D97-AF65-F5344CB8AC3E}">
        <p14:creationId xmlns:p14="http://schemas.microsoft.com/office/powerpoint/2010/main" val="9871262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id="{24E94099-1DAB-4F47-82F3-BF4F36120F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06D0D7C-B054-4F6A-AD4D-88924C48D966}" type="slidenum">
              <a:rPr lang="cs-CZ" altLang="cs-CZ"/>
              <a:pPr>
                <a:spcBef>
                  <a:spcPct val="0"/>
                </a:spcBef>
              </a:pPr>
              <a:t>6</a:t>
            </a:fld>
            <a:endParaRPr lang="cs-CZ" altLang="cs-CZ"/>
          </a:p>
        </p:txBody>
      </p:sp>
      <p:sp>
        <p:nvSpPr>
          <p:cNvPr id="16387" name="Rectangle 2">
            <a:extLst>
              <a:ext uri="{FF2B5EF4-FFF2-40B4-BE49-F238E27FC236}">
                <a16:creationId xmlns:a16="http://schemas.microsoft.com/office/drawing/2014/main" id="{312702F1-0E46-42A1-8778-16957561E786}"/>
              </a:ext>
            </a:extLst>
          </p:cNvPr>
          <p:cNvSpPr>
            <a:spLocks noGrp="1" noRot="1" noChangeAspect="1" noChangeArrowheads="1" noTextEdit="1"/>
          </p:cNvSpPr>
          <p:nvPr>
            <p:ph type="sldImg"/>
          </p:nvPr>
        </p:nvSpPr>
        <p:spPr>
          <a:ln/>
        </p:spPr>
      </p:sp>
      <p:sp>
        <p:nvSpPr>
          <p:cNvPr id="16388" name="Rectangle 3">
            <a:extLst>
              <a:ext uri="{FF2B5EF4-FFF2-40B4-BE49-F238E27FC236}">
                <a16:creationId xmlns:a16="http://schemas.microsoft.com/office/drawing/2014/main" id="{1AB5E036-CB45-4529-B41C-3E5D72527BF4}"/>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Some substances can be consumed in metabolism (eg oxygen, glucose, and others), others can be formed in metabolism - eg carbon dioxide or hydrogen ions.</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8C87C0C3-2271-48F5-AD9B-792C76336D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A54437F-9CBB-40B2-BC53-0628BCB305D4}" type="slidenum">
              <a:rPr lang="cs-CZ" altLang="cs-CZ" smtClean="0"/>
              <a:pPr>
                <a:spcBef>
                  <a:spcPct val="0"/>
                </a:spcBef>
              </a:pPr>
              <a:t>60</a:t>
            </a:fld>
            <a:endParaRPr lang="cs-CZ" altLang="cs-CZ"/>
          </a:p>
        </p:txBody>
      </p:sp>
      <p:sp>
        <p:nvSpPr>
          <p:cNvPr id="28675" name="Rectangle 2">
            <a:extLst>
              <a:ext uri="{FF2B5EF4-FFF2-40B4-BE49-F238E27FC236}">
                <a16:creationId xmlns:a16="http://schemas.microsoft.com/office/drawing/2014/main" id="{AEB0797F-53D2-4DD1-8BCF-EA5E211F6A71}"/>
              </a:ext>
            </a:extLst>
          </p:cNvPr>
          <p:cNvSpPr>
            <a:spLocks noGrp="1" noRot="1" noChangeAspect="1" noChangeArrowheads="1" noTextEdit="1"/>
          </p:cNvSpPr>
          <p:nvPr>
            <p:ph type="sldImg"/>
          </p:nvPr>
        </p:nvSpPr>
        <p:spPr>
          <a:ln/>
        </p:spPr>
      </p:sp>
      <p:sp>
        <p:nvSpPr>
          <p:cNvPr id="28676" name="Rectangle 3">
            <a:extLst>
              <a:ext uri="{FF2B5EF4-FFF2-40B4-BE49-F238E27FC236}">
                <a16:creationId xmlns:a16="http://schemas.microsoft.com/office/drawing/2014/main" id="{40633334-D60D-4ACA-8663-213BA6EAF0D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altLang="cs-CZ" dirty="0"/>
              <a:t>The need to control ventilation required the determination of pCO2 in arterial blood. At that time, there were quite a few</a:t>
            </a:r>
          </a:p>
          <a:p>
            <a:pPr algn="l"/>
            <a:r>
              <a:rPr lang="en-US" altLang="cs-CZ" dirty="0"/>
              <a:t>precise electrodes for measuring pH, but electrodes that directly measured pCO2 in the plasma of the blood sample examined did not yet exist.</a:t>
            </a:r>
            <a:endParaRPr lang="cs-CZ" altLang="cs-CZ" dirty="0"/>
          </a:p>
        </p:txBody>
      </p:sp>
    </p:spTree>
    <p:extLst>
      <p:ext uri="{BB962C8B-B14F-4D97-AF65-F5344CB8AC3E}">
        <p14:creationId xmlns:p14="http://schemas.microsoft.com/office/powerpoint/2010/main" val="411851076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E6B0FF2F-8894-4539-8654-97B773D5CD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D2B11AB-A7B3-416F-B112-2B7E01BB5106}" type="slidenum">
              <a:rPr lang="cs-CZ" altLang="cs-CZ" smtClean="0"/>
              <a:pPr>
                <a:spcBef>
                  <a:spcPct val="0"/>
                </a:spcBef>
              </a:pPr>
              <a:t>61</a:t>
            </a:fld>
            <a:endParaRPr lang="cs-CZ" altLang="cs-CZ"/>
          </a:p>
        </p:txBody>
      </p:sp>
      <p:sp>
        <p:nvSpPr>
          <p:cNvPr id="30723" name="Rectangle 2">
            <a:extLst>
              <a:ext uri="{FF2B5EF4-FFF2-40B4-BE49-F238E27FC236}">
                <a16:creationId xmlns:a16="http://schemas.microsoft.com/office/drawing/2014/main" id="{4CBE68BB-6E33-4FBE-BF45-0D1BD4A8730F}"/>
              </a:ext>
            </a:extLst>
          </p:cNvPr>
          <p:cNvSpPr>
            <a:spLocks noGrp="1" noRot="1" noChangeAspect="1" noChangeArrowheads="1" noTextEdit="1"/>
          </p:cNvSpPr>
          <p:nvPr>
            <p:ph type="sldImg"/>
          </p:nvPr>
        </p:nvSpPr>
        <p:spPr>
          <a:ln/>
        </p:spPr>
      </p:sp>
      <p:sp>
        <p:nvSpPr>
          <p:cNvPr id="30724" name="Rectangle 3">
            <a:extLst>
              <a:ext uri="{FF2B5EF4-FFF2-40B4-BE49-F238E27FC236}">
                <a16:creationId xmlns:a16="http://schemas.microsoft.com/office/drawing/2014/main" id="{9F6D233D-F3CC-46EE-A195-29B1E52CBC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The acid-base balance is affected by the bicarbonate buffer system in the blood, but hydrogen ions also bind to albumins, phosphates, and hemoglobin. This figure shows all non-bicarbonate buffers schematically as </a:t>
            </a:r>
            <a:r>
              <a:rPr lang="en-US" sz="1200" b="0" i="0" u="none" strike="noStrike" baseline="0" dirty="0" err="1">
                <a:latin typeface="MyriadPro-Regular" panose="020B0503030403020204" pitchFamily="34" charset="0"/>
              </a:rPr>
              <a:t>Buf</a:t>
            </a:r>
            <a:r>
              <a:rPr lang="en-US" sz="1200" b="0" i="0" u="none" strike="noStrike" baseline="0" dirty="0">
                <a:latin typeface="MyriadPro-Regular" panose="020B0503030403020204" pitchFamily="34" charset="0"/>
              </a:rPr>
              <a:t>- and </a:t>
            </a:r>
            <a:r>
              <a:rPr lang="en-US" sz="1200" b="0" i="0" u="none" strike="noStrike" baseline="0" dirty="0" err="1">
                <a:latin typeface="MyriadPro-Regular" panose="020B0503030403020204" pitchFamily="34" charset="0"/>
              </a:rPr>
              <a:t>HBuf</a:t>
            </a:r>
            <a:r>
              <a:rPr lang="en-US" sz="1200" b="0" i="0" u="none" strike="noStrike" baseline="0" dirty="0">
                <a:latin typeface="MyriadPro-Regular" panose="020B0503030403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baseline="0" dirty="0">
              <a:latin typeface="MyriadPro-Regular" panose="020B05030304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To characterize the acid-base balance, we need to know two of the three parameters related to the Henderson-</a:t>
            </a:r>
            <a:r>
              <a:rPr lang="en-US" sz="1200" b="0" i="0" u="none" strike="noStrike" baseline="0" dirty="0" err="1">
                <a:latin typeface="MyriadPro-Regular" panose="020B0503030403020204" pitchFamily="34" charset="0"/>
              </a:rPr>
              <a:t>Hasselbach</a:t>
            </a:r>
            <a:r>
              <a:rPr lang="en-US" sz="1200" b="0" i="0" u="none" strike="noStrike" baseline="0" dirty="0">
                <a:latin typeface="MyriadPro-Regular" panose="020B0503030403020204" pitchFamily="34" charset="0"/>
              </a:rPr>
              <a:t> equation - pH, pCO2, and bicarbonate concentration.</a:t>
            </a:r>
            <a:endParaRPr lang="cs-CZ" sz="1200" b="0" i="0" u="none" strike="noStrike" baseline="0" dirty="0">
              <a:latin typeface="MyriadPro-Regular" panose="020B0503030403020204" pitchFamily="34" charset="0"/>
            </a:endParaRPr>
          </a:p>
          <a:p>
            <a:pPr algn="l"/>
            <a:endParaRPr lang="cs-CZ" sz="1200" b="0" i="0" u="none" strike="noStrike" baseline="0" dirty="0">
              <a:latin typeface="MyriadPro-Regular" panose="020B0503030403020204" pitchFamily="34" charset="0"/>
            </a:endParaRPr>
          </a:p>
          <a:p>
            <a:endParaRPr lang="cs-CZ" altLang="cs-CZ" dirty="0"/>
          </a:p>
        </p:txBody>
      </p:sp>
    </p:spTree>
    <p:extLst>
      <p:ext uri="{BB962C8B-B14F-4D97-AF65-F5344CB8AC3E}">
        <p14:creationId xmlns:p14="http://schemas.microsoft.com/office/powerpoint/2010/main" val="640344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BB1882D0-CE45-41AD-96AF-C73DD7DFC6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A7A115E-386C-48A5-8287-16A7A5F6AEEE}" type="slidenum">
              <a:rPr lang="cs-CZ" altLang="cs-CZ" smtClean="0"/>
              <a:pPr>
                <a:spcBef>
                  <a:spcPct val="0"/>
                </a:spcBef>
              </a:pPr>
              <a:t>62</a:t>
            </a:fld>
            <a:endParaRPr lang="cs-CZ" altLang="cs-CZ"/>
          </a:p>
        </p:txBody>
      </p:sp>
      <p:sp>
        <p:nvSpPr>
          <p:cNvPr id="32771" name="Rectangle 2">
            <a:extLst>
              <a:ext uri="{FF2B5EF4-FFF2-40B4-BE49-F238E27FC236}">
                <a16:creationId xmlns:a16="http://schemas.microsoft.com/office/drawing/2014/main" id="{D557DEE9-BEA0-474A-B800-873F5CF7C161}"/>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60C34874-5468-429F-B7DA-2299102587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cs-CZ" sz="1200" b="0" i="0" u="none" strike="noStrike" baseline="0" dirty="0">
              <a:latin typeface="MyriadPro-Regular" panose="020B0503030403020204" pitchFamily="34" charset="0"/>
            </a:endParaRPr>
          </a:p>
          <a:p>
            <a:pPr algn="l"/>
            <a:r>
              <a:rPr lang="en-US" sz="1200" b="0" i="0" u="none" strike="noStrike" baseline="0" dirty="0">
                <a:latin typeface="MyriadPro-Regular" panose="020B0503030403020204" pitchFamily="34" charset="0"/>
              </a:rPr>
              <a:t>During the polio epidemic in Denmark, it was possible to measure blood </a:t>
            </a:r>
            <a:r>
              <a:rPr lang="en-US" sz="1200" b="0" i="0" u="none" strike="noStrike" baseline="0" dirty="0" err="1">
                <a:latin typeface="MyriadPro-Regular" panose="020B0503030403020204" pitchFamily="34" charset="0"/>
              </a:rPr>
              <a:t>pH.</a:t>
            </a:r>
            <a:endParaRPr lang="cs-CZ" sz="1200" b="0" i="0" u="none" strike="noStrike" baseline="0" dirty="0">
              <a:latin typeface="MyriadPro-Regular" panose="020B05030304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200" b="0" i="0" u="none" strike="noStrike" baseline="0" dirty="0">
              <a:latin typeface="MyriadPro-Regular" panose="020B0503030403020204" pitchFamily="34" charset="0"/>
            </a:endParaRPr>
          </a:p>
          <a:p>
            <a:endParaRPr lang="cs-CZ" altLang="cs-CZ" dirty="0"/>
          </a:p>
        </p:txBody>
      </p:sp>
    </p:spTree>
    <p:extLst>
      <p:ext uri="{BB962C8B-B14F-4D97-AF65-F5344CB8AC3E}">
        <p14:creationId xmlns:p14="http://schemas.microsoft.com/office/powerpoint/2010/main" val="231023245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4C741A98-C05D-40E3-8078-CFE8CAF97A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7C95497-BE7E-49F6-BAB4-323E70D94EDF}" type="slidenum">
              <a:rPr lang="cs-CZ" altLang="cs-CZ" smtClean="0"/>
              <a:pPr>
                <a:spcBef>
                  <a:spcPct val="0"/>
                </a:spcBef>
              </a:pPr>
              <a:t>63</a:t>
            </a:fld>
            <a:endParaRPr lang="cs-CZ" altLang="cs-CZ"/>
          </a:p>
        </p:txBody>
      </p:sp>
      <p:sp>
        <p:nvSpPr>
          <p:cNvPr id="34819" name="Rectangle 2">
            <a:extLst>
              <a:ext uri="{FF2B5EF4-FFF2-40B4-BE49-F238E27FC236}">
                <a16:creationId xmlns:a16="http://schemas.microsoft.com/office/drawing/2014/main" id="{354C092A-E5A2-4114-BCC5-33FE796D0072}"/>
              </a:ext>
            </a:extLst>
          </p:cNvPr>
          <p:cNvSpPr>
            <a:spLocks noGrp="1" noRot="1" noChangeAspect="1" noChangeArrowheads="1" noTextEdit="1"/>
          </p:cNvSpPr>
          <p:nvPr>
            <p:ph type="sldImg"/>
          </p:nvPr>
        </p:nvSpPr>
        <p:spPr>
          <a:ln/>
        </p:spPr>
      </p:sp>
      <p:sp>
        <p:nvSpPr>
          <p:cNvPr id="34820" name="Rectangle 3">
            <a:extLst>
              <a:ext uri="{FF2B5EF4-FFF2-40B4-BE49-F238E27FC236}">
                <a16:creationId xmlns:a16="http://schemas.microsoft.com/office/drawing/2014/main" id="{79A61F27-1B43-43A1-80EE-6A62D679B1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total concentration of CO2 displaceable from the blood into the vacuum (</a:t>
            </a:r>
            <a:r>
              <a:rPr lang="en-US" altLang="cs-CZ" dirty="0" err="1"/>
              <a:t>ie</a:t>
            </a:r>
            <a:r>
              <a:rPr lang="en-US" altLang="cs-CZ" dirty="0"/>
              <a:t>, the total concentration of dissolved CO2, H2CO3, and HCO3- - and to specify the CO2 bound to the hemoglobin molecule such as carbaminohemoglobin) was called the alkaline reserve.</a:t>
            </a:r>
          </a:p>
          <a:p>
            <a:endParaRPr lang="en-US" altLang="cs-CZ" dirty="0"/>
          </a:p>
          <a:p>
            <a:r>
              <a:rPr lang="en-US" altLang="cs-CZ" dirty="0"/>
              <a:t>A relatively laborious method of displacing CO2 into a vacuum using a mercury pump was used to determine it. If we know the alkaline reserve and pH, it is possible to calculate the concentrations of HCO3- and the concentration of freely dissolved CO2, and pCO2.</a:t>
            </a:r>
            <a:endParaRPr lang="cs-CZ" altLang="cs-CZ" baseline="0" dirty="0"/>
          </a:p>
        </p:txBody>
      </p:sp>
    </p:spTree>
    <p:extLst>
      <p:ext uri="{BB962C8B-B14F-4D97-AF65-F5344CB8AC3E}">
        <p14:creationId xmlns:p14="http://schemas.microsoft.com/office/powerpoint/2010/main" val="175931404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5162CF38-4F6D-4A83-B1B3-3B73EA3CED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5EC1759-C675-45B0-9301-19F6A4C17138}" type="slidenum">
              <a:rPr lang="cs-CZ" altLang="cs-CZ" smtClean="0"/>
              <a:pPr>
                <a:spcBef>
                  <a:spcPct val="0"/>
                </a:spcBef>
              </a:pPr>
              <a:t>64</a:t>
            </a:fld>
            <a:endParaRPr lang="cs-CZ" altLang="cs-CZ"/>
          </a:p>
        </p:txBody>
      </p:sp>
      <p:sp>
        <p:nvSpPr>
          <p:cNvPr id="36867" name="Rectangle 2">
            <a:extLst>
              <a:ext uri="{FF2B5EF4-FFF2-40B4-BE49-F238E27FC236}">
                <a16:creationId xmlns:a16="http://schemas.microsoft.com/office/drawing/2014/main" id="{326EFC71-6161-410D-84A2-BF55086D684F}"/>
              </a:ext>
            </a:extLst>
          </p:cNvPr>
          <p:cNvSpPr>
            <a:spLocks noGrp="1" noRot="1" noChangeAspect="1" noChangeArrowheads="1" noTextEdit="1"/>
          </p:cNvSpPr>
          <p:nvPr>
            <p:ph type="sldImg"/>
          </p:nvPr>
        </p:nvSpPr>
        <p:spPr>
          <a:ln/>
        </p:spPr>
      </p:sp>
      <p:sp>
        <p:nvSpPr>
          <p:cNvPr id="36868" name="Rectangle 3">
            <a:extLst>
              <a:ext uri="{FF2B5EF4-FFF2-40B4-BE49-F238E27FC236}">
                <a16:creationId xmlns:a16="http://schemas.microsoft.com/office/drawing/2014/main" id="{8C62946C-5F64-4E57-8803-E41A835C66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A relatively laborious method was introduced by van Slyke to displace CO2 from the blood sample under vacuum and then determine the total amount of CO2 in the blood (so-called "alkaline reserve" - including dissolved CO2, hemoglobin-bound CO2, and CO2 in the form of bicarbonate).</a:t>
            </a:r>
            <a:endParaRPr lang="cs-CZ" altLang="cs-CZ" dirty="0"/>
          </a:p>
        </p:txBody>
      </p:sp>
    </p:spTree>
    <p:extLst>
      <p:ext uri="{BB962C8B-B14F-4D97-AF65-F5344CB8AC3E}">
        <p14:creationId xmlns:p14="http://schemas.microsoft.com/office/powerpoint/2010/main" val="371544600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F30F1E20-1B62-40F2-B988-9624FC6F70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8BD3199-A608-47A2-B58C-C6829B105E9F}" type="slidenum">
              <a:rPr lang="cs-CZ" altLang="cs-CZ" smtClean="0"/>
              <a:pPr>
                <a:spcBef>
                  <a:spcPct val="0"/>
                </a:spcBef>
              </a:pPr>
              <a:t>65</a:t>
            </a:fld>
            <a:endParaRPr lang="cs-CZ" altLang="cs-CZ"/>
          </a:p>
        </p:txBody>
      </p:sp>
      <p:sp>
        <p:nvSpPr>
          <p:cNvPr id="38915" name="Rectangle 2">
            <a:extLst>
              <a:ext uri="{FF2B5EF4-FFF2-40B4-BE49-F238E27FC236}">
                <a16:creationId xmlns:a16="http://schemas.microsoft.com/office/drawing/2014/main" id="{541C70F6-CF9E-4CC5-815B-3A77666E123C}"/>
              </a:ext>
            </a:extLst>
          </p:cNvPr>
          <p:cNvSpPr>
            <a:spLocks noGrp="1" noRot="1" noChangeAspect="1" noChangeArrowheads="1" noTextEdit="1"/>
          </p:cNvSpPr>
          <p:nvPr>
            <p:ph type="sldImg"/>
          </p:nvPr>
        </p:nvSpPr>
        <p:spPr>
          <a:ln/>
        </p:spPr>
      </p:sp>
      <p:sp>
        <p:nvSpPr>
          <p:cNvPr id="38916" name="Rectangle 3">
            <a:extLst>
              <a:ext uri="{FF2B5EF4-FFF2-40B4-BE49-F238E27FC236}">
                <a16:creationId xmlns:a16="http://schemas.microsoft.com/office/drawing/2014/main" id="{658FB72A-C281-4891-933D-1B3ADB29DB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dirty="0"/>
          </a:p>
        </p:txBody>
      </p:sp>
    </p:spTree>
    <p:extLst>
      <p:ext uri="{BB962C8B-B14F-4D97-AF65-F5344CB8AC3E}">
        <p14:creationId xmlns:p14="http://schemas.microsoft.com/office/powerpoint/2010/main" val="162334971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450C7D53-2435-43A7-B74F-EA55DCFB93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AAF1ED9-48E3-411D-B5E3-A6C6DD5548B7}" type="slidenum">
              <a:rPr lang="cs-CZ" altLang="cs-CZ" smtClean="0"/>
              <a:pPr>
                <a:spcBef>
                  <a:spcPct val="0"/>
                </a:spcBef>
              </a:pPr>
              <a:t>66</a:t>
            </a:fld>
            <a:endParaRPr lang="cs-CZ" altLang="cs-CZ"/>
          </a:p>
        </p:txBody>
      </p:sp>
      <p:sp>
        <p:nvSpPr>
          <p:cNvPr id="40963" name="Rectangle 2">
            <a:extLst>
              <a:ext uri="{FF2B5EF4-FFF2-40B4-BE49-F238E27FC236}">
                <a16:creationId xmlns:a16="http://schemas.microsoft.com/office/drawing/2014/main" id="{AAF03FEC-D56C-45BC-A67B-359BF04D3D8B}"/>
              </a:ext>
            </a:extLst>
          </p:cNvPr>
          <p:cNvSpPr>
            <a:spLocks noGrp="1" noRot="1" noChangeAspect="1" noChangeArrowheads="1" noTextEdit="1"/>
          </p:cNvSpPr>
          <p:nvPr>
            <p:ph type="sldImg"/>
          </p:nvPr>
        </p:nvSpPr>
        <p:spPr>
          <a:ln/>
        </p:spPr>
      </p:sp>
      <p:sp>
        <p:nvSpPr>
          <p:cNvPr id="40964" name="Rectangle 3">
            <a:extLst>
              <a:ext uri="{FF2B5EF4-FFF2-40B4-BE49-F238E27FC236}">
                <a16:creationId xmlns:a16="http://schemas.microsoft.com/office/drawing/2014/main" id="{E20ED344-E456-4543-9E40-7A5F873A32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dirty="0"/>
          </a:p>
        </p:txBody>
      </p:sp>
    </p:spTree>
    <p:extLst>
      <p:ext uri="{BB962C8B-B14F-4D97-AF65-F5344CB8AC3E}">
        <p14:creationId xmlns:p14="http://schemas.microsoft.com/office/powerpoint/2010/main" val="17756610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EC19F562-6889-43A9-BC3B-F25ADC4B91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D38EEE8F-C298-4AF8-817C-C9AF1C3CE999}" type="slidenum">
              <a:rPr lang="cs-CZ" altLang="cs-CZ" smtClean="0"/>
              <a:pPr>
                <a:spcBef>
                  <a:spcPct val="0"/>
                </a:spcBef>
              </a:pPr>
              <a:t>67</a:t>
            </a:fld>
            <a:endParaRPr lang="cs-CZ" altLang="cs-CZ"/>
          </a:p>
        </p:txBody>
      </p:sp>
      <p:sp>
        <p:nvSpPr>
          <p:cNvPr id="43011" name="Rectangle 2">
            <a:extLst>
              <a:ext uri="{FF2B5EF4-FFF2-40B4-BE49-F238E27FC236}">
                <a16:creationId xmlns:a16="http://schemas.microsoft.com/office/drawing/2014/main" id="{CB745556-E48D-437E-B7CC-34BA7AA88BCF}"/>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6C30DE7C-E94E-4F74-91C3-96BFE5EE65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dirty="0"/>
          </a:p>
        </p:txBody>
      </p:sp>
    </p:spTree>
    <p:extLst>
      <p:ext uri="{BB962C8B-B14F-4D97-AF65-F5344CB8AC3E}">
        <p14:creationId xmlns:p14="http://schemas.microsoft.com/office/powerpoint/2010/main" val="16930336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BD7D63C2-E8E6-42F9-8FAD-9C40F961E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2E4C157-BD3E-4ABA-8E5E-16FEB1C2F4A8}" type="slidenum">
              <a:rPr lang="cs-CZ" altLang="cs-CZ" smtClean="0"/>
              <a:pPr>
                <a:spcBef>
                  <a:spcPct val="0"/>
                </a:spcBef>
              </a:pPr>
              <a:t>68</a:t>
            </a:fld>
            <a:endParaRPr lang="cs-CZ" altLang="cs-CZ"/>
          </a:p>
        </p:txBody>
      </p:sp>
      <p:sp>
        <p:nvSpPr>
          <p:cNvPr id="47107" name="Rectangle 2">
            <a:extLst>
              <a:ext uri="{FF2B5EF4-FFF2-40B4-BE49-F238E27FC236}">
                <a16:creationId xmlns:a16="http://schemas.microsoft.com/office/drawing/2014/main" id="{D87DD9B0-1069-4338-9613-CECD7C7BE861}"/>
              </a:ext>
            </a:extLst>
          </p:cNvPr>
          <p:cNvSpPr>
            <a:spLocks noGrp="1" noRot="1" noChangeAspect="1" noChangeArrowheads="1" noTextEdit="1"/>
          </p:cNvSpPr>
          <p:nvPr>
            <p:ph type="sldImg"/>
          </p:nvPr>
        </p:nvSpPr>
        <p:spPr>
          <a:ln/>
        </p:spPr>
      </p:sp>
      <p:sp>
        <p:nvSpPr>
          <p:cNvPr id="47108" name="Rectangle 3">
            <a:extLst>
              <a:ext uri="{FF2B5EF4-FFF2-40B4-BE49-F238E27FC236}">
                <a16:creationId xmlns:a16="http://schemas.microsoft.com/office/drawing/2014/main" id="{05E2DA15-B6E8-4A36-B961-48E69D5D61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dirty="0"/>
          </a:p>
        </p:txBody>
      </p:sp>
    </p:spTree>
    <p:extLst>
      <p:ext uri="{BB962C8B-B14F-4D97-AF65-F5344CB8AC3E}">
        <p14:creationId xmlns:p14="http://schemas.microsoft.com/office/powerpoint/2010/main" val="276146508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9D2B1ACC-9BB2-48E6-B01A-658749C346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0249B5AA-A4E1-4846-943C-8095D2BF1B4D}" type="slidenum">
              <a:rPr lang="cs-CZ" altLang="cs-CZ" smtClean="0"/>
              <a:pPr>
                <a:spcBef>
                  <a:spcPct val="0"/>
                </a:spcBef>
              </a:pPr>
              <a:t>69</a:t>
            </a:fld>
            <a:endParaRPr lang="cs-CZ" altLang="cs-CZ"/>
          </a:p>
        </p:txBody>
      </p:sp>
      <p:sp>
        <p:nvSpPr>
          <p:cNvPr id="45059" name="Rectangle 2">
            <a:extLst>
              <a:ext uri="{FF2B5EF4-FFF2-40B4-BE49-F238E27FC236}">
                <a16:creationId xmlns:a16="http://schemas.microsoft.com/office/drawing/2014/main" id="{D2671CF3-316C-4198-A1F9-534A70C39B72}"/>
              </a:ext>
            </a:extLst>
          </p:cNvPr>
          <p:cNvSpPr>
            <a:spLocks noGrp="1" noRot="1" noChangeAspect="1" noChangeArrowheads="1" noTextEdit="1"/>
          </p:cNvSpPr>
          <p:nvPr>
            <p:ph type="sldImg"/>
          </p:nvPr>
        </p:nvSpPr>
        <p:spPr>
          <a:ln/>
        </p:spPr>
      </p:sp>
      <p:sp>
        <p:nvSpPr>
          <p:cNvPr id="45060" name="Rectangle 3">
            <a:extLst>
              <a:ext uri="{FF2B5EF4-FFF2-40B4-BE49-F238E27FC236}">
                <a16:creationId xmlns:a16="http://schemas.microsoft.com/office/drawing/2014/main" id="{82BCFB32-1A37-4CBB-9463-F4370F5210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This method could be used for research purposes but was hardly helpful for routine clinical practice.</a:t>
            </a:r>
          </a:p>
          <a:p>
            <a:endParaRPr lang="cs-CZ" altLang="cs-CZ" dirty="0"/>
          </a:p>
        </p:txBody>
      </p:sp>
    </p:spTree>
    <p:extLst>
      <p:ext uri="{BB962C8B-B14F-4D97-AF65-F5344CB8AC3E}">
        <p14:creationId xmlns:p14="http://schemas.microsoft.com/office/powerpoint/2010/main" val="40824670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id="{3FD19068-29EB-48DE-B6B5-50A5E9AC1A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E65730C-3D1B-428D-A98D-B2E19E96F1E8}" type="slidenum">
              <a:rPr lang="cs-CZ" altLang="cs-CZ"/>
              <a:pPr>
                <a:spcBef>
                  <a:spcPct val="0"/>
                </a:spcBef>
              </a:pPr>
              <a:t>7</a:t>
            </a:fld>
            <a:endParaRPr lang="cs-CZ" altLang="cs-CZ"/>
          </a:p>
        </p:txBody>
      </p:sp>
      <p:sp>
        <p:nvSpPr>
          <p:cNvPr id="18435" name="Rectangle 2">
            <a:extLst>
              <a:ext uri="{FF2B5EF4-FFF2-40B4-BE49-F238E27FC236}">
                <a16:creationId xmlns:a16="http://schemas.microsoft.com/office/drawing/2014/main" id="{365B67AD-C6A2-435D-8B01-9EF8A32B64EE}"/>
              </a:ext>
            </a:extLst>
          </p:cNvPr>
          <p:cNvSpPr>
            <a:spLocks noGrp="1" noRot="1" noChangeAspect="1" noChangeArrowheads="1" noTextEdit="1"/>
          </p:cNvSpPr>
          <p:nvPr>
            <p:ph type="sldImg"/>
          </p:nvPr>
        </p:nvSpPr>
        <p:spPr>
          <a:ln/>
        </p:spPr>
      </p:sp>
      <p:sp>
        <p:nvSpPr>
          <p:cNvPr id="18436" name="Rectangle 3">
            <a:extLst>
              <a:ext uri="{FF2B5EF4-FFF2-40B4-BE49-F238E27FC236}">
                <a16:creationId xmlns:a16="http://schemas.microsoft.com/office/drawing/2014/main" id="{D14BA7A2-A23D-42E4-A8F3-AE421EE538D1}"/>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There is an exchange of substances between the extracellular fluid and the body's environment through the lungs, gastrointestinal tract, kidneys, and skin.</a:t>
            </a:r>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a:p>
            <a:endParaRPr lang="cs-CZ" altLang="cs-CZ"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325E045B-4F64-4E4A-9558-D3A8D50F21E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89A017B-3732-48F1-9B97-A5794BC69214}" type="slidenum">
              <a:rPr lang="cs-CZ" altLang="cs-CZ" smtClean="0"/>
              <a:pPr>
                <a:spcBef>
                  <a:spcPct val="0"/>
                </a:spcBef>
              </a:pPr>
              <a:t>70</a:t>
            </a:fld>
            <a:endParaRPr lang="cs-CZ" altLang="cs-CZ"/>
          </a:p>
        </p:txBody>
      </p:sp>
      <p:sp>
        <p:nvSpPr>
          <p:cNvPr id="49155" name="Rectangle 2">
            <a:extLst>
              <a:ext uri="{FF2B5EF4-FFF2-40B4-BE49-F238E27FC236}">
                <a16:creationId xmlns:a16="http://schemas.microsoft.com/office/drawing/2014/main" id="{C24C1327-F2C8-4C0A-9BC5-C604428D45EC}"/>
              </a:ext>
            </a:extLst>
          </p:cNvPr>
          <p:cNvSpPr>
            <a:spLocks noGrp="1" noRot="1" noChangeAspect="1" noChangeArrowheads="1" noTextEdit="1"/>
          </p:cNvSpPr>
          <p:nvPr>
            <p:ph type="sldImg"/>
          </p:nvPr>
        </p:nvSpPr>
        <p:spPr>
          <a:ln/>
        </p:spPr>
      </p:sp>
      <p:sp>
        <p:nvSpPr>
          <p:cNvPr id="49156" name="Rectangle 3">
            <a:extLst>
              <a:ext uri="{FF2B5EF4-FFF2-40B4-BE49-F238E27FC236}">
                <a16:creationId xmlns:a16="http://schemas.microsoft.com/office/drawing/2014/main" id="{10AA845D-58FE-482C-B280-29B5994E1F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altLang="cs-CZ" dirty="0"/>
              <a:t>Under pressure to control artificial lung ventilation in many patients, Danish physician Paul </a:t>
            </a:r>
            <a:r>
              <a:rPr lang="en-US" altLang="cs-CZ" dirty="0" err="1"/>
              <a:t>Astrup</a:t>
            </a:r>
            <a:r>
              <a:rPr lang="en-US" altLang="cs-CZ" dirty="0"/>
              <a:t> has developed a clinically routine method for measuring carbon dioxide partial pressure. Its principle is to equilibrate the blood with different CO2 partial pressures that lead to pH changes.</a:t>
            </a:r>
          </a:p>
          <a:p>
            <a:pPr algn="l"/>
            <a:endParaRPr lang="cs-CZ" altLang="cs-CZ" dirty="0"/>
          </a:p>
        </p:txBody>
      </p:sp>
    </p:spTree>
    <p:extLst>
      <p:ext uri="{BB962C8B-B14F-4D97-AF65-F5344CB8AC3E}">
        <p14:creationId xmlns:p14="http://schemas.microsoft.com/office/powerpoint/2010/main" val="136962994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id="{8E63CF8F-1FA4-440E-B5FC-92BFF0EDA4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6597821-3775-421C-8DC5-0138BB9AFAE4}" type="slidenum">
              <a:rPr lang="cs-CZ" altLang="cs-CZ" smtClean="0"/>
              <a:pPr>
                <a:spcBef>
                  <a:spcPct val="0"/>
                </a:spcBef>
              </a:pPr>
              <a:t>71</a:t>
            </a:fld>
            <a:endParaRPr lang="cs-CZ" altLang="cs-CZ"/>
          </a:p>
        </p:txBody>
      </p:sp>
      <p:sp>
        <p:nvSpPr>
          <p:cNvPr id="51203" name="Rectangle 2">
            <a:extLst>
              <a:ext uri="{FF2B5EF4-FFF2-40B4-BE49-F238E27FC236}">
                <a16:creationId xmlns:a16="http://schemas.microsoft.com/office/drawing/2014/main" id="{B7006B3C-3BB3-4848-B746-F5F436990FEF}"/>
              </a:ext>
            </a:extLst>
          </p:cNvPr>
          <p:cNvSpPr>
            <a:spLocks noGrp="1" noRot="1" noChangeAspect="1" noChangeArrowheads="1" noTextEdit="1"/>
          </p:cNvSpPr>
          <p:nvPr>
            <p:ph type="sldImg"/>
          </p:nvPr>
        </p:nvSpPr>
        <p:spPr>
          <a:ln/>
        </p:spPr>
      </p:sp>
      <p:sp>
        <p:nvSpPr>
          <p:cNvPr id="51204" name="Rectangle 3">
            <a:extLst>
              <a:ext uri="{FF2B5EF4-FFF2-40B4-BE49-F238E27FC236}">
                <a16:creationId xmlns:a16="http://schemas.microsoft.com/office/drawing/2014/main" id="{AD343015-4C3C-412F-AC21-D1EE36BD37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altLang="cs-CZ" dirty="0"/>
              <a:t>Suppose the titration curve of pCO2 and pH changes is expressed in semilogarithmic coordinates, then in the range of life-compatible pH values. In that case, these titration curves are practically close to the lines.</a:t>
            </a:r>
            <a:endParaRPr lang="cs-CZ" altLang="cs-CZ" dirty="0"/>
          </a:p>
        </p:txBody>
      </p:sp>
    </p:spTree>
    <p:extLst>
      <p:ext uri="{BB962C8B-B14F-4D97-AF65-F5344CB8AC3E}">
        <p14:creationId xmlns:p14="http://schemas.microsoft.com/office/powerpoint/2010/main" val="15000859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63223248-EF24-49ED-9C94-3B113E9CC2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B818E79-BF70-45BE-88EE-3B6F7F78F6DE}" type="slidenum">
              <a:rPr lang="cs-CZ" altLang="cs-CZ" smtClean="0"/>
              <a:pPr>
                <a:spcBef>
                  <a:spcPct val="0"/>
                </a:spcBef>
              </a:pPr>
              <a:t>72</a:t>
            </a:fld>
            <a:endParaRPr lang="cs-CZ" altLang="cs-CZ"/>
          </a:p>
        </p:txBody>
      </p:sp>
      <p:sp>
        <p:nvSpPr>
          <p:cNvPr id="53251" name="Rectangle 2">
            <a:extLst>
              <a:ext uri="{FF2B5EF4-FFF2-40B4-BE49-F238E27FC236}">
                <a16:creationId xmlns:a16="http://schemas.microsoft.com/office/drawing/2014/main" id="{E8AD1234-8251-4C67-BD6B-774A57C29823}"/>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A3288D87-9AF5-458D-98BF-E6E923E3E3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altLang="cs-CZ" dirty="0" err="1"/>
              <a:t>Astrup's</a:t>
            </a:r>
            <a:r>
              <a:rPr lang="en-US" altLang="cs-CZ" dirty="0"/>
              <a:t> method of determining pCO2 consisted of first measuring the blood sample's pH under test, then automatically equilibrating the blood sample with an O2 / CO2 mixture in which the pCO2 value could be precisely adjusted. The blood sample was first equilibrated with a high pCO2 gas mixture. The pH was measured after equilibration. Then, the blood was equilibrated with the low carbon dioxide partial pressure mixture, and the pH was also measured. The obtained points were connected on the semi-logarithmic graph by a straight line, and the corresponding pCO2 value was read on it according to the originally measured pH from blood sample before equilibration.</a:t>
            </a:r>
          </a:p>
          <a:p>
            <a:pPr algn="l"/>
            <a:r>
              <a:rPr lang="en-US" altLang="cs-CZ" dirty="0"/>
              <a:t>The invention of the pCO2 electrode in 1962 soon made it possible to measure the value of pCO2 directly. The term "measure </a:t>
            </a:r>
            <a:r>
              <a:rPr lang="en-US" altLang="cs-CZ" dirty="0" err="1"/>
              <a:t>Astrup</a:t>
            </a:r>
            <a:r>
              <a:rPr lang="en-US" altLang="cs-CZ" dirty="0"/>
              <a:t>" is still used in clinical gimmicks to examine the acid-base balance, although </a:t>
            </a:r>
            <a:r>
              <a:rPr lang="en-US" altLang="cs-CZ" dirty="0" err="1"/>
              <a:t>Astrup's</a:t>
            </a:r>
            <a:r>
              <a:rPr lang="en-US" altLang="cs-CZ" dirty="0"/>
              <a:t> equilibration method is no longer used at present.</a:t>
            </a:r>
            <a:endParaRPr lang="cs-CZ" altLang="cs-CZ" dirty="0"/>
          </a:p>
        </p:txBody>
      </p:sp>
    </p:spTree>
    <p:extLst>
      <p:ext uri="{BB962C8B-B14F-4D97-AF65-F5344CB8AC3E}">
        <p14:creationId xmlns:p14="http://schemas.microsoft.com/office/powerpoint/2010/main" val="30597741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43B8F3B4-3DB7-4042-A258-0E7664AA49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93FC5881-7EC5-4646-BD07-1B2C79533A90}" type="slidenum">
              <a:rPr lang="cs-CZ" altLang="cs-CZ" sz="1200" smtClean="0"/>
              <a:pPr/>
              <a:t>73</a:t>
            </a:fld>
            <a:endParaRPr lang="cs-CZ" altLang="cs-CZ" sz="1200"/>
          </a:p>
        </p:txBody>
      </p:sp>
      <p:sp>
        <p:nvSpPr>
          <p:cNvPr id="55299" name="Rectangle 2">
            <a:extLst>
              <a:ext uri="{FF2B5EF4-FFF2-40B4-BE49-F238E27FC236}">
                <a16:creationId xmlns:a16="http://schemas.microsoft.com/office/drawing/2014/main" id="{C4643DCE-7302-415C-B546-5A36E0C8F5EA}"/>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7158EB97-2C2B-4256-AF1B-5865D073D7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altLang="cs-CZ" dirty="0"/>
              <a:t>The Buffer Base concept, as the total concentration of all buffer bases, thus bicarbonates and non-bicarbonate bases - [</a:t>
            </a:r>
            <a:r>
              <a:rPr lang="en-US" altLang="cs-CZ" dirty="0" err="1"/>
              <a:t>Buf</a:t>
            </a:r>
            <a:r>
              <a:rPr lang="en-US" altLang="cs-CZ" dirty="0"/>
              <a:t> -]: BB = [HCO3-] + [</a:t>
            </a:r>
            <a:r>
              <a:rPr lang="en-US" altLang="cs-CZ" dirty="0" err="1"/>
              <a:t>Buf</a:t>
            </a:r>
            <a:r>
              <a:rPr lang="en-US" altLang="cs-CZ" dirty="0"/>
              <a:t>-], introduced in 1948 by Singer and Hastings, was further developed in the 1960s by a Danish physician, a clinical biochemist </a:t>
            </a:r>
            <a:r>
              <a:rPr lang="en-US" altLang="cs-CZ" dirty="0" err="1"/>
              <a:t>Siggaard</a:t>
            </a:r>
            <a:r>
              <a:rPr lang="en-US" altLang="cs-CZ" dirty="0"/>
              <a:t>-Andersen, who as clinically</a:t>
            </a:r>
          </a:p>
          <a:p>
            <a:pPr algn="l"/>
            <a:r>
              <a:rPr lang="en-US" altLang="cs-CZ" dirty="0"/>
              <a:t>the relevant factor introduced the notion of the difference between the value of the Buffer Base (BB) and its normal value - Normal Buffer Base (NBB): BE = BB-NBB.</a:t>
            </a:r>
            <a:endParaRPr lang="cs-CZ" altLang="cs-CZ" dirty="0"/>
          </a:p>
        </p:txBody>
      </p:sp>
    </p:spTree>
    <p:extLst>
      <p:ext uri="{BB962C8B-B14F-4D97-AF65-F5344CB8AC3E}">
        <p14:creationId xmlns:p14="http://schemas.microsoft.com/office/powerpoint/2010/main" val="139413227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461B3954-6283-4440-AA23-317E09CC9E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A9839CC-AFDD-4EF0-91BA-A07BE9A7EC88}" type="slidenum">
              <a:rPr lang="cs-CZ" altLang="cs-CZ"/>
              <a:pPr>
                <a:spcBef>
                  <a:spcPct val="0"/>
                </a:spcBef>
              </a:pPr>
              <a:t>74</a:t>
            </a:fld>
            <a:endParaRPr lang="cs-CZ" altLang="cs-CZ"/>
          </a:p>
        </p:txBody>
      </p:sp>
      <p:sp>
        <p:nvSpPr>
          <p:cNvPr id="124931" name="Rectangle 2">
            <a:extLst>
              <a:ext uri="{FF2B5EF4-FFF2-40B4-BE49-F238E27FC236}">
                <a16:creationId xmlns:a16="http://schemas.microsoft.com/office/drawing/2014/main" id="{04C7EFDC-232E-41B7-AE14-56721BA54143}"/>
              </a:ext>
            </a:extLst>
          </p:cNvPr>
          <p:cNvSpPr>
            <a:spLocks noGrp="1" noRot="1" noChangeAspect="1" noChangeArrowheads="1" noTextEdit="1"/>
          </p:cNvSpPr>
          <p:nvPr>
            <p:ph type="sldImg"/>
          </p:nvPr>
        </p:nvSpPr>
        <p:spPr>
          <a:xfrm>
            <a:off x="407988" y="712788"/>
            <a:ext cx="6080125" cy="3421062"/>
          </a:xfrm>
          <a:ln/>
        </p:spPr>
      </p:sp>
      <p:sp>
        <p:nvSpPr>
          <p:cNvPr id="124932" name="Rectangle 3">
            <a:extLst>
              <a:ext uri="{FF2B5EF4-FFF2-40B4-BE49-F238E27FC236}">
                <a16:creationId xmlns:a16="http://schemas.microsoft.com/office/drawing/2014/main" id="{581344D3-28E8-4F1A-BB72-6BBF254A9DBA}"/>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i="1" dirty="0"/>
              <a:t>Let's see what happens if we equilibrate the blood with increasing CO2 concentration.</a:t>
            </a:r>
            <a:endParaRPr lang="cs-CZ" altLang="cs-CZ" i="1"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4D5A8F9D-79A4-4A44-9790-52414EC416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7BF18BC-71B2-4938-8975-D6B41F9F7C60}" type="slidenum">
              <a:rPr lang="cs-CZ" altLang="cs-CZ"/>
              <a:pPr>
                <a:spcBef>
                  <a:spcPct val="0"/>
                </a:spcBef>
              </a:pPr>
              <a:t>75</a:t>
            </a:fld>
            <a:endParaRPr lang="cs-CZ" altLang="cs-CZ"/>
          </a:p>
        </p:txBody>
      </p:sp>
      <p:sp>
        <p:nvSpPr>
          <p:cNvPr id="126979" name="Rectangle 2">
            <a:extLst>
              <a:ext uri="{FF2B5EF4-FFF2-40B4-BE49-F238E27FC236}">
                <a16:creationId xmlns:a16="http://schemas.microsoft.com/office/drawing/2014/main" id="{17BE8C97-2CC8-465E-B3BE-AA6D9F618B16}"/>
              </a:ext>
            </a:extLst>
          </p:cNvPr>
          <p:cNvSpPr>
            <a:spLocks noGrp="1" noRot="1" noChangeAspect="1" noChangeArrowheads="1" noTextEdit="1"/>
          </p:cNvSpPr>
          <p:nvPr>
            <p:ph type="sldImg"/>
          </p:nvPr>
        </p:nvSpPr>
        <p:spPr>
          <a:xfrm>
            <a:off x="407988" y="712788"/>
            <a:ext cx="6080125" cy="3421062"/>
          </a:xfrm>
          <a:ln/>
        </p:spPr>
      </p:sp>
      <p:sp>
        <p:nvSpPr>
          <p:cNvPr id="126980" name="Rectangle 3">
            <a:extLst>
              <a:ext uri="{FF2B5EF4-FFF2-40B4-BE49-F238E27FC236}">
                <a16:creationId xmlns:a16="http://schemas.microsoft.com/office/drawing/2014/main" id="{2A3DF15C-733B-4A00-8883-6E74D187D0D0}"/>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dissociation of carbonic acid produces the same amount of bicarbonate as hydrogen ions.</a:t>
            </a:r>
            <a:endParaRPr lang="cs-CZ" altLang="cs-CZ"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F0D9A98C-4AEA-4118-B297-ED96D4593CD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C7A9BDB0-9B40-4046-82C9-7E369993C1D8}" type="slidenum">
              <a:rPr lang="cs-CZ" altLang="cs-CZ"/>
              <a:pPr>
                <a:spcBef>
                  <a:spcPct val="0"/>
                </a:spcBef>
              </a:pPr>
              <a:t>76</a:t>
            </a:fld>
            <a:endParaRPr lang="cs-CZ" altLang="cs-CZ"/>
          </a:p>
        </p:txBody>
      </p:sp>
      <p:sp>
        <p:nvSpPr>
          <p:cNvPr id="129027" name="Rectangle 2">
            <a:extLst>
              <a:ext uri="{FF2B5EF4-FFF2-40B4-BE49-F238E27FC236}">
                <a16:creationId xmlns:a16="http://schemas.microsoft.com/office/drawing/2014/main" id="{8F87C496-E296-4299-A66E-C93089A1338C}"/>
              </a:ext>
            </a:extLst>
          </p:cNvPr>
          <p:cNvSpPr>
            <a:spLocks noGrp="1" noRot="1" noChangeAspect="1" noChangeArrowheads="1" noTextEdit="1"/>
          </p:cNvSpPr>
          <p:nvPr>
            <p:ph type="sldImg"/>
          </p:nvPr>
        </p:nvSpPr>
        <p:spPr>
          <a:xfrm>
            <a:off x="407988" y="712788"/>
            <a:ext cx="6080125" cy="3421062"/>
          </a:xfrm>
          <a:ln/>
        </p:spPr>
      </p:sp>
      <p:sp>
        <p:nvSpPr>
          <p:cNvPr id="129028" name="Rectangle 3">
            <a:extLst>
              <a:ext uri="{FF2B5EF4-FFF2-40B4-BE49-F238E27FC236}">
                <a16:creationId xmlns:a16="http://schemas.microsoft.com/office/drawing/2014/main" id="{845717AF-EF7E-4D70-8C43-1395592AF2B9}"/>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i="1" dirty="0"/>
              <a:t>Virtually all of the hydrogen ions thus formed bind to non-bicarbonate bases, the concentration of which decreases - practically by the same amount by how much the concentration of bicarbonates has increased.</a:t>
            </a:r>
            <a:endParaRPr lang="cs-CZ" altLang="cs-CZ" i="1"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1B840231-FA02-411F-9A7C-CC541815A0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EBBDBF0-A931-4676-A61E-837C7A46B23B}" type="slidenum">
              <a:rPr lang="cs-CZ" altLang="cs-CZ"/>
              <a:pPr>
                <a:spcBef>
                  <a:spcPct val="0"/>
                </a:spcBef>
              </a:pPr>
              <a:t>77</a:t>
            </a:fld>
            <a:endParaRPr lang="cs-CZ" altLang="cs-CZ"/>
          </a:p>
        </p:txBody>
      </p:sp>
      <p:sp>
        <p:nvSpPr>
          <p:cNvPr id="131075" name="Rectangle 2">
            <a:extLst>
              <a:ext uri="{FF2B5EF4-FFF2-40B4-BE49-F238E27FC236}">
                <a16:creationId xmlns:a16="http://schemas.microsoft.com/office/drawing/2014/main" id="{C79110B4-0624-470C-B1FE-6AFD07AEBC46}"/>
              </a:ext>
            </a:extLst>
          </p:cNvPr>
          <p:cNvSpPr>
            <a:spLocks noGrp="1" noRot="1" noChangeAspect="1" noChangeArrowheads="1" noTextEdit="1"/>
          </p:cNvSpPr>
          <p:nvPr>
            <p:ph type="sldImg"/>
          </p:nvPr>
        </p:nvSpPr>
        <p:spPr>
          <a:xfrm>
            <a:off x="407988" y="712788"/>
            <a:ext cx="6080125" cy="3421062"/>
          </a:xfrm>
          <a:ln/>
        </p:spPr>
      </p:sp>
      <p:sp>
        <p:nvSpPr>
          <p:cNvPr id="131076" name="Rectangle 3">
            <a:extLst>
              <a:ext uri="{FF2B5EF4-FFF2-40B4-BE49-F238E27FC236}">
                <a16:creationId xmlns:a16="http://schemas.microsoft.com/office/drawing/2014/main" id="{798152AC-1553-460B-8EC5-2DE18E1DBF41}"/>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i="1" dirty="0"/>
              <a:t>The differences are in the order of nanomolar. The total concentration of buffer bases - </a:t>
            </a:r>
            <a:r>
              <a:rPr lang="en-US" altLang="cs-CZ" i="1" dirty="0" err="1"/>
              <a:t>ie</a:t>
            </a:r>
            <a:r>
              <a:rPr lang="en-US" altLang="cs-CZ" i="1" dirty="0"/>
              <a:t> the buffer base - does not change with the rise of CO2. But this only applies to in vitro blood.</a:t>
            </a:r>
            <a:endParaRPr lang="cs-CZ" altLang="cs-CZ" i="1" dirty="0"/>
          </a:p>
          <a:p>
            <a:pPr>
              <a:spcBef>
                <a:spcPts val="600"/>
              </a:spcBef>
              <a:spcAft>
                <a:spcPts val="600"/>
              </a:spcAft>
            </a:pPr>
            <a:endParaRPr lang="cs-CZ" altLang="cs-CZ" i="1" dirty="0"/>
          </a:p>
          <a:p>
            <a:endParaRPr lang="cs-CZ" altLang="cs-CZ"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57B80CDE-0B88-4C59-8F10-A0851709D0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38E4B0A-3AE6-4D1C-99BF-A60AFB8C63A3}" type="slidenum">
              <a:rPr lang="cs-CZ" altLang="cs-CZ"/>
              <a:pPr>
                <a:spcBef>
                  <a:spcPct val="0"/>
                </a:spcBef>
              </a:pPr>
              <a:t>78</a:t>
            </a:fld>
            <a:endParaRPr lang="cs-CZ" altLang="cs-CZ"/>
          </a:p>
        </p:txBody>
      </p:sp>
      <p:sp>
        <p:nvSpPr>
          <p:cNvPr id="137219" name="Rectangle 2">
            <a:extLst>
              <a:ext uri="{FF2B5EF4-FFF2-40B4-BE49-F238E27FC236}">
                <a16:creationId xmlns:a16="http://schemas.microsoft.com/office/drawing/2014/main" id="{549A2E89-717F-48C8-B419-1A8395FE4E16}"/>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37220" name="Rectangle 3">
            <a:extLst>
              <a:ext uri="{FF2B5EF4-FFF2-40B4-BE49-F238E27FC236}">
                <a16:creationId xmlns:a16="http://schemas.microsoft.com/office/drawing/2014/main" id="{BBFEEC5F-9522-4B8C-866E-63DC7D44C724}"/>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r>
              <a:rPr lang="en-US" altLang="cs-CZ" dirty="0"/>
              <a:t>However, in the circulating blood in the body, the independence of the total buffer base value from pCO2 does not apply.</a:t>
            </a:r>
            <a:endParaRPr lang="cs-CZ" altLang="cs-CZ"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3ADD9AE2-0950-43B3-9548-E41384EDFF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1F99EE2-450A-440A-8AA3-F39221190D29}" type="slidenum">
              <a:rPr lang="cs-CZ" altLang="cs-CZ"/>
              <a:pPr>
                <a:spcBef>
                  <a:spcPct val="0"/>
                </a:spcBef>
              </a:pPr>
              <a:t>79</a:t>
            </a:fld>
            <a:endParaRPr lang="cs-CZ" altLang="cs-CZ"/>
          </a:p>
        </p:txBody>
      </p:sp>
      <p:sp>
        <p:nvSpPr>
          <p:cNvPr id="139267" name="Rectangle 2">
            <a:extLst>
              <a:ext uri="{FF2B5EF4-FFF2-40B4-BE49-F238E27FC236}">
                <a16:creationId xmlns:a16="http://schemas.microsoft.com/office/drawing/2014/main" id="{C6EEA046-E777-4C68-83B1-169B41E9FE2A}"/>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39268" name="Rectangle 3">
            <a:extLst>
              <a:ext uri="{FF2B5EF4-FFF2-40B4-BE49-F238E27FC236}">
                <a16:creationId xmlns:a16="http://schemas.microsoft.com/office/drawing/2014/main" id="{3C323E13-F6FF-4B57-A919-053C47A28F1C}"/>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r>
              <a:rPr lang="en-US" altLang="cs-CZ" dirty="0"/>
              <a:t>The interstitial fluid does not have many non-bicarbonate bases to which hydrogen ions could bind as the CO2 concentration increases.</a:t>
            </a:r>
          </a:p>
          <a:p>
            <a:r>
              <a:rPr lang="en-US" altLang="cs-CZ" dirty="0"/>
              <a:t>As CO2 increases, therefore, the balance in the ISF is established with a lower concentration of bicarbonates than in the blood. Therefore, there is a concentration gradient of bicarbonates between the plasma and the </a:t>
            </a:r>
            <a:r>
              <a:rPr lang="en-US" altLang="cs-CZ" dirty="0" err="1"/>
              <a:t>interstitium</a:t>
            </a:r>
            <a:r>
              <a:rPr lang="en-US" altLang="cs-CZ" dirty="0"/>
              <a:t>, which escape from the plasma into the interstitial fluid during hypercapnia. BB and BE in the blood therefore fall somewhat.</a:t>
            </a:r>
            <a:endParaRPr lang="cs-CZ" altLang="cs-CZ"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2819D1EF-64FF-40AF-B388-0BB90F5DEA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AFE4E60-C2BE-4F45-A651-D93E92275B55}" type="slidenum">
              <a:rPr lang="cs-CZ" altLang="cs-CZ"/>
              <a:pPr>
                <a:spcBef>
                  <a:spcPct val="0"/>
                </a:spcBef>
              </a:pPr>
              <a:t>8</a:t>
            </a:fld>
            <a:endParaRPr lang="cs-CZ" altLang="cs-CZ"/>
          </a:p>
        </p:txBody>
      </p:sp>
      <p:sp>
        <p:nvSpPr>
          <p:cNvPr id="20483" name="Rectangle 2">
            <a:extLst>
              <a:ext uri="{FF2B5EF4-FFF2-40B4-BE49-F238E27FC236}">
                <a16:creationId xmlns:a16="http://schemas.microsoft.com/office/drawing/2014/main" id="{8CE57B47-7112-48FC-89C7-B316B682D8DA}"/>
              </a:ext>
            </a:extLst>
          </p:cNvPr>
          <p:cNvSpPr>
            <a:spLocks noGrp="1" noRot="1" noChangeAspect="1" noChangeArrowheads="1" noTextEdit="1"/>
          </p:cNvSpPr>
          <p:nvPr>
            <p:ph type="sldImg"/>
          </p:nvPr>
        </p:nvSpPr>
        <p:spPr>
          <a:ln/>
        </p:spPr>
      </p:sp>
      <p:sp>
        <p:nvSpPr>
          <p:cNvPr id="20484" name="Rectangle 3">
            <a:extLst>
              <a:ext uri="{FF2B5EF4-FFF2-40B4-BE49-F238E27FC236}">
                <a16:creationId xmlns:a16="http://schemas.microsoft.com/office/drawing/2014/main" id="{E9EB2F9A-E337-4B07-B56F-D53ABD733458}"/>
              </a:ext>
            </a:extLst>
          </p:cNvPr>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Stocks of substances in the body and in individual body fluids are determined by the balance between intake and output of the substance. If the income prevails over the expenditure, the supply of the substance increases - we talk about retention, otherwise we talk about depletion.</a:t>
            </a:r>
          </a:p>
          <a:p>
            <a:r>
              <a:rPr lang="en-US" altLang="cs-CZ">
                <a:solidFill>
                  <a:srgbClr val="000000"/>
                </a:solidFill>
                <a:latin typeface="Calibri" panose="020F0502020204030204" pitchFamily="34" charset="0"/>
                <a:sym typeface=""/>
              </a:rPr>
              <a:t>However, the problem is that we cannot measure stocks directly - we only measure concentrations of substances, and we have to estimate stocks from the balance sheet.6</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a:extLst>
              <a:ext uri="{FF2B5EF4-FFF2-40B4-BE49-F238E27FC236}">
                <a16:creationId xmlns:a16="http://schemas.microsoft.com/office/drawing/2014/main" id="{573A527B-ADFD-4CFD-BA02-F0B0A109A585}"/>
              </a:ext>
            </a:extLst>
          </p:cNvPr>
          <p:cNvSpPr>
            <a:spLocks noGrp="1" noRot="1" noChangeAspect="1" noTextEdit="1"/>
          </p:cNvSpPr>
          <p:nvPr>
            <p:ph type="sldImg"/>
          </p:nvPr>
        </p:nvSpPr>
        <p:spPr>
          <a:ln/>
        </p:spPr>
      </p:sp>
      <p:sp>
        <p:nvSpPr>
          <p:cNvPr id="77827" name="Zástupný symbol pro poznámky 2">
            <a:extLst>
              <a:ext uri="{FF2B5EF4-FFF2-40B4-BE49-F238E27FC236}">
                <a16:creationId xmlns:a16="http://schemas.microsoft.com/office/drawing/2014/main" id="{6DBDC7F3-08F7-4E77-A56B-14F56A0C99E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Sig</a:t>
            </a:r>
            <a:r>
              <a:rPr lang="cs-CZ" altLang="cs-CZ" dirty="0" err="1"/>
              <a:t>gsaard</a:t>
            </a:r>
            <a:r>
              <a:rPr lang="cs-CZ" altLang="cs-CZ" dirty="0"/>
              <a:t>-</a:t>
            </a:r>
            <a:r>
              <a:rPr lang="en-US" altLang="cs-CZ" dirty="0"/>
              <a:t>Andersen, </a:t>
            </a:r>
            <a:r>
              <a:rPr lang="en-US" altLang="cs-CZ" dirty="0" err="1"/>
              <a:t>Astrup's</a:t>
            </a:r>
            <a:r>
              <a:rPr lang="en-US" altLang="cs-CZ" dirty="0"/>
              <a:t> collaborator, came up with a way to measure the value of BB and BE. Its principle was that if we titrate blood by increasing pCO2, then the hydrogen from the dissociated carbonic acid is practically all bound to the non-bicarbonate base. More precisely - not all, the concentration of hydrogen ions will increase by nanomoles, but the decrease in the concentration of non-bicarbonate bases </a:t>
            </a:r>
            <a:r>
              <a:rPr lang="en-US" altLang="cs-CZ" dirty="0" err="1"/>
              <a:t>Buf</a:t>
            </a:r>
            <a:r>
              <a:rPr lang="en-US" altLang="cs-CZ" dirty="0"/>
              <a:t>- and the increase in the concentration of bicarbonates [HCO3-] is in the order of millimoles, which is almost a million times greater. The rise in bicarbonate value is practically equal to the decrease in the total concentration of non-bicarbonate bases (</a:t>
            </a:r>
            <a:r>
              <a:rPr lang="en-US" altLang="cs-CZ" dirty="0" err="1"/>
              <a:t>Buf</a:t>
            </a:r>
            <a:r>
              <a:rPr lang="en-US" altLang="cs-CZ" dirty="0"/>
              <a:t>-). Similarly, as pCO2 decreases, the decline in bicarbonate concentration equals an increase in </a:t>
            </a:r>
            <a:r>
              <a:rPr lang="en-US" altLang="cs-CZ" dirty="0" err="1"/>
              <a:t>Buf</a:t>
            </a:r>
            <a:r>
              <a:rPr lang="en-US" altLang="cs-CZ" dirty="0"/>
              <a:t>-non-bicarbonate base concentration. Thus, the total concentration of buffer bases does not change and is independent of pCO2 in the blood in vitro.</a:t>
            </a:r>
            <a:endParaRPr lang="cs-CZ" altLang="cs-CZ" dirty="0"/>
          </a:p>
        </p:txBody>
      </p:sp>
      <p:sp>
        <p:nvSpPr>
          <p:cNvPr id="77828" name="Zástupný symbol pro číslo snímku 3">
            <a:extLst>
              <a:ext uri="{FF2B5EF4-FFF2-40B4-BE49-F238E27FC236}">
                <a16:creationId xmlns:a16="http://schemas.microsoft.com/office/drawing/2014/main" id="{D51906C2-A807-45F1-B891-41D7BD82A8E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A27CF4FF-02C7-4AF5-85A7-39A2919C9186}" type="slidenum">
              <a:rPr lang="cs-CZ" altLang="cs-CZ" sz="1200" smtClean="0"/>
              <a:pPr/>
              <a:t>80</a:t>
            </a:fld>
            <a:endParaRPr lang="cs-CZ" altLang="cs-CZ" sz="1200"/>
          </a:p>
        </p:txBody>
      </p:sp>
    </p:spTree>
    <p:extLst>
      <p:ext uri="{BB962C8B-B14F-4D97-AF65-F5344CB8AC3E}">
        <p14:creationId xmlns:p14="http://schemas.microsoft.com/office/powerpoint/2010/main" val="109764605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A1831048-27DE-437D-A73C-F7D8216F7C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8853E78-D994-4236-BE93-D67131A145F1}" type="slidenum">
              <a:rPr lang="cs-CZ" altLang="cs-CZ"/>
              <a:pPr>
                <a:spcBef>
                  <a:spcPct val="0"/>
                </a:spcBef>
              </a:pPr>
              <a:t>81</a:t>
            </a:fld>
            <a:endParaRPr lang="cs-CZ" altLang="cs-CZ"/>
          </a:p>
        </p:txBody>
      </p:sp>
      <p:sp>
        <p:nvSpPr>
          <p:cNvPr id="122883" name="Rectangle 2">
            <a:extLst>
              <a:ext uri="{FF2B5EF4-FFF2-40B4-BE49-F238E27FC236}">
                <a16:creationId xmlns:a16="http://schemas.microsoft.com/office/drawing/2014/main" id="{11D12408-9B9A-44E6-91D6-A901D2442A6B}"/>
              </a:ext>
            </a:extLst>
          </p:cNvPr>
          <p:cNvSpPr>
            <a:spLocks noGrp="1" noRot="1" noChangeAspect="1" noChangeArrowheads="1" noTextEdit="1"/>
          </p:cNvSpPr>
          <p:nvPr>
            <p:ph type="sldImg"/>
          </p:nvPr>
        </p:nvSpPr>
        <p:spPr>
          <a:xfrm>
            <a:off x="407988" y="712788"/>
            <a:ext cx="6080125" cy="3421062"/>
          </a:xfrm>
          <a:ln/>
        </p:spPr>
      </p:sp>
      <p:sp>
        <p:nvSpPr>
          <p:cNvPr id="122884" name="Rectangle 3">
            <a:extLst>
              <a:ext uri="{FF2B5EF4-FFF2-40B4-BE49-F238E27FC236}">
                <a16:creationId xmlns:a16="http://schemas.microsoft.com/office/drawing/2014/main" id="{303126B3-1F7F-456D-8C11-967096DDDE5F}"/>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en-US" altLang="cs-CZ" i="1" dirty="0"/>
              <a:t>When 1 millimole of a strong acid is added to a liter of blood, virtually all of the added hydrogen ions bind to bicarbonates and non-bicarbonate bases. The total base concentration, </a:t>
            </a:r>
            <a:r>
              <a:rPr lang="en-US" altLang="cs-CZ" i="1" dirty="0" err="1"/>
              <a:t>ie</a:t>
            </a:r>
            <a:r>
              <a:rPr lang="en-US" altLang="cs-CZ" i="1" dirty="0"/>
              <a:t> the sum of all bicarbonates and non-bicarbonate bases, drops by just one millimole.</a:t>
            </a:r>
            <a:endParaRPr lang="cs-CZ" altLang="cs-CZ" i="1" dirty="0"/>
          </a:p>
          <a:p>
            <a:pPr>
              <a:spcBef>
                <a:spcPts val="600"/>
              </a:spcBef>
              <a:spcAft>
                <a:spcPts val="600"/>
              </a:spcAft>
            </a:pPr>
            <a:endParaRPr lang="cs-CZ" altLang="cs-CZ" i="1" dirty="0"/>
          </a:p>
          <a:p>
            <a:pPr>
              <a:spcBef>
                <a:spcPts val="600"/>
              </a:spcBef>
              <a:spcAft>
                <a:spcPts val="600"/>
              </a:spcAft>
            </a:pPr>
            <a:endParaRPr lang="cs-CZ" altLang="cs-CZ" i="1" dirty="0"/>
          </a:p>
          <a:p>
            <a:endParaRPr lang="cs-CZ" altLang="cs-CZ"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a:extLst>
              <a:ext uri="{FF2B5EF4-FFF2-40B4-BE49-F238E27FC236}">
                <a16:creationId xmlns:a16="http://schemas.microsoft.com/office/drawing/2014/main" id="{573A527B-ADFD-4CFD-BA02-F0B0A109A585}"/>
              </a:ext>
            </a:extLst>
          </p:cNvPr>
          <p:cNvSpPr>
            <a:spLocks noGrp="1" noRot="1" noChangeAspect="1" noTextEdit="1"/>
          </p:cNvSpPr>
          <p:nvPr>
            <p:ph type="sldImg"/>
          </p:nvPr>
        </p:nvSpPr>
        <p:spPr>
          <a:ln/>
        </p:spPr>
      </p:sp>
      <p:sp>
        <p:nvSpPr>
          <p:cNvPr id="77827" name="Zástupný symbol pro poznámky 2">
            <a:extLst>
              <a:ext uri="{FF2B5EF4-FFF2-40B4-BE49-F238E27FC236}">
                <a16:creationId xmlns:a16="http://schemas.microsoft.com/office/drawing/2014/main" id="{6DBDC7F3-08F7-4E77-A56B-14F56A0C99E8}"/>
              </a:ext>
            </a:extLst>
          </p:cNvPr>
          <p:cNvSpPr>
            <a:spLocks noGrp="1"/>
          </p:cNvSpPr>
          <p:nvPr>
            <p:ph type="body" idx="1"/>
          </p:nvPr>
        </p:nvSpPr>
        <p:spPr>
          <a:xfrm>
            <a:off x="685800" y="4286250"/>
            <a:ext cx="5486400" cy="36004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By adding a defined amount of strong acid or strong base, it is possible to create blood samples with a defined BE value experimentally.</a:t>
            </a:r>
            <a:endParaRPr lang="cs-CZ" altLang="cs-CZ" dirty="0"/>
          </a:p>
          <a:p>
            <a:pPr eaLnBrk="1" hangingPunct="1">
              <a:spcBef>
                <a:spcPct val="0"/>
              </a:spcBef>
            </a:pPr>
            <a:r>
              <a:rPr lang="en-US" altLang="cs-CZ" dirty="0"/>
              <a:t>For example, adding one mmol of a strong acid to 1 liter of blood will reduce the total concentration of buffer bases by one millimole, and the BB value drops by one mmol. If we add strong acid to a normal blood sample, this sample will have a BE value of -1 mmol / l.</a:t>
            </a:r>
            <a:endParaRPr lang="cs-CZ" altLang="cs-CZ" dirty="0"/>
          </a:p>
        </p:txBody>
      </p:sp>
      <p:sp>
        <p:nvSpPr>
          <p:cNvPr id="77828" name="Zástupný symbol pro číslo snímku 3">
            <a:extLst>
              <a:ext uri="{FF2B5EF4-FFF2-40B4-BE49-F238E27FC236}">
                <a16:creationId xmlns:a16="http://schemas.microsoft.com/office/drawing/2014/main" id="{D51906C2-A807-45F1-B891-41D7BD82A8E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A27CF4FF-02C7-4AF5-85A7-39A2919C9186}" type="slidenum">
              <a:rPr lang="cs-CZ" altLang="cs-CZ" sz="1200" smtClean="0"/>
              <a:pPr/>
              <a:t>82</a:t>
            </a:fld>
            <a:endParaRPr lang="cs-CZ" altLang="cs-CZ" sz="1200"/>
          </a:p>
        </p:txBody>
      </p:sp>
    </p:spTree>
    <p:extLst>
      <p:ext uri="{BB962C8B-B14F-4D97-AF65-F5344CB8AC3E}">
        <p14:creationId xmlns:p14="http://schemas.microsoft.com/office/powerpoint/2010/main" val="397370314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FE8BF5AB-2567-4726-8CE4-9C7B4F6116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08D76485-507F-4915-BEF4-4551CFD18D4A}" type="slidenum">
              <a:rPr lang="cs-CZ" altLang="cs-CZ" sz="1200" smtClean="0"/>
              <a:pPr/>
              <a:t>83</a:t>
            </a:fld>
            <a:endParaRPr lang="cs-CZ" altLang="cs-CZ" sz="1200"/>
          </a:p>
        </p:txBody>
      </p:sp>
      <p:sp>
        <p:nvSpPr>
          <p:cNvPr id="79875" name="Rectangle 2">
            <a:extLst>
              <a:ext uri="{FF2B5EF4-FFF2-40B4-BE49-F238E27FC236}">
                <a16:creationId xmlns:a16="http://schemas.microsoft.com/office/drawing/2014/main" id="{99B1E7AB-BA2D-4272-A040-9E9AAE2E2A27}"/>
              </a:ext>
            </a:extLst>
          </p:cNvPr>
          <p:cNvSpPr>
            <a:spLocks noGrp="1" noRot="1" noChangeAspect="1" noChangeArrowheads="1" noTextEdit="1"/>
          </p:cNvSpPr>
          <p:nvPr>
            <p:ph type="sldImg"/>
          </p:nvPr>
        </p:nvSpPr>
        <p:spPr>
          <a:ln/>
        </p:spPr>
      </p:sp>
      <p:sp>
        <p:nvSpPr>
          <p:cNvPr id="79876" name="Rectangle 3">
            <a:extLst>
              <a:ext uri="{FF2B5EF4-FFF2-40B4-BE49-F238E27FC236}">
                <a16:creationId xmlns:a16="http://schemas.microsoft.com/office/drawing/2014/main" id="{67CF9B64-772D-47F2-9DD1-D7C935D8E3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err="1"/>
              <a:t>Siggaard</a:t>
            </a:r>
            <a:r>
              <a:rPr lang="en-US" altLang="cs-CZ" dirty="0"/>
              <a:t>-Andersen experimentally determined the BE curve in his nomogram as follows.</a:t>
            </a:r>
          </a:p>
          <a:p>
            <a:r>
              <a:rPr lang="en-US" altLang="cs-CZ" dirty="0"/>
              <a:t>Plasma and blood samples with different hematocrits were titrated with carbon dioxide with different partial pressures. Sample sets with different BE values were created by adding a defined amount of strong acid (or strong base). The titration curves (in semi-logarithmic coordinates of the line) in the titration of blood with carbon dioxide have different ends depending on the hemoglobin concentration. The titration curves of blood samples with the same BE intersect at one point, and the intersections of these points served as the basis for the experimental determination of the BE (Base Excess) curve. Similarly, the BB (Buffer Base) curve was experimentally determined as the intersection of the points where the titration curves of blood samples intersect with the same BB.</a:t>
            </a:r>
          </a:p>
          <a:p>
            <a:endParaRPr lang="cs-CZ" altLang="cs-CZ" dirty="0"/>
          </a:p>
        </p:txBody>
      </p:sp>
    </p:spTree>
    <p:extLst>
      <p:ext uri="{BB962C8B-B14F-4D97-AF65-F5344CB8AC3E}">
        <p14:creationId xmlns:p14="http://schemas.microsoft.com/office/powerpoint/2010/main" val="674638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84</a:t>
            </a:fld>
            <a:endParaRPr lang="en-US"/>
          </a:p>
        </p:txBody>
      </p:sp>
    </p:spTree>
    <p:extLst>
      <p:ext uri="{BB962C8B-B14F-4D97-AF65-F5344CB8AC3E}">
        <p14:creationId xmlns:p14="http://schemas.microsoft.com/office/powerpoint/2010/main" val="66493846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t>Use of the curve </a:t>
            </a:r>
            <a:r>
              <a:rPr lang="en-US" sz="1800" dirty="0" err="1"/>
              <a:t>Siggaard</a:t>
            </a:r>
            <a:r>
              <a:rPr lang="en-US" sz="1800" dirty="0"/>
              <a:t>-Andersen nomogram in the investigation of acid-base blood balance. According to </a:t>
            </a:r>
            <a:r>
              <a:rPr lang="en-US" sz="1800" dirty="0" err="1"/>
              <a:t>Astrup</a:t>
            </a:r>
            <a:r>
              <a:rPr lang="en-US" sz="1800" dirty="0"/>
              <a:t>, the curve nomogram was determined for the equilibration method of examining acid-base balance. The respective values on the BE and BB curves were subtracted from the titration curve (straight lines in the semi-logarithmic representation) of the examined patient's blood sample.</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85</a:t>
            </a:fld>
            <a:endParaRPr lang="en-US"/>
          </a:p>
        </p:txBody>
      </p:sp>
    </p:spTree>
    <p:extLst>
      <p:ext uri="{BB962C8B-B14F-4D97-AF65-F5344CB8AC3E}">
        <p14:creationId xmlns:p14="http://schemas.microsoft.com/office/powerpoint/2010/main" val="11256265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a:t>In 1962, Radiometer came up with an electrode that directly measured pCO2 in a blood sample. The equilibration method was no longer required</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86</a:t>
            </a:fld>
            <a:endParaRPr lang="en-US"/>
          </a:p>
        </p:txBody>
      </p:sp>
    </p:spTree>
    <p:extLst>
      <p:ext uri="{BB962C8B-B14F-4D97-AF65-F5344CB8AC3E}">
        <p14:creationId xmlns:p14="http://schemas.microsoft.com/office/powerpoint/2010/main" val="61496353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Zástupný symbol pro obrázek snímku 1">
            <a:extLst>
              <a:ext uri="{FF2B5EF4-FFF2-40B4-BE49-F238E27FC236}">
                <a16:creationId xmlns:a16="http://schemas.microsoft.com/office/drawing/2014/main" id="{0FE1851A-CF80-490F-9030-E37702B6E887}"/>
              </a:ext>
            </a:extLst>
          </p:cNvPr>
          <p:cNvSpPr>
            <a:spLocks noGrp="1" noRot="1" noChangeAspect="1" noTextEdit="1"/>
          </p:cNvSpPr>
          <p:nvPr>
            <p:ph type="sldImg"/>
          </p:nvPr>
        </p:nvSpPr>
        <p:spPr>
          <a:ln/>
        </p:spPr>
      </p:sp>
      <p:sp>
        <p:nvSpPr>
          <p:cNvPr id="87043" name="Zástupný symbol pro poznámky 2">
            <a:extLst>
              <a:ext uri="{FF2B5EF4-FFF2-40B4-BE49-F238E27FC236}">
                <a16:creationId xmlns:a16="http://schemas.microsoft.com/office/drawing/2014/main" id="{C1A15C18-EC6D-4D5D-BDFB-AF6D3637FA7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Based on his experimentally generated curve nomogram, </a:t>
            </a:r>
            <a:r>
              <a:rPr lang="en-US" altLang="cs-CZ" dirty="0" err="1"/>
              <a:t>Siggaard</a:t>
            </a:r>
            <a:r>
              <a:rPr lang="en-US" altLang="cs-CZ" dirty="0"/>
              <a:t>-Andersen created a line nomogram for reading BE values from pCO2 pH and hemoglobin concentrations.</a:t>
            </a:r>
            <a:endParaRPr lang="cs-CZ" altLang="cs-CZ" dirty="0"/>
          </a:p>
        </p:txBody>
      </p:sp>
      <p:sp>
        <p:nvSpPr>
          <p:cNvPr id="87044" name="Zástupný symbol pro číslo snímku 3">
            <a:extLst>
              <a:ext uri="{FF2B5EF4-FFF2-40B4-BE49-F238E27FC236}">
                <a16:creationId xmlns:a16="http://schemas.microsoft.com/office/drawing/2014/main" id="{87BD31A1-07CA-4D05-99E2-FA6DD41E375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15AB9C9-3F95-42DF-A02D-39ED570DF58C}" type="slidenum">
              <a:rPr lang="cs-CZ" altLang="cs-CZ" smtClean="0"/>
              <a:pPr>
                <a:spcBef>
                  <a:spcPct val="0"/>
                </a:spcBef>
              </a:pPr>
              <a:t>87</a:t>
            </a:fld>
            <a:endParaRPr lang="cs-CZ" altLang="cs-CZ"/>
          </a:p>
        </p:txBody>
      </p:sp>
    </p:spTree>
    <p:extLst>
      <p:ext uri="{BB962C8B-B14F-4D97-AF65-F5344CB8AC3E}">
        <p14:creationId xmlns:p14="http://schemas.microsoft.com/office/powerpoint/2010/main" val="102382675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616215D8-3282-41C1-918D-D9B74A1E6A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0484BD82-9DA4-422A-A6A2-358888C75BDC}" type="slidenum">
              <a:rPr lang="cs-CZ" altLang="cs-CZ" sz="1200"/>
              <a:pPr/>
              <a:t>88</a:t>
            </a:fld>
            <a:endParaRPr lang="cs-CZ" altLang="cs-CZ" sz="1200"/>
          </a:p>
        </p:txBody>
      </p:sp>
      <p:sp>
        <p:nvSpPr>
          <p:cNvPr id="133123" name="Rectangle 2">
            <a:extLst>
              <a:ext uri="{FF2B5EF4-FFF2-40B4-BE49-F238E27FC236}">
                <a16:creationId xmlns:a16="http://schemas.microsoft.com/office/drawing/2014/main" id="{10269B37-BB03-4BCD-807C-D693A6A769C5}"/>
              </a:ext>
            </a:extLst>
          </p:cNvPr>
          <p:cNvSpPr>
            <a:spLocks noGrp="1" noRot="1" noChangeAspect="1" noChangeArrowheads="1" noTextEdit="1"/>
          </p:cNvSpPr>
          <p:nvPr>
            <p:ph type="sldImg"/>
          </p:nvPr>
        </p:nvSpPr>
        <p:spPr>
          <a:ln/>
        </p:spPr>
      </p:sp>
      <p:sp>
        <p:nvSpPr>
          <p:cNvPr id="133124" name="Rectangle 3">
            <a:extLst>
              <a:ext uri="{FF2B5EF4-FFF2-40B4-BE49-F238E27FC236}">
                <a16:creationId xmlns:a16="http://schemas.microsoft.com/office/drawing/2014/main" id="{14E5D1A1-FFBE-46C1-8CCC-32ADB5897F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Based on clinical measurements, compensation diagrams were developed to show how the values of acid-base balance parameters change in acute and chronic acid-base balance disorders.</a:t>
            </a:r>
          </a:p>
          <a:p>
            <a:r>
              <a:rPr lang="en-US" altLang="cs-CZ" dirty="0"/>
              <a:t>The values of BE changes express changes in the metabolic balance of the acid-base balance, and the PCO2 values represent the respiratory gland of the acid-base balance.</a:t>
            </a:r>
          </a:p>
          <a:p>
            <a:endParaRPr lang="en-US" altLang="cs-CZ" dirty="0"/>
          </a:p>
          <a:p>
            <a:r>
              <a:rPr lang="en-US" altLang="cs-CZ" dirty="0"/>
              <a:t>Note that in this diagram, the BE value in acute respiratory acidosis is slightly shifted to the right - with an acute increase in pCO2, the BE value decreases somewhat (due to the transfer of bicarbonates from the blood to the </a:t>
            </a:r>
            <a:r>
              <a:rPr lang="en-US" altLang="cs-CZ" dirty="0" err="1"/>
              <a:t>interstitium</a:t>
            </a:r>
            <a:r>
              <a:rPr lang="en-US" altLang="cs-CZ" dirty="0"/>
              <a:t>).</a:t>
            </a:r>
            <a:endParaRPr lang="cs-CZ" altLang="cs-CZ"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8545F94E-CBED-4BEE-9886-6B4814CC075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5F22E262-F48C-44E9-BF09-C57207F75669}" type="slidenum">
              <a:rPr lang="cs-CZ" altLang="cs-CZ" sz="1200"/>
              <a:pPr/>
              <a:t>89</a:t>
            </a:fld>
            <a:endParaRPr lang="cs-CZ" altLang="cs-CZ" sz="1200"/>
          </a:p>
        </p:txBody>
      </p:sp>
      <p:sp>
        <p:nvSpPr>
          <p:cNvPr id="135171" name="Rectangle 2">
            <a:extLst>
              <a:ext uri="{FF2B5EF4-FFF2-40B4-BE49-F238E27FC236}">
                <a16:creationId xmlns:a16="http://schemas.microsoft.com/office/drawing/2014/main" id="{783E7B97-C592-409A-BE14-A09CFC35EB72}"/>
              </a:ext>
            </a:extLst>
          </p:cNvPr>
          <p:cNvSpPr>
            <a:spLocks noGrp="1" noRot="1" noChangeAspect="1" noChangeArrowheads="1" noTextEdit="1"/>
          </p:cNvSpPr>
          <p:nvPr>
            <p:ph type="sldImg"/>
          </p:nvPr>
        </p:nvSpPr>
        <p:spPr>
          <a:ln/>
        </p:spPr>
      </p:sp>
      <p:sp>
        <p:nvSpPr>
          <p:cNvPr id="135172" name="Rectangle 3">
            <a:extLst>
              <a:ext uri="{FF2B5EF4-FFF2-40B4-BE49-F238E27FC236}">
                <a16:creationId xmlns:a16="http://schemas.microsoft.com/office/drawing/2014/main" id="{2CC038AB-3435-4109-A94B-3D94CD000AA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dirty="0"/>
              <a:t>The chronic disorder bands express the compensatory effect of respiration in response to metabolic acidosis and alkalosis and the compensatory effect of the kidneys on respiratory disorders of acid-base balance.</a:t>
            </a:r>
            <a:endParaRPr lang="cs-CZ" altLang="cs-CZ"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id="{FFF3F34E-408A-45C7-B2D0-9613D24268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7A976CA9-E0EB-486C-A489-F8A55FB9C16B}" type="slidenum">
              <a:rPr lang="cs-CZ" altLang="cs-CZ"/>
              <a:pPr>
                <a:spcBef>
                  <a:spcPct val="0"/>
                </a:spcBef>
              </a:pPr>
              <a:t>9</a:t>
            </a:fld>
            <a:endParaRPr lang="cs-CZ" altLang="cs-CZ"/>
          </a:p>
        </p:txBody>
      </p:sp>
      <p:sp>
        <p:nvSpPr>
          <p:cNvPr id="22531" name="Rectangle 2">
            <a:extLst>
              <a:ext uri="{FF2B5EF4-FFF2-40B4-BE49-F238E27FC236}">
                <a16:creationId xmlns:a16="http://schemas.microsoft.com/office/drawing/2014/main" id="{C84F4CBD-9757-4AE7-BEA2-70370680ACB9}"/>
              </a:ext>
            </a:extLst>
          </p:cNvPr>
          <p:cNvSpPr>
            <a:spLocks noGrp="1" noRot="1" noChangeAspect="1" noChangeArrowheads="1" noTextEdit="1"/>
          </p:cNvSpPr>
          <p:nvPr>
            <p:ph type="sldImg"/>
          </p:nvPr>
        </p:nvSpPr>
        <p:spPr>
          <a:xfrm>
            <a:off x="407988" y="712788"/>
            <a:ext cx="6080125" cy="3421062"/>
          </a:xfrm>
          <a:ln/>
        </p:spPr>
      </p:sp>
      <p:sp>
        <p:nvSpPr>
          <p:cNvPr id="22532" name="Rectangle 3">
            <a:extLst>
              <a:ext uri="{FF2B5EF4-FFF2-40B4-BE49-F238E27FC236}">
                <a16:creationId xmlns:a16="http://schemas.microsoft.com/office/drawing/2014/main" id="{FED09B40-8B34-4721-B0F8-166108628671}"/>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cs-CZ">
                <a:solidFill>
                  <a:srgbClr val="000000"/>
                </a:solidFill>
                <a:latin typeface="Calibri" panose="020F0502020204030204" pitchFamily="34" charset="0"/>
                <a:sym typeface=""/>
              </a:rPr>
              <a:t>However, the stocks of individual substances are not clinically measurable, but only their concentrations (and only in the extracellular fluid). In addition, we can estimate (or measure in intensive care conditions) the balance of some substances.</a:t>
            </a:r>
          </a:p>
          <a:p>
            <a:r>
              <a:rPr lang="en-US" altLang="cs-CZ">
                <a:solidFill>
                  <a:srgbClr val="000000"/>
                </a:solidFill>
                <a:latin typeface="Calibri" panose="020F0502020204030204" pitchFamily="34" charset="0"/>
                <a:sym typeface=""/>
              </a:rPr>
              <a:t>Based on clinical considerations, we can only estimate the QUANTITY of substances in individual sections of body fluids and judge the degree of their depletion or retention.</a:t>
            </a:r>
          </a:p>
          <a:p>
            <a:r>
              <a:rPr lang="en-US" altLang="cs-CZ">
                <a:solidFill>
                  <a:srgbClr val="000000"/>
                </a:solidFill>
                <a:latin typeface="Calibri" panose="020F0502020204030204" pitchFamily="34" charset="0"/>
                <a:sym typeface=""/>
              </a:rPr>
              <a:t>We measure the concentration of substances in the part of the extracellular fluid - in the plasma</a:t>
            </a: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en-US" altLang="cs-CZ">
              <a:solidFill>
                <a:srgbClr val="000000"/>
              </a:solidFill>
              <a:latin typeface="Calibri" panose="020F0502020204030204" pitchFamily="34" charset="0"/>
              <a:sym typeface=""/>
            </a:endParaRPr>
          </a:p>
          <a:p>
            <a:endParaRPr lang="cs-CZ" altLang="cs-CZ" dirty="0">
              <a:solidFill>
                <a:srgbClr val="000000"/>
              </a:solidFill>
              <a:latin typeface="Calibri" panose="020F0502020204030204" pitchFamily="34" charset="0"/>
              <a:sym typeface=""/>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dirty="0" err="1"/>
              <a:t>Siggaard</a:t>
            </a:r>
            <a:r>
              <a:rPr lang="en-US" dirty="0"/>
              <a:t>-Andersen compensation diagram, expressing the extent of the respiratory and renal compensation response to acid-base imbalance.</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90</a:t>
            </a:fld>
            <a:endParaRPr lang="en-US"/>
          </a:p>
        </p:txBody>
      </p:sp>
    </p:spTree>
    <p:extLst>
      <p:ext uri="{BB962C8B-B14F-4D97-AF65-F5344CB8AC3E}">
        <p14:creationId xmlns:p14="http://schemas.microsoft.com/office/powerpoint/2010/main" val="114718010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a:extLst>
              <a:ext uri="{FF2B5EF4-FFF2-40B4-BE49-F238E27FC236}">
                <a16:creationId xmlns:a16="http://schemas.microsoft.com/office/drawing/2014/main" id="{48D48202-559A-4678-BB08-6DA47E0D3D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69E056C-9D18-4822-9572-758A3B49845B}" type="slidenum">
              <a:rPr lang="cs-CZ" altLang="cs-CZ"/>
              <a:pPr>
                <a:spcBef>
                  <a:spcPct val="0"/>
                </a:spcBef>
              </a:pPr>
              <a:t>91</a:t>
            </a:fld>
            <a:endParaRPr lang="cs-CZ" altLang="cs-CZ"/>
          </a:p>
        </p:txBody>
      </p:sp>
      <p:sp>
        <p:nvSpPr>
          <p:cNvPr id="197635" name="Rectangle 2">
            <a:extLst>
              <a:ext uri="{FF2B5EF4-FFF2-40B4-BE49-F238E27FC236}">
                <a16:creationId xmlns:a16="http://schemas.microsoft.com/office/drawing/2014/main" id="{3530193C-92CA-45BE-8079-97BC6283D064}"/>
              </a:ext>
            </a:extLst>
          </p:cNvPr>
          <p:cNvSpPr>
            <a:spLocks noGrp="1" noRot="1" noChangeAspect="1" noChangeArrowheads="1" noTextEdit="1"/>
          </p:cNvSpPr>
          <p:nvPr>
            <p:ph type="sldImg"/>
          </p:nvPr>
        </p:nvSpPr>
        <p:spPr>
          <a:ln/>
        </p:spPr>
      </p:sp>
      <p:sp>
        <p:nvSpPr>
          <p:cNvPr id="197636" name="Rectangle 3">
            <a:extLst>
              <a:ext uri="{FF2B5EF4-FFF2-40B4-BE49-F238E27FC236}">
                <a16:creationId xmlns:a16="http://schemas.microsoft.com/office/drawing/2014/main" id="{6631F439-FE72-49F0-B80F-E563315217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The classic approach of the Danish school has some problems.</a:t>
            </a:r>
          </a:p>
          <a:p>
            <a:pPr eaLnBrk="1" hangingPunct="1">
              <a:spcBef>
                <a:spcPct val="0"/>
              </a:spcBef>
            </a:pPr>
            <a:r>
              <a:rPr lang="en-US" altLang="cs-CZ" dirty="0"/>
              <a:t>The original experimentally obtained </a:t>
            </a:r>
            <a:r>
              <a:rPr lang="en-US" altLang="cs-CZ" dirty="0" err="1"/>
              <a:t>Siggaard</a:t>
            </a:r>
            <a:r>
              <a:rPr lang="en-US" altLang="cs-CZ" dirty="0"/>
              <a:t>-Andersen nomogram and the derived Base  Excess concept allow for different hemoglobin concentrations but average albumin concentrations. It has been defined for standard conditions and omits hypo- and hyperalbuminemia, dilution, and dehydration.</a:t>
            </a:r>
            <a:endParaRPr lang="cs-CZ" altLang="cs-CZ"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a:extLst>
              <a:ext uri="{FF2B5EF4-FFF2-40B4-BE49-F238E27FC236}">
                <a16:creationId xmlns:a16="http://schemas.microsoft.com/office/drawing/2014/main" id="{F19E49F1-1D10-4E22-A12B-50FF201A77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C5EE9971-5216-4201-AD20-676479558BB7}" type="slidenum">
              <a:rPr lang="cs-CZ" altLang="cs-CZ"/>
              <a:pPr>
                <a:spcBef>
                  <a:spcPct val="0"/>
                </a:spcBef>
              </a:pPr>
              <a:t>92</a:t>
            </a:fld>
            <a:endParaRPr lang="cs-CZ" altLang="cs-CZ"/>
          </a:p>
        </p:txBody>
      </p:sp>
      <p:sp>
        <p:nvSpPr>
          <p:cNvPr id="199683" name="Rectangle 2">
            <a:extLst>
              <a:ext uri="{FF2B5EF4-FFF2-40B4-BE49-F238E27FC236}">
                <a16:creationId xmlns:a16="http://schemas.microsoft.com/office/drawing/2014/main" id="{6BC2CEFD-9F08-4BE6-9B13-D16BB4FBF87A}"/>
              </a:ext>
            </a:extLst>
          </p:cNvPr>
          <p:cNvSpPr>
            <a:spLocks noGrp="1" noRot="1" noChangeAspect="1" noChangeArrowheads="1" noTextEdit="1"/>
          </p:cNvSpPr>
          <p:nvPr>
            <p:ph type="sldImg"/>
          </p:nvPr>
        </p:nvSpPr>
        <p:spPr>
          <a:ln/>
        </p:spPr>
      </p:sp>
      <p:sp>
        <p:nvSpPr>
          <p:cNvPr id="199684" name="Rectangle 3">
            <a:extLst>
              <a:ext uri="{FF2B5EF4-FFF2-40B4-BE49-F238E27FC236}">
                <a16:creationId xmlns:a16="http://schemas.microsoft.com/office/drawing/2014/main" id="{5F0F9D7F-E74F-41C5-9794-662F67F294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cs-CZ" altLang="cs-CZ"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a:xfrm>
            <a:off x="821872" y="4346122"/>
            <a:ext cx="5486400" cy="3600450"/>
          </a:xfrm>
        </p:spPr>
        <p:txBody>
          <a:bodyPr/>
          <a:lstStyle/>
          <a:p>
            <a:r>
              <a:rPr lang="en-US" dirty="0">
                <a:effectLst/>
                <a:latin typeface="Times New Roman" panose="02020603050405020304" pitchFamily="18" charset="0"/>
                <a:ea typeface="Times New Roman" panose="02020603050405020304" pitchFamily="18" charset="0"/>
              </a:rPr>
              <a:t>The </a:t>
            </a:r>
            <a:r>
              <a:rPr lang="en-US" dirty="0" err="1">
                <a:effectLst/>
                <a:latin typeface="Times New Roman" panose="02020603050405020304" pitchFamily="18" charset="0"/>
                <a:ea typeface="Times New Roman" panose="02020603050405020304" pitchFamily="18" charset="0"/>
              </a:rPr>
              <a:t>Siggaard</a:t>
            </a:r>
            <a:r>
              <a:rPr lang="en-US" dirty="0">
                <a:effectLst/>
                <a:latin typeface="Times New Roman" panose="02020603050405020304" pitchFamily="18" charset="0"/>
                <a:ea typeface="Times New Roman" panose="02020603050405020304" pitchFamily="18" charset="0"/>
              </a:rPr>
              <a:t>-Andersen nomogram (expressed in approximation equations) became the basis of evaluation algorithms in several laboratory automata for measuring acid-base blood balance. The problem is that experimental measurements in the construction of the </a:t>
            </a:r>
            <a:r>
              <a:rPr lang="en-US" dirty="0" err="1">
                <a:effectLst/>
                <a:latin typeface="Times New Roman" panose="02020603050405020304" pitchFamily="18" charset="0"/>
                <a:ea typeface="Times New Roman" panose="02020603050405020304" pitchFamily="18" charset="0"/>
              </a:rPr>
              <a:t>Siggaard</a:t>
            </a:r>
            <a:r>
              <a:rPr lang="en-US" dirty="0">
                <a:effectLst/>
                <a:latin typeface="Times New Roman" panose="02020603050405020304" pitchFamily="18" charset="0"/>
                <a:ea typeface="Times New Roman" panose="02020603050405020304" pitchFamily="18" charset="0"/>
              </a:rPr>
              <a:t>-Andersen nomogram were performed at 38 ° C. Today's instruments for measuring acid-base blood balance (directly measuring pCO2, pH, and pO2) usually provide data measured at a blood sample temperature of 37 ° C. </a:t>
            </a:r>
            <a:r>
              <a:rPr lang="en-US" dirty="0" err="1">
                <a:effectLst/>
                <a:latin typeface="Times New Roman" panose="02020603050405020304" pitchFamily="18" charset="0"/>
                <a:ea typeface="Times New Roman" panose="02020603050405020304" pitchFamily="18" charset="0"/>
              </a:rPr>
              <a:t>Siggaard</a:t>
            </a:r>
            <a:r>
              <a:rPr lang="en-US" dirty="0">
                <a:effectLst/>
                <a:latin typeface="Times New Roman" panose="02020603050405020304" pitchFamily="18" charset="0"/>
                <a:ea typeface="Times New Roman" panose="02020603050405020304" pitchFamily="18" charset="0"/>
              </a:rPr>
              <a:t>-Andersen himself argues that the difference in values between 37 ° C and 38 ° C is negligible due to the sensitivity of the measurements. The conversion of data from 38 ° C to 37 ° C and the creation of a </a:t>
            </a:r>
            <a:r>
              <a:rPr lang="en-US" dirty="0" err="1">
                <a:effectLst/>
                <a:latin typeface="Times New Roman" panose="02020603050405020304" pitchFamily="18" charset="0"/>
                <a:ea typeface="Times New Roman" panose="02020603050405020304" pitchFamily="18" charset="0"/>
              </a:rPr>
              <a:t>Siggaard</a:t>
            </a:r>
            <a:r>
              <a:rPr lang="en-US" dirty="0">
                <a:effectLst/>
                <a:latin typeface="Times New Roman" panose="02020603050405020304" pitchFamily="18" charset="0"/>
                <a:ea typeface="Times New Roman" panose="02020603050405020304" pitchFamily="18" charset="0"/>
              </a:rPr>
              <a:t>-Anderson nomogram for 37 ° C shows that the differences are only for extreme values of BE.</a:t>
            </a: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93</a:t>
            </a:fld>
            <a:endParaRPr lang="en-US"/>
          </a:p>
        </p:txBody>
      </p:sp>
    </p:spTree>
    <p:extLst>
      <p:ext uri="{BB962C8B-B14F-4D97-AF65-F5344CB8AC3E}">
        <p14:creationId xmlns:p14="http://schemas.microsoft.com/office/powerpoint/2010/main" val="292692437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a:extLst>
              <a:ext uri="{FF2B5EF4-FFF2-40B4-BE49-F238E27FC236}">
                <a16:creationId xmlns:a16="http://schemas.microsoft.com/office/drawing/2014/main" id="{A8162D2A-6FDE-45DA-A0CE-3DC0E1149B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75C3154C-A998-479F-A46C-32B3AE857F62}" type="slidenum">
              <a:rPr lang="cs-CZ" altLang="cs-CZ"/>
              <a:pPr>
                <a:spcBef>
                  <a:spcPct val="0"/>
                </a:spcBef>
              </a:pPr>
              <a:t>94</a:t>
            </a:fld>
            <a:endParaRPr lang="cs-CZ" altLang="cs-CZ"/>
          </a:p>
        </p:txBody>
      </p:sp>
      <p:sp>
        <p:nvSpPr>
          <p:cNvPr id="201731" name="Rectangle 2">
            <a:extLst>
              <a:ext uri="{FF2B5EF4-FFF2-40B4-BE49-F238E27FC236}">
                <a16:creationId xmlns:a16="http://schemas.microsoft.com/office/drawing/2014/main" id="{00BCBD43-C84B-4C81-8E01-9C6915D39B46}"/>
              </a:ext>
            </a:extLst>
          </p:cNvPr>
          <p:cNvSpPr>
            <a:spLocks noGrp="1" noRot="1" noChangeAspect="1" noChangeArrowheads="1" noTextEdit="1"/>
          </p:cNvSpPr>
          <p:nvPr>
            <p:ph type="sldImg"/>
          </p:nvPr>
        </p:nvSpPr>
        <p:spPr>
          <a:ln/>
        </p:spPr>
      </p:sp>
      <p:sp>
        <p:nvSpPr>
          <p:cNvPr id="201732" name="Rectangle 3">
            <a:extLst>
              <a:ext uri="{FF2B5EF4-FFF2-40B4-BE49-F238E27FC236}">
                <a16:creationId xmlns:a16="http://schemas.microsoft.com/office/drawing/2014/main" id="{DFC5742F-CE29-464A-9FF4-E7CE465035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cs-CZ" altLang="cs-CZ" dirty="0" err="1"/>
              <a:t>Siggaard</a:t>
            </a:r>
            <a:r>
              <a:rPr lang="cs-CZ" altLang="cs-CZ" dirty="0"/>
              <a:t>-Andersen, </a:t>
            </a:r>
            <a:r>
              <a:rPr lang="cs-CZ" altLang="cs-CZ" dirty="0" err="1"/>
              <a:t>along</a:t>
            </a:r>
            <a:r>
              <a:rPr lang="cs-CZ" altLang="cs-CZ" dirty="0"/>
              <a:t> </a:t>
            </a:r>
            <a:r>
              <a:rPr lang="cs-CZ" altLang="cs-CZ" dirty="0" err="1"/>
              <a:t>with</a:t>
            </a:r>
            <a:r>
              <a:rPr lang="cs-CZ" altLang="cs-CZ" dirty="0"/>
              <a:t> </a:t>
            </a:r>
            <a:r>
              <a:rPr lang="cs-CZ" altLang="cs-CZ" dirty="0" err="1"/>
              <a:t>others</a:t>
            </a:r>
            <a:r>
              <a:rPr lang="cs-CZ" altLang="cs-CZ" dirty="0"/>
              <a:t>, </a:t>
            </a:r>
            <a:r>
              <a:rPr lang="cs-CZ" altLang="cs-CZ" dirty="0" err="1"/>
              <a:t>later</a:t>
            </a:r>
            <a:r>
              <a:rPr lang="cs-CZ" altLang="cs-CZ" dirty="0"/>
              <a:t> </a:t>
            </a:r>
            <a:r>
              <a:rPr lang="cs-CZ" altLang="cs-CZ" dirty="0" err="1"/>
              <a:t>published</a:t>
            </a:r>
            <a:r>
              <a:rPr lang="cs-CZ" altLang="cs-CZ" dirty="0"/>
              <a:t> </a:t>
            </a:r>
            <a:r>
              <a:rPr lang="cs-CZ" altLang="cs-CZ" dirty="0" err="1"/>
              <a:t>some</a:t>
            </a:r>
            <a:r>
              <a:rPr lang="cs-CZ" altLang="cs-CZ" dirty="0"/>
              <a:t> </a:t>
            </a:r>
            <a:r>
              <a:rPr lang="cs-CZ" altLang="cs-CZ" dirty="0" err="1"/>
              <a:t>corrections</a:t>
            </a:r>
            <a:r>
              <a:rPr lang="cs-CZ" altLang="cs-CZ" dirty="0"/>
              <a:t>, </a:t>
            </a:r>
            <a:r>
              <a:rPr lang="cs-CZ" altLang="cs-CZ" dirty="0" err="1"/>
              <a:t>considering</a:t>
            </a:r>
            <a:r>
              <a:rPr lang="cs-CZ" altLang="cs-CZ" dirty="0"/>
              <a:t> </a:t>
            </a:r>
            <a:r>
              <a:rPr lang="cs-CZ" altLang="cs-CZ" dirty="0" err="1"/>
              <a:t>different</a:t>
            </a:r>
            <a:r>
              <a:rPr lang="cs-CZ" altLang="cs-CZ" dirty="0"/>
              <a:t> plasma protein </a:t>
            </a:r>
            <a:r>
              <a:rPr lang="cs-CZ" altLang="cs-CZ" dirty="0" err="1"/>
              <a:t>concentrations</a:t>
            </a:r>
            <a:r>
              <a:rPr lang="cs-CZ" altLang="cs-CZ" dirty="0"/>
              <a:t>. </a:t>
            </a:r>
            <a:r>
              <a:rPr lang="cs-CZ" altLang="cs-CZ" dirty="0" err="1"/>
              <a:t>Today</a:t>
            </a:r>
            <a:r>
              <a:rPr lang="cs-CZ" altLang="cs-CZ" dirty="0"/>
              <a:t>, his </a:t>
            </a:r>
            <a:r>
              <a:rPr lang="cs-CZ" altLang="cs-CZ" dirty="0" err="1"/>
              <a:t>quantitative</a:t>
            </a:r>
            <a:r>
              <a:rPr lang="cs-CZ" altLang="cs-CZ" dirty="0"/>
              <a:t> </a:t>
            </a:r>
            <a:r>
              <a:rPr lang="cs-CZ" altLang="cs-CZ" dirty="0" err="1"/>
              <a:t>calculations</a:t>
            </a:r>
            <a:r>
              <a:rPr lang="cs-CZ" altLang="cs-CZ" dirty="0"/>
              <a:t> </a:t>
            </a:r>
            <a:r>
              <a:rPr lang="cs-CZ" altLang="cs-CZ" dirty="0" err="1"/>
              <a:t>include</a:t>
            </a:r>
            <a:r>
              <a:rPr lang="cs-CZ" altLang="cs-CZ" dirty="0"/>
              <a:t> </a:t>
            </a:r>
            <a:r>
              <a:rPr lang="cs-CZ" altLang="cs-CZ" dirty="0" err="1"/>
              <a:t>hypo</a:t>
            </a:r>
            <a:r>
              <a:rPr lang="cs-CZ" altLang="cs-CZ" dirty="0"/>
              <a:t> and </a:t>
            </a:r>
            <a:r>
              <a:rPr lang="cs-CZ" altLang="cs-CZ" dirty="0" err="1"/>
              <a:t>hyperalbuminemia</a:t>
            </a:r>
            <a:r>
              <a:rPr lang="cs-CZ" altLang="cs-CZ" dirty="0"/>
              <a:t>, </a:t>
            </a:r>
            <a:r>
              <a:rPr lang="cs-CZ" altLang="cs-CZ" dirty="0" err="1"/>
              <a:t>dilution</a:t>
            </a:r>
            <a:r>
              <a:rPr lang="cs-CZ" altLang="cs-CZ" dirty="0"/>
              <a:t>, and </a:t>
            </a:r>
            <a:r>
              <a:rPr lang="cs-CZ" altLang="cs-CZ" dirty="0" err="1"/>
              <a:t>dehydration</a:t>
            </a:r>
            <a:r>
              <a:rPr lang="cs-CZ" altLang="cs-CZ" dirty="0"/>
              <a:t>, but these </a:t>
            </a:r>
            <a:r>
              <a:rPr lang="cs-CZ" altLang="cs-CZ" dirty="0" err="1"/>
              <a:t>corrections</a:t>
            </a:r>
            <a:r>
              <a:rPr lang="cs-CZ" altLang="cs-CZ" dirty="0"/>
              <a:t> are </a:t>
            </a:r>
            <a:r>
              <a:rPr lang="cs-CZ" altLang="cs-CZ" dirty="0" err="1"/>
              <a:t>probably</a:t>
            </a:r>
            <a:r>
              <a:rPr lang="cs-CZ" altLang="cs-CZ" dirty="0"/>
              <a:t> </a:t>
            </a:r>
            <a:r>
              <a:rPr lang="cs-CZ" altLang="cs-CZ" dirty="0" err="1"/>
              <a:t>insufficient</a:t>
            </a:r>
            <a:r>
              <a:rPr lang="cs-CZ" altLang="cs-CZ" dirty="0"/>
              <a:t> in </a:t>
            </a:r>
            <a:r>
              <a:rPr lang="cs-CZ" altLang="cs-CZ" dirty="0" err="1"/>
              <a:t>routine</a:t>
            </a:r>
            <a:r>
              <a:rPr lang="cs-CZ" altLang="cs-CZ" dirty="0"/>
              <a:t> </a:t>
            </a:r>
            <a:r>
              <a:rPr lang="cs-CZ" altLang="cs-CZ" dirty="0" err="1"/>
              <a:t>clinical</a:t>
            </a:r>
            <a:r>
              <a:rPr lang="cs-CZ" altLang="cs-CZ" dirty="0"/>
              <a:t> </a:t>
            </a:r>
            <a:r>
              <a:rPr lang="cs-CZ" altLang="cs-CZ" dirty="0" err="1"/>
              <a:t>practice</a:t>
            </a:r>
            <a:r>
              <a:rPr lang="cs-CZ" altLang="cs-CZ" dirty="0"/>
              <a:t>.</a:t>
            </a:r>
          </a:p>
          <a:p>
            <a:pPr eaLnBrk="1" hangingPunct="1">
              <a:spcBef>
                <a:spcPct val="0"/>
              </a:spcBef>
            </a:pPr>
            <a:endParaRPr lang="cs-CZ" altLang="cs-CZ" dirty="0"/>
          </a:p>
          <a:p>
            <a:pPr rtl="0"/>
            <a:r>
              <a:rPr lang="en-US" dirty="0">
                <a:solidFill>
                  <a:srgbClr val="000000"/>
                </a:solidFill>
                <a:effectLst/>
              </a:rPr>
              <a:t>These problems have led to the study of acid-base conditions turning attention to methods of describing physiological reality based on mathematical description physicochemical relationships that would replace the experimentally obtained empirical dependences of the </a:t>
            </a:r>
            <a:r>
              <a:rPr lang="en-US" dirty="0" err="1">
                <a:solidFill>
                  <a:srgbClr val="000000"/>
                </a:solidFill>
                <a:effectLst/>
              </a:rPr>
              <a:t>Siggaard</a:t>
            </a:r>
            <a:r>
              <a:rPr lang="en-US" dirty="0">
                <a:solidFill>
                  <a:srgbClr val="000000"/>
                </a:solidFill>
                <a:effectLst/>
              </a:rPr>
              <a:t>-Andersen nomogram. </a:t>
            </a:r>
          </a:p>
          <a:p>
            <a:pPr eaLnBrk="1" hangingPunct="1">
              <a:spcBef>
                <a:spcPct val="0"/>
              </a:spcBef>
            </a:pPr>
            <a:endParaRPr lang="cs-CZ" altLang="cs-CZ"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a:extLst>
              <a:ext uri="{FF2B5EF4-FFF2-40B4-BE49-F238E27FC236}">
                <a16:creationId xmlns:a16="http://schemas.microsoft.com/office/drawing/2014/main" id="{0DA4AFEC-40E0-4B8F-B570-A5FBAC3269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ADC4961-7069-4F34-9DE9-3DEE5805788E}" type="slidenum">
              <a:rPr lang="cs-CZ" altLang="cs-CZ"/>
              <a:pPr>
                <a:spcBef>
                  <a:spcPct val="0"/>
                </a:spcBef>
              </a:pPr>
              <a:t>95</a:t>
            </a:fld>
            <a:endParaRPr lang="cs-CZ" altLang="cs-CZ"/>
          </a:p>
        </p:txBody>
      </p:sp>
      <p:sp>
        <p:nvSpPr>
          <p:cNvPr id="203779" name="Rectangle 2">
            <a:extLst>
              <a:ext uri="{FF2B5EF4-FFF2-40B4-BE49-F238E27FC236}">
                <a16:creationId xmlns:a16="http://schemas.microsoft.com/office/drawing/2014/main" id="{854AC857-7025-474B-8E01-0BAA7160457E}"/>
              </a:ext>
            </a:extLst>
          </p:cNvPr>
          <p:cNvSpPr>
            <a:spLocks noGrp="1" noRot="1" noChangeAspect="1" noChangeArrowheads="1" noTextEdit="1"/>
          </p:cNvSpPr>
          <p:nvPr>
            <p:ph type="sldImg"/>
          </p:nvPr>
        </p:nvSpPr>
        <p:spPr>
          <a:ln/>
        </p:spPr>
      </p:sp>
      <p:sp>
        <p:nvSpPr>
          <p:cNvPr id="203780" name="Rectangle 3">
            <a:extLst>
              <a:ext uri="{FF2B5EF4-FFF2-40B4-BE49-F238E27FC236}">
                <a16:creationId xmlns:a16="http://schemas.microsoft.com/office/drawing/2014/main" id="{B387E9A3-EEEF-4608-9E95-5A6F68008A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The problems of the experimentally determined </a:t>
            </a:r>
            <a:r>
              <a:rPr lang="en-US" altLang="cs-CZ" dirty="0" err="1"/>
              <a:t>Siggaard-Andesren</a:t>
            </a:r>
            <a:r>
              <a:rPr lang="en-US" altLang="cs-CZ" dirty="0"/>
              <a:t> nomogram led to the study of acid-base states turning attention to methods of describing physiological reality based on the mathematical description of physicochemical relationships, which would replace experimentally obtained empirical dependencies.</a:t>
            </a:r>
          </a:p>
          <a:p>
            <a:pPr eaLnBrk="1" hangingPunct="1">
              <a:spcBef>
                <a:spcPct val="0"/>
              </a:spcBef>
            </a:pPr>
            <a:r>
              <a:rPr lang="en-US" altLang="cs-CZ" dirty="0"/>
              <a:t>In the clinic, the approach proposed by the Canadian physiologist Peter Stewart and further developed by </a:t>
            </a:r>
            <a:r>
              <a:rPr lang="en-US" altLang="cs-CZ" dirty="0" err="1"/>
              <a:t>Fencl</a:t>
            </a:r>
            <a:r>
              <a:rPr lang="en-US" altLang="cs-CZ" dirty="0"/>
              <a:t>, </a:t>
            </a:r>
            <a:r>
              <a:rPr lang="en-US" altLang="cs-CZ" dirty="0" err="1"/>
              <a:t>Jabor</a:t>
            </a:r>
            <a:r>
              <a:rPr lang="en-US" altLang="cs-CZ" dirty="0"/>
              <a:t>, </a:t>
            </a:r>
            <a:r>
              <a:rPr lang="en-US" altLang="cs-CZ" dirty="0" err="1"/>
              <a:t>Kazda</a:t>
            </a:r>
            <a:r>
              <a:rPr lang="en-US" altLang="cs-CZ" dirty="0"/>
              <a:t>, </a:t>
            </a:r>
            <a:r>
              <a:rPr lang="en-US" altLang="cs-CZ" dirty="0" err="1"/>
              <a:t>Figge</a:t>
            </a:r>
            <a:r>
              <a:rPr lang="en-US" altLang="cs-CZ" dirty="0"/>
              <a:t>, and others is often used to describe acid-base disorders.</a:t>
            </a:r>
          </a:p>
          <a:p>
            <a:pPr eaLnBrk="1" hangingPunct="1">
              <a:spcBef>
                <a:spcPct val="0"/>
              </a:spcBef>
            </a:pPr>
            <a:r>
              <a:rPr lang="en-US" altLang="cs-CZ" dirty="0"/>
              <a:t>Unlike </a:t>
            </a:r>
            <a:r>
              <a:rPr lang="en-US" altLang="cs-CZ" dirty="0" err="1"/>
              <a:t>Siggaard</a:t>
            </a:r>
            <a:r>
              <a:rPr lang="en-US" altLang="cs-CZ" dirty="0"/>
              <a:t>-Andersen, Stewart's description is limited to blood plasma, but he can accurately describe hypo- and hyperalbuminemia, dilute acidosis, and concentrated alkalosis.</a:t>
            </a:r>
          </a:p>
          <a:p>
            <a:pPr eaLnBrk="1" hangingPunct="1">
              <a:spcBef>
                <a:spcPct val="0"/>
              </a:spcBef>
            </a:pPr>
            <a:r>
              <a:rPr lang="en-US" altLang="cs-CZ" dirty="0"/>
              <a:t>Stewart's calculations are based on a combination of physicochemical equations.</a:t>
            </a:r>
          </a:p>
          <a:p>
            <a:pPr eaLnBrk="1" hangingPunct="1">
              <a:spcBef>
                <a:spcPct val="0"/>
              </a:spcBef>
            </a:pPr>
            <a:r>
              <a:rPr lang="en-US" altLang="cs-CZ" dirty="0"/>
              <a:t>Stewart's original calculations are based on the following simple assumptions:</a:t>
            </a:r>
          </a:p>
          <a:p>
            <a:pPr eaLnBrk="1" hangingPunct="1">
              <a:spcBef>
                <a:spcPct val="0"/>
              </a:spcBef>
            </a:pPr>
            <a:r>
              <a:rPr lang="en-US" altLang="cs-CZ" dirty="0"/>
              <a:t>The ionic equation of water must apply:</a:t>
            </a:r>
          </a:p>
          <a:p>
            <a:pPr eaLnBrk="1" hangingPunct="1">
              <a:spcBef>
                <a:spcPct val="0"/>
              </a:spcBef>
            </a:pPr>
            <a:r>
              <a:rPr lang="en-US" altLang="cs-CZ" dirty="0"/>
              <a:t>[H +] [OH-] = Kw</a:t>
            </a:r>
          </a:p>
          <a:p>
            <a:pPr eaLnBrk="1" hangingPunct="1">
              <a:spcBef>
                <a:spcPct val="0"/>
              </a:spcBef>
            </a:pPr>
            <a:r>
              <a:rPr lang="en-US" altLang="cs-CZ" dirty="0"/>
              <a:t>Stability of the sum of concentrations of weak (non-volatile) acids (</a:t>
            </a:r>
            <a:r>
              <a:rPr lang="en-US" altLang="cs-CZ" dirty="0" err="1"/>
              <a:t>Buf</a:t>
            </a:r>
            <a:r>
              <a:rPr lang="en-US" altLang="cs-CZ" dirty="0"/>
              <a:t>-) and their dissociated buffer bases (</a:t>
            </a:r>
            <a:r>
              <a:rPr lang="en-US" altLang="cs-CZ" dirty="0" err="1"/>
              <a:t>Buf</a:t>
            </a:r>
            <a:r>
              <a:rPr lang="en-US" altLang="cs-CZ" dirty="0"/>
              <a:t>-), forming a non-carbonate buffer. In the case of plasma, non-bicarbonate buffers consist of albumin and phosphates .:</a:t>
            </a:r>
          </a:p>
          <a:p>
            <a:pPr eaLnBrk="1" hangingPunct="1">
              <a:spcBef>
                <a:spcPct val="0"/>
              </a:spcBef>
            </a:pPr>
            <a:r>
              <a:rPr lang="en-US" altLang="cs-CZ" dirty="0"/>
              <a:t>[</a:t>
            </a:r>
            <a:r>
              <a:rPr lang="en-US" altLang="cs-CZ" dirty="0" err="1"/>
              <a:t>Buf</a:t>
            </a:r>
            <a:r>
              <a:rPr lang="en-US" altLang="cs-CZ" dirty="0"/>
              <a:t> -] + [</a:t>
            </a:r>
            <a:r>
              <a:rPr lang="en-US" altLang="cs-CZ" dirty="0" err="1"/>
              <a:t>HBuf</a:t>
            </a:r>
            <a:r>
              <a:rPr lang="en-US" altLang="cs-CZ" dirty="0"/>
              <a:t>] = [ATOT]</a:t>
            </a:r>
          </a:p>
          <a:p>
            <a:pPr eaLnBrk="1" hangingPunct="1">
              <a:spcBef>
                <a:spcPct val="0"/>
              </a:spcBef>
            </a:pPr>
            <a:r>
              <a:rPr lang="en-US" altLang="cs-CZ" dirty="0"/>
              <a:t>Dissociation equilibrium of non-bicarbonate buffer system:</a:t>
            </a:r>
          </a:p>
          <a:p>
            <a:pPr eaLnBrk="1" hangingPunct="1">
              <a:spcBef>
                <a:spcPct val="0"/>
              </a:spcBef>
            </a:pPr>
            <a:r>
              <a:rPr lang="en-US" altLang="cs-CZ" dirty="0"/>
              <a:t>[</a:t>
            </a:r>
            <a:r>
              <a:rPr lang="en-US" altLang="cs-CZ" dirty="0" err="1"/>
              <a:t>Buf</a:t>
            </a:r>
            <a:r>
              <a:rPr lang="en-US" altLang="cs-CZ" dirty="0"/>
              <a:t>-] [H +] = KBUF × [</a:t>
            </a:r>
            <a:r>
              <a:rPr lang="en-US" altLang="cs-CZ" dirty="0" err="1"/>
              <a:t>HBuf</a:t>
            </a:r>
            <a:r>
              <a:rPr lang="en-US" altLang="cs-CZ" dirty="0"/>
              <a:t>]</a:t>
            </a:r>
          </a:p>
          <a:p>
            <a:pPr eaLnBrk="1" hangingPunct="1">
              <a:spcBef>
                <a:spcPct val="0"/>
              </a:spcBef>
            </a:pPr>
            <a:r>
              <a:rPr lang="en-US" altLang="cs-CZ" dirty="0"/>
              <a:t>Dissociation equilibrium of bicarbonate buffer system:</a:t>
            </a:r>
          </a:p>
          <a:p>
            <a:pPr eaLnBrk="1" hangingPunct="1">
              <a:spcBef>
                <a:spcPct val="0"/>
              </a:spcBef>
            </a:pPr>
            <a:r>
              <a:rPr lang="en-US" altLang="cs-CZ" dirty="0"/>
              <a:t>[H +] [HCO 3 -] = M × </a:t>
            </a:r>
            <a:r>
              <a:rPr lang="en-US" altLang="cs-CZ" dirty="0" err="1"/>
              <a:t>pCO</a:t>
            </a:r>
            <a:r>
              <a:rPr lang="en-US" altLang="cs-CZ" dirty="0"/>
              <a:t> 2</a:t>
            </a:r>
          </a:p>
          <a:p>
            <a:pPr eaLnBrk="1" hangingPunct="1">
              <a:spcBef>
                <a:spcPct val="0"/>
              </a:spcBef>
            </a:pPr>
            <a:r>
              <a:rPr lang="en-US" altLang="cs-CZ" dirty="0"/>
              <a:t>Dissociation balance between bicarbonate and carbonate:</a:t>
            </a:r>
          </a:p>
          <a:p>
            <a:pPr eaLnBrk="1" hangingPunct="1">
              <a:spcBef>
                <a:spcPct val="0"/>
              </a:spcBef>
            </a:pPr>
            <a:r>
              <a:rPr lang="en-US" altLang="cs-CZ" dirty="0"/>
              <a:t>[H +] [CO3 2-] = N × [HCO3 -]</a:t>
            </a:r>
          </a:p>
          <a:p>
            <a:pPr eaLnBrk="1" hangingPunct="1">
              <a:spcBef>
                <a:spcPct val="0"/>
              </a:spcBef>
            </a:pPr>
            <a:r>
              <a:rPr lang="en-US" altLang="cs-CZ" dirty="0"/>
              <a:t>Electroneutrality: The sum of all dissociated cations and anions must be equal. If we subtract all concentrations from all concentrations of fully dissociated cations</a:t>
            </a:r>
          </a:p>
          <a:p>
            <a:pPr eaLnBrk="1" hangingPunct="1">
              <a:spcBef>
                <a:spcPct val="0"/>
              </a:spcBef>
            </a:pPr>
            <a:r>
              <a:rPr lang="en-US" altLang="cs-CZ" dirty="0"/>
              <a:t>dissociated (chemically non-reactive) anions we get the sum of charge bases of all bicarbonate and non-carbonate buffers Stewart called this difference of concentrations as the so-called "strong ion difference" - SID (in Czech it is sometimes called "residual anions"):</a:t>
            </a:r>
          </a:p>
          <a:p>
            <a:pPr eaLnBrk="1" hangingPunct="1">
              <a:spcBef>
                <a:spcPct val="0"/>
              </a:spcBef>
            </a:pPr>
            <a:r>
              <a:rPr lang="en-US" altLang="cs-CZ" dirty="0"/>
              <a:t>SID = [HCO3-] + [CO32-] + [</a:t>
            </a:r>
            <a:r>
              <a:rPr lang="en-US" altLang="cs-CZ" dirty="0" err="1"/>
              <a:t>Buf</a:t>
            </a:r>
            <a:r>
              <a:rPr lang="en-US" altLang="cs-CZ" dirty="0"/>
              <a:t>-]</a:t>
            </a:r>
            <a:endParaRPr lang="cs-CZ" altLang="cs-CZ"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a:extLst>
              <a:ext uri="{FF2B5EF4-FFF2-40B4-BE49-F238E27FC236}">
                <a16:creationId xmlns:a16="http://schemas.microsoft.com/office/drawing/2014/main" id="{E2C604D5-9620-4879-8304-9AB0C6B181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9F557E0-C29E-4649-98C9-A5B482A00C1D}" type="slidenum">
              <a:rPr lang="cs-CZ" altLang="cs-CZ"/>
              <a:pPr>
                <a:spcBef>
                  <a:spcPct val="0"/>
                </a:spcBef>
              </a:pPr>
              <a:t>96</a:t>
            </a:fld>
            <a:endParaRPr lang="cs-CZ" altLang="cs-CZ"/>
          </a:p>
        </p:txBody>
      </p:sp>
      <p:sp>
        <p:nvSpPr>
          <p:cNvPr id="205827" name="Rectangle 2">
            <a:extLst>
              <a:ext uri="{FF2B5EF4-FFF2-40B4-BE49-F238E27FC236}">
                <a16:creationId xmlns:a16="http://schemas.microsoft.com/office/drawing/2014/main" id="{437D5539-5444-436C-8DF5-17E90DA07281}"/>
              </a:ext>
            </a:extLst>
          </p:cNvPr>
          <p:cNvSpPr>
            <a:spLocks noGrp="1" noRot="1" noChangeAspect="1" noChangeArrowheads="1" noTextEdit="1"/>
          </p:cNvSpPr>
          <p:nvPr>
            <p:ph type="sldImg"/>
          </p:nvPr>
        </p:nvSpPr>
        <p:spPr>
          <a:ln/>
        </p:spPr>
      </p:sp>
      <p:sp>
        <p:nvSpPr>
          <p:cNvPr id="205828" name="Rectangle 3">
            <a:extLst>
              <a:ext uri="{FF2B5EF4-FFF2-40B4-BE49-F238E27FC236}">
                <a16:creationId xmlns:a16="http://schemas.microsoft.com/office/drawing/2014/main" id="{879588E0-5773-4133-8829-0E4272883C6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cs-CZ" dirty="0"/>
              <a:t>By combining the above equations we get an algebraic equation of the fourth degree, from which the concentration of hydrogen ions [H +] can be calculated depending on the SID, the total concentration weak acids and their buffer bases [ATOT] and pCO2 (in the equation the dependent variable is marked in red and underlined, independent variables are marked in bold and constants</a:t>
            </a:r>
          </a:p>
          <a:p>
            <a:pPr eaLnBrk="1" hangingPunct="1">
              <a:spcBef>
                <a:spcPct val="0"/>
              </a:spcBef>
            </a:pPr>
            <a:r>
              <a:rPr lang="en-US" altLang="cs-CZ" dirty="0"/>
              <a:t>interspersed).</a:t>
            </a:r>
          </a:p>
          <a:p>
            <a:pPr eaLnBrk="1" hangingPunct="1">
              <a:spcBef>
                <a:spcPct val="0"/>
              </a:spcBef>
            </a:pPr>
            <a:r>
              <a:rPr lang="en-US" altLang="cs-CZ" dirty="0"/>
              <a:t>  By solving this equation, we get the concentration of hydrogen ions, which depends on three independent parameters:</a:t>
            </a:r>
          </a:p>
          <a:p>
            <a:pPr eaLnBrk="1" hangingPunct="1">
              <a:spcBef>
                <a:spcPct val="0"/>
              </a:spcBef>
            </a:pPr>
            <a:r>
              <a:rPr lang="en-US" altLang="cs-CZ" dirty="0"/>
              <a:t>on the respiratory component of acid-base balance - </a:t>
            </a:r>
            <a:r>
              <a:rPr lang="en-US" altLang="cs-CZ" dirty="0" err="1"/>
              <a:t>ie</a:t>
            </a:r>
            <a:r>
              <a:rPr lang="en-US" altLang="cs-CZ" dirty="0"/>
              <a:t> pCO2,</a:t>
            </a:r>
          </a:p>
          <a:p>
            <a:pPr eaLnBrk="1" hangingPunct="1">
              <a:spcBef>
                <a:spcPct val="0"/>
              </a:spcBef>
            </a:pPr>
            <a:r>
              <a:rPr lang="en-US" altLang="cs-CZ" dirty="0"/>
              <a:t>at SID and</a:t>
            </a:r>
          </a:p>
          <a:p>
            <a:pPr eaLnBrk="1" hangingPunct="1">
              <a:spcBef>
                <a:spcPct val="0"/>
              </a:spcBef>
            </a:pPr>
            <a:r>
              <a:rPr lang="en-US" altLang="cs-CZ" dirty="0"/>
              <a:t>on the total concentration of non-bicarbonate bases and acids [ATOT]:</a:t>
            </a:r>
          </a:p>
          <a:p>
            <a:pPr eaLnBrk="1" hangingPunct="1">
              <a:spcBef>
                <a:spcPct val="0"/>
              </a:spcBef>
            </a:pPr>
            <a:endParaRPr lang="en-US" altLang="cs-CZ" dirty="0"/>
          </a:p>
          <a:p>
            <a:pPr eaLnBrk="1" hangingPunct="1">
              <a:spcBef>
                <a:spcPct val="0"/>
              </a:spcBef>
            </a:pPr>
            <a:r>
              <a:rPr lang="en-US" altLang="cs-CZ" dirty="0"/>
              <a:t>pH = function (pCO2, SID, [ATOT])</a:t>
            </a:r>
            <a:endParaRPr lang="cs-CZ" altLang="cs-CZ"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a:extLst>
              <a:ext uri="{FF2B5EF4-FFF2-40B4-BE49-F238E27FC236}">
                <a16:creationId xmlns:a16="http://schemas.microsoft.com/office/drawing/2014/main" id="{4784DF90-8C4D-4AA0-B089-1C40E6DBCD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1483C81-7F89-40E9-90DA-B17B1CB4A370}" type="slidenum">
              <a:rPr lang="cs-CZ" altLang="cs-CZ"/>
              <a:pPr>
                <a:spcBef>
                  <a:spcPct val="0"/>
                </a:spcBef>
              </a:pPr>
              <a:t>97</a:t>
            </a:fld>
            <a:endParaRPr lang="cs-CZ" altLang="cs-CZ"/>
          </a:p>
        </p:txBody>
      </p:sp>
      <p:sp>
        <p:nvSpPr>
          <p:cNvPr id="207875" name="Rectangle 2">
            <a:extLst>
              <a:ext uri="{FF2B5EF4-FFF2-40B4-BE49-F238E27FC236}">
                <a16:creationId xmlns:a16="http://schemas.microsoft.com/office/drawing/2014/main" id="{2F17934E-6177-4AD9-8F63-0589BD672CE9}"/>
              </a:ext>
            </a:extLst>
          </p:cNvPr>
          <p:cNvSpPr>
            <a:spLocks noGrp="1" noRot="1" noChangeAspect="1" noChangeArrowheads="1" noTextEdit="1"/>
          </p:cNvSpPr>
          <p:nvPr>
            <p:ph type="sldImg"/>
          </p:nvPr>
        </p:nvSpPr>
        <p:spPr>
          <a:ln/>
        </p:spPr>
      </p:sp>
      <p:sp>
        <p:nvSpPr>
          <p:cNvPr id="207876" name="Rectangle 3">
            <a:extLst>
              <a:ext uri="{FF2B5EF4-FFF2-40B4-BE49-F238E27FC236}">
                <a16:creationId xmlns:a16="http://schemas.microsoft.com/office/drawing/2014/main" id="{E1FCB0A7-0016-4011-AF1A-ADCDDCC39C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cs-CZ" altLang="cs-CZ"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a:extLst>
              <a:ext uri="{FF2B5EF4-FFF2-40B4-BE49-F238E27FC236}">
                <a16:creationId xmlns:a16="http://schemas.microsoft.com/office/drawing/2014/main" id="{0283AF4E-52C4-4CBE-8A29-1D5F054869D1}"/>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lgn="r" eaLnBrk="1" hangingPunct="1">
              <a:spcBef>
                <a:spcPct val="0"/>
              </a:spcBef>
            </a:pPr>
            <a:fld id="{2B705762-4130-4478-B2DC-1DEF265981B3}" type="slidenum">
              <a:rPr lang="cs-CZ" altLang="cs-CZ">
                <a:latin typeface="Arial" panose="020B0604020202020204" pitchFamily="34" charset="0"/>
              </a:rPr>
              <a:pPr algn="r" eaLnBrk="1" hangingPunct="1">
                <a:spcBef>
                  <a:spcPct val="0"/>
                </a:spcBef>
              </a:pPr>
              <a:t>98</a:t>
            </a:fld>
            <a:endParaRPr lang="cs-CZ" altLang="cs-CZ">
              <a:latin typeface="Arial" panose="020B0604020202020204" pitchFamily="34" charset="0"/>
            </a:endParaRPr>
          </a:p>
        </p:txBody>
      </p:sp>
      <p:sp>
        <p:nvSpPr>
          <p:cNvPr id="209923" name="Rectangle 2">
            <a:extLst>
              <a:ext uri="{FF2B5EF4-FFF2-40B4-BE49-F238E27FC236}">
                <a16:creationId xmlns:a16="http://schemas.microsoft.com/office/drawing/2014/main" id="{B06378F2-2E5D-4E52-B7DD-DA2AB014A8DB}"/>
              </a:ext>
            </a:extLst>
          </p:cNvPr>
          <p:cNvSpPr>
            <a:spLocks noGrp="1" noRot="1" noChangeAspect="1" noChangeArrowheads="1" noTextEdit="1"/>
          </p:cNvSpPr>
          <p:nvPr>
            <p:ph type="sldImg"/>
          </p:nvPr>
        </p:nvSpPr>
        <p:spPr>
          <a:ln/>
        </p:spPr>
      </p:sp>
      <p:sp>
        <p:nvSpPr>
          <p:cNvPr id="209924" name="Rectangle 3">
            <a:extLst>
              <a:ext uri="{FF2B5EF4-FFF2-40B4-BE49-F238E27FC236}">
                <a16:creationId xmlns:a16="http://schemas.microsoft.com/office/drawing/2014/main" id="{DBB93EAE-D6B6-4BDD-ACCC-8EDFEBB514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cs-CZ" altLang="cs-CZ"/>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a:extLst>
              <a:ext uri="{FF2B5EF4-FFF2-40B4-BE49-F238E27FC236}">
                <a16:creationId xmlns:a16="http://schemas.microsoft.com/office/drawing/2014/main" id="{B89BE968-B3C6-4E0A-AF6F-4514386AE1D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D7597B3-825C-4617-86EA-06969A120304}" type="slidenum">
              <a:rPr lang="cs-CZ" altLang="cs-CZ"/>
              <a:pPr>
                <a:spcBef>
                  <a:spcPct val="0"/>
                </a:spcBef>
              </a:pPr>
              <a:t>99</a:t>
            </a:fld>
            <a:endParaRPr lang="cs-CZ" altLang="cs-CZ"/>
          </a:p>
        </p:txBody>
      </p:sp>
      <p:sp>
        <p:nvSpPr>
          <p:cNvPr id="217091" name="Rectangle 2">
            <a:extLst>
              <a:ext uri="{FF2B5EF4-FFF2-40B4-BE49-F238E27FC236}">
                <a16:creationId xmlns:a16="http://schemas.microsoft.com/office/drawing/2014/main" id="{A56B76E4-158F-4723-B366-441D78C5F395}"/>
              </a:ext>
            </a:extLst>
          </p:cNvPr>
          <p:cNvSpPr>
            <a:spLocks noGrp="1" noRot="1" noChangeAspect="1" noChangeArrowheads="1" noTextEdit="1"/>
          </p:cNvSpPr>
          <p:nvPr>
            <p:ph type="sldImg"/>
          </p:nvPr>
        </p:nvSpPr>
        <p:spPr>
          <a:ln/>
        </p:spPr>
      </p:sp>
      <p:sp>
        <p:nvSpPr>
          <p:cNvPr id="217092" name="Rectangle 3">
            <a:extLst>
              <a:ext uri="{FF2B5EF4-FFF2-40B4-BE49-F238E27FC236}">
                <a16:creationId xmlns:a16="http://schemas.microsoft.com/office/drawing/2014/main" id="{E39B1F0A-8761-42A8-818F-787FB1B65C7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cs-CZ" altLang="cs-CZ"/>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10CC5-90C8-4F1B-97B4-702A54000528}"/>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endParaRPr lang="en-US"/>
          </a:p>
        </p:txBody>
      </p:sp>
      <p:sp>
        <p:nvSpPr>
          <p:cNvPr id="3" name="Podnadpis 2">
            <a:extLst>
              <a:ext uri="{FF2B5EF4-FFF2-40B4-BE49-F238E27FC236}">
                <a16:creationId xmlns:a16="http://schemas.microsoft.com/office/drawing/2014/main" id="{774C99DF-A1D2-4C2A-B253-A497AE9E0CA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en-US"/>
          </a:p>
        </p:txBody>
      </p:sp>
      <p:sp>
        <p:nvSpPr>
          <p:cNvPr id="4" name="Zástupný symbol pro datum 3">
            <a:extLst>
              <a:ext uri="{FF2B5EF4-FFF2-40B4-BE49-F238E27FC236}">
                <a16:creationId xmlns:a16="http://schemas.microsoft.com/office/drawing/2014/main" id="{15E59BCF-07F6-4B12-BB88-6DBE9E5B66F0}"/>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9B5CB2D9-4878-4CDC-AE12-939025EF3155}"/>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37D29FE3-1667-44A3-ACE1-45E3D973C929}"/>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6325233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B303B7B-7585-4425-BA19-5E2E13DE5327}"/>
              </a:ext>
            </a:extLst>
          </p:cNvPr>
          <p:cNvSpPr>
            <a:spLocks noGrp="1"/>
          </p:cNvSpPr>
          <p:nvPr>
            <p:ph type="title"/>
          </p:nvPr>
        </p:nvSpPr>
        <p:spPr/>
        <p:txBody>
          <a:bodyPr/>
          <a:lstStyle/>
          <a:p>
            <a:r>
              <a:rPr lang="cs-CZ"/>
              <a:t>Kliknutím lze upravit styl.</a:t>
            </a:r>
            <a:endParaRPr lang="en-US"/>
          </a:p>
        </p:txBody>
      </p:sp>
      <p:sp>
        <p:nvSpPr>
          <p:cNvPr id="3" name="Zástupný symbol pro svislý text 2">
            <a:extLst>
              <a:ext uri="{FF2B5EF4-FFF2-40B4-BE49-F238E27FC236}">
                <a16:creationId xmlns:a16="http://schemas.microsoft.com/office/drawing/2014/main" id="{AEA35DA5-4B91-4B19-A270-92611560C67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8BFD2484-B263-47C8-9DF8-078E0E941FC6}"/>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0CA2B721-035E-415F-9FA0-FA4D79910171}"/>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D5112AED-8F8C-47BC-8B2A-7A014C76FDEA}"/>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0139774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9B038E73-E0DE-402D-908F-94352A64C7DC}"/>
              </a:ext>
            </a:extLst>
          </p:cNvPr>
          <p:cNvSpPr>
            <a:spLocks noGrp="1"/>
          </p:cNvSpPr>
          <p:nvPr>
            <p:ph type="title" orient="vert"/>
          </p:nvPr>
        </p:nvSpPr>
        <p:spPr>
          <a:xfrm>
            <a:off x="8724900" y="365125"/>
            <a:ext cx="2628900" cy="5811838"/>
          </a:xfrm>
        </p:spPr>
        <p:txBody>
          <a:bodyPr vert="eaVert"/>
          <a:lstStyle/>
          <a:p>
            <a:r>
              <a:rPr lang="cs-CZ"/>
              <a:t>Kliknutím lze upravit styl.</a:t>
            </a:r>
            <a:endParaRPr lang="en-US"/>
          </a:p>
        </p:txBody>
      </p:sp>
      <p:sp>
        <p:nvSpPr>
          <p:cNvPr id="3" name="Zástupný symbol pro svislý text 2">
            <a:extLst>
              <a:ext uri="{FF2B5EF4-FFF2-40B4-BE49-F238E27FC236}">
                <a16:creationId xmlns:a16="http://schemas.microsoft.com/office/drawing/2014/main" id="{1ECDAF37-8379-4F73-A536-BD19E487FBA1}"/>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8FBBD3BE-3AD9-4E58-BC1C-E0A1532221CE}"/>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49C84BFC-B2C7-4486-ABC8-5902B0146A8E}"/>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218160C6-9ACF-4142-ADC9-F6087F987880}"/>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42491723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3AD095-0A6B-4FD3-BA1D-CD2BAA8F88C1}"/>
              </a:ext>
            </a:extLst>
          </p:cNvPr>
          <p:cNvSpPr>
            <a:spLocks noGrp="1"/>
          </p:cNvSpPr>
          <p:nvPr>
            <p:ph type="title"/>
          </p:nvPr>
        </p:nvSpPr>
        <p:spPr/>
        <p:txBody>
          <a:bodyPr/>
          <a:lstStyle/>
          <a:p>
            <a:r>
              <a:rPr lang="cs-CZ"/>
              <a:t>Kliknutím lze upravit styl.</a:t>
            </a:r>
            <a:endParaRPr lang="en-US"/>
          </a:p>
        </p:txBody>
      </p:sp>
      <p:sp>
        <p:nvSpPr>
          <p:cNvPr id="3" name="Zástupný obsah 2">
            <a:extLst>
              <a:ext uri="{FF2B5EF4-FFF2-40B4-BE49-F238E27FC236}">
                <a16:creationId xmlns:a16="http://schemas.microsoft.com/office/drawing/2014/main" id="{44B32102-6704-44AA-807E-4FA99DB24363}"/>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D849B5EB-BD47-498A-82B2-FA2F460BB3C2}"/>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95CE892E-9CA6-49B4-A62F-111A6AED6962}"/>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C3E7D74D-A9F1-4801-9EFD-E2E450839673}"/>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6944506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E156820-FC95-4389-B931-A111BB40EB93}"/>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endParaRPr lang="en-US"/>
          </a:p>
        </p:txBody>
      </p:sp>
      <p:sp>
        <p:nvSpPr>
          <p:cNvPr id="3" name="Zástupný text 2">
            <a:extLst>
              <a:ext uri="{FF2B5EF4-FFF2-40B4-BE49-F238E27FC236}">
                <a16:creationId xmlns:a16="http://schemas.microsoft.com/office/drawing/2014/main" id="{0FE08407-0F95-41AA-8FA1-F98DBFC0471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8280223D-8A92-47BF-A622-3D97D614EA23}"/>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96FA9A1F-8CE8-4B6B-82D8-23F8ADBA2A9A}"/>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96520369-BDBB-4834-80A6-BC3D5C01D14D}"/>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34533226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C03E315A-520F-410A-BABC-DC4C662C853E}"/>
              </a:ext>
            </a:extLst>
          </p:cNvPr>
          <p:cNvSpPr>
            <a:spLocks noGrp="1"/>
          </p:cNvSpPr>
          <p:nvPr>
            <p:ph type="title"/>
          </p:nvPr>
        </p:nvSpPr>
        <p:spPr/>
        <p:txBody>
          <a:bodyPr/>
          <a:lstStyle/>
          <a:p>
            <a:r>
              <a:rPr lang="cs-CZ"/>
              <a:t>Kliknutím lze upravit styl.</a:t>
            </a:r>
            <a:endParaRPr lang="en-US"/>
          </a:p>
        </p:txBody>
      </p:sp>
      <p:sp>
        <p:nvSpPr>
          <p:cNvPr id="3" name="Zástupný obsah 2">
            <a:extLst>
              <a:ext uri="{FF2B5EF4-FFF2-40B4-BE49-F238E27FC236}">
                <a16:creationId xmlns:a16="http://schemas.microsoft.com/office/drawing/2014/main" id="{60C36F16-80D4-466F-BDC4-1CDEBB708BA3}"/>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obsah 3">
            <a:extLst>
              <a:ext uri="{FF2B5EF4-FFF2-40B4-BE49-F238E27FC236}">
                <a16:creationId xmlns:a16="http://schemas.microsoft.com/office/drawing/2014/main" id="{ECB2273D-573F-46D8-A285-E695258EB2E2}"/>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Zástupný symbol pro datum 4">
            <a:extLst>
              <a:ext uri="{FF2B5EF4-FFF2-40B4-BE49-F238E27FC236}">
                <a16:creationId xmlns:a16="http://schemas.microsoft.com/office/drawing/2014/main" id="{9CEAF714-D28C-4005-95C2-1C762A1F0DB3}"/>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6" name="Zástupný symbol pro zápatí 5">
            <a:extLst>
              <a:ext uri="{FF2B5EF4-FFF2-40B4-BE49-F238E27FC236}">
                <a16:creationId xmlns:a16="http://schemas.microsoft.com/office/drawing/2014/main" id="{1F04B8DB-BB56-4464-8E6A-15CE54BE54E6}"/>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6EE5B02B-0874-4B27-91FA-9F98460C5A7C}"/>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5124382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D97FA16-3CAF-4E00-A38D-DED9EA62FEF6}"/>
              </a:ext>
            </a:extLst>
          </p:cNvPr>
          <p:cNvSpPr>
            <a:spLocks noGrp="1"/>
          </p:cNvSpPr>
          <p:nvPr>
            <p:ph type="title"/>
          </p:nvPr>
        </p:nvSpPr>
        <p:spPr>
          <a:xfrm>
            <a:off x="839788" y="365125"/>
            <a:ext cx="10515600" cy="1325563"/>
          </a:xfrm>
        </p:spPr>
        <p:txBody>
          <a:bodyPr/>
          <a:lstStyle/>
          <a:p>
            <a:r>
              <a:rPr lang="cs-CZ"/>
              <a:t>Kliknutím lze upravit styl.</a:t>
            </a:r>
            <a:endParaRPr lang="en-US"/>
          </a:p>
        </p:txBody>
      </p:sp>
      <p:sp>
        <p:nvSpPr>
          <p:cNvPr id="3" name="Zástupný text 2">
            <a:extLst>
              <a:ext uri="{FF2B5EF4-FFF2-40B4-BE49-F238E27FC236}">
                <a16:creationId xmlns:a16="http://schemas.microsoft.com/office/drawing/2014/main" id="{60ADF5DF-F9F3-402F-B317-671AD214E43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98EB314F-E5D9-4419-AA1B-7A06DA6A62E7}"/>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Zástupný text 4">
            <a:extLst>
              <a:ext uri="{FF2B5EF4-FFF2-40B4-BE49-F238E27FC236}">
                <a16:creationId xmlns:a16="http://schemas.microsoft.com/office/drawing/2014/main" id="{5317107E-EAAB-46D6-A10A-7F412A4F550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7CCD72FF-10F0-4B60-8C9C-225462AB3561}"/>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7" name="Zástupný symbol pro datum 6">
            <a:extLst>
              <a:ext uri="{FF2B5EF4-FFF2-40B4-BE49-F238E27FC236}">
                <a16:creationId xmlns:a16="http://schemas.microsoft.com/office/drawing/2014/main" id="{91B523AC-FD8F-4622-A0EE-44AA9D889262}"/>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8" name="Zástupný symbol pro zápatí 7">
            <a:extLst>
              <a:ext uri="{FF2B5EF4-FFF2-40B4-BE49-F238E27FC236}">
                <a16:creationId xmlns:a16="http://schemas.microsoft.com/office/drawing/2014/main" id="{96C505C3-09EA-4D11-A248-4CAD5906081D}"/>
              </a:ext>
            </a:extLst>
          </p:cNvPr>
          <p:cNvSpPr>
            <a:spLocks noGrp="1"/>
          </p:cNvSpPr>
          <p:nvPr>
            <p:ph type="ftr" sz="quarter" idx="11"/>
          </p:nvPr>
        </p:nvSpPr>
        <p:spPr/>
        <p:txBody>
          <a:bodyPr/>
          <a:lstStyle/>
          <a:p>
            <a:endParaRPr lang="en-US"/>
          </a:p>
        </p:txBody>
      </p:sp>
      <p:sp>
        <p:nvSpPr>
          <p:cNvPr id="9" name="Zástupný symbol pro číslo snímku 8">
            <a:extLst>
              <a:ext uri="{FF2B5EF4-FFF2-40B4-BE49-F238E27FC236}">
                <a16:creationId xmlns:a16="http://schemas.microsoft.com/office/drawing/2014/main" id="{A6A5880D-BEFD-4FB5-BE4F-1591165B54A5}"/>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3756083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80A8FE-7F09-488B-AD9A-493237B39322}"/>
              </a:ext>
            </a:extLst>
          </p:cNvPr>
          <p:cNvSpPr>
            <a:spLocks noGrp="1"/>
          </p:cNvSpPr>
          <p:nvPr>
            <p:ph type="title"/>
          </p:nvPr>
        </p:nvSpPr>
        <p:spPr/>
        <p:txBody>
          <a:bodyPr/>
          <a:lstStyle/>
          <a:p>
            <a:r>
              <a:rPr lang="cs-CZ"/>
              <a:t>Kliknutím lze upravit styl.</a:t>
            </a:r>
            <a:endParaRPr lang="en-US"/>
          </a:p>
        </p:txBody>
      </p:sp>
      <p:sp>
        <p:nvSpPr>
          <p:cNvPr id="3" name="Zástupný symbol pro datum 2">
            <a:extLst>
              <a:ext uri="{FF2B5EF4-FFF2-40B4-BE49-F238E27FC236}">
                <a16:creationId xmlns:a16="http://schemas.microsoft.com/office/drawing/2014/main" id="{DFD28E4F-85D3-4F13-BA45-AD3B89360E31}"/>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4" name="Zástupný symbol pro zápatí 3">
            <a:extLst>
              <a:ext uri="{FF2B5EF4-FFF2-40B4-BE49-F238E27FC236}">
                <a16:creationId xmlns:a16="http://schemas.microsoft.com/office/drawing/2014/main" id="{88778BE6-F80C-4C5E-83CE-AE6F64016375}"/>
              </a:ext>
            </a:extLst>
          </p:cNvPr>
          <p:cNvSpPr>
            <a:spLocks noGrp="1"/>
          </p:cNvSpPr>
          <p:nvPr>
            <p:ph type="ftr" sz="quarter" idx="11"/>
          </p:nvPr>
        </p:nvSpPr>
        <p:spPr/>
        <p:txBody>
          <a:bodyPr/>
          <a:lstStyle/>
          <a:p>
            <a:endParaRPr lang="en-US"/>
          </a:p>
        </p:txBody>
      </p:sp>
      <p:sp>
        <p:nvSpPr>
          <p:cNvPr id="5" name="Zástupný symbol pro číslo snímku 4">
            <a:extLst>
              <a:ext uri="{FF2B5EF4-FFF2-40B4-BE49-F238E27FC236}">
                <a16:creationId xmlns:a16="http://schemas.microsoft.com/office/drawing/2014/main" id="{04BF25C1-57E8-4314-92D0-CA6493A98C1E}"/>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3128272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69B7811-335E-4206-8946-0B3B898830B1}"/>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3" name="Zástupný symbol pro zápatí 2">
            <a:extLst>
              <a:ext uri="{FF2B5EF4-FFF2-40B4-BE49-F238E27FC236}">
                <a16:creationId xmlns:a16="http://schemas.microsoft.com/office/drawing/2014/main" id="{16666284-08E9-4BDD-BBFE-022404CD6841}"/>
              </a:ext>
            </a:extLst>
          </p:cNvPr>
          <p:cNvSpPr>
            <a:spLocks noGrp="1"/>
          </p:cNvSpPr>
          <p:nvPr>
            <p:ph type="ftr" sz="quarter" idx="11"/>
          </p:nvPr>
        </p:nvSpPr>
        <p:spPr/>
        <p:txBody>
          <a:bodyPr/>
          <a:lstStyle/>
          <a:p>
            <a:endParaRPr lang="en-US"/>
          </a:p>
        </p:txBody>
      </p:sp>
      <p:sp>
        <p:nvSpPr>
          <p:cNvPr id="4" name="Zástupný symbol pro číslo snímku 3">
            <a:extLst>
              <a:ext uri="{FF2B5EF4-FFF2-40B4-BE49-F238E27FC236}">
                <a16:creationId xmlns:a16="http://schemas.microsoft.com/office/drawing/2014/main" id="{7F0451B3-71CC-4C9B-8350-3BB391BEA380}"/>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8282488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A996FB3-B510-4B24-B390-B151478692AC}"/>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Zástupný obsah 2">
            <a:extLst>
              <a:ext uri="{FF2B5EF4-FFF2-40B4-BE49-F238E27FC236}">
                <a16:creationId xmlns:a16="http://schemas.microsoft.com/office/drawing/2014/main" id="{51308EBA-1A39-4C98-AF11-D0B25A1A155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text 3">
            <a:extLst>
              <a:ext uri="{FF2B5EF4-FFF2-40B4-BE49-F238E27FC236}">
                <a16:creationId xmlns:a16="http://schemas.microsoft.com/office/drawing/2014/main" id="{09658ABD-044F-4FA4-A34E-DAA2EAA6E4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CD2DB9BD-CC08-4A22-A98E-B5BEFA0861FD}"/>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6" name="Zástupný symbol pro zápatí 5">
            <a:extLst>
              <a:ext uri="{FF2B5EF4-FFF2-40B4-BE49-F238E27FC236}">
                <a16:creationId xmlns:a16="http://schemas.microsoft.com/office/drawing/2014/main" id="{1C7BEADB-BAF0-41AC-AA34-2A75961B50D4}"/>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B8AFE8B7-FD5F-41FE-98A8-9911092A094C}"/>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41758821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709F7A9-AD26-4DAB-843E-419BF20890C3}"/>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Zástupný symbol obrázku 2">
            <a:extLst>
              <a:ext uri="{FF2B5EF4-FFF2-40B4-BE49-F238E27FC236}">
                <a16:creationId xmlns:a16="http://schemas.microsoft.com/office/drawing/2014/main" id="{216D7799-52EF-436F-B4E8-F36882E004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Zástupný text 3">
            <a:extLst>
              <a:ext uri="{FF2B5EF4-FFF2-40B4-BE49-F238E27FC236}">
                <a16:creationId xmlns:a16="http://schemas.microsoft.com/office/drawing/2014/main" id="{F82D5F85-9E37-4013-A912-6812544DA8E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0FFF620-ACF4-45F3-AD79-6748C48380D6}"/>
              </a:ext>
            </a:extLst>
          </p:cNvPr>
          <p:cNvSpPr>
            <a:spLocks noGrp="1"/>
          </p:cNvSpPr>
          <p:nvPr>
            <p:ph type="dt" sz="half" idx="10"/>
          </p:nvPr>
        </p:nvSpPr>
        <p:spPr/>
        <p:txBody>
          <a:bodyPr/>
          <a:lstStyle/>
          <a:p>
            <a:fld id="{8DDA7E1B-E436-4951-AD59-A85E299EEF47}" type="datetimeFigureOut">
              <a:rPr lang="en-US" smtClean="0"/>
              <a:t>12/19/2022</a:t>
            </a:fld>
            <a:endParaRPr lang="en-US"/>
          </a:p>
        </p:txBody>
      </p:sp>
      <p:sp>
        <p:nvSpPr>
          <p:cNvPr id="6" name="Zástupný symbol pro zápatí 5">
            <a:extLst>
              <a:ext uri="{FF2B5EF4-FFF2-40B4-BE49-F238E27FC236}">
                <a16:creationId xmlns:a16="http://schemas.microsoft.com/office/drawing/2014/main" id="{418E6B7B-DB91-4DD9-878D-D0B121270305}"/>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FDABDE97-64A0-4977-A21B-EEED9C0A5C8E}"/>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22357171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0F37B0AB-12B2-4A7F-BCE8-81FF6D42626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endParaRPr lang="en-US"/>
          </a:p>
        </p:txBody>
      </p:sp>
      <p:sp>
        <p:nvSpPr>
          <p:cNvPr id="3" name="Zástupný text 2">
            <a:extLst>
              <a:ext uri="{FF2B5EF4-FFF2-40B4-BE49-F238E27FC236}">
                <a16:creationId xmlns:a16="http://schemas.microsoft.com/office/drawing/2014/main" id="{B541B5A0-C54D-44F3-9FEF-5B794596D9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915FA002-98B8-4A98-8DC8-E85DD9D1612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DA7E1B-E436-4951-AD59-A85E299EEF47}" type="datetimeFigureOut">
              <a:rPr lang="en-US" smtClean="0"/>
              <a:t>12/19/2022</a:t>
            </a:fld>
            <a:endParaRPr lang="en-US"/>
          </a:p>
        </p:txBody>
      </p:sp>
      <p:sp>
        <p:nvSpPr>
          <p:cNvPr id="5" name="Zástupný symbol pro zápatí 4">
            <a:extLst>
              <a:ext uri="{FF2B5EF4-FFF2-40B4-BE49-F238E27FC236}">
                <a16:creationId xmlns:a16="http://schemas.microsoft.com/office/drawing/2014/main" id="{10E1359D-06AE-4D10-AADA-A006A36EE3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Zástupný symbol pro číslo snímku 5">
            <a:extLst>
              <a:ext uri="{FF2B5EF4-FFF2-40B4-BE49-F238E27FC236}">
                <a16:creationId xmlns:a16="http://schemas.microsoft.com/office/drawing/2014/main" id="{F3EC06EC-F0C5-460A-9C40-15F765D05EF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7CFFBE-DC72-42C0-BDF1-E36727123DED}" type="slidenum">
              <a:rPr lang="en-US" smtClean="0"/>
              <a:t>‹#›</a:t>
            </a:fld>
            <a:endParaRPr lang="en-US"/>
          </a:p>
        </p:txBody>
      </p:sp>
    </p:spTree>
    <p:extLst>
      <p:ext uri="{BB962C8B-B14F-4D97-AF65-F5344CB8AC3E}">
        <p14:creationId xmlns:p14="http://schemas.microsoft.com/office/powerpoint/2010/main" val="18869247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tags" Target="../tags/tag11.xml"/><Relationship Id="rId6" Type="http://schemas.openxmlformats.org/officeDocument/2006/relationships/image" Target="../media/image8.wmf"/><Relationship Id="rId5" Type="http://schemas.openxmlformats.org/officeDocument/2006/relationships/oleObject" Target="../embeddings/oleObject4.bin"/><Relationship Id="rId4" Type="http://schemas.openxmlformats.org/officeDocument/2006/relationships/image" Target="../media/image9.wmf"/></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xml"/><Relationship Id="rId1" Type="http://schemas.openxmlformats.org/officeDocument/2006/relationships/tags" Target="../tags/tag106.xml"/><Relationship Id="rId4" Type="http://schemas.openxmlformats.org/officeDocument/2006/relationships/image" Target="../media/image64.png"/></Relationships>
</file>

<file path=ppt/slides/_rels/slide101.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40.jpeg"/><Relationship Id="rId3" Type="http://schemas.openxmlformats.org/officeDocument/2006/relationships/tags" Target="../tags/tag108.xml"/><Relationship Id="rId7" Type="http://schemas.openxmlformats.org/officeDocument/2006/relationships/tags" Target="../tags/tag110.xml"/><Relationship Id="rId12" Type="http://schemas.openxmlformats.org/officeDocument/2006/relationships/image" Target="../media/image39.jpeg"/><Relationship Id="rId2" Type="http://schemas.openxmlformats.org/officeDocument/2006/relationships/control" Target="../activeX/activeX7.xml"/><Relationship Id="rId16" Type="http://schemas.openxmlformats.org/officeDocument/2006/relationships/image" Target="../media/image66.png"/><Relationship Id="rId1" Type="http://schemas.openxmlformats.org/officeDocument/2006/relationships/tags" Target="../tags/tag107.xml"/><Relationship Id="rId6" Type="http://schemas.openxmlformats.org/officeDocument/2006/relationships/control" Target="../activeX/activeX9.xml"/><Relationship Id="rId11" Type="http://schemas.openxmlformats.org/officeDocument/2006/relationships/image" Target="../media/image38.jpeg"/><Relationship Id="rId5" Type="http://schemas.openxmlformats.org/officeDocument/2006/relationships/tags" Target="../tags/tag109.xml"/><Relationship Id="rId15" Type="http://schemas.openxmlformats.org/officeDocument/2006/relationships/image" Target="../media/image65.png"/><Relationship Id="rId10" Type="http://schemas.openxmlformats.org/officeDocument/2006/relationships/image" Target="../media/image37.jpeg"/><Relationship Id="rId4" Type="http://schemas.openxmlformats.org/officeDocument/2006/relationships/control" Target="../activeX/activeX8.xml"/><Relationship Id="rId9" Type="http://schemas.openxmlformats.org/officeDocument/2006/relationships/notesSlide" Target="../notesSlides/notesSlide101.xml"/><Relationship Id="rId14" Type="http://schemas.openxmlformats.org/officeDocument/2006/relationships/hyperlink" Target="../../../MEDSOFT%202009/Komplexn&#237;%20model/2006Acidob&#225;ze.swf" TargetMode="Externa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xml"/><Relationship Id="rId1" Type="http://schemas.openxmlformats.org/officeDocument/2006/relationships/tags" Target="../tags/tag111.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2.xml"/><Relationship Id="rId1" Type="http://schemas.openxmlformats.org/officeDocument/2006/relationships/tags" Target="../tags/tag112.xml"/><Relationship Id="rId4" Type="http://schemas.openxmlformats.org/officeDocument/2006/relationships/image" Target="../media/image67.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2.xml"/><Relationship Id="rId1" Type="http://schemas.openxmlformats.org/officeDocument/2006/relationships/tags" Target="../tags/tag113.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xml"/><Relationship Id="rId1" Type="http://schemas.openxmlformats.org/officeDocument/2006/relationships/tags" Target="../tags/tag114.xml"/><Relationship Id="rId4" Type="http://schemas.openxmlformats.org/officeDocument/2006/relationships/image" Target="../media/image57.jpe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2.xml"/><Relationship Id="rId1" Type="http://schemas.openxmlformats.org/officeDocument/2006/relationships/tags" Target="../tags/tag115.xml"/><Relationship Id="rId4" Type="http://schemas.openxmlformats.org/officeDocument/2006/relationships/image" Target="../media/image68.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2.xml"/><Relationship Id="rId1" Type="http://schemas.openxmlformats.org/officeDocument/2006/relationships/tags" Target="../tags/tag116.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xml"/><Relationship Id="rId1" Type="http://schemas.openxmlformats.org/officeDocument/2006/relationships/tags" Target="../tags/tag117.xml"/><Relationship Id="rId4" Type="http://schemas.openxmlformats.org/officeDocument/2006/relationships/image" Target="../media/image69.pn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xml"/><Relationship Id="rId1" Type="http://schemas.openxmlformats.org/officeDocument/2006/relationships/tags" Target="../tags/tag118.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tags" Target="../tags/tag12.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2.xml"/><Relationship Id="rId1" Type="http://schemas.openxmlformats.org/officeDocument/2006/relationships/tags" Target="../tags/tag119.xml"/><Relationship Id="rId4" Type="http://schemas.openxmlformats.org/officeDocument/2006/relationships/image" Target="../media/image70.jp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2.xml"/><Relationship Id="rId1" Type="http://schemas.openxmlformats.org/officeDocument/2006/relationships/tags" Target="../tags/tag120.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2.xml"/><Relationship Id="rId1" Type="http://schemas.openxmlformats.org/officeDocument/2006/relationships/tags" Target="../tags/tag121.xml"/><Relationship Id="rId4" Type="http://schemas.openxmlformats.org/officeDocument/2006/relationships/image" Target="../media/image71.pn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xml"/><Relationship Id="rId1" Type="http://schemas.openxmlformats.org/officeDocument/2006/relationships/tags" Target="../tags/tag122.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xml"/><Relationship Id="rId1" Type="http://schemas.openxmlformats.org/officeDocument/2006/relationships/tags" Target="../tags/tag123.xml"/><Relationship Id="rId4" Type="http://schemas.openxmlformats.org/officeDocument/2006/relationships/image" Target="../media/image72.pn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xml"/><Relationship Id="rId1" Type="http://schemas.openxmlformats.org/officeDocument/2006/relationships/tags" Target="../tags/tag124.xml"/><Relationship Id="rId4" Type="http://schemas.openxmlformats.org/officeDocument/2006/relationships/image" Target="../media/image73.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2.xml"/><Relationship Id="rId1" Type="http://schemas.openxmlformats.org/officeDocument/2006/relationships/tags" Target="../tags/tag125.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2.xml"/><Relationship Id="rId1" Type="http://schemas.openxmlformats.org/officeDocument/2006/relationships/tags" Target="../tags/tag126.xml"/><Relationship Id="rId4" Type="http://schemas.openxmlformats.org/officeDocument/2006/relationships/image" Target="../media/image74.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xml"/><Relationship Id="rId1" Type="http://schemas.openxmlformats.org/officeDocument/2006/relationships/tags" Target="../tags/tag12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xml"/><Relationship Id="rId1" Type="http://schemas.openxmlformats.org/officeDocument/2006/relationships/tags" Target="../tags/tag128.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tags" Target="../tags/tag13.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7.xml"/><Relationship Id="rId1" Type="http://schemas.openxmlformats.org/officeDocument/2006/relationships/tags" Target="../tags/tag129.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xml"/><Relationship Id="rId1" Type="http://schemas.openxmlformats.org/officeDocument/2006/relationships/tags" Target="../tags/tag130.xml"/><Relationship Id="rId4" Type="http://schemas.openxmlformats.org/officeDocument/2006/relationships/image" Target="../media/image75.pn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xml"/><Relationship Id="rId1" Type="http://schemas.openxmlformats.org/officeDocument/2006/relationships/tags" Target="../tags/tag131.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xml"/><Relationship Id="rId1" Type="http://schemas.openxmlformats.org/officeDocument/2006/relationships/tags" Target="../tags/tag132.xml"/><Relationship Id="rId4" Type="http://schemas.openxmlformats.org/officeDocument/2006/relationships/image" Target="../media/image76.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xml"/><Relationship Id="rId1" Type="http://schemas.openxmlformats.org/officeDocument/2006/relationships/tags" Target="../tags/tag133.xml"/><Relationship Id="rId4" Type="http://schemas.openxmlformats.org/officeDocument/2006/relationships/image" Target="../media/image37.jpe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7" Type="http://schemas.openxmlformats.org/officeDocument/2006/relationships/image" Target="../media/image79.png"/><Relationship Id="rId2" Type="http://schemas.openxmlformats.org/officeDocument/2006/relationships/slideLayout" Target="../slideLayouts/slideLayout2.xml"/><Relationship Id="rId1" Type="http://schemas.openxmlformats.org/officeDocument/2006/relationships/tags" Target="../tags/tag134.xml"/><Relationship Id="rId6" Type="http://schemas.openxmlformats.org/officeDocument/2006/relationships/image" Target="../media/image78.jpeg"/><Relationship Id="rId5" Type="http://schemas.openxmlformats.org/officeDocument/2006/relationships/image" Target="../media/image77.jpeg"/><Relationship Id="rId4" Type="http://schemas.openxmlformats.org/officeDocument/2006/relationships/image" Target="../media/image67.png"/></Relationships>
</file>

<file path=ppt/slides/_rels/slide126.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40.jpeg"/><Relationship Id="rId3" Type="http://schemas.openxmlformats.org/officeDocument/2006/relationships/tags" Target="../tags/tag136.xml"/><Relationship Id="rId7" Type="http://schemas.openxmlformats.org/officeDocument/2006/relationships/tags" Target="../tags/tag138.xml"/><Relationship Id="rId12" Type="http://schemas.openxmlformats.org/officeDocument/2006/relationships/image" Target="../media/image39.jpeg"/><Relationship Id="rId2" Type="http://schemas.openxmlformats.org/officeDocument/2006/relationships/control" Target="../activeX/activeX10.xml"/><Relationship Id="rId1" Type="http://schemas.openxmlformats.org/officeDocument/2006/relationships/tags" Target="../tags/tag135.xml"/><Relationship Id="rId6" Type="http://schemas.openxmlformats.org/officeDocument/2006/relationships/control" Target="../activeX/activeX12.xml"/><Relationship Id="rId11" Type="http://schemas.openxmlformats.org/officeDocument/2006/relationships/image" Target="../media/image38.jpeg"/><Relationship Id="rId5" Type="http://schemas.openxmlformats.org/officeDocument/2006/relationships/tags" Target="../tags/tag137.xml"/><Relationship Id="rId15" Type="http://schemas.openxmlformats.org/officeDocument/2006/relationships/image" Target="../media/image43.wmf"/><Relationship Id="rId10" Type="http://schemas.openxmlformats.org/officeDocument/2006/relationships/image" Target="../media/image37.jpeg"/><Relationship Id="rId4" Type="http://schemas.openxmlformats.org/officeDocument/2006/relationships/control" Target="../activeX/activeX11.xml"/><Relationship Id="rId9" Type="http://schemas.openxmlformats.org/officeDocument/2006/relationships/notesSlide" Target="../notesSlides/notesSlide126.xml"/><Relationship Id="rId14" Type="http://schemas.openxmlformats.org/officeDocument/2006/relationships/image" Target="../media/image41.wmf"/></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11.xml"/><Relationship Id="rId1" Type="http://schemas.openxmlformats.org/officeDocument/2006/relationships/tags" Target="../tags/tag139.xml"/></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xml"/><Relationship Id="rId1" Type="http://schemas.openxmlformats.org/officeDocument/2006/relationships/tags" Target="../tags/tag140.xml"/><Relationship Id="rId4" Type="http://schemas.openxmlformats.org/officeDocument/2006/relationships/image" Target="../media/image80.jpe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xml"/><Relationship Id="rId1" Type="http://schemas.openxmlformats.org/officeDocument/2006/relationships/tags" Target="../tags/tag141.xml"/><Relationship Id="rId5" Type="http://schemas.openxmlformats.org/officeDocument/2006/relationships/hyperlink" Target="mailto:kofranek@gmail.com" TargetMode="External"/><Relationship Id="rId4" Type="http://schemas.openxmlformats.org/officeDocument/2006/relationships/image" Target="../media/image1.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ags" Target="../tags/tag14.xml"/><Relationship Id="rId4" Type="http://schemas.openxmlformats.org/officeDocument/2006/relationships/image" Target="../media/image10.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tags" Target="../tags/tag15.xm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tags" Target="../tags/tag16.xm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tags" Target="../tags/tag17.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tags" Target="../tags/tag3.xml"/><Relationship Id="rId6" Type="http://schemas.openxmlformats.org/officeDocument/2006/relationships/image" Target="../media/image4.gif"/><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ags" Target="../tags/tag21.xml"/><Relationship Id="rId4" Type="http://schemas.openxmlformats.org/officeDocument/2006/relationships/image" Target="../media/image11.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24.xml"/><Relationship Id="rId4" Type="http://schemas.openxmlformats.org/officeDocument/2006/relationships/image" Target="../media/image12.jpe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notesSlide" Target="../notesSlides/notesSlide28.xml"/><Relationship Id="rId7" Type="http://schemas.openxmlformats.org/officeDocument/2006/relationships/image" Target="../media/image17.jpeg"/><Relationship Id="rId2" Type="http://schemas.openxmlformats.org/officeDocument/2006/relationships/slideLayout" Target="../slideLayouts/slideLayout2.xml"/><Relationship Id="rId1" Type="http://schemas.openxmlformats.org/officeDocument/2006/relationships/tags" Target="../tags/tag28.xml"/><Relationship Id="rId6" Type="http://schemas.openxmlformats.org/officeDocument/2006/relationships/image" Target="../media/image16.png"/><Relationship Id="rId5" Type="http://schemas.openxmlformats.org/officeDocument/2006/relationships/image" Target="../media/image15.jpeg"/><Relationship Id="rId4" Type="http://schemas.openxmlformats.org/officeDocument/2006/relationships/image" Target="../media/image14.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tags" Target="../tags/tag29.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ags" Target="../tags/tag4.xml"/><Relationship Id="rId5" Type="http://schemas.openxmlformats.org/officeDocument/2006/relationships/image" Target="../media/image5.jpeg"/><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xml"/><Relationship Id="rId1" Type="http://schemas.openxmlformats.org/officeDocument/2006/relationships/tags" Target="../tags/tag30.xml"/><Relationship Id="rId4" Type="http://schemas.openxmlformats.org/officeDocument/2006/relationships/image" Target="../media/image1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xml"/><Relationship Id="rId1" Type="http://schemas.openxmlformats.org/officeDocument/2006/relationships/tags" Target="../tags/tag31.xml"/><Relationship Id="rId5" Type="http://schemas.openxmlformats.org/officeDocument/2006/relationships/image" Target="../media/image20.png"/><Relationship Id="rId4" Type="http://schemas.openxmlformats.org/officeDocument/2006/relationships/image" Target="../media/image19.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tags" Target="../tags/tag32.xml"/><Relationship Id="rId5" Type="http://schemas.openxmlformats.org/officeDocument/2006/relationships/image" Target="../media/image20.png"/><Relationship Id="rId4" Type="http://schemas.openxmlformats.org/officeDocument/2006/relationships/image" Target="../media/image21.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33.xml"/><Relationship Id="rId5" Type="http://schemas.openxmlformats.org/officeDocument/2006/relationships/image" Target="../media/image20.png"/><Relationship Id="rId4" Type="http://schemas.openxmlformats.org/officeDocument/2006/relationships/image" Target="../media/image22.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34.xml"/><Relationship Id="rId6" Type="http://schemas.openxmlformats.org/officeDocument/2006/relationships/image" Target="../media/image20.png"/><Relationship Id="rId5" Type="http://schemas.openxmlformats.org/officeDocument/2006/relationships/image" Target="../media/image24.png"/><Relationship Id="rId4" Type="http://schemas.openxmlformats.org/officeDocument/2006/relationships/image" Target="../media/image23.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ags" Target="../tags/tag35.xml"/><Relationship Id="rId5" Type="http://schemas.openxmlformats.org/officeDocument/2006/relationships/image" Target="../media/image20.png"/><Relationship Id="rId4" Type="http://schemas.openxmlformats.org/officeDocument/2006/relationships/image" Target="../media/image25.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xml"/><Relationship Id="rId1" Type="http://schemas.openxmlformats.org/officeDocument/2006/relationships/tags" Target="../tags/tag36.xml"/><Relationship Id="rId4" Type="http://schemas.openxmlformats.org/officeDocument/2006/relationships/image" Target="../media/image19.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37.xml"/><Relationship Id="rId4" Type="http://schemas.openxmlformats.org/officeDocument/2006/relationships/image" Target="../media/image26.jp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7.xml"/><Relationship Id="rId1" Type="http://schemas.openxmlformats.org/officeDocument/2006/relationships/tags" Target="../tags/tag38.xml"/><Relationship Id="rId5" Type="http://schemas.openxmlformats.org/officeDocument/2006/relationships/image" Target="../media/image27.wmf"/><Relationship Id="rId4" Type="http://schemas.openxmlformats.org/officeDocument/2006/relationships/oleObject" Target="../embeddings/oleObject5.bin"/></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xml"/><Relationship Id="rId1" Type="http://schemas.openxmlformats.org/officeDocument/2006/relationships/tags" Target="../tags/tag39.xml"/><Relationship Id="rId4" Type="http://schemas.openxmlformats.org/officeDocument/2006/relationships/image" Target="../media/image28.wmf"/></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ags" Target="../tags/tag5.xml"/><Relationship Id="rId5" Type="http://schemas.openxmlformats.org/officeDocument/2006/relationships/image" Target="../media/image6.jpeg"/><Relationship Id="rId4" Type="http://schemas.openxmlformats.org/officeDocument/2006/relationships/image" Target="../media/image5.jpe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7.xml"/><Relationship Id="rId1" Type="http://schemas.openxmlformats.org/officeDocument/2006/relationships/tags" Target="../tags/tag40.xml"/><Relationship Id="rId4" Type="http://schemas.openxmlformats.org/officeDocument/2006/relationships/image" Target="../media/image29.wmf"/></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tags" Target="../tags/tag41.xml"/><Relationship Id="rId4" Type="http://schemas.openxmlformats.org/officeDocument/2006/relationships/image" Target="../media/image30.wmf"/></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7.xml"/><Relationship Id="rId1" Type="http://schemas.openxmlformats.org/officeDocument/2006/relationships/tags" Target="../tags/tag42.xml"/><Relationship Id="rId4" Type="http://schemas.openxmlformats.org/officeDocument/2006/relationships/image" Target="../media/image31.wmf"/></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7.xml"/><Relationship Id="rId1" Type="http://schemas.openxmlformats.org/officeDocument/2006/relationships/tags" Target="../tags/tag43.xml"/><Relationship Id="rId4" Type="http://schemas.openxmlformats.org/officeDocument/2006/relationships/image" Target="../media/image32.wmf"/></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7.xml"/><Relationship Id="rId1" Type="http://schemas.openxmlformats.org/officeDocument/2006/relationships/tags" Target="../tags/tag44.xml"/><Relationship Id="rId4" Type="http://schemas.openxmlformats.org/officeDocument/2006/relationships/image" Target="../media/image33.wm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xml"/><Relationship Id="rId1" Type="http://schemas.openxmlformats.org/officeDocument/2006/relationships/tags" Target="../tags/tag45.xml"/><Relationship Id="rId4" Type="http://schemas.openxmlformats.org/officeDocument/2006/relationships/image" Target="../media/image34.wmf"/></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tags" Target="../tags/tag46.xml"/><Relationship Id="rId4" Type="http://schemas.openxmlformats.org/officeDocument/2006/relationships/image" Target="../media/image34.wmf"/></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tags" Target="../tags/tag47.xml"/><Relationship Id="rId4" Type="http://schemas.openxmlformats.org/officeDocument/2006/relationships/image" Target="../media/image34.wmf"/></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7.xml"/><Relationship Id="rId1" Type="http://schemas.openxmlformats.org/officeDocument/2006/relationships/tags" Target="../tags/tag48.xml"/><Relationship Id="rId6" Type="http://schemas.openxmlformats.org/officeDocument/2006/relationships/image" Target="../media/image35.png"/><Relationship Id="rId5" Type="http://schemas.openxmlformats.org/officeDocument/2006/relationships/oleObject" Target="../embeddings/oleObject6.bin"/><Relationship Id="rId4" Type="http://schemas.openxmlformats.org/officeDocument/2006/relationships/image" Target="../media/image34.wmf"/></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tags" Target="../tags/tag49.xml"/><Relationship Id="rId4" Type="http://schemas.openxmlformats.org/officeDocument/2006/relationships/image" Target="../media/image34.wmf"/></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6.xml"/><Relationship Id="rId4" Type="http://schemas.openxmlformats.org/officeDocument/2006/relationships/image" Target="../media/image6.jpe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tags" Target="../tags/tag50.xml"/><Relationship Id="rId4" Type="http://schemas.openxmlformats.org/officeDocument/2006/relationships/image" Target="../media/image34.wmf"/></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ags" Target="../tags/tag51.xml"/><Relationship Id="rId4" Type="http://schemas.openxmlformats.org/officeDocument/2006/relationships/image" Target="../media/image34.wmf"/></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tags" Target="../tags/tag52.xml"/><Relationship Id="rId6" Type="http://schemas.openxmlformats.org/officeDocument/2006/relationships/image" Target="../media/image35.png"/><Relationship Id="rId5" Type="http://schemas.openxmlformats.org/officeDocument/2006/relationships/oleObject" Target="../embeddings/oleObject7.bin"/><Relationship Id="rId4" Type="http://schemas.openxmlformats.org/officeDocument/2006/relationships/image" Target="../media/image34.wmf"/></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7.xml"/><Relationship Id="rId1" Type="http://schemas.openxmlformats.org/officeDocument/2006/relationships/tags" Target="../tags/tag53.xml"/><Relationship Id="rId6" Type="http://schemas.openxmlformats.org/officeDocument/2006/relationships/image" Target="../media/image35.png"/><Relationship Id="rId5" Type="http://schemas.openxmlformats.org/officeDocument/2006/relationships/oleObject" Target="../embeddings/oleObject8.bin"/><Relationship Id="rId4" Type="http://schemas.openxmlformats.org/officeDocument/2006/relationships/image" Target="../media/image34.wmf"/></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ags" Target="../tags/tag54.xml"/><Relationship Id="rId4" Type="http://schemas.openxmlformats.org/officeDocument/2006/relationships/image" Target="../media/image34.wmf"/></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xml"/><Relationship Id="rId1" Type="http://schemas.openxmlformats.org/officeDocument/2006/relationships/tags" Target="../tags/tag55.xml"/><Relationship Id="rId4" Type="http://schemas.openxmlformats.org/officeDocument/2006/relationships/image" Target="../media/image34.wmf"/></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tags" Target="../tags/tag56.xml"/><Relationship Id="rId4" Type="http://schemas.openxmlformats.org/officeDocument/2006/relationships/image" Target="../media/image34.wmf"/></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image" Target="../media/image36.png"/></Relationships>
</file>

<file path=ppt/slides/_rels/slide58.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hyperlink" Target="../../../MEDSOFT%202009/Komplexn&#237;%20model/2006Acidob&#225;ze.swf" TargetMode="External"/><Relationship Id="rId3" Type="http://schemas.openxmlformats.org/officeDocument/2006/relationships/tags" Target="../tags/tag59.xml"/><Relationship Id="rId7" Type="http://schemas.openxmlformats.org/officeDocument/2006/relationships/tags" Target="../tags/tag61.xml"/><Relationship Id="rId12" Type="http://schemas.openxmlformats.org/officeDocument/2006/relationships/image" Target="../media/image39.jpeg"/><Relationship Id="rId17" Type="http://schemas.openxmlformats.org/officeDocument/2006/relationships/image" Target="../media/image43.wmf"/><Relationship Id="rId2" Type="http://schemas.openxmlformats.org/officeDocument/2006/relationships/control" Target="../activeX/activeX1.xml"/><Relationship Id="rId16" Type="http://schemas.openxmlformats.org/officeDocument/2006/relationships/image" Target="../media/image42.wmf"/><Relationship Id="rId1" Type="http://schemas.openxmlformats.org/officeDocument/2006/relationships/tags" Target="../tags/tag58.xml"/><Relationship Id="rId6" Type="http://schemas.openxmlformats.org/officeDocument/2006/relationships/control" Target="../activeX/activeX3.xml"/><Relationship Id="rId11" Type="http://schemas.openxmlformats.org/officeDocument/2006/relationships/image" Target="../media/image38.jpeg"/><Relationship Id="rId5" Type="http://schemas.openxmlformats.org/officeDocument/2006/relationships/tags" Target="../tags/tag60.xml"/><Relationship Id="rId15" Type="http://schemas.openxmlformats.org/officeDocument/2006/relationships/image" Target="../media/image41.wmf"/><Relationship Id="rId10" Type="http://schemas.openxmlformats.org/officeDocument/2006/relationships/image" Target="../media/image37.jpeg"/><Relationship Id="rId4" Type="http://schemas.openxmlformats.org/officeDocument/2006/relationships/control" Target="../activeX/activeX2.xml"/><Relationship Id="rId9" Type="http://schemas.openxmlformats.org/officeDocument/2006/relationships/notesSlide" Target="../notesSlides/notesSlide58.xml"/><Relationship Id="rId14" Type="http://schemas.openxmlformats.org/officeDocument/2006/relationships/image" Target="../media/image40.jpe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tags" Target="../tags/tag62.xml"/><Relationship Id="rId5" Type="http://schemas.openxmlformats.org/officeDocument/2006/relationships/image" Target="../media/image45.jpeg"/><Relationship Id="rId4" Type="http://schemas.openxmlformats.org/officeDocument/2006/relationships/image" Target="../media/image44.jpe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tags" Target="../tags/tag7.xml"/><Relationship Id="rId4" Type="http://schemas.openxmlformats.org/officeDocument/2006/relationships/image" Target="../media/image6.jpeg"/></Relationships>
</file>

<file path=ppt/slides/_rels/slide60.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41.wmf"/><Relationship Id="rId3" Type="http://schemas.openxmlformats.org/officeDocument/2006/relationships/tags" Target="../tags/tag64.xml"/><Relationship Id="rId7" Type="http://schemas.openxmlformats.org/officeDocument/2006/relationships/tags" Target="../tags/tag66.xml"/><Relationship Id="rId12" Type="http://schemas.openxmlformats.org/officeDocument/2006/relationships/image" Target="../media/image44.jpeg"/><Relationship Id="rId2" Type="http://schemas.openxmlformats.org/officeDocument/2006/relationships/control" Target="../activeX/activeX4.xml"/><Relationship Id="rId1" Type="http://schemas.openxmlformats.org/officeDocument/2006/relationships/tags" Target="../tags/tag63.xml"/><Relationship Id="rId6" Type="http://schemas.openxmlformats.org/officeDocument/2006/relationships/control" Target="../activeX/activeX6.xml"/><Relationship Id="rId11" Type="http://schemas.openxmlformats.org/officeDocument/2006/relationships/image" Target="../media/image39.jpeg"/><Relationship Id="rId5" Type="http://schemas.openxmlformats.org/officeDocument/2006/relationships/tags" Target="../tags/tag65.xml"/><Relationship Id="rId10" Type="http://schemas.openxmlformats.org/officeDocument/2006/relationships/image" Target="../media/image38.jpeg"/><Relationship Id="rId4" Type="http://schemas.openxmlformats.org/officeDocument/2006/relationships/control" Target="../activeX/activeX5.xml"/><Relationship Id="rId9" Type="http://schemas.openxmlformats.org/officeDocument/2006/relationships/notesSlide" Target="../notesSlides/notesSlide60.xml"/><Relationship Id="rId14" Type="http://schemas.openxmlformats.org/officeDocument/2006/relationships/image" Target="../media/image43.wmf"/></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xml"/><Relationship Id="rId1" Type="http://schemas.openxmlformats.org/officeDocument/2006/relationships/tags" Target="../tags/tag6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xml"/><Relationship Id="rId1" Type="http://schemas.openxmlformats.org/officeDocument/2006/relationships/tags" Target="../tags/tag68.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xml"/><Relationship Id="rId1" Type="http://schemas.openxmlformats.org/officeDocument/2006/relationships/tags" Target="../tags/tag69.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tags" Target="../tags/tag70.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tags" Target="../tags/tag71.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xml"/><Relationship Id="rId1" Type="http://schemas.openxmlformats.org/officeDocument/2006/relationships/tags" Target="../tags/tag72.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xml"/><Relationship Id="rId1" Type="http://schemas.openxmlformats.org/officeDocument/2006/relationships/tags" Target="../tags/tag73.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xml"/><Relationship Id="rId1" Type="http://schemas.openxmlformats.org/officeDocument/2006/relationships/tags" Target="../tags/tag74.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xml"/><Relationship Id="rId1" Type="http://schemas.openxmlformats.org/officeDocument/2006/relationships/tags" Target="../tags/tag75.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tags" Target="../tags/tag8.xml"/><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xml"/><Relationship Id="rId1" Type="http://schemas.openxmlformats.org/officeDocument/2006/relationships/tags" Target="../tags/tag76.xml"/><Relationship Id="rId5" Type="http://schemas.openxmlformats.org/officeDocument/2006/relationships/image" Target="../media/image49.jpeg"/><Relationship Id="rId4" Type="http://schemas.openxmlformats.org/officeDocument/2006/relationships/image" Target="../media/image38.jpe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6.xml"/><Relationship Id="rId1" Type="http://schemas.openxmlformats.org/officeDocument/2006/relationships/tags" Target="../tags/tag77.xml"/><Relationship Id="rId4" Type="http://schemas.openxmlformats.org/officeDocument/2006/relationships/image" Target="../media/image50.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6.xml"/><Relationship Id="rId1" Type="http://schemas.openxmlformats.org/officeDocument/2006/relationships/tags" Target="../tags/tag78.xml"/><Relationship Id="rId4" Type="http://schemas.openxmlformats.org/officeDocument/2006/relationships/image" Target="../media/image51.jpe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7.xml"/><Relationship Id="rId1" Type="http://schemas.openxmlformats.org/officeDocument/2006/relationships/tags" Target="../tags/tag79.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7.xml"/><Relationship Id="rId1" Type="http://schemas.openxmlformats.org/officeDocument/2006/relationships/tags" Target="../tags/tag80.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7.xml"/><Relationship Id="rId1" Type="http://schemas.openxmlformats.org/officeDocument/2006/relationships/tags" Target="../tags/tag81.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tags" Target="../tags/tag82.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tags" Target="../tags/tag83.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tags" Target="../tags/tag84.xml"/><Relationship Id="rId5" Type="http://schemas.openxmlformats.org/officeDocument/2006/relationships/image" Target="../media/image27.wmf"/><Relationship Id="rId4" Type="http://schemas.openxmlformats.org/officeDocument/2006/relationships/oleObject" Target="../embeddings/oleObject9.bin"/></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7.xml"/><Relationship Id="rId1" Type="http://schemas.openxmlformats.org/officeDocument/2006/relationships/tags" Target="../tags/tag85.xml"/><Relationship Id="rId6" Type="http://schemas.openxmlformats.org/officeDocument/2006/relationships/image" Target="../media/image27.wmf"/><Relationship Id="rId5" Type="http://schemas.openxmlformats.org/officeDocument/2006/relationships/oleObject" Target="../embeddings/oleObject10.bin"/><Relationship Id="rId4" Type="http://schemas.openxmlformats.org/officeDocument/2006/relationships/image" Target="../media/image52.jpeg"/></Relationships>
</file>

<file path=ppt/slides/_rels/slide8.xml.rels><?xml version="1.0" encoding="UTF-8" standalone="yes"?>
<Relationships xmlns="http://schemas.openxmlformats.org/package/2006/relationships"><Relationship Id="rId8" Type="http://schemas.openxmlformats.org/officeDocument/2006/relationships/image" Target="../media/image9.wmf"/><Relationship Id="rId3" Type="http://schemas.openxmlformats.org/officeDocument/2006/relationships/notesSlide" Target="../notesSlides/notesSlide8.xml"/><Relationship Id="rId7" Type="http://schemas.openxmlformats.org/officeDocument/2006/relationships/image" Target="../media/image8.wmf"/><Relationship Id="rId2" Type="http://schemas.openxmlformats.org/officeDocument/2006/relationships/slideLayout" Target="../slideLayouts/slideLayout7.xml"/><Relationship Id="rId1" Type="http://schemas.openxmlformats.org/officeDocument/2006/relationships/tags" Target="../tags/tag9.xml"/><Relationship Id="rId6" Type="http://schemas.openxmlformats.org/officeDocument/2006/relationships/oleObject" Target="../embeddings/oleObject2.bin"/><Relationship Id="rId5" Type="http://schemas.openxmlformats.org/officeDocument/2006/relationships/image" Target="../media/image7.wmf"/><Relationship Id="rId4" Type="http://schemas.openxmlformats.org/officeDocument/2006/relationships/oleObject" Target="../embeddings/oleObject1.bin"/></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xml"/><Relationship Id="rId1" Type="http://schemas.openxmlformats.org/officeDocument/2006/relationships/tags" Target="../tags/tag86.xml"/><Relationship Id="rId4" Type="http://schemas.openxmlformats.org/officeDocument/2006/relationships/image" Target="../media/image39.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tags" Target="../tags/tag87.xml"/><Relationship Id="rId5" Type="http://schemas.openxmlformats.org/officeDocument/2006/relationships/image" Target="../media/image27.wmf"/><Relationship Id="rId4" Type="http://schemas.openxmlformats.org/officeDocument/2006/relationships/oleObject" Target="../embeddings/oleObject11.bin"/></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xml"/><Relationship Id="rId1" Type="http://schemas.openxmlformats.org/officeDocument/2006/relationships/tags" Target="../tags/tag88.xml"/><Relationship Id="rId4" Type="http://schemas.openxmlformats.org/officeDocument/2006/relationships/image" Target="../media/image39.jpe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ags" Target="../tags/tag89.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xml"/><Relationship Id="rId1" Type="http://schemas.openxmlformats.org/officeDocument/2006/relationships/tags" Target="../tags/tag90.xml"/><Relationship Id="rId4" Type="http://schemas.openxmlformats.org/officeDocument/2006/relationships/image" Target="../media/image53.pn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xml"/><Relationship Id="rId1" Type="http://schemas.openxmlformats.org/officeDocument/2006/relationships/tags" Target="../tags/tag91.xml"/><Relationship Id="rId4" Type="http://schemas.openxmlformats.org/officeDocument/2006/relationships/image" Target="../media/image54.pn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7" Type="http://schemas.openxmlformats.org/officeDocument/2006/relationships/image" Target="../media/image58.jpeg"/><Relationship Id="rId2" Type="http://schemas.openxmlformats.org/officeDocument/2006/relationships/slideLayout" Target="../slideLayouts/slideLayout7.xml"/><Relationship Id="rId1" Type="http://schemas.openxmlformats.org/officeDocument/2006/relationships/tags" Target="../tags/tag92.xml"/><Relationship Id="rId6" Type="http://schemas.openxmlformats.org/officeDocument/2006/relationships/image" Target="../media/image57.jpeg"/><Relationship Id="rId5" Type="http://schemas.openxmlformats.org/officeDocument/2006/relationships/image" Target="../media/image56.png"/><Relationship Id="rId4" Type="http://schemas.openxmlformats.org/officeDocument/2006/relationships/image" Target="../media/image55.jpe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xml"/><Relationship Id="rId1" Type="http://schemas.openxmlformats.org/officeDocument/2006/relationships/tags" Target="../tags/tag93.xml"/><Relationship Id="rId4" Type="http://schemas.openxmlformats.org/officeDocument/2006/relationships/image" Target="../media/image59.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tags" Target="../tags/tag94.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xml"/><Relationship Id="rId1" Type="http://schemas.openxmlformats.org/officeDocument/2006/relationships/tags" Target="../tags/tag95.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tags" Target="../tags/tag10.xml"/><Relationship Id="rId6" Type="http://schemas.openxmlformats.org/officeDocument/2006/relationships/image" Target="../media/image8.wmf"/><Relationship Id="rId5" Type="http://schemas.openxmlformats.org/officeDocument/2006/relationships/oleObject" Target="../embeddings/oleObject3.bin"/><Relationship Id="rId4" Type="http://schemas.openxmlformats.org/officeDocument/2006/relationships/image" Target="../media/image9.wmf"/></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tags" Target="../tags/tag96.xml"/><Relationship Id="rId4" Type="http://schemas.openxmlformats.org/officeDocument/2006/relationships/image" Target="../media/image60.pn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xml"/><Relationship Id="rId1" Type="http://schemas.openxmlformats.org/officeDocument/2006/relationships/tags" Target="../tags/tag97.xml"/><Relationship Id="rId5" Type="http://schemas.openxmlformats.org/officeDocument/2006/relationships/image" Target="../media/image61.wmf"/><Relationship Id="rId4" Type="http://schemas.openxmlformats.org/officeDocument/2006/relationships/oleObject" Target="../embeddings/oleObject12.bin"/></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98.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99.xml"/><Relationship Id="rId5" Type="http://schemas.openxmlformats.org/officeDocument/2006/relationships/image" Target="../media/image62.emf"/><Relationship Id="rId4" Type="http://schemas.openxmlformats.org/officeDocument/2006/relationships/oleObject" Target="../embeddings/oleObject13.bin"/></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100.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tags" Target="../tags/tag101.xml"/><Relationship Id="rId4" Type="http://schemas.openxmlformats.org/officeDocument/2006/relationships/image" Target="../media/image40.jpe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102.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ags" Target="../tags/tag103.xml"/><Relationship Id="rId5" Type="http://schemas.openxmlformats.org/officeDocument/2006/relationships/image" Target="../media/image63.emf"/><Relationship Id="rId4" Type="http://schemas.openxmlformats.org/officeDocument/2006/relationships/image" Target="../media/image37.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xml"/><Relationship Id="rId1" Type="http://schemas.openxmlformats.org/officeDocument/2006/relationships/tags" Target="../tags/tag104.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7.xml"/><Relationship Id="rId1" Type="http://schemas.openxmlformats.org/officeDocument/2006/relationships/tags" Target="../tags/tag10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dirty="0"/>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pic>
        <p:nvPicPr>
          <p:cNvPr id="4" name="Obrázek 3">
            <a:extLst>
              <a:ext uri="{FF2B5EF4-FFF2-40B4-BE49-F238E27FC236}">
                <a16:creationId xmlns:a16="http://schemas.microsoft.com/office/drawing/2014/main" id="{1CEEAB8F-61D8-41D8-BC8C-B99D79E261D3}"/>
              </a:ext>
            </a:extLst>
          </p:cNvPr>
          <p:cNvPicPr>
            <a:picLocks noChangeAspect="1"/>
          </p:cNvPicPr>
          <p:nvPr/>
        </p:nvPicPr>
        <p:blipFill>
          <a:blip r:embed="rId4"/>
          <a:stretch>
            <a:fillRect/>
          </a:stretch>
        </p:blipFill>
        <p:spPr>
          <a:xfrm>
            <a:off x="77075" y="-16521"/>
            <a:ext cx="12244359" cy="6891041"/>
          </a:xfrm>
          <a:prstGeom prst="rect">
            <a:avLst/>
          </a:prstGeom>
        </p:spPr>
      </p:pic>
      <p:sp>
        <p:nvSpPr>
          <p:cNvPr id="6" name="TextovéPole 5">
            <a:extLst>
              <a:ext uri="{FF2B5EF4-FFF2-40B4-BE49-F238E27FC236}">
                <a16:creationId xmlns:a16="http://schemas.microsoft.com/office/drawing/2014/main" id="{C1344396-F231-4E39-905E-7B833BBDCDC8}"/>
              </a:ext>
            </a:extLst>
          </p:cNvPr>
          <p:cNvSpPr txBox="1"/>
          <p:nvPr/>
        </p:nvSpPr>
        <p:spPr>
          <a:xfrm>
            <a:off x="7950884" y="6211669"/>
            <a:ext cx="2808782" cy="646331"/>
          </a:xfrm>
          <a:prstGeom prst="rect">
            <a:avLst/>
          </a:prstGeom>
          <a:noFill/>
        </p:spPr>
        <p:txBody>
          <a:bodyPr wrap="none" rtlCol="0">
            <a:spAutoFit/>
          </a:bodyPr>
          <a:lstStyle/>
          <a:p>
            <a:r>
              <a:rPr lang="cs-CZ" dirty="0"/>
              <a:t>Jiří Kofránek</a:t>
            </a:r>
          </a:p>
          <a:p>
            <a:r>
              <a:rPr lang="cs-CZ" dirty="0"/>
              <a:t>email: kofranek@gmail.com</a:t>
            </a:r>
            <a:endParaRPr lang="en-US" dirty="0"/>
          </a:p>
        </p:txBody>
      </p:sp>
      <p:sp>
        <p:nvSpPr>
          <p:cNvPr id="7" name="TextovéPole 6">
            <a:extLst>
              <a:ext uri="{FF2B5EF4-FFF2-40B4-BE49-F238E27FC236}">
                <a16:creationId xmlns:a16="http://schemas.microsoft.com/office/drawing/2014/main" id="{1A3F703B-C4D2-432F-AED6-496A0475866F}"/>
              </a:ext>
            </a:extLst>
          </p:cNvPr>
          <p:cNvSpPr txBox="1"/>
          <p:nvPr/>
        </p:nvSpPr>
        <p:spPr>
          <a:xfrm>
            <a:off x="2430742" y="681037"/>
            <a:ext cx="8391441" cy="830997"/>
          </a:xfrm>
          <a:prstGeom prst="rect">
            <a:avLst/>
          </a:prstGeom>
          <a:solidFill>
            <a:srgbClr val="E0E7E8"/>
          </a:solidFill>
          <a:ln>
            <a:noFill/>
          </a:ln>
        </p:spPr>
        <p:txBody>
          <a:bodyPr wrap="square" rtlCol="0">
            <a:spAutoFit/>
          </a:bodyPr>
          <a:lstStyle/>
          <a:p>
            <a:r>
              <a:rPr lang="cs-CZ" sz="4800" b="1" dirty="0" err="1">
                <a:solidFill>
                  <a:schemeClr val="accent1"/>
                </a:solidFill>
              </a:rPr>
              <a:t>Disorders</a:t>
            </a:r>
            <a:r>
              <a:rPr lang="cs-CZ" sz="4800" b="1" dirty="0">
                <a:solidFill>
                  <a:schemeClr val="accent1"/>
                </a:solidFill>
              </a:rPr>
              <a:t> </a:t>
            </a:r>
            <a:r>
              <a:rPr lang="cs-CZ" sz="4800" b="1" dirty="0" err="1">
                <a:solidFill>
                  <a:schemeClr val="accent1"/>
                </a:solidFill>
              </a:rPr>
              <a:t>of</a:t>
            </a:r>
            <a:r>
              <a:rPr lang="cs-CZ" sz="4800" b="1" dirty="0">
                <a:solidFill>
                  <a:schemeClr val="accent1"/>
                </a:solidFill>
              </a:rPr>
              <a:t> acid-base balance</a:t>
            </a:r>
            <a:endParaRPr lang="en-US" sz="4800" b="1" dirty="0">
              <a:solidFill>
                <a:schemeClr val="accent1"/>
              </a:solidFill>
            </a:endParaRPr>
          </a:p>
        </p:txBody>
      </p:sp>
    </p:spTree>
    <p:custDataLst>
      <p:tags r:id="rId1"/>
    </p:custDataLst>
    <p:extLst>
      <p:ext uri="{BB962C8B-B14F-4D97-AF65-F5344CB8AC3E}">
        <p14:creationId xmlns:p14="http://schemas.microsoft.com/office/powerpoint/2010/main" val="8530546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59EE5DE5-99DC-4ACF-95BC-D1E378774E8E}"/>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55" name="Rectangle 3">
            <a:extLst>
              <a:ext uri="{FF2B5EF4-FFF2-40B4-BE49-F238E27FC236}">
                <a16:creationId xmlns:a16="http://schemas.microsoft.com/office/drawing/2014/main" id="{0346BCF2-2079-447F-83CC-B4FE6524205B}"/>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23556" name="Rectangle 4">
            <a:extLst>
              <a:ext uri="{FF2B5EF4-FFF2-40B4-BE49-F238E27FC236}">
                <a16:creationId xmlns:a16="http://schemas.microsoft.com/office/drawing/2014/main" id="{A9A1B892-EE5B-4F9F-88CC-5851A7BE1467}"/>
              </a:ext>
            </a:extLst>
          </p:cNvPr>
          <p:cNvSpPr>
            <a:spLocks noChangeArrowheads="1"/>
          </p:cNvSpPr>
          <p:nvPr/>
        </p:nvSpPr>
        <p:spPr bwMode="auto">
          <a:xfrm>
            <a:off x="5330825" y="1866900"/>
            <a:ext cx="1701800"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57" name="Rectangle 5">
            <a:extLst>
              <a:ext uri="{FF2B5EF4-FFF2-40B4-BE49-F238E27FC236}">
                <a16:creationId xmlns:a16="http://schemas.microsoft.com/office/drawing/2014/main" id="{3FA733A2-9FA1-4726-A9FB-43DF2578AE20}"/>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58" name="Freeform 6">
            <a:extLst>
              <a:ext uri="{FF2B5EF4-FFF2-40B4-BE49-F238E27FC236}">
                <a16:creationId xmlns:a16="http://schemas.microsoft.com/office/drawing/2014/main" id="{C8F1BE01-7879-405E-A48D-9A3C7E2EDDEF}"/>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3559" name="Group 7">
            <a:extLst>
              <a:ext uri="{FF2B5EF4-FFF2-40B4-BE49-F238E27FC236}">
                <a16:creationId xmlns:a16="http://schemas.microsoft.com/office/drawing/2014/main" id="{A80A9EA5-E4BE-4F09-935D-F86D9096C88F}"/>
              </a:ext>
            </a:extLst>
          </p:cNvPr>
          <p:cNvGrpSpPr>
            <a:grpSpLocks/>
          </p:cNvGrpSpPr>
          <p:nvPr/>
        </p:nvGrpSpPr>
        <p:grpSpPr bwMode="auto">
          <a:xfrm>
            <a:off x="6124576" y="2690814"/>
            <a:ext cx="169863" cy="498475"/>
            <a:chOff x="3104" y="1695"/>
            <a:chExt cx="107" cy="314"/>
          </a:xfrm>
        </p:grpSpPr>
        <p:sp>
          <p:nvSpPr>
            <p:cNvPr id="23601" name="Rectangle 8">
              <a:extLst>
                <a:ext uri="{FF2B5EF4-FFF2-40B4-BE49-F238E27FC236}">
                  <a16:creationId xmlns:a16="http://schemas.microsoft.com/office/drawing/2014/main" id="{D4925421-FC93-4D90-8E2F-548AC60C08E6}"/>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602" name="Freeform 9">
              <a:extLst>
                <a:ext uri="{FF2B5EF4-FFF2-40B4-BE49-F238E27FC236}">
                  <a16:creationId xmlns:a16="http://schemas.microsoft.com/office/drawing/2014/main" id="{BEB349C2-BDA9-4D70-A789-EDE7EABD62E2}"/>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0" name="Group 10">
            <a:extLst>
              <a:ext uri="{FF2B5EF4-FFF2-40B4-BE49-F238E27FC236}">
                <a16:creationId xmlns:a16="http://schemas.microsoft.com/office/drawing/2014/main" id="{E16576D3-5A72-413C-A7F3-E46262462CAC}"/>
              </a:ext>
            </a:extLst>
          </p:cNvPr>
          <p:cNvGrpSpPr>
            <a:grpSpLocks/>
          </p:cNvGrpSpPr>
          <p:nvPr/>
        </p:nvGrpSpPr>
        <p:grpSpPr bwMode="auto">
          <a:xfrm>
            <a:off x="5808663" y="2695576"/>
            <a:ext cx="169862" cy="473075"/>
            <a:chOff x="2905" y="1698"/>
            <a:chExt cx="107" cy="298"/>
          </a:xfrm>
        </p:grpSpPr>
        <p:sp>
          <p:nvSpPr>
            <p:cNvPr id="23599" name="Rectangle 11">
              <a:extLst>
                <a:ext uri="{FF2B5EF4-FFF2-40B4-BE49-F238E27FC236}">
                  <a16:creationId xmlns:a16="http://schemas.microsoft.com/office/drawing/2014/main" id="{566291B0-E8BE-4E1D-944F-D59A93A51962}"/>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600" name="Freeform 12">
              <a:extLst>
                <a:ext uri="{FF2B5EF4-FFF2-40B4-BE49-F238E27FC236}">
                  <a16:creationId xmlns:a16="http://schemas.microsoft.com/office/drawing/2014/main" id="{7F419493-78CB-454E-9E76-9342D11AA04C}"/>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1" name="Group 13">
            <a:extLst>
              <a:ext uri="{FF2B5EF4-FFF2-40B4-BE49-F238E27FC236}">
                <a16:creationId xmlns:a16="http://schemas.microsoft.com/office/drawing/2014/main" id="{4599AF25-A5C8-4001-8256-36F8FC376E06}"/>
              </a:ext>
            </a:extLst>
          </p:cNvPr>
          <p:cNvGrpSpPr>
            <a:grpSpLocks/>
          </p:cNvGrpSpPr>
          <p:nvPr/>
        </p:nvGrpSpPr>
        <p:grpSpPr bwMode="auto">
          <a:xfrm>
            <a:off x="6238876" y="4152900"/>
            <a:ext cx="169863" cy="412750"/>
            <a:chOff x="2827" y="2616"/>
            <a:chExt cx="107" cy="260"/>
          </a:xfrm>
        </p:grpSpPr>
        <p:sp>
          <p:nvSpPr>
            <p:cNvPr id="23597" name="Rectangle 14">
              <a:extLst>
                <a:ext uri="{FF2B5EF4-FFF2-40B4-BE49-F238E27FC236}">
                  <a16:creationId xmlns:a16="http://schemas.microsoft.com/office/drawing/2014/main" id="{68010F30-8FD5-4FF4-87E1-4472457A2D13}"/>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98" name="Freeform 15">
              <a:extLst>
                <a:ext uri="{FF2B5EF4-FFF2-40B4-BE49-F238E27FC236}">
                  <a16:creationId xmlns:a16="http://schemas.microsoft.com/office/drawing/2014/main" id="{250A429B-6FB6-49F9-9798-439E082B834D}"/>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2" name="Group 16">
            <a:extLst>
              <a:ext uri="{FF2B5EF4-FFF2-40B4-BE49-F238E27FC236}">
                <a16:creationId xmlns:a16="http://schemas.microsoft.com/office/drawing/2014/main" id="{0D060927-ABDA-4EB1-9775-7D9ADFCF4DF6}"/>
              </a:ext>
            </a:extLst>
          </p:cNvPr>
          <p:cNvGrpSpPr>
            <a:grpSpLocks/>
          </p:cNvGrpSpPr>
          <p:nvPr/>
        </p:nvGrpSpPr>
        <p:grpSpPr bwMode="auto">
          <a:xfrm>
            <a:off x="5776913" y="4175126"/>
            <a:ext cx="169862" cy="411163"/>
            <a:chOff x="2536" y="2630"/>
            <a:chExt cx="107" cy="259"/>
          </a:xfrm>
        </p:grpSpPr>
        <p:sp>
          <p:nvSpPr>
            <p:cNvPr id="23595" name="Rectangle 17">
              <a:extLst>
                <a:ext uri="{FF2B5EF4-FFF2-40B4-BE49-F238E27FC236}">
                  <a16:creationId xmlns:a16="http://schemas.microsoft.com/office/drawing/2014/main" id="{964D8862-9922-4737-9E80-C05B0EC58998}"/>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96" name="Freeform 18">
              <a:extLst>
                <a:ext uri="{FF2B5EF4-FFF2-40B4-BE49-F238E27FC236}">
                  <a16:creationId xmlns:a16="http://schemas.microsoft.com/office/drawing/2014/main" id="{C619D8A7-A769-47C3-9918-C7298276E10C}"/>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3563" name="Group 19">
            <a:extLst>
              <a:ext uri="{FF2B5EF4-FFF2-40B4-BE49-F238E27FC236}">
                <a16:creationId xmlns:a16="http://schemas.microsoft.com/office/drawing/2014/main" id="{3E80F97C-DA3E-451E-AD9C-15188045ADB5}"/>
              </a:ext>
            </a:extLst>
          </p:cNvPr>
          <p:cNvGrpSpPr>
            <a:grpSpLocks/>
          </p:cNvGrpSpPr>
          <p:nvPr/>
        </p:nvGrpSpPr>
        <p:grpSpPr bwMode="auto">
          <a:xfrm>
            <a:off x="6278563" y="6054726"/>
            <a:ext cx="169862" cy="447675"/>
            <a:chOff x="2852" y="3814"/>
            <a:chExt cx="107" cy="282"/>
          </a:xfrm>
        </p:grpSpPr>
        <p:sp>
          <p:nvSpPr>
            <p:cNvPr id="23593" name="Rectangle 20">
              <a:extLst>
                <a:ext uri="{FF2B5EF4-FFF2-40B4-BE49-F238E27FC236}">
                  <a16:creationId xmlns:a16="http://schemas.microsoft.com/office/drawing/2014/main" id="{EDF60B04-D8AA-4ECC-8588-34327A342F8B}"/>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94" name="Freeform 21">
              <a:extLst>
                <a:ext uri="{FF2B5EF4-FFF2-40B4-BE49-F238E27FC236}">
                  <a16:creationId xmlns:a16="http://schemas.microsoft.com/office/drawing/2014/main" id="{62B3A278-5DE9-4135-BE99-C244C8A46833}"/>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4" name="Group 22">
            <a:extLst>
              <a:ext uri="{FF2B5EF4-FFF2-40B4-BE49-F238E27FC236}">
                <a16:creationId xmlns:a16="http://schemas.microsoft.com/office/drawing/2014/main" id="{F4C5283B-FC35-45DF-BF91-C3920C736D40}"/>
              </a:ext>
            </a:extLst>
          </p:cNvPr>
          <p:cNvGrpSpPr>
            <a:grpSpLocks/>
          </p:cNvGrpSpPr>
          <p:nvPr/>
        </p:nvGrpSpPr>
        <p:grpSpPr bwMode="auto">
          <a:xfrm>
            <a:off x="5794376" y="6070601"/>
            <a:ext cx="169863" cy="385763"/>
            <a:chOff x="2547" y="3824"/>
            <a:chExt cx="107" cy="243"/>
          </a:xfrm>
        </p:grpSpPr>
        <p:sp>
          <p:nvSpPr>
            <p:cNvPr id="23591" name="Rectangle 23">
              <a:extLst>
                <a:ext uri="{FF2B5EF4-FFF2-40B4-BE49-F238E27FC236}">
                  <a16:creationId xmlns:a16="http://schemas.microsoft.com/office/drawing/2014/main" id="{410F3F06-D801-42C6-A04A-C4EA05198D48}"/>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92" name="Freeform 24">
              <a:extLst>
                <a:ext uri="{FF2B5EF4-FFF2-40B4-BE49-F238E27FC236}">
                  <a16:creationId xmlns:a16="http://schemas.microsoft.com/office/drawing/2014/main" id="{5671C709-C603-41A8-BA58-3FE51E7338BA}"/>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5" name="Group 25">
            <a:extLst>
              <a:ext uri="{FF2B5EF4-FFF2-40B4-BE49-F238E27FC236}">
                <a16:creationId xmlns:a16="http://schemas.microsoft.com/office/drawing/2014/main" id="{9A07E8B5-E51E-4A89-9747-D5669824C91A}"/>
              </a:ext>
            </a:extLst>
          </p:cNvPr>
          <p:cNvGrpSpPr>
            <a:grpSpLocks/>
          </p:cNvGrpSpPr>
          <p:nvPr/>
        </p:nvGrpSpPr>
        <p:grpSpPr bwMode="auto">
          <a:xfrm>
            <a:off x="6235701" y="1331914"/>
            <a:ext cx="169863" cy="542925"/>
            <a:chOff x="2968" y="839"/>
            <a:chExt cx="107" cy="342"/>
          </a:xfrm>
        </p:grpSpPr>
        <p:sp>
          <p:nvSpPr>
            <p:cNvPr id="23589" name="Freeform 26">
              <a:extLst>
                <a:ext uri="{FF2B5EF4-FFF2-40B4-BE49-F238E27FC236}">
                  <a16:creationId xmlns:a16="http://schemas.microsoft.com/office/drawing/2014/main" id="{48009D89-2A91-48BF-BBB9-A0C4E5A978D7}"/>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0" name="Freeform 27">
              <a:extLst>
                <a:ext uri="{FF2B5EF4-FFF2-40B4-BE49-F238E27FC236}">
                  <a16:creationId xmlns:a16="http://schemas.microsoft.com/office/drawing/2014/main" id="{829EFA81-2FB8-4966-AA41-4DE1DF56A2B7}"/>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6" name="Group 28">
            <a:extLst>
              <a:ext uri="{FF2B5EF4-FFF2-40B4-BE49-F238E27FC236}">
                <a16:creationId xmlns:a16="http://schemas.microsoft.com/office/drawing/2014/main" id="{276E72A9-2A9C-4572-862C-5A93564065D0}"/>
              </a:ext>
            </a:extLst>
          </p:cNvPr>
          <p:cNvGrpSpPr>
            <a:grpSpLocks/>
          </p:cNvGrpSpPr>
          <p:nvPr/>
        </p:nvGrpSpPr>
        <p:grpSpPr bwMode="auto">
          <a:xfrm>
            <a:off x="5884863" y="1343025"/>
            <a:ext cx="169862" cy="508000"/>
            <a:chOff x="2747" y="846"/>
            <a:chExt cx="107" cy="320"/>
          </a:xfrm>
        </p:grpSpPr>
        <p:sp>
          <p:nvSpPr>
            <p:cNvPr id="23587" name="Rectangle 29">
              <a:extLst>
                <a:ext uri="{FF2B5EF4-FFF2-40B4-BE49-F238E27FC236}">
                  <a16:creationId xmlns:a16="http://schemas.microsoft.com/office/drawing/2014/main" id="{316A9D00-335E-426B-8460-1979A9D10C3D}"/>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88" name="Freeform 30">
              <a:extLst>
                <a:ext uri="{FF2B5EF4-FFF2-40B4-BE49-F238E27FC236}">
                  <a16:creationId xmlns:a16="http://schemas.microsoft.com/office/drawing/2014/main" id="{7EA8B0CB-C141-4440-993A-79E29A9FCDB9}"/>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567" name="Rectangle 31">
            <a:extLst>
              <a:ext uri="{FF2B5EF4-FFF2-40B4-BE49-F238E27FC236}">
                <a16:creationId xmlns:a16="http://schemas.microsoft.com/office/drawing/2014/main" id="{41457A38-5928-41D1-912F-EB0C7F383BA8}"/>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p>
        </p:txBody>
      </p:sp>
      <p:sp>
        <p:nvSpPr>
          <p:cNvPr id="23568" name="Rectangle 32">
            <a:extLst>
              <a:ext uri="{FF2B5EF4-FFF2-40B4-BE49-F238E27FC236}">
                <a16:creationId xmlns:a16="http://schemas.microsoft.com/office/drawing/2014/main" id="{337FF4E1-A57F-4437-997F-1583BD405F86}"/>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a:solidFill>
                  <a:srgbClr val="000000"/>
                </a:solidFill>
                <a:latin typeface="Times New Roman" panose="02020603050405020304" pitchFamily="18" charset="0"/>
              </a:rPr>
              <a:t>intracellular fluid - ICF</a:t>
            </a:r>
            <a:endParaRPr lang="cs-CZ" altLang="cs-CZ" sz="2400">
              <a:solidFill>
                <a:srgbClr val="000000"/>
              </a:solidFill>
              <a:latin typeface="Times New Roman" panose="02020603050405020304" pitchFamily="18" charset="0"/>
            </a:endParaRPr>
          </a:p>
        </p:txBody>
      </p:sp>
      <p:sp>
        <p:nvSpPr>
          <p:cNvPr id="23569" name="Rectangle 33">
            <a:extLst>
              <a:ext uri="{FF2B5EF4-FFF2-40B4-BE49-F238E27FC236}">
                <a16:creationId xmlns:a16="http://schemas.microsoft.com/office/drawing/2014/main" id="{B4EB83D7-CC13-4FD0-97A0-C70AACAEFE71}"/>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70" name="Rectangle 34">
            <a:extLst>
              <a:ext uri="{FF2B5EF4-FFF2-40B4-BE49-F238E27FC236}">
                <a16:creationId xmlns:a16="http://schemas.microsoft.com/office/drawing/2014/main" id="{9D19B674-03E2-4E6D-8BB6-878CC422C134}"/>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23571" name="Rectangle 35">
            <a:extLst>
              <a:ext uri="{FF2B5EF4-FFF2-40B4-BE49-F238E27FC236}">
                <a16:creationId xmlns:a16="http://schemas.microsoft.com/office/drawing/2014/main" id="{B293EF6D-29E5-482A-946D-95E3FF2A78DA}"/>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3572" name="Rectangle 36">
            <a:extLst>
              <a:ext uri="{FF2B5EF4-FFF2-40B4-BE49-F238E27FC236}">
                <a16:creationId xmlns:a16="http://schemas.microsoft.com/office/drawing/2014/main" id="{AEBCB5FF-A0F5-45D7-BCCD-3CC0D334EE57}"/>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pic>
        <p:nvPicPr>
          <p:cNvPr id="23573" name="Picture 38" descr="j0345367">
            <a:extLst>
              <a:ext uri="{FF2B5EF4-FFF2-40B4-BE49-F238E27FC236}">
                <a16:creationId xmlns:a16="http://schemas.microsoft.com/office/drawing/2014/main" id="{3B8F21BA-A7BC-4C58-BD23-D6950A24B6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4" name="Text Box 39">
            <a:extLst>
              <a:ext uri="{FF2B5EF4-FFF2-40B4-BE49-F238E27FC236}">
                <a16:creationId xmlns:a16="http://schemas.microsoft.com/office/drawing/2014/main" id="{868600B2-2CAC-49E1-AF83-A7834DE76E22}"/>
              </a:ext>
            </a:extLst>
          </p:cNvPr>
          <p:cNvSpPr txBox="1">
            <a:spLocks noChangeArrowheads="1"/>
          </p:cNvSpPr>
          <p:nvPr/>
        </p:nvSpPr>
        <p:spPr bwMode="auto">
          <a:xfrm>
            <a:off x="1524001" y="1700213"/>
            <a:ext cx="2333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Concentrations</a:t>
            </a:r>
            <a:endParaRPr lang="cs-CZ" altLang="cs-CZ" sz="2800">
              <a:latin typeface="Times New Roman" panose="02020603050405020304" pitchFamily="18" charset="0"/>
            </a:endParaRPr>
          </a:p>
        </p:txBody>
      </p:sp>
      <p:graphicFrame>
        <p:nvGraphicFramePr>
          <p:cNvPr id="23575" name="Object 52">
            <a:extLst>
              <a:ext uri="{FF2B5EF4-FFF2-40B4-BE49-F238E27FC236}">
                <a16:creationId xmlns:a16="http://schemas.microsoft.com/office/drawing/2014/main" id="{6381332A-6710-4C3A-AF79-8109F75FCBC1}"/>
              </a:ext>
            </a:extLst>
          </p:cNvPr>
          <p:cNvGraphicFramePr>
            <a:graphicFrameLocks noChangeAspect="1"/>
          </p:cNvGraphicFramePr>
          <p:nvPr/>
        </p:nvGraphicFramePr>
        <p:xfrm>
          <a:off x="8543925" y="1341438"/>
          <a:ext cx="884238" cy="792162"/>
        </p:xfrm>
        <a:graphic>
          <a:graphicData uri="http://schemas.openxmlformats.org/presentationml/2006/ole">
            <mc:AlternateContent xmlns:mc="http://schemas.openxmlformats.org/markup-compatibility/2006">
              <mc:Choice xmlns:v="urn:schemas-microsoft-com:vml" Requires="v">
                <p:oleObj name="Clip" r:id="rId5" imgW="1785823" imgH="1429207" progId="">
                  <p:embed/>
                </p:oleObj>
              </mc:Choice>
              <mc:Fallback>
                <p:oleObj name="Clip" r:id="rId5" imgW="1785823" imgH="1429207" progId="">
                  <p:embed/>
                  <p:pic>
                    <p:nvPicPr>
                      <p:cNvPr id="23575" name="Object 52">
                        <a:extLst>
                          <a:ext uri="{FF2B5EF4-FFF2-40B4-BE49-F238E27FC236}">
                            <a16:creationId xmlns:a16="http://schemas.microsoft.com/office/drawing/2014/main" id="{6381332A-6710-4C3A-AF79-8109F75FCBC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43925" y="1341438"/>
                        <a:ext cx="88423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23576" name="Picture 42" descr="j0345367">
            <a:extLst>
              <a:ext uri="{FF2B5EF4-FFF2-40B4-BE49-F238E27FC236}">
                <a16:creationId xmlns:a16="http://schemas.microsoft.com/office/drawing/2014/main" id="{73F8C22C-0B24-4292-85EA-280C9E6253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7" name="Line 43">
            <a:extLst>
              <a:ext uri="{FF2B5EF4-FFF2-40B4-BE49-F238E27FC236}">
                <a16:creationId xmlns:a16="http://schemas.microsoft.com/office/drawing/2014/main" id="{9DF7B0BA-55ED-4FB1-BE05-EC7868D82260}"/>
              </a:ext>
            </a:extLst>
          </p:cNvPr>
          <p:cNvSpPr>
            <a:spLocks noChangeShapeType="1"/>
          </p:cNvSpPr>
          <p:nvPr/>
        </p:nvSpPr>
        <p:spPr bwMode="auto">
          <a:xfrm>
            <a:off x="2927350" y="2205038"/>
            <a:ext cx="2808288" cy="2159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78" name="Line 44">
            <a:extLst>
              <a:ext uri="{FF2B5EF4-FFF2-40B4-BE49-F238E27FC236}">
                <a16:creationId xmlns:a16="http://schemas.microsoft.com/office/drawing/2014/main" id="{BD62FB27-C513-4074-9EF3-36A0E6BECD36}"/>
              </a:ext>
            </a:extLst>
          </p:cNvPr>
          <p:cNvSpPr>
            <a:spLocks noChangeShapeType="1"/>
          </p:cNvSpPr>
          <p:nvPr/>
        </p:nvSpPr>
        <p:spPr bwMode="auto">
          <a:xfrm flipH="1">
            <a:off x="9480551" y="1196975"/>
            <a:ext cx="576263" cy="503238"/>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79" name="Rectangle 45">
            <a:extLst>
              <a:ext uri="{FF2B5EF4-FFF2-40B4-BE49-F238E27FC236}">
                <a16:creationId xmlns:a16="http://schemas.microsoft.com/office/drawing/2014/main" id="{81AF1B89-0163-47BD-91F5-885037DBAE4F}"/>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a:t>
            </a:r>
          </a:p>
          <a:p>
            <a:pPr>
              <a:spcBef>
                <a:spcPct val="0"/>
              </a:spcBef>
              <a:buClrTx/>
              <a:buFontTx/>
              <a:buNone/>
            </a:pPr>
            <a:r>
              <a:rPr lang="cs-CZ" altLang="cs-CZ" sz="2400">
                <a:solidFill>
                  <a:srgbClr val="000000"/>
                </a:solidFill>
                <a:latin typeface="Times New Roman" panose="02020603050405020304" pitchFamily="18" charset="0"/>
              </a:rPr>
              <a:t>fluid -ECF</a:t>
            </a:r>
            <a:endParaRPr lang="cs-CZ" altLang="cs-CZ" sz="2400">
              <a:latin typeface="Times New Roman" panose="02020603050405020304" pitchFamily="18" charset="0"/>
            </a:endParaRPr>
          </a:p>
        </p:txBody>
      </p:sp>
      <p:sp>
        <p:nvSpPr>
          <p:cNvPr id="23580" name="Line 46">
            <a:extLst>
              <a:ext uri="{FF2B5EF4-FFF2-40B4-BE49-F238E27FC236}">
                <a16:creationId xmlns:a16="http://schemas.microsoft.com/office/drawing/2014/main" id="{88628337-856E-4499-A4B2-22D43A5477F2}"/>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3581" name="Line 47">
            <a:extLst>
              <a:ext uri="{FF2B5EF4-FFF2-40B4-BE49-F238E27FC236}">
                <a16:creationId xmlns:a16="http://schemas.microsoft.com/office/drawing/2014/main" id="{D2F1E904-AAFA-4C62-9700-B5CD2448FF61}"/>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71056" name="Rectangle 48">
            <a:extLst>
              <a:ext uri="{FF2B5EF4-FFF2-40B4-BE49-F238E27FC236}">
                <a16:creationId xmlns:a16="http://schemas.microsoft.com/office/drawing/2014/main" id="{31188A65-7284-43B8-9CD6-361AB9F6BF78}"/>
              </a:ext>
            </a:extLst>
          </p:cNvPr>
          <p:cNvSpPr>
            <a:spLocks noChangeArrowheads="1"/>
          </p:cNvSpPr>
          <p:nvPr/>
        </p:nvSpPr>
        <p:spPr bwMode="auto">
          <a:xfrm>
            <a:off x="6383338"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endParaRPr lang="cs-CZ" altLang="cs-CZ" sz="2400">
              <a:latin typeface="Times New Roman" panose="02020603050405020304" pitchFamily="18" charset="0"/>
            </a:endParaRPr>
          </a:p>
        </p:txBody>
      </p:sp>
      <p:sp>
        <p:nvSpPr>
          <p:cNvPr id="171057" name="Rectangle 49">
            <a:extLst>
              <a:ext uri="{FF2B5EF4-FFF2-40B4-BE49-F238E27FC236}">
                <a16:creationId xmlns:a16="http://schemas.microsoft.com/office/drawing/2014/main" id="{24BCBF53-09F8-4741-A9EB-0D2F244290A6}"/>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endParaRPr lang="cs-CZ" altLang="cs-CZ" sz="2400">
              <a:latin typeface="Times New Roman" panose="02020603050405020304" pitchFamily="18" charset="0"/>
            </a:endParaRPr>
          </a:p>
        </p:txBody>
      </p:sp>
      <p:sp>
        <p:nvSpPr>
          <p:cNvPr id="171058" name="Freeform 50">
            <a:extLst>
              <a:ext uri="{FF2B5EF4-FFF2-40B4-BE49-F238E27FC236}">
                <a16:creationId xmlns:a16="http://schemas.microsoft.com/office/drawing/2014/main" id="{95A8F81E-B70D-4EE3-90F8-DC3623511237}"/>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5" name="Text Box 51">
            <a:extLst>
              <a:ext uri="{FF2B5EF4-FFF2-40B4-BE49-F238E27FC236}">
                <a16:creationId xmlns:a16="http://schemas.microsoft.com/office/drawing/2014/main" id="{67542DB0-7AD6-4A1B-9356-9E2F525A6F08}"/>
              </a:ext>
            </a:extLst>
          </p:cNvPr>
          <p:cNvSpPr txBox="1">
            <a:spLocks noChangeArrowheads="1"/>
          </p:cNvSpPr>
          <p:nvPr/>
        </p:nvSpPr>
        <p:spPr bwMode="auto">
          <a:xfrm>
            <a:off x="3863976" y="811213"/>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
        <p:nvSpPr>
          <p:cNvPr id="23586" name="Text Box 52">
            <a:extLst>
              <a:ext uri="{FF2B5EF4-FFF2-40B4-BE49-F238E27FC236}">
                <a16:creationId xmlns:a16="http://schemas.microsoft.com/office/drawing/2014/main" id="{FDDDC7CB-D1E8-4001-82EE-A1F982DA8116}"/>
              </a:ext>
            </a:extLst>
          </p:cNvPr>
          <p:cNvSpPr txBox="1">
            <a:spLocks noChangeArrowheads="1"/>
          </p:cNvSpPr>
          <p:nvPr/>
        </p:nvSpPr>
        <p:spPr bwMode="auto">
          <a:xfrm>
            <a:off x="6311901" y="1387475"/>
            <a:ext cx="2663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Balance estimation</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1056"/>
                                        </p:tgtEl>
                                        <p:attrNameLst>
                                          <p:attrName>style.visibility</p:attrName>
                                        </p:attrNameLst>
                                      </p:cBhvr>
                                      <p:to>
                                        <p:strVal val="visible"/>
                                      </p:to>
                                    </p:set>
                                    <p:animEffect transition="in" filter="checkerboard(across)">
                                      <p:cBhvr>
                                        <p:cTn id="7" dur="500"/>
                                        <p:tgtEl>
                                          <p:spTgt spid="1710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71057"/>
                                        </p:tgtEl>
                                        <p:attrNameLst>
                                          <p:attrName>style.visibility</p:attrName>
                                        </p:attrNameLst>
                                      </p:cBhvr>
                                      <p:to>
                                        <p:strVal val="visible"/>
                                      </p:to>
                                    </p:set>
                                    <p:animEffect transition="in" filter="checkerboard(across)">
                                      <p:cBhvr>
                                        <p:cTn id="12" dur="500"/>
                                        <p:tgtEl>
                                          <p:spTgt spid="171057"/>
                                        </p:tgtEl>
                                      </p:cBhvr>
                                    </p:animEffect>
                                  </p:childTnLst>
                                </p:cTn>
                              </p:par>
                              <p:par>
                                <p:cTn id="13" presetID="5" presetClass="entr" presetSubtype="10" fill="hold" nodeType="withEffect">
                                  <p:stCondLst>
                                    <p:cond delay="0"/>
                                  </p:stCondLst>
                                  <p:childTnLst>
                                    <p:set>
                                      <p:cBhvr>
                                        <p:cTn id="14" dur="1" fill="hold">
                                          <p:stCondLst>
                                            <p:cond delay="0"/>
                                          </p:stCondLst>
                                        </p:cTn>
                                        <p:tgtEl>
                                          <p:spTgt spid="171058"/>
                                        </p:tgtEl>
                                        <p:attrNameLst>
                                          <p:attrName>style.visibility</p:attrName>
                                        </p:attrNameLst>
                                      </p:cBhvr>
                                      <p:to>
                                        <p:strVal val="visible"/>
                                      </p:to>
                                    </p:set>
                                    <p:animEffect transition="in" filter="checkerboard(across)">
                                      <p:cBhvr>
                                        <p:cTn id="15" dur="500"/>
                                        <p:tgtEl>
                                          <p:spTgt spid="171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56" grpId="0"/>
      <p:bldP spid="171057"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D9D9D9"/>
        </a:solidFill>
        <a:effectLst/>
      </p:bgPr>
    </p:bg>
    <p:spTree>
      <p:nvGrpSpPr>
        <p:cNvPr id="1" name=""/>
        <p:cNvGrpSpPr/>
        <p:nvPr/>
      </p:nvGrpSpPr>
      <p:grpSpPr>
        <a:xfrm>
          <a:off x="0" y="0"/>
          <a:ext cx="0" cy="0"/>
          <a:chOff x="0" y="0"/>
          <a:chExt cx="0" cy="0"/>
        </a:xfrm>
      </p:grpSpPr>
      <p:pic>
        <p:nvPicPr>
          <p:cNvPr id="218114" name="Obrázek 4">
            <a:extLst>
              <a:ext uri="{FF2B5EF4-FFF2-40B4-BE49-F238E27FC236}">
                <a16:creationId xmlns:a16="http://schemas.microsoft.com/office/drawing/2014/main" id="{B2116679-D99C-4234-9231-49BB233B91F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692275" y="76201"/>
            <a:ext cx="9229725" cy="653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5" name="Rectangle 2">
            <a:extLst>
              <a:ext uri="{FF2B5EF4-FFF2-40B4-BE49-F238E27FC236}">
                <a16:creationId xmlns:a16="http://schemas.microsoft.com/office/drawing/2014/main" id="{F8AF4418-5CA1-4EB5-A8EA-3AFEBC3D479E}"/>
              </a:ext>
            </a:extLst>
          </p:cNvPr>
          <p:cNvSpPr>
            <a:spLocks noGrp="1" noChangeArrowheads="1"/>
          </p:cNvSpPr>
          <p:nvPr>
            <p:ph type="title" idx="4294967295"/>
          </p:nvPr>
        </p:nvSpPr>
        <p:spPr>
          <a:xfrm>
            <a:off x="2279650" y="-315913"/>
            <a:ext cx="7283450" cy="1223963"/>
          </a:xfrm>
        </p:spPr>
        <p:txBody>
          <a:bodyPr/>
          <a:lstStyle/>
          <a:p>
            <a:pPr algn="ctr" eaLnBrk="1" hangingPunct="1"/>
            <a:r>
              <a:rPr lang="cs-CZ" altLang="cs-CZ"/>
              <a:t>Balance theory</a:t>
            </a:r>
          </a:p>
        </p:txBody>
      </p:sp>
      <p:sp>
        <p:nvSpPr>
          <p:cNvPr id="218116" name="AutoShape 2" descr="https://mail-attachment.googleusercontent.com/attachment/u/0/?ui=2&amp;ik=9a31f4cb48&amp;view=att&amp;th=13b66115face8559&amp;attid=0.2&amp;disp=inline&amp;realattid=f_hab22rvu1&amp;safe=1&amp;zw&amp;saduie=AG9B_P8yYY8l9WTl3lExxIOzFM9a&amp;sadet=1354844797668&amp;sads=Ism8IY73igqms9VvuCYKu46_Ce0">
            <a:extLst>
              <a:ext uri="{FF2B5EF4-FFF2-40B4-BE49-F238E27FC236}">
                <a16:creationId xmlns:a16="http://schemas.microsoft.com/office/drawing/2014/main" id="{54403579-3CB1-42F2-BA9A-ED8A067B265A}"/>
              </a:ext>
            </a:extLst>
          </p:cNvPr>
          <p:cNvSpPr>
            <a:spLocks noChangeAspect="1" noChangeArrowheads="1"/>
          </p:cNvSpPr>
          <p:nvPr/>
        </p:nvSpPr>
        <p:spPr bwMode="auto">
          <a:xfrm>
            <a:off x="1692275" y="-1825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latin typeface="Times New Roman" panose="02020603050405020304" pitchFamily="18" charset="0"/>
            </a:endParaRPr>
          </a:p>
        </p:txBody>
      </p:sp>
      <p:sp>
        <p:nvSpPr>
          <p:cNvPr id="218117" name="AutoShape 4" descr="https://mail-attachment.googleusercontent.com/attachment/u/0/?ui=2&amp;ik=9a31f4cb48&amp;view=att&amp;th=13b66115face8559&amp;attid=0.2&amp;disp=inline&amp;realattid=f_hab22rvu1&amp;safe=1&amp;zw&amp;saduie=AG9B_P8yYY8l9WTl3lExxIOzFM9a&amp;sadet=1354844797668&amp;sads=Ism8IY73igqms9VvuCYKu46_Ce0">
            <a:extLst>
              <a:ext uri="{FF2B5EF4-FFF2-40B4-BE49-F238E27FC236}">
                <a16:creationId xmlns:a16="http://schemas.microsoft.com/office/drawing/2014/main" id="{96F0F75D-45C3-4BDE-9306-7EBF8B39CAAD}"/>
              </a:ext>
            </a:extLst>
          </p:cNvPr>
          <p:cNvSpPr>
            <a:spLocks noChangeAspect="1" noChangeArrowheads="1"/>
          </p:cNvSpPr>
          <p:nvPr/>
        </p:nvSpPr>
        <p:spPr bwMode="auto">
          <a:xfrm>
            <a:off x="1844675" y="-301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latin typeface="Times New Roman" panose="02020603050405020304" pitchFamily="18" charset="0"/>
            </a:endParaRPr>
          </a:p>
        </p:txBody>
      </p:sp>
      <p:sp>
        <p:nvSpPr>
          <p:cNvPr id="6" name="Obdélník 5">
            <a:extLst>
              <a:ext uri="{FF2B5EF4-FFF2-40B4-BE49-F238E27FC236}">
                <a16:creationId xmlns:a16="http://schemas.microsoft.com/office/drawing/2014/main" id="{36ECBC04-8666-4C45-8E7E-111C0C550954}"/>
              </a:ext>
            </a:extLst>
          </p:cNvPr>
          <p:cNvSpPr/>
          <p:nvPr/>
        </p:nvSpPr>
        <p:spPr>
          <a:xfrm>
            <a:off x="6267451" y="3068639"/>
            <a:ext cx="498475" cy="27463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800" dirty="0">
                <a:solidFill>
                  <a:schemeClr val="tx1"/>
                </a:solidFill>
              </a:rPr>
              <a:t>HCO</a:t>
            </a:r>
            <a:r>
              <a:rPr lang="cs-CZ" sz="800" baseline="-25000" dirty="0">
                <a:solidFill>
                  <a:schemeClr val="tx1"/>
                </a:solidFill>
              </a:rPr>
              <a:t>3</a:t>
            </a:r>
            <a:r>
              <a:rPr lang="cs-CZ" sz="800" baseline="30000" dirty="0">
                <a:solidFill>
                  <a:schemeClr val="tx1"/>
                </a:solidFill>
              </a:rPr>
              <a:t>-</a:t>
            </a:r>
          </a:p>
        </p:txBody>
      </p:sp>
      <p:sp>
        <p:nvSpPr>
          <p:cNvPr id="9" name="Obdélník 8">
            <a:extLst>
              <a:ext uri="{FF2B5EF4-FFF2-40B4-BE49-F238E27FC236}">
                <a16:creationId xmlns:a16="http://schemas.microsoft.com/office/drawing/2014/main" id="{80368903-4346-496F-8FB5-F7EEA3E75080}"/>
              </a:ext>
            </a:extLst>
          </p:cNvPr>
          <p:cNvSpPr/>
          <p:nvPr/>
        </p:nvSpPr>
        <p:spPr>
          <a:xfrm>
            <a:off x="5951539" y="5300663"/>
            <a:ext cx="649287" cy="107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900" dirty="0" err="1">
                <a:solidFill>
                  <a:schemeClr val="tx1"/>
                </a:solidFill>
              </a:rPr>
              <a:t>Buf</a:t>
            </a:r>
            <a:r>
              <a:rPr lang="cs-CZ" sz="900" baseline="30000" dirty="0">
                <a:solidFill>
                  <a:schemeClr val="tx1"/>
                </a:solidFill>
              </a:rPr>
              <a:t>-</a:t>
            </a:r>
          </a:p>
        </p:txBody>
      </p:sp>
      <p:sp>
        <p:nvSpPr>
          <p:cNvPr id="11" name="Obdélník 10">
            <a:extLst>
              <a:ext uri="{FF2B5EF4-FFF2-40B4-BE49-F238E27FC236}">
                <a16:creationId xmlns:a16="http://schemas.microsoft.com/office/drawing/2014/main" id="{DA0045F0-0DB4-4EF3-A08D-1615C2F40217}"/>
              </a:ext>
            </a:extLst>
          </p:cNvPr>
          <p:cNvSpPr/>
          <p:nvPr/>
        </p:nvSpPr>
        <p:spPr>
          <a:xfrm>
            <a:off x="6156326" y="5033963"/>
            <a:ext cx="498475" cy="138112"/>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700" dirty="0" err="1">
                <a:solidFill>
                  <a:schemeClr val="tx1"/>
                </a:solidFill>
              </a:rPr>
              <a:t>Buf</a:t>
            </a:r>
            <a:r>
              <a:rPr lang="cs-CZ" sz="700" dirty="0">
                <a:solidFill>
                  <a:schemeClr val="tx1"/>
                </a:solidFill>
              </a:rPr>
              <a:t> </a:t>
            </a:r>
            <a:r>
              <a:rPr lang="cs-CZ" sz="700" baseline="30000" dirty="0">
                <a:solidFill>
                  <a:schemeClr val="tx1"/>
                </a:solidFill>
              </a:rPr>
              <a:t>-</a:t>
            </a:r>
          </a:p>
        </p:txBody>
      </p:sp>
      <p:sp>
        <p:nvSpPr>
          <p:cNvPr id="10" name="Obdélník 9">
            <a:extLst>
              <a:ext uri="{FF2B5EF4-FFF2-40B4-BE49-F238E27FC236}">
                <a16:creationId xmlns:a16="http://schemas.microsoft.com/office/drawing/2014/main" id="{E3478E23-8F2F-45F9-B4E7-F73F3B7BEBF4}"/>
              </a:ext>
            </a:extLst>
          </p:cNvPr>
          <p:cNvSpPr/>
          <p:nvPr/>
        </p:nvSpPr>
        <p:spPr>
          <a:xfrm>
            <a:off x="3392489" y="3251200"/>
            <a:ext cx="504825" cy="4318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14" name="Obdélník 13">
            <a:extLst>
              <a:ext uri="{FF2B5EF4-FFF2-40B4-BE49-F238E27FC236}">
                <a16:creationId xmlns:a16="http://schemas.microsoft.com/office/drawing/2014/main" id="{52594824-0184-4928-96C3-8142BAFE1FF9}"/>
              </a:ext>
            </a:extLst>
          </p:cNvPr>
          <p:cNvSpPr/>
          <p:nvPr/>
        </p:nvSpPr>
        <p:spPr>
          <a:xfrm>
            <a:off x="3392489" y="3248025"/>
            <a:ext cx="504825" cy="431800"/>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dirty="0"/>
              <a:t>BB</a:t>
            </a:r>
          </a:p>
        </p:txBody>
      </p:sp>
      <p:sp>
        <p:nvSpPr>
          <p:cNvPr id="2" name="TextovéPole 1">
            <a:extLst>
              <a:ext uri="{FF2B5EF4-FFF2-40B4-BE49-F238E27FC236}">
                <a16:creationId xmlns:a16="http://schemas.microsoft.com/office/drawing/2014/main" id="{3B813B41-A686-4DA9-87BC-D40F35D9E87E}"/>
              </a:ext>
            </a:extLst>
          </p:cNvPr>
          <p:cNvSpPr txBox="1"/>
          <p:nvPr/>
        </p:nvSpPr>
        <p:spPr>
          <a:xfrm>
            <a:off x="2616200" y="2279650"/>
            <a:ext cx="3549650" cy="369332"/>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eaLnBrk="1" hangingPunct="1">
              <a:defRPr/>
            </a:pPr>
            <a:r>
              <a:rPr lang="cs-CZ" dirty="0"/>
              <a:t>plasma SID = plasma BB</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grpId="0" nodeType="clickEffect">
                                  <p:stCondLst>
                                    <p:cond delay="0"/>
                                  </p:stCondLst>
                                  <p:childTnLst>
                                    <p:animMotion origin="layout" path="M 0.00013 -0.00417 L -0.23542 0.05278 " pathEditMode="relative" rAng="0" ptsTypes="AA">
                                      <p:cBhvr>
                                        <p:cTn id="10" dur="2000" fill="hold"/>
                                        <p:tgtEl>
                                          <p:spTgt spid="6"/>
                                        </p:tgtEl>
                                        <p:attrNameLst>
                                          <p:attrName>ppt_x</p:attrName>
                                          <p:attrName>ppt_y</p:attrName>
                                        </p:attrNameLst>
                                      </p:cBhvr>
                                      <p:rCtr x="-11784" y="2847"/>
                                    </p:animMotion>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0" nodeType="clickEffect">
                                  <p:stCondLst>
                                    <p:cond delay="0"/>
                                  </p:stCondLst>
                                  <p:childTnLst>
                                    <p:animMotion origin="layout" path="M -0.00104 0.00417 L -0.22721 -0.25231 " pathEditMode="relative" rAng="0" ptsTypes="AA">
                                      <p:cBhvr>
                                        <p:cTn id="14" dur="2000" fill="hold"/>
                                        <p:tgtEl>
                                          <p:spTgt spid="11"/>
                                        </p:tgtEl>
                                        <p:attrNameLst>
                                          <p:attrName>ppt_x</p:attrName>
                                          <p:attrName>ppt_y</p:attrName>
                                        </p:attrNameLst>
                                      </p:cBhvr>
                                      <p:rCtr x="-11315" y="-12824"/>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0" grpId="0" animBg="1"/>
      <p:bldP spid="14" grpId="0" animBg="1"/>
      <p:bldP spid="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8" name="Picture 10" descr="Dr. Fencl">
            <a:extLst>
              <a:ext uri="{FF2B5EF4-FFF2-40B4-BE49-F238E27FC236}">
                <a16:creationId xmlns:a16="http://schemas.microsoft.com/office/drawing/2014/main" id="{7C4C9021-71CA-4B87-878F-89F1307757C4}"/>
              </a:ext>
            </a:extLst>
          </p:cNvPr>
          <p:cNvPicPr>
            <a:picLocks noChangeAspect="1" noChangeArrowheads="1"/>
          </p:cNvPicPr>
          <p:nvPr/>
        </p:nvPicPr>
        <p:blipFill>
          <a:blip r:embed="rId10"/>
          <a:srcRect/>
          <a:stretch>
            <a:fillRect/>
          </a:stretch>
        </p:blipFill>
        <p:spPr bwMode="auto">
          <a:xfrm>
            <a:off x="8932863" y="4652963"/>
            <a:ext cx="1771650" cy="2214562"/>
          </a:xfrm>
          <a:prstGeom prst="rect">
            <a:avLst/>
          </a:prstGeom>
          <a:noFill/>
          <a:effectLst>
            <a:outerShdw blurRad="50800" dist="38100" dir="2700000" algn="tl" rotWithShape="0">
              <a:prstClr val="black">
                <a:alpha val="40000"/>
              </a:prstClr>
            </a:outerShdw>
          </a:effectLst>
        </p:spPr>
      </p:pic>
      <p:pic>
        <p:nvPicPr>
          <p:cNvPr id="2054" name="Picture 6" descr="http://www.unipa.it/~lanza/esiait/astrup.JPG">
            <a:extLst>
              <a:ext uri="{FF2B5EF4-FFF2-40B4-BE49-F238E27FC236}">
                <a16:creationId xmlns:a16="http://schemas.microsoft.com/office/drawing/2014/main" id="{E8D63D9D-B808-4D2F-A7DF-4CFF40DB104B}"/>
              </a:ext>
            </a:extLst>
          </p:cNvPr>
          <p:cNvPicPr>
            <a:picLocks noChangeAspect="1" noChangeArrowheads="1"/>
          </p:cNvPicPr>
          <p:nvPr/>
        </p:nvPicPr>
        <p:blipFill>
          <a:blip r:embed="rId11"/>
          <a:srcRect/>
          <a:stretch>
            <a:fillRect/>
          </a:stretch>
        </p:blipFill>
        <p:spPr bwMode="auto">
          <a:xfrm>
            <a:off x="1558925" y="1058863"/>
            <a:ext cx="3214688" cy="2411412"/>
          </a:xfrm>
          <a:prstGeom prst="rect">
            <a:avLst/>
          </a:prstGeom>
          <a:noFill/>
          <a:effectLst>
            <a:outerShdw blurRad="50800" dist="38100" dir="2700000" algn="tl" rotWithShape="0">
              <a:prstClr val="black">
                <a:alpha val="40000"/>
              </a:prstClr>
            </a:outerShdw>
          </a:effectLst>
        </p:spPr>
      </p:pic>
      <p:sp>
        <p:nvSpPr>
          <p:cNvPr id="212996" name="Rectangle 2">
            <a:extLst>
              <a:ext uri="{FF2B5EF4-FFF2-40B4-BE49-F238E27FC236}">
                <a16:creationId xmlns:a16="http://schemas.microsoft.com/office/drawing/2014/main" id="{A7909400-204F-4D37-94A5-433CF79F6B0E}"/>
              </a:ext>
            </a:extLst>
          </p:cNvPr>
          <p:cNvSpPr>
            <a:spLocks noGrp="1" noChangeArrowheads="1"/>
          </p:cNvSpPr>
          <p:nvPr>
            <p:ph type="title"/>
          </p:nvPr>
        </p:nvSpPr>
        <p:spPr>
          <a:xfrm>
            <a:off x="2770188" y="-160338"/>
            <a:ext cx="7283450" cy="1223963"/>
          </a:xfrm>
        </p:spPr>
        <p:txBody>
          <a:bodyPr/>
          <a:lstStyle/>
          <a:p>
            <a:pPr eaLnBrk="1" hangingPunct="1"/>
            <a:r>
              <a:rPr lang="cs-CZ" altLang="cs-CZ"/>
              <a:t>Acid-Base equilibrium</a:t>
            </a:r>
          </a:p>
        </p:txBody>
      </p:sp>
      <p:sp>
        <p:nvSpPr>
          <p:cNvPr id="212997" name="Rectangle 8">
            <a:extLst>
              <a:ext uri="{FF2B5EF4-FFF2-40B4-BE49-F238E27FC236}">
                <a16:creationId xmlns:a16="http://schemas.microsoft.com/office/drawing/2014/main" id="{E0B76E75-43C6-49D9-BC37-F27A50979533}"/>
              </a:ext>
            </a:extLst>
          </p:cNvPr>
          <p:cNvSpPr>
            <a:spLocks noChangeArrowheads="1"/>
          </p:cNvSpPr>
          <p:nvPr/>
        </p:nvSpPr>
        <p:spPr bwMode="auto">
          <a:xfrm>
            <a:off x="5286376" y="1844676"/>
            <a:ext cx="3311525"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a:solidFill>
                  <a:schemeClr val="tx2"/>
                </a:solidFill>
              </a:rPr>
              <a:t>Classical Danish approach</a:t>
            </a:r>
          </a:p>
        </p:txBody>
      </p:sp>
      <p:pic>
        <p:nvPicPr>
          <p:cNvPr id="76810" name="Picture 10" descr="Summer2003">
            <a:extLst>
              <a:ext uri="{FF2B5EF4-FFF2-40B4-BE49-F238E27FC236}">
                <a16:creationId xmlns:a16="http://schemas.microsoft.com/office/drawing/2014/main" id="{9E7376A7-C1F2-47A7-B4E9-2556B38C7EC3}"/>
              </a:ext>
            </a:extLst>
          </p:cNvPr>
          <p:cNvPicPr>
            <a:picLocks noChangeAspect="1" noChangeArrowheads="1"/>
          </p:cNvPicPr>
          <p:nvPr/>
        </p:nvPicPr>
        <p:blipFill>
          <a:blip r:embed="rId12"/>
          <a:srcRect l="18808" t="9206" r="45308"/>
          <a:stretch>
            <a:fillRect/>
          </a:stretch>
        </p:blipFill>
        <p:spPr bwMode="auto">
          <a:xfrm>
            <a:off x="9078913" y="836613"/>
            <a:ext cx="1554162" cy="2633662"/>
          </a:xfrm>
          <a:prstGeom prst="rect">
            <a:avLst/>
          </a:prstGeom>
          <a:noFill/>
          <a:effectLst>
            <a:outerShdw blurRad="50800" dist="38100" dir="2700000" algn="tl" rotWithShape="0">
              <a:prstClr val="black">
                <a:alpha val="40000"/>
              </a:prstClr>
            </a:outerShdw>
          </a:effectLst>
        </p:spPr>
      </p:pic>
      <p:sp>
        <p:nvSpPr>
          <p:cNvPr id="212999" name="Rectangle 11">
            <a:extLst>
              <a:ext uri="{FF2B5EF4-FFF2-40B4-BE49-F238E27FC236}">
                <a16:creationId xmlns:a16="http://schemas.microsoft.com/office/drawing/2014/main" id="{79F6D16C-0176-424E-8EB8-0908C0E088EE}"/>
              </a:ext>
            </a:extLst>
          </p:cNvPr>
          <p:cNvSpPr>
            <a:spLocks noChangeArrowheads="1"/>
          </p:cNvSpPr>
          <p:nvPr/>
        </p:nvSpPr>
        <p:spPr bwMode="auto">
          <a:xfrm>
            <a:off x="4224339" y="4857751"/>
            <a:ext cx="5976937"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a:solidFill>
                  <a:schemeClr val="tx2"/>
                </a:solidFill>
              </a:rPr>
              <a:t>„Modern approach“  </a:t>
            </a:r>
          </a:p>
          <a:p>
            <a:pPr>
              <a:spcBef>
                <a:spcPct val="0"/>
              </a:spcBef>
              <a:buClrTx/>
              <a:buFontTx/>
              <a:buNone/>
            </a:pPr>
            <a:r>
              <a:rPr lang="cs-CZ" altLang="cs-CZ" sz="3600">
                <a:solidFill>
                  <a:schemeClr val="tx2"/>
                </a:solidFill>
              </a:rPr>
              <a:t>by Stewart and Fencl</a:t>
            </a:r>
          </a:p>
        </p:txBody>
      </p:sp>
      <p:pic>
        <p:nvPicPr>
          <p:cNvPr id="2056" name="Picture 8" descr="http://www.acidbase.org/i/stewart.jpg">
            <a:extLst>
              <a:ext uri="{FF2B5EF4-FFF2-40B4-BE49-F238E27FC236}">
                <a16:creationId xmlns:a16="http://schemas.microsoft.com/office/drawing/2014/main" id="{14F24CBC-69BE-4991-8DCA-BF286D2C45D9}"/>
              </a:ext>
            </a:extLst>
          </p:cNvPr>
          <p:cNvPicPr>
            <a:picLocks noChangeAspect="1" noChangeArrowheads="1"/>
          </p:cNvPicPr>
          <p:nvPr/>
        </p:nvPicPr>
        <p:blipFill>
          <a:blip r:embed="rId13"/>
          <a:srcRect l="3900" r="6395"/>
          <a:stretch>
            <a:fillRect/>
          </a:stretch>
        </p:blipFill>
        <p:spPr bwMode="auto">
          <a:xfrm>
            <a:off x="2782888" y="4603750"/>
            <a:ext cx="1357312" cy="2254250"/>
          </a:xfrm>
          <a:prstGeom prst="rect">
            <a:avLst/>
          </a:prstGeom>
          <a:noFill/>
          <a:effectLst>
            <a:outerShdw blurRad="50800" dist="38100" dir="2700000" algn="tl" rotWithShape="0">
              <a:prstClr val="black">
                <a:alpha val="40000"/>
              </a:prstClr>
            </a:outerShdw>
          </a:effectLst>
        </p:spPr>
      </p:pic>
      <p:sp>
        <p:nvSpPr>
          <p:cNvPr id="213001" name="Rectangle 11">
            <a:extLst>
              <a:ext uri="{FF2B5EF4-FFF2-40B4-BE49-F238E27FC236}">
                <a16:creationId xmlns:a16="http://schemas.microsoft.com/office/drawing/2014/main" id="{73587BE6-6EE9-4866-9450-67F70C18C695}"/>
              </a:ext>
            </a:extLst>
          </p:cNvPr>
          <p:cNvSpPr>
            <a:spLocks noChangeArrowheads="1"/>
          </p:cNvSpPr>
          <p:nvPr/>
        </p:nvSpPr>
        <p:spPr bwMode="auto">
          <a:xfrm>
            <a:off x="8040689" y="2916238"/>
            <a:ext cx="5976937"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chemeClr val="tx2"/>
                </a:solidFill>
              </a:rPr>
              <a:t>Siggaard-Andersen</a:t>
            </a:r>
          </a:p>
        </p:txBody>
      </p:sp>
      <p:sp>
        <p:nvSpPr>
          <p:cNvPr id="213002" name="Rectangle 11">
            <a:extLst>
              <a:ext uri="{FF2B5EF4-FFF2-40B4-BE49-F238E27FC236}">
                <a16:creationId xmlns:a16="http://schemas.microsoft.com/office/drawing/2014/main" id="{C6FEC2B7-3F99-4DAB-A204-5C3DDC69B63F}"/>
              </a:ext>
            </a:extLst>
          </p:cNvPr>
          <p:cNvSpPr>
            <a:spLocks noChangeArrowheads="1"/>
          </p:cNvSpPr>
          <p:nvPr/>
        </p:nvSpPr>
        <p:spPr bwMode="auto">
          <a:xfrm>
            <a:off x="1703389" y="2852738"/>
            <a:ext cx="5976937"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chemeClr val="tx2"/>
                </a:solidFill>
              </a:rPr>
              <a:t>Paul Astrup</a:t>
            </a:r>
          </a:p>
        </p:txBody>
      </p:sp>
      <p:sp>
        <p:nvSpPr>
          <p:cNvPr id="14" name="TextovéPole 13">
            <a:extLst>
              <a:ext uri="{FF2B5EF4-FFF2-40B4-BE49-F238E27FC236}">
                <a16:creationId xmlns:a16="http://schemas.microsoft.com/office/drawing/2014/main" id="{7DB45E8C-DDC2-4FA5-A3A9-2B642EB9E1E0}"/>
              </a:ext>
            </a:extLst>
          </p:cNvPr>
          <p:cNvSpPr txBox="1">
            <a:spLocks noChangeArrowheads="1"/>
          </p:cNvSpPr>
          <p:nvPr/>
        </p:nvSpPr>
        <p:spPr bwMode="auto">
          <a:xfrm>
            <a:off x="3648076" y="3933826"/>
            <a:ext cx="64500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Times New Roman" panose="02020603050405020304" pitchFamily="18" charset="0"/>
              </a:rPr>
              <a:t>The same problem from different points of view</a:t>
            </a:r>
          </a:p>
        </p:txBody>
      </p:sp>
      <p:grpSp>
        <p:nvGrpSpPr>
          <p:cNvPr id="2" name="Skupina 14">
            <a:extLst>
              <a:ext uri="{FF2B5EF4-FFF2-40B4-BE49-F238E27FC236}">
                <a16:creationId xmlns:a16="http://schemas.microsoft.com/office/drawing/2014/main" id="{88263206-9B59-49E7-9DDB-52E5CB2D55AE}"/>
              </a:ext>
            </a:extLst>
          </p:cNvPr>
          <p:cNvGrpSpPr>
            <a:grpSpLocks/>
          </p:cNvGrpSpPr>
          <p:nvPr/>
        </p:nvGrpSpPr>
        <p:grpSpPr bwMode="auto">
          <a:xfrm>
            <a:off x="5591175" y="3446463"/>
            <a:ext cx="1963738" cy="1446550"/>
            <a:chOff x="4067299" y="3446219"/>
            <a:chExt cx="1962857" cy="1446550"/>
          </a:xfrm>
        </p:grpSpPr>
        <p:sp>
          <p:nvSpPr>
            <p:cNvPr id="213008" name="AutoShape 12">
              <a:extLst>
                <a:ext uri="{FF2B5EF4-FFF2-40B4-BE49-F238E27FC236}">
                  <a16:creationId xmlns:a16="http://schemas.microsoft.com/office/drawing/2014/main" id="{22C14694-481D-4678-8016-FE31C6CC7E7E}"/>
                </a:ext>
              </a:extLst>
            </p:cNvPr>
            <p:cNvSpPr>
              <a:spLocks noChangeArrowheads="1"/>
            </p:cNvSpPr>
            <p:nvPr/>
          </p:nvSpPr>
          <p:spPr bwMode="auto">
            <a:xfrm>
              <a:off x="4067299" y="3786188"/>
              <a:ext cx="720725" cy="865187"/>
            </a:xfrm>
            <a:prstGeom prst="lightningBolt">
              <a:avLst/>
            </a:prstGeom>
            <a:solidFill>
              <a:srgbClr val="00CC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13009" name="AutoShape 13">
              <a:extLst>
                <a:ext uri="{FF2B5EF4-FFF2-40B4-BE49-F238E27FC236}">
                  <a16:creationId xmlns:a16="http://schemas.microsoft.com/office/drawing/2014/main" id="{43CA2F37-C294-40E1-9893-E2C73C81DC0A}"/>
                </a:ext>
              </a:extLst>
            </p:cNvPr>
            <p:cNvSpPr>
              <a:spLocks noChangeArrowheads="1"/>
            </p:cNvSpPr>
            <p:nvPr/>
          </p:nvSpPr>
          <p:spPr bwMode="auto">
            <a:xfrm rot="-10344321">
              <a:off x="5309431" y="3694730"/>
              <a:ext cx="720725" cy="865188"/>
            </a:xfrm>
            <a:prstGeom prst="lightningBol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13010" name="Text Box 14">
              <a:hlinkClick r:id="rId14" action="ppaction://hlinkfile"/>
              <a:extLst>
                <a:ext uri="{FF2B5EF4-FFF2-40B4-BE49-F238E27FC236}">
                  <a16:creationId xmlns:a16="http://schemas.microsoft.com/office/drawing/2014/main" id="{3AD0DA54-4AEA-426E-B565-CC0062AA2124}"/>
                </a:ext>
              </a:extLst>
            </p:cNvPr>
            <p:cNvSpPr txBox="1">
              <a:spLocks noChangeArrowheads="1"/>
            </p:cNvSpPr>
            <p:nvPr/>
          </p:nvSpPr>
          <p:spPr bwMode="auto">
            <a:xfrm>
              <a:off x="4707791" y="3446219"/>
              <a:ext cx="724553"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8800"/>
                <a:t>?</a:t>
              </a:r>
            </a:p>
          </p:txBody>
        </p:sp>
      </p:grpSp>
    </p:spTree>
    <p:custDataLst>
      <p:tags r:id="rId1"/>
    </p:custDataLst>
    <p:controls>
      <mc:AlternateContent xmlns:mc="http://schemas.openxmlformats.org/markup-compatibility/2006">
        <mc:Choice xmlns:v="urn:schemas-microsoft-com:vml" Requires="v">
          <p:control r:id="rId2" imgW="1828571" imgH="1828571"/>
        </mc:Choice>
        <mc:Fallback>
          <p:control r:id="rId2" imgW="1828571" imgH="1828571">
            <p:pic>
              <p:nvPicPr>
                <p:cNvPr id="213005" name="ShockwaveFlash1">
                  <a:extLst>
                    <a:ext uri="{FF2B5EF4-FFF2-40B4-BE49-F238E27FC236}">
                      <a16:creationId xmlns:a16="http://schemas.microsoft.com/office/drawing/2014/main" id="{90ABD3EC-4D32-4315-B73A-157EEC4A0135}"/>
                    </a:ext>
                  </a:extLst>
                </p:cNvPr>
                <p:cNvPicPr preferRelativeResize="0">
                  <a:picLocks noChangeArrowheads="1" noChangeShapeType="1"/>
                </p:cNvPicPr>
                <p:nvPr>
                  <p:custDataLst>
                    <p:tags r:id="rId3"/>
                  </p:custDataLst>
                </p:nvPr>
              </p:nvPicPr>
              <p:blipFill>
                <a:blip r:embed="rId15">
                  <a:extLst>
                    <a:ext uri="{28A0092B-C50C-407E-A947-70E740481C1C}">
                      <a14:useLocalDpi xmlns:a14="http://schemas.microsoft.com/office/drawing/2010/main" val="0"/>
                    </a:ext>
                  </a:extLst>
                </a:blip>
                <a:srcRect/>
                <a:stretch>
                  <a:fillRect/>
                </a:stretch>
              </p:blipFill>
              <p:spPr bwMode="auto">
                <a:xfrm>
                  <a:off x="1536700" y="12700"/>
                  <a:ext cx="12700" cy="12700"/>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4" imgW="1828571" imgH="1828571"/>
        </mc:Choice>
        <mc:Fallback>
          <p:control r:id="rId4" imgW="1828571" imgH="1828571">
            <p:pic>
              <p:nvPicPr>
                <p:cNvPr id="213006" name="ShockwaveFlash2">
                  <a:extLst>
                    <a:ext uri="{FF2B5EF4-FFF2-40B4-BE49-F238E27FC236}">
                      <a16:creationId xmlns:a16="http://schemas.microsoft.com/office/drawing/2014/main" id="{0E0F5F17-CCBF-4EEB-974F-0C8E5D9E5242}"/>
                    </a:ext>
                  </a:extLst>
                </p:cNvPr>
                <p:cNvPicPr preferRelativeResize="0">
                  <a:picLocks noChangeArrowheads="1" noChangeShapeType="1"/>
                </p:cNvPicPr>
                <p:nvPr>
                  <p:custDataLst>
                    <p:tags r:id="rId5"/>
                  </p:custDataLst>
                </p:nvPr>
              </p:nvPicPr>
              <p:blipFill>
                <a:blip r:embed="rId15">
                  <a:extLst>
                    <a:ext uri="{28A0092B-C50C-407E-A947-70E740481C1C}">
                      <a14:useLocalDpi xmlns:a14="http://schemas.microsoft.com/office/drawing/2010/main" val="0"/>
                    </a:ext>
                  </a:extLst>
                </a:blip>
                <a:srcRect/>
                <a:stretch>
                  <a:fillRect/>
                </a:stretch>
              </p:blipFill>
              <p:spPr bwMode="auto">
                <a:xfrm>
                  <a:off x="1536700" y="12700"/>
                  <a:ext cx="12700" cy="12700"/>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6" imgW="1828571" imgH="1828571"/>
        </mc:Choice>
        <mc:Fallback>
          <p:control r:id="rId6" imgW="1828571" imgH="1828571">
            <p:pic>
              <p:nvPicPr>
                <p:cNvPr id="213007" name="ShockwaveFlash3">
                  <a:extLst>
                    <a:ext uri="{FF2B5EF4-FFF2-40B4-BE49-F238E27FC236}">
                      <a16:creationId xmlns:a16="http://schemas.microsoft.com/office/drawing/2014/main" id="{5EB0783B-1CB3-4209-A4C6-227687BA3B49}"/>
                    </a:ext>
                  </a:extLst>
                </p:cNvPr>
                <p:cNvPicPr preferRelativeResize="0">
                  <a:picLocks noChangeArrowheads="1" noChangeShapeType="1"/>
                </p:cNvPicPr>
                <p:nvPr>
                  <p:custDataLst>
                    <p:tags r:id="rId7"/>
                  </p:custDataLst>
                </p:nvPr>
              </p:nvPicPr>
              <p:blipFill>
                <a:blip r:embed="rId16">
                  <a:extLst>
                    <a:ext uri="{28A0092B-C50C-407E-A947-70E740481C1C}">
                      <a14:useLocalDpi xmlns:a14="http://schemas.microsoft.com/office/drawing/2010/main" val="0"/>
                    </a:ext>
                  </a:extLst>
                </a:blip>
                <a:srcRect/>
                <a:stretch>
                  <a:fillRect/>
                </a:stretch>
              </p:blipFill>
              <p:spPr bwMode="auto">
                <a:xfrm>
                  <a:off x="1536700" y="12700"/>
                  <a:ext cx="12700" cy="12700"/>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xit" presetSubtype="10" fill="hold" nodeType="clickEffect">
                                  <p:stCondLst>
                                    <p:cond delay="0"/>
                                  </p:stCondLst>
                                  <p:childTnLst>
                                    <p:animEffect transition="out" filter="checkerboard(across)">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par>
                                <p:cTn id="8" presetID="8" presetClass="entr" presetSubtype="16"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amond(in)">
                                      <p:cBhvr>
                                        <p:cTn id="10"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215042" name="Group 3">
            <a:extLst>
              <a:ext uri="{FF2B5EF4-FFF2-40B4-BE49-F238E27FC236}">
                <a16:creationId xmlns:a16="http://schemas.microsoft.com/office/drawing/2014/main" id="{A72749EF-6DDA-4096-B6E8-F89D4BF1C836}"/>
              </a:ext>
            </a:extLst>
          </p:cNvPr>
          <p:cNvGrpSpPr>
            <a:grpSpLocks/>
          </p:cNvGrpSpPr>
          <p:nvPr/>
        </p:nvGrpSpPr>
        <p:grpSpPr bwMode="auto">
          <a:xfrm>
            <a:off x="1343026" y="1989139"/>
            <a:ext cx="4752975" cy="2854325"/>
            <a:chOff x="249" y="1253"/>
            <a:chExt cx="3702" cy="2223"/>
          </a:xfrm>
        </p:grpSpPr>
        <p:sp>
          <p:nvSpPr>
            <p:cNvPr id="215051" name="Rectangle 4">
              <a:extLst>
                <a:ext uri="{FF2B5EF4-FFF2-40B4-BE49-F238E27FC236}">
                  <a16:creationId xmlns:a16="http://schemas.microsoft.com/office/drawing/2014/main" id="{9B18446A-0091-473A-8093-A596D3978FB6}"/>
                </a:ext>
              </a:extLst>
            </p:cNvPr>
            <p:cNvSpPr>
              <a:spLocks noChangeArrowheads="1"/>
            </p:cNvSpPr>
            <p:nvPr/>
          </p:nvSpPr>
          <p:spPr bwMode="auto">
            <a:xfrm>
              <a:off x="249" y="1289"/>
              <a:ext cx="998" cy="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en-US" altLang="cs-CZ" sz="2800"/>
                <a:t>Ca</a:t>
              </a:r>
              <a:r>
                <a:rPr lang="en-US" altLang="cs-CZ" sz="2800" baseline="30000"/>
                <a:t>+</a:t>
              </a:r>
              <a:r>
                <a:rPr lang="en-US" altLang="cs-CZ" sz="2800"/>
                <a:t> Mg</a:t>
              </a:r>
              <a:r>
                <a:rPr lang="en-US" altLang="cs-CZ" sz="2800" baseline="30000"/>
                <a:t>+</a:t>
              </a:r>
              <a:endParaRPr lang="cs-CZ" altLang="cs-CZ" sz="2800" baseline="30000"/>
            </a:p>
          </p:txBody>
        </p:sp>
        <p:grpSp>
          <p:nvGrpSpPr>
            <p:cNvPr id="215052" name="Group 5">
              <a:extLst>
                <a:ext uri="{FF2B5EF4-FFF2-40B4-BE49-F238E27FC236}">
                  <a16:creationId xmlns:a16="http://schemas.microsoft.com/office/drawing/2014/main" id="{3B6447A8-0FCB-4C5E-B3FA-7943EA6C2641}"/>
                </a:ext>
              </a:extLst>
            </p:cNvPr>
            <p:cNvGrpSpPr>
              <a:grpSpLocks/>
            </p:cNvGrpSpPr>
            <p:nvPr/>
          </p:nvGrpSpPr>
          <p:grpSpPr bwMode="auto">
            <a:xfrm>
              <a:off x="1248" y="1253"/>
              <a:ext cx="1226" cy="2223"/>
              <a:chOff x="1288" y="1253"/>
              <a:chExt cx="1170" cy="2223"/>
            </a:xfrm>
          </p:grpSpPr>
          <p:sp>
            <p:nvSpPr>
              <p:cNvPr id="215062" name="Rectangle 6">
                <a:extLst>
                  <a:ext uri="{FF2B5EF4-FFF2-40B4-BE49-F238E27FC236}">
                    <a16:creationId xmlns:a16="http://schemas.microsoft.com/office/drawing/2014/main" id="{9D9819ED-9968-4DE8-8430-E3E87C535146}"/>
                  </a:ext>
                </a:extLst>
              </p:cNvPr>
              <p:cNvSpPr>
                <a:spLocks noChangeArrowheads="1"/>
              </p:cNvSpPr>
              <p:nvPr/>
            </p:nvSpPr>
            <p:spPr bwMode="auto">
              <a:xfrm>
                <a:off x="1346" y="1253"/>
                <a:ext cx="528" cy="2223"/>
              </a:xfrm>
              <a:prstGeom prst="rect">
                <a:avLst/>
              </a:prstGeom>
              <a:solidFill>
                <a:srgbClr val="F40C43"/>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15063" name="Rectangle 7">
                <a:extLst>
                  <a:ext uri="{FF2B5EF4-FFF2-40B4-BE49-F238E27FC236}">
                    <a16:creationId xmlns:a16="http://schemas.microsoft.com/office/drawing/2014/main" id="{D2AA062F-1BC8-4499-BDA1-C8F48B9DB333}"/>
                  </a:ext>
                </a:extLst>
              </p:cNvPr>
              <p:cNvSpPr>
                <a:spLocks noChangeArrowheads="1"/>
              </p:cNvSpPr>
              <p:nvPr/>
            </p:nvSpPr>
            <p:spPr bwMode="auto">
              <a:xfrm>
                <a:off x="1874" y="2365"/>
                <a:ext cx="526" cy="1111"/>
              </a:xfrm>
              <a:prstGeom prst="rect">
                <a:avLst/>
              </a:prstGeom>
              <a:solidFill>
                <a:srgbClr val="F40C43"/>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15064" name="Line 8">
                <a:extLst>
                  <a:ext uri="{FF2B5EF4-FFF2-40B4-BE49-F238E27FC236}">
                    <a16:creationId xmlns:a16="http://schemas.microsoft.com/office/drawing/2014/main" id="{C2585553-223B-4A58-8B72-0E6CACC38B07}"/>
                  </a:ext>
                </a:extLst>
              </p:cNvPr>
              <p:cNvSpPr>
                <a:spLocks noChangeShapeType="1"/>
              </p:cNvSpPr>
              <p:nvPr/>
            </p:nvSpPr>
            <p:spPr bwMode="auto">
              <a:xfrm>
                <a:off x="1346" y="1312"/>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65" name="Line 9">
                <a:extLst>
                  <a:ext uri="{FF2B5EF4-FFF2-40B4-BE49-F238E27FC236}">
                    <a16:creationId xmlns:a16="http://schemas.microsoft.com/office/drawing/2014/main" id="{4C908FCF-3286-4DEC-8E04-7A6C6D77037F}"/>
                  </a:ext>
                </a:extLst>
              </p:cNvPr>
              <p:cNvSpPr>
                <a:spLocks noChangeShapeType="1"/>
              </p:cNvSpPr>
              <p:nvPr/>
            </p:nvSpPr>
            <p:spPr bwMode="auto">
              <a:xfrm>
                <a:off x="1346" y="1663"/>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66" name="Line 10">
                <a:extLst>
                  <a:ext uri="{FF2B5EF4-FFF2-40B4-BE49-F238E27FC236}">
                    <a16:creationId xmlns:a16="http://schemas.microsoft.com/office/drawing/2014/main" id="{5485A01D-31F8-45E7-984E-71D327D98DAB}"/>
                  </a:ext>
                </a:extLst>
              </p:cNvPr>
              <p:cNvSpPr>
                <a:spLocks noChangeShapeType="1"/>
              </p:cNvSpPr>
              <p:nvPr/>
            </p:nvSpPr>
            <p:spPr bwMode="auto">
              <a:xfrm>
                <a:off x="1872" y="1721"/>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67" name="Line 11">
                <a:extLst>
                  <a:ext uri="{FF2B5EF4-FFF2-40B4-BE49-F238E27FC236}">
                    <a16:creationId xmlns:a16="http://schemas.microsoft.com/office/drawing/2014/main" id="{ED31553F-0E1F-4CD3-9A4E-16E8B6A61905}"/>
                  </a:ext>
                </a:extLst>
              </p:cNvPr>
              <p:cNvSpPr>
                <a:spLocks noChangeShapeType="1"/>
              </p:cNvSpPr>
              <p:nvPr/>
            </p:nvSpPr>
            <p:spPr bwMode="auto">
              <a:xfrm>
                <a:off x="1874" y="2365"/>
                <a:ext cx="527"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68" name="Line 12">
                <a:extLst>
                  <a:ext uri="{FF2B5EF4-FFF2-40B4-BE49-F238E27FC236}">
                    <a16:creationId xmlns:a16="http://schemas.microsoft.com/office/drawing/2014/main" id="{16548CBF-0828-43C2-A93E-C947AC668120}"/>
                  </a:ext>
                </a:extLst>
              </p:cNvPr>
              <p:cNvSpPr>
                <a:spLocks noChangeShapeType="1"/>
              </p:cNvSpPr>
              <p:nvPr/>
            </p:nvSpPr>
            <p:spPr bwMode="auto">
              <a:xfrm>
                <a:off x="1874" y="2891"/>
                <a:ext cx="527"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69" name="Line 13">
                <a:extLst>
                  <a:ext uri="{FF2B5EF4-FFF2-40B4-BE49-F238E27FC236}">
                    <a16:creationId xmlns:a16="http://schemas.microsoft.com/office/drawing/2014/main" id="{866B8F9C-555D-46E8-BED3-22BD123EFF96}"/>
                  </a:ext>
                </a:extLst>
              </p:cNvPr>
              <p:cNvSpPr>
                <a:spLocks noChangeShapeType="1"/>
              </p:cNvSpPr>
              <p:nvPr/>
            </p:nvSpPr>
            <p:spPr bwMode="auto">
              <a:xfrm>
                <a:off x="1288" y="1253"/>
                <a:ext cx="117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70" name="Line 14">
                <a:extLst>
                  <a:ext uri="{FF2B5EF4-FFF2-40B4-BE49-F238E27FC236}">
                    <a16:creationId xmlns:a16="http://schemas.microsoft.com/office/drawing/2014/main" id="{D971EA17-360C-4A94-933C-BAEF511C46F7}"/>
                  </a:ext>
                </a:extLst>
              </p:cNvPr>
              <p:cNvSpPr>
                <a:spLocks noChangeShapeType="1"/>
              </p:cNvSpPr>
              <p:nvPr/>
            </p:nvSpPr>
            <p:spPr bwMode="auto">
              <a:xfrm>
                <a:off x="1288" y="3476"/>
                <a:ext cx="117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71" name="Rectangle 7">
                <a:extLst>
                  <a:ext uri="{FF2B5EF4-FFF2-40B4-BE49-F238E27FC236}">
                    <a16:creationId xmlns:a16="http://schemas.microsoft.com/office/drawing/2014/main" id="{CC84A3B5-4701-4979-9F7C-9B8A260A7B8A}"/>
                  </a:ext>
                </a:extLst>
              </p:cNvPr>
              <p:cNvSpPr>
                <a:spLocks noChangeArrowheads="1"/>
              </p:cNvSpPr>
              <p:nvPr/>
            </p:nvSpPr>
            <p:spPr bwMode="auto">
              <a:xfrm>
                <a:off x="1888" y="1263"/>
                <a:ext cx="526" cy="1111"/>
              </a:xfrm>
              <a:prstGeom prst="rect">
                <a:avLst/>
              </a:prstGeom>
              <a:solidFill>
                <a:srgbClr val="FFFF00"/>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grpSp>
        <p:sp>
          <p:nvSpPr>
            <p:cNvPr id="215053" name="Line 15">
              <a:extLst>
                <a:ext uri="{FF2B5EF4-FFF2-40B4-BE49-F238E27FC236}">
                  <a16:creationId xmlns:a16="http://schemas.microsoft.com/office/drawing/2014/main" id="{CA298060-3CF9-4850-8D94-E29BDE5FDD98}"/>
                </a:ext>
              </a:extLst>
            </p:cNvPr>
            <p:cNvSpPr>
              <a:spLocks noChangeShapeType="1"/>
            </p:cNvSpPr>
            <p:nvPr/>
          </p:nvSpPr>
          <p:spPr bwMode="auto">
            <a:xfrm>
              <a:off x="657" y="1298"/>
              <a:ext cx="585"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054" name="Rectangle 16">
              <a:extLst>
                <a:ext uri="{FF2B5EF4-FFF2-40B4-BE49-F238E27FC236}">
                  <a16:creationId xmlns:a16="http://schemas.microsoft.com/office/drawing/2014/main" id="{D80C236D-D1AE-4A73-A4A6-D5FF9CA8AC00}"/>
                </a:ext>
              </a:extLst>
            </p:cNvPr>
            <p:cNvSpPr>
              <a:spLocks noChangeArrowheads="1"/>
            </p:cNvSpPr>
            <p:nvPr/>
          </p:nvSpPr>
          <p:spPr bwMode="auto">
            <a:xfrm>
              <a:off x="1760" y="1396"/>
              <a:ext cx="766"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000" b="1"/>
                <a:t>HCO</a:t>
              </a:r>
              <a:r>
                <a:rPr lang="en-US" altLang="cs-CZ" sz="2000" b="1" baseline="-25000"/>
                <a:t>3</a:t>
              </a:r>
              <a:r>
                <a:rPr lang="en-US" altLang="cs-CZ" sz="2000" b="1" baseline="30000"/>
                <a:t>-</a:t>
              </a:r>
              <a:endParaRPr lang="cs-CZ" altLang="cs-CZ" sz="2000" b="1" baseline="30000"/>
            </a:p>
          </p:txBody>
        </p:sp>
        <p:sp>
          <p:nvSpPr>
            <p:cNvPr id="215055" name="Rectangle 17">
              <a:extLst>
                <a:ext uri="{FF2B5EF4-FFF2-40B4-BE49-F238E27FC236}">
                  <a16:creationId xmlns:a16="http://schemas.microsoft.com/office/drawing/2014/main" id="{CFAB234B-B07D-4E85-B171-F422DF9BF718}"/>
                </a:ext>
              </a:extLst>
            </p:cNvPr>
            <p:cNvSpPr>
              <a:spLocks noChangeArrowheads="1"/>
            </p:cNvSpPr>
            <p:nvPr/>
          </p:nvSpPr>
          <p:spPr bwMode="auto">
            <a:xfrm>
              <a:off x="1837" y="1888"/>
              <a:ext cx="589"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Buf</a:t>
              </a:r>
              <a:r>
                <a:rPr lang="en-US" altLang="cs-CZ" sz="2400" baseline="30000"/>
                <a:t>-</a:t>
              </a:r>
              <a:endParaRPr lang="cs-CZ" altLang="cs-CZ" sz="2400" baseline="30000"/>
            </a:p>
          </p:txBody>
        </p:sp>
        <p:sp>
          <p:nvSpPr>
            <p:cNvPr id="215056" name="Rectangle 18">
              <a:extLst>
                <a:ext uri="{FF2B5EF4-FFF2-40B4-BE49-F238E27FC236}">
                  <a16:creationId xmlns:a16="http://schemas.microsoft.com/office/drawing/2014/main" id="{5B99FD40-B703-46F9-A202-11E7CE8FFC3C}"/>
                </a:ext>
              </a:extLst>
            </p:cNvPr>
            <p:cNvSpPr>
              <a:spLocks noChangeArrowheads="1"/>
            </p:cNvSpPr>
            <p:nvPr/>
          </p:nvSpPr>
          <p:spPr bwMode="auto">
            <a:xfrm>
              <a:off x="1837" y="2478"/>
              <a:ext cx="576" cy="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XA</a:t>
              </a:r>
              <a:r>
                <a:rPr lang="en-US" altLang="cs-CZ" sz="2800" baseline="30000"/>
                <a:t>-</a:t>
              </a:r>
              <a:endParaRPr lang="cs-CZ" altLang="cs-CZ" sz="2800" baseline="30000"/>
            </a:p>
          </p:txBody>
        </p:sp>
        <p:sp>
          <p:nvSpPr>
            <p:cNvPr id="215057" name="Rectangle 19">
              <a:extLst>
                <a:ext uri="{FF2B5EF4-FFF2-40B4-BE49-F238E27FC236}">
                  <a16:creationId xmlns:a16="http://schemas.microsoft.com/office/drawing/2014/main" id="{F3A27A82-1CC8-464B-A5F7-41F88ADE2F12}"/>
                </a:ext>
              </a:extLst>
            </p:cNvPr>
            <p:cNvSpPr>
              <a:spLocks noChangeArrowheads="1"/>
            </p:cNvSpPr>
            <p:nvPr/>
          </p:nvSpPr>
          <p:spPr bwMode="auto">
            <a:xfrm>
              <a:off x="1837" y="3022"/>
              <a:ext cx="576"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Cl</a:t>
              </a:r>
              <a:r>
                <a:rPr lang="en-US" altLang="cs-CZ" sz="2800" baseline="30000"/>
                <a:t>-</a:t>
              </a:r>
              <a:endParaRPr lang="cs-CZ" altLang="cs-CZ" sz="2800" baseline="30000"/>
            </a:p>
          </p:txBody>
        </p:sp>
        <p:sp>
          <p:nvSpPr>
            <p:cNvPr id="215058" name="Rectangle 20">
              <a:extLst>
                <a:ext uri="{FF2B5EF4-FFF2-40B4-BE49-F238E27FC236}">
                  <a16:creationId xmlns:a16="http://schemas.microsoft.com/office/drawing/2014/main" id="{6100C133-EEA7-4E91-AA81-1B4AACFE970D}"/>
                </a:ext>
              </a:extLst>
            </p:cNvPr>
            <p:cNvSpPr>
              <a:spLocks noChangeArrowheads="1"/>
            </p:cNvSpPr>
            <p:nvPr/>
          </p:nvSpPr>
          <p:spPr bwMode="auto">
            <a:xfrm>
              <a:off x="1291" y="2251"/>
              <a:ext cx="577"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Na</a:t>
              </a:r>
              <a:r>
                <a:rPr lang="en-US" altLang="cs-CZ" sz="2400" baseline="30000"/>
                <a:t>+</a:t>
              </a:r>
              <a:endParaRPr lang="cs-CZ" altLang="cs-CZ" sz="2400" baseline="30000"/>
            </a:p>
          </p:txBody>
        </p:sp>
        <p:sp>
          <p:nvSpPr>
            <p:cNvPr id="215059" name="Rectangle 21">
              <a:extLst>
                <a:ext uri="{FF2B5EF4-FFF2-40B4-BE49-F238E27FC236}">
                  <a16:creationId xmlns:a16="http://schemas.microsoft.com/office/drawing/2014/main" id="{65AC60F2-570B-4C6F-B3AA-F6C4B81C4A92}"/>
                </a:ext>
              </a:extLst>
            </p:cNvPr>
            <p:cNvSpPr>
              <a:spLocks noChangeArrowheads="1"/>
            </p:cNvSpPr>
            <p:nvPr/>
          </p:nvSpPr>
          <p:spPr bwMode="auto">
            <a:xfrm>
              <a:off x="1291" y="1298"/>
              <a:ext cx="577"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K</a:t>
              </a:r>
              <a:r>
                <a:rPr lang="en-US" altLang="cs-CZ" sz="2800" baseline="30000"/>
                <a:t>+</a:t>
              </a:r>
              <a:endParaRPr lang="cs-CZ" altLang="cs-CZ" sz="2800" baseline="30000"/>
            </a:p>
          </p:txBody>
        </p:sp>
        <p:sp>
          <p:nvSpPr>
            <p:cNvPr id="215060" name="AutoShape 22">
              <a:extLst>
                <a:ext uri="{FF2B5EF4-FFF2-40B4-BE49-F238E27FC236}">
                  <a16:creationId xmlns:a16="http://schemas.microsoft.com/office/drawing/2014/main" id="{D353F632-9AB4-4F46-9B5D-655CEFDD78B9}"/>
                </a:ext>
              </a:extLst>
            </p:cNvPr>
            <p:cNvSpPr>
              <a:spLocks/>
            </p:cNvSpPr>
            <p:nvPr/>
          </p:nvSpPr>
          <p:spPr bwMode="auto">
            <a:xfrm>
              <a:off x="2562" y="1253"/>
              <a:ext cx="137" cy="1134"/>
            </a:xfrm>
            <a:prstGeom prst="rightBrace">
              <a:avLst>
                <a:gd name="adj1" fmla="val 68978"/>
                <a:gd name="adj2" fmla="val 50000"/>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15061" name="Rectangle 23">
              <a:extLst>
                <a:ext uri="{FF2B5EF4-FFF2-40B4-BE49-F238E27FC236}">
                  <a16:creationId xmlns:a16="http://schemas.microsoft.com/office/drawing/2014/main" id="{B4228A86-31DF-44B9-BF68-CFBBD775FEB3}"/>
                </a:ext>
              </a:extLst>
            </p:cNvPr>
            <p:cNvSpPr>
              <a:spLocks noChangeArrowheads="1"/>
            </p:cNvSpPr>
            <p:nvPr/>
          </p:nvSpPr>
          <p:spPr bwMode="auto">
            <a:xfrm>
              <a:off x="2744" y="1661"/>
              <a:ext cx="1207"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SID</a:t>
              </a:r>
              <a:r>
                <a:rPr lang="cs-CZ" altLang="cs-CZ" sz="2400"/>
                <a:t>  = BB </a:t>
              </a:r>
              <a:endParaRPr lang="cs-CZ" altLang="cs-CZ" sz="2400" baseline="30000"/>
            </a:p>
          </p:txBody>
        </p:sp>
      </p:grpSp>
      <p:sp>
        <p:nvSpPr>
          <p:cNvPr id="24" name="Šipka nahoru 23">
            <a:extLst>
              <a:ext uri="{FF2B5EF4-FFF2-40B4-BE49-F238E27FC236}">
                <a16:creationId xmlns:a16="http://schemas.microsoft.com/office/drawing/2014/main" id="{6E3076B5-0A98-4A0D-BA74-688639E03701}"/>
              </a:ext>
            </a:extLst>
          </p:cNvPr>
          <p:cNvSpPr/>
          <p:nvPr/>
        </p:nvSpPr>
        <p:spPr>
          <a:xfrm>
            <a:off x="5591175" y="3141663"/>
            <a:ext cx="433388" cy="2159000"/>
          </a:xfrm>
          <a:prstGeom prst="upArrow">
            <a:avLst>
              <a:gd name="adj1" fmla="val 50000"/>
              <a:gd name="adj2" fmla="val 55226"/>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25" name="Šipka nahoru 24">
            <a:extLst>
              <a:ext uri="{FF2B5EF4-FFF2-40B4-BE49-F238E27FC236}">
                <a16:creationId xmlns:a16="http://schemas.microsoft.com/office/drawing/2014/main" id="{7454E729-F85A-4436-BE94-BA72309B583A}"/>
              </a:ext>
            </a:extLst>
          </p:cNvPr>
          <p:cNvSpPr/>
          <p:nvPr/>
        </p:nvSpPr>
        <p:spPr>
          <a:xfrm>
            <a:off x="4727575" y="3141663"/>
            <a:ext cx="431800" cy="2159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215045" name="TextovéPole 25">
            <a:extLst>
              <a:ext uri="{FF2B5EF4-FFF2-40B4-BE49-F238E27FC236}">
                <a16:creationId xmlns:a16="http://schemas.microsoft.com/office/drawing/2014/main" id="{4DB0FD89-8722-4F33-9599-348584A82B45}"/>
              </a:ext>
            </a:extLst>
          </p:cNvPr>
          <p:cNvSpPr txBox="1">
            <a:spLocks noChangeArrowheads="1"/>
          </p:cNvSpPr>
          <p:nvPr/>
        </p:nvSpPr>
        <p:spPr bwMode="auto">
          <a:xfrm>
            <a:off x="3484564" y="5300663"/>
            <a:ext cx="4999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Changes SID = Changes in BB and BE</a:t>
            </a:r>
          </a:p>
        </p:txBody>
      </p:sp>
      <p:sp>
        <p:nvSpPr>
          <p:cNvPr id="27" name="TextovéPole 26">
            <a:extLst>
              <a:ext uri="{FF2B5EF4-FFF2-40B4-BE49-F238E27FC236}">
                <a16:creationId xmlns:a16="http://schemas.microsoft.com/office/drawing/2014/main" id="{2A7688C6-2945-437B-A7B0-38D990EFFE4D}"/>
              </a:ext>
            </a:extLst>
          </p:cNvPr>
          <p:cNvSpPr txBox="1">
            <a:spLocks noChangeArrowheads="1"/>
          </p:cNvSpPr>
          <p:nvPr/>
        </p:nvSpPr>
        <p:spPr bwMode="auto">
          <a:xfrm>
            <a:off x="1465263" y="5949951"/>
            <a:ext cx="41259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Ionic balance (Na</a:t>
            </a:r>
            <a:r>
              <a:rPr lang="cs-CZ" altLang="cs-CZ" sz="2400" baseline="30000">
                <a:latin typeface="Times New Roman" panose="02020603050405020304" pitchFamily="18" charset="0"/>
              </a:rPr>
              <a:t>+</a:t>
            </a:r>
            <a:r>
              <a:rPr lang="cs-CZ" altLang="cs-CZ" sz="2400">
                <a:latin typeface="Times New Roman" panose="02020603050405020304" pitchFamily="18" charset="0"/>
              </a:rPr>
              <a:t>, K</a:t>
            </a:r>
            <a:r>
              <a:rPr lang="cs-CZ" altLang="cs-CZ" sz="2400" baseline="30000">
                <a:latin typeface="Times New Roman" panose="02020603050405020304" pitchFamily="18" charset="0"/>
              </a:rPr>
              <a:t>+</a:t>
            </a:r>
            <a:r>
              <a:rPr lang="cs-CZ" altLang="cs-CZ" sz="2400">
                <a:latin typeface="Times New Roman" panose="02020603050405020304" pitchFamily="18" charset="0"/>
              </a:rPr>
              <a:t>, Cl</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sp>
        <p:nvSpPr>
          <p:cNvPr id="28" name="TextovéPole 27">
            <a:extLst>
              <a:ext uri="{FF2B5EF4-FFF2-40B4-BE49-F238E27FC236}">
                <a16:creationId xmlns:a16="http://schemas.microsoft.com/office/drawing/2014/main" id="{166C1C98-09F6-4B5E-9D3E-D15152A745AA}"/>
              </a:ext>
            </a:extLst>
          </p:cNvPr>
          <p:cNvSpPr txBox="1">
            <a:spLocks noChangeArrowheads="1"/>
          </p:cNvSpPr>
          <p:nvPr/>
        </p:nvSpPr>
        <p:spPr bwMode="auto">
          <a:xfrm>
            <a:off x="5591176" y="5981701"/>
            <a:ext cx="4860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r>
              <a:rPr lang="cs-CZ" altLang="cs-CZ" sz="2400">
                <a:latin typeface="Times New Roman" panose="02020603050405020304" pitchFamily="18" charset="0"/>
              </a:rPr>
              <a:t> /HCO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 (strong acids) balance</a:t>
            </a:r>
          </a:p>
        </p:txBody>
      </p:sp>
      <p:sp>
        <p:nvSpPr>
          <p:cNvPr id="29" name="Šipka nahoru 28">
            <a:extLst>
              <a:ext uri="{FF2B5EF4-FFF2-40B4-BE49-F238E27FC236}">
                <a16:creationId xmlns:a16="http://schemas.microsoft.com/office/drawing/2014/main" id="{25FE793A-8220-4EEE-95D3-DF56F81E281E}"/>
              </a:ext>
            </a:extLst>
          </p:cNvPr>
          <p:cNvSpPr/>
          <p:nvPr/>
        </p:nvSpPr>
        <p:spPr>
          <a:xfrm>
            <a:off x="4224338" y="5732464"/>
            <a:ext cx="576262" cy="288925"/>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30" name="Šipka nahoru 29">
            <a:extLst>
              <a:ext uri="{FF2B5EF4-FFF2-40B4-BE49-F238E27FC236}">
                <a16:creationId xmlns:a16="http://schemas.microsoft.com/office/drawing/2014/main" id="{7E81BBE8-5255-4466-B37C-607638DE2970}"/>
              </a:ext>
            </a:extLst>
          </p:cNvPr>
          <p:cNvSpPr/>
          <p:nvPr/>
        </p:nvSpPr>
        <p:spPr>
          <a:xfrm>
            <a:off x="5591176" y="5732464"/>
            <a:ext cx="576263" cy="288925"/>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31" name="TextovéPole 30">
            <a:extLst>
              <a:ext uri="{FF2B5EF4-FFF2-40B4-BE49-F238E27FC236}">
                <a16:creationId xmlns:a16="http://schemas.microsoft.com/office/drawing/2014/main" id="{91AAFF19-7D74-4F58-A58A-B2DDFB522326}"/>
              </a:ext>
            </a:extLst>
          </p:cNvPr>
          <p:cNvSpPr txBox="1">
            <a:spLocks noChangeArrowheads="1"/>
          </p:cNvSpPr>
          <p:nvPr/>
        </p:nvSpPr>
        <p:spPr bwMode="auto">
          <a:xfrm>
            <a:off x="3216276" y="836613"/>
            <a:ext cx="6450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Times New Roman" panose="02020603050405020304" pitchFamily="18" charset="0"/>
              </a:rPr>
              <a:t>The same problem from different points of view</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amond(in)">
                                      <p:cBhvr>
                                        <p:cTn id="7" dur="2000"/>
                                        <p:tgtEl>
                                          <p:spTgt spid="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diamond(in)">
                                      <p:cBhvr>
                                        <p:cTn id="12" dur="2000"/>
                                        <p:tgtEl>
                                          <p:spTgt spid="29"/>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amond(in)">
                                      <p:cBhvr>
                                        <p:cTn id="15" dur="2000"/>
                                        <p:tgtEl>
                                          <p:spTgt spid="2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checkerboard(across)">
                                      <p:cBhvr>
                                        <p:cTn id="20" dur="500"/>
                                        <p:tgtEl>
                                          <p:spTgt spid="28"/>
                                        </p:tgtEl>
                                      </p:cBhvr>
                                    </p:animEffect>
                                  </p:childTnLst>
                                </p:cTn>
                              </p:par>
                              <p:par>
                                <p:cTn id="21" presetID="5" presetClass="entr" presetSubtype="1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checkerboard(across)">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animBg="1"/>
      <p:bldP spid="30" grpId="0" animBg="1"/>
      <p:bldP spid="31"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6A597EA-136D-4C04-87EC-308AA78C7F47}"/>
              </a:ext>
            </a:extLst>
          </p:cNvPr>
          <p:cNvSpPr>
            <a:spLocks noGrp="1"/>
          </p:cNvSpPr>
          <p:nvPr>
            <p:ph type="title"/>
          </p:nvPr>
        </p:nvSpPr>
        <p:spPr/>
        <p:txBody>
          <a:bodyPr/>
          <a:lstStyle/>
          <a:p>
            <a:endParaRPr lang="en-US"/>
          </a:p>
        </p:txBody>
      </p:sp>
      <p:pic>
        <p:nvPicPr>
          <p:cNvPr id="5" name="Zástupný obsah 4">
            <a:extLst>
              <a:ext uri="{FF2B5EF4-FFF2-40B4-BE49-F238E27FC236}">
                <a16:creationId xmlns:a16="http://schemas.microsoft.com/office/drawing/2014/main" id="{5C7FC368-46FA-47C6-A38D-05B5FA75C4FB}"/>
              </a:ext>
            </a:extLst>
          </p:cNvPr>
          <p:cNvPicPr>
            <a:picLocks noGrp="1" noChangeAspect="1"/>
          </p:cNvPicPr>
          <p:nvPr>
            <p:ph idx="1"/>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709159" y="186229"/>
            <a:ext cx="7597992" cy="6607678"/>
          </a:xfrm>
        </p:spPr>
      </p:pic>
    </p:spTree>
    <p:custDataLst>
      <p:tags r:id="rId1"/>
    </p:custDataLst>
    <p:extLst>
      <p:ext uri="{BB962C8B-B14F-4D97-AF65-F5344CB8AC3E}">
        <p14:creationId xmlns:p14="http://schemas.microsoft.com/office/powerpoint/2010/main" val="329842122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4799856"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4799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4799856"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4799856"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3863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3863752"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ovéPole 2">
            <a:extLst>
              <a:ext uri="{FF2B5EF4-FFF2-40B4-BE49-F238E27FC236}">
                <a16:creationId xmlns:a16="http://schemas.microsoft.com/office/drawing/2014/main" id="{D9138FF0-4833-44C9-B63C-709B365882CF}"/>
              </a:ext>
            </a:extLst>
          </p:cNvPr>
          <p:cNvSpPr txBox="1"/>
          <p:nvPr/>
        </p:nvSpPr>
        <p:spPr>
          <a:xfrm>
            <a:off x="4565530"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4" name="TextovéPole 13">
            <a:extLst>
              <a:ext uri="{FF2B5EF4-FFF2-40B4-BE49-F238E27FC236}">
                <a16:creationId xmlns:a16="http://schemas.microsoft.com/office/drawing/2014/main" id="{D5CC9D54-3B08-47AB-9946-F3929D74B9EA}"/>
              </a:ext>
            </a:extLst>
          </p:cNvPr>
          <p:cNvSpPr txBox="1"/>
          <p:nvPr/>
        </p:nvSpPr>
        <p:spPr>
          <a:xfrm>
            <a:off x="5993304"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6167074"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6651542"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4943873"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4082811"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3861542" y="2142580"/>
            <a:ext cx="936104" cy="473597"/>
            <a:chOff x="2339752" y="2210649"/>
            <a:chExt cx="936104" cy="381417"/>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220259"/>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3863752" y="1311152"/>
            <a:ext cx="1008112" cy="821705"/>
            <a:chOff x="2339752" y="1340768"/>
            <a:chExt cx="1008112"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7007"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3791744" y="879104"/>
            <a:ext cx="1005902" cy="461665"/>
            <a:chOff x="2269954" y="908720"/>
            <a:chExt cx="1005902"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269954" y="908720"/>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5603027"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5735960"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5735960"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V="1">
            <a:off x="4222569"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C9043B01-77D0-4EC1-AFF7-447F95074492}"/>
              </a:ext>
            </a:extLst>
          </p:cNvPr>
          <p:cNvCxnSpPr>
            <a:cxnSpLocks/>
          </p:cNvCxnSpPr>
          <p:nvPr/>
        </p:nvCxnSpPr>
        <p:spPr>
          <a:xfrm flipH="1" flipV="1">
            <a:off x="1991544" y="2564904"/>
            <a:ext cx="2012990" cy="75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127C7140-6C25-40F9-B591-B6665B9EB597}"/>
              </a:ext>
            </a:extLst>
          </p:cNvPr>
          <p:cNvCxnSpPr>
            <a:cxnSpLocks/>
          </p:cNvCxnSpPr>
          <p:nvPr/>
        </p:nvCxnSpPr>
        <p:spPr>
          <a:xfrm flipH="1">
            <a:off x="1919536" y="823951"/>
            <a:ext cx="28781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014B7BC6-BA78-40AB-BD07-826C14F1BA2C}"/>
              </a:ext>
            </a:extLst>
          </p:cNvPr>
          <p:cNvCxnSpPr>
            <a:cxnSpLocks/>
          </p:cNvCxnSpPr>
          <p:nvPr/>
        </p:nvCxnSpPr>
        <p:spPr>
          <a:xfrm>
            <a:off x="2639616" y="813780"/>
            <a:ext cx="0" cy="1751124"/>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9876B1C5-6641-4D1A-85D7-B2B204258F36}"/>
              </a:ext>
            </a:extLst>
          </p:cNvPr>
          <p:cNvSpPr txBox="1"/>
          <p:nvPr/>
        </p:nvSpPr>
        <p:spPr>
          <a:xfrm>
            <a:off x="1699660" y="1311152"/>
            <a:ext cx="978153" cy="369332"/>
          </a:xfrm>
          <a:prstGeom prst="rect">
            <a:avLst/>
          </a:prstGeom>
          <a:noFill/>
        </p:spPr>
        <p:txBody>
          <a:bodyPr wrap="square" rtlCol="0">
            <a:spAutoFit/>
          </a:bodyPr>
          <a:lstStyle/>
          <a:p>
            <a:r>
              <a:rPr lang="cs-CZ" dirty="0" err="1"/>
              <a:t>SID</a:t>
            </a:r>
            <a:r>
              <a:rPr lang="cs-CZ" baseline="-25000" dirty="0" err="1"/>
              <a:t>app</a:t>
            </a:r>
            <a:endParaRPr lang="en-US" baseline="-25000" dirty="0"/>
          </a:p>
        </p:txBody>
      </p:sp>
      <p:cxnSp>
        <p:nvCxnSpPr>
          <p:cNvPr id="32" name="Přímá spojnice 31">
            <a:extLst>
              <a:ext uri="{FF2B5EF4-FFF2-40B4-BE49-F238E27FC236}">
                <a16:creationId xmlns:a16="http://schemas.microsoft.com/office/drawing/2014/main" id="{A79EF98E-1C62-4E29-9D4D-808507872DA2}"/>
              </a:ext>
            </a:extLst>
          </p:cNvPr>
          <p:cNvCxnSpPr>
            <a:cxnSpLocks/>
          </p:cNvCxnSpPr>
          <p:nvPr/>
        </p:nvCxnSpPr>
        <p:spPr>
          <a:xfrm flipH="1">
            <a:off x="3238858" y="2127640"/>
            <a:ext cx="58129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Přímá spojnice se šipkou 40">
            <a:extLst>
              <a:ext uri="{FF2B5EF4-FFF2-40B4-BE49-F238E27FC236}">
                <a16:creationId xmlns:a16="http://schemas.microsoft.com/office/drawing/2014/main" id="{04F16616-2463-4884-B5A6-0D977C8D65D7}"/>
              </a:ext>
            </a:extLst>
          </p:cNvPr>
          <p:cNvCxnSpPr>
            <a:cxnSpLocks/>
          </p:cNvCxnSpPr>
          <p:nvPr/>
        </p:nvCxnSpPr>
        <p:spPr>
          <a:xfrm>
            <a:off x="3321855" y="813780"/>
            <a:ext cx="0" cy="131239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2" name="TextovéPole 41">
            <a:extLst>
              <a:ext uri="{FF2B5EF4-FFF2-40B4-BE49-F238E27FC236}">
                <a16:creationId xmlns:a16="http://schemas.microsoft.com/office/drawing/2014/main" id="{E2963D54-E7AC-47B8-9217-1E9478AEDB90}"/>
              </a:ext>
            </a:extLst>
          </p:cNvPr>
          <p:cNvSpPr txBox="1"/>
          <p:nvPr/>
        </p:nvSpPr>
        <p:spPr>
          <a:xfrm>
            <a:off x="2711625" y="1290395"/>
            <a:ext cx="631036" cy="369332"/>
          </a:xfrm>
          <a:prstGeom prst="rect">
            <a:avLst/>
          </a:prstGeom>
          <a:noFill/>
        </p:spPr>
        <p:txBody>
          <a:bodyPr wrap="square" rtlCol="0">
            <a:spAutoFit/>
          </a:bodyPr>
          <a:lstStyle/>
          <a:p>
            <a:pPr algn="r"/>
            <a:r>
              <a:rPr lang="cs-CZ" dirty="0"/>
              <a:t>SID</a:t>
            </a:r>
            <a:endParaRPr lang="en-US" baseline="-25000" dirty="0"/>
          </a:p>
        </p:txBody>
      </p:sp>
    </p:spTree>
    <p:custDataLst>
      <p:tags r:id="rId1"/>
    </p:custDataLst>
    <p:extLst>
      <p:ext uri="{BB962C8B-B14F-4D97-AF65-F5344CB8AC3E}">
        <p14:creationId xmlns:p14="http://schemas.microsoft.com/office/powerpoint/2010/main" val="239900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8329926"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832992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8329926"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8329926"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739382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7392144" y="818994"/>
            <a:ext cx="936104" cy="110155"/>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ovéPole 13">
            <a:extLst>
              <a:ext uri="{FF2B5EF4-FFF2-40B4-BE49-F238E27FC236}">
                <a16:creationId xmlns:a16="http://schemas.microsoft.com/office/drawing/2014/main" id="{D5CC9D54-3B08-47AB-9946-F3929D74B9EA}"/>
              </a:ext>
            </a:extLst>
          </p:cNvPr>
          <p:cNvSpPr txBox="1"/>
          <p:nvPr/>
        </p:nvSpPr>
        <p:spPr>
          <a:xfrm>
            <a:off x="9523374"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9697144"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10181612"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8473943"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7612881"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7391612" y="2103238"/>
            <a:ext cx="936104" cy="462123"/>
            <a:chOff x="2339752" y="2192728"/>
            <a:chExt cx="936104" cy="372176"/>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7393822" y="1311152"/>
            <a:ext cx="1008112" cy="821705"/>
            <a:chOff x="2339752" y="1340768"/>
            <a:chExt cx="1008112"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7007"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7390466" y="895270"/>
            <a:ext cx="937782" cy="461665"/>
            <a:chOff x="2338074" y="903105"/>
            <a:chExt cx="937782"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338074" y="903105"/>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9133097"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9266030"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9266030"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H="1" flipV="1">
            <a:off x="7465831" y="583708"/>
            <a:ext cx="286809" cy="230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9876B1C5-6641-4D1A-85D7-B2B204258F36}"/>
              </a:ext>
            </a:extLst>
          </p:cNvPr>
          <p:cNvSpPr txBox="1"/>
          <p:nvPr/>
        </p:nvSpPr>
        <p:spPr>
          <a:xfrm>
            <a:off x="2653283" y="1798980"/>
            <a:ext cx="1040157" cy="461665"/>
          </a:xfrm>
          <a:prstGeom prst="rect">
            <a:avLst/>
          </a:prstGeom>
          <a:solidFill>
            <a:srgbClr val="FFFF00"/>
          </a:solidFill>
        </p:spPr>
        <p:txBody>
          <a:bodyPr wrap="none" rtlCol="0">
            <a:spAutoFit/>
          </a:bodyPr>
          <a:lstStyle/>
          <a:p>
            <a:r>
              <a:rPr lang="cs-CZ" dirty="0" err="1"/>
              <a:t>Alb</a:t>
            </a:r>
            <a:r>
              <a:rPr lang="cs-CZ" baseline="-25000" dirty="0" err="1"/>
              <a:t>TOT</a:t>
            </a:r>
            <a:endParaRPr lang="en-US" baseline="-25000" dirty="0"/>
          </a:p>
        </p:txBody>
      </p:sp>
      <p:pic>
        <p:nvPicPr>
          <p:cNvPr id="32" name="Picture 8" descr="http://www.medconn.com/propic/200942213427501.jpg">
            <a:extLst>
              <a:ext uri="{FF2B5EF4-FFF2-40B4-BE49-F238E27FC236}">
                <a16:creationId xmlns:a16="http://schemas.microsoft.com/office/drawing/2014/main" id="{D9FE5771-6EE0-4CAA-BA20-F045D6DBF8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7042" r="22578"/>
          <a:stretch>
            <a:fillRect/>
          </a:stretch>
        </p:blipFill>
        <p:spPr bwMode="auto">
          <a:xfrm>
            <a:off x="1538195" y="2736370"/>
            <a:ext cx="1796795" cy="165020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TextovéPole 32">
            <a:extLst>
              <a:ext uri="{FF2B5EF4-FFF2-40B4-BE49-F238E27FC236}">
                <a16:creationId xmlns:a16="http://schemas.microsoft.com/office/drawing/2014/main" id="{49E6EAA6-23D3-4784-8858-53767D99885E}"/>
              </a:ext>
            </a:extLst>
          </p:cNvPr>
          <p:cNvSpPr txBox="1"/>
          <p:nvPr/>
        </p:nvSpPr>
        <p:spPr>
          <a:xfrm>
            <a:off x="1538196" y="4211376"/>
            <a:ext cx="1796794" cy="646331"/>
          </a:xfrm>
          <a:prstGeom prst="rect">
            <a:avLst/>
          </a:prstGeom>
          <a:solidFill>
            <a:srgbClr val="FFFF00"/>
          </a:solidFill>
        </p:spPr>
        <p:txBody>
          <a:bodyPr wrap="square" rtlCol="0">
            <a:spAutoFit/>
          </a:bodyPr>
          <a:lstStyle/>
          <a:p>
            <a:pPr algn="ctr"/>
            <a:r>
              <a:rPr lang="cs-CZ" sz="1800" dirty="0" err="1"/>
              <a:t>Acidbase</a:t>
            </a:r>
            <a:r>
              <a:rPr lang="cs-CZ" sz="1800" dirty="0"/>
              <a:t> </a:t>
            </a:r>
            <a:r>
              <a:rPr lang="cs-CZ" sz="1800" dirty="0" err="1"/>
              <a:t>examination</a:t>
            </a:r>
            <a:endParaRPr lang="cs-CZ" sz="1800" dirty="0"/>
          </a:p>
        </p:txBody>
      </p:sp>
      <p:sp>
        <p:nvSpPr>
          <p:cNvPr id="34" name="TextovéPole 33">
            <a:extLst>
              <a:ext uri="{FF2B5EF4-FFF2-40B4-BE49-F238E27FC236}">
                <a16:creationId xmlns:a16="http://schemas.microsoft.com/office/drawing/2014/main" id="{D13F9AAD-D6EE-47ED-ABDD-501DEE9C3DBD}"/>
              </a:ext>
            </a:extLst>
          </p:cNvPr>
          <p:cNvSpPr txBox="1"/>
          <p:nvPr/>
        </p:nvSpPr>
        <p:spPr>
          <a:xfrm>
            <a:off x="2684060" y="482477"/>
            <a:ext cx="750014" cy="461665"/>
          </a:xfrm>
          <a:prstGeom prst="rect">
            <a:avLst/>
          </a:prstGeom>
          <a:solidFill>
            <a:srgbClr val="FFFF00"/>
          </a:solidFill>
        </p:spPr>
        <p:txBody>
          <a:bodyPr wrap="none" rtlCol="0">
            <a:spAutoFit/>
          </a:bodyPr>
          <a:lstStyle/>
          <a:p>
            <a:r>
              <a:rPr lang="cs-CZ" dirty="0"/>
              <a:t>P</a:t>
            </a:r>
            <a:r>
              <a:rPr lang="cs-CZ" baseline="-25000" dirty="0"/>
              <a:t>TOT</a:t>
            </a:r>
            <a:endParaRPr lang="en-US" baseline="-25000" dirty="0"/>
          </a:p>
        </p:txBody>
      </p:sp>
      <p:sp>
        <p:nvSpPr>
          <p:cNvPr id="4" name="TextovéPole 3">
            <a:extLst>
              <a:ext uri="{FF2B5EF4-FFF2-40B4-BE49-F238E27FC236}">
                <a16:creationId xmlns:a16="http://schemas.microsoft.com/office/drawing/2014/main" id="{46BE89FD-BC25-4C72-A3A0-CB077E638ADC}"/>
              </a:ext>
            </a:extLst>
          </p:cNvPr>
          <p:cNvSpPr txBox="1"/>
          <p:nvPr/>
        </p:nvSpPr>
        <p:spPr>
          <a:xfrm>
            <a:off x="4040904" y="1271663"/>
            <a:ext cx="1633268" cy="369332"/>
          </a:xfrm>
          <a:prstGeom prst="rect">
            <a:avLst/>
          </a:prstGeom>
          <a:solidFill>
            <a:srgbClr val="FFFF00"/>
          </a:solidFill>
        </p:spPr>
        <p:txBody>
          <a:bodyPr wrap="none" rtlCol="0">
            <a:spAutoFit/>
          </a:bodyPr>
          <a:lstStyle/>
          <a:p>
            <a:r>
              <a:rPr lang="cs-CZ" dirty="0" err="1"/>
              <a:t>Calculation</a:t>
            </a:r>
            <a:r>
              <a:rPr lang="cs-CZ" dirty="0"/>
              <a:t> Alb</a:t>
            </a:r>
            <a:r>
              <a:rPr lang="cs-CZ" baseline="48000" dirty="0"/>
              <a:t>-</a:t>
            </a:r>
            <a:endParaRPr lang="en-US" baseline="48000" dirty="0"/>
          </a:p>
        </p:txBody>
      </p:sp>
      <p:sp>
        <p:nvSpPr>
          <p:cNvPr id="36" name="TextovéPole 35">
            <a:extLst>
              <a:ext uri="{FF2B5EF4-FFF2-40B4-BE49-F238E27FC236}">
                <a16:creationId xmlns:a16="http://schemas.microsoft.com/office/drawing/2014/main" id="{0FC97BDC-5555-4FEC-8B68-B51609F3B59E}"/>
              </a:ext>
            </a:extLst>
          </p:cNvPr>
          <p:cNvSpPr txBox="1"/>
          <p:nvPr/>
        </p:nvSpPr>
        <p:spPr>
          <a:xfrm>
            <a:off x="4029150" y="724886"/>
            <a:ext cx="1850827" cy="369332"/>
          </a:xfrm>
          <a:prstGeom prst="rect">
            <a:avLst/>
          </a:prstGeom>
          <a:solidFill>
            <a:srgbClr val="FFFF00"/>
          </a:solidFill>
        </p:spPr>
        <p:txBody>
          <a:bodyPr wrap="square" rtlCol="0">
            <a:spAutoFit/>
          </a:bodyPr>
          <a:lstStyle/>
          <a:p>
            <a:r>
              <a:rPr lang="cs-CZ" dirty="0" err="1"/>
              <a:t>Calculation</a:t>
            </a:r>
            <a:r>
              <a:rPr lang="cs-CZ" dirty="0"/>
              <a:t> </a:t>
            </a:r>
            <a:r>
              <a:rPr lang="cs-CZ" dirty="0" err="1"/>
              <a:t>Pi</a:t>
            </a:r>
            <a:r>
              <a:rPr lang="cs-CZ" baseline="50000" dirty="0"/>
              <a:t>-</a:t>
            </a:r>
            <a:endParaRPr lang="en-US" baseline="50000" dirty="0"/>
          </a:p>
        </p:txBody>
      </p:sp>
      <p:sp>
        <p:nvSpPr>
          <p:cNvPr id="41" name="TextovéPole 40">
            <a:extLst>
              <a:ext uri="{FF2B5EF4-FFF2-40B4-BE49-F238E27FC236}">
                <a16:creationId xmlns:a16="http://schemas.microsoft.com/office/drawing/2014/main" id="{B43271ED-0E86-40AE-AF73-224DD3699A8E}"/>
              </a:ext>
            </a:extLst>
          </p:cNvPr>
          <p:cNvSpPr txBox="1"/>
          <p:nvPr/>
        </p:nvSpPr>
        <p:spPr>
          <a:xfrm>
            <a:off x="1880296" y="1271662"/>
            <a:ext cx="696030" cy="369332"/>
          </a:xfrm>
          <a:prstGeom prst="rect">
            <a:avLst/>
          </a:prstGeom>
          <a:solidFill>
            <a:srgbClr val="FFFF00"/>
          </a:solidFill>
        </p:spPr>
        <p:txBody>
          <a:bodyPr wrap="square" rtlCol="0">
            <a:spAutoFit/>
          </a:bodyPr>
          <a:lstStyle/>
          <a:p>
            <a:pPr algn="ctr"/>
            <a:r>
              <a:rPr lang="cs-CZ" sz="1800" dirty="0"/>
              <a:t>pH</a:t>
            </a:r>
          </a:p>
        </p:txBody>
      </p:sp>
      <p:sp>
        <p:nvSpPr>
          <p:cNvPr id="42" name="TextovéPole 41">
            <a:extLst>
              <a:ext uri="{FF2B5EF4-FFF2-40B4-BE49-F238E27FC236}">
                <a16:creationId xmlns:a16="http://schemas.microsoft.com/office/drawing/2014/main" id="{F2A37627-FE94-432C-B674-D70871EAD21E}"/>
              </a:ext>
            </a:extLst>
          </p:cNvPr>
          <p:cNvSpPr txBox="1"/>
          <p:nvPr/>
        </p:nvSpPr>
        <p:spPr>
          <a:xfrm>
            <a:off x="4925870" y="1915029"/>
            <a:ext cx="954107" cy="369332"/>
          </a:xfrm>
          <a:prstGeom prst="rect">
            <a:avLst/>
          </a:prstGeom>
          <a:solidFill>
            <a:srgbClr val="FFFF00"/>
          </a:solidFill>
        </p:spPr>
        <p:txBody>
          <a:bodyPr wrap="square" rtlCol="0">
            <a:spAutoFit/>
          </a:bodyPr>
          <a:lstStyle/>
          <a:p>
            <a:pPr algn="ctr"/>
            <a:r>
              <a:rPr lang="cs-CZ" sz="1800" dirty="0"/>
              <a:t>[HCO</a:t>
            </a:r>
            <a:r>
              <a:rPr lang="cs-CZ" sz="1800" baseline="-25000" dirty="0"/>
              <a:t>3</a:t>
            </a:r>
            <a:r>
              <a:rPr lang="cs-CZ" sz="1800" baseline="50000" dirty="0"/>
              <a:t>-</a:t>
            </a:r>
            <a:r>
              <a:rPr lang="cs-CZ" sz="1800" dirty="0"/>
              <a:t>]</a:t>
            </a:r>
            <a:endParaRPr lang="en-US" sz="1800" dirty="0"/>
          </a:p>
        </p:txBody>
      </p:sp>
      <p:cxnSp>
        <p:nvCxnSpPr>
          <p:cNvPr id="48" name="Přímá spojnice se šipkou 47">
            <a:extLst>
              <a:ext uri="{FF2B5EF4-FFF2-40B4-BE49-F238E27FC236}">
                <a16:creationId xmlns:a16="http://schemas.microsoft.com/office/drawing/2014/main" id="{80D42FDD-DFE0-41A0-B63D-23BC8359E2E7}"/>
              </a:ext>
            </a:extLst>
          </p:cNvPr>
          <p:cNvCxnSpPr>
            <a:cxnSpLocks/>
            <a:stCxn id="41" idx="3"/>
            <a:endCxn id="36" idx="1"/>
          </p:cNvCxnSpPr>
          <p:nvPr/>
        </p:nvCxnSpPr>
        <p:spPr>
          <a:xfrm flipV="1">
            <a:off x="2576326" y="909552"/>
            <a:ext cx="1452824" cy="54677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FE78072A-275A-419F-AA28-F42EF9AC7A21}"/>
              </a:ext>
            </a:extLst>
          </p:cNvPr>
          <p:cNvCxnSpPr>
            <a:cxnSpLocks/>
            <a:stCxn id="67" idx="3"/>
            <a:endCxn id="4" idx="1"/>
          </p:cNvCxnSpPr>
          <p:nvPr/>
        </p:nvCxnSpPr>
        <p:spPr>
          <a:xfrm flipV="1">
            <a:off x="3693440" y="1456329"/>
            <a:ext cx="347464" cy="5734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TextovéPole 59">
            <a:extLst>
              <a:ext uri="{FF2B5EF4-FFF2-40B4-BE49-F238E27FC236}">
                <a16:creationId xmlns:a16="http://schemas.microsoft.com/office/drawing/2014/main" id="{3FBCB9B2-E437-4FC1-AB68-5122D48DCA30}"/>
              </a:ext>
            </a:extLst>
          </p:cNvPr>
          <p:cNvSpPr txBox="1"/>
          <p:nvPr/>
        </p:nvSpPr>
        <p:spPr>
          <a:xfrm>
            <a:off x="7098092" y="234817"/>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cxnSp>
        <p:nvCxnSpPr>
          <p:cNvPr id="83" name="Přímá spojnice se šipkou 82">
            <a:extLst>
              <a:ext uri="{FF2B5EF4-FFF2-40B4-BE49-F238E27FC236}">
                <a16:creationId xmlns:a16="http://schemas.microsoft.com/office/drawing/2014/main" id="{C3AF8C39-805A-439F-80FD-3A83D3DD2DF5}"/>
              </a:ext>
            </a:extLst>
          </p:cNvPr>
          <p:cNvCxnSpPr>
            <a:cxnSpLocks/>
            <a:stCxn id="41" idx="3"/>
            <a:endCxn id="4" idx="1"/>
          </p:cNvCxnSpPr>
          <p:nvPr/>
        </p:nvCxnSpPr>
        <p:spPr>
          <a:xfrm>
            <a:off x="2576326" y="1456328"/>
            <a:ext cx="1464578" cy="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Přímá spojnice se šipkou 85">
            <a:extLst>
              <a:ext uri="{FF2B5EF4-FFF2-40B4-BE49-F238E27FC236}">
                <a16:creationId xmlns:a16="http://schemas.microsoft.com/office/drawing/2014/main" id="{74B7FC9C-447B-4AA8-90AD-BAB109F76DA4}"/>
              </a:ext>
            </a:extLst>
          </p:cNvPr>
          <p:cNvCxnSpPr>
            <a:cxnSpLocks/>
            <a:stCxn id="34" idx="3"/>
            <a:endCxn id="36" idx="1"/>
          </p:cNvCxnSpPr>
          <p:nvPr/>
        </p:nvCxnSpPr>
        <p:spPr>
          <a:xfrm>
            <a:off x="3434074" y="713310"/>
            <a:ext cx="595076" cy="19624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1" name="Přímá spojnice se šipkou 90">
            <a:extLst>
              <a:ext uri="{FF2B5EF4-FFF2-40B4-BE49-F238E27FC236}">
                <a16:creationId xmlns:a16="http://schemas.microsoft.com/office/drawing/2014/main" id="{F5069D9C-481F-4E41-BB81-45CE42E08CA2}"/>
              </a:ext>
            </a:extLst>
          </p:cNvPr>
          <p:cNvCxnSpPr>
            <a:cxnSpLocks/>
            <a:endCxn id="41" idx="2"/>
          </p:cNvCxnSpPr>
          <p:nvPr/>
        </p:nvCxnSpPr>
        <p:spPr>
          <a:xfrm flipH="1" flipV="1">
            <a:off x="2228312" y="1640995"/>
            <a:ext cx="204825" cy="138621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5" name="Přímá spojnice se šipkou 94">
            <a:extLst>
              <a:ext uri="{FF2B5EF4-FFF2-40B4-BE49-F238E27FC236}">
                <a16:creationId xmlns:a16="http://schemas.microsoft.com/office/drawing/2014/main" id="{E7A5BA36-0EF7-489D-953B-C1C29556A227}"/>
              </a:ext>
            </a:extLst>
          </p:cNvPr>
          <p:cNvCxnSpPr>
            <a:cxnSpLocks/>
            <a:endCxn id="42" idx="1"/>
          </p:cNvCxnSpPr>
          <p:nvPr/>
        </p:nvCxnSpPr>
        <p:spPr>
          <a:xfrm flipV="1">
            <a:off x="2643385" y="2059947"/>
            <a:ext cx="2282484" cy="10072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6500" name="Přímá spojnice 106499">
            <a:extLst>
              <a:ext uri="{FF2B5EF4-FFF2-40B4-BE49-F238E27FC236}">
                <a16:creationId xmlns:a16="http://schemas.microsoft.com/office/drawing/2014/main" id="{172CFDEE-5324-4E47-9CD5-5D1914FFF288}"/>
              </a:ext>
            </a:extLst>
          </p:cNvPr>
          <p:cNvCxnSpPr>
            <a:cxnSpLocks/>
          </p:cNvCxnSpPr>
          <p:nvPr/>
        </p:nvCxnSpPr>
        <p:spPr>
          <a:xfrm flipH="1">
            <a:off x="6240016" y="2132856"/>
            <a:ext cx="1151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1" name="Přímá spojnice 100">
            <a:extLst>
              <a:ext uri="{FF2B5EF4-FFF2-40B4-BE49-F238E27FC236}">
                <a16:creationId xmlns:a16="http://schemas.microsoft.com/office/drawing/2014/main" id="{A89DC98B-A0C2-496E-BC8A-DFB3AED69A0E}"/>
              </a:ext>
            </a:extLst>
          </p:cNvPr>
          <p:cNvCxnSpPr>
            <a:cxnSpLocks/>
          </p:cNvCxnSpPr>
          <p:nvPr/>
        </p:nvCxnSpPr>
        <p:spPr>
          <a:xfrm flipH="1">
            <a:off x="6305386" y="823951"/>
            <a:ext cx="108622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Přímá spojnice 101">
            <a:extLst>
              <a:ext uri="{FF2B5EF4-FFF2-40B4-BE49-F238E27FC236}">
                <a16:creationId xmlns:a16="http://schemas.microsoft.com/office/drawing/2014/main" id="{61EA2DD3-840A-45F4-9963-F14AF92E2708}"/>
              </a:ext>
            </a:extLst>
          </p:cNvPr>
          <p:cNvCxnSpPr>
            <a:cxnSpLocks/>
          </p:cNvCxnSpPr>
          <p:nvPr/>
        </p:nvCxnSpPr>
        <p:spPr>
          <a:xfrm flipH="1">
            <a:off x="6305386" y="2564904"/>
            <a:ext cx="108622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3" name="Přímá spojnice se šipkou 102">
            <a:extLst>
              <a:ext uri="{FF2B5EF4-FFF2-40B4-BE49-F238E27FC236}">
                <a16:creationId xmlns:a16="http://schemas.microsoft.com/office/drawing/2014/main" id="{DF756C97-0955-4C26-8064-C9BB1267A7D8}"/>
              </a:ext>
            </a:extLst>
          </p:cNvPr>
          <p:cNvCxnSpPr>
            <a:cxnSpLocks/>
          </p:cNvCxnSpPr>
          <p:nvPr/>
        </p:nvCxnSpPr>
        <p:spPr>
          <a:xfrm>
            <a:off x="7032104"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5" name="TextovéPole 104">
            <a:extLst>
              <a:ext uri="{FF2B5EF4-FFF2-40B4-BE49-F238E27FC236}">
                <a16:creationId xmlns:a16="http://schemas.microsoft.com/office/drawing/2014/main" id="{250C04F5-BA47-46A0-81A3-95C124DA85B7}"/>
              </a:ext>
            </a:extLst>
          </p:cNvPr>
          <p:cNvSpPr txBox="1"/>
          <p:nvPr/>
        </p:nvSpPr>
        <p:spPr>
          <a:xfrm>
            <a:off x="6154470" y="1238687"/>
            <a:ext cx="841897" cy="461665"/>
          </a:xfrm>
          <a:prstGeom prst="rect">
            <a:avLst/>
          </a:prstGeom>
          <a:noFill/>
        </p:spPr>
        <p:txBody>
          <a:bodyPr wrap="none" rtlCol="0">
            <a:spAutoFit/>
          </a:bodyPr>
          <a:lstStyle/>
          <a:p>
            <a:r>
              <a:rPr lang="cs-CZ" dirty="0" err="1"/>
              <a:t>SID</a:t>
            </a:r>
            <a:r>
              <a:rPr lang="cs-CZ" baseline="-25000" dirty="0" err="1"/>
              <a:t>ef</a:t>
            </a:r>
            <a:endParaRPr lang="en-US" baseline="-25000" dirty="0"/>
          </a:p>
        </p:txBody>
      </p:sp>
      <p:cxnSp>
        <p:nvCxnSpPr>
          <p:cNvPr id="124" name="Přímá spojnice se šipkou 123">
            <a:extLst>
              <a:ext uri="{FF2B5EF4-FFF2-40B4-BE49-F238E27FC236}">
                <a16:creationId xmlns:a16="http://schemas.microsoft.com/office/drawing/2014/main" id="{FA8AF9AB-9FDA-4BA0-9060-0AC6B41704BE}"/>
              </a:ext>
            </a:extLst>
          </p:cNvPr>
          <p:cNvCxnSpPr>
            <a:cxnSpLocks/>
          </p:cNvCxnSpPr>
          <p:nvPr/>
        </p:nvCxnSpPr>
        <p:spPr>
          <a:xfrm>
            <a:off x="7032105"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6" name="TextovéPole 125">
            <a:extLst>
              <a:ext uri="{FF2B5EF4-FFF2-40B4-BE49-F238E27FC236}">
                <a16:creationId xmlns:a16="http://schemas.microsoft.com/office/drawing/2014/main" id="{885B778C-DE6A-434B-968A-267651F75CAF}"/>
              </a:ext>
            </a:extLst>
          </p:cNvPr>
          <p:cNvSpPr txBox="1"/>
          <p:nvPr/>
        </p:nvSpPr>
        <p:spPr>
          <a:xfrm>
            <a:off x="6305386"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6524" name="TextovéPole 106523">
            <a:extLst>
              <a:ext uri="{FF2B5EF4-FFF2-40B4-BE49-F238E27FC236}">
                <a16:creationId xmlns:a16="http://schemas.microsoft.com/office/drawing/2014/main" id="{1471D37C-70EC-4B79-95AE-FCC2DA90D18C}"/>
              </a:ext>
            </a:extLst>
          </p:cNvPr>
          <p:cNvSpPr txBox="1"/>
          <p:nvPr/>
        </p:nvSpPr>
        <p:spPr>
          <a:xfrm>
            <a:off x="1344499" y="4857708"/>
            <a:ext cx="4906536" cy="369332"/>
          </a:xfrm>
          <a:prstGeom prst="rect">
            <a:avLst/>
          </a:prstGeom>
          <a:noFill/>
        </p:spPr>
        <p:txBody>
          <a:bodyPr wrap="none" rtlCol="0">
            <a:spAutoFit/>
          </a:bodyPr>
          <a:lstStyle/>
          <a:p>
            <a:r>
              <a:rPr lang="en-US" dirty="0"/>
              <a:t>Calculation of charges on albumin and phosphates</a:t>
            </a:r>
          </a:p>
        </p:txBody>
      </p:sp>
      <p:sp>
        <p:nvSpPr>
          <p:cNvPr id="131" name="TextovéPole 130">
            <a:extLst>
              <a:ext uri="{FF2B5EF4-FFF2-40B4-BE49-F238E27FC236}">
                <a16:creationId xmlns:a16="http://schemas.microsoft.com/office/drawing/2014/main" id="{9519FC9A-9526-43C4-8980-7C3568F5C133}"/>
              </a:ext>
            </a:extLst>
          </p:cNvPr>
          <p:cNvSpPr txBox="1"/>
          <p:nvPr/>
        </p:nvSpPr>
        <p:spPr>
          <a:xfrm>
            <a:off x="1880297" y="5606223"/>
            <a:ext cx="2331920" cy="369332"/>
          </a:xfrm>
          <a:prstGeom prst="rect">
            <a:avLst/>
          </a:prstGeom>
          <a:noFill/>
        </p:spPr>
        <p:txBody>
          <a:bodyPr wrap="none" rtlCol="0">
            <a:spAutoFit/>
          </a:bodyPr>
          <a:lstStyle/>
          <a:p>
            <a:r>
              <a:rPr lang="cs-CZ" dirty="0" err="1"/>
              <a:t>Determination</a:t>
            </a:r>
            <a:r>
              <a:rPr lang="cs-CZ" dirty="0"/>
              <a:t> </a:t>
            </a:r>
            <a:r>
              <a:rPr lang="cs-CZ" dirty="0" err="1"/>
              <a:t>of</a:t>
            </a:r>
            <a:r>
              <a:rPr lang="cs-CZ" dirty="0"/>
              <a:t> </a:t>
            </a:r>
            <a:r>
              <a:rPr lang="cs-CZ" dirty="0" err="1"/>
              <a:t>SID</a:t>
            </a:r>
            <a:r>
              <a:rPr lang="cs-CZ" baseline="-25000" dirty="0" err="1"/>
              <a:t>ef</a:t>
            </a:r>
            <a:r>
              <a:rPr lang="cs-CZ" dirty="0"/>
              <a:t> </a:t>
            </a:r>
            <a:endParaRPr lang="en-US" dirty="0"/>
          </a:p>
        </p:txBody>
      </p:sp>
      <p:sp>
        <p:nvSpPr>
          <p:cNvPr id="132" name="TextovéPole 131">
            <a:extLst>
              <a:ext uri="{FF2B5EF4-FFF2-40B4-BE49-F238E27FC236}">
                <a16:creationId xmlns:a16="http://schemas.microsoft.com/office/drawing/2014/main" id="{8207F07A-02C7-417F-8B4A-2168882E4B91}"/>
              </a:ext>
            </a:extLst>
          </p:cNvPr>
          <p:cNvSpPr txBox="1"/>
          <p:nvPr/>
        </p:nvSpPr>
        <p:spPr>
          <a:xfrm>
            <a:off x="2001126" y="6396336"/>
            <a:ext cx="3532377" cy="369332"/>
          </a:xfrm>
          <a:prstGeom prst="rect">
            <a:avLst/>
          </a:prstGeom>
          <a:noFill/>
        </p:spPr>
        <p:txBody>
          <a:bodyPr wrap="none" rtlCol="0">
            <a:spAutoFit/>
          </a:bodyPr>
          <a:lstStyle/>
          <a:p>
            <a:r>
              <a:rPr lang="cs-CZ" dirty="0" err="1"/>
              <a:t>Determination</a:t>
            </a:r>
            <a:r>
              <a:rPr lang="cs-CZ" dirty="0"/>
              <a:t> </a:t>
            </a:r>
            <a:r>
              <a:rPr lang="cs-CZ" dirty="0" err="1"/>
              <a:t>of</a:t>
            </a:r>
            <a:r>
              <a:rPr lang="cs-CZ" dirty="0"/>
              <a:t> </a:t>
            </a:r>
            <a:r>
              <a:rPr lang="cs-CZ" dirty="0" err="1"/>
              <a:t>concentration</a:t>
            </a:r>
            <a:r>
              <a:rPr lang="cs-CZ" dirty="0"/>
              <a:t> UA</a:t>
            </a:r>
            <a:r>
              <a:rPr lang="cs-CZ" baseline="50000" dirty="0"/>
              <a:t>-</a:t>
            </a:r>
            <a:endParaRPr lang="en-US" baseline="50000" dirty="0"/>
          </a:p>
        </p:txBody>
      </p:sp>
      <p:sp>
        <p:nvSpPr>
          <p:cNvPr id="106525" name="Šipka: dolů 106524">
            <a:extLst>
              <a:ext uri="{FF2B5EF4-FFF2-40B4-BE49-F238E27FC236}">
                <a16:creationId xmlns:a16="http://schemas.microsoft.com/office/drawing/2014/main" id="{2C8C9331-82E2-4078-BECB-22D5F9B00A75}"/>
              </a:ext>
            </a:extLst>
          </p:cNvPr>
          <p:cNvSpPr/>
          <p:nvPr/>
        </p:nvSpPr>
        <p:spPr>
          <a:xfrm>
            <a:off x="2875781" y="5299138"/>
            <a:ext cx="484884" cy="382842"/>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 name="Šipka: dolů 133">
            <a:extLst>
              <a:ext uri="{FF2B5EF4-FFF2-40B4-BE49-F238E27FC236}">
                <a16:creationId xmlns:a16="http://schemas.microsoft.com/office/drawing/2014/main" id="{FA24BD61-7CA6-4A96-80EE-3DBFA3F60F43}"/>
              </a:ext>
            </a:extLst>
          </p:cNvPr>
          <p:cNvSpPr/>
          <p:nvPr/>
        </p:nvSpPr>
        <p:spPr>
          <a:xfrm>
            <a:off x="2841602" y="6033474"/>
            <a:ext cx="484884" cy="382842"/>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4211757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par>
                                <p:cTn id="14" presetID="10"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500"/>
                                        <p:tgtEl>
                                          <p:spTgt spid="9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nodeType="with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fade">
                                      <p:cBhvr>
                                        <p:cTn id="30" dur="500"/>
                                        <p:tgtEl>
                                          <p:spTgt spid="5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86"/>
                                        </p:tgtEl>
                                        <p:attrNameLst>
                                          <p:attrName>style.visibility</p:attrName>
                                        </p:attrNameLst>
                                      </p:cBhvr>
                                      <p:to>
                                        <p:strVal val="visible"/>
                                      </p:to>
                                    </p:set>
                                    <p:animEffect transition="in" filter="fade">
                                      <p:cBhvr>
                                        <p:cTn id="38" dur="500"/>
                                        <p:tgtEl>
                                          <p:spTgt spid="86"/>
                                        </p:tgtEl>
                                      </p:cBhvr>
                                    </p:animEffect>
                                  </p:childTnLst>
                                </p:cTn>
                              </p:par>
                              <p:par>
                                <p:cTn id="39" presetID="10" presetClass="entr" presetSubtype="0" fill="hold" nodeType="with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06525"/>
                                        </p:tgtEl>
                                        <p:attrNameLst>
                                          <p:attrName>style.visibility</p:attrName>
                                        </p:attrNameLst>
                                      </p:cBhvr>
                                      <p:to>
                                        <p:strVal val="visible"/>
                                      </p:to>
                                    </p:set>
                                    <p:animEffect transition="in" filter="fade">
                                      <p:cBhvr>
                                        <p:cTn id="49" dur="500"/>
                                        <p:tgtEl>
                                          <p:spTgt spid="1065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1"/>
                                        </p:tgtEl>
                                        <p:attrNameLst>
                                          <p:attrName>style.visibility</p:attrName>
                                        </p:attrNameLst>
                                      </p:cBhvr>
                                      <p:to>
                                        <p:strVal val="visible"/>
                                      </p:to>
                                    </p:set>
                                    <p:animEffect transition="in" filter="fade">
                                      <p:cBhvr>
                                        <p:cTn id="52" dur="500"/>
                                        <p:tgtEl>
                                          <p:spTgt spid="131"/>
                                        </p:tgtEl>
                                      </p:cBhvr>
                                    </p:animEffect>
                                  </p:childTnLst>
                                </p:cTn>
                              </p:par>
                              <p:par>
                                <p:cTn id="53" presetID="10" presetClass="entr" presetSubtype="0" fill="hold" nodeType="withEffect">
                                  <p:stCondLst>
                                    <p:cond delay="0"/>
                                  </p:stCondLst>
                                  <p:childTnLst>
                                    <p:set>
                                      <p:cBhvr>
                                        <p:cTn id="54" dur="1" fill="hold">
                                          <p:stCondLst>
                                            <p:cond delay="0"/>
                                          </p:stCondLst>
                                        </p:cTn>
                                        <p:tgtEl>
                                          <p:spTgt spid="103"/>
                                        </p:tgtEl>
                                        <p:attrNameLst>
                                          <p:attrName>style.visibility</p:attrName>
                                        </p:attrNameLst>
                                      </p:cBhvr>
                                      <p:to>
                                        <p:strVal val="visible"/>
                                      </p:to>
                                    </p:set>
                                    <p:animEffect transition="in" filter="fade">
                                      <p:cBhvr>
                                        <p:cTn id="55" dur="500"/>
                                        <p:tgtEl>
                                          <p:spTgt spid="103"/>
                                        </p:tgtEl>
                                      </p:cBhvr>
                                    </p:animEffect>
                                  </p:childTnLst>
                                </p:cTn>
                              </p:par>
                              <p:par>
                                <p:cTn id="56" presetID="10" presetClass="entr" presetSubtype="0" fill="hold" nodeType="with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fade">
                                      <p:cBhvr>
                                        <p:cTn id="58" dur="500"/>
                                        <p:tgtEl>
                                          <p:spTgt spid="10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animEffect transition="in" filter="fade">
                                      <p:cBhvr>
                                        <p:cTn id="61" dur="500"/>
                                        <p:tgtEl>
                                          <p:spTgt spid="105"/>
                                        </p:tgtEl>
                                      </p:cBhvr>
                                    </p:animEffect>
                                  </p:childTnLst>
                                </p:cTn>
                              </p:par>
                              <p:par>
                                <p:cTn id="62" presetID="10" presetClass="entr" presetSubtype="0" fill="hold" nodeType="withEffect">
                                  <p:stCondLst>
                                    <p:cond delay="0"/>
                                  </p:stCondLst>
                                  <p:childTnLst>
                                    <p:set>
                                      <p:cBhvr>
                                        <p:cTn id="63" dur="1" fill="hold">
                                          <p:stCondLst>
                                            <p:cond delay="0"/>
                                          </p:stCondLst>
                                        </p:cTn>
                                        <p:tgtEl>
                                          <p:spTgt spid="106500"/>
                                        </p:tgtEl>
                                        <p:attrNameLst>
                                          <p:attrName>style.visibility</p:attrName>
                                        </p:attrNameLst>
                                      </p:cBhvr>
                                      <p:to>
                                        <p:strVal val="visible"/>
                                      </p:to>
                                    </p:set>
                                    <p:animEffect transition="in" filter="fade">
                                      <p:cBhvr>
                                        <p:cTn id="64" dur="500"/>
                                        <p:tgtEl>
                                          <p:spTgt spid="106500"/>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34"/>
                                        </p:tgtEl>
                                        <p:attrNameLst>
                                          <p:attrName>style.visibility</p:attrName>
                                        </p:attrNameLst>
                                      </p:cBhvr>
                                      <p:to>
                                        <p:strVal val="visible"/>
                                      </p:to>
                                    </p:set>
                                    <p:animEffect transition="in" filter="fade">
                                      <p:cBhvr>
                                        <p:cTn id="69" dur="500"/>
                                        <p:tgtEl>
                                          <p:spTgt spid="13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2"/>
                                        </p:tgtEl>
                                        <p:attrNameLst>
                                          <p:attrName>style.visibility</p:attrName>
                                        </p:attrNameLst>
                                      </p:cBhvr>
                                      <p:to>
                                        <p:strVal val="visible"/>
                                      </p:to>
                                    </p:set>
                                    <p:animEffect transition="in" filter="fade">
                                      <p:cBhvr>
                                        <p:cTn id="72" dur="500"/>
                                        <p:tgtEl>
                                          <p:spTgt spid="132"/>
                                        </p:tgtEl>
                                      </p:cBhvr>
                                    </p:animEffect>
                                  </p:childTnLst>
                                </p:cTn>
                              </p:par>
                              <p:par>
                                <p:cTn id="73" presetID="10" presetClass="entr" presetSubtype="0" fill="hold"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fade">
                                      <p:cBhvr>
                                        <p:cTn id="75" dur="500"/>
                                        <p:tgtEl>
                                          <p:spTgt spid="12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6"/>
                                        </p:tgtEl>
                                        <p:attrNameLst>
                                          <p:attrName>style.visibility</p:attrName>
                                        </p:attrNameLst>
                                      </p:cBhvr>
                                      <p:to>
                                        <p:strVal val="visible"/>
                                      </p:to>
                                    </p:set>
                                    <p:animEffect transition="in" filter="fade">
                                      <p:cBhvr>
                                        <p:cTn id="78" dur="500"/>
                                        <p:tgtEl>
                                          <p:spTgt spid="126"/>
                                        </p:tgtEl>
                                      </p:cBhvr>
                                    </p:animEffect>
                                  </p:childTnLst>
                                </p:cTn>
                              </p:par>
                              <p:par>
                                <p:cTn id="79" presetID="10" presetClass="entr" presetSubtype="0" fill="hold" nodeType="withEffect">
                                  <p:stCondLst>
                                    <p:cond delay="0"/>
                                  </p:stCondLst>
                                  <p:childTnLst>
                                    <p:set>
                                      <p:cBhvr>
                                        <p:cTn id="80" dur="1" fill="hold">
                                          <p:stCondLst>
                                            <p:cond delay="0"/>
                                          </p:stCondLst>
                                        </p:cTn>
                                        <p:tgtEl>
                                          <p:spTgt spid="102"/>
                                        </p:tgtEl>
                                        <p:attrNameLst>
                                          <p:attrName>style.visibility</p:attrName>
                                        </p:attrNameLst>
                                      </p:cBhvr>
                                      <p:to>
                                        <p:strVal val="visible"/>
                                      </p:to>
                                    </p:set>
                                    <p:animEffect transition="in" filter="fade">
                                      <p:cBhvr>
                                        <p:cTn id="8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 grpId="0" animBg="1"/>
      <p:bldP spid="36" grpId="0" animBg="1"/>
      <p:bldP spid="41" grpId="0" animBg="1"/>
      <p:bldP spid="42" grpId="0" animBg="1"/>
      <p:bldP spid="105" grpId="0"/>
      <p:bldP spid="126" grpId="0"/>
      <p:bldP spid="131" grpId="0"/>
      <p:bldP spid="132" grpId="0"/>
      <p:bldP spid="106525" grpId="0" animBg="1"/>
      <p:bldP spid="13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6A597EA-136D-4C04-87EC-308AA78C7F47}"/>
              </a:ext>
            </a:extLst>
          </p:cNvPr>
          <p:cNvSpPr>
            <a:spLocks noGrp="1"/>
          </p:cNvSpPr>
          <p:nvPr>
            <p:ph type="title"/>
          </p:nvPr>
        </p:nvSpPr>
        <p:spPr>
          <a:xfrm>
            <a:off x="838200" y="-45933"/>
            <a:ext cx="10515600" cy="1325563"/>
          </a:xfrm>
        </p:spPr>
        <p:txBody>
          <a:bodyPr/>
          <a:lstStyle/>
          <a:p>
            <a:endParaRPr lang="en-US"/>
          </a:p>
        </p:txBody>
      </p:sp>
      <p:pic>
        <p:nvPicPr>
          <p:cNvPr id="5" name="Zástupný obsah 4">
            <a:extLst>
              <a:ext uri="{FF2B5EF4-FFF2-40B4-BE49-F238E27FC236}">
                <a16:creationId xmlns:a16="http://schemas.microsoft.com/office/drawing/2014/main" id="{9C7482FF-A305-4660-8405-8E5005024C19}"/>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478117" y="144441"/>
            <a:ext cx="10722295" cy="6558897"/>
          </a:xfrm>
        </p:spPr>
      </p:pic>
      <p:sp>
        <p:nvSpPr>
          <p:cNvPr id="3" name="TextovéPole 2">
            <a:extLst>
              <a:ext uri="{FF2B5EF4-FFF2-40B4-BE49-F238E27FC236}">
                <a16:creationId xmlns:a16="http://schemas.microsoft.com/office/drawing/2014/main" id="{95E5AC53-DD4E-4857-B032-BAD7B31778CA}"/>
              </a:ext>
            </a:extLst>
          </p:cNvPr>
          <p:cNvSpPr txBox="1"/>
          <p:nvPr/>
        </p:nvSpPr>
        <p:spPr>
          <a:xfrm>
            <a:off x="615892" y="731883"/>
            <a:ext cx="2685176" cy="400110"/>
          </a:xfrm>
          <a:prstGeom prst="rect">
            <a:avLst/>
          </a:prstGeom>
          <a:solidFill>
            <a:srgbClr val="D9D9D9"/>
          </a:solidFill>
        </p:spPr>
        <p:txBody>
          <a:bodyPr wrap="square" rtlCol="0">
            <a:spAutoFit/>
          </a:bodyPr>
          <a:lstStyle/>
          <a:p>
            <a:r>
              <a:rPr lang="cs-CZ" sz="2000" dirty="0"/>
              <a:t>I. </a:t>
            </a:r>
            <a:r>
              <a:rPr lang="cs-CZ" sz="2000" dirty="0" err="1"/>
              <a:t>Respiratory</a:t>
            </a:r>
            <a:endParaRPr lang="en-US" sz="2400" dirty="0"/>
          </a:p>
        </p:txBody>
      </p:sp>
      <p:sp>
        <p:nvSpPr>
          <p:cNvPr id="6" name="TextovéPole 5">
            <a:extLst>
              <a:ext uri="{FF2B5EF4-FFF2-40B4-BE49-F238E27FC236}">
                <a16:creationId xmlns:a16="http://schemas.microsoft.com/office/drawing/2014/main" id="{06911E15-176E-4EF7-8664-B7491AFB4D55}"/>
              </a:ext>
            </a:extLst>
          </p:cNvPr>
          <p:cNvSpPr txBox="1"/>
          <p:nvPr/>
        </p:nvSpPr>
        <p:spPr>
          <a:xfrm>
            <a:off x="552450" y="227415"/>
            <a:ext cx="3055965" cy="400110"/>
          </a:xfrm>
          <a:prstGeom prst="rect">
            <a:avLst/>
          </a:prstGeom>
          <a:solidFill>
            <a:srgbClr val="D9D9D9"/>
          </a:solidFill>
        </p:spPr>
        <p:txBody>
          <a:bodyPr wrap="none" rtlCol="0">
            <a:spAutoFit/>
          </a:bodyPr>
          <a:lstStyle/>
          <a:p>
            <a:r>
              <a:rPr lang="cs-CZ" sz="2000" dirty="0"/>
              <a:t>Acid-base </a:t>
            </a:r>
            <a:r>
              <a:rPr lang="cs-CZ" sz="2000" dirty="0" err="1"/>
              <a:t>distrubances</a:t>
            </a:r>
            <a:r>
              <a:rPr lang="cs-CZ" sz="2000" dirty="0"/>
              <a:t>        </a:t>
            </a:r>
            <a:endParaRPr lang="en-US" sz="2000" dirty="0"/>
          </a:p>
        </p:txBody>
      </p:sp>
      <p:sp>
        <p:nvSpPr>
          <p:cNvPr id="7" name="TextovéPole 6">
            <a:extLst>
              <a:ext uri="{FF2B5EF4-FFF2-40B4-BE49-F238E27FC236}">
                <a16:creationId xmlns:a16="http://schemas.microsoft.com/office/drawing/2014/main" id="{60C0BAC9-BE02-44CD-AC7B-8E42A9F41D15}"/>
              </a:ext>
            </a:extLst>
          </p:cNvPr>
          <p:cNvSpPr txBox="1"/>
          <p:nvPr/>
        </p:nvSpPr>
        <p:spPr>
          <a:xfrm>
            <a:off x="5243513" y="216738"/>
            <a:ext cx="1321196" cy="400110"/>
          </a:xfrm>
          <a:prstGeom prst="rect">
            <a:avLst/>
          </a:prstGeom>
          <a:solidFill>
            <a:srgbClr val="D9D9D9"/>
          </a:solidFill>
        </p:spPr>
        <p:txBody>
          <a:bodyPr wrap="none" rtlCol="0">
            <a:spAutoFit/>
          </a:bodyPr>
          <a:lstStyle/>
          <a:p>
            <a:r>
              <a:rPr lang="cs-CZ" sz="2000" dirty="0" err="1"/>
              <a:t>Acidosis</a:t>
            </a:r>
            <a:r>
              <a:rPr lang="cs-CZ" sz="2000" dirty="0"/>
              <a:t>     </a:t>
            </a:r>
            <a:endParaRPr lang="en-US" sz="2000" dirty="0"/>
          </a:p>
        </p:txBody>
      </p:sp>
      <p:sp>
        <p:nvSpPr>
          <p:cNvPr id="8" name="TextovéPole 7">
            <a:extLst>
              <a:ext uri="{FF2B5EF4-FFF2-40B4-BE49-F238E27FC236}">
                <a16:creationId xmlns:a16="http://schemas.microsoft.com/office/drawing/2014/main" id="{A1CEFE1B-EA6B-4E47-8CB2-8A17B24F46D0}"/>
              </a:ext>
            </a:extLst>
          </p:cNvPr>
          <p:cNvSpPr txBox="1"/>
          <p:nvPr/>
        </p:nvSpPr>
        <p:spPr>
          <a:xfrm>
            <a:off x="8401051" y="216738"/>
            <a:ext cx="1372940" cy="400110"/>
          </a:xfrm>
          <a:prstGeom prst="rect">
            <a:avLst/>
          </a:prstGeom>
          <a:solidFill>
            <a:srgbClr val="D9D9D9"/>
          </a:solidFill>
        </p:spPr>
        <p:txBody>
          <a:bodyPr wrap="none" rtlCol="0">
            <a:spAutoFit/>
          </a:bodyPr>
          <a:lstStyle/>
          <a:p>
            <a:r>
              <a:rPr lang="cs-CZ" sz="2000" dirty="0" err="1"/>
              <a:t>Alkalosis</a:t>
            </a:r>
            <a:r>
              <a:rPr lang="cs-CZ" sz="2000" dirty="0"/>
              <a:t>     </a:t>
            </a:r>
            <a:endParaRPr lang="en-US" sz="2000" dirty="0"/>
          </a:p>
        </p:txBody>
      </p:sp>
      <p:sp>
        <p:nvSpPr>
          <p:cNvPr id="9" name="TextovéPole 8">
            <a:extLst>
              <a:ext uri="{FF2B5EF4-FFF2-40B4-BE49-F238E27FC236}">
                <a16:creationId xmlns:a16="http://schemas.microsoft.com/office/drawing/2014/main" id="{FC054AB8-1CE0-4E50-8263-6CABD7DAAE66}"/>
              </a:ext>
            </a:extLst>
          </p:cNvPr>
          <p:cNvSpPr txBox="1"/>
          <p:nvPr/>
        </p:nvSpPr>
        <p:spPr>
          <a:xfrm>
            <a:off x="552450" y="1205572"/>
            <a:ext cx="4471993" cy="400110"/>
          </a:xfrm>
          <a:prstGeom prst="rect">
            <a:avLst/>
          </a:prstGeom>
          <a:solidFill>
            <a:srgbClr val="D9D9D9"/>
          </a:solidFill>
        </p:spPr>
        <p:txBody>
          <a:bodyPr wrap="none" rtlCol="0">
            <a:spAutoFit/>
          </a:bodyPr>
          <a:lstStyle/>
          <a:p>
            <a:r>
              <a:rPr lang="cs-CZ" sz="2000" dirty="0"/>
              <a:t>II. Non </a:t>
            </a:r>
            <a:r>
              <a:rPr lang="cs-CZ" sz="2000" dirty="0" err="1"/>
              <a:t>respiratory</a:t>
            </a:r>
            <a:r>
              <a:rPr lang="cs-CZ" sz="2000" dirty="0"/>
              <a:t> (</a:t>
            </a:r>
            <a:r>
              <a:rPr lang="cs-CZ" sz="2000" dirty="0" err="1"/>
              <a:t>metabolic</a:t>
            </a:r>
            <a:r>
              <a:rPr lang="cs-CZ" sz="2000" dirty="0"/>
              <a:t>)                    </a:t>
            </a:r>
            <a:endParaRPr lang="en-US" sz="2000" dirty="0"/>
          </a:p>
        </p:txBody>
      </p:sp>
      <p:sp>
        <p:nvSpPr>
          <p:cNvPr id="10" name="TextovéPole 9">
            <a:extLst>
              <a:ext uri="{FF2B5EF4-FFF2-40B4-BE49-F238E27FC236}">
                <a16:creationId xmlns:a16="http://schemas.microsoft.com/office/drawing/2014/main" id="{2F48398E-6068-408E-B208-870165147837}"/>
              </a:ext>
            </a:extLst>
          </p:cNvPr>
          <p:cNvSpPr txBox="1"/>
          <p:nvPr/>
        </p:nvSpPr>
        <p:spPr>
          <a:xfrm>
            <a:off x="615892" y="1749759"/>
            <a:ext cx="2326278" cy="400110"/>
          </a:xfrm>
          <a:prstGeom prst="rect">
            <a:avLst/>
          </a:prstGeom>
          <a:solidFill>
            <a:srgbClr val="D9D9D9"/>
          </a:solidFill>
        </p:spPr>
        <p:txBody>
          <a:bodyPr wrap="none" rtlCol="0">
            <a:spAutoFit/>
          </a:bodyPr>
          <a:lstStyle/>
          <a:p>
            <a:r>
              <a:rPr lang="cs-CZ" sz="2000" dirty="0"/>
              <a:t>1. </a:t>
            </a:r>
            <a:r>
              <a:rPr lang="cs-CZ" sz="2000" dirty="0" err="1"/>
              <a:t>Abnormal</a:t>
            </a:r>
            <a:r>
              <a:rPr lang="cs-CZ" sz="2000" dirty="0"/>
              <a:t> SID        </a:t>
            </a:r>
            <a:endParaRPr lang="en-US" sz="2000" dirty="0"/>
          </a:p>
        </p:txBody>
      </p:sp>
      <p:sp>
        <p:nvSpPr>
          <p:cNvPr id="12" name="TextovéPole 11">
            <a:extLst>
              <a:ext uri="{FF2B5EF4-FFF2-40B4-BE49-F238E27FC236}">
                <a16:creationId xmlns:a16="http://schemas.microsoft.com/office/drawing/2014/main" id="{1F338F46-6C40-4F50-B5AF-CEE6C1D721CF}"/>
              </a:ext>
            </a:extLst>
          </p:cNvPr>
          <p:cNvSpPr txBox="1"/>
          <p:nvPr/>
        </p:nvSpPr>
        <p:spPr>
          <a:xfrm>
            <a:off x="552450" y="4468775"/>
            <a:ext cx="4659699" cy="400110"/>
          </a:xfrm>
          <a:prstGeom prst="rect">
            <a:avLst/>
          </a:prstGeom>
          <a:solidFill>
            <a:srgbClr val="D9D9D9"/>
          </a:solidFill>
        </p:spPr>
        <p:txBody>
          <a:bodyPr wrap="square" rtlCol="0">
            <a:spAutoFit/>
          </a:bodyPr>
          <a:lstStyle/>
          <a:p>
            <a:r>
              <a:rPr lang="cs-CZ" sz="2000" dirty="0"/>
              <a:t>2. </a:t>
            </a:r>
            <a:r>
              <a:rPr lang="cs-CZ" sz="2000" dirty="0" err="1"/>
              <a:t>Abnormal</a:t>
            </a:r>
            <a:r>
              <a:rPr lang="cs-CZ" sz="2000" dirty="0"/>
              <a:t> albumin </a:t>
            </a:r>
            <a:r>
              <a:rPr lang="cs-CZ" sz="2000" dirty="0" err="1"/>
              <a:t>or</a:t>
            </a:r>
            <a:r>
              <a:rPr lang="cs-CZ" sz="2000" dirty="0"/>
              <a:t> </a:t>
            </a:r>
            <a:r>
              <a:rPr lang="cs-CZ" sz="2000" dirty="0" err="1"/>
              <a:t>phosphates</a:t>
            </a:r>
            <a:r>
              <a:rPr lang="cs-CZ" sz="2000" dirty="0"/>
              <a:t> [</a:t>
            </a:r>
            <a:r>
              <a:rPr lang="cs-CZ" sz="2000" dirty="0" err="1"/>
              <a:t>Atot</a:t>
            </a:r>
            <a:r>
              <a:rPr lang="cs-CZ" sz="2000" dirty="0"/>
              <a:t>]       </a:t>
            </a:r>
            <a:endParaRPr lang="en-US" sz="2000" dirty="0"/>
          </a:p>
        </p:txBody>
      </p:sp>
      <p:sp>
        <p:nvSpPr>
          <p:cNvPr id="14" name="TextovéPole 13">
            <a:extLst>
              <a:ext uri="{FF2B5EF4-FFF2-40B4-BE49-F238E27FC236}">
                <a16:creationId xmlns:a16="http://schemas.microsoft.com/office/drawing/2014/main" id="{34E1A5A5-A0FB-4F02-A281-7DAA6584756E}"/>
              </a:ext>
            </a:extLst>
          </p:cNvPr>
          <p:cNvSpPr txBox="1"/>
          <p:nvPr/>
        </p:nvSpPr>
        <p:spPr>
          <a:xfrm>
            <a:off x="970594" y="2260098"/>
            <a:ext cx="3754489" cy="400110"/>
          </a:xfrm>
          <a:prstGeom prst="rect">
            <a:avLst/>
          </a:prstGeom>
          <a:solidFill>
            <a:srgbClr val="D9D9D9"/>
          </a:solidFill>
        </p:spPr>
        <p:txBody>
          <a:bodyPr wrap="none" rtlCol="0">
            <a:spAutoFit/>
          </a:bodyPr>
          <a:lstStyle/>
          <a:p>
            <a:r>
              <a:rPr lang="cs-CZ" sz="2000" dirty="0"/>
              <a:t>a) </a:t>
            </a:r>
            <a:r>
              <a:rPr lang="cs-CZ" sz="2000" dirty="0" err="1"/>
              <a:t>Hyperhydratation</a:t>
            </a:r>
            <a:r>
              <a:rPr lang="cs-CZ" sz="2000" dirty="0"/>
              <a:t> (</a:t>
            </a:r>
            <a:r>
              <a:rPr lang="cs-CZ" sz="2000" dirty="0" err="1"/>
              <a:t>dilution</a:t>
            </a:r>
            <a:r>
              <a:rPr lang="cs-CZ" sz="2000" dirty="0"/>
              <a:t>)        </a:t>
            </a:r>
            <a:endParaRPr lang="en-US" sz="2000" dirty="0"/>
          </a:p>
        </p:txBody>
      </p:sp>
      <p:sp>
        <p:nvSpPr>
          <p:cNvPr id="15" name="TextovéPole 14">
            <a:extLst>
              <a:ext uri="{FF2B5EF4-FFF2-40B4-BE49-F238E27FC236}">
                <a16:creationId xmlns:a16="http://schemas.microsoft.com/office/drawing/2014/main" id="{9990A58E-D517-4206-857A-17DDAE9694D1}"/>
              </a:ext>
            </a:extLst>
          </p:cNvPr>
          <p:cNvSpPr txBox="1"/>
          <p:nvPr/>
        </p:nvSpPr>
        <p:spPr>
          <a:xfrm>
            <a:off x="970593" y="2699056"/>
            <a:ext cx="2012474" cy="400110"/>
          </a:xfrm>
          <a:prstGeom prst="rect">
            <a:avLst/>
          </a:prstGeom>
          <a:solidFill>
            <a:srgbClr val="D9D9D9"/>
          </a:solidFill>
        </p:spPr>
        <p:txBody>
          <a:bodyPr wrap="none" rtlCol="0">
            <a:spAutoFit/>
          </a:bodyPr>
          <a:lstStyle/>
          <a:p>
            <a:r>
              <a:rPr lang="cs-CZ" sz="2000" dirty="0"/>
              <a:t>b) </a:t>
            </a:r>
            <a:r>
              <a:rPr lang="cs-CZ" sz="2000" dirty="0" err="1"/>
              <a:t>Water</a:t>
            </a:r>
            <a:r>
              <a:rPr lang="cs-CZ" sz="2000" dirty="0"/>
              <a:t> </a:t>
            </a:r>
            <a:r>
              <a:rPr lang="cs-CZ" sz="2000" dirty="0" err="1"/>
              <a:t>loss</a:t>
            </a:r>
            <a:r>
              <a:rPr lang="cs-CZ" sz="2000" dirty="0"/>
              <a:t>        </a:t>
            </a:r>
            <a:endParaRPr lang="en-US" sz="2000" dirty="0"/>
          </a:p>
        </p:txBody>
      </p:sp>
      <p:sp>
        <p:nvSpPr>
          <p:cNvPr id="16" name="TextovéPole 15">
            <a:extLst>
              <a:ext uri="{FF2B5EF4-FFF2-40B4-BE49-F238E27FC236}">
                <a16:creationId xmlns:a16="http://schemas.microsoft.com/office/drawing/2014/main" id="{3D773CA3-7A35-4026-8697-D6492C7C0DB9}"/>
              </a:ext>
            </a:extLst>
          </p:cNvPr>
          <p:cNvSpPr txBox="1"/>
          <p:nvPr/>
        </p:nvSpPr>
        <p:spPr>
          <a:xfrm>
            <a:off x="970593" y="3140976"/>
            <a:ext cx="2094676" cy="400110"/>
          </a:xfrm>
          <a:prstGeom prst="rect">
            <a:avLst/>
          </a:prstGeom>
          <a:solidFill>
            <a:srgbClr val="D9D9D9"/>
          </a:solidFill>
        </p:spPr>
        <p:txBody>
          <a:bodyPr wrap="none" rtlCol="0">
            <a:spAutoFit/>
          </a:bodyPr>
          <a:lstStyle/>
          <a:p>
            <a:r>
              <a:rPr lang="cs-CZ" sz="2000" dirty="0"/>
              <a:t>c) </a:t>
            </a:r>
            <a:r>
              <a:rPr lang="cs-CZ" sz="2000" dirty="0" err="1"/>
              <a:t>Hyperchloremia</a:t>
            </a:r>
            <a:endParaRPr lang="en-US" sz="2000" dirty="0"/>
          </a:p>
        </p:txBody>
      </p:sp>
      <p:sp>
        <p:nvSpPr>
          <p:cNvPr id="17" name="TextovéPole 16">
            <a:extLst>
              <a:ext uri="{FF2B5EF4-FFF2-40B4-BE49-F238E27FC236}">
                <a16:creationId xmlns:a16="http://schemas.microsoft.com/office/drawing/2014/main" id="{169D4F57-6071-43CA-9B09-2DBB0693A423}"/>
              </a:ext>
            </a:extLst>
          </p:cNvPr>
          <p:cNvSpPr txBox="1"/>
          <p:nvPr/>
        </p:nvSpPr>
        <p:spPr>
          <a:xfrm>
            <a:off x="959092" y="3587897"/>
            <a:ext cx="2040751" cy="400110"/>
          </a:xfrm>
          <a:prstGeom prst="rect">
            <a:avLst/>
          </a:prstGeom>
          <a:solidFill>
            <a:srgbClr val="D9D9D9"/>
          </a:solidFill>
        </p:spPr>
        <p:txBody>
          <a:bodyPr wrap="none" rtlCol="0">
            <a:spAutoFit/>
          </a:bodyPr>
          <a:lstStyle/>
          <a:p>
            <a:r>
              <a:rPr lang="cs-CZ" sz="2000" dirty="0"/>
              <a:t>d) </a:t>
            </a:r>
            <a:r>
              <a:rPr lang="cs-CZ" sz="2000" dirty="0" err="1"/>
              <a:t>Hypochloremia</a:t>
            </a:r>
            <a:endParaRPr lang="en-US" sz="2000" dirty="0"/>
          </a:p>
        </p:txBody>
      </p:sp>
      <p:sp>
        <p:nvSpPr>
          <p:cNvPr id="18" name="TextovéPole 17">
            <a:extLst>
              <a:ext uri="{FF2B5EF4-FFF2-40B4-BE49-F238E27FC236}">
                <a16:creationId xmlns:a16="http://schemas.microsoft.com/office/drawing/2014/main" id="{6E8FBDC0-533A-48D3-A4C0-69E26CEC4125}"/>
              </a:ext>
            </a:extLst>
          </p:cNvPr>
          <p:cNvSpPr txBox="1"/>
          <p:nvPr/>
        </p:nvSpPr>
        <p:spPr>
          <a:xfrm>
            <a:off x="938104" y="4029817"/>
            <a:ext cx="2273956" cy="400110"/>
          </a:xfrm>
          <a:prstGeom prst="rect">
            <a:avLst/>
          </a:prstGeom>
          <a:solidFill>
            <a:srgbClr val="D9D9D9"/>
          </a:solidFill>
        </p:spPr>
        <p:txBody>
          <a:bodyPr wrap="none" rtlCol="0">
            <a:spAutoFit/>
          </a:bodyPr>
          <a:lstStyle/>
          <a:p>
            <a:r>
              <a:rPr lang="cs-CZ" sz="2000" dirty="0"/>
              <a:t>e) </a:t>
            </a:r>
            <a:r>
              <a:rPr lang="cs-CZ" sz="2000" dirty="0" err="1"/>
              <a:t>Increaseoof</a:t>
            </a:r>
            <a:r>
              <a:rPr lang="cs-CZ" sz="2000" dirty="0"/>
              <a:t> [UA</a:t>
            </a:r>
            <a:r>
              <a:rPr lang="cs-CZ" sz="2000" baseline="30000" dirty="0"/>
              <a:t>-</a:t>
            </a:r>
            <a:r>
              <a:rPr lang="cs-CZ" sz="2000" dirty="0"/>
              <a:t>]</a:t>
            </a:r>
            <a:endParaRPr lang="en-US" sz="2000" dirty="0"/>
          </a:p>
        </p:txBody>
      </p:sp>
      <p:sp>
        <p:nvSpPr>
          <p:cNvPr id="19" name="TextovéPole 18">
            <a:extLst>
              <a:ext uri="{FF2B5EF4-FFF2-40B4-BE49-F238E27FC236}">
                <a16:creationId xmlns:a16="http://schemas.microsoft.com/office/drawing/2014/main" id="{0A6B9395-CE41-4ECC-8291-6F877CA5A30B}"/>
              </a:ext>
            </a:extLst>
          </p:cNvPr>
          <p:cNvSpPr txBox="1"/>
          <p:nvPr/>
        </p:nvSpPr>
        <p:spPr>
          <a:xfrm>
            <a:off x="987394" y="4916583"/>
            <a:ext cx="4029218" cy="400110"/>
          </a:xfrm>
          <a:prstGeom prst="rect">
            <a:avLst/>
          </a:prstGeom>
          <a:solidFill>
            <a:srgbClr val="D9D9D9"/>
          </a:solidFill>
        </p:spPr>
        <p:txBody>
          <a:bodyPr wrap="square" rtlCol="0">
            <a:spAutoFit/>
          </a:bodyPr>
          <a:lstStyle/>
          <a:p>
            <a:r>
              <a:rPr lang="cs-CZ" sz="2000" dirty="0"/>
              <a:t>a) </a:t>
            </a:r>
            <a:r>
              <a:rPr lang="cs-CZ" sz="2000" dirty="0" err="1"/>
              <a:t>Hyperalbuminemia</a:t>
            </a:r>
            <a:endParaRPr lang="en-US" sz="2000" dirty="0"/>
          </a:p>
        </p:txBody>
      </p:sp>
      <p:sp>
        <p:nvSpPr>
          <p:cNvPr id="20" name="TextovéPole 19">
            <a:extLst>
              <a:ext uri="{FF2B5EF4-FFF2-40B4-BE49-F238E27FC236}">
                <a16:creationId xmlns:a16="http://schemas.microsoft.com/office/drawing/2014/main" id="{8046BBDE-FC55-4F7B-8B83-5C96F277373E}"/>
              </a:ext>
            </a:extLst>
          </p:cNvPr>
          <p:cNvSpPr txBox="1"/>
          <p:nvPr/>
        </p:nvSpPr>
        <p:spPr>
          <a:xfrm>
            <a:off x="973968" y="5357616"/>
            <a:ext cx="4029218" cy="400110"/>
          </a:xfrm>
          <a:prstGeom prst="rect">
            <a:avLst/>
          </a:prstGeom>
          <a:solidFill>
            <a:srgbClr val="D9D9D9"/>
          </a:solidFill>
        </p:spPr>
        <p:txBody>
          <a:bodyPr wrap="square" rtlCol="0">
            <a:spAutoFit/>
          </a:bodyPr>
          <a:lstStyle/>
          <a:p>
            <a:r>
              <a:rPr lang="cs-CZ" sz="2000" dirty="0"/>
              <a:t>b) </a:t>
            </a:r>
            <a:r>
              <a:rPr lang="cs-CZ" sz="2000" dirty="0" err="1"/>
              <a:t>Hypoalbuminemia</a:t>
            </a:r>
            <a:endParaRPr lang="en-US" sz="2000" dirty="0"/>
          </a:p>
        </p:txBody>
      </p:sp>
      <p:sp>
        <p:nvSpPr>
          <p:cNvPr id="21" name="TextovéPole 20">
            <a:extLst>
              <a:ext uri="{FF2B5EF4-FFF2-40B4-BE49-F238E27FC236}">
                <a16:creationId xmlns:a16="http://schemas.microsoft.com/office/drawing/2014/main" id="{9D5BC5DD-E9CF-4C38-BEDE-534E4FAD5EF1}"/>
              </a:ext>
            </a:extLst>
          </p:cNvPr>
          <p:cNvSpPr txBox="1"/>
          <p:nvPr/>
        </p:nvSpPr>
        <p:spPr>
          <a:xfrm>
            <a:off x="973968" y="5805424"/>
            <a:ext cx="4029218" cy="400110"/>
          </a:xfrm>
          <a:prstGeom prst="rect">
            <a:avLst/>
          </a:prstGeom>
          <a:solidFill>
            <a:srgbClr val="D9D9D9"/>
          </a:solidFill>
        </p:spPr>
        <p:txBody>
          <a:bodyPr wrap="square" rtlCol="0">
            <a:spAutoFit/>
          </a:bodyPr>
          <a:lstStyle/>
          <a:p>
            <a:r>
              <a:rPr lang="cs-CZ" sz="2000" dirty="0"/>
              <a:t>c) </a:t>
            </a:r>
            <a:r>
              <a:rPr lang="cs-CZ" sz="2000" dirty="0" err="1"/>
              <a:t>Hyperphosphatemia</a:t>
            </a:r>
            <a:endParaRPr lang="en-US" sz="2000" dirty="0"/>
          </a:p>
        </p:txBody>
      </p:sp>
      <p:sp>
        <p:nvSpPr>
          <p:cNvPr id="22" name="TextovéPole 21">
            <a:extLst>
              <a:ext uri="{FF2B5EF4-FFF2-40B4-BE49-F238E27FC236}">
                <a16:creationId xmlns:a16="http://schemas.microsoft.com/office/drawing/2014/main" id="{8F693325-80FE-4AB6-AC89-7C330FC5E548}"/>
              </a:ext>
            </a:extLst>
          </p:cNvPr>
          <p:cNvSpPr txBox="1"/>
          <p:nvPr/>
        </p:nvSpPr>
        <p:spPr>
          <a:xfrm>
            <a:off x="959092" y="6217205"/>
            <a:ext cx="4029218" cy="400110"/>
          </a:xfrm>
          <a:prstGeom prst="rect">
            <a:avLst/>
          </a:prstGeom>
          <a:solidFill>
            <a:srgbClr val="D9D9D9"/>
          </a:solidFill>
        </p:spPr>
        <p:txBody>
          <a:bodyPr wrap="square" rtlCol="0">
            <a:spAutoFit/>
          </a:bodyPr>
          <a:lstStyle/>
          <a:p>
            <a:r>
              <a:rPr lang="cs-CZ" sz="2000" dirty="0"/>
              <a:t>d) </a:t>
            </a:r>
            <a:r>
              <a:rPr lang="cs-CZ" sz="2000" dirty="0" err="1"/>
              <a:t>Hypophosphatemia</a:t>
            </a:r>
            <a:endParaRPr lang="en-US" sz="2000" dirty="0"/>
          </a:p>
        </p:txBody>
      </p:sp>
    </p:spTree>
    <p:custDataLst>
      <p:tags r:id="rId1"/>
    </p:custDataLst>
    <p:extLst>
      <p:ext uri="{BB962C8B-B14F-4D97-AF65-F5344CB8AC3E}">
        <p14:creationId xmlns:p14="http://schemas.microsoft.com/office/powerpoint/2010/main" val="15087000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C45938E4-96CC-4333-805B-0564C0A71418}"/>
              </a:ext>
            </a:extLst>
          </p:cNvPr>
          <p:cNvSpPr/>
          <p:nvPr/>
        </p:nvSpPr>
        <p:spPr>
          <a:xfrm>
            <a:off x="9474418"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5A42D1C1-EDDF-40FB-BD1A-0B02661CCF23}"/>
              </a:ext>
            </a:extLst>
          </p:cNvPr>
          <p:cNvSpPr/>
          <p:nvPr/>
        </p:nvSpPr>
        <p:spPr>
          <a:xfrm>
            <a:off x="9474418"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4ED319E-6FA3-40B5-A599-276B359F73ED}"/>
              </a:ext>
            </a:extLst>
          </p:cNvPr>
          <p:cNvSpPr/>
          <p:nvPr/>
        </p:nvSpPr>
        <p:spPr>
          <a:xfrm>
            <a:off x="9474418"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EAA78CF2-8F1B-42A5-A2DE-390206CC406B}"/>
              </a:ext>
            </a:extLst>
          </p:cNvPr>
          <p:cNvSpPr/>
          <p:nvPr/>
        </p:nvSpPr>
        <p:spPr>
          <a:xfrm>
            <a:off x="9474418"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839DD158-95CD-4752-8A00-082E39233646}"/>
              </a:ext>
            </a:extLst>
          </p:cNvPr>
          <p:cNvSpPr/>
          <p:nvPr/>
        </p:nvSpPr>
        <p:spPr>
          <a:xfrm>
            <a:off x="8538314" y="2234940"/>
            <a:ext cx="936104" cy="4074381"/>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C8F1CB9D-47C1-45B7-9DC3-15A52DDE1F78}"/>
              </a:ext>
            </a:extLst>
          </p:cNvPr>
          <p:cNvSpPr txBox="1"/>
          <p:nvPr/>
        </p:nvSpPr>
        <p:spPr>
          <a:xfrm>
            <a:off x="924009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B89E3290-C543-4063-8DDB-905AA219051A}"/>
              </a:ext>
            </a:extLst>
          </p:cNvPr>
          <p:cNvSpPr txBox="1"/>
          <p:nvPr/>
        </p:nvSpPr>
        <p:spPr>
          <a:xfrm>
            <a:off x="10667866"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C207419F-9BE4-4AA9-89F0-7CD274988303}"/>
              </a:ext>
            </a:extLst>
          </p:cNvPr>
          <p:cNvSpPr txBox="1"/>
          <p:nvPr/>
        </p:nvSpPr>
        <p:spPr>
          <a:xfrm>
            <a:off x="10841636"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20E74AC3-1C2D-43F3-B83D-0376671D39F5}"/>
              </a:ext>
            </a:extLst>
          </p:cNvPr>
          <p:cNvSpPr txBox="1"/>
          <p:nvPr/>
        </p:nvSpPr>
        <p:spPr>
          <a:xfrm>
            <a:off x="11326104"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A7ADB9AA-F31A-41DD-8309-1A7CDB19B451}"/>
              </a:ext>
            </a:extLst>
          </p:cNvPr>
          <p:cNvSpPr txBox="1"/>
          <p:nvPr/>
        </p:nvSpPr>
        <p:spPr>
          <a:xfrm>
            <a:off x="9618435"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FEE31D0A-5CC0-4559-B940-FB703A981866}"/>
              </a:ext>
            </a:extLst>
          </p:cNvPr>
          <p:cNvSpPr txBox="1"/>
          <p:nvPr/>
        </p:nvSpPr>
        <p:spPr>
          <a:xfrm>
            <a:off x="8757373"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30CFF619-9E21-4750-A411-51C1A510429E}"/>
              </a:ext>
            </a:extLst>
          </p:cNvPr>
          <p:cNvGrpSpPr/>
          <p:nvPr/>
        </p:nvGrpSpPr>
        <p:grpSpPr>
          <a:xfrm>
            <a:off x="8536104" y="1772815"/>
            <a:ext cx="936104" cy="462123"/>
            <a:chOff x="2339752" y="2192728"/>
            <a:chExt cx="936104" cy="372176"/>
          </a:xfrm>
        </p:grpSpPr>
        <p:sp>
          <p:nvSpPr>
            <p:cNvPr id="48" name="Obdélník 47">
              <a:extLst>
                <a:ext uri="{FF2B5EF4-FFF2-40B4-BE49-F238E27FC236}">
                  <a16:creationId xmlns:a16="http://schemas.microsoft.com/office/drawing/2014/main" id="{6A73095C-5467-480C-8086-CB9D9B4E17C0}"/>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86B92517-6A6B-455E-A581-3AFD088E31E3}"/>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C68AE3AA-5572-4525-BAF5-8E41E81AC649}"/>
              </a:ext>
            </a:extLst>
          </p:cNvPr>
          <p:cNvGrpSpPr/>
          <p:nvPr/>
        </p:nvGrpSpPr>
        <p:grpSpPr>
          <a:xfrm>
            <a:off x="8536104" y="792615"/>
            <a:ext cx="1008114" cy="1026692"/>
            <a:chOff x="2337542" y="784345"/>
            <a:chExt cx="1008114" cy="1348511"/>
          </a:xfrm>
        </p:grpSpPr>
        <p:sp>
          <p:nvSpPr>
            <p:cNvPr id="51" name="Obdélník 50">
              <a:extLst>
                <a:ext uri="{FF2B5EF4-FFF2-40B4-BE49-F238E27FC236}">
                  <a16:creationId xmlns:a16="http://schemas.microsoft.com/office/drawing/2014/main" id="{32555EBD-3715-4695-A98F-FABF2BBA1B31}"/>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4533DAF3-9970-473F-B960-8F66A67E7B82}"/>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69C9E384-9BA5-4D57-A572-3FB6D9571508}"/>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BC5A837D-A4FF-48D7-8656-C9ADB6DBB2BD}"/>
                  </a:ext>
                </a:extLst>
              </p:cNvPr>
              <p:cNvSpPr txBox="1"/>
              <p:nvPr/>
            </p:nvSpPr>
            <p:spPr>
              <a:xfrm>
                <a:off x="2340857" y="1541983"/>
                <a:ext cx="1004804" cy="637657"/>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23F720B7-E1AA-49FC-9572-A36BA6876610}"/>
                </a:ext>
              </a:extLst>
            </p:cNvPr>
            <p:cNvGrpSpPr/>
            <p:nvPr/>
          </p:nvGrpSpPr>
          <p:grpSpPr>
            <a:xfrm>
              <a:off x="2337542" y="784345"/>
              <a:ext cx="936104" cy="606375"/>
              <a:chOff x="2339752" y="813962"/>
              <a:chExt cx="936104" cy="606375"/>
            </a:xfrm>
          </p:grpSpPr>
          <p:sp>
            <p:nvSpPr>
              <p:cNvPr id="54" name="Obdélník 53">
                <a:extLst>
                  <a:ext uri="{FF2B5EF4-FFF2-40B4-BE49-F238E27FC236}">
                    <a16:creationId xmlns:a16="http://schemas.microsoft.com/office/drawing/2014/main" id="{37D584C4-F3B7-4D34-B580-0BB1C65810D5}"/>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4FA9E8DA-EC54-4A3A-A4B3-D9C58BC69CA4}"/>
                  </a:ext>
                </a:extLst>
              </p:cNvPr>
              <p:cNvSpPr txBox="1"/>
              <p:nvPr/>
            </p:nvSpPr>
            <p:spPr>
              <a:xfrm>
                <a:off x="2389499" y="813962"/>
                <a:ext cx="715260" cy="606375"/>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98526C28-FA46-438C-A4D8-CBF52135D398}"/>
              </a:ext>
            </a:extLst>
          </p:cNvPr>
          <p:cNvCxnSpPr>
            <a:cxnSpLocks/>
          </p:cNvCxnSpPr>
          <p:nvPr/>
        </p:nvCxnSpPr>
        <p:spPr>
          <a:xfrm flipH="1">
            <a:off x="10277589"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3AA411F9-545D-4CED-9B0F-B5714BA6E9E0}"/>
              </a:ext>
            </a:extLst>
          </p:cNvPr>
          <p:cNvCxnSpPr>
            <a:cxnSpLocks/>
            <a:stCxn id="43" idx="1"/>
            <a:endCxn id="38" idx="3"/>
          </p:cNvCxnSpPr>
          <p:nvPr/>
        </p:nvCxnSpPr>
        <p:spPr>
          <a:xfrm flipH="1">
            <a:off x="10410522"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F77EBA78-39A7-4B07-A108-D7A4F0BCC44C}"/>
              </a:ext>
            </a:extLst>
          </p:cNvPr>
          <p:cNvCxnSpPr>
            <a:cxnSpLocks/>
            <a:stCxn id="44" idx="1"/>
            <a:endCxn id="37" idx="3"/>
          </p:cNvCxnSpPr>
          <p:nvPr/>
        </p:nvCxnSpPr>
        <p:spPr>
          <a:xfrm flipH="1">
            <a:off x="10410522"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8E7186CA-FE78-4B1F-97CB-4B125D7F041D}"/>
              </a:ext>
            </a:extLst>
          </p:cNvPr>
          <p:cNvCxnSpPr>
            <a:cxnSpLocks/>
          </p:cNvCxnSpPr>
          <p:nvPr/>
        </p:nvCxnSpPr>
        <p:spPr>
          <a:xfrm flipV="1">
            <a:off x="8897131"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532F5F0D-F31C-40D5-AEEB-05150ED2ECEC}"/>
              </a:ext>
            </a:extLst>
          </p:cNvPr>
          <p:cNvCxnSpPr/>
          <p:nvPr/>
        </p:nvCxnSpPr>
        <p:spPr>
          <a:xfrm flipH="1">
            <a:off x="7458194" y="1819307"/>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9E1BF905-A424-4A25-8F72-0B022CBDF01D}"/>
              </a:ext>
            </a:extLst>
          </p:cNvPr>
          <p:cNvCxnSpPr/>
          <p:nvPr/>
        </p:nvCxnSpPr>
        <p:spPr>
          <a:xfrm flipH="1">
            <a:off x="7535646"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804DD1A1-2AD1-4EBC-A065-2238D9BE8EA0}"/>
              </a:ext>
            </a:extLst>
          </p:cNvPr>
          <p:cNvCxnSpPr>
            <a:cxnSpLocks/>
          </p:cNvCxnSpPr>
          <p:nvPr/>
        </p:nvCxnSpPr>
        <p:spPr>
          <a:xfrm>
            <a:off x="7903781" y="813781"/>
            <a:ext cx="0" cy="1005527"/>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9CF23A76-2E9A-4AF2-97C6-379DF8C64F99}"/>
              </a:ext>
            </a:extLst>
          </p:cNvPr>
          <p:cNvSpPr txBox="1"/>
          <p:nvPr/>
        </p:nvSpPr>
        <p:spPr>
          <a:xfrm>
            <a:off x="7177064"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F27C349B-F19F-4724-9CFC-8B57FEE786F0}"/>
              </a:ext>
            </a:extLst>
          </p:cNvPr>
          <p:cNvSpPr txBox="1"/>
          <p:nvPr/>
        </p:nvSpPr>
        <p:spPr>
          <a:xfrm>
            <a:off x="6324488" y="3235113"/>
            <a:ext cx="1669047" cy="646331"/>
          </a:xfrm>
          <a:prstGeom prst="rect">
            <a:avLst/>
          </a:prstGeom>
          <a:solidFill>
            <a:srgbClr val="FFFF00"/>
          </a:solidFill>
        </p:spPr>
        <p:txBody>
          <a:bodyPr wrap="none" rtlCol="0">
            <a:spAutoFit/>
          </a:bodyPr>
          <a:lstStyle/>
          <a:p>
            <a:r>
              <a:rPr lang="cs-CZ" sz="1800" dirty="0" err="1"/>
              <a:t>Hyperchloremic</a:t>
            </a:r>
            <a:endParaRPr lang="cs-CZ" sz="1800" dirty="0"/>
          </a:p>
          <a:p>
            <a:pPr algn="ctr"/>
            <a:r>
              <a:rPr lang="cs-CZ" sz="1800" dirty="0"/>
              <a:t> </a:t>
            </a:r>
            <a:r>
              <a:rPr lang="cs-CZ" sz="1800" dirty="0" err="1"/>
              <a:t>acidosis</a:t>
            </a:r>
            <a:endParaRPr lang="cs-CZ" sz="1800" dirty="0"/>
          </a:p>
        </p:txBody>
      </p:sp>
      <p:sp>
        <p:nvSpPr>
          <p:cNvPr id="67" name="TextovéPole 66">
            <a:extLst>
              <a:ext uri="{FF2B5EF4-FFF2-40B4-BE49-F238E27FC236}">
                <a16:creationId xmlns:a16="http://schemas.microsoft.com/office/drawing/2014/main" id="{1348CC88-2FDA-4B7A-A26E-7E7728361B47}"/>
              </a:ext>
            </a:extLst>
          </p:cNvPr>
          <p:cNvSpPr txBox="1"/>
          <p:nvPr/>
        </p:nvSpPr>
        <p:spPr>
          <a:xfrm>
            <a:off x="6358393" y="2527227"/>
            <a:ext cx="1539011" cy="707886"/>
          </a:xfrm>
          <a:prstGeom prst="rect">
            <a:avLst/>
          </a:prstGeom>
          <a:noFill/>
        </p:spPr>
        <p:txBody>
          <a:bodyPr wrap="none" rtlCol="0">
            <a:spAutoFit/>
          </a:bodyPr>
          <a:lstStyle/>
          <a:p>
            <a:r>
              <a:rPr lang="cs-CZ" sz="2000" dirty="0" err="1">
                <a:solidFill>
                  <a:srgbClr val="FF0000"/>
                </a:solidFill>
              </a:rPr>
              <a:t>Decrease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Increase</a:t>
            </a:r>
            <a:r>
              <a:rPr lang="cs-CZ" sz="2000" dirty="0">
                <a:solidFill>
                  <a:srgbClr val="FF0000"/>
                </a:solidFill>
              </a:rPr>
              <a:t>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89F6B15-45DF-474B-B564-8AA45E882C2B}"/>
              </a:ext>
            </a:extLst>
          </p:cNvPr>
          <p:cNvSpPr/>
          <p:nvPr/>
        </p:nvSpPr>
        <p:spPr>
          <a:xfrm>
            <a:off x="7050906"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E16E32C7-D725-4BD3-AA0F-77218B009941}"/>
              </a:ext>
            </a:extLst>
          </p:cNvPr>
          <p:cNvSpPr/>
          <p:nvPr/>
        </p:nvSpPr>
        <p:spPr>
          <a:xfrm rot="10800000">
            <a:off x="8596311" y="406359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346241976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C45938E4-96CC-4333-805B-0564C0A71418}"/>
              </a:ext>
            </a:extLst>
          </p:cNvPr>
          <p:cNvSpPr/>
          <p:nvPr/>
        </p:nvSpPr>
        <p:spPr>
          <a:xfrm>
            <a:off x="9474418"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5A42D1C1-EDDF-40FB-BD1A-0B02661CCF23}"/>
              </a:ext>
            </a:extLst>
          </p:cNvPr>
          <p:cNvSpPr/>
          <p:nvPr/>
        </p:nvSpPr>
        <p:spPr>
          <a:xfrm>
            <a:off x="9474418"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4ED319E-6FA3-40B5-A599-276B359F73ED}"/>
              </a:ext>
            </a:extLst>
          </p:cNvPr>
          <p:cNvSpPr/>
          <p:nvPr/>
        </p:nvSpPr>
        <p:spPr>
          <a:xfrm>
            <a:off x="9474418"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EAA78CF2-8F1B-42A5-A2DE-390206CC406B}"/>
              </a:ext>
            </a:extLst>
          </p:cNvPr>
          <p:cNvSpPr/>
          <p:nvPr/>
        </p:nvSpPr>
        <p:spPr>
          <a:xfrm>
            <a:off x="9474418"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839DD158-95CD-4752-8A00-082E39233646}"/>
              </a:ext>
            </a:extLst>
          </p:cNvPr>
          <p:cNvSpPr/>
          <p:nvPr/>
        </p:nvSpPr>
        <p:spPr>
          <a:xfrm>
            <a:off x="8538314" y="2234940"/>
            <a:ext cx="936104" cy="4074381"/>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C8F1CB9D-47C1-45B7-9DC3-15A52DDE1F78}"/>
              </a:ext>
            </a:extLst>
          </p:cNvPr>
          <p:cNvSpPr txBox="1"/>
          <p:nvPr/>
        </p:nvSpPr>
        <p:spPr>
          <a:xfrm>
            <a:off x="924009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B89E3290-C543-4063-8DDB-905AA219051A}"/>
              </a:ext>
            </a:extLst>
          </p:cNvPr>
          <p:cNvSpPr txBox="1"/>
          <p:nvPr/>
        </p:nvSpPr>
        <p:spPr>
          <a:xfrm>
            <a:off x="10667866"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C207419F-9BE4-4AA9-89F0-7CD274988303}"/>
              </a:ext>
            </a:extLst>
          </p:cNvPr>
          <p:cNvSpPr txBox="1"/>
          <p:nvPr/>
        </p:nvSpPr>
        <p:spPr>
          <a:xfrm>
            <a:off x="10841636"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20E74AC3-1C2D-43F3-B83D-0376671D39F5}"/>
              </a:ext>
            </a:extLst>
          </p:cNvPr>
          <p:cNvSpPr txBox="1"/>
          <p:nvPr/>
        </p:nvSpPr>
        <p:spPr>
          <a:xfrm>
            <a:off x="11326104"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A7ADB9AA-F31A-41DD-8309-1A7CDB19B451}"/>
              </a:ext>
            </a:extLst>
          </p:cNvPr>
          <p:cNvSpPr txBox="1"/>
          <p:nvPr/>
        </p:nvSpPr>
        <p:spPr>
          <a:xfrm>
            <a:off x="9618435"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FEE31D0A-5CC0-4559-B940-FB703A981866}"/>
              </a:ext>
            </a:extLst>
          </p:cNvPr>
          <p:cNvSpPr txBox="1"/>
          <p:nvPr/>
        </p:nvSpPr>
        <p:spPr>
          <a:xfrm>
            <a:off x="8757373"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30CFF619-9E21-4750-A411-51C1A510429E}"/>
              </a:ext>
            </a:extLst>
          </p:cNvPr>
          <p:cNvGrpSpPr/>
          <p:nvPr/>
        </p:nvGrpSpPr>
        <p:grpSpPr>
          <a:xfrm>
            <a:off x="8536104" y="1772815"/>
            <a:ext cx="936104" cy="462123"/>
            <a:chOff x="2339752" y="2192728"/>
            <a:chExt cx="936104" cy="372176"/>
          </a:xfrm>
        </p:grpSpPr>
        <p:sp>
          <p:nvSpPr>
            <p:cNvPr id="48" name="Obdélník 47">
              <a:extLst>
                <a:ext uri="{FF2B5EF4-FFF2-40B4-BE49-F238E27FC236}">
                  <a16:creationId xmlns:a16="http://schemas.microsoft.com/office/drawing/2014/main" id="{6A73095C-5467-480C-8086-CB9D9B4E17C0}"/>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86B92517-6A6B-455E-A581-3AFD088E31E3}"/>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C68AE3AA-5572-4525-BAF5-8E41E81AC649}"/>
              </a:ext>
            </a:extLst>
          </p:cNvPr>
          <p:cNvGrpSpPr/>
          <p:nvPr/>
        </p:nvGrpSpPr>
        <p:grpSpPr>
          <a:xfrm>
            <a:off x="8536104" y="792615"/>
            <a:ext cx="1008114" cy="1026692"/>
            <a:chOff x="2337542" y="784345"/>
            <a:chExt cx="1008114" cy="1348511"/>
          </a:xfrm>
        </p:grpSpPr>
        <p:sp>
          <p:nvSpPr>
            <p:cNvPr id="51" name="Obdélník 50">
              <a:extLst>
                <a:ext uri="{FF2B5EF4-FFF2-40B4-BE49-F238E27FC236}">
                  <a16:creationId xmlns:a16="http://schemas.microsoft.com/office/drawing/2014/main" id="{32555EBD-3715-4695-A98F-FABF2BBA1B31}"/>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4533DAF3-9970-473F-B960-8F66A67E7B82}"/>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69C9E384-9BA5-4D57-A572-3FB6D9571508}"/>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BC5A837D-A4FF-48D7-8656-C9ADB6DBB2BD}"/>
                  </a:ext>
                </a:extLst>
              </p:cNvPr>
              <p:cNvSpPr txBox="1"/>
              <p:nvPr/>
            </p:nvSpPr>
            <p:spPr>
              <a:xfrm>
                <a:off x="2340857" y="1541983"/>
                <a:ext cx="1004804" cy="637657"/>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23F720B7-E1AA-49FC-9572-A36BA6876610}"/>
                </a:ext>
              </a:extLst>
            </p:cNvPr>
            <p:cNvGrpSpPr/>
            <p:nvPr/>
          </p:nvGrpSpPr>
          <p:grpSpPr>
            <a:xfrm>
              <a:off x="2337542" y="784345"/>
              <a:ext cx="936104" cy="606375"/>
              <a:chOff x="2339752" y="813962"/>
              <a:chExt cx="936104" cy="606375"/>
            </a:xfrm>
          </p:grpSpPr>
          <p:sp>
            <p:nvSpPr>
              <p:cNvPr id="54" name="Obdélník 53">
                <a:extLst>
                  <a:ext uri="{FF2B5EF4-FFF2-40B4-BE49-F238E27FC236}">
                    <a16:creationId xmlns:a16="http://schemas.microsoft.com/office/drawing/2014/main" id="{37D584C4-F3B7-4D34-B580-0BB1C65810D5}"/>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4FA9E8DA-EC54-4A3A-A4B3-D9C58BC69CA4}"/>
                  </a:ext>
                </a:extLst>
              </p:cNvPr>
              <p:cNvSpPr txBox="1"/>
              <p:nvPr/>
            </p:nvSpPr>
            <p:spPr>
              <a:xfrm>
                <a:off x="2389499" y="813962"/>
                <a:ext cx="715260" cy="606375"/>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98526C28-FA46-438C-A4D8-CBF52135D398}"/>
              </a:ext>
            </a:extLst>
          </p:cNvPr>
          <p:cNvCxnSpPr>
            <a:cxnSpLocks/>
          </p:cNvCxnSpPr>
          <p:nvPr/>
        </p:nvCxnSpPr>
        <p:spPr>
          <a:xfrm flipH="1">
            <a:off x="10277589"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3AA411F9-545D-4CED-9B0F-B5714BA6E9E0}"/>
              </a:ext>
            </a:extLst>
          </p:cNvPr>
          <p:cNvCxnSpPr>
            <a:cxnSpLocks/>
            <a:stCxn id="43" idx="1"/>
            <a:endCxn id="38" idx="3"/>
          </p:cNvCxnSpPr>
          <p:nvPr/>
        </p:nvCxnSpPr>
        <p:spPr>
          <a:xfrm flipH="1">
            <a:off x="10410522"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F77EBA78-39A7-4B07-A108-D7A4F0BCC44C}"/>
              </a:ext>
            </a:extLst>
          </p:cNvPr>
          <p:cNvCxnSpPr>
            <a:cxnSpLocks/>
            <a:stCxn id="44" idx="1"/>
            <a:endCxn id="37" idx="3"/>
          </p:cNvCxnSpPr>
          <p:nvPr/>
        </p:nvCxnSpPr>
        <p:spPr>
          <a:xfrm flipH="1">
            <a:off x="10410522"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8E7186CA-FE78-4B1F-97CB-4B125D7F041D}"/>
              </a:ext>
            </a:extLst>
          </p:cNvPr>
          <p:cNvCxnSpPr>
            <a:cxnSpLocks/>
          </p:cNvCxnSpPr>
          <p:nvPr/>
        </p:nvCxnSpPr>
        <p:spPr>
          <a:xfrm flipV="1">
            <a:off x="8897131"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532F5F0D-F31C-40D5-AEEB-05150ED2ECEC}"/>
              </a:ext>
            </a:extLst>
          </p:cNvPr>
          <p:cNvCxnSpPr/>
          <p:nvPr/>
        </p:nvCxnSpPr>
        <p:spPr>
          <a:xfrm flipH="1">
            <a:off x="7458194" y="1819307"/>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9E1BF905-A424-4A25-8F72-0B022CBDF01D}"/>
              </a:ext>
            </a:extLst>
          </p:cNvPr>
          <p:cNvCxnSpPr/>
          <p:nvPr/>
        </p:nvCxnSpPr>
        <p:spPr>
          <a:xfrm flipH="1">
            <a:off x="7535646"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804DD1A1-2AD1-4EBC-A065-2238D9BE8EA0}"/>
              </a:ext>
            </a:extLst>
          </p:cNvPr>
          <p:cNvCxnSpPr>
            <a:cxnSpLocks/>
          </p:cNvCxnSpPr>
          <p:nvPr/>
        </p:nvCxnSpPr>
        <p:spPr>
          <a:xfrm>
            <a:off x="7903781" y="813781"/>
            <a:ext cx="0" cy="1005527"/>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9CF23A76-2E9A-4AF2-97C6-379DF8C64F99}"/>
              </a:ext>
            </a:extLst>
          </p:cNvPr>
          <p:cNvSpPr txBox="1"/>
          <p:nvPr/>
        </p:nvSpPr>
        <p:spPr>
          <a:xfrm>
            <a:off x="7177064"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F27C349B-F19F-4724-9CFC-8B57FEE786F0}"/>
              </a:ext>
            </a:extLst>
          </p:cNvPr>
          <p:cNvSpPr txBox="1"/>
          <p:nvPr/>
        </p:nvSpPr>
        <p:spPr>
          <a:xfrm>
            <a:off x="6324488" y="3235113"/>
            <a:ext cx="1787979" cy="646331"/>
          </a:xfrm>
          <a:prstGeom prst="rect">
            <a:avLst/>
          </a:prstGeom>
          <a:solidFill>
            <a:srgbClr val="FFFF00"/>
          </a:solidFill>
        </p:spPr>
        <p:txBody>
          <a:bodyPr wrap="square" rtlCol="0">
            <a:spAutoFit/>
          </a:bodyPr>
          <a:lstStyle/>
          <a:p>
            <a:pPr algn="ctr"/>
            <a:r>
              <a:rPr lang="cs-CZ" sz="1800" dirty="0" err="1"/>
              <a:t>Hypochloremic</a:t>
            </a:r>
            <a:r>
              <a:rPr lang="cs-CZ" sz="1800" dirty="0"/>
              <a:t> </a:t>
            </a:r>
            <a:r>
              <a:rPr lang="cs-CZ" sz="1800" dirty="0" err="1"/>
              <a:t>acidosis</a:t>
            </a:r>
            <a:endParaRPr lang="cs-CZ" sz="1800" dirty="0"/>
          </a:p>
        </p:txBody>
      </p:sp>
      <p:sp>
        <p:nvSpPr>
          <p:cNvPr id="67" name="TextovéPole 66">
            <a:extLst>
              <a:ext uri="{FF2B5EF4-FFF2-40B4-BE49-F238E27FC236}">
                <a16:creationId xmlns:a16="http://schemas.microsoft.com/office/drawing/2014/main" id="{1348CC88-2FDA-4B7A-A26E-7E7728361B47}"/>
              </a:ext>
            </a:extLst>
          </p:cNvPr>
          <p:cNvSpPr txBox="1"/>
          <p:nvPr/>
        </p:nvSpPr>
        <p:spPr>
          <a:xfrm>
            <a:off x="6358393" y="2527227"/>
            <a:ext cx="1539011" cy="707886"/>
          </a:xfrm>
          <a:prstGeom prst="rect">
            <a:avLst/>
          </a:prstGeom>
          <a:noFill/>
        </p:spPr>
        <p:txBody>
          <a:bodyPr wrap="none" rtlCol="0">
            <a:spAutoFit/>
          </a:bodyPr>
          <a:lstStyle/>
          <a:p>
            <a:r>
              <a:rPr lang="cs-CZ" sz="2000" dirty="0" err="1">
                <a:solidFill>
                  <a:srgbClr val="FF0000"/>
                </a:solidFill>
              </a:rPr>
              <a:t>Decrease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Increase</a:t>
            </a:r>
            <a:r>
              <a:rPr lang="cs-CZ" sz="2000" dirty="0">
                <a:solidFill>
                  <a:srgbClr val="FF0000"/>
                </a:solidFill>
              </a:rPr>
              <a:t>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89F6B15-45DF-474B-B564-8AA45E882C2B}"/>
              </a:ext>
            </a:extLst>
          </p:cNvPr>
          <p:cNvSpPr/>
          <p:nvPr/>
        </p:nvSpPr>
        <p:spPr>
          <a:xfrm>
            <a:off x="7050906"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E16E32C7-D725-4BD3-AA0F-77218B009941}"/>
              </a:ext>
            </a:extLst>
          </p:cNvPr>
          <p:cNvSpPr/>
          <p:nvPr/>
        </p:nvSpPr>
        <p:spPr>
          <a:xfrm rot="10800000">
            <a:off x="8596311" y="406359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70" name="Skupina 69">
            <a:extLst>
              <a:ext uri="{FF2B5EF4-FFF2-40B4-BE49-F238E27FC236}">
                <a16:creationId xmlns:a16="http://schemas.microsoft.com/office/drawing/2014/main" id="{A06C0E71-AA7D-4221-8192-ED666847E28A}"/>
              </a:ext>
            </a:extLst>
          </p:cNvPr>
          <p:cNvGrpSpPr/>
          <p:nvPr/>
        </p:nvGrpSpPr>
        <p:grpSpPr>
          <a:xfrm>
            <a:off x="278586" y="182463"/>
            <a:ext cx="4691909" cy="6126859"/>
            <a:chOff x="4591062" y="1298038"/>
            <a:chExt cx="1582125" cy="1763486"/>
          </a:xfrm>
        </p:grpSpPr>
        <p:pic>
          <p:nvPicPr>
            <p:cNvPr id="71" name="Obrázek 70">
              <a:extLst>
                <a:ext uri="{FF2B5EF4-FFF2-40B4-BE49-F238E27FC236}">
                  <a16:creationId xmlns:a16="http://schemas.microsoft.com/office/drawing/2014/main" id="{05E44B87-CDB3-4524-A932-91D65D99A326}"/>
                </a:ext>
              </a:extLst>
            </p:cNvPr>
            <p:cNvPicPr>
              <a:picLocks noChangeAspect="1"/>
            </p:cNvPicPr>
            <p:nvPr/>
          </p:nvPicPr>
          <p:blipFill rotWithShape="1">
            <a:blip r:embed="rId4">
              <a:clrChange>
                <a:clrFrom>
                  <a:srgbClr val="FFFFFF"/>
                </a:clrFrom>
                <a:clrTo>
                  <a:srgbClr val="FFFFFF">
                    <a:alpha val="0"/>
                  </a:srgbClr>
                </a:clrTo>
              </a:clrChange>
            </a:blip>
            <a:srcRect l="40" t="23061" r="66611" b="5389"/>
            <a:stretch/>
          </p:blipFill>
          <p:spPr>
            <a:xfrm>
              <a:off x="4591062" y="1298038"/>
              <a:ext cx="1582125" cy="1756858"/>
            </a:xfrm>
            <a:prstGeom prst="rect">
              <a:avLst/>
            </a:prstGeom>
          </p:spPr>
        </p:pic>
        <p:sp>
          <p:nvSpPr>
            <p:cNvPr id="72" name="Obdélník 71">
              <a:extLst>
                <a:ext uri="{FF2B5EF4-FFF2-40B4-BE49-F238E27FC236}">
                  <a16:creationId xmlns:a16="http://schemas.microsoft.com/office/drawing/2014/main" id="{C8D6988D-F904-4BA6-9896-4EE7022B8836}"/>
                </a:ext>
              </a:extLst>
            </p:cNvPr>
            <p:cNvSpPr/>
            <p:nvPr/>
          </p:nvSpPr>
          <p:spPr>
            <a:xfrm>
              <a:off x="5291233" y="2950409"/>
              <a:ext cx="881954" cy="111115"/>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Volný tvar: obrazec 1">
            <a:extLst>
              <a:ext uri="{FF2B5EF4-FFF2-40B4-BE49-F238E27FC236}">
                <a16:creationId xmlns:a16="http://schemas.microsoft.com/office/drawing/2014/main" id="{FD1877A2-78E0-4712-98EE-F08C2546FD9C}"/>
              </a:ext>
            </a:extLst>
          </p:cNvPr>
          <p:cNvSpPr/>
          <p:nvPr/>
        </p:nvSpPr>
        <p:spPr>
          <a:xfrm>
            <a:off x="6857999" y="1124037"/>
            <a:ext cx="1696761" cy="358538"/>
          </a:xfrm>
          <a:custGeom>
            <a:avLst/>
            <a:gdLst>
              <a:gd name="connsiteX0" fmla="*/ 1600200 w 1600200"/>
              <a:gd name="connsiteY0" fmla="*/ 353698 h 358538"/>
              <a:gd name="connsiteX1" fmla="*/ 1294039 w 1600200"/>
              <a:gd name="connsiteY1" fmla="*/ 312877 h 358538"/>
              <a:gd name="connsiteX2" fmla="*/ 755196 w 1600200"/>
              <a:gd name="connsiteY2" fmla="*/ 23045 h 358538"/>
              <a:gd name="connsiteX3" fmla="*/ 0 w 1600200"/>
              <a:gd name="connsiteY3" fmla="*/ 39373 h 358538"/>
            </a:gdLst>
            <a:ahLst/>
            <a:cxnLst>
              <a:cxn ang="0">
                <a:pos x="connsiteX0" y="connsiteY0"/>
              </a:cxn>
              <a:cxn ang="0">
                <a:pos x="connsiteX1" y="connsiteY1"/>
              </a:cxn>
              <a:cxn ang="0">
                <a:pos x="connsiteX2" y="connsiteY2"/>
              </a:cxn>
              <a:cxn ang="0">
                <a:pos x="connsiteX3" y="connsiteY3"/>
              </a:cxn>
            </a:cxnLst>
            <a:rect l="l" t="t" r="r" b="b"/>
            <a:pathLst>
              <a:path w="1600200" h="358538">
                <a:moveTo>
                  <a:pt x="1600200" y="353698"/>
                </a:moveTo>
                <a:cubicBezTo>
                  <a:pt x="1517536" y="360842"/>
                  <a:pt x="1434873" y="367986"/>
                  <a:pt x="1294039" y="312877"/>
                </a:cubicBezTo>
                <a:cubicBezTo>
                  <a:pt x="1153205" y="257768"/>
                  <a:pt x="970869" y="68629"/>
                  <a:pt x="755196" y="23045"/>
                </a:cubicBezTo>
                <a:cubicBezTo>
                  <a:pt x="539523" y="-22539"/>
                  <a:pt x="269761" y="8417"/>
                  <a:pt x="0" y="39373"/>
                </a:cubicBezTo>
              </a:path>
            </a:pathLst>
          </a:cu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Volný tvar: obrazec 72">
            <a:extLst>
              <a:ext uri="{FF2B5EF4-FFF2-40B4-BE49-F238E27FC236}">
                <a16:creationId xmlns:a16="http://schemas.microsoft.com/office/drawing/2014/main" id="{CB57C760-C8AB-42DA-B8B2-D24443D36B9D}"/>
              </a:ext>
            </a:extLst>
          </p:cNvPr>
          <p:cNvSpPr/>
          <p:nvPr/>
        </p:nvSpPr>
        <p:spPr>
          <a:xfrm>
            <a:off x="6735536" y="1461408"/>
            <a:ext cx="1787978" cy="1233888"/>
          </a:xfrm>
          <a:custGeom>
            <a:avLst/>
            <a:gdLst>
              <a:gd name="connsiteX0" fmla="*/ 0 w 1787978"/>
              <a:gd name="connsiteY0" fmla="*/ 8985 h 1234709"/>
              <a:gd name="connsiteX1" fmla="*/ 212271 w 1787978"/>
              <a:gd name="connsiteY1" fmla="*/ 821 h 1234709"/>
              <a:gd name="connsiteX2" fmla="*/ 216353 w 1787978"/>
              <a:gd name="connsiteY2" fmla="*/ 4903 h 1234709"/>
              <a:gd name="connsiteX3" fmla="*/ 465364 w 1787978"/>
              <a:gd name="connsiteY3" fmla="*/ 41643 h 1234709"/>
              <a:gd name="connsiteX4" fmla="*/ 702128 w 1787978"/>
              <a:gd name="connsiteY4" fmla="*/ 213093 h 1234709"/>
              <a:gd name="connsiteX5" fmla="*/ 967468 w 1787978"/>
              <a:gd name="connsiteY5" fmla="*/ 788675 h 1234709"/>
              <a:gd name="connsiteX6" fmla="*/ 1489982 w 1787978"/>
              <a:gd name="connsiteY6" fmla="*/ 1172396 h 1234709"/>
              <a:gd name="connsiteX7" fmla="*/ 1787978 w 1787978"/>
              <a:gd name="connsiteY7" fmla="*/ 1229546 h 1234709"/>
              <a:gd name="connsiteX0" fmla="*/ 0 w 1787978"/>
              <a:gd name="connsiteY0" fmla="*/ 20509 h 1246233"/>
              <a:gd name="connsiteX1" fmla="*/ 212271 w 1787978"/>
              <a:gd name="connsiteY1" fmla="*/ 12345 h 1246233"/>
              <a:gd name="connsiteX2" fmla="*/ 216353 w 1787978"/>
              <a:gd name="connsiteY2" fmla="*/ 16427 h 1246233"/>
              <a:gd name="connsiteX3" fmla="*/ 498021 w 1787978"/>
              <a:gd name="connsiteY3" fmla="*/ 216453 h 1246233"/>
              <a:gd name="connsiteX4" fmla="*/ 702128 w 1787978"/>
              <a:gd name="connsiteY4" fmla="*/ 224617 h 1246233"/>
              <a:gd name="connsiteX5" fmla="*/ 967468 w 1787978"/>
              <a:gd name="connsiteY5" fmla="*/ 800199 h 1246233"/>
              <a:gd name="connsiteX6" fmla="*/ 1489982 w 1787978"/>
              <a:gd name="connsiteY6" fmla="*/ 1183920 h 1246233"/>
              <a:gd name="connsiteX7" fmla="*/ 1787978 w 1787978"/>
              <a:gd name="connsiteY7" fmla="*/ 1241070 h 1246233"/>
              <a:gd name="connsiteX0" fmla="*/ 0 w 1787978"/>
              <a:gd name="connsiteY0" fmla="*/ 20509 h 1246233"/>
              <a:gd name="connsiteX1" fmla="*/ 212271 w 1787978"/>
              <a:gd name="connsiteY1" fmla="*/ 12345 h 1246233"/>
              <a:gd name="connsiteX2" fmla="*/ 216353 w 1787978"/>
              <a:gd name="connsiteY2" fmla="*/ 16427 h 1246233"/>
              <a:gd name="connsiteX3" fmla="*/ 498021 w 1787978"/>
              <a:gd name="connsiteY3" fmla="*/ 216453 h 1246233"/>
              <a:gd name="connsiteX4" fmla="*/ 967468 w 1787978"/>
              <a:gd name="connsiteY4" fmla="*/ 800199 h 1246233"/>
              <a:gd name="connsiteX5" fmla="*/ 1489982 w 1787978"/>
              <a:gd name="connsiteY5" fmla="*/ 1183920 h 1246233"/>
              <a:gd name="connsiteX6" fmla="*/ 1787978 w 1787978"/>
              <a:gd name="connsiteY6" fmla="*/ 1241070 h 1246233"/>
              <a:gd name="connsiteX0" fmla="*/ 0 w 1787978"/>
              <a:gd name="connsiteY0" fmla="*/ 27129 h 1252853"/>
              <a:gd name="connsiteX1" fmla="*/ 212271 w 1787978"/>
              <a:gd name="connsiteY1" fmla="*/ 18965 h 1252853"/>
              <a:gd name="connsiteX2" fmla="*/ 216353 w 1787978"/>
              <a:gd name="connsiteY2" fmla="*/ 23047 h 1252853"/>
              <a:gd name="connsiteX3" fmla="*/ 477610 w 1787978"/>
              <a:gd name="connsiteY3" fmla="*/ 312880 h 1252853"/>
              <a:gd name="connsiteX4" fmla="*/ 967468 w 1787978"/>
              <a:gd name="connsiteY4" fmla="*/ 806819 h 1252853"/>
              <a:gd name="connsiteX5" fmla="*/ 1489982 w 1787978"/>
              <a:gd name="connsiteY5" fmla="*/ 1190540 h 1252853"/>
              <a:gd name="connsiteX6" fmla="*/ 1787978 w 1787978"/>
              <a:gd name="connsiteY6" fmla="*/ 1247690 h 1252853"/>
              <a:gd name="connsiteX0" fmla="*/ 0 w 1787978"/>
              <a:gd name="connsiteY0" fmla="*/ 27129 h 1252853"/>
              <a:gd name="connsiteX1" fmla="*/ 212271 w 1787978"/>
              <a:gd name="connsiteY1" fmla="*/ 18965 h 1252853"/>
              <a:gd name="connsiteX2" fmla="*/ 249010 w 1787978"/>
              <a:gd name="connsiteY2" fmla="*/ 23047 h 1252853"/>
              <a:gd name="connsiteX3" fmla="*/ 477610 w 1787978"/>
              <a:gd name="connsiteY3" fmla="*/ 312880 h 1252853"/>
              <a:gd name="connsiteX4" fmla="*/ 967468 w 1787978"/>
              <a:gd name="connsiteY4" fmla="*/ 806819 h 1252853"/>
              <a:gd name="connsiteX5" fmla="*/ 1489982 w 1787978"/>
              <a:gd name="connsiteY5" fmla="*/ 1190540 h 1252853"/>
              <a:gd name="connsiteX6" fmla="*/ 1787978 w 1787978"/>
              <a:gd name="connsiteY6" fmla="*/ 1247690 h 1252853"/>
              <a:gd name="connsiteX0" fmla="*/ 0 w 1787978"/>
              <a:gd name="connsiteY0" fmla="*/ 48867 h 1274591"/>
              <a:gd name="connsiteX1" fmla="*/ 212271 w 1787978"/>
              <a:gd name="connsiteY1" fmla="*/ 40703 h 1274591"/>
              <a:gd name="connsiteX2" fmla="*/ 249010 w 1787978"/>
              <a:gd name="connsiteY2" fmla="*/ 44785 h 1274591"/>
              <a:gd name="connsiteX3" fmla="*/ 477610 w 1787978"/>
              <a:gd name="connsiteY3" fmla="*/ 334618 h 1274591"/>
              <a:gd name="connsiteX4" fmla="*/ 967468 w 1787978"/>
              <a:gd name="connsiteY4" fmla="*/ 828557 h 1274591"/>
              <a:gd name="connsiteX5" fmla="*/ 1489982 w 1787978"/>
              <a:gd name="connsiteY5" fmla="*/ 1212278 h 1274591"/>
              <a:gd name="connsiteX6" fmla="*/ 1787978 w 1787978"/>
              <a:gd name="connsiteY6" fmla="*/ 1269428 h 1274591"/>
              <a:gd name="connsiteX0" fmla="*/ 0 w 1787978"/>
              <a:gd name="connsiteY0" fmla="*/ 8164 h 1233888"/>
              <a:gd name="connsiteX1" fmla="*/ 212271 w 1787978"/>
              <a:gd name="connsiteY1" fmla="*/ 0 h 1233888"/>
              <a:gd name="connsiteX2" fmla="*/ 477610 w 1787978"/>
              <a:gd name="connsiteY2" fmla="*/ 293915 h 1233888"/>
              <a:gd name="connsiteX3" fmla="*/ 967468 w 1787978"/>
              <a:gd name="connsiteY3" fmla="*/ 787854 h 1233888"/>
              <a:gd name="connsiteX4" fmla="*/ 1489982 w 1787978"/>
              <a:gd name="connsiteY4" fmla="*/ 1171575 h 1233888"/>
              <a:gd name="connsiteX5" fmla="*/ 1787978 w 1787978"/>
              <a:gd name="connsiteY5" fmla="*/ 1228725 h 12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7978" h="1233888">
                <a:moveTo>
                  <a:pt x="0" y="8164"/>
                </a:moveTo>
                <a:lnTo>
                  <a:pt x="212271" y="0"/>
                </a:lnTo>
                <a:cubicBezTo>
                  <a:pt x="291873" y="47625"/>
                  <a:pt x="351744" y="162606"/>
                  <a:pt x="477610" y="293915"/>
                </a:cubicBezTo>
                <a:cubicBezTo>
                  <a:pt x="603476" y="425224"/>
                  <a:pt x="798739" y="641577"/>
                  <a:pt x="967468" y="787854"/>
                </a:cubicBezTo>
                <a:cubicBezTo>
                  <a:pt x="1136197" y="934131"/>
                  <a:pt x="1353230" y="1098097"/>
                  <a:pt x="1489982" y="1171575"/>
                </a:cubicBezTo>
                <a:cubicBezTo>
                  <a:pt x="1626734" y="1245053"/>
                  <a:pt x="1707356" y="1236889"/>
                  <a:pt x="1787978" y="1228725"/>
                </a:cubicBezTo>
              </a:path>
            </a:pathLst>
          </a:custGeom>
          <a:noFill/>
          <a:ln>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w="19050">
                <a:solidFill>
                  <a:schemeClr val="tx1"/>
                </a:solidFill>
                <a:prstDash val="dash"/>
              </a:ln>
            </a:endParaRPr>
          </a:p>
        </p:txBody>
      </p:sp>
      <p:sp>
        <p:nvSpPr>
          <p:cNvPr id="3" name="Volný tvar: obrazec 2">
            <a:extLst>
              <a:ext uri="{FF2B5EF4-FFF2-40B4-BE49-F238E27FC236}">
                <a16:creationId xmlns:a16="http://schemas.microsoft.com/office/drawing/2014/main" id="{C1989F02-70D2-4156-86E2-32792BA30247}"/>
              </a:ext>
            </a:extLst>
          </p:cNvPr>
          <p:cNvSpPr/>
          <p:nvPr/>
        </p:nvSpPr>
        <p:spPr>
          <a:xfrm>
            <a:off x="4950720" y="1158718"/>
            <a:ext cx="1876317" cy="1601257"/>
          </a:xfrm>
          <a:custGeom>
            <a:avLst/>
            <a:gdLst>
              <a:gd name="connsiteX0" fmla="*/ 0 w 1820412"/>
              <a:gd name="connsiteY0" fmla="*/ 1620026 h 1620026"/>
              <a:gd name="connsiteX1" fmla="*/ 536896 w 1820412"/>
              <a:gd name="connsiteY1" fmla="*/ 1183798 h 1620026"/>
              <a:gd name="connsiteX2" fmla="*/ 604008 w 1820412"/>
              <a:gd name="connsiteY2" fmla="*/ 160342 h 1620026"/>
              <a:gd name="connsiteX3" fmla="*/ 1820412 w 1820412"/>
              <a:gd name="connsiteY3" fmla="*/ 17729 h 1620026"/>
              <a:gd name="connsiteX0" fmla="*/ 0 w 1744137"/>
              <a:gd name="connsiteY0" fmla="*/ 1626213 h 1626213"/>
              <a:gd name="connsiteX1" fmla="*/ 536896 w 1744137"/>
              <a:gd name="connsiteY1" fmla="*/ 1189985 h 1626213"/>
              <a:gd name="connsiteX2" fmla="*/ 604008 w 1744137"/>
              <a:gd name="connsiteY2" fmla="*/ 166529 h 1626213"/>
              <a:gd name="connsiteX3" fmla="*/ 1744137 w 1744137"/>
              <a:gd name="connsiteY3" fmla="*/ 15608 h 1626213"/>
              <a:gd name="connsiteX0" fmla="*/ 0 w 1744137"/>
              <a:gd name="connsiteY0" fmla="*/ 1610605 h 1610605"/>
              <a:gd name="connsiteX1" fmla="*/ 536896 w 1744137"/>
              <a:gd name="connsiteY1" fmla="*/ 1174377 h 1610605"/>
              <a:gd name="connsiteX2" fmla="*/ 604008 w 1744137"/>
              <a:gd name="connsiteY2" fmla="*/ 150921 h 1610605"/>
              <a:gd name="connsiteX3" fmla="*/ 1744137 w 1744137"/>
              <a:gd name="connsiteY3" fmla="*/ 0 h 1610605"/>
              <a:gd name="connsiteX0" fmla="*/ 0 w 1706000"/>
              <a:gd name="connsiteY0" fmla="*/ 1585683 h 1585683"/>
              <a:gd name="connsiteX1" fmla="*/ 536896 w 1706000"/>
              <a:gd name="connsiteY1" fmla="*/ 1149455 h 1585683"/>
              <a:gd name="connsiteX2" fmla="*/ 604008 w 1706000"/>
              <a:gd name="connsiteY2" fmla="*/ 125999 h 1585683"/>
              <a:gd name="connsiteX3" fmla="*/ 1706000 w 1706000"/>
              <a:gd name="connsiteY3" fmla="*/ 0 h 1585683"/>
            </a:gdLst>
            <a:ahLst/>
            <a:cxnLst>
              <a:cxn ang="0">
                <a:pos x="connsiteX0" y="connsiteY0"/>
              </a:cxn>
              <a:cxn ang="0">
                <a:pos x="connsiteX1" y="connsiteY1"/>
              </a:cxn>
              <a:cxn ang="0">
                <a:pos x="connsiteX2" y="connsiteY2"/>
              </a:cxn>
              <a:cxn ang="0">
                <a:pos x="connsiteX3" y="connsiteY3"/>
              </a:cxn>
            </a:cxnLst>
            <a:rect l="l" t="t" r="r" b="b"/>
            <a:pathLst>
              <a:path w="1706000" h="1585683">
                <a:moveTo>
                  <a:pt x="0" y="1585683"/>
                </a:moveTo>
                <a:cubicBezTo>
                  <a:pt x="218114" y="1489209"/>
                  <a:pt x="436228" y="1392736"/>
                  <a:pt x="536896" y="1149455"/>
                </a:cubicBezTo>
                <a:cubicBezTo>
                  <a:pt x="637564" y="906174"/>
                  <a:pt x="390089" y="320344"/>
                  <a:pt x="604008" y="125999"/>
                </a:cubicBezTo>
                <a:cubicBezTo>
                  <a:pt x="817927" y="-68346"/>
                  <a:pt x="1105599" y="57208"/>
                  <a:pt x="1706000" y="0"/>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74" name="Volný tvar: obrazec 73">
            <a:extLst>
              <a:ext uri="{FF2B5EF4-FFF2-40B4-BE49-F238E27FC236}">
                <a16:creationId xmlns:a16="http://schemas.microsoft.com/office/drawing/2014/main" id="{DCDC98DF-4CFA-4DB9-86BF-559C0B9B3A5B}"/>
              </a:ext>
            </a:extLst>
          </p:cNvPr>
          <p:cNvSpPr/>
          <p:nvPr/>
        </p:nvSpPr>
        <p:spPr>
          <a:xfrm>
            <a:off x="4949505" y="1476463"/>
            <a:ext cx="1820411" cy="2350128"/>
          </a:xfrm>
          <a:custGeom>
            <a:avLst/>
            <a:gdLst>
              <a:gd name="connsiteX0" fmla="*/ 0 w 1761688"/>
              <a:gd name="connsiteY0" fmla="*/ 2399479 h 2451303"/>
              <a:gd name="connsiteX1" fmla="*/ 578840 w 1761688"/>
              <a:gd name="connsiteY1" fmla="*/ 2265255 h 2451303"/>
              <a:gd name="connsiteX2" fmla="*/ 931178 w 1761688"/>
              <a:gd name="connsiteY2" fmla="*/ 881071 h 2451303"/>
              <a:gd name="connsiteX3" fmla="*/ 1115735 w 1761688"/>
              <a:gd name="connsiteY3" fmla="*/ 100895 h 2451303"/>
              <a:gd name="connsiteX4" fmla="*/ 1761688 w 1761688"/>
              <a:gd name="connsiteY4" fmla="*/ 33783 h 2451303"/>
              <a:gd name="connsiteX0" fmla="*/ 0 w 1761688"/>
              <a:gd name="connsiteY0" fmla="*/ 2383358 h 2435182"/>
              <a:gd name="connsiteX1" fmla="*/ 578840 w 1761688"/>
              <a:gd name="connsiteY1" fmla="*/ 2249134 h 2435182"/>
              <a:gd name="connsiteX2" fmla="*/ 931178 w 1761688"/>
              <a:gd name="connsiteY2" fmla="*/ 864950 h 2435182"/>
              <a:gd name="connsiteX3" fmla="*/ 1124124 w 1761688"/>
              <a:gd name="connsiteY3" fmla="*/ 135108 h 2435182"/>
              <a:gd name="connsiteX4" fmla="*/ 1761688 w 1761688"/>
              <a:gd name="connsiteY4" fmla="*/ 17662 h 2435182"/>
              <a:gd name="connsiteX0" fmla="*/ 0 w 1795244"/>
              <a:gd name="connsiteY0" fmla="*/ 2383358 h 2435182"/>
              <a:gd name="connsiteX1" fmla="*/ 578840 w 1795244"/>
              <a:gd name="connsiteY1" fmla="*/ 2249134 h 2435182"/>
              <a:gd name="connsiteX2" fmla="*/ 931178 w 1795244"/>
              <a:gd name="connsiteY2" fmla="*/ 864950 h 2435182"/>
              <a:gd name="connsiteX3" fmla="*/ 1124124 w 1795244"/>
              <a:gd name="connsiteY3" fmla="*/ 135108 h 2435182"/>
              <a:gd name="connsiteX4" fmla="*/ 1795244 w 1795244"/>
              <a:gd name="connsiteY4" fmla="*/ 17662 h 2435182"/>
              <a:gd name="connsiteX0" fmla="*/ 0 w 1795244"/>
              <a:gd name="connsiteY0" fmla="*/ 2390015 h 2441839"/>
              <a:gd name="connsiteX1" fmla="*/ 578840 w 1795244"/>
              <a:gd name="connsiteY1" fmla="*/ 2255791 h 2441839"/>
              <a:gd name="connsiteX2" fmla="*/ 931178 w 1795244"/>
              <a:gd name="connsiteY2" fmla="*/ 871607 h 2441839"/>
              <a:gd name="connsiteX3" fmla="*/ 1182847 w 1795244"/>
              <a:gd name="connsiteY3" fmla="*/ 116598 h 2441839"/>
              <a:gd name="connsiteX4" fmla="*/ 1795244 w 1795244"/>
              <a:gd name="connsiteY4" fmla="*/ 24319 h 2441839"/>
              <a:gd name="connsiteX0" fmla="*/ 0 w 1409350"/>
              <a:gd name="connsiteY0" fmla="*/ 2357736 h 2409560"/>
              <a:gd name="connsiteX1" fmla="*/ 578840 w 1409350"/>
              <a:gd name="connsiteY1" fmla="*/ 2223512 h 2409560"/>
              <a:gd name="connsiteX2" fmla="*/ 931178 w 1409350"/>
              <a:gd name="connsiteY2" fmla="*/ 839328 h 2409560"/>
              <a:gd name="connsiteX3" fmla="*/ 1182847 w 1409350"/>
              <a:gd name="connsiteY3" fmla="*/ 84319 h 2409560"/>
              <a:gd name="connsiteX4" fmla="*/ 1409350 w 1409350"/>
              <a:gd name="connsiteY4" fmla="*/ 50763 h 2409560"/>
              <a:gd name="connsiteX0" fmla="*/ 0 w 1820411"/>
              <a:gd name="connsiteY0" fmla="*/ 2374312 h 2426136"/>
              <a:gd name="connsiteX1" fmla="*/ 578840 w 1820411"/>
              <a:gd name="connsiteY1" fmla="*/ 2240088 h 2426136"/>
              <a:gd name="connsiteX2" fmla="*/ 931178 w 1820411"/>
              <a:gd name="connsiteY2" fmla="*/ 855904 h 2426136"/>
              <a:gd name="connsiteX3" fmla="*/ 1182847 w 1820411"/>
              <a:gd name="connsiteY3" fmla="*/ 100895 h 2426136"/>
              <a:gd name="connsiteX4" fmla="*/ 1820411 w 1820411"/>
              <a:gd name="connsiteY4" fmla="*/ 33783 h 2426136"/>
              <a:gd name="connsiteX0" fmla="*/ 0 w 1820411"/>
              <a:gd name="connsiteY0" fmla="*/ 2347046 h 2398870"/>
              <a:gd name="connsiteX1" fmla="*/ 578840 w 1820411"/>
              <a:gd name="connsiteY1" fmla="*/ 2212822 h 2398870"/>
              <a:gd name="connsiteX2" fmla="*/ 931178 w 1820411"/>
              <a:gd name="connsiteY2" fmla="*/ 828638 h 2398870"/>
              <a:gd name="connsiteX3" fmla="*/ 1182847 w 1820411"/>
              <a:gd name="connsiteY3" fmla="*/ 73629 h 2398870"/>
              <a:gd name="connsiteX4" fmla="*/ 1820411 w 1820411"/>
              <a:gd name="connsiteY4" fmla="*/ 6517 h 2398870"/>
              <a:gd name="connsiteX0" fmla="*/ 0 w 1820411"/>
              <a:gd name="connsiteY0" fmla="*/ 2340529 h 2392353"/>
              <a:gd name="connsiteX1" fmla="*/ 578840 w 1820411"/>
              <a:gd name="connsiteY1" fmla="*/ 2206305 h 2392353"/>
              <a:gd name="connsiteX2" fmla="*/ 931178 w 1820411"/>
              <a:gd name="connsiteY2" fmla="*/ 822121 h 2392353"/>
              <a:gd name="connsiteX3" fmla="*/ 1115735 w 1820411"/>
              <a:gd name="connsiteY3" fmla="*/ 268448 h 2392353"/>
              <a:gd name="connsiteX4" fmla="*/ 1820411 w 1820411"/>
              <a:gd name="connsiteY4" fmla="*/ 0 h 2392353"/>
              <a:gd name="connsiteX0" fmla="*/ 0 w 1820411"/>
              <a:gd name="connsiteY0" fmla="*/ 2340529 h 2350128"/>
              <a:gd name="connsiteX1" fmla="*/ 696286 w 1820411"/>
              <a:gd name="connsiteY1" fmla="*/ 1921079 h 2350128"/>
              <a:gd name="connsiteX2" fmla="*/ 931178 w 1820411"/>
              <a:gd name="connsiteY2" fmla="*/ 822121 h 2350128"/>
              <a:gd name="connsiteX3" fmla="*/ 1115735 w 1820411"/>
              <a:gd name="connsiteY3" fmla="*/ 268448 h 2350128"/>
              <a:gd name="connsiteX4" fmla="*/ 1820411 w 1820411"/>
              <a:gd name="connsiteY4" fmla="*/ 0 h 2350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411" h="2350128">
                <a:moveTo>
                  <a:pt x="0" y="2340529"/>
                </a:moveTo>
                <a:cubicBezTo>
                  <a:pt x="211822" y="2399951"/>
                  <a:pt x="541090" y="2174147"/>
                  <a:pt x="696286" y="1921079"/>
                </a:cubicBezTo>
                <a:cubicBezTo>
                  <a:pt x="851482" y="1668011"/>
                  <a:pt x="861270" y="1097559"/>
                  <a:pt x="931178" y="822121"/>
                </a:cubicBezTo>
                <a:cubicBezTo>
                  <a:pt x="1001086" y="546683"/>
                  <a:pt x="977317" y="409663"/>
                  <a:pt x="1115735" y="268448"/>
                </a:cubicBezTo>
                <a:cubicBezTo>
                  <a:pt x="1254153" y="127233"/>
                  <a:pt x="1373696" y="38449"/>
                  <a:pt x="1820411" y="0"/>
                </a:cubicBezTo>
              </a:path>
            </a:pathLst>
          </a:custGeom>
          <a:ln w="12700">
            <a:solidFill>
              <a:schemeClr val="tx1"/>
            </a:solidFill>
            <a:prstDash val="dash"/>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30340600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D80D2530-D8B6-4042-85F0-5AD5DE93FA95}"/>
              </a:ext>
            </a:extLst>
          </p:cNvPr>
          <p:cNvSpPr/>
          <p:nvPr/>
        </p:nvSpPr>
        <p:spPr>
          <a:xfrm>
            <a:off x="949149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188F1985-41FE-436D-A9D2-8B4E99B0021C}"/>
              </a:ext>
            </a:extLst>
          </p:cNvPr>
          <p:cNvSpPr/>
          <p:nvPr/>
        </p:nvSpPr>
        <p:spPr>
          <a:xfrm>
            <a:off x="949149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31EED208-8015-4105-AF36-A8A8DE9B81F4}"/>
              </a:ext>
            </a:extLst>
          </p:cNvPr>
          <p:cNvSpPr/>
          <p:nvPr/>
        </p:nvSpPr>
        <p:spPr>
          <a:xfrm>
            <a:off x="949149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81C7F4E-EC03-43C2-B84E-24C161873DC4}"/>
              </a:ext>
            </a:extLst>
          </p:cNvPr>
          <p:cNvSpPr/>
          <p:nvPr/>
        </p:nvSpPr>
        <p:spPr>
          <a:xfrm>
            <a:off x="949149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56B3333B-89FD-437E-BCC3-EF28FC8A80BD}"/>
              </a:ext>
            </a:extLst>
          </p:cNvPr>
          <p:cNvSpPr/>
          <p:nvPr/>
        </p:nvSpPr>
        <p:spPr>
          <a:xfrm>
            <a:off x="8555395" y="3068960"/>
            <a:ext cx="936104" cy="3240360"/>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80D63049-86BE-4CEE-88F0-93A84617C1CB}"/>
              </a:ext>
            </a:extLst>
          </p:cNvPr>
          <p:cNvSpPr txBox="1"/>
          <p:nvPr/>
        </p:nvSpPr>
        <p:spPr>
          <a:xfrm>
            <a:off x="9257173"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3CCFDE13-0620-4118-BF46-D7FA1DEC489A}"/>
              </a:ext>
            </a:extLst>
          </p:cNvPr>
          <p:cNvSpPr txBox="1"/>
          <p:nvPr/>
        </p:nvSpPr>
        <p:spPr>
          <a:xfrm>
            <a:off x="1068494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FB857E82-79D1-4DC7-BDC8-8A63E09EE90E}"/>
              </a:ext>
            </a:extLst>
          </p:cNvPr>
          <p:cNvSpPr txBox="1"/>
          <p:nvPr/>
        </p:nvSpPr>
        <p:spPr>
          <a:xfrm>
            <a:off x="1085871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518BB760-40E6-4554-9BF4-DFA533D285CB}"/>
              </a:ext>
            </a:extLst>
          </p:cNvPr>
          <p:cNvSpPr txBox="1"/>
          <p:nvPr/>
        </p:nvSpPr>
        <p:spPr>
          <a:xfrm>
            <a:off x="1134318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46B59458-C7ED-41E3-985E-C07D3C554A8E}"/>
              </a:ext>
            </a:extLst>
          </p:cNvPr>
          <p:cNvSpPr txBox="1"/>
          <p:nvPr/>
        </p:nvSpPr>
        <p:spPr>
          <a:xfrm>
            <a:off x="963551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6B317A25-A695-47F2-AA1F-4F78C1F17499}"/>
              </a:ext>
            </a:extLst>
          </p:cNvPr>
          <p:cNvSpPr txBox="1"/>
          <p:nvPr/>
        </p:nvSpPr>
        <p:spPr>
          <a:xfrm>
            <a:off x="877445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DE30D16C-760B-4ED5-985D-208BE350C60D}"/>
              </a:ext>
            </a:extLst>
          </p:cNvPr>
          <p:cNvGrpSpPr/>
          <p:nvPr/>
        </p:nvGrpSpPr>
        <p:grpSpPr>
          <a:xfrm>
            <a:off x="8555395" y="2599745"/>
            <a:ext cx="936104" cy="462123"/>
            <a:chOff x="2339752" y="2192728"/>
            <a:chExt cx="936104" cy="372176"/>
          </a:xfrm>
        </p:grpSpPr>
        <p:sp>
          <p:nvSpPr>
            <p:cNvPr id="48" name="Obdélník 47">
              <a:extLst>
                <a:ext uri="{FF2B5EF4-FFF2-40B4-BE49-F238E27FC236}">
                  <a16:creationId xmlns:a16="http://schemas.microsoft.com/office/drawing/2014/main" id="{032E36EC-2C52-4F6E-BCA1-DDBF4F57AC73}"/>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96EC3522-B093-4505-B08F-CCFBDC9CAD76}"/>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03D73510-5081-450E-B3E2-8679D8B8D74F}"/>
              </a:ext>
            </a:extLst>
          </p:cNvPr>
          <p:cNvGrpSpPr/>
          <p:nvPr/>
        </p:nvGrpSpPr>
        <p:grpSpPr>
          <a:xfrm>
            <a:off x="8553185" y="818994"/>
            <a:ext cx="1008114" cy="1795913"/>
            <a:chOff x="2337542" y="818993"/>
            <a:chExt cx="1008114" cy="1313863"/>
          </a:xfrm>
        </p:grpSpPr>
        <p:sp>
          <p:nvSpPr>
            <p:cNvPr id="51" name="Obdélník 50">
              <a:extLst>
                <a:ext uri="{FF2B5EF4-FFF2-40B4-BE49-F238E27FC236}">
                  <a16:creationId xmlns:a16="http://schemas.microsoft.com/office/drawing/2014/main" id="{0E14B95A-9DDF-46CC-B458-106108229956}"/>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211F38DC-9E20-4FA2-8C6D-0D14AFAB06C9}"/>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2D5D3702-86AA-46A7-A41E-03994038385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F1A47B74-C45A-448E-B7B9-AEDCD171496A}"/>
                  </a:ext>
                </a:extLst>
              </p:cNvPr>
              <p:cNvSpPr txBox="1"/>
              <p:nvPr/>
            </p:nvSpPr>
            <p:spPr>
              <a:xfrm>
                <a:off x="2340857" y="1541983"/>
                <a:ext cx="1004804" cy="35517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DB7096A3-F17A-4510-8D7D-A942E22EF91A}"/>
                </a:ext>
              </a:extLst>
            </p:cNvPr>
            <p:cNvGrpSpPr/>
            <p:nvPr/>
          </p:nvGrpSpPr>
          <p:grpSpPr>
            <a:xfrm>
              <a:off x="2337542" y="896444"/>
              <a:ext cx="936104" cy="414707"/>
              <a:chOff x="2339752" y="926061"/>
              <a:chExt cx="936104" cy="414707"/>
            </a:xfrm>
          </p:grpSpPr>
          <p:sp>
            <p:nvSpPr>
              <p:cNvPr id="54" name="Obdélník 53">
                <a:extLst>
                  <a:ext uri="{FF2B5EF4-FFF2-40B4-BE49-F238E27FC236}">
                    <a16:creationId xmlns:a16="http://schemas.microsoft.com/office/drawing/2014/main" id="{E469EB84-3317-4678-BC58-3CC4BD6B36BB}"/>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36D8F24E-12EC-4161-A3AB-B930D356F85F}"/>
                  </a:ext>
                </a:extLst>
              </p:cNvPr>
              <p:cNvSpPr txBox="1"/>
              <p:nvPr/>
            </p:nvSpPr>
            <p:spPr>
              <a:xfrm>
                <a:off x="2418523" y="926061"/>
                <a:ext cx="715260" cy="337747"/>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A6077F1C-7C71-4291-A6EB-177B9348B787}"/>
              </a:ext>
            </a:extLst>
          </p:cNvPr>
          <p:cNvCxnSpPr>
            <a:cxnSpLocks/>
          </p:cNvCxnSpPr>
          <p:nvPr/>
        </p:nvCxnSpPr>
        <p:spPr>
          <a:xfrm flipH="1">
            <a:off x="1029467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7EF19B59-C5ED-4F4F-970F-3EE557C4C0D2}"/>
              </a:ext>
            </a:extLst>
          </p:cNvPr>
          <p:cNvCxnSpPr>
            <a:cxnSpLocks/>
            <a:stCxn id="43" idx="1"/>
            <a:endCxn id="38" idx="3"/>
          </p:cNvCxnSpPr>
          <p:nvPr/>
        </p:nvCxnSpPr>
        <p:spPr>
          <a:xfrm flipH="1">
            <a:off x="1042760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7B84C2E8-B217-4678-97E5-B922AEE23298}"/>
              </a:ext>
            </a:extLst>
          </p:cNvPr>
          <p:cNvCxnSpPr>
            <a:cxnSpLocks/>
            <a:stCxn id="44" idx="1"/>
            <a:endCxn id="37" idx="3"/>
          </p:cNvCxnSpPr>
          <p:nvPr/>
        </p:nvCxnSpPr>
        <p:spPr>
          <a:xfrm flipH="1">
            <a:off x="1042760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4939113A-0822-4CFF-9B91-603229F03ABD}"/>
              </a:ext>
            </a:extLst>
          </p:cNvPr>
          <p:cNvCxnSpPr>
            <a:cxnSpLocks/>
          </p:cNvCxnSpPr>
          <p:nvPr/>
        </p:nvCxnSpPr>
        <p:spPr>
          <a:xfrm flipV="1">
            <a:off x="891421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9886BC64-E836-4839-A552-7EF168B4F4B3}"/>
              </a:ext>
            </a:extLst>
          </p:cNvPr>
          <p:cNvCxnSpPr/>
          <p:nvPr/>
        </p:nvCxnSpPr>
        <p:spPr>
          <a:xfrm flipH="1">
            <a:off x="7489349" y="2621998"/>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F13F189-84F4-43A0-A431-0DA4A45D78F2}"/>
              </a:ext>
            </a:extLst>
          </p:cNvPr>
          <p:cNvCxnSpPr/>
          <p:nvPr/>
        </p:nvCxnSpPr>
        <p:spPr>
          <a:xfrm flipH="1">
            <a:off x="755272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E7548EB5-4A92-4A24-90CA-A113F28E93B4}"/>
              </a:ext>
            </a:extLst>
          </p:cNvPr>
          <p:cNvCxnSpPr>
            <a:cxnSpLocks/>
          </p:cNvCxnSpPr>
          <p:nvPr/>
        </p:nvCxnSpPr>
        <p:spPr>
          <a:xfrm>
            <a:off x="7920862" y="813780"/>
            <a:ext cx="0" cy="180821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FD1AC5B9-66CD-45D5-B72A-1F2146C54ED5}"/>
              </a:ext>
            </a:extLst>
          </p:cNvPr>
          <p:cNvSpPr txBox="1"/>
          <p:nvPr/>
        </p:nvSpPr>
        <p:spPr>
          <a:xfrm>
            <a:off x="7194145"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AB866553-C1F4-4D47-88EA-00981D0954A0}"/>
              </a:ext>
            </a:extLst>
          </p:cNvPr>
          <p:cNvSpPr txBox="1"/>
          <p:nvPr/>
        </p:nvSpPr>
        <p:spPr>
          <a:xfrm>
            <a:off x="6440779" y="3230740"/>
            <a:ext cx="1598707" cy="646331"/>
          </a:xfrm>
          <a:prstGeom prst="rect">
            <a:avLst/>
          </a:prstGeom>
          <a:solidFill>
            <a:srgbClr val="FFFF00"/>
          </a:solidFill>
        </p:spPr>
        <p:txBody>
          <a:bodyPr wrap="none" rtlCol="0">
            <a:spAutoFit/>
          </a:bodyPr>
          <a:lstStyle/>
          <a:p>
            <a:r>
              <a:rPr lang="cs-CZ" sz="1800" dirty="0" err="1"/>
              <a:t>Hypochloremic</a:t>
            </a:r>
            <a:endParaRPr lang="cs-CZ" sz="1800" dirty="0"/>
          </a:p>
          <a:p>
            <a:pPr algn="ctr"/>
            <a:r>
              <a:rPr lang="cs-CZ" sz="1800" dirty="0"/>
              <a:t> </a:t>
            </a:r>
            <a:r>
              <a:rPr lang="cs-CZ" sz="1800" dirty="0" err="1"/>
              <a:t>alkalosis</a:t>
            </a:r>
            <a:endParaRPr lang="cs-CZ" sz="1800" dirty="0"/>
          </a:p>
        </p:txBody>
      </p:sp>
      <p:sp>
        <p:nvSpPr>
          <p:cNvPr id="67" name="TextovéPole 66">
            <a:extLst>
              <a:ext uri="{FF2B5EF4-FFF2-40B4-BE49-F238E27FC236}">
                <a16:creationId xmlns:a16="http://schemas.microsoft.com/office/drawing/2014/main" id="{12A5FF5D-DBE1-40F9-9F6C-5BAB10EC624C}"/>
              </a:ext>
            </a:extLst>
          </p:cNvPr>
          <p:cNvSpPr txBox="1"/>
          <p:nvPr/>
        </p:nvSpPr>
        <p:spPr>
          <a:xfrm>
            <a:off x="6375474" y="2527227"/>
            <a:ext cx="1609543" cy="707886"/>
          </a:xfrm>
          <a:prstGeom prst="rect">
            <a:avLst/>
          </a:prstGeom>
          <a:noFill/>
        </p:spPr>
        <p:txBody>
          <a:bodyPr wrap="none" rtlCol="0">
            <a:spAutoFit/>
          </a:bodyPr>
          <a:lstStyle/>
          <a:p>
            <a:r>
              <a:rPr lang="cs-CZ" sz="2000" dirty="0" err="1">
                <a:solidFill>
                  <a:srgbClr val="FF0000"/>
                </a:solidFill>
              </a:rPr>
              <a:t>Increase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Decrease</a:t>
            </a:r>
            <a:r>
              <a:rPr lang="cs-CZ" sz="2000" dirty="0">
                <a:solidFill>
                  <a:srgbClr val="FF0000"/>
                </a:solidFill>
              </a:rPr>
              <a:t>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788B85A-7105-4264-8CAA-B382E38936BA}"/>
              </a:ext>
            </a:extLst>
          </p:cNvPr>
          <p:cNvSpPr/>
          <p:nvPr/>
        </p:nvSpPr>
        <p:spPr>
          <a:xfrm rot="10800000">
            <a:off x="7067987" y="129803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DC588285-DD91-4060-AC32-797F94DAE764}"/>
              </a:ext>
            </a:extLst>
          </p:cNvPr>
          <p:cNvSpPr/>
          <p:nvPr/>
        </p:nvSpPr>
        <p:spPr>
          <a:xfrm>
            <a:off x="8615169" y="408461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13214692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7CD52188-9BD7-433B-8C2F-8E3DE8E1860C}"/>
              </a:ext>
            </a:extLst>
          </p:cNvPr>
          <p:cNvGrpSpPr>
            <a:grpSpLocks/>
          </p:cNvGrpSpPr>
          <p:nvPr/>
        </p:nvGrpSpPr>
        <p:grpSpPr bwMode="auto">
          <a:xfrm>
            <a:off x="5448301" y="1844676"/>
            <a:ext cx="3287713" cy="881063"/>
            <a:chOff x="2486" y="1161"/>
            <a:chExt cx="2071" cy="555"/>
          </a:xfrm>
        </p:grpSpPr>
        <p:sp>
          <p:nvSpPr>
            <p:cNvPr id="25657" name="Freeform 3">
              <a:extLst>
                <a:ext uri="{FF2B5EF4-FFF2-40B4-BE49-F238E27FC236}">
                  <a16:creationId xmlns:a16="http://schemas.microsoft.com/office/drawing/2014/main" id="{DC7AE230-702D-4A11-AF6A-4F49EE90FE29}"/>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8" name="Freeform 4">
              <a:extLst>
                <a:ext uri="{FF2B5EF4-FFF2-40B4-BE49-F238E27FC236}">
                  <a16:creationId xmlns:a16="http://schemas.microsoft.com/office/drawing/2014/main" id="{11ADA53F-2E42-4A31-BCA9-A064C28BD980}"/>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03" name="Rectangle 5">
            <a:extLst>
              <a:ext uri="{FF2B5EF4-FFF2-40B4-BE49-F238E27FC236}">
                <a16:creationId xmlns:a16="http://schemas.microsoft.com/office/drawing/2014/main" id="{263C4B28-16BF-471D-A899-5A8E69DD4D74}"/>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endParaRPr lang="cs-CZ" altLang="cs-CZ" sz="2400">
              <a:latin typeface="Times New Roman" panose="02020603050405020304" pitchFamily="18" charset="0"/>
            </a:endParaRPr>
          </a:p>
        </p:txBody>
      </p:sp>
      <p:sp>
        <p:nvSpPr>
          <p:cNvPr id="25604" name="Rectangle 6">
            <a:extLst>
              <a:ext uri="{FF2B5EF4-FFF2-40B4-BE49-F238E27FC236}">
                <a16:creationId xmlns:a16="http://schemas.microsoft.com/office/drawing/2014/main" id="{86AE606E-8DB2-4780-8675-D5C6165376CC}"/>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25605" name="Group 7">
            <a:extLst>
              <a:ext uri="{FF2B5EF4-FFF2-40B4-BE49-F238E27FC236}">
                <a16:creationId xmlns:a16="http://schemas.microsoft.com/office/drawing/2014/main" id="{9CBDF696-C132-4288-8B64-3A853125FE2E}"/>
              </a:ext>
            </a:extLst>
          </p:cNvPr>
          <p:cNvGrpSpPr>
            <a:grpSpLocks/>
          </p:cNvGrpSpPr>
          <p:nvPr/>
        </p:nvGrpSpPr>
        <p:grpSpPr bwMode="auto">
          <a:xfrm>
            <a:off x="7131050" y="1851025"/>
            <a:ext cx="1443038" cy="844550"/>
            <a:chOff x="3554" y="1166"/>
            <a:chExt cx="887" cy="532"/>
          </a:xfrm>
        </p:grpSpPr>
        <p:sp>
          <p:nvSpPr>
            <p:cNvPr id="25653" name="Rectangle 8">
              <a:extLst>
                <a:ext uri="{FF2B5EF4-FFF2-40B4-BE49-F238E27FC236}">
                  <a16:creationId xmlns:a16="http://schemas.microsoft.com/office/drawing/2014/main" id="{E35056A6-43C9-49B2-9218-1F70BFABE2BF}"/>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54" name="Rectangle 9">
              <a:extLst>
                <a:ext uri="{FF2B5EF4-FFF2-40B4-BE49-F238E27FC236}">
                  <a16:creationId xmlns:a16="http://schemas.microsoft.com/office/drawing/2014/main" id="{1EE49A23-76D9-450B-9335-144338A300B2}"/>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55" name="Rectangle 10">
              <a:extLst>
                <a:ext uri="{FF2B5EF4-FFF2-40B4-BE49-F238E27FC236}">
                  <a16:creationId xmlns:a16="http://schemas.microsoft.com/office/drawing/2014/main" id="{BF962016-22C9-4F39-9376-3445523FA9EF}"/>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56" name="Rectangle 11">
              <a:extLst>
                <a:ext uri="{FF2B5EF4-FFF2-40B4-BE49-F238E27FC236}">
                  <a16:creationId xmlns:a16="http://schemas.microsoft.com/office/drawing/2014/main" id="{81A0FF7F-E1DE-4011-83A7-80E4A226BDE5}"/>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25606" name="Rectangle 12">
            <a:extLst>
              <a:ext uri="{FF2B5EF4-FFF2-40B4-BE49-F238E27FC236}">
                <a16:creationId xmlns:a16="http://schemas.microsoft.com/office/drawing/2014/main" id="{4680E97D-A0B0-4651-A561-87A77F7CEE50}"/>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07" name="Freeform 13">
            <a:extLst>
              <a:ext uri="{FF2B5EF4-FFF2-40B4-BE49-F238E27FC236}">
                <a16:creationId xmlns:a16="http://schemas.microsoft.com/office/drawing/2014/main" id="{CBEF0B9B-5457-4B2D-B182-D3249C1F9FEF}"/>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5608" name="Group 14">
            <a:extLst>
              <a:ext uri="{FF2B5EF4-FFF2-40B4-BE49-F238E27FC236}">
                <a16:creationId xmlns:a16="http://schemas.microsoft.com/office/drawing/2014/main" id="{ED8B63D4-1984-4582-B0D8-A7C4EC2FB8AF}"/>
              </a:ext>
            </a:extLst>
          </p:cNvPr>
          <p:cNvGrpSpPr>
            <a:grpSpLocks/>
          </p:cNvGrpSpPr>
          <p:nvPr/>
        </p:nvGrpSpPr>
        <p:grpSpPr bwMode="auto">
          <a:xfrm>
            <a:off x="6124576" y="2690814"/>
            <a:ext cx="169863" cy="498475"/>
            <a:chOff x="3104" y="1695"/>
            <a:chExt cx="107" cy="314"/>
          </a:xfrm>
        </p:grpSpPr>
        <p:sp>
          <p:nvSpPr>
            <p:cNvPr id="25651" name="Rectangle 15">
              <a:extLst>
                <a:ext uri="{FF2B5EF4-FFF2-40B4-BE49-F238E27FC236}">
                  <a16:creationId xmlns:a16="http://schemas.microsoft.com/office/drawing/2014/main" id="{62C05DFB-80A6-4ACD-85DB-C5291AE80156}"/>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52" name="Freeform 16">
              <a:extLst>
                <a:ext uri="{FF2B5EF4-FFF2-40B4-BE49-F238E27FC236}">
                  <a16:creationId xmlns:a16="http://schemas.microsoft.com/office/drawing/2014/main" id="{90917601-20F6-4B3E-8095-3D9E3ADA691B}"/>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09" name="Group 17">
            <a:extLst>
              <a:ext uri="{FF2B5EF4-FFF2-40B4-BE49-F238E27FC236}">
                <a16:creationId xmlns:a16="http://schemas.microsoft.com/office/drawing/2014/main" id="{34D89D55-E314-46E9-BCAD-70DF1AA43059}"/>
              </a:ext>
            </a:extLst>
          </p:cNvPr>
          <p:cNvGrpSpPr>
            <a:grpSpLocks/>
          </p:cNvGrpSpPr>
          <p:nvPr/>
        </p:nvGrpSpPr>
        <p:grpSpPr bwMode="auto">
          <a:xfrm>
            <a:off x="5808663" y="2695576"/>
            <a:ext cx="169862" cy="473075"/>
            <a:chOff x="2905" y="1698"/>
            <a:chExt cx="107" cy="298"/>
          </a:xfrm>
        </p:grpSpPr>
        <p:sp>
          <p:nvSpPr>
            <p:cNvPr id="25649" name="Rectangle 18">
              <a:extLst>
                <a:ext uri="{FF2B5EF4-FFF2-40B4-BE49-F238E27FC236}">
                  <a16:creationId xmlns:a16="http://schemas.microsoft.com/office/drawing/2014/main" id="{429C5D94-2F46-4E86-BBF9-EFD3007AEFED}"/>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50" name="Freeform 19">
              <a:extLst>
                <a:ext uri="{FF2B5EF4-FFF2-40B4-BE49-F238E27FC236}">
                  <a16:creationId xmlns:a16="http://schemas.microsoft.com/office/drawing/2014/main" id="{97466F57-4E7C-4970-9932-ADF05D10642C}"/>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0" name="Group 20">
            <a:extLst>
              <a:ext uri="{FF2B5EF4-FFF2-40B4-BE49-F238E27FC236}">
                <a16:creationId xmlns:a16="http://schemas.microsoft.com/office/drawing/2014/main" id="{14DC7898-E58D-4CF5-843C-76A3BC9AB60E}"/>
              </a:ext>
            </a:extLst>
          </p:cNvPr>
          <p:cNvGrpSpPr>
            <a:grpSpLocks/>
          </p:cNvGrpSpPr>
          <p:nvPr/>
        </p:nvGrpSpPr>
        <p:grpSpPr bwMode="auto">
          <a:xfrm>
            <a:off x="6238876" y="4152900"/>
            <a:ext cx="169863" cy="412750"/>
            <a:chOff x="2827" y="2616"/>
            <a:chExt cx="107" cy="260"/>
          </a:xfrm>
        </p:grpSpPr>
        <p:sp>
          <p:nvSpPr>
            <p:cNvPr id="25647" name="Rectangle 21">
              <a:extLst>
                <a:ext uri="{FF2B5EF4-FFF2-40B4-BE49-F238E27FC236}">
                  <a16:creationId xmlns:a16="http://schemas.microsoft.com/office/drawing/2014/main" id="{FAEE5189-65AF-4A26-B374-DAF75153F9A4}"/>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48" name="Freeform 22">
              <a:extLst>
                <a:ext uri="{FF2B5EF4-FFF2-40B4-BE49-F238E27FC236}">
                  <a16:creationId xmlns:a16="http://schemas.microsoft.com/office/drawing/2014/main" id="{22D2316A-7EA1-45E2-A742-FCD61B577D0D}"/>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1" name="Group 23">
            <a:extLst>
              <a:ext uri="{FF2B5EF4-FFF2-40B4-BE49-F238E27FC236}">
                <a16:creationId xmlns:a16="http://schemas.microsoft.com/office/drawing/2014/main" id="{8B4B691E-43E9-4EEB-935E-11FF32024730}"/>
              </a:ext>
            </a:extLst>
          </p:cNvPr>
          <p:cNvGrpSpPr>
            <a:grpSpLocks/>
          </p:cNvGrpSpPr>
          <p:nvPr/>
        </p:nvGrpSpPr>
        <p:grpSpPr bwMode="auto">
          <a:xfrm>
            <a:off x="5776913" y="4175126"/>
            <a:ext cx="169862" cy="411163"/>
            <a:chOff x="2536" y="2630"/>
            <a:chExt cx="107" cy="259"/>
          </a:xfrm>
        </p:grpSpPr>
        <p:sp>
          <p:nvSpPr>
            <p:cNvPr id="25645" name="Rectangle 24">
              <a:extLst>
                <a:ext uri="{FF2B5EF4-FFF2-40B4-BE49-F238E27FC236}">
                  <a16:creationId xmlns:a16="http://schemas.microsoft.com/office/drawing/2014/main" id="{9DFFC723-55EE-460A-9860-01F582BE352B}"/>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46" name="Freeform 25">
              <a:extLst>
                <a:ext uri="{FF2B5EF4-FFF2-40B4-BE49-F238E27FC236}">
                  <a16:creationId xmlns:a16="http://schemas.microsoft.com/office/drawing/2014/main" id="{24F5BFE7-9D24-43D4-B41C-3B1CD33D6EBA}"/>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5612" name="Group 26">
            <a:extLst>
              <a:ext uri="{FF2B5EF4-FFF2-40B4-BE49-F238E27FC236}">
                <a16:creationId xmlns:a16="http://schemas.microsoft.com/office/drawing/2014/main" id="{F7DB0958-3516-4B69-A1C5-B0DFA0DA3028}"/>
              </a:ext>
            </a:extLst>
          </p:cNvPr>
          <p:cNvGrpSpPr>
            <a:grpSpLocks/>
          </p:cNvGrpSpPr>
          <p:nvPr/>
        </p:nvGrpSpPr>
        <p:grpSpPr bwMode="auto">
          <a:xfrm>
            <a:off x="6278563" y="6054726"/>
            <a:ext cx="169862" cy="447675"/>
            <a:chOff x="2852" y="3814"/>
            <a:chExt cx="107" cy="282"/>
          </a:xfrm>
        </p:grpSpPr>
        <p:sp>
          <p:nvSpPr>
            <p:cNvPr id="25643" name="Rectangle 27">
              <a:extLst>
                <a:ext uri="{FF2B5EF4-FFF2-40B4-BE49-F238E27FC236}">
                  <a16:creationId xmlns:a16="http://schemas.microsoft.com/office/drawing/2014/main" id="{DC9BE44F-8BB1-4B5D-A2AD-370EE0071EEC}"/>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44" name="Freeform 28">
              <a:extLst>
                <a:ext uri="{FF2B5EF4-FFF2-40B4-BE49-F238E27FC236}">
                  <a16:creationId xmlns:a16="http://schemas.microsoft.com/office/drawing/2014/main" id="{04B1C65D-E436-456E-8EBB-12B8B415D4C5}"/>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3" name="Group 29">
            <a:extLst>
              <a:ext uri="{FF2B5EF4-FFF2-40B4-BE49-F238E27FC236}">
                <a16:creationId xmlns:a16="http://schemas.microsoft.com/office/drawing/2014/main" id="{560F351D-D3ED-4CF1-91D3-CEFC406640A7}"/>
              </a:ext>
            </a:extLst>
          </p:cNvPr>
          <p:cNvGrpSpPr>
            <a:grpSpLocks/>
          </p:cNvGrpSpPr>
          <p:nvPr/>
        </p:nvGrpSpPr>
        <p:grpSpPr bwMode="auto">
          <a:xfrm>
            <a:off x="5794376" y="6070601"/>
            <a:ext cx="169863" cy="385763"/>
            <a:chOff x="2547" y="3824"/>
            <a:chExt cx="107" cy="243"/>
          </a:xfrm>
        </p:grpSpPr>
        <p:sp>
          <p:nvSpPr>
            <p:cNvPr id="25641" name="Rectangle 30">
              <a:extLst>
                <a:ext uri="{FF2B5EF4-FFF2-40B4-BE49-F238E27FC236}">
                  <a16:creationId xmlns:a16="http://schemas.microsoft.com/office/drawing/2014/main" id="{85A13E93-0A99-4AC6-9CBE-587A4B5DC898}"/>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42" name="Freeform 31">
              <a:extLst>
                <a:ext uri="{FF2B5EF4-FFF2-40B4-BE49-F238E27FC236}">
                  <a16:creationId xmlns:a16="http://schemas.microsoft.com/office/drawing/2014/main" id="{84BCAA04-2BB3-49B7-8CC2-E2BFDC023263}"/>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4" name="Group 32">
            <a:extLst>
              <a:ext uri="{FF2B5EF4-FFF2-40B4-BE49-F238E27FC236}">
                <a16:creationId xmlns:a16="http://schemas.microsoft.com/office/drawing/2014/main" id="{73B2BF6B-2EB9-4E49-8CE7-63A5439179ED}"/>
              </a:ext>
            </a:extLst>
          </p:cNvPr>
          <p:cNvGrpSpPr>
            <a:grpSpLocks/>
          </p:cNvGrpSpPr>
          <p:nvPr/>
        </p:nvGrpSpPr>
        <p:grpSpPr bwMode="auto">
          <a:xfrm>
            <a:off x="6235701" y="1331914"/>
            <a:ext cx="169863" cy="542925"/>
            <a:chOff x="2968" y="839"/>
            <a:chExt cx="107" cy="342"/>
          </a:xfrm>
        </p:grpSpPr>
        <p:sp>
          <p:nvSpPr>
            <p:cNvPr id="25639" name="Freeform 33">
              <a:extLst>
                <a:ext uri="{FF2B5EF4-FFF2-40B4-BE49-F238E27FC236}">
                  <a16:creationId xmlns:a16="http://schemas.microsoft.com/office/drawing/2014/main" id="{970EC975-0D3E-478C-B715-C42E2A5DD240}"/>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40" name="Freeform 34">
              <a:extLst>
                <a:ext uri="{FF2B5EF4-FFF2-40B4-BE49-F238E27FC236}">
                  <a16:creationId xmlns:a16="http://schemas.microsoft.com/office/drawing/2014/main" id="{F95C0D91-384B-4E29-A107-E9803F2BCA5E}"/>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5" name="Group 35">
            <a:extLst>
              <a:ext uri="{FF2B5EF4-FFF2-40B4-BE49-F238E27FC236}">
                <a16:creationId xmlns:a16="http://schemas.microsoft.com/office/drawing/2014/main" id="{BA8CE18F-ED56-4380-B818-03ABD8D98AC2}"/>
              </a:ext>
            </a:extLst>
          </p:cNvPr>
          <p:cNvGrpSpPr>
            <a:grpSpLocks/>
          </p:cNvGrpSpPr>
          <p:nvPr/>
        </p:nvGrpSpPr>
        <p:grpSpPr bwMode="auto">
          <a:xfrm>
            <a:off x="5884863" y="1343025"/>
            <a:ext cx="169862" cy="508000"/>
            <a:chOff x="2747" y="846"/>
            <a:chExt cx="107" cy="320"/>
          </a:xfrm>
        </p:grpSpPr>
        <p:sp>
          <p:nvSpPr>
            <p:cNvPr id="25637" name="Rectangle 36">
              <a:extLst>
                <a:ext uri="{FF2B5EF4-FFF2-40B4-BE49-F238E27FC236}">
                  <a16:creationId xmlns:a16="http://schemas.microsoft.com/office/drawing/2014/main" id="{738CE0B6-4807-4728-9012-C0F5C22A8036}"/>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38" name="Freeform 37">
              <a:extLst>
                <a:ext uri="{FF2B5EF4-FFF2-40B4-BE49-F238E27FC236}">
                  <a16:creationId xmlns:a16="http://schemas.microsoft.com/office/drawing/2014/main" id="{67E82B78-8E46-403F-9D7F-5DFEA56A2824}"/>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16" name="Rectangle 39">
            <a:extLst>
              <a:ext uri="{FF2B5EF4-FFF2-40B4-BE49-F238E27FC236}">
                <a16:creationId xmlns:a16="http://schemas.microsoft.com/office/drawing/2014/main" id="{9103D74A-E08D-4ADC-A929-E51ECCB3CCDC}"/>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intracellular fluid - ICF</a:t>
            </a:r>
          </a:p>
        </p:txBody>
      </p:sp>
      <p:sp>
        <p:nvSpPr>
          <p:cNvPr id="25617" name="Rectangle 40">
            <a:extLst>
              <a:ext uri="{FF2B5EF4-FFF2-40B4-BE49-F238E27FC236}">
                <a16:creationId xmlns:a16="http://schemas.microsoft.com/office/drawing/2014/main" id="{CA07CF72-8648-419E-884A-4636003AFAF8}"/>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18" name="Rectangle 41">
            <a:extLst>
              <a:ext uri="{FF2B5EF4-FFF2-40B4-BE49-F238E27FC236}">
                <a16:creationId xmlns:a16="http://schemas.microsoft.com/office/drawing/2014/main" id="{3791243E-7785-48D4-8865-CC4E420D589D}"/>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25619" name="Rectangle 42">
            <a:extLst>
              <a:ext uri="{FF2B5EF4-FFF2-40B4-BE49-F238E27FC236}">
                <a16:creationId xmlns:a16="http://schemas.microsoft.com/office/drawing/2014/main" id="{ABECF27E-0146-44EF-8FD2-AF468F09030A}"/>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20" name="Rectangle 43">
            <a:extLst>
              <a:ext uri="{FF2B5EF4-FFF2-40B4-BE49-F238E27FC236}">
                <a16:creationId xmlns:a16="http://schemas.microsoft.com/office/drawing/2014/main" id="{D5EE4CE3-0287-4EDB-9AE1-4646DDDA2285}"/>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21" name="Rectangle 45">
            <a:extLst>
              <a:ext uri="{FF2B5EF4-FFF2-40B4-BE49-F238E27FC236}">
                <a16:creationId xmlns:a16="http://schemas.microsoft.com/office/drawing/2014/main" id="{5F9304B9-8F73-44FC-AFB7-A3867046747D}"/>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22" name="Rectangle 46">
            <a:extLst>
              <a:ext uri="{FF2B5EF4-FFF2-40B4-BE49-F238E27FC236}">
                <a16:creationId xmlns:a16="http://schemas.microsoft.com/office/drawing/2014/main" id="{142B0544-FF72-4259-9251-76A310EE13E4}"/>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25623" name="Rectangle 47">
            <a:extLst>
              <a:ext uri="{FF2B5EF4-FFF2-40B4-BE49-F238E27FC236}">
                <a16:creationId xmlns:a16="http://schemas.microsoft.com/office/drawing/2014/main" id="{EA397B55-06DE-4BDC-B1C2-0A1A584C94DB}"/>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25624" name="Rectangle 48">
            <a:extLst>
              <a:ext uri="{FF2B5EF4-FFF2-40B4-BE49-F238E27FC236}">
                <a16:creationId xmlns:a16="http://schemas.microsoft.com/office/drawing/2014/main" id="{99A41A33-8320-46A6-9FC0-A9C39BCACA64}"/>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25625" name="Rectangle 49">
            <a:extLst>
              <a:ext uri="{FF2B5EF4-FFF2-40B4-BE49-F238E27FC236}">
                <a16:creationId xmlns:a16="http://schemas.microsoft.com/office/drawing/2014/main" id="{5924B561-545B-451C-8864-789C76D384B7}"/>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5626" name="Line 50">
            <a:extLst>
              <a:ext uri="{FF2B5EF4-FFF2-40B4-BE49-F238E27FC236}">
                <a16:creationId xmlns:a16="http://schemas.microsoft.com/office/drawing/2014/main" id="{90F1F968-76E6-451A-BB13-82B469CCF777}"/>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5627" name="Rectangle 51">
            <a:extLst>
              <a:ext uri="{FF2B5EF4-FFF2-40B4-BE49-F238E27FC236}">
                <a16:creationId xmlns:a16="http://schemas.microsoft.com/office/drawing/2014/main" id="{2B30AD32-A308-4C0E-8CFB-71660EEB7103}"/>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a:t>
            </a:r>
          </a:p>
          <a:p>
            <a:pPr>
              <a:spcBef>
                <a:spcPct val="0"/>
              </a:spcBef>
              <a:buClrTx/>
              <a:buFontTx/>
              <a:buNone/>
            </a:pPr>
            <a:r>
              <a:rPr lang="cs-CZ" altLang="cs-CZ" sz="2400">
                <a:solidFill>
                  <a:srgbClr val="000000"/>
                </a:solidFill>
                <a:latin typeface="Times New Roman" panose="02020603050405020304" pitchFamily="18" charset="0"/>
              </a:rPr>
              <a:t>fluid -ECF</a:t>
            </a:r>
          </a:p>
        </p:txBody>
      </p:sp>
      <p:sp>
        <p:nvSpPr>
          <p:cNvPr id="25628" name="Line 52">
            <a:extLst>
              <a:ext uri="{FF2B5EF4-FFF2-40B4-BE49-F238E27FC236}">
                <a16:creationId xmlns:a16="http://schemas.microsoft.com/office/drawing/2014/main" id="{B7DC2157-19A3-4D83-9907-6ED2B35CE43C}"/>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29" name="Line 53">
            <a:extLst>
              <a:ext uri="{FF2B5EF4-FFF2-40B4-BE49-F238E27FC236}">
                <a16:creationId xmlns:a16="http://schemas.microsoft.com/office/drawing/2014/main" id="{4A684108-7106-465E-B14B-79486A4B6C51}"/>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30" name="Rectangle 54">
            <a:extLst>
              <a:ext uri="{FF2B5EF4-FFF2-40B4-BE49-F238E27FC236}">
                <a16:creationId xmlns:a16="http://schemas.microsoft.com/office/drawing/2014/main" id="{ECA576DE-9C66-40FB-943E-20BCC14367C0}"/>
              </a:ext>
            </a:extLst>
          </p:cNvPr>
          <p:cNvSpPr>
            <a:spLocks noChangeArrowheads="1"/>
          </p:cNvSpPr>
          <p:nvPr/>
        </p:nvSpPr>
        <p:spPr bwMode="auto">
          <a:xfrm>
            <a:off x="4511675"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25631" name="Line 55">
            <a:extLst>
              <a:ext uri="{FF2B5EF4-FFF2-40B4-BE49-F238E27FC236}">
                <a16:creationId xmlns:a16="http://schemas.microsoft.com/office/drawing/2014/main" id="{A8F98CA1-58E7-4B5A-8FE1-ED322756A13F}"/>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32" name="Rectangle 56">
            <a:extLst>
              <a:ext uri="{FF2B5EF4-FFF2-40B4-BE49-F238E27FC236}">
                <a16:creationId xmlns:a16="http://schemas.microsoft.com/office/drawing/2014/main" id="{DDC89DD7-A388-48D9-B383-FB3FA6F87BD0}"/>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25633" name="Rectangle 57">
            <a:extLst>
              <a:ext uri="{FF2B5EF4-FFF2-40B4-BE49-F238E27FC236}">
                <a16:creationId xmlns:a16="http://schemas.microsoft.com/office/drawing/2014/main" id="{A2A1E0C7-2834-41A3-8595-88D9407106DD}"/>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25634" name="Freeform 58">
            <a:extLst>
              <a:ext uri="{FF2B5EF4-FFF2-40B4-BE49-F238E27FC236}">
                <a16:creationId xmlns:a16="http://schemas.microsoft.com/office/drawing/2014/main" id="{A0130420-C93C-4B2D-A79B-BEC6B286A1D7}"/>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35" name="Text Box 59">
            <a:extLst>
              <a:ext uri="{FF2B5EF4-FFF2-40B4-BE49-F238E27FC236}">
                <a16:creationId xmlns:a16="http://schemas.microsoft.com/office/drawing/2014/main" id="{0E6F8ADB-DF06-4DB4-B699-55E587AB5E61}"/>
              </a:ext>
            </a:extLst>
          </p:cNvPr>
          <p:cNvSpPr txBox="1">
            <a:spLocks noChangeArrowheads="1"/>
          </p:cNvSpPr>
          <p:nvPr/>
        </p:nvSpPr>
        <p:spPr bwMode="auto">
          <a:xfrm>
            <a:off x="3863976" y="811213"/>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
        <p:nvSpPr>
          <p:cNvPr id="25636" name="Rectangle 63">
            <a:extLst>
              <a:ext uri="{FF2B5EF4-FFF2-40B4-BE49-F238E27FC236}">
                <a16:creationId xmlns:a16="http://schemas.microsoft.com/office/drawing/2014/main" id="{E6C12C6B-33A4-4EEB-9A28-994F5D0F1988}"/>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p>
        </p:txBody>
      </p:sp>
    </p:spTree>
    <p:custDataLst>
      <p:tags r:id="rId1"/>
    </p:custData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D80D2530-D8B6-4042-85F0-5AD5DE93FA95}"/>
              </a:ext>
            </a:extLst>
          </p:cNvPr>
          <p:cNvSpPr/>
          <p:nvPr/>
        </p:nvSpPr>
        <p:spPr>
          <a:xfrm>
            <a:off x="949149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188F1985-41FE-436D-A9D2-8B4E99B0021C}"/>
              </a:ext>
            </a:extLst>
          </p:cNvPr>
          <p:cNvSpPr/>
          <p:nvPr/>
        </p:nvSpPr>
        <p:spPr>
          <a:xfrm>
            <a:off x="949149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31EED208-8015-4105-AF36-A8A8DE9B81F4}"/>
              </a:ext>
            </a:extLst>
          </p:cNvPr>
          <p:cNvSpPr/>
          <p:nvPr/>
        </p:nvSpPr>
        <p:spPr>
          <a:xfrm>
            <a:off x="949149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81C7F4E-EC03-43C2-B84E-24C161873DC4}"/>
              </a:ext>
            </a:extLst>
          </p:cNvPr>
          <p:cNvSpPr/>
          <p:nvPr/>
        </p:nvSpPr>
        <p:spPr>
          <a:xfrm>
            <a:off x="949149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56B3333B-89FD-437E-BCC3-EF28FC8A80BD}"/>
              </a:ext>
            </a:extLst>
          </p:cNvPr>
          <p:cNvSpPr/>
          <p:nvPr/>
        </p:nvSpPr>
        <p:spPr>
          <a:xfrm>
            <a:off x="8555395" y="3068960"/>
            <a:ext cx="936104" cy="3240360"/>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80D63049-86BE-4CEE-88F0-93A84617C1CB}"/>
              </a:ext>
            </a:extLst>
          </p:cNvPr>
          <p:cNvSpPr txBox="1"/>
          <p:nvPr/>
        </p:nvSpPr>
        <p:spPr>
          <a:xfrm>
            <a:off x="9257173"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3CCFDE13-0620-4118-BF46-D7FA1DEC489A}"/>
              </a:ext>
            </a:extLst>
          </p:cNvPr>
          <p:cNvSpPr txBox="1"/>
          <p:nvPr/>
        </p:nvSpPr>
        <p:spPr>
          <a:xfrm>
            <a:off x="1068494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FB857E82-79D1-4DC7-BDC8-8A63E09EE90E}"/>
              </a:ext>
            </a:extLst>
          </p:cNvPr>
          <p:cNvSpPr txBox="1"/>
          <p:nvPr/>
        </p:nvSpPr>
        <p:spPr>
          <a:xfrm>
            <a:off x="1085871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518BB760-40E6-4554-9BF4-DFA533D285CB}"/>
              </a:ext>
            </a:extLst>
          </p:cNvPr>
          <p:cNvSpPr txBox="1"/>
          <p:nvPr/>
        </p:nvSpPr>
        <p:spPr>
          <a:xfrm>
            <a:off x="1134318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46B59458-C7ED-41E3-985E-C07D3C554A8E}"/>
              </a:ext>
            </a:extLst>
          </p:cNvPr>
          <p:cNvSpPr txBox="1"/>
          <p:nvPr/>
        </p:nvSpPr>
        <p:spPr>
          <a:xfrm>
            <a:off x="963551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6B317A25-A695-47F2-AA1F-4F78C1F17499}"/>
              </a:ext>
            </a:extLst>
          </p:cNvPr>
          <p:cNvSpPr txBox="1"/>
          <p:nvPr/>
        </p:nvSpPr>
        <p:spPr>
          <a:xfrm>
            <a:off x="877445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DE30D16C-760B-4ED5-985D-208BE350C60D}"/>
              </a:ext>
            </a:extLst>
          </p:cNvPr>
          <p:cNvGrpSpPr/>
          <p:nvPr/>
        </p:nvGrpSpPr>
        <p:grpSpPr>
          <a:xfrm>
            <a:off x="8555395" y="2599745"/>
            <a:ext cx="936104" cy="462123"/>
            <a:chOff x="2339752" y="2192728"/>
            <a:chExt cx="936104" cy="372176"/>
          </a:xfrm>
        </p:grpSpPr>
        <p:sp>
          <p:nvSpPr>
            <p:cNvPr id="48" name="Obdélník 47">
              <a:extLst>
                <a:ext uri="{FF2B5EF4-FFF2-40B4-BE49-F238E27FC236}">
                  <a16:creationId xmlns:a16="http://schemas.microsoft.com/office/drawing/2014/main" id="{032E36EC-2C52-4F6E-BCA1-DDBF4F57AC73}"/>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96EC3522-B093-4505-B08F-CCFBDC9CAD76}"/>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03D73510-5081-450E-B3E2-8679D8B8D74F}"/>
              </a:ext>
            </a:extLst>
          </p:cNvPr>
          <p:cNvGrpSpPr/>
          <p:nvPr/>
        </p:nvGrpSpPr>
        <p:grpSpPr>
          <a:xfrm>
            <a:off x="8553185" y="818994"/>
            <a:ext cx="1008114" cy="1795913"/>
            <a:chOff x="2337542" y="818993"/>
            <a:chExt cx="1008114" cy="1313863"/>
          </a:xfrm>
        </p:grpSpPr>
        <p:sp>
          <p:nvSpPr>
            <p:cNvPr id="51" name="Obdélník 50">
              <a:extLst>
                <a:ext uri="{FF2B5EF4-FFF2-40B4-BE49-F238E27FC236}">
                  <a16:creationId xmlns:a16="http://schemas.microsoft.com/office/drawing/2014/main" id="{0E14B95A-9DDF-46CC-B458-106108229956}"/>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211F38DC-9E20-4FA2-8C6D-0D14AFAB06C9}"/>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2D5D3702-86AA-46A7-A41E-03994038385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F1A47B74-C45A-448E-B7B9-AEDCD171496A}"/>
                  </a:ext>
                </a:extLst>
              </p:cNvPr>
              <p:cNvSpPr txBox="1"/>
              <p:nvPr/>
            </p:nvSpPr>
            <p:spPr>
              <a:xfrm>
                <a:off x="2340857" y="1541983"/>
                <a:ext cx="1004804" cy="35517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DB7096A3-F17A-4510-8D7D-A942E22EF91A}"/>
                </a:ext>
              </a:extLst>
            </p:cNvPr>
            <p:cNvGrpSpPr/>
            <p:nvPr/>
          </p:nvGrpSpPr>
          <p:grpSpPr>
            <a:xfrm>
              <a:off x="2337542" y="896444"/>
              <a:ext cx="936104" cy="414707"/>
              <a:chOff x="2339752" y="926061"/>
              <a:chExt cx="936104" cy="414707"/>
            </a:xfrm>
          </p:grpSpPr>
          <p:sp>
            <p:nvSpPr>
              <p:cNvPr id="54" name="Obdélník 53">
                <a:extLst>
                  <a:ext uri="{FF2B5EF4-FFF2-40B4-BE49-F238E27FC236}">
                    <a16:creationId xmlns:a16="http://schemas.microsoft.com/office/drawing/2014/main" id="{E469EB84-3317-4678-BC58-3CC4BD6B36BB}"/>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36D8F24E-12EC-4161-A3AB-B930D356F85F}"/>
                  </a:ext>
                </a:extLst>
              </p:cNvPr>
              <p:cNvSpPr txBox="1"/>
              <p:nvPr/>
            </p:nvSpPr>
            <p:spPr>
              <a:xfrm>
                <a:off x="2418523" y="926061"/>
                <a:ext cx="715260" cy="337747"/>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A6077F1C-7C71-4291-A6EB-177B9348B787}"/>
              </a:ext>
            </a:extLst>
          </p:cNvPr>
          <p:cNvCxnSpPr>
            <a:cxnSpLocks/>
          </p:cNvCxnSpPr>
          <p:nvPr/>
        </p:nvCxnSpPr>
        <p:spPr>
          <a:xfrm flipH="1">
            <a:off x="1029467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7EF19B59-C5ED-4F4F-970F-3EE557C4C0D2}"/>
              </a:ext>
            </a:extLst>
          </p:cNvPr>
          <p:cNvCxnSpPr>
            <a:cxnSpLocks/>
            <a:stCxn id="43" idx="1"/>
            <a:endCxn id="38" idx="3"/>
          </p:cNvCxnSpPr>
          <p:nvPr/>
        </p:nvCxnSpPr>
        <p:spPr>
          <a:xfrm flipH="1">
            <a:off x="1042760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7B84C2E8-B217-4678-97E5-B922AEE23298}"/>
              </a:ext>
            </a:extLst>
          </p:cNvPr>
          <p:cNvCxnSpPr>
            <a:cxnSpLocks/>
            <a:stCxn id="44" idx="1"/>
            <a:endCxn id="37" idx="3"/>
          </p:cNvCxnSpPr>
          <p:nvPr/>
        </p:nvCxnSpPr>
        <p:spPr>
          <a:xfrm flipH="1">
            <a:off x="1042760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4939113A-0822-4CFF-9B91-603229F03ABD}"/>
              </a:ext>
            </a:extLst>
          </p:cNvPr>
          <p:cNvCxnSpPr>
            <a:cxnSpLocks/>
          </p:cNvCxnSpPr>
          <p:nvPr/>
        </p:nvCxnSpPr>
        <p:spPr>
          <a:xfrm flipV="1">
            <a:off x="891421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9886BC64-E836-4839-A552-7EF168B4F4B3}"/>
              </a:ext>
            </a:extLst>
          </p:cNvPr>
          <p:cNvCxnSpPr/>
          <p:nvPr/>
        </p:nvCxnSpPr>
        <p:spPr>
          <a:xfrm flipH="1">
            <a:off x="7489349" y="2621998"/>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F13F189-84F4-43A0-A431-0DA4A45D78F2}"/>
              </a:ext>
            </a:extLst>
          </p:cNvPr>
          <p:cNvCxnSpPr/>
          <p:nvPr/>
        </p:nvCxnSpPr>
        <p:spPr>
          <a:xfrm flipH="1">
            <a:off x="755272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E7548EB5-4A92-4A24-90CA-A113F28E93B4}"/>
              </a:ext>
            </a:extLst>
          </p:cNvPr>
          <p:cNvCxnSpPr>
            <a:cxnSpLocks/>
          </p:cNvCxnSpPr>
          <p:nvPr/>
        </p:nvCxnSpPr>
        <p:spPr>
          <a:xfrm>
            <a:off x="7920862" y="813780"/>
            <a:ext cx="0" cy="180821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FD1AC5B9-66CD-45D5-B72A-1F2146C54ED5}"/>
              </a:ext>
            </a:extLst>
          </p:cNvPr>
          <p:cNvSpPr txBox="1"/>
          <p:nvPr/>
        </p:nvSpPr>
        <p:spPr>
          <a:xfrm>
            <a:off x="7194145"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AB866553-C1F4-4D47-88EA-00981D0954A0}"/>
              </a:ext>
            </a:extLst>
          </p:cNvPr>
          <p:cNvSpPr txBox="1"/>
          <p:nvPr/>
        </p:nvSpPr>
        <p:spPr>
          <a:xfrm>
            <a:off x="6440779" y="3230740"/>
            <a:ext cx="1598707" cy="646331"/>
          </a:xfrm>
          <a:prstGeom prst="rect">
            <a:avLst/>
          </a:prstGeom>
          <a:solidFill>
            <a:srgbClr val="FFFF00"/>
          </a:solidFill>
        </p:spPr>
        <p:txBody>
          <a:bodyPr wrap="none" rtlCol="0">
            <a:spAutoFit/>
          </a:bodyPr>
          <a:lstStyle/>
          <a:p>
            <a:r>
              <a:rPr lang="cs-CZ" sz="1800" dirty="0" err="1"/>
              <a:t>Hypochloremic</a:t>
            </a:r>
            <a:endParaRPr lang="cs-CZ" sz="1800" dirty="0"/>
          </a:p>
          <a:p>
            <a:pPr algn="ctr"/>
            <a:r>
              <a:rPr lang="cs-CZ" sz="1800" dirty="0"/>
              <a:t> </a:t>
            </a:r>
            <a:r>
              <a:rPr lang="cs-CZ" sz="1800" dirty="0" err="1"/>
              <a:t>alkalosis</a:t>
            </a:r>
            <a:endParaRPr lang="cs-CZ" sz="1800" dirty="0"/>
          </a:p>
        </p:txBody>
      </p:sp>
      <p:sp>
        <p:nvSpPr>
          <p:cNvPr id="67" name="TextovéPole 66">
            <a:extLst>
              <a:ext uri="{FF2B5EF4-FFF2-40B4-BE49-F238E27FC236}">
                <a16:creationId xmlns:a16="http://schemas.microsoft.com/office/drawing/2014/main" id="{12A5FF5D-DBE1-40F9-9F6C-5BAB10EC624C}"/>
              </a:ext>
            </a:extLst>
          </p:cNvPr>
          <p:cNvSpPr txBox="1"/>
          <p:nvPr/>
        </p:nvSpPr>
        <p:spPr>
          <a:xfrm>
            <a:off x="6375474" y="2527227"/>
            <a:ext cx="1609543" cy="707886"/>
          </a:xfrm>
          <a:prstGeom prst="rect">
            <a:avLst/>
          </a:prstGeom>
          <a:noFill/>
        </p:spPr>
        <p:txBody>
          <a:bodyPr wrap="none" rtlCol="0">
            <a:spAutoFit/>
          </a:bodyPr>
          <a:lstStyle/>
          <a:p>
            <a:r>
              <a:rPr lang="cs-CZ" sz="2000" dirty="0" err="1">
                <a:solidFill>
                  <a:srgbClr val="FF0000"/>
                </a:solidFill>
              </a:rPr>
              <a:t>Increase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Decrease</a:t>
            </a:r>
            <a:r>
              <a:rPr lang="cs-CZ" sz="2000" dirty="0">
                <a:solidFill>
                  <a:srgbClr val="FF0000"/>
                </a:solidFill>
              </a:rPr>
              <a:t>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788B85A-7105-4264-8CAA-B382E38936BA}"/>
              </a:ext>
            </a:extLst>
          </p:cNvPr>
          <p:cNvSpPr/>
          <p:nvPr/>
        </p:nvSpPr>
        <p:spPr>
          <a:xfrm rot="10800000">
            <a:off x="7067987" y="129803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DC588285-DD91-4060-AC32-797F94DAE764}"/>
              </a:ext>
            </a:extLst>
          </p:cNvPr>
          <p:cNvSpPr/>
          <p:nvPr/>
        </p:nvSpPr>
        <p:spPr>
          <a:xfrm>
            <a:off x="8615169" y="408461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 name="Přímá spojnice se šipkou 2">
            <a:extLst>
              <a:ext uri="{FF2B5EF4-FFF2-40B4-BE49-F238E27FC236}">
                <a16:creationId xmlns:a16="http://schemas.microsoft.com/office/drawing/2014/main" id="{7624F079-B1AD-4391-8970-F161F4C6EF7A}"/>
              </a:ext>
            </a:extLst>
          </p:cNvPr>
          <p:cNvCxnSpPr/>
          <p:nvPr/>
        </p:nvCxnSpPr>
        <p:spPr>
          <a:xfrm>
            <a:off x="6920235" y="2103238"/>
            <a:ext cx="1486346" cy="0"/>
          </a:xfrm>
          <a:prstGeom prst="straightConnector1">
            <a:avLst/>
          </a:prstGeom>
          <a:ln w="19050">
            <a:prstDash val="dash"/>
            <a:tailEnd type="triangle"/>
          </a:ln>
        </p:spPr>
        <p:style>
          <a:lnRef idx="1">
            <a:schemeClr val="accent1"/>
          </a:lnRef>
          <a:fillRef idx="0">
            <a:schemeClr val="accent1"/>
          </a:fillRef>
          <a:effectRef idx="0">
            <a:schemeClr val="accent1"/>
          </a:effectRef>
          <a:fontRef idx="minor">
            <a:schemeClr val="tx1"/>
          </a:fontRef>
        </p:style>
      </p:cxnSp>
      <p:pic>
        <p:nvPicPr>
          <p:cNvPr id="71" name="Zástupný obsah 9">
            <a:extLst>
              <a:ext uri="{FF2B5EF4-FFF2-40B4-BE49-F238E27FC236}">
                <a16:creationId xmlns:a16="http://schemas.microsoft.com/office/drawing/2014/main" id="{72318713-7048-422D-A1D2-E5F6CF230FF7}"/>
              </a:ext>
            </a:extLst>
          </p:cNvPr>
          <p:cNvPicPr>
            <a:picLocks noChangeAspect="1"/>
          </p:cNvPicPr>
          <p:nvPr/>
        </p:nvPicPr>
        <p:blipFill rotWithShape="1">
          <a:blip r:embed="rId4">
            <a:clrChange>
              <a:clrFrom>
                <a:srgbClr val="FFFEFD"/>
              </a:clrFrom>
              <a:clrTo>
                <a:srgbClr val="FFFEFD">
                  <a:alpha val="0"/>
                </a:srgbClr>
              </a:clrTo>
            </a:clrChange>
            <a:extLst>
              <a:ext uri="{28A0092B-C50C-407E-A947-70E740481C1C}">
                <a14:useLocalDpi xmlns:a14="http://schemas.microsoft.com/office/drawing/2010/main" val="0"/>
              </a:ext>
            </a:extLst>
          </a:blip>
          <a:srcRect t="54694" r="70417" b="1309"/>
          <a:stretch/>
        </p:blipFill>
        <p:spPr>
          <a:xfrm>
            <a:off x="2630701" y="1941573"/>
            <a:ext cx="1495922" cy="1778008"/>
          </a:xfrm>
          <a:prstGeom prst="rect">
            <a:avLst/>
          </a:prstGeom>
          <a:noFill/>
        </p:spPr>
      </p:pic>
      <p:pic>
        <p:nvPicPr>
          <p:cNvPr id="70" name="Zástupný obsah 9">
            <a:extLst>
              <a:ext uri="{FF2B5EF4-FFF2-40B4-BE49-F238E27FC236}">
                <a16:creationId xmlns:a16="http://schemas.microsoft.com/office/drawing/2014/main" id="{632D7ED5-B756-4C86-8A81-A0A489285C73}"/>
              </a:ext>
            </a:extLst>
          </p:cNvPr>
          <p:cNvPicPr>
            <a:picLocks noGrp="1" noChangeAspect="1"/>
          </p:cNvPicPr>
          <p:nvPr>
            <p:ph idx="1"/>
          </p:nvPr>
        </p:nvPicPr>
        <p:blipFill rotWithShape="1">
          <a:blip r:embed="rId4">
            <a:clrChange>
              <a:clrFrom>
                <a:srgbClr val="FFFEFD"/>
              </a:clrFrom>
              <a:clrTo>
                <a:srgbClr val="FFFEFD">
                  <a:alpha val="0"/>
                </a:srgbClr>
              </a:clrTo>
            </a:clrChange>
            <a:extLst>
              <a:ext uri="{28A0092B-C50C-407E-A947-70E740481C1C}">
                <a14:useLocalDpi xmlns:a14="http://schemas.microsoft.com/office/drawing/2010/main" val="0"/>
              </a:ext>
            </a:extLst>
          </a:blip>
          <a:srcRect r="58904" b="56186"/>
          <a:stretch/>
        </p:blipFill>
        <p:spPr>
          <a:xfrm>
            <a:off x="1389361" y="583181"/>
            <a:ext cx="2373169" cy="2021995"/>
          </a:xfrm>
          <a:noFill/>
        </p:spPr>
      </p:pic>
      <p:sp>
        <p:nvSpPr>
          <p:cNvPr id="2" name="Volný tvar: obrazec 1">
            <a:extLst>
              <a:ext uri="{FF2B5EF4-FFF2-40B4-BE49-F238E27FC236}">
                <a16:creationId xmlns:a16="http://schemas.microsoft.com/office/drawing/2014/main" id="{8D4AD803-F064-4AE5-9412-441A88F4AF51}"/>
              </a:ext>
            </a:extLst>
          </p:cNvPr>
          <p:cNvSpPr/>
          <p:nvPr/>
        </p:nvSpPr>
        <p:spPr>
          <a:xfrm>
            <a:off x="4251278" y="2079655"/>
            <a:ext cx="2647665" cy="1445167"/>
          </a:xfrm>
          <a:custGeom>
            <a:avLst/>
            <a:gdLst>
              <a:gd name="connsiteX0" fmla="*/ 0 w 2647665"/>
              <a:gd name="connsiteY0" fmla="*/ 1490681 h 1490681"/>
              <a:gd name="connsiteX1" fmla="*/ 620973 w 2647665"/>
              <a:gd name="connsiteY1" fmla="*/ 890180 h 1490681"/>
              <a:gd name="connsiteX2" fmla="*/ 1112292 w 2647665"/>
              <a:gd name="connsiteY2" fmla="*/ 78138 h 1490681"/>
              <a:gd name="connsiteX3" fmla="*/ 2647665 w 2647665"/>
              <a:gd name="connsiteY3" fmla="*/ 78138 h 1490681"/>
              <a:gd name="connsiteX0" fmla="*/ 0 w 2647665"/>
              <a:gd name="connsiteY0" fmla="*/ 1441467 h 1441467"/>
              <a:gd name="connsiteX1" fmla="*/ 620973 w 2647665"/>
              <a:gd name="connsiteY1" fmla="*/ 840966 h 1441467"/>
              <a:gd name="connsiteX2" fmla="*/ 1139588 w 2647665"/>
              <a:gd name="connsiteY2" fmla="*/ 151754 h 1441467"/>
              <a:gd name="connsiteX3" fmla="*/ 2647665 w 2647665"/>
              <a:gd name="connsiteY3" fmla="*/ 28924 h 1441467"/>
              <a:gd name="connsiteX0" fmla="*/ 0 w 2647665"/>
              <a:gd name="connsiteY0" fmla="*/ 1441467 h 1441467"/>
              <a:gd name="connsiteX1" fmla="*/ 757451 w 2647665"/>
              <a:gd name="connsiteY1" fmla="*/ 1311814 h 1441467"/>
              <a:gd name="connsiteX2" fmla="*/ 1139588 w 2647665"/>
              <a:gd name="connsiteY2" fmla="*/ 151754 h 1441467"/>
              <a:gd name="connsiteX3" fmla="*/ 2647665 w 2647665"/>
              <a:gd name="connsiteY3" fmla="*/ 28924 h 1441467"/>
              <a:gd name="connsiteX0" fmla="*/ 0 w 2647665"/>
              <a:gd name="connsiteY0" fmla="*/ 1441467 h 1445167"/>
              <a:gd name="connsiteX1" fmla="*/ 757451 w 2647665"/>
              <a:gd name="connsiteY1" fmla="*/ 1311814 h 1445167"/>
              <a:gd name="connsiteX2" fmla="*/ 1139588 w 2647665"/>
              <a:gd name="connsiteY2" fmla="*/ 151754 h 1445167"/>
              <a:gd name="connsiteX3" fmla="*/ 2647665 w 2647665"/>
              <a:gd name="connsiteY3" fmla="*/ 28924 h 1445167"/>
            </a:gdLst>
            <a:ahLst/>
            <a:cxnLst>
              <a:cxn ang="0">
                <a:pos x="connsiteX0" y="connsiteY0"/>
              </a:cxn>
              <a:cxn ang="0">
                <a:pos x="connsiteX1" y="connsiteY1"/>
              </a:cxn>
              <a:cxn ang="0">
                <a:pos x="connsiteX2" y="connsiteY2"/>
              </a:cxn>
              <a:cxn ang="0">
                <a:pos x="connsiteX3" y="connsiteY3"/>
              </a:cxn>
            </a:cxnLst>
            <a:rect l="l" t="t" r="r" b="b"/>
            <a:pathLst>
              <a:path w="2647665" h="1445167">
                <a:moveTo>
                  <a:pt x="0" y="1441467"/>
                </a:moveTo>
                <a:cubicBezTo>
                  <a:pt x="340625" y="1409053"/>
                  <a:pt x="567520" y="1526766"/>
                  <a:pt x="757451" y="1311814"/>
                </a:cubicBezTo>
                <a:cubicBezTo>
                  <a:pt x="947382" y="1096862"/>
                  <a:pt x="801806" y="287094"/>
                  <a:pt x="1139588" y="151754"/>
                </a:cubicBezTo>
                <a:cubicBezTo>
                  <a:pt x="1477370" y="16414"/>
                  <a:pt x="2048869" y="-38746"/>
                  <a:pt x="2647665" y="28924"/>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Přímá spojnice se šipkou 73">
            <a:extLst>
              <a:ext uri="{FF2B5EF4-FFF2-40B4-BE49-F238E27FC236}">
                <a16:creationId xmlns:a16="http://schemas.microsoft.com/office/drawing/2014/main" id="{5805A959-D7F5-40DD-AD6C-143D5D7D1CCD}"/>
              </a:ext>
            </a:extLst>
          </p:cNvPr>
          <p:cNvCxnSpPr/>
          <p:nvPr/>
        </p:nvCxnSpPr>
        <p:spPr>
          <a:xfrm flipH="1" flipV="1">
            <a:off x="3332680" y="1463261"/>
            <a:ext cx="484495" cy="449098"/>
          </a:xfrm>
          <a:prstGeom prst="straightConnector1">
            <a:avLst/>
          </a:prstGeom>
          <a:ln w="1905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6" name="TextovéPole 75">
            <a:extLst>
              <a:ext uri="{FF2B5EF4-FFF2-40B4-BE49-F238E27FC236}">
                <a16:creationId xmlns:a16="http://schemas.microsoft.com/office/drawing/2014/main" id="{B0BB9C42-F65C-4B26-8110-8D1BB0C5C90E}"/>
              </a:ext>
            </a:extLst>
          </p:cNvPr>
          <p:cNvSpPr txBox="1"/>
          <p:nvPr/>
        </p:nvSpPr>
        <p:spPr>
          <a:xfrm>
            <a:off x="3057098" y="1555718"/>
            <a:ext cx="390194" cy="553998"/>
          </a:xfrm>
          <a:prstGeom prst="rect">
            <a:avLst/>
          </a:prstGeom>
          <a:noFill/>
        </p:spPr>
        <p:txBody>
          <a:bodyPr wrap="square" rtlCol="0">
            <a:spAutoFit/>
          </a:bodyPr>
          <a:lstStyle/>
          <a:p>
            <a:r>
              <a:rPr lang="cs-CZ" dirty="0"/>
              <a:t>Cl</a:t>
            </a:r>
            <a:r>
              <a:rPr lang="cs-CZ" baseline="30000" dirty="0"/>
              <a:t>-</a:t>
            </a:r>
            <a:endParaRPr lang="en-US" baseline="30000" dirty="0"/>
          </a:p>
        </p:txBody>
      </p:sp>
      <p:sp>
        <p:nvSpPr>
          <p:cNvPr id="78" name="TextovéPole 77">
            <a:extLst>
              <a:ext uri="{FF2B5EF4-FFF2-40B4-BE49-F238E27FC236}">
                <a16:creationId xmlns:a16="http://schemas.microsoft.com/office/drawing/2014/main" id="{AFCCED2B-E6C0-4E9F-9B15-5CDDA4364E01}"/>
              </a:ext>
            </a:extLst>
          </p:cNvPr>
          <p:cNvSpPr txBox="1"/>
          <p:nvPr/>
        </p:nvSpPr>
        <p:spPr>
          <a:xfrm>
            <a:off x="3499363" y="2063511"/>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79" name="Přímá spojnice se šipkou 78">
            <a:extLst>
              <a:ext uri="{FF2B5EF4-FFF2-40B4-BE49-F238E27FC236}">
                <a16:creationId xmlns:a16="http://schemas.microsoft.com/office/drawing/2014/main" id="{71384D77-B997-4B9E-8AD0-5AB377E3E1FD}"/>
              </a:ext>
            </a:extLst>
          </p:cNvPr>
          <p:cNvCxnSpPr>
            <a:cxnSpLocks/>
          </p:cNvCxnSpPr>
          <p:nvPr/>
        </p:nvCxnSpPr>
        <p:spPr>
          <a:xfrm flipH="1" flipV="1">
            <a:off x="3294009" y="1827206"/>
            <a:ext cx="277938" cy="282510"/>
          </a:xfrm>
          <a:prstGeom prst="straightConnector1">
            <a:avLst/>
          </a:prstGeom>
          <a:ln w="1905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3" name="Volný tvar: obrazec 82">
            <a:extLst>
              <a:ext uri="{FF2B5EF4-FFF2-40B4-BE49-F238E27FC236}">
                <a16:creationId xmlns:a16="http://schemas.microsoft.com/office/drawing/2014/main" id="{2BF5212A-CB62-470F-A54A-6BEFB5B950AD}"/>
              </a:ext>
            </a:extLst>
          </p:cNvPr>
          <p:cNvSpPr/>
          <p:nvPr/>
        </p:nvSpPr>
        <p:spPr>
          <a:xfrm>
            <a:off x="1351584" y="2347415"/>
            <a:ext cx="7185091" cy="1983397"/>
          </a:xfrm>
          <a:custGeom>
            <a:avLst/>
            <a:gdLst>
              <a:gd name="connsiteX0" fmla="*/ 7185091 w 7185091"/>
              <a:gd name="connsiteY0" fmla="*/ 1849272 h 1983397"/>
              <a:gd name="connsiteX1" fmla="*/ 838882 w 7185091"/>
              <a:gd name="connsiteY1" fmla="*/ 1890215 h 1983397"/>
              <a:gd name="connsiteX2" fmla="*/ 217909 w 7185091"/>
              <a:gd name="connsiteY2" fmla="*/ 791570 h 1983397"/>
              <a:gd name="connsiteX3" fmla="*/ 2217306 w 7185091"/>
              <a:gd name="connsiteY3" fmla="*/ 375313 h 1983397"/>
              <a:gd name="connsiteX4" fmla="*/ 2408374 w 7185091"/>
              <a:gd name="connsiteY4" fmla="*/ 0 h 198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5091" h="1983397">
                <a:moveTo>
                  <a:pt x="7185091" y="1849272"/>
                </a:moveTo>
                <a:cubicBezTo>
                  <a:pt x="4592585" y="1957885"/>
                  <a:pt x="2000079" y="2066499"/>
                  <a:pt x="838882" y="1890215"/>
                </a:cubicBezTo>
                <a:cubicBezTo>
                  <a:pt x="-322315" y="1713931"/>
                  <a:pt x="-11828" y="1044054"/>
                  <a:pt x="217909" y="791570"/>
                </a:cubicBezTo>
                <a:cubicBezTo>
                  <a:pt x="447646" y="539086"/>
                  <a:pt x="1852229" y="507241"/>
                  <a:pt x="2217306" y="375313"/>
                </a:cubicBezTo>
                <a:cubicBezTo>
                  <a:pt x="2582383" y="243385"/>
                  <a:pt x="2495378" y="121692"/>
                  <a:pt x="2408374" y="0"/>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chemeClr val="tx1"/>
                </a:solidFill>
              </a:ln>
            </a:endParaRPr>
          </a:p>
        </p:txBody>
      </p:sp>
    </p:spTree>
    <p:custDataLst>
      <p:tags r:id="rId1"/>
    </p:custDataLst>
    <p:extLst>
      <p:ext uri="{BB962C8B-B14F-4D97-AF65-F5344CB8AC3E}">
        <p14:creationId xmlns:p14="http://schemas.microsoft.com/office/powerpoint/2010/main" val="112810242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59E6AE69-06F3-4F3B-818D-73F8EDEC5A8A}"/>
              </a:ext>
            </a:extLst>
          </p:cNvPr>
          <p:cNvSpPr/>
          <p:nvPr/>
        </p:nvSpPr>
        <p:spPr>
          <a:xfrm>
            <a:off x="9474415"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9291BFA3-76E0-4169-A2A6-801120C77334}"/>
              </a:ext>
            </a:extLst>
          </p:cNvPr>
          <p:cNvSpPr/>
          <p:nvPr/>
        </p:nvSpPr>
        <p:spPr>
          <a:xfrm>
            <a:off x="9474415"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2310CEC-8124-48CC-B5B1-2DFC1BF464A9}"/>
              </a:ext>
            </a:extLst>
          </p:cNvPr>
          <p:cNvSpPr/>
          <p:nvPr/>
        </p:nvSpPr>
        <p:spPr>
          <a:xfrm>
            <a:off x="9474415"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7EA9059-7C66-4963-832E-3A59DF05EF8C}"/>
              </a:ext>
            </a:extLst>
          </p:cNvPr>
          <p:cNvSpPr/>
          <p:nvPr/>
        </p:nvSpPr>
        <p:spPr>
          <a:xfrm>
            <a:off x="9474415"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AE766065-1F28-4BB2-9D13-0A68665D4EE7}"/>
              </a:ext>
            </a:extLst>
          </p:cNvPr>
          <p:cNvSpPr/>
          <p:nvPr/>
        </p:nvSpPr>
        <p:spPr>
          <a:xfrm>
            <a:off x="8538311"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bdélník 40">
            <a:extLst>
              <a:ext uri="{FF2B5EF4-FFF2-40B4-BE49-F238E27FC236}">
                <a16:creationId xmlns:a16="http://schemas.microsoft.com/office/drawing/2014/main" id="{4C32A35E-DCC7-4D9F-9DFF-91AF4CFCECB2}"/>
              </a:ext>
            </a:extLst>
          </p:cNvPr>
          <p:cNvSpPr/>
          <p:nvPr/>
        </p:nvSpPr>
        <p:spPr>
          <a:xfrm>
            <a:off x="8538311" y="818995"/>
            <a:ext cx="936104" cy="59284"/>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TextovéPole 41">
            <a:extLst>
              <a:ext uri="{FF2B5EF4-FFF2-40B4-BE49-F238E27FC236}">
                <a16:creationId xmlns:a16="http://schemas.microsoft.com/office/drawing/2014/main" id="{91DDCDCA-002C-4433-8FAE-D48F2EAEF037}"/>
              </a:ext>
            </a:extLst>
          </p:cNvPr>
          <p:cNvSpPr txBox="1"/>
          <p:nvPr/>
        </p:nvSpPr>
        <p:spPr>
          <a:xfrm>
            <a:off x="9240089"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3" name="TextovéPole 42">
            <a:extLst>
              <a:ext uri="{FF2B5EF4-FFF2-40B4-BE49-F238E27FC236}">
                <a16:creationId xmlns:a16="http://schemas.microsoft.com/office/drawing/2014/main" id="{E1D6BBBF-7005-465A-903B-7AB5968648FE}"/>
              </a:ext>
            </a:extLst>
          </p:cNvPr>
          <p:cNvSpPr txBox="1"/>
          <p:nvPr/>
        </p:nvSpPr>
        <p:spPr>
          <a:xfrm>
            <a:off x="10667863"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4" name="TextovéPole 43">
            <a:extLst>
              <a:ext uri="{FF2B5EF4-FFF2-40B4-BE49-F238E27FC236}">
                <a16:creationId xmlns:a16="http://schemas.microsoft.com/office/drawing/2014/main" id="{D9DD3D8C-BAB5-4659-95D7-DE855C49E70A}"/>
              </a:ext>
            </a:extLst>
          </p:cNvPr>
          <p:cNvSpPr txBox="1"/>
          <p:nvPr/>
        </p:nvSpPr>
        <p:spPr>
          <a:xfrm>
            <a:off x="10841633"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25F8DCF5-B5D8-457C-9BE3-CD38898DB797}"/>
              </a:ext>
            </a:extLst>
          </p:cNvPr>
          <p:cNvSpPr txBox="1"/>
          <p:nvPr/>
        </p:nvSpPr>
        <p:spPr>
          <a:xfrm>
            <a:off x="11326101"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6" name="TextovéPole 45">
            <a:extLst>
              <a:ext uri="{FF2B5EF4-FFF2-40B4-BE49-F238E27FC236}">
                <a16:creationId xmlns:a16="http://schemas.microsoft.com/office/drawing/2014/main" id="{44A46DC5-5B90-483A-8A2E-7ED11E7C3341}"/>
              </a:ext>
            </a:extLst>
          </p:cNvPr>
          <p:cNvSpPr txBox="1"/>
          <p:nvPr/>
        </p:nvSpPr>
        <p:spPr>
          <a:xfrm>
            <a:off x="9618432"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7" name="TextovéPole 46">
            <a:extLst>
              <a:ext uri="{FF2B5EF4-FFF2-40B4-BE49-F238E27FC236}">
                <a16:creationId xmlns:a16="http://schemas.microsoft.com/office/drawing/2014/main" id="{56D3B906-012F-4EE2-9C61-FFC9365EE342}"/>
              </a:ext>
            </a:extLst>
          </p:cNvPr>
          <p:cNvSpPr txBox="1"/>
          <p:nvPr/>
        </p:nvSpPr>
        <p:spPr>
          <a:xfrm>
            <a:off x="8757370"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8" name="Skupina 47">
            <a:extLst>
              <a:ext uri="{FF2B5EF4-FFF2-40B4-BE49-F238E27FC236}">
                <a16:creationId xmlns:a16="http://schemas.microsoft.com/office/drawing/2014/main" id="{FE096C9A-91E1-42D3-B10C-A5E57BE7D4D8}"/>
              </a:ext>
            </a:extLst>
          </p:cNvPr>
          <p:cNvGrpSpPr/>
          <p:nvPr/>
        </p:nvGrpSpPr>
        <p:grpSpPr>
          <a:xfrm>
            <a:off x="8536101" y="1786617"/>
            <a:ext cx="936104" cy="778286"/>
            <a:chOff x="2339752" y="1937736"/>
            <a:chExt cx="936104" cy="626802"/>
          </a:xfrm>
        </p:grpSpPr>
        <p:sp>
          <p:nvSpPr>
            <p:cNvPr id="49" name="Obdélník 48">
              <a:extLst>
                <a:ext uri="{FF2B5EF4-FFF2-40B4-BE49-F238E27FC236}">
                  <a16:creationId xmlns:a16="http://schemas.microsoft.com/office/drawing/2014/main" id="{978F31DE-C1DC-4B39-952C-9A3669FD4340}"/>
                </a:ext>
              </a:extLst>
            </p:cNvPr>
            <p:cNvSpPr/>
            <p:nvPr/>
          </p:nvSpPr>
          <p:spPr>
            <a:xfrm>
              <a:off x="2339752" y="1937736"/>
              <a:ext cx="936104" cy="626802"/>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TextovéPole 49">
              <a:extLst>
                <a:ext uri="{FF2B5EF4-FFF2-40B4-BE49-F238E27FC236}">
                  <a16:creationId xmlns:a16="http://schemas.microsoft.com/office/drawing/2014/main" id="{5813C5B7-E7E0-4FA8-AC43-978B854227A2}"/>
                </a:ext>
              </a:extLst>
            </p:cNvPr>
            <p:cNvSpPr txBox="1"/>
            <p:nvPr/>
          </p:nvSpPr>
          <p:spPr>
            <a:xfrm>
              <a:off x="2526099" y="2080725"/>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1" name="Skupina 50">
            <a:extLst>
              <a:ext uri="{FF2B5EF4-FFF2-40B4-BE49-F238E27FC236}">
                <a16:creationId xmlns:a16="http://schemas.microsoft.com/office/drawing/2014/main" id="{FA6ABF1E-8A9B-4273-949D-CCECE66C1A8A}"/>
              </a:ext>
            </a:extLst>
          </p:cNvPr>
          <p:cNvGrpSpPr/>
          <p:nvPr/>
        </p:nvGrpSpPr>
        <p:grpSpPr>
          <a:xfrm>
            <a:off x="8536101" y="1225692"/>
            <a:ext cx="1008114" cy="552103"/>
            <a:chOff x="2339752" y="1207018"/>
            <a:chExt cx="1005909" cy="864096"/>
          </a:xfrm>
        </p:grpSpPr>
        <p:sp>
          <p:nvSpPr>
            <p:cNvPr id="52" name="Obdélník 51">
              <a:extLst>
                <a:ext uri="{FF2B5EF4-FFF2-40B4-BE49-F238E27FC236}">
                  <a16:creationId xmlns:a16="http://schemas.microsoft.com/office/drawing/2014/main" id="{063220F8-EF45-4292-AF14-D99C85308337}"/>
                </a:ext>
              </a:extLst>
            </p:cNvPr>
            <p:cNvSpPr/>
            <p:nvPr/>
          </p:nvSpPr>
          <p:spPr>
            <a:xfrm>
              <a:off x="2339752" y="120701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AEE7EDAB-E841-48E0-9D84-F069BE1EAB57}"/>
                </a:ext>
              </a:extLst>
            </p:cNvPr>
            <p:cNvSpPr txBox="1"/>
            <p:nvPr/>
          </p:nvSpPr>
          <p:spPr>
            <a:xfrm>
              <a:off x="2340857" y="1448356"/>
              <a:ext cx="1004804" cy="48548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4" name="Skupina 53">
            <a:extLst>
              <a:ext uri="{FF2B5EF4-FFF2-40B4-BE49-F238E27FC236}">
                <a16:creationId xmlns:a16="http://schemas.microsoft.com/office/drawing/2014/main" id="{60544F8F-84D1-478B-801C-F3EE4435A4F0}"/>
              </a:ext>
            </a:extLst>
          </p:cNvPr>
          <p:cNvGrpSpPr/>
          <p:nvPr/>
        </p:nvGrpSpPr>
        <p:grpSpPr>
          <a:xfrm>
            <a:off x="8536101" y="868899"/>
            <a:ext cx="936104" cy="352483"/>
            <a:chOff x="2339752" y="893221"/>
            <a:chExt cx="936104" cy="461665"/>
          </a:xfrm>
        </p:grpSpPr>
        <p:sp>
          <p:nvSpPr>
            <p:cNvPr id="55" name="Obdélník 54">
              <a:extLst>
                <a:ext uri="{FF2B5EF4-FFF2-40B4-BE49-F238E27FC236}">
                  <a16:creationId xmlns:a16="http://schemas.microsoft.com/office/drawing/2014/main" id="{D6683F0D-AFC7-4D40-9837-A5568ABDC91F}"/>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TextovéPole 55">
              <a:extLst>
                <a:ext uri="{FF2B5EF4-FFF2-40B4-BE49-F238E27FC236}">
                  <a16:creationId xmlns:a16="http://schemas.microsoft.com/office/drawing/2014/main" id="{1BD09335-E568-4B90-A871-51B30EDD44D3}"/>
                </a:ext>
              </a:extLst>
            </p:cNvPr>
            <p:cNvSpPr txBox="1"/>
            <p:nvPr/>
          </p:nvSpPr>
          <p:spPr>
            <a:xfrm>
              <a:off x="2397536" y="89322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57" name="Přímá spojnice 56">
            <a:extLst>
              <a:ext uri="{FF2B5EF4-FFF2-40B4-BE49-F238E27FC236}">
                <a16:creationId xmlns:a16="http://schemas.microsoft.com/office/drawing/2014/main" id="{10EFB872-61A2-4FD3-B692-4B652F7B0D8B}"/>
              </a:ext>
            </a:extLst>
          </p:cNvPr>
          <p:cNvCxnSpPr>
            <a:cxnSpLocks/>
          </p:cNvCxnSpPr>
          <p:nvPr/>
        </p:nvCxnSpPr>
        <p:spPr>
          <a:xfrm flipH="1">
            <a:off x="10277586"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Přímá spojnice 57">
            <a:extLst>
              <a:ext uri="{FF2B5EF4-FFF2-40B4-BE49-F238E27FC236}">
                <a16:creationId xmlns:a16="http://schemas.microsoft.com/office/drawing/2014/main" id="{2AB40944-F7A8-426D-AEE1-C8087275A70C}"/>
              </a:ext>
            </a:extLst>
          </p:cNvPr>
          <p:cNvCxnSpPr>
            <a:cxnSpLocks/>
            <a:stCxn id="44" idx="1"/>
            <a:endCxn id="38" idx="3"/>
          </p:cNvCxnSpPr>
          <p:nvPr/>
        </p:nvCxnSpPr>
        <p:spPr>
          <a:xfrm flipH="1">
            <a:off x="10410519"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B9CA8099-94C6-46BB-90B2-DAF79CC8E5CB}"/>
              </a:ext>
            </a:extLst>
          </p:cNvPr>
          <p:cNvCxnSpPr>
            <a:cxnSpLocks/>
            <a:stCxn id="45" idx="1"/>
            <a:endCxn id="37" idx="3"/>
          </p:cNvCxnSpPr>
          <p:nvPr/>
        </p:nvCxnSpPr>
        <p:spPr>
          <a:xfrm flipH="1">
            <a:off x="10410519"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CC8A5A52-417F-4E20-B26D-3A3034B8FC23}"/>
              </a:ext>
            </a:extLst>
          </p:cNvPr>
          <p:cNvCxnSpPr>
            <a:cxnSpLocks/>
          </p:cNvCxnSpPr>
          <p:nvPr/>
        </p:nvCxnSpPr>
        <p:spPr>
          <a:xfrm flipV="1">
            <a:off x="8897128"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E6B871DE-F6A9-430E-AF51-281873CD3329}"/>
              </a:ext>
            </a:extLst>
          </p:cNvPr>
          <p:cNvCxnSpPr/>
          <p:nvPr/>
        </p:nvCxnSpPr>
        <p:spPr>
          <a:xfrm flipH="1">
            <a:off x="7431376" y="174120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6FF4EE40-972C-4C7F-90B7-41C065D74F2F}"/>
              </a:ext>
            </a:extLst>
          </p:cNvPr>
          <p:cNvCxnSpPr/>
          <p:nvPr/>
        </p:nvCxnSpPr>
        <p:spPr>
          <a:xfrm flipH="1">
            <a:off x="7535643"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7F8A0EB-E64E-4D9A-BDC7-66A0FC70B2A3}"/>
              </a:ext>
            </a:extLst>
          </p:cNvPr>
          <p:cNvCxnSpPr/>
          <p:nvPr/>
        </p:nvCxnSpPr>
        <p:spPr>
          <a:xfrm flipH="1">
            <a:off x="7458191"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CE1DDC3A-0523-420B-9D9F-0B6ACC7B6B5B}"/>
              </a:ext>
            </a:extLst>
          </p:cNvPr>
          <p:cNvCxnSpPr>
            <a:cxnSpLocks/>
          </p:cNvCxnSpPr>
          <p:nvPr/>
        </p:nvCxnSpPr>
        <p:spPr>
          <a:xfrm>
            <a:off x="7903778" y="813780"/>
            <a:ext cx="0" cy="91954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B88C00AF-93D7-4ADD-80F8-0868F6240B31}"/>
              </a:ext>
            </a:extLst>
          </p:cNvPr>
          <p:cNvSpPr txBox="1"/>
          <p:nvPr/>
        </p:nvSpPr>
        <p:spPr>
          <a:xfrm>
            <a:off x="7177061" y="1245830"/>
            <a:ext cx="681597" cy="461665"/>
          </a:xfrm>
          <a:prstGeom prst="rect">
            <a:avLst/>
          </a:prstGeom>
          <a:noFill/>
        </p:spPr>
        <p:txBody>
          <a:bodyPr wrap="none" rtlCol="0">
            <a:spAutoFit/>
          </a:bodyPr>
          <a:lstStyle/>
          <a:p>
            <a:r>
              <a:rPr lang="cs-CZ" dirty="0"/>
              <a:t>SID</a:t>
            </a:r>
            <a:endParaRPr lang="en-US" baseline="-25000" dirty="0"/>
          </a:p>
        </p:txBody>
      </p:sp>
      <p:cxnSp>
        <p:nvCxnSpPr>
          <p:cNvPr id="66" name="Přímá spojnice se šipkou 65">
            <a:extLst>
              <a:ext uri="{FF2B5EF4-FFF2-40B4-BE49-F238E27FC236}">
                <a16:creationId xmlns:a16="http://schemas.microsoft.com/office/drawing/2014/main" id="{9BF3FDD2-B58C-4FE4-86AB-39BD2A4604EE}"/>
              </a:ext>
            </a:extLst>
          </p:cNvPr>
          <p:cNvCxnSpPr>
            <a:cxnSpLocks/>
          </p:cNvCxnSpPr>
          <p:nvPr/>
        </p:nvCxnSpPr>
        <p:spPr>
          <a:xfrm>
            <a:off x="7905818" y="1786617"/>
            <a:ext cx="0" cy="804121"/>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773833A0-8DC6-45E6-8698-A50238297F3A}"/>
              </a:ext>
            </a:extLst>
          </p:cNvPr>
          <p:cNvSpPr txBox="1"/>
          <p:nvPr/>
        </p:nvSpPr>
        <p:spPr>
          <a:xfrm>
            <a:off x="7177060" y="1866767"/>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68" name="TextovéPole 67">
            <a:extLst>
              <a:ext uri="{FF2B5EF4-FFF2-40B4-BE49-F238E27FC236}">
                <a16:creationId xmlns:a16="http://schemas.microsoft.com/office/drawing/2014/main" id="{2A8997E0-F318-441A-B0C6-65BB183B6B31}"/>
              </a:ext>
            </a:extLst>
          </p:cNvPr>
          <p:cNvSpPr txBox="1"/>
          <p:nvPr/>
        </p:nvSpPr>
        <p:spPr>
          <a:xfrm>
            <a:off x="6298661" y="3230740"/>
            <a:ext cx="2167643" cy="1138773"/>
          </a:xfrm>
          <a:prstGeom prst="rect">
            <a:avLst/>
          </a:prstGeom>
          <a:solidFill>
            <a:srgbClr val="FFFF00"/>
          </a:solidFill>
        </p:spPr>
        <p:txBody>
          <a:bodyPr wrap="square" rtlCol="0">
            <a:spAutoFit/>
          </a:bodyPr>
          <a:lstStyle/>
          <a:p>
            <a:pPr algn="ctr"/>
            <a:r>
              <a:rPr lang="en-US" sz="1800" dirty="0"/>
              <a:t>Acidosis from an increase in strong unmeasured anions</a:t>
            </a:r>
            <a:endParaRPr lang="cs-CZ" sz="1800" dirty="0"/>
          </a:p>
          <a:p>
            <a:pPr algn="ctr"/>
            <a:r>
              <a:rPr lang="cs-CZ" sz="1400" dirty="0"/>
              <a:t>(</a:t>
            </a:r>
            <a:r>
              <a:rPr lang="cs-CZ" sz="1400" dirty="0" err="1"/>
              <a:t>retention</a:t>
            </a:r>
            <a:r>
              <a:rPr lang="cs-CZ" sz="1400" dirty="0"/>
              <a:t> </a:t>
            </a:r>
            <a:r>
              <a:rPr lang="cs-CZ" sz="1400" dirty="0" err="1"/>
              <a:t>of</a:t>
            </a:r>
            <a:r>
              <a:rPr lang="cs-CZ" sz="1400" dirty="0"/>
              <a:t> </a:t>
            </a:r>
            <a:r>
              <a:rPr lang="cs-CZ" sz="1400" dirty="0" err="1"/>
              <a:t>strong</a:t>
            </a:r>
            <a:r>
              <a:rPr lang="cs-CZ" sz="1400" dirty="0"/>
              <a:t> </a:t>
            </a:r>
            <a:r>
              <a:rPr lang="cs-CZ" sz="1400" dirty="0" err="1"/>
              <a:t>acids</a:t>
            </a:r>
            <a:r>
              <a:rPr lang="cs-CZ" sz="1400" dirty="0"/>
              <a:t>)</a:t>
            </a:r>
          </a:p>
        </p:txBody>
      </p:sp>
      <p:sp>
        <p:nvSpPr>
          <p:cNvPr id="69" name="TextovéPole 68">
            <a:extLst>
              <a:ext uri="{FF2B5EF4-FFF2-40B4-BE49-F238E27FC236}">
                <a16:creationId xmlns:a16="http://schemas.microsoft.com/office/drawing/2014/main" id="{862FBEFB-6585-4918-93F0-7ED077760C71}"/>
              </a:ext>
            </a:extLst>
          </p:cNvPr>
          <p:cNvSpPr txBox="1"/>
          <p:nvPr/>
        </p:nvSpPr>
        <p:spPr>
          <a:xfrm>
            <a:off x="6358391" y="2527227"/>
            <a:ext cx="1635961" cy="707886"/>
          </a:xfrm>
          <a:prstGeom prst="rect">
            <a:avLst/>
          </a:prstGeom>
          <a:noFill/>
        </p:spPr>
        <p:txBody>
          <a:bodyPr wrap="none" rtlCol="0">
            <a:spAutoFit/>
          </a:bodyPr>
          <a:lstStyle/>
          <a:p>
            <a:r>
              <a:rPr lang="cs-CZ" sz="2000" dirty="0" err="1">
                <a:solidFill>
                  <a:srgbClr val="FF0000"/>
                </a:solidFill>
              </a:rPr>
              <a:t>Decrease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Increase</a:t>
            </a:r>
            <a:r>
              <a:rPr lang="cs-CZ" sz="2000" dirty="0">
                <a:solidFill>
                  <a:srgbClr val="FF0000"/>
                </a:solidFill>
              </a:rPr>
              <a:t> [UA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70" name="Šipka: dolů 69">
            <a:extLst>
              <a:ext uri="{FF2B5EF4-FFF2-40B4-BE49-F238E27FC236}">
                <a16:creationId xmlns:a16="http://schemas.microsoft.com/office/drawing/2014/main" id="{92101483-F79A-4A5D-B35D-2AD09F8CE362}"/>
              </a:ext>
            </a:extLst>
          </p:cNvPr>
          <p:cNvSpPr/>
          <p:nvPr/>
        </p:nvSpPr>
        <p:spPr>
          <a:xfrm>
            <a:off x="7050903"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Šipka: dolů 70">
            <a:extLst>
              <a:ext uri="{FF2B5EF4-FFF2-40B4-BE49-F238E27FC236}">
                <a16:creationId xmlns:a16="http://schemas.microsoft.com/office/drawing/2014/main" id="{8C2607C9-4F45-433D-BF34-2BAE290AB8FC}"/>
              </a:ext>
            </a:extLst>
          </p:cNvPr>
          <p:cNvSpPr/>
          <p:nvPr/>
        </p:nvSpPr>
        <p:spPr>
          <a:xfrm rot="10800000">
            <a:off x="8559529" y="2019725"/>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328982002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59E6AE69-06F3-4F3B-818D-73F8EDEC5A8A}"/>
              </a:ext>
            </a:extLst>
          </p:cNvPr>
          <p:cNvSpPr/>
          <p:nvPr/>
        </p:nvSpPr>
        <p:spPr>
          <a:xfrm>
            <a:off x="9474415"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9291BFA3-76E0-4169-A2A6-801120C77334}"/>
              </a:ext>
            </a:extLst>
          </p:cNvPr>
          <p:cNvSpPr/>
          <p:nvPr/>
        </p:nvSpPr>
        <p:spPr>
          <a:xfrm>
            <a:off x="9474415"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2310CEC-8124-48CC-B5B1-2DFC1BF464A9}"/>
              </a:ext>
            </a:extLst>
          </p:cNvPr>
          <p:cNvSpPr/>
          <p:nvPr/>
        </p:nvSpPr>
        <p:spPr>
          <a:xfrm>
            <a:off x="9474415"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7EA9059-7C66-4963-832E-3A59DF05EF8C}"/>
              </a:ext>
            </a:extLst>
          </p:cNvPr>
          <p:cNvSpPr/>
          <p:nvPr/>
        </p:nvSpPr>
        <p:spPr>
          <a:xfrm>
            <a:off x="9474415"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AE766065-1F28-4BB2-9D13-0A68665D4EE7}"/>
              </a:ext>
            </a:extLst>
          </p:cNvPr>
          <p:cNvSpPr/>
          <p:nvPr/>
        </p:nvSpPr>
        <p:spPr>
          <a:xfrm>
            <a:off x="8538311"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bdélník 40">
            <a:extLst>
              <a:ext uri="{FF2B5EF4-FFF2-40B4-BE49-F238E27FC236}">
                <a16:creationId xmlns:a16="http://schemas.microsoft.com/office/drawing/2014/main" id="{4C32A35E-DCC7-4D9F-9DFF-91AF4CFCECB2}"/>
              </a:ext>
            </a:extLst>
          </p:cNvPr>
          <p:cNvSpPr/>
          <p:nvPr/>
        </p:nvSpPr>
        <p:spPr>
          <a:xfrm>
            <a:off x="8538311" y="818995"/>
            <a:ext cx="936104" cy="59284"/>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TextovéPole 41">
            <a:extLst>
              <a:ext uri="{FF2B5EF4-FFF2-40B4-BE49-F238E27FC236}">
                <a16:creationId xmlns:a16="http://schemas.microsoft.com/office/drawing/2014/main" id="{91DDCDCA-002C-4433-8FAE-D48F2EAEF037}"/>
              </a:ext>
            </a:extLst>
          </p:cNvPr>
          <p:cNvSpPr txBox="1"/>
          <p:nvPr/>
        </p:nvSpPr>
        <p:spPr>
          <a:xfrm>
            <a:off x="9240089"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3" name="TextovéPole 42">
            <a:extLst>
              <a:ext uri="{FF2B5EF4-FFF2-40B4-BE49-F238E27FC236}">
                <a16:creationId xmlns:a16="http://schemas.microsoft.com/office/drawing/2014/main" id="{E1D6BBBF-7005-465A-903B-7AB5968648FE}"/>
              </a:ext>
            </a:extLst>
          </p:cNvPr>
          <p:cNvSpPr txBox="1"/>
          <p:nvPr/>
        </p:nvSpPr>
        <p:spPr>
          <a:xfrm>
            <a:off x="10667863"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4" name="TextovéPole 43">
            <a:extLst>
              <a:ext uri="{FF2B5EF4-FFF2-40B4-BE49-F238E27FC236}">
                <a16:creationId xmlns:a16="http://schemas.microsoft.com/office/drawing/2014/main" id="{D9DD3D8C-BAB5-4659-95D7-DE855C49E70A}"/>
              </a:ext>
            </a:extLst>
          </p:cNvPr>
          <p:cNvSpPr txBox="1"/>
          <p:nvPr/>
        </p:nvSpPr>
        <p:spPr>
          <a:xfrm>
            <a:off x="10841633"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25F8DCF5-B5D8-457C-9BE3-CD38898DB797}"/>
              </a:ext>
            </a:extLst>
          </p:cNvPr>
          <p:cNvSpPr txBox="1"/>
          <p:nvPr/>
        </p:nvSpPr>
        <p:spPr>
          <a:xfrm>
            <a:off x="11326101"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6" name="TextovéPole 45">
            <a:extLst>
              <a:ext uri="{FF2B5EF4-FFF2-40B4-BE49-F238E27FC236}">
                <a16:creationId xmlns:a16="http://schemas.microsoft.com/office/drawing/2014/main" id="{44A46DC5-5B90-483A-8A2E-7ED11E7C3341}"/>
              </a:ext>
            </a:extLst>
          </p:cNvPr>
          <p:cNvSpPr txBox="1"/>
          <p:nvPr/>
        </p:nvSpPr>
        <p:spPr>
          <a:xfrm>
            <a:off x="9618432"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7" name="TextovéPole 46">
            <a:extLst>
              <a:ext uri="{FF2B5EF4-FFF2-40B4-BE49-F238E27FC236}">
                <a16:creationId xmlns:a16="http://schemas.microsoft.com/office/drawing/2014/main" id="{56D3B906-012F-4EE2-9C61-FFC9365EE342}"/>
              </a:ext>
            </a:extLst>
          </p:cNvPr>
          <p:cNvSpPr txBox="1"/>
          <p:nvPr/>
        </p:nvSpPr>
        <p:spPr>
          <a:xfrm>
            <a:off x="8757370"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8" name="Skupina 47">
            <a:extLst>
              <a:ext uri="{FF2B5EF4-FFF2-40B4-BE49-F238E27FC236}">
                <a16:creationId xmlns:a16="http://schemas.microsoft.com/office/drawing/2014/main" id="{FE096C9A-91E1-42D3-B10C-A5E57BE7D4D8}"/>
              </a:ext>
            </a:extLst>
          </p:cNvPr>
          <p:cNvGrpSpPr/>
          <p:nvPr/>
        </p:nvGrpSpPr>
        <p:grpSpPr>
          <a:xfrm>
            <a:off x="8536101" y="1786617"/>
            <a:ext cx="936104" cy="778286"/>
            <a:chOff x="2339752" y="1937736"/>
            <a:chExt cx="936104" cy="626802"/>
          </a:xfrm>
        </p:grpSpPr>
        <p:sp>
          <p:nvSpPr>
            <p:cNvPr id="49" name="Obdélník 48">
              <a:extLst>
                <a:ext uri="{FF2B5EF4-FFF2-40B4-BE49-F238E27FC236}">
                  <a16:creationId xmlns:a16="http://schemas.microsoft.com/office/drawing/2014/main" id="{978F31DE-C1DC-4B39-952C-9A3669FD4340}"/>
                </a:ext>
              </a:extLst>
            </p:cNvPr>
            <p:cNvSpPr/>
            <p:nvPr/>
          </p:nvSpPr>
          <p:spPr>
            <a:xfrm>
              <a:off x="2339752" y="1937736"/>
              <a:ext cx="936104" cy="626802"/>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TextovéPole 49">
              <a:extLst>
                <a:ext uri="{FF2B5EF4-FFF2-40B4-BE49-F238E27FC236}">
                  <a16:creationId xmlns:a16="http://schemas.microsoft.com/office/drawing/2014/main" id="{5813C5B7-E7E0-4FA8-AC43-978B854227A2}"/>
                </a:ext>
              </a:extLst>
            </p:cNvPr>
            <p:cNvSpPr txBox="1"/>
            <p:nvPr/>
          </p:nvSpPr>
          <p:spPr>
            <a:xfrm>
              <a:off x="2526099" y="2080725"/>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1" name="Skupina 50">
            <a:extLst>
              <a:ext uri="{FF2B5EF4-FFF2-40B4-BE49-F238E27FC236}">
                <a16:creationId xmlns:a16="http://schemas.microsoft.com/office/drawing/2014/main" id="{FA6ABF1E-8A9B-4273-949D-CCECE66C1A8A}"/>
              </a:ext>
            </a:extLst>
          </p:cNvPr>
          <p:cNvGrpSpPr/>
          <p:nvPr/>
        </p:nvGrpSpPr>
        <p:grpSpPr>
          <a:xfrm>
            <a:off x="8536101" y="1225692"/>
            <a:ext cx="1008114" cy="552103"/>
            <a:chOff x="2339752" y="1207018"/>
            <a:chExt cx="1005909" cy="864096"/>
          </a:xfrm>
        </p:grpSpPr>
        <p:sp>
          <p:nvSpPr>
            <p:cNvPr id="52" name="Obdélník 51">
              <a:extLst>
                <a:ext uri="{FF2B5EF4-FFF2-40B4-BE49-F238E27FC236}">
                  <a16:creationId xmlns:a16="http://schemas.microsoft.com/office/drawing/2014/main" id="{063220F8-EF45-4292-AF14-D99C85308337}"/>
                </a:ext>
              </a:extLst>
            </p:cNvPr>
            <p:cNvSpPr/>
            <p:nvPr/>
          </p:nvSpPr>
          <p:spPr>
            <a:xfrm>
              <a:off x="2339752" y="120701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AEE7EDAB-E841-48E0-9D84-F069BE1EAB57}"/>
                </a:ext>
              </a:extLst>
            </p:cNvPr>
            <p:cNvSpPr txBox="1"/>
            <p:nvPr/>
          </p:nvSpPr>
          <p:spPr>
            <a:xfrm>
              <a:off x="2340857" y="1448356"/>
              <a:ext cx="1004804" cy="48548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4" name="Skupina 53">
            <a:extLst>
              <a:ext uri="{FF2B5EF4-FFF2-40B4-BE49-F238E27FC236}">
                <a16:creationId xmlns:a16="http://schemas.microsoft.com/office/drawing/2014/main" id="{60544F8F-84D1-478B-801C-F3EE4435A4F0}"/>
              </a:ext>
            </a:extLst>
          </p:cNvPr>
          <p:cNvGrpSpPr/>
          <p:nvPr/>
        </p:nvGrpSpPr>
        <p:grpSpPr>
          <a:xfrm>
            <a:off x="8536101" y="868899"/>
            <a:ext cx="936104" cy="352483"/>
            <a:chOff x="2339752" y="893221"/>
            <a:chExt cx="936104" cy="461665"/>
          </a:xfrm>
        </p:grpSpPr>
        <p:sp>
          <p:nvSpPr>
            <p:cNvPr id="55" name="Obdélník 54">
              <a:extLst>
                <a:ext uri="{FF2B5EF4-FFF2-40B4-BE49-F238E27FC236}">
                  <a16:creationId xmlns:a16="http://schemas.microsoft.com/office/drawing/2014/main" id="{D6683F0D-AFC7-4D40-9837-A5568ABDC91F}"/>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TextovéPole 55">
              <a:extLst>
                <a:ext uri="{FF2B5EF4-FFF2-40B4-BE49-F238E27FC236}">
                  <a16:creationId xmlns:a16="http://schemas.microsoft.com/office/drawing/2014/main" id="{1BD09335-E568-4B90-A871-51B30EDD44D3}"/>
                </a:ext>
              </a:extLst>
            </p:cNvPr>
            <p:cNvSpPr txBox="1"/>
            <p:nvPr/>
          </p:nvSpPr>
          <p:spPr>
            <a:xfrm>
              <a:off x="2397536" y="89322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57" name="Přímá spojnice 56">
            <a:extLst>
              <a:ext uri="{FF2B5EF4-FFF2-40B4-BE49-F238E27FC236}">
                <a16:creationId xmlns:a16="http://schemas.microsoft.com/office/drawing/2014/main" id="{10EFB872-61A2-4FD3-B692-4B652F7B0D8B}"/>
              </a:ext>
            </a:extLst>
          </p:cNvPr>
          <p:cNvCxnSpPr>
            <a:cxnSpLocks/>
          </p:cNvCxnSpPr>
          <p:nvPr/>
        </p:nvCxnSpPr>
        <p:spPr>
          <a:xfrm flipH="1">
            <a:off x="10277586"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Přímá spojnice 57">
            <a:extLst>
              <a:ext uri="{FF2B5EF4-FFF2-40B4-BE49-F238E27FC236}">
                <a16:creationId xmlns:a16="http://schemas.microsoft.com/office/drawing/2014/main" id="{2AB40944-F7A8-426D-AEE1-C8087275A70C}"/>
              </a:ext>
            </a:extLst>
          </p:cNvPr>
          <p:cNvCxnSpPr>
            <a:cxnSpLocks/>
            <a:stCxn id="44" idx="1"/>
            <a:endCxn id="38" idx="3"/>
          </p:cNvCxnSpPr>
          <p:nvPr/>
        </p:nvCxnSpPr>
        <p:spPr>
          <a:xfrm flipH="1">
            <a:off x="10410519"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B9CA8099-94C6-46BB-90B2-DAF79CC8E5CB}"/>
              </a:ext>
            </a:extLst>
          </p:cNvPr>
          <p:cNvCxnSpPr>
            <a:cxnSpLocks/>
            <a:stCxn id="45" idx="1"/>
            <a:endCxn id="37" idx="3"/>
          </p:cNvCxnSpPr>
          <p:nvPr/>
        </p:nvCxnSpPr>
        <p:spPr>
          <a:xfrm flipH="1">
            <a:off x="10410519"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CC8A5A52-417F-4E20-B26D-3A3034B8FC23}"/>
              </a:ext>
            </a:extLst>
          </p:cNvPr>
          <p:cNvCxnSpPr>
            <a:cxnSpLocks/>
          </p:cNvCxnSpPr>
          <p:nvPr/>
        </p:nvCxnSpPr>
        <p:spPr>
          <a:xfrm flipV="1">
            <a:off x="8897128"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E6B871DE-F6A9-430E-AF51-281873CD3329}"/>
              </a:ext>
            </a:extLst>
          </p:cNvPr>
          <p:cNvCxnSpPr/>
          <p:nvPr/>
        </p:nvCxnSpPr>
        <p:spPr>
          <a:xfrm flipH="1">
            <a:off x="7431376" y="174120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6FF4EE40-972C-4C7F-90B7-41C065D74F2F}"/>
              </a:ext>
            </a:extLst>
          </p:cNvPr>
          <p:cNvCxnSpPr/>
          <p:nvPr/>
        </p:nvCxnSpPr>
        <p:spPr>
          <a:xfrm flipH="1">
            <a:off x="7535643"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7F8A0EB-E64E-4D9A-BDC7-66A0FC70B2A3}"/>
              </a:ext>
            </a:extLst>
          </p:cNvPr>
          <p:cNvCxnSpPr/>
          <p:nvPr/>
        </p:nvCxnSpPr>
        <p:spPr>
          <a:xfrm flipH="1">
            <a:off x="7458191"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CE1DDC3A-0523-420B-9D9F-0B6ACC7B6B5B}"/>
              </a:ext>
            </a:extLst>
          </p:cNvPr>
          <p:cNvCxnSpPr>
            <a:cxnSpLocks/>
          </p:cNvCxnSpPr>
          <p:nvPr/>
        </p:nvCxnSpPr>
        <p:spPr>
          <a:xfrm>
            <a:off x="7903778" y="813780"/>
            <a:ext cx="0" cy="91954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B88C00AF-93D7-4ADD-80F8-0868F6240B31}"/>
              </a:ext>
            </a:extLst>
          </p:cNvPr>
          <p:cNvSpPr txBox="1"/>
          <p:nvPr/>
        </p:nvSpPr>
        <p:spPr>
          <a:xfrm>
            <a:off x="7177061" y="1245830"/>
            <a:ext cx="681597" cy="461665"/>
          </a:xfrm>
          <a:prstGeom prst="rect">
            <a:avLst/>
          </a:prstGeom>
          <a:noFill/>
        </p:spPr>
        <p:txBody>
          <a:bodyPr wrap="none" rtlCol="0">
            <a:spAutoFit/>
          </a:bodyPr>
          <a:lstStyle/>
          <a:p>
            <a:r>
              <a:rPr lang="cs-CZ" dirty="0"/>
              <a:t>SID</a:t>
            </a:r>
            <a:endParaRPr lang="en-US" baseline="-25000" dirty="0"/>
          </a:p>
        </p:txBody>
      </p:sp>
      <p:cxnSp>
        <p:nvCxnSpPr>
          <p:cNvPr id="66" name="Přímá spojnice se šipkou 65">
            <a:extLst>
              <a:ext uri="{FF2B5EF4-FFF2-40B4-BE49-F238E27FC236}">
                <a16:creationId xmlns:a16="http://schemas.microsoft.com/office/drawing/2014/main" id="{9BF3FDD2-B58C-4FE4-86AB-39BD2A4604EE}"/>
              </a:ext>
            </a:extLst>
          </p:cNvPr>
          <p:cNvCxnSpPr>
            <a:cxnSpLocks/>
          </p:cNvCxnSpPr>
          <p:nvPr/>
        </p:nvCxnSpPr>
        <p:spPr>
          <a:xfrm>
            <a:off x="7905818" y="1786617"/>
            <a:ext cx="0" cy="804121"/>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773833A0-8DC6-45E6-8698-A50238297F3A}"/>
              </a:ext>
            </a:extLst>
          </p:cNvPr>
          <p:cNvSpPr txBox="1"/>
          <p:nvPr/>
        </p:nvSpPr>
        <p:spPr>
          <a:xfrm>
            <a:off x="7177060" y="1866767"/>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70" name="Šipka: dolů 69">
            <a:extLst>
              <a:ext uri="{FF2B5EF4-FFF2-40B4-BE49-F238E27FC236}">
                <a16:creationId xmlns:a16="http://schemas.microsoft.com/office/drawing/2014/main" id="{92101483-F79A-4A5D-B35D-2AD09F8CE362}"/>
              </a:ext>
            </a:extLst>
          </p:cNvPr>
          <p:cNvSpPr/>
          <p:nvPr/>
        </p:nvSpPr>
        <p:spPr>
          <a:xfrm>
            <a:off x="7050903"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Šipka: dolů 70">
            <a:extLst>
              <a:ext uri="{FF2B5EF4-FFF2-40B4-BE49-F238E27FC236}">
                <a16:creationId xmlns:a16="http://schemas.microsoft.com/office/drawing/2014/main" id="{8C2607C9-4F45-433D-BF34-2BAE290AB8FC}"/>
              </a:ext>
            </a:extLst>
          </p:cNvPr>
          <p:cNvSpPr/>
          <p:nvPr/>
        </p:nvSpPr>
        <p:spPr>
          <a:xfrm rot="10800000">
            <a:off x="8559529" y="2019725"/>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72" name="image15.png">
            <a:extLst>
              <a:ext uri="{FF2B5EF4-FFF2-40B4-BE49-F238E27FC236}">
                <a16:creationId xmlns:a16="http://schemas.microsoft.com/office/drawing/2014/main" id="{CA3C459A-CDC5-4F8B-811F-6F68C8E8BE7D}"/>
              </a:ext>
            </a:extLst>
          </p:cNvPr>
          <p:cNvPicPr/>
          <p:nvPr/>
        </p:nvPicPr>
        <p:blipFill rotWithShape="1">
          <a:blip r:embed="rId4">
            <a:clrChange>
              <a:clrFrom>
                <a:srgbClr val="FFFFFF"/>
              </a:clrFrom>
              <a:clrTo>
                <a:srgbClr val="FFFFFF">
                  <a:alpha val="0"/>
                </a:srgbClr>
              </a:clrTo>
            </a:clrChange>
          </a:blip>
          <a:srcRect l="-287" t="17862" r="67568" b="-147"/>
          <a:stretch/>
        </p:blipFill>
        <p:spPr>
          <a:xfrm>
            <a:off x="97060" y="222294"/>
            <a:ext cx="4702530" cy="6118245"/>
          </a:xfrm>
          <a:prstGeom prst="rect">
            <a:avLst/>
          </a:prstGeom>
          <a:ln/>
        </p:spPr>
      </p:pic>
      <p:sp>
        <p:nvSpPr>
          <p:cNvPr id="2" name="Obdélník 1">
            <a:extLst>
              <a:ext uri="{FF2B5EF4-FFF2-40B4-BE49-F238E27FC236}">
                <a16:creationId xmlns:a16="http://schemas.microsoft.com/office/drawing/2014/main" id="{4A967728-2FE3-42C1-9C08-0ECB52FC7E6F}"/>
              </a:ext>
            </a:extLst>
          </p:cNvPr>
          <p:cNvSpPr/>
          <p:nvPr/>
        </p:nvSpPr>
        <p:spPr>
          <a:xfrm>
            <a:off x="4326340" y="78715"/>
            <a:ext cx="814757" cy="1477127"/>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Obdélník 72">
            <a:extLst>
              <a:ext uri="{FF2B5EF4-FFF2-40B4-BE49-F238E27FC236}">
                <a16:creationId xmlns:a16="http://schemas.microsoft.com/office/drawing/2014/main" id="{B39A0B10-CC61-4099-932B-95CB7ED78596}"/>
              </a:ext>
            </a:extLst>
          </p:cNvPr>
          <p:cNvSpPr/>
          <p:nvPr/>
        </p:nvSpPr>
        <p:spPr>
          <a:xfrm>
            <a:off x="4062141" y="5513696"/>
            <a:ext cx="814757" cy="795620"/>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TextovéPole 2">
            <a:extLst>
              <a:ext uri="{FF2B5EF4-FFF2-40B4-BE49-F238E27FC236}">
                <a16:creationId xmlns:a16="http://schemas.microsoft.com/office/drawing/2014/main" id="{AA3B3A00-AD7B-43AC-BAB6-06D29F4B8CD3}"/>
              </a:ext>
            </a:extLst>
          </p:cNvPr>
          <p:cNvSpPr txBox="1"/>
          <p:nvPr/>
        </p:nvSpPr>
        <p:spPr>
          <a:xfrm>
            <a:off x="2126635" y="918325"/>
            <a:ext cx="3591496" cy="369332"/>
          </a:xfrm>
          <a:prstGeom prst="rect">
            <a:avLst/>
          </a:prstGeom>
          <a:noFill/>
        </p:spPr>
        <p:txBody>
          <a:bodyPr wrap="none" rtlCol="0">
            <a:spAutoFit/>
          </a:bodyPr>
          <a:lstStyle/>
          <a:p>
            <a:r>
              <a:rPr lang="cs-CZ" dirty="0" err="1"/>
              <a:t>Strong</a:t>
            </a:r>
            <a:r>
              <a:rPr lang="cs-CZ" dirty="0"/>
              <a:t> </a:t>
            </a:r>
            <a:r>
              <a:rPr lang="cs-CZ" dirty="0" err="1"/>
              <a:t>acids</a:t>
            </a:r>
            <a:r>
              <a:rPr lang="cs-CZ" dirty="0"/>
              <a:t> </a:t>
            </a:r>
            <a:r>
              <a:rPr lang="cs-CZ" dirty="0" err="1"/>
              <a:t>retention</a:t>
            </a:r>
            <a:r>
              <a:rPr lang="cs-CZ" dirty="0"/>
              <a:t> (</a:t>
            </a:r>
            <a:r>
              <a:rPr lang="cs-CZ" dirty="0" err="1"/>
              <a:t>laktate</a:t>
            </a:r>
            <a:r>
              <a:rPr lang="cs-CZ" dirty="0"/>
              <a:t> </a:t>
            </a:r>
            <a:r>
              <a:rPr lang="cs-CZ" dirty="0" err="1"/>
              <a:t>etc</a:t>
            </a:r>
            <a:r>
              <a:rPr lang="cs-CZ" dirty="0"/>
              <a:t>.)</a:t>
            </a:r>
            <a:endParaRPr lang="en-US" dirty="0"/>
          </a:p>
        </p:txBody>
      </p:sp>
      <p:sp>
        <p:nvSpPr>
          <p:cNvPr id="78" name="Volný tvar: obrazec 77">
            <a:extLst>
              <a:ext uri="{FF2B5EF4-FFF2-40B4-BE49-F238E27FC236}">
                <a16:creationId xmlns:a16="http://schemas.microsoft.com/office/drawing/2014/main" id="{62ABF9BF-7911-4D61-9FFE-F5FAC08F4428}"/>
              </a:ext>
            </a:extLst>
          </p:cNvPr>
          <p:cNvSpPr/>
          <p:nvPr/>
        </p:nvSpPr>
        <p:spPr>
          <a:xfrm>
            <a:off x="4783540" y="2204113"/>
            <a:ext cx="3753135" cy="893929"/>
          </a:xfrm>
          <a:custGeom>
            <a:avLst/>
            <a:gdLst>
              <a:gd name="connsiteX0" fmla="*/ 0 w 3759959"/>
              <a:gd name="connsiteY0" fmla="*/ 825690 h 857086"/>
              <a:gd name="connsiteX1" fmla="*/ 607326 w 3759959"/>
              <a:gd name="connsiteY1" fmla="*/ 784747 h 857086"/>
              <a:gd name="connsiteX2" fmla="*/ 887105 w 3759959"/>
              <a:gd name="connsiteY2" fmla="*/ 191069 h 857086"/>
              <a:gd name="connsiteX3" fmla="*/ 3759959 w 3759959"/>
              <a:gd name="connsiteY3" fmla="*/ 0 h 857086"/>
              <a:gd name="connsiteX0" fmla="*/ 0 w 3753135"/>
              <a:gd name="connsiteY0" fmla="*/ 893929 h 907051"/>
              <a:gd name="connsiteX1" fmla="*/ 600502 w 3753135"/>
              <a:gd name="connsiteY1" fmla="*/ 784747 h 907051"/>
              <a:gd name="connsiteX2" fmla="*/ 880281 w 3753135"/>
              <a:gd name="connsiteY2" fmla="*/ 191069 h 907051"/>
              <a:gd name="connsiteX3" fmla="*/ 3753135 w 3753135"/>
              <a:gd name="connsiteY3" fmla="*/ 0 h 907051"/>
              <a:gd name="connsiteX0" fmla="*/ 0 w 3753135"/>
              <a:gd name="connsiteY0" fmla="*/ 893929 h 893929"/>
              <a:gd name="connsiteX1" fmla="*/ 600502 w 3753135"/>
              <a:gd name="connsiteY1" fmla="*/ 784747 h 893929"/>
              <a:gd name="connsiteX2" fmla="*/ 880281 w 3753135"/>
              <a:gd name="connsiteY2" fmla="*/ 191069 h 893929"/>
              <a:gd name="connsiteX3" fmla="*/ 3753135 w 3753135"/>
              <a:gd name="connsiteY3" fmla="*/ 0 h 893929"/>
              <a:gd name="connsiteX0" fmla="*/ 0 w 3753135"/>
              <a:gd name="connsiteY0" fmla="*/ 893929 h 893929"/>
              <a:gd name="connsiteX1" fmla="*/ 600502 w 3753135"/>
              <a:gd name="connsiteY1" fmla="*/ 784747 h 893929"/>
              <a:gd name="connsiteX2" fmla="*/ 1494430 w 3753135"/>
              <a:gd name="connsiteY2" fmla="*/ 150126 h 893929"/>
              <a:gd name="connsiteX3" fmla="*/ 3753135 w 3753135"/>
              <a:gd name="connsiteY3" fmla="*/ 0 h 893929"/>
            </a:gdLst>
            <a:ahLst/>
            <a:cxnLst>
              <a:cxn ang="0">
                <a:pos x="connsiteX0" y="connsiteY0"/>
              </a:cxn>
              <a:cxn ang="0">
                <a:pos x="connsiteX1" y="connsiteY1"/>
              </a:cxn>
              <a:cxn ang="0">
                <a:pos x="connsiteX2" y="connsiteY2"/>
              </a:cxn>
              <a:cxn ang="0">
                <a:pos x="connsiteX3" y="connsiteY3"/>
              </a:cxn>
            </a:cxnLst>
            <a:rect l="l" t="t" r="r" b="b"/>
            <a:pathLst>
              <a:path w="3753135" h="893929">
                <a:moveTo>
                  <a:pt x="0" y="893929"/>
                </a:moveTo>
                <a:cubicBezTo>
                  <a:pt x="434454" y="871751"/>
                  <a:pt x="351430" y="908714"/>
                  <a:pt x="600502" y="784747"/>
                </a:cubicBezTo>
                <a:cubicBezTo>
                  <a:pt x="849574" y="660780"/>
                  <a:pt x="968991" y="280917"/>
                  <a:pt x="1494430" y="150126"/>
                </a:cubicBezTo>
                <a:cubicBezTo>
                  <a:pt x="2019869" y="19335"/>
                  <a:pt x="2579427" y="30139"/>
                  <a:pt x="3753135" y="0"/>
                </a:cubicBezTo>
              </a:path>
            </a:pathLst>
          </a:custGeom>
          <a:noFill/>
          <a:ln w="28575">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Volný tvar: obrazec 78">
            <a:extLst>
              <a:ext uri="{FF2B5EF4-FFF2-40B4-BE49-F238E27FC236}">
                <a16:creationId xmlns:a16="http://schemas.microsoft.com/office/drawing/2014/main" id="{014CB5A0-AA5E-4894-ACF3-6B52DA2776F9}"/>
              </a:ext>
            </a:extLst>
          </p:cNvPr>
          <p:cNvSpPr/>
          <p:nvPr/>
        </p:nvSpPr>
        <p:spPr>
          <a:xfrm>
            <a:off x="4807297" y="1449071"/>
            <a:ext cx="3726593" cy="1189393"/>
          </a:xfrm>
          <a:custGeom>
            <a:avLst/>
            <a:gdLst>
              <a:gd name="connsiteX0" fmla="*/ 3688433 w 3688433"/>
              <a:gd name="connsiteY0" fmla="*/ 33488 h 1271861"/>
              <a:gd name="connsiteX1" fmla="*/ 3279001 w 3688433"/>
              <a:gd name="connsiteY1" fmla="*/ 33488 h 1271861"/>
              <a:gd name="connsiteX2" fmla="*/ 1955168 w 3688433"/>
              <a:gd name="connsiteY2" fmla="*/ 381506 h 1271861"/>
              <a:gd name="connsiteX3" fmla="*/ 849699 w 3688433"/>
              <a:gd name="connsiteY3" fmla="*/ 620342 h 1271861"/>
              <a:gd name="connsiteX4" fmla="*/ 447090 w 3688433"/>
              <a:gd name="connsiteY4" fmla="*/ 1234491 h 1271861"/>
              <a:gd name="connsiteX5" fmla="*/ 30833 w 3688433"/>
              <a:gd name="connsiteY5" fmla="*/ 1207196 h 1271861"/>
              <a:gd name="connsiteX6" fmla="*/ 30833 w 3688433"/>
              <a:gd name="connsiteY6" fmla="*/ 1186724 h 1271861"/>
              <a:gd name="connsiteX7" fmla="*/ 44481 w 3688433"/>
              <a:gd name="connsiteY7" fmla="*/ 1179900 h 1271861"/>
              <a:gd name="connsiteX0" fmla="*/ 3690455 w 3690455"/>
              <a:gd name="connsiteY0" fmla="*/ 33488 h 1210028"/>
              <a:gd name="connsiteX1" fmla="*/ 3281023 w 3690455"/>
              <a:gd name="connsiteY1" fmla="*/ 33488 h 1210028"/>
              <a:gd name="connsiteX2" fmla="*/ 1957190 w 3690455"/>
              <a:gd name="connsiteY2" fmla="*/ 381506 h 1210028"/>
              <a:gd name="connsiteX3" fmla="*/ 851721 w 3690455"/>
              <a:gd name="connsiteY3" fmla="*/ 620342 h 1210028"/>
              <a:gd name="connsiteX4" fmla="*/ 476407 w 3690455"/>
              <a:gd name="connsiteY4" fmla="*/ 1111661 h 1210028"/>
              <a:gd name="connsiteX5" fmla="*/ 32855 w 3690455"/>
              <a:gd name="connsiteY5" fmla="*/ 1207196 h 1210028"/>
              <a:gd name="connsiteX6" fmla="*/ 32855 w 3690455"/>
              <a:gd name="connsiteY6" fmla="*/ 1186724 h 1210028"/>
              <a:gd name="connsiteX7" fmla="*/ 46503 w 3690455"/>
              <a:gd name="connsiteY7" fmla="*/ 1179900 h 1210028"/>
              <a:gd name="connsiteX0" fmla="*/ 3690455 w 3690455"/>
              <a:gd name="connsiteY0" fmla="*/ 41271 h 1217811"/>
              <a:gd name="connsiteX1" fmla="*/ 3281023 w 3690455"/>
              <a:gd name="connsiteY1" fmla="*/ 41271 h 1217811"/>
              <a:gd name="connsiteX2" fmla="*/ 2032253 w 3690455"/>
              <a:gd name="connsiteY2" fmla="*/ 498471 h 1217811"/>
              <a:gd name="connsiteX3" fmla="*/ 851721 w 3690455"/>
              <a:gd name="connsiteY3" fmla="*/ 628125 h 1217811"/>
              <a:gd name="connsiteX4" fmla="*/ 476407 w 3690455"/>
              <a:gd name="connsiteY4" fmla="*/ 1119444 h 1217811"/>
              <a:gd name="connsiteX5" fmla="*/ 32855 w 3690455"/>
              <a:gd name="connsiteY5" fmla="*/ 1214979 h 1217811"/>
              <a:gd name="connsiteX6" fmla="*/ 32855 w 3690455"/>
              <a:gd name="connsiteY6" fmla="*/ 1194507 h 1217811"/>
              <a:gd name="connsiteX7" fmla="*/ 46503 w 3690455"/>
              <a:gd name="connsiteY7" fmla="*/ 1187683 h 1217811"/>
              <a:gd name="connsiteX0" fmla="*/ 3690455 w 3690455"/>
              <a:gd name="connsiteY0" fmla="*/ 41271 h 1217811"/>
              <a:gd name="connsiteX1" fmla="*/ 3281023 w 3690455"/>
              <a:gd name="connsiteY1" fmla="*/ 41271 h 1217811"/>
              <a:gd name="connsiteX2" fmla="*/ 2032253 w 3690455"/>
              <a:gd name="connsiteY2" fmla="*/ 498471 h 1217811"/>
              <a:gd name="connsiteX3" fmla="*/ 851721 w 3690455"/>
              <a:gd name="connsiteY3" fmla="*/ 628125 h 1217811"/>
              <a:gd name="connsiteX4" fmla="*/ 476407 w 3690455"/>
              <a:gd name="connsiteY4" fmla="*/ 1119444 h 1217811"/>
              <a:gd name="connsiteX5" fmla="*/ 32855 w 3690455"/>
              <a:gd name="connsiteY5" fmla="*/ 1214979 h 1217811"/>
              <a:gd name="connsiteX6" fmla="*/ 32855 w 3690455"/>
              <a:gd name="connsiteY6" fmla="*/ 1194507 h 1217811"/>
              <a:gd name="connsiteX7" fmla="*/ 46503 w 3690455"/>
              <a:gd name="connsiteY7" fmla="*/ 1187683 h 1217811"/>
              <a:gd name="connsiteX0" fmla="*/ 3690455 w 3690455"/>
              <a:gd name="connsiteY0" fmla="*/ 11239 h 1187779"/>
              <a:gd name="connsiteX1" fmla="*/ 3253728 w 3690455"/>
              <a:gd name="connsiteY1" fmla="*/ 86302 h 1187779"/>
              <a:gd name="connsiteX2" fmla="*/ 2032253 w 3690455"/>
              <a:gd name="connsiteY2" fmla="*/ 468439 h 1187779"/>
              <a:gd name="connsiteX3" fmla="*/ 851721 w 3690455"/>
              <a:gd name="connsiteY3" fmla="*/ 598093 h 1187779"/>
              <a:gd name="connsiteX4" fmla="*/ 476407 w 3690455"/>
              <a:gd name="connsiteY4" fmla="*/ 1089412 h 1187779"/>
              <a:gd name="connsiteX5" fmla="*/ 32855 w 3690455"/>
              <a:gd name="connsiteY5" fmla="*/ 1184947 h 1187779"/>
              <a:gd name="connsiteX6" fmla="*/ 32855 w 3690455"/>
              <a:gd name="connsiteY6" fmla="*/ 1164475 h 1187779"/>
              <a:gd name="connsiteX7" fmla="*/ 46503 w 3690455"/>
              <a:gd name="connsiteY7" fmla="*/ 1157651 h 1187779"/>
              <a:gd name="connsiteX0" fmla="*/ 3696016 w 3696016"/>
              <a:gd name="connsiteY0" fmla="*/ 11239 h 1190244"/>
              <a:gd name="connsiteX1" fmla="*/ 3259289 w 3696016"/>
              <a:gd name="connsiteY1" fmla="*/ 86302 h 1190244"/>
              <a:gd name="connsiteX2" fmla="*/ 2037814 w 3696016"/>
              <a:gd name="connsiteY2" fmla="*/ 468439 h 1190244"/>
              <a:gd name="connsiteX3" fmla="*/ 857282 w 3696016"/>
              <a:gd name="connsiteY3" fmla="*/ 598093 h 1190244"/>
              <a:gd name="connsiteX4" fmla="*/ 557031 w 3696016"/>
              <a:gd name="connsiteY4" fmla="*/ 1048469 h 1190244"/>
              <a:gd name="connsiteX5" fmla="*/ 38416 w 3696016"/>
              <a:gd name="connsiteY5" fmla="*/ 1184947 h 1190244"/>
              <a:gd name="connsiteX6" fmla="*/ 38416 w 3696016"/>
              <a:gd name="connsiteY6" fmla="*/ 1164475 h 1190244"/>
              <a:gd name="connsiteX7" fmla="*/ 52064 w 3696016"/>
              <a:gd name="connsiteY7" fmla="*/ 1157651 h 1190244"/>
              <a:gd name="connsiteX0" fmla="*/ 3691973 w 3691973"/>
              <a:gd name="connsiteY0" fmla="*/ 11239 h 1188568"/>
              <a:gd name="connsiteX1" fmla="*/ 3255246 w 3691973"/>
              <a:gd name="connsiteY1" fmla="*/ 86302 h 1188568"/>
              <a:gd name="connsiteX2" fmla="*/ 2033771 w 3691973"/>
              <a:gd name="connsiteY2" fmla="*/ 468439 h 1188568"/>
              <a:gd name="connsiteX3" fmla="*/ 853239 w 3691973"/>
              <a:gd name="connsiteY3" fmla="*/ 598093 h 1188568"/>
              <a:gd name="connsiteX4" fmla="*/ 498397 w 3691973"/>
              <a:gd name="connsiteY4" fmla="*/ 1075764 h 1188568"/>
              <a:gd name="connsiteX5" fmla="*/ 34373 w 3691973"/>
              <a:gd name="connsiteY5" fmla="*/ 1184947 h 1188568"/>
              <a:gd name="connsiteX6" fmla="*/ 34373 w 3691973"/>
              <a:gd name="connsiteY6" fmla="*/ 1164475 h 1188568"/>
              <a:gd name="connsiteX7" fmla="*/ 48021 w 3691973"/>
              <a:gd name="connsiteY7" fmla="*/ 1157651 h 1188568"/>
              <a:gd name="connsiteX0" fmla="*/ 3691972 w 3691972"/>
              <a:gd name="connsiteY0" fmla="*/ 11239 h 1188568"/>
              <a:gd name="connsiteX1" fmla="*/ 3255245 w 3691972"/>
              <a:gd name="connsiteY1" fmla="*/ 86302 h 1188568"/>
              <a:gd name="connsiteX2" fmla="*/ 2033770 w 3691972"/>
              <a:gd name="connsiteY2" fmla="*/ 468439 h 1188568"/>
              <a:gd name="connsiteX3" fmla="*/ 750879 w 3691972"/>
              <a:gd name="connsiteY3" fmla="*/ 584445 h 1188568"/>
              <a:gd name="connsiteX4" fmla="*/ 498396 w 3691972"/>
              <a:gd name="connsiteY4" fmla="*/ 1075764 h 1188568"/>
              <a:gd name="connsiteX5" fmla="*/ 34372 w 3691972"/>
              <a:gd name="connsiteY5" fmla="*/ 1184947 h 1188568"/>
              <a:gd name="connsiteX6" fmla="*/ 34372 w 3691972"/>
              <a:gd name="connsiteY6" fmla="*/ 1164475 h 1188568"/>
              <a:gd name="connsiteX7" fmla="*/ 48020 w 3691972"/>
              <a:gd name="connsiteY7" fmla="*/ 1157651 h 1188568"/>
              <a:gd name="connsiteX0" fmla="*/ 3688434 w 3688434"/>
              <a:gd name="connsiteY0" fmla="*/ 11239 h 1189393"/>
              <a:gd name="connsiteX1" fmla="*/ 3251707 w 3688434"/>
              <a:gd name="connsiteY1" fmla="*/ 86302 h 1189393"/>
              <a:gd name="connsiteX2" fmla="*/ 2030232 w 3688434"/>
              <a:gd name="connsiteY2" fmla="*/ 468439 h 1189393"/>
              <a:gd name="connsiteX3" fmla="*/ 747341 w 3688434"/>
              <a:gd name="connsiteY3" fmla="*/ 584445 h 1189393"/>
              <a:gd name="connsiteX4" fmla="*/ 447090 w 3688434"/>
              <a:gd name="connsiteY4" fmla="*/ 1062116 h 1189393"/>
              <a:gd name="connsiteX5" fmla="*/ 30834 w 3688434"/>
              <a:gd name="connsiteY5" fmla="*/ 1184947 h 1189393"/>
              <a:gd name="connsiteX6" fmla="*/ 30834 w 3688434"/>
              <a:gd name="connsiteY6" fmla="*/ 1164475 h 1189393"/>
              <a:gd name="connsiteX7" fmla="*/ 44482 w 3688434"/>
              <a:gd name="connsiteY7" fmla="*/ 1157651 h 1189393"/>
              <a:gd name="connsiteX0" fmla="*/ 3688434 w 3688434"/>
              <a:gd name="connsiteY0" fmla="*/ 11239 h 1189393"/>
              <a:gd name="connsiteX1" fmla="*/ 3251707 w 3688434"/>
              <a:gd name="connsiteY1" fmla="*/ 86302 h 1189393"/>
              <a:gd name="connsiteX2" fmla="*/ 2030232 w 3688434"/>
              <a:gd name="connsiteY2" fmla="*/ 468439 h 1189393"/>
              <a:gd name="connsiteX3" fmla="*/ 1163598 w 3688434"/>
              <a:gd name="connsiteY3" fmla="*/ 611741 h 1189393"/>
              <a:gd name="connsiteX4" fmla="*/ 447090 w 3688434"/>
              <a:gd name="connsiteY4" fmla="*/ 1062116 h 1189393"/>
              <a:gd name="connsiteX5" fmla="*/ 30834 w 3688434"/>
              <a:gd name="connsiteY5" fmla="*/ 1184947 h 1189393"/>
              <a:gd name="connsiteX6" fmla="*/ 30834 w 3688434"/>
              <a:gd name="connsiteY6" fmla="*/ 1164475 h 1189393"/>
              <a:gd name="connsiteX7" fmla="*/ 44482 w 3688434"/>
              <a:gd name="connsiteY7" fmla="*/ 1157651 h 118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8434" h="1189393">
                <a:moveTo>
                  <a:pt x="3688434" y="11239"/>
                </a:moveTo>
                <a:cubicBezTo>
                  <a:pt x="3628156" y="-17763"/>
                  <a:pt x="3528074" y="10102"/>
                  <a:pt x="3251707" y="86302"/>
                </a:cubicBezTo>
                <a:cubicBezTo>
                  <a:pt x="2975340" y="162502"/>
                  <a:pt x="2378250" y="380866"/>
                  <a:pt x="2030232" y="468439"/>
                </a:cubicBezTo>
                <a:cubicBezTo>
                  <a:pt x="1682214" y="556012"/>
                  <a:pt x="1427455" y="512795"/>
                  <a:pt x="1163598" y="611741"/>
                </a:cubicBezTo>
                <a:cubicBezTo>
                  <a:pt x="899741" y="710687"/>
                  <a:pt x="635884" y="966582"/>
                  <a:pt x="447090" y="1062116"/>
                </a:cubicBezTo>
                <a:cubicBezTo>
                  <a:pt x="258296" y="1157650"/>
                  <a:pt x="100210" y="1167887"/>
                  <a:pt x="30834" y="1184947"/>
                </a:cubicBezTo>
                <a:cubicBezTo>
                  <a:pt x="-38542" y="1202007"/>
                  <a:pt x="30834" y="1164475"/>
                  <a:pt x="30834" y="1164475"/>
                </a:cubicBezTo>
                <a:cubicBezTo>
                  <a:pt x="33109" y="1159926"/>
                  <a:pt x="38795" y="1158788"/>
                  <a:pt x="44482" y="1157651"/>
                </a:cubicBezTo>
              </a:path>
            </a:pathLst>
          </a:custGeom>
          <a:ln w="28575">
            <a:solidFill>
              <a:schemeClr val="tx1"/>
            </a:solidFill>
            <a:prstDash val="dash"/>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2" name="Rovnoramenný trojúhelník 81">
            <a:extLst>
              <a:ext uri="{FF2B5EF4-FFF2-40B4-BE49-F238E27FC236}">
                <a16:creationId xmlns:a16="http://schemas.microsoft.com/office/drawing/2014/main" id="{11809C0E-8665-4B20-8728-99456D1EC36E}"/>
              </a:ext>
            </a:extLst>
          </p:cNvPr>
          <p:cNvSpPr/>
          <p:nvPr/>
        </p:nvSpPr>
        <p:spPr>
          <a:xfrm rot="16008901">
            <a:off x="4809747" y="2525551"/>
            <a:ext cx="140905" cy="187656"/>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vnoramenný trojúhelník 82">
            <a:extLst>
              <a:ext uri="{FF2B5EF4-FFF2-40B4-BE49-F238E27FC236}">
                <a16:creationId xmlns:a16="http://schemas.microsoft.com/office/drawing/2014/main" id="{88AC1FF0-8663-4E6D-9978-910CBAECC624}"/>
              </a:ext>
            </a:extLst>
          </p:cNvPr>
          <p:cNvSpPr/>
          <p:nvPr/>
        </p:nvSpPr>
        <p:spPr>
          <a:xfrm rot="5400000">
            <a:off x="8401879" y="2111645"/>
            <a:ext cx="140905" cy="187656"/>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ovéPole 74">
            <a:extLst>
              <a:ext uri="{FF2B5EF4-FFF2-40B4-BE49-F238E27FC236}">
                <a16:creationId xmlns:a16="http://schemas.microsoft.com/office/drawing/2014/main" id="{96DF056D-4E87-4BC8-920C-BB6452A79D79}"/>
              </a:ext>
            </a:extLst>
          </p:cNvPr>
          <p:cNvSpPr txBox="1"/>
          <p:nvPr/>
        </p:nvSpPr>
        <p:spPr>
          <a:xfrm>
            <a:off x="6298661" y="3230740"/>
            <a:ext cx="2167643" cy="1138773"/>
          </a:xfrm>
          <a:prstGeom prst="rect">
            <a:avLst/>
          </a:prstGeom>
          <a:solidFill>
            <a:srgbClr val="FFFF00"/>
          </a:solidFill>
        </p:spPr>
        <p:txBody>
          <a:bodyPr wrap="square" rtlCol="0">
            <a:spAutoFit/>
          </a:bodyPr>
          <a:lstStyle/>
          <a:p>
            <a:pPr algn="ctr"/>
            <a:r>
              <a:rPr lang="en-US" sz="1800" dirty="0"/>
              <a:t>Acidosis from an increase in strong unmeasured anions</a:t>
            </a:r>
            <a:endParaRPr lang="cs-CZ" sz="1800" dirty="0"/>
          </a:p>
          <a:p>
            <a:pPr algn="ctr"/>
            <a:r>
              <a:rPr lang="cs-CZ" sz="1400" dirty="0"/>
              <a:t>(</a:t>
            </a:r>
            <a:r>
              <a:rPr lang="cs-CZ" sz="1400" dirty="0" err="1"/>
              <a:t>retention</a:t>
            </a:r>
            <a:r>
              <a:rPr lang="cs-CZ" sz="1400" dirty="0"/>
              <a:t> </a:t>
            </a:r>
            <a:r>
              <a:rPr lang="cs-CZ" sz="1400" dirty="0" err="1"/>
              <a:t>of</a:t>
            </a:r>
            <a:r>
              <a:rPr lang="cs-CZ" sz="1400" dirty="0"/>
              <a:t> </a:t>
            </a:r>
            <a:r>
              <a:rPr lang="cs-CZ" sz="1400" dirty="0" err="1"/>
              <a:t>strong</a:t>
            </a:r>
            <a:r>
              <a:rPr lang="cs-CZ" sz="1400" dirty="0"/>
              <a:t> </a:t>
            </a:r>
            <a:r>
              <a:rPr lang="cs-CZ" sz="1400" dirty="0" err="1"/>
              <a:t>acids</a:t>
            </a:r>
            <a:r>
              <a:rPr lang="cs-CZ" sz="1400" dirty="0"/>
              <a:t>)</a:t>
            </a:r>
          </a:p>
        </p:txBody>
      </p:sp>
      <p:sp>
        <p:nvSpPr>
          <p:cNvPr id="76" name="TextovéPole 75">
            <a:extLst>
              <a:ext uri="{FF2B5EF4-FFF2-40B4-BE49-F238E27FC236}">
                <a16:creationId xmlns:a16="http://schemas.microsoft.com/office/drawing/2014/main" id="{1E335A01-618D-4113-88BC-35934F240D99}"/>
              </a:ext>
            </a:extLst>
          </p:cNvPr>
          <p:cNvSpPr txBox="1"/>
          <p:nvPr/>
        </p:nvSpPr>
        <p:spPr>
          <a:xfrm>
            <a:off x="6358391" y="2527227"/>
            <a:ext cx="1635961" cy="707886"/>
          </a:xfrm>
          <a:prstGeom prst="rect">
            <a:avLst/>
          </a:prstGeom>
          <a:noFill/>
        </p:spPr>
        <p:txBody>
          <a:bodyPr wrap="none" rtlCol="0">
            <a:spAutoFit/>
          </a:bodyPr>
          <a:lstStyle/>
          <a:p>
            <a:r>
              <a:rPr lang="cs-CZ" sz="2000" dirty="0" err="1">
                <a:solidFill>
                  <a:srgbClr val="FF0000"/>
                </a:solidFill>
              </a:rPr>
              <a:t>Decrease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Increase</a:t>
            </a:r>
            <a:r>
              <a:rPr lang="cs-CZ" sz="2000" dirty="0">
                <a:solidFill>
                  <a:srgbClr val="FF0000"/>
                </a:solidFill>
              </a:rPr>
              <a:t> [UA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4" name="TextBox 3">
            <a:extLst>
              <a:ext uri="{FF2B5EF4-FFF2-40B4-BE49-F238E27FC236}">
                <a16:creationId xmlns:a16="http://schemas.microsoft.com/office/drawing/2014/main" id="{E6685B7F-7819-F9B3-F7EE-3CE29E997727}"/>
              </a:ext>
            </a:extLst>
          </p:cNvPr>
          <p:cNvSpPr txBox="1"/>
          <p:nvPr/>
        </p:nvSpPr>
        <p:spPr>
          <a:xfrm>
            <a:off x="2653991" y="4571999"/>
            <a:ext cx="1146468" cy="253916"/>
          </a:xfrm>
          <a:prstGeom prst="rect">
            <a:avLst/>
          </a:prstGeom>
          <a:solidFill>
            <a:srgbClr val="FDFF53"/>
          </a:solidFill>
        </p:spPr>
        <p:txBody>
          <a:bodyPr wrap="none" rtlCol="0">
            <a:spAutoFit/>
          </a:bodyPr>
          <a:lstStyle/>
          <a:p>
            <a:r>
              <a:rPr lang="cs-CZ" sz="1050" dirty="0"/>
              <a:t>Urine </a:t>
            </a:r>
            <a:r>
              <a:rPr lang="cs-CZ" sz="1000" dirty="0" err="1"/>
              <a:t>acidification</a:t>
            </a:r>
            <a:endParaRPr lang="en-US" sz="1050" dirty="0"/>
          </a:p>
        </p:txBody>
      </p:sp>
    </p:spTree>
    <p:custDataLst>
      <p:tags r:id="rId1"/>
    </p:custDataLst>
    <p:extLst>
      <p:ext uri="{BB962C8B-B14F-4D97-AF65-F5344CB8AC3E}">
        <p14:creationId xmlns:p14="http://schemas.microsoft.com/office/powerpoint/2010/main" val="386907234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4" name="TextovéPole 103">
            <a:extLst>
              <a:ext uri="{FF2B5EF4-FFF2-40B4-BE49-F238E27FC236}">
                <a16:creationId xmlns:a16="http://schemas.microsoft.com/office/drawing/2014/main" id="{4E538E3E-6870-4BA6-8CA5-7384469173DC}"/>
              </a:ext>
            </a:extLst>
          </p:cNvPr>
          <p:cNvSpPr txBox="1"/>
          <p:nvPr/>
        </p:nvSpPr>
        <p:spPr>
          <a:xfrm>
            <a:off x="9553020" y="665707"/>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05" name="TextovéPole 104">
            <a:extLst>
              <a:ext uri="{FF2B5EF4-FFF2-40B4-BE49-F238E27FC236}">
                <a16:creationId xmlns:a16="http://schemas.microsoft.com/office/drawing/2014/main" id="{A5833A13-56EC-4A08-A53E-2FF7B3ADA2F6}"/>
              </a:ext>
            </a:extLst>
          </p:cNvPr>
          <p:cNvSpPr txBox="1"/>
          <p:nvPr/>
        </p:nvSpPr>
        <p:spPr>
          <a:xfrm>
            <a:off x="10785350" y="782664"/>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06" name="TextovéPole 105">
            <a:extLst>
              <a:ext uri="{FF2B5EF4-FFF2-40B4-BE49-F238E27FC236}">
                <a16:creationId xmlns:a16="http://schemas.microsoft.com/office/drawing/2014/main" id="{C3C93CE0-39FB-4DDA-AFE9-C6666301DBC0}"/>
              </a:ext>
            </a:extLst>
          </p:cNvPr>
          <p:cNvSpPr txBox="1"/>
          <p:nvPr/>
        </p:nvSpPr>
        <p:spPr>
          <a:xfrm>
            <a:off x="10864007" y="1150183"/>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07" name="TextovéPole 106">
            <a:extLst>
              <a:ext uri="{FF2B5EF4-FFF2-40B4-BE49-F238E27FC236}">
                <a16:creationId xmlns:a16="http://schemas.microsoft.com/office/drawing/2014/main" id="{25E44B39-C795-4198-8158-3F30D052BBAC}"/>
              </a:ext>
            </a:extLst>
          </p:cNvPr>
          <p:cNvSpPr txBox="1"/>
          <p:nvPr/>
        </p:nvSpPr>
        <p:spPr>
          <a:xfrm>
            <a:off x="11071736" y="1453045"/>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08" name="TextovéPole 107">
            <a:extLst>
              <a:ext uri="{FF2B5EF4-FFF2-40B4-BE49-F238E27FC236}">
                <a16:creationId xmlns:a16="http://schemas.microsoft.com/office/drawing/2014/main" id="{0F84CA16-97FF-4A9A-AC45-0654559E6A11}"/>
              </a:ext>
            </a:extLst>
          </p:cNvPr>
          <p:cNvSpPr txBox="1"/>
          <p:nvPr/>
        </p:nvSpPr>
        <p:spPr>
          <a:xfrm>
            <a:off x="9644061"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09" name="TextovéPole 108">
            <a:extLst>
              <a:ext uri="{FF2B5EF4-FFF2-40B4-BE49-F238E27FC236}">
                <a16:creationId xmlns:a16="http://schemas.microsoft.com/office/drawing/2014/main" id="{8231D538-B2C8-4958-9F65-A660E3C0AEEE}"/>
              </a:ext>
            </a:extLst>
          </p:cNvPr>
          <p:cNvSpPr txBox="1"/>
          <p:nvPr/>
        </p:nvSpPr>
        <p:spPr>
          <a:xfrm>
            <a:off x="8782999"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10" name="Skupina 109">
            <a:extLst>
              <a:ext uri="{FF2B5EF4-FFF2-40B4-BE49-F238E27FC236}">
                <a16:creationId xmlns:a16="http://schemas.microsoft.com/office/drawing/2014/main" id="{03888E15-3399-413A-B1FF-FE498AF2AEC9}"/>
              </a:ext>
            </a:extLst>
          </p:cNvPr>
          <p:cNvGrpSpPr/>
          <p:nvPr/>
        </p:nvGrpSpPr>
        <p:grpSpPr>
          <a:xfrm>
            <a:off x="8561730" y="1412786"/>
            <a:ext cx="1874418" cy="4896534"/>
            <a:chOff x="2337542" y="818993"/>
            <a:chExt cx="1874418" cy="5490327"/>
          </a:xfrm>
        </p:grpSpPr>
        <p:sp>
          <p:nvSpPr>
            <p:cNvPr id="111" name="Obdélník 110">
              <a:extLst>
                <a:ext uri="{FF2B5EF4-FFF2-40B4-BE49-F238E27FC236}">
                  <a16:creationId xmlns:a16="http://schemas.microsoft.com/office/drawing/2014/main" id="{A49A7B6F-E052-423F-B9F6-6A2FAF892A8B}"/>
                </a:ext>
              </a:extLst>
            </p:cNvPr>
            <p:cNvSpPr/>
            <p:nvPr/>
          </p:nvSpPr>
          <p:spPr>
            <a:xfrm>
              <a:off x="3275856" y="1216870"/>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 name="Obdélník 111">
              <a:extLst>
                <a:ext uri="{FF2B5EF4-FFF2-40B4-BE49-F238E27FC236}">
                  <a16:creationId xmlns:a16="http://schemas.microsoft.com/office/drawing/2014/main" id="{0048D50E-FA1F-4F81-B2AA-F021C8186DFB}"/>
                </a:ext>
              </a:extLst>
            </p:cNvPr>
            <p:cNvSpPr/>
            <p:nvPr/>
          </p:nvSpPr>
          <p:spPr>
            <a:xfrm>
              <a:off x="3275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 name="Obdélník 112">
              <a:extLst>
                <a:ext uri="{FF2B5EF4-FFF2-40B4-BE49-F238E27FC236}">
                  <a16:creationId xmlns:a16="http://schemas.microsoft.com/office/drawing/2014/main" id="{E42F3F48-09D0-409C-96BA-29147C826499}"/>
                </a:ext>
              </a:extLst>
            </p:cNvPr>
            <p:cNvSpPr/>
            <p:nvPr/>
          </p:nvSpPr>
          <p:spPr>
            <a:xfrm>
              <a:off x="3275856" y="881761"/>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 name="Obdélník 113">
              <a:extLst>
                <a:ext uri="{FF2B5EF4-FFF2-40B4-BE49-F238E27FC236}">
                  <a16:creationId xmlns:a16="http://schemas.microsoft.com/office/drawing/2014/main" id="{AAFD0CBC-AC56-4E78-871E-C425B52B9C8C}"/>
                </a:ext>
              </a:extLst>
            </p:cNvPr>
            <p:cNvSpPr/>
            <p:nvPr/>
          </p:nvSpPr>
          <p:spPr>
            <a:xfrm>
              <a:off x="3275856" y="823951"/>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 name="Obdélník 114">
              <a:extLst>
                <a:ext uri="{FF2B5EF4-FFF2-40B4-BE49-F238E27FC236}">
                  <a16:creationId xmlns:a16="http://schemas.microsoft.com/office/drawing/2014/main" id="{A8C44322-E442-497D-9540-92DB051D0D94}"/>
                </a:ext>
              </a:extLst>
            </p:cNvPr>
            <p:cNvSpPr/>
            <p:nvPr/>
          </p:nvSpPr>
          <p:spPr>
            <a:xfrm>
              <a:off x="2339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6" name="Obdélník 115">
              <a:extLst>
                <a:ext uri="{FF2B5EF4-FFF2-40B4-BE49-F238E27FC236}">
                  <a16:creationId xmlns:a16="http://schemas.microsoft.com/office/drawing/2014/main" id="{8C14ACB7-E06D-4E3F-8553-27AAF40661E5}"/>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7" name="Skupina 116">
              <a:extLst>
                <a:ext uri="{FF2B5EF4-FFF2-40B4-BE49-F238E27FC236}">
                  <a16:creationId xmlns:a16="http://schemas.microsoft.com/office/drawing/2014/main" id="{1F00E093-4F35-4EE3-A7D9-B5833BEB165A}"/>
                </a:ext>
              </a:extLst>
            </p:cNvPr>
            <p:cNvGrpSpPr/>
            <p:nvPr/>
          </p:nvGrpSpPr>
          <p:grpSpPr>
            <a:xfrm>
              <a:off x="2337542" y="2103239"/>
              <a:ext cx="936104" cy="517650"/>
              <a:chOff x="2339752" y="2192728"/>
              <a:chExt cx="936104" cy="416895"/>
            </a:xfrm>
          </p:grpSpPr>
          <p:sp>
            <p:nvSpPr>
              <p:cNvPr id="124" name="Obdélník 123">
                <a:extLst>
                  <a:ext uri="{FF2B5EF4-FFF2-40B4-BE49-F238E27FC236}">
                    <a16:creationId xmlns:a16="http://schemas.microsoft.com/office/drawing/2014/main" id="{F1E6FE53-FD8F-4791-944E-7A8F57DD054B}"/>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 name="TextovéPole 124">
                <a:extLst>
                  <a:ext uri="{FF2B5EF4-FFF2-40B4-BE49-F238E27FC236}">
                    <a16:creationId xmlns:a16="http://schemas.microsoft.com/office/drawing/2014/main" id="{AAAEC917-9DEB-4DEE-83A2-F4C2570A187B}"/>
                  </a:ext>
                </a:extLst>
              </p:cNvPr>
              <p:cNvSpPr txBox="1"/>
              <p:nvPr/>
            </p:nvSpPr>
            <p:spPr>
              <a:xfrm>
                <a:off x="2417204" y="2192728"/>
                <a:ext cx="699230" cy="416895"/>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18" name="Skupina 117">
              <a:extLst>
                <a:ext uri="{FF2B5EF4-FFF2-40B4-BE49-F238E27FC236}">
                  <a16:creationId xmlns:a16="http://schemas.microsoft.com/office/drawing/2014/main" id="{6DC300A4-E8CF-49FC-B8F1-A65A9272FC8D}"/>
                </a:ext>
              </a:extLst>
            </p:cNvPr>
            <p:cNvGrpSpPr/>
            <p:nvPr/>
          </p:nvGrpSpPr>
          <p:grpSpPr>
            <a:xfrm>
              <a:off x="2337542" y="1311151"/>
              <a:ext cx="1008114" cy="821705"/>
              <a:chOff x="2339752" y="1340768"/>
              <a:chExt cx="1005909" cy="864096"/>
            </a:xfrm>
          </p:grpSpPr>
          <p:sp>
            <p:nvSpPr>
              <p:cNvPr id="122" name="Obdélník 121">
                <a:extLst>
                  <a:ext uri="{FF2B5EF4-FFF2-40B4-BE49-F238E27FC236}">
                    <a16:creationId xmlns:a16="http://schemas.microsoft.com/office/drawing/2014/main" id="{E7976B60-219E-4F5D-B8BF-976DEE77CD84}"/>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 name="TextovéPole 122">
                <a:extLst>
                  <a:ext uri="{FF2B5EF4-FFF2-40B4-BE49-F238E27FC236}">
                    <a16:creationId xmlns:a16="http://schemas.microsoft.com/office/drawing/2014/main" id="{E932C3D1-0A4A-44D3-9681-5A968061E53B}"/>
                  </a:ext>
                </a:extLst>
              </p:cNvPr>
              <p:cNvSpPr txBox="1"/>
              <p:nvPr/>
            </p:nvSpPr>
            <p:spPr>
              <a:xfrm>
                <a:off x="2340857" y="1541983"/>
                <a:ext cx="1004804" cy="544356"/>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119" name="Skupina 118">
              <a:extLst>
                <a:ext uri="{FF2B5EF4-FFF2-40B4-BE49-F238E27FC236}">
                  <a16:creationId xmlns:a16="http://schemas.microsoft.com/office/drawing/2014/main" id="{5B6F03F8-7AA2-427B-89DE-AABE510DE125}"/>
                </a:ext>
              </a:extLst>
            </p:cNvPr>
            <p:cNvGrpSpPr/>
            <p:nvPr/>
          </p:nvGrpSpPr>
          <p:grpSpPr>
            <a:xfrm>
              <a:off x="2337542" y="856849"/>
              <a:ext cx="936104" cy="517650"/>
              <a:chOff x="2339752" y="886466"/>
              <a:chExt cx="936104" cy="517650"/>
            </a:xfrm>
          </p:grpSpPr>
          <p:sp>
            <p:nvSpPr>
              <p:cNvPr id="120" name="Obdélník 119">
                <a:extLst>
                  <a:ext uri="{FF2B5EF4-FFF2-40B4-BE49-F238E27FC236}">
                    <a16:creationId xmlns:a16="http://schemas.microsoft.com/office/drawing/2014/main" id="{78C4F81B-4FF9-4439-A373-3BEDBD267789}"/>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 name="TextovéPole 120">
                <a:extLst>
                  <a:ext uri="{FF2B5EF4-FFF2-40B4-BE49-F238E27FC236}">
                    <a16:creationId xmlns:a16="http://schemas.microsoft.com/office/drawing/2014/main" id="{611B85BF-0416-4B16-B4B6-AA15EDB63306}"/>
                  </a:ext>
                </a:extLst>
              </p:cNvPr>
              <p:cNvSpPr txBox="1"/>
              <p:nvPr/>
            </p:nvSpPr>
            <p:spPr>
              <a:xfrm>
                <a:off x="2389499" y="886466"/>
                <a:ext cx="715260" cy="517650"/>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126" name="Přímá spojnice 125">
            <a:extLst>
              <a:ext uri="{FF2B5EF4-FFF2-40B4-BE49-F238E27FC236}">
                <a16:creationId xmlns:a16="http://schemas.microsoft.com/office/drawing/2014/main" id="{3EBD904C-EF83-4EF2-824D-F343BEF157A6}"/>
              </a:ext>
            </a:extLst>
          </p:cNvPr>
          <p:cNvCxnSpPr>
            <a:cxnSpLocks/>
          </p:cNvCxnSpPr>
          <p:nvPr/>
        </p:nvCxnSpPr>
        <p:spPr>
          <a:xfrm flipH="1">
            <a:off x="10421400" y="1073685"/>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Přímá spojnice 126">
            <a:extLst>
              <a:ext uri="{FF2B5EF4-FFF2-40B4-BE49-F238E27FC236}">
                <a16:creationId xmlns:a16="http://schemas.microsoft.com/office/drawing/2014/main" id="{F79D2B27-1035-4C42-8C27-34FB96FCE414}"/>
              </a:ext>
            </a:extLst>
          </p:cNvPr>
          <p:cNvCxnSpPr>
            <a:cxnSpLocks/>
            <a:stCxn id="106" idx="1"/>
            <a:endCxn id="113" idx="3"/>
          </p:cNvCxnSpPr>
          <p:nvPr/>
        </p:nvCxnSpPr>
        <p:spPr>
          <a:xfrm flipH="1">
            <a:off x="10436149" y="1381016"/>
            <a:ext cx="427859" cy="1321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Přímá spojnice 127">
            <a:extLst>
              <a:ext uri="{FF2B5EF4-FFF2-40B4-BE49-F238E27FC236}">
                <a16:creationId xmlns:a16="http://schemas.microsoft.com/office/drawing/2014/main" id="{B1B425DB-5C70-4014-965E-B40B676B4197}"/>
              </a:ext>
            </a:extLst>
          </p:cNvPr>
          <p:cNvCxnSpPr>
            <a:cxnSpLocks/>
            <a:stCxn id="107" idx="1"/>
            <a:endCxn id="112" idx="3"/>
          </p:cNvCxnSpPr>
          <p:nvPr/>
        </p:nvCxnSpPr>
        <p:spPr>
          <a:xfrm flipH="1" flipV="1">
            <a:off x="10436148" y="1666069"/>
            <a:ext cx="635588" cy="178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Přímá spojnice 128">
            <a:extLst>
              <a:ext uri="{FF2B5EF4-FFF2-40B4-BE49-F238E27FC236}">
                <a16:creationId xmlns:a16="http://schemas.microsoft.com/office/drawing/2014/main" id="{E9C8D38A-6515-43D7-AB28-A45617AB249B}"/>
              </a:ext>
            </a:extLst>
          </p:cNvPr>
          <p:cNvCxnSpPr>
            <a:cxnSpLocks/>
          </p:cNvCxnSpPr>
          <p:nvPr/>
        </p:nvCxnSpPr>
        <p:spPr>
          <a:xfrm flipV="1">
            <a:off x="9167792" y="961753"/>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a:extLst>
              <a:ext uri="{FF2B5EF4-FFF2-40B4-BE49-F238E27FC236}">
                <a16:creationId xmlns:a16="http://schemas.microsoft.com/office/drawing/2014/main" id="{B3571335-10E2-468A-A041-9F16E68BA0A0}"/>
              </a:ext>
            </a:extLst>
          </p:cNvPr>
          <p:cNvCxnSpPr/>
          <p:nvPr/>
        </p:nvCxnSpPr>
        <p:spPr>
          <a:xfrm flipH="1">
            <a:off x="7483820" y="2589539"/>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1" name="Přímá spojnice 130">
            <a:extLst>
              <a:ext uri="{FF2B5EF4-FFF2-40B4-BE49-F238E27FC236}">
                <a16:creationId xmlns:a16="http://schemas.microsoft.com/office/drawing/2014/main" id="{A2B7641D-A5D3-4131-A708-643A945FC311}"/>
              </a:ext>
            </a:extLst>
          </p:cNvPr>
          <p:cNvCxnSpPr/>
          <p:nvPr/>
        </p:nvCxnSpPr>
        <p:spPr>
          <a:xfrm flipH="1">
            <a:off x="7485257" y="1405633"/>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2" name="Přímá spojnice se šipkou 131">
            <a:extLst>
              <a:ext uri="{FF2B5EF4-FFF2-40B4-BE49-F238E27FC236}">
                <a16:creationId xmlns:a16="http://schemas.microsoft.com/office/drawing/2014/main" id="{F0AE7FD4-F98D-48B4-87AF-0BEE611DE416}"/>
              </a:ext>
            </a:extLst>
          </p:cNvPr>
          <p:cNvCxnSpPr>
            <a:cxnSpLocks/>
          </p:cNvCxnSpPr>
          <p:nvPr/>
        </p:nvCxnSpPr>
        <p:spPr>
          <a:xfrm flipH="1">
            <a:off x="7911928" y="1427595"/>
            <a:ext cx="3940" cy="113054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3" name="TextovéPole 132">
            <a:extLst>
              <a:ext uri="{FF2B5EF4-FFF2-40B4-BE49-F238E27FC236}">
                <a16:creationId xmlns:a16="http://schemas.microsoft.com/office/drawing/2014/main" id="{1C6831E5-4B7D-4E03-8F31-712719134F55}"/>
              </a:ext>
            </a:extLst>
          </p:cNvPr>
          <p:cNvSpPr txBox="1"/>
          <p:nvPr/>
        </p:nvSpPr>
        <p:spPr>
          <a:xfrm>
            <a:off x="7230332" y="1781317"/>
            <a:ext cx="681597" cy="461665"/>
          </a:xfrm>
          <a:prstGeom prst="rect">
            <a:avLst/>
          </a:prstGeom>
          <a:noFill/>
        </p:spPr>
        <p:txBody>
          <a:bodyPr wrap="none" rtlCol="0">
            <a:spAutoFit/>
          </a:bodyPr>
          <a:lstStyle/>
          <a:p>
            <a:r>
              <a:rPr lang="cs-CZ" dirty="0"/>
              <a:t>SID</a:t>
            </a:r>
            <a:endParaRPr lang="en-US" baseline="-25000" dirty="0"/>
          </a:p>
        </p:txBody>
      </p:sp>
      <p:sp>
        <p:nvSpPr>
          <p:cNvPr id="134" name="TextovéPole 133">
            <a:extLst>
              <a:ext uri="{FF2B5EF4-FFF2-40B4-BE49-F238E27FC236}">
                <a16:creationId xmlns:a16="http://schemas.microsoft.com/office/drawing/2014/main" id="{CC8D9001-3778-4FD7-8BA8-1F708E095B67}"/>
              </a:ext>
            </a:extLst>
          </p:cNvPr>
          <p:cNvSpPr txBox="1"/>
          <p:nvPr/>
        </p:nvSpPr>
        <p:spPr>
          <a:xfrm>
            <a:off x="6384020" y="3235114"/>
            <a:ext cx="1705916" cy="646331"/>
          </a:xfrm>
          <a:prstGeom prst="rect">
            <a:avLst/>
          </a:prstGeom>
          <a:solidFill>
            <a:srgbClr val="FFFF00"/>
          </a:solidFill>
        </p:spPr>
        <p:txBody>
          <a:bodyPr wrap="none" rtlCol="0">
            <a:spAutoFit/>
          </a:bodyPr>
          <a:lstStyle/>
          <a:p>
            <a:r>
              <a:rPr lang="cs-CZ" sz="1800" dirty="0" err="1"/>
              <a:t>Diluting</a:t>
            </a:r>
            <a:r>
              <a:rPr lang="cs-CZ" sz="1800" dirty="0"/>
              <a:t> </a:t>
            </a:r>
            <a:r>
              <a:rPr lang="cs-CZ" sz="1800" dirty="0" err="1"/>
              <a:t>acidosis</a:t>
            </a:r>
            <a:endParaRPr lang="cs-CZ" sz="1800" dirty="0"/>
          </a:p>
          <a:p>
            <a:pPr algn="ctr"/>
            <a:r>
              <a:rPr lang="cs-CZ" dirty="0"/>
              <a:t>(</a:t>
            </a:r>
            <a:r>
              <a:rPr lang="cs-CZ" dirty="0" err="1"/>
              <a:t>water</a:t>
            </a:r>
            <a:r>
              <a:rPr lang="cs-CZ" dirty="0"/>
              <a:t> </a:t>
            </a:r>
            <a:r>
              <a:rPr lang="cs-CZ" dirty="0" err="1"/>
              <a:t>intake</a:t>
            </a:r>
            <a:r>
              <a:rPr lang="cs-CZ" dirty="0"/>
              <a:t>)</a:t>
            </a:r>
            <a:endParaRPr lang="cs-CZ" sz="1800" dirty="0"/>
          </a:p>
        </p:txBody>
      </p:sp>
      <p:sp>
        <p:nvSpPr>
          <p:cNvPr id="135" name="TextovéPole 134">
            <a:extLst>
              <a:ext uri="{FF2B5EF4-FFF2-40B4-BE49-F238E27FC236}">
                <a16:creationId xmlns:a16="http://schemas.microsoft.com/office/drawing/2014/main" id="{AE001D5B-66CF-4B64-8565-4D0DC170F24F}"/>
              </a:ext>
            </a:extLst>
          </p:cNvPr>
          <p:cNvSpPr txBox="1"/>
          <p:nvPr/>
        </p:nvSpPr>
        <p:spPr>
          <a:xfrm>
            <a:off x="9676292" y="4201283"/>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36" name="TextovéPole 135">
            <a:extLst>
              <a:ext uri="{FF2B5EF4-FFF2-40B4-BE49-F238E27FC236}">
                <a16:creationId xmlns:a16="http://schemas.microsoft.com/office/drawing/2014/main" id="{1F5B28C9-758D-4449-80C9-F26BB9B2FB9A}"/>
              </a:ext>
            </a:extLst>
          </p:cNvPr>
          <p:cNvSpPr txBox="1"/>
          <p:nvPr/>
        </p:nvSpPr>
        <p:spPr>
          <a:xfrm>
            <a:off x="8732956" y="4178136"/>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sp>
        <p:nvSpPr>
          <p:cNvPr id="137" name="TextovéPole 136">
            <a:extLst>
              <a:ext uri="{FF2B5EF4-FFF2-40B4-BE49-F238E27FC236}">
                <a16:creationId xmlns:a16="http://schemas.microsoft.com/office/drawing/2014/main" id="{6FC9E3CB-190C-477C-B0EB-517928D874C0}"/>
              </a:ext>
            </a:extLst>
          </p:cNvPr>
          <p:cNvSpPr txBox="1"/>
          <p:nvPr/>
        </p:nvSpPr>
        <p:spPr>
          <a:xfrm>
            <a:off x="6384019" y="2527227"/>
            <a:ext cx="1734577" cy="707886"/>
          </a:xfrm>
          <a:prstGeom prst="rect">
            <a:avLst/>
          </a:prstGeom>
          <a:noFill/>
        </p:spPr>
        <p:txBody>
          <a:bodyPr wrap="none" rtlCol="0">
            <a:spAutoFit/>
          </a:bodyPr>
          <a:lstStyle/>
          <a:p>
            <a:r>
              <a:rPr lang="cs-CZ" sz="2000" dirty="0" err="1">
                <a:solidFill>
                  <a:srgbClr val="FF0000"/>
                </a:solidFill>
              </a:rPr>
              <a:t>Decrease</a:t>
            </a:r>
            <a:r>
              <a:rPr lang="cs-CZ" sz="2000" dirty="0">
                <a:solidFill>
                  <a:srgbClr val="FF0000"/>
                </a:solidFill>
              </a:rPr>
              <a:t> SID</a:t>
            </a:r>
            <a:endParaRPr lang="cs-CZ" sz="1800" dirty="0">
              <a:solidFill>
                <a:srgbClr val="FF0000"/>
              </a:solidFill>
            </a:endParaRPr>
          </a:p>
          <a:p>
            <a:r>
              <a:rPr lang="cs-CZ" sz="2000" dirty="0" err="1">
                <a:solidFill>
                  <a:srgbClr val="FF0000"/>
                </a:solidFill>
              </a:rPr>
              <a:t>Decrease</a:t>
            </a:r>
            <a:r>
              <a:rPr lang="cs-CZ" sz="2000" dirty="0">
                <a:solidFill>
                  <a:srgbClr val="FF0000"/>
                </a:solidFill>
              </a:rPr>
              <a:t> [Na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138" name="Šipka: dolů 137">
            <a:extLst>
              <a:ext uri="{FF2B5EF4-FFF2-40B4-BE49-F238E27FC236}">
                <a16:creationId xmlns:a16="http://schemas.microsoft.com/office/drawing/2014/main" id="{B3276A60-D5EB-48BD-8F29-B1EC814D08E8}"/>
              </a:ext>
            </a:extLst>
          </p:cNvPr>
          <p:cNvSpPr/>
          <p:nvPr/>
        </p:nvSpPr>
        <p:spPr>
          <a:xfrm>
            <a:off x="7122011" y="1876247"/>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 name="Šipka: dolů 138">
            <a:extLst>
              <a:ext uri="{FF2B5EF4-FFF2-40B4-BE49-F238E27FC236}">
                <a16:creationId xmlns:a16="http://schemas.microsoft.com/office/drawing/2014/main" id="{1D5131C3-D4FE-4E9A-A14F-920A460D9140}"/>
              </a:ext>
            </a:extLst>
          </p:cNvPr>
          <p:cNvSpPr/>
          <p:nvPr/>
        </p:nvSpPr>
        <p:spPr>
          <a:xfrm>
            <a:off x="9556925" y="4304454"/>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125921639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5B77F59F-FE2F-424A-BAC1-15EFE037DE82}"/>
              </a:ext>
            </a:extLst>
          </p:cNvPr>
          <p:cNvPicPr>
            <a:picLocks noChangeAspect="1"/>
          </p:cNvPicPr>
          <p:nvPr/>
        </p:nvPicPr>
        <p:blipFill rotWithShape="1">
          <a:blip r:embed="rId4">
            <a:clrChange>
              <a:clrFrom>
                <a:srgbClr val="B8E2F5"/>
              </a:clrFrom>
              <a:clrTo>
                <a:srgbClr val="B8E2F5">
                  <a:alpha val="0"/>
                </a:srgbClr>
              </a:clrTo>
            </a:clrChange>
            <a:extLst>
              <a:ext uri="{28A0092B-C50C-407E-A947-70E740481C1C}">
                <a14:useLocalDpi xmlns:a14="http://schemas.microsoft.com/office/drawing/2010/main" val="0"/>
              </a:ext>
            </a:extLst>
          </a:blip>
          <a:srcRect r="4529" b="68011"/>
          <a:stretch/>
        </p:blipFill>
        <p:spPr>
          <a:xfrm>
            <a:off x="2379457" y="117037"/>
            <a:ext cx="6035028" cy="3165249"/>
          </a:xfrm>
          <a:prstGeom prst="rect">
            <a:avLst/>
          </a:prstGeom>
        </p:spPr>
      </p:pic>
      <p:pic>
        <p:nvPicPr>
          <p:cNvPr id="4" name="Obrázek 3">
            <a:extLst>
              <a:ext uri="{FF2B5EF4-FFF2-40B4-BE49-F238E27FC236}">
                <a16:creationId xmlns:a16="http://schemas.microsoft.com/office/drawing/2014/main" id="{F6EEE357-8722-40B1-9922-296E01BDDBA0}"/>
              </a:ext>
            </a:extLst>
          </p:cNvPr>
          <p:cNvPicPr>
            <a:picLocks noChangeAspect="1"/>
          </p:cNvPicPr>
          <p:nvPr/>
        </p:nvPicPr>
        <p:blipFill rotWithShape="1">
          <a:blip r:embed="rId4">
            <a:clrChange>
              <a:clrFrom>
                <a:srgbClr val="B8E2F5"/>
              </a:clrFrom>
              <a:clrTo>
                <a:srgbClr val="B8E2F5">
                  <a:alpha val="0"/>
                </a:srgbClr>
              </a:clrTo>
            </a:clrChange>
            <a:extLst>
              <a:ext uri="{28A0092B-C50C-407E-A947-70E740481C1C}">
                <a14:useLocalDpi xmlns:a14="http://schemas.microsoft.com/office/drawing/2010/main" val="0"/>
              </a:ext>
            </a:extLst>
          </a:blip>
          <a:srcRect t="63682"/>
          <a:stretch/>
        </p:blipFill>
        <p:spPr>
          <a:xfrm>
            <a:off x="5746347" y="3171670"/>
            <a:ext cx="6548651" cy="3722874"/>
          </a:xfrm>
          <a:prstGeom prst="rect">
            <a:avLst/>
          </a:prstGeom>
        </p:spPr>
      </p:pic>
      <p:pic>
        <p:nvPicPr>
          <p:cNvPr id="5" name="Obrázek 4">
            <a:extLst>
              <a:ext uri="{FF2B5EF4-FFF2-40B4-BE49-F238E27FC236}">
                <a16:creationId xmlns:a16="http://schemas.microsoft.com/office/drawing/2014/main" id="{422688B9-406A-4DCC-884E-7325A3DFBA6A}"/>
              </a:ext>
            </a:extLst>
          </p:cNvPr>
          <p:cNvPicPr>
            <a:picLocks noChangeAspect="1"/>
          </p:cNvPicPr>
          <p:nvPr/>
        </p:nvPicPr>
        <p:blipFill rotWithShape="1">
          <a:blip r:embed="rId4">
            <a:clrChange>
              <a:clrFrom>
                <a:srgbClr val="B8E2F5"/>
              </a:clrFrom>
              <a:clrTo>
                <a:srgbClr val="B8E2F5">
                  <a:alpha val="0"/>
                </a:srgbClr>
              </a:clrTo>
            </a:clrChange>
            <a:extLst>
              <a:ext uri="{28A0092B-C50C-407E-A947-70E740481C1C}">
                <a14:useLocalDpi xmlns:a14="http://schemas.microsoft.com/office/drawing/2010/main" val="0"/>
              </a:ext>
            </a:extLst>
          </a:blip>
          <a:srcRect l="10809" t="32830" r="723" b="35181"/>
          <a:stretch/>
        </p:blipFill>
        <p:spPr>
          <a:xfrm>
            <a:off x="118196" y="3429000"/>
            <a:ext cx="5582517" cy="3498229"/>
          </a:xfrm>
          <a:prstGeom prst="rect">
            <a:avLst/>
          </a:prstGeom>
        </p:spPr>
      </p:pic>
      <p:sp>
        <p:nvSpPr>
          <p:cNvPr id="6" name="TextovéPole 5">
            <a:extLst>
              <a:ext uri="{FF2B5EF4-FFF2-40B4-BE49-F238E27FC236}">
                <a16:creationId xmlns:a16="http://schemas.microsoft.com/office/drawing/2014/main" id="{9455EA07-2D97-4357-A7E6-E438F99A70C2}"/>
              </a:ext>
            </a:extLst>
          </p:cNvPr>
          <p:cNvSpPr txBox="1"/>
          <p:nvPr/>
        </p:nvSpPr>
        <p:spPr>
          <a:xfrm>
            <a:off x="4625739" y="117037"/>
            <a:ext cx="2149948" cy="461665"/>
          </a:xfrm>
          <a:prstGeom prst="rect">
            <a:avLst/>
          </a:prstGeom>
          <a:solidFill>
            <a:srgbClr val="E0E7E8"/>
          </a:solidFill>
        </p:spPr>
        <p:txBody>
          <a:bodyPr wrap="none" rtlCol="0">
            <a:spAutoFit/>
          </a:bodyPr>
          <a:lstStyle/>
          <a:p>
            <a:r>
              <a:rPr lang="cs-CZ" sz="2400" dirty="0" err="1"/>
              <a:t>Normal</a:t>
            </a:r>
            <a:r>
              <a:rPr lang="cs-CZ" sz="2400" dirty="0"/>
              <a:t>               </a:t>
            </a:r>
            <a:endParaRPr lang="en-US" sz="2400" dirty="0"/>
          </a:p>
        </p:txBody>
      </p:sp>
      <p:sp>
        <p:nvSpPr>
          <p:cNvPr id="7" name="TextovéPole 6">
            <a:extLst>
              <a:ext uri="{FF2B5EF4-FFF2-40B4-BE49-F238E27FC236}">
                <a16:creationId xmlns:a16="http://schemas.microsoft.com/office/drawing/2014/main" id="{722CF1A3-FB38-4D5F-80DD-3C5690BCFD8B}"/>
              </a:ext>
            </a:extLst>
          </p:cNvPr>
          <p:cNvSpPr txBox="1"/>
          <p:nvPr/>
        </p:nvSpPr>
        <p:spPr>
          <a:xfrm>
            <a:off x="1673504" y="3374587"/>
            <a:ext cx="3154903" cy="461665"/>
          </a:xfrm>
          <a:prstGeom prst="rect">
            <a:avLst/>
          </a:prstGeom>
          <a:solidFill>
            <a:srgbClr val="E0E7E8"/>
          </a:solidFill>
        </p:spPr>
        <p:txBody>
          <a:bodyPr wrap="none" rtlCol="0">
            <a:spAutoFit/>
          </a:bodyPr>
          <a:lstStyle/>
          <a:p>
            <a:r>
              <a:rPr lang="cs-CZ" sz="2400" dirty="0" err="1"/>
              <a:t>Dilution</a:t>
            </a:r>
            <a:r>
              <a:rPr lang="cs-CZ" sz="2400" dirty="0"/>
              <a:t> in vitro               </a:t>
            </a:r>
            <a:endParaRPr lang="en-US" sz="2400" dirty="0"/>
          </a:p>
        </p:txBody>
      </p:sp>
      <p:sp>
        <p:nvSpPr>
          <p:cNvPr id="8" name="TextovéPole 7">
            <a:extLst>
              <a:ext uri="{FF2B5EF4-FFF2-40B4-BE49-F238E27FC236}">
                <a16:creationId xmlns:a16="http://schemas.microsoft.com/office/drawing/2014/main" id="{84875D70-B087-4D58-8D2A-DF4827515574}"/>
              </a:ext>
            </a:extLst>
          </p:cNvPr>
          <p:cNvSpPr txBox="1"/>
          <p:nvPr/>
        </p:nvSpPr>
        <p:spPr>
          <a:xfrm>
            <a:off x="7907617" y="3498412"/>
            <a:ext cx="3086422" cy="461665"/>
          </a:xfrm>
          <a:prstGeom prst="rect">
            <a:avLst/>
          </a:prstGeom>
          <a:solidFill>
            <a:srgbClr val="E0E7E8"/>
          </a:solidFill>
        </p:spPr>
        <p:txBody>
          <a:bodyPr wrap="none" rtlCol="0">
            <a:spAutoFit/>
          </a:bodyPr>
          <a:lstStyle/>
          <a:p>
            <a:r>
              <a:rPr lang="cs-CZ" sz="2400" dirty="0" err="1"/>
              <a:t>Dilution</a:t>
            </a:r>
            <a:r>
              <a:rPr lang="cs-CZ" sz="2400" dirty="0"/>
              <a:t> in </a:t>
            </a:r>
            <a:r>
              <a:rPr lang="cs-CZ" sz="2400" dirty="0" err="1"/>
              <a:t>vivo</a:t>
            </a:r>
            <a:r>
              <a:rPr lang="cs-CZ" sz="2400" dirty="0"/>
              <a:t>               </a:t>
            </a:r>
            <a:endParaRPr lang="en-US" sz="2400" dirty="0"/>
          </a:p>
        </p:txBody>
      </p:sp>
      <p:sp>
        <p:nvSpPr>
          <p:cNvPr id="9" name="TextovéPole 8">
            <a:extLst>
              <a:ext uri="{FF2B5EF4-FFF2-40B4-BE49-F238E27FC236}">
                <a16:creationId xmlns:a16="http://schemas.microsoft.com/office/drawing/2014/main" id="{84A56A9E-B4D2-411F-AFA3-71D87224B0E9}"/>
              </a:ext>
            </a:extLst>
          </p:cNvPr>
          <p:cNvSpPr txBox="1"/>
          <p:nvPr/>
        </p:nvSpPr>
        <p:spPr>
          <a:xfrm>
            <a:off x="5934250" y="5101493"/>
            <a:ext cx="1218603" cy="461665"/>
          </a:xfrm>
          <a:prstGeom prst="rect">
            <a:avLst/>
          </a:prstGeom>
          <a:solidFill>
            <a:srgbClr val="E0E7E8"/>
          </a:solidFill>
        </p:spPr>
        <p:txBody>
          <a:bodyPr wrap="none" rtlCol="0">
            <a:spAutoFit/>
          </a:bodyPr>
          <a:lstStyle/>
          <a:p>
            <a:r>
              <a:rPr lang="cs-CZ" sz="2400" dirty="0"/>
              <a:t>               </a:t>
            </a:r>
            <a:endParaRPr lang="en-US" sz="2400" dirty="0"/>
          </a:p>
        </p:txBody>
      </p:sp>
      <p:sp>
        <p:nvSpPr>
          <p:cNvPr id="10" name="Obdélník 9">
            <a:extLst>
              <a:ext uri="{FF2B5EF4-FFF2-40B4-BE49-F238E27FC236}">
                <a16:creationId xmlns:a16="http://schemas.microsoft.com/office/drawing/2014/main" id="{16348147-75E4-4A8C-8E79-4F499267FD9F}"/>
              </a:ext>
            </a:extLst>
          </p:cNvPr>
          <p:cNvSpPr/>
          <p:nvPr/>
        </p:nvSpPr>
        <p:spPr>
          <a:xfrm>
            <a:off x="8020050" y="4410075"/>
            <a:ext cx="947738" cy="195263"/>
          </a:xfrm>
          <a:prstGeom prst="rect">
            <a:avLst/>
          </a:prstGeom>
          <a:solidFill>
            <a:srgbClr val="F6A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bdélník 1">
            <a:extLst>
              <a:ext uri="{FF2B5EF4-FFF2-40B4-BE49-F238E27FC236}">
                <a16:creationId xmlns:a16="http://schemas.microsoft.com/office/drawing/2014/main" id="{CB50D097-DB14-484C-B7C9-F0403DDA5A18}"/>
              </a:ext>
            </a:extLst>
          </p:cNvPr>
          <p:cNvSpPr/>
          <p:nvPr/>
        </p:nvSpPr>
        <p:spPr>
          <a:xfrm>
            <a:off x="5934250" y="3212334"/>
            <a:ext cx="6481720" cy="3641546"/>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ustDataLst>
      <p:tags r:id="rId1"/>
    </p:custDataLst>
    <p:extLst>
      <p:ext uri="{BB962C8B-B14F-4D97-AF65-F5344CB8AC3E}">
        <p14:creationId xmlns:p14="http://schemas.microsoft.com/office/powerpoint/2010/main" val="2208021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8399325A-7030-40E7-ADA4-778219B2D472}"/>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0" y="94017"/>
            <a:ext cx="11007915" cy="6858000"/>
          </a:xfrm>
          <a:prstGeom prst="rect">
            <a:avLst/>
          </a:prstGeom>
        </p:spPr>
      </p:pic>
      <p:cxnSp>
        <p:nvCxnSpPr>
          <p:cNvPr id="14" name="Přímá spojnice se šipkou 13">
            <a:extLst>
              <a:ext uri="{FF2B5EF4-FFF2-40B4-BE49-F238E27FC236}">
                <a16:creationId xmlns:a16="http://schemas.microsoft.com/office/drawing/2014/main" id="{4588343F-847A-4C1D-834E-8F10F30C0956}"/>
              </a:ext>
            </a:extLst>
          </p:cNvPr>
          <p:cNvCxnSpPr>
            <a:cxnSpLocks/>
          </p:cNvCxnSpPr>
          <p:nvPr/>
        </p:nvCxnSpPr>
        <p:spPr>
          <a:xfrm flipV="1">
            <a:off x="4926847" y="2110429"/>
            <a:ext cx="0" cy="255300"/>
          </a:xfrm>
          <a:prstGeom prst="straightConnector1">
            <a:avLst/>
          </a:prstGeom>
          <a:ln w="19050">
            <a:solidFill>
              <a:schemeClr val="tx1"/>
            </a:solidFill>
            <a:tailEnd type="triangle"/>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109392665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ovéPole 2">
            <a:extLst>
              <a:ext uri="{FF2B5EF4-FFF2-40B4-BE49-F238E27FC236}">
                <a16:creationId xmlns:a16="http://schemas.microsoft.com/office/drawing/2014/main" id="{D9138FF0-4833-44C9-B63C-709B365882CF}"/>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4" name="TextovéPole 13">
            <a:extLst>
              <a:ext uri="{FF2B5EF4-FFF2-40B4-BE49-F238E27FC236}">
                <a16:creationId xmlns:a16="http://schemas.microsoft.com/office/drawing/2014/main" id="{D5CC9D54-3B08-47AB-9946-F3929D74B9EA}"/>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2049825" y="2103238"/>
            <a:ext cx="936104" cy="462123"/>
            <a:chOff x="2339752" y="2192728"/>
            <a:chExt cx="936104" cy="372176"/>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2049825" y="1311152"/>
            <a:ext cx="1008114" cy="821705"/>
            <a:chOff x="2339752" y="1340768"/>
            <a:chExt cx="1005909"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2042855" y="856185"/>
            <a:ext cx="943074" cy="461665"/>
            <a:chOff x="2332782" y="885801"/>
            <a:chExt cx="943074"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Přímá spojnice 21">
            <a:extLst>
              <a:ext uri="{FF2B5EF4-FFF2-40B4-BE49-F238E27FC236}">
                <a16:creationId xmlns:a16="http://schemas.microsoft.com/office/drawing/2014/main" id="{3778359C-A9E9-4957-90A2-77D72E41A773}"/>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AB9958F2-7E8C-4759-8CED-522A1CC958A3}"/>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B90991F5-D4AE-449A-8DE8-B3EC36856941}"/>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AA1D4AE9-A54A-4C07-BA82-FBC83F1AE061}"/>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3F15CF1-4332-40D0-BA16-93B0A364C38C}"/>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01E10129-F66A-4B4B-BD8E-0E22F93D2683}"/>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93F28D53-D6E0-4CEA-B868-9CE18962BA5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7" name="TextovéPole 36">
            <a:extLst>
              <a:ext uri="{FF2B5EF4-FFF2-40B4-BE49-F238E27FC236}">
                <a16:creationId xmlns:a16="http://schemas.microsoft.com/office/drawing/2014/main" id="{CD032BD5-0EA7-4B7C-858A-1FE0FE76D1F7}"/>
              </a:ext>
            </a:extLst>
          </p:cNvPr>
          <p:cNvSpPr txBox="1"/>
          <p:nvPr/>
        </p:nvSpPr>
        <p:spPr>
          <a:xfrm>
            <a:off x="925718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8E487135-B6C7-4F2B-A246-A48A8CD3322B}"/>
              </a:ext>
            </a:extLst>
          </p:cNvPr>
          <p:cNvSpPr txBox="1"/>
          <p:nvPr/>
        </p:nvSpPr>
        <p:spPr>
          <a:xfrm>
            <a:off x="10892146" y="-6258"/>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3C46C331-49EB-42BF-AF02-D4939B8B8D22}"/>
              </a:ext>
            </a:extLst>
          </p:cNvPr>
          <p:cNvSpPr txBox="1"/>
          <p:nvPr/>
        </p:nvSpPr>
        <p:spPr>
          <a:xfrm>
            <a:off x="11263099" y="224575"/>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F3265A30-9300-4AB7-B3AA-2446DBDB89E5}"/>
              </a:ext>
            </a:extLst>
          </p:cNvPr>
          <p:cNvSpPr txBox="1"/>
          <p:nvPr/>
        </p:nvSpPr>
        <p:spPr>
          <a:xfrm>
            <a:off x="11247494" y="561192"/>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grpSp>
        <p:nvGrpSpPr>
          <p:cNvPr id="46" name="Skupina 45">
            <a:extLst>
              <a:ext uri="{FF2B5EF4-FFF2-40B4-BE49-F238E27FC236}">
                <a16:creationId xmlns:a16="http://schemas.microsoft.com/office/drawing/2014/main" id="{8A281E6F-4234-41B3-A663-1F8577328A42}"/>
              </a:ext>
            </a:extLst>
          </p:cNvPr>
          <p:cNvGrpSpPr/>
          <p:nvPr/>
        </p:nvGrpSpPr>
        <p:grpSpPr>
          <a:xfrm>
            <a:off x="8549548" y="78715"/>
            <a:ext cx="1878064" cy="6230606"/>
            <a:chOff x="2333896" y="818993"/>
            <a:chExt cx="1878064" cy="5490327"/>
          </a:xfrm>
        </p:grpSpPr>
        <p:sp>
          <p:nvSpPr>
            <p:cNvPr id="47" name="Obdélník 46">
              <a:extLst>
                <a:ext uri="{FF2B5EF4-FFF2-40B4-BE49-F238E27FC236}">
                  <a16:creationId xmlns:a16="http://schemas.microsoft.com/office/drawing/2014/main" id="{B93CB711-0AAC-48D7-97C2-CA5B8B4785AF}"/>
                </a:ext>
              </a:extLst>
            </p:cNvPr>
            <p:cNvSpPr/>
            <p:nvPr/>
          </p:nvSpPr>
          <p:spPr>
            <a:xfrm>
              <a:off x="3275856" y="1216870"/>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 name="Obdélník 47">
              <a:extLst>
                <a:ext uri="{FF2B5EF4-FFF2-40B4-BE49-F238E27FC236}">
                  <a16:creationId xmlns:a16="http://schemas.microsoft.com/office/drawing/2014/main" id="{0EEADB20-A8D8-43F9-A84D-8100D466A51A}"/>
                </a:ext>
              </a:extLst>
            </p:cNvPr>
            <p:cNvSpPr/>
            <p:nvPr/>
          </p:nvSpPr>
          <p:spPr>
            <a:xfrm>
              <a:off x="3275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Obdélník 48">
              <a:extLst>
                <a:ext uri="{FF2B5EF4-FFF2-40B4-BE49-F238E27FC236}">
                  <a16:creationId xmlns:a16="http://schemas.microsoft.com/office/drawing/2014/main" id="{7A5D9F08-27B2-4D18-B534-EB6C0E48A872}"/>
                </a:ext>
              </a:extLst>
            </p:cNvPr>
            <p:cNvSpPr/>
            <p:nvPr/>
          </p:nvSpPr>
          <p:spPr>
            <a:xfrm>
              <a:off x="3275856" y="881761"/>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Obdélník 49">
              <a:extLst>
                <a:ext uri="{FF2B5EF4-FFF2-40B4-BE49-F238E27FC236}">
                  <a16:creationId xmlns:a16="http://schemas.microsoft.com/office/drawing/2014/main" id="{CDA9288B-D126-4C40-A697-F7680F63A3D8}"/>
                </a:ext>
              </a:extLst>
            </p:cNvPr>
            <p:cNvSpPr/>
            <p:nvPr/>
          </p:nvSpPr>
          <p:spPr>
            <a:xfrm>
              <a:off x="3275856" y="823951"/>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Obdélník 50">
              <a:extLst>
                <a:ext uri="{FF2B5EF4-FFF2-40B4-BE49-F238E27FC236}">
                  <a16:creationId xmlns:a16="http://schemas.microsoft.com/office/drawing/2014/main" id="{4F49169F-5E82-47A8-8506-0952AC6B3D6F}"/>
                </a:ext>
              </a:extLst>
            </p:cNvPr>
            <p:cNvSpPr/>
            <p:nvPr/>
          </p:nvSpPr>
          <p:spPr>
            <a:xfrm>
              <a:off x="2339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Obdélník 51">
              <a:extLst>
                <a:ext uri="{FF2B5EF4-FFF2-40B4-BE49-F238E27FC236}">
                  <a16:creationId xmlns:a16="http://schemas.microsoft.com/office/drawing/2014/main" id="{272AAAA2-FF43-4BB4-96AC-BF12DC23871D}"/>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53E2EEB4-3574-4BBB-9E67-A2A810DEC257}"/>
                </a:ext>
              </a:extLst>
            </p:cNvPr>
            <p:cNvSpPr txBox="1"/>
            <p:nvPr/>
          </p:nvSpPr>
          <p:spPr>
            <a:xfrm>
              <a:off x="3419872" y="4005064"/>
              <a:ext cx="659155" cy="406813"/>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54" name="TextovéPole 53">
              <a:extLst>
                <a:ext uri="{FF2B5EF4-FFF2-40B4-BE49-F238E27FC236}">
                  <a16:creationId xmlns:a16="http://schemas.microsoft.com/office/drawing/2014/main" id="{C3605696-0FFD-40CC-8D2C-F70C87D27F1B}"/>
                </a:ext>
              </a:extLst>
            </p:cNvPr>
            <p:cNvSpPr txBox="1"/>
            <p:nvPr/>
          </p:nvSpPr>
          <p:spPr>
            <a:xfrm>
              <a:off x="2558810" y="4005064"/>
              <a:ext cx="543739" cy="406813"/>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55" name="Skupina 54">
              <a:extLst>
                <a:ext uri="{FF2B5EF4-FFF2-40B4-BE49-F238E27FC236}">
                  <a16:creationId xmlns:a16="http://schemas.microsoft.com/office/drawing/2014/main" id="{444A0017-DE75-4845-B7F0-64292CC48262}"/>
                </a:ext>
              </a:extLst>
            </p:cNvPr>
            <p:cNvGrpSpPr/>
            <p:nvPr/>
          </p:nvGrpSpPr>
          <p:grpSpPr>
            <a:xfrm>
              <a:off x="2337542" y="2103237"/>
              <a:ext cx="936104" cy="462123"/>
              <a:chOff x="2339752" y="2192728"/>
              <a:chExt cx="936104" cy="372176"/>
            </a:xfrm>
          </p:grpSpPr>
          <p:sp>
            <p:nvSpPr>
              <p:cNvPr id="62" name="Obdélník 61">
                <a:extLst>
                  <a:ext uri="{FF2B5EF4-FFF2-40B4-BE49-F238E27FC236}">
                    <a16:creationId xmlns:a16="http://schemas.microsoft.com/office/drawing/2014/main" id="{7B910788-0D4F-477D-9673-6D269EAA4BBA}"/>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 name="TextovéPole 62">
                <a:extLst>
                  <a:ext uri="{FF2B5EF4-FFF2-40B4-BE49-F238E27FC236}">
                    <a16:creationId xmlns:a16="http://schemas.microsoft.com/office/drawing/2014/main" id="{7982C6A7-EA8E-46E5-92D0-20B65E3216F9}"/>
                  </a:ext>
                </a:extLst>
              </p:cNvPr>
              <p:cNvSpPr txBox="1"/>
              <p:nvPr/>
            </p:nvSpPr>
            <p:spPr>
              <a:xfrm>
                <a:off x="2417204" y="2192728"/>
                <a:ext cx="699230" cy="327631"/>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6" name="Skupina 55">
              <a:extLst>
                <a:ext uri="{FF2B5EF4-FFF2-40B4-BE49-F238E27FC236}">
                  <a16:creationId xmlns:a16="http://schemas.microsoft.com/office/drawing/2014/main" id="{CF3996D2-E59D-4CFE-B55E-D96DB96522EF}"/>
                </a:ext>
              </a:extLst>
            </p:cNvPr>
            <p:cNvGrpSpPr/>
            <p:nvPr/>
          </p:nvGrpSpPr>
          <p:grpSpPr>
            <a:xfrm>
              <a:off x="2337542" y="1311151"/>
              <a:ext cx="1008114" cy="821705"/>
              <a:chOff x="2339752" y="1340768"/>
              <a:chExt cx="1005909" cy="864096"/>
            </a:xfrm>
          </p:grpSpPr>
          <p:sp>
            <p:nvSpPr>
              <p:cNvPr id="60" name="Obdélník 59">
                <a:extLst>
                  <a:ext uri="{FF2B5EF4-FFF2-40B4-BE49-F238E27FC236}">
                    <a16:creationId xmlns:a16="http://schemas.microsoft.com/office/drawing/2014/main" id="{D4E825CC-8971-4AE1-BFBC-56A384334A5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 name="TextovéPole 60">
                <a:extLst>
                  <a:ext uri="{FF2B5EF4-FFF2-40B4-BE49-F238E27FC236}">
                    <a16:creationId xmlns:a16="http://schemas.microsoft.com/office/drawing/2014/main" id="{443F4556-FEA7-4A47-A8EB-459E48C125B3}"/>
                  </a:ext>
                </a:extLst>
              </p:cNvPr>
              <p:cNvSpPr txBox="1"/>
              <p:nvPr/>
            </p:nvSpPr>
            <p:spPr>
              <a:xfrm>
                <a:off x="2340857" y="1541983"/>
                <a:ext cx="1004804" cy="427800"/>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7" name="Skupina 56">
              <a:extLst>
                <a:ext uri="{FF2B5EF4-FFF2-40B4-BE49-F238E27FC236}">
                  <a16:creationId xmlns:a16="http://schemas.microsoft.com/office/drawing/2014/main" id="{2427B364-F308-4477-8BD2-516CA30DE31B}"/>
                </a:ext>
              </a:extLst>
            </p:cNvPr>
            <p:cNvGrpSpPr/>
            <p:nvPr/>
          </p:nvGrpSpPr>
          <p:grpSpPr>
            <a:xfrm>
              <a:off x="2333896" y="886468"/>
              <a:ext cx="939750" cy="424683"/>
              <a:chOff x="2336106" y="916085"/>
              <a:chExt cx="939750" cy="424683"/>
            </a:xfrm>
          </p:grpSpPr>
          <p:sp>
            <p:nvSpPr>
              <p:cNvPr id="58" name="Obdélník 57">
                <a:extLst>
                  <a:ext uri="{FF2B5EF4-FFF2-40B4-BE49-F238E27FC236}">
                    <a16:creationId xmlns:a16="http://schemas.microsoft.com/office/drawing/2014/main" id="{2899BB06-B793-485C-92D1-C8B90487E591}"/>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 name="TextovéPole 58">
                <a:extLst>
                  <a:ext uri="{FF2B5EF4-FFF2-40B4-BE49-F238E27FC236}">
                    <a16:creationId xmlns:a16="http://schemas.microsoft.com/office/drawing/2014/main" id="{3DA43F15-2E38-44F2-9457-13210683DBB9}"/>
                  </a:ext>
                </a:extLst>
              </p:cNvPr>
              <p:cNvSpPr txBox="1"/>
              <p:nvPr/>
            </p:nvSpPr>
            <p:spPr>
              <a:xfrm>
                <a:off x="2336106" y="916085"/>
                <a:ext cx="715260" cy="406813"/>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64" name="Přímá spojnice 63">
            <a:extLst>
              <a:ext uri="{FF2B5EF4-FFF2-40B4-BE49-F238E27FC236}">
                <a16:creationId xmlns:a16="http://schemas.microsoft.com/office/drawing/2014/main" id="{01954B20-F606-4ADA-B988-B4FCEF72DABB}"/>
              </a:ext>
            </a:extLst>
          </p:cNvPr>
          <p:cNvCxnSpPr>
            <a:cxnSpLocks/>
            <a:stCxn id="43" idx="1"/>
            <a:endCxn id="49" idx="3"/>
          </p:cNvCxnSpPr>
          <p:nvPr/>
        </p:nvCxnSpPr>
        <p:spPr>
          <a:xfrm flipH="1" flipV="1">
            <a:off x="10427613" y="206483"/>
            <a:ext cx="835487" cy="248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Přímá spojnice 64">
            <a:extLst>
              <a:ext uri="{FF2B5EF4-FFF2-40B4-BE49-F238E27FC236}">
                <a16:creationId xmlns:a16="http://schemas.microsoft.com/office/drawing/2014/main" id="{00B465D3-81A1-4769-B8E7-BC52BCB34146}"/>
              </a:ext>
            </a:extLst>
          </p:cNvPr>
          <p:cNvCxnSpPr>
            <a:cxnSpLocks/>
            <a:stCxn id="42" idx="1"/>
          </p:cNvCxnSpPr>
          <p:nvPr/>
        </p:nvCxnSpPr>
        <p:spPr>
          <a:xfrm flipH="1" flipV="1">
            <a:off x="10420871" y="133347"/>
            <a:ext cx="471274" cy="91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Přímá spojnice 65">
            <a:extLst>
              <a:ext uri="{FF2B5EF4-FFF2-40B4-BE49-F238E27FC236}">
                <a16:creationId xmlns:a16="http://schemas.microsoft.com/office/drawing/2014/main" id="{621EE300-8686-4D79-9FB3-B0A9F70EE96E}"/>
              </a:ext>
            </a:extLst>
          </p:cNvPr>
          <p:cNvCxnSpPr>
            <a:cxnSpLocks/>
            <a:stCxn id="45" idx="1"/>
            <a:endCxn id="48" idx="3"/>
          </p:cNvCxnSpPr>
          <p:nvPr/>
        </p:nvCxnSpPr>
        <p:spPr>
          <a:xfrm flipH="1" flipV="1">
            <a:off x="10427612" y="401006"/>
            <a:ext cx="819882" cy="3910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Přímá spojnice 66">
            <a:extLst>
              <a:ext uri="{FF2B5EF4-FFF2-40B4-BE49-F238E27FC236}">
                <a16:creationId xmlns:a16="http://schemas.microsoft.com/office/drawing/2014/main" id="{69FD1B52-4A0F-46D7-B550-EDDDFBF10DEA}"/>
              </a:ext>
            </a:extLst>
          </p:cNvPr>
          <p:cNvCxnSpPr>
            <a:cxnSpLocks/>
          </p:cNvCxnSpPr>
          <p:nvPr/>
        </p:nvCxnSpPr>
        <p:spPr>
          <a:xfrm flipV="1">
            <a:off x="8292550" y="136953"/>
            <a:ext cx="266988" cy="10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Přímá spojnice 67">
            <a:extLst>
              <a:ext uri="{FF2B5EF4-FFF2-40B4-BE49-F238E27FC236}">
                <a16:creationId xmlns:a16="http://schemas.microsoft.com/office/drawing/2014/main" id="{18938EF3-5369-4B09-8BDC-1219B301487E}"/>
              </a:ext>
            </a:extLst>
          </p:cNvPr>
          <p:cNvCxnSpPr/>
          <p:nvPr/>
        </p:nvCxnSpPr>
        <p:spPr>
          <a:xfrm flipH="1">
            <a:off x="7475284" y="156973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9" name="Přímá spojnice 68">
            <a:extLst>
              <a:ext uri="{FF2B5EF4-FFF2-40B4-BE49-F238E27FC236}">
                <a16:creationId xmlns:a16="http://schemas.microsoft.com/office/drawing/2014/main" id="{4255D35A-1D48-46AF-B13F-9D3EECF28FAB}"/>
              </a:ext>
            </a:extLst>
          </p:cNvPr>
          <p:cNvCxnSpPr/>
          <p:nvPr/>
        </p:nvCxnSpPr>
        <p:spPr>
          <a:xfrm flipH="1">
            <a:off x="7552736" y="78715"/>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0" name="Přímá spojnice se šipkou 69">
            <a:extLst>
              <a:ext uri="{FF2B5EF4-FFF2-40B4-BE49-F238E27FC236}">
                <a16:creationId xmlns:a16="http://schemas.microsoft.com/office/drawing/2014/main" id="{DC02B66C-AF84-4F55-91AE-BC06A3A6BF21}"/>
              </a:ext>
            </a:extLst>
          </p:cNvPr>
          <p:cNvCxnSpPr>
            <a:cxnSpLocks/>
          </p:cNvCxnSpPr>
          <p:nvPr/>
        </p:nvCxnSpPr>
        <p:spPr>
          <a:xfrm>
            <a:off x="7920871" y="101698"/>
            <a:ext cx="0" cy="146803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1" name="TextovéPole 70">
            <a:extLst>
              <a:ext uri="{FF2B5EF4-FFF2-40B4-BE49-F238E27FC236}">
                <a16:creationId xmlns:a16="http://schemas.microsoft.com/office/drawing/2014/main" id="{A44635A1-1345-48D6-BA5A-77D627BBA4A8}"/>
              </a:ext>
            </a:extLst>
          </p:cNvPr>
          <p:cNvSpPr txBox="1"/>
          <p:nvPr/>
        </p:nvSpPr>
        <p:spPr>
          <a:xfrm>
            <a:off x="7392797" y="492947"/>
            <a:ext cx="681597" cy="461665"/>
          </a:xfrm>
          <a:prstGeom prst="rect">
            <a:avLst/>
          </a:prstGeom>
          <a:noFill/>
        </p:spPr>
        <p:txBody>
          <a:bodyPr wrap="none" rtlCol="0">
            <a:spAutoFit/>
          </a:bodyPr>
          <a:lstStyle/>
          <a:p>
            <a:r>
              <a:rPr lang="cs-CZ" dirty="0"/>
              <a:t>SID</a:t>
            </a:r>
            <a:endParaRPr lang="en-US" baseline="-25000" dirty="0"/>
          </a:p>
        </p:txBody>
      </p:sp>
      <p:sp>
        <p:nvSpPr>
          <p:cNvPr id="72" name="TextovéPole 71">
            <a:extLst>
              <a:ext uri="{FF2B5EF4-FFF2-40B4-BE49-F238E27FC236}">
                <a16:creationId xmlns:a16="http://schemas.microsoft.com/office/drawing/2014/main" id="{E75EEABC-6F43-4186-90C0-C29B97E10B09}"/>
              </a:ext>
            </a:extLst>
          </p:cNvPr>
          <p:cNvSpPr txBox="1"/>
          <p:nvPr/>
        </p:nvSpPr>
        <p:spPr>
          <a:xfrm>
            <a:off x="8064409" y="146375"/>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3" name="Šipka: dolů 72">
            <a:extLst>
              <a:ext uri="{FF2B5EF4-FFF2-40B4-BE49-F238E27FC236}">
                <a16:creationId xmlns:a16="http://schemas.microsoft.com/office/drawing/2014/main" id="{AF30E61B-9333-4FC3-AC57-2B6E63D98141}"/>
              </a:ext>
            </a:extLst>
          </p:cNvPr>
          <p:cNvSpPr/>
          <p:nvPr/>
        </p:nvSpPr>
        <p:spPr>
          <a:xfrm rot="10800000">
            <a:off x="7281743" y="541580"/>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Šipka: dolů 73">
            <a:extLst>
              <a:ext uri="{FF2B5EF4-FFF2-40B4-BE49-F238E27FC236}">
                <a16:creationId xmlns:a16="http://schemas.microsoft.com/office/drawing/2014/main" id="{4C796D04-AB00-464E-8669-6C0DC423F741}"/>
              </a:ext>
            </a:extLst>
          </p:cNvPr>
          <p:cNvSpPr/>
          <p:nvPr/>
        </p:nvSpPr>
        <p:spPr>
          <a:xfrm rot="10800000">
            <a:off x="9522293" y="3729891"/>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TextovéPole 74">
            <a:extLst>
              <a:ext uri="{FF2B5EF4-FFF2-40B4-BE49-F238E27FC236}">
                <a16:creationId xmlns:a16="http://schemas.microsoft.com/office/drawing/2014/main" id="{0AD13673-FCB1-42F9-AAF7-22946A21F838}"/>
              </a:ext>
            </a:extLst>
          </p:cNvPr>
          <p:cNvSpPr txBox="1"/>
          <p:nvPr/>
        </p:nvSpPr>
        <p:spPr>
          <a:xfrm>
            <a:off x="6467172" y="2359660"/>
            <a:ext cx="1734577" cy="707886"/>
          </a:xfrm>
          <a:prstGeom prst="rect">
            <a:avLst/>
          </a:prstGeom>
          <a:noFill/>
        </p:spPr>
        <p:txBody>
          <a:bodyPr wrap="none" rtlCol="0">
            <a:spAutoFit/>
          </a:bodyPr>
          <a:lstStyle/>
          <a:p>
            <a:r>
              <a:rPr lang="cs-CZ" sz="2000" dirty="0" err="1">
                <a:solidFill>
                  <a:srgbClr val="FF0000"/>
                </a:solidFill>
              </a:rPr>
              <a:t>Increase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Decrease</a:t>
            </a:r>
            <a:r>
              <a:rPr lang="cs-CZ" sz="2000" dirty="0">
                <a:solidFill>
                  <a:srgbClr val="FF0000"/>
                </a:solidFill>
              </a:rPr>
              <a:t> [Na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76" name="TextovéPole 75">
            <a:extLst>
              <a:ext uri="{FF2B5EF4-FFF2-40B4-BE49-F238E27FC236}">
                <a16:creationId xmlns:a16="http://schemas.microsoft.com/office/drawing/2014/main" id="{F870B98A-3BBB-4386-9792-21B69A28378D}"/>
              </a:ext>
            </a:extLst>
          </p:cNvPr>
          <p:cNvSpPr txBox="1"/>
          <p:nvPr/>
        </p:nvSpPr>
        <p:spPr>
          <a:xfrm>
            <a:off x="6375484" y="3235114"/>
            <a:ext cx="2171172" cy="646331"/>
          </a:xfrm>
          <a:prstGeom prst="rect">
            <a:avLst/>
          </a:prstGeom>
          <a:solidFill>
            <a:srgbClr val="FFFF00"/>
          </a:solidFill>
        </p:spPr>
        <p:txBody>
          <a:bodyPr wrap="none" rtlCol="0">
            <a:spAutoFit/>
          </a:bodyPr>
          <a:lstStyle/>
          <a:p>
            <a:r>
              <a:rPr lang="cs-CZ" sz="1800" dirty="0" err="1"/>
              <a:t>Contraction</a:t>
            </a:r>
            <a:r>
              <a:rPr lang="cs-CZ" sz="1800" dirty="0"/>
              <a:t> </a:t>
            </a:r>
            <a:r>
              <a:rPr lang="cs-CZ" sz="1800" dirty="0" err="1"/>
              <a:t>alkalosis</a:t>
            </a:r>
            <a:endParaRPr lang="cs-CZ" sz="1800" dirty="0"/>
          </a:p>
          <a:p>
            <a:pPr algn="ctr"/>
            <a:r>
              <a:rPr lang="cs-CZ" sz="1800" dirty="0"/>
              <a:t>(</a:t>
            </a:r>
            <a:r>
              <a:rPr lang="cs-CZ" sz="1800" dirty="0" err="1"/>
              <a:t>water</a:t>
            </a:r>
            <a:r>
              <a:rPr lang="cs-CZ" sz="1800" dirty="0"/>
              <a:t> </a:t>
            </a:r>
            <a:r>
              <a:rPr lang="cs-CZ" sz="1800" dirty="0" err="1"/>
              <a:t>loss</a:t>
            </a:r>
            <a:r>
              <a:rPr lang="cs-CZ" sz="1800" dirty="0"/>
              <a:t>)</a:t>
            </a:r>
            <a:endParaRPr lang="en-US" sz="1800" dirty="0"/>
          </a:p>
        </p:txBody>
      </p:sp>
    </p:spTree>
    <p:custDataLst>
      <p:tags r:id="rId1"/>
    </p:custDataLst>
    <p:extLst>
      <p:ext uri="{BB962C8B-B14F-4D97-AF65-F5344CB8AC3E}">
        <p14:creationId xmlns:p14="http://schemas.microsoft.com/office/powerpoint/2010/main" val="401486819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A5E7F08C-C82E-4D14-8DA7-CED35B8093CE}"/>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1061663" y="0"/>
            <a:ext cx="10068674" cy="6858000"/>
          </a:xfrm>
          <a:prstGeom prst="rect">
            <a:avLst/>
          </a:prstGeom>
        </p:spPr>
      </p:pic>
      <p:cxnSp>
        <p:nvCxnSpPr>
          <p:cNvPr id="10" name="Přímá spojnice se šipkou 9">
            <a:extLst>
              <a:ext uri="{FF2B5EF4-FFF2-40B4-BE49-F238E27FC236}">
                <a16:creationId xmlns:a16="http://schemas.microsoft.com/office/drawing/2014/main" id="{8F5ABC37-CDBB-4FAC-BEE4-AAB36D4E3922}"/>
              </a:ext>
            </a:extLst>
          </p:cNvPr>
          <p:cNvCxnSpPr>
            <a:cxnSpLocks/>
          </p:cNvCxnSpPr>
          <p:nvPr/>
        </p:nvCxnSpPr>
        <p:spPr>
          <a:xfrm flipV="1">
            <a:off x="5295336" y="2110429"/>
            <a:ext cx="0" cy="255300"/>
          </a:xfrm>
          <a:prstGeom prst="straightConnector1">
            <a:avLst/>
          </a:prstGeom>
          <a:ln w="19050">
            <a:solidFill>
              <a:schemeClr val="tx1"/>
            </a:solidFill>
            <a:headEnd type="triangle" w="med" len="med"/>
            <a:tailEnd type="none" w="med" len="med"/>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36350959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69" name="Obdélník 68">
            <a:extLst>
              <a:ext uri="{FF2B5EF4-FFF2-40B4-BE49-F238E27FC236}">
                <a16:creationId xmlns:a16="http://schemas.microsoft.com/office/drawing/2014/main" id="{C62267EC-4FF1-4F7D-988F-C799B23750B5}"/>
              </a:ext>
            </a:extLst>
          </p:cNvPr>
          <p:cNvSpPr/>
          <p:nvPr/>
        </p:nvSpPr>
        <p:spPr>
          <a:xfrm>
            <a:off x="9465867"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0" name="Obdélník 69">
            <a:extLst>
              <a:ext uri="{FF2B5EF4-FFF2-40B4-BE49-F238E27FC236}">
                <a16:creationId xmlns:a16="http://schemas.microsoft.com/office/drawing/2014/main" id="{CC5AFC9E-4A1F-4917-A3DE-9CF91B79E715}"/>
              </a:ext>
            </a:extLst>
          </p:cNvPr>
          <p:cNvSpPr/>
          <p:nvPr/>
        </p:nvSpPr>
        <p:spPr>
          <a:xfrm>
            <a:off x="9465867"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Obdélník 70">
            <a:extLst>
              <a:ext uri="{FF2B5EF4-FFF2-40B4-BE49-F238E27FC236}">
                <a16:creationId xmlns:a16="http://schemas.microsoft.com/office/drawing/2014/main" id="{ED5549D3-E63B-4692-B0AE-D5B40792E2F0}"/>
              </a:ext>
            </a:extLst>
          </p:cNvPr>
          <p:cNvSpPr/>
          <p:nvPr/>
        </p:nvSpPr>
        <p:spPr>
          <a:xfrm>
            <a:off x="9465867"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2" name="Obdélník 71">
            <a:extLst>
              <a:ext uri="{FF2B5EF4-FFF2-40B4-BE49-F238E27FC236}">
                <a16:creationId xmlns:a16="http://schemas.microsoft.com/office/drawing/2014/main" id="{D549DE79-9971-4345-B1FF-95FAFCB90DAA}"/>
              </a:ext>
            </a:extLst>
          </p:cNvPr>
          <p:cNvSpPr/>
          <p:nvPr/>
        </p:nvSpPr>
        <p:spPr>
          <a:xfrm>
            <a:off x="9465867"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 name="Obdélník 72">
            <a:extLst>
              <a:ext uri="{FF2B5EF4-FFF2-40B4-BE49-F238E27FC236}">
                <a16:creationId xmlns:a16="http://schemas.microsoft.com/office/drawing/2014/main" id="{8F8EAA95-FA10-4CE8-BF17-4AD0F299C21D}"/>
              </a:ext>
            </a:extLst>
          </p:cNvPr>
          <p:cNvSpPr/>
          <p:nvPr/>
        </p:nvSpPr>
        <p:spPr>
          <a:xfrm>
            <a:off x="8529763"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Obdélník 73">
            <a:extLst>
              <a:ext uri="{FF2B5EF4-FFF2-40B4-BE49-F238E27FC236}">
                <a16:creationId xmlns:a16="http://schemas.microsoft.com/office/drawing/2014/main" id="{AC5542B3-62DF-4C28-9E93-363BD3CE068A}"/>
              </a:ext>
            </a:extLst>
          </p:cNvPr>
          <p:cNvSpPr/>
          <p:nvPr/>
        </p:nvSpPr>
        <p:spPr>
          <a:xfrm>
            <a:off x="8529763"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TextovéPole 74">
            <a:extLst>
              <a:ext uri="{FF2B5EF4-FFF2-40B4-BE49-F238E27FC236}">
                <a16:creationId xmlns:a16="http://schemas.microsoft.com/office/drawing/2014/main" id="{DB238856-B94D-4560-9F9D-56AEB16FE106}"/>
              </a:ext>
            </a:extLst>
          </p:cNvPr>
          <p:cNvSpPr txBox="1"/>
          <p:nvPr/>
        </p:nvSpPr>
        <p:spPr>
          <a:xfrm>
            <a:off x="9231541"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6" name="TextovéPole 75">
            <a:extLst>
              <a:ext uri="{FF2B5EF4-FFF2-40B4-BE49-F238E27FC236}">
                <a16:creationId xmlns:a16="http://schemas.microsoft.com/office/drawing/2014/main" id="{1641A105-2DFF-4464-AF58-24DB0F1095C3}"/>
              </a:ext>
            </a:extLst>
          </p:cNvPr>
          <p:cNvSpPr txBox="1"/>
          <p:nvPr/>
        </p:nvSpPr>
        <p:spPr>
          <a:xfrm>
            <a:off x="10659315"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77" name="TextovéPole 76">
            <a:extLst>
              <a:ext uri="{FF2B5EF4-FFF2-40B4-BE49-F238E27FC236}">
                <a16:creationId xmlns:a16="http://schemas.microsoft.com/office/drawing/2014/main" id="{1CEBE4FA-55E7-4B5E-BB7D-AF0865FF6773}"/>
              </a:ext>
            </a:extLst>
          </p:cNvPr>
          <p:cNvSpPr txBox="1"/>
          <p:nvPr/>
        </p:nvSpPr>
        <p:spPr>
          <a:xfrm>
            <a:off x="10833085"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78" name="TextovéPole 77">
            <a:extLst>
              <a:ext uri="{FF2B5EF4-FFF2-40B4-BE49-F238E27FC236}">
                <a16:creationId xmlns:a16="http://schemas.microsoft.com/office/drawing/2014/main" id="{A1457B6C-42CF-4519-A81E-2488B592BBF3}"/>
              </a:ext>
            </a:extLst>
          </p:cNvPr>
          <p:cNvSpPr txBox="1"/>
          <p:nvPr/>
        </p:nvSpPr>
        <p:spPr>
          <a:xfrm>
            <a:off x="11317553"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79" name="TextovéPole 78">
            <a:extLst>
              <a:ext uri="{FF2B5EF4-FFF2-40B4-BE49-F238E27FC236}">
                <a16:creationId xmlns:a16="http://schemas.microsoft.com/office/drawing/2014/main" id="{14A7D75D-4652-45B2-81C4-D5D0625AAC3C}"/>
              </a:ext>
            </a:extLst>
          </p:cNvPr>
          <p:cNvSpPr txBox="1"/>
          <p:nvPr/>
        </p:nvSpPr>
        <p:spPr>
          <a:xfrm>
            <a:off x="9609884"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80" name="TextovéPole 79">
            <a:extLst>
              <a:ext uri="{FF2B5EF4-FFF2-40B4-BE49-F238E27FC236}">
                <a16:creationId xmlns:a16="http://schemas.microsoft.com/office/drawing/2014/main" id="{5CC97E41-6F59-4D5E-8CB6-94BF15341CB5}"/>
              </a:ext>
            </a:extLst>
          </p:cNvPr>
          <p:cNvSpPr txBox="1"/>
          <p:nvPr/>
        </p:nvSpPr>
        <p:spPr>
          <a:xfrm>
            <a:off x="8748822"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81" name="Skupina 80">
            <a:extLst>
              <a:ext uri="{FF2B5EF4-FFF2-40B4-BE49-F238E27FC236}">
                <a16:creationId xmlns:a16="http://schemas.microsoft.com/office/drawing/2014/main" id="{9F1B5600-F0B9-4BF1-8FFF-1A1D73C85F0E}"/>
              </a:ext>
            </a:extLst>
          </p:cNvPr>
          <p:cNvGrpSpPr/>
          <p:nvPr/>
        </p:nvGrpSpPr>
        <p:grpSpPr>
          <a:xfrm>
            <a:off x="8527553" y="2103238"/>
            <a:ext cx="936104" cy="462123"/>
            <a:chOff x="2339752" y="2192728"/>
            <a:chExt cx="936104" cy="372176"/>
          </a:xfrm>
        </p:grpSpPr>
        <p:sp>
          <p:nvSpPr>
            <p:cNvPr id="82" name="Obdélník 81">
              <a:extLst>
                <a:ext uri="{FF2B5EF4-FFF2-40B4-BE49-F238E27FC236}">
                  <a16:creationId xmlns:a16="http://schemas.microsoft.com/office/drawing/2014/main" id="{696A6FE3-612D-40C5-8728-CCF078612D8D}"/>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3" name="TextovéPole 82">
              <a:extLst>
                <a:ext uri="{FF2B5EF4-FFF2-40B4-BE49-F238E27FC236}">
                  <a16:creationId xmlns:a16="http://schemas.microsoft.com/office/drawing/2014/main" id="{620EDDFB-5E3C-41D4-8C89-DE89A4AC8567}"/>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84" name="Skupina 83">
            <a:extLst>
              <a:ext uri="{FF2B5EF4-FFF2-40B4-BE49-F238E27FC236}">
                <a16:creationId xmlns:a16="http://schemas.microsoft.com/office/drawing/2014/main" id="{844B0FA0-4BB6-4E40-A935-23EF922EED87}"/>
              </a:ext>
            </a:extLst>
          </p:cNvPr>
          <p:cNvGrpSpPr/>
          <p:nvPr/>
        </p:nvGrpSpPr>
        <p:grpSpPr>
          <a:xfrm>
            <a:off x="8527554" y="1128709"/>
            <a:ext cx="1027259" cy="1004148"/>
            <a:chOff x="2339752" y="1340768"/>
            <a:chExt cx="1025012" cy="864096"/>
          </a:xfrm>
        </p:grpSpPr>
        <p:sp>
          <p:nvSpPr>
            <p:cNvPr id="85" name="Obdélník 84">
              <a:extLst>
                <a:ext uri="{FF2B5EF4-FFF2-40B4-BE49-F238E27FC236}">
                  <a16:creationId xmlns:a16="http://schemas.microsoft.com/office/drawing/2014/main" id="{FAE5100B-F254-4D5F-90C6-CA95E613D549}"/>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6" name="TextovéPole 85">
              <a:extLst>
                <a:ext uri="{FF2B5EF4-FFF2-40B4-BE49-F238E27FC236}">
                  <a16:creationId xmlns:a16="http://schemas.microsoft.com/office/drawing/2014/main" id="{30DF2CBB-3D2C-4D38-963C-72A0485D04DC}"/>
                </a:ext>
              </a:extLst>
            </p:cNvPr>
            <p:cNvSpPr txBox="1"/>
            <p:nvPr/>
          </p:nvSpPr>
          <p:spPr>
            <a:xfrm>
              <a:off x="2359960" y="1547554"/>
              <a:ext cx="1004804" cy="397275"/>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87" name="Skupina 86">
            <a:extLst>
              <a:ext uri="{FF2B5EF4-FFF2-40B4-BE49-F238E27FC236}">
                <a16:creationId xmlns:a16="http://schemas.microsoft.com/office/drawing/2014/main" id="{3858755E-FCD0-4A05-90AA-387396C9F09F}"/>
              </a:ext>
            </a:extLst>
          </p:cNvPr>
          <p:cNvGrpSpPr/>
          <p:nvPr/>
        </p:nvGrpSpPr>
        <p:grpSpPr>
          <a:xfrm>
            <a:off x="8527553" y="811616"/>
            <a:ext cx="936104" cy="400110"/>
            <a:chOff x="2339752" y="790893"/>
            <a:chExt cx="936104" cy="698547"/>
          </a:xfrm>
        </p:grpSpPr>
        <p:sp>
          <p:nvSpPr>
            <p:cNvPr id="88" name="Obdélník 87">
              <a:extLst>
                <a:ext uri="{FF2B5EF4-FFF2-40B4-BE49-F238E27FC236}">
                  <a16:creationId xmlns:a16="http://schemas.microsoft.com/office/drawing/2014/main" id="{5A04ADC4-86EA-455E-BC63-B78AFD679450}"/>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9" name="TextovéPole 88">
              <a:extLst>
                <a:ext uri="{FF2B5EF4-FFF2-40B4-BE49-F238E27FC236}">
                  <a16:creationId xmlns:a16="http://schemas.microsoft.com/office/drawing/2014/main" id="{DACEC358-A7A0-4114-A152-FF09A0802634}"/>
                </a:ext>
              </a:extLst>
            </p:cNvPr>
            <p:cNvSpPr txBox="1"/>
            <p:nvPr/>
          </p:nvSpPr>
          <p:spPr>
            <a:xfrm>
              <a:off x="2437525" y="790893"/>
              <a:ext cx="627095" cy="698547"/>
            </a:xfrm>
            <a:prstGeom prst="rect">
              <a:avLst/>
            </a:prstGeom>
            <a:noFill/>
          </p:spPr>
          <p:txBody>
            <a:bodyPr wrap="none" rtlCol="0">
              <a:spAutoFit/>
            </a:bodyPr>
            <a:lstStyle/>
            <a:p>
              <a:r>
                <a:rPr lang="cs-CZ" sz="2000" dirty="0"/>
                <a:t>Alb</a:t>
              </a:r>
              <a:r>
                <a:rPr lang="cs-CZ" sz="2000" baseline="50000" dirty="0"/>
                <a:t>-</a:t>
              </a:r>
              <a:endParaRPr lang="en-US" sz="2000" baseline="50000" dirty="0"/>
            </a:p>
          </p:txBody>
        </p:sp>
      </p:grpSp>
      <p:cxnSp>
        <p:nvCxnSpPr>
          <p:cNvPr id="90" name="Přímá spojnice 89">
            <a:extLst>
              <a:ext uri="{FF2B5EF4-FFF2-40B4-BE49-F238E27FC236}">
                <a16:creationId xmlns:a16="http://schemas.microsoft.com/office/drawing/2014/main" id="{6CF17C5F-C81B-4CA2-9862-3D23C9DB3B9D}"/>
              </a:ext>
            </a:extLst>
          </p:cNvPr>
          <p:cNvCxnSpPr>
            <a:cxnSpLocks/>
          </p:cNvCxnSpPr>
          <p:nvPr/>
        </p:nvCxnSpPr>
        <p:spPr>
          <a:xfrm flipH="1">
            <a:off x="10269038"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Přímá spojnice 90">
            <a:extLst>
              <a:ext uri="{FF2B5EF4-FFF2-40B4-BE49-F238E27FC236}">
                <a16:creationId xmlns:a16="http://schemas.microsoft.com/office/drawing/2014/main" id="{A6066451-ACCF-46FE-90D5-9B1ECA747739}"/>
              </a:ext>
            </a:extLst>
          </p:cNvPr>
          <p:cNvCxnSpPr>
            <a:cxnSpLocks/>
            <a:stCxn id="77" idx="1"/>
            <a:endCxn id="71" idx="3"/>
          </p:cNvCxnSpPr>
          <p:nvPr/>
        </p:nvCxnSpPr>
        <p:spPr>
          <a:xfrm flipH="1">
            <a:off x="10401971"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Přímá spojnice 91">
            <a:extLst>
              <a:ext uri="{FF2B5EF4-FFF2-40B4-BE49-F238E27FC236}">
                <a16:creationId xmlns:a16="http://schemas.microsoft.com/office/drawing/2014/main" id="{0851CCCE-631C-4810-B26D-1BA9305E792A}"/>
              </a:ext>
            </a:extLst>
          </p:cNvPr>
          <p:cNvCxnSpPr>
            <a:cxnSpLocks/>
            <a:stCxn id="78" idx="1"/>
            <a:endCxn id="70" idx="3"/>
          </p:cNvCxnSpPr>
          <p:nvPr/>
        </p:nvCxnSpPr>
        <p:spPr>
          <a:xfrm flipH="1">
            <a:off x="10401971"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Přímá spojnice 92">
            <a:extLst>
              <a:ext uri="{FF2B5EF4-FFF2-40B4-BE49-F238E27FC236}">
                <a16:creationId xmlns:a16="http://schemas.microsoft.com/office/drawing/2014/main" id="{EE0E0311-D149-47AF-9F21-3863814383D9}"/>
              </a:ext>
            </a:extLst>
          </p:cNvPr>
          <p:cNvCxnSpPr>
            <a:cxnSpLocks/>
          </p:cNvCxnSpPr>
          <p:nvPr/>
        </p:nvCxnSpPr>
        <p:spPr>
          <a:xfrm flipV="1">
            <a:off x="8888580"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Přímá spojnice 93">
            <a:extLst>
              <a:ext uri="{FF2B5EF4-FFF2-40B4-BE49-F238E27FC236}">
                <a16:creationId xmlns:a16="http://schemas.microsoft.com/office/drawing/2014/main" id="{D8AA9AB6-6F1E-4046-936D-254F48BA0BFE}"/>
              </a:ext>
            </a:extLst>
          </p:cNvPr>
          <p:cNvCxnSpPr/>
          <p:nvPr/>
        </p:nvCxnSpPr>
        <p:spPr>
          <a:xfrm flipH="1">
            <a:off x="7449643"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Přímá spojnice 94">
            <a:extLst>
              <a:ext uri="{FF2B5EF4-FFF2-40B4-BE49-F238E27FC236}">
                <a16:creationId xmlns:a16="http://schemas.microsoft.com/office/drawing/2014/main" id="{67FC7203-014F-4A1E-B24B-6009BAFC43AE}"/>
              </a:ext>
            </a:extLst>
          </p:cNvPr>
          <p:cNvCxnSpPr/>
          <p:nvPr/>
        </p:nvCxnSpPr>
        <p:spPr>
          <a:xfrm flipH="1">
            <a:off x="7527095"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Přímá spojnice se šipkou 95">
            <a:extLst>
              <a:ext uri="{FF2B5EF4-FFF2-40B4-BE49-F238E27FC236}">
                <a16:creationId xmlns:a16="http://schemas.microsoft.com/office/drawing/2014/main" id="{344BE29C-90F8-45A5-BAF4-FF7AE7C247BB}"/>
              </a:ext>
            </a:extLst>
          </p:cNvPr>
          <p:cNvCxnSpPr>
            <a:cxnSpLocks/>
          </p:cNvCxnSpPr>
          <p:nvPr/>
        </p:nvCxnSpPr>
        <p:spPr>
          <a:xfrm>
            <a:off x="7895230"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TextovéPole 96">
            <a:extLst>
              <a:ext uri="{FF2B5EF4-FFF2-40B4-BE49-F238E27FC236}">
                <a16:creationId xmlns:a16="http://schemas.microsoft.com/office/drawing/2014/main" id="{1E8061BB-BE1A-4437-9BB3-B2354FD8600A}"/>
              </a:ext>
            </a:extLst>
          </p:cNvPr>
          <p:cNvSpPr txBox="1"/>
          <p:nvPr/>
        </p:nvSpPr>
        <p:spPr>
          <a:xfrm>
            <a:off x="7168513" y="1245830"/>
            <a:ext cx="681597" cy="461665"/>
          </a:xfrm>
          <a:prstGeom prst="rect">
            <a:avLst/>
          </a:prstGeom>
          <a:noFill/>
        </p:spPr>
        <p:txBody>
          <a:bodyPr wrap="none" rtlCol="0">
            <a:spAutoFit/>
          </a:bodyPr>
          <a:lstStyle/>
          <a:p>
            <a:r>
              <a:rPr lang="cs-CZ" dirty="0"/>
              <a:t>SID</a:t>
            </a:r>
            <a:endParaRPr lang="en-US" baseline="-25000" dirty="0"/>
          </a:p>
        </p:txBody>
      </p:sp>
      <p:sp>
        <p:nvSpPr>
          <p:cNvPr id="98" name="TextovéPole 97">
            <a:extLst>
              <a:ext uri="{FF2B5EF4-FFF2-40B4-BE49-F238E27FC236}">
                <a16:creationId xmlns:a16="http://schemas.microsoft.com/office/drawing/2014/main" id="{0C1885E6-2579-4E14-BCA6-F1AD51FAEC21}"/>
              </a:ext>
            </a:extLst>
          </p:cNvPr>
          <p:cNvSpPr txBox="1"/>
          <p:nvPr/>
        </p:nvSpPr>
        <p:spPr>
          <a:xfrm>
            <a:off x="6290113" y="3230740"/>
            <a:ext cx="2167643" cy="646331"/>
          </a:xfrm>
          <a:prstGeom prst="rect">
            <a:avLst/>
          </a:prstGeom>
          <a:solidFill>
            <a:srgbClr val="FFFF00"/>
          </a:solidFill>
        </p:spPr>
        <p:txBody>
          <a:bodyPr wrap="square" rtlCol="0">
            <a:spAutoFit/>
          </a:bodyPr>
          <a:lstStyle/>
          <a:p>
            <a:pPr algn="ctr"/>
            <a:r>
              <a:rPr lang="cs-CZ" sz="1800" dirty="0" err="1"/>
              <a:t>Hypoalbuminemic</a:t>
            </a:r>
            <a:r>
              <a:rPr lang="cs-CZ" sz="1800" dirty="0"/>
              <a:t> </a:t>
            </a:r>
            <a:r>
              <a:rPr lang="cs-CZ" sz="1800" dirty="0" err="1"/>
              <a:t>alkalosis</a:t>
            </a:r>
            <a:endParaRPr lang="cs-CZ" sz="1400" dirty="0"/>
          </a:p>
        </p:txBody>
      </p:sp>
      <p:sp>
        <p:nvSpPr>
          <p:cNvPr id="99" name="TextovéPole 98">
            <a:extLst>
              <a:ext uri="{FF2B5EF4-FFF2-40B4-BE49-F238E27FC236}">
                <a16:creationId xmlns:a16="http://schemas.microsoft.com/office/drawing/2014/main" id="{BBD931B7-DB9E-4EAD-8983-609C2284071C}"/>
              </a:ext>
            </a:extLst>
          </p:cNvPr>
          <p:cNvSpPr txBox="1"/>
          <p:nvPr/>
        </p:nvSpPr>
        <p:spPr>
          <a:xfrm>
            <a:off x="6349843" y="2527227"/>
            <a:ext cx="2140330" cy="707886"/>
          </a:xfrm>
          <a:prstGeom prst="rect">
            <a:avLst/>
          </a:prstGeom>
          <a:noFill/>
        </p:spPr>
        <p:txBody>
          <a:bodyPr wrap="none" rtlCol="0">
            <a:spAutoFit/>
          </a:bodyPr>
          <a:lstStyle/>
          <a:p>
            <a:r>
              <a:rPr lang="cs-CZ" sz="2000" dirty="0" err="1">
                <a:solidFill>
                  <a:srgbClr val="FF0000"/>
                </a:solidFill>
              </a:rPr>
              <a:t>Unchangeable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Decline</a:t>
            </a:r>
            <a:r>
              <a:rPr lang="cs-CZ" sz="2000" dirty="0">
                <a:solidFill>
                  <a:srgbClr val="FF0000"/>
                </a:solidFill>
              </a:rPr>
              <a:t> </a:t>
            </a:r>
            <a:r>
              <a:rPr lang="cs-CZ" sz="2000" dirty="0" err="1">
                <a:solidFill>
                  <a:srgbClr val="FF0000"/>
                </a:solidFill>
              </a:rPr>
              <a:t>of</a:t>
            </a:r>
            <a:r>
              <a:rPr lang="cs-CZ" sz="2000" dirty="0">
                <a:solidFill>
                  <a:srgbClr val="FF0000"/>
                </a:solidFill>
              </a:rPr>
              <a:t> albumin</a:t>
            </a:r>
            <a:endParaRPr lang="en-US" sz="2000" dirty="0">
              <a:solidFill>
                <a:srgbClr val="FF0000"/>
              </a:solidFill>
            </a:endParaRPr>
          </a:p>
        </p:txBody>
      </p:sp>
      <p:sp>
        <p:nvSpPr>
          <p:cNvPr id="100" name="Šipka: dolů 99">
            <a:extLst>
              <a:ext uri="{FF2B5EF4-FFF2-40B4-BE49-F238E27FC236}">
                <a16:creationId xmlns:a16="http://schemas.microsoft.com/office/drawing/2014/main" id="{CC84BEFF-2779-4E47-92EF-E83CFE8615B2}"/>
              </a:ext>
            </a:extLst>
          </p:cNvPr>
          <p:cNvSpPr/>
          <p:nvPr/>
        </p:nvSpPr>
        <p:spPr>
          <a:xfrm>
            <a:off x="8512236" y="90104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361227057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AF36263C-3470-473E-95F0-4B48E7778283}"/>
              </a:ext>
            </a:extLst>
          </p:cNvPr>
          <p:cNvSpPr txBox="1">
            <a:spLocks noChangeArrowheads="1"/>
          </p:cNvSpPr>
          <p:nvPr/>
        </p:nvSpPr>
        <p:spPr bwMode="auto">
          <a:xfrm>
            <a:off x="2279650" y="-84138"/>
            <a:ext cx="838835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rtl="0" eaLnBrk="0" fontAlgn="base" hangingPunct="0">
              <a:spcBef>
                <a:spcPct val="0"/>
              </a:spcBef>
              <a:spcAft>
                <a:spcPct val="0"/>
              </a:spcAft>
              <a:defRPr sz="36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Georgia" pitchFamily="18" charset="0"/>
              </a:defRPr>
            </a:lvl2pPr>
            <a:lvl3pPr algn="l" rtl="0" eaLnBrk="0" fontAlgn="base" hangingPunct="0">
              <a:spcBef>
                <a:spcPct val="0"/>
              </a:spcBef>
              <a:spcAft>
                <a:spcPct val="0"/>
              </a:spcAft>
              <a:defRPr sz="3600">
                <a:solidFill>
                  <a:schemeClr val="tx2"/>
                </a:solidFill>
                <a:latin typeface="Georgia" pitchFamily="18" charset="0"/>
              </a:defRPr>
            </a:lvl3pPr>
            <a:lvl4pPr algn="l" rtl="0" eaLnBrk="0" fontAlgn="base" hangingPunct="0">
              <a:spcBef>
                <a:spcPct val="0"/>
              </a:spcBef>
              <a:spcAft>
                <a:spcPct val="0"/>
              </a:spcAft>
              <a:defRPr sz="3600">
                <a:solidFill>
                  <a:schemeClr val="tx2"/>
                </a:solidFill>
                <a:latin typeface="Georgia" pitchFamily="18" charset="0"/>
              </a:defRPr>
            </a:lvl4pPr>
            <a:lvl5pPr algn="l" rtl="0" eaLnBrk="0" fontAlgn="base" hangingPunct="0">
              <a:spcBef>
                <a:spcPct val="0"/>
              </a:spcBef>
              <a:spcAft>
                <a:spcPct val="0"/>
              </a:spcAft>
              <a:defRPr sz="3600">
                <a:solidFill>
                  <a:schemeClr val="tx2"/>
                </a:solidFill>
                <a:latin typeface="Georgia" pitchFamily="18" charset="0"/>
              </a:defRPr>
            </a:lvl5pPr>
            <a:lvl6pPr marL="457200" algn="l" rtl="0" eaLnBrk="1" fontAlgn="base" hangingPunct="1">
              <a:spcBef>
                <a:spcPct val="0"/>
              </a:spcBef>
              <a:spcAft>
                <a:spcPct val="0"/>
              </a:spcAft>
              <a:defRPr sz="3600">
                <a:solidFill>
                  <a:schemeClr val="tx2"/>
                </a:solidFill>
                <a:latin typeface="Georgia" pitchFamily="18" charset="0"/>
              </a:defRPr>
            </a:lvl6pPr>
            <a:lvl7pPr marL="914400" algn="l" rtl="0" eaLnBrk="1" fontAlgn="base" hangingPunct="1">
              <a:spcBef>
                <a:spcPct val="0"/>
              </a:spcBef>
              <a:spcAft>
                <a:spcPct val="0"/>
              </a:spcAft>
              <a:defRPr sz="3600">
                <a:solidFill>
                  <a:schemeClr val="tx2"/>
                </a:solidFill>
                <a:latin typeface="Georgia" pitchFamily="18" charset="0"/>
              </a:defRPr>
            </a:lvl7pPr>
            <a:lvl8pPr marL="1371600" algn="l" rtl="0" eaLnBrk="1" fontAlgn="base" hangingPunct="1">
              <a:spcBef>
                <a:spcPct val="0"/>
              </a:spcBef>
              <a:spcAft>
                <a:spcPct val="0"/>
              </a:spcAft>
              <a:defRPr sz="3600">
                <a:solidFill>
                  <a:schemeClr val="tx2"/>
                </a:solidFill>
                <a:latin typeface="Georgia" pitchFamily="18" charset="0"/>
              </a:defRPr>
            </a:lvl8pPr>
            <a:lvl9pPr marL="1828800" algn="l" rtl="0" eaLnBrk="1" fontAlgn="base" hangingPunct="1">
              <a:spcBef>
                <a:spcPct val="0"/>
              </a:spcBef>
              <a:spcAft>
                <a:spcPct val="0"/>
              </a:spcAft>
              <a:defRPr sz="3600">
                <a:solidFill>
                  <a:schemeClr val="tx2"/>
                </a:solidFill>
                <a:latin typeface="Georgia" pitchFamily="18" charset="0"/>
              </a:defRPr>
            </a:lvl9pPr>
          </a:lstStyle>
          <a:p>
            <a:pPr algn="ctr">
              <a:defRPr/>
            </a:pPr>
            <a:r>
              <a:rPr lang="cs-CZ" altLang="cs-CZ" sz="2800" kern="0" dirty="0" err="1">
                <a:solidFill>
                  <a:srgbClr val="FF0000"/>
                </a:solidFill>
              </a:rPr>
              <a:t>Patogenesis</a:t>
            </a:r>
            <a:r>
              <a:rPr lang="cs-CZ" altLang="cs-CZ" sz="2800" kern="0" dirty="0">
                <a:solidFill>
                  <a:srgbClr val="FF0000"/>
                </a:solidFill>
              </a:rPr>
              <a:t> </a:t>
            </a:r>
            <a:r>
              <a:rPr lang="cs-CZ" altLang="cs-CZ" sz="2800" kern="0" dirty="0" err="1">
                <a:solidFill>
                  <a:srgbClr val="FF0000"/>
                </a:solidFill>
              </a:rPr>
              <a:t>of</a:t>
            </a:r>
            <a:r>
              <a:rPr lang="cs-CZ" altLang="cs-CZ" sz="2800" kern="0" dirty="0">
                <a:solidFill>
                  <a:srgbClr val="FF0000"/>
                </a:solidFill>
              </a:rPr>
              <a:t> </a:t>
            </a:r>
            <a:r>
              <a:rPr lang="cs-CZ" altLang="cs-CZ" sz="2800" kern="0" dirty="0" err="1">
                <a:solidFill>
                  <a:srgbClr val="FF0000"/>
                </a:solidFill>
              </a:rPr>
              <a:t>acute</a:t>
            </a:r>
            <a:r>
              <a:rPr lang="cs-CZ" altLang="cs-CZ" sz="2800" kern="0" dirty="0">
                <a:solidFill>
                  <a:srgbClr val="FF0000"/>
                </a:solidFill>
              </a:rPr>
              <a:t> </a:t>
            </a:r>
            <a:r>
              <a:rPr lang="cs-CZ" altLang="cs-CZ" sz="2800" kern="0" dirty="0" err="1">
                <a:solidFill>
                  <a:srgbClr val="FF0000"/>
                </a:solidFill>
              </a:rPr>
              <a:t>hypoproteinemic</a:t>
            </a:r>
            <a:r>
              <a:rPr lang="cs-CZ" altLang="cs-CZ" sz="2800" kern="0" dirty="0">
                <a:solidFill>
                  <a:srgbClr val="FF0000"/>
                </a:solidFill>
              </a:rPr>
              <a:t> </a:t>
            </a:r>
            <a:r>
              <a:rPr lang="cs-CZ" altLang="cs-CZ" sz="2800" kern="0" dirty="0" err="1">
                <a:solidFill>
                  <a:srgbClr val="FF0000"/>
                </a:solidFill>
              </a:rPr>
              <a:t>alkalosis</a:t>
            </a:r>
            <a:r>
              <a:rPr lang="cs-CZ" altLang="cs-CZ" sz="2800" kern="0" dirty="0">
                <a:solidFill>
                  <a:srgbClr val="FF0000"/>
                </a:solidFill>
              </a:rPr>
              <a:t> </a:t>
            </a:r>
          </a:p>
        </p:txBody>
      </p:sp>
      <p:sp>
        <p:nvSpPr>
          <p:cNvPr id="220163" name="TextovéPole 2">
            <a:extLst>
              <a:ext uri="{FF2B5EF4-FFF2-40B4-BE49-F238E27FC236}">
                <a16:creationId xmlns:a16="http://schemas.microsoft.com/office/drawing/2014/main" id="{9B1087BC-9E2C-4E0E-A4C2-FC15BCE6EEEA}"/>
              </a:ext>
            </a:extLst>
          </p:cNvPr>
          <p:cNvSpPr txBox="1">
            <a:spLocks noChangeArrowheads="1"/>
          </p:cNvSpPr>
          <p:nvPr/>
        </p:nvSpPr>
        <p:spPr bwMode="auto">
          <a:xfrm>
            <a:off x="3530601" y="3319464"/>
            <a:ext cx="7841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Alb </a:t>
            </a:r>
            <a:r>
              <a:rPr lang="cs-CZ" altLang="cs-CZ" sz="2400" baseline="30000">
                <a:latin typeface="Arial" panose="020B0604020202020204" pitchFamily="34" charset="0"/>
              </a:rPr>
              <a:t>-</a:t>
            </a:r>
          </a:p>
        </p:txBody>
      </p:sp>
      <p:sp>
        <p:nvSpPr>
          <p:cNvPr id="220164" name="TextovéPole 3">
            <a:extLst>
              <a:ext uri="{FF2B5EF4-FFF2-40B4-BE49-F238E27FC236}">
                <a16:creationId xmlns:a16="http://schemas.microsoft.com/office/drawing/2014/main" id="{11BC2CC1-E7D1-47BD-AEAE-FF21B22AE777}"/>
              </a:ext>
            </a:extLst>
          </p:cNvPr>
          <p:cNvSpPr txBox="1">
            <a:spLocks noChangeArrowheads="1"/>
          </p:cNvSpPr>
          <p:nvPr/>
        </p:nvSpPr>
        <p:spPr bwMode="auto">
          <a:xfrm>
            <a:off x="4630739" y="3319464"/>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H</a:t>
            </a:r>
            <a:r>
              <a:rPr lang="cs-CZ" altLang="cs-CZ" sz="2400" baseline="30000">
                <a:latin typeface="Arial" panose="020B0604020202020204" pitchFamily="34" charset="0"/>
              </a:rPr>
              <a:t>+</a:t>
            </a:r>
          </a:p>
        </p:txBody>
      </p:sp>
      <p:sp>
        <p:nvSpPr>
          <p:cNvPr id="7" name="Zaoblený obdélník 6">
            <a:extLst>
              <a:ext uri="{FF2B5EF4-FFF2-40B4-BE49-F238E27FC236}">
                <a16:creationId xmlns:a16="http://schemas.microsoft.com/office/drawing/2014/main" id="{51F13C57-311F-4CC4-9B74-757BEA53177C}"/>
              </a:ext>
            </a:extLst>
          </p:cNvPr>
          <p:cNvSpPr/>
          <p:nvPr/>
        </p:nvSpPr>
        <p:spPr>
          <a:xfrm>
            <a:off x="2921000" y="1139825"/>
            <a:ext cx="2686050" cy="98583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cs-CZ" dirty="0">
                <a:solidFill>
                  <a:schemeClr val="tx1"/>
                </a:solidFill>
              </a:rPr>
              <a:t>Liver – albumine </a:t>
            </a:r>
            <a:r>
              <a:rPr lang="cs-CZ" dirty="0" err="1">
                <a:solidFill>
                  <a:schemeClr val="tx1"/>
                </a:solidFill>
              </a:rPr>
              <a:t>production</a:t>
            </a:r>
            <a:endParaRPr lang="cs-CZ" dirty="0">
              <a:solidFill>
                <a:schemeClr val="tx1"/>
              </a:solidFill>
            </a:endParaRPr>
          </a:p>
        </p:txBody>
      </p:sp>
      <p:sp>
        <p:nvSpPr>
          <p:cNvPr id="8" name="Zaoblený obdélník 7">
            <a:extLst>
              <a:ext uri="{FF2B5EF4-FFF2-40B4-BE49-F238E27FC236}">
                <a16:creationId xmlns:a16="http://schemas.microsoft.com/office/drawing/2014/main" id="{36B098C5-BF47-4E5E-96E7-4DBAE1701F8B}"/>
              </a:ext>
            </a:extLst>
          </p:cNvPr>
          <p:cNvSpPr/>
          <p:nvPr/>
        </p:nvSpPr>
        <p:spPr>
          <a:xfrm>
            <a:off x="2921000" y="4892676"/>
            <a:ext cx="2686050" cy="10572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cs-CZ" dirty="0">
                <a:solidFill>
                  <a:schemeClr val="tx1"/>
                </a:solidFill>
              </a:rPr>
              <a:t>Endotel, liver – albumine </a:t>
            </a:r>
            <a:r>
              <a:rPr lang="cs-CZ" dirty="0" err="1">
                <a:solidFill>
                  <a:schemeClr val="tx1"/>
                </a:solidFill>
              </a:rPr>
              <a:t>degradation</a:t>
            </a:r>
            <a:endParaRPr lang="cs-CZ" dirty="0">
              <a:solidFill>
                <a:schemeClr val="tx1"/>
              </a:solidFill>
            </a:endParaRPr>
          </a:p>
        </p:txBody>
      </p:sp>
      <p:sp>
        <p:nvSpPr>
          <p:cNvPr id="12" name="Šipka doprava 11">
            <a:extLst>
              <a:ext uri="{FF2B5EF4-FFF2-40B4-BE49-F238E27FC236}">
                <a16:creationId xmlns:a16="http://schemas.microsoft.com/office/drawing/2014/main" id="{8AE17A7E-EFBE-4FC9-AB98-149F0A704DFE}"/>
              </a:ext>
            </a:extLst>
          </p:cNvPr>
          <p:cNvSpPr/>
          <p:nvPr/>
        </p:nvSpPr>
        <p:spPr>
          <a:xfrm rot="5400000">
            <a:off x="3302001" y="4148138"/>
            <a:ext cx="1193800" cy="3143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3" name="Šipka doprava 12">
            <a:extLst>
              <a:ext uri="{FF2B5EF4-FFF2-40B4-BE49-F238E27FC236}">
                <a16:creationId xmlns:a16="http://schemas.microsoft.com/office/drawing/2014/main" id="{9D53BA42-093D-4F19-BCC2-96D633782489}"/>
              </a:ext>
            </a:extLst>
          </p:cNvPr>
          <p:cNvSpPr/>
          <p:nvPr/>
        </p:nvSpPr>
        <p:spPr>
          <a:xfrm rot="5400000">
            <a:off x="4224338" y="4148138"/>
            <a:ext cx="1193800" cy="3143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 name="Šipka doprava 13">
            <a:extLst>
              <a:ext uri="{FF2B5EF4-FFF2-40B4-BE49-F238E27FC236}">
                <a16:creationId xmlns:a16="http://schemas.microsoft.com/office/drawing/2014/main" id="{2FB338D6-293A-4072-9F53-690A1A81B099}"/>
              </a:ext>
            </a:extLst>
          </p:cNvPr>
          <p:cNvSpPr/>
          <p:nvPr/>
        </p:nvSpPr>
        <p:spPr>
          <a:xfrm rot="5400000">
            <a:off x="3318669" y="2564606"/>
            <a:ext cx="1193800" cy="3127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5" name="Šipka doprava 14">
            <a:extLst>
              <a:ext uri="{FF2B5EF4-FFF2-40B4-BE49-F238E27FC236}">
                <a16:creationId xmlns:a16="http://schemas.microsoft.com/office/drawing/2014/main" id="{2E606EF6-544D-4017-B946-80934BA5D391}"/>
              </a:ext>
            </a:extLst>
          </p:cNvPr>
          <p:cNvSpPr/>
          <p:nvPr/>
        </p:nvSpPr>
        <p:spPr>
          <a:xfrm rot="5400000">
            <a:off x="4241801" y="2563813"/>
            <a:ext cx="1193800" cy="3143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Tree>
    <p:custDataLst>
      <p:tags r:id="rId1"/>
    </p:custData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27650" name="Group 2">
            <a:extLst>
              <a:ext uri="{FF2B5EF4-FFF2-40B4-BE49-F238E27FC236}">
                <a16:creationId xmlns:a16="http://schemas.microsoft.com/office/drawing/2014/main" id="{3A95114D-195F-4ACE-88B1-A31EEEDD1E8F}"/>
              </a:ext>
            </a:extLst>
          </p:cNvPr>
          <p:cNvGrpSpPr>
            <a:grpSpLocks/>
          </p:cNvGrpSpPr>
          <p:nvPr/>
        </p:nvGrpSpPr>
        <p:grpSpPr bwMode="auto">
          <a:xfrm>
            <a:off x="5448301" y="1844676"/>
            <a:ext cx="3287713" cy="881063"/>
            <a:chOff x="2486" y="1161"/>
            <a:chExt cx="2071" cy="555"/>
          </a:xfrm>
        </p:grpSpPr>
        <p:sp>
          <p:nvSpPr>
            <p:cNvPr id="27713" name="Freeform 3">
              <a:extLst>
                <a:ext uri="{FF2B5EF4-FFF2-40B4-BE49-F238E27FC236}">
                  <a16:creationId xmlns:a16="http://schemas.microsoft.com/office/drawing/2014/main" id="{2FBE185E-3C01-4FE2-AB44-3707E2FE8C77}"/>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14" name="Freeform 4">
              <a:extLst>
                <a:ext uri="{FF2B5EF4-FFF2-40B4-BE49-F238E27FC236}">
                  <a16:creationId xmlns:a16="http://schemas.microsoft.com/office/drawing/2014/main" id="{B24EE24A-B44D-45A6-ADCA-C5211EEC939B}"/>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651" name="Rectangle 5">
            <a:extLst>
              <a:ext uri="{FF2B5EF4-FFF2-40B4-BE49-F238E27FC236}">
                <a16:creationId xmlns:a16="http://schemas.microsoft.com/office/drawing/2014/main" id="{C9A22080-0694-4F6C-B3D8-D6CD48E5C6A2}"/>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p>
        </p:txBody>
      </p:sp>
      <p:sp>
        <p:nvSpPr>
          <p:cNvPr id="27652" name="Rectangle 6">
            <a:extLst>
              <a:ext uri="{FF2B5EF4-FFF2-40B4-BE49-F238E27FC236}">
                <a16:creationId xmlns:a16="http://schemas.microsoft.com/office/drawing/2014/main" id="{FB0D9A92-8F33-4D79-AD1E-BB5FE723E3D3}"/>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27653" name="Group 7">
            <a:extLst>
              <a:ext uri="{FF2B5EF4-FFF2-40B4-BE49-F238E27FC236}">
                <a16:creationId xmlns:a16="http://schemas.microsoft.com/office/drawing/2014/main" id="{DB258EC6-AFC1-4DC6-B984-F081C768DAC8}"/>
              </a:ext>
            </a:extLst>
          </p:cNvPr>
          <p:cNvGrpSpPr>
            <a:grpSpLocks/>
          </p:cNvGrpSpPr>
          <p:nvPr/>
        </p:nvGrpSpPr>
        <p:grpSpPr bwMode="auto">
          <a:xfrm>
            <a:off x="7131050" y="1851025"/>
            <a:ext cx="1443038" cy="844550"/>
            <a:chOff x="3554" y="1166"/>
            <a:chExt cx="887" cy="532"/>
          </a:xfrm>
        </p:grpSpPr>
        <p:sp>
          <p:nvSpPr>
            <p:cNvPr id="27709" name="Rectangle 8">
              <a:extLst>
                <a:ext uri="{FF2B5EF4-FFF2-40B4-BE49-F238E27FC236}">
                  <a16:creationId xmlns:a16="http://schemas.microsoft.com/office/drawing/2014/main" id="{67828D47-2FAB-4901-A861-9A135AECB230}"/>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10" name="Rectangle 9">
              <a:extLst>
                <a:ext uri="{FF2B5EF4-FFF2-40B4-BE49-F238E27FC236}">
                  <a16:creationId xmlns:a16="http://schemas.microsoft.com/office/drawing/2014/main" id="{D6F0BAF3-33AF-4161-A2DB-F7431E788E33}"/>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11" name="Rectangle 10">
              <a:extLst>
                <a:ext uri="{FF2B5EF4-FFF2-40B4-BE49-F238E27FC236}">
                  <a16:creationId xmlns:a16="http://schemas.microsoft.com/office/drawing/2014/main" id="{00E1F933-7500-4968-843B-17BC5E7D14C2}"/>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12" name="Rectangle 11">
              <a:extLst>
                <a:ext uri="{FF2B5EF4-FFF2-40B4-BE49-F238E27FC236}">
                  <a16:creationId xmlns:a16="http://schemas.microsoft.com/office/drawing/2014/main" id="{092B9290-B4E7-4561-AE7D-C46B67EE36C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27654" name="Rectangle 12">
            <a:extLst>
              <a:ext uri="{FF2B5EF4-FFF2-40B4-BE49-F238E27FC236}">
                <a16:creationId xmlns:a16="http://schemas.microsoft.com/office/drawing/2014/main" id="{951F7F55-8C98-4111-8AE4-9A24D16B0447}"/>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55" name="Freeform 13">
            <a:extLst>
              <a:ext uri="{FF2B5EF4-FFF2-40B4-BE49-F238E27FC236}">
                <a16:creationId xmlns:a16="http://schemas.microsoft.com/office/drawing/2014/main" id="{7D9A2CC7-49C0-4A2F-B0E3-C2055BFCBF47}"/>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7656" name="Group 14">
            <a:extLst>
              <a:ext uri="{FF2B5EF4-FFF2-40B4-BE49-F238E27FC236}">
                <a16:creationId xmlns:a16="http://schemas.microsoft.com/office/drawing/2014/main" id="{28453DE0-59D1-47D5-AF50-F3BAF8F801A4}"/>
              </a:ext>
            </a:extLst>
          </p:cNvPr>
          <p:cNvGrpSpPr>
            <a:grpSpLocks/>
          </p:cNvGrpSpPr>
          <p:nvPr/>
        </p:nvGrpSpPr>
        <p:grpSpPr bwMode="auto">
          <a:xfrm>
            <a:off x="6124576" y="2690814"/>
            <a:ext cx="169863" cy="498475"/>
            <a:chOff x="3104" y="1695"/>
            <a:chExt cx="107" cy="314"/>
          </a:xfrm>
        </p:grpSpPr>
        <p:sp>
          <p:nvSpPr>
            <p:cNvPr id="27707" name="Rectangle 15">
              <a:extLst>
                <a:ext uri="{FF2B5EF4-FFF2-40B4-BE49-F238E27FC236}">
                  <a16:creationId xmlns:a16="http://schemas.microsoft.com/office/drawing/2014/main" id="{0B68A0F3-3E05-46FC-9F20-010F067C550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08" name="Freeform 16">
              <a:extLst>
                <a:ext uri="{FF2B5EF4-FFF2-40B4-BE49-F238E27FC236}">
                  <a16:creationId xmlns:a16="http://schemas.microsoft.com/office/drawing/2014/main" id="{BD26F3F7-3C9A-4CF2-A6DE-B9D23673DE5C}"/>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57" name="Group 17">
            <a:extLst>
              <a:ext uri="{FF2B5EF4-FFF2-40B4-BE49-F238E27FC236}">
                <a16:creationId xmlns:a16="http://schemas.microsoft.com/office/drawing/2014/main" id="{0BE3B40B-07CE-4F7E-B8C6-1632ABA27399}"/>
              </a:ext>
            </a:extLst>
          </p:cNvPr>
          <p:cNvGrpSpPr>
            <a:grpSpLocks/>
          </p:cNvGrpSpPr>
          <p:nvPr/>
        </p:nvGrpSpPr>
        <p:grpSpPr bwMode="auto">
          <a:xfrm>
            <a:off x="5808663" y="2695576"/>
            <a:ext cx="169862" cy="473075"/>
            <a:chOff x="2905" y="1698"/>
            <a:chExt cx="107" cy="298"/>
          </a:xfrm>
        </p:grpSpPr>
        <p:sp>
          <p:nvSpPr>
            <p:cNvPr id="27705" name="Rectangle 18">
              <a:extLst>
                <a:ext uri="{FF2B5EF4-FFF2-40B4-BE49-F238E27FC236}">
                  <a16:creationId xmlns:a16="http://schemas.microsoft.com/office/drawing/2014/main" id="{10F8DFA3-BD62-4E2B-818F-0D974A38F2F8}"/>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06" name="Freeform 19">
              <a:extLst>
                <a:ext uri="{FF2B5EF4-FFF2-40B4-BE49-F238E27FC236}">
                  <a16:creationId xmlns:a16="http://schemas.microsoft.com/office/drawing/2014/main" id="{32BEE135-38A2-4BC1-98AE-E678E8A8205E}"/>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58" name="Group 20">
            <a:extLst>
              <a:ext uri="{FF2B5EF4-FFF2-40B4-BE49-F238E27FC236}">
                <a16:creationId xmlns:a16="http://schemas.microsoft.com/office/drawing/2014/main" id="{5FCB3712-125E-4688-BF18-E1F47F01866F}"/>
              </a:ext>
            </a:extLst>
          </p:cNvPr>
          <p:cNvGrpSpPr>
            <a:grpSpLocks/>
          </p:cNvGrpSpPr>
          <p:nvPr/>
        </p:nvGrpSpPr>
        <p:grpSpPr bwMode="auto">
          <a:xfrm>
            <a:off x="6238876" y="4152900"/>
            <a:ext cx="169863" cy="412750"/>
            <a:chOff x="2827" y="2616"/>
            <a:chExt cx="107" cy="260"/>
          </a:xfrm>
        </p:grpSpPr>
        <p:sp>
          <p:nvSpPr>
            <p:cNvPr id="27703" name="Rectangle 21">
              <a:extLst>
                <a:ext uri="{FF2B5EF4-FFF2-40B4-BE49-F238E27FC236}">
                  <a16:creationId xmlns:a16="http://schemas.microsoft.com/office/drawing/2014/main" id="{DA7BCF23-137A-4D68-B289-C17B762EC868}"/>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04" name="Freeform 22">
              <a:extLst>
                <a:ext uri="{FF2B5EF4-FFF2-40B4-BE49-F238E27FC236}">
                  <a16:creationId xmlns:a16="http://schemas.microsoft.com/office/drawing/2014/main" id="{7994359C-4D63-4EB7-93E3-BACE13D171B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59" name="Group 23">
            <a:extLst>
              <a:ext uri="{FF2B5EF4-FFF2-40B4-BE49-F238E27FC236}">
                <a16:creationId xmlns:a16="http://schemas.microsoft.com/office/drawing/2014/main" id="{D35EC18E-ACB8-41EC-8E05-1CBCFF09D6D7}"/>
              </a:ext>
            </a:extLst>
          </p:cNvPr>
          <p:cNvGrpSpPr>
            <a:grpSpLocks/>
          </p:cNvGrpSpPr>
          <p:nvPr/>
        </p:nvGrpSpPr>
        <p:grpSpPr bwMode="auto">
          <a:xfrm>
            <a:off x="5776913" y="4175126"/>
            <a:ext cx="169862" cy="411163"/>
            <a:chOff x="2536" y="2630"/>
            <a:chExt cx="107" cy="259"/>
          </a:xfrm>
        </p:grpSpPr>
        <p:sp>
          <p:nvSpPr>
            <p:cNvPr id="27701" name="Rectangle 24">
              <a:extLst>
                <a:ext uri="{FF2B5EF4-FFF2-40B4-BE49-F238E27FC236}">
                  <a16:creationId xmlns:a16="http://schemas.microsoft.com/office/drawing/2014/main" id="{B09DFE26-7F2C-4EBB-B022-1A5AC4E6F6FC}"/>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02" name="Freeform 25">
              <a:extLst>
                <a:ext uri="{FF2B5EF4-FFF2-40B4-BE49-F238E27FC236}">
                  <a16:creationId xmlns:a16="http://schemas.microsoft.com/office/drawing/2014/main" id="{5CC3F2D3-6950-4442-8E9F-0C81482E451B}"/>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7660" name="Group 26">
            <a:extLst>
              <a:ext uri="{FF2B5EF4-FFF2-40B4-BE49-F238E27FC236}">
                <a16:creationId xmlns:a16="http://schemas.microsoft.com/office/drawing/2014/main" id="{34764A77-3AF7-4A28-AD5D-E73875F9F57A}"/>
              </a:ext>
            </a:extLst>
          </p:cNvPr>
          <p:cNvGrpSpPr>
            <a:grpSpLocks/>
          </p:cNvGrpSpPr>
          <p:nvPr/>
        </p:nvGrpSpPr>
        <p:grpSpPr bwMode="auto">
          <a:xfrm>
            <a:off x="6278563" y="6054726"/>
            <a:ext cx="169862" cy="447675"/>
            <a:chOff x="2852" y="3814"/>
            <a:chExt cx="107" cy="282"/>
          </a:xfrm>
        </p:grpSpPr>
        <p:sp>
          <p:nvSpPr>
            <p:cNvPr id="27699" name="Rectangle 27">
              <a:extLst>
                <a:ext uri="{FF2B5EF4-FFF2-40B4-BE49-F238E27FC236}">
                  <a16:creationId xmlns:a16="http://schemas.microsoft.com/office/drawing/2014/main" id="{CC0139D4-5E76-4846-9D54-26518EEA0F41}"/>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700" name="Freeform 28">
              <a:extLst>
                <a:ext uri="{FF2B5EF4-FFF2-40B4-BE49-F238E27FC236}">
                  <a16:creationId xmlns:a16="http://schemas.microsoft.com/office/drawing/2014/main" id="{A38CBE82-F133-4327-A15A-1D50233E15B5}"/>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1" name="Group 29">
            <a:extLst>
              <a:ext uri="{FF2B5EF4-FFF2-40B4-BE49-F238E27FC236}">
                <a16:creationId xmlns:a16="http://schemas.microsoft.com/office/drawing/2014/main" id="{4BF768F8-D6D8-4B56-8F24-AD65E98CF5D7}"/>
              </a:ext>
            </a:extLst>
          </p:cNvPr>
          <p:cNvGrpSpPr>
            <a:grpSpLocks/>
          </p:cNvGrpSpPr>
          <p:nvPr/>
        </p:nvGrpSpPr>
        <p:grpSpPr bwMode="auto">
          <a:xfrm>
            <a:off x="5794376" y="6070601"/>
            <a:ext cx="169863" cy="385763"/>
            <a:chOff x="2547" y="3824"/>
            <a:chExt cx="107" cy="243"/>
          </a:xfrm>
        </p:grpSpPr>
        <p:sp>
          <p:nvSpPr>
            <p:cNvPr id="27697" name="Rectangle 30">
              <a:extLst>
                <a:ext uri="{FF2B5EF4-FFF2-40B4-BE49-F238E27FC236}">
                  <a16:creationId xmlns:a16="http://schemas.microsoft.com/office/drawing/2014/main" id="{B5DC0279-B4C7-486B-8295-77410A4602C1}"/>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98" name="Freeform 31">
              <a:extLst>
                <a:ext uri="{FF2B5EF4-FFF2-40B4-BE49-F238E27FC236}">
                  <a16:creationId xmlns:a16="http://schemas.microsoft.com/office/drawing/2014/main" id="{8611DD50-8988-418B-8ECA-DEDB3424E7AC}"/>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2" name="Group 32">
            <a:extLst>
              <a:ext uri="{FF2B5EF4-FFF2-40B4-BE49-F238E27FC236}">
                <a16:creationId xmlns:a16="http://schemas.microsoft.com/office/drawing/2014/main" id="{815D54C0-B755-4BFB-92D0-C199E1C74F3C}"/>
              </a:ext>
            </a:extLst>
          </p:cNvPr>
          <p:cNvGrpSpPr>
            <a:grpSpLocks/>
          </p:cNvGrpSpPr>
          <p:nvPr/>
        </p:nvGrpSpPr>
        <p:grpSpPr bwMode="auto">
          <a:xfrm>
            <a:off x="6235701" y="1331914"/>
            <a:ext cx="169863" cy="542925"/>
            <a:chOff x="2968" y="839"/>
            <a:chExt cx="107" cy="342"/>
          </a:xfrm>
        </p:grpSpPr>
        <p:sp>
          <p:nvSpPr>
            <p:cNvPr id="27695" name="Freeform 33">
              <a:extLst>
                <a:ext uri="{FF2B5EF4-FFF2-40B4-BE49-F238E27FC236}">
                  <a16:creationId xmlns:a16="http://schemas.microsoft.com/office/drawing/2014/main" id="{BBB34950-38EA-4D0E-8409-88AE489B7EBC}"/>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96" name="Freeform 34">
              <a:extLst>
                <a:ext uri="{FF2B5EF4-FFF2-40B4-BE49-F238E27FC236}">
                  <a16:creationId xmlns:a16="http://schemas.microsoft.com/office/drawing/2014/main" id="{1D465FAD-989D-4A59-ADA4-3C9C2A270F51}"/>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3" name="Group 35">
            <a:extLst>
              <a:ext uri="{FF2B5EF4-FFF2-40B4-BE49-F238E27FC236}">
                <a16:creationId xmlns:a16="http://schemas.microsoft.com/office/drawing/2014/main" id="{A00A5CDA-E3A1-4CDC-BDEF-5C19C1ACBD26}"/>
              </a:ext>
            </a:extLst>
          </p:cNvPr>
          <p:cNvGrpSpPr>
            <a:grpSpLocks/>
          </p:cNvGrpSpPr>
          <p:nvPr/>
        </p:nvGrpSpPr>
        <p:grpSpPr bwMode="auto">
          <a:xfrm>
            <a:off x="5884863" y="1343025"/>
            <a:ext cx="169862" cy="508000"/>
            <a:chOff x="2747" y="846"/>
            <a:chExt cx="107" cy="320"/>
          </a:xfrm>
        </p:grpSpPr>
        <p:sp>
          <p:nvSpPr>
            <p:cNvPr id="27693" name="Rectangle 36">
              <a:extLst>
                <a:ext uri="{FF2B5EF4-FFF2-40B4-BE49-F238E27FC236}">
                  <a16:creationId xmlns:a16="http://schemas.microsoft.com/office/drawing/2014/main" id="{05619226-2B09-4876-BBEB-1D705C399376}"/>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94" name="Freeform 37">
              <a:extLst>
                <a:ext uri="{FF2B5EF4-FFF2-40B4-BE49-F238E27FC236}">
                  <a16:creationId xmlns:a16="http://schemas.microsoft.com/office/drawing/2014/main" id="{8EFA2218-5EB3-4703-A806-9A2E10C054BD}"/>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664" name="Rectangle 39">
            <a:extLst>
              <a:ext uri="{FF2B5EF4-FFF2-40B4-BE49-F238E27FC236}">
                <a16:creationId xmlns:a16="http://schemas.microsoft.com/office/drawing/2014/main" id="{07747B24-8829-4150-AAB5-4411B59AEDEB}"/>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intracellular fluid - ICF</a:t>
            </a:r>
          </a:p>
        </p:txBody>
      </p:sp>
      <p:sp>
        <p:nvSpPr>
          <p:cNvPr id="27665" name="Rectangle 40">
            <a:extLst>
              <a:ext uri="{FF2B5EF4-FFF2-40B4-BE49-F238E27FC236}">
                <a16:creationId xmlns:a16="http://schemas.microsoft.com/office/drawing/2014/main" id="{EB205A7C-7D58-48E0-A324-0CA7BF93C1A3}"/>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66" name="Rectangle 41">
            <a:extLst>
              <a:ext uri="{FF2B5EF4-FFF2-40B4-BE49-F238E27FC236}">
                <a16:creationId xmlns:a16="http://schemas.microsoft.com/office/drawing/2014/main" id="{643C627D-15E2-4ED0-AFDC-1E9C8A220E29}"/>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27667" name="Rectangle 42">
            <a:extLst>
              <a:ext uri="{FF2B5EF4-FFF2-40B4-BE49-F238E27FC236}">
                <a16:creationId xmlns:a16="http://schemas.microsoft.com/office/drawing/2014/main" id="{D5519321-2CFF-4CB0-96D0-FD50B1B53D84}"/>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68" name="Rectangle 43">
            <a:extLst>
              <a:ext uri="{FF2B5EF4-FFF2-40B4-BE49-F238E27FC236}">
                <a16:creationId xmlns:a16="http://schemas.microsoft.com/office/drawing/2014/main" id="{8891554C-C92C-487F-9A8A-07DE93D8D0CD}"/>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69" name="Rectangle 45">
            <a:extLst>
              <a:ext uri="{FF2B5EF4-FFF2-40B4-BE49-F238E27FC236}">
                <a16:creationId xmlns:a16="http://schemas.microsoft.com/office/drawing/2014/main" id="{42818DBB-33FF-4F75-AE3D-009D49D5A86C}"/>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70" name="Rectangle 46">
            <a:extLst>
              <a:ext uri="{FF2B5EF4-FFF2-40B4-BE49-F238E27FC236}">
                <a16:creationId xmlns:a16="http://schemas.microsoft.com/office/drawing/2014/main" id="{6A0E5886-694B-441F-8C37-1D3D3F4C9FB7}"/>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27671" name="Rectangle 49">
            <a:extLst>
              <a:ext uri="{FF2B5EF4-FFF2-40B4-BE49-F238E27FC236}">
                <a16:creationId xmlns:a16="http://schemas.microsoft.com/office/drawing/2014/main" id="{C2678C92-BF54-4DD0-9B48-DCE797108004}"/>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72" name="Line 50">
            <a:extLst>
              <a:ext uri="{FF2B5EF4-FFF2-40B4-BE49-F238E27FC236}">
                <a16:creationId xmlns:a16="http://schemas.microsoft.com/office/drawing/2014/main" id="{5CE45E9B-1FC9-48E0-84EE-306AB9CA9A22}"/>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7673" name="Rectangle 51">
            <a:extLst>
              <a:ext uri="{FF2B5EF4-FFF2-40B4-BE49-F238E27FC236}">
                <a16:creationId xmlns:a16="http://schemas.microsoft.com/office/drawing/2014/main" id="{4510BFA0-B1DC-455A-874D-850ACCC44F7C}"/>
              </a:ext>
            </a:extLst>
          </p:cNvPr>
          <p:cNvSpPr>
            <a:spLocks noChangeArrowheads="1"/>
          </p:cNvSpPr>
          <p:nvPr/>
        </p:nvSpPr>
        <p:spPr bwMode="auto">
          <a:xfrm>
            <a:off x="4584700"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27674" name="Line 52">
            <a:extLst>
              <a:ext uri="{FF2B5EF4-FFF2-40B4-BE49-F238E27FC236}">
                <a16:creationId xmlns:a16="http://schemas.microsoft.com/office/drawing/2014/main" id="{9544B82F-C1BD-4C01-9E8C-B3FAD8C591D2}"/>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7675" name="Group 53">
            <a:extLst>
              <a:ext uri="{FF2B5EF4-FFF2-40B4-BE49-F238E27FC236}">
                <a16:creationId xmlns:a16="http://schemas.microsoft.com/office/drawing/2014/main" id="{133A968B-6828-4978-B117-110EAA21345E}"/>
              </a:ext>
            </a:extLst>
          </p:cNvPr>
          <p:cNvGrpSpPr>
            <a:grpSpLocks/>
          </p:cNvGrpSpPr>
          <p:nvPr/>
        </p:nvGrpSpPr>
        <p:grpSpPr bwMode="auto">
          <a:xfrm>
            <a:off x="8886826" y="4138614"/>
            <a:ext cx="169863" cy="447675"/>
            <a:chOff x="4638" y="2607"/>
            <a:chExt cx="107" cy="282"/>
          </a:xfrm>
        </p:grpSpPr>
        <p:sp>
          <p:nvSpPr>
            <p:cNvPr id="27691" name="Rectangle 54">
              <a:extLst>
                <a:ext uri="{FF2B5EF4-FFF2-40B4-BE49-F238E27FC236}">
                  <a16:creationId xmlns:a16="http://schemas.microsoft.com/office/drawing/2014/main" id="{20E3DCB6-738F-4B4B-A125-C1265D07705E}"/>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92" name="Freeform 55">
              <a:extLst>
                <a:ext uri="{FF2B5EF4-FFF2-40B4-BE49-F238E27FC236}">
                  <a16:creationId xmlns:a16="http://schemas.microsoft.com/office/drawing/2014/main" id="{EAAB4C8B-D221-4F5B-8D74-34330CE505E7}"/>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76" name="Group 56">
            <a:extLst>
              <a:ext uri="{FF2B5EF4-FFF2-40B4-BE49-F238E27FC236}">
                <a16:creationId xmlns:a16="http://schemas.microsoft.com/office/drawing/2014/main" id="{442A8477-31CB-47DE-BA26-2E6C5E2AEB3C}"/>
              </a:ext>
            </a:extLst>
          </p:cNvPr>
          <p:cNvGrpSpPr>
            <a:grpSpLocks/>
          </p:cNvGrpSpPr>
          <p:nvPr/>
        </p:nvGrpSpPr>
        <p:grpSpPr bwMode="auto">
          <a:xfrm>
            <a:off x="8432801" y="4159250"/>
            <a:ext cx="169863" cy="420688"/>
            <a:chOff x="4352" y="2620"/>
            <a:chExt cx="107" cy="265"/>
          </a:xfrm>
        </p:grpSpPr>
        <p:sp>
          <p:nvSpPr>
            <p:cNvPr id="27689" name="Rectangle 57">
              <a:extLst>
                <a:ext uri="{FF2B5EF4-FFF2-40B4-BE49-F238E27FC236}">
                  <a16:creationId xmlns:a16="http://schemas.microsoft.com/office/drawing/2014/main" id="{38866C20-CF58-4F90-A8FB-7395F6D9A399}"/>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90" name="Freeform 58">
              <a:extLst>
                <a:ext uri="{FF2B5EF4-FFF2-40B4-BE49-F238E27FC236}">
                  <a16:creationId xmlns:a16="http://schemas.microsoft.com/office/drawing/2014/main" id="{F5DE5B87-8A53-4B5D-AA29-9E8E907B4FC8}"/>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677" name="Rectangle 59">
            <a:extLst>
              <a:ext uri="{FF2B5EF4-FFF2-40B4-BE49-F238E27FC236}">
                <a16:creationId xmlns:a16="http://schemas.microsoft.com/office/drawing/2014/main" id="{BFEED80D-5A68-4C60-AA6B-536C147B68E9}"/>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7678" name="Rectangle 60">
            <a:extLst>
              <a:ext uri="{FF2B5EF4-FFF2-40B4-BE49-F238E27FC236}">
                <a16:creationId xmlns:a16="http://schemas.microsoft.com/office/drawing/2014/main" id="{FF026865-C73B-490A-B7D3-23DE3A68B761}"/>
              </a:ext>
            </a:extLst>
          </p:cNvPr>
          <p:cNvSpPr>
            <a:spLocks noChangeArrowheads="1"/>
          </p:cNvSpPr>
          <p:nvPr/>
        </p:nvSpPr>
        <p:spPr bwMode="auto">
          <a:xfrm>
            <a:off x="7967664" y="3500438"/>
            <a:ext cx="21752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transcellular fluid</a:t>
            </a:r>
            <a:endParaRPr lang="cs-CZ" altLang="cs-CZ" sz="2400">
              <a:latin typeface="Times New Roman" panose="02020603050405020304" pitchFamily="18" charset="0"/>
            </a:endParaRPr>
          </a:p>
        </p:txBody>
      </p:sp>
      <p:sp>
        <p:nvSpPr>
          <p:cNvPr id="27679" name="Line 62">
            <a:extLst>
              <a:ext uri="{FF2B5EF4-FFF2-40B4-BE49-F238E27FC236}">
                <a16:creationId xmlns:a16="http://schemas.microsoft.com/office/drawing/2014/main" id="{B4DAD769-CAB0-4E96-876F-7203D996D16F}"/>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7680" name="Line 63">
            <a:extLst>
              <a:ext uri="{FF2B5EF4-FFF2-40B4-BE49-F238E27FC236}">
                <a16:creationId xmlns:a16="http://schemas.microsoft.com/office/drawing/2014/main" id="{D986E313-E8F9-46C5-9BDB-77B08E05CAC4}"/>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7681" name="Rectangle 64">
            <a:extLst>
              <a:ext uri="{FF2B5EF4-FFF2-40B4-BE49-F238E27FC236}">
                <a16:creationId xmlns:a16="http://schemas.microsoft.com/office/drawing/2014/main" id="{838735E4-2B7B-4FAB-AE92-0B5407604CAD}"/>
              </a:ext>
            </a:extLst>
          </p:cNvPr>
          <p:cNvSpPr>
            <a:spLocks noChangeArrowheads="1"/>
          </p:cNvSpPr>
          <p:nvPr/>
        </p:nvSpPr>
        <p:spPr bwMode="auto">
          <a:xfrm>
            <a:off x="7464426" y="2684463"/>
            <a:ext cx="3090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-ECF</a:t>
            </a:r>
          </a:p>
        </p:txBody>
      </p:sp>
      <p:sp>
        <p:nvSpPr>
          <p:cNvPr id="27682" name="Rectangle 65">
            <a:extLst>
              <a:ext uri="{FF2B5EF4-FFF2-40B4-BE49-F238E27FC236}">
                <a16:creationId xmlns:a16="http://schemas.microsoft.com/office/drawing/2014/main" id="{9A9273C5-9A6E-4479-8706-843EF95EC2E4}"/>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27683" name="Rectangle 66">
            <a:extLst>
              <a:ext uri="{FF2B5EF4-FFF2-40B4-BE49-F238E27FC236}">
                <a16:creationId xmlns:a16="http://schemas.microsoft.com/office/drawing/2014/main" id="{0A98B3B9-282B-4D32-BCB7-501C3D5AB78A}"/>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27684" name="Freeform 67">
            <a:extLst>
              <a:ext uri="{FF2B5EF4-FFF2-40B4-BE49-F238E27FC236}">
                <a16:creationId xmlns:a16="http://schemas.microsoft.com/office/drawing/2014/main" id="{237071B6-03D6-4766-AF13-67744B4CECC9}"/>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5" name="Text Box 68">
            <a:extLst>
              <a:ext uri="{FF2B5EF4-FFF2-40B4-BE49-F238E27FC236}">
                <a16:creationId xmlns:a16="http://schemas.microsoft.com/office/drawing/2014/main" id="{E50D08B3-B444-4FC6-9D45-CE21E09BC1FA}"/>
              </a:ext>
            </a:extLst>
          </p:cNvPr>
          <p:cNvSpPr txBox="1">
            <a:spLocks noChangeArrowheads="1"/>
          </p:cNvSpPr>
          <p:nvPr/>
        </p:nvSpPr>
        <p:spPr bwMode="auto">
          <a:xfrm>
            <a:off x="3863976" y="811213"/>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
        <p:nvSpPr>
          <p:cNvPr id="27686" name="Rectangle 69">
            <a:extLst>
              <a:ext uri="{FF2B5EF4-FFF2-40B4-BE49-F238E27FC236}">
                <a16:creationId xmlns:a16="http://schemas.microsoft.com/office/drawing/2014/main" id="{903F95A2-A2A3-4695-BB7D-8324D474CC3C}"/>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27687" name="Rectangle 70">
            <a:extLst>
              <a:ext uri="{FF2B5EF4-FFF2-40B4-BE49-F238E27FC236}">
                <a16:creationId xmlns:a16="http://schemas.microsoft.com/office/drawing/2014/main" id="{10A7DF6E-54A5-4556-A851-435F604329A2}"/>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27688" name="Rectangle 71">
            <a:extLst>
              <a:ext uri="{FF2B5EF4-FFF2-40B4-BE49-F238E27FC236}">
                <a16:creationId xmlns:a16="http://schemas.microsoft.com/office/drawing/2014/main" id="{C0ECC5EB-8244-4B5A-B092-585CF64F38DE}"/>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p>
        </p:txBody>
      </p:sp>
    </p:spTree>
    <p:custDataLst>
      <p:tags r:id="rId1"/>
    </p:custData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21186" name="TextovéPole 2">
            <a:extLst>
              <a:ext uri="{FF2B5EF4-FFF2-40B4-BE49-F238E27FC236}">
                <a16:creationId xmlns:a16="http://schemas.microsoft.com/office/drawing/2014/main" id="{3DE488F7-785F-443B-9A1F-97B75928010D}"/>
              </a:ext>
            </a:extLst>
          </p:cNvPr>
          <p:cNvSpPr txBox="1">
            <a:spLocks noChangeArrowheads="1"/>
          </p:cNvSpPr>
          <p:nvPr/>
        </p:nvSpPr>
        <p:spPr bwMode="auto">
          <a:xfrm>
            <a:off x="3530601" y="3319464"/>
            <a:ext cx="7841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Alb </a:t>
            </a:r>
            <a:r>
              <a:rPr lang="cs-CZ" altLang="cs-CZ" sz="2400" baseline="30000">
                <a:latin typeface="Arial" panose="020B0604020202020204" pitchFamily="34" charset="0"/>
              </a:rPr>
              <a:t>-</a:t>
            </a:r>
          </a:p>
        </p:txBody>
      </p:sp>
      <p:sp>
        <p:nvSpPr>
          <p:cNvPr id="221187" name="TextovéPole 3">
            <a:extLst>
              <a:ext uri="{FF2B5EF4-FFF2-40B4-BE49-F238E27FC236}">
                <a16:creationId xmlns:a16="http://schemas.microsoft.com/office/drawing/2014/main" id="{D4FBA7B0-FC3C-4B7B-961F-6F48A16DF6E3}"/>
              </a:ext>
            </a:extLst>
          </p:cNvPr>
          <p:cNvSpPr txBox="1">
            <a:spLocks noChangeArrowheads="1"/>
          </p:cNvSpPr>
          <p:nvPr/>
        </p:nvSpPr>
        <p:spPr bwMode="auto">
          <a:xfrm>
            <a:off x="4630739" y="3319464"/>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H</a:t>
            </a:r>
            <a:r>
              <a:rPr lang="cs-CZ" altLang="cs-CZ" sz="2400" baseline="30000">
                <a:latin typeface="Arial" panose="020B0604020202020204" pitchFamily="34" charset="0"/>
              </a:rPr>
              <a:t>+</a:t>
            </a:r>
          </a:p>
        </p:txBody>
      </p:sp>
      <p:sp>
        <p:nvSpPr>
          <p:cNvPr id="5" name="Šipka doprava 4">
            <a:extLst>
              <a:ext uri="{FF2B5EF4-FFF2-40B4-BE49-F238E27FC236}">
                <a16:creationId xmlns:a16="http://schemas.microsoft.com/office/drawing/2014/main" id="{3CE7E2A7-9495-448B-8178-F32506F4678B}"/>
              </a:ext>
            </a:extLst>
          </p:cNvPr>
          <p:cNvSpPr/>
          <p:nvPr/>
        </p:nvSpPr>
        <p:spPr>
          <a:xfrm rot="5400000">
            <a:off x="3309938" y="2676526"/>
            <a:ext cx="1193800" cy="920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7" name="Zaoblený obdélník 6">
            <a:extLst>
              <a:ext uri="{FF2B5EF4-FFF2-40B4-BE49-F238E27FC236}">
                <a16:creationId xmlns:a16="http://schemas.microsoft.com/office/drawing/2014/main" id="{DF8A864C-D575-4DD3-8E10-7928103FF8E0}"/>
              </a:ext>
            </a:extLst>
          </p:cNvPr>
          <p:cNvSpPr/>
          <p:nvPr/>
        </p:nvSpPr>
        <p:spPr>
          <a:xfrm>
            <a:off x="2921000" y="1139825"/>
            <a:ext cx="2686050" cy="98583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cs-CZ" dirty="0">
                <a:solidFill>
                  <a:schemeClr val="tx1"/>
                </a:solidFill>
              </a:rPr>
              <a:t>Liver – albumine </a:t>
            </a:r>
            <a:r>
              <a:rPr lang="cs-CZ" dirty="0" err="1">
                <a:solidFill>
                  <a:schemeClr val="tx1"/>
                </a:solidFill>
              </a:rPr>
              <a:t>production</a:t>
            </a:r>
            <a:endParaRPr lang="cs-CZ" dirty="0">
              <a:solidFill>
                <a:schemeClr val="tx1"/>
              </a:solidFill>
            </a:endParaRPr>
          </a:p>
        </p:txBody>
      </p:sp>
      <p:sp>
        <p:nvSpPr>
          <p:cNvPr id="8" name="Zaoblený obdélník 7">
            <a:extLst>
              <a:ext uri="{FF2B5EF4-FFF2-40B4-BE49-F238E27FC236}">
                <a16:creationId xmlns:a16="http://schemas.microsoft.com/office/drawing/2014/main" id="{D604197C-2878-434C-9637-F97C5C9D14CB}"/>
              </a:ext>
            </a:extLst>
          </p:cNvPr>
          <p:cNvSpPr/>
          <p:nvPr/>
        </p:nvSpPr>
        <p:spPr>
          <a:xfrm>
            <a:off x="2921000" y="4892675"/>
            <a:ext cx="2686050" cy="98583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cs-CZ" dirty="0">
                <a:solidFill>
                  <a:schemeClr val="tx1"/>
                </a:solidFill>
              </a:rPr>
              <a:t>Endotel, liver – albumine </a:t>
            </a:r>
            <a:r>
              <a:rPr lang="cs-CZ" dirty="0" err="1">
                <a:solidFill>
                  <a:schemeClr val="tx1"/>
                </a:solidFill>
              </a:rPr>
              <a:t>degradation</a:t>
            </a:r>
            <a:endParaRPr lang="cs-CZ" dirty="0">
              <a:solidFill>
                <a:schemeClr val="tx1"/>
              </a:solidFill>
            </a:endParaRPr>
          </a:p>
        </p:txBody>
      </p:sp>
      <p:sp>
        <p:nvSpPr>
          <p:cNvPr id="9" name="Šipka doprava 8">
            <a:extLst>
              <a:ext uri="{FF2B5EF4-FFF2-40B4-BE49-F238E27FC236}">
                <a16:creationId xmlns:a16="http://schemas.microsoft.com/office/drawing/2014/main" id="{17396A15-0566-4092-9C65-2EAC3EB8F62C}"/>
              </a:ext>
            </a:extLst>
          </p:cNvPr>
          <p:cNvSpPr/>
          <p:nvPr/>
        </p:nvSpPr>
        <p:spPr>
          <a:xfrm rot="5400000">
            <a:off x="3302001" y="4148138"/>
            <a:ext cx="1193800" cy="3143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1" name="TextovéPole 10">
            <a:extLst>
              <a:ext uri="{FF2B5EF4-FFF2-40B4-BE49-F238E27FC236}">
                <a16:creationId xmlns:a16="http://schemas.microsoft.com/office/drawing/2014/main" id="{567042BF-4BF4-48A2-AB33-94434BDFB833}"/>
              </a:ext>
            </a:extLst>
          </p:cNvPr>
          <p:cNvSpPr txBox="1">
            <a:spLocks noChangeArrowheads="1"/>
          </p:cNvSpPr>
          <p:nvPr/>
        </p:nvSpPr>
        <p:spPr bwMode="auto">
          <a:xfrm>
            <a:off x="6350001" y="3313114"/>
            <a:ext cx="10518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HCO</a:t>
            </a:r>
            <a:r>
              <a:rPr lang="cs-CZ" altLang="cs-CZ" sz="2400" baseline="-25000">
                <a:latin typeface="Arial" panose="020B0604020202020204" pitchFamily="34" charset="0"/>
              </a:rPr>
              <a:t>3</a:t>
            </a:r>
            <a:r>
              <a:rPr lang="cs-CZ" altLang="cs-CZ" sz="2400" baseline="30000">
                <a:latin typeface="Arial" panose="020B0604020202020204" pitchFamily="34" charset="0"/>
              </a:rPr>
              <a:t>-</a:t>
            </a:r>
          </a:p>
        </p:txBody>
      </p:sp>
      <p:sp>
        <p:nvSpPr>
          <p:cNvPr id="12" name="TextovéPole 11">
            <a:extLst>
              <a:ext uri="{FF2B5EF4-FFF2-40B4-BE49-F238E27FC236}">
                <a16:creationId xmlns:a16="http://schemas.microsoft.com/office/drawing/2014/main" id="{B9ACD5EA-700F-4ACA-8D31-E02570275521}"/>
              </a:ext>
            </a:extLst>
          </p:cNvPr>
          <p:cNvSpPr txBox="1">
            <a:spLocks noChangeArrowheads="1"/>
          </p:cNvSpPr>
          <p:nvPr/>
        </p:nvSpPr>
        <p:spPr bwMode="auto">
          <a:xfrm>
            <a:off x="5218114" y="2643189"/>
            <a:ext cx="10246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H</a:t>
            </a:r>
            <a:r>
              <a:rPr lang="cs-CZ" altLang="cs-CZ" sz="2400" baseline="-25000">
                <a:latin typeface="Arial" panose="020B0604020202020204" pitchFamily="34" charset="0"/>
              </a:rPr>
              <a:t>2</a:t>
            </a:r>
            <a:r>
              <a:rPr lang="cs-CZ" altLang="cs-CZ" sz="2400">
                <a:latin typeface="Arial" panose="020B0604020202020204" pitchFamily="34" charset="0"/>
              </a:rPr>
              <a:t>O +</a:t>
            </a:r>
            <a:endParaRPr lang="cs-CZ" altLang="cs-CZ" sz="2400" baseline="30000">
              <a:latin typeface="Arial" panose="020B0604020202020204" pitchFamily="34" charset="0"/>
            </a:endParaRPr>
          </a:p>
        </p:txBody>
      </p:sp>
      <p:sp>
        <p:nvSpPr>
          <p:cNvPr id="13" name="TextovéPole 12">
            <a:extLst>
              <a:ext uri="{FF2B5EF4-FFF2-40B4-BE49-F238E27FC236}">
                <a16:creationId xmlns:a16="http://schemas.microsoft.com/office/drawing/2014/main" id="{5C426285-22D2-4CB9-9269-98FE761D4E8B}"/>
              </a:ext>
            </a:extLst>
          </p:cNvPr>
          <p:cNvSpPr txBox="1">
            <a:spLocks noChangeArrowheads="1"/>
          </p:cNvSpPr>
          <p:nvPr/>
        </p:nvSpPr>
        <p:spPr bwMode="auto">
          <a:xfrm>
            <a:off x="6127750" y="2668589"/>
            <a:ext cx="760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CO</a:t>
            </a:r>
            <a:r>
              <a:rPr lang="cs-CZ" altLang="cs-CZ" sz="2400" baseline="-25000">
                <a:latin typeface="Arial" panose="020B0604020202020204" pitchFamily="34" charset="0"/>
              </a:rPr>
              <a:t>2</a:t>
            </a:r>
            <a:endParaRPr lang="cs-CZ" altLang="cs-CZ" sz="2400" baseline="30000">
              <a:latin typeface="Arial" panose="020B0604020202020204" pitchFamily="34" charset="0"/>
            </a:endParaRPr>
          </a:p>
        </p:txBody>
      </p:sp>
      <p:sp>
        <p:nvSpPr>
          <p:cNvPr id="14" name="Šipka doprava 13">
            <a:extLst>
              <a:ext uri="{FF2B5EF4-FFF2-40B4-BE49-F238E27FC236}">
                <a16:creationId xmlns:a16="http://schemas.microsoft.com/office/drawing/2014/main" id="{BF0930DA-DA43-459C-9DFD-F35515F26BCA}"/>
              </a:ext>
            </a:extLst>
          </p:cNvPr>
          <p:cNvSpPr/>
          <p:nvPr/>
        </p:nvSpPr>
        <p:spPr>
          <a:xfrm rot="5400000">
            <a:off x="4249738" y="2684463"/>
            <a:ext cx="1193800" cy="920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8" name="Šipka ohnutá nahoru 17">
            <a:extLst>
              <a:ext uri="{FF2B5EF4-FFF2-40B4-BE49-F238E27FC236}">
                <a16:creationId xmlns:a16="http://schemas.microsoft.com/office/drawing/2014/main" id="{D4ABDB0B-7E3D-4E26-B42C-5AFA3EE28323}"/>
              </a:ext>
            </a:extLst>
          </p:cNvPr>
          <p:cNvSpPr/>
          <p:nvPr/>
        </p:nvSpPr>
        <p:spPr>
          <a:xfrm rot="5400000" flipV="1">
            <a:off x="5160963" y="2959100"/>
            <a:ext cx="603250" cy="736600"/>
          </a:xfrm>
          <a:prstGeom prst="bentUpArrow">
            <a:avLst>
              <a:gd name="adj1" fmla="val 9837"/>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9" name="Šipka doprava 18">
            <a:extLst>
              <a:ext uri="{FF2B5EF4-FFF2-40B4-BE49-F238E27FC236}">
                <a16:creationId xmlns:a16="http://schemas.microsoft.com/office/drawing/2014/main" id="{39492626-F200-46CC-A81F-5047A8007AAA}"/>
              </a:ext>
            </a:extLst>
          </p:cNvPr>
          <p:cNvSpPr/>
          <p:nvPr/>
        </p:nvSpPr>
        <p:spPr>
          <a:xfrm>
            <a:off x="7216775" y="3419476"/>
            <a:ext cx="973138" cy="1555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0" name="TextovéPole 19">
            <a:extLst>
              <a:ext uri="{FF2B5EF4-FFF2-40B4-BE49-F238E27FC236}">
                <a16:creationId xmlns:a16="http://schemas.microsoft.com/office/drawing/2014/main" id="{C3D81690-C9BE-4F28-93AF-1252BCFBB1A4}"/>
              </a:ext>
            </a:extLst>
          </p:cNvPr>
          <p:cNvSpPr txBox="1">
            <a:spLocks noChangeArrowheads="1"/>
          </p:cNvSpPr>
          <p:nvPr/>
        </p:nvSpPr>
        <p:spPr bwMode="auto">
          <a:xfrm>
            <a:off x="8223251" y="3313114"/>
            <a:ext cx="10518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Arial" panose="020B0604020202020204" pitchFamily="34" charset="0"/>
              </a:rPr>
              <a:t>HCO</a:t>
            </a:r>
            <a:r>
              <a:rPr lang="cs-CZ" altLang="cs-CZ" sz="2400" baseline="-25000">
                <a:latin typeface="Arial" panose="020B0604020202020204" pitchFamily="34" charset="0"/>
              </a:rPr>
              <a:t>3</a:t>
            </a:r>
            <a:r>
              <a:rPr lang="cs-CZ" altLang="cs-CZ" sz="2400" baseline="30000">
                <a:latin typeface="Arial" panose="020B0604020202020204" pitchFamily="34" charset="0"/>
              </a:rPr>
              <a:t>-</a:t>
            </a:r>
          </a:p>
        </p:txBody>
      </p:sp>
      <p:sp>
        <p:nvSpPr>
          <p:cNvPr id="21" name="Šipka doprava 20">
            <a:extLst>
              <a:ext uri="{FF2B5EF4-FFF2-40B4-BE49-F238E27FC236}">
                <a16:creationId xmlns:a16="http://schemas.microsoft.com/office/drawing/2014/main" id="{2C74F07F-3449-4AA7-91B8-1A9AB84EC6C0}"/>
              </a:ext>
            </a:extLst>
          </p:cNvPr>
          <p:cNvSpPr/>
          <p:nvPr/>
        </p:nvSpPr>
        <p:spPr>
          <a:xfrm rot="5400000">
            <a:off x="4224338" y="4148138"/>
            <a:ext cx="1193800" cy="3143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7" name="Šipka ohnutá nahoru 16">
            <a:extLst>
              <a:ext uri="{FF2B5EF4-FFF2-40B4-BE49-F238E27FC236}">
                <a16:creationId xmlns:a16="http://schemas.microsoft.com/office/drawing/2014/main" id="{CA52734D-56EB-47FF-A339-EC08045197D0}"/>
              </a:ext>
            </a:extLst>
          </p:cNvPr>
          <p:cNvSpPr/>
          <p:nvPr/>
        </p:nvSpPr>
        <p:spPr>
          <a:xfrm rot="5400000">
            <a:off x="5793582" y="3020219"/>
            <a:ext cx="603250" cy="620713"/>
          </a:xfrm>
          <a:prstGeom prst="bentUpArrow">
            <a:avLst>
              <a:gd name="adj1" fmla="val 9837"/>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2" name="Rectangle 2">
            <a:extLst>
              <a:ext uri="{FF2B5EF4-FFF2-40B4-BE49-F238E27FC236}">
                <a16:creationId xmlns:a16="http://schemas.microsoft.com/office/drawing/2014/main" id="{BF35443A-E4EE-4BD3-94FE-DD9A6FA8BE09}"/>
              </a:ext>
            </a:extLst>
          </p:cNvPr>
          <p:cNvSpPr txBox="1">
            <a:spLocks noChangeArrowheads="1"/>
          </p:cNvSpPr>
          <p:nvPr/>
        </p:nvSpPr>
        <p:spPr bwMode="auto">
          <a:xfrm>
            <a:off x="2279650" y="-84138"/>
            <a:ext cx="838835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rtl="0" eaLnBrk="0" fontAlgn="base" hangingPunct="0">
              <a:spcBef>
                <a:spcPct val="0"/>
              </a:spcBef>
              <a:spcAft>
                <a:spcPct val="0"/>
              </a:spcAft>
              <a:defRPr sz="36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Georgia" pitchFamily="18" charset="0"/>
              </a:defRPr>
            </a:lvl2pPr>
            <a:lvl3pPr algn="l" rtl="0" eaLnBrk="0" fontAlgn="base" hangingPunct="0">
              <a:spcBef>
                <a:spcPct val="0"/>
              </a:spcBef>
              <a:spcAft>
                <a:spcPct val="0"/>
              </a:spcAft>
              <a:defRPr sz="3600">
                <a:solidFill>
                  <a:schemeClr val="tx2"/>
                </a:solidFill>
                <a:latin typeface="Georgia" pitchFamily="18" charset="0"/>
              </a:defRPr>
            </a:lvl3pPr>
            <a:lvl4pPr algn="l" rtl="0" eaLnBrk="0" fontAlgn="base" hangingPunct="0">
              <a:spcBef>
                <a:spcPct val="0"/>
              </a:spcBef>
              <a:spcAft>
                <a:spcPct val="0"/>
              </a:spcAft>
              <a:defRPr sz="3600">
                <a:solidFill>
                  <a:schemeClr val="tx2"/>
                </a:solidFill>
                <a:latin typeface="Georgia" pitchFamily="18" charset="0"/>
              </a:defRPr>
            </a:lvl4pPr>
            <a:lvl5pPr algn="l" rtl="0" eaLnBrk="0" fontAlgn="base" hangingPunct="0">
              <a:spcBef>
                <a:spcPct val="0"/>
              </a:spcBef>
              <a:spcAft>
                <a:spcPct val="0"/>
              </a:spcAft>
              <a:defRPr sz="3600">
                <a:solidFill>
                  <a:schemeClr val="tx2"/>
                </a:solidFill>
                <a:latin typeface="Georgia" pitchFamily="18" charset="0"/>
              </a:defRPr>
            </a:lvl5pPr>
            <a:lvl6pPr marL="457200" algn="l" rtl="0" eaLnBrk="1" fontAlgn="base" hangingPunct="1">
              <a:spcBef>
                <a:spcPct val="0"/>
              </a:spcBef>
              <a:spcAft>
                <a:spcPct val="0"/>
              </a:spcAft>
              <a:defRPr sz="3600">
                <a:solidFill>
                  <a:schemeClr val="tx2"/>
                </a:solidFill>
                <a:latin typeface="Georgia" pitchFamily="18" charset="0"/>
              </a:defRPr>
            </a:lvl6pPr>
            <a:lvl7pPr marL="914400" algn="l" rtl="0" eaLnBrk="1" fontAlgn="base" hangingPunct="1">
              <a:spcBef>
                <a:spcPct val="0"/>
              </a:spcBef>
              <a:spcAft>
                <a:spcPct val="0"/>
              </a:spcAft>
              <a:defRPr sz="3600">
                <a:solidFill>
                  <a:schemeClr val="tx2"/>
                </a:solidFill>
                <a:latin typeface="Georgia" pitchFamily="18" charset="0"/>
              </a:defRPr>
            </a:lvl7pPr>
            <a:lvl8pPr marL="1371600" algn="l" rtl="0" eaLnBrk="1" fontAlgn="base" hangingPunct="1">
              <a:spcBef>
                <a:spcPct val="0"/>
              </a:spcBef>
              <a:spcAft>
                <a:spcPct val="0"/>
              </a:spcAft>
              <a:defRPr sz="3600">
                <a:solidFill>
                  <a:schemeClr val="tx2"/>
                </a:solidFill>
                <a:latin typeface="Georgia" pitchFamily="18" charset="0"/>
              </a:defRPr>
            </a:lvl8pPr>
            <a:lvl9pPr marL="1828800" algn="l" rtl="0" eaLnBrk="1" fontAlgn="base" hangingPunct="1">
              <a:spcBef>
                <a:spcPct val="0"/>
              </a:spcBef>
              <a:spcAft>
                <a:spcPct val="0"/>
              </a:spcAft>
              <a:defRPr sz="3600">
                <a:solidFill>
                  <a:schemeClr val="tx2"/>
                </a:solidFill>
                <a:latin typeface="Georgia" pitchFamily="18" charset="0"/>
              </a:defRPr>
            </a:lvl9pPr>
          </a:lstStyle>
          <a:p>
            <a:pPr algn="ctr">
              <a:defRPr/>
            </a:pPr>
            <a:r>
              <a:rPr lang="cs-CZ" altLang="cs-CZ" sz="2800" kern="0" dirty="0" err="1">
                <a:solidFill>
                  <a:srgbClr val="FF0000"/>
                </a:solidFill>
              </a:rPr>
              <a:t>Patogenesis</a:t>
            </a:r>
            <a:r>
              <a:rPr lang="cs-CZ" altLang="cs-CZ" sz="2800" kern="0" dirty="0">
                <a:solidFill>
                  <a:srgbClr val="FF0000"/>
                </a:solidFill>
              </a:rPr>
              <a:t> </a:t>
            </a:r>
            <a:r>
              <a:rPr lang="cs-CZ" altLang="cs-CZ" sz="2800" kern="0" dirty="0" err="1">
                <a:solidFill>
                  <a:srgbClr val="FF0000"/>
                </a:solidFill>
              </a:rPr>
              <a:t>of</a:t>
            </a:r>
            <a:r>
              <a:rPr lang="cs-CZ" altLang="cs-CZ" sz="2800" kern="0" dirty="0">
                <a:solidFill>
                  <a:srgbClr val="FF0000"/>
                </a:solidFill>
              </a:rPr>
              <a:t> </a:t>
            </a:r>
            <a:r>
              <a:rPr lang="cs-CZ" altLang="cs-CZ" sz="2800" kern="0" dirty="0" err="1">
                <a:solidFill>
                  <a:srgbClr val="FF0000"/>
                </a:solidFill>
              </a:rPr>
              <a:t>acute</a:t>
            </a:r>
            <a:r>
              <a:rPr lang="cs-CZ" altLang="cs-CZ" sz="2800" kern="0" dirty="0">
                <a:solidFill>
                  <a:srgbClr val="FF0000"/>
                </a:solidFill>
              </a:rPr>
              <a:t> </a:t>
            </a:r>
            <a:r>
              <a:rPr lang="cs-CZ" altLang="cs-CZ" sz="2800" kern="0" dirty="0" err="1">
                <a:solidFill>
                  <a:srgbClr val="FF0000"/>
                </a:solidFill>
              </a:rPr>
              <a:t>hypoproteinemic</a:t>
            </a:r>
            <a:r>
              <a:rPr lang="cs-CZ" altLang="cs-CZ" sz="2800" kern="0" dirty="0">
                <a:solidFill>
                  <a:srgbClr val="FF0000"/>
                </a:solidFill>
              </a:rPr>
              <a:t> </a:t>
            </a:r>
            <a:r>
              <a:rPr lang="cs-CZ" altLang="cs-CZ" sz="2800" kern="0" dirty="0" err="1">
                <a:solidFill>
                  <a:srgbClr val="FF0000"/>
                </a:solidFill>
              </a:rPr>
              <a:t>alkalosis</a:t>
            </a:r>
            <a:r>
              <a:rPr lang="cs-CZ" altLang="cs-CZ" sz="2800" kern="0" dirty="0">
                <a:solidFill>
                  <a:srgbClr val="FF0000"/>
                </a:solidFill>
              </a:rPr>
              <a:t> </a:t>
            </a:r>
          </a:p>
        </p:txBody>
      </p:sp>
      <p:sp>
        <p:nvSpPr>
          <p:cNvPr id="23" name="TextovéPole 22">
            <a:extLst>
              <a:ext uri="{FF2B5EF4-FFF2-40B4-BE49-F238E27FC236}">
                <a16:creationId xmlns:a16="http://schemas.microsoft.com/office/drawing/2014/main" id="{D6CC9D36-79DC-4E42-9E07-6E07C3F3493C}"/>
              </a:ext>
            </a:extLst>
          </p:cNvPr>
          <p:cNvSpPr txBox="1">
            <a:spLocks noChangeArrowheads="1"/>
          </p:cNvSpPr>
          <p:nvPr/>
        </p:nvSpPr>
        <p:spPr bwMode="auto">
          <a:xfrm>
            <a:off x="6384926" y="4305301"/>
            <a:ext cx="31162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-d[Alb</a:t>
            </a:r>
            <a:r>
              <a:rPr lang="cs-CZ" altLang="cs-CZ" sz="2400" baseline="30000">
                <a:latin typeface="Times New Roman" panose="02020603050405020304" pitchFamily="18" charset="0"/>
              </a:rPr>
              <a:t>-</a:t>
            </a:r>
            <a:r>
              <a:rPr lang="cs-CZ" altLang="cs-CZ" sz="2400">
                <a:latin typeface="Times New Roman" panose="02020603050405020304" pitchFamily="18" charset="0"/>
              </a:rPr>
              <a:t>] = d[HCO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endParaRPr lang="cs-CZ" altLang="cs-CZ" sz="2400" baseline="30000">
              <a:latin typeface="Times New Roman" panose="02020603050405020304" pitchFamily="18" charset="0"/>
            </a:endParaRPr>
          </a:p>
          <a:p>
            <a:pPr algn="ctr">
              <a:spcBef>
                <a:spcPct val="0"/>
              </a:spcBef>
              <a:buClrTx/>
              <a:buFontTx/>
              <a:buNone/>
            </a:pPr>
            <a:endParaRPr lang="cs-CZ" altLang="cs-CZ" sz="2400" baseline="30000">
              <a:latin typeface="Times New Roman" panose="02020603050405020304" pitchFamily="18" charset="0"/>
            </a:endParaRPr>
          </a:p>
        </p:txBody>
      </p:sp>
      <p:sp>
        <p:nvSpPr>
          <p:cNvPr id="24" name="TextovéPole 23">
            <a:extLst>
              <a:ext uri="{FF2B5EF4-FFF2-40B4-BE49-F238E27FC236}">
                <a16:creationId xmlns:a16="http://schemas.microsoft.com/office/drawing/2014/main" id="{1786D012-0B35-45DE-992B-19CB1946263F}"/>
              </a:ext>
            </a:extLst>
          </p:cNvPr>
          <p:cNvSpPr txBox="1">
            <a:spLocks noChangeArrowheads="1"/>
          </p:cNvSpPr>
          <p:nvPr/>
        </p:nvSpPr>
        <p:spPr bwMode="auto">
          <a:xfrm>
            <a:off x="6065838" y="5556251"/>
            <a:ext cx="33909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no changed value of SID</a:t>
            </a:r>
            <a:endParaRPr lang="cs-CZ" altLang="cs-CZ" sz="2400" baseline="30000">
              <a:latin typeface="Times New Roman" panose="02020603050405020304" pitchFamily="18" charset="0"/>
            </a:endParaRPr>
          </a:p>
          <a:p>
            <a:pPr>
              <a:spcBef>
                <a:spcPct val="0"/>
              </a:spcBef>
              <a:buClrTx/>
              <a:buFontTx/>
              <a:buNone/>
            </a:pPr>
            <a:endParaRPr lang="cs-CZ" altLang="cs-CZ" sz="2400" baseline="30000">
              <a:latin typeface="Times New Roman" panose="02020603050405020304" pitchFamily="18" charset="0"/>
            </a:endParaRPr>
          </a:p>
        </p:txBody>
      </p:sp>
      <p:sp>
        <p:nvSpPr>
          <p:cNvPr id="2" name="Šipka dolů 1">
            <a:extLst>
              <a:ext uri="{FF2B5EF4-FFF2-40B4-BE49-F238E27FC236}">
                <a16:creationId xmlns:a16="http://schemas.microsoft.com/office/drawing/2014/main" id="{3FFCB536-DACC-41FE-AB28-6ACB749FFFC7}"/>
              </a:ext>
            </a:extLst>
          </p:cNvPr>
          <p:cNvSpPr/>
          <p:nvPr/>
        </p:nvSpPr>
        <p:spPr>
          <a:xfrm>
            <a:off x="7704138" y="4902201"/>
            <a:ext cx="519112" cy="6270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9" grpId="0" animBg="1"/>
      <p:bldP spid="20" grpId="0"/>
      <p:bldP spid="23" grpId="0"/>
      <p:bldP spid="24" grpId="0"/>
      <p:bldP spid="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884A3769-EC80-45DF-BBB2-F336FAA61CA4}"/>
              </a:ext>
            </a:extLst>
          </p:cNvPr>
          <p:cNvPicPr>
            <a:picLocks noChangeAspect="1"/>
          </p:cNvPicPr>
          <p:nvPr/>
        </p:nvPicPr>
        <p:blipFill rotWithShape="1">
          <a:blip r:embed="rId4">
            <a:clrChange>
              <a:clrFrom>
                <a:srgbClr val="FFFFFF"/>
              </a:clrFrom>
              <a:clrTo>
                <a:srgbClr val="FFFFFF">
                  <a:alpha val="0"/>
                </a:srgbClr>
              </a:clrTo>
            </a:clrChange>
          </a:blip>
          <a:srcRect t="9925"/>
          <a:stretch/>
        </p:blipFill>
        <p:spPr>
          <a:xfrm>
            <a:off x="0" y="532263"/>
            <a:ext cx="12206641" cy="6373504"/>
          </a:xfrm>
          <a:prstGeom prst="rect">
            <a:avLst/>
          </a:prstGeom>
        </p:spPr>
      </p:pic>
      <p:sp>
        <p:nvSpPr>
          <p:cNvPr id="4" name="Obdélník 3">
            <a:extLst>
              <a:ext uri="{FF2B5EF4-FFF2-40B4-BE49-F238E27FC236}">
                <a16:creationId xmlns:a16="http://schemas.microsoft.com/office/drawing/2014/main" id="{B25370C4-1CD0-4FAC-A6AE-66F9E0D5FB91}"/>
              </a:ext>
            </a:extLst>
          </p:cNvPr>
          <p:cNvSpPr/>
          <p:nvPr/>
        </p:nvSpPr>
        <p:spPr>
          <a:xfrm>
            <a:off x="2587585" y="0"/>
            <a:ext cx="8458200" cy="2188029"/>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42702624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72" name="Obdélník 71">
            <a:extLst>
              <a:ext uri="{FF2B5EF4-FFF2-40B4-BE49-F238E27FC236}">
                <a16:creationId xmlns:a16="http://schemas.microsoft.com/office/drawing/2014/main" id="{2B20C4F1-5215-4CE4-BDAF-078C5B3E060C}"/>
              </a:ext>
            </a:extLst>
          </p:cNvPr>
          <p:cNvSpPr/>
          <p:nvPr/>
        </p:nvSpPr>
        <p:spPr>
          <a:xfrm>
            <a:off x="9482960"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 name="Obdélník 72">
            <a:extLst>
              <a:ext uri="{FF2B5EF4-FFF2-40B4-BE49-F238E27FC236}">
                <a16:creationId xmlns:a16="http://schemas.microsoft.com/office/drawing/2014/main" id="{BF5DAE34-B4F1-4338-A3A6-8F217F68925C}"/>
              </a:ext>
            </a:extLst>
          </p:cNvPr>
          <p:cNvSpPr/>
          <p:nvPr/>
        </p:nvSpPr>
        <p:spPr>
          <a:xfrm>
            <a:off x="9482960"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Obdélník 73">
            <a:extLst>
              <a:ext uri="{FF2B5EF4-FFF2-40B4-BE49-F238E27FC236}">
                <a16:creationId xmlns:a16="http://schemas.microsoft.com/office/drawing/2014/main" id="{A4431A63-B75D-4E45-8E10-ABF5D5DB3241}"/>
              </a:ext>
            </a:extLst>
          </p:cNvPr>
          <p:cNvSpPr/>
          <p:nvPr/>
        </p:nvSpPr>
        <p:spPr>
          <a:xfrm>
            <a:off x="9482960"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Obdélník 74">
            <a:extLst>
              <a:ext uri="{FF2B5EF4-FFF2-40B4-BE49-F238E27FC236}">
                <a16:creationId xmlns:a16="http://schemas.microsoft.com/office/drawing/2014/main" id="{D0CEAFF2-DBF8-45EE-B81B-0765A10A9CC9}"/>
              </a:ext>
            </a:extLst>
          </p:cNvPr>
          <p:cNvSpPr/>
          <p:nvPr/>
        </p:nvSpPr>
        <p:spPr>
          <a:xfrm>
            <a:off x="9482960"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 name="Obdélník 75">
            <a:extLst>
              <a:ext uri="{FF2B5EF4-FFF2-40B4-BE49-F238E27FC236}">
                <a16:creationId xmlns:a16="http://schemas.microsoft.com/office/drawing/2014/main" id="{269F3C98-7B84-4320-A37E-549D3A158DF5}"/>
              </a:ext>
            </a:extLst>
          </p:cNvPr>
          <p:cNvSpPr/>
          <p:nvPr/>
        </p:nvSpPr>
        <p:spPr>
          <a:xfrm>
            <a:off x="8546856"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7" name="Obdélník 76">
            <a:extLst>
              <a:ext uri="{FF2B5EF4-FFF2-40B4-BE49-F238E27FC236}">
                <a16:creationId xmlns:a16="http://schemas.microsoft.com/office/drawing/2014/main" id="{2C9F8B84-8FE9-407A-9415-D345B5D7C09B}"/>
              </a:ext>
            </a:extLst>
          </p:cNvPr>
          <p:cNvSpPr/>
          <p:nvPr/>
        </p:nvSpPr>
        <p:spPr>
          <a:xfrm>
            <a:off x="8546856" y="818993"/>
            <a:ext cx="936104" cy="331491"/>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8" name="TextovéPole 77">
            <a:extLst>
              <a:ext uri="{FF2B5EF4-FFF2-40B4-BE49-F238E27FC236}">
                <a16:creationId xmlns:a16="http://schemas.microsoft.com/office/drawing/2014/main" id="{6E8B46BE-22DF-48A9-8042-E0571FC43FC3}"/>
              </a:ext>
            </a:extLst>
          </p:cNvPr>
          <p:cNvSpPr txBox="1"/>
          <p:nvPr/>
        </p:nvSpPr>
        <p:spPr>
          <a:xfrm>
            <a:off x="8762893" y="735088"/>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9" name="TextovéPole 78">
            <a:extLst>
              <a:ext uri="{FF2B5EF4-FFF2-40B4-BE49-F238E27FC236}">
                <a16:creationId xmlns:a16="http://schemas.microsoft.com/office/drawing/2014/main" id="{C8412F50-2DF1-4D27-8C99-FAF2BA0A68FB}"/>
              </a:ext>
            </a:extLst>
          </p:cNvPr>
          <p:cNvSpPr txBox="1"/>
          <p:nvPr/>
        </p:nvSpPr>
        <p:spPr>
          <a:xfrm>
            <a:off x="10676408"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80" name="TextovéPole 79">
            <a:extLst>
              <a:ext uri="{FF2B5EF4-FFF2-40B4-BE49-F238E27FC236}">
                <a16:creationId xmlns:a16="http://schemas.microsoft.com/office/drawing/2014/main" id="{CDD7D481-7459-44B1-BC92-A94C3CAFA7A3}"/>
              </a:ext>
            </a:extLst>
          </p:cNvPr>
          <p:cNvSpPr txBox="1"/>
          <p:nvPr/>
        </p:nvSpPr>
        <p:spPr>
          <a:xfrm>
            <a:off x="10850178"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81" name="TextovéPole 80">
            <a:extLst>
              <a:ext uri="{FF2B5EF4-FFF2-40B4-BE49-F238E27FC236}">
                <a16:creationId xmlns:a16="http://schemas.microsoft.com/office/drawing/2014/main" id="{D32264E2-20E4-484E-93C6-36623B308C06}"/>
              </a:ext>
            </a:extLst>
          </p:cNvPr>
          <p:cNvSpPr txBox="1"/>
          <p:nvPr/>
        </p:nvSpPr>
        <p:spPr>
          <a:xfrm>
            <a:off x="11334646"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82" name="TextovéPole 81">
            <a:extLst>
              <a:ext uri="{FF2B5EF4-FFF2-40B4-BE49-F238E27FC236}">
                <a16:creationId xmlns:a16="http://schemas.microsoft.com/office/drawing/2014/main" id="{CFCAA9D8-F198-4A1D-8D1E-02711CA5EA22}"/>
              </a:ext>
            </a:extLst>
          </p:cNvPr>
          <p:cNvSpPr txBox="1"/>
          <p:nvPr/>
        </p:nvSpPr>
        <p:spPr>
          <a:xfrm>
            <a:off x="9626977"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83" name="TextovéPole 82">
            <a:extLst>
              <a:ext uri="{FF2B5EF4-FFF2-40B4-BE49-F238E27FC236}">
                <a16:creationId xmlns:a16="http://schemas.microsoft.com/office/drawing/2014/main" id="{330E5DEA-CB50-4CDF-AC85-5CE3C95D3294}"/>
              </a:ext>
            </a:extLst>
          </p:cNvPr>
          <p:cNvSpPr txBox="1"/>
          <p:nvPr/>
        </p:nvSpPr>
        <p:spPr>
          <a:xfrm>
            <a:off x="8765915"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84" name="Skupina 83">
            <a:extLst>
              <a:ext uri="{FF2B5EF4-FFF2-40B4-BE49-F238E27FC236}">
                <a16:creationId xmlns:a16="http://schemas.microsoft.com/office/drawing/2014/main" id="{87BD04BA-2F94-4105-91F3-5E552E448287}"/>
              </a:ext>
            </a:extLst>
          </p:cNvPr>
          <p:cNvGrpSpPr/>
          <p:nvPr/>
        </p:nvGrpSpPr>
        <p:grpSpPr>
          <a:xfrm>
            <a:off x="8544646" y="2103238"/>
            <a:ext cx="936104" cy="462123"/>
            <a:chOff x="2339752" y="2192728"/>
            <a:chExt cx="936104" cy="372176"/>
          </a:xfrm>
        </p:grpSpPr>
        <p:sp>
          <p:nvSpPr>
            <p:cNvPr id="85" name="Obdélník 84">
              <a:extLst>
                <a:ext uri="{FF2B5EF4-FFF2-40B4-BE49-F238E27FC236}">
                  <a16:creationId xmlns:a16="http://schemas.microsoft.com/office/drawing/2014/main" id="{A285283B-CC91-48D7-9333-8E5FE3593AAA}"/>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6" name="TextovéPole 85">
              <a:extLst>
                <a:ext uri="{FF2B5EF4-FFF2-40B4-BE49-F238E27FC236}">
                  <a16:creationId xmlns:a16="http://schemas.microsoft.com/office/drawing/2014/main" id="{56513A2E-E545-417A-849F-1394D4C41578}"/>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87" name="Skupina 86">
            <a:extLst>
              <a:ext uri="{FF2B5EF4-FFF2-40B4-BE49-F238E27FC236}">
                <a16:creationId xmlns:a16="http://schemas.microsoft.com/office/drawing/2014/main" id="{D0B45A52-52FB-401F-A4A2-E7572E7A4701}"/>
              </a:ext>
            </a:extLst>
          </p:cNvPr>
          <p:cNvGrpSpPr/>
          <p:nvPr/>
        </p:nvGrpSpPr>
        <p:grpSpPr>
          <a:xfrm>
            <a:off x="8544646" y="1089376"/>
            <a:ext cx="1008114" cy="1043481"/>
            <a:chOff x="2337542" y="830723"/>
            <a:chExt cx="1008114" cy="1302133"/>
          </a:xfrm>
        </p:grpSpPr>
        <p:grpSp>
          <p:nvGrpSpPr>
            <p:cNvPr id="88" name="Skupina 87">
              <a:extLst>
                <a:ext uri="{FF2B5EF4-FFF2-40B4-BE49-F238E27FC236}">
                  <a16:creationId xmlns:a16="http://schemas.microsoft.com/office/drawing/2014/main" id="{49AA2573-C9C5-46E5-9061-DECBCA835ECB}"/>
                </a:ext>
              </a:extLst>
            </p:cNvPr>
            <p:cNvGrpSpPr/>
            <p:nvPr/>
          </p:nvGrpSpPr>
          <p:grpSpPr>
            <a:xfrm>
              <a:off x="2337542" y="1311151"/>
              <a:ext cx="1008114" cy="821705"/>
              <a:chOff x="2339752" y="1340768"/>
              <a:chExt cx="1005909" cy="864096"/>
            </a:xfrm>
          </p:grpSpPr>
          <p:sp>
            <p:nvSpPr>
              <p:cNvPr id="92" name="Obdélník 91">
                <a:extLst>
                  <a:ext uri="{FF2B5EF4-FFF2-40B4-BE49-F238E27FC236}">
                    <a16:creationId xmlns:a16="http://schemas.microsoft.com/office/drawing/2014/main" id="{38C06FA8-C852-40E6-80AE-929DFA4A0EAD}"/>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3" name="TextovéPole 92">
                <a:extLst>
                  <a:ext uri="{FF2B5EF4-FFF2-40B4-BE49-F238E27FC236}">
                    <a16:creationId xmlns:a16="http://schemas.microsoft.com/office/drawing/2014/main" id="{96F519D9-A0D0-4F89-AE13-81623CABE9AE}"/>
                  </a:ext>
                </a:extLst>
              </p:cNvPr>
              <p:cNvSpPr txBox="1"/>
              <p:nvPr/>
            </p:nvSpPr>
            <p:spPr>
              <a:xfrm>
                <a:off x="2340857" y="1541983"/>
                <a:ext cx="1004804" cy="605820"/>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89" name="Skupina 88">
              <a:extLst>
                <a:ext uri="{FF2B5EF4-FFF2-40B4-BE49-F238E27FC236}">
                  <a16:creationId xmlns:a16="http://schemas.microsoft.com/office/drawing/2014/main" id="{F31125E9-59B9-46BA-A24B-A079D971EBFB}"/>
                </a:ext>
              </a:extLst>
            </p:cNvPr>
            <p:cNvGrpSpPr/>
            <p:nvPr/>
          </p:nvGrpSpPr>
          <p:grpSpPr>
            <a:xfrm>
              <a:off x="2337542" y="830723"/>
              <a:ext cx="936104" cy="576100"/>
              <a:chOff x="2339752" y="860340"/>
              <a:chExt cx="936104" cy="576100"/>
            </a:xfrm>
          </p:grpSpPr>
          <p:sp>
            <p:nvSpPr>
              <p:cNvPr id="90" name="Obdélník 89">
                <a:extLst>
                  <a:ext uri="{FF2B5EF4-FFF2-40B4-BE49-F238E27FC236}">
                    <a16:creationId xmlns:a16="http://schemas.microsoft.com/office/drawing/2014/main" id="{D83EAE7C-2C48-4B1A-BDDC-91046D8FDEB8}"/>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 name="TextovéPole 90">
                <a:extLst>
                  <a:ext uri="{FF2B5EF4-FFF2-40B4-BE49-F238E27FC236}">
                    <a16:creationId xmlns:a16="http://schemas.microsoft.com/office/drawing/2014/main" id="{E2FC2105-00A0-4080-8413-364A911E888E}"/>
                  </a:ext>
                </a:extLst>
              </p:cNvPr>
              <p:cNvSpPr txBox="1"/>
              <p:nvPr/>
            </p:nvSpPr>
            <p:spPr>
              <a:xfrm>
                <a:off x="2417204" y="860340"/>
                <a:ext cx="730444" cy="576100"/>
              </a:xfrm>
              <a:prstGeom prst="rect">
                <a:avLst/>
              </a:prstGeom>
              <a:noFill/>
            </p:spPr>
            <p:txBody>
              <a:bodyPr wrap="square" rtlCol="0">
                <a:spAutoFit/>
              </a:bodyPr>
              <a:lstStyle/>
              <a:p>
                <a:r>
                  <a:rPr lang="cs-CZ" dirty="0"/>
                  <a:t>Alb</a:t>
                </a:r>
                <a:r>
                  <a:rPr lang="cs-CZ" baseline="50000" dirty="0"/>
                  <a:t>-</a:t>
                </a:r>
                <a:endParaRPr lang="en-US" baseline="50000" dirty="0"/>
              </a:p>
            </p:txBody>
          </p:sp>
        </p:grpSp>
      </p:grpSp>
      <p:cxnSp>
        <p:nvCxnSpPr>
          <p:cNvPr id="94" name="Přímá spojnice 93">
            <a:extLst>
              <a:ext uri="{FF2B5EF4-FFF2-40B4-BE49-F238E27FC236}">
                <a16:creationId xmlns:a16="http://schemas.microsoft.com/office/drawing/2014/main" id="{AAFD41E5-4BB8-4583-9DFB-39FEEB71C208}"/>
              </a:ext>
            </a:extLst>
          </p:cNvPr>
          <p:cNvCxnSpPr>
            <a:cxnSpLocks/>
          </p:cNvCxnSpPr>
          <p:nvPr/>
        </p:nvCxnSpPr>
        <p:spPr>
          <a:xfrm flipH="1">
            <a:off x="10286131"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Přímá spojnice 94">
            <a:extLst>
              <a:ext uri="{FF2B5EF4-FFF2-40B4-BE49-F238E27FC236}">
                <a16:creationId xmlns:a16="http://schemas.microsoft.com/office/drawing/2014/main" id="{48251CEF-5DAF-45D5-B07F-4B3C559E4859}"/>
              </a:ext>
            </a:extLst>
          </p:cNvPr>
          <p:cNvCxnSpPr>
            <a:cxnSpLocks/>
            <a:stCxn id="80" idx="1"/>
            <a:endCxn id="74" idx="3"/>
          </p:cNvCxnSpPr>
          <p:nvPr/>
        </p:nvCxnSpPr>
        <p:spPr>
          <a:xfrm flipH="1">
            <a:off x="10419064"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Přímá spojnice 95">
            <a:extLst>
              <a:ext uri="{FF2B5EF4-FFF2-40B4-BE49-F238E27FC236}">
                <a16:creationId xmlns:a16="http://schemas.microsoft.com/office/drawing/2014/main" id="{8DBB7F35-A9C6-419C-BB70-9F6418B39188}"/>
              </a:ext>
            </a:extLst>
          </p:cNvPr>
          <p:cNvCxnSpPr>
            <a:cxnSpLocks/>
            <a:stCxn id="81" idx="1"/>
            <a:endCxn id="73" idx="3"/>
          </p:cNvCxnSpPr>
          <p:nvPr/>
        </p:nvCxnSpPr>
        <p:spPr>
          <a:xfrm flipH="1">
            <a:off x="10419064"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Přímá spojnice 96">
            <a:extLst>
              <a:ext uri="{FF2B5EF4-FFF2-40B4-BE49-F238E27FC236}">
                <a16:creationId xmlns:a16="http://schemas.microsoft.com/office/drawing/2014/main" id="{7766E8E3-AB79-431C-B6FF-D096663D151B}"/>
              </a:ext>
            </a:extLst>
          </p:cNvPr>
          <p:cNvCxnSpPr/>
          <p:nvPr/>
        </p:nvCxnSpPr>
        <p:spPr>
          <a:xfrm flipH="1">
            <a:off x="7466736"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8" name="Přímá spojnice 97">
            <a:extLst>
              <a:ext uri="{FF2B5EF4-FFF2-40B4-BE49-F238E27FC236}">
                <a16:creationId xmlns:a16="http://schemas.microsoft.com/office/drawing/2014/main" id="{78471980-91CE-42BF-B085-5EF47FCEC34F}"/>
              </a:ext>
            </a:extLst>
          </p:cNvPr>
          <p:cNvCxnSpPr/>
          <p:nvPr/>
        </p:nvCxnSpPr>
        <p:spPr>
          <a:xfrm flipH="1">
            <a:off x="7544188"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9" name="Přímá spojnice 98">
            <a:extLst>
              <a:ext uri="{FF2B5EF4-FFF2-40B4-BE49-F238E27FC236}">
                <a16:creationId xmlns:a16="http://schemas.microsoft.com/office/drawing/2014/main" id="{C5CFAB80-D550-485E-8C4C-75E4991992ED}"/>
              </a:ext>
            </a:extLst>
          </p:cNvPr>
          <p:cNvCxnSpPr/>
          <p:nvPr/>
        </p:nvCxnSpPr>
        <p:spPr>
          <a:xfrm flipH="1">
            <a:off x="7466736"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0" name="Přímá spojnice se šipkou 99">
            <a:extLst>
              <a:ext uri="{FF2B5EF4-FFF2-40B4-BE49-F238E27FC236}">
                <a16:creationId xmlns:a16="http://schemas.microsoft.com/office/drawing/2014/main" id="{25256E17-FA3B-4C3B-B33A-A154DF7E61C1}"/>
              </a:ext>
            </a:extLst>
          </p:cNvPr>
          <p:cNvCxnSpPr>
            <a:cxnSpLocks/>
          </p:cNvCxnSpPr>
          <p:nvPr/>
        </p:nvCxnSpPr>
        <p:spPr>
          <a:xfrm>
            <a:off x="7912323"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1" name="TextovéPole 100">
            <a:extLst>
              <a:ext uri="{FF2B5EF4-FFF2-40B4-BE49-F238E27FC236}">
                <a16:creationId xmlns:a16="http://schemas.microsoft.com/office/drawing/2014/main" id="{F0B31CF6-DF4C-4D0C-8553-47474009DB9C}"/>
              </a:ext>
            </a:extLst>
          </p:cNvPr>
          <p:cNvSpPr txBox="1"/>
          <p:nvPr/>
        </p:nvSpPr>
        <p:spPr>
          <a:xfrm>
            <a:off x="7185606" y="1245830"/>
            <a:ext cx="681597" cy="461665"/>
          </a:xfrm>
          <a:prstGeom prst="rect">
            <a:avLst/>
          </a:prstGeom>
          <a:noFill/>
        </p:spPr>
        <p:txBody>
          <a:bodyPr wrap="none" rtlCol="0">
            <a:spAutoFit/>
          </a:bodyPr>
          <a:lstStyle/>
          <a:p>
            <a:r>
              <a:rPr lang="cs-CZ" dirty="0"/>
              <a:t>SID</a:t>
            </a:r>
            <a:endParaRPr lang="en-US" baseline="-25000" dirty="0"/>
          </a:p>
        </p:txBody>
      </p:sp>
      <p:cxnSp>
        <p:nvCxnSpPr>
          <p:cNvPr id="102" name="Přímá spojnice se šipkou 101">
            <a:extLst>
              <a:ext uri="{FF2B5EF4-FFF2-40B4-BE49-F238E27FC236}">
                <a16:creationId xmlns:a16="http://schemas.microsoft.com/office/drawing/2014/main" id="{DE3F69FD-C6D7-4D54-9DDE-051AD5C6B1F1}"/>
              </a:ext>
            </a:extLst>
          </p:cNvPr>
          <p:cNvCxnSpPr>
            <a:cxnSpLocks/>
          </p:cNvCxnSpPr>
          <p:nvPr/>
        </p:nvCxnSpPr>
        <p:spPr>
          <a:xfrm>
            <a:off x="7912324"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3" name="TextovéPole 102">
            <a:extLst>
              <a:ext uri="{FF2B5EF4-FFF2-40B4-BE49-F238E27FC236}">
                <a16:creationId xmlns:a16="http://schemas.microsoft.com/office/drawing/2014/main" id="{F9DA227C-89F7-437B-B6C8-BB0D2FEAA01C}"/>
              </a:ext>
            </a:extLst>
          </p:cNvPr>
          <p:cNvSpPr txBox="1"/>
          <p:nvPr/>
        </p:nvSpPr>
        <p:spPr>
          <a:xfrm>
            <a:off x="7185605"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4" name="TextovéPole 103">
            <a:extLst>
              <a:ext uri="{FF2B5EF4-FFF2-40B4-BE49-F238E27FC236}">
                <a16:creationId xmlns:a16="http://schemas.microsoft.com/office/drawing/2014/main" id="{0181152F-B6E0-4180-873C-33F4B576F1B2}"/>
              </a:ext>
            </a:extLst>
          </p:cNvPr>
          <p:cNvSpPr txBox="1"/>
          <p:nvPr/>
        </p:nvSpPr>
        <p:spPr>
          <a:xfrm>
            <a:off x="6307206" y="3230740"/>
            <a:ext cx="2167643" cy="646331"/>
          </a:xfrm>
          <a:prstGeom prst="rect">
            <a:avLst/>
          </a:prstGeom>
          <a:solidFill>
            <a:srgbClr val="FFFF00"/>
          </a:solidFill>
        </p:spPr>
        <p:txBody>
          <a:bodyPr wrap="square" rtlCol="0">
            <a:spAutoFit/>
          </a:bodyPr>
          <a:lstStyle/>
          <a:p>
            <a:pPr algn="ctr"/>
            <a:r>
              <a:rPr lang="cs-CZ" sz="1800" dirty="0" err="1"/>
              <a:t>Hyperphosphatemic</a:t>
            </a:r>
            <a:r>
              <a:rPr lang="cs-CZ" sz="1800" dirty="0"/>
              <a:t> </a:t>
            </a:r>
            <a:r>
              <a:rPr lang="cs-CZ" sz="1800" dirty="0" err="1"/>
              <a:t>acidosis</a:t>
            </a:r>
            <a:endParaRPr lang="cs-CZ" sz="1400" dirty="0"/>
          </a:p>
        </p:txBody>
      </p:sp>
      <p:sp>
        <p:nvSpPr>
          <p:cNvPr id="105" name="TextovéPole 104">
            <a:extLst>
              <a:ext uri="{FF2B5EF4-FFF2-40B4-BE49-F238E27FC236}">
                <a16:creationId xmlns:a16="http://schemas.microsoft.com/office/drawing/2014/main" id="{5CBD7B89-82AB-4C6B-997C-E1C1D967ADCE}"/>
              </a:ext>
            </a:extLst>
          </p:cNvPr>
          <p:cNvSpPr txBox="1"/>
          <p:nvPr/>
        </p:nvSpPr>
        <p:spPr>
          <a:xfrm>
            <a:off x="6366935" y="2527227"/>
            <a:ext cx="2149627" cy="707886"/>
          </a:xfrm>
          <a:prstGeom prst="rect">
            <a:avLst/>
          </a:prstGeom>
          <a:noFill/>
        </p:spPr>
        <p:txBody>
          <a:bodyPr wrap="none" rtlCol="0">
            <a:spAutoFit/>
          </a:bodyPr>
          <a:lstStyle/>
          <a:p>
            <a:r>
              <a:rPr lang="cs-CZ" sz="2000" dirty="0" err="1">
                <a:solidFill>
                  <a:srgbClr val="FF0000"/>
                </a:solidFill>
              </a:rPr>
              <a:t>Unchangeable</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err="1">
                <a:solidFill>
                  <a:srgbClr val="FF0000"/>
                </a:solidFill>
              </a:rPr>
              <a:t>Rise</a:t>
            </a:r>
            <a:r>
              <a:rPr lang="cs-CZ" sz="2000" dirty="0">
                <a:solidFill>
                  <a:srgbClr val="FF0000"/>
                </a:solidFill>
              </a:rPr>
              <a:t> </a:t>
            </a:r>
            <a:r>
              <a:rPr lang="cs-CZ" sz="2000" dirty="0" err="1">
                <a:solidFill>
                  <a:srgbClr val="FF0000"/>
                </a:solidFill>
              </a:rPr>
              <a:t>of</a:t>
            </a:r>
            <a:r>
              <a:rPr lang="cs-CZ" sz="2000" dirty="0">
                <a:solidFill>
                  <a:srgbClr val="FF0000"/>
                </a:solidFill>
              </a:rPr>
              <a:t> </a:t>
            </a:r>
            <a:r>
              <a:rPr lang="cs-CZ" sz="2000" dirty="0" err="1">
                <a:solidFill>
                  <a:srgbClr val="FF0000"/>
                </a:solidFill>
              </a:rPr>
              <a:t>phosphates</a:t>
            </a:r>
            <a:endParaRPr lang="en-US" sz="2000" dirty="0">
              <a:solidFill>
                <a:srgbClr val="FF0000"/>
              </a:solidFill>
            </a:endParaRPr>
          </a:p>
        </p:txBody>
      </p:sp>
      <p:sp>
        <p:nvSpPr>
          <p:cNvPr id="106" name="Šipka: dolů 105">
            <a:extLst>
              <a:ext uri="{FF2B5EF4-FFF2-40B4-BE49-F238E27FC236}">
                <a16:creationId xmlns:a16="http://schemas.microsoft.com/office/drawing/2014/main" id="{BEF35703-D0B5-431E-A7D1-820DB73B9EFB}"/>
              </a:ext>
            </a:extLst>
          </p:cNvPr>
          <p:cNvSpPr/>
          <p:nvPr/>
        </p:nvSpPr>
        <p:spPr>
          <a:xfrm rot="10800000">
            <a:off x="8533891" y="84040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custDataLst>
      <p:tags r:id="rId1"/>
    </p:custDataLst>
    <p:extLst>
      <p:ext uri="{BB962C8B-B14F-4D97-AF65-F5344CB8AC3E}">
        <p14:creationId xmlns:p14="http://schemas.microsoft.com/office/powerpoint/2010/main" val="7402520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15DB4147-AAE9-47C0-8663-DDCC05E74C94}"/>
              </a:ext>
            </a:extLst>
          </p:cNvPr>
          <p:cNvPicPr>
            <a:picLocks noChangeAspect="1"/>
          </p:cNvPicPr>
          <p:nvPr/>
        </p:nvPicPr>
        <p:blipFill rotWithShape="1">
          <a:blip r:embed="rId4">
            <a:clrChange>
              <a:clrFrom>
                <a:srgbClr val="FFFFFF"/>
              </a:clrFrom>
              <a:clrTo>
                <a:srgbClr val="FFFFFF">
                  <a:alpha val="0"/>
                </a:srgbClr>
              </a:clrTo>
            </a:clrChange>
          </a:blip>
          <a:srcRect t="11642"/>
          <a:stretch/>
        </p:blipFill>
        <p:spPr>
          <a:xfrm>
            <a:off x="-129109" y="675564"/>
            <a:ext cx="12207682" cy="6182436"/>
          </a:xfrm>
          <a:prstGeom prst="rect">
            <a:avLst/>
          </a:prstGeom>
        </p:spPr>
      </p:pic>
      <p:sp>
        <p:nvSpPr>
          <p:cNvPr id="5" name="Obdélník: se zakulacenými rohy 4">
            <a:extLst>
              <a:ext uri="{FF2B5EF4-FFF2-40B4-BE49-F238E27FC236}">
                <a16:creationId xmlns:a16="http://schemas.microsoft.com/office/drawing/2014/main" id="{50ECE5D7-6AB5-48E2-8493-CA218559E7F0}"/>
              </a:ext>
            </a:extLst>
          </p:cNvPr>
          <p:cNvSpPr/>
          <p:nvPr/>
        </p:nvSpPr>
        <p:spPr>
          <a:xfrm>
            <a:off x="1404851" y="5220392"/>
            <a:ext cx="1276003" cy="145473"/>
          </a:xfrm>
          <a:prstGeom prst="roundRect">
            <a:avLst/>
          </a:prstGeom>
          <a:solidFill>
            <a:srgbClr val="F1E6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ovéPole 5">
            <a:extLst>
              <a:ext uri="{FF2B5EF4-FFF2-40B4-BE49-F238E27FC236}">
                <a16:creationId xmlns:a16="http://schemas.microsoft.com/office/drawing/2014/main" id="{A4114B1F-4E80-477F-BFD4-28C6748894AF}"/>
              </a:ext>
            </a:extLst>
          </p:cNvPr>
          <p:cNvSpPr txBox="1"/>
          <p:nvPr/>
        </p:nvSpPr>
        <p:spPr>
          <a:xfrm>
            <a:off x="1425629" y="5154628"/>
            <a:ext cx="1234446" cy="276999"/>
          </a:xfrm>
          <a:prstGeom prst="rect">
            <a:avLst/>
          </a:prstGeom>
          <a:noFill/>
        </p:spPr>
        <p:txBody>
          <a:bodyPr wrap="square" rtlCol="0">
            <a:spAutoFit/>
          </a:bodyPr>
          <a:lstStyle/>
          <a:p>
            <a:pPr algn="ctr"/>
            <a:r>
              <a:rPr lang="cs-CZ" sz="1200" b="1" dirty="0"/>
              <a:t>acidifikace moči</a:t>
            </a:r>
            <a:endParaRPr lang="en-US" sz="1200" b="1" dirty="0"/>
          </a:p>
        </p:txBody>
      </p:sp>
      <p:sp>
        <p:nvSpPr>
          <p:cNvPr id="7" name="Obdélník 6">
            <a:extLst>
              <a:ext uri="{FF2B5EF4-FFF2-40B4-BE49-F238E27FC236}">
                <a16:creationId xmlns:a16="http://schemas.microsoft.com/office/drawing/2014/main" id="{E7D4E5F7-5FA2-4873-B7C1-AE218F94E52B}"/>
              </a:ext>
            </a:extLst>
          </p:cNvPr>
          <p:cNvSpPr/>
          <p:nvPr/>
        </p:nvSpPr>
        <p:spPr>
          <a:xfrm>
            <a:off x="2251881" y="464024"/>
            <a:ext cx="8325134" cy="1685498"/>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47408750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BE54EC43-197F-4688-89DE-747B4D1D93CE}"/>
              </a:ext>
            </a:extLst>
          </p:cNvPr>
          <p:cNvSpPr>
            <a:spLocks noGrp="1" noChangeArrowheads="1"/>
          </p:cNvSpPr>
          <p:nvPr>
            <p:ph type="title"/>
          </p:nvPr>
        </p:nvSpPr>
        <p:spPr>
          <a:xfrm>
            <a:off x="1114425" y="-143392"/>
            <a:ext cx="10404285" cy="1223869"/>
          </a:xfrm>
        </p:spPr>
        <p:txBody>
          <a:bodyPr>
            <a:normAutofit fontScale="90000"/>
          </a:bodyPr>
          <a:lstStyle/>
          <a:p>
            <a:pPr algn="ctr" eaLnBrk="1" hangingPunct="1"/>
            <a:r>
              <a:rPr lang="en-US" altLang="cs-CZ" dirty="0"/>
              <a:t>The problem of the </a:t>
            </a:r>
            <a:r>
              <a:rPr lang="en-US" altLang="cs-CZ" dirty="0" err="1"/>
              <a:t>Fenclov</a:t>
            </a:r>
            <a:r>
              <a:rPr lang="en-US" altLang="cs-CZ" dirty="0"/>
              <a:t>-Stewart approach</a:t>
            </a:r>
            <a:endParaRPr lang="cs-CZ" altLang="cs-CZ" dirty="0"/>
          </a:p>
        </p:txBody>
      </p:sp>
      <p:sp>
        <p:nvSpPr>
          <p:cNvPr id="104451" name="Rectangle 3">
            <a:extLst>
              <a:ext uri="{FF2B5EF4-FFF2-40B4-BE49-F238E27FC236}">
                <a16:creationId xmlns:a16="http://schemas.microsoft.com/office/drawing/2014/main" id="{0822E0A1-DDC7-460E-82F5-835F1D4EBA7E}"/>
              </a:ext>
            </a:extLst>
          </p:cNvPr>
          <p:cNvSpPr>
            <a:spLocks noGrp="1" noChangeArrowheads="1"/>
          </p:cNvSpPr>
          <p:nvPr>
            <p:ph type="body" idx="1"/>
          </p:nvPr>
        </p:nvSpPr>
        <p:spPr>
          <a:xfrm>
            <a:off x="1952944" y="2928977"/>
            <a:ext cx="8228966" cy="4103371"/>
          </a:xfrm>
        </p:spPr>
        <p:txBody>
          <a:bodyPr/>
          <a:lstStyle/>
          <a:p>
            <a:pPr eaLnBrk="1" hangingPunct="1">
              <a:buFontTx/>
              <a:buNone/>
            </a:pPr>
            <a:endParaRPr lang="cs-CZ" altLang="cs-CZ" dirty="0"/>
          </a:p>
          <a:p>
            <a:pPr algn="ctr" eaLnBrk="1" hangingPunct="1">
              <a:buFontTx/>
              <a:buNone/>
            </a:pPr>
            <a:r>
              <a:rPr lang="en-US" altLang="cs-CZ" dirty="0"/>
              <a:t>the dependence of the variables in the equation is identified with causality</a:t>
            </a:r>
            <a:endParaRPr lang="cs-CZ" altLang="cs-CZ" dirty="0">
              <a:solidFill>
                <a:schemeClr val="hlink"/>
              </a:solidFill>
            </a:endParaRPr>
          </a:p>
        </p:txBody>
      </p:sp>
      <p:grpSp>
        <p:nvGrpSpPr>
          <p:cNvPr id="104452" name="Group 5">
            <a:extLst>
              <a:ext uri="{FF2B5EF4-FFF2-40B4-BE49-F238E27FC236}">
                <a16:creationId xmlns:a16="http://schemas.microsoft.com/office/drawing/2014/main" id="{830E5164-68CF-4990-88A9-2146DC5A9252}"/>
              </a:ext>
            </a:extLst>
          </p:cNvPr>
          <p:cNvGrpSpPr>
            <a:grpSpLocks/>
          </p:cNvGrpSpPr>
          <p:nvPr/>
        </p:nvGrpSpPr>
        <p:grpSpPr bwMode="auto">
          <a:xfrm>
            <a:off x="3072045" y="4581439"/>
            <a:ext cx="5687574" cy="1368320"/>
            <a:chOff x="748" y="2840"/>
            <a:chExt cx="3583" cy="862"/>
          </a:xfrm>
        </p:grpSpPr>
        <p:sp>
          <p:nvSpPr>
            <p:cNvPr id="104905" name="Rectangle 6">
              <a:extLst>
                <a:ext uri="{FF2B5EF4-FFF2-40B4-BE49-F238E27FC236}">
                  <a16:creationId xmlns:a16="http://schemas.microsoft.com/office/drawing/2014/main" id="{A850D304-11E4-458A-A138-D07337AF2B5A}"/>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4906" name="Text Box 7">
              <a:extLst>
                <a:ext uri="{FF2B5EF4-FFF2-40B4-BE49-F238E27FC236}">
                  <a16:creationId xmlns:a16="http://schemas.microsoft.com/office/drawing/2014/main" id="{8DF71D0B-F865-4702-8D1D-C8A441DC88C2}"/>
                </a:ext>
              </a:extLst>
            </p:cNvPr>
            <p:cNvSpPr txBox="1">
              <a:spLocks noChangeArrowheads="1"/>
            </p:cNvSpPr>
            <p:nvPr/>
          </p:nvSpPr>
          <p:spPr bwMode="auto">
            <a:xfrm>
              <a:off x="793" y="2840"/>
              <a:ext cx="3332"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a:p>
            <a:p>
              <a:pPr eaLnBrk="1" hangingPunct="1">
                <a:spcBef>
                  <a:spcPct val="0"/>
                </a:spcBef>
                <a:buClrTx/>
                <a:buFontTx/>
                <a:buNone/>
              </a:pPr>
              <a:r>
                <a:rPr lang="en-US" altLang="cs-CZ" b="1"/>
                <a:t>pH = </a:t>
              </a:r>
              <a:r>
                <a:rPr lang="en-US" altLang="cs-CZ" b="1" i="1"/>
                <a:t>f </a:t>
              </a:r>
              <a:r>
                <a:rPr lang="en-US" altLang="cs-CZ" b="1"/>
                <a:t>(pCO2, SID, </a:t>
              </a:r>
              <a:r>
                <a:rPr lang="cs-CZ" altLang="cs-CZ" b="1"/>
                <a:t>A</a:t>
              </a:r>
              <a:r>
                <a:rPr lang="en-US" altLang="cs-CZ" b="1" baseline="-25000"/>
                <a:t>TOT</a:t>
              </a:r>
              <a:r>
                <a:rPr lang="en-US" altLang="cs-CZ" b="1"/>
                <a:t>)</a:t>
              </a:r>
              <a:endParaRPr lang="cs-CZ" altLang="cs-CZ" b="1"/>
            </a:p>
          </p:txBody>
        </p:sp>
      </p:grpSp>
      <p:pic>
        <p:nvPicPr>
          <p:cNvPr id="7" name="Picture 10" descr="Dr. Fencl">
            <a:extLst>
              <a:ext uri="{FF2B5EF4-FFF2-40B4-BE49-F238E27FC236}">
                <a16:creationId xmlns:a16="http://schemas.microsoft.com/office/drawing/2014/main" id="{BC35C705-55C9-4B8D-8258-F3D469CA1D17}"/>
              </a:ext>
            </a:extLst>
          </p:cNvPr>
          <p:cNvPicPr>
            <a:picLocks noChangeAspect="1" noChangeArrowheads="1"/>
          </p:cNvPicPr>
          <p:nvPr/>
        </p:nvPicPr>
        <p:blipFill>
          <a:blip r:embed="rId4"/>
          <a:srcRect/>
          <a:stretch>
            <a:fillRect/>
          </a:stretch>
        </p:blipFill>
        <p:spPr bwMode="auto">
          <a:xfrm>
            <a:off x="1524353" y="714585"/>
            <a:ext cx="1771513" cy="2214393"/>
          </a:xfrm>
          <a:prstGeom prst="rect">
            <a:avLst/>
          </a:prstGeom>
          <a:noFill/>
          <a:effectLst>
            <a:outerShdw blurRad="50800" dist="38100" dir="2700000" algn="tl" rotWithShape="0">
              <a:prstClr val="black">
                <a:alpha val="40000"/>
              </a:prstClr>
            </a:outerShdw>
          </a:effectLst>
        </p:spPr>
      </p:pic>
      <p:sp>
        <p:nvSpPr>
          <p:cNvPr id="104454" name="TextovéPole 7">
            <a:extLst>
              <a:ext uri="{FF2B5EF4-FFF2-40B4-BE49-F238E27FC236}">
                <a16:creationId xmlns:a16="http://schemas.microsoft.com/office/drawing/2014/main" id="{46E7BDFF-0843-430F-8038-68521B2830E4}"/>
              </a:ext>
            </a:extLst>
          </p:cNvPr>
          <p:cNvSpPr txBox="1">
            <a:spLocks noChangeArrowheads="1"/>
          </p:cNvSpPr>
          <p:nvPr/>
        </p:nvSpPr>
        <p:spPr bwMode="auto">
          <a:xfrm>
            <a:off x="1524352" y="2916277"/>
            <a:ext cx="1699504" cy="369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799"/>
              <a:t>Vladimír Fencl</a:t>
            </a:r>
          </a:p>
        </p:txBody>
      </p:sp>
      <p:grpSp>
        <p:nvGrpSpPr>
          <p:cNvPr id="104455" name="Group 12">
            <a:extLst>
              <a:ext uri="{FF2B5EF4-FFF2-40B4-BE49-F238E27FC236}">
                <a16:creationId xmlns:a16="http://schemas.microsoft.com/office/drawing/2014/main" id="{82A1C001-6CE3-494F-B174-D6A38E2E84C7}"/>
              </a:ext>
            </a:extLst>
          </p:cNvPr>
          <p:cNvGrpSpPr>
            <a:grpSpLocks noChangeAspect="1"/>
          </p:cNvGrpSpPr>
          <p:nvPr/>
        </p:nvGrpSpPr>
        <p:grpSpPr bwMode="auto">
          <a:xfrm>
            <a:off x="3953041" y="1259056"/>
            <a:ext cx="4714512" cy="2163595"/>
            <a:chOff x="1530" y="793"/>
            <a:chExt cx="2970" cy="1363"/>
          </a:xfrm>
        </p:grpSpPr>
        <p:sp>
          <p:nvSpPr>
            <p:cNvPr id="104456" name="AutoShape 11">
              <a:extLst>
                <a:ext uri="{FF2B5EF4-FFF2-40B4-BE49-F238E27FC236}">
                  <a16:creationId xmlns:a16="http://schemas.microsoft.com/office/drawing/2014/main" id="{29EBA408-83A8-4F9A-BF7E-0B9409FD1B8D}"/>
                </a:ext>
              </a:extLst>
            </p:cNvPr>
            <p:cNvSpPr>
              <a:spLocks noChangeAspect="1" noChangeArrowheads="1" noTextEdit="1"/>
            </p:cNvSpPr>
            <p:nvPr/>
          </p:nvSpPr>
          <p:spPr bwMode="auto">
            <a:xfrm>
              <a:off x="1530" y="793"/>
              <a:ext cx="2970" cy="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400"/>
            </a:p>
          </p:txBody>
        </p:sp>
        <p:sp>
          <p:nvSpPr>
            <p:cNvPr id="104457" name="Rectangle 13">
              <a:extLst>
                <a:ext uri="{FF2B5EF4-FFF2-40B4-BE49-F238E27FC236}">
                  <a16:creationId xmlns:a16="http://schemas.microsoft.com/office/drawing/2014/main" id="{93187F34-EE09-4D76-ABEE-2628C328E660}"/>
                </a:ext>
              </a:extLst>
            </p:cNvPr>
            <p:cNvSpPr>
              <a:spLocks noChangeArrowheads="1"/>
            </p:cNvSpPr>
            <p:nvPr/>
          </p:nvSpPr>
          <p:spPr bwMode="auto">
            <a:xfrm>
              <a:off x="1564" y="1409"/>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H</a:t>
              </a:r>
              <a:endParaRPr lang="cs-CZ" altLang="cs-CZ" sz="2399">
                <a:latin typeface="Times New Roman" panose="02020603050405020304" pitchFamily="18" charset="0"/>
              </a:endParaRPr>
            </a:p>
          </p:txBody>
        </p:sp>
        <p:sp>
          <p:nvSpPr>
            <p:cNvPr id="104458" name="Rectangle 14">
              <a:extLst>
                <a:ext uri="{FF2B5EF4-FFF2-40B4-BE49-F238E27FC236}">
                  <a16:creationId xmlns:a16="http://schemas.microsoft.com/office/drawing/2014/main" id="{98599A58-0375-448E-888A-480930BB787E}"/>
                </a:ext>
              </a:extLst>
            </p:cNvPr>
            <p:cNvSpPr>
              <a:spLocks noChangeArrowheads="1"/>
            </p:cNvSpPr>
            <p:nvPr/>
          </p:nvSpPr>
          <p:spPr bwMode="auto">
            <a:xfrm>
              <a:off x="1626" y="1458"/>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59" name="Rectangle 15">
              <a:extLst>
                <a:ext uri="{FF2B5EF4-FFF2-40B4-BE49-F238E27FC236}">
                  <a16:creationId xmlns:a16="http://schemas.microsoft.com/office/drawing/2014/main" id="{8369CEC0-419B-4236-9F7C-83C9E7C2AE1D}"/>
                </a:ext>
              </a:extLst>
            </p:cNvPr>
            <p:cNvSpPr>
              <a:spLocks noChangeArrowheads="1"/>
            </p:cNvSpPr>
            <p:nvPr/>
          </p:nvSpPr>
          <p:spPr bwMode="auto">
            <a:xfrm>
              <a:off x="1658" y="1409"/>
              <a:ext cx="2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O/Na</a:t>
              </a:r>
              <a:endParaRPr lang="cs-CZ" altLang="cs-CZ" sz="2399">
                <a:latin typeface="Times New Roman" panose="02020603050405020304" pitchFamily="18" charset="0"/>
              </a:endParaRPr>
            </a:p>
          </p:txBody>
        </p:sp>
        <p:sp>
          <p:nvSpPr>
            <p:cNvPr id="104460" name="Rectangle 16">
              <a:extLst>
                <a:ext uri="{FF2B5EF4-FFF2-40B4-BE49-F238E27FC236}">
                  <a16:creationId xmlns:a16="http://schemas.microsoft.com/office/drawing/2014/main" id="{BE9A7D81-219C-48D9-9A92-B8607F119275}"/>
                </a:ext>
              </a:extLst>
            </p:cNvPr>
            <p:cNvSpPr>
              <a:spLocks noChangeArrowheads="1"/>
            </p:cNvSpPr>
            <p:nvPr/>
          </p:nvSpPr>
          <p:spPr bwMode="auto">
            <a:xfrm>
              <a:off x="1857"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1" name="Rectangle 17">
              <a:extLst>
                <a:ext uri="{FF2B5EF4-FFF2-40B4-BE49-F238E27FC236}">
                  <a16:creationId xmlns:a16="http://schemas.microsoft.com/office/drawing/2014/main" id="{EB50B256-E013-4E9F-BB5B-0786C7DCA65A}"/>
                </a:ext>
              </a:extLst>
            </p:cNvPr>
            <p:cNvSpPr>
              <a:spLocks noChangeArrowheads="1"/>
            </p:cNvSpPr>
            <p:nvPr/>
          </p:nvSpPr>
          <p:spPr bwMode="auto">
            <a:xfrm>
              <a:off x="1890" y="1409"/>
              <a:ext cx="10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/Cl</a:t>
              </a:r>
              <a:endParaRPr lang="cs-CZ" altLang="cs-CZ" sz="2399">
                <a:latin typeface="Times New Roman" panose="02020603050405020304" pitchFamily="18" charset="0"/>
              </a:endParaRPr>
            </a:p>
          </p:txBody>
        </p:sp>
        <p:sp>
          <p:nvSpPr>
            <p:cNvPr id="104462" name="Rectangle 18">
              <a:extLst>
                <a:ext uri="{FF2B5EF4-FFF2-40B4-BE49-F238E27FC236}">
                  <a16:creationId xmlns:a16="http://schemas.microsoft.com/office/drawing/2014/main" id="{E7935BCF-D410-49A0-9F2A-679EF71D1AB9}"/>
                </a:ext>
              </a:extLst>
            </p:cNvPr>
            <p:cNvSpPr>
              <a:spLocks noChangeArrowheads="1"/>
            </p:cNvSpPr>
            <p:nvPr/>
          </p:nvSpPr>
          <p:spPr bwMode="auto">
            <a:xfrm>
              <a:off x="1995" y="141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3" name="Rectangle 19">
              <a:extLst>
                <a:ext uri="{FF2B5EF4-FFF2-40B4-BE49-F238E27FC236}">
                  <a16:creationId xmlns:a16="http://schemas.microsoft.com/office/drawing/2014/main" id="{E1C30B6C-9768-456B-A548-232F0505DA42}"/>
                </a:ext>
              </a:extLst>
            </p:cNvPr>
            <p:cNvSpPr>
              <a:spLocks noChangeArrowheads="1"/>
            </p:cNvSpPr>
            <p:nvPr/>
          </p:nvSpPr>
          <p:spPr bwMode="auto">
            <a:xfrm>
              <a:off x="2013" y="140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/K</a:t>
              </a:r>
              <a:endParaRPr lang="cs-CZ" altLang="cs-CZ" sz="2399">
                <a:latin typeface="Times New Roman" panose="02020603050405020304" pitchFamily="18" charset="0"/>
              </a:endParaRPr>
            </a:p>
          </p:txBody>
        </p:sp>
        <p:sp>
          <p:nvSpPr>
            <p:cNvPr id="104464" name="Rectangle 20">
              <a:extLst>
                <a:ext uri="{FF2B5EF4-FFF2-40B4-BE49-F238E27FC236}">
                  <a16:creationId xmlns:a16="http://schemas.microsoft.com/office/drawing/2014/main" id="{606C509C-F31E-449E-A665-5775D99E5051}"/>
                </a:ext>
              </a:extLst>
            </p:cNvPr>
            <p:cNvSpPr>
              <a:spLocks noChangeArrowheads="1"/>
            </p:cNvSpPr>
            <p:nvPr/>
          </p:nvSpPr>
          <p:spPr bwMode="auto">
            <a:xfrm>
              <a:off x="2094"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5" name="Rectangle 21">
              <a:extLst>
                <a:ext uri="{FF2B5EF4-FFF2-40B4-BE49-F238E27FC236}">
                  <a16:creationId xmlns:a16="http://schemas.microsoft.com/office/drawing/2014/main" id="{4F331E05-C1E1-45AA-AF68-8D30907AFF83}"/>
                </a:ext>
              </a:extLst>
            </p:cNvPr>
            <p:cNvSpPr>
              <a:spLocks noChangeArrowheads="1"/>
            </p:cNvSpPr>
            <p:nvPr/>
          </p:nvSpPr>
          <p:spPr bwMode="auto">
            <a:xfrm>
              <a:off x="2152" y="1409"/>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466" name="Rectangle 22">
              <a:extLst>
                <a:ext uri="{FF2B5EF4-FFF2-40B4-BE49-F238E27FC236}">
                  <a16:creationId xmlns:a16="http://schemas.microsoft.com/office/drawing/2014/main" id="{31C7CEE1-92C2-4C07-9448-9E71982956E3}"/>
                </a:ext>
              </a:extLst>
            </p:cNvPr>
            <p:cNvSpPr>
              <a:spLocks noChangeArrowheads="1"/>
            </p:cNvSpPr>
            <p:nvPr/>
          </p:nvSpPr>
          <p:spPr bwMode="auto">
            <a:xfrm>
              <a:off x="1564" y="871"/>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CO</a:t>
              </a:r>
              <a:endParaRPr lang="cs-CZ" altLang="cs-CZ" sz="2399">
                <a:latin typeface="Times New Roman" panose="02020603050405020304" pitchFamily="18" charset="0"/>
              </a:endParaRPr>
            </a:p>
          </p:txBody>
        </p:sp>
        <p:sp>
          <p:nvSpPr>
            <p:cNvPr id="104467" name="Rectangle 23">
              <a:extLst>
                <a:ext uri="{FF2B5EF4-FFF2-40B4-BE49-F238E27FC236}">
                  <a16:creationId xmlns:a16="http://schemas.microsoft.com/office/drawing/2014/main" id="{95D575FB-120B-4733-AA06-89B58F3DF847}"/>
                </a:ext>
              </a:extLst>
            </p:cNvPr>
            <p:cNvSpPr>
              <a:spLocks noChangeArrowheads="1"/>
            </p:cNvSpPr>
            <p:nvPr/>
          </p:nvSpPr>
          <p:spPr bwMode="auto">
            <a:xfrm>
              <a:off x="1692" y="919"/>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68" name="Rectangle 24">
              <a:extLst>
                <a:ext uri="{FF2B5EF4-FFF2-40B4-BE49-F238E27FC236}">
                  <a16:creationId xmlns:a16="http://schemas.microsoft.com/office/drawing/2014/main" id="{0A2AB917-D7C4-46B3-BF9D-0F65AD5F22EB}"/>
                </a:ext>
              </a:extLst>
            </p:cNvPr>
            <p:cNvSpPr>
              <a:spLocks noChangeArrowheads="1"/>
            </p:cNvSpPr>
            <p:nvPr/>
          </p:nvSpPr>
          <p:spPr bwMode="auto">
            <a:xfrm>
              <a:off x="1748" y="871"/>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469" name="Rectangle 25">
              <a:extLst>
                <a:ext uri="{FF2B5EF4-FFF2-40B4-BE49-F238E27FC236}">
                  <a16:creationId xmlns:a16="http://schemas.microsoft.com/office/drawing/2014/main" id="{4709D2FD-BE71-4CBF-BB0F-1D9D36B82208}"/>
                </a:ext>
              </a:extLst>
            </p:cNvPr>
            <p:cNvSpPr>
              <a:spLocks noChangeArrowheads="1"/>
            </p:cNvSpPr>
            <p:nvPr/>
          </p:nvSpPr>
          <p:spPr bwMode="auto">
            <a:xfrm>
              <a:off x="1564" y="1962"/>
              <a:ext cx="9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Plasma protein balance</a:t>
              </a:r>
              <a:endParaRPr lang="cs-CZ" altLang="cs-CZ" sz="2399">
                <a:latin typeface="Times New Roman" panose="02020603050405020304" pitchFamily="18" charset="0"/>
              </a:endParaRPr>
            </a:p>
          </p:txBody>
        </p:sp>
        <p:grpSp>
          <p:nvGrpSpPr>
            <p:cNvPr id="104470" name="Group 28">
              <a:extLst>
                <a:ext uri="{FF2B5EF4-FFF2-40B4-BE49-F238E27FC236}">
                  <a16:creationId xmlns:a16="http://schemas.microsoft.com/office/drawing/2014/main" id="{02761B5C-5A47-4A53-9CE4-6AEB51BDD255}"/>
                </a:ext>
              </a:extLst>
            </p:cNvPr>
            <p:cNvGrpSpPr>
              <a:grpSpLocks/>
            </p:cNvGrpSpPr>
            <p:nvPr/>
          </p:nvGrpSpPr>
          <p:grpSpPr bwMode="auto">
            <a:xfrm>
              <a:off x="2715" y="795"/>
              <a:ext cx="377" cy="242"/>
              <a:chOff x="2715" y="795"/>
              <a:chExt cx="377" cy="242"/>
            </a:xfrm>
          </p:grpSpPr>
          <p:sp>
            <p:nvSpPr>
              <p:cNvPr id="104903" name="Rectangle 26">
                <a:extLst>
                  <a:ext uri="{FF2B5EF4-FFF2-40B4-BE49-F238E27FC236}">
                    <a16:creationId xmlns:a16="http://schemas.microsoft.com/office/drawing/2014/main" id="{5BBC6933-E32E-485A-AF54-418924E149AE}"/>
                  </a:ext>
                </a:extLst>
              </p:cNvPr>
              <p:cNvSpPr>
                <a:spLocks noChangeArrowheads="1"/>
              </p:cNvSpPr>
              <p:nvPr/>
            </p:nvSpPr>
            <p:spPr bwMode="auto">
              <a:xfrm>
                <a:off x="2715" y="795"/>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4" name="Rectangle 27">
                <a:extLst>
                  <a:ext uri="{FF2B5EF4-FFF2-40B4-BE49-F238E27FC236}">
                    <a16:creationId xmlns:a16="http://schemas.microsoft.com/office/drawing/2014/main" id="{6A87C61E-C5AB-408E-94CD-CC7744931B93}"/>
                  </a:ext>
                </a:extLst>
              </p:cNvPr>
              <p:cNvSpPr>
                <a:spLocks noChangeArrowheads="1"/>
              </p:cNvSpPr>
              <p:nvPr/>
            </p:nvSpPr>
            <p:spPr bwMode="auto">
              <a:xfrm>
                <a:off x="2715" y="795"/>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1" name="Rectangle 29">
              <a:extLst>
                <a:ext uri="{FF2B5EF4-FFF2-40B4-BE49-F238E27FC236}">
                  <a16:creationId xmlns:a16="http://schemas.microsoft.com/office/drawing/2014/main" id="{FE06BC1D-8710-41EA-B526-5E8E596D66D0}"/>
                </a:ext>
              </a:extLst>
            </p:cNvPr>
            <p:cNvSpPr>
              <a:spLocks noChangeArrowheads="1"/>
            </p:cNvSpPr>
            <p:nvPr/>
          </p:nvSpPr>
          <p:spPr bwMode="auto">
            <a:xfrm>
              <a:off x="2792" y="871"/>
              <a:ext cx="23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pCO2</a:t>
              </a:r>
              <a:endParaRPr lang="cs-CZ" altLang="cs-CZ" sz="2399">
                <a:latin typeface="Times New Roman" panose="02020603050405020304" pitchFamily="18" charset="0"/>
              </a:endParaRPr>
            </a:p>
          </p:txBody>
        </p:sp>
        <p:grpSp>
          <p:nvGrpSpPr>
            <p:cNvPr id="104472" name="Group 32">
              <a:extLst>
                <a:ext uri="{FF2B5EF4-FFF2-40B4-BE49-F238E27FC236}">
                  <a16:creationId xmlns:a16="http://schemas.microsoft.com/office/drawing/2014/main" id="{8DD1353E-1E3C-4515-B2A0-7B0B5383DAFF}"/>
                </a:ext>
              </a:extLst>
            </p:cNvPr>
            <p:cNvGrpSpPr>
              <a:grpSpLocks/>
            </p:cNvGrpSpPr>
            <p:nvPr/>
          </p:nvGrpSpPr>
          <p:grpSpPr bwMode="auto">
            <a:xfrm>
              <a:off x="2715" y="1333"/>
              <a:ext cx="377" cy="242"/>
              <a:chOff x="2715" y="1333"/>
              <a:chExt cx="377" cy="242"/>
            </a:xfrm>
          </p:grpSpPr>
          <p:sp>
            <p:nvSpPr>
              <p:cNvPr id="104901" name="Rectangle 30">
                <a:extLst>
                  <a:ext uri="{FF2B5EF4-FFF2-40B4-BE49-F238E27FC236}">
                    <a16:creationId xmlns:a16="http://schemas.microsoft.com/office/drawing/2014/main" id="{0BA14A97-B5FA-4AA2-87BA-E6F210C72D72}"/>
                  </a:ext>
                </a:extLst>
              </p:cNvPr>
              <p:cNvSpPr>
                <a:spLocks noChangeArrowheads="1"/>
              </p:cNvSpPr>
              <p:nvPr/>
            </p:nvSpPr>
            <p:spPr bwMode="auto">
              <a:xfrm>
                <a:off x="2715" y="1333"/>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2" name="Rectangle 31">
                <a:extLst>
                  <a:ext uri="{FF2B5EF4-FFF2-40B4-BE49-F238E27FC236}">
                    <a16:creationId xmlns:a16="http://schemas.microsoft.com/office/drawing/2014/main" id="{0431C8F4-AFBB-4533-A769-B02545683A93}"/>
                  </a:ext>
                </a:extLst>
              </p:cNvPr>
              <p:cNvSpPr>
                <a:spLocks noChangeArrowheads="1"/>
              </p:cNvSpPr>
              <p:nvPr/>
            </p:nvSpPr>
            <p:spPr bwMode="auto">
              <a:xfrm>
                <a:off x="2715" y="1333"/>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3" name="Rectangle 33">
              <a:extLst>
                <a:ext uri="{FF2B5EF4-FFF2-40B4-BE49-F238E27FC236}">
                  <a16:creationId xmlns:a16="http://schemas.microsoft.com/office/drawing/2014/main" id="{20D9B436-5B2D-48E8-8BC8-ADC0D749A67B}"/>
                </a:ext>
              </a:extLst>
            </p:cNvPr>
            <p:cNvSpPr>
              <a:spLocks noChangeArrowheads="1"/>
            </p:cNvSpPr>
            <p:nvPr/>
          </p:nvSpPr>
          <p:spPr bwMode="auto">
            <a:xfrm>
              <a:off x="2832" y="1409"/>
              <a:ext cx="14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SID</a:t>
              </a:r>
              <a:endParaRPr lang="cs-CZ" altLang="cs-CZ" sz="2399">
                <a:latin typeface="Times New Roman" panose="02020603050405020304" pitchFamily="18" charset="0"/>
              </a:endParaRPr>
            </a:p>
          </p:txBody>
        </p:sp>
        <p:grpSp>
          <p:nvGrpSpPr>
            <p:cNvPr id="104474" name="Group 36">
              <a:extLst>
                <a:ext uri="{FF2B5EF4-FFF2-40B4-BE49-F238E27FC236}">
                  <a16:creationId xmlns:a16="http://schemas.microsoft.com/office/drawing/2014/main" id="{DAD2D170-8640-496A-8C90-FCB3A6D1015F}"/>
                </a:ext>
              </a:extLst>
            </p:cNvPr>
            <p:cNvGrpSpPr>
              <a:grpSpLocks/>
            </p:cNvGrpSpPr>
            <p:nvPr/>
          </p:nvGrpSpPr>
          <p:grpSpPr bwMode="auto">
            <a:xfrm>
              <a:off x="2717" y="1872"/>
              <a:ext cx="377" cy="243"/>
              <a:chOff x="2717" y="1872"/>
              <a:chExt cx="377" cy="243"/>
            </a:xfrm>
          </p:grpSpPr>
          <p:sp>
            <p:nvSpPr>
              <p:cNvPr id="104899" name="Rectangle 34">
                <a:extLst>
                  <a:ext uri="{FF2B5EF4-FFF2-40B4-BE49-F238E27FC236}">
                    <a16:creationId xmlns:a16="http://schemas.microsoft.com/office/drawing/2014/main" id="{33F29ACC-5D7E-41AA-B222-199A3965D41F}"/>
                  </a:ext>
                </a:extLst>
              </p:cNvPr>
              <p:cNvSpPr>
                <a:spLocks noChangeArrowheads="1"/>
              </p:cNvSpPr>
              <p:nvPr/>
            </p:nvSpPr>
            <p:spPr bwMode="auto">
              <a:xfrm>
                <a:off x="2717" y="1872"/>
                <a:ext cx="377" cy="24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0" name="Rectangle 35">
                <a:extLst>
                  <a:ext uri="{FF2B5EF4-FFF2-40B4-BE49-F238E27FC236}">
                    <a16:creationId xmlns:a16="http://schemas.microsoft.com/office/drawing/2014/main" id="{3BA8364B-7329-4FD7-ADE7-93752B18E703}"/>
                  </a:ext>
                </a:extLst>
              </p:cNvPr>
              <p:cNvSpPr>
                <a:spLocks noChangeArrowheads="1"/>
              </p:cNvSpPr>
              <p:nvPr/>
            </p:nvSpPr>
            <p:spPr bwMode="auto">
              <a:xfrm>
                <a:off x="2717" y="1872"/>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5" name="Rectangle 37">
              <a:extLst>
                <a:ext uri="{FF2B5EF4-FFF2-40B4-BE49-F238E27FC236}">
                  <a16:creationId xmlns:a16="http://schemas.microsoft.com/office/drawing/2014/main" id="{BFA49F33-FF65-439F-9BE8-38379673A4F1}"/>
                </a:ext>
              </a:extLst>
            </p:cNvPr>
            <p:cNvSpPr>
              <a:spLocks noChangeArrowheads="1"/>
            </p:cNvSpPr>
            <p:nvPr/>
          </p:nvSpPr>
          <p:spPr bwMode="auto">
            <a:xfrm>
              <a:off x="2777"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476" name="Rectangle 38">
              <a:extLst>
                <a:ext uri="{FF2B5EF4-FFF2-40B4-BE49-F238E27FC236}">
                  <a16:creationId xmlns:a16="http://schemas.microsoft.com/office/drawing/2014/main" id="{2AFCCC0E-8AF8-4782-8878-3E078F38483B}"/>
                </a:ext>
              </a:extLst>
            </p:cNvPr>
            <p:cNvSpPr>
              <a:spLocks noChangeArrowheads="1"/>
            </p:cNvSpPr>
            <p:nvPr/>
          </p:nvSpPr>
          <p:spPr bwMode="auto">
            <a:xfrm>
              <a:off x="2801" y="1949"/>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Buf</a:t>
              </a:r>
              <a:endParaRPr lang="cs-CZ" altLang="cs-CZ" sz="2399">
                <a:latin typeface="Times New Roman" panose="02020603050405020304" pitchFamily="18" charset="0"/>
              </a:endParaRPr>
            </a:p>
          </p:txBody>
        </p:sp>
        <p:sp>
          <p:nvSpPr>
            <p:cNvPr id="104477" name="Rectangle 39">
              <a:extLst>
                <a:ext uri="{FF2B5EF4-FFF2-40B4-BE49-F238E27FC236}">
                  <a16:creationId xmlns:a16="http://schemas.microsoft.com/office/drawing/2014/main" id="{1DAAC50B-3E77-41F6-8D79-17DDE0992621}"/>
                </a:ext>
              </a:extLst>
            </p:cNvPr>
            <p:cNvSpPr>
              <a:spLocks noChangeArrowheads="1"/>
            </p:cNvSpPr>
            <p:nvPr/>
          </p:nvSpPr>
          <p:spPr bwMode="auto">
            <a:xfrm>
              <a:off x="2929" y="1997"/>
              <a:ext cx="8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Tot</a:t>
              </a:r>
              <a:endParaRPr lang="cs-CZ" altLang="cs-CZ" sz="2399">
                <a:latin typeface="Times New Roman" panose="02020603050405020304" pitchFamily="18" charset="0"/>
              </a:endParaRPr>
            </a:p>
          </p:txBody>
        </p:sp>
        <p:sp>
          <p:nvSpPr>
            <p:cNvPr id="104478" name="Rectangle 40">
              <a:extLst>
                <a:ext uri="{FF2B5EF4-FFF2-40B4-BE49-F238E27FC236}">
                  <a16:creationId xmlns:a16="http://schemas.microsoft.com/office/drawing/2014/main" id="{59854544-BA94-4FD4-8711-0CF5B069BF1D}"/>
                </a:ext>
              </a:extLst>
            </p:cNvPr>
            <p:cNvSpPr>
              <a:spLocks noChangeArrowheads="1"/>
            </p:cNvSpPr>
            <p:nvPr/>
          </p:nvSpPr>
          <p:spPr bwMode="auto">
            <a:xfrm>
              <a:off x="3012"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479" name="Group 43">
              <a:extLst>
                <a:ext uri="{FF2B5EF4-FFF2-40B4-BE49-F238E27FC236}">
                  <a16:creationId xmlns:a16="http://schemas.microsoft.com/office/drawing/2014/main" id="{8EAA28F3-E866-43DC-93CC-7DD4659E1BAA}"/>
                </a:ext>
              </a:extLst>
            </p:cNvPr>
            <p:cNvGrpSpPr>
              <a:grpSpLocks/>
            </p:cNvGrpSpPr>
            <p:nvPr/>
          </p:nvGrpSpPr>
          <p:grpSpPr bwMode="auto">
            <a:xfrm>
              <a:off x="4116" y="1091"/>
              <a:ext cx="377" cy="243"/>
              <a:chOff x="4116" y="1091"/>
              <a:chExt cx="377" cy="243"/>
            </a:xfrm>
          </p:grpSpPr>
          <p:sp>
            <p:nvSpPr>
              <p:cNvPr id="104897" name="Rectangle 41">
                <a:extLst>
                  <a:ext uri="{FF2B5EF4-FFF2-40B4-BE49-F238E27FC236}">
                    <a16:creationId xmlns:a16="http://schemas.microsoft.com/office/drawing/2014/main" id="{7E502AF2-761F-4E7A-8B4C-0B8AF792A06D}"/>
                  </a:ext>
                </a:extLst>
              </p:cNvPr>
              <p:cNvSpPr>
                <a:spLocks noChangeArrowheads="1"/>
              </p:cNvSpPr>
              <p:nvPr/>
            </p:nvSpPr>
            <p:spPr bwMode="auto">
              <a:xfrm>
                <a:off x="4116" y="1091"/>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898" name="Rectangle 42">
                <a:extLst>
                  <a:ext uri="{FF2B5EF4-FFF2-40B4-BE49-F238E27FC236}">
                    <a16:creationId xmlns:a16="http://schemas.microsoft.com/office/drawing/2014/main" id="{F7001AA9-E6A3-4FB3-B52A-D4D2748ED848}"/>
                  </a:ext>
                </a:extLst>
              </p:cNvPr>
              <p:cNvSpPr>
                <a:spLocks noChangeArrowheads="1"/>
              </p:cNvSpPr>
              <p:nvPr/>
            </p:nvSpPr>
            <p:spPr bwMode="auto">
              <a:xfrm>
                <a:off x="4116" y="1091"/>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80" name="Rectangle 44">
              <a:extLst>
                <a:ext uri="{FF2B5EF4-FFF2-40B4-BE49-F238E27FC236}">
                  <a16:creationId xmlns:a16="http://schemas.microsoft.com/office/drawing/2014/main" id="{1EAFFCB5-24F8-4EA4-BE59-0B016D010F8B}"/>
                </a:ext>
              </a:extLst>
            </p:cNvPr>
            <p:cNvSpPr>
              <a:spLocks noChangeArrowheads="1"/>
            </p:cNvSpPr>
            <p:nvPr/>
          </p:nvSpPr>
          <p:spPr bwMode="auto">
            <a:xfrm>
              <a:off x="4250" y="1168"/>
              <a:ext cx="1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pH</a:t>
              </a:r>
              <a:endParaRPr lang="cs-CZ" altLang="cs-CZ" sz="2399">
                <a:latin typeface="Times New Roman" panose="02020603050405020304" pitchFamily="18" charset="0"/>
              </a:endParaRPr>
            </a:p>
          </p:txBody>
        </p:sp>
        <p:grpSp>
          <p:nvGrpSpPr>
            <p:cNvPr id="104481" name="Group 47">
              <a:extLst>
                <a:ext uri="{FF2B5EF4-FFF2-40B4-BE49-F238E27FC236}">
                  <a16:creationId xmlns:a16="http://schemas.microsoft.com/office/drawing/2014/main" id="{4F71175E-DFC3-4CD2-A373-77E63B39AEAD}"/>
                </a:ext>
              </a:extLst>
            </p:cNvPr>
            <p:cNvGrpSpPr>
              <a:grpSpLocks/>
            </p:cNvGrpSpPr>
            <p:nvPr/>
          </p:nvGrpSpPr>
          <p:grpSpPr bwMode="auto">
            <a:xfrm>
              <a:off x="4116" y="1387"/>
              <a:ext cx="377" cy="243"/>
              <a:chOff x="4116" y="1387"/>
              <a:chExt cx="377" cy="243"/>
            </a:xfrm>
          </p:grpSpPr>
          <p:sp>
            <p:nvSpPr>
              <p:cNvPr id="104895" name="Rectangle 45">
                <a:extLst>
                  <a:ext uri="{FF2B5EF4-FFF2-40B4-BE49-F238E27FC236}">
                    <a16:creationId xmlns:a16="http://schemas.microsoft.com/office/drawing/2014/main" id="{CE5A8BEB-D9DF-4FCE-90C2-19086B636819}"/>
                  </a:ext>
                </a:extLst>
              </p:cNvPr>
              <p:cNvSpPr>
                <a:spLocks noChangeArrowheads="1"/>
              </p:cNvSpPr>
              <p:nvPr/>
            </p:nvSpPr>
            <p:spPr bwMode="auto">
              <a:xfrm>
                <a:off x="4116" y="1387"/>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896" name="Rectangle 46">
                <a:extLst>
                  <a:ext uri="{FF2B5EF4-FFF2-40B4-BE49-F238E27FC236}">
                    <a16:creationId xmlns:a16="http://schemas.microsoft.com/office/drawing/2014/main" id="{00484BEC-A7D4-4C88-8191-B212FB4A58BD}"/>
                  </a:ext>
                </a:extLst>
              </p:cNvPr>
              <p:cNvSpPr>
                <a:spLocks noChangeArrowheads="1"/>
              </p:cNvSpPr>
              <p:nvPr/>
            </p:nvSpPr>
            <p:spPr bwMode="auto">
              <a:xfrm>
                <a:off x="4116" y="1387"/>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82" name="Rectangle 48">
              <a:extLst>
                <a:ext uri="{FF2B5EF4-FFF2-40B4-BE49-F238E27FC236}">
                  <a16:creationId xmlns:a16="http://schemas.microsoft.com/office/drawing/2014/main" id="{0524A97C-F389-49D6-94D8-BCECC2A4B313}"/>
                </a:ext>
              </a:extLst>
            </p:cNvPr>
            <p:cNvSpPr>
              <a:spLocks noChangeArrowheads="1"/>
            </p:cNvSpPr>
            <p:nvPr/>
          </p:nvSpPr>
          <p:spPr bwMode="auto">
            <a:xfrm>
              <a:off x="4161" y="1463"/>
              <a:ext cx="22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[HCO</a:t>
              </a:r>
              <a:endParaRPr lang="cs-CZ" altLang="cs-CZ" sz="2399">
                <a:latin typeface="Times New Roman" panose="02020603050405020304" pitchFamily="18" charset="0"/>
              </a:endParaRPr>
            </a:p>
          </p:txBody>
        </p:sp>
        <p:sp>
          <p:nvSpPr>
            <p:cNvPr id="104483" name="Rectangle 49">
              <a:extLst>
                <a:ext uri="{FF2B5EF4-FFF2-40B4-BE49-F238E27FC236}">
                  <a16:creationId xmlns:a16="http://schemas.microsoft.com/office/drawing/2014/main" id="{6A52A2FC-910D-416D-BC06-A89200AF2263}"/>
                </a:ext>
              </a:extLst>
            </p:cNvPr>
            <p:cNvSpPr>
              <a:spLocks noChangeArrowheads="1"/>
            </p:cNvSpPr>
            <p:nvPr/>
          </p:nvSpPr>
          <p:spPr bwMode="auto">
            <a:xfrm>
              <a:off x="4375" y="1512"/>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3</a:t>
              </a:r>
              <a:endParaRPr lang="cs-CZ" altLang="cs-CZ" sz="2399">
                <a:latin typeface="Times New Roman" panose="02020603050405020304" pitchFamily="18" charset="0"/>
              </a:endParaRPr>
            </a:p>
          </p:txBody>
        </p:sp>
        <p:sp>
          <p:nvSpPr>
            <p:cNvPr id="104484" name="Rectangle 50">
              <a:extLst>
                <a:ext uri="{FF2B5EF4-FFF2-40B4-BE49-F238E27FC236}">
                  <a16:creationId xmlns:a16="http://schemas.microsoft.com/office/drawing/2014/main" id="{D4417178-B2B0-4844-90C2-038AC917DA09}"/>
                </a:ext>
              </a:extLst>
            </p:cNvPr>
            <p:cNvSpPr>
              <a:spLocks noChangeArrowheads="1"/>
            </p:cNvSpPr>
            <p:nvPr/>
          </p:nvSpPr>
          <p:spPr bwMode="auto">
            <a:xfrm>
              <a:off x="4406" y="145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485" name="Rectangle 51">
              <a:extLst>
                <a:ext uri="{FF2B5EF4-FFF2-40B4-BE49-F238E27FC236}">
                  <a16:creationId xmlns:a16="http://schemas.microsoft.com/office/drawing/2014/main" id="{BC24144B-8E73-482A-BDE7-B9E273CBAB37}"/>
                </a:ext>
              </a:extLst>
            </p:cNvPr>
            <p:cNvSpPr>
              <a:spLocks noChangeArrowheads="1"/>
            </p:cNvSpPr>
            <p:nvPr/>
          </p:nvSpPr>
          <p:spPr bwMode="auto">
            <a:xfrm>
              <a:off x="4425" y="1463"/>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486" name="Group 230">
              <a:extLst>
                <a:ext uri="{FF2B5EF4-FFF2-40B4-BE49-F238E27FC236}">
                  <a16:creationId xmlns:a16="http://schemas.microsoft.com/office/drawing/2014/main" id="{522B204B-F21E-4DAF-A3F5-9BA9A5846491}"/>
                </a:ext>
              </a:extLst>
            </p:cNvPr>
            <p:cNvGrpSpPr>
              <a:grpSpLocks/>
            </p:cNvGrpSpPr>
            <p:nvPr/>
          </p:nvGrpSpPr>
          <p:grpSpPr bwMode="auto">
            <a:xfrm>
              <a:off x="3582" y="1012"/>
              <a:ext cx="452" cy="973"/>
              <a:chOff x="3582" y="1012"/>
              <a:chExt cx="452" cy="973"/>
            </a:xfrm>
          </p:grpSpPr>
          <p:sp>
            <p:nvSpPr>
              <p:cNvPr id="104717" name="Freeform 52">
                <a:extLst>
                  <a:ext uri="{FF2B5EF4-FFF2-40B4-BE49-F238E27FC236}">
                    <a16:creationId xmlns:a16="http://schemas.microsoft.com/office/drawing/2014/main" id="{9799E0CD-686C-4A9A-A2D9-AC3141C1A851}"/>
                  </a:ext>
                </a:extLst>
              </p:cNvPr>
              <p:cNvSpPr>
                <a:spLocks/>
              </p:cNvSpPr>
              <p:nvPr/>
            </p:nvSpPr>
            <p:spPr bwMode="auto">
              <a:xfrm>
                <a:off x="3947" y="1798"/>
                <a:ext cx="57" cy="52"/>
              </a:xfrm>
              <a:custGeom>
                <a:avLst/>
                <a:gdLst>
                  <a:gd name="T0" fmla="*/ 7 w 57"/>
                  <a:gd name="T1" fmla="*/ 37 h 52"/>
                  <a:gd name="T2" fmla="*/ 7 w 57"/>
                  <a:gd name="T3" fmla="*/ 37 h 52"/>
                  <a:gd name="T4" fmla="*/ 17 w 57"/>
                  <a:gd name="T5" fmla="*/ 27 h 52"/>
                  <a:gd name="T6" fmla="*/ 25 w 57"/>
                  <a:gd name="T7" fmla="*/ 18 h 52"/>
                  <a:gd name="T8" fmla="*/ 34 w 57"/>
                  <a:gd name="T9" fmla="*/ 11 h 52"/>
                  <a:gd name="T10" fmla="*/ 34 w 57"/>
                  <a:gd name="T11" fmla="*/ 11 h 52"/>
                  <a:gd name="T12" fmla="*/ 43 w 57"/>
                  <a:gd name="T13" fmla="*/ 4 h 52"/>
                  <a:gd name="T14" fmla="*/ 47 w 57"/>
                  <a:gd name="T15" fmla="*/ 2 h 52"/>
                  <a:gd name="T16" fmla="*/ 50 w 57"/>
                  <a:gd name="T17" fmla="*/ 0 h 52"/>
                  <a:gd name="T18" fmla="*/ 53 w 57"/>
                  <a:gd name="T19" fmla="*/ 0 h 52"/>
                  <a:gd name="T20" fmla="*/ 55 w 57"/>
                  <a:gd name="T21" fmla="*/ 2 h 52"/>
                  <a:gd name="T22" fmla="*/ 57 w 57"/>
                  <a:gd name="T23" fmla="*/ 6 h 52"/>
                  <a:gd name="T24" fmla="*/ 57 w 57"/>
                  <a:gd name="T25" fmla="*/ 12 h 52"/>
                  <a:gd name="T26" fmla="*/ 57 w 57"/>
                  <a:gd name="T27" fmla="*/ 12 h 52"/>
                  <a:gd name="T28" fmla="*/ 56 w 57"/>
                  <a:gd name="T29" fmla="*/ 24 h 52"/>
                  <a:gd name="T30" fmla="*/ 55 w 57"/>
                  <a:gd name="T31" fmla="*/ 32 h 52"/>
                  <a:gd name="T32" fmla="*/ 54 w 57"/>
                  <a:gd name="T33" fmla="*/ 35 h 52"/>
                  <a:gd name="T34" fmla="*/ 52 w 57"/>
                  <a:gd name="T35" fmla="*/ 37 h 52"/>
                  <a:gd name="T36" fmla="*/ 49 w 57"/>
                  <a:gd name="T37" fmla="*/ 39 h 52"/>
                  <a:gd name="T38" fmla="*/ 44 w 57"/>
                  <a:gd name="T39" fmla="*/ 42 h 52"/>
                  <a:gd name="T40" fmla="*/ 44 w 57"/>
                  <a:gd name="T41" fmla="*/ 42 h 52"/>
                  <a:gd name="T42" fmla="*/ 34 w 57"/>
                  <a:gd name="T43" fmla="*/ 46 h 52"/>
                  <a:gd name="T44" fmla="*/ 24 w 57"/>
                  <a:gd name="T45" fmla="*/ 48 h 52"/>
                  <a:gd name="T46" fmla="*/ 7 w 57"/>
                  <a:gd name="T47" fmla="*/ 52 h 52"/>
                  <a:gd name="T48" fmla="*/ 7 w 57"/>
                  <a:gd name="T49" fmla="*/ 52 h 52"/>
                  <a:gd name="T50" fmla="*/ 4 w 57"/>
                  <a:gd name="T51" fmla="*/ 52 h 52"/>
                  <a:gd name="T52" fmla="*/ 2 w 57"/>
                  <a:gd name="T53" fmla="*/ 51 h 52"/>
                  <a:gd name="T54" fmla="*/ 1 w 57"/>
                  <a:gd name="T55" fmla="*/ 50 h 52"/>
                  <a:gd name="T56" fmla="*/ 0 w 57"/>
                  <a:gd name="T57" fmla="*/ 49 h 52"/>
                  <a:gd name="T58" fmla="*/ 0 w 57"/>
                  <a:gd name="T59" fmla="*/ 47 h 52"/>
                  <a:gd name="T60" fmla="*/ 2 w 57"/>
                  <a:gd name="T61" fmla="*/ 44 h 52"/>
                  <a:gd name="T62" fmla="*/ 7 w 57"/>
                  <a:gd name="T63" fmla="*/ 37 h 52"/>
                  <a:gd name="T64" fmla="*/ 7 w 57"/>
                  <a:gd name="T65" fmla="*/ 37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52">
                    <a:moveTo>
                      <a:pt x="7" y="37"/>
                    </a:moveTo>
                    <a:lnTo>
                      <a:pt x="7" y="37"/>
                    </a:lnTo>
                    <a:lnTo>
                      <a:pt x="17" y="27"/>
                    </a:lnTo>
                    <a:lnTo>
                      <a:pt x="25" y="18"/>
                    </a:lnTo>
                    <a:lnTo>
                      <a:pt x="34" y="11"/>
                    </a:lnTo>
                    <a:lnTo>
                      <a:pt x="43" y="4"/>
                    </a:lnTo>
                    <a:lnTo>
                      <a:pt x="47" y="2"/>
                    </a:lnTo>
                    <a:lnTo>
                      <a:pt x="50" y="0"/>
                    </a:lnTo>
                    <a:lnTo>
                      <a:pt x="53" y="0"/>
                    </a:lnTo>
                    <a:lnTo>
                      <a:pt x="55" y="2"/>
                    </a:lnTo>
                    <a:lnTo>
                      <a:pt x="57" y="6"/>
                    </a:lnTo>
                    <a:lnTo>
                      <a:pt x="57" y="12"/>
                    </a:lnTo>
                    <a:lnTo>
                      <a:pt x="56" y="24"/>
                    </a:lnTo>
                    <a:lnTo>
                      <a:pt x="55" y="32"/>
                    </a:lnTo>
                    <a:lnTo>
                      <a:pt x="54" y="35"/>
                    </a:lnTo>
                    <a:lnTo>
                      <a:pt x="52" y="37"/>
                    </a:lnTo>
                    <a:lnTo>
                      <a:pt x="49" y="39"/>
                    </a:lnTo>
                    <a:lnTo>
                      <a:pt x="44" y="42"/>
                    </a:lnTo>
                    <a:lnTo>
                      <a:pt x="34" y="46"/>
                    </a:lnTo>
                    <a:lnTo>
                      <a:pt x="24" y="48"/>
                    </a:lnTo>
                    <a:lnTo>
                      <a:pt x="7" y="52"/>
                    </a:lnTo>
                    <a:lnTo>
                      <a:pt x="4" y="52"/>
                    </a:lnTo>
                    <a:lnTo>
                      <a:pt x="2" y="51"/>
                    </a:lnTo>
                    <a:lnTo>
                      <a:pt x="1" y="50"/>
                    </a:lnTo>
                    <a:lnTo>
                      <a:pt x="0" y="49"/>
                    </a:lnTo>
                    <a:lnTo>
                      <a:pt x="0" y="47"/>
                    </a:lnTo>
                    <a:lnTo>
                      <a:pt x="2" y="44"/>
                    </a:lnTo>
                    <a:lnTo>
                      <a:pt x="7"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18" name="Freeform 53">
                <a:extLst>
                  <a:ext uri="{FF2B5EF4-FFF2-40B4-BE49-F238E27FC236}">
                    <a16:creationId xmlns:a16="http://schemas.microsoft.com/office/drawing/2014/main" id="{B03716E1-F434-4A01-A627-BB31F9C12806}"/>
                  </a:ext>
                </a:extLst>
              </p:cNvPr>
              <p:cNvSpPr>
                <a:spLocks/>
              </p:cNvSpPr>
              <p:nvPr/>
            </p:nvSpPr>
            <p:spPr bwMode="auto">
              <a:xfrm>
                <a:off x="3949" y="1799"/>
                <a:ext cx="53" cy="50"/>
              </a:xfrm>
              <a:custGeom>
                <a:avLst/>
                <a:gdLst>
                  <a:gd name="T0" fmla="*/ 53 w 53"/>
                  <a:gd name="T1" fmla="*/ 12 h 50"/>
                  <a:gd name="T2" fmla="*/ 53 w 53"/>
                  <a:gd name="T3" fmla="*/ 12 h 50"/>
                  <a:gd name="T4" fmla="*/ 53 w 53"/>
                  <a:gd name="T5" fmla="*/ 23 h 50"/>
                  <a:gd name="T6" fmla="*/ 52 w 53"/>
                  <a:gd name="T7" fmla="*/ 31 h 50"/>
                  <a:gd name="T8" fmla="*/ 51 w 53"/>
                  <a:gd name="T9" fmla="*/ 33 h 50"/>
                  <a:gd name="T10" fmla="*/ 49 w 53"/>
                  <a:gd name="T11" fmla="*/ 36 h 50"/>
                  <a:gd name="T12" fmla="*/ 42 w 53"/>
                  <a:gd name="T13" fmla="*/ 40 h 50"/>
                  <a:gd name="T14" fmla="*/ 42 w 53"/>
                  <a:gd name="T15" fmla="*/ 40 h 50"/>
                  <a:gd name="T16" fmla="*/ 32 w 53"/>
                  <a:gd name="T17" fmla="*/ 44 h 50"/>
                  <a:gd name="T18" fmla="*/ 23 w 53"/>
                  <a:gd name="T19" fmla="*/ 46 h 50"/>
                  <a:gd name="T20" fmla="*/ 6 w 53"/>
                  <a:gd name="T21" fmla="*/ 49 h 50"/>
                  <a:gd name="T22" fmla="*/ 6 w 53"/>
                  <a:gd name="T23" fmla="*/ 49 h 50"/>
                  <a:gd name="T24" fmla="*/ 3 w 53"/>
                  <a:gd name="T25" fmla="*/ 50 h 50"/>
                  <a:gd name="T26" fmla="*/ 1 w 53"/>
                  <a:gd name="T27" fmla="*/ 49 h 50"/>
                  <a:gd name="T28" fmla="*/ 0 w 53"/>
                  <a:gd name="T29" fmla="*/ 48 h 50"/>
                  <a:gd name="T30" fmla="*/ 0 w 53"/>
                  <a:gd name="T31" fmla="*/ 47 h 50"/>
                  <a:gd name="T32" fmla="*/ 0 w 53"/>
                  <a:gd name="T33" fmla="*/ 45 h 50"/>
                  <a:gd name="T34" fmla="*/ 1 w 53"/>
                  <a:gd name="T35" fmla="*/ 42 h 50"/>
                  <a:gd name="T36" fmla="*/ 5 w 53"/>
                  <a:gd name="T37" fmla="*/ 35 h 50"/>
                  <a:gd name="T38" fmla="*/ 5 w 53"/>
                  <a:gd name="T39" fmla="*/ 35 h 50"/>
                  <a:gd name="T40" fmla="*/ 15 w 53"/>
                  <a:gd name="T41" fmla="*/ 26 h 50"/>
                  <a:gd name="T42" fmla="*/ 23 w 53"/>
                  <a:gd name="T43" fmla="*/ 17 h 50"/>
                  <a:gd name="T44" fmla="*/ 32 w 53"/>
                  <a:gd name="T45" fmla="*/ 10 h 50"/>
                  <a:gd name="T46" fmla="*/ 32 w 53"/>
                  <a:gd name="T47" fmla="*/ 10 h 50"/>
                  <a:gd name="T48" fmla="*/ 40 w 53"/>
                  <a:gd name="T49" fmla="*/ 5 h 50"/>
                  <a:gd name="T50" fmla="*/ 44 w 53"/>
                  <a:gd name="T51" fmla="*/ 2 h 50"/>
                  <a:gd name="T52" fmla="*/ 47 w 53"/>
                  <a:gd name="T53" fmla="*/ 0 h 50"/>
                  <a:gd name="T54" fmla="*/ 50 w 53"/>
                  <a:gd name="T55" fmla="*/ 0 h 50"/>
                  <a:gd name="T56" fmla="*/ 52 w 53"/>
                  <a:gd name="T57" fmla="*/ 2 h 50"/>
                  <a:gd name="T58" fmla="*/ 53 w 53"/>
                  <a:gd name="T59" fmla="*/ 6 h 50"/>
                  <a:gd name="T60" fmla="*/ 53 w 53"/>
                  <a:gd name="T61" fmla="*/ 12 h 50"/>
                  <a:gd name="T62" fmla="*/ 53 w 53"/>
                  <a:gd name="T63" fmla="*/ 12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3" h="50">
                    <a:moveTo>
                      <a:pt x="53" y="12"/>
                    </a:moveTo>
                    <a:lnTo>
                      <a:pt x="53" y="12"/>
                    </a:lnTo>
                    <a:lnTo>
                      <a:pt x="53" y="23"/>
                    </a:lnTo>
                    <a:lnTo>
                      <a:pt x="52" y="31"/>
                    </a:lnTo>
                    <a:lnTo>
                      <a:pt x="51" y="33"/>
                    </a:lnTo>
                    <a:lnTo>
                      <a:pt x="49" y="36"/>
                    </a:lnTo>
                    <a:lnTo>
                      <a:pt x="42" y="40"/>
                    </a:lnTo>
                    <a:lnTo>
                      <a:pt x="32" y="44"/>
                    </a:lnTo>
                    <a:lnTo>
                      <a:pt x="23" y="46"/>
                    </a:lnTo>
                    <a:lnTo>
                      <a:pt x="6" y="49"/>
                    </a:lnTo>
                    <a:lnTo>
                      <a:pt x="3" y="50"/>
                    </a:lnTo>
                    <a:lnTo>
                      <a:pt x="1" y="49"/>
                    </a:lnTo>
                    <a:lnTo>
                      <a:pt x="0" y="48"/>
                    </a:lnTo>
                    <a:lnTo>
                      <a:pt x="0" y="47"/>
                    </a:lnTo>
                    <a:lnTo>
                      <a:pt x="0" y="45"/>
                    </a:lnTo>
                    <a:lnTo>
                      <a:pt x="1" y="42"/>
                    </a:lnTo>
                    <a:lnTo>
                      <a:pt x="5" y="35"/>
                    </a:lnTo>
                    <a:lnTo>
                      <a:pt x="15" y="26"/>
                    </a:lnTo>
                    <a:lnTo>
                      <a:pt x="23" y="17"/>
                    </a:lnTo>
                    <a:lnTo>
                      <a:pt x="32" y="10"/>
                    </a:lnTo>
                    <a:lnTo>
                      <a:pt x="40" y="5"/>
                    </a:lnTo>
                    <a:lnTo>
                      <a:pt x="44" y="2"/>
                    </a:lnTo>
                    <a:lnTo>
                      <a:pt x="47" y="0"/>
                    </a:lnTo>
                    <a:lnTo>
                      <a:pt x="50" y="0"/>
                    </a:lnTo>
                    <a:lnTo>
                      <a:pt x="52" y="2"/>
                    </a:lnTo>
                    <a:lnTo>
                      <a:pt x="53" y="6"/>
                    </a:lnTo>
                    <a:lnTo>
                      <a:pt x="53" y="12"/>
                    </a:lnTo>
                    <a:close/>
                  </a:path>
                </a:pathLst>
              </a:custGeom>
              <a:solidFill>
                <a:srgbClr val="FFF9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19" name="Freeform 54">
                <a:extLst>
                  <a:ext uri="{FF2B5EF4-FFF2-40B4-BE49-F238E27FC236}">
                    <a16:creationId xmlns:a16="http://schemas.microsoft.com/office/drawing/2014/main" id="{E8665168-B67D-467F-814E-738F6E732149}"/>
                  </a:ext>
                </a:extLst>
              </p:cNvPr>
              <p:cNvSpPr>
                <a:spLocks/>
              </p:cNvSpPr>
              <p:nvPr/>
            </p:nvSpPr>
            <p:spPr bwMode="auto">
              <a:xfrm>
                <a:off x="3950" y="1800"/>
                <a:ext cx="51" cy="47"/>
              </a:xfrm>
              <a:custGeom>
                <a:avLst/>
                <a:gdLst>
                  <a:gd name="T0" fmla="*/ 51 w 51"/>
                  <a:gd name="T1" fmla="*/ 11 h 47"/>
                  <a:gd name="T2" fmla="*/ 51 w 51"/>
                  <a:gd name="T3" fmla="*/ 11 h 47"/>
                  <a:gd name="T4" fmla="*/ 51 w 51"/>
                  <a:gd name="T5" fmla="*/ 22 h 47"/>
                  <a:gd name="T6" fmla="*/ 50 w 51"/>
                  <a:gd name="T7" fmla="*/ 29 h 47"/>
                  <a:gd name="T8" fmla="*/ 48 w 51"/>
                  <a:gd name="T9" fmla="*/ 32 h 47"/>
                  <a:gd name="T10" fmla="*/ 47 w 51"/>
                  <a:gd name="T11" fmla="*/ 34 h 47"/>
                  <a:gd name="T12" fmla="*/ 40 w 51"/>
                  <a:gd name="T13" fmla="*/ 38 h 47"/>
                  <a:gd name="T14" fmla="*/ 40 w 51"/>
                  <a:gd name="T15" fmla="*/ 38 h 47"/>
                  <a:gd name="T16" fmla="*/ 31 w 51"/>
                  <a:gd name="T17" fmla="*/ 42 h 47"/>
                  <a:gd name="T18" fmla="*/ 22 w 51"/>
                  <a:gd name="T19" fmla="*/ 44 h 47"/>
                  <a:gd name="T20" fmla="*/ 6 w 51"/>
                  <a:gd name="T21" fmla="*/ 47 h 47"/>
                  <a:gd name="T22" fmla="*/ 6 w 51"/>
                  <a:gd name="T23" fmla="*/ 47 h 47"/>
                  <a:gd name="T24" fmla="*/ 3 w 51"/>
                  <a:gd name="T25" fmla="*/ 47 h 47"/>
                  <a:gd name="T26" fmla="*/ 2 w 51"/>
                  <a:gd name="T27" fmla="*/ 47 h 47"/>
                  <a:gd name="T28" fmla="*/ 0 w 51"/>
                  <a:gd name="T29" fmla="*/ 46 h 47"/>
                  <a:gd name="T30" fmla="*/ 0 w 51"/>
                  <a:gd name="T31" fmla="*/ 45 h 47"/>
                  <a:gd name="T32" fmla="*/ 0 w 51"/>
                  <a:gd name="T33" fmla="*/ 43 h 47"/>
                  <a:gd name="T34" fmla="*/ 1 w 51"/>
                  <a:gd name="T35" fmla="*/ 40 h 47"/>
                  <a:gd name="T36" fmla="*/ 5 w 51"/>
                  <a:gd name="T37" fmla="*/ 34 h 47"/>
                  <a:gd name="T38" fmla="*/ 5 w 51"/>
                  <a:gd name="T39" fmla="*/ 34 h 47"/>
                  <a:gd name="T40" fmla="*/ 15 w 51"/>
                  <a:gd name="T41" fmla="*/ 25 h 47"/>
                  <a:gd name="T42" fmla="*/ 23 w 51"/>
                  <a:gd name="T43" fmla="*/ 17 h 47"/>
                  <a:gd name="T44" fmla="*/ 31 w 51"/>
                  <a:gd name="T45" fmla="*/ 10 h 47"/>
                  <a:gd name="T46" fmla="*/ 31 w 51"/>
                  <a:gd name="T47" fmla="*/ 10 h 47"/>
                  <a:gd name="T48" fmla="*/ 39 w 51"/>
                  <a:gd name="T49" fmla="*/ 5 h 47"/>
                  <a:gd name="T50" fmla="*/ 42 w 51"/>
                  <a:gd name="T51" fmla="*/ 2 h 47"/>
                  <a:gd name="T52" fmla="*/ 45 w 51"/>
                  <a:gd name="T53" fmla="*/ 1 h 47"/>
                  <a:gd name="T54" fmla="*/ 48 w 51"/>
                  <a:gd name="T55" fmla="*/ 0 h 47"/>
                  <a:gd name="T56" fmla="*/ 50 w 51"/>
                  <a:gd name="T57" fmla="*/ 2 h 47"/>
                  <a:gd name="T58" fmla="*/ 51 w 51"/>
                  <a:gd name="T59" fmla="*/ 6 h 47"/>
                  <a:gd name="T60" fmla="*/ 51 w 51"/>
                  <a:gd name="T61" fmla="*/ 11 h 47"/>
                  <a:gd name="T62" fmla="*/ 51 w 51"/>
                  <a:gd name="T63" fmla="*/ 11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 h="47">
                    <a:moveTo>
                      <a:pt x="51" y="11"/>
                    </a:moveTo>
                    <a:lnTo>
                      <a:pt x="51" y="11"/>
                    </a:lnTo>
                    <a:lnTo>
                      <a:pt x="51" y="22"/>
                    </a:lnTo>
                    <a:lnTo>
                      <a:pt x="50" y="29"/>
                    </a:lnTo>
                    <a:lnTo>
                      <a:pt x="48" y="32"/>
                    </a:lnTo>
                    <a:lnTo>
                      <a:pt x="47" y="34"/>
                    </a:lnTo>
                    <a:lnTo>
                      <a:pt x="40" y="38"/>
                    </a:lnTo>
                    <a:lnTo>
                      <a:pt x="31" y="42"/>
                    </a:lnTo>
                    <a:lnTo>
                      <a:pt x="22" y="44"/>
                    </a:lnTo>
                    <a:lnTo>
                      <a:pt x="6" y="47"/>
                    </a:lnTo>
                    <a:lnTo>
                      <a:pt x="3" y="47"/>
                    </a:lnTo>
                    <a:lnTo>
                      <a:pt x="2" y="47"/>
                    </a:lnTo>
                    <a:lnTo>
                      <a:pt x="0" y="46"/>
                    </a:lnTo>
                    <a:lnTo>
                      <a:pt x="0" y="45"/>
                    </a:lnTo>
                    <a:lnTo>
                      <a:pt x="0" y="43"/>
                    </a:lnTo>
                    <a:lnTo>
                      <a:pt x="1" y="40"/>
                    </a:lnTo>
                    <a:lnTo>
                      <a:pt x="5" y="34"/>
                    </a:lnTo>
                    <a:lnTo>
                      <a:pt x="15" y="25"/>
                    </a:lnTo>
                    <a:lnTo>
                      <a:pt x="23" y="17"/>
                    </a:lnTo>
                    <a:lnTo>
                      <a:pt x="31" y="10"/>
                    </a:lnTo>
                    <a:lnTo>
                      <a:pt x="39" y="5"/>
                    </a:lnTo>
                    <a:lnTo>
                      <a:pt x="42" y="2"/>
                    </a:lnTo>
                    <a:lnTo>
                      <a:pt x="45" y="1"/>
                    </a:lnTo>
                    <a:lnTo>
                      <a:pt x="48" y="0"/>
                    </a:lnTo>
                    <a:lnTo>
                      <a:pt x="50" y="2"/>
                    </a:lnTo>
                    <a:lnTo>
                      <a:pt x="51" y="6"/>
                    </a:lnTo>
                    <a:lnTo>
                      <a:pt x="51" y="11"/>
                    </a:lnTo>
                    <a:close/>
                  </a:path>
                </a:pathLst>
              </a:custGeom>
              <a:solidFill>
                <a:srgbClr val="FFF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0" name="Freeform 55">
                <a:extLst>
                  <a:ext uri="{FF2B5EF4-FFF2-40B4-BE49-F238E27FC236}">
                    <a16:creationId xmlns:a16="http://schemas.microsoft.com/office/drawing/2014/main" id="{B8164C07-A66E-4D38-8D54-E7C3B8DBEA49}"/>
                  </a:ext>
                </a:extLst>
              </p:cNvPr>
              <p:cNvSpPr>
                <a:spLocks/>
              </p:cNvSpPr>
              <p:nvPr/>
            </p:nvSpPr>
            <p:spPr bwMode="auto">
              <a:xfrm>
                <a:off x="3951" y="1802"/>
                <a:ext cx="49" cy="44"/>
              </a:xfrm>
              <a:custGeom>
                <a:avLst/>
                <a:gdLst>
                  <a:gd name="T0" fmla="*/ 49 w 49"/>
                  <a:gd name="T1" fmla="*/ 10 h 44"/>
                  <a:gd name="T2" fmla="*/ 49 w 49"/>
                  <a:gd name="T3" fmla="*/ 10 h 44"/>
                  <a:gd name="T4" fmla="*/ 49 w 49"/>
                  <a:gd name="T5" fmla="*/ 20 h 44"/>
                  <a:gd name="T6" fmla="*/ 48 w 49"/>
                  <a:gd name="T7" fmla="*/ 27 h 44"/>
                  <a:gd name="T8" fmla="*/ 46 w 49"/>
                  <a:gd name="T9" fmla="*/ 30 h 44"/>
                  <a:gd name="T10" fmla="*/ 45 w 49"/>
                  <a:gd name="T11" fmla="*/ 32 h 44"/>
                  <a:gd name="T12" fmla="*/ 38 w 49"/>
                  <a:gd name="T13" fmla="*/ 36 h 44"/>
                  <a:gd name="T14" fmla="*/ 38 w 49"/>
                  <a:gd name="T15" fmla="*/ 36 h 44"/>
                  <a:gd name="T16" fmla="*/ 30 w 49"/>
                  <a:gd name="T17" fmla="*/ 39 h 44"/>
                  <a:gd name="T18" fmla="*/ 21 w 49"/>
                  <a:gd name="T19" fmla="*/ 41 h 44"/>
                  <a:gd name="T20" fmla="*/ 6 w 49"/>
                  <a:gd name="T21" fmla="*/ 44 h 44"/>
                  <a:gd name="T22" fmla="*/ 6 w 49"/>
                  <a:gd name="T23" fmla="*/ 44 h 44"/>
                  <a:gd name="T24" fmla="*/ 2 w 49"/>
                  <a:gd name="T25" fmla="*/ 44 h 44"/>
                  <a:gd name="T26" fmla="*/ 1 w 49"/>
                  <a:gd name="T27" fmla="*/ 43 h 44"/>
                  <a:gd name="T28" fmla="*/ 0 w 49"/>
                  <a:gd name="T29" fmla="*/ 42 h 44"/>
                  <a:gd name="T30" fmla="*/ 0 w 49"/>
                  <a:gd name="T31" fmla="*/ 40 h 44"/>
                  <a:gd name="T32" fmla="*/ 1 w 49"/>
                  <a:gd name="T33" fmla="*/ 37 h 44"/>
                  <a:gd name="T34" fmla="*/ 5 w 49"/>
                  <a:gd name="T35" fmla="*/ 31 h 44"/>
                  <a:gd name="T36" fmla="*/ 5 w 49"/>
                  <a:gd name="T37" fmla="*/ 31 h 44"/>
                  <a:gd name="T38" fmla="*/ 14 w 49"/>
                  <a:gd name="T39" fmla="*/ 23 h 44"/>
                  <a:gd name="T40" fmla="*/ 22 w 49"/>
                  <a:gd name="T41" fmla="*/ 15 h 44"/>
                  <a:gd name="T42" fmla="*/ 30 w 49"/>
                  <a:gd name="T43" fmla="*/ 9 h 44"/>
                  <a:gd name="T44" fmla="*/ 30 w 49"/>
                  <a:gd name="T45" fmla="*/ 9 h 44"/>
                  <a:gd name="T46" fmla="*/ 37 w 49"/>
                  <a:gd name="T47" fmla="*/ 4 h 44"/>
                  <a:gd name="T48" fmla="*/ 44 w 49"/>
                  <a:gd name="T49" fmla="*/ 0 h 44"/>
                  <a:gd name="T50" fmla="*/ 46 w 49"/>
                  <a:gd name="T51" fmla="*/ 0 h 44"/>
                  <a:gd name="T52" fmla="*/ 48 w 49"/>
                  <a:gd name="T53" fmla="*/ 2 h 44"/>
                  <a:gd name="T54" fmla="*/ 49 w 49"/>
                  <a:gd name="T55" fmla="*/ 5 h 44"/>
                  <a:gd name="T56" fmla="*/ 49 w 49"/>
                  <a:gd name="T57" fmla="*/ 10 h 44"/>
                  <a:gd name="T58" fmla="*/ 49 w 49"/>
                  <a:gd name="T59" fmla="*/ 10 h 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44">
                    <a:moveTo>
                      <a:pt x="49" y="10"/>
                    </a:moveTo>
                    <a:lnTo>
                      <a:pt x="49" y="10"/>
                    </a:lnTo>
                    <a:lnTo>
                      <a:pt x="49" y="20"/>
                    </a:lnTo>
                    <a:lnTo>
                      <a:pt x="48" y="27"/>
                    </a:lnTo>
                    <a:lnTo>
                      <a:pt x="46" y="30"/>
                    </a:lnTo>
                    <a:lnTo>
                      <a:pt x="45" y="32"/>
                    </a:lnTo>
                    <a:lnTo>
                      <a:pt x="38" y="36"/>
                    </a:lnTo>
                    <a:lnTo>
                      <a:pt x="30" y="39"/>
                    </a:lnTo>
                    <a:lnTo>
                      <a:pt x="21" y="41"/>
                    </a:lnTo>
                    <a:lnTo>
                      <a:pt x="6" y="44"/>
                    </a:lnTo>
                    <a:lnTo>
                      <a:pt x="2" y="44"/>
                    </a:lnTo>
                    <a:lnTo>
                      <a:pt x="1" y="43"/>
                    </a:lnTo>
                    <a:lnTo>
                      <a:pt x="0" y="42"/>
                    </a:lnTo>
                    <a:lnTo>
                      <a:pt x="0" y="40"/>
                    </a:lnTo>
                    <a:lnTo>
                      <a:pt x="1" y="37"/>
                    </a:lnTo>
                    <a:lnTo>
                      <a:pt x="5" y="31"/>
                    </a:lnTo>
                    <a:lnTo>
                      <a:pt x="14" y="23"/>
                    </a:lnTo>
                    <a:lnTo>
                      <a:pt x="22" y="15"/>
                    </a:lnTo>
                    <a:lnTo>
                      <a:pt x="30" y="9"/>
                    </a:lnTo>
                    <a:lnTo>
                      <a:pt x="37" y="4"/>
                    </a:lnTo>
                    <a:lnTo>
                      <a:pt x="44" y="0"/>
                    </a:lnTo>
                    <a:lnTo>
                      <a:pt x="46" y="0"/>
                    </a:lnTo>
                    <a:lnTo>
                      <a:pt x="48" y="2"/>
                    </a:lnTo>
                    <a:lnTo>
                      <a:pt x="49" y="5"/>
                    </a:lnTo>
                    <a:lnTo>
                      <a:pt x="49" y="10"/>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1" name="Freeform 56">
                <a:extLst>
                  <a:ext uri="{FF2B5EF4-FFF2-40B4-BE49-F238E27FC236}">
                    <a16:creationId xmlns:a16="http://schemas.microsoft.com/office/drawing/2014/main" id="{BA150471-BFB7-4F81-99D3-15429039BDC8}"/>
                  </a:ext>
                </a:extLst>
              </p:cNvPr>
              <p:cNvSpPr>
                <a:spLocks/>
              </p:cNvSpPr>
              <p:nvPr/>
            </p:nvSpPr>
            <p:spPr bwMode="auto">
              <a:xfrm>
                <a:off x="3952" y="1804"/>
                <a:ext cx="47" cy="41"/>
              </a:xfrm>
              <a:custGeom>
                <a:avLst/>
                <a:gdLst>
                  <a:gd name="T0" fmla="*/ 47 w 47"/>
                  <a:gd name="T1" fmla="*/ 9 h 41"/>
                  <a:gd name="T2" fmla="*/ 47 w 47"/>
                  <a:gd name="T3" fmla="*/ 9 h 41"/>
                  <a:gd name="T4" fmla="*/ 46 w 47"/>
                  <a:gd name="T5" fmla="*/ 18 h 41"/>
                  <a:gd name="T6" fmla="*/ 45 w 47"/>
                  <a:gd name="T7" fmla="*/ 25 h 41"/>
                  <a:gd name="T8" fmla="*/ 44 w 47"/>
                  <a:gd name="T9" fmla="*/ 27 h 41"/>
                  <a:gd name="T10" fmla="*/ 43 w 47"/>
                  <a:gd name="T11" fmla="*/ 29 h 41"/>
                  <a:gd name="T12" fmla="*/ 37 w 47"/>
                  <a:gd name="T13" fmla="*/ 33 h 41"/>
                  <a:gd name="T14" fmla="*/ 37 w 47"/>
                  <a:gd name="T15" fmla="*/ 33 h 41"/>
                  <a:gd name="T16" fmla="*/ 28 w 47"/>
                  <a:gd name="T17" fmla="*/ 36 h 41"/>
                  <a:gd name="T18" fmla="*/ 20 w 47"/>
                  <a:gd name="T19" fmla="*/ 38 h 41"/>
                  <a:gd name="T20" fmla="*/ 6 w 47"/>
                  <a:gd name="T21" fmla="*/ 41 h 41"/>
                  <a:gd name="T22" fmla="*/ 6 w 47"/>
                  <a:gd name="T23" fmla="*/ 41 h 41"/>
                  <a:gd name="T24" fmla="*/ 2 w 47"/>
                  <a:gd name="T25" fmla="*/ 41 h 41"/>
                  <a:gd name="T26" fmla="*/ 1 w 47"/>
                  <a:gd name="T27" fmla="*/ 40 h 41"/>
                  <a:gd name="T28" fmla="*/ 0 w 47"/>
                  <a:gd name="T29" fmla="*/ 39 h 41"/>
                  <a:gd name="T30" fmla="*/ 0 w 47"/>
                  <a:gd name="T31" fmla="*/ 37 h 41"/>
                  <a:gd name="T32" fmla="*/ 1 w 47"/>
                  <a:gd name="T33" fmla="*/ 35 h 41"/>
                  <a:gd name="T34" fmla="*/ 5 w 47"/>
                  <a:gd name="T35" fmla="*/ 29 h 41"/>
                  <a:gd name="T36" fmla="*/ 5 w 47"/>
                  <a:gd name="T37" fmla="*/ 29 h 41"/>
                  <a:gd name="T38" fmla="*/ 14 w 47"/>
                  <a:gd name="T39" fmla="*/ 21 h 41"/>
                  <a:gd name="T40" fmla="*/ 21 w 47"/>
                  <a:gd name="T41" fmla="*/ 14 h 41"/>
                  <a:gd name="T42" fmla="*/ 28 w 47"/>
                  <a:gd name="T43" fmla="*/ 8 h 41"/>
                  <a:gd name="T44" fmla="*/ 28 w 47"/>
                  <a:gd name="T45" fmla="*/ 8 h 41"/>
                  <a:gd name="T46" fmla="*/ 36 w 47"/>
                  <a:gd name="T47" fmla="*/ 3 h 41"/>
                  <a:gd name="T48" fmla="*/ 42 w 47"/>
                  <a:gd name="T49" fmla="*/ 0 h 41"/>
                  <a:gd name="T50" fmla="*/ 44 w 47"/>
                  <a:gd name="T51" fmla="*/ 0 h 41"/>
                  <a:gd name="T52" fmla="*/ 46 w 47"/>
                  <a:gd name="T53" fmla="*/ 1 h 41"/>
                  <a:gd name="T54" fmla="*/ 47 w 47"/>
                  <a:gd name="T55" fmla="*/ 4 h 41"/>
                  <a:gd name="T56" fmla="*/ 47 w 47"/>
                  <a:gd name="T57" fmla="*/ 9 h 41"/>
                  <a:gd name="T58" fmla="*/ 47 w 47"/>
                  <a:gd name="T59" fmla="*/ 9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 h="41">
                    <a:moveTo>
                      <a:pt x="47" y="9"/>
                    </a:moveTo>
                    <a:lnTo>
                      <a:pt x="47" y="9"/>
                    </a:lnTo>
                    <a:lnTo>
                      <a:pt x="46" y="18"/>
                    </a:lnTo>
                    <a:lnTo>
                      <a:pt x="45" y="25"/>
                    </a:lnTo>
                    <a:lnTo>
                      <a:pt x="44" y="27"/>
                    </a:lnTo>
                    <a:lnTo>
                      <a:pt x="43" y="29"/>
                    </a:lnTo>
                    <a:lnTo>
                      <a:pt x="37" y="33"/>
                    </a:lnTo>
                    <a:lnTo>
                      <a:pt x="28" y="36"/>
                    </a:lnTo>
                    <a:lnTo>
                      <a:pt x="20" y="38"/>
                    </a:lnTo>
                    <a:lnTo>
                      <a:pt x="6" y="41"/>
                    </a:lnTo>
                    <a:lnTo>
                      <a:pt x="2" y="41"/>
                    </a:lnTo>
                    <a:lnTo>
                      <a:pt x="1" y="40"/>
                    </a:lnTo>
                    <a:lnTo>
                      <a:pt x="0" y="39"/>
                    </a:lnTo>
                    <a:lnTo>
                      <a:pt x="0" y="37"/>
                    </a:lnTo>
                    <a:lnTo>
                      <a:pt x="1" y="35"/>
                    </a:lnTo>
                    <a:lnTo>
                      <a:pt x="5" y="29"/>
                    </a:lnTo>
                    <a:lnTo>
                      <a:pt x="14" y="21"/>
                    </a:lnTo>
                    <a:lnTo>
                      <a:pt x="21" y="14"/>
                    </a:lnTo>
                    <a:lnTo>
                      <a:pt x="28" y="8"/>
                    </a:lnTo>
                    <a:lnTo>
                      <a:pt x="36" y="3"/>
                    </a:lnTo>
                    <a:lnTo>
                      <a:pt x="42" y="0"/>
                    </a:lnTo>
                    <a:lnTo>
                      <a:pt x="44" y="0"/>
                    </a:lnTo>
                    <a:lnTo>
                      <a:pt x="46" y="1"/>
                    </a:lnTo>
                    <a:lnTo>
                      <a:pt x="47" y="4"/>
                    </a:lnTo>
                    <a:lnTo>
                      <a:pt x="47" y="9"/>
                    </a:lnTo>
                    <a:close/>
                  </a:path>
                </a:pathLst>
              </a:custGeom>
              <a:solidFill>
                <a:srgbClr val="FEE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2" name="Freeform 57">
                <a:extLst>
                  <a:ext uri="{FF2B5EF4-FFF2-40B4-BE49-F238E27FC236}">
                    <a16:creationId xmlns:a16="http://schemas.microsoft.com/office/drawing/2014/main" id="{2F5EE97A-7ECE-456A-9E8E-89161F9679DC}"/>
                  </a:ext>
                </a:extLst>
              </p:cNvPr>
              <p:cNvSpPr>
                <a:spLocks/>
              </p:cNvSpPr>
              <p:nvPr/>
            </p:nvSpPr>
            <p:spPr bwMode="auto">
              <a:xfrm>
                <a:off x="3953" y="1805"/>
                <a:ext cx="45" cy="39"/>
              </a:xfrm>
              <a:custGeom>
                <a:avLst/>
                <a:gdLst>
                  <a:gd name="T0" fmla="*/ 45 w 45"/>
                  <a:gd name="T1" fmla="*/ 8 h 39"/>
                  <a:gd name="T2" fmla="*/ 45 w 45"/>
                  <a:gd name="T3" fmla="*/ 8 h 39"/>
                  <a:gd name="T4" fmla="*/ 44 w 45"/>
                  <a:gd name="T5" fmla="*/ 18 h 39"/>
                  <a:gd name="T6" fmla="*/ 43 w 45"/>
                  <a:gd name="T7" fmla="*/ 24 h 39"/>
                  <a:gd name="T8" fmla="*/ 42 w 45"/>
                  <a:gd name="T9" fmla="*/ 26 h 39"/>
                  <a:gd name="T10" fmla="*/ 41 w 45"/>
                  <a:gd name="T11" fmla="*/ 28 h 39"/>
                  <a:gd name="T12" fmla="*/ 35 w 45"/>
                  <a:gd name="T13" fmla="*/ 31 h 39"/>
                  <a:gd name="T14" fmla="*/ 35 w 45"/>
                  <a:gd name="T15" fmla="*/ 31 h 39"/>
                  <a:gd name="T16" fmla="*/ 27 w 45"/>
                  <a:gd name="T17" fmla="*/ 34 h 39"/>
                  <a:gd name="T18" fmla="*/ 19 w 45"/>
                  <a:gd name="T19" fmla="*/ 36 h 39"/>
                  <a:gd name="T20" fmla="*/ 6 w 45"/>
                  <a:gd name="T21" fmla="*/ 39 h 39"/>
                  <a:gd name="T22" fmla="*/ 6 w 45"/>
                  <a:gd name="T23" fmla="*/ 39 h 39"/>
                  <a:gd name="T24" fmla="*/ 2 w 45"/>
                  <a:gd name="T25" fmla="*/ 39 h 39"/>
                  <a:gd name="T26" fmla="*/ 1 w 45"/>
                  <a:gd name="T27" fmla="*/ 38 h 39"/>
                  <a:gd name="T28" fmla="*/ 0 w 45"/>
                  <a:gd name="T29" fmla="*/ 37 h 39"/>
                  <a:gd name="T30" fmla="*/ 1 w 45"/>
                  <a:gd name="T31" fmla="*/ 33 h 39"/>
                  <a:gd name="T32" fmla="*/ 5 w 45"/>
                  <a:gd name="T33" fmla="*/ 27 h 39"/>
                  <a:gd name="T34" fmla="*/ 5 w 45"/>
                  <a:gd name="T35" fmla="*/ 27 h 39"/>
                  <a:gd name="T36" fmla="*/ 13 w 45"/>
                  <a:gd name="T37" fmla="*/ 20 h 39"/>
                  <a:gd name="T38" fmla="*/ 20 w 45"/>
                  <a:gd name="T39" fmla="*/ 13 h 39"/>
                  <a:gd name="T40" fmla="*/ 27 w 45"/>
                  <a:gd name="T41" fmla="*/ 7 h 39"/>
                  <a:gd name="T42" fmla="*/ 27 w 45"/>
                  <a:gd name="T43" fmla="*/ 7 h 39"/>
                  <a:gd name="T44" fmla="*/ 34 w 45"/>
                  <a:gd name="T45" fmla="*/ 3 h 39"/>
                  <a:gd name="T46" fmla="*/ 40 w 45"/>
                  <a:gd name="T47" fmla="*/ 0 h 39"/>
                  <a:gd name="T48" fmla="*/ 42 w 45"/>
                  <a:gd name="T49" fmla="*/ 0 h 39"/>
                  <a:gd name="T50" fmla="*/ 44 w 45"/>
                  <a:gd name="T51" fmla="*/ 1 h 39"/>
                  <a:gd name="T52" fmla="*/ 45 w 45"/>
                  <a:gd name="T53" fmla="*/ 4 h 39"/>
                  <a:gd name="T54" fmla="*/ 45 w 45"/>
                  <a:gd name="T55" fmla="*/ 8 h 39"/>
                  <a:gd name="T56" fmla="*/ 45 w 45"/>
                  <a:gd name="T57" fmla="*/ 8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39">
                    <a:moveTo>
                      <a:pt x="45" y="8"/>
                    </a:moveTo>
                    <a:lnTo>
                      <a:pt x="45" y="8"/>
                    </a:lnTo>
                    <a:lnTo>
                      <a:pt x="44" y="18"/>
                    </a:lnTo>
                    <a:lnTo>
                      <a:pt x="43" y="24"/>
                    </a:lnTo>
                    <a:lnTo>
                      <a:pt x="42" y="26"/>
                    </a:lnTo>
                    <a:lnTo>
                      <a:pt x="41" y="28"/>
                    </a:lnTo>
                    <a:lnTo>
                      <a:pt x="35" y="31"/>
                    </a:lnTo>
                    <a:lnTo>
                      <a:pt x="27" y="34"/>
                    </a:lnTo>
                    <a:lnTo>
                      <a:pt x="19" y="36"/>
                    </a:lnTo>
                    <a:lnTo>
                      <a:pt x="6" y="39"/>
                    </a:lnTo>
                    <a:lnTo>
                      <a:pt x="2" y="39"/>
                    </a:lnTo>
                    <a:lnTo>
                      <a:pt x="1" y="38"/>
                    </a:lnTo>
                    <a:lnTo>
                      <a:pt x="0" y="37"/>
                    </a:lnTo>
                    <a:lnTo>
                      <a:pt x="1" y="33"/>
                    </a:lnTo>
                    <a:lnTo>
                      <a:pt x="5" y="27"/>
                    </a:lnTo>
                    <a:lnTo>
                      <a:pt x="13" y="20"/>
                    </a:lnTo>
                    <a:lnTo>
                      <a:pt x="20" y="13"/>
                    </a:lnTo>
                    <a:lnTo>
                      <a:pt x="27" y="7"/>
                    </a:lnTo>
                    <a:lnTo>
                      <a:pt x="34" y="3"/>
                    </a:lnTo>
                    <a:lnTo>
                      <a:pt x="40" y="0"/>
                    </a:lnTo>
                    <a:lnTo>
                      <a:pt x="42" y="0"/>
                    </a:lnTo>
                    <a:lnTo>
                      <a:pt x="44" y="1"/>
                    </a:lnTo>
                    <a:lnTo>
                      <a:pt x="45" y="4"/>
                    </a:lnTo>
                    <a:lnTo>
                      <a:pt x="45" y="8"/>
                    </a:lnTo>
                    <a:close/>
                  </a:path>
                </a:pathLst>
              </a:custGeom>
              <a:solidFill>
                <a:srgbClr val="FDE0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3" name="Freeform 58">
                <a:extLst>
                  <a:ext uri="{FF2B5EF4-FFF2-40B4-BE49-F238E27FC236}">
                    <a16:creationId xmlns:a16="http://schemas.microsoft.com/office/drawing/2014/main" id="{B3B09DA3-333B-4FA1-BAD5-CF93065010D5}"/>
                  </a:ext>
                </a:extLst>
              </p:cNvPr>
              <p:cNvSpPr>
                <a:spLocks/>
              </p:cNvSpPr>
              <p:nvPr/>
            </p:nvSpPr>
            <p:spPr bwMode="auto">
              <a:xfrm>
                <a:off x="3955" y="1806"/>
                <a:ext cx="41" cy="37"/>
              </a:xfrm>
              <a:custGeom>
                <a:avLst/>
                <a:gdLst>
                  <a:gd name="T0" fmla="*/ 4 w 41"/>
                  <a:gd name="T1" fmla="*/ 26 h 37"/>
                  <a:gd name="T2" fmla="*/ 4 w 41"/>
                  <a:gd name="T3" fmla="*/ 26 h 37"/>
                  <a:gd name="T4" fmla="*/ 12 w 41"/>
                  <a:gd name="T5" fmla="*/ 19 h 37"/>
                  <a:gd name="T6" fmla="*/ 18 w 41"/>
                  <a:gd name="T7" fmla="*/ 12 h 37"/>
                  <a:gd name="T8" fmla="*/ 25 w 41"/>
                  <a:gd name="T9" fmla="*/ 7 h 37"/>
                  <a:gd name="T10" fmla="*/ 25 w 41"/>
                  <a:gd name="T11" fmla="*/ 7 h 37"/>
                  <a:gd name="T12" fmla="*/ 31 w 41"/>
                  <a:gd name="T13" fmla="*/ 3 h 37"/>
                  <a:gd name="T14" fmla="*/ 37 w 41"/>
                  <a:gd name="T15" fmla="*/ 0 h 37"/>
                  <a:gd name="T16" fmla="*/ 39 w 41"/>
                  <a:gd name="T17" fmla="*/ 0 h 37"/>
                  <a:gd name="T18" fmla="*/ 40 w 41"/>
                  <a:gd name="T19" fmla="*/ 1 h 37"/>
                  <a:gd name="T20" fmla="*/ 41 w 41"/>
                  <a:gd name="T21" fmla="*/ 4 h 37"/>
                  <a:gd name="T22" fmla="*/ 41 w 41"/>
                  <a:gd name="T23" fmla="*/ 8 h 37"/>
                  <a:gd name="T24" fmla="*/ 41 w 41"/>
                  <a:gd name="T25" fmla="*/ 8 h 37"/>
                  <a:gd name="T26" fmla="*/ 41 w 41"/>
                  <a:gd name="T27" fmla="*/ 17 h 37"/>
                  <a:gd name="T28" fmla="*/ 40 w 41"/>
                  <a:gd name="T29" fmla="*/ 22 h 37"/>
                  <a:gd name="T30" fmla="*/ 39 w 41"/>
                  <a:gd name="T31" fmla="*/ 24 h 37"/>
                  <a:gd name="T32" fmla="*/ 38 w 41"/>
                  <a:gd name="T33" fmla="*/ 26 h 37"/>
                  <a:gd name="T34" fmla="*/ 32 w 41"/>
                  <a:gd name="T35" fmla="*/ 29 h 37"/>
                  <a:gd name="T36" fmla="*/ 32 w 41"/>
                  <a:gd name="T37" fmla="*/ 29 h 37"/>
                  <a:gd name="T38" fmla="*/ 25 w 41"/>
                  <a:gd name="T39" fmla="*/ 32 h 37"/>
                  <a:gd name="T40" fmla="*/ 18 w 41"/>
                  <a:gd name="T41" fmla="*/ 34 h 37"/>
                  <a:gd name="T42" fmla="*/ 5 w 41"/>
                  <a:gd name="T43" fmla="*/ 37 h 37"/>
                  <a:gd name="T44" fmla="*/ 5 w 41"/>
                  <a:gd name="T45" fmla="*/ 37 h 37"/>
                  <a:gd name="T46" fmla="*/ 1 w 41"/>
                  <a:gd name="T47" fmla="*/ 36 h 37"/>
                  <a:gd name="T48" fmla="*/ 0 w 41"/>
                  <a:gd name="T49" fmla="*/ 36 h 37"/>
                  <a:gd name="T50" fmla="*/ 0 w 41"/>
                  <a:gd name="T51" fmla="*/ 35 h 37"/>
                  <a:gd name="T52" fmla="*/ 0 w 41"/>
                  <a:gd name="T53" fmla="*/ 31 h 37"/>
                  <a:gd name="T54" fmla="*/ 4 w 41"/>
                  <a:gd name="T55" fmla="*/ 26 h 37"/>
                  <a:gd name="T56" fmla="*/ 4 w 41"/>
                  <a:gd name="T57" fmla="*/ 2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37">
                    <a:moveTo>
                      <a:pt x="4" y="26"/>
                    </a:moveTo>
                    <a:lnTo>
                      <a:pt x="4" y="26"/>
                    </a:lnTo>
                    <a:lnTo>
                      <a:pt x="12" y="19"/>
                    </a:lnTo>
                    <a:lnTo>
                      <a:pt x="18" y="12"/>
                    </a:lnTo>
                    <a:lnTo>
                      <a:pt x="25" y="7"/>
                    </a:lnTo>
                    <a:lnTo>
                      <a:pt x="31" y="3"/>
                    </a:lnTo>
                    <a:lnTo>
                      <a:pt x="37" y="0"/>
                    </a:lnTo>
                    <a:lnTo>
                      <a:pt x="39" y="0"/>
                    </a:lnTo>
                    <a:lnTo>
                      <a:pt x="40" y="1"/>
                    </a:lnTo>
                    <a:lnTo>
                      <a:pt x="41" y="4"/>
                    </a:lnTo>
                    <a:lnTo>
                      <a:pt x="41" y="8"/>
                    </a:lnTo>
                    <a:lnTo>
                      <a:pt x="41" y="17"/>
                    </a:lnTo>
                    <a:lnTo>
                      <a:pt x="40" y="22"/>
                    </a:lnTo>
                    <a:lnTo>
                      <a:pt x="39" y="24"/>
                    </a:lnTo>
                    <a:lnTo>
                      <a:pt x="38" y="26"/>
                    </a:lnTo>
                    <a:lnTo>
                      <a:pt x="32" y="29"/>
                    </a:lnTo>
                    <a:lnTo>
                      <a:pt x="25" y="32"/>
                    </a:lnTo>
                    <a:lnTo>
                      <a:pt x="18" y="34"/>
                    </a:lnTo>
                    <a:lnTo>
                      <a:pt x="5" y="37"/>
                    </a:lnTo>
                    <a:lnTo>
                      <a:pt x="1" y="36"/>
                    </a:lnTo>
                    <a:lnTo>
                      <a:pt x="0" y="36"/>
                    </a:lnTo>
                    <a:lnTo>
                      <a:pt x="0" y="35"/>
                    </a:lnTo>
                    <a:lnTo>
                      <a:pt x="0" y="31"/>
                    </a:lnTo>
                    <a:lnTo>
                      <a:pt x="4" y="2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4" name="Freeform 59">
                <a:extLst>
                  <a:ext uri="{FF2B5EF4-FFF2-40B4-BE49-F238E27FC236}">
                    <a16:creationId xmlns:a16="http://schemas.microsoft.com/office/drawing/2014/main" id="{CD717981-2811-4822-9FE5-18EAD8F77C1A}"/>
                  </a:ext>
                </a:extLst>
              </p:cNvPr>
              <p:cNvSpPr>
                <a:spLocks/>
              </p:cNvSpPr>
              <p:nvPr/>
            </p:nvSpPr>
            <p:spPr bwMode="auto">
              <a:xfrm>
                <a:off x="3585" y="1370"/>
                <a:ext cx="425" cy="584"/>
              </a:xfrm>
              <a:custGeom>
                <a:avLst/>
                <a:gdLst>
                  <a:gd name="T0" fmla="*/ 107 w 425"/>
                  <a:gd name="T1" fmla="*/ 0 h 584"/>
                  <a:gd name="T2" fmla="*/ 95 w 425"/>
                  <a:gd name="T3" fmla="*/ 2 h 584"/>
                  <a:gd name="T4" fmla="*/ 78 w 425"/>
                  <a:gd name="T5" fmla="*/ 9 h 584"/>
                  <a:gd name="T6" fmla="*/ 64 w 425"/>
                  <a:gd name="T7" fmla="*/ 17 h 584"/>
                  <a:gd name="T8" fmla="*/ 50 w 425"/>
                  <a:gd name="T9" fmla="*/ 29 h 584"/>
                  <a:gd name="T10" fmla="*/ 36 w 425"/>
                  <a:gd name="T11" fmla="*/ 48 h 584"/>
                  <a:gd name="T12" fmla="*/ 25 w 425"/>
                  <a:gd name="T13" fmla="*/ 71 h 584"/>
                  <a:gd name="T14" fmla="*/ 21 w 425"/>
                  <a:gd name="T15" fmla="*/ 85 h 584"/>
                  <a:gd name="T16" fmla="*/ 6 w 425"/>
                  <a:gd name="T17" fmla="*/ 149 h 584"/>
                  <a:gd name="T18" fmla="*/ 2 w 425"/>
                  <a:gd name="T19" fmla="*/ 184 h 584"/>
                  <a:gd name="T20" fmla="*/ 0 w 425"/>
                  <a:gd name="T21" fmla="*/ 220 h 584"/>
                  <a:gd name="T22" fmla="*/ 2 w 425"/>
                  <a:gd name="T23" fmla="*/ 255 h 584"/>
                  <a:gd name="T24" fmla="*/ 10 w 425"/>
                  <a:gd name="T25" fmla="*/ 291 h 584"/>
                  <a:gd name="T26" fmla="*/ 24 w 425"/>
                  <a:gd name="T27" fmla="*/ 327 h 584"/>
                  <a:gd name="T28" fmla="*/ 47 w 425"/>
                  <a:gd name="T29" fmla="*/ 361 h 584"/>
                  <a:gd name="T30" fmla="*/ 95 w 425"/>
                  <a:gd name="T31" fmla="*/ 426 h 584"/>
                  <a:gd name="T32" fmla="*/ 143 w 425"/>
                  <a:gd name="T33" fmla="*/ 495 h 584"/>
                  <a:gd name="T34" fmla="*/ 151 w 425"/>
                  <a:gd name="T35" fmla="*/ 509 h 584"/>
                  <a:gd name="T36" fmla="*/ 165 w 425"/>
                  <a:gd name="T37" fmla="*/ 526 h 584"/>
                  <a:gd name="T38" fmla="*/ 183 w 425"/>
                  <a:gd name="T39" fmla="*/ 543 h 584"/>
                  <a:gd name="T40" fmla="*/ 204 w 425"/>
                  <a:gd name="T41" fmla="*/ 560 h 584"/>
                  <a:gd name="T42" fmla="*/ 227 w 425"/>
                  <a:gd name="T43" fmla="*/ 572 h 584"/>
                  <a:gd name="T44" fmla="*/ 248 w 425"/>
                  <a:gd name="T45" fmla="*/ 581 h 584"/>
                  <a:gd name="T46" fmla="*/ 268 w 425"/>
                  <a:gd name="T47" fmla="*/ 584 h 584"/>
                  <a:gd name="T48" fmla="*/ 282 w 425"/>
                  <a:gd name="T49" fmla="*/ 581 h 584"/>
                  <a:gd name="T50" fmla="*/ 287 w 425"/>
                  <a:gd name="T51" fmla="*/ 576 h 584"/>
                  <a:gd name="T52" fmla="*/ 290 w 425"/>
                  <a:gd name="T53" fmla="*/ 569 h 584"/>
                  <a:gd name="T54" fmla="*/ 295 w 425"/>
                  <a:gd name="T55" fmla="*/ 553 h 584"/>
                  <a:gd name="T56" fmla="*/ 308 w 425"/>
                  <a:gd name="T57" fmla="*/ 523 h 584"/>
                  <a:gd name="T58" fmla="*/ 328 w 425"/>
                  <a:gd name="T59" fmla="*/ 495 h 584"/>
                  <a:gd name="T60" fmla="*/ 353 w 425"/>
                  <a:gd name="T61" fmla="*/ 469 h 584"/>
                  <a:gd name="T62" fmla="*/ 368 w 425"/>
                  <a:gd name="T63" fmla="*/ 458 h 584"/>
                  <a:gd name="T64" fmla="*/ 396 w 425"/>
                  <a:gd name="T65" fmla="*/ 438 h 584"/>
                  <a:gd name="T66" fmla="*/ 415 w 425"/>
                  <a:gd name="T67" fmla="*/ 418 h 584"/>
                  <a:gd name="T68" fmla="*/ 423 w 425"/>
                  <a:gd name="T69" fmla="*/ 403 h 584"/>
                  <a:gd name="T70" fmla="*/ 425 w 425"/>
                  <a:gd name="T71" fmla="*/ 391 h 584"/>
                  <a:gd name="T72" fmla="*/ 424 w 425"/>
                  <a:gd name="T73" fmla="*/ 371 h 584"/>
                  <a:gd name="T74" fmla="*/ 422 w 425"/>
                  <a:gd name="T75" fmla="*/ 362 h 584"/>
                  <a:gd name="T76" fmla="*/ 409 w 425"/>
                  <a:gd name="T77" fmla="*/ 329 h 584"/>
                  <a:gd name="T78" fmla="*/ 381 w 425"/>
                  <a:gd name="T79" fmla="*/ 271 h 584"/>
                  <a:gd name="T80" fmla="*/ 341 w 425"/>
                  <a:gd name="T81" fmla="*/ 189 h 584"/>
                  <a:gd name="T82" fmla="*/ 334 w 425"/>
                  <a:gd name="T83" fmla="*/ 171 h 584"/>
                  <a:gd name="T84" fmla="*/ 314 w 425"/>
                  <a:gd name="T85" fmla="*/ 93 h 584"/>
                  <a:gd name="T86" fmla="*/ 304 w 425"/>
                  <a:gd name="T87" fmla="*/ 64 h 584"/>
                  <a:gd name="T88" fmla="*/ 299 w 425"/>
                  <a:gd name="T89" fmla="*/ 58 h 584"/>
                  <a:gd name="T90" fmla="*/ 296 w 425"/>
                  <a:gd name="T91" fmla="*/ 60 h 584"/>
                  <a:gd name="T92" fmla="*/ 289 w 425"/>
                  <a:gd name="T93" fmla="*/ 79 h 584"/>
                  <a:gd name="T94" fmla="*/ 277 w 425"/>
                  <a:gd name="T95" fmla="*/ 109 h 584"/>
                  <a:gd name="T96" fmla="*/ 273 w 425"/>
                  <a:gd name="T97" fmla="*/ 114 h 584"/>
                  <a:gd name="T98" fmla="*/ 268 w 425"/>
                  <a:gd name="T99" fmla="*/ 116 h 584"/>
                  <a:gd name="T100" fmla="*/ 261 w 425"/>
                  <a:gd name="T101" fmla="*/ 113 h 584"/>
                  <a:gd name="T102" fmla="*/ 255 w 425"/>
                  <a:gd name="T103" fmla="*/ 107 h 584"/>
                  <a:gd name="T104" fmla="*/ 237 w 425"/>
                  <a:gd name="T105" fmla="*/ 95 h 584"/>
                  <a:gd name="T106" fmla="*/ 203 w 425"/>
                  <a:gd name="T107" fmla="*/ 79 h 584"/>
                  <a:gd name="T108" fmla="*/ 178 w 425"/>
                  <a:gd name="T109" fmla="*/ 67 h 584"/>
                  <a:gd name="T110" fmla="*/ 158 w 425"/>
                  <a:gd name="T111" fmla="*/ 53 h 584"/>
                  <a:gd name="T112" fmla="*/ 144 w 425"/>
                  <a:gd name="T113" fmla="*/ 37 h 584"/>
                  <a:gd name="T114" fmla="*/ 136 w 425"/>
                  <a:gd name="T115" fmla="*/ 23 h 584"/>
                  <a:gd name="T116" fmla="*/ 131 w 425"/>
                  <a:gd name="T117" fmla="*/ 14 h 584"/>
                  <a:gd name="T118" fmla="*/ 125 w 425"/>
                  <a:gd name="T119" fmla="*/ 7 h 584"/>
                  <a:gd name="T120" fmla="*/ 112 w 425"/>
                  <a:gd name="T121" fmla="*/ 1 h 584"/>
                  <a:gd name="T122" fmla="*/ 107 w 425"/>
                  <a:gd name="T123" fmla="*/ 0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5" h="584">
                    <a:moveTo>
                      <a:pt x="107" y="0"/>
                    </a:moveTo>
                    <a:lnTo>
                      <a:pt x="107" y="0"/>
                    </a:lnTo>
                    <a:lnTo>
                      <a:pt x="104" y="1"/>
                    </a:lnTo>
                    <a:lnTo>
                      <a:pt x="95" y="2"/>
                    </a:lnTo>
                    <a:lnTo>
                      <a:pt x="84" y="6"/>
                    </a:lnTo>
                    <a:lnTo>
                      <a:pt x="78" y="9"/>
                    </a:lnTo>
                    <a:lnTo>
                      <a:pt x="71" y="12"/>
                    </a:lnTo>
                    <a:lnTo>
                      <a:pt x="64" y="17"/>
                    </a:lnTo>
                    <a:lnTo>
                      <a:pt x="57" y="22"/>
                    </a:lnTo>
                    <a:lnTo>
                      <a:pt x="50" y="29"/>
                    </a:lnTo>
                    <a:lnTo>
                      <a:pt x="43" y="37"/>
                    </a:lnTo>
                    <a:lnTo>
                      <a:pt x="36" y="48"/>
                    </a:lnTo>
                    <a:lnTo>
                      <a:pt x="30" y="58"/>
                    </a:lnTo>
                    <a:lnTo>
                      <a:pt x="25" y="71"/>
                    </a:lnTo>
                    <a:lnTo>
                      <a:pt x="21" y="85"/>
                    </a:lnTo>
                    <a:lnTo>
                      <a:pt x="13" y="117"/>
                    </a:lnTo>
                    <a:lnTo>
                      <a:pt x="6" y="149"/>
                    </a:lnTo>
                    <a:lnTo>
                      <a:pt x="4" y="167"/>
                    </a:lnTo>
                    <a:lnTo>
                      <a:pt x="2" y="184"/>
                    </a:lnTo>
                    <a:lnTo>
                      <a:pt x="0" y="201"/>
                    </a:lnTo>
                    <a:lnTo>
                      <a:pt x="0" y="220"/>
                    </a:lnTo>
                    <a:lnTo>
                      <a:pt x="0" y="237"/>
                    </a:lnTo>
                    <a:lnTo>
                      <a:pt x="2" y="255"/>
                    </a:lnTo>
                    <a:lnTo>
                      <a:pt x="5" y="274"/>
                    </a:lnTo>
                    <a:lnTo>
                      <a:pt x="10" y="291"/>
                    </a:lnTo>
                    <a:lnTo>
                      <a:pt x="16" y="309"/>
                    </a:lnTo>
                    <a:lnTo>
                      <a:pt x="24" y="327"/>
                    </a:lnTo>
                    <a:lnTo>
                      <a:pt x="34" y="344"/>
                    </a:lnTo>
                    <a:lnTo>
                      <a:pt x="47" y="361"/>
                    </a:lnTo>
                    <a:lnTo>
                      <a:pt x="95" y="426"/>
                    </a:lnTo>
                    <a:lnTo>
                      <a:pt x="126" y="469"/>
                    </a:lnTo>
                    <a:lnTo>
                      <a:pt x="143" y="495"/>
                    </a:lnTo>
                    <a:lnTo>
                      <a:pt x="151" y="509"/>
                    </a:lnTo>
                    <a:lnTo>
                      <a:pt x="158" y="518"/>
                    </a:lnTo>
                    <a:lnTo>
                      <a:pt x="165" y="526"/>
                    </a:lnTo>
                    <a:lnTo>
                      <a:pt x="174" y="535"/>
                    </a:lnTo>
                    <a:lnTo>
                      <a:pt x="183" y="543"/>
                    </a:lnTo>
                    <a:lnTo>
                      <a:pt x="193" y="552"/>
                    </a:lnTo>
                    <a:lnTo>
                      <a:pt x="204" y="560"/>
                    </a:lnTo>
                    <a:lnTo>
                      <a:pt x="216" y="566"/>
                    </a:lnTo>
                    <a:lnTo>
                      <a:pt x="227" y="572"/>
                    </a:lnTo>
                    <a:lnTo>
                      <a:pt x="238" y="577"/>
                    </a:lnTo>
                    <a:lnTo>
                      <a:pt x="248" y="581"/>
                    </a:lnTo>
                    <a:lnTo>
                      <a:pt x="258" y="583"/>
                    </a:lnTo>
                    <a:lnTo>
                      <a:pt x="268" y="584"/>
                    </a:lnTo>
                    <a:lnTo>
                      <a:pt x="276" y="583"/>
                    </a:lnTo>
                    <a:lnTo>
                      <a:pt x="282" y="581"/>
                    </a:lnTo>
                    <a:lnTo>
                      <a:pt x="285" y="579"/>
                    </a:lnTo>
                    <a:lnTo>
                      <a:pt x="287" y="576"/>
                    </a:lnTo>
                    <a:lnTo>
                      <a:pt x="289" y="573"/>
                    </a:lnTo>
                    <a:lnTo>
                      <a:pt x="290" y="569"/>
                    </a:lnTo>
                    <a:lnTo>
                      <a:pt x="295" y="553"/>
                    </a:lnTo>
                    <a:lnTo>
                      <a:pt x="300" y="537"/>
                    </a:lnTo>
                    <a:lnTo>
                      <a:pt x="308" y="523"/>
                    </a:lnTo>
                    <a:lnTo>
                      <a:pt x="316" y="509"/>
                    </a:lnTo>
                    <a:lnTo>
                      <a:pt x="328" y="495"/>
                    </a:lnTo>
                    <a:lnTo>
                      <a:pt x="339" y="481"/>
                    </a:lnTo>
                    <a:lnTo>
                      <a:pt x="353" y="469"/>
                    </a:lnTo>
                    <a:lnTo>
                      <a:pt x="368" y="458"/>
                    </a:lnTo>
                    <a:lnTo>
                      <a:pt x="384" y="447"/>
                    </a:lnTo>
                    <a:lnTo>
                      <a:pt x="396" y="438"/>
                    </a:lnTo>
                    <a:lnTo>
                      <a:pt x="407" y="427"/>
                    </a:lnTo>
                    <a:lnTo>
                      <a:pt x="415" y="418"/>
                    </a:lnTo>
                    <a:lnTo>
                      <a:pt x="421" y="408"/>
                    </a:lnTo>
                    <a:lnTo>
                      <a:pt x="423" y="403"/>
                    </a:lnTo>
                    <a:lnTo>
                      <a:pt x="424" y="397"/>
                    </a:lnTo>
                    <a:lnTo>
                      <a:pt x="425" y="391"/>
                    </a:lnTo>
                    <a:lnTo>
                      <a:pt x="425" y="385"/>
                    </a:lnTo>
                    <a:lnTo>
                      <a:pt x="424" y="371"/>
                    </a:lnTo>
                    <a:lnTo>
                      <a:pt x="422" y="362"/>
                    </a:lnTo>
                    <a:lnTo>
                      <a:pt x="419" y="353"/>
                    </a:lnTo>
                    <a:lnTo>
                      <a:pt x="409" y="329"/>
                    </a:lnTo>
                    <a:lnTo>
                      <a:pt x="396" y="300"/>
                    </a:lnTo>
                    <a:lnTo>
                      <a:pt x="381" y="271"/>
                    </a:lnTo>
                    <a:lnTo>
                      <a:pt x="352" y="213"/>
                    </a:lnTo>
                    <a:lnTo>
                      <a:pt x="341" y="189"/>
                    </a:lnTo>
                    <a:lnTo>
                      <a:pt x="334" y="171"/>
                    </a:lnTo>
                    <a:lnTo>
                      <a:pt x="325" y="134"/>
                    </a:lnTo>
                    <a:lnTo>
                      <a:pt x="314" y="93"/>
                    </a:lnTo>
                    <a:lnTo>
                      <a:pt x="309" y="76"/>
                    </a:lnTo>
                    <a:lnTo>
                      <a:pt x="304" y="64"/>
                    </a:lnTo>
                    <a:lnTo>
                      <a:pt x="301" y="60"/>
                    </a:lnTo>
                    <a:lnTo>
                      <a:pt x="299" y="58"/>
                    </a:lnTo>
                    <a:lnTo>
                      <a:pt x="298" y="58"/>
                    </a:lnTo>
                    <a:lnTo>
                      <a:pt x="296" y="60"/>
                    </a:lnTo>
                    <a:lnTo>
                      <a:pt x="289" y="79"/>
                    </a:lnTo>
                    <a:lnTo>
                      <a:pt x="282" y="100"/>
                    </a:lnTo>
                    <a:lnTo>
                      <a:pt x="277" y="109"/>
                    </a:lnTo>
                    <a:lnTo>
                      <a:pt x="275" y="112"/>
                    </a:lnTo>
                    <a:lnTo>
                      <a:pt x="273" y="114"/>
                    </a:lnTo>
                    <a:lnTo>
                      <a:pt x="270" y="116"/>
                    </a:lnTo>
                    <a:lnTo>
                      <a:pt x="268" y="116"/>
                    </a:lnTo>
                    <a:lnTo>
                      <a:pt x="264" y="115"/>
                    </a:lnTo>
                    <a:lnTo>
                      <a:pt x="261" y="113"/>
                    </a:lnTo>
                    <a:lnTo>
                      <a:pt x="255" y="107"/>
                    </a:lnTo>
                    <a:lnTo>
                      <a:pt x="247" y="101"/>
                    </a:lnTo>
                    <a:lnTo>
                      <a:pt x="237" y="95"/>
                    </a:lnTo>
                    <a:lnTo>
                      <a:pt x="227" y="90"/>
                    </a:lnTo>
                    <a:lnTo>
                      <a:pt x="203" y="79"/>
                    </a:lnTo>
                    <a:lnTo>
                      <a:pt x="178" y="67"/>
                    </a:lnTo>
                    <a:lnTo>
                      <a:pt x="167" y="61"/>
                    </a:lnTo>
                    <a:lnTo>
                      <a:pt x="158" y="53"/>
                    </a:lnTo>
                    <a:lnTo>
                      <a:pt x="149" y="45"/>
                    </a:lnTo>
                    <a:lnTo>
                      <a:pt x="144" y="37"/>
                    </a:lnTo>
                    <a:lnTo>
                      <a:pt x="139" y="29"/>
                    </a:lnTo>
                    <a:lnTo>
                      <a:pt x="136" y="23"/>
                    </a:lnTo>
                    <a:lnTo>
                      <a:pt x="131" y="14"/>
                    </a:lnTo>
                    <a:lnTo>
                      <a:pt x="128" y="10"/>
                    </a:lnTo>
                    <a:lnTo>
                      <a:pt x="125" y="7"/>
                    </a:lnTo>
                    <a:lnTo>
                      <a:pt x="118" y="3"/>
                    </a:lnTo>
                    <a:lnTo>
                      <a:pt x="112" y="1"/>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5" name="Freeform 60">
                <a:extLst>
                  <a:ext uri="{FF2B5EF4-FFF2-40B4-BE49-F238E27FC236}">
                    <a16:creationId xmlns:a16="http://schemas.microsoft.com/office/drawing/2014/main" id="{FB5F01C3-7F80-4C9A-92DE-F0CB30CB0417}"/>
                  </a:ext>
                </a:extLst>
              </p:cNvPr>
              <p:cNvSpPr>
                <a:spLocks/>
              </p:cNvSpPr>
              <p:nvPr/>
            </p:nvSpPr>
            <p:spPr bwMode="auto">
              <a:xfrm>
                <a:off x="3586" y="1372"/>
                <a:ext cx="422" cy="578"/>
              </a:xfrm>
              <a:custGeom>
                <a:avLst/>
                <a:gdLst>
                  <a:gd name="T0" fmla="*/ 106 w 422"/>
                  <a:gd name="T1" fmla="*/ 0 h 578"/>
                  <a:gd name="T2" fmla="*/ 95 w 422"/>
                  <a:gd name="T3" fmla="*/ 2 h 578"/>
                  <a:gd name="T4" fmla="*/ 78 w 422"/>
                  <a:gd name="T5" fmla="*/ 8 h 578"/>
                  <a:gd name="T6" fmla="*/ 64 w 422"/>
                  <a:gd name="T7" fmla="*/ 16 h 578"/>
                  <a:gd name="T8" fmla="*/ 50 w 422"/>
                  <a:gd name="T9" fmla="*/ 29 h 578"/>
                  <a:gd name="T10" fmla="*/ 36 w 422"/>
                  <a:gd name="T11" fmla="*/ 47 h 578"/>
                  <a:gd name="T12" fmla="*/ 25 w 422"/>
                  <a:gd name="T13" fmla="*/ 70 h 578"/>
                  <a:gd name="T14" fmla="*/ 21 w 422"/>
                  <a:gd name="T15" fmla="*/ 84 h 578"/>
                  <a:gd name="T16" fmla="*/ 7 w 422"/>
                  <a:gd name="T17" fmla="*/ 148 h 578"/>
                  <a:gd name="T18" fmla="*/ 2 w 422"/>
                  <a:gd name="T19" fmla="*/ 183 h 578"/>
                  <a:gd name="T20" fmla="*/ 0 w 422"/>
                  <a:gd name="T21" fmla="*/ 218 h 578"/>
                  <a:gd name="T22" fmla="*/ 3 w 422"/>
                  <a:gd name="T23" fmla="*/ 253 h 578"/>
                  <a:gd name="T24" fmla="*/ 10 w 422"/>
                  <a:gd name="T25" fmla="*/ 289 h 578"/>
                  <a:gd name="T26" fmla="*/ 24 w 422"/>
                  <a:gd name="T27" fmla="*/ 324 h 578"/>
                  <a:gd name="T28" fmla="*/ 47 w 422"/>
                  <a:gd name="T29" fmla="*/ 358 h 578"/>
                  <a:gd name="T30" fmla="*/ 95 w 422"/>
                  <a:gd name="T31" fmla="*/ 422 h 578"/>
                  <a:gd name="T32" fmla="*/ 142 w 422"/>
                  <a:gd name="T33" fmla="*/ 490 h 578"/>
                  <a:gd name="T34" fmla="*/ 151 w 422"/>
                  <a:gd name="T35" fmla="*/ 504 h 578"/>
                  <a:gd name="T36" fmla="*/ 164 w 422"/>
                  <a:gd name="T37" fmla="*/ 521 h 578"/>
                  <a:gd name="T38" fmla="*/ 182 w 422"/>
                  <a:gd name="T39" fmla="*/ 538 h 578"/>
                  <a:gd name="T40" fmla="*/ 203 w 422"/>
                  <a:gd name="T41" fmla="*/ 554 h 578"/>
                  <a:gd name="T42" fmla="*/ 225 w 422"/>
                  <a:gd name="T43" fmla="*/ 567 h 578"/>
                  <a:gd name="T44" fmla="*/ 246 w 422"/>
                  <a:gd name="T45" fmla="*/ 575 h 578"/>
                  <a:gd name="T46" fmla="*/ 266 w 422"/>
                  <a:gd name="T47" fmla="*/ 578 h 578"/>
                  <a:gd name="T48" fmla="*/ 280 w 422"/>
                  <a:gd name="T49" fmla="*/ 575 h 578"/>
                  <a:gd name="T50" fmla="*/ 285 w 422"/>
                  <a:gd name="T51" fmla="*/ 570 h 578"/>
                  <a:gd name="T52" fmla="*/ 288 w 422"/>
                  <a:gd name="T53" fmla="*/ 563 h 578"/>
                  <a:gd name="T54" fmla="*/ 292 w 422"/>
                  <a:gd name="T55" fmla="*/ 548 h 578"/>
                  <a:gd name="T56" fmla="*/ 305 w 422"/>
                  <a:gd name="T57" fmla="*/ 518 h 578"/>
                  <a:gd name="T58" fmla="*/ 325 w 422"/>
                  <a:gd name="T59" fmla="*/ 491 h 578"/>
                  <a:gd name="T60" fmla="*/ 350 w 422"/>
                  <a:gd name="T61" fmla="*/ 465 h 578"/>
                  <a:gd name="T62" fmla="*/ 365 w 422"/>
                  <a:gd name="T63" fmla="*/ 454 h 578"/>
                  <a:gd name="T64" fmla="*/ 393 w 422"/>
                  <a:gd name="T65" fmla="*/ 434 h 578"/>
                  <a:gd name="T66" fmla="*/ 411 w 422"/>
                  <a:gd name="T67" fmla="*/ 414 h 578"/>
                  <a:gd name="T68" fmla="*/ 419 w 422"/>
                  <a:gd name="T69" fmla="*/ 399 h 578"/>
                  <a:gd name="T70" fmla="*/ 421 w 422"/>
                  <a:gd name="T71" fmla="*/ 388 h 578"/>
                  <a:gd name="T72" fmla="*/ 420 w 422"/>
                  <a:gd name="T73" fmla="*/ 367 h 578"/>
                  <a:gd name="T74" fmla="*/ 418 w 422"/>
                  <a:gd name="T75" fmla="*/ 359 h 578"/>
                  <a:gd name="T76" fmla="*/ 405 w 422"/>
                  <a:gd name="T77" fmla="*/ 326 h 578"/>
                  <a:gd name="T78" fmla="*/ 378 w 422"/>
                  <a:gd name="T79" fmla="*/ 268 h 578"/>
                  <a:gd name="T80" fmla="*/ 339 w 422"/>
                  <a:gd name="T81" fmla="*/ 187 h 578"/>
                  <a:gd name="T82" fmla="*/ 333 w 422"/>
                  <a:gd name="T83" fmla="*/ 169 h 578"/>
                  <a:gd name="T84" fmla="*/ 312 w 422"/>
                  <a:gd name="T85" fmla="*/ 92 h 578"/>
                  <a:gd name="T86" fmla="*/ 303 w 422"/>
                  <a:gd name="T87" fmla="*/ 63 h 578"/>
                  <a:gd name="T88" fmla="*/ 298 w 422"/>
                  <a:gd name="T89" fmla="*/ 57 h 578"/>
                  <a:gd name="T90" fmla="*/ 295 w 422"/>
                  <a:gd name="T91" fmla="*/ 59 h 578"/>
                  <a:gd name="T92" fmla="*/ 288 w 422"/>
                  <a:gd name="T93" fmla="*/ 78 h 578"/>
                  <a:gd name="T94" fmla="*/ 276 w 422"/>
                  <a:gd name="T95" fmla="*/ 108 h 578"/>
                  <a:gd name="T96" fmla="*/ 272 w 422"/>
                  <a:gd name="T97" fmla="*/ 114 h 578"/>
                  <a:gd name="T98" fmla="*/ 267 w 422"/>
                  <a:gd name="T99" fmla="*/ 116 h 578"/>
                  <a:gd name="T100" fmla="*/ 260 w 422"/>
                  <a:gd name="T101" fmla="*/ 112 h 578"/>
                  <a:gd name="T102" fmla="*/ 254 w 422"/>
                  <a:gd name="T103" fmla="*/ 106 h 578"/>
                  <a:gd name="T104" fmla="*/ 236 w 422"/>
                  <a:gd name="T105" fmla="*/ 95 h 578"/>
                  <a:gd name="T106" fmla="*/ 202 w 422"/>
                  <a:gd name="T107" fmla="*/ 79 h 578"/>
                  <a:gd name="T108" fmla="*/ 177 w 422"/>
                  <a:gd name="T109" fmla="*/ 67 h 578"/>
                  <a:gd name="T110" fmla="*/ 157 w 422"/>
                  <a:gd name="T111" fmla="*/ 53 h 578"/>
                  <a:gd name="T112" fmla="*/ 143 w 422"/>
                  <a:gd name="T113" fmla="*/ 37 h 578"/>
                  <a:gd name="T114" fmla="*/ 135 w 422"/>
                  <a:gd name="T115" fmla="*/ 23 h 578"/>
                  <a:gd name="T116" fmla="*/ 130 w 422"/>
                  <a:gd name="T117" fmla="*/ 14 h 578"/>
                  <a:gd name="T118" fmla="*/ 124 w 422"/>
                  <a:gd name="T119" fmla="*/ 7 h 578"/>
                  <a:gd name="T120" fmla="*/ 111 w 422"/>
                  <a:gd name="T121" fmla="*/ 1 h 578"/>
                  <a:gd name="T122" fmla="*/ 106 w 422"/>
                  <a:gd name="T123" fmla="*/ 0 h 5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2" h="578">
                    <a:moveTo>
                      <a:pt x="106" y="0"/>
                    </a:moveTo>
                    <a:lnTo>
                      <a:pt x="106" y="0"/>
                    </a:lnTo>
                    <a:lnTo>
                      <a:pt x="103" y="1"/>
                    </a:lnTo>
                    <a:lnTo>
                      <a:pt x="95" y="2"/>
                    </a:lnTo>
                    <a:lnTo>
                      <a:pt x="84" y="5"/>
                    </a:lnTo>
                    <a:lnTo>
                      <a:pt x="78" y="8"/>
                    </a:lnTo>
                    <a:lnTo>
                      <a:pt x="71" y="12"/>
                    </a:lnTo>
                    <a:lnTo>
                      <a:pt x="64" y="16"/>
                    </a:lnTo>
                    <a:lnTo>
                      <a:pt x="57" y="22"/>
                    </a:lnTo>
                    <a:lnTo>
                      <a:pt x="50" y="29"/>
                    </a:lnTo>
                    <a:lnTo>
                      <a:pt x="43" y="37"/>
                    </a:lnTo>
                    <a:lnTo>
                      <a:pt x="36" y="47"/>
                    </a:lnTo>
                    <a:lnTo>
                      <a:pt x="30" y="58"/>
                    </a:lnTo>
                    <a:lnTo>
                      <a:pt x="25" y="70"/>
                    </a:lnTo>
                    <a:lnTo>
                      <a:pt x="21" y="84"/>
                    </a:lnTo>
                    <a:lnTo>
                      <a:pt x="14" y="116"/>
                    </a:lnTo>
                    <a:lnTo>
                      <a:pt x="7" y="148"/>
                    </a:lnTo>
                    <a:lnTo>
                      <a:pt x="4" y="166"/>
                    </a:lnTo>
                    <a:lnTo>
                      <a:pt x="2" y="183"/>
                    </a:lnTo>
                    <a:lnTo>
                      <a:pt x="1" y="200"/>
                    </a:lnTo>
                    <a:lnTo>
                      <a:pt x="0" y="218"/>
                    </a:lnTo>
                    <a:lnTo>
                      <a:pt x="1" y="235"/>
                    </a:lnTo>
                    <a:lnTo>
                      <a:pt x="3" y="253"/>
                    </a:lnTo>
                    <a:lnTo>
                      <a:pt x="6" y="271"/>
                    </a:lnTo>
                    <a:lnTo>
                      <a:pt x="10" y="289"/>
                    </a:lnTo>
                    <a:lnTo>
                      <a:pt x="16" y="306"/>
                    </a:lnTo>
                    <a:lnTo>
                      <a:pt x="24" y="324"/>
                    </a:lnTo>
                    <a:lnTo>
                      <a:pt x="34" y="341"/>
                    </a:lnTo>
                    <a:lnTo>
                      <a:pt x="47" y="358"/>
                    </a:lnTo>
                    <a:lnTo>
                      <a:pt x="95" y="422"/>
                    </a:lnTo>
                    <a:lnTo>
                      <a:pt x="126" y="464"/>
                    </a:lnTo>
                    <a:lnTo>
                      <a:pt x="142" y="490"/>
                    </a:lnTo>
                    <a:lnTo>
                      <a:pt x="151" y="504"/>
                    </a:lnTo>
                    <a:lnTo>
                      <a:pt x="157" y="513"/>
                    </a:lnTo>
                    <a:lnTo>
                      <a:pt x="164" y="521"/>
                    </a:lnTo>
                    <a:lnTo>
                      <a:pt x="173" y="530"/>
                    </a:lnTo>
                    <a:lnTo>
                      <a:pt x="182" y="538"/>
                    </a:lnTo>
                    <a:lnTo>
                      <a:pt x="192" y="547"/>
                    </a:lnTo>
                    <a:lnTo>
                      <a:pt x="203" y="554"/>
                    </a:lnTo>
                    <a:lnTo>
                      <a:pt x="214" y="561"/>
                    </a:lnTo>
                    <a:lnTo>
                      <a:pt x="225" y="567"/>
                    </a:lnTo>
                    <a:lnTo>
                      <a:pt x="236" y="571"/>
                    </a:lnTo>
                    <a:lnTo>
                      <a:pt x="246" y="575"/>
                    </a:lnTo>
                    <a:lnTo>
                      <a:pt x="256" y="577"/>
                    </a:lnTo>
                    <a:lnTo>
                      <a:pt x="266" y="578"/>
                    </a:lnTo>
                    <a:lnTo>
                      <a:pt x="274" y="577"/>
                    </a:lnTo>
                    <a:lnTo>
                      <a:pt x="280" y="575"/>
                    </a:lnTo>
                    <a:lnTo>
                      <a:pt x="283" y="573"/>
                    </a:lnTo>
                    <a:lnTo>
                      <a:pt x="285" y="570"/>
                    </a:lnTo>
                    <a:lnTo>
                      <a:pt x="286" y="567"/>
                    </a:lnTo>
                    <a:lnTo>
                      <a:pt x="288" y="563"/>
                    </a:lnTo>
                    <a:lnTo>
                      <a:pt x="292" y="548"/>
                    </a:lnTo>
                    <a:lnTo>
                      <a:pt x="298" y="532"/>
                    </a:lnTo>
                    <a:lnTo>
                      <a:pt x="305" y="518"/>
                    </a:lnTo>
                    <a:lnTo>
                      <a:pt x="314" y="504"/>
                    </a:lnTo>
                    <a:lnTo>
                      <a:pt x="325" y="491"/>
                    </a:lnTo>
                    <a:lnTo>
                      <a:pt x="337" y="477"/>
                    </a:lnTo>
                    <a:lnTo>
                      <a:pt x="350" y="465"/>
                    </a:lnTo>
                    <a:lnTo>
                      <a:pt x="365" y="454"/>
                    </a:lnTo>
                    <a:lnTo>
                      <a:pt x="381" y="443"/>
                    </a:lnTo>
                    <a:lnTo>
                      <a:pt x="393" y="434"/>
                    </a:lnTo>
                    <a:lnTo>
                      <a:pt x="403" y="423"/>
                    </a:lnTo>
                    <a:lnTo>
                      <a:pt x="411" y="414"/>
                    </a:lnTo>
                    <a:lnTo>
                      <a:pt x="417" y="404"/>
                    </a:lnTo>
                    <a:lnTo>
                      <a:pt x="419" y="399"/>
                    </a:lnTo>
                    <a:lnTo>
                      <a:pt x="421" y="393"/>
                    </a:lnTo>
                    <a:lnTo>
                      <a:pt x="421" y="388"/>
                    </a:lnTo>
                    <a:lnTo>
                      <a:pt x="422" y="382"/>
                    </a:lnTo>
                    <a:lnTo>
                      <a:pt x="420" y="367"/>
                    </a:lnTo>
                    <a:lnTo>
                      <a:pt x="418" y="359"/>
                    </a:lnTo>
                    <a:lnTo>
                      <a:pt x="415" y="349"/>
                    </a:lnTo>
                    <a:lnTo>
                      <a:pt x="405" y="326"/>
                    </a:lnTo>
                    <a:lnTo>
                      <a:pt x="393" y="297"/>
                    </a:lnTo>
                    <a:lnTo>
                      <a:pt x="378" y="268"/>
                    </a:lnTo>
                    <a:lnTo>
                      <a:pt x="350" y="211"/>
                    </a:lnTo>
                    <a:lnTo>
                      <a:pt x="339" y="187"/>
                    </a:lnTo>
                    <a:lnTo>
                      <a:pt x="333" y="169"/>
                    </a:lnTo>
                    <a:lnTo>
                      <a:pt x="324" y="133"/>
                    </a:lnTo>
                    <a:lnTo>
                      <a:pt x="312" y="92"/>
                    </a:lnTo>
                    <a:lnTo>
                      <a:pt x="307" y="76"/>
                    </a:lnTo>
                    <a:lnTo>
                      <a:pt x="303" y="63"/>
                    </a:lnTo>
                    <a:lnTo>
                      <a:pt x="300" y="59"/>
                    </a:lnTo>
                    <a:lnTo>
                      <a:pt x="298" y="57"/>
                    </a:lnTo>
                    <a:lnTo>
                      <a:pt x="296" y="57"/>
                    </a:lnTo>
                    <a:lnTo>
                      <a:pt x="295" y="59"/>
                    </a:lnTo>
                    <a:lnTo>
                      <a:pt x="288" y="78"/>
                    </a:lnTo>
                    <a:lnTo>
                      <a:pt x="281" y="100"/>
                    </a:lnTo>
                    <a:lnTo>
                      <a:pt x="276" y="108"/>
                    </a:lnTo>
                    <a:lnTo>
                      <a:pt x="274" y="111"/>
                    </a:lnTo>
                    <a:lnTo>
                      <a:pt x="272" y="114"/>
                    </a:lnTo>
                    <a:lnTo>
                      <a:pt x="269" y="115"/>
                    </a:lnTo>
                    <a:lnTo>
                      <a:pt x="267" y="116"/>
                    </a:lnTo>
                    <a:lnTo>
                      <a:pt x="263" y="115"/>
                    </a:lnTo>
                    <a:lnTo>
                      <a:pt x="260" y="112"/>
                    </a:lnTo>
                    <a:lnTo>
                      <a:pt x="254" y="106"/>
                    </a:lnTo>
                    <a:lnTo>
                      <a:pt x="246" y="101"/>
                    </a:lnTo>
                    <a:lnTo>
                      <a:pt x="236" y="95"/>
                    </a:lnTo>
                    <a:lnTo>
                      <a:pt x="226" y="89"/>
                    </a:lnTo>
                    <a:lnTo>
                      <a:pt x="202" y="79"/>
                    </a:lnTo>
                    <a:lnTo>
                      <a:pt x="177" y="67"/>
                    </a:lnTo>
                    <a:lnTo>
                      <a:pt x="166" y="60"/>
                    </a:lnTo>
                    <a:lnTo>
                      <a:pt x="157" y="53"/>
                    </a:lnTo>
                    <a:lnTo>
                      <a:pt x="149" y="45"/>
                    </a:lnTo>
                    <a:lnTo>
                      <a:pt x="143" y="37"/>
                    </a:lnTo>
                    <a:lnTo>
                      <a:pt x="138" y="29"/>
                    </a:lnTo>
                    <a:lnTo>
                      <a:pt x="135" y="23"/>
                    </a:lnTo>
                    <a:lnTo>
                      <a:pt x="130" y="14"/>
                    </a:lnTo>
                    <a:lnTo>
                      <a:pt x="127" y="10"/>
                    </a:lnTo>
                    <a:lnTo>
                      <a:pt x="124" y="7"/>
                    </a:lnTo>
                    <a:lnTo>
                      <a:pt x="117" y="3"/>
                    </a:lnTo>
                    <a:lnTo>
                      <a:pt x="111" y="1"/>
                    </a:lnTo>
                    <a:lnTo>
                      <a:pt x="106" y="0"/>
                    </a:lnTo>
                    <a:close/>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6" name="Freeform 61">
                <a:extLst>
                  <a:ext uri="{FF2B5EF4-FFF2-40B4-BE49-F238E27FC236}">
                    <a16:creationId xmlns:a16="http://schemas.microsoft.com/office/drawing/2014/main" id="{E05A6D77-8B0E-4D1C-8643-0A938FF4FF06}"/>
                  </a:ext>
                </a:extLst>
              </p:cNvPr>
              <p:cNvSpPr>
                <a:spLocks/>
              </p:cNvSpPr>
              <p:nvPr/>
            </p:nvSpPr>
            <p:spPr bwMode="auto">
              <a:xfrm>
                <a:off x="3588" y="1374"/>
                <a:ext cx="417" cy="572"/>
              </a:xfrm>
              <a:custGeom>
                <a:avLst/>
                <a:gdLst>
                  <a:gd name="T0" fmla="*/ 104 w 417"/>
                  <a:gd name="T1" fmla="*/ 0 h 572"/>
                  <a:gd name="T2" fmla="*/ 93 w 417"/>
                  <a:gd name="T3" fmla="*/ 2 h 572"/>
                  <a:gd name="T4" fmla="*/ 76 w 417"/>
                  <a:gd name="T5" fmla="*/ 8 h 572"/>
                  <a:gd name="T6" fmla="*/ 63 w 417"/>
                  <a:gd name="T7" fmla="*/ 16 h 572"/>
                  <a:gd name="T8" fmla="*/ 49 w 417"/>
                  <a:gd name="T9" fmla="*/ 28 h 572"/>
                  <a:gd name="T10" fmla="*/ 35 w 417"/>
                  <a:gd name="T11" fmla="*/ 47 h 572"/>
                  <a:gd name="T12" fmla="*/ 24 w 417"/>
                  <a:gd name="T13" fmla="*/ 70 h 572"/>
                  <a:gd name="T14" fmla="*/ 20 w 417"/>
                  <a:gd name="T15" fmla="*/ 84 h 572"/>
                  <a:gd name="T16" fmla="*/ 6 w 417"/>
                  <a:gd name="T17" fmla="*/ 147 h 572"/>
                  <a:gd name="T18" fmla="*/ 2 w 417"/>
                  <a:gd name="T19" fmla="*/ 181 h 572"/>
                  <a:gd name="T20" fmla="*/ 0 w 417"/>
                  <a:gd name="T21" fmla="*/ 216 h 572"/>
                  <a:gd name="T22" fmla="*/ 2 w 417"/>
                  <a:gd name="T23" fmla="*/ 250 h 572"/>
                  <a:gd name="T24" fmla="*/ 10 w 417"/>
                  <a:gd name="T25" fmla="*/ 286 h 572"/>
                  <a:gd name="T26" fmla="*/ 24 w 417"/>
                  <a:gd name="T27" fmla="*/ 321 h 572"/>
                  <a:gd name="T28" fmla="*/ 46 w 417"/>
                  <a:gd name="T29" fmla="*/ 354 h 572"/>
                  <a:gd name="T30" fmla="*/ 95 w 417"/>
                  <a:gd name="T31" fmla="*/ 418 h 572"/>
                  <a:gd name="T32" fmla="*/ 141 w 417"/>
                  <a:gd name="T33" fmla="*/ 484 h 572"/>
                  <a:gd name="T34" fmla="*/ 149 w 417"/>
                  <a:gd name="T35" fmla="*/ 499 h 572"/>
                  <a:gd name="T36" fmla="*/ 162 w 417"/>
                  <a:gd name="T37" fmla="*/ 516 h 572"/>
                  <a:gd name="T38" fmla="*/ 180 w 417"/>
                  <a:gd name="T39" fmla="*/ 532 h 572"/>
                  <a:gd name="T40" fmla="*/ 200 w 417"/>
                  <a:gd name="T41" fmla="*/ 549 h 572"/>
                  <a:gd name="T42" fmla="*/ 223 w 417"/>
                  <a:gd name="T43" fmla="*/ 561 h 572"/>
                  <a:gd name="T44" fmla="*/ 244 w 417"/>
                  <a:gd name="T45" fmla="*/ 569 h 572"/>
                  <a:gd name="T46" fmla="*/ 263 w 417"/>
                  <a:gd name="T47" fmla="*/ 572 h 572"/>
                  <a:gd name="T48" fmla="*/ 277 w 417"/>
                  <a:gd name="T49" fmla="*/ 569 h 572"/>
                  <a:gd name="T50" fmla="*/ 281 w 417"/>
                  <a:gd name="T51" fmla="*/ 564 h 572"/>
                  <a:gd name="T52" fmla="*/ 284 w 417"/>
                  <a:gd name="T53" fmla="*/ 558 h 572"/>
                  <a:gd name="T54" fmla="*/ 289 w 417"/>
                  <a:gd name="T55" fmla="*/ 543 h 572"/>
                  <a:gd name="T56" fmla="*/ 302 w 417"/>
                  <a:gd name="T57" fmla="*/ 513 h 572"/>
                  <a:gd name="T58" fmla="*/ 322 w 417"/>
                  <a:gd name="T59" fmla="*/ 486 h 572"/>
                  <a:gd name="T60" fmla="*/ 346 w 417"/>
                  <a:gd name="T61" fmla="*/ 461 h 572"/>
                  <a:gd name="T62" fmla="*/ 361 w 417"/>
                  <a:gd name="T63" fmla="*/ 450 h 572"/>
                  <a:gd name="T64" fmla="*/ 389 w 417"/>
                  <a:gd name="T65" fmla="*/ 430 h 572"/>
                  <a:gd name="T66" fmla="*/ 407 w 417"/>
                  <a:gd name="T67" fmla="*/ 410 h 572"/>
                  <a:gd name="T68" fmla="*/ 415 w 417"/>
                  <a:gd name="T69" fmla="*/ 395 h 572"/>
                  <a:gd name="T70" fmla="*/ 417 w 417"/>
                  <a:gd name="T71" fmla="*/ 384 h 572"/>
                  <a:gd name="T72" fmla="*/ 415 w 417"/>
                  <a:gd name="T73" fmla="*/ 364 h 572"/>
                  <a:gd name="T74" fmla="*/ 413 w 417"/>
                  <a:gd name="T75" fmla="*/ 356 h 572"/>
                  <a:gd name="T76" fmla="*/ 401 w 417"/>
                  <a:gd name="T77" fmla="*/ 323 h 572"/>
                  <a:gd name="T78" fmla="*/ 373 w 417"/>
                  <a:gd name="T79" fmla="*/ 266 h 572"/>
                  <a:gd name="T80" fmla="*/ 336 w 417"/>
                  <a:gd name="T81" fmla="*/ 185 h 572"/>
                  <a:gd name="T82" fmla="*/ 330 w 417"/>
                  <a:gd name="T83" fmla="*/ 168 h 572"/>
                  <a:gd name="T84" fmla="*/ 310 w 417"/>
                  <a:gd name="T85" fmla="*/ 91 h 572"/>
                  <a:gd name="T86" fmla="*/ 300 w 417"/>
                  <a:gd name="T87" fmla="*/ 62 h 572"/>
                  <a:gd name="T88" fmla="*/ 296 w 417"/>
                  <a:gd name="T89" fmla="*/ 57 h 572"/>
                  <a:gd name="T90" fmla="*/ 293 w 417"/>
                  <a:gd name="T91" fmla="*/ 59 h 572"/>
                  <a:gd name="T92" fmla="*/ 286 w 417"/>
                  <a:gd name="T93" fmla="*/ 77 h 572"/>
                  <a:gd name="T94" fmla="*/ 275 w 417"/>
                  <a:gd name="T95" fmla="*/ 107 h 572"/>
                  <a:gd name="T96" fmla="*/ 270 w 417"/>
                  <a:gd name="T97" fmla="*/ 113 h 572"/>
                  <a:gd name="T98" fmla="*/ 265 w 417"/>
                  <a:gd name="T99" fmla="*/ 115 h 572"/>
                  <a:gd name="T100" fmla="*/ 259 w 417"/>
                  <a:gd name="T101" fmla="*/ 112 h 572"/>
                  <a:gd name="T102" fmla="*/ 252 w 417"/>
                  <a:gd name="T103" fmla="*/ 106 h 572"/>
                  <a:gd name="T104" fmla="*/ 234 w 417"/>
                  <a:gd name="T105" fmla="*/ 94 h 572"/>
                  <a:gd name="T106" fmla="*/ 200 w 417"/>
                  <a:gd name="T107" fmla="*/ 78 h 572"/>
                  <a:gd name="T108" fmla="*/ 175 w 417"/>
                  <a:gd name="T109" fmla="*/ 67 h 572"/>
                  <a:gd name="T110" fmla="*/ 155 w 417"/>
                  <a:gd name="T111" fmla="*/ 53 h 572"/>
                  <a:gd name="T112" fmla="*/ 141 w 417"/>
                  <a:gd name="T113" fmla="*/ 37 h 572"/>
                  <a:gd name="T114" fmla="*/ 133 w 417"/>
                  <a:gd name="T115" fmla="*/ 23 h 572"/>
                  <a:gd name="T116" fmla="*/ 128 w 417"/>
                  <a:gd name="T117" fmla="*/ 14 h 572"/>
                  <a:gd name="T118" fmla="*/ 122 w 417"/>
                  <a:gd name="T119" fmla="*/ 8 h 572"/>
                  <a:gd name="T120" fmla="*/ 109 w 417"/>
                  <a:gd name="T121" fmla="*/ 1 h 572"/>
                  <a:gd name="T122" fmla="*/ 104 w 417"/>
                  <a:gd name="T123" fmla="*/ 0 h 5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72">
                    <a:moveTo>
                      <a:pt x="104" y="0"/>
                    </a:moveTo>
                    <a:lnTo>
                      <a:pt x="104" y="0"/>
                    </a:lnTo>
                    <a:lnTo>
                      <a:pt x="101" y="0"/>
                    </a:lnTo>
                    <a:lnTo>
                      <a:pt x="93" y="2"/>
                    </a:lnTo>
                    <a:lnTo>
                      <a:pt x="82" y="5"/>
                    </a:lnTo>
                    <a:lnTo>
                      <a:pt x="76" y="8"/>
                    </a:lnTo>
                    <a:lnTo>
                      <a:pt x="69" y="12"/>
                    </a:lnTo>
                    <a:lnTo>
                      <a:pt x="63" y="16"/>
                    </a:lnTo>
                    <a:lnTo>
                      <a:pt x="56" y="22"/>
                    </a:lnTo>
                    <a:lnTo>
                      <a:pt x="49" y="28"/>
                    </a:lnTo>
                    <a:lnTo>
                      <a:pt x="42" y="36"/>
                    </a:lnTo>
                    <a:lnTo>
                      <a:pt x="35" y="47"/>
                    </a:lnTo>
                    <a:lnTo>
                      <a:pt x="29" y="57"/>
                    </a:lnTo>
                    <a:lnTo>
                      <a:pt x="24" y="70"/>
                    </a:lnTo>
                    <a:lnTo>
                      <a:pt x="20" y="84"/>
                    </a:lnTo>
                    <a:lnTo>
                      <a:pt x="13" y="115"/>
                    </a:lnTo>
                    <a:lnTo>
                      <a:pt x="6" y="147"/>
                    </a:lnTo>
                    <a:lnTo>
                      <a:pt x="4" y="165"/>
                    </a:lnTo>
                    <a:lnTo>
                      <a:pt x="2" y="181"/>
                    </a:lnTo>
                    <a:lnTo>
                      <a:pt x="0" y="198"/>
                    </a:lnTo>
                    <a:lnTo>
                      <a:pt x="0" y="216"/>
                    </a:lnTo>
                    <a:lnTo>
                      <a:pt x="1" y="233"/>
                    </a:lnTo>
                    <a:lnTo>
                      <a:pt x="2" y="250"/>
                    </a:lnTo>
                    <a:lnTo>
                      <a:pt x="5" y="269"/>
                    </a:lnTo>
                    <a:lnTo>
                      <a:pt x="10" y="286"/>
                    </a:lnTo>
                    <a:lnTo>
                      <a:pt x="16" y="303"/>
                    </a:lnTo>
                    <a:lnTo>
                      <a:pt x="24" y="321"/>
                    </a:lnTo>
                    <a:lnTo>
                      <a:pt x="34" y="338"/>
                    </a:lnTo>
                    <a:lnTo>
                      <a:pt x="46" y="354"/>
                    </a:lnTo>
                    <a:lnTo>
                      <a:pt x="95" y="418"/>
                    </a:lnTo>
                    <a:lnTo>
                      <a:pt x="124" y="460"/>
                    </a:lnTo>
                    <a:lnTo>
                      <a:pt x="141" y="484"/>
                    </a:lnTo>
                    <a:lnTo>
                      <a:pt x="149" y="499"/>
                    </a:lnTo>
                    <a:lnTo>
                      <a:pt x="155" y="507"/>
                    </a:lnTo>
                    <a:lnTo>
                      <a:pt x="162" y="516"/>
                    </a:lnTo>
                    <a:lnTo>
                      <a:pt x="171" y="524"/>
                    </a:lnTo>
                    <a:lnTo>
                      <a:pt x="180" y="532"/>
                    </a:lnTo>
                    <a:lnTo>
                      <a:pt x="190" y="541"/>
                    </a:lnTo>
                    <a:lnTo>
                      <a:pt x="200" y="549"/>
                    </a:lnTo>
                    <a:lnTo>
                      <a:pt x="212" y="555"/>
                    </a:lnTo>
                    <a:lnTo>
                      <a:pt x="223" y="561"/>
                    </a:lnTo>
                    <a:lnTo>
                      <a:pt x="233" y="566"/>
                    </a:lnTo>
                    <a:lnTo>
                      <a:pt x="244" y="569"/>
                    </a:lnTo>
                    <a:lnTo>
                      <a:pt x="253" y="572"/>
                    </a:lnTo>
                    <a:lnTo>
                      <a:pt x="263" y="572"/>
                    </a:lnTo>
                    <a:lnTo>
                      <a:pt x="270" y="572"/>
                    </a:lnTo>
                    <a:lnTo>
                      <a:pt x="277" y="569"/>
                    </a:lnTo>
                    <a:lnTo>
                      <a:pt x="279" y="567"/>
                    </a:lnTo>
                    <a:lnTo>
                      <a:pt x="281" y="564"/>
                    </a:lnTo>
                    <a:lnTo>
                      <a:pt x="283" y="561"/>
                    </a:lnTo>
                    <a:lnTo>
                      <a:pt x="284" y="558"/>
                    </a:lnTo>
                    <a:lnTo>
                      <a:pt x="289" y="543"/>
                    </a:lnTo>
                    <a:lnTo>
                      <a:pt x="295" y="527"/>
                    </a:lnTo>
                    <a:lnTo>
                      <a:pt x="302" y="513"/>
                    </a:lnTo>
                    <a:lnTo>
                      <a:pt x="311" y="499"/>
                    </a:lnTo>
                    <a:lnTo>
                      <a:pt x="322" y="486"/>
                    </a:lnTo>
                    <a:lnTo>
                      <a:pt x="333" y="473"/>
                    </a:lnTo>
                    <a:lnTo>
                      <a:pt x="346" y="461"/>
                    </a:lnTo>
                    <a:lnTo>
                      <a:pt x="361" y="450"/>
                    </a:lnTo>
                    <a:lnTo>
                      <a:pt x="377" y="439"/>
                    </a:lnTo>
                    <a:lnTo>
                      <a:pt x="389" y="430"/>
                    </a:lnTo>
                    <a:lnTo>
                      <a:pt x="399" y="419"/>
                    </a:lnTo>
                    <a:lnTo>
                      <a:pt x="407" y="410"/>
                    </a:lnTo>
                    <a:lnTo>
                      <a:pt x="413" y="400"/>
                    </a:lnTo>
                    <a:lnTo>
                      <a:pt x="415" y="395"/>
                    </a:lnTo>
                    <a:lnTo>
                      <a:pt x="416" y="390"/>
                    </a:lnTo>
                    <a:lnTo>
                      <a:pt x="417" y="384"/>
                    </a:lnTo>
                    <a:lnTo>
                      <a:pt x="417" y="378"/>
                    </a:lnTo>
                    <a:lnTo>
                      <a:pt x="415" y="364"/>
                    </a:lnTo>
                    <a:lnTo>
                      <a:pt x="413" y="356"/>
                    </a:lnTo>
                    <a:lnTo>
                      <a:pt x="410" y="346"/>
                    </a:lnTo>
                    <a:lnTo>
                      <a:pt x="401" y="323"/>
                    </a:lnTo>
                    <a:lnTo>
                      <a:pt x="388" y="294"/>
                    </a:lnTo>
                    <a:lnTo>
                      <a:pt x="373" y="266"/>
                    </a:lnTo>
                    <a:lnTo>
                      <a:pt x="346" y="209"/>
                    </a:lnTo>
                    <a:lnTo>
                      <a:pt x="336" y="185"/>
                    </a:lnTo>
                    <a:lnTo>
                      <a:pt x="330" y="168"/>
                    </a:lnTo>
                    <a:lnTo>
                      <a:pt x="321" y="132"/>
                    </a:lnTo>
                    <a:lnTo>
                      <a:pt x="310" y="91"/>
                    </a:lnTo>
                    <a:lnTo>
                      <a:pt x="305" y="75"/>
                    </a:lnTo>
                    <a:lnTo>
                      <a:pt x="300" y="62"/>
                    </a:lnTo>
                    <a:lnTo>
                      <a:pt x="298" y="59"/>
                    </a:lnTo>
                    <a:lnTo>
                      <a:pt x="296" y="57"/>
                    </a:lnTo>
                    <a:lnTo>
                      <a:pt x="294" y="57"/>
                    </a:lnTo>
                    <a:lnTo>
                      <a:pt x="293" y="59"/>
                    </a:lnTo>
                    <a:lnTo>
                      <a:pt x="286" y="77"/>
                    </a:lnTo>
                    <a:lnTo>
                      <a:pt x="279" y="99"/>
                    </a:lnTo>
                    <a:lnTo>
                      <a:pt x="275" y="107"/>
                    </a:lnTo>
                    <a:lnTo>
                      <a:pt x="272" y="111"/>
                    </a:lnTo>
                    <a:lnTo>
                      <a:pt x="270" y="113"/>
                    </a:lnTo>
                    <a:lnTo>
                      <a:pt x="268" y="115"/>
                    </a:lnTo>
                    <a:lnTo>
                      <a:pt x="265" y="115"/>
                    </a:lnTo>
                    <a:lnTo>
                      <a:pt x="261" y="114"/>
                    </a:lnTo>
                    <a:lnTo>
                      <a:pt x="259" y="112"/>
                    </a:lnTo>
                    <a:lnTo>
                      <a:pt x="252" y="106"/>
                    </a:lnTo>
                    <a:lnTo>
                      <a:pt x="244" y="101"/>
                    </a:lnTo>
                    <a:lnTo>
                      <a:pt x="234" y="94"/>
                    </a:lnTo>
                    <a:lnTo>
                      <a:pt x="224" y="89"/>
                    </a:lnTo>
                    <a:lnTo>
                      <a:pt x="200" y="78"/>
                    </a:lnTo>
                    <a:lnTo>
                      <a:pt x="175" y="67"/>
                    </a:lnTo>
                    <a:lnTo>
                      <a:pt x="164" y="60"/>
                    </a:lnTo>
                    <a:lnTo>
                      <a:pt x="155" y="53"/>
                    </a:lnTo>
                    <a:lnTo>
                      <a:pt x="147" y="45"/>
                    </a:lnTo>
                    <a:lnTo>
                      <a:pt x="141" y="37"/>
                    </a:lnTo>
                    <a:lnTo>
                      <a:pt x="136" y="29"/>
                    </a:lnTo>
                    <a:lnTo>
                      <a:pt x="133" y="23"/>
                    </a:lnTo>
                    <a:lnTo>
                      <a:pt x="128" y="14"/>
                    </a:lnTo>
                    <a:lnTo>
                      <a:pt x="125" y="11"/>
                    </a:lnTo>
                    <a:lnTo>
                      <a:pt x="122" y="8"/>
                    </a:lnTo>
                    <a:lnTo>
                      <a:pt x="115" y="3"/>
                    </a:lnTo>
                    <a:lnTo>
                      <a:pt x="109" y="1"/>
                    </a:lnTo>
                    <a:lnTo>
                      <a:pt x="104" y="0"/>
                    </a:lnTo>
                    <a:close/>
                  </a:path>
                </a:pathLst>
              </a:custGeom>
              <a:solidFill>
                <a:srgbClr val="E4E5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7" name="Freeform 62">
                <a:extLst>
                  <a:ext uri="{FF2B5EF4-FFF2-40B4-BE49-F238E27FC236}">
                    <a16:creationId xmlns:a16="http://schemas.microsoft.com/office/drawing/2014/main" id="{AB721636-FC84-4214-946F-648D0C3A4B2F}"/>
                  </a:ext>
                </a:extLst>
              </p:cNvPr>
              <p:cNvSpPr>
                <a:spLocks/>
              </p:cNvSpPr>
              <p:nvPr/>
            </p:nvSpPr>
            <p:spPr bwMode="auto">
              <a:xfrm>
                <a:off x="3590" y="1376"/>
                <a:ext cx="412" cy="567"/>
              </a:xfrm>
              <a:custGeom>
                <a:avLst/>
                <a:gdLst>
                  <a:gd name="T0" fmla="*/ 102 w 412"/>
                  <a:gd name="T1" fmla="*/ 0 h 567"/>
                  <a:gd name="T2" fmla="*/ 91 w 412"/>
                  <a:gd name="T3" fmla="*/ 2 h 567"/>
                  <a:gd name="T4" fmla="*/ 75 w 412"/>
                  <a:gd name="T5" fmla="*/ 8 h 567"/>
                  <a:gd name="T6" fmla="*/ 61 w 412"/>
                  <a:gd name="T7" fmla="*/ 16 h 567"/>
                  <a:gd name="T8" fmla="*/ 48 w 412"/>
                  <a:gd name="T9" fmla="*/ 28 h 567"/>
                  <a:gd name="T10" fmla="*/ 34 w 412"/>
                  <a:gd name="T11" fmla="*/ 46 h 567"/>
                  <a:gd name="T12" fmla="*/ 23 w 412"/>
                  <a:gd name="T13" fmla="*/ 69 h 567"/>
                  <a:gd name="T14" fmla="*/ 19 w 412"/>
                  <a:gd name="T15" fmla="*/ 84 h 567"/>
                  <a:gd name="T16" fmla="*/ 6 w 412"/>
                  <a:gd name="T17" fmla="*/ 146 h 567"/>
                  <a:gd name="T18" fmla="*/ 1 w 412"/>
                  <a:gd name="T19" fmla="*/ 180 h 567"/>
                  <a:gd name="T20" fmla="*/ 0 w 412"/>
                  <a:gd name="T21" fmla="*/ 214 h 567"/>
                  <a:gd name="T22" fmla="*/ 2 w 412"/>
                  <a:gd name="T23" fmla="*/ 248 h 567"/>
                  <a:gd name="T24" fmla="*/ 10 w 412"/>
                  <a:gd name="T25" fmla="*/ 283 h 567"/>
                  <a:gd name="T26" fmla="*/ 24 w 412"/>
                  <a:gd name="T27" fmla="*/ 318 h 567"/>
                  <a:gd name="T28" fmla="*/ 46 w 412"/>
                  <a:gd name="T29" fmla="*/ 351 h 567"/>
                  <a:gd name="T30" fmla="*/ 94 w 412"/>
                  <a:gd name="T31" fmla="*/ 414 h 567"/>
                  <a:gd name="T32" fmla="*/ 139 w 412"/>
                  <a:gd name="T33" fmla="*/ 479 h 567"/>
                  <a:gd name="T34" fmla="*/ 147 w 412"/>
                  <a:gd name="T35" fmla="*/ 494 h 567"/>
                  <a:gd name="T36" fmla="*/ 160 w 412"/>
                  <a:gd name="T37" fmla="*/ 511 h 567"/>
                  <a:gd name="T38" fmla="*/ 178 w 412"/>
                  <a:gd name="T39" fmla="*/ 527 h 567"/>
                  <a:gd name="T40" fmla="*/ 198 w 412"/>
                  <a:gd name="T41" fmla="*/ 543 h 567"/>
                  <a:gd name="T42" fmla="*/ 220 w 412"/>
                  <a:gd name="T43" fmla="*/ 555 h 567"/>
                  <a:gd name="T44" fmla="*/ 241 w 412"/>
                  <a:gd name="T45" fmla="*/ 564 h 567"/>
                  <a:gd name="T46" fmla="*/ 259 w 412"/>
                  <a:gd name="T47" fmla="*/ 567 h 567"/>
                  <a:gd name="T48" fmla="*/ 274 w 412"/>
                  <a:gd name="T49" fmla="*/ 563 h 567"/>
                  <a:gd name="T50" fmla="*/ 278 w 412"/>
                  <a:gd name="T51" fmla="*/ 559 h 567"/>
                  <a:gd name="T52" fmla="*/ 281 w 412"/>
                  <a:gd name="T53" fmla="*/ 552 h 567"/>
                  <a:gd name="T54" fmla="*/ 286 w 412"/>
                  <a:gd name="T55" fmla="*/ 536 h 567"/>
                  <a:gd name="T56" fmla="*/ 299 w 412"/>
                  <a:gd name="T57" fmla="*/ 508 h 567"/>
                  <a:gd name="T58" fmla="*/ 318 w 412"/>
                  <a:gd name="T59" fmla="*/ 480 h 567"/>
                  <a:gd name="T60" fmla="*/ 343 w 412"/>
                  <a:gd name="T61" fmla="*/ 457 h 567"/>
                  <a:gd name="T62" fmla="*/ 357 w 412"/>
                  <a:gd name="T63" fmla="*/ 446 h 567"/>
                  <a:gd name="T64" fmla="*/ 385 w 412"/>
                  <a:gd name="T65" fmla="*/ 425 h 567"/>
                  <a:gd name="T66" fmla="*/ 402 w 412"/>
                  <a:gd name="T67" fmla="*/ 406 h 567"/>
                  <a:gd name="T68" fmla="*/ 410 w 412"/>
                  <a:gd name="T69" fmla="*/ 391 h 567"/>
                  <a:gd name="T70" fmla="*/ 412 w 412"/>
                  <a:gd name="T71" fmla="*/ 380 h 567"/>
                  <a:gd name="T72" fmla="*/ 411 w 412"/>
                  <a:gd name="T73" fmla="*/ 360 h 567"/>
                  <a:gd name="T74" fmla="*/ 409 w 412"/>
                  <a:gd name="T75" fmla="*/ 352 h 567"/>
                  <a:gd name="T76" fmla="*/ 396 w 412"/>
                  <a:gd name="T77" fmla="*/ 319 h 567"/>
                  <a:gd name="T78" fmla="*/ 370 w 412"/>
                  <a:gd name="T79" fmla="*/ 263 h 567"/>
                  <a:gd name="T80" fmla="*/ 333 w 412"/>
                  <a:gd name="T81" fmla="*/ 183 h 567"/>
                  <a:gd name="T82" fmla="*/ 327 w 412"/>
                  <a:gd name="T83" fmla="*/ 166 h 567"/>
                  <a:gd name="T84" fmla="*/ 308 w 412"/>
                  <a:gd name="T85" fmla="*/ 90 h 567"/>
                  <a:gd name="T86" fmla="*/ 298 w 412"/>
                  <a:gd name="T87" fmla="*/ 62 h 567"/>
                  <a:gd name="T88" fmla="*/ 294 w 412"/>
                  <a:gd name="T89" fmla="*/ 56 h 567"/>
                  <a:gd name="T90" fmla="*/ 291 w 412"/>
                  <a:gd name="T91" fmla="*/ 58 h 567"/>
                  <a:gd name="T92" fmla="*/ 284 w 412"/>
                  <a:gd name="T93" fmla="*/ 76 h 567"/>
                  <a:gd name="T94" fmla="*/ 273 w 412"/>
                  <a:gd name="T95" fmla="*/ 107 h 567"/>
                  <a:gd name="T96" fmla="*/ 268 w 412"/>
                  <a:gd name="T97" fmla="*/ 113 h 567"/>
                  <a:gd name="T98" fmla="*/ 263 w 412"/>
                  <a:gd name="T99" fmla="*/ 115 h 567"/>
                  <a:gd name="T100" fmla="*/ 257 w 412"/>
                  <a:gd name="T101" fmla="*/ 112 h 567"/>
                  <a:gd name="T102" fmla="*/ 250 w 412"/>
                  <a:gd name="T103" fmla="*/ 106 h 567"/>
                  <a:gd name="T104" fmla="*/ 233 w 412"/>
                  <a:gd name="T105" fmla="*/ 95 h 567"/>
                  <a:gd name="T106" fmla="*/ 197 w 412"/>
                  <a:gd name="T107" fmla="*/ 78 h 567"/>
                  <a:gd name="T108" fmla="*/ 173 w 412"/>
                  <a:gd name="T109" fmla="*/ 67 h 567"/>
                  <a:gd name="T110" fmla="*/ 153 w 412"/>
                  <a:gd name="T111" fmla="*/ 53 h 567"/>
                  <a:gd name="T112" fmla="*/ 139 w 412"/>
                  <a:gd name="T113" fmla="*/ 38 h 567"/>
                  <a:gd name="T114" fmla="*/ 131 w 412"/>
                  <a:gd name="T115" fmla="*/ 23 h 567"/>
                  <a:gd name="T116" fmla="*/ 126 w 412"/>
                  <a:gd name="T117" fmla="*/ 15 h 567"/>
                  <a:gd name="T118" fmla="*/ 113 w 412"/>
                  <a:gd name="T119" fmla="*/ 3 h 567"/>
                  <a:gd name="T120" fmla="*/ 102 w 412"/>
                  <a:gd name="T121" fmla="*/ 0 h 5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12" h="567">
                    <a:moveTo>
                      <a:pt x="102" y="0"/>
                    </a:moveTo>
                    <a:lnTo>
                      <a:pt x="102" y="0"/>
                    </a:lnTo>
                    <a:lnTo>
                      <a:pt x="100" y="0"/>
                    </a:lnTo>
                    <a:lnTo>
                      <a:pt x="91" y="2"/>
                    </a:lnTo>
                    <a:lnTo>
                      <a:pt x="81" y="5"/>
                    </a:lnTo>
                    <a:lnTo>
                      <a:pt x="75" y="8"/>
                    </a:lnTo>
                    <a:lnTo>
                      <a:pt x="68" y="11"/>
                    </a:lnTo>
                    <a:lnTo>
                      <a:pt x="61" y="16"/>
                    </a:lnTo>
                    <a:lnTo>
                      <a:pt x="54" y="21"/>
                    </a:lnTo>
                    <a:lnTo>
                      <a:pt x="48" y="28"/>
                    </a:lnTo>
                    <a:lnTo>
                      <a:pt x="41" y="36"/>
                    </a:lnTo>
                    <a:lnTo>
                      <a:pt x="34" y="46"/>
                    </a:lnTo>
                    <a:lnTo>
                      <a:pt x="28" y="57"/>
                    </a:lnTo>
                    <a:lnTo>
                      <a:pt x="23" y="69"/>
                    </a:lnTo>
                    <a:lnTo>
                      <a:pt x="19" y="84"/>
                    </a:lnTo>
                    <a:lnTo>
                      <a:pt x="12" y="114"/>
                    </a:lnTo>
                    <a:lnTo>
                      <a:pt x="6" y="146"/>
                    </a:lnTo>
                    <a:lnTo>
                      <a:pt x="3" y="163"/>
                    </a:lnTo>
                    <a:lnTo>
                      <a:pt x="1" y="180"/>
                    </a:lnTo>
                    <a:lnTo>
                      <a:pt x="0" y="196"/>
                    </a:lnTo>
                    <a:lnTo>
                      <a:pt x="0" y="214"/>
                    </a:lnTo>
                    <a:lnTo>
                      <a:pt x="0" y="231"/>
                    </a:lnTo>
                    <a:lnTo>
                      <a:pt x="2" y="248"/>
                    </a:lnTo>
                    <a:lnTo>
                      <a:pt x="5" y="266"/>
                    </a:lnTo>
                    <a:lnTo>
                      <a:pt x="10" y="283"/>
                    </a:lnTo>
                    <a:lnTo>
                      <a:pt x="16" y="300"/>
                    </a:lnTo>
                    <a:lnTo>
                      <a:pt x="24" y="318"/>
                    </a:lnTo>
                    <a:lnTo>
                      <a:pt x="33" y="335"/>
                    </a:lnTo>
                    <a:lnTo>
                      <a:pt x="46" y="351"/>
                    </a:lnTo>
                    <a:lnTo>
                      <a:pt x="94" y="414"/>
                    </a:lnTo>
                    <a:lnTo>
                      <a:pt x="123" y="455"/>
                    </a:lnTo>
                    <a:lnTo>
                      <a:pt x="139" y="479"/>
                    </a:lnTo>
                    <a:lnTo>
                      <a:pt x="147" y="494"/>
                    </a:lnTo>
                    <a:lnTo>
                      <a:pt x="154" y="502"/>
                    </a:lnTo>
                    <a:lnTo>
                      <a:pt x="160" y="511"/>
                    </a:lnTo>
                    <a:lnTo>
                      <a:pt x="169" y="519"/>
                    </a:lnTo>
                    <a:lnTo>
                      <a:pt x="178" y="527"/>
                    </a:lnTo>
                    <a:lnTo>
                      <a:pt x="187" y="535"/>
                    </a:lnTo>
                    <a:lnTo>
                      <a:pt x="198" y="543"/>
                    </a:lnTo>
                    <a:lnTo>
                      <a:pt x="209" y="550"/>
                    </a:lnTo>
                    <a:lnTo>
                      <a:pt x="220" y="555"/>
                    </a:lnTo>
                    <a:lnTo>
                      <a:pt x="231" y="560"/>
                    </a:lnTo>
                    <a:lnTo>
                      <a:pt x="241" y="564"/>
                    </a:lnTo>
                    <a:lnTo>
                      <a:pt x="250" y="566"/>
                    </a:lnTo>
                    <a:lnTo>
                      <a:pt x="259" y="567"/>
                    </a:lnTo>
                    <a:lnTo>
                      <a:pt x="267" y="566"/>
                    </a:lnTo>
                    <a:lnTo>
                      <a:pt x="274" y="563"/>
                    </a:lnTo>
                    <a:lnTo>
                      <a:pt x="276" y="561"/>
                    </a:lnTo>
                    <a:lnTo>
                      <a:pt x="278" y="559"/>
                    </a:lnTo>
                    <a:lnTo>
                      <a:pt x="280" y="556"/>
                    </a:lnTo>
                    <a:lnTo>
                      <a:pt x="281" y="552"/>
                    </a:lnTo>
                    <a:lnTo>
                      <a:pt x="286" y="536"/>
                    </a:lnTo>
                    <a:lnTo>
                      <a:pt x="291" y="522"/>
                    </a:lnTo>
                    <a:lnTo>
                      <a:pt x="299" y="508"/>
                    </a:lnTo>
                    <a:lnTo>
                      <a:pt x="307" y="494"/>
                    </a:lnTo>
                    <a:lnTo>
                      <a:pt x="318" y="480"/>
                    </a:lnTo>
                    <a:lnTo>
                      <a:pt x="330" y="468"/>
                    </a:lnTo>
                    <a:lnTo>
                      <a:pt x="343" y="457"/>
                    </a:lnTo>
                    <a:lnTo>
                      <a:pt x="357" y="446"/>
                    </a:lnTo>
                    <a:lnTo>
                      <a:pt x="372" y="435"/>
                    </a:lnTo>
                    <a:lnTo>
                      <a:pt x="385" y="425"/>
                    </a:lnTo>
                    <a:lnTo>
                      <a:pt x="395" y="416"/>
                    </a:lnTo>
                    <a:lnTo>
                      <a:pt x="402" y="406"/>
                    </a:lnTo>
                    <a:lnTo>
                      <a:pt x="408" y="396"/>
                    </a:lnTo>
                    <a:lnTo>
                      <a:pt x="410" y="391"/>
                    </a:lnTo>
                    <a:lnTo>
                      <a:pt x="411" y="386"/>
                    </a:lnTo>
                    <a:lnTo>
                      <a:pt x="412" y="380"/>
                    </a:lnTo>
                    <a:lnTo>
                      <a:pt x="412" y="374"/>
                    </a:lnTo>
                    <a:lnTo>
                      <a:pt x="411" y="360"/>
                    </a:lnTo>
                    <a:lnTo>
                      <a:pt x="409" y="352"/>
                    </a:lnTo>
                    <a:lnTo>
                      <a:pt x="406" y="342"/>
                    </a:lnTo>
                    <a:lnTo>
                      <a:pt x="396" y="319"/>
                    </a:lnTo>
                    <a:lnTo>
                      <a:pt x="384" y="292"/>
                    </a:lnTo>
                    <a:lnTo>
                      <a:pt x="370" y="263"/>
                    </a:lnTo>
                    <a:lnTo>
                      <a:pt x="343" y="207"/>
                    </a:lnTo>
                    <a:lnTo>
                      <a:pt x="333" y="183"/>
                    </a:lnTo>
                    <a:lnTo>
                      <a:pt x="327" y="166"/>
                    </a:lnTo>
                    <a:lnTo>
                      <a:pt x="318" y="130"/>
                    </a:lnTo>
                    <a:lnTo>
                      <a:pt x="308" y="90"/>
                    </a:lnTo>
                    <a:lnTo>
                      <a:pt x="303" y="74"/>
                    </a:lnTo>
                    <a:lnTo>
                      <a:pt x="298" y="62"/>
                    </a:lnTo>
                    <a:lnTo>
                      <a:pt x="296" y="58"/>
                    </a:lnTo>
                    <a:lnTo>
                      <a:pt x="294" y="56"/>
                    </a:lnTo>
                    <a:lnTo>
                      <a:pt x="292" y="56"/>
                    </a:lnTo>
                    <a:lnTo>
                      <a:pt x="291" y="58"/>
                    </a:lnTo>
                    <a:lnTo>
                      <a:pt x="284" y="76"/>
                    </a:lnTo>
                    <a:lnTo>
                      <a:pt x="277" y="98"/>
                    </a:lnTo>
                    <a:lnTo>
                      <a:pt x="273" y="107"/>
                    </a:lnTo>
                    <a:lnTo>
                      <a:pt x="270" y="110"/>
                    </a:lnTo>
                    <a:lnTo>
                      <a:pt x="268" y="113"/>
                    </a:lnTo>
                    <a:lnTo>
                      <a:pt x="266" y="114"/>
                    </a:lnTo>
                    <a:lnTo>
                      <a:pt x="263" y="115"/>
                    </a:lnTo>
                    <a:lnTo>
                      <a:pt x="261" y="114"/>
                    </a:lnTo>
                    <a:lnTo>
                      <a:pt x="257" y="112"/>
                    </a:lnTo>
                    <a:lnTo>
                      <a:pt x="250" y="106"/>
                    </a:lnTo>
                    <a:lnTo>
                      <a:pt x="242" y="100"/>
                    </a:lnTo>
                    <a:lnTo>
                      <a:pt x="233" y="95"/>
                    </a:lnTo>
                    <a:lnTo>
                      <a:pt x="222" y="89"/>
                    </a:lnTo>
                    <a:lnTo>
                      <a:pt x="197" y="78"/>
                    </a:lnTo>
                    <a:lnTo>
                      <a:pt x="173" y="67"/>
                    </a:lnTo>
                    <a:lnTo>
                      <a:pt x="162" y="60"/>
                    </a:lnTo>
                    <a:lnTo>
                      <a:pt x="153" y="53"/>
                    </a:lnTo>
                    <a:lnTo>
                      <a:pt x="145" y="45"/>
                    </a:lnTo>
                    <a:lnTo>
                      <a:pt x="139" y="38"/>
                    </a:lnTo>
                    <a:lnTo>
                      <a:pt x="135" y="30"/>
                    </a:lnTo>
                    <a:lnTo>
                      <a:pt x="131" y="23"/>
                    </a:lnTo>
                    <a:lnTo>
                      <a:pt x="126" y="15"/>
                    </a:lnTo>
                    <a:lnTo>
                      <a:pt x="120" y="8"/>
                    </a:lnTo>
                    <a:lnTo>
                      <a:pt x="113" y="3"/>
                    </a:lnTo>
                    <a:lnTo>
                      <a:pt x="107" y="1"/>
                    </a:lnTo>
                    <a:lnTo>
                      <a:pt x="102" y="0"/>
                    </a:lnTo>
                    <a:close/>
                  </a:path>
                </a:pathLst>
              </a:custGeom>
              <a:solidFill>
                <a:srgbClr val="D7D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8" name="Freeform 63">
                <a:extLst>
                  <a:ext uri="{FF2B5EF4-FFF2-40B4-BE49-F238E27FC236}">
                    <a16:creationId xmlns:a16="http://schemas.microsoft.com/office/drawing/2014/main" id="{E2045FD8-166E-416F-A444-A776CAD6C577}"/>
                  </a:ext>
                </a:extLst>
              </p:cNvPr>
              <p:cNvSpPr>
                <a:spLocks/>
              </p:cNvSpPr>
              <p:nvPr/>
            </p:nvSpPr>
            <p:spPr bwMode="auto">
              <a:xfrm>
                <a:off x="3591" y="1378"/>
                <a:ext cx="408" cy="561"/>
              </a:xfrm>
              <a:custGeom>
                <a:avLst/>
                <a:gdLst>
                  <a:gd name="T0" fmla="*/ 101 w 408"/>
                  <a:gd name="T1" fmla="*/ 0 h 561"/>
                  <a:gd name="T2" fmla="*/ 92 w 408"/>
                  <a:gd name="T3" fmla="*/ 2 h 561"/>
                  <a:gd name="T4" fmla="*/ 74 w 408"/>
                  <a:gd name="T5" fmla="*/ 7 h 561"/>
                  <a:gd name="T6" fmla="*/ 61 w 408"/>
                  <a:gd name="T7" fmla="*/ 15 h 561"/>
                  <a:gd name="T8" fmla="*/ 48 w 408"/>
                  <a:gd name="T9" fmla="*/ 28 h 561"/>
                  <a:gd name="T10" fmla="*/ 34 w 408"/>
                  <a:gd name="T11" fmla="*/ 46 h 561"/>
                  <a:gd name="T12" fmla="*/ 23 w 408"/>
                  <a:gd name="T13" fmla="*/ 69 h 561"/>
                  <a:gd name="T14" fmla="*/ 19 w 408"/>
                  <a:gd name="T15" fmla="*/ 83 h 561"/>
                  <a:gd name="T16" fmla="*/ 6 w 408"/>
                  <a:gd name="T17" fmla="*/ 145 h 561"/>
                  <a:gd name="T18" fmla="*/ 2 w 408"/>
                  <a:gd name="T19" fmla="*/ 178 h 561"/>
                  <a:gd name="T20" fmla="*/ 0 w 408"/>
                  <a:gd name="T21" fmla="*/ 212 h 561"/>
                  <a:gd name="T22" fmla="*/ 3 w 408"/>
                  <a:gd name="T23" fmla="*/ 246 h 561"/>
                  <a:gd name="T24" fmla="*/ 10 w 408"/>
                  <a:gd name="T25" fmla="*/ 281 h 561"/>
                  <a:gd name="T26" fmla="*/ 24 w 408"/>
                  <a:gd name="T27" fmla="*/ 315 h 561"/>
                  <a:gd name="T28" fmla="*/ 46 w 408"/>
                  <a:gd name="T29" fmla="*/ 347 h 561"/>
                  <a:gd name="T30" fmla="*/ 94 w 408"/>
                  <a:gd name="T31" fmla="*/ 410 h 561"/>
                  <a:gd name="T32" fmla="*/ 138 w 408"/>
                  <a:gd name="T33" fmla="*/ 475 h 561"/>
                  <a:gd name="T34" fmla="*/ 146 w 408"/>
                  <a:gd name="T35" fmla="*/ 489 h 561"/>
                  <a:gd name="T36" fmla="*/ 160 w 408"/>
                  <a:gd name="T37" fmla="*/ 506 h 561"/>
                  <a:gd name="T38" fmla="*/ 177 w 408"/>
                  <a:gd name="T39" fmla="*/ 522 h 561"/>
                  <a:gd name="T40" fmla="*/ 196 w 408"/>
                  <a:gd name="T41" fmla="*/ 537 h 561"/>
                  <a:gd name="T42" fmla="*/ 218 w 408"/>
                  <a:gd name="T43" fmla="*/ 550 h 561"/>
                  <a:gd name="T44" fmla="*/ 239 w 408"/>
                  <a:gd name="T45" fmla="*/ 558 h 561"/>
                  <a:gd name="T46" fmla="*/ 257 w 408"/>
                  <a:gd name="T47" fmla="*/ 561 h 561"/>
                  <a:gd name="T48" fmla="*/ 271 w 408"/>
                  <a:gd name="T49" fmla="*/ 557 h 561"/>
                  <a:gd name="T50" fmla="*/ 276 w 408"/>
                  <a:gd name="T51" fmla="*/ 553 h 561"/>
                  <a:gd name="T52" fmla="*/ 279 w 408"/>
                  <a:gd name="T53" fmla="*/ 546 h 561"/>
                  <a:gd name="T54" fmla="*/ 283 w 408"/>
                  <a:gd name="T55" fmla="*/ 531 h 561"/>
                  <a:gd name="T56" fmla="*/ 296 w 408"/>
                  <a:gd name="T57" fmla="*/ 502 h 561"/>
                  <a:gd name="T58" fmla="*/ 316 w 408"/>
                  <a:gd name="T59" fmla="*/ 476 h 561"/>
                  <a:gd name="T60" fmla="*/ 340 w 408"/>
                  <a:gd name="T61" fmla="*/ 452 h 561"/>
                  <a:gd name="T62" fmla="*/ 354 w 408"/>
                  <a:gd name="T63" fmla="*/ 442 h 561"/>
                  <a:gd name="T64" fmla="*/ 382 w 408"/>
                  <a:gd name="T65" fmla="*/ 421 h 561"/>
                  <a:gd name="T66" fmla="*/ 399 w 408"/>
                  <a:gd name="T67" fmla="*/ 402 h 561"/>
                  <a:gd name="T68" fmla="*/ 406 w 408"/>
                  <a:gd name="T69" fmla="*/ 388 h 561"/>
                  <a:gd name="T70" fmla="*/ 408 w 408"/>
                  <a:gd name="T71" fmla="*/ 371 h 561"/>
                  <a:gd name="T72" fmla="*/ 407 w 408"/>
                  <a:gd name="T73" fmla="*/ 356 h 561"/>
                  <a:gd name="T74" fmla="*/ 402 w 408"/>
                  <a:gd name="T75" fmla="*/ 339 h 561"/>
                  <a:gd name="T76" fmla="*/ 381 w 408"/>
                  <a:gd name="T77" fmla="*/ 289 h 561"/>
                  <a:gd name="T78" fmla="*/ 341 w 408"/>
                  <a:gd name="T79" fmla="*/ 205 h 561"/>
                  <a:gd name="T80" fmla="*/ 325 w 408"/>
                  <a:gd name="T81" fmla="*/ 164 h 561"/>
                  <a:gd name="T82" fmla="*/ 317 w 408"/>
                  <a:gd name="T83" fmla="*/ 129 h 561"/>
                  <a:gd name="T84" fmla="*/ 302 w 408"/>
                  <a:gd name="T85" fmla="*/ 73 h 561"/>
                  <a:gd name="T86" fmla="*/ 295 w 408"/>
                  <a:gd name="T87" fmla="*/ 57 h 561"/>
                  <a:gd name="T88" fmla="*/ 291 w 408"/>
                  <a:gd name="T89" fmla="*/ 55 h 561"/>
                  <a:gd name="T90" fmla="*/ 290 w 408"/>
                  <a:gd name="T91" fmla="*/ 57 h 561"/>
                  <a:gd name="T92" fmla="*/ 276 w 408"/>
                  <a:gd name="T93" fmla="*/ 97 h 561"/>
                  <a:gd name="T94" fmla="*/ 270 w 408"/>
                  <a:gd name="T95" fmla="*/ 110 h 561"/>
                  <a:gd name="T96" fmla="*/ 265 w 408"/>
                  <a:gd name="T97" fmla="*/ 114 h 561"/>
                  <a:gd name="T98" fmla="*/ 260 w 408"/>
                  <a:gd name="T99" fmla="*/ 113 h 561"/>
                  <a:gd name="T100" fmla="*/ 256 w 408"/>
                  <a:gd name="T101" fmla="*/ 111 h 561"/>
                  <a:gd name="T102" fmla="*/ 241 w 408"/>
                  <a:gd name="T103" fmla="*/ 100 h 561"/>
                  <a:gd name="T104" fmla="*/ 221 w 408"/>
                  <a:gd name="T105" fmla="*/ 88 h 561"/>
                  <a:gd name="T106" fmla="*/ 172 w 408"/>
                  <a:gd name="T107" fmla="*/ 66 h 561"/>
                  <a:gd name="T108" fmla="*/ 161 w 408"/>
                  <a:gd name="T109" fmla="*/ 60 h 561"/>
                  <a:gd name="T110" fmla="*/ 144 w 408"/>
                  <a:gd name="T111" fmla="*/ 45 h 561"/>
                  <a:gd name="T112" fmla="*/ 130 w 408"/>
                  <a:gd name="T113" fmla="*/ 23 h 561"/>
                  <a:gd name="T114" fmla="*/ 126 w 408"/>
                  <a:gd name="T115" fmla="*/ 15 h 561"/>
                  <a:gd name="T116" fmla="*/ 113 w 408"/>
                  <a:gd name="T117" fmla="*/ 3 h 561"/>
                  <a:gd name="T118" fmla="*/ 101 w 408"/>
                  <a:gd name="T119" fmla="*/ 0 h 5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8" h="561">
                    <a:moveTo>
                      <a:pt x="101" y="0"/>
                    </a:moveTo>
                    <a:lnTo>
                      <a:pt x="101" y="0"/>
                    </a:lnTo>
                    <a:lnTo>
                      <a:pt x="99" y="0"/>
                    </a:lnTo>
                    <a:lnTo>
                      <a:pt x="92" y="2"/>
                    </a:lnTo>
                    <a:lnTo>
                      <a:pt x="80" y="5"/>
                    </a:lnTo>
                    <a:lnTo>
                      <a:pt x="74" y="7"/>
                    </a:lnTo>
                    <a:lnTo>
                      <a:pt x="68" y="11"/>
                    </a:lnTo>
                    <a:lnTo>
                      <a:pt x="61" y="15"/>
                    </a:lnTo>
                    <a:lnTo>
                      <a:pt x="54" y="21"/>
                    </a:lnTo>
                    <a:lnTo>
                      <a:pt x="48" y="28"/>
                    </a:lnTo>
                    <a:lnTo>
                      <a:pt x="41" y="36"/>
                    </a:lnTo>
                    <a:lnTo>
                      <a:pt x="34" y="46"/>
                    </a:lnTo>
                    <a:lnTo>
                      <a:pt x="28" y="57"/>
                    </a:lnTo>
                    <a:lnTo>
                      <a:pt x="23" y="69"/>
                    </a:lnTo>
                    <a:lnTo>
                      <a:pt x="19" y="83"/>
                    </a:lnTo>
                    <a:lnTo>
                      <a:pt x="12" y="114"/>
                    </a:lnTo>
                    <a:lnTo>
                      <a:pt x="6" y="145"/>
                    </a:lnTo>
                    <a:lnTo>
                      <a:pt x="4" y="162"/>
                    </a:lnTo>
                    <a:lnTo>
                      <a:pt x="2" y="178"/>
                    </a:lnTo>
                    <a:lnTo>
                      <a:pt x="1" y="195"/>
                    </a:lnTo>
                    <a:lnTo>
                      <a:pt x="0" y="212"/>
                    </a:lnTo>
                    <a:lnTo>
                      <a:pt x="1" y="229"/>
                    </a:lnTo>
                    <a:lnTo>
                      <a:pt x="3" y="246"/>
                    </a:lnTo>
                    <a:lnTo>
                      <a:pt x="6" y="264"/>
                    </a:lnTo>
                    <a:lnTo>
                      <a:pt x="10" y="281"/>
                    </a:lnTo>
                    <a:lnTo>
                      <a:pt x="16" y="297"/>
                    </a:lnTo>
                    <a:lnTo>
                      <a:pt x="24" y="315"/>
                    </a:lnTo>
                    <a:lnTo>
                      <a:pt x="34" y="331"/>
                    </a:lnTo>
                    <a:lnTo>
                      <a:pt x="46" y="347"/>
                    </a:lnTo>
                    <a:lnTo>
                      <a:pt x="94" y="410"/>
                    </a:lnTo>
                    <a:lnTo>
                      <a:pt x="122" y="451"/>
                    </a:lnTo>
                    <a:lnTo>
                      <a:pt x="138" y="475"/>
                    </a:lnTo>
                    <a:lnTo>
                      <a:pt x="146" y="489"/>
                    </a:lnTo>
                    <a:lnTo>
                      <a:pt x="153" y="497"/>
                    </a:lnTo>
                    <a:lnTo>
                      <a:pt x="160" y="506"/>
                    </a:lnTo>
                    <a:lnTo>
                      <a:pt x="168" y="514"/>
                    </a:lnTo>
                    <a:lnTo>
                      <a:pt x="177" y="522"/>
                    </a:lnTo>
                    <a:lnTo>
                      <a:pt x="186" y="529"/>
                    </a:lnTo>
                    <a:lnTo>
                      <a:pt x="196" y="537"/>
                    </a:lnTo>
                    <a:lnTo>
                      <a:pt x="208" y="544"/>
                    </a:lnTo>
                    <a:lnTo>
                      <a:pt x="218" y="550"/>
                    </a:lnTo>
                    <a:lnTo>
                      <a:pt x="229" y="554"/>
                    </a:lnTo>
                    <a:lnTo>
                      <a:pt x="239" y="558"/>
                    </a:lnTo>
                    <a:lnTo>
                      <a:pt x="248" y="560"/>
                    </a:lnTo>
                    <a:lnTo>
                      <a:pt x="257" y="561"/>
                    </a:lnTo>
                    <a:lnTo>
                      <a:pt x="265" y="560"/>
                    </a:lnTo>
                    <a:lnTo>
                      <a:pt x="271" y="557"/>
                    </a:lnTo>
                    <a:lnTo>
                      <a:pt x="274" y="555"/>
                    </a:lnTo>
                    <a:lnTo>
                      <a:pt x="276" y="553"/>
                    </a:lnTo>
                    <a:lnTo>
                      <a:pt x="278" y="550"/>
                    </a:lnTo>
                    <a:lnTo>
                      <a:pt x="279" y="546"/>
                    </a:lnTo>
                    <a:lnTo>
                      <a:pt x="283" y="531"/>
                    </a:lnTo>
                    <a:lnTo>
                      <a:pt x="289" y="516"/>
                    </a:lnTo>
                    <a:lnTo>
                      <a:pt x="296" y="502"/>
                    </a:lnTo>
                    <a:lnTo>
                      <a:pt x="305" y="489"/>
                    </a:lnTo>
                    <a:lnTo>
                      <a:pt x="316" y="476"/>
                    </a:lnTo>
                    <a:lnTo>
                      <a:pt x="327" y="464"/>
                    </a:lnTo>
                    <a:lnTo>
                      <a:pt x="340" y="452"/>
                    </a:lnTo>
                    <a:lnTo>
                      <a:pt x="354" y="442"/>
                    </a:lnTo>
                    <a:lnTo>
                      <a:pt x="369" y="431"/>
                    </a:lnTo>
                    <a:lnTo>
                      <a:pt x="382" y="421"/>
                    </a:lnTo>
                    <a:lnTo>
                      <a:pt x="391" y="412"/>
                    </a:lnTo>
                    <a:lnTo>
                      <a:pt x="399" y="402"/>
                    </a:lnTo>
                    <a:lnTo>
                      <a:pt x="404" y="393"/>
                    </a:lnTo>
                    <a:lnTo>
                      <a:pt x="406" y="388"/>
                    </a:lnTo>
                    <a:lnTo>
                      <a:pt x="407" y="382"/>
                    </a:lnTo>
                    <a:lnTo>
                      <a:pt x="408" y="371"/>
                    </a:lnTo>
                    <a:lnTo>
                      <a:pt x="407" y="356"/>
                    </a:lnTo>
                    <a:lnTo>
                      <a:pt x="405" y="349"/>
                    </a:lnTo>
                    <a:lnTo>
                      <a:pt x="402" y="339"/>
                    </a:lnTo>
                    <a:lnTo>
                      <a:pt x="393" y="316"/>
                    </a:lnTo>
                    <a:lnTo>
                      <a:pt x="381" y="289"/>
                    </a:lnTo>
                    <a:lnTo>
                      <a:pt x="367" y="260"/>
                    </a:lnTo>
                    <a:lnTo>
                      <a:pt x="341" y="205"/>
                    </a:lnTo>
                    <a:lnTo>
                      <a:pt x="331" y="181"/>
                    </a:lnTo>
                    <a:lnTo>
                      <a:pt x="325" y="164"/>
                    </a:lnTo>
                    <a:lnTo>
                      <a:pt x="317" y="129"/>
                    </a:lnTo>
                    <a:lnTo>
                      <a:pt x="306" y="89"/>
                    </a:lnTo>
                    <a:lnTo>
                      <a:pt x="302" y="73"/>
                    </a:lnTo>
                    <a:lnTo>
                      <a:pt x="297" y="61"/>
                    </a:lnTo>
                    <a:lnTo>
                      <a:pt x="295" y="57"/>
                    </a:lnTo>
                    <a:lnTo>
                      <a:pt x="293" y="55"/>
                    </a:lnTo>
                    <a:lnTo>
                      <a:pt x="291" y="55"/>
                    </a:lnTo>
                    <a:lnTo>
                      <a:pt x="290" y="57"/>
                    </a:lnTo>
                    <a:lnTo>
                      <a:pt x="283" y="75"/>
                    </a:lnTo>
                    <a:lnTo>
                      <a:pt x="276" y="97"/>
                    </a:lnTo>
                    <a:lnTo>
                      <a:pt x="272" y="106"/>
                    </a:lnTo>
                    <a:lnTo>
                      <a:pt x="270" y="110"/>
                    </a:lnTo>
                    <a:lnTo>
                      <a:pt x="267" y="112"/>
                    </a:lnTo>
                    <a:lnTo>
                      <a:pt x="265" y="114"/>
                    </a:lnTo>
                    <a:lnTo>
                      <a:pt x="262" y="114"/>
                    </a:lnTo>
                    <a:lnTo>
                      <a:pt x="260" y="113"/>
                    </a:lnTo>
                    <a:lnTo>
                      <a:pt x="256" y="111"/>
                    </a:lnTo>
                    <a:lnTo>
                      <a:pt x="250" y="105"/>
                    </a:lnTo>
                    <a:lnTo>
                      <a:pt x="241" y="100"/>
                    </a:lnTo>
                    <a:lnTo>
                      <a:pt x="232" y="95"/>
                    </a:lnTo>
                    <a:lnTo>
                      <a:pt x="221" y="88"/>
                    </a:lnTo>
                    <a:lnTo>
                      <a:pt x="196" y="78"/>
                    </a:lnTo>
                    <a:lnTo>
                      <a:pt x="172" y="66"/>
                    </a:lnTo>
                    <a:lnTo>
                      <a:pt x="161" y="60"/>
                    </a:lnTo>
                    <a:lnTo>
                      <a:pt x="152" y="53"/>
                    </a:lnTo>
                    <a:lnTo>
                      <a:pt x="144" y="45"/>
                    </a:lnTo>
                    <a:lnTo>
                      <a:pt x="138" y="38"/>
                    </a:lnTo>
                    <a:lnTo>
                      <a:pt x="130" y="23"/>
                    </a:lnTo>
                    <a:lnTo>
                      <a:pt x="126" y="15"/>
                    </a:lnTo>
                    <a:lnTo>
                      <a:pt x="119" y="8"/>
                    </a:lnTo>
                    <a:lnTo>
                      <a:pt x="113" y="3"/>
                    </a:lnTo>
                    <a:lnTo>
                      <a:pt x="106" y="1"/>
                    </a:lnTo>
                    <a:lnTo>
                      <a:pt x="101" y="0"/>
                    </a:lnTo>
                    <a:close/>
                  </a:path>
                </a:pathLst>
              </a:custGeom>
              <a:solidFill>
                <a:srgbClr val="CACD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9" name="Freeform 64">
                <a:extLst>
                  <a:ext uri="{FF2B5EF4-FFF2-40B4-BE49-F238E27FC236}">
                    <a16:creationId xmlns:a16="http://schemas.microsoft.com/office/drawing/2014/main" id="{12AAD546-F9B6-41CA-9816-752D54F69C1D}"/>
                  </a:ext>
                </a:extLst>
              </p:cNvPr>
              <p:cNvSpPr>
                <a:spLocks/>
              </p:cNvSpPr>
              <p:nvPr/>
            </p:nvSpPr>
            <p:spPr bwMode="auto">
              <a:xfrm>
                <a:off x="3593" y="1380"/>
                <a:ext cx="404" cy="555"/>
              </a:xfrm>
              <a:custGeom>
                <a:avLst/>
                <a:gdLst>
                  <a:gd name="T0" fmla="*/ 100 w 404"/>
                  <a:gd name="T1" fmla="*/ 0 h 555"/>
                  <a:gd name="T2" fmla="*/ 90 w 404"/>
                  <a:gd name="T3" fmla="*/ 1 h 555"/>
                  <a:gd name="T4" fmla="*/ 73 w 404"/>
                  <a:gd name="T5" fmla="*/ 7 h 555"/>
                  <a:gd name="T6" fmla="*/ 60 w 404"/>
                  <a:gd name="T7" fmla="*/ 15 h 555"/>
                  <a:gd name="T8" fmla="*/ 46 w 404"/>
                  <a:gd name="T9" fmla="*/ 27 h 555"/>
                  <a:gd name="T10" fmla="*/ 34 w 404"/>
                  <a:gd name="T11" fmla="*/ 45 h 555"/>
                  <a:gd name="T12" fmla="*/ 23 w 404"/>
                  <a:gd name="T13" fmla="*/ 68 h 555"/>
                  <a:gd name="T14" fmla="*/ 19 w 404"/>
                  <a:gd name="T15" fmla="*/ 83 h 555"/>
                  <a:gd name="T16" fmla="*/ 6 w 404"/>
                  <a:gd name="T17" fmla="*/ 145 h 555"/>
                  <a:gd name="T18" fmla="*/ 1 w 404"/>
                  <a:gd name="T19" fmla="*/ 177 h 555"/>
                  <a:gd name="T20" fmla="*/ 0 w 404"/>
                  <a:gd name="T21" fmla="*/ 210 h 555"/>
                  <a:gd name="T22" fmla="*/ 3 w 404"/>
                  <a:gd name="T23" fmla="*/ 244 h 555"/>
                  <a:gd name="T24" fmla="*/ 10 w 404"/>
                  <a:gd name="T25" fmla="*/ 278 h 555"/>
                  <a:gd name="T26" fmla="*/ 24 w 404"/>
                  <a:gd name="T27" fmla="*/ 312 h 555"/>
                  <a:gd name="T28" fmla="*/ 46 w 404"/>
                  <a:gd name="T29" fmla="*/ 344 h 555"/>
                  <a:gd name="T30" fmla="*/ 93 w 404"/>
                  <a:gd name="T31" fmla="*/ 406 h 555"/>
                  <a:gd name="T32" fmla="*/ 136 w 404"/>
                  <a:gd name="T33" fmla="*/ 470 h 555"/>
                  <a:gd name="T34" fmla="*/ 144 w 404"/>
                  <a:gd name="T35" fmla="*/ 484 h 555"/>
                  <a:gd name="T36" fmla="*/ 158 w 404"/>
                  <a:gd name="T37" fmla="*/ 500 h 555"/>
                  <a:gd name="T38" fmla="*/ 174 w 404"/>
                  <a:gd name="T39" fmla="*/ 516 h 555"/>
                  <a:gd name="T40" fmla="*/ 194 w 404"/>
                  <a:gd name="T41" fmla="*/ 531 h 555"/>
                  <a:gd name="T42" fmla="*/ 216 w 404"/>
                  <a:gd name="T43" fmla="*/ 544 h 555"/>
                  <a:gd name="T44" fmla="*/ 236 w 404"/>
                  <a:gd name="T45" fmla="*/ 552 h 555"/>
                  <a:gd name="T46" fmla="*/ 254 w 404"/>
                  <a:gd name="T47" fmla="*/ 555 h 555"/>
                  <a:gd name="T48" fmla="*/ 268 w 404"/>
                  <a:gd name="T49" fmla="*/ 552 h 555"/>
                  <a:gd name="T50" fmla="*/ 273 w 404"/>
                  <a:gd name="T51" fmla="*/ 547 h 555"/>
                  <a:gd name="T52" fmla="*/ 275 w 404"/>
                  <a:gd name="T53" fmla="*/ 541 h 555"/>
                  <a:gd name="T54" fmla="*/ 280 w 404"/>
                  <a:gd name="T55" fmla="*/ 525 h 555"/>
                  <a:gd name="T56" fmla="*/ 293 w 404"/>
                  <a:gd name="T57" fmla="*/ 497 h 555"/>
                  <a:gd name="T58" fmla="*/ 311 w 404"/>
                  <a:gd name="T59" fmla="*/ 471 h 555"/>
                  <a:gd name="T60" fmla="*/ 336 w 404"/>
                  <a:gd name="T61" fmla="*/ 448 h 555"/>
                  <a:gd name="T62" fmla="*/ 351 w 404"/>
                  <a:gd name="T63" fmla="*/ 437 h 555"/>
                  <a:gd name="T64" fmla="*/ 377 w 404"/>
                  <a:gd name="T65" fmla="*/ 417 h 555"/>
                  <a:gd name="T66" fmla="*/ 394 w 404"/>
                  <a:gd name="T67" fmla="*/ 399 h 555"/>
                  <a:gd name="T68" fmla="*/ 403 w 404"/>
                  <a:gd name="T69" fmla="*/ 378 h 555"/>
                  <a:gd name="T70" fmla="*/ 402 w 404"/>
                  <a:gd name="T71" fmla="*/ 353 h 555"/>
                  <a:gd name="T72" fmla="*/ 400 w 404"/>
                  <a:gd name="T73" fmla="*/ 345 h 555"/>
                  <a:gd name="T74" fmla="*/ 388 w 404"/>
                  <a:gd name="T75" fmla="*/ 313 h 555"/>
                  <a:gd name="T76" fmla="*/ 363 w 404"/>
                  <a:gd name="T77" fmla="*/ 258 h 555"/>
                  <a:gd name="T78" fmla="*/ 328 w 404"/>
                  <a:gd name="T79" fmla="*/ 179 h 555"/>
                  <a:gd name="T80" fmla="*/ 322 w 404"/>
                  <a:gd name="T81" fmla="*/ 162 h 555"/>
                  <a:gd name="T82" fmla="*/ 304 w 404"/>
                  <a:gd name="T83" fmla="*/ 88 h 555"/>
                  <a:gd name="T84" fmla="*/ 295 w 404"/>
                  <a:gd name="T85" fmla="*/ 60 h 555"/>
                  <a:gd name="T86" fmla="*/ 291 w 404"/>
                  <a:gd name="T87" fmla="*/ 54 h 555"/>
                  <a:gd name="T88" fmla="*/ 288 w 404"/>
                  <a:gd name="T89" fmla="*/ 57 h 555"/>
                  <a:gd name="T90" fmla="*/ 282 w 404"/>
                  <a:gd name="T91" fmla="*/ 75 h 555"/>
                  <a:gd name="T92" fmla="*/ 270 w 404"/>
                  <a:gd name="T93" fmla="*/ 105 h 555"/>
                  <a:gd name="T94" fmla="*/ 263 w 404"/>
                  <a:gd name="T95" fmla="*/ 113 h 555"/>
                  <a:gd name="T96" fmla="*/ 258 w 404"/>
                  <a:gd name="T97" fmla="*/ 113 h 555"/>
                  <a:gd name="T98" fmla="*/ 254 w 404"/>
                  <a:gd name="T99" fmla="*/ 111 h 555"/>
                  <a:gd name="T100" fmla="*/ 240 w 404"/>
                  <a:gd name="T101" fmla="*/ 100 h 555"/>
                  <a:gd name="T102" fmla="*/ 219 w 404"/>
                  <a:gd name="T103" fmla="*/ 88 h 555"/>
                  <a:gd name="T104" fmla="*/ 170 w 404"/>
                  <a:gd name="T105" fmla="*/ 66 h 555"/>
                  <a:gd name="T106" fmla="*/ 159 w 404"/>
                  <a:gd name="T107" fmla="*/ 60 h 555"/>
                  <a:gd name="T108" fmla="*/ 142 w 404"/>
                  <a:gd name="T109" fmla="*/ 45 h 555"/>
                  <a:gd name="T110" fmla="*/ 128 w 404"/>
                  <a:gd name="T111" fmla="*/ 24 h 555"/>
                  <a:gd name="T112" fmla="*/ 124 w 404"/>
                  <a:gd name="T113" fmla="*/ 15 h 555"/>
                  <a:gd name="T114" fmla="*/ 111 w 404"/>
                  <a:gd name="T115" fmla="*/ 3 h 555"/>
                  <a:gd name="T116" fmla="*/ 100 w 404"/>
                  <a:gd name="T117" fmla="*/ 0 h 5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04" h="555">
                    <a:moveTo>
                      <a:pt x="100" y="0"/>
                    </a:moveTo>
                    <a:lnTo>
                      <a:pt x="100" y="0"/>
                    </a:lnTo>
                    <a:lnTo>
                      <a:pt x="97" y="0"/>
                    </a:lnTo>
                    <a:lnTo>
                      <a:pt x="90" y="1"/>
                    </a:lnTo>
                    <a:lnTo>
                      <a:pt x="79" y="5"/>
                    </a:lnTo>
                    <a:lnTo>
                      <a:pt x="73" y="7"/>
                    </a:lnTo>
                    <a:lnTo>
                      <a:pt x="66" y="11"/>
                    </a:lnTo>
                    <a:lnTo>
                      <a:pt x="60" y="15"/>
                    </a:lnTo>
                    <a:lnTo>
                      <a:pt x="53" y="20"/>
                    </a:lnTo>
                    <a:lnTo>
                      <a:pt x="46" y="27"/>
                    </a:lnTo>
                    <a:lnTo>
                      <a:pt x="40" y="36"/>
                    </a:lnTo>
                    <a:lnTo>
                      <a:pt x="34" y="45"/>
                    </a:lnTo>
                    <a:lnTo>
                      <a:pt x="27" y="56"/>
                    </a:lnTo>
                    <a:lnTo>
                      <a:pt x="23" y="68"/>
                    </a:lnTo>
                    <a:lnTo>
                      <a:pt x="19" y="83"/>
                    </a:lnTo>
                    <a:lnTo>
                      <a:pt x="12" y="113"/>
                    </a:lnTo>
                    <a:lnTo>
                      <a:pt x="6" y="145"/>
                    </a:lnTo>
                    <a:lnTo>
                      <a:pt x="3" y="161"/>
                    </a:lnTo>
                    <a:lnTo>
                      <a:pt x="1" y="177"/>
                    </a:lnTo>
                    <a:lnTo>
                      <a:pt x="0" y="193"/>
                    </a:lnTo>
                    <a:lnTo>
                      <a:pt x="0" y="210"/>
                    </a:lnTo>
                    <a:lnTo>
                      <a:pt x="1" y="227"/>
                    </a:lnTo>
                    <a:lnTo>
                      <a:pt x="3" y="244"/>
                    </a:lnTo>
                    <a:lnTo>
                      <a:pt x="6" y="261"/>
                    </a:lnTo>
                    <a:lnTo>
                      <a:pt x="10" y="278"/>
                    </a:lnTo>
                    <a:lnTo>
                      <a:pt x="16" y="294"/>
                    </a:lnTo>
                    <a:lnTo>
                      <a:pt x="24" y="312"/>
                    </a:lnTo>
                    <a:lnTo>
                      <a:pt x="34" y="328"/>
                    </a:lnTo>
                    <a:lnTo>
                      <a:pt x="46" y="344"/>
                    </a:lnTo>
                    <a:lnTo>
                      <a:pt x="93" y="406"/>
                    </a:lnTo>
                    <a:lnTo>
                      <a:pt x="121" y="446"/>
                    </a:lnTo>
                    <a:lnTo>
                      <a:pt x="136" y="470"/>
                    </a:lnTo>
                    <a:lnTo>
                      <a:pt x="144" y="484"/>
                    </a:lnTo>
                    <a:lnTo>
                      <a:pt x="151" y="492"/>
                    </a:lnTo>
                    <a:lnTo>
                      <a:pt x="158" y="500"/>
                    </a:lnTo>
                    <a:lnTo>
                      <a:pt x="166" y="508"/>
                    </a:lnTo>
                    <a:lnTo>
                      <a:pt x="174" y="516"/>
                    </a:lnTo>
                    <a:lnTo>
                      <a:pt x="184" y="524"/>
                    </a:lnTo>
                    <a:lnTo>
                      <a:pt x="194" y="531"/>
                    </a:lnTo>
                    <a:lnTo>
                      <a:pt x="205" y="538"/>
                    </a:lnTo>
                    <a:lnTo>
                      <a:pt x="216" y="544"/>
                    </a:lnTo>
                    <a:lnTo>
                      <a:pt x="226" y="548"/>
                    </a:lnTo>
                    <a:lnTo>
                      <a:pt x="236" y="552"/>
                    </a:lnTo>
                    <a:lnTo>
                      <a:pt x="245" y="554"/>
                    </a:lnTo>
                    <a:lnTo>
                      <a:pt x="254" y="555"/>
                    </a:lnTo>
                    <a:lnTo>
                      <a:pt x="262" y="554"/>
                    </a:lnTo>
                    <a:lnTo>
                      <a:pt x="268" y="552"/>
                    </a:lnTo>
                    <a:lnTo>
                      <a:pt x="271" y="550"/>
                    </a:lnTo>
                    <a:lnTo>
                      <a:pt x="273" y="547"/>
                    </a:lnTo>
                    <a:lnTo>
                      <a:pt x="274" y="544"/>
                    </a:lnTo>
                    <a:lnTo>
                      <a:pt x="275" y="541"/>
                    </a:lnTo>
                    <a:lnTo>
                      <a:pt x="280" y="525"/>
                    </a:lnTo>
                    <a:lnTo>
                      <a:pt x="286" y="511"/>
                    </a:lnTo>
                    <a:lnTo>
                      <a:pt x="293" y="497"/>
                    </a:lnTo>
                    <a:lnTo>
                      <a:pt x="301" y="485"/>
                    </a:lnTo>
                    <a:lnTo>
                      <a:pt x="311" y="471"/>
                    </a:lnTo>
                    <a:lnTo>
                      <a:pt x="324" y="459"/>
                    </a:lnTo>
                    <a:lnTo>
                      <a:pt x="336" y="448"/>
                    </a:lnTo>
                    <a:lnTo>
                      <a:pt x="351" y="437"/>
                    </a:lnTo>
                    <a:lnTo>
                      <a:pt x="365" y="427"/>
                    </a:lnTo>
                    <a:lnTo>
                      <a:pt x="377" y="417"/>
                    </a:lnTo>
                    <a:lnTo>
                      <a:pt x="387" y="408"/>
                    </a:lnTo>
                    <a:lnTo>
                      <a:pt x="394" y="399"/>
                    </a:lnTo>
                    <a:lnTo>
                      <a:pt x="400" y="389"/>
                    </a:lnTo>
                    <a:lnTo>
                      <a:pt x="403" y="378"/>
                    </a:lnTo>
                    <a:lnTo>
                      <a:pt x="404" y="366"/>
                    </a:lnTo>
                    <a:lnTo>
                      <a:pt x="402" y="353"/>
                    </a:lnTo>
                    <a:lnTo>
                      <a:pt x="400" y="345"/>
                    </a:lnTo>
                    <a:lnTo>
                      <a:pt x="397" y="336"/>
                    </a:lnTo>
                    <a:lnTo>
                      <a:pt x="388" y="313"/>
                    </a:lnTo>
                    <a:lnTo>
                      <a:pt x="377" y="286"/>
                    </a:lnTo>
                    <a:lnTo>
                      <a:pt x="363" y="258"/>
                    </a:lnTo>
                    <a:lnTo>
                      <a:pt x="338" y="203"/>
                    </a:lnTo>
                    <a:lnTo>
                      <a:pt x="328" y="179"/>
                    </a:lnTo>
                    <a:lnTo>
                      <a:pt x="322" y="162"/>
                    </a:lnTo>
                    <a:lnTo>
                      <a:pt x="314" y="128"/>
                    </a:lnTo>
                    <a:lnTo>
                      <a:pt x="304" y="88"/>
                    </a:lnTo>
                    <a:lnTo>
                      <a:pt x="299" y="72"/>
                    </a:lnTo>
                    <a:lnTo>
                      <a:pt x="295" y="60"/>
                    </a:lnTo>
                    <a:lnTo>
                      <a:pt x="293" y="56"/>
                    </a:lnTo>
                    <a:lnTo>
                      <a:pt x="291" y="54"/>
                    </a:lnTo>
                    <a:lnTo>
                      <a:pt x="289" y="54"/>
                    </a:lnTo>
                    <a:lnTo>
                      <a:pt x="288" y="57"/>
                    </a:lnTo>
                    <a:lnTo>
                      <a:pt x="282" y="75"/>
                    </a:lnTo>
                    <a:lnTo>
                      <a:pt x="274" y="97"/>
                    </a:lnTo>
                    <a:lnTo>
                      <a:pt x="270" y="105"/>
                    </a:lnTo>
                    <a:lnTo>
                      <a:pt x="265" y="112"/>
                    </a:lnTo>
                    <a:lnTo>
                      <a:pt x="263" y="113"/>
                    </a:lnTo>
                    <a:lnTo>
                      <a:pt x="261" y="114"/>
                    </a:lnTo>
                    <a:lnTo>
                      <a:pt x="258" y="113"/>
                    </a:lnTo>
                    <a:lnTo>
                      <a:pt x="254" y="111"/>
                    </a:lnTo>
                    <a:lnTo>
                      <a:pt x="248" y="105"/>
                    </a:lnTo>
                    <a:lnTo>
                      <a:pt x="240" y="100"/>
                    </a:lnTo>
                    <a:lnTo>
                      <a:pt x="230" y="94"/>
                    </a:lnTo>
                    <a:lnTo>
                      <a:pt x="219" y="88"/>
                    </a:lnTo>
                    <a:lnTo>
                      <a:pt x="194" y="77"/>
                    </a:lnTo>
                    <a:lnTo>
                      <a:pt x="170" y="66"/>
                    </a:lnTo>
                    <a:lnTo>
                      <a:pt x="159" y="60"/>
                    </a:lnTo>
                    <a:lnTo>
                      <a:pt x="150" y="53"/>
                    </a:lnTo>
                    <a:lnTo>
                      <a:pt x="142" y="45"/>
                    </a:lnTo>
                    <a:lnTo>
                      <a:pt x="136" y="38"/>
                    </a:lnTo>
                    <a:lnTo>
                      <a:pt x="128" y="24"/>
                    </a:lnTo>
                    <a:lnTo>
                      <a:pt x="124" y="15"/>
                    </a:lnTo>
                    <a:lnTo>
                      <a:pt x="118" y="8"/>
                    </a:lnTo>
                    <a:lnTo>
                      <a:pt x="111" y="3"/>
                    </a:lnTo>
                    <a:lnTo>
                      <a:pt x="105" y="1"/>
                    </a:lnTo>
                    <a:lnTo>
                      <a:pt x="100" y="0"/>
                    </a:lnTo>
                    <a:close/>
                  </a:path>
                </a:pathLst>
              </a:custGeom>
              <a:solidFill>
                <a:srgbClr val="BDC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0" name="Freeform 65">
                <a:extLst>
                  <a:ext uri="{FF2B5EF4-FFF2-40B4-BE49-F238E27FC236}">
                    <a16:creationId xmlns:a16="http://schemas.microsoft.com/office/drawing/2014/main" id="{7F44C820-30A3-42AE-9B00-85A21E6C4E0D}"/>
                  </a:ext>
                </a:extLst>
              </p:cNvPr>
              <p:cNvSpPr>
                <a:spLocks/>
              </p:cNvSpPr>
              <p:nvPr/>
            </p:nvSpPr>
            <p:spPr bwMode="auto">
              <a:xfrm>
                <a:off x="3595" y="1382"/>
                <a:ext cx="399" cy="549"/>
              </a:xfrm>
              <a:custGeom>
                <a:avLst/>
                <a:gdLst>
                  <a:gd name="T0" fmla="*/ 98 w 399"/>
                  <a:gd name="T1" fmla="*/ 0 h 549"/>
                  <a:gd name="T2" fmla="*/ 88 w 399"/>
                  <a:gd name="T3" fmla="*/ 1 h 549"/>
                  <a:gd name="T4" fmla="*/ 71 w 399"/>
                  <a:gd name="T5" fmla="*/ 7 h 549"/>
                  <a:gd name="T6" fmla="*/ 58 w 399"/>
                  <a:gd name="T7" fmla="*/ 15 h 549"/>
                  <a:gd name="T8" fmla="*/ 45 w 399"/>
                  <a:gd name="T9" fmla="*/ 27 h 549"/>
                  <a:gd name="T10" fmla="*/ 33 w 399"/>
                  <a:gd name="T11" fmla="*/ 45 h 549"/>
                  <a:gd name="T12" fmla="*/ 22 w 399"/>
                  <a:gd name="T13" fmla="*/ 68 h 549"/>
                  <a:gd name="T14" fmla="*/ 18 w 399"/>
                  <a:gd name="T15" fmla="*/ 82 h 549"/>
                  <a:gd name="T16" fmla="*/ 5 w 399"/>
                  <a:gd name="T17" fmla="*/ 143 h 549"/>
                  <a:gd name="T18" fmla="*/ 1 w 399"/>
                  <a:gd name="T19" fmla="*/ 175 h 549"/>
                  <a:gd name="T20" fmla="*/ 0 w 399"/>
                  <a:gd name="T21" fmla="*/ 209 h 549"/>
                  <a:gd name="T22" fmla="*/ 2 w 399"/>
                  <a:gd name="T23" fmla="*/ 241 h 549"/>
                  <a:gd name="T24" fmla="*/ 10 w 399"/>
                  <a:gd name="T25" fmla="*/ 275 h 549"/>
                  <a:gd name="T26" fmla="*/ 23 w 399"/>
                  <a:gd name="T27" fmla="*/ 308 h 549"/>
                  <a:gd name="T28" fmla="*/ 45 w 399"/>
                  <a:gd name="T29" fmla="*/ 341 h 549"/>
                  <a:gd name="T30" fmla="*/ 91 w 399"/>
                  <a:gd name="T31" fmla="*/ 401 h 549"/>
                  <a:gd name="T32" fmla="*/ 135 w 399"/>
                  <a:gd name="T33" fmla="*/ 465 h 549"/>
                  <a:gd name="T34" fmla="*/ 144 w 399"/>
                  <a:gd name="T35" fmla="*/ 479 h 549"/>
                  <a:gd name="T36" fmla="*/ 156 w 399"/>
                  <a:gd name="T37" fmla="*/ 495 h 549"/>
                  <a:gd name="T38" fmla="*/ 172 w 399"/>
                  <a:gd name="T39" fmla="*/ 511 h 549"/>
                  <a:gd name="T40" fmla="*/ 192 w 399"/>
                  <a:gd name="T41" fmla="*/ 525 h 549"/>
                  <a:gd name="T42" fmla="*/ 213 w 399"/>
                  <a:gd name="T43" fmla="*/ 538 h 549"/>
                  <a:gd name="T44" fmla="*/ 233 w 399"/>
                  <a:gd name="T45" fmla="*/ 546 h 549"/>
                  <a:gd name="T46" fmla="*/ 251 w 399"/>
                  <a:gd name="T47" fmla="*/ 549 h 549"/>
                  <a:gd name="T48" fmla="*/ 265 w 399"/>
                  <a:gd name="T49" fmla="*/ 546 h 549"/>
                  <a:gd name="T50" fmla="*/ 269 w 399"/>
                  <a:gd name="T51" fmla="*/ 542 h 549"/>
                  <a:gd name="T52" fmla="*/ 272 w 399"/>
                  <a:gd name="T53" fmla="*/ 535 h 549"/>
                  <a:gd name="T54" fmla="*/ 277 w 399"/>
                  <a:gd name="T55" fmla="*/ 520 h 549"/>
                  <a:gd name="T56" fmla="*/ 289 w 399"/>
                  <a:gd name="T57" fmla="*/ 492 h 549"/>
                  <a:gd name="T58" fmla="*/ 308 w 399"/>
                  <a:gd name="T59" fmla="*/ 467 h 549"/>
                  <a:gd name="T60" fmla="*/ 333 w 399"/>
                  <a:gd name="T61" fmla="*/ 444 h 549"/>
                  <a:gd name="T62" fmla="*/ 347 w 399"/>
                  <a:gd name="T63" fmla="*/ 433 h 549"/>
                  <a:gd name="T64" fmla="*/ 373 w 399"/>
                  <a:gd name="T65" fmla="*/ 413 h 549"/>
                  <a:gd name="T66" fmla="*/ 390 w 399"/>
                  <a:gd name="T67" fmla="*/ 395 h 549"/>
                  <a:gd name="T68" fmla="*/ 398 w 399"/>
                  <a:gd name="T69" fmla="*/ 375 h 549"/>
                  <a:gd name="T70" fmla="*/ 397 w 399"/>
                  <a:gd name="T71" fmla="*/ 349 h 549"/>
                  <a:gd name="T72" fmla="*/ 396 w 399"/>
                  <a:gd name="T73" fmla="*/ 342 h 549"/>
                  <a:gd name="T74" fmla="*/ 384 w 399"/>
                  <a:gd name="T75" fmla="*/ 310 h 549"/>
                  <a:gd name="T76" fmla="*/ 359 w 399"/>
                  <a:gd name="T77" fmla="*/ 255 h 549"/>
                  <a:gd name="T78" fmla="*/ 325 w 399"/>
                  <a:gd name="T79" fmla="*/ 177 h 549"/>
                  <a:gd name="T80" fmla="*/ 320 w 399"/>
                  <a:gd name="T81" fmla="*/ 161 h 549"/>
                  <a:gd name="T82" fmla="*/ 301 w 399"/>
                  <a:gd name="T83" fmla="*/ 88 h 549"/>
                  <a:gd name="T84" fmla="*/ 293 w 399"/>
                  <a:gd name="T85" fmla="*/ 60 h 549"/>
                  <a:gd name="T86" fmla="*/ 289 w 399"/>
                  <a:gd name="T87" fmla="*/ 54 h 549"/>
                  <a:gd name="T88" fmla="*/ 286 w 399"/>
                  <a:gd name="T89" fmla="*/ 56 h 549"/>
                  <a:gd name="T90" fmla="*/ 280 w 399"/>
                  <a:gd name="T91" fmla="*/ 74 h 549"/>
                  <a:gd name="T92" fmla="*/ 268 w 399"/>
                  <a:gd name="T93" fmla="*/ 105 h 549"/>
                  <a:gd name="T94" fmla="*/ 261 w 399"/>
                  <a:gd name="T95" fmla="*/ 113 h 549"/>
                  <a:gd name="T96" fmla="*/ 256 w 399"/>
                  <a:gd name="T97" fmla="*/ 112 h 549"/>
                  <a:gd name="T98" fmla="*/ 253 w 399"/>
                  <a:gd name="T99" fmla="*/ 110 h 549"/>
                  <a:gd name="T100" fmla="*/ 238 w 399"/>
                  <a:gd name="T101" fmla="*/ 99 h 549"/>
                  <a:gd name="T102" fmla="*/ 217 w 399"/>
                  <a:gd name="T103" fmla="*/ 89 h 549"/>
                  <a:gd name="T104" fmla="*/ 168 w 399"/>
                  <a:gd name="T105" fmla="*/ 66 h 549"/>
                  <a:gd name="T106" fmla="*/ 157 w 399"/>
                  <a:gd name="T107" fmla="*/ 60 h 549"/>
                  <a:gd name="T108" fmla="*/ 140 w 399"/>
                  <a:gd name="T109" fmla="*/ 45 h 549"/>
                  <a:gd name="T110" fmla="*/ 127 w 399"/>
                  <a:gd name="T111" fmla="*/ 24 h 549"/>
                  <a:gd name="T112" fmla="*/ 122 w 399"/>
                  <a:gd name="T113" fmla="*/ 15 h 549"/>
                  <a:gd name="T114" fmla="*/ 109 w 399"/>
                  <a:gd name="T115" fmla="*/ 4 h 549"/>
                  <a:gd name="T116" fmla="*/ 98 w 399"/>
                  <a:gd name="T117" fmla="*/ 0 h 5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9" h="549">
                    <a:moveTo>
                      <a:pt x="98" y="0"/>
                    </a:moveTo>
                    <a:lnTo>
                      <a:pt x="98" y="0"/>
                    </a:lnTo>
                    <a:lnTo>
                      <a:pt x="95" y="0"/>
                    </a:lnTo>
                    <a:lnTo>
                      <a:pt x="88" y="1"/>
                    </a:lnTo>
                    <a:lnTo>
                      <a:pt x="77" y="4"/>
                    </a:lnTo>
                    <a:lnTo>
                      <a:pt x="71" y="7"/>
                    </a:lnTo>
                    <a:lnTo>
                      <a:pt x="65" y="10"/>
                    </a:lnTo>
                    <a:lnTo>
                      <a:pt x="58" y="15"/>
                    </a:lnTo>
                    <a:lnTo>
                      <a:pt x="52" y="20"/>
                    </a:lnTo>
                    <a:lnTo>
                      <a:pt x="45" y="27"/>
                    </a:lnTo>
                    <a:lnTo>
                      <a:pt x="39" y="36"/>
                    </a:lnTo>
                    <a:lnTo>
                      <a:pt x="33" y="45"/>
                    </a:lnTo>
                    <a:lnTo>
                      <a:pt x="27" y="56"/>
                    </a:lnTo>
                    <a:lnTo>
                      <a:pt x="22" y="68"/>
                    </a:lnTo>
                    <a:lnTo>
                      <a:pt x="18" y="82"/>
                    </a:lnTo>
                    <a:lnTo>
                      <a:pt x="11" y="112"/>
                    </a:lnTo>
                    <a:lnTo>
                      <a:pt x="5" y="143"/>
                    </a:lnTo>
                    <a:lnTo>
                      <a:pt x="3" y="159"/>
                    </a:lnTo>
                    <a:lnTo>
                      <a:pt x="1" y="175"/>
                    </a:lnTo>
                    <a:lnTo>
                      <a:pt x="0" y="191"/>
                    </a:lnTo>
                    <a:lnTo>
                      <a:pt x="0" y="209"/>
                    </a:lnTo>
                    <a:lnTo>
                      <a:pt x="1" y="225"/>
                    </a:lnTo>
                    <a:lnTo>
                      <a:pt x="2" y="241"/>
                    </a:lnTo>
                    <a:lnTo>
                      <a:pt x="5" y="259"/>
                    </a:lnTo>
                    <a:lnTo>
                      <a:pt x="10" y="275"/>
                    </a:lnTo>
                    <a:lnTo>
                      <a:pt x="16" y="292"/>
                    </a:lnTo>
                    <a:lnTo>
                      <a:pt x="23" y="308"/>
                    </a:lnTo>
                    <a:lnTo>
                      <a:pt x="34" y="325"/>
                    </a:lnTo>
                    <a:lnTo>
                      <a:pt x="45" y="341"/>
                    </a:lnTo>
                    <a:lnTo>
                      <a:pt x="91" y="401"/>
                    </a:lnTo>
                    <a:lnTo>
                      <a:pt x="119" y="441"/>
                    </a:lnTo>
                    <a:lnTo>
                      <a:pt x="135" y="465"/>
                    </a:lnTo>
                    <a:lnTo>
                      <a:pt x="144" y="479"/>
                    </a:lnTo>
                    <a:lnTo>
                      <a:pt x="149" y="487"/>
                    </a:lnTo>
                    <a:lnTo>
                      <a:pt x="156" y="495"/>
                    </a:lnTo>
                    <a:lnTo>
                      <a:pt x="163" y="503"/>
                    </a:lnTo>
                    <a:lnTo>
                      <a:pt x="172" y="511"/>
                    </a:lnTo>
                    <a:lnTo>
                      <a:pt x="182" y="518"/>
                    </a:lnTo>
                    <a:lnTo>
                      <a:pt x="192" y="525"/>
                    </a:lnTo>
                    <a:lnTo>
                      <a:pt x="203" y="533"/>
                    </a:lnTo>
                    <a:lnTo>
                      <a:pt x="213" y="538"/>
                    </a:lnTo>
                    <a:lnTo>
                      <a:pt x="223" y="543"/>
                    </a:lnTo>
                    <a:lnTo>
                      <a:pt x="233" y="546"/>
                    </a:lnTo>
                    <a:lnTo>
                      <a:pt x="242" y="548"/>
                    </a:lnTo>
                    <a:lnTo>
                      <a:pt x="251" y="549"/>
                    </a:lnTo>
                    <a:lnTo>
                      <a:pt x="259" y="548"/>
                    </a:lnTo>
                    <a:lnTo>
                      <a:pt x="265" y="546"/>
                    </a:lnTo>
                    <a:lnTo>
                      <a:pt x="267" y="544"/>
                    </a:lnTo>
                    <a:lnTo>
                      <a:pt x="269" y="542"/>
                    </a:lnTo>
                    <a:lnTo>
                      <a:pt x="271" y="539"/>
                    </a:lnTo>
                    <a:lnTo>
                      <a:pt x="272" y="535"/>
                    </a:lnTo>
                    <a:lnTo>
                      <a:pt x="277" y="520"/>
                    </a:lnTo>
                    <a:lnTo>
                      <a:pt x="282" y="506"/>
                    </a:lnTo>
                    <a:lnTo>
                      <a:pt x="289" y="492"/>
                    </a:lnTo>
                    <a:lnTo>
                      <a:pt x="298" y="480"/>
                    </a:lnTo>
                    <a:lnTo>
                      <a:pt x="308" y="467"/>
                    </a:lnTo>
                    <a:lnTo>
                      <a:pt x="320" y="455"/>
                    </a:lnTo>
                    <a:lnTo>
                      <a:pt x="333" y="444"/>
                    </a:lnTo>
                    <a:lnTo>
                      <a:pt x="347" y="433"/>
                    </a:lnTo>
                    <a:lnTo>
                      <a:pt x="361" y="423"/>
                    </a:lnTo>
                    <a:lnTo>
                      <a:pt x="373" y="413"/>
                    </a:lnTo>
                    <a:lnTo>
                      <a:pt x="383" y="404"/>
                    </a:lnTo>
                    <a:lnTo>
                      <a:pt x="390" y="395"/>
                    </a:lnTo>
                    <a:lnTo>
                      <a:pt x="395" y="385"/>
                    </a:lnTo>
                    <a:lnTo>
                      <a:pt x="398" y="375"/>
                    </a:lnTo>
                    <a:lnTo>
                      <a:pt x="399" y="362"/>
                    </a:lnTo>
                    <a:lnTo>
                      <a:pt x="397" y="349"/>
                    </a:lnTo>
                    <a:lnTo>
                      <a:pt x="396" y="342"/>
                    </a:lnTo>
                    <a:lnTo>
                      <a:pt x="393" y="332"/>
                    </a:lnTo>
                    <a:lnTo>
                      <a:pt x="384" y="310"/>
                    </a:lnTo>
                    <a:lnTo>
                      <a:pt x="373" y="283"/>
                    </a:lnTo>
                    <a:lnTo>
                      <a:pt x="359" y="255"/>
                    </a:lnTo>
                    <a:lnTo>
                      <a:pt x="335" y="200"/>
                    </a:lnTo>
                    <a:lnTo>
                      <a:pt x="325" y="177"/>
                    </a:lnTo>
                    <a:lnTo>
                      <a:pt x="320" y="161"/>
                    </a:lnTo>
                    <a:lnTo>
                      <a:pt x="310" y="126"/>
                    </a:lnTo>
                    <a:lnTo>
                      <a:pt x="301" y="88"/>
                    </a:lnTo>
                    <a:lnTo>
                      <a:pt x="297" y="71"/>
                    </a:lnTo>
                    <a:lnTo>
                      <a:pt x="293" y="60"/>
                    </a:lnTo>
                    <a:lnTo>
                      <a:pt x="291" y="56"/>
                    </a:lnTo>
                    <a:lnTo>
                      <a:pt x="289" y="54"/>
                    </a:lnTo>
                    <a:lnTo>
                      <a:pt x="287" y="54"/>
                    </a:lnTo>
                    <a:lnTo>
                      <a:pt x="286" y="56"/>
                    </a:lnTo>
                    <a:lnTo>
                      <a:pt x="280" y="74"/>
                    </a:lnTo>
                    <a:lnTo>
                      <a:pt x="272" y="96"/>
                    </a:lnTo>
                    <a:lnTo>
                      <a:pt x="268" y="105"/>
                    </a:lnTo>
                    <a:lnTo>
                      <a:pt x="264" y="111"/>
                    </a:lnTo>
                    <a:lnTo>
                      <a:pt x="261" y="113"/>
                    </a:lnTo>
                    <a:lnTo>
                      <a:pt x="259" y="113"/>
                    </a:lnTo>
                    <a:lnTo>
                      <a:pt x="256" y="112"/>
                    </a:lnTo>
                    <a:lnTo>
                      <a:pt x="253" y="110"/>
                    </a:lnTo>
                    <a:lnTo>
                      <a:pt x="246" y="105"/>
                    </a:lnTo>
                    <a:lnTo>
                      <a:pt x="238" y="99"/>
                    </a:lnTo>
                    <a:lnTo>
                      <a:pt x="228" y="94"/>
                    </a:lnTo>
                    <a:lnTo>
                      <a:pt x="217" y="89"/>
                    </a:lnTo>
                    <a:lnTo>
                      <a:pt x="192" y="77"/>
                    </a:lnTo>
                    <a:lnTo>
                      <a:pt x="168" y="66"/>
                    </a:lnTo>
                    <a:lnTo>
                      <a:pt x="157" y="60"/>
                    </a:lnTo>
                    <a:lnTo>
                      <a:pt x="149" y="53"/>
                    </a:lnTo>
                    <a:lnTo>
                      <a:pt x="140" y="45"/>
                    </a:lnTo>
                    <a:lnTo>
                      <a:pt x="135" y="38"/>
                    </a:lnTo>
                    <a:lnTo>
                      <a:pt x="127" y="24"/>
                    </a:lnTo>
                    <a:lnTo>
                      <a:pt x="122" y="15"/>
                    </a:lnTo>
                    <a:lnTo>
                      <a:pt x="116" y="9"/>
                    </a:lnTo>
                    <a:lnTo>
                      <a:pt x="109" y="4"/>
                    </a:lnTo>
                    <a:lnTo>
                      <a:pt x="103" y="1"/>
                    </a:lnTo>
                    <a:lnTo>
                      <a:pt x="98" y="0"/>
                    </a:lnTo>
                    <a:close/>
                  </a:path>
                </a:pathLst>
              </a:custGeom>
              <a:solidFill>
                <a:srgbClr val="AFB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1" name="Freeform 66">
                <a:extLst>
                  <a:ext uri="{FF2B5EF4-FFF2-40B4-BE49-F238E27FC236}">
                    <a16:creationId xmlns:a16="http://schemas.microsoft.com/office/drawing/2014/main" id="{12F6303E-2B87-45CB-BCD8-910BA4506EE5}"/>
                  </a:ext>
                </a:extLst>
              </p:cNvPr>
              <p:cNvSpPr>
                <a:spLocks/>
              </p:cNvSpPr>
              <p:nvPr/>
            </p:nvSpPr>
            <p:spPr bwMode="auto">
              <a:xfrm>
                <a:off x="3596" y="1384"/>
                <a:ext cx="395" cy="543"/>
              </a:xfrm>
              <a:custGeom>
                <a:avLst/>
                <a:gdLst>
                  <a:gd name="T0" fmla="*/ 97 w 395"/>
                  <a:gd name="T1" fmla="*/ 0 h 543"/>
                  <a:gd name="T2" fmla="*/ 88 w 395"/>
                  <a:gd name="T3" fmla="*/ 1 h 543"/>
                  <a:gd name="T4" fmla="*/ 71 w 395"/>
                  <a:gd name="T5" fmla="*/ 7 h 543"/>
                  <a:gd name="T6" fmla="*/ 58 w 395"/>
                  <a:gd name="T7" fmla="*/ 14 h 543"/>
                  <a:gd name="T8" fmla="*/ 45 w 395"/>
                  <a:gd name="T9" fmla="*/ 26 h 543"/>
                  <a:gd name="T10" fmla="*/ 33 w 395"/>
                  <a:gd name="T11" fmla="*/ 44 h 543"/>
                  <a:gd name="T12" fmla="*/ 22 w 395"/>
                  <a:gd name="T13" fmla="*/ 67 h 543"/>
                  <a:gd name="T14" fmla="*/ 18 w 395"/>
                  <a:gd name="T15" fmla="*/ 82 h 543"/>
                  <a:gd name="T16" fmla="*/ 6 w 395"/>
                  <a:gd name="T17" fmla="*/ 142 h 543"/>
                  <a:gd name="T18" fmla="*/ 2 w 395"/>
                  <a:gd name="T19" fmla="*/ 174 h 543"/>
                  <a:gd name="T20" fmla="*/ 0 w 395"/>
                  <a:gd name="T21" fmla="*/ 207 h 543"/>
                  <a:gd name="T22" fmla="*/ 3 w 395"/>
                  <a:gd name="T23" fmla="*/ 239 h 543"/>
                  <a:gd name="T24" fmla="*/ 11 w 395"/>
                  <a:gd name="T25" fmla="*/ 273 h 543"/>
                  <a:gd name="T26" fmla="*/ 24 w 395"/>
                  <a:gd name="T27" fmla="*/ 305 h 543"/>
                  <a:gd name="T28" fmla="*/ 45 w 395"/>
                  <a:gd name="T29" fmla="*/ 337 h 543"/>
                  <a:gd name="T30" fmla="*/ 91 w 395"/>
                  <a:gd name="T31" fmla="*/ 397 h 543"/>
                  <a:gd name="T32" fmla="*/ 134 w 395"/>
                  <a:gd name="T33" fmla="*/ 460 h 543"/>
                  <a:gd name="T34" fmla="*/ 143 w 395"/>
                  <a:gd name="T35" fmla="*/ 473 h 543"/>
                  <a:gd name="T36" fmla="*/ 155 w 395"/>
                  <a:gd name="T37" fmla="*/ 490 h 543"/>
                  <a:gd name="T38" fmla="*/ 171 w 395"/>
                  <a:gd name="T39" fmla="*/ 506 h 543"/>
                  <a:gd name="T40" fmla="*/ 190 w 395"/>
                  <a:gd name="T41" fmla="*/ 520 h 543"/>
                  <a:gd name="T42" fmla="*/ 212 w 395"/>
                  <a:gd name="T43" fmla="*/ 532 h 543"/>
                  <a:gd name="T44" fmla="*/ 231 w 395"/>
                  <a:gd name="T45" fmla="*/ 540 h 543"/>
                  <a:gd name="T46" fmla="*/ 249 w 395"/>
                  <a:gd name="T47" fmla="*/ 543 h 543"/>
                  <a:gd name="T48" fmla="*/ 263 w 395"/>
                  <a:gd name="T49" fmla="*/ 540 h 543"/>
                  <a:gd name="T50" fmla="*/ 267 w 395"/>
                  <a:gd name="T51" fmla="*/ 536 h 543"/>
                  <a:gd name="T52" fmla="*/ 270 w 395"/>
                  <a:gd name="T53" fmla="*/ 528 h 543"/>
                  <a:gd name="T54" fmla="*/ 274 w 395"/>
                  <a:gd name="T55" fmla="*/ 514 h 543"/>
                  <a:gd name="T56" fmla="*/ 287 w 395"/>
                  <a:gd name="T57" fmla="*/ 487 h 543"/>
                  <a:gd name="T58" fmla="*/ 305 w 395"/>
                  <a:gd name="T59" fmla="*/ 462 h 543"/>
                  <a:gd name="T60" fmla="*/ 330 w 395"/>
                  <a:gd name="T61" fmla="*/ 440 h 543"/>
                  <a:gd name="T62" fmla="*/ 344 w 395"/>
                  <a:gd name="T63" fmla="*/ 429 h 543"/>
                  <a:gd name="T64" fmla="*/ 370 w 395"/>
                  <a:gd name="T65" fmla="*/ 409 h 543"/>
                  <a:gd name="T66" fmla="*/ 386 w 395"/>
                  <a:gd name="T67" fmla="*/ 391 h 543"/>
                  <a:gd name="T68" fmla="*/ 394 w 395"/>
                  <a:gd name="T69" fmla="*/ 371 h 543"/>
                  <a:gd name="T70" fmla="*/ 394 w 395"/>
                  <a:gd name="T71" fmla="*/ 346 h 543"/>
                  <a:gd name="T72" fmla="*/ 392 w 395"/>
                  <a:gd name="T73" fmla="*/ 338 h 543"/>
                  <a:gd name="T74" fmla="*/ 381 w 395"/>
                  <a:gd name="T75" fmla="*/ 306 h 543"/>
                  <a:gd name="T76" fmla="*/ 356 w 395"/>
                  <a:gd name="T77" fmla="*/ 253 h 543"/>
                  <a:gd name="T78" fmla="*/ 324 w 395"/>
                  <a:gd name="T79" fmla="*/ 175 h 543"/>
                  <a:gd name="T80" fmla="*/ 318 w 395"/>
                  <a:gd name="T81" fmla="*/ 159 h 543"/>
                  <a:gd name="T82" fmla="*/ 300 w 395"/>
                  <a:gd name="T83" fmla="*/ 87 h 543"/>
                  <a:gd name="T84" fmla="*/ 292 w 395"/>
                  <a:gd name="T85" fmla="*/ 59 h 543"/>
                  <a:gd name="T86" fmla="*/ 288 w 395"/>
                  <a:gd name="T87" fmla="*/ 53 h 543"/>
                  <a:gd name="T88" fmla="*/ 285 w 395"/>
                  <a:gd name="T89" fmla="*/ 55 h 543"/>
                  <a:gd name="T90" fmla="*/ 279 w 395"/>
                  <a:gd name="T91" fmla="*/ 73 h 543"/>
                  <a:gd name="T92" fmla="*/ 267 w 395"/>
                  <a:gd name="T93" fmla="*/ 104 h 543"/>
                  <a:gd name="T94" fmla="*/ 260 w 395"/>
                  <a:gd name="T95" fmla="*/ 112 h 543"/>
                  <a:gd name="T96" fmla="*/ 255 w 395"/>
                  <a:gd name="T97" fmla="*/ 112 h 543"/>
                  <a:gd name="T98" fmla="*/ 252 w 395"/>
                  <a:gd name="T99" fmla="*/ 110 h 543"/>
                  <a:gd name="T100" fmla="*/ 237 w 395"/>
                  <a:gd name="T101" fmla="*/ 99 h 543"/>
                  <a:gd name="T102" fmla="*/ 216 w 395"/>
                  <a:gd name="T103" fmla="*/ 88 h 543"/>
                  <a:gd name="T104" fmla="*/ 167 w 395"/>
                  <a:gd name="T105" fmla="*/ 66 h 543"/>
                  <a:gd name="T106" fmla="*/ 156 w 395"/>
                  <a:gd name="T107" fmla="*/ 59 h 543"/>
                  <a:gd name="T108" fmla="*/ 140 w 395"/>
                  <a:gd name="T109" fmla="*/ 45 h 543"/>
                  <a:gd name="T110" fmla="*/ 126 w 395"/>
                  <a:gd name="T111" fmla="*/ 24 h 543"/>
                  <a:gd name="T112" fmla="*/ 121 w 395"/>
                  <a:gd name="T113" fmla="*/ 16 h 543"/>
                  <a:gd name="T114" fmla="*/ 108 w 395"/>
                  <a:gd name="T115" fmla="*/ 4 h 543"/>
                  <a:gd name="T116" fmla="*/ 97 w 395"/>
                  <a:gd name="T117" fmla="*/ 0 h 5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5" h="543">
                    <a:moveTo>
                      <a:pt x="97" y="0"/>
                    </a:moveTo>
                    <a:lnTo>
                      <a:pt x="97" y="0"/>
                    </a:lnTo>
                    <a:lnTo>
                      <a:pt x="95" y="0"/>
                    </a:lnTo>
                    <a:lnTo>
                      <a:pt x="88" y="1"/>
                    </a:lnTo>
                    <a:lnTo>
                      <a:pt x="77" y="4"/>
                    </a:lnTo>
                    <a:lnTo>
                      <a:pt x="71" y="7"/>
                    </a:lnTo>
                    <a:lnTo>
                      <a:pt x="65" y="10"/>
                    </a:lnTo>
                    <a:lnTo>
                      <a:pt x="58" y="14"/>
                    </a:lnTo>
                    <a:lnTo>
                      <a:pt x="52" y="20"/>
                    </a:lnTo>
                    <a:lnTo>
                      <a:pt x="45" y="26"/>
                    </a:lnTo>
                    <a:lnTo>
                      <a:pt x="39" y="35"/>
                    </a:lnTo>
                    <a:lnTo>
                      <a:pt x="33" y="44"/>
                    </a:lnTo>
                    <a:lnTo>
                      <a:pt x="27" y="55"/>
                    </a:lnTo>
                    <a:lnTo>
                      <a:pt x="22" y="67"/>
                    </a:lnTo>
                    <a:lnTo>
                      <a:pt x="18" y="82"/>
                    </a:lnTo>
                    <a:lnTo>
                      <a:pt x="11" y="111"/>
                    </a:lnTo>
                    <a:lnTo>
                      <a:pt x="6" y="142"/>
                    </a:lnTo>
                    <a:lnTo>
                      <a:pt x="3" y="158"/>
                    </a:lnTo>
                    <a:lnTo>
                      <a:pt x="2" y="174"/>
                    </a:lnTo>
                    <a:lnTo>
                      <a:pt x="1" y="190"/>
                    </a:lnTo>
                    <a:lnTo>
                      <a:pt x="0" y="207"/>
                    </a:lnTo>
                    <a:lnTo>
                      <a:pt x="1" y="223"/>
                    </a:lnTo>
                    <a:lnTo>
                      <a:pt x="3" y="239"/>
                    </a:lnTo>
                    <a:lnTo>
                      <a:pt x="6" y="256"/>
                    </a:lnTo>
                    <a:lnTo>
                      <a:pt x="11" y="273"/>
                    </a:lnTo>
                    <a:lnTo>
                      <a:pt x="17" y="289"/>
                    </a:lnTo>
                    <a:lnTo>
                      <a:pt x="24" y="305"/>
                    </a:lnTo>
                    <a:lnTo>
                      <a:pt x="34" y="322"/>
                    </a:lnTo>
                    <a:lnTo>
                      <a:pt x="45" y="337"/>
                    </a:lnTo>
                    <a:lnTo>
                      <a:pt x="91" y="397"/>
                    </a:lnTo>
                    <a:lnTo>
                      <a:pt x="119" y="437"/>
                    </a:lnTo>
                    <a:lnTo>
                      <a:pt x="134" y="460"/>
                    </a:lnTo>
                    <a:lnTo>
                      <a:pt x="143" y="473"/>
                    </a:lnTo>
                    <a:lnTo>
                      <a:pt x="148" y="482"/>
                    </a:lnTo>
                    <a:lnTo>
                      <a:pt x="155" y="490"/>
                    </a:lnTo>
                    <a:lnTo>
                      <a:pt x="162" y="498"/>
                    </a:lnTo>
                    <a:lnTo>
                      <a:pt x="171" y="506"/>
                    </a:lnTo>
                    <a:lnTo>
                      <a:pt x="181" y="513"/>
                    </a:lnTo>
                    <a:lnTo>
                      <a:pt x="190" y="520"/>
                    </a:lnTo>
                    <a:lnTo>
                      <a:pt x="202" y="526"/>
                    </a:lnTo>
                    <a:lnTo>
                      <a:pt x="212" y="532"/>
                    </a:lnTo>
                    <a:lnTo>
                      <a:pt x="222" y="537"/>
                    </a:lnTo>
                    <a:lnTo>
                      <a:pt x="231" y="540"/>
                    </a:lnTo>
                    <a:lnTo>
                      <a:pt x="240" y="543"/>
                    </a:lnTo>
                    <a:lnTo>
                      <a:pt x="249" y="543"/>
                    </a:lnTo>
                    <a:lnTo>
                      <a:pt x="257" y="543"/>
                    </a:lnTo>
                    <a:lnTo>
                      <a:pt x="263" y="540"/>
                    </a:lnTo>
                    <a:lnTo>
                      <a:pt x="265" y="538"/>
                    </a:lnTo>
                    <a:lnTo>
                      <a:pt x="267" y="536"/>
                    </a:lnTo>
                    <a:lnTo>
                      <a:pt x="269" y="533"/>
                    </a:lnTo>
                    <a:lnTo>
                      <a:pt x="270" y="528"/>
                    </a:lnTo>
                    <a:lnTo>
                      <a:pt x="274" y="514"/>
                    </a:lnTo>
                    <a:lnTo>
                      <a:pt x="280" y="500"/>
                    </a:lnTo>
                    <a:lnTo>
                      <a:pt x="287" y="487"/>
                    </a:lnTo>
                    <a:lnTo>
                      <a:pt x="295" y="474"/>
                    </a:lnTo>
                    <a:lnTo>
                      <a:pt x="305" y="462"/>
                    </a:lnTo>
                    <a:lnTo>
                      <a:pt x="317" y="451"/>
                    </a:lnTo>
                    <a:lnTo>
                      <a:pt x="330" y="440"/>
                    </a:lnTo>
                    <a:lnTo>
                      <a:pt x="344" y="429"/>
                    </a:lnTo>
                    <a:lnTo>
                      <a:pt x="358" y="418"/>
                    </a:lnTo>
                    <a:lnTo>
                      <a:pt x="370" y="409"/>
                    </a:lnTo>
                    <a:lnTo>
                      <a:pt x="379" y="400"/>
                    </a:lnTo>
                    <a:lnTo>
                      <a:pt x="386" y="391"/>
                    </a:lnTo>
                    <a:lnTo>
                      <a:pt x="391" y="381"/>
                    </a:lnTo>
                    <a:lnTo>
                      <a:pt x="394" y="371"/>
                    </a:lnTo>
                    <a:lnTo>
                      <a:pt x="395" y="359"/>
                    </a:lnTo>
                    <a:lnTo>
                      <a:pt x="394" y="346"/>
                    </a:lnTo>
                    <a:lnTo>
                      <a:pt x="392" y="338"/>
                    </a:lnTo>
                    <a:lnTo>
                      <a:pt x="389" y="329"/>
                    </a:lnTo>
                    <a:lnTo>
                      <a:pt x="381" y="306"/>
                    </a:lnTo>
                    <a:lnTo>
                      <a:pt x="370" y="280"/>
                    </a:lnTo>
                    <a:lnTo>
                      <a:pt x="356" y="253"/>
                    </a:lnTo>
                    <a:lnTo>
                      <a:pt x="333" y="198"/>
                    </a:lnTo>
                    <a:lnTo>
                      <a:pt x="324" y="175"/>
                    </a:lnTo>
                    <a:lnTo>
                      <a:pt x="318" y="159"/>
                    </a:lnTo>
                    <a:lnTo>
                      <a:pt x="309" y="125"/>
                    </a:lnTo>
                    <a:lnTo>
                      <a:pt x="300" y="87"/>
                    </a:lnTo>
                    <a:lnTo>
                      <a:pt x="296" y="71"/>
                    </a:lnTo>
                    <a:lnTo>
                      <a:pt x="292" y="59"/>
                    </a:lnTo>
                    <a:lnTo>
                      <a:pt x="290" y="55"/>
                    </a:lnTo>
                    <a:lnTo>
                      <a:pt x="288" y="53"/>
                    </a:lnTo>
                    <a:lnTo>
                      <a:pt x="286" y="53"/>
                    </a:lnTo>
                    <a:lnTo>
                      <a:pt x="285" y="55"/>
                    </a:lnTo>
                    <a:lnTo>
                      <a:pt x="279" y="73"/>
                    </a:lnTo>
                    <a:lnTo>
                      <a:pt x="271" y="95"/>
                    </a:lnTo>
                    <a:lnTo>
                      <a:pt x="267" y="104"/>
                    </a:lnTo>
                    <a:lnTo>
                      <a:pt x="263" y="110"/>
                    </a:lnTo>
                    <a:lnTo>
                      <a:pt x="260" y="112"/>
                    </a:lnTo>
                    <a:lnTo>
                      <a:pt x="258" y="113"/>
                    </a:lnTo>
                    <a:lnTo>
                      <a:pt x="255" y="112"/>
                    </a:lnTo>
                    <a:lnTo>
                      <a:pt x="252" y="110"/>
                    </a:lnTo>
                    <a:lnTo>
                      <a:pt x="245" y="104"/>
                    </a:lnTo>
                    <a:lnTo>
                      <a:pt x="237" y="99"/>
                    </a:lnTo>
                    <a:lnTo>
                      <a:pt x="227" y="94"/>
                    </a:lnTo>
                    <a:lnTo>
                      <a:pt x="216" y="88"/>
                    </a:lnTo>
                    <a:lnTo>
                      <a:pt x="191" y="77"/>
                    </a:lnTo>
                    <a:lnTo>
                      <a:pt x="167" y="66"/>
                    </a:lnTo>
                    <a:lnTo>
                      <a:pt x="156" y="59"/>
                    </a:lnTo>
                    <a:lnTo>
                      <a:pt x="148" y="52"/>
                    </a:lnTo>
                    <a:lnTo>
                      <a:pt x="140" y="45"/>
                    </a:lnTo>
                    <a:lnTo>
                      <a:pt x="134" y="38"/>
                    </a:lnTo>
                    <a:lnTo>
                      <a:pt x="126" y="24"/>
                    </a:lnTo>
                    <a:lnTo>
                      <a:pt x="121" y="16"/>
                    </a:lnTo>
                    <a:lnTo>
                      <a:pt x="115" y="9"/>
                    </a:lnTo>
                    <a:lnTo>
                      <a:pt x="108" y="4"/>
                    </a:lnTo>
                    <a:lnTo>
                      <a:pt x="102" y="1"/>
                    </a:lnTo>
                    <a:lnTo>
                      <a:pt x="97" y="0"/>
                    </a:lnTo>
                    <a:close/>
                  </a:path>
                </a:pathLst>
              </a:custGeom>
              <a:solidFill>
                <a:srgbClr val="A3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2" name="Freeform 67">
                <a:extLst>
                  <a:ext uri="{FF2B5EF4-FFF2-40B4-BE49-F238E27FC236}">
                    <a16:creationId xmlns:a16="http://schemas.microsoft.com/office/drawing/2014/main" id="{9F2B7E1F-2917-4077-8226-FC9FA370F950}"/>
                  </a:ext>
                </a:extLst>
              </p:cNvPr>
              <p:cNvSpPr>
                <a:spLocks/>
              </p:cNvSpPr>
              <p:nvPr/>
            </p:nvSpPr>
            <p:spPr bwMode="auto">
              <a:xfrm>
                <a:off x="3598" y="1386"/>
                <a:ext cx="390" cy="538"/>
              </a:xfrm>
              <a:custGeom>
                <a:avLst/>
                <a:gdLst>
                  <a:gd name="T0" fmla="*/ 95 w 390"/>
                  <a:gd name="T1" fmla="*/ 0 h 538"/>
                  <a:gd name="T2" fmla="*/ 86 w 390"/>
                  <a:gd name="T3" fmla="*/ 1 h 538"/>
                  <a:gd name="T4" fmla="*/ 69 w 390"/>
                  <a:gd name="T5" fmla="*/ 6 h 538"/>
                  <a:gd name="T6" fmla="*/ 57 w 390"/>
                  <a:gd name="T7" fmla="*/ 14 h 538"/>
                  <a:gd name="T8" fmla="*/ 44 w 390"/>
                  <a:gd name="T9" fmla="*/ 26 h 538"/>
                  <a:gd name="T10" fmla="*/ 32 w 390"/>
                  <a:gd name="T11" fmla="*/ 44 h 538"/>
                  <a:gd name="T12" fmla="*/ 21 w 390"/>
                  <a:gd name="T13" fmla="*/ 67 h 538"/>
                  <a:gd name="T14" fmla="*/ 17 w 390"/>
                  <a:gd name="T15" fmla="*/ 81 h 538"/>
                  <a:gd name="T16" fmla="*/ 5 w 390"/>
                  <a:gd name="T17" fmla="*/ 141 h 538"/>
                  <a:gd name="T18" fmla="*/ 1 w 390"/>
                  <a:gd name="T19" fmla="*/ 172 h 538"/>
                  <a:gd name="T20" fmla="*/ 0 w 390"/>
                  <a:gd name="T21" fmla="*/ 205 h 538"/>
                  <a:gd name="T22" fmla="*/ 3 w 390"/>
                  <a:gd name="T23" fmla="*/ 237 h 538"/>
                  <a:gd name="T24" fmla="*/ 10 w 390"/>
                  <a:gd name="T25" fmla="*/ 270 h 538"/>
                  <a:gd name="T26" fmla="*/ 24 w 390"/>
                  <a:gd name="T27" fmla="*/ 302 h 538"/>
                  <a:gd name="T28" fmla="*/ 45 w 390"/>
                  <a:gd name="T29" fmla="*/ 334 h 538"/>
                  <a:gd name="T30" fmla="*/ 90 w 390"/>
                  <a:gd name="T31" fmla="*/ 393 h 538"/>
                  <a:gd name="T32" fmla="*/ 132 w 390"/>
                  <a:gd name="T33" fmla="*/ 455 h 538"/>
                  <a:gd name="T34" fmla="*/ 141 w 390"/>
                  <a:gd name="T35" fmla="*/ 468 h 538"/>
                  <a:gd name="T36" fmla="*/ 153 w 390"/>
                  <a:gd name="T37" fmla="*/ 485 h 538"/>
                  <a:gd name="T38" fmla="*/ 169 w 390"/>
                  <a:gd name="T39" fmla="*/ 500 h 538"/>
                  <a:gd name="T40" fmla="*/ 188 w 390"/>
                  <a:gd name="T41" fmla="*/ 514 h 538"/>
                  <a:gd name="T42" fmla="*/ 209 w 390"/>
                  <a:gd name="T43" fmla="*/ 526 h 538"/>
                  <a:gd name="T44" fmla="*/ 228 w 390"/>
                  <a:gd name="T45" fmla="*/ 535 h 538"/>
                  <a:gd name="T46" fmla="*/ 246 w 390"/>
                  <a:gd name="T47" fmla="*/ 538 h 538"/>
                  <a:gd name="T48" fmla="*/ 259 w 390"/>
                  <a:gd name="T49" fmla="*/ 534 h 538"/>
                  <a:gd name="T50" fmla="*/ 264 w 390"/>
                  <a:gd name="T51" fmla="*/ 530 h 538"/>
                  <a:gd name="T52" fmla="*/ 267 w 390"/>
                  <a:gd name="T53" fmla="*/ 523 h 538"/>
                  <a:gd name="T54" fmla="*/ 271 w 390"/>
                  <a:gd name="T55" fmla="*/ 509 h 538"/>
                  <a:gd name="T56" fmla="*/ 284 w 390"/>
                  <a:gd name="T57" fmla="*/ 482 h 538"/>
                  <a:gd name="T58" fmla="*/ 302 w 390"/>
                  <a:gd name="T59" fmla="*/ 457 h 538"/>
                  <a:gd name="T60" fmla="*/ 326 w 390"/>
                  <a:gd name="T61" fmla="*/ 435 h 538"/>
                  <a:gd name="T62" fmla="*/ 340 w 390"/>
                  <a:gd name="T63" fmla="*/ 425 h 538"/>
                  <a:gd name="T64" fmla="*/ 366 w 390"/>
                  <a:gd name="T65" fmla="*/ 405 h 538"/>
                  <a:gd name="T66" fmla="*/ 382 w 390"/>
                  <a:gd name="T67" fmla="*/ 387 h 538"/>
                  <a:gd name="T68" fmla="*/ 390 w 390"/>
                  <a:gd name="T69" fmla="*/ 367 h 538"/>
                  <a:gd name="T70" fmla="*/ 389 w 390"/>
                  <a:gd name="T71" fmla="*/ 342 h 538"/>
                  <a:gd name="T72" fmla="*/ 387 w 390"/>
                  <a:gd name="T73" fmla="*/ 335 h 538"/>
                  <a:gd name="T74" fmla="*/ 376 w 390"/>
                  <a:gd name="T75" fmla="*/ 303 h 538"/>
                  <a:gd name="T76" fmla="*/ 353 w 390"/>
                  <a:gd name="T77" fmla="*/ 249 h 538"/>
                  <a:gd name="T78" fmla="*/ 321 w 390"/>
                  <a:gd name="T79" fmla="*/ 173 h 538"/>
                  <a:gd name="T80" fmla="*/ 315 w 390"/>
                  <a:gd name="T81" fmla="*/ 157 h 538"/>
                  <a:gd name="T82" fmla="*/ 298 w 390"/>
                  <a:gd name="T83" fmla="*/ 86 h 538"/>
                  <a:gd name="T84" fmla="*/ 289 w 390"/>
                  <a:gd name="T85" fmla="*/ 58 h 538"/>
                  <a:gd name="T86" fmla="*/ 286 w 390"/>
                  <a:gd name="T87" fmla="*/ 52 h 538"/>
                  <a:gd name="T88" fmla="*/ 283 w 390"/>
                  <a:gd name="T89" fmla="*/ 54 h 538"/>
                  <a:gd name="T90" fmla="*/ 277 w 390"/>
                  <a:gd name="T91" fmla="*/ 72 h 538"/>
                  <a:gd name="T92" fmla="*/ 265 w 390"/>
                  <a:gd name="T93" fmla="*/ 104 h 538"/>
                  <a:gd name="T94" fmla="*/ 259 w 390"/>
                  <a:gd name="T95" fmla="*/ 112 h 538"/>
                  <a:gd name="T96" fmla="*/ 254 w 390"/>
                  <a:gd name="T97" fmla="*/ 112 h 538"/>
                  <a:gd name="T98" fmla="*/ 250 w 390"/>
                  <a:gd name="T99" fmla="*/ 110 h 538"/>
                  <a:gd name="T100" fmla="*/ 235 w 390"/>
                  <a:gd name="T101" fmla="*/ 99 h 538"/>
                  <a:gd name="T102" fmla="*/ 214 w 390"/>
                  <a:gd name="T103" fmla="*/ 88 h 538"/>
                  <a:gd name="T104" fmla="*/ 165 w 390"/>
                  <a:gd name="T105" fmla="*/ 65 h 538"/>
                  <a:gd name="T106" fmla="*/ 154 w 390"/>
                  <a:gd name="T107" fmla="*/ 59 h 538"/>
                  <a:gd name="T108" fmla="*/ 138 w 390"/>
                  <a:gd name="T109" fmla="*/ 45 h 538"/>
                  <a:gd name="T110" fmla="*/ 124 w 390"/>
                  <a:gd name="T111" fmla="*/ 24 h 538"/>
                  <a:gd name="T112" fmla="*/ 119 w 390"/>
                  <a:gd name="T113" fmla="*/ 16 h 538"/>
                  <a:gd name="T114" fmla="*/ 106 w 390"/>
                  <a:gd name="T115" fmla="*/ 4 h 538"/>
                  <a:gd name="T116" fmla="*/ 98 w 390"/>
                  <a:gd name="T117" fmla="*/ 0 h 538"/>
                  <a:gd name="T118" fmla="*/ 95 w 390"/>
                  <a:gd name="T119" fmla="*/ 0 h 5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0" h="538">
                    <a:moveTo>
                      <a:pt x="95" y="0"/>
                    </a:moveTo>
                    <a:lnTo>
                      <a:pt x="95" y="0"/>
                    </a:lnTo>
                    <a:lnTo>
                      <a:pt x="93" y="0"/>
                    </a:lnTo>
                    <a:lnTo>
                      <a:pt x="86" y="1"/>
                    </a:lnTo>
                    <a:lnTo>
                      <a:pt x="75" y="4"/>
                    </a:lnTo>
                    <a:lnTo>
                      <a:pt x="69" y="6"/>
                    </a:lnTo>
                    <a:lnTo>
                      <a:pt x="63" y="10"/>
                    </a:lnTo>
                    <a:lnTo>
                      <a:pt x="57" y="14"/>
                    </a:lnTo>
                    <a:lnTo>
                      <a:pt x="50" y="19"/>
                    </a:lnTo>
                    <a:lnTo>
                      <a:pt x="44" y="26"/>
                    </a:lnTo>
                    <a:lnTo>
                      <a:pt x="38" y="35"/>
                    </a:lnTo>
                    <a:lnTo>
                      <a:pt x="32" y="44"/>
                    </a:lnTo>
                    <a:lnTo>
                      <a:pt x="26" y="55"/>
                    </a:lnTo>
                    <a:lnTo>
                      <a:pt x="21" y="67"/>
                    </a:lnTo>
                    <a:lnTo>
                      <a:pt x="17" y="81"/>
                    </a:lnTo>
                    <a:lnTo>
                      <a:pt x="11" y="110"/>
                    </a:lnTo>
                    <a:lnTo>
                      <a:pt x="5" y="141"/>
                    </a:lnTo>
                    <a:lnTo>
                      <a:pt x="3" y="157"/>
                    </a:lnTo>
                    <a:lnTo>
                      <a:pt x="1" y="172"/>
                    </a:lnTo>
                    <a:lnTo>
                      <a:pt x="0" y="188"/>
                    </a:lnTo>
                    <a:lnTo>
                      <a:pt x="0" y="205"/>
                    </a:lnTo>
                    <a:lnTo>
                      <a:pt x="1" y="221"/>
                    </a:lnTo>
                    <a:lnTo>
                      <a:pt x="3" y="237"/>
                    </a:lnTo>
                    <a:lnTo>
                      <a:pt x="6" y="254"/>
                    </a:lnTo>
                    <a:lnTo>
                      <a:pt x="10" y="270"/>
                    </a:lnTo>
                    <a:lnTo>
                      <a:pt x="16" y="286"/>
                    </a:lnTo>
                    <a:lnTo>
                      <a:pt x="24" y="302"/>
                    </a:lnTo>
                    <a:lnTo>
                      <a:pt x="34" y="318"/>
                    </a:lnTo>
                    <a:lnTo>
                      <a:pt x="45" y="334"/>
                    </a:lnTo>
                    <a:lnTo>
                      <a:pt x="90" y="393"/>
                    </a:lnTo>
                    <a:lnTo>
                      <a:pt x="117" y="432"/>
                    </a:lnTo>
                    <a:lnTo>
                      <a:pt x="132" y="455"/>
                    </a:lnTo>
                    <a:lnTo>
                      <a:pt x="141" y="468"/>
                    </a:lnTo>
                    <a:lnTo>
                      <a:pt x="146" y="477"/>
                    </a:lnTo>
                    <a:lnTo>
                      <a:pt x="153" y="485"/>
                    </a:lnTo>
                    <a:lnTo>
                      <a:pt x="160" y="493"/>
                    </a:lnTo>
                    <a:lnTo>
                      <a:pt x="169" y="500"/>
                    </a:lnTo>
                    <a:lnTo>
                      <a:pt x="178" y="507"/>
                    </a:lnTo>
                    <a:lnTo>
                      <a:pt x="188" y="514"/>
                    </a:lnTo>
                    <a:lnTo>
                      <a:pt x="199" y="520"/>
                    </a:lnTo>
                    <a:lnTo>
                      <a:pt x="209" y="526"/>
                    </a:lnTo>
                    <a:lnTo>
                      <a:pt x="219" y="531"/>
                    </a:lnTo>
                    <a:lnTo>
                      <a:pt x="228" y="535"/>
                    </a:lnTo>
                    <a:lnTo>
                      <a:pt x="237" y="537"/>
                    </a:lnTo>
                    <a:lnTo>
                      <a:pt x="246" y="538"/>
                    </a:lnTo>
                    <a:lnTo>
                      <a:pt x="254" y="537"/>
                    </a:lnTo>
                    <a:lnTo>
                      <a:pt x="259" y="534"/>
                    </a:lnTo>
                    <a:lnTo>
                      <a:pt x="262" y="532"/>
                    </a:lnTo>
                    <a:lnTo>
                      <a:pt x="264" y="530"/>
                    </a:lnTo>
                    <a:lnTo>
                      <a:pt x="265" y="526"/>
                    </a:lnTo>
                    <a:lnTo>
                      <a:pt x="267" y="523"/>
                    </a:lnTo>
                    <a:lnTo>
                      <a:pt x="271" y="509"/>
                    </a:lnTo>
                    <a:lnTo>
                      <a:pt x="277" y="495"/>
                    </a:lnTo>
                    <a:lnTo>
                      <a:pt x="284" y="482"/>
                    </a:lnTo>
                    <a:lnTo>
                      <a:pt x="292" y="469"/>
                    </a:lnTo>
                    <a:lnTo>
                      <a:pt x="302" y="457"/>
                    </a:lnTo>
                    <a:lnTo>
                      <a:pt x="314" y="446"/>
                    </a:lnTo>
                    <a:lnTo>
                      <a:pt x="326" y="435"/>
                    </a:lnTo>
                    <a:lnTo>
                      <a:pt x="340" y="425"/>
                    </a:lnTo>
                    <a:lnTo>
                      <a:pt x="354" y="414"/>
                    </a:lnTo>
                    <a:lnTo>
                      <a:pt x="366" y="405"/>
                    </a:lnTo>
                    <a:lnTo>
                      <a:pt x="375" y="396"/>
                    </a:lnTo>
                    <a:lnTo>
                      <a:pt x="382" y="387"/>
                    </a:lnTo>
                    <a:lnTo>
                      <a:pt x="387" y="377"/>
                    </a:lnTo>
                    <a:lnTo>
                      <a:pt x="390" y="367"/>
                    </a:lnTo>
                    <a:lnTo>
                      <a:pt x="390" y="355"/>
                    </a:lnTo>
                    <a:lnTo>
                      <a:pt x="389" y="342"/>
                    </a:lnTo>
                    <a:lnTo>
                      <a:pt x="387" y="335"/>
                    </a:lnTo>
                    <a:lnTo>
                      <a:pt x="384" y="326"/>
                    </a:lnTo>
                    <a:lnTo>
                      <a:pt x="376" y="303"/>
                    </a:lnTo>
                    <a:lnTo>
                      <a:pt x="364" y="277"/>
                    </a:lnTo>
                    <a:lnTo>
                      <a:pt x="353" y="249"/>
                    </a:lnTo>
                    <a:lnTo>
                      <a:pt x="330" y="196"/>
                    </a:lnTo>
                    <a:lnTo>
                      <a:pt x="321" y="173"/>
                    </a:lnTo>
                    <a:lnTo>
                      <a:pt x="315" y="157"/>
                    </a:lnTo>
                    <a:lnTo>
                      <a:pt x="306" y="124"/>
                    </a:lnTo>
                    <a:lnTo>
                      <a:pt x="298" y="86"/>
                    </a:lnTo>
                    <a:lnTo>
                      <a:pt x="293" y="70"/>
                    </a:lnTo>
                    <a:lnTo>
                      <a:pt x="289" y="58"/>
                    </a:lnTo>
                    <a:lnTo>
                      <a:pt x="288" y="54"/>
                    </a:lnTo>
                    <a:lnTo>
                      <a:pt x="286" y="52"/>
                    </a:lnTo>
                    <a:lnTo>
                      <a:pt x="284" y="52"/>
                    </a:lnTo>
                    <a:lnTo>
                      <a:pt x="283" y="54"/>
                    </a:lnTo>
                    <a:lnTo>
                      <a:pt x="277" y="72"/>
                    </a:lnTo>
                    <a:lnTo>
                      <a:pt x="269" y="95"/>
                    </a:lnTo>
                    <a:lnTo>
                      <a:pt x="265" y="104"/>
                    </a:lnTo>
                    <a:lnTo>
                      <a:pt x="261" y="110"/>
                    </a:lnTo>
                    <a:lnTo>
                      <a:pt x="259" y="112"/>
                    </a:lnTo>
                    <a:lnTo>
                      <a:pt x="256" y="112"/>
                    </a:lnTo>
                    <a:lnTo>
                      <a:pt x="254" y="112"/>
                    </a:lnTo>
                    <a:lnTo>
                      <a:pt x="250" y="110"/>
                    </a:lnTo>
                    <a:lnTo>
                      <a:pt x="244" y="104"/>
                    </a:lnTo>
                    <a:lnTo>
                      <a:pt x="235" y="99"/>
                    </a:lnTo>
                    <a:lnTo>
                      <a:pt x="225" y="93"/>
                    </a:lnTo>
                    <a:lnTo>
                      <a:pt x="214" y="88"/>
                    </a:lnTo>
                    <a:lnTo>
                      <a:pt x="189" y="76"/>
                    </a:lnTo>
                    <a:lnTo>
                      <a:pt x="165" y="65"/>
                    </a:lnTo>
                    <a:lnTo>
                      <a:pt x="154" y="59"/>
                    </a:lnTo>
                    <a:lnTo>
                      <a:pt x="146" y="52"/>
                    </a:lnTo>
                    <a:lnTo>
                      <a:pt x="138" y="45"/>
                    </a:lnTo>
                    <a:lnTo>
                      <a:pt x="132" y="38"/>
                    </a:lnTo>
                    <a:lnTo>
                      <a:pt x="124" y="24"/>
                    </a:lnTo>
                    <a:lnTo>
                      <a:pt x="119" y="16"/>
                    </a:lnTo>
                    <a:lnTo>
                      <a:pt x="113" y="9"/>
                    </a:lnTo>
                    <a:lnTo>
                      <a:pt x="106" y="4"/>
                    </a:lnTo>
                    <a:lnTo>
                      <a:pt x="100" y="1"/>
                    </a:lnTo>
                    <a:lnTo>
                      <a:pt x="98" y="0"/>
                    </a:lnTo>
                    <a:lnTo>
                      <a:pt x="95" y="0"/>
                    </a:lnTo>
                    <a:close/>
                  </a:path>
                </a:pathLst>
              </a:custGeom>
              <a:solidFill>
                <a:srgbClr val="969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3" name="Freeform 68">
                <a:extLst>
                  <a:ext uri="{FF2B5EF4-FFF2-40B4-BE49-F238E27FC236}">
                    <a16:creationId xmlns:a16="http://schemas.microsoft.com/office/drawing/2014/main" id="{7640A505-1E11-409D-85EC-A7C575D37744}"/>
                  </a:ext>
                </a:extLst>
              </p:cNvPr>
              <p:cNvSpPr>
                <a:spLocks/>
              </p:cNvSpPr>
              <p:nvPr/>
            </p:nvSpPr>
            <p:spPr bwMode="auto">
              <a:xfrm>
                <a:off x="3600" y="1388"/>
                <a:ext cx="385" cy="532"/>
              </a:xfrm>
              <a:custGeom>
                <a:avLst/>
                <a:gdLst>
                  <a:gd name="T0" fmla="*/ 94 w 385"/>
                  <a:gd name="T1" fmla="*/ 0 h 532"/>
                  <a:gd name="T2" fmla="*/ 84 w 385"/>
                  <a:gd name="T3" fmla="*/ 1 h 532"/>
                  <a:gd name="T4" fmla="*/ 68 w 385"/>
                  <a:gd name="T5" fmla="*/ 6 h 532"/>
                  <a:gd name="T6" fmla="*/ 56 w 385"/>
                  <a:gd name="T7" fmla="*/ 14 h 532"/>
                  <a:gd name="T8" fmla="*/ 43 w 385"/>
                  <a:gd name="T9" fmla="*/ 26 h 532"/>
                  <a:gd name="T10" fmla="*/ 31 w 385"/>
                  <a:gd name="T11" fmla="*/ 43 h 532"/>
                  <a:gd name="T12" fmla="*/ 20 w 385"/>
                  <a:gd name="T13" fmla="*/ 66 h 532"/>
                  <a:gd name="T14" fmla="*/ 16 w 385"/>
                  <a:gd name="T15" fmla="*/ 82 h 532"/>
                  <a:gd name="T16" fmla="*/ 4 w 385"/>
                  <a:gd name="T17" fmla="*/ 140 h 532"/>
                  <a:gd name="T18" fmla="*/ 1 w 385"/>
                  <a:gd name="T19" fmla="*/ 171 h 532"/>
                  <a:gd name="T20" fmla="*/ 0 w 385"/>
                  <a:gd name="T21" fmla="*/ 203 h 532"/>
                  <a:gd name="T22" fmla="*/ 3 w 385"/>
                  <a:gd name="T23" fmla="*/ 235 h 532"/>
                  <a:gd name="T24" fmla="*/ 10 w 385"/>
                  <a:gd name="T25" fmla="*/ 267 h 532"/>
                  <a:gd name="T26" fmla="*/ 23 w 385"/>
                  <a:gd name="T27" fmla="*/ 299 h 532"/>
                  <a:gd name="T28" fmla="*/ 44 w 385"/>
                  <a:gd name="T29" fmla="*/ 330 h 532"/>
                  <a:gd name="T30" fmla="*/ 89 w 385"/>
                  <a:gd name="T31" fmla="*/ 389 h 532"/>
                  <a:gd name="T32" fmla="*/ 131 w 385"/>
                  <a:gd name="T33" fmla="*/ 450 h 532"/>
                  <a:gd name="T34" fmla="*/ 139 w 385"/>
                  <a:gd name="T35" fmla="*/ 463 h 532"/>
                  <a:gd name="T36" fmla="*/ 151 w 385"/>
                  <a:gd name="T37" fmla="*/ 479 h 532"/>
                  <a:gd name="T38" fmla="*/ 167 w 385"/>
                  <a:gd name="T39" fmla="*/ 495 h 532"/>
                  <a:gd name="T40" fmla="*/ 186 w 385"/>
                  <a:gd name="T41" fmla="*/ 509 h 532"/>
                  <a:gd name="T42" fmla="*/ 206 w 385"/>
                  <a:gd name="T43" fmla="*/ 520 h 532"/>
                  <a:gd name="T44" fmla="*/ 226 w 385"/>
                  <a:gd name="T45" fmla="*/ 529 h 532"/>
                  <a:gd name="T46" fmla="*/ 242 w 385"/>
                  <a:gd name="T47" fmla="*/ 532 h 532"/>
                  <a:gd name="T48" fmla="*/ 256 w 385"/>
                  <a:gd name="T49" fmla="*/ 529 h 532"/>
                  <a:gd name="T50" fmla="*/ 261 w 385"/>
                  <a:gd name="T51" fmla="*/ 523 h 532"/>
                  <a:gd name="T52" fmla="*/ 263 w 385"/>
                  <a:gd name="T53" fmla="*/ 517 h 532"/>
                  <a:gd name="T54" fmla="*/ 268 w 385"/>
                  <a:gd name="T55" fmla="*/ 503 h 532"/>
                  <a:gd name="T56" fmla="*/ 280 w 385"/>
                  <a:gd name="T57" fmla="*/ 477 h 532"/>
                  <a:gd name="T58" fmla="*/ 298 w 385"/>
                  <a:gd name="T59" fmla="*/ 453 h 532"/>
                  <a:gd name="T60" fmla="*/ 323 w 385"/>
                  <a:gd name="T61" fmla="*/ 431 h 532"/>
                  <a:gd name="T62" fmla="*/ 336 w 385"/>
                  <a:gd name="T63" fmla="*/ 421 h 532"/>
                  <a:gd name="T64" fmla="*/ 361 w 385"/>
                  <a:gd name="T65" fmla="*/ 401 h 532"/>
                  <a:gd name="T66" fmla="*/ 377 w 385"/>
                  <a:gd name="T67" fmla="*/ 383 h 532"/>
                  <a:gd name="T68" fmla="*/ 385 w 385"/>
                  <a:gd name="T69" fmla="*/ 363 h 532"/>
                  <a:gd name="T70" fmla="*/ 384 w 385"/>
                  <a:gd name="T71" fmla="*/ 339 h 532"/>
                  <a:gd name="T72" fmla="*/ 380 w 385"/>
                  <a:gd name="T73" fmla="*/ 322 h 532"/>
                  <a:gd name="T74" fmla="*/ 349 w 385"/>
                  <a:gd name="T75" fmla="*/ 246 h 532"/>
                  <a:gd name="T76" fmla="*/ 318 w 385"/>
                  <a:gd name="T77" fmla="*/ 172 h 532"/>
                  <a:gd name="T78" fmla="*/ 312 w 385"/>
                  <a:gd name="T79" fmla="*/ 156 h 532"/>
                  <a:gd name="T80" fmla="*/ 295 w 385"/>
                  <a:gd name="T81" fmla="*/ 85 h 532"/>
                  <a:gd name="T82" fmla="*/ 287 w 385"/>
                  <a:gd name="T83" fmla="*/ 57 h 532"/>
                  <a:gd name="T84" fmla="*/ 284 w 385"/>
                  <a:gd name="T85" fmla="*/ 52 h 532"/>
                  <a:gd name="T86" fmla="*/ 281 w 385"/>
                  <a:gd name="T87" fmla="*/ 54 h 532"/>
                  <a:gd name="T88" fmla="*/ 275 w 385"/>
                  <a:gd name="T89" fmla="*/ 71 h 532"/>
                  <a:gd name="T90" fmla="*/ 263 w 385"/>
                  <a:gd name="T91" fmla="*/ 103 h 532"/>
                  <a:gd name="T92" fmla="*/ 257 w 385"/>
                  <a:gd name="T93" fmla="*/ 111 h 532"/>
                  <a:gd name="T94" fmla="*/ 252 w 385"/>
                  <a:gd name="T95" fmla="*/ 111 h 532"/>
                  <a:gd name="T96" fmla="*/ 248 w 385"/>
                  <a:gd name="T97" fmla="*/ 109 h 532"/>
                  <a:gd name="T98" fmla="*/ 233 w 385"/>
                  <a:gd name="T99" fmla="*/ 98 h 532"/>
                  <a:gd name="T100" fmla="*/ 212 w 385"/>
                  <a:gd name="T101" fmla="*/ 88 h 532"/>
                  <a:gd name="T102" fmla="*/ 163 w 385"/>
                  <a:gd name="T103" fmla="*/ 65 h 532"/>
                  <a:gd name="T104" fmla="*/ 152 w 385"/>
                  <a:gd name="T105" fmla="*/ 59 h 532"/>
                  <a:gd name="T106" fmla="*/ 136 w 385"/>
                  <a:gd name="T107" fmla="*/ 45 h 532"/>
                  <a:gd name="T108" fmla="*/ 122 w 385"/>
                  <a:gd name="T109" fmla="*/ 24 h 532"/>
                  <a:gd name="T110" fmla="*/ 117 w 385"/>
                  <a:gd name="T111" fmla="*/ 16 h 532"/>
                  <a:gd name="T112" fmla="*/ 104 w 385"/>
                  <a:gd name="T113" fmla="*/ 4 h 532"/>
                  <a:gd name="T114" fmla="*/ 96 w 385"/>
                  <a:gd name="T115" fmla="*/ 0 h 532"/>
                  <a:gd name="T116" fmla="*/ 94 w 385"/>
                  <a:gd name="T117" fmla="*/ 0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5" h="532">
                    <a:moveTo>
                      <a:pt x="94" y="0"/>
                    </a:moveTo>
                    <a:lnTo>
                      <a:pt x="94" y="0"/>
                    </a:lnTo>
                    <a:lnTo>
                      <a:pt x="91" y="0"/>
                    </a:lnTo>
                    <a:lnTo>
                      <a:pt x="84" y="1"/>
                    </a:lnTo>
                    <a:lnTo>
                      <a:pt x="74" y="4"/>
                    </a:lnTo>
                    <a:lnTo>
                      <a:pt x="68" y="6"/>
                    </a:lnTo>
                    <a:lnTo>
                      <a:pt x="62" y="9"/>
                    </a:lnTo>
                    <a:lnTo>
                      <a:pt x="56" y="14"/>
                    </a:lnTo>
                    <a:lnTo>
                      <a:pt x="49" y="19"/>
                    </a:lnTo>
                    <a:lnTo>
                      <a:pt x="43" y="26"/>
                    </a:lnTo>
                    <a:lnTo>
                      <a:pt x="37" y="34"/>
                    </a:lnTo>
                    <a:lnTo>
                      <a:pt x="31" y="43"/>
                    </a:lnTo>
                    <a:lnTo>
                      <a:pt x="25" y="54"/>
                    </a:lnTo>
                    <a:lnTo>
                      <a:pt x="20" y="66"/>
                    </a:lnTo>
                    <a:lnTo>
                      <a:pt x="16" y="82"/>
                    </a:lnTo>
                    <a:lnTo>
                      <a:pt x="10" y="110"/>
                    </a:lnTo>
                    <a:lnTo>
                      <a:pt x="4" y="140"/>
                    </a:lnTo>
                    <a:lnTo>
                      <a:pt x="2" y="155"/>
                    </a:lnTo>
                    <a:lnTo>
                      <a:pt x="1" y="171"/>
                    </a:lnTo>
                    <a:lnTo>
                      <a:pt x="0" y="186"/>
                    </a:lnTo>
                    <a:lnTo>
                      <a:pt x="0" y="203"/>
                    </a:lnTo>
                    <a:lnTo>
                      <a:pt x="1" y="219"/>
                    </a:lnTo>
                    <a:lnTo>
                      <a:pt x="3" y="235"/>
                    </a:lnTo>
                    <a:lnTo>
                      <a:pt x="6" y="251"/>
                    </a:lnTo>
                    <a:lnTo>
                      <a:pt x="10" y="267"/>
                    </a:lnTo>
                    <a:lnTo>
                      <a:pt x="16" y="283"/>
                    </a:lnTo>
                    <a:lnTo>
                      <a:pt x="23" y="299"/>
                    </a:lnTo>
                    <a:lnTo>
                      <a:pt x="33" y="315"/>
                    </a:lnTo>
                    <a:lnTo>
                      <a:pt x="44" y="330"/>
                    </a:lnTo>
                    <a:lnTo>
                      <a:pt x="89" y="389"/>
                    </a:lnTo>
                    <a:lnTo>
                      <a:pt x="116" y="428"/>
                    </a:lnTo>
                    <a:lnTo>
                      <a:pt x="131" y="450"/>
                    </a:lnTo>
                    <a:lnTo>
                      <a:pt x="139" y="463"/>
                    </a:lnTo>
                    <a:lnTo>
                      <a:pt x="144" y="472"/>
                    </a:lnTo>
                    <a:lnTo>
                      <a:pt x="151" y="479"/>
                    </a:lnTo>
                    <a:lnTo>
                      <a:pt x="158" y="487"/>
                    </a:lnTo>
                    <a:lnTo>
                      <a:pt x="167" y="495"/>
                    </a:lnTo>
                    <a:lnTo>
                      <a:pt x="176" y="502"/>
                    </a:lnTo>
                    <a:lnTo>
                      <a:pt x="186" y="509"/>
                    </a:lnTo>
                    <a:lnTo>
                      <a:pt x="197" y="515"/>
                    </a:lnTo>
                    <a:lnTo>
                      <a:pt x="206" y="520"/>
                    </a:lnTo>
                    <a:lnTo>
                      <a:pt x="216" y="524"/>
                    </a:lnTo>
                    <a:lnTo>
                      <a:pt x="226" y="529"/>
                    </a:lnTo>
                    <a:lnTo>
                      <a:pt x="234" y="531"/>
                    </a:lnTo>
                    <a:lnTo>
                      <a:pt x="242" y="532"/>
                    </a:lnTo>
                    <a:lnTo>
                      <a:pt x="249" y="531"/>
                    </a:lnTo>
                    <a:lnTo>
                      <a:pt x="256" y="529"/>
                    </a:lnTo>
                    <a:lnTo>
                      <a:pt x="259" y="527"/>
                    </a:lnTo>
                    <a:lnTo>
                      <a:pt x="261" y="523"/>
                    </a:lnTo>
                    <a:lnTo>
                      <a:pt x="262" y="520"/>
                    </a:lnTo>
                    <a:lnTo>
                      <a:pt x="263" y="517"/>
                    </a:lnTo>
                    <a:lnTo>
                      <a:pt x="268" y="503"/>
                    </a:lnTo>
                    <a:lnTo>
                      <a:pt x="273" y="490"/>
                    </a:lnTo>
                    <a:lnTo>
                      <a:pt x="280" y="477"/>
                    </a:lnTo>
                    <a:lnTo>
                      <a:pt x="289" y="464"/>
                    </a:lnTo>
                    <a:lnTo>
                      <a:pt x="298" y="453"/>
                    </a:lnTo>
                    <a:lnTo>
                      <a:pt x="310" y="442"/>
                    </a:lnTo>
                    <a:lnTo>
                      <a:pt x="323" y="431"/>
                    </a:lnTo>
                    <a:lnTo>
                      <a:pt x="336" y="421"/>
                    </a:lnTo>
                    <a:lnTo>
                      <a:pt x="349" y="410"/>
                    </a:lnTo>
                    <a:lnTo>
                      <a:pt x="361" y="401"/>
                    </a:lnTo>
                    <a:lnTo>
                      <a:pt x="371" y="392"/>
                    </a:lnTo>
                    <a:lnTo>
                      <a:pt x="377" y="383"/>
                    </a:lnTo>
                    <a:lnTo>
                      <a:pt x="382" y="374"/>
                    </a:lnTo>
                    <a:lnTo>
                      <a:pt x="385" y="363"/>
                    </a:lnTo>
                    <a:lnTo>
                      <a:pt x="385" y="351"/>
                    </a:lnTo>
                    <a:lnTo>
                      <a:pt x="384" y="339"/>
                    </a:lnTo>
                    <a:lnTo>
                      <a:pt x="380" y="322"/>
                    </a:lnTo>
                    <a:lnTo>
                      <a:pt x="372" y="300"/>
                    </a:lnTo>
                    <a:lnTo>
                      <a:pt x="349" y="246"/>
                    </a:lnTo>
                    <a:lnTo>
                      <a:pt x="326" y="194"/>
                    </a:lnTo>
                    <a:lnTo>
                      <a:pt x="318" y="172"/>
                    </a:lnTo>
                    <a:lnTo>
                      <a:pt x="312" y="156"/>
                    </a:lnTo>
                    <a:lnTo>
                      <a:pt x="303" y="122"/>
                    </a:lnTo>
                    <a:lnTo>
                      <a:pt x="295" y="85"/>
                    </a:lnTo>
                    <a:lnTo>
                      <a:pt x="291" y="69"/>
                    </a:lnTo>
                    <a:lnTo>
                      <a:pt x="287" y="57"/>
                    </a:lnTo>
                    <a:lnTo>
                      <a:pt x="286" y="54"/>
                    </a:lnTo>
                    <a:lnTo>
                      <a:pt x="284" y="52"/>
                    </a:lnTo>
                    <a:lnTo>
                      <a:pt x="282" y="52"/>
                    </a:lnTo>
                    <a:lnTo>
                      <a:pt x="281" y="54"/>
                    </a:lnTo>
                    <a:lnTo>
                      <a:pt x="275" y="71"/>
                    </a:lnTo>
                    <a:lnTo>
                      <a:pt x="267" y="94"/>
                    </a:lnTo>
                    <a:lnTo>
                      <a:pt x="263" y="103"/>
                    </a:lnTo>
                    <a:lnTo>
                      <a:pt x="259" y="109"/>
                    </a:lnTo>
                    <a:lnTo>
                      <a:pt x="257" y="111"/>
                    </a:lnTo>
                    <a:lnTo>
                      <a:pt x="254" y="112"/>
                    </a:lnTo>
                    <a:lnTo>
                      <a:pt x="252" y="111"/>
                    </a:lnTo>
                    <a:lnTo>
                      <a:pt x="248" y="109"/>
                    </a:lnTo>
                    <a:lnTo>
                      <a:pt x="242" y="104"/>
                    </a:lnTo>
                    <a:lnTo>
                      <a:pt x="233" y="98"/>
                    </a:lnTo>
                    <a:lnTo>
                      <a:pt x="223" y="93"/>
                    </a:lnTo>
                    <a:lnTo>
                      <a:pt x="212" y="88"/>
                    </a:lnTo>
                    <a:lnTo>
                      <a:pt x="186" y="76"/>
                    </a:lnTo>
                    <a:lnTo>
                      <a:pt x="163" y="65"/>
                    </a:lnTo>
                    <a:lnTo>
                      <a:pt x="152" y="59"/>
                    </a:lnTo>
                    <a:lnTo>
                      <a:pt x="144" y="52"/>
                    </a:lnTo>
                    <a:lnTo>
                      <a:pt x="136" y="45"/>
                    </a:lnTo>
                    <a:lnTo>
                      <a:pt x="130" y="38"/>
                    </a:lnTo>
                    <a:lnTo>
                      <a:pt x="122" y="24"/>
                    </a:lnTo>
                    <a:lnTo>
                      <a:pt x="117" y="16"/>
                    </a:lnTo>
                    <a:lnTo>
                      <a:pt x="111" y="10"/>
                    </a:lnTo>
                    <a:lnTo>
                      <a:pt x="104" y="4"/>
                    </a:lnTo>
                    <a:lnTo>
                      <a:pt x="98" y="1"/>
                    </a:lnTo>
                    <a:lnTo>
                      <a:pt x="96" y="0"/>
                    </a:lnTo>
                    <a:lnTo>
                      <a:pt x="94" y="0"/>
                    </a:lnTo>
                    <a:close/>
                  </a:path>
                </a:pathLst>
              </a:custGeom>
              <a:solidFill>
                <a:srgbClr val="8A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4" name="Freeform 69">
                <a:extLst>
                  <a:ext uri="{FF2B5EF4-FFF2-40B4-BE49-F238E27FC236}">
                    <a16:creationId xmlns:a16="http://schemas.microsoft.com/office/drawing/2014/main" id="{24AB2F59-66C4-431F-BAFE-3FA49FBFA33A}"/>
                  </a:ext>
                </a:extLst>
              </p:cNvPr>
              <p:cNvSpPr>
                <a:spLocks/>
              </p:cNvSpPr>
              <p:nvPr/>
            </p:nvSpPr>
            <p:spPr bwMode="auto">
              <a:xfrm>
                <a:off x="3602" y="1390"/>
                <a:ext cx="381" cy="526"/>
              </a:xfrm>
              <a:custGeom>
                <a:avLst/>
                <a:gdLst>
                  <a:gd name="T0" fmla="*/ 92 w 381"/>
                  <a:gd name="T1" fmla="*/ 0 h 526"/>
                  <a:gd name="T2" fmla="*/ 83 w 381"/>
                  <a:gd name="T3" fmla="*/ 1 h 526"/>
                  <a:gd name="T4" fmla="*/ 66 w 381"/>
                  <a:gd name="T5" fmla="*/ 6 h 526"/>
                  <a:gd name="T6" fmla="*/ 54 w 381"/>
                  <a:gd name="T7" fmla="*/ 13 h 526"/>
                  <a:gd name="T8" fmla="*/ 42 w 381"/>
                  <a:gd name="T9" fmla="*/ 26 h 526"/>
                  <a:gd name="T10" fmla="*/ 30 w 381"/>
                  <a:gd name="T11" fmla="*/ 43 h 526"/>
                  <a:gd name="T12" fmla="*/ 19 w 381"/>
                  <a:gd name="T13" fmla="*/ 66 h 526"/>
                  <a:gd name="T14" fmla="*/ 15 w 381"/>
                  <a:gd name="T15" fmla="*/ 81 h 526"/>
                  <a:gd name="T16" fmla="*/ 4 w 381"/>
                  <a:gd name="T17" fmla="*/ 139 h 526"/>
                  <a:gd name="T18" fmla="*/ 0 w 381"/>
                  <a:gd name="T19" fmla="*/ 169 h 526"/>
                  <a:gd name="T20" fmla="*/ 0 w 381"/>
                  <a:gd name="T21" fmla="*/ 201 h 526"/>
                  <a:gd name="T22" fmla="*/ 2 w 381"/>
                  <a:gd name="T23" fmla="*/ 232 h 526"/>
                  <a:gd name="T24" fmla="*/ 10 w 381"/>
                  <a:gd name="T25" fmla="*/ 265 h 526"/>
                  <a:gd name="T26" fmla="*/ 23 w 381"/>
                  <a:gd name="T27" fmla="*/ 296 h 526"/>
                  <a:gd name="T28" fmla="*/ 43 w 381"/>
                  <a:gd name="T29" fmla="*/ 327 h 526"/>
                  <a:gd name="T30" fmla="*/ 88 w 381"/>
                  <a:gd name="T31" fmla="*/ 385 h 526"/>
                  <a:gd name="T32" fmla="*/ 129 w 381"/>
                  <a:gd name="T33" fmla="*/ 445 h 526"/>
                  <a:gd name="T34" fmla="*/ 138 w 381"/>
                  <a:gd name="T35" fmla="*/ 458 h 526"/>
                  <a:gd name="T36" fmla="*/ 149 w 381"/>
                  <a:gd name="T37" fmla="*/ 474 h 526"/>
                  <a:gd name="T38" fmla="*/ 165 w 381"/>
                  <a:gd name="T39" fmla="*/ 489 h 526"/>
                  <a:gd name="T40" fmla="*/ 183 w 381"/>
                  <a:gd name="T41" fmla="*/ 503 h 526"/>
                  <a:gd name="T42" fmla="*/ 204 w 381"/>
                  <a:gd name="T43" fmla="*/ 514 h 526"/>
                  <a:gd name="T44" fmla="*/ 223 w 381"/>
                  <a:gd name="T45" fmla="*/ 522 h 526"/>
                  <a:gd name="T46" fmla="*/ 239 w 381"/>
                  <a:gd name="T47" fmla="*/ 526 h 526"/>
                  <a:gd name="T48" fmla="*/ 253 w 381"/>
                  <a:gd name="T49" fmla="*/ 522 h 526"/>
                  <a:gd name="T50" fmla="*/ 257 w 381"/>
                  <a:gd name="T51" fmla="*/ 518 h 526"/>
                  <a:gd name="T52" fmla="*/ 260 w 381"/>
                  <a:gd name="T53" fmla="*/ 512 h 526"/>
                  <a:gd name="T54" fmla="*/ 264 w 381"/>
                  <a:gd name="T55" fmla="*/ 498 h 526"/>
                  <a:gd name="T56" fmla="*/ 277 w 381"/>
                  <a:gd name="T57" fmla="*/ 472 h 526"/>
                  <a:gd name="T58" fmla="*/ 295 w 381"/>
                  <a:gd name="T59" fmla="*/ 448 h 526"/>
                  <a:gd name="T60" fmla="*/ 319 w 381"/>
                  <a:gd name="T61" fmla="*/ 427 h 526"/>
                  <a:gd name="T62" fmla="*/ 332 w 381"/>
                  <a:gd name="T63" fmla="*/ 417 h 526"/>
                  <a:gd name="T64" fmla="*/ 356 w 381"/>
                  <a:gd name="T65" fmla="*/ 397 h 526"/>
                  <a:gd name="T66" fmla="*/ 373 w 381"/>
                  <a:gd name="T67" fmla="*/ 379 h 526"/>
                  <a:gd name="T68" fmla="*/ 380 w 381"/>
                  <a:gd name="T69" fmla="*/ 360 h 526"/>
                  <a:gd name="T70" fmla="*/ 379 w 381"/>
                  <a:gd name="T71" fmla="*/ 335 h 526"/>
                  <a:gd name="T72" fmla="*/ 375 w 381"/>
                  <a:gd name="T73" fmla="*/ 319 h 526"/>
                  <a:gd name="T74" fmla="*/ 345 w 381"/>
                  <a:gd name="T75" fmla="*/ 244 h 526"/>
                  <a:gd name="T76" fmla="*/ 315 w 381"/>
                  <a:gd name="T77" fmla="*/ 170 h 526"/>
                  <a:gd name="T78" fmla="*/ 309 w 381"/>
                  <a:gd name="T79" fmla="*/ 154 h 526"/>
                  <a:gd name="T80" fmla="*/ 293 w 381"/>
                  <a:gd name="T81" fmla="*/ 84 h 526"/>
                  <a:gd name="T82" fmla="*/ 285 w 381"/>
                  <a:gd name="T83" fmla="*/ 57 h 526"/>
                  <a:gd name="T84" fmla="*/ 282 w 381"/>
                  <a:gd name="T85" fmla="*/ 51 h 526"/>
                  <a:gd name="T86" fmla="*/ 279 w 381"/>
                  <a:gd name="T87" fmla="*/ 53 h 526"/>
                  <a:gd name="T88" fmla="*/ 273 w 381"/>
                  <a:gd name="T89" fmla="*/ 71 h 526"/>
                  <a:gd name="T90" fmla="*/ 262 w 381"/>
                  <a:gd name="T91" fmla="*/ 102 h 526"/>
                  <a:gd name="T92" fmla="*/ 255 w 381"/>
                  <a:gd name="T93" fmla="*/ 111 h 526"/>
                  <a:gd name="T94" fmla="*/ 250 w 381"/>
                  <a:gd name="T95" fmla="*/ 111 h 526"/>
                  <a:gd name="T96" fmla="*/ 247 w 381"/>
                  <a:gd name="T97" fmla="*/ 109 h 526"/>
                  <a:gd name="T98" fmla="*/ 232 w 381"/>
                  <a:gd name="T99" fmla="*/ 98 h 526"/>
                  <a:gd name="T100" fmla="*/ 210 w 381"/>
                  <a:gd name="T101" fmla="*/ 87 h 526"/>
                  <a:gd name="T102" fmla="*/ 161 w 381"/>
                  <a:gd name="T103" fmla="*/ 65 h 526"/>
                  <a:gd name="T104" fmla="*/ 150 w 381"/>
                  <a:gd name="T105" fmla="*/ 59 h 526"/>
                  <a:gd name="T106" fmla="*/ 134 w 381"/>
                  <a:gd name="T107" fmla="*/ 45 h 526"/>
                  <a:gd name="T108" fmla="*/ 120 w 381"/>
                  <a:gd name="T109" fmla="*/ 26 h 526"/>
                  <a:gd name="T110" fmla="*/ 115 w 381"/>
                  <a:gd name="T111" fmla="*/ 17 h 526"/>
                  <a:gd name="T112" fmla="*/ 103 w 381"/>
                  <a:gd name="T113" fmla="*/ 4 h 526"/>
                  <a:gd name="T114" fmla="*/ 94 w 381"/>
                  <a:gd name="T115" fmla="*/ 0 h 526"/>
                  <a:gd name="T116" fmla="*/ 92 w 381"/>
                  <a:gd name="T117" fmla="*/ 0 h 5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1" h="526">
                    <a:moveTo>
                      <a:pt x="92" y="0"/>
                    </a:moveTo>
                    <a:lnTo>
                      <a:pt x="92" y="0"/>
                    </a:lnTo>
                    <a:lnTo>
                      <a:pt x="89" y="0"/>
                    </a:lnTo>
                    <a:lnTo>
                      <a:pt x="83" y="1"/>
                    </a:lnTo>
                    <a:lnTo>
                      <a:pt x="72" y="4"/>
                    </a:lnTo>
                    <a:lnTo>
                      <a:pt x="66" y="6"/>
                    </a:lnTo>
                    <a:lnTo>
                      <a:pt x="60" y="9"/>
                    </a:lnTo>
                    <a:lnTo>
                      <a:pt x="54" y="13"/>
                    </a:lnTo>
                    <a:lnTo>
                      <a:pt x="48" y="19"/>
                    </a:lnTo>
                    <a:lnTo>
                      <a:pt x="42" y="26"/>
                    </a:lnTo>
                    <a:lnTo>
                      <a:pt x="36" y="34"/>
                    </a:lnTo>
                    <a:lnTo>
                      <a:pt x="30" y="43"/>
                    </a:lnTo>
                    <a:lnTo>
                      <a:pt x="25" y="54"/>
                    </a:lnTo>
                    <a:lnTo>
                      <a:pt x="19" y="66"/>
                    </a:lnTo>
                    <a:lnTo>
                      <a:pt x="15" y="81"/>
                    </a:lnTo>
                    <a:lnTo>
                      <a:pt x="9" y="109"/>
                    </a:lnTo>
                    <a:lnTo>
                      <a:pt x="4" y="139"/>
                    </a:lnTo>
                    <a:lnTo>
                      <a:pt x="2" y="154"/>
                    </a:lnTo>
                    <a:lnTo>
                      <a:pt x="0" y="169"/>
                    </a:lnTo>
                    <a:lnTo>
                      <a:pt x="0" y="184"/>
                    </a:lnTo>
                    <a:lnTo>
                      <a:pt x="0" y="201"/>
                    </a:lnTo>
                    <a:lnTo>
                      <a:pt x="0" y="217"/>
                    </a:lnTo>
                    <a:lnTo>
                      <a:pt x="2" y="232"/>
                    </a:lnTo>
                    <a:lnTo>
                      <a:pt x="5" y="249"/>
                    </a:lnTo>
                    <a:lnTo>
                      <a:pt x="10" y="265"/>
                    </a:lnTo>
                    <a:lnTo>
                      <a:pt x="16" y="280"/>
                    </a:lnTo>
                    <a:lnTo>
                      <a:pt x="23" y="296"/>
                    </a:lnTo>
                    <a:lnTo>
                      <a:pt x="33" y="312"/>
                    </a:lnTo>
                    <a:lnTo>
                      <a:pt x="43" y="327"/>
                    </a:lnTo>
                    <a:lnTo>
                      <a:pt x="88" y="385"/>
                    </a:lnTo>
                    <a:lnTo>
                      <a:pt x="114" y="423"/>
                    </a:lnTo>
                    <a:lnTo>
                      <a:pt x="129" y="445"/>
                    </a:lnTo>
                    <a:lnTo>
                      <a:pt x="138" y="458"/>
                    </a:lnTo>
                    <a:lnTo>
                      <a:pt x="143" y="466"/>
                    </a:lnTo>
                    <a:lnTo>
                      <a:pt x="149" y="474"/>
                    </a:lnTo>
                    <a:lnTo>
                      <a:pt x="156" y="482"/>
                    </a:lnTo>
                    <a:lnTo>
                      <a:pt x="165" y="489"/>
                    </a:lnTo>
                    <a:lnTo>
                      <a:pt x="174" y="496"/>
                    </a:lnTo>
                    <a:lnTo>
                      <a:pt x="183" y="503"/>
                    </a:lnTo>
                    <a:lnTo>
                      <a:pt x="194" y="509"/>
                    </a:lnTo>
                    <a:lnTo>
                      <a:pt x="204" y="514"/>
                    </a:lnTo>
                    <a:lnTo>
                      <a:pt x="214" y="519"/>
                    </a:lnTo>
                    <a:lnTo>
                      <a:pt x="223" y="522"/>
                    </a:lnTo>
                    <a:lnTo>
                      <a:pt x="232" y="525"/>
                    </a:lnTo>
                    <a:lnTo>
                      <a:pt x="239" y="526"/>
                    </a:lnTo>
                    <a:lnTo>
                      <a:pt x="246" y="525"/>
                    </a:lnTo>
                    <a:lnTo>
                      <a:pt x="253" y="522"/>
                    </a:lnTo>
                    <a:lnTo>
                      <a:pt x="255" y="520"/>
                    </a:lnTo>
                    <a:lnTo>
                      <a:pt x="257" y="518"/>
                    </a:lnTo>
                    <a:lnTo>
                      <a:pt x="259" y="515"/>
                    </a:lnTo>
                    <a:lnTo>
                      <a:pt x="260" y="512"/>
                    </a:lnTo>
                    <a:lnTo>
                      <a:pt x="264" y="498"/>
                    </a:lnTo>
                    <a:lnTo>
                      <a:pt x="270" y="485"/>
                    </a:lnTo>
                    <a:lnTo>
                      <a:pt x="277" y="472"/>
                    </a:lnTo>
                    <a:lnTo>
                      <a:pt x="285" y="459"/>
                    </a:lnTo>
                    <a:lnTo>
                      <a:pt x="295" y="448"/>
                    </a:lnTo>
                    <a:lnTo>
                      <a:pt x="307" y="437"/>
                    </a:lnTo>
                    <a:lnTo>
                      <a:pt x="319" y="427"/>
                    </a:lnTo>
                    <a:lnTo>
                      <a:pt x="332" y="417"/>
                    </a:lnTo>
                    <a:lnTo>
                      <a:pt x="345" y="406"/>
                    </a:lnTo>
                    <a:lnTo>
                      <a:pt x="356" y="397"/>
                    </a:lnTo>
                    <a:lnTo>
                      <a:pt x="366" y="388"/>
                    </a:lnTo>
                    <a:lnTo>
                      <a:pt x="373" y="379"/>
                    </a:lnTo>
                    <a:lnTo>
                      <a:pt x="377" y="370"/>
                    </a:lnTo>
                    <a:lnTo>
                      <a:pt x="380" y="360"/>
                    </a:lnTo>
                    <a:lnTo>
                      <a:pt x="381" y="348"/>
                    </a:lnTo>
                    <a:lnTo>
                      <a:pt x="379" y="335"/>
                    </a:lnTo>
                    <a:lnTo>
                      <a:pt x="375" y="319"/>
                    </a:lnTo>
                    <a:lnTo>
                      <a:pt x="367" y="297"/>
                    </a:lnTo>
                    <a:lnTo>
                      <a:pt x="345" y="244"/>
                    </a:lnTo>
                    <a:lnTo>
                      <a:pt x="323" y="192"/>
                    </a:lnTo>
                    <a:lnTo>
                      <a:pt x="315" y="170"/>
                    </a:lnTo>
                    <a:lnTo>
                      <a:pt x="309" y="154"/>
                    </a:lnTo>
                    <a:lnTo>
                      <a:pt x="301" y="121"/>
                    </a:lnTo>
                    <a:lnTo>
                      <a:pt x="293" y="84"/>
                    </a:lnTo>
                    <a:lnTo>
                      <a:pt x="289" y="68"/>
                    </a:lnTo>
                    <a:lnTo>
                      <a:pt x="285" y="57"/>
                    </a:lnTo>
                    <a:lnTo>
                      <a:pt x="283" y="53"/>
                    </a:lnTo>
                    <a:lnTo>
                      <a:pt x="282" y="51"/>
                    </a:lnTo>
                    <a:lnTo>
                      <a:pt x="280" y="51"/>
                    </a:lnTo>
                    <a:lnTo>
                      <a:pt x="279" y="53"/>
                    </a:lnTo>
                    <a:lnTo>
                      <a:pt x="273" y="71"/>
                    </a:lnTo>
                    <a:lnTo>
                      <a:pt x="266" y="93"/>
                    </a:lnTo>
                    <a:lnTo>
                      <a:pt x="262" y="102"/>
                    </a:lnTo>
                    <a:lnTo>
                      <a:pt x="257" y="109"/>
                    </a:lnTo>
                    <a:lnTo>
                      <a:pt x="255" y="111"/>
                    </a:lnTo>
                    <a:lnTo>
                      <a:pt x="253" y="111"/>
                    </a:lnTo>
                    <a:lnTo>
                      <a:pt x="250" y="111"/>
                    </a:lnTo>
                    <a:lnTo>
                      <a:pt x="247" y="109"/>
                    </a:lnTo>
                    <a:lnTo>
                      <a:pt x="240" y="103"/>
                    </a:lnTo>
                    <a:lnTo>
                      <a:pt x="232" y="98"/>
                    </a:lnTo>
                    <a:lnTo>
                      <a:pt x="221" y="93"/>
                    </a:lnTo>
                    <a:lnTo>
                      <a:pt x="210" y="87"/>
                    </a:lnTo>
                    <a:lnTo>
                      <a:pt x="184" y="76"/>
                    </a:lnTo>
                    <a:lnTo>
                      <a:pt x="161" y="65"/>
                    </a:lnTo>
                    <a:lnTo>
                      <a:pt x="150" y="59"/>
                    </a:lnTo>
                    <a:lnTo>
                      <a:pt x="142" y="52"/>
                    </a:lnTo>
                    <a:lnTo>
                      <a:pt x="134" y="45"/>
                    </a:lnTo>
                    <a:lnTo>
                      <a:pt x="128" y="38"/>
                    </a:lnTo>
                    <a:lnTo>
                      <a:pt x="120" y="26"/>
                    </a:lnTo>
                    <a:lnTo>
                      <a:pt x="115" y="17"/>
                    </a:lnTo>
                    <a:lnTo>
                      <a:pt x="109" y="10"/>
                    </a:lnTo>
                    <a:lnTo>
                      <a:pt x="103" y="4"/>
                    </a:lnTo>
                    <a:lnTo>
                      <a:pt x="97" y="1"/>
                    </a:lnTo>
                    <a:lnTo>
                      <a:pt x="94" y="0"/>
                    </a:lnTo>
                    <a:lnTo>
                      <a:pt x="92" y="0"/>
                    </a:lnTo>
                    <a:close/>
                  </a:path>
                </a:pathLst>
              </a:custGeom>
              <a:solidFill>
                <a:srgbClr val="7D8A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5" name="Freeform 70">
                <a:extLst>
                  <a:ext uri="{FF2B5EF4-FFF2-40B4-BE49-F238E27FC236}">
                    <a16:creationId xmlns:a16="http://schemas.microsoft.com/office/drawing/2014/main" id="{2969AFCB-92CE-40B9-A414-51B61AC34C1E}"/>
                  </a:ext>
                </a:extLst>
              </p:cNvPr>
              <p:cNvSpPr>
                <a:spLocks/>
              </p:cNvSpPr>
              <p:nvPr/>
            </p:nvSpPr>
            <p:spPr bwMode="auto">
              <a:xfrm>
                <a:off x="3603" y="1392"/>
                <a:ext cx="377" cy="519"/>
              </a:xfrm>
              <a:custGeom>
                <a:avLst/>
                <a:gdLst>
                  <a:gd name="T0" fmla="*/ 91 w 377"/>
                  <a:gd name="T1" fmla="*/ 0 h 519"/>
                  <a:gd name="T2" fmla="*/ 82 w 377"/>
                  <a:gd name="T3" fmla="*/ 1 h 519"/>
                  <a:gd name="T4" fmla="*/ 66 w 377"/>
                  <a:gd name="T5" fmla="*/ 6 h 519"/>
                  <a:gd name="T6" fmla="*/ 54 w 377"/>
                  <a:gd name="T7" fmla="*/ 13 h 519"/>
                  <a:gd name="T8" fmla="*/ 42 w 377"/>
                  <a:gd name="T9" fmla="*/ 26 h 519"/>
                  <a:gd name="T10" fmla="*/ 30 w 377"/>
                  <a:gd name="T11" fmla="*/ 42 h 519"/>
                  <a:gd name="T12" fmla="*/ 19 w 377"/>
                  <a:gd name="T13" fmla="*/ 66 h 519"/>
                  <a:gd name="T14" fmla="*/ 15 w 377"/>
                  <a:gd name="T15" fmla="*/ 81 h 519"/>
                  <a:gd name="T16" fmla="*/ 4 w 377"/>
                  <a:gd name="T17" fmla="*/ 138 h 519"/>
                  <a:gd name="T18" fmla="*/ 1 w 377"/>
                  <a:gd name="T19" fmla="*/ 168 h 519"/>
                  <a:gd name="T20" fmla="*/ 0 w 377"/>
                  <a:gd name="T21" fmla="*/ 199 h 519"/>
                  <a:gd name="T22" fmla="*/ 3 w 377"/>
                  <a:gd name="T23" fmla="*/ 230 h 519"/>
                  <a:gd name="T24" fmla="*/ 11 w 377"/>
                  <a:gd name="T25" fmla="*/ 262 h 519"/>
                  <a:gd name="T26" fmla="*/ 24 w 377"/>
                  <a:gd name="T27" fmla="*/ 293 h 519"/>
                  <a:gd name="T28" fmla="*/ 44 w 377"/>
                  <a:gd name="T29" fmla="*/ 324 h 519"/>
                  <a:gd name="T30" fmla="*/ 88 w 377"/>
                  <a:gd name="T31" fmla="*/ 381 h 519"/>
                  <a:gd name="T32" fmla="*/ 128 w 377"/>
                  <a:gd name="T33" fmla="*/ 441 h 519"/>
                  <a:gd name="T34" fmla="*/ 137 w 377"/>
                  <a:gd name="T35" fmla="*/ 453 h 519"/>
                  <a:gd name="T36" fmla="*/ 148 w 377"/>
                  <a:gd name="T37" fmla="*/ 469 h 519"/>
                  <a:gd name="T38" fmla="*/ 164 w 377"/>
                  <a:gd name="T39" fmla="*/ 484 h 519"/>
                  <a:gd name="T40" fmla="*/ 182 w 377"/>
                  <a:gd name="T41" fmla="*/ 498 h 519"/>
                  <a:gd name="T42" fmla="*/ 202 w 377"/>
                  <a:gd name="T43" fmla="*/ 509 h 519"/>
                  <a:gd name="T44" fmla="*/ 221 w 377"/>
                  <a:gd name="T45" fmla="*/ 516 h 519"/>
                  <a:gd name="T46" fmla="*/ 237 w 377"/>
                  <a:gd name="T47" fmla="*/ 519 h 519"/>
                  <a:gd name="T48" fmla="*/ 251 w 377"/>
                  <a:gd name="T49" fmla="*/ 516 h 519"/>
                  <a:gd name="T50" fmla="*/ 255 w 377"/>
                  <a:gd name="T51" fmla="*/ 512 h 519"/>
                  <a:gd name="T52" fmla="*/ 258 w 377"/>
                  <a:gd name="T53" fmla="*/ 506 h 519"/>
                  <a:gd name="T54" fmla="*/ 267 w 377"/>
                  <a:gd name="T55" fmla="*/ 479 h 519"/>
                  <a:gd name="T56" fmla="*/ 283 w 377"/>
                  <a:gd name="T57" fmla="*/ 455 h 519"/>
                  <a:gd name="T58" fmla="*/ 304 w 377"/>
                  <a:gd name="T59" fmla="*/ 433 h 519"/>
                  <a:gd name="T60" fmla="*/ 330 w 377"/>
                  <a:gd name="T61" fmla="*/ 413 h 519"/>
                  <a:gd name="T62" fmla="*/ 342 w 377"/>
                  <a:gd name="T63" fmla="*/ 402 h 519"/>
                  <a:gd name="T64" fmla="*/ 363 w 377"/>
                  <a:gd name="T65" fmla="*/ 385 h 519"/>
                  <a:gd name="T66" fmla="*/ 374 w 377"/>
                  <a:gd name="T67" fmla="*/ 366 h 519"/>
                  <a:gd name="T68" fmla="*/ 377 w 377"/>
                  <a:gd name="T69" fmla="*/ 344 h 519"/>
                  <a:gd name="T70" fmla="*/ 375 w 377"/>
                  <a:gd name="T71" fmla="*/ 332 h 519"/>
                  <a:gd name="T72" fmla="*/ 364 w 377"/>
                  <a:gd name="T73" fmla="*/ 293 h 519"/>
                  <a:gd name="T74" fmla="*/ 321 w 377"/>
                  <a:gd name="T75" fmla="*/ 190 h 519"/>
                  <a:gd name="T76" fmla="*/ 308 w 377"/>
                  <a:gd name="T77" fmla="*/ 152 h 519"/>
                  <a:gd name="T78" fmla="*/ 299 w 377"/>
                  <a:gd name="T79" fmla="*/ 119 h 519"/>
                  <a:gd name="T80" fmla="*/ 288 w 377"/>
                  <a:gd name="T81" fmla="*/ 67 h 519"/>
                  <a:gd name="T82" fmla="*/ 282 w 377"/>
                  <a:gd name="T83" fmla="*/ 52 h 519"/>
                  <a:gd name="T84" fmla="*/ 279 w 377"/>
                  <a:gd name="T85" fmla="*/ 50 h 519"/>
                  <a:gd name="T86" fmla="*/ 278 w 377"/>
                  <a:gd name="T87" fmla="*/ 52 h 519"/>
                  <a:gd name="T88" fmla="*/ 265 w 377"/>
                  <a:gd name="T89" fmla="*/ 92 h 519"/>
                  <a:gd name="T90" fmla="*/ 256 w 377"/>
                  <a:gd name="T91" fmla="*/ 108 h 519"/>
                  <a:gd name="T92" fmla="*/ 252 w 377"/>
                  <a:gd name="T93" fmla="*/ 111 h 519"/>
                  <a:gd name="T94" fmla="*/ 246 w 377"/>
                  <a:gd name="T95" fmla="*/ 108 h 519"/>
                  <a:gd name="T96" fmla="*/ 240 w 377"/>
                  <a:gd name="T97" fmla="*/ 103 h 519"/>
                  <a:gd name="T98" fmla="*/ 221 w 377"/>
                  <a:gd name="T99" fmla="*/ 92 h 519"/>
                  <a:gd name="T100" fmla="*/ 183 w 377"/>
                  <a:gd name="T101" fmla="*/ 75 h 519"/>
                  <a:gd name="T102" fmla="*/ 160 w 377"/>
                  <a:gd name="T103" fmla="*/ 65 h 519"/>
                  <a:gd name="T104" fmla="*/ 141 w 377"/>
                  <a:gd name="T105" fmla="*/ 52 h 519"/>
                  <a:gd name="T106" fmla="*/ 128 w 377"/>
                  <a:gd name="T107" fmla="*/ 38 h 519"/>
                  <a:gd name="T108" fmla="*/ 115 w 377"/>
                  <a:gd name="T109" fmla="*/ 17 h 519"/>
                  <a:gd name="T110" fmla="*/ 108 w 377"/>
                  <a:gd name="T111" fmla="*/ 10 h 519"/>
                  <a:gd name="T112" fmla="*/ 96 w 377"/>
                  <a:gd name="T113" fmla="*/ 1 h 519"/>
                  <a:gd name="T114" fmla="*/ 91 w 377"/>
                  <a:gd name="T115" fmla="*/ 0 h 5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7" h="519">
                    <a:moveTo>
                      <a:pt x="91" y="0"/>
                    </a:moveTo>
                    <a:lnTo>
                      <a:pt x="91" y="0"/>
                    </a:lnTo>
                    <a:lnTo>
                      <a:pt x="89" y="0"/>
                    </a:lnTo>
                    <a:lnTo>
                      <a:pt x="82" y="1"/>
                    </a:lnTo>
                    <a:lnTo>
                      <a:pt x="72" y="3"/>
                    </a:lnTo>
                    <a:lnTo>
                      <a:pt x="66" y="6"/>
                    </a:lnTo>
                    <a:lnTo>
                      <a:pt x="60" y="9"/>
                    </a:lnTo>
                    <a:lnTo>
                      <a:pt x="54" y="13"/>
                    </a:lnTo>
                    <a:lnTo>
                      <a:pt x="48" y="18"/>
                    </a:lnTo>
                    <a:lnTo>
                      <a:pt x="42" y="26"/>
                    </a:lnTo>
                    <a:lnTo>
                      <a:pt x="36" y="33"/>
                    </a:lnTo>
                    <a:lnTo>
                      <a:pt x="30" y="42"/>
                    </a:lnTo>
                    <a:lnTo>
                      <a:pt x="25" y="53"/>
                    </a:lnTo>
                    <a:lnTo>
                      <a:pt x="19" y="66"/>
                    </a:lnTo>
                    <a:lnTo>
                      <a:pt x="15" y="81"/>
                    </a:lnTo>
                    <a:lnTo>
                      <a:pt x="9" y="108"/>
                    </a:lnTo>
                    <a:lnTo>
                      <a:pt x="4" y="138"/>
                    </a:lnTo>
                    <a:lnTo>
                      <a:pt x="2" y="153"/>
                    </a:lnTo>
                    <a:lnTo>
                      <a:pt x="1" y="168"/>
                    </a:lnTo>
                    <a:lnTo>
                      <a:pt x="0" y="183"/>
                    </a:lnTo>
                    <a:lnTo>
                      <a:pt x="0" y="199"/>
                    </a:lnTo>
                    <a:lnTo>
                      <a:pt x="1" y="214"/>
                    </a:lnTo>
                    <a:lnTo>
                      <a:pt x="3" y="230"/>
                    </a:lnTo>
                    <a:lnTo>
                      <a:pt x="6" y="246"/>
                    </a:lnTo>
                    <a:lnTo>
                      <a:pt x="11" y="262"/>
                    </a:lnTo>
                    <a:lnTo>
                      <a:pt x="16" y="277"/>
                    </a:lnTo>
                    <a:lnTo>
                      <a:pt x="24" y="293"/>
                    </a:lnTo>
                    <a:lnTo>
                      <a:pt x="33" y="309"/>
                    </a:lnTo>
                    <a:lnTo>
                      <a:pt x="44" y="324"/>
                    </a:lnTo>
                    <a:lnTo>
                      <a:pt x="88" y="381"/>
                    </a:lnTo>
                    <a:lnTo>
                      <a:pt x="114" y="419"/>
                    </a:lnTo>
                    <a:lnTo>
                      <a:pt x="128" y="441"/>
                    </a:lnTo>
                    <a:lnTo>
                      <a:pt x="137" y="453"/>
                    </a:lnTo>
                    <a:lnTo>
                      <a:pt x="142" y="461"/>
                    </a:lnTo>
                    <a:lnTo>
                      <a:pt x="148" y="469"/>
                    </a:lnTo>
                    <a:lnTo>
                      <a:pt x="155" y="477"/>
                    </a:lnTo>
                    <a:lnTo>
                      <a:pt x="164" y="484"/>
                    </a:lnTo>
                    <a:lnTo>
                      <a:pt x="173" y="491"/>
                    </a:lnTo>
                    <a:lnTo>
                      <a:pt x="182" y="498"/>
                    </a:lnTo>
                    <a:lnTo>
                      <a:pt x="193" y="504"/>
                    </a:lnTo>
                    <a:lnTo>
                      <a:pt x="202" y="509"/>
                    </a:lnTo>
                    <a:lnTo>
                      <a:pt x="212" y="513"/>
                    </a:lnTo>
                    <a:lnTo>
                      <a:pt x="221" y="516"/>
                    </a:lnTo>
                    <a:lnTo>
                      <a:pt x="230" y="518"/>
                    </a:lnTo>
                    <a:lnTo>
                      <a:pt x="237" y="519"/>
                    </a:lnTo>
                    <a:lnTo>
                      <a:pt x="244" y="518"/>
                    </a:lnTo>
                    <a:lnTo>
                      <a:pt x="251" y="516"/>
                    </a:lnTo>
                    <a:lnTo>
                      <a:pt x="253" y="514"/>
                    </a:lnTo>
                    <a:lnTo>
                      <a:pt x="255" y="512"/>
                    </a:lnTo>
                    <a:lnTo>
                      <a:pt x="258" y="506"/>
                    </a:lnTo>
                    <a:lnTo>
                      <a:pt x="262" y="492"/>
                    </a:lnTo>
                    <a:lnTo>
                      <a:pt x="267" y="479"/>
                    </a:lnTo>
                    <a:lnTo>
                      <a:pt x="274" y="466"/>
                    </a:lnTo>
                    <a:lnTo>
                      <a:pt x="283" y="455"/>
                    </a:lnTo>
                    <a:lnTo>
                      <a:pt x="292" y="444"/>
                    </a:lnTo>
                    <a:lnTo>
                      <a:pt x="304" y="433"/>
                    </a:lnTo>
                    <a:lnTo>
                      <a:pt x="316" y="423"/>
                    </a:lnTo>
                    <a:lnTo>
                      <a:pt x="330" y="413"/>
                    </a:lnTo>
                    <a:lnTo>
                      <a:pt x="342" y="402"/>
                    </a:lnTo>
                    <a:lnTo>
                      <a:pt x="353" y="393"/>
                    </a:lnTo>
                    <a:lnTo>
                      <a:pt x="363" y="385"/>
                    </a:lnTo>
                    <a:lnTo>
                      <a:pt x="369" y="375"/>
                    </a:lnTo>
                    <a:lnTo>
                      <a:pt x="374" y="366"/>
                    </a:lnTo>
                    <a:lnTo>
                      <a:pt x="376" y="356"/>
                    </a:lnTo>
                    <a:lnTo>
                      <a:pt x="377" y="344"/>
                    </a:lnTo>
                    <a:lnTo>
                      <a:pt x="375" y="332"/>
                    </a:lnTo>
                    <a:lnTo>
                      <a:pt x="371" y="316"/>
                    </a:lnTo>
                    <a:lnTo>
                      <a:pt x="364" y="293"/>
                    </a:lnTo>
                    <a:lnTo>
                      <a:pt x="342" y="241"/>
                    </a:lnTo>
                    <a:lnTo>
                      <a:pt x="321" y="190"/>
                    </a:lnTo>
                    <a:lnTo>
                      <a:pt x="313" y="168"/>
                    </a:lnTo>
                    <a:lnTo>
                      <a:pt x="308" y="152"/>
                    </a:lnTo>
                    <a:lnTo>
                      <a:pt x="299" y="119"/>
                    </a:lnTo>
                    <a:lnTo>
                      <a:pt x="291" y="83"/>
                    </a:lnTo>
                    <a:lnTo>
                      <a:pt x="288" y="67"/>
                    </a:lnTo>
                    <a:lnTo>
                      <a:pt x="284" y="56"/>
                    </a:lnTo>
                    <a:lnTo>
                      <a:pt x="282" y="52"/>
                    </a:lnTo>
                    <a:lnTo>
                      <a:pt x="281" y="50"/>
                    </a:lnTo>
                    <a:lnTo>
                      <a:pt x="279" y="50"/>
                    </a:lnTo>
                    <a:lnTo>
                      <a:pt x="278" y="52"/>
                    </a:lnTo>
                    <a:lnTo>
                      <a:pt x="272" y="70"/>
                    </a:lnTo>
                    <a:lnTo>
                      <a:pt x="265" y="92"/>
                    </a:lnTo>
                    <a:lnTo>
                      <a:pt x="261" y="102"/>
                    </a:lnTo>
                    <a:lnTo>
                      <a:pt x="256" y="108"/>
                    </a:lnTo>
                    <a:lnTo>
                      <a:pt x="254" y="110"/>
                    </a:lnTo>
                    <a:lnTo>
                      <a:pt x="252" y="111"/>
                    </a:lnTo>
                    <a:lnTo>
                      <a:pt x="249" y="110"/>
                    </a:lnTo>
                    <a:lnTo>
                      <a:pt x="246" y="108"/>
                    </a:lnTo>
                    <a:lnTo>
                      <a:pt x="240" y="103"/>
                    </a:lnTo>
                    <a:lnTo>
                      <a:pt x="231" y="98"/>
                    </a:lnTo>
                    <a:lnTo>
                      <a:pt x="221" y="92"/>
                    </a:lnTo>
                    <a:lnTo>
                      <a:pt x="209" y="87"/>
                    </a:lnTo>
                    <a:lnTo>
                      <a:pt x="183" y="75"/>
                    </a:lnTo>
                    <a:lnTo>
                      <a:pt x="160" y="65"/>
                    </a:lnTo>
                    <a:lnTo>
                      <a:pt x="150" y="59"/>
                    </a:lnTo>
                    <a:lnTo>
                      <a:pt x="141" y="52"/>
                    </a:lnTo>
                    <a:lnTo>
                      <a:pt x="133" y="45"/>
                    </a:lnTo>
                    <a:lnTo>
                      <a:pt x="128" y="38"/>
                    </a:lnTo>
                    <a:lnTo>
                      <a:pt x="119" y="26"/>
                    </a:lnTo>
                    <a:lnTo>
                      <a:pt x="115" y="17"/>
                    </a:lnTo>
                    <a:lnTo>
                      <a:pt x="108" y="10"/>
                    </a:lnTo>
                    <a:lnTo>
                      <a:pt x="102" y="4"/>
                    </a:lnTo>
                    <a:lnTo>
                      <a:pt x="96" y="1"/>
                    </a:lnTo>
                    <a:lnTo>
                      <a:pt x="93" y="0"/>
                    </a:lnTo>
                    <a:lnTo>
                      <a:pt x="91" y="0"/>
                    </a:lnTo>
                    <a:close/>
                  </a:path>
                </a:pathLst>
              </a:custGeom>
              <a:solidFill>
                <a:srgbClr val="7180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6" name="Freeform 71">
                <a:extLst>
                  <a:ext uri="{FF2B5EF4-FFF2-40B4-BE49-F238E27FC236}">
                    <a16:creationId xmlns:a16="http://schemas.microsoft.com/office/drawing/2014/main" id="{80BFCCD5-ED1F-4B9B-B07E-373446921C39}"/>
                  </a:ext>
                </a:extLst>
              </p:cNvPr>
              <p:cNvSpPr>
                <a:spLocks/>
              </p:cNvSpPr>
              <p:nvPr/>
            </p:nvSpPr>
            <p:spPr bwMode="auto">
              <a:xfrm>
                <a:off x="3605" y="1394"/>
                <a:ext cx="372" cy="513"/>
              </a:xfrm>
              <a:custGeom>
                <a:avLst/>
                <a:gdLst>
                  <a:gd name="T0" fmla="*/ 89 w 372"/>
                  <a:gd name="T1" fmla="*/ 0 h 513"/>
                  <a:gd name="T2" fmla="*/ 81 w 372"/>
                  <a:gd name="T3" fmla="*/ 0 h 513"/>
                  <a:gd name="T4" fmla="*/ 65 w 372"/>
                  <a:gd name="T5" fmla="*/ 5 h 513"/>
                  <a:gd name="T6" fmla="*/ 53 w 372"/>
                  <a:gd name="T7" fmla="*/ 13 h 513"/>
                  <a:gd name="T8" fmla="*/ 40 w 372"/>
                  <a:gd name="T9" fmla="*/ 25 h 513"/>
                  <a:gd name="T10" fmla="*/ 29 w 372"/>
                  <a:gd name="T11" fmla="*/ 42 h 513"/>
                  <a:gd name="T12" fmla="*/ 18 w 372"/>
                  <a:gd name="T13" fmla="*/ 65 h 513"/>
                  <a:gd name="T14" fmla="*/ 15 w 372"/>
                  <a:gd name="T15" fmla="*/ 80 h 513"/>
                  <a:gd name="T16" fmla="*/ 4 w 372"/>
                  <a:gd name="T17" fmla="*/ 137 h 513"/>
                  <a:gd name="T18" fmla="*/ 1 w 372"/>
                  <a:gd name="T19" fmla="*/ 166 h 513"/>
                  <a:gd name="T20" fmla="*/ 0 w 372"/>
                  <a:gd name="T21" fmla="*/ 197 h 513"/>
                  <a:gd name="T22" fmla="*/ 3 w 372"/>
                  <a:gd name="T23" fmla="*/ 228 h 513"/>
                  <a:gd name="T24" fmla="*/ 10 w 372"/>
                  <a:gd name="T25" fmla="*/ 259 h 513"/>
                  <a:gd name="T26" fmla="*/ 24 w 372"/>
                  <a:gd name="T27" fmla="*/ 290 h 513"/>
                  <a:gd name="T28" fmla="*/ 43 w 372"/>
                  <a:gd name="T29" fmla="*/ 320 h 513"/>
                  <a:gd name="T30" fmla="*/ 86 w 372"/>
                  <a:gd name="T31" fmla="*/ 377 h 513"/>
                  <a:gd name="T32" fmla="*/ 127 w 372"/>
                  <a:gd name="T33" fmla="*/ 436 h 513"/>
                  <a:gd name="T34" fmla="*/ 135 w 372"/>
                  <a:gd name="T35" fmla="*/ 448 h 513"/>
                  <a:gd name="T36" fmla="*/ 146 w 372"/>
                  <a:gd name="T37" fmla="*/ 463 h 513"/>
                  <a:gd name="T38" fmla="*/ 162 w 372"/>
                  <a:gd name="T39" fmla="*/ 479 h 513"/>
                  <a:gd name="T40" fmla="*/ 180 w 372"/>
                  <a:gd name="T41" fmla="*/ 492 h 513"/>
                  <a:gd name="T42" fmla="*/ 200 w 372"/>
                  <a:gd name="T43" fmla="*/ 503 h 513"/>
                  <a:gd name="T44" fmla="*/ 218 w 372"/>
                  <a:gd name="T45" fmla="*/ 510 h 513"/>
                  <a:gd name="T46" fmla="*/ 234 w 372"/>
                  <a:gd name="T47" fmla="*/ 513 h 513"/>
                  <a:gd name="T48" fmla="*/ 248 w 372"/>
                  <a:gd name="T49" fmla="*/ 510 h 513"/>
                  <a:gd name="T50" fmla="*/ 254 w 372"/>
                  <a:gd name="T51" fmla="*/ 500 h 513"/>
                  <a:gd name="T52" fmla="*/ 259 w 372"/>
                  <a:gd name="T53" fmla="*/ 487 h 513"/>
                  <a:gd name="T54" fmla="*/ 271 w 372"/>
                  <a:gd name="T55" fmla="*/ 461 h 513"/>
                  <a:gd name="T56" fmla="*/ 289 w 372"/>
                  <a:gd name="T57" fmla="*/ 439 h 513"/>
                  <a:gd name="T58" fmla="*/ 313 w 372"/>
                  <a:gd name="T59" fmla="*/ 419 h 513"/>
                  <a:gd name="T60" fmla="*/ 326 w 372"/>
                  <a:gd name="T61" fmla="*/ 408 h 513"/>
                  <a:gd name="T62" fmla="*/ 349 w 372"/>
                  <a:gd name="T63" fmla="*/ 389 h 513"/>
                  <a:gd name="T64" fmla="*/ 365 w 372"/>
                  <a:gd name="T65" fmla="*/ 372 h 513"/>
                  <a:gd name="T66" fmla="*/ 372 w 372"/>
                  <a:gd name="T67" fmla="*/ 351 h 513"/>
                  <a:gd name="T68" fmla="*/ 371 w 372"/>
                  <a:gd name="T69" fmla="*/ 328 h 513"/>
                  <a:gd name="T70" fmla="*/ 367 w 372"/>
                  <a:gd name="T71" fmla="*/ 312 h 513"/>
                  <a:gd name="T72" fmla="*/ 338 w 372"/>
                  <a:gd name="T73" fmla="*/ 238 h 513"/>
                  <a:gd name="T74" fmla="*/ 310 w 372"/>
                  <a:gd name="T75" fmla="*/ 166 h 513"/>
                  <a:gd name="T76" fmla="*/ 305 w 372"/>
                  <a:gd name="T77" fmla="*/ 150 h 513"/>
                  <a:gd name="T78" fmla="*/ 289 w 372"/>
                  <a:gd name="T79" fmla="*/ 83 h 513"/>
                  <a:gd name="T80" fmla="*/ 282 w 372"/>
                  <a:gd name="T81" fmla="*/ 55 h 513"/>
                  <a:gd name="T82" fmla="*/ 279 w 372"/>
                  <a:gd name="T83" fmla="*/ 50 h 513"/>
                  <a:gd name="T84" fmla="*/ 276 w 372"/>
                  <a:gd name="T85" fmla="*/ 51 h 513"/>
                  <a:gd name="T86" fmla="*/ 270 w 372"/>
                  <a:gd name="T87" fmla="*/ 69 h 513"/>
                  <a:gd name="T88" fmla="*/ 259 w 372"/>
                  <a:gd name="T89" fmla="*/ 101 h 513"/>
                  <a:gd name="T90" fmla="*/ 252 w 372"/>
                  <a:gd name="T91" fmla="*/ 109 h 513"/>
                  <a:gd name="T92" fmla="*/ 248 w 372"/>
                  <a:gd name="T93" fmla="*/ 110 h 513"/>
                  <a:gd name="T94" fmla="*/ 244 w 372"/>
                  <a:gd name="T95" fmla="*/ 108 h 513"/>
                  <a:gd name="T96" fmla="*/ 229 w 372"/>
                  <a:gd name="T97" fmla="*/ 97 h 513"/>
                  <a:gd name="T98" fmla="*/ 207 w 372"/>
                  <a:gd name="T99" fmla="*/ 87 h 513"/>
                  <a:gd name="T100" fmla="*/ 157 w 372"/>
                  <a:gd name="T101" fmla="*/ 64 h 513"/>
                  <a:gd name="T102" fmla="*/ 148 w 372"/>
                  <a:gd name="T103" fmla="*/ 59 h 513"/>
                  <a:gd name="T104" fmla="*/ 131 w 372"/>
                  <a:gd name="T105" fmla="*/ 45 h 513"/>
                  <a:gd name="T106" fmla="*/ 118 w 372"/>
                  <a:gd name="T107" fmla="*/ 26 h 513"/>
                  <a:gd name="T108" fmla="*/ 113 w 372"/>
                  <a:gd name="T109" fmla="*/ 17 h 513"/>
                  <a:gd name="T110" fmla="*/ 100 w 372"/>
                  <a:gd name="T111" fmla="*/ 5 h 513"/>
                  <a:gd name="T112" fmla="*/ 91 w 372"/>
                  <a:gd name="T113" fmla="*/ 0 h 513"/>
                  <a:gd name="T114" fmla="*/ 89 w 372"/>
                  <a:gd name="T115" fmla="*/ 0 h 5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2" h="513">
                    <a:moveTo>
                      <a:pt x="89" y="0"/>
                    </a:moveTo>
                    <a:lnTo>
                      <a:pt x="89" y="0"/>
                    </a:lnTo>
                    <a:lnTo>
                      <a:pt x="87" y="0"/>
                    </a:lnTo>
                    <a:lnTo>
                      <a:pt x="81" y="0"/>
                    </a:lnTo>
                    <a:lnTo>
                      <a:pt x="70" y="3"/>
                    </a:lnTo>
                    <a:lnTo>
                      <a:pt x="65" y="5"/>
                    </a:lnTo>
                    <a:lnTo>
                      <a:pt x="59" y="9"/>
                    </a:lnTo>
                    <a:lnTo>
                      <a:pt x="53" y="13"/>
                    </a:lnTo>
                    <a:lnTo>
                      <a:pt x="47" y="18"/>
                    </a:lnTo>
                    <a:lnTo>
                      <a:pt x="40" y="25"/>
                    </a:lnTo>
                    <a:lnTo>
                      <a:pt x="35" y="33"/>
                    </a:lnTo>
                    <a:lnTo>
                      <a:pt x="29" y="42"/>
                    </a:lnTo>
                    <a:lnTo>
                      <a:pt x="24" y="53"/>
                    </a:lnTo>
                    <a:lnTo>
                      <a:pt x="18" y="65"/>
                    </a:lnTo>
                    <a:lnTo>
                      <a:pt x="15" y="80"/>
                    </a:lnTo>
                    <a:lnTo>
                      <a:pt x="9" y="107"/>
                    </a:lnTo>
                    <a:lnTo>
                      <a:pt x="4" y="137"/>
                    </a:lnTo>
                    <a:lnTo>
                      <a:pt x="2" y="151"/>
                    </a:lnTo>
                    <a:lnTo>
                      <a:pt x="1" y="166"/>
                    </a:lnTo>
                    <a:lnTo>
                      <a:pt x="0" y="181"/>
                    </a:lnTo>
                    <a:lnTo>
                      <a:pt x="0" y="197"/>
                    </a:lnTo>
                    <a:lnTo>
                      <a:pt x="1" y="212"/>
                    </a:lnTo>
                    <a:lnTo>
                      <a:pt x="3" y="228"/>
                    </a:lnTo>
                    <a:lnTo>
                      <a:pt x="6" y="244"/>
                    </a:lnTo>
                    <a:lnTo>
                      <a:pt x="10" y="259"/>
                    </a:lnTo>
                    <a:lnTo>
                      <a:pt x="16" y="274"/>
                    </a:lnTo>
                    <a:lnTo>
                      <a:pt x="24" y="290"/>
                    </a:lnTo>
                    <a:lnTo>
                      <a:pt x="33" y="305"/>
                    </a:lnTo>
                    <a:lnTo>
                      <a:pt x="43" y="320"/>
                    </a:lnTo>
                    <a:lnTo>
                      <a:pt x="86" y="377"/>
                    </a:lnTo>
                    <a:lnTo>
                      <a:pt x="112" y="414"/>
                    </a:lnTo>
                    <a:lnTo>
                      <a:pt x="127" y="436"/>
                    </a:lnTo>
                    <a:lnTo>
                      <a:pt x="135" y="448"/>
                    </a:lnTo>
                    <a:lnTo>
                      <a:pt x="140" y="455"/>
                    </a:lnTo>
                    <a:lnTo>
                      <a:pt x="146" y="463"/>
                    </a:lnTo>
                    <a:lnTo>
                      <a:pt x="153" y="471"/>
                    </a:lnTo>
                    <a:lnTo>
                      <a:pt x="162" y="479"/>
                    </a:lnTo>
                    <a:lnTo>
                      <a:pt x="170" y="486"/>
                    </a:lnTo>
                    <a:lnTo>
                      <a:pt x="180" y="492"/>
                    </a:lnTo>
                    <a:lnTo>
                      <a:pt x="190" y="498"/>
                    </a:lnTo>
                    <a:lnTo>
                      <a:pt x="200" y="503"/>
                    </a:lnTo>
                    <a:lnTo>
                      <a:pt x="209" y="507"/>
                    </a:lnTo>
                    <a:lnTo>
                      <a:pt x="218" y="510"/>
                    </a:lnTo>
                    <a:lnTo>
                      <a:pt x="227" y="512"/>
                    </a:lnTo>
                    <a:lnTo>
                      <a:pt x="234" y="513"/>
                    </a:lnTo>
                    <a:lnTo>
                      <a:pt x="241" y="512"/>
                    </a:lnTo>
                    <a:lnTo>
                      <a:pt x="248" y="510"/>
                    </a:lnTo>
                    <a:lnTo>
                      <a:pt x="252" y="506"/>
                    </a:lnTo>
                    <a:lnTo>
                      <a:pt x="254" y="500"/>
                    </a:lnTo>
                    <a:lnTo>
                      <a:pt x="259" y="487"/>
                    </a:lnTo>
                    <a:lnTo>
                      <a:pt x="264" y="474"/>
                    </a:lnTo>
                    <a:lnTo>
                      <a:pt x="271" y="461"/>
                    </a:lnTo>
                    <a:lnTo>
                      <a:pt x="279" y="450"/>
                    </a:lnTo>
                    <a:lnTo>
                      <a:pt x="289" y="439"/>
                    </a:lnTo>
                    <a:lnTo>
                      <a:pt x="300" y="429"/>
                    </a:lnTo>
                    <a:lnTo>
                      <a:pt x="313" y="419"/>
                    </a:lnTo>
                    <a:lnTo>
                      <a:pt x="326" y="408"/>
                    </a:lnTo>
                    <a:lnTo>
                      <a:pt x="338" y="398"/>
                    </a:lnTo>
                    <a:lnTo>
                      <a:pt x="349" y="389"/>
                    </a:lnTo>
                    <a:lnTo>
                      <a:pt x="357" y="381"/>
                    </a:lnTo>
                    <a:lnTo>
                      <a:pt x="365" y="372"/>
                    </a:lnTo>
                    <a:lnTo>
                      <a:pt x="369" y="362"/>
                    </a:lnTo>
                    <a:lnTo>
                      <a:pt x="372" y="351"/>
                    </a:lnTo>
                    <a:lnTo>
                      <a:pt x="372" y="340"/>
                    </a:lnTo>
                    <a:lnTo>
                      <a:pt x="371" y="328"/>
                    </a:lnTo>
                    <a:lnTo>
                      <a:pt x="367" y="312"/>
                    </a:lnTo>
                    <a:lnTo>
                      <a:pt x="359" y="290"/>
                    </a:lnTo>
                    <a:lnTo>
                      <a:pt x="338" y="238"/>
                    </a:lnTo>
                    <a:lnTo>
                      <a:pt x="318" y="188"/>
                    </a:lnTo>
                    <a:lnTo>
                      <a:pt x="310" y="166"/>
                    </a:lnTo>
                    <a:lnTo>
                      <a:pt x="305" y="150"/>
                    </a:lnTo>
                    <a:lnTo>
                      <a:pt x="297" y="118"/>
                    </a:lnTo>
                    <a:lnTo>
                      <a:pt x="289" y="83"/>
                    </a:lnTo>
                    <a:lnTo>
                      <a:pt x="285" y="66"/>
                    </a:lnTo>
                    <a:lnTo>
                      <a:pt x="282" y="55"/>
                    </a:lnTo>
                    <a:lnTo>
                      <a:pt x="280" y="52"/>
                    </a:lnTo>
                    <a:lnTo>
                      <a:pt x="279" y="50"/>
                    </a:lnTo>
                    <a:lnTo>
                      <a:pt x="277" y="50"/>
                    </a:lnTo>
                    <a:lnTo>
                      <a:pt x="276" y="51"/>
                    </a:lnTo>
                    <a:lnTo>
                      <a:pt x="270" y="69"/>
                    </a:lnTo>
                    <a:lnTo>
                      <a:pt x="263" y="92"/>
                    </a:lnTo>
                    <a:lnTo>
                      <a:pt x="259" y="101"/>
                    </a:lnTo>
                    <a:lnTo>
                      <a:pt x="254" y="108"/>
                    </a:lnTo>
                    <a:lnTo>
                      <a:pt x="252" y="109"/>
                    </a:lnTo>
                    <a:lnTo>
                      <a:pt x="250" y="110"/>
                    </a:lnTo>
                    <a:lnTo>
                      <a:pt x="248" y="110"/>
                    </a:lnTo>
                    <a:lnTo>
                      <a:pt x="244" y="108"/>
                    </a:lnTo>
                    <a:lnTo>
                      <a:pt x="238" y="102"/>
                    </a:lnTo>
                    <a:lnTo>
                      <a:pt x="229" y="97"/>
                    </a:lnTo>
                    <a:lnTo>
                      <a:pt x="219" y="92"/>
                    </a:lnTo>
                    <a:lnTo>
                      <a:pt x="207" y="87"/>
                    </a:lnTo>
                    <a:lnTo>
                      <a:pt x="181" y="76"/>
                    </a:lnTo>
                    <a:lnTo>
                      <a:pt x="157" y="64"/>
                    </a:lnTo>
                    <a:lnTo>
                      <a:pt x="148" y="59"/>
                    </a:lnTo>
                    <a:lnTo>
                      <a:pt x="139" y="52"/>
                    </a:lnTo>
                    <a:lnTo>
                      <a:pt x="131" y="45"/>
                    </a:lnTo>
                    <a:lnTo>
                      <a:pt x="126" y="38"/>
                    </a:lnTo>
                    <a:lnTo>
                      <a:pt x="118" y="26"/>
                    </a:lnTo>
                    <a:lnTo>
                      <a:pt x="113" y="17"/>
                    </a:lnTo>
                    <a:lnTo>
                      <a:pt x="107" y="10"/>
                    </a:lnTo>
                    <a:lnTo>
                      <a:pt x="100" y="5"/>
                    </a:lnTo>
                    <a:lnTo>
                      <a:pt x="94" y="1"/>
                    </a:lnTo>
                    <a:lnTo>
                      <a:pt x="91" y="0"/>
                    </a:lnTo>
                    <a:lnTo>
                      <a:pt x="89" y="0"/>
                    </a:lnTo>
                    <a:close/>
                  </a:path>
                </a:pathLst>
              </a:custGeom>
              <a:solidFill>
                <a:srgbClr val="6577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7" name="Freeform 72">
                <a:extLst>
                  <a:ext uri="{FF2B5EF4-FFF2-40B4-BE49-F238E27FC236}">
                    <a16:creationId xmlns:a16="http://schemas.microsoft.com/office/drawing/2014/main" id="{3E41A92B-8C81-4595-866D-882F5C24726F}"/>
                  </a:ext>
                </a:extLst>
              </p:cNvPr>
              <p:cNvSpPr>
                <a:spLocks/>
              </p:cNvSpPr>
              <p:nvPr/>
            </p:nvSpPr>
            <p:spPr bwMode="auto">
              <a:xfrm>
                <a:off x="3606" y="1395"/>
                <a:ext cx="368" cy="508"/>
              </a:xfrm>
              <a:custGeom>
                <a:avLst/>
                <a:gdLst>
                  <a:gd name="T0" fmla="*/ 89 w 368"/>
                  <a:gd name="T1" fmla="*/ 0 h 508"/>
                  <a:gd name="T2" fmla="*/ 80 w 368"/>
                  <a:gd name="T3" fmla="*/ 1 h 508"/>
                  <a:gd name="T4" fmla="*/ 64 w 368"/>
                  <a:gd name="T5" fmla="*/ 6 h 508"/>
                  <a:gd name="T6" fmla="*/ 52 w 368"/>
                  <a:gd name="T7" fmla="*/ 13 h 508"/>
                  <a:gd name="T8" fmla="*/ 40 w 368"/>
                  <a:gd name="T9" fmla="*/ 26 h 508"/>
                  <a:gd name="T10" fmla="*/ 29 w 368"/>
                  <a:gd name="T11" fmla="*/ 42 h 508"/>
                  <a:gd name="T12" fmla="*/ 18 w 368"/>
                  <a:gd name="T13" fmla="*/ 66 h 508"/>
                  <a:gd name="T14" fmla="*/ 15 w 368"/>
                  <a:gd name="T15" fmla="*/ 81 h 508"/>
                  <a:gd name="T16" fmla="*/ 4 w 368"/>
                  <a:gd name="T17" fmla="*/ 136 h 508"/>
                  <a:gd name="T18" fmla="*/ 0 w 368"/>
                  <a:gd name="T19" fmla="*/ 180 h 508"/>
                  <a:gd name="T20" fmla="*/ 2 w 368"/>
                  <a:gd name="T21" fmla="*/ 211 h 508"/>
                  <a:gd name="T22" fmla="*/ 7 w 368"/>
                  <a:gd name="T23" fmla="*/ 243 h 508"/>
                  <a:gd name="T24" fmla="*/ 17 w 368"/>
                  <a:gd name="T25" fmla="*/ 273 h 508"/>
                  <a:gd name="T26" fmla="*/ 33 w 368"/>
                  <a:gd name="T27" fmla="*/ 303 h 508"/>
                  <a:gd name="T28" fmla="*/ 44 w 368"/>
                  <a:gd name="T29" fmla="*/ 318 h 508"/>
                  <a:gd name="T30" fmla="*/ 112 w 368"/>
                  <a:gd name="T31" fmla="*/ 410 h 508"/>
                  <a:gd name="T32" fmla="*/ 134 w 368"/>
                  <a:gd name="T33" fmla="*/ 444 h 508"/>
                  <a:gd name="T34" fmla="*/ 139 w 368"/>
                  <a:gd name="T35" fmla="*/ 451 h 508"/>
                  <a:gd name="T36" fmla="*/ 152 w 368"/>
                  <a:gd name="T37" fmla="*/ 467 h 508"/>
                  <a:gd name="T38" fmla="*/ 169 w 368"/>
                  <a:gd name="T39" fmla="*/ 481 h 508"/>
                  <a:gd name="T40" fmla="*/ 189 w 368"/>
                  <a:gd name="T41" fmla="*/ 493 h 508"/>
                  <a:gd name="T42" fmla="*/ 207 w 368"/>
                  <a:gd name="T43" fmla="*/ 502 h 508"/>
                  <a:gd name="T44" fmla="*/ 225 w 368"/>
                  <a:gd name="T45" fmla="*/ 508 h 508"/>
                  <a:gd name="T46" fmla="*/ 239 w 368"/>
                  <a:gd name="T47" fmla="*/ 508 h 508"/>
                  <a:gd name="T48" fmla="*/ 250 w 368"/>
                  <a:gd name="T49" fmla="*/ 501 h 508"/>
                  <a:gd name="T50" fmla="*/ 252 w 368"/>
                  <a:gd name="T51" fmla="*/ 496 h 508"/>
                  <a:gd name="T52" fmla="*/ 262 w 368"/>
                  <a:gd name="T53" fmla="*/ 470 h 508"/>
                  <a:gd name="T54" fmla="*/ 277 w 368"/>
                  <a:gd name="T55" fmla="*/ 446 h 508"/>
                  <a:gd name="T56" fmla="*/ 297 w 368"/>
                  <a:gd name="T57" fmla="*/ 425 h 508"/>
                  <a:gd name="T58" fmla="*/ 323 w 368"/>
                  <a:gd name="T59" fmla="*/ 405 h 508"/>
                  <a:gd name="T60" fmla="*/ 335 w 368"/>
                  <a:gd name="T61" fmla="*/ 395 h 508"/>
                  <a:gd name="T62" fmla="*/ 354 w 368"/>
                  <a:gd name="T63" fmla="*/ 378 h 508"/>
                  <a:gd name="T64" fmla="*/ 366 w 368"/>
                  <a:gd name="T65" fmla="*/ 359 h 508"/>
                  <a:gd name="T66" fmla="*/ 368 w 368"/>
                  <a:gd name="T67" fmla="*/ 338 h 508"/>
                  <a:gd name="T68" fmla="*/ 367 w 368"/>
                  <a:gd name="T69" fmla="*/ 326 h 508"/>
                  <a:gd name="T70" fmla="*/ 355 w 368"/>
                  <a:gd name="T71" fmla="*/ 288 h 508"/>
                  <a:gd name="T72" fmla="*/ 316 w 368"/>
                  <a:gd name="T73" fmla="*/ 187 h 508"/>
                  <a:gd name="T74" fmla="*/ 303 w 368"/>
                  <a:gd name="T75" fmla="*/ 150 h 508"/>
                  <a:gd name="T76" fmla="*/ 299 w 368"/>
                  <a:gd name="T77" fmla="*/ 136 h 508"/>
                  <a:gd name="T78" fmla="*/ 288 w 368"/>
                  <a:gd name="T79" fmla="*/ 83 h 508"/>
                  <a:gd name="T80" fmla="*/ 281 w 368"/>
                  <a:gd name="T81" fmla="*/ 55 h 508"/>
                  <a:gd name="T82" fmla="*/ 278 w 368"/>
                  <a:gd name="T83" fmla="*/ 50 h 508"/>
                  <a:gd name="T84" fmla="*/ 275 w 368"/>
                  <a:gd name="T85" fmla="*/ 52 h 508"/>
                  <a:gd name="T86" fmla="*/ 269 w 368"/>
                  <a:gd name="T87" fmla="*/ 69 h 508"/>
                  <a:gd name="T88" fmla="*/ 258 w 368"/>
                  <a:gd name="T89" fmla="*/ 101 h 508"/>
                  <a:gd name="T90" fmla="*/ 251 w 368"/>
                  <a:gd name="T91" fmla="*/ 110 h 508"/>
                  <a:gd name="T92" fmla="*/ 247 w 368"/>
                  <a:gd name="T93" fmla="*/ 110 h 508"/>
                  <a:gd name="T94" fmla="*/ 243 w 368"/>
                  <a:gd name="T95" fmla="*/ 108 h 508"/>
                  <a:gd name="T96" fmla="*/ 228 w 368"/>
                  <a:gd name="T97" fmla="*/ 98 h 508"/>
                  <a:gd name="T98" fmla="*/ 206 w 368"/>
                  <a:gd name="T99" fmla="*/ 87 h 508"/>
                  <a:gd name="T100" fmla="*/ 156 w 368"/>
                  <a:gd name="T101" fmla="*/ 65 h 508"/>
                  <a:gd name="T102" fmla="*/ 147 w 368"/>
                  <a:gd name="T103" fmla="*/ 59 h 508"/>
                  <a:gd name="T104" fmla="*/ 130 w 368"/>
                  <a:gd name="T105" fmla="*/ 46 h 508"/>
                  <a:gd name="T106" fmla="*/ 117 w 368"/>
                  <a:gd name="T107" fmla="*/ 27 h 508"/>
                  <a:gd name="T108" fmla="*/ 112 w 368"/>
                  <a:gd name="T109" fmla="*/ 19 h 508"/>
                  <a:gd name="T110" fmla="*/ 99 w 368"/>
                  <a:gd name="T111" fmla="*/ 6 h 508"/>
                  <a:gd name="T112" fmla="*/ 91 w 368"/>
                  <a:gd name="T113" fmla="*/ 1 h 508"/>
                  <a:gd name="T114" fmla="*/ 89 w 368"/>
                  <a:gd name="T115" fmla="*/ 0 h 5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8" h="508">
                    <a:moveTo>
                      <a:pt x="89" y="0"/>
                    </a:moveTo>
                    <a:lnTo>
                      <a:pt x="89" y="0"/>
                    </a:lnTo>
                    <a:lnTo>
                      <a:pt x="86" y="1"/>
                    </a:lnTo>
                    <a:lnTo>
                      <a:pt x="80" y="1"/>
                    </a:lnTo>
                    <a:lnTo>
                      <a:pt x="70" y="4"/>
                    </a:lnTo>
                    <a:lnTo>
                      <a:pt x="64" y="6"/>
                    </a:lnTo>
                    <a:lnTo>
                      <a:pt x="58" y="9"/>
                    </a:lnTo>
                    <a:lnTo>
                      <a:pt x="52" y="13"/>
                    </a:lnTo>
                    <a:lnTo>
                      <a:pt x="46" y="19"/>
                    </a:lnTo>
                    <a:lnTo>
                      <a:pt x="40" y="26"/>
                    </a:lnTo>
                    <a:lnTo>
                      <a:pt x="34" y="33"/>
                    </a:lnTo>
                    <a:lnTo>
                      <a:pt x="29" y="42"/>
                    </a:lnTo>
                    <a:lnTo>
                      <a:pt x="24" y="53"/>
                    </a:lnTo>
                    <a:lnTo>
                      <a:pt x="18" y="66"/>
                    </a:lnTo>
                    <a:lnTo>
                      <a:pt x="15" y="81"/>
                    </a:lnTo>
                    <a:lnTo>
                      <a:pt x="9" y="107"/>
                    </a:lnTo>
                    <a:lnTo>
                      <a:pt x="4" y="136"/>
                    </a:lnTo>
                    <a:lnTo>
                      <a:pt x="1" y="165"/>
                    </a:lnTo>
                    <a:lnTo>
                      <a:pt x="0" y="180"/>
                    </a:lnTo>
                    <a:lnTo>
                      <a:pt x="1" y="196"/>
                    </a:lnTo>
                    <a:lnTo>
                      <a:pt x="2" y="211"/>
                    </a:lnTo>
                    <a:lnTo>
                      <a:pt x="4" y="226"/>
                    </a:lnTo>
                    <a:lnTo>
                      <a:pt x="7" y="243"/>
                    </a:lnTo>
                    <a:lnTo>
                      <a:pt x="11" y="258"/>
                    </a:lnTo>
                    <a:lnTo>
                      <a:pt x="17" y="273"/>
                    </a:lnTo>
                    <a:lnTo>
                      <a:pt x="25" y="287"/>
                    </a:lnTo>
                    <a:lnTo>
                      <a:pt x="33" y="303"/>
                    </a:lnTo>
                    <a:lnTo>
                      <a:pt x="44" y="318"/>
                    </a:lnTo>
                    <a:lnTo>
                      <a:pt x="86" y="374"/>
                    </a:lnTo>
                    <a:lnTo>
                      <a:pt x="112" y="410"/>
                    </a:lnTo>
                    <a:lnTo>
                      <a:pt x="126" y="432"/>
                    </a:lnTo>
                    <a:lnTo>
                      <a:pt x="134" y="444"/>
                    </a:lnTo>
                    <a:lnTo>
                      <a:pt x="139" y="451"/>
                    </a:lnTo>
                    <a:lnTo>
                      <a:pt x="145" y="459"/>
                    </a:lnTo>
                    <a:lnTo>
                      <a:pt x="152" y="467"/>
                    </a:lnTo>
                    <a:lnTo>
                      <a:pt x="160" y="474"/>
                    </a:lnTo>
                    <a:lnTo>
                      <a:pt x="169" y="481"/>
                    </a:lnTo>
                    <a:lnTo>
                      <a:pt x="178" y="487"/>
                    </a:lnTo>
                    <a:lnTo>
                      <a:pt x="189" y="493"/>
                    </a:lnTo>
                    <a:lnTo>
                      <a:pt x="198" y="498"/>
                    </a:lnTo>
                    <a:lnTo>
                      <a:pt x="207" y="502"/>
                    </a:lnTo>
                    <a:lnTo>
                      <a:pt x="216" y="506"/>
                    </a:lnTo>
                    <a:lnTo>
                      <a:pt x="225" y="508"/>
                    </a:lnTo>
                    <a:lnTo>
                      <a:pt x="232" y="508"/>
                    </a:lnTo>
                    <a:lnTo>
                      <a:pt x="239" y="508"/>
                    </a:lnTo>
                    <a:lnTo>
                      <a:pt x="245" y="505"/>
                    </a:lnTo>
                    <a:lnTo>
                      <a:pt x="250" y="501"/>
                    </a:lnTo>
                    <a:lnTo>
                      <a:pt x="252" y="496"/>
                    </a:lnTo>
                    <a:lnTo>
                      <a:pt x="256" y="482"/>
                    </a:lnTo>
                    <a:lnTo>
                      <a:pt x="262" y="470"/>
                    </a:lnTo>
                    <a:lnTo>
                      <a:pt x="269" y="457"/>
                    </a:lnTo>
                    <a:lnTo>
                      <a:pt x="277" y="446"/>
                    </a:lnTo>
                    <a:lnTo>
                      <a:pt x="286" y="435"/>
                    </a:lnTo>
                    <a:lnTo>
                      <a:pt x="297" y="425"/>
                    </a:lnTo>
                    <a:lnTo>
                      <a:pt x="310" y="415"/>
                    </a:lnTo>
                    <a:lnTo>
                      <a:pt x="323" y="405"/>
                    </a:lnTo>
                    <a:lnTo>
                      <a:pt x="335" y="395"/>
                    </a:lnTo>
                    <a:lnTo>
                      <a:pt x="346" y="387"/>
                    </a:lnTo>
                    <a:lnTo>
                      <a:pt x="354" y="378"/>
                    </a:lnTo>
                    <a:lnTo>
                      <a:pt x="361" y="369"/>
                    </a:lnTo>
                    <a:lnTo>
                      <a:pt x="366" y="359"/>
                    </a:lnTo>
                    <a:lnTo>
                      <a:pt x="368" y="348"/>
                    </a:lnTo>
                    <a:lnTo>
                      <a:pt x="368" y="338"/>
                    </a:lnTo>
                    <a:lnTo>
                      <a:pt x="367" y="326"/>
                    </a:lnTo>
                    <a:lnTo>
                      <a:pt x="363" y="310"/>
                    </a:lnTo>
                    <a:lnTo>
                      <a:pt x="355" y="288"/>
                    </a:lnTo>
                    <a:lnTo>
                      <a:pt x="336" y="237"/>
                    </a:lnTo>
                    <a:lnTo>
                      <a:pt x="316" y="187"/>
                    </a:lnTo>
                    <a:lnTo>
                      <a:pt x="308" y="165"/>
                    </a:lnTo>
                    <a:lnTo>
                      <a:pt x="303" y="150"/>
                    </a:lnTo>
                    <a:lnTo>
                      <a:pt x="299" y="136"/>
                    </a:lnTo>
                    <a:lnTo>
                      <a:pt x="295" y="118"/>
                    </a:lnTo>
                    <a:lnTo>
                      <a:pt x="288" y="83"/>
                    </a:lnTo>
                    <a:lnTo>
                      <a:pt x="284" y="66"/>
                    </a:lnTo>
                    <a:lnTo>
                      <a:pt x="281" y="55"/>
                    </a:lnTo>
                    <a:lnTo>
                      <a:pt x="279" y="52"/>
                    </a:lnTo>
                    <a:lnTo>
                      <a:pt x="278" y="50"/>
                    </a:lnTo>
                    <a:lnTo>
                      <a:pt x="276" y="50"/>
                    </a:lnTo>
                    <a:lnTo>
                      <a:pt x="275" y="52"/>
                    </a:lnTo>
                    <a:lnTo>
                      <a:pt x="269" y="69"/>
                    </a:lnTo>
                    <a:lnTo>
                      <a:pt x="262" y="92"/>
                    </a:lnTo>
                    <a:lnTo>
                      <a:pt x="258" y="101"/>
                    </a:lnTo>
                    <a:lnTo>
                      <a:pt x="254" y="108"/>
                    </a:lnTo>
                    <a:lnTo>
                      <a:pt x="251" y="110"/>
                    </a:lnTo>
                    <a:lnTo>
                      <a:pt x="249" y="111"/>
                    </a:lnTo>
                    <a:lnTo>
                      <a:pt x="247" y="110"/>
                    </a:lnTo>
                    <a:lnTo>
                      <a:pt x="243" y="108"/>
                    </a:lnTo>
                    <a:lnTo>
                      <a:pt x="237" y="103"/>
                    </a:lnTo>
                    <a:lnTo>
                      <a:pt x="228" y="98"/>
                    </a:lnTo>
                    <a:lnTo>
                      <a:pt x="218" y="93"/>
                    </a:lnTo>
                    <a:lnTo>
                      <a:pt x="206" y="87"/>
                    </a:lnTo>
                    <a:lnTo>
                      <a:pt x="180" y="77"/>
                    </a:lnTo>
                    <a:lnTo>
                      <a:pt x="156" y="65"/>
                    </a:lnTo>
                    <a:lnTo>
                      <a:pt x="147" y="59"/>
                    </a:lnTo>
                    <a:lnTo>
                      <a:pt x="138" y="53"/>
                    </a:lnTo>
                    <a:lnTo>
                      <a:pt x="130" y="46"/>
                    </a:lnTo>
                    <a:lnTo>
                      <a:pt x="125" y="39"/>
                    </a:lnTo>
                    <a:lnTo>
                      <a:pt x="117" y="27"/>
                    </a:lnTo>
                    <a:lnTo>
                      <a:pt x="112" y="19"/>
                    </a:lnTo>
                    <a:lnTo>
                      <a:pt x="106" y="12"/>
                    </a:lnTo>
                    <a:lnTo>
                      <a:pt x="99" y="6"/>
                    </a:lnTo>
                    <a:lnTo>
                      <a:pt x="93" y="2"/>
                    </a:lnTo>
                    <a:lnTo>
                      <a:pt x="91" y="1"/>
                    </a:lnTo>
                    <a:lnTo>
                      <a:pt x="89" y="0"/>
                    </a:lnTo>
                    <a:close/>
                  </a:path>
                </a:pathLst>
              </a:custGeom>
              <a:solidFill>
                <a:srgbClr val="596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8" name="Freeform 73">
                <a:extLst>
                  <a:ext uri="{FF2B5EF4-FFF2-40B4-BE49-F238E27FC236}">
                    <a16:creationId xmlns:a16="http://schemas.microsoft.com/office/drawing/2014/main" id="{A5A7F033-5556-4F2E-902F-CFCA82D38D26}"/>
                  </a:ext>
                </a:extLst>
              </p:cNvPr>
              <p:cNvSpPr>
                <a:spLocks/>
              </p:cNvSpPr>
              <p:nvPr/>
            </p:nvSpPr>
            <p:spPr bwMode="auto">
              <a:xfrm>
                <a:off x="3608" y="1397"/>
                <a:ext cx="364" cy="503"/>
              </a:xfrm>
              <a:custGeom>
                <a:avLst/>
                <a:gdLst>
                  <a:gd name="T0" fmla="*/ 87 w 364"/>
                  <a:gd name="T1" fmla="*/ 0 h 503"/>
                  <a:gd name="T2" fmla="*/ 78 w 364"/>
                  <a:gd name="T3" fmla="*/ 1 h 503"/>
                  <a:gd name="T4" fmla="*/ 63 w 364"/>
                  <a:gd name="T5" fmla="*/ 6 h 503"/>
                  <a:gd name="T6" fmla="*/ 51 w 364"/>
                  <a:gd name="T7" fmla="*/ 13 h 503"/>
                  <a:gd name="T8" fmla="*/ 39 w 364"/>
                  <a:gd name="T9" fmla="*/ 25 h 503"/>
                  <a:gd name="T10" fmla="*/ 28 w 364"/>
                  <a:gd name="T11" fmla="*/ 42 h 503"/>
                  <a:gd name="T12" fmla="*/ 19 w 364"/>
                  <a:gd name="T13" fmla="*/ 65 h 503"/>
                  <a:gd name="T14" fmla="*/ 14 w 364"/>
                  <a:gd name="T15" fmla="*/ 80 h 503"/>
                  <a:gd name="T16" fmla="*/ 4 w 364"/>
                  <a:gd name="T17" fmla="*/ 135 h 503"/>
                  <a:gd name="T18" fmla="*/ 0 w 364"/>
                  <a:gd name="T19" fmla="*/ 179 h 503"/>
                  <a:gd name="T20" fmla="*/ 1 w 364"/>
                  <a:gd name="T21" fmla="*/ 209 h 503"/>
                  <a:gd name="T22" fmla="*/ 6 w 364"/>
                  <a:gd name="T23" fmla="*/ 240 h 503"/>
                  <a:gd name="T24" fmla="*/ 16 w 364"/>
                  <a:gd name="T25" fmla="*/ 270 h 503"/>
                  <a:gd name="T26" fmla="*/ 33 w 364"/>
                  <a:gd name="T27" fmla="*/ 300 h 503"/>
                  <a:gd name="T28" fmla="*/ 43 w 364"/>
                  <a:gd name="T29" fmla="*/ 314 h 503"/>
                  <a:gd name="T30" fmla="*/ 110 w 364"/>
                  <a:gd name="T31" fmla="*/ 405 h 503"/>
                  <a:gd name="T32" fmla="*/ 132 w 364"/>
                  <a:gd name="T33" fmla="*/ 439 h 503"/>
                  <a:gd name="T34" fmla="*/ 137 w 364"/>
                  <a:gd name="T35" fmla="*/ 446 h 503"/>
                  <a:gd name="T36" fmla="*/ 150 w 364"/>
                  <a:gd name="T37" fmla="*/ 461 h 503"/>
                  <a:gd name="T38" fmla="*/ 167 w 364"/>
                  <a:gd name="T39" fmla="*/ 476 h 503"/>
                  <a:gd name="T40" fmla="*/ 185 w 364"/>
                  <a:gd name="T41" fmla="*/ 488 h 503"/>
                  <a:gd name="T42" fmla="*/ 205 w 364"/>
                  <a:gd name="T43" fmla="*/ 497 h 503"/>
                  <a:gd name="T44" fmla="*/ 222 w 364"/>
                  <a:gd name="T45" fmla="*/ 502 h 503"/>
                  <a:gd name="T46" fmla="*/ 236 w 364"/>
                  <a:gd name="T47" fmla="*/ 502 h 503"/>
                  <a:gd name="T48" fmla="*/ 246 w 364"/>
                  <a:gd name="T49" fmla="*/ 496 h 503"/>
                  <a:gd name="T50" fmla="*/ 249 w 364"/>
                  <a:gd name="T51" fmla="*/ 490 h 503"/>
                  <a:gd name="T52" fmla="*/ 258 w 364"/>
                  <a:gd name="T53" fmla="*/ 465 h 503"/>
                  <a:gd name="T54" fmla="*/ 273 w 364"/>
                  <a:gd name="T55" fmla="*/ 441 h 503"/>
                  <a:gd name="T56" fmla="*/ 293 w 364"/>
                  <a:gd name="T57" fmla="*/ 421 h 503"/>
                  <a:gd name="T58" fmla="*/ 319 w 364"/>
                  <a:gd name="T59" fmla="*/ 401 h 503"/>
                  <a:gd name="T60" fmla="*/ 331 w 364"/>
                  <a:gd name="T61" fmla="*/ 391 h 503"/>
                  <a:gd name="T62" fmla="*/ 350 w 364"/>
                  <a:gd name="T63" fmla="*/ 374 h 503"/>
                  <a:gd name="T64" fmla="*/ 361 w 364"/>
                  <a:gd name="T65" fmla="*/ 356 h 503"/>
                  <a:gd name="T66" fmla="*/ 364 w 364"/>
                  <a:gd name="T67" fmla="*/ 334 h 503"/>
                  <a:gd name="T68" fmla="*/ 362 w 364"/>
                  <a:gd name="T69" fmla="*/ 322 h 503"/>
                  <a:gd name="T70" fmla="*/ 350 w 364"/>
                  <a:gd name="T71" fmla="*/ 285 h 503"/>
                  <a:gd name="T72" fmla="*/ 313 w 364"/>
                  <a:gd name="T73" fmla="*/ 185 h 503"/>
                  <a:gd name="T74" fmla="*/ 300 w 364"/>
                  <a:gd name="T75" fmla="*/ 148 h 503"/>
                  <a:gd name="T76" fmla="*/ 296 w 364"/>
                  <a:gd name="T77" fmla="*/ 134 h 503"/>
                  <a:gd name="T78" fmla="*/ 285 w 364"/>
                  <a:gd name="T79" fmla="*/ 82 h 503"/>
                  <a:gd name="T80" fmla="*/ 279 w 364"/>
                  <a:gd name="T81" fmla="*/ 55 h 503"/>
                  <a:gd name="T82" fmla="*/ 276 w 364"/>
                  <a:gd name="T83" fmla="*/ 49 h 503"/>
                  <a:gd name="T84" fmla="*/ 273 w 364"/>
                  <a:gd name="T85" fmla="*/ 51 h 503"/>
                  <a:gd name="T86" fmla="*/ 267 w 364"/>
                  <a:gd name="T87" fmla="*/ 68 h 503"/>
                  <a:gd name="T88" fmla="*/ 256 w 364"/>
                  <a:gd name="T89" fmla="*/ 101 h 503"/>
                  <a:gd name="T90" fmla="*/ 250 w 364"/>
                  <a:gd name="T91" fmla="*/ 109 h 503"/>
                  <a:gd name="T92" fmla="*/ 245 w 364"/>
                  <a:gd name="T93" fmla="*/ 110 h 503"/>
                  <a:gd name="T94" fmla="*/ 243 w 364"/>
                  <a:gd name="T95" fmla="*/ 108 h 503"/>
                  <a:gd name="T96" fmla="*/ 227 w 364"/>
                  <a:gd name="T97" fmla="*/ 97 h 503"/>
                  <a:gd name="T98" fmla="*/ 204 w 364"/>
                  <a:gd name="T99" fmla="*/ 87 h 503"/>
                  <a:gd name="T100" fmla="*/ 154 w 364"/>
                  <a:gd name="T101" fmla="*/ 65 h 503"/>
                  <a:gd name="T102" fmla="*/ 145 w 364"/>
                  <a:gd name="T103" fmla="*/ 59 h 503"/>
                  <a:gd name="T104" fmla="*/ 129 w 364"/>
                  <a:gd name="T105" fmla="*/ 46 h 503"/>
                  <a:gd name="T106" fmla="*/ 115 w 364"/>
                  <a:gd name="T107" fmla="*/ 27 h 503"/>
                  <a:gd name="T108" fmla="*/ 110 w 364"/>
                  <a:gd name="T109" fmla="*/ 20 h 503"/>
                  <a:gd name="T110" fmla="*/ 97 w 364"/>
                  <a:gd name="T111" fmla="*/ 6 h 503"/>
                  <a:gd name="T112" fmla="*/ 89 w 364"/>
                  <a:gd name="T113" fmla="*/ 1 h 503"/>
                  <a:gd name="T114" fmla="*/ 87 w 364"/>
                  <a:gd name="T115" fmla="*/ 0 h 5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4" h="503">
                    <a:moveTo>
                      <a:pt x="87" y="0"/>
                    </a:moveTo>
                    <a:lnTo>
                      <a:pt x="87" y="0"/>
                    </a:lnTo>
                    <a:lnTo>
                      <a:pt x="85" y="0"/>
                    </a:lnTo>
                    <a:lnTo>
                      <a:pt x="78" y="1"/>
                    </a:lnTo>
                    <a:lnTo>
                      <a:pt x="68" y="4"/>
                    </a:lnTo>
                    <a:lnTo>
                      <a:pt x="63" y="6"/>
                    </a:lnTo>
                    <a:lnTo>
                      <a:pt x="57" y="9"/>
                    </a:lnTo>
                    <a:lnTo>
                      <a:pt x="51" y="13"/>
                    </a:lnTo>
                    <a:lnTo>
                      <a:pt x="45" y="19"/>
                    </a:lnTo>
                    <a:lnTo>
                      <a:pt x="39" y="25"/>
                    </a:lnTo>
                    <a:lnTo>
                      <a:pt x="33" y="33"/>
                    </a:lnTo>
                    <a:lnTo>
                      <a:pt x="28" y="42"/>
                    </a:lnTo>
                    <a:lnTo>
                      <a:pt x="23" y="53"/>
                    </a:lnTo>
                    <a:lnTo>
                      <a:pt x="19" y="65"/>
                    </a:lnTo>
                    <a:lnTo>
                      <a:pt x="14" y="80"/>
                    </a:lnTo>
                    <a:lnTo>
                      <a:pt x="8" y="107"/>
                    </a:lnTo>
                    <a:lnTo>
                      <a:pt x="4" y="135"/>
                    </a:lnTo>
                    <a:lnTo>
                      <a:pt x="1" y="164"/>
                    </a:lnTo>
                    <a:lnTo>
                      <a:pt x="0" y="179"/>
                    </a:lnTo>
                    <a:lnTo>
                      <a:pt x="0" y="194"/>
                    </a:lnTo>
                    <a:lnTo>
                      <a:pt x="1" y="209"/>
                    </a:lnTo>
                    <a:lnTo>
                      <a:pt x="3" y="224"/>
                    </a:lnTo>
                    <a:lnTo>
                      <a:pt x="6" y="240"/>
                    </a:lnTo>
                    <a:lnTo>
                      <a:pt x="11" y="255"/>
                    </a:lnTo>
                    <a:lnTo>
                      <a:pt x="16" y="270"/>
                    </a:lnTo>
                    <a:lnTo>
                      <a:pt x="24" y="284"/>
                    </a:lnTo>
                    <a:lnTo>
                      <a:pt x="33" y="300"/>
                    </a:lnTo>
                    <a:lnTo>
                      <a:pt x="43" y="314"/>
                    </a:lnTo>
                    <a:lnTo>
                      <a:pt x="85" y="369"/>
                    </a:lnTo>
                    <a:lnTo>
                      <a:pt x="110" y="405"/>
                    </a:lnTo>
                    <a:lnTo>
                      <a:pt x="124" y="427"/>
                    </a:lnTo>
                    <a:lnTo>
                      <a:pt x="132" y="439"/>
                    </a:lnTo>
                    <a:lnTo>
                      <a:pt x="137" y="446"/>
                    </a:lnTo>
                    <a:lnTo>
                      <a:pt x="143" y="453"/>
                    </a:lnTo>
                    <a:lnTo>
                      <a:pt x="150" y="461"/>
                    </a:lnTo>
                    <a:lnTo>
                      <a:pt x="158" y="469"/>
                    </a:lnTo>
                    <a:lnTo>
                      <a:pt x="167" y="476"/>
                    </a:lnTo>
                    <a:lnTo>
                      <a:pt x="176" y="482"/>
                    </a:lnTo>
                    <a:lnTo>
                      <a:pt x="185" y="488"/>
                    </a:lnTo>
                    <a:lnTo>
                      <a:pt x="195" y="493"/>
                    </a:lnTo>
                    <a:lnTo>
                      <a:pt x="205" y="497"/>
                    </a:lnTo>
                    <a:lnTo>
                      <a:pt x="213" y="500"/>
                    </a:lnTo>
                    <a:lnTo>
                      <a:pt x="222" y="502"/>
                    </a:lnTo>
                    <a:lnTo>
                      <a:pt x="229" y="503"/>
                    </a:lnTo>
                    <a:lnTo>
                      <a:pt x="236" y="502"/>
                    </a:lnTo>
                    <a:lnTo>
                      <a:pt x="241" y="500"/>
                    </a:lnTo>
                    <a:lnTo>
                      <a:pt x="246" y="496"/>
                    </a:lnTo>
                    <a:lnTo>
                      <a:pt x="249" y="490"/>
                    </a:lnTo>
                    <a:lnTo>
                      <a:pt x="253" y="477"/>
                    </a:lnTo>
                    <a:lnTo>
                      <a:pt x="258" y="465"/>
                    </a:lnTo>
                    <a:lnTo>
                      <a:pt x="265" y="452"/>
                    </a:lnTo>
                    <a:lnTo>
                      <a:pt x="273" y="441"/>
                    </a:lnTo>
                    <a:lnTo>
                      <a:pt x="283" y="431"/>
                    </a:lnTo>
                    <a:lnTo>
                      <a:pt x="293" y="421"/>
                    </a:lnTo>
                    <a:lnTo>
                      <a:pt x="306" y="411"/>
                    </a:lnTo>
                    <a:lnTo>
                      <a:pt x="319" y="401"/>
                    </a:lnTo>
                    <a:lnTo>
                      <a:pt x="331" y="391"/>
                    </a:lnTo>
                    <a:lnTo>
                      <a:pt x="342" y="383"/>
                    </a:lnTo>
                    <a:lnTo>
                      <a:pt x="350" y="374"/>
                    </a:lnTo>
                    <a:lnTo>
                      <a:pt x="357" y="365"/>
                    </a:lnTo>
                    <a:lnTo>
                      <a:pt x="361" y="356"/>
                    </a:lnTo>
                    <a:lnTo>
                      <a:pt x="363" y="345"/>
                    </a:lnTo>
                    <a:lnTo>
                      <a:pt x="364" y="334"/>
                    </a:lnTo>
                    <a:lnTo>
                      <a:pt x="362" y="322"/>
                    </a:lnTo>
                    <a:lnTo>
                      <a:pt x="358" y="307"/>
                    </a:lnTo>
                    <a:lnTo>
                      <a:pt x="350" y="285"/>
                    </a:lnTo>
                    <a:lnTo>
                      <a:pt x="332" y="234"/>
                    </a:lnTo>
                    <a:lnTo>
                      <a:pt x="313" y="185"/>
                    </a:lnTo>
                    <a:lnTo>
                      <a:pt x="305" y="163"/>
                    </a:lnTo>
                    <a:lnTo>
                      <a:pt x="300" y="148"/>
                    </a:lnTo>
                    <a:lnTo>
                      <a:pt x="296" y="134"/>
                    </a:lnTo>
                    <a:lnTo>
                      <a:pt x="292" y="116"/>
                    </a:lnTo>
                    <a:lnTo>
                      <a:pt x="285" y="82"/>
                    </a:lnTo>
                    <a:lnTo>
                      <a:pt x="282" y="66"/>
                    </a:lnTo>
                    <a:lnTo>
                      <a:pt x="279" y="55"/>
                    </a:lnTo>
                    <a:lnTo>
                      <a:pt x="277" y="51"/>
                    </a:lnTo>
                    <a:lnTo>
                      <a:pt x="276" y="49"/>
                    </a:lnTo>
                    <a:lnTo>
                      <a:pt x="274" y="49"/>
                    </a:lnTo>
                    <a:lnTo>
                      <a:pt x="273" y="51"/>
                    </a:lnTo>
                    <a:lnTo>
                      <a:pt x="267" y="68"/>
                    </a:lnTo>
                    <a:lnTo>
                      <a:pt x="260" y="91"/>
                    </a:lnTo>
                    <a:lnTo>
                      <a:pt x="256" y="101"/>
                    </a:lnTo>
                    <a:lnTo>
                      <a:pt x="252" y="107"/>
                    </a:lnTo>
                    <a:lnTo>
                      <a:pt x="250" y="109"/>
                    </a:lnTo>
                    <a:lnTo>
                      <a:pt x="247" y="110"/>
                    </a:lnTo>
                    <a:lnTo>
                      <a:pt x="245" y="110"/>
                    </a:lnTo>
                    <a:lnTo>
                      <a:pt x="243" y="108"/>
                    </a:lnTo>
                    <a:lnTo>
                      <a:pt x="235" y="103"/>
                    </a:lnTo>
                    <a:lnTo>
                      <a:pt x="227" y="97"/>
                    </a:lnTo>
                    <a:lnTo>
                      <a:pt x="216" y="92"/>
                    </a:lnTo>
                    <a:lnTo>
                      <a:pt x="204" y="87"/>
                    </a:lnTo>
                    <a:lnTo>
                      <a:pt x="178" y="76"/>
                    </a:lnTo>
                    <a:lnTo>
                      <a:pt x="154" y="65"/>
                    </a:lnTo>
                    <a:lnTo>
                      <a:pt x="145" y="59"/>
                    </a:lnTo>
                    <a:lnTo>
                      <a:pt x="136" y="53"/>
                    </a:lnTo>
                    <a:lnTo>
                      <a:pt x="129" y="46"/>
                    </a:lnTo>
                    <a:lnTo>
                      <a:pt x="123" y="39"/>
                    </a:lnTo>
                    <a:lnTo>
                      <a:pt x="115" y="27"/>
                    </a:lnTo>
                    <a:lnTo>
                      <a:pt x="110" y="20"/>
                    </a:lnTo>
                    <a:lnTo>
                      <a:pt x="104" y="12"/>
                    </a:lnTo>
                    <a:lnTo>
                      <a:pt x="97" y="6"/>
                    </a:lnTo>
                    <a:lnTo>
                      <a:pt x="91" y="2"/>
                    </a:lnTo>
                    <a:lnTo>
                      <a:pt x="89" y="1"/>
                    </a:lnTo>
                    <a:lnTo>
                      <a:pt x="87" y="0"/>
                    </a:lnTo>
                    <a:close/>
                  </a:path>
                </a:pathLst>
              </a:custGeom>
              <a:solidFill>
                <a:srgbClr val="4D64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9" name="Freeform 74">
                <a:extLst>
                  <a:ext uri="{FF2B5EF4-FFF2-40B4-BE49-F238E27FC236}">
                    <a16:creationId xmlns:a16="http://schemas.microsoft.com/office/drawing/2014/main" id="{512B94D7-C75E-48AD-B8B7-618A8B4D72E2}"/>
                  </a:ext>
                </a:extLst>
              </p:cNvPr>
              <p:cNvSpPr>
                <a:spLocks/>
              </p:cNvSpPr>
              <p:nvPr/>
            </p:nvSpPr>
            <p:spPr bwMode="auto">
              <a:xfrm>
                <a:off x="3610" y="1399"/>
                <a:ext cx="359" cy="497"/>
              </a:xfrm>
              <a:custGeom>
                <a:avLst/>
                <a:gdLst>
                  <a:gd name="T0" fmla="*/ 85 w 359"/>
                  <a:gd name="T1" fmla="*/ 0 h 497"/>
                  <a:gd name="T2" fmla="*/ 77 w 359"/>
                  <a:gd name="T3" fmla="*/ 1 h 497"/>
                  <a:gd name="T4" fmla="*/ 61 w 359"/>
                  <a:gd name="T5" fmla="*/ 6 h 497"/>
                  <a:gd name="T6" fmla="*/ 50 w 359"/>
                  <a:gd name="T7" fmla="*/ 13 h 497"/>
                  <a:gd name="T8" fmla="*/ 38 w 359"/>
                  <a:gd name="T9" fmla="*/ 25 h 497"/>
                  <a:gd name="T10" fmla="*/ 27 w 359"/>
                  <a:gd name="T11" fmla="*/ 42 h 497"/>
                  <a:gd name="T12" fmla="*/ 18 w 359"/>
                  <a:gd name="T13" fmla="*/ 65 h 497"/>
                  <a:gd name="T14" fmla="*/ 13 w 359"/>
                  <a:gd name="T15" fmla="*/ 80 h 497"/>
                  <a:gd name="T16" fmla="*/ 3 w 359"/>
                  <a:gd name="T17" fmla="*/ 134 h 497"/>
                  <a:gd name="T18" fmla="*/ 0 w 359"/>
                  <a:gd name="T19" fmla="*/ 177 h 497"/>
                  <a:gd name="T20" fmla="*/ 1 w 359"/>
                  <a:gd name="T21" fmla="*/ 207 h 497"/>
                  <a:gd name="T22" fmla="*/ 6 w 359"/>
                  <a:gd name="T23" fmla="*/ 238 h 497"/>
                  <a:gd name="T24" fmla="*/ 17 w 359"/>
                  <a:gd name="T25" fmla="*/ 267 h 497"/>
                  <a:gd name="T26" fmla="*/ 32 w 359"/>
                  <a:gd name="T27" fmla="*/ 297 h 497"/>
                  <a:gd name="T28" fmla="*/ 42 w 359"/>
                  <a:gd name="T29" fmla="*/ 311 h 497"/>
                  <a:gd name="T30" fmla="*/ 109 w 359"/>
                  <a:gd name="T31" fmla="*/ 400 h 497"/>
                  <a:gd name="T32" fmla="*/ 131 w 359"/>
                  <a:gd name="T33" fmla="*/ 434 h 497"/>
                  <a:gd name="T34" fmla="*/ 135 w 359"/>
                  <a:gd name="T35" fmla="*/ 441 h 497"/>
                  <a:gd name="T36" fmla="*/ 148 w 359"/>
                  <a:gd name="T37" fmla="*/ 455 h 497"/>
                  <a:gd name="T38" fmla="*/ 165 w 359"/>
                  <a:gd name="T39" fmla="*/ 470 h 497"/>
                  <a:gd name="T40" fmla="*/ 183 w 359"/>
                  <a:gd name="T41" fmla="*/ 482 h 497"/>
                  <a:gd name="T42" fmla="*/ 202 w 359"/>
                  <a:gd name="T43" fmla="*/ 491 h 497"/>
                  <a:gd name="T44" fmla="*/ 219 w 359"/>
                  <a:gd name="T45" fmla="*/ 496 h 497"/>
                  <a:gd name="T46" fmla="*/ 233 w 359"/>
                  <a:gd name="T47" fmla="*/ 496 h 497"/>
                  <a:gd name="T48" fmla="*/ 243 w 359"/>
                  <a:gd name="T49" fmla="*/ 490 h 497"/>
                  <a:gd name="T50" fmla="*/ 246 w 359"/>
                  <a:gd name="T51" fmla="*/ 484 h 497"/>
                  <a:gd name="T52" fmla="*/ 255 w 359"/>
                  <a:gd name="T53" fmla="*/ 458 h 497"/>
                  <a:gd name="T54" fmla="*/ 270 w 359"/>
                  <a:gd name="T55" fmla="*/ 436 h 497"/>
                  <a:gd name="T56" fmla="*/ 290 w 359"/>
                  <a:gd name="T57" fmla="*/ 416 h 497"/>
                  <a:gd name="T58" fmla="*/ 315 w 359"/>
                  <a:gd name="T59" fmla="*/ 397 h 497"/>
                  <a:gd name="T60" fmla="*/ 327 w 359"/>
                  <a:gd name="T61" fmla="*/ 388 h 497"/>
                  <a:gd name="T62" fmla="*/ 345 w 359"/>
                  <a:gd name="T63" fmla="*/ 370 h 497"/>
                  <a:gd name="T64" fmla="*/ 356 w 359"/>
                  <a:gd name="T65" fmla="*/ 352 h 497"/>
                  <a:gd name="T66" fmla="*/ 359 w 359"/>
                  <a:gd name="T67" fmla="*/ 330 h 497"/>
                  <a:gd name="T68" fmla="*/ 357 w 359"/>
                  <a:gd name="T69" fmla="*/ 319 h 497"/>
                  <a:gd name="T70" fmla="*/ 346 w 359"/>
                  <a:gd name="T71" fmla="*/ 282 h 497"/>
                  <a:gd name="T72" fmla="*/ 309 w 359"/>
                  <a:gd name="T73" fmla="*/ 182 h 497"/>
                  <a:gd name="T74" fmla="*/ 297 w 359"/>
                  <a:gd name="T75" fmla="*/ 146 h 497"/>
                  <a:gd name="T76" fmla="*/ 293 w 359"/>
                  <a:gd name="T77" fmla="*/ 133 h 497"/>
                  <a:gd name="T78" fmla="*/ 283 w 359"/>
                  <a:gd name="T79" fmla="*/ 81 h 497"/>
                  <a:gd name="T80" fmla="*/ 276 w 359"/>
                  <a:gd name="T81" fmla="*/ 54 h 497"/>
                  <a:gd name="T82" fmla="*/ 273 w 359"/>
                  <a:gd name="T83" fmla="*/ 49 h 497"/>
                  <a:gd name="T84" fmla="*/ 271 w 359"/>
                  <a:gd name="T85" fmla="*/ 50 h 497"/>
                  <a:gd name="T86" fmla="*/ 265 w 359"/>
                  <a:gd name="T87" fmla="*/ 68 h 497"/>
                  <a:gd name="T88" fmla="*/ 254 w 359"/>
                  <a:gd name="T89" fmla="*/ 100 h 497"/>
                  <a:gd name="T90" fmla="*/ 248 w 359"/>
                  <a:gd name="T91" fmla="*/ 109 h 497"/>
                  <a:gd name="T92" fmla="*/ 243 w 359"/>
                  <a:gd name="T93" fmla="*/ 109 h 497"/>
                  <a:gd name="T94" fmla="*/ 241 w 359"/>
                  <a:gd name="T95" fmla="*/ 108 h 497"/>
                  <a:gd name="T96" fmla="*/ 225 w 359"/>
                  <a:gd name="T97" fmla="*/ 97 h 497"/>
                  <a:gd name="T98" fmla="*/ 202 w 359"/>
                  <a:gd name="T99" fmla="*/ 87 h 497"/>
                  <a:gd name="T100" fmla="*/ 152 w 359"/>
                  <a:gd name="T101" fmla="*/ 65 h 497"/>
                  <a:gd name="T102" fmla="*/ 143 w 359"/>
                  <a:gd name="T103" fmla="*/ 59 h 497"/>
                  <a:gd name="T104" fmla="*/ 127 w 359"/>
                  <a:gd name="T105" fmla="*/ 46 h 497"/>
                  <a:gd name="T106" fmla="*/ 113 w 359"/>
                  <a:gd name="T107" fmla="*/ 27 h 497"/>
                  <a:gd name="T108" fmla="*/ 108 w 359"/>
                  <a:gd name="T109" fmla="*/ 20 h 497"/>
                  <a:gd name="T110" fmla="*/ 96 w 359"/>
                  <a:gd name="T111" fmla="*/ 6 h 497"/>
                  <a:gd name="T112" fmla="*/ 87 w 359"/>
                  <a:gd name="T113" fmla="*/ 1 h 497"/>
                  <a:gd name="T114" fmla="*/ 85 w 359"/>
                  <a:gd name="T115" fmla="*/ 0 h 4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497">
                    <a:moveTo>
                      <a:pt x="85" y="0"/>
                    </a:moveTo>
                    <a:lnTo>
                      <a:pt x="85" y="0"/>
                    </a:lnTo>
                    <a:lnTo>
                      <a:pt x="83" y="0"/>
                    </a:lnTo>
                    <a:lnTo>
                      <a:pt x="77" y="1"/>
                    </a:lnTo>
                    <a:lnTo>
                      <a:pt x="67" y="3"/>
                    </a:lnTo>
                    <a:lnTo>
                      <a:pt x="61" y="6"/>
                    </a:lnTo>
                    <a:lnTo>
                      <a:pt x="56" y="9"/>
                    </a:lnTo>
                    <a:lnTo>
                      <a:pt x="50" y="13"/>
                    </a:lnTo>
                    <a:lnTo>
                      <a:pt x="44" y="19"/>
                    </a:lnTo>
                    <a:lnTo>
                      <a:pt x="38" y="25"/>
                    </a:lnTo>
                    <a:lnTo>
                      <a:pt x="32" y="32"/>
                    </a:lnTo>
                    <a:lnTo>
                      <a:pt x="27" y="42"/>
                    </a:lnTo>
                    <a:lnTo>
                      <a:pt x="22" y="52"/>
                    </a:lnTo>
                    <a:lnTo>
                      <a:pt x="18" y="65"/>
                    </a:lnTo>
                    <a:lnTo>
                      <a:pt x="13" y="80"/>
                    </a:lnTo>
                    <a:lnTo>
                      <a:pt x="8" y="106"/>
                    </a:lnTo>
                    <a:lnTo>
                      <a:pt x="3" y="134"/>
                    </a:lnTo>
                    <a:lnTo>
                      <a:pt x="0" y="162"/>
                    </a:lnTo>
                    <a:lnTo>
                      <a:pt x="0" y="177"/>
                    </a:lnTo>
                    <a:lnTo>
                      <a:pt x="0" y="192"/>
                    </a:lnTo>
                    <a:lnTo>
                      <a:pt x="1" y="207"/>
                    </a:lnTo>
                    <a:lnTo>
                      <a:pt x="3" y="222"/>
                    </a:lnTo>
                    <a:lnTo>
                      <a:pt x="6" y="238"/>
                    </a:lnTo>
                    <a:lnTo>
                      <a:pt x="10" y="252"/>
                    </a:lnTo>
                    <a:lnTo>
                      <a:pt x="17" y="267"/>
                    </a:lnTo>
                    <a:lnTo>
                      <a:pt x="24" y="281"/>
                    </a:lnTo>
                    <a:lnTo>
                      <a:pt x="32" y="297"/>
                    </a:lnTo>
                    <a:lnTo>
                      <a:pt x="42" y="311"/>
                    </a:lnTo>
                    <a:lnTo>
                      <a:pt x="84" y="365"/>
                    </a:lnTo>
                    <a:lnTo>
                      <a:pt x="109" y="400"/>
                    </a:lnTo>
                    <a:lnTo>
                      <a:pt x="123" y="422"/>
                    </a:lnTo>
                    <a:lnTo>
                      <a:pt x="131" y="434"/>
                    </a:lnTo>
                    <a:lnTo>
                      <a:pt x="135" y="441"/>
                    </a:lnTo>
                    <a:lnTo>
                      <a:pt x="141" y="448"/>
                    </a:lnTo>
                    <a:lnTo>
                      <a:pt x="148" y="455"/>
                    </a:lnTo>
                    <a:lnTo>
                      <a:pt x="156" y="463"/>
                    </a:lnTo>
                    <a:lnTo>
                      <a:pt x="165" y="470"/>
                    </a:lnTo>
                    <a:lnTo>
                      <a:pt x="174" y="476"/>
                    </a:lnTo>
                    <a:lnTo>
                      <a:pt x="183" y="482"/>
                    </a:lnTo>
                    <a:lnTo>
                      <a:pt x="193" y="487"/>
                    </a:lnTo>
                    <a:lnTo>
                      <a:pt x="202" y="491"/>
                    </a:lnTo>
                    <a:lnTo>
                      <a:pt x="211" y="494"/>
                    </a:lnTo>
                    <a:lnTo>
                      <a:pt x="219" y="496"/>
                    </a:lnTo>
                    <a:lnTo>
                      <a:pt x="226" y="497"/>
                    </a:lnTo>
                    <a:lnTo>
                      <a:pt x="233" y="496"/>
                    </a:lnTo>
                    <a:lnTo>
                      <a:pt x="238" y="494"/>
                    </a:lnTo>
                    <a:lnTo>
                      <a:pt x="243" y="490"/>
                    </a:lnTo>
                    <a:lnTo>
                      <a:pt x="246" y="484"/>
                    </a:lnTo>
                    <a:lnTo>
                      <a:pt x="250" y="471"/>
                    </a:lnTo>
                    <a:lnTo>
                      <a:pt x="255" y="458"/>
                    </a:lnTo>
                    <a:lnTo>
                      <a:pt x="262" y="447"/>
                    </a:lnTo>
                    <a:lnTo>
                      <a:pt x="270" y="436"/>
                    </a:lnTo>
                    <a:lnTo>
                      <a:pt x="279" y="426"/>
                    </a:lnTo>
                    <a:lnTo>
                      <a:pt x="290" y="416"/>
                    </a:lnTo>
                    <a:lnTo>
                      <a:pt x="302" y="407"/>
                    </a:lnTo>
                    <a:lnTo>
                      <a:pt x="315" y="397"/>
                    </a:lnTo>
                    <a:lnTo>
                      <a:pt x="327" y="388"/>
                    </a:lnTo>
                    <a:lnTo>
                      <a:pt x="337" y="379"/>
                    </a:lnTo>
                    <a:lnTo>
                      <a:pt x="345" y="370"/>
                    </a:lnTo>
                    <a:lnTo>
                      <a:pt x="351" y="361"/>
                    </a:lnTo>
                    <a:lnTo>
                      <a:pt x="356" y="352"/>
                    </a:lnTo>
                    <a:lnTo>
                      <a:pt x="358" y="341"/>
                    </a:lnTo>
                    <a:lnTo>
                      <a:pt x="359" y="330"/>
                    </a:lnTo>
                    <a:lnTo>
                      <a:pt x="357" y="319"/>
                    </a:lnTo>
                    <a:lnTo>
                      <a:pt x="354" y="303"/>
                    </a:lnTo>
                    <a:lnTo>
                      <a:pt x="346" y="282"/>
                    </a:lnTo>
                    <a:lnTo>
                      <a:pt x="328" y="232"/>
                    </a:lnTo>
                    <a:lnTo>
                      <a:pt x="309" y="182"/>
                    </a:lnTo>
                    <a:lnTo>
                      <a:pt x="302" y="161"/>
                    </a:lnTo>
                    <a:lnTo>
                      <a:pt x="297" y="146"/>
                    </a:lnTo>
                    <a:lnTo>
                      <a:pt x="293" y="133"/>
                    </a:lnTo>
                    <a:lnTo>
                      <a:pt x="290" y="115"/>
                    </a:lnTo>
                    <a:lnTo>
                      <a:pt x="283" y="81"/>
                    </a:lnTo>
                    <a:lnTo>
                      <a:pt x="280" y="65"/>
                    </a:lnTo>
                    <a:lnTo>
                      <a:pt x="276" y="54"/>
                    </a:lnTo>
                    <a:lnTo>
                      <a:pt x="275" y="50"/>
                    </a:lnTo>
                    <a:lnTo>
                      <a:pt x="273" y="49"/>
                    </a:lnTo>
                    <a:lnTo>
                      <a:pt x="272" y="48"/>
                    </a:lnTo>
                    <a:lnTo>
                      <a:pt x="271" y="50"/>
                    </a:lnTo>
                    <a:lnTo>
                      <a:pt x="265" y="68"/>
                    </a:lnTo>
                    <a:lnTo>
                      <a:pt x="258" y="91"/>
                    </a:lnTo>
                    <a:lnTo>
                      <a:pt x="254" y="100"/>
                    </a:lnTo>
                    <a:lnTo>
                      <a:pt x="250" y="107"/>
                    </a:lnTo>
                    <a:lnTo>
                      <a:pt x="248" y="109"/>
                    </a:lnTo>
                    <a:lnTo>
                      <a:pt x="245" y="110"/>
                    </a:lnTo>
                    <a:lnTo>
                      <a:pt x="243" y="109"/>
                    </a:lnTo>
                    <a:lnTo>
                      <a:pt x="241" y="108"/>
                    </a:lnTo>
                    <a:lnTo>
                      <a:pt x="234" y="102"/>
                    </a:lnTo>
                    <a:lnTo>
                      <a:pt x="225" y="97"/>
                    </a:lnTo>
                    <a:lnTo>
                      <a:pt x="214" y="92"/>
                    </a:lnTo>
                    <a:lnTo>
                      <a:pt x="202" y="87"/>
                    </a:lnTo>
                    <a:lnTo>
                      <a:pt x="176" y="76"/>
                    </a:lnTo>
                    <a:lnTo>
                      <a:pt x="152" y="65"/>
                    </a:lnTo>
                    <a:lnTo>
                      <a:pt x="143" y="59"/>
                    </a:lnTo>
                    <a:lnTo>
                      <a:pt x="135" y="53"/>
                    </a:lnTo>
                    <a:lnTo>
                      <a:pt x="127" y="46"/>
                    </a:lnTo>
                    <a:lnTo>
                      <a:pt x="121" y="39"/>
                    </a:lnTo>
                    <a:lnTo>
                      <a:pt x="113" y="27"/>
                    </a:lnTo>
                    <a:lnTo>
                      <a:pt x="108" y="20"/>
                    </a:lnTo>
                    <a:lnTo>
                      <a:pt x="102" y="12"/>
                    </a:lnTo>
                    <a:lnTo>
                      <a:pt x="96" y="6"/>
                    </a:lnTo>
                    <a:lnTo>
                      <a:pt x="90" y="2"/>
                    </a:lnTo>
                    <a:lnTo>
                      <a:pt x="87" y="1"/>
                    </a:lnTo>
                    <a:lnTo>
                      <a:pt x="85" y="0"/>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0" name="Freeform 75">
                <a:extLst>
                  <a:ext uri="{FF2B5EF4-FFF2-40B4-BE49-F238E27FC236}">
                    <a16:creationId xmlns:a16="http://schemas.microsoft.com/office/drawing/2014/main" id="{7942B8E9-DEAE-409B-87B5-80E1A0E7F7B4}"/>
                  </a:ext>
                </a:extLst>
              </p:cNvPr>
              <p:cNvSpPr>
                <a:spLocks/>
              </p:cNvSpPr>
              <p:nvPr/>
            </p:nvSpPr>
            <p:spPr bwMode="auto">
              <a:xfrm>
                <a:off x="3623" y="1031"/>
                <a:ext cx="182" cy="189"/>
              </a:xfrm>
              <a:custGeom>
                <a:avLst/>
                <a:gdLst>
                  <a:gd name="T0" fmla="*/ 164 w 182"/>
                  <a:gd name="T1" fmla="*/ 148 h 189"/>
                  <a:gd name="T2" fmla="*/ 132 w 182"/>
                  <a:gd name="T3" fmla="*/ 161 h 189"/>
                  <a:gd name="T4" fmla="*/ 105 w 182"/>
                  <a:gd name="T5" fmla="*/ 173 h 189"/>
                  <a:gd name="T6" fmla="*/ 83 w 182"/>
                  <a:gd name="T7" fmla="*/ 188 h 189"/>
                  <a:gd name="T8" fmla="*/ 81 w 182"/>
                  <a:gd name="T9" fmla="*/ 189 h 189"/>
                  <a:gd name="T10" fmla="*/ 78 w 182"/>
                  <a:gd name="T11" fmla="*/ 186 h 189"/>
                  <a:gd name="T12" fmla="*/ 74 w 182"/>
                  <a:gd name="T13" fmla="*/ 175 h 189"/>
                  <a:gd name="T14" fmla="*/ 68 w 182"/>
                  <a:gd name="T15" fmla="*/ 136 h 189"/>
                  <a:gd name="T16" fmla="*/ 66 w 182"/>
                  <a:gd name="T17" fmla="*/ 112 h 189"/>
                  <a:gd name="T18" fmla="*/ 62 w 182"/>
                  <a:gd name="T19" fmla="*/ 77 h 189"/>
                  <a:gd name="T20" fmla="*/ 56 w 182"/>
                  <a:gd name="T21" fmla="*/ 53 h 189"/>
                  <a:gd name="T22" fmla="*/ 49 w 182"/>
                  <a:gd name="T23" fmla="*/ 37 h 189"/>
                  <a:gd name="T24" fmla="*/ 42 w 182"/>
                  <a:gd name="T25" fmla="*/ 29 h 189"/>
                  <a:gd name="T26" fmla="*/ 38 w 182"/>
                  <a:gd name="T27" fmla="*/ 26 h 189"/>
                  <a:gd name="T28" fmla="*/ 7 w 182"/>
                  <a:gd name="T29" fmla="*/ 7 h 189"/>
                  <a:gd name="T30" fmla="*/ 0 w 182"/>
                  <a:gd name="T31" fmla="*/ 2 h 189"/>
                  <a:gd name="T32" fmla="*/ 1 w 182"/>
                  <a:gd name="T33" fmla="*/ 0 h 189"/>
                  <a:gd name="T34" fmla="*/ 10 w 182"/>
                  <a:gd name="T35" fmla="*/ 0 h 189"/>
                  <a:gd name="T36" fmla="*/ 31 w 182"/>
                  <a:gd name="T37" fmla="*/ 0 h 189"/>
                  <a:gd name="T38" fmla="*/ 53 w 182"/>
                  <a:gd name="T39" fmla="*/ 2 h 189"/>
                  <a:gd name="T40" fmla="*/ 75 w 182"/>
                  <a:gd name="T41" fmla="*/ 7 h 189"/>
                  <a:gd name="T42" fmla="*/ 87 w 182"/>
                  <a:gd name="T43" fmla="*/ 14 h 189"/>
                  <a:gd name="T44" fmla="*/ 90 w 182"/>
                  <a:gd name="T45" fmla="*/ 17 h 189"/>
                  <a:gd name="T46" fmla="*/ 126 w 182"/>
                  <a:gd name="T47" fmla="*/ 63 h 189"/>
                  <a:gd name="T48" fmla="*/ 157 w 182"/>
                  <a:gd name="T49" fmla="*/ 108 h 189"/>
                  <a:gd name="T50" fmla="*/ 162 w 182"/>
                  <a:gd name="T51" fmla="*/ 114 h 189"/>
                  <a:gd name="T52" fmla="*/ 175 w 182"/>
                  <a:gd name="T53" fmla="*/ 127 h 189"/>
                  <a:gd name="T54" fmla="*/ 182 w 182"/>
                  <a:gd name="T55" fmla="*/ 135 h 189"/>
                  <a:gd name="T56" fmla="*/ 182 w 182"/>
                  <a:gd name="T57" fmla="*/ 140 h 189"/>
                  <a:gd name="T58" fmla="*/ 179 w 182"/>
                  <a:gd name="T59" fmla="*/ 144 h 189"/>
                  <a:gd name="T60" fmla="*/ 170 w 182"/>
                  <a:gd name="T61" fmla="*/ 147 h 189"/>
                  <a:gd name="T62" fmla="*/ 164 w 182"/>
                  <a:gd name="T63" fmla="*/ 148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9">
                    <a:moveTo>
                      <a:pt x="164" y="148"/>
                    </a:moveTo>
                    <a:lnTo>
                      <a:pt x="164" y="148"/>
                    </a:lnTo>
                    <a:lnTo>
                      <a:pt x="154" y="152"/>
                    </a:lnTo>
                    <a:lnTo>
                      <a:pt x="132" y="161"/>
                    </a:lnTo>
                    <a:lnTo>
                      <a:pt x="119" y="167"/>
                    </a:lnTo>
                    <a:lnTo>
                      <a:pt x="105" y="173"/>
                    </a:lnTo>
                    <a:lnTo>
                      <a:pt x="93" y="180"/>
                    </a:lnTo>
                    <a:lnTo>
                      <a:pt x="83" y="188"/>
                    </a:lnTo>
                    <a:lnTo>
                      <a:pt x="81" y="189"/>
                    </a:lnTo>
                    <a:lnTo>
                      <a:pt x="79" y="188"/>
                    </a:lnTo>
                    <a:lnTo>
                      <a:pt x="78" y="186"/>
                    </a:lnTo>
                    <a:lnTo>
                      <a:pt x="76" y="183"/>
                    </a:lnTo>
                    <a:lnTo>
                      <a:pt x="74" y="175"/>
                    </a:lnTo>
                    <a:lnTo>
                      <a:pt x="72" y="163"/>
                    </a:lnTo>
                    <a:lnTo>
                      <a:pt x="68" y="136"/>
                    </a:lnTo>
                    <a:lnTo>
                      <a:pt x="66" y="112"/>
                    </a:lnTo>
                    <a:lnTo>
                      <a:pt x="64" y="90"/>
                    </a:lnTo>
                    <a:lnTo>
                      <a:pt x="62" y="77"/>
                    </a:lnTo>
                    <a:lnTo>
                      <a:pt x="60" y="65"/>
                    </a:lnTo>
                    <a:lnTo>
                      <a:pt x="56" y="53"/>
                    </a:lnTo>
                    <a:lnTo>
                      <a:pt x="51" y="42"/>
                    </a:lnTo>
                    <a:lnTo>
                      <a:pt x="49" y="37"/>
                    </a:lnTo>
                    <a:lnTo>
                      <a:pt x="46" y="33"/>
                    </a:lnTo>
                    <a:lnTo>
                      <a:pt x="42" y="29"/>
                    </a:lnTo>
                    <a:lnTo>
                      <a:pt x="38" y="26"/>
                    </a:lnTo>
                    <a:lnTo>
                      <a:pt x="21" y="16"/>
                    </a:lnTo>
                    <a:lnTo>
                      <a:pt x="7" y="7"/>
                    </a:lnTo>
                    <a:lnTo>
                      <a:pt x="1" y="4"/>
                    </a:lnTo>
                    <a:lnTo>
                      <a:pt x="0" y="2"/>
                    </a:lnTo>
                    <a:lnTo>
                      <a:pt x="0" y="1"/>
                    </a:lnTo>
                    <a:lnTo>
                      <a:pt x="1" y="0"/>
                    </a:lnTo>
                    <a:lnTo>
                      <a:pt x="2" y="0"/>
                    </a:lnTo>
                    <a:lnTo>
                      <a:pt x="10" y="0"/>
                    </a:lnTo>
                    <a:lnTo>
                      <a:pt x="31" y="0"/>
                    </a:lnTo>
                    <a:lnTo>
                      <a:pt x="42" y="1"/>
                    </a:lnTo>
                    <a:lnTo>
                      <a:pt x="53" y="2"/>
                    </a:lnTo>
                    <a:lnTo>
                      <a:pt x="65" y="4"/>
                    </a:lnTo>
                    <a:lnTo>
                      <a:pt x="75" y="7"/>
                    </a:lnTo>
                    <a:lnTo>
                      <a:pt x="83" y="11"/>
                    </a:lnTo>
                    <a:lnTo>
                      <a:pt x="87" y="14"/>
                    </a:lnTo>
                    <a:lnTo>
                      <a:pt x="90" y="17"/>
                    </a:lnTo>
                    <a:lnTo>
                      <a:pt x="105" y="36"/>
                    </a:lnTo>
                    <a:lnTo>
                      <a:pt x="126" y="63"/>
                    </a:lnTo>
                    <a:lnTo>
                      <a:pt x="145" y="88"/>
                    </a:lnTo>
                    <a:lnTo>
                      <a:pt x="157" y="108"/>
                    </a:lnTo>
                    <a:lnTo>
                      <a:pt x="162" y="114"/>
                    </a:lnTo>
                    <a:lnTo>
                      <a:pt x="168" y="121"/>
                    </a:lnTo>
                    <a:lnTo>
                      <a:pt x="175" y="127"/>
                    </a:lnTo>
                    <a:lnTo>
                      <a:pt x="180" y="133"/>
                    </a:lnTo>
                    <a:lnTo>
                      <a:pt x="182" y="135"/>
                    </a:lnTo>
                    <a:lnTo>
                      <a:pt x="182" y="138"/>
                    </a:lnTo>
                    <a:lnTo>
                      <a:pt x="182" y="140"/>
                    </a:lnTo>
                    <a:lnTo>
                      <a:pt x="181" y="142"/>
                    </a:lnTo>
                    <a:lnTo>
                      <a:pt x="179" y="144"/>
                    </a:lnTo>
                    <a:lnTo>
                      <a:pt x="176" y="146"/>
                    </a:lnTo>
                    <a:lnTo>
                      <a:pt x="170" y="147"/>
                    </a:lnTo>
                    <a:lnTo>
                      <a:pt x="164"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1" name="Freeform 76">
                <a:extLst>
                  <a:ext uri="{FF2B5EF4-FFF2-40B4-BE49-F238E27FC236}">
                    <a16:creationId xmlns:a16="http://schemas.microsoft.com/office/drawing/2014/main" id="{3600FB26-5886-4C5D-8ACB-F3308DE38C35}"/>
                  </a:ext>
                </a:extLst>
              </p:cNvPr>
              <p:cNvSpPr>
                <a:spLocks/>
              </p:cNvSpPr>
              <p:nvPr/>
            </p:nvSpPr>
            <p:spPr bwMode="auto">
              <a:xfrm>
                <a:off x="3627" y="1031"/>
                <a:ext cx="176" cy="188"/>
              </a:xfrm>
              <a:custGeom>
                <a:avLst/>
                <a:gdLst>
                  <a:gd name="T0" fmla="*/ 36 w 176"/>
                  <a:gd name="T1" fmla="*/ 27 h 188"/>
                  <a:gd name="T2" fmla="*/ 36 w 176"/>
                  <a:gd name="T3" fmla="*/ 27 h 188"/>
                  <a:gd name="T4" fmla="*/ 19 w 176"/>
                  <a:gd name="T5" fmla="*/ 17 h 188"/>
                  <a:gd name="T6" fmla="*/ 5 w 176"/>
                  <a:gd name="T7" fmla="*/ 8 h 188"/>
                  <a:gd name="T8" fmla="*/ 1 w 176"/>
                  <a:gd name="T9" fmla="*/ 4 h 188"/>
                  <a:gd name="T10" fmla="*/ 0 w 176"/>
                  <a:gd name="T11" fmla="*/ 3 h 188"/>
                  <a:gd name="T12" fmla="*/ 0 w 176"/>
                  <a:gd name="T13" fmla="*/ 2 h 188"/>
                  <a:gd name="T14" fmla="*/ 0 w 176"/>
                  <a:gd name="T15" fmla="*/ 1 h 188"/>
                  <a:gd name="T16" fmla="*/ 2 w 176"/>
                  <a:gd name="T17" fmla="*/ 0 h 188"/>
                  <a:gd name="T18" fmla="*/ 9 w 176"/>
                  <a:gd name="T19" fmla="*/ 0 h 188"/>
                  <a:gd name="T20" fmla="*/ 9 w 176"/>
                  <a:gd name="T21" fmla="*/ 0 h 188"/>
                  <a:gd name="T22" fmla="*/ 29 w 176"/>
                  <a:gd name="T23" fmla="*/ 1 h 188"/>
                  <a:gd name="T24" fmla="*/ 39 w 176"/>
                  <a:gd name="T25" fmla="*/ 2 h 188"/>
                  <a:gd name="T26" fmla="*/ 50 w 176"/>
                  <a:gd name="T27" fmla="*/ 3 h 188"/>
                  <a:gd name="T28" fmla="*/ 61 w 176"/>
                  <a:gd name="T29" fmla="*/ 5 h 188"/>
                  <a:gd name="T30" fmla="*/ 71 w 176"/>
                  <a:gd name="T31" fmla="*/ 8 h 188"/>
                  <a:gd name="T32" fmla="*/ 79 w 176"/>
                  <a:gd name="T33" fmla="*/ 13 h 188"/>
                  <a:gd name="T34" fmla="*/ 83 w 176"/>
                  <a:gd name="T35" fmla="*/ 15 h 188"/>
                  <a:gd name="T36" fmla="*/ 86 w 176"/>
                  <a:gd name="T37" fmla="*/ 19 h 188"/>
                  <a:gd name="T38" fmla="*/ 86 w 176"/>
                  <a:gd name="T39" fmla="*/ 19 h 188"/>
                  <a:gd name="T40" fmla="*/ 121 w 176"/>
                  <a:gd name="T41" fmla="*/ 64 h 188"/>
                  <a:gd name="T42" fmla="*/ 139 w 176"/>
                  <a:gd name="T43" fmla="*/ 89 h 188"/>
                  <a:gd name="T44" fmla="*/ 152 w 176"/>
                  <a:gd name="T45" fmla="*/ 108 h 188"/>
                  <a:gd name="T46" fmla="*/ 152 w 176"/>
                  <a:gd name="T47" fmla="*/ 108 h 188"/>
                  <a:gd name="T48" fmla="*/ 157 w 176"/>
                  <a:gd name="T49" fmla="*/ 114 h 188"/>
                  <a:gd name="T50" fmla="*/ 163 w 176"/>
                  <a:gd name="T51" fmla="*/ 121 h 188"/>
                  <a:gd name="T52" fmla="*/ 169 w 176"/>
                  <a:gd name="T53" fmla="*/ 127 h 188"/>
                  <a:gd name="T54" fmla="*/ 174 w 176"/>
                  <a:gd name="T55" fmla="*/ 133 h 188"/>
                  <a:gd name="T56" fmla="*/ 175 w 176"/>
                  <a:gd name="T57" fmla="*/ 135 h 188"/>
                  <a:gd name="T58" fmla="*/ 176 w 176"/>
                  <a:gd name="T59" fmla="*/ 138 h 188"/>
                  <a:gd name="T60" fmla="*/ 176 w 176"/>
                  <a:gd name="T61" fmla="*/ 140 h 188"/>
                  <a:gd name="T62" fmla="*/ 175 w 176"/>
                  <a:gd name="T63" fmla="*/ 142 h 188"/>
                  <a:gd name="T64" fmla="*/ 173 w 176"/>
                  <a:gd name="T65" fmla="*/ 144 h 188"/>
                  <a:gd name="T66" fmla="*/ 170 w 176"/>
                  <a:gd name="T67" fmla="*/ 146 h 188"/>
                  <a:gd name="T68" fmla="*/ 164 w 176"/>
                  <a:gd name="T69" fmla="*/ 147 h 188"/>
                  <a:gd name="T70" fmla="*/ 158 w 176"/>
                  <a:gd name="T71" fmla="*/ 148 h 188"/>
                  <a:gd name="T72" fmla="*/ 158 w 176"/>
                  <a:gd name="T73" fmla="*/ 148 h 188"/>
                  <a:gd name="T74" fmla="*/ 149 w 176"/>
                  <a:gd name="T75" fmla="*/ 151 h 188"/>
                  <a:gd name="T76" fmla="*/ 127 w 176"/>
                  <a:gd name="T77" fmla="*/ 161 h 188"/>
                  <a:gd name="T78" fmla="*/ 115 w 176"/>
                  <a:gd name="T79" fmla="*/ 166 h 188"/>
                  <a:gd name="T80" fmla="*/ 101 w 176"/>
                  <a:gd name="T81" fmla="*/ 173 h 188"/>
                  <a:gd name="T82" fmla="*/ 89 w 176"/>
                  <a:gd name="T83" fmla="*/ 179 h 188"/>
                  <a:gd name="T84" fmla="*/ 79 w 176"/>
                  <a:gd name="T85" fmla="*/ 187 h 188"/>
                  <a:gd name="T86" fmla="*/ 79 w 176"/>
                  <a:gd name="T87" fmla="*/ 187 h 188"/>
                  <a:gd name="T88" fmla="*/ 77 w 176"/>
                  <a:gd name="T89" fmla="*/ 188 h 188"/>
                  <a:gd name="T90" fmla="*/ 76 w 176"/>
                  <a:gd name="T91" fmla="*/ 187 h 188"/>
                  <a:gd name="T92" fmla="*/ 74 w 176"/>
                  <a:gd name="T93" fmla="*/ 185 h 188"/>
                  <a:gd name="T94" fmla="*/ 73 w 176"/>
                  <a:gd name="T95" fmla="*/ 182 h 188"/>
                  <a:gd name="T96" fmla="*/ 70 w 176"/>
                  <a:gd name="T97" fmla="*/ 174 h 188"/>
                  <a:gd name="T98" fmla="*/ 68 w 176"/>
                  <a:gd name="T99" fmla="*/ 163 h 188"/>
                  <a:gd name="T100" fmla="*/ 65 w 176"/>
                  <a:gd name="T101" fmla="*/ 136 h 188"/>
                  <a:gd name="T102" fmla="*/ 63 w 176"/>
                  <a:gd name="T103" fmla="*/ 113 h 188"/>
                  <a:gd name="T104" fmla="*/ 63 w 176"/>
                  <a:gd name="T105" fmla="*/ 113 h 188"/>
                  <a:gd name="T106" fmla="*/ 60 w 176"/>
                  <a:gd name="T107" fmla="*/ 90 h 188"/>
                  <a:gd name="T108" fmla="*/ 59 w 176"/>
                  <a:gd name="T109" fmla="*/ 78 h 188"/>
                  <a:gd name="T110" fmla="*/ 57 w 176"/>
                  <a:gd name="T111" fmla="*/ 66 h 188"/>
                  <a:gd name="T112" fmla="*/ 53 w 176"/>
                  <a:gd name="T113" fmla="*/ 54 h 188"/>
                  <a:gd name="T114" fmla="*/ 48 w 176"/>
                  <a:gd name="T115" fmla="*/ 42 h 188"/>
                  <a:gd name="T116" fmla="*/ 43 w 176"/>
                  <a:gd name="T117" fmla="*/ 33 h 188"/>
                  <a:gd name="T118" fmla="*/ 40 w 176"/>
                  <a:gd name="T119" fmla="*/ 30 h 188"/>
                  <a:gd name="T120" fmla="*/ 36 w 176"/>
                  <a:gd name="T121" fmla="*/ 27 h 188"/>
                  <a:gd name="T122" fmla="*/ 36 w 176"/>
                  <a:gd name="T123" fmla="*/ 27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88">
                    <a:moveTo>
                      <a:pt x="36" y="27"/>
                    </a:moveTo>
                    <a:lnTo>
                      <a:pt x="36" y="27"/>
                    </a:lnTo>
                    <a:lnTo>
                      <a:pt x="19" y="17"/>
                    </a:lnTo>
                    <a:lnTo>
                      <a:pt x="5" y="8"/>
                    </a:lnTo>
                    <a:lnTo>
                      <a:pt x="1" y="4"/>
                    </a:lnTo>
                    <a:lnTo>
                      <a:pt x="0" y="3"/>
                    </a:lnTo>
                    <a:lnTo>
                      <a:pt x="0" y="2"/>
                    </a:lnTo>
                    <a:lnTo>
                      <a:pt x="0" y="1"/>
                    </a:lnTo>
                    <a:lnTo>
                      <a:pt x="2" y="0"/>
                    </a:lnTo>
                    <a:lnTo>
                      <a:pt x="9" y="0"/>
                    </a:lnTo>
                    <a:lnTo>
                      <a:pt x="29" y="1"/>
                    </a:lnTo>
                    <a:lnTo>
                      <a:pt x="39" y="2"/>
                    </a:lnTo>
                    <a:lnTo>
                      <a:pt x="50" y="3"/>
                    </a:lnTo>
                    <a:lnTo>
                      <a:pt x="61" y="5"/>
                    </a:lnTo>
                    <a:lnTo>
                      <a:pt x="71" y="8"/>
                    </a:lnTo>
                    <a:lnTo>
                      <a:pt x="79" y="13"/>
                    </a:lnTo>
                    <a:lnTo>
                      <a:pt x="83" y="15"/>
                    </a:lnTo>
                    <a:lnTo>
                      <a:pt x="86" y="19"/>
                    </a:lnTo>
                    <a:lnTo>
                      <a:pt x="121" y="64"/>
                    </a:lnTo>
                    <a:lnTo>
                      <a:pt x="139" y="89"/>
                    </a:lnTo>
                    <a:lnTo>
                      <a:pt x="152" y="108"/>
                    </a:lnTo>
                    <a:lnTo>
                      <a:pt x="157" y="114"/>
                    </a:lnTo>
                    <a:lnTo>
                      <a:pt x="163" y="121"/>
                    </a:lnTo>
                    <a:lnTo>
                      <a:pt x="169" y="127"/>
                    </a:lnTo>
                    <a:lnTo>
                      <a:pt x="174" y="133"/>
                    </a:lnTo>
                    <a:lnTo>
                      <a:pt x="175" y="135"/>
                    </a:lnTo>
                    <a:lnTo>
                      <a:pt x="176" y="138"/>
                    </a:lnTo>
                    <a:lnTo>
                      <a:pt x="176" y="140"/>
                    </a:lnTo>
                    <a:lnTo>
                      <a:pt x="175" y="142"/>
                    </a:lnTo>
                    <a:lnTo>
                      <a:pt x="173" y="144"/>
                    </a:lnTo>
                    <a:lnTo>
                      <a:pt x="170" y="146"/>
                    </a:lnTo>
                    <a:lnTo>
                      <a:pt x="164" y="147"/>
                    </a:lnTo>
                    <a:lnTo>
                      <a:pt x="158" y="148"/>
                    </a:lnTo>
                    <a:lnTo>
                      <a:pt x="149" y="151"/>
                    </a:lnTo>
                    <a:lnTo>
                      <a:pt x="127" y="161"/>
                    </a:lnTo>
                    <a:lnTo>
                      <a:pt x="115" y="166"/>
                    </a:lnTo>
                    <a:lnTo>
                      <a:pt x="101" y="173"/>
                    </a:lnTo>
                    <a:lnTo>
                      <a:pt x="89" y="179"/>
                    </a:lnTo>
                    <a:lnTo>
                      <a:pt x="79" y="187"/>
                    </a:lnTo>
                    <a:lnTo>
                      <a:pt x="77" y="188"/>
                    </a:lnTo>
                    <a:lnTo>
                      <a:pt x="76" y="187"/>
                    </a:lnTo>
                    <a:lnTo>
                      <a:pt x="74" y="185"/>
                    </a:lnTo>
                    <a:lnTo>
                      <a:pt x="73" y="182"/>
                    </a:lnTo>
                    <a:lnTo>
                      <a:pt x="70" y="174"/>
                    </a:lnTo>
                    <a:lnTo>
                      <a:pt x="68" y="163"/>
                    </a:lnTo>
                    <a:lnTo>
                      <a:pt x="65" y="136"/>
                    </a:lnTo>
                    <a:lnTo>
                      <a:pt x="63" y="113"/>
                    </a:lnTo>
                    <a:lnTo>
                      <a:pt x="60" y="90"/>
                    </a:lnTo>
                    <a:lnTo>
                      <a:pt x="59" y="78"/>
                    </a:lnTo>
                    <a:lnTo>
                      <a:pt x="57" y="66"/>
                    </a:lnTo>
                    <a:lnTo>
                      <a:pt x="53" y="54"/>
                    </a:lnTo>
                    <a:lnTo>
                      <a:pt x="48" y="42"/>
                    </a:lnTo>
                    <a:lnTo>
                      <a:pt x="43" y="33"/>
                    </a:lnTo>
                    <a:lnTo>
                      <a:pt x="40" y="30"/>
                    </a:lnTo>
                    <a:lnTo>
                      <a:pt x="36" y="27"/>
                    </a:lnTo>
                    <a:close/>
                  </a:path>
                </a:pathLst>
              </a:custGeom>
              <a:solidFill>
                <a:srgbClr val="F0F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2" name="Freeform 77">
                <a:extLst>
                  <a:ext uri="{FF2B5EF4-FFF2-40B4-BE49-F238E27FC236}">
                    <a16:creationId xmlns:a16="http://schemas.microsoft.com/office/drawing/2014/main" id="{A9F75C99-0A09-4F3F-BC77-EBB4C15D5D44}"/>
                  </a:ext>
                </a:extLst>
              </p:cNvPr>
              <p:cNvSpPr>
                <a:spLocks/>
              </p:cNvSpPr>
              <p:nvPr/>
            </p:nvSpPr>
            <p:spPr bwMode="auto">
              <a:xfrm>
                <a:off x="3629" y="1032"/>
                <a:ext cx="172" cy="185"/>
              </a:xfrm>
              <a:custGeom>
                <a:avLst/>
                <a:gdLst>
                  <a:gd name="T0" fmla="*/ 35 w 172"/>
                  <a:gd name="T1" fmla="*/ 26 h 185"/>
                  <a:gd name="T2" fmla="*/ 35 w 172"/>
                  <a:gd name="T3" fmla="*/ 26 h 185"/>
                  <a:gd name="T4" fmla="*/ 19 w 172"/>
                  <a:gd name="T5" fmla="*/ 16 h 185"/>
                  <a:gd name="T6" fmla="*/ 6 w 172"/>
                  <a:gd name="T7" fmla="*/ 7 h 185"/>
                  <a:gd name="T8" fmla="*/ 2 w 172"/>
                  <a:gd name="T9" fmla="*/ 4 h 185"/>
                  <a:gd name="T10" fmla="*/ 0 w 172"/>
                  <a:gd name="T11" fmla="*/ 3 h 185"/>
                  <a:gd name="T12" fmla="*/ 0 w 172"/>
                  <a:gd name="T13" fmla="*/ 2 h 185"/>
                  <a:gd name="T14" fmla="*/ 1 w 172"/>
                  <a:gd name="T15" fmla="*/ 1 h 185"/>
                  <a:gd name="T16" fmla="*/ 2 w 172"/>
                  <a:gd name="T17" fmla="*/ 0 h 185"/>
                  <a:gd name="T18" fmla="*/ 9 w 172"/>
                  <a:gd name="T19" fmla="*/ 0 h 185"/>
                  <a:gd name="T20" fmla="*/ 9 w 172"/>
                  <a:gd name="T21" fmla="*/ 0 h 185"/>
                  <a:gd name="T22" fmla="*/ 28 w 172"/>
                  <a:gd name="T23" fmla="*/ 1 h 185"/>
                  <a:gd name="T24" fmla="*/ 39 w 172"/>
                  <a:gd name="T25" fmla="*/ 2 h 185"/>
                  <a:gd name="T26" fmla="*/ 49 w 172"/>
                  <a:gd name="T27" fmla="*/ 3 h 185"/>
                  <a:gd name="T28" fmla="*/ 60 w 172"/>
                  <a:gd name="T29" fmla="*/ 5 h 185"/>
                  <a:gd name="T30" fmla="*/ 69 w 172"/>
                  <a:gd name="T31" fmla="*/ 9 h 185"/>
                  <a:gd name="T32" fmla="*/ 77 w 172"/>
                  <a:gd name="T33" fmla="*/ 13 h 185"/>
                  <a:gd name="T34" fmla="*/ 81 w 172"/>
                  <a:gd name="T35" fmla="*/ 16 h 185"/>
                  <a:gd name="T36" fmla="*/ 84 w 172"/>
                  <a:gd name="T37" fmla="*/ 19 h 185"/>
                  <a:gd name="T38" fmla="*/ 84 w 172"/>
                  <a:gd name="T39" fmla="*/ 19 h 185"/>
                  <a:gd name="T40" fmla="*/ 118 w 172"/>
                  <a:gd name="T41" fmla="*/ 63 h 185"/>
                  <a:gd name="T42" fmla="*/ 136 w 172"/>
                  <a:gd name="T43" fmla="*/ 88 h 185"/>
                  <a:gd name="T44" fmla="*/ 148 w 172"/>
                  <a:gd name="T45" fmla="*/ 107 h 185"/>
                  <a:gd name="T46" fmla="*/ 148 w 172"/>
                  <a:gd name="T47" fmla="*/ 107 h 185"/>
                  <a:gd name="T48" fmla="*/ 153 w 172"/>
                  <a:gd name="T49" fmla="*/ 113 h 185"/>
                  <a:gd name="T50" fmla="*/ 159 w 172"/>
                  <a:gd name="T51" fmla="*/ 120 h 185"/>
                  <a:gd name="T52" fmla="*/ 164 w 172"/>
                  <a:gd name="T53" fmla="*/ 126 h 185"/>
                  <a:gd name="T54" fmla="*/ 170 w 172"/>
                  <a:gd name="T55" fmla="*/ 132 h 185"/>
                  <a:gd name="T56" fmla="*/ 172 w 172"/>
                  <a:gd name="T57" fmla="*/ 137 h 185"/>
                  <a:gd name="T58" fmla="*/ 172 w 172"/>
                  <a:gd name="T59" fmla="*/ 139 h 185"/>
                  <a:gd name="T60" fmla="*/ 171 w 172"/>
                  <a:gd name="T61" fmla="*/ 141 h 185"/>
                  <a:gd name="T62" fmla="*/ 169 w 172"/>
                  <a:gd name="T63" fmla="*/ 143 h 185"/>
                  <a:gd name="T64" fmla="*/ 166 w 172"/>
                  <a:gd name="T65" fmla="*/ 145 h 185"/>
                  <a:gd name="T66" fmla="*/ 161 w 172"/>
                  <a:gd name="T67" fmla="*/ 146 h 185"/>
                  <a:gd name="T68" fmla="*/ 155 w 172"/>
                  <a:gd name="T69" fmla="*/ 147 h 185"/>
                  <a:gd name="T70" fmla="*/ 155 w 172"/>
                  <a:gd name="T71" fmla="*/ 147 h 185"/>
                  <a:gd name="T72" fmla="*/ 146 w 172"/>
                  <a:gd name="T73" fmla="*/ 150 h 185"/>
                  <a:gd name="T74" fmla="*/ 125 w 172"/>
                  <a:gd name="T75" fmla="*/ 159 h 185"/>
                  <a:gd name="T76" fmla="*/ 112 w 172"/>
                  <a:gd name="T77" fmla="*/ 165 h 185"/>
                  <a:gd name="T78" fmla="*/ 98 w 172"/>
                  <a:gd name="T79" fmla="*/ 171 h 185"/>
                  <a:gd name="T80" fmla="*/ 87 w 172"/>
                  <a:gd name="T81" fmla="*/ 178 h 185"/>
                  <a:gd name="T82" fmla="*/ 78 w 172"/>
                  <a:gd name="T83" fmla="*/ 184 h 185"/>
                  <a:gd name="T84" fmla="*/ 78 w 172"/>
                  <a:gd name="T85" fmla="*/ 184 h 185"/>
                  <a:gd name="T86" fmla="*/ 76 w 172"/>
                  <a:gd name="T87" fmla="*/ 185 h 185"/>
                  <a:gd name="T88" fmla="*/ 74 w 172"/>
                  <a:gd name="T89" fmla="*/ 185 h 185"/>
                  <a:gd name="T90" fmla="*/ 73 w 172"/>
                  <a:gd name="T91" fmla="*/ 183 h 185"/>
                  <a:gd name="T92" fmla="*/ 71 w 172"/>
                  <a:gd name="T93" fmla="*/ 180 h 185"/>
                  <a:gd name="T94" fmla="*/ 69 w 172"/>
                  <a:gd name="T95" fmla="*/ 172 h 185"/>
                  <a:gd name="T96" fmla="*/ 67 w 172"/>
                  <a:gd name="T97" fmla="*/ 161 h 185"/>
                  <a:gd name="T98" fmla="*/ 64 w 172"/>
                  <a:gd name="T99" fmla="*/ 135 h 185"/>
                  <a:gd name="T100" fmla="*/ 61 w 172"/>
                  <a:gd name="T101" fmla="*/ 112 h 185"/>
                  <a:gd name="T102" fmla="*/ 61 w 172"/>
                  <a:gd name="T103" fmla="*/ 112 h 185"/>
                  <a:gd name="T104" fmla="*/ 59 w 172"/>
                  <a:gd name="T105" fmla="*/ 89 h 185"/>
                  <a:gd name="T106" fmla="*/ 58 w 172"/>
                  <a:gd name="T107" fmla="*/ 77 h 185"/>
                  <a:gd name="T108" fmla="*/ 55 w 172"/>
                  <a:gd name="T109" fmla="*/ 65 h 185"/>
                  <a:gd name="T110" fmla="*/ 52 w 172"/>
                  <a:gd name="T111" fmla="*/ 53 h 185"/>
                  <a:gd name="T112" fmla="*/ 48 w 172"/>
                  <a:gd name="T113" fmla="*/ 42 h 185"/>
                  <a:gd name="T114" fmla="*/ 42 w 172"/>
                  <a:gd name="T115" fmla="*/ 33 h 185"/>
                  <a:gd name="T116" fmla="*/ 39 w 172"/>
                  <a:gd name="T117" fmla="*/ 29 h 185"/>
                  <a:gd name="T118" fmla="*/ 35 w 172"/>
                  <a:gd name="T119" fmla="*/ 26 h 185"/>
                  <a:gd name="T120" fmla="*/ 35 w 172"/>
                  <a:gd name="T121" fmla="*/ 26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2" h="185">
                    <a:moveTo>
                      <a:pt x="35" y="26"/>
                    </a:moveTo>
                    <a:lnTo>
                      <a:pt x="35" y="26"/>
                    </a:lnTo>
                    <a:lnTo>
                      <a:pt x="19" y="16"/>
                    </a:lnTo>
                    <a:lnTo>
                      <a:pt x="6" y="7"/>
                    </a:lnTo>
                    <a:lnTo>
                      <a:pt x="2" y="4"/>
                    </a:lnTo>
                    <a:lnTo>
                      <a:pt x="0" y="3"/>
                    </a:lnTo>
                    <a:lnTo>
                      <a:pt x="0" y="2"/>
                    </a:lnTo>
                    <a:lnTo>
                      <a:pt x="1" y="1"/>
                    </a:lnTo>
                    <a:lnTo>
                      <a:pt x="2" y="0"/>
                    </a:lnTo>
                    <a:lnTo>
                      <a:pt x="9" y="0"/>
                    </a:lnTo>
                    <a:lnTo>
                      <a:pt x="28" y="1"/>
                    </a:lnTo>
                    <a:lnTo>
                      <a:pt x="39" y="2"/>
                    </a:lnTo>
                    <a:lnTo>
                      <a:pt x="49" y="3"/>
                    </a:lnTo>
                    <a:lnTo>
                      <a:pt x="60" y="5"/>
                    </a:lnTo>
                    <a:lnTo>
                      <a:pt x="69" y="9"/>
                    </a:lnTo>
                    <a:lnTo>
                      <a:pt x="77" y="13"/>
                    </a:lnTo>
                    <a:lnTo>
                      <a:pt x="81" y="16"/>
                    </a:lnTo>
                    <a:lnTo>
                      <a:pt x="84" y="19"/>
                    </a:lnTo>
                    <a:lnTo>
                      <a:pt x="118" y="63"/>
                    </a:lnTo>
                    <a:lnTo>
                      <a:pt x="136" y="88"/>
                    </a:lnTo>
                    <a:lnTo>
                      <a:pt x="148" y="107"/>
                    </a:lnTo>
                    <a:lnTo>
                      <a:pt x="153" y="113"/>
                    </a:lnTo>
                    <a:lnTo>
                      <a:pt x="159" y="120"/>
                    </a:lnTo>
                    <a:lnTo>
                      <a:pt x="164" y="126"/>
                    </a:lnTo>
                    <a:lnTo>
                      <a:pt x="170" y="132"/>
                    </a:lnTo>
                    <a:lnTo>
                      <a:pt x="172" y="137"/>
                    </a:lnTo>
                    <a:lnTo>
                      <a:pt x="172" y="139"/>
                    </a:lnTo>
                    <a:lnTo>
                      <a:pt x="171" y="141"/>
                    </a:lnTo>
                    <a:lnTo>
                      <a:pt x="169" y="143"/>
                    </a:lnTo>
                    <a:lnTo>
                      <a:pt x="166" y="145"/>
                    </a:lnTo>
                    <a:lnTo>
                      <a:pt x="161" y="146"/>
                    </a:lnTo>
                    <a:lnTo>
                      <a:pt x="155" y="147"/>
                    </a:lnTo>
                    <a:lnTo>
                      <a:pt x="146" y="150"/>
                    </a:lnTo>
                    <a:lnTo>
                      <a:pt x="125" y="159"/>
                    </a:lnTo>
                    <a:lnTo>
                      <a:pt x="112" y="165"/>
                    </a:lnTo>
                    <a:lnTo>
                      <a:pt x="98" y="171"/>
                    </a:lnTo>
                    <a:lnTo>
                      <a:pt x="87" y="178"/>
                    </a:lnTo>
                    <a:lnTo>
                      <a:pt x="78" y="184"/>
                    </a:lnTo>
                    <a:lnTo>
                      <a:pt x="76" y="185"/>
                    </a:lnTo>
                    <a:lnTo>
                      <a:pt x="74" y="185"/>
                    </a:lnTo>
                    <a:lnTo>
                      <a:pt x="73" y="183"/>
                    </a:lnTo>
                    <a:lnTo>
                      <a:pt x="71" y="180"/>
                    </a:lnTo>
                    <a:lnTo>
                      <a:pt x="69" y="172"/>
                    </a:lnTo>
                    <a:lnTo>
                      <a:pt x="67" y="161"/>
                    </a:lnTo>
                    <a:lnTo>
                      <a:pt x="64" y="135"/>
                    </a:lnTo>
                    <a:lnTo>
                      <a:pt x="61" y="112"/>
                    </a:lnTo>
                    <a:lnTo>
                      <a:pt x="59" y="89"/>
                    </a:lnTo>
                    <a:lnTo>
                      <a:pt x="58" y="77"/>
                    </a:lnTo>
                    <a:lnTo>
                      <a:pt x="55" y="65"/>
                    </a:lnTo>
                    <a:lnTo>
                      <a:pt x="52" y="53"/>
                    </a:lnTo>
                    <a:lnTo>
                      <a:pt x="48" y="42"/>
                    </a:lnTo>
                    <a:lnTo>
                      <a:pt x="42" y="33"/>
                    </a:lnTo>
                    <a:lnTo>
                      <a:pt x="39" y="29"/>
                    </a:lnTo>
                    <a:lnTo>
                      <a:pt x="35" y="26"/>
                    </a:lnTo>
                    <a:close/>
                  </a:path>
                </a:pathLst>
              </a:custGeom>
              <a:solidFill>
                <a:srgbClr val="E0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3" name="Freeform 78">
                <a:extLst>
                  <a:ext uri="{FF2B5EF4-FFF2-40B4-BE49-F238E27FC236}">
                    <a16:creationId xmlns:a16="http://schemas.microsoft.com/office/drawing/2014/main" id="{098E70F1-10D0-45C9-AC63-DB7BB8237D34}"/>
                  </a:ext>
                </a:extLst>
              </p:cNvPr>
              <p:cNvSpPr>
                <a:spLocks/>
              </p:cNvSpPr>
              <p:nvPr/>
            </p:nvSpPr>
            <p:spPr bwMode="auto">
              <a:xfrm>
                <a:off x="3632" y="1033"/>
                <a:ext cx="167" cy="183"/>
              </a:xfrm>
              <a:custGeom>
                <a:avLst/>
                <a:gdLst>
                  <a:gd name="T0" fmla="*/ 34 w 167"/>
                  <a:gd name="T1" fmla="*/ 26 h 183"/>
                  <a:gd name="T2" fmla="*/ 34 w 167"/>
                  <a:gd name="T3" fmla="*/ 26 h 183"/>
                  <a:gd name="T4" fmla="*/ 18 w 167"/>
                  <a:gd name="T5" fmla="*/ 16 h 183"/>
                  <a:gd name="T6" fmla="*/ 5 w 167"/>
                  <a:gd name="T7" fmla="*/ 7 h 183"/>
                  <a:gd name="T8" fmla="*/ 1 w 167"/>
                  <a:gd name="T9" fmla="*/ 4 h 183"/>
                  <a:gd name="T10" fmla="*/ 0 w 167"/>
                  <a:gd name="T11" fmla="*/ 1 h 183"/>
                  <a:gd name="T12" fmla="*/ 0 w 167"/>
                  <a:gd name="T13" fmla="*/ 0 h 183"/>
                  <a:gd name="T14" fmla="*/ 2 w 167"/>
                  <a:gd name="T15" fmla="*/ 0 h 183"/>
                  <a:gd name="T16" fmla="*/ 8 w 167"/>
                  <a:gd name="T17" fmla="*/ 0 h 183"/>
                  <a:gd name="T18" fmla="*/ 8 w 167"/>
                  <a:gd name="T19" fmla="*/ 0 h 183"/>
                  <a:gd name="T20" fmla="*/ 27 w 167"/>
                  <a:gd name="T21" fmla="*/ 1 h 183"/>
                  <a:gd name="T22" fmla="*/ 37 w 167"/>
                  <a:gd name="T23" fmla="*/ 2 h 183"/>
                  <a:gd name="T24" fmla="*/ 47 w 167"/>
                  <a:gd name="T25" fmla="*/ 3 h 183"/>
                  <a:gd name="T26" fmla="*/ 58 w 167"/>
                  <a:gd name="T27" fmla="*/ 6 h 183"/>
                  <a:gd name="T28" fmla="*/ 67 w 167"/>
                  <a:gd name="T29" fmla="*/ 9 h 183"/>
                  <a:gd name="T30" fmla="*/ 74 w 167"/>
                  <a:gd name="T31" fmla="*/ 13 h 183"/>
                  <a:gd name="T32" fmla="*/ 78 w 167"/>
                  <a:gd name="T33" fmla="*/ 16 h 183"/>
                  <a:gd name="T34" fmla="*/ 80 w 167"/>
                  <a:gd name="T35" fmla="*/ 19 h 183"/>
                  <a:gd name="T36" fmla="*/ 80 w 167"/>
                  <a:gd name="T37" fmla="*/ 19 h 183"/>
                  <a:gd name="T38" fmla="*/ 114 w 167"/>
                  <a:gd name="T39" fmla="*/ 63 h 183"/>
                  <a:gd name="T40" fmla="*/ 132 w 167"/>
                  <a:gd name="T41" fmla="*/ 87 h 183"/>
                  <a:gd name="T42" fmla="*/ 144 w 167"/>
                  <a:gd name="T43" fmla="*/ 106 h 183"/>
                  <a:gd name="T44" fmla="*/ 144 w 167"/>
                  <a:gd name="T45" fmla="*/ 106 h 183"/>
                  <a:gd name="T46" fmla="*/ 148 w 167"/>
                  <a:gd name="T47" fmla="*/ 112 h 183"/>
                  <a:gd name="T48" fmla="*/ 154 w 167"/>
                  <a:gd name="T49" fmla="*/ 119 h 183"/>
                  <a:gd name="T50" fmla="*/ 159 w 167"/>
                  <a:gd name="T51" fmla="*/ 125 h 183"/>
                  <a:gd name="T52" fmla="*/ 165 w 167"/>
                  <a:gd name="T53" fmla="*/ 130 h 183"/>
                  <a:gd name="T54" fmla="*/ 167 w 167"/>
                  <a:gd name="T55" fmla="*/ 136 h 183"/>
                  <a:gd name="T56" fmla="*/ 167 w 167"/>
                  <a:gd name="T57" fmla="*/ 138 h 183"/>
                  <a:gd name="T58" fmla="*/ 166 w 167"/>
                  <a:gd name="T59" fmla="*/ 140 h 183"/>
                  <a:gd name="T60" fmla="*/ 165 w 167"/>
                  <a:gd name="T61" fmla="*/ 142 h 183"/>
                  <a:gd name="T62" fmla="*/ 161 w 167"/>
                  <a:gd name="T63" fmla="*/ 144 h 183"/>
                  <a:gd name="T64" fmla="*/ 156 w 167"/>
                  <a:gd name="T65" fmla="*/ 145 h 183"/>
                  <a:gd name="T66" fmla="*/ 150 w 167"/>
                  <a:gd name="T67" fmla="*/ 146 h 183"/>
                  <a:gd name="T68" fmla="*/ 150 w 167"/>
                  <a:gd name="T69" fmla="*/ 146 h 183"/>
                  <a:gd name="T70" fmla="*/ 142 w 167"/>
                  <a:gd name="T71" fmla="*/ 149 h 183"/>
                  <a:gd name="T72" fmla="*/ 121 w 167"/>
                  <a:gd name="T73" fmla="*/ 158 h 183"/>
                  <a:gd name="T74" fmla="*/ 108 w 167"/>
                  <a:gd name="T75" fmla="*/ 163 h 183"/>
                  <a:gd name="T76" fmla="*/ 95 w 167"/>
                  <a:gd name="T77" fmla="*/ 169 h 183"/>
                  <a:gd name="T78" fmla="*/ 84 w 167"/>
                  <a:gd name="T79" fmla="*/ 176 h 183"/>
                  <a:gd name="T80" fmla="*/ 75 w 167"/>
                  <a:gd name="T81" fmla="*/ 182 h 183"/>
                  <a:gd name="T82" fmla="*/ 75 w 167"/>
                  <a:gd name="T83" fmla="*/ 182 h 183"/>
                  <a:gd name="T84" fmla="*/ 73 w 167"/>
                  <a:gd name="T85" fmla="*/ 183 h 183"/>
                  <a:gd name="T86" fmla="*/ 72 w 167"/>
                  <a:gd name="T87" fmla="*/ 183 h 183"/>
                  <a:gd name="T88" fmla="*/ 70 w 167"/>
                  <a:gd name="T89" fmla="*/ 181 h 183"/>
                  <a:gd name="T90" fmla="*/ 69 w 167"/>
                  <a:gd name="T91" fmla="*/ 178 h 183"/>
                  <a:gd name="T92" fmla="*/ 66 w 167"/>
                  <a:gd name="T93" fmla="*/ 170 h 183"/>
                  <a:gd name="T94" fmla="*/ 64 w 167"/>
                  <a:gd name="T95" fmla="*/ 160 h 183"/>
                  <a:gd name="T96" fmla="*/ 61 w 167"/>
                  <a:gd name="T97" fmla="*/ 134 h 183"/>
                  <a:gd name="T98" fmla="*/ 59 w 167"/>
                  <a:gd name="T99" fmla="*/ 111 h 183"/>
                  <a:gd name="T100" fmla="*/ 59 w 167"/>
                  <a:gd name="T101" fmla="*/ 111 h 183"/>
                  <a:gd name="T102" fmla="*/ 57 w 167"/>
                  <a:gd name="T103" fmla="*/ 89 h 183"/>
                  <a:gd name="T104" fmla="*/ 55 w 167"/>
                  <a:gd name="T105" fmla="*/ 77 h 183"/>
                  <a:gd name="T106" fmla="*/ 53 w 167"/>
                  <a:gd name="T107" fmla="*/ 65 h 183"/>
                  <a:gd name="T108" fmla="*/ 51 w 167"/>
                  <a:gd name="T109" fmla="*/ 53 h 183"/>
                  <a:gd name="T110" fmla="*/ 46 w 167"/>
                  <a:gd name="T111" fmla="*/ 41 h 183"/>
                  <a:gd name="T112" fmla="*/ 40 w 167"/>
                  <a:gd name="T113" fmla="*/ 33 h 183"/>
                  <a:gd name="T114" fmla="*/ 37 w 167"/>
                  <a:gd name="T115" fmla="*/ 29 h 183"/>
                  <a:gd name="T116" fmla="*/ 34 w 167"/>
                  <a:gd name="T117" fmla="*/ 26 h 183"/>
                  <a:gd name="T118" fmla="*/ 34 w 167"/>
                  <a:gd name="T119" fmla="*/ 26 h 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83">
                    <a:moveTo>
                      <a:pt x="34" y="26"/>
                    </a:moveTo>
                    <a:lnTo>
                      <a:pt x="34" y="26"/>
                    </a:lnTo>
                    <a:lnTo>
                      <a:pt x="18" y="16"/>
                    </a:lnTo>
                    <a:lnTo>
                      <a:pt x="5" y="7"/>
                    </a:lnTo>
                    <a:lnTo>
                      <a:pt x="1" y="4"/>
                    </a:lnTo>
                    <a:lnTo>
                      <a:pt x="0" y="1"/>
                    </a:lnTo>
                    <a:lnTo>
                      <a:pt x="0" y="0"/>
                    </a:lnTo>
                    <a:lnTo>
                      <a:pt x="2" y="0"/>
                    </a:lnTo>
                    <a:lnTo>
                      <a:pt x="8" y="0"/>
                    </a:lnTo>
                    <a:lnTo>
                      <a:pt x="27" y="1"/>
                    </a:lnTo>
                    <a:lnTo>
                      <a:pt x="37" y="2"/>
                    </a:lnTo>
                    <a:lnTo>
                      <a:pt x="47" y="3"/>
                    </a:lnTo>
                    <a:lnTo>
                      <a:pt x="58" y="6"/>
                    </a:lnTo>
                    <a:lnTo>
                      <a:pt x="67" y="9"/>
                    </a:lnTo>
                    <a:lnTo>
                      <a:pt x="74" y="13"/>
                    </a:lnTo>
                    <a:lnTo>
                      <a:pt x="78" y="16"/>
                    </a:lnTo>
                    <a:lnTo>
                      <a:pt x="80" y="19"/>
                    </a:lnTo>
                    <a:lnTo>
                      <a:pt x="114" y="63"/>
                    </a:lnTo>
                    <a:lnTo>
                      <a:pt x="132" y="87"/>
                    </a:lnTo>
                    <a:lnTo>
                      <a:pt x="144" y="106"/>
                    </a:lnTo>
                    <a:lnTo>
                      <a:pt x="148" y="112"/>
                    </a:lnTo>
                    <a:lnTo>
                      <a:pt x="154" y="119"/>
                    </a:lnTo>
                    <a:lnTo>
                      <a:pt x="159" y="125"/>
                    </a:lnTo>
                    <a:lnTo>
                      <a:pt x="165" y="130"/>
                    </a:lnTo>
                    <a:lnTo>
                      <a:pt x="167" y="136"/>
                    </a:lnTo>
                    <a:lnTo>
                      <a:pt x="167" y="138"/>
                    </a:lnTo>
                    <a:lnTo>
                      <a:pt x="166" y="140"/>
                    </a:lnTo>
                    <a:lnTo>
                      <a:pt x="165" y="142"/>
                    </a:lnTo>
                    <a:lnTo>
                      <a:pt x="161" y="144"/>
                    </a:lnTo>
                    <a:lnTo>
                      <a:pt x="156" y="145"/>
                    </a:lnTo>
                    <a:lnTo>
                      <a:pt x="150" y="146"/>
                    </a:lnTo>
                    <a:lnTo>
                      <a:pt x="142" y="149"/>
                    </a:lnTo>
                    <a:lnTo>
                      <a:pt x="121" y="158"/>
                    </a:lnTo>
                    <a:lnTo>
                      <a:pt x="108" y="163"/>
                    </a:lnTo>
                    <a:lnTo>
                      <a:pt x="95" y="169"/>
                    </a:lnTo>
                    <a:lnTo>
                      <a:pt x="84" y="176"/>
                    </a:lnTo>
                    <a:lnTo>
                      <a:pt x="75" y="182"/>
                    </a:lnTo>
                    <a:lnTo>
                      <a:pt x="73" y="183"/>
                    </a:lnTo>
                    <a:lnTo>
                      <a:pt x="72" y="183"/>
                    </a:lnTo>
                    <a:lnTo>
                      <a:pt x="70" y="181"/>
                    </a:lnTo>
                    <a:lnTo>
                      <a:pt x="69" y="178"/>
                    </a:lnTo>
                    <a:lnTo>
                      <a:pt x="66" y="170"/>
                    </a:lnTo>
                    <a:lnTo>
                      <a:pt x="64" y="160"/>
                    </a:lnTo>
                    <a:lnTo>
                      <a:pt x="61" y="134"/>
                    </a:lnTo>
                    <a:lnTo>
                      <a:pt x="59" y="111"/>
                    </a:lnTo>
                    <a:lnTo>
                      <a:pt x="57" y="89"/>
                    </a:lnTo>
                    <a:lnTo>
                      <a:pt x="55" y="77"/>
                    </a:lnTo>
                    <a:lnTo>
                      <a:pt x="53" y="65"/>
                    </a:lnTo>
                    <a:lnTo>
                      <a:pt x="51" y="53"/>
                    </a:lnTo>
                    <a:lnTo>
                      <a:pt x="46" y="41"/>
                    </a:lnTo>
                    <a:lnTo>
                      <a:pt x="40" y="33"/>
                    </a:lnTo>
                    <a:lnTo>
                      <a:pt x="37" y="29"/>
                    </a:lnTo>
                    <a:lnTo>
                      <a:pt x="34" y="26"/>
                    </a:lnTo>
                    <a:close/>
                  </a:path>
                </a:pathLst>
              </a:custGeom>
              <a:solidFill>
                <a:srgbClr val="D1D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4" name="Freeform 79">
                <a:extLst>
                  <a:ext uri="{FF2B5EF4-FFF2-40B4-BE49-F238E27FC236}">
                    <a16:creationId xmlns:a16="http://schemas.microsoft.com/office/drawing/2014/main" id="{3352C574-3C49-4830-B55E-3B2B3762887A}"/>
                  </a:ext>
                </a:extLst>
              </p:cNvPr>
              <p:cNvSpPr>
                <a:spLocks/>
              </p:cNvSpPr>
              <p:nvPr/>
            </p:nvSpPr>
            <p:spPr bwMode="auto">
              <a:xfrm>
                <a:off x="3634" y="1034"/>
                <a:ext cx="163" cy="181"/>
              </a:xfrm>
              <a:custGeom>
                <a:avLst/>
                <a:gdLst>
                  <a:gd name="T0" fmla="*/ 33 w 163"/>
                  <a:gd name="T1" fmla="*/ 26 h 181"/>
                  <a:gd name="T2" fmla="*/ 33 w 163"/>
                  <a:gd name="T3" fmla="*/ 26 h 181"/>
                  <a:gd name="T4" fmla="*/ 18 w 163"/>
                  <a:gd name="T5" fmla="*/ 15 h 181"/>
                  <a:gd name="T6" fmla="*/ 5 w 163"/>
                  <a:gd name="T7" fmla="*/ 7 h 181"/>
                  <a:gd name="T8" fmla="*/ 2 w 163"/>
                  <a:gd name="T9" fmla="*/ 3 h 181"/>
                  <a:gd name="T10" fmla="*/ 0 w 163"/>
                  <a:gd name="T11" fmla="*/ 1 h 181"/>
                  <a:gd name="T12" fmla="*/ 1 w 163"/>
                  <a:gd name="T13" fmla="*/ 0 h 181"/>
                  <a:gd name="T14" fmla="*/ 2 w 163"/>
                  <a:gd name="T15" fmla="*/ 0 h 181"/>
                  <a:gd name="T16" fmla="*/ 9 w 163"/>
                  <a:gd name="T17" fmla="*/ 0 h 181"/>
                  <a:gd name="T18" fmla="*/ 9 w 163"/>
                  <a:gd name="T19" fmla="*/ 0 h 181"/>
                  <a:gd name="T20" fmla="*/ 27 w 163"/>
                  <a:gd name="T21" fmla="*/ 1 h 181"/>
                  <a:gd name="T22" fmla="*/ 36 w 163"/>
                  <a:gd name="T23" fmla="*/ 2 h 181"/>
                  <a:gd name="T24" fmla="*/ 46 w 163"/>
                  <a:gd name="T25" fmla="*/ 3 h 181"/>
                  <a:gd name="T26" fmla="*/ 56 w 163"/>
                  <a:gd name="T27" fmla="*/ 6 h 181"/>
                  <a:gd name="T28" fmla="*/ 65 w 163"/>
                  <a:gd name="T29" fmla="*/ 9 h 181"/>
                  <a:gd name="T30" fmla="*/ 72 w 163"/>
                  <a:gd name="T31" fmla="*/ 14 h 181"/>
                  <a:gd name="T32" fmla="*/ 78 w 163"/>
                  <a:gd name="T33" fmla="*/ 20 h 181"/>
                  <a:gd name="T34" fmla="*/ 78 w 163"/>
                  <a:gd name="T35" fmla="*/ 20 h 181"/>
                  <a:gd name="T36" fmla="*/ 111 w 163"/>
                  <a:gd name="T37" fmla="*/ 63 h 181"/>
                  <a:gd name="T38" fmla="*/ 128 w 163"/>
                  <a:gd name="T39" fmla="*/ 87 h 181"/>
                  <a:gd name="T40" fmla="*/ 140 w 163"/>
                  <a:gd name="T41" fmla="*/ 105 h 181"/>
                  <a:gd name="T42" fmla="*/ 140 w 163"/>
                  <a:gd name="T43" fmla="*/ 105 h 181"/>
                  <a:gd name="T44" fmla="*/ 144 w 163"/>
                  <a:gd name="T45" fmla="*/ 112 h 181"/>
                  <a:gd name="T46" fmla="*/ 150 w 163"/>
                  <a:gd name="T47" fmla="*/ 118 h 181"/>
                  <a:gd name="T48" fmla="*/ 155 w 163"/>
                  <a:gd name="T49" fmla="*/ 124 h 181"/>
                  <a:gd name="T50" fmla="*/ 161 w 163"/>
                  <a:gd name="T51" fmla="*/ 129 h 181"/>
                  <a:gd name="T52" fmla="*/ 163 w 163"/>
                  <a:gd name="T53" fmla="*/ 135 h 181"/>
                  <a:gd name="T54" fmla="*/ 163 w 163"/>
                  <a:gd name="T55" fmla="*/ 137 h 181"/>
                  <a:gd name="T56" fmla="*/ 162 w 163"/>
                  <a:gd name="T57" fmla="*/ 139 h 181"/>
                  <a:gd name="T58" fmla="*/ 161 w 163"/>
                  <a:gd name="T59" fmla="*/ 141 h 181"/>
                  <a:gd name="T60" fmla="*/ 157 w 163"/>
                  <a:gd name="T61" fmla="*/ 142 h 181"/>
                  <a:gd name="T62" fmla="*/ 153 w 163"/>
                  <a:gd name="T63" fmla="*/ 144 h 181"/>
                  <a:gd name="T64" fmla="*/ 147 w 163"/>
                  <a:gd name="T65" fmla="*/ 145 h 181"/>
                  <a:gd name="T66" fmla="*/ 147 w 163"/>
                  <a:gd name="T67" fmla="*/ 145 h 181"/>
                  <a:gd name="T68" fmla="*/ 138 w 163"/>
                  <a:gd name="T69" fmla="*/ 148 h 181"/>
                  <a:gd name="T70" fmla="*/ 118 w 163"/>
                  <a:gd name="T71" fmla="*/ 157 h 181"/>
                  <a:gd name="T72" fmla="*/ 106 w 163"/>
                  <a:gd name="T73" fmla="*/ 162 h 181"/>
                  <a:gd name="T74" fmla="*/ 93 w 163"/>
                  <a:gd name="T75" fmla="*/ 168 h 181"/>
                  <a:gd name="T76" fmla="*/ 82 w 163"/>
                  <a:gd name="T77" fmla="*/ 174 h 181"/>
                  <a:gd name="T78" fmla="*/ 73 w 163"/>
                  <a:gd name="T79" fmla="*/ 180 h 181"/>
                  <a:gd name="T80" fmla="*/ 73 w 163"/>
                  <a:gd name="T81" fmla="*/ 180 h 181"/>
                  <a:gd name="T82" fmla="*/ 72 w 163"/>
                  <a:gd name="T83" fmla="*/ 181 h 181"/>
                  <a:gd name="T84" fmla="*/ 70 w 163"/>
                  <a:gd name="T85" fmla="*/ 181 h 181"/>
                  <a:gd name="T86" fmla="*/ 69 w 163"/>
                  <a:gd name="T87" fmla="*/ 179 h 181"/>
                  <a:gd name="T88" fmla="*/ 67 w 163"/>
                  <a:gd name="T89" fmla="*/ 176 h 181"/>
                  <a:gd name="T90" fmla="*/ 65 w 163"/>
                  <a:gd name="T91" fmla="*/ 169 h 181"/>
                  <a:gd name="T92" fmla="*/ 63 w 163"/>
                  <a:gd name="T93" fmla="*/ 158 h 181"/>
                  <a:gd name="T94" fmla="*/ 60 w 163"/>
                  <a:gd name="T95" fmla="*/ 133 h 181"/>
                  <a:gd name="T96" fmla="*/ 58 w 163"/>
                  <a:gd name="T97" fmla="*/ 110 h 181"/>
                  <a:gd name="T98" fmla="*/ 58 w 163"/>
                  <a:gd name="T99" fmla="*/ 110 h 181"/>
                  <a:gd name="T100" fmla="*/ 56 w 163"/>
                  <a:gd name="T101" fmla="*/ 88 h 181"/>
                  <a:gd name="T102" fmla="*/ 54 w 163"/>
                  <a:gd name="T103" fmla="*/ 76 h 181"/>
                  <a:gd name="T104" fmla="*/ 52 w 163"/>
                  <a:gd name="T105" fmla="*/ 64 h 181"/>
                  <a:gd name="T106" fmla="*/ 49 w 163"/>
                  <a:gd name="T107" fmla="*/ 52 h 181"/>
                  <a:gd name="T108" fmla="*/ 45 w 163"/>
                  <a:gd name="T109" fmla="*/ 41 h 181"/>
                  <a:gd name="T110" fmla="*/ 40 w 163"/>
                  <a:gd name="T111" fmla="*/ 32 h 181"/>
                  <a:gd name="T112" fmla="*/ 37 w 163"/>
                  <a:gd name="T113" fmla="*/ 29 h 181"/>
                  <a:gd name="T114" fmla="*/ 33 w 163"/>
                  <a:gd name="T115" fmla="*/ 26 h 181"/>
                  <a:gd name="T116" fmla="*/ 33 w 163"/>
                  <a:gd name="T117" fmla="*/ 26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3" h="181">
                    <a:moveTo>
                      <a:pt x="33" y="26"/>
                    </a:moveTo>
                    <a:lnTo>
                      <a:pt x="33" y="26"/>
                    </a:lnTo>
                    <a:lnTo>
                      <a:pt x="18" y="15"/>
                    </a:lnTo>
                    <a:lnTo>
                      <a:pt x="5" y="7"/>
                    </a:lnTo>
                    <a:lnTo>
                      <a:pt x="2" y="3"/>
                    </a:lnTo>
                    <a:lnTo>
                      <a:pt x="0" y="1"/>
                    </a:lnTo>
                    <a:lnTo>
                      <a:pt x="1" y="0"/>
                    </a:lnTo>
                    <a:lnTo>
                      <a:pt x="2" y="0"/>
                    </a:lnTo>
                    <a:lnTo>
                      <a:pt x="9" y="0"/>
                    </a:lnTo>
                    <a:lnTo>
                      <a:pt x="27" y="1"/>
                    </a:lnTo>
                    <a:lnTo>
                      <a:pt x="36" y="2"/>
                    </a:lnTo>
                    <a:lnTo>
                      <a:pt x="46" y="3"/>
                    </a:lnTo>
                    <a:lnTo>
                      <a:pt x="56" y="6"/>
                    </a:lnTo>
                    <a:lnTo>
                      <a:pt x="65" y="9"/>
                    </a:lnTo>
                    <a:lnTo>
                      <a:pt x="72" y="14"/>
                    </a:lnTo>
                    <a:lnTo>
                      <a:pt x="78" y="20"/>
                    </a:lnTo>
                    <a:lnTo>
                      <a:pt x="111" y="63"/>
                    </a:lnTo>
                    <a:lnTo>
                      <a:pt x="128" y="87"/>
                    </a:lnTo>
                    <a:lnTo>
                      <a:pt x="140" y="105"/>
                    </a:lnTo>
                    <a:lnTo>
                      <a:pt x="144" y="112"/>
                    </a:lnTo>
                    <a:lnTo>
                      <a:pt x="150" y="118"/>
                    </a:lnTo>
                    <a:lnTo>
                      <a:pt x="155" y="124"/>
                    </a:lnTo>
                    <a:lnTo>
                      <a:pt x="161" y="129"/>
                    </a:lnTo>
                    <a:lnTo>
                      <a:pt x="163" y="135"/>
                    </a:lnTo>
                    <a:lnTo>
                      <a:pt x="163" y="137"/>
                    </a:lnTo>
                    <a:lnTo>
                      <a:pt x="162" y="139"/>
                    </a:lnTo>
                    <a:lnTo>
                      <a:pt x="161" y="141"/>
                    </a:lnTo>
                    <a:lnTo>
                      <a:pt x="157" y="142"/>
                    </a:lnTo>
                    <a:lnTo>
                      <a:pt x="153" y="144"/>
                    </a:lnTo>
                    <a:lnTo>
                      <a:pt x="147" y="145"/>
                    </a:lnTo>
                    <a:lnTo>
                      <a:pt x="138" y="148"/>
                    </a:lnTo>
                    <a:lnTo>
                      <a:pt x="118" y="157"/>
                    </a:lnTo>
                    <a:lnTo>
                      <a:pt x="106" y="162"/>
                    </a:lnTo>
                    <a:lnTo>
                      <a:pt x="93" y="168"/>
                    </a:lnTo>
                    <a:lnTo>
                      <a:pt x="82" y="174"/>
                    </a:lnTo>
                    <a:lnTo>
                      <a:pt x="73" y="180"/>
                    </a:lnTo>
                    <a:lnTo>
                      <a:pt x="72" y="181"/>
                    </a:lnTo>
                    <a:lnTo>
                      <a:pt x="70" y="181"/>
                    </a:lnTo>
                    <a:lnTo>
                      <a:pt x="69" y="179"/>
                    </a:lnTo>
                    <a:lnTo>
                      <a:pt x="67" y="176"/>
                    </a:lnTo>
                    <a:lnTo>
                      <a:pt x="65" y="169"/>
                    </a:lnTo>
                    <a:lnTo>
                      <a:pt x="63" y="158"/>
                    </a:lnTo>
                    <a:lnTo>
                      <a:pt x="60" y="133"/>
                    </a:lnTo>
                    <a:lnTo>
                      <a:pt x="58" y="110"/>
                    </a:lnTo>
                    <a:lnTo>
                      <a:pt x="56" y="88"/>
                    </a:lnTo>
                    <a:lnTo>
                      <a:pt x="54" y="76"/>
                    </a:lnTo>
                    <a:lnTo>
                      <a:pt x="52" y="64"/>
                    </a:lnTo>
                    <a:lnTo>
                      <a:pt x="49" y="52"/>
                    </a:lnTo>
                    <a:lnTo>
                      <a:pt x="45" y="41"/>
                    </a:lnTo>
                    <a:lnTo>
                      <a:pt x="40" y="32"/>
                    </a:lnTo>
                    <a:lnTo>
                      <a:pt x="37" y="29"/>
                    </a:lnTo>
                    <a:lnTo>
                      <a:pt x="33" y="26"/>
                    </a:lnTo>
                    <a:close/>
                  </a:path>
                </a:pathLst>
              </a:custGeom>
              <a:solidFill>
                <a:srgbClr val="C2C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5" name="Freeform 80">
                <a:extLst>
                  <a:ext uri="{FF2B5EF4-FFF2-40B4-BE49-F238E27FC236}">
                    <a16:creationId xmlns:a16="http://schemas.microsoft.com/office/drawing/2014/main" id="{AC845C9A-8CE2-4B29-84B1-7CDB0A4A06B0}"/>
                  </a:ext>
                </a:extLst>
              </p:cNvPr>
              <p:cNvSpPr>
                <a:spLocks/>
              </p:cNvSpPr>
              <p:nvPr/>
            </p:nvSpPr>
            <p:spPr bwMode="auto">
              <a:xfrm>
                <a:off x="3637" y="1034"/>
                <a:ext cx="158" cy="180"/>
              </a:xfrm>
              <a:custGeom>
                <a:avLst/>
                <a:gdLst>
                  <a:gd name="T0" fmla="*/ 32 w 158"/>
                  <a:gd name="T1" fmla="*/ 26 h 180"/>
                  <a:gd name="T2" fmla="*/ 32 w 158"/>
                  <a:gd name="T3" fmla="*/ 26 h 180"/>
                  <a:gd name="T4" fmla="*/ 17 w 158"/>
                  <a:gd name="T5" fmla="*/ 16 h 180"/>
                  <a:gd name="T6" fmla="*/ 5 w 158"/>
                  <a:gd name="T7" fmla="*/ 8 h 180"/>
                  <a:gd name="T8" fmla="*/ 1 w 158"/>
                  <a:gd name="T9" fmla="*/ 4 h 180"/>
                  <a:gd name="T10" fmla="*/ 0 w 158"/>
                  <a:gd name="T11" fmla="*/ 2 h 180"/>
                  <a:gd name="T12" fmla="*/ 1 w 158"/>
                  <a:gd name="T13" fmla="*/ 1 h 180"/>
                  <a:gd name="T14" fmla="*/ 2 w 158"/>
                  <a:gd name="T15" fmla="*/ 0 h 180"/>
                  <a:gd name="T16" fmla="*/ 8 w 158"/>
                  <a:gd name="T17" fmla="*/ 0 h 180"/>
                  <a:gd name="T18" fmla="*/ 8 w 158"/>
                  <a:gd name="T19" fmla="*/ 0 h 180"/>
                  <a:gd name="T20" fmla="*/ 25 w 158"/>
                  <a:gd name="T21" fmla="*/ 2 h 180"/>
                  <a:gd name="T22" fmla="*/ 35 w 158"/>
                  <a:gd name="T23" fmla="*/ 3 h 180"/>
                  <a:gd name="T24" fmla="*/ 44 w 158"/>
                  <a:gd name="T25" fmla="*/ 5 h 180"/>
                  <a:gd name="T26" fmla="*/ 54 w 158"/>
                  <a:gd name="T27" fmla="*/ 7 h 180"/>
                  <a:gd name="T28" fmla="*/ 62 w 158"/>
                  <a:gd name="T29" fmla="*/ 11 h 180"/>
                  <a:gd name="T30" fmla="*/ 69 w 158"/>
                  <a:gd name="T31" fmla="*/ 15 h 180"/>
                  <a:gd name="T32" fmla="*/ 75 w 158"/>
                  <a:gd name="T33" fmla="*/ 21 h 180"/>
                  <a:gd name="T34" fmla="*/ 75 w 158"/>
                  <a:gd name="T35" fmla="*/ 21 h 180"/>
                  <a:gd name="T36" fmla="*/ 107 w 158"/>
                  <a:gd name="T37" fmla="*/ 64 h 180"/>
                  <a:gd name="T38" fmla="*/ 124 w 158"/>
                  <a:gd name="T39" fmla="*/ 87 h 180"/>
                  <a:gd name="T40" fmla="*/ 135 w 158"/>
                  <a:gd name="T41" fmla="*/ 105 h 180"/>
                  <a:gd name="T42" fmla="*/ 135 w 158"/>
                  <a:gd name="T43" fmla="*/ 105 h 180"/>
                  <a:gd name="T44" fmla="*/ 140 w 158"/>
                  <a:gd name="T45" fmla="*/ 112 h 180"/>
                  <a:gd name="T46" fmla="*/ 145 w 158"/>
                  <a:gd name="T47" fmla="*/ 118 h 180"/>
                  <a:gd name="T48" fmla="*/ 150 w 158"/>
                  <a:gd name="T49" fmla="*/ 124 h 180"/>
                  <a:gd name="T50" fmla="*/ 155 w 158"/>
                  <a:gd name="T51" fmla="*/ 129 h 180"/>
                  <a:gd name="T52" fmla="*/ 158 w 158"/>
                  <a:gd name="T53" fmla="*/ 134 h 180"/>
                  <a:gd name="T54" fmla="*/ 158 w 158"/>
                  <a:gd name="T55" fmla="*/ 137 h 180"/>
                  <a:gd name="T56" fmla="*/ 158 w 158"/>
                  <a:gd name="T57" fmla="*/ 139 h 180"/>
                  <a:gd name="T58" fmla="*/ 155 w 158"/>
                  <a:gd name="T59" fmla="*/ 141 h 180"/>
                  <a:gd name="T60" fmla="*/ 152 w 158"/>
                  <a:gd name="T61" fmla="*/ 142 h 180"/>
                  <a:gd name="T62" fmla="*/ 148 w 158"/>
                  <a:gd name="T63" fmla="*/ 144 h 180"/>
                  <a:gd name="T64" fmla="*/ 143 w 158"/>
                  <a:gd name="T65" fmla="*/ 145 h 180"/>
                  <a:gd name="T66" fmla="*/ 143 w 158"/>
                  <a:gd name="T67" fmla="*/ 145 h 180"/>
                  <a:gd name="T68" fmla="*/ 134 w 158"/>
                  <a:gd name="T69" fmla="*/ 148 h 180"/>
                  <a:gd name="T70" fmla="*/ 114 w 158"/>
                  <a:gd name="T71" fmla="*/ 155 h 180"/>
                  <a:gd name="T72" fmla="*/ 90 w 158"/>
                  <a:gd name="T73" fmla="*/ 167 h 180"/>
                  <a:gd name="T74" fmla="*/ 79 w 158"/>
                  <a:gd name="T75" fmla="*/ 173 h 180"/>
                  <a:gd name="T76" fmla="*/ 71 w 158"/>
                  <a:gd name="T77" fmla="*/ 179 h 180"/>
                  <a:gd name="T78" fmla="*/ 71 w 158"/>
                  <a:gd name="T79" fmla="*/ 179 h 180"/>
                  <a:gd name="T80" fmla="*/ 69 w 158"/>
                  <a:gd name="T81" fmla="*/ 180 h 180"/>
                  <a:gd name="T82" fmla="*/ 67 w 158"/>
                  <a:gd name="T83" fmla="*/ 180 h 180"/>
                  <a:gd name="T84" fmla="*/ 66 w 158"/>
                  <a:gd name="T85" fmla="*/ 178 h 180"/>
                  <a:gd name="T86" fmla="*/ 65 w 158"/>
                  <a:gd name="T87" fmla="*/ 176 h 180"/>
                  <a:gd name="T88" fmla="*/ 62 w 158"/>
                  <a:gd name="T89" fmla="*/ 168 h 180"/>
                  <a:gd name="T90" fmla="*/ 60 w 158"/>
                  <a:gd name="T91" fmla="*/ 158 h 180"/>
                  <a:gd name="T92" fmla="*/ 58 w 158"/>
                  <a:gd name="T93" fmla="*/ 133 h 180"/>
                  <a:gd name="T94" fmla="*/ 55 w 158"/>
                  <a:gd name="T95" fmla="*/ 111 h 180"/>
                  <a:gd name="T96" fmla="*/ 55 w 158"/>
                  <a:gd name="T97" fmla="*/ 111 h 180"/>
                  <a:gd name="T98" fmla="*/ 53 w 158"/>
                  <a:gd name="T99" fmla="*/ 88 h 180"/>
                  <a:gd name="T100" fmla="*/ 52 w 158"/>
                  <a:gd name="T101" fmla="*/ 77 h 180"/>
                  <a:gd name="T102" fmla="*/ 50 w 158"/>
                  <a:gd name="T103" fmla="*/ 64 h 180"/>
                  <a:gd name="T104" fmla="*/ 47 w 158"/>
                  <a:gd name="T105" fmla="*/ 53 h 180"/>
                  <a:gd name="T106" fmla="*/ 43 w 158"/>
                  <a:gd name="T107" fmla="*/ 41 h 180"/>
                  <a:gd name="T108" fmla="*/ 38 w 158"/>
                  <a:gd name="T109" fmla="*/ 33 h 180"/>
                  <a:gd name="T110" fmla="*/ 35 w 158"/>
                  <a:gd name="T111" fmla="*/ 29 h 180"/>
                  <a:gd name="T112" fmla="*/ 32 w 158"/>
                  <a:gd name="T113" fmla="*/ 26 h 180"/>
                  <a:gd name="T114" fmla="*/ 32 w 158"/>
                  <a:gd name="T115" fmla="*/ 26 h 1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8" h="180">
                    <a:moveTo>
                      <a:pt x="32" y="26"/>
                    </a:moveTo>
                    <a:lnTo>
                      <a:pt x="32" y="26"/>
                    </a:lnTo>
                    <a:lnTo>
                      <a:pt x="17" y="16"/>
                    </a:lnTo>
                    <a:lnTo>
                      <a:pt x="5" y="8"/>
                    </a:lnTo>
                    <a:lnTo>
                      <a:pt x="1" y="4"/>
                    </a:lnTo>
                    <a:lnTo>
                      <a:pt x="0" y="2"/>
                    </a:lnTo>
                    <a:lnTo>
                      <a:pt x="1" y="1"/>
                    </a:lnTo>
                    <a:lnTo>
                      <a:pt x="2" y="0"/>
                    </a:lnTo>
                    <a:lnTo>
                      <a:pt x="8" y="0"/>
                    </a:lnTo>
                    <a:lnTo>
                      <a:pt x="25" y="2"/>
                    </a:lnTo>
                    <a:lnTo>
                      <a:pt x="35" y="3"/>
                    </a:lnTo>
                    <a:lnTo>
                      <a:pt x="44" y="5"/>
                    </a:lnTo>
                    <a:lnTo>
                      <a:pt x="54" y="7"/>
                    </a:lnTo>
                    <a:lnTo>
                      <a:pt x="62" y="11"/>
                    </a:lnTo>
                    <a:lnTo>
                      <a:pt x="69" y="15"/>
                    </a:lnTo>
                    <a:lnTo>
                      <a:pt x="75" y="21"/>
                    </a:lnTo>
                    <a:lnTo>
                      <a:pt x="107" y="64"/>
                    </a:lnTo>
                    <a:lnTo>
                      <a:pt x="124" y="87"/>
                    </a:lnTo>
                    <a:lnTo>
                      <a:pt x="135" y="105"/>
                    </a:lnTo>
                    <a:lnTo>
                      <a:pt x="140" y="112"/>
                    </a:lnTo>
                    <a:lnTo>
                      <a:pt x="145" y="118"/>
                    </a:lnTo>
                    <a:lnTo>
                      <a:pt x="150" y="124"/>
                    </a:lnTo>
                    <a:lnTo>
                      <a:pt x="155" y="129"/>
                    </a:lnTo>
                    <a:lnTo>
                      <a:pt x="158" y="134"/>
                    </a:lnTo>
                    <a:lnTo>
                      <a:pt x="158" y="137"/>
                    </a:lnTo>
                    <a:lnTo>
                      <a:pt x="158" y="139"/>
                    </a:lnTo>
                    <a:lnTo>
                      <a:pt x="155" y="141"/>
                    </a:lnTo>
                    <a:lnTo>
                      <a:pt x="152" y="142"/>
                    </a:lnTo>
                    <a:lnTo>
                      <a:pt x="148" y="144"/>
                    </a:lnTo>
                    <a:lnTo>
                      <a:pt x="143" y="145"/>
                    </a:lnTo>
                    <a:lnTo>
                      <a:pt x="134" y="148"/>
                    </a:lnTo>
                    <a:lnTo>
                      <a:pt x="114" y="155"/>
                    </a:lnTo>
                    <a:lnTo>
                      <a:pt x="90" y="167"/>
                    </a:lnTo>
                    <a:lnTo>
                      <a:pt x="79" y="173"/>
                    </a:lnTo>
                    <a:lnTo>
                      <a:pt x="71" y="179"/>
                    </a:lnTo>
                    <a:lnTo>
                      <a:pt x="69" y="180"/>
                    </a:lnTo>
                    <a:lnTo>
                      <a:pt x="67" y="180"/>
                    </a:lnTo>
                    <a:lnTo>
                      <a:pt x="66" y="178"/>
                    </a:lnTo>
                    <a:lnTo>
                      <a:pt x="65" y="176"/>
                    </a:lnTo>
                    <a:lnTo>
                      <a:pt x="62" y="168"/>
                    </a:lnTo>
                    <a:lnTo>
                      <a:pt x="60" y="158"/>
                    </a:lnTo>
                    <a:lnTo>
                      <a:pt x="58" y="133"/>
                    </a:lnTo>
                    <a:lnTo>
                      <a:pt x="55" y="111"/>
                    </a:lnTo>
                    <a:lnTo>
                      <a:pt x="53" y="88"/>
                    </a:lnTo>
                    <a:lnTo>
                      <a:pt x="52" y="77"/>
                    </a:lnTo>
                    <a:lnTo>
                      <a:pt x="50" y="64"/>
                    </a:lnTo>
                    <a:lnTo>
                      <a:pt x="47" y="53"/>
                    </a:lnTo>
                    <a:lnTo>
                      <a:pt x="43" y="41"/>
                    </a:lnTo>
                    <a:lnTo>
                      <a:pt x="38" y="33"/>
                    </a:lnTo>
                    <a:lnTo>
                      <a:pt x="35" y="29"/>
                    </a:lnTo>
                    <a:lnTo>
                      <a:pt x="32" y="26"/>
                    </a:lnTo>
                    <a:close/>
                  </a:path>
                </a:pathLst>
              </a:custGeom>
              <a:solidFill>
                <a:srgbClr val="B2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6" name="Freeform 81">
                <a:extLst>
                  <a:ext uri="{FF2B5EF4-FFF2-40B4-BE49-F238E27FC236}">
                    <a16:creationId xmlns:a16="http://schemas.microsoft.com/office/drawing/2014/main" id="{5CFCDC39-EC2C-4867-87FF-9996037254BE}"/>
                  </a:ext>
                </a:extLst>
              </p:cNvPr>
              <p:cNvSpPr>
                <a:spLocks/>
              </p:cNvSpPr>
              <p:nvPr/>
            </p:nvSpPr>
            <p:spPr bwMode="auto">
              <a:xfrm>
                <a:off x="3640" y="1035"/>
                <a:ext cx="152" cy="178"/>
              </a:xfrm>
              <a:custGeom>
                <a:avLst/>
                <a:gdLst>
                  <a:gd name="T0" fmla="*/ 30 w 152"/>
                  <a:gd name="T1" fmla="*/ 26 h 178"/>
                  <a:gd name="T2" fmla="*/ 30 w 152"/>
                  <a:gd name="T3" fmla="*/ 26 h 178"/>
                  <a:gd name="T4" fmla="*/ 16 w 152"/>
                  <a:gd name="T5" fmla="*/ 16 h 178"/>
                  <a:gd name="T6" fmla="*/ 4 w 152"/>
                  <a:gd name="T7" fmla="*/ 7 h 178"/>
                  <a:gd name="T8" fmla="*/ 1 w 152"/>
                  <a:gd name="T9" fmla="*/ 4 h 178"/>
                  <a:gd name="T10" fmla="*/ 0 w 152"/>
                  <a:gd name="T11" fmla="*/ 1 h 178"/>
                  <a:gd name="T12" fmla="*/ 0 w 152"/>
                  <a:gd name="T13" fmla="*/ 1 h 178"/>
                  <a:gd name="T14" fmla="*/ 1 w 152"/>
                  <a:gd name="T15" fmla="*/ 0 h 178"/>
                  <a:gd name="T16" fmla="*/ 7 w 152"/>
                  <a:gd name="T17" fmla="*/ 0 h 178"/>
                  <a:gd name="T18" fmla="*/ 7 w 152"/>
                  <a:gd name="T19" fmla="*/ 0 h 178"/>
                  <a:gd name="T20" fmla="*/ 24 w 152"/>
                  <a:gd name="T21" fmla="*/ 1 h 178"/>
                  <a:gd name="T22" fmla="*/ 33 w 152"/>
                  <a:gd name="T23" fmla="*/ 3 h 178"/>
                  <a:gd name="T24" fmla="*/ 43 w 152"/>
                  <a:gd name="T25" fmla="*/ 5 h 178"/>
                  <a:gd name="T26" fmla="*/ 52 w 152"/>
                  <a:gd name="T27" fmla="*/ 7 h 178"/>
                  <a:gd name="T28" fmla="*/ 60 w 152"/>
                  <a:gd name="T29" fmla="*/ 11 h 178"/>
                  <a:gd name="T30" fmla="*/ 66 w 152"/>
                  <a:gd name="T31" fmla="*/ 15 h 178"/>
                  <a:gd name="T32" fmla="*/ 72 w 152"/>
                  <a:gd name="T33" fmla="*/ 21 h 178"/>
                  <a:gd name="T34" fmla="*/ 72 w 152"/>
                  <a:gd name="T35" fmla="*/ 21 h 178"/>
                  <a:gd name="T36" fmla="*/ 103 w 152"/>
                  <a:gd name="T37" fmla="*/ 63 h 178"/>
                  <a:gd name="T38" fmla="*/ 120 w 152"/>
                  <a:gd name="T39" fmla="*/ 86 h 178"/>
                  <a:gd name="T40" fmla="*/ 131 w 152"/>
                  <a:gd name="T41" fmla="*/ 104 h 178"/>
                  <a:gd name="T42" fmla="*/ 131 w 152"/>
                  <a:gd name="T43" fmla="*/ 104 h 178"/>
                  <a:gd name="T44" fmla="*/ 135 w 152"/>
                  <a:gd name="T45" fmla="*/ 111 h 178"/>
                  <a:gd name="T46" fmla="*/ 140 w 152"/>
                  <a:gd name="T47" fmla="*/ 117 h 178"/>
                  <a:gd name="T48" fmla="*/ 145 w 152"/>
                  <a:gd name="T49" fmla="*/ 123 h 178"/>
                  <a:gd name="T50" fmla="*/ 150 w 152"/>
                  <a:gd name="T51" fmla="*/ 128 h 178"/>
                  <a:gd name="T52" fmla="*/ 152 w 152"/>
                  <a:gd name="T53" fmla="*/ 133 h 178"/>
                  <a:gd name="T54" fmla="*/ 152 w 152"/>
                  <a:gd name="T55" fmla="*/ 136 h 178"/>
                  <a:gd name="T56" fmla="*/ 152 w 152"/>
                  <a:gd name="T57" fmla="*/ 138 h 178"/>
                  <a:gd name="T58" fmla="*/ 150 w 152"/>
                  <a:gd name="T59" fmla="*/ 140 h 178"/>
                  <a:gd name="T60" fmla="*/ 147 w 152"/>
                  <a:gd name="T61" fmla="*/ 141 h 178"/>
                  <a:gd name="T62" fmla="*/ 143 w 152"/>
                  <a:gd name="T63" fmla="*/ 142 h 178"/>
                  <a:gd name="T64" fmla="*/ 138 w 152"/>
                  <a:gd name="T65" fmla="*/ 144 h 178"/>
                  <a:gd name="T66" fmla="*/ 138 w 152"/>
                  <a:gd name="T67" fmla="*/ 144 h 178"/>
                  <a:gd name="T68" fmla="*/ 130 w 152"/>
                  <a:gd name="T69" fmla="*/ 147 h 178"/>
                  <a:gd name="T70" fmla="*/ 110 w 152"/>
                  <a:gd name="T71" fmla="*/ 154 h 178"/>
                  <a:gd name="T72" fmla="*/ 86 w 152"/>
                  <a:gd name="T73" fmla="*/ 166 h 178"/>
                  <a:gd name="T74" fmla="*/ 76 w 152"/>
                  <a:gd name="T75" fmla="*/ 171 h 178"/>
                  <a:gd name="T76" fmla="*/ 68 w 152"/>
                  <a:gd name="T77" fmla="*/ 177 h 178"/>
                  <a:gd name="T78" fmla="*/ 68 w 152"/>
                  <a:gd name="T79" fmla="*/ 177 h 178"/>
                  <a:gd name="T80" fmla="*/ 66 w 152"/>
                  <a:gd name="T81" fmla="*/ 178 h 178"/>
                  <a:gd name="T82" fmla="*/ 65 w 152"/>
                  <a:gd name="T83" fmla="*/ 177 h 178"/>
                  <a:gd name="T84" fmla="*/ 63 w 152"/>
                  <a:gd name="T85" fmla="*/ 176 h 178"/>
                  <a:gd name="T86" fmla="*/ 62 w 152"/>
                  <a:gd name="T87" fmla="*/ 174 h 178"/>
                  <a:gd name="T88" fmla="*/ 60 w 152"/>
                  <a:gd name="T89" fmla="*/ 166 h 178"/>
                  <a:gd name="T90" fmla="*/ 58 w 152"/>
                  <a:gd name="T91" fmla="*/ 156 h 178"/>
                  <a:gd name="T92" fmla="*/ 55 w 152"/>
                  <a:gd name="T93" fmla="*/ 132 h 178"/>
                  <a:gd name="T94" fmla="*/ 53 w 152"/>
                  <a:gd name="T95" fmla="*/ 110 h 178"/>
                  <a:gd name="T96" fmla="*/ 53 w 152"/>
                  <a:gd name="T97" fmla="*/ 110 h 178"/>
                  <a:gd name="T98" fmla="*/ 51 w 152"/>
                  <a:gd name="T99" fmla="*/ 88 h 178"/>
                  <a:gd name="T100" fmla="*/ 48 w 152"/>
                  <a:gd name="T101" fmla="*/ 64 h 178"/>
                  <a:gd name="T102" fmla="*/ 45 w 152"/>
                  <a:gd name="T103" fmla="*/ 52 h 178"/>
                  <a:gd name="T104" fmla="*/ 41 w 152"/>
                  <a:gd name="T105" fmla="*/ 41 h 178"/>
                  <a:gd name="T106" fmla="*/ 36 w 152"/>
                  <a:gd name="T107" fmla="*/ 32 h 178"/>
                  <a:gd name="T108" fmla="*/ 33 w 152"/>
                  <a:gd name="T109" fmla="*/ 29 h 178"/>
                  <a:gd name="T110" fmla="*/ 30 w 152"/>
                  <a:gd name="T111" fmla="*/ 26 h 178"/>
                  <a:gd name="T112" fmla="*/ 30 w 152"/>
                  <a:gd name="T113" fmla="*/ 26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2" h="178">
                    <a:moveTo>
                      <a:pt x="30" y="26"/>
                    </a:moveTo>
                    <a:lnTo>
                      <a:pt x="30" y="26"/>
                    </a:lnTo>
                    <a:lnTo>
                      <a:pt x="16" y="16"/>
                    </a:lnTo>
                    <a:lnTo>
                      <a:pt x="4" y="7"/>
                    </a:lnTo>
                    <a:lnTo>
                      <a:pt x="1" y="4"/>
                    </a:lnTo>
                    <a:lnTo>
                      <a:pt x="0" y="1"/>
                    </a:lnTo>
                    <a:lnTo>
                      <a:pt x="1" y="0"/>
                    </a:lnTo>
                    <a:lnTo>
                      <a:pt x="7" y="0"/>
                    </a:lnTo>
                    <a:lnTo>
                      <a:pt x="24" y="1"/>
                    </a:lnTo>
                    <a:lnTo>
                      <a:pt x="33" y="3"/>
                    </a:lnTo>
                    <a:lnTo>
                      <a:pt x="43" y="5"/>
                    </a:lnTo>
                    <a:lnTo>
                      <a:pt x="52" y="7"/>
                    </a:lnTo>
                    <a:lnTo>
                      <a:pt x="60" y="11"/>
                    </a:lnTo>
                    <a:lnTo>
                      <a:pt x="66" y="15"/>
                    </a:lnTo>
                    <a:lnTo>
                      <a:pt x="72" y="21"/>
                    </a:lnTo>
                    <a:lnTo>
                      <a:pt x="103" y="63"/>
                    </a:lnTo>
                    <a:lnTo>
                      <a:pt x="120" y="86"/>
                    </a:lnTo>
                    <a:lnTo>
                      <a:pt x="131" y="104"/>
                    </a:lnTo>
                    <a:lnTo>
                      <a:pt x="135" y="111"/>
                    </a:lnTo>
                    <a:lnTo>
                      <a:pt x="140" y="117"/>
                    </a:lnTo>
                    <a:lnTo>
                      <a:pt x="145" y="123"/>
                    </a:lnTo>
                    <a:lnTo>
                      <a:pt x="150" y="128"/>
                    </a:lnTo>
                    <a:lnTo>
                      <a:pt x="152" y="133"/>
                    </a:lnTo>
                    <a:lnTo>
                      <a:pt x="152" y="136"/>
                    </a:lnTo>
                    <a:lnTo>
                      <a:pt x="152" y="138"/>
                    </a:lnTo>
                    <a:lnTo>
                      <a:pt x="150" y="140"/>
                    </a:lnTo>
                    <a:lnTo>
                      <a:pt x="147" y="141"/>
                    </a:lnTo>
                    <a:lnTo>
                      <a:pt x="143" y="142"/>
                    </a:lnTo>
                    <a:lnTo>
                      <a:pt x="138" y="144"/>
                    </a:lnTo>
                    <a:lnTo>
                      <a:pt x="130" y="147"/>
                    </a:lnTo>
                    <a:lnTo>
                      <a:pt x="110" y="154"/>
                    </a:lnTo>
                    <a:lnTo>
                      <a:pt x="86" y="166"/>
                    </a:lnTo>
                    <a:lnTo>
                      <a:pt x="76" y="171"/>
                    </a:lnTo>
                    <a:lnTo>
                      <a:pt x="68" y="177"/>
                    </a:lnTo>
                    <a:lnTo>
                      <a:pt x="66" y="178"/>
                    </a:lnTo>
                    <a:lnTo>
                      <a:pt x="65" y="177"/>
                    </a:lnTo>
                    <a:lnTo>
                      <a:pt x="63" y="176"/>
                    </a:lnTo>
                    <a:lnTo>
                      <a:pt x="62" y="174"/>
                    </a:lnTo>
                    <a:lnTo>
                      <a:pt x="60" y="166"/>
                    </a:lnTo>
                    <a:lnTo>
                      <a:pt x="58" y="156"/>
                    </a:lnTo>
                    <a:lnTo>
                      <a:pt x="55" y="132"/>
                    </a:lnTo>
                    <a:lnTo>
                      <a:pt x="53" y="110"/>
                    </a:lnTo>
                    <a:lnTo>
                      <a:pt x="51" y="88"/>
                    </a:lnTo>
                    <a:lnTo>
                      <a:pt x="48" y="64"/>
                    </a:lnTo>
                    <a:lnTo>
                      <a:pt x="45" y="52"/>
                    </a:lnTo>
                    <a:lnTo>
                      <a:pt x="41" y="41"/>
                    </a:lnTo>
                    <a:lnTo>
                      <a:pt x="36" y="32"/>
                    </a:lnTo>
                    <a:lnTo>
                      <a:pt x="33" y="29"/>
                    </a:lnTo>
                    <a:lnTo>
                      <a:pt x="30" y="26"/>
                    </a:lnTo>
                    <a:close/>
                  </a:path>
                </a:pathLst>
              </a:custGeom>
              <a:solidFill>
                <a:srgbClr val="A4A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7" name="Freeform 82">
                <a:extLst>
                  <a:ext uri="{FF2B5EF4-FFF2-40B4-BE49-F238E27FC236}">
                    <a16:creationId xmlns:a16="http://schemas.microsoft.com/office/drawing/2014/main" id="{0E86A07A-E6C1-4895-B06B-670D91149BE1}"/>
                  </a:ext>
                </a:extLst>
              </p:cNvPr>
              <p:cNvSpPr>
                <a:spLocks/>
              </p:cNvSpPr>
              <p:nvPr/>
            </p:nvSpPr>
            <p:spPr bwMode="auto">
              <a:xfrm>
                <a:off x="3642" y="1036"/>
                <a:ext cx="148" cy="176"/>
              </a:xfrm>
              <a:custGeom>
                <a:avLst/>
                <a:gdLst>
                  <a:gd name="T0" fmla="*/ 30 w 148"/>
                  <a:gd name="T1" fmla="*/ 25 h 176"/>
                  <a:gd name="T2" fmla="*/ 30 w 148"/>
                  <a:gd name="T3" fmla="*/ 25 h 176"/>
                  <a:gd name="T4" fmla="*/ 16 w 148"/>
                  <a:gd name="T5" fmla="*/ 15 h 176"/>
                  <a:gd name="T6" fmla="*/ 5 w 148"/>
                  <a:gd name="T7" fmla="*/ 7 h 176"/>
                  <a:gd name="T8" fmla="*/ 1 w 148"/>
                  <a:gd name="T9" fmla="*/ 4 h 176"/>
                  <a:gd name="T10" fmla="*/ 0 w 148"/>
                  <a:gd name="T11" fmla="*/ 1 h 176"/>
                  <a:gd name="T12" fmla="*/ 1 w 148"/>
                  <a:gd name="T13" fmla="*/ 0 h 176"/>
                  <a:gd name="T14" fmla="*/ 2 w 148"/>
                  <a:gd name="T15" fmla="*/ 0 h 176"/>
                  <a:gd name="T16" fmla="*/ 7 w 148"/>
                  <a:gd name="T17" fmla="*/ 0 h 176"/>
                  <a:gd name="T18" fmla="*/ 7 w 148"/>
                  <a:gd name="T19" fmla="*/ 0 h 176"/>
                  <a:gd name="T20" fmla="*/ 24 w 148"/>
                  <a:gd name="T21" fmla="*/ 1 h 176"/>
                  <a:gd name="T22" fmla="*/ 32 w 148"/>
                  <a:gd name="T23" fmla="*/ 3 h 176"/>
                  <a:gd name="T24" fmla="*/ 42 w 148"/>
                  <a:gd name="T25" fmla="*/ 5 h 176"/>
                  <a:gd name="T26" fmla="*/ 50 w 148"/>
                  <a:gd name="T27" fmla="*/ 7 h 176"/>
                  <a:gd name="T28" fmla="*/ 58 w 148"/>
                  <a:gd name="T29" fmla="*/ 11 h 176"/>
                  <a:gd name="T30" fmla="*/ 65 w 148"/>
                  <a:gd name="T31" fmla="*/ 16 h 176"/>
                  <a:gd name="T32" fmla="*/ 70 w 148"/>
                  <a:gd name="T33" fmla="*/ 22 h 176"/>
                  <a:gd name="T34" fmla="*/ 70 w 148"/>
                  <a:gd name="T35" fmla="*/ 22 h 176"/>
                  <a:gd name="T36" fmla="*/ 100 w 148"/>
                  <a:gd name="T37" fmla="*/ 63 h 176"/>
                  <a:gd name="T38" fmla="*/ 116 w 148"/>
                  <a:gd name="T39" fmla="*/ 86 h 176"/>
                  <a:gd name="T40" fmla="*/ 127 w 148"/>
                  <a:gd name="T41" fmla="*/ 104 h 176"/>
                  <a:gd name="T42" fmla="*/ 127 w 148"/>
                  <a:gd name="T43" fmla="*/ 104 h 176"/>
                  <a:gd name="T44" fmla="*/ 131 w 148"/>
                  <a:gd name="T45" fmla="*/ 110 h 176"/>
                  <a:gd name="T46" fmla="*/ 136 w 148"/>
                  <a:gd name="T47" fmla="*/ 116 h 176"/>
                  <a:gd name="T48" fmla="*/ 141 w 148"/>
                  <a:gd name="T49" fmla="*/ 122 h 176"/>
                  <a:gd name="T50" fmla="*/ 146 w 148"/>
                  <a:gd name="T51" fmla="*/ 127 h 176"/>
                  <a:gd name="T52" fmla="*/ 148 w 148"/>
                  <a:gd name="T53" fmla="*/ 132 h 176"/>
                  <a:gd name="T54" fmla="*/ 148 w 148"/>
                  <a:gd name="T55" fmla="*/ 135 h 176"/>
                  <a:gd name="T56" fmla="*/ 148 w 148"/>
                  <a:gd name="T57" fmla="*/ 137 h 176"/>
                  <a:gd name="T58" fmla="*/ 146 w 148"/>
                  <a:gd name="T59" fmla="*/ 138 h 176"/>
                  <a:gd name="T60" fmla="*/ 143 w 148"/>
                  <a:gd name="T61" fmla="*/ 140 h 176"/>
                  <a:gd name="T62" fmla="*/ 140 w 148"/>
                  <a:gd name="T63" fmla="*/ 141 h 176"/>
                  <a:gd name="T64" fmla="*/ 135 w 148"/>
                  <a:gd name="T65" fmla="*/ 142 h 176"/>
                  <a:gd name="T66" fmla="*/ 135 w 148"/>
                  <a:gd name="T67" fmla="*/ 142 h 176"/>
                  <a:gd name="T68" fmla="*/ 127 w 148"/>
                  <a:gd name="T69" fmla="*/ 145 h 176"/>
                  <a:gd name="T70" fmla="*/ 107 w 148"/>
                  <a:gd name="T71" fmla="*/ 153 h 176"/>
                  <a:gd name="T72" fmla="*/ 84 w 148"/>
                  <a:gd name="T73" fmla="*/ 164 h 176"/>
                  <a:gd name="T74" fmla="*/ 74 w 148"/>
                  <a:gd name="T75" fmla="*/ 169 h 176"/>
                  <a:gd name="T76" fmla="*/ 67 w 148"/>
                  <a:gd name="T77" fmla="*/ 175 h 176"/>
                  <a:gd name="T78" fmla="*/ 67 w 148"/>
                  <a:gd name="T79" fmla="*/ 175 h 176"/>
                  <a:gd name="T80" fmla="*/ 65 w 148"/>
                  <a:gd name="T81" fmla="*/ 176 h 176"/>
                  <a:gd name="T82" fmla="*/ 63 w 148"/>
                  <a:gd name="T83" fmla="*/ 175 h 176"/>
                  <a:gd name="T84" fmla="*/ 62 w 148"/>
                  <a:gd name="T85" fmla="*/ 174 h 176"/>
                  <a:gd name="T86" fmla="*/ 60 w 148"/>
                  <a:gd name="T87" fmla="*/ 172 h 176"/>
                  <a:gd name="T88" fmla="*/ 58 w 148"/>
                  <a:gd name="T89" fmla="*/ 164 h 176"/>
                  <a:gd name="T90" fmla="*/ 56 w 148"/>
                  <a:gd name="T91" fmla="*/ 155 h 176"/>
                  <a:gd name="T92" fmla="*/ 54 w 148"/>
                  <a:gd name="T93" fmla="*/ 131 h 176"/>
                  <a:gd name="T94" fmla="*/ 52 w 148"/>
                  <a:gd name="T95" fmla="*/ 109 h 176"/>
                  <a:gd name="T96" fmla="*/ 52 w 148"/>
                  <a:gd name="T97" fmla="*/ 109 h 176"/>
                  <a:gd name="T98" fmla="*/ 50 w 148"/>
                  <a:gd name="T99" fmla="*/ 87 h 176"/>
                  <a:gd name="T100" fmla="*/ 47 w 148"/>
                  <a:gd name="T101" fmla="*/ 63 h 176"/>
                  <a:gd name="T102" fmla="*/ 44 w 148"/>
                  <a:gd name="T103" fmla="*/ 52 h 176"/>
                  <a:gd name="T104" fmla="*/ 41 w 148"/>
                  <a:gd name="T105" fmla="*/ 41 h 176"/>
                  <a:gd name="T106" fmla="*/ 36 w 148"/>
                  <a:gd name="T107" fmla="*/ 32 h 176"/>
                  <a:gd name="T108" fmla="*/ 33 w 148"/>
                  <a:gd name="T109" fmla="*/ 28 h 176"/>
                  <a:gd name="T110" fmla="*/ 30 w 148"/>
                  <a:gd name="T111" fmla="*/ 25 h 176"/>
                  <a:gd name="T112" fmla="*/ 30 w 148"/>
                  <a:gd name="T113" fmla="*/ 25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8" h="176">
                    <a:moveTo>
                      <a:pt x="30" y="25"/>
                    </a:moveTo>
                    <a:lnTo>
                      <a:pt x="30" y="25"/>
                    </a:lnTo>
                    <a:lnTo>
                      <a:pt x="16" y="15"/>
                    </a:lnTo>
                    <a:lnTo>
                      <a:pt x="5" y="7"/>
                    </a:lnTo>
                    <a:lnTo>
                      <a:pt x="1" y="4"/>
                    </a:lnTo>
                    <a:lnTo>
                      <a:pt x="0" y="1"/>
                    </a:lnTo>
                    <a:lnTo>
                      <a:pt x="1" y="0"/>
                    </a:lnTo>
                    <a:lnTo>
                      <a:pt x="2" y="0"/>
                    </a:lnTo>
                    <a:lnTo>
                      <a:pt x="7" y="0"/>
                    </a:lnTo>
                    <a:lnTo>
                      <a:pt x="24" y="1"/>
                    </a:lnTo>
                    <a:lnTo>
                      <a:pt x="32" y="3"/>
                    </a:lnTo>
                    <a:lnTo>
                      <a:pt x="42" y="5"/>
                    </a:lnTo>
                    <a:lnTo>
                      <a:pt x="50" y="7"/>
                    </a:lnTo>
                    <a:lnTo>
                      <a:pt x="58" y="11"/>
                    </a:lnTo>
                    <a:lnTo>
                      <a:pt x="65" y="16"/>
                    </a:lnTo>
                    <a:lnTo>
                      <a:pt x="70" y="22"/>
                    </a:lnTo>
                    <a:lnTo>
                      <a:pt x="100" y="63"/>
                    </a:lnTo>
                    <a:lnTo>
                      <a:pt x="116" y="86"/>
                    </a:lnTo>
                    <a:lnTo>
                      <a:pt x="127" y="104"/>
                    </a:lnTo>
                    <a:lnTo>
                      <a:pt x="131" y="110"/>
                    </a:lnTo>
                    <a:lnTo>
                      <a:pt x="136" y="116"/>
                    </a:lnTo>
                    <a:lnTo>
                      <a:pt x="141" y="122"/>
                    </a:lnTo>
                    <a:lnTo>
                      <a:pt x="146" y="127"/>
                    </a:lnTo>
                    <a:lnTo>
                      <a:pt x="148" y="132"/>
                    </a:lnTo>
                    <a:lnTo>
                      <a:pt x="148" y="135"/>
                    </a:lnTo>
                    <a:lnTo>
                      <a:pt x="148" y="137"/>
                    </a:lnTo>
                    <a:lnTo>
                      <a:pt x="146" y="138"/>
                    </a:lnTo>
                    <a:lnTo>
                      <a:pt x="143" y="140"/>
                    </a:lnTo>
                    <a:lnTo>
                      <a:pt x="140" y="141"/>
                    </a:lnTo>
                    <a:lnTo>
                      <a:pt x="135" y="142"/>
                    </a:lnTo>
                    <a:lnTo>
                      <a:pt x="127" y="145"/>
                    </a:lnTo>
                    <a:lnTo>
                      <a:pt x="107" y="153"/>
                    </a:lnTo>
                    <a:lnTo>
                      <a:pt x="84" y="164"/>
                    </a:lnTo>
                    <a:lnTo>
                      <a:pt x="74" y="169"/>
                    </a:lnTo>
                    <a:lnTo>
                      <a:pt x="67" y="175"/>
                    </a:lnTo>
                    <a:lnTo>
                      <a:pt x="65" y="176"/>
                    </a:lnTo>
                    <a:lnTo>
                      <a:pt x="63" y="175"/>
                    </a:lnTo>
                    <a:lnTo>
                      <a:pt x="62" y="174"/>
                    </a:lnTo>
                    <a:lnTo>
                      <a:pt x="60" y="172"/>
                    </a:lnTo>
                    <a:lnTo>
                      <a:pt x="58" y="164"/>
                    </a:lnTo>
                    <a:lnTo>
                      <a:pt x="56" y="155"/>
                    </a:lnTo>
                    <a:lnTo>
                      <a:pt x="54" y="131"/>
                    </a:lnTo>
                    <a:lnTo>
                      <a:pt x="52" y="109"/>
                    </a:lnTo>
                    <a:lnTo>
                      <a:pt x="50" y="87"/>
                    </a:lnTo>
                    <a:lnTo>
                      <a:pt x="47" y="63"/>
                    </a:lnTo>
                    <a:lnTo>
                      <a:pt x="44" y="52"/>
                    </a:lnTo>
                    <a:lnTo>
                      <a:pt x="41" y="41"/>
                    </a:lnTo>
                    <a:lnTo>
                      <a:pt x="36" y="32"/>
                    </a:lnTo>
                    <a:lnTo>
                      <a:pt x="33" y="28"/>
                    </a:lnTo>
                    <a:lnTo>
                      <a:pt x="30" y="25"/>
                    </a:lnTo>
                    <a:close/>
                  </a:path>
                </a:pathLst>
              </a:custGeom>
              <a:solidFill>
                <a:srgbClr val="959E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8" name="Freeform 83">
                <a:extLst>
                  <a:ext uri="{FF2B5EF4-FFF2-40B4-BE49-F238E27FC236}">
                    <a16:creationId xmlns:a16="http://schemas.microsoft.com/office/drawing/2014/main" id="{A7748E30-7B66-41F1-94E6-8DA08889702F}"/>
                  </a:ext>
                </a:extLst>
              </p:cNvPr>
              <p:cNvSpPr>
                <a:spLocks/>
              </p:cNvSpPr>
              <p:nvPr/>
            </p:nvSpPr>
            <p:spPr bwMode="auto">
              <a:xfrm>
                <a:off x="3645" y="1036"/>
                <a:ext cx="143" cy="175"/>
              </a:xfrm>
              <a:custGeom>
                <a:avLst/>
                <a:gdLst>
                  <a:gd name="T0" fmla="*/ 28 w 143"/>
                  <a:gd name="T1" fmla="*/ 26 h 175"/>
                  <a:gd name="T2" fmla="*/ 28 w 143"/>
                  <a:gd name="T3" fmla="*/ 26 h 175"/>
                  <a:gd name="T4" fmla="*/ 15 w 143"/>
                  <a:gd name="T5" fmla="*/ 16 h 175"/>
                  <a:gd name="T6" fmla="*/ 4 w 143"/>
                  <a:gd name="T7" fmla="*/ 8 h 175"/>
                  <a:gd name="T8" fmla="*/ 1 w 143"/>
                  <a:gd name="T9" fmla="*/ 4 h 175"/>
                  <a:gd name="T10" fmla="*/ 0 w 143"/>
                  <a:gd name="T11" fmla="*/ 2 h 175"/>
                  <a:gd name="T12" fmla="*/ 0 w 143"/>
                  <a:gd name="T13" fmla="*/ 1 h 175"/>
                  <a:gd name="T14" fmla="*/ 1 w 143"/>
                  <a:gd name="T15" fmla="*/ 1 h 175"/>
                  <a:gd name="T16" fmla="*/ 7 w 143"/>
                  <a:gd name="T17" fmla="*/ 0 h 175"/>
                  <a:gd name="T18" fmla="*/ 7 w 143"/>
                  <a:gd name="T19" fmla="*/ 0 h 175"/>
                  <a:gd name="T20" fmla="*/ 22 w 143"/>
                  <a:gd name="T21" fmla="*/ 2 h 175"/>
                  <a:gd name="T22" fmla="*/ 31 w 143"/>
                  <a:gd name="T23" fmla="*/ 4 h 175"/>
                  <a:gd name="T24" fmla="*/ 40 w 143"/>
                  <a:gd name="T25" fmla="*/ 6 h 175"/>
                  <a:gd name="T26" fmla="*/ 48 w 143"/>
                  <a:gd name="T27" fmla="*/ 9 h 175"/>
                  <a:gd name="T28" fmla="*/ 55 w 143"/>
                  <a:gd name="T29" fmla="*/ 12 h 175"/>
                  <a:gd name="T30" fmla="*/ 62 w 143"/>
                  <a:gd name="T31" fmla="*/ 17 h 175"/>
                  <a:gd name="T32" fmla="*/ 67 w 143"/>
                  <a:gd name="T33" fmla="*/ 23 h 175"/>
                  <a:gd name="T34" fmla="*/ 67 w 143"/>
                  <a:gd name="T35" fmla="*/ 23 h 175"/>
                  <a:gd name="T36" fmla="*/ 79 w 143"/>
                  <a:gd name="T37" fmla="*/ 41 h 175"/>
                  <a:gd name="T38" fmla="*/ 96 w 143"/>
                  <a:gd name="T39" fmla="*/ 64 h 175"/>
                  <a:gd name="T40" fmla="*/ 112 w 143"/>
                  <a:gd name="T41" fmla="*/ 86 h 175"/>
                  <a:gd name="T42" fmla="*/ 118 w 143"/>
                  <a:gd name="T43" fmla="*/ 95 h 175"/>
                  <a:gd name="T44" fmla="*/ 123 w 143"/>
                  <a:gd name="T45" fmla="*/ 104 h 175"/>
                  <a:gd name="T46" fmla="*/ 123 w 143"/>
                  <a:gd name="T47" fmla="*/ 104 h 175"/>
                  <a:gd name="T48" fmla="*/ 127 w 143"/>
                  <a:gd name="T49" fmla="*/ 110 h 175"/>
                  <a:gd name="T50" fmla="*/ 131 w 143"/>
                  <a:gd name="T51" fmla="*/ 116 h 175"/>
                  <a:gd name="T52" fmla="*/ 136 w 143"/>
                  <a:gd name="T53" fmla="*/ 122 h 175"/>
                  <a:gd name="T54" fmla="*/ 141 w 143"/>
                  <a:gd name="T55" fmla="*/ 127 h 175"/>
                  <a:gd name="T56" fmla="*/ 143 w 143"/>
                  <a:gd name="T57" fmla="*/ 132 h 175"/>
                  <a:gd name="T58" fmla="*/ 143 w 143"/>
                  <a:gd name="T59" fmla="*/ 134 h 175"/>
                  <a:gd name="T60" fmla="*/ 143 w 143"/>
                  <a:gd name="T61" fmla="*/ 136 h 175"/>
                  <a:gd name="T62" fmla="*/ 141 w 143"/>
                  <a:gd name="T63" fmla="*/ 138 h 175"/>
                  <a:gd name="T64" fmla="*/ 139 w 143"/>
                  <a:gd name="T65" fmla="*/ 140 h 175"/>
                  <a:gd name="T66" fmla="*/ 135 w 143"/>
                  <a:gd name="T67" fmla="*/ 141 h 175"/>
                  <a:gd name="T68" fmla="*/ 130 w 143"/>
                  <a:gd name="T69" fmla="*/ 142 h 175"/>
                  <a:gd name="T70" fmla="*/ 130 w 143"/>
                  <a:gd name="T71" fmla="*/ 142 h 175"/>
                  <a:gd name="T72" fmla="*/ 122 w 143"/>
                  <a:gd name="T73" fmla="*/ 145 h 175"/>
                  <a:gd name="T74" fmla="*/ 103 w 143"/>
                  <a:gd name="T75" fmla="*/ 153 h 175"/>
                  <a:gd name="T76" fmla="*/ 81 w 143"/>
                  <a:gd name="T77" fmla="*/ 163 h 175"/>
                  <a:gd name="T78" fmla="*/ 71 w 143"/>
                  <a:gd name="T79" fmla="*/ 169 h 175"/>
                  <a:gd name="T80" fmla="*/ 64 w 143"/>
                  <a:gd name="T81" fmla="*/ 174 h 175"/>
                  <a:gd name="T82" fmla="*/ 64 w 143"/>
                  <a:gd name="T83" fmla="*/ 174 h 175"/>
                  <a:gd name="T84" fmla="*/ 62 w 143"/>
                  <a:gd name="T85" fmla="*/ 175 h 175"/>
                  <a:gd name="T86" fmla="*/ 61 w 143"/>
                  <a:gd name="T87" fmla="*/ 174 h 175"/>
                  <a:gd name="T88" fmla="*/ 59 w 143"/>
                  <a:gd name="T89" fmla="*/ 173 h 175"/>
                  <a:gd name="T90" fmla="*/ 58 w 143"/>
                  <a:gd name="T91" fmla="*/ 171 h 175"/>
                  <a:gd name="T92" fmla="*/ 56 w 143"/>
                  <a:gd name="T93" fmla="*/ 164 h 175"/>
                  <a:gd name="T94" fmla="*/ 54 w 143"/>
                  <a:gd name="T95" fmla="*/ 153 h 175"/>
                  <a:gd name="T96" fmla="*/ 51 w 143"/>
                  <a:gd name="T97" fmla="*/ 131 h 175"/>
                  <a:gd name="T98" fmla="*/ 50 w 143"/>
                  <a:gd name="T99" fmla="*/ 110 h 175"/>
                  <a:gd name="T100" fmla="*/ 50 w 143"/>
                  <a:gd name="T101" fmla="*/ 110 h 175"/>
                  <a:gd name="T102" fmla="*/ 48 w 143"/>
                  <a:gd name="T103" fmla="*/ 88 h 175"/>
                  <a:gd name="T104" fmla="*/ 45 w 143"/>
                  <a:gd name="T105" fmla="*/ 64 h 175"/>
                  <a:gd name="T106" fmla="*/ 42 w 143"/>
                  <a:gd name="T107" fmla="*/ 52 h 175"/>
                  <a:gd name="T108" fmla="*/ 39 w 143"/>
                  <a:gd name="T109" fmla="*/ 41 h 175"/>
                  <a:gd name="T110" fmla="*/ 34 w 143"/>
                  <a:gd name="T111" fmla="*/ 32 h 175"/>
                  <a:gd name="T112" fmla="*/ 31 w 143"/>
                  <a:gd name="T113" fmla="*/ 29 h 175"/>
                  <a:gd name="T114" fmla="*/ 28 w 143"/>
                  <a:gd name="T115" fmla="*/ 26 h 175"/>
                  <a:gd name="T116" fmla="*/ 28 w 143"/>
                  <a:gd name="T117" fmla="*/ 26 h 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3" h="175">
                    <a:moveTo>
                      <a:pt x="28" y="26"/>
                    </a:moveTo>
                    <a:lnTo>
                      <a:pt x="28" y="26"/>
                    </a:lnTo>
                    <a:lnTo>
                      <a:pt x="15" y="16"/>
                    </a:lnTo>
                    <a:lnTo>
                      <a:pt x="4" y="8"/>
                    </a:lnTo>
                    <a:lnTo>
                      <a:pt x="1" y="4"/>
                    </a:lnTo>
                    <a:lnTo>
                      <a:pt x="0" y="2"/>
                    </a:lnTo>
                    <a:lnTo>
                      <a:pt x="0" y="1"/>
                    </a:lnTo>
                    <a:lnTo>
                      <a:pt x="1" y="1"/>
                    </a:lnTo>
                    <a:lnTo>
                      <a:pt x="7" y="0"/>
                    </a:lnTo>
                    <a:lnTo>
                      <a:pt x="22" y="2"/>
                    </a:lnTo>
                    <a:lnTo>
                      <a:pt x="31" y="4"/>
                    </a:lnTo>
                    <a:lnTo>
                      <a:pt x="40" y="6"/>
                    </a:lnTo>
                    <a:lnTo>
                      <a:pt x="48" y="9"/>
                    </a:lnTo>
                    <a:lnTo>
                      <a:pt x="55" y="12"/>
                    </a:lnTo>
                    <a:lnTo>
                      <a:pt x="62" y="17"/>
                    </a:lnTo>
                    <a:lnTo>
                      <a:pt x="67" y="23"/>
                    </a:lnTo>
                    <a:lnTo>
                      <a:pt x="79" y="41"/>
                    </a:lnTo>
                    <a:lnTo>
                      <a:pt x="96" y="64"/>
                    </a:lnTo>
                    <a:lnTo>
                      <a:pt x="112" y="86"/>
                    </a:lnTo>
                    <a:lnTo>
                      <a:pt x="118" y="95"/>
                    </a:lnTo>
                    <a:lnTo>
                      <a:pt x="123" y="104"/>
                    </a:lnTo>
                    <a:lnTo>
                      <a:pt x="127" y="110"/>
                    </a:lnTo>
                    <a:lnTo>
                      <a:pt x="131" y="116"/>
                    </a:lnTo>
                    <a:lnTo>
                      <a:pt x="136" y="122"/>
                    </a:lnTo>
                    <a:lnTo>
                      <a:pt x="141" y="127"/>
                    </a:lnTo>
                    <a:lnTo>
                      <a:pt x="143" y="132"/>
                    </a:lnTo>
                    <a:lnTo>
                      <a:pt x="143" y="134"/>
                    </a:lnTo>
                    <a:lnTo>
                      <a:pt x="143" y="136"/>
                    </a:lnTo>
                    <a:lnTo>
                      <a:pt x="141" y="138"/>
                    </a:lnTo>
                    <a:lnTo>
                      <a:pt x="139" y="140"/>
                    </a:lnTo>
                    <a:lnTo>
                      <a:pt x="135" y="141"/>
                    </a:lnTo>
                    <a:lnTo>
                      <a:pt x="130" y="142"/>
                    </a:lnTo>
                    <a:lnTo>
                      <a:pt x="122" y="145"/>
                    </a:lnTo>
                    <a:lnTo>
                      <a:pt x="103" y="153"/>
                    </a:lnTo>
                    <a:lnTo>
                      <a:pt x="81" y="163"/>
                    </a:lnTo>
                    <a:lnTo>
                      <a:pt x="71" y="169"/>
                    </a:lnTo>
                    <a:lnTo>
                      <a:pt x="64" y="174"/>
                    </a:lnTo>
                    <a:lnTo>
                      <a:pt x="62" y="175"/>
                    </a:lnTo>
                    <a:lnTo>
                      <a:pt x="61" y="174"/>
                    </a:lnTo>
                    <a:lnTo>
                      <a:pt x="59" y="173"/>
                    </a:lnTo>
                    <a:lnTo>
                      <a:pt x="58" y="171"/>
                    </a:lnTo>
                    <a:lnTo>
                      <a:pt x="56" y="164"/>
                    </a:lnTo>
                    <a:lnTo>
                      <a:pt x="54" y="153"/>
                    </a:lnTo>
                    <a:lnTo>
                      <a:pt x="51" y="131"/>
                    </a:lnTo>
                    <a:lnTo>
                      <a:pt x="50" y="110"/>
                    </a:lnTo>
                    <a:lnTo>
                      <a:pt x="48" y="88"/>
                    </a:lnTo>
                    <a:lnTo>
                      <a:pt x="45" y="64"/>
                    </a:lnTo>
                    <a:lnTo>
                      <a:pt x="42" y="52"/>
                    </a:lnTo>
                    <a:lnTo>
                      <a:pt x="39" y="41"/>
                    </a:lnTo>
                    <a:lnTo>
                      <a:pt x="34" y="32"/>
                    </a:lnTo>
                    <a:lnTo>
                      <a:pt x="31" y="29"/>
                    </a:lnTo>
                    <a:lnTo>
                      <a:pt x="28" y="26"/>
                    </a:lnTo>
                    <a:close/>
                  </a:path>
                </a:pathLst>
              </a:custGeom>
              <a:solidFill>
                <a:srgbClr val="879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9" name="Freeform 84">
                <a:extLst>
                  <a:ext uri="{FF2B5EF4-FFF2-40B4-BE49-F238E27FC236}">
                    <a16:creationId xmlns:a16="http://schemas.microsoft.com/office/drawing/2014/main" id="{EB4BE5E6-6075-4CC0-9207-A597A36A0DF8}"/>
                  </a:ext>
                </a:extLst>
              </p:cNvPr>
              <p:cNvSpPr>
                <a:spLocks/>
              </p:cNvSpPr>
              <p:nvPr/>
            </p:nvSpPr>
            <p:spPr bwMode="auto">
              <a:xfrm>
                <a:off x="3647" y="1037"/>
                <a:ext cx="139" cy="172"/>
              </a:xfrm>
              <a:custGeom>
                <a:avLst/>
                <a:gdLst>
                  <a:gd name="T0" fmla="*/ 28 w 139"/>
                  <a:gd name="T1" fmla="*/ 26 h 172"/>
                  <a:gd name="T2" fmla="*/ 28 w 139"/>
                  <a:gd name="T3" fmla="*/ 26 h 172"/>
                  <a:gd name="T4" fmla="*/ 15 w 139"/>
                  <a:gd name="T5" fmla="*/ 16 h 172"/>
                  <a:gd name="T6" fmla="*/ 4 w 139"/>
                  <a:gd name="T7" fmla="*/ 7 h 172"/>
                  <a:gd name="T8" fmla="*/ 1 w 139"/>
                  <a:gd name="T9" fmla="*/ 4 h 172"/>
                  <a:gd name="T10" fmla="*/ 0 w 139"/>
                  <a:gd name="T11" fmla="*/ 2 h 172"/>
                  <a:gd name="T12" fmla="*/ 1 w 139"/>
                  <a:gd name="T13" fmla="*/ 1 h 172"/>
                  <a:gd name="T14" fmla="*/ 2 w 139"/>
                  <a:gd name="T15" fmla="*/ 0 h 172"/>
                  <a:gd name="T16" fmla="*/ 7 w 139"/>
                  <a:gd name="T17" fmla="*/ 0 h 172"/>
                  <a:gd name="T18" fmla="*/ 7 w 139"/>
                  <a:gd name="T19" fmla="*/ 0 h 172"/>
                  <a:gd name="T20" fmla="*/ 22 w 139"/>
                  <a:gd name="T21" fmla="*/ 2 h 172"/>
                  <a:gd name="T22" fmla="*/ 30 w 139"/>
                  <a:gd name="T23" fmla="*/ 4 h 172"/>
                  <a:gd name="T24" fmla="*/ 39 w 139"/>
                  <a:gd name="T25" fmla="*/ 6 h 172"/>
                  <a:gd name="T26" fmla="*/ 47 w 139"/>
                  <a:gd name="T27" fmla="*/ 9 h 172"/>
                  <a:gd name="T28" fmla="*/ 54 w 139"/>
                  <a:gd name="T29" fmla="*/ 13 h 172"/>
                  <a:gd name="T30" fmla="*/ 60 w 139"/>
                  <a:gd name="T31" fmla="*/ 18 h 172"/>
                  <a:gd name="T32" fmla="*/ 65 w 139"/>
                  <a:gd name="T33" fmla="*/ 24 h 172"/>
                  <a:gd name="T34" fmla="*/ 65 w 139"/>
                  <a:gd name="T35" fmla="*/ 24 h 172"/>
                  <a:gd name="T36" fmla="*/ 77 w 139"/>
                  <a:gd name="T37" fmla="*/ 41 h 172"/>
                  <a:gd name="T38" fmla="*/ 94 w 139"/>
                  <a:gd name="T39" fmla="*/ 64 h 172"/>
                  <a:gd name="T40" fmla="*/ 109 w 139"/>
                  <a:gd name="T41" fmla="*/ 85 h 172"/>
                  <a:gd name="T42" fmla="*/ 115 w 139"/>
                  <a:gd name="T43" fmla="*/ 94 h 172"/>
                  <a:gd name="T44" fmla="*/ 119 w 139"/>
                  <a:gd name="T45" fmla="*/ 103 h 172"/>
                  <a:gd name="T46" fmla="*/ 119 w 139"/>
                  <a:gd name="T47" fmla="*/ 103 h 172"/>
                  <a:gd name="T48" fmla="*/ 123 w 139"/>
                  <a:gd name="T49" fmla="*/ 109 h 172"/>
                  <a:gd name="T50" fmla="*/ 128 w 139"/>
                  <a:gd name="T51" fmla="*/ 115 h 172"/>
                  <a:gd name="T52" fmla="*/ 136 w 139"/>
                  <a:gd name="T53" fmla="*/ 126 h 172"/>
                  <a:gd name="T54" fmla="*/ 139 w 139"/>
                  <a:gd name="T55" fmla="*/ 131 h 172"/>
                  <a:gd name="T56" fmla="*/ 139 w 139"/>
                  <a:gd name="T57" fmla="*/ 133 h 172"/>
                  <a:gd name="T58" fmla="*/ 139 w 139"/>
                  <a:gd name="T59" fmla="*/ 135 h 172"/>
                  <a:gd name="T60" fmla="*/ 137 w 139"/>
                  <a:gd name="T61" fmla="*/ 137 h 172"/>
                  <a:gd name="T62" fmla="*/ 135 w 139"/>
                  <a:gd name="T63" fmla="*/ 139 h 172"/>
                  <a:gd name="T64" fmla="*/ 131 w 139"/>
                  <a:gd name="T65" fmla="*/ 140 h 172"/>
                  <a:gd name="T66" fmla="*/ 127 w 139"/>
                  <a:gd name="T67" fmla="*/ 141 h 172"/>
                  <a:gd name="T68" fmla="*/ 127 w 139"/>
                  <a:gd name="T69" fmla="*/ 141 h 172"/>
                  <a:gd name="T70" fmla="*/ 101 w 139"/>
                  <a:gd name="T71" fmla="*/ 151 h 172"/>
                  <a:gd name="T72" fmla="*/ 78 w 139"/>
                  <a:gd name="T73" fmla="*/ 162 h 172"/>
                  <a:gd name="T74" fmla="*/ 69 w 139"/>
                  <a:gd name="T75" fmla="*/ 167 h 172"/>
                  <a:gd name="T76" fmla="*/ 62 w 139"/>
                  <a:gd name="T77" fmla="*/ 172 h 172"/>
                  <a:gd name="T78" fmla="*/ 62 w 139"/>
                  <a:gd name="T79" fmla="*/ 172 h 172"/>
                  <a:gd name="T80" fmla="*/ 61 w 139"/>
                  <a:gd name="T81" fmla="*/ 172 h 172"/>
                  <a:gd name="T82" fmla="*/ 59 w 139"/>
                  <a:gd name="T83" fmla="*/ 172 h 172"/>
                  <a:gd name="T84" fmla="*/ 58 w 139"/>
                  <a:gd name="T85" fmla="*/ 171 h 172"/>
                  <a:gd name="T86" fmla="*/ 56 w 139"/>
                  <a:gd name="T87" fmla="*/ 169 h 172"/>
                  <a:gd name="T88" fmla="*/ 54 w 139"/>
                  <a:gd name="T89" fmla="*/ 162 h 172"/>
                  <a:gd name="T90" fmla="*/ 53 w 139"/>
                  <a:gd name="T91" fmla="*/ 152 h 172"/>
                  <a:gd name="T92" fmla="*/ 50 w 139"/>
                  <a:gd name="T93" fmla="*/ 130 h 172"/>
                  <a:gd name="T94" fmla="*/ 48 w 139"/>
                  <a:gd name="T95" fmla="*/ 109 h 172"/>
                  <a:gd name="T96" fmla="*/ 48 w 139"/>
                  <a:gd name="T97" fmla="*/ 109 h 172"/>
                  <a:gd name="T98" fmla="*/ 47 w 139"/>
                  <a:gd name="T99" fmla="*/ 87 h 172"/>
                  <a:gd name="T100" fmla="*/ 44 w 139"/>
                  <a:gd name="T101" fmla="*/ 63 h 172"/>
                  <a:gd name="T102" fmla="*/ 41 w 139"/>
                  <a:gd name="T103" fmla="*/ 52 h 172"/>
                  <a:gd name="T104" fmla="*/ 38 w 139"/>
                  <a:gd name="T105" fmla="*/ 41 h 172"/>
                  <a:gd name="T106" fmla="*/ 33 w 139"/>
                  <a:gd name="T107" fmla="*/ 32 h 172"/>
                  <a:gd name="T108" fmla="*/ 31 w 139"/>
                  <a:gd name="T109" fmla="*/ 29 h 172"/>
                  <a:gd name="T110" fmla="*/ 28 w 139"/>
                  <a:gd name="T111" fmla="*/ 26 h 172"/>
                  <a:gd name="T112" fmla="*/ 28 w 139"/>
                  <a:gd name="T113" fmla="*/ 26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9" h="172">
                    <a:moveTo>
                      <a:pt x="28" y="26"/>
                    </a:moveTo>
                    <a:lnTo>
                      <a:pt x="28" y="26"/>
                    </a:lnTo>
                    <a:lnTo>
                      <a:pt x="15" y="16"/>
                    </a:lnTo>
                    <a:lnTo>
                      <a:pt x="4" y="7"/>
                    </a:lnTo>
                    <a:lnTo>
                      <a:pt x="1" y="4"/>
                    </a:lnTo>
                    <a:lnTo>
                      <a:pt x="0" y="2"/>
                    </a:lnTo>
                    <a:lnTo>
                      <a:pt x="1" y="1"/>
                    </a:lnTo>
                    <a:lnTo>
                      <a:pt x="2" y="0"/>
                    </a:lnTo>
                    <a:lnTo>
                      <a:pt x="7" y="0"/>
                    </a:lnTo>
                    <a:lnTo>
                      <a:pt x="22" y="2"/>
                    </a:lnTo>
                    <a:lnTo>
                      <a:pt x="30" y="4"/>
                    </a:lnTo>
                    <a:lnTo>
                      <a:pt x="39" y="6"/>
                    </a:lnTo>
                    <a:lnTo>
                      <a:pt x="47" y="9"/>
                    </a:lnTo>
                    <a:lnTo>
                      <a:pt x="54" y="13"/>
                    </a:lnTo>
                    <a:lnTo>
                      <a:pt x="60" y="18"/>
                    </a:lnTo>
                    <a:lnTo>
                      <a:pt x="65" y="24"/>
                    </a:lnTo>
                    <a:lnTo>
                      <a:pt x="77" y="41"/>
                    </a:lnTo>
                    <a:lnTo>
                      <a:pt x="94" y="64"/>
                    </a:lnTo>
                    <a:lnTo>
                      <a:pt x="109" y="85"/>
                    </a:lnTo>
                    <a:lnTo>
                      <a:pt x="115" y="94"/>
                    </a:lnTo>
                    <a:lnTo>
                      <a:pt x="119" y="103"/>
                    </a:lnTo>
                    <a:lnTo>
                      <a:pt x="123" y="109"/>
                    </a:lnTo>
                    <a:lnTo>
                      <a:pt x="128" y="115"/>
                    </a:lnTo>
                    <a:lnTo>
                      <a:pt x="136" y="126"/>
                    </a:lnTo>
                    <a:lnTo>
                      <a:pt x="139" y="131"/>
                    </a:lnTo>
                    <a:lnTo>
                      <a:pt x="139" y="133"/>
                    </a:lnTo>
                    <a:lnTo>
                      <a:pt x="139" y="135"/>
                    </a:lnTo>
                    <a:lnTo>
                      <a:pt x="137" y="137"/>
                    </a:lnTo>
                    <a:lnTo>
                      <a:pt x="135" y="139"/>
                    </a:lnTo>
                    <a:lnTo>
                      <a:pt x="131" y="140"/>
                    </a:lnTo>
                    <a:lnTo>
                      <a:pt x="127" y="141"/>
                    </a:lnTo>
                    <a:lnTo>
                      <a:pt x="101" y="151"/>
                    </a:lnTo>
                    <a:lnTo>
                      <a:pt x="78" y="162"/>
                    </a:lnTo>
                    <a:lnTo>
                      <a:pt x="69" y="167"/>
                    </a:lnTo>
                    <a:lnTo>
                      <a:pt x="62" y="172"/>
                    </a:lnTo>
                    <a:lnTo>
                      <a:pt x="61" y="172"/>
                    </a:lnTo>
                    <a:lnTo>
                      <a:pt x="59" y="172"/>
                    </a:lnTo>
                    <a:lnTo>
                      <a:pt x="58" y="171"/>
                    </a:lnTo>
                    <a:lnTo>
                      <a:pt x="56" y="169"/>
                    </a:lnTo>
                    <a:lnTo>
                      <a:pt x="54" y="162"/>
                    </a:lnTo>
                    <a:lnTo>
                      <a:pt x="53" y="152"/>
                    </a:lnTo>
                    <a:lnTo>
                      <a:pt x="50" y="130"/>
                    </a:lnTo>
                    <a:lnTo>
                      <a:pt x="48" y="109"/>
                    </a:lnTo>
                    <a:lnTo>
                      <a:pt x="47" y="87"/>
                    </a:lnTo>
                    <a:lnTo>
                      <a:pt x="44" y="63"/>
                    </a:lnTo>
                    <a:lnTo>
                      <a:pt x="41" y="52"/>
                    </a:lnTo>
                    <a:lnTo>
                      <a:pt x="38" y="41"/>
                    </a:lnTo>
                    <a:lnTo>
                      <a:pt x="33" y="32"/>
                    </a:lnTo>
                    <a:lnTo>
                      <a:pt x="31" y="29"/>
                    </a:lnTo>
                    <a:lnTo>
                      <a:pt x="28" y="26"/>
                    </a:lnTo>
                    <a:close/>
                  </a:path>
                </a:pathLst>
              </a:custGeom>
              <a:solidFill>
                <a:srgbClr val="7986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0" name="Freeform 85">
                <a:extLst>
                  <a:ext uri="{FF2B5EF4-FFF2-40B4-BE49-F238E27FC236}">
                    <a16:creationId xmlns:a16="http://schemas.microsoft.com/office/drawing/2014/main" id="{A46B955A-CFC6-4075-93F1-49EEF309A8D4}"/>
                  </a:ext>
                </a:extLst>
              </p:cNvPr>
              <p:cNvSpPr>
                <a:spLocks/>
              </p:cNvSpPr>
              <p:nvPr/>
            </p:nvSpPr>
            <p:spPr bwMode="auto">
              <a:xfrm>
                <a:off x="3650" y="1038"/>
                <a:ext cx="134" cy="170"/>
              </a:xfrm>
              <a:custGeom>
                <a:avLst/>
                <a:gdLst>
                  <a:gd name="T0" fmla="*/ 26 w 134"/>
                  <a:gd name="T1" fmla="*/ 25 h 170"/>
                  <a:gd name="T2" fmla="*/ 26 w 134"/>
                  <a:gd name="T3" fmla="*/ 25 h 170"/>
                  <a:gd name="T4" fmla="*/ 14 w 134"/>
                  <a:gd name="T5" fmla="*/ 15 h 170"/>
                  <a:gd name="T6" fmla="*/ 4 w 134"/>
                  <a:gd name="T7" fmla="*/ 7 h 170"/>
                  <a:gd name="T8" fmla="*/ 1 w 134"/>
                  <a:gd name="T9" fmla="*/ 4 h 170"/>
                  <a:gd name="T10" fmla="*/ 0 w 134"/>
                  <a:gd name="T11" fmla="*/ 1 h 170"/>
                  <a:gd name="T12" fmla="*/ 0 w 134"/>
                  <a:gd name="T13" fmla="*/ 1 h 170"/>
                  <a:gd name="T14" fmla="*/ 1 w 134"/>
                  <a:gd name="T15" fmla="*/ 0 h 170"/>
                  <a:gd name="T16" fmla="*/ 6 w 134"/>
                  <a:gd name="T17" fmla="*/ 0 h 170"/>
                  <a:gd name="T18" fmla="*/ 6 w 134"/>
                  <a:gd name="T19" fmla="*/ 0 h 170"/>
                  <a:gd name="T20" fmla="*/ 21 w 134"/>
                  <a:gd name="T21" fmla="*/ 2 h 170"/>
                  <a:gd name="T22" fmla="*/ 28 w 134"/>
                  <a:gd name="T23" fmla="*/ 4 h 170"/>
                  <a:gd name="T24" fmla="*/ 37 w 134"/>
                  <a:gd name="T25" fmla="*/ 6 h 170"/>
                  <a:gd name="T26" fmla="*/ 44 w 134"/>
                  <a:gd name="T27" fmla="*/ 9 h 170"/>
                  <a:gd name="T28" fmla="*/ 51 w 134"/>
                  <a:gd name="T29" fmla="*/ 13 h 170"/>
                  <a:gd name="T30" fmla="*/ 57 w 134"/>
                  <a:gd name="T31" fmla="*/ 18 h 170"/>
                  <a:gd name="T32" fmla="*/ 62 w 134"/>
                  <a:gd name="T33" fmla="*/ 24 h 170"/>
                  <a:gd name="T34" fmla="*/ 62 w 134"/>
                  <a:gd name="T35" fmla="*/ 24 h 170"/>
                  <a:gd name="T36" fmla="*/ 73 w 134"/>
                  <a:gd name="T37" fmla="*/ 42 h 170"/>
                  <a:gd name="T38" fmla="*/ 90 w 134"/>
                  <a:gd name="T39" fmla="*/ 63 h 170"/>
                  <a:gd name="T40" fmla="*/ 105 w 134"/>
                  <a:gd name="T41" fmla="*/ 85 h 170"/>
                  <a:gd name="T42" fmla="*/ 110 w 134"/>
                  <a:gd name="T43" fmla="*/ 94 h 170"/>
                  <a:gd name="T44" fmla="*/ 114 w 134"/>
                  <a:gd name="T45" fmla="*/ 102 h 170"/>
                  <a:gd name="T46" fmla="*/ 114 w 134"/>
                  <a:gd name="T47" fmla="*/ 102 h 170"/>
                  <a:gd name="T48" fmla="*/ 118 w 134"/>
                  <a:gd name="T49" fmla="*/ 108 h 170"/>
                  <a:gd name="T50" fmla="*/ 123 w 134"/>
                  <a:gd name="T51" fmla="*/ 114 h 170"/>
                  <a:gd name="T52" fmla="*/ 131 w 134"/>
                  <a:gd name="T53" fmla="*/ 125 h 170"/>
                  <a:gd name="T54" fmla="*/ 134 w 134"/>
                  <a:gd name="T55" fmla="*/ 130 h 170"/>
                  <a:gd name="T56" fmla="*/ 134 w 134"/>
                  <a:gd name="T57" fmla="*/ 132 h 170"/>
                  <a:gd name="T58" fmla="*/ 134 w 134"/>
                  <a:gd name="T59" fmla="*/ 134 h 170"/>
                  <a:gd name="T60" fmla="*/ 132 w 134"/>
                  <a:gd name="T61" fmla="*/ 136 h 170"/>
                  <a:gd name="T62" fmla="*/ 130 w 134"/>
                  <a:gd name="T63" fmla="*/ 138 h 170"/>
                  <a:gd name="T64" fmla="*/ 127 w 134"/>
                  <a:gd name="T65" fmla="*/ 139 h 170"/>
                  <a:gd name="T66" fmla="*/ 122 w 134"/>
                  <a:gd name="T67" fmla="*/ 140 h 170"/>
                  <a:gd name="T68" fmla="*/ 122 w 134"/>
                  <a:gd name="T69" fmla="*/ 140 h 170"/>
                  <a:gd name="T70" fmla="*/ 97 w 134"/>
                  <a:gd name="T71" fmla="*/ 150 h 170"/>
                  <a:gd name="T72" fmla="*/ 75 w 134"/>
                  <a:gd name="T73" fmla="*/ 160 h 170"/>
                  <a:gd name="T74" fmla="*/ 66 w 134"/>
                  <a:gd name="T75" fmla="*/ 165 h 170"/>
                  <a:gd name="T76" fmla="*/ 60 w 134"/>
                  <a:gd name="T77" fmla="*/ 169 h 170"/>
                  <a:gd name="T78" fmla="*/ 60 w 134"/>
                  <a:gd name="T79" fmla="*/ 169 h 170"/>
                  <a:gd name="T80" fmla="*/ 58 w 134"/>
                  <a:gd name="T81" fmla="*/ 170 h 170"/>
                  <a:gd name="T82" fmla="*/ 56 w 134"/>
                  <a:gd name="T83" fmla="*/ 170 h 170"/>
                  <a:gd name="T84" fmla="*/ 55 w 134"/>
                  <a:gd name="T85" fmla="*/ 169 h 170"/>
                  <a:gd name="T86" fmla="*/ 54 w 134"/>
                  <a:gd name="T87" fmla="*/ 167 h 170"/>
                  <a:gd name="T88" fmla="*/ 52 w 134"/>
                  <a:gd name="T89" fmla="*/ 160 h 170"/>
                  <a:gd name="T90" fmla="*/ 50 w 134"/>
                  <a:gd name="T91" fmla="*/ 150 h 170"/>
                  <a:gd name="T92" fmla="*/ 48 w 134"/>
                  <a:gd name="T93" fmla="*/ 129 h 170"/>
                  <a:gd name="T94" fmla="*/ 46 w 134"/>
                  <a:gd name="T95" fmla="*/ 108 h 170"/>
                  <a:gd name="T96" fmla="*/ 46 w 134"/>
                  <a:gd name="T97" fmla="*/ 108 h 170"/>
                  <a:gd name="T98" fmla="*/ 44 w 134"/>
                  <a:gd name="T99" fmla="*/ 86 h 170"/>
                  <a:gd name="T100" fmla="*/ 42 w 134"/>
                  <a:gd name="T101" fmla="*/ 63 h 170"/>
                  <a:gd name="T102" fmla="*/ 39 w 134"/>
                  <a:gd name="T103" fmla="*/ 51 h 170"/>
                  <a:gd name="T104" fmla="*/ 36 w 134"/>
                  <a:gd name="T105" fmla="*/ 40 h 170"/>
                  <a:gd name="T106" fmla="*/ 31 w 134"/>
                  <a:gd name="T107" fmla="*/ 32 h 170"/>
                  <a:gd name="T108" fmla="*/ 29 w 134"/>
                  <a:gd name="T109" fmla="*/ 28 h 170"/>
                  <a:gd name="T110" fmla="*/ 26 w 134"/>
                  <a:gd name="T111" fmla="*/ 25 h 170"/>
                  <a:gd name="T112" fmla="*/ 26 w 134"/>
                  <a:gd name="T113" fmla="*/ 25 h 1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4" h="170">
                    <a:moveTo>
                      <a:pt x="26" y="25"/>
                    </a:moveTo>
                    <a:lnTo>
                      <a:pt x="26" y="25"/>
                    </a:lnTo>
                    <a:lnTo>
                      <a:pt x="14" y="15"/>
                    </a:lnTo>
                    <a:lnTo>
                      <a:pt x="4" y="7"/>
                    </a:lnTo>
                    <a:lnTo>
                      <a:pt x="1" y="4"/>
                    </a:lnTo>
                    <a:lnTo>
                      <a:pt x="0" y="1"/>
                    </a:lnTo>
                    <a:lnTo>
                      <a:pt x="1" y="0"/>
                    </a:lnTo>
                    <a:lnTo>
                      <a:pt x="6" y="0"/>
                    </a:lnTo>
                    <a:lnTo>
                      <a:pt x="21" y="2"/>
                    </a:lnTo>
                    <a:lnTo>
                      <a:pt x="28" y="4"/>
                    </a:lnTo>
                    <a:lnTo>
                      <a:pt x="37" y="6"/>
                    </a:lnTo>
                    <a:lnTo>
                      <a:pt x="44" y="9"/>
                    </a:lnTo>
                    <a:lnTo>
                      <a:pt x="51" y="13"/>
                    </a:lnTo>
                    <a:lnTo>
                      <a:pt x="57" y="18"/>
                    </a:lnTo>
                    <a:lnTo>
                      <a:pt x="62" y="24"/>
                    </a:lnTo>
                    <a:lnTo>
                      <a:pt x="73" y="42"/>
                    </a:lnTo>
                    <a:lnTo>
                      <a:pt x="90" y="63"/>
                    </a:lnTo>
                    <a:lnTo>
                      <a:pt x="105" y="85"/>
                    </a:lnTo>
                    <a:lnTo>
                      <a:pt x="110" y="94"/>
                    </a:lnTo>
                    <a:lnTo>
                      <a:pt x="114" y="102"/>
                    </a:lnTo>
                    <a:lnTo>
                      <a:pt x="118" y="108"/>
                    </a:lnTo>
                    <a:lnTo>
                      <a:pt x="123" y="114"/>
                    </a:lnTo>
                    <a:lnTo>
                      <a:pt x="131" y="125"/>
                    </a:lnTo>
                    <a:lnTo>
                      <a:pt x="134" y="130"/>
                    </a:lnTo>
                    <a:lnTo>
                      <a:pt x="134" y="132"/>
                    </a:lnTo>
                    <a:lnTo>
                      <a:pt x="134" y="134"/>
                    </a:lnTo>
                    <a:lnTo>
                      <a:pt x="132" y="136"/>
                    </a:lnTo>
                    <a:lnTo>
                      <a:pt x="130" y="138"/>
                    </a:lnTo>
                    <a:lnTo>
                      <a:pt x="127" y="139"/>
                    </a:lnTo>
                    <a:lnTo>
                      <a:pt x="122" y="140"/>
                    </a:lnTo>
                    <a:lnTo>
                      <a:pt x="97" y="150"/>
                    </a:lnTo>
                    <a:lnTo>
                      <a:pt x="75" y="160"/>
                    </a:lnTo>
                    <a:lnTo>
                      <a:pt x="66" y="165"/>
                    </a:lnTo>
                    <a:lnTo>
                      <a:pt x="60" y="169"/>
                    </a:lnTo>
                    <a:lnTo>
                      <a:pt x="58" y="170"/>
                    </a:lnTo>
                    <a:lnTo>
                      <a:pt x="56" y="170"/>
                    </a:lnTo>
                    <a:lnTo>
                      <a:pt x="55" y="169"/>
                    </a:lnTo>
                    <a:lnTo>
                      <a:pt x="54" y="167"/>
                    </a:lnTo>
                    <a:lnTo>
                      <a:pt x="52" y="160"/>
                    </a:lnTo>
                    <a:lnTo>
                      <a:pt x="50" y="150"/>
                    </a:lnTo>
                    <a:lnTo>
                      <a:pt x="48" y="129"/>
                    </a:lnTo>
                    <a:lnTo>
                      <a:pt x="46" y="108"/>
                    </a:lnTo>
                    <a:lnTo>
                      <a:pt x="44" y="86"/>
                    </a:lnTo>
                    <a:lnTo>
                      <a:pt x="42" y="63"/>
                    </a:lnTo>
                    <a:lnTo>
                      <a:pt x="39" y="51"/>
                    </a:lnTo>
                    <a:lnTo>
                      <a:pt x="36" y="40"/>
                    </a:lnTo>
                    <a:lnTo>
                      <a:pt x="31" y="32"/>
                    </a:lnTo>
                    <a:lnTo>
                      <a:pt x="29" y="28"/>
                    </a:lnTo>
                    <a:lnTo>
                      <a:pt x="26" y="25"/>
                    </a:lnTo>
                    <a:close/>
                  </a:path>
                </a:pathLst>
              </a:custGeom>
              <a:solidFill>
                <a:srgbClr val="6A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1" name="Freeform 86">
                <a:extLst>
                  <a:ext uri="{FF2B5EF4-FFF2-40B4-BE49-F238E27FC236}">
                    <a16:creationId xmlns:a16="http://schemas.microsoft.com/office/drawing/2014/main" id="{7281907C-CCFA-4B83-8AC8-8F54BD6D2AFC}"/>
                  </a:ext>
                </a:extLst>
              </p:cNvPr>
              <p:cNvSpPr>
                <a:spLocks/>
              </p:cNvSpPr>
              <p:nvPr/>
            </p:nvSpPr>
            <p:spPr bwMode="auto">
              <a:xfrm>
                <a:off x="3652" y="1039"/>
                <a:ext cx="130" cy="168"/>
              </a:xfrm>
              <a:custGeom>
                <a:avLst/>
                <a:gdLst>
                  <a:gd name="T0" fmla="*/ 26 w 130"/>
                  <a:gd name="T1" fmla="*/ 25 h 168"/>
                  <a:gd name="T2" fmla="*/ 26 w 130"/>
                  <a:gd name="T3" fmla="*/ 25 h 168"/>
                  <a:gd name="T4" fmla="*/ 14 w 130"/>
                  <a:gd name="T5" fmla="*/ 15 h 168"/>
                  <a:gd name="T6" fmla="*/ 4 w 130"/>
                  <a:gd name="T7" fmla="*/ 7 h 168"/>
                  <a:gd name="T8" fmla="*/ 1 w 130"/>
                  <a:gd name="T9" fmla="*/ 3 h 168"/>
                  <a:gd name="T10" fmla="*/ 0 w 130"/>
                  <a:gd name="T11" fmla="*/ 1 h 168"/>
                  <a:gd name="T12" fmla="*/ 1 w 130"/>
                  <a:gd name="T13" fmla="*/ 0 h 168"/>
                  <a:gd name="T14" fmla="*/ 2 w 130"/>
                  <a:gd name="T15" fmla="*/ 0 h 168"/>
                  <a:gd name="T16" fmla="*/ 7 w 130"/>
                  <a:gd name="T17" fmla="*/ 0 h 168"/>
                  <a:gd name="T18" fmla="*/ 7 w 130"/>
                  <a:gd name="T19" fmla="*/ 0 h 168"/>
                  <a:gd name="T20" fmla="*/ 20 w 130"/>
                  <a:gd name="T21" fmla="*/ 2 h 168"/>
                  <a:gd name="T22" fmla="*/ 28 w 130"/>
                  <a:gd name="T23" fmla="*/ 3 h 168"/>
                  <a:gd name="T24" fmla="*/ 36 w 130"/>
                  <a:gd name="T25" fmla="*/ 6 h 168"/>
                  <a:gd name="T26" fmla="*/ 43 w 130"/>
                  <a:gd name="T27" fmla="*/ 9 h 168"/>
                  <a:gd name="T28" fmla="*/ 49 w 130"/>
                  <a:gd name="T29" fmla="*/ 13 h 168"/>
                  <a:gd name="T30" fmla="*/ 55 w 130"/>
                  <a:gd name="T31" fmla="*/ 18 h 168"/>
                  <a:gd name="T32" fmla="*/ 59 w 130"/>
                  <a:gd name="T33" fmla="*/ 24 h 168"/>
                  <a:gd name="T34" fmla="*/ 59 w 130"/>
                  <a:gd name="T35" fmla="*/ 24 h 168"/>
                  <a:gd name="T36" fmla="*/ 71 w 130"/>
                  <a:gd name="T37" fmla="*/ 42 h 168"/>
                  <a:gd name="T38" fmla="*/ 87 w 130"/>
                  <a:gd name="T39" fmla="*/ 63 h 168"/>
                  <a:gd name="T40" fmla="*/ 101 w 130"/>
                  <a:gd name="T41" fmla="*/ 84 h 168"/>
                  <a:gd name="T42" fmla="*/ 107 w 130"/>
                  <a:gd name="T43" fmla="*/ 93 h 168"/>
                  <a:gd name="T44" fmla="*/ 111 w 130"/>
                  <a:gd name="T45" fmla="*/ 101 h 168"/>
                  <a:gd name="T46" fmla="*/ 111 w 130"/>
                  <a:gd name="T47" fmla="*/ 101 h 168"/>
                  <a:gd name="T48" fmla="*/ 114 w 130"/>
                  <a:gd name="T49" fmla="*/ 107 h 168"/>
                  <a:gd name="T50" fmla="*/ 119 w 130"/>
                  <a:gd name="T51" fmla="*/ 113 h 168"/>
                  <a:gd name="T52" fmla="*/ 127 w 130"/>
                  <a:gd name="T53" fmla="*/ 124 h 168"/>
                  <a:gd name="T54" fmla="*/ 130 w 130"/>
                  <a:gd name="T55" fmla="*/ 129 h 168"/>
                  <a:gd name="T56" fmla="*/ 130 w 130"/>
                  <a:gd name="T57" fmla="*/ 131 h 168"/>
                  <a:gd name="T58" fmla="*/ 130 w 130"/>
                  <a:gd name="T59" fmla="*/ 133 h 168"/>
                  <a:gd name="T60" fmla="*/ 129 w 130"/>
                  <a:gd name="T61" fmla="*/ 135 h 168"/>
                  <a:gd name="T62" fmla="*/ 126 w 130"/>
                  <a:gd name="T63" fmla="*/ 136 h 168"/>
                  <a:gd name="T64" fmla="*/ 123 w 130"/>
                  <a:gd name="T65" fmla="*/ 138 h 168"/>
                  <a:gd name="T66" fmla="*/ 119 w 130"/>
                  <a:gd name="T67" fmla="*/ 139 h 168"/>
                  <a:gd name="T68" fmla="*/ 119 w 130"/>
                  <a:gd name="T69" fmla="*/ 139 h 168"/>
                  <a:gd name="T70" fmla="*/ 94 w 130"/>
                  <a:gd name="T71" fmla="*/ 149 h 168"/>
                  <a:gd name="T72" fmla="*/ 73 w 130"/>
                  <a:gd name="T73" fmla="*/ 159 h 168"/>
                  <a:gd name="T74" fmla="*/ 64 w 130"/>
                  <a:gd name="T75" fmla="*/ 163 h 168"/>
                  <a:gd name="T76" fmla="*/ 58 w 130"/>
                  <a:gd name="T77" fmla="*/ 167 h 168"/>
                  <a:gd name="T78" fmla="*/ 58 w 130"/>
                  <a:gd name="T79" fmla="*/ 167 h 168"/>
                  <a:gd name="T80" fmla="*/ 56 w 130"/>
                  <a:gd name="T81" fmla="*/ 168 h 168"/>
                  <a:gd name="T82" fmla="*/ 55 w 130"/>
                  <a:gd name="T83" fmla="*/ 168 h 168"/>
                  <a:gd name="T84" fmla="*/ 53 w 130"/>
                  <a:gd name="T85" fmla="*/ 167 h 168"/>
                  <a:gd name="T86" fmla="*/ 52 w 130"/>
                  <a:gd name="T87" fmla="*/ 165 h 168"/>
                  <a:gd name="T88" fmla="*/ 50 w 130"/>
                  <a:gd name="T89" fmla="*/ 158 h 168"/>
                  <a:gd name="T90" fmla="*/ 49 w 130"/>
                  <a:gd name="T91" fmla="*/ 149 h 168"/>
                  <a:gd name="T92" fmla="*/ 46 w 130"/>
                  <a:gd name="T93" fmla="*/ 128 h 168"/>
                  <a:gd name="T94" fmla="*/ 45 w 130"/>
                  <a:gd name="T95" fmla="*/ 107 h 168"/>
                  <a:gd name="T96" fmla="*/ 45 w 130"/>
                  <a:gd name="T97" fmla="*/ 107 h 168"/>
                  <a:gd name="T98" fmla="*/ 43 w 130"/>
                  <a:gd name="T99" fmla="*/ 86 h 168"/>
                  <a:gd name="T100" fmla="*/ 40 w 130"/>
                  <a:gd name="T101" fmla="*/ 62 h 168"/>
                  <a:gd name="T102" fmla="*/ 38 w 130"/>
                  <a:gd name="T103" fmla="*/ 51 h 168"/>
                  <a:gd name="T104" fmla="*/ 35 w 130"/>
                  <a:gd name="T105" fmla="*/ 41 h 168"/>
                  <a:gd name="T106" fmla="*/ 32 w 130"/>
                  <a:gd name="T107" fmla="*/ 31 h 168"/>
                  <a:gd name="T108" fmla="*/ 28 w 130"/>
                  <a:gd name="T109" fmla="*/ 28 h 168"/>
                  <a:gd name="T110" fmla="*/ 26 w 130"/>
                  <a:gd name="T111" fmla="*/ 25 h 168"/>
                  <a:gd name="T112" fmla="*/ 26 w 130"/>
                  <a:gd name="T113" fmla="*/ 25 h 1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0" h="168">
                    <a:moveTo>
                      <a:pt x="26" y="25"/>
                    </a:moveTo>
                    <a:lnTo>
                      <a:pt x="26" y="25"/>
                    </a:lnTo>
                    <a:lnTo>
                      <a:pt x="14" y="15"/>
                    </a:lnTo>
                    <a:lnTo>
                      <a:pt x="4" y="7"/>
                    </a:lnTo>
                    <a:lnTo>
                      <a:pt x="1" y="3"/>
                    </a:lnTo>
                    <a:lnTo>
                      <a:pt x="0" y="1"/>
                    </a:lnTo>
                    <a:lnTo>
                      <a:pt x="1" y="0"/>
                    </a:lnTo>
                    <a:lnTo>
                      <a:pt x="2" y="0"/>
                    </a:lnTo>
                    <a:lnTo>
                      <a:pt x="7" y="0"/>
                    </a:lnTo>
                    <a:lnTo>
                      <a:pt x="20" y="2"/>
                    </a:lnTo>
                    <a:lnTo>
                      <a:pt x="28" y="3"/>
                    </a:lnTo>
                    <a:lnTo>
                      <a:pt x="36" y="6"/>
                    </a:lnTo>
                    <a:lnTo>
                      <a:pt x="43" y="9"/>
                    </a:lnTo>
                    <a:lnTo>
                      <a:pt x="49" y="13"/>
                    </a:lnTo>
                    <a:lnTo>
                      <a:pt x="55" y="18"/>
                    </a:lnTo>
                    <a:lnTo>
                      <a:pt x="59" y="24"/>
                    </a:lnTo>
                    <a:lnTo>
                      <a:pt x="71" y="42"/>
                    </a:lnTo>
                    <a:lnTo>
                      <a:pt x="87" y="63"/>
                    </a:lnTo>
                    <a:lnTo>
                      <a:pt x="101" y="84"/>
                    </a:lnTo>
                    <a:lnTo>
                      <a:pt x="107" y="93"/>
                    </a:lnTo>
                    <a:lnTo>
                      <a:pt x="111" y="101"/>
                    </a:lnTo>
                    <a:lnTo>
                      <a:pt x="114" y="107"/>
                    </a:lnTo>
                    <a:lnTo>
                      <a:pt x="119" y="113"/>
                    </a:lnTo>
                    <a:lnTo>
                      <a:pt x="127" y="124"/>
                    </a:lnTo>
                    <a:lnTo>
                      <a:pt x="130" y="129"/>
                    </a:lnTo>
                    <a:lnTo>
                      <a:pt x="130" y="131"/>
                    </a:lnTo>
                    <a:lnTo>
                      <a:pt x="130" y="133"/>
                    </a:lnTo>
                    <a:lnTo>
                      <a:pt x="129" y="135"/>
                    </a:lnTo>
                    <a:lnTo>
                      <a:pt x="126" y="136"/>
                    </a:lnTo>
                    <a:lnTo>
                      <a:pt x="123" y="138"/>
                    </a:lnTo>
                    <a:lnTo>
                      <a:pt x="119" y="139"/>
                    </a:lnTo>
                    <a:lnTo>
                      <a:pt x="94" y="149"/>
                    </a:lnTo>
                    <a:lnTo>
                      <a:pt x="73" y="159"/>
                    </a:lnTo>
                    <a:lnTo>
                      <a:pt x="64" y="163"/>
                    </a:lnTo>
                    <a:lnTo>
                      <a:pt x="58" y="167"/>
                    </a:lnTo>
                    <a:lnTo>
                      <a:pt x="56" y="168"/>
                    </a:lnTo>
                    <a:lnTo>
                      <a:pt x="55" y="168"/>
                    </a:lnTo>
                    <a:lnTo>
                      <a:pt x="53" y="167"/>
                    </a:lnTo>
                    <a:lnTo>
                      <a:pt x="52" y="165"/>
                    </a:lnTo>
                    <a:lnTo>
                      <a:pt x="50" y="158"/>
                    </a:lnTo>
                    <a:lnTo>
                      <a:pt x="49" y="149"/>
                    </a:lnTo>
                    <a:lnTo>
                      <a:pt x="46" y="128"/>
                    </a:lnTo>
                    <a:lnTo>
                      <a:pt x="45" y="107"/>
                    </a:lnTo>
                    <a:lnTo>
                      <a:pt x="43" y="86"/>
                    </a:lnTo>
                    <a:lnTo>
                      <a:pt x="40" y="62"/>
                    </a:lnTo>
                    <a:lnTo>
                      <a:pt x="38" y="51"/>
                    </a:lnTo>
                    <a:lnTo>
                      <a:pt x="35" y="41"/>
                    </a:lnTo>
                    <a:lnTo>
                      <a:pt x="32" y="31"/>
                    </a:lnTo>
                    <a:lnTo>
                      <a:pt x="28" y="28"/>
                    </a:lnTo>
                    <a:lnTo>
                      <a:pt x="26" y="25"/>
                    </a:lnTo>
                    <a:close/>
                  </a:path>
                </a:pathLst>
              </a:custGeom>
              <a:solidFill>
                <a:srgbClr val="5D7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2" name="Freeform 87">
                <a:extLst>
                  <a:ext uri="{FF2B5EF4-FFF2-40B4-BE49-F238E27FC236}">
                    <a16:creationId xmlns:a16="http://schemas.microsoft.com/office/drawing/2014/main" id="{FD027567-4CE0-43C7-80E9-5864F62FA49A}"/>
                  </a:ext>
                </a:extLst>
              </p:cNvPr>
              <p:cNvSpPr>
                <a:spLocks/>
              </p:cNvSpPr>
              <p:nvPr/>
            </p:nvSpPr>
            <p:spPr bwMode="auto">
              <a:xfrm>
                <a:off x="3655" y="1039"/>
                <a:ext cx="125" cy="167"/>
              </a:xfrm>
              <a:custGeom>
                <a:avLst/>
                <a:gdLst>
                  <a:gd name="T0" fmla="*/ 24 w 125"/>
                  <a:gd name="T1" fmla="*/ 26 h 167"/>
                  <a:gd name="T2" fmla="*/ 24 w 125"/>
                  <a:gd name="T3" fmla="*/ 26 h 167"/>
                  <a:gd name="T4" fmla="*/ 13 w 125"/>
                  <a:gd name="T5" fmla="*/ 16 h 167"/>
                  <a:gd name="T6" fmla="*/ 4 w 125"/>
                  <a:gd name="T7" fmla="*/ 7 h 167"/>
                  <a:gd name="T8" fmla="*/ 1 w 125"/>
                  <a:gd name="T9" fmla="*/ 4 h 167"/>
                  <a:gd name="T10" fmla="*/ 0 w 125"/>
                  <a:gd name="T11" fmla="*/ 2 h 167"/>
                  <a:gd name="T12" fmla="*/ 0 w 125"/>
                  <a:gd name="T13" fmla="*/ 1 h 167"/>
                  <a:gd name="T14" fmla="*/ 1 w 125"/>
                  <a:gd name="T15" fmla="*/ 0 h 167"/>
                  <a:gd name="T16" fmla="*/ 6 w 125"/>
                  <a:gd name="T17" fmla="*/ 0 h 167"/>
                  <a:gd name="T18" fmla="*/ 6 w 125"/>
                  <a:gd name="T19" fmla="*/ 0 h 167"/>
                  <a:gd name="T20" fmla="*/ 19 w 125"/>
                  <a:gd name="T21" fmla="*/ 2 h 167"/>
                  <a:gd name="T22" fmla="*/ 26 w 125"/>
                  <a:gd name="T23" fmla="*/ 4 h 167"/>
                  <a:gd name="T24" fmla="*/ 34 w 125"/>
                  <a:gd name="T25" fmla="*/ 7 h 167"/>
                  <a:gd name="T26" fmla="*/ 41 w 125"/>
                  <a:gd name="T27" fmla="*/ 10 h 167"/>
                  <a:gd name="T28" fmla="*/ 47 w 125"/>
                  <a:gd name="T29" fmla="*/ 15 h 167"/>
                  <a:gd name="T30" fmla="*/ 52 w 125"/>
                  <a:gd name="T31" fmla="*/ 20 h 167"/>
                  <a:gd name="T32" fmla="*/ 56 w 125"/>
                  <a:gd name="T33" fmla="*/ 26 h 167"/>
                  <a:gd name="T34" fmla="*/ 56 w 125"/>
                  <a:gd name="T35" fmla="*/ 26 h 167"/>
                  <a:gd name="T36" fmla="*/ 67 w 125"/>
                  <a:gd name="T37" fmla="*/ 43 h 167"/>
                  <a:gd name="T38" fmla="*/ 82 w 125"/>
                  <a:gd name="T39" fmla="*/ 64 h 167"/>
                  <a:gd name="T40" fmla="*/ 97 w 125"/>
                  <a:gd name="T41" fmla="*/ 84 h 167"/>
                  <a:gd name="T42" fmla="*/ 102 w 125"/>
                  <a:gd name="T43" fmla="*/ 93 h 167"/>
                  <a:gd name="T44" fmla="*/ 106 w 125"/>
                  <a:gd name="T45" fmla="*/ 101 h 167"/>
                  <a:gd name="T46" fmla="*/ 106 w 125"/>
                  <a:gd name="T47" fmla="*/ 101 h 167"/>
                  <a:gd name="T48" fmla="*/ 110 w 125"/>
                  <a:gd name="T49" fmla="*/ 107 h 167"/>
                  <a:gd name="T50" fmla="*/ 114 w 125"/>
                  <a:gd name="T51" fmla="*/ 113 h 167"/>
                  <a:gd name="T52" fmla="*/ 122 w 125"/>
                  <a:gd name="T53" fmla="*/ 124 h 167"/>
                  <a:gd name="T54" fmla="*/ 125 w 125"/>
                  <a:gd name="T55" fmla="*/ 129 h 167"/>
                  <a:gd name="T56" fmla="*/ 125 w 125"/>
                  <a:gd name="T57" fmla="*/ 131 h 167"/>
                  <a:gd name="T58" fmla="*/ 125 w 125"/>
                  <a:gd name="T59" fmla="*/ 133 h 167"/>
                  <a:gd name="T60" fmla="*/ 124 w 125"/>
                  <a:gd name="T61" fmla="*/ 135 h 167"/>
                  <a:gd name="T62" fmla="*/ 122 w 125"/>
                  <a:gd name="T63" fmla="*/ 136 h 167"/>
                  <a:gd name="T64" fmla="*/ 119 w 125"/>
                  <a:gd name="T65" fmla="*/ 138 h 167"/>
                  <a:gd name="T66" fmla="*/ 115 w 125"/>
                  <a:gd name="T67" fmla="*/ 139 h 167"/>
                  <a:gd name="T68" fmla="*/ 115 w 125"/>
                  <a:gd name="T69" fmla="*/ 139 h 167"/>
                  <a:gd name="T70" fmla="*/ 90 w 125"/>
                  <a:gd name="T71" fmla="*/ 148 h 167"/>
                  <a:gd name="T72" fmla="*/ 70 w 125"/>
                  <a:gd name="T73" fmla="*/ 158 h 167"/>
                  <a:gd name="T74" fmla="*/ 61 w 125"/>
                  <a:gd name="T75" fmla="*/ 162 h 167"/>
                  <a:gd name="T76" fmla="*/ 55 w 125"/>
                  <a:gd name="T77" fmla="*/ 166 h 167"/>
                  <a:gd name="T78" fmla="*/ 55 w 125"/>
                  <a:gd name="T79" fmla="*/ 166 h 167"/>
                  <a:gd name="T80" fmla="*/ 54 w 125"/>
                  <a:gd name="T81" fmla="*/ 167 h 167"/>
                  <a:gd name="T82" fmla="*/ 52 w 125"/>
                  <a:gd name="T83" fmla="*/ 167 h 167"/>
                  <a:gd name="T84" fmla="*/ 51 w 125"/>
                  <a:gd name="T85" fmla="*/ 166 h 167"/>
                  <a:gd name="T86" fmla="*/ 50 w 125"/>
                  <a:gd name="T87" fmla="*/ 164 h 167"/>
                  <a:gd name="T88" fmla="*/ 48 w 125"/>
                  <a:gd name="T89" fmla="*/ 157 h 167"/>
                  <a:gd name="T90" fmla="*/ 46 w 125"/>
                  <a:gd name="T91" fmla="*/ 148 h 167"/>
                  <a:gd name="T92" fmla="*/ 44 w 125"/>
                  <a:gd name="T93" fmla="*/ 128 h 167"/>
                  <a:gd name="T94" fmla="*/ 42 w 125"/>
                  <a:gd name="T95" fmla="*/ 108 h 167"/>
                  <a:gd name="T96" fmla="*/ 42 w 125"/>
                  <a:gd name="T97" fmla="*/ 108 h 167"/>
                  <a:gd name="T98" fmla="*/ 41 w 125"/>
                  <a:gd name="T99" fmla="*/ 86 h 167"/>
                  <a:gd name="T100" fmla="*/ 38 w 125"/>
                  <a:gd name="T101" fmla="*/ 63 h 167"/>
                  <a:gd name="T102" fmla="*/ 36 w 125"/>
                  <a:gd name="T103" fmla="*/ 51 h 167"/>
                  <a:gd name="T104" fmla="*/ 34 w 125"/>
                  <a:gd name="T105" fmla="*/ 41 h 167"/>
                  <a:gd name="T106" fmla="*/ 30 w 125"/>
                  <a:gd name="T107" fmla="*/ 32 h 167"/>
                  <a:gd name="T108" fmla="*/ 28 w 125"/>
                  <a:gd name="T109" fmla="*/ 28 h 167"/>
                  <a:gd name="T110" fmla="*/ 24 w 125"/>
                  <a:gd name="T111" fmla="*/ 26 h 167"/>
                  <a:gd name="T112" fmla="*/ 24 w 125"/>
                  <a:gd name="T113" fmla="*/ 26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5" h="167">
                    <a:moveTo>
                      <a:pt x="24" y="26"/>
                    </a:moveTo>
                    <a:lnTo>
                      <a:pt x="24" y="26"/>
                    </a:lnTo>
                    <a:lnTo>
                      <a:pt x="13" y="16"/>
                    </a:lnTo>
                    <a:lnTo>
                      <a:pt x="4" y="7"/>
                    </a:lnTo>
                    <a:lnTo>
                      <a:pt x="1" y="4"/>
                    </a:lnTo>
                    <a:lnTo>
                      <a:pt x="0" y="2"/>
                    </a:lnTo>
                    <a:lnTo>
                      <a:pt x="0" y="1"/>
                    </a:lnTo>
                    <a:lnTo>
                      <a:pt x="1" y="0"/>
                    </a:lnTo>
                    <a:lnTo>
                      <a:pt x="6" y="0"/>
                    </a:lnTo>
                    <a:lnTo>
                      <a:pt x="19" y="2"/>
                    </a:lnTo>
                    <a:lnTo>
                      <a:pt x="26" y="4"/>
                    </a:lnTo>
                    <a:lnTo>
                      <a:pt x="34" y="7"/>
                    </a:lnTo>
                    <a:lnTo>
                      <a:pt x="41" y="10"/>
                    </a:lnTo>
                    <a:lnTo>
                      <a:pt x="47" y="15"/>
                    </a:lnTo>
                    <a:lnTo>
                      <a:pt x="52" y="20"/>
                    </a:lnTo>
                    <a:lnTo>
                      <a:pt x="56" y="26"/>
                    </a:lnTo>
                    <a:lnTo>
                      <a:pt x="67" y="43"/>
                    </a:lnTo>
                    <a:lnTo>
                      <a:pt x="82" y="64"/>
                    </a:lnTo>
                    <a:lnTo>
                      <a:pt x="97" y="84"/>
                    </a:lnTo>
                    <a:lnTo>
                      <a:pt x="102" y="93"/>
                    </a:lnTo>
                    <a:lnTo>
                      <a:pt x="106" y="101"/>
                    </a:lnTo>
                    <a:lnTo>
                      <a:pt x="110" y="107"/>
                    </a:lnTo>
                    <a:lnTo>
                      <a:pt x="114" y="113"/>
                    </a:lnTo>
                    <a:lnTo>
                      <a:pt x="122" y="124"/>
                    </a:lnTo>
                    <a:lnTo>
                      <a:pt x="125" y="129"/>
                    </a:lnTo>
                    <a:lnTo>
                      <a:pt x="125" y="131"/>
                    </a:lnTo>
                    <a:lnTo>
                      <a:pt x="125" y="133"/>
                    </a:lnTo>
                    <a:lnTo>
                      <a:pt x="124" y="135"/>
                    </a:lnTo>
                    <a:lnTo>
                      <a:pt x="122" y="136"/>
                    </a:lnTo>
                    <a:lnTo>
                      <a:pt x="119" y="138"/>
                    </a:lnTo>
                    <a:lnTo>
                      <a:pt x="115" y="139"/>
                    </a:lnTo>
                    <a:lnTo>
                      <a:pt x="90" y="148"/>
                    </a:lnTo>
                    <a:lnTo>
                      <a:pt x="70" y="158"/>
                    </a:lnTo>
                    <a:lnTo>
                      <a:pt x="61" y="162"/>
                    </a:lnTo>
                    <a:lnTo>
                      <a:pt x="55" y="166"/>
                    </a:lnTo>
                    <a:lnTo>
                      <a:pt x="54" y="167"/>
                    </a:lnTo>
                    <a:lnTo>
                      <a:pt x="52" y="167"/>
                    </a:lnTo>
                    <a:lnTo>
                      <a:pt x="51" y="166"/>
                    </a:lnTo>
                    <a:lnTo>
                      <a:pt x="50" y="164"/>
                    </a:lnTo>
                    <a:lnTo>
                      <a:pt x="48" y="157"/>
                    </a:lnTo>
                    <a:lnTo>
                      <a:pt x="46" y="148"/>
                    </a:lnTo>
                    <a:lnTo>
                      <a:pt x="44" y="128"/>
                    </a:lnTo>
                    <a:lnTo>
                      <a:pt x="42" y="108"/>
                    </a:lnTo>
                    <a:lnTo>
                      <a:pt x="41" y="86"/>
                    </a:lnTo>
                    <a:lnTo>
                      <a:pt x="38" y="63"/>
                    </a:lnTo>
                    <a:lnTo>
                      <a:pt x="36" y="51"/>
                    </a:lnTo>
                    <a:lnTo>
                      <a:pt x="34" y="41"/>
                    </a:lnTo>
                    <a:lnTo>
                      <a:pt x="30" y="32"/>
                    </a:lnTo>
                    <a:lnTo>
                      <a:pt x="28" y="28"/>
                    </a:lnTo>
                    <a:lnTo>
                      <a:pt x="24" y="26"/>
                    </a:lnTo>
                    <a:close/>
                  </a:path>
                </a:pathLst>
              </a:custGeom>
              <a:solidFill>
                <a:srgbClr val="4F66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3" name="Freeform 88">
                <a:extLst>
                  <a:ext uri="{FF2B5EF4-FFF2-40B4-BE49-F238E27FC236}">
                    <a16:creationId xmlns:a16="http://schemas.microsoft.com/office/drawing/2014/main" id="{924F2B19-F349-4A29-A2EC-AB7ED3F7C316}"/>
                  </a:ext>
                </a:extLst>
              </p:cNvPr>
              <p:cNvSpPr>
                <a:spLocks/>
              </p:cNvSpPr>
              <p:nvPr/>
            </p:nvSpPr>
            <p:spPr bwMode="auto">
              <a:xfrm>
                <a:off x="3658" y="1040"/>
                <a:ext cx="120" cy="165"/>
              </a:xfrm>
              <a:custGeom>
                <a:avLst/>
                <a:gdLst>
                  <a:gd name="T0" fmla="*/ 110 w 120"/>
                  <a:gd name="T1" fmla="*/ 138 h 165"/>
                  <a:gd name="T2" fmla="*/ 110 w 120"/>
                  <a:gd name="T3" fmla="*/ 138 h 165"/>
                  <a:gd name="T4" fmla="*/ 86 w 120"/>
                  <a:gd name="T5" fmla="*/ 147 h 165"/>
                  <a:gd name="T6" fmla="*/ 66 w 120"/>
                  <a:gd name="T7" fmla="*/ 156 h 165"/>
                  <a:gd name="T8" fmla="*/ 58 w 120"/>
                  <a:gd name="T9" fmla="*/ 160 h 165"/>
                  <a:gd name="T10" fmla="*/ 53 w 120"/>
                  <a:gd name="T11" fmla="*/ 164 h 165"/>
                  <a:gd name="T12" fmla="*/ 53 w 120"/>
                  <a:gd name="T13" fmla="*/ 164 h 165"/>
                  <a:gd name="T14" fmla="*/ 51 w 120"/>
                  <a:gd name="T15" fmla="*/ 165 h 165"/>
                  <a:gd name="T16" fmla="*/ 50 w 120"/>
                  <a:gd name="T17" fmla="*/ 165 h 165"/>
                  <a:gd name="T18" fmla="*/ 48 w 120"/>
                  <a:gd name="T19" fmla="*/ 164 h 165"/>
                  <a:gd name="T20" fmla="*/ 47 w 120"/>
                  <a:gd name="T21" fmla="*/ 162 h 165"/>
                  <a:gd name="T22" fmla="*/ 45 w 120"/>
                  <a:gd name="T23" fmla="*/ 156 h 165"/>
                  <a:gd name="T24" fmla="*/ 44 w 120"/>
                  <a:gd name="T25" fmla="*/ 147 h 165"/>
                  <a:gd name="T26" fmla="*/ 42 w 120"/>
                  <a:gd name="T27" fmla="*/ 127 h 165"/>
                  <a:gd name="T28" fmla="*/ 40 w 120"/>
                  <a:gd name="T29" fmla="*/ 107 h 165"/>
                  <a:gd name="T30" fmla="*/ 40 w 120"/>
                  <a:gd name="T31" fmla="*/ 107 h 165"/>
                  <a:gd name="T32" fmla="*/ 39 w 120"/>
                  <a:gd name="T33" fmla="*/ 85 h 165"/>
                  <a:gd name="T34" fmla="*/ 36 w 120"/>
                  <a:gd name="T35" fmla="*/ 62 h 165"/>
                  <a:gd name="T36" fmla="*/ 34 w 120"/>
                  <a:gd name="T37" fmla="*/ 51 h 165"/>
                  <a:gd name="T38" fmla="*/ 32 w 120"/>
                  <a:gd name="T39" fmla="*/ 41 h 165"/>
                  <a:gd name="T40" fmla="*/ 28 w 120"/>
                  <a:gd name="T41" fmla="*/ 31 h 165"/>
                  <a:gd name="T42" fmla="*/ 26 w 120"/>
                  <a:gd name="T43" fmla="*/ 28 h 165"/>
                  <a:gd name="T44" fmla="*/ 23 w 120"/>
                  <a:gd name="T45" fmla="*/ 25 h 165"/>
                  <a:gd name="T46" fmla="*/ 23 w 120"/>
                  <a:gd name="T47" fmla="*/ 25 h 165"/>
                  <a:gd name="T48" fmla="*/ 12 w 120"/>
                  <a:gd name="T49" fmla="*/ 15 h 165"/>
                  <a:gd name="T50" fmla="*/ 3 w 120"/>
                  <a:gd name="T51" fmla="*/ 7 h 165"/>
                  <a:gd name="T52" fmla="*/ 0 w 120"/>
                  <a:gd name="T53" fmla="*/ 4 h 165"/>
                  <a:gd name="T54" fmla="*/ 0 w 120"/>
                  <a:gd name="T55" fmla="*/ 2 h 165"/>
                  <a:gd name="T56" fmla="*/ 0 w 120"/>
                  <a:gd name="T57" fmla="*/ 1 h 165"/>
                  <a:gd name="T58" fmla="*/ 1 w 120"/>
                  <a:gd name="T59" fmla="*/ 0 h 165"/>
                  <a:gd name="T60" fmla="*/ 5 w 120"/>
                  <a:gd name="T61" fmla="*/ 0 h 165"/>
                  <a:gd name="T62" fmla="*/ 5 w 120"/>
                  <a:gd name="T63" fmla="*/ 0 h 165"/>
                  <a:gd name="T64" fmla="*/ 18 w 120"/>
                  <a:gd name="T65" fmla="*/ 2 h 165"/>
                  <a:gd name="T66" fmla="*/ 25 w 120"/>
                  <a:gd name="T67" fmla="*/ 4 h 165"/>
                  <a:gd name="T68" fmla="*/ 32 w 120"/>
                  <a:gd name="T69" fmla="*/ 7 h 165"/>
                  <a:gd name="T70" fmla="*/ 38 w 120"/>
                  <a:gd name="T71" fmla="*/ 11 h 165"/>
                  <a:gd name="T72" fmla="*/ 44 w 120"/>
                  <a:gd name="T73" fmla="*/ 15 h 165"/>
                  <a:gd name="T74" fmla="*/ 49 w 120"/>
                  <a:gd name="T75" fmla="*/ 20 h 165"/>
                  <a:gd name="T76" fmla="*/ 53 w 120"/>
                  <a:gd name="T77" fmla="*/ 26 h 165"/>
                  <a:gd name="T78" fmla="*/ 53 w 120"/>
                  <a:gd name="T79" fmla="*/ 26 h 165"/>
                  <a:gd name="T80" fmla="*/ 64 w 120"/>
                  <a:gd name="T81" fmla="*/ 43 h 165"/>
                  <a:gd name="T82" fmla="*/ 78 w 120"/>
                  <a:gd name="T83" fmla="*/ 64 h 165"/>
                  <a:gd name="T84" fmla="*/ 93 w 120"/>
                  <a:gd name="T85" fmla="*/ 84 h 165"/>
                  <a:gd name="T86" fmla="*/ 98 w 120"/>
                  <a:gd name="T87" fmla="*/ 92 h 165"/>
                  <a:gd name="T88" fmla="*/ 102 w 120"/>
                  <a:gd name="T89" fmla="*/ 100 h 165"/>
                  <a:gd name="T90" fmla="*/ 102 w 120"/>
                  <a:gd name="T91" fmla="*/ 100 h 165"/>
                  <a:gd name="T92" fmla="*/ 105 w 120"/>
                  <a:gd name="T93" fmla="*/ 106 h 165"/>
                  <a:gd name="T94" fmla="*/ 109 w 120"/>
                  <a:gd name="T95" fmla="*/ 112 h 165"/>
                  <a:gd name="T96" fmla="*/ 117 w 120"/>
                  <a:gd name="T97" fmla="*/ 123 h 165"/>
                  <a:gd name="T98" fmla="*/ 120 w 120"/>
                  <a:gd name="T99" fmla="*/ 128 h 165"/>
                  <a:gd name="T100" fmla="*/ 120 w 120"/>
                  <a:gd name="T101" fmla="*/ 130 h 165"/>
                  <a:gd name="T102" fmla="*/ 120 w 120"/>
                  <a:gd name="T103" fmla="*/ 132 h 165"/>
                  <a:gd name="T104" fmla="*/ 119 w 120"/>
                  <a:gd name="T105" fmla="*/ 134 h 165"/>
                  <a:gd name="T106" fmla="*/ 117 w 120"/>
                  <a:gd name="T107" fmla="*/ 135 h 165"/>
                  <a:gd name="T108" fmla="*/ 110 w 120"/>
                  <a:gd name="T109" fmla="*/ 138 h 165"/>
                  <a:gd name="T110" fmla="*/ 110 w 120"/>
                  <a:gd name="T111" fmla="*/ 138 h 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65">
                    <a:moveTo>
                      <a:pt x="110" y="138"/>
                    </a:moveTo>
                    <a:lnTo>
                      <a:pt x="110" y="138"/>
                    </a:lnTo>
                    <a:lnTo>
                      <a:pt x="86" y="147"/>
                    </a:lnTo>
                    <a:lnTo>
                      <a:pt x="66" y="156"/>
                    </a:lnTo>
                    <a:lnTo>
                      <a:pt x="58" y="160"/>
                    </a:lnTo>
                    <a:lnTo>
                      <a:pt x="53" y="164"/>
                    </a:lnTo>
                    <a:lnTo>
                      <a:pt x="51" y="165"/>
                    </a:lnTo>
                    <a:lnTo>
                      <a:pt x="50" y="165"/>
                    </a:lnTo>
                    <a:lnTo>
                      <a:pt x="48" y="164"/>
                    </a:lnTo>
                    <a:lnTo>
                      <a:pt x="47" y="162"/>
                    </a:lnTo>
                    <a:lnTo>
                      <a:pt x="45" y="156"/>
                    </a:lnTo>
                    <a:lnTo>
                      <a:pt x="44" y="147"/>
                    </a:lnTo>
                    <a:lnTo>
                      <a:pt x="42" y="127"/>
                    </a:lnTo>
                    <a:lnTo>
                      <a:pt x="40" y="107"/>
                    </a:lnTo>
                    <a:lnTo>
                      <a:pt x="39" y="85"/>
                    </a:lnTo>
                    <a:lnTo>
                      <a:pt x="36" y="62"/>
                    </a:lnTo>
                    <a:lnTo>
                      <a:pt x="34" y="51"/>
                    </a:lnTo>
                    <a:lnTo>
                      <a:pt x="32" y="41"/>
                    </a:lnTo>
                    <a:lnTo>
                      <a:pt x="28" y="31"/>
                    </a:lnTo>
                    <a:lnTo>
                      <a:pt x="26" y="28"/>
                    </a:lnTo>
                    <a:lnTo>
                      <a:pt x="23" y="25"/>
                    </a:lnTo>
                    <a:lnTo>
                      <a:pt x="12" y="15"/>
                    </a:lnTo>
                    <a:lnTo>
                      <a:pt x="3" y="7"/>
                    </a:lnTo>
                    <a:lnTo>
                      <a:pt x="0" y="4"/>
                    </a:lnTo>
                    <a:lnTo>
                      <a:pt x="0" y="2"/>
                    </a:lnTo>
                    <a:lnTo>
                      <a:pt x="0" y="1"/>
                    </a:lnTo>
                    <a:lnTo>
                      <a:pt x="1" y="0"/>
                    </a:lnTo>
                    <a:lnTo>
                      <a:pt x="5" y="0"/>
                    </a:lnTo>
                    <a:lnTo>
                      <a:pt x="18" y="2"/>
                    </a:lnTo>
                    <a:lnTo>
                      <a:pt x="25" y="4"/>
                    </a:lnTo>
                    <a:lnTo>
                      <a:pt x="32" y="7"/>
                    </a:lnTo>
                    <a:lnTo>
                      <a:pt x="38" y="11"/>
                    </a:lnTo>
                    <a:lnTo>
                      <a:pt x="44" y="15"/>
                    </a:lnTo>
                    <a:lnTo>
                      <a:pt x="49" y="20"/>
                    </a:lnTo>
                    <a:lnTo>
                      <a:pt x="53" y="26"/>
                    </a:lnTo>
                    <a:lnTo>
                      <a:pt x="64" y="43"/>
                    </a:lnTo>
                    <a:lnTo>
                      <a:pt x="78" y="64"/>
                    </a:lnTo>
                    <a:lnTo>
                      <a:pt x="93" y="84"/>
                    </a:lnTo>
                    <a:lnTo>
                      <a:pt x="98" y="92"/>
                    </a:lnTo>
                    <a:lnTo>
                      <a:pt x="102" y="100"/>
                    </a:lnTo>
                    <a:lnTo>
                      <a:pt x="105" y="106"/>
                    </a:lnTo>
                    <a:lnTo>
                      <a:pt x="109" y="112"/>
                    </a:lnTo>
                    <a:lnTo>
                      <a:pt x="117" y="123"/>
                    </a:lnTo>
                    <a:lnTo>
                      <a:pt x="120" y="128"/>
                    </a:lnTo>
                    <a:lnTo>
                      <a:pt x="120" y="130"/>
                    </a:lnTo>
                    <a:lnTo>
                      <a:pt x="120" y="132"/>
                    </a:lnTo>
                    <a:lnTo>
                      <a:pt x="119" y="134"/>
                    </a:lnTo>
                    <a:lnTo>
                      <a:pt x="117" y="135"/>
                    </a:lnTo>
                    <a:lnTo>
                      <a:pt x="110" y="138"/>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4" name="Freeform 89">
                <a:extLst>
                  <a:ext uri="{FF2B5EF4-FFF2-40B4-BE49-F238E27FC236}">
                    <a16:creationId xmlns:a16="http://schemas.microsoft.com/office/drawing/2014/main" id="{2373A129-6925-45AC-A092-39D23C26F742}"/>
                  </a:ext>
                </a:extLst>
              </p:cNvPr>
              <p:cNvSpPr>
                <a:spLocks/>
              </p:cNvSpPr>
              <p:nvPr/>
            </p:nvSpPr>
            <p:spPr bwMode="auto">
              <a:xfrm>
                <a:off x="3925" y="1318"/>
                <a:ext cx="89" cy="88"/>
              </a:xfrm>
              <a:custGeom>
                <a:avLst/>
                <a:gdLst>
                  <a:gd name="T0" fmla="*/ 89 w 89"/>
                  <a:gd name="T1" fmla="*/ 44 h 88"/>
                  <a:gd name="T2" fmla="*/ 89 w 89"/>
                  <a:gd name="T3" fmla="*/ 44 h 88"/>
                  <a:gd name="T4" fmla="*/ 88 w 89"/>
                  <a:gd name="T5" fmla="*/ 53 h 88"/>
                  <a:gd name="T6" fmla="*/ 85 w 89"/>
                  <a:gd name="T7" fmla="*/ 61 h 88"/>
                  <a:gd name="T8" fmla="*/ 81 w 89"/>
                  <a:gd name="T9" fmla="*/ 69 h 88"/>
                  <a:gd name="T10" fmla="*/ 76 w 89"/>
                  <a:gd name="T11" fmla="*/ 75 h 88"/>
                  <a:gd name="T12" fmla="*/ 70 w 89"/>
                  <a:gd name="T13" fmla="*/ 80 h 88"/>
                  <a:gd name="T14" fmla="*/ 62 w 89"/>
                  <a:gd name="T15" fmla="*/ 84 h 88"/>
                  <a:gd name="T16" fmla="*/ 54 w 89"/>
                  <a:gd name="T17" fmla="*/ 87 h 88"/>
                  <a:gd name="T18" fmla="*/ 45 w 89"/>
                  <a:gd name="T19" fmla="*/ 88 h 88"/>
                  <a:gd name="T20" fmla="*/ 45 w 89"/>
                  <a:gd name="T21" fmla="*/ 88 h 88"/>
                  <a:gd name="T22" fmla="*/ 35 w 89"/>
                  <a:gd name="T23" fmla="*/ 87 h 88"/>
                  <a:gd name="T24" fmla="*/ 27 w 89"/>
                  <a:gd name="T25" fmla="*/ 84 h 88"/>
                  <a:gd name="T26" fmla="*/ 19 w 89"/>
                  <a:gd name="T27" fmla="*/ 80 h 88"/>
                  <a:gd name="T28" fmla="*/ 13 w 89"/>
                  <a:gd name="T29" fmla="*/ 75 h 88"/>
                  <a:gd name="T30" fmla="*/ 8 w 89"/>
                  <a:gd name="T31" fmla="*/ 69 h 88"/>
                  <a:gd name="T32" fmla="*/ 4 w 89"/>
                  <a:gd name="T33" fmla="*/ 61 h 88"/>
                  <a:gd name="T34" fmla="*/ 1 w 89"/>
                  <a:gd name="T35" fmla="*/ 53 h 88"/>
                  <a:gd name="T36" fmla="*/ 0 w 89"/>
                  <a:gd name="T37" fmla="*/ 44 h 88"/>
                  <a:gd name="T38" fmla="*/ 0 w 89"/>
                  <a:gd name="T39" fmla="*/ 44 h 88"/>
                  <a:gd name="T40" fmla="*/ 1 w 89"/>
                  <a:gd name="T41" fmla="*/ 35 h 88"/>
                  <a:gd name="T42" fmla="*/ 4 w 89"/>
                  <a:gd name="T43" fmla="*/ 27 h 88"/>
                  <a:gd name="T44" fmla="*/ 8 w 89"/>
                  <a:gd name="T45" fmla="*/ 19 h 88"/>
                  <a:gd name="T46" fmla="*/ 13 w 89"/>
                  <a:gd name="T47" fmla="*/ 13 h 88"/>
                  <a:gd name="T48" fmla="*/ 19 w 89"/>
                  <a:gd name="T49" fmla="*/ 7 h 88"/>
                  <a:gd name="T50" fmla="*/ 27 w 89"/>
                  <a:gd name="T51" fmla="*/ 4 h 88"/>
                  <a:gd name="T52" fmla="*/ 35 w 89"/>
                  <a:gd name="T53" fmla="*/ 1 h 88"/>
                  <a:gd name="T54" fmla="*/ 45 w 89"/>
                  <a:gd name="T55" fmla="*/ 0 h 88"/>
                  <a:gd name="T56" fmla="*/ 45 w 89"/>
                  <a:gd name="T57" fmla="*/ 0 h 88"/>
                  <a:gd name="T58" fmla="*/ 54 w 89"/>
                  <a:gd name="T59" fmla="*/ 1 h 88"/>
                  <a:gd name="T60" fmla="*/ 62 w 89"/>
                  <a:gd name="T61" fmla="*/ 4 h 88"/>
                  <a:gd name="T62" fmla="*/ 70 w 89"/>
                  <a:gd name="T63" fmla="*/ 7 h 88"/>
                  <a:gd name="T64" fmla="*/ 76 w 89"/>
                  <a:gd name="T65" fmla="*/ 13 h 88"/>
                  <a:gd name="T66" fmla="*/ 81 w 89"/>
                  <a:gd name="T67" fmla="*/ 19 h 88"/>
                  <a:gd name="T68" fmla="*/ 85 w 89"/>
                  <a:gd name="T69" fmla="*/ 27 h 88"/>
                  <a:gd name="T70" fmla="*/ 88 w 89"/>
                  <a:gd name="T71" fmla="*/ 35 h 88"/>
                  <a:gd name="T72" fmla="*/ 89 w 89"/>
                  <a:gd name="T73" fmla="*/ 44 h 88"/>
                  <a:gd name="T74" fmla="*/ 89 w 89"/>
                  <a:gd name="T75" fmla="*/ 44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8">
                    <a:moveTo>
                      <a:pt x="89" y="44"/>
                    </a:moveTo>
                    <a:lnTo>
                      <a:pt x="89" y="44"/>
                    </a:lnTo>
                    <a:lnTo>
                      <a:pt x="88" y="53"/>
                    </a:lnTo>
                    <a:lnTo>
                      <a:pt x="85" y="61"/>
                    </a:lnTo>
                    <a:lnTo>
                      <a:pt x="81" y="69"/>
                    </a:lnTo>
                    <a:lnTo>
                      <a:pt x="76" y="75"/>
                    </a:lnTo>
                    <a:lnTo>
                      <a:pt x="70" y="80"/>
                    </a:lnTo>
                    <a:lnTo>
                      <a:pt x="62" y="84"/>
                    </a:lnTo>
                    <a:lnTo>
                      <a:pt x="54" y="87"/>
                    </a:lnTo>
                    <a:lnTo>
                      <a:pt x="45" y="88"/>
                    </a:lnTo>
                    <a:lnTo>
                      <a:pt x="35" y="87"/>
                    </a:lnTo>
                    <a:lnTo>
                      <a:pt x="27" y="84"/>
                    </a:lnTo>
                    <a:lnTo>
                      <a:pt x="19" y="80"/>
                    </a:lnTo>
                    <a:lnTo>
                      <a:pt x="13" y="75"/>
                    </a:lnTo>
                    <a:lnTo>
                      <a:pt x="8" y="69"/>
                    </a:lnTo>
                    <a:lnTo>
                      <a:pt x="4" y="61"/>
                    </a:lnTo>
                    <a:lnTo>
                      <a:pt x="1" y="53"/>
                    </a:lnTo>
                    <a:lnTo>
                      <a:pt x="0" y="44"/>
                    </a:lnTo>
                    <a:lnTo>
                      <a:pt x="1" y="35"/>
                    </a:lnTo>
                    <a:lnTo>
                      <a:pt x="4" y="27"/>
                    </a:lnTo>
                    <a:lnTo>
                      <a:pt x="8" y="19"/>
                    </a:lnTo>
                    <a:lnTo>
                      <a:pt x="13" y="13"/>
                    </a:lnTo>
                    <a:lnTo>
                      <a:pt x="19" y="7"/>
                    </a:lnTo>
                    <a:lnTo>
                      <a:pt x="27" y="4"/>
                    </a:lnTo>
                    <a:lnTo>
                      <a:pt x="35" y="1"/>
                    </a:lnTo>
                    <a:lnTo>
                      <a:pt x="45" y="0"/>
                    </a:lnTo>
                    <a:lnTo>
                      <a:pt x="54" y="1"/>
                    </a:lnTo>
                    <a:lnTo>
                      <a:pt x="62" y="4"/>
                    </a:lnTo>
                    <a:lnTo>
                      <a:pt x="70" y="7"/>
                    </a:lnTo>
                    <a:lnTo>
                      <a:pt x="76" y="13"/>
                    </a:lnTo>
                    <a:lnTo>
                      <a:pt x="81" y="19"/>
                    </a:lnTo>
                    <a:lnTo>
                      <a:pt x="85" y="27"/>
                    </a:lnTo>
                    <a:lnTo>
                      <a:pt x="88" y="35"/>
                    </a:lnTo>
                    <a:lnTo>
                      <a:pt x="89"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5" name="Freeform 90">
                <a:extLst>
                  <a:ext uri="{FF2B5EF4-FFF2-40B4-BE49-F238E27FC236}">
                    <a16:creationId xmlns:a16="http://schemas.microsoft.com/office/drawing/2014/main" id="{C62D21EE-836A-478F-8BC0-7DFBDB151B84}"/>
                  </a:ext>
                </a:extLst>
              </p:cNvPr>
              <p:cNvSpPr>
                <a:spLocks/>
              </p:cNvSpPr>
              <p:nvPr/>
            </p:nvSpPr>
            <p:spPr bwMode="auto">
              <a:xfrm>
                <a:off x="3926" y="1319"/>
                <a:ext cx="87" cy="86"/>
              </a:xfrm>
              <a:custGeom>
                <a:avLst/>
                <a:gdLst>
                  <a:gd name="T0" fmla="*/ 44 w 87"/>
                  <a:gd name="T1" fmla="*/ 0 h 86"/>
                  <a:gd name="T2" fmla="*/ 44 w 87"/>
                  <a:gd name="T3" fmla="*/ 0 h 86"/>
                  <a:gd name="T4" fmla="*/ 53 w 87"/>
                  <a:gd name="T5" fmla="*/ 1 h 86"/>
                  <a:gd name="T6" fmla="*/ 61 w 87"/>
                  <a:gd name="T7" fmla="*/ 3 h 86"/>
                  <a:gd name="T8" fmla="*/ 68 w 87"/>
                  <a:gd name="T9" fmla="*/ 7 h 86"/>
                  <a:gd name="T10" fmla="*/ 74 w 87"/>
                  <a:gd name="T11" fmla="*/ 12 h 86"/>
                  <a:gd name="T12" fmla="*/ 80 w 87"/>
                  <a:gd name="T13" fmla="*/ 19 h 86"/>
                  <a:gd name="T14" fmla="*/ 84 w 87"/>
                  <a:gd name="T15" fmla="*/ 26 h 86"/>
                  <a:gd name="T16" fmla="*/ 86 w 87"/>
                  <a:gd name="T17" fmla="*/ 34 h 86"/>
                  <a:gd name="T18" fmla="*/ 87 w 87"/>
                  <a:gd name="T19" fmla="*/ 43 h 86"/>
                  <a:gd name="T20" fmla="*/ 87 w 87"/>
                  <a:gd name="T21" fmla="*/ 43 h 86"/>
                  <a:gd name="T22" fmla="*/ 86 w 87"/>
                  <a:gd name="T23" fmla="*/ 52 h 86"/>
                  <a:gd name="T24" fmla="*/ 84 w 87"/>
                  <a:gd name="T25" fmla="*/ 60 h 86"/>
                  <a:gd name="T26" fmla="*/ 80 w 87"/>
                  <a:gd name="T27" fmla="*/ 67 h 86"/>
                  <a:gd name="T28" fmla="*/ 74 w 87"/>
                  <a:gd name="T29" fmla="*/ 73 h 86"/>
                  <a:gd name="T30" fmla="*/ 68 w 87"/>
                  <a:gd name="T31" fmla="*/ 78 h 86"/>
                  <a:gd name="T32" fmla="*/ 61 w 87"/>
                  <a:gd name="T33" fmla="*/ 82 h 86"/>
                  <a:gd name="T34" fmla="*/ 53 w 87"/>
                  <a:gd name="T35" fmla="*/ 85 h 86"/>
                  <a:gd name="T36" fmla="*/ 44 w 87"/>
                  <a:gd name="T37" fmla="*/ 86 h 86"/>
                  <a:gd name="T38" fmla="*/ 44 w 87"/>
                  <a:gd name="T39" fmla="*/ 86 h 86"/>
                  <a:gd name="T40" fmla="*/ 34 w 87"/>
                  <a:gd name="T41" fmla="*/ 85 h 86"/>
                  <a:gd name="T42" fmla="*/ 26 w 87"/>
                  <a:gd name="T43" fmla="*/ 82 h 86"/>
                  <a:gd name="T44" fmla="*/ 19 w 87"/>
                  <a:gd name="T45" fmla="*/ 78 h 86"/>
                  <a:gd name="T46" fmla="*/ 13 w 87"/>
                  <a:gd name="T47" fmla="*/ 73 h 86"/>
                  <a:gd name="T48" fmla="*/ 7 w 87"/>
                  <a:gd name="T49" fmla="*/ 67 h 86"/>
                  <a:gd name="T50" fmla="*/ 4 w 87"/>
                  <a:gd name="T51" fmla="*/ 60 h 86"/>
                  <a:gd name="T52" fmla="*/ 1 w 87"/>
                  <a:gd name="T53" fmla="*/ 52 h 86"/>
                  <a:gd name="T54" fmla="*/ 0 w 87"/>
                  <a:gd name="T55" fmla="*/ 43 h 86"/>
                  <a:gd name="T56" fmla="*/ 0 w 87"/>
                  <a:gd name="T57" fmla="*/ 43 h 86"/>
                  <a:gd name="T58" fmla="*/ 1 w 87"/>
                  <a:gd name="T59" fmla="*/ 34 h 86"/>
                  <a:gd name="T60" fmla="*/ 4 w 87"/>
                  <a:gd name="T61" fmla="*/ 26 h 86"/>
                  <a:gd name="T62" fmla="*/ 7 w 87"/>
                  <a:gd name="T63" fmla="*/ 19 h 86"/>
                  <a:gd name="T64" fmla="*/ 13 w 87"/>
                  <a:gd name="T65" fmla="*/ 12 h 86"/>
                  <a:gd name="T66" fmla="*/ 19 w 87"/>
                  <a:gd name="T67" fmla="*/ 7 h 86"/>
                  <a:gd name="T68" fmla="*/ 26 w 87"/>
                  <a:gd name="T69" fmla="*/ 3 h 86"/>
                  <a:gd name="T70" fmla="*/ 34 w 87"/>
                  <a:gd name="T71" fmla="*/ 1 h 86"/>
                  <a:gd name="T72" fmla="*/ 44 w 87"/>
                  <a:gd name="T73" fmla="*/ 0 h 86"/>
                  <a:gd name="T74" fmla="*/ 44 w 87"/>
                  <a:gd name="T75" fmla="*/ 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7" h="86">
                    <a:moveTo>
                      <a:pt x="44" y="0"/>
                    </a:moveTo>
                    <a:lnTo>
                      <a:pt x="44" y="0"/>
                    </a:lnTo>
                    <a:lnTo>
                      <a:pt x="53" y="1"/>
                    </a:lnTo>
                    <a:lnTo>
                      <a:pt x="61" y="3"/>
                    </a:lnTo>
                    <a:lnTo>
                      <a:pt x="68" y="7"/>
                    </a:lnTo>
                    <a:lnTo>
                      <a:pt x="74" y="12"/>
                    </a:lnTo>
                    <a:lnTo>
                      <a:pt x="80" y="19"/>
                    </a:lnTo>
                    <a:lnTo>
                      <a:pt x="84" y="26"/>
                    </a:lnTo>
                    <a:lnTo>
                      <a:pt x="86" y="34"/>
                    </a:lnTo>
                    <a:lnTo>
                      <a:pt x="87" y="43"/>
                    </a:lnTo>
                    <a:lnTo>
                      <a:pt x="86" y="52"/>
                    </a:lnTo>
                    <a:lnTo>
                      <a:pt x="84" y="60"/>
                    </a:lnTo>
                    <a:lnTo>
                      <a:pt x="80" y="67"/>
                    </a:lnTo>
                    <a:lnTo>
                      <a:pt x="74" y="73"/>
                    </a:lnTo>
                    <a:lnTo>
                      <a:pt x="68" y="78"/>
                    </a:lnTo>
                    <a:lnTo>
                      <a:pt x="61" y="82"/>
                    </a:lnTo>
                    <a:lnTo>
                      <a:pt x="53" y="85"/>
                    </a:lnTo>
                    <a:lnTo>
                      <a:pt x="44" y="86"/>
                    </a:lnTo>
                    <a:lnTo>
                      <a:pt x="34" y="85"/>
                    </a:lnTo>
                    <a:lnTo>
                      <a:pt x="26" y="82"/>
                    </a:lnTo>
                    <a:lnTo>
                      <a:pt x="19" y="78"/>
                    </a:lnTo>
                    <a:lnTo>
                      <a:pt x="13" y="73"/>
                    </a:lnTo>
                    <a:lnTo>
                      <a:pt x="7" y="67"/>
                    </a:lnTo>
                    <a:lnTo>
                      <a:pt x="4" y="60"/>
                    </a:lnTo>
                    <a:lnTo>
                      <a:pt x="1" y="52"/>
                    </a:lnTo>
                    <a:lnTo>
                      <a:pt x="0" y="43"/>
                    </a:lnTo>
                    <a:lnTo>
                      <a:pt x="1" y="34"/>
                    </a:lnTo>
                    <a:lnTo>
                      <a:pt x="4" y="26"/>
                    </a:lnTo>
                    <a:lnTo>
                      <a:pt x="7" y="19"/>
                    </a:lnTo>
                    <a:lnTo>
                      <a:pt x="13" y="12"/>
                    </a:lnTo>
                    <a:lnTo>
                      <a:pt x="19" y="7"/>
                    </a:lnTo>
                    <a:lnTo>
                      <a:pt x="26" y="3"/>
                    </a:lnTo>
                    <a:lnTo>
                      <a:pt x="34" y="1"/>
                    </a:lnTo>
                    <a:lnTo>
                      <a:pt x="44" y="0"/>
                    </a:lnTo>
                    <a:close/>
                  </a:path>
                </a:pathLst>
              </a:custGeom>
              <a:solidFill>
                <a:srgbClr val="FFF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6" name="Freeform 91">
                <a:extLst>
                  <a:ext uri="{FF2B5EF4-FFF2-40B4-BE49-F238E27FC236}">
                    <a16:creationId xmlns:a16="http://schemas.microsoft.com/office/drawing/2014/main" id="{3A3FAD81-D4F4-47A2-B4D2-167466766A78}"/>
                  </a:ext>
                </a:extLst>
              </p:cNvPr>
              <p:cNvSpPr>
                <a:spLocks/>
              </p:cNvSpPr>
              <p:nvPr/>
            </p:nvSpPr>
            <p:spPr bwMode="auto">
              <a:xfrm>
                <a:off x="3927" y="1320"/>
                <a:ext cx="85" cy="84"/>
              </a:xfrm>
              <a:custGeom>
                <a:avLst/>
                <a:gdLst>
                  <a:gd name="T0" fmla="*/ 43 w 85"/>
                  <a:gd name="T1" fmla="*/ 0 h 84"/>
                  <a:gd name="T2" fmla="*/ 43 w 85"/>
                  <a:gd name="T3" fmla="*/ 0 h 84"/>
                  <a:gd name="T4" fmla="*/ 51 w 85"/>
                  <a:gd name="T5" fmla="*/ 1 h 84"/>
                  <a:gd name="T6" fmla="*/ 59 w 85"/>
                  <a:gd name="T7" fmla="*/ 3 h 84"/>
                  <a:gd name="T8" fmla="*/ 66 w 85"/>
                  <a:gd name="T9" fmla="*/ 7 h 84"/>
                  <a:gd name="T10" fmla="*/ 73 w 85"/>
                  <a:gd name="T11" fmla="*/ 12 h 84"/>
                  <a:gd name="T12" fmla="*/ 78 w 85"/>
                  <a:gd name="T13" fmla="*/ 18 h 84"/>
                  <a:gd name="T14" fmla="*/ 82 w 85"/>
                  <a:gd name="T15" fmla="*/ 25 h 84"/>
                  <a:gd name="T16" fmla="*/ 84 w 85"/>
                  <a:gd name="T17" fmla="*/ 33 h 84"/>
                  <a:gd name="T18" fmla="*/ 85 w 85"/>
                  <a:gd name="T19" fmla="*/ 42 h 84"/>
                  <a:gd name="T20" fmla="*/ 85 w 85"/>
                  <a:gd name="T21" fmla="*/ 42 h 84"/>
                  <a:gd name="T22" fmla="*/ 84 w 85"/>
                  <a:gd name="T23" fmla="*/ 51 h 84"/>
                  <a:gd name="T24" fmla="*/ 82 w 85"/>
                  <a:gd name="T25" fmla="*/ 58 h 84"/>
                  <a:gd name="T26" fmla="*/ 78 w 85"/>
                  <a:gd name="T27" fmla="*/ 65 h 84"/>
                  <a:gd name="T28" fmla="*/ 73 w 85"/>
                  <a:gd name="T29" fmla="*/ 72 h 84"/>
                  <a:gd name="T30" fmla="*/ 66 w 85"/>
                  <a:gd name="T31" fmla="*/ 77 h 84"/>
                  <a:gd name="T32" fmla="*/ 59 w 85"/>
                  <a:gd name="T33" fmla="*/ 80 h 84"/>
                  <a:gd name="T34" fmla="*/ 51 w 85"/>
                  <a:gd name="T35" fmla="*/ 83 h 84"/>
                  <a:gd name="T36" fmla="*/ 43 w 85"/>
                  <a:gd name="T37" fmla="*/ 84 h 84"/>
                  <a:gd name="T38" fmla="*/ 43 w 85"/>
                  <a:gd name="T39" fmla="*/ 84 h 84"/>
                  <a:gd name="T40" fmla="*/ 34 w 85"/>
                  <a:gd name="T41" fmla="*/ 83 h 84"/>
                  <a:gd name="T42" fmla="*/ 26 w 85"/>
                  <a:gd name="T43" fmla="*/ 80 h 84"/>
                  <a:gd name="T44" fmla="*/ 19 w 85"/>
                  <a:gd name="T45" fmla="*/ 77 h 84"/>
                  <a:gd name="T46" fmla="*/ 12 w 85"/>
                  <a:gd name="T47" fmla="*/ 72 h 84"/>
                  <a:gd name="T48" fmla="*/ 7 w 85"/>
                  <a:gd name="T49" fmla="*/ 65 h 84"/>
                  <a:gd name="T50" fmla="*/ 3 w 85"/>
                  <a:gd name="T51" fmla="*/ 58 h 84"/>
                  <a:gd name="T52" fmla="*/ 1 w 85"/>
                  <a:gd name="T53" fmla="*/ 51 h 84"/>
                  <a:gd name="T54" fmla="*/ 0 w 85"/>
                  <a:gd name="T55" fmla="*/ 42 h 84"/>
                  <a:gd name="T56" fmla="*/ 0 w 85"/>
                  <a:gd name="T57" fmla="*/ 42 h 84"/>
                  <a:gd name="T58" fmla="*/ 1 w 85"/>
                  <a:gd name="T59" fmla="*/ 33 h 84"/>
                  <a:gd name="T60" fmla="*/ 3 w 85"/>
                  <a:gd name="T61" fmla="*/ 25 h 84"/>
                  <a:gd name="T62" fmla="*/ 7 w 85"/>
                  <a:gd name="T63" fmla="*/ 18 h 84"/>
                  <a:gd name="T64" fmla="*/ 12 w 85"/>
                  <a:gd name="T65" fmla="*/ 12 h 84"/>
                  <a:gd name="T66" fmla="*/ 19 w 85"/>
                  <a:gd name="T67" fmla="*/ 7 h 84"/>
                  <a:gd name="T68" fmla="*/ 26 w 85"/>
                  <a:gd name="T69" fmla="*/ 3 h 84"/>
                  <a:gd name="T70" fmla="*/ 34 w 85"/>
                  <a:gd name="T71" fmla="*/ 1 h 84"/>
                  <a:gd name="T72" fmla="*/ 43 w 85"/>
                  <a:gd name="T73" fmla="*/ 0 h 84"/>
                  <a:gd name="T74" fmla="*/ 43 w 85"/>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 h="84">
                    <a:moveTo>
                      <a:pt x="43" y="0"/>
                    </a:moveTo>
                    <a:lnTo>
                      <a:pt x="43" y="0"/>
                    </a:lnTo>
                    <a:lnTo>
                      <a:pt x="51" y="1"/>
                    </a:lnTo>
                    <a:lnTo>
                      <a:pt x="59" y="3"/>
                    </a:lnTo>
                    <a:lnTo>
                      <a:pt x="66" y="7"/>
                    </a:lnTo>
                    <a:lnTo>
                      <a:pt x="73" y="12"/>
                    </a:lnTo>
                    <a:lnTo>
                      <a:pt x="78" y="18"/>
                    </a:lnTo>
                    <a:lnTo>
                      <a:pt x="82" y="25"/>
                    </a:lnTo>
                    <a:lnTo>
                      <a:pt x="84" y="33"/>
                    </a:lnTo>
                    <a:lnTo>
                      <a:pt x="85" y="42"/>
                    </a:lnTo>
                    <a:lnTo>
                      <a:pt x="84" y="51"/>
                    </a:lnTo>
                    <a:lnTo>
                      <a:pt x="82" y="58"/>
                    </a:lnTo>
                    <a:lnTo>
                      <a:pt x="78" y="65"/>
                    </a:lnTo>
                    <a:lnTo>
                      <a:pt x="73" y="72"/>
                    </a:lnTo>
                    <a:lnTo>
                      <a:pt x="66" y="77"/>
                    </a:lnTo>
                    <a:lnTo>
                      <a:pt x="59" y="80"/>
                    </a:lnTo>
                    <a:lnTo>
                      <a:pt x="51" y="83"/>
                    </a:lnTo>
                    <a:lnTo>
                      <a:pt x="43" y="84"/>
                    </a:lnTo>
                    <a:lnTo>
                      <a:pt x="34" y="83"/>
                    </a:lnTo>
                    <a:lnTo>
                      <a:pt x="26" y="80"/>
                    </a:lnTo>
                    <a:lnTo>
                      <a:pt x="19" y="77"/>
                    </a:lnTo>
                    <a:lnTo>
                      <a:pt x="12" y="72"/>
                    </a:lnTo>
                    <a:lnTo>
                      <a:pt x="7" y="65"/>
                    </a:lnTo>
                    <a:lnTo>
                      <a:pt x="3" y="58"/>
                    </a:lnTo>
                    <a:lnTo>
                      <a:pt x="1" y="51"/>
                    </a:lnTo>
                    <a:lnTo>
                      <a:pt x="0" y="42"/>
                    </a:lnTo>
                    <a:lnTo>
                      <a:pt x="1" y="33"/>
                    </a:lnTo>
                    <a:lnTo>
                      <a:pt x="3" y="25"/>
                    </a:lnTo>
                    <a:lnTo>
                      <a:pt x="7" y="18"/>
                    </a:lnTo>
                    <a:lnTo>
                      <a:pt x="12" y="12"/>
                    </a:lnTo>
                    <a:lnTo>
                      <a:pt x="19" y="7"/>
                    </a:lnTo>
                    <a:lnTo>
                      <a:pt x="26" y="3"/>
                    </a:lnTo>
                    <a:lnTo>
                      <a:pt x="34" y="1"/>
                    </a:lnTo>
                    <a:lnTo>
                      <a:pt x="43" y="0"/>
                    </a:lnTo>
                    <a:close/>
                  </a:path>
                </a:pathLst>
              </a:custGeom>
              <a:solidFill>
                <a:srgbClr val="FFF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7" name="Freeform 92">
                <a:extLst>
                  <a:ext uri="{FF2B5EF4-FFF2-40B4-BE49-F238E27FC236}">
                    <a16:creationId xmlns:a16="http://schemas.microsoft.com/office/drawing/2014/main" id="{6E58FCD6-C6CA-4A62-9754-FFB511DFEB68}"/>
                  </a:ext>
                </a:extLst>
              </p:cNvPr>
              <p:cNvSpPr>
                <a:spLocks/>
              </p:cNvSpPr>
              <p:nvPr/>
            </p:nvSpPr>
            <p:spPr bwMode="auto">
              <a:xfrm>
                <a:off x="3928" y="1321"/>
                <a:ext cx="83" cy="82"/>
              </a:xfrm>
              <a:custGeom>
                <a:avLst/>
                <a:gdLst>
                  <a:gd name="T0" fmla="*/ 42 w 83"/>
                  <a:gd name="T1" fmla="*/ 0 h 82"/>
                  <a:gd name="T2" fmla="*/ 42 w 83"/>
                  <a:gd name="T3" fmla="*/ 0 h 82"/>
                  <a:gd name="T4" fmla="*/ 50 w 83"/>
                  <a:gd name="T5" fmla="*/ 1 h 82"/>
                  <a:gd name="T6" fmla="*/ 58 w 83"/>
                  <a:gd name="T7" fmla="*/ 3 h 82"/>
                  <a:gd name="T8" fmla="*/ 65 w 83"/>
                  <a:gd name="T9" fmla="*/ 7 h 82"/>
                  <a:gd name="T10" fmla="*/ 71 w 83"/>
                  <a:gd name="T11" fmla="*/ 12 h 82"/>
                  <a:gd name="T12" fmla="*/ 76 w 83"/>
                  <a:gd name="T13" fmla="*/ 18 h 82"/>
                  <a:gd name="T14" fmla="*/ 80 w 83"/>
                  <a:gd name="T15" fmla="*/ 25 h 82"/>
                  <a:gd name="T16" fmla="*/ 82 w 83"/>
                  <a:gd name="T17" fmla="*/ 32 h 82"/>
                  <a:gd name="T18" fmla="*/ 83 w 83"/>
                  <a:gd name="T19" fmla="*/ 41 h 82"/>
                  <a:gd name="T20" fmla="*/ 83 w 83"/>
                  <a:gd name="T21" fmla="*/ 41 h 82"/>
                  <a:gd name="T22" fmla="*/ 82 w 83"/>
                  <a:gd name="T23" fmla="*/ 50 h 82"/>
                  <a:gd name="T24" fmla="*/ 80 w 83"/>
                  <a:gd name="T25" fmla="*/ 57 h 82"/>
                  <a:gd name="T26" fmla="*/ 76 w 83"/>
                  <a:gd name="T27" fmla="*/ 64 h 82"/>
                  <a:gd name="T28" fmla="*/ 71 w 83"/>
                  <a:gd name="T29" fmla="*/ 70 h 82"/>
                  <a:gd name="T30" fmla="*/ 65 w 83"/>
                  <a:gd name="T31" fmla="*/ 75 h 82"/>
                  <a:gd name="T32" fmla="*/ 58 w 83"/>
                  <a:gd name="T33" fmla="*/ 79 h 82"/>
                  <a:gd name="T34" fmla="*/ 50 w 83"/>
                  <a:gd name="T35" fmla="*/ 81 h 82"/>
                  <a:gd name="T36" fmla="*/ 42 w 83"/>
                  <a:gd name="T37" fmla="*/ 82 h 82"/>
                  <a:gd name="T38" fmla="*/ 42 w 83"/>
                  <a:gd name="T39" fmla="*/ 82 h 82"/>
                  <a:gd name="T40" fmla="*/ 33 w 83"/>
                  <a:gd name="T41" fmla="*/ 81 h 82"/>
                  <a:gd name="T42" fmla="*/ 25 w 83"/>
                  <a:gd name="T43" fmla="*/ 79 h 82"/>
                  <a:gd name="T44" fmla="*/ 18 w 83"/>
                  <a:gd name="T45" fmla="*/ 75 h 82"/>
                  <a:gd name="T46" fmla="*/ 12 w 83"/>
                  <a:gd name="T47" fmla="*/ 70 h 82"/>
                  <a:gd name="T48" fmla="*/ 7 w 83"/>
                  <a:gd name="T49" fmla="*/ 64 h 82"/>
                  <a:gd name="T50" fmla="*/ 3 w 83"/>
                  <a:gd name="T51" fmla="*/ 57 h 82"/>
                  <a:gd name="T52" fmla="*/ 1 w 83"/>
                  <a:gd name="T53" fmla="*/ 50 h 82"/>
                  <a:gd name="T54" fmla="*/ 0 w 83"/>
                  <a:gd name="T55" fmla="*/ 41 h 82"/>
                  <a:gd name="T56" fmla="*/ 0 w 83"/>
                  <a:gd name="T57" fmla="*/ 41 h 82"/>
                  <a:gd name="T58" fmla="*/ 1 w 83"/>
                  <a:gd name="T59" fmla="*/ 32 h 82"/>
                  <a:gd name="T60" fmla="*/ 3 w 83"/>
                  <a:gd name="T61" fmla="*/ 25 h 82"/>
                  <a:gd name="T62" fmla="*/ 7 w 83"/>
                  <a:gd name="T63" fmla="*/ 18 h 82"/>
                  <a:gd name="T64" fmla="*/ 12 w 83"/>
                  <a:gd name="T65" fmla="*/ 12 h 82"/>
                  <a:gd name="T66" fmla="*/ 18 w 83"/>
                  <a:gd name="T67" fmla="*/ 7 h 82"/>
                  <a:gd name="T68" fmla="*/ 25 w 83"/>
                  <a:gd name="T69" fmla="*/ 3 h 82"/>
                  <a:gd name="T70" fmla="*/ 33 w 83"/>
                  <a:gd name="T71" fmla="*/ 1 h 82"/>
                  <a:gd name="T72" fmla="*/ 42 w 83"/>
                  <a:gd name="T73" fmla="*/ 0 h 82"/>
                  <a:gd name="T74" fmla="*/ 42 w 83"/>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3" h="82">
                    <a:moveTo>
                      <a:pt x="42" y="0"/>
                    </a:moveTo>
                    <a:lnTo>
                      <a:pt x="42" y="0"/>
                    </a:lnTo>
                    <a:lnTo>
                      <a:pt x="50" y="1"/>
                    </a:lnTo>
                    <a:lnTo>
                      <a:pt x="58" y="3"/>
                    </a:lnTo>
                    <a:lnTo>
                      <a:pt x="65" y="7"/>
                    </a:lnTo>
                    <a:lnTo>
                      <a:pt x="71" y="12"/>
                    </a:lnTo>
                    <a:lnTo>
                      <a:pt x="76" y="18"/>
                    </a:lnTo>
                    <a:lnTo>
                      <a:pt x="80" y="25"/>
                    </a:lnTo>
                    <a:lnTo>
                      <a:pt x="82" y="32"/>
                    </a:lnTo>
                    <a:lnTo>
                      <a:pt x="83" y="41"/>
                    </a:lnTo>
                    <a:lnTo>
                      <a:pt x="82" y="50"/>
                    </a:lnTo>
                    <a:lnTo>
                      <a:pt x="80" y="57"/>
                    </a:lnTo>
                    <a:lnTo>
                      <a:pt x="76" y="64"/>
                    </a:lnTo>
                    <a:lnTo>
                      <a:pt x="71" y="70"/>
                    </a:lnTo>
                    <a:lnTo>
                      <a:pt x="65" y="75"/>
                    </a:lnTo>
                    <a:lnTo>
                      <a:pt x="58" y="79"/>
                    </a:lnTo>
                    <a:lnTo>
                      <a:pt x="50" y="81"/>
                    </a:lnTo>
                    <a:lnTo>
                      <a:pt x="42" y="82"/>
                    </a:lnTo>
                    <a:lnTo>
                      <a:pt x="33" y="81"/>
                    </a:lnTo>
                    <a:lnTo>
                      <a:pt x="25" y="79"/>
                    </a:lnTo>
                    <a:lnTo>
                      <a:pt x="18" y="75"/>
                    </a:lnTo>
                    <a:lnTo>
                      <a:pt x="12" y="70"/>
                    </a:lnTo>
                    <a:lnTo>
                      <a:pt x="7" y="64"/>
                    </a:lnTo>
                    <a:lnTo>
                      <a:pt x="3" y="57"/>
                    </a:lnTo>
                    <a:lnTo>
                      <a:pt x="1" y="50"/>
                    </a:lnTo>
                    <a:lnTo>
                      <a:pt x="0" y="41"/>
                    </a:lnTo>
                    <a:lnTo>
                      <a:pt x="1" y="32"/>
                    </a:lnTo>
                    <a:lnTo>
                      <a:pt x="3" y="25"/>
                    </a:lnTo>
                    <a:lnTo>
                      <a:pt x="7" y="18"/>
                    </a:lnTo>
                    <a:lnTo>
                      <a:pt x="12" y="12"/>
                    </a:lnTo>
                    <a:lnTo>
                      <a:pt x="18" y="7"/>
                    </a:lnTo>
                    <a:lnTo>
                      <a:pt x="25" y="3"/>
                    </a:lnTo>
                    <a:lnTo>
                      <a:pt x="33" y="1"/>
                    </a:lnTo>
                    <a:lnTo>
                      <a:pt x="42" y="0"/>
                    </a:lnTo>
                    <a:close/>
                  </a:path>
                </a:pathLst>
              </a:custGeom>
              <a:solidFill>
                <a:srgbClr val="FFFF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8" name="Freeform 93">
                <a:extLst>
                  <a:ext uri="{FF2B5EF4-FFF2-40B4-BE49-F238E27FC236}">
                    <a16:creationId xmlns:a16="http://schemas.microsoft.com/office/drawing/2014/main" id="{EE18A254-3BF4-4A73-8ADF-6E62C7486866}"/>
                  </a:ext>
                </a:extLst>
              </p:cNvPr>
              <p:cNvSpPr>
                <a:spLocks/>
              </p:cNvSpPr>
              <p:nvPr/>
            </p:nvSpPr>
            <p:spPr bwMode="auto">
              <a:xfrm>
                <a:off x="3929" y="1322"/>
                <a:ext cx="81" cy="80"/>
              </a:xfrm>
              <a:custGeom>
                <a:avLst/>
                <a:gdLst>
                  <a:gd name="T0" fmla="*/ 41 w 81"/>
                  <a:gd name="T1" fmla="*/ 0 h 80"/>
                  <a:gd name="T2" fmla="*/ 41 w 81"/>
                  <a:gd name="T3" fmla="*/ 0 h 80"/>
                  <a:gd name="T4" fmla="*/ 49 w 81"/>
                  <a:gd name="T5" fmla="*/ 1 h 80"/>
                  <a:gd name="T6" fmla="*/ 57 w 81"/>
                  <a:gd name="T7" fmla="*/ 3 h 80"/>
                  <a:gd name="T8" fmla="*/ 63 w 81"/>
                  <a:gd name="T9" fmla="*/ 7 h 80"/>
                  <a:gd name="T10" fmla="*/ 69 w 81"/>
                  <a:gd name="T11" fmla="*/ 12 h 80"/>
                  <a:gd name="T12" fmla="*/ 74 w 81"/>
                  <a:gd name="T13" fmla="*/ 17 h 80"/>
                  <a:gd name="T14" fmla="*/ 78 w 81"/>
                  <a:gd name="T15" fmla="*/ 24 h 80"/>
                  <a:gd name="T16" fmla="*/ 80 w 81"/>
                  <a:gd name="T17" fmla="*/ 31 h 80"/>
                  <a:gd name="T18" fmla="*/ 81 w 81"/>
                  <a:gd name="T19" fmla="*/ 40 h 80"/>
                  <a:gd name="T20" fmla="*/ 81 w 81"/>
                  <a:gd name="T21" fmla="*/ 40 h 80"/>
                  <a:gd name="T22" fmla="*/ 80 w 81"/>
                  <a:gd name="T23" fmla="*/ 48 h 80"/>
                  <a:gd name="T24" fmla="*/ 78 w 81"/>
                  <a:gd name="T25" fmla="*/ 56 h 80"/>
                  <a:gd name="T26" fmla="*/ 74 w 81"/>
                  <a:gd name="T27" fmla="*/ 62 h 80"/>
                  <a:gd name="T28" fmla="*/ 69 w 81"/>
                  <a:gd name="T29" fmla="*/ 68 h 80"/>
                  <a:gd name="T30" fmla="*/ 63 w 81"/>
                  <a:gd name="T31" fmla="*/ 73 h 80"/>
                  <a:gd name="T32" fmla="*/ 57 w 81"/>
                  <a:gd name="T33" fmla="*/ 77 h 80"/>
                  <a:gd name="T34" fmla="*/ 49 w 81"/>
                  <a:gd name="T35" fmla="*/ 79 h 80"/>
                  <a:gd name="T36" fmla="*/ 41 w 81"/>
                  <a:gd name="T37" fmla="*/ 80 h 80"/>
                  <a:gd name="T38" fmla="*/ 41 w 81"/>
                  <a:gd name="T39" fmla="*/ 80 h 80"/>
                  <a:gd name="T40" fmla="*/ 32 w 81"/>
                  <a:gd name="T41" fmla="*/ 79 h 80"/>
                  <a:gd name="T42" fmla="*/ 25 w 81"/>
                  <a:gd name="T43" fmla="*/ 77 h 80"/>
                  <a:gd name="T44" fmla="*/ 18 w 81"/>
                  <a:gd name="T45" fmla="*/ 73 h 80"/>
                  <a:gd name="T46" fmla="*/ 12 w 81"/>
                  <a:gd name="T47" fmla="*/ 68 h 80"/>
                  <a:gd name="T48" fmla="*/ 7 w 81"/>
                  <a:gd name="T49" fmla="*/ 62 h 80"/>
                  <a:gd name="T50" fmla="*/ 3 w 81"/>
                  <a:gd name="T51" fmla="*/ 56 h 80"/>
                  <a:gd name="T52" fmla="*/ 1 w 81"/>
                  <a:gd name="T53" fmla="*/ 48 h 80"/>
                  <a:gd name="T54" fmla="*/ 0 w 81"/>
                  <a:gd name="T55" fmla="*/ 40 h 80"/>
                  <a:gd name="T56" fmla="*/ 0 w 81"/>
                  <a:gd name="T57" fmla="*/ 40 h 80"/>
                  <a:gd name="T58" fmla="*/ 1 w 81"/>
                  <a:gd name="T59" fmla="*/ 31 h 80"/>
                  <a:gd name="T60" fmla="*/ 3 w 81"/>
                  <a:gd name="T61" fmla="*/ 24 h 80"/>
                  <a:gd name="T62" fmla="*/ 7 w 81"/>
                  <a:gd name="T63" fmla="*/ 17 h 80"/>
                  <a:gd name="T64" fmla="*/ 12 w 81"/>
                  <a:gd name="T65" fmla="*/ 12 h 80"/>
                  <a:gd name="T66" fmla="*/ 18 w 81"/>
                  <a:gd name="T67" fmla="*/ 7 h 80"/>
                  <a:gd name="T68" fmla="*/ 25 w 81"/>
                  <a:gd name="T69" fmla="*/ 3 h 80"/>
                  <a:gd name="T70" fmla="*/ 32 w 81"/>
                  <a:gd name="T71" fmla="*/ 1 h 80"/>
                  <a:gd name="T72" fmla="*/ 41 w 81"/>
                  <a:gd name="T73" fmla="*/ 0 h 80"/>
                  <a:gd name="T74" fmla="*/ 41 w 81"/>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80">
                    <a:moveTo>
                      <a:pt x="41" y="0"/>
                    </a:moveTo>
                    <a:lnTo>
                      <a:pt x="41" y="0"/>
                    </a:lnTo>
                    <a:lnTo>
                      <a:pt x="49" y="1"/>
                    </a:lnTo>
                    <a:lnTo>
                      <a:pt x="57" y="3"/>
                    </a:lnTo>
                    <a:lnTo>
                      <a:pt x="63" y="7"/>
                    </a:lnTo>
                    <a:lnTo>
                      <a:pt x="69" y="12"/>
                    </a:lnTo>
                    <a:lnTo>
                      <a:pt x="74" y="17"/>
                    </a:lnTo>
                    <a:lnTo>
                      <a:pt x="78" y="24"/>
                    </a:lnTo>
                    <a:lnTo>
                      <a:pt x="80" y="31"/>
                    </a:lnTo>
                    <a:lnTo>
                      <a:pt x="81" y="40"/>
                    </a:lnTo>
                    <a:lnTo>
                      <a:pt x="80" y="48"/>
                    </a:lnTo>
                    <a:lnTo>
                      <a:pt x="78" y="56"/>
                    </a:lnTo>
                    <a:lnTo>
                      <a:pt x="74" y="62"/>
                    </a:lnTo>
                    <a:lnTo>
                      <a:pt x="69" y="68"/>
                    </a:lnTo>
                    <a:lnTo>
                      <a:pt x="63" y="73"/>
                    </a:lnTo>
                    <a:lnTo>
                      <a:pt x="57" y="77"/>
                    </a:lnTo>
                    <a:lnTo>
                      <a:pt x="49" y="79"/>
                    </a:lnTo>
                    <a:lnTo>
                      <a:pt x="41" y="80"/>
                    </a:lnTo>
                    <a:lnTo>
                      <a:pt x="32" y="79"/>
                    </a:lnTo>
                    <a:lnTo>
                      <a:pt x="25" y="77"/>
                    </a:lnTo>
                    <a:lnTo>
                      <a:pt x="18" y="73"/>
                    </a:lnTo>
                    <a:lnTo>
                      <a:pt x="12" y="68"/>
                    </a:lnTo>
                    <a:lnTo>
                      <a:pt x="7" y="62"/>
                    </a:lnTo>
                    <a:lnTo>
                      <a:pt x="3" y="56"/>
                    </a:lnTo>
                    <a:lnTo>
                      <a:pt x="1" y="48"/>
                    </a:lnTo>
                    <a:lnTo>
                      <a:pt x="0" y="40"/>
                    </a:lnTo>
                    <a:lnTo>
                      <a:pt x="1" y="31"/>
                    </a:lnTo>
                    <a:lnTo>
                      <a:pt x="3" y="24"/>
                    </a:lnTo>
                    <a:lnTo>
                      <a:pt x="7" y="17"/>
                    </a:lnTo>
                    <a:lnTo>
                      <a:pt x="12" y="12"/>
                    </a:lnTo>
                    <a:lnTo>
                      <a:pt x="18" y="7"/>
                    </a:lnTo>
                    <a:lnTo>
                      <a:pt x="25" y="3"/>
                    </a:lnTo>
                    <a:lnTo>
                      <a:pt x="32" y="1"/>
                    </a:lnTo>
                    <a:lnTo>
                      <a:pt x="41" y="0"/>
                    </a:lnTo>
                    <a:close/>
                  </a:path>
                </a:pathLst>
              </a:custGeom>
              <a:solidFill>
                <a:srgbClr val="FFF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9" name="Freeform 94">
                <a:extLst>
                  <a:ext uri="{FF2B5EF4-FFF2-40B4-BE49-F238E27FC236}">
                    <a16:creationId xmlns:a16="http://schemas.microsoft.com/office/drawing/2014/main" id="{C6927C4C-5F0D-44A5-A290-E475C7649B04}"/>
                  </a:ext>
                </a:extLst>
              </p:cNvPr>
              <p:cNvSpPr>
                <a:spLocks/>
              </p:cNvSpPr>
              <p:nvPr/>
            </p:nvSpPr>
            <p:spPr bwMode="auto">
              <a:xfrm>
                <a:off x="3930" y="1323"/>
                <a:ext cx="79" cy="78"/>
              </a:xfrm>
              <a:custGeom>
                <a:avLst/>
                <a:gdLst>
                  <a:gd name="T0" fmla="*/ 40 w 79"/>
                  <a:gd name="T1" fmla="*/ 0 h 78"/>
                  <a:gd name="T2" fmla="*/ 40 w 79"/>
                  <a:gd name="T3" fmla="*/ 0 h 78"/>
                  <a:gd name="T4" fmla="*/ 48 w 79"/>
                  <a:gd name="T5" fmla="*/ 1 h 78"/>
                  <a:gd name="T6" fmla="*/ 55 w 79"/>
                  <a:gd name="T7" fmla="*/ 3 h 78"/>
                  <a:gd name="T8" fmla="*/ 62 w 79"/>
                  <a:gd name="T9" fmla="*/ 7 h 78"/>
                  <a:gd name="T10" fmla="*/ 68 w 79"/>
                  <a:gd name="T11" fmla="*/ 11 h 78"/>
                  <a:gd name="T12" fmla="*/ 72 w 79"/>
                  <a:gd name="T13" fmla="*/ 17 h 78"/>
                  <a:gd name="T14" fmla="*/ 76 w 79"/>
                  <a:gd name="T15" fmla="*/ 23 h 78"/>
                  <a:gd name="T16" fmla="*/ 78 w 79"/>
                  <a:gd name="T17" fmla="*/ 31 h 78"/>
                  <a:gd name="T18" fmla="*/ 79 w 79"/>
                  <a:gd name="T19" fmla="*/ 39 h 78"/>
                  <a:gd name="T20" fmla="*/ 79 w 79"/>
                  <a:gd name="T21" fmla="*/ 39 h 78"/>
                  <a:gd name="T22" fmla="*/ 78 w 79"/>
                  <a:gd name="T23" fmla="*/ 47 h 78"/>
                  <a:gd name="T24" fmla="*/ 76 w 79"/>
                  <a:gd name="T25" fmla="*/ 54 h 78"/>
                  <a:gd name="T26" fmla="*/ 72 w 79"/>
                  <a:gd name="T27" fmla="*/ 61 h 78"/>
                  <a:gd name="T28" fmla="*/ 68 w 79"/>
                  <a:gd name="T29" fmla="*/ 66 h 78"/>
                  <a:gd name="T30" fmla="*/ 62 w 79"/>
                  <a:gd name="T31" fmla="*/ 71 h 78"/>
                  <a:gd name="T32" fmla="*/ 55 w 79"/>
                  <a:gd name="T33" fmla="*/ 75 h 78"/>
                  <a:gd name="T34" fmla="*/ 48 w 79"/>
                  <a:gd name="T35" fmla="*/ 77 h 78"/>
                  <a:gd name="T36" fmla="*/ 40 w 79"/>
                  <a:gd name="T37" fmla="*/ 78 h 78"/>
                  <a:gd name="T38" fmla="*/ 40 w 79"/>
                  <a:gd name="T39" fmla="*/ 78 h 78"/>
                  <a:gd name="T40" fmla="*/ 31 w 79"/>
                  <a:gd name="T41" fmla="*/ 77 h 78"/>
                  <a:gd name="T42" fmla="*/ 24 w 79"/>
                  <a:gd name="T43" fmla="*/ 75 h 78"/>
                  <a:gd name="T44" fmla="*/ 17 w 79"/>
                  <a:gd name="T45" fmla="*/ 71 h 78"/>
                  <a:gd name="T46" fmla="*/ 12 w 79"/>
                  <a:gd name="T47" fmla="*/ 66 h 78"/>
                  <a:gd name="T48" fmla="*/ 7 w 79"/>
                  <a:gd name="T49" fmla="*/ 61 h 78"/>
                  <a:gd name="T50" fmla="*/ 3 w 79"/>
                  <a:gd name="T51" fmla="*/ 54 h 78"/>
                  <a:gd name="T52" fmla="*/ 1 w 79"/>
                  <a:gd name="T53" fmla="*/ 47 h 78"/>
                  <a:gd name="T54" fmla="*/ 0 w 79"/>
                  <a:gd name="T55" fmla="*/ 39 h 78"/>
                  <a:gd name="T56" fmla="*/ 0 w 79"/>
                  <a:gd name="T57" fmla="*/ 39 h 78"/>
                  <a:gd name="T58" fmla="*/ 1 w 79"/>
                  <a:gd name="T59" fmla="*/ 31 h 78"/>
                  <a:gd name="T60" fmla="*/ 3 w 79"/>
                  <a:gd name="T61" fmla="*/ 23 h 78"/>
                  <a:gd name="T62" fmla="*/ 7 w 79"/>
                  <a:gd name="T63" fmla="*/ 17 h 78"/>
                  <a:gd name="T64" fmla="*/ 12 w 79"/>
                  <a:gd name="T65" fmla="*/ 11 h 78"/>
                  <a:gd name="T66" fmla="*/ 17 w 79"/>
                  <a:gd name="T67" fmla="*/ 7 h 78"/>
                  <a:gd name="T68" fmla="*/ 24 w 79"/>
                  <a:gd name="T69" fmla="*/ 3 h 78"/>
                  <a:gd name="T70" fmla="*/ 31 w 79"/>
                  <a:gd name="T71" fmla="*/ 1 h 78"/>
                  <a:gd name="T72" fmla="*/ 40 w 79"/>
                  <a:gd name="T73" fmla="*/ 0 h 78"/>
                  <a:gd name="T74" fmla="*/ 40 w 79"/>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78">
                    <a:moveTo>
                      <a:pt x="40" y="0"/>
                    </a:moveTo>
                    <a:lnTo>
                      <a:pt x="40" y="0"/>
                    </a:lnTo>
                    <a:lnTo>
                      <a:pt x="48" y="1"/>
                    </a:lnTo>
                    <a:lnTo>
                      <a:pt x="55" y="3"/>
                    </a:lnTo>
                    <a:lnTo>
                      <a:pt x="62" y="7"/>
                    </a:lnTo>
                    <a:lnTo>
                      <a:pt x="68" y="11"/>
                    </a:lnTo>
                    <a:lnTo>
                      <a:pt x="72" y="17"/>
                    </a:lnTo>
                    <a:lnTo>
                      <a:pt x="76" y="23"/>
                    </a:lnTo>
                    <a:lnTo>
                      <a:pt x="78" y="31"/>
                    </a:lnTo>
                    <a:lnTo>
                      <a:pt x="79" y="39"/>
                    </a:lnTo>
                    <a:lnTo>
                      <a:pt x="78" y="47"/>
                    </a:lnTo>
                    <a:lnTo>
                      <a:pt x="76" y="54"/>
                    </a:lnTo>
                    <a:lnTo>
                      <a:pt x="72" y="61"/>
                    </a:lnTo>
                    <a:lnTo>
                      <a:pt x="68" y="66"/>
                    </a:lnTo>
                    <a:lnTo>
                      <a:pt x="62" y="71"/>
                    </a:lnTo>
                    <a:lnTo>
                      <a:pt x="55" y="75"/>
                    </a:lnTo>
                    <a:lnTo>
                      <a:pt x="48" y="77"/>
                    </a:lnTo>
                    <a:lnTo>
                      <a:pt x="40" y="78"/>
                    </a:lnTo>
                    <a:lnTo>
                      <a:pt x="31" y="77"/>
                    </a:lnTo>
                    <a:lnTo>
                      <a:pt x="24" y="75"/>
                    </a:lnTo>
                    <a:lnTo>
                      <a:pt x="17" y="71"/>
                    </a:lnTo>
                    <a:lnTo>
                      <a:pt x="12" y="66"/>
                    </a:lnTo>
                    <a:lnTo>
                      <a:pt x="7" y="61"/>
                    </a:lnTo>
                    <a:lnTo>
                      <a:pt x="3" y="54"/>
                    </a:lnTo>
                    <a:lnTo>
                      <a:pt x="1" y="47"/>
                    </a:lnTo>
                    <a:lnTo>
                      <a:pt x="0" y="39"/>
                    </a:lnTo>
                    <a:lnTo>
                      <a:pt x="1" y="31"/>
                    </a:lnTo>
                    <a:lnTo>
                      <a:pt x="3" y="23"/>
                    </a:lnTo>
                    <a:lnTo>
                      <a:pt x="7" y="17"/>
                    </a:lnTo>
                    <a:lnTo>
                      <a:pt x="12" y="11"/>
                    </a:lnTo>
                    <a:lnTo>
                      <a:pt x="17" y="7"/>
                    </a:lnTo>
                    <a:lnTo>
                      <a:pt x="24" y="3"/>
                    </a:lnTo>
                    <a:lnTo>
                      <a:pt x="31" y="1"/>
                    </a:lnTo>
                    <a:lnTo>
                      <a:pt x="40"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0" name="Freeform 95">
                <a:extLst>
                  <a:ext uri="{FF2B5EF4-FFF2-40B4-BE49-F238E27FC236}">
                    <a16:creationId xmlns:a16="http://schemas.microsoft.com/office/drawing/2014/main" id="{A4231852-1E1C-491A-BAB4-59CCAB0E00EE}"/>
                  </a:ext>
                </a:extLst>
              </p:cNvPr>
              <p:cNvSpPr>
                <a:spLocks/>
              </p:cNvSpPr>
              <p:nvPr/>
            </p:nvSpPr>
            <p:spPr bwMode="auto">
              <a:xfrm>
                <a:off x="3931" y="1324"/>
                <a:ext cx="77" cy="76"/>
              </a:xfrm>
              <a:custGeom>
                <a:avLst/>
                <a:gdLst>
                  <a:gd name="T0" fmla="*/ 39 w 77"/>
                  <a:gd name="T1" fmla="*/ 0 h 76"/>
                  <a:gd name="T2" fmla="*/ 39 w 77"/>
                  <a:gd name="T3" fmla="*/ 0 h 76"/>
                  <a:gd name="T4" fmla="*/ 47 w 77"/>
                  <a:gd name="T5" fmla="*/ 1 h 76"/>
                  <a:gd name="T6" fmla="*/ 54 w 77"/>
                  <a:gd name="T7" fmla="*/ 3 h 76"/>
                  <a:gd name="T8" fmla="*/ 60 w 77"/>
                  <a:gd name="T9" fmla="*/ 6 h 76"/>
                  <a:gd name="T10" fmla="*/ 66 w 77"/>
                  <a:gd name="T11" fmla="*/ 11 h 76"/>
                  <a:gd name="T12" fmla="*/ 70 w 77"/>
                  <a:gd name="T13" fmla="*/ 17 h 76"/>
                  <a:gd name="T14" fmla="*/ 74 w 77"/>
                  <a:gd name="T15" fmla="*/ 23 h 76"/>
                  <a:gd name="T16" fmla="*/ 76 w 77"/>
                  <a:gd name="T17" fmla="*/ 30 h 76"/>
                  <a:gd name="T18" fmla="*/ 77 w 77"/>
                  <a:gd name="T19" fmla="*/ 38 h 76"/>
                  <a:gd name="T20" fmla="*/ 77 w 77"/>
                  <a:gd name="T21" fmla="*/ 38 h 76"/>
                  <a:gd name="T22" fmla="*/ 76 w 77"/>
                  <a:gd name="T23" fmla="*/ 46 h 76"/>
                  <a:gd name="T24" fmla="*/ 74 w 77"/>
                  <a:gd name="T25" fmla="*/ 53 h 76"/>
                  <a:gd name="T26" fmla="*/ 70 w 77"/>
                  <a:gd name="T27" fmla="*/ 59 h 76"/>
                  <a:gd name="T28" fmla="*/ 66 w 77"/>
                  <a:gd name="T29" fmla="*/ 65 h 76"/>
                  <a:gd name="T30" fmla="*/ 60 w 77"/>
                  <a:gd name="T31" fmla="*/ 69 h 76"/>
                  <a:gd name="T32" fmla="*/ 54 w 77"/>
                  <a:gd name="T33" fmla="*/ 73 h 76"/>
                  <a:gd name="T34" fmla="*/ 47 w 77"/>
                  <a:gd name="T35" fmla="*/ 75 h 76"/>
                  <a:gd name="T36" fmla="*/ 39 w 77"/>
                  <a:gd name="T37" fmla="*/ 76 h 76"/>
                  <a:gd name="T38" fmla="*/ 39 w 77"/>
                  <a:gd name="T39" fmla="*/ 76 h 76"/>
                  <a:gd name="T40" fmla="*/ 30 w 77"/>
                  <a:gd name="T41" fmla="*/ 75 h 76"/>
                  <a:gd name="T42" fmla="*/ 23 w 77"/>
                  <a:gd name="T43" fmla="*/ 73 h 76"/>
                  <a:gd name="T44" fmla="*/ 17 w 77"/>
                  <a:gd name="T45" fmla="*/ 69 h 76"/>
                  <a:gd name="T46" fmla="*/ 11 w 77"/>
                  <a:gd name="T47" fmla="*/ 65 h 76"/>
                  <a:gd name="T48" fmla="*/ 7 w 77"/>
                  <a:gd name="T49" fmla="*/ 59 h 76"/>
                  <a:gd name="T50" fmla="*/ 3 w 77"/>
                  <a:gd name="T51" fmla="*/ 53 h 76"/>
                  <a:gd name="T52" fmla="*/ 1 w 77"/>
                  <a:gd name="T53" fmla="*/ 46 h 76"/>
                  <a:gd name="T54" fmla="*/ 0 w 77"/>
                  <a:gd name="T55" fmla="*/ 38 h 76"/>
                  <a:gd name="T56" fmla="*/ 0 w 77"/>
                  <a:gd name="T57" fmla="*/ 38 h 76"/>
                  <a:gd name="T58" fmla="*/ 1 w 77"/>
                  <a:gd name="T59" fmla="*/ 30 h 76"/>
                  <a:gd name="T60" fmla="*/ 3 w 77"/>
                  <a:gd name="T61" fmla="*/ 23 h 76"/>
                  <a:gd name="T62" fmla="*/ 7 w 77"/>
                  <a:gd name="T63" fmla="*/ 17 h 76"/>
                  <a:gd name="T64" fmla="*/ 11 w 77"/>
                  <a:gd name="T65" fmla="*/ 11 h 76"/>
                  <a:gd name="T66" fmla="*/ 17 w 77"/>
                  <a:gd name="T67" fmla="*/ 6 h 76"/>
                  <a:gd name="T68" fmla="*/ 23 w 77"/>
                  <a:gd name="T69" fmla="*/ 3 h 76"/>
                  <a:gd name="T70" fmla="*/ 30 w 77"/>
                  <a:gd name="T71" fmla="*/ 1 h 76"/>
                  <a:gd name="T72" fmla="*/ 39 w 77"/>
                  <a:gd name="T73" fmla="*/ 0 h 76"/>
                  <a:gd name="T74" fmla="*/ 39 w 77"/>
                  <a:gd name="T75" fmla="*/ 0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7" h="76">
                    <a:moveTo>
                      <a:pt x="39" y="0"/>
                    </a:moveTo>
                    <a:lnTo>
                      <a:pt x="39" y="0"/>
                    </a:lnTo>
                    <a:lnTo>
                      <a:pt x="47" y="1"/>
                    </a:lnTo>
                    <a:lnTo>
                      <a:pt x="54" y="3"/>
                    </a:lnTo>
                    <a:lnTo>
                      <a:pt x="60" y="6"/>
                    </a:lnTo>
                    <a:lnTo>
                      <a:pt x="66" y="11"/>
                    </a:lnTo>
                    <a:lnTo>
                      <a:pt x="70" y="17"/>
                    </a:lnTo>
                    <a:lnTo>
                      <a:pt x="74" y="23"/>
                    </a:lnTo>
                    <a:lnTo>
                      <a:pt x="76" y="30"/>
                    </a:lnTo>
                    <a:lnTo>
                      <a:pt x="77" y="38"/>
                    </a:lnTo>
                    <a:lnTo>
                      <a:pt x="76" y="46"/>
                    </a:lnTo>
                    <a:lnTo>
                      <a:pt x="74" y="53"/>
                    </a:lnTo>
                    <a:lnTo>
                      <a:pt x="70" y="59"/>
                    </a:lnTo>
                    <a:lnTo>
                      <a:pt x="66" y="65"/>
                    </a:lnTo>
                    <a:lnTo>
                      <a:pt x="60" y="69"/>
                    </a:lnTo>
                    <a:lnTo>
                      <a:pt x="54" y="73"/>
                    </a:lnTo>
                    <a:lnTo>
                      <a:pt x="47" y="75"/>
                    </a:lnTo>
                    <a:lnTo>
                      <a:pt x="39" y="76"/>
                    </a:lnTo>
                    <a:lnTo>
                      <a:pt x="30" y="75"/>
                    </a:lnTo>
                    <a:lnTo>
                      <a:pt x="23" y="73"/>
                    </a:lnTo>
                    <a:lnTo>
                      <a:pt x="17" y="69"/>
                    </a:lnTo>
                    <a:lnTo>
                      <a:pt x="11" y="65"/>
                    </a:lnTo>
                    <a:lnTo>
                      <a:pt x="7" y="59"/>
                    </a:lnTo>
                    <a:lnTo>
                      <a:pt x="3" y="53"/>
                    </a:lnTo>
                    <a:lnTo>
                      <a:pt x="1" y="46"/>
                    </a:lnTo>
                    <a:lnTo>
                      <a:pt x="0" y="38"/>
                    </a:lnTo>
                    <a:lnTo>
                      <a:pt x="1" y="30"/>
                    </a:lnTo>
                    <a:lnTo>
                      <a:pt x="3" y="23"/>
                    </a:lnTo>
                    <a:lnTo>
                      <a:pt x="7" y="17"/>
                    </a:lnTo>
                    <a:lnTo>
                      <a:pt x="11" y="11"/>
                    </a:lnTo>
                    <a:lnTo>
                      <a:pt x="17" y="6"/>
                    </a:lnTo>
                    <a:lnTo>
                      <a:pt x="23" y="3"/>
                    </a:lnTo>
                    <a:lnTo>
                      <a:pt x="30" y="1"/>
                    </a:lnTo>
                    <a:lnTo>
                      <a:pt x="39" y="0"/>
                    </a:lnTo>
                    <a:close/>
                  </a:path>
                </a:pathLst>
              </a:custGeom>
              <a:solidFill>
                <a:srgbClr val="FFFF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1" name="Freeform 96">
                <a:extLst>
                  <a:ext uri="{FF2B5EF4-FFF2-40B4-BE49-F238E27FC236}">
                    <a16:creationId xmlns:a16="http://schemas.microsoft.com/office/drawing/2014/main" id="{A9BA1A2F-49A4-46D2-9C82-DABDC4791A04}"/>
                  </a:ext>
                </a:extLst>
              </p:cNvPr>
              <p:cNvSpPr>
                <a:spLocks/>
              </p:cNvSpPr>
              <p:nvPr/>
            </p:nvSpPr>
            <p:spPr bwMode="auto">
              <a:xfrm>
                <a:off x="3932" y="1325"/>
                <a:ext cx="75" cy="74"/>
              </a:xfrm>
              <a:custGeom>
                <a:avLst/>
                <a:gdLst>
                  <a:gd name="T0" fmla="*/ 38 w 75"/>
                  <a:gd name="T1" fmla="*/ 0 h 74"/>
                  <a:gd name="T2" fmla="*/ 38 w 75"/>
                  <a:gd name="T3" fmla="*/ 0 h 74"/>
                  <a:gd name="T4" fmla="*/ 45 w 75"/>
                  <a:gd name="T5" fmla="*/ 1 h 74"/>
                  <a:gd name="T6" fmla="*/ 52 w 75"/>
                  <a:gd name="T7" fmla="*/ 3 h 74"/>
                  <a:gd name="T8" fmla="*/ 59 w 75"/>
                  <a:gd name="T9" fmla="*/ 6 h 74"/>
                  <a:gd name="T10" fmla="*/ 64 w 75"/>
                  <a:gd name="T11" fmla="*/ 11 h 74"/>
                  <a:gd name="T12" fmla="*/ 69 w 75"/>
                  <a:gd name="T13" fmla="*/ 16 h 74"/>
                  <a:gd name="T14" fmla="*/ 72 w 75"/>
                  <a:gd name="T15" fmla="*/ 22 h 74"/>
                  <a:gd name="T16" fmla="*/ 74 w 75"/>
                  <a:gd name="T17" fmla="*/ 29 h 74"/>
                  <a:gd name="T18" fmla="*/ 75 w 75"/>
                  <a:gd name="T19" fmla="*/ 37 h 74"/>
                  <a:gd name="T20" fmla="*/ 75 w 75"/>
                  <a:gd name="T21" fmla="*/ 37 h 74"/>
                  <a:gd name="T22" fmla="*/ 74 w 75"/>
                  <a:gd name="T23" fmla="*/ 45 h 74"/>
                  <a:gd name="T24" fmla="*/ 72 w 75"/>
                  <a:gd name="T25" fmla="*/ 52 h 74"/>
                  <a:gd name="T26" fmla="*/ 69 w 75"/>
                  <a:gd name="T27" fmla="*/ 58 h 74"/>
                  <a:gd name="T28" fmla="*/ 64 w 75"/>
                  <a:gd name="T29" fmla="*/ 63 h 74"/>
                  <a:gd name="T30" fmla="*/ 59 w 75"/>
                  <a:gd name="T31" fmla="*/ 67 h 74"/>
                  <a:gd name="T32" fmla="*/ 52 w 75"/>
                  <a:gd name="T33" fmla="*/ 71 h 74"/>
                  <a:gd name="T34" fmla="*/ 45 w 75"/>
                  <a:gd name="T35" fmla="*/ 73 h 74"/>
                  <a:gd name="T36" fmla="*/ 38 w 75"/>
                  <a:gd name="T37" fmla="*/ 74 h 74"/>
                  <a:gd name="T38" fmla="*/ 38 w 75"/>
                  <a:gd name="T39" fmla="*/ 74 h 74"/>
                  <a:gd name="T40" fmla="*/ 30 w 75"/>
                  <a:gd name="T41" fmla="*/ 73 h 74"/>
                  <a:gd name="T42" fmla="*/ 23 w 75"/>
                  <a:gd name="T43" fmla="*/ 71 h 74"/>
                  <a:gd name="T44" fmla="*/ 16 w 75"/>
                  <a:gd name="T45" fmla="*/ 67 h 74"/>
                  <a:gd name="T46" fmla="*/ 11 w 75"/>
                  <a:gd name="T47" fmla="*/ 63 h 74"/>
                  <a:gd name="T48" fmla="*/ 7 w 75"/>
                  <a:gd name="T49" fmla="*/ 58 h 74"/>
                  <a:gd name="T50" fmla="*/ 3 w 75"/>
                  <a:gd name="T51" fmla="*/ 52 h 74"/>
                  <a:gd name="T52" fmla="*/ 1 w 75"/>
                  <a:gd name="T53" fmla="*/ 45 h 74"/>
                  <a:gd name="T54" fmla="*/ 0 w 75"/>
                  <a:gd name="T55" fmla="*/ 37 h 74"/>
                  <a:gd name="T56" fmla="*/ 0 w 75"/>
                  <a:gd name="T57" fmla="*/ 37 h 74"/>
                  <a:gd name="T58" fmla="*/ 1 w 75"/>
                  <a:gd name="T59" fmla="*/ 29 h 74"/>
                  <a:gd name="T60" fmla="*/ 3 w 75"/>
                  <a:gd name="T61" fmla="*/ 22 h 74"/>
                  <a:gd name="T62" fmla="*/ 7 w 75"/>
                  <a:gd name="T63" fmla="*/ 16 h 74"/>
                  <a:gd name="T64" fmla="*/ 11 w 75"/>
                  <a:gd name="T65" fmla="*/ 11 h 74"/>
                  <a:gd name="T66" fmla="*/ 16 w 75"/>
                  <a:gd name="T67" fmla="*/ 6 h 74"/>
                  <a:gd name="T68" fmla="*/ 23 w 75"/>
                  <a:gd name="T69" fmla="*/ 3 h 74"/>
                  <a:gd name="T70" fmla="*/ 30 w 75"/>
                  <a:gd name="T71" fmla="*/ 1 h 74"/>
                  <a:gd name="T72" fmla="*/ 38 w 75"/>
                  <a:gd name="T73" fmla="*/ 0 h 74"/>
                  <a:gd name="T74" fmla="*/ 38 w 75"/>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74">
                    <a:moveTo>
                      <a:pt x="38" y="0"/>
                    </a:moveTo>
                    <a:lnTo>
                      <a:pt x="38" y="0"/>
                    </a:lnTo>
                    <a:lnTo>
                      <a:pt x="45" y="1"/>
                    </a:lnTo>
                    <a:lnTo>
                      <a:pt x="52" y="3"/>
                    </a:lnTo>
                    <a:lnTo>
                      <a:pt x="59" y="6"/>
                    </a:lnTo>
                    <a:lnTo>
                      <a:pt x="64" y="11"/>
                    </a:lnTo>
                    <a:lnTo>
                      <a:pt x="69" y="16"/>
                    </a:lnTo>
                    <a:lnTo>
                      <a:pt x="72" y="22"/>
                    </a:lnTo>
                    <a:lnTo>
                      <a:pt x="74" y="29"/>
                    </a:lnTo>
                    <a:lnTo>
                      <a:pt x="75" y="37"/>
                    </a:lnTo>
                    <a:lnTo>
                      <a:pt x="74" y="45"/>
                    </a:lnTo>
                    <a:lnTo>
                      <a:pt x="72" y="52"/>
                    </a:lnTo>
                    <a:lnTo>
                      <a:pt x="69" y="58"/>
                    </a:lnTo>
                    <a:lnTo>
                      <a:pt x="64" y="63"/>
                    </a:lnTo>
                    <a:lnTo>
                      <a:pt x="59" y="67"/>
                    </a:lnTo>
                    <a:lnTo>
                      <a:pt x="52" y="71"/>
                    </a:lnTo>
                    <a:lnTo>
                      <a:pt x="45" y="73"/>
                    </a:lnTo>
                    <a:lnTo>
                      <a:pt x="38" y="74"/>
                    </a:lnTo>
                    <a:lnTo>
                      <a:pt x="30" y="73"/>
                    </a:lnTo>
                    <a:lnTo>
                      <a:pt x="23" y="71"/>
                    </a:lnTo>
                    <a:lnTo>
                      <a:pt x="16" y="67"/>
                    </a:lnTo>
                    <a:lnTo>
                      <a:pt x="11" y="63"/>
                    </a:lnTo>
                    <a:lnTo>
                      <a:pt x="7" y="58"/>
                    </a:lnTo>
                    <a:lnTo>
                      <a:pt x="3" y="52"/>
                    </a:lnTo>
                    <a:lnTo>
                      <a:pt x="1" y="45"/>
                    </a:lnTo>
                    <a:lnTo>
                      <a:pt x="0" y="37"/>
                    </a:lnTo>
                    <a:lnTo>
                      <a:pt x="1" y="29"/>
                    </a:lnTo>
                    <a:lnTo>
                      <a:pt x="3" y="22"/>
                    </a:lnTo>
                    <a:lnTo>
                      <a:pt x="7" y="16"/>
                    </a:lnTo>
                    <a:lnTo>
                      <a:pt x="11" y="11"/>
                    </a:lnTo>
                    <a:lnTo>
                      <a:pt x="16" y="6"/>
                    </a:lnTo>
                    <a:lnTo>
                      <a:pt x="23" y="3"/>
                    </a:lnTo>
                    <a:lnTo>
                      <a:pt x="30" y="1"/>
                    </a:lnTo>
                    <a:lnTo>
                      <a:pt x="38" y="0"/>
                    </a:lnTo>
                    <a:close/>
                  </a:path>
                </a:pathLst>
              </a:custGeom>
              <a:solidFill>
                <a:srgbClr val="F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2" name="Freeform 97">
                <a:extLst>
                  <a:ext uri="{FF2B5EF4-FFF2-40B4-BE49-F238E27FC236}">
                    <a16:creationId xmlns:a16="http://schemas.microsoft.com/office/drawing/2014/main" id="{3EFC2325-70FE-424D-81F8-F3E787074D06}"/>
                  </a:ext>
                </a:extLst>
              </p:cNvPr>
              <p:cNvSpPr>
                <a:spLocks/>
              </p:cNvSpPr>
              <p:nvPr/>
            </p:nvSpPr>
            <p:spPr bwMode="auto">
              <a:xfrm>
                <a:off x="3933" y="1326"/>
                <a:ext cx="73" cy="72"/>
              </a:xfrm>
              <a:custGeom>
                <a:avLst/>
                <a:gdLst>
                  <a:gd name="T0" fmla="*/ 37 w 73"/>
                  <a:gd name="T1" fmla="*/ 0 h 72"/>
                  <a:gd name="T2" fmla="*/ 37 w 73"/>
                  <a:gd name="T3" fmla="*/ 0 h 72"/>
                  <a:gd name="T4" fmla="*/ 44 w 73"/>
                  <a:gd name="T5" fmla="*/ 1 h 72"/>
                  <a:gd name="T6" fmla="*/ 51 w 73"/>
                  <a:gd name="T7" fmla="*/ 3 h 72"/>
                  <a:gd name="T8" fmla="*/ 57 w 73"/>
                  <a:gd name="T9" fmla="*/ 6 h 72"/>
                  <a:gd name="T10" fmla="*/ 62 w 73"/>
                  <a:gd name="T11" fmla="*/ 10 h 72"/>
                  <a:gd name="T12" fmla="*/ 67 w 73"/>
                  <a:gd name="T13" fmla="*/ 16 h 72"/>
                  <a:gd name="T14" fmla="*/ 70 w 73"/>
                  <a:gd name="T15" fmla="*/ 22 h 72"/>
                  <a:gd name="T16" fmla="*/ 72 w 73"/>
                  <a:gd name="T17" fmla="*/ 28 h 72"/>
                  <a:gd name="T18" fmla="*/ 73 w 73"/>
                  <a:gd name="T19" fmla="*/ 36 h 72"/>
                  <a:gd name="T20" fmla="*/ 73 w 73"/>
                  <a:gd name="T21" fmla="*/ 36 h 72"/>
                  <a:gd name="T22" fmla="*/ 72 w 73"/>
                  <a:gd name="T23" fmla="*/ 43 h 72"/>
                  <a:gd name="T24" fmla="*/ 70 w 73"/>
                  <a:gd name="T25" fmla="*/ 50 h 72"/>
                  <a:gd name="T26" fmla="*/ 67 w 73"/>
                  <a:gd name="T27" fmla="*/ 56 h 72"/>
                  <a:gd name="T28" fmla="*/ 62 w 73"/>
                  <a:gd name="T29" fmla="*/ 61 h 72"/>
                  <a:gd name="T30" fmla="*/ 57 w 73"/>
                  <a:gd name="T31" fmla="*/ 66 h 72"/>
                  <a:gd name="T32" fmla="*/ 51 w 73"/>
                  <a:gd name="T33" fmla="*/ 69 h 72"/>
                  <a:gd name="T34" fmla="*/ 44 w 73"/>
                  <a:gd name="T35" fmla="*/ 71 h 72"/>
                  <a:gd name="T36" fmla="*/ 37 w 73"/>
                  <a:gd name="T37" fmla="*/ 72 h 72"/>
                  <a:gd name="T38" fmla="*/ 37 w 73"/>
                  <a:gd name="T39" fmla="*/ 72 h 72"/>
                  <a:gd name="T40" fmla="*/ 29 w 73"/>
                  <a:gd name="T41" fmla="*/ 71 h 72"/>
                  <a:gd name="T42" fmla="*/ 22 w 73"/>
                  <a:gd name="T43" fmla="*/ 69 h 72"/>
                  <a:gd name="T44" fmla="*/ 16 w 73"/>
                  <a:gd name="T45" fmla="*/ 66 h 72"/>
                  <a:gd name="T46" fmla="*/ 11 w 73"/>
                  <a:gd name="T47" fmla="*/ 61 h 72"/>
                  <a:gd name="T48" fmla="*/ 6 w 73"/>
                  <a:gd name="T49" fmla="*/ 56 h 72"/>
                  <a:gd name="T50" fmla="*/ 3 w 73"/>
                  <a:gd name="T51" fmla="*/ 50 h 72"/>
                  <a:gd name="T52" fmla="*/ 1 w 73"/>
                  <a:gd name="T53" fmla="*/ 43 h 72"/>
                  <a:gd name="T54" fmla="*/ 0 w 73"/>
                  <a:gd name="T55" fmla="*/ 36 h 72"/>
                  <a:gd name="T56" fmla="*/ 0 w 73"/>
                  <a:gd name="T57" fmla="*/ 36 h 72"/>
                  <a:gd name="T58" fmla="*/ 1 w 73"/>
                  <a:gd name="T59" fmla="*/ 28 h 72"/>
                  <a:gd name="T60" fmla="*/ 3 w 73"/>
                  <a:gd name="T61" fmla="*/ 22 h 72"/>
                  <a:gd name="T62" fmla="*/ 6 w 73"/>
                  <a:gd name="T63" fmla="*/ 16 h 72"/>
                  <a:gd name="T64" fmla="*/ 11 w 73"/>
                  <a:gd name="T65" fmla="*/ 10 h 72"/>
                  <a:gd name="T66" fmla="*/ 16 w 73"/>
                  <a:gd name="T67" fmla="*/ 6 h 72"/>
                  <a:gd name="T68" fmla="*/ 22 w 73"/>
                  <a:gd name="T69" fmla="*/ 3 h 72"/>
                  <a:gd name="T70" fmla="*/ 29 w 73"/>
                  <a:gd name="T71" fmla="*/ 1 h 72"/>
                  <a:gd name="T72" fmla="*/ 37 w 73"/>
                  <a:gd name="T73" fmla="*/ 0 h 72"/>
                  <a:gd name="T74" fmla="*/ 37 w 73"/>
                  <a:gd name="T75" fmla="*/ 0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 h="72">
                    <a:moveTo>
                      <a:pt x="37" y="0"/>
                    </a:moveTo>
                    <a:lnTo>
                      <a:pt x="37" y="0"/>
                    </a:lnTo>
                    <a:lnTo>
                      <a:pt x="44" y="1"/>
                    </a:lnTo>
                    <a:lnTo>
                      <a:pt x="51" y="3"/>
                    </a:lnTo>
                    <a:lnTo>
                      <a:pt x="57" y="6"/>
                    </a:lnTo>
                    <a:lnTo>
                      <a:pt x="62" y="10"/>
                    </a:lnTo>
                    <a:lnTo>
                      <a:pt x="67" y="16"/>
                    </a:lnTo>
                    <a:lnTo>
                      <a:pt x="70" y="22"/>
                    </a:lnTo>
                    <a:lnTo>
                      <a:pt x="72" y="28"/>
                    </a:lnTo>
                    <a:lnTo>
                      <a:pt x="73" y="36"/>
                    </a:lnTo>
                    <a:lnTo>
                      <a:pt x="72" y="43"/>
                    </a:lnTo>
                    <a:lnTo>
                      <a:pt x="70" y="50"/>
                    </a:lnTo>
                    <a:lnTo>
                      <a:pt x="67" y="56"/>
                    </a:lnTo>
                    <a:lnTo>
                      <a:pt x="62" y="61"/>
                    </a:lnTo>
                    <a:lnTo>
                      <a:pt x="57" y="66"/>
                    </a:lnTo>
                    <a:lnTo>
                      <a:pt x="51" y="69"/>
                    </a:lnTo>
                    <a:lnTo>
                      <a:pt x="44" y="71"/>
                    </a:lnTo>
                    <a:lnTo>
                      <a:pt x="37" y="72"/>
                    </a:lnTo>
                    <a:lnTo>
                      <a:pt x="29" y="71"/>
                    </a:lnTo>
                    <a:lnTo>
                      <a:pt x="22" y="69"/>
                    </a:lnTo>
                    <a:lnTo>
                      <a:pt x="16" y="66"/>
                    </a:lnTo>
                    <a:lnTo>
                      <a:pt x="11" y="61"/>
                    </a:lnTo>
                    <a:lnTo>
                      <a:pt x="6" y="56"/>
                    </a:lnTo>
                    <a:lnTo>
                      <a:pt x="3" y="50"/>
                    </a:lnTo>
                    <a:lnTo>
                      <a:pt x="1" y="43"/>
                    </a:lnTo>
                    <a:lnTo>
                      <a:pt x="0" y="36"/>
                    </a:lnTo>
                    <a:lnTo>
                      <a:pt x="1" y="28"/>
                    </a:lnTo>
                    <a:lnTo>
                      <a:pt x="3" y="22"/>
                    </a:lnTo>
                    <a:lnTo>
                      <a:pt x="6" y="16"/>
                    </a:lnTo>
                    <a:lnTo>
                      <a:pt x="11" y="10"/>
                    </a:lnTo>
                    <a:lnTo>
                      <a:pt x="16" y="6"/>
                    </a:lnTo>
                    <a:lnTo>
                      <a:pt x="22" y="3"/>
                    </a:lnTo>
                    <a:lnTo>
                      <a:pt x="29" y="1"/>
                    </a:lnTo>
                    <a:lnTo>
                      <a:pt x="37" y="0"/>
                    </a:lnTo>
                    <a:close/>
                  </a:path>
                </a:pathLst>
              </a:custGeom>
              <a:solidFill>
                <a:srgbClr val="FFFF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3" name="Freeform 98">
                <a:extLst>
                  <a:ext uri="{FF2B5EF4-FFF2-40B4-BE49-F238E27FC236}">
                    <a16:creationId xmlns:a16="http://schemas.microsoft.com/office/drawing/2014/main" id="{8BB21F58-9629-44D5-8DD5-EF08E2A49758}"/>
                  </a:ext>
                </a:extLst>
              </p:cNvPr>
              <p:cNvSpPr>
                <a:spLocks/>
              </p:cNvSpPr>
              <p:nvPr/>
            </p:nvSpPr>
            <p:spPr bwMode="auto">
              <a:xfrm>
                <a:off x="3934" y="1327"/>
                <a:ext cx="71" cy="70"/>
              </a:xfrm>
              <a:custGeom>
                <a:avLst/>
                <a:gdLst>
                  <a:gd name="T0" fmla="*/ 36 w 71"/>
                  <a:gd name="T1" fmla="*/ 0 h 70"/>
                  <a:gd name="T2" fmla="*/ 36 w 71"/>
                  <a:gd name="T3" fmla="*/ 0 h 70"/>
                  <a:gd name="T4" fmla="*/ 43 w 71"/>
                  <a:gd name="T5" fmla="*/ 1 h 70"/>
                  <a:gd name="T6" fmla="*/ 50 w 71"/>
                  <a:gd name="T7" fmla="*/ 3 h 70"/>
                  <a:gd name="T8" fmla="*/ 55 w 71"/>
                  <a:gd name="T9" fmla="*/ 6 h 70"/>
                  <a:gd name="T10" fmla="*/ 61 w 71"/>
                  <a:gd name="T11" fmla="*/ 10 h 70"/>
                  <a:gd name="T12" fmla="*/ 65 w 71"/>
                  <a:gd name="T13" fmla="*/ 15 h 70"/>
                  <a:gd name="T14" fmla="*/ 68 w 71"/>
                  <a:gd name="T15" fmla="*/ 21 h 70"/>
                  <a:gd name="T16" fmla="*/ 70 w 71"/>
                  <a:gd name="T17" fmla="*/ 27 h 70"/>
                  <a:gd name="T18" fmla="*/ 71 w 71"/>
                  <a:gd name="T19" fmla="*/ 35 h 70"/>
                  <a:gd name="T20" fmla="*/ 71 w 71"/>
                  <a:gd name="T21" fmla="*/ 35 h 70"/>
                  <a:gd name="T22" fmla="*/ 70 w 71"/>
                  <a:gd name="T23" fmla="*/ 42 h 70"/>
                  <a:gd name="T24" fmla="*/ 68 w 71"/>
                  <a:gd name="T25" fmla="*/ 49 h 70"/>
                  <a:gd name="T26" fmla="*/ 65 w 71"/>
                  <a:gd name="T27" fmla="*/ 55 h 70"/>
                  <a:gd name="T28" fmla="*/ 61 w 71"/>
                  <a:gd name="T29" fmla="*/ 60 h 70"/>
                  <a:gd name="T30" fmla="*/ 55 w 71"/>
                  <a:gd name="T31" fmla="*/ 64 h 70"/>
                  <a:gd name="T32" fmla="*/ 50 w 71"/>
                  <a:gd name="T33" fmla="*/ 67 h 70"/>
                  <a:gd name="T34" fmla="*/ 43 w 71"/>
                  <a:gd name="T35" fmla="*/ 69 h 70"/>
                  <a:gd name="T36" fmla="*/ 36 w 71"/>
                  <a:gd name="T37" fmla="*/ 70 h 70"/>
                  <a:gd name="T38" fmla="*/ 36 w 71"/>
                  <a:gd name="T39" fmla="*/ 70 h 70"/>
                  <a:gd name="T40" fmla="*/ 28 w 71"/>
                  <a:gd name="T41" fmla="*/ 69 h 70"/>
                  <a:gd name="T42" fmla="*/ 21 w 71"/>
                  <a:gd name="T43" fmla="*/ 67 h 70"/>
                  <a:gd name="T44" fmla="*/ 16 w 71"/>
                  <a:gd name="T45" fmla="*/ 64 h 70"/>
                  <a:gd name="T46" fmla="*/ 10 w 71"/>
                  <a:gd name="T47" fmla="*/ 60 h 70"/>
                  <a:gd name="T48" fmla="*/ 6 w 71"/>
                  <a:gd name="T49" fmla="*/ 55 h 70"/>
                  <a:gd name="T50" fmla="*/ 3 w 71"/>
                  <a:gd name="T51" fmla="*/ 49 h 70"/>
                  <a:gd name="T52" fmla="*/ 1 w 71"/>
                  <a:gd name="T53" fmla="*/ 42 h 70"/>
                  <a:gd name="T54" fmla="*/ 0 w 71"/>
                  <a:gd name="T55" fmla="*/ 35 h 70"/>
                  <a:gd name="T56" fmla="*/ 0 w 71"/>
                  <a:gd name="T57" fmla="*/ 35 h 70"/>
                  <a:gd name="T58" fmla="*/ 1 w 71"/>
                  <a:gd name="T59" fmla="*/ 27 h 70"/>
                  <a:gd name="T60" fmla="*/ 3 w 71"/>
                  <a:gd name="T61" fmla="*/ 21 h 70"/>
                  <a:gd name="T62" fmla="*/ 6 w 71"/>
                  <a:gd name="T63" fmla="*/ 15 h 70"/>
                  <a:gd name="T64" fmla="*/ 10 w 71"/>
                  <a:gd name="T65" fmla="*/ 10 h 70"/>
                  <a:gd name="T66" fmla="*/ 16 w 71"/>
                  <a:gd name="T67" fmla="*/ 6 h 70"/>
                  <a:gd name="T68" fmla="*/ 21 w 71"/>
                  <a:gd name="T69" fmla="*/ 3 h 70"/>
                  <a:gd name="T70" fmla="*/ 28 w 71"/>
                  <a:gd name="T71" fmla="*/ 1 h 70"/>
                  <a:gd name="T72" fmla="*/ 36 w 71"/>
                  <a:gd name="T73" fmla="*/ 0 h 70"/>
                  <a:gd name="T74" fmla="*/ 36 w 71"/>
                  <a:gd name="T75" fmla="*/ 0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1" h="70">
                    <a:moveTo>
                      <a:pt x="36" y="0"/>
                    </a:moveTo>
                    <a:lnTo>
                      <a:pt x="36" y="0"/>
                    </a:lnTo>
                    <a:lnTo>
                      <a:pt x="43" y="1"/>
                    </a:lnTo>
                    <a:lnTo>
                      <a:pt x="50" y="3"/>
                    </a:lnTo>
                    <a:lnTo>
                      <a:pt x="55" y="6"/>
                    </a:lnTo>
                    <a:lnTo>
                      <a:pt x="61" y="10"/>
                    </a:lnTo>
                    <a:lnTo>
                      <a:pt x="65" y="15"/>
                    </a:lnTo>
                    <a:lnTo>
                      <a:pt x="68" y="21"/>
                    </a:lnTo>
                    <a:lnTo>
                      <a:pt x="70" y="27"/>
                    </a:lnTo>
                    <a:lnTo>
                      <a:pt x="71" y="35"/>
                    </a:lnTo>
                    <a:lnTo>
                      <a:pt x="70" y="42"/>
                    </a:lnTo>
                    <a:lnTo>
                      <a:pt x="68" y="49"/>
                    </a:lnTo>
                    <a:lnTo>
                      <a:pt x="65" y="55"/>
                    </a:lnTo>
                    <a:lnTo>
                      <a:pt x="61" y="60"/>
                    </a:lnTo>
                    <a:lnTo>
                      <a:pt x="55" y="64"/>
                    </a:lnTo>
                    <a:lnTo>
                      <a:pt x="50" y="67"/>
                    </a:lnTo>
                    <a:lnTo>
                      <a:pt x="43" y="69"/>
                    </a:lnTo>
                    <a:lnTo>
                      <a:pt x="36" y="70"/>
                    </a:lnTo>
                    <a:lnTo>
                      <a:pt x="28" y="69"/>
                    </a:lnTo>
                    <a:lnTo>
                      <a:pt x="21" y="67"/>
                    </a:lnTo>
                    <a:lnTo>
                      <a:pt x="16" y="64"/>
                    </a:lnTo>
                    <a:lnTo>
                      <a:pt x="10" y="60"/>
                    </a:lnTo>
                    <a:lnTo>
                      <a:pt x="6" y="55"/>
                    </a:lnTo>
                    <a:lnTo>
                      <a:pt x="3" y="49"/>
                    </a:lnTo>
                    <a:lnTo>
                      <a:pt x="1" y="42"/>
                    </a:lnTo>
                    <a:lnTo>
                      <a:pt x="0" y="35"/>
                    </a:lnTo>
                    <a:lnTo>
                      <a:pt x="1" y="27"/>
                    </a:lnTo>
                    <a:lnTo>
                      <a:pt x="3" y="21"/>
                    </a:lnTo>
                    <a:lnTo>
                      <a:pt x="6" y="15"/>
                    </a:lnTo>
                    <a:lnTo>
                      <a:pt x="10" y="10"/>
                    </a:lnTo>
                    <a:lnTo>
                      <a:pt x="16" y="6"/>
                    </a:lnTo>
                    <a:lnTo>
                      <a:pt x="21" y="3"/>
                    </a:lnTo>
                    <a:lnTo>
                      <a:pt x="28" y="1"/>
                    </a:lnTo>
                    <a:lnTo>
                      <a:pt x="36" y="0"/>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4" name="Freeform 99">
                <a:extLst>
                  <a:ext uri="{FF2B5EF4-FFF2-40B4-BE49-F238E27FC236}">
                    <a16:creationId xmlns:a16="http://schemas.microsoft.com/office/drawing/2014/main" id="{9EA88048-E950-4498-BA34-E266097A472C}"/>
                  </a:ext>
                </a:extLst>
              </p:cNvPr>
              <p:cNvSpPr>
                <a:spLocks/>
              </p:cNvSpPr>
              <p:nvPr/>
            </p:nvSpPr>
            <p:spPr bwMode="auto">
              <a:xfrm>
                <a:off x="3935" y="1328"/>
                <a:ext cx="69" cy="68"/>
              </a:xfrm>
              <a:custGeom>
                <a:avLst/>
                <a:gdLst>
                  <a:gd name="T0" fmla="*/ 35 w 69"/>
                  <a:gd name="T1" fmla="*/ 0 h 68"/>
                  <a:gd name="T2" fmla="*/ 35 w 69"/>
                  <a:gd name="T3" fmla="*/ 0 h 68"/>
                  <a:gd name="T4" fmla="*/ 42 w 69"/>
                  <a:gd name="T5" fmla="*/ 1 h 68"/>
                  <a:gd name="T6" fmla="*/ 48 w 69"/>
                  <a:gd name="T7" fmla="*/ 3 h 68"/>
                  <a:gd name="T8" fmla="*/ 54 w 69"/>
                  <a:gd name="T9" fmla="*/ 6 h 68"/>
                  <a:gd name="T10" fmla="*/ 59 w 69"/>
                  <a:gd name="T11" fmla="*/ 10 h 68"/>
                  <a:gd name="T12" fmla="*/ 63 w 69"/>
                  <a:gd name="T13" fmla="*/ 15 h 68"/>
                  <a:gd name="T14" fmla="*/ 66 w 69"/>
                  <a:gd name="T15" fmla="*/ 20 h 68"/>
                  <a:gd name="T16" fmla="*/ 68 w 69"/>
                  <a:gd name="T17" fmla="*/ 27 h 68"/>
                  <a:gd name="T18" fmla="*/ 69 w 69"/>
                  <a:gd name="T19" fmla="*/ 34 h 68"/>
                  <a:gd name="T20" fmla="*/ 69 w 69"/>
                  <a:gd name="T21" fmla="*/ 34 h 68"/>
                  <a:gd name="T22" fmla="*/ 68 w 69"/>
                  <a:gd name="T23" fmla="*/ 41 h 68"/>
                  <a:gd name="T24" fmla="*/ 66 w 69"/>
                  <a:gd name="T25" fmla="*/ 47 h 68"/>
                  <a:gd name="T26" fmla="*/ 63 w 69"/>
                  <a:gd name="T27" fmla="*/ 53 h 68"/>
                  <a:gd name="T28" fmla="*/ 59 w 69"/>
                  <a:gd name="T29" fmla="*/ 58 h 68"/>
                  <a:gd name="T30" fmla="*/ 54 w 69"/>
                  <a:gd name="T31" fmla="*/ 62 h 68"/>
                  <a:gd name="T32" fmla="*/ 48 w 69"/>
                  <a:gd name="T33" fmla="*/ 65 h 68"/>
                  <a:gd name="T34" fmla="*/ 42 w 69"/>
                  <a:gd name="T35" fmla="*/ 67 h 68"/>
                  <a:gd name="T36" fmla="*/ 35 w 69"/>
                  <a:gd name="T37" fmla="*/ 68 h 68"/>
                  <a:gd name="T38" fmla="*/ 35 w 69"/>
                  <a:gd name="T39" fmla="*/ 68 h 68"/>
                  <a:gd name="T40" fmla="*/ 27 w 69"/>
                  <a:gd name="T41" fmla="*/ 67 h 68"/>
                  <a:gd name="T42" fmla="*/ 21 w 69"/>
                  <a:gd name="T43" fmla="*/ 65 h 68"/>
                  <a:gd name="T44" fmla="*/ 15 w 69"/>
                  <a:gd name="T45" fmla="*/ 62 h 68"/>
                  <a:gd name="T46" fmla="*/ 10 w 69"/>
                  <a:gd name="T47" fmla="*/ 58 h 68"/>
                  <a:gd name="T48" fmla="*/ 6 w 69"/>
                  <a:gd name="T49" fmla="*/ 53 h 68"/>
                  <a:gd name="T50" fmla="*/ 3 w 69"/>
                  <a:gd name="T51" fmla="*/ 47 h 68"/>
                  <a:gd name="T52" fmla="*/ 1 w 69"/>
                  <a:gd name="T53" fmla="*/ 41 h 68"/>
                  <a:gd name="T54" fmla="*/ 0 w 69"/>
                  <a:gd name="T55" fmla="*/ 34 h 68"/>
                  <a:gd name="T56" fmla="*/ 0 w 69"/>
                  <a:gd name="T57" fmla="*/ 34 h 68"/>
                  <a:gd name="T58" fmla="*/ 1 w 69"/>
                  <a:gd name="T59" fmla="*/ 27 h 68"/>
                  <a:gd name="T60" fmla="*/ 3 w 69"/>
                  <a:gd name="T61" fmla="*/ 20 h 68"/>
                  <a:gd name="T62" fmla="*/ 6 w 69"/>
                  <a:gd name="T63" fmla="*/ 15 h 68"/>
                  <a:gd name="T64" fmla="*/ 10 w 69"/>
                  <a:gd name="T65" fmla="*/ 10 h 68"/>
                  <a:gd name="T66" fmla="*/ 15 w 69"/>
                  <a:gd name="T67" fmla="*/ 6 h 68"/>
                  <a:gd name="T68" fmla="*/ 21 w 69"/>
                  <a:gd name="T69" fmla="*/ 3 h 68"/>
                  <a:gd name="T70" fmla="*/ 27 w 69"/>
                  <a:gd name="T71" fmla="*/ 1 h 68"/>
                  <a:gd name="T72" fmla="*/ 35 w 69"/>
                  <a:gd name="T73" fmla="*/ 0 h 68"/>
                  <a:gd name="T74" fmla="*/ 35 w 69"/>
                  <a:gd name="T75" fmla="*/ 0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8">
                    <a:moveTo>
                      <a:pt x="35" y="0"/>
                    </a:moveTo>
                    <a:lnTo>
                      <a:pt x="35" y="0"/>
                    </a:lnTo>
                    <a:lnTo>
                      <a:pt x="42" y="1"/>
                    </a:lnTo>
                    <a:lnTo>
                      <a:pt x="48" y="3"/>
                    </a:lnTo>
                    <a:lnTo>
                      <a:pt x="54" y="6"/>
                    </a:lnTo>
                    <a:lnTo>
                      <a:pt x="59" y="10"/>
                    </a:lnTo>
                    <a:lnTo>
                      <a:pt x="63" y="15"/>
                    </a:lnTo>
                    <a:lnTo>
                      <a:pt x="66" y="20"/>
                    </a:lnTo>
                    <a:lnTo>
                      <a:pt x="68" y="27"/>
                    </a:lnTo>
                    <a:lnTo>
                      <a:pt x="69" y="34"/>
                    </a:lnTo>
                    <a:lnTo>
                      <a:pt x="68" y="41"/>
                    </a:lnTo>
                    <a:lnTo>
                      <a:pt x="66" y="47"/>
                    </a:lnTo>
                    <a:lnTo>
                      <a:pt x="63" y="53"/>
                    </a:lnTo>
                    <a:lnTo>
                      <a:pt x="59" y="58"/>
                    </a:lnTo>
                    <a:lnTo>
                      <a:pt x="54" y="62"/>
                    </a:lnTo>
                    <a:lnTo>
                      <a:pt x="48" y="65"/>
                    </a:lnTo>
                    <a:lnTo>
                      <a:pt x="42" y="67"/>
                    </a:lnTo>
                    <a:lnTo>
                      <a:pt x="35" y="68"/>
                    </a:lnTo>
                    <a:lnTo>
                      <a:pt x="27" y="67"/>
                    </a:lnTo>
                    <a:lnTo>
                      <a:pt x="21" y="65"/>
                    </a:lnTo>
                    <a:lnTo>
                      <a:pt x="15" y="62"/>
                    </a:lnTo>
                    <a:lnTo>
                      <a:pt x="10" y="58"/>
                    </a:lnTo>
                    <a:lnTo>
                      <a:pt x="6" y="53"/>
                    </a:lnTo>
                    <a:lnTo>
                      <a:pt x="3" y="47"/>
                    </a:lnTo>
                    <a:lnTo>
                      <a:pt x="1" y="41"/>
                    </a:lnTo>
                    <a:lnTo>
                      <a:pt x="0" y="34"/>
                    </a:lnTo>
                    <a:lnTo>
                      <a:pt x="1" y="27"/>
                    </a:lnTo>
                    <a:lnTo>
                      <a:pt x="3" y="20"/>
                    </a:lnTo>
                    <a:lnTo>
                      <a:pt x="6" y="15"/>
                    </a:lnTo>
                    <a:lnTo>
                      <a:pt x="10" y="10"/>
                    </a:lnTo>
                    <a:lnTo>
                      <a:pt x="15" y="6"/>
                    </a:lnTo>
                    <a:lnTo>
                      <a:pt x="21" y="3"/>
                    </a:lnTo>
                    <a:lnTo>
                      <a:pt x="27" y="1"/>
                    </a:lnTo>
                    <a:lnTo>
                      <a:pt x="35" y="0"/>
                    </a:lnTo>
                    <a:close/>
                  </a:path>
                </a:pathLst>
              </a:custGeom>
              <a:solidFill>
                <a:srgbClr val="FFF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5" name="Freeform 100">
                <a:extLst>
                  <a:ext uri="{FF2B5EF4-FFF2-40B4-BE49-F238E27FC236}">
                    <a16:creationId xmlns:a16="http://schemas.microsoft.com/office/drawing/2014/main" id="{CE9F52A9-AE8F-4E66-B842-20053BA188AF}"/>
                  </a:ext>
                </a:extLst>
              </p:cNvPr>
              <p:cNvSpPr>
                <a:spLocks/>
              </p:cNvSpPr>
              <p:nvPr/>
            </p:nvSpPr>
            <p:spPr bwMode="auto">
              <a:xfrm>
                <a:off x="3936" y="1329"/>
                <a:ext cx="67" cy="66"/>
              </a:xfrm>
              <a:custGeom>
                <a:avLst/>
                <a:gdLst>
                  <a:gd name="T0" fmla="*/ 34 w 67"/>
                  <a:gd name="T1" fmla="*/ 0 h 66"/>
                  <a:gd name="T2" fmla="*/ 34 w 67"/>
                  <a:gd name="T3" fmla="*/ 0 h 66"/>
                  <a:gd name="T4" fmla="*/ 41 w 67"/>
                  <a:gd name="T5" fmla="*/ 1 h 66"/>
                  <a:gd name="T6" fmla="*/ 47 w 67"/>
                  <a:gd name="T7" fmla="*/ 3 h 66"/>
                  <a:gd name="T8" fmla="*/ 52 w 67"/>
                  <a:gd name="T9" fmla="*/ 6 h 66"/>
                  <a:gd name="T10" fmla="*/ 57 w 67"/>
                  <a:gd name="T11" fmla="*/ 10 h 66"/>
                  <a:gd name="T12" fmla="*/ 61 w 67"/>
                  <a:gd name="T13" fmla="*/ 14 h 66"/>
                  <a:gd name="T14" fmla="*/ 64 w 67"/>
                  <a:gd name="T15" fmla="*/ 20 h 66"/>
                  <a:gd name="T16" fmla="*/ 66 w 67"/>
                  <a:gd name="T17" fmla="*/ 26 h 66"/>
                  <a:gd name="T18" fmla="*/ 67 w 67"/>
                  <a:gd name="T19" fmla="*/ 33 h 66"/>
                  <a:gd name="T20" fmla="*/ 67 w 67"/>
                  <a:gd name="T21" fmla="*/ 33 h 66"/>
                  <a:gd name="T22" fmla="*/ 66 w 67"/>
                  <a:gd name="T23" fmla="*/ 40 h 66"/>
                  <a:gd name="T24" fmla="*/ 64 w 67"/>
                  <a:gd name="T25" fmla="*/ 46 h 66"/>
                  <a:gd name="T26" fmla="*/ 61 w 67"/>
                  <a:gd name="T27" fmla="*/ 51 h 66"/>
                  <a:gd name="T28" fmla="*/ 57 w 67"/>
                  <a:gd name="T29" fmla="*/ 56 h 66"/>
                  <a:gd name="T30" fmla="*/ 52 w 67"/>
                  <a:gd name="T31" fmla="*/ 60 h 66"/>
                  <a:gd name="T32" fmla="*/ 47 w 67"/>
                  <a:gd name="T33" fmla="*/ 63 h 66"/>
                  <a:gd name="T34" fmla="*/ 41 w 67"/>
                  <a:gd name="T35" fmla="*/ 65 h 66"/>
                  <a:gd name="T36" fmla="*/ 34 w 67"/>
                  <a:gd name="T37" fmla="*/ 66 h 66"/>
                  <a:gd name="T38" fmla="*/ 34 w 67"/>
                  <a:gd name="T39" fmla="*/ 66 h 66"/>
                  <a:gd name="T40" fmla="*/ 26 w 67"/>
                  <a:gd name="T41" fmla="*/ 65 h 66"/>
                  <a:gd name="T42" fmla="*/ 20 w 67"/>
                  <a:gd name="T43" fmla="*/ 63 h 66"/>
                  <a:gd name="T44" fmla="*/ 15 w 67"/>
                  <a:gd name="T45" fmla="*/ 60 h 66"/>
                  <a:gd name="T46" fmla="*/ 10 w 67"/>
                  <a:gd name="T47" fmla="*/ 56 h 66"/>
                  <a:gd name="T48" fmla="*/ 6 w 67"/>
                  <a:gd name="T49" fmla="*/ 51 h 66"/>
                  <a:gd name="T50" fmla="*/ 3 w 67"/>
                  <a:gd name="T51" fmla="*/ 46 h 66"/>
                  <a:gd name="T52" fmla="*/ 1 w 67"/>
                  <a:gd name="T53" fmla="*/ 40 h 66"/>
                  <a:gd name="T54" fmla="*/ 0 w 67"/>
                  <a:gd name="T55" fmla="*/ 33 h 66"/>
                  <a:gd name="T56" fmla="*/ 0 w 67"/>
                  <a:gd name="T57" fmla="*/ 33 h 66"/>
                  <a:gd name="T58" fmla="*/ 1 w 67"/>
                  <a:gd name="T59" fmla="*/ 26 h 66"/>
                  <a:gd name="T60" fmla="*/ 3 w 67"/>
                  <a:gd name="T61" fmla="*/ 20 h 66"/>
                  <a:gd name="T62" fmla="*/ 6 w 67"/>
                  <a:gd name="T63" fmla="*/ 14 h 66"/>
                  <a:gd name="T64" fmla="*/ 10 w 67"/>
                  <a:gd name="T65" fmla="*/ 10 h 66"/>
                  <a:gd name="T66" fmla="*/ 15 w 67"/>
                  <a:gd name="T67" fmla="*/ 6 h 66"/>
                  <a:gd name="T68" fmla="*/ 20 w 67"/>
                  <a:gd name="T69" fmla="*/ 3 h 66"/>
                  <a:gd name="T70" fmla="*/ 26 w 67"/>
                  <a:gd name="T71" fmla="*/ 1 h 66"/>
                  <a:gd name="T72" fmla="*/ 34 w 67"/>
                  <a:gd name="T73" fmla="*/ 0 h 66"/>
                  <a:gd name="T74" fmla="*/ 34 w 67"/>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6">
                    <a:moveTo>
                      <a:pt x="34" y="0"/>
                    </a:moveTo>
                    <a:lnTo>
                      <a:pt x="34" y="0"/>
                    </a:lnTo>
                    <a:lnTo>
                      <a:pt x="41" y="1"/>
                    </a:lnTo>
                    <a:lnTo>
                      <a:pt x="47" y="3"/>
                    </a:lnTo>
                    <a:lnTo>
                      <a:pt x="52" y="6"/>
                    </a:lnTo>
                    <a:lnTo>
                      <a:pt x="57" y="10"/>
                    </a:lnTo>
                    <a:lnTo>
                      <a:pt x="61" y="14"/>
                    </a:lnTo>
                    <a:lnTo>
                      <a:pt x="64" y="20"/>
                    </a:lnTo>
                    <a:lnTo>
                      <a:pt x="66" y="26"/>
                    </a:lnTo>
                    <a:lnTo>
                      <a:pt x="67" y="33"/>
                    </a:lnTo>
                    <a:lnTo>
                      <a:pt x="66" y="40"/>
                    </a:lnTo>
                    <a:lnTo>
                      <a:pt x="64" y="46"/>
                    </a:lnTo>
                    <a:lnTo>
                      <a:pt x="61" y="51"/>
                    </a:lnTo>
                    <a:lnTo>
                      <a:pt x="57" y="56"/>
                    </a:lnTo>
                    <a:lnTo>
                      <a:pt x="52" y="60"/>
                    </a:lnTo>
                    <a:lnTo>
                      <a:pt x="47" y="63"/>
                    </a:lnTo>
                    <a:lnTo>
                      <a:pt x="41" y="65"/>
                    </a:lnTo>
                    <a:lnTo>
                      <a:pt x="34" y="66"/>
                    </a:lnTo>
                    <a:lnTo>
                      <a:pt x="26" y="65"/>
                    </a:lnTo>
                    <a:lnTo>
                      <a:pt x="20" y="63"/>
                    </a:lnTo>
                    <a:lnTo>
                      <a:pt x="15" y="60"/>
                    </a:lnTo>
                    <a:lnTo>
                      <a:pt x="10" y="56"/>
                    </a:lnTo>
                    <a:lnTo>
                      <a:pt x="6" y="51"/>
                    </a:lnTo>
                    <a:lnTo>
                      <a:pt x="3" y="46"/>
                    </a:lnTo>
                    <a:lnTo>
                      <a:pt x="1" y="40"/>
                    </a:lnTo>
                    <a:lnTo>
                      <a:pt x="0" y="33"/>
                    </a:lnTo>
                    <a:lnTo>
                      <a:pt x="1" y="26"/>
                    </a:lnTo>
                    <a:lnTo>
                      <a:pt x="3" y="20"/>
                    </a:lnTo>
                    <a:lnTo>
                      <a:pt x="6" y="14"/>
                    </a:lnTo>
                    <a:lnTo>
                      <a:pt x="10" y="10"/>
                    </a:lnTo>
                    <a:lnTo>
                      <a:pt x="15" y="6"/>
                    </a:lnTo>
                    <a:lnTo>
                      <a:pt x="20" y="3"/>
                    </a:lnTo>
                    <a:lnTo>
                      <a:pt x="26" y="1"/>
                    </a:lnTo>
                    <a:lnTo>
                      <a:pt x="34" y="0"/>
                    </a:lnTo>
                    <a:close/>
                  </a:path>
                </a:pathLst>
              </a:custGeom>
              <a:solidFill>
                <a:srgbClr val="FFFF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6" name="Freeform 101">
                <a:extLst>
                  <a:ext uri="{FF2B5EF4-FFF2-40B4-BE49-F238E27FC236}">
                    <a16:creationId xmlns:a16="http://schemas.microsoft.com/office/drawing/2014/main" id="{0DD3B1ED-808C-4C27-BC2C-5BC0E907A7B2}"/>
                  </a:ext>
                </a:extLst>
              </p:cNvPr>
              <p:cNvSpPr>
                <a:spLocks/>
              </p:cNvSpPr>
              <p:nvPr/>
            </p:nvSpPr>
            <p:spPr bwMode="auto">
              <a:xfrm>
                <a:off x="3937" y="1330"/>
                <a:ext cx="65" cy="64"/>
              </a:xfrm>
              <a:custGeom>
                <a:avLst/>
                <a:gdLst>
                  <a:gd name="T0" fmla="*/ 33 w 65"/>
                  <a:gd name="T1" fmla="*/ 0 h 64"/>
                  <a:gd name="T2" fmla="*/ 33 w 65"/>
                  <a:gd name="T3" fmla="*/ 0 h 64"/>
                  <a:gd name="T4" fmla="*/ 39 w 65"/>
                  <a:gd name="T5" fmla="*/ 1 h 64"/>
                  <a:gd name="T6" fmla="*/ 45 w 65"/>
                  <a:gd name="T7" fmla="*/ 3 h 64"/>
                  <a:gd name="T8" fmla="*/ 51 w 65"/>
                  <a:gd name="T9" fmla="*/ 5 h 64"/>
                  <a:gd name="T10" fmla="*/ 55 w 65"/>
                  <a:gd name="T11" fmla="*/ 9 h 64"/>
                  <a:gd name="T12" fmla="*/ 59 w 65"/>
                  <a:gd name="T13" fmla="*/ 14 h 64"/>
                  <a:gd name="T14" fmla="*/ 62 w 65"/>
                  <a:gd name="T15" fmla="*/ 19 h 64"/>
                  <a:gd name="T16" fmla="*/ 64 w 65"/>
                  <a:gd name="T17" fmla="*/ 25 h 64"/>
                  <a:gd name="T18" fmla="*/ 65 w 65"/>
                  <a:gd name="T19" fmla="*/ 32 h 64"/>
                  <a:gd name="T20" fmla="*/ 65 w 65"/>
                  <a:gd name="T21" fmla="*/ 32 h 64"/>
                  <a:gd name="T22" fmla="*/ 64 w 65"/>
                  <a:gd name="T23" fmla="*/ 39 h 64"/>
                  <a:gd name="T24" fmla="*/ 62 w 65"/>
                  <a:gd name="T25" fmla="*/ 45 h 64"/>
                  <a:gd name="T26" fmla="*/ 59 w 65"/>
                  <a:gd name="T27" fmla="*/ 50 h 64"/>
                  <a:gd name="T28" fmla="*/ 55 w 65"/>
                  <a:gd name="T29" fmla="*/ 55 h 64"/>
                  <a:gd name="T30" fmla="*/ 51 w 65"/>
                  <a:gd name="T31" fmla="*/ 58 h 64"/>
                  <a:gd name="T32" fmla="*/ 45 w 65"/>
                  <a:gd name="T33" fmla="*/ 61 h 64"/>
                  <a:gd name="T34" fmla="*/ 39 w 65"/>
                  <a:gd name="T35" fmla="*/ 63 h 64"/>
                  <a:gd name="T36" fmla="*/ 33 w 65"/>
                  <a:gd name="T37" fmla="*/ 64 h 64"/>
                  <a:gd name="T38" fmla="*/ 33 w 65"/>
                  <a:gd name="T39" fmla="*/ 64 h 64"/>
                  <a:gd name="T40" fmla="*/ 27 w 65"/>
                  <a:gd name="T41" fmla="*/ 63 h 64"/>
                  <a:gd name="T42" fmla="*/ 20 w 65"/>
                  <a:gd name="T43" fmla="*/ 61 h 64"/>
                  <a:gd name="T44" fmla="*/ 14 w 65"/>
                  <a:gd name="T45" fmla="*/ 58 h 64"/>
                  <a:gd name="T46" fmla="*/ 10 w 65"/>
                  <a:gd name="T47" fmla="*/ 55 h 64"/>
                  <a:gd name="T48" fmla="*/ 6 w 65"/>
                  <a:gd name="T49" fmla="*/ 50 h 64"/>
                  <a:gd name="T50" fmla="*/ 3 w 65"/>
                  <a:gd name="T51" fmla="*/ 45 h 64"/>
                  <a:gd name="T52" fmla="*/ 1 w 65"/>
                  <a:gd name="T53" fmla="*/ 39 h 64"/>
                  <a:gd name="T54" fmla="*/ 0 w 65"/>
                  <a:gd name="T55" fmla="*/ 32 h 64"/>
                  <a:gd name="T56" fmla="*/ 0 w 65"/>
                  <a:gd name="T57" fmla="*/ 32 h 64"/>
                  <a:gd name="T58" fmla="*/ 1 w 65"/>
                  <a:gd name="T59" fmla="*/ 25 h 64"/>
                  <a:gd name="T60" fmla="*/ 3 w 65"/>
                  <a:gd name="T61" fmla="*/ 19 h 64"/>
                  <a:gd name="T62" fmla="*/ 6 w 65"/>
                  <a:gd name="T63" fmla="*/ 14 h 64"/>
                  <a:gd name="T64" fmla="*/ 10 w 65"/>
                  <a:gd name="T65" fmla="*/ 9 h 64"/>
                  <a:gd name="T66" fmla="*/ 14 w 65"/>
                  <a:gd name="T67" fmla="*/ 5 h 64"/>
                  <a:gd name="T68" fmla="*/ 20 w 65"/>
                  <a:gd name="T69" fmla="*/ 3 h 64"/>
                  <a:gd name="T70" fmla="*/ 27 w 65"/>
                  <a:gd name="T71" fmla="*/ 1 h 64"/>
                  <a:gd name="T72" fmla="*/ 33 w 65"/>
                  <a:gd name="T73" fmla="*/ 0 h 64"/>
                  <a:gd name="T74" fmla="*/ 33 w 65"/>
                  <a:gd name="T75" fmla="*/ 0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5" h="64">
                    <a:moveTo>
                      <a:pt x="33" y="0"/>
                    </a:moveTo>
                    <a:lnTo>
                      <a:pt x="33" y="0"/>
                    </a:lnTo>
                    <a:lnTo>
                      <a:pt x="39" y="1"/>
                    </a:lnTo>
                    <a:lnTo>
                      <a:pt x="45" y="3"/>
                    </a:lnTo>
                    <a:lnTo>
                      <a:pt x="51" y="5"/>
                    </a:lnTo>
                    <a:lnTo>
                      <a:pt x="55" y="9"/>
                    </a:lnTo>
                    <a:lnTo>
                      <a:pt x="59" y="14"/>
                    </a:lnTo>
                    <a:lnTo>
                      <a:pt x="62" y="19"/>
                    </a:lnTo>
                    <a:lnTo>
                      <a:pt x="64" y="25"/>
                    </a:lnTo>
                    <a:lnTo>
                      <a:pt x="65" y="32"/>
                    </a:lnTo>
                    <a:lnTo>
                      <a:pt x="64" y="39"/>
                    </a:lnTo>
                    <a:lnTo>
                      <a:pt x="62" y="45"/>
                    </a:lnTo>
                    <a:lnTo>
                      <a:pt x="59" y="50"/>
                    </a:lnTo>
                    <a:lnTo>
                      <a:pt x="55" y="55"/>
                    </a:lnTo>
                    <a:lnTo>
                      <a:pt x="51" y="58"/>
                    </a:lnTo>
                    <a:lnTo>
                      <a:pt x="45" y="61"/>
                    </a:lnTo>
                    <a:lnTo>
                      <a:pt x="39" y="63"/>
                    </a:lnTo>
                    <a:lnTo>
                      <a:pt x="33" y="64"/>
                    </a:lnTo>
                    <a:lnTo>
                      <a:pt x="27" y="63"/>
                    </a:lnTo>
                    <a:lnTo>
                      <a:pt x="20" y="61"/>
                    </a:lnTo>
                    <a:lnTo>
                      <a:pt x="14" y="58"/>
                    </a:lnTo>
                    <a:lnTo>
                      <a:pt x="10" y="55"/>
                    </a:lnTo>
                    <a:lnTo>
                      <a:pt x="6" y="50"/>
                    </a:lnTo>
                    <a:lnTo>
                      <a:pt x="3" y="45"/>
                    </a:lnTo>
                    <a:lnTo>
                      <a:pt x="1" y="39"/>
                    </a:lnTo>
                    <a:lnTo>
                      <a:pt x="0" y="32"/>
                    </a:lnTo>
                    <a:lnTo>
                      <a:pt x="1" y="25"/>
                    </a:lnTo>
                    <a:lnTo>
                      <a:pt x="3" y="19"/>
                    </a:lnTo>
                    <a:lnTo>
                      <a:pt x="6" y="14"/>
                    </a:lnTo>
                    <a:lnTo>
                      <a:pt x="10" y="9"/>
                    </a:lnTo>
                    <a:lnTo>
                      <a:pt x="14" y="5"/>
                    </a:lnTo>
                    <a:lnTo>
                      <a:pt x="20" y="3"/>
                    </a:lnTo>
                    <a:lnTo>
                      <a:pt x="27" y="1"/>
                    </a:lnTo>
                    <a:lnTo>
                      <a:pt x="33" y="0"/>
                    </a:lnTo>
                    <a:close/>
                  </a:path>
                </a:pathLst>
              </a:custGeom>
              <a:solidFill>
                <a:srgbClr val="FFF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7" name="Freeform 102">
                <a:extLst>
                  <a:ext uri="{FF2B5EF4-FFF2-40B4-BE49-F238E27FC236}">
                    <a16:creationId xmlns:a16="http://schemas.microsoft.com/office/drawing/2014/main" id="{2CD32FE4-082C-4197-8E2D-ED32A55CE172}"/>
                  </a:ext>
                </a:extLst>
              </p:cNvPr>
              <p:cNvSpPr>
                <a:spLocks/>
              </p:cNvSpPr>
              <p:nvPr/>
            </p:nvSpPr>
            <p:spPr bwMode="auto">
              <a:xfrm>
                <a:off x="3938" y="1331"/>
                <a:ext cx="63" cy="62"/>
              </a:xfrm>
              <a:custGeom>
                <a:avLst/>
                <a:gdLst>
                  <a:gd name="T0" fmla="*/ 63 w 63"/>
                  <a:gd name="T1" fmla="*/ 31 h 62"/>
                  <a:gd name="T2" fmla="*/ 63 w 63"/>
                  <a:gd name="T3" fmla="*/ 31 h 62"/>
                  <a:gd name="T4" fmla="*/ 62 w 63"/>
                  <a:gd name="T5" fmla="*/ 37 h 62"/>
                  <a:gd name="T6" fmla="*/ 60 w 63"/>
                  <a:gd name="T7" fmla="*/ 43 h 62"/>
                  <a:gd name="T8" fmla="*/ 58 w 63"/>
                  <a:gd name="T9" fmla="*/ 48 h 62"/>
                  <a:gd name="T10" fmla="*/ 54 w 63"/>
                  <a:gd name="T11" fmla="*/ 53 h 62"/>
                  <a:gd name="T12" fmla="*/ 49 w 63"/>
                  <a:gd name="T13" fmla="*/ 57 h 62"/>
                  <a:gd name="T14" fmla="*/ 44 w 63"/>
                  <a:gd name="T15" fmla="*/ 59 h 62"/>
                  <a:gd name="T16" fmla="*/ 38 w 63"/>
                  <a:gd name="T17" fmla="*/ 61 h 62"/>
                  <a:gd name="T18" fmla="*/ 32 w 63"/>
                  <a:gd name="T19" fmla="*/ 62 h 62"/>
                  <a:gd name="T20" fmla="*/ 32 w 63"/>
                  <a:gd name="T21" fmla="*/ 62 h 62"/>
                  <a:gd name="T22" fmla="*/ 26 w 63"/>
                  <a:gd name="T23" fmla="*/ 61 h 62"/>
                  <a:gd name="T24" fmla="*/ 19 w 63"/>
                  <a:gd name="T25" fmla="*/ 59 h 62"/>
                  <a:gd name="T26" fmla="*/ 14 w 63"/>
                  <a:gd name="T27" fmla="*/ 57 h 62"/>
                  <a:gd name="T28" fmla="*/ 9 w 63"/>
                  <a:gd name="T29" fmla="*/ 53 h 62"/>
                  <a:gd name="T30" fmla="*/ 6 w 63"/>
                  <a:gd name="T31" fmla="*/ 48 h 62"/>
                  <a:gd name="T32" fmla="*/ 3 w 63"/>
                  <a:gd name="T33" fmla="*/ 43 h 62"/>
                  <a:gd name="T34" fmla="*/ 1 w 63"/>
                  <a:gd name="T35" fmla="*/ 37 h 62"/>
                  <a:gd name="T36" fmla="*/ 0 w 63"/>
                  <a:gd name="T37" fmla="*/ 31 h 62"/>
                  <a:gd name="T38" fmla="*/ 0 w 63"/>
                  <a:gd name="T39" fmla="*/ 31 h 62"/>
                  <a:gd name="T40" fmla="*/ 1 w 63"/>
                  <a:gd name="T41" fmla="*/ 24 h 62"/>
                  <a:gd name="T42" fmla="*/ 3 w 63"/>
                  <a:gd name="T43" fmla="*/ 19 h 62"/>
                  <a:gd name="T44" fmla="*/ 6 w 63"/>
                  <a:gd name="T45" fmla="*/ 13 h 62"/>
                  <a:gd name="T46" fmla="*/ 9 w 63"/>
                  <a:gd name="T47" fmla="*/ 9 h 62"/>
                  <a:gd name="T48" fmla="*/ 14 w 63"/>
                  <a:gd name="T49" fmla="*/ 5 h 62"/>
                  <a:gd name="T50" fmla="*/ 19 w 63"/>
                  <a:gd name="T51" fmla="*/ 2 h 62"/>
                  <a:gd name="T52" fmla="*/ 26 w 63"/>
                  <a:gd name="T53" fmla="*/ 1 h 62"/>
                  <a:gd name="T54" fmla="*/ 32 w 63"/>
                  <a:gd name="T55" fmla="*/ 0 h 62"/>
                  <a:gd name="T56" fmla="*/ 32 w 63"/>
                  <a:gd name="T57" fmla="*/ 0 h 62"/>
                  <a:gd name="T58" fmla="*/ 38 w 63"/>
                  <a:gd name="T59" fmla="*/ 1 h 62"/>
                  <a:gd name="T60" fmla="*/ 44 w 63"/>
                  <a:gd name="T61" fmla="*/ 2 h 62"/>
                  <a:gd name="T62" fmla="*/ 49 w 63"/>
                  <a:gd name="T63" fmla="*/ 5 h 62"/>
                  <a:gd name="T64" fmla="*/ 54 w 63"/>
                  <a:gd name="T65" fmla="*/ 9 h 62"/>
                  <a:gd name="T66" fmla="*/ 58 w 63"/>
                  <a:gd name="T67" fmla="*/ 13 h 62"/>
                  <a:gd name="T68" fmla="*/ 60 w 63"/>
                  <a:gd name="T69" fmla="*/ 19 h 62"/>
                  <a:gd name="T70" fmla="*/ 62 w 63"/>
                  <a:gd name="T71" fmla="*/ 24 h 62"/>
                  <a:gd name="T72" fmla="*/ 63 w 63"/>
                  <a:gd name="T73" fmla="*/ 31 h 62"/>
                  <a:gd name="T74" fmla="*/ 63 w 63"/>
                  <a:gd name="T75" fmla="*/ 31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 h="62">
                    <a:moveTo>
                      <a:pt x="63" y="31"/>
                    </a:moveTo>
                    <a:lnTo>
                      <a:pt x="63" y="31"/>
                    </a:lnTo>
                    <a:lnTo>
                      <a:pt x="62" y="37"/>
                    </a:lnTo>
                    <a:lnTo>
                      <a:pt x="60" y="43"/>
                    </a:lnTo>
                    <a:lnTo>
                      <a:pt x="58" y="48"/>
                    </a:lnTo>
                    <a:lnTo>
                      <a:pt x="54" y="53"/>
                    </a:lnTo>
                    <a:lnTo>
                      <a:pt x="49" y="57"/>
                    </a:lnTo>
                    <a:lnTo>
                      <a:pt x="44" y="59"/>
                    </a:lnTo>
                    <a:lnTo>
                      <a:pt x="38" y="61"/>
                    </a:lnTo>
                    <a:lnTo>
                      <a:pt x="32" y="62"/>
                    </a:lnTo>
                    <a:lnTo>
                      <a:pt x="26" y="61"/>
                    </a:lnTo>
                    <a:lnTo>
                      <a:pt x="19" y="59"/>
                    </a:lnTo>
                    <a:lnTo>
                      <a:pt x="14" y="57"/>
                    </a:lnTo>
                    <a:lnTo>
                      <a:pt x="9" y="53"/>
                    </a:lnTo>
                    <a:lnTo>
                      <a:pt x="6" y="48"/>
                    </a:lnTo>
                    <a:lnTo>
                      <a:pt x="3" y="43"/>
                    </a:lnTo>
                    <a:lnTo>
                      <a:pt x="1" y="37"/>
                    </a:lnTo>
                    <a:lnTo>
                      <a:pt x="0" y="31"/>
                    </a:lnTo>
                    <a:lnTo>
                      <a:pt x="1" y="24"/>
                    </a:lnTo>
                    <a:lnTo>
                      <a:pt x="3" y="19"/>
                    </a:lnTo>
                    <a:lnTo>
                      <a:pt x="6" y="13"/>
                    </a:lnTo>
                    <a:lnTo>
                      <a:pt x="9" y="9"/>
                    </a:lnTo>
                    <a:lnTo>
                      <a:pt x="14" y="5"/>
                    </a:lnTo>
                    <a:lnTo>
                      <a:pt x="19" y="2"/>
                    </a:lnTo>
                    <a:lnTo>
                      <a:pt x="26" y="1"/>
                    </a:lnTo>
                    <a:lnTo>
                      <a:pt x="32" y="0"/>
                    </a:lnTo>
                    <a:lnTo>
                      <a:pt x="38" y="1"/>
                    </a:lnTo>
                    <a:lnTo>
                      <a:pt x="44" y="2"/>
                    </a:lnTo>
                    <a:lnTo>
                      <a:pt x="49" y="5"/>
                    </a:lnTo>
                    <a:lnTo>
                      <a:pt x="54" y="9"/>
                    </a:lnTo>
                    <a:lnTo>
                      <a:pt x="58" y="13"/>
                    </a:lnTo>
                    <a:lnTo>
                      <a:pt x="60" y="19"/>
                    </a:lnTo>
                    <a:lnTo>
                      <a:pt x="62" y="24"/>
                    </a:lnTo>
                    <a:lnTo>
                      <a:pt x="63" y="31"/>
                    </a:lnTo>
                    <a:close/>
                  </a:path>
                </a:pathLst>
              </a:custGeom>
              <a:solidFill>
                <a:srgbClr val="FFFF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8" name="Freeform 103">
                <a:extLst>
                  <a:ext uri="{FF2B5EF4-FFF2-40B4-BE49-F238E27FC236}">
                    <a16:creationId xmlns:a16="http://schemas.microsoft.com/office/drawing/2014/main" id="{4D20B1C5-9AC0-413E-99C2-E46B36B2B03B}"/>
                  </a:ext>
                </a:extLst>
              </p:cNvPr>
              <p:cNvSpPr>
                <a:spLocks/>
              </p:cNvSpPr>
              <p:nvPr/>
            </p:nvSpPr>
            <p:spPr bwMode="auto">
              <a:xfrm>
                <a:off x="3720" y="1290"/>
                <a:ext cx="155" cy="205"/>
              </a:xfrm>
              <a:custGeom>
                <a:avLst/>
                <a:gdLst>
                  <a:gd name="T0" fmla="*/ 80 w 155"/>
                  <a:gd name="T1" fmla="*/ 5 h 205"/>
                  <a:gd name="T2" fmla="*/ 66 w 155"/>
                  <a:gd name="T3" fmla="*/ 9 h 205"/>
                  <a:gd name="T4" fmla="*/ 54 w 155"/>
                  <a:gd name="T5" fmla="*/ 10 h 205"/>
                  <a:gd name="T6" fmla="*/ 42 w 155"/>
                  <a:gd name="T7" fmla="*/ 9 h 205"/>
                  <a:gd name="T8" fmla="*/ 39 w 155"/>
                  <a:gd name="T9" fmla="*/ 8 h 205"/>
                  <a:gd name="T10" fmla="*/ 29 w 155"/>
                  <a:gd name="T11" fmla="*/ 10 h 205"/>
                  <a:gd name="T12" fmla="*/ 16 w 155"/>
                  <a:gd name="T13" fmla="*/ 21 h 205"/>
                  <a:gd name="T14" fmla="*/ 5 w 155"/>
                  <a:gd name="T15" fmla="*/ 38 h 205"/>
                  <a:gd name="T16" fmla="*/ 0 w 155"/>
                  <a:gd name="T17" fmla="*/ 61 h 205"/>
                  <a:gd name="T18" fmla="*/ 1 w 155"/>
                  <a:gd name="T19" fmla="*/ 69 h 205"/>
                  <a:gd name="T20" fmla="*/ 4 w 155"/>
                  <a:gd name="T21" fmla="*/ 82 h 205"/>
                  <a:gd name="T22" fmla="*/ 13 w 155"/>
                  <a:gd name="T23" fmla="*/ 101 h 205"/>
                  <a:gd name="T24" fmla="*/ 33 w 155"/>
                  <a:gd name="T25" fmla="*/ 125 h 205"/>
                  <a:gd name="T26" fmla="*/ 55 w 155"/>
                  <a:gd name="T27" fmla="*/ 144 h 205"/>
                  <a:gd name="T28" fmla="*/ 65 w 155"/>
                  <a:gd name="T29" fmla="*/ 151 h 205"/>
                  <a:gd name="T30" fmla="*/ 104 w 155"/>
                  <a:gd name="T31" fmla="*/ 178 h 205"/>
                  <a:gd name="T32" fmla="*/ 125 w 155"/>
                  <a:gd name="T33" fmla="*/ 198 h 205"/>
                  <a:gd name="T34" fmla="*/ 129 w 155"/>
                  <a:gd name="T35" fmla="*/ 203 h 205"/>
                  <a:gd name="T36" fmla="*/ 133 w 155"/>
                  <a:gd name="T37" fmla="*/ 205 h 205"/>
                  <a:gd name="T38" fmla="*/ 137 w 155"/>
                  <a:gd name="T39" fmla="*/ 204 h 205"/>
                  <a:gd name="T40" fmla="*/ 143 w 155"/>
                  <a:gd name="T41" fmla="*/ 190 h 205"/>
                  <a:gd name="T42" fmla="*/ 153 w 155"/>
                  <a:gd name="T43" fmla="*/ 146 h 205"/>
                  <a:gd name="T44" fmla="*/ 155 w 155"/>
                  <a:gd name="T45" fmla="*/ 134 h 205"/>
                  <a:gd name="T46" fmla="*/ 154 w 155"/>
                  <a:gd name="T47" fmla="*/ 104 h 205"/>
                  <a:gd name="T48" fmla="*/ 150 w 155"/>
                  <a:gd name="T49" fmla="*/ 73 h 205"/>
                  <a:gd name="T50" fmla="*/ 145 w 155"/>
                  <a:gd name="T51" fmla="*/ 47 h 205"/>
                  <a:gd name="T52" fmla="*/ 142 w 155"/>
                  <a:gd name="T53" fmla="*/ 38 h 205"/>
                  <a:gd name="T54" fmla="*/ 134 w 155"/>
                  <a:gd name="T55" fmla="*/ 24 h 205"/>
                  <a:gd name="T56" fmla="*/ 119 w 155"/>
                  <a:gd name="T57" fmla="*/ 9 h 205"/>
                  <a:gd name="T58" fmla="*/ 106 w 155"/>
                  <a:gd name="T59" fmla="*/ 2 h 205"/>
                  <a:gd name="T60" fmla="*/ 96 w 155"/>
                  <a:gd name="T61" fmla="*/ 0 h 205"/>
                  <a:gd name="T62" fmla="*/ 86 w 155"/>
                  <a:gd name="T63" fmla="*/ 2 h 205"/>
                  <a:gd name="T64" fmla="*/ 80 w 155"/>
                  <a:gd name="T65" fmla="*/ 5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5" h="205">
                    <a:moveTo>
                      <a:pt x="80" y="5"/>
                    </a:moveTo>
                    <a:lnTo>
                      <a:pt x="80" y="5"/>
                    </a:lnTo>
                    <a:lnTo>
                      <a:pt x="76" y="6"/>
                    </a:lnTo>
                    <a:lnTo>
                      <a:pt x="66" y="9"/>
                    </a:lnTo>
                    <a:lnTo>
                      <a:pt x="60" y="10"/>
                    </a:lnTo>
                    <a:lnTo>
                      <a:pt x="54" y="10"/>
                    </a:lnTo>
                    <a:lnTo>
                      <a:pt x="47" y="10"/>
                    </a:lnTo>
                    <a:lnTo>
                      <a:pt x="42" y="9"/>
                    </a:lnTo>
                    <a:lnTo>
                      <a:pt x="39" y="8"/>
                    </a:lnTo>
                    <a:lnTo>
                      <a:pt x="36" y="8"/>
                    </a:lnTo>
                    <a:lnTo>
                      <a:pt x="29" y="10"/>
                    </a:lnTo>
                    <a:lnTo>
                      <a:pt x="23" y="15"/>
                    </a:lnTo>
                    <a:lnTo>
                      <a:pt x="16" y="21"/>
                    </a:lnTo>
                    <a:lnTo>
                      <a:pt x="10" y="28"/>
                    </a:lnTo>
                    <a:lnTo>
                      <a:pt x="5" y="38"/>
                    </a:lnTo>
                    <a:lnTo>
                      <a:pt x="2" y="49"/>
                    </a:lnTo>
                    <a:lnTo>
                      <a:pt x="0" y="61"/>
                    </a:lnTo>
                    <a:lnTo>
                      <a:pt x="1" y="69"/>
                    </a:lnTo>
                    <a:lnTo>
                      <a:pt x="2" y="76"/>
                    </a:lnTo>
                    <a:lnTo>
                      <a:pt x="4" y="82"/>
                    </a:lnTo>
                    <a:lnTo>
                      <a:pt x="6" y="89"/>
                    </a:lnTo>
                    <a:lnTo>
                      <a:pt x="13" y="101"/>
                    </a:lnTo>
                    <a:lnTo>
                      <a:pt x="23" y="113"/>
                    </a:lnTo>
                    <a:lnTo>
                      <a:pt x="33" y="125"/>
                    </a:lnTo>
                    <a:lnTo>
                      <a:pt x="44" y="136"/>
                    </a:lnTo>
                    <a:lnTo>
                      <a:pt x="55" y="144"/>
                    </a:lnTo>
                    <a:lnTo>
                      <a:pt x="65" y="151"/>
                    </a:lnTo>
                    <a:lnTo>
                      <a:pt x="85" y="164"/>
                    </a:lnTo>
                    <a:lnTo>
                      <a:pt x="104" y="178"/>
                    </a:lnTo>
                    <a:lnTo>
                      <a:pt x="119" y="192"/>
                    </a:lnTo>
                    <a:lnTo>
                      <a:pt x="125" y="198"/>
                    </a:lnTo>
                    <a:lnTo>
                      <a:pt x="129" y="203"/>
                    </a:lnTo>
                    <a:lnTo>
                      <a:pt x="132" y="205"/>
                    </a:lnTo>
                    <a:lnTo>
                      <a:pt x="133" y="205"/>
                    </a:lnTo>
                    <a:lnTo>
                      <a:pt x="135" y="205"/>
                    </a:lnTo>
                    <a:lnTo>
                      <a:pt x="137" y="204"/>
                    </a:lnTo>
                    <a:lnTo>
                      <a:pt x="140" y="198"/>
                    </a:lnTo>
                    <a:lnTo>
                      <a:pt x="143" y="190"/>
                    </a:lnTo>
                    <a:lnTo>
                      <a:pt x="149" y="168"/>
                    </a:lnTo>
                    <a:lnTo>
                      <a:pt x="153" y="146"/>
                    </a:lnTo>
                    <a:lnTo>
                      <a:pt x="155" y="134"/>
                    </a:lnTo>
                    <a:lnTo>
                      <a:pt x="155" y="119"/>
                    </a:lnTo>
                    <a:lnTo>
                      <a:pt x="154" y="104"/>
                    </a:lnTo>
                    <a:lnTo>
                      <a:pt x="152" y="88"/>
                    </a:lnTo>
                    <a:lnTo>
                      <a:pt x="150" y="73"/>
                    </a:lnTo>
                    <a:lnTo>
                      <a:pt x="148" y="58"/>
                    </a:lnTo>
                    <a:lnTo>
                      <a:pt x="145" y="47"/>
                    </a:lnTo>
                    <a:lnTo>
                      <a:pt x="142" y="38"/>
                    </a:lnTo>
                    <a:lnTo>
                      <a:pt x="139" y="31"/>
                    </a:lnTo>
                    <a:lnTo>
                      <a:pt x="134" y="24"/>
                    </a:lnTo>
                    <a:lnTo>
                      <a:pt x="127" y="16"/>
                    </a:lnTo>
                    <a:lnTo>
                      <a:pt x="119" y="9"/>
                    </a:lnTo>
                    <a:lnTo>
                      <a:pt x="111" y="4"/>
                    </a:lnTo>
                    <a:lnTo>
                      <a:pt x="106" y="2"/>
                    </a:lnTo>
                    <a:lnTo>
                      <a:pt x="101" y="1"/>
                    </a:lnTo>
                    <a:lnTo>
                      <a:pt x="96" y="0"/>
                    </a:lnTo>
                    <a:lnTo>
                      <a:pt x="91" y="1"/>
                    </a:lnTo>
                    <a:lnTo>
                      <a:pt x="86" y="2"/>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9" name="Freeform 104">
                <a:extLst>
                  <a:ext uri="{FF2B5EF4-FFF2-40B4-BE49-F238E27FC236}">
                    <a16:creationId xmlns:a16="http://schemas.microsoft.com/office/drawing/2014/main" id="{4CBC9B11-E5B8-4D6C-83F2-F40097588B63}"/>
                  </a:ext>
                </a:extLst>
              </p:cNvPr>
              <p:cNvSpPr>
                <a:spLocks/>
              </p:cNvSpPr>
              <p:nvPr/>
            </p:nvSpPr>
            <p:spPr bwMode="auto">
              <a:xfrm>
                <a:off x="3723" y="1291"/>
                <a:ext cx="151" cy="202"/>
              </a:xfrm>
              <a:custGeom>
                <a:avLst/>
                <a:gdLst>
                  <a:gd name="T0" fmla="*/ 40 w 151"/>
                  <a:gd name="T1" fmla="*/ 10 h 202"/>
                  <a:gd name="T2" fmla="*/ 35 w 151"/>
                  <a:gd name="T3" fmla="*/ 9 h 202"/>
                  <a:gd name="T4" fmla="*/ 22 w 151"/>
                  <a:gd name="T5" fmla="*/ 16 h 202"/>
                  <a:gd name="T6" fmla="*/ 9 w 151"/>
                  <a:gd name="T7" fmla="*/ 29 h 202"/>
                  <a:gd name="T8" fmla="*/ 1 w 151"/>
                  <a:gd name="T9" fmla="*/ 49 h 202"/>
                  <a:gd name="T10" fmla="*/ 0 w 151"/>
                  <a:gd name="T11" fmla="*/ 61 h 202"/>
                  <a:gd name="T12" fmla="*/ 1 w 151"/>
                  <a:gd name="T13" fmla="*/ 75 h 202"/>
                  <a:gd name="T14" fmla="*/ 6 w 151"/>
                  <a:gd name="T15" fmla="*/ 88 h 202"/>
                  <a:gd name="T16" fmla="*/ 22 w 151"/>
                  <a:gd name="T17" fmla="*/ 112 h 202"/>
                  <a:gd name="T18" fmla="*/ 42 w 151"/>
                  <a:gd name="T19" fmla="*/ 134 h 202"/>
                  <a:gd name="T20" fmla="*/ 63 w 151"/>
                  <a:gd name="T21" fmla="*/ 149 h 202"/>
                  <a:gd name="T22" fmla="*/ 83 w 151"/>
                  <a:gd name="T23" fmla="*/ 162 h 202"/>
                  <a:gd name="T24" fmla="*/ 116 w 151"/>
                  <a:gd name="T25" fmla="*/ 189 h 202"/>
                  <a:gd name="T26" fmla="*/ 126 w 151"/>
                  <a:gd name="T27" fmla="*/ 200 h 202"/>
                  <a:gd name="T28" fmla="*/ 128 w 151"/>
                  <a:gd name="T29" fmla="*/ 201 h 202"/>
                  <a:gd name="T30" fmla="*/ 132 w 151"/>
                  <a:gd name="T31" fmla="*/ 202 h 202"/>
                  <a:gd name="T32" fmla="*/ 136 w 151"/>
                  <a:gd name="T33" fmla="*/ 195 h 202"/>
                  <a:gd name="T34" fmla="*/ 145 w 151"/>
                  <a:gd name="T35" fmla="*/ 165 h 202"/>
                  <a:gd name="T36" fmla="*/ 149 w 151"/>
                  <a:gd name="T37" fmla="*/ 143 h 202"/>
                  <a:gd name="T38" fmla="*/ 151 w 151"/>
                  <a:gd name="T39" fmla="*/ 117 h 202"/>
                  <a:gd name="T40" fmla="*/ 149 w 151"/>
                  <a:gd name="T41" fmla="*/ 87 h 202"/>
                  <a:gd name="T42" fmla="*/ 141 w 151"/>
                  <a:gd name="T43" fmla="*/ 47 h 202"/>
                  <a:gd name="T44" fmla="*/ 138 w 151"/>
                  <a:gd name="T45" fmla="*/ 38 h 202"/>
                  <a:gd name="T46" fmla="*/ 130 w 151"/>
                  <a:gd name="T47" fmla="*/ 24 h 202"/>
                  <a:gd name="T48" fmla="*/ 116 w 151"/>
                  <a:gd name="T49" fmla="*/ 9 h 202"/>
                  <a:gd name="T50" fmla="*/ 103 w 151"/>
                  <a:gd name="T51" fmla="*/ 2 h 202"/>
                  <a:gd name="T52" fmla="*/ 94 w 151"/>
                  <a:gd name="T53" fmla="*/ 0 h 202"/>
                  <a:gd name="T54" fmla="*/ 83 w 151"/>
                  <a:gd name="T55" fmla="*/ 2 h 202"/>
                  <a:gd name="T56" fmla="*/ 78 w 151"/>
                  <a:gd name="T57" fmla="*/ 4 h 202"/>
                  <a:gd name="T58" fmla="*/ 64 w 151"/>
                  <a:gd name="T59" fmla="*/ 9 h 202"/>
                  <a:gd name="T60" fmla="*/ 52 w 151"/>
                  <a:gd name="T61" fmla="*/ 12 h 202"/>
                  <a:gd name="T62" fmla="*/ 40 w 151"/>
                  <a:gd name="T63" fmla="*/ 10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1" h="202">
                    <a:moveTo>
                      <a:pt x="40" y="10"/>
                    </a:moveTo>
                    <a:lnTo>
                      <a:pt x="40" y="10"/>
                    </a:lnTo>
                    <a:lnTo>
                      <a:pt x="37" y="9"/>
                    </a:lnTo>
                    <a:lnTo>
                      <a:pt x="35" y="9"/>
                    </a:lnTo>
                    <a:lnTo>
                      <a:pt x="28" y="12"/>
                    </a:lnTo>
                    <a:lnTo>
                      <a:pt x="22" y="16"/>
                    </a:lnTo>
                    <a:lnTo>
                      <a:pt x="16" y="21"/>
                    </a:lnTo>
                    <a:lnTo>
                      <a:pt x="9" y="29"/>
                    </a:lnTo>
                    <a:lnTo>
                      <a:pt x="5" y="38"/>
                    </a:lnTo>
                    <a:lnTo>
                      <a:pt x="1" y="49"/>
                    </a:lnTo>
                    <a:lnTo>
                      <a:pt x="0" y="61"/>
                    </a:lnTo>
                    <a:lnTo>
                      <a:pt x="0" y="69"/>
                    </a:lnTo>
                    <a:lnTo>
                      <a:pt x="1" y="75"/>
                    </a:lnTo>
                    <a:lnTo>
                      <a:pt x="3" y="81"/>
                    </a:lnTo>
                    <a:lnTo>
                      <a:pt x="6" y="88"/>
                    </a:lnTo>
                    <a:lnTo>
                      <a:pt x="12" y="100"/>
                    </a:lnTo>
                    <a:lnTo>
                      <a:pt x="22" y="112"/>
                    </a:lnTo>
                    <a:lnTo>
                      <a:pt x="32" y="124"/>
                    </a:lnTo>
                    <a:lnTo>
                      <a:pt x="42" y="134"/>
                    </a:lnTo>
                    <a:lnTo>
                      <a:pt x="53" y="142"/>
                    </a:lnTo>
                    <a:lnTo>
                      <a:pt x="63" y="149"/>
                    </a:lnTo>
                    <a:lnTo>
                      <a:pt x="83" y="162"/>
                    </a:lnTo>
                    <a:lnTo>
                      <a:pt x="101" y="175"/>
                    </a:lnTo>
                    <a:lnTo>
                      <a:pt x="116" y="189"/>
                    </a:lnTo>
                    <a:lnTo>
                      <a:pt x="122" y="194"/>
                    </a:lnTo>
                    <a:lnTo>
                      <a:pt x="126" y="200"/>
                    </a:lnTo>
                    <a:lnTo>
                      <a:pt x="128" y="201"/>
                    </a:lnTo>
                    <a:lnTo>
                      <a:pt x="130" y="202"/>
                    </a:lnTo>
                    <a:lnTo>
                      <a:pt x="132" y="202"/>
                    </a:lnTo>
                    <a:lnTo>
                      <a:pt x="133" y="200"/>
                    </a:lnTo>
                    <a:lnTo>
                      <a:pt x="136" y="195"/>
                    </a:lnTo>
                    <a:lnTo>
                      <a:pt x="139" y="187"/>
                    </a:lnTo>
                    <a:lnTo>
                      <a:pt x="145" y="165"/>
                    </a:lnTo>
                    <a:lnTo>
                      <a:pt x="149" y="143"/>
                    </a:lnTo>
                    <a:lnTo>
                      <a:pt x="151" y="132"/>
                    </a:lnTo>
                    <a:lnTo>
                      <a:pt x="151" y="117"/>
                    </a:lnTo>
                    <a:lnTo>
                      <a:pt x="150" y="102"/>
                    </a:lnTo>
                    <a:lnTo>
                      <a:pt x="149" y="87"/>
                    </a:lnTo>
                    <a:lnTo>
                      <a:pt x="144" y="58"/>
                    </a:lnTo>
                    <a:lnTo>
                      <a:pt x="141" y="47"/>
                    </a:lnTo>
                    <a:lnTo>
                      <a:pt x="138" y="38"/>
                    </a:lnTo>
                    <a:lnTo>
                      <a:pt x="135" y="31"/>
                    </a:lnTo>
                    <a:lnTo>
                      <a:pt x="130" y="24"/>
                    </a:lnTo>
                    <a:lnTo>
                      <a:pt x="123" y="16"/>
                    </a:lnTo>
                    <a:lnTo>
                      <a:pt x="116" y="9"/>
                    </a:lnTo>
                    <a:lnTo>
                      <a:pt x="108" y="4"/>
                    </a:lnTo>
                    <a:lnTo>
                      <a:pt x="103" y="2"/>
                    </a:lnTo>
                    <a:lnTo>
                      <a:pt x="99" y="1"/>
                    </a:lnTo>
                    <a:lnTo>
                      <a:pt x="94" y="0"/>
                    </a:lnTo>
                    <a:lnTo>
                      <a:pt x="89" y="1"/>
                    </a:lnTo>
                    <a:lnTo>
                      <a:pt x="83" y="2"/>
                    </a:lnTo>
                    <a:lnTo>
                      <a:pt x="78" y="4"/>
                    </a:lnTo>
                    <a:lnTo>
                      <a:pt x="74" y="6"/>
                    </a:lnTo>
                    <a:lnTo>
                      <a:pt x="64" y="9"/>
                    </a:lnTo>
                    <a:lnTo>
                      <a:pt x="58" y="10"/>
                    </a:lnTo>
                    <a:lnTo>
                      <a:pt x="52" y="12"/>
                    </a:lnTo>
                    <a:lnTo>
                      <a:pt x="46" y="12"/>
                    </a:lnTo>
                    <a:lnTo>
                      <a:pt x="40" y="10"/>
                    </a:lnTo>
                    <a:close/>
                  </a:path>
                </a:pathLst>
              </a:custGeom>
              <a:solidFill>
                <a:srgbClr val="FCFC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0" name="Freeform 105">
                <a:extLst>
                  <a:ext uri="{FF2B5EF4-FFF2-40B4-BE49-F238E27FC236}">
                    <a16:creationId xmlns:a16="http://schemas.microsoft.com/office/drawing/2014/main" id="{323850AD-06CB-4836-B3DE-9D234FA37B76}"/>
                  </a:ext>
                </a:extLst>
              </p:cNvPr>
              <p:cNvSpPr>
                <a:spLocks/>
              </p:cNvSpPr>
              <p:nvPr/>
            </p:nvSpPr>
            <p:spPr bwMode="auto">
              <a:xfrm>
                <a:off x="3726" y="1292"/>
                <a:ext cx="147" cy="198"/>
              </a:xfrm>
              <a:custGeom>
                <a:avLst/>
                <a:gdLst>
                  <a:gd name="T0" fmla="*/ 39 w 147"/>
                  <a:gd name="T1" fmla="*/ 12 h 198"/>
                  <a:gd name="T2" fmla="*/ 27 w 147"/>
                  <a:gd name="T3" fmla="*/ 13 h 198"/>
                  <a:gd name="T4" fmla="*/ 15 w 147"/>
                  <a:gd name="T5" fmla="*/ 22 h 198"/>
                  <a:gd name="T6" fmla="*/ 4 w 147"/>
                  <a:gd name="T7" fmla="*/ 38 h 198"/>
                  <a:gd name="T8" fmla="*/ 0 w 147"/>
                  <a:gd name="T9" fmla="*/ 61 h 198"/>
                  <a:gd name="T10" fmla="*/ 0 w 147"/>
                  <a:gd name="T11" fmla="*/ 68 h 198"/>
                  <a:gd name="T12" fmla="*/ 3 w 147"/>
                  <a:gd name="T13" fmla="*/ 81 h 198"/>
                  <a:gd name="T14" fmla="*/ 13 w 147"/>
                  <a:gd name="T15" fmla="*/ 99 h 198"/>
                  <a:gd name="T16" fmla="*/ 31 w 147"/>
                  <a:gd name="T17" fmla="*/ 122 h 198"/>
                  <a:gd name="T18" fmla="*/ 51 w 147"/>
                  <a:gd name="T19" fmla="*/ 140 h 198"/>
                  <a:gd name="T20" fmla="*/ 61 w 147"/>
                  <a:gd name="T21" fmla="*/ 147 h 198"/>
                  <a:gd name="T22" fmla="*/ 98 w 147"/>
                  <a:gd name="T23" fmla="*/ 172 h 198"/>
                  <a:gd name="T24" fmla="*/ 119 w 147"/>
                  <a:gd name="T25" fmla="*/ 191 h 198"/>
                  <a:gd name="T26" fmla="*/ 123 w 147"/>
                  <a:gd name="T27" fmla="*/ 196 h 198"/>
                  <a:gd name="T28" fmla="*/ 127 w 147"/>
                  <a:gd name="T29" fmla="*/ 198 h 198"/>
                  <a:gd name="T30" fmla="*/ 130 w 147"/>
                  <a:gd name="T31" fmla="*/ 197 h 198"/>
                  <a:gd name="T32" fmla="*/ 136 w 147"/>
                  <a:gd name="T33" fmla="*/ 184 h 198"/>
                  <a:gd name="T34" fmla="*/ 146 w 147"/>
                  <a:gd name="T35" fmla="*/ 141 h 198"/>
                  <a:gd name="T36" fmla="*/ 147 w 147"/>
                  <a:gd name="T37" fmla="*/ 130 h 198"/>
                  <a:gd name="T38" fmla="*/ 146 w 147"/>
                  <a:gd name="T39" fmla="*/ 101 h 198"/>
                  <a:gd name="T40" fmla="*/ 140 w 147"/>
                  <a:gd name="T41" fmla="*/ 58 h 198"/>
                  <a:gd name="T42" fmla="*/ 135 w 147"/>
                  <a:gd name="T43" fmla="*/ 39 h 198"/>
                  <a:gd name="T44" fmla="*/ 132 w 147"/>
                  <a:gd name="T45" fmla="*/ 32 h 198"/>
                  <a:gd name="T46" fmla="*/ 120 w 147"/>
                  <a:gd name="T47" fmla="*/ 17 h 198"/>
                  <a:gd name="T48" fmla="*/ 105 w 147"/>
                  <a:gd name="T49" fmla="*/ 4 h 198"/>
                  <a:gd name="T50" fmla="*/ 96 w 147"/>
                  <a:gd name="T51" fmla="*/ 1 h 198"/>
                  <a:gd name="T52" fmla="*/ 86 w 147"/>
                  <a:gd name="T53" fmla="*/ 0 h 198"/>
                  <a:gd name="T54" fmla="*/ 76 w 147"/>
                  <a:gd name="T55" fmla="*/ 4 h 198"/>
                  <a:gd name="T56" fmla="*/ 72 w 147"/>
                  <a:gd name="T57" fmla="*/ 5 h 198"/>
                  <a:gd name="T58" fmla="*/ 56 w 147"/>
                  <a:gd name="T59" fmla="*/ 12 h 198"/>
                  <a:gd name="T60" fmla="*/ 44 w 147"/>
                  <a:gd name="T61" fmla="*/ 13 h 198"/>
                  <a:gd name="T62" fmla="*/ 39 w 147"/>
                  <a:gd name="T63" fmla="*/ 12 h 1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7" h="198">
                    <a:moveTo>
                      <a:pt x="39" y="12"/>
                    </a:moveTo>
                    <a:lnTo>
                      <a:pt x="39" y="12"/>
                    </a:lnTo>
                    <a:lnTo>
                      <a:pt x="33" y="11"/>
                    </a:lnTo>
                    <a:lnTo>
                      <a:pt x="27" y="13"/>
                    </a:lnTo>
                    <a:lnTo>
                      <a:pt x="21" y="16"/>
                    </a:lnTo>
                    <a:lnTo>
                      <a:pt x="15" y="22"/>
                    </a:lnTo>
                    <a:lnTo>
                      <a:pt x="9" y="29"/>
                    </a:lnTo>
                    <a:lnTo>
                      <a:pt x="4" y="38"/>
                    </a:lnTo>
                    <a:lnTo>
                      <a:pt x="1" y="49"/>
                    </a:lnTo>
                    <a:lnTo>
                      <a:pt x="0" y="61"/>
                    </a:lnTo>
                    <a:lnTo>
                      <a:pt x="0" y="68"/>
                    </a:lnTo>
                    <a:lnTo>
                      <a:pt x="1" y="74"/>
                    </a:lnTo>
                    <a:lnTo>
                      <a:pt x="3" y="81"/>
                    </a:lnTo>
                    <a:lnTo>
                      <a:pt x="5" y="87"/>
                    </a:lnTo>
                    <a:lnTo>
                      <a:pt x="13" y="99"/>
                    </a:lnTo>
                    <a:lnTo>
                      <a:pt x="21" y="110"/>
                    </a:lnTo>
                    <a:lnTo>
                      <a:pt x="31" y="122"/>
                    </a:lnTo>
                    <a:lnTo>
                      <a:pt x="41" y="132"/>
                    </a:lnTo>
                    <a:lnTo>
                      <a:pt x="51" y="140"/>
                    </a:lnTo>
                    <a:lnTo>
                      <a:pt x="61" y="147"/>
                    </a:lnTo>
                    <a:lnTo>
                      <a:pt x="81" y="159"/>
                    </a:lnTo>
                    <a:lnTo>
                      <a:pt x="98" y="172"/>
                    </a:lnTo>
                    <a:lnTo>
                      <a:pt x="113" y="185"/>
                    </a:lnTo>
                    <a:lnTo>
                      <a:pt x="119" y="191"/>
                    </a:lnTo>
                    <a:lnTo>
                      <a:pt x="123" y="196"/>
                    </a:lnTo>
                    <a:lnTo>
                      <a:pt x="125" y="198"/>
                    </a:lnTo>
                    <a:lnTo>
                      <a:pt x="127" y="198"/>
                    </a:lnTo>
                    <a:lnTo>
                      <a:pt x="128" y="198"/>
                    </a:lnTo>
                    <a:lnTo>
                      <a:pt x="130" y="197"/>
                    </a:lnTo>
                    <a:lnTo>
                      <a:pt x="133" y="191"/>
                    </a:lnTo>
                    <a:lnTo>
                      <a:pt x="136" y="184"/>
                    </a:lnTo>
                    <a:lnTo>
                      <a:pt x="141" y="163"/>
                    </a:lnTo>
                    <a:lnTo>
                      <a:pt x="146" y="141"/>
                    </a:lnTo>
                    <a:lnTo>
                      <a:pt x="147" y="130"/>
                    </a:lnTo>
                    <a:lnTo>
                      <a:pt x="147" y="116"/>
                    </a:lnTo>
                    <a:lnTo>
                      <a:pt x="146" y="101"/>
                    </a:lnTo>
                    <a:lnTo>
                      <a:pt x="145" y="86"/>
                    </a:lnTo>
                    <a:lnTo>
                      <a:pt x="140" y="58"/>
                    </a:lnTo>
                    <a:lnTo>
                      <a:pt x="137" y="47"/>
                    </a:lnTo>
                    <a:lnTo>
                      <a:pt x="135" y="39"/>
                    </a:lnTo>
                    <a:lnTo>
                      <a:pt x="132" y="32"/>
                    </a:lnTo>
                    <a:lnTo>
                      <a:pt x="127" y="24"/>
                    </a:lnTo>
                    <a:lnTo>
                      <a:pt x="120" y="17"/>
                    </a:lnTo>
                    <a:lnTo>
                      <a:pt x="113" y="9"/>
                    </a:lnTo>
                    <a:lnTo>
                      <a:pt x="105" y="4"/>
                    </a:lnTo>
                    <a:lnTo>
                      <a:pt x="100" y="2"/>
                    </a:lnTo>
                    <a:lnTo>
                      <a:pt x="96" y="1"/>
                    </a:lnTo>
                    <a:lnTo>
                      <a:pt x="91" y="0"/>
                    </a:lnTo>
                    <a:lnTo>
                      <a:pt x="86" y="0"/>
                    </a:lnTo>
                    <a:lnTo>
                      <a:pt x="81" y="1"/>
                    </a:lnTo>
                    <a:lnTo>
                      <a:pt x="76" y="4"/>
                    </a:lnTo>
                    <a:lnTo>
                      <a:pt x="72" y="5"/>
                    </a:lnTo>
                    <a:lnTo>
                      <a:pt x="62" y="9"/>
                    </a:lnTo>
                    <a:lnTo>
                      <a:pt x="56" y="12"/>
                    </a:lnTo>
                    <a:lnTo>
                      <a:pt x="50" y="13"/>
                    </a:lnTo>
                    <a:lnTo>
                      <a:pt x="44" y="13"/>
                    </a:lnTo>
                    <a:lnTo>
                      <a:pt x="39" y="12"/>
                    </a:lnTo>
                    <a:close/>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1" name="Freeform 106">
                <a:extLst>
                  <a:ext uri="{FF2B5EF4-FFF2-40B4-BE49-F238E27FC236}">
                    <a16:creationId xmlns:a16="http://schemas.microsoft.com/office/drawing/2014/main" id="{8194152A-814D-4C33-BDD2-B8D1FF0709E4}"/>
                  </a:ext>
                </a:extLst>
              </p:cNvPr>
              <p:cNvSpPr>
                <a:spLocks/>
              </p:cNvSpPr>
              <p:nvPr/>
            </p:nvSpPr>
            <p:spPr bwMode="auto">
              <a:xfrm>
                <a:off x="3728" y="1293"/>
                <a:ext cx="144" cy="195"/>
              </a:xfrm>
              <a:custGeom>
                <a:avLst/>
                <a:gdLst>
                  <a:gd name="T0" fmla="*/ 39 w 144"/>
                  <a:gd name="T1" fmla="*/ 13 h 195"/>
                  <a:gd name="T2" fmla="*/ 27 w 144"/>
                  <a:gd name="T3" fmla="*/ 14 h 195"/>
                  <a:gd name="T4" fmla="*/ 15 w 144"/>
                  <a:gd name="T5" fmla="*/ 23 h 195"/>
                  <a:gd name="T6" fmla="*/ 5 w 144"/>
                  <a:gd name="T7" fmla="*/ 39 h 195"/>
                  <a:gd name="T8" fmla="*/ 0 w 144"/>
                  <a:gd name="T9" fmla="*/ 61 h 195"/>
                  <a:gd name="T10" fmla="*/ 0 w 144"/>
                  <a:gd name="T11" fmla="*/ 68 h 195"/>
                  <a:gd name="T12" fmla="*/ 3 w 144"/>
                  <a:gd name="T13" fmla="*/ 80 h 195"/>
                  <a:gd name="T14" fmla="*/ 13 w 144"/>
                  <a:gd name="T15" fmla="*/ 98 h 195"/>
                  <a:gd name="T16" fmla="*/ 31 w 144"/>
                  <a:gd name="T17" fmla="*/ 119 h 195"/>
                  <a:gd name="T18" fmla="*/ 51 w 144"/>
                  <a:gd name="T19" fmla="*/ 138 h 195"/>
                  <a:gd name="T20" fmla="*/ 60 w 144"/>
                  <a:gd name="T21" fmla="*/ 144 h 195"/>
                  <a:gd name="T22" fmla="*/ 97 w 144"/>
                  <a:gd name="T23" fmla="*/ 169 h 195"/>
                  <a:gd name="T24" fmla="*/ 116 w 144"/>
                  <a:gd name="T25" fmla="*/ 188 h 195"/>
                  <a:gd name="T26" fmla="*/ 120 w 144"/>
                  <a:gd name="T27" fmla="*/ 193 h 195"/>
                  <a:gd name="T28" fmla="*/ 124 w 144"/>
                  <a:gd name="T29" fmla="*/ 195 h 195"/>
                  <a:gd name="T30" fmla="*/ 127 w 144"/>
                  <a:gd name="T31" fmla="*/ 193 h 195"/>
                  <a:gd name="T32" fmla="*/ 133 w 144"/>
                  <a:gd name="T33" fmla="*/ 181 h 195"/>
                  <a:gd name="T34" fmla="*/ 143 w 144"/>
                  <a:gd name="T35" fmla="*/ 139 h 195"/>
                  <a:gd name="T36" fmla="*/ 144 w 144"/>
                  <a:gd name="T37" fmla="*/ 128 h 195"/>
                  <a:gd name="T38" fmla="*/ 143 w 144"/>
                  <a:gd name="T39" fmla="*/ 100 h 195"/>
                  <a:gd name="T40" fmla="*/ 137 w 144"/>
                  <a:gd name="T41" fmla="*/ 58 h 195"/>
                  <a:gd name="T42" fmla="*/ 132 w 144"/>
                  <a:gd name="T43" fmla="*/ 39 h 195"/>
                  <a:gd name="T44" fmla="*/ 129 w 144"/>
                  <a:gd name="T45" fmla="*/ 32 h 195"/>
                  <a:gd name="T46" fmla="*/ 118 w 144"/>
                  <a:gd name="T47" fmla="*/ 17 h 195"/>
                  <a:gd name="T48" fmla="*/ 103 w 144"/>
                  <a:gd name="T49" fmla="*/ 4 h 195"/>
                  <a:gd name="T50" fmla="*/ 94 w 144"/>
                  <a:gd name="T51" fmla="*/ 0 h 195"/>
                  <a:gd name="T52" fmla="*/ 85 w 144"/>
                  <a:gd name="T53" fmla="*/ 0 h 195"/>
                  <a:gd name="T54" fmla="*/ 75 w 144"/>
                  <a:gd name="T55" fmla="*/ 3 h 195"/>
                  <a:gd name="T56" fmla="*/ 71 w 144"/>
                  <a:gd name="T57" fmla="*/ 5 h 195"/>
                  <a:gd name="T58" fmla="*/ 56 w 144"/>
                  <a:gd name="T59" fmla="*/ 12 h 195"/>
                  <a:gd name="T60" fmla="*/ 44 w 144"/>
                  <a:gd name="T61" fmla="*/ 14 h 195"/>
                  <a:gd name="T62" fmla="*/ 39 w 144"/>
                  <a:gd name="T63" fmla="*/ 1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95">
                    <a:moveTo>
                      <a:pt x="39" y="13"/>
                    </a:moveTo>
                    <a:lnTo>
                      <a:pt x="39" y="13"/>
                    </a:lnTo>
                    <a:lnTo>
                      <a:pt x="33" y="12"/>
                    </a:lnTo>
                    <a:lnTo>
                      <a:pt x="27" y="14"/>
                    </a:lnTo>
                    <a:lnTo>
                      <a:pt x="21" y="17"/>
                    </a:lnTo>
                    <a:lnTo>
                      <a:pt x="15" y="23"/>
                    </a:lnTo>
                    <a:lnTo>
                      <a:pt x="9" y="30"/>
                    </a:lnTo>
                    <a:lnTo>
                      <a:pt x="5" y="39"/>
                    </a:lnTo>
                    <a:lnTo>
                      <a:pt x="2" y="49"/>
                    </a:lnTo>
                    <a:lnTo>
                      <a:pt x="0" y="61"/>
                    </a:lnTo>
                    <a:lnTo>
                      <a:pt x="0" y="68"/>
                    </a:lnTo>
                    <a:lnTo>
                      <a:pt x="1" y="74"/>
                    </a:lnTo>
                    <a:lnTo>
                      <a:pt x="3" y="80"/>
                    </a:lnTo>
                    <a:lnTo>
                      <a:pt x="6" y="86"/>
                    </a:lnTo>
                    <a:lnTo>
                      <a:pt x="13" y="98"/>
                    </a:lnTo>
                    <a:lnTo>
                      <a:pt x="21" y="109"/>
                    </a:lnTo>
                    <a:lnTo>
                      <a:pt x="31" y="119"/>
                    </a:lnTo>
                    <a:lnTo>
                      <a:pt x="41" y="130"/>
                    </a:lnTo>
                    <a:lnTo>
                      <a:pt x="51" y="138"/>
                    </a:lnTo>
                    <a:lnTo>
                      <a:pt x="60" y="144"/>
                    </a:lnTo>
                    <a:lnTo>
                      <a:pt x="79" y="156"/>
                    </a:lnTo>
                    <a:lnTo>
                      <a:pt x="97" y="169"/>
                    </a:lnTo>
                    <a:lnTo>
                      <a:pt x="111" y="182"/>
                    </a:lnTo>
                    <a:lnTo>
                      <a:pt x="116" y="188"/>
                    </a:lnTo>
                    <a:lnTo>
                      <a:pt x="120" y="193"/>
                    </a:lnTo>
                    <a:lnTo>
                      <a:pt x="123" y="194"/>
                    </a:lnTo>
                    <a:lnTo>
                      <a:pt x="124" y="195"/>
                    </a:lnTo>
                    <a:lnTo>
                      <a:pt x="126" y="195"/>
                    </a:lnTo>
                    <a:lnTo>
                      <a:pt x="127" y="193"/>
                    </a:lnTo>
                    <a:lnTo>
                      <a:pt x="130" y="188"/>
                    </a:lnTo>
                    <a:lnTo>
                      <a:pt x="133" y="181"/>
                    </a:lnTo>
                    <a:lnTo>
                      <a:pt x="138" y="160"/>
                    </a:lnTo>
                    <a:lnTo>
                      <a:pt x="143" y="139"/>
                    </a:lnTo>
                    <a:lnTo>
                      <a:pt x="144" y="128"/>
                    </a:lnTo>
                    <a:lnTo>
                      <a:pt x="144" y="114"/>
                    </a:lnTo>
                    <a:lnTo>
                      <a:pt x="143" y="100"/>
                    </a:lnTo>
                    <a:lnTo>
                      <a:pt x="142" y="86"/>
                    </a:lnTo>
                    <a:lnTo>
                      <a:pt x="137" y="58"/>
                    </a:lnTo>
                    <a:lnTo>
                      <a:pt x="135" y="47"/>
                    </a:lnTo>
                    <a:lnTo>
                      <a:pt x="132" y="39"/>
                    </a:lnTo>
                    <a:lnTo>
                      <a:pt x="129" y="32"/>
                    </a:lnTo>
                    <a:lnTo>
                      <a:pt x="125" y="25"/>
                    </a:lnTo>
                    <a:lnTo>
                      <a:pt x="118" y="17"/>
                    </a:lnTo>
                    <a:lnTo>
                      <a:pt x="111" y="10"/>
                    </a:lnTo>
                    <a:lnTo>
                      <a:pt x="103" y="4"/>
                    </a:lnTo>
                    <a:lnTo>
                      <a:pt x="99" y="2"/>
                    </a:lnTo>
                    <a:lnTo>
                      <a:pt x="94" y="0"/>
                    </a:lnTo>
                    <a:lnTo>
                      <a:pt x="90" y="0"/>
                    </a:lnTo>
                    <a:lnTo>
                      <a:pt x="85" y="0"/>
                    </a:lnTo>
                    <a:lnTo>
                      <a:pt x="80" y="1"/>
                    </a:lnTo>
                    <a:lnTo>
                      <a:pt x="75" y="3"/>
                    </a:lnTo>
                    <a:lnTo>
                      <a:pt x="71" y="5"/>
                    </a:lnTo>
                    <a:lnTo>
                      <a:pt x="61" y="10"/>
                    </a:lnTo>
                    <a:lnTo>
                      <a:pt x="56" y="12"/>
                    </a:lnTo>
                    <a:lnTo>
                      <a:pt x="50" y="13"/>
                    </a:lnTo>
                    <a:lnTo>
                      <a:pt x="44" y="14"/>
                    </a:lnTo>
                    <a:lnTo>
                      <a:pt x="39" y="13"/>
                    </a:lnTo>
                    <a:close/>
                  </a:path>
                </a:pathLst>
              </a:custGeom>
              <a:solidFill>
                <a:srgbClr val="F7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2" name="Freeform 107">
                <a:extLst>
                  <a:ext uri="{FF2B5EF4-FFF2-40B4-BE49-F238E27FC236}">
                    <a16:creationId xmlns:a16="http://schemas.microsoft.com/office/drawing/2014/main" id="{8864D729-8248-45C2-815B-FBE780651A0D}"/>
                  </a:ext>
                </a:extLst>
              </p:cNvPr>
              <p:cNvSpPr>
                <a:spLocks/>
              </p:cNvSpPr>
              <p:nvPr/>
            </p:nvSpPr>
            <p:spPr bwMode="auto">
              <a:xfrm>
                <a:off x="3731" y="1293"/>
                <a:ext cx="140" cy="192"/>
              </a:xfrm>
              <a:custGeom>
                <a:avLst/>
                <a:gdLst>
                  <a:gd name="T0" fmla="*/ 37 w 140"/>
                  <a:gd name="T1" fmla="*/ 15 h 192"/>
                  <a:gd name="T2" fmla="*/ 26 w 140"/>
                  <a:gd name="T3" fmla="*/ 16 h 192"/>
                  <a:gd name="T4" fmla="*/ 15 w 140"/>
                  <a:gd name="T5" fmla="*/ 24 h 192"/>
                  <a:gd name="T6" fmla="*/ 4 w 140"/>
                  <a:gd name="T7" fmla="*/ 40 h 192"/>
                  <a:gd name="T8" fmla="*/ 0 w 140"/>
                  <a:gd name="T9" fmla="*/ 61 h 192"/>
                  <a:gd name="T10" fmla="*/ 0 w 140"/>
                  <a:gd name="T11" fmla="*/ 68 h 192"/>
                  <a:gd name="T12" fmla="*/ 3 w 140"/>
                  <a:gd name="T13" fmla="*/ 80 h 192"/>
                  <a:gd name="T14" fmla="*/ 12 w 140"/>
                  <a:gd name="T15" fmla="*/ 98 h 192"/>
                  <a:gd name="T16" fmla="*/ 30 w 140"/>
                  <a:gd name="T17" fmla="*/ 119 h 192"/>
                  <a:gd name="T18" fmla="*/ 49 w 140"/>
                  <a:gd name="T19" fmla="*/ 137 h 192"/>
                  <a:gd name="T20" fmla="*/ 58 w 140"/>
                  <a:gd name="T21" fmla="*/ 143 h 192"/>
                  <a:gd name="T22" fmla="*/ 94 w 140"/>
                  <a:gd name="T23" fmla="*/ 167 h 192"/>
                  <a:gd name="T24" fmla="*/ 113 w 140"/>
                  <a:gd name="T25" fmla="*/ 185 h 192"/>
                  <a:gd name="T26" fmla="*/ 117 w 140"/>
                  <a:gd name="T27" fmla="*/ 190 h 192"/>
                  <a:gd name="T28" fmla="*/ 121 w 140"/>
                  <a:gd name="T29" fmla="*/ 192 h 192"/>
                  <a:gd name="T30" fmla="*/ 124 w 140"/>
                  <a:gd name="T31" fmla="*/ 191 h 192"/>
                  <a:gd name="T32" fmla="*/ 129 w 140"/>
                  <a:gd name="T33" fmla="*/ 178 h 192"/>
                  <a:gd name="T34" fmla="*/ 139 w 140"/>
                  <a:gd name="T35" fmla="*/ 138 h 192"/>
                  <a:gd name="T36" fmla="*/ 140 w 140"/>
                  <a:gd name="T37" fmla="*/ 127 h 192"/>
                  <a:gd name="T38" fmla="*/ 140 w 140"/>
                  <a:gd name="T39" fmla="*/ 100 h 192"/>
                  <a:gd name="T40" fmla="*/ 134 w 140"/>
                  <a:gd name="T41" fmla="*/ 58 h 192"/>
                  <a:gd name="T42" fmla="*/ 129 w 140"/>
                  <a:gd name="T43" fmla="*/ 40 h 192"/>
                  <a:gd name="T44" fmla="*/ 126 w 140"/>
                  <a:gd name="T45" fmla="*/ 34 h 192"/>
                  <a:gd name="T46" fmla="*/ 115 w 140"/>
                  <a:gd name="T47" fmla="*/ 18 h 192"/>
                  <a:gd name="T48" fmla="*/ 100 w 140"/>
                  <a:gd name="T49" fmla="*/ 5 h 192"/>
                  <a:gd name="T50" fmla="*/ 92 w 140"/>
                  <a:gd name="T51" fmla="*/ 1 h 192"/>
                  <a:gd name="T52" fmla="*/ 82 w 140"/>
                  <a:gd name="T53" fmla="*/ 1 h 192"/>
                  <a:gd name="T54" fmla="*/ 73 w 140"/>
                  <a:gd name="T55" fmla="*/ 4 h 192"/>
                  <a:gd name="T56" fmla="*/ 69 w 140"/>
                  <a:gd name="T57" fmla="*/ 6 h 192"/>
                  <a:gd name="T58" fmla="*/ 54 w 140"/>
                  <a:gd name="T59" fmla="*/ 13 h 192"/>
                  <a:gd name="T60" fmla="*/ 43 w 140"/>
                  <a:gd name="T61" fmla="*/ 16 h 192"/>
                  <a:gd name="T62" fmla="*/ 37 w 140"/>
                  <a:gd name="T63" fmla="*/ 15 h 1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192">
                    <a:moveTo>
                      <a:pt x="37" y="15"/>
                    </a:moveTo>
                    <a:lnTo>
                      <a:pt x="37" y="15"/>
                    </a:lnTo>
                    <a:lnTo>
                      <a:pt x="32" y="14"/>
                    </a:lnTo>
                    <a:lnTo>
                      <a:pt x="26" y="16"/>
                    </a:lnTo>
                    <a:lnTo>
                      <a:pt x="20" y="19"/>
                    </a:lnTo>
                    <a:lnTo>
                      <a:pt x="15" y="24"/>
                    </a:lnTo>
                    <a:lnTo>
                      <a:pt x="9" y="31"/>
                    </a:lnTo>
                    <a:lnTo>
                      <a:pt x="4" y="40"/>
                    </a:lnTo>
                    <a:lnTo>
                      <a:pt x="1" y="50"/>
                    </a:lnTo>
                    <a:lnTo>
                      <a:pt x="0" y="61"/>
                    </a:lnTo>
                    <a:lnTo>
                      <a:pt x="0" y="68"/>
                    </a:lnTo>
                    <a:lnTo>
                      <a:pt x="1" y="74"/>
                    </a:lnTo>
                    <a:lnTo>
                      <a:pt x="3" y="80"/>
                    </a:lnTo>
                    <a:lnTo>
                      <a:pt x="5" y="86"/>
                    </a:lnTo>
                    <a:lnTo>
                      <a:pt x="12" y="98"/>
                    </a:lnTo>
                    <a:lnTo>
                      <a:pt x="20" y="109"/>
                    </a:lnTo>
                    <a:lnTo>
                      <a:pt x="30" y="119"/>
                    </a:lnTo>
                    <a:lnTo>
                      <a:pt x="39" y="129"/>
                    </a:lnTo>
                    <a:lnTo>
                      <a:pt x="49" y="137"/>
                    </a:lnTo>
                    <a:lnTo>
                      <a:pt x="58" y="143"/>
                    </a:lnTo>
                    <a:lnTo>
                      <a:pt x="77" y="155"/>
                    </a:lnTo>
                    <a:lnTo>
                      <a:pt x="94" y="167"/>
                    </a:lnTo>
                    <a:lnTo>
                      <a:pt x="108" y="180"/>
                    </a:lnTo>
                    <a:lnTo>
                      <a:pt x="113" y="185"/>
                    </a:lnTo>
                    <a:lnTo>
                      <a:pt x="117" y="190"/>
                    </a:lnTo>
                    <a:lnTo>
                      <a:pt x="118" y="192"/>
                    </a:lnTo>
                    <a:lnTo>
                      <a:pt x="121" y="192"/>
                    </a:lnTo>
                    <a:lnTo>
                      <a:pt x="122" y="192"/>
                    </a:lnTo>
                    <a:lnTo>
                      <a:pt x="124" y="191"/>
                    </a:lnTo>
                    <a:lnTo>
                      <a:pt x="127" y="186"/>
                    </a:lnTo>
                    <a:lnTo>
                      <a:pt x="129" y="178"/>
                    </a:lnTo>
                    <a:lnTo>
                      <a:pt x="135" y="158"/>
                    </a:lnTo>
                    <a:lnTo>
                      <a:pt x="139" y="138"/>
                    </a:lnTo>
                    <a:lnTo>
                      <a:pt x="140" y="127"/>
                    </a:lnTo>
                    <a:lnTo>
                      <a:pt x="140" y="114"/>
                    </a:lnTo>
                    <a:lnTo>
                      <a:pt x="140" y="100"/>
                    </a:lnTo>
                    <a:lnTo>
                      <a:pt x="138" y="86"/>
                    </a:lnTo>
                    <a:lnTo>
                      <a:pt x="134" y="58"/>
                    </a:lnTo>
                    <a:lnTo>
                      <a:pt x="131" y="48"/>
                    </a:lnTo>
                    <a:lnTo>
                      <a:pt x="129" y="40"/>
                    </a:lnTo>
                    <a:lnTo>
                      <a:pt x="126" y="34"/>
                    </a:lnTo>
                    <a:lnTo>
                      <a:pt x="121" y="26"/>
                    </a:lnTo>
                    <a:lnTo>
                      <a:pt x="115" y="18"/>
                    </a:lnTo>
                    <a:lnTo>
                      <a:pt x="108" y="11"/>
                    </a:lnTo>
                    <a:lnTo>
                      <a:pt x="100" y="5"/>
                    </a:lnTo>
                    <a:lnTo>
                      <a:pt x="96" y="3"/>
                    </a:lnTo>
                    <a:lnTo>
                      <a:pt x="92" y="1"/>
                    </a:lnTo>
                    <a:lnTo>
                      <a:pt x="87" y="0"/>
                    </a:lnTo>
                    <a:lnTo>
                      <a:pt x="82" y="1"/>
                    </a:lnTo>
                    <a:lnTo>
                      <a:pt x="78" y="2"/>
                    </a:lnTo>
                    <a:lnTo>
                      <a:pt x="73" y="4"/>
                    </a:lnTo>
                    <a:lnTo>
                      <a:pt x="69" y="6"/>
                    </a:lnTo>
                    <a:lnTo>
                      <a:pt x="59" y="11"/>
                    </a:lnTo>
                    <a:lnTo>
                      <a:pt x="54" y="13"/>
                    </a:lnTo>
                    <a:lnTo>
                      <a:pt x="48" y="15"/>
                    </a:lnTo>
                    <a:lnTo>
                      <a:pt x="43" y="16"/>
                    </a:lnTo>
                    <a:lnTo>
                      <a:pt x="37" y="15"/>
                    </a:lnTo>
                    <a:close/>
                  </a:path>
                </a:pathLst>
              </a:custGeom>
              <a:solidFill>
                <a:srgbClr val="F3F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3" name="Freeform 108">
                <a:extLst>
                  <a:ext uri="{FF2B5EF4-FFF2-40B4-BE49-F238E27FC236}">
                    <a16:creationId xmlns:a16="http://schemas.microsoft.com/office/drawing/2014/main" id="{9875386E-EBCD-4205-8BB7-2A17EFC5C8CD}"/>
                  </a:ext>
                </a:extLst>
              </p:cNvPr>
              <p:cNvSpPr>
                <a:spLocks/>
              </p:cNvSpPr>
              <p:nvPr/>
            </p:nvSpPr>
            <p:spPr bwMode="auto">
              <a:xfrm>
                <a:off x="3733" y="1294"/>
                <a:ext cx="138" cy="189"/>
              </a:xfrm>
              <a:custGeom>
                <a:avLst/>
                <a:gdLst>
                  <a:gd name="T0" fmla="*/ 37 w 138"/>
                  <a:gd name="T1" fmla="*/ 16 h 189"/>
                  <a:gd name="T2" fmla="*/ 26 w 138"/>
                  <a:gd name="T3" fmla="*/ 16 h 189"/>
                  <a:gd name="T4" fmla="*/ 15 w 138"/>
                  <a:gd name="T5" fmla="*/ 25 h 189"/>
                  <a:gd name="T6" fmla="*/ 6 w 138"/>
                  <a:gd name="T7" fmla="*/ 40 h 189"/>
                  <a:gd name="T8" fmla="*/ 0 w 138"/>
                  <a:gd name="T9" fmla="*/ 61 h 189"/>
                  <a:gd name="T10" fmla="*/ 1 w 138"/>
                  <a:gd name="T11" fmla="*/ 68 h 189"/>
                  <a:gd name="T12" fmla="*/ 3 w 138"/>
                  <a:gd name="T13" fmla="*/ 80 h 189"/>
                  <a:gd name="T14" fmla="*/ 13 w 138"/>
                  <a:gd name="T15" fmla="*/ 96 h 189"/>
                  <a:gd name="T16" fmla="*/ 30 w 138"/>
                  <a:gd name="T17" fmla="*/ 117 h 189"/>
                  <a:gd name="T18" fmla="*/ 49 w 138"/>
                  <a:gd name="T19" fmla="*/ 135 h 189"/>
                  <a:gd name="T20" fmla="*/ 58 w 138"/>
                  <a:gd name="T21" fmla="*/ 141 h 189"/>
                  <a:gd name="T22" fmla="*/ 92 w 138"/>
                  <a:gd name="T23" fmla="*/ 164 h 189"/>
                  <a:gd name="T24" fmla="*/ 111 w 138"/>
                  <a:gd name="T25" fmla="*/ 182 h 189"/>
                  <a:gd name="T26" fmla="*/ 115 w 138"/>
                  <a:gd name="T27" fmla="*/ 187 h 189"/>
                  <a:gd name="T28" fmla="*/ 118 w 138"/>
                  <a:gd name="T29" fmla="*/ 189 h 189"/>
                  <a:gd name="T30" fmla="*/ 121 w 138"/>
                  <a:gd name="T31" fmla="*/ 187 h 189"/>
                  <a:gd name="T32" fmla="*/ 127 w 138"/>
                  <a:gd name="T33" fmla="*/ 174 h 189"/>
                  <a:gd name="T34" fmla="*/ 136 w 138"/>
                  <a:gd name="T35" fmla="*/ 136 h 189"/>
                  <a:gd name="T36" fmla="*/ 137 w 138"/>
                  <a:gd name="T37" fmla="*/ 125 h 189"/>
                  <a:gd name="T38" fmla="*/ 137 w 138"/>
                  <a:gd name="T39" fmla="*/ 99 h 189"/>
                  <a:gd name="T40" fmla="*/ 131 w 138"/>
                  <a:gd name="T41" fmla="*/ 58 h 189"/>
                  <a:gd name="T42" fmla="*/ 126 w 138"/>
                  <a:gd name="T43" fmla="*/ 41 h 189"/>
                  <a:gd name="T44" fmla="*/ 123 w 138"/>
                  <a:gd name="T45" fmla="*/ 34 h 189"/>
                  <a:gd name="T46" fmla="*/ 112 w 138"/>
                  <a:gd name="T47" fmla="*/ 19 h 189"/>
                  <a:gd name="T48" fmla="*/ 98 w 138"/>
                  <a:gd name="T49" fmla="*/ 5 h 189"/>
                  <a:gd name="T50" fmla="*/ 90 w 138"/>
                  <a:gd name="T51" fmla="*/ 1 h 189"/>
                  <a:gd name="T52" fmla="*/ 81 w 138"/>
                  <a:gd name="T53" fmla="*/ 0 h 189"/>
                  <a:gd name="T54" fmla="*/ 72 w 138"/>
                  <a:gd name="T55" fmla="*/ 3 h 189"/>
                  <a:gd name="T56" fmla="*/ 68 w 138"/>
                  <a:gd name="T57" fmla="*/ 6 h 189"/>
                  <a:gd name="T58" fmla="*/ 53 w 138"/>
                  <a:gd name="T59" fmla="*/ 14 h 189"/>
                  <a:gd name="T60" fmla="*/ 42 w 138"/>
                  <a:gd name="T61" fmla="*/ 16 h 189"/>
                  <a:gd name="T62" fmla="*/ 37 w 138"/>
                  <a:gd name="T63" fmla="*/ 16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8" h="189">
                    <a:moveTo>
                      <a:pt x="37" y="16"/>
                    </a:moveTo>
                    <a:lnTo>
                      <a:pt x="37" y="16"/>
                    </a:lnTo>
                    <a:lnTo>
                      <a:pt x="32" y="15"/>
                    </a:lnTo>
                    <a:lnTo>
                      <a:pt x="26" y="16"/>
                    </a:lnTo>
                    <a:lnTo>
                      <a:pt x="20" y="20"/>
                    </a:lnTo>
                    <a:lnTo>
                      <a:pt x="15" y="25"/>
                    </a:lnTo>
                    <a:lnTo>
                      <a:pt x="10" y="32"/>
                    </a:lnTo>
                    <a:lnTo>
                      <a:pt x="6" y="40"/>
                    </a:lnTo>
                    <a:lnTo>
                      <a:pt x="2" y="50"/>
                    </a:lnTo>
                    <a:lnTo>
                      <a:pt x="0" y="61"/>
                    </a:lnTo>
                    <a:lnTo>
                      <a:pt x="1" y="68"/>
                    </a:lnTo>
                    <a:lnTo>
                      <a:pt x="2" y="74"/>
                    </a:lnTo>
                    <a:lnTo>
                      <a:pt x="3" y="80"/>
                    </a:lnTo>
                    <a:lnTo>
                      <a:pt x="7" y="85"/>
                    </a:lnTo>
                    <a:lnTo>
                      <a:pt x="13" y="96"/>
                    </a:lnTo>
                    <a:lnTo>
                      <a:pt x="21" y="107"/>
                    </a:lnTo>
                    <a:lnTo>
                      <a:pt x="30" y="117"/>
                    </a:lnTo>
                    <a:lnTo>
                      <a:pt x="39" y="127"/>
                    </a:lnTo>
                    <a:lnTo>
                      <a:pt x="49" y="135"/>
                    </a:lnTo>
                    <a:lnTo>
                      <a:pt x="58" y="141"/>
                    </a:lnTo>
                    <a:lnTo>
                      <a:pt x="76" y="152"/>
                    </a:lnTo>
                    <a:lnTo>
                      <a:pt x="92" y="164"/>
                    </a:lnTo>
                    <a:lnTo>
                      <a:pt x="106" y="177"/>
                    </a:lnTo>
                    <a:lnTo>
                      <a:pt x="111" y="182"/>
                    </a:lnTo>
                    <a:lnTo>
                      <a:pt x="115" y="187"/>
                    </a:lnTo>
                    <a:lnTo>
                      <a:pt x="116" y="188"/>
                    </a:lnTo>
                    <a:lnTo>
                      <a:pt x="118" y="189"/>
                    </a:lnTo>
                    <a:lnTo>
                      <a:pt x="120" y="189"/>
                    </a:lnTo>
                    <a:lnTo>
                      <a:pt x="121" y="187"/>
                    </a:lnTo>
                    <a:lnTo>
                      <a:pt x="124" y="182"/>
                    </a:lnTo>
                    <a:lnTo>
                      <a:pt x="127" y="174"/>
                    </a:lnTo>
                    <a:lnTo>
                      <a:pt x="132" y="155"/>
                    </a:lnTo>
                    <a:lnTo>
                      <a:pt x="136" y="136"/>
                    </a:lnTo>
                    <a:lnTo>
                      <a:pt x="137" y="125"/>
                    </a:lnTo>
                    <a:lnTo>
                      <a:pt x="138" y="112"/>
                    </a:lnTo>
                    <a:lnTo>
                      <a:pt x="137" y="99"/>
                    </a:lnTo>
                    <a:lnTo>
                      <a:pt x="135" y="85"/>
                    </a:lnTo>
                    <a:lnTo>
                      <a:pt x="131" y="58"/>
                    </a:lnTo>
                    <a:lnTo>
                      <a:pt x="129" y="48"/>
                    </a:lnTo>
                    <a:lnTo>
                      <a:pt x="126" y="41"/>
                    </a:lnTo>
                    <a:lnTo>
                      <a:pt x="123" y="34"/>
                    </a:lnTo>
                    <a:lnTo>
                      <a:pt x="119" y="26"/>
                    </a:lnTo>
                    <a:lnTo>
                      <a:pt x="112" y="19"/>
                    </a:lnTo>
                    <a:lnTo>
                      <a:pt x="106" y="12"/>
                    </a:lnTo>
                    <a:lnTo>
                      <a:pt x="98" y="5"/>
                    </a:lnTo>
                    <a:lnTo>
                      <a:pt x="94" y="3"/>
                    </a:lnTo>
                    <a:lnTo>
                      <a:pt x="90" y="1"/>
                    </a:lnTo>
                    <a:lnTo>
                      <a:pt x="86" y="0"/>
                    </a:lnTo>
                    <a:lnTo>
                      <a:pt x="81" y="0"/>
                    </a:lnTo>
                    <a:lnTo>
                      <a:pt x="76" y="1"/>
                    </a:lnTo>
                    <a:lnTo>
                      <a:pt x="72" y="3"/>
                    </a:lnTo>
                    <a:lnTo>
                      <a:pt x="68" y="6"/>
                    </a:lnTo>
                    <a:lnTo>
                      <a:pt x="59" y="12"/>
                    </a:lnTo>
                    <a:lnTo>
                      <a:pt x="53" y="14"/>
                    </a:lnTo>
                    <a:lnTo>
                      <a:pt x="48" y="16"/>
                    </a:lnTo>
                    <a:lnTo>
                      <a:pt x="42" y="16"/>
                    </a:lnTo>
                    <a:lnTo>
                      <a:pt x="37" y="16"/>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4" name="Freeform 109">
                <a:extLst>
                  <a:ext uri="{FF2B5EF4-FFF2-40B4-BE49-F238E27FC236}">
                    <a16:creationId xmlns:a16="http://schemas.microsoft.com/office/drawing/2014/main" id="{C368825C-7322-4333-A8AA-FF7644C3B6C0}"/>
                  </a:ext>
                </a:extLst>
              </p:cNvPr>
              <p:cNvSpPr>
                <a:spLocks/>
              </p:cNvSpPr>
              <p:nvPr/>
            </p:nvSpPr>
            <p:spPr bwMode="auto">
              <a:xfrm>
                <a:off x="3736" y="1295"/>
                <a:ext cx="134" cy="185"/>
              </a:xfrm>
              <a:custGeom>
                <a:avLst/>
                <a:gdLst>
                  <a:gd name="T0" fmla="*/ 36 w 134"/>
                  <a:gd name="T1" fmla="*/ 16 h 185"/>
                  <a:gd name="T2" fmla="*/ 25 w 134"/>
                  <a:gd name="T3" fmla="*/ 17 h 185"/>
                  <a:gd name="T4" fmla="*/ 14 w 134"/>
                  <a:gd name="T5" fmla="*/ 26 h 185"/>
                  <a:gd name="T6" fmla="*/ 5 w 134"/>
                  <a:gd name="T7" fmla="*/ 41 h 185"/>
                  <a:gd name="T8" fmla="*/ 0 w 134"/>
                  <a:gd name="T9" fmla="*/ 61 h 185"/>
                  <a:gd name="T10" fmla="*/ 0 w 134"/>
                  <a:gd name="T11" fmla="*/ 67 h 185"/>
                  <a:gd name="T12" fmla="*/ 4 w 134"/>
                  <a:gd name="T13" fmla="*/ 79 h 185"/>
                  <a:gd name="T14" fmla="*/ 12 w 134"/>
                  <a:gd name="T15" fmla="*/ 95 h 185"/>
                  <a:gd name="T16" fmla="*/ 28 w 134"/>
                  <a:gd name="T17" fmla="*/ 115 h 185"/>
                  <a:gd name="T18" fmla="*/ 47 w 134"/>
                  <a:gd name="T19" fmla="*/ 132 h 185"/>
                  <a:gd name="T20" fmla="*/ 56 w 134"/>
                  <a:gd name="T21" fmla="*/ 138 h 185"/>
                  <a:gd name="T22" fmla="*/ 89 w 134"/>
                  <a:gd name="T23" fmla="*/ 161 h 185"/>
                  <a:gd name="T24" fmla="*/ 108 w 134"/>
                  <a:gd name="T25" fmla="*/ 179 h 185"/>
                  <a:gd name="T26" fmla="*/ 111 w 134"/>
                  <a:gd name="T27" fmla="*/ 183 h 185"/>
                  <a:gd name="T28" fmla="*/ 115 w 134"/>
                  <a:gd name="T29" fmla="*/ 185 h 185"/>
                  <a:gd name="T30" fmla="*/ 118 w 134"/>
                  <a:gd name="T31" fmla="*/ 184 h 185"/>
                  <a:gd name="T32" fmla="*/ 123 w 134"/>
                  <a:gd name="T33" fmla="*/ 171 h 185"/>
                  <a:gd name="T34" fmla="*/ 132 w 134"/>
                  <a:gd name="T35" fmla="*/ 134 h 185"/>
                  <a:gd name="T36" fmla="*/ 133 w 134"/>
                  <a:gd name="T37" fmla="*/ 123 h 185"/>
                  <a:gd name="T38" fmla="*/ 133 w 134"/>
                  <a:gd name="T39" fmla="*/ 97 h 185"/>
                  <a:gd name="T40" fmla="*/ 127 w 134"/>
                  <a:gd name="T41" fmla="*/ 58 h 185"/>
                  <a:gd name="T42" fmla="*/ 123 w 134"/>
                  <a:gd name="T43" fmla="*/ 41 h 185"/>
                  <a:gd name="T44" fmla="*/ 120 w 134"/>
                  <a:gd name="T45" fmla="*/ 34 h 185"/>
                  <a:gd name="T46" fmla="*/ 109 w 134"/>
                  <a:gd name="T47" fmla="*/ 19 h 185"/>
                  <a:gd name="T48" fmla="*/ 95 w 134"/>
                  <a:gd name="T49" fmla="*/ 5 h 185"/>
                  <a:gd name="T50" fmla="*/ 87 w 134"/>
                  <a:gd name="T51" fmla="*/ 1 h 185"/>
                  <a:gd name="T52" fmla="*/ 79 w 134"/>
                  <a:gd name="T53" fmla="*/ 0 h 185"/>
                  <a:gd name="T54" fmla="*/ 69 w 134"/>
                  <a:gd name="T55" fmla="*/ 3 h 185"/>
                  <a:gd name="T56" fmla="*/ 66 w 134"/>
                  <a:gd name="T57" fmla="*/ 5 h 185"/>
                  <a:gd name="T58" fmla="*/ 52 w 134"/>
                  <a:gd name="T59" fmla="*/ 14 h 185"/>
                  <a:gd name="T60" fmla="*/ 41 w 134"/>
                  <a:gd name="T61" fmla="*/ 17 h 185"/>
                  <a:gd name="T62" fmla="*/ 36 w 134"/>
                  <a:gd name="T63" fmla="*/ 16 h 1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4" h="185">
                    <a:moveTo>
                      <a:pt x="36" y="16"/>
                    </a:moveTo>
                    <a:lnTo>
                      <a:pt x="36" y="16"/>
                    </a:lnTo>
                    <a:lnTo>
                      <a:pt x="31" y="16"/>
                    </a:lnTo>
                    <a:lnTo>
                      <a:pt x="25" y="17"/>
                    </a:lnTo>
                    <a:lnTo>
                      <a:pt x="20" y="21"/>
                    </a:lnTo>
                    <a:lnTo>
                      <a:pt x="14" y="26"/>
                    </a:lnTo>
                    <a:lnTo>
                      <a:pt x="9" y="32"/>
                    </a:lnTo>
                    <a:lnTo>
                      <a:pt x="5" y="41"/>
                    </a:lnTo>
                    <a:lnTo>
                      <a:pt x="1" y="50"/>
                    </a:lnTo>
                    <a:lnTo>
                      <a:pt x="0" y="61"/>
                    </a:lnTo>
                    <a:lnTo>
                      <a:pt x="0" y="67"/>
                    </a:lnTo>
                    <a:lnTo>
                      <a:pt x="1" y="73"/>
                    </a:lnTo>
                    <a:lnTo>
                      <a:pt x="4" y="79"/>
                    </a:lnTo>
                    <a:lnTo>
                      <a:pt x="6" y="84"/>
                    </a:lnTo>
                    <a:lnTo>
                      <a:pt x="12" y="95"/>
                    </a:lnTo>
                    <a:lnTo>
                      <a:pt x="20" y="106"/>
                    </a:lnTo>
                    <a:lnTo>
                      <a:pt x="28" y="115"/>
                    </a:lnTo>
                    <a:lnTo>
                      <a:pt x="38" y="125"/>
                    </a:lnTo>
                    <a:lnTo>
                      <a:pt x="47" y="132"/>
                    </a:lnTo>
                    <a:lnTo>
                      <a:pt x="56" y="138"/>
                    </a:lnTo>
                    <a:lnTo>
                      <a:pt x="74" y="150"/>
                    </a:lnTo>
                    <a:lnTo>
                      <a:pt x="89" y="161"/>
                    </a:lnTo>
                    <a:lnTo>
                      <a:pt x="103" y="173"/>
                    </a:lnTo>
                    <a:lnTo>
                      <a:pt x="108" y="179"/>
                    </a:lnTo>
                    <a:lnTo>
                      <a:pt x="111" y="183"/>
                    </a:lnTo>
                    <a:lnTo>
                      <a:pt x="113" y="185"/>
                    </a:lnTo>
                    <a:lnTo>
                      <a:pt x="115" y="185"/>
                    </a:lnTo>
                    <a:lnTo>
                      <a:pt x="117" y="185"/>
                    </a:lnTo>
                    <a:lnTo>
                      <a:pt x="118" y="184"/>
                    </a:lnTo>
                    <a:lnTo>
                      <a:pt x="121" y="179"/>
                    </a:lnTo>
                    <a:lnTo>
                      <a:pt x="123" y="171"/>
                    </a:lnTo>
                    <a:lnTo>
                      <a:pt x="128" y="153"/>
                    </a:lnTo>
                    <a:lnTo>
                      <a:pt x="132" y="134"/>
                    </a:lnTo>
                    <a:lnTo>
                      <a:pt x="133" y="123"/>
                    </a:lnTo>
                    <a:lnTo>
                      <a:pt x="134" y="111"/>
                    </a:lnTo>
                    <a:lnTo>
                      <a:pt x="133" y="97"/>
                    </a:lnTo>
                    <a:lnTo>
                      <a:pt x="131" y="84"/>
                    </a:lnTo>
                    <a:lnTo>
                      <a:pt x="127" y="58"/>
                    </a:lnTo>
                    <a:lnTo>
                      <a:pt x="125" y="48"/>
                    </a:lnTo>
                    <a:lnTo>
                      <a:pt x="123" y="41"/>
                    </a:lnTo>
                    <a:lnTo>
                      <a:pt x="120" y="34"/>
                    </a:lnTo>
                    <a:lnTo>
                      <a:pt x="115" y="27"/>
                    </a:lnTo>
                    <a:lnTo>
                      <a:pt x="109" y="19"/>
                    </a:lnTo>
                    <a:lnTo>
                      <a:pt x="103" y="12"/>
                    </a:lnTo>
                    <a:lnTo>
                      <a:pt x="95" y="5"/>
                    </a:lnTo>
                    <a:lnTo>
                      <a:pt x="92" y="3"/>
                    </a:lnTo>
                    <a:lnTo>
                      <a:pt x="87" y="1"/>
                    </a:lnTo>
                    <a:lnTo>
                      <a:pt x="83" y="0"/>
                    </a:lnTo>
                    <a:lnTo>
                      <a:pt x="79" y="0"/>
                    </a:lnTo>
                    <a:lnTo>
                      <a:pt x="74" y="1"/>
                    </a:lnTo>
                    <a:lnTo>
                      <a:pt x="69" y="3"/>
                    </a:lnTo>
                    <a:lnTo>
                      <a:pt x="66" y="5"/>
                    </a:lnTo>
                    <a:lnTo>
                      <a:pt x="57" y="12"/>
                    </a:lnTo>
                    <a:lnTo>
                      <a:pt x="52" y="14"/>
                    </a:lnTo>
                    <a:lnTo>
                      <a:pt x="46" y="16"/>
                    </a:lnTo>
                    <a:lnTo>
                      <a:pt x="41" y="17"/>
                    </a:lnTo>
                    <a:lnTo>
                      <a:pt x="36" y="16"/>
                    </a:lnTo>
                    <a:close/>
                  </a:path>
                </a:pathLst>
              </a:custGeom>
              <a:solidFill>
                <a:srgbClr val="EDE9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5" name="Freeform 110">
                <a:extLst>
                  <a:ext uri="{FF2B5EF4-FFF2-40B4-BE49-F238E27FC236}">
                    <a16:creationId xmlns:a16="http://schemas.microsoft.com/office/drawing/2014/main" id="{8557AB45-3D60-4CEE-8ED2-41D3E3987CFE}"/>
                  </a:ext>
                </a:extLst>
              </p:cNvPr>
              <p:cNvSpPr>
                <a:spLocks/>
              </p:cNvSpPr>
              <p:nvPr/>
            </p:nvSpPr>
            <p:spPr bwMode="auto">
              <a:xfrm>
                <a:off x="3740" y="1296"/>
                <a:ext cx="129" cy="182"/>
              </a:xfrm>
              <a:custGeom>
                <a:avLst/>
                <a:gdLst>
                  <a:gd name="T0" fmla="*/ 33 w 129"/>
                  <a:gd name="T1" fmla="*/ 17 h 182"/>
                  <a:gd name="T2" fmla="*/ 33 w 129"/>
                  <a:gd name="T3" fmla="*/ 17 h 182"/>
                  <a:gd name="T4" fmla="*/ 29 w 129"/>
                  <a:gd name="T5" fmla="*/ 17 h 182"/>
                  <a:gd name="T6" fmla="*/ 23 w 129"/>
                  <a:gd name="T7" fmla="*/ 18 h 182"/>
                  <a:gd name="T8" fmla="*/ 18 w 129"/>
                  <a:gd name="T9" fmla="*/ 21 h 182"/>
                  <a:gd name="T10" fmla="*/ 12 w 129"/>
                  <a:gd name="T11" fmla="*/ 26 h 182"/>
                  <a:gd name="T12" fmla="*/ 8 w 129"/>
                  <a:gd name="T13" fmla="*/ 33 h 182"/>
                  <a:gd name="T14" fmla="*/ 4 w 129"/>
                  <a:gd name="T15" fmla="*/ 41 h 182"/>
                  <a:gd name="T16" fmla="*/ 1 w 129"/>
                  <a:gd name="T17" fmla="*/ 50 h 182"/>
                  <a:gd name="T18" fmla="*/ 0 w 129"/>
                  <a:gd name="T19" fmla="*/ 62 h 182"/>
                  <a:gd name="T20" fmla="*/ 0 w 129"/>
                  <a:gd name="T21" fmla="*/ 62 h 182"/>
                  <a:gd name="T22" fmla="*/ 0 w 129"/>
                  <a:gd name="T23" fmla="*/ 67 h 182"/>
                  <a:gd name="T24" fmla="*/ 1 w 129"/>
                  <a:gd name="T25" fmla="*/ 73 h 182"/>
                  <a:gd name="T26" fmla="*/ 5 w 129"/>
                  <a:gd name="T27" fmla="*/ 84 h 182"/>
                  <a:gd name="T28" fmla="*/ 10 w 129"/>
                  <a:gd name="T29" fmla="*/ 94 h 182"/>
                  <a:gd name="T30" fmla="*/ 18 w 129"/>
                  <a:gd name="T31" fmla="*/ 104 h 182"/>
                  <a:gd name="T32" fmla="*/ 26 w 129"/>
                  <a:gd name="T33" fmla="*/ 114 h 182"/>
                  <a:gd name="T34" fmla="*/ 35 w 129"/>
                  <a:gd name="T35" fmla="*/ 123 h 182"/>
                  <a:gd name="T36" fmla="*/ 44 w 129"/>
                  <a:gd name="T37" fmla="*/ 130 h 182"/>
                  <a:gd name="T38" fmla="*/ 53 w 129"/>
                  <a:gd name="T39" fmla="*/ 136 h 182"/>
                  <a:gd name="T40" fmla="*/ 53 w 129"/>
                  <a:gd name="T41" fmla="*/ 136 h 182"/>
                  <a:gd name="T42" fmla="*/ 70 w 129"/>
                  <a:gd name="T43" fmla="*/ 147 h 182"/>
                  <a:gd name="T44" fmla="*/ 86 w 129"/>
                  <a:gd name="T45" fmla="*/ 158 h 182"/>
                  <a:gd name="T46" fmla="*/ 99 w 129"/>
                  <a:gd name="T47" fmla="*/ 169 h 182"/>
                  <a:gd name="T48" fmla="*/ 103 w 129"/>
                  <a:gd name="T49" fmla="*/ 175 h 182"/>
                  <a:gd name="T50" fmla="*/ 107 w 129"/>
                  <a:gd name="T51" fmla="*/ 180 h 182"/>
                  <a:gd name="T52" fmla="*/ 107 w 129"/>
                  <a:gd name="T53" fmla="*/ 180 h 182"/>
                  <a:gd name="T54" fmla="*/ 108 w 129"/>
                  <a:gd name="T55" fmla="*/ 181 h 182"/>
                  <a:gd name="T56" fmla="*/ 111 w 129"/>
                  <a:gd name="T57" fmla="*/ 182 h 182"/>
                  <a:gd name="T58" fmla="*/ 112 w 129"/>
                  <a:gd name="T59" fmla="*/ 182 h 182"/>
                  <a:gd name="T60" fmla="*/ 113 w 129"/>
                  <a:gd name="T61" fmla="*/ 180 h 182"/>
                  <a:gd name="T62" fmla="*/ 116 w 129"/>
                  <a:gd name="T63" fmla="*/ 176 h 182"/>
                  <a:gd name="T64" fmla="*/ 119 w 129"/>
                  <a:gd name="T65" fmla="*/ 168 h 182"/>
                  <a:gd name="T66" fmla="*/ 123 w 129"/>
                  <a:gd name="T67" fmla="*/ 150 h 182"/>
                  <a:gd name="T68" fmla="*/ 127 w 129"/>
                  <a:gd name="T69" fmla="*/ 131 h 182"/>
                  <a:gd name="T70" fmla="*/ 127 w 129"/>
                  <a:gd name="T71" fmla="*/ 131 h 182"/>
                  <a:gd name="T72" fmla="*/ 129 w 129"/>
                  <a:gd name="T73" fmla="*/ 122 h 182"/>
                  <a:gd name="T74" fmla="*/ 129 w 129"/>
                  <a:gd name="T75" fmla="*/ 109 h 182"/>
                  <a:gd name="T76" fmla="*/ 128 w 129"/>
                  <a:gd name="T77" fmla="*/ 96 h 182"/>
                  <a:gd name="T78" fmla="*/ 127 w 129"/>
                  <a:gd name="T79" fmla="*/ 83 h 182"/>
                  <a:gd name="T80" fmla="*/ 123 w 129"/>
                  <a:gd name="T81" fmla="*/ 58 h 182"/>
                  <a:gd name="T82" fmla="*/ 120 w 129"/>
                  <a:gd name="T83" fmla="*/ 48 h 182"/>
                  <a:gd name="T84" fmla="*/ 118 w 129"/>
                  <a:gd name="T85" fmla="*/ 41 h 182"/>
                  <a:gd name="T86" fmla="*/ 118 w 129"/>
                  <a:gd name="T87" fmla="*/ 41 h 182"/>
                  <a:gd name="T88" fmla="*/ 115 w 129"/>
                  <a:gd name="T89" fmla="*/ 35 h 182"/>
                  <a:gd name="T90" fmla="*/ 111 w 129"/>
                  <a:gd name="T91" fmla="*/ 27 h 182"/>
                  <a:gd name="T92" fmla="*/ 105 w 129"/>
                  <a:gd name="T93" fmla="*/ 19 h 182"/>
                  <a:gd name="T94" fmla="*/ 99 w 129"/>
                  <a:gd name="T95" fmla="*/ 12 h 182"/>
                  <a:gd name="T96" fmla="*/ 92 w 129"/>
                  <a:gd name="T97" fmla="*/ 5 h 182"/>
                  <a:gd name="T98" fmla="*/ 88 w 129"/>
                  <a:gd name="T99" fmla="*/ 2 h 182"/>
                  <a:gd name="T100" fmla="*/ 84 w 129"/>
                  <a:gd name="T101" fmla="*/ 1 h 182"/>
                  <a:gd name="T102" fmla="*/ 80 w 129"/>
                  <a:gd name="T103" fmla="*/ 0 h 182"/>
                  <a:gd name="T104" fmla="*/ 75 w 129"/>
                  <a:gd name="T105" fmla="*/ 0 h 182"/>
                  <a:gd name="T106" fmla="*/ 71 w 129"/>
                  <a:gd name="T107" fmla="*/ 0 h 182"/>
                  <a:gd name="T108" fmla="*/ 66 w 129"/>
                  <a:gd name="T109" fmla="*/ 2 h 182"/>
                  <a:gd name="T110" fmla="*/ 66 w 129"/>
                  <a:gd name="T111" fmla="*/ 2 h 182"/>
                  <a:gd name="T112" fmla="*/ 63 w 129"/>
                  <a:gd name="T113" fmla="*/ 5 h 182"/>
                  <a:gd name="T114" fmla="*/ 55 w 129"/>
                  <a:gd name="T115" fmla="*/ 12 h 182"/>
                  <a:gd name="T116" fmla="*/ 49 w 129"/>
                  <a:gd name="T117" fmla="*/ 15 h 182"/>
                  <a:gd name="T118" fmla="*/ 43 w 129"/>
                  <a:gd name="T119" fmla="*/ 17 h 182"/>
                  <a:gd name="T120" fmla="*/ 38 w 129"/>
                  <a:gd name="T121" fmla="*/ 18 h 182"/>
                  <a:gd name="T122" fmla="*/ 33 w 129"/>
                  <a:gd name="T123" fmla="*/ 17 h 182"/>
                  <a:gd name="T124" fmla="*/ 33 w 129"/>
                  <a:gd name="T125" fmla="*/ 17 h 1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 h="182">
                    <a:moveTo>
                      <a:pt x="33" y="17"/>
                    </a:moveTo>
                    <a:lnTo>
                      <a:pt x="33" y="17"/>
                    </a:lnTo>
                    <a:lnTo>
                      <a:pt x="29" y="17"/>
                    </a:lnTo>
                    <a:lnTo>
                      <a:pt x="23" y="18"/>
                    </a:lnTo>
                    <a:lnTo>
                      <a:pt x="18" y="21"/>
                    </a:lnTo>
                    <a:lnTo>
                      <a:pt x="12" y="26"/>
                    </a:lnTo>
                    <a:lnTo>
                      <a:pt x="8" y="33"/>
                    </a:lnTo>
                    <a:lnTo>
                      <a:pt x="4" y="41"/>
                    </a:lnTo>
                    <a:lnTo>
                      <a:pt x="1" y="50"/>
                    </a:lnTo>
                    <a:lnTo>
                      <a:pt x="0" y="62"/>
                    </a:lnTo>
                    <a:lnTo>
                      <a:pt x="0" y="67"/>
                    </a:lnTo>
                    <a:lnTo>
                      <a:pt x="1" y="73"/>
                    </a:lnTo>
                    <a:lnTo>
                      <a:pt x="5" y="84"/>
                    </a:lnTo>
                    <a:lnTo>
                      <a:pt x="10" y="94"/>
                    </a:lnTo>
                    <a:lnTo>
                      <a:pt x="18" y="104"/>
                    </a:lnTo>
                    <a:lnTo>
                      <a:pt x="26" y="114"/>
                    </a:lnTo>
                    <a:lnTo>
                      <a:pt x="35" y="123"/>
                    </a:lnTo>
                    <a:lnTo>
                      <a:pt x="44" y="130"/>
                    </a:lnTo>
                    <a:lnTo>
                      <a:pt x="53" y="136"/>
                    </a:lnTo>
                    <a:lnTo>
                      <a:pt x="70" y="147"/>
                    </a:lnTo>
                    <a:lnTo>
                      <a:pt x="86" y="158"/>
                    </a:lnTo>
                    <a:lnTo>
                      <a:pt x="99" y="169"/>
                    </a:lnTo>
                    <a:lnTo>
                      <a:pt x="103" y="175"/>
                    </a:lnTo>
                    <a:lnTo>
                      <a:pt x="107" y="180"/>
                    </a:lnTo>
                    <a:lnTo>
                      <a:pt x="108" y="181"/>
                    </a:lnTo>
                    <a:lnTo>
                      <a:pt x="111" y="182"/>
                    </a:lnTo>
                    <a:lnTo>
                      <a:pt x="112" y="182"/>
                    </a:lnTo>
                    <a:lnTo>
                      <a:pt x="113" y="180"/>
                    </a:lnTo>
                    <a:lnTo>
                      <a:pt x="116" y="176"/>
                    </a:lnTo>
                    <a:lnTo>
                      <a:pt x="119" y="168"/>
                    </a:lnTo>
                    <a:lnTo>
                      <a:pt x="123" y="150"/>
                    </a:lnTo>
                    <a:lnTo>
                      <a:pt x="127" y="131"/>
                    </a:lnTo>
                    <a:lnTo>
                      <a:pt x="129" y="122"/>
                    </a:lnTo>
                    <a:lnTo>
                      <a:pt x="129" y="109"/>
                    </a:lnTo>
                    <a:lnTo>
                      <a:pt x="128" y="96"/>
                    </a:lnTo>
                    <a:lnTo>
                      <a:pt x="127" y="83"/>
                    </a:lnTo>
                    <a:lnTo>
                      <a:pt x="123" y="58"/>
                    </a:lnTo>
                    <a:lnTo>
                      <a:pt x="120" y="48"/>
                    </a:lnTo>
                    <a:lnTo>
                      <a:pt x="118" y="41"/>
                    </a:lnTo>
                    <a:lnTo>
                      <a:pt x="115" y="35"/>
                    </a:lnTo>
                    <a:lnTo>
                      <a:pt x="111" y="27"/>
                    </a:lnTo>
                    <a:lnTo>
                      <a:pt x="105" y="19"/>
                    </a:lnTo>
                    <a:lnTo>
                      <a:pt x="99" y="12"/>
                    </a:lnTo>
                    <a:lnTo>
                      <a:pt x="92" y="5"/>
                    </a:lnTo>
                    <a:lnTo>
                      <a:pt x="88" y="2"/>
                    </a:lnTo>
                    <a:lnTo>
                      <a:pt x="84" y="1"/>
                    </a:lnTo>
                    <a:lnTo>
                      <a:pt x="80" y="0"/>
                    </a:lnTo>
                    <a:lnTo>
                      <a:pt x="75" y="0"/>
                    </a:lnTo>
                    <a:lnTo>
                      <a:pt x="71" y="0"/>
                    </a:lnTo>
                    <a:lnTo>
                      <a:pt x="66" y="2"/>
                    </a:lnTo>
                    <a:lnTo>
                      <a:pt x="63" y="5"/>
                    </a:lnTo>
                    <a:lnTo>
                      <a:pt x="55" y="12"/>
                    </a:lnTo>
                    <a:lnTo>
                      <a:pt x="49" y="15"/>
                    </a:lnTo>
                    <a:lnTo>
                      <a:pt x="43" y="17"/>
                    </a:lnTo>
                    <a:lnTo>
                      <a:pt x="38" y="18"/>
                    </a:lnTo>
                    <a:lnTo>
                      <a:pt x="33" y="17"/>
                    </a:lnTo>
                    <a:close/>
                  </a:path>
                </a:pathLst>
              </a:custGeom>
              <a:solidFill>
                <a:srgbClr val="EBE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6" name="Freeform 111">
                <a:extLst>
                  <a:ext uri="{FF2B5EF4-FFF2-40B4-BE49-F238E27FC236}">
                    <a16:creationId xmlns:a16="http://schemas.microsoft.com/office/drawing/2014/main" id="{3B45DCBF-222D-40AE-AC11-153A4221E8F1}"/>
                  </a:ext>
                </a:extLst>
              </p:cNvPr>
              <p:cNvSpPr>
                <a:spLocks/>
              </p:cNvSpPr>
              <p:nvPr/>
            </p:nvSpPr>
            <p:spPr bwMode="auto">
              <a:xfrm>
                <a:off x="3742" y="1296"/>
                <a:ext cx="126" cy="179"/>
              </a:xfrm>
              <a:custGeom>
                <a:avLst/>
                <a:gdLst>
                  <a:gd name="T0" fmla="*/ 33 w 126"/>
                  <a:gd name="T1" fmla="*/ 19 h 179"/>
                  <a:gd name="T2" fmla="*/ 33 w 126"/>
                  <a:gd name="T3" fmla="*/ 19 h 179"/>
                  <a:gd name="T4" fmla="*/ 28 w 126"/>
                  <a:gd name="T5" fmla="*/ 19 h 179"/>
                  <a:gd name="T6" fmla="*/ 23 w 126"/>
                  <a:gd name="T7" fmla="*/ 20 h 179"/>
                  <a:gd name="T8" fmla="*/ 18 w 126"/>
                  <a:gd name="T9" fmla="*/ 23 h 179"/>
                  <a:gd name="T10" fmla="*/ 13 w 126"/>
                  <a:gd name="T11" fmla="*/ 28 h 179"/>
                  <a:gd name="T12" fmla="*/ 8 w 126"/>
                  <a:gd name="T13" fmla="*/ 34 h 179"/>
                  <a:gd name="T14" fmla="*/ 4 w 126"/>
                  <a:gd name="T15" fmla="*/ 42 h 179"/>
                  <a:gd name="T16" fmla="*/ 2 w 126"/>
                  <a:gd name="T17" fmla="*/ 51 h 179"/>
                  <a:gd name="T18" fmla="*/ 0 w 126"/>
                  <a:gd name="T19" fmla="*/ 62 h 179"/>
                  <a:gd name="T20" fmla="*/ 0 w 126"/>
                  <a:gd name="T21" fmla="*/ 62 h 179"/>
                  <a:gd name="T22" fmla="*/ 1 w 126"/>
                  <a:gd name="T23" fmla="*/ 68 h 179"/>
                  <a:gd name="T24" fmla="*/ 1 w 126"/>
                  <a:gd name="T25" fmla="*/ 73 h 179"/>
                  <a:gd name="T26" fmla="*/ 5 w 126"/>
                  <a:gd name="T27" fmla="*/ 84 h 179"/>
                  <a:gd name="T28" fmla="*/ 11 w 126"/>
                  <a:gd name="T29" fmla="*/ 94 h 179"/>
                  <a:gd name="T30" fmla="*/ 18 w 126"/>
                  <a:gd name="T31" fmla="*/ 104 h 179"/>
                  <a:gd name="T32" fmla="*/ 26 w 126"/>
                  <a:gd name="T33" fmla="*/ 113 h 179"/>
                  <a:gd name="T34" fmla="*/ 35 w 126"/>
                  <a:gd name="T35" fmla="*/ 122 h 179"/>
                  <a:gd name="T36" fmla="*/ 44 w 126"/>
                  <a:gd name="T37" fmla="*/ 129 h 179"/>
                  <a:gd name="T38" fmla="*/ 53 w 126"/>
                  <a:gd name="T39" fmla="*/ 135 h 179"/>
                  <a:gd name="T40" fmla="*/ 53 w 126"/>
                  <a:gd name="T41" fmla="*/ 135 h 179"/>
                  <a:gd name="T42" fmla="*/ 69 w 126"/>
                  <a:gd name="T43" fmla="*/ 145 h 179"/>
                  <a:gd name="T44" fmla="*/ 84 w 126"/>
                  <a:gd name="T45" fmla="*/ 157 h 179"/>
                  <a:gd name="T46" fmla="*/ 97 w 126"/>
                  <a:gd name="T47" fmla="*/ 167 h 179"/>
                  <a:gd name="T48" fmla="*/ 101 w 126"/>
                  <a:gd name="T49" fmla="*/ 172 h 179"/>
                  <a:gd name="T50" fmla="*/ 105 w 126"/>
                  <a:gd name="T51" fmla="*/ 177 h 179"/>
                  <a:gd name="T52" fmla="*/ 105 w 126"/>
                  <a:gd name="T53" fmla="*/ 177 h 179"/>
                  <a:gd name="T54" fmla="*/ 106 w 126"/>
                  <a:gd name="T55" fmla="*/ 179 h 179"/>
                  <a:gd name="T56" fmla="*/ 107 w 126"/>
                  <a:gd name="T57" fmla="*/ 179 h 179"/>
                  <a:gd name="T58" fmla="*/ 110 w 126"/>
                  <a:gd name="T59" fmla="*/ 179 h 179"/>
                  <a:gd name="T60" fmla="*/ 111 w 126"/>
                  <a:gd name="T61" fmla="*/ 178 h 179"/>
                  <a:gd name="T62" fmla="*/ 114 w 126"/>
                  <a:gd name="T63" fmla="*/ 172 h 179"/>
                  <a:gd name="T64" fmla="*/ 116 w 126"/>
                  <a:gd name="T65" fmla="*/ 166 h 179"/>
                  <a:gd name="T66" fmla="*/ 121 w 126"/>
                  <a:gd name="T67" fmla="*/ 148 h 179"/>
                  <a:gd name="T68" fmla="*/ 125 w 126"/>
                  <a:gd name="T69" fmla="*/ 130 h 179"/>
                  <a:gd name="T70" fmla="*/ 125 w 126"/>
                  <a:gd name="T71" fmla="*/ 130 h 179"/>
                  <a:gd name="T72" fmla="*/ 126 w 126"/>
                  <a:gd name="T73" fmla="*/ 121 h 179"/>
                  <a:gd name="T74" fmla="*/ 126 w 126"/>
                  <a:gd name="T75" fmla="*/ 108 h 179"/>
                  <a:gd name="T76" fmla="*/ 125 w 126"/>
                  <a:gd name="T77" fmla="*/ 96 h 179"/>
                  <a:gd name="T78" fmla="*/ 124 w 126"/>
                  <a:gd name="T79" fmla="*/ 83 h 179"/>
                  <a:gd name="T80" fmla="*/ 120 w 126"/>
                  <a:gd name="T81" fmla="*/ 59 h 179"/>
                  <a:gd name="T82" fmla="*/ 118 w 126"/>
                  <a:gd name="T83" fmla="*/ 49 h 179"/>
                  <a:gd name="T84" fmla="*/ 115 w 126"/>
                  <a:gd name="T85" fmla="*/ 42 h 179"/>
                  <a:gd name="T86" fmla="*/ 115 w 126"/>
                  <a:gd name="T87" fmla="*/ 42 h 179"/>
                  <a:gd name="T88" fmla="*/ 113 w 126"/>
                  <a:gd name="T89" fmla="*/ 36 h 179"/>
                  <a:gd name="T90" fmla="*/ 109 w 126"/>
                  <a:gd name="T91" fmla="*/ 29 h 179"/>
                  <a:gd name="T92" fmla="*/ 103 w 126"/>
                  <a:gd name="T93" fmla="*/ 21 h 179"/>
                  <a:gd name="T94" fmla="*/ 97 w 126"/>
                  <a:gd name="T95" fmla="*/ 13 h 179"/>
                  <a:gd name="T96" fmla="*/ 90 w 126"/>
                  <a:gd name="T97" fmla="*/ 7 h 179"/>
                  <a:gd name="T98" fmla="*/ 86 w 126"/>
                  <a:gd name="T99" fmla="*/ 3 h 179"/>
                  <a:gd name="T100" fmla="*/ 82 w 126"/>
                  <a:gd name="T101" fmla="*/ 2 h 179"/>
                  <a:gd name="T102" fmla="*/ 78 w 126"/>
                  <a:gd name="T103" fmla="*/ 1 h 179"/>
                  <a:gd name="T104" fmla="*/ 74 w 126"/>
                  <a:gd name="T105" fmla="*/ 0 h 179"/>
                  <a:gd name="T106" fmla="*/ 70 w 126"/>
                  <a:gd name="T107" fmla="*/ 1 h 179"/>
                  <a:gd name="T108" fmla="*/ 65 w 126"/>
                  <a:gd name="T109" fmla="*/ 3 h 179"/>
                  <a:gd name="T110" fmla="*/ 65 w 126"/>
                  <a:gd name="T111" fmla="*/ 3 h 179"/>
                  <a:gd name="T112" fmla="*/ 62 w 126"/>
                  <a:gd name="T113" fmla="*/ 7 h 179"/>
                  <a:gd name="T114" fmla="*/ 54 w 126"/>
                  <a:gd name="T115" fmla="*/ 13 h 179"/>
                  <a:gd name="T116" fmla="*/ 48 w 126"/>
                  <a:gd name="T117" fmla="*/ 16 h 179"/>
                  <a:gd name="T118" fmla="*/ 43 w 126"/>
                  <a:gd name="T119" fmla="*/ 19 h 179"/>
                  <a:gd name="T120" fmla="*/ 38 w 126"/>
                  <a:gd name="T121" fmla="*/ 20 h 179"/>
                  <a:gd name="T122" fmla="*/ 33 w 126"/>
                  <a:gd name="T123" fmla="*/ 19 h 179"/>
                  <a:gd name="T124" fmla="*/ 33 w 126"/>
                  <a:gd name="T125" fmla="*/ 19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6" h="179">
                    <a:moveTo>
                      <a:pt x="33" y="19"/>
                    </a:moveTo>
                    <a:lnTo>
                      <a:pt x="33" y="19"/>
                    </a:lnTo>
                    <a:lnTo>
                      <a:pt x="28" y="19"/>
                    </a:lnTo>
                    <a:lnTo>
                      <a:pt x="23" y="20"/>
                    </a:lnTo>
                    <a:lnTo>
                      <a:pt x="18" y="23"/>
                    </a:lnTo>
                    <a:lnTo>
                      <a:pt x="13" y="28"/>
                    </a:lnTo>
                    <a:lnTo>
                      <a:pt x="8" y="34"/>
                    </a:lnTo>
                    <a:lnTo>
                      <a:pt x="4" y="42"/>
                    </a:lnTo>
                    <a:lnTo>
                      <a:pt x="2" y="51"/>
                    </a:lnTo>
                    <a:lnTo>
                      <a:pt x="0" y="62"/>
                    </a:lnTo>
                    <a:lnTo>
                      <a:pt x="1" y="68"/>
                    </a:lnTo>
                    <a:lnTo>
                      <a:pt x="1" y="73"/>
                    </a:lnTo>
                    <a:lnTo>
                      <a:pt x="5" y="84"/>
                    </a:lnTo>
                    <a:lnTo>
                      <a:pt x="11" y="94"/>
                    </a:lnTo>
                    <a:lnTo>
                      <a:pt x="18" y="104"/>
                    </a:lnTo>
                    <a:lnTo>
                      <a:pt x="26" y="113"/>
                    </a:lnTo>
                    <a:lnTo>
                      <a:pt x="35" y="122"/>
                    </a:lnTo>
                    <a:lnTo>
                      <a:pt x="44" y="129"/>
                    </a:lnTo>
                    <a:lnTo>
                      <a:pt x="53" y="135"/>
                    </a:lnTo>
                    <a:lnTo>
                      <a:pt x="69" y="145"/>
                    </a:lnTo>
                    <a:lnTo>
                      <a:pt x="84" y="157"/>
                    </a:lnTo>
                    <a:lnTo>
                      <a:pt x="97" y="167"/>
                    </a:lnTo>
                    <a:lnTo>
                      <a:pt x="101" y="172"/>
                    </a:lnTo>
                    <a:lnTo>
                      <a:pt x="105" y="177"/>
                    </a:lnTo>
                    <a:lnTo>
                      <a:pt x="106" y="179"/>
                    </a:lnTo>
                    <a:lnTo>
                      <a:pt x="107" y="179"/>
                    </a:lnTo>
                    <a:lnTo>
                      <a:pt x="110" y="179"/>
                    </a:lnTo>
                    <a:lnTo>
                      <a:pt x="111" y="178"/>
                    </a:lnTo>
                    <a:lnTo>
                      <a:pt x="114" y="172"/>
                    </a:lnTo>
                    <a:lnTo>
                      <a:pt x="116" y="166"/>
                    </a:lnTo>
                    <a:lnTo>
                      <a:pt x="121" y="148"/>
                    </a:lnTo>
                    <a:lnTo>
                      <a:pt x="125" y="130"/>
                    </a:lnTo>
                    <a:lnTo>
                      <a:pt x="126" y="121"/>
                    </a:lnTo>
                    <a:lnTo>
                      <a:pt x="126" y="108"/>
                    </a:lnTo>
                    <a:lnTo>
                      <a:pt x="125" y="96"/>
                    </a:lnTo>
                    <a:lnTo>
                      <a:pt x="124" y="83"/>
                    </a:lnTo>
                    <a:lnTo>
                      <a:pt x="120" y="59"/>
                    </a:lnTo>
                    <a:lnTo>
                      <a:pt x="118" y="49"/>
                    </a:lnTo>
                    <a:lnTo>
                      <a:pt x="115" y="42"/>
                    </a:lnTo>
                    <a:lnTo>
                      <a:pt x="113" y="36"/>
                    </a:lnTo>
                    <a:lnTo>
                      <a:pt x="109" y="29"/>
                    </a:lnTo>
                    <a:lnTo>
                      <a:pt x="103" y="21"/>
                    </a:lnTo>
                    <a:lnTo>
                      <a:pt x="97" y="13"/>
                    </a:lnTo>
                    <a:lnTo>
                      <a:pt x="90" y="7"/>
                    </a:lnTo>
                    <a:lnTo>
                      <a:pt x="86" y="3"/>
                    </a:lnTo>
                    <a:lnTo>
                      <a:pt x="82" y="2"/>
                    </a:lnTo>
                    <a:lnTo>
                      <a:pt x="78" y="1"/>
                    </a:lnTo>
                    <a:lnTo>
                      <a:pt x="74" y="0"/>
                    </a:lnTo>
                    <a:lnTo>
                      <a:pt x="70" y="1"/>
                    </a:lnTo>
                    <a:lnTo>
                      <a:pt x="65" y="3"/>
                    </a:lnTo>
                    <a:lnTo>
                      <a:pt x="62" y="7"/>
                    </a:lnTo>
                    <a:lnTo>
                      <a:pt x="54" y="13"/>
                    </a:lnTo>
                    <a:lnTo>
                      <a:pt x="48" y="16"/>
                    </a:lnTo>
                    <a:lnTo>
                      <a:pt x="43" y="19"/>
                    </a:lnTo>
                    <a:lnTo>
                      <a:pt x="38" y="20"/>
                    </a:lnTo>
                    <a:lnTo>
                      <a:pt x="33" y="19"/>
                    </a:lnTo>
                    <a:close/>
                  </a:path>
                </a:pathLst>
              </a:custGeom>
              <a:solidFill>
                <a:srgbClr val="E8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7" name="Freeform 112">
                <a:extLst>
                  <a:ext uri="{FF2B5EF4-FFF2-40B4-BE49-F238E27FC236}">
                    <a16:creationId xmlns:a16="http://schemas.microsoft.com/office/drawing/2014/main" id="{20B4E2E3-A787-49A0-B6FB-6E400A907E66}"/>
                  </a:ext>
                </a:extLst>
              </p:cNvPr>
              <p:cNvSpPr>
                <a:spLocks/>
              </p:cNvSpPr>
              <p:nvPr/>
            </p:nvSpPr>
            <p:spPr bwMode="auto">
              <a:xfrm>
                <a:off x="3745" y="1297"/>
                <a:ext cx="122" cy="176"/>
              </a:xfrm>
              <a:custGeom>
                <a:avLst/>
                <a:gdLst>
                  <a:gd name="T0" fmla="*/ 32 w 122"/>
                  <a:gd name="T1" fmla="*/ 20 h 176"/>
                  <a:gd name="T2" fmla="*/ 32 w 122"/>
                  <a:gd name="T3" fmla="*/ 20 h 176"/>
                  <a:gd name="T4" fmla="*/ 27 w 122"/>
                  <a:gd name="T5" fmla="*/ 20 h 176"/>
                  <a:gd name="T6" fmla="*/ 22 w 122"/>
                  <a:gd name="T7" fmla="*/ 21 h 176"/>
                  <a:gd name="T8" fmla="*/ 17 w 122"/>
                  <a:gd name="T9" fmla="*/ 24 h 176"/>
                  <a:gd name="T10" fmla="*/ 12 w 122"/>
                  <a:gd name="T11" fmla="*/ 29 h 176"/>
                  <a:gd name="T12" fmla="*/ 7 w 122"/>
                  <a:gd name="T13" fmla="*/ 35 h 176"/>
                  <a:gd name="T14" fmla="*/ 4 w 122"/>
                  <a:gd name="T15" fmla="*/ 42 h 176"/>
                  <a:gd name="T16" fmla="*/ 1 w 122"/>
                  <a:gd name="T17" fmla="*/ 51 h 176"/>
                  <a:gd name="T18" fmla="*/ 0 w 122"/>
                  <a:gd name="T19" fmla="*/ 62 h 176"/>
                  <a:gd name="T20" fmla="*/ 0 w 122"/>
                  <a:gd name="T21" fmla="*/ 62 h 176"/>
                  <a:gd name="T22" fmla="*/ 0 w 122"/>
                  <a:gd name="T23" fmla="*/ 67 h 176"/>
                  <a:gd name="T24" fmla="*/ 1 w 122"/>
                  <a:gd name="T25" fmla="*/ 72 h 176"/>
                  <a:gd name="T26" fmla="*/ 5 w 122"/>
                  <a:gd name="T27" fmla="*/ 83 h 176"/>
                  <a:gd name="T28" fmla="*/ 10 w 122"/>
                  <a:gd name="T29" fmla="*/ 93 h 176"/>
                  <a:gd name="T30" fmla="*/ 17 w 122"/>
                  <a:gd name="T31" fmla="*/ 102 h 176"/>
                  <a:gd name="T32" fmla="*/ 25 w 122"/>
                  <a:gd name="T33" fmla="*/ 111 h 176"/>
                  <a:gd name="T34" fmla="*/ 34 w 122"/>
                  <a:gd name="T35" fmla="*/ 120 h 176"/>
                  <a:gd name="T36" fmla="*/ 42 w 122"/>
                  <a:gd name="T37" fmla="*/ 127 h 176"/>
                  <a:gd name="T38" fmla="*/ 51 w 122"/>
                  <a:gd name="T39" fmla="*/ 133 h 176"/>
                  <a:gd name="T40" fmla="*/ 51 w 122"/>
                  <a:gd name="T41" fmla="*/ 133 h 176"/>
                  <a:gd name="T42" fmla="*/ 67 w 122"/>
                  <a:gd name="T43" fmla="*/ 143 h 176"/>
                  <a:gd name="T44" fmla="*/ 81 w 122"/>
                  <a:gd name="T45" fmla="*/ 154 h 176"/>
                  <a:gd name="T46" fmla="*/ 93 w 122"/>
                  <a:gd name="T47" fmla="*/ 164 h 176"/>
                  <a:gd name="T48" fmla="*/ 98 w 122"/>
                  <a:gd name="T49" fmla="*/ 169 h 176"/>
                  <a:gd name="T50" fmla="*/ 101 w 122"/>
                  <a:gd name="T51" fmla="*/ 174 h 176"/>
                  <a:gd name="T52" fmla="*/ 101 w 122"/>
                  <a:gd name="T53" fmla="*/ 174 h 176"/>
                  <a:gd name="T54" fmla="*/ 103 w 122"/>
                  <a:gd name="T55" fmla="*/ 175 h 176"/>
                  <a:gd name="T56" fmla="*/ 104 w 122"/>
                  <a:gd name="T57" fmla="*/ 176 h 176"/>
                  <a:gd name="T58" fmla="*/ 106 w 122"/>
                  <a:gd name="T59" fmla="*/ 175 h 176"/>
                  <a:gd name="T60" fmla="*/ 108 w 122"/>
                  <a:gd name="T61" fmla="*/ 174 h 176"/>
                  <a:gd name="T62" fmla="*/ 110 w 122"/>
                  <a:gd name="T63" fmla="*/ 169 h 176"/>
                  <a:gd name="T64" fmla="*/ 112 w 122"/>
                  <a:gd name="T65" fmla="*/ 163 h 176"/>
                  <a:gd name="T66" fmla="*/ 117 w 122"/>
                  <a:gd name="T67" fmla="*/ 146 h 176"/>
                  <a:gd name="T68" fmla="*/ 121 w 122"/>
                  <a:gd name="T69" fmla="*/ 128 h 176"/>
                  <a:gd name="T70" fmla="*/ 121 w 122"/>
                  <a:gd name="T71" fmla="*/ 128 h 176"/>
                  <a:gd name="T72" fmla="*/ 122 w 122"/>
                  <a:gd name="T73" fmla="*/ 119 h 176"/>
                  <a:gd name="T74" fmla="*/ 122 w 122"/>
                  <a:gd name="T75" fmla="*/ 107 h 176"/>
                  <a:gd name="T76" fmla="*/ 121 w 122"/>
                  <a:gd name="T77" fmla="*/ 95 h 176"/>
                  <a:gd name="T78" fmla="*/ 120 w 122"/>
                  <a:gd name="T79" fmla="*/ 82 h 176"/>
                  <a:gd name="T80" fmla="*/ 116 w 122"/>
                  <a:gd name="T81" fmla="*/ 58 h 176"/>
                  <a:gd name="T82" fmla="*/ 114 w 122"/>
                  <a:gd name="T83" fmla="*/ 49 h 176"/>
                  <a:gd name="T84" fmla="*/ 112 w 122"/>
                  <a:gd name="T85" fmla="*/ 43 h 176"/>
                  <a:gd name="T86" fmla="*/ 112 w 122"/>
                  <a:gd name="T87" fmla="*/ 43 h 176"/>
                  <a:gd name="T88" fmla="*/ 104 w 122"/>
                  <a:gd name="T89" fmla="*/ 29 h 176"/>
                  <a:gd name="T90" fmla="*/ 99 w 122"/>
                  <a:gd name="T91" fmla="*/ 21 h 176"/>
                  <a:gd name="T92" fmla="*/ 94 w 122"/>
                  <a:gd name="T93" fmla="*/ 13 h 176"/>
                  <a:gd name="T94" fmla="*/ 87 w 122"/>
                  <a:gd name="T95" fmla="*/ 7 h 176"/>
                  <a:gd name="T96" fmla="*/ 83 w 122"/>
                  <a:gd name="T97" fmla="*/ 3 h 176"/>
                  <a:gd name="T98" fmla="*/ 80 w 122"/>
                  <a:gd name="T99" fmla="*/ 1 h 176"/>
                  <a:gd name="T100" fmla="*/ 76 w 122"/>
                  <a:gd name="T101" fmla="*/ 0 h 176"/>
                  <a:gd name="T102" fmla="*/ 72 w 122"/>
                  <a:gd name="T103" fmla="*/ 0 h 176"/>
                  <a:gd name="T104" fmla="*/ 67 w 122"/>
                  <a:gd name="T105" fmla="*/ 1 h 176"/>
                  <a:gd name="T106" fmla="*/ 63 w 122"/>
                  <a:gd name="T107" fmla="*/ 2 h 176"/>
                  <a:gd name="T108" fmla="*/ 63 w 122"/>
                  <a:gd name="T109" fmla="*/ 2 h 176"/>
                  <a:gd name="T110" fmla="*/ 60 w 122"/>
                  <a:gd name="T111" fmla="*/ 7 h 176"/>
                  <a:gd name="T112" fmla="*/ 52 w 122"/>
                  <a:gd name="T113" fmla="*/ 13 h 176"/>
                  <a:gd name="T114" fmla="*/ 46 w 122"/>
                  <a:gd name="T115" fmla="*/ 17 h 176"/>
                  <a:gd name="T116" fmla="*/ 41 w 122"/>
                  <a:gd name="T117" fmla="*/ 19 h 176"/>
                  <a:gd name="T118" fmla="*/ 36 w 122"/>
                  <a:gd name="T119" fmla="*/ 21 h 176"/>
                  <a:gd name="T120" fmla="*/ 32 w 122"/>
                  <a:gd name="T121" fmla="*/ 20 h 176"/>
                  <a:gd name="T122" fmla="*/ 32 w 122"/>
                  <a:gd name="T123" fmla="*/ 20 h 1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2" h="176">
                    <a:moveTo>
                      <a:pt x="32" y="20"/>
                    </a:moveTo>
                    <a:lnTo>
                      <a:pt x="32" y="20"/>
                    </a:lnTo>
                    <a:lnTo>
                      <a:pt x="27" y="20"/>
                    </a:lnTo>
                    <a:lnTo>
                      <a:pt x="22" y="21"/>
                    </a:lnTo>
                    <a:lnTo>
                      <a:pt x="17" y="24"/>
                    </a:lnTo>
                    <a:lnTo>
                      <a:pt x="12" y="29"/>
                    </a:lnTo>
                    <a:lnTo>
                      <a:pt x="7" y="35"/>
                    </a:lnTo>
                    <a:lnTo>
                      <a:pt x="4" y="42"/>
                    </a:lnTo>
                    <a:lnTo>
                      <a:pt x="1" y="51"/>
                    </a:lnTo>
                    <a:lnTo>
                      <a:pt x="0" y="62"/>
                    </a:lnTo>
                    <a:lnTo>
                      <a:pt x="0" y="67"/>
                    </a:lnTo>
                    <a:lnTo>
                      <a:pt x="1" y="72"/>
                    </a:lnTo>
                    <a:lnTo>
                      <a:pt x="5" y="83"/>
                    </a:lnTo>
                    <a:lnTo>
                      <a:pt x="10" y="93"/>
                    </a:lnTo>
                    <a:lnTo>
                      <a:pt x="17" y="102"/>
                    </a:lnTo>
                    <a:lnTo>
                      <a:pt x="25" y="111"/>
                    </a:lnTo>
                    <a:lnTo>
                      <a:pt x="34" y="120"/>
                    </a:lnTo>
                    <a:lnTo>
                      <a:pt x="42" y="127"/>
                    </a:lnTo>
                    <a:lnTo>
                      <a:pt x="51" y="133"/>
                    </a:lnTo>
                    <a:lnTo>
                      <a:pt x="67" y="143"/>
                    </a:lnTo>
                    <a:lnTo>
                      <a:pt x="81" y="154"/>
                    </a:lnTo>
                    <a:lnTo>
                      <a:pt x="93" y="164"/>
                    </a:lnTo>
                    <a:lnTo>
                      <a:pt x="98" y="169"/>
                    </a:lnTo>
                    <a:lnTo>
                      <a:pt x="101" y="174"/>
                    </a:lnTo>
                    <a:lnTo>
                      <a:pt x="103" y="175"/>
                    </a:lnTo>
                    <a:lnTo>
                      <a:pt x="104" y="176"/>
                    </a:lnTo>
                    <a:lnTo>
                      <a:pt x="106" y="175"/>
                    </a:lnTo>
                    <a:lnTo>
                      <a:pt x="108" y="174"/>
                    </a:lnTo>
                    <a:lnTo>
                      <a:pt x="110" y="169"/>
                    </a:lnTo>
                    <a:lnTo>
                      <a:pt x="112" y="163"/>
                    </a:lnTo>
                    <a:lnTo>
                      <a:pt x="117" y="146"/>
                    </a:lnTo>
                    <a:lnTo>
                      <a:pt x="121" y="128"/>
                    </a:lnTo>
                    <a:lnTo>
                      <a:pt x="122" y="119"/>
                    </a:lnTo>
                    <a:lnTo>
                      <a:pt x="122" y="107"/>
                    </a:lnTo>
                    <a:lnTo>
                      <a:pt x="121" y="95"/>
                    </a:lnTo>
                    <a:lnTo>
                      <a:pt x="120" y="82"/>
                    </a:lnTo>
                    <a:lnTo>
                      <a:pt x="116" y="58"/>
                    </a:lnTo>
                    <a:lnTo>
                      <a:pt x="114" y="49"/>
                    </a:lnTo>
                    <a:lnTo>
                      <a:pt x="112" y="43"/>
                    </a:lnTo>
                    <a:lnTo>
                      <a:pt x="104" y="29"/>
                    </a:lnTo>
                    <a:lnTo>
                      <a:pt x="99" y="21"/>
                    </a:lnTo>
                    <a:lnTo>
                      <a:pt x="94" y="13"/>
                    </a:lnTo>
                    <a:lnTo>
                      <a:pt x="87" y="7"/>
                    </a:lnTo>
                    <a:lnTo>
                      <a:pt x="83" y="3"/>
                    </a:lnTo>
                    <a:lnTo>
                      <a:pt x="80" y="1"/>
                    </a:lnTo>
                    <a:lnTo>
                      <a:pt x="76" y="0"/>
                    </a:lnTo>
                    <a:lnTo>
                      <a:pt x="72" y="0"/>
                    </a:lnTo>
                    <a:lnTo>
                      <a:pt x="67" y="1"/>
                    </a:lnTo>
                    <a:lnTo>
                      <a:pt x="63" y="2"/>
                    </a:lnTo>
                    <a:lnTo>
                      <a:pt x="60" y="7"/>
                    </a:lnTo>
                    <a:lnTo>
                      <a:pt x="52" y="13"/>
                    </a:lnTo>
                    <a:lnTo>
                      <a:pt x="46" y="17"/>
                    </a:lnTo>
                    <a:lnTo>
                      <a:pt x="41" y="19"/>
                    </a:lnTo>
                    <a:lnTo>
                      <a:pt x="36" y="21"/>
                    </a:lnTo>
                    <a:lnTo>
                      <a:pt x="32" y="20"/>
                    </a:lnTo>
                    <a:close/>
                  </a:path>
                </a:pathLst>
              </a:custGeom>
              <a:solidFill>
                <a:srgbClr val="E5D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8" name="Freeform 113">
                <a:extLst>
                  <a:ext uri="{FF2B5EF4-FFF2-40B4-BE49-F238E27FC236}">
                    <a16:creationId xmlns:a16="http://schemas.microsoft.com/office/drawing/2014/main" id="{67613E65-0052-401E-BC59-4188C0270E3F}"/>
                  </a:ext>
                </a:extLst>
              </p:cNvPr>
              <p:cNvSpPr>
                <a:spLocks/>
              </p:cNvSpPr>
              <p:nvPr/>
            </p:nvSpPr>
            <p:spPr bwMode="auto">
              <a:xfrm>
                <a:off x="3748" y="1298"/>
                <a:ext cx="118" cy="172"/>
              </a:xfrm>
              <a:custGeom>
                <a:avLst/>
                <a:gdLst>
                  <a:gd name="T0" fmla="*/ 30 w 118"/>
                  <a:gd name="T1" fmla="*/ 21 h 172"/>
                  <a:gd name="T2" fmla="*/ 30 w 118"/>
                  <a:gd name="T3" fmla="*/ 21 h 172"/>
                  <a:gd name="T4" fmla="*/ 26 w 118"/>
                  <a:gd name="T5" fmla="*/ 21 h 172"/>
                  <a:gd name="T6" fmla="*/ 21 w 118"/>
                  <a:gd name="T7" fmla="*/ 22 h 172"/>
                  <a:gd name="T8" fmla="*/ 16 w 118"/>
                  <a:gd name="T9" fmla="*/ 25 h 172"/>
                  <a:gd name="T10" fmla="*/ 11 w 118"/>
                  <a:gd name="T11" fmla="*/ 29 h 172"/>
                  <a:gd name="T12" fmla="*/ 7 w 118"/>
                  <a:gd name="T13" fmla="*/ 35 h 172"/>
                  <a:gd name="T14" fmla="*/ 3 w 118"/>
                  <a:gd name="T15" fmla="*/ 43 h 172"/>
                  <a:gd name="T16" fmla="*/ 1 w 118"/>
                  <a:gd name="T17" fmla="*/ 51 h 172"/>
                  <a:gd name="T18" fmla="*/ 0 w 118"/>
                  <a:gd name="T19" fmla="*/ 62 h 172"/>
                  <a:gd name="T20" fmla="*/ 0 w 118"/>
                  <a:gd name="T21" fmla="*/ 62 h 172"/>
                  <a:gd name="T22" fmla="*/ 0 w 118"/>
                  <a:gd name="T23" fmla="*/ 67 h 172"/>
                  <a:gd name="T24" fmla="*/ 1 w 118"/>
                  <a:gd name="T25" fmla="*/ 72 h 172"/>
                  <a:gd name="T26" fmla="*/ 4 w 118"/>
                  <a:gd name="T27" fmla="*/ 82 h 172"/>
                  <a:gd name="T28" fmla="*/ 9 w 118"/>
                  <a:gd name="T29" fmla="*/ 92 h 172"/>
                  <a:gd name="T30" fmla="*/ 16 w 118"/>
                  <a:gd name="T31" fmla="*/ 101 h 172"/>
                  <a:gd name="T32" fmla="*/ 24 w 118"/>
                  <a:gd name="T33" fmla="*/ 110 h 172"/>
                  <a:gd name="T34" fmla="*/ 32 w 118"/>
                  <a:gd name="T35" fmla="*/ 118 h 172"/>
                  <a:gd name="T36" fmla="*/ 40 w 118"/>
                  <a:gd name="T37" fmla="*/ 125 h 172"/>
                  <a:gd name="T38" fmla="*/ 49 w 118"/>
                  <a:gd name="T39" fmla="*/ 130 h 172"/>
                  <a:gd name="T40" fmla="*/ 49 w 118"/>
                  <a:gd name="T41" fmla="*/ 130 h 172"/>
                  <a:gd name="T42" fmla="*/ 64 w 118"/>
                  <a:gd name="T43" fmla="*/ 140 h 172"/>
                  <a:gd name="T44" fmla="*/ 79 w 118"/>
                  <a:gd name="T45" fmla="*/ 151 h 172"/>
                  <a:gd name="T46" fmla="*/ 90 w 118"/>
                  <a:gd name="T47" fmla="*/ 161 h 172"/>
                  <a:gd name="T48" fmla="*/ 95 w 118"/>
                  <a:gd name="T49" fmla="*/ 165 h 172"/>
                  <a:gd name="T50" fmla="*/ 98 w 118"/>
                  <a:gd name="T51" fmla="*/ 169 h 172"/>
                  <a:gd name="T52" fmla="*/ 98 w 118"/>
                  <a:gd name="T53" fmla="*/ 169 h 172"/>
                  <a:gd name="T54" fmla="*/ 99 w 118"/>
                  <a:gd name="T55" fmla="*/ 172 h 172"/>
                  <a:gd name="T56" fmla="*/ 101 w 118"/>
                  <a:gd name="T57" fmla="*/ 172 h 172"/>
                  <a:gd name="T58" fmla="*/ 103 w 118"/>
                  <a:gd name="T59" fmla="*/ 172 h 172"/>
                  <a:gd name="T60" fmla="*/ 104 w 118"/>
                  <a:gd name="T61" fmla="*/ 170 h 172"/>
                  <a:gd name="T62" fmla="*/ 107 w 118"/>
                  <a:gd name="T63" fmla="*/ 166 h 172"/>
                  <a:gd name="T64" fmla="*/ 109 w 118"/>
                  <a:gd name="T65" fmla="*/ 159 h 172"/>
                  <a:gd name="T66" fmla="*/ 113 w 118"/>
                  <a:gd name="T67" fmla="*/ 143 h 172"/>
                  <a:gd name="T68" fmla="*/ 117 w 118"/>
                  <a:gd name="T69" fmla="*/ 126 h 172"/>
                  <a:gd name="T70" fmla="*/ 117 w 118"/>
                  <a:gd name="T71" fmla="*/ 126 h 172"/>
                  <a:gd name="T72" fmla="*/ 118 w 118"/>
                  <a:gd name="T73" fmla="*/ 117 h 172"/>
                  <a:gd name="T74" fmla="*/ 118 w 118"/>
                  <a:gd name="T75" fmla="*/ 105 h 172"/>
                  <a:gd name="T76" fmla="*/ 117 w 118"/>
                  <a:gd name="T77" fmla="*/ 94 h 172"/>
                  <a:gd name="T78" fmla="*/ 116 w 118"/>
                  <a:gd name="T79" fmla="*/ 82 h 172"/>
                  <a:gd name="T80" fmla="*/ 112 w 118"/>
                  <a:gd name="T81" fmla="*/ 58 h 172"/>
                  <a:gd name="T82" fmla="*/ 108 w 118"/>
                  <a:gd name="T83" fmla="*/ 43 h 172"/>
                  <a:gd name="T84" fmla="*/ 108 w 118"/>
                  <a:gd name="T85" fmla="*/ 43 h 172"/>
                  <a:gd name="T86" fmla="*/ 101 w 118"/>
                  <a:gd name="T87" fmla="*/ 29 h 172"/>
                  <a:gd name="T88" fmla="*/ 96 w 118"/>
                  <a:gd name="T89" fmla="*/ 21 h 172"/>
                  <a:gd name="T90" fmla="*/ 91 w 118"/>
                  <a:gd name="T91" fmla="*/ 13 h 172"/>
                  <a:gd name="T92" fmla="*/ 84 w 118"/>
                  <a:gd name="T93" fmla="*/ 7 h 172"/>
                  <a:gd name="T94" fmla="*/ 81 w 118"/>
                  <a:gd name="T95" fmla="*/ 3 h 172"/>
                  <a:gd name="T96" fmla="*/ 77 w 118"/>
                  <a:gd name="T97" fmla="*/ 1 h 172"/>
                  <a:gd name="T98" fmla="*/ 73 w 118"/>
                  <a:gd name="T99" fmla="*/ 0 h 172"/>
                  <a:gd name="T100" fmla="*/ 69 w 118"/>
                  <a:gd name="T101" fmla="*/ 0 h 172"/>
                  <a:gd name="T102" fmla="*/ 65 w 118"/>
                  <a:gd name="T103" fmla="*/ 0 h 172"/>
                  <a:gd name="T104" fmla="*/ 61 w 118"/>
                  <a:gd name="T105" fmla="*/ 2 h 172"/>
                  <a:gd name="T106" fmla="*/ 61 w 118"/>
                  <a:gd name="T107" fmla="*/ 2 h 172"/>
                  <a:gd name="T108" fmla="*/ 58 w 118"/>
                  <a:gd name="T109" fmla="*/ 6 h 172"/>
                  <a:gd name="T110" fmla="*/ 50 w 118"/>
                  <a:gd name="T111" fmla="*/ 13 h 172"/>
                  <a:gd name="T112" fmla="*/ 45 w 118"/>
                  <a:gd name="T113" fmla="*/ 17 h 172"/>
                  <a:gd name="T114" fmla="*/ 40 w 118"/>
                  <a:gd name="T115" fmla="*/ 20 h 172"/>
                  <a:gd name="T116" fmla="*/ 35 w 118"/>
                  <a:gd name="T117" fmla="*/ 22 h 172"/>
                  <a:gd name="T118" fmla="*/ 30 w 118"/>
                  <a:gd name="T119" fmla="*/ 21 h 172"/>
                  <a:gd name="T120" fmla="*/ 30 w 118"/>
                  <a:gd name="T121" fmla="*/ 21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8" h="172">
                    <a:moveTo>
                      <a:pt x="30" y="21"/>
                    </a:moveTo>
                    <a:lnTo>
                      <a:pt x="30" y="21"/>
                    </a:lnTo>
                    <a:lnTo>
                      <a:pt x="26" y="21"/>
                    </a:lnTo>
                    <a:lnTo>
                      <a:pt x="21" y="22"/>
                    </a:lnTo>
                    <a:lnTo>
                      <a:pt x="16" y="25"/>
                    </a:lnTo>
                    <a:lnTo>
                      <a:pt x="11" y="29"/>
                    </a:lnTo>
                    <a:lnTo>
                      <a:pt x="7" y="35"/>
                    </a:lnTo>
                    <a:lnTo>
                      <a:pt x="3" y="43"/>
                    </a:lnTo>
                    <a:lnTo>
                      <a:pt x="1" y="51"/>
                    </a:lnTo>
                    <a:lnTo>
                      <a:pt x="0" y="62"/>
                    </a:lnTo>
                    <a:lnTo>
                      <a:pt x="0" y="67"/>
                    </a:lnTo>
                    <a:lnTo>
                      <a:pt x="1" y="72"/>
                    </a:lnTo>
                    <a:lnTo>
                      <a:pt x="4" y="82"/>
                    </a:lnTo>
                    <a:lnTo>
                      <a:pt x="9" y="92"/>
                    </a:lnTo>
                    <a:lnTo>
                      <a:pt x="16" y="101"/>
                    </a:lnTo>
                    <a:lnTo>
                      <a:pt x="24" y="110"/>
                    </a:lnTo>
                    <a:lnTo>
                      <a:pt x="32" y="118"/>
                    </a:lnTo>
                    <a:lnTo>
                      <a:pt x="40" y="125"/>
                    </a:lnTo>
                    <a:lnTo>
                      <a:pt x="49" y="130"/>
                    </a:lnTo>
                    <a:lnTo>
                      <a:pt x="64" y="140"/>
                    </a:lnTo>
                    <a:lnTo>
                      <a:pt x="79" y="151"/>
                    </a:lnTo>
                    <a:lnTo>
                      <a:pt x="90" y="161"/>
                    </a:lnTo>
                    <a:lnTo>
                      <a:pt x="95" y="165"/>
                    </a:lnTo>
                    <a:lnTo>
                      <a:pt x="98" y="169"/>
                    </a:lnTo>
                    <a:lnTo>
                      <a:pt x="99" y="172"/>
                    </a:lnTo>
                    <a:lnTo>
                      <a:pt x="101" y="172"/>
                    </a:lnTo>
                    <a:lnTo>
                      <a:pt x="103" y="172"/>
                    </a:lnTo>
                    <a:lnTo>
                      <a:pt x="104" y="170"/>
                    </a:lnTo>
                    <a:lnTo>
                      <a:pt x="107" y="166"/>
                    </a:lnTo>
                    <a:lnTo>
                      <a:pt x="109" y="159"/>
                    </a:lnTo>
                    <a:lnTo>
                      <a:pt x="113" y="143"/>
                    </a:lnTo>
                    <a:lnTo>
                      <a:pt x="117" y="126"/>
                    </a:lnTo>
                    <a:lnTo>
                      <a:pt x="118" y="117"/>
                    </a:lnTo>
                    <a:lnTo>
                      <a:pt x="118" y="105"/>
                    </a:lnTo>
                    <a:lnTo>
                      <a:pt x="117" y="94"/>
                    </a:lnTo>
                    <a:lnTo>
                      <a:pt x="116" y="82"/>
                    </a:lnTo>
                    <a:lnTo>
                      <a:pt x="112" y="58"/>
                    </a:lnTo>
                    <a:lnTo>
                      <a:pt x="108" y="43"/>
                    </a:lnTo>
                    <a:lnTo>
                      <a:pt x="101" y="29"/>
                    </a:lnTo>
                    <a:lnTo>
                      <a:pt x="96" y="21"/>
                    </a:lnTo>
                    <a:lnTo>
                      <a:pt x="91" y="13"/>
                    </a:lnTo>
                    <a:lnTo>
                      <a:pt x="84" y="7"/>
                    </a:lnTo>
                    <a:lnTo>
                      <a:pt x="81" y="3"/>
                    </a:lnTo>
                    <a:lnTo>
                      <a:pt x="77" y="1"/>
                    </a:lnTo>
                    <a:lnTo>
                      <a:pt x="73" y="0"/>
                    </a:lnTo>
                    <a:lnTo>
                      <a:pt x="69" y="0"/>
                    </a:lnTo>
                    <a:lnTo>
                      <a:pt x="65" y="0"/>
                    </a:lnTo>
                    <a:lnTo>
                      <a:pt x="61" y="2"/>
                    </a:lnTo>
                    <a:lnTo>
                      <a:pt x="58" y="6"/>
                    </a:lnTo>
                    <a:lnTo>
                      <a:pt x="50" y="13"/>
                    </a:lnTo>
                    <a:lnTo>
                      <a:pt x="45" y="17"/>
                    </a:lnTo>
                    <a:lnTo>
                      <a:pt x="40" y="20"/>
                    </a:lnTo>
                    <a:lnTo>
                      <a:pt x="35" y="22"/>
                    </a:lnTo>
                    <a:lnTo>
                      <a:pt x="30" y="21"/>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9" name="Freeform 114">
                <a:extLst>
                  <a:ext uri="{FF2B5EF4-FFF2-40B4-BE49-F238E27FC236}">
                    <a16:creationId xmlns:a16="http://schemas.microsoft.com/office/drawing/2014/main" id="{4302FFD4-B5C1-4DDB-88E7-6350D30C4851}"/>
                  </a:ext>
                </a:extLst>
              </p:cNvPr>
              <p:cNvSpPr>
                <a:spLocks/>
              </p:cNvSpPr>
              <p:nvPr/>
            </p:nvSpPr>
            <p:spPr bwMode="auto">
              <a:xfrm>
                <a:off x="3750" y="1298"/>
                <a:ext cx="115" cy="169"/>
              </a:xfrm>
              <a:custGeom>
                <a:avLst/>
                <a:gdLst>
                  <a:gd name="T0" fmla="*/ 30 w 115"/>
                  <a:gd name="T1" fmla="*/ 23 h 169"/>
                  <a:gd name="T2" fmla="*/ 30 w 115"/>
                  <a:gd name="T3" fmla="*/ 23 h 169"/>
                  <a:gd name="T4" fmla="*/ 26 w 115"/>
                  <a:gd name="T5" fmla="*/ 23 h 169"/>
                  <a:gd name="T6" fmla="*/ 21 w 115"/>
                  <a:gd name="T7" fmla="*/ 24 h 169"/>
                  <a:gd name="T8" fmla="*/ 16 w 115"/>
                  <a:gd name="T9" fmla="*/ 27 h 169"/>
                  <a:gd name="T10" fmla="*/ 11 w 115"/>
                  <a:gd name="T11" fmla="*/ 31 h 169"/>
                  <a:gd name="T12" fmla="*/ 7 w 115"/>
                  <a:gd name="T13" fmla="*/ 37 h 169"/>
                  <a:gd name="T14" fmla="*/ 4 w 115"/>
                  <a:gd name="T15" fmla="*/ 44 h 169"/>
                  <a:gd name="T16" fmla="*/ 1 w 115"/>
                  <a:gd name="T17" fmla="*/ 52 h 169"/>
                  <a:gd name="T18" fmla="*/ 0 w 115"/>
                  <a:gd name="T19" fmla="*/ 63 h 169"/>
                  <a:gd name="T20" fmla="*/ 0 w 115"/>
                  <a:gd name="T21" fmla="*/ 63 h 169"/>
                  <a:gd name="T22" fmla="*/ 0 w 115"/>
                  <a:gd name="T23" fmla="*/ 67 h 169"/>
                  <a:gd name="T24" fmla="*/ 1 w 115"/>
                  <a:gd name="T25" fmla="*/ 72 h 169"/>
                  <a:gd name="T26" fmla="*/ 4 w 115"/>
                  <a:gd name="T27" fmla="*/ 82 h 169"/>
                  <a:gd name="T28" fmla="*/ 10 w 115"/>
                  <a:gd name="T29" fmla="*/ 92 h 169"/>
                  <a:gd name="T30" fmla="*/ 16 w 115"/>
                  <a:gd name="T31" fmla="*/ 101 h 169"/>
                  <a:gd name="T32" fmla="*/ 24 w 115"/>
                  <a:gd name="T33" fmla="*/ 109 h 169"/>
                  <a:gd name="T34" fmla="*/ 32 w 115"/>
                  <a:gd name="T35" fmla="*/ 117 h 169"/>
                  <a:gd name="T36" fmla="*/ 40 w 115"/>
                  <a:gd name="T37" fmla="*/ 124 h 169"/>
                  <a:gd name="T38" fmla="*/ 48 w 115"/>
                  <a:gd name="T39" fmla="*/ 129 h 169"/>
                  <a:gd name="T40" fmla="*/ 48 w 115"/>
                  <a:gd name="T41" fmla="*/ 129 h 169"/>
                  <a:gd name="T42" fmla="*/ 63 w 115"/>
                  <a:gd name="T43" fmla="*/ 139 h 169"/>
                  <a:gd name="T44" fmla="*/ 77 w 115"/>
                  <a:gd name="T45" fmla="*/ 149 h 169"/>
                  <a:gd name="T46" fmla="*/ 88 w 115"/>
                  <a:gd name="T47" fmla="*/ 159 h 169"/>
                  <a:gd name="T48" fmla="*/ 93 w 115"/>
                  <a:gd name="T49" fmla="*/ 163 h 169"/>
                  <a:gd name="T50" fmla="*/ 96 w 115"/>
                  <a:gd name="T51" fmla="*/ 167 h 169"/>
                  <a:gd name="T52" fmla="*/ 96 w 115"/>
                  <a:gd name="T53" fmla="*/ 167 h 169"/>
                  <a:gd name="T54" fmla="*/ 97 w 115"/>
                  <a:gd name="T55" fmla="*/ 168 h 169"/>
                  <a:gd name="T56" fmla="*/ 98 w 115"/>
                  <a:gd name="T57" fmla="*/ 169 h 169"/>
                  <a:gd name="T58" fmla="*/ 99 w 115"/>
                  <a:gd name="T59" fmla="*/ 168 h 169"/>
                  <a:gd name="T60" fmla="*/ 102 w 115"/>
                  <a:gd name="T61" fmla="*/ 167 h 169"/>
                  <a:gd name="T62" fmla="*/ 104 w 115"/>
                  <a:gd name="T63" fmla="*/ 163 h 169"/>
                  <a:gd name="T64" fmla="*/ 106 w 115"/>
                  <a:gd name="T65" fmla="*/ 157 h 169"/>
                  <a:gd name="T66" fmla="*/ 110 w 115"/>
                  <a:gd name="T67" fmla="*/ 141 h 169"/>
                  <a:gd name="T68" fmla="*/ 114 w 115"/>
                  <a:gd name="T69" fmla="*/ 125 h 169"/>
                  <a:gd name="T70" fmla="*/ 114 w 115"/>
                  <a:gd name="T71" fmla="*/ 125 h 169"/>
                  <a:gd name="T72" fmla="*/ 115 w 115"/>
                  <a:gd name="T73" fmla="*/ 116 h 169"/>
                  <a:gd name="T74" fmla="*/ 115 w 115"/>
                  <a:gd name="T75" fmla="*/ 105 h 169"/>
                  <a:gd name="T76" fmla="*/ 115 w 115"/>
                  <a:gd name="T77" fmla="*/ 93 h 169"/>
                  <a:gd name="T78" fmla="*/ 113 w 115"/>
                  <a:gd name="T79" fmla="*/ 82 h 169"/>
                  <a:gd name="T80" fmla="*/ 110 w 115"/>
                  <a:gd name="T81" fmla="*/ 60 h 169"/>
                  <a:gd name="T82" fmla="*/ 106 w 115"/>
                  <a:gd name="T83" fmla="*/ 44 h 169"/>
                  <a:gd name="T84" fmla="*/ 106 w 115"/>
                  <a:gd name="T85" fmla="*/ 44 h 169"/>
                  <a:gd name="T86" fmla="*/ 99 w 115"/>
                  <a:gd name="T87" fmla="*/ 31 h 169"/>
                  <a:gd name="T88" fmla="*/ 94 w 115"/>
                  <a:gd name="T89" fmla="*/ 23 h 169"/>
                  <a:gd name="T90" fmla="*/ 89 w 115"/>
                  <a:gd name="T91" fmla="*/ 15 h 169"/>
                  <a:gd name="T92" fmla="*/ 82 w 115"/>
                  <a:gd name="T93" fmla="*/ 8 h 169"/>
                  <a:gd name="T94" fmla="*/ 79 w 115"/>
                  <a:gd name="T95" fmla="*/ 5 h 169"/>
                  <a:gd name="T96" fmla="*/ 75 w 115"/>
                  <a:gd name="T97" fmla="*/ 2 h 169"/>
                  <a:gd name="T98" fmla="*/ 72 w 115"/>
                  <a:gd name="T99" fmla="*/ 1 h 169"/>
                  <a:gd name="T100" fmla="*/ 68 w 115"/>
                  <a:gd name="T101" fmla="*/ 0 h 169"/>
                  <a:gd name="T102" fmla="*/ 64 w 115"/>
                  <a:gd name="T103" fmla="*/ 1 h 169"/>
                  <a:gd name="T104" fmla="*/ 60 w 115"/>
                  <a:gd name="T105" fmla="*/ 2 h 169"/>
                  <a:gd name="T106" fmla="*/ 60 w 115"/>
                  <a:gd name="T107" fmla="*/ 2 h 169"/>
                  <a:gd name="T108" fmla="*/ 57 w 115"/>
                  <a:gd name="T109" fmla="*/ 7 h 169"/>
                  <a:gd name="T110" fmla="*/ 49 w 115"/>
                  <a:gd name="T111" fmla="*/ 15 h 169"/>
                  <a:gd name="T112" fmla="*/ 45 w 115"/>
                  <a:gd name="T113" fmla="*/ 19 h 169"/>
                  <a:gd name="T114" fmla="*/ 39 w 115"/>
                  <a:gd name="T115" fmla="*/ 22 h 169"/>
                  <a:gd name="T116" fmla="*/ 34 w 115"/>
                  <a:gd name="T117" fmla="*/ 23 h 169"/>
                  <a:gd name="T118" fmla="*/ 30 w 115"/>
                  <a:gd name="T119" fmla="*/ 23 h 169"/>
                  <a:gd name="T120" fmla="*/ 30 w 115"/>
                  <a:gd name="T121" fmla="*/ 23 h 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 h="169">
                    <a:moveTo>
                      <a:pt x="30" y="23"/>
                    </a:moveTo>
                    <a:lnTo>
                      <a:pt x="30" y="23"/>
                    </a:lnTo>
                    <a:lnTo>
                      <a:pt x="26" y="23"/>
                    </a:lnTo>
                    <a:lnTo>
                      <a:pt x="21" y="24"/>
                    </a:lnTo>
                    <a:lnTo>
                      <a:pt x="16" y="27"/>
                    </a:lnTo>
                    <a:lnTo>
                      <a:pt x="11" y="31"/>
                    </a:lnTo>
                    <a:lnTo>
                      <a:pt x="7" y="37"/>
                    </a:lnTo>
                    <a:lnTo>
                      <a:pt x="4" y="44"/>
                    </a:lnTo>
                    <a:lnTo>
                      <a:pt x="1" y="52"/>
                    </a:lnTo>
                    <a:lnTo>
                      <a:pt x="0" y="63"/>
                    </a:lnTo>
                    <a:lnTo>
                      <a:pt x="0" y="67"/>
                    </a:lnTo>
                    <a:lnTo>
                      <a:pt x="1" y="72"/>
                    </a:lnTo>
                    <a:lnTo>
                      <a:pt x="4" y="82"/>
                    </a:lnTo>
                    <a:lnTo>
                      <a:pt x="10" y="92"/>
                    </a:lnTo>
                    <a:lnTo>
                      <a:pt x="16" y="101"/>
                    </a:lnTo>
                    <a:lnTo>
                      <a:pt x="24" y="109"/>
                    </a:lnTo>
                    <a:lnTo>
                      <a:pt x="32" y="117"/>
                    </a:lnTo>
                    <a:lnTo>
                      <a:pt x="40" y="124"/>
                    </a:lnTo>
                    <a:lnTo>
                      <a:pt x="48" y="129"/>
                    </a:lnTo>
                    <a:lnTo>
                      <a:pt x="63" y="139"/>
                    </a:lnTo>
                    <a:lnTo>
                      <a:pt x="77" y="149"/>
                    </a:lnTo>
                    <a:lnTo>
                      <a:pt x="88" y="159"/>
                    </a:lnTo>
                    <a:lnTo>
                      <a:pt x="93" y="163"/>
                    </a:lnTo>
                    <a:lnTo>
                      <a:pt x="96" y="167"/>
                    </a:lnTo>
                    <a:lnTo>
                      <a:pt x="97" y="168"/>
                    </a:lnTo>
                    <a:lnTo>
                      <a:pt x="98" y="169"/>
                    </a:lnTo>
                    <a:lnTo>
                      <a:pt x="99" y="168"/>
                    </a:lnTo>
                    <a:lnTo>
                      <a:pt x="102" y="167"/>
                    </a:lnTo>
                    <a:lnTo>
                      <a:pt x="104" y="163"/>
                    </a:lnTo>
                    <a:lnTo>
                      <a:pt x="106" y="157"/>
                    </a:lnTo>
                    <a:lnTo>
                      <a:pt x="110" y="141"/>
                    </a:lnTo>
                    <a:lnTo>
                      <a:pt x="114" y="125"/>
                    </a:lnTo>
                    <a:lnTo>
                      <a:pt x="115" y="116"/>
                    </a:lnTo>
                    <a:lnTo>
                      <a:pt x="115" y="105"/>
                    </a:lnTo>
                    <a:lnTo>
                      <a:pt x="115" y="93"/>
                    </a:lnTo>
                    <a:lnTo>
                      <a:pt x="113" y="82"/>
                    </a:lnTo>
                    <a:lnTo>
                      <a:pt x="110" y="60"/>
                    </a:lnTo>
                    <a:lnTo>
                      <a:pt x="106" y="44"/>
                    </a:lnTo>
                    <a:lnTo>
                      <a:pt x="99" y="31"/>
                    </a:lnTo>
                    <a:lnTo>
                      <a:pt x="94" y="23"/>
                    </a:lnTo>
                    <a:lnTo>
                      <a:pt x="89" y="15"/>
                    </a:lnTo>
                    <a:lnTo>
                      <a:pt x="82" y="8"/>
                    </a:lnTo>
                    <a:lnTo>
                      <a:pt x="79" y="5"/>
                    </a:lnTo>
                    <a:lnTo>
                      <a:pt x="75" y="2"/>
                    </a:lnTo>
                    <a:lnTo>
                      <a:pt x="72" y="1"/>
                    </a:lnTo>
                    <a:lnTo>
                      <a:pt x="68" y="0"/>
                    </a:lnTo>
                    <a:lnTo>
                      <a:pt x="64" y="1"/>
                    </a:lnTo>
                    <a:lnTo>
                      <a:pt x="60" y="2"/>
                    </a:lnTo>
                    <a:lnTo>
                      <a:pt x="57" y="7"/>
                    </a:lnTo>
                    <a:lnTo>
                      <a:pt x="49" y="15"/>
                    </a:lnTo>
                    <a:lnTo>
                      <a:pt x="45" y="19"/>
                    </a:lnTo>
                    <a:lnTo>
                      <a:pt x="39" y="22"/>
                    </a:lnTo>
                    <a:lnTo>
                      <a:pt x="34" y="23"/>
                    </a:lnTo>
                    <a:lnTo>
                      <a:pt x="30" y="23"/>
                    </a:lnTo>
                    <a:close/>
                  </a:path>
                </a:pathLst>
              </a:custGeom>
              <a:solidFill>
                <a:srgbClr val="DED7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0" name="Freeform 115">
                <a:extLst>
                  <a:ext uri="{FF2B5EF4-FFF2-40B4-BE49-F238E27FC236}">
                    <a16:creationId xmlns:a16="http://schemas.microsoft.com/office/drawing/2014/main" id="{17516D04-8041-4F29-8ACC-87CA66F310A9}"/>
                  </a:ext>
                </a:extLst>
              </p:cNvPr>
              <p:cNvSpPr>
                <a:spLocks/>
              </p:cNvSpPr>
              <p:nvPr/>
            </p:nvSpPr>
            <p:spPr bwMode="auto">
              <a:xfrm>
                <a:off x="3753" y="1299"/>
                <a:ext cx="111" cy="165"/>
              </a:xfrm>
              <a:custGeom>
                <a:avLst/>
                <a:gdLst>
                  <a:gd name="T0" fmla="*/ 29 w 111"/>
                  <a:gd name="T1" fmla="*/ 24 h 165"/>
                  <a:gd name="T2" fmla="*/ 29 w 111"/>
                  <a:gd name="T3" fmla="*/ 24 h 165"/>
                  <a:gd name="T4" fmla="*/ 25 w 111"/>
                  <a:gd name="T5" fmla="*/ 24 h 165"/>
                  <a:gd name="T6" fmla="*/ 20 w 111"/>
                  <a:gd name="T7" fmla="*/ 25 h 165"/>
                  <a:gd name="T8" fmla="*/ 15 w 111"/>
                  <a:gd name="T9" fmla="*/ 28 h 165"/>
                  <a:gd name="T10" fmla="*/ 11 w 111"/>
                  <a:gd name="T11" fmla="*/ 32 h 165"/>
                  <a:gd name="T12" fmla="*/ 7 w 111"/>
                  <a:gd name="T13" fmla="*/ 37 h 165"/>
                  <a:gd name="T14" fmla="*/ 3 w 111"/>
                  <a:gd name="T15" fmla="*/ 44 h 165"/>
                  <a:gd name="T16" fmla="*/ 1 w 111"/>
                  <a:gd name="T17" fmla="*/ 52 h 165"/>
                  <a:gd name="T18" fmla="*/ 0 w 111"/>
                  <a:gd name="T19" fmla="*/ 62 h 165"/>
                  <a:gd name="T20" fmla="*/ 0 w 111"/>
                  <a:gd name="T21" fmla="*/ 62 h 165"/>
                  <a:gd name="T22" fmla="*/ 0 w 111"/>
                  <a:gd name="T23" fmla="*/ 67 h 165"/>
                  <a:gd name="T24" fmla="*/ 1 w 111"/>
                  <a:gd name="T25" fmla="*/ 72 h 165"/>
                  <a:gd name="T26" fmla="*/ 4 w 111"/>
                  <a:gd name="T27" fmla="*/ 81 h 165"/>
                  <a:gd name="T28" fmla="*/ 9 w 111"/>
                  <a:gd name="T29" fmla="*/ 90 h 165"/>
                  <a:gd name="T30" fmla="*/ 15 w 111"/>
                  <a:gd name="T31" fmla="*/ 99 h 165"/>
                  <a:gd name="T32" fmla="*/ 23 w 111"/>
                  <a:gd name="T33" fmla="*/ 107 h 165"/>
                  <a:gd name="T34" fmla="*/ 30 w 111"/>
                  <a:gd name="T35" fmla="*/ 115 h 165"/>
                  <a:gd name="T36" fmla="*/ 38 w 111"/>
                  <a:gd name="T37" fmla="*/ 122 h 165"/>
                  <a:gd name="T38" fmla="*/ 47 w 111"/>
                  <a:gd name="T39" fmla="*/ 127 h 165"/>
                  <a:gd name="T40" fmla="*/ 47 w 111"/>
                  <a:gd name="T41" fmla="*/ 127 h 165"/>
                  <a:gd name="T42" fmla="*/ 61 w 111"/>
                  <a:gd name="T43" fmla="*/ 136 h 165"/>
                  <a:gd name="T44" fmla="*/ 74 w 111"/>
                  <a:gd name="T45" fmla="*/ 146 h 165"/>
                  <a:gd name="T46" fmla="*/ 85 w 111"/>
                  <a:gd name="T47" fmla="*/ 155 h 165"/>
                  <a:gd name="T48" fmla="*/ 92 w 111"/>
                  <a:gd name="T49" fmla="*/ 164 h 165"/>
                  <a:gd name="T50" fmla="*/ 92 w 111"/>
                  <a:gd name="T51" fmla="*/ 164 h 165"/>
                  <a:gd name="T52" fmla="*/ 94 w 111"/>
                  <a:gd name="T53" fmla="*/ 165 h 165"/>
                  <a:gd name="T54" fmla="*/ 95 w 111"/>
                  <a:gd name="T55" fmla="*/ 165 h 165"/>
                  <a:gd name="T56" fmla="*/ 96 w 111"/>
                  <a:gd name="T57" fmla="*/ 165 h 165"/>
                  <a:gd name="T58" fmla="*/ 98 w 111"/>
                  <a:gd name="T59" fmla="*/ 164 h 165"/>
                  <a:gd name="T60" fmla="*/ 100 w 111"/>
                  <a:gd name="T61" fmla="*/ 160 h 165"/>
                  <a:gd name="T62" fmla="*/ 103 w 111"/>
                  <a:gd name="T63" fmla="*/ 154 h 165"/>
                  <a:gd name="T64" fmla="*/ 107 w 111"/>
                  <a:gd name="T65" fmla="*/ 139 h 165"/>
                  <a:gd name="T66" fmla="*/ 110 w 111"/>
                  <a:gd name="T67" fmla="*/ 123 h 165"/>
                  <a:gd name="T68" fmla="*/ 110 w 111"/>
                  <a:gd name="T69" fmla="*/ 123 h 165"/>
                  <a:gd name="T70" fmla="*/ 111 w 111"/>
                  <a:gd name="T71" fmla="*/ 113 h 165"/>
                  <a:gd name="T72" fmla="*/ 111 w 111"/>
                  <a:gd name="T73" fmla="*/ 103 h 165"/>
                  <a:gd name="T74" fmla="*/ 110 w 111"/>
                  <a:gd name="T75" fmla="*/ 81 h 165"/>
                  <a:gd name="T76" fmla="*/ 106 w 111"/>
                  <a:gd name="T77" fmla="*/ 60 h 165"/>
                  <a:gd name="T78" fmla="*/ 102 w 111"/>
                  <a:gd name="T79" fmla="*/ 44 h 165"/>
                  <a:gd name="T80" fmla="*/ 102 w 111"/>
                  <a:gd name="T81" fmla="*/ 44 h 165"/>
                  <a:gd name="T82" fmla="*/ 95 w 111"/>
                  <a:gd name="T83" fmla="*/ 31 h 165"/>
                  <a:gd name="T84" fmla="*/ 91 w 111"/>
                  <a:gd name="T85" fmla="*/ 23 h 165"/>
                  <a:gd name="T86" fmla="*/ 85 w 111"/>
                  <a:gd name="T87" fmla="*/ 15 h 165"/>
                  <a:gd name="T88" fmla="*/ 79 w 111"/>
                  <a:gd name="T89" fmla="*/ 8 h 165"/>
                  <a:gd name="T90" fmla="*/ 76 w 111"/>
                  <a:gd name="T91" fmla="*/ 5 h 165"/>
                  <a:gd name="T92" fmla="*/ 73 w 111"/>
                  <a:gd name="T93" fmla="*/ 2 h 165"/>
                  <a:gd name="T94" fmla="*/ 69 w 111"/>
                  <a:gd name="T95" fmla="*/ 1 h 165"/>
                  <a:gd name="T96" fmla="*/ 65 w 111"/>
                  <a:gd name="T97" fmla="*/ 0 h 165"/>
                  <a:gd name="T98" fmla="*/ 62 w 111"/>
                  <a:gd name="T99" fmla="*/ 0 h 165"/>
                  <a:gd name="T100" fmla="*/ 58 w 111"/>
                  <a:gd name="T101" fmla="*/ 2 h 165"/>
                  <a:gd name="T102" fmla="*/ 58 w 111"/>
                  <a:gd name="T103" fmla="*/ 2 h 165"/>
                  <a:gd name="T104" fmla="*/ 55 w 111"/>
                  <a:gd name="T105" fmla="*/ 7 h 165"/>
                  <a:gd name="T106" fmla="*/ 48 w 111"/>
                  <a:gd name="T107" fmla="*/ 15 h 165"/>
                  <a:gd name="T108" fmla="*/ 43 w 111"/>
                  <a:gd name="T109" fmla="*/ 19 h 165"/>
                  <a:gd name="T110" fmla="*/ 38 w 111"/>
                  <a:gd name="T111" fmla="*/ 22 h 165"/>
                  <a:gd name="T112" fmla="*/ 33 w 111"/>
                  <a:gd name="T113" fmla="*/ 24 h 165"/>
                  <a:gd name="T114" fmla="*/ 31 w 111"/>
                  <a:gd name="T115" fmla="*/ 24 h 165"/>
                  <a:gd name="T116" fmla="*/ 29 w 111"/>
                  <a:gd name="T117" fmla="*/ 24 h 165"/>
                  <a:gd name="T118" fmla="*/ 29 w 111"/>
                  <a:gd name="T119" fmla="*/ 24 h 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1" h="165">
                    <a:moveTo>
                      <a:pt x="29" y="24"/>
                    </a:moveTo>
                    <a:lnTo>
                      <a:pt x="29" y="24"/>
                    </a:lnTo>
                    <a:lnTo>
                      <a:pt x="25" y="24"/>
                    </a:lnTo>
                    <a:lnTo>
                      <a:pt x="20" y="25"/>
                    </a:lnTo>
                    <a:lnTo>
                      <a:pt x="15" y="28"/>
                    </a:lnTo>
                    <a:lnTo>
                      <a:pt x="11" y="32"/>
                    </a:lnTo>
                    <a:lnTo>
                      <a:pt x="7" y="37"/>
                    </a:lnTo>
                    <a:lnTo>
                      <a:pt x="3" y="44"/>
                    </a:lnTo>
                    <a:lnTo>
                      <a:pt x="1" y="52"/>
                    </a:lnTo>
                    <a:lnTo>
                      <a:pt x="0" y="62"/>
                    </a:lnTo>
                    <a:lnTo>
                      <a:pt x="0" y="67"/>
                    </a:lnTo>
                    <a:lnTo>
                      <a:pt x="1" y="72"/>
                    </a:lnTo>
                    <a:lnTo>
                      <a:pt x="4" y="81"/>
                    </a:lnTo>
                    <a:lnTo>
                      <a:pt x="9" y="90"/>
                    </a:lnTo>
                    <a:lnTo>
                      <a:pt x="15" y="99"/>
                    </a:lnTo>
                    <a:lnTo>
                      <a:pt x="23" y="107"/>
                    </a:lnTo>
                    <a:lnTo>
                      <a:pt x="30" y="115"/>
                    </a:lnTo>
                    <a:lnTo>
                      <a:pt x="38" y="122"/>
                    </a:lnTo>
                    <a:lnTo>
                      <a:pt x="47" y="127"/>
                    </a:lnTo>
                    <a:lnTo>
                      <a:pt x="61" y="136"/>
                    </a:lnTo>
                    <a:lnTo>
                      <a:pt x="74" y="146"/>
                    </a:lnTo>
                    <a:lnTo>
                      <a:pt x="85" y="155"/>
                    </a:lnTo>
                    <a:lnTo>
                      <a:pt x="92" y="164"/>
                    </a:lnTo>
                    <a:lnTo>
                      <a:pt x="94" y="165"/>
                    </a:lnTo>
                    <a:lnTo>
                      <a:pt x="95" y="165"/>
                    </a:lnTo>
                    <a:lnTo>
                      <a:pt x="96" y="165"/>
                    </a:lnTo>
                    <a:lnTo>
                      <a:pt x="98" y="164"/>
                    </a:lnTo>
                    <a:lnTo>
                      <a:pt x="100" y="160"/>
                    </a:lnTo>
                    <a:lnTo>
                      <a:pt x="103" y="154"/>
                    </a:lnTo>
                    <a:lnTo>
                      <a:pt x="107" y="139"/>
                    </a:lnTo>
                    <a:lnTo>
                      <a:pt x="110" y="123"/>
                    </a:lnTo>
                    <a:lnTo>
                      <a:pt x="111" y="113"/>
                    </a:lnTo>
                    <a:lnTo>
                      <a:pt x="111" y="103"/>
                    </a:lnTo>
                    <a:lnTo>
                      <a:pt x="110" y="81"/>
                    </a:lnTo>
                    <a:lnTo>
                      <a:pt x="106" y="60"/>
                    </a:lnTo>
                    <a:lnTo>
                      <a:pt x="102" y="44"/>
                    </a:lnTo>
                    <a:lnTo>
                      <a:pt x="95" y="31"/>
                    </a:lnTo>
                    <a:lnTo>
                      <a:pt x="91" y="23"/>
                    </a:lnTo>
                    <a:lnTo>
                      <a:pt x="85" y="15"/>
                    </a:lnTo>
                    <a:lnTo>
                      <a:pt x="79" y="8"/>
                    </a:lnTo>
                    <a:lnTo>
                      <a:pt x="76" y="5"/>
                    </a:lnTo>
                    <a:lnTo>
                      <a:pt x="73" y="2"/>
                    </a:lnTo>
                    <a:lnTo>
                      <a:pt x="69" y="1"/>
                    </a:lnTo>
                    <a:lnTo>
                      <a:pt x="65" y="0"/>
                    </a:lnTo>
                    <a:lnTo>
                      <a:pt x="62" y="0"/>
                    </a:lnTo>
                    <a:lnTo>
                      <a:pt x="58" y="2"/>
                    </a:lnTo>
                    <a:lnTo>
                      <a:pt x="55" y="7"/>
                    </a:lnTo>
                    <a:lnTo>
                      <a:pt x="48" y="15"/>
                    </a:lnTo>
                    <a:lnTo>
                      <a:pt x="43" y="19"/>
                    </a:lnTo>
                    <a:lnTo>
                      <a:pt x="38" y="22"/>
                    </a:lnTo>
                    <a:lnTo>
                      <a:pt x="33" y="24"/>
                    </a:lnTo>
                    <a:lnTo>
                      <a:pt x="31" y="24"/>
                    </a:lnTo>
                    <a:lnTo>
                      <a:pt x="29" y="24"/>
                    </a:lnTo>
                    <a:close/>
                  </a:path>
                </a:pathLst>
              </a:custGeom>
              <a:solidFill>
                <a:srgbClr val="DCD4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1" name="Freeform 116">
                <a:extLst>
                  <a:ext uri="{FF2B5EF4-FFF2-40B4-BE49-F238E27FC236}">
                    <a16:creationId xmlns:a16="http://schemas.microsoft.com/office/drawing/2014/main" id="{7FDD61C9-4535-43A7-8A03-7D0D44195D43}"/>
                  </a:ext>
                </a:extLst>
              </p:cNvPr>
              <p:cNvSpPr>
                <a:spLocks/>
              </p:cNvSpPr>
              <p:nvPr/>
            </p:nvSpPr>
            <p:spPr bwMode="auto">
              <a:xfrm>
                <a:off x="3755" y="1300"/>
                <a:ext cx="108" cy="162"/>
              </a:xfrm>
              <a:custGeom>
                <a:avLst/>
                <a:gdLst>
                  <a:gd name="T0" fmla="*/ 56 w 108"/>
                  <a:gd name="T1" fmla="*/ 1 h 162"/>
                  <a:gd name="T2" fmla="*/ 56 w 108"/>
                  <a:gd name="T3" fmla="*/ 1 h 162"/>
                  <a:gd name="T4" fmla="*/ 54 w 108"/>
                  <a:gd name="T5" fmla="*/ 6 h 162"/>
                  <a:gd name="T6" fmla="*/ 47 w 108"/>
                  <a:gd name="T7" fmla="*/ 15 h 162"/>
                  <a:gd name="T8" fmla="*/ 42 w 108"/>
                  <a:gd name="T9" fmla="*/ 19 h 162"/>
                  <a:gd name="T10" fmla="*/ 37 w 108"/>
                  <a:gd name="T11" fmla="*/ 23 h 162"/>
                  <a:gd name="T12" fmla="*/ 33 w 108"/>
                  <a:gd name="T13" fmla="*/ 25 h 162"/>
                  <a:gd name="T14" fmla="*/ 30 w 108"/>
                  <a:gd name="T15" fmla="*/ 25 h 162"/>
                  <a:gd name="T16" fmla="*/ 29 w 108"/>
                  <a:gd name="T17" fmla="*/ 25 h 162"/>
                  <a:gd name="T18" fmla="*/ 29 w 108"/>
                  <a:gd name="T19" fmla="*/ 25 h 162"/>
                  <a:gd name="T20" fmla="*/ 24 w 108"/>
                  <a:gd name="T21" fmla="*/ 25 h 162"/>
                  <a:gd name="T22" fmla="*/ 20 w 108"/>
                  <a:gd name="T23" fmla="*/ 26 h 162"/>
                  <a:gd name="T24" fmla="*/ 15 w 108"/>
                  <a:gd name="T25" fmla="*/ 28 h 162"/>
                  <a:gd name="T26" fmla="*/ 11 w 108"/>
                  <a:gd name="T27" fmla="*/ 32 h 162"/>
                  <a:gd name="T28" fmla="*/ 7 w 108"/>
                  <a:gd name="T29" fmla="*/ 38 h 162"/>
                  <a:gd name="T30" fmla="*/ 4 w 108"/>
                  <a:gd name="T31" fmla="*/ 45 h 162"/>
                  <a:gd name="T32" fmla="*/ 1 w 108"/>
                  <a:gd name="T33" fmla="*/ 52 h 162"/>
                  <a:gd name="T34" fmla="*/ 0 w 108"/>
                  <a:gd name="T35" fmla="*/ 62 h 162"/>
                  <a:gd name="T36" fmla="*/ 0 w 108"/>
                  <a:gd name="T37" fmla="*/ 62 h 162"/>
                  <a:gd name="T38" fmla="*/ 1 w 108"/>
                  <a:gd name="T39" fmla="*/ 67 h 162"/>
                  <a:gd name="T40" fmla="*/ 1 w 108"/>
                  <a:gd name="T41" fmla="*/ 71 h 162"/>
                  <a:gd name="T42" fmla="*/ 4 w 108"/>
                  <a:gd name="T43" fmla="*/ 80 h 162"/>
                  <a:gd name="T44" fmla="*/ 9 w 108"/>
                  <a:gd name="T45" fmla="*/ 89 h 162"/>
                  <a:gd name="T46" fmla="*/ 16 w 108"/>
                  <a:gd name="T47" fmla="*/ 98 h 162"/>
                  <a:gd name="T48" fmla="*/ 23 w 108"/>
                  <a:gd name="T49" fmla="*/ 106 h 162"/>
                  <a:gd name="T50" fmla="*/ 30 w 108"/>
                  <a:gd name="T51" fmla="*/ 114 h 162"/>
                  <a:gd name="T52" fmla="*/ 38 w 108"/>
                  <a:gd name="T53" fmla="*/ 120 h 162"/>
                  <a:gd name="T54" fmla="*/ 46 w 108"/>
                  <a:gd name="T55" fmla="*/ 124 h 162"/>
                  <a:gd name="T56" fmla="*/ 46 w 108"/>
                  <a:gd name="T57" fmla="*/ 124 h 162"/>
                  <a:gd name="T58" fmla="*/ 59 w 108"/>
                  <a:gd name="T59" fmla="*/ 134 h 162"/>
                  <a:gd name="T60" fmla="*/ 72 w 108"/>
                  <a:gd name="T61" fmla="*/ 143 h 162"/>
                  <a:gd name="T62" fmla="*/ 83 w 108"/>
                  <a:gd name="T63" fmla="*/ 152 h 162"/>
                  <a:gd name="T64" fmla="*/ 90 w 108"/>
                  <a:gd name="T65" fmla="*/ 160 h 162"/>
                  <a:gd name="T66" fmla="*/ 90 w 108"/>
                  <a:gd name="T67" fmla="*/ 160 h 162"/>
                  <a:gd name="T68" fmla="*/ 91 w 108"/>
                  <a:gd name="T69" fmla="*/ 161 h 162"/>
                  <a:gd name="T70" fmla="*/ 92 w 108"/>
                  <a:gd name="T71" fmla="*/ 162 h 162"/>
                  <a:gd name="T72" fmla="*/ 94 w 108"/>
                  <a:gd name="T73" fmla="*/ 161 h 162"/>
                  <a:gd name="T74" fmla="*/ 96 w 108"/>
                  <a:gd name="T75" fmla="*/ 160 h 162"/>
                  <a:gd name="T76" fmla="*/ 98 w 108"/>
                  <a:gd name="T77" fmla="*/ 157 h 162"/>
                  <a:gd name="T78" fmla="*/ 100 w 108"/>
                  <a:gd name="T79" fmla="*/ 151 h 162"/>
                  <a:gd name="T80" fmla="*/ 104 w 108"/>
                  <a:gd name="T81" fmla="*/ 136 h 162"/>
                  <a:gd name="T82" fmla="*/ 107 w 108"/>
                  <a:gd name="T83" fmla="*/ 121 h 162"/>
                  <a:gd name="T84" fmla="*/ 107 w 108"/>
                  <a:gd name="T85" fmla="*/ 121 h 162"/>
                  <a:gd name="T86" fmla="*/ 108 w 108"/>
                  <a:gd name="T87" fmla="*/ 111 h 162"/>
                  <a:gd name="T88" fmla="*/ 108 w 108"/>
                  <a:gd name="T89" fmla="*/ 102 h 162"/>
                  <a:gd name="T90" fmla="*/ 107 w 108"/>
                  <a:gd name="T91" fmla="*/ 80 h 162"/>
                  <a:gd name="T92" fmla="*/ 103 w 108"/>
                  <a:gd name="T93" fmla="*/ 60 h 162"/>
                  <a:gd name="T94" fmla="*/ 99 w 108"/>
                  <a:gd name="T95" fmla="*/ 45 h 162"/>
                  <a:gd name="T96" fmla="*/ 99 w 108"/>
                  <a:gd name="T97" fmla="*/ 45 h 162"/>
                  <a:gd name="T98" fmla="*/ 93 w 108"/>
                  <a:gd name="T99" fmla="*/ 31 h 162"/>
                  <a:gd name="T100" fmla="*/ 89 w 108"/>
                  <a:gd name="T101" fmla="*/ 23 h 162"/>
                  <a:gd name="T102" fmla="*/ 83 w 108"/>
                  <a:gd name="T103" fmla="*/ 15 h 162"/>
                  <a:gd name="T104" fmla="*/ 78 w 108"/>
                  <a:gd name="T105" fmla="*/ 8 h 162"/>
                  <a:gd name="T106" fmla="*/ 74 w 108"/>
                  <a:gd name="T107" fmla="*/ 5 h 162"/>
                  <a:gd name="T108" fmla="*/ 71 w 108"/>
                  <a:gd name="T109" fmla="*/ 3 h 162"/>
                  <a:gd name="T110" fmla="*/ 68 w 108"/>
                  <a:gd name="T111" fmla="*/ 0 h 162"/>
                  <a:gd name="T112" fmla="*/ 64 w 108"/>
                  <a:gd name="T113" fmla="*/ 0 h 162"/>
                  <a:gd name="T114" fmla="*/ 60 w 108"/>
                  <a:gd name="T115" fmla="*/ 0 h 162"/>
                  <a:gd name="T116" fmla="*/ 56 w 108"/>
                  <a:gd name="T117" fmla="*/ 1 h 162"/>
                  <a:gd name="T118" fmla="*/ 56 w 108"/>
                  <a:gd name="T119" fmla="*/ 1 h 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8" h="162">
                    <a:moveTo>
                      <a:pt x="56" y="1"/>
                    </a:moveTo>
                    <a:lnTo>
                      <a:pt x="56" y="1"/>
                    </a:lnTo>
                    <a:lnTo>
                      <a:pt x="54" y="6"/>
                    </a:lnTo>
                    <a:lnTo>
                      <a:pt x="47" y="15"/>
                    </a:lnTo>
                    <a:lnTo>
                      <a:pt x="42" y="19"/>
                    </a:lnTo>
                    <a:lnTo>
                      <a:pt x="37" y="23"/>
                    </a:lnTo>
                    <a:lnTo>
                      <a:pt x="33" y="25"/>
                    </a:lnTo>
                    <a:lnTo>
                      <a:pt x="30" y="25"/>
                    </a:lnTo>
                    <a:lnTo>
                      <a:pt x="29" y="25"/>
                    </a:lnTo>
                    <a:lnTo>
                      <a:pt x="24" y="25"/>
                    </a:lnTo>
                    <a:lnTo>
                      <a:pt x="20" y="26"/>
                    </a:lnTo>
                    <a:lnTo>
                      <a:pt x="15" y="28"/>
                    </a:lnTo>
                    <a:lnTo>
                      <a:pt x="11" y="32"/>
                    </a:lnTo>
                    <a:lnTo>
                      <a:pt x="7" y="38"/>
                    </a:lnTo>
                    <a:lnTo>
                      <a:pt x="4" y="45"/>
                    </a:lnTo>
                    <a:lnTo>
                      <a:pt x="1" y="52"/>
                    </a:lnTo>
                    <a:lnTo>
                      <a:pt x="0" y="62"/>
                    </a:lnTo>
                    <a:lnTo>
                      <a:pt x="1" y="67"/>
                    </a:lnTo>
                    <a:lnTo>
                      <a:pt x="1" y="71"/>
                    </a:lnTo>
                    <a:lnTo>
                      <a:pt x="4" y="80"/>
                    </a:lnTo>
                    <a:lnTo>
                      <a:pt x="9" y="89"/>
                    </a:lnTo>
                    <a:lnTo>
                      <a:pt x="16" y="98"/>
                    </a:lnTo>
                    <a:lnTo>
                      <a:pt x="23" y="106"/>
                    </a:lnTo>
                    <a:lnTo>
                      <a:pt x="30" y="114"/>
                    </a:lnTo>
                    <a:lnTo>
                      <a:pt x="38" y="120"/>
                    </a:lnTo>
                    <a:lnTo>
                      <a:pt x="46" y="124"/>
                    </a:lnTo>
                    <a:lnTo>
                      <a:pt x="59" y="134"/>
                    </a:lnTo>
                    <a:lnTo>
                      <a:pt x="72" y="143"/>
                    </a:lnTo>
                    <a:lnTo>
                      <a:pt x="83" y="152"/>
                    </a:lnTo>
                    <a:lnTo>
                      <a:pt x="90" y="160"/>
                    </a:lnTo>
                    <a:lnTo>
                      <a:pt x="91" y="161"/>
                    </a:lnTo>
                    <a:lnTo>
                      <a:pt x="92" y="162"/>
                    </a:lnTo>
                    <a:lnTo>
                      <a:pt x="94" y="161"/>
                    </a:lnTo>
                    <a:lnTo>
                      <a:pt x="96" y="160"/>
                    </a:lnTo>
                    <a:lnTo>
                      <a:pt x="98" y="157"/>
                    </a:lnTo>
                    <a:lnTo>
                      <a:pt x="100" y="151"/>
                    </a:lnTo>
                    <a:lnTo>
                      <a:pt x="104" y="136"/>
                    </a:lnTo>
                    <a:lnTo>
                      <a:pt x="107" y="121"/>
                    </a:lnTo>
                    <a:lnTo>
                      <a:pt x="108" y="111"/>
                    </a:lnTo>
                    <a:lnTo>
                      <a:pt x="108" y="102"/>
                    </a:lnTo>
                    <a:lnTo>
                      <a:pt x="107" y="80"/>
                    </a:lnTo>
                    <a:lnTo>
                      <a:pt x="103" y="60"/>
                    </a:lnTo>
                    <a:lnTo>
                      <a:pt x="99" y="45"/>
                    </a:lnTo>
                    <a:lnTo>
                      <a:pt x="93" y="31"/>
                    </a:lnTo>
                    <a:lnTo>
                      <a:pt x="89" y="23"/>
                    </a:lnTo>
                    <a:lnTo>
                      <a:pt x="83" y="15"/>
                    </a:lnTo>
                    <a:lnTo>
                      <a:pt x="78" y="8"/>
                    </a:lnTo>
                    <a:lnTo>
                      <a:pt x="74" y="5"/>
                    </a:lnTo>
                    <a:lnTo>
                      <a:pt x="71" y="3"/>
                    </a:lnTo>
                    <a:lnTo>
                      <a:pt x="68" y="0"/>
                    </a:lnTo>
                    <a:lnTo>
                      <a:pt x="64" y="0"/>
                    </a:lnTo>
                    <a:lnTo>
                      <a:pt x="60" y="0"/>
                    </a:lnTo>
                    <a:lnTo>
                      <a:pt x="56" y="1"/>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2" name="Freeform 117">
                <a:extLst>
                  <a:ext uri="{FF2B5EF4-FFF2-40B4-BE49-F238E27FC236}">
                    <a16:creationId xmlns:a16="http://schemas.microsoft.com/office/drawing/2014/main" id="{94E36D26-E981-4D98-B510-CC36EB3F6FAB}"/>
                  </a:ext>
                </a:extLst>
              </p:cNvPr>
              <p:cNvSpPr>
                <a:spLocks/>
              </p:cNvSpPr>
              <p:nvPr/>
            </p:nvSpPr>
            <p:spPr bwMode="auto">
              <a:xfrm>
                <a:off x="3831" y="1199"/>
                <a:ext cx="35" cy="92"/>
              </a:xfrm>
              <a:custGeom>
                <a:avLst/>
                <a:gdLst>
                  <a:gd name="T0" fmla="*/ 3 w 35"/>
                  <a:gd name="T1" fmla="*/ 19 h 92"/>
                  <a:gd name="T2" fmla="*/ 3 w 35"/>
                  <a:gd name="T3" fmla="*/ 19 h 92"/>
                  <a:gd name="T4" fmla="*/ 6 w 35"/>
                  <a:gd name="T5" fmla="*/ 33 h 92"/>
                  <a:gd name="T6" fmla="*/ 9 w 35"/>
                  <a:gd name="T7" fmla="*/ 46 h 92"/>
                  <a:gd name="T8" fmla="*/ 10 w 35"/>
                  <a:gd name="T9" fmla="*/ 59 h 92"/>
                  <a:gd name="T10" fmla="*/ 10 w 35"/>
                  <a:gd name="T11" fmla="*/ 59 h 92"/>
                  <a:gd name="T12" fmla="*/ 11 w 35"/>
                  <a:gd name="T13" fmla="*/ 70 h 92"/>
                  <a:gd name="T14" fmla="*/ 12 w 35"/>
                  <a:gd name="T15" fmla="*/ 79 h 92"/>
                  <a:gd name="T16" fmla="*/ 13 w 35"/>
                  <a:gd name="T17" fmla="*/ 83 h 92"/>
                  <a:gd name="T18" fmla="*/ 14 w 35"/>
                  <a:gd name="T19" fmla="*/ 87 h 92"/>
                  <a:gd name="T20" fmla="*/ 16 w 35"/>
                  <a:gd name="T21" fmla="*/ 89 h 92"/>
                  <a:gd name="T22" fmla="*/ 20 w 35"/>
                  <a:gd name="T23" fmla="*/ 91 h 92"/>
                  <a:gd name="T24" fmla="*/ 20 w 35"/>
                  <a:gd name="T25" fmla="*/ 91 h 92"/>
                  <a:gd name="T26" fmla="*/ 23 w 35"/>
                  <a:gd name="T27" fmla="*/ 92 h 92"/>
                  <a:gd name="T28" fmla="*/ 26 w 35"/>
                  <a:gd name="T29" fmla="*/ 90 h 92"/>
                  <a:gd name="T30" fmla="*/ 29 w 35"/>
                  <a:gd name="T31" fmla="*/ 86 h 92"/>
                  <a:gd name="T32" fmla="*/ 32 w 35"/>
                  <a:gd name="T33" fmla="*/ 81 h 92"/>
                  <a:gd name="T34" fmla="*/ 34 w 35"/>
                  <a:gd name="T35" fmla="*/ 75 h 92"/>
                  <a:gd name="T36" fmla="*/ 35 w 35"/>
                  <a:gd name="T37" fmla="*/ 67 h 92"/>
                  <a:gd name="T38" fmla="*/ 35 w 35"/>
                  <a:gd name="T39" fmla="*/ 59 h 92"/>
                  <a:gd name="T40" fmla="*/ 33 w 35"/>
                  <a:gd name="T41" fmla="*/ 51 h 92"/>
                  <a:gd name="T42" fmla="*/ 33 w 35"/>
                  <a:gd name="T43" fmla="*/ 51 h 92"/>
                  <a:gd name="T44" fmla="*/ 27 w 35"/>
                  <a:gd name="T45" fmla="*/ 34 h 92"/>
                  <a:gd name="T46" fmla="*/ 21 w 35"/>
                  <a:gd name="T47" fmla="*/ 20 h 92"/>
                  <a:gd name="T48" fmla="*/ 14 w 35"/>
                  <a:gd name="T49" fmla="*/ 10 h 92"/>
                  <a:gd name="T50" fmla="*/ 10 w 35"/>
                  <a:gd name="T51" fmla="*/ 4 h 92"/>
                  <a:gd name="T52" fmla="*/ 10 w 35"/>
                  <a:gd name="T53" fmla="*/ 4 h 92"/>
                  <a:gd name="T54" fmla="*/ 6 w 35"/>
                  <a:gd name="T55" fmla="*/ 1 h 92"/>
                  <a:gd name="T56" fmla="*/ 3 w 35"/>
                  <a:gd name="T57" fmla="*/ 0 h 92"/>
                  <a:gd name="T58" fmla="*/ 1 w 35"/>
                  <a:gd name="T59" fmla="*/ 0 h 92"/>
                  <a:gd name="T60" fmla="*/ 0 w 35"/>
                  <a:gd name="T61" fmla="*/ 2 h 92"/>
                  <a:gd name="T62" fmla="*/ 0 w 35"/>
                  <a:gd name="T63" fmla="*/ 6 h 92"/>
                  <a:gd name="T64" fmla="*/ 0 w 35"/>
                  <a:gd name="T65" fmla="*/ 11 h 92"/>
                  <a:gd name="T66" fmla="*/ 3 w 35"/>
                  <a:gd name="T67" fmla="*/ 19 h 92"/>
                  <a:gd name="T68" fmla="*/ 3 w 35"/>
                  <a:gd name="T69" fmla="*/ 19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92">
                    <a:moveTo>
                      <a:pt x="3" y="19"/>
                    </a:moveTo>
                    <a:lnTo>
                      <a:pt x="3" y="19"/>
                    </a:lnTo>
                    <a:lnTo>
                      <a:pt x="6" y="33"/>
                    </a:lnTo>
                    <a:lnTo>
                      <a:pt x="9" y="46"/>
                    </a:lnTo>
                    <a:lnTo>
                      <a:pt x="10" y="59"/>
                    </a:lnTo>
                    <a:lnTo>
                      <a:pt x="11" y="70"/>
                    </a:lnTo>
                    <a:lnTo>
                      <a:pt x="12" y="79"/>
                    </a:lnTo>
                    <a:lnTo>
                      <a:pt x="13" y="83"/>
                    </a:lnTo>
                    <a:lnTo>
                      <a:pt x="14" y="87"/>
                    </a:lnTo>
                    <a:lnTo>
                      <a:pt x="16" y="89"/>
                    </a:lnTo>
                    <a:lnTo>
                      <a:pt x="20" y="91"/>
                    </a:lnTo>
                    <a:lnTo>
                      <a:pt x="23" y="92"/>
                    </a:lnTo>
                    <a:lnTo>
                      <a:pt x="26" y="90"/>
                    </a:lnTo>
                    <a:lnTo>
                      <a:pt x="29" y="86"/>
                    </a:lnTo>
                    <a:lnTo>
                      <a:pt x="32" y="81"/>
                    </a:lnTo>
                    <a:lnTo>
                      <a:pt x="34" y="75"/>
                    </a:lnTo>
                    <a:lnTo>
                      <a:pt x="35" y="67"/>
                    </a:lnTo>
                    <a:lnTo>
                      <a:pt x="35" y="59"/>
                    </a:lnTo>
                    <a:lnTo>
                      <a:pt x="33" y="51"/>
                    </a:lnTo>
                    <a:lnTo>
                      <a:pt x="27" y="34"/>
                    </a:lnTo>
                    <a:lnTo>
                      <a:pt x="21" y="20"/>
                    </a:lnTo>
                    <a:lnTo>
                      <a:pt x="14" y="10"/>
                    </a:lnTo>
                    <a:lnTo>
                      <a:pt x="10" y="4"/>
                    </a:lnTo>
                    <a:lnTo>
                      <a:pt x="6" y="1"/>
                    </a:lnTo>
                    <a:lnTo>
                      <a:pt x="3" y="0"/>
                    </a:lnTo>
                    <a:lnTo>
                      <a:pt x="1" y="0"/>
                    </a:lnTo>
                    <a:lnTo>
                      <a:pt x="0" y="2"/>
                    </a:lnTo>
                    <a:lnTo>
                      <a:pt x="0" y="6"/>
                    </a:lnTo>
                    <a:lnTo>
                      <a:pt x="0" y="11"/>
                    </a:lnTo>
                    <a:lnTo>
                      <a:pt x="3"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3" name="Freeform 118">
                <a:extLst>
                  <a:ext uri="{FF2B5EF4-FFF2-40B4-BE49-F238E27FC236}">
                    <a16:creationId xmlns:a16="http://schemas.microsoft.com/office/drawing/2014/main" id="{06B6CCC9-2F23-4611-962E-F421F4E83973}"/>
                  </a:ext>
                </a:extLst>
              </p:cNvPr>
              <p:cNvSpPr>
                <a:spLocks/>
              </p:cNvSpPr>
              <p:nvPr/>
            </p:nvSpPr>
            <p:spPr bwMode="auto">
              <a:xfrm>
                <a:off x="3831" y="1200"/>
                <a:ext cx="34" cy="90"/>
              </a:xfrm>
              <a:custGeom>
                <a:avLst/>
                <a:gdLst>
                  <a:gd name="T0" fmla="*/ 11 w 34"/>
                  <a:gd name="T1" fmla="*/ 58 h 90"/>
                  <a:gd name="T2" fmla="*/ 11 w 34"/>
                  <a:gd name="T3" fmla="*/ 58 h 90"/>
                  <a:gd name="T4" fmla="*/ 11 w 34"/>
                  <a:gd name="T5" fmla="*/ 68 h 90"/>
                  <a:gd name="T6" fmla="*/ 12 w 34"/>
                  <a:gd name="T7" fmla="*/ 77 h 90"/>
                  <a:gd name="T8" fmla="*/ 13 w 34"/>
                  <a:gd name="T9" fmla="*/ 81 h 90"/>
                  <a:gd name="T10" fmla="*/ 15 w 34"/>
                  <a:gd name="T11" fmla="*/ 85 h 90"/>
                  <a:gd name="T12" fmla="*/ 16 w 34"/>
                  <a:gd name="T13" fmla="*/ 88 h 90"/>
                  <a:gd name="T14" fmla="*/ 20 w 34"/>
                  <a:gd name="T15" fmla="*/ 90 h 90"/>
                  <a:gd name="T16" fmla="*/ 20 w 34"/>
                  <a:gd name="T17" fmla="*/ 90 h 90"/>
                  <a:gd name="T18" fmla="*/ 23 w 34"/>
                  <a:gd name="T19" fmla="*/ 90 h 90"/>
                  <a:gd name="T20" fmla="*/ 26 w 34"/>
                  <a:gd name="T21" fmla="*/ 88 h 90"/>
                  <a:gd name="T22" fmla="*/ 29 w 34"/>
                  <a:gd name="T23" fmla="*/ 85 h 90"/>
                  <a:gd name="T24" fmla="*/ 31 w 34"/>
                  <a:gd name="T25" fmla="*/ 80 h 90"/>
                  <a:gd name="T26" fmla="*/ 33 w 34"/>
                  <a:gd name="T27" fmla="*/ 73 h 90"/>
                  <a:gd name="T28" fmla="*/ 34 w 34"/>
                  <a:gd name="T29" fmla="*/ 66 h 90"/>
                  <a:gd name="T30" fmla="*/ 34 w 34"/>
                  <a:gd name="T31" fmla="*/ 58 h 90"/>
                  <a:gd name="T32" fmla="*/ 32 w 34"/>
                  <a:gd name="T33" fmla="*/ 50 h 90"/>
                  <a:gd name="T34" fmla="*/ 32 w 34"/>
                  <a:gd name="T35" fmla="*/ 50 h 90"/>
                  <a:gd name="T36" fmla="*/ 27 w 34"/>
                  <a:gd name="T37" fmla="*/ 33 h 90"/>
                  <a:gd name="T38" fmla="*/ 21 w 34"/>
                  <a:gd name="T39" fmla="*/ 20 h 90"/>
                  <a:gd name="T40" fmla="*/ 14 w 34"/>
                  <a:gd name="T41" fmla="*/ 10 h 90"/>
                  <a:gd name="T42" fmla="*/ 10 w 34"/>
                  <a:gd name="T43" fmla="*/ 4 h 90"/>
                  <a:gd name="T44" fmla="*/ 10 w 34"/>
                  <a:gd name="T45" fmla="*/ 4 h 90"/>
                  <a:gd name="T46" fmla="*/ 6 w 34"/>
                  <a:gd name="T47" fmla="*/ 1 h 90"/>
                  <a:gd name="T48" fmla="*/ 4 w 34"/>
                  <a:gd name="T49" fmla="*/ 0 h 90"/>
                  <a:gd name="T50" fmla="*/ 2 w 34"/>
                  <a:gd name="T51" fmla="*/ 0 h 90"/>
                  <a:gd name="T52" fmla="*/ 1 w 34"/>
                  <a:gd name="T53" fmla="*/ 2 h 90"/>
                  <a:gd name="T54" fmla="*/ 0 w 34"/>
                  <a:gd name="T55" fmla="*/ 5 h 90"/>
                  <a:gd name="T56" fmla="*/ 1 w 34"/>
                  <a:gd name="T57" fmla="*/ 11 h 90"/>
                  <a:gd name="T58" fmla="*/ 3 w 34"/>
                  <a:gd name="T59" fmla="*/ 19 h 90"/>
                  <a:gd name="T60" fmla="*/ 3 w 34"/>
                  <a:gd name="T61" fmla="*/ 19 h 90"/>
                  <a:gd name="T62" fmla="*/ 7 w 34"/>
                  <a:gd name="T63" fmla="*/ 33 h 90"/>
                  <a:gd name="T64" fmla="*/ 10 w 34"/>
                  <a:gd name="T65" fmla="*/ 45 h 90"/>
                  <a:gd name="T66" fmla="*/ 11 w 34"/>
                  <a:gd name="T67" fmla="*/ 58 h 90"/>
                  <a:gd name="T68" fmla="*/ 11 w 34"/>
                  <a:gd name="T69" fmla="*/ 58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 h="90">
                    <a:moveTo>
                      <a:pt x="11" y="58"/>
                    </a:moveTo>
                    <a:lnTo>
                      <a:pt x="11" y="58"/>
                    </a:lnTo>
                    <a:lnTo>
                      <a:pt x="11" y="68"/>
                    </a:lnTo>
                    <a:lnTo>
                      <a:pt x="12" y="77"/>
                    </a:lnTo>
                    <a:lnTo>
                      <a:pt x="13" y="81"/>
                    </a:lnTo>
                    <a:lnTo>
                      <a:pt x="15" y="85"/>
                    </a:lnTo>
                    <a:lnTo>
                      <a:pt x="16" y="88"/>
                    </a:lnTo>
                    <a:lnTo>
                      <a:pt x="20" y="90"/>
                    </a:lnTo>
                    <a:lnTo>
                      <a:pt x="23" y="90"/>
                    </a:lnTo>
                    <a:lnTo>
                      <a:pt x="26" y="88"/>
                    </a:lnTo>
                    <a:lnTo>
                      <a:pt x="29" y="85"/>
                    </a:lnTo>
                    <a:lnTo>
                      <a:pt x="31" y="80"/>
                    </a:lnTo>
                    <a:lnTo>
                      <a:pt x="33" y="73"/>
                    </a:lnTo>
                    <a:lnTo>
                      <a:pt x="34" y="66"/>
                    </a:lnTo>
                    <a:lnTo>
                      <a:pt x="34" y="58"/>
                    </a:lnTo>
                    <a:lnTo>
                      <a:pt x="32" y="50"/>
                    </a:lnTo>
                    <a:lnTo>
                      <a:pt x="27" y="33"/>
                    </a:lnTo>
                    <a:lnTo>
                      <a:pt x="21" y="20"/>
                    </a:lnTo>
                    <a:lnTo>
                      <a:pt x="14" y="10"/>
                    </a:lnTo>
                    <a:lnTo>
                      <a:pt x="10" y="4"/>
                    </a:lnTo>
                    <a:lnTo>
                      <a:pt x="6" y="1"/>
                    </a:lnTo>
                    <a:lnTo>
                      <a:pt x="4" y="0"/>
                    </a:lnTo>
                    <a:lnTo>
                      <a:pt x="2" y="0"/>
                    </a:lnTo>
                    <a:lnTo>
                      <a:pt x="1" y="2"/>
                    </a:lnTo>
                    <a:lnTo>
                      <a:pt x="0" y="5"/>
                    </a:lnTo>
                    <a:lnTo>
                      <a:pt x="1" y="11"/>
                    </a:lnTo>
                    <a:lnTo>
                      <a:pt x="3" y="19"/>
                    </a:lnTo>
                    <a:lnTo>
                      <a:pt x="7" y="33"/>
                    </a:lnTo>
                    <a:lnTo>
                      <a:pt x="10" y="45"/>
                    </a:lnTo>
                    <a:lnTo>
                      <a:pt x="11" y="5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4" name="Freeform 119">
                <a:extLst>
                  <a:ext uri="{FF2B5EF4-FFF2-40B4-BE49-F238E27FC236}">
                    <a16:creationId xmlns:a16="http://schemas.microsoft.com/office/drawing/2014/main" id="{7A864A91-EB5D-40F8-B6C2-39A507986CB8}"/>
                  </a:ext>
                </a:extLst>
              </p:cNvPr>
              <p:cNvSpPr>
                <a:spLocks/>
              </p:cNvSpPr>
              <p:nvPr/>
            </p:nvSpPr>
            <p:spPr bwMode="auto">
              <a:xfrm>
                <a:off x="3832" y="1201"/>
                <a:ext cx="32" cy="88"/>
              </a:xfrm>
              <a:custGeom>
                <a:avLst/>
                <a:gdLst>
                  <a:gd name="T0" fmla="*/ 10 w 32"/>
                  <a:gd name="T1" fmla="*/ 57 h 88"/>
                  <a:gd name="T2" fmla="*/ 10 w 32"/>
                  <a:gd name="T3" fmla="*/ 57 h 88"/>
                  <a:gd name="T4" fmla="*/ 11 w 32"/>
                  <a:gd name="T5" fmla="*/ 67 h 88"/>
                  <a:gd name="T6" fmla="*/ 12 w 32"/>
                  <a:gd name="T7" fmla="*/ 76 h 88"/>
                  <a:gd name="T8" fmla="*/ 14 w 32"/>
                  <a:gd name="T9" fmla="*/ 83 h 88"/>
                  <a:gd name="T10" fmla="*/ 16 w 32"/>
                  <a:gd name="T11" fmla="*/ 86 h 88"/>
                  <a:gd name="T12" fmla="*/ 19 w 32"/>
                  <a:gd name="T13" fmla="*/ 88 h 88"/>
                  <a:gd name="T14" fmla="*/ 19 w 32"/>
                  <a:gd name="T15" fmla="*/ 88 h 88"/>
                  <a:gd name="T16" fmla="*/ 22 w 32"/>
                  <a:gd name="T17" fmla="*/ 88 h 88"/>
                  <a:gd name="T18" fmla="*/ 25 w 32"/>
                  <a:gd name="T19" fmla="*/ 86 h 88"/>
                  <a:gd name="T20" fmla="*/ 27 w 32"/>
                  <a:gd name="T21" fmla="*/ 83 h 88"/>
                  <a:gd name="T22" fmla="*/ 30 w 32"/>
                  <a:gd name="T23" fmla="*/ 78 h 88"/>
                  <a:gd name="T24" fmla="*/ 32 w 32"/>
                  <a:gd name="T25" fmla="*/ 72 h 88"/>
                  <a:gd name="T26" fmla="*/ 32 w 32"/>
                  <a:gd name="T27" fmla="*/ 65 h 88"/>
                  <a:gd name="T28" fmla="*/ 32 w 32"/>
                  <a:gd name="T29" fmla="*/ 57 h 88"/>
                  <a:gd name="T30" fmla="*/ 31 w 32"/>
                  <a:gd name="T31" fmla="*/ 49 h 88"/>
                  <a:gd name="T32" fmla="*/ 31 w 32"/>
                  <a:gd name="T33" fmla="*/ 49 h 88"/>
                  <a:gd name="T34" fmla="*/ 25 w 32"/>
                  <a:gd name="T35" fmla="*/ 32 h 88"/>
                  <a:gd name="T36" fmla="*/ 19 w 32"/>
                  <a:gd name="T37" fmla="*/ 19 h 88"/>
                  <a:gd name="T38" fmla="*/ 13 w 32"/>
                  <a:gd name="T39" fmla="*/ 9 h 88"/>
                  <a:gd name="T40" fmla="*/ 9 w 32"/>
                  <a:gd name="T41" fmla="*/ 3 h 88"/>
                  <a:gd name="T42" fmla="*/ 9 w 32"/>
                  <a:gd name="T43" fmla="*/ 3 h 88"/>
                  <a:gd name="T44" fmla="*/ 5 w 32"/>
                  <a:gd name="T45" fmla="*/ 0 h 88"/>
                  <a:gd name="T46" fmla="*/ 3 w 32"/>
                  <a:gd name="T47" fmla="*/ 0 h 88"/>
                  <a:gd name="T48" fmla="*/ 2 w 32"/>
                  <a:gd name="T49" fmla="*/ 0 h 88"/>
                  <a:gd name="T50" fmla="*/ 0 w 32"/>
                  <a:gd name="T51" fmla="*/ 2 h 88"/>
                  <a:gd name="T52" fmla="*/ 0 w 32"/>
                  <a:gd name="T53" fmla="*/ 5 h 88"/>
                  <a:gd name="T54" fmla="*/ 1 w 32"/>
                  <a:gd name="T55" fmla="*/ 10 h 88"/>
                  <a:gd name="T56" fmla="*/ 3 w 32"/>
                  <a:gd name="T57" fmla="*/ 18 h 88"/>
                  <a:gd name="T58" fmla="*/ 3 w 32"/>
                  <a:gd name="T59" fmla="*/ 18 h 88"/>
                  <a:gd name="T60" fmla="*/ 6 w 32"/>
                  <a:gd name="T61" fmla="*/ 32 h 88"/>
                  <a:gd name="T62" fmla="*/ 9 w 32"/>
                  <a:gd name="T63" fmla="*/ 44 h 88"/>
                  <a:gd name="T64" fmla="*/ 10 w 32"/>
                  <a:gd name="T65" fmla="*/ 57 h 88"/>
                  <a:gd name="T66" fmla="*/ 10 w 32"/>
                  <a:gd name="T67" fmla="*/ 57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88">
                    <a:moveTo>
                      <a:pt x="10" y="57"/>
                    </a:moveTo>
                    <a:lnTo>
                      <a:pt x="10" y="57"/>
                    </a:lnTo>
                    <a:lnTo>
                      <a:pt x="11" y="67"/>
                    </a:lnTo>
                    <a:lnTo>
                      <a:pt x="12" y="76"/>
                    </a:lnTo>
                    <a:lnTo>
                      <a:pt x="14" y="83"/>
                    </a:lnTo>
                    <a:lnTo>
                      <a:pt x="16" y="86"/>
                    </a:lnTo>
                    <a:lnTo>
                      <a:pt x="19" y="88"/>
                    </a:lnTo>
                    <a:lnTo>
                      <a:pt x="22" y="88"/>
                    </a:lnTo>
                    <a:lnTo>
                      <a:pt x="25" y="86"/>
                    </a:lnTo>
                    <a:lnTo>
                      <a:pt x="27" y="83"/>
                    </a:lnTo>
                    <a:lnTo>
                      <a:pt x="30" y="78"/>
                    </a:lnTo>
                    <a:lnTo>
                      <a:pt x="32" y="72"/>
                    </a:lnTo>
                    <a:lnTo>
                      <a:pt x="32" y="65"/>
                    </a:lnTo>
                    <a:lnTo>
                      <a:pt x="32" y="57"/>
                    </a:lnTo>
                    <a:lnTo>
                      <a:pt x="31" y="49"/>
                    </a:lnTo>
                    <a:lnTo>
                      <a:pt x="25" y="32"/>
                    </a:lnTo>
                    <a:lnTo>
                      <a:pt x="19" y="19"/>
                    </a:lnTo>
                    <a:lnTo>
                      <a:pt x="13" y="9"/>
                    </a:lnTo>
                    <a:lnTo>
                      <a:pt x="9" y="3"/>
                    </a:lnTo>
                    <a:lnTo>
                      <a:pt x="5" y="0"/>
                    </a:lnTo>
                    <a:lnTo>
                      <a:pt x="3" y="0"/>
                    </a:lnTo>
                    <a:lnTo>
                      <a:pt x="2" y="0"/>
                    </a:lnTo>
                    <a:lnTo>
                      <a:pt x="0" y="2"/>
                    </a:lnTo>
                    <a:lnTo>
                      <a:pt x="0" y="5"/>
                    </a:lnTo>
                    <a:lnTo>
                      <a:pt x="1" y="10"/>
                    </a:lnTo>
                    <a:lnTo>
                      <a:pt x="3" y="18"/>
                    </a:lnTo>
                    <a:lnTo>
                      <a:pt x="6" y="32"/>
                    </a:lnTo>
                    <a:lnTo>
                      <a:pt x="9" y="44"/>
                    </a:lnTo>
                    <a:lnTo>
                      <a:pt x="10" y="57"/>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5" name="Freeform 120">
                <a:extLst>
                  <a:ext uri="{FF2B5EF4-FFF2-40B4-BE49-F238E27FC236}">
                    <a16:creationId xmlns:a16="http://schemas.microsoft.com/office/drawing/2014/main" id="{29CD610C-35C6-4AD6-8157-70228B0D4A30}"/>
                  </a:ext>
                </a:extLst>
              </p:cNvPr>
              <p:cNvSpPr>
                <a:spLocks/>
              </p:cNvSpPr>
              <p:nvPr/>
            </p:nvSpPr>
            <p:spPr bwMode="auto">
              <a:xfrm>
                <a:off x="3833" y="1202"/>
                <a:ext cx="31" cy="86"/>
              </a:xfrm>
              <a:custGeom>
                <a:avLst/>
                <a:gdLst>
                  <a:gd name="T0" fmla="*/ 10 w 31"/>
                  <a:gd name="T1" fmla="*/ 56 h 86"/>
                  <a:gd name="T2" fmla="*/ 10 w 31"/>
                  <a:gd name="T3" fmla="*/ 56 h 86"/>
                  <a:gd name="T4" fmla="*/ 10 w 31"/>
                  <a:gd name="T5" fmla="*/ 65 h 86"/>
                  <a:gd name="T6" fmla="*/ 11 w 31"/>
                  <a:gd name="T7" fmla="*/ 74 h 86"/>
                  <a:gd name="T8" fmla="*/ 13 w 31"/>
                  <a:gd name="T9" fmla="*/ 81 h 86"/>
                  <a:gd name="T10" fmla="*/ 15 w 31"/>
                  <a:gd name="T11" fmla="*/ 84 h 86"/>
                  <a:gd name="T12" fmla="*/ 18 w 31"/>
                  <a:gd name="T13" fmla="*/ 86 h 86"/>
                  <a:gd name="T14" fmla="*/ 18 w 31"/>
                  <a:gd name="T15" fmla="*/ 86 h 86"/>
                  <a:gd name="T16" fmla="*/ 21 w 31"/>
                  <a:gd name="T17" fmla="*/ 86 h 86"/>
                  <a:gd name="T18" fmla="*/ 24 w 31"/>
                  <a:gd name="T19" fmla="*/ 85 h 86"/>
                  <a:gd name="T20" fmla="*/ 26 w 31"/>
                  <a:gd name="T21" fmla="*/ 81 h 86"/>
                  <a:gd name="T22" fmla="*/ 28 w 31"/>
                  <a:gd name="T23" fmla="*/ 76 h 86"/>
                  <a:gd name="T24" fmla="*/ 30 w 31"/>
                  <a:gd name="T25" fmla="*/ 70 h 86"/>
                  <a:gd name="T26" fmla="*/ 31 w 31"/>
                  <a:gd name="T27" fmla="*/ 63 h 86"/>
                  <a:gd name="T28" fmla="*/ 30 w 31"/>
                  <a:gd name="T29" fmla="*/ 55 h 86"/>
                  <a:gd name="T30" fmla="*/ 29 w 31"/>
                  <a:gd name="T31" fmla="*/ 48 h 86"/>
                  <a:gd name="T32" fmla="*/ 29 w 31"/>
                  <a:gd name="T33" fmla="*/ 48 h 86"/>
                  <a:gd name="T34" fmla="*/ 24 w 31"/>
                  <a:gd name="T35" fmla="*/ 31 h 86"/>
                  <a:gd name="T36" fmla="*/ 18 w 31"/>
                  <a:gd name="T37" fmla="*/ 19 h 86"/>
                  <a:gd name="T38" fmla="*/ 12 w 31"/>
                  <a:gd name="T39" fmla="*/ 9 h 86"/>
                  <a:gd name="T40" fmla="*/ 8 w 31"/>
                  <a:gd name="T41" fmla="*/ 3 h 86"/>
                  <a:gd name="T42" fmla="*/ 8 w 31"/>
                  <a:gd name="T43" fmla="*/ 3 h 86"/>
                  <a:gd name="T44" fmla="*/ 5 w 31"/>
                  <a:gd name="T45" fmla="*/ 0 h 86"/>
                  <a:gd name="T46" fmla="*/ 3 w 31"/>
                  <a:gd name="T47" fmla="*/ 0 h 86"/>
                  <a:gd name="T48" fmla="*/ 1 w 31"/>
                  <a:gd name="T49" fmla="*/ 0 h 86"/>
                  <a:gd name="T50" fmla="*/ 0 w 31"/>
                  <a:gd name="T51" fmla="*/ 1 h 86"/>
                  <a:gd name="T52" fmla="*/ 0 w 31"/>
                  <a:gd name="T53" fmla="*/ 5 h 86"/>
                  <a:gd name="T54" fmla="*/ 0 w 31"/>
                  <a:gd name="T55" fmla="*/ 10 h 86"/>
                  <a:gd name="T56" fmla="*/ 2 w 31"/>
                  <a:gd name="T57" fmla="*/ 18 h 86"/>
                  <a:gd name="T58" fmla="*/ 2 w 31"/>
                  <a:gd name="T59" fmla="*/ 18 h 86"/>
                  <a:gd name="T60" fmla="*/ 6 w 31"/>
                  <a:gd name="T61" fmla="*/ 31 h 86"/>
                  <a:gd name="T62" fmla="*/ 8 w 31"/>
                  <a:gd name="T63" fmla="*/ 43 h 86"/>
                  <a:gd name="T64" fmla="*/ 10 w 31"/>
                  <a:gd name="T65" fmla="*/ 56 h 86"/>
                  <a:gd name="T66" fmla="*/ 10 w 31"/>
                  <a:gd name="T67" fmla="*/ 56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86">
                    <a:moveTo>
                      <a:pt x="10" y="56"/>
                    </a:moveTo>
                    <a:lnTo>
                      <a:pt x="10" y="56"/>
                    </a:lnTo>
                    <a:lnTo>
                      <a:pt x="10" y="65"/>
                    </a:lnTo>
                    <a:lnTo>
                      <a:pt x="11" y="74"/>
                    </a:lnTo>
                    <a:lnTo>
                      <a:pt x="13" y="81"/>
                    </a:lnTo>
                    <a:lnTo>
                      <a:pt x="15" y="84"/>
                    </a:lnTo>
                    <a:lnTo>
                      <a:pt x="18" y="86"/>
                    </a:lnTo>
                    <a:lnTo>
                      <a:pt x="21" y="86"/>
                    </a:lnTo>
                    <a:lnTo>
                      <a:pt x="24" y="85"/>
                    </a:lnTo>
                    <a:lnTo>
                      <a:pt x="26" y="81"/>
                    </a:lnTo>
                    <a:lnTo>
                      <a:pt x="28" y="76"/>
                    </a:lnTo>
                    <a:lnTo>
                      <a:pt x="30" y="70"/>
                    </a:lnTo>
                    <a:lnTo>
                      <a:pt x="31" y="63"/>
                    </a:lnTo>
                    <a:lnTo>
                      <a:pt x="30" y="55"/>
                    </a:lnTo>
                    <a:lnTo>
                      <a:pt x="29" y="48"/>
                    </a:lnTo>
                    <a:lnTo>
                      <a:pt x="24" y="31"/>
                    </a:lnTo>
                    <a:lnTo>
                      <a:pt x="18" y="19"/>
                    </a:lnTo>
                    <a:lnTo>
                      <a:pt x="12" y="9"/>
                    </a:lnTo>
                    <a:lnTo>
                      <a:pt x="8" y="3"/>
                    </a:lnTo>
                    <a:lnTo>
                      <a:pt x="5" y="0"/>
                    </a:lnTo>
                    <a:lnTo>
                      <a:pt x="3" y="0"/>
                    </a:lnTo>
                    <a:lnTo>
                      <a:pt x="1" y="0"/>
                    </a:lnTo>
                    <a:lnTo>
                      <a:pt x="0" y="1"/>
                    </a:lnTo>
                    <a:lnTo>
                      <a:pt x="0" y="5"/>
                    </a:lnTo>
                    <a:lnTo>
                      <a:pt x="0" y="10"/>
                    </a:lnTo>
                    <a:lnTo>
                      <a:pt x="2" y="18"/>
                    </a:lnTo>
                    <a:lnTo>
                      <a:pt x="6" y="31"/>
                    </a:lnTo>
                    <a:lnTo>
                      <a:pt x="8" y="43"/>
                    </a:lnTo>
                    <a:lnTo>
                      <a:pt x="10" y="56"/>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6" name="Freeform 121">
                <a:extLst>
                  <a:ext uri="{FF2B5EF4-FFF2-40B4-BE49-F238E27FC236}">
                    <a16:creationId xmlns:a16="http://schemas.microsoft.com/office/drawing/2014/main" id="{F034B36D-8CDE-467B-9C11-AB284E00F2C8}"/>
                  </a:ext>
                </a:extLst>
              </p:cNvPr>
              <p:cNvSpPr>
                <a:spLocks/>
              </p:cNvSpPr>
              <p:nvPr/>
            </p:nvSpPr>
            <p:spPr bwMode="auto">
              <a:xfrm>
                <a:off x="3833" y="1202"/>
                <a:ext cx="30" cy="85"/>
              </a:xfrm>
              <a:custGeom>
                <a:avLst/>
                <a:gdLst>
                  <a:gd name="T0" fmla="*/ 10 w 30"/>
                  <a:gd name="T1" fmla="*/ 55 h 85"/>
                  <a:gd name="T2" fmla="*/ 10 w 30"/>
                  <a:gd name="T3" fmla="*/ 55 h 85"/>
                  <a:gd name="T4" fmla="*/ 11 w 30"/>
                  <a:gd name="T5" fmla="*/ 65 h 85"/>
                  <a:gd name="T6" fmla="*/ 12 w 30"/>
                  <a:gd name="T7" fmla="*/ 74 h 85"/>
                  <a:gd name="T8" fmla="*/ 14 w 30"/>
                  <a:gd name="T9" fmla="*/ 81 h 85"/>
                  <a:gd name="T10" fmla="*/ 15 w 30"/>
                  <a:gd name="T11" fmla="*/ 83 h 85"/>
                  <a:gd name="T12" fmla="*/ 19 w 30"/>
                  <a:gd name="T13" fmla="*/ 85 h 85"/>
                  <a:gd name="T14" fmla="*/ 19 w 30"/>
                  <a:gd name="T15" fmla="*/ 85 h 85"/>
                  <a:gd name="T16" fmla="*/ 21 w 30"/>
                  <a:gd name="T17" fmla="*/ 85 h 85"/>
                  <a:gd name="T18" fmla="*/ 24 w 30"/>
                  <a:gd name="T19" fmla="*/ 84 h 85"/>
                  <a:gd name="T20" fmla="*/ 26 w 30"/>
                  <a:gd name="T21" fmla="*/ 80 h 85"/>
                  <a:gd name="T22" fmla="*/ 28 w 30"/>
                  <a:gd name="T23" fmla="*/ 75 h 85"/>
                  <a:gd name="T24" fmla="*/ 29 w 30"/>
                  <a:gd name="T25" fmla="*/ 69 h 85"/>
                  <a:gd name="T26" fmla="*/ 30 w 30"/>
                  <a:gd name="T27" fmla="*/ 63 h 85"/>
                  <a:gd name="T28" fmla="*/ 30 w 30"/>
                  <a:gd name="T29" fmla="*/ 55 h 85"/>
                  <a:gd name="T30" fmla="*/ 28 w 30"/>
                  <a:gd name="T31" fmla="*/ 47 h 85"/>
                  <a:gd name="T32" fmla="*/ 28 w 30"/>
                  <a:gd name="T33" fmla="*/ 47 h 85"/>
                  <a:gd name="T34" fmla="*/ 23 w 30"/>
                  <a:gd name="T35" fmla="*/ 32 h 85"/>
                  <a:gd name="T36" fmla="*/ 18 w 30"/>
                  <a:gd name="T37" fmla="*/ 19 h 85"/>
                  <a:gd name="T38" fmla="*/ 12 w 30"/>
                  <a:gd name="T39" fmla="*/ 10 h 85"/>
                  <a:gd name="T40" fmla="*/ 9 w 30"/>
                  <a:gd name="T41" fmla="*/ 4 h 85"/>
                  <a:gd name="T42" fmla="*/ 9 w 30"/>
                  <a:gd name="T43" fmla="*/ 4 h 85"/>
                  <a:gd name="T44" fmla="*/ 5 w 30"/>
                  <a:gd name="T45" fmla="*/ 1 h 85"/>
                  <a:gd name="T46" fmla="*/ 3 w 30"/>
                  <a:gd name="T47" fmla="*/ 0 h 85"/>
                  <a:gd name="T48" fmla="*/ 2 w 30"/>
                  <a:gd name="T49" fmla="*/ 1 h 85"/>
                  <a:gd name="T50" fmla="*/ 1 w 30"/>
                  <a:gd name="T51" fmla="*/ 2 h 85"/>
                  <a:gd name="T52" fmla="*/ 0 w 30"/>
                  <a:gd name="T53" fmla="*/ 6 h 85"/>
                  <a:gd name="T54" fmla="*/ 1 w 30"/>
                  <a:gd name="T55" fmla="*/ 11 h 85"/>
                  <a:gd name="T56" fmla="*/ 3 w 30"/>
                  <a:gd name="T57" fmla="*/ 18 h 85"/>
                  <a:gd name="T58" fmla="*/ 3 w 30"/>
                  <a:gd name="T59" fmla="*/ 18 h 85"/>
                  <a:gd name="T60" fmla="*/ 6 w 30"/>
                  <a:gd name="T61" fmla="*/ 31 h 85"/>
                  <a:gd name="T62" fmla="*/ 9 w 30"/>
                  <a:gd name="T63" fmla="*/ 43 h 85"/>
                  <a:gd name="T64" fmla="*/ 10 w 30"/>
                  <a:gd name="T65" fmla="*/ 55 h 85"/>
                  <a:gd name="T66" fmla="*/ 10 w 30"/>
                  <a:gd name="T67" fmla="*/ 55 h 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85">
                    <a:moveTo>
                      <a:pt x="10" y="55"/>
                    </a:moveTo>
                    <a:lnTo>
                      <a:pt x="10" y="55"/>
                    </a:lnTo>
                    <a:lnTo>
                      <a:pt x="11" y="65"/>
                    </a:lnTo>
                    <a:lnTo>
                      <a:pt x="12" y="74"/>
                    </a:lnTo>
                    <a:lnTo>
                      <a:pt x="14" y="81"/>
                    </a:lnTo>
                    <a:lnTo>
                      <a:pt x="15" y="83"/>
                    </a:lnTo>
                    <a:lnTo>
                      <a:pt x="19" y="85"/>
                    </a:lnTo>
                    <a:lnTo>
                      <a:pt x="21" y="85"/>
                    </a:lnTo>
                    <a:lnTo>
                      <a:pt x="24" y="84"/>
                    </a:lnTo>
                    <a:lnTo>
                      <a:pt x="26" y="80"/>
                    </a:lnTo>
                    <a:lnTo>
                      <a:pt x="28" y="75"/>
                    </a:lnTo>
                    <a:lnTo>
                      <a:pt x="29" y="69"/>
                    </a:lnTo>
                    <a:lnTo>
                      <a:pt x="30" y="63"/>
                    </a:lnTo>
                    <a:lnTo>
                      <a:pt x="30" y="55"/>
                    </a:lnTo>
                    <a:lnTo>
                      <a:pt x="28" y="47"/>
                    </a:lnTo>
                    <a:lnTo>
                      <a:pt x="23" y="32"/>
                    </a:lnTo>
                    <a:lnTo>
                      <a:pt x="18" y="19"/>
                    </a:lnTo>
                    <a:lnTo>
                      <a:pt x="12" y="10"/>
                    </a:lnTo>
                    <a:lnTo>
                      <a:pt x="9" y="4"/>
                    </a:lnTo>
                    <a:lnTo>
                      <a:pt x="5" y="1"/>
                    </a:lnTo>
                    <a:lnTo>
                      <a:pt x="3" y="0"/>
                    </a:lnTo>
                    <a:lnTo>
                      <a:pt x="2" y="1"/>
                    </a:lnTo>
                    <a:lnTo>
                      <a:pt x="1" y="2"/>
                    </a:lnTo>
                    <a:lnTo>
                      <a:pt x="0" y="6"/>
                    </a:lnTo>
                    <a:lnTo>
                      <a:pt x="1" y="11"/>
                    </a:lnTo>
                    <a:lnTo>
                      <a:pt x="3" y="18"/>
                    </a:lnTo>
                    <a:lnTo>
                      <a:pt x="6" y="31"/>
                    </a:lnTo>
                    <a:lnTo>
                      <a:pt x="9" y="43"/>
                    </a:lnTo>
                    <a:lnTo>
                      <a:pt x="10" y="55"/>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7" name="Freeform 122">
                <a:extLst>
                  <a:ext uri="{FF2B5EF4-FFF2-40B4-BE49-F238E27FC236}">
                    <a16:creationId xmlns:a16="http://schemas.microsoft.com/office/drawing/2014/main" id="{AB3EB9C1-CE84-40E9-B53E-E3ED9B544E61}"/>
                  </a:ext>
                </a:extLst>
              </p:cNvPr>
              <p:cNvSpPr>
                <a:spLocks/>
              </p:cNvSpPr>
              <p:nvPr/>
            </p:nvSpPr>
            <p:spPr bwMode="auto">
              <a:xfrm>
                <a:off x="3834" y="1203"/>
                <a:ext cx="28" cy="84"/>
              </a:xfrm>
              <a:custGeom>
                <a:avLst/>
                <a:gdLst>
                  <a:gd name="T0" fmla="*/ 10 w 28"/>
                  <a:gd name="T1" fmla="*/ 54 h 84"/>
                  <a:gd name="T2" fmla="*/ 10 w 28"/>
                  <a:gd name="T3" fmla="*/ 54 h 84"/>
                  <a:gd name="T4" fmla="*/ 10 w 28"/>
                  <a:gd name="T5" fmla="*/ 63 h 84"/>
                  <a:gd name="T6" fmla="*/ 11 w 28"/>
                  <a:gd name="T7" fmla="*/ 72 h 84"/>
                  <a:gd name="T8" fmla="*/ 13 w 28"/>
                  <a:gd name="T9" fmla="*/ 79 h 84"/>
                  <a:gd name="T10" fmla="*/ 15 w 28"/>
                  <a:gd name="T11" fmla="*/ 82 h 84"/>
                  <a:gd name="T12" fmla="*/ 18 w 28"/>
                  <a:gd name="T13" fmla="*/ 83 h 84"/>
                  <a:gd name="T14" fmla="*/ 18 w 28"/>
                  <a:gd name="T15" fmla="*/ 83 h 84"/>
                  <a:gd name="T16" fmla="*/ 20 w 28"/>
                  <a:gd name="T17" fmla="*/ 84 h 84"/>
                  <a:gd name="T18" fmla="*/ 22 w 28"/>
                  <a:gd name="T19" fmla="*/ 82 h 84"/>
                  <a:gd name="T20" fmla="*/ 25 w 28"/>
                  <a:gd name="T21" fmla="*/ 79 h 84"/>
                  <a:gd name="T22" fmla="*/ 27 w 28"/>
                  <a:gd name="T23" fmla="*/ 74 h 84"/>
                  <a:gd name="T24" fmla="*/ 28 w 28"/>
                  <a:gd name="T25" fmla="*/ 68 h 84"/>
                  <a:gd name="T26" fmla="*/ 28 w 28"/>
                  <a:gd name="T27" fmla="*/ 61 h 84"/>
                  <a:gd name="T28" fmla="*/ 28 w 28"/>
                  <a:gd name="T29" fmla="*/ 54 h 84"/>
                  <a:gd name="T30" fmla="*/ 27 w 28"/>
                  <a:gd name="T31" fmla="*/ 46 h 84"/>
                  <a:gd name="T32" fmla="*/ 27 w 28"/>
                  <a:gd name="T33" fmla="*/ 46 h 84"/>
                  <a:gd name="T34" fmla="*/ 22 w 28"/>
                  <a:gd name="T35" fmla="*/ 31 h 84"/>
                  <a:gd name="T36" fmla="*/ 17 w 28"/>
                  <a:gd name="T37" fmla="*/ 18 h 84"/>
                  <a:gd name="T38" fmla="*/ 11 w 28"/>
                  <a:gd name="T39" fmla="*/ 9 h 84"/>
                  <a:gd name="T40" fmla="*/ 8 w 28"/>
                  <a:gd name="T41" fmla="*/ 4 h 84"/>
                  <a:gd name="T42" fmla="*/ 8 w 28"/>
                  <a:gd name="T43" fmla="*/ 4 h 84"/>
                  <a:gd name="T44" fmla="*/ 4 w 28"/>
                  <a:gd name="T45" fmla="*/ 1 h 84"/>
                  <a:gd name="T46" fmla="*/ 3 w 28"/>
                  <a:gd name="T47" fmla="*/ 0 h 84"/>
                  <a:gd name="T48" fmla="*/ 1 w 28"/>
                  <a:gd name="T49" fmla="*/ 1 h 84"/>
                  <a:gd name="T50" fmla="*/ 0 w 28"/>
                  <a:gd name="T51" fmla="*/ 2 h 84"/>
                  <a:gd name="T52" fmla="*/ 0 w 28"/>
                  <a:gd name="T53" fmla="*/ 5 h 84"/>
                  <a:gd name="T54" fmla="*/ 1 w 28"/>
                  <a:gd name="T55" fmla="*/ 10 h 84"/>
                  <a:gd name="T56" fmla="*/ 3 w 28"/>
                  <a:gd name="T57" fmla="*/ 18 h 84"/>
                  <a:gd name="T58" fmla="*/ 3 w 28"/>
                  <a:gd name="T59" fmla="*/ 18 h 84"/>
                  <a:gd name="T60" fmla="*/ 6 w 28"/>
                  <a:gd name="T61" fmla="*/ 31 h 84"/>
                  <a:gd name="T62" fmla="*/ 8 w 28"/>
                  <a:gd name="T63" fmla="*/ 42 h 84"/>
                  <a:gd name="T64" fmla="*/ 10 w 28"/>
                  <a:gd name="T65" fmla="*/ 54 h 84"/>
                  <a:gd name="T66" fmla="*/ 10 w 28"/>
                  <a:gd name="T67" fmla="*/ 5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 h="84">
                    <a:moveTo>
                      <a:pt x="10" y="54"/>
                    </a:moveTo>
                    <a:lnTo>
                      <a:pt x="10" y="54"/>
                    </a:lnTo>
                    <a:lnTo>
                      <a:pt x="10" y="63"/>
                    </a:lnTo>
                    <a:lnTo>
                      <a:pt x="11" y="72"/>
                    </a:lnTo>
                    <a:lnTo>
                      <a:pt x="13" y="79"/>
                    </a:lnTo>
                    <a:lnTo>
                      <a:pt x="15" y="82"/>
                    </a:lnTo>
                    <a:lnTo>
                      <a:pt x="18" y="83"/>
                    </a:lnTo>
                    <a:lnTo>
                      <a:pt x="20" y="84"/>
                    </a:lnTo>
                    <a:lnTo>
                      <a:pt x="22" y="82"/>
                    </a:lnTo>
                    <a:lnTo>
                      <a:pt x="25" y="79"/>
                    </a:lnTo>
                    <a:lnTo>
                      <a:pt x="27" y="74"/>
                    </a:lnTo>
                    <a:lnTo>
                      <a:pt x="28" y="68"/>
                    </a:lnTo>
                    <a:lnTo>
                      <a:pt x="28" y="61"/>
                    </a:lnTo>
                    <a:lnTo>
                      <a:pt x="28" y="54"/>
                    </a:lnTo>
                    <a:lnTo>
                      <a:pt x="27" y="46"/>
                    </a:lnTo>
                    <a:lnTo>
                      <a:pt x="22" y="31"/>
                    </a:lnTo>
                    <a:lnTo>
                      <a:pt x="17" y="18"/>
                    </a:lnTo>
                    <a:lnTo>
                      <a:pt x="11" y="9"/>
                    </a:lnTo>
                    <a:lnTo>
                      <a:pt x="8" y="4"/>
                    </a:lnTo>
                    <a:lnTo>
                      <a:pt x="4" y="1"/>
                    </a:lnTo>
                    <a:lnTo>
                      <a:pt x="3" y="0"/>
                    </a:lnTo>
                    <a:lnTo>
                      <a:pt x="1" y="1"/>
                    </a:lnTo>
                    <a:lnTo>
                      <a:pt x="0" y="2"/>
                    </a:lnTo>
                    <a:lnTo>
                      <a:pt x="0" y="5"/>
                    </a:lnTo>
                    <a:lnTo>
                      <a:pt x="1" y="10"/>
                    </a:lnTo>
                    <a:lnTo>
                      <a:pt x="3" y="18"/>
                    </a:lnTo>
                    <a:lnTo>
                      <a:pt x="6" y="31"/>
                    </a:lnTo>
                    <a:lnTo>
                      <a:pt x="8" y="42"/>
                    </a:lnTo>
                    <a:lnTo>
                      <a:pt x="10" y="5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8" name="Freeform 123">
                <a:extLst>
                  <a:ext uri="{FF2B5EF4-FFF2-40B4-BE49-F238E27FC236}">
                    <a16:creationId xmlns:a16="http://schemas.microsoft.com/office/drawing/2014/main" id="{70D28B0D-78C4-423A-8AE2-3E423004C3B8}"/>
                  </a:ext>
                </a:extLst>
              </p:cNvPr>
              <p:cNvSpPr>
                <a:spLocks/>
              </p:cNvSpPr>
              <p:nvPr/>
            </p:nvSpPr>
            <p:spPr bwMode="auto">
              <a:xfrm>
                <a:off x="3835" y="1204"/>
                <a:ext cx="27" cy="82"/>
              </a:xfrm>
              <a:custGeom>
                <a:avLst/>
                <a:gdLst>
                  <a:gd name="T0" fmla="*/ 9 w 27"/>
                  <a:gd name="T1" fmla="*/ 53 h 82"/>
                  <a:gd name="T2" fmla="*/ 9 w 27"/>
                  <a:gd name="T3" fmla="*/ 53 h 82"/>
                  <a:gd name="T4" fmla="*/ 10 w 27"/>
                  <a:gd name="T5" fmla="*/ 62 h 82"/>
                  <a:gd name="T6" fmla="*/ 11 w 27"/>
                  <a:gd name="T7" fmla="*/ 71 h 82"/>
                  <a:gd name="T8" fmla="*/ 13 w 27"/>
                  <a:gd name="T9" fmla="*/ 77 h 82"/>
                  <a:gd name="T10" fmla="*/ 14 w 27"/>
                  <a:gd name="T11" fmla="*/ 80 h 82"/>
                  <a:gd name="T12" fmla="*/ 17 w 27"/>
                  <a:gd name="T13" fmla="*/ 82 h 82"/>
                  <a:gd name="T14" fmla="*/ 17 w 27"/>
                  <a:gd name="T15" fmla="*/ 82 h 82"/>
                  <a:gd name="T16" fmla="*/ 19 w 27"/>
                  <a:gd name="T17" fmla="*/ 82 h 82"/>
                  <a:gd name="T18" fmla="*/ 21 w 27"/>
                  <a:gd name="T19" fmla="*/ 80 h 82"/>
                  <a:gd name="T20" fmla="*/ 23 w 27"/>
                  <a:gd name="T21" fmla="*/ 77 h 82"/>
                  <a:gd name="T22" fmla="*/ 25 w 27"/>
                  <a:gd name="T23" fmla="*/ 72 h 82"/>
                  <a:gd name="T24" fmla="*/ 26 w 27"/>
                  <a:gd name="T25" fmla="*/ 66 h 82"/>
                  <a:gd name="T26" fmla="*/ 27 w 27"/>
                  <a:gd name="T27" fmla="*/ 60 h 82"/>
                  <a:gd name="T28" fmla="*/ 26 w 27"/>
                  <a:gd name="T29" fmla="*/ 53 h 82"/>
                  <a:gd name="T30" fmla="*/ 25 w 27"/>
                  <a:gd name="T31" fmla="*/ 45 h 82"/>
                  <a:gd name="T32" fmla="*/ 25 w 27"/>
                  <a:gd name="T33" fmla="*/ 45 h 82"/>
                  <a:gd name="T34" fmla="*/ 20 w 27"/>
                  <a:gd name="T35" fmla="*/ 30 h 82"/>
                  <a:gd name="T36" fmla="*/ 16 w 27"/>
                  <a:gd name="T37" fmla="*/ 18 h 82"/>
                  <a:gd name="T38" fmla="*/ 10 w 27"/>
                  <a:gd name="T39" fmla="*/ 9 h 82"/>
                  <a:gd name="T40" fmla="*/ 7 w 27"/>
                  <a:gd name="T41" fmla="*/ 3 h 82"/>
                  <a:gd name="T42" fmla="*/ 7 w 27"/>
                  <a:gd name="T43" fmla="*/ 3 h 82"/>
                  <a:gd name="T44" fmla="*/ 4 w 27"/>
                  <a:gd name="T45" fmla="*/ 1 h 82"/>
                  <a:gd name="T46" fmla="*/ 2 w 27"/>
                  <a:gd name="T47" fmla="*/ 0 h 82"/>
                  <a:gd name="T48" fmla="*/ 1 w 27"/>
                  <a:gd name="T49" fmla="*/ 0 h 82"/>
                  <a:gd name="T50" fmla="*/ 0 w 27"/>
                  <a:gd name="T51" fmla="*/ 2 h 82"/>
                  <a:gd name="T52" fmla="*/ 0 w 27"/>
                  <a:gd name="T53" fmla="*/ 5 h 82"/>
                  <a:gd name="T54" fmla="*/ 0 w 27"/>
                  <a:gd name="T55" fmla="*/ 10 h 82"/>
                  <a:gd name="T56" fmla="*/ 2 w 27"/>
                  <a:gd name="T57" fmla="*/ 17 h 82"/>
                  <a:gd name="T58" fmla="*/ 2 w 27"/>
                  <a:gd name="T59" fmla="*/ 17 h 82"/>
                  <a:gd name="T60" fmla="*/ 5 w 27"/>
                  <a:gd name="T61" fmla="*/ 30 h 82"/>
                  <a:gd name="T62" fmla="*/ 8 w 27"/>
                  <a:gd name="T63" fmla="*/ 41 h 82"/>
                  <a:gd name="T64" fmla="*/ 9 w 27"/>
                  <a:gd name="T65" fmla="*/ 53 h 82"/>
                  <a:gd name="T66" fmla="*/ 9 w 27"/>
                  <a:gd name="T67" fmla="*/ 53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 h="82">
                    <a:moveTo>
                      <a:pt x="9" y="53"/>
                    </a:moveTo>
                    <a:lnTo>
                      <a:pt x="9" y="53"/>
                    </a:lnTo>
                    <a:lnTo>
                      <a:pt x="10" y="62"/>
                    </a:lnTo>
                    <a:lnTo>
                      <a:pt x="11" y="71"/>
                    </a:lnTo>
                    <a:lnTo>
                      <a:pt x="13" y="77"/>
                    </a:lnTo>
                    <a:lnTo>
                      <a:pt x="14" y="80"/>
                    </a:lnTo>
                    <a:lnTo>
                      <a:pt x="17" y="82"/>
                    </a:lnTo>
                    <a:lnTo>
                      <a:pt x="19" y="82"/>
                    </a:lnTo>
                    <a:lnTo>
                      <a:pt x="21" y="80"/>
                    </a:lnTo>
                    <a:lnTo>
                      <a:pt x="23" y="77"/>
                    </a:lnTo>
                    <a:lnTo>
                      <a:pt x="25" y="72"/>
                    </a:lnTo>
                    <a:lnTo>
                      <a:pt x="26" y="66"/>
                    </a:lnTo>
                    <a:lnTo>
                      <a:pt x="27" y="60"/>
                    </a:lnTo>
                    <a:lnTo>
                      <a:pt x="26" y="53"/>
                    </a:lnTo>
                    <a:lnTo>
                      <a:pt x="25" y="45"/>
                    </a:lnTo>
                    <a:lnTo>
                      <a:pt x="20" y="30"/>
                    </a:lnTo>
                    <a:lnTo>
                      <a:pt x="16" y="18"/>
                    </a:lnTo>
                    <a:lnTo>
                      <a:pt x="10" y="9"/>
                    </a:lnTo>
                    <a:lnTo>
                      <a:pt x="7" y="3"/>
                    </a:lnTo>
                    <a:lnTo>
                      <a:pt x="4" y="1"/>
                    </a:lnTo>
                    <a:lnTo>
                      <a:pt x="2" y="0"/>
                    </a:lnTo>
                    <a:lnTo>
                      <a:pt x="1" y="0"/>
                    </a:lnTo>
                    <a:lnTo>
                      <a:pt x="0" y="2"/>
                    </a:lnTo>
                    <a:lnTo>
                      <a:pt x="0" y="5"/>
                    </a:lnTo>
                    <a:lnTo>
                      <a:pt x="0" y="10"/>
                    </a:lnTo>
                    <a:lnTo>
                      <a:pt x="2" y="17"/>
                    </a:lnTo>
                    <a:lnTo>
                      <a:pt x="5" y="30"/>
                    </a:lnTo>
                    <a:lnTo>
                      <a:pt x="8" y="41"/>
                    </a:lnTo>
                    <a:lnTo>
                      <a:pt x="9" y="5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9" name="Freeform 124">
                <a:extLst>
                  <a:ext uri="{FF2B5EF4-FFF2-40B4-BE49-F238E27FC236}">
                    <a16:creationId xmlns:a16="http://schemas.microsoft.com/office/drawing/2014/main" id="{E67B2371-4F6B-4C94-8D77-D48E81E183D6}"/>
                  </a:ext>
                </a:extLst>
              </p:cNvPr>
              <p:cNvSpPr>
                <a:spLocks/>
              </p:cNvSpPr>
              <p:nvPr/>
            </p:nvSpPr>
            <p:spPr bwMode="auto">
              <a:xfrm>
                <a:off x="3835" y="1205"/>
                <a:ext cx="26" cy="80"/>
              </a:xfrm>
              <a:custGeom>
                <a:avLst/>
                <a:gdLst>
                  <a:gd name="T0" fmla="*/ 10 w 26"/>
                  <a:gd name="T1" fmla="*/ 52 h 80"/>
                  <a:gd name="T2" fmla="*/ 10 w 26"/>
                  <a:gd name="T3" fmla="*/ 52 h 80"/>
                  <a:gd name="T4" fmla="*/ 10 w 26"/>
                  <a:gd name="T5" fmla="*/ 61 h 80"/>
                  <a:gd name="T6" fmla="*/ 11 w 26"/>
                  <a:gd name="T7" fmla="*/ 69 h 80"/>
                  <a:gd name="T8" fmla="*/ 13 w 26"/>
                  <a:gd name="T9" fmla="*/ 76 h 80"/>
                  <a:gd name="T10" fmla="*/ 14 w 26"/>
                  <a:gd name="T11" fmla="*/ 78 h 80"/>
                  <a:gd name="T12" fmla="*/ 17 w 26"/>
                  <a:gd name="T13" fmla="*/ 80 h 80"/>
                  <a:gd name="T14" fmla="*/ 17 w 26"/>
                  <a:gd name="T15" fmla="*/ 80 h 80"/>
                  <a:gd name="T16" fmla="*/ 19 w 26"/>
                  <a:gd name="T17" fmla="*/ 80 h 80"/>
                  <a:gd name="T18" fmla="*/ 21 w 26"/>
                  <a:gd name="T19" fmla="*/ 78 h 80"/>
                  <a:gd name="T20" fmla="*/ 23 w 26"/>
                  <a:gd name="T21" fmla="*/ 75 h 80"/>
                  <a:gd name="T22" fmla="*/ 25 w 26"/>
                  <a:gd name="T23" fmla="*/ 70 h 80"/>
                  <a:gd name="T24" fmla="*/ 26 w 26"/>
                  <a:gd name="T25" fmla="*/ 65 h 80"/>
                  <a:gd name="T26" fmla="*/ 26 w 26"/>
                  <a:gd name="T27" fmla="*/ 58 h 80"/>
                  <a:gd name="T28" fmla="*/ 26 w 26"/>
                  <a:gd name="T29" fmla="*/ 51 h 80"/>
                  <a:gd name="T30" fmla="*/ 24 w 26"/>
                  <a:gd name="T31" fmla="*/ 44 h 80"/>
                  <a:gd name="T32" fmla="*/ 24 w 26"/>
                  <a:gd name="T33" fmla="*/ 44 h 80"/>
                  <a:gd name="T34" fmla="*/ 20 w 26"/>
                  <a:gd name="T35" fmla="*/ 29 h 80"/>
                  <a:gd name="T36" fmla="*/ 14 w 26"/>
                  <a:gd name="T37" fmla="*/ 17 h 80"/>
                  <a:gd name="T38" fmla="*/ 10 w 26"/>
                  <a:gd name="T39" fmla="*/ 8 h 80"/>
                  <a:gd name="T40" fmla="*/ 7 w 26"/>
                  <a:gd name="T41" fmla="*/ 3 h 80"/>
                  <a:gd name="T42" fmla="*/ 7 w 26"/>
                  <a:gd name="T43" fmla="*/ 3 h 80"/>
                  <a:gd name="T44" fmla="*/ 4 w 26"/>
                  <a:gd name="T45" fmla="*/ 0 h 80"/>
                  <a:gd name="T46" fmla="*/ 3 w 26"/>
                  <a:gd name="T47" fmla="*/ 0 h 80"/>
                  <a:gd name="T48" fmla="*/ 1 w 26"/>
                  <a:gd name="T49" fmla="*/ 0 h 80"/>
                  <a:gd name="T50" fmla="*/ 1 w 26"/>
                  <a:gd name="T51" fmla="*/ 2 h 80"/>
                  <a:gd name="T52" fmla="*/ 0 w 26"/>
                  <a:gd name="T53" fmla="*/ 5 h 80"/>
                  <a:gd name="T54" fmla="*/ 1 w 26"/>
                  <a:gd name="T55" fmla="*/ 10 h 80"/>
                  <a:gd name="T56" fmla="*/ 3 w 26"/>
                  <a:gd name="T57" fmla="*/ 17 h 80"/>
                  <a:gd name="T58" fmla="*/ 3 w 26"/>
                  <a:gd name="T59" fmla="*/ 17 h 80"/>
                  <a:gd name="T60" fmla="*/ 6 w 26"/>
                  <a:gd name="T61" fmla="*/ 29 h 80"/>
                  <a:gd name="T62" fmla="*/ 8 w 26"/>
                  <a:gd name="T63" fmla="*/ 40 h 80"/>
                  <a:gd name="T64" fmla="*/ 10 w 26"/>
                  <a:gd name="T65" fmla="*/ 52 h 80"/>
                  <a:gd name="T66" fmla="*/ 10 w 26"/>
                  <a:gd name="T67" fmla="*/ 52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80">
                    <a:moveTo>
                      <a:pt x="10" y="52"/>
                    </a:moveTo>
                    <a:lnTo>
                      <a:pt x="10" y="52"/>
                    </a:lnTo>
                    <a:lnTo>
                      <a:pt x="10" y="61"/>
                    </a:lnTo>
                    <a:lnTo>
                      <a:pt x="11" y="69"/>
                    </a:lnTo>
                    <a:lnTo>
                      <a:pt x="13" y="76"/>
                    </a:lnTo>
                    <a:lnTo>
                      <a:pt x="14" y="78"/>
                    </a:lnTo>
                    <a:lnTo>
                      <a:pt x="17" y="80"/>
                    </a:lnTo>
                    <a:lnTo>
                      <a:pt x="19" y="80"/>
                    </a:lnTo>
                    <a:lnTo>
                      <a:pt x="21" y="78"/>
                    </a:lnTo>
                    <a:lnTo>
                      <a:pt x="23" y="75"/>
                    </a:lnTo>
                    <a:lnTo>
                      <a:pt x="25" y="70"/>
                    </a:lnTo>
                    <a:lnTo>
                      <a:pt x="26" y="65"/>
                    </a:lnTo>
                    <a:lnTo>
                      <a:pt x="26" y="58"/>
                    </a:lnTo>
                    <a:lnTo>
                      <a:pt x="26" y="51"/>
                    </a:lnTo>
                    <a:lnTo>
                      <a:pt x="24" y="44"/>
                    </a:lnTo>
                    <a:lnTo>
                      <a:pt x="20" y="29"/>
                    </a:lnTo>
                    <a:lnTo>
                      <a:pt x="14" y="17"/>
                    </a:lnTo>
                    <a:lnTo>
                      <a:pt x="10" y="8"/>
                    </a:lnTo>
                    <a:lnTo>
                      <a:pt x="7" y="3"/>
                    </a:lnTo>
                    <a:lnTo>
                      <a:pt x="4" y="0"/>
                    </a:lnTo>
                    <a:lnTo>
                      <a:pt x="3" y="0"/>
                    </a:lnTo>
                    <a:lnTo>
                      <a:pt x="1" y="0"/>
                    </a:lnTo>
                    <a:lnTo>
                      <a:pt x="1" y="2"/>
                    </a:lnTo>
                    <a:lnTo>
                      <a:pt x="0" y="5"/>
                    </a:lnTo>
                    <a:lnTo>
                      <a:pt x="1" y="10"/>
                    </a:lnTo>
                    <a:lnTo>
                      <a:pt x="3" y="17"/>
                    </a:lnTo>
                    <a:lnTo>
                      <a:pt x="6" y="29"/>
                    </a:lnTo>
                    <a:lnTo>
                      <a:pt x="8" y="40"/>
                    </a:lnTo>
                    <a:lnTo>
                      <a:pt x="10" y="5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0" name="Freeform 125">
                <a:extLst>
                  <a:ext uri="{FF2B5EF4-FFF2-40B4-BE49-F238E27FC236}">
                    <a16:creationId xmlns:a16="http://schemas.microsoft.com/office/drawing/2014/main" id="{BAF33CC2-66A9-4C42-8D54-A26439A7AF5A}"/>
                  </a:ext>
                </a:extLst>
              </p:cNvPr>
              <p:cNvSpPr>
                <a:spLocks/>
              </p:cNvSpPr>
              <p:nvPr/>
            </p:nvSpPr>
            <p:spPr bwMode="auto">
              <a:xfrm>
                <a:off x="3836" y="1206"/>
                <a:ext cx="24" cy="78"/>
              </a:xfrm>
              <a:custGeom>
                <a:avLst/>
                <a:gdLst>
                  <a:gd name="T0" fmla="*/ 9 w 24"/>
                  <a:gd name="T1" fmla="*/ 50 h 78"/>
                  <a:gd name="T2" fmla="*/ 9 w 24"/>
                  <a:gd name="T3" fmla="*/ 50 h 78"/>
                  <a:gd name="T4" fmla="*/ 11 w 24"/>
                  <a:gd name="T5" fmla="*/ 67 h 78"/>
                  <a:gd name="T6" fmla="*/ 12 w 24"/>
                  <a:gd name="T7" fmla="*/ 74 h 78"/>
                  <a:gd name="T8" fmla="*/ 15 w 24"/>
                  <a:gd name="T9" fmla="*/ 76 h 78"/>
                  <a:gd name="T10" fmla="*/ 16 w 24"/>
                  <a:gd name="T11" fmla="*/ 78 h 78"/>
                  <a:gd name="T12" fmla="*/ 16 w 24"/>
                  <a:gd name="T13" fmla="*/ 78 h 78"/>
                  <a:gd name="T14" fmla="*/ 18 w 24"/>
                  <a:gd name="T15" fmla="*/ 78 h 78"/>
                  <a:gd name="T16" fmla="*/ 20 w 24"/>
                  <a:gd name="T17" fmla="*/ 76 h 78"/>
                  <a:gd name="T18" fmla="*/ 22 w 24"/>
                  <a:gd name="T19" fmla="*/ 73 h 78"/>
                  <a:gd name="T20" fmla="*/ 23 w 24"/>
                  <a:gd name="T21" fmla="*/ 69 h 78"/>
                  <a:gd name="T22" fmla="*/ 24 w 24"/>
                  <a:gd name="T23" fmla="*/ 63 h 78"/>
                  <a:gd name="T24" fmla="*/ 24 w 24"/>
                  <a:gd name="T25" fmla="*/ 57 h 78"/>
                  <a:gd name="T26" fmla="*/ 24 w 24"/>
                  <a:gd name="T27" fmla="*/ 50 h 78"/>
                  <a:gd name="T28" fmla="*/ 23 w 24"/>
                  <a:gd name="T29" fmla="*/ 43 h 78"/>
                  <a:gd name="T30" fmla="*/ 23 w 24"/>
                  <a:gd name="T31" fmla="*/ 43 h 78"/>
                  <a:gd name="T32" fmla="*/ 18 w 24"/>
                  <a:gd name="T33" fmla="*/ 28 h 78"/>
                  <a:gd name="T34" fmla="*/ 13 w 24"/>
                  <a:gd name="T35" fmla="*/ 17 h 78"/>
                  <a:gd name="T36" fmla="*/ 9 w 24"/>
                  <a:gd name="T37" fmla="*/ 8 h 78"/>
                  <a:gd name="T38" fmla="*/ 6 w 24"/>
                  <a:gd name="T39" fmla="*/ 3 h 78"/>
                  <a:gd name="T40" fmla="*/ 6 w 24"/>
                  <a:gd name="T41" fmla="*/ 3 h 78"/>
                  <a:gd name="T42" fmla="*/ 3 w 24"/>
                  <a:gd name="T43" fmla="*/ 0 h 78"/>
                  <a:gd name="T44" fmla="*/ 2 w 24"/>
                  <a:gd name="T45" fmla="*/ 0 h 78"/>
                  <a:gd name="T46" fmla="*/ 1 w 24"/>
                  <a:gd name="T47" fmla="*/ 0 h 78"/>
                  <a:gd name="T48" fmla="*/ 0 w 24"/>
                  <a:gd name="T49" fmla="*/ 2 h 78"/>
                  <a:gd name="T50" fmla="*/ 0 w 24"/>
                  <a:gd name="T51" fmla="*/ 5 h 78"/>
                  <a:gd name="T52" fmla="*/ 1 w 24"/>
                  <a:gd name="T53" fmla="*/ 9 h 78"/>
                  <a:gd name="T54" fmla="*/ 2 w 24"/>
                  <a:gd name="T55" fmla="*/ 16 h 78"/>
                  <a:gd name="T56" fmla="*/ 2 w 24"/>
                  <a:gd name="T57" fmla="*/ 16 h 78"/>
                  <a:gd name="T58" fmla="*/ 5 w 24"/>
                  <a:gd name="T59" fmla="*/ 28 h 78"/>
                  <a:gd name="T60" fmla="*/ 8 w 24"/>
                  <a:gd name="T61" fmla="*/ 39 h 78"/>
                  <a:gd name="T62" fmla="*/ 9 w 24"/>
                  <a:gd name="T63" fmla="*/ 50 h 78"/>
                  <a:gd name="T64" fmla="*/ 9 w 24"/>
                  <a:gd name="T65" fmla="*/ 5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78">
                    <a:moveTo>
                      <a:pt x="9" y="50"/>
                    </a:moveTo>
                    <a:lnTo>
                      <a:pt x="9" y="50"/>
                    </a:lnTo>
                    <a:lnTo>
                      <a:pt x="11" y="67"/>
                    </a:lnTo>
                    <a:lnTo>
                      <a:pt x="12" y="74"/>
                    </a:lnTo>
                    <a:lnTo>
                      <a:pt x="15" y="76"/>
                    </a:lnTo>
                    <a:lnTo>
                      <a:pt x="16" y="78"/>
                    </a:lnTo>
                    <a:lnTo>
                      <a:pt x="18" y="78"/>
                    </a:lnTo>
                    <a:lnTo>
                      <a:pt x="20" y="76"/>
                    </a:lnTo>
                    <a:lnTo>
                      <a:pt x="22" y="73"/>
                    </a:lnTo>
                    <a:lnTo>
                      <a:pt x="23" y="69"/>
                    </a:lnTo>
                    <a:lnTo>
                      <a:pt x="24" y="63"/>
                    </a:lnTo>
                    <a:lnTo>
                      <a:pt x="24" y="57"/>
                    </a:lnTo>
                    <a:lnTo>
                      <a:pt x="24" y="50"/>
                    </a:lnTo>
                    <a:lnTo>
                      <a:pt x="23" y="43"/>
                    </a:lnTo>
                    <a:lnTo>
                      <a:pt x="18" y="28"/>
                    </a:lnTo>
                    <a:lnTo>
                      <a:pt x="13" y="17"/>
                    </a:lnTo>
                    <a:lnTo>
                      <a:pt x="9" y="8"/>
                    </a:lnTo>
                    <a:lnTo>
                      <a:pt x="6" y="3"/>
                    </a:lnTo>
                    <a:lnTo>
                      <a:pt x="3" y="0"/>
                    </a:lnTo>
                    <a:lnTo>
                      <a:pt x="2" y="0"/>
                    </a:lnTo>
                    <a:lnTo>
                      <a:pt x="1" y="0"/>
                    </a:lnTo>
                    <a:lnTo>
                      <a:pt x="0" y="2"/>
                    </a:lnTo>
                    <a:lnTo>
                      <a:pt x="0" y="5"/>
                    </a:lnTo>
                    <a:lnTo>
                      <a:pt x="1" y="9"/>
                    </a:lnTo>
                    <a:lnTo>
                      <a:pt x="2" y="16"/>
                    </a:lnTo>
                    <a:lnTo>
                      <a:pt x="5" y="28"/>
                    </a:lnTo>
                    <a:lnTo>
                      <a:pt x="8" y="39"/>
                    </a:lnTo>
                    <a:lnTo>
                      <a:pt x="9" y="50"/>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1" name="Freeform 126">
                <a:extLst>
                  <a:ext uri="{FF2B5EF4-FFF2-40B4-BE49-F238E27FC236}">
                    <a16:creationId xmlns:a16="http://schemas.microsoft.com/office/drawing/2014/main" id="{626960C0-7503-45FE-A3F9-3EDC1AB63EF6}"/>
                  </a:ext>
                </a:extLst>
              </p:cNvPr>
              <p:cNvSpPr>
                <a:spLocks/>
              </p:cNvSpPr>
              <p:nvPr/>
            </p:nvSpPr>
            <p:spPr bwMode="auto">
              <a:xfrm>
                <a:off x="3837" y="1207"/>
                <a:ext cx="23" cy="76"/>
              </a:xfrm>
              <a:custGeom>
                <a:avLst/>
                <a:gdLst>
                  <a:gd name="T0" fmla="*/ 8 w 23"/>
                  <a:gd name="T1" fmla="*/ 49 h 76"/>
                  <a:gd name="T2" fmla="*/ 8 w 23"/>
                  <a:gd name="T3" fmla="*/ 49 h 76"/>
                  <a:gd name="T4" fmla="*/ 10 w 23"/>
                  <a:gd name="T5" fmla="*/ 66 h 76"/>
                  <a:gd name="T6" fmla="*/ 12 w 23"/>
                  <a:gd name="T7" fmla="*/ 72 h 76"/>
                  <a:gd name="T8" fmla="*/ 14 w 23"/>
                  <a:gd name="T9" fmla="*/ 74 h 76"/>
                  <a:gd name="T10" fmla="*/ 16 w 23"/>
                  <a:gd name="T11" fmla="*/ 76 h 76"/>
                  <a:gd name="T12" fmla="*/ 16 w 23"/>
                  <a:gd name="T13" fmla="*/ 76 h 76"/>
                  <a:gd name="T14" fmla="*/ 17 w 23"/>
                  <a:gd name="T15" fmla="*/ 76 h 76"/>
                  <a:gd name="T16" fmla="*/ 19 w 23"/>
                  <a:gd name="T17" fmla="*/ 75 h 76"/>
                  <a:gd name="T18" fmla="*/ 21 w 23"/>
                  <a:gd name="T19" fmla="*/ 72 h 76"/>
                  <a:gd name="T20" fmla="*/ 22 w 23"/>
                  <a:gd name="T21" fmla="*/ 67 h 76"/>
                  <a:gd name="T22" fmla="*/ 23 w 23"/>
                  <a:gd name="T23" fmla="*/ 62 h 76"/>
                  <a:gd name="T24" fmla="*/ 23 w 23"/>
                  <a:gd name="T25" fmla="*/ 55 h 76"/>
                  <a:gd name="T26" fmla="*/ 22 w 23"/>
                  <a:gd name="T27" fmla="*/ 49 h 76"/>
                  <a:gd name="T28" fmla="*/ 21 w 23"/>
                  <a:gd name="T29" fmla="*/ 42 h 76"/>
                  <a:gd name="T30" fmla="*/ 21 w 23"/>
                  <a:gd name="T31" fmla="*/ 42 h 76"/>
                  <a:gd name="T32" fmla="*/ 17 w 23"/>
                  <a:gd name="T33" fmla="*/ 27 h 76"/>
                  <a:gd name="T34" fmla="*/ 12 w 23"/>
                  <a:gd name="T35" fmla="*/ 16 h 76"/>
                  <a:gd name="T36" fmla="*/ 8 w 23"/>
                  <a:gd name="T37" fmla="*/ 8 h 76"/>
                  <a:gd name="T38" fmla="*/ 5 w 23"/>
                  <a:gd name="T39" fmla="*/ 3 h 76"/>
                  <a:gd name="T40" fmla="*/ 5 w 23"/>
                  <a:gd name="T41" fmla="*/ 3 h 76"/>
                  <a:gd name="T42" fmla="*/ 3 w 23"/>
                  <a:gd name="T43" fmla="*/ 0 h 76"/>
                  <a:gd name="T44" fmla="*/ 2 w 23"/>
                  <a:gd name="T45" fmla="*/ 0 h 76"/>
                  <a:gd name="T46" fmla="*/ 0 w 23"/>
                  <a:gd name="T47" fmla="*/ 0 h 76"/>
                  <a:gd name="T48" fmla="*/ 0 w 23"/>
                  <a:gd name="T49" fmla="*/ 1 h 76"/>
                  <a:gd name="T50" fmla="*/ 0 w 23"/>
                  <a:gd name="T51" fmla="*/ 4 h 76"/>
                  <a:gd name="T52" fmla="*/ 2 w 23"/>
                  <a:gd name="T53" fmla="*/ 16 h 76"/>
                  <a:gd name="T54" fmla="*/ 2 w 23"/>
                  <a:gd name="T55" fmla="*/ 16 h 76"/>
                  <a:gd name="T56" fmla="*/ 5 w 23"/>
                  <a:gd name="T57" fmla="*/ 27 h 76"/>
                  <a:gd name="T58" fmla="*/ 7 w 23"/>
                  <a:gd name="T59" fmla="*/ 38 h 76"/>
                  <a:gd name="T60" fmla="*/ 8 w 23"/>
                  <a:gd name="T61" fmla="*/ 49 h 76"/>
                  <a:gd name="T62" fmla="*/ 8 w 23"/>
                  <a:gd name="T63" fmla="*/ 49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76">
                    <a:moveTo>
                      <a:pt x="8" y="49"/>
                    </a:moveTo>
                    <a:lnTo>
                      <a:pt x="8" y="49"/>
                    </a:lnTo>
                    <a:lnTo>
                      <a:pt x="10" y="66"/>
                    </a:lnTo>
                    <a:lnTo>
                      <a:pt x="12" y="72"/>
                    </a:lnTo>
                    <a:lnTo>
                      <a:pt x="14" y="74"/>
                    </a:lnTo>
                    <a:lnTo>
                      <a:pt x="16" y="76"/>
                    </a:lnTo>
                    <a:lnTo>
                      <a:pt x="17" y="76"/>
                    </a:lnTo>
                    <a:lnTo>
                      <a:pt x="19" y="75"/>
                    </a:lnTo>
                    <a:lnTo>
                      <a:pt x="21" y="72"/>
                    </a:lnTo>
                    <a:lnTo>
                      <a:pt x="22" y="67"/>
                    </a:lnTo>
                    <a:lnTo>
                      <a:pt x="23" y="62"/>
                    </a:lnTo>
                    <a:lnTo>
                      <a:pt x="23" y="55"/>
                    </a:lnTo>
                    <a:lnTo>
                      <a:pt x="22" y="49"/>
                    </a:lnTo>
                    <a:lnTo>
                      <a:pt x="21" y="42"/>
                    </a:lnTo>
                    <a:lnTo>
                      <a:pt x="17" y="27"/>
                    </a:lnTo>
                    <a:lnTo>
                      <a:pt x="12" y="16"/>
                    </a:lnTo>
                    <a:lnTo>
                      <a:pt x="8" y="8"/>
                    </a:lnTo>
                    <a:lnTo>
                      <a:pt x="5" y="3"/>
                    </a:lnTo>
                    <a:lnTo>
                      <a:pt x="3" y="0"/>
                    </a:lnTo>
                    <a:lnTo>
                      <a:pt x="2" y="0"/>
                    </a:lnTo>
                    <a:lnTo>
                      <a:pt x="0" y="0"/>
                    </a:lnTo>
                    <a:lnTo>
                      <a:pt x="0" y="1"/>
                    </a:lnTo>
                    <a:lnTo>
                      <a:pt x="0" y="4"/>
                    </a:lnTo>
                    <a:lnTo>
                      <a:pt x="2" y="16"/>
                    </a:lnTo>
                    <a:lnTo>
                      <a:pt x="5" y="27"/>
                    </a:lnTo>
                    <a:lnTo>
                      <a:pt x="7" y="38"/>
                    </a:lnTo>
                    <a:lnTo>
                      <a:pt x="8" y="49"/>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2" name="Freeform 127">
                <a:extLst>
                  <a:ext uri="{FF2B5EF4-FFF2-40B4-BE49-F238E27FC236}">
                    <a16:creationId xmlns:a16="http://schemas.microsoft.com/office/drawing/2014/main" id="{954A7328-1C90-4911-9F9C-CBA98DAEB8F6}"/>
                  </a:ext>
                </a:extLst>
              </p:cNvPr>
              <p:cNvSpPr>
                <a:spLocks/>
              </p:cNvSpPr>
              <p:nvPr/>
            </p:nvSpPr>
            <p:spPr bwMode="auto">
              <a:xfrm>
                <a:off x="3837" y="1207"/>
                <a:ext cx="22" cy="75"/>
              </a:xfrm>
              <a:custGeom>
                <a:avLst/>
                <a:gdLst>
                  <a:gd name="T0" fmla="*/ 3 w 22"/>
                  <a:gd name="T1" fmla="*/ 16 h 75"/>
                  <a:gd name="T2" fmla="*/ 3 w 22"/>
                  <a:gd name="T3" fmla="*/ 16 h 75"/>
                  <a:gd name="T4" fmla="*/ 5 w 22"/>
                  <a:gd name="T5" fmla="*/ 28 h 75"/>
                  <a:gd name="T6" fmla="*/ 7 w 22"/>
                  <a:gd name="T7" fmla="*/ 38 h 75"/>
                  <a:gd name="T8" fmla="*/ 9 w 22"/>
                  <a:gd name="T9" fmla="*/ 49 h 75"/>
                  <a:gd name="T10" fmla="*/ 9 w 22"/>
                  <a:gd name="T11" fmla="*/ 49 h 75"/>
                  <a:gd name="T12" fmla="*/ 11 w 22"/>
                  <a:gd name="T13" fmla="*/ 65 h 75"/>
                  <a:gd name="T14" fmla="*/ 12 w 22"/>
                  <a:gd name="T15" fmla="*/ 71 h 75"/>
                  <a:gd name="T16" fmla="*/ 14 w 22"/>
                  <a:gd name="T17" fmla="*/ 74 h 75"/>
                  <a:gd name="T18" fmla="*/ 16 w 22"/>
                  <a:gd name="T19" fmla="*/ 75 h 75"/>
                  <a:gd name="T20" fmla="*/ 16 w 22"/>
                  <a:gd name="T21" fmla="*/ 75 h 75"/>
                  <a:gd name="T22" fmla="*/ 17 w 22"/>
                  <a:gd name="T23" fmla="*/ 75 h 75"/>
                  <a:gd name="T24" fmla="*/ 19 w 22"/>
                  <a:gd name="T25" fmla="*/ 74 h 75"/>
                  <a:gd name="T26" fmla="*/ 20 w 22"/>
                  <a:gd name="T27" fmla="*/ 71 h 75"/>
                  <a:gd name="T28" fmla="*/ 21 w 22"/>
                  <a:gd name="T29" fmla="*/ 66 h 75"/>
                  <a:gd name="T30" fmla="*/ 22 w 22"/>
                  <a:gd name="T31" fmla="*/ 61 h 75"/>
                  <a:gd name="T32" fmla="*/ 22 w 22"/>
                  <a:gd name="T33" fmla="*/ 55 h 75"/>
                  <a:gd name="T34" fmla="*/ 22 w 22"/>
                  <a:gd name="T35" fmla="*/ 48 h 75"/>
                  <a:gd name="T36" fmla="*/ 20 w 22"/>
                  <a:gd name="T37" fmla="*/ 41 h 75"/>
                  <a:gd name="T38" fmla="*/ 20 w 22"/>
                  <a:gd name="T39" fmla="*/ 41 h 75"/>
                  <a:gd name="T40" fmla="*/ 16 w 22"/>
                  <a:gd name="T41" fmla="*/ 28 h 75"/>
                  <a:gd name="T42" fmla="*/ 12 w 22"/>
                  <a:gd name="T43" fmla="*/ 17 h 75"/>
                  <a:gd name="T44" fmla="*/ 8 w 22"/>
                  <a:gd name="T45" fmla="*/ 8 h 75"/>
                  <a:gd name="T46" fmla="*/ 5 w 22"/>
                  <a:gd name="T47" fmla="*/ 3 h 75"/>
                  <a:gd name="T48" fmla="*/ 5 w 22"/>
                  <a:gd name="T49" fmla="*/ 3 h 75"/>
                  <a:gd name="T50" fmla="*/ 3 w 22"/>
                  <a:gd name="T51" fmla="*/ 1 h 75"/>
                  <a:gd name="T52" fmla="*/ 2 w 22"/>
                  <a:gd name="T53" fmla="*/ 0 h 75"/>
                  <a:gd name="T54" fmla="*/ 1 w 22"/>
                  <a:gd name="T55" fmla="*/ 1 h 75"/>
                  <a:gd name="T56" fmla="*/ 0 w 22"/>
                  <a:gd name="T57" fmla="*/ 2 h 75"/>
                  <a:gd name="T58" fmla="*/ 0 w 22"/>
                  <a:gd name="T59" fmla="*/ 5 h 75"/>
                  <a:gd name="T60" fmla="*/ 3 w 22"/>
                  <a:gd name="T61" fmla="*/ 16 h 75"/>
                  <a:gd name="T62" fmla="*/ 3 w 22"/>
                  <a:gd name="T63" fmla="*/ 16 h 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75">
                    <a:moveTo>
                      <a:pt x="3" y="16"/>
                    </a:moveTo>
                    <a:lnTo>
                      <a:pt x="3" y="16"/>
                    </a:lnTo>
                    <a:lnTo>
                      <a:pt x="5" y="28"/>
                    </a:lnTo>
                    <a:lnTo>
                      <a:pt x="7" y="38"/>
                    </a:lnTo>
                    <a:lnTo>
                      <a:pt x="9" y="49"/>
                    </a:lnTo>
                    <a:lnTo>
                      <a:pt x="11" y="65"/>
                    </a:lnTo>
                    <a:lnTo>
                      <a:pt x="12" y="71"/>
                    </a:lnTo>
                    <a:lnTo>
                      <a:pt x="14" y="74"/>
                    </a:lnTo>
                    <a:lnTo>
                      <a:pt x="16" y="75"/>
                    </a:lnTo>
                    <a:lnTo>
                      <a:pt x="17" y="75"/>
                    </a:lnTo>
                    <a:lnTo>
                      <a:pt x="19" y="74"/>
                    </a:lnTo>
                    <a:lnTo>
                      <a:pt x="20" y="71"/>
                    </a:lnTo>
                    <a:lnTo>
                      <a:pt x="21" y="66"/>
                    </a:lnTo>
                    <a:lnTo>
                      <a:pt x="22" y="61"/>
                    </a:lnTo>
                    <a:lnTo>
                      <a:pt x="22" y="55"/>
                    </a:lnTo>
                    <a:lnTo>
                      <a:pt x="22" y="48"/>
                    </a:lnTo>
                    <a:lnTo>
                      <a:pt x="20" y="41"/>
                    </a:lnTo>
                    <a:lnTo>
                      <a:pt x="16" y="28"/>
                    </a:lnTo>
                    <a:lnTo>
                      <a:pt x="12" y="17"/>
                    </a:lnTo>
                    <a:lnTo>
                      <a:pt x="8" y="8"/>
                    </a:lnTo>
                    <a:lnTo>
                      <a:pt x="5" y="3"/>
                    </a:lnTo>
                    <a:lnTo>
                      <a:pt x="3" y="1"/>
                    </a:lnTo>
                    <a:lnTo>
                      <a:pt x="2" y="0"/>
                    </a:lnTo>
                    <a:lnTo>
                      <a:pt x="1" y="1"/>
                    </a:lnTo>
                    <a:lnTo>
                      <a:pt x="0" y="2"/>
                    </a:lnTo>
                    <a:lnTo>
                      <a:pt x="0" y="5"/>
                    </a:lnTo>
                    <a:lnTo>
                      <a:pt x="3" y="16"/>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3" name="Freeform 128">
                <a:extLst>
                  <a:ext uri="{FF2B5EF4-FFF2-40B4-BE49-F238E27FC236}">
                    <a16:creationId xmlns:a16="http://schemas.microsoft.com/office/drawing/2014/main" id="{51D10BD8-F497-43CC-88E2-D1039976ED0F}"/>
                  </a:ext>
                </a:extLst>
              </p:cNvPr>
              <p:cNvSpPr>
                <a:spLocks/>
              </p:cNvSpPr>
              <p:nvPr/>
            </p:nvSpPr>
            <p:spPr bwMode="auto">
              <a:xfrm>
                <a:off x="3659" y="1186"/>
                <a:ext cx="121" cy="187"/>
              </a:xfrm>
              <a:custGeom>
                <a:avLst/>
                <a:gdLst>
                  <a:gd name="T0" fmla="*/ 68 w 121"/>
                  <a:gd name="T1" fmla="*/ 18 h 187"/>
                  <a:gd name="T2" fmla="*/ 68 w 121"/>
                  <a:gd name="T3" fmla="*/ 18 h 187"/>
                  <a:gd name="T4" fmla="*/ 61 w 121"/>
                  <a:gd name="T5" fmla="*/ 23 h 187"/>
                  <a:gd name="T6" fmla="*/ 54 w 121"/>
                  <a:gd name="T7" fmla="*/ 28 h 187"/>
                  <a:gd name="T8" fmla="*/ 45 w 121"/>
                  <a:gd name="T9" fmla="*/ 37 h 187"/>
                  <a:gd name="T10" fmla="*/ 35 w 121"/>
                  <a:gd name="T11" fmla="*/ 47 h 187"/>
                  <a:gd name="T12" fmla="*/ 25 w 121"/>
                  <a:gd name="T13" fmla="*/ 62 h 187"/>
                  <a:gd name="T14" fmla="*/ 20 w 121"/>
                  <a:gd name="T15" fmla="*/ 69 h 187"/>
                  <a:gd name="T16" fmla="*/ 15 w 121"/>
                  <a:gd name="T17" fmla="*/ 78 h 187"/>
                  <a:gd name="T18" fmla="*/ 11 w 121"/>
                  <a:gd name="T19" fmla="*/ 87 h 187"/>
                  <a:gd name="T20" fmla="*/ 8 w 121"/>
                  <a:gd name="T21" fmla="*/ 97 h 187"/>
                  <a:gd name="T22" fmla="*/ 8 w 121"/>
                  <a:gd name="T23" fmla="*/ 97 h 187"/>
                  <a:gd name="T24" fmla="*/ 3 w 121"/>
                  <a:gd name="T25" fmla="*/ 117 h 187"/>
                  <a:gd name="T26" fmla="*/ 0 w 121"/>
                  <a:gd name="T27" fmla="*/ 136 h 187"/>
                  <a:gd name="T28" fmla="*/ 0 w 121"/>
                  <a:gd name="T29" fmla="*/ 152 h 187"/>
                  <a:gd name="T30" fmla="*/ 1 w 121"/>
                  <a:gd name="T31" fmla="*/ 159 h 187"/>
                  <a:gd name="T32" fmla="*/ 2 w 121"/>
                  <a:gd name="T33" fmla="*/ 166 h 187"/>
                  <a:gd name="T34" fmla="*/ 3 w 121"/>
                  <a:gd name="T35" fmla="*/ 172 h 187"/>
                  <a:gd name="T36" fmla="*/ 5 w 121"/>
                  <a:gd name="T37" fmla="*/ 177 h 187"/>
                  <a:gd name="T38" fmla="*/ 8 w 121"/>
                  <a:gd name="T39" fmla="*/ 181 h 187"/>
                  <a:gd name="T40" fmla="*/ 11 w 121"/>
                  <a:gd name="T41" fmla="*/ 184 h 187"/>
                  <a:gd name="T42" fmla="*/ 14 w 121"/>
                  <a:gd name="T43" fmla="*/ 186 h 187"/>
                  <a:gd name="T44" fmla="*/ 18 w 121"/>
                  <a:gd name="T45" fmla="*/ 187 h 187"/>
                  <a:gd name="T46" fmla="*/ 22 w 121"/>
                  <a:gd name="T47" fmla="*/ 187 h 187"/>
                  <a:gd name="T48" fmla="*/ 27 w 121"/>
                  <a:gd name="T49" fmla="*/ 185 h 187"/>
                  <a:gd name="T50" fmla="*/ 27 w 121"/>
                  <a:gd name="T51" fmla="*/ 185 h 187"/>
                  <a:gd name="T52" fmla="*/ 32 w 121"/>
                  <a:gd name="T53" fmla="*/ 183 h 187"/>
                  <a:gd name="T54" fmla="*/ 36 w 121"/>
                  <a:gd name="T55" fmla="*/ 179 h 187"/>
                  <a:gd name="T56" fmla="*/ 43 w 121"/>
                  <a:gd name="T57" fmla="*/ 172 h 187"/>
                  <a:gd name="T58" fmla="*/ 50 w 121"/>
                  <a:gd name="T59" fmla="*/ 161 h 187"/>
                  <a:gd name="T60" fmla="*/ 57 w 121"/>
                  <a:gd name="T61" fmla="*/ 150 h 187"/>
                  <a:gd name="T62" fmla="*/ 63 w 121"/>
                  <a:gd name="T63" fmla="*/ 138 h 187"/>
                  <a:gd name="T64" fmla="*/ 68 w 121"/>
                  <a:gd name="T65" fmla="*/ 126 h 187"/>
                  <a:gd name="T66" fmla="*/ 78 w 121"/>
                  <a:gd name="T67" fmla="*/ 101 h 187"/>
                  <a:gd name="T68" fmla="*/ 78 w 121"/>
                  <a:gd name="T69" fmla="*/ 101 h 187"/>
                  <a:gd name="T70" fmla="*/ 99 w 121"/>
                  <a:gd name="T71" fmla="*/ 54 h 187"/>
                  <a:gd name="T72" fmla="*/ 108 w 121"/>
                  <a:gd name="T73" fmla="*/ 34 h 187"/>
                  <a:gd name="T74" fmla="*/ 117 w 121"/>
                  <a:gd name="T75" fmla="*/ 19 h 187"/>
                  <a:gd name="T76" fmla="*/ 117 w 121"/>
                  <a:gd name="T77" fmla="*/ 19 h 187"/>
                  <a:gd name="T78" fmla="*/ 120 w 121"/>
                  <a:gd name="T79" fmla="*/ 14 h 187"/>
                  <a:gd name="T80" fmla="*/ 121 w 121"/>
                  <a:gd name="T81" fmla="*/ 9 h 187"/>
                  <a:gd name="T82" fmla="*/ 121 w 121"/>
                  <a:gd name="T83" fmla="*/ 6 h 187"/>
                  <a:gd name="T84" fmla="*/ 121 w 121"/>
                  <a:gd name="T85" fmla="*/ 3 h 187"/>
                  <a:gd name="T86" fmla="*/ 119 w 121"/>
                  <a:gd name="T87" fmla="*/ 2 h 187"/>
                  <a:gd name="T88" fmla="*/ 117 w 121"/>
                  <a:gd name="T89" fmla="*/ 1 h 187"/>
                  <a:gd name="T90" fmla="*/ 115 w 121"/>
                  <a:gd name="T91" fmla="*/ 0 h 187"/>
                  <a:gd name="T92" fmla="*/ 111 w 121"/>
                  <a:gd name="T93" fmla="*/ 0 h 187"/>
                  <a:gd name="T94" fmla="*/ 101 w 121"/>
                  <a:gd name="T95" fmla="*/ 2 h 187"/>
                  <a:gd name="T96" fmla="*/ 87 w 121"/>
                  <a:gd name="T97" fmla="*/ 9 h 187"/>
                  <a:gd name="T98" fmla="*/ 68 w 121"/>
                  <a:gd name="T99" fmla="*/ 18 h 187"/>
                  <a:gd name="T100" fmla="*/ 68 w 121"/>
                  <a:gd name="T101" fmla="*/ 18 h 1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1" h="187">
                    <a:moveTo>
                      <a:pt x="68" y="18"/>
                    </a:moveTo>
                    <a:lnTo>
                      <a:pt x="68" y="18"/>
                    </a:lnTo>
                    <a:lnTo>
                      <a:pt x="61" y="23"/>
                    </a:lnTo>
                    <a:lnTo>
                      <a:pt x="54" y="28"/>
                    </a:lnTo>
                    <a:lnTo>
                      <a:pt x="45" y="37"/>
                    </a:lnTo>
                    <a:lnTo>
                      <a:pt x="35" y="47"/>
                    </a:lnTo>
                    <a:lnTo>
                      <a:pt x="25" y="62"/>
                    </a:lnTo>
                    <a:lnTo>
                      <a:pt x="20" y="69"/>
                    </a:lnTo>
                    <a:lnTo>
                      <a:pt x="15" y="78"/>
                    </a:lnTo>
                    <a:lnTo>
                      <a:pt x="11" y="87"/>
                    </a:lnTo>
                    <a:lnTo>
                      <a:pt x="8" y="97"/>
                    </a:lnTo>
                    <a:lnTo>
                      <a:pt x="3" y="117"/>
                    </a:lnTo>
                    <a:lnTo>
                      <a:pt x="0" y="136"/>
                    </a:lnTo>
                    <a:lnTo>
                      <a:pt x="0" y="152"/>
                    </a:lnTo>
                    <a:lnTo>
                      <a:pt x="1" y="159"/>
                    </a:lnTo>
                    <a:lnTo>
                      <a:pt x="2" y="166"/>
                    </a:lnTo>
                    <a:lnTo>
                      <a:pt x="3" y="172"/>
                    </a:lnTo>
                    <a:lnTo>
                      <a:pt x="5" y="177"/>
                    </a:lnTo>
                    <a:lnTo>
                      <a:pt x="8" y="181"/>
                    </a:lnTo>
                    <a:lnTo>
                      <a:pt x="11" y="184"/>
                    </a:lnTo>
                    <a:lnTo>
                      <a:pt x="14" y="186"/>
                    </a:lnTo>
                    <a:lnTo>
                      <a:pt x="18" y="187"/>
                    </a:lnTo>
                    <a:lnTo>
                      <a:pt x="22" y="187"/>
                    </a:lnTo>
                    <a:lnTo>
                      <a:pt x="27" y="185"/>
                    </a:lnTo>
                    <a:lnTo>
                      <a:pt x="32" y="183"/>
                    </a:lnTo>
                    <a:lnTo>
                      <a:pt x="36" y="179"/>
                    </a:lnTo>
                    <a:lnTo>
                      <a:pt x="43" y="172"/>
                    </a:lnTo>
                    <a:lnTo>
                      <a:pt x="50" y="161"/>
                    </a:lnTo>
                    <a:lnTo>
                      <a:pt x="57" y="150"/>
                    </a:lnTo>
                    <a:lnTo>
                      <a:pt x="63" y="138"/>
                    </a:lnTo>
                    <a:lnTo>
                      <a:pt x="68" y="126"/>
                    </a:lnTo>
                    <a:lnTo>
                      <a:pt x="78" y="101"/>
                    </a:lnTo>
                    <a:lnTo>
                      <a:pt x="99" y="54"/>
                    </a:lnTo>
                    <a:lnTo>
                      <a:pt x="108" y="34"/>
                    </a:lnTo>
                    <a:lnTo>
                      <a:pt x="117" y="19"/>
                    </a:lnTo>
                    <a:lnTo>
                      <a:pt x="120" y="14"/>
                    </a:lnTo>
                    <a:lnTo>
                      <a:pt x="121" y="9"/>
                    </a:lnTo>
                    <a:lnTo>
                      <a:pt x="121" y="6"/>
                    </a:lnTo>
                    <a:lnTo>
                      <a:pt x="121" y="3"/>
                    </a:lnTo>
                    <a:lnTo>
                      <a:pt x="119" y="2"/>
                    </a:lnTo>
                    <a:lnTo>
                      <a:pt x="117" y="1"/>
                    </a:lnTo>
                    <a:lnTo>
                      <a:pt x="115" y="0"/>
                    </a:lnTo>
                    <a:lnTo>
                      <a:pt x="111" y="0"/>
                    </a:lnTo>
                    <a:lnTo>
                      <a:pt x="101" y="2"/>
                    </a:lnTo>
                    <a:lnTo>
                      <a:pt x="87" y="9"/>
                    </a:lnTo>
                    <a:lnTo>
                      <a:pt x="6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4" name="Freeform 129">
                <a:extLst>
                  <a:ext uri="{FF2B5EF4-FFF2-40B4-BE49-F238E27FC236}">
                    <a16:creationId xmlns:a16="http://schemas.microsoft.com/office/drawing/2014/main" id="{78819DAE-66F1-4AB8-97D6-176E9A2FCE9E}"/>
                  </a:ext>
                </a:extLst>
              </p:cNvPr>
              <p:cNvSpPr>
                <a:spLocks/>
              </p:cNvSpPr>
              <p:nvPr/>
            </p:nvSpPr>
            <p:spPr bwMode="auto">
              <a:xfrm>
                <a:off x="3661" y="1188"/>
                <a:ext cx="117" cy="181"/>
              </a:xfrm>
              <a:custGeom>
                <a:avLst/>
                <a:gdLst>
                  <a:gd name="T0" fmla="*/ 65 w 117"/>
                  <a:gd name="T1" fmla="*/ 18 h 181"/>
                  <a:gd name="T2" fmla="*/ 65 w 117"/>
                  <a:gd name="T3" fmla="*/ 18 h 181"/>
                  <a:gd name="T4" fmla="*/ 59 w 117"/>
                  <a:gd name="T5" fmla="*/ 22 h 181"/>
                  <a:gd name="T6" fmla="*/ 52 w 117"/>
                  <a:gd name="T7" fmla="*/ 28 h 181"/>
                  <a:gd name="T8" fmla="*/ 43 w 117"/>
                  <a:gd name="T9" fmla="*/ 36 h 181"/>
                  <a:gd name="T10" fmla="*/ 34 w 117"/>
                  <a:gd name="T11" fmla="*/ 46 h 181"/>
                  <a:gd name="T12" fmla="*/ 24 w 117"/>
                  <a:gd name="T13" fmla="*/ 60 h 181"/>
                  <a:gd name="T14" fmla="*/ 15 w 117"/>
                  <a:gd name="T15" fmla="*/ 76 h 181"/>
                  <a:gd name="T16" fmla="*/ 11 w 117"/>
                  <a:gd name="T17" fmla="*/ 84 h 181"/>
                  <a:gd name="T18" fmla="*/ 7 w 117"/>
                  <a:gd name="T19" fmla="*/ 94 h 181"/>
                  <a:gd name="T20" fmla="*/ 7 w 117"/>
                  <a:gd name="T21" fmla="*/ 94 h 181"/>
                  <a:gd name="T22" fmla="*/ 3 w 117"/>
                  <a:gd name="T23" fmla="*/ 113 h 181"/>
                  <a:gd name="T24" fmla="*/ 0 w 117"/>
                  <a:gd name="T25" fmla="*/ 131 h 181"/>
                  <a:gd name="T26" fmla="*/ 0 w 117"/>
                  <a:gd name="T27" fmla="*/ 147 h 181"/>
                  <a:gd name="T28" fmla="*/ 2 w 117"/>
                  <a:gd name="T29" fmla="*/ 160 h 181"/>
                  <a:gd name="T30" fmla="*/ 3 w 117"/>
                  <a:gd name="T31" fmla="*/ 166 h 181"/>
                  <a:gd name="T32" fmla="*/ 5 w 117"/>
                  <a:gd name="T33" fmla="*/ 172 h 181"/>
                  <a:gd name="T34" fmla="*/ 8 w 117"/>
                  <a:gd name="T35" fmla="*/ 175 h 181"/>
                  <a:gd name="T36" fmla="*/ 11 w 117"/>
                  <a:gd name="T37" fmla="*/ 178 h 181"/>
                  <a:gd name="T38" fmla="*/ 14 w 117"/>
                  <a:gd name="T39" fmla="*/ 180 h 181"/>
                  <a:gd name="T40" fmla="*/ 17 w 117"/>
                  <a:gd name="T41" fmla="*/ 181 h 181"/>
                  <a:gd name="T42" fmla="*/ 22 w 117"/>
                  <a:gd name="T43" fmla="*/ 181 h 181"/>
                  <a:gd name="T44" fmla="*/ 26 w 117"/>
                  <a:gd name="T45" fmla="*/ 179 h 181"/>
                  <a:gd name="T46" fmla="*/ 26 w 117"/>
                  <a:gd name="T47" fmla="*/ 179 h 181"/>
                  <a:gd name="T48" fmla="*/ 34 w 117"/>
                  <a:gd name="T49" fmla="*/ 174 h 181"/>
                  <a:gd name="T50" fmla="*/ 42 w 117"/>
                  <a:gd name="T51" fmla="*/ 165 h 181"/>
                  <a:gd name="T52" fmla="*/ 49 w 117"/>
                  <a:gd name="T53" fmla="*/ 156 h 181"/>
                  <a:gd name="T54" fmla="*/ 55 w 117"/>
                  <a:gd name="T55" fmla="*/ 145 h 181"/>
                  <a:gd name="T56" fmla="*/ 61 w 117"/>
                  <a:gd name="T57" fmla="*/ 134 h 181"/>
                  <a:gd name="T58" fmla="*/ 66 w 117"/>
                  <a:gd name="T59" fmla="*/ 122 h 181"/>
                  <a:gd name="T60" fmla="*/ 76 w 117"/>
                  <a:gd name="T61" fmla="*/ 98 h 181"/>
                  <a:gd name="T62" fmla="*/ 76 w 117"/>
                  <a:gd name="T63" fmla="*/ 98 h 181"/>
                  <a:gd name="T64" fmla="*/ 96 w 117"/>
                  <a:gd name="T65" fmla="*/ 53 h 181"/>
                  <a:gd name="T66" fmla="*/ 105 w 117"/>
                  <a:gd name="T67" fmla="*/ 33 h 181"/>
                  <a:gd name="T68" fmla="*/ 113 w 117"/>
                  <a:gd name="T69" fmla="*/ 19 h 181"/>
                  <a:gd name="T70" fmla="*/ 113 w 117"/>
                  <a:gd name="T71" fmla="*/ 19 h 181"/>
                  <a:gd name="T72" fmla="*/ 116 w 117"/>
                  <a:gd name="T73" fmla="*/ 14 h 181"/>
                  <a:gd name="T74" fmla="*/ 117 w 117"/>
                  <a:gd name="T75" fmla="*/ 9 h 181"/>
                  <a:gd name="T76" fmla="*/ 117 w 117"/>
                  <a:gd name="T77" fmla="*/ 6 h 181"/>
                  <a:gd name="T78" fmla="*/ 116 w 117"/>
                  <a:gd name="T79" fmla="*/ 5 h 181"/>
                  <a:gd name="T80" fmla="*/ 115 w 117"/>
                  <a:gd name="T81" fmla="*/ 3 h 181"/>
                  <a:gd name="T82" fmla="*/ 113 w 117"/>
                  <a:gd name="T83" fmla="*/ 1 h 181"/>
                  <a:gd name="T84" fmla="*/ 110 w 117"/>
                  <a:gd name="T85" fmla="*/ 0 h 181"/>
                  <a:gd name="T86" fmla="*/ 107 w 117"/>
                  <a:gd name="T87" fmla="*/ 0 h 181"/>
                  <a:gd name="T88" fmla="*/ 97 w 117"/>
                  <a:gd name="T89" fmla="*/ 3 h 181"/>
                  <a:gd name="T90" fmla="*/ 84 w 117"/>
                  <a:gd name="T91" fmla="*/ 9 h 181"/>
                  <a:gd name="T92" fmla="*/ 65 w 117"/>
                  <a:gd name="T93" fmla="*/ 18 h 181"/>
                  <a:gd name="T94" fmla="*/ 65 w 117"/>
                  <a:gd name="T95" fmla="*/ 18 h 1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7" h="181">
                    <a:moveTo>
                      <a:pt x="65" y="18"/>
                    </a:moveTo>
                    <a:lnTo>
                      <a:pt x="65" y="18"/>
                    </a:lnTo>
                    <a:lnTo>
                      <a:pt x="59" y="22"/>
                    </a:lnTo>
                    <a:lnTo>
                      <a:pt x="52" y="28"/>
                    </a:lnTo>
                    <a:lnTo>
                      <a:pt x="43" y="36"/>
                    </a:lnTo>
                    <a:lnTo>
                      <a:pt x="34" y="46"/>
                    </a:lnTo>
                    <a:lnTo>
                      <a:pt x="24" y="60"/>
                    </a:lnTo>
                    <a:lnTo>
                      <a:pt x="15" y="76"/>
                    </a:lnTo>
                    <a:lnTo>
                      <a:pt x="11" y="84"/>
                    </a:lnTo>
                    <a:lnTo>
                      <a:pt x="7" y="94"/>
                    </a:lnTo>
                    <a:lnTo>
                      <a:pt x="3" y="113"/>
                    </a:lnTo>
                    <a:lnTo>
                      <a:pt x="0" y="131"/>
                    </a:lnTo>
                    <a:lnTo>
                      <a:pt x="0" y="147"/>
                    </a:lnTo>
                    <a:lnTo>
                      <a:pt x="2" y="160"/>
                    </a:lnTo>
                    <a:lnTo>
                      <a:pt x="3" y="166"/>
                    </a:lnTo>
                    <a:lnTo>
                      <a:pt x="5" y="172"/>
                    </a:lnTo>
                    <a:lnTo>
                      <a:pt x="8" y="175"/>
                    </a:lnTo>
                    <a:lnTo>
                      <a:pt x="11" y="178"/>
                    </a:lnTo>
                    <a:lnTo>
                      <a:pt x="14" y="180"/>
                    </a:lnTo>
                    <a:lnTo>
                      <a:pt x="17" y="181"/>
                    </a:lnTo>
                    <a:lnTo>
                      <a:pt x="22" y="181"/>
                    </a:lnTo>
                    <a:lnTo>
                      <a:pt x="26" y="179"/>
                    </a:lnTo>
                    <a:lnTo>
                      <a:pt x="34" y="174"/>
                    </a:lnTo>
                    <a:lnTo>
                      <a:pt x="42" y="165"/>
                    </a:lnTo>
                    <a:lnTo>
                      <a:pt x="49" y="156"/>
                    </a:lnTo>
                    <a:lnTo>
                      <a:pt x="55" y="145"/>
                    </a:lnTo>
                    <a:lnTo>
                      <a:pt x="61" y="134"/>
                    </a:lnTo>
                    <a:lnTo>
                      <a:pt x="66" y="122"/>
                    </a:lnTo>
                    <a:lnTo>
                      <a:pt x="76" y="98"/>
                    </a:lnTo>
                    <a:lnTo>
                      <a:pt x="96" y="53"/>
                    </a:lnTo>
                    <a:lnTo>
                      <a:pt x="105" y="33"/>
                    </a:lnTo>
                    <a:lnTo>
                      <a:pt x="113" y="19"/>
                    </a:lnTo>
                    <a:lnTo>
                      <a:pt x="116" y="14"/>
                    </a:lnTo>
                    <a:lnTo>
                      <a:pt x="117" y="9"/>
                    </a:lnTo>
                    <a:lnTo>
                      <a:pt x="117" y="6"/>
                    </a:lnTo>
                    <a:lnTo>
                      <a:pt x="116" y="5"/>
                    </a:lnTo>
                    <a:lnTo>
                      <a:pt x="115" y="3"/>
                    </a:lnTo>
                    <a:lnTo>
                      <a:pt x="113" y="1"/>
                    </a:lnTo>
                    <a:lnTo>
                      <a:pt x="110" y="0"/>
                    </a:lnTo>
                    <a:lnTo>
                      <a:pt x="107" y="0"/>
                    </a:lnTo>
                    <a:lnTo>
                      <a:pt x="97" y="3"/>
                    </a:lnTo>
                    <a:lnTo>
                      <a:pt x="84" y="9"/>
                    </a:lnTo>
                    <a:lnTo>
                      <a:pt x="65" y="1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5" name="Freeform 130">
                <a:extLst>
                  <a:ext uri="{FF2B5EF4-FFF2-40B4-BE49-F238E27FC236}">
                    <a16:creationId xmlns:a16="http://schemas.microsoft.com/office/drawing/2014/main" id="{DDD1534B-82A8-4411-B76D-C6B942AEA716}"/>
                  </a:ext>
                </a:extLst>
              </p:cNvPr>
              <p:cNvSpPr>
                <a:spLocks/>
              </p:cNvSpPr>
              <p:nvPr/>
            </p:nvSpPr>
            <p:spPr bwMode="auto">
              <a:xfrm>
                <a:off x="3663" y="1191"/>
                <a:ext cx="113" cy="174"/>
              </a:xfrm>
              <a:custGeom>
                <a:avLst/>
                <a:gdLst>
                  <a:gd name="T0" fmla="*/ 63 w 113"/>
                  <a:gd name="T1" fmla="*/ 16 h 174"/>
                  <a:gd name="T2" fmla="*/ 63 w 113"/>
                  <a:gd name="T3" fmla="*/ 16 h 174"/>
                  <a:gd name="T4" fmla="*/ 56 w 113"/>
                  <a:gd name="T5" fmla="*/ 21 h 174"/>
                  <a:gd name="T6" fmla="*/ 50 w 113"/>
                  <a:gd name="T7" fmla="*/ 26 h 174"/>
                  <a:gd name="T8" fmla="*/ 41 w 113"/>
                  <a:gd name="T9" fmla="*/ 34 h 174"/>
                  <a:gd name="T10" fmla="*/ 32 w 113"/>
                  <a:gd name="T11" fmla="*/ 44 h 174"/>
                  <a:gd name="T12" fmla="*/ 23 w 113"/>
                  <a:gd name="T13" fmla="*/ 57 h 174"/>
                  <a:gd name="T14" fmla="*/ 14 w 113"/>
                  <a:gd name="T15" fmla="*/ 72 h 174"/>
                  <a:gd name="T16" fmla="*/ 10 w 113"/>
                  <a:gd name="T17" fmla="*/ 81 h 174"/>
                  <a:gd name="T18" fmla="*/ 7 w 113"/>
                  <a:gd name="T19" fmla="*/ 90 h 174"/>
                  <a:gd name="T20" fmla="*/ 7 w 113"/>
                  <a:gd name="T21" fmla="*/ 90 h 174"/>
                  <a:gd name="T22" fmla="*/ 2 w 113"/>
                  <a:gd name="T23" fmla="*/ 108 h 174"/>
                  <a:gd name="T24" fmla="*/ 0 w 113"/>
                  <a:gd name="T25" fmla="*/ 126 h 174"/>
                  <a:gd name="T26" fmla="*/ 0 w 113"/>
                  <a:gd name="T27" fmla="*/ 141 h 174"/>
                  <a:gd name="T28" fmla="*/ 2 w 113"/>
                  <a:gd name="T29" fmla="*/ 154 h 174"/>
                  <a:gd name="T30" fmla="*/ 3 w 113"/>
                  <a:gd name="T31" fmla="*/ 159 h 174"/>
                  <a:gd name="T32" fmla="*/ 5 w 113"/>
                  <a:gd name="T33" fmla="*/ 164 h 174"/>
                  <a:gd name="T34" fmla="*/ 7 w 113"/>
                  <a:gd name="T35" fmla="*/ 169 h 174"/>
                  <a:gd name="T36" fmla="*/ 10 w 113"/>
                  <a:gd name="T37" fmla="*/ 171 h 174"/>
                  <a:gd name="T38" fmla="*/ 13 w 113"/>
                  <a:gd name="T39" fmla="*/ 173 h 174"/>
                  <a:gd name="T40" fmla="*/ 17 w 113"/>
                  <a:gd name="T41" fmla="*/ 174 h 174"/>
                  <a:gd name="T42" fmla="*/ 21 w 113"/>
                  <a:gd name="T43" fmla="*/ 174 h 174"/>
                  <a:gd name="T44" fmla="*/ 25 w 113"/>
                  <a:gd name="T45" fmla="*/ 172 h 174"/>
                  <a:gd name="T46" fmla="*/ 25 w 113"/>
                  <a:gd name="T47" fmla="*/ 172 h 174"/>
                  <a:gd name="T48" fmla="*/ 33 w 113"/>
                  <a:gd name="T49" fmla="*/ 167 h 174"/>
                  <a:gd name="T50" fmla="*/ 40 w 113"/>
                  <a:gd name="T51" fmla="*/ 159 h 174"/>
                  <a:gd name="T52" fmla="*/ 47 w 113"/>
                  <a:gd name="T53" fmla="*/ 150 h 174"/>
                  <a:gd name="T54" fmla="*/ 53 w 113"/>
                  <a:gd name="T55" fmla="*/ 140 h 174"/>
                  <a:gd name="T56" fmla="*/ 58 w 113"/>
                  <a:gd name="T57" fmla="*/ 129 h 174"/>
                  <a:gd name="T58" fmla="*/ 63 w 113"/>
                  <a:gd name="T59" fmla="*/ 117 h 174"/>
                  <a:gd name="T60" fmla="*/ 73 w 113"/>
                  <a:gd name="T61" fmla="*/ 94 h 174"/>
                  <a:gd name="T62" fmla="*/ 73 w 113"/>
                  <a:gd name="T63" fmla="*/ 94 h 174"/>
                  <a:gd name="T64" fmla="*/ 92 w 113"/>
                  <a:gd name="T65" fmla="*/ 50 h 174"/>
                  <a:gd name="T66" fmla="*/ 101 w 113"/>
                  <a:gd name="T67" fmla="*/ 32 h 174"/>
                  <a:gd name="T68" fmla="*/ 109 w 113"/>
                  <a:gd name="T69" fmla="*/ 18 h 174"/>
                  <a:gd name="T70" fmla="*/ 109 w 113"/>
                  <a:gd name="T71" fmla="*/ 18 h 174"/>
                  <a:gd name="T72" fmla="*/ 112 w 113"/>
                  <a:gd name="T73" fmla="*/ 13 h 174"/>
                  <a:gd name="T74" fmla="*/ 113 w 113"/>
                  <a:gd name="T75" fmla="*/ 8 h 174"/>
                  <a:gd name="T76" fmla="*/ 113 w 113"/>
                  <a:gd name="T77" fmla="*/ 6 h 174"/>
                  <a:gd name="T78" fmla="*/ 112 w 113"/>
                  <a:gd name="T79" fmla="*/ 4 h 174"/>
                  <a:gd name="T80" fmla="*/ 111 w 113"/>
                  <a:gd name="T81" fmla="*/ 2 h 174"/>
                  <a:gd name="T82" fmla="*/ 109 w 113"/>
                  <a:gd name="T83" fmla="*/ 1 h 174"/>
                  <a:gd name="T84" fmla="*/ 106 w 113"/>
                  <a:gd name="T85" fmla="*/ 0 h 174"/>
                  <a:gd name="T86" fmla="*/ 103 w 113"/>
                  <a:gd name="T87" fmla="*/ 0 h 174"/>
                  <a:gd name="T88" fmla="*/ 93 w 113"/>
                  <a:gd name="T89" fmla="*/ 2 h 174"/>
                  <a:gd name="T90" fmla="*/ 80 w 113"/>
                  <a:gd name="T91" fmla="*/ 7 h 174"/>
                  <a:gd name="T92" fmla="*/ 63 w 113"/>
                  <a:gd name="T93" fmla="*/ 16 h 174"/>
                  <a:gd name="T94" fmla="*/ 63 w 113"/>
                  <a:gd name="T95" fmla="*/ 16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 h="174">
                    <a:moveTo>
                      <a:pt x="63" y="16"/>
                    </a:moveTo>
                    <a:lnTo>
                      <a:pt x="63" y="16"/>
                    </a:lnTo>
                    <a:lnTo>
                      <a:pt x="56" y="21"/>
                    </a:lnTo>
                    <a:lnTo>
                      <a:pt x="50" y="26"/>
                    </a:lnTo>
                    <a:lnTo>
                      <a:pt x="41" y="34"/>
                    </a:lnTo>
                    <a:lnTo>
                      <a:pt x="32" y="44"/>
                    </a:lnTo>
                    <a:lnTo>
                      <a:pt x="23" y="57"/>
                    </a:lnTo>
                    <a:lnTo>
                      <a:pt x="14" y="72"/>
                    </a:lnTo>
                    <a:lnTo>
                      <a:pt x="10" y="81"/>
                    </a:lnTo>
                    <a:lnTo>
                      <a:pt x="7" y="90"/>
                    </a:lnTo>
                    <a:lnTo>
                      <a:pt x="2" y="108"/>
                    </a:lnTo>
                    <a:lnTo>
                      <a:pt x="0" y="126"/>
                    </a:lnTo>
                    <a:lnTo>
                      <a:pt x="0" y="141"/>
                    </a:lnTo>
                    <a:lnTo>
                      <a:pt x="2" y="154"/>
                    </a:lnTo>
                    <a:lnTo>
                      <a:pt x="3" y="159"/>
                    </a:lnTo>
                    <a:lnTo>
                      <a:pt x="5" y="164"/>
                    </a:lnTo>
                    <a:lnTo>
                      <a:pt x="7" y="169"/>
                    </a:lnTo>
                    <a:lnTo>
                      <a:pt x="10" y="171"/>
                    </a:lnTo>
                    <a:lnTo>
                      <a:pt x="13" y="173"/>
                    </a:lnTo>
                    <a:lnTo>
                      <a:pt x="17" y="174"/>
                    </a:lnTo>
                    <a:lnTo>
                      <a:pt x="21" y="174"/>
                    </a:lnTo>
                    <a:lnTo>
                      <a:pt x="25" y="172"/>
                    </a:lnTo>
                    <a:lnTo>
                      <a:pt x="33" y="167"/>
                    </a:lnTo>
                    <a:lnTo>
                      <a:pt x="40" y="159"/>
                    </a:lnTo>
                    <a:lnTo>
                      <a:pt x="47" y="150"/>
                    </a:lnTo>
                    <a:lnTo>
                      <a:pt x="53" y="140"/>
                    </a:lnTo>
                    <a:lnTo>
                      <a:pt x="58" y="129"/>
                    </a:lnTo>
                    <a:lnTo>
                      <a:pt x="63" y="117"/>
                    </a:lnTo>
                    <a:lnTo>
                      <a:pt x="73" y="94"/>
                    </a:lnTo>
                    <a:lnTo>
                      <a:pt x="92" y="50"/>
                    </a:lnTo>
                    <a:lnTo>
                      <a:pt x="101" y="32"/>
                    </a:lnTo>
                    <a:lnTo>
                      <a:pt x="109" y="18"/>
                    </a:lnTo>
                    <a:lnTo>
                      <a:pt x="112" y="13"/>
                    </a:lnTo>
                    <a:lnTo>
                      <a:pt x="113" y="8"/>
                    </a:lnTo>
                    <a:lnTo>
                      <a:pt x="113" y="6"/>
                    </a:lnTo>
                    <a:lnTo>
                      <a:pt x="112" y="4"/>
                    </a:lnTo>
                    <a:lnTo>
                      <a:pt x="111" y="2"/>
                    </a:lnTo>
                    <a:lnTo>
                      <a:pt x="109" y="1"/>
                    </a:lnTo>
                    <a:lnTo>
                      <a:pt x="106" y="0"/>
                    </a:lnTo>
                    <a:lnTo>
                      <a:pt x="103" y="0"/>
                    </a:lnTo>
                    <a:lnTo>
                      <a:pt x="93" y="2"/>
                    </a:lnTo>
                    <a:lnTo>
                      <a:pt x="80" y="7"/>
                    </a:lnTo>
                    <a:lnTo>
                      <a:pt x="63" y="16"/>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6" name="Freeform 131">
                <a:extLst>
                  <a:ext uri="{FF2B5EF4-FFF2-40B4-BE49-F238E27FC236}">
                    <a16:creationId xmlns:a16="http://schemas.microsoft.com/office/drawing/2014/main" id="{C998E32F-F044-4969-A89C-809F75697B30}"/>
                  </a:ext>
                </a:extLst>
              </p:cNvPr>
              <p:cNvSpPr>
                <a:spLocks/>
              </p:cNvSpPr>
              <p:nvPr/>
            </p:nvSpPr>
            <p:spPr bwMode="auto">
              <a:xfrm>
                <a:off x="3665" y="1194"/>
                <a:ext cx="109" cy="167"/>
              </a:xfrm>
              <a:custGeom>
                <a:avLst/>
                <a:gdLst>
                  <a:gd name="T0" fmla="*/ 60 w 109"/>
                  <a:gd name="T1" fmla="*/ 15 h 167"/>
                  <a:gd name="T2" fmla="*/ 60 w 109"/>
                  <a:gd name="T3" fmla="*/ 15 h 167"/>
                  <a:gd name="T4" fmla="*/ 54 w 109"/>
                  <a:gd name="T5" fmla="*/ 19 h 167"/>
                  <a:gd name="T6" fmla="*/ 47 w 109"/>
                  <a:gd name="T7" fmla="*/ 24 h 167"/>
                  <a:gd name="T8" fmla="*/ 40 w 109"/>
                  <a:gd name="T9" fmla="*/ 32 h 167"/>
                  <a:gd name="T10" fmla="*/ 31 w 109"/>
                  <a:gd name="T11" fmla="*/ 42 h 167"/>
                  <a:gd name="T12" fmla="*/ 22 w 109"/>
                  <a:gd name="T13" fmla="*/ 55 h 167"/>
                  <a:gd name="T14" fmla="*/ 13 w 109"/>
                  <a:gd name="T15" fmla="*/ 69 h 167"/>
                  <a:gd name="T16" fmla="*/ 10 w 109"/>
                  <a:gd name="T17" fmla="*/ 77 h 167"/>
                  <a:gd name="T18" fmla="*/ 7 w 109"/>
                  <a:gd name="T19" fmla="*/ 86 h 167"/>
                  <a:gd name="T20" fmla="*/ 7 w 109"/>
                  <a:gd name="T21" fmla="*/ 86 h 167"/>
                  <a:gd name="T22" fmla="*/ 2 w 109"/>
                  <a:gd name="T23" fmla="*/ 104 h 167"/>
                  <a:gd name="T24" fmla="*/ 0 w 109"/>
                  <a:gd name="T25" fmla="*/ 121 h 167"/>
                  <a:gd name="T26" fmla="*/ 0 w 109"/>
                  <a:gd name="T27" fmla="*/ 135 h 167"/>
                  <a:gd name="T28" fmla="*/ 1 w 109"/>
                  <a:gd name="T29" fmla="*/ 148 h 167"/>
                  <a:gd name="T30" fmla="*/ 3 w 109"/>
                  <a:gd name="T31" fmla="*/ 153 h 167"/>
                  <a:gd name="T32" fmla="*/ 5 w 109"/>
                  <a:gd name="T33" fmla="*/ 157 h 167"/>
                  <a:gd name="T34" fmla="*/ 7 w 109"/>
                  <a:gd name="T35" fmla="*/ 161 h 167"/>
                  <a:gd name="T36" fmla="*/ 10 w 109"/>
                  <a:gd name="T37" fmla="*/ 165 h 167"/>
                  <a:gd name="T38" fmla="*/ 13 w 109"/>
                  <a:gd name="T39" fmla="*/ 166 h 167"/>
                  <a:gd name="T40" fmla="*/ 16 w 109"/>
                  <a:gd name="T41" fmla="*/ 167 h 167"/>
                  <a:gd name="T42" fmla="*/ 21 w 109"/>
                  <a:gd name="T43" fmla="*/ 167 h 167"/>
                  <a:gd name="T44" fmla="*/ 24 w 109"/>
                  <a:gd name="T45" fmla="*/ 165 h 167"/>
                  <a:gd name="T46" fmla="*/ 24 w 109"/>
                  <a:gd name="T47" fmla="*/ 165 h 167"/>
                  <a:gd name="T48" fmla="*/ 32 w 109"/>
                  <a:gd name="T49" fmla="*/ 159 h 167"/>
                  <a:gd name="T50" fmla="*/ 39 w 109"/>
                  <a:gd name="T51" fmla="*/ 152 h 167"/>
                  <a:gd name="T52" fmla="*/ 45 w 109"/>
                  <a:gd name="T53" fmla="*/ 144 h 167"/>
                  <a:gd name="T54" fmla="*/ 51 w 109"/>
                  <a:gd name="T55" fmla="*/ 134 h 167"/>
                  <a:gd name="T56" fmla="*/ 61 w 109"/>
                  <a:gd name="T57" fmla="*/ 112 h 167"/>
                  <a:gd name="T58" fmla="*/ 70 w 109"/>
                  <a:gd name="T59" fmla="*/ 90 h 167"/>
                  <a:gd name="T60" fmla="*/ 70 w 109"/>
                  <a:gd name="T61" fmla="*/ 90 h 167"/>
                  <a:gd name="T62" fmla="*/ 89 w 109"/>
                  <a:gd name="T63" fmla="*/ 48 h 167"/>
                  <a:gd name="T64" fmla="*/ 97 w 109"/>
                  <a:gd name="T65" fmla="*/ 30 h 167"/>
                  <a:gd name="T66" fmla="*/ 105 w 109"/>
                  <a:gd name="T67" fmla="*/ 17 h 167"/>
                  <a:gd name="T68" fmla="*/ 105 w 109"/>
                  <a:gd name="T69" fmla="*/ 17 h 167"/>
                  <a:gd name="T70" fmla="*/ 107 w 109"/>
                  <a:gd name="T71" fmla="*/ 12 h 167"/>
                  <a:gd name="T72" fmla="*/ 109 w 109"/>
                  <a:gd name="T73" fmla="*/ 7 h 167"/>
                  <a:gd name="T74" fmla="*/ 108 w 109"/>
                  <a:gd name="T75" fmla="*/ 5 h 167"/>
                  <a:gd name="T76" fmla="*/ 108 w 109"/>
                  <a:gd name="T77" fmla="*/ 3 h 167"/>
                  <a:gd name="T78" fmla="*/ 106 w 109"/>
                  <a:gd name="T79" fmla="*/ 2 h 167"/>
                  <a:gd name="T80" fmla="*/ 104 w 109"/>
                  <a:gd name="T81" fmla="*/ 0 h 167"/>
                  <a:gd name="T82" fmla="*/ 102 w 109"/>
                  <a:gd name="T83" fmla="*/ 0 h 167"/>
                  <a:gd name="T84" fmla="*/ 98 w 109"/>
                  <a:gd name="T85" fmla="*/ 0 h 167"/>
                  <a:gd name="T86" fmla="*/ 89 w 109"/>
                  <a:gd name="T87" fmla="*/ 2 h 167"/>
                  <a:gd name="T88" fmla="*/ 77 w 109"/>
                  <a:gd name="T89" fmla="*/ 6 h 167"/>
                  <a:gd name="T90" fmla="*/ 60 w 109"/>
                  <a:gd name="T91" fmla="*/ 15 h 167"/>
                  <a:gd name="T92" fmla="*/ 60 w 109"/>
                  <a:gd name="T93" fmla="*/ 15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 h="167">
                    <a:moveTo>
                      <a:pt x="60" y="15"/>
                    </a:moveTo>
                    <a:lnTo>
                      <a:pt x="60" y="15"/>
                    </a:lnTo>
                    <a:lnTo>
                      <a:pt x="54" y="19"/>
                    </a:lnTo>
                    <a:lnTo>
                      <a:pt x="47" y="24"/>
                    </a:lnTo>
                    <a:lnTo>
                      <a:pt x="40" y="32"/>
                    </a:lnTo>
                    <a:lnTo>
                      <a:pt x="31" y="42"/>
                    </a:lnTo>
                    <a:lnTo>
                      <a:pt x="22" y="55"/>
                    </a:lnTo>
                    <a:lnTo>
                      <a:pt x="13" y="69"/>
                    </a:lnTo>
                    <a:lnTo>
                      <a:pt x="10" y="77"/>
                    </a:lnTo>
                    <a:lnTo>
                      <a:pt x="7" y="86"/>
                    </a:lnTo>
                    <a:lnTo>
                      <a:pt x="2" y="104"/>
                    </a:lnTo>
                    <a:lnTo>
                      <a:pt x="0" y="121"/>
                    </a:lnTo>
                    <a:lnTo>
                      <a:pt x="0" y="135"/>
                    </a:lnTo>
                    <a:lnTo>
                      <a:pt x="1" y="148"/>
                    </a:lnTo>
                    <a:lnTo>
                      <a:pt x="3" y="153"/>
                    </a:lnTo>
                    <a:lnTo>
                      <a:pt x="5" y="157"/>
                    </a:lnTo>
                    <a:lnTo>
                      <a:pt x="7" y="161"/>
                    </a:lnTo>
                    <a:lnTo>
                      <a:pt x="10" y="165"/>
                    </a:lnTo>
                    <a:lnTo>
                      <a:pt x="13" y="166"/>
                    </a:lnTo>
                    <a:lnTo>
                      <a:pt x="16" y="167"/>
                    </a:lnTo>
                    <a:lnTo>
                      <a:pt x="21" y="167"/>
                    </a:lnTo>
                    <a:lnTo>
                      <a:pt x="24" y="165"/>
                    </a:lnTo>
                    <a:lnTo>
                      <a:pt x="32" y="159"/>
                    </a:lnTo>
                    <a:lnTo>
                      <a:pt x="39" y="152"/>
                    </a:lnTo>
                    <a:lnTo>
                      <a:pt x="45" y="144"/>
                    </a:lnTo>
                    <a:lnTo>
                      <a:pt x="51" y="134"/>
                    </a:lnTo>
                    <a:lnTo>
                      <a:pt x="61" y="112"/>
                    </a:lnTo>
                    <a:lnTo>
                      <a:pt x="70" y="90"/>
                    </a:lnTo>
                    <a:lnTo>
                      <a:pt x="89" y="48"/>
                    </a:lnTo>
                    <a:lnTo>
                      <a:pt x="97" y="30"/>
                    </a:lnTo>
                    <a:lnTo>
                      <a:pt x="105" y="17"/>
                    </a:lnTo>
                    <a:lnTo>
                      <a:pt x="107" y="12"/>
                    </a:lnTo>
                    <a:lnTo>
                      <a:pt x="109" y="7"/>
                    </a:lnTo>
                    <a:lnTo>
                      <a:pt x="108" y="5"/>
                    </a:lnTo>
                    <a:lnTo>
                      <a:pt x="108" y="3"/>
                    </a:lnTo>
                    <a:lnTo>
                      <a:pt x="106" y="2"/>
                    </a:lnTo>
                    <a:lnTo>
                      <a:pt x="104" y="0"/>
                    </a:lnTo>
                    <a:lnTo>
                      <a:pt x="102" y="0"/>
                    </a:lnTo>
                    <a:lnTo>
                      <a:pt x="98" y="0"/>
                    </a:lnTo>
                    <a:lnTo>
                      <a:pt x="89" y="2"/>
                    </a:lnTo>
                    <a:lnTo>
                      <a:pt x="77" y="6"/>
                    </a:lnTo>
                    <a:lnTo>
                      <a:pt x="60" y="15"/>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7" name="Freeform 132">
                <a:extLst>
                  <a:ext uri="{FF2B5EF4-FFF2-40B4-BE49-F238E27FC236}">
                    <a16:creationId xmlns:a16="http://schemas.microsoft.com/office/drawing/2014/main" id="{6D24850C-DEE5-4A45-9184-32A454DB4AAE}"/>
                  </a:ext>
                </a:extLst>
              </p:cNvPr>
              <p:cNvSpPr>
                <a:spLocks/>
              </p:cNvSpPr>
              <p:nvPr/>
            </p:nvSpPr>
            <p:spPr bwMode="auto">
              <a:xfrm>
                <a:off x="3667" y="1196"/>
                <a:ext cx="104" cy="160"/>
              </a:xfrm>
              <a:custGeom>
                <a:avLst/>
                <a:gdLst>
                  <a:gd name="T0" fmla="*/ 57 w 104"/>
                  <a:gd name="T1" fmla="*/ 14 h 160"/>
                  <a:gd name="T2" fmla="*/ 57 w 104"/>
                  <a:gd name="T3" fmla="*/ 14 h 160"/>
                  <a:gd name="T4" fmla="*/ 51 w 104"/>
                  <a:gd name="T5" fmla="*/ 18 h 160"/>
                  <a:gd name="T6" fmla="*/ 45 w 104"/>
                  <a:gd name="T7" fmla="*/ 24 h 160"/>
                  <a:gd name="T8" fmla="*/ 38 w 104"/>
                  <a:gd name="T9" fmla="*/ 31 h 160"/>
                  <a:gd name="T10" fmla="*/ 30 w 104"/>
                  <a:gd name="T11" fmla="*/ 40 h 160"/>
                  <a:gd name="T12" fmla="*/ 21 w 104"/>
                  <a:gd name="T13" fmla="*/ 53 h 160"/>
                  <a:gd name="T14" fmla="*/ 13 w 104"/>
                  <a:gd name="T15" fmla="*/ 67 h 160"/>
                  <a:gd name="T16" fmla="*/ 7 w 104"/>
                  <a:gd name="T17" fmla="*/ 83 h 160"/>
                  <a:gd name="T18" fmla="*/ 7 w 104"/>
                  <a:gd name="T19" fmla="*/ 83 h 160"/>
                  <a:gd name="T20" fmla="*/ 2 w 104"/>
                  <a:gd name="T21" fmla="*/ 100 h 160"/>
                  <a:gd name="T22" fmla="*/ 0 w 104"/>
                  <a:gd name="T23" fmla="*/ 117 h 160"/>
                  <a:gd name="T24" fmla="*/ 0 w 104"/>
                  <a:gd name="T25" fmla="*/ 131 h 160"/>
                  <a:gd name="T26" fmla="*/ 1 w 104"/>
                  <a:gd name="T27" fmla="*/ 142 h 160"/>
                  <a:gd name="T28" fmla="*/ 3 w 104"/>
                  <a:gd name="T29" fmla="*/ 147 h 160"/>
                  <a:gd name="T30" fmla="*/ 5 w 104"/>
                  <a:gd name="T31" fmla="*/ 152 h 160"/>
                  <a:gd name="T32" fmla="*/ 7 w 104"/>
                  <a:gd name="T33" fmla="*/ 155 h 160"/>
                  <a:gd name="T34" fmla="*/ 9 w 104"/>
                  <a:gd name="T35" fmla="*/ 158 h 160"/>
                  <a:gd name="T36" fmla="*/ 12 w 104"/>
                  <a:gd name="T37" fmla="*/ 159 h 160"/>
                  <a:gd name="T38" fmla="*/ 16 w 104"/>
                  <a:gd name="T39" fmla="*/ 160 h 160"/>
                  <a:gd name="T40" fmla="*/ 20 w 104"/>
                  <a:gd name="T41" fmla="*/ 160 h 160"/>
                  <a:gd name="T42" fmla="*/ 23 w 104"/>
                  <a:gd name="T43" fmla="*/ 158 h 160"/>
                  <a:gd name="T44" fmla="*/ 23 w 104"/>
                  <a:gd name="T45" fmla="*/ 158 h 160"/>
                  <a:gd name="T46" fmla="*/ 31 w 104"/>
                  <a:gd name="T47" fmla="*/ 153 h 160"/>
                  <a:gd name="T48" fmla="*/ 37 w 104"/>
                  <a:gd name="T49" fmla="*/ 147 h 160"/>
                  <a:gd name="T50" fmla="*/ 43 w 104"/>
                  <a:gd name="T51" fmla="*/ 138 h 160"/>
                  <a:gd name="T52" fmla="*/ 49 w 104"/>
                  <a:gd name="T53" fmla="*/ 129 h 160"/>
                  <a:gd name="T54" fmla="*/ 59 w 104"/>
                  <a:gd name="T55" fmla="*/ 109 h 160"/>
                  <a:gd name="T56" fmla="*/ 67 w 104"/>
                  <a:gd name="T57" fmla="*/ 87 h 160"/>
                  <a:gd name="T58" fmla="*/ 67 w 104"/>
                  <a:gd name="T59" fmla="*/ 87 h 160"/>
                  <a:gd name="T60" fmla="*/ 85 w 104"/>
                  <a:gd name="T61" fmla="*/ 46 h 160"/>
                  <a:gd name="T62" fmla="*/ 93 w 104"/>
                  <a:gd name="T63" fmla="*/ 29 h 160"/>
                  <a:gd name="T64" fmla="*/ 101 w 104"/>
                  <a:gd name="T65" fmla="*/ 17 h 160"/>
                  <a:gd name="T66" fmla="*/ 101 w 104"/>
                  <a:gd name="T67" fmla="*/ 17 h 160"/>
                  <a:gd name="T68" fmla="*/ 103 w 104"/>
                  <a:gd name="T69" fmla="*/ 12 h 160"/>
                  <a:gd name="T70" fmla="*/ 104 w 104"/>
                  <a:gd name="T71" fmla="*/ 7 h 160"/>
                  <a:gd name="T72" fmla="*/ 103 w 104"/>
                  <a:gd name="T73" fmla="*/ 3 h 160"/>
                  <a:gd name="T74" fmla="*/ 102 w 104"/>
                  <a:gd name="T75" fmla="*/ 2 h 160"/>
                  <a:gd name="T76" fmla="*/ 100 w 104"/>
                  <a:gd name="T77" fmla="*/ 1 h 160"/>
                  <a:gd name="T78" fmla="*/ 98 w 104"/>
                  <a:gd name="T79" fmla="*/ 0 h 160"/>
                  <a:gd name="T80" fmla="*/ 94 w 104"/>
                  <a:gd name="T81" fmla="*/ 0 h 160"/>
                  <a:gd name="T82" fmla="*/ 86 w 104"/>
                  <a:gd name="T83" fmla="*/ 2 h 160"/>
                  <a:gd name="T84" fmla="*/ 73 w 104"/>
                  <a:gd name="T85" fmla="*/ 6 h 160"/>
                  <a:gd name="T86" fmla="*/ 57 w 104"/>
                  <a:gd name="T87" fmla="*/ 14 h 160"/>
                  <a:gd name="T88" fmla="*/ 57 w 104"/>
                  <a:gd name="T89" fmla="*/ 14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4" h="160">
                    <a:moveTo>
                      <a:pt x="57" y="14"/>
                    </a:moveTo>
                    <a:lnTo>
                      <a:pt x="57" y="14"/>
                    </a:lnTo>
                    <a:lnTo>
                      <a:pt x="51" y="18"/>
                    </a:lnTo>
                    <a:lnTo>
                      <a:pt x="45" y="24"/>
                    </a:lnTo>
                    <a:lnTo>
                      <a:pt x="38" y="31"/>
                    </a:lnTo>
                    <a:lnTo>
                      <a:pt x="30" y="40"/>
                    </a:lnTo>
                    <a:lnTo>
                      <a:pt x="21" y="53"/>
                    </a:lnTo>
                    <a:lnTo>
                      <a:pt x="13" y="67"/>
                    </a:lnTo>
                    <a:lnTo>
                      <a:pt x="7" y="83"/>
                    </a:lnTo>
                    <a:lnTo>
                      <a:pt x="2" y="100"/>
                    </a:lnTo>
                    <a:lnTo>
                      <a:pt x="0" y="117"/>
                    </a:lnTo>
                    <a:lnTo>
                      <a:pt x="0" y="131"/>
                    </a:lnTo>
                    <a:lnTo>
                      <a:pt x="1" y="142"/>
                    </a:lnTo>
                    <a:lnTo>
                      <a:pt x="3" y="147"/>
                    </a:lnTo>
                    <a:lnTo>
                      <a:pt x="5" y="152"/>
                    </a:lnTo>
                    <a:lnTo>
                      <a:pt x="7" y="155"/>
                    </a:lnTo>
                    <a:lnTo>
                      <a:pt x="9" y="158"/>
                    </a:lnTo>
                    <a:lnTo>
                      <a:pt x="12" y="159"/>
                    </a:lnTo>
                    <a:lnTo>
                      <a:pt x="16" y="160"/>
                    </a:lnTo>
                    <a:lnTo>
                      <a:pt x="20" y="160"/>
                    </a:lnTo>
                    <a:lnTo>
                      <a:pt x="23" y="158"/>
                    </a:lnTo>
                    <a:lnTo>
                      <a:pt x="31" y="153"/>
                    </a:lnTo>
                    <a:lnTo>
                      <a:pt x="37" y="147"/>
                    </a:lnTo>
                    <a:lnTo>
                      <a:pt x="43" y="138"/>
                    </a:lnTo>
                    <a:lnTo>
                      <a:pt x="49" y="129"/>
                    </a:lnTo>
                    <a:lnTo>
                      <a:pt x="59" y="109"/>
                    </a:lnTo>
                    <a:lnTo>
                      <a:pt x="67" y="87"/>
                    </a:lnTo>
                    <a:lnTo>
                      <a:pt x="85" y="46"/>
                    </a:lnTo>
                    <a:lnTo>
                      <a:pt x="93" y="29"/>
                    </a:lnTo>
                    <a:lnTo>
                      <a:pt x="101" y="17"/>
                    </a:lnTo>
                    <a:lnTo>
                      <a:pt x="103" y="12"/>
                    </a:lnTo>
                    <a:lnTo>
                      <a:pt x="104" y="7"/>
                    </a:lnTo>
                    <a:lnTo>
                      <a:pt x="103" y="3"/>
                    </a:lnTo>
                    <a:lnTo>
                      <a:pt x="102" y="2"/>
                    </a:lnTo>
                    <a:lnTo>
                      <a:pt x="100" y="1"/>
                    </a:lnTo>
                    <a:lnTo>
                      <a:pt x="98" y="0"/>
                    </a:lnTo>
                    <a:lnTo>
                      <a:pt x="94" y="0"/>
                    </a:lnTo>
                    <a:lnTo>
                      <a:pt x="86" y="2"/>
                    </a:lnTo>
                    <a:lnTo>
                      <a:pt x="73" y="6"/>
                    </a:lnTo>
                    <a:lnTo>
                      <a:pt x="57" y="14"/>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8" name="Freeform 133">
                <a:extLst>
                  <a:ext uri="{FF2B5EF4-FFF2-40B4-BE49-F238E27FC236}">
                    <a16:creationId xmlns:a16="http://schemas.microsoft.com/office/drawing/2014/main" id="{2F9D9493-2889-4B8B-AE9A-B63C42093670}"/>
                  </a:ext>
                </a:extLst>
              </p:cNvPr>
              <p:cNvSpPr>
                <a:spLocks/>
              </p:cNvSpPr>
              <p:nvPr/>
            </p:nvSpPr>
            <p:spPr bwMode="auto">
              <a:xfrm>
                <a:off x="3669" y="1198"/>
                <a:ext cx="100" cy="154"/>
              </a:xfrm>
              <a:custGeom>
                <a:avLst/>
                <a:gdLst>
                  <a:gd name="T0" fmla="*/ 54 w 100"/>
                  <a:gd name="T1" fmla="*/ 14 h 154"/>
                  <a:gd name="T2" fmla="*/ 54 w 100"/>
                  <a:gd name="T3" fmla="*/ 14 h 154"/>
                  <a:gd name="T4" fmla="*/ 49 w 100"/>
                  <a:gd name="T5" fmla="*/ 18 h 154"/>
                  <a:gd name="T6" fmla="*/ 43 w 100"/>
                  <a:gd name="T7" fmla="*/ 23 h 154"/>
                  <a:gd name="T8" fmla="*/ 36 w 100"/>
                  <a:gd name="T9" fmla="*/ 30 h 154"/>
                  <a:gd name="T10" fmla="*/ 28 w 100"/>
                  <a:gd name="T11" fmla="*/ 39 h 154"/>
                  <a:gd name="T12" fmla="*/ 21 w 100"/>
                  <a:gd name="T13" fmla="*/ 51 h 154"/>
                  <a:gd name="T14" fmla="*/ 12 w 100"/>
                  <a:gd name="T15" fmla="*/ 65 h 154"/>
                  <a:gd name="T16" fmla="*/ 6 w 100"/>
                  <a:gd name="T17" fmla="*/ 80 h 154"/>
                  <a:gd name="T18" fmla="*/ 6 w 100"/>
                  <a:gd name="T19" fmla="*/ 80 h 154"/>
                  <a:gd name="T20" fmla="*/ 2 w 100"/>
                  <a:gd name="T21" fmla="*/ 96 h 154"/>
                  <a:gd name="T22" fmla="*/ 0 w 100"/>
                  <a:gd name="T23" fmla="*/ 112 h 154"/>
                  <a:gd name="T24" fmla="*/ 0 w 100"/>
                  <a:gd name="T25" fmla="*/ 126 h 154"/>
                  <a:gd name="T26" fmla="*/ 1 w 100"/>
                  <a:gd name="T27" fmla="*/ 137 h 154"/>
                  <a:gd name="T28" fmla="*/ 4 w 100"/>
                  <a:gd name="T29" fmla="*/ 146 h 154"/>
                  <a:gd name="T30" fmla="*/ 6 w 100"/>
                  <a:gd name="T31" fmla="*/ 149 h 154"/>
                  <a:gd name="T32" fmla="*/ 9 w 100"/>
                  <a:gd name="T33" fmla="*/ 152 h 154"/>
                  <a:gd name="T34" fmla="*/ 12 w 100"/>
                  <a:gd name="T35" fmla="*/ 153 h 154"/>
                  <a:gd name="T36" fmla="*/ 16 w 100"/>
                  <a:gd name="T37" fmla="*/ 154 h 154"/>
                  <a:gd name="T38" fmla="*/ 19 w 100"/>
                  <a:gd name="T39" fmla="*/ 154 h 154"/>
                  <a:gd name="T40" fmla="*/ 22 w 100"/>
                  <a:gd name="T41" fmla="*/ 152 h 154"/>
                  <a:gd name="T42" fmla="*/ 22 w 100"/>
                  <a:gd name="T43" fmla="*/ 152 h 154"/>
                  <a:gd name="T44" fmla="*/ 29 w 100"/>
                  <a:gd name="T45" fmla="*/ 148 h 154"/>
                  <a:gd name="T46" fmla="*/ 36 w 100"/>
                  <a:gd name="T47" fmla="*/ 141 h 154"/>
                  <a:gd name="T48" fmla="*/ 42 w 100"/>
                  <a:gd name="T49" fmla="*/ 133 h 154"/>
                  <a:gd name="T50" fmla="*/ 47 w 100"/>
                  <a:gd name="T51" fmla="*/ 124 h 154"/>
                  <a:gd name="T52" fmla="*/ 56 w 100"/>
                  <a:gd name="T53" fmla="*/ 105 h 154"/>
                  <a:gd name="T54" fmla="*/ 65 w 100"/>
                  <a:gd name="T55" fmla="*/ 84 h 154"/>
                  <a:gd name="T56" fmla="*/ 65 w 100"/>
                  <a:gd name="T57" fmla="*/ 84 h 154"/>
                  <a:gd name="T58" fmla="*/ 82 w 100"/>
                  <a:gd name="T59" fmla="*/ 45 h 154"/>
                  <a:gd name="T60" fmla="*/ 90 w 100"/>
                  <a:gd name="T61" fmla="*/ 29 h 154"/>
                  <a:gd name="T62" fmla="*/ 97 w 100"/>
                  <a:gd name="T63" fmla="*/ 16 h 154"/>
                  <a:gd name="T64" fmla="*/ 97 w 100"/>
                  <a:gd name="T65" fmla="*/ 16 h 154"/>
                  <a:gd name="T66" fmla="*/ 99 w 100"/>
                  <a:gd name="T67" fmla="*/ 12 h 154"/>
                  <a:gd name="T68" fmla="*/ 100 w 100"/>
                  <a:gd name="T69" fmla="*/ 7 h 154"/>
                  <a:gd name="T70" fmla="*/ 99 w 100"/>
                  <a:gd name="T71" fmla="*/ 4 h 154"/>
                  <a:gd name="T72" fmla="*/ 98 w 100"/>
                  <a:gd name="T73" fmla="*/ 2 h 154"/>
                  <a:gd name="T74" fmla="*/ 96 w 100"/>
                  <a:gd name="T75" fmla="*/ 1 h 154"/>
                  <a:gd name="T76" fmla="*/ 93 w 100"/>
                  <a:gd name="T77" fmla="*/ 0 h 154"/>
                  <a:gd name="T78" fmla="*/ 90 w 100"/>
                  <a:gd name="T79" fmla="*/ 0 h 154"/>
                  <a:gd name="T80" fmla="*/ 82 w 100"/>
                  <a:gd name="T81" fmla="*/ 2 h 154"/>
                  <a:gd name="T82" fmla="*/ 70 w 100"/>
                  <a:gd name="T83" fmla="*/ 6 h 154"/>
                  <a:gd name="T84" fmla="*/ 54 w 100"/>
                  <a:gd name="T85" fmla="*/ 14 h 154"/>
                  <a:gd name="T86" fmla="*/ 54 w 100"/>
                  <a:gd name="T87" fmla="*/ 14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 h="154">
                    <a:moveTo>
                      <a:pt x="54" y="14"/>
                    </a:moveTo>
                    <a:lnTo>
                      <a:pt x="54" y="14"/>
                    </a:lnTo>
                    <a:lnTo>
                      <a:pt x="49" y="18"/>
                    </a:lnTo>
                    <a:lnTo>
                      <a:pt x="43" y="23"/>
                    </a:lnTo>
                    <a:lnTo>
                      <a:pt x="36" y="30"/>
                    </a:lnTo>
                    <a:lnTo>
                      <a:pt x="28" y="39"/>
                    </a:lnTo>
                    <a:lnTo>
                      <a:pt x="21" y="51"/>
                    </a:lnTo>
                    <a:lnTo>
                      <a:pt x="12" y="65"/>
                    </a:lnTo>
                    <a:lnTo>
                      <a:pt x="6" y="80"/>
                    </a:lnTo>
                    <a:lnTo>
                      <a:pt x="2" y="96"/>
                    </a:lnTo>
                    <a:lnTo>
                      <a:pt x="0" y="112"/>
                    </a:lnTo>
                    <a:lnTo>
                      <a:pt x="0" y="126"/>
                    </a:lnTo>
                    <a:lnTo>
                      <a:pt x="1" y="137"/>
                    </a:lnTo>
                    <a:lnTo>
                      <a:pt x="4" y="146"/>
                    </a:lnTo>
                    <a:lnTo>
                      <a:pt x="6" y="149"/>
                    </a:lnTo>
                    <a:lnTo>
                      <a:pt x="9" y="152"/>
                    </a:lnTo>
                    <a:lnTo>
                      <a:pt x="12" y="153"/>
                    </a:lnTo>
                    <a:lnTo>
                      <a:pt x="16" y="154"/>
                    </a:lnTo>
                    <a:lnTo>
                      <a:pt x="19" y="154"/>
                    </a:lnTo>
                    <a:lnTo>
                      <a:pt x="22" y="152"/>
                    </a:lnTo>
                    <a:lnTo>
                      <a:pt x="29" y="148"/>
                    </a:lnTo>
                    <a:lnTo>
                      <a:pt x="36" y="141"/>
                    </a:lnTo>
                    <a:lnTo>
                      <a:pt x="42" y="133"/>
                    </a:lnTo>
                    <a:lnTo>
                      <a:pt x="47" y="124"/>
                    </a:lnTo>
                    <a:lnTo>
                      <a:pt x="56" y="105"/>
                    </a:lnTo>
                    <a:lnTo>
                      <a:pt x="65" y="84"/>
                    </a:lnTo>
                    <a:lnTo>
                      <a:pt x="82" y="45"/>
                    </a:lnTo>
                    <a:lnTo>
                      <a:pt x="90" y="29"/>
                    </a:lnTo>
                    <a:lnTo>
                      <a:pt x="97" y="16"/>
                    </a:lnTo>
                    <a:lnTo>
                      <a:pt x="99" y="12"/>
                    </a:lnTo>
                    <a:lnTo>
                      <a:pt x="100" y="7"/>
                    </a:lnTo>
                    <a:lnTo>
                      <a:pt x="99" y="4"/>
                    </a:lnTo>
                    <a:lnTo>
                      <a:pt x="98" y="2"/>
                    </a:lnTo>
                    <a:lnTo>
                      <a:pt x="96" y="1"/>
                    </a:lnTo>
                    <a:lnTo>
                      <a:pt x="93" y="0"/>
                    </a:lnTo>
                    <a:lnTo>
                      <a:pt x="90" y="0"/>
                    </a:lnTo>
                    <a:lnTo>
                      <a:pt x="82" y="2"/>
                    </a:lnTo>
                    <a:lnTo>
                      <a:pt x="70" y="6"/>
                    </a:lnTo>
                    <a:lnTo>
                      <a:pt x="54" y="1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9" name="Freeform 134">
                <a:extLst>
                  <a:ext uri="{FF2B5EF4-FFF2-40B4-BE49-F238E27FC236}">
                    <a16:creationId xmlns:a16="http://schemas.microsoft.com/office/drawing/2014/main" id="{9FA650CC-B336-40BA-ACA4-4585F6358C29}"/>
                  </a:ext>
                </a:extLst>
              </p:cNvPr>
              <p:cNvSpPr>
                <a:spLocks/>
              </p:cNvSpPr>
              <p:nvPr/>
            </p:nvSpPr>
            <p:spPr bwMode="auto">
              <a:xfrm>
                <a:off x="3671" y="1201"/>
                <a:ext cx="96" cy="147"/>
              </a:xfrm>
              <a:custGeom>
                <a:avLst/>
                <a:gdLst>
                  <a:gd name="T0" fmla="*/ 51 w 96"/>
                  <a:gd name="T1" fmla="*/ 13 h 147"/>
                  <a:gd name="T2" fmla="*/ 51 w 96"/>
                  <a:gd name="T3" fmla="*/ 13 h 147"/>
                  <a:gd name="T4" fmla="*/ 46 w 96"/>
                  <a:gd name="T5" fmla="*/ 16 h 147"/>
                  <a:gd name="T6" fmla="*/ 41 w 96"/>
                  <a:gd name="T7" fmla="*/ 21 h 147"/>
                  <a:gd name="T8" fmla="*/ 34 w 96"/>
                  <a:gd name="T9" fmla="*/ 28 h 147"/>
                  <a:gd name="T10" fmla="*/ 27 w 96"/>
                  <a:gd name="T11" fmla="*/ 37 h 147"/>
                  <a:gd name="T12" fmla="*/ 20 w 96"/>
                  <a:gd name="T13" fmla="*/ 49 h 147"/>
                  <a:gd name="T14" fmla="*/ 13 w 96"/>
                  <a:gd name="T15" fmla="*/ 61 h 147"/>
                  <a:gd name="T16" fmla="*/ 6 w 96"/>
                  <a:gd name="T17" fmla="*/ 76 h 147"/>
                  <a:gd name="T18" fmla="*/ 6 w 96"/>
                  <a:gd name="T19" fmla="*/ 76 h 147"/>
                  <a:gd name="T20" fmla="*/ 2 w 96"/>
                  <a:gd name="T21" fmla="*/ 92 h 147"/>
                  <a:gd name="T22" fmla="*/ 0 w 96"/>
                  <a:gd name="T23" fmla="*/ 107 h 147"/>
                  <a:gd name="T24" fmla="*/ 0 w 96"/>
                  <a:gd name="T25" fmla="*/ 120 h 147"/>
                  <a:gd name="T26" fmla="*/ 1 w 96"/>
                  <a:gd name="T27" fmla="*/ 131 h 147"/>
                  <a:gd name="T28" fmla="*/ 4 w 96"/>
                  <a:gd name="T29" fmla="*/ 139 h 147"/>
                  <a:gd name="T30" fmla="*/ 6 w 96"/>
                  <a:gd name="T31" fmla="*/ 142 h 147"/>
                  <a:gd name="T32" fmla="*/ 8 w 96"/>
                  <a:gd name="T33" fmla="*/ 145 h 147"/>
                  <a:gd name="T34" fmla="*/ 12 w 96"/>
                  <a:gd name="T35" fmla="*/ 146 h 147"/>
                  <a:gd name="T36" fmla="*/ 15 w 96"/>
                  <a:gd name="T37" fmla="*/ 147 h 147"/>
                  <a:gd name="T38" fmla="*/ 18 w 96"/>
                  <a:gd name="T39" fmla="*/ 147 h 147"/>
                  <a:gd name="T40" fmla="*/ 21 w 96"/>
                  <a:gd name="T41" fmla="*/ 145 h 147"/>
                  <a:gd name="T42" fmla="*/ 21 w 96"/>
                  <a:gd name="T43" fmla="*/ 145 h 147"/>
                  <a:gd name="T44" fmla="*/ 28 w 96"/>
                  <a:gd name="T45" fmla="*/ 141 h 147"/>
                  <a:gd name="T46" fmla="*/ 34 w 96"/>
                  <a:gd name="T47" fmla="*/ 135 h 147"/>
                  <a:gd name="T48" fmla="*/ 40 w 96"/>
                  <a:gd name="T49" fmla="*/ 127 h 147"/>
                  <a:gd name="T50" fmla="*/ 45 w 96"/>
                  <a:gd name="T51" fmla="*/ 119 h 147"/>
                  <a:gd name="T52" fmla="*/ 54 w 96"/>
                  <a:gd name="T53" fmla="*/ 99 h 147"/>
                  <a:gd name="T54" fmla="*/ 62 w 96"/>
                  <a:gd name="T55" fmla="*/ 80 h 147"/>
                  <a:gd name="T56" fmla="*/ 62 w 96"/>
                  <a:gd name="T57" fmla="*/ 80 h 147"/>
                  <a:gd name="T58" fmla="*/ 78 w 96"/>
                  <a:gd name="T59" fmla="*/ 43 h 147"/>
                  <a:gd name="T60" fmla="*/ 86 w 96"/>
                  <a:gd name="T61" fmla="*/ 27 h 147"/>
                  <a:gd name="T62" fmla="*/ 92 w 96"/>
                  <a:gd name="T63" fmla="*/ 15 h 147"/>
                  <a:gd name="T64" fmla="*/ 92 w 96"/>
                  <a:gd name="T65" fmla="*/ 15 h 147"/>
                  <a:gd name="T66" fmla="*/ 95 w 96"/>
                  <a:gd name="T67" fmla="*/ 11 h 147"/>
                  <a:gd name="T68" fmla="*/ 96 w 96"/>
                  <a:gd name="T69" fmla="*/ 6 h 147"/>
                  <a:gd name="T70" fmla="*/ 95 w 96"/>
                  <a:gd name="T71" fmla="*/ 3 h 147"/>
                  <a:gd name="T72" fmla="*/ 93 w 96"/>
                  <a:gd name="T73" fmla="*/ 1 h 147"/>
                  <a:gd name="T74" fmla="*/ 91 w 96"/>
                  <a:gd name="T75" fmla="*/ 0 h 147"/>
                  <a:gd name="T76" fmla="*/ 86 w 96"/>
                  <a:gd name="T77" fmla="*/ 0 h 147"/>
                  <a:gd name="T78" fmla="*/ 78 w 96"/>
                  <a:gd name="T79" fmla="*/ 1 h 147"/>
                  <a:gd name="T80" fmla="*/ 66 w 96"/>
                  <a:gd name="T81" fmla="*/ 5 h 147"/>
                  <a:gd name="T82" fmla="*/ 51 w 96"/>
                  <a:gd name="T83" fmla="*/ 13 h 147"/>
                  <a:gd name="T84" fmla="*/ 51 w 96"/>
                  <a:gd name="T85" fmla="*/ 13 h 1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6" h="147">
                    <a:moveTo>
                      <a:pt x="51" y="13"/>
                    </a:moveTo>
                    <a:lnTo>
                      <a:pt x="51" y="13"/>
                    </a:lnTo>
                    <a:lnTo>
                      <a:pt x="46" y="16"/>
                    </a:lnTo>
                    <a:lnTo>
                      <a:pt x="41" y="21"/>
                    </a:lnTo>
                    <a:lnTo>
                      <a:pt x="34" y="28"/>
                    </a:lnTo>
                    <a:lnTo>
                      <a:pt x="27" y="37"/>
                    </a:lnTo>
                    <a:lnTo>
                      <a:pt x="20" y="49"/>
                    </a:lnTo>
                    <a:lnTo>
                      <a:pt x="13" y="61"/>
                    </a:lnTo>
                    <a:lnTo>
                      <a:pt x="6" y="76"/>
                    </a:lnTo>
                    <a:lnTo>
                      <a:pt x="2" y="92"/>
                    </a:lnTo>
                    <a:lnTo>
                      <a:pt x="0" y="107"/>
                    </a:lnTo>
                    <a:lnTo>
                      <a:pt x="0" y="120"/>
                    </a:lnTo>
                    <a:lnTo>
                      <a:pt x="1" y="131"/>
                    </a:lnTo>
                    <a:lnTo>
                      <a:pt x="4" y="139"/>
                    </a:lnTo>
                    <a:lnTo>
                      <a:pt x="6" y="142"/>
                    </a:lnTo>
                    <a:lnTo>
                      <a:pt x="8" y="145"/>
                    </a:lnTo>
                    <a:lnTo>
                      <a:pt x="12" y="146"/>
                    </a:lnTo>
                    <a:lnTo>
                      <a:pt x="15" y="147"/>
                    </a:lnTo>
                    <a:lnTo>
                      <a:pt x="18" y="147"/>
                    </a:lnTo>
                    <a:lnTo>
                      <a:pt x="21" y="145"/>
                    </a:lnTo>
                    <a:lnTo>
                      <a:pt x="28" y="141"/>
                    </a:lnTo>
                    <a:lnTo>
                      <a:pt x="34" y="135"/>
                    </a:lnTo>
                    <a:lnTo>
                      <a:pt x="40" y="127"/>
                    </a:lnTo>
                    <a:lnTo>
                      <a:pt x="45" y="119"/>
                    </a:lnTo>
                    <a:lnTo>
                      <a:pt x="54" y="99"/>
                    </a:lnTo>
                    <a:lnTo>
                      <a:pt x="62" y="80"/>
                    </a:lnTo>
                    <a:lnTo>
                      <a:pt x="78" y="43"/>
                    </a:lnTo>
                    <a:lnTo>
                      <a:pt x="86" y="27"/>
                    </a:lnTo>
                    <a:lnTo>
                      <a:pt x="92" y="15"/>
                    </a:lnTo>
                    <a:lnTo>
                      <a:pt x="95" y="11"/>
                    </a:lnTo>
                    <a:lnTo>
                      <a:pt x="96" y="6"/>
                    </a:lnTo>
                    <a:lnTo>
                      <a:pt x="95" y="3"/>
                    </a:lnTo>
                    <a:lnTo>
                      <a:pt x="93" y="1"/>
                    </a:lnTo>
                    <a:lnTo>
                      <a:pt x="91" y="0"/>
                    </a:lnTo>
                    <a:lnTo>
                      <a:pt x="86" y="0"/>
                    </a:lnTo>
                    <a:lnTo>
                      <a:pt x="78" y="1"/>
                    </a:lnTo>
                    <a:lnTo>
                      <a:pt x="66" y="5"/>
                    </a:lnTo>
                    <a:lnTo>
                      <a:pt x="51" y="1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0" name="Freeform 135">
                <a:extLst>
                  <a:ext uri="{FF2B5EF4-FFF2-40B4-BE49-F238E27FC236}">
                    <a16:creationId xmlns:a16="http://schemas.microsoft.com/office/drawing/2014/main" id="{109C42CD-328E-4846-AEE1-B0174251CC2D}"/>
                  </a:ext>
                </a:extLst>
              </p:cNvPr>
              <p:cNvSpPr>
                <a:spLocks/>
              </p:cNvSpPr>
              <p:nvPr/>
            </p:nvSpPr>
            <p:spPr bwMode="auto">
              <a:xfrm>
                <a:off x="3673" y="1203"/>
                <a:ext cx="91" cy="141"/>
              </a:xfrm>
              <a:custGeom>
                <a:avLst/>
                <a:gdLst>
                  <a:gd name="T0" fmla="*/ 48 w 91"/>
                  <a:gd name="T1" fmla="*/ 12 h 141"/>
                  <a:gd name="T2" fmla="*/ 48 w 91"/>
                  <a:gd name="T3" fmla="*/ 12 h 141"/>
                  <a:gd name="T4" fmla="*/ 44 w 91"/>
                  <a:gd name="T5" fmla="*/ 16 h 141"/>
                  <a:gd name="T6" fmla="*/ 38 w 91"/>
                  <a:gd name="T7" fmla="*/ 21 h 141"/>
                  <a:gd name="T8" fmla="*/ 32 w 91"/>
                  <a:gd name="T9" fmla="*/ 27 h 141"/>
                  <a:gd name="T10" fmla="*/ 25 w 91"/>
                  <a:gd name="T11" fmla="*/ 36 h 141"/>
                  <a:gd name="T12" fmla="*/ 19 w 91"/>
                  <a:gd name="T13" fmla="*/ 47 h 141"/>
                  <a:gd name="T14" fmla="*/ 12 w 91"/>
                  <a:gd name="T15" fmla="*/ 59 h 141"/>
                  <a:gd name="T16" fmla="*/ 6 w 91"/>
                  <a:gd name="T17" fmla="*/ 73 h 141"/>
                  <a:gd name="T18" fmla="*/ 6 w 91"/>
                  <a:gd name="T19" fmla="*/ 73 h 141"/>
                  <a:gd name="T20" fmla="*/ 2 w 91"/>
                  <a:gd name="T21" fmla="*/ 88 h 141"/>
                  <a:gd name="T22" fmla="*/ 0 w 91"/>
                  <a:gd name="T23" fmla="*/ 103 h 141"/>
                  <a:gd name="T24" fmla="*/ 0 w 91"/>
                  <a:gd name="T25" fmla="*/ 115 h 141"/>
                  <a:gd name="T26" fmla="*/ 1 w 91"/>
                  <a:gd name="T27" fmla="*/ 126 h 141"/>
                  <a:gd name="T28" fmla="*/ 4 w 91"/>
                  <a:gd name="T29" fmla="*/ 134 h 141"/>
                  <a:gd name="T30" fmla="*/ 6 w 91"/>
                  <a:gd name="T31" fmla="*/ 137 h 141"/>
                  <a:gd name="T32" fmla="*/ 8 w 91"/>
                  <a:gd name="T33" fmla="*/ 139 h 141"/>
                  <a:gd name="T34" fmla="*/ 12 w 91"/>
                  <a:gd name="T35" fmla="*/ 140 h 141"/>
                  <a:gd name="T36" fmla="*/ 14 w 91"/>
                  <a:gd name="T37" fmla="*/ 141 h 141"/>
                  <a:gd name="T38" fmla="*/ 17 w 91"/>
                  <a:gd name="T39" fmla="*/ 141 h 141"/>
                  <a:gd name="T40" fmla="*/ 21 w 91"/>
                  <a:gd name="T41" fmla="*/ 139 h 141"/>
                  <a:gd name="T42" fmla="*/ 21 w 91"/>
                  <a:gd name="T43" fmla="*/ 139 h 141"/>
                  <a:gd name="T44" fmla="*/ 27 w 91"/>
                  <a:gd name="T45" fmla="*/ 135 h 141"/>
                  <a:gd name="T46" fmla="*/ 33 w 91"/>
                  <a:gd name="T47" fmla="*/ 129 h 141"/>
                  <a:gd name="T48" fmla="*/ 38 w 91"/>
                  <a:gd name="T49" fmla="*/ 122 h 141"/>
                  <a:gd name="T50" fmla="*/ 43 w 91"/>
                  <a:gd name="T51" fmla="*/ 114 h 141"/>
                  <a:gd name="T52" fmla="*/ 51 w 91"/>
                  <a:gd name="T53" fmla="*/ 95 h 141"/>
                  <a:gd name="T54" fmla="*/ 59 w 91"/>
                  <a:gd name="T55" fmla="*/ 77 h 141"/>
                  <a:gd name="T56" fmla="*/ 59 w 91"/>
                  <a:gd name="T57" fmla="*/ 77 h 141"/>
                  <a:gd name="T58" fmla="*/ 75 w 91"/>
                  <a:gd name="T59" fmla="*/ 41 h 141"/>
                  <a:gd name="T60" fmla="*/ 82 w 91"/>
                  <a:gd name="T61" fmla="*/ 26 h 141"/>
                  <a:gd name="T62" fmla="*/ 88 w 91"/>
                  <a:gd name="T63" fmla="*/ 15 h 141"/>
                  <a:gd name="T64" fmla="*/ 88 w 91"/>
                  <a:gd name="T65" fmla="*/ 15 h 141"/>
                  <a:gd name="T66" fmla="*/ 91 w 91"/>
                  <a:gd name="T67" fmla="*/ 11 h 141"/>
                  <a:gd name="T68" fmla="*/ 91 w 91"/>
                  <a:gd name="T69" fmla="*/ 7 h 141"/>
                  <a:gd name="T70" fmla="*/ 90 w 91"/>
                  <a:gd name="T71" fmla="*/ 3 h 141"/>
                  <a:gd name="T72" fmla="*/ 89 w 91"/>
                  <a:gd name="T73" fmla="*/ 2 h 141"/>
                  <a:gd name="T74" fmla="*/ 87 w 91"/>
                  <a:gd name="T75" fmla="*/ 1 h 141"/>
                  <a:gd name="T76" fmla="*/ 82 w 91"/>
                  <a:gd name="T77" fmla="*/ 0 h 141"/>
                  <a:gd name="T78" fmla="*/ 74 w 91"/>
                  <a:gd name="T79" fmla="*/ 1 h 141"/>
                  <a:gd name="T80" fmla="*/ 62 w 91"/>
                  <a:gd name="T81" fmla="*/ 5 h 141"/>
                  <a:gd name="T82" fmla="*/ 48 w 91"/>
                  <a:gd name="T83" fmla="*/ 12 h 141"/>
                  <a:gd name="T84" fmla="*/ 48 w 91"/>
                  <a:gd name="T85" fmla="*/ 12 h 1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1" h="141">
                    <a:moveTo>
                      <a:pt x="48" y="12"/>
                    </a:moveTo>
                    <a:lnTo>
                      <a:pt x="48" y="12"/>
                    </a:lnTo>
                    <a:lnTo>
                      <a:pt x="44" y="16"/>
                    </a:lnTo>
                    <a:lnTo>
                      <a:pt x="38" y="21"/>
                    </a:lnTo>
                    <a:lnTo>
                      <a:pt x="32" y="27"/>
                    </a:lnTo>
                    <a:lnTo>
                      <a:pt x="25" y="36"/>
                    </a:lnTo>
                    <a:lnTo>
                      <a:pt x="19" y="47"/>
                    </a:lnTo>
                    <a:lnTo>
                      <a:pt x="12" y="59"/>
                    </a:lnTo>
                    <a:lnTo>
                      <a:pt x="6" y="73"/>
                    </a:lnTo>
                    <a:lnTo>
                      <a:pt x="2" y="88"/>
                    </a:lnTo>
                    <a:lnTo>
                      <a:pt x="0" y="103"/>
                    </a:lnTo>
                    <a:lnTo>
                      <a:pt x="0" y="115"/>
                    </a:lnTo>
                    <a:lnTo>
                      <a:pt x="1" y="126"/>
                    </a:lnTo>
                    <a:lnTo>
                      <a:pt x="4" y="134"/>
                    </a:lnTo>
                    <a:lnTo>
                      <a:pt x="6" y="137"/>
                    </a:lnTo>
                    <a:lnTo>
                      <a:pt x="8" y="139"/>
                    </a:lnTo>
                    <a:lnTo>
                      <a:pt x="12" y="140"/>
                    </a:lnTo>
                    <a:lnTo>
                      <a:pt x="14" y="141"/>
                    </a:lnTo>
                    <a:lnTo>
                      <a:pt x="17" y="141"/>
                    </a:lnTo>
                    <a:lnTo>
                      <a:pt x="21" y="139"/>
                    </a:lnTo>
                    <a:lnTo>
                      <a:pt x="27" y="135"/>
                    </a:lnTo>
                    <a:lnTo>
                      <a:pt x="33" y="129"/>
                    </a:lnTo>
                    <a:lnTo>
                      <a:pt x="38" y="122"/>
                    </a:lnTo>
                    <a:lnTo>
                      <a:pt x="43" y="114"/>
                    </a:lnTo>
                    <a:lnTo>
                      <a:pt x="51" y="95"/>
                    </a:lnTo>
                    <a:lnTo>
                      <a:pt x="59" y="77"/>
                    </a:lnTo>
                    <a:lnTo>
                      <a:pt x="75" y="41"/>
                    </a:lnTo>
                    <a:lnTo>
                      <a:pt x="82" y="26"/>
                    </a:lnTo>
                    <a:lnTo>
                      <a:pt x="88" y="15"/>
                    </a:lnTo>
                    <a:lnTo>
                      <a:pt x="91" y="11"/>
                    </a:lnTo>
                    <a:lnTo>
                      <a:pt x="91" y="7"/>
                    </a:lnTo>
                    <a:lnTo>
                      <a:pt x="90" y="3"/>
                    </a:lnTo>
                    <a:lnTo>
                      <a:pt x="89" y="2"/>
                    </a:lnTo>
                    <a:lnTo>
                      <a:pt x="87" y="1"/>
                    </a:lnTo>
                    <a:lnTo>
                      <a:pt x="82" y="0"/>
                    </a:lnTo>
                    <a:lnTo>
                      <a:pt x="74" y="1"/>
                    </a:lnTo>
                    <a:lnTo>
                      <a:pt x="62" y="5"/>
                    </a:lnTo>
                    <a:lnTo>
                      <a:pt x="48" y="1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1" name="Freeform 136">
                <a:extLst>
                  <a:ext uri="{FF2B5EF4-FFF2-40B4-BE49-F238E27FC236}">
                    <a16:creationId xmlns:a16="http://schemas.microsoft.com/office/drawing/2014/main" id="{A6B9AF3B-DA05-48E0-AD7B-0D83FFADC5DB}"/>
                  </a:ext>
                </a:extLst>
              </p:cNvPr>
              <p:cNvSpPr>
                <a:spLocks/>
              </p:cNvSpPr>
              <p:nvPr/>
            </p:nvSpPr>
            <p:spPr bwMode="auto">
              <a:xfrm>
                <a:off x="3675" y="1205"/>
                <a:ext cx="87" cy="135"/>
              </a:xfrm>
              <a:custGeom>
                <a:avLst/>
                <a:gdLst>
                  <a:gd name="T0" fmla="*/ 45 w 87"/>
                  <a:gd name="T1" fmla="*/ 12 h 135"/>
                  <a:gd name="T2" fmla="*/ 45 w 87"/>
                  <a:gd name="T3" fmla="*/ 12 h 135"/>
                  <a:gd name="T4" fmla="*/ 41 w 87"/>
                  <a:gd name="T5" fmla="*/ 15 h 135"/>
                  <a:gd name="T6" fmla="*/ 36 w 87"/>
                  <a:gd name="T7" fmla="*/ 20 h 135"/>
                  <a:gd name="T8" fmla="*/ 30 w 87"/>
                  <a:gd name="T9" fmla="*/ 26 h 135"/>
                  <a:gd name="T10" fmla="*/ 24 w 87"/>
                  <a:gd name="T11" fmla="*/ 34 h 135"/>
                  <a:gd name="T12" fmla="*/ 18 w 87"/>
                  <a:gd name="T13" fmla="*/ 45 h 135"/>
                  <a:gd name="T14" fmla="*/ 11 w 87"/>
                  <a:gd name="T15" fmla="*/ 57 h 135"/>
                  <a:gd name="T16" fmla="*/ 5 w 87"/>
                  <a:gd name="T17" fmla="*/ 71 h 135"/>
                  <a:gd name="T18" fmla="*/ 5 w 87"/>
                  <a:gd name="T19" fmla="*/ 71 h 135"/>
                  <a:gd name="T20" fmla="*/ 2 w 87"/>
                  <a:gd name="T21" fmla="*/ 85 h 135"/>
                  <a:gd name="T22" fmla="*/ 0 w 87"/>
                  <a:gd name="T23" fmla="*/ 99 h 135"/>
                  <a:gd name="T24" fmla="*/ 0 w 87"/>
                  <a:gd name="T25" fmla="*/ 110 h 135"/>
                  <a:gd name="T26" fmla="*/ 1 w 87"/>
                  <a:gd name="T27" fmla="*/ 120 h 135"/>
                  <a:gd name="T28" fmla="*/ 4 w 87"/>
                  <a:gd name="T29" fmla="*/ 128 h 135"/>
                  <a:gd name="T30" fmla="*/ 5 w 87"/>
                  <a:gd name="T31" fmla="*/ 131 h 135"/>
                  <a:gd name="T32" fmla="*/ 9 w 87"/>
                  <a:gd name="T33" fmla="*/ 133 h 135"/>
                  <a:gd name="T34" fmla="*/ 11 w 87"/>
                  <a:gd name="T35" fmla="*/ 134 h 135"/>
                  <a:gd name="T36" fmla="*/ 14 w 87"/>
                  <a:gd name="T37" fmla="*/ 135 h 135"/>
                  <a:gd name="T38" fmla="*/ 16 w 87"/>
                  <a:gd name="T39" fmla="*/ 135 h 135"/>
                  <a:gd name="T40" fmla="*/ 20 w 87"/>
                  <a:gd name="T41" fmla="*/ 134 h 135"/>
                  <a:gd name="T42" fmla="*/ 20 w 87"/>
                  <a:gd name="T43" fmla="*/ 134 h 135"/>
                  <a:gd name="T44" fmla="*/ 26 w 87"/>
                  <a:gd name="T45" fmla="*/ 129 h 135"/>
                  <a:gd name="T46" fmla="*/ 31 w 87"/>
                  <a:gd name="T47" fmla="*/ 124 h 135"/>
                  <a:gd name="T48" fmla="*/ 36 w 87"/>
                  <a:gd name="T49" fmla="*/ 117 h 135"/>
                  <a:gd name="T50" fmla="*/ 41 w 87"/>
                  <a:gd name="T51" fmla="*/ 109 h 135"/>
                  <a:gd name="T52" fmla="*/ 49 w 87"/>
                  <a:gd name="T53" fmla="*/ 91 h 135"/>
                  <a:gd name="T54" fmla="*/ 56 w 87"/>
                  <a:gd name="T55" fmla="*/ 74 h 135"/>
                  <a:gd name="T56" fmla="*/ 56 w 87"/>
                  <a:gd name="T57" fmla="*/ 74 h 135"/>
                  <a:gd name="T58" fmla="*/ 71 w 87"/>
                  <a:gd name="T59" fmla="*/ 40 h 135"/>
                  <a:gd name="T60" fmla="*/ 78 w 87"/>
                  <a:gd name="T61" fmla="*/ 25 h 135"/>
                  <a:gd name="T62" fmla="*/ 84 w 87"/>
                  <a:gd name="T63" fmla="*/ 15 h 135"/>
                  <a:gd name="T64" fmla="*/ 84 w 87"/>
                  <a:gd name="T65" fmla="*/ 15 h 135"/>
                  <a:gd name="T66" fmla="*/ 86 w 87"/>
                  <a:gd name="T67" fmla="*/ 11 h 135"/>
                  <a:gd name="T68" fmla="*/ 87 w 87"/>
                  <a:gd name="T69" fmla="*/ 7 h 135"/>
                  <a:gd name="T70" fmla="*/ 86 w 87"/>
                  <a:gd name="T71" fmla="*/ 3 h 135"/>
                  <a:gd name="T72" fmla="*/ 83 w 87"/>
                  <a:gd name="T73" fmla="*/ 1 h 135"/>
                  <a:gd name="T74" fmla="*/ 78 w 87"/>
                  <a:gd name="T75" fmla="*/ 0 h 135"/>
                  <a:gd name="T76" fmla="*/ 70 w 87"/>
                  <a:gd name="T77" fmla="*/ 1 h 135"/>
                  <a:gd name="T78" fmla="*/ 59 w 87"/>
                  <a:gd name="T79" fmla="*/ 5 h 135"/>
                  <a:gd name="T80" fmla="*/ 45 w 87"/>
                  <a:gd name="T81" fmla="*/ 12 h 135"/>
                  <a:gd name="T82" fmla="*/ 45 w 87"/>
                  <a:gd name="T83" fmla="*/ 12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7" h="135">
                    <a:moveTo>
                      <a:pt x="45" y="12"/>
                    </a:moveTo>
                    <a:lnTo>
                      <a:pt x="45" y="12"/>
                    </a:lnTo>
                    <a:lnTo>
                      <a:pt x="41" y="15"/>
                    </a:lnTo>
                    <a:lnTo>
                      <a:pt x="36" y="20"/>
                    </a:lnTo>
                    <a:lnTo>
                      <a:pt x="30" y="26"/>
                    </a:lnTo>
                    <a:lnTo>
                      <a:pt x="24" y="34"/>
                    </a:lnTo>
                    <a:lnTo>
                      <a:pt x="18" y="45"/>
                    </a:lnTo>
                    <a:lnTo>
                      <a:pt x="11" y="57"/>
                    </a:lnTo>
                    <a:lnTo>
                      <a:pt x="5" y="71"/>
                    </a:lnTo>
                    <a:lnTo>
                      <a:pt x="2" y="85"/>
                    </a:lnTo>
                    <a:lnTo>
                      <a:pt x="0" y="99"/>
                    </a:lnTo>
                    <a:lnTo>
                      <a:pt x="0" y="110"/>
                    </a:lnTo>
                    <a:lnTo>
                      <a:pt x="1" y="120"/>
                    </a:lnTo>
                    <a:lnTo>
                      <a:pt x="4" y="128"/>
                    </a:lnTo>
                    <a:lnTo>
                      <a:pt x="5" y="131"/>
                    </a:lnTo>
                    <a:lnTo>
                      <a:pt x="9" y="133"/>
                    </a:lnTo>
                    <a:lnTo>
                      <a:pt x="11" y="134"/>
                    </a:lnTo>
                    <a:lnTo>
                      <a:pt x="14" y="135"/>
                    </a:lnTo>
                    <a:lnTo>
                      <a:pt x="16" y="135"/>
                    </a:lnTo>
                    <a:lnTo>
                      <a:pt x="20" y="134"/>
                    </a:lnTo>
                    <a:lnTo>
                      <a:pt x="26" y="129"/>
                    </a:lnTo>
                    <a:lnTo>
                      <a:pt x="31" y="124"/>
                    </a:lnTo>
                    <a:lnTo>
                      <a:pt x="36" y="117"/>
                    </a:lnTo>
                    <a:lnTo>
                      <a:pt x="41" y="109"/>
                    </a:lnTo>
                    <a:lnTo>
                      <a:pt x="49" y="91"/>
                    </a:lnTo>
                    <a:lnTo>
                      <a:pt x="56" y="74"/>
                    </a:lnTo>
                    <a:lnTo>
                      <a:pt x="71" y="40"/>
                    </a:lnTo>
                    <a:lnTo>
                      <a:pt x="78" y="25"/>
                    </a:lnTo>
                    <a:lnTo>
                      <a:pt x="84" y="15"/>
                    </a:lnTo>
                    <a:lnTo>
                      <a:pt x="86" y="11"/>
                    </a:lnTo>
                    <a:lnTo>
                      <a:pt x="87" y="7"/>
                    </a:lnTo>
                    <a:lnTo>
                      <a:pt x="86" y="3"/>
                    </a:lnTo>
                    <a:lnTo>
                      <a:pt x="83" y="1"/>
                    </a:lnTo>
                    <a:lnTo>
                      <a:pt x="78" y="0"/>
                    </a:lnTo>
                    <a:lnTo>
                      <a:pt x="70" y="1"/>
                    </a:lnTo>
                    <a:lnTo>
                      <a:pt x="59" y="5"/>
                    </a:lnTo>
                    <a:lnTo>
                      <a:pt x="45" y="12"/>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2" name="Freeform 137">
                <a:extLst>
                  <a:ext uri="{FF2B5EF4-FFF2-40B4-BE49-F238E27FC236}">
                    <a16:creationId xmlns:a16="http://schemas.microsoft.com/office/drawing/2014/main" id="{97384D42-DB95-493F-AAEA-4B6809CB1A64}"/>
                  </a:ext>
                </a:extLst>
              </p:cNvPr>
              <p:cNvSpPr>
                <a:spLocks/>
              </p:cNvSpPr>
              <p:nvPr/>
            </p:nvSpPr>
            <p:spPr bwMode="auto">
              <a:xfrm>
                <a:off x="3677" y="1207"/>
                <a:ext cx="83" cy="129"/>
              </a:xfrm>
              <a:custGeom>
                <a:avLst/>
                <a:gdLst>
                  <a:gd name="T0" fmla="*/ 42 w 83"/>
                  <a:gd name="T1" fmla="*/ 11 h 129"/>
                  <a:gd name="T2" fmla="*/ 42 w 83"/>
                  <a:gd name="T3" fmla="*/ 11 h 129"/>
                  <a:gd name="T4" fmla="*/ 38 w 83"/>
                  <a:gd name="T5" fmla="*/ 15 h 129"/>
                  <a:gd name="T6" fmla="*/ 29 w 83"/>
                  <a:gd name="T7" fmla="*/ 25 h 129"/>
                  <a:gd name="T8" fmla="*/ 23 w 83"/>
                  <a:gd name="T9" fmla="*/ 33 h 129"/>
                  <a:gd name="T10" fmla="*/ 17 w 83"/>
                  <a:gd name="T11" fmla="*/ 43 h 129"/>
                  <a:gd name="T12" fmla="*/ 11 w 83"/>
                  <a:gd name="T13" fmla="*/ 55 h 129"/>
                  <a:gd name="T14" fmla="*/ 6 w 83"/>
                  <a:gd name="T15" fmla="*/ 68 h 129"/>
                  <a:gd name="T16" fmla="*/ 6 w 83"/>
                  <a:gd name="T17" fmla="*/ 68 h 129"/>
                  <a:gd name="T18" fmla="*/ 1 w 83"/>
                  <a:gd name="T19" fmla="*/ 81 h 129"/>
                  <a:gd name="T20" fmla="*/ 0 w 83"/>
                  <a:gd name="T21" fmla="*/ 94 h 129"/>
                  <a:gd name="T22" fmla="*/ 0 w 83"/>
                  <a:gd name="T23" fmla="*/ 106 h 129"/>
                  <a:gd name="T24" fmla="*/ 1 w 83"/>
                  <a:gd name="T25" fmla="*/ 115 h 129"/>
                  <a:gd name="T26" fmla="*/ 3 w 83"/>
                  <a:gd name="T27" fmla="*/ 122 h 129"/>
                  <a:gd name="T28" fmla="*/ 6 w 83"/>
                  <a:gd name="T29" fmla="*/ 125 h 129"/>
                  <a:gd name="T30" fmla="*/ 8 w 83"/>
                  <a:gd name="T31" fmla="*/ 127 h 129"/>
                  <a:gd name="T32" fmla="*/ 10 w 83"/>
                  <a:gd name="T33" fmla="*/ 128 h 129"/>
                  <a:gd name="T34" fmla="*/ 13 w 83"/>
                  <a:gd name="T35" fmla="*/ 129 h 129"/>
                  <a:gd name="T36" fmla="*/ 16 w 83"/>
                  <a:gd name="T37" fmla="*/ 129 h 129"/>
                  <a:gd name="T38" fmla="*/ 19 w 83"/>
                  <a:gd name="T39" fmla="*/ 128 h 129"/>
                  <a:gd name="T40" fmla="*/ 19 w 83"/>
                  <a:gd name="T41" fmla="*/ 128 h 129"/>
                  <a:gd name="T42" fmla="*/ 24 w 83"/>
                  <a:gd name="T43" fmla="*/ 124 h 129"/>
                  <a:gd name="T44" fmla="*/ 30 w 83"/>
                  <a:gd name="T45" fmla="*/ 118 h 129"/>
                  <a:gd name="T46" fmla="*/ 34 w 83"/>
                  <a:gd name="T47" fmla="*/ 112 h 129"/>
                  <a:gd name="T48" fmla="*/ 39 w 83"/>
                  <a:gd name="T49" fmla="*/ 104 h 129"/>
                  <a:gd name="T50" fmla="*/ 47 w 83"/>
                  <a:gd name="T51" fmla="*/ 87 h 129"/>
                  <a:gd name="T52" fmla="*/ 54 w 83"/>
                  <a:gd name="T53" fmla="*/ 71 h 129"/>
                  <a:gd name="T54" fmla="*/ 54 w 83"/>
                  <a:gd name="T55" fmla="*/ 71 h 129"/>
                  <a:gd name="T56" fmla="*/ 68 w 83"/>
                  <a:gd name="T57" fmla="*/ 38 h 129"/>
                  <a:gd name="T58" fmla="*/ 74 w 83"/>
                  <a:gd name="T59" fmla="*/ 25 h 129"/>
                  <a:gd name="T60" fmla="*/ 80 w 83"/>
                  <a:gd name="T61" fmla="*/ 15 h 129"/>
                  <a:gd name="T62" fmla="*/ 80 w 83"/>
                  <a:gd name="T63" fmla="*/ 15 h 129"/>
                  <a:gd name="T64" fmla="*/ 82 w 83"/>
                  <a:gd name="T65" fmla="*/ 11 h 129"/>
                  <a:gd name="T66" fmla="*/ 83 w 83"/>
                  <a:gd name="T67" fmla="*/ 7 h 129"/>
                  <a:gd name="T68" fmla="*/ 82 w 83"/>
                  <a:gd name="T69" fmla="*/ 4 h 129"/>
                  <a:gd name="T70" fmla="*/ 78 w 83"/>
                  <a:gd name="T71" fmla="*/ 1 h 129"/>
                  <a:gd name="T72" fmla="*/ 73 w 83"/>
                  <a:gd name="T73" fmla="*/ 0 h 129"/>
                  <a:gd name="T74" fmla="*/ 66 w 83"/>
                  <a:gd name="T75" fmla="*/ 1 h 129"/>
                  <a:gd name="T76" fmla="*/ 55 w 83"/>
                  <a:gd name="T77" fmla="*/ 5 h 129"/>
                  <a:gd name="T78" fmla="*/ 42 w 83"/>
                  <a:gd name="T79" fmla="*/ 11 h 129"/>
                  <a:gd name="T80" fmla="*/ 42 w 83"/>
                  <a:gd name="T81" fmla="*/ 11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3" h="129">
                    <a:moveTo>
                      <a:pt x="42" y="11"/>
                    </a:moveTo>
                    <a:lnTo>
                      <a:pt x="42" y="11"/>
                    </a:lnTo>
                    <a:lnTo>
                      <a:pt x="38" y="15"/>
                    </a:lnTo>
                    <a:lnTo>
                      <a:pt x="29" y="25"/>
                    </a:lnTo>
                    <a:lnTo>
                      <a:pt x="23" y="33"/>
                    </a:lnTo>
                    <a:lnTo>
                      <a:pt x="17" y="43"/>
                    </a:lnTo>
                    <a:lnTo>
                      <a:pt x="11" y="55"/>
                    </a:lnTo>
                    <a:lnTo>
                      <a:pt x="6" y="68"/>
                    </a:lnTo>
                    <a:lnTo>
                      <a:pt x="1" y="81"/>
                    </a:lnTo>
                    <a:lnTo>
                      <a:pt x="0" y="94"/>
                    </a:lnTo>
                    <a:lnTo>
                      <a:pt x="0" y="106"/>
                    </a:lnTo>
                    <a:lnTo>
                      <a:pt x="1" y="115"/>
                    </a:lnTo>
                    <a:lnTo>
                      <a:pt x="3" y="122"/>
                    </a:lnTo>
                    <a:lnTo>
                      <a:pt x="6" y="125"/>
                    </a:lnTo>
                    <a:lnTo>
                      <a:pt x="8" y="127"/>
                    </a:lnTo>
                    <a:lnTo>
                      <a:pt x="10" y="128"/>
                    </a:lnTo>
                    <a:lnTo>
                      <a:pt x="13" y="129"/>
                    </a:lnTo>
                    <a:lnTo>
                      <a:pt x="16" y="129"/>
                    </a:lnTo>
                    <a:lnTo>
                      <a:pt x="19" y="128"/>
                    </a:lnTo>
                    <a:lnTo>
                      <a:pt x="24" y="124"/>
                    </a:lnTo>
                    <a:lnTo>
                      <a:pt x="30" y="118"/>
                    </a:lnTo>
                    <a:lnTo>
                      <a:pt x="34" y="112"/>
                    </a:lnTo>
                    <a:lnTo>
                      <a:pt x="39" y="104"/>
                    </a:lnTo>
                    <a:lnTo>
                      <a:pt x="47" y="87"/>
                    </a:lnTo>
                    <a:lnTo>
                      <a:pt x="54" y="71"/>
                    </a:lnTo>
                    <a:lnTo>
                      <a:pt x="68" y="38"/>
                    </a:lnTo>
                    <a:lnTo>
                      <a:pt x="74" y="25"/>
                    </a:lnTo>
                    <a:lnTo>
                      <a:pt x="80" y="15"/>
                    </a:lnTo>
                    <a:lnTo>
                      <a:pt x="82" y="11"/>
                    </a:lnTo>
                    <a:lnTo>
                      <a:pt x="83" y="7"/>
                    </a:lnTo>
                    <a:lnTo>
                      <a:pt x="82" y="4"/>
                    </a:lnTo>
                    <a:lnTo>
                      <a:pt x="78" y="1"/>
                    </a:lnTo>
                    <a:lnTo>
                      <a:pt x="73" y="0"/>
                    </a:lnTo>
                    <a:lnTo>
                      <a:pt x="66" y="1"/>
                    </a:lnTo>
                    <a:lnTo>
                      <a:pt x="55" y="5"/>
                    </a:lnTo>
                    <a:lnTo>
                      <a:pt x="42" y="11"/>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3" name="Freeform 138">
                <a:extLst>
                  <a:ext uri="{FF2B5EF4-FFF2-40B4-BE49-F238E27FC236}">
                    <a16:creationId xmlns:a16="http://schemas.microsoft.com/office/drawing/2014/main" id="{A741486A-8D6D-483A-B5E0-A42FC38792C0}"/>
                  </a:ext>
                </a:extLst>
              </p:cNvPr>
              <p:cNvSpPr>
                <a:spLocks/>
              </p:cNvSpPr>
              <p:nvPr/>
            </p:nvSpPr>
            <p:spPr bwMode="auto">
              <a:xfrm>
                <a:off x="3678" y="1210"/>
                <a:ext cx="79" cy="122"/>
              </a:xfrm>
              <a:custGeom>
                <a:avLst/>
                <a:gdLst>
                  <a:gd name="T0" fmla="*/ 41 w 79"/>
                  <a:gd name="T1" fmla="*/ 10 h 122"/>
                  <a:gd name="T2" fmla="*/ 41 w 79"/>
                  <a:gd name="T3" fmla="*/ 10 h 122"/>
                  <a:gd name="T4" fmla="*/ 37 w 79"/>
                  <a:gd name="T5" fmla="*/ 13 h 122"/>
                  <a:gd name="T6" fmla="*/ 28 w 79"/>
                  <a:gd name="T7" fmla="*/ 23 h 122"/>
                  <a:gd name="T8" fmla="*/ 22 w 79"/>
                  <a:gd name="T9" fmla="*/ 31 h 122"/>
                  <a:gd name="T10" fmla="*/ 17 w 79"/>
                  <a:gd name="T11" fmla="*/ 41 h 122"/>
                  <a:gd name="T12" fmla="*/ 11 w 79"/>
                  <a:gd name="T13" fmla="*/ 51 h 122"/>
                  <a:gd name="T14" fmla="*/ 7 w 79"/>
                  <a:gd name="T15" fmla="*/ 64 h 122"/>
                  <a:gd name="T16" fmla="*/ 7 w 79"/>
                  <a:gd name="T17" fmla="*/ 64 h 122"/>
                  <a:gd name="T18" fmla="*/ 2 w 79"/>
                  <a:gd name="T19" fmla="*/ 76 h 122"/>
                  <a:gd name="T20" fmla="*/ 1 w 79"/>
                  <a:gd name="T21" fmla="*/ 88 h 122"/>
                  <a:gd name="T22" fmla="*/ 0 w 79"/>
                  <a:gd name="T23" fmla="*/ 100 h 122"/>
                  <a:gd name="T24" fmla="*/ 2 w 79"/>
                  <a:gd name="T25" fmla="*/ 109 h 122"/>
                  <a:gd name="T26" fmla="*/ 5 w 79"/>
                  <a:gd name="T27" fmla="*/ 116 h 122"/>
                  <a:gd name="T28" fmla="*/ 7 w 79"/>
                  <a:gd name="T29" fmla="*/ 118 h 122"/>
                  <a:gd name="T30" fmla="*/ 9 w 79"/>
                  <a:gd name="T31" fmla="*/ 120 h 122"/>
                  <a:gd name="T32" fmla="*/ 11 w 79"/>
                  <a:gd name="T33" fmla="*/ 121 h 122"/>
                  <a:gd name="T34" fmla="*/ 13 w 79"/>
                  <a:gd name="T35" fmla="*/ 122 h 122"/>
                  <a:gd name="T36" fmla="*/ 16 w 79"/>
                  <a:gd name="T37" fmla="*/ 122 h 122"/>
                  <a:gd name="T38" fmla="*/ 19 w 79"/>
                  <a:gd name="T39" fmla="*/ 121 h 122"/>
                  <a:gd name="T40" fmla="*/ 19 w 79"/>
                  <a:gd name="T41" fmla="*/ 121 h 122"/>
                  <a:gd name="T42" fmla="*/ 24 w 79"/>
                  <a:gd name="T43" fmla="*/ 117 h 122"/>
                  <a:gd name="T44" fmla="*/ 29 w 79"/>
                  <a:gd name="T45" fmla="*/ 112 h 122"/>
                  <a:gd name="T46" fmla="*/ 34 w 79"/>
                  <a:gd name="T47" fmla="*/ 106 h 122"/>
                  <a:gd name="T48" fmla="*/ 38 w 79"/>
                  <a:gd name="T49" fmla="*/ 99 h 122"/>
                  <a:gd name="T50" fmla="*/ 45 w 79"/>
                  <a:gd name="T51" fmla="*/ 82 h 122"/>
                  <a:gd name="T52" fmla="*/ 52 w 79"/>
                  <a:gd name="T53" fmla="*/ 67 h 122"/>
                  <a:gd name="T54" fmla="*/ 52 w 79"/>
                  <a:gd name="T55" fmla="*/ 67 h 122"/>
                  <a:gd name="T56" fmla="*/ 66 w 79"/>
                  <a:gd name="T57" fmla="*/ 37 h 122"/>
                  <a:gd name="T58" fmla="*/ 72 w 79"/>
                  <a:gd name="T59" fmla="*/ 23 h 122"/>
                  <a:gd name="T60" fmla="*/ 77 w 79"/>
                  <a:gd name="T61" fmla="*/ 13 h 122"/>
                  <a:gd name="T62" fmla="*/ 77 w 79"/>
                  <a:gd name="T63" fmla="*/ 13 h 122"/>
                  <a:gd name="T64" fmla="*/ 79 w 79"/>
                  <a:gd name="T65" fmla="*/ 10 h 122"/>
                  <a:gd name="T66" fmla="*/ 79 w 79"/>
                  <a:gd name="T67" fmla="*/ 6 h 122"/>
                  <a:gd name="T68" fmla="*/ 78 w 79"/>
                  <a:gd name="T69" fmla="*/ 3 h 122"/>
                  <a:gd name="T70" fmla="*/ 75 w 79"/>
                  <a:gd name="T71" fmla="*/ 1 h 122"/>
                  <a:gd name="T72" fmla="*/ 70 w 79"/>
                  <a:gd name="T73" fmla="*/ 0 h 122"/>
                  <a:gd name="T74" fmla="*/ 63 w 79"/>
                  <a:gd name="T75" fmla="*/ 1 h 122"/>
                  <a:gd name="T76" fmla="*/ 53 w 79"/>
                  <a:gd name="T77" fmla="*/ 4 h 122"/>
                  <a:gd name="T78" fmla="*/ 41 w 79"/>
                  <a:gd name="T79" fmla="*/ 10 h 122"/>
                  <a:gd name="T80" fmla="*/ 41 w 79"/>
                  <a:gd name="T81" fmla="*/ 10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22">
                    <a:moveTo>
                      <a:pt x="41" y="10"/>
                    </a:moveTo>
                    <a:lnTo>
                      <a:pt x="41" y="10"/>
                    </a:lnTo>
                    <a:lnTo>
                      <a:pt x="37" y="13"/>
                    </a:lnTo>
                    <a:lnTo>
                      <a:pt x="28" y="23"/>
                    </a:lnTo>
                    <a:lnTo>
                      <a:pt x="22" y="31"/>
                    </a:lnTo>
                    <a:lnTo>
                      <a:pt x="17" y="41"/>
                    </a:lnTo>
                    <a:lnTo>
                      <a:pt x="11" y="51"/>
                    </a:lnTo>
                    <a:lnTo>
                      <a:pt x="7" y="64"/>
                    </a:lnTo>
                    <a:lnTo>
                      <a:pt x="2" y="76"/>
                    </a:lnTo>
                    <a:lnTo>
                      <a:pt x="1" y="88"/>
                    </a:lnTo>
                    <a:lnTo>
                      <a:pt x="0" y="100"/>
                    </a:lnTo>
                    <a:lnTo>
                      <a:pt x="2" y="109"/>
                    </a:lnTo>
                    <a:lnTo>
                      <a:pt x="5" y="116"/>
                    </a:lnTo>
                    <a:lnTo>
                      <a:pt x="7" y="118"/>
                    </a:lnTo>
                    <a:lnTo>
                      <a:pt x="9" y="120"/>
                    </a:lnTo>
                    <a:lnTo>
                      <a:pt x="11" y="121"/>
                    </a:lnTo>
                    <a:lnTo>
                      <a:pt x="13" y="122"/>
                    </a:lnTo>
                    <a:lnTo>
                      <a:pt x="16" y="122"/>
                    </a:lnTo>
                    <a:lnTo>
                      <a:pt x="19" y="121"/>
                    </a:lnTo>
                    <a:lnTo>
                      <a:pt x="24" y="117"/>
                    </a:lnTo>
                    <a:lnTo>
                      <a:pt x="29" y="112"/>
                    </a:lnTo>
                    <a:lnTo>
                      <a:pt x="34" y="106"/>
                    </a:lnTo>
                    <a:lnTo>
                      <a:pt x="38" y="99"/>
                    </a:lnTo>
                    <a:lnTo>
                      <a:pt x="45" y="82"/>
                    </a:lnTo>
                    <a:lnTo>
                      <a:pt x="52" y="67"/>
                    </a:lnTo>
                    <a:lnTo>
                      <a:pt x="66" y="37"/>
                    </a:lnTo>
                    <a:lnTo>
                      <a:pt x="72" y="23"/>
                    </a:lnTo>
                    <a:lnTo>
                      <a:pt x="77" y="13"/>
                    </a:lnTo>
                    <a:lnTo>
                      <a:pt x="79" y="10"/>
                    </a:lnTo>
                    <a:lnTo>
                      <a:pt x="79" y="6"/>
                    </a:lnTo>
                    <a:lnTo>
                      <a:pt x="78" y="3"/>
                    </a:lnTo>
                    <a:lnTo>
                      <a:pt x="75" y="1"/>
                    </a:lnTo>
                    <a:lnTo>
                      <a:pt x="70" y="0"/>
                    </a:lnTo>
                    <a:lnTo>
                      <a:pt x="63" y="1"/>
                    </a:lnTo>
                    <a:lnTo>
                      <a:pt x="53" y="4"/>
                    </a:lnTo>
                    <a:lnTo>
                      <a:pt x="41" y="10"/>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4" name="Freeform 139">
                <a:extLst>
                  <a:ext uri="{FF2B5EF4-FFF2-40B4-BE49-F238E27FC236}">
                    <a16:creationId xmlns:a16="http://schemas.microsoft.com/office/drawing/2014/main" id="{11B6EC4F-FC4C-4AF4-8263-F0D35A679099}"/>
                  </a:ext>
                </a:extLst>
              </p:cNvPr>
              <p:cNvSpPr>
                <a:spLocks/>
              </p:cNvSpPr>
              <p:nvPr/>
            </p:nvSpPr>
            <p:spPr bwMode="auto">
              <a:xfrm>
                <a:off x="3748" y="1201"/>
                <a:ext cx="87" cy="99"/>
              </a:xfrm>
              <a:custGeom>
                <a:avLst/>
                <a:gdLst>
                  <a:gd name="T0" fmla="*/ 4 w 87"/>
                  <a:gd name="T1" fmla="*/ 55 h 99"/>
                  <a:gd name="T2" fmla="*/ 4 w 87"/>
                  <a:gd name="T3" fmla="*/ 55 h 99"/>
                  <a:gd name="T4" fmla="*/ 5 w 87"/>
                  <a:gd name="T5" fmla="*/ 48 h 99"/>
                  <a:gd name="T6" fmla="*/ 7 w 87"/>
                  <a:gd name="T7" fmla="*/ 40 h 99"/>
                  <a:gd name="T8" fmla="*/ 9 w 87"/>
                  <a:gd name="T9" fmla="*/ 31 h 99"/>
                  <a:gd name="T10" fmla="*/ 14 w 87"/>
                  <a:gd name="T11" fmla="*/ 22 h 99"/>
                  <a:gd name="T12" fmla="*/ 17 w 87"/>
                  <a:gd name="T13" fmla="*/ 17 h 99"/>
                  <a:gd name="T14" fmla="*/ 20 w 87"/>
                  <a:gd name="T15" fmla="*/ 13 h 99"/>
                  <a:gd name="T16" fmla="*/ 24 w 87"/>
                  <a:gd name="T17" fmla="*/ 10 h 99"/>
                  <a:gd name="T18" fmla="*/ 29 w 87"/>
                  <a:gd name="T19" fmla="*/ 7 h 99"/>
                  <a:gd name="T20" fmla="*/ 34 w 87"/>
                  <a:gd name="T21" fmla="*/ 4 h 99"/>
                  <a:gd name="T22" fmla="*/ 41 w 87"/>
                  <a:gd name="T23" fmla="*/ 2 h 99"/>
                  <a:gd name="T24" fmla="*/ 41 w 87"/>
                  <a:gd name="T25" fmla="*/ 2 h 99"/>
                  <a:gd name="T26" fmla="*/ 54 w 87"/>
                  <a:gd name="T27" fmla="*/ 0 h 99"/>
                  <a:gd name="T28" fmla="*/ 63 w 87"/>
                  <a:gd name="T29" fmla="*/ 0 h 99"/>
                  <a:gd name="T30" fmla="*/ 68 w 87"/>
                  <a:gd name="T31" fmla="*/ 1 h 99"/>
                  <a:gd name="T32" fmla="*/ 71 w 87"/>
                  <a:gd name="T33" fmla="*/ 2 h 99"/>
                  <a:gd name="T34" fmla="*/ 74 w 87"/>
                  <a:gd name="T35" fmla="*/ 4 h 99"/>
                  <a:gd name="T36" fmla="*/ 77 w 87"/>
                  <a:gd name="T37" fmla="*/ 6 h 99"/>
                  <a:gd name="T38" fmla="*/ 79 w 87"/>
                  <a:gd name="T39" fmla="*/ 9 h 99"/>
                  <a:gd name="T40" fmla="*/ 81 w 87"/>
                  <a:gd name="T41" fmla="*/ 12 h 99"/>
                  <a:gd name="T42" fmla="*/ 84 w 87"/>
                  <a:gd name="T43" fmla="*/ 21 h 99"/>
                  <a:gd name="T44" fmla="*/ 86 w 87"/>
                  <a:gd name="T45" fmla="*/ 33 h 99"/>
                  <a:gd name="T46" fmla="*/ 87 w 87"/>
                  <a:gd name="T47" fmla="*/ 49 h 99"/>
                  <a:gd name="T48" fmla="*/ 87 w 87"/>
                  <a:gd name="T49" fmla="*/ 49 h 99"/>
                  <a:gd name="T50" fmla="*/ 87 w 87"/>
                  <a:gd name="T51" fmla="*/ 63 h 99"/>
                  <a:gd name="T52" fmla="*/ 86 w 87"/>
                  <a:gd name="T53" fmla="*/ 72 h 99"/>
                  <a:gd name="T54" fmla="*/ 84 w 87"/>
                  <a:gd name="T55" fmla="*/ 78 h 99"/>
                  <a:gd name="T56" fmla="*/ 82 w 87"/>
                  <a:gd name="T57" fmla="*/ 80 h 99"/>
                  <a:gd name="T58" fmla="*/ 78 w 87"/>
                  <a:gd name="T59" fmla="*/ 81 h 99"/>
                  <a:gd name="T60" fmla="*/ 74 w 87"/>
                  <a:gd name="T61" fmla="*/ 81 h 99"/>
                  <a:gd name="T62" fmla="*/ 70 w 87"/>
                  <a:gd name="T63" fmla="*/ 80 h 99"/>
                  <a:gd name="T64" fmla="*/ 65 w 87"/>
                  <a:gd name="T65" fmla="*/ 81 h 99"/>
                  <a:gd name="T66" fmla="*/ 65 w 87"/>
                  <a:gd name="T67" fmla="*/ 81 h 99"/>
                  <a:gd name="T68" fmla="*/ 59 w 87"/>
                  <a:gd name="T69" fmla="*/ 84 h 99"/>
                  <a:gd name="T70" fmla="*/ 53 w 87"/>
                  <a:gd name="T71" fmla="*/ 88 h 99"/>
                  <a:gd name="T72" fmla="*/ 45 w 87"/>
                  <a:gd name="T73" fmla="*/ 92 h 99"/>
                  <a:gd name="T74" fmla="*/ 38 w 87"/>
                  <a:gd name="T75" fmla="*/ 96 h 99"/>
                  <a:gd name="T76" fmla="*/ 31 w 87"/>
                  <a:gd name="T77" fmla="*/ 98 h 99"/>
                  <a:gd name="T78" fmla="*/ 27 w 87"/>
                  <a:gd name="T79" fmla="*/ 99 h 99"/>
                  <a:gd name="T80" fmla="*/ 23 w 87"/>
                  <a:gd name="T81" fmla="*/ 98 h 99"/>
                  <a:gd name="T82" fmla="*/ 19 w 87"/>
                  <a:gd name="T83" fmla="*/ 97 h 99"/>
                  <a:gd name="T84" fmla="*/ 15 w 87"/>
                  <a:gd name="T85" fmla="*/ 94 h 99"/>
                  <a:gd name="T86" fmla="*/ 11 w 87"/>
                  <a:gd name="T87" fmla="*/ 91 h 99"/>
                  <a:gd name="T88" fmla="*/ 7 w 87"/>
                  <a:gd name="T89" fmla="*/ 86 h 99"/>
                  <a:gd name="T90" fmla="*/ 7 w 87"/>
                  <a:gd name="T91" fmla="*/ 86 h 99"/>
                  <a:gd name="T92" fmla="*/ 4 w 87"/>
                  <a:gd name="T93" fmla="*/ 82 h 99"/>
                  <a:gd name="T94" fmla="*/ 2 w 87"/>
                  <a:gd name="T95" fmla="*/ 77 h 99"/>
                  <a:gd name="T96" fmla="*/ 1 w 87"/>
                  <a:gd name="T97" fmla="*/ 73 h 99"/>
                  <a:gd name="T98" fmla="*/ 0 w 87"/>
                  <a:gd name="T99" fmla="*/ 69 h 99"/>
                  <a:gd name="T100" fmla="*/ 0 w 87"/>
                  <a:gd name="T101" fmla="*/ 65 h 99"/>
                  <a:gd name="T102" fmla="*/ 1 w 87"/>
                  <a:gd name="T103" fmla="*/ 62 h 99"/>
                  <a:gd name="T104" fmla="*/ 4 w 87"/>
                  <a:gd name="T105" fmla="*/ 55 h 99"/>
                  <a:gd name="T106" fmla="*/ 4 w 87"/>
                  <a:gd name="T107" fmla="*/ 55 h 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7" h="99">
                    <a:moveTo>
                      <a:pt x="4" y="55"/>
                    </a:moveTo>
                    <a:lnTo>
                      <a:pt x="4" y="55"/>
                    </a:lnTo>
                    <a:lnTo>
                      <a:pt x="5" y="48"/>
                    </a:lnTo>
                    <a:lnTo>
                      <a:pt x="7" y="40"/>
                    </a:lnTo>
                    <a:lnTo>
                      <a:pt x="9" y="31"/>
                    </a:lnTo>
                    <a:lnTo>
                      <a:pt x="14" y="22"/>
                    </a:lnTo>
                    <a:lnTo>
                      <a:pt x="17" y="17"/>
                    </a:lnTo>
                    <a:lnTo>
                      <a:pt x="20" y="13"/>
                    </a:lnTo>
                    <a:lnTo>
                      <a:pt x="24" y="10"/>
                    </a:lnTo>
                    <a:lnTo>
                      <a:pt x="29" y="7"/>
                    </a:lnTo>
                    <a:lnTo>
                      <a:pt x="34" y="4"/>
                    </a:lnTo>
                    <a:lnTo>
                      <a:pt x="41" y="2"/>
                    </a:lnTo>
                    <a:lnTo>
                      <a:pt x="54" y="0"/>
                    </a:lnTo>
                    <a:lnTo>
                      <a:pt x="63" y="0"/>
                    </a:lnTo>
                    <a:lnTo>
                      <a:pt x="68" y="1"/>
                    </a:lnTo>
                    <a:lnTo>
                      <a:pt x="71" y="2"/>
                    </a:lnTo>
                    <a:lnTo>
                      <a:pt x="74" y="4"/>
                    </a:lnTo>
                    <a:lnTo>
                      <a:pt x="77" y="6"/>
                    </a:lnTo>
                    <a:lnTo>
                      <a:pt x="79" y="9"/>
                    </a:lnTo>
                    <a:lnTo>
                      <a:pt x="81" y="12"/>
                    </a:lnTo>
                    <a:lnTo>
                      <a:pt x="84" y="21"/>
                    </a:lnTo>
                    <a:lnTo>
                      <a:pt x="86" y="33"/>
                    </a:lnTo>
                    <a:lnTo>
                      <a:pt x="87" y="49"/>
                    </a:lnTo>
                    <a:lnTo>
                      <a:pt x="87" y="63"/>
                    </a:lnTo>
                    <a:lnTo>
                      <a:pt x="86" y="72"/>
                    </a:lnTo>
                    <a:lnTo>
                      <a:pt x="84" y="78"/>
                    </a:lnTo>
                    <a:lnTo>
                      <a:pt x="82" y="80"/>
                    </a:lnTo>
                    <a:lnTo>
                      <a:pt x="78" y="81"/>
                    </a:lnTo>
                    <a:lnTo>
                      <a:pt x="74" y="81"/>
                    </a:lnTo>
                    <a:lnTo>
                      <a:pt x="70" y="80"/>
                    </a:lnTo>
                    <a:lnTo>
                      <a:pt x="65" y="81"/>
                    </a:lnTo>
                    <a:lnTo>
                      <a:pt x="59" y="84"/>
                    </a:lnTo>
                    <a:lnTo>
                      <a:pt x="53" y="88"/>
                    </a:lnTo>
                    <a:lnTo>
                      <a:pt x="45" y="92"/>
                    </a:lnTo>
                    <a:lnTo>
                      <a:pt x="38" y="96"/>
                    </a:lnTo>
                    <a:lnTo>
                      <a:pt x="31" y="98"/>
                    </a:lnTo>
                    <a:lnTo>
                      <a:pt x="27" y="99"/>
                    </a:lnTo>
                    <a:lnTo>
                      <a:pt x="23" y="98"/>
                    </a:lnTo>
                    <a:lnTo>
                      <a:pt x="19" y="97"/>
                    </a:lnTo>
                    <a:lnTo>
                      <a:pt x="15" y="94"/>
                    </a:lnTo>
                    <a:lnTo>
                      <a:pt x="11" y="91"/>
                    </a:lnTo>
                    <a:lnTo>
                      <a:pt x="7" y="86"/>
                    </a:lnTo>
                    <a:lnTo>
                      <a:pt x="4" y="82"/>
                    </a:lnTo>
                    <a:lnTo>
                      <a:pt x="2" y="77"/>
                    </a:lnTo>
                    <a:lnTo>
                      <a:pt x="1" y="73"/>
                    </a:lnTo>
                    <a:lnTo>
                      <a:pt x="0" y="69"/>
                    </a:lnTo>
                    <a:lnTo>
                      <a:pt x="0" y="65"/>
                    </a:lnTo>
                    <a:lnTo>
                      <a:pt x="1" y="62"/>
                    </a:lnTo>
                    <a:lnTo>
                      <a:pt x="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5" name="Freeform 140">
                <a:extLst>
                  <a:ext uri="{FF2B5EF4-FFF2-40B4-BE49-F238E27FC236}">
                    <a16:creationId xmlns:a16="http://schemas.microsoft.com/office/drawing/2014/main" id="{5BA2DE75-3A41-4334-9534-795A3C32E615}"/>
                  </a:ext>
                </a:extLst>
              </p:cNvPr>
              <p:cNvSpPr>
                <a:spLocks/>
              </p:cNvSpPr>
              <p:nvPr/>
            </p:nvSpPr>
            <p:spPr bwMode="auto">
              <a:xfrm>
                <a:off x="3749" y="1203"/>
                <a:ext cx="84" cy="94"/>
              </a:xfrm>
              <a:custGeom>
                <a:avLst/>
                <a:gdLst>
                  <a:gd name="T0" fmla="*/ 40 w 84"/>
                  <a:gd name="T1" fmla="*/ 2 h 94"/>
                  <a:gd name="T2" fmla="*/ 40 w 84"/>
                  <a:gd name="T3" fmla="*/ 2 h 94"/>
                  <a:gd name="T4" fmla="*/ 52 w 84"/>
                  <a:gd name="T5" fmla="*/ 0 h 94"/>
                  <a:gd name="T6" fmla="*/ 62 w 84"/>
                  <a:gd name="T7" fmla="*/ 0 h 94"/>
                  <a:gd name="T8" fmla="*/ 69 w 84"/>
                  <a:gd name="T9" fmla="*/ 2 h 94"/>
                  <a:gd name="T10" fmla="*/ 72 w 84"/>
                  <a:gd name="T11" fmla="*/ 3 h 94"/>
                  <a:gd name="T12" fmla="*/ 75 w 84"/>
                  <a:gd name="T13" fmla="*/ 6 h 94"/>
                  <a:gd name="T14" fmla="*/ 77 w 84"/>
                  <a:gd name="T15" fmla="*/ 8 h 94"/>
                  <a:gd name="T16" fmla="*/ 79 w 84"/>
                  <a:gd name="T17" fmla="*/ 12 h 94"/>
                  <a:gd name="T18" fmla="*/ 82 w 84"/>
                  <a:gd name="T19" fmla="*/ 20 h 94"/>
                  <a:gd name="T20" fmla="*/ 84 w 84"/>
                  <a:gd name="T21" fmla="*/ 32 h 94"/>
                  <a:gd name="T22" fmla="*/ 84 w 84"/>
                  <a:gd name="T23" fmla="*/ 47 h 94"/>
                  <a:gd name="T24" fmla="*/ 84 w 84"/>
                  <a:gd name="T25" fmla="*/ 47 h 94"/>
                  <a:gd name="T26" fmla="*/ 84 w 84"/>
                  <a:gd name="T27" fmla="*/ 61 h 94"/>
                  <a:gd name="T28" fmla="*/ 84 w 84"/>
                  <a:gd name="T29" fmla="*/ 70 h 94"/>
                  <a:gd name="T30" fmla="*/ 82 w 84"/>
                  <a:gd name="T31" fmla="*/ 75 h 94"/>
                  <a:gd name="T32" fmla="*/ 79 w 84"/>
                  <a:gd name="T33" fmla="*/ 77 h 94"/>
                  <a:gd name="T34" fmla="*/ 76 w 84"/>
                  <a:gd name="T35" fmla="*/ 78 h 94"/>
                  <a:gd name="T36" fmla="*/ 72 w 84"/>
                  <a:gd name="T37" fmla="*/ 78 h 94"/>
                  <a:gd name="T38" fmla="*/ 67 w 84"/>
                  <a:gd name="T39" fmla="*/ 78 h 94"/>
                  <a:gd name="T40" fmla="*/ 62 w 84"/>
                  <a:gd name="T41" fmla="*/ 78 h 94"/>
                  <a:gd name="T42" fmla="*/ 62 w 84"/>
                  <a:gd name="T43" fmla="*/ 78 h 94"/>
                  <a:gd name="T44" fmla="*/ 57 w 84"/>
                  <a:gd name="T45" fmla="*/ 81 h 94"/>
                  <a:gd name="T46" fmla="*/ 51 w 84"/>
                  <a:gd name="T47" fmla="*/ 85 h 94"/>
                  <a:gd name="T48" fmla="*/ 43 w 84"/>
                  <a:gd name="T49" fmla="*/ 88 h 94"/>
                  <a:gd name="T50" fmla="*/ 36 w 84"/>
                  <a:gd name="T51" fmla="*/ 92 h 94"/>
                  <a:gd name="T52" fmla="*/ 29 w 84"/>
                  <a:gd name="T53" fmla="*/ 94 h 94"/>
                  <a:gd name="T54" fmla="*/ 26 w 84"/>
                  <a:gd name="T55" fmla="*/ 94 h 94"/>
                  <a:gd name="T56" fmla="*/ 22 w 84"/>
                  <a:gd name="T57" fmla="*/ 93 h 94"/>
                  <a:gd name="T58" fmla="*/ 18 w 84"/>
                  <a:gd name="T59" fmla="*/ 92 h 94"/>
                  <a:gd name="T60" fmla="*/ 15 w 84"/>
                  <a:gd name="T61" fmla="*/ 90 h 94"/>
                  <a:gd name="T62" fmla="*/ 11 w 84"/>
                  <a:gd name="T63" fmla="*/ 87 h 94"/>
                  <a:gd name="T64" fmla="*/ 7 w 84"/>
                  <a:gd name="T65" fmla="*/ 83 h 94"/>
                  <a:gd name="T66" fmla="*/ 7 w 84"/>
                  <a:gd name="T67" fmla="*/ 83 h 94"/>
                  <a:gd name="T68" fmla="*/ 4 w 84"/>
                  <a:gd name="T69" fmla="*/ 78 h 94"/>
                  <a:gd name="T70" fmla="*/ 2 w 84"/>
                  <a:gd name="T71" fmla="*/ 74 h 94"/>
                  <a:gd name="T72" fmla="*/ 0 w 84"/>
                  <a:gd name="T73" fmla="*/ 70 h 94"/>
                  <a:gd name="T74" fmla="*/ 0 w 84"/>
                  <a:gd name="T75" fmla="*/ 66 h 94"/>
                  <a:gd name="T76" fmla="*/ 0 w 84"/>
                  <a:gd name="T77" fmla="*/ 62 h 94"/>
                  <a:gd name="T78" fmla="*/ 1 w 84"/>
                  <a:gd name="T79" fmla="*/ 59 h 94"/>
                  <a:gd name="T80" fmla="*/ 4 w 84"/>
                  <a:gd name="T81" fmla="*/ 53 h 94"/>
                  <a:gd name="T82" fmla="*/ 4 w 84"/>
                  <a:gd name="T83" fmla="*/ 53 h 94"/>
                  <a:gd name="T84" fmla="*/ 4 w 84"/>
                  <a:gd name="T85" fmla="*/ 46 h 94"/>
                  <a:gd name="T86" fmla="*/ 6 w 84"/>
                  <a:gd name="T87" fmla="*/ 38 h 94"/>
                  <a:gd name="T88" fmla="*/ 9 w 84"/>
                  <a:gd name="T89" fmla="*/ 29 h 94"/>
                  <a:gd name="T90" fmla="*/ 13 w 84"/>
                  <a:gd name="T91" fmla="*/ 21 h 94"/>
                  <a:gd name="T92" fmla="*/ 16 w 84"/>
                  <a:gd name="T93" fmla="*/ 17 h 94"/>
                  <a:gd name="T94" fmla="*/ 20 w 84"/>
                  <a:gd name="T95" fmla="*/ 13 h 94"/>
                  <a:gd name="T96" fmla="*/ 24 w 84"/>
                  <a:gd name="T97" fmla="*/ 9 h 94"/>
                  <a:gd name="T98" fmla="*/ 28 w 84"/>
                  <a:gd name="T99" fmla="*/ 6 h 94"/>
                  <a:gd name="T100" fmla="*/ 34 w 84"/>
                  <a:gd name="T101" fmla="*/ 4 h 94"/>
                  <a:gd name="T102" fmla="*/ 40 w 84"/>
                  <a:gd name="T103" fmla="*/ 2 h 94"/>
                  <a:gd name="T104" fmla="*/ 40 w 84"/>
                  <a:gd name="T105" fmla="*/ 2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40" y="2"/>
                    </a:moveTo>
                    <a:lnTo>
                      <a:pt x="40" y="2"/>
                    </a:lnTo>
                    <a:lnTo>
                      <a:pt x="52" y="0"/>
                    </a:lnTo>
                    <a:lnTo>
                      <a:pt x="62" y="0"/>
                    </a:lnTo>
                    <a:lnTo>
                      <a:pt x="69" y="2"/>
                    </a:lnTo>
                    <a:lnTo>
                      <a:pt x="72" y="3"/>
                    </a:lnTo>
                    <a:lnTo>
                      <a:pt x="75" y="6"/>
                    </a:lnTo>
                    <a:lnTo>
                      <a:pt x="77" y="8"/>
                    </a:lnTo>
                    <a:lnTo>
                      <a:pt x="79" y="12"/>
                    </a:lnTo>
                    <a:lnTo>
                      <a:pt x="82" y="20"/>
                    </a:lnTo>
                    <a:lnTo>
                      <a:pt x="84" y="32"/>
                    </a:lnTo>
                    <a:lnTo>
                      <a:pt x="84" y="47"/>
                    </a:lnTo>
                    <a:lnTo>
                      <a:pt x="84" y="61"/>
                    </a:lnTo>
                    <a:lnTo>
                      <a:pt x="84" y="70"/>
                    </a:lnTo>
                    <a:lnTo>
                      <a:pt x="82" y="75"/>
                    </a:lnTo>
                    <a:lnTo>
                      <a:pt x="79" y="77"/>
                    </a:lnTo>
                    <a:lnTo>
                      <a:pt x="76" y="78"/>
                    </a:lnTo>
                    <a:lnTo>
                      <a:pt x="72" y="78"/>
                    </a:lnTo>
                    <a:lnTo>
                      <a:pt x="67" y="78"/>
                    </a:lnTo>
                    <a:lnTo>
                      <a:pt x="62" y="78"/>
                    </a:lnTo>
                    <a:lnTo>
                      <a:pt x="57" y="81"/>
                    </a:lnTo>
                    <a:lnTo>
                      <a:pt x="51" y="85"/>
                    </a:lnTo>
                    <a:lnTo>
                      <a:pt x="43" y="88"/>
                    </a:lnTo>
                    <a:lnTo>
                      <a:pt x="36" y="92"/>
                    </a:lnTo>
                    <a:lnTo>
                      <a:pt x="29" y="94"/>
                    </a:lnTo>
                    <a:lnTo>
                      <a:pt x="26" y="94"/>
                    </a:lnTo>
                    <a:lnTo>
                      <a:pt x="22" y="93"/>
                    </a:lnTo>
                    <a:lnTo>
                      <a:pt x="18" y="92"/>
                    </a:lnTo>
                    <a:lnTo>
                      <a:pt x="15" y="90"/>
                    </a:lnTo>
                    <a:lnTo>
                      <a:pt x="11" y="87"/>
                    </a:lnTo>
                    <a:lnTo>
                      <a:pt x="7" y="83"/>
                    </a:lnTo>
                    <a:lnTo>
                      <a:pt x="4" y="78"/>
                    </a:lnTo>
                    <a:lnTo>
                      <a:pt x="2" y="74"/>
                    </a:lnTo>
                    <a:lnTo>
                      <a:pt x="0" y="70"/>
                    </a:lnTo>
                    <a:lnTo>
                      <a:pt x="0" y="66"/>
                    </a:lnTo>
                    <a:lnTo>
                      <a:pt x="0" y="62"/>
                    </a:lnTo>
                    <a:lnTo>
                      <a:pt x="1" y="59"/>
                    </a:lnTo>
                    <a:lnTo>
                      <a:pt x="4" y="53"/>
                    </a:lnTo>
                    <a:lnTo>
                      <a:pt x="4" y="46"/>
                    </a:lnTo>
                    <a:lnTo>
                      <a:pt x="6" y="38"/>
                    </a:lnTo>
                    <a:lnTo>
                      <a:pt x="9" y="29"/>
                    </a:lnTo>
                    <a:lnTo>
                      <a:pt x="13" y="21"/>
                    </a:lnTo>
                    <a:lnTo>
                      <a:pt x="16" y="17"/>
                    </a:lnTo>
                    <a:lnTo>
                      <a:pt x="20" y="13"/>
                    </a:lnTo>
                    <a:lnTo>
                      <a:pt x="24" y="9"/>
                    </a:lnTo>
                    <a:lnTo>
                      <a:pt x="28" y="6"/>
                    </a:lnTo>
                    <a:lnTo>
                      <a:pt x="34" y="4"/>
                    </a:lnTo>
                    <a:lnTo>
                      <a:pt x="40" y="2"/>
                    </a:lnTo>
                    <a:close/>
                  </a:path>
                </a:pathLst>
              </a:custGeom>
              <a:solidFill>
                <a:srgbClr val="FFF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6" name="Freeform 141">
                <a:extLst>
                  <a:ext uri="{FF2B5EF4-FFF2-40B4-BE49-F238E27FC236}">
                    <a16:creationId xmlns:a16="http://schemas.microsoft.com/office/drawing/2014/main" id="{D6090272-EF1A-44B9-8734-79CF438CFCCA}"/>
                  </a:ext>
                </a:extLst>
              </p:cNvPr>
              <p:cNvSpPr>
                <a:spLocks/>
              </p:cNvSpPr>
              <p:nvPr/>
            </p:nvSpPr>
            <p:spPr bwMode="auto">
              <a:xfrm>
                <a:off x="3749" y="1205"/>
                <a:ext cx="83" cy="89"/>
              </a:xfrm>
              <a:custGeom>
                <a:avLst/>
                <a:gdLst>
                  <a:gd name="T0" fmla="*/ 40 w 83"/>
                  <a:gd name="T1" fmla="*/ 2 h 89"/>
                  <a:gd name="T2" fmla="*/ 40 w 83"/>
                  <a:gd name="T3" fmla="*/ 2 h 89"/>
                  <a:gd name="T4" fmla="*/ 52 w 83"/>
                  <a:gd name="T5" fmla="*/ 0 h 89"/>
                  <a:gd name="T6" fmla="*/ 61 w 83"/>
                  <a:gd name="T7" fmla="*/ 0 h 89"/>
                  <a:gd name="T8" fmla="*/ 68 w 83"/>
                  <a:gd name="T9" fmla="*/ 2 h 89"/>
                  <a:gd name="T10" fmla="*/ 71 w 83"/>
                  <a:gd name="T11" fmla="*/ 3 h 89"/>
                  <a:gd name="T12" fmla="*/ 74 w 83"/>
                  <a:gd name="T13" fmla="*/ 5 h 89"/>
                  <a:gd name="T14" fmla="*/ 76 w 83"/>
                  <a:gd name="T15" fmla="*/ 8 h 89"/>
                  <a:gd name="T16" fmla="*/ 78 w 83"/>
                  <a:gd name="T17" fmla="*/ 11 h 89"/>
                  <a:gd name="T18" fmla="*/ 80 w 83"/>
                  <a:gd name="T19" fmla="*/ 19 h 89"/>
                  <a:gd name="T20" fmla="*/ 82 w 83"/>
                  <a:gd name="T21" fmla="*/ 30 h 89"/>
                  <a:gd name="T22" fmla="*/ 83 w 83"/>
                  <a:gd name="T23" fmla="*/ 45 h 89"/>
                  <a:gd name="T24" fmla="*/ 83 w 83"/>
                  <a:gd name="T25" fmla="*/ 45 h 89"/>
                  <a:gd name="T26" fmla="*/ 83 w 83"/>
                  <a:gd name="T27" fmla="*/ 58 h 89"/>
                  <a:gd name="T28" fmla="*/ 82 w 83"/>
                  <a:gd name="T29" fmla="*/ 67 h 89"/>
                  <a:gd name="T30" fmla="*/ 80 w 83"/>
                  <a:gd name="T31" fmla="*/ 72 h 89"/>
                  <a:gd name="T32" fmla="*/ 78 w 83"/>
                  <a:gd name="T33" fmla="*/ 74 h 89"/>
                  <a:gd name="T34" fmla="*/ 74 w 83"/>
                  <a:gd name="T35" fmla="*/ 75 h 89"/>
                  <a:gd name="T36" fmla="*/ 71 w 83"/>
                  <a:gd name="T37" fmla="*/ 75 h 89"/>
                  <a:gd name="T38" fmla="*/ 66 w 83"/>
                  <a:gd name="T39" fmla="*/ 75 h 89"/>
                  <a:gd name="T40" fmla="*/ 61 w 83"/>
                  <a:gd name="T41" fmla="*/ 76 h 89"/>
                  <a:gd name="T42" fmla="*/ 61 w 83"/>
                  <a:gd name="T43" fmla="*/ 76 h 89"/>
                  <a:gd name="T44" fmla="*/ 56 w 83"/>
                  <a:gd name="T45" fmla="*/ 78 h 89"/>
                  <a:gd name="T46" fmla="*/ 50 w 83"/>
                  <a:gd name="T47" fmla="*/ 81 h 89"/>
                  <a:gd name="T48" fmla="*/ 42 w 83"/>
                  <a:gd name="T49" fmla="*/ 85 h 89"/>
                  <a:gd name="T50" fmla="*/ 36 w 83"/>
                  <a:gd name="T51" fmla="*/ 88 h 89"/>
                  <a:gd name="T52" fmla="*/ 29 w 83"/>
                  <a:gd name="T53" fmla="*/ 89 h 89"/>
                  <a:gd name="T54" fmla="*/ 25 w 83"/>
                  <a:gd name="T55" fmla="*/ 89 h 89"/>
                  <a:gd name="T56" fmla="*/ 22 w 83"/>
                  <a:gd name="T57" fmla="*/ 89 h 89"/>
                  <a:gd name="T58" fmla="*/ 18 w 83"/>
                  <a:gd name="T59" fmla="*/ 88 h 89"/>
                  <a:gd name="T60" fmla="*/ 15 w 83"/>
                  <a:gd name="T61" fmla="*/ 86 h 89"/>
                  <a:gd name="T62" fmla="*/ 11 w 83"/>
                  <a:gd name="T63" fmla="*/ 83 h 89"/>
                  <a:gd name="T64" fmla="*/ 8 w 83"/>
                  <a:gd name="T65" fmla="*/ 79 h 89"/>
                  <a:gd name="T66" fmla="*/ 8 w 83"/>
                  <a:gd name="T67" fmla="*/ 79 h 89"/>
                  <a:gd name="T68" fmla="*/ 5 w 83"/>
                  <a:gd name="T69" fmla="*/ 75 h 89"/>
                  <a:gd name="T70" fmla="*/ 2 w 83"/>
                  <a:gd name="T71" fmla="*/ 70 h 89"/>
                  <a:gd name="T72" fmla="*/ 1 w 83"/>
                  <a:gd name="T73" fmla="*/ 66 h 89"/>
                  <a:gd name="T74" fmla="*/ 0 w 83"/>
                  <a:gd name="T75" fmla="*/ 63 h 89"/>
                  <a:gd name="T76" fmla="*/ 0 w 83"/>
                  <a:gd name="T77" fmla="*/ 59 h 89"/>
                  <a:gd name="T78" fmla="*/ 1 w 83"/>
                  <a:gd name="T79" fmla="*/ 56 h 89"/>
                  <a:gd name="T80" fmla="*/ 4 w 83"/>
                  <a:gd name="T81" fmla="*/ 50 h 89"/>
                  <a:gd name="T82" fmla="*/ 4 w 83"/>
                  <a:gd name="T83" fmla="*/ 50 h 89"/>
                  <a:gd name="T84" fmla="*/ 5 w 83"/>
                  <a:gd name="T85" fmla="*/ 44 h 89"/>
                  <a:gd name="T86" fmla="*/ 6 w 83"/>
                  <a:gd name="T87" fmla="*/ 36 h 89"/>
                  <a:gd name="T88" fmla="*/ 9 w 83"/>
                  <a:gd name="T89" fmla="*/ 28 h 89"/>
                  <a:gd name="T90" fmla="*/ 14 w 83"/>
                  <a:gd name="T91" fmla="*/ 20 h 89"/>
                  <a:gd name="T92" fmla="*/ 20 w 83"/>
                  <a:gd name="T93" fmla="*/ 12 h 89"/>
                  <a:gd name="T94" fmla="*/ 24 w 83"/>
                  <a:gd name="T95" fmla="*/ 9 h 89"/>
                  <a:gd name="T96" fmla="*/ 29 w 83"/>
                  <a:gd name="T97" fmla="*/ 6 h 89"/>
                  <a:gd name="T98" fmla="*/ 34 w 83"/>
                  <a:gd name="T99" fmla="*/ 3 h 89"/>
                  <a:gd name="T100" fmla="*/ 40 w 83"/>
                  <a:gd name="T101" fmla="*/ 2 h 89"/>
                  <a:gd name="T102" fmla="*/ 40 w 83"/>
                  <a:gd name="T103" fmla="*/ 2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3" h="89">
                    <a:moveTo>
                      <a:pt x="40" y="2"/>
                    </a:moveTo>
                    <a:lnTo>
                      <a:pt x="40" y="2"/>
                    </a:lnTo>
                    <a:lnTo>
                      <a:pt x="52" y="0"/>
                    </a:lnTo>
                    <a:lnTo>
                      <a:pt x="61" y="0"/>
                    </a:lnTo>
                    <a:lnTo>
                      <a:pt x="68" y="2"/>
                    </a:lnTo>
                    <a:lnTo>
                      <a:pt x="71" y="3"/>
                    </a:lnTo>
                    <a:lnTo>
                      <a:pt x="74" y="5"/>
                    </a:lnTo>
                    <a:lnTo>
                      <a:pt x="76" y="8"/>
                    </a:lnTo>
                    <a:lnTo>
                      <a:pt x="78" y="11"/>
                    </a:lnTo>
                    <a:lnTo>
                      <a:pt x="80" y="19"/>
                    </a:lnTo>
                    <a:lnTo>
                      <a:pt x="82" y="30"/>
                    </a:lnTo>
                    <a:lnTo>
                      <a:pt x="83" y="45"/>
                    </a:lnTo>
                    <a:lnTo>
                      <a:pt x="83" y="58"/>
                    </a:lnTo>
                    <a:lnTo>
                      <a:pt x="82" y="67"/>
                    </a:lnTo>
                    <a:lnTo>
                      <a:pt x="80" y="72"/>
                    </a:lnTo>
                    <a:lnTo>
                      <a:pt x="78" y="74"/>
                    </a:lnTo>
                    <a:lnTo>
                      <a:pt x="74" y="75"/>
                    </a:lnTo>
                    <a:lnTo>
                      <a:pt x="71" y="75"/>
                    </a:lnTo>
                    <a:lnTo>
                      <a:pt x="66" y="75"/>
                    </a:lnTo>
                    <a:lnTo>
                      <a:pt x="61" y="76"/>
                    </a:lnTo>
                    <a:lnTo>
                      <a:pt x="56" y="78"/>
                    </a:lnTo>
                    <a:lnTo>
                      <a:pt x="50" y="81"/>
                    </a:lnTo>
                    <a:lnTo>
                      <a:pt x="42" y="85"/>
                    </a:lnTo>
                    <a:lnTo>
                      <a:pt x="36" y="88"/>
                    </a:lnTo>
                    <a:lnTo>
                      <a:pt x="29" y="89"/>
                    </a:lnTo>
                    <a:lnTo>
                      <a:pt x="25" y="89"/>
                    </a:lnTo>
                    <a:lnTo>
                      <a:pt x="22" y="89"/>
                    </a:lnTo>
                    <a:lnTo>
                      <a:pt x="18" y="88"/>
                    </a:lnTo>
                    <a:lnTo>
                      <a:pt x="15" y="86"/>
                    </a:lnTo>
                    <a:lnTo>
                      <a:pt x="11" y="83"/>
                    </a:lnTo>
                    <a:lnTo>
                      <a:pt x="8" y="79"/>
                    </a:lnTo>
                    <a:lnTo>
                      <a:pt x="5" y="75"/>
                    </a:lnTo>
                    <a:lnTo>
                      <a:pt x="2" y="70"/>
                    </a:lnTo>
                    <a:lnTo>
                      <a:pt x="1" y="66"/>
                    </a:lnTo>
                    <a:lnTo>
                      <a:pt x="0" y="63"/>
                    </a:lnTo>
                    <a:lnTo>
                      <a:pt x="0" y="59"/>
                    </a:lnTo>
                    <a:lnTo>
                      <a:pt x="1" y="56"/>
                    </a:lnTo>
                    <a:lnTo>
                      <a:pt x="4" y="50"/>
                    </a:lnTo>
                    <a:lnTo>
                      <a:pt x="5" y="44"/>
                    </a:lnTo>
                    <a:lnTo>
                      <a:pt x="6" y="36"/>
                    </a:lnTo>
                    <a:lnTo>
                      <a:pt x="9" y="28"/>
                    </a:lnTo>
                    <a:lnTo>
                      <a:pt x="14" y="20"/>
                    </a:lnTo>
                    <a:lnTo>
                      <a:pt x="20" y="12"/>
                    </a:lnTo>
                    <a:lnTo>
                      <a:pt x="24" y="9"/>
                    </a:lnTo>
                    <a:lnTo>
                      <a:pt x="29" y="6"/>
                    </a:lnTo>
                    <a:lnTo>
                      <a:pt x="34" y="3"/>
                    </a:lnTo>
                    <a:lnTo>
                      <a:pt x="40" y="2"/>
                    </a:lnTo>
                    <a:close/>
                  </a:path>
                </a:pathLst>
              </a:custGeom>
              <a:solidFill>
                <a:srgbClr val="FFF6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7" name="Freeform 142">
                <a:extLst>
                  <a:ext uri="{FF2B5EF4-FFF2-40B4-BE49-F238E27FC236}">
                    <a16:creationId xmlns:a16="http://schemas.microsoft.com/office/drawing/2014/main" id="{527D8CC0-5D2C-4A44-8088-0869B2B2EAF6}"/>
                  </a:ext>
                </a:extLst>
              </p:cNvPr>
              <p:cNvSpPr>
                <a:spLocks/>
              </p:cNvSpPr>
              <p:nvPr/>
            </p:nvSpPr>
            <p:spPr bwMode="auto">
              <a:xfrm>
                <a:off x="3750" y="1207"/>
                <a:ext cx="80" cy="85"/>
              </a:xfrm>
              <a:custGeom>
                <a:avLst/>
                <a:gdLst>
                  <a:gd name="T0" fmla="*/ 38 w 80"/>
                  <a:gd name="T1" fmla="*/ 2 h 85"/>
                  <a:gd name="T2" fmla="*/ 38 w 80"/>
                  <a:gd name="T3" fmla="*/ 2 h 85"/>
                  <a:gd name="T4" fmla="*/ 50 w 80"/>
                  <a:gd name="T5" fmla="*/ 0 h 85"/>
                  <a:gd name="T6" fmla="*/ 59 w 80"/>
                  <a:gd name="T7" fmla="*/ 0 h 85"/>
                  <a:gd name="T8" fmla="*/ 66 w 80"/>
                  <a:gd name="T9" fmla="*/ 1 h 85"/>
                  <a:gd name="T10" fmla="*/ 69 w 80"/>
                  <a:gd name="T11" fmla="*/ 3 h 85"/>
                  <a:gd name="T12" fmla="*/ 71 w 80"/>
                  <a:gd name="T13" fmla="*/ 5 h 85"/>
                  <a:gd name="T14" fmla="*/ 75 w 80"/>
                  <a:gd name="T15" fmla="*/ 10 h 85"/>
                  <a:gd name="T16" fmla="*/ 78 w 80"/>
                  <a:gd name="T17" fmla="*/ 18 h 85"/>
                  <a:gd name="T18" fmla="*/ 79 w 80"/>
                  <a:gd name="T19" fmla="*/ 29 h 85"/>
                  <a:gd name="T20" fmla="*/ 80 w 80"/>
                  <a:gd name="T21" fmla="*/ 43 h 85"/>
                  <a:gd name="T22" fmla="*/ 80 w 80"/>
                  <a:gd name="T23" fmla="*/ 43 h 85"/>
                  <a:gd name="T24" fmla="*/ 80 w 80"/>
                  <a:gd name="T25" fmla="*/ 55 h 85"/>
                  <a:gd name="T26" fmla="*/ 79 w 80"/>
                  <a:gd name="T27" fmla="*/ 64 h 85"/>
                  <a:gd name="T28" fmla="*/ 78 w 80"/>
                  <a:gd name="T29" fmla="*/ 69 h 85"/>
                  <a:gd name="T30" fmla="*/ 75 w 80"/>
                  <a:gd name="T31" fmla="*/ 71 h 85"/>
                  <a:gd name="T32" fmla="*/ 72 w 80"/>
                  <a:gd name="T33" fmla="*/ 72 h 85"/>
                  <a:gd name="T34" fmla="*/ 68 w 80"/>
                  <a:gd name="T35" fmla="*/ 72 h 85"/>
                  <a:gd name="T36" fmla="*/ 64 w 80"/>
                  <a:gd name="T37" fmla="*/ 72 h 85"/>
                  <a:gd name="T38" fmla="*/ 59 w 80"/>
                  <a:gd name="T39" fmla="*/ 73 h 85"/>
                  <a:gd name="T40" fmla="*/ 59 w 80"/>
                  <a:gd name="T41" fmla="*/ 73 h 85"/>
                  <a:gd name="T42" fmla="*/ 54 w 80"/>
                  <a:gd name="T43" fmla="*/ 75 h 85"/>
                  <a:gd name="T44" fmla="*/ 48 w 80"/>
                  <a:gd name="T45" fmla="*/ 78 h 85"/>
                  <a:gd name="T46" fmla="*/ 41 w 80"/>
                  <a:gd name="T47" fmla="*/ 81 h 85"/>
                  <a:gd name="T48" fmla="*/ 34 w 80"/>
                  <a:gd name="T49" fmla="*/ 83 h 85"/>
                  <a:gd name="T50" fmla="*/ 27 w 80"/>
                  <a:gd name="T51" fmla="*/ 85 h 85"/>
                  <a:gd name="T52" fmla="*/ 21 w 80"/>
                  <a:gd name="T53" fmla="*/ 84 h 85"/>
                  <a:gd name="T54" fmla="*/ 17 w 80"/>
                  <a:gd name="T55" fmla="*/ 83 h 85"/>
                  <a:gd name="T56" fmla="*/ 14 w 80"/>
                  <a:gd name="T57" fmla="*/ 81 h 85"/>
                  <a:gd name="T58" fmla="*/ 11 w 80"/>
                  <a:gd name="T59" fmla="*/ 79 h 85"/>
                  <a:gd name="T60" fmla="*/ 8 w 80"/>
                  <a:gd name="T61" fmla="*/ 75 h 85"/>
                  <a:gd name="T62" fmla="*/ 8 w 80"/>
                  <a:gd name="T63" fmla="*/ 75 h 85"/>
                  <a:gd name="T64" fmla="*/ 2 w 80"/>
                  <a:gd name="T65" fmla="*/ 67 h 85"/>
                  <a:gd name="T66" fmla="*/ 1 w 80"/>
                  <a:gd name="T67" fmla="*/ 63 h 85"/>
                  <a:gd name="T68" fmla="*/ 0 w 80"/>
                  <a:gd name="T69" fmla="*/ 60 h 85"/>
                  <a:gd name="T70" fmla="*/ 0 w 80"/>
                  <a:gd name="T71" fmla="*/ 56 h 85"/>
                  <a:gd name="T72" fmla="*/ 0 w 80"/>
                  <a:gd name="T73" fmla="*/ 53 h 85"/>
                  <a:gd name="T74" fmla="*/ 3 w 80"/>
                  <a:gd name="T75" fmla="*/ 47 h 85"/>
                  <a:gd name="T76" fmla="*/ 3 w 80"/>
                  <a:gd name="T77" fmla="*/ 47 h 85"/>
                  <a:gd name="T78" fmla="*/ 4 w 80"/>
                  <a:gd name="T79" fmla="*/ 41 h 85"/>
                  <a:gd name="T80" fmla="*/ 6 w 80"/>
                  <a:gd name="T81" fmla="*/ 34 h 85"/>
                  <a:gd name="T82" fmla="*/ 9 w 80"/>
                  <a:gd name="T83" fmla="*/ 26 h 85"/>
                  <a:gd name="T84" fmla="*/ 13 w 80"/>
                  <a:gd name="T85" fmla="*/ 19 h 85"/>
                  <a:gd name="T86" fmla="*/ 20 w 80"/>
                  <a:gd name="T87" fmla="*/ 11 h 85"/>
                  <a:gd name="T88" fmla="*/ 23 w 80"/>
                  <a:gd name="T89" fmla="*/ 8 h 85"/>
                  <a:gd name="T90" fmla="*/ 28 w 80"/>
                  <a:gd name="T91" fmla="*/ 5 h 85"/>
                  <a:gd name="T92" fmla="*/ 33 w 80"/>
                  <a:gd name="T93" fmla="*/ 3 h 85"/>
                  <a:gd name="T94" fmla="*/ 38 w 80"/>
                  <a:gd name="T95" fmla="*/ 2 h 85"/>
                  <a:gd name="T96" fmla="*/ 38 w 80"/>
                  <a:gd name="T97" fmla="*/ 2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0" h="85">
                    <a:moveTo>
                      <a:pt x="38" y="2"/>
                    </a:moveTo>
                    <a:lnTo>
                      <a:pt x="38" y="2"/>
                    </a:lnTo>
                    <a:lnTo>
                      <a:pt x="50" y="0"/>
                    </a:lnTo>
                    <a:lnTo>
                      <a:pt x="59" y="0"/>
                    </a:lnTo>
                    <a:lnTo>
                      <a:pt x="66" y="1"/>
                    </a:lnTo>
                    <a:lnTo>
                      <a:pt x="69" y="3"/>
                    </a:lnTo>
                    <a:lnTo>
                      <a:pt x="71" y="5"/>
                    </a:lnTo>
                    <a:lnTo>
                      <a:pt x="75" y="10"/>
                    </a:lnTo>
                    <a:lnTo>
                      <a:pt x="78" y="18"/>
                    </a:lnTo>
                    <a:lnTo>
                      <a:pt x="79" y="29"/>
                    </a:lnTo>
                    <a:lnTo>
                      <a:pt x="80" y="43"/>
                    </a:lnTo>
                    <a:lnTo>
                      <a:pt x="80" y="55"/>
                    </a:lnTo>
                    <a:lnTo>
                      <a:pt x="79" y="64"/>
                    </a:lnTo>
                    <a:lnTo>
                      <a:pt x="78" y="69"/>
                    </a:lnTo>
                    <a:lnTo>
                      <a:pt x="75" y="71"/>
                    </a:lnTo>
                    <a:lnTo>
                      <a:pt x="72" y="72"/>
                    </a:lnTo>
                    <a:lnTo>
                      <a:pt x="68" y="72"/>
                    </a:lnTo>
                    <a:lnTo>
                      <a:pt x="64" y="72"/>
                    </a:lnTo>
                    <a:lnTo>
                      <a:pt x="59" y="73"/>
                    </a:lnTo>
                    <a:lnTo>
                      <a:pt x="54" y="75"/>
                    </a:lnTo>
                    <a:lnTo>
                      <a:pt x="48" y="78"/>
                    </a:lnTo>
                    <a:lnTo>
                      <a:pt x="41" y="81"/>
                    </a:lnTo>
                    <a:lnTo>
                      <a:pt x="34" y="83"/>
                    </a:lnTo>
                    <a:lnTo>
                      <a:pt x="27" y="85"/>
                    </a:lnTo>
                    <a:lnTo>
                      <a:pt x="21" y="84"/>
                    </a:lnTo>
                    <a:lnTo>
                      <a:pt x="17" y="83"/>
                    </a:lnTo>
                    <a:lnTo>
                      <a:pt x="14" y="81"/>
                    </a:lnTo>
                    <a:lnTo>
                      <a:pt x="11" y="79"/>
                    </a:lnTo>
                    <a:lnTo>
                      <a:pt x="8" y="75"/>
                    </a:lnTo>
                    <a:lnTo>
                      <a:pt x="2" y="67"/>
                    </a:lnTo>
                    <a:lnTo>
                      <a:pt x="1" y="63"/>
                    </a:lnTo>
                    <a:lnTo>
                      <a:pt x="0" y="60"/>
                    </a:lnTo>
                    <a:lnTo>
                      <a:pt x="0" y="56"/>
                    </a:lnTo>
                    <a:lnTo>
                      <a:pt x="0" y="53"/>
                    </a:lnTo>
                    <a:lnTo>
                      <a:pt x="3" y="47"/>
                    </a:lnTo>
                    <a:lnTo>
                      <a:pt x="4" y="41"/>
                    </a:lnTo>
                    <a:lnTo>
                      <a:pt x="6" y="34"/>
                    </a:lnTo>
                    <a:lnTo>
                      <a:pt x="9" y="26"/>
                    </a:lnTo>
                    <a:lnTo>
                      <a:pt x="13" y="19"/>
                    </a:lnTo>
                    <a:lnTo>
                      <a:pt x="20" y="11"/>
                    </a:lnTo>
                    <a:lnTo>
                      <a:pt x="23" y="8"/>
                    </a:lnTo>
                    <a:lnTo>
                      <a:pt x="28" y="5"/>
                    </a:lnTo>
                    <a:lnTo>
                      <a:pt x="33" y="3"/>
                    </a:lnTo>
                    <a:lnTo>
                      <a:pt x="38" y="2"/>
                    </a:lnTo>
                    <a:close/>
                  </a:path>
                </a:pathLst>
              </a:custGeom>
              <a:solidFill>
                <a:srgbClr val="FEF2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8" name="Freeform 143">
                <a:extLst>
                  <a:ext uri="{FF2B5EF4-FFF2-40B4-BE49-F238E27FC236}">
                    <a16:creationId xmlns:a16="http://schemas.microsoft.com/office/drawing/2014/main" id="{8F472FCC-B3B5-4CEB-B4DC-33721A2A02D6}"/>
                  </a:ext>
                </a:extLst>
              </p:cNvPr>
              <p:cNvSpPr>
                <a:spLocks/>
              </p:cNvSpPr>
              <p:nvPr/>
            </p:nvSpPr>
            <p:spPr bwMode="auto">
              <a:xfrm>
                <a:off x="3750" y="1209"/>
                <a:ext cx="79" cy="80"/>
              </a:xfrm>
              <a:custGeom>
                <a:avLst/>
                <a:gdLst>
                  <a:gd name="T0" fmla="*/ 38 w 79"/>
                  <a:gd name="T1" fmla="*/ 1 h 80"/>
                  <a:gd name="T2" fmla="*/ 38 w 79"/>
                  <a:gd name="T3" fmla="*/ 1 h 80"/>
                  <a:gd name="T4" fmla="*/ 50 w 79"/>
                  <a:gd name="T5" fmla="*/ 0 h 80"/>
                  <a:gd name="T6" fmla="*/ 58 w 79"/>
                  <a:gd name="T7" fmla="*/ 0 h 80"/>
                  <a:gd name="T8" fmla="*/ 65 w 79"/>
                  <a:gd name="T9" fmla="*/ 1 h 80"/>
                  <a:gd name="T10" fmla="*/ 68 w 79"/>
                  <a:gd name="T11" fmla="*/ 3 h 80"/>
                  <a:gd name="T12" fmla="*/ 70 w 79"/>
                  <a:gd name="T13" fmla="*/ 5 h 80"/>
                  <a:gd name="T14" fmla="*/ 74 w 79"/>
                  <a:gd name="T15" fmla="*/ 10 h 80"/>
                  <a:gd name="T16" fmla="*/ 76 w 79"/>
                  <a:gd name="T17" fmla="*/ 17 h 80"/>
                  <a:gd name="T18" fmla="*/ 78 w 79"/>
                  <a:gd name="T19" fmla="*/ 27 h 80"/>
                  <a:gd name="T20" fmla="*/ 79 w 79"/>
                  <a:gd name="T21" fmla="*/ 41 h 80"/>
                  <a:gd name="T22" fmla="*/ 79 w 79"/>
                  <a:gd name="T23" fmla="*/ 41 h 80"/>
                  <a:gd name="T24" fmla="*/ 79 w 79"/>
                  <a:gd name="T25" fmla="*/ 53 h 80"/>
                  <a:gd name="T26" fmla="*/ 78 w 79"/>
                  <a:gd name="T27" fmla="*/ 61 h 80"/>
                  <a:gd name="T28" fmla="*/ 76 w 79"/>
                  <a:gd name="T29" fmla="*/ 66 h 80"/>
                  <a:gd name="T30" fmla="*/ 74 w 79"/>
                  <a:gd name="T31" fmla="*/ 68 h 80"/>
                  <a:gd name="T32" fmla="*/ 70 w 79"/>
                  <a:gd name="T33" fmla="*/ 69 h 80"/>
                  <a:gd name="T34" fmla="*/ 67 w 79"/>
                  <a:gd name="T35" fmla="*/ 69 h 80"/>
                  <a:gd name="T36" fmla="*/ 63 w 79"/>
                  <a:gd name="T37" fmla="*/ 69 h 80"/>
                  <a:gd name="T38" fmla="*/ 58 w 79"/>
                  <a:gd name="T39" fmla="*/ 70 h 80"/>
                  <a:gd name="T40" fmla="*/ 58 w 79"/>
                  <a:gd name="T41" fmla="*/ 70 h 80"/>
                  <a:gd name="T42" fmla="*/ 47 w 79"/>
                  <a:gd name="T43" fmla="*/ 74 h 80"/>
                  <a:gd name="T44" fmla="*/ 40 w 79"/>
                  <a:gd name="T45" fmla="*/ 77 h 80"/>
                  <a:gd name="T46" fmla="*/ 33 w 79"/>
                  <a:gd name="T47" fmla="*/ 79 h 80"/>
                  <a:gd name="T48" fmla="*/ 27 w 79"/>
                  <a:gd name="T49" fmla="*/ 80 h 80"/>
                  <a:gd name="T50" fmla="*/ 20 w 79"/>
                  <a:gd name="T51" fmla="*/ 80 h 80"/>
                  <a:gd name="T52" fmla="*/ 17 w 79"/>
                  <a:gd name="T53" fmla="*/ 79 h 80"/>
                  <a:gd name="T54" fmla="*/ 14 w 79"/>
                  <a:gd name="T55" fmla="*/ 77 h 80"/>
                  <a:gd name="T56" fmla="*/ 11 w 79"/>
                  <a:gd name="T57" fmla="*/ 75 h 80"/>
                  <a:gd name="T58" fmla="*/ 8 w 79"/>
                  <a:gd name="T59" fmla="*/ 72 h 80"/>
                  <a:gd name="T60" fmla="*/ 8 w 79"/>
                  <a:gd name="T61" fmla="*/ 72 h 80"/>
                  <a:gd name="T62" fmla="*/ 3 w 79"/>
                  <a:gd name="T63" fmla="*/ 64 h 80"/>
                  <a:gd name="T64" fmla="*/ 1 w 79"/>
                  <a:gd name="T65" fmla="*/ 60 h 80"/>
                  <a:gd name="T66" fmla="*/ 1 w 79"/>
                  <a:gd name="T67" fmla="*/ 57 h 80"/>
                  <a:gd name="T68" fmla="*/ 0 w 79"/>
                  <a:gd name="T69" fmla="*/ 53 h 80"/>
                  <a:gd name="T70" fmla="*/ 1 w 79"/>
                  <a:gd name="T71" fmla="*/ 50 h 80"/>
                  <a:gd name="T72" fmla="*/ 2 w 79"/>
                  <a:gd name="T73" fmla="*/ 47 h 80"/>
                  <a:gd name="T74" fmla="*/ 3 w 79"/>
                  <a:gd name="T75" fmla="*/ 45 h 80"/>
                  <a:gd name="T76" fmla="*/ 3 w 79"/>
                  <a:gd name="T77" fmla="*/ 45 h 80"/>
                  <a:gd name="T78" fmla="*/ 5 w 79"/>
                  <a:gd name="T79" fmla="*/ 39 h 80"/>
                  <a:gd name="T80" fmla="*/ 6 w 79"/>
                  <a:gd name="T81" fmla="*/ 32 h 80"/>
                  <a:gd name="T82" fmla="*/ 9 w 79"/>
                  <a:gd name="T83" fmla="*/ 25 h 80"/>
                  <a:gd name="T84" fmla="*/ 14 w 79"/>
                  <a:gd name="T85" fmla="*/ 17 h 80"/>
                  <a:gd name="T86" fmla="*/ 20 w 79"/>
                  <a:gd name="T87" fmla="*/ 11 h 80"/>
                  <a:gd name="T88" fmla="*/ 24 w 79"/>
                  <a:gd name="T89" fmla="*/ 8 h 80"/>
                  <a:gd name="T90" fmla="*/ 28 w 79"/>
                  <a:gd name="T91" fmla="*/ 5 h 80"/>
                  <a:gd name="T92" fmla="*/ 33 w 79"/>
                  <a:gd name="T93" fmla="*/ 3 h 80"/>
                  <a:gd name="T94" fmla="*/ 38 w 79"/>
                  <a:gd name="T95" fmla="*/ 1 h 80"/>
                  <a:gd name="T96" fmla="*/ 38 w 79"/>
                  <a:gd name="T97" fmla="*/ 1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80">
                    <a:moveTo>
                      <a:pt x="38" y="1"/>
                    </a:moveTo>
                    <a:lnTo>
                      <a:pt x="38" y="1"/>
                    </a:lnTo>
                    <a:lnTo>
                      <a:pt x="50" y="0"/>
                    </a:lnTo>
                    <a:lnTo>
                      <a:pt x="58" y="0"/>
                    </a:lnTo>
                    <a:lnTo>
                      <a:pt x="65" y="1"/>
                    </a:lnTo>
                    <a:lnTo>
                      <a:pt x="68" y="3"/>
                    </a:lnTo>
                    <a:lnTo>
                      <a:pt x="70" y="5"/>
                    </a:lnTo>
                    <a:lnTo>
                      <a:pt x="74" y="10"/>
                    </a:lnTo>
                    <a:lnTo>
                      <a:pt x="76" y="17"/>
                    </a:lnTo>
                    <a:lnTo>
                      <a:pt x="78" y="27"/>
                    </a:lnTo>
                    <a:lnTo>
                      <a:pt x="79" y="41"/>
                    </a:lnTo>
                    <a:lnTo>
                      <a:pt x="79" y="53"/>
                    </a:lnTo>
                    <a:lnTo>
                      <a:pt x="78" y="61"/>
                    </a:lnTo>
                    <a:lnTo>
                      <a:pt x="76" y="66"/>
                    </a:lnTo>
                    <a:lnTo>
                      <a:pt x="74" y="68"/>
                    </a:lnTo>
                    <a:lnTo>
                      <a:pt x="70" y="69"/>
                    </a:lnTo>
                    <a:lnTo>
                      <a:pt x="67" y="69"/>
                    </a:lnTo>
                    <a:lnTo>
                      <a:pt x="63" y="69"/>
                    </a:lnTo>
                    <a:lnTo>
                      <a:pt x="58" y="70"/>
                    </a:lnTo>
                    <a:lnTo>
                      <a:pt x="47" y="74"/>
                    </a:lnTo>
                    <a:lnTo>
                      <a:pt x="40" y="77"/>
                    </a:lnTo>
                    <a:lnTo>
                      <a:pt x="33" y="79"/>
                    </a:lnTo>
                    <a:lnTo>
                      <a:pt x="27" y="80"/>
                    </a:lnTo>
                    <a:lnTo>
                      <a:pt x="20" y="80"/>
                    </a:lnTo>
                    <a:lnTo>
                      <a:pt x="17" y="79"/>
                    </a:lnTo>
                    <a:lnTo>
                      <a:pt x="14" y="77"/>
                    </a:lnTo>
                    <a:lnTo>
                      <a:pt x="11" y="75"/>
                    </a:lnTo>
                    <a:lnTo>
                      <a:pt x="8" y="72"/>
                    </a:lnTo>
                    <a:lnTo>
                      <a:pt x="3" y="64"/>
                    </a:lnTo>
                    <a:lnTo>
                      <a:pt x="1" y="60"/>
                    </a:lnTo>
                    <a:lnTo>
                      <a:pt x="1" y="57"/>
                    </a:lnTo>
                    <a:lnTo>
                      <a:pt x="0" y="53"/>
                    </a:lnTo>
                    <a:lnTo>
                      <a:pt x="1" y="50"/>
                    </a:lnTo>
                    <a:lnTo>
                      <a:pt x="2" y="47"/>
                    </a:lnTo>
                    <a:lnTo>
                      <a:pt x="3" y="45"/>
                    </a:lnTo>
                    <a:lnTo>
                      <a:pt x="5" y="39"/>
                    </a:lnTo>
                    <a:lnTo>
                      <a:pt x="6" y="32"/>
                    </a:lnTo>
                    <a:lnTo>
                      <a:pt x="9" y="25"/>
                    </a:lnTo>
                    <a:lnTo>
                      <a:pt x="14" y="17"/>
                    </a:lnTo>
                    <a:lnTo>
                      <a:pt x="20" y="11"/>
                    </a:lnTo>
                    <a:lnTo>
                      <a:pt x="24" y="8"/>
                    </a:lnTo>
                    <a:lnTo>
                      <a:pt x="28" y="5"/>
                    </a:lnTo>
                    <a:lnTo>
                      <a:pt x="33" y="3"/>
                    </a:lnTo>
                    <a:lnTo>
                      <a:pt x="38" y="1"/>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9" name="Freeform 144">
                <a:extLst>
                  <a:ext uri="{FF2B5EF4-FFF2-40B4-BE49-F238E27FC236}">
                    <a16:creationId xmlns:a16="http://schemas.microsoft.com/office/drawing/2014/main" id="{E083EEF4-09B5-445D-86EE-DA29C6D88AB6}"/>
                  </a:ext>
                </a:extLst>
              </p:cNvPr>
              <p:cNvSpPr>
                <a:spLocks/>
              </p:cNvSpPr>
              <p:nvPr/>
            </p:nvSpPr>
            <p:spPr bwMode="auto">
              <a:xfrm>
                <a:off x="3751" y="1211"/>
                <a:ext cx="76" cy="76"/>
              </a:xfrm>
              <a:custGeom>
                <a:avLst/>
                <a:gdLst>
                  <a:gd name="T0" fmla="*/ 37 w 76"/>
                  <a:gd name="T1" fmla="*/ 1 h 76"/>
                  <a:gd name="T2" fmla="*/ 37 w 76"/>
                  <a:gd name="T3" fmla="*/ 1 h 76"/>
                  <a:gd name="T4" fmla="*/ 48 w 76"/>
                  <a:gd name="T5" fmla="*/ 0 h 76"/>
                  <a:gd name="T6" fmla="*/ 57 w 76"/>
                  <a:gd name="T7" fmla="*/ 0 h 76"/>
                  <a:gd name="T8" fmla="*/ 63 w 76"/>
                  <a:gd name="T9" fmla="*/ 1 h 76"/>
                  <a:gd name="T10" fmla="*/ 68 w 76"/>
                  <a:gd name="T11" fmla="*/ 4 h 76"/>
                  <a:gd name="T12" fmla="*/ 71 w 76"/>
                  <a:gd name="T13" fmla="*/ 9 h 76"/>
                  <a:gd name="T14" fmla="*/ 74 w 76"/>
                  <a:gd name="T15" fmla="*/ 16 h 76"/>
                  <a:gd name="T16" fmla="*/ 75 w 76"/>
                  <a:gd name="T17" fmla="*/ 26 h 76"/>
                  <a:gd name="T18" fmla="*/ 76 w 76"/>
                  <a:gd name="T19" fmla="*/ 39 h 76"/>
                  <a:gd name="T20" fmla="*/ 76 w 76"/>
                  <a:gd name="T21" fmla="*/ 39 h 76"/>
                  <a:gd name="T22" fmla="*/ 76 w 76"/>
                  <a:gd name="T23" fmla="*/ 50 h 76"/>
                  <a:gd name="T24" fmla="*/ 75 w 76"/>
                  <a:gd name="T25" fmla="*/ 58 h 76"/>
                  <a:gd name="T26" fmla="*/ 73 w 76"/>
                  <a:gd name="T27" fmla="*/ 62 h 76"/>
                  <a:gd name="T28" fmla="*/ 71 w 76"/>
                  <a:gd name="T29" fmla="*/ 65 h 76"/>
                  <a:gd name="T30" fmla="*/ 68 w 76"/>
                  <a:gd name="T31" fmla="*/ 66 h 76"/>
                  <a:gd name="T32" fmla="*/ 64 w 76"/>
                  <a:gd name="T33" fmla="*/ 66 h 76"/>
                  <a:gd name="T34" fmla="*/ 60 w 76"/>
                  <a:gd name="T35" fmla="*/ 66 h 76"/>
                  <a:gd name="T36" fmla="*/ 56 w 76"/>
                  <a:gd name="T37" fmla="*/ 67 h 76"/>
                  <a:gd name="T38" fmla="*/ 56 w 76"/>
                  <a:gd name="T39" fmla="*/ 67 h 76"/>
                  <a:gd name="T40" fmla="*/ 45 w 76"/>
                  <a:gd name="T41" fmla="*/ 71 h 76"/>
                  <a:gd name="T42" fmla="*/ 38 w 76"/>
                  <a:gd name="T43" fmla="*/ 73 h 76"/>
                  <a:gd name="T44" fmla="*/ 32 w 76"/>
                  <a:gd name="T45" fmla="*/ 75 h 76"/>
                  <a:gd name="T46" fmla="*/ 25 w 76"/>
                  <a:gd name="T47" fmla="*/ 76 h 76"/>
                  <a:gd name="T48" fmla="*/ 19 w 76"/>
                  <a:gd name="T49" fmla="*/ 75 h 76"/>
                  <a:gd name="T50" fmla="*/ 13 w 76"/>
                  <a:gd name="T51" fmla="*/ 73 h 76"/>
                  <a:gd name="T52" fmla="*/ 8 w 76"/>
                  <a:gd name="T53" fmla="*/ 68 h 76"/>
                  <a:gd name="T54" fmla="*/ 8 w 76"/>
                  <a:gd name="T55" fmla="*/ 68 h 76"/>
                  <a:gd name="T56" fmla="*/ 3 w 76"/>
                  <a:gd name="T57" fmla="*/ 61 h 76"/>
                  <a:gd name="T58" fmla="*/ 0 w 76"/>
                  <a:gd name="T59" fmla="*/ 54 h 76"/>
                  <a:gd name="T60" fmla="*/ 0 w 76"/>
                  <a:gd name="T61" fmla="*/ 50 h 76"/>
                  <a:gd name="T62" fmla="*/ 0 w 76"/>
                  <a:gd name="T63" fmla="*/ 47 h 76"/>
                  <a:gd name="T64" fmla="*/ 1 w 76"/>
                  <a:gd name="T65" fmla="*/ 45 h 76"/>
                  <a:gd name="T66" fmla="*/ 3 w 76"/>
                  <a:gd name="T67" fmla="*/ 42 h 76"/>
                  <a:gd name="T68" fmla="*/ 3 w 76"/>
                  <a:gd name="T69" fmla="*/ 42 h 76"/>
                  <a:gd name="T70" fmla="*/ 4 w 76"/>
                  <a:gd name="T71" fmla="*/ 37 h 76"/>
                  <a:gd name="T72" fmla="*/ 6 w 76"/>
                  <a:gd name="T73" fmla="*/ 30 h 76"/>
                  <a:gd name="T74" fmla="*/ 9 w 76"/>
                  <a:gd name="T75" fmla="*/ 23 h 76"/>
                  <a:gd name="T76" fmla="*/ 13 w 76"/>
                  <a:gd name="T77" fmla="*/ 16 h 76"/>
                  <a:gd name="T78" fmla="*/ 19 w 76"/>
                  <a:gd name="T79" fmla="*/ 10 h 76"/>
                  <a:gd name="T80" fmla="*/ 23 w 76"/>
                  <a:gd name="T81" fmla="*/ 7 h 76"/>
                  <a:gd name="T82" fmla="*/ 27 w 76"/>
                  <a:gd name="T83" fmla="*/ 5 h 76"/>
                  <a:gd name="T84" fmla="*/ 32 w 76"/>
                  <a:gd name="T85" fmla="*/ 3 h 76"/>
                  <a:gd name="T86" fmla="*/ 37 w 76"/>
                  <a:gd name="T87" fmla="*/ 1 h 76"/>
                  <a:gd name="T88" fmla="*/ 37 w 76"/>
                  <a:gd name="T89" fmla="*/ 1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6" h="76">
                    <a:moveTo>
                      <a:pt x="37" y="1"/>
                    </a:moveTo>
                    <a:lnTo>
                      <a:pt x="37" y="1"/>
                    </a:lnTo>
                    <a:lnTo>
                      <a:pt x="48" y="0"/>
                    </a:lnTo>
                    <a:lnTo>
                      <a:pt x="57" y="0"/>
                    </a:lnTo>
                    <a:lnTo>
                      <a:pt x="63" y="1"/>
                    </a:lnTo>
                    <a:lnTo>
                      <a:pt x="68" y="4"/>
                    </a:lnTo>
                    <a:lnTo>
                      <a:pt x="71" y="9"/>
                    </a:lnTo>
                    <a:lnTo>
                      <a:pt x="74" y="16"/>
                    </a:lnTo>
                    <a:lnTo>
                      <a:pt x="75" y="26"/>
                    </a:lnTo>
                    <a:lnTo>
                      <a:pt x="76" y="39"/>
                    </a:lnTo>
                    <a:lnTo>
                      <a:pt x="76" y="50"/>
                    </a:lnTo>
                    <a:lnTo>
                      <a:pt x="75" y="58"/>
                    </a:lnTo>
                    <a:lnTo>
                      <a:pt x="73" y="62"/>
                    </a:lnTo>
                    <a:lnTo>
                      <a:pt x="71" y="65"/>
                    </a:lnTo>
                    <a:lnTo>
                      <a:pt x="68" y="66"/>
                    </a:lnTo>
                    <a:lnTo>
                      <a:pt x="64" y="66"/>
                    </a:lnTo>
                    <a:lnTo>
                      <a:pt x="60" y="66"/>
                    </a:lnTo>
                    <a:lnTo>
                      <a:pt x="56" y="67"/>
                    </a:lnTo>
                    <a:lnTo>
                      <a:pt x="45" y="71"/>
                    </a:lnTo>
                    <a:lnTo>
                      <a:pt x="38" y="73"/>
                    </a:lnTo>
                    <a:lnTo>
                      <a:pt x="32" y="75"/>
                    </a:lnTo>
                    <a:lnTo>
                      <a:pt x="25" y="76"/>
                    </a:lnTo>
                    <a:lnTo>
                      <a:pt x="19" y="75"/>
                    </a:lnTo>
                    <a:lnTo>
                      <a:pt x="13" y="73"/>
                    </a:lnTo>
                    <a:lnTo>
                      <a:pt x="8" y="68"/>
                    </a:lnTo>
                    <a:lnTo>
                      <a:pt x="3" y="61"/>
                    </a:lnTo>
                    <a:lnTo>
                      <a:pt x="0" y="54"/>
                    </a:lnTo>
                    <a:lnTo>
                      <a:pt x="0" y="50"/>
                    </a:lnTo>
                    <a:lnTo>
                      <a:pt x="0" y="47"/>
                    </a:lnTo>
                    <a:lnTo>
                      <a:pt x="1" y="45"/>
                    </a:lnTo>
                    <a:lnTo>
                      <a:pt x="3" y="42"/>
                    </a:lnTo>
                    <a:lnTo>
                      <a:pt x="4" y="37"/>
                    </a:lnTo>
                    <a:lnTo>
                      <a:pt x="6" y="30"/>
                    </a:lnTo>
                    <a:lnTo>
                      <a:pt x="9" y="23"/>
                    </a:lnTo>
                    <a:lnTo>
                      <a:pt x="13" y="16"/>
                    </a:lnTo>
                    <a:lnTo>
                      <a:pt x="19" y="10"/>
                    </a:lnTo>
                    <a:lnTo>
                      <a:pt x="23" y="7"/>
                    </a:lnTo>
                    <a:lnTo>
                      <a:pt x="27" y="5"/>
                    </a:lnTo>
                    <a:lnTo>
                      <a:pt x="32" y="3"/>
                    </a:lnTo>
                    <a:lnTo>
                      <a:pt x="37" y="1"/>
                    </a:lnTo>
                    <a:close/>
                  </a:path>
                </a:pathLst>
              </a:custGeom>
              <a:solidFill>
                <a:srgbClr val="FEE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0" name="Freeform 145">
                <a:extLst>
                  <a:ext uri="{FF2B5EF4-FFF2-40B4-BE49-F238E27FC236}">
                    <a16:creationId xmlns:a16="http://schemas.microsoft.com/office/drawing/2014/main" id="{FC44DE7F-AAC3-46BD-BC62-D0617C644EAC}"/>
                  </a:ext>
                </a:extLst>
              </p:cNvPr>
              <p:cNvSpPr>
                <a:spLocks/>
              </p:cNvSpPr>
              <p:nvPr/>
            </p:nvSpPr>
            <p:spPr bwMode="auto">
              <a:xfrm>
                <a:off x="3751" y="1213"/>
                <a:ext cx="75" cy="71"/>
              </a:xfrm>
              <a:custGeom>
                <a:avLst/>
                <a:gdLst>
                  <a:gd name="T0" fmla="*/ 37 w 75"/>
                  <a:gd name="T1" fmla="*/ 1 h 71"/>
                  <a:gd name="T2" fmla="*/ 37 w 75"/>
                  <a:gd name="T3" fmla="*/ 1 h 71"/>
                  <a:gd name="T4" fmla="*/ 48 w 75"/>
                  <a:gd name="T5" fmla="*/ 0 h 71"/>
                  <a:gd name="T6" fmla="*/ 56 w 75"/>
                  <a:gd name="T7" fmla="*/ 0 h 71"/>
                  <a:gd name="T8" fmla="*/ 62 w 75"/>
                  <a:gd name="T9" fmla="*/ 1 h 71"/>
                  <a:gd name="T10" fmla="*/ 67 w 75"/>
                  <a:gd name="T11" fmla="*/ 4 h 71"/>
                  <a:gd name="T12" fmla="*/ 70 w 75"/>
                  <a:gd name="T13" fmla="*/ 9 h 71"/>
                  <a:gd name="T14" fmla="*/ 72 w 75"/>
                  <a:gd name="T15" fmla="*/ 15 h 71"/>
                  <a:gd name="T16" fmla="*/ 74 w 75"/>
                  <a:gd name="T17" fmla="*/ 24 h 71"/>
                  <a:gd name="T18" fmla="*/ 75 w 75"/>
                  <a:gd name="T19" fmla="*/ 37 h 71"/>
                  <a:gd name="T20" fmla="*/ 75 w 75"/>
                  <a:gd name="T21" fmla="*/ 37 h 71"/>
                  <a:gd name="T22" fmla="*/ 74 w 75"/>
                  <a:gd name="T23" fmla="*/ 47 h 71"/>
                  <a:gd name="T24" fmla="*/ 74 w 75"/>
                  <a:gd name="T25" fmla="*/ 55 h 71"/>
                  <a:gd name="T26" fmla="*/ 72 w 75"/>
                  <a:gd name="T27" fmla="*/ 59 h 71"/>
                  <a:gd name="T28" fmla="*/ 69 w 75"/>
                  <a:gd name="T29" fmla="*/ 62 h 71"/>
                  <a:gd name="T30" fmla="*/ 66 w 75"/>
                  <a:gd name="T31" fmla="*/ 63 h 71"/>
                  <a:gd name="T32" fmla="*/ 63 w 75"/>
                  <a:gd name="T33" fmla="*/ 63 h 71"/>
                  <a:gd name="T34" fmla="*/ 59 w 75"/>
                  <a:gd name="T35" fmla="*/ 64 h 71"/>
                  <a:gd name="T36" fmla="*/ 55 w 75"/>
                  <a:gd name="T37" fmla="*/ 64 h 71"/>
                  <a:gd name="T38" fmla="*/ 55 w 75"/>
                  <a:gd name="T39" fmla="*/ 64 h 71"/>
                  <a:gd name="T40" fmla="*/ 44 w 75"/>
                  <a:gd name="T41" fmla="*/ 68 h 71"/>
                  <a:gd name="T42" fmla="*/ 31 w 75"/>
                  <a:gd name="T43" fmla="*/ 71 h 71"/>
                  <a:gd name="T44" fmla="*/ 25 w 75"/>
                  <a:gd name="T45" fmla="*/ 71 h 71"/>
                  <a:gd name="T46" fmla="*/ 19 w 75"/>
                  <a:gd name="T47" fmla="*/ 71 h 71"/>
                  <a:gd name="T48" fmla="*/ 13 w 75"/>
                  <a:gd name="T49" fmla="*/ 68 h 71"/>
                  <a:gd name="T50" fmla="*/ 9 w 75"/>
                  <a:gd name="T51" fmla="*/ 64 h 71"/>
                  <a:gd name="T52" fmla="*/ 9 w 75"/>
                  <a:gd name="T53" fmla="*/ 64 h 71"/>
                  <a:gd name="T54" fmla="*/ 3 w 75"/>
                  <a:gd name="T55" fmla="*/ 57 h 71"/>
                  <a:gd name="T56" fmla="*/ 1 w 75"/>
                  <a:gd name="T57" fmla="*/ 51 h 71"/>
                  <a:gd name="T58" fmla="*/ 0 w 75"/>
                  <a:gd name="T59" fmla="*/ 47 h 71"/>
                  <a:gd name="T60" fmla="*/ 1 w 75"/>
                  <a:gd name="T61" fmla="*/ 45 h 71"/>
                  <a:gd name="T62" fmla="*/ 1 w 75"/>
                  <a:gd name="T63" fmla="*/ 42 h 71"/>
                  <a:gd name="T64" fmla="*/ 3 w 75"/>
                  <a:gd name="T65" fmla="*/ 40 h 71"/>
                  <a:gd name="T66" fmla="*/ 3 w 75"/>
                  <a:gd name="T67" fmla="*/ 40 h 71"/>
                  <a:gd name="T68" fmla="*/ 4 w 75"/>
                  <a:gd name="T69" fmla="*/ 34 h 71"/>
                  <a:gd name="T70" fmla="*/ 6 w 75"/>
                  <a:gd name="T71" fmla="*/ 28 h 71"/>
                  <a:gd name="T72" fmla="*/ 9 w 75"/>
                  <a:gd name="T73" fmla="*/ 22 h 71"/>
                  <a:gd name="T74" fmla="*/ 14 w 75"/>
                  <a:gd name="T75" fmla="*/ 15 h 71"/>
                  <a:gd name="T76" fmla="*/ 20 w 75"/>
                  <a:gd name="T77" fmla="*/ 9 h 71"/>
                  <a:gd name="T78" fmla="*/ 28 w 75"/>
                  <a:gd name="T79" fmla="*/ 4 h 71"/>
                  <a:gd name="T80" fmla="*/ 32 w 75"/>
                  <a:gd name="T81" fmla="*/ 2 h 71"/>
                  <a:gd name="T82" fmla="*/ 37 w 75"/>
                  <a:gd name="T83" fmla="*/ 1 h 71"/>
                  <a:gd name="T84" fmla="*/ 37 w 75"/>
                  <a:gd name="T85" fmla="*/ 1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5" h="71">
                    <a:moveTo>
                      <a:pt x="37" y="1"/>
                    </a:moveTo>
                    <a:lnTo>
                      <a:pt x="37" y="1"/>
                    </a:lnTo>
                    <a:lnTo>
                      <a:pt x="48" y="0"/>
                    </a:lnTo>
                    <a:lnTo>
                      <a:pt x="56" y="0"/>
                    </a:lnTo>
                    <a:lnTo>
                      <a:pt x="62" y="1"/>
                    </a:lnTo>
                    <a:lnTo>
                      <a:pt x="67" y="4"/>
                    </a:lnTo>
                    <a:lnTo>
                      <a:pt x="70" y="9"/>
                    </a:lnTo>
                    <a:lnTo>
                      <a:pt x="72" y="15"/>
                    </a:lnTo>
                    <a:lnTo>
                      <a:pt x="74" y="24"/>
                    </a:lnTo>
                    <a:lnTo>
                      <a:pt x="75" y="37"/>
                    </a:lnTo>
                    <a:lnTo>
                      <a:pt x="74" y="47"/>
                    </a:lnTo>
                    <a:lnTo>
                      <a:pt x="74" y="55"/>
                    </a:lnTo>
                    <a:lnTo>
                      <a:pt x="72" y="59"/>
                    </a:lnTo>
                    <a:lnTo>
                      <a:pt x="69" y="62"/>
                    </a:lnTo>
                    <a:lnTo>
                      <a:pt x="66" y="63"/>
                    </a:lnTo>
                    <a:lnTo>
                      <a:pt x="63" y="63"/>
                    </a:lnTo>
                    <a:lnTo>
                      <a:pt x="59" y="64"/>
                    </a:lnTo>
                    <a:lnTo>
                      <a:pt x="55" y="64"/>
                    </a:lnTo>
                    <a:lnTo>
                      <a:pt x="44" y="68"/>
                    </a:lnTo>
                    <a:lnTo>
                      <a:pt x="31" y="71"/>
                    </a:lnTo>
                    <a:lnTo>
                      <a:pt x="25" y="71"/>
                    </a:lnTo>
                    <a:lnTo>
                      <a:pt x="19" y="71"/>
                    </a:lnTo>
                    <a:lnTo>
                      <a:pt x="13" y="68"/>
                    </a:lnTo>
                    <a:lnTo>
                      <a:pt x="9" y="64"/>
                    </a:lnTo>
                    <a:lnTo>
                      <a:pt x="3" y="57"/>
                    </a:lnTo>
                    <a:lnTo>
                      <a:pt x="1" y="51"/>
                    </a:lnTo>
                    <a:lnTo>
                      <a:pt x="0" y="47"/>
                    </a:lnTo>
                    <a:lnTo>
                      <a:pt x="1" y="45"/>
                    </a:lnTo>
                    <a:lnTo>
                      <a:pt x="1" y="42"/>
                    </a:lnTo>
                    <a:lnTo>
                      <a:pt x="3" y="40"/>
                    </a:lnTo>
                    <a:lnTo>
                      <a:pt x="4" y="34"/>
                    </a:lnTo>
                    <a:lnTo>
                      <a:pt x="6" y="28"/>
                    </a:lnTo>
                    <a:lnTo>
                      <a:pt x="9" y="22"/>
                    </a:lnTo>
                    <a:lnTo>
                      <a:pt x="14" y="15"/>
                    </a:lnTo>
                    <a:lnTo>
                      <a:pt x="20" y="9"/>
                    </a:lnTo>
                    <a:lnTo>
                      <a:pt x="28" y="4"/>
                    </a:lnTo>
                    <a:lnTo>
                      <a:pt x="32" y="2"/>
                    </a:lnTo>
                    <a:lnTo>
                      <a:pt x="37" y="1"/>
                    </a:lnTo>
                    <a:close/>
                  </a:path>
                </a:pathLst>
              </a:custGeom>
              <a:solidFill>
                <a:srgbClr val="FDE3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1" name="Freeform 146">
                <a:extLst>
                  <a:ext uri="{FF2B5EF4-FFF2-40B4-BE49-F238E27FC236}">
                    <a16:creationId xmlns:a16="http://schemas.microsoft.com/office/drawing/2014/main" id="{5EDB085E-6299-4251-A4CC-C41387731F6D}"/>
                  </a:ext>
                </a:extLst>
              </p:cNvPr>
              <p:cNvSpPr>
                <a:spLocks/>
              </p:cNvSpPr>
              <p:nvPr/>
            </p:nvSpPr>
            <p:spPr bwMode="auto">
              <a:xfrm>
                <a:off x="3752" y="1214"/>
                <a:ext cx="72" cy="68"/>
              </a:xfrm>
              <a:custGeom>
                <a:avLst/>
                <a:gdLst>
                  <a:gd name="T0" fmla="*/ 36 w 72"/>
                  <a:gd name="T1" fmla="*/ 2 h 68"/>
                  <a:gd name="T2" fmla="*/ 36 w 72"/>
                  <a:gd name="T3" fmla="*/ 2 h 68"/>
                  <a:gd name="T4" fmla="*/ 46 w 72"/>
                  <a:gd name="T5" fmla="*/ 1 h 68"/>
                  <a:gd name="T6" fmla="*/ 54 w 72"/>
                  <a:gd name="T7" fmla="*/ 0 h 68"/>
                  <a:gd name="T8" fmla="*/ 60 w 72"/>
                  <a:gd name="T9" fmla="*/ 2 h 68"/>
                  <a:gd name="T10" fmla="*/ 64 w 72"/>
                  <a:gd name="T11" fmla="*/ 4 h 68"/>
                  <a:gd name="T12" fmla="*/ 68 w 72"/>
                  <a:gd name="T13" fmla="*/ 9 h 68"/>
                  <a:gd name="T14" fmla="*/ 70 w 72"/>
                  <a:gd name="T15" fmla="*/ 15 h 68"/>
                  <a:gd name="T16" fmla="*/ 71 w 72"/>
                  <a:gd name="T17" fmla="*/ 24 h 68"/>
                  <a:gd name="T18" fmla="*/ 72 w 72"/>
                  <a:gd name="T19" fmla="*/ 36 h 68"/>
                  <a:gd name="T20" fmla="*/ 72 w 72"/>
                  <a:gd name="T21" fmla="*/ 36 h 68"/>
                  <a:gd name="T22" fmla="*/ 72 w 72"/>
                  <a:gd name="T23" fmla="*/ 46 h 68"/>
                  <a:gd name="T24" fmla="*/ 71 w 72"/>
                  <a:gd name="T25" fmla="*/ 53 h 68"/>
                  <a:gd name="T26" fmla="*/ 69 w 72"/>
                  <a:gd name="T27" fmla="*/ 57 h 68"/>
                  <a:gd name="T28" fmla="*/ 67 w 72"/>
                  <a:gd name="T29" fmla="*/ 60 h 68"/>
                  <a:gd name="T30" fmla="*/ 64 w 72"/>
                  <a:gd name="T31" fmla="*/ 61 h 68"/>
                  <a:gd name="T32" fmla="*/ 60 w 72"/>
                  <a:gd name="T33" fmla="*/ 61 h 68"/>
                  <a:gd name="T34" fmla="*/ 57 w 72"/>
                  <a:gd name="T35" fmla="*/ 62 h 68"/>
                  <a:gd name="T36" fmla="*/ 53 w 72"/>
                  <a:gd name="T37" fmla="*/ 63 h 68"/>
                  <a:gd name="T38" fmla="*/ 53 w 72"/>
                  <a:gd name="T39" fmla="*/ 63 h 68"/>
                  <a:gd name="T40" fmla="*/ 41 w 72"/>
                  <a:gd name="T41" fmla="*/ 65 h 68"/>
                  <a:gd name="T42" fmla="*/ 29 w 72"/>
                  <a:gd name="T43" fmla="*/ 67 h 68"/>
                  <a:gd name="T44" fmla="*/ 23 w 72"/>
                  <a:gd name="T45" fmla="*/ 68 h 68"/>
                  <a:gd name="T46" fmla="*/ 18 w 72"/>
                  <a:gd name="T47" fmla="*/ 67 h 68"/>
                  <a:gd name="T48" fmla="*/ 12 w 72"/>
                  <a:gd name="T49" fmla="*/ 65 h 68"/>
                  <a:gd name="T50" fmla="*/ 8 w 72"/>
                  <a:gd name="T51" fmla="*/ 62 h 68"/>
                  <a:gd name="T52" fmla="*/ 8 w 72"/>
                  <a:gd name="T53" fmla="*/ 62 h 68"/>
                  <a:gd name="T54" fmla="*/ 3 w 72"/>
                  <a:gd name="T55" fmla="*/ 55 h 68"/>
                  <a:gd name="T56" fmla="*/ 0 w 72"/>
                  <a:gd name="T57" fmla="*/ 49 h 68"/>
                  <a:gd name="T58" fmla="*/ 0 w 72"/>
                  <a:gd name="T59" fmla="*/ 43 h 68"/>
                  <a:gd name="T60" fmla="*/ 1 w 72"/>
                  <a:gd name="T61" fmla="*/ 40 h 68"/>
                  <a:gd name="T62" fmla="*/ 2 w 72"/>
                  <a:gd name="T63" fmla="*/ 38 h 68"/>
                  <a:gd name="T64" fmla="*/ 2 w 72"/>
                  <a:gd name="T65" fmla="*/ 38 h 68"/>
                  <a:gd name="T66" fmla="*/ 4 w 72"/>
                  <a:gd name="T67" fmla="*/ 33 h 68"/>
                  <a:gd name="T68" fmla="*/ 6 w 72"/>
                  <a:gd name="T69" fmla="*/ 27 h 68"/>
                  <a:gd name="T70" fmla="*/ 9 w 72"/>
                  <a:gd name="T71" fmla="*/ 21 h 68"/>
                  <a:gd name="T72" fmla="*/ 14 w 72"/>
                  <a:gd name="T73" fmla="*/ 15 h 68"/>
                  <a:gd name="T74" fmla="*/ 19 w 72"/>
                  <a:gd name="T75" fmla="*/ 10 h 68"/>
                  <a:gd name="T76" fmla="*/ 27 w 72"/>
                  <a:gd name="T77" fmla="*/ 5 h 68"/>
                  <a:gd name="T78" fmla="*/ 31 w 72"/>
                  <a:gd name="T79" fmla="*/ 3 h 68"/>
                  <a:gd name="T80" fmla="*/ 36 w 72"/>
                  <a:gd name="T81" fmla="*/ 2 h 68"/>
                  <a:gd name="T82" fmla="*/ 36 w 72"/>
                  <a:gd name="T83" fmla="*/ 2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68">
                    <a:moveTo>
                      <a:pt x="36" y="2"/>
                    </a:moveTo>
                    <a:lnTo>
                      <a:pt x="36" y="2"/>
                    </a:lnTo>
                    <a:lnTo>
                      <a:pt x="46" y="1"/>
                    </a:lnTo>
                    <a:lnTo>
                      <a:pt x="54" y="0"/>
                    </a:lnTo>
                    <a:lnTo>
                      <a:pt x="60" y="2"/>
                    </a:lnTo>
                    <a:lnTo>
                      <a:pt x="64" y="4"/>
                    </a:lnTo>
                    <a:lnTo>
                      <a:pt x="68" y="9"/>
                    </a:lnTo>
                    <a:lnTo>
                      <a:pt x="70" y="15"/>
                    </a:lnTo>
                    <a:lnTo>
                      <a:pt x="71" y="24"/>
                    </a:lnTo>
                    <a:lnTo>
                      <a:pt x="72" y="36"/>
                    </a:lnTo>
                    <a:lnTo>
                      <a:pt x="72" y="46"/>
                    </a:lnTo>
                    <a:lnTo>
                      <a:pt x="71" y="53"/>
                    </a:lnTo>
                    <a:lnTo>
                      <a:pt x="69" y="57"/>
                    </a:lnTo>
                    <a:lnTo>
                      <a:pt x="67" y="60"/>
                    </a:lnTo>
                    <a:lnTo>
                      <a:pt x="64" y="61"/>
                    </a:lnTo>
                    <a:lnTo>
                      <a:pt x="60" y="61"/>
                    </a:lnTo>
                    <a:lnTo>
                      <a:pt x="57" y="62"/>
                    </a:lnTo>
                    <a:lnTo>
                      <a:pt x="53" y="63"/>
                    </a:lnTo>
                    <a:lnTo>
                      <a:pt x="41" y="65"/>
                    </a:lnTo>
                    <a:lnTo>
                      <a:pt x="29" y="67"/>
                    </a:lnTo>
                    <a:lnTo>
                      <a:pt x="23" y="68"/>
                    </a:lnTo>
                    <a:lnTo>
                      <a:pt x="18" y="67"/>
                    </a:lnTo>
                    <a:lnTo>
                      <a:pt x="12" y="65"/>
                    </a:lnTo>
                    <a:lnTo>
                      <a:pt x="8" y="62"/>
                    </a:lnTo>
                    <a:lnTo>
                      <a:pt x="3" y="55"/>
                    </a:lnTo>
                    <a:lnTo>
                      <a:pt x="0" y="49"/>
                    </a:lnTo>
                    <a:lnTo>
                      <a:pt x="0" y="43"/>
                    </a:lnTo>
                    <a:lnTo>
                      <a:pt x="1" y="40"/>
                    </a:lnTo>
                    <a:lnTo>
                      <a:pt x="2" y="38"/>
                    </a:lnTo>
                    <a:lnTo>
                      <a:pt x="4" y="33"/>
                    </a:lnTo>
                    <a:lnTo>
                      <a:pt x="6" y="27"/>
                    </a:lnTo>
                    <a:lnTo>
                      <a:pt x="9" y="21"/>
                    </a:lnTo>
                    <a:lnTo>
                      <a:pt x="14" y="15"/>
                    </a:lnTo>
                    <a:lnTo>
                      <a:pt x="19" y="10"/>
                    </a:lnTo>
                    <a:lnTo>
                      <a:pt x="27" y="5"/>
                    </a:lnTo>
                    <a:lnTo>
                      <a:pt x="31" y="3"/>
                    </a:lnTo>
                    <a:lnTo>
                      <a:pt x="36" y="2"/>
                    </a:lnTo>
                    <a:close/>
                  </a:path>
                </a:pathLst>
              </a:custGeom>
              <a:solidFill>
                <a:srgbClr val="FDD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2" name="Freeform 147">
                <a:extLst>
                  <a:ext uri="{FF2B5EF4-FFF2-40B4-BE49-F238E27FC236}">
                    <a16:creationId xmlns:a16="http://schemas.microsoft.com/office/drawing/2014/main" id="{81AD18FC-67C6-4E55-AF37-CBD2AAF9D6E7}"/>
                  </a:ext>
                </a:extLst>
              </p:cNvPr>
              <p:cNvSpPr>
                <a:spLocks/>
              </p:cNvSpPr>
              <p:nvPr/>
            </p:nvSpPr>
            <p:spPr bwMode="auto">
              <a:xfrm>
                <a:off x="3752" y="1216"/>
                <a:ext cx="70" cy="63"/>
              </a:xfrm>
              <a:custGeom>
                <a:avLst/>
                <a:gdLst>
                  <a:gd name="T0" fmla="*/ 2 w 70"/>
                  <a:gd name="T1" fmla="*/ 35 h 63"/>
                  <a:gd name="T2" fmla="*/ 2 w 70"/>
                  <a:gd name="T3" fmla="*/ 35 h 63"/>
                  <a:gd name="T4" fmla="*/ 4 w 70"/>
                  <a:gd name="T5" fmla="*/ 31 h 63"/>
                  <a:gd name="T6" fmla="*/ 6 w 70"/>
                  <a:gd name="T7" fmla="*/ 25 h 63"/>
                  <a:gd name="T8" fmla="*/ 10 w 70"/>
                  <a:gd name="T9" fmla="*/ 20 h 63"/>
                  <a:gd name="T10" fmla="*/ 14 w 70"/>
                  <a:gd name="T11" fmla="*/ 14 h 63"/>
                  <a:gd name="T12" fmla="*/ 20 w 70"/>
                  <a:gd name="T13" fmla="*/ 9 h 63"/>
                  <a:gd name="T14" fmla="*/ 27 w 70"/>
                  <a:gd name="T15" fmla="*/ 4 h 63"/>
                  <a:gd name="T16" fmla="*/ 36 w 70"/>
                  <a:gd name="T17" fmla="*/ 2 h 63"/>
                  <a:gd name="T18" fmla="*/ 36 w 70"/>
                  <a:gd name="T19" fmla="*/ 2 h 63"/>
                  <a:gd name="T20" fmla="*/ 46 w 70"/>
                  <a:gd name="T21" fmla="*/ 0 h 63"/>
                  <a:gd name="T22" fmla="*/ 53 w 70"/>
                  <a:gd name="T23" fmla="*/ 0 h 63"/>
                  <a:gd name="T24" fmla="*/ 59 w 70"/>
                  <a:gd name="T25" fmla="*/ 1 h 63"/>
                  <a:gd name="T26" fmla="*/ 63 w 70"/>
                  <a:gd name="T27" fmla="*/ 4 h 63"/>
                  <a:gd name="T28" fmla="*/ 66 w 70"/>
                  <a:gd name="T29" fmla="*/ 8 h 63"/>
                  <a:gd name="T30" fmla="*/ 68 w 70"/>
                  <a:gd name="T31" fmla="*/ 15 h 63"/>
                  <a:gd name="T32" fmla="*/ 70 w 70"/>
                  <a:gd name="T33" fmla="*/ 23 h 63"/>
                  <a:gd name="T34" fmla="*/ 70 w 70"/>
                  <a:gd name="T35" fmla="*/ 34 h 63"/>
                  <a:gd name="T36" fmla="*/ 70 w 70"/>
                  <a:gd name="T37" fmla="*/ 34 h 63"/>
                  <a:gd name="T38" fmla="*/ 70 w 70"/>
                  <a:gd name="T39" fmla="*/ 43 h 63"/>
                  <a:gd name="T40" fmla="*/ 69 w 70"/>
                  <a:gd name="T41" fmla="*/ 50 h 63"/>
                  <a:gd name="T42" fmla="*/ 68 w 70"/>
                  <a:gd name="T43" fmla="*/ 54 h 63"/>
                  <a:gd name="T44" fmla="*/ 65 w 70"/>
                  <a:gd name="T45" fmla="*/ 57 h 63"/>
                  <a:gd name="T46" fmla="*/ 62 w 70"/>
                  <a:gd name="T47" fmla="*/ 58 h 63"/>
                  <a:gd name="T48" fmla="*/ 59 w 70"/>
                  <a:gd name="T49" fmla="*/ 59 h 63"/>
                  <a:gd name="T50" fmla="*/ 51 w 70"/>
                  <a:gd name="T51" fmla="*/ 60 h 63"/>
                  <a:gd name="T52" fmla="*/ 51 w 70"/>
                  <a:gd name="T53" fmla="*/ 60 h 63"/>
                  <a:gd name="T54" fmla="*/ 41 w 70"/>
                  <a:gd name="T55" fmla="*/ 62 h 63"/>
                  <a:gd name="T56" fmla="*/ 29 w 70"/>
                  <a:gd name="T57" fmla="*/ 63 h 63"/>
                  <a:gd name="T58" fmla="*/ 23 w 70"/>
                  <a:gd name="T59" fmla="*/ 63 h 63"/>
                  <a:gd name="T60" fmla="*/ 17 w 70"/>
                  <a:gd name="T61" fmla="*/ 62 h 63"/>
                  <a:gd name="T62" fmla="*/ 13 w 70"/>
                  <a:gd name="T63" fmla="*/ 61 h 63"/>
                  <a:gd name="T64" fmla="*/ 9 w 70"/>
                  <a:gd name="T65" fmla="*/ 58 h 63"/>
                  <a:gd name="T66" fmla="*/ 9 w 70"/>
                  <a:gd name="T67" fmla="*/ 58 h 63"/>
                  <a:gd name="T68" fmla="*/ 4 w 70"/>
                  <a:gd name="T69" fmla="*/ 52 h 63"/>
                  <a:gd name="T70" fmla="*/ 1 w 70"/>
                  <a:gd name="T71" fmla="*/ 46 h 63"/>
                  <a:gd name="T72" fmla="*/ 0 w 70"/>
                  <a:gd name="T73" fmla="*/ 40 h 63"/>
                  <a:gd name="T74" fmla="*/ 1 w 70"/>
                  <a:gd name="T75" fmla="*/ 37 h 63"/>
                  <a:gd name="T76" fmla="*/ 2 w 70"/>
                  <a:gd name="T77" fmla="*/ 35 h 63"/>
                  <a:gd name="T78" fmla="*/ 2 w 70"/>
                  <a:gd name="T79" fmla="*/ 35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0" h="63">
                    <a:moveTo>
                      <a:pt x="2" y="35"/>
                    </a:moveTo>
                    <a:lnTo>
                      <a:pt x="2" y="35"/>
                    </a:lnTo>
                    <a:lnTo>
                      <a:pt x="4" y="31"/>
                    </a:lnTo>
                    <a:lnTo>
                      <a:pt x="6" y="25"/>
                    </a:lnTo>
                    <a:lnTo>
                      <a:pt x="10" y="20"/>
                    </a:lnTo>
                    <a:lnTo>
                      <a:pt x="14" y="14"/>
                    </a:lnTo>
                    <a:lnTo>
                      <a:pt x="20" y="9"/>
                    </a:lnTo>
                    <a:lnTo>
                      <a:pt x="27" y="4"/>
                    </a:lnTo>
                    <a:lnTo>
                      <a:pt x="36" y="2"/>
                    </a:lnTo>
                    <a:lnTo>
                      <a:pt x="46" y="0"/>
                    </a:lnTo>
                    <a:lnTo>
                      <a:pt x="53" y="0"/>
                    </a:lnTo>
                    <a:lnTo>
                      <a:pt x="59" y="1"/>
                    </a:lnTo>
                    <a:lnTo>
                      <a:pt x="63" y="4"/>
                    </a:lnTo>
                    <a:lnTo>
                      <a:pt x="66" y="8"/>
                    </a:lnTo>
                    <a:lnTo>
                      <a:pt x="68" y="15"/>
                    </a:lnTo>
                    <a:lnTo>
                      <a:pt x="70" y="23"/>
                    </a:lnTo>
                    <a:lnTo>
                      <a:pt x="70" y="34"/>
                    </a:lnTo>
                    <a:lnTo>
                      <a:pt x="70" y="43"/>
                    </a:lnTo>
                    <a:lnTo>
                      <a:pt x="69" y="50"/>
                    </a:lnTo>
                    <a:lnTo>
                      <a:pt x="68" y="54"/>
                    </a:lnTo>
                    <a:lnTo>
                      <a:pt x="65" y="57"/>
                    </a:lnTo>
                    <a:lnTo>
                      <a:pt x="62" y="58"/>
                    </a:lnTo>
                    <a:lnTo>
                      <a:pt x="59" y="59"/>
                    </a:lnTo>
                    <a:lnTo>
                      <a:pt x="51" y="60"/>
                    </a:lnTo>
                    <a:lnTo>
                      <a:pt x="41" y="62"/>
                    </a:lnTo>
                    <a:lnTo>
                      <a:pt x="29" y="63"/>
                    </a:lnTo>
                    <a:lnTo>
                      <a:pt x="23" y="63"/>
                    </a:lnTo>
                    <a:lnTo>
                      <a:pt x="17" y="62"/>
                    </a:lnTo>
                    <a:lnTo>
                      <a:pt x="13" y="61"/>
                    </a:lnTo>
                    <a:lnTo>
                      <a:pt x="9" y="58"/>
                    </a:lnTo>
                    <a:lnTo>
                      <a:pt x="4" y="52"/>
                    </a:lnTo>
                    <a:lnTo>
                      <a:pt x="1" y="46"/>
                    </a:lnTo>
                    <a:lnTo>
                      <a:pt x="0" y="40"/>
                    </a:lnTo>
                    <a:lnTo>
                      <a:pt x="1" y="37"/>
                    </a:lnTo>
                    <a:lnTo>
                      <a:pt x="2" y="35"/>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3" name="Freeform 148">
                <a:extLst>
                  <a:ext uri="{FF2B5EF4-FFF2-40B4-BE49-F238E27FC236}">
                    <a16:creationId xmlns:a16="http://schemas.microsoft.com/office/drawing/2014/main" id="{78A490A9-F0DE-4442-8882-4BA711AEFE98}"/>
                  </a:ext>
                </a:extLst>
              </p:cNvPr>
              <p:cNvSpPr>
                <a:spLocks/>
              </p:cNvSpPr>
              <p:nvPr/>
            </p:nvSpPr>
            <p:spPr bwMode="auto">
              <a:xfrm>
                <a:off x="3809" y="1514"/>
                <a:ext cx="86" cy="94"/>
              </a:xfrm>
              <a:custGeom>
                <a:avLst/>
                <a:gdLst>
                  <a:gd name="T0" fmla="*/ 9 w 86"/>
                  <a:gd name="T1" fmla="*/ 67 h 94"/>
                  <a:gd name="T2" fmla="*/ 9 w 86"/>
                  <a:gd name="T3" fmla="*/ 67 h 94"/>
                  <a:gd name="T4" fmla="*/ 23 w 86"/>
                  <a:gd name="T5" fmla="*/ 47 h 94"/>
                  <a:gd name="T6" fmla="*/ 37 w 86"/>
                  <a:gd name="T7" fmla="*/ 32 h 94"/>
                  <a:gd name="T8" fmla="*/ 45 w 86"/>
                  <a:gd name="T9" fmla="*/ 24 h 94"/>
                  <a:gd name="T10" fmla="*/ 52 w 86"/>
                  <a:gd name="T11" fmla="*/ 18 h 94"/>
                  <a:gd name="T12" fmla="*/ 52 w 86"/>
                  <a:gd name="T13" fmla="*/ 18 h 94"/>
                  <a:gd name="T14" fmla="*/ 65 w 86"/>
                  <a:gd name="T15" fmla="*/ 7 h 94"/>
                  <a:gd name="T16" fmla="*/ 71 w 86"/>
                  <a:gd name="T17" fmla="*/ 3 h 94"/>
                  <a:gd name="T18" fmla="*/ 76 w 86"/>
                  <a:gd name="T19" fmla="*/ 0 h 94"/>
                  <a:gd name="T20" fmla="*/ 79 w 86"/>
                  <a:gd name="T21" fmla="*/ 0 h 94"/>
                  <a:gd name="T22" fmla="*/ 81 w 86"/>
                  <a:gd name="T23" fmla="*/ 0 h 94"/>
                  <a:gd name="T24" fmla="*/ 83 w 86"/>
                  <a:gd name="T25" fmla="*/ 1 h 94"/>
                  <a:gd name="T26" fmla="*/ 84 w 86"/>
                  <a:gd name="T27" fmla="*/ 3 h 94"/>
                  <a:gd name="T28" fmla="*/ 85 w 86"/>
                  <a:gd name="T29" fmla="*/ 5 h 94"/>
                  <a:gd name="T30" fmla="*/ 86 w 86"/>
                  <a:gd name="T31" fmla="*/ 9 h 94"/>
                  <a:gd name="T32" fmla="*/ 86 w 86"/>
                  <a:gd name="T33" fmla="*/ 21 h 94"/>
                  <a:gd name="T34" fmla="*/ 86 w 86"/>
                  <a:gd name="T35" fmla="*/ 21 h 94"/>
                  <a:gd name="T36" fmla="*/ 85 w 86"/>
                  <a:gd name="T37" fmla="*/ 43 h 94"/>
                  <a:gd name="T38" fmla="*/ 85 w 86"/>
                  <a:gd name="T39" fmla="*/ 50 h 94"/>
                  <a:gd name="T40" fmla="*/ 83 w 86"/>
                  <a:gd name="T41" fmla="*/ 57 h 94"/>
                  <a:gd name="T42" fmla="*/ 81 w 86"/>
                  <a:gd name="T43" fmla="*/ 62 h 94"/>
                  <a:gd name="T44" fmla="*/ 78 w 86"/>
                  <a:gd name="T45" fmla="*/ 67 h 94"/>
                  <a:gd name="T46" fmla="*/ 74 w 86"/>
                  <a:gd name="T47" fmla="*/ 71 h 94"/>
                  <a:gd name="T48" fmla="*/ 67 w 86"/>
                  <a:gd name="T49" fmla="*/ 75 h 94"/>
                  <a:gd name="T50" fmla="*/ 67 w 86"/>
                  <a:gd name="T51" fmla="*/ 75 h 94"/>
                  <a:gd name="T52" fmla="*/ 60 w 86"/>
                  <a:gd name="T53" fmla="*/ 79 h 94"/>
                  <a:gd name="T54" fmla="*/ 52 w 86"/>
                  <a:gd name="T55" fmla="*/ 83 h 94"/>
                  <a:gd name="T56" fmla="*/ 35 w 86"/>
                  <a:gd name="T57" fmla="*/ 88 h 94"/>
                  <a:gd name="T58" fmla="*/ 21 w 86"/>
                  <a:gd name="T59" fmla="*/ 91 h 94"/>
                  <a:gd name="T60" fmla="*/ 10 w 86"/>
                  <a:gd name="T61" fmla="*/ 93 h 94"/>
                  <a:gd name="T62" fmla="*/ 10 w 86"/>
                  <a:gd name="T63" fmla="*/ 93 h 94"/>
                  <a:gd name="T64" fmla="*/ 6 w 86"/>
                  <a:gd name="T65" fmla="*/ 94 h 94"/>
                  <a:gd name="T66" fmla="*/ 3 w 86"/>
                  <a:gd name="T67" fmla="*/ 93 h 94"/>
                  <a:gd name="T68" fmla="*/ 1 w 86"/>
                  <a:gd name="T69" fmla="*/ 91 h 94"/>
                  <a:gd name="T70" fmla="*/ 0 w 86"/>
                  <a:gd name="T71" fmla="*/ 88 h 94"/>
                  <a:gd name="T72" fmla="*/ 0 w 86"/>
                  <a:gd name="T73" fmla="*/ 84 h 94"/>
                  <a:gd name="T74" fmla="*/ 2 w 86"/>
                  <a:gd name="T75" fmla="*/ 79 h 94"/>
                  <a:gd name="T76" fmla="*/ 5 w 86"/>
                  <a:gd name="T77" fmla="*/ 73 h 94"/>
                  <a:gd name="T78" fmla="*/ 9 w 86"/>
                  <a:gd name="T79" fmla="*/ 67 h 94"/>
                  <a:gd name="T80" fmla="*/ 9 w 86"/>
                  <a:gd name="T81" fmla="*/ 6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 h="94">
                    <a:moveTo>
                      <a:pt x="9" y="67"/>
                    </a:moveTo>
                    <a:lnTo>
                      <a:pt x="9" y="67"/>
                    </a:lnTo>
                    <a:lnTo>
                      <a:pt x="23" y="47"/>
                    </a:lnTo>
                    <a:lnTo>
                      <a:pt x="37" y="32"/>
                    </a:lnTo>
                    <a:lnTo>
                      <a:pt x="45" y="24"/>
                    </a:lnTo>
                    <a:lnTo>
                      <a:pt x="52" y="18"/>
                    </a:lnTo>
                    <a:lnTo>
                      <a:pt x="65" y="7"/>
                    </a:lnTo>
                    <a:lnTo>
                      <a:pt x="71" y="3"/>
                    </a:lnTo>
                    <a:lnTo>
                      <a:pt x="76" y="0"/>
                    </a:lnTo>
                    <a:lnTo>
                      <a:pt x="79" y="0"/>
                    </a:lnTo>
                    <a:lnTo>
                      <a:pt x="81" y="0"/>
                    </a:lnTo>
                    <a:lnTo>
                      <a:pt x="83" y="1"/>
                    </a:lnTo>
                    <a:lnTo>
                      <a:pt x="84" y="3"/>
                    </a:lnTo>
                    <a:lnTo>
                      <a:pt x="85" y="5"/>
                    </a:lnTo>
                    <a:lnTo>
                      <a:pt x="86" y="9"/>
                    </a:lnTo>
                    <a:lnTo>
                      <a:pt x="86" y="21"/>
                    </a:lnTo>
                    <a:lnTo>
                      <a:pt x="85" y="43"/>
                    </a:lnTo>
                    <a:lnTo>
                      <a:pt x="85" y="50"/>
                    </a:lnTo>
                    <a:lnTo>
                      <a:pt x="83" y="57"/>
                    </a:lnTo>
                    <a:lnTo>
                      <a:pt x="81" y="62"/>
                    </a:lnTo>
                    <a:lnTo>
                      <a:pt x="78" y="67"/>
                    </a:lnTo>
                    <a:lnTo>
                      <a:pt x="74" y="71"/>
                    </a:lnTo>
                    <a:lnTo>
                      <a:pt x="67" y="75"/>
                    </a:lnTo>
                    <a:lnTo>
                      <a:pt x="60" y="79"/>
                    </a:lnTo>
                    <a:lnTo>
                      <a:pt x="52" y="83"/>
                    </a:lnTo>
                    <a:lnTo>
                      <a:pt x="35" y="88"/>
                    </a:lnTo>
                    <a:lnTo>
                      <a:pt x="21" y="91"/>
                    </a:lnTo>
                    <a:lnTo>
                      <a:pt x="10" y="93"/>
                    </a:lnTo>
                    <a:lnTo>
                      <a:pt x="6" y="94"/>
                    </a:lnTo>
                    <a:lnTo>
                      <a:pt x="3" y="93"/>
                    </a:lnTo>
                    <a:lnTo>
                      <a:pt x="1" y="91"/>
                    </a:lnTo>
                    <a:lnTo>
                      <a:pt x="0" y="88"/>
                    </a:lnTo>
                    <a:lnTo>
                      <a:pt x="0" y="84"/>
                    </a:lnTo>
                    <a:lnTo>
                      <a:pt x="2" y="79"/>
                    </a:lnTo>
                    <a:lnTo>
                      <a:pt x="5" y="73"/>
                    </a:lnTo>
                    <a:lnTo>
                      <a:pt x="9" y="67"/>
                    </a:lnTo>
                    <a:close/>
                  </a:path>
                </a:pathLst>
              </a:custGeom>
              <a:solidFill>
                <a:srgbClr val="51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4" name="Freeform 149">
                <a:extLst>
                  <a:ext uri="{FF2B5EF4-FFF2-40B4-BE49-F238E27FC236}">
                    <a16:creationId xmlns:a16="http://schemas.microsoft.com/office/drawing/2014/main" id="{BE889D90-535B-467A-8E27-6E7BFF249435}"/>
                  </a:ext>
                </a:extLst>
              </p:cNvPr>
              <p:cNvSpPr>
                <a:spLocks/>
              </p:cNvSpPr>
              <p:nvPr/>
            </p:nvSpPr>
            <p:spPr bwMode="auto">
              <a:xfrm>
                <a:off x="3811" y="1516"/>
                <a:ext cx="82" cy="90"/>
              </a:xfrm>
              <a:custGeom>
                <a:avLst/>
                <a:gdLst>
                  <a:gd name="T0" fmla="*/ 82 w 82"/>
                  <a:gd name="T1" fmla="*/ 20 h 90"/>
                  <a:gd name="T2" fmla="*/ 82 w 82"/>
                  <a:gd name="T3" fmla="*/ 20 h 90"/>
                  <a:gd name="T4" fmla="*/ 81 w 82"/>
                  <a:gd name="T5" fmla="*/ 41 h 90"/>
                  <a:gd name="T6" fmla="*/ 81 w 82"/>
                  <a:gd name="T7" fmla="*/ 48 h 90"/>
                  <a:gd name="T8" fmla="*/ 80 w 82"/>
                  <a:gd name="T9" fmla="*/ 54 h 90"/>
                  <a:gd name="T10" fmla="*/ 78 w 82"/>
                  <a:gd name="T11" fmla="*/ 59 h 90"/>
                  <a:gd name="T12" fmla="*/ 75 w 82"/>
                  <a:gd name="T13" fmla="*/ 63 h 90"/>
                  <a:gd name="T14" fmla="*/ 70 w 82"/>
                  <a:gd name="T15" fmla="*/ 68 h 90"/>
                  <a:gd name="T16" fmla="*/ 64 w 82"/>
                  <a:gd name="T17" fmla="*/ 72 h 90"/>
                  <a:gd name="T18" fmla="*/ 64 w 82"/>
                  <a:gd name="T19" fmla="*/ 72 h 90"/>
                  <a:gd name="T20" fmla="*/ 57 w 82"/>
                  <a:gd name="T21" fmla="*/ 76 h 90"/>
                  <a:gd name="T22" fmla="*/ 49 w 82"/>
                  <a:gd name="T23" fmla="*/ 79 h 90"/>
                  <a:gd name="T24" fmla="*/ 34 w 82"/>
                  <a:gd name="T25" fmla="*/ 84 h 90"/>
                  <a:gd name="T26" fmla="*/ 20 w 82"/>
                  <a:gd name="T27" fmla="*/ 87 h 90"/>
                  <a:gd name="T28" fmla="*/ 10 w 82"/>
                  <a:gd name="T29" fmla="*/ 89 h 90"/>
                  <a:gd name="T30" fmla="*/ 10 w 82"/>
                  <a:gd name="T31" fmla="*/ 89 h 90"/>
                  <a:gd name="T32" fmla="*/ 6 w 82"/>
                  <a:gd name="T33" fmla="*/ 90 h 90"/>
                  <a:gd name="T34" fmla="*/ 3 w 82"/>
                  <a:gd name="T35" fmla="*/ 89 h 90"/>
                  <a:gd name="T36" fmla="*/ 1 w 82"/>
                  <a:gd name="T37" fmla="*/ 87 h 90"/>
                  <a:gd name="T38" fmla="*/ 0 w 82"/>
                  <a:gd name="T39" fmla="*/ 84 h 90"/>
                  <a:gd name="T40" fmla="*/ 0 w 82"/>
                  <a:gd name="T41" fmla="*/ 81 h 90"/>
                  <a:gd name="T42" fmla="*/ 1 w 82"/>
                  <a:gd name="T43" fmla="*/ 76 h 90"/>
                  <a:gd name="T44" fmla="*/ 4 w 82"/>
                  <a:gd name="T45" fmla="*/ 70 h 90"/>
                  <a:gd name="T46" fmla="*/ 9 w 82"/>
                  <a:gd name="T47" fmla="*/ 63 h 90"/>
                  <a:gd name="T48" fmla="*/ 9 w 82"/>
                  <a:gd name="T49" fmla="*/ 63 h 90"/>
                  <a:gd name="T50" fmla="*/ 22 w 82"/>
                  <a:gd name="T51" fmla="*/ 45 h 90"/>
                  <a:gd name="T52" fmla="*/ 35 w 82"/>
                  <a:gd name="T53" fmla="*/ 30 h 90"/>
                  <a:gd name="T54" fmla="*/ 43 w 82"/>
                  <a:gd name="T55" fmla="*/ 23 h 90"/>
                  <a:gd name="T56" fmla="*/ 49 w 82"/>
                  <a:gd name="T57" fmla="*/ 18 h 90"/>
                  <a:gd name="T58" fmla="*/ 49 w 82"/>
                  <a:gd name="T59" fmla="*/ 18 h 90"/>
                  <a:gd name="T60" fmla="*/ 62 w 82"/>
                  <a:gd name="T61" fmla="*/ 7 h 90"/>
                  <a:gd name="T62" fmla="*/ 68 w 82"/>
                  <a:gd name="T63" fmla="*/ 3 h 90"/>
                  <a:gd name="T64" fmla="*/ 73 w 82"/>
                  <a:gd name="T65" fmla="*/ 0 h 90"/>
                  <a:gd name="T66" fmla="*/ 75 w 82"/>
                  <a:gd name="T67" fmla="*/ 0 h 90"/>
                  <a:gd name="T68" fmla="*/ 77 w 82"/>
                  <a:gd name="T69" fmla="*/ 0 h 90"/>
                  <a:gd name="T70" fmla="*/ 79 w 82"/>
                  <a:gd name="T71" fmla="*/ 1 h 90"/>
                  <a:gd name="T72" fmla="*/ 80 w 82"/>
                  <a:gd name="T73" fmla="*/ 3 h 90"/>
                  <a:gd name="T74" fmla="*/ 81 w 82"/>
                  <a:gd name="T75" fmla="*/ 5 h 90"/>
                  <a:gd name="T76" fmla="*/ 82 w 82"/>
                  <a:gd name="T77" fmla="*/ 10 h 90"/>
                  <a:gd name="T78" fmla="*/ 82 w 82"/>
                  <a:gd name="T79" fmla="*/ 20 h 90"/>
                  <a:gd name="T80" fmla="*/ 82 w 82"/>
                  <a:gd name="T81" fmla="*/ 20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90">
                    <a:moveTo>
                      <a:pt x="82" y="20"/>
                    </a:moveTo>
                    <a:lnTo>
                      <a:pt x="82" y="20"/>
                    </a:lnTo>
                    <a:lnTo>
                      <a:pt x="81" y="41"/>
                    </a:lnTo>
                    <a:lnTo>
                      <a:pt x="81" y="48"/>
                    </a:lnTo>
                    <a:lnTo>
                      <a:pt x="80" y="54"/>
                    </a:lnTo>
                    <a:lnTo>
                      <a:pt x="78" y="59"/>
                    </a:lnTo>
                    <a:lnTo>
                      <a:pt x="75" y="63"/>
                    </a:lnTo>
                    <a:lnTo>
                      <a:pt x="70" y="68"/>
                    </a:lnTo>
                    <a:lnTo>
                      <a:pt x="64" y="72"/>
                    </a:lnTo>
                    <a:lnTo>
                      <a:pt x="57" y="76"/>
                    </a:lnTo>
                    <a:lnTo>
                      <a:pt x="49" y="79"/>
                    </a:lnTo>
                    <a:lnTo>
                      <a:pt x="34" y="84"/>
                    </a:lnTo>
                    <a:lnTo>
                      <a:pt x="20" y="87"/>
                    </a:lnTo>
                    <a:lnTo>
                      <a:pt x="10" y="89"/>
                    </a:lnTo>
                    <a:lnTo>
                      <a:pt x="6" y="90"/>
                    </a:lnTo>
                    <a:lnTo>
                      <a:pt x="3" y="89"/>
                    </a:lnTo>
                    <a:lnTo>
                      <a:pt x="1" y="87"/>
                    </a:lnTo>
                    <a:lnTo>
                      <a:pt x="0" y="84"/>
                    </a:lnTo>
                    <a:lnTo>
                      <a:pt x="0" y="81"/>
                    </a:lnTo>
                    <a:lnTo>
                      <a:pt x="1" y="76"/>
                    </a:lnTo>
                    <a:lnTo>
                      <a:pt x="4" y="70"/>
                    </a:lnTo>
                    <a:lnTo>
                      <a:pt x="9" y="63"/>
                    </a:lnTo>
                    <a:lnTo>
                      <a:pt x="22" y="45"/>
                    </a:lnTo>
                    <a:lnTo>
                      <a:pt x="35" y="30"/>
                    </a:lnTo>
                    <a:lnTo>
                      <a:pt x="43" y="23"/>
                    </a:lnTo>
                    <a:lnTo>
                      <a:pt x="49" y="18"/>
                    </a:lnTo>
                    <a:lnTo>
                      <a:pt x="62" y="7"/>
                    </a:lnTo>
                    <a:lnTo>
                      <a:pt x="68" y="3"/>
                    </a:lnTo>
                    <a:lnTo>
                      <a:pt x="73" y="0"/>
                    </a:lnTo>
                    <a:lnTo>
                      <a:pt x="75" y="0"/>
                    </a:lnTo>
                    <a:lnTo>
                      <a:pt x="77" y="0"/>
                    </a:lnTo>
                    <a:lnTo>
                      <a:pt x="79" y="1"/>
                    </a:lnTo>
                    <a:lnTo>
                      <a:pt x="80" y="3"/>
                    </a:lnTo>
                    <a:lnTo>
                      <a:pt x="81" y="5"/>
                    </a:lnTo>
                    <a:lnTo>
                      <a:pt x="82" y="10"/>
                    </a:lnTo>
                    <a:lnTo>
                      <a:pt x="82" y="20"/>
                    </a:lnTo>
                    <a:close/>
                  </a:path>
                </a:pathLst>
              </a:custGeom>
              <a:solidFill>
                <a:srgbClr val="6D8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5" name="Freeform 150">
                <a:extLst>
                  <a:ext uri="{FF2B5EF4-FFF2-40B4-BE49-F238E27FC236}">
                    <a16:creationId xmlns:a16="http://schemas.microsoft.com/office/drawing/2014/main" id="{5AE3C1CA-15AA-4AEE-B14A-545196A3C51C}"/>
                  </a:ext>
                </a:extLst>
              </p:cNvPr>
              <p:cNvSpPr>
                <a:spLocks/>
              </p:cNvSpPr>
              <p:nvPr/>
            </p:nvSpPr>
            <p:spPr bwMode="auto">
              <a:xfrm>
                <a:off x="3812" y="1518"/>
                <a:ext cx="79" cy="86"/>
              </a:xfrm>
              <a:custGeom>
                <a:avLst/>
                <a:gdLst>
                  <a:gd name="T0" fmla="*/ 79 w 79"/>
                  <a:gd name="T1" fmla="*/ 19 h 86"/>
                  <a:gd name="T2" fmla="*/ 79 w 79"/>
                  <a:gd name="T3" fmla="*/ 19 h 86"/>
                  <a:gd name="T4" fmla="*/ 79 w 79"/>
                  <a:gd name="T5" fmla="*/ 39 h 86"/>
                  <a:gd name="T6" fmla="*/ 78 w 79"/>
                  <a:gd name="T7" fmla="*/ 46 h 86"/>
                  <a:gd name="T8" fmla="*/ 77 w 79"/>
                  <a:gd name="T9" fmla="*/ 52 h 86"/>
                  <a:gd name="T10" fmla="*/ 75 w 79"/>
                  <a:gd name="T11" fmla="*/ 56 h 86"/>
                  <a:gd name="T12" fmla="*/ 72 w 79"/>
                  <a:gd name="T13" fmla="*/ 60 h 86"/>
                  <a:gd name="T14" fmla="*/ 68 w 79"/>
                  <a:gd name="T15" fmla="*/ 65 h 86"/>
                  <a:gd name="T16" fmla="*/ 62 w 79"/>
                  <a:gd name="T17" fmla="*/ 69 h 86"/>
                  <a:gd name="T18" fmla="*/ 62 w 79"/>
                  <a:gd name="T19" fmla="*/ 69 h 86"/>
                  <a:gd name="T20" fmla="*/ 55 w 79"/>
                  <a:gd name="T21" fmla="*/ 72 h 86"/>
                  <a:gd name="T22" fmla="*/ 48 w 79"/>
                  <a:gd name="T23" fmla="*/ 75 h 86"/>
                  <a:gd name="T24" fmla="*/ 33 w 79"/>
                  <a:gd name="T25" fmla="*/ 80 h 86"/>
                  <a:gd name="T26" fmla="*/ 20 w 79"/>
                  <a:gd name="T27" fmla="*/ 83 h 86"/>
                  <a:gd name="T28" fmla="*/ 10 w 79"/>
                  <a:gd name="T29" fmla="*/ 85 h 86"/>
                  <a:gd name="T30" fmla="*/ 10 w 79"/>
                  <a:gd name="T31" fmla="*/ 85 h 86"/>
                  <a:gd name="T32" fmla="*/ 6 w 79"/>
                  <a:gd name="T33" fmla="*/ 86 h 86"/>
                  <a:gd name="T34" fmla="*/ 3 w 79"/>
                  <a:gd name="T35" fmla="*/ 85 h 86"/>
                  <a:gd name="T36" fmla="*/ 1 w 79"/>
                  <a:gd name="T37" fmla="*/ 83 h 86"/>
                  <a:gd name="T38" fmla="*/ 0 w 79"/>
                  <a:gd name="T39" fmla="*/ 80 h 86"/>
                  <a:gd name="T40" fmla="*/ 1 w 79"/>
                  <a:gd name="T41" fmla="*/ 77 h 86"/>
                  <a:gd name="T42" fmla="*/ 2 w 79"/>
                  <a:gd name="T43" fmla="*/ 72 h 86"/>
                  <a:gd name="T44" fmla="*/ 5 w 79"/>
                  <a:gd name="T45" fmla="*/ 67 h 86"/>
                  <a:gd name="T46" fmla="*/ 9 w 79"/>
                  <a:gd name="T47" fmla="*/ 60 h 86"/>
                  <a:gd name="T48" fmla="*/ 9 w 79"/>
                  <a:gd name="T49" fmla="*/ 60 h 86"/>
                  <a:gd name="T50" fmla="*/ 22 w 79"/>
                  <a:gd name="T51" fmla="*/ 43 h 86"/>
                  <a:gd name="T52" fmla="*/ 34 w 79"/>
                  <a:gd name="T53" fmla="*/ 29 h 86"/>
                  <a:gd name="T54" fmla="*/ 42 w 79"/>
                  <a:gd name="T55" fmla="*/ 22 h 86"/>
                  <a:gd name="T56" fmla="*/ 48 w 79"/>
                  <a:gd name="T57" fmla="*/ 17 h 86"/>
                  <a:gd name="T58" fmla="*/ 48 w 79"/>
                  <a:gd name="T59" fmla="*/ 17 h 86"/>
                  <a:gd name="T60" fmla="*/ 60 w 79"/>
                  <a:gd name="T61" fmla="*/ 8 h 86"/>
                  <a:gd name="T62" fmla="*/ 66 w 79"/>
                  <a:gd name="T63" fmla="*/ 3 h 86"/>
                  <a:gd name="T64" fmla="*/ 71 w 79"/>
                  <a:gd name="T65" fmla="*/ 0 h 86"/>
                  <a:gd name="T66" fmla="*/ 73 w 79"/>
                  <a:gd name="T67" fmla="*/ 0 h 86"/>
                  <a:gd name="T68" fmla="*/ 75 w 79"/>
                  <a:gd name="T69" fmla="*/ 0 h 86"/>
                  <a:gd name="T70" fmla="*/ 76 w 79"/>
                  <a:gd name="T71" fmla="*/ 1 h 86"/>
                  <a:gd name="T72" fmla="*/ 78 w 79"/>
                  <a:gd name="T73" fmla="*/ 3 h 86"/>
                  <a:gd name="T74" fmla="*/ 79 w 79"/>
                  <a:gd name="T75" fmla="*/ 5 h 86"/>
                  <a:gd name="T76" fmla="*/ 79 w 79"/>
                  <a:gd name="T77" fmla="*/ 9 h 86"/>
                  <a:gd name="T78" fmla="*/ 79 w 79"/>
                  <a:gd name="T79" fmla="*/ 19 h 86"/>
                  <a:gd name="T80" fmla="*/ 79 w 79"/>
                  <a:gd name="T81" fmla="*/ 19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86">
                    <a:moveTo>
                      <a:pt x="79" y="19"/>
                    </a:moveTo>
                    <a:lnTo>
                      <a:pt x="79" y="19"/>
                    </a:lnTo>
                    <a:lnTo>
                      <a:pt x="79" y="39"/>
                    </a:lnTo>
                    <a:lnTo>
                      <a:pt x="78" y="46"/>
                    </a:lnTo>
                    <a:lnTo>
                      <a:pt x="77" y="52"/>
                    </a:lnTo>
                    <a:lnTo>
                      <a:pt x="75" y="56"/>
                    </a:lnTo>
                    <a:lnTo>
                      <a:pt x="72" y="60"/>
                    </a:lnTo>
                    <a:lnTo>
                      <a:pt x="68" y="65"/>
                    </a:lnTo>
                    <a:lnTo>
                      <a:pt x="62" y="69"/>
                    </a:lnTo>
                    <a:lnTo>
                      <a:pt x="55" y="72"/>
                    </a:lnTo>
                    <a:lnTo>
                      <a:pt x="48" y="75"/>
                    </a:lnTo>
                    <a:lnTo>
                      <a:pt x="33" y="80"/>
                    </a:lnTo>
                    <a:lnTo>
                      <a:pt x="20" y="83"/>
                    </a:lnTo>
                    <a:lnTo>
                      <a:pt x="10" y="85"/>
                    </a:lnTo>
                    <a:lnTo>
                      <a:pt x="6" y="86"/>
                    </a:lnTo>
                    <a:lnTo>
                      <a:pt x="3" y="85"/>
                    </a:lnTo>
                    <a:lnTo>
                      <a:pt x="1" y="83"/>
                    </a:lnTo>
                    <a:lnTo>
                      <a:pt x="0" y="80"/>
                    </a:lnTo>
                    <a:lnTo>
                      <a:pt x="1" y="77"/>
                    </a:lnTo>
                    <a:lnTo>
                      <a:pt x="2" y="72"/>
                    </a:lnTo>
                    <a:lnTo>
                      <a:pt x="5" y="67"/>
                    </a:lnTo>
                    <a:lnTo>
                      <a:pt x="9" y="60"/>
                    </a:lnTo>
                    <a:lnTo>
                      <a:pt x="22" y="43"/>
                    </a:lnTo>
                    <a:lnTo>
                      <a:pt x="34" y="29"/>
                    </a:lnTo>
                    <a:lnTo>
                      <a:pt x="42" y="22"/>
                    </a:lnTo>
                    <a:lnTo>
                      <a:pt x="48" y="17"/>
                    </a:lnTo>
                    <a:lnTo>
                      <a:pt x="60" y="8"/>
                    </a:lnTo>
                    <a:lnTo>
                      <a:pt x="66" y="3"/>
                    </a:lnTo>
                    <a:lnTo>
                      <a:pt x="71" y="0"/>
                    </a:lnTo>
                    <a:lnTo>
                      <a:pt x="73" y="0"/>
                    </a:lnTo>
                    <a:lnTo>
                      <a:pt x="75" y="0"/>
                    </a:lnTo>
                    <a:lnTo>
                      <a:pt x="76" y="1"/>
                    </a:lnTo>
                    <a:lnTo>
                      <a:pt x="78" y="3"/>
                    </a:lnTo>
                    <a:lnTo>
                      <a:pt x="79" y="5"/>
                    </a:lnTo>
                    <a:lnTo>
                      <a:pt x="79" y="9"/>
                    </a:lnTo>
                    <a:lnTo>
                      <a:pt x="79" y="19"/>
                    </a:lnTo>
                    <a:close/>
                  </a:path>
                </a:pathLst>
              </a:custGeom>
              <a:solidFill>
                <a:srgbClr val="899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6" name="Freeform 151">
                <a:extLst>
                  <a:ext uri="{FF2B5EF4-FFF2-40B4-BE49-F238E27FC236}">
                    <a16:creationId xmlns:a16="http://schemas.microsoft.com/office/drawing/2014/main" id="{6A2439A5-C510-4D24-A3DE-E76B0BB38430}"/>
                  </a:ext>
                </a:extLst>
              </p:cNvPr>
              <p:cNvSpPr>
                <a:spLocks/>
              </p:cNvSpPr>
              <p:nvPr/>
            </p:nvSpPr>
            <p:spPr bwMode="auto">
              <a:xfrm>
                <a:off x="3814" y="1520"/>
                <a:ext cx="76" cy="81"/>
              </a:xfrm>
              <a:custGeom>
                <a:avLst/>
                <a:gdLst>
                  <a:gd name="T0" fmla="*/ 76 w 76"/>
                  <a:gd name="T1" fmla="*/ 18 h 81"/>
                  <a:gd name="T2" fmla="*/ 76 w 76"/>
                  <a:gd name="T3" fmla="*/ 18 h 81"/>
                  <a:gd name="T4" fmla="*/ 75 w 76"/>
                  <a:gd name="T5" fmla="*/ 37 h 81"/>
                  <a:gd name="T6" fmla="*/ 74 w 76"/>
                  <a:gd name="T7" fmla="*/ 44 h 81"/>
                  <a:gd name="T8" fmla="*/ 73 w 76"/>
                  <a:gd name="T9" fmla="*/ 49 h 81"/>
                  <a:gd name="T10" fmla="*/ 72 w 76"/>
                  <a:gd name="T11" fmla="*/ 54 h 81"/>
                  <a:gd name="T12" fmla="*/ 69 w 76"/>
                  <a:gd name="T13" fmla="*/ 58 h 81"/>
                  <a:gd name="T14" fmla="*/ 65 w 76"/>
                  <a:gd name="T15" fmla="*/ 62 h 81"/>
                  <a:gd name="T16" fmla="*/ 59 w 76"/>
                  <a:gd name="T17" fmla="*/ 66 h 81"/>
                  <a:gd name="T18" fmla="*/ 59 w 76"/>
                  <a:gd name="T19" fmla="*/ 66 h 81"/>
                  <a:gd name="T20" fmla="*/ 46 w 76"/>
                  <a:gd name="T21" fmla="*/ 72 h 81"/>
                  <a:gd name="T22" fmla="*/ 31 w 76"/>
                  <a:gd name="T23" fmla="*/ 76 h 81"/>
                  <a:gd name="T24" fmla="*/ 19 w 76"/>
                  <a:gd name="T25" fmla="*/ 79 h 81"/>
                  <a:gd name="T26" fmla="*/ 9 w 76"/>
                  <a:gd name="T27" fmla="*/ 81 h 81"/>
                  <a:gd name="T28" fmla="*/ 9 w 76"/>
                  <a:gd name="T29" fmla="*/ 81 h 81"/>
                  <a:gd name="T30" fmla="*/ 6 w 76"/>
                  <a:gd name="T31" fmla="*/ 81 h 81"/>
                  <a:gd name="T32" fmla="*/ 3 w 76"/>
                  <a:gd name="T33" fmla="*/ 81 h 81"/>
                  <a:gd name="T34" fmla="*/ 1 w 76"/>
                  <a:gd name="T35" fmla="*/ 79 h 81"/>
                  <a:gd name="T36" fmla="*/ 0 w 76"/>
                  <a:gd name="T37" fmla="*/ 77 h 81"/>
                  <a:gd name="T38" fmla="*/ 1 w 76"/>
                  <a:gd name="T39" fmla="*/ 73 h 81"/>
                  <a:gd name="T40" fmla="*/ 2 w 76"/>
                  <a:gd name="T41" fmla="*/ 69 h 81"/>
                  <a:gd name="T42" fmla="*/ 5 w 76"/>
                  <a:gd name="T43" fmla="*/ 64 h 81"/>
                  <a:gd name="T44" fmla="*/ 9 w 76"/>
                  <a:gd name="T45" fmla="*/ 57 h 81"/>
                  <a:gd name="T46" fmla="*/ 9 w 76"/>
                  <a:gd name="T47" fmla="*/ 57 h 81"/>
                  <a:gd name="T48" fmla="*/ 21 w 76"/>
                  <a:gd name="T49" fmla="*/ 41 h 81"/>
                  <a:gd name="T50" fmla="*/ 32 w 76"/>
                  <a:gd name="T51" fmla="*/ 28 h 81"/>
                  <a:gd name="T52" fmla="*/ 40 w 76"/>
                  <a:gd name="T53" fmla="*/ 21 h 81"/>
                  <a:gd name="T54" fmla="*/ 46 w 76"/>
                  <a:gd name="T55" fmla="*/ 16 h 81"/>
                  <a:gd name="T56" fmla="*/ 46 w 76"/>
                  <a:gd name="T57" fmla="*/ 16 h 81"/>
                  <a:gd name="T58" fmla="*/ 57 w 76"/>
                  <a:gd name="T59" fmla="*/ 7 h 81"/>
                  <a:gd name="T60" fmla="*/ 62 w 76"/>
                  <a:gd name="T61" fmla="*/ 3 h 81"/>
                  <a:gd name="T62" fmla="*/ 67 w 76"/>
                  <a:gd name="T63" fmla="*/ 0 h 81"/>
                  <a:gd name="T64" fmla="*/ 71 w 76"/>
                  <a:gd name="T65" fmla="*/ 0 h 81"/>
                  <a:gd name="T66" fmla="*/ 72 w 76"/>
                  <a:gd name="T67" fmla="*/ 1 h 81"/>
                  <a:gd name="T68" fmla="*/ 74 w 76"/>
                  <a:gd name="T69" fmla="*/ 3 h 81"/>
                  <a:gd name="T70" fmla="*/ 75 w 76"/>
                  <a:gd name="T71" fmla="*/ 9 h 81"/>
                  <a:gd name="T72" fmla="*/ 76 w 76"/>
                  <a:gd name="T73" fmla="*/ 18 h 81"/>
                  <a:gd name="T74" fmla="*/ 76 w 76"/>
                  <a:gd name="T75" fmla="*/ 18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1">
                    <a:moveTo>
                      <a:pt x="76" y="18"/>
                    </a:moveTo>
                    <a:lnTo>
                      <a:pt x="76" y="18"/>
                    </a:lnTo>
                    <a:lnTo>
                      <a:pt x="75" y="37"/>
                    </a:lnTo>
                    <a:lnTo>
                      <a:pt x="74" y="44"/>
                    </a:lnTo>
                    <a:lnTo>
                      <a:pt x="73" y="49"/>
                    </a:lnTo>
                    <a:lnTo>
                      <a:pt x="72" y="54"/>
                    </a:lnTo>
                    <a:lnTo>
                      <a:pt x="69" y="58"/>
                    </a:lnTo>
                    <a:lnTo>
                      <a:pt x="65" y="62"/>
                    </a:lnTo>
                    <a:lnTo>
                      <a:pt x="59" y="66"/>
                    </a:lnTo>
                    <a:lnTo>
                      <a:pt x="46" y="72"/>
                    </a:lnTo>
                    <a:lnTo>
                      <a:pt x="31" y="76"/>
                    </a:lnTo>
                    <a:lnTo>
                      <a:pt x="19" y="79"/>
                    </a:lnTo>
                    <a:lnTo>
                      <a:pt x="9" y="81"/>
                    </a:lnTo>
                    <a:lnTo>
                      <a:pt x="6" y="81"/>
                    </a:lnTo>
                    <a:lnTo>
                      <a:pt x="3" y="81"/>
                    </a:lnTo>
                    <a:lnTo>
                      <a:pt x="1" y="79"/>
                    </a:lnTo>
                    <a:lnTo>
                      <a:pt x="0" y="77"/>
                    </a:lnTo>
                    <a:lnTo>
                      <a:pt x="1" y="73"/>
                    </a:lnTo>
                    <a:lnTo>
                      <a:pt x="2" y="69"/>
                    </a:lnTo>
                    <a:lnTo>
                      <a:pt x="5" y="64"/>
                    </a:lnTo>
                    <a:lnTo>
                      <a:pt x="9" y="57"/>
                    </a:lnTo>
                    <a:lnTo>
                      <a:pt x="21" y="41"/>
                    </a:lnTo>
                    <a:lnTo>
                      <a:pt x="32" y="28"/>
                    </a:lnTo>
                    <a:lnTo>
                      <a:pt x="40" y="21"/>
                    </a:lnTo>
                    <a:lnTo>
                      <a:pt x="46" y="16"/>
                    </a:lnTo>
                    <a:lnTo>
                      <a:pt x="57" y="7"/>
                    </a:lnTo>
                    <a:lnTo>
                      <a:pt x="62" y="3"/>
                    </a:lnTo>
                    <a:lnTo>
                      <a:pt x="67" y="0"/>
                    </a:lnTo>
                    <a:lnTo>
                      <a:pt x="71" y="0"/>
                    </a:lnTo>
                    <a:lnTo>
                      <a:pt x="72" y="1"/>
                    </a:lnTo>
                    <a:lnTo>
                      <a:pt x="74" y="3"/>
                    </a:lnTo>
                    <a:lnTo>
                      <a:pt x="75" y="9"/>
                    </a:lnTo>
                    <a:lnTo>
                      <a:pt x="76" y="18"/>
                    </a:lnTo>
                    <a:close/>
                  </a:path>
                </a:pathLst>
              </a:custGeom>
              <a:solidFill>
                <a:srgbClr val="A6A7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7" name="Freeform 152">
                <a:extLst>
                  <a:ext uri="{FF2B5EF4-FFF2-40B4-BE49-F238E27FC236}">
                    <a16:creationId xmlns:a16="http://schemas.microsoft.com/office/drawing/2014/main" id="{00999B1D-B7D6-42B7-B1D1-33C41D4B9A33}"/>
                  </a:ext>
                </a:extLst>
              </p:cNvPr>
              <p:cNvSpPr>
                <a:spLocks/>
              </p:cNvSpPr>
              <p:nvPr/>
            </p:nvSpPr>
            <p:spPr bwMode="auto">
              <a:xfrm>
                <a:off x="3816" y="1522"/>
                <a:ext cx="72" cy="77"/>
              </a:xfrm>
              <a:custGeom>
                <a:avLst/>
                <a:gdLst>
                  <a:gd name="T0" fmla="*/ 72 w 72"/>
                  <a:gd name="T1" fmla="*/ 18 h 77"/>
                  <a:gd name="T2" fmla="*/ 72 w 72"/>
                  <a:gd name="T3" fmla="*/ 18 h 77"/>
                  <a:gd name="T4" fmla="*/ 71 w 72"/>
                  <a:gd name="T5" fmla="*/ 35 h 77"/>
                  <a:gd name="T6" fmla="*/ 70 w 72"/>
                  <a:gd name="T7" fmla="*/ 42 h 77"/>
                  <a:gd name="T8" fmla="*/ 70 w 72"/>
                  <a:gd name="T9" fmla="*/ 47 h 77"/>
                  <a:gd name="T10" fmla="*/ 68 w 72"/>
                  <a:gd name="T11" fmla="*/ 51 h 77"/>
                  <a:gd name="T12" fmla="*/ 65 w 72"/>
                  <a:gd name="T13" fmla="*/ 55 h 77"/>
                  <a:gd name="T14" fmla="*/ 61 w 72"/>
                  <a:gd name="T15" fmla="*/ 59 h 77"/>
                  <a:gd name="T16" fmla="*/ 56 w 72"/>
                  <a:gd name="T17" fmla="*/ 62 h 77"/>
                  <a:gd name="T18" fmla="*/ 56 w 72"/>
                  <a:gd name="T19" fmla="*/ 62 h 77"/>
                  <a:gd name="T20" fmla="*/ 43 w 72"/>
                  <a:gd name="T21" fmla="*/ 68 h 77"/>
                  <a:gd name="T22" fmla="*/ 30 w 72"/>
                  <a:gd name="T23" fmla="*/ 72 h 77"/>
                  <a:gd name="T24" fmla="*/ 9 w 72"/>
                  <a:gd name="T25" fmla="*/ 77 h 77"/>
                  <a:gd name="T26" fmla="*/ 9 w 72"/>
                  <a:gd name="T27" fmla="*/ 77 h 77"/>
                  <a:gd name="T28" fmla="*/ 5 w 72"/>
                  <a:gd name="T29" fmla="*/ 77 h 77"/>
                  <a:gd name="T30" fmla="*/ 3 w 72"/>
                  <a:gd name="T31" fmla="*/ 77 h 77"/>
                  <a:gd name="T32" fmla="*/ 1 w 72"/>
                  <a:gd name="T33" fmla="*/ 75 h 77"/>
                  <a:gd name="T34" fmla="*/ 0 w 72"/>
                  <a:gd name="T35" fmla="*/ 73 h 77"/>
                  <a:gd name="T36" fmla="*/ 0 w 72"/>
                  <a:gd name="T37" fmla="*/ 69 h 77"/>
                  <a:gd name="T38" fmla="*/ 2 w 72"/>
                  <a:gd name="T39" fmla="*/ 65 h 77"/>
                  <a:gd name="T40" fmla="*/ 4 w 72"/>
                  <a:gd name="T41" fmla="*/ 61 h 77"/>
                  <a:gd name="T42" fmla="*/ 8 w 72"/>
                  <a:gd name="T43" fmla="*/ 54 h 77"/>
                  <a:gd name="T44" fmla="*/ 8 w 72"/>
                  <a:gd name="T45" fmla="*/ 54 h 77"/>
                  <a:gd name="T46" fmla="*/ 20 w 72"/>
                  <a:gd name="T47" fmla="*/ 39 h 77"/>
                  <a:gd name="T48" fmla="*/ 31 w 72"/>
                  <a:gd name="T49" fmla="*/ 26 h 77"/>
                  <a:gd name="T50" fmla="*/ 37 w 72"/>
                  <a:gd name="T51" fmla="*/ 20 h 77"/>
                  <a:gd name="T52" fmla="*/ 43 w 72"/>
                  <a:gd name="T53" fmla="*/ 16 h 77"/>
                  <a:gd name="T54" fmla="*/ 43 w 72"/>
                  <a:gd name="T55" fmla="*/ 16 h 77"/>
                  <a:gd name="T56" fmla="*/ 54 w 72"/>
                  <a:gd name="T57" fmla="*/ 7 h 77"/>
                  <a:gd name="T58" fmla="*/ 59 w 72"/>
                  <a:gd name="T59" fmla="*/ 4 h 77"/>
                  <a:gd name="T60" fmla="*/ 64 w 72"/>
                  <a:gd name="T61" fmla="*/ 1 h 77"/>
                  <a:gd name="T62" fmla="*/ 67 w 72"/>
                  <a:gd name="T63" fmla="*/ 0 h 77"/>
                  <a:gd name="T64" fmla="*/ 69 w 72"/>
                  <a:gd name="T65" fmla="*/ 1 h 77"/>
                  <a:gd name="T66" fmla="*/ 70 w 72"/>
                  <a:gd name="T67" fmla="*/ 4 h 77"/>
                  <a:gd name="T68" fmla="*/ 72 w 72"/>
                  <a:gd name="T69" fmla="*/ 9 h 77"/>
                  <a:gd name="T70" fmla="*/ 72 w 72"/>
                  <a:gd name="T71" fmla="*/ 18 h 77"/>
                  <a:gd name="T72" fmla="*/ 72 w 72"/>
                  <a:gd name="T73" fmla="*/ 18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77">
                    <a:moveTo>
                      <a:pt x="72" y="18"/>
                    </a:moveTo>
                    <a:lnTo>
                      <a:pt x="72" y="18"/>
                    </a:lnTo>
                    <a:lnTo>
                      <a:pt x="71" y="35"/>
                    </a:lnTo>
                    <a:lnTo>
                      <a:pt x="70" y="42"/>
                    </a:lnTo>
                    <a:lnTo>
                      <a:pt x="70" y="47"/>
                    </a:lnTo>
                    <a:lnTo>
                      <a:pt x="68" y="51"/>
                    </a:lnTo>
                    <a:lnTo>
                      <a:pt x="65" y="55"/>
                    </a:lnTo>
                    <a:lnTo>
                      <a:pt x="61" y="59"/>
                    </a:lnTo>
                    <a:lnTo>
                      <a:pt x="56" y="62"/>
                    </a:lnTo>
                    <a:lnTo>
                      <a:pt x="43" y="68"/>
                    </a:lnTo>
                    <a:lnTo>
                      <a:pt x="30" y="72"/>
                    </a:lnTo>
                    <a:lnTo>
                      <a:pt x="9" y="77"/>
                    </a:lnTo>
                    <a:lnTo>
                      <a:pt x="5" y="77"/>
                    </a:lnTo>
                    <a:lnTo>
                      <a:pt x="3" y="77"/>
                    </a:lnTo>
                    <a:lnTo>
                      <a:pt x="1" y="75"/>
                    </a:lnTo>
                    <a:lnTo>
                      <a:pt x="0" y="73"/>
                    </a:lnTo>
                    <a:lnTo>
                      <a:pt x="0" y="69"/>
                    </a:lnTo>
                    <a:lnTo>
                      <a:pt x="2" y="65"/>
                    </a:lnTo>
                    <a:lnTo>
                      <a:pt x="4" y="61"/>
                    </a:lnTo>
                    <a:lnTo>
                      <a:pt x="8" y="54"/>
                    </a:lnTo>
                    <a:lnTo>
                      <a:pt x="20" y="39"/>
                    </a:lnTo>
                    <a:lnTo>
                      <a:pt x="31" y="26"/>
                    </a:lnTo>
                    <a:lnTo>
                      <a:pt x="37" y="20"/>
                    </a:lnTo>
                    <a:lnTo>
                      <a:pt x="43" y="16"/>
                    </a:lnTo>
                    <a:lnTo>
                      <a:pt x="54" y="7"/>
                    </a:lnTo>
                    <a:lnTo>
                      <a:pt x="59" y="4"/>
                    </a:lnTo>
                    <a:lnTo>
                      <a:pt x="64" y="1"/>
                    </a:lnTo>
                    <a:lnTo>
                      <a:pt x="67" y="0"/>
                    </a:lnTo>
                    <a:lnTo>
                      <a:pt x="69" y="1"/>
                    </a:lnTo>
                    <a:lnTo>
                      <a:pt x="70" y="4"/>
                    </a:lnTo>
                    <a:lnTo>
                      <a:pt x="72" y="9"/>
                    </a:lnTo>
                    <a:lnTo>
                      <a:pt x="72" y="18"/>
                    </a:lnTo>
                    <a:close/>
                  </a:path>
                </a:pathLst>
              </a:custGeom>
              <a:solidFill>
                <a:srgbClr val="C3B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8" name="Freeform 153">
                <a:extLst>
                  <a:ext uri="{FF2B5EF4-FFF2-40B4-BE49-F238E27FC236}">
                    <a16:creationId xmlns:a16="http://schemas.microsoft.com/office/drawing/2014/main" id="{EF925D13-851F-409E-945F-A9A68A538B81}"/>
                  </a:ext>
                </a:extLst>
              </p:cNvPr>
              <p:cNvSpPr>
                <a:spLocks/>
              </p:cNvSpPr>
              <p:nvPr/>
            </p:nvSpPr>
            <p:spPr bwMode="auto">
              <a:xfrm>
                <a:off x="3818" y="1525"/>
                <a:ext cx="68" cy="72"/>
              </a:xfrm>
              <a:custGeom>
                <a:avLst/>
                <a:gdLst>
                  <a:gd name="T0" fmla="*/ 68 w 68"/>
                  <a:gd name="T1" fmla="*/ 16 h 72"/>
                  <a:gd name="T2" fmla="*/ 68 w 68"/>
                  <a:gd name="T3" fmla="*/ 16 h 72"/>
                  <a:gd name="T4" fmla="*/ 67 w 68"/>
                  <a:gd name="T5" fmla="*/ 33 h 72"/>
                  <a:gd name="T6" fmla="*/ 67 w 68"/>
                  <a:gd name="T7" fmla="*/ 39 h 72"/>
                  <a:gd name="T8" fmla="*/ 66 w 68"/>
                  <a:gd name="T9" fmla="*/ 43 h 72"/>
                  <a:gd name="T10" fmla="*/ 64 w 68"/>
                  <a:gd name="T11" fmla="*/ 47 h 72"/>
                  <a:gd name="T12" fmla="*/ 62 w 68"/>
                  <a:gd name="T13" fmla="*/ 51 h 72"/>
                  <a:gd name="T14" fmla="*/ 58 w 68"/>
                  <a:gd name="T15" fmla="*/ 54 h 72"/>
                  <a:gd name="T16" fmla="*/ 53 w 68"/>
                  <a:gd name="T17" fmla="*/ 58 h 72"/>
                  <a:gd name="T18" fmla="*/ 53 w 68"/>
                  <a:gd name="T19" fmla="*/ 58 h 72"/>
                  <a:gd name="T20" fmla="*/ 41 w 68"/>
                  <a:gd name="T21" fmla="*/ 64 h 72"/>
                  <a:gd name="T22" fmla="*/ 28 w 68"/>
                  <a:gd name="T23" fmla="*/ 67 h 72"/>
                  <a:gd name="T24" fmla="*/ 8 w 68"/>
                  <a:gd name="T25" fmla="*/ 72 h 72"/>
                  <a:gd name="T26" fmla="*/ 8 w 68"/>
                  <a:gd name="T27" fmla="*/ 72 h 72"/>
                  <a:gd name="T28" fmla="*/ 5 w 68"/>
                  <a:gd name="T29" fmla="*/ 72 h 72"/>
                  <a:gd name="T30" fmla="*/ 3 w 68"/>
                  <a:gd name="T31" fmla="*/ 72 h 72"/>
                  <a:gd name="T32" fmla="*/ 1 w 68"/>
                  <a:gd name="T33" fmla="*/ 70 h 72"/>
                  <a:gd name="T34" fmla="*/ 0 w 68"/>
                  <a:gd name="T35" fmla="*/ 68 h 72"/>
                  <a:gd name="T36" fmla="*/ 0 w 68"/>
                  <a:gd name="T37" fmla="*/ 65 h 72"/>
                  <a:gd name="T38" fmla="*/ 1 w 68"/>
                  <a:gd name="T39" fmla="*/ 61 h 72"/>
                  <a:gd name="T40" fmla="*/ 4 w 68"/>
                  <a:gd name="T41" fmla="*/ 57 h 72"/>
                  <a:gd name="T42" fmla="*/ 8 w 68"/>
                  <a:gd name="T43" fmla="*/ 50 h 72"/>
                  <a:gd name="T44" fmla="*/ 8 w 68"/>
                  <a:gd name="T45" fmla="*/ 50 h 72"/>
                  <a:gd name="T46" fmla="*/ 18 w 68"/>
                  <a:gd name="T47" fmla="*/ 36 h 72"/>
                  <a:gd name="T48" fmla="*/ 29 w 68"/>
                  <a:gd name="T49" fmla="*/ 24 h 72"/>
                  <a:gd name="T50" fmla="*/ 35 w 68"/>
                  <a:gd name="T51" fmla="*/ 18 h 72"/>
                  <a:gd name="T52" fmla="*/ 41 w 68"/>
                  <a:gd name="T53" fmla="*/ 14 h 72"/>
                  <a:gd name="T54" fmla="*/ 41 w 68"/>
                  <a:gd name="T55" fmla="*/ 14 h 72"/>
                  <a:gd name="T56" fmla="*/ 51 w 68"/>
                  <a:gd name="T57" fmla="*/ 6 h 72"/>
                  <a:gd name="T58" fmla="*/ 56 w 68"/>
                  <a:gd name="T59" fmla="*/ 3 h 72"/>
                  <a:gd name="T60" fmla="*/ 60 w 68"/>
                  <a:gd name="T61" fmla="*/ 1 h 72"/>
                  <a:gd name="T62" fmla="*/ 64 w 68"/>
                  <a:gd name="T63" fmla="*/ 0 h 72"/>
                  <a:gd name="T64" fmla="*/ 65 w 68"/>
                  <a:gd name="T65" fmla="*/ 1 h 72"/>
                  <a:gd name="T66" fmla="*/ 66 w 68"/>
                  <a:gd name="T67" fmla="*/ 3 h 72"/>
                  <a:gd name="T68" fmla="*/ 68 w 68"/>
                  <a:gd name="T69" fmla="*/ 8 h 72"/>
                  <a:gd name="T70" fmla="*/ 68 w 68"/>
                  <a:gd name="T71" fmla="*/ 16 h 72"/>
                  <a:gd name="T72" fmla="*/ 68 w 68"/>
                  <a:gd name="T73" fmla="*/ 16 h 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2">
                    <a:moveTo>
                      <a:pt x="68" y="16"/>
                    </a:moveTo>
                    <a:lnTo>
                      <a:pt x="68" y="16"/>
                    </a:lnTo>
                    <a:lnTo>
                      <a:pt x="67" y="33"/>
                    </a:lnTo>
                    <a:lnTo>
                      <a:pt x="67" y="39"/>
                    </a:lnTo>
                    <a:lnTo>
                      <a:pt x="66" y="43"/>
                    </a:lnTo>
                    <a:lnTo>
                      <a:pt x="64" y="47"/>
                    </a:lnTo>
                    <a:lnTo>
                      <a:pt x="62" y="51"/>
                    </a:lnTo>
                    <a:lnTo>
                      <a:pt x="58" y="54"/>
                    </a:lnTo>
                    <a:lnTo>
                      <a:pt x="53" y="58"/>
                    </a:lnTo>
                    <a:lnTo>
                      <a:pt x="41" y="64"/>
                    </a:lnTo>
                    <a:lnTo>
                      <a:pt x="28" y="67"/>
                    </a:lnTo>
                    <a:lnTo>
                      <a:pt x="8" y="72"/>
                    </a:lnTo>
                    <a:lnTo>
                      <a:pt x="5" y="72"/>
                    </a:lnTo>
                    <a:lnTo>
                      <a:pt x="3" y="72"/>
                    </a:lnTo>
                    <a:lnTo>
                      <a:pt x="1" y="70"/>
                    </a:lnTo>
                    <a:lnTo>
                      <a:pt x="0" y="68"/>
                    </a:lnTo>
                    <a:lnTo>
                      <a:pt x="0" y="65"/>
                    </a:lnTo>
                    <a:lnTo>
                      <a:pt x="1" y="61"/>
                    </a:lnTo>
                    <a:lnTo>
                      <a:pt x="4" y="57"/>
                    </a:lnTo>
                    <a:lnTo>
                      <a:pt x="8" y="50"/>
                    </a:lnTo>
                    <a:lnTo>
                      <a:pt x="18" y="36"/>
                    </a:lnTo>
                    <a:lnTo>
                      <a:pt x="29" y="24"/>
                    </a:lnTo>
                    <a:lnTo>
                      <a:pt x="35" y="18"/>
                    </a:lnTo>
                    <a:lnTo>
                      <a:pt x="41" y="14"/>
                    </a:lnTo>
                    <a:lnTo>
                      <a:pt x="51" y="6"/>
                    </a:lnTo>
                    <a:lnTo>
                      <a:pt x="56" y="3"/>
                    </a:lnTo>
                    <a:lnTo>
                      <a:pt x="60" y="1"/>
                    </a:lnTo>
                    <a:lnTo>
                      <a:pt x="64" y="0"/>
                    </a:lnTo>
                    <a:lnTo>
                      <a:pt x="65" y="1"/>
                    </a:lnTo>
                    <a:lnTo>
                      <a:pt x="66" y="3"/>
                    </a:lnTo>
                    <a:lnTo>
                      <a:pt x="68" y="8"/>
                    </a:lnTo>
                    <a:lnTo>
                      <a:pt x="68" y="16"/>
                    </a:lnTo>
                    <a:close/>
                  </a:path>
                </a:pathLst>
              </a:custGeom>
              <a:solidFill>
                <a:srgbClr val="DFC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9" name="Freeform 154">
                <a:extLst>
                  <a:ext uri="{FF2B5EF4-FFF2-40B4-BE49-F238E27FC236}">
                    <a16:creationId xmlns:a16="http://schemas.microsoft.com/office/drawing/2014/main" id="{0D5F93A3-A514-4104-BDE9-B5ED4AE933C2}"/>
                  </a:ext>
                </a:extLst>
              </p:cNvPr>
              <p:cNvSpPr>
                <a:spLocks/>
              </p:cNvSpPr>
              <p:nvPr/>
            </p:nvSpPr>
            <p:spPr bwMode="auto">
              <a:xfrm>
                <a:off x="3820" y="1528"/>
                <a:ext cx="64" cy="67"/>
              </a:xfrm>
              <a:custGeom>
                <a:avLst/>
                <a:gdLst>
                  <a:gd name="T0" fmla="*/ 7 w 64"/>
                  <a:gd name="T1" fmla="*/ 46 h 67"/>
                  <a:gd name="T2" fmla="*/ 7 w 64"/>
                  <a:gd name="T3" fmla="*/ 46 h 67"/>
                  <a:gd name="T4" fmla="*/ 17 w 64"/>
                  <a:gd name="T5" fmla="*/ 33 h 67"/>
                  <a:gd name="T6" fmla="*/ 27 w 64"/>
                  <a:gd name="T7" fmla="*/ 22 h 67"/>
                  <a:gd name="T8" fmla="*/ 33 w 64"/>
                  <a:gd name="T9" fmla="*/ 17 h 67"/>
                  <a:gd name="T10" fmla="*/ 39 w 64"/>
                  <a:gd name="T11" fmla="*/ 12 h 67"/>
                  <a:gd name="T12" fmla="*/ 39 w 64"/>
                  <a:gd name="T13" fmla="*/ 12 h 67"/>
                  <a:gd name="T14" fmla="*/ 48 w 64"/>
                  <a:gd name="T15" fmla="*/ 5 h 67"/>
                  <a:gd name="T16" fmla="*/ 53 w 64"/>
                  <a:gd name="T17" fmla="*/ 2 h 67"/>
                  <a:gd name="T18" fmla="*/ 57 w 64"/>
                  <a:gd name="T19" fmla="*/ 0 h 67"/>
                  <a:gd name="T20" fmla="*/ 60 w 64"/>
                  <a:gd name="T21" fmla="*/ 0 h 67"/>
                  <a:gd name="T22" fmla="*/ 61 w 64"/>
                  <a:gd name="T23" fmla="*/ 0 h 67"/>
                  <a:gd name="T24" fmla="*/ 62 w 64"/>
                  <a:gd name="T25" fmla="*/ 2 h 67"/>
                  <a:gd name="T26" fmla="*/ 64 w 64"/>
                  <a:gd name="T27" fmla="*/ 6 h 67"/>
                  <a:gd name="T28" fmla="*/ 64 w 64"/>
                  <a:gd name="T29" fmla="*/ 14 h 67"/>
                  <a:gd name="T30" fmla="*/ 64 w 64"/>
                  <a:gd name="T31" fmla="*/ 14 h 67"/>
                  <a:gd name="T32" fmla="*/ 63 w 64"/>
                  <a:gd name="T33" fmla="*/ 30 h 67"/>
                  <a:gd name="T34" fmla="*/ 62 w 64"/>
                  <a:gd name="T35" fmla="*/ 40 h 67"/>
                  <a:gd name="T36" fmla="*/ 61 w 64"/>
                  <a:gd name="T37" fmla="*/ 44 h 67"/>
                  <a:gd name="T38" fmla="*/ 58 w 64"/>
                  <a:gd name="T39" fmla="*/ 47 h 67"/>
                  <a:gd name="T40" fmla="*/ 55 w 64"/>
                  <a:gd name="T41" fmla="*/ 50 h 67"/>
                  <a:gd name="T42" fmla="*/ 50 w 64"/>
                  <a:gd name="T43" fmla="*/ 54 h 67"/>
                  <a:gd name="T44" fmla="*/ 50 w 64"/>
                  <a:gd name="T45" fmla="*/ 54 h 67"/>
                  <a:gd name="T46" fmla="*/ 39 w 64"/>
                  <a:gd name="T47" fmla="*/ 59 h 67"/>
                  <a:gd name="T48" fmla="*/ 26 w 64"/>
                  <a:gd name="T49" fmla="*/ 63 h 67"/>
                  <a:gd name="T50" fmla="*/ 8 w 64"/>
                  <a:gd name="T51" fmla="*/ 67 h 67"/>
                  <a:gd name="T52" fmla="*/ 8 w 64"/>
                  <a:gd name="T53" fmla="*/ 67 h 67"/>
                  <a:gd name="T54" fmla="*/ 5 w 64"/>
                  <a:gd name="T55" fmla="*/ 67 h 67"/>
                  <a:gd name="T56" fmla="*/ 2 w 64"/>
                  <a:gd name="T57" fmla="*/ 67 h 67"/>
                  <a:gd name="T58" fmla="*/ 1 w 64"/>
                  <a:gd name="T59" fmla="*/ 65 h 67"/>
                  <a:gd name="T60" fmla="*/ 0 w 64"/>
                  <a:gd name="T61" fmla="*/ 63 h 67"/>
                  <a:gd name="T62" fmla="*/ 0 w 64"/>
                  <a:gd name="T63" fmla="*/ 60 h 67"/>
                  <a:gd name="T64" fmla="*/ 1 w 64"/>
                  <a:gd name="T65" fmla="*/ 57 h 67"/>
                  <a:gd name="T66" fmla="*/ 4 w 64"/>
                  <a:gd name="T67" fmla="*/ 51 h 67"/>
                  <a:gd name="T68" fmla="*/ 7 w 64"/>
                  <a:gd name="T69" fmla="*/ 46 h 67"/>
                  <a:gd name="T70" fmla="*/ 7 w 64"/>
                  <a:gd name="T71" fmla="*/ 46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67">
                    <a:moveTo>
                      <a:pt x="7" y="46"/>
                    </a:moveTo>
                    <a:lnTo>
                      <a:pt x="7" y="46"/>
                    </a:lnTo>
                    <a:lnTo>
                      <a:pt x="17" y="33"/>
                    </a:lnTo>
                    <a:lnTo>
                      <a:pt x="27" y="22"/>
                    </a:lnTo>
                    <a:lnTo>
                      <a:pt x="33" y="17"/>
                    </a:lnTo>
                    <a:lnTo>
                      <a:pt x="39" y="12"/>
                    </a:lnTo>
                    <a:lnTo>
                      <a:pt x="48" y="5"/>
                    </a:lnTo>
                    <a:lnTo>
                      <a:pt x="53" y="2"/>
                    </a:lnTo>
                    <a:lnTo>
                      <a:pt x="57" y="0"/>
                    </a:lnTo>
                    <a:lnTo>
                      <a:pt x="60" y="0"/>
                    </a:lnTo>
                    <a:lnTo>
                      <a:pt x="61" y="0"/>
                    </a:lnTo>
                    <a:lnTo>
                      <a:pt x="62" y="2"/>
                    </a:lnTo>
                    <a:lnTo>
                      <a:pt x="64" y="6"/>
                    </a:lnTo>
                    <a:lnTo>
                      <a:pt x="64" y="14"/>
                    </a:lnTo>
                    <a:lnTo>
                      <a:pt x="63" y="30"/>
                    </a:lnTo>
                    <a:lnTo>
                      <a:pt x="62" y="40"/>
                    </a:lnTo>
                    <a:lnTo>
                      <a:pt x="61" y="44"/>
                    </a:lnTo>
                    <a:lnTo>
                      <a:pt x="58" y="47"/>
                    </a:lnTo>
                    <a:lnTo>
                      <a:pt x="55" y="50"/>
                    </a:lnTo>
                    <a:lnTo>
                      <a:pt x="50" y="54"/>
                    </a:lnTo>
                    <a:lnTo>
                      <a:pt x="39" y="59"/>
                    </a:lnTo>
                    <a:lnTo>
                      <a:pt x="26" y="63"/>
                    </a:lnTo>
                    <a:lnTo>
                      <a:pt x="8" y="67"/>
                    </a:lnTo>
                    <a:lnTo>
                      <a:pt x="5" y="67"/>
                    </a:lnTo>
                    <a:lnTo>
                      <a:pt x="2" y="67"/>
                    </a:lnTo>
                    <a:lnTo>
                      <a:pt x="1" y="65"/>
                    </a:lnTo>
                    <a:lnTo>
                      <a:pt x="0" y="63"/>
                    </a:lnTo>
                    <a:lnTo>
                      <a:pt x="0" y="60"/>
                    </a:lnTo>
                    <a:lnTo>
                      <a:pt x="1" y="57"/>
                    </a:lnTo>
                    <a:lnTo>
                      <a:pt x="4" y="51"/>
                    </a:lnTo>
                    <a:lnTo>
                      <a:pt x="7" y="4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0" name="Freeform 155">
                <a:extLst>
                  <a:ext uri="{FF2B5EF4-FFF2-40B4-BE49-F238E27FC236}">
                    <a16:creationId xmlns:a16="http://schemas.microsoft.com/office/drawing/2014/main" id="{DB1D1FFF-03D7-4EAA-9AB2-85713A5A5081}"/>
                  </a:ext>
                </a:extLst>
              </p:cNvPr>
              <p:cNvSpPr>
                <a:spLocks/>
              </p:cNvSpPr>
              <p:nvPr/>
            </p:nvSpPr>
            <p:spPr bwMode="auto">
              <a:xfrm>
                <a:off x="3719" y="1181"/>
                <a:ext cx="96" cy="22"/>
              </a:xfrm>
              <a:custGeom>
                <a:avLst/>
                <a:gdLst>
                  <a:gd name="T0" fmla="*/ 96 w 96"/>
                  <a:gd name="T1" fmla="*/ 4 h 22"/>
                  <a:gd name="T2" fmla="*/ 96 w 96"/>
                  <a:gd name="T3" fmla="*/ 4 h 22"/>
                  <a:gd name="T4" fmla="*/ 83 w 96"/>
                  <a:gd name="T5" fmla="*/ 2 h 22"/>
                  <a:gd name="T6" fmla="*/ 70 w 96"/>
                  <a:gd name="T7" fmla="*/ 1 h 22"/>
                  <a:gd name="T8" fmla="*/ 58 w 96"/>
                  <a:gd name="T9" fmla="*/ 1 h 22"/>
                  <a:gd name="T10" fmla="*/ 46 w 96"/>
                  <a:gd name="T11" fmla="*/ 3 h 22"/>
                  <a:gd name="T12" fmla="*/ 35 w 96"/>
                  <a:gd name="T13" fmla="*/ 6 h 22"/>
                  <a:gd name="T14" fmla="*/ 24 w 96"/>
                  <a:gd name="T15" fmla="*/ 11 h 22"/>
                  <a:gd name="T16" fmla="*/ 12 w 96"/>
                  <a:gd name="T17" fmla="*/ 16 h 22"/>
                  <a:gd name="T18" fmla="*/ 0 w 96"/>
                  <a:gd name="T19" fmla="*/ 22 h 22"/>
                  <a:gd name="T20" fmla="*/ 0 w 96"/>
                  <a:gd name="T21" fmla="*/ 22 h 22"/>
                  <a:gd name="T22" fmla="*/ 0 w 96"/>
                  <a:gd name="T23" fmla="*/ 21 h 22"/>
                  <a:gd name="T24" fmla="*/ 0 w 96"/>
                  <a:gd name="T25" fmla="*/ 21 h 22"/>
                  <a:gd name="T26" fmla="*/ 0 w 96"/>
                  <a:gd name="T27" fmla="*/ 21 h 22"/>
                  <a:gd name="T28" fmla="*/ 11 w 96"/>
                  <a:gd name="T29" fmla="*/ 14 h 22"/>
                  <a:gd name="T30" fmla="*/ 23 w 96"/>
                  <a:gd name="T31" fmla="*/ 8 h 22"/>
                  <a:gd name="T32" fmla="*/ 35 w 96"/>
                  <a:gd name="T33" fmla="*/ 4 h 22"/>
                  <a:gd name="T34" fmla="*/ 46 w 96"/>
                  <a:gd name="T35" fmla="*/ 1 h 22"/>
                  <a:gd name="T36" fmla="*/ 58 w 96"/>
                  <a:gd name="T37" fmla="*/ 0 h 22"/>
                  <a:gd name="T38" fmla="*/ 70 w 96"/>
                  <a:gd name="T39" fmla="*/ 0 h 22"/>
                  <a:gd name="T40" fmla="*/ 84 w 96"/>
                  <a:gd name="T41" fmla="*/ 1 h 22"/>
                  <a:gd name="T42" fmla="*/ 96 w 96"/>
                  <a:gd name="T43" fmla="*/ 3 h 22"/>
                  <a:gd name="T44" fmla="*/ 96 w 96"/>
                  <a:gd name="T45" fmla="*/ 3 h 22"/>
                  <a:gd name="T46" fmla="*/ 96 w 96"/>
                  <a:gd name="T47" fmla="*/ 4 h 22"/>
                  <a:gd name="T48" fmla="*/ 96 w 96"/>
                  <a:gd name="T49" fmla="*/ 4 h 22"/>
                  <a:gd name="T50" fmla="*/ 96 w 96"/>
                  <a:gd name="T51" fmla="*/ 4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22">
                    <a:moveTo>
                      <a:pt x="96" y="4"/>
                    </a:moveTo>
                    <a:lnTo>
                      <a:pt x="96" y="4"/>
                    </a:lnTo>
                    <a:lnTo>
                      <a:pt x="83" y="2"/>
                    </a:lnTo>
                    <a:lnTo>
                      <a:pt x="70" y="1"/>
                    </a:lnTo>
                    <a:lnTo>
                      <a:pt x="58" y="1"/>
                    </a:lnTo>
                    <a:lnTo>
                      <a:pt x="46" y="3"/>
                    </a:lnTo>
                    <a:lnTo>
                      <a:pt x="35" y="6"/>
                    </a:lnTo>
                    <a:lnTo>
                      <a:pt x="24" y="11"/>
                    </a:lnTo>
                    <a:lnTo>
                      <a:pt x="12" y="16"/>
                    </a:lnTo>
                    <a:lnTo>
                      <a:pt x="0" y="22"/>
                    </a:lnTo>
                    <a:lnTo>
                      <a:pt x="0" y="21"/>
                    </a:lnTo>
                    <a:lnTo>
                      <a:pt x="11" y="14"/>
                    </a:lnTo>
                    <a:lnTo>
                      <a:pt x="23" y="8"/>
                    </a:lnTo>
                    <a:lnTo>
                      <a:pt x="35" y="4"/>
                    </a:lnTo>
                    <a:lnTo>
                      <a:pt x="46" y="1"/>
                    </a:lnTo>
                    <a:lnTo>
                      <a:pt x="58" y="0"/>
                    </a:lnTo>
                    <a:lnTo>
                      <a:pt x="70" y="0"/>
                    </a:lnTo>
                    <a:lnTo>
                      <a:pt x="84" y="1"/>
                    </a:lnTo>
                    <a:lnTo>
                      <a:pt x="96" y="3"/>
                    </a:lnTo>
                    <a:lnTo>
                      <a:pt x="9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1" name="Freeform 156">
                <a:extLst>
                  <a:ext uri="{FF2B5EF4-FFF2-40B4-BE49-F238E27FC236}">
                    <a16:creationId xmlns:a16="http://schemas.microsoft.com/office/drawing/2014/main" id="{DD1EC6F7-A1A2-4133-AD2F-F841150B8D41}"/>
                  </a:ext>
                </a:extLst>
              </p:cNvPr>
              <p:cNvSpPr>
                <a:spLocks/>
              </p:cNvSpPr>
              <p:nvPr/>
            </p:nvSpPr>
            <p:spPr bwMode="auto">
              <a:xfrm>
                <a:off x="3761" y="1285"/>
                <a:ext cx="50" cy="39"/>
              </a:xfrm>
              <a:custGeom>
                <a:avLst/>
                <a:gdLst>
                  <a:gd name="T0" fmla="*/ 50 w 50"/>
                  <a:gd name="T1" fmla="*/ 1 h 39"/>
                  <a:gd name="T2" fmla="*/ 50 w 50"/>
                  <a:gd name="T3" fmla="*/ 1 h 39"/>
                  <a:gd name="T4" fmla="*/ 44 w 50"/>
                  <a:gd name="T5" fmla="*/ 0 h 39"/>
                  <a:gd name="T6" fmla="*/ 38 w 50"/>
                  <a:gd name="T7" fmla="*/ 2 h 39"/>
                  <a:gd name="T8" fmla="*/ 38 w 50"/>
                  <a:gd name="T9" fmla="*/ 2 h 39"/>
                  <a:gd name="T10" fmla="*/ 31 w 50"/>
                  <a:gd name="T11" fmla="*/ 5 h 39"/>
                  <a:gd name="T12" fmla="*/ 26 w 50"/>
                  <a:gd name="T13" fmla="*/ 10 h 39"/>
                  <a:gd name="T14" fmla="*/ 26 w 50"/>
                  <a:gd name="T15" fmla="*/ 10 h 39"/>
                  <a:gd name="T16" fmla="*/ 20 w 50"/>
                  <a:gd name="T17" fmla="*/ 16 h 39"/>
                  <a:gd name="T18" fmla="*/ 16 w 50"/>
                  <a:gd name="T19" fmla="*/ 23 h 39"/>
                  <a:gd name="T20" fmla="*/ 16 w 50"/>
                  <a:gd name="T21" fmla="*/ 23 h 39"/>
                  <a:gd name="T22" fmla="*/ 8 w 50"/>
                  <a:gd name="T23" fmla="*/ 31 h 39"/>
                  <a:gd name="T24" fmla="*/ 0 w 50"/>
                  <a:gd name="T25" fmla="*/ 39 h 39"/>
                  <a:gd name="T26" fmla="*/ 0 w 50"/>
                  <a:gd name="T27" fmla="*/ 39 h 39"/>
                  <a:gd name="T28" fmla="*/ 0 w 50"/>
                  <a:gd name="T29" fmla="*/ 39 h 39"/>
                  <a:gd name="T30" fmla="*/ 1 w 50"/>
                  <a:gd name="T31" fmla="*/ 39 h 39"/>
                  <a:gd name="T32" fmla="*/ 1 w 50"/>
                  <a:gd name="T33" fmla="*/ 39 h 39"/>
                  <a:gd name="T34" fmla="*/ 11 w 50"/>
                  <a:gd name="T35" fmla="*/ 30 h 39"/>
                  <a:gd name="T36" fmla="*/ 11 w 50"/>
                  <a:gd name="T37" fmla="*/ 30 h 39"/>
                  <a:gd name="T38" fmla="*/ 20 w 50"/>
                  <a:gd name="T39" fmla="*/ 20 h 39"/>
                  <a:gd name="T40" fmla="*/ 20 w 50"/>
                  <a:gd name="T41" fmla="*/ 20 h 39"/>
                  <a:gd name="T42" fmla="*/ 25 w 50"/>
                  <a:gd name="T43" fmla="*/ 13 h 39"/>
                  <a:gd name="T44" fmla="*/ 30 w 50"/>
                  <a:gd name="T45" fmla="*/ 8 h 39"/>
                  <a:gd name="T46" fmla="*/ 30 w 50"/>
                  <a:gd name="T47" fmla="*/ 8 h 39"/>
                  <a:gd name="T48" fmla="*/ 38 w 50"/>
                  <a:gd name="T49" fmla="*/ 4 h 39"/>
                  <a:gd name="T50" fmla="*/ 38 w 50"/>
                  <a:gd name="T51" fmla="*/ 4 h 39"/>
                  <a:gd name="T52" fmla="*/ 43 w 50"/>
                  <a:gd name="T53" fmla="*/ 2 h 39"/>
                  <a:gd name="T54" fmla="*/ 49 w 50"/>
                  <a:gd name="T55" fmla="*/ 2 h 39"/>
                  <a:gd name="T56" fmla="*/ 49 w 50"/>
                  <a:gd name="T57" fmla="*/ 2 h 39"/>
                  <a:gd name="T58" fmla="*/ 50 w 50"/>
                  <a:gd name="T59" fmla="*/ 1 h 39"/>
                  <a:gd name="T60" fmla="*/ 50 w 50"/>
                  <a:gd name="T61" fmla="*/ 1 h 39"/>
                  <a:gd name="T62" fmla="*/ 50 w 50"/>
                  <a:gd name="T63" fmla="*/ 1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 h="39">
                    <a:moveTo>
                      <a:pt x="50" y="1"/>
                    </a:moveTo>
                    <a:lnTo>
                      <a:pt x="50" y="1"/>
                    </a:lnTo>
                    <a:lnTo>
                      <a:pt x="44" y="0"/>
                    </a:lnTo>
                    <a:lnTo>
                      <a:pt x="38" y="2"/>
                    </a:lnTo>
                    <a:lnTo>
                      <a:pt x="31" y="5"/>
                    </a:lnTo>
                    <a:lnTo>
                      <a:pt x="26" y="10"/>
                    </a:lnTo>
                    <a:lnTo>
                      <a:pt x="20" y="16"/>
                    </a:lnTo>
                    <a:lnTo>
                      <a:pt x="16" y="23"/>
                    </a:lnTo>
                    <a:lnTo>
                      <a:pt x="8" y="31"/>
                    </a:lnTo>
                    <a:lnTo>
                      <a:pt x="0" y="39"/>
                    </a:lnTo>
                    <a:lnTo>
                      <a:pt x="1" y="39"/>
                    </a:lnTo>
                    <a:lnTo>
                      <a:pt x="11" y="30"/>
                    </a:lnTo>
                    <a:lnTo>
                      <a:pt x="20" y="20"/>
                    </a:lnTo>
                    <a:lnTo>
                      <a:pt x="25" y="13"/>
                    </a:lnTo>
                    <a:lnTo>
                      <a:pt x="30" y="8"/>
                    </a:lnTo>
                    <a:lnTo>
                      <a:pt x="38" y="4"/>
                    </a:lnTo>
                    <a:lnTo>
                      <a:pt x="43" y="2"/>
                    </a:lnTo>
                    <a:lnTo>
                      <a:pt x="49" y="2"/>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2" name="Freeform 157">
                <a:extLst>
                  <a:ext uri="{FF2B5EF4-FFF2-40B4-BE49-F238E27FC236}">
                    <a16:creationId xmlns:a16="http://schemas.microsoft.com/office/drawing/2014/main" id="{F67E6BEA-5408-447D-BA70-4D1D092239A5}"/>
                  </a:ext>
                </a:extLst>
              </p:cNvPr>
              <p:cNvSpPr>
                <a:spLocks/>
              </p:cNvSpPr>
              <p:nvPr/>
            </p:nvSpPr>
            <p:spPr bwMode="auto">
              <a:xfrm>
                <a:off x="3815" y="1284"/>
                <a:ext cx="49" cy="32"/>
              </a:xfrm>
              <a:custGeom>
                <a:avLst/>
                <a:gdLst>
                  <a:gd name="T0" fmla="*/ 0 w 49"/>
                  <a:gd name="T1" fmla="*/ 1 h 32"/>
                  <a:gd name="T2" fmla="*/ 0 w 49"/>
                  <a:gd name="T3" fmla="*/ 1 h 32"/>
                  <a:gd name="T4" fmla="*/ 4 w 49"/>
                  <a:gd name="T5" fmla="*/ 1 h 32"/>
                  <a:gd name="T6" fmla="*/ 7 w 49"/>
                  <a:gd name="T7" fmla="*/ 2 h 32"/>
                  <a:gd name="T8" fmla="*/ 14 w 49"/>
                  <a:gd name="T9" fmla="*/ 4 h 32"/>
                  <a:gd name="T10" fmla="*/ 20 w 49"/>
                  <a:gd name="T11" fmla="*/ 7 h 32"/>
                  <a:gd name="T12" fmla="*/ 26 w 49"/>
                  <a:gd name="T13" fmla="*/ 12 h 32"/>
                  <a:gd name="T14" fmla="*/ 37 w 49"/>
                  <a:gd name="T15" fmla="*/ 24 h 32"/>
                  <a:gd name="T16" fmla="*/ 43 w 49"/>
                  <a:gd name="T17" fmla="*/ 28 h 32"/>
                  <a:gd name="T18" fmla="*/ 49 w 49"/>
                  <a:gd name="T19" fmla="*/ 32 h 32"/>
                  <a:gd name="T20" fmla="*/ 49 w 49"/>
                  <a:gd name="T21" fmla="*/ 32 h 32"/>
                  <a:gd name="T22" fmla="*/ 49 w 49"/>
                  <a:gd name="T23" fmla="*/ 31 h 32"/>
                  <a:gd name="T24" fmla="*/ 49 w 49"/>
                  <a:gd name="T25" fmla="*/ 31 h 32"/>
                  <a:gd name="T26" fmla="*/ 44 w 49"/>
                  <a:gd name="T27" fmla="*/ 27 h 32"/>
                  <a:gd name="T28" fmla="*/ 38 w 49"/>
                  <a:gd name="T29" fmla="*/ 22 h 32"/>
                  <a:gd name="T30" fmla="*/ 26 w 49"/>
                  <a:gd name="T31" fmla="*/ 10 h 32"/>
                  <a:gd name="T32" fmla="*/ 21 w 49"/>
                  <a:gd name="T33" fmla="*/ 6 h 32"/>
                  <a:gd name="T34" fmla="*/ 15 w 49"/>
                  <a:gd name="T35" fmla="*/ 2 h 32"/>
                  <a:gd name="T36" fmla="*/ 8 w 49"/>
                  <a:gd name="T37" fmla="*/ 0 h 32"/>
                  <a:gd name="T38" fmla="*/ 4 w 49"/>
                  <a:gd name="T39" fmla="*/ 0 h 32"/>
                  <a:gd name="T40" fmla="*/ 0 w 49"/>
                  <a:gd name="T41" fmla="*/ 1 h 32"/>
                  <a:gd name="T42" fmla="*/ 0 w 49"/>
                  <a:gd name="T43" fmla="*/ 1 h 32"/>
                  <a:gd name="T44" fmla="*/ 0 w 49"/>
                  <a:gd name="T45" fmla="*/ 1 h 32"/>
                  <a:gd name="T46" fmla="*/ 0 w 49"/>
                  <a:gd name="T47" fmla="*/ 1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2">
                    <a:moveTo>
                      <a:pt x="0" y="1"/>
                    </a:moveTo>
                    <a:lnTo>
                      <a:pt x="0" y="1"/>
                    </a:lnTo>
                    <a:lnTo>
                      <a:pt x="4" y="1"/>
                    </a:lnTo>
                    <a:lnTo>
                      <a:pt x="7" y="2"/>
                    </a:lnTo>
                    <a:lnTo>
                      <a:pt x="14" y="4"/>
                    </a:lnTo>
                    <a:lnTo>
                      <a:pt x="20" y="7"/>
                    </a:lnTo>
                    <a:lnTo>
                      <a:pt x="26" y="12"/>
                    </a:lnTo>
                    <a:lnTo>
                      <a:pt x="37" y="24"/>
                    </a:lnTo>
                    <a:lnTo>
                      <a:pt x="43" y="28"/>
                    </a:lnTo>
                    <a:lnTo>
                      <a:pt x="49" y="32"/>
                    </a:lnTo>
                    <a:lnTo>
                      <a:pt x="49" y="31"/>
                    </a:lnTo>
                    <a:lnTo>
                      <a:pt x="44" y="27"/>
                    </a:lnTo>
                    <a:lnTo>
                      <a:pt x="38" y="22"/>
                    </a:lnTo>
                    <a:lnTo>
                      <a:pt x="26" y="10"/>
                    </a:lnTo>
                    <a:lnTo>
                      <a:pt x="21" y="6"/>
                    </a:lnTo>
                    <a:lnTo>
                      <a:pt x="15" y="2"/>
                    </a:lnTo>
                    <a:lnTo>
                      <a:pt x="8" y="0"/>
                    </a:lnTo>
                    <a:lnTo>
                      <a:pt x="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3" name="Freeform 158">
                <a:extLst>
                  <a:ext uri="{FF2B5EF4-FFF2-40B4-BE49-F238E27FC236}">
                    <a16:creationId xmlns:a16="http://schemas.microsoft.com/office/drawing/2014/main" id="{64FB70C9-8739-475D-8A80-FC90342A4AFC}"/>
                  </a:ext>
                </a:extLst>
              </p:cNvPr>
              <p:cNvSpPr>
                <a:spLocks/>
              </p:cNvSpPr>
              <p:nvPr/>
            </p:nvSpPr>
            <p:spPr bwMode="auto">
              <a:xfrm>
                <a:off x="3817" y="1218"/>
                <a:ext cx="10" cy="67"/>
              </a:xfrm>
              <a:custGeom>
                <a:avLst/>
                <a:gdLst>
                  <a:gd name="T0" fmla="*/ 9 w 10"/>
                  <a:gd name="T1" fmla="*/ 0 h 67"/>
                  <a:gd name="T2" fmla="*/ 9 w 10"/>
                  <a:gd name="T3" fmla="*/ 0 h 67"/>
                  <a:gd name="T4" fmla="*/ 5 w 10"/>
                  <a:gd name="T5" fmla="*/ 7 h 67"/>
                  <a:gd name="T6" fmla="*/ 2 w 10"/>
                  <a:gd name="T7" fmla="*/ 14 h 67"/>
                  <a:gd name="T8" fmla="*/ 0 w 10"/>
                  <a:gd name="T9" fmla="*/ 21 h 67"/>
                  <a:gd name="T10" fmla="*/ 0 w 10"/>
                  <a:gd name="T11" fmla="*/ 29 h 67"/>
                  <a:gd name="T12" fmla="*/ 0 w 10"/>
                  <a:gd name="T13" fmla="*/ 29 h 67"/>
                  <a:gd name="T14" fmla="*/ 2 w 10"/>
                  <a:gd name="T15" fmla="*/ 39 h 67"/>
                  <a:gd name="T16" fmla="*/ 3 w 10"/>
                  <a:gd name="T17" fmla="*/ 49 h 67"/>
                  <a:gd name="T18" fmla="*/ 3 w 10"/>
                  <a:gd name="T19" fmla="*/ 49 h 67"/>
                  <a:gd name="T20" fmla="*/ 4 w 10"/>
                  <a:gd name="T21" fmla="*/ 58 h 67"/>
                  <a:gd name="T22" fmla="*/ 4 w 10"/>
                  <a:gd name="T23" fmla="*/ 63 h 67"/>
                  <a:gd name="T24" fmla="*/ 3 w 10"/>
                  <a:gd name="T25" fmla="*/ 65 h 67"/>
                  <a:gd name="T26" fmla="*/ 2 w 10"/>
                  <a:gd name="T27" fmla="*/ 67 h 67"/>
                  <a:gd name="T28" fmla="*/ 2 w 10"/>
                  <a:gd name="T29" fmla="*/ 67 h 67"/>
                  <a:gd name="T30" fmla="*/ 2 w 10"/>
                  <a:gd name="T31" fmla="*/ 67 h 67"/>
                  <a:gd name="T32" fmla="*/ 2 w 10"/>
                  <a:gd name="T33" fmla="*/ 67 h 67"/>
                  <a:gd name="T34" fmla="*/ 2 w 10"/>
                  <a:gd name="T35" fmla="*/ 67 h 67"/>
                  <a:gd name="T36" fmla="*/ 4 w 10"/>
                  <a:gd name="T37" fmla="*/ 65 h 67"/>
                  <a:gd name="T38" fmla="*/ 5 w 10"/>
                  <a:gd name="T39" fmla="*/ 62 h 67"/>
                  <a:gd name="T40" fmla="*/ 6 w 10"/>
                  <a:gd name="T41" fmla="*/ 56 h 67"/>
                  <a:gd name="T42" fmla="*/ 6 w 10"/>
                  <a:gd name="T43" fmla="*/ 50 h 67"/>
                  <a:gd name="T44" fmla="*/ 5 w 10"/>
                  <a:gd name="T45" fmla="*/ 44 h 67"/>
                  <a:gd name="T46" fmla="*/ 5 w 10"/>
                  <a:gd name="T47" fmla="*/ 44 h 67"/>
                  <a:gd name="T48" fmla="*/ 3 w 10"/>
                  <a:gd name="T49" fmla="*/ 33 h 67"/>
                  <a:gd name="T50" fmla="*/ 2 w 10"/>
                  <a:gd name="T51" fmla="*/ 26 h 67"/>
                  <a:gd name="T52" fmla="*/ 2 w 10"/>
                  <a:gd name="T53" fmla="*/ 21 h 67"/>
                  <a:gd name="T54" fmla="*/ 2 w 10"/>
                  <a:gd name="T55" fmla="*/ 21 h 67"/>
                  <a:gd name="T56" fmla="*/ 3 w 10"/>
                  <a:gd name="T57" fmla="*/ 15 h 67"/>
                  <a:gd name="T58" fmla="*/ 5 w 10"/>
                  <a:gd name="T59" fmla="*/ 10 h 67"/>
                  <a:gd name="T60" fmla="*/ 10 w 10"/>
                  <a:gd name="T61" fmla="*/ 0 h 67"/>
                  <a:gd name="T62" fmla="*/ 10 w 10"/>
                  <a:gd name="T63" fmla="*/ 0 h 67"/>
                  <a:gd name="T64" fmla="*/ 10 w 10"/>
                  <a:gd name="T65" fmla="*/ 0 h 67"/>
                  <a:gd name="T66" fmla="*/ 9 w 10"/>
                  <a:gd name="T67" fmla="*/ 0 h 67"/>
                  <a:gd name="T68" fmla="*/ 9 w 10"/>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 h="67">
                    <a:moveTo>
                      <a:pt x="9" y="0"/>
                    </a:moveTo>
                    <a:lnTo>
                      <a:pt x="9" y="0"/>
                    </a:lnTo>
                    <a:lnTo>
                      <a:pt x="5" y="7"/>
                    </a:lnTo>
                    <a:lnTo>
                      <a:pt x="2" y="14"/>
                    </a:lnTo>
                    <a:lnTo>
                      <a:pt x="0" y="21"/>
                    </a:lnTo>
                    <a:lnTo>
                      <a:pt x="0" y="29"/>
                    </a:lnTo>
                    <a:lnTo>
                      <a:pt x="2" y="39"/>
                    </a:lnTo>
                    <a:lnTo>
                      <a:pt x="3" y="49"/>
                    </a:lnTo>
                    <a:lnTo>
                      <a:pt x="4" y="58"/>
                    </a:lnTo>
                    <a:lnTo>
                      <a:pt x="4" y="63"/>
                    </a:lnTo>
                    <a:lnTo>
                      <a:pt x="3" y="65"/>
                    </a:lnTo>
                    <a:lnTo>
                      <a:pt x="2" y="67"/>
                    </a:lnTo>
                    <a:lnTo>
                      <a:pt x="4" y="65"/>
                    </a:lnTo>
                    <a:lnTo>
                      <a:pt x="5" y="62"/>
                    </a:lnTo>
                    <a:lnTo>
                      <a:pt x="6" y="56"/>
                    </a:lnTo>
                    <a:lnTo>
                      <a:pt x="6" y="50"/>
                    </a:lnTo>
                    <a:lnTo>
                      <a:pt x="5" y="44"/>
                    </a:lnTo>
                    <a:lnTo>
                      <a:pt x="3" y="33"/>
                    </a:lnTo>
                    <a:lnTo>
                      <a:pt x="2" y="26"/>
                    </a:lnTo>
                    <a:lnTo>
                      <a:pt x="2" y="21"/>
                    </a:lnTo>
                    <a:lnTo>
                      <a:pt x="3" y="15"/>
                    </a:lnTo>
                    <a:lnTo>
                      <a:pt x="5" y="1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4" name="Freeform 159">
                <a:extLst>
                  <a:ext uri="{FF2B5EF4-FFF2-40B4-BE49-F238E27FC236}">
                    <a16:creationId xmlns:a16="http://schemas.microsoft.com/office/drawing/2014/main" id="{72D83809-F727-41DE-A4D2-E7FD62FBC5A4}"/>
                  </a:ext>
                </a:extLst>
              </p:cNvPr>
              <p:cNvSpPr>
                <a:spLocks/>
              </p:cNvSpPr>
              <p:nvPr/>
            </p:nvSpPr>
            <p:spPr bwMode="auto">
              <a:xfrm>
                <a:off x="3774" y="1249"/>
                <a:ext cx="24" cy="6"/>
              </a:xfrm>
              <a:custGeom>
                <a:avLst/>
                <a:gdLst>
                  <a:gd name="T0" fmla="*/ 23 w 24"/>
                  <a:gd name="T1" fmla="*/ 0 h 6"/>
                  <a:gd name="T2" fmla="*/ 23 w 24"/>
                  <a:gd name="T3" fmla="*/ 0 h 6"/>
                  <a:gd name="T4" fmla="*/ 17 w 24"/>
                  <a:gd name="T5" fmla="*/ 2 h 6"/>
                  <a:gd name="T6" fmla="*/ 12 w 24"/>
                  <a:gd name="T7" fmla="*/ 4 h 6"/>
                  <a:gd name="T8" fmla="*/ 12 w 24"/>
                  <a:gd name="T9" fmla="*/ 4 h 6"/>
                  <a:gd name="T10" fmla="*/ 9 w 24"/>
                  <a:gd name="T11" fmla="*/ 4 h 6"/>
                  <a:gd name="T12" fmla="*/ 6 w 24"/>
                  <a:gd name="T13" fmla="*/ 3 h 6"/>
                  <a:gd name="T14" fmla="*/ 1 w 24"/>
                  <a:gd name="T15" fmla="*/ 1 h 6"/>
                  <a:gd name="T16" fmla="*/ 1 w 24"/>
                  <a:gd name="T17" fmla="*/ 1 h 6"/>
                  <a:gd name="T18" fmla="*/ 0 w 24"/>
                  <a:gd name="T19" fmla="*/ 1 h 6"/>
                  <a:gd name="T20" fmla="*/ 0 w 24"/>
                  <a:gd name="T21" fmla="*/ 3 h 6"/>
                  <a:gd name="T22" fmla="*/ 0 w 24"/>
                  <a:gd name="T23" fmla="*/ 3 h 6"/>
                  <a:gd name="T24" fmla="*/ 2 w 24"/>
                  <a:gd name="T25" fmla="*/ 5 h 6"/>
                  <a:gd name="T26" fmla="*/ 4 w 24"/>
                  <a:gd name="T27" fmla="*/ 6 h 6"/>
                  <a:gd name="T28" fmla="*/ 7 w 24"/>
                  <a:gd name="T29" fmla="*/ 6 h 6"/>
                  <a:gd name="T30" fmla="*/ 11 w 24"/>
                  <a:gd name="T31" fmla="*/ 6 h 6"/>
                  <a:gd name="T32" fmla="*/ 17 w 24"/>
                  <a:gd name="T33" fmla="*/ 4 h 6"/>
                  <a:gd name="T34" fmla="*/ 23 w 24"/>
                  <a:gd name="T35" fmla="*/ 2 h 6"/>
                  <a:gd name="T36" fmla="*/ 23 w 24"/>
                  <a:gd name="T37" fmla="*/ 2 h 6"/>
                  <a:gd name="T38" fmla="*/ 24 w 24"/>
                  <a:gd name="T39" fmla="*/ 1 h 6"/>
                  <a:gd name="T40" fmla="*/ 24 w 24"/>
                  <a:gd name="T41" fmla="*/ 0 h 6"/>
                  <a:gd name="T42" fmla="*/ 23 w 24"/>
                  <a:gd name="T43" fmla="*/ 0 h 6"/>
                  <a:gd name="T44" fmla="*/ 23 w 24"/>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
                    <a:moveTo>
                      <a:pt x="23" y="0"/>
                    </a:moveTo>
                    <a:lnTo>
                      <a:pt x="23" y="0"/>
                    </a:lnTo>
                    <a:lnTo>
                      <a:pt x="17" y="2"/>
                    </a:lnTo>
                    <a:lnTo>
                      <a:pt x="12" y="4"/>
                    </a:lnTo>
                    <a:lnTo>
                      <a:pt x="9" y="4"/>
                    </a:lnTo>
                    <a:lnTo>
                      <a:pt x="6" y="3"/>
                    </a:lnTo>
                    <a:lnTo>
                      <a:pt x="1" y="1"/>
                    </a:lnTo>
                    <a:lnTo>
                      <a:pt x="0" y="1"/>
                    </a:lnTo>
                    <a:lnTo>
                      <a:pt x="0" y="3"/>
                    </a:lnTo>
                    <a:lnTo>
                      <a:pt x="2" y="5"/>
                    </a:lnTo>
                    <a:lnTo>
                      <a:pt x="4" y="6"/>
                    </a:lnTo>
                    <a:lnTo>
                      <a:pt x="7" y="6"/>
                    </a:lnTo>
                    <a:lnTo>
                      <a:pt x="11" y="6"/>
                    </a:lnTo>
                    <a:lnTo>
                      <a:pt x="17" y="4"/>
                    </a:lnTo>
                    <a:lnTo>
                      <a:pt x="23" y="2"/>
                    </a:lnTo>
                    <a:lnTo>
                      <a:pt x="24" y="1"/>
                    </a:lnTo>
                    <a:lnTo>
                      <a:pt x="24"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5" name="Freeform 160">
                <a:extLst>
                  <a:ext uri="{FF2B5EF4-FFF2-40B4-BE49-F238E27FC236}">
                    <a16:creationId xmlns:a16="http://schemas.microsoft.com/office/drawing/2014/main" id="{966D888B-CA6C-4349-BD7F-A91149CC330D}"/>
                  </a:ext>
                </a:extLst>
              </p:cNvPr>
              <p:cNvSpPr>
                <a:spLocks/>
              </p:cNvSpPr>
              <p:nvPr/>
            </p:nvSpPr>
            <p:spPr bwMode="auto">
              <a:xfrm>
                <a:off x="3761" y="1227"/>
                <a:ext cx="39" cy="7"/>
              </a:xfrm>
              <a:custGeom>
                <a:avLst/>
                <a:gdLst>
                  <a:gd name="T0" fmla="*/ 1 w 39"/>
                  <a:gd name="T1" fmla="*/ 7 h 7"/>
                  <a:gd name="T2" fmla="*/ 1 w 39"/>
                  <a:gd name="T3" fmla="*/ 7 h 7"/>
                  <a:gd name="T4" fmla="*/ 6 w 39"/>
                  <a:gd name="T5" fmla="*/ 5 h 7"/>
                  <a:gd name="T6" fmla="*/ 12 w 39"/>
                  <a:gd name="T7" fmla="*/ 4 h 7"/>
                  <a:gd name="T8" fmla="*/ 18 w 39"/>
                  <a:gd name="T9" fmla="*/ 4 h 7"/>
                  <a:gd name="T10" fmla="*/ 24 w 39"/>
                  <a:gd name="T11" fmla="*/ 5 h 7"/>
                  <a:gd name="T12" fmla="*/ 24 w 39"/>
                  <a:gd name="T13" fmla="*/ 5 h 7"/>
                  <a:gd name="T14" fmla="*/ 28 w 39"/>
                  <a:gd name="T15" fmla="*/ 6 h 7"/>
                  <a:gd name="T16" fmla="*/ 32 w 39"/>
                  <a:gd name="T17" fmla="*/ 6 h 7"/>
                  <a:gd name="T18" fmla="*/ 36 w 39"/>
                  <a:gd name="T19" fmla="*/ 4 h 7"/>
                  <a:gd name="T20" fmla="*/ 39 w 39"/>
                  <a:gd name="T21" fmla="*/ 2 h 7"/>
                  <a:gd name="T22" fmla="*/ 39 w 39"/>
                  <a:gd name="T23" fmla="*/ 2 h 7"/>
                  <a:gd name="T24" fmla="*/ 39 w 39"/>
                  <a:gd name="T25" fmla="*/ 1 h 7"/>
                  <a:gd name="T26" fmla="*/ 39 w 39"/>
                  <a:gd name="T27" fmla="*/ 0 h 7"/>
                  <a:gd name="T28" fmla="*/ 39 w 39"/>
                  <a:gd name="T29" fmla="*/ 0 h 7"/>
                  <a:gd name="T30" fmla="*/ 39 w 39"/>
                  <a:gd name="T31" fmla="*/ 0 h 7"/>
                  <a:gd name="T32" fmla="*/ 34 w 39"/>
                  <a:gd name="T33" fmla="*/ 2 h 7"/>
                  <a:gd name="T34" fmla="*/ 29 w 39"/>
                  <a:gd name="T35" fmla="*/ 2 h 7"/>
                  <a:gd name="T36" fmla="*/ 29 w 39"/>
                  <a:gd name="T37" fmla="*/ 2 h 7"/>
                  <a:gd name="T38" fmla="*/ 20 w 39"/>
                  <a:gd name="T39" fmla="*/ 1 h 7"/>
                  <a:gd name="T40" fmla="*/ 20 w 39"/>
                  <a:gd name="T41" fmla="*/ 1 h 7"/>
                  <a:gd name="T42" fmla="*/ 15 w 39"/>
                  <a:gd name="T43" fmla="*/ 1 h 7"/>
                  <a:gd name="T44" fmla="*/ 10 w 39"/>
                  <a:gd name="T45" fmla="*/ 3 h 7"/>
                  <a:gd name="T46" fmla="*/ 0 w 39"/>
                  <a:gd name="T47" fmla="*/ 7 h 7"/>
                  <a:gd name="T48" fmla="*/ 0 w 39"/>
                  <a:gd name="T49" fmla="*/ 7 h 7"/>
                  <a:gd name="T50" fmla="*/ 1 w 39"/>
                  <a:gd name="T51" fmla="*/ 7 h 7"/>
                  <a:gd name="T52" fmla="*/ 1 w 39"/>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9" h="7">
                    <a:moveTo>
                      <a:pt x="1" y="7"/>
                    </a:moveTo>
                    <a:lnTo>
                      <a:pt x="1" y="7"/>
                    </a:lnTo>
                    <a:lnTo>
                      <a:pt x="6" y="5"/>
                    </a:lnTo>
                    <a:lnTo>
                      <a:pt x="12" y="4"/>
                    </a:lnTo>
                    <a:lnTo>
                      <a:pt x="18" y="4"/>
                    </a:lnTo>
                    <a:lnTo>
                      <a:pt x="24" y="5"/>
                    </a:lnTo>
                    <a:lnTo>
                      <a:pt x="28" y="6"/>
                    </a:lnTo>
                    <a:lnTo>
                      <a:pt x="32" y="6"/>
                    </a:lnTo>
                    <a:lnTo>
                      <a:pt x="36" y="4"/>
                    </a:lnTo>
                    <a:lnTo>
                      <a:pt x="39" y="2"/>
                    </a:lnTo>
                    <a:lnTo>
                      <a:pt x="39" y="1"/>
                    </a:lnTo>
                    <a:lnTo>
                      <a:pt x="39" y="0"/>
                    </a:lnTo>
                    <a:lnTo>
                      <a:pt x="34" y="2"/>
                    </a:lnTo>
                    <a:lnTo>
                      <a:pt x="29" y="2"/>
                    </a:lnTo>
                    <a:lnTo>
                      <a:pt x="20" y="1"/>
                    </a:lnTo>
                    <a:lnTo>
                      <a:pt x="15" y="1"/>
                    </a:lnTo>
                    <a:lnTo>
                      <a:pt x="10" y="3"/>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6" name="Freeform 161">
                <a:extLst>
                  <a:ext uri="{FF2B5EF4-FFF2-40B4-BE49-F238E27FC236}">
                    <a16:creationId xmlns:a16="http://schemas.microsoft.com/office/drawing/2014/main" id="{38F8F2A8-70DE-4320-8FD5-4410A3B58BD8}"/>
                  </a:ext>
                </a:extLst>
              </p:cNvPr>
              <p:cNvSpPr>
                <a:spLocks/>
              </p:cNvSpPr>
              <p:nvPr/>
            </p:nvSpPr>
            <p:spPr bwMode="auto">
              <a:xfrm>
                <a:off x="3720" y="1203"/>
                <a:ext cx="67" cy="71"/>
              </a:xfrm>
              <a:custGeom>
                <a:avLst/>
                <a:gdLst>
                  <a:gd name="T0" fmla="*/ 67 w 67"/>
                  <a:gd name="T1" fmla="*/ 0 h 71"/>
                  <a:gd name="T2" fmla="*/ 67 w 67"/>
                  <a:gd name="T3" fmla="*/ 0 h 71"/>
                  <a:gd name="T4" fmla="*/ 64 w 67"/>
                  <a:gd name="T5" fmla="*/ 0 h 71"/>
                  <a:gd name="T6" fmla="*/ 61 w 67"/>
                  <a:gd name="T7" fmla="*/ 0 h 71"/>
                  <a:gd name="T8" fmla="*/ 56 w 67"/>
                  <a:gd name="T9" fmla="*/ 3 h 71"/>
                  <a:gd name="T10" fmla="*/ 52 w 67"/>
                  <a:gd name="T11" fmla="*/ 7 h 71"/>
                  <a:gd name="T12" fmla="*/ 49 w 67"/>
                  <a:gd name="T13" fmla="*/ 11 h 71"/>
                  <a:gd name="T14" fmla="*/ 49 w 67"/>
                  <a:gd name="T15" fmla="*/ 11 h 71"/>
                  <a:gd name="T16" fmla="*/ 45 w 67"/>
                  <a:gd name="T17" fmla="*/ 18 h 71"/>
                  <a:gd name="T18" fmla="*/ 42 w 67"/>
                  <a:gd name="T19" fmla="*/ 25 h 71"/>
                  <a:gd name="T20" fmla="*/ 36 w 67"/>
                  <a:gd name="T21" fmla="*/ 39 h 71"/>
                  <a:gd name="T22" fmla="*/ 36 w 67"/>
                  <a:gd name="T23" fmla="*/ 39 h 71"/>
                  <a:gd name="T24" fmla="*/ 33 w 67"/>
                  <a:gd name="T25" fmla="*/ 49 h 71"/>
                  <a:gd name="T26" fmla="*/ 29 w 67"/>
                  <a:gd name="T27" fmla="*/ 59 h 71"/>
                  <a:gd name="T28" fmla="*/ 26 w 67"/>
                  <a:gd name="T29" fmla="*/ 63 h 71"/>
                  <a:gd name="T30" fmla="*/ 23 w 67"/>
                  <a:gd name="T31" fmla="*/ 66 h 71"/>
                  <a:gd name="T32" fmla="*/ 17 w 67"/>
                  <a:gd name="T33" fmla="*/ 68 h 71"/>
                  <a:gd name="T34" fmla="*/ 12 w 67"/>
                  <a:gd name="T35" fmla="*/ 69 h 71"/>
                  <a:gd name="T36" fmla="*/ 12 w 67"/>
                  <a:gd name="T37" fmla="*/ 69 h 71"/>
                  <a:gd name="T38" fmla="*/ 9 w 67"/>
                  <a:gd name="T39" fmla="*/ 68 h 71"/>
                  <a:gd name="T40" fmla="*/ 6 w 67"/>
                  <a:gd name="T41" fmla="*/ 66 h 71"/>
                  <a:gd name="T42" fmla="*/ 3 w 67"/>
                  <a:gd name="T43" fmla="*/ 63 h 71"/>
                  <a:gd name="T44" fmla="*/ 2 w 67"/>
                  <a:gd name="T45" fmla="*/ 60 h 71"/>
                  <a:gd name="T46" fmla="*/ 2 w 67"/>
                  <a:gd name="T47" fmla="*/ 56 h 71"/>
                  <a:gd name="T48" fmla="*/ 2 w 67"/>
                  <a:gd name="T49" fmla="*/ 53 h 71"/>
                  <a:gd name="T50" fmla="*/ 4 w 67"/>
                  <a:gd name="T51" fmla="*/ 50 h 71"/>
                  <a:gd name="T52" fmla="*/ 7 w 67"/>
                  <a:gd name="T53" fmla="*/ 48 h 71"/>
                  <a:gd name="T54" fmla="*/ 7 w 67"/>
                  <a:gd name="T55" fmla="*/ 48 h 71"/>
                  <a:gd name="T56" fmla="*/ 8 w 67"/>
                  <a:gd name="T57" fmla="*/ 47 h 71"/>
                  <a:gd name="T58" fmla="*/ 7 w 67"/>
                  <a:gd name="T59" fmla="*/ 47 h 71"/>
                  <a:gd name="T60" fmla="*/ 7 w 67"/>
                  <a:gd name="T61" fmla="*/ 47 h 71"/>
                  <a:gd name="T62" fmla="*/ 5 w 67"/>
                  <a:gd name="T63" fmla="*/ 48 h 71"/>
                  <a:gd name="T64" fmla="*/ 3 w 67"/>
                  <a:gd name="T65" fmla="*/ 49 h 71"/>
                  <a:gd name="T66" fmla="*/ 1 w 67"/>
                  <a:gd name="T67" fmla="*/ 53 h 71"/>
                  <a:gd name="T68" fmla="*/ 0 w 67"/>
                  <a:gd name="T69" fmla="*/ 58 h 71"/>
                  <a:gd name="T70" fmla="*/ 1 w 67"/>
                  <a:gd name="T71" fmla="*/ 62 h 71"/>
                  <a:gd name="T72" fmla="*/ 1 w 67"/>
                  <a:gd name="T73" fmla="*/ 62 h 71"/>
                  <a:gd name="T74" fmla="*/ 2 w 67"/>
                  <a:gd name="T75" fmla="*/ 65 h 71"/>
                  <a:gd name="T76" fmla="*/ 3 w 67"/>
                  <a:gd name="T77" fmla="*/ 68 h 71"/>
                  <a:gd name="T78" fmla="*/ 6 w 67"/>
                  <a:gd name="T79" fmla="*/ 70 h 71"/>
                  <a:gd name="T80" fmla="*/ 8 w 67"/>
                  <a:gd name="T81" fmla="*/ 71 h 71"/>
                  <a:gd name="T82" fmla="*/ 11 w 67"/>
                  <a:gd name="T83" fmla="*/ 71 h 71"/>
                  <a:gd name="T84" fmla="*/ 14 w 67"/>
                  <a:gd name="T85" fmla="*/ 71 h 71"/>
                  <a:gd name="T86" fmla="*/ 21 w 67"/>
                  <a:gd name="T87" fmla="*/ 69 h 71"/>
                  <a:gd name="T88" fmla="*/ 21 w 67"/>
                  <a:gd name="T89" fmla="*/ 69 h 71"/>
                  <a:gd name="T90" fmla="*/ 25 w 67"/>
                  <a:gd name="T91" fmla="*/ 67 h 71"/>
                  <a:gd name="T92" fmla="*/ 28 w 67"/>
                  <a:gd name="T93" fmla="*/ 64 h 71"/>
                  <a:gd name="T94" fmla="*/ 32 w 67"/>
                  <a:gd name="T95" fmla="*/ 57 h 71"/>
                  <a:gd name="T96" fmla="*/ 36 w 67"/>
                  <a:gd name="T97" fmla="*/ 49 h 71"/>
                  <a:gd name="T98" fmla="*/ 38 w 67"/>
                  <a:gd name="T99" fmla="*/ 40 h 71"/>
                  <a:gd name="T100" fmla="*/ 38 w 67"/>
                  <a:gd name="T101" fmla="*/ 40 h 71"/>
                  <a:gd name="T102" fmla="*/ 42 w 67"/>
                  <a:gd name="T103" fmla="*/ 29 h 71"/>
                  <a:gd name="T104" fmla="*/ 47 w 67"/>
                  <a:gd name="T105" fmla="*/ 18 h 71"/>
                  <a:gd name="T106" fmla="*/ 47 w 67"/>
                  <a:gd name="T107" fmla="*/ 18 h 71"/>
                  <a:gd name="T108" fmla="*/ 50 w 67"/>
                  <a:gd name="T109" fmla="*/ 12 h 71"/>
                  <a:gd name="T110" fmla="*/ 54 w 67"/>
                  <a:gd name="T111" fmla="*/ 7 h 71"/>
                  <a:gd name="T112" fmla="*/ 60 w 67"/>
                  <a:gd name="T113" fmla="*/ 2 h 71"/>
                  <a:gd name="T114" fmla="*/ 63 w 67"/>
                  <a:gd name="T115" fmla="*/ 1 h 71"/>
                  <a:gd name="T116" fmla="*/ 66 w 67"/>
                  <a:gd name="T117" fmla="*/ 1 h 71"/>
                  <a:gd name="T118" fmla="*/ 66 w 67"/>
                  <a:gd name="T119" fmla="*/ 1 h 71"/>
                  <a:gd name="T120" fmla="*/ 67 w 67"/>
                  <a:gd name="T121" fmla="*/ 0 h 71"/>
                  <a:gd name="T122" fmla="*/ 67 w 67"/>
                  <a:gd name="T123" fmla="*/ 0 h 71"/>
                  <a:gd name="T124" fmla="*/ 67 w 6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 h="71">
                    <a:moveTo>
                      <a:pt x="67" y="0"/>
                    </a:moveTo>
                    <a:lnTo>
                      <a:pt x="67" y="0"/>
                    </a:lnTo>
                    <a:lnTo>
                      <a:pt x="64" y="0"/>
                    </a:lnTo>
                    <a:lnTo>
                      <a:pt x="61" y="0"/>
                    </a:lnTo>
                    <a:lnTo>
                      <a:pt x="56" y="3"/>
                    </a:lnTo>
                    <a:lnTo>
                      <a:pt x="52" y="7"/>
                    </a:lnTo>
                    <a:lnTo>
                      <a:pt x="49" y="11"/>
                    </a:lnTo>
                    <a:lnTo>
                      <a:pt x="45" y="18"/>
                    </a:lnTo>
                    <a:lnTo>
                      <a:pt x="42" y="25"/>
                    </a:lnTo>
                    <a:lnTo>
                      <a:pt x="36" y="39"/>
                    </a:lnTo>
                    <a:lnTo>
                      <a:pt x="33" y="49"/>
                    </a:lnTo>
                    <a:lnTo>
                      <a:pt x="29" y="59"/>
                    </a:lnTo>
                    <a:lnTo>
                      <a:pt x="26" y="63"/>
                    </a:lnTo>
                    <a:lnTo>
                      <a:pt x="23" y="66"/>
                    </a:lnTo>
                    <a:lnTo>
                      <a:pt x="17" y="68"/>
                    </a:lnTo>
                    <a:lnTo>
                      <a:pt x="12" y="69"/>
                    </a:lnTo>
                    <a:lnTo>
                      <a:pt x="9" y="68"/>
                    </a:lnTo>
                    <a:lnTo>
                      <a:pt x="6" y="66"/>
                    </a:lnTo>
                    <a:lnTo>
                      <a:pt x="3" y="63"/>
                    </a:lnTo>
                    <a:lnTo>
                      <a:pt x="2" y="60"/>
                    </a:lnTo>
                    <a:lnTo>
                      <a:pt x="2" y="56"/>
                    </a:lnTo>
                    <a:lnTo>
                      <a:pt x="2" y="53"/>
                    </a:lnTo>
                    <a:lnTo>
                      <a:pt x="4" y="50"/>
                    </a:lnTo>
                    <a:lnTo>
                      <a:pt x="7" y="48"/>
                    </a:lnTo>
                    <a:lnTo>
                      <a:pt x="8" y="47"/>
                    </a:lnTo>
                    <a:lnTo>
                      <a:pt x="7" y="47"/>
                    </a:lnTo>
                    <a:lnTo>
                      <a:pt x="5" y="48"/>
                    </a:lnTo>
                    <a:lnTo>
                      <a:pt x="3" y="49"/>
                    </a:lnTo>
                    <a:lnTo>
                      <a:pt x="1" y="53"/>
                    </a:lnTo>
                    <a:lnTo>
                      <a:pt x="0" y="58"/>
                    </a:lnTo>
                    <a:lnTo>
                      <a:pt x="1" y="62"/>
                    </a:lnTo>
                    <a:lnTo>
                      <a:pt x="2" y="65"/>
                    </a:lnTo>
                    <a:lnTo>
                      <a:pt x="3" y="68"/>
                    </a:lnTo>
                    <a:lnTo>
                      <a:pt x="6" y="70"/>
                    </a:lnTo>
                    <a:lnTo>
                      <a:pt x="8" y="71"/>
                    </a:lnTo>
                    <a:lnTo>
                      <a:pt x="11" y="71"/>
                    </a:lnTo>
                    <a:lnTo>
                      <a:pt x="14" y="71"/>
                    </a:lnTo>
                    <a:lnTo>
                      <a:pt x="21" y="69"/>
                    </a:lnTo>
                    <a:lnTo>
                      <a:pt x="25" y="67"/>
                    </a:lnTo>
                    <a:lnTo>
                      <a:pt x="28" y="64"/>
                    </a:lnTo>
                    <a:lnTo>
                      <a:pt x="32" y="57"/>
                    </a:lnTo>
                    <a:lnTo>
                      <a:pt x="36" y="49"/>
                    </a:lnTo>
                    <a:lnTo>
                      <a:pt x="38" y="40"/>
                    </a:lnTo>
                    <a:lnTo>
                      <a:pt x="42" y="29"/>
                    </a:lnTo>
                    <a:lnTo>
                      <a:pt x="47" y="18"/>
                    </a:lnTo>
                    <a:lnTo>
                      <a:pt x="50" y="12"/>
                    </a:lnTo>
                    <a:lnTo>
                      <a:pt x="54" y="7"/>
                    </a:lnTo>
                    <a:lnTo>
                      <a:pt x="60" y="2"/>
                    </a:lnTo>
                    <a:lnTo>
                      <a:pt x="63" y="1"/>
                    </a:lnTo>
                    <a:lnTo>
                      <a:pt x="66" y="1"/>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7" name="Freeform 162">
                <a:extLst>
                  <a:ext uri="{FF2B5EF4-FFF2-40B4-BE49-F238E27FC236}">
                    <a16:creationId xmlns:a16="http://schemas.microsoft.com/office/drawing/2014/main" id="{DB50349C-20B3-40A5-ABA8-94CCBA62D2BE}"/>
                  </a:ext>
                </a:extLst>
              </p:cNvPr>
              <p:cNvSpPr>
                <a:spLocks/>
              </p:cNvSpPr>
              <p:nvPr/>
            </p:nvSpPr>
            <p:spPr bwMode="auto">
              <a:xfrm>
                <a:off x="3821" y="1193"/>
                <a:ext cx="15" cy="57"/>
              </a:xfrm>
              <a:custGeom>
                <a:avLst/>
                <a:gdLst>
                  <a:gd name="T0" fmla="*/ 0 w 15"/>
                  <a:gd name="T1" fmla="*/ 0 h 57"/>
                  <a:gd name="T2" fmla="*/ 0 w 15"/>
                  <a:gd name="T3" fmla="*/ 0 h 57"/>
                  <a:gd name="T4" fmla="*/ 4 w 15"/>
                  <a:gd name="T5" fmla="*/ 6 h 57"/>
                  <a:gd name="T6" fmla="*/ 7 w 15"/>
                  <a:gd name="T7" fmla="*/ 13 h 57"/>
                  <a:gd name="T8" fmla="*/ 10 w 15"/>
                  <a:gd name="T9" fmla="*/ 20 h 57"/>
                  <a:gd name="T10" fmla="*/ 12 w 15"/>
                  <a:gd name="T11" fmla="*/ 27 h 57"/>
                  <a:gd name="T12" fmla="*/ 13 w 15"/>
                  <a:gd name="T13" fmla="*/ 34 h 57"/>
                  <a:gd name="T14" fmla="*/ 13 w 15"/>
                  <a:gd name="T15" fmla="*/ 41 h 57"/>
                  <a:gd name="T16" fmla="*/ 13 w 15"/>
                  <a:gd name="T17" fmla="*/ 48 h 57"/>
                  <a:gd name="T18" fmla="*/ 12 w 15"/>
                  <a:gd name="T19" fmla="*/ 57 h 57"/>
                  <a:gd name="T20" fmla="*/ 12 w 15"/>
                  <a:gd name="T21" fmla="*/ 57 h 57"/>
                  <a:gd name="T22" fmla="*/ 13 w 15"/>
                  <a:gd name="T23" fmla="*/ 57 h 57"/>
                  <a:gd name="T24" fmla="*/ 13 w 15"/>
                  <a:gd name="T25" fmla="*/ 57 h 57"/>
                  <a:gd name="T26" fmla="*/ 14 w 15"/>
                  <a:gd name="T27" fmla="*/ 48 h 57"/>
                  <a:gd name="T28" fmla="*/ 15 w 15"/>
                  <a:gd name="T29" fmla="*/ 41 h 57"/>
                  <a:gd name="T30" fmla="*/ 14 w 15"/>
                  <a:gd name="T31" fmla="*/ 34 h 57"/>
                  <a:gd name="T32" fmla="*/ 13 w 15"/>
                  <a:gd name="T33" fmla="*/ 26 h 57"/>
                  <a:gd name="T34" fmla="*/ 11 w 15"/>
                  <a:gd name="T35" fmla="*/ 19 h 57"/>
                  <a:gd name="T36" fmla="*/ 8 w 15"/>
                  <a:gd name="T37" fmla="*/ 12 h 57"/>
                  <a:gd name="T38" fmla="*/ 5 w 15"/>
                  <a:gd name="T39" fmla="*/ 6 h 57"/>
                  <a:gd name="T40" fmla="*/ 1 w 15"/>
                  <a:gd name="T41" fmla="*/ 0 h 57"/>
                  <a:gd name="T42" fmla="*/ 1 w 15"/>
                  <a:gd name="T43" fmla="*/ 0 h 57"/>
                  <a:gd name="T44" fmla="*/ 0 w 15"/>
                  <a:gd name="T45" fmla="*/ 0 h 57"/>
                  <a:gd name="T46" fmla="*/ 0 w 15"/>
                  <a:gd name="T47" fmla="*/ 0 h 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57">
                    <a:moveTo>
                      <a:pt x="0" y="0"/>
                    </a:moveTo>
                    <a:lnTo>
                      <a:pt x="0" y="0"/>
                    </a:lnTo>
                    <a:lnTo>
                      <a:pt x="4" y="6"/>
                    </a:lnTo>
                    <a:lnTo>
                      <a:pt x="7" y="13"/>
                    </a:lnTo>
                    <a:lnTo>
                      <a:pt x="10" y="20"/>
                    </a:lnTo>
                    <a:lnTo>
                      <a:pt x="12" y="27"/>
                    </a:lnTo>
                    <a:lnTo>
                      <a:pt x="13" y="34"/>
                    </a:lnTo>
                    <a:lnTo>
                      <a:pt x="13" y="41"/>
                    </a:lnTo>
                    <a:lnTo>
                      <a:pt x="13" y="48"/>
                    </a:lnTo>
                    <a:lnTo>
                      <a:pt x="12" y="57"/>
                    </a:lnTo>
                    <a:lnTo>
                      <a:pt x="13" y="57"/>
                    </a:lnTo>
                    <a:lnTo>
                      <a:pt x="14" y="48"/>
                    </a:lnTo>
                    <a:lnTo>
                      <a:pt x="15" y="41"/>
                    </a:lnTo>
                    <a:lnTo>
                      <a:pt x="14" y="34"/>
                    </a:lnTo>
                    <a:lnTo>
                      <a:pt x="13" y="26"/>
                    </a:lnTo>
                    <a:lnTo>
                      <a:pt x="11" y="19"/>
                    </a:lnTo>
                    <a:lnTo>
                      <a:pt x="8" y="12"/>
                    </a:lnTo>
                    <a:lnTo>
                      <a:pt x="5" y="6"/>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8" name="Freeform 163">
                <a:extLst>
                  <a:ext uri="{FF2B5EF4-FFF2-40B4-BE49-F238E27FC236}">
                    <a16:creationId xmlns:a16="http://schemas.microsoft.com/office/drawing/2014/main" id="{C8EB2F55-8BD0-4A3B-BE48-053AF3498B0C}"/>
                  </a:ext>
                </a:extLst>
              </p:cNvPr>
              <p:cNvSpPr>
                <a:spLocks/>
              </p:cNvSpPr>
              <p:nvPr/>
            </p:nvSpPr>
            <p:spPr bwMode="auto">
              <a:xfrm>
                <a:off x="3833" y="1241"/>
                <a:ext cx="8" cy="58"/>
              </a:xfrm>
              <a:custGeom>
                <a:avLst/>
                <a:gdLst>
                  <a:gd name="T0" fmla="*/ 0 w 8"/>
                  <a:gd name="T1" fmla="*/ 0 h 58"/>
                  <a:gd name="T2" fmla="*/ 0 w 8"/>
                  <a:gd name="T3" fmla="*/ 0 h 58"/>
                  <a:gd name="T4" fmla="*/ 3 w 8"/>
                  <a:gd name="T5" fmla="*/ 15 h 58"/>
                  <a:gd name="T6" fmla="*/ 3 w 8"/>
                  <a:gd name="T7" fmla="*/ 15 h 58"/>
                  <a:gd name="T8" fmla="*/ 4 w 8"/>
                  <a:gd name="T9" fmla="*/ 23 h 58"/>
                  <a:gd name="T10" fmla="*/ 5 w 8"/>
                  <a:gd name="T11" fmla="*/ 30 h 58"/>
                  <a:gd name="T12" fmla="*/ 5 w 8"/>
                  <a:gd name="T13" fmla="*/ 30 h 58"/>
                  <a:gd name="T14" fmla="*/ 4 w 8"/>
                  <a:gd name="T15" fmla="*/ 44 h 58"/>
                  <a:gd name="T16" fmla="*/ 3 w 8"/>
                  <a:gd name="T17" fmla="*/ 51 h 58"/>
                  <a:gd name="T18" fmla="*/ 4 w 8"/>
                  <a:gd name="T19" fmla="*/ 57 h 58"/>
                  <a:gd name="T20" fmla="*/ 4 w 8"/>
                  <a:gd name="T21" fmla="*/ 57 h 58"/>
                  <a:gd name="T22" fmla="*/ 4 w 8"/>
                  <a:gd name="T23" fmla="*/ 58 h 58"/>
                  <a:gd name="T24" fmla="*/ 5 w 8"/>
                  <a:gd name="T25" fmla="*/ 57 h 58"/>
                  <a:gd name="T26" fmla="*/ 6 w 8"/>
                  <a:gd name="T27" fmla="*/ 56 h 58"/>
                  <a:gd name="T28" fmla="*/ 6 w 8"/>
                  <a:gd name="T29" fmla="*/ 56 h 58"/>
                  <a:gd name="T30" fmla="*/ 7 w 8"/>
                  <a:gd name="T31" fmla="*/ 42 h 58"/>
                  <a:gd name="T32" fmla="*/ 8 w 8"/>
                  <a:gd name="T33" fmla="*/ 28 h 58"/>
                  <a:gd name="T34" fmla="*/ 8 w 8"/>
                  <a:gd name="T35" fmla="*/ 28 h 58"/>
                  <a:gd name="T36" fmla="*/ 7 w 8"/>
                  <a:gd name="T37" fmla="*/ 21 h 58"/>
                  <a:gd name="T38" fmla="*/ 6 w 8"/>
                  <a:gd name="T39" fmla="*/ 14 h 58"/>
                  <a:gd name="T40" fmla="*/ 6 w 8"/>
                  <a:gd name="T41" fmla="*/ 14 h 58"/>
                  <a:gd name="T42" fmla="*/ 4 w 8"/>
                  <a:gd name="T43" fmla="*/ 7 h 58"/>
                  <a:gd name="T44" fmla="*/ 1 w 8"/>
                  <a:gd name="T45" fmla="*/ 0 h 58"/>
                  <a:gd name="T46" fmla="*/ 1 w 8"/>
                  <a:gd name="T47" fmla="*/ 0 h 58"/>
                  <a:gd name="T48" fmla="*/ 0 w 8"/>
                  <a:gd name="T49" fmla="*/ 0 h 58"/>
                  <a:gd name="T50" fmla="*/ 0 w 8"/>
                  <a:gd name="T51" fmla="*/ 0 h 58"/>
                  <a:gd name="T52" fmla="*/ 0 w 8"/>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 h="58">
                    <a:moveTo>
                      <a:pt x="0" y="0"/>
                    </a:moveTo>
                    <a:lnTo>
                      <a:pt x="0" y="0"/>
                    </a:lnTo>
                    <a:lnTo>
                      <a:pt x="3" y="15"/>
                    </a:lnTo>
                    <a:lnTo>
                      <a:pt x="4" y="23"/>
                    </a:lnTo>
                    <a:lnTo>
                      <a:pt x="5" y="30"/>
                    </a:lnTo>
                    <a:lnTo>
                      <a:pt x="4" y="44"/>
                    </a:lnTo>
                    <a:lnTo>
                      <a:pt x="3" y="51"/>
                    </a:lnTo>
                    <a:lnTo>
                      <a:pt x="4" y="57"/>
                    </a:lnTo>
                    <a:lnTo>
                      <a:pt x="4" y="58"/>
                    </a:lnTo>
                    <a:lnTo>
                      <a:pt x="5" y="57"/>
                    </a:lnTo>
                    <a:lnTo>
                      <a:pt x="6" y="56"/>
                    </a:lnTo>
                    <a:lnTo>
                      <a:pt x="7" y="42"/>
                    </a:lnTo>
                    <a:lnTo>
                      <a:pt x="8" y="28"/>
                    </a:lnTo>
                    <a:lnTo>
                      <a:pt x="7" y="21"/>
                    </a:lnTo>
                    <a:lnTo>
                      <a:pt x="6" y="14"/>
                    </a:lnTo>
                    <a:lnTo>
                      <a:pt x="4" y="7"/>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9" name="Freeform 164">
                <a:extLst>
                  <a:ext uri="{FF2B5EF4-FFF2-40B4-BE49-F238E27FC236}">
                    <a16:creationId xmlns:a16="http://schemas.microsoft.com/office/drawing/2014/main" id="{ADD68F5A-F7C4-4CFA-963E-D9F7333A1C7A}"/>
                  </a:ext>
                </a:extLst>
              </p:cNvPr>
              <p:cNvSpPr>
                <a:spLocks/>
              </p:cNvSpPr>
              <p:nvPr/>
            </p:nvSpPr>
            <p:spPr bwMode="auto">
              <a:xfrm>
                <a:off x="3740" y="1266"/>
                <a:ext cx="35" cy="44"/>
              </a:xfrm>
              <a:custGeom>
                <a:avLst/>
                <a:gdLst>
                  <a:gd name="T0" fmla="*/ 0 w 35"/>
                  <a:gd name="T1" fmla="*/ 1 h 44"/>
                  <a:gd name="T2" fmla="*/ 0 w 35"/>
                  <a:gd name="T3" fmla="*/ 1 h 44"/>
                  <a:gd name="T4" fmla="*/ 1 w 35"/>
                  <a:gd name="T5" fmla="*/ 8 h 44"/>
                  <a:gd name="T6" fmla="*/ 3 w 35"/>
                  <a:gd name="T7" fmla="*/ 15 h 44"/>
                  <a:gd name="T8" fmla="*/ 7 w 35"/>
                  <a:gd name="T9" fmla="*/ 21 h 44"/>
                  <a:gd name="T10" fmla="*/ 11 w 35"/>
                  <a:gd name="T11" fmla="*/ 27 h 44"/>
                  <a:gd name="T12" fmla="*/ 11 w 35"/>
                  <a:gd name="T13" fmla="*/ 27 h 44"/>
                  <a:gd name="T14" fmla="*/ 16 w 35"/>
                  <a:gd name="T15" fmla="*/ 32 h 44"/>
                  <a:gd name="T16" fmla="*/ 22 w 35"/>
                  <a:gd name="T17" fmla="*/ 38 h 44"/>
                  <a:gd name="T18" fmla="*/ 28 w 35"/>
                  <a:gd name="T19" fmla="*/ 41 h 44"/>
                  <a:gd name="T20" fmla="*/ 35 w 35"/>
                  <a:gd name="T21" fmla="*/ 44 h 44"/>
                  <a:gd name="T22" fmla="*/ 35 w 35"/>
                  <a:gd name="T23" fmla="*/ 44 h 44"/>
                  <a:gd name="T24" fmla="*/ 35 w 35"/>
                  <a:gd name="T25" fmla="*/ 43 h 44"/>
                  <a:gd name="T26" fmla="*/ 35 w 35"/>
                  <a:gd name="T27" fmla="*/ 43 h 44"/>
                  <a:gd name="T28" fmla="*/ 29 w 35"/>
                  <a:gd name="T29" fmla="*/ 41 h 44"/>
                  <a:gd name="T30" fmla="*/ 23 w 35"/>
                  <a:gd name="T31" fmla="*/ 37 h 44"/>
                  <a:gd name="T32" fmla="*/ 17 w 35"/>
                  <a:gd name="T33" fmla="*/ 31 h 44"/>
                  <a:gd name="T34" fmla="*/ 12 w 35"/>
                  <a:gd name="T35" fmla="*/ 26 h 44"/>
                  <a:gd name="T36" fmla="*/ 12 w 35"/>
                  <a:gd name="T37" fmla="*/ 26 h 44"/>
                  <a:gd name="T38" fmla="*/ 8 w 35"/>
                  <a:gd name="T39" fmla="*/ 20 h 44"/>
                  <a:gd name="T40" fmla="*/ 4 w 35"/>
                  <a:gd name="T41" fmla="*/ 14 h 44"/>
                  <a:gd name="T42" fmla="*/ 2 w 35"/>
                  <a:gd name="T43" fmla="*/ 7 h 44"/>
                  <a:gd name="T44" fmla="*/ 1 w 35"/>
                  <a:gd name="T45" fmla="*/ 0 h 44"/>
                  <a:gd name="T46" fmla="*/ 1 w 35"/>
                  <a:gd name="T47" fmla="*/ 0 h 44"/>
                  <a:gd name="T48" fmla="*/ 0 w 35"/>
                  <a:gd name="T49" fmla="*/ 1 h 44"/>
                  <a:gd name="T50" fmla="*/ 0 w 35"/>
                  <a:gd name="T51" fmla="*/ 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 h="44">
                    <a:moveTo>
                      <a:pt x="0" y="1"/>
                    </a:moveTo>
                    <a:lnTo>
                      <a:pt x="0" y="1"/>
                    </a:lnTo>
                    <a:lnTo>
                      <a:pt x="1" y="8"/>
                    </a:lnTo>
                    <a:lnTo>
                      <a:pt x="3" y="15"/>
                    </a:lnTo>
                    <a:lnTo>
                      <a:pt x="7" y="21"/>
                    </a:lnTo>
                    <a:lnTo>
                      <a:pt x="11" y="27"/>
                    </a:lnTo>
                    <a:lnTo>
                      <a:pt x="16" y="32"/>
                    </a:lnTo>
                    <a:lnTo>
                      <a:pt x="22" y="38"/>
                    </a:lnTo>
                    <a:lnTo>
                      <a:pt x="28" y="41"/>
                    </a:lnTo>
                    <a:lnTo>
                      <a:pt x="35" y="44"/>
                    </a:lnTo>
                    <a:lnTo>
                      <a:pt x="35" y="43"/>
                    </a:lnTo>
                    <a:lnTo>
                      <a:pt x="29" y="41"/>
                    </a:lnTo>
                    <a:lnTo>
                      <a:pt x="23" y="37"/>
                    </a:lnTo>
                    <a:lnTo>
                      <a:pt x="17" y="31"/>
                    </a:lnTo>
                    <a:lnTo>
                      <a:pt x="12" y="26"/>
                    </a:lnTo>
                    <a:lnTo>
                      <a:pt x="8" y="20"/>
                    </a:lnTo>
                    <a:lnTo>
                      <a:pt x="4" y="14"/>
                    </a:lnTo>
                    <a:lnTo>
                      <a:pt x="2"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0" name="Freeform 165">
                <a:extLst>
                  <a:ext uri="{FF2B5EF4-FFF2-40B4-BE49-F238E27FC236}">
                    <a16:creationId xmlns:a16="http://schemas.microsoft.com/office/drawing/2014/main" id="{003309E4-8A73-459B-847F-C20D4CEAAF17}"/>
                  </a:ext>
                </a:extLst>
              </p:cNvPr>
              <p:cNvSpPr>
                <a:spLocks/>
              </p:cNvSpPr>
              <p:nvPr/>
            </p:nvSpPr>
            <p:spPr bwMode="auto">
              <a:xfrm>
                <a:off x="3819" y="1241"/>
                <a:ext cx="18" cy="10"/>
              </a:xfrm>
              <a:custGeom>
                <a:avLst/>
                <a:gdLst>
                  <a:gd name="T0" fmla="*/ 0 w 18"/>
                  <a:gd name="T1" fmla="*/ 6 h 10"/>
                  <a:gd name="T2" fmla="*/ 0 w 18"/>
                  <a:gd name="T3" fmla="*/ 6 h 10"/>
                  <a:gd name="T4" fmla="*/ 2 w 18"/>
                  <a:gd name="T5" fmla="*/ 9 h 10"/>
                  <a:gd name="T6" fmla="*/ 4 w 18"/>
                  <a:gd name="T7" fmla="*/ 10 h 10"/>
                  <a:gd name="T8" fmla="*/ 7 w 18"/>
                  <a:gd name="T9" fmla="*/ 10 h 10"/>
                  <a:gd name="T10" fmla="*/ 10 w 18"/>
                  <a:gd name="T11" fmla="*/ 10 h 10"/>
                  <a:gd name="T12" fmla="*/ 12 w 18"/>
                  <a:gd name="T13" fmla="*/ 9 h 10"/>
                  <a:gd name="T14" fmla="*/ 15 w 18"/>
                  <a:gd name="T15" fmla="*/ 7 h 10"/>
                  <a:gd name="T16" fmla="*/ 17 w 18"/>
                  <a:gd name="T17" fmla="*/ 3 h 10"/>
                  <a:gd name="T18" fmla="*/ 18 w 18"/>
                  <a:gd name="T19" fmla="*/ 1 h 10"/>
                  <a:gd name="T20" fmla="*/ 18 w 18"/>
                  <a:gd name="T21" fmla="*/ 1 h 10"/>
                  <a:gd name="T22" fmla="*/ 18 w 18"/>
                  <a:gd name="T23" fmla="*/ 0 h 10"/>
                  <a:gd name="T24" fmla="*/ 17 w 18"/>
                  <a:gd name="T25" fmla="*/ 0 h 10"/>
                  <a:gd name="T26" fmla="*/ 15 w 18"/>
                  <a:gd name="T27" fmla="*/ 2 h 10"/>
                  <a:gd name="T28" fmla="*/ 15 w 18"/>
                  <a:gd name="T29" fmla="*/ 2 h 10"/>
                  <a:gd name="T30" fmla="*/ 13 w 18"/>
                  <a:gd name="T31" fmla="*/ 4 h 10"/>
                  <a:gd name="T32" fmla="*/ 11 w 18"/>
                  <a:gd name="T33" fmla="*/ 6 h 10"/>
                  <a:gd name="T34" fmla="*/ 9 w 18"/>
                  <a:gd name="T35" fmla="*/ 7 h 10"/>
                  <a:gd name="T36" fmla="*/ 6 w 18"/>
                  <a:gd name="T37" fmla="*/ 8 h 10"/>
                  <a:gd name="T38" fmla="*/ 6 w 18"/>
                  <a:gd name="T39" fmla="*/ 8 h 10"/>
                  <a:gd name="T40" fmla="*/ 4 w 18"/>
                  <a:gd name="T41" fmla="*/ 7 h 10"/>
                  <a:gd name="T42" fmla="*/ 1 w 18"/>
                  <a:gd name="T43" fmla="*/ 6 h 10"/>
                  <a:gd name="T44" fmla="*/ 1 w 18"/>
                  <a:gd name="T45" fmla="*/ 6 h 10"/>
                  <a:gd name="T46" fmla="*/ 0 w 18"/>
                  <a:gd name="T47" fmla="*/ 6 h 10"/>
                  <a:gd name="T48" fmla="*/ 0 w 18"/>
                  <a:gd name="T49" fmla="*/ 6 h 10"/>
                  <a:gd name="T50" fmla="*/ 0 w 18"/>
                  <a:gd name="T51" fmla="*/ 6 h 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10">
                    <a:moveTo>
                      <a:pt x="0" y="6"/>
                    </a:moveTo>
                    <a:lnTo>
                      <a:pt x="0" y="6"/>
                    </a:lnTo>
                    <a:lnTo>
                      <a:pt x="2" y="9"/>
                    </a:lnTo>
                    <a:lnTo>
                      <a:pt x="4" y="10"/>
                    </a:lnTo>
                    <a:lnTo>
                      <a:pt x="7" y="10"/>
                    </a:lnTo>
                    <a:lnTo>
                      <a:pt x="10" y="10"/>
                    </a:lnTo>
                    <a:lnTo>
                      <a:pt x="12" y="9"/>
                    </a:lnTo>
                    <a:lnTo>
                      <a:pt x="15" y="7"/>
                    </a:lnTo>
                    <a:lnTo>
                      <a:pt x="17" y="3"/>
                    </a:lnTo>
                    <a:lnTo>
                      <a:pt x="18" y="1"/>
                    </a:lnTo>
                    <a:lnTo>
                      <a:pt x="18" y="0"/>
                    </a:lnTo>
                    <a:lnTo>
                      <a:pt x="17" y="0"/>
                    </a:lnTo>
                    <a:lnTo>
                      <a:pt x="15" y="2"/>
                    </a:lnTo>
                    <a:lnTo>
                      <a:pt x="13" y="4"/>
                    </a:lnTo>
                    <a:lnTo>
                      <a:pt x="11" y="6"/>
                    </a:lnTo>
                    <a:lnTo>
                      <a:pt x="9" y="7"/>
                    </a:lnTo>
                    <a:lnTo>
                      <a:pt x="6" y="8"/>
                    </a:lnTo>
                    <a:lnTo>
                      <a:pt x="4" y="7"/>
                    </a:lnTo>
                    <a:lnTo>
                      <a:pt x="1"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1" name="Freeform 166">
                <a:extLst>
                  <a:ext uri="{FF2B5EF4-FFF2-40B4-BE49-F238E27FC236}">
                    <a16:creationId xmlns:a16="http://schemas.microsoft.com/office/drawing/2014/main" id="{1A4FD327-4467-4AD4-B288-2AC936375C51}"/>
                  </a:ext>
                </a:extLst>
              </p:cNvPr>
              <p:cNvSpPr>
                <a:spLocks/>
              </p:cNvSpPr>
              <p:nvPr/>
            </p:nvSpPr>
            <p:spPr bwMode="auto">
              <a:xfrm>
                <a:off x="3822" y="1213"/>
                <a:ext cx="12" cy="12"/>
              </a:xfrm>
              <a:custGeom>
                <a:avLst/>
                <a:gdLst>
                  <a:gd name="T0" fmla="*/ 1 w 12"/>
                  <a:gd name="T1" fmla="*/ 12 h 12"/>
                  <a:gd name="T2" fmla="*/ 1 w 12"/>
                  <a:gd name="T3" fmla="*/ 12 h 12"/>
                  <a:gd name="T4" fmla="*/ 6 w 12"/>
                  <a:gd name="T5" fmla="*/ 7 h 12"/>
                  <a:gd name="T6" fmla="*/ 6 w 12"/>
                  <a:gd name="T7" fmla="*/ 7 h 12"/>
                  <a:gd name="T8" fmla="*/ 9 w 12"/>
                  <a:gd name="T9" fmla="*/ 5 h 12"/>
                  <a:gd name="T10" fmla="*/ 9 w 12"/>
                  <a:gd name="T11" fmla="*/ 5 h 12"/>
                  <a:gd name="T12" fmla="*/ 11 w 12"/>
                  <a:gd name="T13" fmla="*/ 4 h 12"/>
                  <a:gd name="T14" fmla="*/ 11 w 12"/>
                  <a:gd name="T15" fmla="*/ 4 h 12"/>
                  <a:gd name="T16" fmla="*/ 12 w 12"/>
                  <a:gd name="T17" fmla="*/ 2 h 12"/>
                  <a:gd name="T18" fmla="*/ 12 w 12"/>
                  <a:gd name="T19" fmla="*/ 1 h 12"/>
                  <a:gd name="T20" fmla="*/ 12 w 12"/>
                  <a:gd name="T21" fmla="*/ 1 h 12"/>
                  <a:gd name="T22" fmla="*/ 11 w 12"/>
                  <a:gd name="T23" fmla="*/ 0 h 12"/>
                  <a:gd name="T24" fmla="*/ 11 w 12"/>
                  <a:gd name="T25" fmla="*/ 0 h 12"/>
                  <a:gd name="T26" fmla="*/ 11 w 12"/>
                  <a:gd name="T27" fmla="*/ 0 h 12"/>
                  <a:gd name="T28" fmla="*/ 8 w 12"/>
                  <a:gd name="T29" fmla="*/ 2 h 12"/>
                  <a:gd name="T30" fmla="*/ 8 w 12"/>
                  <a:gd name="T31" fmla="*/ 2 h 12"/>
                  <a:gd name="T32" fmla="*/ 4 w 12"/>
                  <a:gd name="T33" fmla="*/ 6 h 12"/>
                  <a:gd name="T34" fmla="*/ 4 w 12"/>
                  <a:gd name="T35" fmla="*/ 6 h 12"/>
                  <a:gd name="T36" fmla="*/ 2 w 12"/>
                  <a:gd name="T37" fmla="*/ 9 h 12"/>
                  <a:gd name="T38" fmla="*/ 0 w 12"/>
                  <a:gd name="T39" fmla="*/ 12 h 12"/>
                  <a:gd name="T40" fmla="*/ 0 w 12"/>
                  <a:gd name="T41" fmla="*/ 12 h 12"/>
                  <a:gd name="T42" fmla="*/ 1 w 12"/>
                  <a:gd name="T43" fmla="*/ 12 h 12"/>
                  <a:gd name="T44" fmla="*/ 1 w 12"/>
                  <a:gd name="T45" fmla="*/ 12 h 12"/>
                  <a:gd name="T46" fmla="*/ 1 w 12"/>
                  <a:gd name="T47" fmla="*/ 12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2">
                    <a:moveTo>
                      <a:pt x="1" y="12"/>
                    </a:moveTo>
                    <a:lnTo>
                      <a:pt x="1" y="12"/>
                    </a:lnTo>
                    <a:lnTo>
                      <a:pt x="6" y="7"/>
                    </a:lnTo>
                    <a:lnTo>
                      <a:pt x="9" y="5"/>
                    </a:lnTo>
                    <a:lnTo>
                      <a:pt x="11" y="4"/>
                    </a:lnTo>
                    <a:lnTo>
                      <a:pt x="12" y="2"/>
                    </a:lnTo>
                    <a:lnTo>
                      <a:pt x="12" y="1"/>
                    </a:lnTo>
                    <a:lnTo>
                      <a:pt x="11" y="0"/>
                    </a:lnTo>
                    <a:lnTo>
                      <a:pt x="8" y="2"/>
                    </a:lnTo>
                    <a:lnTo>
                      <a:pt x="4" y="6"/>
                    </a:lnTo>
                    <a:lnTo>
                      <a:pt x="2" y="9"/>
                    </a:lnTo>
                    <a:lnTo>
                      <a:pt x="0"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2" name="Freeform 167">
                <a:extLst>
                  <a:ext uri="{FF2B5EF4-FFF2-40B4-BE49-F238E27FC236}">
                    <a16:creationId xmlns:a16="http://schemas.microsoft.com/office/drawing/2014/main" id="{C9CF0473-3F36-4676-B96A-821F0C734A2C}"/>
                  </a:ext>
                </a:extLst>
              </p:cNvPr>
              <p:cNvSpPr>
                <a:spLocks/>
              </p:cNvSpPr>
              <p:nvPr/>
            </p:nvSpPr>
            <p:spPr bwMode="auto">
              <a:xfrm>
                <a:off x="3813" y="1305"/>
                <a:ext cx="13" cy="4"/>
              </a:xfrm>
              <a:custGeom>
                <a:avLst/>
                <a:gdLst>
                  <a:gd name="T0" fmla="*/ 0 w 13"/>
                  <a:gd name="T1" fmla="*/ 4 h 4"/>
                  <a:gd name="T2" fmla="*/ 0 w 13"/>
                  <a:gd name="T3" fmla="*/ 4 h 4"/>
                  <a:gd name="T4" fmla="*/ 5 w 13"/>
                  <a:gd name="T5" fmla="*/ 4 h 4"/>
                  <a:gd name="T6" fmla="*/ 5 w 13"/>
                  <a:gd name="T7" fmla="*/ 4 h 4"/>
                  <a:gd name="T8" fmla="*/ 9 w 13"/>
                  <a:gd name="T9" fmla="*/ 3 h 4"/>
                  <a:gd name="T10" fmla="*/ 9 w 13"/>
                  <a:gd name="T11" fmla="*/ 3 h 4"/>
                  <a:gd name="T12" fmla="*/ 12 w 13"/>
                  <a:gd name="T13" fmla="*/ 2 h 4"/>
                  <a:gd name="T14" fmla="*/ 13 w 13"/>
                  <a:gd name="T15" fmla="*/ 1 h 4"/>
                  <a:gd name="T16" fmla="*/ 13 w 13"/>
                  <a:gd name="T17" fmla="*/ 0 h 4"/>
                  <a:gd name="T18" fmla="*/ 13 w 13"/>
                  <a:gd name="T19" fmla="*/ 0 h 4"/>
                  <a:gd name="T20" fmla="*/ 12 w 13"/>
                  <a:gd name="T21" fmla="*/ 0 h 4"/>
                  <a:gd name="T22" fmla="*/ 12 w 13"/>
                  <a:gd name="T23" fmla="*/ 0 h 4"/>
                  <a:gd name="T24" fmla="*/ 12 w 13"/>
                  <a:gd name="T25" fmla="*/ 0 h 4"/>
                  <a:gd name="T26" fmla="*/ 11 w 13"/>
                  <a:gd name="T27" fmla="*/ 1 h 4"/>
                  <a:gd name="T28" fmla="*/ 10 w 13"/>
                  <a:gd name="T29" fmla="*/ 2 h 4"/>
                  <a:gd name="T30" fmla="*/ 7 w 13"/>
                  <a:gd name="T31" fmla="*/ 2 h 4"/>
                  <a:gd name="T32" fmla="*/ 7 w 13"/>
                  <a:gd name="T33" fmla="*/ 2 h 4"/>
                  <a:gd name="T34" fmla="*/ 1 w 13"/>
                  <a:gd name="T35" fmla="*/ 3 h 4"/>
                  <a:gd name="T36" fmla="*/ 1 w 13"/>
                  <a:gd name="T37" fmla="*/ 3 h 4"/>
                  <a:gd name="T38" fmla="*/ 0 w 13"/>
                  <a:gd name="T39" fmla="*/ 4 h 4"/>
                  <a:gd name="T40" fmla="*/ 0 w 13"/>
                  <a:gd name="T41" fmla="*/ 4 h 4"/>
                  <a:gd name="T42" fmla="*/ 0 w 13"/>
                  <a:gd name="T43" fmla="*/ 4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4">
                    <a:moveTo>
                      <a:pt x="0" y="4"/>
                    </a:moveTo>
                    <a:lnTo>
                      <a:pt x="0" y="4"/>
                    </a:lnTo>
                    <a:lnTo>
                      <a:pt x="5" y="4"/>
                    </a:lnTo>
                    <a:lnTo>
                      <a:pt x="9" y="3"/>
                    </a:lnTo>
                    <a:lnTo>
                      <a:pt x="12" y="2"/>
                    </a:lnTo>
                    <a:lnTo>
                      <a:pt x="13" y="1"/>
                    </a:lnTo>
                    <a:lnTo>
                      <a:pt x="13" y="0"/>
                    </a:lnTo>
                    <a:lnTo>
                      <a:pt x="12" y="0"/>
                    </a:lnTo>
                    <a:lnTo>
                      <a:pt x="11" y="1"/>
                    </a:lnTo>
                    <a:lnTo>
                      <a:pt x="10" y="2"/>
                    </a:lnTo>
                    <a:lnTo>
                      <a:pt x="7" y="2"/>
                    </a:lnTo>
                    <a:lnTo>
                      <a:pt x="1" y="3"/>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3" name="Freeform 168">
                <a:extLst>
                  <a:ext uri="{FF2B5EF4-FFF2-40B4-BE49-F238E27FC236}">
                    <a16:creationId xmlns:a16="http://schemas.microsoft.com/office/drawing/2014/main" id="{6A3AF9AF-D750-4136-AAFA-ED42512529E0}"/>
                  </a:ext>
                </a:extLst>
              </p:cNvPr>
              <p:cNvSpPr>
                <a:spLocks/>
              </p:cNvSpPr>
              <p:nvPr/>
            </p:nvSpPr>
            <p:spPr bwMode="auto">
              <a:xfrm>
                <a:off x="3836" y="1203"/>
                <a:ext cx="34" cy="101"/>
              </a:xfrm>
              <a:custGeom>
                <a:avLst/>
                <a:gdLst>
                  <a:gd name="T0" fmla="*/ 0 w 34"/>
                  <a:gd name="T1" fmla="*/ 1 h 101"/>
                  <a:gd name="T2" fmla="*/ 0 w 34"/>
                  <a:gd name="T3" fmla="*/ 1 h 101"/>
                  <a:gd name="T4" fmla="*/ 6 w 34"/>
                  <a:gd name="T5" fmla="*/ 12 h 101"/>
                  <a:gd name="T6" fmla="*/ 13 w 34"/>
                  <a:gd name="T7" fmla="*/ 23 h 101"/>
                  <a:gd name="T8" fmla="*/ 13 w 34"/>
                  <a:gd name="T9" fmla="*/ 23 h 101"/>
                  <a:gd name="T10" fmla="*/ 22 w 34"/>
                  <a:gd name="T11" fmla="*/ 33 h 101"/>
                  <a:gd name="T12" fmla="*/ 26 w 34"/>
                  <a:gd name="T13" fmla="*/ 39 h 101"/>
                  <a:gd name="T14" fmla="*/ 29 w 34"/>
                  <a:gd name="T15" fmla="*/ 46 h 101"/>
                  <a:gd name="T16" fmla="*/ 29 w 34"/>
                  <a:gd name="T17" fmla="*/ 46 h 101"/>
                  <a:gd name="T18" fmla="*/ 30 w 34"/>
                  <a:gd name="T19" fmla="*/ 52 h 101"/>
                  <a:gd name="T20" fmla="*/ 31 w 34"/>
                  <a:gd name="T21" fmla="*/ 59 h 101"/>
                  <a:gd name="T22" fmla="*/ 32 w 34"/>
                  <a:gd name="T23" fmla="*/ 66 h 101"/>
                  <a:gd name="T24" fmla="*/ 32 w 34"/>
                  <a:gd name="T25" fmla="*/ 72 h 101"/>
                  <a:gd name="T26" fmla="*/ 32 w 34"/>
                  <a:gd name="T27" fmla="*/ 72 h 101"/>
                  <a:gd name="T28" fmla="*/ 31 w 34"/>
                  <a:gd name="T29" fmla="*/ 77 h 101"/>
                  <a:gd name="T30" fmla="*/ 30 w 34"/>
                  <a:gd name="T31" fmla="*/ 81 h 101"/>
                  <a:gd name="T32" fmla="*/ 28 w 34"/>
                  <a:gd name="T33" fmla="*/ 85 h 101"/>
                  <a:gd name="T34" fmla="*/ 25 w 34"/>
                  <a:gd name="T35" fmla="*/ 88 h 101"/>
                  <a:gd name="T36" fmla="*/ 25 w 34"/>
                  <a:gd name="T37" fmla="*/ 88 h 101"/>
                  <a:gd name="T38" fmla="*/ 20 w 34"/>
                  <a:gd name="T39" fmla="*/ 94 h 101"/>
                  <a:gd name="T40" fmla="*/ 15 w 34"/>
                  <a:gd name="T41" fmla="*/ 100 h 101"/>
                  <a:gd name="T42" fmla="*/ 15 w 34"/>
                  <a:gd name="T43" fmla="*/ 100 h 101"/>
                  <a:gd name="T44" fmla="*/ 13 w 34"/>
                  <a:gd name="T45" fmla="*/ 101 h 101"/>
                  <a:gd name="T46" fmla="*/ 15 w 34"/>
                  <a:gd name="T47" fmla="*/ 101 h 101"/>
                  <a:gd name="T48" fmla="*/ 15 w 34"/>
                  <a:gd name="T49" fmla="*/ 101 h 101"/>
                  <a:gd name="T50" fmla="*/ 20 w 34"/>
                  <a:gd name="T51" fmla="*/ 96 h 101"/>
                  <a:gd name="T52" fmla="*/ 25 w 34"/>
                  <a:gd name="T53" fmla="*/ 92 h 101"/>
                  <a:gd name="T54" fmla="*/ 29 w 34"/>
                  <a:gd name="T55" fmla="*/ 86 h 101"/>
                  <a:gd name="T56" fmla="*/ 32 w 34"/>
                  <a:gd name="T57" fmla="*/ 80 h 101"/>
                  <a:gd name="T58" fmla="*/ 32 w 34"/>
                  <a:gd name="T59" fmla="*/ 80 h 101"/>
                  <a:gd name="T60" fmla="*/ 34 w 34"/>
                  <a:gd name="T61" fmla="*/ 74 h 101"/>
                  <a:gd name="T62" fmla="*/ 34 w 34"/>
                  <a:gd name="T63" fmla="*/ 67 h 101"/>
                  <a:gd name="T64" fmla="*/ 34 w 34"/>
                  <a:gd name="T65" fmla="*/ 60 h 101"/>
                  <a:gd name="T66" fmla="*/ 33 w 34"/>
                  <a:gd name="T67" fmla="*/ 53 h 101"/>
                  <a:gd name="T68" fmla="*/ 33 w 34"/>
                  <a:gd name="T69" fmla="*/ 53 h 101"/>
                  <a:gd name="T70" fmla="*/ 31 w 34"/>
                  <a:gd name="T71" fmla="*/ 46 h 101"/>
                  <a:gd name="T72" fmla="*/ 28 w 34"/>
                  <a:gd name="T73" fmla="*/ 38 h 101"/>
                  <a:gd name="T74" fmla="*/ 25 w 34"/>
                  <a:gd name="T75" fmla="*/ 32 h 101"/>
                  <a:gd name="T76" fmla="*/ 20 w 34"/>
                  <a:gd name="T77" fmla="*/ 26 h 101"/>
                  <a:gd name="T78" fmla="*/ 20 w 34"/>
                  <a:gd name="T79" fmla="*/ 26 h 101"/>
                  <a:gd name="T80" fmla="*/ 9 w 34"/>
                  <a:gd name="T81" fmla="*/ 14 h 101"/>
                  <a:gd name="T82" fmla="*/ 4 w 34"/>
                  <a:gd name="T83" fmla="*/ 7 h 101"/>
                  <a:gd name="T84" fmla="*/ 1 w 34"/>
                  <a:gd name="T85" fmla="*/ 0 h 101"/>
                  <a:gd name="T86" fmla="*/ 1 w 34"/>
                  <a:gd name="T87" fmla="*/ 0 h 101"/>
                  <a:gd name="T88" fmla="*/ 0 w 34"/>
                  <a:gd name="T89" fmla="*/ 1 h 101"/>
                  <a:gd name="T90" fmla="*/ 0 w 34"/>
                  <a:gd name="T91" fmla="*/ 1 h 10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4" h="101">
                    <a:moveTo>
                      <a:pt x="0" y="1"/>
                    </a:moveTo>
                    <a:lnTo>
                      <a:pt x="0" y="1"/>
                    </a:lnTo>
                    <a:lnTo>
                      <a:pt x="6" y="12"/>
                    </a:lnTo>
                    <a:lnTo>
                      <a:pt x="13" y="23"/>
                    </a:lnTo>
                    <a:lnTo>
                      <a:pt x="22" y="33"/>
                    </a:lnTo>
                    <a:lnTo>
                      <a:pt x="26" y="39"/>
                    </a:lnTo>
                    <a:lnTo>
                      <a:pt x="29" y="46"/>
                    </a:lnTo>
                    <a:lnTo>
                      <a:pt x="30" y="52"/>
                    </a:lnTo>
                    <a:lnTo>
                      <a:pt x="31" y="59"/>
                    </a:lnTo>
                    <a:lnTo>
                      <a:pt x="32" y="66"/>
                    </a:lnTo>
                    <a:lnTo>
                      <a:pt x="32" y="72"/>
                    </a:lnTo>
                    <a:lnTo>
                      <a:pt x="31" y="77"/>
                    </a:lnTo>
                    <a:lnTo>
                      <a:pt x="30" y="81"/>
                    </a:lnTo>
                    <a:lnTo>
                      <a:pt x="28" y="85"/>
                    </a:lnTo>
                    <a:lnTo>
                      <a:pt x="25" y="88"/>
                    </a:lnTo>
                    <a:lnTo>
                      <a:pt x="20" y="94"/>
                    </a:lnTo>
                    <a:lnTo>
                      <a:pt x="15" y="100"/>
                    </a:lnTo>
                    <a:lnTo>
                      <a:pt x="13" y="101"/>
                    </a:lnTo>
                    <a:lnTo>
                      <a:pt x="15" y="101"/>
                    </a:lnTo>
                    <a:lnTo>
                      <a:pt x="20" y="96"/>
                    </a:lnTo>
                    <a:lnTo>
                      <a:pt x="25" y="92"/>
                    </a:lnTo>
                    <a:lnTo>
                      <a:pt x="29" y="86"/>
                    </a:lnTo>
                    <a:lnTo>
                      <a:pt x="32" y="80"/>
                    </a:lnTo>
                    <a:lnTo>
                      <a:pt x="34" y="74"/>
                    </a:lnTo>
                    <a:lnTo>
                      <a:pt x="34" y="67"/>
                    </a:lnTo>
                    <a:lnTo>
                      <a:pt x="34" y="60"/>
                    </a:lnTo>
                    <a:lnTo>
                      <a:pt x="33" y="53"/>
                    </a:lnTo>
                    <a:lnTo>
                      <a:pt x="31" y="46"/>
                    </a:lnTo>
                    <a:lnTo>
                      <a:pt x="28" y="38"/>
                    </a:lnTo>
                    <a:lnTo>
                      <a:pt x="25" y="32"/>
                    </a:lnTo>
                    <a:lnTo>
                      <a:pt x="20" y="26"/>
                    </a:lnTo>
                    <a:lnTo>
                      <a:pt x="9" y="14"/>
                    </a:lnTo>
                    <a:lnTo>
                      <a:pt x="4"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4" name="Freeform 169">
                <a:extLst>
                  <a:ext uri="{FF2B5EF4-FFF2-40B4-BE49-F238E27FC236}">
                    <a16:creationId xmlns:a16="http://schemas.microsoft.com/office/drawing/2014/main" id="{2E5CFE37-10F4-4632-A592-F10C4BEEBD93}"/>
                  </a:ext>
                </a:extLst>
              </p:cNvPr>
              <p:cNvSpPr>
                <a:spLocks/>
              </p:cNvSpPr>
              <p:nvPr/>
            </p:nvSpPr>
            <p:spPr bwMode="auto">
              <a:xfrm>
                <a:off x="3746" y="1183"/>
                <a:ext cx="47" cy="42"/>
              </a:xfrm>
              <a:custGeom>
                <a:avLst/>
                <a:gdLst>
                  <a:gd name="T0" fmla="*/ 45 w 47"/>
                  <a:gd name="T1" fmla="*/ 0 h 42"/>
                  <a:gd name="T2" fmla="*/ 45 w 47"/>
                  <a:gd name="T3" fmla="*/ 0 h 42"/>
                  <a:gd name="T4" fmla="*/ 46 w 47"/>
                  <a:gd name="T5" fmla="*/ 5 h 42"/>
                  <a:gd name="T6" fmla="*/ 47 w 47"/>
                  <a:gd name="T7" fmla="*/ 11 h 42"/>
                  <a:gd name="T8" fmla="*/ 46 w 47"/>
                  <a:gd name="T9" fmla="*/ 15 h 42"/>
                  <a:gd name="T10" fmla="*/ 44 w 47"/>
                  <a:gd name="T11" fmla="*/ 20 h 42"/>
                  <a:gd name="T12" fmla="*/ 44 w 47"/>
                  <a:gd name="T13" fmla="*/ 20 h 42"/>
                  <a:gd name="T14" fmla="*/ 42 w 47"/>
                  <a:gd name="T15" fmla="*/ 25 h 42"/>
                  <a:gd name="T16" fmla="*/ 39 w 47"/>
                  <a:gd name="T17" fmla="*/ 29 h 42"/>
                  <a:gd name="T18" fmla="*/ 35 w 47"/>
                  <a:gd name="T19" fmla="*/ 32 h 42"/>
                  <a:gd name="T20" fmla="*/ 31 w 47"/>
                  <a:gd name="T21" fmla="*/ 35 h 42"/>
                  <a:gd name="T22" fmla="*/ 31 w 47"/>
                  <a:gd name="T23" fmla="*/ 35 h 42"/>
                  <a:gd name="T24" fmla="*/ 23 w 47"/>
                  <a:gd name="T25" fmla="*/ 39 h 42"/>
                  <a:gd name="T26" fmla="*/ 14 w 47"/>
                  <a:gd name="T27" fmla="*/ 41 h 42"/>
                  <a:gd name="T28" fmla="*/ 14 w 47"/>
                  <a:gd name="T29" fmla="*/ 41 h 42"/>
                  <a:gd name="T30" fmla="*/ 10 w 47"/>
                  <a:gd name="T31" fmla="*/ 41 h 42"/>
                  <a:gd name="T32" fmla="*/ 7 w 47"/>
                  <a:gd name="T33" fmla="*/ 40 h 42"/>
                  <a:gd name="T34" fmla="*/ 5 w 47"/>
                  <a:gd name="T35" fmla="*/ 39 h 42"/>
                  <a:gd name="T36" fmla="*/ 5 w 47"/>
                  <a:gd name="T37" fmla="*/ 39 h 42"/>
                  <a:gd name="T38" fmla="*/ 3 w 47"/>
                  <a:gd name="T39" fmla="*/ 38 h 42"/>
                  <a:gd name="T40" fmla="*/ 1 w 47"/>
                  <a:gd name="T41" fmla="*/ 35 h 42"/>
                  <a:gd name="T42" fmla="*/ 1 w 47"/>
                  <a:gd name="T43" fmla="*/ 33 h 42"/>
                  <a:gd name="T44" fmla="*/ 1 w 47"/>
                  <a:gd name="T45" fmla="*/ 32 h 42"/>
                  <a:gd name="T46" fmla="*/ 3 w 47"/>
                  <a:gd name="T47" fmla="*/ 31 h 42"/>
                  <a:gd name="T48" fmla="*/ 3 w 47"/>
                  <a:gd name="T49" fmla="*/ 31 h 42"/>
                  <a:gd name="T50" fmla="*/ 3 w 47"/>
                  <a:gd name="T51" fmla="*/ 30 h 42"/>
                  <a:gd name="T52" fmla="*/ 3 w 47"/>
                  <a:gd name="T53" fmla="*/ 30 h 42"/>
                  <a:gd name="T54" fmla="*/ 3 w 47"/>
                  <a:gd name="T55" fmla="*/ 30 h 42"/>
                  <a:gd name="T56" fmla="*/ 0 w 47"/>
                  <a:gd name="T57" fmla="*/ 32 h 42"/>
                  <a:gd name="T58" fmla="*/ 0 w 47"/>
                  <a:gd name="T59" fmla="*/ 35 h 42"/>
                  <a:gd name="T60" fmla="*/ 1 w 47"/>
                  <a:gd name="T61" fmla="*/ 37 h 42"/>
                  <a:gd name="T62" fmla="*/ 4 w 47"/>
                  <a:gd name="T63" fmla="*/ 39 h 42"/>
                  <a:gd name="T64" fmla="*/ 4 w 47"/>
                  <a:gd name="T65" fmla="*/ 39 h 42"/>
                  <a:gd name="T66" fmla="*/ 6 w 47"/>
                  <a:gd name="T67" fmla="*/ 41 h 42"/>
                  <a:gd name="T68" fmla="*/ 9 w 47"/>
                  <a:gd name="T69" fmla="*/ 42 h 42"/>
                  <a:gd name="T70" fmla="*/ 15 w 47"/>
                  <a:gd name="T71" fmla="*/ 42 h 42"/>
                  <a:gd name="T72" fmla="*/ 21 w 47"/>
                  <a:gd name="T73" fmla="*/ 41 h 42"/>
                  <a:gd name="T74" fmla="*/ 26 w 47"/>
                  <a:gd name="T75" fmla="*/ 39 h 42"/>
                  <a:gd name="T76" fmla="*/ 26 w 47"/>
                  <a:gd name="T77" fmla="*/ 39 h 42"/>
                  <a:gd name="T78" fmla="*/ 31 w 47"/>
                  <a:gd name="T79" fmla="*/ 36 h 42"/>
                  <a:gd name="T80" fmla="*/ 35 w 47"/>
                  <a:gd name="T81" fmla="*/ 33 h 42"/>
                  <a:gd name="T82" fmla="*/ 39 w 47"/>
                  <a:gd name="T83" fmla="*/ 29 h 42"/>
                  <a:gd name="T84" fmla="*/ 43 w 47"/>
                  <a:gd name="T85" fmla="*/ 25 h 42"/>
                  <a:gd name="T86" fmla="*/ 43 w 47"/>
                  <a:gd name="T87" fmla="*/ 25 h 42"/>
                  <a:gd name="T88" fmla="*/ 46 w 47"/>
                  <a:gd name="T89" fmla="*/ 19 h 42"/>
                  <a:gd name="T90" fmla="*/ 47 w 47"/>
                  <a:gd name="T91" fmla="*/ 13 h 42"/>
                  <a:gd name="T92" fmla="*/ 47 w 47"/>
                  <a:gd name="T93" fmla="*/ 6 h 42"/>
                  <a:gd name="T94" fmla="*/ 45 w 47"/>
                  <a:gd name="T95" fmla="*/ 0 h 42"/>
                  <a:gd name="T96" fmla="*/ 45 w 47"/>
                  <a:gd name="T97" fmla="*/ 0 h 42"/>
                  <a:gd name="T98" fmla="*/ 45 w 47"/>
                  <a:gd name="T99" fmla="*/ 0 h 42"/>
                  <a:gd name="T100" fmla="*/ 45 w 47"/>
                  <a:gd name="T101" fmla="*/ 0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 h="42">
                    <a:moveTo>
                      <a:pt x="45" y="0"/>
                    </a:moveTo>
                    <a:lnTo>
                      <a:pt x="45" y="0"/>
                    </a:lnTo>
                    <a:lnTo>
                      <a:pt x="46" y="5"/>
                    </a:lnTo>
                    <a:lnTo>
                      <a:pt x="47" y="11"/>
                    </a:lnTo>
                    <a:lnTo>
                      <a:pt x="46" y="15"/>
                    </a:lnTo>
                    <a:lnTo>
                      <a:pt x="44" y="20"/>
                    </a:lnTo>
                    <a:lnTo>
                      <a:pt x="42" y="25"/>
                    </a:lnTo>
                    <a:lnTo>
                      <a:pt x="39" y="29"/>
                    </a:lnTo>
                    <a:lnTo>
                      <a:pt x="35" y="32"/>
                    </a:lnTo>
                    <a:lnTo>
                      <a:pt x="31" y="35"/>
                    </a:lnTo>
                    <a:lnTo>
                      <a:pt x="23" y="39"/>
                    </a:lnTo>
                    <a:lnTo>
                      <a:pt x="14" y="41"/>
                    </a:lnTo>
                    <a:lnTo>
                      <a:pt x="10" y="41"/>
                    </a:lnTo>
                    <a:lnTo>
                      <a:pt x="7" y="40"/>
                    </a:lnTo>
                    <a:lnTo>
                      <a:pt x="5" y="39"/>
                    </a:lnTo>
                    <a:lnTo>
                      <a:pt x="3" y="38"/>
                    </a:lnTo>
                    <a:lnTo>
                      <a:pt x="1" y="35"/>
                    </a:lnTo>
                    <a:lnTo>
                      <a:pt x="1" y="33"/>
                    </a:lnTo>
                    <a:lnTo>
                      <a:pt x="1" y="32"/>
                    </a:lnTo>
                    <a:lnTo>
                      <a:pt x="3" y="31"/>
                    </a:lnTo>
                    <a:lnTo>
                      <a:pt x="3" y="30"/>
                    </a:lnTo>
                    <a:lnTo>
                      <a:pt x="0" y="32"/>
                    </a:lnTo>
                    <a:lnTo>
                      <a:pt x="0" y="35"/>
                    </a:lnTo>
                    <a:lnTo>
                      <a:pt x="1" y="37"/>
                    </a:lnTo>
                    <a:lnTo>
                      <a:pt x="4" y="39"/>
                    </a:lnTo>
                    <a:lnTo>
                      <a:pt x="6" y="41"/>
                    </a:lnTo>
                    <a:lnTo>
                      <a:pt x="9" y="42"/>
                    </a:lnTo>
                    <a:lnTo>
                      <a:pt x="15" y="42"/>
                    </a:lnTo>
                    <a:lnTo>
                      <a:pt x="21" y="41"/>
                    </a:lnTo>
                    <a:lnTo>
                      <a:pt x="26" y="39"/>
                    </a:lnTo>
                    <a:lnTo>
                      <a:pt x="31" y="36"/>
                    </a:lnTo>
                    <a:lnTo>
                      <a:pt x="35" y="33"/>
                    </a:lnTo>
                    <a:lnTo>
                      <a:pt x="39" y="29"/>
                    </a:lnTo>
                    <a:lnTo>
                      <a:pt x="43" y="25"/>
                    </a:lnTo>
                    <a:lnTo>
                      <a:pt x="46" y="19"/>
                    </a:lnTo>
                    <a:lnTo>
                      <a:pt x="47" y="13"/>
                    </a:lnTo>
                    <a:lnTo>
                      <a:pt x="47" y="6"/>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5" name="Freeform 170">
                <a:extLst>
                  <a:ext uri="{FF2B5EF4-FFF2-40B4-BE49-F238E27FC236}">
                    <a16:creationId xmlns:a16="http://schemas.microsoft.com/office/drawing/2014/main" id="{1309D4CF-6C78-43F6-96BE-A6835FCCB71C}"/>
                  </a:ext>
                </a:extLst>
              </p:cNvPr>
              <p:cNvSpPr>
                <a:spLocks/>
              </p:cNvSpPr>
              <p:nvPr/>
            </p:nvSpPr>
            <p:spPr bwMode="auto">
              <a:xfrm>
                <a:off x="3812" y="1185"/>
                <a:ext cx="33" cy="37"/>
              </a:xfrm>
              <a:custGeom>
                <a:avLst/>
                <a:gdLst>
                  <a:gd name="T0" fmla="*/ 0 w 33"/>
                  <a:gd name="T1" fmla="*/ 0 h 37"/>
                  <a:gd name="T2" fmla="*/ 0 w 33"/>
                  <a:gd name="T3" fmla="*/ 0 h 37"/>
                  <a:gd name="T4" fmla="*/ 7 w 33"/>
                  <a:gd name="T5" fmla="*/ 1 h 37"/>
                  <a:gd name="T6" fmla="*/ 13 w 33"/>
                  <a:gd name="T7" fmla="*/ 2 h 37"/>
                  <a:gd name="T8" fmla="*/ 19 w 33"/>
                  <a:gd name="T9" fmla="*/ 6 h 37"/>
                  <a:gd name="T10" fmla="*/ 24 w 33"/>
                  <a:gd name="T11" fmla="*/ 10 h 37"/>
                  <a:gd name="T12" fmla="*/ 24 w 33"/>
                  <a:gd name="T13" fmla="*/ 10 h 37"/>
                  <a:gd name="T14" fmla="*/ 28 w 33"/>
                  <a:gd name="T15" fmla="*/ 16 h 37"/>
                  <a:gd name="T16" fmla="*/ 31 w 33"/>
                  <a:gd name="T17" fmla="*/ 23 h 37"/>
                  <a:gd name="T18" fmla="*/ 32 w 33"/>
                  <a:gd name="T19" fmla="*/ 30 h 37"/>
                  <a:gd name="T20" fmla="*/ 31 w 33"/>
                  <a:gd name="T21" fmla="*/ 34 h 37"/>
                  <a:gd name="T22" fmla="*/ 30 w 33"/>
                  <a:gd name="T23" fmla="*/ 37 h 37"/>
                  <a:gd name="T24" fmla="*/ 30 w 33"/>
                  <a:gd name="T25" fmla="*/ 37 h 37"/>
                  <a:gd name="T26" fmla="*/ 30 w 33"/>
                  <a:gd name="T27" fmla="*/ 37 h 37"/>
                  <a:gd name="T28" fmla="*/ 31 w 33"/>
                  <a:gd name="T29" fmla="*/ 37 h 37"/>
                  <a:gd name="T30" fmla="*/ 31 w 33"/>
                  <a:gd name="T31" fmla="*/ 37 h 37"/>
                  <a:gd name="T32" fmla="*/ 32 w 33"/>
                  <a:gd name="T33" fmla="*/ 34 h 37"/>
                  <a:gd name="T34" fmla="*/ 33 w 33"/>
                  <a:gd name="T35" fmla="*/ 31 h 37"/>
                  <a:gd name="T36" fmla="*/ 32 w 33"/>
                  <a:gd name="T37" fmla="*/ 24 h 37"/>
                  <a:gd name="T38" fmla="*/ 30 w 33"/>
                  <a:gd name="T39" fmla="*/ 17 h 37"/>
                  <a:gd name="T40" fmla="*/ 27 w 33"/>
                  <a:gd name="T41" fmla="*/ 11 h 37"/>
                  <a:gd name="T42" fmla="*/ 27 w 33"/>
                  <a:gd name="T43" fmla="*/ 11 h 37"/>
                  <a:gd name="T44" fmla="*/ 25 w 33"/>
                  <a:gd name="T45" fmla="*/ 8 h 37"/>
                  <a:gd name="T46" fmla="*/ 22 w 33"/>
                  <a:gd name="T47" fmla="*/ 6 h 37"/>
                  <a:gd name="T48" fmla="*/ 15 w 33"/>
                  <a:gd name="T49" fmla="*/ 2 h 37"/>
                  <a:gd name="T50" fmla="*/ 8 w 33"/>
                  <a:gd name="T51" fmla="*/ 0 h 37"/>
                  <a:gd name="T52" fmla="*/ 1 w 33"/>
                  <a:gd name="T53" fmla="*/ 0 h 37"/>
                  <a:gd name="T54" fmla="*/ 1 w 33"/>
                  <a:gd name="T55" fmla="*/ 0 h 37"/>
                  <a:gd name="T56" fmla="*/ 0 w 33"/>
                  <a:gd name="T57" fmla="*/ 0 h 37"/>
                  <a:gd name="T58" fmla="*/ 0 w 33"/>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3" h="37">
                    <a:moveTo>
                      <a:pt x="0" y="0"/>
                    </a:moveTo>
                    <a:lnTo>
                      <a:pt x="0" y="0"/>
                    </a:lnTo>
                    <a:lnTo>
                      <a:pt x="7" y="1"/>
                    </a:lnTo>
                    <a:lnTo>
                      <a:pt x="13" y="2"/>
                    </a:lnTo>
                    <a:lnTo>
                      <a:pt x="19" y="6"/>
                    </a:lnTo>
                    <a:lnTo>
                      <a:pt x="24" y="10"/>
                    </a:lnTo>
                    <a:lnTo>
                      <a:pt x="28" y="16"/>
                    </a:lnTo>
                    <a:lnTo>
                      <a:pt x="31" y="23"/>
                    </a:lnTo>
                    <a:lnTo>
                      <a:pt x="32" y="30"/>
                    </a:lnTo>
                    <a:lnTo>
                      <a:pt x="31" y="34"/>
                    </a:lnTo>
                    <a:lnTo>
                      <a:pt x="30" y="37"/>
                    </a:lnTo>
                    <a:lnTo>
                      <a:pt x="31" y="37"/>
                    </a:lnTo>
                    <a:lnTo>
                      <a:pt x="32" y="34"/>
                    </a:lnTo>
                    <a:lnTo>
                      <a:pt x="33" y="31"/>
                    </a:lnTo>
                    <a:lnTo>
                      <a:pt x="32" y="24"/>
                    </a:lnTo>
                    <a:lnTo>
                      <a:pt x="30" y="17"/>
                    </a:lnTo>
                    <a:lnTo>
                      <a:pt x="27" y="11"/>
                    </a:lnTo>
                    <a:lnTo>
                      <a:pt x="25" y="8"/>
                    </a:lnTo>
                    <a:lnTo>
                      <a:pt x="22" y="6"/>
                    </a:lnTo>
                    <a:lnTo>
                      <a:pt x="15" y="2"/>
                    </a:lnTo>
                    <a:lnTo>
                      <a:pt x="8"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6" name="Freeform 171">
                <a:extLst>
                  <a:ext uri="{FF2B5EF4-FFF2-40B4-BE49-F238E27FC236}">
                    <a16:creationId xmlns:a16="http://schemas.microsoft.com/office/drawing/2014/main" id="{5A2BAFDD-5441-4A9E-A5A1-250D7158FF33}"/>
                  </a:ext>
                </a:extLst>
              </p:cNvPr>
              <p:cNvSpPr>
                <a:spLocks/>
              </p:cNvSpPr>
              <p:nvPr/>
            </p:nvSpPr>
            <p:spPr bwMode="auto">
              <a:xfrm>
                <a:off x="3719" y="1296"/>
                <a:ext cx="138" cy="206"/>
              </a:xfrm>
              <a:custGeom>
                <a:avLst/>
                <a:gdLst>
                  <a:gd name="T0" fmla="*/ 29 w 138"/>
                  <a:gd name="T1" fmla="*/ 0 h 206"/>
                  <a:gd name="T2" fmla="*/ 23 w 138"/>
                  <a:gd name="T3" fmla="*/ 3 h 206"/>
                  <a:gd name="T4" fmla="*/ 13 w 138"/>
                  <a:gd name="T5" fmla="*/ 17 h 206"/>
                  <a:gd name="T6" fmla="*/ 9 w 138"/>
                  <a:gd name="T7" fmla="*/ 24 h 206"/>
                  <a:gd name="T8" fmla="*/ 3 w 138"/>
                  <a:gd name="T9" fmla="*/ 42 h 206"/>
                  <a:gd name="T10" fmla="*/ 0 w 138"/>
                  <a:gd name="T11" fmla="*/ 63 h 206"/>
                  <a:gd name="T12" fmla="*/ 1 w 138"/>
                  <a:gd name="T13" fmla="*/ 73 h 206"/>
                  <a:gd name="T14" fmla="*/ 4 w 138"/>
                  <a:gd name="T15" fmla="*/ 91 h 206"/>
                  <a:gd name="T16" fmla="*/ 11 w 138"/>
                  <a:gd name="T17" fmla="*/ 107 h 206"/>
                  <a:gd name="T18" fmla="*/ 22 w 138"/>
                  <a:gd name="T19" fmla="*/ 122 h 206"/>
                  <a:gd name="T20" fmla="*/ 28 w 138"/>
                  <a:gd name="T21" fmla="*/ 127 h 206"/>
                  <a:gd name="T22" fmla="*/ 53 w 138"/>
                  <a:gd name="T23" fmla="*/ 143 h 206"/>
                  <a:gd name="T24" fmla="*/ 79 w 138"/>
                  <a:gd name="T25" fmla="*/ 155 h 206"/>
                  <a:gd name="T26" fmla="*/ 87 w 138"/>
                  <a:gd name="T27" fmla="*/ 159 h 206"/>
                  <a:gd name="T28" fmla="*/ 103 w 138"/>
                  <a:gd name="T29" fmla="*/ 168 h 206"/>
                  <a:gd name="T30" fmla="*/ 110 w 138"/>
                  <a:gd name="T31" fmla="*/ 175 h 206"/>
                  <a:gd name="T32" fmla="*/ 136 w 138"/>
                  <a:gd name="T33" fmla="*/ 206 h 206"/>
                  <a:gd name="T34" fmla="*/ 136 w 138"/>
                  <a:gd name="T35" fmla="*/ 206 h 206"/>
                  <a:gd name="T36" fmla="*/ 138 w 138"/>
                  <a:gd name="T37" fmla="*/ 203 h 206"/>
                  <a:gd name="T38" fmla="*/ 134 w 138"/>
                  <a:gd name="T39" fmla="*/ 196 h 206"/>
                  <a:gd name="T40" fmla="*/ 123 w 138"/>
                  <a:gd name="T41" fmla="*/ 182 h 206"/>
                  <a:gd name="T42" fmla="*/ 112 w 138"/>
                  <a:gd name="T43" fmla="*/ 169 h 206"/>
                  <a:gd name="T44" fmla="*/ 100 w 138"/>
                  <a:gd name="T45" fmla="*/ 159 h 206"/>
                  <a:gd name="T46" fmla="*/ 94 w 138"/>
                  <a:gd name="T47" fmla="*/ 156 h 206"/>
                  <a:gd name="T48" fmla="*/ 68 w 138"/>
                  <a:gd name="T49" fmla="*/ 144 h 206"/>
                  <a:gd name="T50" fmla="*/ 43 w 138"/>
                  <a:gd name="T51" fmla="*/ 131 h 206"/>
                  <a:gd name="T52" fmla="*/ 32 w 138"/>
                  <a:gd name="T53" fmla="*/ 124 h 206"/>
                  <a:gd name="T54" fmla="*/ 17 w 138"/>
                  <a:gd name="T55" fmla="*/ 107 h 206"/>
                  <a:gd name="T56" fmla="*/ 9 w 138"/>
                  <a:gd name="T57" fmla="*/ 95 h 206"/>
                  <a:gd name="T58" fmla="*/ 7 w 138"/>
                  <a:gd name="T59" fmla="*/ 87 h 206"/>
                  <a:gd name="T60" fmla="*/ 3 w 138"/>
                  <a:gd name="T61" fmla="*/ 64 h 206"/>
                  <a:gd name="T62" fmla="*/ 5 w 138"/>
                  <a:gd name="T63" fmla="*/ 40 h 206"/>
                  <a:gd name="T64" fmla="*/ 7 w 138"/>
                  <a:gd name="T65" fmla="*/ 34 h 206"/>
                  <a:gd name="T66" fmla="*/ 15 w 138"/>
                  <a:gd name="T67" fmla="*/ 17 h 206"/>
                  <a:gd name="T68" fmla="*/ 21 w 138"/>
                  <a:gd name="T69" fmla="*/ 8 h 206"/>
                  <a:gd name="T70" fmla="*/ 29 w 138"/>
                  <a:gd name="T71" fmla="*/ 0 h 206"/>
                  <a:gd name="T72" fmla="*/ 29 w 138"/>
                  <a:gd name="T73" fmla="*/ 0 h 2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8" h="206">
                    <a:moveTo>
                      <a:pt x="29" y="0"/>
                    </a:moveTo>
                    <a:lnTo>
                      <a:pt x="29" y="0"/>
                    </a:lnTo>
                    <a:lnTo>
                      <a:pt x="26" y="1"/>
                    </a:lnTo>
                    <a:lnTo>
                      <a:pt x="23" y="3"/>
                    </a:lnTo>
                    <a:lnTo>
                      <a:pt x="17" y="10"/>
                    </a:lnTo>
                    <a:lnTo>
                      <a:pt x="13" y="17"/>
                    </a:lnTo>
                    <a:lnTo>
                      <a:pt x="9" y="24"/>
                    </a:lnTo>
                    <a:lnTo>
                      <a:pt x="5" y="33"/>
                    </a:lnTo>
                    <a:lnTo>
                      <a:pt x="3" y="42"/>
                    </a:lnTo>
                    <a:lnTo>
                      <a:pt x="1" y="52"/>
                    </a:lnTo>
                    <a:lnTo>
                      <a:pt x="0" y="63"/>
                    </a:lnTo>
                    <a:lnTo>
                      <a:pt x="1" y="73"/>
                    </a:lnTo>
                    <a:lnTo>
                      <a:pt x="2" y="82"/>
                    </a:lnTo>
                    <a:lnTo>
                      <a:pt x="4" y="91"/>
                    </a:lnTo>
                    <a:lnTo>
                      <a:pt x="7" y="100"/>
                    </a:lnTo>
                    <a:lnTo>
                      <a:pt x="11" y="107"/>
                    </a:lnTo>
                    <a:lnTo>
                      <a:pt x="16" y="114"/>
                    </a:lnTo>
                    <a:lnTo>
                      <a:pt x="22" y="122"/>
                    </a:lnTo>
                    <a:lnTo>
                      <a:pt x="28" y="127"/>
                    </a:lnTo>
                    <a:lnTo>
                      <a:pt x="40" y="136"/>
                    </a:lnTo>
                    <a:lnTo>
                      <a:pt x="53" y="143"/>
                    </a:lnTo>
                    <a:lnTo>
                      <a:pt x="65" y="150"/>
                    </a:lnTo>
                    <a:lnTo>
                      <a:pt x="79" y="155"/>
                    </a:lnTo>
                    <a:lnTo>
                      <a:pt x="87" y="159"/>
                    </a:lnTo>
                    <a:lnTo>
                      <a:pt x="95" y="163"/>
                    </a:lnTo>
                    <a:lnTo>
                      <a:pt x="103" y="168"/>
                    </a:lnTo>
                    <a:lnTo>
                      <a:pt x="110" y="175"/>
                    </a:lnTo>
                    <a:lnTo>
                      <a:pt x="123" y="190"/>
                    </a:lnTo>
                    <a:lnTo>
                      <a:pt x="136" y="206"/>
                    </a:lnTo>
                    <a:lnTo>
                      <a:pt x="137" y="205"/>
                    </a:lnTo>
                    <a:lnTo>
                      <a:pt x="138" y="203"/>
                    </a:lnTo>
                    <a:lnTo>
                      <a:pt x="134" y="196"/>
                    </a:lnTo>
                    <a:lnTo>
                      <a:pt x="128" y="188"/>
                    </a:lnTo>
                    <a:lnTo>
                      <a:pt x="123" y="182"/>
                    </a:lnTo>
                    <a:lnTo>
                      <a:pt x="118" y="175"/>
                    </a:lnTo>
                    <a:lnTo>
                      <a:pt x="112" y="169"/>
                    </a:lnTo>
                    <a:lnTo>
                      <a:pt x="106" y="164"/>
                    </a:lnTo>
                    <a:lnTo>
                      <a:pt x="100" y="159"/>
                    </a:lnTo>
                    <a:lnTo>
                      <a:pt x="94" y="156"/>
                    </a:lnTo>
                    <a:lnTo>
                      <a:pt x="81" y="150"/>
                    </a:lnTo>
                    <a:lnTo>
                      <a:pt x="68" y="144"/>
                    </a:lnTo>
                    <a:lnTo>
                      <a:pt x="55" y="138"/>
                    </a:lnTo>
                    <a:lnTo>
                      <a:pt x="43" y="131"/>
                    </a:lnTo>
                    <a:lnTo>
                      <a:pt x="32" y="124"/>
                    </a:lnTo>
                    <a:lnTo>
                      <a:pt x="22" y="113"/>
                    </a:lnTo>
                    <a:lnTo>
                      <a:pt x="17" y="107"/>
                    </a:lnTo>
                    <a:lnTo>
                      <a:pt x="13" y="101"/>
                    </a:lnTo>
                    <a:lnTo>
                      <a:pt x="9" y="95"/>
                    </a:lnTo>
                    <a:lnTo>
                      <a:pt x="7" y="87"/>
                    </a:lnTo>
                    <a:lnTo>
                      <a:pt x="4" y="76"/>
                    </a:lnTo>
                    <a:lnTo>
                      <a:pt x="3" y="64"/>
                    </a:lnTo>
                    <a:lnTo>
                      <a:pt x="4" y="51"/>
                    </a:lnTo>
                    <a:lnTo>
                      <a:pt x="5" y="40"/>
                    </a:lnTo>
                    <a:lnTo>
                      <a:pt x="7" y="34"/>
                    </a:lnTo>
                    <a:lnTo>
                      <a:pt x="9" y="28"/>
                    </a:lnTo>
                    <a:lnTo>
                      <a:pt x="15" y="17"/>
                    </a:lnTo>
                    <a:lnTo>
                      <a:pt x="21" y="8"/>
                    </a:lnTo>
                    <a:lnTo>
                      <a:pt x="25" y="3"/>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7" name="Freeform 172">
                <a:extLst>
                  <a:ext uri="{FF2B5EF4-FFF2-40B4-BE49-F238E27FC236}">
                    <a16:creationId xmlns:a16="http://schemas.microsoft.com/office/drawing/2014/main" id="{1221BDEE-D4A5-4EBA-948D-764757F70F76}"/>
                  </a:ext>
                </a:extLst>
              </p:cNvPr>
              <p:cNvSpPr>
                <a:spLocks/>
              </p:cNvSpPr>
              <p:nvPr/>
            </p:nvSpPr>
            <p:spPr bwMode="auto">
              <a:xfrm>
                <a:off x="3793" y="1185"/>
                <a:ext cx="42" cy="30"/>
              </a:xfrm>
              <a:custGeom>
                <a:avLst/>
                <a:gdLst>
                  <a:gd name="T0" fmla="*/ 0 w 42"/>
                  <a:gd name="T1" fmla="*/ 0 h 30"/>
                  <a:gd name="T2" fmla="*/ 0 w 42"/>
                  <a:gd name="T3" fmla="*/ 0 h 30"/>
                  <a:gd name="T4" fmla="*/ 5 w 42"/>
                  <a:gd name="T5" fmla="*/ 6 h 30"/>
                  <a:gd name="T6" fmla="*/ 10 w 42"/>
                  <a:gd name="T7" fmla="*/ 9 h 30"/>
                  <a:gd name="T8" fmla="*/ 21 w 42"/>
                  <a:gd name="T9" fmla="*/ 13 h 30"/>
                  <a:gd name="T10" fmla="*/ 21 w 42"/>
                  <a:gd name="T11" fmla="*/ 13 h 30"/>
                  <a:gd name="T12" fmla="*/ 27 w 42"/>
                  <a:gd name="T13" fmla="*/ 16 h 30"/>
                  <a:gd name="T14" fmla="*/ 33 w 42"/>
                  <a:gd name="T15" fmla="*/ 20 h 30"/>
                  <a:gd name="T16" fmla="*/ 37 w 42"/>
                  <a:gd name="T17" fmla="*/ 24 h 30"/>
                  <a:gd name="T18" fmla="*/ 41 w 42"/>
                  <a:gd name="T19" fmla="*/ 30 h 30"/>
                  <a:gd name="T20" fmla="*/ 41 w 42"/>
                  <a:gd name="T21" fmla="*/ 30 h 30"/>
                  <a:gd name="T22" fmla="*/ 42 w 42"/>
                  <a:gd name="T23" fmla="*/ 30 h 30"/>
                  <a:gd name="T24" fmla="*/ 42 w 42"/>
                  <a:gd name="T25" fmla="*/ 29 h 30"/>
                  <a:gd name="T26" fmla="*/ 42 w 42"/>
                  <a:gd name="T27" fmla="*/ 29 h 30"/>
                  <a:gd name="T28" fmla="*/ 39 w 42"/>
                  <a:gd name="T29" fmla="*/ 23 h 30"/>
                  <a:gd name="T30" fmla="*/ 35 w 42"/>
                  <a:gd name="T31" fmla="*/ 18 h 30"/>
                  <a:gd name="T32" fmla="*/ 30 w 42"/>
                  <a:gd name="T33" fmla="*/ 15 h 30"/>
                  <a:gd name="T34" fmla="*/ 24 w 42"/>
                  <a:gd name="T35" fmla="*/ 12 h 30"/>
                  <a:gd name="T36" fmla="*/ 12 w 42"/>
                  <a:gd name="T37" fmla="*/ 8 h 30"/>
                  <a:gd name="T38" fmla="*/ 6 w 42"/>
                  <a:gd name="T39" fmla="*/ 4 h 30"/>
                  <a:gd name="T40" fmla="*/ 0 w 42"/>
                  <a:gd name="T41" fmla="*/ 0 h 30"/>
                  <a:gd name="T42" fmla="*/ 0 w 42"/>
                  <a:gd name="T43" fmla="*/ 0 h 30"/>
                  <a:gd name="T44" fmla="*/ 0 w 42"/>
                  <a:gd name="T45" fmla="*/ 0 h 30"/>
                  <a:gd name="T46" fmla="*/ 0 w 42"/>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30">
                    <a:moveTo>
                      <a:pt x="0" y="0"/>
                    </a:moveTo>
                    <a:lnTo>
                      <a:pt x="0" y="0"/>
                    </a:lnTo>
                    <a:lnTo>
                      <a:pt x="5" y="6"/>
                    </a:lnTo>
                    <a:lnTo>
                      <a:pt x="10" y="9"/>
                    </a:lnTo>
                    <a:lnTo>
                      <a:pt x="21" y="13"/>
                    </a:lnTo>
                    <a:lnTo>
                      <a:pt x="27" y="16"/>
                    </a:lnTo>
                    <a:lnTo>
                      <a:pt x="33" y="20"/>
                    </a:lnTo>
                    <a:lnTo>
                      <a:pt x="37" y="24"/>
                    </a:lnTo>
                    <a:lnTo>
                      <a:pt x="41" y="30"/>
                    </a:lnTo>
                    <a:lnTo>
                      <a:pt x="42" y="30"/>
                    </a:lnTo>
                    <a:lnTo>
                      <a:pt x="42" y="29"/>
                    </a:lnTo>
                    <a:lnTo>
                      <a:pt x="39" y="23"/>
                    </a:lnTo>
                    <a:lnTo>
                      <a:pt x="35" y="18"/>
                    </a:lnTo>
                    <a:lnTo>
                      <a:pt x="30" y="15"/>
                    </a:lnTo>
                    <a:lnTo>
                      <a:pt x="24" y="12"/>
                    </a:lnTo>
                    <a:lnTo>
                      <a:pt x="12" y="8"/>
                    </a:lnTo>
                    <a:lnTo>
                      <a:pt x="6"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8" name="Freeform 173">
                <a:extLst>
                  <a:ext uri="{FF2B5EF4-FFF2-40B4-BE49-F238E27FC236}">
                    <a16:creationId xmlns:a16="http://schemas.microsoft.com/office/drawing/2014/main" id="{09B2257F-A095-44A9-8CDE-B2A90BEAAE3A}"/>
                  </a:ext>
                </a:extLst>
              </p:cNvPr>
              <p:cNvSpPr>
                <a:spLocks/>
              </p:cNvSpPr>
              <p:nvPr/>
            </p:nvSpPr>
            <p:spPr bwMode="auto">
              <a:xfrm>
                <a:off x="3705" y="1274"/>
                <a:ext cx="28" cy="18"/>
              </a:xfrm>
              <a:custGeom>
                <a:avLst/>
                <a:gdLst>
                  <a:gd name="T0" fmla="*/ 27 w 28"/>
                  <a:gd name="T1" fmla="*/ 0 h 18"/>
                  <a:gd name="T2" fmla="*/ 27 w 28"/>
                  <a:gd name="T3" fmla="*/ 0 h 18"/>
                  <a:gd name="T4" fmla="*/ 26 w 28"/>
                  <a:gd name="T5" fmla="*/ 7 h 18"/>
                  <a:gd name="T6" fmla="*/ 23 w 28"/>
                  <a:gd name="T7" fmla="*/ 12 h 18"/>
                  <a:gd name="T8" fmla="*/ 19 w 28"/>
                  <a:gd name="T9" fmla="*/ 15 h 18"/>
                  <a:gd name="T10" fmla="*/ 13 w 28"/>
                  <a:gd name="T11" fmla="*/ 17 h 18"/>
                  <a:gd name="T12" fmla="*/ 13 w 28"/>
                  <a:gd name="T13" fmla="*/ 17 h 18"/>
                  <a:gd name="T14" fmla="*/ 8 w 28"/>
                  <a:gd name="T15" fmla="*/ 17 h 18"/>
                  <a:gd name="T16" fmla="*/ 3 w 28"/>
                  <a:gd name="T17" fmla="*/ 15 h 18"/>
                  <a:gd name="T18" fmla="*/ 3 w 28"/>
                  <a:gd name="T19" fmla="*/ 15 h 18"/>
                  <a:gd name="T20" fmla="*/ 0 w 28"/>
                  <a:gd name="T21" fmla="*/ 12 h 18"/>
                  <a:gd name="T22" fmla="*/ 0 w 28"/>
                  <a:gd name="T23" fmla="*/ 12 h 18"/>
                  <a:gd name="T24" fmla="*/ 0 w 28"/>
                  <a:gd name="T25" fmla="*/ 11 h 18"/>
                  <a:gd name="T26" fmla="*/ 0 w 28"/>
                  <a:gd name="T27" fmla="*/ 9 h 18"/>
                  <a:gd name="T28" fmla="*/ 2 w 28"/>
                  <a:gd name="T29" fmla="*/ 7 h 18"/>
                  <a:gd name="T30" fmla="*/ 4 w 28"/>
                  <a:gd name="T31" fmla="*/ 5 h 18"/>
                  <a:gd name="T32" fmla="*/ 5 w 28"/>
                  <a:gd name="T33" fmla="*/ 5 h 18"/>
                  <a:gd name="T34" fmla="*/ 5 w 28"/>
                  <a:gd name="T35" fmla="*/ 6 h 18"/>
                  <a:gd name="T36" fmla="*/ 5 w 28"/>
                  <a:gd name="T37" fmla="*/ 6 h 18"/>
                  <a:gd name="T38" fmla="*/ 6 w 28"/>
                  <a:gd name="T39" fmla="*/ 6 h 18"/>
                  <a:gd name="T40" fmla="*/ 6 w 28"/>
                  <a:gd name="T41" fmla="*/ 5 h 18"/>
                  <a:gd name="T42" fmla="*/ 6 w 28"/>
                  <a:gd name="T43" fmla="*/ 5 h 18"/>
                  <a:gd name="T44" fmla="*/ 5 w 28"/>
                  <a:gd name="T45" fmla="*/ 4 h 18"/>
                  <a:gd name="T46" fmla="*/ 4 w 28"/>
                  <a:gd name="T47" fmla="*/ 4 h 18"/>
                  <a:gd name="T48" fmla="*/ 1 w 28"/>
                  <a:gd name="T49" fmla="*/ 6 h 18"/>
                  <a:gd name="T50" fmla="*/ 1 w 28"/>
                  <a:gd name="T51" fmla="*/ 6 h 18"/>
                  <a:gd name="T52" fmla="*/ 0 w 28"/>
                  <a:gd name="T53" fmla="*/ 9 h 18"/>
                  <a:gd name="T54" fmla="*/ 0 w 28"/>
                  <a:gd name="T55" fmla="*/ 12 h 18"/>
                  <a:gd name="T56" fmla="*/ 1 w 28"/>
                  <a:gd name="T57" fmla="*/ 14 h 18"/>
                  <a:gd name="T58" fmla="*/ 4 w 28"/>
                  <a:gd name="T59" fmla="*/ 16 h 18"/>
                  <a:gd name="T60" fmla="*/ 4 w 28"/>
                  <a:gd name="T61" fmla="*/ 16 h 18"/>
                  <a:gd name="T62" fmla="*/ 8 w 28"/>
                  <a:gd name="T63" fmla="*/ 18 h 18"/>
                  <a:gd name="T64" fmla="*/ 12 w 28"/>
                  <a:gd name="T65" fmla="*/ 18 h 18"/>
                  <a:gd name="T66" fmla="*/ 17 w 28"/>
                  <a:gd name="T67" fmla="*/ 17 h 18"/>
                  <a:gd name="T68" fmla="*/ 20 w 28"/>
                  <a:gd name="T69" fmla="*/ 15 h 18"/>
                  <a:gd name="T70" fmla="*/ 20 w 28"/>
                  <a:gd name="T71" fmla="*/ 15 h 18"/>
                  <a:gd name="T72" fmla="*/ 24 w 28"/>
                  <a:gd name="T73" fmla="*/ 12 h 18"/>
                  <a:gd name="T74" fmla="*/ 26 w 28"/>
                  <a:gd name="T75" fmla="*/ 9 h 18"/>
                  <a:gd name="T76" fmla="*/ 27 w 28"/>
                  <a:gd name="T77" fmla="*/ 5 h 18"/>
                  <a:gd name="T78" fmla="*/ 28 w 28"/>
                  <a:gd name="T79" fmla="*/ 0 h 18"/>
                  <a:gd name="T80" fmla="*/ 28 w 28"/>
                  <a:gd name="T81" fmla="*/ 0 h 18"/>
                  <a:gd name="T82" fmla="*/ 27 w 28"/>
                  <a:gd name="T83" fmla="*/ 0 h 18"/>
                  <a:gd name="T84" fmla="*/ 27 w 28"/>
                  <a:gd name="T85" fmla="*/ 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 h="18">
                    <a:moveTo>
                      <a:pt x="27" y="0"/>
                    </a:moveTo>
                    <a:lnTo>
                      <a:pt x="27" y="0"/>
                    </a:lnTo>
                    <a:lnTo>
                      <a:pt x="26" y="7"/>
                    </a:lnTo>
                    <a:lnTo>
                      <a:pt x="23" y="12"/>
                    </a:lnTo>
                    <a:lnTo>
                      <a:pt x="19" y="15"/>
                    </a:lnTo>
                    <a:lnTo>
                      <a:pt x="13" y="17"/>
                    </a:lnTo>
                    <a:lnTo>
                      <a:pt x="8" y="17"/>
                    </a:lnTo>
                    <a:lnTo>
                      <a:pt x="3" y="15"/>
                    </a:lnTo>
                    <a:lnTo>
                      <a:pt x="0" y="12"/>
                    </a:lnTo>
                    <a:lnTo>
                      <a:pt x="0" y="11"/>
                    </a:lnTo>
                    <a:lnTo>
                      <a:pt x="0" y="9"/>
                    </a:lnTo>
                    <a:lnTo>
                      <a:pt x="2" y="7"/>
                    </a:lnTo>
                    <a:lnTo>
                      <a:pt x="4" y="5"/>
                    </a:lnTo>
                    <a:lnTo>
                      <a:pt x="5" y="5"/>
                    </a:lnTo>
                    <a:lnTo>
                      <a:pt x="5" y="6"/>
                    </a:lnTo>
                    <a:lnTo>
                      <a:pt x="6" y="6"/>
                    </a:lnTo>
                    <a:lnTo>
                      <a:pt x="6" y="5"/>
                    </a:lnTo>
                    <a:lnTo>
                      <a:pt x="5" y="4"/>
                    </a:lnTo>
                    <a:lnTo>
                      <a:pt x="4" y="4"/>
                    </a:lnTo>
                    <a:lnTo>
                      <a:pt x="1" y="6"/>
                    </a:lnTo>
                    <a:lnTo>
                      <a:pt x="0" y="9"/>
                    </a:lnTo>
                    <a:lnTo>
                      <a:pt x="0" y="12"/>
                    </a:lnTo>
                    <a:lnTo>
                      <a:pt x="1" y="14"/>
                    </a:lnTo>
                    <a:lnTo>
                      <a:pt x="4" y="16"/>
                    </a:lnTo>
                    <a:lnTo>
                      <a:pt x="8" y="18"/>
                    </a:lnTo>
                    <a:lnTo>
                      <a:pt x="12" y="18"/>
                    </a:lnTo>
                    <a:lnTo>
                      <a:pt x="17" y="17"/>
                    </a:lnTo>
                    <a:lnTo>
                      <a:pt x="20" y="15"/>
                    </a:lnTo>
                    <a:lnTo>
                      <a:pt x="24" y="12"/>
                    </a:lnTo>
                    <a:lnTo>
                      <a:pt x="26" y="9"/>
                    </a:lnTo>
                    <a:lnTo>
                      <a:pt x="27" y="5"/>
                    </a:lnTo>
                    <a:lnTo>
                      <a:pt x="28"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9" name="Freeform 174">
                <a:extLst>
                  <a:ext uri="{FF2B5EF4-FFF2-40B4-BE49-F238E27FC236}">
                    <a16:creationId xmlns:a16="http://schemas.microsoft.com/office/drawing/2014/main" id="{5B41DD67-F3A9-4E1D-92D7-7999110A6420}"/>
                  </a:ext>
                </a:extLst>
              </p:cNvPr>
              <p:cNvSpPr>
                <a:spLocks/>
              </p:cNvSpPr>
              <p:nvPr/>
            </p:nvSpPr>
            <p:spPr bwMode="auto">
              <a:xfrm>
                <a:off x="3824" y="1315"/>
                <a:ext cx="45" cy="181"/>
              </a:xfrm>
              <a:custGeom>
                <a:avLst/>
                <a:gdLst>
                  <a:gd name="T0" fmla="*/ 0 w 45"/>
                  <a:gd name="T1" fmla="*/ 1 h 181"/>
                  <a:gd name="T2" fmla="*/ 0 w 45"/>
                  <a:gd name="T3" fmla="*/ 1 h 181"/>
                  <a:gd name="T4" fmla="*/ 10 w 45"/>
                  <a:gd name="T5" fmla="*/ 8 h 181"/>
                  <a:gd name="T6" fmla="*/ 18 w 45"/>
                  <a:gd name="T7" fmla="*/ 17 h 181"/>
                  <a:gd name="T8" fmla="*/ 25 w 45"/>
                  <a:gd name="T9" fmla="*/ 27 h 181"/>
                  <a:gd name="T10" fmla="*/ 31 w 45"/>
                  <a:gd name="T11" fmla="*/ 38 h 181"/>
                  <a:gd name="T12" fmla="*/ 35 w 45"/>
                  <a:gd name="T13" fmla="*/ 51 h 181"/>
                  <a:gd name="T14" fmla="*/ 37 w 45"/>
                  <a:gd name="T15" fmla="*/ 63 h 181"/>
                  <a:gd name="T16" fmla="*/ 38 w 45"/>
                  <a:gd name="T17" fmla="*/ 75 h 181"/>
                  <a:gd name="T18" fmla="*/ 38 w 45"/>
                  <a:gd name="T19" fmla="*/ 87 h 181"/>
                  <a:gd name="T20" fmla="*/ 38 w 45"/>
                  <a:gd name="T21" fmla="*/ 87 h 181"/>
                  <a:gd name="T22" fmla="*/ 37 w 45"/>
                  <a:gd name="T23" fmla="*/ 100 h 181"/>
                  <a:gd name="T24" fmla="*/ 36 w 45"/>
                  <a:gd name="T25" fmla="*/ 113 h 181"/>
                  <a:gd name="T26" fmla="*/ 33 w 45"/>
                  <a:gd name="T27" fmla="*/ 138 h 181"/>
                  <a:gd name="T28" fmla="*/ 33 w 45"/>
                  <a:gd name="T29" fmla="*/ 138 h 181"/>
                  <a:gd name="T30" fmla="*/ 33 w 45"/>
                  <a:gd name="T31" fmla="*/ 143 h 181"/>
                  <a:gd name="T32" fmla="*/ 33 w 45"/>
                  <a:gd name="T33" fmla="*/ 149 h 181"/>
                  <a:gd name="T34" fmla="*/ 35 w 45"/>
                  <a:gd name="T35" fmla="*/ 161 h 181"/>
                  <a:gd name="T36" fmla="*/ 39 w 45"/>
                  <a:gd name="T37" fmla="*/ 171 h 181"/>
                  <a:gd name="T38" fmla="*/ 44 w 45"/>
                  <a:gd name="T39" fmla="*/ 181 h 181"/>
                  <a:gd name="T40" fmla="*/ 44 w 45"/>
                  <a:gd name="T41" fmla="*/ 181 h 181"/>
                  <a:gd name="T42" fmla="*/ 45 w 45"/>
                  <a:gd name="T43" fmla="*/ 181 h 181"/>
                  <a:gd name="T44" fmla="*/ 45 w 45"/>
                  <a:gd name="T45" fmla="*/ 180 h 181"/>
                  <a:gd name="T46" fmla="*/ 45 w 45"/>
                  <a:gd name="T47" fmla="*/ 180 h 181"/>
                  <a:gd name="T48" fmla="*/ 40 w 45"/>
                  <a:gd name="T49" fmla="*/ 169 h 181"/>
                  <a:gd name="T50" fmla="*/ 38 w 45"/>
                  <a:gd name="T51" fmla="*/ 163 h 181"/>
                  <a:gd name="T52" fmla="*/ 36 w 45"/>
                  <a:gd name="T53" fmla="*/ 157 h 181"/>
                  <a:gd name="T54" fmla="*/ 36 w 45"/>
                  <a:gd name="T55" fmla="*/ 157 h 181"/>
                  <a:gd name="T56" fmla="*/ 35 w 45"/>
                  <a:gd name="T57" fmla="*/ 149 h 181"/>
                  <a:gd name="T58" fmla="*/ 34 w 45"/>
                  <a:gd name="T59" fmla="*/ 142 h 181"/>
                  <a:gd name="T60" fmla="*/ 35 w 45"/>
                  <a:gd name="T61" fmla="*/ 127 h 181"/>
                  <a:gd name="T62" fmla="*/ 35 w 45"/>
                  <a:gd name="T63" fmla="*/ 127 h 181"/>
                  <a:gd name="T64" fmla="*/ 38 w 45"/>
                  <a:gd name="T65" fmla="*/ 101 h 181"/>
                  <a:gd name="T66" fmla="*/ 40 w 45"/>
                  <a:gd name="T67" fmla="*/ 86 h 181"/>
                  <a:gd name="T68" fmla="*/ 40 w 45"/>
                  <a:gd name="T69" fmla="*/ 73 h 181"/>
                  <a:gd name="T70" fmla="*/ 40 w 45"/>
                  <a:gd name="T71" fmla="*/ 73 h 181"/>
                  <a:gd name="T72" fmla="*/ 39 w 45"/>
                  <a:gd name="T73" fmla="*/ 63 h 181"/>
                  <a:gd name="T74" fmla="*/ 38 w 45"/>
                  <a:gd name="T75" fmla="*/ 52 h 181"/>
                  <a:gd name="T76" fmla="*/ 35 w 45"/>
                  <a:gd name="T77" fmla="*/ 43 h 181"/>
                  <a:gd name="T78" fmla="*/ 31 w 45"/>
                  <a:gd name="T79" fmla="*/ 32 h 181"/>
                  <a:gd name="T80" fmla="*/ 31 w 45"/>
                  <a:gd name="T81" fmla="*/ 32 h 181"/>
                  <a:gd name="T82" fmla="*/ 25 w 45"/>
                  <a:gd name="T83" fmla="*/ 23 h 181"/>
                  <a:gd name="T84" fmla="*/ 18 w 45"/>
                  <a:gd name="T85" fmla="*/ 14 h 181"/>
                  <a:gd name="T86" fmla="*/ 10 w 45"/>
                  <a:gd name="T87" fmla="*/ 6 h 181"/>
                  <a:gd name="T88" fmla="*/ 5 w 45"/>
                  <a:gd name="T89" fmla="*/ 3 h 181"/>
                  <a:gd name="T90" fmla="*/ 1 w 45"/>
                  <a:gd name="T91" fmla="*/ 0 h 181"/>
                  <a:gd name="T92" fmla="*/ 1 w 45"/>
                  <a:gd name="T93" fmla="*/ 0 h 181"/>
                  <a:gd name="T94" fmla="*/ 0 w 45"/>
                  <a:gd name="T95" fmla="*/ 0 h 181"/>
                  <a:gd name="T96" fmla="*/ 0 w 45"/>
                  <a:gd name="T97" fmla="*/ 1 h 181"/>
                  <a:gd name="T98" fmla="*/ 0 w 45"/>
                  <a:gd name="T99" fmla="*/ 1 h 1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 h="181">
                    <a:moveTo>
                      <a:pt x="0" y="1"/>
                    </a:moveTo>
                    <a:lnTo>
                      <a:pt x="0" y="1"/>
                    </a:lnTo>
                    <a:lnTo>
                      <a:pt x="10" y="8"/>
                    </a:lnTo>
                    <a:lnTo>
                      <a:pt x="18" y="17"/>
                    </a:lnTo>
                    <a:lnTo>
                      <a:pt x="25" y="27"/>
                    </a:lnTo>
                    <a:lnTo>
                      <a:pt x="31" y="38"/>
                    </a:lnTo>
                    <a:lnTo>
                      <a:pt x="35" y="51"/>
                    </a:lnTo>
                    <a:lnTo>
                      <a:pt x="37" y="63"/>
                    </a:lnTo>
                    <a:lnTo>
                      <a:pt x="38" y="75"/>
                    </a:lnTo>
                    <a:lnTo>
                      <a:pt x="38" y="87"/>
                    </a:lnTo>
                    <a:lnTo>
                      <a:pt x="37" y="100"/>
                    </a:lnTo>
                    <a:lnTo>
                      <a:pt x="36" y="113"/>
                    </a:lnTo>
                    <a:lnTo>
                      <a:pt x="33" y="138"/>
                    </a:lnTo>
                    <a:lnTo>
                      <a:pt x="33" y="143"/>
                    </a:lnTo>
                    <a:lnTo>
                      <a:pt x="33" y="149"/>
                    </a:lnTo>
                    <a:lnTo>
                      <a:pt x="35" y="161"/>
                    </a:lnTo>
                    <a:lnTo>
                      <a:pt x="39" y="171"/>
                    </a:lnTo>
                    <a:lnTo>
                      <a:pt x="44" y="181"/>
                    </a:lnTo>
                    <a:lnTo>
                      <a:pt x="45" y="181"/>
                    </a:lnTo>
                    <a:lnTo>
                      <a:pt x="45" y="180"/>
                    </a:lnTo>
                    <a:lnTo>
                      <a:pt x="40" y="169"/>
                    </a:lnTo>
                    <a:lnTo>
                      <a:pt x="38" y="163"/>
                    </a:lnTo>
                    <a:lnTo>
                      <a:pt x="36" y="157"/>
                    </a:lnTo>
                    <a:lnTo>
                      <a:pt x="35" y="149"/>
                    </a:lnTo>
                    <a:lnTo>
                      <a:pt x="34" y="142"/>
                    </a:lnTo>
                    <a:lnTo>
                      <a:pt x="35" y="127"/>
                    </a:lnTo>
                    <a:lnTo>
                      <a:pt x="38" y="101"/>
                    </a:lnTo>
                    <a:lnTo>
                      <a:pt x="40" y="86"/>
                    </a:lnTo>
                    <a:lnTo>
                      <a:pt x="40" y="73"/>
                    </a:lnTo>
                    <a:lnTo>
                      <a:pt x="39" y="63"/>
                    </a:lnTo>
                    <a:lnTo>
                      <a:pt x="38" y="52"/>
                    </a:lnTo>
                    <a:lnTo>
                      <a:pt x="35" y="43"/>
                    </a:lnTo>
                    <a:lnTo>
                      <a:pt x="31" y="32"/>
                    </a:lnTo>
                    <a:lnTo>
                      <a:pt x="25" y="23"/>
                    </a:lnTo>
                    <a:lnTo>
                      <a:pt x="18" y="14"/>
                    </a:lnTo>
                    <a:lnTo>
                      <a:pt x="10" y="6"/>
                    </a:lnTo>
                    <a:lnTo>
                      <a:pt x="5" y="3"/>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0" name="Freeform 175">
                <a:extLst>
                  <a:ext uri="{FF2B5EF4-FFF2-40B4-BE49-F238E27FC236}">
                    <a16:creationId xmlns:a16="http://schemas.microsoft.com/office/drawing/2014/main" id="{6BBD9D26-AE7E-4DE2-AA9B-569E52BEE799}"/>
                  </a:ext>
                </a:extLst>
              </p:cNvPr>
              <p:cNvSpPr>
                <a:spLocks/>
              </p:cNvSpPr>
              <p:nvPr/>
            </p:nvSpPr>
            <p:spPr bwMode="auto">
              <a:xfrm>
                <a:off x="3706" y="1274"/>
                <a:ext cx="46" cy="120"/>
              </a:xfrm>
              <a:custGeom>
                <a:avLst/>
                <a:gdLst>
                  <a:gd name="T0" fmla="*/ 24 w 46"/>
                  <a:gd name="T1" fmla="*/ 1 h 120"/>
                  <a:gd name="T2" fmla="*/ 24 w 46"/>
                  <a:gd name="T3" fmla="*/ 1 h 120"/>
                  <a:gd name="T4" fmla="*/ 23 w 46"/>
                  <a:gd name="T5" fmla="*/ 5 h 120"/>
                  <a:gd name="T6" fmla="*/ 21 w 46"/>
                  <a:gd name="T7" fmla="*/ 10 h 120"/>
                  <a:gd name="T8" fmla="*/ 16 w 46"/>
                  <a:gd name="T9" fmla="*/ 19 h 120"/>
                  <a:gd name="T10" fmla="*/ 11 w 46"/>
                  <a:gd name="T11" fmla="*/ 27 h 120"/>
                  <a:gd name="T12" fmla="*/ 6 w 46"/>
                  <a:gd name="T13" fmla="*/ 36 h 120"/>
                  <a:gd name="T14" fmla="*/ 6 w 46"/>
                  <a:gd name="T15" fmla="*/ 36 h 120"/>
                  <a:gd name="T16" fmla="*/ 3 w 46"/>
                  <a:gd name="T17" fmla="*/ 43 h 120"/>
                  <a:gd name="T18" fmla="*/ 1 w 46"/>
                  <a:gd name="T19" fmla="*/ 51 h 120"/>
                  <a:gd name="T20" fmla="*/ 0 w 46"/>
                  <a:gd name="T21" fmla="*/ 59 h 120"/>
                  <a:gd name="T22" fmla="*/ 0 w 46"/>
                  <a:gd name="T23" fmla="*/ 68 h 120"/>
                  <a:gd name="T24" fmla="*/ 0 w 46"/>
                  <a:gd name="T25" fmla="*/ 68 h 120"/>
                  <a:gd name="T26" fmla="*/ 2 w 46"/>
                  <a:gd name="T27" fmla="*/ 76 h 120"/>
                  <a:gd name="T28" fmla="*/ 5 w 46"/>
                  <a:gd name="T29" fmla="*/ 85 h 120"/>
                  <a:gd name="T30" fmla="*/ 10 w 46"/>
                  <a:gd name="T31" fmla="*/ 93 h 120"/>
                  <a:gd name="T32" fmla="*/ 15 w 46"/>
                  <a:gd name="T33" fmla="*/ 100 h 120"/>
                  <a:gd name="T34" fmla="*/ 15 w 46"/>
                  <a:gd name="T35" fmla="*/ 100 h 120"/>
                  <a:gd name="T36" fmla="*/ 21 w 46"/>
                  <a:gd name="T37" fmla="*/ 106 h 120"/>
                  <a:gd name="T38" fmla="*/ 27 w 46"/>
                  <a:gd name="T39" fmla="*/ 111 h 120"/>
                  <a:gd name="T40" fmla="*/ 27 w 46"/>
                  <a:gd name="T41" fmla="*/ 111 h 120"/>
                  <a:gd name="T42" fmla="*/ 37 w 46"/>
                  <a:gd name="T43" fmla="*/ 116 h 120"/>
                  <a:gd name="T44" fmla="*/ 45 w 46"/>
                  <a:gd name="T45" fmla="*/ 120 h 120"/>
                  <a:gd name="T46" fmla="*/ 45 w 46"/>
                  <a:gd name="T47" fmla="*/ 120 h 120"/>
                  <a:gd name="T48" fmla="*/ 46 w 46"/>
                  <a:gd name="T49" fmla="*/ 120 h 120"/>
                  <a:gd name="T50" fmla="*/ 46 w 46"/>
                  <a:gd name="T51" fmla="*/ 119 h 120"/>
                  <a:gd name="T52" fmla="*/ 46 w 46"/>
                  <a:gd name="T53" fmla="*/ 119 h 120"/>
                  <a:gd name="T54" fmla="*/ 33 w 46"/>
                  <a:gd name="T55" fmla="*/ 112 h 120"/>
                  <a:gd name="T56" fmla="*/ 33 w 46"/>
                  <a:gd name="T57" fmla="*/ 112 h 120"/>
                  <a:gd name="T58" fmla="*/ 28 w 46"/>
                  <a:gd name="T59" fmla="*/ 110 h 120"/>
                  <a:gd name="T60" fmla="*/ 24 w 46"/>
                  <a:gd name="T61" fmla="*/ 107 h 120"/>
                  <a:gd name="T62" fmla="*/ 18 w 46"/>
                  <a:gd name="T63" fmla="*/ 100 h 120"/>
                  <a:gd name="T64" fmla="*/ 18 w 46"/>
                  <a:gd name="T65" fmla="*/ 100 h 120"/>
                  <a:gd name="T66" fmla="*/ 11 w 46"/>
                  <a:gd name="T67" fmla="*/ 92 h 120"/>
                  <a:gd name="T68" fmla="*/ 6 w 46"/>
                  <a:gd name="T69" fmla="*/ 82 h 120"/>
                  <a:gd name="T70" fmla="*/ 3 w 46"/>
                  <a:gd name="T71" fmla="*/ 73 h 120"/>
                  <a:gd name="T72" fmla="*/ 2 w 46"/>
                  <a:gd name="T73" fmla="*/ 62 h 120"/>
                  <a:gd name="T74" fmla="*/ 2 w 46"/>
                  <a:gd name="T75" fmla="*/ 62 h 120"/>
                  <a:gd name="T76" fmla="*/ 2 w 46"/>
                  <a:gd name="T77" fmla="*/ 53 h 120"/>
                  <a:gd name="T78" fmla="*/ 4 w 46"/>
                  <a:gd name="T79" fmla="*/ 45 h 120"/>
                  <a:gd name="T80" fmla="*/ 8 w 46"/>
                  <a:gd name="T81" fmla="*/ 36 h 120"/>
                  <a:gd name="T82" fmla="*/ 12 w 46"/>
                  <a:gd name="T83" fmla="*/ 27 h 120"/>
                  <a:gd name="T84" fmla="*/ 12 w 46"/>
                  <a:gd name="T85" fmla="*/ 27 h 120"/>
                  <a:gd name="T86" fmla="*/ 21 w 46"/>
                  <a:gd name="T87" fmla="*/ 15 h 120"/>
                  <a:gd name="T88" fmla="*/ 24 w 46"/>
                  <a:gd name="T89" fmla="*/ 8 h 120"/>
                  <a:gd name="T90" fmla="*/ 25 w 46"/>
                  <a:gd name="T91" fmla="*/ 1 h 120"/>
                  <a:gd name="T92" fmla="*/ 25 w 46"/>
                  <a:gd name="T93" fmla="*/ 1 h 120"/>
                  <a:gd name="T94" fmla="*/ 24 w 46"/>
                  <a:gd name="T95" fmla="*/ 0 h 120"/>
                  <a:gd name="T96" fmla="*/ 24 w 46"/>
                  <a:gd name="T97" fmla="*/ 1 h 120"/>
                  <a:gd name="T98" fmla="*/ 24 w 46"/>
                  <a:gd name="T99" fmla="*/ 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 h="120">
                    <a:moveTo>
                      <a:pt x="24" y="1"/>
                    </a:moveTo>
                    <a:lnTo>
                      <a:pt x="24" y="1"/>
                    </a:lnTo>
                    <a:lnTo>
                      <a:pt x="23" y="5"/>
                    </a:lnTo>
                    <a:lnTo>
                      <a:pt x="21" y="10"/>
                    </a:lnTo>
                    <a:lnTo>
                      <a:pt x="16" y="19"/>
                    </a:lnTo>
                    <a:lnTo>
                      <a:pt x="11" y="27"/>
                    </a:lnTo>
                    <a:lnTo>
                      <a:pt x="6" y="36"/>
                    </a:lnTo>
                    <a:lnTo>
                      <a:pt x="3" y="43"/>
                    </a:lnTo>
                    <a:lnTo>
                      <a:pt x="1" y="51"/>
                    </a:lnTo>
                    <a:lnTo>
                      <a:pt x="0" y="59"/>
                    </a:lnTo>
                    <a:lnTo>
                      <a:pt x="0" y="68"/>
                    </a:lnTo>
                    <a:lnTo>
                      <a:pt x="2" y="76"/>
                    </a:lnTo>
                    <a:lnTo>
                      <a:pt x="5" y="85"/>
                    </a:lnTo>
                    <a:lnTo>
                      <a:pt x="10" y="93"/>
                    </a:lnTo>
                    <a:lnTo>
                      <a:pt x="15" y="100"/>
                    </a:lnTo>
                    <a:lnTo>
                      <a:pt x="21" y="106"/>
                    </a:lnTo>
                    <a:lnTo>
                      <a:pt x="27" y="111"/>
                    </a:lnTo>
                    <a:lnTo>
                      <a:pt x="37" y="116"/>
                    </a:lnTo>
                    <a:lnTo>
                      <a:pt x="45" y="120"/>
                    </a:lnTo>
                    <a:lnTo>
                      <a:pt x="46" y="120"/>
                    </a:lnTo>
                    <a:lnTo>
                      <a:pt x="46" y="119"/>
                    </a:lnTo>
                    <a:lnTo>
                      <a:pt x="33" y="112"/>
                    </a:lnTo>
                    <a:lnTo>
                      <a:pt x="28" y="110"/>
                    </a:lnTo>
                    <a:lnTo>
                      <a:pt x="24" y="107"/>
                    </a:lnTo>
                    <a:lnTo>
                      <a:pt x="18" y="100"/>
                    </a:lnTo>
                    <a:lnTo>
                      <a:pt x="11" y="92"/>
                    </a:lnTo>
                    <a:lnTo>
                      <a:pt x="6" y="82"/>
                    </a:lnTo>
                    <a:lnTo>
                      <a:pt x="3" y="73"/>
                    </a:lnTo>
                    <a:lnTo>
                      <a:pt x="2" y="62"/>
                    </a:lnTo>
                    <a:lnTo>
                      <a:pt x="2" y="53"/>
                    </a:lnTo>
                    <a:lnTo>
                      <a:pt x="4" y="45"/>
                    </a:lnTo>
                    <a:lnTo>
                      <a:pt x="8" y="36"/>
                    </a:lnTo>
                    <a:lnTo>
                      <a:pt x="12" y="27"/>
                    </a:lnTo>
                    <a:lnTo>
                      <a:pt x="21" y="15"/>
                    </a:lnTo>
                    <a:lnTo>
                      <a:pt x="24" y="8"/>
                    </a:lnTo>
                    <a:lnTo>
                      <a:pt x="25" y="1"/>
                    </a:lnTo>
                    <a:lnTo>
                      <a:pt x="24" y="0"/>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1" name="Freeform 176">
                <a:extLst>
                  <a:ext uri="{FF2B5EF4-FFF2-40B4-BE49-F238E27FC236}">
                    <a16:creationId xmlns:a16="http://schemas.microsoft.com/office/drawing/2014/main" id="{F5677061-4A07-4EE4-A5C7-2CE75A66E3CE}"/>
                  </a:ext>
                </a:extLst>
              </p:cNvPr>
              <p:cNvSpPr>
                <a:spLocks/>
              </p:cNvSpPr>
              <p:nvPr/>
            </p:nvSpPr>
            <p:spPr bwMode="auto">
              <a:xfrm>
                <a:off x="3606" y="1021"/>
                <a:ext cx="217" cy="163"/>
              </a:xfrm>
              <a:custGeom>
                <a:avLst/>
                <a:gdLst>
                  <a:gd name="T0" fmla="*/ 0 w 217"/>
                  <a:gd name="T1" fmla="*/ 0 h 163"/>
                  <a:gd name="T2" fmla="*/ 0 w 217"/>
                  <a:gd name="T3" fmla="*/ 0 h 163"/>
                  <a:gd name="T4" fmla="*/ 18 w 217"/>
                  <a:gd name="T5" fmla="*/ 5 h 163"/>
                  <a:gd name="T6" fmla="*/ 37 w 217"/>
                  <a:gd name="T7" fmla="*/ 8 h 163"/>
                  <a:gd name="T8" fmla="*/ 74 w 217"/>
                  <a:gd name="T9" fmla="*/ 11 h 163"/>
                  <a:gd name="T10" fmla="*/ 74 w 217"/>
                  <a:gd name="T11" fmla="*/ 11 h 163"/>
                  <a:gd name="T12" fmla="*/ 85 w 217"/>
                  <a:gd name="T13" fmla="*/ 12 h 163"/>
                  <a:gd name="T14" fmla="*/ 94 w 217"/>
                  <a:gd name="T15" fmla="*/ 15 h 163"/>
                  <a:gd name="T16" fmla="*/ 94 w 217"/>
                  <a:gd name="T17" fmla="*/ 15 h 163"/>
                  <a:gd name="T18" fmla="*/ 98 w 217"/>
                  <a:gd name="T19" fmla="*/ 17 h 163"/>
                  <a:gd name="T20" fmla="*/ 101 w 217"/>
                  <a:gd name="T21" fmla="*/ 20 h 163"/>
                  <a:gd name="T22" fmla="*/ 107 w 217"/>
                  <a:gd name="T23" fmla="*/ 27 h 163"/>
                  <a:gd name="T24" fmla="*/ 107 w 217"/>
                  <a:gd name="T25" fmla="*/ 27 h 163"/>
                  <a:gd name="T26" fmla="*/ 116 w 217"/>
                  <a:gd name="T27" fmla="*/ 42 h 163"/>
                  <a:gd name="T28" fmla="*/ 126 w 217"/>
                  <a:gd name="T29" fmla="*/ 56 h 163"/>
                  <a:gd name="T30" fmla="*/ 126 w 217"/>
                  <a:gd name="T31" fmla="*/ 56 h 163"/>
                  <a:gd name="T32" fmla="*/ 137 w 217"/>
                  <a:gd name="T33" fmla="*/ 70 h 163"/>
                  <a:gd name="T34" fmla="*/ 146 w 217"/>
                  <a:gd name="T35" fmla="*/ 85 h 163"/>
                  <a:gd name="T36" fmla="*/ 165 w 217"/>
                  <a:gd name="T37" fmla="*/ 115 h 163"/>
                  <a:gd name="T38" fmla="*/ 175 w 217"/>
                  <a:gd name="T39" fmla="*/ 128 h 163"/>
                  <a:gd name="T40" fmla="*/ 187 w 217"/>
                  <a:gd name="T41" fmla="*/ 141 h 163"/>
                  <a:gd name="T42" fmla="*/ 200 w 217"/>
                  <a:gd name="T43" fmla="*/ 153 h 163"/>
                  <a:gd name="T44" fmla="*/ 207 w 217"/>
                  <a:gd name="T45" fmla="*/ 158 h 163"/>
                  <a:gd name="T46" fmla="*/ 214 w 217"/>
                  <a:gd name="T47" fmla="*/ 163 h 163"/>
                  <a:gd name="T48" fmla="*/ 214 w 217"/>
                  <a:gd name="T49" fmla="*/ 163 h 163"/>
                  <a:gd name="T50" fmla="*/ 215 w 217"/>
                  <a:gd name="T51" fmla="*/ 163 h 163"/>
                  <a:gd name="T52" fmla="*/ 216 w 217"/>
                  <a:gd name="T53" fmla="*/ 162 h 163"/>
                  <a:gd name="T54" fmla="*/ 217 w 217"/>
                  <a:gd name="T55" fmla="*/ 161 h 163"/>
                  <a:gd name="T56" fmla="*/ 216 w 217"/>
                  <a:gd name="T57" fmla="*/ 160 h 163"/>
                  <a:gd name="T58" fmla="*/ 216 w 217"/>
                  <a:gd name="T59" fmla="*/ 160 h 163"/>
                  <a:gd name="T60" fmla="*/ 202 w 217"/>
                  <a:gd name="T61" fmla="*/ 149 h 163"/>
                  <a:gd name="T62" fmla="*/ 189 w 217"/>
                  <a:gd name="T63" fmla="*/ 137 h 163"/>
                  <a:gd name="T64" fmla="*/ 176 w 217"/>
                  <a:gd name="T65" fmla="*/ 123 h 163"/>
                  <a:gd name="T66" fmla="*/ 166 w 217"/>
                  <a:gd name="T67" fmla="*/ 108 h 163"/>
                  <a:gd name="T68" fmla="*/ 166 w 217"/>
                  <a:gd name="T69" fmla="*/ 108 h 163"/>
                  <a:gd name="T70" fmla="*/ 146 w 217"/>
                  <a:gd name="T71" fmla="*/ 78 h 163"/>
                  <a:gd name="T72" fmla="*/ 146 w 217"/>
                  <a:gd name="T73" fmla="*/ 78 h 163"/>
                  <a:gd name="T74" fmla="*/ 135 w 217"/>
                  <a:gd name="T75" fmla="*/ 62 h 163"/>
                  <a:gd name="T76" fmla="*/ 122 w 217"/>
                  <a:gd name="T77" fmla="*/ 46 h 163"/>
                  <a:gd name="T78" fmla="*/ 122 w 217"/>
                  <a:gd name="T79" fmla="*/ 46 h 163"/>
                  <a:gd name="T80" fmla="*/ 113 w 217"/>
                  <a:gd name="T81" fmla="*/ 33 h 163"/>
                  <a:gd name="T82" fmla="*/ 104 w 217"/>
                  <a:gd name="T83" fmla="*/ 20 h 163"/>
                  <a:gd name="T84" fmla="*/ 104 w 217"/>
                  <a:gd name="T85" fmla="*/ 20 h 163"/>
                  <a:gd name="T86" fmla="*/ 99 w 217"/>
                  <a:gd name="T87" fmla="*/ 15 h 163"/>
                  <a:gd name="T88" fmla="*/ 93 w 217"/>
                  <a:gd name="T89" fmla="*/ 12 h 163"/>
                  <a:gd name="T90" fmla="*/ 87 w 217"/>
                  <a:gd name="T91" fmla="*/ 11 h 163"/>
                  <a:gd name="T92" fmla="*/ 80 w 217"/>
                  <a:gd name="T93" fmla="*/ 9 h 163"/>
                  <a:gd name="T94" fmla="*/ 80 w 217"/>
                  <a:gd name="T95" fmla="*/ 9 h 163"/>
                  <a:gd name="T96" fmla="*/ 61 w 217"/>
                  <a:gd name="T97" fmla="*/ 7 h 163"/>
                  <a:gd name="T98" fmla="*/ 42 w 217"/>
                  <a:gd name="T99" fmla="*/ 6 h 163"/>
                  <a:gd name="T100" fmla="*/ 42 w 217"/>
                  <a:gd name="T101" fmla="*/ 6 h 163"/>
                  <a:gd name="T102" fmla="*/ 21 w 217"/>
                  <a:gd name="T103" fmla="*/ 4 h 163"/>
                  <a:gd name="T104" fmla="*/ 0 w 217"/>
                  <a:gd name="T105" fmla="*/ 0 h 163"/>
                  <a:gd name="T106" fmla="*/ 0 w 217"/>
                  <a:gd name="T107" fmla="*/ 0 h 163"/>
                  <a:gd name="T108" fmla="*/ 0 w 217"/>
                  <a:gd name="T109" fmla="*/ 0 h 163"/>
                  <a:gd name="T110" fmla="*/ 0 w 217"/>
                  <a:gd name="T111" fmla="*/ 0 h 1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163">
                    <a:moveTo>
                      <a:pt x="0" y="0"/>
                    </a:moveTo>
                    <a:lnTo>
                      <a:pt x="0" y="0"/>
                    </a:lnTo>
                    <a:lnTo>
                      <a:pt x="18" y="5"/>
                    </a:lnTo>
                    <a:lnTo>
                      <a:pt x="37" y="8"/>
                    </a:lnTo>
                    <a:lnTo>
                      <a:pt x="74" y="11"/>
                    </a:lnTo>
                    <a:lnTo>
                      <a:pt x="85" y="12"/>
                    </a:lnTo>
                    <a:lnTo>
                      <a:pt x="94" y="15"/>
                    </a:lnTo>
                    <a:lnTo>
                      <a:pt x="98" y="17"/>
                    </a:lnTo>
                    <a:lnTo>
                      <a:pt x="101" y="20"/>
                    </a:lnTo>
                    <a:lnTo>
                      <a:pt x="107" y="27"/>
                    </a:lnTo>
                    <a:lnTo>
                      <a:pt x="116" y="42"/>
                    </a:lnTo>
                    <a:lnTo>
                      <a:pt x="126" y="56"/>
                    </a:lnTo>
                    <a:lnTo>
                      <a:pt x="137" y="70"/>
                    </a:lnTo>
                    <a:lnTo>
                      <a:pt x="146" y="85"/>
                    </a:lnTo>
                    <a:lnTo>
                      <a:pt x="165" y="115"/>
                    </a:lnTo>
                    <a:lnTo>
                      <a:pt x="175" y="128"/>
                    </a:lnTo>
                    <a:lnTo>
                      <a:pt x="187" y="141"/>
                    </a:lnTo>
                    <a:lnTo>
                      <a:pt x="200" y="153"/>
                    </a:lnTo>
                    <a:lnTo>
                      <a:pt x="207" y="158"/>
                    </a:lnTo>
                    <a:lnTo>
                      <a:pt x="214" y="163"/>
                    </a:lnTo>
                    <a:lnTo>
                      <a:pt x="215" y="163"/>
                    </a:lnTo>
                    <a:lnTo>
                      <a:pt x="216" y="162"/>
                    </a:lnTo>
                    <a:lnTo>
                      <a:pt x="217" y="161"/>
                    </a:lnTo>
                    <a:lnTo>
                      <a:pt x="216" y="160"/>
                    </a:lnTo>
                    <a:lnTo>
                      <a:pt x="202" y="149"/>
                    </a:lnTo>
                    <a:lnTo>
                      <a:pt x="189" y="137"/>
                    </a:lnTo>
                    <a:lnTo>
                      <a:pt x="176" y="123"/>
                    </a:lnTo>
                    <a:lnTo>
                      <a:pt x="166" y="108"/>
                    </a:lnTo>
                    <a:lnTo>
                      <a:pt x="146" y="78"/>
                    </a:lnTo>
                    <a:lnTo>
                      <a:pt x="135" y="62"/>
                    </a:lnTo>
                    <a:lnTo>
                      <a:pt x="122" y="46"/>
                    </a:lnTo>
                    <a:lnTo>
                      <a:pt x="113" y="33"/>
                    </a:lnTo>
                    <a:lnTo>
                      <a:pt x="104" y="20"/>
                    </a:lnTo>
                    <a:lnTo>
                      <a:pt x="99" y="15"/>
                    </a:lnTo>
                    <a:lnTo>
                      <a:pt x="93" y="12"/>
                    </a:lnTo>
                    <a:lnTo>
                      <a:pt x="87" y="11"/>
                    </a:lnTo>
                    <a:lnTo>
                      <a:pt x="80" y="9"/>
                    </a:lnTo>
                    <a:lnTo>
                      <a:pt x="61" y="7"/>
                    </a:lnTo>
                    <a:lnTo>
                      <a:pt x="42" y="6"/>
                    </a:lnTo>
                    <a:lnTo>
                      <a:pt x="2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2" name="Freeform 177">
                <a:extLst>
                  <a:ext uri="{FF2B5EF4-FFF2-40B4-BE49-F238E27FC236}">
                    <a16:creationId xmlns:a16="http://schemas.microsoft.com/office/drawing/2014/main" id="{02AC65CB-4871-414D-83AC-A5D2ED84AB7B}"/>
                  </a:ext>
                </a:extLst>
              </p:cNvPr>
              <p:cNvSpPr>
                <a:spLocks/>
              </p:cNvSpPr>
              <p:nvPr/>
            </p:nvSpPr>
            <p:spPr bwMode="auto">
              <a:xfrm>
                <a:off x="3587" y="1012"/>
                <a:ext cx="98" cy="43"/>
              </a:xfrm>
              <a:custGeom>
                <a:avLst/>
                <a:gdLst>
                  <a:gd name="T0" fmla="*/ 0 w 98"/>
                  <a:gd name="T1" fmla="*/ 1 h 43"/>
                  <a:gd name="T2" fmla="*/ 0 w 98"/>
                  <a:gd name="T3" fmla="*/ 1 h 43"/>
                  <a:gd name="T4" fmla="*/ 4 w 98"/>
                  <a:gd name="T5" fmla="*/ 5 h 43"/>
                  <a:gd name="T6" fmla="*/ 8 w 98"/>
                  <a:gd name="T7" fmla="*/ 10 h 43"/>
                  <a:gd name="T8" fmla="*/ 19 w 98"/>
                  <a:gd name="T9" fmla="*/ 18 h 43"/>
                  <a:gd name="T10" fmla="*/ 30 w 98"/>
                  <a:gd name="T11" fmla="*/ 24 h 43"/>
                  <a:gd name="T12" fmla="*/ 42 w 98"/>
                  <a:gd name="T13" fmla="*/ 30 h 43"/>
                  <a:gd name="T14" fmla="*/ 42 w 98"/>
                  <a:gd name="T15" fmla="*/ 30 h 43"/>
                  <a:gd name="T16" fmla="*/ 55 w 98"/>
                  <a:gd name="T17" fmla="*/ 36 h 43"/>
                  <a:gd name="T18" fmla="*/ 69 w 98"/>
                  <a:gd name="T19" fmla="*/ 39 h 43"/>
                  <a:gd name="T20" fmla="*/ 69 w 98"/>
                  <a:gd name="T21" fmla="*/ 39 h 43"/>
                  <a:gd name="T22" fmla="*/ 82 w 98"/>
                  <a:gd name="T23" fmla="*/ 42 h 43"/>
                  <a:gd name="T24" fmla="*/ 96 w 98"/>
                  <a:gd name="T25" fmla="*/ 43 h 43"/>
                  <a:gd name="T26" fmla="*/ 96 w 98"/>
                  <a:gd name="T27" fmla="*/ 43 h 43"/>
                  <a:gd name="T28" fmla="*/ 97 w 98"/>
                  <a:gd name="T29" fmla="*/ 43 h 43"/>
                  <a:gd name="T30" fmla="*/ 98 w 98"/>
                  <a:gd name="T31" fmla="*/ 41 h 43"/>
                  <a:gd name="T32" fmla="*/ 98 w 98"/>
                  <a:gd name="T33" fmla="*/ 40 h 43"/>
                  <a:gd name="T34" fmla="*/ 96 w 98"/>
                  <a:gd name="T35" fmla="*/ 39 h 43"/>
                  <a:gd name="T36" fmla="*/ 96 w 98"/>
                  <a:gd name="T37" fmla="*/ 39 h 43"/>
                  <a:gd name="T38" fmla="*/ 90 w 98"/>
                  <a:gd name="T39" fmla="*/ 37 h 43"/>
                  <a:gd name="T40" fmla="*/ 85 w 98"/>
                  <a:gd name="T41" fmla="*/ 36 h 43"/>
                  <a:gd name="T42" fmla="*/ 73 w 98"/>
                  <a:gd name="T43" fmla="*/ 35 h 43"/>
                  <a:gd name="T44" fmla="*/ 73 w 98"/>
                  <a:gd name="T45" fmla="*/ 35 h 43"/>
                  <a:gd name="T46" fmla="*/ 61 w 98"/>
                  <a:gd name="T47" fmla="*/ 32 h 43"/>
                  <a:gd name="T48" fmla="*/ 48 w 98"/>
                  <a:gd name="T49" fmla="*/ 28 h 43"/>
                  <a:gd name="T50" fmla="*/ 48 w 98"/>
                  <a:gd name="T51" fmla="*/ 28 h 43"/>
                  <a:gd name="T52" fmla="*/ 35 w 98"/>
                  <a:gd name="T53" fmla="*/ 23 h 43"/>
                  <a:gd name="T54" fmla="*/ 22 w 98"/>
                  <a:gd name="T55" fmla="*/ 17 h 43"/>
                  <a:gd name="T56" fmla="*/ 11 w 98"/>
                  <a:gd name="T57" fmla="*/ 9 h 43"/>
                  <a:gd name="T58" fmla="*/ 0 w 98"/>
                  <a:gd name="T59" fmla="*/ 0 h 43"/>
                  <a:gd name="T60" fmla="*/ 0 w 98"/>
                  <a:gd name="T61" fmla="*/ 0 h 43"/>
                  <a:gd name="T62" fmla="*/ 0 w 98"/>
                  <a:gd name="T63" fmla="*/ 0 h 43"/>
                  <a:gd name="T64" fmla="*/ 0 w 98"/>
                  <a:gd name="T65" fmla="*/ 1 h 43"/>
                  <a:gd name="T66" fmla="*/ 0 w 98"/>
                  <a:gd name="T67" fmla="*/ 1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8" h="43">
                    <a:moveTo>
                      <a:pt x="0" y="1"/>
                    </a:moveTo>
                    <a:lnTo>
                      <a:pt x="0" y="1"/>
                    </a:lnTo>
                    <a:lnTo>
                      <a:pt x="4" y="5"/>
                    </a:lnTo>
                    <a:lnTo>
                      <a:pt x="8" y="10"/>
                    </a:lnTo>
                    <a:lnTo>
                      <a:pt x="19" y="18"/>
                    </a:lnTo>
                    <a:lnTo>
                      <a:pt x="30" y="24"/>
                    </a:lnTo>
                    <a:lnTo>
                      <a:pt x="42" y="30"/>
                    </a:lnTo>
                    <a:lnTo>
                      <a:pt x="55" y="36"/>
                    </a:lnTo>
                    <a:lnTo>
                      <a:pt x="69" y="39"/>
                    </a:lnTo>
                    <a:lnTo>
                      <a:pt x="82" y="42"/>
                    </a:lnTo>
                    <a:lnTo>
                      <a:pt x="96" y="43"/>
                    </a:lnTo>
                    <a:lnTo>
                      <a:pt x="97" y="43"/>
                    </a:lnTo>
                    <a:lnTo>
                      <a:pt x="98" y="41"/>
                    </a:lnTo>
                    <a:lnTo>
                      <a:pt x="98" y="40"/>
                    </a:lnTo>
                    <a:lnTo>
                      <a:pt x="96" y="39"/>
                    </a:lnTo>
                    <a:lnTo>
                      <a:pt x="90" y="37"/>
                    </a:lnTo>
                    <a:lnTo>
                      <a:pt x="85" y="36"/>
                    </a:lnTo>
                    <a:lnTo>
                      <a:pt x="73" y="35"/>
                    </a:lnTo>
                    <a:lnTo>
                      <a:pt x="61" y="32"/>
                    </a:lnTo>
                    <a:lnTo>
                      <a:pt x="48" y="28"/>
                    </a:lnTo>
                    <a:lnTo>
                      <a:pt x="35" y="23"/>
                    </a:lnTo>
                    <a:lnTo>
                      <a:pt x="22" y="17"/>
                    </a:lnTo>
                    <a:lnTo>
                      <a:pt x="11" y="9"/>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3" name="Freeform 178">
                <a:extLst>
                  <a:ext uri="{FF2B5EF4-FFF2-40B4-BE49-F238E27FC236}">
                    <a16:creationId xmlns:a16="http://schemas.microsoft.com/office/drawing/2014/main" id="{49CADA70-BACA-4C19-ADD8-AB13098CEA1E}"/>
                  </a:ext>
                </a:extLst>
              </p:cNvPr>
              <p:cNvSpPr>
                <a:spLocks/>
              </p:cNvSpPr>
              <p:nvPr/>
            </p:nvSpPr>
            <p:spPr bwMode="auto">
              <a:xfrm>
                <a:off x="3669" y="1052"/>
                <a:ext cx="32" cy="183"/>
              </a:xfrm>
              <a:custGeom>
                <a:avLst/>
                <a:gdLst>
                  <a:gd name="T0" fmla="*/ 7 w 32"/>
                  <a:gd name="T1" fmla="*/ 1 h 183"/>
                  <a:gd name="T2" fmla="*/ 17 w 32"/>
                  <a:gd name="T3" fmla="*/ 2 h 183"/>
                  <a:gd name="T4" fmla="*/ 21 w 32"/>
                  <a:gd name="T5" fmla="*/ 4 h 183"/>
                  <a:gd name="T6" fmla="*/ 22 w 32"/>
                  <a:gd name="T7" fmla="*/ 6 h 183"/>
                  <a:gd name="T8" fmla="*/ 20 w 32"/>
                  <a:gd name="T9" fmla="*/ 8 h 183"/>
                  <a:gd name="T10" fmla="*/ 12 w 32"/>
                  <a:gd name="T11" fmla="*/ 9 h 183"/>
                  <a:gd name="T12" fmla="*/ 3 w 32"/>
                  <a:gd name="T13" fmla="*/ 9 h 183"/>
                  <a:gd name="T14" fmla="*/ 0 w 32"/>
                  <a:gd name="T15" fmla="*/ 11 h 183"/>
                  <a:gd name="T16" fmla="*/ 1 w 32"/>
                  <a:gd name="T17" fmla="*/ 13 h 183"/>
                  <a:gd name="T18" fmla="*/ 8 w 32"/>
                  <a:gd name="T19" fmla="*/ 19 h 183"/>
                  <a:gd name="T20" fmla="*/ 9 w 32"/>
                  <a:gd name="T21" fmla="*/ 21 h 183"/>
                  <a:gd name="T22" fmla="*/ 9 w 32"/>
                  <a:gd name="T23" fmla="*/ 24 h 183"/>
                  <a:gd name="T24" fmla="*/ 12 w 32"/>
                  <a:gd name="T25" fmla="*/ 45 h 183"/>
                  <a:gd name="T26" fmla="*/ 17 w 32"/>
                  <a:gd name="T27" fmla="*/ 78 h 183"/>
                  <a:gd name="T28" fmla="*/ 26 w 32"/>
                  <a:gd name="T29" fmla="*/ 180 h 183"/>
                  <a:gd name="T30" fmla="*/ 28 w 32"/>
                  <a:gd name="T31" fmla="*/ 182 h 183"/>
                  <a:gd name="T32" fmla="*/ 31 w 32"/>
                  <a:gd name="T33" fmla="*/ 182 h 183"/>
                  <a:gd name="T34" fmla="*/ 32 w 32"/>
                  <a:gd name="T35" fmla="*/ 180 h 183"/>
                  <a:gd name="T36" fmla="*/ 20 w 32"/>
                  <a:gd name="T37" fmla="*/ 61 h 183"/>
                  <a:gd name="T38" fmla="*/ 18 w 32"/>
                  <a:gd name="T39" fmla="*/ 47 h 183"/>
                  <a:gd name="T40" fmla="*/ 15 w 32"/>
                  <a:gd name="T41" fmla="*/ 33 h 183"/>
                  <a:gd name="T42" fmla="*/ 11 w 32"/>
                  <a:gd name="T43" fmla="*/ 20 h 183"/>
                  <a:gd name="T44" fmla="*/ 9 w 32"/>
                  <a:gd name="T45" fmla="*/ 18 h 183"/>
                  <a:gd name="T46" fmla="*/ 7 w 32"/>
                  <a:gd name="T47" fmla="*/ 17 h 183"/>
                  <a:gd name="T48" fmla="*/ 3 w 32"/>
                  <a:gd name="T49" fmla="*/ 13 h 183"/>
                  <a:gd name="T50" fmla="*/ 3 w 32"/>
                  <a:gd name="T51" fmla="*/ 10 h 183"/>
                  <a:gd name="T52" fmla="*/ 5 w 32"/>
                  <a:gd name="T53" fmla="*/ 10 h 183"/>
                  <a:gd name="T54" fmla="*/ 14 w 32"/>
                  <a:gd name="T55" fmla="*/ 10 h 183"/>
                  <a:gd name="T56" fmla="*/ 23 w 32"/>
                  <a:gd name="T57" fmla="*/ 9 h 183"/>
                  <a:gd name="T58" fmla="*/ 25 w 32"/>
                  <a:gd name="T59" fmla="*/ 7 h 183"/>
                  <a:gd name="T60" fmla="*/ 25 w 32"/>
                  <a:gd name="T61" fmla="*/ 5 h 183"/>
                  <a:gd name="T62" fmla="*/ 17 w 32"/>
                  <a:gd name="T63" fmla="*/ 1 h 183"/>
                  <a:gd name="T64" fmla="*/ 7 w 32"/>
                  <a:gd name="T65" fmla="*/ 0 h 183"/>
                  <a:gd name="T66" fmla="*/ 7 w 32"/>
                  <a:gd name="T67" fmla="*/ 1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183">
                    <a:moveTo>
                      <a:pt x="7" y="1"/>
                    </a:moveTo>
                    <a:lnTo>
                      <a:pt x="7" y="1"/>
                    </a:lnTo>
                    <a:lnTo>
                      <a:pt x="14" y="2"/>
                    </a:lnTo>
                    <a:lnTo>
                      <a:pt x="17" y="2"/>
                    </a:lnTo>
                    <a:lnTo>
                      <a:pt x="21" y="4"/>
                    </a:lnTo>
                    <a:lnTo>
                      <a:pt x="22" y="5"/>
                    </a:lnTo>
                    <a:lnTo>
                      <a:pt x="22" y="6"/>
                    </a:lnTo>
                    <a:lnTo>
                      <a:pt x="22" y="7"/>
                    </a:lnTo>
                    <a:lnTo>
                      <a:pt x="20" y="8"/>
                    </a:lnTo>
                    <a:lnTo>
                      <a:pt x="12" y="9"/>
                    </a:lnTo>
                    <a:lnTo>
                      <a:pt x="6" y="8"/>
                    </a:lnTo>
                    <a:lnTo>
                      <a:pt x="3" y="9"/>
                    </a:lnTo>
                    <a:lnTo>
                      <a:pt x="0" y="11"/>
                    </a:lnTo>
                    <a:lnTo>
                      <a:pt x="0" y="12"/>
                    </a:lnTo>
                    <a:lnTo>
                      <a:pt x="1" y="13"/>
                    </a:lnTo>
                    <a:lnTo>
                      <a:pt x="3" y="16"/>
                    </a:lnTo>
                    <a:lnTo>
                      <a:pt x="8" y="19"/>
                    </a:lnTo>
                    <a:lnTo>
                      <a:pt x="9" y="21"/>
                    </a:lnTo>
                    <a:lnTo>
                      <a:pt x="9" y="24"/>
                    </a:lnTo>
                    <a:lnTo>
                      <a:pt x="10" y="35"/>
                    </a:lnTo>
                    <a:lnTo>
                      <a:pt x="12" y="45"/>
                    </a:lnTo>
                    <a:lnTo>
                      <a:pt x="17" y="78"/>
                    </a:lnTo>
                    <a:lnTo>
                      <a:pt x="21" y="113"/>
                    </a:lnTo>
                    <a:lnTo>
                      <a:pt x="26" y="180"/>
                    </a:lnTo>
                    <a:lnTo>
                      <a:pt x="28" y="182"/>
                    </a:lnTo>
                    <a:lnTo>
                      <a:pt x="29" y="183"/>
                    </a:lnTo>
                    <a:lnTo>
                      <a:pt x="31" y="182"/>
                    </a:lnTo>
                    <a:lnTo>
                      <a:pt x="32" y="180"/>
                    </a:lnTo>
                    <a:lnTo>
                      <a:pt x="27" y="121"/>
                    </a:lnTo>
                    <a:lnTo>
                      <a:pt x="20" y="61"/>
                    </a:lnTo>
                    <a:lnTo>
                      <a:pt x="18" y="47"/>
                    </a:lnTo>
                    <a:lnTo>
                      <a:pt x="15" y="33"/>
                    </a:lnTo>
                    <a:lnTo>
                      <a:pt x="11" y="20"/>
                    </a:lnTo>
                    <a:lnTo>
                      <a:pt x="11" y="19"/>
                    </a:lnTo>
                    <a:lnTo>
                      <a:pt x="9" y="18"/>
                    </a:lnTo>
                    <a:lnTo>
                      <a:pt x="7" y="17"/>
                    </a:lnTo>
                    <a:lnTo>
                      <a:pt x="4" y="14"/>
                    </a:lnTo>
                    <a:lnTo>
                      <a:pt x="3" y="13"/>
                    </a:lnTo>
                    <a:lnTo>
                      <a:pt x="2" y="11"/>
                    </a:lnTo>
                    <a:lnTo>
                      <a:pt x="3" y="10"/>
                    </a:lnTo>
                    <a:lnTo>
                      <a:pt x="5" y="10"/>
                    </a:lnTo>
                    <a:lnTo>
                      <a:pt x="14" y="10"/>
                    </a:lnTo>
                    <a:lnTo>
                      <a:pt x="20" y="10"/>
                    </a:lnTo>
                    <a:lnTo>
                      <a:pt x="23" y="9"/>
                    </a:lnTo>
                    <a:lnTo>
                      <a:pt x="25" y="7"/>
                    </a:lnTo>
                    <a:lnTo>
                      <a:pt x="25" y="5"/>
                    </a:lnTo>
                    <a:lnTo>
                      <a:pt x="21" y="2"/>
                    </a:lnTo>
                    <a:lnTo>
                      <a:pt x="17" y="1"/>
                    </a:lnTo>
                    <a:lnTo>
                      <a:pt x="7" y="0"/>
                    </a:lnTo>
                    <a:lnTo>
                      <a:pt x="6"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4" name="Freeform 179">
                <a:extLst>
                  <a:ext uri="{FF2B5EF4-FFF2-40B4-BE49-F238E27FC236}">
                    <a16:creationId xmlns:a16="http://schemas.microsoft.com/office/drawing/2014/main" id="{26EAD389-7D1C-4047-BD2B-AD19CAA0B209}"/>
                  </a:ext>
                </a:extLst>
              </p:cNvPr>
              <p:cNvSpPr>
                <a:spLocks/>
              </p:cNvSpPr>
              <p:nvPr/>
            </p:nvSpPr>
            <p:spPr bwMode="auto">
              <a:xfrm>
                <a:off x="3607" y="1325"/>
                <a:ext cx="98" cy="90"/>
              </a:xfrm>
              <a:custGeom>
                <a:avLst/>
                <a:gdLst>
                  <a:gd name="T0" fmla="*/ 96 w 98"/>
                  <a:gd name="T1" fmla="*/ 1 h 90"/>
                  <a:gd name="T2" fmla="*/ 96 w 98"/>
                  <a:gd name="T3" fmla="*/ 1 h 90"/>
                  <a:gd name="T4" fmla="*/ 96 w 98"/>
                  <a:gd name="T5" fmla="*/ 5 h 90"/>
                  <a:gd name="T6" fmla="*/ 95 w 98"/>
                  <a:gd name="T7" fmla="*/ 9 h 90"/>
                  <a:gd name="T8" fmla="*/ 91 w 98"/>
                  <a:gd name="T9" fmla="*/ 17 h 90"/>
                  <a:gd name="T10" fmla="*/ 86 w 98"/>
                  <a:gd name="T11" fmla="*/ 24 h 90"/>
                  <a:gd name="T12" fmla="*/ 80 w 98"/>
                  <a:gd name="T13" fmla="*/ 31 h 90"/>
                  <a:gd name="T14" fmla="*/ 80 w 98"/>
                  <a:gd name="T15" fmla="*/ 31 h 90"/>
                  <a:gd name="T16" fmla="*/ 72 w 98"/>
                  <a:gd name="T17" fmla="*/ 38 h 90"/>
                  <a:gd name="T18" fmla="*/ 64 w 98"/>
                  <a:gd name="T19" fmla="*/ 42 h 90"/>
                  <a:gd name="T20" fmla="*/ 49 w 98"/>
                  <a:gd name="T21" fmla="*/ 51 h 90"/>
                  <a:gd name="T22" fmla="*/ 49 w 98"/>
                  <a:gd name="T23" fmla="*/ 51 h 90"/>
                  <a:gd name="T24" fmla="*/ 36 w 98"/>
                  <a:gd name="T25" fmla="*/ 58 h 90"/>
                  <a:gd name="T26" fmla="*/ 23 w 98"/>
                  <a:gd name="T27" fmla="*/ 66 h 90"/>
                  <a:gd name="T28" fmla="*/ 10 w 98"/>
                  <a:gd name="T29" fmla="*/ 76 h 90"/>
                  <a:gd name="T30" fmla="*/ 0 w 98"/>
                  <a:gd name="T31" fmla="*/ 87 h 90"/>
                  <a:gd name="T32" fmla="*/ 0 w 98"/>
                  <a:gd name="T33" fmla="*/ 87 h 90"/>
                  <a:gd name="T34" fmla="*/ 0 w 98"/>
                  <a:gd name="T35" fmla="*/ 89 h 90"/>
                  <a:gd name="T36" fmla="*/ 0 w 98"/>
                  <a:gd name="T37" fmla="*/ 90 h 90"/>
                  <a:gd name="T38" fmla="*/ 2 w 98"/>
                  <a:gd name="T39" fmla="*/ 90 h 90"/>
                  <a:gd name="T40" fmla="*/ 3 w 98"/>
                  <a:gd name="T41" fmla="*/ 90 h 90"/>
                  <a:gd name="T42" fmla="*/ 3 w 98"/>
                  <a:gd name="T43" fmla="*/ 90 h 90"/>
                  <a:gd name="T44" fmla="*/ 9 w 98"/>
                  <a:gd name="T45" fmla="*/ 82 h 90"/>
                  <a:gd name="T46" fmla="*/ 16 w 98"/>
                  <a:gd name="T47" fmla="*/ 77 h 90"/>
                  <a:gd name="T48" fmla="*/ 31 w 98"/>
                  <a:gd name="T49" fmla="*/ 67 h 90"/>
                  <a:gd name="T50" fmla="*/ 46 w 98"/>
                  <a:gd name="T51" fmla="*/ 58 h 90"/>
                  <a:gd name="T52" fmla="*/ 61 w 98"/>
                  <a:gd name="T53" fmla="*/ 49 h 90"/>
                  <a:gd name="T54" fmla="*/ 61 w 98"/>
                  <a:gd name="T55" fmla="*/ 49 h 90"/>
                  <a:gd name="T56" fmla="*/ 68 w 98"/>
                  <a:gd name="T57" fmla="*/ 45 h 90"/>
                  <a:gd name="T58" fmla="*/ 74 w 98"/>
                  <a:gd name="T59" fmla="*/ 41 h 90"/>
                  <a:gd name="T60" fmla="*/ 81 w 98"/>
                  <a:gd name="T61" fmla="*/ 36 h 90"/>
                  <a:gd name="T62" fmla="*/ 86 w 98"/>
                  <a:gd name="T63" fmla="*/ 29 h 90"/>
                  <a:gd name="T64" fmla="*/ 91 w 98"/>
                  <a:gd name="T65" fmla="*/ 22 h 90"/>
                  <a:gd name="T66" fmla="*/ 94 w 98"/>
                  <a:gd name="T67" fmla="*/ 16 h 90"/>
                  <a:gd name="T68" fmla="*/ 97 w 98"/>
                  <a:gd name="T69" fmla="*/ 8 h 90"/>
                  <a:gd name="T70" fmla="*/ 98 w 98"/>
                  <a:gd name="T71" fmla="*/ 1 h 90"/>
                  <a:gd name="T72" fmla="*/ 98 w 98"/>
                  <a:gd name="T73" fmla="*/ 1 h 90"/>
                  <a:gd name="T74" fmla="*/ 97 w 98"/>
                  <a:gd name="T75" fmla="*/ 0 h 90"/>
                  <a:gd name="T76" fmla="*/ 96 w 98"/>
                  <a:gd name="T77" fmla="*/ 1 h 90"/>
                  <a:gd name="T78" fmla="*/ 96 w 98"/>
                  <a:gd name="T79" fmla="*/ 1 h 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90">
                    <a:moveTo>
                      <a:pt x="96" y="1"/>
                    </a:moveTo>
                    <a:lnTo>
                      <a:pt x="96" y="1"/>
                    </a:lnTo>
                    <a:lnTo>
                      <a:pt x="96" y="5"/>
                    </a:lnTo>
                    <a:lnTo>
                      <a:pt x="95" y="9"/>
                    </a:lnTo>
                    <a:lnTo>
                      <a:pt x="91" y="17"/>
                    </a:lnTo>
                    <a:lnTo>
                      <a:pt x="86" y="24"/>
                    </a:lnTo>
                    <a:lnTo>
                      <a:pt x="80" y="31"/>
                    </a:lnTo>
                    <a:lnTo>
                      <a:pt x="72" y="38"/>
                    </a:lnTo>
                    <a:lnTo>
                      <a:pt x="64" y="42"/>
                    </a:lnTo>
                    <a:lnTo>
                      <a:pt x="49" y="51"/>
                    </a:lnTo>
                    <a:lnTo>
                      <a:pt x="36" y="58"/>
                    </a:lnTo>
                    <a:lnTo>
                      <a:pt x="23" y="66"/>
                    </a:lnTo>
                    <a:lnTo>
                      <a:pt x="10" y="76"/>
                    </a:lnTo>
                    <a:lnTo>
                      <a:pt x="0" y="87"/>
                    </a:lnTo>
                    <a:lnTo>
                      <a:pt x="0" y="89"/>
                    </a:lnTo>
                    <a:lnTo>
                      <a:pt x="0" y="90"/>
                    </a:lnTo>
                    <a:lnTo>
                      <a:pt x="2" y="90"/>
                    </a:lnTo>
                    <a:lnTo>
                      <a:pt x="3" y="90"/>
                    </a:lnTo>
                    <a:lnTo>
                      <a:pt x="9" y="82"/>
                    </a:lnTo>
                    <a:lnTo>
                      <a:pt x="16" y="77"/>
                    </a:lnTo>
                    <a:lnTo>
                      <a:pt x="31" y="67"/>
                    </a:lnTo>
                    <a:lnTo>
                      <a:pt x="46" y="58"/>
                    </a:lnTo>
                    <a:lnTo>
                      <a:pt x="61" y="49"/>
                    </a:lnTo>
                    <a:lnTo>
                      <a:pt x="68" y="45"/>
                    </a:lnTo>
                    <a:lnTo>
                      <a:pt x="74" y="41"/>
                    </a:lnTo>
                    <a:lnTo>
                      <a:pt x="81" y="36"/>
                    </a:lnTo>
                    <a:lnTo>
                      <a:pt x="86" y="29"/>
                    </a:lnTo>
                    <a:lnTo>
                      <a:pt x="91" y="22"/>
                    </a:lnTo>
                    <a:lnTo>
                      <a:pt x="94" y="16"/>
                    </a:lnTo>
                    <a:lnTo>
                      <a:pt x="97" y="8"/>
                    </a:lnTo>
                    <a:lnTo>
                      <a:pt x="98" y="1"/>
                    </a:lnTo>
                    <a:lnTo>
                      <a:pt x="97" y="0"/>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5" name="Freeform 180">
                <a:extLst>
                  <a:ext uri="{FF2B5EF4-FFF2-40B4-BE49-F238E27FC236}">
                    <a16:creationId xmlns:a16="http://schemas.microsoft.com/office/drawing/2014/main" id="{05DC0302-ADBD-4663-9B51-BD4832F73E1D}"/>
                  </a:ext>
                </a:extLst>
              </p:cNvPr>
              <p:cNvSpPr>
                <a:spLocks/>
              </p:cNvSpPr>
              <p:nvPr/>
            </p:nvSpPr>
            <p:spPr bwMode="auto">
              <a:xfrm>
                <a:off x="3582" y="1399"/>
                <a:ext cx="187" cy="437"/>
              </a:xfrm>
              <a:custGeom>
                <a:avLst/>
                <a:gdLst>
                  <a:gd name="T0" fmla="*/ 28 w 187"/>
                  <a:gd name="T1" fmla="*/ 0 h 437"/>
                  <a:gd name="T2" fmla="*/ 29 w 187"/>
                  <a:gd name="T3" fmla="*/ 19 h 437"/>
                  <a:gd name="T4" fmla="*/ 28 w 187"/>
                  <a:gd name="T5" fmla="*/ 36 h 437"/>
                  <a:gd name="T6" fmla="*/ 24 w 187"/>
                  <a:gd name="T7" fmla="*/ 53 h 437"/>
                  <a:gd name="T8" fmla="*/ 20 w 187"/>
                  <a:gd name="T9" fmla="*/ 72 h 437"/>
                  <a:gd name="T10" fmla="*/ 7 w 187"/>
                  <a:gd name="T11" fmla="*/ 120 h 437"/>
                  <a:gd name="T12" fmla="*/ 4 w 187"/>
                  <a:gd name="T13" fmla="*/ 138 h 437"/>
                  <a:gd name="T14" fmla="*/ 0 w 187"/>
                  <a:gd name="T15" fmla="*/ 169 h 437"/>
                  <a:gd name="T16" fmla="*/ 0 w 187"/>
                  <a:gd name="T17" fmla="*/ 201 h 437"/>
                  <a:gd name="T18" fmla="*/ 4 w 187"/>
                  <a:gd name="T19" fmla="*/ 232 h 437"/>
                  <a:gd name="T20" fmla="*/ 11 w 187"/>
                  <a:gd name="T21" fmla="*/ 263 h 437"/>
                  <a:gd name="T22" fmla="*/ 17 w 187"/>
                  <a:gd name="T23" fmla="*/ 278 h 437"/>
                  <a:gd name="T24" fmla="*/ 30 w 187"/>
                  <a:gd name="T25" fmla="*/ 307 h 437"/>
                  <a:gd name="T26" fmla="*/ 48 w 187"/>
                  <a:gd name="T27" fmla="*/ 333 h 437"/>
                  <a:gd name="T28" fmla="*/ 68 w 187"/>
                  <a:gd name="T29" fmla="*/ 358 h 437"/>
                  <a:gd name="T30" fmla="*/ 78 w 187"/>
                  <a:gd name="T31" fmla="*/ 370 h 437"/>
                  <a:gd name="T32" fmla="*/ 102 w 187"/>
                  <a:gd name="T33" fmla="*/ 390 h 437"/>
                  <a:gd name="T34" fmla="*/ 126 w 187"/>
                  <a:gd name="T35" fmla="*/ 408 h 437"/>
                  <a:gd name="T36" fmla="*/ 139 w 187"/>
                  <a:gd name="T37" fmla="*/ 416 h 437"/>
                  <a:gd name="T38" fmla="*/ 166 w 187"/>
                  <a:gd name="T39" fmla="*/ 430 h 437"/>
                  <a:gd name="T40" fmla="*/ 180 w 187"/>
                  <a:gd name="T41" fmla="*/ 435 h 437"/>
                  <a:gd name="T42" fmla="*/ 185 w 187"/>
                  <a:gd name="T43" fmla="*/ 437 h 437"/>
                  <a:gd name="T44" fmla="*/ 187 w 187"/>
                  <a:gd name="T45" fmla="*/ 436 h 437"/>
                  <a:gd name="T46" fmla="*/ 186 w 187"/>
                  <a:gd name="T47" fmla="*/ 434 h 437"/>
                  <a:gd name="T48" fmla="*/ 172 w 187"/>
                  <a:gd name="T49" fmla="*/ 428 h 437"/>
                  <a:gd name="T50" fmla="*/ 144 w 187"/>
                  <a:gd name="T51" fmla="*/ 413 h 437"/>
                  <a:gd name="T52" fmla="*/ 118 w 187"/>
                  <a:gd name="T53" fmla="*/ 396 h 437"/>
                  <a:gd name="T54" fmla="*/ 93 w 187"/>
                  <a:gd name="T55" fmla="*/ 376 h 437"/>
                  <a:gd name="T56" fmla="*/ 71 w 187"/>
                  <a:gd name="T57" fmla="*/ 355 h 437"/>
                  <a:gd name="T58" fmla="*/ 52 w 187"/>
                  <a:gd name="T59" fmla="*/ 330 h 437"/>
                  <a:gd name="T60" fmla="*/ 34 w 187"/>
                  <a:gd name="T61" fmla="*/ 305 h 437"/>
                  <a:gd name="T62" fmla="*/ 21 w 187"/>
                  <a:gd name="T63" fmla="*/ 276 h 437"/>
                  <a:gd name="T64" fmla="*/ 15 w 187"/>
                  <a:gd name="T65" fmla="*/ 262 h 437"/>
                  <a:gd name="T66" fmla="*/ 7 w 187"/>
                  <a:gd name="T67" fmla="*/ 228 h 437"/>
                  <a:gd name="T68" fmla="*/ 3 w 187"/>
                  <a:gd name="T69" fmla="*/ 195 h 437"/>
                  <a:gd name="T70" fmla="*/ 4 w 187"/>
                  <a:gd name="T71" fmla="*/ 161 h 437"/>
                  <a:gd name="T72" fmla="*/ 8 w 187"/>
                  <a:gd name="T73" fmla="*/ 128 h 437"/>
                  <a:gd name="T74" fmla="*/ 11 w 187"/>
                  <a:gd name="T75" fmla="*/ 111 h 437"/>
                  <a:gd name="T76" fmla="*/ 23 w 187"/>
                  <a:gd name="T77" fmla="*/ 63 h 437"/>
                  <a:gd name="T78" fmla="*/ 27 w 187"/>
                  <a:gd name="T79" fmla="*/ 47 h 437"/>
                  <a:gd name="T80" fmla="*/ 30 w 187"/>
                  <a:gd name="T81" fmla="*/ 30 h 437"/>
                  <a:gd name="T82" fmla="*/ 30 w 187"/>
                  <a:gd name="T83" fmla="*/ 16 h 437"/>
                  <a:gd name="T84" fmla="*/ 28 w 187"/>
                  <a:gd name="T85" fmla="*/ 0 h 437"/>
                  <a:gd name="T86" fmla="*/ 28 w 187"/>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 h="437">
                    <a:moveTo>
                      <a:pt x="28" y="0"/>
                    </a:moveTo>
                    <a:lnTo>
                      <a:pt x="28" y="0"/>
                    </a:lnTo>
                    <a:lnTo>
                      <a:pt x="29" y="9"/>
                    </a:lnTo>
                    <a:lnTo>
                      <a:pt x="29" y="19"/>
                    </a:lnTo>
                    <a:lnTo>
                      <a:pt x="29" y="27"/>
                    </a:lnTo>
                    <a:lnTo>
                      <a:pt x="28" y="36"/>
                    </a:lnTo>
                    <a:lnTo>
                      <a:pt x="24" y="53"/>
                    </a:lnTo>
                    <a:lnTo>
                      <a:pt x="20" y="72"/>
                    </a:lnTo>
                    <a:lnTo>
                      <a:pt x="11" y="104"/>
                    </a:lnTo>
                    <a:lnTo>
                      <a:pt x="7" y="120"/>
                    </a:lnTo>
                    <a:lnTo>
                      <a:pt x="4" y="138"/>
                    </a:lnTo>
                    <a:lnTo>
                      <a:pt x="1" y="153"/>
                    </a:lnTo>
                    <a:lnTo>
                      <a:pt x="0" y="169"/>
                    </a:lnTo>
                    <a:lnTo>
                      <a:pt x="0" y="185"/>
                    </a:lnTo>
                    <a:lnTo>
                      <a:pt x="0" y="201"/>
                    </a:lnTo>
                    <a:lnTo>
                      <a:pt x="1" y="216"/>
                    </a:lnTo>
                    <a:lnTo>
                      <a:pt x="4" y="232"/>
                    </a:lnTo>
                    <a:lnTo>
                      <a:pt x="7" y="248"/>
                    </a:lnTo>
                    <a:lnTo>
                      <a:pt x="11" y="263"/>
                    </a:lnTo>
                    <a:lnTo>
                      <a:pt x="17" y="278"/>
                    </a:lnTo>
                    <a:lnTo>
                      <a:pt x="23" y="293"/>
                    </a:lnTo>
                    <a:lnTo>
                      <a:pt x="30" y="307"/>
                    </a:lnTo>
                    <a:lnTo>
                      <a:pt x="38" y="320"/>
                    </a:lnTo>
                    <a:lnTo>
                      <a:pt x="48" y="333"/>
                    </a:lnTo>
                    <a:lnTo>
                      <a:pt x="58" y="346"/>
                    </a:lnTo>
                    <a:lnTo>
                      <a:pt x="68" y="358"/>
                    </a:lnTo>
                    <a:lnTo>
                      <a:pt x="78" y="370"/>
                    </a:lnTo>
                    <a:lnTo>
                      <a:pt x="89" y="380"/>
                    </a:lnTo>
                    <a:lnTo>
                      <a:pt x="102" y="390"/>
                    </a:lnTo>
                    <a:lnTo>
                      <a:pt x="114" y="399"/>
                    </a:lnTo>
                    <a:lnTo>
                      <a:pt x="126" y="408"/>
                    </a:lnTo>
                    <a:lnTo>
                      <a:pt x="139" y="416"/>
                    </a:lnTo>
                    <a:lnTo>
                      <a:pt x="152" y="424"/>
                    </a:lnTo>
                    <a:lnTo>
                      <a:pt x="166" y="430"/>
                    </a:lnTo>
                    <a:lnTo>
                      <a:pt x="180" y="435"/>
                    </a:lnTo>
                    <a:lnTo>
                      <a:pt x="185" y="437"/>
                    </a:lnTo>
                    <a:lnTo>
                      <a:pt x="186" y="436"/>
                    </a:lnTo>
                    <a:lnTo>
                      <a:pt x="187" y="436"/>
                    </a:lnTo>
                    <a:lnTo>
                      <a:pt x="187" y="435"/>
                    </a:lnTo>
                    <a:lnTo>
                      <a:pt x="186" y="434"/>
                    </a:lnTo>
                    <a:lnTo>
                      <a:pt x="172" y="428"/>
                    </a:lnTo>
                    <a:lnTo>
                      <a:pt x="159" y="421"/>
                    </a:lnTo>
                    <a:lnTo>
                      <a:pt x="144" y="413"/>
                    </a:lnTo>
                    <a:lnTo>
                      <a:pt x="131" y="405"/>
                    </a:lnTo>
                    <a:lnTo>
                      <a:pt x="118" y="396"/>
                    </a:lnTo>
                    <a:lnTo>
                      <a:pt x="106" y="386"/>
                    </a:lnTo>
                    <a:lnTo>
                      <a:pt x="93" y="376"/>
                    </a:lnTo>
                    <a:lnTo>
                      <a:pt x="82" y="366"/>
                    </a:lnTo>
                    <a:lnTo>
                      <a:pt x="71" y="355"/>
                    </a:lnTo>
                    <a:lnTo>
                      <a:pt x="61" y="343"/>
                    </a:lnTo>
                    <a:lnTo>
                      <a:pt x="52" y="330"/>
                    </a:lnTo>
                    <a:lnTo>
                      <a:pt x="42" y="318"/>
                    </a:lnTo>
                    <a:lnTo>
                      <a:pt x="34" y="305"/>
                    </a:lnTo>
                    <a:lnTo>
                      <a:pt x="27" y="290"/>
                    </a:lnTo>
                    <a:lnTo>
                      <a:pt x="21" y="276"/>
                    </a:lnTo>
                    <a:lnTo>
                      <a:pt x="15" y="262"/>
                    </a:lnTo>
                    <a:lnTo>
                      <a:pt x="10" y="245"/>
                    </a:lnTo>
                    <a:lnTo>
                      <a:pt x="7" y="228"/>
                    </a:lnTo>
                    <a:lnTo>
                      <a:pt x="4" y="212"/>
                    </a:lnTo>
                    <a:lnTo>
                      <a:pt x="3" y="195"/>
                    </a:lnTo>
                    <a:lnTo>
                      <a:pt x="3" y="178"/>
                    </a:lnTo>
                    <a:lnTo>
                      <a:pt x="4" y="161"/>
                    </a:lnTo>
                    <a:lnTo>
                      <a:pt x="5" y="145"/>
                    </a:lnTo>
                    <a:lnTo>
                      <a:pt x="8" y="128"/>
                    </a:lnTo>
                    <a:lnTo>
                      <a:pt x="11" y="111"/>
                    </a:lnTo>
                    <a:lnTo>
                      <a:pt x="15" y="95"/>
                    </a:lnTo>
                    <a:lnTo>
                      <a:pt x="23" y="63"/>
                    </a:lnTo>
                    <a:lnTo>
                      <a:pt x="27" y="47"/>
                    </a:lnTo>
                    <a:lnTo>
                      <a:pt x="30" y="30"/>
                    </a:lnTo>
                    <a:lnTo>
                      <a:pt x="30" y="23"/>
                    </a:lnTo>
                    <a:lnTo>
                      <a:pt x="30" y="16"/>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6" name="Freeform 181">
                <a:extLst>
                  <a:ext uri="{FF2B5EF4-FFF2-40B4-BE49-F238E27FC236}">
                    <a16:creationId xmlns:a16="http://schemas.microsoft.com/office/drawing/2014/main" id="{9A634E20-3C88-4BF4-B276-5F6DFAE0E6FD}"/>
                  </a:ext>
                </a:extLst>
              </p:cNvPr>
              <p:cNvSpPr>
                <a:spLocks/>
              </p:cNvSpPr>
              <p:nvPr/>
            </p:nvSpPr>
            <p:spPr bwMode="auto">
              <a:xfrm>
                <a:off x="3637" y="1405"/>
                <a:ext cx="129" cy="192"/>
              </a:xfrm>
              <a:custGeom>
                <a:avLst/>
                <a:gdLst>
                  <a:gd name="T0" fmla="*/ 0 w 129"/>
                  <a:gd name="T1" fmla="*/ 1 h 192"/>
                  <a:gd name="T2" fmla="*/ 16 w 129"/>
                  <a:gd name="T3" fmla="*/ 7 h 192"/>
                  <a:gd name="T4" fmla="*/ 30 w 129"/>
                  <a:gd name="T5" fmla="*/ 16 h 192"/>
                  <a:gd name="T6" fmla="*/ 57 w 129"/>
                  <a:gd name="T7" fmla="*/ 37 h 192"/>
                  <a:gd name="T8" fmla="*/ 69 w 129"/>
                  <a:gd name="T9" fmla="*/ 48 h 192"/>
                  <a:gd name="T10" fmla="*/ 91 w 129"/>
                  <a:gd name="T11" fmla="*/ 73 h 192"/>
                  <a:gd name="T12" fmla="*/ 102 w 129"/>
                  <a:gd name="T13" fmla="*/ 86 h 192"/>
                  <a:gd name="T14" fmla="*/ 118 w 129"/>
                  <a:gd name="T15" fmla="*/ 114 h 192"/>
                  <a:gd name="T16" fmla="*/ 121 w 129"/>
                  <a:gd name="T17" fmla="*/ 122 h 192"/>
                  <a:gd name="T18" fmla="*/ 124 w 129"/>
                  <a:gd name="T19" fmla="*/ 139 h 192"/>
                  <a:gd name="T20" fmla="*/ 123 w 129"/>
                  <a:gd name="T21" fmla="*/ 148 h 192"/>
                  <a:gd name="T22" fmla="*/ 121 w 129"/>
                  <a:gd name="T23" fmla="*/ 152 h 192"/>
                  <a:gd name="T24" fmla="*/ 115 w 129"/>
                  <a:gd name="T25" fmla="*/ 157 h 192"/>
                  <a:gd name="T26" fmla="*/ 100 w 129"/>
                  <a:gd name="T27" fmla="*/ 161 h 192"/>
                  <a:gd name="T28" fmla="*/ 91 w 129"/>
                  <a:gd name="T29" fmla="*/ 161 h 192"/>
                  <a:gd name="T30" fmla="*/ 74 w 129"/>
                  <a:gd name="T31" fmla="*/ 160 h 192"/>
                  <a:gd name="T32" fmla="*/ 60 w 129"/>
                  <a:gd name="T33" fmla="*/ 160 h 192"/>
                  <a:gd name="T34" fmla="*/ 59 w 129"/>
                  <a:gd name="T35" fmla="*/ 161 h 192"/>
                  <a:gd name="T36" fmla="*/ 59 w 129"/>
                  <a:gd name="T37" fmla="*/ 164 h 192"/>
                  <a:gd name="T38" fmla="*/ 62 w 129"/>
                  <a:gd name="T39" fmla="*/ 167 h 192"/>
                  <a:gd name="T40" fmla="*/ 73 w 129"/>
                  <a:gd name="T41" fmla="*/ 177 h 192"/>
                  <a:gd name="T42" fmla="*/ 77 w 129"/>
                  <a:gd name="T43" fmla="*/ 181 h 192"/>
                  <a:gd name="T44" fmla="*/ 79 w 129"/>
                  <a:gd name="T45" fmla="*/ 183 h 192"/>
                  <a:gd name="T46" fmla="*/ 80 w 129"/>
                  <a:gd name="T47" fmla="*/ 184 h 192"/>
                  <a:gd name="T48" fmla="*/ 77 w 129"/>
                  <a:gd name="T49" fmla="*/ 188 h 192"/>
                  <a:gd name="T50" fmla="*/ 70 w 129"/>
                  <a:gd name="T51" fmla="*/ 186 h 192"/>
                  <a:gd name="T52" fmla="*/ 69 w 129"/>
                  <a:gd name="T53" fmla="*/ 187 h 192"/>
                  <a:gd name="T54" fmla="*/ 69 w 129"/>
                  <a:gd name="T55" fmla="*/ 188 h 192"/>
                  <a:gd name="T56" fmla="*/ 70 w 129"/>
                  <a:gd name="T57" fmla="*/ 189 h 192"/>
                  <a:gd name="T58" fmla="*/ 79 w 129"/>
                  <a:gd name="T59" fmla="*/ 192 h 192"/>
                  <a:gd name="T60" fmla="*/ 86 w 129"/>
                  <a:gd name="T61" fmla="*/ 191 h 192"/>
                  <a:gd name="T62" fmla="*/ 88 w 129"/>
                  <a:gd name="T63" fmla="*/ 189 h 192"/>
                  <a:gd name="T64" fmla="*/ 88 w 129"/>
                  <a:gd name="T65" fmla="*/ 186 h 192"/>
                  <a:gd name="T66" fmla="*/ 84 w 129"/>
                  <a:gd name="T67" fmla="*/ 180 h 192"/>
                  <a:gd name="T68" fmla="*/ 81 w 129"/>
                  <a:gd name="T69" fmla="*/ 177 h 192"/>
                  <a:gd name="T70" fmla="*/ 72 w 129"/>
                  <a:gd name="T71" fmla="*/ 168 h 192"/>
                  <a:gd name="T72" fmla="*/ 67 w 129"/>
                  <a:gd name="T73" fmla="*/ 165 h 192"/>
                  <a:gd name="T74" fmla="*/ 63 w 129"/>
                  <a:gd name="T75" fmla="*/ 161 h 192"/>
                  <a:gd name="T76" fmla="*/ 62 w 129"/>
                  <a:gd name="T77" fmla="*/ 165 h 192"/>
                  <a:gd name="T78" fmla="*/ 66 w 129"/>
                  <a:gd name="T79" fmla="*/ 164 h 192"/>
                  <a:gd name="T80" fmla="*/ 79 w 129"/>
                  <a:gd name="T81" fmla="*/ 166 h 192"/>
                  <a:gd name="T82" fmla="*/ 89 w 129"/>
                  <a:gd name="T83" fmla="*/ 166 h 192"/>
                  <a:gd name="T84" fmla="*/ 98 w 129"/>
                  <a:gd name="T85" fmla="*/ 166 h 192"/>
                  <a:gd name="T86" fmla="*/ 114 w 129"/>
                  <a:gd name="T87" fmla="*/ 163 h 192"/>
                  <a:gd name="T88" fmla="*/ 125 w 129"/>
                  <a:gd name="T89" fmla="*/ 155 h 192"/>
                  <a:gd name="T90" fmla="*/ 127 w 129"/>
                  <a:gd name="T91" fmla="*/ 152 h 192"/>
                  <a:gd name="T92" fmla="*/ 129 w 129"/>
                  <a:gd name="T93" fmla="*/ 142 h 192"/>
                  <a:gd name="T94" fmla="*/ 128 w 129"/>
                  <a:gd name="T95" fmla="*/ 129 h 192"/>
                  <a:gd name="T96" fmla="*/ 125 w 129"/>
                  <a:gd name="T97" fmla="*/ 121 h 192"/>
                  <a:gd name="T98" fmla="*/ 112 w 129"/>
                  <a:gd name="T99" fmla="*/ 94 h 192"/>
                  <a:gd name="T100" fmla="*/ 102 w 129"/>
                  <a:gd name="T101" fmla="*/ 79 h 192"/>
                  <a:gd name="T102" fmla="*/ 77 w 129"/>
                  <a:gd name="T103" fmla="*/ 50 h 192"/>
                  <a:gd name="T104" fmla="*/ 63 w 129"/>
                  <a:gd name="T105" fmla="*/ 38 h 192"/>
                  <a:gd name="T106" fmla="*/ 31 w 129"/>
                  <a:gd name="T107" fmla="*/ 14 h 192"/>
                  <a:gd name="T108" fmla="*/ 24 w 129"/>
                  <a:gd name="T109" fmla="*/ 10 h 192"/>
                  <a:gd name="T110" fmla="*/ 9 w 129"/>
                  <a:gd name="T111" fmla="*/ 2 h 192"/>
                  <a:gd name="T112" fmla="*/ 0 w 129"/>
                  <a:gd name="T113" fmla="*/ 0 h 192"/>
                  <a:gd name="T114" fmla="*/ 0 w 129"/>
                  <a:gd name="T115" fmla="*/ 1 h 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 h="192">
                    <a:moveTo>
                      <a:pt x="0" y="1"/>
                    </a:moveTo>
                    <a:lnTo>
                      <a:pt x="0" y="1"/>
                    </a:lnTo>
                    <a:lnTo>
                      <a:pt x="8" y="3"/>
                    </a:lnTo>
                    <a:lnTo>
                      <a:pt x="16" y="7"/>
                    </a:lnTo>
                    <a:lnTo>
                      <a:pt x="23" y="12"/>
                    </a:lnTo>
                    <a:lnTo>
                      <a:pt x="30" y="16"/>
                    </a:lnTo>
                    <a:lnTo>
                      <a:pt x="43" y="26"/>
                    </a:lnTo>
                    <a:lnTo>
                      <a:pt x="57" y="37"/>
                    </a:lnTo>
                    <a:lnTo>
                      <a:pt x="69" y="48"/>
                    </a:lnTo>
                    <a:lnTo>
                      <a:pt x="81" y="60"/>
                    </a:lnTo>
                    <a:lnTo>
                      <a:pt x="91" y="73"/>
                    </a:lnTo>
                    <a:lnTo>
                      <a:pt x="102" y="86"/>
                    </a:lnTo>
                    <a:lnTo>
                      <a:pt x="111" y="100"/>
                    </a:lnTo>
                    <a:lnTo>
                      <a:pt x="118" y="114"/>
                    </a:lnTo>
                    <a:lnTo>
                      <a:pt x="121" y="122"/>
                    </a:lnTo>
                    <a:lnTo>
                      <a:pt x="123" y="131"/>
                    </a:lnTo>
                    <a:lnTo>
                      <a:pt x="124" y="139"/>
                    </a:lnTo>
                    <a:lnTo>
                      <a:pt x="124" y="143"/>
                    </a:lnTo>
                    <a:lnTo>
                      <a:pt x="123" y="148"/>
                    </a:lnTo>
                    <a:lnTo>
                      <a:pt x="121" y="152"/>
                    </a:lnTo>
                    <a:lnTo>
                      <a:pt x="118" y="155"/>
                    </a:lnTo>
                    <a:lnTo>
                      <a:pt x="115" y="157"/>
                    </a:lnTo>
                    <a:lnTo>
                      <a:pt x="110" y="159"/>
                    </a:lnTo>
                    <a:lnTo>
                      <a:pt x="100" y="161"/>
                    </a:lnTo>
                    <a:lnTo>
                      <a:pt x="91" y="161"/>
                    </a:lnTo>
                    <a:lnTo>
                      <a:pt x="74" y="160"/>
                    </a:lnTo>
                    <a:lnTo>
                      <a:pt x="67" y="159"/>
                    </a:lnTo>
                    <a:lnTo>
                      <a:pt x="60" y="160"/>
                    </a:lnTo>
                    <a:lnTo>
                      <a:pt x="59" y="161"/>
                    </a:lnTo>
                    <a:lnTo>
                      <a:pt x="58" y="162"/>
                    </a:lnTo>
                    <a:lnTo>
                      <a:pt x="59" y="164"/>
                    </a:lnTo>
                    <a:lnTo>
                      <a:pt x="62" y="167"/>
                    </a:lnTo>
                    <a:lnTo>
                      <a:pt x="66" y="170"/>
                    </a:lnTo>
                    <a:lnTo>
                      <a:pt x="73" y="177"/>
                    </a:lnTo>
                    <a:lnTo>
                      <a:pt x="77" y="181"/>
                    </a:lnTo>
                    <a:lnTo>
                      <a:pt x="79" y="183"/>
                    </a:lnTo>
                    <a:lnTo>
                      <a:pt x="80" y="184"/>
                    </a:lnTo>
                    <a:lnTo>
                      <a:pt x="80" y="185"/>
                    </a:lnTo>
                    <a:lnTo>
                      <a:pt x="77" y="188"/>
                    </a:lnTo>
                    <a:lnTo>
                      <a:pt x="70" y="186"/>
                    </a:lnTo>
                    <a:lnTo>
                      <a:pt x="69" y="187"/>
                    </a:lnTo>
                    <a:lnTo>
                      <a:pt x="69" y="188"/>
                    </a:lnTo>
                    <a:lnTo>
                      <a:pt x="70" y="189"/>
                    </a:lnTo>
                    <a:lnTo>
                      <a:pt x="74" y="190"/>
                    </a:lnTo>
                    <a:lnTo>
                      <a:pt x="79" y="192"/>
                    </a:lnTo>
                    <a:lnTo>
                      <a:pt x="84" y="192"/>
                    </a:lnTo>
                    <a:lnTo>
                      <a:pt x="86" y="191"/>
                    </a:lnTo>
                    <a:lnTo>
                      <a:pt x="88" y="189"/>
                    </a:lnTo>
                    <a:lnTo>
                      <a:pt x="88" y="187"/>
                    </a:lnTo>
                    <a:lnTo>
                      <a:pt x="88" y="186"/>
                    </a:lnTo>
                    <a:lnTo>
                      <a:pt x="87" y="183"/>
                    </a:lnTo>
                    <a:lnTo>
                      <a:pt x="84" y="180"/>
                    </a:lnTo>
                    <a:lnTo>
                      <a:pt x="81" y="177"/>
                    </a:lnTo>
                    <a:lnTo>
                      <a:pt x="77" y="172"/>
                    </a:lnTo>
                    <a:lnTo>
                      <a:pt x="72" y="168"/>
                    </a:lnTo>
                    <a:lnTo>
                      <a:pt x="67" y="165"/>
                    </a:lnTo>
                    <a:lnTo>
                      <a:pt x="65" y="163"/>
                    </a:lnTo>
                    <a:lnTo>
                      <a:pt x="63" y="161"/>
                    </a:lnTo>
                    <a:lnTo>
                      <a:pt x="62" y="165"/>
                    </a:lnTo>
                    <a:lnTo>
                      <a:pt x="66" y="164"/>
                    </a:lnTo>
                    <a:lnTo>
                      <a:pt x="70" y="165"/>
                    </a:lnTo>
                    <a:lnTo>
                      <a:pt x="79" y="166"/>
                    </a:lnTo>
                    <a:lnTo>
                      <a:pt x="89" y="166"/>
                    </a:lnTo>
                    <a:lnTo>
                      <a:pt x="98" y="166"/>
                    </a:lnTo>
                    <a:lnTo>
                      <a:pt x="107" y="165"/>
                    </a:lnTo>
                    <a:lnTo>
                      <a:pt x="114" y="163"/>
                    </a:lnTo>
                    <a:lnTo>
                      <a:pt x="120" y="160"/>
                    </a:lnTo>
                    <a:lnTo>
                      <a:pt x="125" y="155"/>
                    </a:lnTo>
                    <a:lnTo>
                      <a:pt x="127" y="152"/>
                    </a:lnTo>
                    <a:lnTo>
                      <a:pt x="128" y="149"/>
                    </a:lnTo>
                    <a:lnTo>
                      <a:pt x="129" y="142"/>
                    </a:lnTo>
                    <a:lnTo>
                      <a:pt x="129" y="136"/>
                    </a:lnTo>
                    <a:lnTo>
                      <a:pt x="128" y="129"/>
                    </a:lnTo>
                    <a:lnTo>
                      <a:pt x="125" y="121"/>
                    </a:lnTo>
                    <a:lnTo>
                      <a:pt x="121" y="111"/>
                    </a:lnTo>
                    <a:lnTo>
                      <a:pt x="112" y="94"/>
                    </a:lnTo>
                    <a:lnTo>
                      <a:pt x="102" y="79"/>
                    </a:lnTo>
                    <a:lnTo>
                      <a:pt x="90" y="65"/>
                    </a:lnTo>
                    <a:lnTo>
                      <a:pt x="77" y="50"/>
                    </a:lnTo>
                    <a:lnTo>
                      <a:pt x="63" y="38"/>
                    </a:lnTo>
                    <a:lnTo>
                      <a:pt x="48" y="26"/>
                    </a:lnTo>
                    <a:lnTo>
                      <a:pt x="31" y="14"/>
                    </a:lnTo>
                    <a:lnTo>
                      <a:pt x="24" y="10"/>
                    </a:lnTo>
                    <a:lnTo>
                      <a:pt x="17" y="5"/>
                    </a:lnTo>
                    <a:lnTo>
                      <a:pt x="9" y="2"/>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7" name="Freeform 182">
                <a:extLst>
                  <a:ext uri="{FF2B5EF4-FFF2-40B4-BE49-F238E27FC236}">
                    <a16:creationId xmlns:a16="http://schemas.microsoft.com/office/drawing/2014/main" id="{61A5746B-47E9-4F82-8164-137ADC965993}"/>
                  </a:ext>
                </a:extLst>
              </p:cNvPr>
              <p:cNvSpPr>
                <a:spLocks/>
              </p:cNvSpPr>
              <p:nvPr/>
            </p:nvSpPr>
            <p:spPr bwMode="auto">
              <a:xfrm>
                <a:off x="3672" y="1574"/>
                <a:ext cx="150" cy="67"/>
              </a:xfrm>
              <a:custGeom>
                <a:avLst/>
                <a:gdLst>
                  <a:gd name="T0" fmla="*/ 6 w 150"/>
                  <a:gd name="T1" fmla="*/ 67 h 67"/>
                  <a:gd name="T2" fmla="*/ 6 w 150"/>
                  <a:gd name="T3" fmla="*/ 67 h 67"/>
                  <a:gd name="T4" fmla="*/ 4 w 150"/>
                  <a:gd name="T5" fmla="*/ 61 h 67"/>
                  <a:gd name="T6" fmla="*/ 2 w 150"/>
                  <a:gd name="T7" fmla="*/ 56 h 67"/>
                  <a:gd name="T8" fmla="*/ 1 w 150"/>
                  <a:gd name="T9" fmla="*/ 51 h 67"/>
                  <a:gd name="T10" fmla="*/ 1 w 150"/>
                  <a:gd name="T11" fmla="*/ 45 h 67"/>
                  <a:gd name="T12" fmla="*/ 1 w 150"/>
                  <a:gd name="T13" fmla="*/ 45 h 67"/>
                  <a:gd name="T14" fmla="*/ 2 w 150"/>
                  <a:gd name="T15" fmla="*/ 42 h 67"/>
                  <a:gd name="T16" fmla="*/ 3 w 150"/>
                  <a:gd name="T17" fmla="*/ 39 h 67"/>
                  <a:gd name="T18" fmla="*/ 7 w 150"/>
                  <a:gd name="T19" fmla="*/ 33 h 67"/>
                  <a:gd name="T20" fmla="*/ 13 w 150"/>
                  <a:gd name="T21" fmla="*/ 28 h 67"/>
                  <a:gd name="T22" fmla="*/ 18 w 150"/>
                  <a:gd name="T23" fmla="*/ 24 h 67"/>
                  <a:gd name="T24" fmla="*/ 18 w 150"/>
                  <a:gd name="T25" fmla="*/ 24 h 67"/>
                  <a:gd name="T26" fmla="*/ 23 w 150"/>
                  <a:gd name="T27" fmla="*/ 20 h 67"/>
                  <a:gd name="T28" fmla="*/ 28 w 150"/>
                  <a:gd name="T29" fmla="*/ 17 h 67"/>
                  <a:gd name="T30" fmla="*/ 38 w 150"/>
                  <a:gd name="T31" fmla="*/ 13 h 67"/>
                  <a:gd name="T32" fmla="*/ 50 w 150"/>
                  <a:gd name="T33" fmla="*/ 11 h 67"/>
                  <a:gd name="T34" fmla="*/ 62 w 150"/>
                  <a:gd name="T35" fmla="*/ 10 h 67"/>
                  <a:gd name="T36" fmla="*/ 62 w 150"/>
                  <a:gd name="T37" fmla="*/ 10 h 67"/>
                  <a:gd name="T38" fmla="*/ 86 w 150"/>
                  <a:gd name="T39" fmla="*/ 11 h 67"/>
                  <a:gd name="T40" fmla="*/ 97 w 150"/>
                  <a:gd name="T41" fmla="*/ 12 h 67"/>
                  <a:gd name="T42" fmla="*/ 109 w 150"/>
                  <a:gd name="T43" fmla="*/ 11 h 67"/>
                  <a:gd name="T44" fmla="*/ 109 w 150"/>
                  <a:gd name="T45" fmla="*/ 11 h 67"/>
                  <a:gd name="T46" fmla="*/ 119 w 150"/>
                  <a:gd name="T47" fmla="*/ 10 h 67"/>
                  <a:gd name="T48" fmla="*/ 130 w 150"/>
                  <a:gd name="T49" fmla="*/ 8 h 67"/>
                  <a:gd name="T50" fmla="*/ 140 w 150"/>
                  <a:gd name="T51" fmla="*/ 4 h 67"/>
                  <a:gd name="T52" fmla="*/ 150 w 150"/>
                  <a:gd name="T53" fmla="*/ 1 h 67"/>
                  <a:gd name="T54" fmla="*/ 150 w 150"/>
                  <a:gd name="T55" fmla="*/ 1 h 67"/>
                  <a:gd name="T56" fmla="*/ 150 w 150"/>
                  <a:gd name="T57" fmla="*/ 0 h 67"/>
                  <a:gd name="T58" fmla="*/ 149 w 150"/>
                  <a:gd name="T59" fmla="*/ 0 h 67"/>
                  <a:gd name="T60" fmla="*/ 149 w 150"/>
                  <a:gd name="T61" fmla="*/ 0 h 67"/>
                  <a:gd name="T62" fmla="*/ 135 w 150"/>
                  <a:gd name="T63" fmla="*/ 4 h 67"/>
                  <a:gd name="T64" fmla="*/ 120 w 150"/>
                  <a:gd name="T65" fmla="*/ 8 h 67"/>
                  <a:gd name="T66" fmla="*/ 106 w 150"/>
                  <a:gd name="T67" fmla="*/ 9 h 67"/>
                  <a:gd name="T68" fmla="*/ 92 w 150"/>
                  <a:gd name="T69" fmla="*/ 9 h 67"/>
                  <a:gd name="T70" fmla="*/ 92 w 150"/>
                  <a:gd name="T71" fmla="*/ 9 h 67"/>
                  <a:gd name="T72" fmla="*/ 68 w 150"/>
                  <a:gd name="T73" fmla="*/ 8 h 67"/>
                  <a:gd name="T74" fmla="*/ 54 w 150"/>
                  <a:gd name="T75" fmla="*/ 9 h 67"/>
                  <a:gd name="T76" fmla="*/ 42 w 150"/>
                  <a:gd name="T77" fmla="*/ 10 h 67"/>
                  <a:gd name="T78" fmla="*/ 42 w 150"/>
                  <a:gd name="T79" fmla="*/ 10 h 67"/>
                  <a:gd name="T80" fmla="*/ 33 w 150"/>
                  <a:gd name="T81" fmla="*/ 13 h 67"/>
                  <a:gd name="T82" fmla="*/ 23 w 150"/>
                  <a:gd name="T83" fmla="*/ 17 h 67"/>
                  <a:gd name="T84" fmla="*/ 15 w 150"/>
                  <a:gd name="T85" fmla="*/ 24 h 67"/>
                  <a:gd name="T86" fmla="*/ 7 w 150"/>
                  <a:gd name="T87" fmla="*/ 31 h 67"/>
                  <a:gd name="T88" fmla="*/ 7 w 150"/>
                  <a:gd name="T89" fmla="*/ 31 h 67"/>
                  <a:gd name="T90" fmla="*/ 4 w 150"/>
                  <a:gd name="T91" fmla="*/ 35 h 67"/>
                  <a:gd name="T92" fmla="*/ 2 w 150"/>
                  <a:gd name="T93" fmla="*/ 39 h 67"/>
                  <a:gd name="T94" fmla="*/ 1 w 150"/>
                  <a:gd name="T95" fmla="*/ 44 h 67"/>
                  <a:gd name="T96" fmla="*/ 0 w 150"/>
                  <a:gd name="T97" fmla="*/ 48 h 67"/>
                  <a:gd name="T98" fmla="*/ 1 w 150"/>
                  <a:gd name="T99" fmla="*/ 53 h 67"/>
                  <a:gd name="T100" fmla="*/ 2 w 150"/>
                  <a:gd name="T101" fmla="*/ 57 h 67"/>
                  <a:gd name="T102" fmla="*/ 6 w 150"/>
                  <a:gd name="T103" fmla="*/ 67 h 67"/>
                  <a:gd name="T104" fmla="*/ 6 w 150"/>
                  <a:gd name="T105" fmla="*/ 67 h 67"/>
                  <a:gd name="T106" fmla="*/ 6 w 150"/>
                  <a:gd name="T107" fmla="*/ 67 h 67"/>
                  <a:gd name="T108" fmla="*/ 6 w 150"/>
                  <a:gd name="T109" fmla="*/ 67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0" h="67">
                    <a:moveTo>
                      <a:pt x="6" y="67"/>
                    </a:moveTo>
                    <a:lnTo>
                      <a:pt x="6" y="67"/>
                    </a:lnTo>
                    <a:lnTo>
                      <a:pt x="4" y="61"/>
                    </a:lnTo>
                    <a:lnTo>
                      <a:pt x="2" y="56"/>
                    </a:lnTo>
                    <a:lnTo>
                      <a:pt x="1" y="51"/>
                    </a:lnTo>
                    <a:lnTo>
                      <a:pt x="1" y="45"/>
                    </a:lnTo>
                    <a:lnTo>
                      <a:pt x="2" y="42"/>
                    </a:lnTo>
                    <a:lnTo>
                      <a:pt x="3" y="39"/>
                    </a:lnTo>
                    <a:lnTo>
                      <a:pt x="7" y="33"/>
                    </a:lnTo>
                    <a:lnTo>
                      <a:pt x="13" y="28"/>
                    </a:lnTo>
                    <a:lnTo>
                      <a:pt x="18" y="24"/>
                    </a:lnTo>
                    <a:lnTo>
                      <a:pt x="23" y="20"/>
                    </a:lnTo>
                    <a:lnTo>
                      <a:pt x="28" y="17"/>
                    </a:lnTo>
                    <a:lnTo>
                      <a:pt x="38" y="13"/>
                    </a:lnTo>
                    <a:lnTo>
                      <a:pt x="50" y="11"/>
                    </a:lnTo>
                    <a:lnTo>
                      <a:pt x="62" y="10"/>
                    </a:lnTo>
                    <a:lnTo>
                      <a:pt x="86" y="11"/>
                    </a:lnTo>
                    <a:lnTo>
                      <a:pt x="97" y="12"/>
                    </a:lnTo>
                    <a:lnTo>
                      <a:pt x="109" y="11"/>
                    </a:lnTo>
                    <a:lnTo>
                      <a:pt x="119" y="10"/>
                    </a:lnTo>
                    <a:lnTo>
                      <a:pt x="130" y="8"/>
                    </a:lnTo>
                    <a:lnTo>
                      <a:pt x="140" y="4"/>
                    </a:lnTo>
                    <a:lnTo>
                      <a:pt x="150" y="1"/>
                    </a:lnTo>
                    <a:lnTo>
                      <a:pt x="150" y="0"/>
                    </a:lnTo>
                    <a:lnTo>
                      <a:pt x="149" y="0"/>
                    </a:lnTo>
                    <a:lnTo>
                      <a:pt x="135" y="4"/>
                    </a:lnTo>
                    <a:lnTo>
                      <a:pt x="120" y="8"/>
                    </a:lnTo>
                    <a:lnTo>
                      <a:pt x="106" y="9"/>
                    </a:lnTo>
                    <a:lnTo>
                      <a:pt x="92" y="9"/>
                    </a:lnTo>
                    <a:lnTo>
                      <a:pt x="68" y="8"/>
                    </a:lnTo>
                    <a:lnTo>
                      <a:pt x="54" y="9"/>
                    </a:lnTo>
                    <a:lnTo>
                      <a:pt x="42" y="10"/>
                    </a:lnTo>
                    <a:lnTo>
                      <a:pt x="33" y="13"/>
                    </a:lnTo>
                    <a:lnTo>
                      <a:pt x="23" y="17"/>
                    </a:lnTo>
                    <a:lnTo>
                      <a:pt x="15" y="24"/>
                    </a:lnTo>
                    <a:lnTo>
                      <a:pt x="7" y="31"/>
                    </a:lnTo>
                    <a:lnTo>
                      <a:pt x="4" y="35"/>
                    </a:lnTo>
                    <a:lnTo>
                      <a:pt x="2" y="39"/>
                    </a:lnTo>
                    <a:lnTo>
                      <a:pt x="1" y="44"/>
                    </a:lnTo>
                    <a:lnTo>
                      <a:pt x="0" y="48"/>
                    </a:lnTo>
                    <a:lnTo>
                      <a:pt x="1" y="53"/>
                    </a:lnTo>
                    <a:lnTo>
                      <a:pt x="2" y="5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8" name="Freeform 183">
                <a:extLst>
                  <a:ext uri="{FF2B5EF4-FFF2-40B4-BE49-F238E27FC236}">
                    <a16:creationId xmlns:a16="http://schemas.microsoft.com/office/drawing/2014/main" id="{588D966E-97FC-4BF5-BF2A-662B4A6C9FEC}"/>
                  </a:ext>
                </a:extLst>
              </p:cNvPr>
              <p:cNvSpPr>
                <a:spLocks/>
              </p:cNvSpPr>
              <p:nvPr/>
            </p:nvSpPr>
            <p:spPr bwMode="auto">
              <a:xfrm>
                <a:off x="3721" y="1562"/>
                <a:ext cx="105" cy="264"/>
              </a:xfrm>
              <a:custGeom>
                <a:avLst/>
                <a:gdLst>
                  <a:gd name="T0" fmla="*/ 104 w 105"/>
                  <a:gd name="T1" fmla="*/ 0 h 264"/>
                  <a:gd name="T2" fmla="*/ 87 w 105"/>
                  <a:gd name="T3" fmla="*/ 29 h 264"/>
                  <a:gd name="T4" fmla="*/ 76 w 105"/>
                  <a:gd name="T5" fmla="*/ 59 h 264"/>
                  <a:gd name="T6" fmla="*/ 71 w 105"/>
                  <a:gd name="T7" fmla="*/ 79 h 264"/>
                  <a:gd name="T8" fmla="*/ 65 w 105"/>
                  <a:gd name="T9" fmla="*/ 138 h 264"/>
                  <a:gd name="T10" fmla="*/ 63 w 105"/>
                  <a:gd name="T11" fmla="*/ 157 h 264"/>
                  <a:gd name="T12" fmla="*/ 57 w 105"/>
                  <a:gd name="T13" fmla="*/ 196 h 264"/>
                  <a:gd name="T14" fmla="*/ 52 w 105"/>
                  <a:gd name="T15" fmla="*/ 214 h 264"/>
                  <a:gd name="T16" fmla="*/ 46 w 105"/>
                  <a:gd name="T17" fmla="*/ 231 h 264"/>
                  <a:gd name="T18" fmla="*/ 35 w 105"/>
                  <a:gd name="T19" fmla="*/ 249 h 264"/>
                  <a:gd name="T20" fmla="*/ 25 w 105"/>
                  <a:gd name="T21" fmla="*/ 257 h 264"/>
                  <a:gd name="T22" fmla="*/ 16 w 105"/>
                  <a:gd name="T23" fmla="*/ 259 h 264"/>
                  <a:gd name="T24" fmla="*/ 7 w 105"/>
                  <a:gd name="T25" fmla="*/ 257 h 264"/>
                  <a:gd name="T26" fmla="*/ 2 w 105"/>
                  <a:gd name="T27" fmla="*/ 254 h 264"/>
                  <a:gd name="T28" fmla="*/ 0 w 105"/>
                  <a:gd name="T29" fmla="*/ 255 h 264"/>
                  <a:gd name="T30" fmla="*/ 0 w 105"/>
                  <a:gd name="T31" fmla="*/ 257 h 264"/>
                  <a:gd name="T32" fmla="*/ 6 w 105"/>
                  <a:gd name="T33" fmla="*/ 261 h 264"/>
                  <a:gd name="T34" fmla="*/ 18 w 105"/>
                  <a:gd name="T35" fmla="*/ 264 h 264"/>
                  <a:gd name="T36" fmla="*/ 24 w 105"/>
                  <a:gd name="T37" fmla="*/ 263 h 264"/>
                  <a:gd name="T38" fmla="*/ 37 w 105"/>
                  <a:gd name="T39" fmla="*/ 256 h 264"/>
                  <a:gd name="T40" fmla="*/ 46 w 105"/>
                  <a:gd name="T41" fmla="*/ 245 h 264"/>
                  <a:gd name="T42" fmla="*/ 51 w 105"/>
                  <a:gd name="T43" fmla="*/ 236 h 264"/>
                  <a:gd name="T44" fmla="*/ 58 w 105"/>
                  <a:gd name="T45" fmla="*/ 217 h 264"/>
                  <a:gd name="T46" fmla="*/ 65 w 105"/>
                  <a:gd name="T47" fmla="*/ 188 h 264"/>
                  <a:gd name="T48" fmla="*/ 67 w 105"/>
                  <a:gd name="T49" fmla="*/ 168 h 264"/>
                  <a:gd name="T50" fmla="*/ 71 w 105"/>
                  <a:gd name="T51" fmla="*/ 124 h 264"/>
                  <a:gd name="T52" fmla="*/ 75 w 105"/>
                  <a:gd name="T53" fmla="*/ 81 h 264"/>
                  <a:gd name="T54" fmla="*/ 77 w 105"/>
                  <a:gd name="T55" fmla="*/ 70 h 264"/>
                  <a:gd name="T56" fmla="*/ 82 w 105"/>
                  <a:gd name="T57" fmla="*/ 49 h 264"/>
                  <a:gd name="T58" fmla="*/ 89 w 105"/>
                  <a:gd name="T59" fmla="*/ 30 h 264"/>
                  <a:gd name="T60" fmla="*/ 105 w 105"/>
                  <a:gd name="T61" fmla="*/ 0 h 264"/>
                  <a:gd name="T62" fmla="*/ 105 w 105"/>
                  <a:gd name="T63" fmla="*/ 0 h 264"/>
                  <a:gd name="T64" fmla="*/ 104 w 105"/>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64">
                    <a:moveTo>
                      <a:pt x="104" y="0"/>
                    </a:moveTo>
                    <a:lnTo>
                      <a:pt x="104" y="0"/>
                    </a:lnTo>
                    <a:lnTo>
                      <a:pt x="95" y="14"/>
                    </a:lnTo>
                    <a:lnTo>
                      <a:pt x="87" y="29"/>
                    </a:lnTo>
                    <a:lnTo>
                      <a:pt x="81" y="43"/>
                    </a:lnTo>
                    <a:lnTo>
                      <a:pt x="76" y="59"/>
                    </a:lnTo>
                    <a:lnTo>
                      <a:pt x="71" y="79"/>
                    </a:lnTo>
                    <a:lnTo>
                      <a:pt x="68" y="98"/>
                    </a:lnTo>
                    <a:lnTo>
                      <a:pt x="65" y="138"/>
                    </a:lnTo>
                    <a:lnTo>
                      <a:pt x="63" y="157"/>
                    </a:lnTo>
                    <a:lnTo>
                      <a:pt x="61" y="176"/>
                    </a:lnTo>
                    <a:lnTo>
                      <a:pt x="57" y="196"/>
                    </a:lnTo>
                    <a:lnTo>
                      <a:pt x="52" y="214"/>
                    </a:lnTo>
                    <a:lnTo>
                      <a:pt x="50" y="222"/>
                    </a:lnTo>
                    <a:lnTo>
                      <a:pt x="46" y="231"/>
                    </a:lnTo>
                    <a:lnTo>
                      <a:pt x="41" y="240"/>
                    </a:lnTo>
                    <a:lnTo>
                      <a:pt x="35" y="249"/>
                    </a:lnTo>
                    <a:lnTo>
                      <a:pt x="29" y="255"/>
                    </a:lnTo>
                    <a:lnTo>
                      <a:pt x="25" y="257"/>
                    </a:lnTo>
                    <a:lnTo>
                      <a:pt x="21" y="258"/>
                    </a:lnTo>
                    <a:lnTo>
                      <a:pt x="16" y="259"/>
                    </a:lnTo>
                    <a:lnTo>
                      <a:pt x="12" y="258"/>
                    </a:lnTo>
                    <a:lnTo>
                      <a:pt x="7" y="257"/>
                    </a:lnTo>
                    <a:lnTo>
                      <a:pt x="2" y="254"/>
                    </a:lnTo>
                    <a:lnTo>
                      <a:pt x="1" y="254"/>
                    </a:lnTo>
                    <a:lnTo>
                      <a:pt x="0" y="255"/>
                    </a:lnTo>
                    <a:lnTo>
                      <a:pt x="0" y="256"/>
                    </a:lnTo>
                    <a:lnTo>
                      <a:pt x="0" y="257"/>
                    </a:lnTo>
                    <a:lnTo>
                      <a:pt x="6" y="261"/>
                    </a:lnTo>
                    <a:lnTo>
                      <a:pt x="11" y="263"/>
                    </a:lnTo>
                    <a:lnTo>
                      <a:pt x="18" y="264"/>
                    </a:lnTo>
                    <a:lnTo>
                      <a:pt x="24" y="263"/>
                    </a:lnTo>
                    <a:lnTo>
                      <a:pt x="31" y="261"/>
                    </a:lnTo>
                    <a:lnTo>
                      <a:pt x="37" y="256"/>
                    </a:lnTo>
                    <a:lnTo>
                      <a:pt x="42" y="251"/>
                    </a:lnTo>
                    <a:lnTo>
                      <a:pt x="46" y="245"/>
                    </a:lnTo>
                    <a:lnTo>
                      <a:pt x="51" y="236"/>
                    </a:lnTo>
                    <a:lnTo>
                      <a:pt x="55" y="227"/>
                    </a:lnTo>
                    <a:lnTo>
                      <a:pt x="58" y="217"/>
                    </a:lnTo>
                    <a:lnTo>
                      <a:pt x="61" y="208"/>
                    </a:lnTo>
                    <a:lnTo>
                      <a:pt x="65" y="188"/>
                    </a:lnTo>
                    <a:lnTo>
                      <a:pt x="67" y="168"/>
                    </a:lnTo>
                    <a:lnTo>
                      <a:pt x="69" y="146"/>
                    </a:lnTo>
                    <a:lnTo>
                      <a:pt x="71" y="124"/>
                    </a:lnTo>
                    <a:lnTo>
                      <a:pt x="72" y="103"/>
                    </a:lnTo>
                    <a:lnTo>
                      <a:pt x="75" y="81"/>
                    </a:lnTo>
                    <a:lnTo>
                      <a:pt x="77" y="70"/>
                    </a:lnTo>
                    <a:lnTo>
                      <a:pt x="79" y="59"/>
                    </a:lnTo>
                    <a:lnTo>
                      <a:pt x="82" y="49"/>
                    </a:lnTo>
                    <a:lnTo>
                      <a:pt x="85" y="39"/>
                    </a:lnTo>
                    <a:lnTo>
                      <a:pt x="89" y="30"/>
                    </a:lnTo>
                    <a:lnTo>
                      <a:pt x="94" y="20"/>
                    </a:lnTo>
                    <a:lnTo>
                      <a:pt x="105"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9" name="Freeform 184">
                <a:extLst>
                  <a:ext uri="{FF2B5EF4-FFF2-40B4-BE49-F238E27FC236}">
                    <a16:creationId xmlns:a16="http://schemas.microsoft.com/office/drawing/2014/main" id="{83DEEC96-B681-4FC5-82B3-8B117E9D042C}"/>
                  </a:ext>
                </a:extLst>
              </p:cNvPr>
              <p:cNvSpPr>
                <a:spLocks/>
              </p:cNvSpPr>
              <p:nvPr/>
            </p:nvSpPr>
            <p:spPr bwMode="auto">
              <a:xfrm>
                <a:off x="3864" y="1573"/>
                <a:ext cx="30" cy="16"/>
              </a:xfrm>
              <a:custGeom>
                <a:avLst/>
                <a:gdLst>
                  <a:gd name="T0" fmla="*/ 27 w 30"/>
                  <a:gd name="T1" fmla="*/ 1 h 16"/>
                  <a:gd name="T2" fmla="*/ 27 w 30"/>
                  <a:gd name="T3" fmla="*/ 1 h 16"/>
                  <a:gd name="T4" fmla="*/ 28 w 30"/>
                  <a:gd name="T5" fmla="*/ 3 h 16"/>
                  <a:gd name="T6" fmla="*/ 28 w 30"/>
                  <a:gd name="T7" fmla="*/ 5 h 16"/>
                  <a:gd name="T8" fmla="*/ 27 w 30"/>
                  <a:gd name="T9" fmla="*/ 8 h 16"/>
                  <a:gd name="T10" fmla="*/ 25 w 30"/>
                  <a:gd name="T11" fmla="*/ 10 h 16"/>
                  <a:gd name="T12" fmla="*/ 20 w 30"/>
                  <a:gd name="T13" fmla="*/ 13 h 16"/>
                  <a:gd name="T14" fmla="*/ 16 w 30"/>
                  <a:gd name="T15" fmla="*/ 14 h 16"/>
                  <a:gd name="T16" fmla="*/ 16 w 30"/>
                  <a:gd name="T17" fmla="*/ 14 h 16"/>
                  <a:gd name="T18" fmla="*/ 8 w 30"/>
                  <a:gd name="T19" fmla="*/ 14 h 16"/>
                  <a:gd name="T20" fmla="*/ 1 w 30"/>
                  <a:gd name="T21" fmla="*/ 12 h 16"/>
                  <a:gd name="T22" fmla="*/ 1 w 30"/>
                  <a:gd name="T23" fmla="*/ 12 h 16"/>
                  <a:gd name="T24" fmla="*/ 0 w 30"/>
                  <a:gd name="T25" fmla="*/ 12 h 16"/>
                  <a:gd name="T26" fmla="*/ 1 w 30"/>
                  <a:gd name="T27" fmla="*/ 13 h 16"/>
                  <a:gd name="T28" fmla="*/ 1 w 30"/>
                  <a:gd name="T29" fmla="*/ 13 h 16"/>
                  <a:gd name="T30" fmla="*/ 6 w 30"/>
                  <a:gd name="T31" fmla="*/ 15 h 16"/>
                  <a:gd name="T32" fmla="*/ 11 w 30"/>
                  <a:gd name="T33" fmla="*/ 16 h 16"/>
                  <a:gd name="T34" fmla="*/ 17 w 30"/>
                  <a:gd name="T35" fmla="*/ 16 h 16"/>
                  <a:gd name="T36" fmla="*/ 22 w 30"/>
                  <a:gd name="T37" fmla="*/ 15 h 16"/>
                  <a:gd name="T38" fmla="*/ 22 w 30"/>
                  <a:gd name="T39" fmla="*/ 15 h 16"/>
                  <a:gd name="T40" fmla="*/ 26 w 30"/>
                  <a:gd name="T41" fmla="*/ 12 h 16"/>
                  <a:gd name="T42" fmla="*/ 29 w 30"/>
                  <a:gd name="T43" fmla="*/ 9 h 16"/>
                  <a:gd name="T44" fmla="*/ 30 w 30"/>
                  <a:gd name="T45" fmla="*/ 6 h 16"/>
                  <a:gd name="T46" fmla="*/ 30 w 30"/>
                  <a:gd name="T47" fmla="*/ 4 h 16"/>
                  <a:gd name="T48" fmla="*/ 29 w 30"/>
                  <a:gd name="T49" fmla="*/ 2 h 16"/>
                  <a:gd name="T50" fmla="*/ 28 w 30"/>
                  <a:gd name="T51" fmla="*/ 0 h 16"/>
                  <a:gd name="T52" fmla="*/ 28 w 30"/>
                  <a:gd name="T53" fmla="*/ 0 h 16"/>
                  <a:gd name="T54" fmla="*/ 27 w 30"/>
                  <a:gd name="T55" fmla="*/ 0 h 16"/>
                  <a:gd name="T56" fmla="*/ 27 w 30"/>
                  <a:gd name="T57" fmla="*/ 1 h 16"/>
                  <a:gd name="T58" fmla="*/ 27 w 30"/>
                  <a:gd name="T59" fmla="*/ 1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16">
                    <a:moveTo>
                      <a:pt x="27" y="1"/>
                    </a:moveTo>
                    <a:lnTo>
                      <a:pt x="27" y="1"/>
                    </a:lnTo>
                    <a:lnTo>
                      <a:pt x="28" y="3"/>
                    </a:lnTo>
                    <a:lnTo>
                      <a:pt x="28" y="5"/>
                    </a:lnTo>
                    <a:lnTo>
                      <a:pt x="27" y="8"/>
                    </a:lnTo>
                    <a:lnTo>
                      <a:pt x="25" y="10"/>
                    </a:lnTo>
                    <a:lnTo>
                      <a:pt x="20" y="13"/>
                    </a:lnTo>
                    <a:lnTo>
                      <a:pt x="16" y="14"/>
                    </a:lnTo>
                    <a:lnTo>
                      <a:pt x="8" y="14"/>
                    </a:lnTo>
                    <a:lnTo>
                      <a:pt x="1" y="12"/>
                    </a:lnTo>
                    <a:lnTo>
                      <a:pt x="0" y="12"/>
                    </a:lnTo>
                    <a:lnTo>
                      <a:pt x="1" y="13"/>
                    </a:lnTo>
                    <a:lnTo>
                      <a:pt x="6" y="15"/>
                    </a:lnTo>
                    <a:lnTo>
                      <a:pt x="11" y="16"/>
                    </a:lnTo>
                    <a:lnTo>
                      <a:pt x="17" y="16"/>
                    </a:lnTo>
                    <a:lnTo>
                      <a:pt x="22" y="15"/>
                    </a:lnTo>
                    <a:lnTo>
                      <a:pt x="26" y="12"/>
                    </a:lnTo>
                    <a:lnTo>
                      <a:pt x="29" y="9"/>
                    </a:lnTo>
                    <a:lnTo>
                      <a:pt x="30" y="6"/>
                    </a:lnTo>
                    <a:lnTo>
                      <a:pt x="30" y="4"/>
                    </a:lnTo>
                    <a:lnTo>
                      <a:pt x="29" y="2"/>
                    </a:lnTo>
                    <a:lnTo>
                      <a:pt x="28" y="0"/>
                    </a:lnTo>
                    <a:lnTo>
                      <a:pt x="27" y="0"/>
                    </a:ln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0" name="Freeform 185">
                <a:extLst>
                  <a:ext uri="{FF2B5EF4-FFF2-40B4-BE49-F238E27FC236}">
                    <a16:creationId xmlns:a16="http://schemas.microsoft.com/office/drawing/2014/main" id="{D1543861-292A-4E6D-935B-12D7481ED03E}"/>
                  </a:ext>
                </a:extLst>
              </p:cNvPr>
              <p:cNvSpPr>
                <a:spLocks/>
              </p:cNvSpPr>
              <p:nvPr/>
            </p:nvSpPr>
            <p:spPr bwMode="auto">
              <a:xfrm>
                <a:off x="3821" y="1574"/>
                <a:ext cx="52" cy="34"/>
              </a:xfrm>
              <a:custGeom>
                <a:avLst/>
                <a:gdLst>
                  <a:gd name="T0" fmla="*/ 50 w 52"/>
                  <a:gd name="T1" fmla="*/ 1 h 34"/>
                  <a:gd name="T2" fmla="*/ 50 w 52"/>
                  <a:gd name="T3" fmla="*/ 1 h 34"/>
                  <a:gd name="T4" fmla="*/ 45 w 52"/>
                  <a:gd name="T5" fmla="*/ 7 h 34"/>
                  <a:gd name="T6" fmla="*/ 41 w 52"/>
                  <a:gd name="T7" fmla="*/ 13 h 34"/>
                  <a:gd name="T8" fmla="*/ 37 w 52"/>
                  <a:gd name="T9" fmla="*/ 18 h 34"/>
                  <a:gd name="T10" fmla="*/ 32 w 52"/>
                  <a:gd name="T11" fmla="*/ 24 h 34"/>
                  <a:gd name="T12" fmla="*/ 32 w 52"/>
                  <a:gd name="T13" fmla="*/ 24 h 34"/>
                  <a:gd name="T14" fmla="*/ 28 w 52"/>
                  <a:gd name="T15" fmla="*/ 26 h 34"/>
                  <a:gd name="T16" fmla="*/ 24 w 52"/>
                  <a:gd name="T17" fmla="*/ 28 h 34"/>
                  <a:gd name="T18" fmla="*/ 21 w 52"/>
                  <a:gd name="T19" fmla="*/ 29 h 34"/>
                  <a:gd name="T20" fmla="*/ 17 w 52"/>
                  <a:gd name="T21" fmla="*/ 30 h 34"/>
                  <a:gd name="T22" fmla="*/ 13 w 52"/>
                  <a:gd name="T23" fmla="*/ 29 h 34"/>
                  <a:gd name="T24" fmla="*/ 9 w 52"/>
                  <a:gd name="T25" fmla="*/ 28 h 34"/>
                  <a:gd name="T26" fmla="*/ 5 w 52"/>
                  <a:gd name="T27" fmla="*/ 26 h 34"/>
                  <a:gd name="T28" fmla="*/ 2 w 52"/>
                  <a:gd name="T29" fmla="*/ 23 h 34"/>
                  <a:gd name="T30" fmla="*/ 2 w 52"/>
                  <a:gd name="T31" fmla="*/ 23 h 34"/>
                  <a:gd name="T32" fmla="*/ 1 w 52"/>
                  <a:gd name="T33" fmla="*/ 22 h 34"/>
                  <a:gd name="T34" fmla="*/ 1 w 52"/>
                  <a:gd name="T35" fmla="*/ 23 h 34"/>
                  <a:gd name="T36" fmla="*/ 0 w 52"/>
                  <a:gd name="T37" fmla="*/ 23 h 34"/>
                  <a:gd name="T38" fmla="*/ 0 w 52"/>
                  <a:gd name="T39" fmla="*/ 24 h 34"/>
                  <a:gd name="T40" fmla="*/ 0 w 52"/>
                  <a:gd name="T41" fmla="*/ 24 h 34"/>
                  <a:gd name="T42" fmla="*/ 3 w 52"/>
                  <a:gd name="T43" fmla="*/ 27 h 34"/>
                  <a:gd name="T44" fmla="*/ 6 w 52"/>
                  <a:gd name="T45" fmla="*/ 30 h 34"/>
                  <a:gd name="T46" fmla="*/ 9 w 52"/>
                  <a:gd name="T47" fmla="*/ 32 h 34"/>
                  <a:gd name="T48" fmla="*/ 12 w 52"/>
                  <a:gd name="T49" fmla="*/ 33 h 34"/>
                  <a:gd name="T50" fmla="*/ 19 w 52"/>
                  <a:gd name="T51" fmla="*/ 34 h 34"/>
                  <a:gd name="T52" fmla="*/ 27 w 52"/>
                  <a:gd name="T53" fmla="*/ 32 h 34"/>
                  <a:gd name="T54" fmla="*/ 27 w 52"/>
                  <a:gd name="T55" fmla="*/ 32 h 34"/>
                  <a:gd name="T56" fmla="*/ 32 w 52"/>
                  <a:gd name="T57" fmla="*/ 30 h 34"/>
                  <a:gd name="T58" fmla="*/ 35 w 52"/>
                  <a:gd name="T59" fmla="*/ 27 h 34"/>
                  <a:gd name="T60" fmla="*/ 42 w 52"/>
                  <a:gd name="T61" fmla="*/ 19 h 34"/>
                  <a:gd name="T62" fmla="*/ 52 w 52"/>
                  <a:gd name="T63" fmla="*/ 2 h 34"/>
                  <a:gd name="T64" fmla="*/ 52 w 52"/>
                  <a:gd name="T65" fmla="*/ 2 h 34"/>
                  <a:gd name="T66" fmla="*/ 52 w 52"/>
                  <a:gd name="T67" fmla="*/ 1 h 34"/>
                  <a:gd name="T68" fmla="*/ 52 w 52"/>
                  <a:gd name="T69" fmla="*/ 0 h 34"/>
                  <a:gd name="T70" fmla="*/ 51 w 52"/>
                  <a:gd name="T71" fmla="*/ 0 h 34"/>
                  <a:gd name="T72" fmla="*/ 50 w 52"/>
                  <a:gd name="T73" fmla="*/ 1 h 34"/>
                  <a:gd name="T74" fmla="*/ 50 w 52"/>
                  <a:gd name="T75" fmla="*/ 1 h 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34">
                    <a:moveTo>
                      <a:pt x="50" y="1"/>
                    </a:moveTo>
                    <a:lnTo>
                      <a:pt x="50" y="1"/>
                    </a:lnTo>
                    <a:lnTo>
                      <a:pt x="45" y="7"/>
                    </a:lnTo>
                    <a:lnTo>
                      <a:pt x="41" y="13"/>
                    </a:lnTo>
                    <a:lnTo>
                      <a:pt x="37" y="18"/>
                    </a:lnTo>
                    <a:lnTo>
                      <a:pt x="32" y="24"/>
                    </a:lnTo>
                    <a:lnTo>
                      <a:pt x="28" y="26"/>
                    </a:lnTo>
                    <a:lnTo>
                      <a:pt x="24" y="28"/>
                    </a:lnTo>
                    <a:lnTo>
                      <a:pt x="21" y="29"/>
                    </a:lnTo>
                    <a:lnTo>
                      <a:pt x="17" y="30"/>
                    </a:lnTo>
                    <a:lnTo>
                      <a:pt x="13" y="29"/>
                    </a:lnTo>
                    <a:lnTo>
                      <a:pt x="9" y="28"/>
                    </a:lnTo>
                    <a:lnTo>
                      <a:pt x="5" y="26"/>
                    </a:lnTo>
                    <a:lnTo>
                      <a:pt x="2" y="23"/>
                    </a:lnTo>
                    <a:lnTo>
                      <a:pt x="1" y="22"/>
                    </a:lnTo>
                    <a:lnTo>
                      <a:pt x="1" y="23"/>
                    </a:lnTo>
                    <a:lnTo>
                      <a:pt x="0" y="23"/>
                    </a:lnTo>
                    <a:lnTo>
                      <a:pt x="0" y="24"/>
                    </a:lnTo>
                    <a:lnTo>
                      <a:pt x="3" y="27"/>
                    </a:lnTo>
                    <a:lnTo>
                      <a:pt x="6" y="30"/>
                    </a:lnTo>
                    <a:lnTo>
                      <a:pt x="9" y="32"/>
                    </a:lnTo>
                    <a:lnTo>
                      <a:pt x="12" y="33"/>
                    </a:lnTo>
                    <a:lnTo>
                      <a:pt x="19" y="34"/>
                    </a:lnTo>
                    <a:lnTo>
                      <a:pt x="27" y="32"/>
                    </a:lnTo>
                    <a:lnTo>
                      <a:pt x="32" y="30"/>
                    </a:lnTo>
                    <a:lnTo>
                      <a:pt x="35" y="27"/>
                    </a:lnTo>
                    <a:lnTo>
                      <a:pt x="42" y="19"/>
                    </a:lnTo>
                    <a:lnTo>
                      <a:pt x="52" y="2"/>
                    </a:lnTo>
                    <a:lnTo>
                      <a:pt x="52" y="1"/>
                    </a:lnTo>
                    <a:lnTo>
                      <a:pt x="52" y="0"/>
                    </a:lnTo>
                    <a:lnTo>
                      <a:pt x="51" y="0"/>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1" name="Freeform 186">
                <a:extLst>
                  <a:ext uri="{FF2B5EF4-FFF2-40B4-BE49-F238E27FC236}">
                    <a16:creationId xmlns:a16="http://schemas.microsoft.com/office/drawing/2014/main" id="{6AFB656E-2BB1-46D1-A466-4474F53B4CE9}"/>
                  </a:ext>
                </a:extLst>
              </p:cNvPr>
              <p:cNvSpPr>
                <a:spLocks/>
              </p:cNvSpPr>
              <p:nvPr/>
            </p:nvSpPr>
            <p:spPr bwMode="auto">
              <a:xfrm>
                <a:off x="3815" y="1492"/>
                <a:ext cx="100" cy="85"/>
              </a:xfrm>
              <a:custGeom>
                <a:avLst/>
                <a:gdLst>
                  <a:gd name="T0" fmla="*/ 0 w 100"/>
                  <a:gd name="T1" fmla="*/ 85 h 85"/>
                  <a:gd name="T2" fmla="*/ 0 w 100"/>
                  <a:gd name="T3" fmla="*/ 85 h 85"/>
                  <a:gd name="T4" fmla="*/ 7 w 100"/>
                  <a:gd name="T5" fmla="*/ 82 h 85"/>
                  <a:gd name="T6" fmla="*/ 13 w 100"/>
                  <a:gd name="T7" fmla="*/ 78 h 85"/>
                  <a:gd name="T8" fmla="*/ 18 w 100"/>
                  <a:gd name="T9" fmla="*/ 73 h 85"/>
                  <a:gd name="T10" fmla="*/ 23 w 100"/>
                  <a:gd name="T11" fmla="*/ 67 h 85"/>
                  <a:gd name="T12" fmla="*/ 23 w 100"/>
                  <a:gd name="T13" fmla="*/ 67 h 85"/>
                  <a:gd name="T14" fmla="*/ 34 w 100"/>
                  <a:gd name="T15" fmla="*/ 52 h 85"/>
                  <a:gd name="T16" fmla="*/ 42 w 100"/>
                  <a:gd name="T17" fmla="*/ 45 h 85"/>
                  <a:gd name="T18" fmla="*/ 49 w 100"/>
                  <a:gd name="T19" fmla="*/ 39 h 85"/>
                  <a:gd name="T20" fmla="*/ 49 w 100"/>
                  <a:gd name="T21" fmla="*/ 39 h 85"/>
                  <a:gd name="T22" fmla="*/ 73 w 100"/>
                  <a:gd name="T23" fmla="*/ 19 h 85"/>
                  <a:gd name="T24" fmla="*/ 85 w 100"/>
                  <a:gd name="T25" fmla="*/ 10 h 85"/>
                  <a:gd name="T26" fmla="*/ 99 w 100"/>
                  <a:gd name="T27" fmla="*/ 2 h 85"/>
                  <a:gd name="T28" fmla="*/ 99 w 100"/>
                  <a:gd name="T29" fmla="*/ 2 h 85"/>
                  <a:gd name="T30" fmla="*/ 100 w 100"/>
                  <a:gd name="T31" fmla="*/ 1 h 85"/>
                  <a:gd name="T32" fmla="*/ 99 w 100"/>
                  <a:gd name="T33" fmla="*/ 0 h 85"/>
                  <a:gd name="T34" fmla="*/ 99 w 100"/>
                  <a:gd name="T35" fmla="*/ 0 h 85"/>
                  <a:gd name="T36" fmla="*/ 86 w 100"/>
                  <a:gd name="T37" fmla="*/ 8 h 85"/>
                  <a:gd name="T38" fmla="*/ 74 w 100"/>
                  <a:gd name="T39" fmla="*/ 16 h 85"/>
                  <a:gd name="T40" fmla="*/ 51 w 100"/>
                  <a:gd name="T41" fmla="*/ 34 h 85"/>
                  <a:gd name="T42" fmla="*/ 51 w 100"/>
                  <a:gd name="T43" fmla="*/ 34 h 85"/>
                  <a:gd name="T44" fmla="*/ 44 w 100"/>
                  <a:gd name="T45" fmla="*/ 40 h 85"/>
                  <a:gd name="T46" fmla="*/ 38 w 100"/>
                  <a:gd name="T47" fmla="*/ 46 h 85"/>
                  <a:gd name="T48" fmla="*/ 25 w 100"/>
                  <a:gd name="T49" fmla="*/ 60 h 85"/>
                  <a:gd name="T50" fmla="*/ 25 w 100"/>
                  <a:gd name="T51" fmla="*/ 60 h 85"/>
                  <a:gd name="T52" fmla="*/ 20 w 100"/>
                  <a:gd name="T53" fmla="*/ 67 h 85"/>
                  <a:gd name="T54" fmla="*/ 14 w 100"/>
                  <a:gd name="T55" fmla="*/ 74 h 85"/>
                  <a:gd name="T56" fmla="*/ 8 w 100"/>
                  <a:gd name="T57" fmla="*/ 80 h 85"/>
                  <a:gd name="T58" fmla="*/ 4 w 100"/>
                  <a:gd name="T59" fmla="*/ 82 h 85"/>
                  <a:gd name="T60" fmla="*/ 0 w 100"/>
                  <a:gd name="T61" fmla="*/ 84 h 85"/>
                  <a:gd name="T62" fmla="*/ 0 w 100"/>
                  <a:gd name="T63" fmla="*/ 84 h 85"/>
                  <a:gd name="T64" fmla="*/ 0 w 100"/>
                  <a:gd name="T65" fmla="*/ 85 h 85"/>
                  <a:gd name="T66" fmla="*/ 0 w 100"/>
                  <a:gd name="T67" fmla="*/ 85 h 85"/>
                  <a:gd name="T68" fmla="*/ 0 w 100"/>
                  <a:gd name="T69" fmla="*/ 8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0" h="85">
                    <a:moveTo>
                      <a:pt x="0" y="85"/>
                    </a:moveTo>
                    <a:lnTo>
                      <a:pt x="0" y="85"/>
                    </a:lnTo>
                    <a:lnTo>
                      <a:pt x="7" y="82"/>
                    </a:lnTo>
                    <a:lnTo>
                      <a:pt x="13" y="78"/>
                    </a:lnTo>
                    <a:lnTo>
                      <a:pt x="18" y="73"/>
                    </a:lnTo>
                    <a:lnTo>
                      <a:pt x="23" y="67"/>
                    </a:lnTo>
                    <a:lnTo>
                      <a:pt x="34" y="52"/>
                    </a:lnTo>
                    <a:lnTo>
                      <a:pt x="42" y="45"/>
                    </a:lnTo>
                    <a:lnTo>
                      <a:pt x="49" y="39"/>
                    </a:lnTo>
                    <a:lnTo>
                      <a:pt x="73" y="19"/>
                    </a:lnTo>
                    <a:lnTo>
                      <a:pt x="85" y="10"/>
                    </a:lnTo>
                    <a:lnTo>
                      <a:pt x="99" y="2"/>
                    </a:lnTo>
                    <a:lnTo>
                      <a:pt x="100" y="1"/>
                    </a:lnTo>
                    <a:lnTo>
                      <a:pt x="99" y="0"/>
                    </a:lnTo>
                    <a:lnTo>
                      <a:pt x="86" y="8"/>
                    </a:lnTo>
                    <a:lnTo>
                      <a:pt x="74" y="16"/>
                    </a:lnTo>
                    <a:lnTo>
                      <a:pt x="51" y="34"/>
                    </a:lnTo>
                    <a:lnTo>
                      <a:pt x="44" y="40"/>
                    </a:lnTo>
                    <a:lnTo>
                      <a:pt x="38" y="46"/>
                    </a:lnTo>
                    <a:lnTo>
                      <a:pt x="25" y="60"/>
                    </a:lnTo>
                    <a:lnTo>
                      <a:pt x="20" y="67"/>
                    </a:lnTo>
                    <a:lnTo>
                      <a:pt x="14" y="74"/>
                    </a:lnTo>
                    <a:lnTo>
                      <a:pt x="8" y="80"/>
                    </a:lnTo>
                    <a:lnTo>
                      <a:pt x="4" y="82"/>
                    </a:lnTo>
                    <a:lnTo>
                      <a:pt x="0" y="8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2" name="Freeform 187">
                <a:extLst>
                  <a:ext uri="{FF2B5EF4-FFF2-40B4-BE49-F238E27FC236}">
                    <a16:creationId xmlns:a16="http://schemas.microsoft.com/office/drawing/2014/main" id="{9708C30F-0FBC-4E91-A4B8-525F3650777E}"/>
                  </a:ext>
                </a:extLst>
              </p:cNvPr>
              <p:cNvSpPr>
                <a:spLocks/>
              </p:cNvSpPr>
              <p:nvPr/>
            </p:nvSpPr>
            <p:spPr bwMode="auto">
              <a:xfrm>
                <a:off x="3868" y="1493"/>
                <a:ext cx="44" cy="45"/>
              </a:xfrm>
              <a:custGeom>
                <a:avLst/>
                <a:gdLst>
                  <a:gd name="T0" fmla="*/ 43 w 44"/>
                  <a:gd name="T1" fmla="*/ 1 h 45"/>
                  <a:gd name="T2" fmla="*/ 43 w 44"/>
                  <a:gd name="T3" fmla="*/ 1 h 45"/>
                  <a:gd name="T4" fmla="*/ 43 w 44"/>
                  <a:gd name="T5" fmla="*/ 5 h 45"/>
                  <a:gd name="T6" fmla="*/ 42 w 44"/>
                  <a:gd name="T7" fmla="*/ 9 h 45"/>
                  <a:gd name="T8" fmla="*/ 40 w 44"/>
                  <a:gd name="T9" fmla="*/ 12 h 45"/>
                  <a:gd name="T10" fmla="*/ 37 w 44"/>
                  <a:gd name="T11" fmla="*/ 15 h 45"/>
                  <a:gd name="T12" fmla="*/ 31 w 44"/>
                  <a:gd name="T13" fmla="*/ 19 h 45"/>
                  <a:gd name="T14" fmla="*/ 25 w 44"/>
                  <a:gd name="T15" fmla="*/ 24 h 45"/>
                  <a:gd name="T16" fmla="*/ 25 w 44"/>
                  <a:gd name="T17" fmla="*/ 24 h 45"/>
                  <a:gd name="T18" fmla="*/ 12 w 44"/>
                  <a:gd name="T19" fmla="*/ 34 h 45"/>
                  <a:gd name="T20" fmla="*/ 1 w 44"/>
                  <a:gd name="T21" fmla="*/ 45 h 45"/>
                  <a:gd name="T22" fmla="*/ 1 w 44"/>
                  <a:gd name="T23" fmla="*/ 45 h 45"/>
                  <a:gd name="T24" fmla="*/ 0 w 44"/>
                  <a:gd name="T25" fmla="*/ 45 h 45"/>
                  <a:gd name="T26" fmla="*/ 1 w 44"/>
                  <a:gd name="T27" fmla="*/ 45 h 45"/>
                  <a:gd name="T28" fmla="*/ 1 w 44"/>
                  <a:gd name="T29" fmla="*/ 45 h 45"/>
                  <a:gd name="T30" fmla="*/ 17 w 44"/>
                  <a:gd name="T31" fmla="*/ 32 h 45"/>
                  <a:gd name="T32" fmla="*/ 17 w 44"/>
                  <a:gd name="T33" fmla="*/ 32 h 45"/>
                  <a:gd name="T34" fmla="*/ 27 w 44"/>
                  <a:gd name="T35" fmla="*/ 25 h 45"/>
                  <a:gd name="T36" fmla="*/ 36 w 44"/>
                  <a:gd name="T37" fmla="*/ 18 h 45"/>
                  <a:gd name="T38" fmla="*/ 36 w 44"/>
                  <a:gd name="T39" fmla="*/ 18 h 45"/>
                  <a:gd name="T40" fmla="*/ 40 w 44"/>
                  <a:gd name="T41" fmla="*/ 14 h 45"/>
                  <a:gd name="T42" fmla="*/ 43 w 44"/>
                  <a:gd name="T43" fmla="*/ 10 h 45"/>
                  <a:gd name="T44" fmla="*/ 44 w 44"/>
                  <a:gd name="T45" fmla="*/ 6 h 45"/>
                  <a:gd name="T46" fmla="*/ 44 w 44"/>
                  <a:gd name="T47" fmla="*/ 1 h 45"/>
                  <a:gd name="T48" fmla="*/ 44 w 44"/>
                  <a:gd name="T49" fmla="*/ 1 h 45"/>
                  <a:gd name="T50" fmla="*/ 43 w 44"/>
                  <a:gd name="T51" fmla="*/ 0 h 45"/>
                  <a:gd name="T52" fmla="*/ 43 w 44"/>
                  <a:gd name="T53" fmla="*/ 1 h 45"/>
                  <a:gd name="T54" fmla="*/ 43 w 44"/>
                  <a:gd name="T55" fmla="*/ 1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 h="45">
                    <a:moveTo>
                      <a:pt x="43" y="1"/>
                    </a:moveTo>
                    <a:lnTo>
                      <a:pt x="43" y="1"/>
                    </a:lnTo>
                    <a:lnTo>
                      <a:pt x="43" y="5"/>
                    </a:lnTo>
                    <a:lnTo>
                      <a:pt x="42" y="9"/>
                    </a:lnTo>
                    <a:lnTo>
                      <a:pt x="40" y="12"/>
                    </a:lnTo>
                    <a:lnTo>
                      <a:pt x="37" y="15"/>
                    </a:lnTo>
                    <a:lnTo>
                      <a:pt x="31" y="19"/>
                    </a:lnTo>
                    <a:lnTo>
                      <a:pt x="25" y="24"/>
                    </a:lnTo>
                    <a:lnTo>
                      <a:pt x="12" y="34"/>
                    </a:lnTo>
                    <a:lnTo>
                      <a:pt x="1" y="45"/>
                    </a:lnTo>
                    <a:lnTo>
                      <a:pt x="0" y="45"/>
                    </a:lnTo>
                    <a:lnTo>
                      <a:pt x="1" y="45"/>
                    </a:lnTo>
                    <a:lnTo>
                      <a:pt x="17" y="32"/>
                    </a:lnTo>
                    <a:lnTo>
                      <a:pt x="27" y="25"/>
                    </a:lnTo>
                    <a:lnTo>
                      <a:pt x="36" y="18"/>
                    </a:lnTo>
                    <a:lnTo>
                      <a:pt x="40" y="14"/>
                    </a:lnTo>
                    <a:lnTo>
                      <a:pt x="43" y="10"/>
                    </a:lnTo>
                    <a:lnTo>
                      <a:pt x="44" y="6"/>
                    </a:lnTo>
                    <a:lnTo>
                      <a:pt x="44" y="1"/>
                    </a:lnTo>
                    <a:lnTo>
                      <a:pt x="43"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3" name="Freeform 188">
                <a:extLst>
                  <a:ext uri="{FF2B5EF4-FFF2-40B4-BE49-F238E27FC236}">
                    <a16:creationId xmlns:a16="http://schemas.microsoft.com/office/drawing/2014/main" id="{207A2B43-496D-452F-BC00-C0833D66EE39}"/>
                  </a:ext>
                </a:extLst>
              </p:cNvPr>
              <p:cNvSpPr>
                <a:spLocks/>
              </p:cNvSpPr>
              <p:nvPr/>
            </p:nvSpPr>
            <p:spPr bwMode="auto">
              <a:xfrm>
                <a:off x="3855" y="1532"/>
                <a:ext cx="36" cy="11"/>
              </a:xfrm>
              <a:custGeom>
                <a:avLst/>
                <a:gdLst>
                  <a:gd name="T0" fmla="*/ 1 w 36"/>
                  <a:gd name="T1" fmla="*/ 11 h 11"/>
                  <a:gd name="T2" fmla="*/ 1 w 36"/>
                  <a:gd name="T3" fmla="*/ 11 h 11"/>
                  <a:gd name="T4" fmla="*/ 9 w 36"/>
                  <a:gd name="T5" fmla="*/ 8 h 11"/>
                  <a:gd name="T6" fmla="*/ 18 w 36"/>
                  <a:gd name="T7" fmla="*/ 6 h 11"/>
                  <a:gd name="T8" fmla="*/ 35 w 36"/>
                  <a:gd name="T9" fmla="*/ 1 h 11"/>
                  <a:gd name="T10" fmla="*/ 35 w 36"/>
                  <a:gd name="T11" fmla="*/ 1 h 11"/>
                  <a:gd name="T12" fmla="*/ 36 w 36"/>
                  <a:gd name="T13" fmla="*/ 1 h 11"/>
                  <a:gd name="T14" fmla="*/ 35 w 36"/>
                  <a:gd name="T15" fmla="*/ 0 h 11"/>
                  <a:gd name="T16" fmla="*/ 35 w 36"/>
                  <a:gd name="T17" fmla="*/ 0 h 11"/>
                  <a:gd name="T18" fmla="*/ 17 w 36"/>
                  <a:gd name="T19" fmla="*/ 4 h 11"/>
                  <a:gd name="T20" fmla="*/ 9 w 36"/>
                  <a:gd name="T21" fmla="*/ 7 h 11"/>
                  <a:gd name="T22" fmla="*/ 1 w 36"/>
                  <a:gd name="T23" fmla="*/ 11 h 11"/>
                  <a:gd name="T24" fmla="*/ 1 w 36"/>
                  <a:gd name="T25" fmla="*/ 11 h 11"/>
                  <a:gd name="T26" fmla="*/ 0 w 36"/>
                  <a:gd name="T27" fmla="*/ 11 h 11"/>
                  <a:gd name="T28" fmla="*/ 1 w 36"/>
                  <a:gd name="T29" fmla="*/ 11 h 11"/>
                  <a:gd name="T30" fmla="*/ 1 w 36"/>
                  <a:gd name="T31" fmla="*/ 11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1">
                    <a:moveTo>
                      <a:pt x="1" y="11"/>
                    </a:moveTo>
                    <a:lnTo>
                      <a:pt x="1" y="11"/>
                    </a:lnTo>
                    <a:lnTo>
                      <a:pt x="9" y="8"/>
                    </a:lnTo>
                    <a:lnTo>
                      <a:pt x="18" y="6"/>
                    </a:lnTo>
                    <a:lnTo>
                      <a:pt x="35" y="1"/>
                    </a:lnTo>
                    <a:lnTo>
                      <a:pt x="36" y="1"/>
                    </a:lnTo>
                    <a:lnTo>
                      <a:pt x="35" y="0"/>
                    </a:lnTo>
                    <a:lnTo>
                      <a:pt x="17" y="4"/>
                    </a:lnTo>
                    <a:lnTo>
                      <a:pt x="9" y="7"/>
                    </a:lnTo>
                    <a:lnTo>
                      <a:pt x="1"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4" name="Freeform 189">
                <a:extLst>
                  <a:ext uri="{FF2B5EF4-FFF2-40B4-BE49-F238E27FC236}">
                    <a16:creationId xmlns:a16="http://schemas.microsoft.com/office/drawing/2014/main" id="{09874A95-AEDF-4EE4-85A0-26A0B1AE8112}"/>
                  </a:ext>
                </a:extLst>
              </p:cNvPr>
              <p:cNvSpPr>
                <a:spLocks/>
              </p:cNvSpPr>
              <p:nvPr/>
            </p:nvSpPr>
            <p:spPr bwMode="auto">
              <a:xfrm>
                <a:off x="3887" y="1533"/>
                <a:ext cx="12" cy="32"/>
              </a:xfrm>
              <a:custGeom>
                <a:avLst/>
                <a:gdLst>
                  <a:gd name="T0" fmla="*/ 0 w 12"/>
                  <a:gd name="T1" fmla="*/ 1 h 32"/>
                  <a:gd name="T2" fmla="*/ 0 w 12"/>
                  <a:gd name="T3" fmla="*/ 1 h 32"/>
                  <a:gd name="T4" fmla="*/ 4 w 12"/>
                  <a:gd name="T5" fmla="*/ 3 h 32"/>
                  <a:gd name="T6" fmla="*/ 6 w 12"/>
                  <a:gd name="T7" fmla="*/ 5 h 32"/>
                  <a:gd name="T8" fmla="*/ 8 w 12"/>
                  <a:gd name="T9" fmla="*/ 9 h 32"/>
                  <a:gd name="T10" fmla="*/ 9 w 12"/>
                  <a:gd name="T11" fmla="*/ 14 h 32"/>
                  <a:gd name="T12" fmla="*/ 10 w 12"/>
                  <a:gd name="T13" fmla="*/ 23 h 32"/>
                  <a:gd name="T14" fmla="*/ 10 w 12"/>
                  <a:gd name="T15" fmla="*/ 31 h 32"/>
                  <a:gd name="T16" fmla="*/ 10 w 12"/>
                  <a:gd name="T17" fmla="*/ 31 h 32"/>
                  <a:gd name="T18" fmla="*/ 11 w 12"/>
                  <a:gd name="T19" fmla="*/ 32 h 32"/>
                  <a:gd name="T20" fmla="*/ 12 w 12"/>
                  <a:gd name="T21" fmla="*/ 31 h 32"/>
                  <a:gd name="T22" fmla="*/ 12 w 12"/>
                  <a:gd name="T23" fmla="*/ 31 h 32"/>
                  <a:gd name="T24" fmla="*/ 12 w 12"/>
                  <a:gd name="T25" fmla="*/ 20 h 32"/>
                  <a:gd name="T26" fmla="*/ 11 w 12"/>
                  <a:gd name="T27" fmla="*/ 15 h 32"/>
                  <a:gd name="T28" fmla="*/ 10 w 12"/>
                  <a:gd name="T29" fmla="*/ 9 h 32"/>
                  <a:gd name="T30" fmla="*/ 10 w 12"/>
                  <a:gd name="T31" fmla="*/ 9 h 32"/>
                  <a:gd name="T32" fmla="*/ 8 w 12"/>
                  <a:gd name="T33" fmla="*/ 5 h 32"/>
                  <a:gd name="T34" fmla="*/ 6 w 12"/>
                  <a:gd name="T35" fmla="*/ 2 h 32"/>
                  <a:gd name="T36" fmla="*/ 6 w 12"/>
                  <a:gd name="T37" fmla="*/ 2 h 32"/>
                  <a:gd name="T38" fmla="*/ 5 w 12"/>
                  <a:gd name="T39" fmla="*/ 0 h 32"/>
                  <a:gd name="T40" fmla="*/ 4 w 12"/>
                  <a:gd name="T41" fmla="*/ 0 h 32"/>
                  <a:gd name="T42" fmla="*/ 0 w 12"/>
                  <a:gd name="T43" fmla="*/ 0 h 32"/>
                  <a:gd name="T44" fmla="*/ 0 w 12"/>
                  <a:gd name="T45" fmla="*/ 0 h 32"/>
                  <a:gd name="T46" fmla="*/ 0 w 12"/>
                  <a:gd name="T47" fmla="*/ 1 h 32"/>
                  <a:gd name="T48" fmla="*/ 0 w 12"/>
                  <a:gd name="T49" fmla="*/ 1 h 32"/>
                  <a:gd name="T50" fmla="*/ 0 w 12"/>
                  <a:gd name="T51" fmla="*/ 1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 h="32">
                    <a:moveTo>
                      <a:pt x="0" y="1"/>
                    </a:moveTo>
                    <a:lnTo>
                      <a:pt x="0" y="1"/>
                    </a:lnTo>
                    <a:lnTo>
                      <a:pt x="4" y="3"/>
                    </a:lnTo>
                    <a:lnTo>
                      <a:pt x="6" y="5"/>
                    </a:lnTo>
                    <a:lnTo>
                      <a:pt x="8" y="9"/>
                    </a:lnTo>
                    <a:lnTo>
                      <a:pt x="9" y="14"/>
                    </a:lnTo>
                    <a:lnTo>
                      <a:pt x="10" y="23"/>
                    </a:lnTo>
                    <a:lnTo>
                      <a:pt x="10" y="31"/>
                    </a:lnTo>
                    <a:lnTo>
                      <a:pt x="11" y="32"/>
                    </a:lnTo>
                    <a:lnTo>
                      <a:pt x="12" y="31"/>
                    </a:lnTo>
                    <a:lnTo>
                      <a:pt x="12" y="20"/>
                    </a:lnTo>
                    <a:lnTo>
                      <a:pt x="11" y="15"/>
                    </a:lnTo>
                    <a:lnTo>
                      <a:pt x="10" y="9"/>
                    </a:lnTo>
                    <a:lnTo>
                      <a:pt x="8" y="5"/>
                    </a:lnTo>
                    <a:lnTo>
                      <a:pt x="6" y="2"/>
                    </a:lnTo>
                    <a:lnTo>
                      <a:pt x="5" y="0"/>
                    </a:lnTo>
                    <a:lnTo>
                      <a:pt x="4"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5" name="Freeform 190">
                <a:extLst>
                  <a:ext uri="{FF2B5EF4-FFF2-40B4-BE49-F238E27FC236}">
                    <a16:creationId xmlns:a16="http://schemas.microsoft.com/office/drawing/2014/main" id="{792F8093-6468-4214-8178-B07796557E02}"/>
                  </a:ext>
                </a:extLst>
              </p:cNvPr>
              <p:cNvSpPr>
                <a:spLocks/>
              </p:cNvSpPr>
              <p:nvPr/>
            </p:nvSpPr>
            <p:spPr bwMode="auto">
              <a:xfrm>
                <a:off x="3868" y="1544"/>
                <a:ext cx="20" cy="7"/>
              </a:xfrm>
              <a:custGeom>
                <a:avLst/>
                <a:gdLst>
                  <a:gd name="T0" fmla="*/ 19 w 20"/>
                  <a:gd name="T1" fmla="*/ 0 h 7"/>
                  <a:gd name="T2" fmla="*/ 19 w 20"/>
                  <a:gd name="T3" fmla="*/ 0 h 7"/>
                  <a:gd name="T4" fmla="*/ 10 w 20"/>
                  <a:gd name="T5" fmla="*/ 3 h 7"/>
                  <a:gd name="T6" fmla="*/ 5 w 20"/>
                  <a:gd name="T7" fmla="*/ 5 h 7"/>
                  <a:gd name="T8" fmla="*/ 0 w 20"/>
                  <a:gd name="T9" fmla="*/ 6 h 7"/>
                  <a:gd name="T10" fmla="*/ 0 w 20"/>
                  <a:gd name="T11" fmla="*/ 6 h 7"/>
                  <a:gd name="T12" fmla="*/ 0 w 20"/>
                  <a:gd name="T13" fmla="*/ 6 h 7"/>
                  <a:gd name="T14" fmla="*/ 0 w 20"/>
                  <a:gd name="T15" fmla="*/ 7 h 7"/>
                  <a:gd name="T16" fmla="*/ 0 w 20"/>
                  <a:gd name="T17" fmla="*/ 7 h 7"/>
                  <a:gd name="T18" fmla="*/ 5 w 20"/>
                  <a:gd name="T19" fmla="*/ 6 h 7"/>
                  <a:gd name="T20" fmla="*/ 10 w 20"/>
                  <a:gd name="T21" fmla="*/ 5 h 7"/>
                  <a:gd name="T22" fmla="*/ 19 w 20"/>
                  <a:gd name="T23" fmla="*/ 2 h 7"/>
                  <a:gd name="T24" fmla="*/ 19 w 20"/>
                  <a:gd name="T25" fmla="*/ 2 h 7"/>
                  <a:gd name="T26" fmla="*/ 20 w 20"/>
                  <a:gd name="T27" fmla="*/ 1 h 7"/>
                  <a:gd name="T28" fmla="*/ 19 w 20"/>
                  <a:gd name="T29" fmla="*/ 0 h 7"/>
                  <a:gd name="T30" fmla="*/ 19 w 20"/>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7">
                    <a:moveTo>
                      <a:pt x="19" y="0"/>
                    </a:moveTo>
                    <a:lnTo>
                      <a:pt x="19" y="0"/>
                    </a:lnTo>
                    <a:lnTo>
                      <a:pt x="10" y="3"/>
                    </a:lnTo>
                    <a:lnTo>
                      <a:pt x="5" y="5"/>
                    </a:lnTo>
                    <a:lnTo>
                      <a:pt x="0" y="6"/>
                    </a:lnTo>
                    <a:lnTo>
                      <a:pt x="0" y="7"/>
                    </a:lnTo>
                    <a:lnTo>
                      <a:pt x="5" y="6"/>
                    </a:lnTo>
                    <a:lnTo>
                      <a:pt x="10" y="5"/>
                    </a:lnTo>
                    <a:lnTo>
                      <a:pt x="19" y="2"/>
                    </a:lnTo>
                    <a:lnTo>
                      <a:pt x="20"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6" name="Freeform 191">
                <a:extLst>
                  <a:ext uri="{FF2B5EF4-FFF2-40B4-BE49-F238E27FC236}">
                    <a16:creationId xmlns:a16="http://schemas.microsoft.com/office/drawing/2014/main" id="{E6CF542C-6577-425B-B9A4-6829863F5204}"/>
                  </a:ext>
                </a:extLst>
              </p:cNvPr>
              <p:cNvSpPr>
                <a:spLocks/>
              </p:cNvSpPr>
              <p:nvPr/>
            </p:nvSpPr>
            <p:spPr bwMode="auto">
              <a:xfrm>
                <a:off x="3882" y="1546"/>
                <a:ext cx="5" cy="12"/>
              </a:xfrm>
              <a:custGeom>
                <a:avLst/>
                <a:gdLst>
                  <a:gd name="T0" fmla="*/ 0 w 5"/>
                  <a:gd name="T1" fmla="*/ 0 h 12"/>
                  <a:gd name="T2" fmla="*/ 0 w 5"/>
                  <a:gd name="T3" fmla="*/ 0 h 12"/>
                  <a:gd name="T4" fmla="*/ 1 w 5"/>
                  <a:gd name="T5" fmla="*/ 6 h 12"/>
                  <a:gd name="T6" fmla="*/ 2 w 5"/>
                  <a:gd name="T7" fmla="*/ 9 h 12"/>
                  <a:gd name="T8" fmla="*/ 3 w 5"/>
                  <a:gd name="T9" fmla="*/ 12 h 12"/>
                  <a:gd name="T10" fmla="*/ 3 w 5"/>
                  <a:gd name="T11" fmla="*/ 12 h 12"/>
                  <a:gd name="T12" fmla="*/ 5 w 5"/>
                  <a:gd name="T13" fmla="*/ 12 h 12"/>
                  <a:gd name="T14" fmla="*/ 5 w 5"/>
                  <a:gd name="T15" fmla="*/ 11 h 12"/>
                  <a:gd name="T16" fmla="*/ 5 w 5"/>
                  <a:gd name="T17" fmla="*/ 11 h 12"/>
                  <a:gd name="T18" fmla="*/ 3 w 5"/>
                  <a:gd name="T19" fmla="*/ 5 h 12"/>
                  <a:gd name="T20" fmla="*/ 1 w 5"/>
                  <a:gd name="T21" fmla="*/ 0 h 12"/>
                  <a:gd name="T22" fmla="*/ 1 w 5"/>
                  <a:gd name="T23" fmla="*/ 0 h 12"/>
                  <a:gd name="T24" fmla="*/ 0 w 5"/>
                  <a:gd name="T25" fmla="*/ 0 h 12"/>
                  <a:gd name="T26" fmla="*/ 0 w 5"/>
                  <a:gd name="T27" fmla="*/ 0 h 12"/>
                  <a:gd name="T28" fmla="*/ 0 w 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2">
                    <a:moveTo>
                      <a:pt x="0" y="0"/>
                    </a:moveTo>
                    <a:lnTo>
                      <a:pt x="0" y="0"/>
                    </a:lnTo>
                    <a:lnTo>
                      <a:pt x="1" y="6"/>
                    </a:lnTo>
                    <a:lnTo>
                      <a:pt x="2" y="9"/>
                    </a:lnTo>
                    <a:lnTo>
                      <a:pt x="3" y="12"/>
                    </a:lnTo>
                    <a:lnTo>
                      <a:pt x="5" y="12"/>
                    </a:lnTo>
                    <a:lnTo>
                      <a:pt x="5" y="11"/>
                    </a:lnTo>
                    <a:lnTo>
                      <a:pt x="3" y="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7" name="Freeform 192">
                <a:extLst>
                  <a:ext uri="{FF2B5EF4-FFF2-40B4-BE49-F238E27FC236}">
                    <a16:creationId xmlns:a16="http://schemas.microsoft.com/office/drawing/2014/main" id="{34CC0C04-3693-4225-9245-E9684EB7194C}"/>
                  </a:ext>
                </a:extLst>
              </p:cNvPr>
              <p:cNvSpPr>
                <a:spLocks/>
              </p:cNvSpPr>
              <p:nvPr/>
            </p:nvSpPr>
            <p:spPr bwMode="auto">
              <a:xfrm>
                <a:off x="3796" y="1603"/>
                <a:ext cx="31" cy="7"/>
              </a:xfrm>
              <a:custGeom>
                <a:avLst/>
                <a:gdLst>
                  <a:gd name="T0" fmla="*/ 30 w 31"/>
                  <a:gd name="T1" fmla="*/ 0 h 7"/>
                  <a:gd name="T2" fmla="*/ 30 w 31"/>
                  <a:gd name="T3" fmla="*/ 0 h 7"/>
                  <a:gd name="T4" fmla="*/ 23 w 31"/>
                  <a:gd name="T5" fmla="*/ 0 h 7"/>
                  <a:gd name="T6" fmla="*/ 15 w 31"/>
                  <a:gd name="T7" fmla="*/ 1 h 7"/>
                  <a:gd name="T8" fmla="*/ 1 w 31"/>
                  <a:gd name="T9" fmla="*/ 5 h 7"/>
                  <a:gd name="T10" fmla="*/ 1 w 31"/>
                  <a:gd name="T11" fmla="*/ 5 h 7"/>
                  <a:gd name="T12" fmla="*/ 0 w 31"/>
                  <a:gd name="T13" fmla="*/ 5 h 7"/>
                  <a:gd name="T14" fmla="*/ 0 w 31"/>
                  <a:gd name="T15" fmla="*/ 6 h 7"/>
                  <a:gd name="T16" fmla="*/ 1 w 31"/>
                  <a:gd name="T17" fmla="*/ 7 h 7"/>
                  <a:gd name="T18" fmla="*/ 1 w 31"/>
                  <a:gd name="T19" fmla="*/ 7 h 7"/>
                  <a:gd name="T20" fmla="*/ 1 w 31"/>
                  <a:gd name="T21" fmla="*/ 7 h 7"/>
                  <a:gd name="T22" fmla="*/ 16 w 31"/>
                  <a:gd name="T23" fmla="*/ 4 h 7"/>
                  <a:gd name="T24" fmla="*/ 31 w 31"/>
                  <a:gd name="T25" fmla="*/ 2 h 7"/>
                  <a:gd name="T26" fmla="*/ 31 w 31"/>
                  <a:gd name="T27" fmla="*/ 2 h 7"/>
                  <a:gd name="T28" fmla="*/ 31 w 31"/>
                  <a:gd name="T29" fmla="*/ 1 h 7"/>
                  <a:gd name="T30" fmla="*/ 30 w 31"/>
                  <a:gd name="T31" fmla="*/ 0 h 7"/>
                  <a:gd name="T32" fmla="*/ 30 w 31"/>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
                    <a:moveTo>
                      <a:pt x="30" y="0"/>
                    </a:moveTo>
                    <a:lnTo>
                      <a:pt x="30" y="0"/>
                    </a:lnTo>
                    <a:lnTo>
                      <a:pt x="23" y="0"/>
                    </a:lnTo>
                    <a:lnTo>
                      <a:pt x="15" y="1"/>
                    </a:lnTo>
                    <a:lnTo>
                      <a:pt x="1" y="5"/>
                    </a:lnTo>
                    <a:lnTo>
                      <a:pt x="0" y="5"/>
                    </a:lnTo>
                    <a:lnTo>
                      <a:pt x="0" y="6"/>
                    </a:lnTo>
                    <a:lnTo>
                      <a:pt x="1" y="7"/>
                    </a:lnTo>
                    <a:lnTo>
                      <a:pt x="16" y="4"/>
                    </a:lnTo>
                    <a:lnTo>
                      <a:pt x="31" y="2"/>
                    </a:lnTo>
                    <a:lnTo>
                      <a:pt x="31" y="1"/>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8" name="Freeform 193">
                <a:extLst>
                  <a:ext uri="{FF2B5EF4-FFF2-40B4-BE49-F238E27FC236}">
                    <a16:creationId xmlns:a16="http://schemas.microsoft.com/office/drawing/2014/main" id="{FA14C3B3-B7BC-4A6A-AE2E-5C153695D4A9}"/>
                  </a:ext>
                </a:extLst>
              </p:cNvPr>
              <p:cNvSpPr>
                <a:spLocks/>
              </p:cNvSpPr>
              <p:nvPr/>
            </p:nvSpPr>
            <p:spPr bwMode="auto">
              <a:xfrm>
                <a:off x="3868" y="1550"/>
                <a:ext cx="30" cy="24"/>
              </a:xfrm>
              <a:custGeom>
                <a:avLst/>
                <a:gdLst>
                  <a:gd name="T0" fmla="*/ 0 w 30"/>
                  <a:gd name="T1" fmla="*/ 0 h 24"/>
                  <a:gd name="T2" fmla="*/ 0 w 30"/>
                  <a:gd name="T3" fmla="*/ 0 h 24"/>
                  <a:gd name="T4" fmla="*/ 9 w 30"/>
                  <a:gd name="T5" fmla="*/ 4 h 24"/>
                  <a:gd name="T6" fmla="*/ 15 w 30"/>
                  <a:gd name="T7" fmla="*/ 5 h 24"/>
                  <a:gd name="T8" fmla="*/ 20 w 30"/>
                  <a:gd name="T9" fmla="*/ 8 h 24"/>
                  <a:gd name="T10" fmla="*/ 25 w 30"/>
                  <a:gd name="T11" fmla="*/ 11 h 24"/>
                  <a:gd name="T12" fmla="*/ 27 w 30"/>
                  <a:gd name="T13" fmla="*/ 14 h 24"/>
                  <a:gd name="T14" fmla="*/ 28 w 30"/>
                  <a:gd name="T15" fmla="*/ 16 h 24"/>
                  <a:gd name="T16" fmla="*/ 28 w 30"/>
                  <a:gd name="T17" fmla="*/ 18 h 24"/>
                  <a:gd name="T18" fmla="*/ 27 w 30"/>
                  <a:gd name="T19" fmla="*/ 21 h 24"/>
                  <a:gd name="T20" fmla="*/ 26 w 30"/>
                  <a:gd name="T21" fmla="*/ 23 h 24"/>
                  <a:gd name="T22" fmla="*/ 26 w 30"/>
                  <a:gd name="T23" fmla="*/ 23 h 24"/>
                  <a:gd name="T24" fmla="*/ 26 w 30"/>
                  <a:gd name="T25" fmla="*/ 24 h 24"/>
                  <a:gd name="T26" fmla="*/ 27 w 30"/>
                  <a:gd name="T27" fmla="*/ 24 h 24"/>
                  <a:gd name="T28" fmla="*/ 27 w 30"/>
                  <a:gd name="T29" fmla="*/ 24 h 24"/>
                  <a:gd name="T30" fmla="*/ 29 w 30"/>
                  <a:gd name="T31" fmla="*/ 21 h 24"/>
                  <a:gd name="T32" fmla="*/ 30 w 30"/>
                  <a:gd name="T33" fmla="*/ 18 h 24"/>
                  <a:gd name="T34" fmla="*/ 30 w 30"/>
                  <a:gd name="T35" fmla="*/ 14 h 24"/>
                  <a:gd name="T36" fmla="*/ 28 w 30"/>
                  <a:gd name="T37" fmla="*/ 10 h 24"/>
                  <a:gd name="T38" fmla="*/ 28 w 30"/>
                  <a:gd name="T39" fmla="*/ 10 h 24"/>
                  <a:gd name="T40" fmla="*/ 26 w 30"/>
                  <a:gd name="T41" fmla="*/ 9 h 24"/>
                  <a:gd name="T42" fmla="*/ 23 w 30"/>
                  <a:gd name="T43" fmla="*/ 7 h 24"/>
                  <a:gd name="T44" fmla="*/ 18 w 30"/>
                  <a:gd name="T45" fmla="*/ 5 h 24"/>
                  <a:gd name="T46" fmla="*/ 18 w 30"/>
                  <a:gd name="T47" fmla="*/ 5 h 24"/>
                  <a:gd name="T48" fmla="*/ 9 w 30"/>
                  <a:gd name="T49" fmla="*/ 3 h 24"/>
                  <a:gd name="T50" fmla="*/ 0 w 30"/>
                  <a:gd name="T51" fmla="*/ 0 h 24"/>
                  <a:gd name="T52" fmla="*/ 0 w 30"/>
                  <a:gd name="T53" fmla="*/ 0 h 24"/>
                  <a:gd name="T54" fmla="*/ 0 w 30"/>
                  <a:gd name="T55" fmla="*/ 0 h 24"/>
                  <a:gd name="T56" fmla="*/ 0 w 30"/>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4">
                    <a:moveTo>
                      <a:pt x="0" y="0"/>
                    </a:moveTo>
                    <a:lnTo>
                      <a:pt x="0" y="0"/>
                    </a:lnTo>
                    <a:lnTo>
                      <a:pt x="9" y="4"/>
                    </a:lnTo>
                    <a:lnTo>
                      <a:pt x="15" y="5"/>
                    </a:lnTo>
                    <a:lnTo>
                      <a:pt x="20" y="8"/>
                    </a:lnTo>
                    <a:lnTo>
                      <a:pt x="25" y="11"/>
                    </a:lnTo>
                    <a:lnTo>
                      <a:pt x="27" y="14"/>
                    </a:lnTo>
                    <a:lnTo>
                      <a:pt x="28" y="16"/>
                    </a:lnTo>
                    <a:lnTo>
                      <a:pt x="28" y="18"/>
                    </a:lnTo>
                    <a:lnTo>
                      <a:pt x="27" y="21"/>
                    </a:lnTo>
                    <a:lnTo>
                      <a:pt x="26" y="23"/>
                    </a:lnTo>
                    <a:lnTo>
                      <a:pt x="26" y="24"/>
                    </a:lnTo>
                    <a:lnTo>
                      <a:pt x="27" y="24"/>
                    </a:lnTo>
                    <a:lnTo>
                      <a:pt x="29" y="21"/>
                    </a:lnTo>
                    <a:lnTo>
                      <a:pt x="30" y="18"/>
                    </a:lnTo>
                    <a:lnTo>
                      <a:pt x="30" y="14"/>
                    </a:lnTo>
                    <a:lnTo>
                      <a:pt x="28" y="10"/>
                    </a:lnTo>
                    <a:lnTo>
                      <a:pt x="26" y="9"/>
                    </a:lnTo>
                    <a:lnTo>
                      <a:pt x="23" y="7"/>
                    </a:lnTo>
                    <a:lnTo>
                      <a:pt x="18"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9" name="Freeform 194">
                <a:extLst>
                  <a:ext uri="{FF2B5EF4-FFF2-40B4-BE49-F238E27FC236}">
                    <a16:creationId xmlns:a16="http://schemas.microsoft.com/office/drawing/2014/main" id="{3FD0C780-D017-433A-ACD4-331FA0B7533C}"/>
                  </a:ext>
                </a:extLst>
              </p:cNvPr>
              <p:cNvSpPr>
                <a:spLocks/>
              </p:cNvSpPr>
              <p:nvPr/>
            </p:nvSpPr>
            <p:spPr bwMode="auto">
              <a:xfrm>
                <a:off x="3872" y="1562"/>
                <a:ext cx="23" cy="12"/>
              </a:xfrm>
              <a:custGeom>
                <a:avLst/>
                <a:gdLst>
                  <a:gd name="T0" fmla="*/ 1 w 23"/>
                  <a:gd name="T1" fmla="*/ 1 h 12"/>
                  <a:gd name="T2" fmla="*/ 1 w 23"/>
                  <a:gd name="T3" fmla="*/ 1 h 12"/>
                  <a:gd name="T4" fmla="*/ 12 w 23"/>
                  <a:gd name="T5" fmla="*/ 5 h 12"/>
                  <a:gd name="T6" fmla="*/ 17 w 23"/>
                  <a:gd name="T7" fmla="*/ 8 h 12"/>
                  <a:gd name="T8" fmla="*/ 22 w 23"/>
                  <a:gd name="T9" fmla="*/ 12 h 12"/>
                  <a:gd name="T10" fmla="*/ 22 w 23"/>
                  <a:gd name="T11" fmla="*/ 12 h 12"/>
                  <a:gd name="T12" fmla="*/ 23 w 23"/>
                  <a:gd name="T13" fmla="*/ 12 h 12"/>
                  <a:gd name="T14" fmla="*/ 23 w 23"/>
                  <a:gd name="T15" fmla="*/ 11 h 12"/>
                  <a:gd name="T16" fmla="*/ 23 w 23"/>
                  <a:gd name="T17" fmla="*/ 11 h 12"/>
                  <a:gd name="T18" fmla="*/ 18 w 23"/>
                  <a:gd name="T19" fmla="*/ 7 h 12"/>
                  <a:gd name="T20" fmla="*/ 13 w 23"/>
                  <a:gd name="T21" fmla="*/ 4 h 12"/>
                  <a:gd name="T22" fmla="*/ 1 w 23"/>
                  <a:gd name="T23" fmla="*/ 0 h 12"/>
                  <a:gd name="T24" fmla="*/ 1 w 23"/>
                  <a:gd name="T25" fmla="*/ 0 h 12"/>
                  <a:gd name="T26" fmla="*/ 0 w 23"/>
                  <a:gd name="T27" fmla="*/ 0 h 12"/>
                  <a:gd name="T28" fmla="*/ 1 w 23"/>
                  <a:gd name="T29" fmla="*/ 1 h 12"/>
                  <a:gd name="T30" fmla="*/ 1 w 23"/>
                  <a:gd name="T31" fmla="*/ 1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12">
                    <a:moveTo>
                      <a:pt x="1" y="1"/>
                    </a:moveTo>
                    <a:lnTo>
                      <a:pt x="1" y="1"/>
                    </a:lnTo>
                    <a:lnTo>
                      <a:pt x="12" y="5"/>
                    </a:lnTo>
                    <a:lnTo>
                      <a:pt x="17" y="8"/>
                    </a:lnTo>
                    <a:lnTo>
                      <a:pt x="22" y="12"/>
                    </a:lnTo>
                    <a:lnTo>
                      <a:pt x="23" y="12"/>
                    </a:lnTo>
                    <a:lnTo>
                      <a:pt x="23" y="11"/>
                    </a:lnTo>
                    <a:lnTo>
                      <a:pt x="18" y="7"/>
                    </a:lnTo>
                    <a:lnTo>
                      <a:pt x="13" y="4"/>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0" name="Freeform 195">
                <a:extLst>
                  <a:ext uri="{FF2B5EF4-FFF2-40B4-BE49-F238E27FC236}">
                    <a16:creationId xmlns:a16="http://schemas.microsoft.com/office/drawing/2014/main" id="{82518FCA-A645-4296-8522-AFFFA4E591E4}"/>
                  </a:ext>
                </a:extLst>
              </p:cNvPr>
              <p:cNvSpPr>
                <a:spLocks/>
              </p:cNvSpPr>
              <p:nvPr/>
            </p:nvSpPr>
            <p:spPr bwMode="auto">
              <a:xfrm>
                <a:off x="3869" y="1578"/>
                <a:ext cx="9" cy="4"/>
              </a:xfrm>
              <a:custGeom>
                <a:avLst/>
                <a:gdLst>
                  <a:gd name="T0" fmla="*/ 9 w 9"/>
                  <a:gd name="T1" fmla="*/ 0 h 4"/>
                  <a:gd name="T2" fmla="*/ 9 w 9"/>
                  <a:gd name="T3" fmla="*/ 0 h 4"/>
                  <a:gd name="T4" fmla="*/ 5 w 9"/>
                  <a:gd name="T5" fmla="*/ 3 h 4"/>
                  <a:gd name="T6" fmla="*/ 0 w 9"/>
                  <a:gd name="T7" fmla="*/ 3 h 4"/>
                  <a:gd name="T8" fmla="*/ 0 w 9"/>
                  <a:gd name="T9" fmla="*/ 3 h 4"/>
                  <a:gd name="T10" fmla="*/ 0 w 9"/>
                  <a:gd name="T11" fmla="*/ 3 h 4"/>
                  <a:gd name="T12" fmla="*/ 0 w 9"/>
                  <a:gd name="T13" fmla="*/ 4 h 4"/>
                  <a:gd name="T14" fmla="*/ 0 w 9"/>
                  <a:gd name="T15" fmla="*/ 4 h 4"/>
                  <a:gd name="T16" fmla="*/ 2 w 9"/>
                  <a:gd name="T17" fmla="*/ 4 h 4"/>
                  <a:gd name="T18" fmla="*/ 5 w 9"/>
                  <a:gd name="T19" fmla="*/ 3 h 4"/>
                  <a:gd name="T20" fmla="*/ 9 w 9"/>
                  <a:gd name="T21" fmla="*/ 0 h 4"/>
                  <a:gd name="T22" fmla="*/ 9 w 9"/>
                  <a:gd name="T23" fmla="*/ 0 h 4"/>
                  <a:gd name="T24" fmla="*/ 9 w 9"/>
                  <a:gd name="T25" fmla="*/ 0 h 4"/>
                  <a:gd name="T26" fmla="*/ 9 w 9"/>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4">
                    <a:moveTo>
                      <a:pt x="9" y="0"/>
                    </a:moveTo>
                    <a:lnTo>
                      <a:pt x="9" y="0"/>
                    </a:lnTo>
                    <a:lnTo>
                      <a:pt x="5" y="3"/>
                    </a:lnTo>
                    <a:lnTo>
                      <a:pt x="0" y="3"/>
                    </a:lnTo>
                    <a:lnTo>
                      <a:pt x="0" y="4"/>
                    </a:lnTo>
                    <a:lnTo>
                      <a:pt x="2" y="4"/>
                    </a:lnTo>
                    <a:lnTo>
                      <a:pt x="5"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1" name="Freeform 196">
                <a:extLst>
                  <a:ext uri="{FF2B5EF4-FFF2-40B4-BE49-F238E27FC236}">
                    <a16:creationId xmlns:a16="http://schemas.microsoft.com/office/drawing/2014/main" id="{16CDB3D7-7041-435C-9F2B-B4392193CAC3}"/>
                  </a:ext>
                </a:extLst>
              </p:cNvPr>
              <p:cNvSpPr>
                <a:spLocks/>
              </p:cNvSpPr>
              <p:nvPr/>
            </p:nvSpPr>
            <p:spPr bwMode="auto">
              <a:xfrm>
                <a:off x="3857" y="1549"/>
                <a:ext cx="12" cy="3"/>
              </a:xfrm>
              <a:custGeom>
                <a:avLst/>
                <a:gdLst>
                  <a:gd name="T0" fmla="*/ 11 w 12"/>
                  <a:gd name="T1" fmla="*/ 0 h 3"/>
                  <a:gd name="T2" fmla="*/ 11 w 12"/>
                  <a:gd name="T3" fmla="*/ 0 h 3"/>
                  <a:gd name="T4" fmla="*/ 5 w 12"/>
                  <a:gd name="T5" fmla="*/ 0 h 3"/>
                  <a:gd name="T6" fmla="*/ 3 w 12"/>
                  <a:gd name="T7" fmla="*/ 1 h 3"/>
                  <a:gd name="T8" fmla="*/ 0 w 12"/>
                  <a:gd name="T9" fmla="*/ 2 h 3"/>
                  <a:gd name="T10" fmla="*/ 0 w 12"/>
                  <a:gd name="T11" fmla="*/ 2 h 3"/>
                  <a:gd name="T12" fmla="*/ 0 w 12"/>
                  <a:gd name="T13" fmla="*/ 3 h 3"/>
                  <a:gd name="T14" fmla="*/ 1 w 12"/>
                  <a:gd name="T15" fmla="*/ 3 h 3"/>
                  <a:gd name="T16" fmla="*/ 1 w 12"/>
                  <a:gd name="T17" fmla="*/ 3 h 3"/>
                  <a:gd name="T18" fmla="*/ 6 w 12"/>
                  <a:gd name="T19" fmla="*/ 2 h 3"/>
                  <a:gd name="T20" fmla="*/ 11 w 12"/>
                  <a:gd name="T21" fmla="*/ 1 h 3"/>
                  <a:gd name="T22" fmla="*/ 11 w 12"/>
                  <a:gd name="T23" fmla="*/ 1 h 3"/>
                  <a:gd name="T24" fmla="*/ 12 w 12"/>
                  <a:gd name="T25" fmla="*/ 1 h 3"/>
                  <a:gd name="T26" fmla="*/ 11 w 12"/>
                  <a:gd name="T27" fmla="*/ 0 h 3"/>
                  <a:gd name="T28" fmla="*/ 11 w 1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3">
                    <a:moveTo>
                      <a:pt x="11" y="0"/>
                    </a:moveTo>
                    <a:lnTo>
                      <a:pt x="11" y="0"/>
                    </a:lnTo>
                    <a:lnTo>
                      <a:pt x="5" y="0"/>
                    </a:lnTo>
                    <a:lnTo>
                      <a:pt x="3" y="1"/>
                    </a:lnTo>
                    <a:lnTo>
                      <a:pt x="0" y="2"/>
                    </a:lnTo>
                    <a:lnTo>
                      <a:pt x="0" y="3"/>
                    </a:lnTo>
                    <a:lnTo>
                      <a:pt x="1" y="3"/>
                    </a:lnTo>
                    <a:lnTo>
                      <a:pt x="6" y="2"/>
                    </a:lnTo>
                    <a:lnTo>
                      <a:pt x="11" y="1"/>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2" name="Freeform 197">
                <a:extLst>
                  <a:ext uri="{FF2B5EF4-FFF2-40B4-BE49-F238E27FC236}">
                    <a16:creationId xmlns:a16="http://schemas.microsoft.com/office/drawing/2014/main" id="{32C2A1CE-E4E0-4B95-A460-FBDE03F8DBF6}"/>
                  </a:ext>
                </a:extLst>
              </p:cNvPr>
              <p:cNvSpPr>
                <a:spLocks/>
              </p:cNvSpPr>
              <p:nvPr/>
            </p:nvSpPr>
            <p:spPr bwMode="auto">
              <a:xfrm>
                <a:off x="3859" y="1562"/>
                <a:ext cx="13" cy="6"/>
              </a:xfrm>
              <a:custGeom>
                <a:avLst/>
                <a:gdLst>
                  <a:gd name="T0" fmla="*/ 13 w 13"/>
                  <a:gd name="T1" fmla="*/ 0 h 6"/>
                  <a:gd name="T2" fmla="*/ 13 w 13"/>
                  <a:gd name="T3" fmla="*/ 0 h 6"/>
                  <a:gd name="T4" fmla="*/ 8 w 13"/>
                  <a:gd name="T5" fmla="*/ 0 h 6"/>
                  <a:gd name="T6" fmla="*/ 6 w 13"/>
                  <a:gd name="T7" fmla="*/ 0 h 6"/>
                  <a:gd name="T8" fmla="*/ 4 w 13"/>
                  <a:gd name="T9" fmla="*/ 1 h 6"/>
                  <a:gd name="T10" fmla="*/ 4 w 13"/>
                  <a:gd name="T11" fmla="*/ 1 h 6"/>
                  <a:gd name="T12" fmla="*/ 1 w 13"/>
                  <a:gd name="T13" fmla="*/ 3 h 6"/>
                  <a:gd name="T14" fmla="*/ 0 w 13"/>
                  <a:gd name="T15" fmla="*/ 6 h 6"/>
                  <a:gd name="T16" fmla="*/ 0 w 13"/>
                  <a:gd name="T17" fmla="*/ 6 h 6"/>
                  <a:gd name="T18" fmla="*/ 0 w 13"/>
                  <a:gd name="T19" fmla="*/ 6 h 6"/>
                  <a:gd name="T20" fmla="*/ 1 w 13"/>
                  <a:gd name="T21" fmla="*/ 6 h 6"/>
                  <a:gd name="T22" fmla="*/ 1 w 13"/>
                  <a:gd name="T23" fmla="*/ 6 h 6"/>
                  <a:gd name="T24" fmla="*/ 3 w 13"/>
                  <a:gd name="T25" fmla="*/ 4 h 6"/>
                  <a:gd name="T26" fmla="*/ 5 w 13"/>
                  <a:gd name="T27" fmla="*/ 2 h 6"/>
                  <a:gd name="T28" fmla="*/ 5 w 13"/>
                  <a:gd name="T29" fmla="*/ 2 h 6"/>
                  <a:gd name="T30" fmla="*/ 6 w 13"/>
                  <a:gd name="T31" fmla="*/ 2 h 6"/>
                  <a:gd name="T32" fmla="*/ 8 w 13"/>
                  <a:gd name="T33" fmla="*/ 2 h 6"/>
                  <a:gd name="T34" fmla="*/ 8 w 13"/>
                  <a:gd name="T35" fmla="*/ 2 h 6"/>
                  <a:gd name="T36" fmla="*/ 13 w 13"/>
                  <a:gd name="T37" fmla="*/ 2 h 6"/>
                  <a:gd name="T38" fmla="*/ 13 w 13"/>
                  <a:gd name="T39" fmla="*/ 2 h 6"/>
                  <a:gd name="T40" fmla="*/ 13 w 13"/>
                  <a:gd name="T41" fmla="*/ 1 h 6"/>
                  <a:gd name="T42" fmla="*/ 13 w 13"/>
                  <a:gd name="T43" fmla="*/ 0 h 6"/>
                  <a:gd name="T44" fmla="*/ 13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3" y="0"/>
                    </a:moveTo>
                    <a:lnTo>
                      <a:pt x="13" y="0"/>
                    </a:lnTo>
                    <a:lnTo>
                      <a:pt x="8" y="0"/>
                    </a:lnTo>
                    <a:lnTo>
                      <a:pt x="6" y="0"/>
                    </a:lnTo>
                    <a:lnTo>
                      <a:pt x="4" y="1"/>
                    </a:lnTo>
                    <a:lnTo>
                      <a:pt x="1" y="3"/>
                    </a:lnTo>
                    <a:lnTo>
                      <a:pt x="0" y="6"/>
                    </a:lnTo>
                    <a:lnTo>
                      <a:pt x="1" y="6"/>
                    </a:lnTo>
                    <a:lnTo>
                      <a:pt x="3" y="4"/>
                    </a:lnTo>
                    <a:lnTo>
                      <a:pt x="5" y="2"/>
                    </a:lnTo>
                    <a:lnTo>
                      <a:pt x="6" y="2"/>
                    </a:lnTo>
                    <a:lnTo>
                      <a:pt x="8" y="2"/>
                    </a:lnTo>
                    <a:lnTo>
                      <a:pt x="13" y="2"/>
                    </a:lnTo>
                    <a:lnTo>
                      <a:pt x="13"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3" name="Freeform 198">
                <a:extLst>
                  <a:ext uri="{FF2B5EF4-FFF2-40B4-BE49-F238E27FC236}">
                    <a16:creationId xmlns:a16="http://schemas.microsoft.com/office/drawing/2014/main" id="{589F7589-0445-4CC4-83C6-8C63D1AC1B3F}"/>
                  </a:ext>
                </a:extLst>
              </p:cNvPr>
              <p:cNvSpPr>
                <a:spLocks/>
              </p:cNvSpPr>
              <p:nvPr/>
            </p:nvSpPr>
            <p:spPr bwMode="auto">
              <a:xfrm>
                <a:off x="3805" y="1604"/>
                <a:ext cx="42" cy="71"/>
              </a:xfrm>
              <a:custGeom>
                <a:avLst/>
                <a:gdLst>
                  <a:gd name="T0" fmla="*/ 37 w 42"/>
                  <a:gd name="T1" fmla="*/ 2 h 71"/>
                  <a:gd name="T2" fmla="*/ 37 w 42"/>
                  <a:gd name="T3" fmla="*/ 2 h 71"/>
                  <a:gd name="T4" fmla="*/ 1 w 42"/>
                  <a:gd name="T5" fmla="*/ 68 h 71"/>
                  <a:gd name="T6" fmla="*/ 1 w 42"/>
                  <a:gd name="T7" fmla="*/ 68 h 71"/>
                  <a:gd name="T8" fmla="*/ 0 w 42"/>
                  <a:gd name="T9" fmla="*/ 70 h 71"/>
                  <a:gd name="T10" fmla="*/ 1 w 42"/>
                  <a:gd name="T11" fmla="*/ 71 h 71"/>
                  <a:gd name="T12" fmla="*/ 2 w 42"/>
                  <a:gd name="T13" fmla="*/ 71 h 71"/>
                  <a:gd name="T14" fmla="*/ 4 w 42"/>
                  <a:gd name="T15" fmla="*/ 70 h 71"/>
                  <a:gd name="T16" fmla="*/ 4 w 42"/>
                  <a:gd name="T17" fmla="*/ 70 h 71"/>
                  <a:gd name="T18" fmla="*/ 42 w 42"/>
                  <a:gd name="T19" fmla="*/ 4 h 71"/>
                  <a:gd name="T20" fmla="*/ 42 w 42"/>
                  <a:gd name="T21" fmla="*/ 4 h 71"/>
                  <a:gd name="T22" fmla="*/ 42 w 42"/>
                  <a:gd name="T23" fmla="*/ 2 h 71"/>
                  <a:gd name="T24" fmla="*/ 41 w 42"/>
                  <a:gd name="T25" fmla="*/ 1 h 71"/>
                  <a:gd name="T26" fmla="*/ 39 w 42"/>
                  <a:gd name="T27" fmla="*/ 0 h 71"/>
                  <a:gd name="T28" fmla="*/ 37 w 42"/>
                  <a:gd name="T29" fmla="*/ 2 h 71"/>
                  <a:gd name="T30" fmla="*/ 37 w 42"/>
                  <a:gd name="T31" fmla="*/ 2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71">
                    <a:moveTo>
                      <a:pt x="37" y="2"/>
                    </a:moveTo>
                    <a:lnTo>
                      <a:pt x="37" y="2"/>
                    </a:lnTo>
                    <a:lnTo>
                      <a:pt x="1" y="68"/>
                    </a:lnTo>
                    <a:lnTo>
                      <a:pt x="0" y="70"/>
                    </a:lnTo>
                    <a:lnTo>
                      <a:pt x="1" y="71"/>
                    </a:lnTo>
                    <a:lnTo>
                      <a:pt x="2" y="71"/>
                    </a:lnTo>
                    <a:lnTo>
                      <a:pt x="4" y="70"/>
                    </a:lnTo>
                    <a:lnTo>
                      <a:pt x="42" y="4"/>
                    </a:lnTo>
                    <a:lnTo>
                      <a:pt x="42" y="2"/>
                    </a:lnTo>
                    <a:lnTo>
                      <a:pt x="41" y="1"/>
                    </a:lnTo>
                    <a:lnTo>
                      <a:pt x="39" y="0"/>
                    </a:lnTo>
                    <a:lnTo>
                      <a:pt x="3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4" name="Freeform 199">
                <a:extLst>
                  <a:ext uri="{FF2B5EF4-FFF2-40B4-BE49-F238E27FC236}">
                    <a16:creationId xmlns:a16="http://schemas.microsoft.com/office/drawing/2014/main" id="{08FBE4B4-B81F-41D5-80FD-C4AF3808046B}"/>
                  </a:ext>
                </a:extLst>
              </p:cNvPr>
              <p:cNvSpPr>
                <a:spLocks/>
              </p:cNvSpPr>
              <p:nvPr/>
            </p:nvSpPr>
            <p:spPr bwMode="auto">
              <a:xfrm>
                <a:off x="3885" y="1412"/>
                <a:ext cx="73" cy="126"/>
              </a:xfrm>
              <a:custGeom>
                <a:avLst/>
                <a:gdLst>
                  <a:gd name="T0" fmla="*/ 72 w 73"/>
                  <a:gd name="T1" fmla="*/ 0 h 126"/>
                  <a:gd name="T2" fmla="*/ 72 w 73"/>
                  <a:gd name="T3" fmla="*/ 0 h 126"/>
                  <a:gd name="T4" fmla="*/ 65 w 73"/>
                  <a:gd name="T5" fmla="*/ 15 h 126"/>
                  <a:gd name="T6" fmla="*/ 57 w 73"/>
                  <a:gd name="T7" fmla="*/ 29 h 126"/>
                  <a:gd name="T8" fmla="*/ 57 w 73"/>
                  <a:gd name="T9" fmla="*/ 29 h 126"/>
                  <a:gd name="T10" fmla="*/ 39 w 73"/>
                  <a:gd name="T11" fmla="*/ 60 h 126"/>
                  <a:gd name="T12" fmla="*/ 39 w 73"/>
                  <a:gd name="T13" fmla="*/ 60 h 126"/>
                  <a:gd name="T14" fmla="*/ 0 w 73"/>
                  <a:gd name="T15" fmla="*/ 122 h 126"/>
                  <a:gd name="T16" fmla="*/ 0 w 73"/>
                  <a:gd name="T17" fmla="*/ 122 h 126"/>
                  <a:gd name="T18" fmla="*/ 0 w 73"/>
                  <a:gd name="T19" fmla="*/ 124 h 126"/>
                  <a:gd name="T20" fmla="*/ 1 w 73"/>
                  <a:gd name="T21" fmla="*/ 126 h 126"/>
                  <a:gd name="T22" fmla="*/ 3 w 73"/>
                  <a:gd name="T23" fmla="*/ 126 h 126"/>
                  <a:gd name="T24" fmla="*/ 4 w 73"/>
                  <a:gd name="T25" fmla="*/ 125 h 126"/>
                  <a:gd name="T26" fmla="*/ 4 w 73"/>
                  <a:gd name="T27" fmla="*/ 125 h 126"/>
                  <a:gd name="T28" fmla="*/ 41 w 73"/>
                  <a:gd name="T29" fmla="*/ 64 h 126"/>
                  <a:gd name="T30" fmla="*/ 57 w 73"/>
                  <a:gd name="T31" fmla="*/ 33 h 126"/>
                  <a:gd name="T32" fmla="*/ 65 w 73"/>
                  <a:gd name="T33" fmla="*/ 17 h 126"/>
                  <a:gd name="T34" fmla="*/ 73 w 73"/>
                  <a:gd name="T35" fmla="*/ 2 h 126"/>
                  <a:gd name="T36" fmla="*/ 73 w 73"/>
                  <a:gd name="T37" fmla="*/ 2 h 126"/>
                  <a:gd name="T38" fmla="*/ 72 w 73"/>
                  <a:gd name="T39" fmla="*/ 0 h 126"/>
                  <a:gd name="T40" fmla="*/ 72 w 73"/>
                  <a:gd name="T41" fmla="*/ 0 h 126"/>
                  <a:gd name="T42" fmla="*/ 72 w 73"/>
                  <a:gd name="T43" fmla="*/ 0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26">
                    <a:moveTo>
                      <a:pt x="72" y="0"/>
                    </a:moveTo>
                    <a:lnTo>
                      <a:pt x="72" y="0"/>
                    </a:lnTo>
                    <a:lnTo>
                      <a:pt x="65" y="15"/>
                    </a:lnTo>
                    <a:lnTo>
                      <a:pt x="57" y="29"/>
                    </a:lnTo>
                    <a:lnTo>
                      <a:pt x="39" y="60"/>
                    </a:lnTo>
                    <a:lnTo>
                      <a:pt x="0" y="122"/>
                    </a:lnTo>
                    <a:lnTo>
                      <a:pt x="0" y="124"/>
                    </a:lnTo>
                    <a:lnTo>
                      <a:pt x="1" y="126"/>
                    </a:lnTo>
                    <a:lnTo>
                      <a:pt x="3" y="126"/>
                    </a:lnTo>
                    <a:lnTo>
                      <a:pt x="4" y="125"/>
                    </a:lnTo>
                    <a:lnTo>
                      <a:pt x="41" y="64"/>
                    </a:lnTo>
                    <a:lnTo>
                      <a:pt x="57" y="33"/>
                    </a:lnTo>
                    <a:lnTo>
                      <a:pt x="65" y="17"/>
                    </a:lnTo>
                    <a:lnTo>
                      <a:pt x="73" y="2"/>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5" name="Freeform 200">
                <a:extLst>
                  <a:ext uri="{FF2B5EF4-FFF2-40B4-BE49-F238E27FC236}">
                    <a16:creationId xmlns:a16="http://schemas.microsoft.com/office/drawing/2014/main" id="{1A1EEBEB-13D7-402C-BF33-5D1B3ADBCE01}"/>
                  </a:ext>
                </a:extLst>
              </p:cNvPr>
              <p:cNvSpPr>
                <a:spLocks/>
              </p:cNvSpPr>
              <p:nvPr/>
            </p:nvSpPr>
            <p:spPr bwMode="auto">
              <a:xfrm>
                <a:off x="3943" y="1372"/>
                <a:ext cx="11" cy="11"/>
              </a:xfrm>
              <a:custGeom>
                <a:avLst/>
                <a:gdLst>
                  <a:gd name="T0" fmla="*/ 10 w 11"/>
                  <a:gd name="T1" fmla="*/ 7 h 11"/>
                  <a:gd name="T2" fmla="*/ 10 w 11"/>
                  <a:gd name="T3" fmla="*/ 7 h 11"/>
                  <a:gd name="T4" fmla="*/ 5 w 11"/>
                  <a:gd name="T5" fmla="*/ 3 h 11"/>
                  <a:gd name="T6" fmla="*/ 5 w 11"/>
                  <a:gd name="T7" fmla="*/ 3 h 11"/>
                  <a:gd name="T8" fmla="*/ 1 w 11"/>
                  <a:gd name="T9" fmla="*/ 0 h 11"/>
                  <a:gd name="T10" fmla="*/ 1 w 11"/>
                  <a:gd name="T11" fmla="*/ 0 h 11"/>
                  <a:gd name="T12" fmla="*/ 0 w 11"/>
                  <a:gd name="T13" fmla="*/ 0 h 11"/>
                  <a:gd name="T14" fmla="*/ 0 w 11"/>
                  <a:gd name="T15" fmla="*/ 1 h 11"/>
                  <a:gd name="T16" fmla="*/ 0 w 11"/>
                  <a:gd name="T17" fmla="*/ 1 h 11"/>
                  <a:gd name="T18" fmla="*/ 4 w 11"/>
                  <a:gd name="T19" fmla="*/ 5 h 11"/>
                  <a:gd name="T20" fmla="*/ 4 w 11"/>
                  <a:gd name="T21" fmla="*/ 5 h 11"/>
                  <a:gd name="T22" fmla="*/ 7 w 11"/>
                  <a:gd name="T23" fmla="*/ 10 h 11"/>
                  <a:gd name="T24" fmla="*/ 7 w 11"/>
                  <a:gd name="T25" fmla="*/ 10 h 11"/>
                  <a:gd name="T26" fmla="*/ 8 w 11"/>
                  <a:gd name="T27" fmla="*/ 11 h 11"/>
                  <a:gd name="T28" fmla="*/ 9 w 11"/>
                  <a:gd name="T29" fmla="*/ 11 h 11"/>
                  <a:gd name="T30" fmla="*/ 11 w 11"/>
                  <a:gd name="T31" fmla="*/ 10 h 11"/>
                  <a:gd name="T32" fmla="*/ 11 w 11"/>
                  <a:gd name="T33" fmla="*/ 9 h 11"/>
                  <a:gd name="T34" fmla="*/ 10 w 11"/>
                  <a:gd name="T35" fmla="*/ 7 h 11"/>
                  <a:gd name="T36" fmla="*/ 10 w 11"/>
                  <a:gd name="T37" fmla="*/ 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11">
                    <a:moveTo>
                      <a:pt x="10" y="7"/>
                    </a:moveTo>
                    <a:lnTo>
                      <a:pt x="10" y="7"/>
                    </a:lnTo>
                    <a:lnTo>
                      <a:pt x="5" y="3"/>
                    </a:lnTo>
                    <a:lnTo>
                      <a:pt x="1" y="0"/>
                    </a:lnTo>
                    <a:lnTo>
                      <a:pt x="0" y="0"/>
                    </a:lnTo>
                    <a:lnTo>
                      <a:pt x="0" y="1"/>
                    </a:lnTo>
                    <a:lnTo>
                      <a:pt x="4" y="5"/>
                    </a:lnTo>
                    <a:lnTo>
                      <a:pt x="7" y="10"/>
                    </a:lnTo>
                    <a:lnTo>
                      <a:pt x="8" y="11"/>
                    </a:lnTo>
                    <a:lnTo>
                      <a:pt x="9" y="11"/>
                    </a:lnTo>
                    <a:lnTo>
                      <a:pt x="11" y="10"/>
                    </a:lnTo>
                    <a:lnTo>
                      <a:pt x="11" y="9"/>
                    </a:lnTo>
                    <a:lnTo>
                      <a:pt x="1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6" name="Freeform 201">
                <a:extLst>
                  <a:ext uri="{FF2B5EF4-FFF2-40B4-BE49-F238E27FC236}">
                    <a16:creationId xmlns:a16="http://schemas.microsoft.com/office/drawing/2014/main" id="{DE5C73FE-FDE9-4875-8A73-920C2F336DCF}"/>
                  </a:ext>
                </a:extLst>
              </p:cNvPr>
              <p:cNvSpPr>
                <a:spLocks/>
              </p:cNvSpPr>
              <p:nvPr/>
            </p:nvSpPr>
            <p:spPr bwMode="auto">
              <a:xfrm>
                <a:off x="3944" y="1385"/>
                <a:ext cx="8" cy="3"/>
              </a:xfrm>
              <a:custGeom>
                <a:avLst/>
                <a:gdLst>
                  <a:gd name="T0" fmla="*/ 7 w 8"/>
                  <a:gd name="T1" fmla="*/ 0 h 3"/>
                  <a:gd name="T2" fmla="*/ 7 w 8"/>
                  <a:gd name="T3" fmla="*/ 0 h 3"/>
                  <a:gd name="T4" fmla="*/ 4 w 8"/>
                  <a:gd name="T5" fmla="*/ 1 h 3"/>
                  <a:gd name="T6" fmla="*/ 0 w 8"/>
                  <a:gd name="T7" fmla="*/ 2 h 3"/>
                  <a:gd name="T8" fmla="*/ 0 w 8"/>
                  <a:gd name="T9" fmla="*/ 2 h 3"/>
                  <a:gd name="T10" fmla="*/ 0 w 8"/>
                  <a:gd name="T11" fmla="*/ 3 h 3"/>
                  <a:gd name="T12" fmla="*/ 1 w 8"/>
                  <a:gd name="T13" fmla="*/ 3 h 3"/>
                  <a:gd name="T14" fmla="*/ 1 w 8"/>
                  <a:gd name="T15" fmla="*/ 3 h 3"/>
                  <a:gd name="T16" fmla="*/ 4 w 8"/>
                  <a:gd name="T17" fmla="*/ 2 h 3"/>
                  <a:gd name="T18" fmla="*/ 7 w 8"/>
                  <a:gd name="T19" fmla="*/ 2 h 3"/>
                  <a:gd name="T20" fmla="*/ 7 w 8"/>
                  <a:gd name="T21" fmla="*/ 2 h 3"/>
                  <a:gd name="T22" fmla="*/ 8 w 8"/>
                  <a:gd name="T23" fmla="*/ 1 h 3"/>
                  <a:gd name="T24" fmla="*/ 8 w 8"/>
                  <a:gd name="T25" fmla="*/ 0 h 3"/>
                  <a:gd name="T26" fmla="*/ 7 w 8"/>
                  <a:gd name="T27" fmla="*/ 0 h 3"/>
                  <a:gd name="T28" fmla="*/ 7 w 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3">
                    <a:moveTo>
                      <a:pt x="7" y="0"/>
                    </a:moveTo>
                    <a:lnTo>
                      <a:pt x="7" y="0"/>
                    </a:lnTo>
                    <a:lnTo>
                      <a:pt x="4" y="1"/>
                    </a:lnTo>
                    <a:lnTo>
                      <a:pt x="0" y="2"/>
                    </a:lnTo>
                    <a:lnTo>
                      <a:pt x="0" y="3"/>
                    </a:lnTo>
                    <a:lnTo>
                      <a:pt x="1" y="3"/>
                    </a:lnTo>
                    <a:lnTo>
                      <a:pt x="4" y="2"/>
                    </a:lnTo>
                    <a:lnTo>
                      <a:pt x="7" y="2"/>
                    </a:lnTo>
                    <a:lnTo>
                      <a:pt x="8" y="1"/>
                    </a:lnTo>
                    <a:lnTo>
                      <a:pt x="8"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7" name="Freeform 202">
                <a:extLst>
                  <a:ext uri="{FF2B5EF4-FFF2-40B4-BE49-F238E27FC236}">
                    <a16:creationId xmlns:a16="http://schemas.microsoft.com/office/drawing/2014/main" id="{F619F88E-B600-41CD-9237-F09447882BD3}"/>
                  </a:ext>
                </a:extLst>
              </p:cNvPr>
              <p:cNvSpPr>
                <a:spLocks/>
              </p:cNvSpPr>
              <p:nvPr/>
            </p:nvSpPr>
            <p:spPr bwMode="auto">
              <a:xfrm>
                <a:off x="3958" y="1365"/>
                <a:ext cx="10" cy="16"/>
              </a:xfrm>
              <a:custGeom>
                <a:avLst/>
                <a:gdLst>
                  <a:gd name="T0" fmla="*/ 2 w 10"/>
                  <a:gd name="T1" fmla="*/ 16 h 16"/>
                  <a:gd name="T2" fmla="*/ 2 w 10"/>
                  <a:gd name="T3" fmla="*/ 16 h 16"/>
                  <a:gd name="T4" fmla="*/ 7 w 10"/>
                  <a:gd name="T5" fmla="*/ 9 h 16"/>
                  <a:gd name="T6" fmla="*/ 10 w 10"/>
                  <a:gd name="T7" fmla="*/ 1 h 16"/>
                  <a:gd name="T8" fmla="*/ 10 w 10"/>
                  <a:gd name="T9" fmla="*/ 1 h 16"/>
                  <a:gd name="T10" fmla="*/ 10 w 10"/>
                  <a:gd name="T11" fmla="*/ 0 h 16"/>
                  <a:gd name="T12" fmla="*/ 9 w 10"/>
                  <a:gd name="T13" fmla="*/ 0 h 16"/>
                  <a:gd name="T14" fmla="*/ 9 w 10"/>
                  <a:gd name="T15" fmla="*/ 0 h 16"/>
                  <a:gd name="T16" fmla="*/ 9 w 10"/>
                  <a:gd name="T17" fmla="*/ 0 h 16"/>
                  <a:gd name="T18" fmla="*/ 0 w 10"/>
                  <a:gd name="T19" fmla="*/ 15 h 16"/>
                  <a:gd name="T20" fmla="*/ 0 w 10"/>
                  <a:gd name="T21" fmla="*/ 15 h 16"/>
                  <a:gd name="T22" fmla="*/ 0 w 10"/>
                  <a:gd name="T23" fmla="*/ 15 h 16"/>
                  <a:gd name="T24" fmla="*/ 0 w 10"/>
                  <a:gd name="T25" fmla="*/ 16 h 16"/>
                  <a:gd name="T26" fmla="*/ 1 w 10"/>
                  <a:gd name="T27" fmla="*/ 16 h 16"/>
                  <a:gd name="T28" fmla="*/ 2 w 10"/>
                  <a:gd name="T29" fmla="*/ 16 h 16"/>
                  <a:gd name="T30" fmla="*/ 2 w 10"/>
                  <a:gd name="T31" fmla="*/ 16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 h="16">
                    <a:moveTo>
                      <a:pt x="2" y="16"/>
                    </a:moveTo>
                    <a:lnTo>
                      <a:pt x="2" y="16"/>
                    </a:lnTo>
                    <a:lnTo>
                      <a:pt x="7" y="9"/>
                    </a:lnTo>
                    <a:lnTo>
                      <a:pt x="10" y="1"/>
                    </a:lnTo>
                    <a:lnTo>
                      <a:pt x="10" y="0"/>
                    </a:lnTo>
                    <a:lnTo>
                      <a:pt x="9" y="0"/>
                    </a:lnTo>
                    <a:lnTo>
                      <a:pt x="0" y="15"/>
                    </a:lnTo>
                    <a:lnTo>
                      <a:pt x="0" y="16"/>
                    </a:lnTo>
                    <a:lnTo>
                      <a:pt x="1" y="16"/>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8" name="Freeform 203">
                <a:extLst>
                  <a:ext uri="{FF2B5EF4-FFF2-40B4-BE49-F238E27FC236}">
                    <a16:creationId xmlns:a16="http://schemas.microsoft.com/office/drawing/2014/main" id="{24082C36-8274-4201-9D72-390F102FCFD0}"/>
                  </a:ext>
                </a:extLst>
              </p:cNvPr>
              <p:cNvSpPr>
                <a:spLocks/>
              </p:cNvSpPr>
              <p:nvPr/>
            </p:nvSpPr>
            <p:spPr bwMode="auto">
              <a:xfrm>
                <a:off x="3960" y="1385"/>
                <a:ext cx="15" cy="7"/>
              </a:xfrm>
              <a:custGeom>
                <a:avLst/>
                <a:gdLst>
                  <a:gd name="T0" fmla="*/ 1 w 15"/>
                  <a:gd name="T1" fmla="*/ 1 h 7"/>
                  <a:gd name="T2" fmla="*/ 1 w 15"/>
                  <a:gd name="T3" fmla="*/ 1 h 7"/>
                  <a:gd name="T4" fmla="*/ 8 w 15"/>
                  <a:gd name="T5" fmla="*/ 5 h 7"/>
                  <a:gd name="T6" fmla="*/ 14 w 15"/>
                  <a:gd name="T7" fmla="*/ 7 h 7"/>
                  <a:gd name="T8" fmla="*/ 14 w 15"/>
                  <a:gd name="T9" fmla="*/ 7 h 7"/>
                  <a:gd name="T10" fmla="*/ 15 w 15"/>
                  <a:gd name="T11" fmla="*/ 7 h 7"/>
                  <a:gd name="T12" fmla="*/ 15 w 15"/>
                  <a:gd name="T13" fmla="*/ 6 h 7"/>
                  <a:gd name="T14" fmla="*/ 15 w 15"/>
                  <a:gd name="T15" fmla="*/ 6 h 7"/>
                  <a:gd name="T16" fmla="*/ 1 w 15"/>
                  <a:gd name="T17" fmla="*/ 0 h 7"/>
                  <a:gd name="T18" fmla="*/ 1 w 15"/>
                  <a:gd name="T19" fmla="*/ 0 h 7"/>
                  <a:gd name="T20" fmla="*/ 0 w 15"/>
                  <a:gd name="T21" fmla="*/ 1 h 7"/>
                  <a:gd name="T22" fmla="*/ 1 w 15"/>
                  <a:gd name="T23" fmla="*/ 1 h 7"/>
                  <a:gd name="T24" fmla="*/ 1 w 15"/>
                  <a:gd name="T25" fmla="*/ 1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7">
                    <a:moveTo>
                      <a:pt x="1" y="1"/>
                    </a:moveTo>
                    <a:lnTo>
                      <a:pt x="1" y="1"/>
                    </a:lnTo>
                    <a:lnTo>
                      <a:pt x="8" y="5"/>
                    </a:lnTo>
                    <a:lnTo>
                      <a:pt x="14" y="7"/>
                    </a:lnTo>
                    <a:lnTo>
                      <a:pt x="15" y="7"/>
                    </a:lnTo>
                    <a:lnTo>
                      <a:pt x="15" y="6"/>
                    </a:lnTo>
                    <a:lnTo>
                      <a:pt x="1" y="0"/>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9" name="Freeform 204">
                <a:extLst>
                  <a:ext uri="{FF2B5EF4-FFF2-40B4-BE49-F238E27FC236}">
                    <a16:creationId xmlns:a16="http://schemas.microsoft.com/office/drawing/2014/main" id="{00785A5D-8D30-4377-9B1A-F3C54EC7EA79}"/>
                  </a:ext>
                </a:extLst>
              </p:cNvPr>
              <p:cNvSpPr>
                <a:spLocks/>
              </p:cNvSpPr>
              <p:nvPr/>
            </p:nvSpPr>
            <p:spPr bwMode="auto">
              <a:xfrm>
                <a:off x="3959" y="1389"/>
                <a:ext cx="5" cy="8"/>
              </a:xfrm>
              <a:custGeom>
                <a:avLst/>
                <a:gdLst>
                  <a:gd name="T0" fmla="*/ 0 w 5"/>
                  <a:gd name="T1" fmla="*/ 1 h 8"/>
                  <a:gd name="T2" fmla="*/ 0 w 5"/>
                  <a:gd name="T3" fmla="*/ 1 h 8"/>
                  <a:gd name="T4" fmla="*/ 1 w 5"/>
                  <a:gd name="T5" fmla="*/ 4 h 8"/>
                  <a:gd name="T6" fmla="*/ 3 w 5"/>
                  <a:gd name="T7" fmla="*/ 8 h 8"/>
                  <a:gd name="T8" fmla="*/ 3 w 5"/>
                  <a:gd name="T9" fmla="*/ 8 h 8"/>
                  <a:gd name="T10" fmla="*/ 5 w 5"/>
                  <a:gd name="T11" fmla="*/ 8 h 8"/>
                  <a:gd name="T12" fmla="*/ 5 w 5"/>
                  <a:gd name="T13" fmla="*/ 7 h 8"/>
                  <a:gd name="T14" fmla="*/ 5 w 5"/>
                  <a:gd name="T15" fmla="*/ 7 h 8"/>
                  <a:gd name="T16" fmla="*/ 2 w 5"/>
                  <a:gd name="T17" fmla="*/ 4 h 8"/>
                  <a:gd name="T18" fmla="*/ 0 w 5"/>
                  <a:gd name="T19" fmla="*/ 0 h 8"/>
                  <a:gd name="T20" fmla="*/ 0 w 5"/>
                  <a:gd name="T21" fmla="*/ 0 h 8"/>
                  <a:gd name="T22" fmla="*/ 0 w 5"/>
                  <a:gd name="T23" fmla="*/ 0 h 8"/>
                  <a:gd name="T24" fmla="*/ 0 w 5"/>
                  <a:gd name="T25" fmla="*/ 1 h 8"/>
                  <a:gd name="T26" fmla="*/ 0 w 5"/>
                  <a:gd name="T27" fmla="*/ 1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8">
                    <a:moveTo>
                      <a:pt x="0" y="1"/>
                    </a:moveTo>
                    <a:lnTo>
                      <a:pt x="0" y="1"/>
                    </a:lnTo>
                    <a:lnTo>
                      <a:pt x="1" y="4"/>
                    </a:lnTo>
                    <a:lnTo>
                      <a:pt x="3" y="8"/>
                    </a:lnTo>
                    <a:lnTo>
                      <a:pt x="5" y="8"/>
                    </a:lnTo>
                    <a:lnTo>
                      <a:pt x="5" y="7"/>
                    </a:lnTo>
                    <a:lnTo>
                      <a:pt x="2" y="4"/>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0" name="Freeform 205">
                <a:extLst>
                  <a:ext uri="{FF2B5EF4-FFF2-40B4-BE49-F238E27FC236}">
                    <a16:creationId xmlns:a16="http://schemas.microsoft.com/office/drawing/2014/main" id="{68BC86F8-C0DD-41B7-A0B8-4F5FF211BA0A}"/>
                  </a:ext>
                </a:extLst>
              </p:cNvPr>
              <p:cNvSpPr>
                <a:spLocks/>
              </p:cNvSpPr>
              <p:nvPr/>
            </p:nvSpPr>
            <p:spPr bwMode="auto">
              <a:xfrm>
                <a:off x="3944" y="1389"/>
                <a:ext cx="12" cy="16"/>
              </a:xfrm>
              <a:custGeom>
                <a:avLst/>
                <a:gdLst>
                  <a:gd name="T0" fmla="*/ 9 w 12"/>
                  <a:gd name="T1" fmla="*/ 1 h 16"/>
                  <a:gd name="T2" fmla="*/ 9 w 12"/>
                  <a:gd name="T3" fmla="*/ 1 h 16"/>
                  <a:gd name="T4" fmla="*/ 4 w 12"/>
                  <a:gd name="T5" fmla="*/ 7 h 16"/>
                  <a:gd name="T6" fmla="*/ 0 w 12"/>
                  <a:gd name="T7" fmla="*/ 14 h 16"/>
                  <a:gd name="T8" fmla="*/ 0 w 12"/>
                  <a:gd name="T9" fmla="*/ 14 h 16"/>
                  <a:gd name="T10" fmla="*/ 0 w 12"/>
                  <a:gd name="T11" fmla="*/ 15 h 16"/>
                  <a:gd name="T12" fmla="*/ 1 w 12"/>
                  <a:gd name="T13" fmla="*/ 16 h 16"/>
                  <a:gd name="T14" fmla="*/ 2 w 12"/>
                  <a:gd name="T15" fmla="*/ 16 h 16"/>
                  <a:gd name="T16" fmla="*/ 3 w 12"/>
                  <a:gd name="T17" fmla="*/ 16 h 16"/>
                  <a:gd name="T18" fmla="*/ 3 w 12"/>
                  <a:gd name="T19" fmla="*/ 16 h 16"/>
                  <a:gd name="T20" fmla="*/ 6 w 12"/>
                  <a:gd name="T21" fmla="*/ 9 h 16"/>
                  <a:gd name="T22" fmla="*/ 11 w 12"/>
                  <a:gd name="T23" fmla="*/ 3 h 16"/>
                  <a:gd name="T24" fmla="*/ 11 w 12"/>
                  <a:gd name="T25" fmla="*/ 3 h 16"/>
                  <a:gd name="T26" fmla="*/ 12 w 12"/>
                  <a:gd name="T27" fmla="*/ 2 h 16"/>
                  <a:gd name="T28" fmla="*/ 11 w 12"/>
                  <a:gd name="T29" fmla="*/ 1 h 16"/>
                  <a:gd name="T30" fmla="*/ 10 w 12"/>
                  <a:gd name="T31" fmla="*/ 0 h 16"/>
                  <a:gd name="T32" fmla="*/ 9 w 12"/>
                  <a:gd name="T33" fmla="*/ 1 h 16"/>
                  <a:gd name="T34" fmla="*/ 9 w 12"/>
                  <a:gd name="T35" fmla="*/ 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6">
                    <a:moveTo>
                      <a:pt x="9" y="1"/>
                    </a:moveTo>
                    <a:lnTo>
                      <a:pt x="9" y="1"/>
                    </a:lnTo>
                    <a:lnTo>
                      <a:pt x="4" y="7"/>
                    </a:lnTo>
                    <a:lnTo>
                      <a:pt x="0" y="14"/>
                    </a:lnTo>
                    <a:lnTo>
                      <a:pt x="0" y="15"/>
                    </a:lnTo>
                    <a:lnTo>
                      <a:pt x="1" y="16"/>
                    </a:lnTo>
                    <a:lnTo>
                      <a:pt x="2" y="16"/>
                    </a:lnTo>
                    <a:lnTo>
                      <a:pt x="3" y="16"/>
                    </a:lnTo>
                    <a:lnTo>
                      <a:pt x="6" y="9"/>
                    </a:lnTo>
                    <a:lnTo>
                      <a:pt x="11" y="3"/>
                    </a:lnTo>
                    <a:lnTo>
                      <a:pt x="12" y="2"/>
                    </a:lnTo>
                    <a:lnTo>
                      <a:pt x="11" y="1"/>
                    </a:lnTo>
                    <a:lnTo>
                      <a:pt x="10"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1" name="Freeform 206">
                <a:extLst>
                  <a:ext uri="{FF2B5EF4-FFF2-40B4-BE49-F238E27FC236}">
                    <a16:creationId xmlns:a16="http://schemas.microsoft.com/office/drawing/2014/main" id="{1D06CADA-1144-4123-B24C-B9A29F057053}"/>
                  </a:ext>
                </a:extLst>
              </p:cNvPr>
              <p:cNvSpPr>
                <a:spLocks/>
              </p:cNvSpPr>
              <p:nvPr/>
            </p:nvSpPr>
            <p:spPr bwMode="auto">
              <a:xfrm>
                <a:off x="3991" y="1368"/>
                <a:ext cx="16" cy="7"/>
              </a:xfrm>
              <a:custGeom>
                <a:avLst/>
                <a:gdLst>
                  <a:gd name="T0" fmla="*/ 2 w 16"/>
                  <a:gd name="T1" fmla="*/ 7 h 7"/>
                  <a:gd name="T2" fmla="*/ 2 w 16"/>
                  <a:gd name="T3" fmla="*/ 7 h 7"/>
                  <a:gd name="T4" fmla="*/ 9 w 16"/>
                  <a:gd name="T5" fmla="*/ 5 h 7"/>
                  <a:gd name="T6" fmla="*/ 15 w 16"/>
                  <a:gd name="T7" fmla="*/ 1 h 7"/>
                  <a:gd name="T8" fmla="*/ 15 w 16"/>
                  <a:gd name="T9" fmla="*/ 1 h 7"/>
                  <a:gd name="T10" fmla="*/ 16 w 16"/>
                  <a:gd name="T11" fmla="*/ 0 h 7"/>
                  <a:gd name="T12" fmla="*/ 14 w 16"/>
                  <a:gd name="T13" fmla="*/ 0 h 7"/>
                  <a:gd name="T14" fmla="*/ 14 w 16"/>
                  <a:gd name="T15" fmla="*/ 0 h 7"/>
                  <a:gd name="T16" fmla="*/ 1 w 16"/>
                  <a:gd name="T17" fmla="*/ 5 h 7"/>
                  <a:gd name="T18" fmla="*/ 1 w 16"/>
                  <a:gd name="T19" fmla="*/ 5 h 7"/>
                  <a:gd name="T20" fmla="*/ 0 w 16"/>
                  <a:gd name="T21" fmla="*/ 6 h 7"/>
                  <a:gd name="T22" fmla="*/ 0 w 16"/>
                  <a:gd name="T23" fmla="*/ 7 h 7"/>
                  <a:gd name="T24" fmla="*/ 1 w 16"/>
                  <a:gd name="T25" fmla="*/ 7 h 7"/>
                  <a:gd name="T26" fmla="*/ 2 w 16"/>
                  <a:gd name="T27" fmla="*/ 7 h 7"/>
                  <a:gd name="T28" fmla="*/ 2 w 16"/>
                  <a:gd name="T29" fmla="*/ 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7">
                    <a:moveTo>
                      <a:pt x="2" y="7"/>
                    </a:moveTo>
                    <a:lnTo>
                      <a:pt x="2" y="7"/>
                    </a:lnTo>
                    <a:lnTo>
                      <a:pt x="9" y="5"/>
                    </a:lnTo>
                    <a:lnTo>
                      <a:pt x="15" y="1"/>
                    </a:lnTo>
                    <a:lnTo>
                      <a:pt x="16" y="0"/>
                    </a:lnTo>
                    <a:lnTo>
                      <a:pt x="14" y="0"/>
                    </a:lnTo>
                    <a:lnTo>
                      <a:pt x="1" y="5"/>
                    </a:lnTo>
                    <a:lnTo>
                      <a:pt x="0" y="6"/>
                    </a:lnTo>
                    <a:lnTo>
                      <a:pt x="0" y="7"/>
                    </a:lnTo>
                    <a:lnTo>
                      <a:pt x="1" y="7"/>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2" name="Freeform 207">
                <a:extLst>
                  <a:ext uri="{FF2B5EF4-FFF2-40B4-BE49-F238E27FC236}">
                    <a16:creationId xmlns:a16="http://schemas.microsoft.com/office/drawing/2014/main" id="{6516FD9C-019C-4805-BB36-9262710D1668}"/>
                  </a:ext>
                </a:extLst>
              </p:cNvPr>
              <p:cNvSpPr>
                <a:spLocks/>
              </p:cNvSpPr>
              <p:nvPr/>
            </p:nvSpPr>
            <p:spPr bwMode="auto">
              <a:xfrm>
                <a:off x="3989" y="1355"/>
                <a:ext cx="5" cy="15"/>
              </a:xfrm>
              <a:custGeom>
                <a:avLst/>
                <a:gdLst>
                  <a:gd name="T0" fmla="*/ 3 w 5"/>
                  <a:gd name="T1" fmla="*/ 14 h 15"/>
                  <a:gd name="T2" fmla="*/ 3 w 5"/>
                  <a:gd name="T3" fmla="*/ 14 h 15"/>
                  <a:gd name="T4" fmla="*/ 5 w 5"/>
                  <a:gd name="T5" fmla="*/ 8 h 15"/>
                  <a:gd name="T6" fmla="*/ 5 w 5"/>
                  <a:gd name="T7" fmla="*/ 1 h 15"/>
                  <a:gd name="T8" fmla="*/ 5 w 5"/>
                  <a:gd name="T9" fmla="*/ 1 h 15"/>
                  <a:gd name="T10" fmla="*/ 5 w 5"/>
                  <a:gd name="T11" fmla="*/ 0 h 15"/>
                  <a:gd name="T12" fmla="*/ 4 w 5"/>
                  <a:gd name="T13" fmla="*/ 0 h 15"/>
                  <a:gd name="T14" fmla="*/ 2 w 5"/>
                  <a:gd name="T15" fmla="*/ 0 h 15"/>
                  <a:gd name="T16" fmla="*/ 2 w 5"/>
                  <a:gd name="T17" fmla="*/ 1 h 15"/>
                  <a:gd name="T18" fmla="*/ 2 w 5"/>
                  <a:gd name="T19" fmla="*/ 1 h 15"/>
                  <a:gd name="T20" fmla="*/ 1 w 5"/>
                  <a:gd name="T21" fmla="*/ 8 h 15"/>
                  <a:gd name="T22" fmla="*/ 0 w 5"/>
                  <a:gd name="T23" fmla="*/ 13 h 15"/>
                  <a:gd name="T24" fmla="*/ 0 w 5"/>
                  <a:gd name="T25" fmla="*/ 13 h 15"/>
                  <a:gd name="T26" fmla="*/ 0 w 5"/>
                  <a:gd name="T27" fmla="*/ 15 h 15"/>
                  <a:gd name="T28" fmla="*/ 1 w 5"/>
                  <a:gd name="T29" fmla="*/ 15 h 15"/>
                  <a:gd name="T30" fmla="*/ 2 w 5"/>
                  <a:gd name="T31" fmla="*/ 15 h 15"/>
                  <a:gd name="T32" fmla="*/ 3 w 5"/>
                  <a:gd name="T33" fmla="*/ 14 h 15"/>
                  <a:gd name="T34" fmla="*/ 3 w 5"/>
                  <a:gd name="T35" fmla="*/ 14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15">
                    <a:moveTo>
                      <a:pt x="3" y="14"/>
                    </a:moveTo>
                    <a:lnTo>
                      <a:pt x="3" y="14"/>
                    </a:lnTo>
                    <a:lnTo>
                      <a:pt x="5" y="8"/>
                    </a:lnTo>
                    <a:lnTo>
                      <a:pt x="5" y="1"/>
                    </a:lnTo>
                    <a:lnTo>
                      <a:pt x="5" y="0"/>
                    </a:lnTo>
                    <a:lnTo>
                      <a:pt x="4" y="0"/>
                    </a:lnTo>
                    <a:lnTo>
                      <a:pt x="2" y="0"/>
                    </a:lnTo>
                    <a:lnTo>
                      <a:pt x="2" y="1"/>
                    </a:lnTo>
                    <a:lnTo>
                      <a:pt x="1" y="8"/>
                    </a:lnTo>
                    <a:lnTo>
                      <a:pt x="0" y="13"/>
                    </a:lnTo>
                    <a:lnTo>
                      <a:pt x="0" y="15"/>
                    </a:lnTo>
                    <a:lnTo>
                      <a:pt x="1" y="15"/>
                    </a:lnTo>
                    <a:lnTo>
                      <a:pt x="2" y="15"/>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3" name="Freeform 208">
                <a:extLst>
                  <a:ext uri="{FF2B5EF4-FFF2-40B4-BE49-F238E27FC236}">
                    <a16:creationId xmlns:a16="http://schemas.microsoft.com/office/drawing/2014/main" id="{169E13EC-EC82-496A-958D-A4F851FB1C93}"/>
                  </a:ext>
                </a:extLst>
              </p:cNvPr>
              <p:cNvSpPr>
                <a:spLocks/>
              </p:cNvSpPr>
              <p:nvPr/>
            </p:nvSpPr>
            <p:spPr bwMode="auto">
              <a:xfrm>
                <a:off x="3979" y="1369"/>
                <a:ext cx="6" cy="4"/>
              </a:xfrm>
              <a:custGeom>
                <a:avLst/>
                <a:gdLst>
                  <a:gd name="T0" fmla="*/ 6 w 6"/>
                  <a:gd name="T1" fmla="*/ 3 h 4"/>
                  <a:gd name="T2" fmla="*/ 6 w 6"/>
                  <a:gd name="T3" fmla="*/ 3 h 4"/>
                  <a:gd name="T4" fmla="*/ 0 w 6"/>
                  <a:gd name="T5" fmla="*/ 0 h 4"/>
                  <a:gd name="T6" fmla="*/ 0 w 6"/>
                  <a:gd name="T7" fmla="*/ 0 h 4"/>
                  <a:gd name="T8" fmla="*/ 0 w 6"/>
                  <a:gd name="T9" fmla="*/ 0 h 4"/>
                  <a:gd name="T10" fmla="*/ 0 w 6"/>
                  <a:gd name="T11" fmla="*/ 1 h 4"/>
                  <a:gd name="T12" fmla="*/ 0 w 6"/>
                  <a:gd name="T13" fmla="*/ 1 h 4"/>
                  <a:gd name="T14" fmla="*/ 6 w 6"/>
                  <a:gd name="T15" fmla="*/ 4 h 4"/>
                  <a:gd name="T16" fmla="*/ 6 w 6"/>
                  <a:gd name="T17" fmla="*/ 4 h 4"/>
                  <a:gd name="T18" fmla="*/ 6 w 6"/>
                  <a:gd name="T19" fmla="*/ 4 h 4"/>
                  <a:gd name="T20" fmla="*/ 6 w 6"/>
                  <a:gd name="T21" fmla="*/ 3 h 4"/>
                  <a:gd name="T22" fmla="*/ 6 w 6"/>
                  <a:gd name="T23" fmla="*/ 3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6" y="3"/>
                    </a:moveTo>
                    <a:lnTo>
                      <a:pt x="6" y="3"/>
                    </a:lnTo>
                    <a:lnTo>
                      <a:pt x="0" y="0"/>
                    </a:lnTo>
                    <a:lnTo>
                      <a:pt x="0" y="1"/>
                    </a:lnTo>
                    <a:lnTo>
                      <a:pt x="6"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4" name="Freeform 209">
                <a:extLst>
                  <a:ext uri="{FF2B5EF4-FFF2-40B4-BE49-F238E27FC236}">
                    <a16:creationId xmlns:a16="http://schemas.microsoft.com/office/drawing/2014/main" id="{3E5E5B81-99A6-4C89-8CF4-A116BB113EB8}"/>
                  </a:ext>
                </a:extLst>
              </p:cNvPr>
              <p:cNvSpPr>
                <a:spLocks/>
              </p:cNvSpPr>
              <p:nvPr/>
            </p:nvSpPr>
            <p:spPr bwMode="auto">
              <a:xfrm>
                <a:off x="3975" y="1376"/>
                <a:ext cx="11" cy="7"/>
              </a:xfrm>
              <a:custGeom>
                <a:avLst/>
                <a:gdLst>
                  <a:gd name="T0" fmla="*/ 9 w 11"/>
                  <a:gd name="T1" fmla="*/ 0 h 7"/>
                  <a:gd name="T2" fmla="*/ 9 w 11"/>
                  <a:gd name="T3" fmla="*/ 0 h 7"/>
                  <a:gd name="T4" fmla="*/ 4 w 11"/>
                  <a:gd name="T5" fmla="*/ 2 h 7"/>
                  <a:gd name="T6" fmla="*/ 0 w 11"/>
                  <a:gd name="T7" fmla="*/ 5 h 7"/>
                  <a:gd name="T8" fmla="*/ 0 w 11"/>
                  <a:gd name="T9" fmla="*/ 5 h 7"/>
                  <a:gd name="T10" fmla="*/ 0 w 11"/>
                  <a:gd name="T11" fmla="*/ 6 h 7"/>
                  <a:gd name="T12" fmla="*/ 1 w 11"/>
                  <a:gd name="T13" fmla="*/ 7 h 7"/>
                  <a:gd name="T14" fmla="*/ 1 w 11"/>
                  <a:gd name="T15" fmla="*/ 7 h 7"/>
                  <a:gd name="T16" fmla="*/ 6 w 11"/>
                  <a:gd name="T17" fmla="*/ 5 h 7"/>
                  <a:gd name="T18" fmla="*/ 10 w 11"/>
                  <a:gd name="T19" fmla="*/ 2 h 7"/>
                  <a:gd name="T20" fmla="*/ 10 w 11"/>
                  <a:gd name="T21" fmla="*/ 2 h 7"/>
                  <a:gd name="T22" fmla="*/ 11 w 11"/>
                  <a:gd name="T23" fmla="*/ 1 h 7"/>
                  <a:gd name="T24" fmla="*/ 11 w 11"/>
                  <a:gd name="T25" fmla="*/ 1 h 7"/>
                  <a:gd name="T26" fmla="*/ 10 w 11"/>
                  <a:gd name="T27" fmla="*/ 0 h 7"/>
                  <a:gd name="T28" fmla="*/ 9 w 11"/>
                  <a:gd name="T29" fmla="*/ 0 h 7"/>
                  <a:gd name="T30" fmla="*/ 9 w 11"/>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7">
                    <a:moveTo>
                      <a:pt x="9" y="0"/>
                    </a:moveTo>
                    <a:lnTo>
                      <a:pt x="9" y="0"/>
                    </a:lnTo>
                    <a:lnTo>
                      <a:pt x="4" y="2"/>
                    </a:lnTo>
                    <a:lnTo>
                      <a:pt x="0" y="5"/>
                    </a:lnTo>
                    <a:lnTo>
                      <a:pt x="0" y="6"/>
                    </a:lnTo>
                    <a:lnTo>
                      <a:pt x="1" y="7"/>
                    </a:lnTo>
                    <a:lnTo>
                      <a:pt x="6" y="5"/>
                    </a:lnTo>
                    <a:lnTo>
                      <a:pt x="10" y="2"/>
                    </a:lnTo>
                    <a:lnTo>
                      <a:pt x="11"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5" name="Freeform 210">
                <a:extLst>
                  <a:ext uri="{FF2B5EF4-FFF2-40B4-BE49-F238E27FC236}">
                    <a16:creationId xmlns:a16="http://schemas.microsoft.com/office/drawing/2014/main" id="{A6927E07-4AD4-4AF1-977D-52501FA698B9}"/>
                  </a:ext>
                </a:extLst>
              </p:cNvPr>
              <p:cNvSpPr>
                <a:spLocks/>
              </p:cNvSpPr>
              <p:nvPr/>
            </p:nvSpPr>
            <p:spPr bwMode="auto">
              <a:xfrm>
                <a:off x="3985" y="1380"/>
                <a:ext cx="5" cy="21"/>
              </a:xfrm>
              <a:custGeom>
                <a:avLst/>
                <a:gdLst>
                  <a:gd name="T0" fmla="*/ 3 w 5"/>
                  <a:gd name="T1" fmla="*/ 1 h 21"/>
                  <a:gd name="T2" fmla="*/ 3 w 5"/>
                  <a:gd name="T3" fmla="*/ 1 h 21"/>
                  <a:gd name="T4" fmla="*/ 0 w 5"/>
                  <a:gd name="T5" fmla="*/ 10 h 21"/>
                  <a:gd name="T6" fmla="*/ 0 w 5"/>
                  <a:gd name="T7" fmla="*/ 20 h 21"/>
                  <a:gd name="T8" fmla="*/ 0 w 5"/>
                  <a:gd name="T9" fmla="*/ 20 h 21"/>
                  <a:gd name="T10" fmla="*/ 0 w 5"/>
                  <a:gd name="T11" fmla="*/ 21 h 21"/>
                  <a:gd name="T12" fmla="*/ 1 w 5"/>
                  <a:gd name="T13" fmla="*/ 21 h 21"/>
                  <a:gd name="T14" fmla="*/ 1 w 5"/>
                  <a:gd name="T15" fmla="*/ 21 h 21"/>
                  <a:gd name="T16" fmla="*/ 2 w 5"/>
                  <a:gd name="T17" fmla="*/ 20 h 21"/>
                  <a:gd name="T18" fmla="*/ 2 w 5"/>
                  <a:gd name="T19" fmla="*/ 20 h 21"/>
                  <a:gd name="T20" fmla="*/ 3 w 5"/>
                  <a:gd name="T21" fmla="*/ 11 h 21"/>
                  <a:gd name="T22" fmla="*/ 5 w 5"/>
                  <a:gd name="T23" fmla="*/ 1 h 21"/>
                  <a:gd name="T24" fmla="*/ 5 w 5"/>
                  <a:gd name="T25" fmla="*/ 1 h 21"/>
                  <a:gd name="T26" fmla="*/ 4 w 5"/>
                  <a:gd name="T27" fmla="*/ 1 h 21"/>
                  <a:gd name="T28" fmla="*/ 4 w 5"/>
                  <a:gd name="T29" fmla="*/ 0 h 21"/>
                  <a:gd name="T30" fmla="*/ 3 w 5"/>
                  <a:gd name="T31" fmla="*/ 0 h 21"/>
                  <a:gd name="T32" fmla="*/ 3 w 5"/>
                  <a:gd name="T33" fmla="*/ 1 h 21"/>
                  <a:gd name="T34" fmla="*/ 3 w 5"/>
                  <a:gd name="T35" fmla="*/ 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21">
                    <a:moveTo>
                      <a:pt x="3" y="1"/>
                    </a:moveTo>
                    <a:lnTo>
                      <a:pt x="3" y="1"/>
                    </a:lnTo>
                    <a:lnTo>
                      <a:pt x="0" y="10"/>
                    </a:lnTo>
                    <a:lnTo>
                      <a:pt x="0" y="20"/>
                    </a:lnTo>
                    <a:lnTo>
                      <a:pt x="0" y="21"/>
                    </a:lnTo>
                    <a:lnTo>
                      <a:pt x="1" y="21"/>
                    </a:lnTo>
                    <a:lnTo>
                      <a:pt x="2" y="20"/>
                    </a:lnTo>
                    <a:lnTo>
                      <a:pt x="3" y="11"/>
                    </a:lnTo>
                    <a:lnTo>
                      <a:pt x="5" y="1"/>
                    </a:lnTo>
                    <a:lnTo>
                      <a:pt x="4"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6" name="Freeform 211">
                <a:extLst>
                  <a:ext uri="{FF2B5EF4-FFF2-40B4-BE49-F238E27FC236}">
                    <a16:creationId xmlns:a16="http://schemas.microsoft.com/office/drawing/2014/main" id="{78FA9DC0-EAE0-4B48-8144-D978FE9358EC}"/>
                  </a:ext>
                </a:extLst>
              </p:cNvPr>
              <p:cNvSpPr>
                <a:spLocks/>
              </p:cNvSpPr>
              <p:nvPr/>
            </p:nvSpPr>
            <p:spPr bwMode="auto">
              <a:xfrm>
                <a:off x="3989" y="1382"/>
                <a:ext cx="8" cy="11"/>
              </a:xfrm>
              <a:custGeom>
                <a:avLst/>
                <a:gdLst>
                  <a:gd name="T0" fmla="*/ 0 w 8"/>
                  <a:gd name="T1" fmla="*/ 1 h 11"/>
                  <a:gd name="T2" fmla="*/ 0 w 8"/>
                  <a:gd name="T3" fmla="*/ 1 h 11"/>
                  <a:gd name="T4" fmla="*/ 7 w 8"/>
                  <a:gd name="T5" fmla="*/ 11 h 11"/>
                  <a:gd name="T6" fmla="*/ 7 w 8"/>
                  <a:gd name="T7" fmla="*/ 11 h 11"/>
                  <a:gd name="T8" fmla="*/ 7 w 8"/>
                  <a:gd name="T9" fmla="*/ 11 h 11"/>
                  <a:gd name="T10" fmla="*/ 8 w 8"/>
                  <a:gd name="T11" fmla="*/ 10 h 11"/>
                  <a:gd name="T12" fmla="*/ 8 w 8"/>
                  <a:gd name="T13" fmla="*/ 10 h 11"/>
                  <a:gd name="T14" fmla="*/ 1 w 8"/>
                  <a:gd name="T15" fmla="*/ 1 h 11"/>
                  <a:gd name="T16" fmla="*/ 1 w 8"/>
                  <a:gd name="T17" fmla="*/ 1 h 11"/>
                  <a:gd name="T18" fmla="*/ 0 w 8"/>
                  <a:gd name="T19" fmla="*/ 0 h 11"/>
                  <a:gd name="T20" fmla="*/ 0 w 8"/>
                  <a:gd name="T21" fmla="*/ 1 h 11"/>
                  <a:gd name="T22" fmla="*/ 0 w 8"/>
                  <a:gd name="T23" fmla="*/ 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1"/>
                    </a:moveTo>
                    <a:lnTo>
                      <a:pt x="0" y="1"/>
                    </a:lnTo>
                    <a:lnTo>
                      <a:pt x="7" y="11"/>
                    </a:lnTo>
                    <a:lnTo>
                      <a:pt x="8" y="10"/>
                    </a:lnTo>
                    <a:lnTo>
                      <a:pt x="1" y="1"/>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7" name="Freeform 212">
                <a:extLst>
                  <a:ext uri="{FF2B5EF4-FFF2-40B4-BE49-F238E27FC236}">
                    <a16:creationId xmlns:a16="http://schemas.microsoft.com/office/drawing/2014/main" id="{824342AD-F0FB-4772-8BA8-37B9F125BECB}"/>
                  </a:ext>
                </a:extLst>
              </p:cNvPr>
              <p:cNvSpPr>
                <a:spLocks/>
              </p:cNvSpPr>
              <p:nvPr/>
            </p:nvSpPr>
            <p:spPr bwMode="auto">
              <a:xfrm>
                <a:off x="3990" y="1381"/>
                <a:ext cx="9" cy="5"/>
              </a:xfrm>
              <a:custGeom>
                <a:avLst/>
                <a:gdLst>
                  <a:gd name="T0" fmla="*/ 1 w 9"/>
                  <a:gd name="T1" fmla="*/ 2 h 5"/>
                  <a:gd name="T2" fmla="*/ 1 w 9"/>
                  <a:gd name="T3" fmla="*/ 2 h 5"/>
                  <a:gd name="T4" fmla="*/ 4 w 9"/>
                  <a:gd name="T5" fmla="*/ 4 h 5"/>
                  <a:gd name="T6" fmla="*/ 8 w 9"/>
                  <a:gd name="T7" fmla="*/ 5 h 5"/>
                  <a:gd name="T8" fmla="*/ 8 w 9"/>
                  <a:gd name="T9" fmla="*/ 5 h 5"/>
                  <a:gd name="T10" fmla="*/ 9 w 9"/>
                  <a:gd name="T11" fmla="*/ 5 h 5"/>
                  <a:gd name="T12" fmla="*/ 9 w 9"/>
                  <a:gd name="T13" fmla="*/ 4 h 5"/>
                  <a:gd name="T14" fmla="*/ 8 w 9"/>
                  <a:gd name="T15" fmla="*/ 3 h 5"/>
                  <a:gd name="T16" fmla="*/ 8 w 9"/>
                  <a:gd name="T17" fmla="*/ 3 h 5"/>
                  <a:gd name="T18" fmla="*/ 5 w 9"/>
                  <a:gd name="T19" fmla="*/ 2 h 5"/>
                  <a:gd name="T20" fmla="*/ 2 w 9"/>
                  <a:gd name="T21" fmla="*/ 0 h 5"/>
                  <a:gd name="T22" fmla="*/ 2 w 9"/>
                  <a:gd name="T23" fmla="*/ 0 h 5"/>
                  <a:gd name="T24" fmla="*/ 1 w 9"/>
                  <a:gd name="T25" fmla="*/ 0 h 5"/>
                  <a:gd name="T26" fmla="*/ 1 w 9"/>
                  <a:gd name="T27" fmla="*/ 1 h 5"/>
                  <a:gd name="T28" fmla="*/ 0 w 9"/>
                  <a:gd name="T29" fmla="*/ 1 h 5"/>
                  <a:gd name="T30" fmla="*/ 1 w 9"/>
                  <a:gd name="T31" fmla="*/ 2 h 5"/>
                  <a:gd name="T32" fmla="*/ 1 w 9"/>
                  <a:gd name="T33" fmla="*/ 2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5">
                    <a:moveTo>
                      <a:pt x="1" y="2"/>
                    </a:moveTo>
                    <a:lnTo>
                      <a:pt x="1" y="2"/>
                    </a:lnTo>
                    <a:lnTo>
                      <a:pt x="4" y="4"/>
                    </a:lnTo>
                    <a:lnTo>
                      <a:pt x="8" y="5"/>
                    </a:lnTo>
                    <a:lnTo>
                      <a:pt x="9" y="5"/>
                    </a:lnTo>
                    <a:lnTo>
                      <a:pt x="9" y="4"/>
                    </a:lnTo>
                    <a:lnTo>
                      <a:pt x="8" y="3"/>
                    </a:lnTo>
                    <a:lnTo>
                      <a:pt x="5" y="2"/>
                    </a:lnTo>
                    <a:lnTo>
                      <a:pt x="2" y="0"/>
                    </a:lnTo>
                    <a:lnTo>
                      <a:pt x="1" y="0"/>
                    </a:lnTo>
                    <a:lnTo>
                      <a:pt x="1" y="1"/>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8" name="Freeform 213">
                <a:extLst>
                  <a:ext uri="{FF2B5EF4-FFF2-40B4-BE49-F238E27FC236}">
                    <a16:creationId xmlns:a16="http://schemas.microsoft.com/office/drawing/2014/main" id="{4FE38400-FF3B-457F-9C98-E68E6F0E4113}"/>
                  </a:ext>
                </a:extLst>
              </p:cNvPr>
              <p:cNvSpPr>
                <a:spLocks/>
              </p:cNvSpPr>
              <p:nvPr/>
            </p:nvSpPr>
            <p:spPr bwMode="auto">
              <a:xfrm>
                <a:off x="3949" y="1311"/>
                <a:ext cx="16" cy="19"/>
              </a:xfrm>
              <a:custGeom>
                <a:avLst/>
                <a:gdLst>
                  <a:gd name="T0" fmla="*/ 16 w 16"/>
                  <a:gd name="T1" fmla="*/ 18 h 19"/>
                  <a:gd name="T2" fmla="*/ 16 w 16"/>
                  <a:gd name="T3" fmla="*/ 18 h 19"/>
                  <a:gd name="T4" fmla="*/ 7 w 16"/>
                  <a:gd name="T5" fmla="*/ 9 h 19"/>
                  <a:gd name="T6" fmla="*/ 1 w 16"/>
                  <a:gd name="T7" fmla="*/ 0 h 19"/>
                  <a:gd name="T8" fmla="*/ 1 w 16"/>
                  <a:gd name="T9" fmla="*/ 0 h 19"/>
                  <a:gd name="T10" fmla="*/ 0 w 16"/>
                  <a:gd name="T11" fmla="*/ 0 h 19"/>
                  <a:gd name="T12" fmla="*/ 0 w 16"/>
                  <a:gd name="T13" fmla="*/ 0 h 19"/>
                  <a:gd name="T14" fmla="*/ 7 w 16"/>
                  <a:gd name="T15" fmla="*/ 10 h 19"/>
                  <a:gd name="T16" fmla="*/ 16 w 16"/>
                  <a:gd name="T17" fmla="*/ 19 h 19"/>
                  <a:gd name="T18" fmla="*/ 16 w 16"/>
                  <a:gd name="T19" fmla="*/ 19 h 19"/>
                  <a:gd name="T20" fmla="*/ 16 w 16"/>
                  <a:gd name="T21" fmla="*/ 19 h 19"/>
                  <a:gd name="T22" fmla="*/ 16 w 16"/>
                  <a:gd name="T23" fmla="*/ 18 h 19"/>
                  <a:gd name="T24" fmla="*/ 16 w 16"/>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9">
                    <a:moveTo>
                      <a:pt x="16" y="18"/>
                    </a:moveTo>
                    <a:lnTo>
                      <a:pt x="16" y="18"/>
                    </a:lnTo>
                    <a:lnTo>
                      <a:pt x="7" y="9"/>
                    </a:lnTo>
                    <a:lnTo>
                      <a:pt x="1" y="0"/>
                    </a:lnTo>
                    <a:lnTo>
                      <a:pt x="0" y="0"/>
                    </a:lnTo>
                    <a:lnTo>
                      <a:pt x="7" y="10"/>
                    </a:lnTo>
                    <a:lnTo>
                      <a:pt x="16" y="19"/>
                    </a:lnTo>
                    <a:lnTo>
                      <a:pt x="1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9" name="Freeform 214">
                <a:extLst>
                  <a:ext uri="{FF2B5EF4-FFF2-40B4-BE49-F238E27FC236}">
                    <a16:creationId xmlns:a16="http://schemas.microsoft.com/office/drawing/2014/main" id="{CE4CCA3B-71B3-4991-BBAD-F52F83350890}"/>
                  </a:ext>
                </a:extLst>
              </p:cNvPr>
              <p:cNvSpPr>
                <a:spLocks/>
              </p:cNvSpPr>
              <p:nvPr/>
            </p:nvSpPr>
            <p:spPr bwMode="auto">
              <a:xfrm>
                <a:off x="3952" y="1331"/>
                <a:ext cx="7" cy="2"/>
              </a:xfrm>
              <a:custGeom>
                <a:avLst/>
                <a:gdLst>
                  <a:gd name="T0" fmla="*/ 6 w 7"/>
                  <a:gd name="T1" fmla="*/ 0 h 2"/>
                  <a:gd name="T2" fmla="*/ 6 w 7"/>
                  <a:gd name="T3" fmla="*/ 0 h 2"/>
                  <a:gd name="T4" fmla="*/ 0 w 7"/>
                  <a:gd name="T5" fmla="*/ 0 h 2"/>
                  <a:gd name="T6" fmla="*/ 0 w 7"/>
                  <a:gd name="T7" fmla="*/ 0 h 2"/>
                  <a:gd name="T8" fmla="*/ 0 w 7"/>
                  <a:gd name="T9" fmla="*/ 1 h 2"/>
                  <a:gd name="T10" fmla="*/ 0 w 7"/>
                  <a:gd name="T11" fmla="*/ 2 h 2"/>
                  <a:gd name="T12" fmla="*/ 0 w 7"/>
                  <a:gd name="T13" fmla="*/ 2 h 2"/>
                  <a:gd name="T14" fmla="*/ 6 w 7"/>
                  <a:gd name="T15" fmla="*/ 2 h 2"/>
                  <a:gd name="T16" fmla="*/ 6 w 7"/>
                  <a:gd name="T17" fmla="*/ 2 h 2"/>
                  <a:gd name="T18" fmla="*/ 7 w 7"/>
                  <a:gd name="T19" fmla="*/ 1 h 2"/>
                  <a:gd name="T20" fmla="*/ 6 w 7"/>
                  <a:gd name="T21" fmla="*/ 0 h 2"/>
                  <a:gd name="T22" fmla="*/ 6 w 7"/>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2">
                    <a:moveTo>
                      <a:pt x="6" y="0"/>
                    </a:moveTo>
                    <a:lnTo>
                      <a:pt x="6" y="0"/>
                    </a:lnTo>
                    <a:lnTo>
                      <a:pt x="0" y="0"/>
                    </a:lnTo>
                    <a:lnTo>
                      <a:pt x="0" y="1"/>
                    </a:lnTo>
                    <a:lnTo>
                      <a:pt x="0" y="2"/>
                    </a:lnTo>
                    <a:lnTo>
                      <a:pt x="6" y="2"/>
                    </a:lnTo>
                    <a:lnTo>
                      <a:pt x="7"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0" name="Freeform 215">
                <a:extLst>
                  <a:ext uri="{FF2B5EF4-FFF2-40B4-BE49-F238E27FC236}">
                    <a16:creationId xmlns:a16="http://schemas.microsoft.com/office/drawing/2014/main" id="{1DD6F87D-BA25-48F8-B210-D5D834FFF5AD}"/>
                  </a:ext>
                </a:extLst>
              </p:cNvPr>
              <p:cNvSpPr>
                <a:spLocks/>
              </p:cNvSpPr>
              <p:nvPr/>
            </p:nvSpPr>
            <p:spPr bwMode="auto">
              <a:xfrm>
                <a:off x="3966" y="1319"/>
                <a:ext cx="1" cy="10"/>
              </a:xfrm>
              <a:custGeom>
                <a:avLst/>
                <a:gdLst>
                  <a:gd name="T0" fmla="*/ 1 w 1"/>
                  <a:gd name="T1" fmla="*/ 9 h 10"/>
                  <a:gd name="T2" fmla="*/ 1 w 1"/>
                  <a:gd name="T3" fmla="*/ 9 h 10"/>
                  <a:gd name="T4" fmla="*/ 1 w 1"/>
                  <a:gd name="T5" fmla="*/ 1 h 10"/>
                  <a:gd name="T6" fmla="*/ 1 w 1"/>
                  <a:gd name="T7" fmla="*/ 1 h 10"/>
                  <a:gd name="T8" fmla="*/ 1 w 1"/>
                  <a:gd name="T9" fmla="*/ 0 h 10"/>
                  <a:gd name="T10" fmla="*/ 0 w 1"/>
                  <a:gd name="T11" fmla="*/ 1 h 10"/>
                  <a:gd name="T12" fmla="*/ 0 w 1"/>
                  <a:gd name="T13" fmla="*/ 1 h 10"/>
                  <a:gd name="T14" fmla="*/ 0 w 1"/>
                  <a:gd name="T15" fmla="*/ 9 h 10"/>
                  <a:gd name="T16" fmla="*/ 0 w 1"/>
                  <a:gd name="T17" fmla="*/ 9 h 10"/>
                  <a:gd name="T18" fmla="*/ 1 w 1"/>
                  <a:gd name="T19" fmla="*/ 10 h 10"/>
                  <a:gd name="T20" fmla="*/ 1 w 1"/>
                  <a:gd name="T21" fmla="*/ 9 h 10"/>
                  <a:gd name="T22" fmla="*/ 1 w 1"/>
                  <a:gd name="T23" fmla="*/ 9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0">
                    <a:moveTo>
                      <a:pt x="1" y="9"/>
                    </a:moveTo>
                    <a:lnTo>
                      <a:pt x="1" y="9"/>
                    </a:lnTo>
                    <a:lnTo>
                      <a:pt x="1" y="1"/>
                    </a:lnTo>
                    <a:lnTo>
                      <a:pt x="1" y="0"/>
                    </a:lnTo>
                    <a:lnTo>
                      <a:pt x="0" y="1"/>
                    </a:lnTo>
                    <a:lnTo>
                      <a:pt x="0" y="9"/>
                    </a:lnTo>
                    <a:lnTo>
                      <a:pt x="1" y="10"/>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1" name="Freeform 216">
                <a:extLst>
                  <a:ext uri="{FF2B5EF4-FFF2-40B4-BE49-F238E27FC236}">
                    <a16:creationId xmlns:a16="http://schemas.microsoft.com/office/drawing/2014/main" id="{1FB82BB5-F0C3-4991-B2E7-8CE52BC9A423}"/>
                  </a:ext>
                </a:extLst>
              </p:cNvPr>
              <p:cNvSpPr>
                <a:spLocks/>
              </p:cNvSpPr>
              <p:nvPr/>
            </p:nvSpPr>
            <p:spPr bwMode="auto">
              <a:xfrm>
                <a:off x="3967" y="1333"/>
                <a:ext cx="10" cy="1"/>
              </a:xfrm>
              <a:custGeom>
                <a:avLst/>
                <a:gdLst>
                  <a:gd name="T0" fmla="*/ 1 w 10"/>
                  <a:gd name="T1" fmla="*/ 1 h 1"/>
                  <a:gd name="T2" fmla="*/ 1 w 10"/>
                  <a:gd name="T3" fmla="*/ 1 h 1"/>
                  <a:gd name="T4" fmla="*/ 9 w 10"/>
                  <a:gd name="T5" fmla="*/ 1 h 1"/>
                  <a:gd name="T6" fmla="*/ 9 w 10"/>
                  <a:gd name="T7" fmla="*/ 1 h 1"/>
                  <a:gd name="T8" fmla="*/ 10 w 10"/>
                  <a:gd name="T9" fmla="*/ 0 h 1"/>
                  <a:gd name="T10" fmla="*/ 9 w 10"/>
                  <a:gd name="T11" fmla="*/ 0 h 1"/>
                  <a:gd name="T12" fmla="*/ 9 w 10"/>
                  <a:gd name="T13" fmla="*/ 0 h 1"/>
                  <a:gd name="T14" fmla="*/ 1 w 10"/>
                  <a:gd name="T15" fmla="*/ 0 h 1"/>
                  <a:gd name="T16" fmla="*/ 1 w 10"/>
                  <a:gd name="T17" fmla="*/ 0 h 1"/>
                  <a:gd name="T18" fmla="*/ 0 w 10"/>
                  <a:gd name="T19" fmla="*/ 0 h 1"/>
                  <a:gd name="T20" fmla="*/ 1 w 10"/>
                  <a:gd name="T21" fmla="*/ 1 h 1"/>
                  <a:gd name="T22" fmla="*/ 1 w 10"/>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
                    <a:moveTo>
                      <a:pt x="1" y="1"/>
                    </a:moveTo>
                    <a:lnTo>
                      <a:pt x="1" y="1"/>
                    </a:lnTo>
                    <a:lnTo>
                      <a:pt x="9" y="1"/>
                    </a:lnTo>
                    <a:lnTo>
                      <a:pt x="10" y="0"/>
                    </a:lnTo>
                    <a:lnTo>
                      <a:pt x="9"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2" name="Freeform 217">
                <a:extLst>
                  <a:ext uri="{FF2B5EF4-FFF2-40B4-BE49-F238E27FC236}">
                    <a16:creationId xmlns:a16="http://schemas.microsoft.com/office/drawing/2014/main" id="{7335E93F-3EF4-46CC-BF41-DB3E47E75EB6}"/>
                  </a:ext>
                </a:extLst>
              </p:cNvPr>
              <p:cNvSpPr>
                <a:spLocks/>
              </p:cNvSpPr>
              <p:nvPr/>
            </p:nvSpPr>
            <p:spPr bwMode="auto">
              <a:xfrm>
                <a:off x="3965" y="1336"/>
                <a:ext cx="8" cy="9"/>
              </a:xfrm>
              <a:custGeom>
                <a:avLst/>
                <a:gdLst>
                  <a:gd name="T0" fmla="*/ 0 w 8"/>
                  <a:gd name="T1" fmla="*/ 1 h 9"/>
                  <a:gd name="T2" fmla="*/ 0 w 8"/>
                  <a:gd name="T3" fmla="*/ 1 h 9"/>
                  <a:gd name="T4" fmla="*/ 2 w 8"/>
                  <a:gd name="T5" fmla="*/ 5 h 9"/>
                  <a:gd name="T6" fmla="*/ 6 w 8"/>
                  <a:gd name="T7" fmla="*/ 8 h 9"/>
                  <a:gd name="T8" fmla="*/ 6 w 8"/>
                  <a:gd name="T9" fmla="*/ 8 h 9"/>
                  <a:gd name="T10" fmla="*/ 7 w 8"/>
                  <a:gd name="T11" fmla="*/ 9 h 9"/>
                  <a:gd name="T12" fmla="*/ 7 w 8"/>
                  <a:gd name="T13" fmla="*/ 8 h 9"/>
                  <a:gd name="T14" fmla="*/ 8 w 8"/>
                  <a:gd name="T15" fmla="*/ 8 h 9"/>
                  <a:gd name="T16" fmla="*/ 7 w 8"/>
                  <a:gd name="T17" fmla="*/ 7 h 9"/>
                  <a:gd name="T18" fmla="*/ 7 w 8"/>
                  <a:gd name="T19" fmla="*/ 7 h 9"/>
                  <a:gd name="T20" fmla="*/ 3 w 8"/>
                  <a:gd name="T21" fmla="*/ 1 h 9"/>
                  <a:gd name="T22" fmla="*/ 3 w 8"/>
                  <a:gd name="T23" fmla="*/ 1 h 9"/>
                  <a:gd name="T24" fmla="*/ 2 w 8"/>
                  <a:gd name="T25" fmla="*/ 0 h 9"/>
                  <a:gd name="T26" fmla="*/ 1 w 8"/>
                  <a:gd name="T27" fmla="*/ 0 h 9"/>
                  <a:gd name="T28" fmla="*/ 0 w 8"/>
                  <a:gd name="T29" fmla="*/ 0 h 9"/>
                  <a:gd name="T30" fmla="*/ 0 w 8"/>
                  <a:gd name="T31" fmla="*/ 1 h 9"/>
                  <a:gd name="T32" fmla="*/ 0 w 8"/>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9">
                    <a:moveTo>
                      <a:pt x="0" y="1"/>
                    </a:moveTo>
                    <a:lnTo>
                      <a:pt x="0" y="1"/>
                    </a:lnTo>
                    <a:lnTo>
                      <a:pt x="2" y="5"/>
                    </a:lnTo>
                    <a:lnTo>
                      <a:pt x="6" y="8"/>
                    </a:lnTo>
                    <a:lnTo>
                      <a:pt x="7" y="9"/>
                    </a:lnTo>
                    <a:lnTo>
                      <a:pt x="7" y="8"/>
                    </a:lnTo>
                    <a:lnTo>
                      <a:pt x="8" y="8"/>
                    </a:lnTo>
                    <a:lnTo>
                      <a:pt x="7" y="7"/>
                    </a:lnTo>
                    <a:lnTo>
                      <a:pt x="3" y="1"/>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3" name="Freeform 218">
                <a:extLst>
                  <a:ext uri="{FF2B5EF4-FFF2-40B4-BE49-F238E27FC236}">
                    <a16:creationId xmlns:a16="http://schemas.microsoft.com/office/drawing/2014/main" id="{57A6B314-F04F-4B53-9273-DD1B52F71F04}"/>
                  </a:ext>
                </a:extLst>
              </p:cNvPr>
              <p:cNvSpPr>
                <a:spLocks/>
              </p:cNvSpPr>
              <p:nvPr/>
            </p:nvSpPr>
            <p:spPr bwMode="auto">
              <a:xfrm>
                <a:off x="3957" y="1336"/>
                <a:ext cx="4" cy="10"/>
              </a:xfrm>
              <a:custGeom>
                <a:avLst/>
                <a:gdLst>
                  <a:gd name="T0" fmla="*/ 2 w 4"/>
                  <a:gd name="T1" fmla="*/ 1 h 10"/>
                  <a:gd name="T2" fmla="*/ 2 w 4"/>
                  <a:gd name="T3" fmla="*/ 1 h 10"/>
                  <a:gd name="T4" fmla="*/ 1 w 4"/>
                  <a:gd name="T5" fmla="*/ 5 h 10"/>
                  <a:gd name="T6" fmla="*/ 0 w 4"/>
                  <a:gd name="T7" fmla="*/ 10 h 10"/>
                  <a:gd name="T8" fmla="*/ 0 w 4"/>
                  <a:gd name="T9" fmla="*/ 10 h 10"/>
                  <a:gd name="T10" fmla="*/ 1 w 4"/>
                  <a:gd name="T11" fmla="*/ 10 h 10"/>
                  <a:gd name="T12" fmla="*/ 2 w 4"/>
                  <a:gd name="T13" fmla="*/ 10 h 10"/>
                  <a:gd name="T14" fmla="*/ 2 w 4"/>
                  <a:gd name="T15" fmla="*/ 10 h 10"/>
                  <a:gd name="T16" fmla="*/ 2 w 4"/>
                  <a:gd name="T17" fmla="*/ 5 h 10"/>
                  <a:gd name="T18" fmla="*/ 4 w 4"/>
                  <a:gd name="T19" fmla="*/ 1 h 10"/>
                  <a:gd name="T20" fmla="*/ 4 w 4"/>
                  <a:gd name="T21" fmla="*/ 1 h 10"/>
                  <a:gd name="T22" fmla="*/ 4 w 4"/>
                  <a:gd name="T23" fmla="*/ 1 h 10"/>
                  <a:gd name="T24" fmla="*/ 3 w 4"/>
                  <a:gd name="T25" fmla="*/ 0 h 10"/>
                  <a:gd name="T26" fmla="*/ 2 w 4"/>
                  <a:gd name="T27" fmla="*/ 1 h 10"/>
                  <a:gd name="T28" fmla="*/ 2 w 4"/>
                  <a:gd name="T29" fmla="*/ 1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10">
                    <a:moveTo>
                      <a:pt x="2" y="1"/>
                    </a:moveTo>
                    <a:lnTo>
                      <a:pt x="2" y="1"/>
                    </a:lnTo>
                    <a:lnTo>
                      <a:pt x="1" y="5"/>
                    </a:lnTo>
                    <a:lnTo>
                      <a:pt x="0" y="10"/>
                    </a:lnTo>
                    <a:lnTo>
                      <a:pt x="1" y="10"/>
                    </a:lnTo>
                    <a:lnTo>
                      <a:pt x="2" y="10"/>
                    </a:lnTo>
                    <a:lnTo>
                      <a:pt x="2" y="5"/>
                    </a:lnTo>
                    <a:lnTo>
                      <a:pt x="4" y="1"/>
                    </a:lnTo>
                    <a:lnTo>
                      <a:pt x="3"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4" name="Freeform 219">
                <a:extLst>
                  <a:ext uri="{FF2B5EF4-FFF2-40B4-BE49-F238E27FC236}">
                    <a16:creationId xmlns:a16="http://schemas.microsoft.com/office/drawing/2014/main" id="{E886B056-602B-4D8E-84EF-75E82B8E2987}"/>
                  </a:ext>
                </a:extLst>
              </p:cNvPr>
              <p:cNvSpPr>
                <a:spLocks/>
              </p:cNvSpPr>
              <p:nvPr/>
            </p:nvSpPr>
            <p:spPr bwMode="auto">
              <a:xfrm>
                <a:off x="3648" y="1227"/>
                <a:ext cx="55" cy="159"/>
              </a:xfrm>
              <a:custGeom>
                <a:avLst/>
                <a:gdLst>
                  <a:gd name="T0" fmla="*/ 52 w 55"/>
                  <a:gd name="T1" fmla="*/ 1 h 159"/>
                  <a:gd name="T2" fmla="*/ 37 w 55"/>
                  <a:gd name="T3" fmla="*/ 35 h 159"/>
                  <a:gd name="T4" fmla="*/ 32 w 55"/>
                  <a:gd name="T5" fmla="*/ 46 h 159"/>
                  <a:gd name="T6" fmla="*/ 30 w 55"/>
                  <a:gd name="T7" fmla="*/ 65 h 159"/>
                  <a:gd name="T8" fmla="*/ 31 w 55"/>
                  <a:gd name="T9" fmla="*/ 72 h 159"/>
                  <a:gd name="T10" fmla="*/ 36 w 55"/>
                  <a:gd name="T11" fmla="*/ 86 h 159"/>
                  <a:gd name="T12" fmla="*/ 37 w 55"/>
                  <a:gd name="T13" fmla="*/ 92 h 159"/>
                  <a:gd name="T14" fmla="*/ 35 w 55"/>
                  <a:gd name="T15" fmla="*/ 103 h 159"/>
                  <a:gd name="T16" fmla="*/ 26 w 55"/>
                  <a:gd name="T17" fmla="*/ 110 h 159"/>
                  <a:gd name="T18" fmla="*/ 11 w 55"/>
                  <a:gd name="T19" fmla="*/ 118 h 159"/>
                  <a:gd name="T20" fmla="*/ 7 w 55"/>
                  <a:gd name="T21" fmla="*/ 122 h 159"/>
                  <a:gd name="T22" fmla="*/ 2 w 55"/>
                  <a:gd name="T23" fmla="*/ 131 h 159"/>
                  <a:gd name="T24" fmla="*/ 0 w 55"/>
                  <a:gd name="T25" fmla="*/ 140 h 159"/>
                  <a:gd name="T26" fmla="*/ 2 w 55"/>
                  <a:gd name="T27" fmla="*/ 159 h 159"/>
                  <a:gd name="T28" fmla="*/ 3 w 55"/>
                  <a:gd name="T29" fmla="*/ 159 h 159"/>
                  <a:gd name="T30" fmla="*/ 2 w 55"/>
                  <a:gd name="T31" fmla="*/ 148 h 159"/>
                  <a:gd name="T32" fmla="*/ 2 w 55"/>
                  <a:gd name="T33" fmla="*/ 137 h 159"/>
                  <a:gd name="T34" fmla="*/ 4 w 55"/>
                  <a:gd name="T35" fmla="*/ 129 h 159"/>
                  <a:gd name="T36" fmla="*/ 12 w 55"/>
                  <a:gd name="T37" fmla="*/ 120 h 159"/>
                  <a:gd name="T38" fmla="*/ 19 w 55"/>
                  <a:gd name="T39" fmla="*/ 117 h 159"/>
                  <a:gd name="T40" fmla="*/ 32 w 55"/>
                  <a:gd name="T41" fmla="*/ 110 h 159"/>
                  <a:gd name="T42" fmla="*/ 40 w 55"/>
                  <a:gd name="T43" fmla="*/ 101 h 159"/>
                  <a:gd name="T44" fmla="*/ 41 w 55"/>
                  <a:gd name="T45" fmla="*/ 97 h 159"/>
                  <a:gd name="T46" fmla="*/ 41 w 55"/>
                  <a:gd name="T47" fmla="*/ 87 h 159"/>
                  <a:gd name="T48" fmla="*/ 38 w 55"/>
                  <a:gd name="T49" fmla="*/ 77 h 159"/>
                  <a:gd name="T50" fmla="*/ 36 w 55"/>
                  <a:gd name="T51" fmla="*/ 63 h 159"/>
                  <a:gd name="T52" fmla="*/ 37 w 55"/>
                  <a:gd name="T53" fmla="*/ 50 h 159"/>
                  <a:gd name="T54" fmla="*/ 40 w 55"/>
                  <a:gd name="T55" fmla="*/ 38 h 159"/>
                  <a:gd name="T56" fmla="*/ 55 w 55"/>
                  <a:gd name="T57" fmla="*/ 2 h 159"/>
                  <a:gd name="T58" fmla="*/ 55 w 55"/>
                  <a:gd name="T59" fmla="*/ 1 h 159"/>
                  <a:gd name="T60" fmla="*/ 53 w 55"/>
                  <a:gd name="T61" fmla="*/ 0 h 159"/>
                  <a:gd name="T62" fmla="*/ 52 w 55"/>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159">
                    <a:moveTo>
                      <a:pt x="52" y="1"/>
                    </a:moveTo>
                    <a:lnTo>
                      <a:pt x="52" y="1"/>
                    </a:lnTo>
                    <a:lnTo>
                      <a:pt x="41" y="23"/>
                    </a:lnTo>
                    <a:lnTo>
                      <a:pt x="37" y="35"/>
                    </a:lnTo>
                    <a:lnTo>
                      <a:pt x="32" y="46"/>
                    </a:lnTo>
                    <a:lnTo>
                      <a:pt x="30" y="55"/>
                    </a:lnTo>
                    <a:lnTo>
                      <a:pt x="30" y="65"/>
                    </a:lnTo>
                    <a:lnTo>
                      <a:pt x="31" y="72"/>
                    </a:lnTo>
                    <a:lnTo>
                      <a:pt x="33" y="79"/>
                    </a:lnTo>
                    <a:lnTo>
                      <a:pt x="36" y="86"/>
                    </a:lnTo>
                    <a:lnTo>
                      <a:pt x="37" y="92"/>
                    </a:lnTo>
                    <a:lnTo>
                      <a:pt x="37" y="99"/>
                    </a:lnTo>
                    <a:lnTo>
                      <a:pt x="35" y="103"/>
                    </a:lnTo>
                    <a:lnTo>
                      <a:pt x="30" y="107"/>
                    </a:lnTo>
                    <a:lnTo>
                      <a:pt x="26" y="110"/>
                    </a:lnTo>
                    <a:lnTo>
                      <a:pt x="16" y="116"/>
                    </a:lnTo>
                    <a:lnTo>
                      <a:pt x="11" y="118"/>
                    </a:lnTo>
                    <a:lnTo>
                      <a:pt x="7" y="122"/>
                    </a:lnTo>
                    <a:lnTo>
                      <a:pt x="4" y="126"/>
                    </a:lnTo>
                    <a:lnTo>
                      <a:pt x="2" y="131"/>
                    </a:lnTo>
                    <a:lnTo>
                      <a:pt x="1" y="135"/>
                    </a:lnTo>
                    <a:lnTo>
                      <a:pt x="0" y="140"/>
                    </a:lnTo>
                    <a:lnTo>
                      <a:pt x="1" y="150"/>
                    </a:lnTo>
                    <a:lnTo>
                      <a:pt x="2" y="159"/>
                    </a:lnTo>
                    <a:lnTo>
                      <a:pt x="3" y="159"/>
                    </a:lnTo>
                    <a:lnTo>
                      <a:pt x="2" y="148"/>
                    </a:lnTo>
                    <a:lnTo>
                      <a:pt x="2" y="142"/>
                    </a:lnTo>
                    <a:lnTo>
                      <a:pt x="2" y="137"/>
                    </a:lnTo>
                    <a:lnTo>
                      <a:pt x="4" y="129"/>
                    </a:lnTo>
                    <a:lnTo>
                      <a:pt x="8" y="124"/>
                    </a:lnTo>
                    <a:lnTo>
                      <a:pt x="12" y="120"/>
                    </a:lnTo>
                    <a:lnTo>
                      <a:pt x="19" y="117"/>
                    </a:lnTo>
                    <a:lnTo>
                      <a:pt x="26" y="114"/>
                    </a:lnTo>
                    <a:lnTo>
                      <a:pt x="32" y="110"/>
                    </a:lnTo>
                    <a:lnTo>
                      <a:pt x="38" y="104"/>
                    </a:lnTo>
                    <a:lnTo>
                      <a:pt x="40" y="101"/>
                    </a:lnTo>
                    <a:lnTo>
                      <a:pt x="41" y="97"/>
                    </a:lnTo>
                    <a:lnTo>
                      <a:pt x="41" y="92"/>
                    </a:lnTo>
                    <a:lnTo>
                      <a:pt x="41" y="87"/>
                    </a:lnTo>
                    <a:lnTo>
                      <a:pt x="38" y="77"/>
                    </a:lnTo>
                    <a:lnTo>
                      <a:pt x="37" y="69"/>
                    </a:lnTo>
                    <a:lnTo>
                      <a:pt x="36" y="63"/>
                    </a:lnTo>
                    <a:lnTo>
                      <a:pt x="36" y="56"/>
                    </a:lnTo>
                    <a:lnTo>
                      <a:pt x="37" y="50"/>
                    </a:lnTo>
                    <a:lnTo>
                      <a:pt x="40" y="38"/>
                    </a:lnTo>
                    <a:lnTo>
                      <a:pt x="45" y="26"/>
                    </a:lnTo>
                    <a:lnTo>
                      <a:pt x="55" y="2"/>
                    </a:lnTo>
                    <a:lnTo>
                      <a:pt x="55" y="1"/>
                    </a:lnTo>
                    <a:lnTo>
                      <a:pt x="54" y="0"/>
                    </a:lnTo>
                    <a:lnTo>
                      <a:pt x="53" y="0"/>
                    </a:lnTo>
                    <a:lnTo>
                      <a:pt x="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5" name="Freeform 220">
                <a:extLst>
                  <a:ext uri="{FF2B5EF4-FFF2-40B4-BE49-F238E27FC236}">
                    <a16:creationId xmlns:a16="http://schemas.microsoft.com/office/drawing/2014/main" id="{6748F8AD-E102-4B66-842D-38D9D2429117}"/>
                  </a:ext>
                </a:extLst>
              </p:cNvPr>
              <p:cNvSpPr>
                <a:spLocks/>
              </p:cNvSpPr>
              <p:nvPr/>
            </p:nvSpPr>
            <p:spPr bwMode="auto">
              <a:xfrm>
                <a:off x="3870" y="1582"/>
                <a:ext cx="21" cy="403"/>
              </a:xfrm>
              <a:custGeom>
                <a:avLst/>
                <a:gdLst>
                  <a:gd name="T0" fmla="*/ 19 w 21"/>
                  <a:gd name="T1" fmla="*/ 2 h 403"/>
                  <a:gd name="T2" fmla="*/ 19 w 21"/>
                  <a:gd name="T3" fmla="*/ 2 h 403"/>
                  <a:gd name="T4" fmla="*/ 17 w 21"/>
                  <a:gd name="T5" fmla="*/ 36 h 403"/>
                  <a:gd name="T6" fmla="*/ 13 w 21"/>
                  <a:gd name="T7" fmla="*/ 72 h 403"/>
                  <a:gd name="T8" fmla="*/ 6 w 21"/>
                  <a:gd name="T9" fmla="*/ 142 h 403"/>
                  <a:gd name="T10" fmla="*/ 6 w 21"/>
                  <a:gd name="T11" fmla="*/ 142 h 403"/>
                  <a:gd name="T12" fmla="*/ 3 w 21"/>
                  <a:gd name="T13" fmla="*/ 174 h 403"/>
                  <a:gd name="T14" fmla="*/ 1 w 21"/>
                  <a:gd name="T15" fmla="*/ 206 h 403"/>
                  <a:gd name="T16" fmla="*/ 0 w 21"/>
                  <a:gd name="T17" fmla="*/ 238 h 403"/>
                  <a:gd name="T18" fmla="*/ 1 w 21"/>
                  <a:gd name="T19" fmla="*/ 269 h 403"/>
                  <a:gd name="T20" fmla="*/ 1 w 21"/>
                  <a:gd name="T21" fmla="*/ 269 h 403"/>
                  <a:gd name="T22" fmla="*/ 2 w 21"/>
                  <a:gd name="T23" fmla="*/ 303 h 403"/>
                  <a:gd name="T24" fmla="*/ 6 w 21"/>
                  <a:gd name="T25" fmla="*/ 337 h 403"/>
                  <a:gd name="T26" fmla="*/ 12 w 21"/>
                  <a:gd name="T27" fmla="*/ 370 h 403"/>
                  <a:gd name="T28" fmla="*/ 19 w 21"/>
                  <a:gd name="T29" fmla="*/ 403 h 403"/>
                  <a:gd name="T30" fmla="*/ 19 w 21"/>
                  <a:gd name="T31" fmla="*/ 403 h 403"/>
                  <a:gd name="T32" fmla="*/ 20 w 21"/>
                  <a:gd name="T33" fmla="*/ 403 h 403"/>
                  <a:gd name="T34" fmla="*/ 20 w 21"/>
                  <a:gd name="T35" fmla="*/ 403 h 403"/>
                  <a:gd name="T36" fmla="*/ 20 w 21"/>
                  <a:gd name="T37" fmla="*/ 403 h 403"/>
                  <a:gd name="T38" fmla="*/ 13 w 21"/>
                  <a:gd name="T39" fmla="*/ 369 h 403"/>
                  <a:gd name="T40" fmla="*/ 8 w 21"/>
                  <a:gd name="T41" fmla="*/ 337 h 403"/>
                  <a:gd name="T42" fmla="*/ 5 w 21"/>
                  <a:gd name="T43" fmla="*/ 303 h 403"/>
                  <a:gd name="T44" fmla="*/ 3 w 21"/>
                  <a:gd name="T45" fmla="*/ 269 h 403"/>
                  <a:gd name="T46" fmla="*/ 3 w 21"/>
                  <a:gd name="T47" fmla="*/ 269 h 403"/>
                  <a:gd name="T48" fmla="*/ 3 w 21"/>
                  <a:gd name="T49" fmla="*/ 238 h 403"/>
                  <a:gd name="T50" fmla="*/ 5 w 21"/>
                  <a:gd name="T51" fmla="*/ 205 h 403"/>
                  <a:gd name="T52" fmla="*/ 7 w 21"/>
                  <a:gd name="T53" fmla="*/ 174 h 403"/>
                  <a:gd name="T54" fmla="*/ 10 w 21"/>
                  <a:gd name="T55" fmla="*/ 142 h 403"/>
                  <a:gd name="T56" fmla="*/ 10 w 21"/>
                  <a:gd name="T57" fmla="*/ 142 h 403"/>
                  <a:gd name="T58" fmla="*/ 14 w 21"/>
                  <a:gd name="T59" fmla="*/ 101 h 403"/>
                  <a:gd name="T60" fmla="*/ 18 w 21"/>
                  <a:gd name="T61" fmla="*/ 62 h 403"/>
                  <a:gd name="T62" fmla="*/ 18 w 21"/>
                  <a:gd name="T63" fmla="*/ 62 h 403"/>
                  <a:gd name="T64" fmla="*/ 20 w 21"/>
                  <a:gd name="T65" fmla="*/ 31 h 403"/>
                  <a:gd name="T66" fmla="*/ 21 w 21"/>
                  <a:gd name="T67" fmla="*/ 16 h 403"/>
                  <a:gd name="T68" fmla="*/ 21 w 21"/>
                  <a:gd name="T69" fmla="*/ 1 h 403"/>
                  <a:gd name="T70" fmla="*/ 21 w 21"/>
                  <a:gd name="T71" fmla="*/ 1 h 403"/>
                  <a:gd name="T72" fmla="*/ 21 w 21"/>
                  <a:gd name="T73" fmla="*/ 1 h 403"/>
                  <a:gd name="T74" fmla="*/ 20 w 21"/>
                  <a:gd name="T75" fmla="*/ 0 h 403"/>
                  <a:gd name="T76" fmla="*/ 19 w 21"/>
                  <a:gd name="T77" fmla="*/ 1 h 403"/>
                  <a:gd name="T78" fmla="*/ 19 w 21"/>
                  <a:gd name="T79" fmla="*/ 2 h 403"/>
                  <a:gd name="T80" fmla="*/ 19 w 21"/>
                  <a:gd name="T81" fmla="*/ 2 h 4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 h="403">
                    <a:moveTo>
                      <a:pt x="19" y="2"/>
                    </a:moveTo>
                    <a:lnTo>
                      <a:pt x="19" y="2"/>
                    </a:lnTo>
                    <a:lnTo>
                      <a:pt x="17" y="36"/>
                    </a:lnTo>
                    <a:lnTo>
                      <a:pt x="13" y="72"/>
                    </a:lnTo>
                    <a:lnTo>
                      <a:pt x="6" y="142"/>
                    </a:lnTo>
                    <a:lnTo>
                      <a:pt x="3" y="174"/>
                    </a:lnTo>
                    <a:lnTo>
                      <a:pt x="1" y="206"/>
                    </a:lnTo>
                    <a:lnTo>
                      <a:pt x="0" y="238"/>
                    </a:lnTo>
                    <a:lnTo>
                      <a:pt x="1" y="269"/>
                    </a:lnTo>
                    <a:lnTo>
                      <a:pt x="2" y="303"/>
                    </a:lnTo>
                    <a:lnTo>
                      <a:pt x="6" y="337"/>
                    </a:lnTo>
                    <a:lnTo>
                      <a:pt x="12" y="370"/>
                    </a:lnTo>
                    <a:lnTo>
                      <a:pt x="19" y="403"/>
                    </a:lnTo>
                    <a:lnTo>
                      <a:pt x="20" y="403"/>
                    </a:lnTo>
                    <a:lnTo>
                      <a:pt x="13" y="369"/>
                    </a:lnTo>
                    <a:lnTo>
                      <a:pt x="8" y="337"/>
                    </a:lnTo>
                    <a:lnTo>
                      <a:pt x="5" y="303"/>
                    </a:lnTo>
                    <a:lnTo>
                      <a:pt x="3" y="269"/>
                    </a:lnTo>
                    <a:lnTo>
                      <a:pt x="3" y="238"/>
                    </a:lnTo>
                    <a:lnTo>
                      <a:pt x="5" y="205"/>
                    </a:lnTo>
                    <a:lnTo>
                      <a:pt x="7" y="174"/>
                    </a:lnTo>
                    <a:lnTo>
                      <a:pt x="10" y="142"/>
                    </a:lnTo>
                    <a:lnTo>
                      <a:pt x="14" y="101"/>
                    </a:lnTo>
                    <a:lnTo>
                      <a:pt x="18" y="62"/>
                    </a:lnTo>
                    <a:lnTo>
                      <a:pt x="20" y="31"/>
                    </a:lnTo>
                    <a:lnTo>
                      <a:pt x="21" y="16"/>
                    </a:lnTo>
                    <a:lnTo>
                      <a:pt x="21" y="1"/>
                    </a:lnTo>
                    <a:lnTo>
                      <a:pt x="20" y="0"/>
                    </a:lnTo>
                    <a:lnTo>
                      <a:pt x="19" y="1"/>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6" name="Freeform 221">
                <a:extLst>
                  <a:ext uri="{FF2B5EF4-FFF2-40B4-BE49-F238E27FC236}">
                    <a16:creationId xmlns:a16="http://schemas.microsoft.com/office/drawing/2014/main" id="{8733C9FC-59E3-4BCD-BACC-DC0FEDDF1DD5}"/>
                  </a:ext>
                </a:extLst>
              </p:cNvPr>
              <p:cNvSpPr>
                <a:spLocks/>
              </p:cNvSpPr>
              <p:nvPr/>
            </p:nvSpPr>
            <p:spPr bwMode="auto">
              <a:xfrm>
                <a:off x="3690" y="1782"/>
                <a:ext cx="21" cy="61"/>
              </a:xfrm>
              <a:custGeom>
                <a:avLst/>
                <a:gdLst>
                  <a:gd name="T0" fmla="*/ 0 w 21"/>
                  <a:gd name="T1" fmla="*/ 1 h 61"/>
                  <a:gd name="T2" fmla="*/ 0 w 21"/>
                  <a:gd name="T3" fmla="*/ 1 h 61"/>
                  <a:gd name="T4" fmla="*/ 7 w 21"/>
                  <a:gd name="T5" fmla="*/ 15 h 61"/>
                  <a:gd name="T6" fmla="*/ 12 w 21"/>
                  <a:gd name="T7" fmla="*/ 30 h 61"/>
                  <a:gd name="T8" fmla="*/ 16 w 21"/>
                  <a:gd name="T9" fmla="*/ 45 h 61"/>
                  <a:gd name="T10" fmla="*/ 20 w 21"/>
                  <a:gd name="T11" fmla="*/ 60 h 61"/>
                  <a:gd name="T12" fmla="*/ 20 w 21"/>
                  <a:gd name="T13" fmla="*/ 60 h 61"/>
                  <a:gd name="T14" fmla="*/ 21 w 21"/>
                  <a:gd name="T15" fmla="*/ 61 h 61"/>
                  <a:gd name="T16" fmla="*/ 21 w 21"/>
                  <a:gd name="T17" fmla="*/ 60 h 61"/>
                  <a:gd name="T18" fmla="*/ 21 w 21"/>
                  <a:gd name="T19" fmla="*/ 60 h 61"/>
                  <a:gd name="T20" fmla="*/ 18 w 21"/>
                  <a:gd name="T21" fmla="*/ 45 h 61"/>
                  <a:gd name="T22" fmla="*/ 14 w 21"/>
                  <a:gd name="T23" fmla="*/ 30 h 61"/>
                  <a:gd name="T24" fmla="*/ 9 w 21"/>
                  <a:gd name="T25" fmla="*/ 14 h 61"/>
                  <a:gd name="T26" fmla="*/ 6 w 21"/>
                  <a:gd name="T27" fmla="*/ 7 h 61"/>
                  <a:gd name="T28" fmla="*/ 2 w 21"/>
                  <a:gd name="T29" fmla="*/ 1 h 61"/>
                  <a:gd name="T30" fmla="*/ 2 w 21"/>
                  <a:gd name="T31" fmla="*/ 1 h 61"/>
                  <a:gd name="T32" fmla="*/ 1 w 21"/>
                  <a:gd name="T33" fmla="*/ 0 h 61"/>
                  <a:gd name="T34" fmla="*/ 0 w 21"/>
                  <a:gd name="T35" fmla="*/ 1 h 61"/>
                  <a:gd name="T36" fmla="*/ 0 w 21"/>
                  <a:gd name="T37" fmla="*/ 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61">
                    <a:moveTo>
                      <a:pt x="0" y="1"/>
                    </a:moveTo>
                    <a:lnTo>
                      <a:pt x="0" y="1"/>
                    </a:lnTo>
                    <a:lnTo>
                      <a:pt x="7" y="15"/>
                    </a:lnTo>
                    <a:lnTo>
                      <a:pt x="12" y="30"/>
                    </a:lnTo>
                    <a:lnTo>
                      <a:pt x="16" y="45"/>
                    </a:lnTo>
                    <a:lnTo>
                      <a:pt x="20" y="60"/>
                    </a:lnTo>
                    <a:lnTo>
                      <a:pt x="21" y="61"/>
                    </a:lnTo>
                    <a:lnTo>
                      <a:pt x="21" y="60"/>
                    </a:lnTo>
                    <a:lnTo>
                      <a:pt x="18" y="45"/>
                    </a:lnTo>
                    <a:lnTo>
                      <a:pt x="14" y="30"/>
                    </a:lnTo>
                    <a:lnTo>
                      <a:pt x="9" y="14"/>
                    </a:lnTo>
                    <a:lnTo>
                      <a:pt x="6" y="7"/>
                    </a:lnTo>
                    <a:lnTo>
                      <a:pt x="2" y="1"/>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7" name="Freeform 222">
                <a:extLst>
                  <a:ext uri="{FF2B5EF4-FFF2-40B4-BE49-F238E27FC236}">
                    <a16:creationId xmlns:a16="http://schemas.microsoft.com/office/drawing/2014/main" id="{515B2509-0BAF-4BCB-B645-DE3DBFD40BEB}"/>
                  </a:ext>
                </a:extLst>
              </p:cNvPr>
              <p:cNvSpPr>
                <a:spLocks/>
              </p:cNvSpPr>
              <p:nvPr/>
            </p:nvSpPr>
            <p:spPr bwMode="auto">
              <a:xfrm>
                <a:off x="3851" y="1335"/>
                <a:ext cx="48" cy="32"/>
              </a:xfrm>
              <a:custGeom>
                <a:avLst/>
                <a:gdLst>
                  <a:gd name="T0" fmla="*/ 0 w 48"/>
                  <a:gd name="T1" fmla="*/ 1 h 32"/>
                  <a:gd name="T2" fmla="*/ 0 w 48"/>
                  <a:gd name="T3" fmla="*/ 1 h 32"/>
                  <a:gd name="T4" fmla="*/ 24 w 48"/>
                  <a:gd name="T5" fmla="*/ 16 h 32"/>
                  <a:gd name="T6" fmla="*/ 47 w 48"/>
                  <a:gd name="T7" fmla="*/ 32 h 32"/>
                  <a:gd name="T8" fmla="*/ 47 w 48"/>
                  <a:gd name="T9" fmla="*/ 32 h 32"/>
                  <a:gd name="T10" fmla="*/ 48 w 48"/>
                  <a:gd name="T11" fmla="*/ 32 h 32"/>
                  <a:gd name="T12" fmla="*/ 48 w 48"/>
                  <a:gd name="T13" fmla="*/ 31 h 32"/>
                  <a:gd name="T14" fmla="*/ 48 w 48"/>
                  <a:gd name="T15" fmla="*/ 31 h 32"/>
                  <a:gd name="T16" fmla="*/ 25 w 48"/>
                  <a:gd name="T17" fmla="*/ 14 h 32"/>
                  <a:gd name="T18" fmla="*/ 13 w 48"/>
                  <a:gd name="T19" fmla="*/ 7 h 32"/>
                  <a:gd name="T20" fmla="*/ 0 w 48"/>
                  <a:gd name="T21" fmla="*/ 0 h 32"/>
                  <a:gd name="T22" fmla="*/ 0 w 48"/>
                  <a:gd name="T23" fmla="*/ 0 h 32"/>
                  <a:gd name="T24" fmla="*/ 0 w 48"/>
                  <a:gd name="T25" fmla="*/ 0 h 32"/>
                  <a:gd name="T26" fmla="*/ 0 w 48"/>
                  <a:gd name="T27" fmla="*/ 1 h 32"/>
                  <a:gd name="T28" fmla="*/ 0 w 48"/>
                  <a:gd name="T29" fmla="*/ 1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32">
                    <a:moveTo>
                      <a:pt x="0" y="1"/>
                    </a:moveTo>
                    <a:lnTo>
                      <a:pt x="0" y="1"/>
                    </a:lnTo>
                    <a:lnTo>
                      <a:pt x="24" y="16"/>
                    </a:lnTo>
                    <a:lnTo>
                      <a:pt x="47" y="32"/>
                    </a:lnTo>
                    <a:lnTo>
                      <a:pt x="48" y="32"/>
                    </a:lnTo>
                    <a:lnTo>
                      <a:pt x="48" y="31"/>
                    </a:lnTo>
                    <a:lnTo>
                      <a:pt x="25" y="14"/>
                    </a:lnTo>
                    <a:lnTo>
                      <a:pt x="13" y="7"/>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8" name="Freeform 223">
                <a:extLst>
                  <a:ext uri="{FF2B5EF4-FFF2-40B4-BE49-F238E27FC236}">
                    <a16:creationId xmlns:a16="http://schemas.microsoft.com/office/drawing/2014/main" id="{2E83AEF4-C827-445E-9B0A-2D9B21E9FFAE}"/>
                  </a:ext>
                </a:extLst>
              </p:cNvPr>
              <p:cNvSpPr>
                <a:spLocks/>
              </p:cNvSpPr>
              <p:nvPr/>
            </p:nvSpPr>
            <p:spPr bwMode="auto">
              <a:xfrm>
                <a:off x="3882" y="1352"/>
                <a:ext cx="131" cy="502"/>
              </a:xfrm>
              <a:custGeom>
                <a:avLst/>
                <a:gdLst>
                  <a:gd name="T0" fmla="*/ 0 w 131"/>
                  <a:gd name="T1" fmla="*/ 1 h 502"/>
                  <a:gd name="T2" fmla="*/ 4 w 131"/>
                  <a:gd name="T3" fmla="*/ 17 h 502"/>
                  <a:gd name="T4" fmla="*/ 6 w 131"/>
                  <a:gd name="T5" fmla="*/ 49 h 502"/>
                  <a:gd name="T6" fmla="*/ 7 w 131"/>
                  <a:gd name="T7" fmla="*/ 66 h 502"/>
                  <a:gd name="T8" fmla="*/ 16 w 131"/>
                  <a:gd name="T9" fmla="*/ 131 h 502"/>
                  <a:gd name="T10" fmla="*/ 21 w 131"/>
                  <a:gd name="T11" fmla="*/ 163 h 502"/>
                  <a:gd name="T12" fmla="*/ 31 w 131"/>
                  <a:gd name="T13" fmla="*/ 195 h 502"/>
                  <a:gd name="T14" fmla="*/ 36 w 131"/>
                  <a:gd name="T15" fmla="*/ 209 h 502"/>
                  <a:gd name="T16" fmla="*/ 56 w 131"/>
                  <a:gd name="T17" fmla="*/ 253 h 502"/>
                  <a:gd name="T18" fmla="*/ 72 w 131"/>
                  <a:gd name="T19" fmla="*/ 281 h 502"/>
                  <a:gd name="T20" fmla="*/ 104 w 131"/>
                  <a:gd name="T21" fmla="*/ 340 h 502"/>
                  <a:gd name="T22" fmla="*/ 118 w 131"/>
                  <a:gd name="T23" fmla="*/ 370 h 502"/>
                  <a:gd name="T24" fmla="*/ 127 w 131"/>
                  <a:gd name="T25" fmla="*/ 401 h 502"/>
                  <a:gd name="T26" fmla="*/ 129 w 131"/>
                  <a:gd name="T27" fmla="*/ 433 h 502"/>
                  <a:gd name="T28" fmla="*/ 128 w 131"/>
                  <a:gd name="T29" fmla="*/ 442 h 502"/>
                  <a:gd name="T30" fmla="*/ 122 w 131"/>
                  <a:gd name="T31" fmla="*/ 468 h 502"/>
                  <a:gd name="T32" fmla="*/ 110 w 131"/>
                  <a:gd name="T33" fmla="*/ 501 h 502"/>
                  <a:gd name="T34" fmla="*/ 111 w 131"/>
                  <a:gd name="T35" fmla="*/ 502 h 502"/>
                  <a:gd name="T36" fmla="*/ 112 w 131"/>
                  <a:gd name="T37" fmla="*/ 501 h 502"/>
                  <a:gd name="T38" fmla="*/ 123 w 131"/>
                  <a:gd name="T39" fmla="*/ 471 h 502"/>
                  <a:gd name="T40" fmla="*/ 131 w 131"/>
                  <a:gd name="T41" fmla="*/ 438 h 502"/>
                  <a:gd name="T42" fmla="*/ 131 w 131"/>
                  <a:gd name="T43" fmla="*/ 423 h 502"/>
                  <a:gd name="T44" fmla="*/ 128 w 131"/>
                  <a:gd name="T45" fmla="*/ 392 h 502"/>
                  <a:gd name="T46" fmla="*/ 124 w 131"/>
                  <a:gd name="T47" fmla="*/ 378 h 502"/>
                  <a:gd name="T48" fmla="*/ 112 w 131"/>
                  <a:gd name="T49" fmla="*/ 348 h 502"/>
                  <a:gd name="T50" fmla="*/ 98 w 131"/>
                  <a:gd name="T51" fmla="*/ 319 h 502"/>
                  <a:gd name="T52" fmla="*/ 66 w 131"/>
                  <a:gd name="T53" fmla="*/ 260 h 502"/>
                  <a:gd name="T54" fmla="*/ 38 w 131"/>
                  <a:gd name="T55" fmla="*/ 200 h 502"/>
                  <a:gd name="T56" fmla="*/ 33 w 131"/>
                  <a:gd name="T57" fmla="*/ 184 h 502"/>
                  <a:gd name="T58" fmla="*/ 25 w 131"/>
                  <a:gd name="T59" fmla="*/ 152 h 502"/>
                  <a:gd name="T60" fmla="*/ 21 w 131"/>
                  <a:gd name="T61" fmla="*/ 136 h 502"/>
                  <a:gd name="T62" fmla="*/ 12 w 131"/>
                  <a:gd name="T63" fmla="*/ 70 h 502"/>
                  <a:gd name="T64" fmla="*/ 11 w 131"/>
                  <a:gd name="T65" fmla="*/ 53 h 502"/>
                  <a:gd name="T66" fmla="*/ 8 w 131"/>
                  <a:gd name="T67" fmla="*/ 21 h 502"/>
                  <a:gd name="T68" fmla="*/ 4 w 131"/>
                  <a:gd name="T69" fmla="*/ 6 h 502"/>
                  <a:gd name="T70" fmla="*/ 2 w 131"/>
                  <a:gd name="T71" fmla="*/ 0 h 502"/>
                  <a:gd name="T72" fmla="*/ 2 w 131"/>
                  <a:gd name="T73" fmla="*/ 0 h 502"/>
                  <a:gd name="T74" fmla="*/ 0 w 131"/>
                  <a:gd name="T75" fmla="*/ 0 h 502"/>
                  <a:gd name="T76" fmla="*/ 0 w 131"/>
                  <a:gd name="T77" fmla="*/ 1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1" h="502">
                    <a:moveTo>
                      <a:pt x="0" y="1"/>
                    </a:moveTo>
                    <a:lnTo>
                      <a:pt x="0" y="1"/>
                    </a:lnTo>
                    <a:lnTo>
                      <a:pt x="3" y="10"/>
                    </a:lnTo>
                    <a:lnTo>
                      <a:pt x="4" y="17"/>
                    </a:lnTo>
                    <a:lnTo>
                      <a:pt x="5" y="33"/>
                    </a:lnTo>
                    <a:lnTo>
                      <a:pt x="6" y="49"/>
                    </a:lnTo>
                    <a:lnTo>
                      <a:pt x="7" y="66"/>
                    </a:lnTo>
                    <a:lnTo>
                      <a:pt x="11" y="98"/>
                    </a:lnTo>
                    <a:lnTo>
                      <a:pt x="16" y="131"/>
                    </a:lnTo>
                    <a:lnTo>
                      <a:pt x="21" y="163"/>
                    </a:lnTo>
                    <a:lnTo>
                      <a:pt x="26" y="179"/>
                    </a:lnTo>
                    <a:lnTo>
                      <a:pt x="31" y="195"/>
                    </a:lnTo>
                    <a:lnTo>
                      <a:pt x="36" y="209"/>
                    </a:lnTo>
                    <a:lnTo>
                      <a:pt x="42" y="224"/>
                    </a:lnTo>
                    <a:lnTo>
                      <a:pt x="56" y="253"/>
                    </a:lnTo>
                    <a:lnTo>
                      <a:pt x="72" y="281"/>
                    </a:lnTo>
                    <a:lnTo>
                      <a:pt x="89" y="311"/>
                    </a:lnTo>
                    <a:lnTo>
                      <a:pt x="104" y="340"/>
                    </a:lnTo>
                    <a:lnTo>
                      <a:pt x="118" y="370"/>
                    </a:lnTo>
                    <a:lnTo>
                      <a:pt x="123" y="385"/>
                    </a:lnTo>
                    <a:lnTo>
                      <a:pt x="127" y="401"/>
                    </a:lnTo>
                    <a:lnTo>
                      <a:pt x="128" y="417"/>
                    </a:lnTo>
                    <a:lnTo>
                      <a:pt x="129" y="433"/>
                    </a:lnTo>
                    <a:lnTo>
                      <a:pt x="128" y="442"/>
                    </a:lnTo>
                    <a:lnTo>
                      <a:pt x="127" y="450"/>
                    </a:lnTo>
                    <a:lnTo>
                      <a:pt x="122" y="468"/>
                    </a:lnTo>
                    <a:lnTo>
                      <a:pt x="116" y="484"/>
                    </a:lnTo>
                    <a:lnTo>
                      <a:pt x="110" y="501"/>
                    </a:lnTo>
                    <a:lnTo>
                      <a:pt x="111" y="502"/>
                    </a:lnTo>
                    <a:lnTo>
                      <a:pt x="112" y="501"/>
                    </a:lnTo>
                    <a:lnTo>
                      <a:pt x="118" y="486"/>
                    </a:lnTo>
                    <a:lnTo>
                      <a:pt x="123" y="471"/>
                    </a:lnTo>
                    <a:lnTo>
                      <a:pt x="128" y="455"/>
                    </a:lnTo>
                    <a:lnTo>
                      <a:pt x="131" y="438"/>
                    </a:lnTo>
                    <a:lnTo>
                      <a:pt x="131" y="423"/>
                    </a:lnTo>
                    <a:lnTo>
                      <a:pt x="130" y="408"/>
                    </a:lnTo>
                    <a:lnTo>
                      <a:pt x="128" y="392"/>
                    </a:lnTo>
                    <a:lnTo>
                      <a:pt x="124" y="378"/>
                    </a:lnTo>
                    <a:lnTo>
                      <a:pt x="119" y="363"/>
                    </a:lnTo>
                    <a:lnTo>
                      <a:pt x="112" y="348"/>
                    </a:lnTo>
                    <a:lnTo>
                      <a:pt x="98" y="319"/>
                    </a:lnTo>
                    <a:lnTo>
                      <a:pt x="66" y="260"/>
                    </a:lnTo>
                    <a:lnTo>
                      <a:pt x="51" y="231"/>
                    </a:lnTo>
                    <a:lnTo>
                      <a:pt x="38" y="200"/>
                    </a:lnTo>
                    <a:lnTo>
                      <a:pt x="33" y="184"/>
                    </a:lnTo>
                    <a:lnTo>
                      <a:pt x="29" y="168"/>
                    </a:lnTo>
                    <a:lnTo>
                      <a:pt x="25" y="152"/>
                    </a:lnTo>
                    <a:lnTo>
                      <a:pt x="21" y="136"/>
                    </a:lnTo>
                    <a:lnTo>
                      <a:pt x="17" y="102"/>
                    </a:lnTo>
                    <a:lnTo>
                      <a:pt x="12" y="70"/>
                    </a:lnTo>
                    <a:lnTo>
                      <a:pt x="11" y="53"/>
                    </a:lnTo>
                    <a:lnTo>
                      <a:pt x="10" y="37"/>
                    </a:lnTo>
                    <a:lnTo>
                      <a:pt x="8" y="21"/>
                    </a:lnTo>
                    <a:lnTo>
                      <a:pt x="7" y="13"/>
                    </a:lnTo>
                    <a:lnTo>
                      <a:pt x="4" y="6"/>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9" name="Freeform 224">
                <a:extLst>
                  <a:ext uri="{FF2B5EF4-FFF2-40B4-BE49-F238E27FC236}">
                    <a16:creationId xmlns:a16="http://schemas.microsoft.com/office/drawing/2014/main" id="{52AC8922-9A93-4520-B5DC-435C779BD7FB}"/>
                  </a:ext>
                </a:extLst>
              </p:cNvPr>
              <p:cNvSpPr>
                <a:spLocks/>
              </p:cNvSpPr>
              <p:nvPr/>
            </p:nvSpPr>
            <p:spPr bwMode="auto">
              <a:xfrm>
                <a:off x="3863" y="1794"/>
                <a:ext cx="171" cy="140"/>
              </a:xfrm>
              <a:custGeom>
                <a:avLst/>
                <a:gdLst>
                  <a:gd name="T0" fmla="*/ 1 w 171"/>
                  <a:gd name="T1" fmla="*/ 140 h 140"/>
                  <a:gd name="T2" fmla="*/ 2 w 171"/>
                  <a:gd name="T3" fmla="*/ 115 h 140"/>
                  <a:gd name="T4" fmla="*/ 3 w 171"/>
                  <a:gd name="T5" fmla="*/ 109 h 140"/>
                  <a:gd name="T6" fmla="*/ 9 w 171"/>
                  <a:gd name="T7" fmla="*/ 89 h 140"/>
                  <a:gd name="T8" fmla="*/ 15 w 171"/>
                  <a:gd name="T9" fmla="*/ 77 h 140"/>
                  <a:gd name="T10" fmla="*/ 31 w 171"/>
                  <a:gd name="T11" fmla="*/ 53 h 140"/>
                  <a:gd name="T12" fmla="*/ 40 w 171"/>
                  <a:gd name="T13" fmla="*/ 43 h 140"/>
                  <a:gd name="T14" fmla="*/ 63 w 171"/>
                  <a:gd name="T15" fmla="*/ 22 h 140"/>
                  <a:gd name="T16" fmla="*/ 66 w 171"/>
                  <a:gd name="T17" fmla="*/ 19 h 140"/>
                  <a:gd name="T18" fmla="*/ 74 w 171"/>
                  <a:gd name="T19" fmla="*/ 16 h 140"/>
                  <a:gd name="T20" fmla="*/ 78 w 171"/>
                  <a:gd name="T21" fmla="*/ 17 h 140"/>
                  <a:gd name="T22" fmla="*/ 79 w 171"/>
                  <a:gd name="T23" fmla="*/ 20 h 140"/>
                  <a:gd name="T24" fmla="*/ 79 w 171"/>
                  <a:gd name="T25" fmla="*/ 29 h 140"/>
                  <a:gd name="T26" fmla="*/ 77 w 171"/>
                  <a:gd name="T27" fmla="*/ 38 h 140"/>
                  <a:gd name="T28" fmla="*/ 74 w 171"/>
                  <a:gd name="T29" fmla="*/ 56 h 140"/>
                  <a:gd name="T30" fmla="*/ 74 w 171"/>
                  <a:gd name="T31" fmla="*/ 62 h 140"/>
                  <a:gd name="T32" fmla="*/ 77 w 171"/>
                  <a:gd name="T33" fmla="*/ 67 h 140"/>
                  <a:gd name="T34" fmla="*/ 79 w 171"/>
                  <a:gd name="T35" fmla="*/ 67 h 140"/>
                  <a:gd name="T36" fmla="*/ 86 w 171"/>
                  <a:gd name="T37" fmla="*/ 62 h 140"/>
                  <a:gd name="T38" fmla="*/ 94 w 171"/>
                  <a:gd name="T39" fmla="*/ 53 h 140"/>
                  <a:gd name="T40" fmla="*/ 126 w 171"/>
                  <a:gd name="T41" fmla="*/ 20 h 140"/>
                  <a:gd name="T42" fmla="*/ 135 w 171"/>
                  <a:gd name="T43" fmla="*/ 13 h 140"/>
                  <a:gd name="T44" fmla="*/ 152 w 171"/>
                  <a:gd name="T45" fmla="*/ 5 h 140"/>
                  <a:gd name="T46" fmla="*/ 164 w 171"/>
                  <a:gd name="T47" fmla="*/ 2 h 140"/>
                  <a:gd name="T48" fmla="*/ 170 w 171"/>
                  <a:gd name="T49" fmla="*/ 3 h 140"/>
                  <a:gd name="T50" fmla="*/ 171 w 171"/>
                  <a:gd name="T51" fmla="*/ 1 h 140"/>
                  <a:gd name="T52" fmla="*/ 170 w 171"/>
                  <a:gd name="T53" fmla="*/ 1 h 140"/>
                  <a:gd name="T54" fmla="*/ 161 w 171"/>
                  <a:gd name="T55" fmla="*/ 1 h 140"/>
                  <a:gd name="T56" fmla="*/ 142 w 171"/>
                  <a:gd name="T57" fmla="*/ 6 h 140"/>
                  <a:gd name="T58" fmla="*/ 134 w 171"/>
                  <a:gd name="T59" fmla="*/ 12 h 140"/>
                  <a:gd name="T60" fmla="*/ 115 w 171"/>
                  <a:gd name="T61" fmla="*/ 28 h 140"/>
                  <a:gd name="T62" fmla="*/ 97 w 171"/>
                  <a:gd name="T63" fmla="*/ 46 h 140"/>
                  <a:gd name="T64" fmla="*/ 88 w 171"/>
                  <a:gd name="T65" fmla="*/ 57 h 140"/>
                  <a:gd name="T66" fmla="*/ 81 w 171"/>
                  <a:gd name="T67" fmla="*/ 63 h 140"/>
                  <a:gd name="T68" fmla="*/ 79 w 171"/>
                  <a:gd name="T69" fmla="*/ 64 h 140"/>
                  <a:gd name="T70" fmla="*/ 76 w 171"/>
                  <a:gd name="T71" fmla="*/ 62 h 140"/>
                  <a:gd name="T72" fmla="*/ 76 w 171"/>
                  <a:gd name="T73" fmla="*/ 52 h 140"/>
                  <a:gd name="T74" fmla="*/ 78 w 171"/>
                  <a:gd name="T75" fmla="*/ 43 h 140"/>
                  <a:gd name="T76" fmla="*/ 81 w 171"/>
                  <a:gd name="T77" fmla="*/ 25 h 140"/>
                  <a:gd name="T78" fmla="*/ 80 w 171"/>
                  <a:gd name="T79" fmla="*/ 17 h 140"/>
                  <a:gd name="T80" fmla="*/ 78 w 171"/>
                  <a:gd name="T81" fmla="*/ 15 h 140"/>
                  <a:gd name="T82" fmla="*/ 74 w 171"/>
                  <a:gd name="T83" fmla="*/ 14 h 140"/>
                  <a:gd name="T84" fmla="*/ 65 w 171"/>
                  <a:gd name="T85" fmla="*/ 19 h 140"/>
                  <a:gd name="T86" fmla="*/ 45 w 171"/>
                  <a:gd name="T87" fmla="*/ 36 h 140"/>
                  <a:gd name="T88" fmla="*/ 37 w 171"/>
                  <a:gd name="T89" fmla="*/ 44 h 140"/>
                  <a:gd name="T90" fmla="*/ 21 w 171"/>
                  <a:gd name="T91" fmla="*/ 64 h 140"/>
                  <a:gd name="T92" fmla="*/ 9 w 171"/>
                  <a:gd name="T93" fmla="*/ 87 h 140"/>
                  <a:gd name="T94" fmla="*/ 5 w 171"/>
                  <a:gd name="T95" fmla="*/ 98 h 140"/>
                  <a:gd name="T96" fmla="*/ 1 w 171"/>
                  <a:gd name="T97" fmla="*/ 110 h 140"/>
                  <a:gd name="T98" fmla="*/ 0 w 171"/>
                  <a:gd name="T99" fmla="*/ 126 h 140"/>
                  <a:gd name="T100" fmla="*/ 1 w 171"/>
                  <a:gd name="T101" fmla="*/ 140 h 140"/>
                  <a:gd name="T102" fmla="*/ 1 w 171"/>
                  <a:gd name="T103" fmla="*/ 140 h 1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 h="140">
                    <a:moveTo>
                      <a:pt x="1" y="140"/>
                    </a:moveTo>
                    <a:lnTo>
                      <a:pt x="1" y="140"/>
                    </a:lnTo>
                    <a:lnTo>
                      <a:pt x="1" y="128"/>
                    </a:lnTo>
                    <a:lnTo>
                      <a:pt x="2" y="115"/>
                    </a:lnTo>
                    <a:lnTo>
                      <a:pt x="3" y="109"/>
                    </a:lnTo>
                    <a:lnTo>
                      <a:pt x="4" y="102"/>
                    </a:lnTo>
                    <a:lnTo>
                      <a:pt x="9" y="89"/>
                    </a:lnTo>
                    <a:lnTo>
                      <a:pt x="15" y="77"/>
                    </a:lnTo>
                    <a:lnTo>
                      <a:pt x="22" y="64"/>
                    </a:lnTo>
                    <a:lnTo>
                      <a:pt x="31" y="53"/>
                    </a:lnTo>
                    <a:lnTo>
                      <a:pt x="40" y="43"/>
                    </a:lnTo>
                    <a:lnTo>
                      <a:pt x="51" y="32"/>
                    </a:lnTo>
                    <a:lnTo>
                      <a:pt x="63" y="22"/>
                    </a:lnTo>
                    <a:lnTo>
                      <a:pt x="66" y="19"/>
                    </a:lnTo>
                    <a:lnTo>
                      <a:pt x="71" y="17"/>
                    </a:lnTo>
                    <a:lnTo>
                      <a:pt x="74" y="16"/>
                    </a:lnTo>
                    <a:lnTo>
                      <a:pt x="76" y="16"/>
                    </a:lnTo>
                    <a:lnTo>
                      <a:pt x="78" y="17"/>
                    </a:lnTo>
                    <a:lnTo>
                      <a:pt x="79" y="20"/>
                    </a:lnTo>
                    <a:lnTo>
                      <a:pt x="80" y="24"/>
                    </a:lnTo>
                    <a:lnTo>
                      <a:pt x="79" y="29"/>
                    </a:lnTo>
                    <a:lnTo>
                      <a:pt x="77" y="38"/>
                    </a:lnTo>
                    <a:lnTo>
                      <a:pt x="75" y="47"/>
                    </a:lnTo>
                    <a:lnTo>
                      <a:pt x="74" y="56"/>
                    </a:lnTo>
                    <a:lnTo>
                      <a:pt x="74" y="62"/>
                    </a:lnTo>
                    <a:lnTo>
                      <a:pt x="75" y="64"/>
                    </a:lnTo>
                    <a:lnTo>
                      <a:pt x="77" y="67"/>
                    </a:lnTo>
                    <a:lnTo>
                      <a:pt x="79" y="67"/>
                    </a:lnTo>
                    <a:lnTo>
                      <a:pt x="81" y="67"/>
                    </a:lnTo>
                    <a:lnTo>
                      <a:pt x="86" y="62"/>
                    </a:lnTo>
                    <a:lnTo>
                      <a:pt x="94" y="53"/>
                    </a:lnTo>
                    <a:lnTo>
                      <a:pt x="110" y="36"/>
                    </a:lnTo>
                    <a:lnTo>
                      <a:pt x="126" y="20"/>
                    </a:lnTo>
                    <a:lnTo>
                      <a:pt x="135" y="13"/>
                    </a:lnTo>
                    <a:lnTo>
                      <a:pt x="146" y="7"/>
                    </a:lnTo>
                    <a:lnTo>
                      <a:pt x="152" y="5"/>
                    </a:lnTo>
                    <a:lnTo>
                      <a:pt x="158" y="3"/>
                    </a:lnTo>
                    <a:lnTo>
                      <a:pt x="164" y="2"/>
                    </a:lnTo>
                    <a:lnTo>
                      <a:pt x="170" y="3"/>
                    </a:lnTo>
                    <a:lnTo>
                      <a:pt x="171" y="2"/>
                    </a:lnTo>
                    <a:lnTo>
                      <a:pt x="171" y="1"/>
                    </a:lnTo>
                    <a:lnTo>
                      <a:pt x="170" y="1"/>
                    </a:lnTo>
                    <a:lnTo>
                      <a:pt x="166" y="0"/>
                    </a:lnTo>
                    <a:lnTo>
                      <a:pt x="161" y="1"/>
                    </a:lnTo>
                    <a:lnTo>
                      <a:pt x="151" y="3"/>
                    </a:lnTo>
                    <a:lnTo>
                      <a:pt x="142" y="6"/>
                    </a:lnTo>
                    <a:lnTo>
                      <a:pt x="134" y="12"/>
                    </a:lnTo>
                    <a:lnTo>
                      <a:pt x="124" y="19"/>
                    </a:lnTo>
                    <a:lnTo>
                      <a:pt x="115" y="28"/>
                    </a:lnTo>
                    <a:lnTo>
                      <a:pt x="97" y="46"/>
                    </a:lnTo>
                    <a:lnTo>
                      <a:pt x="88" y="57"/>
                    </a:lnTo>
                    <a:lnTo>
                      <a:pt x="84" y="61"/>
                    </a:lnTo>
                    <a:lnTo>
                      <a:pt x="81" y="63"/>
                    </a:lnTo>
                    <a:lnTo>
                      <a:pt x="79" y="64"/>
                    </a:lnTo>
                    <a:lnTo>
                      <a:pt x="77" y="64"/>
                    </a:lnTo>
                    <a:lnTo>
                      <a:pt x="76" y="62"/>
                    </a:lnTo>
                    <a:lnTo>
                      <a:pt x="76" y="60"/>
                    </a:lnTo>
                    <a:lnTo>
                      <a:pt x="76" y="52"/>
                    </a:lnTo>
                    <a:lnTo>
                      <a:pt x="78" y="43"/>
                    </a:lnTo>
                    <a:lnTo>
                      <a:pt x="80" y="34"/>
                    </a:lnTo>
                    <a:lnTo>
                      <a:pt x="81" y="25"/>
                    </a:lnTo>
                    <a:lnTo>
                      <a:pt x="81" y="21"/>
                    </a:lnTo>
                    <a:lnTo>
                      <a:pt x="80" y="17"/>
                    </a:lnTo>
                    <a:lnTo>
                      <a:pt x="78" y="15"/>
                    </a:lnTo>
                    <a:lnTo>
                      <a:pt x="76" y="14"/>
                    </a:lnTo>
                    <a:lnTo>
                      <a:pt x="74" y="14"/>
                    </a:lnTo>
                    <a:lnTo>
                      <a:pt x="71" y="15"/>
                    </a:lnTo>
                    <a:lnTo>
                      <a:pt x="65" y="19"/>
                    </a:lnTo>
                    <a:lnTo>
                      <a:pt x="58" y="24"/>
                    </a:lnTo>
                    <a:lnTo>
                      <a:pt x="45" y="36"/>
                    </a:lnTo>
                    <a:lnTo>
                      <a:pt x="37" y="44"/>
                    </a:lnTo>
                    <a:lnTo>
                      <a:pt x="29" y="53"/>
                    </a:lnTo>
                    <a:lnTo>
                      <a:pt x="21" y="64"/>
                    </a:lnTo>
                    <a:lnTo>
                      <a:pt x="15" y="75"/>
                    </a:lnTo>
                    <a:lnTo>
                      <a:pt x="9" y="87"/>
                    </a:lnTo>
                    <a:lnTo>
                      <a:pt x="5" y="98"/>
                    </a:lnTo>
                    <a:lnTo>
                      <a:pt x="1" y="110"/>
                    </a:lnTo>
                    <a:lnTo>
                      <a:pt x="1" y="117"/>
                    </a:lnTo>
                    <a:lnTo>
                      <a:pt x="0" y="126"/>
                    </a:lnTo>
                    <a:lnTo>
                      <a:pt x="1"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0" name="Freeform 225">
                <a:extLst>
                  <a:ext uri="{FF2B5EF4-FFF2-40B4-BE49-F238E27FC236}">
                    <a16:creationId xmlns:a16="http://schemas.microsoft.com/office/drawing/2014/main" id="{7E4AE5DB-EE7F-4BAB-8A80-E3AE7DBC368D}"/>
                  </a:ext>
                </a:extLst>
              </p:cNvPr>
              <p:cNvSpPr>
                <a:spLocks/>
              </p:cNvSpPr>
              <p:nvPr/>
            </p:nvSpPr>
            <p:spPr bwMode="auto">
              <a:xfrm>
                <a:off x="3951" y="1805"/>
                <a:ext cx="49" cy="44"/>
              </a:xfrm>
              <a:custGeom>
                <a:avLst/>
                <a:gdLst>
                  <a:gd name="T0" fmla="*/ 48 w 49"/>
                  <a:gd name="T1" fmla="*/ 0 h 44"/>
                  <a:gd name="T2" fmla="*/ 48 w 49"/>
                  <a:gd name="T3" fmla="*/ 0 h 44"/>
                  <a:gd name="T4" fmla="*/ 44 w 49"/>
                  <a:gd name="T5" fmla="*/ 8 h 44"/>
                  <a:gd name="T6" fmla="*/ 42 w 49"/>
                  <a:gd name="T7" fmla="*/ 17 h 44"/>
                  <a:gd name="T8" fmla="*/ 39 w 49"/>
                  <a:gd name="T9" fmla="*/ 26 h 44"/>
                  <a:gd name="T10" fmla="*/ 37 w 49"/>
                  <a:gd name="T11" fmla="*/ 30 h 44"/>
                  <a:gd name="T12" fmla="*/ 35 w 49"/>
                  <a:gd name="T13" fmla="*/ 34 h 44"/>
                  <a:gd name="T14" fmla="*/ 35 w 49"/>
                  <a:gd name="T15" fmla="*/ 34 h 44"/>
                  <a:gd name="T16" fmla="*/ 31 w 49"/>
                  <a:gd name="T17" fmla="*/ 38 h 44"/>
                  <a:gd name="T18" fmla="*/ 27 w 49"/>
                  <a:gd name="T19" fmla="*/ 41 h 44"/>
                  <a:gd name="T20" fmla="*/ 22 w 49"/>
                  <a:gd name="T21" fmla="*/ 41 h 44"/>
                  <a:gd name="T22" fmla="*/ 17 w 49"/>
                  <a:gd name="T23" fmla="*/ 40 h 44"/>
                  <a:gd name="T24" fmla="*/ 17 w 49"/>
                  <a:gd name="T25" fmla="*/ 40 h 44"/>
                  <a:gd name="T26" fmla="*/ 8 w 49"/>
                  <a:gd name="T27" fmla="*/ 36 h 44"/>
                  <a:gd name="T28" fmla="*/ 0 w 49"/>
                  <a:gd name="T29" fmla="*/ 30 h 44"/>
                  <a:gd name="T30" fmla="*/ 0 w 49"/>
                  <a:gd name="T31" fmla="*/ 30 h 44"/>
                  <a:gd name="T32" fmla="*/ 0 w 49"/>
                  <a:gd name="T33" fmla="*/ 30 h 44"/>
                  <a:gd name="T34" fmla="*/ 0 w 49"/>
                  <a:gd name="T35" fmla="*/ 31 h 44"/>
                  <a:gd name="T36" fmla="*/ 0 w 49"/>
                  <a:gd name="T37" fmla="*/ 31 h 44"/>
                  <a:gd name="T38" fmla="*/ 6 w 49"/>
                  <a:gd name="T39" fmla="*/ 36 h 44"/>
                  <a:gd name="T40" fmla="*/ 14 w 49"/>
                  <a:gd name="T41" fmla="*/ 41 h 44"/>
                  <a:gd name="T42" fmla="*/ 18 w 49"/>
                  <a:gd name="T43" fmla="*/ 43 h 44"/>
                  <a:gd name="T44" fmla="*/ 22 w 49"/>
                  <a:gd name="T45" fmla="*/ 44 h 44"/>
                  <a:gd name="T46" fmla="*/ 26 w 49"/>
                  <a:gd name="T47" fmla="*/ 44 h 44"/>
                  <a:gd name="T48" fmla="*/ 30 w 49"/>
                  <a:gd name="T49" fmla="*/ 42 h 44"/>
                  <a:gd name="T50" fmla="*/ 30 w 49"/>
                  <a:gd name="T51" fmla="*/ 42 h 44"/>
                  <a:gd name="T52" fmla="*/ 35 w 49"/>
                  <a:gd name="T53" fmla="*/ 39 h 44"/>
                  <a:gd name="T54" fmla="*/ 38 w 49"/>
                  <a:gd name="T55" fmla="*/ 34 h 44"/>
                  <a:gd name="T56" fmla="*/ 41 w 49"/>
                  <a:gd name="T57" fmla="*/ 29 h 44"/>
                  <a:gd name="T58" fmla="*/ 43 w 49"/>
                  <a:gd name="T59" fmla="*/ 24 h 44"/>
                  <a:gd name="T60" fmla="*/ 46 w 49"/>
                  <a:gd name="T61" fmla="*/ 12 h 44"/>
                  <a:gd name="T62" fmla="*/ 47 w 49"/>
                  <a:gd name="T63" fmla="*/ 6 h 44"/>
                  <a:gd name="T64" fmla="*/ 49 w 49"/>
                  <a:gd name="T65" fmla="*/ 1 h 44"/>
                  <a:gd name="T66" fmla="*/ 49 w 49"/>
                  <a:gd name="T67" fmla="*/ 1 h 44"/>
                  <a:gd name="T68" fmla="*/ 49 w 49"/>
                  <a:gd name="T69" fmla="*/ 0 h 44"/>
                  <a:gd name="T70" fmla="*/ 48 w 49"/>
                  <a:gd name="T71" fmla="*/ 0 h 44"/>
                  <a:gd name="T72" fmla="*/ 48 w 49"/>
                  <a:gd name="T73" fmla="*/ 0 h 44"/>
                  <a:gd name="T74" fmla="*/ 48 w 49"/>
                  <a:gd name="T75" fmla="*/ 0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44">
                    <a:moveTo>
                      <a:pt x="48" y="0"/>
                    </a:moveTo>
                    <a:lnTo>
                      <a:pt x="48" y="0"/>
                    </a:lnTo>
                    <a:lnTo>
                      <a:pt x="44" y="8"/>
                    </a:lnTo>
                    <a:lnTo>
                      <a:pt x="42" y="17"/>
                    </a:lnTo>
                    <a:lnTo>
                      <a:pt x="39" y="26"/>
                    </a:lnTo>
                    <a:lnTo>
                      <a:pt x="37" y="30"/>
                    </a:lnTo>
                    <a:lnTo>
                      <a:pt x="35" y="34"/>
                    </a:lnTo>
                    <a:lnTo>
                      <a:pt x="31" y="38"/>
                    </a:lnTo>
                    <a:lnTo>
                      <a:pt x="27" y="41"/>
                    </a:lnTo>
                    <a:lnTo>
                      <a:pt x="22" y="41"/>
                    </a:lnTo>
                    <a:lnTo>
                      <a:pt x="17" y="40"/>
                    </a:lnTo>
                    <a:lnTo>
                      <a:pt x="8" y="36"/>
                    </a:lnTo>
                    <a:lnTo>
                      <a:pt x="0" y="30"/>
                    </a:lnTo>
                    <a:lnTo>
                      <a:pt x="0" y="31"/>
                    </a:lnTo>
                    <a:lnTo>
                      <a:pt x="6" y="36"/>
                    </a:lnTo>
                    <a:lnTo>
                      <a:pt x="14" y="41"/>
                    </a:lnTo>
                    <a:lnTo>
                      <a:pt x="18" y="43"/>
                    </a:lnTo>
                    <a:lnTo>
                      <a:pt x="22" y="44"/>
                    </a:lnTo>
                    <a:lnTo>
                      <a:pt x="26" y="44"/>
                    </a:lnTo>
                    <a:lnTo>
                      <a:pt x="30" y="42"/>
                    </a:lnTo>
                    <a:lnTo>
                      <a:pt x="35" y="39"/>
                    </a:lnTo>
                    <a:lnTo>
                      <a:pt x="38" y="34"/>
                    </a:lnTo>
                    <a:lnTo>
                      <a:pt x="41" y="29"/>
                    </a:lnTo>
                    <a:lnTo>
                      <a:pt x="43" y="24"/>
                    </a:lnTo>
                    <a:lnTo>
                      <a:pt x="46" y="12"/>
                    </a:lnTo>
                    <a:lnTo>
                      <a:pt x="47" y="6"/>
                    </a:lnTo>
                    <a:lnTo>
                      <a:pt x="49" y="1"/>
                    </a:lnTo>
                    <a:lnTo>
                      <a:pt x="49" y="0"/>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1" name="Freeform 226">
                <a:extLst>
                  <a:ext uri="{FF2B5EF4-FFF2-40B4-BE49-F238E27FC236}">
                    <a16:creationId xmlns:a16="http://schemas.microsoft.com/office/drawing/2014/main" id="{905207C3-816C-49ED-92AA-2450B925C203}"/>
                  </a:ext>
                </a:extLst>
              </p:cNvPr>
              <p:cNvSpPr>
                <a:spLocks/>
              </p:cNvSpPr>
              <p:nvPr/>
            </p:nvSpPr>
            <p:spPr bwMode="auto">
              <a:xfrm>
                <a:off x="3969" y="1816"/>
                <a:ext cx="12" cy="18"/>
              </a:xfrm>
              <a:custGeom>
                <a:avLst/>
                <a:gdLst>
                  <a:gd name="T0" fmla="*/ 9 w 12"/>
                  <a:gd name="T1" fmla="*/ 1 h 18"/>
                  <a:gd name="T2" fmla="*/ 9 w 12"/>
                  <a:gd name="T3" fmla="*/ 1 h 18"/>
                  <a:gd name="T4" fmla="*/ 10 w 12"/>
                  <a:gd name="T5" fmla="*/ 4 h 18"/>
                  <a:gd name="T6" fmla="*/ 10 w 12"/>
                  <a:gd name="T7" fmla="*/ 8 h 18"/>
                  <a:gd name="T8" fmla="*/ 10 w 12"/>
                  <a:gd name="T9" fmla="*/ 8 h 18"/>
                  <a:gd name="T10" fmla="*/ 10 w 12"/>
                  <a:gd name="T11" fmla="*/ 11 h 18"/>
                  <a:gd name="T12" fmla="*/ 9 w 12"/>
                  <a:gd name="T13" fmla="*/ 15 h 18"/>
                  <a:gd name="T14" fmla="*/ 9 w 12"/>
                  <a:gd name="T15" fmla="*/ 15 h 18"/>
                  <a:gd name="T16" fmla="*/ 8 w 12"/>
                  <a:gd name="T17" fmla="*/ 16 h 18"/>
                  <a:gd name="T18" fmla="*/ 7 w 12"/>
                  <a:gd name="T19" fmla="*/ 16 h 18"/>
                  <a:gd name="T20" fmla="*/ 4 w 12"/>
                  <a:gd name="T21" fmla="*/ 15 h 18"/>
                  <a:gd name="T22" fmla="*/ 1 w 12"/>
                  <a:gd name="T23" fmla="*/ 11 h 18"/>
                  <a:gd name="T24" fmla="*/ 1 w 12"/>
                  <a:gd name="T25" fmla="*/ 11 h 18"/>
                  <a:gd name="T26" fmla="*/ 0 w 12"/>
                  <a:gd name="T27" fmla="*/ 10 h 18"/>
                  <a:gd name="T28" fmla="*/ 0 w 12"/>
                  <a:gd name="T29" fmla="*/ 11 h 18"/>
                  <a:gd name="T30" fmla="*/ 0 w 12"/>
                  <a:gd name="T31" fmla="*/ 11 h 18"/>
                  <a:gd name="T32" fmla="*/ 1 w 12"/>
                  <a:gd name="T33" fmla="*/ 14 h 18"/>
                  <a:gd name="T34" fmla="*/ 4 w 12"/>
                  <a:gd name="T35" fmla="*/ 17 h 18"/>
                  <a:gd name="T36" fmla="*/ 7 w 12"/>
                  <a:gd name="T37" fmla="*/ 18 h 18"/>
                  <a:gd name="T38" fmla="*/ 8 w 12"/>
                  <a:gd name="T39" fmla="*/ 18 h 18"/>
                  <a:gd name="T40" fmla="*/ 10 w 12"/>
                  <a:gd name="T41" fmla="*/ 17 h 18"/>
                  <a:gd name="T42" fmla="*/ 10 w 12"/>
                  <a:gd name="T43" fmla="*/ 17 h 18"/>
                  <a:gd name="T44" fmla="*/ 11 w 12"/>
                  <a:gd name="T45" fmla="*/ 15 h 18"/>
                  <a:gd name="T46" fmla="*/ 12 w 12"/>
                  <a:gd name="T47" fmla="*/ 13 h 18"/>
                  <a:gd name="T48" fmla="*/ 12 w 12"/>
                  <a:gd name="T49" fmla="*/ 9 h 18"/>
                  <a:gd name="T50" fmla="*/ 12 w 12"/>
                  <a:gd name="T51" fmla="*/ 9 h 18"/>
                  <a:gd name="T52" fmla="*/ 12 w 12"/>
                  <a:gd name="T53" fmla="*/ 4 h 18"/>
                  <a:gd name="T54" fmla="*/ 11 w 12"/>
                  <a:gd name="T55" fmla="*/ 2 h 18"/>
                  <a:gd name="T56" fmla="*/ 10 w 12"/>
                  <a:gd name="T57" fmla="*/ 0 h 18"/>
                  <a:gd name="T58" fmla="*/ 10 w 12"/>
                  <a:gd name="T59" fmla="*/ 0 h 18"/>
                  <a:gd name="T60" fmla="*/ 9 w 12"/>
                  <a:gd name="T61" fmla="*/ 0 h 18"/>
                  <a:gd name="T62" fmla="*/ 9 w 12"/>
                  <a:gd name="T63" fmla="*/ 1 h 18"/>
                  <a:gd name="T64" fmla="*/ 9 w 12"/>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 h="18">
                    <a:moveTo>
                      <a:pt x="9" y="1"/>
                    </a:moveTo>
                    <a:lnTo>
                      <a:pt x="9" y="1"/>
                    </a:lnTo>
                    <a:lnTo>
                      <a:pt x="10" y="4"/>
                    </a:lnTo>
                    <a:lnTo>
                      <a:pt x="10" y="8"/>
                    </a:lnTo>
                    <a:lnTo>
                      <a:pt x="10" y="11"/>
                    </a:lnTo>
                    <a:lnTo>
                      <a:pt x="9" y="15"/>
                    </a:lnTo>
                    <a:lnTo>
                      <a:pt x="8" y="16"/>
                    </a:lnTo>
                    <a:lnTo>
                      <a:pt x="7" y="16"/>
                    </a:lnTo>
                    <a:lnTo>
                      <a:pt x="4" y="15"/>
                    </a:lnTo>
                    <a:lnTo>
                      <a:pt x="1" y="11"/>
                    </a:lnTo>
                    <a:lnTo>
                      <a:pt x="0" y="10"/>
                    </a:lnTo>
                    <a:lnTo>
                      <a:pt x="0" y="11"/>
                    </a:lnTo>
                    <a:lnTo>
                      <a:pt x="1" y="14"/>
                    </a:lnTo>
                    <a:lnTo>
                      <a:pt x="4" y="17"/>
                    </a:lnTo>
                    <a:lnTo>
                      <a:pt x="7" y="18"/>
                    </a:lnTo>
                    <a:lnTo>
                      <a:pt x="8" y="18"/>
                    </a:lnTo>
                    <a:lnTo>
                      <a:pt x="10" y="17"/>
                    </a:lnTo>
                    <a:lnTo>
                      <a:pt x="11" y="15"/>
                    </a:lnTo>
                    <a:lnTo>
                      <a:pt x="12" y="13"/>
                    </a:lnTo>
                    <a:lnTo>
                      <a:pt x="12" y="9"/>
                    </a:lnTo>
                    <a:lnTo>
                      <a:pt x="12" y="4"/>
                    </a:lnTo>
                    <a:lnTo>
                      <a:pt x="11" y="2"/>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2" name="Freeform 227">
                <a:extLst>
                  <a:ext uri="{FF2B5EF4-FFF2-40B4-BE49-F238E27FC236}">
                    <a16:creationId xmlns:a16="http://schemas.microsoft.com/office/drawing/2014/main" id="{A2E2621C-ED59-4B53-A15E-BFC392C5B5BF}"/>
                  </a:ext>
                </a:extLst>
              </p:cNvPr>
              <p:cNvSpPr>
                <a:spLocks/>
              </p:cNvSpPr>
              <p:nvPr/>
            </p:nvSpPr>
            <p:spPr bwMode="auto">
              <a:xfrm>
                <a:off x="3845" y="1311"/>
                <a:ext cx="33" cy="220"/>
              </a:xfrm>
              <a:custGeom>
                <a:avLst/>
                <a:gdLst>
                  <a:gd name="T0" fmla="*/ 0 w 33"/>
                  <a:gd name="T1" fmla="*/ 1 h 220"/>
                  <a:gd name="T2" fmla="*/ 0 w 33"/>
                  <a:gd name="T3" fmla="*/ 1 h 220"/>
                  <a:gd name="T4" fmla="*/ 9 w 33"/>
                  <a:gd name="T5" fmla="*/ 12 h 220"/>
                  <a:gd name="T6" fmla="*/ 12 w 33"/>
                  <a:gd name="T7" fmla="*/ 17 h 220"/>
                  <a:gd name="T8" fmla="*/ 15 w 33"/>
                  <a:gd name="T9" fmla="*/ 23 h 220"/>
                  <a:gd name="T10" fmla="*/ 15 w 33"/>
                  <a:gd name="T11" fmla="*/ 23 h 220"/>
                  <a:gd name="T12" fmla="*/ 20 w 33"/>
                  <a:gd name="T13" fmla="*/ 36 h 220"/>
                  <a:gd name="T14" fmla="*/ 24 w 33"/>
                  <a:gd name="T15" fmla="*/ 50 h 220"/>
                  <a:gd name="T16" fmla="*/ 24 w 33"/>
                  <a:gd name="T17" fmla="*/ 50 h 220"/>
                  <a:gd name="T18" fmla="*/ 27 w 33"/>
                  <a:gd name="T19" fmla="*/ 66 h 220"/>
                  <a:gd name="T20" fmla="*/ 30 w 33"/>
                  <a:gd name="T21" fmla="*/ 81 h 220"/>
                  <a:gd name="T22" fmla="*/ 30 w 33"/>
                  <a:gd name="T23" fmla="*/ 96 h 220"/>
                  <a:gd name="T24" fmla="*/ 29 w 33"/>
                  <a:gd name="T25" fmla="*/ 113 h 220"/>
                  <a:gd name="T26" fmla="*/ 29 w 33"/>
                  <a:gd name="T27" fmla="*/ 113 h 220"/>
                  <a:gd name="T28" fmla="*/ 27 w 33"/>
                  <a:gd name="T29" fmla="*/ 127 h 220"/>
                  <a:gd name="T30" fmla="*/ 23 w 33"/>
                  <a:gd name="T31" fmla="*/ 141 h 220"/>
                  <a:gd name="T32" fmla="*/ 15 w 33"/>
                  <a:gd name="T33" fmla="*/ 170 h 220"/>
                  <a:gd name="T34" fmla="*/ 15 w 33"/>
                  <a:gd name="T35" fmla="*/ 170 h 220"/>
                  <a:gd name="T36" fmla="*/ 12 w 33"/>
                  <a:gd name="T37" fmla="*/ 182 h 220"/>
                  <a:gd name="T38" fmla="*/ 10 w 33"/>
                  <a:gd name="T39" fmla="*/ 194 h 220"/>
                  <a:gd name="T40" fmla="*/ 8 w 33"/>
                  <a:gd name="T41" fmla="*/ 207 h 220"/>
                  <a:gd name="T42" fmla="*/ 8 w 33"/>
                  <a:gd name="T43" fmla="*/ 220 h 220"/>
                  <a:gd name="T44" fmla="*/ 8 w 33"/>
                  <a:gd name="T45" fmla="*/ 220 h 220"/>
                  <a:gd name="T46" fmla="*/ 8 w 33"/>
                  <a:gd name="T47" fmla="*/ 220 h 220"/>
                  <a:gd name="T48" fmla="*/ 8 w 33"/>
                  <a:gd name="T49" fmla="*/ 220 h 220"/>
                  <a:gd name="T50" fmla="*/ 9 w 33"/>
                  <a:gd name="T51" fmla="*/ 204 h 220"/>
                  <a:gd name="T52" fmla="*/ 11 w 33"/>
                  <a:gd name="T53" fmla="*/ 190 h 220"/>
                  <a:gd name="T54" fmla="*/ 15 w 33"/>
                  <a:gd name="T55" fmla="*/ 175 h 220"/>
                  <a:gd name="T56" fmla="*/ 19 w 33"/>
                  <a:gd name="T57" fmla="*/ 161 h 220"/>
                  <a:gd name="T58" fmla="*/ 19 w 33"/>
                  <a:gd name="T59" fmla="*/ 161 h 220"/>
                  <a:gd name="T60" fmla="*/ 24 w 33"/>
                  <a:gd name="T61" fmla="*/ 146 h 220"/>
                  <a:gd name="T62" fmla="*/ 28 w 33"/>
                  <a:gd name="T63" fmla="*/ 132 h 220"/>
                  <a:gd name="T64" fmla="*/ 31 w 33"/>
                  <a:gd name="T65" fmla="*/ 117 h 220"/>
                  <a:gd name="T66" fmla="*/ 33 w 33"/>
                  <a:gd name="T67" fmla="*/ 103 h 220"/>
                  <a:gd name="T68" fmla="*/ 33 w 33"/>
                  <a:gd name="T69" fmla="*/ 103 h 220"/>
                  <a:gd name="T70" fmla="*/ 33 w 33"/>
                  <a:gd name="T71" fmla="*/ 88 h 220"/>
                  <a:gd name="T72" fmla="*/ 32 w 33"/>
                  <a:gd name="T73" fmla="*/ 74 h 220"/>
                  <a:gd name="T74" fmla="*/ 29 w 33"/>
                  <a:gd name="T75" fmla="*/ 60 h 220"/>
                  <a:gd name="T76" fmla="*/ 26 w 33"/>
                  <a:gd name="T77" fmla="*/ 47 h 220"/>
                  <a:gd name="T78" fmla="*/ 26 w 33"/>
                  <a:gd name="T79" fmla="*/ 47 h 220"/>
                  <a:gd name="T80" fmla="*/ 22 w 33"/>
                  <a:gd name="T81" fmla="*/ 33 h 220"/>
                  <a:gd name="T82" fmla="*/ 17 w 33"/>
                  <a:gd name="T83" fmla="*/ 20 h 220"/>
                  <a:gd name="T84" fmla="*/ 17 w 33"/>
                  <a:gd name="T85" fmla="*/ 20 h 220"/>
                  <a:gd name="T86" fmla="*/ 14 w 33"/>
                  <a:gd name="T87" fmla="*/ 15 h 220"/>
                  <a:gd name="T88" fmla="*/ 10 w 33"/>
                  <a:gd name="T89" fmla="*/ 10 h 220"/>
                  <a:gd name="T90" fmla="*/ 2 w 33"/>
                  <a:gd name="T91" fmla="*/ 0 h 220"/>
                  <a:gd name="T92" fmla="*/ 2 w 33"/>
                  <a:gd name="T93" fmla="*/ 0 h 220"/>
                  <a:gd name="T94" fmla="*/ 0 w 33"/>
                  <a:gd name="T95" fmla="*/ 0 h 220"/>
                  <a:gd name="T96" fmla="*/ 0 w 33"/>
                  <a:gd name="T97" fmla="*/ 1 h 220"/>
                  <a:gd name="T98" fmla="*/ 0 w 33"/>
                  <a:gd name="T99" fmla="*/ 1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3" h="220">
                    <a:moveTo>
                      <a:pt x="0" y="1"/>
                    </a:moveTo>
                    <a:lnTo>
                      <a:pt x="0" y="1"/>
                    </a:lnTo>
                    <a:lnTo>
                      <a:pt x="9" y="12"/>
                    </a:lnTo>
                    <a:lnTo>
                      <a:pt x="12" y="17"/>
                    </a:lnTo>
                    <a:lnTo>
                      <a:pt x="15" y="23"/>
                    </a:lnTo>
                    <a:lnTo>
                      <a:pt x="20" y="36"/>
                    </a:lnTo>
                    <a:lnTo>
                      <a:pt x="24" y="50"/>
                    </a:lnTo>
                    <a:lnTo>
                      <a:pt x="27" y="66"/>
                    </a:lnTo>
                    <a:lnTo>
                      <a:pt x="30" y="81"/>
                    </a:lnTo>
                    <a:lnTo>
                      <a:pt x="30" y="96"/>
                    </a:lnTo>
                    <a:lnTo>
                      <a:pt x="29" y="113"/>
                    </a:lnTo>
                    <a:lnTo>
                      <a:pt x="27" y="127"/>
                    </a:lnTo>
                    <a:lnTo>
                      <a:pt x="23" y="141"/>
                    </a:lnTo>
                    <a:lnTo>
                      <a:pt x="15" y="170"/>
                    </a:lnTo>
                    <a:lnTo>
                      <a:pt x="12" y="182"/>
                    </a:lnTo>
                    <a:lnTo>
                      <a:pt x="10" y="194"/>
                    </a:lnTo>
                    <a:lnTo>
                      <a:pt x="8" y="207"/>
                    </a:lnTo>
                    <a:lnTo>
                      <a:pt x="8" y="220"/>
                    </a:lnTo>
                    <a:lnTo>
                      <a:pt x="9" y="204"/>
                    </a:lnTo>
                    <a:lnTo>
                      <a:pt x="11" y="190"/>
                    </a:lnTo>
                    <a:lnTo>
                      <a:pt x="15" y="175"/>
                    </a:lnTo>
                    <a:lnTo>
                      <a:pt x="19" y="161"/>
                    </a:lnTo>
                    <a:lnTo>
                      <a:pt x="24" y="146"/>
                    </a:lnTo>
                    <a:lnTo>
                      <a:pt x="28" y="132"/>
                    </a:lnTo>
                    <a:lnTo>
                      <a:pt x="31" y="117"/>
                    </a:lnTo>
                    <a:lnTo>
                      <a:pt x="33" y="103"/>
                    </a:lnTo>
                    <a:lnTo>
                      <a:pt x="33" y="88"/>
                    </a:lnTo>
                    <a:lnTo>
                      <a:pt x="32" y="74"/>
                    </a:lnTo>
                    <a:lnTo>
                      <a:pt x="29" y="60"/>
                    </a:lnTo>
                    <a:lnTo>
                      <a:pt x="26" y="47"/>
                    </a:lnTo>
                    <a:lnTo>
                      <a:pt x="22" y="33"/>
                    </a:lnTo>
                    <a:lnTo>
                      <a:pt x="17" y="20"/>
                    </a:lnTo>
                    <a:lnTo>
                      <a:pt x="14" y="15"/>
                    </a:lnTo>
                    <a:lnTo>
                      <a:pt x="10" y="10"/>
                    </a:lnTo>
                    <a:lnTo>
                      <a:pt x="2"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3" name="Freeform 228">
                <a:extLst>
                  <a:ext uri="{FF2B5EF4-FFF2-40B4-BE49-F238E27FC236}">
                    <a16:creationId xmlns:a16="http://schemas.microsoft.com/office/drawing/2014/main" id="{D9806D62-2045-44F4-BCD0-5CC5A5FB35CB}"/>
                  </a:ext>
                </a:extLst>
              </p:cNvPr>
              <p:cNvSpPr>
                <a:spLocks/>
              </p:cNvSpPr>
              <p:nvPr/>
            </p:nvSpPr>
            <p:spPr bwMode="auto">
              <a:xfrm>
                <a:off x="3783" y="1296"/>
                <a:ext cx="34" cy="103"/>
              </a:xfrm>
              <a:custGeom>
                <a:avLst/>
                <a:gdLst>
                  <a:gd name="T0" fmla="*/ 32 w 34"/>
                  <a:gd name="T1" fmla="*/ 0 h 103"/>
                  <a:gd name="T2" fmla="*/ 32 w 34"/>
                  <a:gd name="T3" fmla="*/ 0 h 103"/>
                  <a:gd name="T4" fmla="*/ 28 w 34"/>
                  <a:gd name="T5" fmla="*/ 8 h 103"/>
                  <a:gd name="T6" fmla="*/ 23 w 34"/>
                  <a:gd name="T7" fmla="*/ 13 h 103"/>
                  <a:gd name="T8" fmla="*/ 14 w 34"/>
                  <a:gd name="T9" fmla="*/ 24 h 103"/>
                  <a:gd name="T10" fmla="*/ 9 w 34"/>
                  <a:gd name="T11" fmla="*/ 29 h 103"/>
                  <a:gd name="T12" fmla="*/ 5 w 34"/>
                  <a:gd name="T13" fmla="*/ 34 h 103"/>
                  <a:gd name="T14" fmla="*/ 2 w 34"/>
                  <a:gd name="T15" fmla="*/ 41 h 103"/>
                  <a:gd name="T16" fmla="*/ 1 w 34"/>
                  <a:gd name="T17" fmla="*/ 49 h 103"/>
                  <a:gd name="T18" fmla="*/ 1 w 34"/>
                  <a:gd name="T19" fmla="*/ 49 h 103"/>
                  <a:gd name="T20" fmla="*/ 0 w 34"/>
                  <a:gd name="T21" fmla="*/ 56 h 103"/>
                  <a:gd name="T22" fmla="*/ 1 w 34"/>
                  <a:gd name="T23" fmla="*/ 64 h 103"/>
                  <a:gd name="T24" fmla="*/ 2 w 34"/>
                  <a:gd name="T25" fmla="*/ 70 h 103"/>
                  <a:gd name="T26" fmla="*/ 3 w 34"/>
                  <a:gd name="T27" fmla="*/ 77 h 103"/>
                  <a:gd name="T28" fmla="*/ 8 w 34"/>
                  <a:gd name="T29" fmla="*/ 90 h 103"/>
                  <a:gd name="T30" fmla="*/ 15 w 34"/>
                  <a:gd name="T31" fmla="*/ 103 h 103"/>
                  <a:gd name="T32" fmla="*/ 15 w 34"/>
                  <a:gd name="T33" fmla="*/ 103 h 103"/>
                  <a:gd name="T34" fmla="*/ 16 w 34"/>
                  <a:gd name="T35" fmla="*/ 103 h 103"/>
                  <a:gd name="T36" fmla="*/ 16 w 34"/>
                  <a:gd name="T37" fmla="*/ 103 h 103"/>
                  <a:gd name="T38" fmla="*/ 8 w 34"/>
                  <a:gd name="T39" fmla="*/ 87 h 103"/>
                  <a:gd name="T40" fmla="*/ 6 w 34"/>
                  <a:gd name="T41" fmla="*/ 80 h 103"/>
                  <a:gd name="T42" fmla="*/ 4 w 34"/>
                  <a:gd name="T43" fmla="*/ 72 h 103"/>
                  <a:gd name="T44" fmla="*/ 3 w 34"/>
                  <a:gd name="T45" fmla="*/ 65 h 103"/>
                  <a:gd name="T46" fmla="*/ 2 w 34"/>
                  <a:gd name="T47" fmla="*/ 56 h 103"/>
                  <a:gd name="T48" fmla="*/ 3 w 34"/>
                  <a:gd name="T49" fmla="*/ 48 h 103"/>
                  <a:gd name="T50" fmla="*/ 4 w 34"/>
                  <a:gd name="T51" fmla="*/ 40 h 103"/>
                  <a:gd name="T52" fmla="*/ 4 w 34"/>
                  <a:gd name="T53" fmla="*/ 40 h 103"/>
                  <a:gd name="T54" fmla="*/ 7 w 34"/>
                  <a:gd name="T55" fmla="*/ 34 h 103"/>
                  <a:gd name="T56" fmla="*/ 10 w 34"/>
                  <a:gd name="T57" fmla="*/ 29 h 103"/>
                  <a:gd name="T58" fmla="*/ 19 w 34"/>
                  <a:gd name="T59" fmla="*/ 20 h 103"/>
                  <a:gd name="T60" fmla="*/ 27 w 34"/>
                  <a:gd name="T61" fmla="*/ 12 h 103"/>
                  <a:gd name="T62" fmla="*/ 31 w 34"/>
                  <a:gd name="T63" fmla="*/ 7 h 103"/>
                  <a:gd name="T64" fmla="*/ 34 w 34"/>
                  <a:gd name="T65" fmla="*/ 1 h 103"/>
                  <a:gd name="T66" fmla="*/ 34 w 34"/>
                  <a:gd name="T67" fmla="*/ 1 h 103"/>
                  <a:gd name="T68" fmla="*/ 34 w 34"/>
                  <a:gd name="T69" fmla="*/ 0 h 103"/>
                  <a:gd name="T70" fmla="*/ 33 w 34"/>
                  <a:gd name="T71" fmla="*/ 0 h 103"/>
                  <a:gd name="T72" fmla="*/ 32 w 34"/>
                  <a:gd name="T73" fmla="*/ 0 h 103"/>
                  <a:gd name="T74" fmla="*/ 32 w 34"/>
                  <a:gd name="T75" fmla="*/ 0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03">
                    <a:moveTo>
                      <a:pt x="32" y="0"/>
                    </a:moveTo>
                    <a:lnTo>
                      <a:pt x="32" y="0"/>
                    </a:lnTo>
                    <a:lnTo>
                      <a:pt x="28" y="8"/>
                    </a:lnTo>
                    <a:lnTo>
                      <a:pt x="23" y="13"/>
                    </a:lnTo>
                    <a:lnTo>
                      <a:pt x="14" y="24"/>
                    </a:lnTo>
                    <a:lnTo>
                      <a:pt x="9" y="29"/>
                    </a:lnTo>
                    <a:lnTo>
                      <a:pt x="5" y="34"/>
                    </a:lnTo>
                    <a:lnTo>
                      <a:pt x="2" y="41"/>
                    </a:lnTo>
                    <a:lnTo>
                      <a:pt x="1" y="49"/>
                    </a:lnTo>
                    <a:lnTo>
                      <a:pt x="0" y="56"/>
                    </a:lnTo>
                    <a:lnTo>
                      <a:pt x="1" y="64"/>
                    </a:lnTo>
                    <a:lnTo>
                      <a:pt x="2" y="70"/>
                    </a:lnTo>
                    <a:lnTo>
                      <a:pt x="3" y="77"/>
                    </a:lnTo>
                    <a:lnTo>
                      <a:pt x="8" y="90"/>
                    </a:lnTo>
                    <a:lnTo>
                      <a:pt x="15" y="103"/>
                    </a:lnTo>
                    <a:lnTo>
                      <a:pt x="16" y="103"/>
                    </a:lnTo>
                    <a:lnTo>
                      <a:pt x="8" y="87"/>
                    </a:lnTo>
                    <a:lnTo>
                      <a:pt x="6" y="80"/>
                    </a:lnTo>
                    <a:lnTo>
                      <a:pt x="4" y="72"/>
                    </a:lnTo>
                    <a:lnTo>
                      <a:pt x="3" y="65"/>
                    </a:lnTo>
                    <a:lnTo>
                      <a:pt x="2" y="56"/>
                    </a:lnTo>
                    <a:lnTo>
                      <a:pt x="3" y="48"/>
                    </a:lnTo>
                    <a:lnTo>
                      <a:pt x="4" y="40"/>
                    </a:lnTo>
                    <a:lnTo>
                      <a:pt x="7" y="34"/>
                    </a:lnTo>
                    <a:lnTo>
                      <a:pt x="10" y="29"/>
                    </a:lnTo>
                    <a:lnTo>
                      <a:pt x="19" y="20"/>
                    </a:lnTo>
                    <a:lnTo>
                      <a:pt x="27" y="12"/>
                    </a:lnTo>
                    <a:lnTo>
                      <a:pt x="31" y="7"/>
                    </a:lnTo>
                    <a:lnTo>
                      <a:pt x="34" y="1"/>
                    </a:lnTo>
                    <a:lnTo>
                      <a:pt x="34" y="0"/>
                    </a:lnTo>
                    <a:lnTo>
                      <a:pt x="33"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4" name="Freeform 229">
                <a:extLst>
                  <a:ext uri="{FF2B5EF4-FFF2-40B4-BE49-F238E27FC236}">
                    <a16:creationId xmlns:a16="http://schemas.microsoft.com/office/drawing/2014/main" id="{620F4543-CE74-4B8A-BB78-5E6CE4E1864C}"/>
                  </a:ext>
                </a:extLst>
              </p:cNvPr>
              <p:cNvSpPr>
                <a:spLocks/>
              </p:cNvSpPr>
              <p:nvPr/>
            </p:nvSpPr>
            <p:spPr bwMode="auto">
              <a:xfrm>
                <a:off x="3816" y="1297"/>
                <a:ext cx="42" cy="27"/>
              </a:xfrm>
              <a:custGeom>
                <a:avLst/>
                <a:gdLst>
                  <a:gd name="T0" fmla="*/ 1 w 42"/>
                  <a:gd name="T1" fmla="*/ 1 h 27"/>
                  <a:gd name="T2" fmla="*/ 1 w 42"/>
                  <a:gd name="T3" fmla="*/ 1 h 27"/>
                  <a:gd name="T4" fmla="*/ 7 w 42"/>
                  <a:gd name="T5" fmla="*/ 2 h 27"/>
                  <a:gd name="T6" fmla="*/ 12 w 42"/>
                  <a:gd name="T7" fmla="*/ 4 h 27"/>
                  <a:gd name="T8" fmla="*/ 18 w 42"/>
                  <a:gd name="T9" fmla="*/ 7 h 27"/>
                  <a:gd name="T10" fmla="*/ 23 w 42"/>
                  <a:gd name="T11" fmla="*/ 10 h 27"/>
                  <a:gd name="T12" fmla="*/ 33 w 42"/>
                  <a:gd name="T13" fmla="*/ 18 h 27"/>
                  <a:gd name="T14" fmla="*/ 42 w 42"/>
                  <a:gd name="T15" fmla="*/ 27 h 27"/>
                  <a:gd name="T16" fmla="*/ 42 w 42"/>
                  <a:gd name="T17" fmla="*/ 27 h 27"/>
                  <a:gd name="T18" fmla="*/ 42 w 42"/>
                  <a:gd name="T19" fmla="*/ 27 h 27"/>
                  <a:gd name="T20" fmla="*/ 42 w 42"/>
                  <a:gd name="T21" fmla="*/ 26 h 27"/>
                  <a:gd name="T22" fmla="*/ 42 w 42"/>
                  <a:gd name="T23" fmla="*/ 26 h 27"/>
                  <a:gd name="T24" fmla="*/ 39 w 42"/>
                  <a:gd name="T25" fmla="*/ 21 h 27"/>
                  <a:gd name="T26" fmla="*/ 35 w 42"/>
                  <a:gd name="T27" fmla="*/ 16 h 27"/>
                  <a:gd name="T28" fmla="*/ 29 w 42"/>
                  <a:gd name="T29" fmla="*/ 12 h 27"/>
                  <a:gd name="T30" fmla="*/ 24 w 42"/>
                  <a:gd name="T31" fmla="*/ 8 h 27"/>
                  <a:gd name="T32" fmla="*/ 19 w 42"/>
                  <a:gd name="T33" fmla="*/ 4 h 27"/>
                  <a:gd name="T34" fmla="*/ 13 w 42"/>
                  <a:gd name="T35" fmla="*/ 2 h 27"/>
                  <a:gd name="T36" fmla="*/ 7 w 42"/>
                  <a:gd name="T37" fmla="*/ 0 h 27"/>
                  <a:gd name="T38" fmla="*/ 1 w 42"/>
                  <a:gd name="T39" fmla="*/ 0 h 27"/>
                  <a:gd name="T40" fmla="*/ 1 w 42"/>
                  <a:gd name="T41" fmla="*/ 0 h 27"/>
                  <a:gd name="T42" fmla="*/ 0 w 42"/>
                  <a:gd name="T43" fmla="*/ 0 h 27"/>
                  <a:gd name="T44" fmla="*/ 1 w 42"/>
                  <a:gd name="T45" fmla="*/ 1 h 27"/>
                  <a:gd name="T46" fmla="*/ 1 w 42"/>
                  <a:gd name="T47" fmla="*/ 1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27">
                    <a:moveTo>
                      <a:pt x="1" y="1"/>
                    </a:moveTo>
                    <a:lnTo>
                      <a:pt x="1" y="1"/>
                    </a:lnTo>
                    <a:lnTo>
                      <a:pt x="7" y="2"/>
                    </a:lnTo>
                    <a:lnTo>
                      <a:pt x="12" y="4"/>
                    </a:lnTo>
                    <a:lnTo>
                      <a:pt x="18" y="7"/>
                    </a:lnTo>
                    <a:lnTo>
                      <a:pt x="23" y="10"/>
                    </a:lnTo>
                    <a:lnTo>
                      <a:pt x="33" y="18"/>
                    </a:lnTo>
                    <a:lnTo>
                      <a:pt x="42" y="27"/>
                    </a:lnTo>
                    <a:lnTo>
                      <a:pt x="42" y="26"/>
                    </a:lnTo>
                    <a:lnTo>
                      <a:pt x="39" y="21"/>
                    </a:lnTo>
                    <a:lnTo>
                      <a:pt x="35" y="16"/>
                    </a:lnTo>
                    <a:lnTo>
                      <a:pt x="29" y="12"/>
                    </a:lnTo>
                    <a:lnTo>
                      <a:pt x="24" y="8"/>
                    </a:lnTo>
                    <a:lnTo>
                      <a:pt x="19" y="4"/>
                    </a:lnTo>
                    <a:lnTo>
                      <a:pt x="13" y="2"/>
                    </a:lnTo>
                    <a:lnTo>
                      <a:pt x="7"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sp>
          <p:nvSpPr>
            <p:cNvPr id="104487" name="Freeform 231">
              <a:extLst>
                <a:ext uri="{FF2B5EF4-FFF2-40B4-BE49-F238E27FC236}">
                  <a16:creationId xmlns:a16="http://schemas.microsoft.com/office/drawing/2014/main" id="{72DD72A3-465D-4BB1-A684-0DACF7CF120D}"/>
                </a:ext>
              </a:extLst>
            </p:cNvPr>
            <p:cNvSpPr>
              <a:spLocks noEditPoints="1"/>
            </p:cNvSpPr>
            <p:nvPr/>
          </p:nvSpPr>
          <p:spPr bwMode="auto">
            <a:xfrm>
              <a:off x="3088" y="923"/>
              <a:ext cx="516" cy="410"/>
            </a:xfrm>
            <a:custGeom>
              <a:avLst/>
              <a:gdLst>
                <a:gd name="T0" fmla="*/ 8 w 516"/>
                <a:gd name="T1" fmla="*/ 0 h 410"/>
                <a:gd name="T2" fmla="*/ 492 w 516"/>
                <a:gd name="T3" fmla="*/ 383 h 410"/>
                <a:gd name="T4" fmla="*/ 484 w 516"/>
                <a:gd name="T5" fmla="*/ 394 h 410"/>
                <a:gd name="T6" fmla="*/ 0 w 516"/>
                <a:gd name="T7" fmla="*/ 11 h 410"/>
                <a:gd name="T8" fmla="*/ 8 w 516"/>
                <a:gd name="T9" fmla="*/ 0 h 410"/>
                <a:gd name="T10" fmla="*/ 496 w 516"/>
                <a:gd name="T11" fmla="*/ 367 h 410"/>
                <a:gd name="T12" fmla="*/ 516 w 516"/>
                <a:gd name="T13" fmla="*/ 410 h 410"/>
                <a:gd name="T14" fmla="*/ 469 w 516"/>
                <a:gd name="T15" fmla="*/ 400 h 410"/>
                <a:gd name="T16" fmla="*/ 496 w 516"/>
                <a:gd name="T17" fmla="*/ 367 h 4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6" h="410">
                  <a:moveTo>
                    <a:pt x="8" y="0"/>
                  </a:moveTo>
                  <a:lnTo>
                    <a:pt x="492" y="383"/>
                  </a:lnTo>
                  <a:lnTo>
                    <a:pt x="484" y="394"/>
                  </a:lnTo>
                  <a:lnTo>
                    <a:pt x="0" y="11"/>
                  </a:lnTo>
                  <a:lnTo>
                    <a:pt x="8" y="0"/>
                  </a:lnTo>
                  <a:close/>
                  <a:moveTo>
                    <a:pt x="496" y="367"/>
                  </a:moveTo>
                  <a:lnTo>
                    <a:pt x="516" y="410"/>
                  </a:lnTo>
                  <a:lnTo>
                    <a:pt x="469" y="400"/>
                  </a:lnTo>
                  <a:lnTo>
                    <a:pt x="496" y="367"/>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88" name="Freeform 232">
              <a:extLst>
                <a:ext uri="{FF2B5EF4-FFF2-40B4-BE49-F238E27FC236}">
                  <a16:creationId xmlns:a16="http://schemas.microsoft.com/office/drawing/2014/main" id="{DEC6E54B-2700-4F0D-9739-0C7DC711B5CF}"/>
                </a:ext>
              </a:extLst>
            </p:cNvPr>
            <p:cNvSpPr>
              <a:spLocks noEditPoints="1"/>
            </p:cNvSpPr>
            <p:nvPr/>
          </p:nvSpPr>
          <p:spPr bwMode="auto">
            <a:xfrm>
              <a:off x="3092" y="1447"/>
              <a:ext cx="485" cy="42"/>
            </a:xfrm>
            <a:custGeom>
              <a:avLst/>
              <a:gdLst>
                <a:gd name="T0" fmla="*/ 0 w 485"/>
                <a:gd name="T1" fmla="*/ 14 h 42"/>
                <a:gd name="T2" fmla="*/ 449 w 485"/>
                <a:gd name="T3" fmla="*/ 14 h 42"/>
                <a:gd name="T4" fmla="*/ 449 w 485"/>
                <a:gd name="T5" fmla="*/ 28 h 42"/>
                <a:gd name="T6" fmla="*/ 0 w 485"/>
                <a:gd name="T7" fmla="*/ 28 h 42"/>
                <a:gd name="T8" fmla="*/ 0 w 485"/>
                <a:gd name="T9" fmla="*/ 14 h 42"/>
                <a:gd name="T10" fmla="*/ 442 w 485"/>
                <a:gd name="T11" fmla="*/ 0 h 42"/>
                <a:gd name="T12" fmla="*/ 485 w 485"/>
                <a:gd name="T13" fmla="*/ 21 h 42"/>
                <a:gd name="T14" fmla="*/ 442 w 485"/>
                <a:gd name="T15" fmla="*/ 42 h 42"/>
                <a:gd name="T16" fmla="*/ 442 w 485"/>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5" h="42">
                  <a:moveTo>
                    <a:pt x="0" y="14"/>
                  </a:moveTo>
                  <a:lnTo>
                    <a:pt x="449" y="14"/>
                  </a:lnTo>
                  <a:lnTo>
                    <a:pt x="449" y="28"/>
                  </a:lnTo>
                  <a:lnTo>
                    <a:pt x="0" y="28"/>
                  </a:lnTo>
                  <a:lnTo>
                    <a:pt x="0" y="14"/>
                  </a:lnTo>
                  <a:close/>
                  <a:moveTo>
                    <a:pt x="442" y="0"/>
                  </a:moveTo>
                  <a:lnTo>
                    <a:pt x="485" y="21"/>
                  </a:lnTo>
                  <a:lnTo>
                    <a:pt x="442" y="42"/>
                  </a:lnTo>
                  <a:lnTo>
                    <a:pt x="44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89" name="Freeform 233">
              <a:extLst>
                <a:ext uri="{FF2B5EF4-FFF2-40B4-BE49-F238E27FC236}">
                  <a16:creationId xmlns:a16="http://schemas.microsoft.com/office/drawing/2014/main" id="{C21D713D-75BE-4494-938E-89643D2F3911}"/>
                </a:ext>
              </a:extLst>
            </p:cNvPr>
            <p:cNvSpPr>
              <a:spLocks noEditPoints="1"/>
            </p:cNvSpPr>
            <p:nvPr/>
          </p:nvSpPr>
          <p:spPr bwMode="auto">
            <a:xfrm>
              <a:off x="3090" y="1630"/>
              <a:ext cx="460" cy="409"/>
            </a:xfrm>
            <a:custGeom>
              <a:avLst/>
              <a:gdLst>
                <a:gd name="T0" fmla="*/ 0 w 460"/>
                <a:gd name="T1" fmla="*/ 398 h 409"/>
                <a:gd name="T2" fmla="*/ 429 w 460"/>
                <a:gd name="T3" fmla="*/ 18 h 409"/>
                <a:gd name="T4" fmla="*/ 438 w 460"/>
                <a:gd name="T5" fmla="*/ 28 h 409"/>
                <a:gd name="T6" fmla="*/ 9 w 460"/>
                <a:gd name="T7" fmla="*/ 409 h 409"/>
                <a:gd name="T8" fmla="*/ 0 w 460"/>
                <a:gd name="T9" fmla="*/ 398 h 409"/>
                <a:gd name="T10" fmla="*/ 414 w 460"/>
                <a:gd name="T11" fmla="*/ 12 h 409"/>
                <a:gd name="T12" fmla="*/ 460 w 460"/>
                <a:gd name="T13" fmla="*/ 0 h 409"/>
                <a:gd name="T14" fmla="*/ 442 w 460"/>
                <a:gd name="T15" fmla="*/ 44 h 409"/>
                <a:gd name="T16" fmla="*/ 414 w 460"/>
                <a:gd name="T17" fmla="*/ 12 h 4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 h="409">
                  <a:moveTo>
                    <a:pt x="0" y="398"/>
                  </a:moveTo>
                  <a:lnTo>
                    <a:pt x="429" y="18"/>
                  </a:lnTo>
                  <a:lnTo>
                    <a:pt x="438" y="28"/>
                  </a:lnTo>
                  <a:lnTo>
                    <a:pt x="9" y="409"/>
                  </a:lnTo>
                  <a:lnTo>
                    <a:pt x="0" y="398"/>
                  </a:lnTo>
                  <a:close/>
                  <a:moveTo>
                    <a:pt x="414" y="12"/>
                  </a:moveTo>
                  <a:lnTo>
                    <a:pt x="460" y="0"/>
                  </a:lnTo>
                  <a:lnTo>
                    <a:pt x="442" y="44"/>
                  </a:lnTo>
                  <a:lnTo>
                    <a:pt x="414" y="12"/>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0" name="Freeform 234">
              <a:extLst>
                <a:ext uri="{FF2B5EF4-FFF2-40B4-BE49-F238E27FC236}">
                  <a16:creationId xmlns:a16="http://schemas.microsoft.com/office/drawing/2014/main" id="{4101928B-2D6B-422D-8573-768B86F0E378}"/>
                </a:ext>
              </a:extLst>
            </p:cNvPr>
            <p:cNvSpPr>
              <a:spLocks noEditPoints="1"/>
            </p:cNvSpPr>
            <p:nvPr/>
          </p:nvSpPr>
          <p:spPr bwMode="auto">
            <a:xfrm>
              <a:off x="2473" y="1997"/>
              <a:ext cx="244" cy="43"/>
            </a:xfrm>
            <a:custGeom>
              <a:avLst/>
              <a:gdLst>
                <a:gd name="T0" fmla="*/ 0 w 244"/>
                <a:gd name="T1" fmla="*/ 14 h 43"/>
                <a:gd name="T2" fmla="*/ 209 w 244"/>
                <a:gd name="T3" fmla="*/ 14 h 43"/>
                <a:gd name="T4" fmla="*/ 209 w 244"/>
                <a:gd name="T5" fmla="*/ 29 h 43"/>
                <a:gd name="T6" fmla="*/ 0 w 244"/>
                <a:gd name="T7" fmla="*/ 29 h 43"/>
                <a:gd name="T8" fmla="*/ 0 w 244"/>
                <a:gd name="T9" fmla="*/ 14 h 43"/>
                <a:gd name="T10" fmla="*/ 202 w 244"/>
                <a:gd name="T11" fmla="*/ 0 h 43"/>
                <a:gd name="T12" fmla="*/ 244 w 244"/>
                <a:gd name="T13" fmla="*/ 21 h 43"/>
                <a:gd name="T14" fmla="*/ 202 w 244"/>
                <a:gd name="T15" fmla="*/ 43 h 43"/>
                <a:gd name="T16" fmla="*/ 202 w 24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3">
                  <a:moveTo>
                    <a:pt x="0" y="14"/>
                  </a:moveTo>
                  <a:lnTo>
                    <a:pt x="209" y="14"/>
                  </a:lnTo>
                  <a:lnTo>
                    <a:pt x="209" y="29"/>
                  </a:lnTo>
                  <a:lnTo>
                    <a:pt x="0" y="29"/>
                  </a:lnTo>
                  <a:lnTo>
                    <a:pt x="0" y="14"/>
                  </a:lnTo>
                  <a:close/>
                  <a:moveTo>
                    <a:pt x="202" y="0"/>
                  </a:moveTo>
                  <a:lnTo>
                    <a:pt x="244" y="21"/>
                  </a:lnTo>
                  <a:lnTo>
                    <a:pt x="202" y="43"/>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1" name="Freeform 235">
              <a:extLst>
                <a:ext uri="{FF2B5EF4-FFF2-40B4-BE49-F238E27FC236}">
                  <a16:creationId xmlns:a16="http://schemas.microsoft.com/office/drawing/2014/main" id="{26E11394-D295-405B-90BB-BFDBC228D986}"/>
                </a:ext>
              </a:extLst>
            </p:cNvPr>
            <p:cNvSpPr>
              <a:spLocks noEditPoints="1"/>
            </p:cNvSpPr>
            <p:nvPr/>
          </p:nvSpPr>
          <p:spPr bwMode="auto">
            <a:xfrm>
              <a:off x="2473" y="1447"/>
              <a:ext cx="244" cy="42"/>
            </a:xfrm>
            <a:custGeom>
              <a:avLst/>
              <a:gdLst>
                <a:gd name="T0" fmla="*/ 0 w 244"/>
                <a:gd name="T1" fmla="*/ 14 h 42"/>
                <a:gd name="T2" fmla="*/ 209 w 244"/>
                <a:gd name="T3" fmla="*/ 14 h 42"/>
                <a:gd name="T4" fmla="*/ 209 w 244"/>
                <a:gd name="T5" fmla="*/ 28 h 42"/>
                <a:gd name="T6" fmla="*/ 0 w 244"/>
                <a:gd name="T7" fmla="*/ 28 h 42"/>
                <a:gd name="T8" fmla="*/ 0 w 244"/>
                <a:gd name="T9" fmla="*/ 14 h 42"/>
                <a:gd name="T10" fmla="*/ 202 w 244"/>
                <a:gd name="T11" fmla="*/ 0 h 42"/>
                <a:gd name="T12" fmla="*/ 244 w 244"/>
                <a:gd name="T13" fmla="*/ 21 h 42"/>
                <a:gd name="T14" fmla="*/ 202 w 244"/>
                <a:gd name="T15" fmla="*/ 42 h 42"/>
                <a:gd name="T16" fmla="*/ 202 w 24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2">
                  <a:moveTo>
                    <a:pt x="0" y="14"/>
                  </a:moveTo>
                  <a:lnTo>
                    <a:pt x="209" y="14"/>
                  </a:lnTo>
                  <a:lnTo>
                    <a:pt x="209" y="28"/>
                  </a:lnTo>
                  <a:lnTo>
                    <a:pt x="0" y="28"/>
                  </a:lnTo>
                  <a:lnTo>
                    <a:pt x="0" y="14"/>
                  </a:lnTo>
                  <a:close/>
                  <a:moveTo>
                    <a:pt x="202" y="0"/>
                  </a:moveTo>
                  <a:lnTo>
                    <a:pt x="244" y="21"/>
                  </a:lnTo>
                  <a:lnTo>
                    <a:pt x="202" y="42"/>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2" name="Freeform 236">
              <a:extLst>
                <a:ext uri="{FF2B5EF4-FFF2-40B4-BE49-F238E27FC236}">
                  <a16:creationId xmlns:a16="http://schemas.microsoft.com/office/drawing/2014/main" id="{676EC8D8-700A-4110-9857-970349868350}"/>
                </a:ext>
              </a:extLst>
            </p:cNvPr>
            <p:cNvSpPr>
              <a:spLocks noEditPoints="1"/>
            </p:cNvSpPr>
            <p:nvPr/>
          </p:nvSpPr>
          <p:spPr bwMode="auto">
            <a:xfrm>
              <a:off x="2095" y="907"/>
              <a:ext cx="620" cy="42"/>
            </a:xfrm>
            <a:custGeom>
              <a:avLst/>
              <a:gdLst>
                <a:gd name="T0" fmla="*/ 1 w 620"/>
                <a:gd name="T1" fmla="*/ 3 h 42"/>
                <a:gd name="T2" fmla="*/ 584 w 620"/>
                <a:gd name="T3" fmla="*/ 14 h 42"/>
                <a:gd name="T4" fmla="*/ 584 w 620"/>
                <a:gd name="T5" fmla="*/ 28 h 42"/>
                <a:gd name="T6" fmla="*/ 0 w 620"/>
                <a:gd name="T7" fmla="*/ 18 h 42"/>
                <a:gd name="T8" fmla="*/ 1 w 620"/>
                <a:gd name="T9" fmla="*/ 3 h 42"/>
                <a:gd name="T10" fmla="*/ 578 w 620"/>
                <a:gd name="T11" fmla="*/ 0 h 42"/>
                <a:gd name="T12" fmla="*/ 620 w 620"/>
                <a:gd name="T13" fmla="*/ 22 h 42"/>
                <a:gd name="T14" fmla="*/ 577 w 620"/>
                <a:gd name="T15" fmla="*/ 42 h 42"/>
                <a:gd name="T16" fmla="*/ 578 w 620"/>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0" h="42">
                  <a:moveTo>
                    <a:pt x="1" y="3"/>
                  </a:moveTo>
                  <a:lnTo>
                    <a:pt x="584" y="14"/>
                  </a:lnTo>
                  <a:lnTo>
                    <a:pt x="584" y="28"/>
                  </a:lnTo>
                  <a:lnTo>
                    <a:pt x="0" y="18"/>
                  </a:lnTo>
                  <a:lnTo>
                    <a:pt x="1" y="3"/>
                  </a:lnTo>
                  <a:close/>
                  <a:moveTo>
                    <a:pt x="578" y="0"/>
                  </a:moveTo>
                  <a:lnTo>
                    <a:pt x="620" y="22"/>
                  </a:lnTo>
                  <a:lnTo>
                    <a:pt x="577" y="42"/>
                  </a:lnTo>
                  <a:lnTo>
                    <a:pt x="578"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3" name="Rectangle 237">
              <a:extLst>
                <a:ext uri="{FF2B5EF4-FFF2-40B4-BE49-F238E27FC236}">
                  <a16:creationId xmlns:a16="http://schemas.microsoft.com/office/drawing/2014/main" id="{D47BA873-D325-463E-862B-D37DFD58A079}"/>
                </a:ext>
              </a:extLst>
            </p:cNvPr>
            <p:cNvSpPr>
              <a:spLocks noChangeArrowheads="1"/>
            </p:cNvSpPr>
            <p:nvPr/>
          </p:nvSpPr>
          <p:spPr bwMode="auto">
            <a:xfrm>
              <a:off x="1564" y="1409"/>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H</a:t>
              </a:r>
              <a:endParaRPr lang="cs-CZ" altLang="cs-CZ" sz="2399">
                <a:latin typeface="Times New Roman" panose="02020603050405020304" pitchFamily="18" charset="0"/>
              </a:endParaRPr>
            </a:p>
          </p:txBody>
        </p:sp>
        <p:sp>
          <p:nvSpPr>
            <p:cNvPr id="104494" name="Rectangle 238">
              <a:extLst>
                <a:ext uri="{FF2B5EF4-FFF2-40B4-BE49-F238E27FC236}">
                  <a16:creationId xmlns:a16="http://schemas.microsoft.com/office/drawing/2014/main" id="{77C2B962-FC42-43C8-AD38-FA6332BAAC2D}"/>
                </a:ext>
              </a:extLst>
            </p:cNvPr>
            <p:cNvSpPr>
              <a:spLocks noChangeArrowheads="1"/>
            </p:cNvSpPr>
            <p:nvPr/>
          </p:nvSpPr>
          <p:spPr bwMode="auto">
            <a:xfrm>
              <a:off x="1626" y="1458"/>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95" name="Rectangle 239">
              <a:extLst>
                <a:ext uri="{FF2B5EF4-FFF2-40B4-BE49-F238E27FC236}">
                  <a16:creationId xmlns:a16="http://schemas.microsoft.com/office/drawing/2014/main" id="{7A48CE0A-6342-49D9-84BE-9685BCF228C1}"/>
                </a:ext>
              </a:extLst>
            </p:cNvPr>
            <p:cNvSpPr>
              <a:spLocks noChangeArrowheads="1"/>
            </p:cNvSpPr>
            <p:nvPr/>
          </p:nvSpPr>
          <p:spPr bwMode="auto">
            <a:xfrm>
              <a:off x="1658" y="1409"/>
              <a:ext cx="2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O/Na</a:t>
              </a:r>
              <a:endParaRPr lang="cs-CZ" altLang="cs-CZ" sz="2399">
                <a:latin typeface="Times New Roman" panose="02020603050405020304" pitchFamily="18" charset="0"/>
              </a:endParaRPr>
            </a:p>
          </p:txBody>
        </p:sp>
        <p:sp>
          <p:nvSpPr>
            <p:cNvPr id="104496" name="Rectangle 240">
              <a:extLst>
                <a:ext uri="{FF2B5EF4-FFF2-40B4-BE49-F238E27FC236}">
                  <a16:creationId xmlns:a16="http://schemas.microsoft.com/office/drawing/2014/main" id="{8C081F99-2A5E-4DBE-B4AF-A310D326501C}"/>
                </a:ext>
              </a:extLst>
            </p:cNvPr>
            <p:cNvSpPr>
              <a:spLocks noChangeArrowheads="1"/>
            </p:cNvSpPr>
            <p:nvPr/>
          </p:nvSpPr>
          <p:spPr bwMode="auto">
            <a:xfrm>
              <a:off x="1857"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97" name="Rectangle 241">
              <a:extLst>
                <a:ext uri="{FF2B5EF4-FFF2-40B4-BE49-F238E27FC236}">
                  <a16:creationId xmlns:a16="http://schemas.microsoft.com/office/drawing/2014/main" id="{5EBD3F38-9478-446C-92A9-B2A6827C2E0B}"/>
                </a:ext>
              </a:extLst>
            </p:cNvPr>
            <p:cNvSpPr>
              <a:spLocks noChangeArrowheads="1"/>
            </p:cNvSpPr>
            <p:nvPr/>
          </p:nvSpPr>
          <p:spPr bwMode="auto">
            <a:xfrm>
              <a:off x="1890" y="1409"/>
              <a:ext cx="10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/Cl</a:t>
              </a:r>
              <a:endParaRPr lang="cs-CZ" altLang="cs-CZ" sz="2399">
                <a:latin typeface="Times New Roman" panose="02020603050405020304" pitchFamily="18" charset="0"/>
              </a:endParaRPr>
            </a:p>
          </p:txBody>
        </p:sp>
        <p:sp>
          <p:nvSpPr>
            <p:cNvPr id="104498" name="Rectangle 242">
              <a:extLst>
                <a:ext uri="{FF2B5EF4-FFF2-40B4-BE49-F238E27FC236}">
                  <a16:creationId xmlns:a16="http://schemas.microsoft.com/office/drawing/2014/main" id="{007B16D6-CE61-4616-80AE-F512E2EB772E}"/>
                </a:ext>
              </a:extLst>
            </p:cNvPr>
            <p:cNvSpPr>
              <a:spLocks noChangeArrowheads="1"/>
            </p:cNvSpPr>
            <p:nvPr/>
          </p:nvSpPr>
          <p:spPr bwMode="auto">
            <a:xfrm>
              <a:off x="1995" y="141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99" name="Rectangle 243">
              <a:extLst>
                <a:ext uri="{FF2B5EF4-FFF2-40B4-BE49-F238E27FC236}">
                  <a16:creationId xmlns:a16="http://schemas.microsoft.com/office/drawing/2014/main" id="{A705DD14-B035-4C89-9AEB-763EB5238B53}"/>
                </a:ext>
              </a:extLst>
            </p:cNvPr>
            <p:cNvSpPr>
              <a:spLocks noChangeArrowheads="1"/>
            </p:cNvSpPr>
            <p:nvPr/>
          </p:nvSpPr>
          <p:spPr bwMode="auto">
            <a:xfrm>
              <a:off x="2013" y="140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/K</a:t>
              </a:r>
              <a:endParaRPr lang="cs-CZ" altLang="cs-CZ" sz="2399">
                <a:latin typeface="Times New Roman" panose="02020603050405020304" pitchFamily="18" charset="0"/>
              </a:endParaRPr>
            </a:p>
          </p:txBody>
        </p:sp>
        <p:sp>
          <p:nvSpPr>
            <p:cNvPr id="104500" name="Rectangle 244">
              <a:extLst>
                <a:ext uri="{FF2B5EF4-FFF2-40B4-BE49-F238E27FC236}">
                  <a16:creationId xmlns:a16="http://schemas.microsoft.com/office/drawing/2014/main" id="{62944613-0924-42AF-B2D2-653AABDFDA81}"/>
                </a:ext>
              </a:extLst>
            </p:cNvPr>
            <p:cNvSpPr>
              <a:spLocks noChangeArrowheads="1"/>
            </p:cNvSpPr>
            <p:nvPr/>
          </p:nvSpPr>
          <p:spPr bwMode="auto">
            <a:xfrm>
              <a:off x="2094"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501" name="Rectangle 245">
              <a:extLst>
                <a:ext uri="{FF2B5EF4-FFF2-40B4-BE49-F238E27FC236}">
                  <a16:creationId xmlns:a16="http://schemas.microsoft.com/office/drawing/2014/main" id="{F082A02F-26BD-4B1B-A7D3-EC3D33C07619}"/>
                </a:ext>
              </a:extLst>
            </p:cNvPr>
            <p:cNvSpPr>
              <a:spLocks noChangeArrowheads="1"/>
            </p:cNvSpPr>
            <p:nvPr/>
          </p:nvSpPr>
          <p:spPr bwMode="auto">
            <a:xfrm>
              <a:off x="2152" y="1409"/>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502" name="Rectangle 246">
              <a:extLst>
                <a:ext uri="{FF2B5EF4-FFF2-40B4-BE49-F238E27FC236}">
                  <a16:creationId xmlns:a16="http://schemas.microsoft.com/office/drawing/2014/main" id="{64F3F55F-6B59-47F4-B400-26B220C9E682}"/>
                </a:ext>
              </a:extLst>
            </p:cNvPr>
            <p:cNvSpPr>
              <a:spLocks noChangeArrowheads="1"/>
            </p:cNvSpPr>
            <p:nvPr/>
          </p:nvSpPr>
          <p:spPr bwMode="auto">
            <a:xfrm>
              <a:off x="1564" y="871"/>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CO</a:t>
              </a:r>
              <a:endParaRPr lang="cs-CZ" altLang="cs-CZ" sz="2399">
                <a:latin typeface="Times New Roman" panose="02020603050405020304" pitchFamily="18" charset="0"/>
              </a:endParaRPr>
            </a:p>
          </p:txBody>
        </p:sp>
        <p:sp>
          <p:nvSpPr>
            <p:cNvPr id="104503" name="Rectangle 247">
              <a:extLst>
                <a:ext uri="{FF2B5EF4-FFF2-40B4-BE49-F238E27FC236}">
                  <a16:creationId xmlns:a16="http://schemas.microsoft.com/office/drawing/2014/main" id="{4B3F8B4B-F146-4E11-A7F9-7BADA14175C6}"/>
                </a:ext>
              </a:extLst>
            </p:cNvPr>
            <p:cNvSpPr>
              <a:spLocks noChangeArrowheads="1"/>
            </p:cNvSpPr>
            <p:nvPr/>
          </p:nvSpPr>
          <p:spPr bwMode="auto">
            <a:xfrm>
              <a:off x="1692" y="919"/>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504" name="Rectangle 248">
              <a:extLst>
                <a:ext uri="{FF2B5EF4-FFF2-40B4-BE49-F238E27FC236}">
                  <a16:creationId xmlns:a16="http://schemas.microsoft.com/office/drawing/2014/main" id="{A9A3760E-AC6B-4898-9B2A-01C694F6F667}"/>
                </a:ext>
              </a:extLst>
            </p:cNvPr>
            <p:cNvSpPr>
              <a:spLocks noChangeArrowheads="1"/>
            </p:cNvSpPr>
            <p:nvPr/>
          </p:nvSpPr>
          <p:spPr bwMode="auto">
            <a:xfrm>
              <a:off x="1748" y="871"/>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505" name="Rectangle 249">
              <a:extLst>
                <a:ext uri="{FF2B5EF4-FFF2-40B4-BE49-F238E27FC236}">
                  <a16:creationId xmlns:a16="http://schemas.microsoft.com/office/drawing/2014/main" id="{4D605519-9DE8-45E0-B075-A550293C1CA2}"/>
                </a:ext>
              </a:extLst>
            </p:cNvPr>
            <p:cNvSpPr>
              <a:spLocks noChangeArrowheads="1"/>
            </p:cNvSpPr>
            <p:nvPr/>
          </p:nvSpPr>
          <p:spPr bwMode="auto">
            <a:xfrm>
              <a:off x="1564" y="1962"/>
              <a:ext cx="9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Plasma protein balance</a:t>
              </a:r>
              <a:endParaRPr lang="cs-CZ" altLang="cs-CZ" sz="2399">
                <a:latin typeface="Times New Roman" panose="02020603050405020304" pitchFamily="18" charset="0"/>
              </a:endParaRPr>
            </a:p>
          </p:txBody>
        </p:sp>
        <p:grpSp>
          <p:nvGrpSpPr>
            <p:cNvPr id="104506" name="Group 252">
              <a:extLst>
                <a:ext uri="{FF2B5EF4-FFF2-40B4-BE49-F238E27FC236}">
                  <a16:creationId xmlns:a16="http://schemas.microsoft.com/office/drawing/2014/main" id="{8C95A330-AB45-43CF-98E6-3672828DEBD2}"/>
                </a:ext>
              </a:extLst>
            </p:cNvPr>
            <p:cNvGrpSpPr>
              <a:grpSpLocks/>
            </p:cNvGrpSpPr>
            <p:nvPr/>
          </p:nvGrpSpPr>
          <p:grpSpPr bwMode="auto">
            <a:xfrm>
              <a:off x="2715" y="795"/>
              <a:ext cx="377" cy="242"/>
              <a:chOff x="2715" y="795"/>
              <a:chExt cx="377" cy="242"/>
            </a:xfrm>
          </p:grpSpPr>
          <p:sp>
            <p:nvSpPr>
              <p:cNvPr id="104715" name="Rectangle 250">
                <a:extLst>
                  <a:ext uri="{FF2B5EF4-FFF2-40B4-BE49-F238E27FC236}">
                    <a16:creationId xmlns:a16="http://schemas.microsoft.com/office/drawing/2014/main" id="{05FC9FAB-C74C-4694-AF9F-B320A4ED7E4A}"/>
                  </a:ext>
                </a:extLst>
              </p:cNvPr>
              <p:cNvSpPr>
                <a:spLocks noChangeArrowheads="1"/>
              </p:cNvSpPr>
              <p:nvPr/>
            </p:nvSpPr>
            <p:spPr bwMode="auto">
              <a:xfrm>
                <a:off x="2715" y="795"/>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6" name="Rectangle 251">
                <a:extLst>
                  <a:ext uri="{FF2B5EF4-FFF2-40B4-BE49-F238E27FC236}">
                    <a16:creationId xmlns:a16="http://schemas.microsoft.com/office/drawing/2014/main" id="{6628AB8B-A89A-4483-9942-8C5B9C3EA622}"/>
                  </a:ext>
                </a:extLst>
              </p:cNvPr>
              <p:cNvSpPr>
                <a:spLocks noChangeArrowheads="1"/>
              </p:cNvSpPr>
              <p:nvPr/>
            </p:nvSpPr>
            <p:spPr bwMode="auto">
              <a:xfrm>
                <a:off x="2715" y="795"/>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07" name="Rectangle 253">
              <a:extLst>
                <a:ext uri="{FF2B5EF4-FFF2-40B4-BE49-F238E27FC236}">
                  <a16:creationId xmlns:a16="http://schemas.microsoft.com/office/drawing/2014/main" id="{F5CC1645-954A-4E30-A229-85A19DAD30DF}"/>
                </a:ext>
              </a:extLst>
            </p:cNvPr>
            <p:cNvSpPr>
              <a:spLocks noChangeArrowheads="1"/>
            </p:cNvSpPr>
            <p:nvPr/>
          </p:nvSpPr>
          <p:spPr bwMode="auto">
            <a:xfrm>
              <a:off x="2792" y="871"/>
              <a:ext cx="23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pCO2</a:t>
              </a:r>
              <a:endParaRPr lang="cs-CZ" altLang="cs-CZ" sz="2399">
                <a:latin typeface="Times New Roman" panose="02020603050405020304" pitchFamily="18" charset="0"/>
              </a:endParaRPr>
            </a:p>
          </p:txBody>
        </p:sp>
        <p:grpSp>
          <p:nvGrpSpPr>
            <p:cNvPr id="104508" name="Group 256">
              <a:extLst>
                <a:ext uri="{FF2B5EF4-FFF2-40B4-BE49-F238E27FC236}">
                  <a16:creationId xmlns:a16="http://schemas.microsoft.com/office/drawing/2014/main" id="{8C2EE1A3-A8F9-4882-A096-C3FE049904B8}"/>
                </a:ext>
              </a:extLst>
            </p:cNvPr>
            <p:cNvGrpSpPr>
              <a:grpSpLocks/>
            </p:cNvGrpSpPr>
            <p:nvPr/>
          </p:nvGrpSpPr>
          <p:grpSpPr bwMode="auto">
            <a:xfrm>
              <a:off x="2715" y="1333"/>
              <a:ext cx="377" cy="242"/>
              <a:chOff x="2715" y="1333"/>
              <a:chExt cx="377" cy="242"/>
            </a:xfrm>
          </p:grpSpPr>
          <p:sp>
            <p:nvSpPr>
              <p:cNvPr id="104713" name="Rectangle 254">
                <a:extLst>
                  <a:ext uri="{FF2B5EF4-FFF2-40B4-BE49-F238E27FC236}">
                    <a16:creationId xmlns:a16="http://schemas.microsoft.com/office/drawing/2014/main" id="{AB945B71-EF41-48F7-BFBE-1BAC588AB58E}"/>
                  </a:ext>
                </a:extLst>
              </p:cNvPr>
              <p:cNvSpPr>
                <a:spLocks noChangeArrowheads="1"/>
              </p:cNvSpPr>
              <p:nvPr/>
            </p:nvSpPr>
            <p:spPr bwMode="auto">
              <a:xfrm>
                <a:off x="2715" y="1333"/>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4" name="Rectangle 255">
                <a:extLst>
                  <a:ext uri="{FF2B5EF4-FFF2-40B4-BE49-F238E27FC236}">
                    <a16:creationId xmlns:a16="http://schemas.microsoft.com/office/drawing/2014/main" id="{0AC306C6-FD0D-4331-B4AF-BEE3ADA45AC3}"/>
                  </a:ext>
                </a:extLst>
              </p:cNvPr>
              <p:cNvSpPr>
                <a:spLocks noChangeArrowheads="1"/>
              </p:cNvSpPr>
              <p:nvPr/>
            </p:nvSpPr>
            <p:spPr bwMode="auto">
              <a:xfrm>
                <a:off x="2715" y="1333"/>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09" name="Rectangle 257">
              <a:extLst>
                <a:ext uri="{FF2B5EF4-FFF2-40B4-BE49-F238E27FC236}">
                  <a16:creationId xmlns:a16="http://schemas.microsoft.com/office/drawing/2014/main" id="{9014D7DB-30A9-4A07-9E77-19A0863BB7B3}"/>
                </a:ext>
              </a:extLst>
            </p:cNvPr>
            <p:cNvSpPr>
              <a:spLocks noChangeArrowheads="1"/>
            </p:cNvSpPr>
            <p:nvPr/>
          </p:nvSpPr>
          <p:spPr bwMode="auto">
            <a:xfrm>
              <a:off x="2832" y="1409"/>
              <a:ext cx="14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SID</a:t>
              </a:r>
              <a:endParaRPr lang="cs-CZ" altLang="cs-CZ" sz="2399">
                <a:latin typeface="Times New Roman" panose="02020603050405020304" pitchFamily="18" charset="0"/>
              </a:endParaRPr>
            </a:p>
          </p:txBody>
        </p:sp>
        <p:grpSp>
          <p:nvGrpSpPr>
            <p:cNvPr id="104510" name="Group 260">
              <a:extLst>
                <a:ext uri="{FF2B5EF4-FFF2-40B4-BE49-F238E27FC236}">
                  <a16:creationId xmlns:a16="http://schemas.microsoft.com/office/drawing/2014/main" id="{5EBCA8DB-81B4-4D71-B9C0-726CAA3073DA}"/>
                </a:ext>
              </a:extLst>
            </p:cNvPr>
            <p:cNvGrpSpPr>
              <a:grpSpLocks/>
            </p:cNvGrpSpPr>
            <p:nvPr/>
          </p:nvGrpSpPr>
          <p:grpSpPr bwMode="auto">
            <a:xfrm>
              <a:off x="2717" y="1872"/>
              <a:ext cx="377" cy="243"/>
              <a:chOff x="2717" y="1872"/>
              <a:chExt cx="377" cy="243"/>
            </a:xfrm>
          </p:grpSpPr>
          <p:sp>
            <p:nvSpPr>
              <p:cNvPr id="104711" name="Rectangle 258">
                <a:extLst>
                  <a:ext uri="{FF2B5EF4-FFF2-40B4-BE49-F238E27FC236}">
                    <a16:creationId xmlns:a16="http://schemas.microsoft.com/office/drawing/2014/main" id="{3D2839FC-3A8B-4D04-8AD9-C2DAE3432C79}"/>
                  </a:ext>
                </a:extLst>
              </p:cNvPr>
              <p:cNvSpPr>
                <a:spLocks noChangeArrowheads="1"/>
              </p:cNvSpPr>
              <p:nvPr/>
            </p:nvSpPr>
            <p:spPr bwMode="auto">
              <a:xfrm>
                <a:off x="2717" y="1872"/>
                <a:ext cx="377" cy="24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2" name="Rectangle 259">
                <a:extLst>
                  <a:ext uri="{FF2B5EF4-FFF2-40B4-BE49-F238E27FC236}">
                    <a16:creationId xmlns:a16="http://schemas.microsoft.com/office/drawing/2014/main" id="{7CC86B45-999D-4AA2-BF28-CE6B091B534C}"/>
                  </a:ext>
                </a:extLst>
              </p:cNvPr>
              <p:cNvSpPr>
                <a:spLocks noChangeArrowheads="1"/>
              </p:cNvSpPr>
              <p:nvPr/>
            </p:nvSpPr>
            <p:spPr bwMode="auto">
              <a:xfrm>
                <a:off x="2717" y="1872"/>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1" name="Rectangle 261">
              <a:extLst>
                <a:ext uri="{FF2B5EF4-FFF2-40B4-BE49-F238E27FC236}">
                  <a16:creationId xmlns:a16="http://schemas.microsoft.com/office/drawing/2014/main" id="{1AA128BF-52EA-46F5-B210-AA2E8CC75CD9}"/>
                </a:ext>
              </a:extLst>
            </p:cNvPr>
            <p:cNvSpPr>
              <a:spLocks noChangeArrowheads="1"/>
            </p:cNvSpPr>
            <p:nvPr/>
          </p:nvSpPr>
          <p:spPr bwMode="auto">
            <a:xfrm>
              <a:off x="2777"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512" name="Rectangle 262">
              <a:extLst>
                <a:ext uri="{FF2B5EF4-FFF2-40B4-BE49-F238E27FC236}">
                  <a16:creationId xmlns:a16="http://schemas.microsoft.com/office/drawing/2014/main" id="{A7310228-66B7-436F-BC12-49DBB27974EA}"/>
                </a:ext>
              </a:extLst>
            </p:cNvPr>
            <p:cNvSpPr>
              <a:spLocks noChangeArrowheads="1"/>
            </p:cNvSpPr>
            <p:nvPr/>
          </p:nvSpPr>
          <p:spPr bwMode="auto">
            <a:xfrm>
              <a:off x="2801" y="194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 A</a:t>
              </a:r>
              <a:endParaRPr lang="cs-CZ" altLang="cs-CZ" sz="2399">
                <a:latin typeface="Times New Roman" panose="02020603050405020304" pitchFamily="18" charset="0"/>
              </a:endParaRPr>
            </a:p>
          </p:txBody>
        </p:sp>
        <p:sp>
          <p:nvSpPr>
            <p:cNvPr id="104513" name="Rectangle 263">
              <a:extLst>
                <a:ext uri="{FF2B5EF4-FFF2-40B4-BE49-F238E27FC236}">
                  <a16:creationId xmlns:a16="http://schemas.microsoft.com/office/drawing/2014/main" id="{75F92A2C-D895-4801-B30E-CACE1BAA595E}"/>
                </a:ext>
              </a:extLst>
            </p:cNvPr>
            <p:cNvSpPr>
              <a:spLocks noChangeArrowheads="1"/>
            </p:cNvSpPr>
            <p:nvPr/>
          </p:nvSpPr>
          <p:spPr bwMode="auto">
            <a:xfrm>
              <a:off x="2894" y="1997"/>
              <a:ext cx="8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Tot</a:t>
              </a:r>
              <a:endParaRPr lang="cs-CZ" altLang="cs-CZ" sz="2399">
                <a:latin typeface="Times New Roman" panose="02020603050405020304" pitchFamily="18" charset="0"/>
              </a:endParaRPr>
            </a:p>
          </p:txBody>
        </p:sp>
        <p:sp>
          <p:nvSpPr>
            <p:cNvPr id="104514" name="Rectangle 264">
              <a:extLst>
                <a:ext uri="{FF2B5EF4-FFF2-40B4-BE49-F238E27FC236}">
                  <a16:creationId xmlns:a16="http://schemas.microsoft.com/office/drawing/2014/main" id="{2FF87010-6D08-4D68-9551-942408617F81}"/>
                </a:ext>
              </a:extLst>
            </p:cNvPr>
            <p:cNvSpPr>
              <a:spLocks noChangeArrowheads="1"/>
            </p:cNvSpPr>
            <p:nvPr/>
          </p:nvSpPr>
          <p:spPr bwMode="auto">
            <a:xfrm>
              <a:off x="3012"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515" name="Group 267">
              <a:extLst>
                <a:ext uri="{FF2B5EF4-FFF2-40B4-BE49-F238E27FC236}">
                  <a16:creationId xmlns:a16="http://schemas.microsoft.com/office/drawing/2014/main" id="{9EDB181F-E725-4ED0-A37E-9D6544848327}"/>
                </a:ext>
              </a:extLst>
            </p:cNvPr>
            <p:cNvGrpSpPr>
              <a:grpSpLocks/>
            </p:cNvGrpSpPr>
            <p:nvPr/>
          </p:nvGrpSpPr>
          <p:grpSpPr bwMode="auto">
            <a:xfrm>
              <a:off x="4116" y="1091"/>
              <a:ext cx="377" cy="243"/>
              <a:chOff x="4116" y="1091"/>
              <a:chExt cx="377" cy="243"/>
            </a:xfrm>
          </p:grpSpPr>
          <p:sp>
            <p:nvSpPr>
              <p:cNvPr id="104709" name="Rectangle 265">
                <a:extLst>
                  <a:ext uri="{FF2B5EF4-FFF2-40B4-BE49-F238E27FC236}">
                    <a16:creationId xmlns:a16="http://schemas.microsoft.com/office/drawing/2014/main" id="{CF25B897-7E2E-4142-816D-4D7064EBF3C1}"/>
                  </a:ext>
                </a:extLst>
              </p:cNvPr>
              <p:cNvSpPr>
                <a:spLocks noChangeArrowheads="1"/>
              </p:cNvSpPr>
              <p:nvPr/>
            </p:nvSpPr>
            <p:spPr bwMode="auto">
              <a:xfrm>
                <a:off x="4116" y="1091"/>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0" name="Rectangle 266">
                <a:extLst>
                  <a:ext uri="{FF2B5EF4-FFF2-40B4-BE49-F238E27FC236}">
                    <a16:creationId xmlns:a16="http://schemas.microsoft.com/office/drawing/2014/main" id="{E46FB0E6-A158-47F3-B090-CA5D1CA9986F}"/>
                  </a:ext>
                </a:extLst>
              </p:cNvPr>
              <p:cNvSpPr>
                <a:spLocks noChangeArrowheads="1"/>
              </p:cNvSpPr>
              <p:nvPr/>
            </p:nvSpPr>
            <p:spPr bwMode="auto">
              <a:xfrm>
                <a:off x="4116" y="1091"/>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6" name="Rectangle 268">
              <a:extLst>
                <a:ext uri="{FF2B5EF4-FFF2-40B4-BE49-F238E27FC236}">
                  <a16:creationId xmlns:a16="http://schemas.microsoft.com/office/drawing/2014/main" id="{3B1F12C6-41C6-40D4-BA58-2FB202EF91F0}"/>
                </a:ext>
              </a:extLst>
            </p:cNvPr>
            <p:cNvSpPr>
              <a:spLocks noChangeArrowheads="1"/>
            </p:cNvSpPr>
            <p:nvPr/>
          </p:nvSpPr>
          <p:spPr bwMode="auto">
            <a:xfrm>
              <a:off x="4250" y="1168"/>
              <a:ext cx="1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pH</a:t>
              </a:r>
              <a:endParaRPr lang="cs-CZ" altLang="cs-CZ" sz="2399">
                <a:latin typeface="Times New Roman" panose="02020603050405020304" pitchFamily="18" charset="0"/>
              </a:endParaRPr>
            </a:p>
          </p:txBody>
        </p:sp>
        <p:grpSp>
          <p:nvGrpSpPr>
            <p:cNvPr id="104517" name="Group 271">
              <a:extLst>
                <a:ext uri="{FF2B5EF4-FFF2-40B4-BE49-F238E27FC236}">
                  <a16:creationId xmlns:a16="http://schemas.microsoft.com/office/drawing/2014/main" id="{B1E8049A-9B32-4958-BBC0-3DF917CE1C04}"/>
                </a:ext>
              </a:extLst>
            </p:cNvPr>
            <p:cNvGrpSpPr>
              <a:grpSpLocks/>
            </p:cNvGrpSpPr>
            <p:nvPr/>
          </p:nvGrpSpPr>
          <p:grpSpPr bwMode="auto">
            <a:xfrm>
              <a:off x="4116" y="1387"/>
              <a:ext cx="377" cy="243"/>
              <a:chOff x="4116" y="1387"/>
              <a:chExt cx="377" cy="243"/>
            </a:xfrm>
          </p:grpSpPr>
          <p:sp>
            <p:nvSpPr>
              <p:cNvPr id="104707" name="Rectangle 269">
                <a:extLst>
                  <a:ext uri="{FF2B5EF4-FFF2-40B4-BE49-F238E27FC236}">
                    <a16:creationId xmlns:a16="http://schemas.microsoft.com/office/drawing/2014/main" id="{189744AF-8F49-4704-9C42-BFC563112FC2}"/>
                  </a:ext>
                </a:extLst>
              </p:cNvPr>
              <p:cNvSpPr>
                <a:spLocks noChangeArrowheads="1"/>
              </p:cNvSpPr>
              <p:nvPr/>
            </p:nvSpPr>
            <p:spPr bwMode="auto">
              <a:xfrm>
                <a:off x="4116" y="1387"/>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08" name="Rectangle 270">
                <a:extLst>
                  <a:ext uri="{FF2B5EF4-FFF2-40B4-BE49-F238E27FC236}">
                    <a16:creationId xmlns:a16="http://schemas.microsoft.com/office/drawing/2014/main" id="{5B15792D-DE04-4AF3-AC12-64ABC13C4B75}"/>
                  </a:ext>
                </a:extLst>
              </p:cNvPr>
              <p:cNvSpPr>
                <a:spLocks noChangeArrowheads="1"/>
              </p:cNvSpPr>
              <p:nvPr/>
            </p:nvSpPr>
            <p:spPr bwMode="auto">
              <a:xfrm>
                <a:off x="4116" y="1387"/>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8" name="Rectangle 272">
              <a:extLst>
                <a:ext uri="{FF2B5EF4-FFF2-40B4-BE49-F238E27FC236}">
                  <a16:creationId xmlns:a16="http://schemas.microsoft.com/office/drawing/2014/main" id="{C12F35C0-A248-45BE-AFC0-02DA786F97E0}"/>
                </a:ext>
              </a:extLst>
            </p:cNvPr>
            <p:cNvSpPr>
              <a:spLocks noChangeArrowheads="1"/>
            </p:cNvSpPr>
            <p:nvPr/>
          </p:nvSpPr>
          <p:spPr bwMode="auto">
            <a:xfrm>
              <a:off x="4161" y="1463"/>
              <a:ext cx="22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[HCO</a:t>
              </a:r>
              <a:endParaRPr lang="cs-CZ" altLang="cs-CZ" sz="2399">
                <a:latin typeface="Times New Roman" panose="02020603050405020304" pitchFamily="18" charset="0"/>
              </a:endParaRPr>
            </a:p>
          </p:txBody>
        </p:sp>
        <p:sp>
          <p:nvSpPr>
            <p:cNvPr id="104519" name="Rectangle 273">
              <a:extLst>
                <a:ext uri="{FF2B5EF4-FFF2-40B4-BE49-F238E27FC236}">
                  <a16:creationId xmlns:a16="http://schemas.microsoft.com/office/drawing/2014/main" id="{360FCC14-6EDE-4740-A07D-AD4703BF1D85}"/>
                </a:ext>
              </a:extLst>
            </p:cNvPr>
            <p:cNvSpPr>
              <a:spLocks noChangeArrowheads="1"/>
            </p:cNvSpPr>
            <p:nvPr/>
          </p:nvSpPr>
          <p:spPr bwMode="auto">
            <a:xfrm>
              <a:off x="4375" y="1512"/>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3</a:t>
              </a:r>
              <a:endParaRPr lang="cs-CZ" altLang="cs-CZ" sz="2399">
                <a:latin typeface="Times New Roman" panose="02020603050405020304" pitchFamily="18" charset="0"/>
              </a:endParaRPr>
            </a:p>
          </p:txBody>
        </p:sp>
        <p:sp>
          <p:nvSpPr>
            <p:cNvPr id="104520" name="Rectangle 274">
              <a:extLst>
                <a:ext uri="{FF2B5EF4-FFF2-40B4-BE49-F238E27FC236}">
                  <a16:creationId xmlns:a16="http://schemas.microsoft.com/office/drawing/2014/main" id="{83FDEC0E-694A-4EBA-91CB-6A7F2F91EAC1}"/>
                </a:ext>
              </a:extLst>
            </p:cNvPr>
            <p:cNvSpPr>
              <a:spLocks noChangeArrowheads="1"/>
            </p:cNvSpPr>
            <p:nvPr/>
          </p:nvSpPr>
          <p:spPr bwMode="auto">
            <a:xfrm>
              <a:off x="4406" y="145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521" name="Rectangle 275">
              <a:extLst>
                <a:ext uri="{FF2B5EF4-FFF2-40B4-BE49-F238E27FC236}">
                  <a16:creationId xmlns:a16="http://schemas.microsoft.com/office/drawing/2014/main" id="{9001EDBB-F9E9-436E-BB08-D05DAB1E6371}"/>
                </a:ext>
              </a:extLst>
            </p:cNvPr>
            <p:cNvSpPr>
              <a:spLocks noChangeArrowheads="1"/>
            </p:cNvSpPr>
            <p:nvPr/>
          </p:nvSpPr>
          <p:spPr bwMode="auto">
            <a:xfrm>
              <a:off x="4425" y="1463"/>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522" name="Group 454">
              <a:extLst>
                <a:ext uri="{FF2B5EF4-FFF2-40B4-BE49-F238E27FC236}">
                  <a16:creationId xmlns:a16="http://schemas.microsoft.com/office/drawing/2014/main" id="{0A56A8DA-7F02-462D-AA2E-C31907F7B3D4}"/>
                </a:ext>
              </a:extLst>
            </p:cNvPr>
            <p:cNvGrpSpPr>
              <a:grpSpLocks/>
            </p:cNvGrpSpPr>
            <p:nvPr/>
          </p:nvGrpSpPr>
          <p:grpSpPr bwMode="auto">
            <a:xfrm>
              <a:off x="3582" y="1012"/>
              <a:ext cx="452" cy="973"/>
              <a:chOff x="3582" y="1012"/>
              <a:chExt cx="452" cy="973"/>
            </a:xfrm>
          </p:grpSpPr>
          <p:sp>
            <p:nvSpPr>
              <p:cNvPr id="104529" name="Freeform 276">
                <a:extLst>
                  <a:ext uri="{FF2B5EF4-FFF2-40B4-BE49-F238E27FC236}">
                    <a16:creationId xmlns:a16="http://schemas.microsoft.com/office/drawing/2014/main" id="{35467F0B-B155-4534-B801-8C9C6BA8972F}"/>
                  </a:ext>
                </a:extLst>
              </p:cNvPr>
              <p:cNvSpPr>
                <a:spLocks/>
              </p:cNvSpPr>
              <p:nvPr/>
            </p:nvSpPr>
            <p:spPr bwMode="auto">
              <a:xfrm>
                <a:off x="3947" y="1798"/>
                <a:ext cx="57" cy="52"/>
              </a:xfrm>
              <a:custGeom>
                <a:avLst/>
                <a:gdLst>
                  <a:gd name="T0" fmla="*/ 7 w 57"/>
                  <a:gd name="T1" fmla="*/ 37 h 52"/>
                  <a:gd name="T2" fmla="*/ 7 w 57"/>
                  <a:gd name="T3" fmla="*/ 37 h 52"/>
                  <a:gd name="T4" fmla="*/ 17 w 57"/>
                  <a:gd name="T5" fmla="*/ 27 h 52"/>
                  <a:gd name="T6" fmla="*/ 25 w 57"/>
                  <a:gd name="T7" fmla="*/ 18 h 52"/>
                  <a:gd name="T8" fmla="*/ 34 w 57"/>
                  <a:gd name="T9" fmla="*/ 11 h 52"/>
                  <a:gd name="T10" fmla="*/ 34 w 57"/>
                  <a:gd name="T11" fmla="*/ 11 h 52"/>
                  <a:gd name="T12" fmla="*/ 43 w 57"/>
                  <a:gd name="T13" fmla="*/ 4 h 52"/>
                  <a:gd name="T14" fmla="*/ 47 w 57"/>
                  <a:gd name="T15" fmla="*/ 2 h 52"/>
                  <a:gd name="T16" fmla="*/ 50 w 57"/>
                  <a:gd name="T17" fmla="*/ 0 h 52"/>
                  <a:gd name="T18" fmla="*/ 53 w 57"/>
                  <a:gd name="T19" fmla="*/ 0 h 52"/>
                  <a:gd name="T20" fmla="*/ 55 w 57"/>
                  <a:gd name="T21" fmla="*/ 2 h 52"/>
                  <a:gd name="T22" fmla="*/ 57 w 57"/>
                  <a:gd name="T23" fmla="*/ 6 h 52"/>
                  <a:gd name="T24" fmla="*/ 57 w 57"/>
                  <a:gd name="T25" fmla="*/ 12 h 52"/>
                  <a:gd name="T26" fmla="*/ 57 w 57"/>
                  <a:gd name="T27" fmla="*/ 12 h 52"/>
                  <a:gd name="T28" fmla="*/ 56 w 57"/>
                  <a:gd name="T29" fmla="*/ 24 h 52"/>
                  <a:gd name="T30" fmla="*/ 55 w 57"/>
                  <a:gd name="T31" fmla="*/ 32 h 52"/>
                  <a:gd name="T32" fmla="*/ 54 w 57"/>
                  <a:gd name="T33" fmla="*/ 35 h 52"/>
                  <a:gd name="T34" fmla="*/ 52 w 57"/>
                  <a:gd name="T35" fmla="*/ 37 h 52"/>
                  <a:gd name="T36" fmla="*/ 49 w 57"/>
                  <a:gd name="T37" fmla="*/ 39 h 52"/>
                  <a:gd name="T38" fmla="*/ 44 w 57"/>
                  <a:gd name="T39" fmla="*/ 42 h 52"/>
                  <a:gd name="T40" fmla="*/ 44 w 57"/>
                  <a:gd name="T41" fmla="*/ 42 h 52"/>
                  <a:gd name="T42" fmla="*/ 34 w 57"/>
                  <a:gd name="T43" fmla="*/ 46 h 52"/>
                  <a:gd name="T44" fmla="*/ 24 w 57"/>
                  <a:gd name="T45" fmla="*/ 48 h 52"/>
                  <a:gd name="T46" fmla="*/ 7 w 57"/>
                  <a:gd name="T47" fmla="*/ 52 h 52"/>
                  <a:gd name="T48" fmla="*/ 7 w 57"/>
                  <a:gd name="T49" fmla="*/ 52 h 52"/>
                  <a:gd name="T50" fmla="*/ 4 w 57"/>
                  <a:gd name="T51" fmla="*/ 52 h 52"/>
                  <a:gd name="T52" fmla="*/ 2 w 57"/>
                  <a:gd name="T53" fmla="*/ 51 h 52"/>
                  <a:gd name="T54" fmla="*/ 1 w 57"/>
                  <a:gd name="T55" fmla="*/ 50 h 52"/>
                  <a:gd name="T56" fmla="*/ 0 w 57"/>
                  <a:gd name="T57" fmla="*/ 49 h 52"/>
                  <a:gd name="T58" fmla="*/ 0 w 57"/>
                  <a:gd name="T59" fmla="*/ 47 h 52"/>
                  <a:gd name="T60" fmla="*/ 2 w 57"/>
                  <a:gd name="T61" fmla="*/ 44 h 52"/>
                  <a:gd name="T62" fmla="*/ 7 w 57"/>
                  <a:gd name="T63" fmla="*/ 37 h 52"/>
                  <a:gd name="T64" fmla="*/ 7 w 57"/>
                  <a:gd name="T65" fmla="*/ 37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52">
                    <a:moveTo>
                      <a:pt x="7" y="37"/>
                    </a:moveTo>
                    <a:lnTo>
                      <a:pt x="7" y="37"/>
                    </a:lnTo>
                    <a:lnTo>
                      <a:pt x="17" y="27"/>
                    </a:lnTo>
                    <a:lnTo>
                      <a:pt x="25" y="18"/>
                    </a:lnTo>
                    <a:lnTo>
                      <a:pt x="34" y="11"/>
                    </a:lnTo>
                    <a:lnTo>
                      <a:pt x="43" y="4"/>
                    </a:lnTo>
                    <a:lnTo>
                      <a:pt x="47" y="2"/>
                    </a:lnTo>
                    <a:lnTo>
                      <a:pt x="50" y="0"/>
                    </a:lnTo>
                    <a:lnTo>
                      <a:pt x="53" y="0"/>
                    </a:lnTo>
                    <a:lnTo>
                      <a:pt x="55" y="2"/>
                    </a:lnTo>
                    <a:lnTo>
                      <a:pt x="57" y="6"/>
                    </a:lnTo>
                    <a:lnTo>
                      <a:pt x="57" y="12"/>
                    </a:lnTo>
                    <a:lnTo>
                      <a:pt x="56" y="24"/>
                    </a:lnTo>
                    <a:lnTo>
                      <a:pt x="55" y="32"/>
                    </a:lnTo>
                    <a:lnTo>
                      <a:pt x="54" y="35"/>
                    </a:lnTo>
                    <a:lnTo>
                      <a:pt x="52" y="37"/>
                    </a:lnTo>
                    <a:lnTo>
                      <a:pt x="49" y="39"/>
                    </a:lnTo>
                    <a:lnTo>
                      <a:pt x="44" y="42"/>
                    </a:lnTo>
                    <a:lnTo>
                      <a:pt x="34" y="46"/>
                    </a:lnTo>
                    <a:lnTo>
                      <a:pt x="24" y="48"/>
                    </a:lnTo>
                    <a:lnTo>
                      <a:pt x="7" y="52"/>
                    </a:lnTo>
                    <a:lnTo>
                      <a:pt x="4" y="52"/>
                    </a:lnTo>
                    <a:lnTo>
                      <a:pt x="2" y="51"/>
                    </a:lnTo>
                    <a:lnTo>
                      <a:pt x="1" y="50"/>
                    </a:lnTo>
                    <a:lnTo>
                      <a:pt x="0" y="49"/>
                    </a:lnTo>
                    <a:lnTo>
                      <a:pt x="0" y="47"/>
                    </a:lnTo>
                    <a:lnTo>
                      <a:pt x="2" y="44"/>
                    </a:lnTo>
                    <a:lnTo>
                      <a:pt x="7"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0" name="Freeform 277">
                <a:extLst>
                  <a:ext uri="{FF2B5EF4-FFF2-40B4-BE49-F238E27FC236}">
                    <a16:creationId xmlns:a16="http://schemas.microsoft.com/office/drawing/2014/main" id="{0AA13CF3-CD3A-43C8-B767-F53CE12C0A28}"/>
                  </a:ext>
                </a:extLst>
              </p:cNvPr>
              <p:cNvSpPr>
                <a:spLocks/>
              </p:cNvSpPr>
              <p:nvPr/>
            </p:nvSpPr>
            <p:spPr bwMode="auto">
              <a:xfrm>
                <a:off x="3949" y="1799"/>
                <a:ext cx="53" cy="50"/>
              </a:xfrm>
              <a:custGeom>
                <a:avLst/>
                <a:gdLst>
                  <a:gd name="T0" fmla="*/ 53 w 53"/>
                  <a:gd name="T1" fmla="*/ 12 h 50"/>
                  <a:gd name="T2" fmla="*/ 53 w 53"/>
                  <a:gd name="T3" fmla="*/ 12 h 50"/>
                  <a:gd name="T4" fmla="*/ 53 w 53"/>
                  <a:gd name="T5" fmla="*/ 23 h 50"/>
                  <a:gd name="T6" fmla="*/ 52 w 53"/>
                  <a:gd name="T7" fmla="*/ 31 h 50"/>
                  <a:gd name="T8" fmla="*/ 51 w 53"/>
                  <a:gd name="T9" fmla="*/ 33 h 50"/>
                  <a:gd name="T10" fmla="*/ 49 w 53"/>
                  <a:gd name="T11" fmla="*/ 36 h 50"/>
                  <a:gd name="T12" fmla="*/ 42 w 53"/>
                  <a:gd name="T13" fmla="*/ 40 h 50"/>
                  <a:gd name="T14" fmla="*/ 42 w 53"/>
                  <a:gd name="T15" fmla="*/ 40 h 50"/>
                  <a:gd name="T16" fmla="*/ 32 w 53"/>
                  <a:gd name="T17" fmla="*/ 44 h 50"/>
                  <a:gd name="T18" fmla="*/ 23 w 53"/>
                  <a:gd name="T19" fmla="*/ 46 h 50"/>
                  <a:gd name="T20" fmla="*/ 6 w 53"/>
                  <a:gd name="T21" fmla="*/ 49 h 50"/>
                  <a:gd name="T22" fmla="*/ 6 w 53"/>
                  <a:gd name="T23" fmla="*/ 49 h 50"/>
                  <a:gd name="T24" fmla="*/ 3 w 53"/>
                  <a:gd name="T25" fmla="*/ 50 h 50"/>
                  <a:gd name="T26" fmla="*/ 1 w 53"/>
                  <a:gd name="T27" fmla="*/ 49 h 50"/>
                  <a:gd name="T28" fmla="*/ 0 w 53"/>
                  <a:gd name="T29" fmla="*/ 48 h 50"/>
                  <a:gd name="T30" fmla="*/ 0 w 53"/>
                  <a:gd name="T31" fmla="*/ 47 h 50"/>
                  <a:gd name="T32" fmla="*/ 0 w 53"/>
                  <a:gd name="T33" fmla="*/ 45 h 50"/>
                  <a:gd name="T34" fmla="*/ 1 w 53"/>
                  <a:gd name="T35" fmla="*/ 42 h 50"/>
                  <a:gd name="T36" fmla="*/ 5 w 53"/>
                  <a:gd name="T37" fmla="*/ 35 h 50"/>
                  <a:gd name="T38" fmla="*/ 5 w 53"/>
                  <a:gd name="T39" fmla="*/ 35 h 50"/>
                  <a:gd name="T40" fmla="*/ 15 w 53"/>
                  <a:gd name="T41" fmla="*/ 26 h 50"/>
                  <a:gd name="T42" fmla="*/ 23 w 53"/>
                  <a:gd name="T43" fmla="*/ 17 h 50"/>
                  <a:gd name="T44" fmla="*/ 32 w 53"/>
                  <a:gd name="T45" fmla="*/ 10 h 50"/>
                  <a:gd name="T46" fmla="*/ 32 w 53"/>
                  <a:gd name="T47" fmla="*/ 10 h 50"/>
                  <a:gd name="T48" fmla="*/ 40 w 53"/>
                  <a:gd name="T49" fmla="*/ 5 h 50"/>
                  <a:gd name="T50" fmla="*/ 44 w 53"/>
                  <a:gd name="T51" fmla="*/ 2 h 50"/>
                  <a:gd name="T52" fmla="*/ 47 w 53"/>
                  <a:gd name="T53" fmla="*/ 0 h 50"/>
                  <a:gd name="T54" fmla="*/ 50 w 53"/>
                  <a:gd name="T55" fmla="*/ 0 h 50"/>
                  <a:gd name="T56" fmla="*/ 52 w 53"/>
                  <a:gd name="T57" fmla="*/ 2 h 50"/>
                  <a:gd name="T58" fmla="*/ 53 w 53"/>
                  <a:gd name="T59" fmla="*/ 6 h 50"/>
                  <a:gd name="T60" fmla="*/ 53 w 53"/>
                  <a:gd name="T61" fmla="*/ 12 h 50"/>
                  <a:gd name="T62" fmla="*/ 53 w 53"/>
                  <a:gd name="T63" fmla="*/ 12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3" h="50">
                    <a:moveTo>
                      <a:pt x="53" y="12"/>
                    </a:moveTo>
                    <a:lnTo>
                      <a:pt x="53" y="12"/>
                    </a:lnTo>
                    <a:lnTo>
                      <a:pt x="53" y="23"/>
                    </a:lnTo>
                    <a:lnTo>
                      <a:pt x="52" y="31"/>
                    </a:lnTo>
                    <a:lnTo>
                      <a:pt x="51" y="33"/>
                    </a:lnTo>
                    <a:lnTo>
                      <a:pt x="49" y="36"/>
                    </a:lnTo>
                    <a:lnTo>
                      <a:pt x="42" y="40"/>
                    </a:lnTo>
                    <a:lnTo>
                      <a:pt x="32" y="44"/>
                    </a:lnTo>
                    <a:lnTo>
                      <a:pt x="23" y="46"/>
                    </a:lnTo>
                    <a:lnTo>
                      <a:pt x="6" y="49"/>
                    </a:lnTo>
                    <a:lnTo>
                      <a:pt x="3" y="50"/>
                    </a:lnTo>
                    <a:lnTo>
                      <a:pt x="1" y="49"/>
                    </a:lnTo>
                    <a:lnTo>
                      <a:pt x="0" y="48"/>
                    </a:lnTo>
                    <a:lnTo>
                      <a:pt x="0" y="47"/>
                    </a:lnTo>
                    <a:lnTo>
                      <a:pt x="0" y="45"/>
                    </a:lnTo>
                    <a:lnTo>
                      <a:pt x="1" y="42"/>
                    </a:lnTo>
                    <a:lnTo>
                      <a:pt x="5" y="35"/>
                    </a:lnTo>
                    <a:lnTo>
                      <a:pt x="15" y="26"/>
                    </a:lnTo>
                    <a:lnTo>
                      <a:pt x="23" y="17"/>
                    </a:lnTo>
                    <a:lnTo>
                      <a:pt x="32" y="10"/>
                    </a:lnTo>
                    <a:lnTo>
                      <a:pt x="40" y="5"/>
                    </a:lnTo>
                    <a:lnTo>
                      <a:pt x="44" y="2"/>
                    </a:lnTo>
                    <a:lnTo>
                      <a:pt x="47" y="0"/>
                    </a:lnTo>
                    <a:lnTo>
                      <a:pt x="50" y="0"/>
                    </a:lnTo>
                    <a:lnTo>
                      <a:pt x="52" y="2"/>
                    </a:lnTo>
                    <a:lnTo>
                      <a:pt x="53" y="6"/>
                    </a:lnTo>
                    <a:lnTo>
                      <a:pt x="53" y="12"/>
                    </a:lnTo>
                    <a:close/>
                  </a:path>
                </a:pathLst>
              </a:custGeom>
              <a:solidFill>
                <a:srgbClr val="FFF9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1" name="Freeform 278">
                <a:extLst>
                  <a:ext uri="{FF2B5EF4-FFF2-40B4-BE49-F238E27FC236}">
                    <a16:creationId xmlns:a16="http://schemas.microsoft.com/office/drawing/2014/main" id="{5296531B-AD72-4A21-A3D6-5ED39511B46D}"/>
                  </a:ext>
                </a:extLst>
              </p:cNvPr>
              <p:cNvSpPr>
                <a:spLocks/>
              </p:cNvSpPr>
              <p:nvPr/>
            </p:nvSpPr>
            <p:spPr bwMode="auto">
              <a:xfrm>
                <a:off x="3950" y="1800"/>
                <a:ext cx="51" cy="47"/>
              </a:xfrm>
              <a:custGeom>
                <a:avLst/>
                <a:gdLst>
                  <a:gd name="T0" fmla="*/ 51 w 51"/>
                  <a:gd name="T1" fmla="*/ 11 h 47"/>
                  <a:gd name="T2" fmla="*/ 51 w 51"/>
                  <a:gd name="T3" fmla="*/ 11 h 47"/>
                  <a:gd name="T4" fmla="*/ 51 w 51"/>
                  <a:gd name="T5" fmla="*/ 22 h 47"/>
                  <a:gd name="T6" fmla="*/ 50 w 51"/>
                  <a:gd name="T7" fmla="*/ 29 h 47"/>
                  <a:gd name="T8" fmla="*/ 48 w 51"/>
                  <a:gd name="T9" fmla="*/ 32 h 47"/>
                  <a:gd name="T10" fmla="*/ 47 w 51"/>
                  <a:gd name="T11" fmla="*/ 34 h 47"/>
                  <a:gd name="T12" fmla="*/ 40 w 51"/>
                  <a:gd name="T13" fmla="*/ 38 h 47"/>
                  <a:gd name="T14" fmla="*/ 40 w 51"/>
                  <a:gd name="T15" fmla="*/ 38 h 47"/>
                  <a:gd name="T16" fmla="*/ 31 w 51"/>
                  <a:gd name="T17" fmla="*/ 42 h 47"/>
                  <a:gd name="T18" fmla="*/ 22 w 51"/>
                  <a:gd name="T19" fmla="*/ 44 h 47"/>
                  <a:gd name="T20" fmla="*/ 6 w 51"/>
                  <a:gd name="T21" fmla="*/ 47 h 47"/>
                  <a:gd name="T22" fmla="*/ 6 w 51"/>
                  <a:gd name="T23" fmla="*/ 47 h 47"/>
                  <a:gd name="T24" fmla="*/ 3 w 51"/>
                  <a:gd name="T25" fmla="*/ 47 h 47"/>
                  <a:gd name="T26" fmla="*/ 2 w 51"/>
                  <a:gd name="T27" fmla="*/ 47 h 47"/>
                  <a:gd name="T28" fmla="*/ 0 w 51"/>
                  <a:gd name="T29" fmla="*/ 46 h 47"/>
                  <a:gd name="T30" fmla="*/ 0 w 51"/>
                  <a:gd name="T31" fmla="*/ 45 h 47"/>
                  <a:gd name="T32" fmla="*/ 0 w 51"/>
                  <a:gd name="T33" fmla="*/ 43 h 47"/>
                  <a:gd name="T34" fmla="*/ 1 w 51"/>
                  <a:gd name="T35" fmla="*/ 40 h 47"/>
                  <a:gd name="T36" fmla="*/ 5 w 51"/>
                  <a:gd name="T37" fmla="*/ 34 h 47"/>
                  <a:gd name="T38" fmla="*/ 5 w 51"/>
                  <a:gd name="T39" fmla="*/ 34 h 47"/>
                  <a:gd name="T40" fmla="*/ 15 w 51"/>
                  <a:gd name="T41" fmla="*/ 25 h 47"/>
                  <a:gd name="T42" fmla="*/ 23 w 51"/>
                  <a:gd name="T43" fmla="*/ 17 h 47"/>
                  <a:gd name="T44" fmla="*/ 31 w 51"/>
                  <a:gd name="T45" fmla="*/ 10 h 47"/>
                  <a:gd name="T46" fmla="*/ 31 w 51"/>
                  <a:gd name="T47" fmla="*/ 10 h 47"/>
                  <a:gd name="T48" fmla="*/ 39 w 51"/>
                  <a:gd name="T49" fmla="*/ 5 h 47"/>
                  <a:gd name="T50" fmla="*/ 42 w 51"/>
                  <a:gd name="T51" fmla="*/ 2 h 47"/>
                  <a:gd name="T52" fmla="*/ 45 w 51"/>
                  <a:gd name="T53" fmla="*/ 1 h 47"/>
                  <a:gd name="T54" fmla="*/ 48 w 51"/>
                  <a:gd name="T55" fmla="*/ 0 h 47"/>
                  <a:gd name="T56" fmla="*/ 50 w 51"/>
                  <a:gd name="T57" fmla="*/ 2 h 47"/>
                  <a:gd name="T58" fmla="*/ 51 w 51"/>
                  <a:gd name="T59" fmla="*/ 6 h 47"/>
                  <a:gd name="T60" fmla="*/ 51 w 51"/>
                  <a:gd name="T61" fmla="*/ 11 h 47"/>
                  <a:gd name="T62" fmla="*/ 51 w 51"/>
                  <a:gd name="T63" fmla="*/ 11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 h="47">
                    <a:moveTo>
                      <a:pt x="51" y="11"/>
                    </a:moveTo>
                    <a:lnTo>
                      <a:pt x="51" y="11"/>
                    </a:lnTo>
                    <a:lnTo>
                      <a:pt x="51" y="22"/>
                    </a:lnTo>
                    <a:lnTo>
                      <a:pt x="50" y="29"/>
                    </a:lnTo>
                    <a:lnTo>
                      <a:pt x="48" y="32"/>
                    </a:lnTo>
                    <a:lnTo>
                      <a:pt x="47" y="34"/>
                    </a:lnTo>
                    <a:lnTo>
                      <a:pt x="40" y="38"/>
                    </a:lnTo>
                    <a:lnTo>
                      <a:pt x="31" y="42"/>
                    </a:lnTo>
                    <a:lnTo>
                      <a:pt x="22" y="44"/>
                    </a:lnTo>
                    <a:lnTo>
                      <a:pt x="6" y="47"/>
                    </a:lnTo>
                    <a:lnTo>
                      <a:pt x="3" y="47"/>
                    </a:lnTo>
                    <a:lnTo>
                      <a:pt x="2" y="47"/>
                    </a:lnTo>
                    <a:lnTo>
                      <a:pt x="0" y="46"/>
                    </a:lnTo>
                    <a:lnTo>
                      <a:pt x="0" y="45"/>
                    </a:lnTo>
                    <a:lnTo>
                      <a:pt x="0" y="43"/>
                    </a:lnTo>
                    <a:lnTo>
                      <a:pt x="1" y="40"/>
                    </a:lnTo>
                    <a:lnTo>
                      <a:pt x="5" y="34"/>
                    </a:lnTo>
                    <a:lnTo>
                      <a:pt x="15" y="25"/>
                    </a:lnTo>
                    <a:lnTo>
                      <a:pt x="23" y="17"/>
                    </a:lnTo>
                    <a:lnTo>
                      <a:pt x="31" y="10"/>
                    </a:lnTo>
                    <a:lnTo>
                      <a:pt x="39" y="5"/>
                    </a:lnTo>
                    <a:lnTo>
                      <a:pt x="42" y="2"/>
                    </a:lnTo>
                    <a:lnTo>
                      <a:pt x="45" y="1"/>
                    </a:lnTo>
                    <a:lnTo>
                      <a:pt x="48" y="0"/>
                    </a:lnTo>
                    <a:lnTo>
                      <a:pt x="50" y="2"/>
                    </a:lnTo>
                    <a:lnTo>
                      <a:pt x="51" y="6"/>
                    </a:lnTo>
                    <a:lnTo>
                      <a:pt x="51" y="11"/>
                    </a:lnTo>
                    <a:close/>
                  </a:path>
                </a:pathLst>
              </a:custGeom>
              <a:solidFill>
                <a:srgbClr val="FFF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2" name="Freeform 279">
                <a:extLst>
                  <a:ext uri="{FF2B5EF4-FFF2-40B4-BE49-F238E27FC236}">
                    <a16:creationId xmlns:a16="http://schemas.microsoft.com/office/drawing/2014/main" id="{EF645CE6-9B5C-466F-81E6-0E6090E75827}"/>
                  </a:ext>
                </a:extLst>
              </p:cNvPr>
              <p:cNvSpPr>
                <a:spLocks/>
              </p:cNvSpPr>
              <p:nvPr/>
            </p:nvSpPr>
            <p:spPr bwMode="auto">
              <a:xfrm>
                <a:off x="3951" y="1802"/>
                <a:ext cx="49" cy="44"/>
              </a:xfrm>
              <a:custGeom>
                <a:avLst/>
                <a:gdLst>
                  <a:gd name="T0" fmla="*/ 49 w 49"/>
                  <a:gd name="T1" fmla="*/ 10 h 44"/>
                  <a:gd name="T2" fmla="*/ 49 w 49"/>
                  <a:gd name="T3" fmla="*/ 10 h 44"/>
                  <a:gd name="T4" fmla="*/ 49 w 49"/>
                  <a:gd name="T5" fmla="*/ 20 h 44"/>
                  <a:gd name="T6" fmla="*/ 48 w 49"/>
                  <a:gd name="T7" fmla="*/ 27 h 44"/>
                  <a:gd name="T8" fmla="*/ 46 w 49"/>
                  <a:gd name="T9" fmla="*/ 30 h 44"/>
                  <a:gd name="T10" fmla="*/ 45 w 49"/>
                  <a:gd name="T11" fmla="*/ 32 h 44"/>
                  <a:gd name="T12" fmla="*/ 38 w 49"/>
                  <a:gd name="T13" fmla="*/ 36 h 44"/>
                  <a:gd name="T14" fmla="*/ 38 w 49"/>
                  <a:gd name="T15" fmla="*/ 36 h 44"/>
                  <a:gd name="T16" fmla="*/ 30 w 49"/>
                  <a:gd name="T17" fmla="*/ 39 h 44"/>
                  <a:gd name="T18" fmla="*/ 21 w 49"/>
                  <a:gd name="T19" fmla="*/ 41 h 44"/>
                  <a:gd name="T20" fmla="*/ 6 w 49"/>
                  <a:gd name="T21" fmla="*/ 44 h 44"/>
                  <a:gd name="T22" fmla="*/ 6 w 49"/>
                  <a:gd name="T23" fmla="*/ 44 h 44"/>
                  <a:gd name="T24" fmla="*/ 2 w 49"/>
                  <a:gd name="T25" fmla="*/ 44 h 44"/>
                  <a:gd name="T26" fmla="*/ 1 w 49"/>
                  <a:gd name="T27" fmla="*/ 43 h 44"/>
                  <a:gd name="T28" fmla="*/ 0 w 49"/>
                  <a:gd name="T29" fmla="*/ 42 h 44"/>
                  <a:gd name="T30" fmla="*/ 0 w 49"/>
                  <a:gd name="T31" fmla="*/ 40 h 44"/>
                  <a:gd name="T32" fmla="*/ 1 w 49"/>
                  <a:gd name="T33" fmla="*/ 37 h 44"/>
                  <a:gd name="T34" fmla="*/ 5 w 49"/>
                  <a:gd name="T35" fmla="*/ 31 h 44"/>
                  <a:gd name="T36" fmla="*/ 5 w 49"/>
                  <a:gd name="T37" fmla="*/ 31 h 44"/>
                  <a:gd name="T38" fmla="*/ 14 w 49"/>
                  <a:gd name="T39" fmla="*/ 23 h 44"/>
                  <a:gd name="T40" fmla="*/ 22 w 49"/>
                  <a:gd name="T41" fmla="*/ 15 h 44"/>
                  <a:gd name="T42" fmla="*/ 30 w 49"/>
                  <a:gd name="T43" fmla="*/ 9 h 44"/>
                  <a:gd name="T44" fmla="*/ 30 w 49"/>
                  <a:gd name="T45" fmla="*/ 9 h 44"/>
                  <a:gd name="T46" fmla="*/ 37 w 49"/>
                  <a:gd name="T47" fmla="*/ 4 h 44"/>
                  <a:gd name="T48" fmla="*/ 44 w 49"/>
                  <a:gd name="T49" fmla="*/ 0 h 44"/>
                  <a:gd name="T50" fmla="*/ 46 w 49"/>
                  <a:gd name="T51" fmla="*/ 0 h 44"/>
                  <a:gd name="T52" fmla="*/ 48 w 49"/>
                  <a:gd name="T53" fmla="*/ 2 h 44"/>
                  <a:gd name="T54" fmla="*/ 49 w 49"/>
                  <a:gd name="T55" fmla="*/ 5 h 44"/>
                  <a:gd name="T56" fmla="*/ 49 w 49"/>
                  <a:gd name="T57" fmla="*/ 10 h 44"/>
                  <a:gd name="T58" fmla="*/ 49 w 49"/>
                  <a:gd name="T59" fmla="*/ 10 h 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44">
                    <a:moveTo>
                      <a:pt x="49" y="10"/>
                    </a:moveTo>
                    <a:lnTo>
                      <a:pt x="49" y="10"/>
                    </a:lnTo>
                    <a:lnTo>
                      <a:pt x="49" y="20"/>
                    </a:lnTo>
                    <a:lnTo>
                      <a:pt x="48" y="27"/>
                    </a:lnTo>
                    <a:lnTo>
                      <a:pt x="46" y="30"/>
                    </a:lnTo>
                    <a:lnTo>
                      <a:pt x="45" y="32"/>
                    </a:lnTo>
                    <a:lnTo>
                      <a:pt x="38" y="36"/>
                    </a:lnTo>
                    <a:lnTo>
                      <a:pt x="30" y="39"/>
                    </a:lnTo>
                    <a:lnTo>
                      <a:pt x="21" y="41"/>
                    </a:lnTo>
                    <a:lnTo>
                      <a:pt x="6" y="44"/>
                    </a:lnTo>
                    <a:lnTo>
                      <a:pt x="2" y="44"/>
                    </a:lnTo>
                    <a:lnTo>
                      <a:pt x="1" y="43"/>
                    </a:lnTo>
                    <a:lnTo>
                      <a:pt x="0" y="42"/>
                    </a:lnTo>
                    <a:lnTo>
                      <a:pt x="0" y="40"/>
                    </a:lnTo>
                    <a:lnTo>
                      <a:pt x="1" y="37"/>
                    </a:lnTo>
                    <a:lnTo>
                      <a:pt x="5" y="31"/>
                    </a:lnTo>
                    <a:lnTo>
                      <a:pt x="14" y="23"/>
                    </a:lnTo>
                    <a:lnTo>
                      <a:pt x="22" y="15"/>
                    </a:lnTo>
                    <a:lnTo>
                      <a:pt x="30" y="9"/>
                    </a:lnTo>
                    <a:lnTo>
                      <a:pt x="37" y="4"/>
                    </a:lnTo>
                    <a:lnTo>
                      <a:pt x="44" y="0"/>
                    </a:lnTo>
                    <a:lnTo>
                      <a:pt x="46" y="0"/>
                    </a:lnTo>
                    <a:lnTo>
                      <a:pt x="48" y="2"/>
                    </a:lnTo>
                    <a:lnTo>
                      <a:pt x="49" y="5"/>
                    </a:lnTo>
                    <a:lnTo>
                      <a:pt x="49" y="10"/>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3" name="Freeform 280">
                <a:extLst>
                  <a:ext uri="{FF2B5EF4-FFF2-40B4-BE49-F238E27FC236}">
                    <a16:creationId xmlns:a16="http://schemas.microsoft.com/office/drawing/2014/main" id="{FF72ABA7-8323-4166-88C8-0E932CC300CB}"/>
                  </a:ext>
                </a:extLst>
              </p:cNvPr>
              <p:cNvSpPr>
                <a:spLocks/>
              </p:cNvSpPr>
              <p:nvPr/>
            </p:nvSpPr>
            <p:spPr bwMode="auto">
              <a:xfrm>
                <a:off x="3952" y="1804"/>
                <a:ext cx="47" cy="41"/>
              </a:xfrm>
              <a:custGeom>
                <a:avLst/>
                <a:gdLst>
                  <a:gd name="T0" fmla="*/ 47 w 47"/>
                  <a:gd name="T1" fmla="*/ 9 h 41"/>
                  <a:gd name="T2" fmla="*/ 47 w 47"/>
                  <a:gd name="T3" fmla="*/ 9 h 41"/>
                  <a:gd name="T4" fmla="*/ 46 w 47"/>
                  <a:gd name="T5" fmla="*/ 18 h 41"/>
                  <a:gd name="T6" fmla="*/ 45 w 47"/>
                  <a:gd name="T7" fmla="*/ 25 h 41"/>
                  <a:gd name="T8" fmla="*/ 44 w 47"/>
                  <a:gd name="T9" fmla="*/ 27 h 41"/>
                  <a:gd name="T10" fmla="*/ 43 w 47"/>
                  <a:gd name="T11" fmla="*/ 29 h 41"/>
                  <a:gd name="T12" fmla="*/ 37 w 47"/>
                  <a:gd name="T13" fmla="*/ 33 h 41"/>
                  <a:gd name="T14" fmla="*/ 37 w 47"/>
                  <a:gd name="T15" fmla="*/ 33 h 41"/>
                  <a:gd name="T16" fmla="*/ 28 w 47"/>
                  <a:gd name="T17" fmla="*/ 36 h 41"/>
                  <a:gd name="T18" fmla="*/ 20 w 47"/>
                  <a:gd name="T19" fmla="*/ 38 h 41"/>
                  <a:gd name="T20" fmla="*/ 6 w 47"/>
                  <a:gd name="T21" fmla="*/ 41 h 41"/>
                  <a:gd name="T22" fmla="*/ 6 w 47"/>
                  <a:gd name="T23" fmla="*/ 41 h 41"/>
                  <a:gd name="T24" fmla="*/ 2 w 47"/>
                  <a:gd name="T25" fmla="*/ 41 h 41"/>
                  <a:gd name="T26" fmla="*/ 1 w 47"/>
                  <a:gd name="T27" fmla="*/ 40 h 41"/>
                  <a:gd name="T28" fmla="*/ 0 w 47"/>
                  <a:gd name="T29" fmla="*/ 39 h 41"/>
                  <a:gd name="T30" fmla="*/ 0 w 47"/>
                  <a:gd name="T31" fmla="*/ 37 h 41"/>
                  <a:gd name="T32" fmla="*/ 1 w 47"/>
                  <a:gd name="T33" fmla="*/ 35 h 41"/>
                  <a:gd name="T34" fmla="*/ 5 w 47"/>
                  <a:gd name="T35" fmla="*/ 29 h 41"/>
                  <a:gd name="T36" fmla="*/ 5 w 47"/>
                  <a:gd name="T37" fmla="*/ 29 h 41"/>
                  <a:gd name="T38" fmla="*/ 14 w 47"/>
                  <a:gd name="T39" fmla="*/ 21 h 41"/>
                  <a:gd name="T40" fmla="*/ 21 w 47"/>
                  <a:gd name="T41" fmla="*/ 14 h 41"/>
                  <a:gd name="T42" fmla="*/ 28 w 47"/>
                  <a:gd name="T43" fmla="*/ 8 h 41"/>
                  <a:gd name="T44" fmla="*/ 28 w 47"/>
                  <a:gd name="T45" fmla="*/ 8 h 41"/>
                  <a:gd name="T46" fmla="*/ 36 w 47"/>
                  <a:gd name="T47" fmla="*/ 3 h 41"/>
                  <a:gd name="T48" fmla="*/ 42 w 47"/>
                  <a:gd name="T49" fmla="*/ 0 h 41"/>
                  <a:gd name="T50" fmla="*/ 44 w 47"/>
                  <a:gd name="T51" fmla="*/ 0 h 41"/>
                  <a:gd name="T52" fmla="*/ 46 w 47"/>
                  <a:gd name="T53" fmla="*/ 1 h 41"/>
                  <a:gd name="T54" fmla="*/ 47 w 47"/>
                  <a:gd name="T55" fmla="*/ 4 h 41"/>
                  <a:gd name="T56" fmla="*/ 47 w 47"/>
                  <a:gd name="T57" fmla="*/ 9 h 41"/>
                  <a:gd name="T58" fmla="*/ 47 w 47"/>
                  <a:gd name="T59" fmla="*/ 9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 h="41">
                    <a:moveTo>
                      <a:pt x="47" y="9"/>
                    </a:moveTo>
                    <a:lnTo>
                      <a:pt x="47" y="9"/>
                    </a:lnTo>
                    <a:lnTo>
                      <a:pt x="46" y="18"/>
                    </a:lnTo>
                    <a:lnTo>
                      <a:pt x="45" y="25"/>
                    </a:lnTo>
                    <a:lnTo>
                      <a:pt x="44" y="27"/>
                    </a:lnTo>
                    <a:lnTo>
                      <a:pt x="43" y="29"/>
                    </a:lnTo>
                    <a:lnTo>
                      <a:pt x="37" y="33"/>
                    </a:lnTo>
                    <a:lnTo>
                      <a:pt x="28" y="36"/>
                    </a:lnTo>
                    <a:lnTo>
                      <a:pt x="20" y="38"/>
                    </a:lnTo>
                    <a:lnTo>
                      <a:pt x="6" y="41"/>
                    </a:lnTo>
                    <a:lnTo>
                      <a:pt x="2" y="41"/>
                    </a:lnTo>
                    <a:lnTo>
                      <a:pt x="1" y="40"/>
                    </a:lnTo>
                    <a:lnTo>
                      <a:pt x="0" y="39"/>
                    </a:lnTo>
                    <a:lnTo>
                      <a:pt x="0" y="37"/>
                    </a:lnTo>
                    <a:lnTo>
                      <a:pt x="1" y="35"/>
                    </a:lnTo>
                    <a:lnTo>
                      <a:pt x="5" y="29"/>
                    </a:lnTo>
                    <a:lnTo>
                      <a:pt x="14" y="21"/>
                    </a:lnTo>
                    <a:lnTo>
                      <a:pt x="21" y="14"/>
                    </a:lnTo>
                    <a:lnTo>
                      <a:pt x="28" y="8"/>
                    </a:lnTo>
                    <a:lnTo>
                      <a:pt x="36" y="3"/>
                    </a:lnTo>
                    <a:lnTo>
                      <a:pt x="42" y="0"/>
                    </a:lnTo>
                    <a:lnTo>
                      <a:pt x="44" y="0"/>
                    </a:lnTo>
                    <a:lnTo>
                      <a:pt x="46" y="1"/>
                    </a:lnTo>
                    <a:lnTo>
                      <a:pt x="47" y="4"/>
                    </a:lnTo>
                    <a:lnTo>
                      <a:pt x="47" y="9"/>
                    </a:lnTo>
                    <a:close/>
                  </a:path>
                </a:pathLst>
              </a:custGeom>
              <a:solidFill>
                <a:srgbClr val="FEE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4" name="Freeform 281">
                <a:extLst>
                  <a:ext uri="{FF2B5EF4-FFF2-40B4-BE49-F238E27FC236}">
                    <a16:creationId xmlns:a16="http://schemas.microsoft.com/office/drawing/2014/main" id="{A7E5550B-9B3B-4961-B08C-9364CAAF6429}"/>
                  </a:ext>
                </a:extLst>
              </p:cNvPr>
              <p:cNvSpPr>
                <a:spLocks/>
              </p:cNvSpPr>
              <p:nvPr/>
            </p:nvSpPr>
            <p:spPr bwMode="auto">
              <a:xfrm>
                <a:off x="3953" y="1805"/>
                <a:ext cx="45" cy="39"/>
              </a:xfrm>
              <a:custGeom>
                <a:avLst/>
                <a:gdLst>
                  <a:gd name="T0" fmla="*/ 45 w 45"/>
                  <a:gd name="T1" fmla="*/ 8 h 39"/>
                  <a:gd name="T2" fmla="*/ 45 w 45"/>
                  <a:gd name="T3" fmla="*/ 8 h 39"/>
                  <a:gd name="T4" fmla="*/ 44 w 45"/>
                  <a:gd name="T5" fmla="*/ 18 h 39"/>
                  <a:gd name="T6" fmla="*/ 43 w 45"/>
                  <a:gd name="T7" fmla="*/ 24 h 39"/>
                  <a:gd name="T8" fmla="*/ 42 w 45"/>
                  <a:gd name="T9" fmla="*/ 26 h 39"/>
                  <a:gd name="T10" fmla="*/ 41 w 45"/>
                  <a:gd name="T11" fmla="*/ 28 h 39"/>
                  <a:gd name="T12" fmla="*/ 35 w 45"/>
                  <a:gd name="T13" fmla="*/ 31 h 39"/>
                  <a:gd name="T14" fmla="*/ 35 w 45"/>
                  <a:gd name="T15" fmla="*/ 31 h 39"/>
                  <a:gd name="T16" fmla="*/ 27 w 45"/>
                  <a:gd name="T17" fmla="*/ 34 h 39"/>
                  <a:gd name="T18" fmla="*/ 19 w 45"/>
                  <a:gd name="T19" fmla="*/ 36 h 39"/>
                  <a:gd name="T20" fmla="*/ 6 w 45"/>
                  <a:gd name="T21" fmla="*/ 39 h 39"/>
                  <a:gd name="T22" fmla="*/ 6 w 45"/>
                  <a:gd name="T23" fmla="*/ 39 h 39"/>
                  <a:gd name="T24" fmla="*/ 2 w 45"/>
                  <a:gd name="T25" fmla="*/ 39 h 39"/>
                  <a:gd name="T26" fmla="*/ 1 w 45"/>
                  <a:gd name="T27" fmla="*/ 38 h 39"/>
                  <a:gd name="T28" fmla="*/ 0 w 45"/>
                  <a:gd name="T29" fmla="*/ 37 h 39"/>
                  <a:gd name="T30" fmla="*/ 1 w 45"/>
                  <a:gd name="T31" fmla="*/ 33 h 39"/>
                  <a:gd name="T32" fmla="*/ 5 w 45"/>
                  <a:gd name="T33" fmla="*/ 27 h 39"/>
                  <a:gd name="T34" fmla="*/ 5 w 45"/>
                  <a:gd name="T35" fmla="*/ 27 h 39"/>
                  <a:gd name="T36" fmla="*/ 13 w 45"/>
                  <a:gd name="T37" fmla="*/ 20 h 39"/>
                  <a:gd name="T38" fmla="*/ 20 w 45"/>
                  <a:gd name="T39" fmla="*/ 13 h 39"/>
                  <a:gd name="T40" fmla="*/ 27 w 45"/>
                  <a:gd name="T41" fmla="*/ 7 h 39"/>
                  <a:gd name="T42" fmla="*/ 27 w 45"/>
                  <a:gd name="T43" fmla="*/ 7 h 39"/>
                  <a:gd name="T44" fmla="*/ 34 w 45"/>
                  <a:gd name="T45" fmla="*/ 3 h 39"/>
                  <a:gd name="T46" fmla="*/ 40 w 45"/>
                  <a:gd name="T47" fmla="*/ 0 h 39"/>
                  <a:gd name="T48" fmla="*/ 42 w 45"/>
                  <a:gd name="T49" fmla="*/ 0 h 39"/>
                  <a:gd name="T50" fmla="*/ 44 w 45"/>
                  <a:gd name="T51" fmla="*/ 1 h 39"/>
                  <a:gd name="T52" fmla="*/ 45 w 45"/>
                  <a:gd name="T53" fmla="*/ 4 h 39"/>
                  <a:gd name="T54" fmla="*/ 45 w 45"/>
                  <a:gd name="T55" fmla="*/ 8 h 39"/>
                  <a:gd name="T56" fmla="*/ 45 w 45"/>
                  <a:gd name="T57" fmla="*/ 8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39">
                    <a:moveTo>
                      <a:pt x="45" y="8"/>
                    </a:moveTo>
                    <a:lnTo>
                      <a:pt x="45" y="8"/>
                    </a:lnTo>
                    <a:lnTo>
                      <a:pt x="44" y="18"/>
                    </a:lnTo>
                    <a:lnTo>
                      <a:pt x="43" y="24"/>
                    </a:lnTo>
                    <a:lnTo>
                      <a:pt x="42" y="26"/>
                    </a:lnTo>
                    <a:lnTo>
                      <a:pt x="41" y="28"/>
                    </a:lnTo>
                    <a:lnTo>
                      <a:pt x="35" y="31"/>
                    </a:lnTo>
                    <a:lnTo>
                      <a:pt x="27" y="34"/>
                    </a:lnTo>
                    <a:lnTo>
                      <a:pt x="19" y="36"/>
                    </a:lnTo>
                    <a:lnTo>
                      <a:pt x="6" y="39"/>
                    </a:lnTo>
                    <a:lnTo>
                      <a:pt x="2" y="39"/>
                    </a:lnTo>
                    <a:lnTo>
                      <a:pt x="1" y="38"/>
                    </a:lnTo>
                    <a:lnTo>
                      <a:pt x="0" y="37"/>
                    </a:lnTo>
                    <a:lnTo>
                      <a:pt x="1" y="33"/>
                    </a:lnTo>
                    <a:lnTo>
                      <a:pt x="5" y="27"/>
                    </a:lnTo>
                    <a:lnTo>
                      <a:pt x="13" y="20"/>
                    </a:lnTo>
                    <a:lnTo>
                      <a:pt x="20" y="13"/>
                    </a:lnTo>
                    <a:lnTo>
                      <a:pt x="27" y="7"/>
                    </a:lnTo>
                    <a:lnTo>
                      <a:pt x="34" y="3"/>
                    </a:lnTo>
                    <a:lnTo>
                      <a:pt x="40" y="0"/>
                    </a:lnTo>
                    <a:lnTo>
                      <a:pt x="42" y="0"/>
                    </a:lnTo>
                    <a:lnTo>
                      <a:pt x="44" y="1"/>
                    </a:lnTo>
                    <a:lnTo>
                      <a:pt x="45" y="4"/>
                    </a:lnTo>
                    <a:lnTo>
                      <a:pt x="45" y="8"/>
                    </a:lnTo>
                    <a:close/>
                  </a:path>
                </a:pathLst>
              </a:custGeom>
              <a:solidFill>
                <a:srgbClr val="FDE0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5" name="Freeform 282">
                <a:extLst>
                  <a:ext uri="{FF2B5EF4-FFF2-40B4-BE49-F238E27FC236}">
                    <a16:creationId xmlns:a16="http://schemas.microsoft.com/office/drawing/2014/main" id="{504C44B3-7A55-476A-BC84-D9866AEF0FF3}"/>
                  </a:ext>
                </a:extLst>
              </p:cNvPr>
              <p:cNvSpPr>
                <a:spLocks/>
              </p:cNvSpPr>
              <p:nvPr/>
            </p:nvSpPr>
            <p:spPr bwMode="auto">
              <a:xfrm>
                <a:off x="3955" y="1806"/>
                <a:ext cx="41" cy="37"/>
              </a:xfrm>
              <a:custGeom>
                <a:avLst/>
                <a:gdLst>
                  <a:gd name="T0" fmla="*/ 4 w 41"/>
                  <a:gd name="T1" fmla="*/ 26 h 37"/>
                  <a:gd name="T2" fmla="*/ 4 w 41"/>
                  <a:gd name="T3" fmla="*/ 26 h 37"/>
                  <a:gd name="T4" fmla="*/ 12 w 41"/>
                  <a:gd name="T5" fmla="*/ 19 h 37"/>
                  <a:gd name="T6" fmla="*/ 18 w 41"/>
                  <a:gd name="T7" fmla="*/ 12 h 37"/>
                  <a:gd name="T8" fmla="*/ 25 w 41"/>
                  <a:gd name="T9" fmla="*/ 7 h 37"/>
                  <a:gd name="T10" fmla="*/ 25 w 41"/>
                  <a:gd name="T11" fmla="*/ 7 h 37"/>
                  <a:gd name="T12" fmla="*/ 31 w 41"/>
                  <a:gd name="T13" fmla="*/ 3 h 37"/>
                  <a:gd name="T14" fmla="*/ 37 w 41"/>
                  <a:gd name="T15" fmla="*/ 0 h 37"/>
                  <a:gd name="T16" fmla="*/ 39 w 41"/>
                  <a:gd name="T17" fmla="*/ 0 h 37"/>
                  <a:gd name="T18" fmla="*/ 40 w 41"/>
                  <a:gd name="T19" fmla="*/ 1 h 37"/>
                  <a:gd name="T20" fmla="*/ 41 w 41"/>
                  <a:gd name="T21" fmla="*/ 4 h 37"/>
                  <a:gd name="T22" fmla="*/ 41 w 41"/>
                  <a:gd name="T23" fmla="*/ 8 h 37"/>
                  <a:gd name="T24" fmla="*/ 41 w 41"/>
                  <a:gd name="T25" fmla="*/ 8 h 37"/>
                  <a:gd name="T26" fmla="*/ 41 w 41"/>
                  <a:gd name="T27" fmla="*/ 17 h 37"/>
                  <a:gd name="T28" fmla="*/ 40 w 41"/>
                  <a:gd name="T29" fmla="*/ 22 h 37"/>
                  <a:gd name="T30" fmla="*/ 39 w 41"/>
                  <a:gd name="T31" fmla="*/ 24 h 37"/>
                  <a:gd name="T32" fmla="*/ 38 w 41"/>
                  <a:gd name="T33" fmla="*/ 26 h 37"/>
                  <a:gd name="T34" fmla="*/ 32 w 41"/>
                  <a:gd name="T35" fmla="*/ 29 h 37"/>
                  <a:gd name="T36" fmla="*/ 32 w 41"/>
                  <a:gd name="T37" fmla="*/ 29 h 37"/>
                  <a:gd name="T38" fmla="*/ 25 w 41"/>
                  <a:gd name="T39" fmla="*/ 32 h 37"/>
                  <a:gd name="T40" fmla="*/ 18 w 41"/>
                  <a:gd name="T41" fmla="*/ 34 h 37"/>
                  <a:gd name="T42" fmla="*/ 5 w 41"/>
                  <a:gd name="T43" fmla="*/ 37 h 37"/>
                  <a:gd name="T44" fmla="*/ 5 w 41"/>
                  <a:gd name="T45" fmla="*/ 37 h 37"/>
                  <a:gd name="T46" fmla="*/ 1 w 41"/>
                  <a:gd name="T47" fmla="*/ 36 h 37"/>
                  <a:gd name="T48" fmla="*/ 0 w 41"/>
                  <a:gd name="T49" fmla="*/ 36 h 37"/>
                  <a:gd name="T50" fmla="*/ 0 w 41"/>
                  <a:gd name="T51" fmla="*/ 35 h 37"/>
                  <a:gd name="T52" fmla="*/ 0 w 41"/>
                  <a:gd name="T53" fmla="*/ 31 h 37"/>
                  <a:gd name="T54" fmla="*/ 4 w 41"/>
                  <a:gd name="T55" fmla="*/ 26 h 37"/>
                  <a:gd name="T56" fmla="*/ 4 w 41"/>
                  <a:gd name="T57" fmla="*/ 2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37">
                    <a:moveTo>
                      <a:pt x="4" y="26"/>
                    </a:moveTo>
                    <a:lnTo>
                      <a:pt x="4" y="26"/>
                    </a:lnTo>
                    <a:lnTo>
                      <a:pt x="12" y="19"/>
                    </a:lnTo>
                    <a:lnTo>
                      <a:pt x="18" y="12"/>
                    </a:lnTo>
                    <a:lnTo>
                      <a:pt x="25" y="7"/>
                    </a:lnTo>
                    <a:lnTo>
                      <a:pt x="31" y="3"/>
                    </a:lnTo>
                    <a:lnTo>
                      <a:pt x="37" y="0"/>
                    </a:lnTo>
                    <a:lnTo>
                      <a:pt x="39" y="0"/>
                    </a:lnTo>
                    <a:lnTo>
                      <a:pt x="40" y="1"/>
                    </a:lnTo>
                    <a:lnTo>
                      <a:pt x="41" y="4"/>
                    </a:lnTo>
                    <a:lnTo>
                      <a:pt x="41" y="8"/>
                    </a:lnTo>
                    <a:lnTo>
                      <a:pt x="41" y="17"/>
                    </a:lnTo>
                    <a:lnTo>
                      <a:pt x="40" y="22"/>
                    </a:lnTo>
                    <a:lnTo>
                      <a:pt x="39" y="24"/>
                    </a:lnTo>
                    <a:lnTo>
                      <a:pt x="38" y="26"/>
                    </a:lnTo>
                    <a:lnTo>
                      <a:pt x="32" y="29"/>
                    </a:lnTo>
                    <a:lnTo>
                      <a:pt x="25" y="32"/>
                    </a:lnTo>
                    <a:lnTo>
                      <a:pt x="18" y="34"/>
                    </a:lnTo>
                    <a:lnTo>
                      <a:pt x="5" y="37"/>
                    </a:lnTo>
                    <a:lnTo>
                      <a:pt x="1" y="36"/>
                    </a:lnTo>
                    <a:lnTo>
                      <a:pt x="0" y="36"/>
                    </a:lnTo>
                    <a:lnTo>
                      <a:pt x="0" y="35"/>
                    </a:lnTo>
                    <a:lnTo>
                      <a:pt x="0" y="31"/>
                    </a:lnTo>
                    <a:lnTo>
                      <a:pt x="4" y="2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6" name="Freeform 283">
                <a:extLst>
                  <a:ext uri="{FF2B5EF4-FFF2-40B4-BE49-F238E27FC236}">
                    <a16:creationId xmlns:a16="http://schemas.microsoft.com/office/drawing/2014/main" id="{B2578D4A-7072-4343-9FEF-67A97A829F17}"/>
                  </a:ext>
                </a:extLst>
              </p:cNvPr>
              <p:cNvSpPr>
                <a:spLocks/>
              </p:cNvSpPr>
              <p:nvPr/>
            </p:nvSpPr>
            <p:spPr bwMode="auto">
              <a:xfrm>
                <a:off x="3585" y="1370"/>
                <a:ext cx="425" cy="584"/>
              </a:xfrm>
              <a:custGeom>
                <a:avLst/>
                <a:gdLst>
                  <a:gd name="T0" fmla="*/ 107 w 425"/>
                  <a:gd name="T1" fmla="*/ 0 h 584"/>
                  <a:gd name="T2" fmla="*/ 95 w 425"/>
                  <a:gd name="T3" fmla="*/ 2 h 584"/>
                  <a:gd name="T4" fmla="*/ 78 w 425"/>
                  <a:gd name="T5" fmla="*/ 9 h 584"/>
                  <a:gd name="T6" fmla="*/ 64 w 425"/>
                  <a:gd name="T7" fmla="*/ 17 h 584"/>
                  <a:gd name="T8" fmla="*/ 50 w 425"/>
                  <a:gd name="T9" fmla="*/ 29 h 584"/>
                  <a:gd name="T10" fmla="*/ 36 w 425"/>
                  <a:gd name="T11" fmla="*/ 48 h 584"/>
                  <a:gd name="T12" fmla="*/ 25 w 425"/>
                  <a:gd name="T13" fmla="*/ 71 h 584"/>
                  <a:gd name="T14" fmla="*/ 21 w 425"/>
                  <a:gd name="T15" fmla="*/ 85 h 584"/>
                  <a:gd name="T16" fmla="*/ 6 w 425"/>
                  <a:gd name="T17" fmla="*/ 149 h 584"/>
                  <a:gd name="T18" fmla="*/ 2 w 425"/>
                  <a:gd name="T19" fmla="*/ 184 h 584"/>
                  <a:gd name="T20" fmla="*/ 0 w 425"/>
                  <a:gd name="T21" fmla="*/ 220 h 584"/>
                  <a:gd name="T22" fmla="*/ 2 w 425"/>
                  <a:gd name="T23" fmla="*/ 255 h 584"/>
                  <a:gd name="T24" fmla="*/ 10 w 425"/>
                  <a:gd name="T25" fmla="*/ 291 h 584"/>
                  <a:gd name="T26" fmla="*/ 24 w 425"/>
                  <a:gd name="T27" fmla="*/ 327 h 584"/>
                  <a:gd name="T28" fmla="*/ 47 w 425"/>
                  <a:gd name="T29" fmla="*/ 361 h 584"/>
                  <a:gd name="T30" fmla="*/ 95 w 425"/>
                  <a:gd name="T31" fmla="*/ 426 h 584"/>
                  <a:gd name="T32" fmla="*/ 143 w 425"/>
                  <a:gd name="T33" fmla="*/ 495 h 584"/>
                  <a:gd name="T34" fmla="*/ 151 w 425"/>
                  <a:gd name="T35" fmla="*/ 509 h 584"/>
                  <a:gd name="T36" fmla="*/ 165 w 425"/>
                  <a:gd name="T37" fmla="*/ 526 h 584"/>
                  <a:gd name="T38" fmla="*/ 183 w 425"/>
                  <a:gd name="T39" fmla="*/ 543 h 584"/>
                  <a:gd name="T40" fmla="*/ 204 w 425"/>
                  <a:gd name="T41" fmla="*/ 560 h 584"/>
                  <a:gd name="T42" fmla="*/ 227 w 425"/>
                  <a:gd name="T43" fmla="*/ 572 h 584"/>
                  <a:gd name="T44" fmla="*/ 248 w 425"/>
                  <a:gd name="T45" fmla="*/ 581 h 584"/>
                  <a:gd name="T46" fmla="*/ 268 w 425"/>
                  <a:gd name="T47" fmla="*/ 584 h 584"/>
                  <a:gd name="T48" fmla="*/ 282 w 425"/>
                  <a:gd name="T49" fmla="*/ 581 h 584"/>
                  <a:gd name="T50" fmla="*/ 287 w 425"/>
                  <a:gd name="T51" fmla="*/ 576 h 584"/>
                  <a:gd name="T52" fmla="*/ 290 w 425"/>
                  <a:gd name="T53" fmla="*/ 569 h 584"/>
                  <a:gd name="T54" fmla="*/ 295 w 425"/>
                  <a:gd name="T55" fmla="*/ 553 h 584"/>
                  <a:gd name="T56" fmla="*/ 308 w 425"/>
                  <a:gd name="T57" fmla="*/ 523 h 584"/>
                  <a:gd name="T58" fmla="*/ 328 w 425"/>
                  <a:gd name="T59" fmla="*/ 495 h 584"/>
                  <a:gd name="T60" fmla="*/ 353 w 425"/>
                  <a:gd name="T61" fmla="*/ 469 h 584"/>
                  <a:gd name="T62" fmla="*/ 368 w 425"/>
                  <a:gd name="T63" fmla="*/ 458 h 584"/>
                  <a:gd name="T64" fmla="*/ 396 w 425"/>
                  <a:gd name="T65" fmla="*/ 438 h 584"/>
                  <a:gd name="T66" fmla="*/ 415 w 425"/>
                  <a:gd name="T67" fmla="*/ 418 h 584"/>
                  <a:gd name="T68" fmla="*/ 423 w 425"/>
                  <a:gd name="T69" fmla="*/ 403 h 584"/>
                  <a:gd name="T70" fmla="*/ 425 w 425"/>
                  <a:gd name="T71" fmla="*/ 391 h 584"/>
                  <a:gd name="T72" fmla="*/ 424 w 425"/>
                  <a:gd name="T73" fmla="*/ 371 h 584"/>
                  <a:gd name="T74" fmla="*/ 422 w 425"/>
                  <a:gd name="T75" fmla="*/ 362 h 584"/>
                  <a:gd name="T76" fmla="*/ 409 w 425"/>
                  <a:gd name="T77" fmla="*/ 329 h 584"/>
                  <a:gd name="T78" fmla="*/ 381 w 425"/>
                  <a:gd name="T79" fmla="*/ 271 h 584"/>
                  <a:gd name="T80" fmla="*/ 341 w 425"/>
                  <a:gd name="T81" fmla="*/ 189 h 584"/>
                  <a:gd name="T82" fmla="*/ 334 w 425"/>
                  <a:gd name="T83" fmla="*/ 171 h 584"/>
                  <a:gd name="T84" fmla="*/ 314 w 425"/>
                  <a:gd name="T85" fmla="*/ 93 h 584"/>
                  <a:gd name="T86" fmla="*/ 304 w 425"/>
                  <a:gd name="T87" fmla="*/ 64 h 584"/>
                  <a:gd name="T88" fmla="*/ 299 w 425"/>
                  <a:gd name="T89" fmla="*/ 58 h 584"/>
                  <a:gd name="T90" fmla="*/ 296 w 425"/>
                  <a:gd name="T91" fmla="*/ 60 h 584"/>
                  <a:gd name="T92" fmla="*/ 289 w 425"/>
                  <a:gd name="T93" fmla="*/ 79 h 584"/>
                  <a:gd name="T94" fmla="*/ 277 w 425"/>
                  <a:gd name="T95" fmla="*/ 109 h 584"/>
                  <a:gd name="T96" fmla="*/ 273 w 425"/>
                  <a:gd name="T97" fmla="*/ 114 h 584"/>
                  <a:gd name="T98" fmla="*/ 268 w 425"/>
                  <a:gd name="T99" fmla="*/ 116 h 584"/>
                  <a:gd name="T100" fmla="*/ 261 w 425"/>
                  <a:gd name="T101" fmla="*/ 113 h 584"/>
                  <a:gd name="T102" fmla="*/ 255 w 425"/>
                  <a:gd name="T103" fmla="*/ 107 h 584"/>
                  <a:gd name="T104" fmla="*/ 237 w 425"/>
                  <a:gd name="T105" fmla="*/ 95 h 584"/>
                  <a:gd name="T106" fmla="*/ 203 w 425"/>
                  <a:gd name="T107" fmla="*/ 79 h 584"/>
                  <a:gd name="T108" fmla="*/ 178 w 425"/>
                  <a:gd name="T109" fmla="*/ 67 h 584"/>
                  <a:gd name="T110" fmla="*/ 158 w 425"/>
                  <a:gd name="T111" fmla="*/ 53 h 584"/>
                  <a:gd name="T112" fmla="*/ 144 w 425"/>
                  <a:gd name="T113" fmla="*/ 37 h 584"/>
                  <a:gd name="T114" fmla="*/ 136 w 425"/>
                  <a:gd name="T115" fmla="*/ 23 h 584"/>
                  <a:gd name="T116" fmla="*/ 131 w 425"/>
                  <a:gd name="T117" fmla="*/ 14 h 584"/>
                  <a:gd name="T118" fmla="*/ 125 w 425"/>
                  <a:gd name="T119" fmla="*/ 7 h 584"/>
                  <a:gd name="T120" fmla="*/ 112 w 425"/>
                  <a:gd name="T121" fmla="*/ 1 h 584"/>
                  <a:gd name="T122" fmla="*/ 107 w 425"/>
                  <a:gd name="T123" fmla="*/ 0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5" h="584">
                    <a:moveTo>
                      <a:pt x="107" y="0"/>
                    </a:moveTo>
                    <a:lnTo>
                      <a:pt x="107" y="0"/>
                    </a:lnTo>
                    <a:lnTo>
                      <a:pt x="104" y="1"/>
                    </a:lnTo>
                    <a:lnTo>
                      <a:pt x="95" y="2"/>
                    </a:lnTo>
                    <a:lnTo>
                      <a:pt x="84" y="6"/>
                    </a:lnTo>
                    <a:lnTo>
                      <a:pt x="78" y="9"/>
                    </a:lnTo>
                    <a:lnTo>
                      <a:pt x="71" y="12"/>
                    </a:lnTo>
                    <a:lnTo>
                      <a:pt x="64" y="17"/>
                    </a:lnTo>
                    <a:lnTo>
                      <a:pt x="57" y="22"/>
                    </a:lnTo>
                    <a:lnTo>
                      <a:pt x="50" y="29"/>
                    </a:lnTo>
                    <a:lnTo>
                      <a:pt x="43" y="37"/>
                    </a:lnTo>
                    <a:lnTo>
                      <a:pt x="36" y="48"/>
                    </a:lnTo>
                    <a:lnTo>
                      <a:pt x="30" y="58"/>
                    </a:lnTo>
                    <a:lnTo>
                      <a:pt x="25" y="71"/>
                    </a:lnTo>
                    <a:lnTo>
                      <a:pt x="21" y="85"/>
                    </a:lnTo>
                    <a:lnTo>
                      <a:pt x="13" y="117"/>
                    </a:lnTo>
                    <a:lnTo>
                      <a:pt x="6" y="149"/>
                    </a:lnTo>
                    <a:lnTo>
                      <a:pt x="4" y="167"/>
                    </a:lnTo>
                    <a:lnTo>
                      <a:pt x="2" y="184"/>
                    </a:lnTo>
                    <a:lnTo>
                      <a:pt x="0" y="201"/>
                    </a:lnTo>
                    <a:lnTo>
                      <a:pt x="0" y="220"/>
                    </a:lnTo>
                    <a:lnTo>
                      <a:pt x="0" y="237"/>
                    </a:lnTo>
                    <a:lnTo>
                      <a:pt x="2" y="255"/>
                    </a:lnTo>
                    <a:lnTo>
                      <a:pt x="5" y="274"/>
                    </a:lnTo>
                    <a:lnTo>
                      <a:pt x="10" y="291"/>
                    </a:lnTo>
                    <a:lnTo>
                      <a:pt x="16" y="309"/>
                    </a:lnTo>
                    <a:lnTo>
                      <a:pt x="24" y="327"/>
                    </a:lnTo>
                    <a:lnTo>
                      <a:pt x="34" y="344"/>
                    </a:lnTo>
                    <a:lnTo>
                      <a:pt x="47" y="361"/>
                    </a:lnTo>
                    <a:lnTo>
                      <a:pt x="95" y="426"/>
                    </a:lnTo>
                    <a:lnTo>
                      <a:pt x="126" y="469"/>
                    </a:lnTo>
                    <a:lnTo>
                      <a:pt x="143" y="495"/>
                    </a:lnTo>
                    <a:lnTo>
                      <a:pt x="151" y="509"/>
                    </a:lnTo>
                    <a:lnTo>
                      <a:pt x="158" y="518"/>
                    </a:lnTo>
                    <a:lnTo>
                      <a:pt x="165" y="526"/>
                    </a:lnTo>
                    <a:lnTo>
                      <a:pt x="174" y="535"/>
                    </a:lnTo>
                    <a:lnTo>
                      <a:pt x="183" y="543"/>
                    </a:lnTo>
                    <a:lnTo>
                      <a:pt x="193" y="552"/>
                    </a:lnTo>
                    <a:lnTo>
                      <a:pt x="204" y="560"/>
                    </a:lnTo>
                    <a:lnTo>
                      <a:pt x="216" y="566"/>
                    </a:lnTo>
                    <a:lnTo>
                      <a:pt x="227" y="572"/>
                    </a:lnTo>
                    <a:lnTo>
                      <a:pt x="238" y="577"/>
                    </a:lnTo>
                    <a:lnTo>
                      <a:pt x="248" y="581"/>
                    </a:lnTo>
                    <a:lnTo>
                      <a:pt x="258" y="583"/>
                    </a:lnTo>
                    <a:lnTo>
                      <a:pt x="268" y="584"/>
                    </a:lnTo>
                    <a:lnTo>
                      <a:pt x="276" y="583"/>
                    </a:lnTo>
                    <a:lnTo>
                      <a:pt x="282" y="581"/>
                    </a:lnTo>
                    <a:lnTo>
                      <a:pt x="285" y="579"/>
                    </a:lnTo>
                    <a:lnTo>
                      <a:pt x="287" y="576"/>
                    </a:lnTo>
                    <a:lnTo>
                      <a:pt x="289" y="573"/>
                    </a:lnTo>
                    <a:lnTo>
                      <a:pt x="290" y="569"/>
                    </a:lnTo>
                    <a:lnTo>
                      <a:pt x="295" y="553"/>
                    </a:lnTo>
                    <a:lnTo>
                      <a:pt x="300" y="537"/>
                    </a:lnTo>
                    <a:lnTo>
                      <a:pt x="308" y="523"/>
                    </a:lnTo>
                    <a:lnTo>
                      <a:pt x="316" y="509"/>
                    </a:lnTo>
                    <a:lnTo>
                      <a:pt x="328" y="495"/>
                    </a:lnTo>
                    <a:lnTo>
                      <a:pt x="339" y="481"/>
                    </a:lnTo>
                    <a:lnTo>
                      <a:pt x="353" y="469"/>
                    </a:lnTo>
                    <a:lnTo>
                      <a:pt x="368" y="458"/>
                    </a:lnTo>
                    <a:lnTo>
                      <a:pt x="384" y="447"/>
                    </a:lnTo>
                    <a:lnTo>
                      <a:pt x="396" y="438"/>
                    </a:lnTo>
                    <a:lnTo>
                      <a:pt x="407" y="427"/>
                    </a:lnTo>
                    <a:lnTo>
                      <a:pt x="415" y="418"/>
                    </a:lnTo>
                    <a:lnTo>
                      <a:pt x="421" y="408"/>
                    </a:lnTo>
                    <a:lnTo>
                      <a:pt x="423" y="403"/>
                    </a:lnTo>
                    <a:lnTo>
                      <a:pt x="424" y="397"/>
                    </a:lnTo>
                    <a:lnTo>
                      <a:pt x="425" y="391"/>
                    </a:lnTo>
                    <a:lnTo>
                      <a:pt x="425" y="385"/>
                    </a:lnTo>
                    <a:lnTo>
                      <a:pt x="424" y="371"/>
                    </a:lnTo>
                    <a:lnTo>
                      <a:pt x="422" y="362"/>
                    </a:lnTo>
                    <a:lnTo>
                      <a:pt x="419" y="353"/>
                    </a:lnTo>
                    <a:lnTo>
                      <a:pt x="409" y="329"/>
                    </a:lnTo>
                    <a:lnTo>
                      <a:pt x="396" y="300"/>
                    </a:lnTo>
                    <a:lnTo>
                      <a:pt x="381" y="271"/>
                    </a:lnTo>
                    <a:lnTo>
                      <a:pt x="352" y="213"/>
                    </a:lnTo>
                    <a:lnTo>
                      <a:pt x="341" y="189"/>
                    </a:lnTo>
                    <a:lnTo>
                      <a:pt x="334" y="171"/>
                    </a:lnTo>
                    <a:lnTo>
                      <a:pt x="325" y="134"/>
                    </a:lnTo>
                    <a:lnTo>
                      <a:pt x="314" y="93"/>
                    </a:lnTo>
                    <a:lnTo>
                      <a:pt x="309" y="76"/>
                    </a:lnTo>
                    <a:lnTo>
                      <a:pt x="304" y="64"/>
                    </a:lnTo>
                    <a:lnTo>
                      <a:pt x="301" y="60"/>
                    </a:lnTo>
                    <a:lnTo>
                      <a:pt x="299" y="58"/>
                    </a:lnTo>
                    <a:lnTo>
                      <a:pt x="298" y="58"/>
                    </a:lnTo>
                    <a:lnTo>
                      <a:pt x="296" y="60"/>
                    </a:lnTo>
                    <a:lnTo>
                      <a:pt x="289" y="79"/>
                    </a:lnTo>
                    <a:lnTo>
                      <a:pt x="282" y="100"/>
                    </a:lnTo>
                    <a:lnTo>
                      <a:pt x="277" y="109"/>
                    </a:lnTo>
                    <a:lnTo>
                      <a:pt x="275" y="112"/>
                    </a:lnTo>
                    <a:lnTo>
                      <a:pt x="273" y="114"/>
                    </a:lnTo>
                    <a:lnTo>
                      <a:pt x="270" y="116"/>
                    </a:lnTo>
                    <a:lnTo>
                      <a:pt x="268" y="116"/>
                    </a:lnTo>
                    <a:lnTo>
                      <a:pt x="264" y="115"/>
                    </a:lnTo>
                    <a:lnTo>
                      <a:pt x="261" y="113"/>
                    </a:lnTo>
                    <a:lnTo>
                      <a:pt x="255" y="107"/>
                    </a:lnTo>
                    <a:lnTo>
                      <a:pt x="247" y="101"/>
                    </a:lnTo>
                    <a:lnTo>
                      <a:pt x="237" y="95"/>
                    </a:lnTo>
                    <a:lnTo>
                      <a:pt x="227" y="90"/>
                    </a:lnTo>
                    <a:lnTo>
                      <a:pt x="203" y="79"/>
                    </a:lnTo>
                    <a:lnTo>
                      <a:pt x="178" y="67"/>
                    </a:lnTo>
                    <a:lnTo>
                      <a:pt x="167" y="61"/>
                    </a:lnTo>
                    <a:lnTo>
                      <a:pt x="158" y="53"/>
                    </a:lnTo>
                    <a:lnTo>
                      <a:pt x="149" y="45"/>
                    </a:lnTo>
                    <a:lnTo>
                      <a:pt x="144" y="37"/>
                    </a:lnTo>
                    <a:lnTo>
                      <a:pt x="139" y="29"/>
                    </a:lnTo>
                    <a:lnTo>
                      <a:pt x="136" y="23"/>
                    </a:lnTo>
                    <a:lnTo>
                      <a:pt x="131" y="14"/>
                    </a:lnTo>
                    <a:lnTo>
                      <a:pt x="128" y="10"/>
                    </a:lnTo>
                    <a:lnTo>
                      <a:pt x="125" y="7"/>
                    </a:lnTo>
                    <a:lnTo>
                      <a:pt x="118" y="3"/>
                    </a:lnTo>
                    <a:lnTo>
                      <a:pt x="112" y="1"/>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7" name="Freeform 284">
                <a:extLst>
                  <a:ext uri="{FF2B5EF4-FFF2-40B4-BE49-F238E27FC236}">
                    <a16:creationId xmlns:a16="http://schemas.microsoft.com/office/drawing/2014/main" id="{6DF7DC49-C01F-4CCA-BA95-65ABBFE908CB}"/>
                  </a:ext>
                </a:extLst>
              </p:cNvPr>
              <p:cNvSpPr>
                <a:spLocks/>
              </p:cNvSpPr>
              <p:nvPr/>
            </p:nvSpPr>
            <p:spPr bwMode="auto">
              <a:xfrm>
                <a:off x="3586" y="1372"/>
                <a:ext cx="422" cy="578"/>
              </a:xfrm>
              <a:custGeom>
                <a:avLst/>
                <a:gdLst>
                  <a:gd name="T0" fmla="*/ 106 w 422"/>
                  <a:gd name="T1" fmla="*/ 0 h 578"/>
                  <a:gd name="T2" fmla="*/ 95 w 422"/>
                  <a:gd name="T3" fmla="*/ 2 h 578"/>
                  <a:gd name="T4" fmla="*/ 78 w 422"/>
                  <a:gd name="T5" fmla="*/ 8 h 578"/>
                  <a:gd name="T6" fmla="*/ 64 w 422"/>
                  <a:gd name="T7" fmla="*/ 16 h 578"/>
                  <a:gd name="T8" fmla="*/ 50 w 422"/>
                  <a:gd name="T9" fmla="*/ 29 h 578"/>
                  <a:gd name="T10" fmla="*/ 36 w 422"/>
                  <a:gd name="T11" fmla="*/ 47 h 578"/>
                  <a:gd name="T12" fmla="*/ 25 w 422"/>
                  <a:gd name="T13" fmla="*/ 70 h 578"/>
                  <a:gd name="T14" fmla="*/ 21 w 422"/>
                  <a:gd name="T15" fmla="*/ 84 h 578"/>
                  <a:gd name="T16" fmla="*/ 7 w 422"/>
                  <a:gd name="T17" fmla="*/ 148 h 578"/>
                  <a:gd name="T18" fmla="*/ 2 w 422"/>
                  <a:gd name="T19" fmla="*/ 183 h 578"/>
                  <a:gd name="T20" fmla="*/ 0 w 422"/>
                  <a:gd name="T21" fmla="*/ 218 h 578"/>
                  <a:gd name="T22" fmla="*/ 3 w 422"/>
                  <a:gd name="T23" fmla="*/ 253 h 578"/>
                  <a:gd name="T24" fmla="*/ 10 w 422"/>
                  <a:gd name="T25" fmla="*/ 289 h 578"/>
                  <a:gd name="T26" fmla="*/ 24 w 422"/>
                  <a:gd name="T27" fmla="*/ 324 h 578"/>
                  <a:gd name="T28" fmla="*/ 47 w 422"/>
                  <a:gd name="T29" fmla="*/ 358 h 578"/>
                  <a:gd name="T30" fmla="*/ 95 w 422"/>
                  <a:gd name="T31" fmla="*/ 422 h 578"/>
                  <a:gd name="T32" fmla="*/ 142 w 422"/>
                  <a:gd name="T33" fmla="*/ 490 h 578"/>
                  <a:gd name="T34" fmla="*/ 151 w 422"/>
                  <a:gd name="T35" fmla="*/ 504 h 578"/>
                  <a:gd name="T36" fmla="*/ 164 w 422"/>
                  <a:gd name="T37" fmla="*/ 521 h 578"/>
                  <a:gd name="T38" fmla="*/ 182 w 422"/>
                  <a:gd name="T39" fmla="*/ 538 h 578"/>
                  <a:gd name="T40" fmla="*/ 203 w 422"/>
                  <a:gd name="T41" fmla="*/ 554 h 578"/>
                  <a:gd name="T42" fmla="*/ 225 w 422"/>
                  <a:gd name="T43" fmla="*/ 567 h 578"/>
                  <a:gd name="T44" fmla="*/ 246 w 422"/>
                  <a:gd name="T45" fmla="*/ 575 h 578"/>
                  <a:gd name="T46" fmla="*/ 266 w 422"/>
                  <a:gd name="T47" fmla="*/ 578 h 578"/>
                  <a:gd name="T48" fmla="*/ 280 w 422"/>
                  <a:gd name="T49" fmla="*/ 575 h 578"/>
                  <a:gd name="T50" fmla="*/ 285 w 422"/>
                  <a:gd name="T51" fmla="*/ 570 h 578"/>
                  <a:gd name="T52" fmla="*/ 288 w 422"/>
                  <a:gd name="T53" fmla="*/ 563 h 578"/>
                  <a:gd name="T54" fmla="*/ 292 w 422"/>
                  <a:gd name="T55" fmla="*/ 548 h 578"/>
                  <a:gd name="T56" fmla="*/ 305 w 422"/>
                  <a:gd name="T57" fmla="*/ 518 h 578"/>
                  <a:gd name="T58" fmla="*/ 325 w 422"/>
                  <a:gd name="T59" fmla="*/ 491 h 578"/>
                  <a:gd name="T60" fmla="*/ 350 w 422"/>
                  <a:gd name="T61" fmla="*/ 465 h 578"/>
                  <a:gd name="T62" fmla="*/ 365 w 422"/>
                  <a:gd name="T63" fmla="*/ 454 h 578"/>
                  <a:gd name="T64" fmla="*/ 393 w 422"/>
                  <a:gd name="T65" fmla="*/ 434 h 578"/>
                  <a:gd name="T66" fmla="*/ 411 w 422"/>
                  <a:gd name="T67" fmla="*/ 414 h 578"/>
                  <a:gd name="T68" fmla="*/ 419 w 422"/>
                  <a:gd name="T69" fmla="*/ 399 h 578"/>
                  <a:gd name="T70" fmla="*/ 421 w 422"/>
                  <a:gd name="T71" fmla="*/ 388 h 578"/>
                  <a:gd name="T72" fmla="*/ 420 w 422"/>
                  <a:gd name="T73" fmla="*/ 367 h 578"/>
                  <a:gd name="T74" fmla="*/ 418 w 422"/>
                  <a:gd name="T75" fmla="*/ 359 h 578"/>
                  <a:gd name="T76" fmla="*/ 405 w 422"/>
                  <a:gd name="T77" fmla="*/ 326 h 578"/>
                  <a:gd name="T78" fmla="*/ 378 w 422"/>
                  <a:gd name="T79" fmla="*/ 268 h 578"/>
                  <a:gd name="T80" fmla="*/ 339 w 422"/>
                  <a:gd name="T81" fmla="*/ 187 h 578"/>
                  <a:gd name="T82" fmla="*/ 333 w 422"/>
                  <a:gd name="T83" fmla="*/ 169 h 578"/>
                  <a:gd name="T84" fmla="*/ 312 w 422"/>
                  <a:gd name="T85" fmla="*/ 92 h 578"/>
                  <a:gd name="T86" fmla="*/ 303 w 422"/>
                  <a:gd name="T87" fmla="*/ 63 h 578"/>
                  <a:gd name="T88" fmla="*/ 298 w 422"/>
                  <a:gd name="T89" fmla="*/ 57 h 578"/>
                  <a:gd name="T90" fmla="*/ 295 w 422"/>
                  <a:gd name="T91" fmla="*/ 59 h 578"/>
                  <a:gd name="T92" fmla="*/ 288 w 422"/>
                  <a:gd name="T93" fmla="*/ 78 h 578"/>
                  <a:gd name="T94" fmla="*/ 276 w 422"/>
                  <a:gd name="T95" fmla="*/ 108 h 578"/>
                  <a:gd name="T96" fmla="*/ 272 w 422"/>
                  <a:gd name="T97" fmla="*/ 114 h 578"/>
                  <a:gd name="T98" fmla="*/ 267 w 422"/>
                  <a:gd name="T99" fmla="*/ 116 h 578"/>
                  <a:gd name="T100" fmla="*/ 260 w 422"/>
                  <a:gd name="T101" fmla="*/ 112 h 578"/>
                  <a:gd name="T102" fmla="*/ 254 w 422"/>
                  <a:gd name="T103" fmla="*/ 106 h 578"/>
                  <a:gd name="T104" fmla="*/ 236 w 422"/>
                  <a:gd name="T105" fmla="*/ 95 h 578"/>
                  <a:gd name="T106" fmla="*/ 202 w 422"/>
                  <a:gd name="T107" fmla="*/ 79 h 578"/>
                  <a:gd name="T108" fmla="*/ 177 w 422"/>
                  <a:gd name="T109" fmla="*/ 67 h 578"/>
                  <a:gd name="T110" fmla="*/ 157 w 422"/>
                  <a:gd name="T111" fmla="*/ 53 h 578"/>
                  <a:gd name="T112" fmla="*/ 143 w 422"/>
                  <a:gd name="T113" fmla="*/ 37 h 578"/>
                  <a:gd name="T114" fmla="*/ 135 w 422"/>
                  <a:gd name="T115" fmla="*/ 23 h 578"/>
                  <a:gd name="T116" fmla="*/ 130 w 422"/>
                  <a:gd name="T117" fmla="*/ 14 h 578"/>
                  <a:gd name="T118" fmla="*/ 124 w 422"/>
                  <a:gd name="T119" fmla="*/ 7 h 578"/>
                  <a:gd name="T120" fmla="*/ 111 w 422"/>
                  <a:gd name="T121" fmla="*/ 1 h 578"/>
                  <a:gd name="T122" fmla="*/ 106 w 422"/>
                  <a:gd name="T123" fmla="*/ 0 h 5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2" h="578">
                    <a:moveTo>
                      <a:pt x="106" y="0"/>
                    </a:moveTo>
                    <a:lnTo>
                      <a:pt x="106" y="0"/>
                    </a:lnTo>
                    <a:lnTo>
                      <a:pt x="103" y="1"/>
                    </a:lnTo>
                    <a:lnTo>
                      <a:pt x="95" y="2"/>
                    </a:lnTo>
                    <a:lnTo>
                      <a:pt x="84" y="5"/>
                    </a:lnTo>
                    <a:lnTo>
                      <a:pt x="78" y="8"/>
                    </a:lnTo>
                    <a:lnTo>
                      <a:pt x="71" y="12"/>
                    </a:lnTo>
                    <a:lnTo>
                      <a:pt x="64" y="16"/>
                    </a:lnTo>
                    <a:lnTo>
                      <a:pt x="57" y="22"/>
                    </a:lnTo>
                    <a:lnTo>
                      <a:pt x="50" y="29"/>
                    </a:lnTo>
                    <a:lnTo>
                      <a:pt x="43" y="37"/>
                    </a:lnTo>
                    <a:lnTo>
                      <a:pt x="36" y="47"/>
                    </a:lnTo>
                    <a:lnTo>
                      <a:pt x="30" y="58"/>
                    </a:lnTo>
                    <a:lnTo>
                      <a:pt x="25" y="70"/>
                    </a:lnTo>
                    <a:lnTo>
                      <a:pt x="21" y="84"/>
                    </a:lnTo>
                    <a:lnTo>
                      <a:pt x="14" y="116"/>
                    </a:lnTo>
                    <a:lnTo>
                      <a:pt x="7" y="148"/>
                    </a:lnTo>
                    <a:lnTo>
                      <a:pt x="4" y="166"/>
                    </a:lnTo>
                    <a:lnTo>
                      <a:pt x="2" y="183"/>
                    </a:lnTo>
                    <a:lnTo>
                      <a:pt x="1" y="200"/>
                    </a:lnTo>
                    <a:lnTo>
                      <a:pt x="0" y="218"/>
                    </a:lnTo>
                    <a:lnTo>
                      <a:pt x="1" y="235"/>
                    </a:lnTo>
                    <a:lnTo>
                      <a:pt x="3" y="253"/>
                    </a:lnTo>
                    <a:lnTo>
                      <a:pt x="6" y="271"/>
                    </a:lnTo>
                    <a:lnTo>
                      <a:pt x="10" y="289"/>
                    </a:lnTo>
                    <a:lnTo>
                      <a:pt x="16" y="306"/>
                    </a:lnTo>
                    <a:lnTo>
                      <a:pt x="24" y="324"/>
                    </a:lnTo>
                    <a:lnTo>
                      <a:pt x="34" y="341"/>
                    </a:lnTo>
                    <a:lnTo>
                      <a:pt x="47" y="358"/>
                    </a:lnTo>
                    <a:lnTo>
                      <a:pt x="95" y="422"/>
                    </a:lnTo>
                    <a:lnTo>
                      <a:pt x="126" y="464"/>
                    </a:lnTo>
                    <a:lnTo>
                      <a:pt x="142" y="490"/>
                    </a:lnTo>
                    <a:lnTo>
                      <a:pt x="151" y="504"/>
                    </a:lnTo>
                    <a:lnTo>
                      <a:pt x="157" y="513"/>
                    </a:lnTo>
                    <a:lnTo>
                      <a:pt x="164" y="521"/>
                    </a:lnTo>
                    <a:lnTo>
                      <a:pt x="173" y="530"/>
                    </a:lnTo>
                    <a:lnTo>
                      <a:pt x="182" y="538"/>
                    </a:lnTo>
                    <a:lnTo>
                      <a:pt x="192" y="547"/>
                    </a:lnTo>
                    <a:lnTo>
                      <a:pt x="203" y="554"/>
                    </a:lnTo>
                    <a:lnTo>
                      <a:pt x="214" y="561"/>
                    </a:lnTo>
                    <a:lnTo>
                      <a:pt x="225" y="567"/>
                    </a:lnTo>
                    <a:lnTo>
                      <a:pt x="236" y="571"/>
                    </a:lnTo>
                    <a:lnTo>
                      <a:pt x="246" y="575"/>
                    </a:lnTo>
                    <a:lnTo>
                      <a:pt x="256" y="577"/>
                    </a:lnTo>
                    <a:lnTo>
                      <a:pt x="266" y="578"/>
                    </a:lnTo>
                    <a:lnTo>
                      <a:pt x="274" y="577"/>
                    </a:lnTo>
                    <a:lnTo>
                      <a:pt x="280" y="575"/>
                    </a:lnTo>
                    <a:lnTo>
                      <a:pt x="283" y="573"/>
                    </a:lnTo>
                    <a:lnTo>
                      <a:pt x="285" y="570"/>
                    </a:lnTo>
                    <a:lnTo>
                      <a:pt x="286" y="567"/>
                    </a:lnTo>
                    <a:lnTo>
                      <a:pt x="288" y="563"/>
                    </a:lnTo>
                    <a:lnTo>
                      <a:pt x="292" y="548"/>
                    </a:lnTo>
                    <a:lnTo>
                      <a:pt x="298" y="532"/>
                    </a:lnTo>
                    <a:lnTo>
                      <a:pt x="305" y="518"/>
                    </a:lnTo>
                    <a:lnTo>
                      <a:pt x="314" y="504"/>
                    </a:lnTo>
                    <a:lnTo>
                      <a:pt x="325" y="491"/>
                    </a:lnTo>
                    <a:lnTo>
                      <a:pt x="337" y="477"/>
                    </a:lnTo>
                    <a:lnTo>
                      <a:pt x="350" y="465"/>
                    </a:lnTo>
                    <a:lnTo>
                      <a:pt x="365" y="454"/>
                    </a:lnTo>
                    <a:lnTo>
                      <a:pt x="381" y="443"/>
                    </a:lnTo>
                    <a:lnTo>
                      <a:pt x="393" y="434"/>
                    </a:lnTo>
                    <a:lnTo>
                      <a:pt x="403" y="423"/>
                    </a:lnTo>
                    <a:lnTo>
                      <a:pt x="411" y="414"/>
                    </a:lnTo>
                    <a:lnTo>
                      <a:pt x="417" y="404"/>
                    </a:lnTo>
                    <a:lnTo>
                      <a:pt x="419" y="399"/>
                    </a:lnTo>
                    <a:lnTo>
                      <a:pt x="421" y="393"/>
                    </a:lnTo>
                    <a:lnTo>
                      <a:pt x="421" y="388"/>
                    </a:lnTo>
                    <a:lnTo>
                      <a:pt x="422" y="382"/>
                    </a:lnTo>
                    <a:lnTo>
                      <a:pt x="420" y="367"/>
                    </a:lnTo>
                    <a:lnTo>
                      <a:pt x="418" y="359"/>
                    </a:lnTo>
                    <a:lnTo>
                      <a:pt x="415" y="349"/>
                    </a:lnTo>
                    <a:lnTo>
                      <a:pt x="405" y="326"/>
                    </a:lnTo>
                    <a:lnTo>
                      <a:pt x="393" y="297"/>
                    </a:lnTo>
                    <a:lnTo>
                      <a:pt x="378" y="268"/>
                    </a:lnTo>
                    <a:lnTo>
                      <a:pt x="350" y="211"/>
                    </a:lnTo>
                    <a:lnTo>
                      <a:pt x="339" y="187"/>
                    </a:lnTo>
                    <a:lnTo>
                      <a:pt x="333" y="169"/>
                    </a:lnTo>
                    <a:lnTo>
                      <a:pt x="324" y="133"/>
                    </a:lnTo>
                    <a:lnTo>
                      <a:pt x="312" y="92"/>
                    </a:lnTo>
                    <a:lnTo>
                      <a:pt x="307" y="76"/>
                    </a:lnTo>
                    <a:lnTo>
                      <a:pt x="303" y="63"/>
                    </a:lnTo>
                    <a:lnTo>
                      <a:pt x="300" y="59"/>
                    </a:lnTo>
                    <a:lnTo>
                      <a:pt x="298" y="57"/>
                    </a:lnTo>
                    <a:lnTo>
                      <a:pt x="296" y="57"/>
                    </a:lnTo>
                    <a:lnTo>
                      <a:pt x="295" y="59"/>
                    </a:lnTo>
                    <a:lnTo>
                      <a:pt x="288" y="78"/>
                    </a:lnTo>
                    <a:lnTo>
                      <a:pt x="281" y="100"/>
                    </a:lnTo>
                    <a:lnTo>
                      <a:pt x="276" y="108"/>
                    </a:lnTo>
                    <a:lnTo>
                      <a:pt x="274" y="111"/>
                    </a:lnTo>
                    <a:lnTo>
                      <a:pt x="272" y="114"/>
                    </a:lnTo>
                    <a:lnTo>
                      <a:pt x="269" y="115"/>
                    </a:lnTo>
                    <a:lnTo>
                      <a:pt x="267" y="116"/>
                    </a:lnTo>
                    <a:lnTo>
                      <a:pt x="263" y="115"/>
                    </a:lnTo>
                    <a:lnTo>
                      <a:pt x="260" y="112"/>
                    </a:lnTo>
                    <a:lnTo>
                      <a:pt x="254" y="106"/>
                    </a:lnTo>
                    <a:lnTo>
                      <a:pt x="246" y="101"/>
                    </a:lnTo>
                    <a:lnTo>
                      <a:pt x="236" y="95"/>
                    </a:lnTo>
                    <a:lnTo>
                      <a:pt x="226" y="89"/>
                    </a:lnTo>
                    <a:lnTo>
                      <a:pt x="202" y="79"/>
                    </a:lnTo>
                    <a:lnTo>
                      <a:pt x="177" y="67"/>
                    </a:lnTo>
                    <a:lnTo>
                      <a:pt x="166" y="60"/>
                    </a:lnTo>
                    <a:lnTo>
                      <a:pt x="157" y="53"/>
                    </a:lnTo>
                    <a:lnTo>
                      <a:pt x="149" y="45"/>
                    </a:lnTo>
                    <a:lnTo>
                      <a:pt x="143" y="37"/>
                    </a:lnTo>
                    <a:lnTo>
                      <a:pt x="138" y="29"/>
                    </a:lnTo>
                    <a:lnTo>
                      <a:pt x="135" y="23"/>
                    </a:lnTo>
                    <a:lnTo>
                      <a:pt x="130" y="14"/>
                    </a:lnTo>
                    <a:lnTo>
                      <a:pt x="127" y="10"/>
                    </a:lnTo>
                    <a:lnTo>
                      <a:pt x="124" y="7"/>
                    </a:lnTo>
                    <a:lnTo>
                      <a:pt x="117" y="3"/>
                    </a:lnTo>
                    <a:lnTo>
                      <a:pt x="111" y="1"/>
                    </a:lnTo>
                    <a:lnTo>
                      <a:pt x="106" y="0"/>
                    </a:lnTo>
                    <a:close/>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8" name="Freeform 285">
                <a:extLst>
                  <a:ext uri="{FF2B5EF4-FFF2-40B4-BE49-F238E27FC236}">
                    <a16:creationId xmlns:a16="http://schemas.microsoft.com/office/drawing/2014/main" id="{21300E46-4D52-47F8-9280-9B3D0DBA7860}"/>
                  </a:ext>
                </a:extLst>
              </p:cNvPr>
              <p:cNvSpPr>
                <a:spLocks/>
              </p:cNvSpPr>
              <p:nvPr/>
            </p:nvSpPr>
            <p:spPr bwMode="auto">
              <a:xfrm>
                <a:off x="3588" y="1374"/>
                <a:ext cx="417" cy="572"/>
              </a:xfrm>
              <a:custGeom>
                <a:avLst/>
                <a:gdLst>
                  <a:gd name="T0" fmla="*/ 104 w 417"/>
                  <a:gd name="T1" fmla="*/ 0 h 572"/>
                  <a:gd name="T2" fmla="*/ 93 w 417"/>
                  <a:gd name="T3" fmla="*/ 2 h 572"/>
                  <a:gd name="T4" fmla="*/ 76 w 417"/>
                  <a:gd name="T5" fmla="*/ 8 h 572"/>
                  <a:gd name="T6" fmla="*/ 63 w 417"/>
                  <a:gd name="T7" fmla="*/ 16 h 572"/>
                  <a:gd name="T8" fmla="*/ 49 w 417"/>
                  <a:gd name="T9" fmla="*/ 28 h 572"/>
                  <a:gd name="T10" fmla="*/ 35 w 417"/>
                  <a:gd name="T11" fmla="*/ 47 h 572"/>
                  <a:gd name="T12" fmla="*/ 24 w 417"/>
                  <a:gd name="T13" fmla="*/ 70 h 572"/>
                  <a:gd name="T14" fmla="*/ 20 w 417"/>
                  <a:gd name="T15" fmla="*/ 84 h 572"/>
                  <a:gd name="T16" fmla="*/ 6 w 417"/>
                  <a:gd name="T17" fmla="*/ 147 h 572"/>
                  <a:gd name="T18" fmla="*/ 2 w 417"/>
                  <a:gd name="T19" fmla="*/ 181 h 572"/>
                  <a:gd name="T20" fmla="*/ 0 w 417"/>
                  <a:gd name="T21" fmla="*/ 216 h 572"/>
                  <a:gd name="T22" fmla="*/ 2 w 417"/>
                  <a:gd name="T23" fmla="*/ 250 h 572"/>
                  <a:gd name="T24" fmla="*/ 10 w 417"/>
                  <a:gd name="T25" fmla="*/ 286 h 572"/>
                  <a:gd name="T26" fmla="*/ 24 w 417"/>
                  <a:gd name="T27" fmla="*/ 321 h 572"/>
                  <a:gd name="T28" fmla="*/ 46 w 417"/>
                  <a:gd name="T29" fmla="*/ 354 h 572"/>
                  <a:gd name="T30" fmla="*/ 95 w 417"/>
                  <a:gd name="T31" fmla="*/ 418 h 572"/>
                  <a:gd name="T32" fmla="*/ 141 w 417"/>
                  <a:gd name="T33" fmla="*/ 484 h 572"/>
                  <a:gd name="T34" fmla="*/ 149 w 417"/>
                  <a:gd name="T35" fmla="*/ 499 h 572"/>
                  <a:gd name="T36" fmla="*/ 162 w 417"/>
                  <a:gd name="T37" fmla="*/ 516 h 572"/>
                  <a:gd name="T38" fmla="*/ 180 w 417"/>
                  <a:gd name="T39" fmla="*/ 532 h 572"/>
                  <a:gd name="T40" fmla="*/ 200 w 417"/>
                  <a:gd name="T41" fmla="*/ 549 h 572"/>
                  <a:gd name="T42" fmla="*/ 223 w 417"/>
                  <a:gd name="T43" fmla="*/ 561 h 572"/>
                  <a:gd name="T44" fmla="*/ 244 w 417"/>
                  <a:gd name="T45" fmla="*/ 569 h 572"/>
                  <a:gd name="T46" fmla="*/ 263 w 417"/>
                  <a:gd name="T47" fmla="*/ 572 h 572"/>
                  <a:gd name="T48" fmla="*/ 277 w 417"/>
                  <a:gd name="T49" fmla="*/ 569 h 572"/>
                  <a:gd name="T50" fmla="*/ 281 w 417"/>
                  <a:gd name="T51" fmla="*/ 564 h 572"/>
                  <a:gd name="T52" fmla="*/ 284 w 417"/>
                  <a:gd name="T53" fmla="*/ 558 h 572"/>
                  <a:gd name="T54" fmla="*/ 289 w 417"/>
                  <a:gd name="T55" fmla="*/ 543 h 572"/>
                  <a:gd name="T56" fmla="*/ 302 w 417"/>
                  <a:gd name="T57" fmla="*/ 513 h 572"/>
                  <a:gd name="T58" fmla="*/ 322 w 417"/>
                  <a:gd name="T59" fmla="*/ 486 h 572"/>
                  <a:gd name="T60" fmla="*/ 346 w 417"/>
                  <a:gd name="T61" fmla="*/ 461 h 572"/>
                  <a:gd name="T62" fmla="*/ 361 w 417"/>
                  <a:gd name="T63" fmla="*/ 450 h 572"/>
                  <a:gd name="T64" fmla="*/ 389 w 417"/>
                  <a:gd name="T65" fmla="*/ 430 h 572"/>
                  <a:gd name="T66" fmla="*/ 407 w 417"/>
                  <a:gd name="T67" fmla="*/ 410 h 572"/>
                  <a:gd name="T68" fmla="*/ 415 w 417"/>
                  <a:gd name="T69" fmla="*/ 395 h 572"/>
                  <a:gd name="T70" fmla="*/ 417 w 417"/>
                  <a:gd name="T71" fmla="*/ 384 h 572"/>
                  <a:gd name="T72" fmla="*/ 415 w 417"/>
                  <a:gd name="T73" fmla="*/ 364 h 572"/>
                  <a:gd name="T74" fmla="*/ 413 w 417"/>
                  <a:gd name="T75" fmla="*/ 356 h 572"/>
                  <a:gd name="T76" fmla="*/ 401 w 417"/>
                  <a:gd name="T77" fmla="*/ 323 h 572"/>
                  <a:gd name="T78" fmla="*/ 373 w 417"/>
                  <a:gd name="T79" fmla="*/ 266 h 572"/>
                  <a:gd name="T80" fmla="*/ 336 w 417"/>
                  <a:gd name="T81" fmla="*/ 185 h 572"/>
                  <a:gd name="T82" fmla="*/ 330 w 417"/>
                  <a:gd name="T83" fmla="*/ 168 h 572"/>
                  <a:gd name="T84" fmla="*/ 310 w 417"/>
                  <a:gd name="T85" fmla="*/ 91 h 572"/>
                  <a:gd name="T86" fmla="*/ 300 w 417"/>
                  <a:gd name="T87" fmla="*/ 62 h 572"/>
                  <a:gd name="T88" fmla="*/ 296 w 417"/>
                  <a:gd name="T89" fmla="*/ 57 h 572"/>
                  <a:gd name="T90" fmla="*/ 293 w 417"/>
                  <a:gd name="T91" fmla="*/ 59 h 572"/>
                  <a:gd name="T92" fmla="*/ 286 w 417"/>
                  <a:gd name="T93" fmla="*/ 77 h 572"/>
                  <a:gd name="T94" fmla="*/ 275 w 417"/>
                  <a:gd name="T95" fmla="*/ 107 h 572"/>
                  <a:gd name="T96" fmla="*/ 270 w 417"/>
                  <a:gd name="T97" fmla="*/ 113 h 572"/>
                  <a:gd name="T98" fmla="*/ 265 w 417"/>
                  <a:gd name="T99" fmla="*/ 115 h 572"/>
                  <a:gd name="T100" fmla="*/ 259 w 417"/>
                  <a:gd name="T101" fmla="*/ 112 h 572"/>
                  <a:gd name="T102" fmla="*/ 252 w 417"/>
                  <a:gd name="T103" fmla="*/ 106 h 572"/>
                  <a:gd name="T104" fmla="*/ 234 w 417"/>
                  <a:gd name="T105" fmla="*/ 94 h 572"/>
                  <a:gd name="T106" fmla="*/ 200 w 417"/>
                  <a:gd name="T107" fmla="*/ 78 h 572"/>
                  <a:gd name="T108" fmla="*/ 175 w 417"/>
                  <a:gd name="T109" fmla="*/ 67 h 572"/>
                  <a:gd name="T110" fmla="*/ 155 w 417"/>
                  <a:gd name="T111" fmla="*/ 53 h 572"/>
                  <a:gd name="T112" fmla="*/ 141 w 417"/>
                  <a:gd name="T113" fmla="*/ 37 h 572"/>
                  <a:gd name="T114" fmla="*/ 133 w 417"/>
                  <a:gd name="T115" fmla="*/ 23 h 572"/>
                  <a:gd name="T116" fmla="*/ 128 w 417"/>
                  <a:gd name="T117" fmla="*/ 14 h 572"/>
                  <a:gd name="T118" fmla="*/ 122 w 417"/>
                  <a:gd name="T119" fmla="*/ 8 h 572"/>
                  <a:gd name="T120" fmla="*/ 109 w 417"/>
                  <a:gd name="T121" fmla="*/ 1 h 572"/>
                  <a:gd name="T122" fmla="*/ 104 w 417"/>
                  <a:gd name="T123" fmla="*/ 0 h 5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72">
                    <a:moveTo>
                      <a:pt x="104" y="0"/>
                    </a:moveTo>
                    <a:lnTo>
                      <a:pt x="104" y="0"/>
                    </a:lnTo>
                    <a:lnTo>
                      <a:pt x="101" y="0"/>
                    </a:lnTo>
                    <a:lnTo>
                      <a:pt x="93" y="2"/>
                    </a:lnTo>
                    <a:lnTo>
                      <a:pt x="82" y="5"/>
                    </a:lnTo>
                    <a:lnTo>
                      <a:pt x="76" y="8"/>
                    </a:lnTo>
                    <a:lnTo>
                      <a:pt x="69" y="12"/>
                    </a:lnTo>
                    <a:lnTo>
                      <a:pt x="63" y="16"/>
                    </a:lnTo>
                    <a:lnTo>
                      <a:pt x="56" y="22"/>
                    </a:lnTo>
                    <a:lnTo>
                      <a:pt x="49" y="28"/>
                    </a:lnTo>
                    <a:lnTo>
                      <a:pt x="42" y="36"/>
                    </a:lnTo>
                    <a:lnTo>
                      <a:pt x="35" y="47"/>
                    </a:lnTo>
                    <a:lnTo>
                      <a:pt x="29" y="57"/>
                    </a:lnTo>
                    <a:lnTo>
                      <a:pt x="24" y="70"/>
                    </a:lnTo>
                    <a:lnTo>
                      <a:pt x="20" y="84"/>
                    </a:lnTo>
                    <a:lnTo>
                      <a:pt x="13" y="115"/>
                    </a:lnTo>
                    <a:lnTo>
                      <a:pt x="6" y="147"/>
                    </a:lnTo>
                    <a:lnTo>
                      <a:pt x="4" y="165"/>
                    </a:lnTo>
                    <a:lnTo>
                      <a:pt x="2" y="181"/>
                    </a:lnTo>
                    <a:lnTo>
                      <a:pt x="0" y="198"/>
                    </a:lnTo>
                    <a:lnTo>
                      <a:pt x="0" y="216"/>
                    </a:lnTo>
                    <a:lnTo>
                      <a:pt x="1" y="233"/>
                    </a:lnTo>
                    <a:lnTo>
                      <a:pt x="2" y="250"/>
                    </a:lnTo>
                    <a:lnTo>
                      <a:pt x="5" y="269"/>
                    </a:lnTo>
                    <a:lnTo>
                      <a:pt x="10" y="286"/>
                    </a:lnTo>
                    <a:lnTo>
                      <a:pt x="16" y="303"/>
                    </a:lnTo>
                    <a:lnTo>
                      <a:pt x="24" y="321"/>
                    </a:lnTo>
                    <a:lnTo>
                      <a:pt x="34" y="338"/>
                    </a:lnTo>
                    <a:lnTo>
                      <a:pt x="46" y="354"/>
                    </a:lnTo>
                    <a:lnTo>
                      <a:pt x="95" y="418"/>
                    </a:lnTo>
                    <a:lnTo>
                      <a:pt x="124" y="460"/>
                    </a:lnTo>
                    <a:lnTo>
                      <a:pt x="141" y="484"/>
                    </a:lnTo>
                    <a:lnTo>
                      <a:pt x="149" y="499"/>
                    </a:lnTo>
                    <a:lnTo>
                      <a:pt x="155" y="507"/>
                    </a:lnTo>
                    <a:lnTo>
                      <a:pt x="162" y="516"/>
                    </a:lnTo>
                    <a:lnTo>
                      <a:pt x="171" y="524"/>
                    </a:lnTo>
                    <a:lnTo>
                      <a:pt x="180" y="532"/>
                    </a:lnTo>
                    <a:lnTo>
                      <a:pt x="190" y="541"/>
                    </a:lnTo>
                    <a:lnTo>
                      <a:pt x="200" y="549"/>
                    </a:lnTo>
                    <a:lnTo>
                      <a:pt x="212" y="555"/>
                    </a:lnTo>
                    <a:lnTo>
                      <a:pt x="223" y="561"/>
                    </a:lnTo>
                    <a:lnTo>
                      <a:pt x="233" y="566"/>
                    </a:lnTo>
                    <a:lnTo>
                      <a:pt x="244" y="569"/>
                    </a:lnTo>
                    <a:lnTo>
                      <a:pt x="253" y="572"/>
                    </a:lnTo>
                    <a:lnTo>
                      <a:pt x="263" y="572"/>
                    </a:lnTo>
                    <a:lnTo>
                      <a:pt x="270" y="572"/>
                    </a:lnTo>
                    <a:lnTo>
                      <a:pt x="277" y="569"/>
                    </a:lnTo>
                    <a:lnTo>
                      <a:pt x="279" y="567"/>
                    </a:lnTo>
                    <a:lnTo>
                      <a:pt x="281" y="564"/>
                    </a:lnTo>
                    <a:lnTo>
                      <a:pt x="283" y="561"/>
                    </a:lnTo>
                    <a:lnTo>
                      <a:pt x="284" y="558"/>
                    </a:lnTo>
                    <a:lnTo>
                      <a:pt x="289" y="543"/>
                    </a:lnTo>
                    <a:lnTo>
                      <a:pt x="295" y="527"/>
                    </a:lnTo>
                    <a:lnTo>
                      <a:pt x="302" y="513"/>
                    </a:lnTo>
                    <a:lnTo>
                      <a:pt x="311" y="499"/>
                    </a:lnTo>
                    <a:lnTo>
                      <a:pt x="322" y="486"/>
                    </a:lnTo>
                    <a:lnTo>
                      <a:pt x="333" y="473"/>
                    </a:lnTo>
                    <a:lnTo>
                      <a:pt x="346" y="461"/>
                    </a:lnTo>
                    <a:lnTo>
                      <a:pt x="361" y="450"/>
                    </a:lnTo>
                    <a:lnTo>
                      <a:pt x="377" y="439"/>
                    </a:lnTo>
                    <a:lnTo>
                      <a:pt x="389" y="430"/>
                    </a:lnTo>
                    <a:lnTo>
                      <a:pt x="399" y="419"/>
                    </a:lnTo>
                    <a:lnTo>
                      <a:pt x="407" y="410"/>
                    </a:lnTo>
                    <a:lnTo>
                      <a:pt x="413" y="400"/>
                    </a:lnTo>
                    <a:lnTo>
                      <a:pt x="415" y="395"/>
                    </a:lnTo>
                    <a:lnTo>
                      <a:pt x="416" y="390"/>
                    </a:lnTo>
                    <a:lnTo>
                      <a:pt x="417" y="384"/>
                    </a:lnTo>
                    <a:lnTo>
                      <a:pt x="417" y="378"/>
                    </a:lnTo>
                    <a:lnTo>
                      <a:pt x="415" y="364"/>
                    </a:lnTo>
                    <a:lnTo>
                      <a:pt x="413" y="356"/>
                    </a:lnTo>
                    <a:lnTo>
                      <a:pt x="410" y="346"/>
                    </a:lnTo>
                    <a:lnTo>
                      <a:pt x="401" y="323"/>
                    </a:lnTo>
                    <a:lnTo>
                      <a:pt x="388" y="294"/>
                    </a:lnTo>
                    <a:lnTo>
                      <a:pt x="373" y="266"/>
                    </a:lnTo>
                    <a:lnTo>
                      <a:pt x="346" y="209"/>
                    </a:lnTo>
                    <a:lnTo>
                      <a:pt x="336" y="185"/>
                    </a:lnTo>
                    <a:lnTo>
                      <a:pt x="330" y="168"/>
                    </a:lnTo>
                    <a:lnTo>
                      <a:pt x="321" y="132"/>
                    </a:lnTo>
                    <a:lnTo>
                      <a:pt x="310" y="91"/>
                    </a:lnTo>
                    <a:lnTo>
                      <a:pt x="305" y="75"/>
                    </a:lnTo>
                    <a:lnTo>
                      <a:pt x="300" y="62"/>
                    </a:lnTo>
                    <a:lnTo>
                      <a:pt x="298" y="59"/>
                    </a:lnTo>
                    <a:lnTo>
                      <a:pt x="296" y="57"/>
                    </a:lnTo>
                    <a:lnTo>
                      <a:pt x="294" y="57"/>
                    </a:lnTo>
                    <a:lnTo>
                      <a:pt x="293" y="59"/>
                    </a:lnTo>
                    <a:lnTo>
                      <a:pt x="286" y="77"/>
                    </a:lnTo>
                    <a:lnTo>
                      <a:pt x="279" y="99"/>
                    </a:lnTo>
                    <a:lnTo>
                      <a:pt x="275" y="107"/>
                    </a:lnTo>
                    <a:lnTo>
                      <a:pt x="272" y="111"/>
                    </a:lnTo>
                    <a:lnTo>
                      <a:pt x="270" y="113"/>
                    </a:lnTo>
                    <a:lnTo>
                      <a:pt x="268" y="115"/>
                    </a:lnTo>
                    <a:lnTo>
                      <a:pt x="265" y="115"/>
                    </a:lnTo>
                    <a:lnTo>
                      <a:pt x="261" y="114"/>
                    </a:lnTo>
                    <a:lnTo>
                      <a:pt x="259" y="112"/>
                    </a:lnTo>
                    <a:lnTo>
                      <a:pt x="252" y="106"/>
                    </a:lnTo>
                    <a:lnTo>
                      <a:pt x="244" y="101"/>
                    </a:lnTo>
                    <a:lnTo>
                      <a:pt x="234" y="94"/>
                    </a:lnTo>
                    <a:lnTo>
                      <a:pt x="224" y="89"/>
                    </a:lnTo>
                    <a:lnTo>
                      <a:pt x="200" y="78"/>
                    </a:lnTo>
                    <a:lnTo>
                      <a:pt x="175" y="67"/>
                    </a:lnTo>
                    <a:lnTo>
                      <a:pt x="164" y="60"/>
                    </a:lnTo>
                    <a:lnTo>
                      <a:pt x="155" y="53"/>
                    </a:lnTo>
                    <a:lnTo>
                      <a:pt x="147" y="45"/>
                    </a:lnTo>
                    <a:lnTo>
                      <a:pt x="141" y="37"/>
                    </a:lnTo>
                    <a:lnTo>
                      <a:pt x="136" y="29"/>
                    </a:lnTo>
                    <a:lnTo>
                      <a:pt x="133" y="23"/>
                    </a:lnTo>
                    <a:lnTo>
                      <a:pt x="128" y="14"/>
                    </a:lnTo>
                    <a:lnTo>
                      <a:pt x="125" y="11"/>
                    </a:lnTo>
                    <a:lnTo>
                      <a:pt x="122" y="8"/>
                    </a:lnTo>
                    <a:lnTo>
                      <a:pt x="115" y="3"/>
                    </a:lnTo>
                    <a:lnTo>
                      <a:pt x="109" y="1"/>
                    </a:lnTo>
                    <a:lnTo>
                      <a:pt x="104" y="0"/>
                    </a:lnTo>
                    <a:close/>
                  </a:path>
                </a:pathLst>
              </a:custGeom>
              <a:solidFill>
                <a:srgbClr val="E4E5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9" name="Freeform 286">
                <a:extLst>
                  <a:ext uri="{FF2B5EF4-FFF2-40B4-BE49-F238E27FC236}">
                    <a16:creationId xmlns:a16="http://schemas.microsoft.com/office/drawing/2014/main" id="{2D4C7A99-D58E-4B5A-9361-E4DB2857232C}"/>
                  </a:ext>
                </a:extLst>
              </p:cNvPr>
              <p:cNvSpPr>
                <a:spLocks/>
              </p:cNvSpPr>
              <p:nvPr/>
            </p:nvSpPr>
            <p:spPr bwMode="auto">
              <a:xfrm>
                <a:off x="3590" y="1376"/>
                <a:ext cx="412" cy="567"/>
              </a:xfrm>
              <a:custGeom>
                <a:avLst/>
                <a:gdLst>
                  <a:gd name="T0" fmla="*/ 102 w 412"/>
                  <a:gd name="T1" fmla="*/ 0 h 567"/>
                  <a:gd name="T2" fmla="*/ 91 w 412"/>
                  <a:gd name="T3" fmla="*/ 2 h 567"/>
                  <a:gd name="T4" fmla="*/ 75 w 412"/>
                  <a:gd name="T5" fmla="*/ 8 h 567"/>
                  <a:gd name="T6" fmla="*/ 61 w 412"/>
                  <a:gd name="T7" fmla="*/ 16 h 567"/>
                  <a:gd name="T8" fmla="*/ 48 w 412"/>
                  <a:gd name="T9" fmla="*/ 28 h 567"/>
                  <a:gd name="T10" fmla="*/ 34 w 412"/>
                  <a:gd name="T11" fmla="*/ 46 h 567"/>
                  <a:gd name="T12" fmla="*/ 23 w 412"/>
                  <a:gd name="T13" fmla="*/ 69 h 567"/>
                  <a:gd name="T14" fmla="*/ 19 w 412"/>
                  <a:gd name="T15" fmla="*/ 84 h 567"/>
                  <a:gd name="T16" fmla="*/ 6 w 412"/>
                  <a:gd name="T17" fmla="*/ 146 h 567"/>
                  <a:gd name="T18" fmla="*/ 1 w 412"/>
                  <a:gd name="T19" fmla="*/ 180 h 567"/>
                  <a:gd name="T20" fmla="*/ 0 w 412"/>
                  <a:gd name="T21" fmla="*/ 214 h 567"/>
                  <a:gd name="T22" fmla="*/ 2 w 412"/>
                  <a:gd name="T23" fmla="*/ 248 h 567"/>
                  <a:gd name="T24" fmla="*/ 10 w 412"/>
                  <a:gd name="T25" fmla="*/ 283 h 567"/>
                  <a:gd name="T26" fmla="*/ 24 w 412"/>
                  <a:gd name="T27" fmla="*/ 318 h 567"/>
                  <a:gd name="T28" fmla="*/ 46 w 412"/>
                  <a:gd name="T29" fmla="*/ 351 h 567"/>
                  <a:gd name="T30" fmla="*/ 94 w 412"/>
                  <a:gd name="T31" fmla="*/ 414 h 567"/>
                  <a:gd name="T32" fmla="*/ 139 w 412"/>
                  <a:gd name="T33" fmla="*/ 479 h 567"/>
                  <a:gd name="T34" fmla="*/ 147 w 412"/>
                  <a:gd name="T35" fmla="*/ 494 h 567"/>
                  <a:gd name="T36" fmla="*/ 160 w 412"/>
                  <a:gd name="T37" fmla="*/ 511 h 567"/>
                  <a:gd name="T38" fmla="*/ 178 w 412"/>
                  <a:gd name="T39" fmla="*/ 527 h 567"/>
                  <a:gd name="T40" fmla="*/ 198 w 412"/>
                  <a:gd name="T41" fmla="*/ 543 h 567"/>
                  <a:gd name="T42" fmla="*/ 220 w 412"/>
                  <a:gd name="T43" fmla="*/ 555 h 567"/>
                  <a:gd name="T44" fmla="*/ 241 w 412"/>
                  <a:gd name="T45" fmla="*/ 564 h 567"/>
                  <a:gd name="T46" fmla="*/ 259 w 412"/>
                  <a:gd name="T47" fmla="*/ 567 h 567"/>
                  <a:gd name="T48" fmla="*/ 274 w 412"/>
                  <a:gd name="T49" fmla="*/ 563 h 567"/>
                  <a:gd name="T50" fmla="*/ 278 w 412"/>
                  <a:gd name="T51" fmla="*/ 559 h 567"/>
                  <a:gd name="T52" fmla="*/ 281 w 412"/>
                  <a:gd name="T53" fmla="*/ 552 h 567"/>
                  <a:gd name="T54" fmla="*/ 286 w 412"/>
                  <a:gd name="T55" fmla="*/ 536 h 567"/>
                  <a:gd name="T56" fmla="*/ 299 w 412"/>
                  <a:gd name="T57" fmla="*/ 508 h 567"/>
                  <a:gd name="T58" fmla="*/ 318 w 412"/>
                  <a:gd name="T59" fmla="*/ 480 h 567"/>
                  <a:gd name="T60" fmla="*/ 343 w 412"/>
                  <a:gd name="T61" fmla="*/ 457 h 567"/>
                  <a:gd name="T62" fmla="*/ 357 w 412"/>
                  <a:gd name="T63" fmla="*/ 446 h 567"/>
                  <a:gd name="T64" fmla="*/ 385 w 412"/>
                  <a:gd name="T65" fmla="*/ 425 h 567"/>
                  <a:gd name="T66" fmla="*/ 402 w 412"/>
                  <a:gd name="T67" fmla="*/ 406 h 567"/>
                  <a:gd name="T68" fmla="*/ 410 w 412"/>
                  <a:gd name="T69" fmla="*/ 391 h 567"/>
                  <a:gd name="T70" fmla="*/ 412 w 412"/>
                  <a:gd name="T71" fmla="*/ 380 h 567"/>
                  <a:gd name="T72" fmla="*/ 411 w 412"/>
                  <a:gd name="T73" fmla="*/ 360 h 567"/>
                  <a:gd name="T74" fmla="*/ 409 w 412"/>
                  <a:gd name="T75" fmla="*/ 352 h 567"/>
                  <a:gd name="T76" fmla="*/ 396 w 412"/>
                  <a:gd name="T77" fmla="*/ 319 h 567"/>
                  <a:gd name="T78" fmla="*/ 370 w 412"/>
                  <a:gd name="T79" fmla="*/ 263 h 567"/>
                  <a:gd name="T80" fmla="*/ 333 w 412"/>
                  <a:gd name="T81" fmla="*/ 183 h 567"/>
                  <a:gd name="T82" fmla="*/ 327 w 412"/>
                  <a:gd name="T83" fmla="*/ 166 h 567"/>
                  <a:gd name="T84" fmla="*/ 308 w 412"/>
                  <a:gd name="T85" fmla="*/ 90 h 567"/>
                  <a:gd name="T86" fmla="*/ 298 w 412"/>
                  <a:gd name="T87" fmla="*/ 62 h 567"/>
                  <a:gd name="T88" fmla="*/ 294 w 412"/>
                  <a:gd name="T89" fmla="*/ 56 h 567"/>
                  <a:gd name="T90" fmla="*/ 291 w 412"/>
                  <a:gd name="T91" fmla="*/ 58 h 567"/>
                  <a:gd name="T92" fmla="*/ 284 w 412"/>
                  <a:gd name="T93" fmla="*/ 76 h 567"/>
                  <a:gd name="T94" fmla="*/ 273 w 412"/>
                  <a:gd name="T95" fmla="*/ 107 h 567"/>
                  <a:gd name="T96" fmla="*/ 268 w 412"/>
                  <a:gd name="T97" fmla="*/ 113 h 567"/>
                  <a:gd name="T98" fmla="*/ 263 w 412"/>
                  <a:gd name="T99" fmla="*/ 115 h 567"/>
                  <a:gd name="T100" fmla="*/ 257 w 412"/>
                  <a:gd name="T101" fmla="*/ 112 h 567"/>
                  <a:gd name="T102" fmla="*/ 250 w 412"/>
                  <a:gd name="T103" fmla="*/ 106 h 567"/>
                  <a:gd name="T104" fmla="*/ 233 w 412"/>
                  <a:gd name="T105" fmla="*/ 95 h 567"/>
                  <a:gd name="T106" fmla="*/ 197 w 412"/>
                  <a:gd name="T107" fmla="*/ 78 h 567"/>
                  <a:gd name="T108" fmla="*/ 173 w 412"/>
                  <a:gd name="T109" fmla="*/ 67 h 567"/>
                  <a:gd name="T110" fmla="*/ 153 w 412"/>
                  <a:gd name="T111" fmla="*/ 53 h 567"/>
                  <a:gd name="T112" fmla="*/ 139 w 412"/>
                  <a:gd name="T113" fmla="*/ 38 h 567"/>
                  <a:gd name="T114" fmla="*/ 131 w 412"/>
                  <a:gd name="T115" fmla="*/ 23 h 567"/>
                  <a:gd name="T116" fmla="*/ 126 w 412"/>
                  <a:gd name="T117" fmla="*/ 15 h 567"/>
                  <a:gd name="T118" fmla="*/ 113 w 412"/>
                  <a:gd name="T119" fmla="*/ 3 h 567"/>
                  <a:gd name="T120" fmla="*/ 102 w 412"/>
                  <a:gd name="T121" fmla="*/ 0 h 5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12" h="567">
                    <a:moveTo>
                      <a:pt x="102" y="0"/>
                    </a:moveTo>
                    <a:lnTo>
                      <a:pt x="102" y="0"/>
                    </a:lnTo>
                    <a:lnTo>
                      <a:pt x="100" y="0"/>
                    </a:lnTo>
                    <a:lnTo>
                      <a:pt x="91" y="2"/>
                    </a:lnTo>
                    <a:lnTo>
                      <a:pt x="81" y="5"/>
                    </a:lnTo>
                    <a:lnTo>
                      <a:pt x="75" y="8"/>
                    </a:lnTo>
                    <a:lnTo>
                      <a:pt x="68" y="11"/>
                    </a:lnTo>
                    <a:lnTo>
                      <a:pt x="61" y="16"/>
                    </a:lnTo>
                    <a:lnTo>
                      <a:pt x="54" y="21"/>
                    </a:lnTo>
                    <a:lnTo>
                      <a:pt x="48" y="28"/>
                    </a:lnTo>
                    <a:lnTo>
                      <a:pt x="41" y="36"/>
                    </a:lnTo>
                    <a:lnTo>
                      <a:pt x="34" y="46"/>
                    </a:lnTo>
                    <a:lnTo>
                      <a:pt x="28" y="57"/>
                    </a:lnTo>
                    <a:lnTo>
                      <a:pt x="23" y="69"/>
                    </a:lnTo>
                    <a:lnTo>
                      <a:pt x="19" y="84"/>
                    </a:lnTo>
                    <a:lnTo>
                      <a:pt x="12" y="114"/>
                    </a:lnTo>
                    <a:lnTo>
                      <a:pt x="6" y="146"/>
                    </a:lnTo>
                    <a:lnTo>
                      <a:pt x="3" y="163"/>
                    </a:lnTo>
                    <a:lnTo>
                      <a:pt x="1" y="180"/>
                    </a:lnTo>
                    <a:lnTo>
                      <a:pt x="0" y="196"/>
                    </a:lnTo>
                    <a:lnTo>
                      <a:pt x="0" y="214"/>
                    </a:lnTo>
                    <a:lnTo>
                      <a:pt x="0" y="231"/>
                    </a:lnTo>
                    <a:lnTo>
                      <a:pt x="2" y="248"/>
                    </a:lnTo>
                    <a:lnTo>
                      <a:pt x="5" y="266"/>
                    </a:lnTo>
                    <a:lnTo>
                      <a:pt x="10" y="283"/>
                    </a:lnTo>
                    <a:lnTo>
                      <a:pt x="16" y="300"/>
                    </a:lnTo>
                    <a:lnTo>
                      <a:pt x="24" y="318"/>
                    </a:lnTo>
                    <a:lnTo>
                      <a:pt x="33" y="335"/>
                    </a:lnTo>
                    <a:lnTo>
                      <a:pt x="46" y="351"/>
                    </a:lnTo>
                    <a:lnTo>
                      <a:pt x="94" y="414"/>
                    </a:lnTo>
                    <a:lnTo>
                      <a:pt x="123" y="455"/>
                    </a:lnTo>
                    <a:lnTo>
                      <a:pt x="139" y="479"/>
                    </a:lnTo>
                    <a:lnTo>
                      <a:pt x="147" y="494"/>
                    </a:lnTo>
                    <a:lnTo>
                      <a:pt x="154" y="502"/>
                    </a:lnTo>
                    <a:lnTo>
                      <a:pt x="160" y="511"/>
                    </a:lnTo>
                    <a:lnTo>
                      <a:pt x="169" y="519"/>
                    </a:lnTo>
                    <a:lnTo>
                      <a:pt x="178" y="527"/>
                    </a:lnTo>
                    <a:lnTo>
                      <a:pt x="187" y="535"/>
                    </a:lnTo>
                    <a:lnTo>
                      <a:pt x="198" y="543"/>
                    </a:lnTo>
                    <a:lnTo>
                      <a:pt x="209" y="550"/>
                    </a:lnTo>
                    <a:lnTo>
                      <a:pt x="220" y="555"/>
                    </a:lnTo>
                    <a:lnTo>
                      <a:pt x="231" y="560"/>
                    </a:lnTo>
                    <a:lnTo>
                      <a:pt x="241" y="564"/>
                    </a:lnTo>
                    <a:lnTo>
                      <a:pt x="250" y="566"/>
                    </a:lnTo>
                    <a:lnTo>
                      <a:pt x="259" y="567"/>
                    </a:lnTo>
                    <a:lnTo>
                      <a:pt x="267" y="566"/>
                    </a:lnTo>
                    <a:lnTo>
                      <a:pt x="274" y="563"/>
                    </a:lnTo>
                    <a:lnTo>
                      <a:pt x="276" y="561"/>
                    </a:lnTo>
                    <a:lnTo>
                      <a:pt x="278" y="559"/>
                    </a:lnTo>
                    <a:lnTo>
                      <a:pt x="280" y="556"/>
                    </a:lnTo>
                    <a:lnTo>
                      <a:pt x="281" y="552"/>
                    </a:lnTo>
                    <a:lnTo>
                      <a:pt x="286" y="536"/>
                    </a:lnTo>
                    <a:lnTo>
                      <a:pt x="291" y="522"/>
                    </a:lnTo>
                    <a:lnTo>
                      <a:pt x="299" y="508"/>
                    </a:lnTo>
                    <a:lnTo>
                      <a:pt x="307" y="494"/>
                    </a:lnTo>
                    <a:lnTo>
                      <a:pt x="318" y="480"/>
                    </a:lnTo>
                    <a:lnTo>
                      <a:pt x="330" y="468"/>
                    </a:lnTo>
                    <a:lnTo>
                      <a:pt x="343" y="457"/>
                    </a:lnTo>
                    <a:lnTo>
                      <a:pt x="357" y="446"/>
                    </a:lnTo>
                    <a:lnTo>
                      <a:pt x="372" y="435"/>
                    </a:lnTo>
                    <a:lnTo>
                      <a:pt x="385" y="425"/>
                    </a:lnTo>
                    <a:lnTo>
                      <a:pt x="395" y="416"/>
                    </a:lnTo>
                    <a:lnTo>
                      <a:pt x="402" y="406"/>
                    </a:lnTo>
                    <a:lnTo>
                      <a:pt x="408" y="396"/>
                    </a:lnTo>
                    <a:lnTo>
                      <a:pt x="410" y="391"/>
                    </a:lnTo>
                    <a:lnTo>
                      <a:pt x="411" y="386"/>
                    </a:lnTo>
                    <a:lnTo>
                      <a:pt x="412" y="380"/>
                    </a:lnTo>
                    <a:lnTo>
                      <a:pt x="412" y="374"/>
                    </a:lnTo>
                    <a:lnTo>
                      <a:pt x="411" y="360"/>
                    </a:lnTo>
                    <a:lnTo>
                      <a:pt x="409" y="352"/>
                    </a:lnTo>
                    <a:lnTo>
                      <a:pt x="406" y="342"/>
                    </a:lnTo>
                    <a:lnTo>
                      <a:pt x="396" y="319"/>
                    </a:lnTo>
                    <a:lnTo>
                      <a:pt x="384" y="292"/>
                    </a:lnTo>
                    <a:lnTo>
                      <a:pt x="370" y="263"/>
                    </a:lnTo>
                    <a:lnTo>
                      <a:pt x="343" y="207"/>
                    </a:lnTo>
                    <a:lnTo>
                      <a:pt x="333" y="183"/>
                    </a:lnTo>
                    <a:lnTo>
                      <a:pt x="327" y="166"/>
                    </a:lnTo>
                    <a:lnTo>
                      <a:pt x="318" y="130"/>
                    </a:lnTo>
                    <a:lnTo>
                      <a:pt x="308" y="90"/>
                    </a:lnTo>
                    <a:lnTo>
                      <a:pt x="303" y="74"/>
                    </a:lnTo>
                    <a:lnTo>
                      <a:pt x="298" y="62"/>
                    </a:lnTo>
                    <a:lnTo>
                      <a:pt x="296" y="58"/>
                    </a:lnTo>
                    <a:lnTo>
                      <a:pt x="294" y="56"/>
                    </a:lnTo>
                    <a:lnTo>
                      <a:pt x="292" y="56"/>
                    </a:lnTo>
                    <a:lnTo>
                      <a:pt x="291" y="58"/>
                    </a:lnTo>
                    <a:lnTo>
                      <a:pt x="284" y="76"/>
                    </a:lnTo>
                    <a:lnTo>
                      <a:pt x="277" y="98"/>
                    </a:lnTo>
                    <a:lnTo>
                      <a:pt x="273" y="107"/>
                    </a:lnTo>
                    <a:lnTo>
                      <a:pt x="270" y="110"/>
                    </a:lnTo>
                    <a:lnTo>
                      <a:pt x="268" y="113"/>
                    </a:lnTo>
                    <a:lnTo>
                      <a:pt x="266" y="114"/>
                    </a:lnTo>
                    <a:lnTo>
                      <a:pt x="263" y="115"/>
                    </a:lnTo>
                    <a:lnTo>
                      <a:pt x="261" y="114"/>
                    </a:lnTo>
                    <a:lnTo>
                      <a:pt x="257" y="112"/>
                    </a:lnTo>
                    <a:lnTo>
                      <a:pt x="250" y="106"/>
                    </a:lnTo>
                    <a:lnTo>
                      <a:pt x="242" y="100"/>
                    </a:lnTo>
                    <a:lnTo>
                      <a:pt x="233" y="95"/>
                    </a:lnTo>
                    <a:lnTo>
                      <a:pt x="222" y="89"/>
                    </a:lnTo>
                    <a:lnTo>
                      <a:pt x="197" y="78"/>
                    </a:lnTo>
                    <a:lnTo>
                      <a:pt x="173" y="67"/>
                    </a:lnTo>
                    <a:lnTo>
                      <a:pt x="162" y="60"/>
                    </a:lnTo>
                    <a:lnTo>
                      <a:pt x="153" y="53"/>
                    </a:lnTo>
                    <a:lnTo>
                      <a:pt x="145" y="45"/>
                    </a:lnTo>
                    <a:lnTo>
                      <a:pt x="139" y="38"/>
                    </a:lnTo>
                    <a:lnTo>
                      <a:pt x="135" y="30"/>
                    </a:lnTo>
                    <a:lnTo>
                      <a:pt x="131" y="23"/>
                    </a:lnTo>
                    <a:lnTo>
                      <a:pt x="126" y="15"/>
                    </a:lnTo>
                    <a:lnTo>
                      <a:pt x="120" y="8"/>
                    </a:lnTo>
                    <a:lnTo>
                      <a:pt x="113" y="3"/>
                    </a:lnTo>
                    <a:lnTo>
                      <a:pt x="107" y="1"/>
                    </a:lnTo>
                    <a:lnTo>
                      <a:pt x="102" y="0"/>
                    </a:lnTo>
                    <a:close/>
                  </a:path>
                </a:pathLst>
              </a:custGeom>
              <a:solidFill>
                <a:srgbClr val="D7D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0" name="Freeform 287">
                <a:extLst>
                  <a:ext uri="{FF2B5EF4-FFF2-40B4-BE49-F238E27FC236}">
                    <a16:creationId xmlns:a16="http://schemas.microsoft.com/office/drawing/2014/main" id="{3DF7A8EA-532D-4CAD-B44D-860621B35B4C}"/>
                  </a:ext>
                </a:extLst>
              </p:cNvPr>
              <p:cNvSpPr>
                <a:spLocks/>
              </p:cNvSpPr>
              <p:nvPr/>
            </p:nvSpPr>
            <p:spPr bwMode="auto">
              <a:xfrm>
                <a:off x="3591" y="1378"/>
                <a:ext cx="408" cy="561"/>
              </a:xfrm>
              <a:custGeom>
                <a:avLst/>
                <a:gdLst>
                  <a:gd name="T0" fmla="*/ 101 w 408"/>
                  <a:gd name="T1" fmla="*/ 0 h 561"/>
                  <a:gd name="T2" fmla="*/ 92 w 408"/>
                  <a:gd name="T3" fmla="*/ 2 h 561"/>
                  <a:gd name="T4" fmla="*/ 74 w 408"/>
                  <a:gd name="T5" fmla="*/ 7 h 561"/>
                  <a:gd name="T6" fmla="*/ 61 w 408"/>
                  <a:gd name="T7" fmla="*/ 15 h 561"/>
                  <a:gd name="T8" fmla="*/ 48 w 408"/>
                  <a:gd name="T9" fmla="*/ 28 h 561"/>
                  <a:gd name="T10" fmla="*/ 34 w 408"/>
                  <a:gd name="T11" fmla="*/ 46 h 561"/>
                  <a:gd name="T12" fmla="*/ 23 w 408"/>
                  <a:gd name="T13" fmla="*/ 69 h 561"/>
                  <a:gd name="T14" fmla="*/ 19 w 408"/>
                  <a:gd name="T15" fmla="*/ 83 h 561"/>
                  <a:gd name="T16" fmla="*/ 6 w 408"/>
                  <a:gd name="T17" fmla="*/ 145 h 561"/>
                  <a:gd name="T18" fmla="*/ 2 w 408"/>
                  <a:gd name="T19" fmla="*/ 178 h 561"/>
                  <a:gd name="T20" fmla="*/ 0 w 408"/>
                  <a:gd name="T21" fmla="*/ 212 h 561"/>
                  <a:gd name="T22" fmla="*/ 3 w 408"/>
                  <a:gd name="T23" fmla="*/ 246 h 561"/>
                  <a:gd name="T24" fmla="*/ 10 w 408"/>
                  <a:gd name="T25" fmla="*/ 281 h 561"/>
                  <a:gd name="T26" fmla="*/ 24 w 408"/>
                  <a:gd name="T27" fmla="*/ 315 h 561"/>
                  <a:gd name="T28" fmla="*/ 46 w 408"/>
                  <a:gd name="T29" fmla="*/ 347 h 561"/>
                  <a:gd name="T30" fmla="*/ 94 w 408"/>
                  <a:gd name="T31" fmla="*/ 410 h 561"/>
                  <a:gd name="T32" fmla="*/ 138 w 408"/>
                  <a:gd name="T33" fmla="*/ 475 h 561"/>
                  <a:gd name="T34" fmla="*/ 146 w 408"/>
                  <a:gd name="T35" fmla="*/ 489 h 561"/>
                  <a:gd name="T36" fmla="*/ 160 w 408"/>
                  <a:gd name="T37" fmla="*/ 506 h 561"/>
                  <a:gd name="T38" fmla="*/ 177 w 408"/>
                  <a:gd name="T39" fmla="*/ 522 h 561"/>
                  <a:gd name="T40" fmla="*/ 196 w 408"/>
                  <a:gd name="T41" fmla="*/ 537 h 561"/>
                  <a:gd name="T42" fmla="*/ 218 w 408"/>
                  <a:gd name="T43" fmla="*/ 550 h 561"/>
                  <a:gd name="T44" fmla="*/ 239 w 408"/>
                  <a:gd name="T45" fmla="*/ 558 h 561"/>
                  <a:gd name="T46" fmla="*/ 257 w 408"/>
                  <a:gd name="T47" fmla="*/ 561 h 561"/>
                  <a:gd name="T48" fmla="*/ 271 w 408"/>
                  <a:gd name="T49" fmla="*/ 557 h 561"/>
                  <a:gd name="T50" fmla="*/ 276 w 408"/>
                  <a:gd name="T51" fmla="*/ 553 h 561"/>
                  <a:gd name="T52" fmla="*/ 279 w 408"/>
                  <a:gd name="T53" fmla="*/ 546 h 561"/>
                  <a:gd name="T54" fmla="*/ 283 w 408"/>
                  <a:gd name="T55" fmla="*/ 531 h 561"/>
                  <a:gd name="T56" fmla="*/ 296 w 408"/>
                  <a:gd name="T57" fmla="*/ 502 h 561"/>
                  <a:gd name="T58" fmla="*/ 316 w 408"/>
                  <a:gd name="T59" fmla="*/ 476 h 561"/>
                  <a:gd name="T60" fmla="*/ 340 w 408"/>
                  <a:gd name="T61" fmla="*/ 452 h 561"/>
                  <a:gd name="T62" fmla="*/ 354 w 408"/>
                  <a:gd name="T63" fmla="*/ 442 h 561"/>
                  <a:gd name="T64" fmla="*/ 382 w 408"/>
                  <a:gd name="T65" fmla="*/ 421 h 561"/>
                  <a:gd name="T66" fmla="*/ 399 w 408"/>
                  <a:gd name="T67" fmla="*/ 402 h 561"/>
                  <a:gd name="T68" fmla="*/ 406 w 408"/>
                  <a:gd name="T69" fmla="*/ 388 h 561"/>
                  <a:gd name="T70" fmla="*/ 408 w 408"/>
                  <a:gd name="T71" fmla="*/ 371 h 561"/>
                  <a:gd name="T72" fmla="*/ 407 w 408"/>
                  <a:gd name="T73" fmla="*/ 356 h 561"/>
                  <a:gd name="T74" fmla="*/ 402 w 408"/>
                  <a:gd name="T75" fmla="*/ 339 h 561"/>
                  <a:gd name="T76" fmla="*/ 381 w 408"/>
                  <a:gd name="T77" fmla="*/ 289 h 561"/>
                  <a:gd name="T78" fmla="*/ 341 w 408"/>
                  <a:gd name="T79" fmla="*/ 205 h 561"/>
                  <a:gd name="T80" fmla="*/ 325 w 408"/>
                  <a:gd name="T81" fmla="*/ 164 h 561"/>
                  <a:gd name="T82" fmla="*/ 317 w 408"/>
                  <a:gd name="T83" fmla="*/ 129 h 561"/>
                  <a:gd name="T84" fmla="*/ 302 w 408"/>
                  <a:gd name="T85" fmla="*/ 73 h 561"/>
                  <a:gd name="T86" fmla="*/ 295 w 408"/>
                  <a:gd name="T87" fmla="*/ 57 h 561"/>
                  <a:gd name="T88" fmla="*/ 291 w 408"/>
                  <a:gd name="T89" fmla="*/ 55 h 561"/>
                  <a:gd name="T90" fmla="*/ 290 w 408"/>
                  <a:gd name="T91" fmla="*/ 57 h 561"/>
                  <a:gd name="T92" fmla="*/ 276 w 408"/>
                  <a:gd name="T93" fmla="*/ 97 h 561"/>
                  <a:gd name="T94" fmla="*/ 270 w 408"/>
                  <a:gd name="T95" fmla="*/ 110 h 561"/>
                  <a:gd name="T96" fmla="*/ 265 w 408"/>
                  <a:gd name="T97" fmla="*/ 114 h 561"/>
                  <a:gd name="T98" fmla="*/ 260 w 408"/>
                  <a:gd name="T99" fmla="*/ 113 h 561"/>
                  <a:gd name="T100" fmla="*/ 256 w 408"/>
                  <a:gd name="T101" fmla="*/ 111 h 561"/>
                  <a:gd name="T102" fmla="*/ 241 w 408"/>
                  <a:gd name="T103" fmla="*/ 100 h 561"/>
                  <a:gd name="T104" fmla="*/ 221 w 408"/>
                  <a:gd name="T105" fmla="*/ 88 h 561"/>
                  <a:gd name="T106" fmla="*/ 172 w 408"/>
                  <a:gd name="T107" fmla="*/ 66 h 561"/>
                  <a:gd name="T108" fmla="*/ 161 w 408"/>
                  <a:gd name="T109" fmla="*/ 60 h 561"/>
                  <a:gd name="T110" fmla="*/ 144 w 408"/>
                  <a:gd name="T111" fmla="*/ 45 h 561"/>
                  <a:gd name="T112" fmla="*/ 130 w 408"/>
                  <a:gd name="T113" fmla="*/ 23 h 561"/>
                  <a:gd name="T114" fmla="*/ 126 w 408"/>
                  <a:gd name="T115" fmla="*/ 15 h 561"/>
                  <a:gd name="T116" fmla="*/ 113 w 408"/>
                  <a:gd name="T117" fmla="*/ 3 h 561"/>
                  <a:gd name="T118" fmla="*/ 101 w 408"/>
                  <a:gd name="T119" fmla="*/ 0 h 5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8" h="561">
                    <a:moveTo>
                      <a:pt x="101" y="0"/>
                    </a:moveTo>
                    <a:lnTo>
                      <a:pt x="101" y="0"/>
                    </a:lnTo>
                    <a:lnTo>
                      <a:pt x="99" y="0"/>
                    </a:lnTo>
                    <a:lnTo>
                      <a:pt x="92" y="2"/>
                    </a:lnTo>
                    <a:lnTo>
                      <a:pt x="80" y="5"/>
                    </a:lnTo>
                    <a:lnTo>
                      <a:pt x="74" y="7"/>
                    </a:lnTo>
                    <a:lnTo>
                      <a:pt x="68" y="11"/>
                    </a:lnTo>
                    <a:lnTo>
                      <a:pt x="61" y="15"/>
                    </a:lnTo>
                    <a:lnTo>
                      <a:pt x="54" y="21"/>
                    </a:lnTo>
                    <a:lnTo>
                      <a:pt x="48" y="28"/>
                    </a:lnTo>
                    <a:lnTo>
                      <a:pt x="41" y="36"/>
                    </a:lnTo>
                    <a:lnTo>
                      <a:pt x="34" y="46"/>
                    </a:lnTo>
                    <a:lnTo>
                      <a:pt x="28" y="57"/>
                    </a:lnTo>
                    <a:lnTo>
                      <a:pt x="23" y="69"/>
                    </a:lnTo>
                    <a:lnTo>
                      <a:pt x="19" y="83"/>
                    </a:lnTo>
                    <a:lnTo>
                      <a:pt x="12" y="114"/>
                    </a:lnTo>
                    <a:lnTo>
                      <a:pt x="6" y="145"/>
                    </a:lnTo>
                    <a:lnTo>
                      <a:pt x="4" y="162"/>
                    </a:lnTo>
                    <a:lnTo>
                      <a:pt x="2" y="178"/>
                    </a:lnTo>
                    <a:lnTo>
                      <a:pt x="1" y="195"/>
                    </a:lnTo>
                    <a:lnTo>
                      <a:pt x="0" y="212"/>
                    </a:lnTo>
                    <a:lnTo>
                      <a:pt x="1" y="229"/>
                    </a:lnTo>
                    <a:lnTo>
                      <a:pt x="3" y="246"/>
                    </a:lnTo>
                    <a:lnTo>
                      <a:pt x="6" y="264"/>
                    </a:lnTo>
                    <a:lnTo>
                      <a:pt x="10" y="281"/>
                    </a:lnTo>
                    <a:lnTo>
                      <a:pt x="16" y="297"/>
                    </a:lnTo>
                    <a:lnTo>
                      <a:pt x="24" y="315"/>
                    </a:lnTo>
                    <a:lnTo>
                      <a:pt x="34" y="331"/>
                    </a:lnTo>
                    <a:lnTo>
                      <a:pt x="46" y="347"/>
                    </a:lnTo>
                    <a:lnTo>
                      <a:pt x="94" y="410"/>
                    </a:lnTo>
                    <a:lnTo>
                      <a:pt x="122" y="451"/>
                    </a:lnTo>
                    <a:lnTo>
                      <a:pt x="138" y="475"/>
                    </a:lnTo>
                    <a:lnTo>
                      <a:pt x="146" y="489"/>
                    </a:lnTo>
                    <a:lnTo>
                      <a:pt x="153" y="497"/>
                    </a:lnTo>
                    <a:lnTo>
                      <a:pt x="160" y="506"/>
                    </a:lnTo>
                    <a:lnTo>
                      <a:pt x="168" y="514"/>
                    </a:lnTo>
                    <a:lnTo>
                      <a:pt x="177" y="522"/>
                    </a:lnTo>
                    <a:lnTo>
                      <a:pt x="186" y="529"/>
                    </a:lnTo>
                    <a:lnTo>
                      <a:pt x="196" y="537"/>
                    </a:lnTo>
                    <a:lnTo>
                      <a:pt x="208" y="544"/>
                    </a:lnTo>
                    <a:lnTo>
                      <a:pt x="218" y="550"/>
                    </a:lnTo>
                    <a:lnTo>
                      <a:pt x="229" y="554"/>
                    </a:lnTo>
                    <a:lnTo>
                      <a:pt x="239" y="558"/>
                    </a:lnTo>
                    <a:lnTo>
                      <a:pt x="248" y="560"/>
                    </a:lnTo>
                    <a:lnTo>
                      <a:pt x="257" y="561"/>
                    </a:lnTo>
                    <a:lnTo>
                      <a:pt x="265" y="560"/>
                    </a:lnTo>
                    <a:lnTo>
                      <a:pt x="271" y="557"/>
                    </a:lnTo>
                    <a:lnTo>
                      <a:pt x="274" y="555"/>
                    </a:lnTo>
                    <a:lnTo>
                      <a:pt x="276" y="553"/>
                    </a:lnTo>
                    <a:lnTo>
                      <a:pt x="278" y="550"/>
                    </a:lnTo>
                    <a:lnTo>
                      <a:pt x="279" y="546"/>
                    </a:lnTo>
                    <a:lnTo>
                      <a:pt x="283" y="531"/>
                    </a:lnTo>
                    <a:lnTo>
                      <a:pt x="289" y="516"/>
                    </a:lnTo>
                    <a:lnTo>
                      <a:pt x="296" y="502"/>
                    </a:lnTo>
                    <a:lnTo>
                      <a:pt x="305" y="489"/>
                    </a:lnTo>
                    <a:lnTo>
                      <a:pt x="316" y="476"/>
                    </a:lnTo>
                    <a:lnTo>
                      <a:pt x="327" y="464"/>
                    </a:lnTo>
                    <a:lnTo>
                      <a:pt x="340" y="452"/>
                    </a:lnTo>
                    <a:lnTo>
                      <a:pt x="354" y="442"/>
                    </a:lnTo>
                    <a:lnTo>
                      <a:pt x="369" y="431"/>
                    </a:lnTo>
                    <a:lnTo>
                      <a:pt x="382" y="421"/>
                    </a:lnTo>
                    <a:lnTo>
                      <a:pt x="391" y="412"/>
                    </a:lnTo>
                    <a:lnTo>
                      <a:pt x="399" y="402"/>
                    </a:lnTo>
                    <a:lnTo>
                      <a:pt x="404" y="393"/>
                    </a:lnTo>
                    <a:lnTo>
                      <a:pt x="406" y="388"/>
                    </a:lnTo>
                    <a:lnTo>
                      <a:pt x="407" y="382"/>
                    </a:lnTo>
                    <a:lnTo>
                      <a:pt x="408" y="371"/>
                    </a:lnTo>
                    <a:lnTo>
                      <a:pt x="407" y="356"/>
                    </a:lnTo>
                    <a:lnTo>
                      <a:pt x="405" y="349"/>
                    </a:lnTo>
                    <a:lnTo>
                      <a:pt x="402" y="339"/>
                    </a:lnTo>
                    <a:lnTo>
                      <a:pt x="393" y="316"/>
                    </a:lnTo>
                    <a:lnTo>
                      <a:pt x="381" y="289"/>
                    </a:lnTo>
                    <a:lnTo>
                      <a:pt x="367" y="260"/>
                    </a:lnTo>
                    <a:lnTo>
                      <a:pt x="341" y="205"/>
                    </a:lnTo>
                    <a:lnTo>
                      <a:pt x="331" y="181"/>
                    </a:lnTo>
                    <a:lnTo>
                      <a:pt x="325" y="164"/>
                    </a:lnTo>
                    <a:lnTo>
                      <a:pt x="317" y="129"/>
                    </a:lnTo>
                    <a:lnTo>
                      <a:pt x="306" y="89"/>
                    </a:lnTo>
                    <a:lnTo>
                      <a:pt x="302" y="73"/>
                    </a:lnTo>
                    <a:lnTo>
                      <a:pt x="297" y="61"/>
                    </a:lnTo>
                    <a:lnTo>
                      <a:pt x="295" y="57"/>
                    </a:lnTo>
                    <a:lnTo>
                      <a:pt x="293" y="55"/>
                    </a:lnTo>
                    <a:lnTo>
                      <a:pt x="291" y="55"/>
                    </a:lnTo>
                    <a:lnTo>
                      <a:pt x="290" y="57"/>
                    </a:lnTo>
                    <a:lnTo>
                      <a:pt x="283" y="75"/>
                    </a:lnTo>
                    <a:lnTo>
                      <a:pt x="276" y="97"/>
                    </a:lnTo>
                    <a:lnTo>
                      <a:pt x="272" y="106"/>
                    </a:lnTo>
                    <a:lnTo>
                      <a:pt x="270" y="110"/>
                    </a:lnTo>
                    <a:lnTo>
                      <a:pt x="267" y="112"/>
                    </a:lnTo>
                    <a:lnTo>
                      <a:pt x="265" y="114"/>
                    </a:lnTo>
                    <a:lnTo>
                      <a:pt x="262" y="114"/>
                    </a:lnTo>
                    <a:lnTo>
                      <a:pt x="260" y="113"/>
                    </a:lnTo>
                    <a:lnTo>
                      <a:pt x="256" y="111"/>
                    </a:lnTo>
                    <a:lnTo>
                      <a:pt x="250" y="105"/>
                    </a:lnTo>
                    <a:lnTo>
                      <a:pt x="241" y="100"/>
                    </a:lnTo>
                    <a:lnTo>
                      <a:pt x="232" y="95"/>
                    </a:lnTo>
                    <a:lnTo>
                      <a:pt x="221" y="88"/>
                    </a:lnTo>
                    <a:lnTo>
                      <a:pt x="196" y="78"/>
                    </a:lnTo>
                    <a:lnTo>
                      <a:pt x="172" y="66"/>
                    </a:lnTo>
                    <a:lnTo>
                      <a:pt x="161" y="60"/>
                    </a:lnTo>
                    <a:lnTo>
                      <a:pt x="152" y="53"/>
                    </a:lnTo>
                    <a:lnTo>
                      <a:pt x="144" y="45"/>
                    </a:lnTo>
                    <a:lnTo>
                      <a:pt x="138" y="38"/>
                    </a:lnTo>
                    <a:lnTo>
                      <a:pt x="130" y="23"/>
                    </a:lnTo>
                    <a:lnTo>
                      <a:pt x="126" y="15"/>
                    </a:lnTo>
                    <a:lnTo>
                      <a:pt x="119" y="8"/>
                    </a:lnTo>
                    <a:lnTo>
                      <a:pt x="113" y="3"/>
                    </a:lnTo>
                    <a:lnTo>
                      <a:pt x="106" y="1"/>
                    </a:lnTo>
                    <a:lnTo>
                      <a:pt x="101" y="0"/>
                    </a:lnTo>
                    <a:close/>
                  </a:path>
                </a:pathLst>
              </a:custGeom>
              <a:solidFill>
                <a:srgbClr val="CACD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1" name="Freeform 288">
                <a:extLst>
                  <a:ext uri="{FF2B5EF4-FFF2-40B4-BE49-F238E27FC236}">
                    <a16:creationId xmlns:a16="http://schemas.microsoft.com/office/drawing/2014/main" id="{92100249-73E9-446D-B8AD-D38FD3258FA6}"/>
                  </a:ext>
                </a:extLst>
              </p:cNvPr>
              <p:cNvSpPr>
                <a:spLocks/>
              </p:cNvSpPr>
              <p:nvPr/>
            </p:nvSpPr>
            <p:spPr bwMode="auto">
              <a:xfrm>
                <a:off x="3593" y="1380"/>
                <a:ext cx="404" cy="555"/>
              </a:xfrm>
              <a:custGeom>
                <a:avLst/>
                <a:gdLst>
                  <a:gd name="T0" fmla="*/ 100 w 404"/>
                  <a:gd name="T1" fmla="*/ 0 h 555"/>
                  <a:gd name="T2" fmla="*/ 90 w 404"/>
                  <a:gd name="T3" fmla="*/ 1 h 555"/>
                  <a:gd name="T4" fmla="*/ 73 w 404"/>
                  <a:gd name="T5" fmla="*/ 7 h 555"/>
                  <a:gd name="T6" fmla="*/ 60 w 404"/>
                  <a:gd name="T7" fmla="*/ 15 h 555"/>
                  <a:gd name="T8" fmla="*/ 46 w 404"/>
                  <a:gd name="T9" fmla="*/ 27 h 555"/>
                  <a:gd name="T10" fmla="*/ 34 w 404"/>
                  <a:gd name="T11" fmla="*/ 45 h 555"/>
                  <a:gd name="T12" fmla="*/ 23 w 404"/>
                  <a:gd name="T13" fmla="*/ 68 h 555"/>
                  <a:gd name="T14" fmla="*/ 19 w 404"/>
                  <a:gd name="T15" fmla="*/ 83 h 555"/>
                  <a:gd name="T16" fmla="*/ 6 w 404"/>
                  <a:gd name="T17" fmla="*/ 145 h 555"/>
                  <a:gd name="T18" fmla="*/ 1 w 404"/>
                  <a:gd name="T19" fmla="*/ 177 h 555"/>
                  <a:gd name="T20" fmla="*/ 0 w 404"/>
                  <a:gd name="T21" fmla="*/ 210 h 555"/>
                  <a:gd name="T22" fmla="*/ 3 w 404"/>
                  <a:gd name="T23" fmla="*/ 244 h 555"/>
                  <a:gd name="T24" fmla="*/ 10 w 404"/>
                  <a:gd name="T25" fmla="*/ 278 h 555"/>
                  <a:gd name="T26" fmla="*/ 24 w 404"/>
                  <a:gd name="T27" fmla="*/ 312 h 555"/>
                  <a:gd name="T28" fmla="*/ 46 w 404"/>
                  <a:gd name="T29" fmla="*/ 344 h 555"/>
                  <a:gd name="T30" fmla="*/ 93 w 404"/>
                  <a:gd name="T31" fmla="*/ 406 h 555"/>
                  <a:gd name="T32" fmla="*/ 136 w 404"/>
                  <a:gd name="T33" fmla="*/ 470 h 555"/>
                  <a:gd name="T34" fmla="*/ 144 w 404"/>
                  <a:gd name="T35" fmla="*/ 484 h 555"/>
                  <a:gd name="T36" fmla="*/ 158 w 404"/>
                  <a:gd name="T37" fmla="*/ 500 h 555"/>
                  <a:gd name="T38" fmla="*/ 174 w 404"/>
                  <a:gd name="T39" fmla="*/ 516 h 555"/>
                  <a:gd name="T40" fmla="*/ 194 w 404"/>
                  <a:gd name="T41" fmla="*/ 531 h 555"/>
                  <a:gd name="T42" fmla="*/ 216 w 404"/>
                  <a:gd name="T43" fmla="*/ 544 h 555"/>
                  <a:gd name="T44" fmla="*/ 236 w 404"/>
                  <a:gd name="T45" fmla="*/ 552 h 555"/>
                  <a:gd name="T46" fmla="*/ 254 w 404"/>
                  <a:gd name="T47" fmla="*/ 555 h 555"/>
                  <a:gd name="T48" fmla="*/ 268 w 404"/>
                  <a:gd name="T49" fmla="*/ 552 h 555"/>
                  <a:gd name="T50" fmla="*/ 273 w 404"/>
                  <a:gd name="T51" fmla="*/ 547 h 555"/>
                  <a:gd name="T52" fmla="*/ 275 w 404"/>
                  <a:gd name="T53" fmla="*/ 541 h 555"/>
                  <a:gd name="T54" fmla="*/ 280 w 404"/>
                  <a:gd name="T55" fmla="*/ 525 h 555"/>
                  <a:gd name="T56" fmla="*/ 293 w 404"/>
                  <a:gd name="T57" fmla="*/ 497 h 555"/>
                  <a:gd name="T58" fmla="*/ 311 w 404"/>
                  <a:gd name="T59" fmla="*/ 471 h 555"/>
                  <a:gd name="T60" fmla="*/ 336 w 404"/>
                  <a:gd name="T61" fmla="*/ 448 h 555"/>
                  <a:gd name="T62" fmla="*/ 351 w 404"/>
                  <a:gd name="T63" fmla="*/ 437 h 555"/>
                  <a:gd name="T64" fmla="*/ 377 w 404"/>
                  <a:gd name="T65" fmla="*/ 417 h 555"/>
                  <a:gd name="T66" fmla="*/ 394 w 404"/>
                  <a:gd name="T67" fmla="*/ 399 h 555"/>
                  <a:gd name="T68" fmla="*/ 403 w 404"/>
                  <a:gd name="T69" fmla="*/ 378 h 555"/>
                  <a:gd name="T70" fmla="*/ 402 w 404"/>
                  <a:gd name="T71" fmla="*/ 353 h 555"/>
                  <a:gd name="T72" fmla="*/ 400 w 404"/>
                  <a:gd name="T73" fmla="*/ 345 h 555"/>
                  <a:gd name="T74" fmla="*/ 388 w 404"/>
                  <a:gd name="T75" fmla="*/ 313 h 555"/>
                  <a:gd name="T76" fmla="*/ 363 w 404"/>
                  <a:gd name="T77" fmla="*/ 258 h 555"/>
                  <a:gd name="T78" fmla="*/ 328 w 404"/>
                  <a:gd name="T79" fmla="*/ 179 h 555"/>
                  <a:gd name="T80" fmla="*/ 322 w 404"/>
                  <a:gd name="T81" fmla="*/ 162 h 555"/>
                  <a:gd name="T82" fmla="*/ 304 w 404"/>
                  <a:gd name="T83" fmla="*/ 88 h 555"/>
                  <a:gd name="T84" fmla="*/ 295 w 404"/>
                  <a:gd name="T85" fmla="*/ 60 h 555"/>
                  <a:gd name="T86" fmla="*/ 291 w 404"/>
                  <a:gd name="T87" fmla="*/ 54 h 555"/>
                  <a:gd name="T88" fmla="*/ 288 w 404"/>
                  <a:gd name="T89" fmla="*/ 57 h 555"/>
                  <a:gd name="T90" fmla="*/ 282 w 404"/>
                  <a:gd name="T91" fmla="*/ 75 h 555"/>
                  <a:gd name="T92" fmla="*/ 270 w 404"/>
                  <a:gd name="T93" fmla="*/ 105 h 555"/>
                  <a:gd name="T94" fmla="*/ 263 w 404"/>
                  <a:gd name="T95" fmla="*/ 113 h 555"/>
                  <a:gd name="T96" fmla="*/ 258 w 404"/>
                  <a:gd name="T97" fmla="*/ 113 h 555"/>
                  <a:gd name="T98" fmla="*/ 254 w 404"/>
                  <a:gd name="T99" fmla="*/ 111 h 555"/>
                  <a:gd name="T100" fmla="*/ 240 w 404"/>
                  <a:gd name="T101" fmla="*/ 100 h 555"/>
                  <a:gd name="T102" fmla="*/ 219 w 404"/>
                  <a:gd name="T103" fmla="*/ 88 h 555"/>
                  <a:gd name="T104" fmla="*/ 170 w 404"/>
                  <a:gd name="T105" fmla="*/ 66 h 555"/>
                  <a:gd name="T106" fmla="*/ 159 w 404"/>
                  <a:gd name="T107" fmla="*/ 60 h 555"/>
                  <a:gd name="T108" fmla="*/ 142 w 404"/>
                  <a:gd name="T109" fmla="*/ 45 h 555"/>
                  <a:gd name="T110" fmla="*/ 128 w 404"/>
                  <a:gd name="T111" fmla="*/ 24 h 555"/>
                  <a:gd name="T112" fmla="*/ 124 w 404"/>
                  <a:gd name="T113" fmla="*/ 15 h 555"/>
                  <a:gd name="T114" fmla="*/ 111 w 404"/>
                  <a:gd name="T115" fmla="*/ 3 h 555"/>
                  <a:gd name="T116" fmla="*/ 100 w 404"/>
                  <a:gd name="T117" fmla="*/ 0 h 5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04" h="555">
                    <a:moveTo>
                      <a:pt x="100" y="0"/>
                    </a:moveTo>
                    <a:lnTo>
                      <a:pt x="100" y="0"/>
                    </a:lnTo>
                    <a:lnTo>
                      <a:pt x="97" y="0"/>
                    </a:lnTo>
                    <a:lnTo>
                      <a:pt x="90" y="1"/>
                    </a:lnTo>
                    <a:lnTo>
                      <a:pt x="79" y="5"/>
                    </a:lnTo>
                    <a:lnTo>
                      <a:pt x="73" y="7"/>
                    </a:lnTo>
                    <a:lnTo>
                      <a:pt x="66" y="11"/>
                    </a:lnTo>
                    <a:lnTo>
                      <a:pt x="60" y="15"/>
                    </a:lnTo>
                    <a:lnTo>
                      <a:pt x="53" y="20"/>
                    </a:lnTo>
                    <a:lnTo>
                      <a:pt x="46" y="27"/>
                    </a:lnTo>
                    <a:lnTo>
                      <a:pt x="40" y="36"/>
                    </a:lnTo>
                    <a:lnTo>
                      <a:pt x="34" y="45"/>
                    </a:lnTo>
                    <a:lnTo>
                      <a:pt x="27" y="56"/>
                    </a:lnTo>
                    <a:lnTo>
                      <a:pt x="23" y="68"/>
                    </a:lnTo>
                    <a:lnTo>
                      <a:pt x="19" y="83"/>
                    </a:lnTo>
                    <a:lnTo>
                      <a:pt x="12" y="113"/>
                    </a:lnTo>
                    <a:lnTo>
                      <a:pt x="6" y="145"/>
                    </a:lnTo>
                    <a:lnTo>
                      <a:pt x="3" y="161"/>
                    </a:lnTo>
                    <a:lnTo>
                      <a:pt x="1" y="177"/>
                    </a:lnTo>
                    <a:lnTo>
                      <a:pt x="0" y="193"/>
                    </a:lnTo>
                    <a:lnTo>
                      <a:pt x="0" y="210"/>
                    </a:lnTo>
                    <a:lnTo>
                      <a:pt x="1" y="227"/>
                    </a:lnTo>
                    <a:lnTo>
                      <a:pt x="3" y="244"/>
                    </a:lnTo>
                    <a:lnTo>
                      <a:pt x="6" y="261"/>
                    </a:lnTo>
                    <a:lnTo>
                      <a:pt x="10" y="278"/>
                    </a:lnTo>
                    <a:lnTo>
                      <a:pt x="16" y="294"/>
                    </a:lnTo>
                    <a:lnTo>
                      <a:pt x="24" y="312"/>
                    </a:lnTo>
                    <a:lnTo>
                      <a:pt x="34" y="328"/>
                    </a:lnTo>
                    <a:lnTo>
                      <a:pt x="46" y="344"/>
                    </a:lnTo>
                    <a:lnTo>
                      <a:pt x="93" y="406"/>
                    </a:lnTo>
                    <a:lnTo>
                      <a:pt x="121" y="446"/>
                    </a:lnTo>
                    <a:lnTo>
                      <a:pt x="136" y="470"/>
                    </a:lnTo>
                    <a:lnTo>
                      <a:pt x="144" y="484"/>
                    </a:lnTo>
                    <a:lnTo>
                      <a:pt x="151" y="492"/>
                    </a:lnTo>
                    <a:lnTo>
                      <a:pt x="158" y="500"/>
                    </a:lnTo>
                    <a:lnTo>
                      <a:pt x="166" y="508"/>
                    </a:lnTo>
                    <a:lnTo>
                      <a:pt x="174" y="516"/>
                    </a:lnTo>
                    <a:lnTo>
                      <a:pt x="184" y="524"/>
                    </a:lnTo>
                    <a:lnTo>
                      <a:pt x="194" y="531"/>
                    </a:lnTo>
                    <a:lnTo>
                      <a:pt x="205" y="538"/>
                    </a:lnTo>
                    <a:lnTo>
                      <a:pt x="216" y="544"/>
                    </a:lnTo>
                    <a:lnTo>
                      <a:pt x="226" y="548"/>
                    </a:lnTo>
                    <a:lnTo>
                      <a:pt x="236" y="552"/>
                    </a:lnTo>
                    <a:lnTo>
                      <a:pt x="245" y="554"/>
                    </a:lnTo>
                    <a:lnTo>
                      <a:pt x="254" y="555"/>
                    </a:lnTo>
                    <a:lnTo>
                      <a:pt x="262" y="554"/>
                    </a:lnTo>
                    <a:lnTo>
                      <a:pt x="268" y="552"/>
                    </a:lnTo>
                    <a:lnTo>
                      <a:pt x="271" y="550"/>
                    </a:lnTo>
                    <a:lnTo>
                      <a:pt x="273" y="547"/>
                    </a:lnTo>
                    <a:lnTo>
                      <a:pt x="274" y="544"/>
                    </a:lnTo>
                    <a:lnTo>
                      <a:pt x="275" y="541"/>
                    </a:lnTo>
                    <a:lnTo>
                      <a:pt x="280" y="525"/>
                    </a:lnTo>
                    <a:lnTo>
                      <a:pt x="286" y="511"/>
                    </a:lnTo>
                    <a:lnTo>
                      <a:pt x="293" y="497"/>
                    </a:lnTo>
                    <a:lnTo>
                      <a:pt x="301" y="485"/>
                    </a:lnTo>
                    <a:lnTo>
                      <a:pt x="311" y="471"/>
                    </a:lnTo>
                    <a:lnTo>
                      <a:pt x="324" y="459"/>
                    </a:lnTo>
                    <a:lnTo>
                      <a:pt x="336" y="448"/>
                    </a:lnTo>
                    <a:lnTo>
                      <a:pt x="351" y="437"/>
                    </a:lnTo>
                    <a:lnTo>
                      <a:pt x="365" y="427"/>
                    </a:lnTo>
                    <a:lnTo>
                      <a:pt x="377" y="417"/>
                    </a:lnTo>
                    <a:lnTo>
                      <a:pt x="387" y="408"/>
                    </a:lnTo>
                    <a:lnTo>
                      <a:pt x="394" y="399"/>
                    </a:lnTo>
                    <a:lnTo>
                      <a:pt x="400" y="389"/>
                    </a:lnTo>
                    <a:lnTo>
                      <a:pt x="403" y="378"/>
                    </a:lnTo>
                    <a:lnTo>
                      <a:pt x="404" y="366"/>
                    </a:lnTo>
                    <a:lnTo>
                      <a:pt x="402" y="353"/>
                    </a:lnTo>
                    <a:lnTo>
                      <a:pt x="400" y="345"/>
                    </a:lnTo>
                    <a:lnTo>
                      <a:pt x="397" y="336"/>
                    </a:lnTo>
                    <a:lnTo>
                      <a:pt x="388" y="313"/>
                    </a:lnTo>
                    <a:lnTo>
                      <a:pt x="377" y="286"/>
                    </a:lnTo>
                    <a:lnTo>
                      <a:pt x="363" y="258"/>
                    </a:lnTo>
                    <a:lnTo>
                      <a:pt x="338" y="203"/>
                    </a:lnTo>
                    <a:lnTo>
                      <a:pt x="328" y="179"/>
                    </a:lnTo>
                    <a:lnTo>
                      <a:pt x="322" y="162"/>
                    </a:lnTo>
                    <a:lnTo>
                      <a:pt x="314" y="128"/>
                    </a:lnTo>
                    <a:lnTo>
                      <a:pt x="304" y="88"/>
                    </a:lnTo>
                    <a:lnTo>
                      <a:pt x="299" y="72"/>
                    </a:lnTo>
                    <a:lnTo>
                      <a:pt x="295" y="60"/>
                    </a:lnTo>
                    <a:lnTo>
                      <a:pt x="293" y="56"/>
                    </a:lnTo>
                    <a:lnTo>
                      <a:pt x="291" y="54"/>
                    </a:lnTo>
                    <a:lnTo>
                      <a:pt x="289" y="54"/>
                    </a:lnTo>
                    <a:lnTo>
                      <a:pt x="288" y="57"/>
                    </a:lnTo>
                    <a:lnTo>
                      <a:pt x="282" y="75"/>
                    </a:lnTo>
                    <a:lnTo>
                      <a:pt x="274" y="97"/>
                    </a:lnTo>
                    <a:lnTo>
                      <a:pt x="270" y="105"/>
                    </a:lnTo>
                    <a:lnTo>
                      <a:pt x="265" y="112"/>
                    </a:lnTo>
                    <a:lnTo>
                      <a:pt x="263" y="113"/>
                    </a:lnTo>
                    <a:lnTo>
                      <a:pt x="261" y="114"/>
                    </a:lnTo>
                    <a:lnTo>
                      <a:pt x="258" y="113"/>
                    </a:lnTo>
                    <a:lnTo>
                      <a:pt x="254" y="111"/>
                    </a:lnTo>
                    <a:lnTo>
                      <a:pt x="248" y="105"/>
                    </a:lnTo>
                    <a:lnTo>
                      <a:pt x="240" y="100"/>
                    </a:lnTo>
                    <a:lnTo>
                      <a:pt x="230" y="94"/>
                    </a:lnTo>
                    <a:lnTo>
                      <a:pt x="219" y="88"/>
                    </a:lnTo>
                    <a:lnTo>
                      <a:pt x="194" y="77"/>
                    </a:lnTo>
                    <a:lnTo>
                      <a:pt x="170" y="66"/>
                    </a:lnTo>
                    <a:lnTo>
                      <a:pt x="159" y="60"/>
                    </a:lnTo>
                    <a:lnTo>
                      <a:pt x="150" y="53"/>
                    </a:lnTo>
                    <a:lnTo>
                      <a:pt x="142" y="45"/>
                    </a:lnTo>
                    <a:lnTo>
                      <a:pt x="136" y="38"/>
                    </a:lnTo>
                    <a:lnTo>
                      <a:pt x="128" y="24"/>
                    </a:lnTo>
                    <a:lnTo>
                      <a:pt x="124" y="15"/>
                    </a:lnTo>
                    <a:lnTo>
                      <a:pt x="118" y="8"/>
                    </a:lnTo>
                    <a:lnTo>
                      <a:pt x="111" y="3"/>
                    </a:lnTo>
                    <a:lnTo>
                      <a:pt x="105" y="1"/>
                    </a:lnTo>
                    <a:lnTo>
                      <a:pt x="100" y="0"/>
                    </a:lnTo>
                    <a:close/>
                  </a:path>
                </a:pathLst>
              </a:custGeom>
              <a:solidFill>
                <a:srgbClr val="BDC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2" name="Freeform 289">
                <a:extLst>
                  <a:ext uri="{FF2B5EF4-FFF2-40B4-BE49-F238E27FC236}">
                    <a16:creationId xmlns:a16="http://schemas.microsoft.com/office/drawing/2014/main" id="{FB72B1C0-6815-4C44-BA3F-36E28097E843}"/>
                  </a:ext>
                </a:extLst>
              </p:cNvPr>
              <p:cNvSpPr>
                <a:spLocks/>
              </p:cNvSpPr>
              <p:nvPr/>
            </p:nvSpPr>
            <p:spPr bwMode="auto">
              <a:xfrm>
                <a:off x="3595" y="1382"/>
                <a:ext cx="399" cy="549"/>
              </a:xfrm>
              <a:custGeom>
                <a:avLst/>
                <a:gdLst>
                  <a:gd name="T0" fmla="*/ 98 w 399"/>
                  <a:gd name="T1" fmla="*/ 0 h 549"/>
                  <a:gd name="T2" fmla="*/ 88 w 399"/>
                  <a:gd name="T3" fmla="*/ 1 h 549"/>
                  <a:gd name="T4" fmla="*/ 71 w 399"/>
                  <a:gd name="T5" fmla="*/ 7 h 549"/>
                  <a:gd name="T6" fmla="*/ 58 w 399"/>
                  <a:gd name="T7" fmla="*/ 15 h 549"/>
                  <a:gd name="T8" fmla="*/ 45 w 399"/>
                  <a:gd name="T9" fmla="*/ 27 h 549"/>
                  <a:gd name="T10" fmla="*/ 33 w 399"/>
                  <a:gd name="T11" fmla="*/ 45 h 549"/>
                  <a:gd name="T12" fmla="*/ 22 w 399"/>
                  <a:gd name="T13" fmla="*/ 68 h 549"/>
                  <a:gd name="T14" fmla="*/ 18 w 399"/>
                  <a:gd name="T15" fmla="*/ 82 h 549"/>
                  <a:gd name="T16" fmla="*/ 5 w 399"/>
                  <a:gd name="T17" fmla="*/ 143 h 549"/>
                  <a:gd name="T18" fmla="*/ 1 w 399"/>
                  <a:gd name="T19" fmla="*/ 175 h 549"/>
                  <a:gd name="T20" fmla="*/ 0 w 399"/>
                  <a:gd name="T21" fmla="*/ 209 h 549"/>
                  <a:gd name="T22" fmla="*/ 2 w 399"/>
                  <a:gd name="T23" fmla="*/ 241 h 549"/>
                  <a:gd name="T24" fmla="*/ 10 w 399"/>
                  <a:gd name="T25" fmla="*/ 275 h 549"/>
                  <a:gd name="T26" fmla="*/ 23 w 399"/>
                  <a:gd name="T27" fmla="*/ 308 h 549"/>
                  <a:gd name="T28" fmla="*/ 45 w 399"/>
                  <a:gd name="T29" fmla="*/ 341 h 549"/>
                  <a:gd name="T30" fmla="*/ 91 w 399"/>
                  <a:gd name="T31" fmla="*/ 401 h 549"/>
                  <a:gd name="T32" fmla="*/ 135 w 399"/>
                  <a:gd name="T33" fmla="*/ 465 h 549"/>
                  <a:gd name="T34" fmla="*/ 144 w 399"/>
                  <a:gd name="T35" fmla="*/ 479 h 549"/>
                  <a:gd name="T36" fmla="*/ 156 w 399"/>
                  <a:gd name="T37" fmla="*/ 495 h 549"/>
                  <a:gd name="T38" fmla="*/ 172 w 399"/>
                  <a:gd name="T39" fmla="*/ 511 h 549"/>
                  <a:gd name="T40" fmla="*/ 192 w 399"/>
                  <a:gd name="T41" fmla="*/ 525 h 549"/>
                  <a:gd name="T42" fmla="*/ 213 w 399"/>
                  <a:gd name="T43" fmla="*/ 538 h 549"/>
                  <a:gd name="T44" fmla="*/ 233 w 399"/>
                  <a:gd name="T45" fmla="*/ 546 h 549"/>
                  <a:gd name="T46" fmla="*/ 251 w 399"/>
                  <a:gd name="T47" fmla="*/ 549 h 549"/>
                  <a:gd name="T48" fmla="*/ 265 w 399"/>
                  <a:gd name="T49" fmla="*/ 546 h 549"/>
                  <a:gd name="T50" fmla="*/ 269 w 399"/>
                  <a:gd name="T51" fmla="*/ 542 h 549"/>
                  <a:gd name="T52" fmla="*/ 272 w 399"/>
                  <a:gd name="T53" fmla="*/ 535 h 549"/>
                  <a:gd name="T54" fmla="*/ 277 w 399"/>
                  <a:gd name="T55" fmla="*/ 520 h 549"/>
                  <a:gd name="T56" fmla="*/ 289 w 399"/>
                  <a:gd name="T57" fmla="*/ 492 h 549"/>
                  <a:gd name="T58" fmla="*/ 308 w 399"/>
                  <a:gd name="T59" fmla="*/ 467 h 549"/>
                  <a:gd name="T60" fmla="*/ 333 w 399"/>
                  <a:gd name="T61" fmla="*/ 444 h 549"/>
                  <a:gd name="T62" fmla="*/ 347 w 399"/>
                  <a:gd name="T63" fmla="*/ 433 h 549"/>
                  <a:gd name="T64" fmla="*/ 373 w 399"/>
                  <a:gd name="T65" fmla="*/ 413 h 549"/>
                  <a:gd name="T66" fmla="*/ 390 w 399"/>
                  <a:gd name="T67" fmla="*/ 395 h 549"/>
                  <a:gd name="T68" fmla="*/ 398 w 399"/>
                  <a:gd name="T69" fmla="*/ 375 h 549"/>
                  <a:gd name="T70" fmla="*/ 397 w 399"/>
                  <a:gd name="T71" fmla="*/ 349 h 549"/>
                  <a:gd name="T72" fmla="*/ 396 w 399"/>
                  <a:gd name="T73" fmla="*/ 342 h 549"/>
                  <a:gd name="T74" fmla="*/ 384 w 399"/>
                  <a:gd name="T75" fmla="*/ 310 h 549"/>
                  <a:gd name="T76" fmla="*/ 359 w 399"/>
                  <a:gd name="T77" fmla="*/ 255 h 549"/>
                  <a:gd name="T78" fmla="*/ 325 w 399"/>
                  <a:gd name="T79" fmla="*/ 177 h 549"/>
                  <a:gd name="T80" fmla="*/ 320 w 399"/>
                  <a:gd name="T81" fmla="*/ 161 h 549"/>
                  <a:gd name="T82" fmla="*/ 301 w 399"/>
                  <a:gd name="T83" fmla="*/ 88 h 549"/>
                  <a:gd name="T84" fmla="*/ 293 w 399"/>
                  <a:gd name="T85" fmla="*/ 60 h 549"/>
                  <a:gd name="T86" fmla="*/ 289 w 399"/>
                  <a:gd name="T87" fmla="*/ 54 h 549"/>
                  <a:gd name="T88" fmla="*/ 286 w 399"/>
                  <a:gd name="T89" fmla="*/ 56 h 549"/>
                  <a:gd name="T90" fmla="*/ 280 w 399"/>
                  <a:gd name="T91" fmla="*/ 74 h 549"/>
                  <a:gd name="T92" fmla="*/ 268 w 399"/>
                  <a:gd name="T93" fmla="*/ 105 h 549"/>
                  <a:gd name="T94" fmla="*/ 261 w 399"/>
                  <a:gd name="T95" fmla="*/ 113 h 549"/>
                  <a:gd name="T96" fmla="*/ 256 w 399"/>
                  <a:gd name="T97" fmla="*/ 112 h 549"/>
                  <a:gd name="T98" fmla="*/ 253 w 399"/>
                  <a:gd name="T99" fmla="*/ 110 h 549"/>
                  <a:gd name="T100" fmla="*/ 238 w 399"/>
                  <a:gd name="T101" fmla="*/ 99 h 549"/>
                  <a:gd name="T102" fmla="*/ 217 w 399"/>
                  <a:gd name="T103" fmla="*/ 89 h 549"/>
                  <a:gd name="T104" fmla="*/ 168 w 399"/>
                  <a:gd name="T105" fmla="*/ 66 h 549"/>
                  <a:gd name="T106" fmla="*/ 157 w 399"/>
                  <a:gd name="T107" fmla="*/ 60 h 549"/>
                  <a:gd name="T108" fmla="*/ 140 w 399"/>
                  <a:gd name="T109" fmla="*/ 45 h 549"/>
                  <a:gd name="T110" fmla="*/ 127 w 399"/>
                  <a:gd name="T111" fmla="*/ 24 h 549"/>
                  <a:gd name="T112" fmla="*/ 122 w 399"/>
                  <a:gd name="T113" fmla="*/ 15 h 549"/>
                  <a:gd name="T114" fmla="*/ 109 w 399"/>
                  <a:gd name="T115" fmla="*/ 4 h 549"/>
                  <a:gd name="T116" fmla="*/ 98 w 399"/>
                  <a:gd name="T117" fmla="*/ 0 h 5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9" h="549">
                    <a:moveTo>
                      <a:pt x="98" y="0"/>
                    </a:moveTo>
                    <a:lnTo>
                      <a:pt x="98" y="0"/>
                    </a:lnTo>
                    <a:lnTo>
                      <a:pt x="95" y="0"/>
                    </a:lnTo>
                    <a:lnTo>
                      <a:pt x="88" y="1"/>
                    </a:lnTo>
                    <a:lnTo>
                      <a:pt x="77" y="4"/>
                    </a:lnTo>
                    <a:lnTo>
                      <a:pt x="71" y="7"/>
                    </a:lnTo>
                    <a:lnTo>
                      <a:pt x="65" y="10"/>
                    </a:lnTo>
                    <a:lnTo>
                      <a:pt x="58" y="15"/>
                    </a:lnTo>
                    <a:lnTo>
                      <a:pt x="52" y="20"/>
                    </a:lnTo>
                    <a:lnTo>
                      <a:pt x="45" y="27"/>
                    </a:lnTo>
                    <a:lnTo>
                      <a:pt x="39" y="36"/>
                    </a:lnTo>
                    <a:lnTo>
                      <a:pt x="33" y="45"/>
                    </a:lnTo>
                    <a:lnTo>
                      <a:pt x="27" y="56"/>
                    </a:lnTo>
                    <a:lnTo>
                      <a:pt x="22" y="68"/>
                    </a:lnTo>
                    <a:lnTo>
                      <a:pt x="18" y="82"/>
                    </a:lnTo>
                    <a:lnTo>
                      <a:pt x="11" y="112"/>
                    </a:lnTo>
                    <a:lnTo>
                      <a:pt x="5" y="143"/>
                    </a:lnTo>
                    <a:lnTo>
                      <a:pt x="3" y="159"/>
                    </a:lnTo>
                    <a:lnTo>
                      <a:pt x="1" y="175"/>
                    </a:lnTo>
                    <a:lnTo>
                      <a:pt x="0" y="191"/>
                    </a:lnTo>
                    <a:lnTo>
                      <a:pt x="0" y="209"/>
                    </a:lnTo>
                    <a:lnTo>
                      <a:pt x="1" y="225"/>
                    </a:lnTo>
                    <a:lnTo>
                      <a:pt x="2" y="241"/>
                    </a:lnTo>
                    <a:lnTo>
                      <a:pt x="5" y="259"/>
                    </a:lnTo>
                    <a:lnTo>
                      <a:pt x="10" y="275"/>
                    </a:lnTo>
                    <a:lnTo>
                      <a:pt x="16" y="292"/>
                    </a:lnTo>
                    <a:lnTo>
                      <a:pt x="23" y="308"/>
                    </a:lnTo>
                    <a:lnTo>
                      <a:pt x="34" y="325"/>
                    </a:lnTo>
                    <a:lnTo>
                      <a:pt x="45" y="341"/>
                    </a:lnTo>
                    <a:lnTo>
                      <a:pt x="91" y="401"/>
                    </a:lnTo>
                    <a:lnTo>
                      <a:pt x="119" y="441"/>
                    </a:lnTo>
                    <a:lnTo>
                      <a:pt x="135" y="465"/>
                    </a:lnTo>
                    <a:lnTo>
                      <a:pt x="144" y="479"/>
                    </a:lnTo>
                    <a:lnTo>
                      <a:pt x="149" y="487"/>
                    </a:lnTo>
                    <a:lnTo>
                      <a:pt x="156" y="495"/>
                    </a:lnTo>
                    <a:lnTo>
                      <a:pt x="163" y="503"/>
                    </a:lnTo>
                    <a:lnTo>
                      <a:pt x="172" y="511"/>
                    </a:lnTo>
                    <a:lnTo>
                      <a:pt x="182" y="518"/>
                    </a:lnTo>
                    <a:lnTo>
                      <a:pt x="192" y="525"/>
                    </a:lnTo>
                    <a:lnTo>
                      <a:pt x="203" y="533"/>
                    </a:lnTo>
                    <a:lnTo>
                      <a:pt x="213" y="538"/>
                    </a:lnTo>
                    <a:lnTo>
                      <a:pt x="223" y="543"/>
                    </a:lnTo>
                    <a:lnTo>
                      <a:pt x="233" y="546"/>
                    </a:lnTo>
                    <a:lnTo>
                      <a:pt x="242" y="548"/>
                    </a:lnTo>
                    <a:lnTo>
                      <a:pt x="251" y="549"/>
                    </a:lnTo>
                    <a:lnTo>
                      <a:pt x="259" y="548"/>
                    </a:lnTo>
                    <a:lnTo>
                      <a:pt x="265" y="546"/>
                    </a:lnTo>
                    <a:lnTo>
                      <a:pt x="267" y="544"/>
                    </a:lnTo>
                    <a:lnTo>
                      <a:pt x="269" y="542"/>
                    </a:lnTo>
                    <a:lnTo>
                      <a:pt x="271" y="539"/>
                    </a:lnTo>
                    <a:lnTo>
                      <a:pt x="272" y="535"/>
                    </a:lnTo>
                    <a:lnTo>
                      <a:pt x="277" y="520"/>
                    </a:lnTo>
                    <a:lnTo>
                      <a:pt x="282" y="506"/>
                    </a:lnTo>
                    <a:lnTo>
                      <a:pt x="289" y="492"/>
                    </a:lnTo>
                    <a:lnTo>
                      <a:pt x="298" y="480"/>
                    </a:lnTo>
                    <a:lnTo>
                      <a:pt x="308" y="467"/>
                    </a:lnTo>
                    <a:lnTo>
                      <a:pt x="320" y="455"/>
                    </a:lnTo>
                    <a:lnTo>
                      <a:pt x="333" y="444"/>
                    </a:lnTo>
                    <a:lnTo>
                      <a:pt x="347" y="433"/>
                    </a:lnTo>
                    <a:lnTo>
                      <a:pt x="361" y="423"/>
                    </a:lnTo>
                    <a:lnTo>
                      <a:pt x="373" y="413"/>
                    </a:lnTo>
                    <a:lnTo>
                      <a:pt x="383" y="404"/>
                    </a:lnTo>
                    <a:lnTo>
                      <a:pt x="390" y="395"/>
                    </a:lnTo>
                    <a:lnTo>
                      <a:pt x="395" y="385"/>
                    </a:lnTo>
                    <a:lnTo>
                      <a:pt x="398" y="375"/>
                    </a:lnTo>
                    <a:lnTo>
                      <a:pt x="399" y="362"/>
                    </a:lnTo>
                    <a:lnTo>
                      <a:pt x="397" y="349"/>
                    </a:lnTo>
                    <a:lnTo>
                      <a:pt x="396" y="342"/>
                    </a:lnTo>
                    <a:lnTo>
                      <a:pt x="393" y="332"/>
                    </a:lnTo>
                    <a:lnTo>
                      <a:pt x="384" y="310"/>
                    </a:lnTo>
                    <a:lnTo>
                      <a:pt x="373" y="283"/>
                    </a:lnTo>
                    <a:lnTo>
                      <a:pt x="359" y="255"/>
                    </a:lnTo>
                    <a:lnTo>
                      <a:pt x="335" y="200"/>
                    </a:lnTo>
                    <a:lnTo>
                      <a:pt x="325" y="177"/>
                    </a:lnTo>
                    <a:lnTo>
                      <a:pt x="320" y="161"/>
                    </a:lnTo>
                    <a:lnTo>
                      <a:pt x="310" y="126"/>
                    </a:lnTo>
                    <a:lnTo>
                      <a:pt x="301" y="88"/>
                    </a:lnTo>
                    <a:lnTo>
                      <a:pt x="297" y="71"/>
                    </a:lnTo>
                    <a:lnTo>
                      <a:pt x="293" y="60"/>
                    </a:lnTo>
                    <a:lnTo>
                      <a:pt x="291" y="56"/>
                    </a:lnTo>
                    <a:lnTo>
                      <a:pt x="289" y="54"/>
                    </a:lnTo>
                    <a:lnTo>
                      <a:pt x="287" y="54"/>
                    </a:lnTo>
                    <a:lnTo>
                      <a:pt x="286" y="56"/>
                    </a:lnTo>
                    <a:lnTo>
                      <a:pt x="280" y="74"/>
                    </a:lnTo>
                    <a:lnTo>
                      <a:pt x="272" y="96"/>
                    </a:lnTo>
                    <a:lnTo>
                      <a:pt x="268" y="105"/>
                    </a:lnTo>
                    <a:lnTo>
                      <a:pt x="264" y="111"/>
                    </a:lnTo>
                    <a:lnTo>
                      <a:pt x="261" y="113"/>
                    </a:lnTo>
                    <a:lnTo>
                      <a:pt x="259" y="113"/>
                    </a:lnTo>
                    <a:lnTo>
                      <a:pt x="256" y="112"/>
                    </a:lnTo>
                    <a:lnTo>
                      <a:pt x="253" y="110"/>
                    </a:lnTo>
                    <a:lnTo>
                      <a:pt x="246" y="105"/>
                    </a:lnTo>
                    <a:lnTo>
                      <a:pt x="238" y="99"/>
                    </a:lnTo>
                    <a:lnTo>
                      <a:pt x="228" y="94"/>
                    </a:lnTo>
                    <a:lnTo>
                      <a:pt x="217" y="89"/>
                    </a:lnTo>
                    <a:lnTo>
                      <a:pt x="192" y="77"/>
                    </a:lnTo>
                    <a:lnTo>
                      <a:pt x="168" y="66"/>
                    </a:lnTo>
                    <a:lnTo>
                      <a:pt x="157" y="60"/>
                    </a:lnTo>
                    <a:lnTo>
                      <a:pt x="149" y="53"/>
                    </a:lnTo>
                    <a:lnTo>
                      <a:pt x="140" y="45"/>
                    </a:lnTo>
                    <a:lnTo>
                      <a:pt x="135" y="38"/>
                    </a:lnTo>
                    <a:lnTo>
                      <a:pt x="127" y="24"/>
                    </a:lnTo>
                    <a:lnTo>
                      <a:pt x="122" y="15"/>
                    </a:lnTo>
                    <a:lnTo>
                      <a:pt x="116" y="9"/>
                    </a:lnTo>
                    <a:lnTo>
                      <a:pt x="109" y="4"/>
                    </a:lnTo>
                    <a:lnTo>
                      <a:pt x="103" y="1"/>
                    </a:lnTo>
                    <a:lnTo>
                      <a:pt x="98" y="0"/>
                    </a:lnTo>
                    <a:close/>
                  </a:path>
                </a:pathLst>
              </a:custGeom>
              <a:solidFill>
                <a:srgbClr val="AFB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3" name="Freeform 290">
                <a:extLst>
                  <a:ext uri="{FF2B5EF4-FFF2-40B4-BE49-F238E27FC236}">
                    <a16:creationId xmlns:a16="http://schemas.microsoft.com/office/drawing/2014/main" id="{FD2F36B5-42E6-4E98-9AD4-AE4182288158}"/>
                  </a:ext>
                </a:extLst>
              </p:cNvPr>
              <p:cNvSpPr>
                <a:spLocks/>
              </p:cNvSpPr>
              <p:nvPr/>
            </p:nvSpPr>
            <p:spPr bwMode="auto">
              <a:xfrm>
                <a:off x="3596" y="1384"/>
                <a:ext cx="395" cy="543"/>
              </a:xfrm>
              <a:custGeom>
                <a:avLst/>
                <a:gdLst>
                  <a:gd name="T0" fmla="*/ 97 w 395"/>
                  <a:gd name="T1" fmla="*/ 0 h 543"/>
                  <a:gd name="T2" fmla="*/ 88 w 395"/>
                  <a:gd name="T3" fmla="*/ 1 h 543"/>
                  <a:gd name="T4" fmla="*/ 71 w 395"/>
                  <a:gd name="T5" fmla="*/ 7 h 543"/>
                  <a:gd name="T6" fmla="*/ 58 w 395"/>
                  <a:gd name="T7" fmla="*/ 14 h 543"/>
                  <a:gd name="T8" fmla="*/ 45 w 395"/>
                  <a:gd name="T9" fmla="*/ 26 h 543"/>
                  <a:gd name="T10" fmla="*/ 33 w 395"/>
                  <a:gd name="T11" fmla="*/ 44 h 543"/>
                  <a:gd name="T12" fmla="*/ 22 w 395"/>
                  <a:gd name="T13" fmla="*/ 67 h 543"/>
                  <a:gd name="T14" fmla="*/ 18 w 395"/>
                  <a:gd name="T15" fmla="*/ 82 h 543"/>
                  <a:gd name="T16" fmla="*/ 6 w 395"/>
                  <a:gd name="T17" fmla="*/ 142 h 543"/>
                  <a:gd name="T18" fmla="*/ 2 w 395"/>
                  <a:gd name="T19" fmla="*/ 174 h 543"/>
                  <a:gd name="T20" fmla="*/ 0 w 395"/>
                  <a:gd name="T21" fmla="*/ 207 h 543"/>
                  <a:gd name="T22" fmla="*/ 3 w 395"/>
                  <a:gd name="T23" fmla="*/ 239 h 543"/>
                  <a:gd name="T24" fmla="*/ 11 w 395"/>
                  <a:gd name="T25" fmla="*/ 273 h 543"/>
                  <a:gd name="T26" fmla="*/ 24 w 395"/>
                  <a:gd name="T27" fmla="*/ 305 h 543"/>
                  <a:gd name="T28" fmla="*/ 45 w 395"/>
                  <a:gd name="T29" fmla="*/ 337 h 543"/>
                  <a:gd name="T30" fmla="*/ 91 w 395"/>
                  <a:gd name="T31" fmla="*/ 397 h 543"/>
                  <a:gd name="T32" fmla="*/ 134 w 395"/>
                  <a:gd name="T33" fmla="*/ 460 h 543"/>
                  <a:gd name="T34" fmla="*/ 143 w 395"/>
                  <a:gd name="T35" fmla="*/ 473 h 543"/>
                  <a:gd name="T36" fmla="*/ 155 w 395"/>
                  <a:gd name="T37" fmla="*/ 490 h 543"/>
                  <a:gd name="T38" fmla="*/ 171 w 395"/>
                  <a:gd name="T39" fmla="*/ 506 h 543"/>
                  <a:gd name="T40" fmla="*/ 190 w 395"/>
                  <a:gd name="T41" fmla="*/ 520 h 543"/>
                  <a:gd name="T42" fmla="*/ 212 w 395"/>
                  <a:gd name="T43" fmla="*/ 532 h 543"/>
                  <a:gd name="T44" fmla="*/ 231 w 395"/>
                  <a:gd name="T45" fmla="*/ 540 h 543"/>
                  <a:gd name="T46" fmla="*/ 249 w 395"/>
                  <a:gd name="T47" fmla="*/ 543 h 543"/>
                  <a:gd name="T48" fmla="*/ 263 w 395"/>
                  <a:gd name="T49" fmla="*/ 540 h 543"/>
                  <a:gd name="T50" fmla="*/ 267 w 395"/>
                  <a:gd name="T51" fmla="*/ 536 h 543"/>
                  <a:gd name="T52" fmla="*/ 270 w 395"/>
                  <a:gd name="T53" fmla="*/ 528 h 543"/>
                  <a:gd name="T54" fmla="*/ 274 w 395"/>
                  <a:gd name="T55" fmla="*/ 514 h 543"/>
                  <a:gd name="T56" fmla="*/ 287 w 395"/>
                  <a:gd name="T57" fmla="*/ 487 h 543"/>
                  <a:gd name="T58" fmla="*/ 305 w 395"/>
                  <a:gd name="T59" fmla="*/ 462 h 543"/>
                  <a:gd name="T60" fmla="*/ 330 w 395"/>
                  <a:gd name="T61" fmla="*/ 440 h 543"/>
                  <a:gd name="T62" fmla="*/ 344 w 395"/>
                  <a:gd name="T63" fmla="*/ 429 h 543"/>
                  <a:gd name="T64" fmla="*/ 370 w 395"/>
                  <a:gd name="T65" fmla="*/ 409 h 543"/>
                  <a:gd name="T66" fmla="*/ 386 w 395"/>
                  <a:gd name="T67" fmla="*/ 391 h 543"/>
                  <a:gd name="T68" fmla="*/ 394 w 395"/>
                  <a:gd name="T69" fmla="*/ 371 h 543"/>
                  <a:gd name="T70" fmla="*/ 394 w 395"/>
                  <a:gd name="T71" fmla="*/ 346 h 543"/>
                  <a:gd name="T72" fmla="*/ 392 w 395"/>
                  <a:gd name="T73" fmla="*/ 338 h 543"/>
                  <a:gd name="T74" fmla="*/ 381 w 395"/>
                  <a:gd name="T75" fmla="*/ 306 h 543"/>
                  <a:gd name="T76" fmla="*/ 356 w 395"/>
                  <a:gd name="T77" fmla="*/ 253 h 543"/>
                  <a:gd name="T78" fmla="*/ 324 w 395"/>
                  <a:gd name="T79" fmla="*/ 175 h 543"/>
                  <a:gd name="T80" fmla="*/ 318 w 395"/>
                  <a:gd name="T81" fmla="*/ 159 h 543"/>
                  <a:gd name="T82" fmla="*/ 300 w 395"/>
                  <a:gd name="T83" fmla="*/ 87 h 543"/>
                  <a:gd name="T84" fmla="*/ 292 w 395"/>
                  <a:gd name="T85" fmla="*/ 59 h 543"/>
                  <a:gd name="T86" fmla="*/ 288 w 395"/>
                  <a:gd name="T87" fmla="*/ 53 h 543"/>
                  <a:gd name="T88" fmla="*/ 285 w 395"/>
                  <a:gd name="T89" fmla="*/ 55 h 543"/>
                  <a:gd name="T90" fmla="*/ 279 w 395"/>
                  <a:gd name="T91" fmla="*/ 73 h 543"/>
                  <a:gd name="T92" fmla="*/ 267 w 395"/>
                  <a:gd name="T93" fmla="*/ 104 h 543"/>
                  <a:gd name="T94" fmla="*/ 260 w 395"/>
                  <a:gd name="T95" fmla="*/ 112 h 543"/>
                  <a:gd name="T96" fmla="*/ 255 w 395"/>
                  <a:gd name="T97" fmla="*/ 112 h 543"/>
                  <a:gd name="T98" fmla="*/ 252 w 395"/>
                  <a:gd name="T99" fmla="*/ 110 h 543"/>
                  <a:gd name="T100" fmla="*/ 237 w 395"/>
                  <a:gd name="T101" fmla="*/ 99 h 543"/>
                  <a:gd name="T102" fmla="*/ 216 w 395"/>
                  <a:gd name="T103" fmla="*/ 88 h 543"/>
                  <a:gd name="T104" fmla="*/ 167 w 395"/>
                  <a:gd name="T105" fmla="*/ 66 h 543"/>
                  <a:gd name="T106" fmla="*/ 156 w 395"/>
                  <a:gd name="T107" fmla="*/ 59 h 543"/>
                  <a:gd name="T108" fmla="*/ 140 w 395"/>
                  <a:gd name="T109" fmla="*/ 45 h 543"/>
                  <a:gd name="T110" fmla="*/ 126 w 395"/>
                  <a:gd name="T111" fmla="*/ 24 h 543"/>
                  <a:gd name="T112" fmla="*/ 121 w 395"/>
                  <a:gd name="T113" fmla="*/ 16 h 543"/>
                  <a:gd name="T114" fmla="*/ 108 w 395"/>
                  <a:gd name="T115" fmla="*/ 4 h 543"/>
                  <a:gd name="T116" fmla="*/ 97 w 395"/>
                  <a:gd name="T117" fmla="*/ 0 h 5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5" h="543">
                    <a:moveTo>
                      <a:pt x="97" y="0"/>
                    </a:moveTo>
                    <a:lnTo>
                      <a:pt x="97" y="0"/>
                    </a:lnTo>
                    <a:lnTo>
                      <a:pt x="95" y="0"/>
                    </a:lnTo>
                    <a:lnTo>
                      <a:pt x="88" y="1"/>
                    </a:lnTo>
                    <a:lnTo>
                      <a:pt x="77" y="4"/>
                    </a:lnTo>
                    <a:lnTo>
                      <a:pt x="71" y="7"/>
                    </a:lnTo>
                    <a:lnTo>
                      <a:pt x="65" y="10"/>
                    </a:lnTo>
                    <a:lnTo>
                      <a:pt x="58" y="14"/>
                    </a:lnTo>
                    <a:lnTo>
                      <a:pt x="52" y="20"/>
                    </a:lnTo>
                    <a:lnTo>
                      <a:pt x="45" y="26"/>
                    </a:lnTo>
                    <a:lnTo>
                      <a:pt x="39" y="35"/>
                    </a:lnTo>
                    <a:lnTo>
                      <a:pt x="33" y="44"/>
                    </a:lnTo>
                    <a:lnTo>
                      <a:pt x="27" y="55"/>
                    </a:lnTo>
                    <a:lnTo>
                      <a:pt x="22" y="67"/>
                    </a:lnTo>
                    <a:lnTo>
                      <a:pt x="18" y="82"/>
                    </a:lnTo>
                    <a:lnTo>
                      <a:pt x="11" y="111"/>
                    </a:lnTo>
                    <a:lnTo>
                      <a:pt x="6" y="142"/>
                    </a:lnTo>
                    <a:lnTo>
                      <a:pt x="3" y="158"/>
                    </a:lnTo>
                    <a:lnTo>
                      <a:pt x="2" y="174"/>
                    </a:lnTo>
                    <a:lnTo>
                      <a:pt x="1" y="190"/>
                    </a:lnTo>
                    <a:lnTo>
                      <a:pt x="0" y="207"/>
                    </a:lnTo>
                    <a:lnTo>
                      <a:pt x="1" y="223"/>
                    </a:lnTo>
                    <a:lnTo>
                      <a:pt x="3" y="239"/>
                    </a:lnTo>
                    <a:lnTo>
                      <a:pt x="6" y="256"/>
                    </a:lnTo>
                    <a:lnTo>
                      <a:pt x="11" y="273"/>
                    </a:lnTo>
                    <a:lnTo>
                      <a:pt x="17" y="289"/>
                    </a:lnTo>
                    <a:lnTo>
                      <a:pt x="24" y="305"/>
                    </a:lnTo>
                    <a:lnTo>
                      <a:pt x="34" y="322"/>
                    </a:lnTo>
                    <a:lnTo>
                      <a:pt x="45" y="337"/>
                    </a:lnTo>
                    <a:lnTo>
                      <a:pt x="91" y="397"/>
                    </a:lnTo>
                    <a:lnTo>
                      <a:pt x="119" y="437"/>
                    </a:lnTo>
                    <a:lnTo>
                      <a:pt x="134" y="460"/>
                    </a:lnTo>
                    <a:lnTo>
                      <a:pt x="143" y="473"/>
                    </a:lnTo>
                    <a:lnTo>
                      <a:pt x="148" y="482"/>
                    </a:lnTo>
                    <a:lnTo>
                      <a:pt x="155" y="490"/>
                    </a:lnTo>
                    <a:lnTo>
                      <a:pt x="162" y="498"/>
                    </a:lnTo>
                    <a:lnTo>
                      <a:pt x="171" y="506"/>
                    </a:lnTo>
                    <a:lnTo>
                      <a:pt x="181" y="513"/>
                    </a:lnTo>
                    <a:lnTo>
                      <a:pt x="190" y="520"/>
                    </a:lnTo>
                    <a:lnTo>
                      <a:pt x="202" y="526"/>
                    </a:lnTo>
                    <a:lnTo>
                      <a:pt x="212" y="532"/>
                    </a:lnTo>
                    <a:lnTo>
                      <a:pt x="222" y="537"/>
                    </a:lnTo>
                    <a:lnTo>
                      <a:pt x="231" y="540"/>
                    </a:lnTo>
                    <a:lnTo>
                      <a:pt x="240" y="543"/>
                    </a:lnTo>
                    <a:lnTo>
                      <a:pt x="249" y="543"/>
                    </a:lnTo>
                    <a:lnTo>
                      <a:pt x="257" y="543"/>
                    </a:lnTo>
                    <a:lnTo>
                      <a:pt x="263" y="540"/>
                    </a:lnTo>
                    <a:lnTo>
                      <a:pt x="265" y="538"/>
                    </a:lnTo>
                    <a:lnTo>
                      <a:pt x="267" y="536"/>
                    </a:lnTo>
                    <a:lnTo>
                      <a:pt x="269" y="533"/>
                    </a:lnTo>
                    <a:lnTo>
                      <a:pt x="270" y="528"/>
                    </a:lnTo>
                    <a:lnTo>
                      <a:pt x="274" y="514"/>
                    </a:lnTo>
                    <a:lnTo>
                      <a:pt x="280" y="500"/>
                    </a:lnTo>
                    <a:lnTo>
                      <a:pt x="287" y="487"/>
                    </a:lnTo>
                    <a:lnTo>
                      <a:pt x="295" y="474"/>
                    </a:lnTo>
                    <a:lnTo>
                      <a:pt x="305" y="462"/>
                    </a:lnTo>
                    <a:lnTo>
                      <a:pt x="317" y="451"/>
                    </a:lnTo>
                    <a:lnTo>
                      <a:pt x="330" y="440"/>
                    </a:lnTo>
                    <a:lnTo>
                      <a:pt x="344" y="429"/>
                    </a:lnTo>
                    <a:lnTo>
                      <a:pt x="358" y="418"/>
                    </a:lnTo>
                    <a:lnTo>
                      <a:pt x="370" y="409"/>
                    </a:lnTo>
                    <a:lnTo>
                      <a:pt x="379" y="400"/>
                    </a:lnTo>
                    <a:lnTo>
                      <a:pt x="386" y="391"/>
                    </a:lnTo>
                    <a:lnTo>
                      <a:pt x="391" y="381"/>
                    </a:lnTo>
                    <a:lnTo>
                      <a:pt x="394" y="371"/>
                    </a:lnTo>
                    <a:lnTo>
                      <a:pt x="395" y="359"/>
                    </a:lnTo>
                    <a:lnTo>
                      <a:pt x="394" y="346"/>
                    </a:lnTo>
                    <a:lnTo>
                      <a:pt x="392" y="338"/>
                    </a:lnTo>
                    <a:lnTo>
                      <a:pt x="389" y="329"/>
                    </a:lnTo>
                    <a:lnTo>
                      <a:pt x="381" y="306"/>
                    </a:lnTo>
                    <a:lnTo>
                      <a:pt x="370" y="280"/>
                    </a:lnTo>
                    <a:lnTo>
                      <a:pt x="356" y="253"/>
                    </a:lnTo>
                    <a:lnTo>
                      <a:pt x="333" y="198"/>
                    </a:lnTo>
                    <a:lnTo>
                      <a:pt x="324" y="175"/>
                    </a:lnTo>
                    <a:lnTo>
                      <a:pt x="318" y="159"/>
                    </a:lnTo>
                    <a:lnTo>
                      <a:pt x="309" y="125"/>
                    </a:lnTo>
                    <a:lnTo>
                      <a:pt x="300" y="87"/>
                    </a:lnTo>
                    <a:lnTo>
                      <a:pt x="296" y="71"/>
                    </a:lnTo>
                    <a:lnTo>
                      <a:pt x="292" y="59"/>
                    </a:lnTo>
                    <a:lnTo>
                      <a:pt x="290" y="55"/>
                    </a:lnTo>
                    <a:lnTo>
                      <a:pt x="288" y="53"/>
                    </a:lnTo>
                    <a:lnTo>
                      <a:pt x="286" y="53"/>
                    </a:lnTo>
                    <a:lnTo>
                      <a:pt x="285" y="55"/>
                    </a:lnTo>
                    <a:lnTo>
                      <a:pt x="279" y="73"/>
                    </a:lnTo>
                    <a:lnTo>
                      <a:pt x="271" y="95"/>
                    </a:lnTo>
                    <a:lnTo>
                      <a:pt x="267" y="104"/>
                    </a:lnTo>
                    <a:lnTo>
                      <a:pt x="263" y="110"/>
                    </a:lnTo>
                    <a:lnTo>
                      <a:pt x="260" y="112"/>
                    </a:lnTo>
                    <a:lnTo>
                      <a:pt x="258" y="113"/>
                    </a:lnTo>
                    <a:lnTo>
                      <a:pt x="255" y="112"/>
                    </a:lnTo>
                    <a:lnTo>
                      <a:pt x="252" y="110"/>
                    </a:lnTo>
                    <a:lnTo>
                      <a:pt x="245" y="104"/>
                    </a:lnTo>
                    <a:lnTo>
                      <a:pt x="237" y="99"/>
                    </a:lnTo>
                    <a:lnTo>
                      <a:pt x="227" y="94"/>
                    </a:lnTo>
                    <a:lnTo>
                      <a:pt x="216" y="88"/>
                    </a:lnTo>
                    <a:lnTo>
                      <a:pt x="191" y="77"/>
                    </a:lnTo>
                    <a:lnTo>
                      <a:pt x="167" y="66"/>
                    </a:lnTo>
                    <a:lnTo>
                      <a:pt x="156" y="59"/>
                    </a:lnTo>
                    <a:lnTo>
                      <a:pt x="148" y="52"/>
                    </a:lnTo>
                    <a:lnTo>
                      <a:pt x="140" y="45"/>
                    </a:lnTo>
                    <a:lnTo>
                      <a:pt x="134" y="38"/>
                    </a:lnTo>
                    <a:lnTo>
                      <a:pt x="126" y="24"/>
                    </a:lnTo>
                    <a:lnTo>
                      <a:pt x="121" y="16"/>
                    </a:lnTo>
                    <a:lnTo>
                      <a:pt x="115" y="9"/>
                    </a:lnTo>
                    <a:lnTo>
                      <a:pt x="108" y="4"/>
                    </a:lnTo>
                    <a:lnTo>
                      <a:pt x="102" y="1"/>
                    </a:lnTo>
                    <a:lnTo>
                      <a:pt x="97" y="0"/>
                    </a:lnTo>
                    <a:close/>
                  </a:path>
                </a:pathLst>
              </a:custGeom>
              <a:solidFill>
                <a:srgbClr val="A3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4" name="Freeform 291">
                <a:extLst>
                  <a:ext uri="{FF2B5EF4-FFF2-40B4-BE49-F238E27FC236}">
                    <a16:creationId xmlns:a16="http://schemas.microsoft.com/office/drawing/2014/main" id="{A3B7D9B0-D8D2-41D0-A6B8-1C05E6E9F1C7}"/>
                  </a:ext>
                </a:extLst>
              </p:cNvPr>
              <p:cNvSpPr>
                <a:spLocks/>
              </p:cNvSpPr>
              <p:nvPr/>
            </p:nvSpPr>
            <p:spPr bwMode="auto">
              <a:xfrm>
                <a:off x="3598" y="1386"/>
                <a:ext cx="390" cy="538"/>
              </a:xfrm>
              <a:custGeom>
                <a:avLst/>
                <a:gdLst>
                  <a:gd name="T0" fmla="*/ 95 w 390"/>
                  <a:gd name="T1" fmla="*/ 0 h 538"/>
                  <a:gd name="T2" fmla="*/ 86 w 390"/>
                  <a:gd name="T3" fmla="*/ 1 h 538"/>
                  <a:gd name="T4" fmla="*/ 69 w 390"/>
                  <a:gd name="T5" fmla="*/ 6 h 538"/>
                  <a:gd name="T6" fmla="*/ 57 w 390"/>
                  <a:gd name="T7" fmla="*/ 14 h 538"/>
                  <a:gd name="T8" fmla="*/ 44 w 390"/>
                  <a:gd name="T9" fmla="*/ 26 h 538"/>
                  <a:gd name="T10" fmla="*/ 32 w 390"/>
                  <a:gd name="T11" fmla="*/ 44 h 538"/>
                  <a:gd name="T12" fmla="*/ 21 w 390"/>
                  <a:gd name="T13" fmla="*/ 67 h 538"/>
                  <a:gd name="T14" fmla="*/ 17 w 390"/>
                  <a:gd name="T15" fmla="*/ 81 h 538"/>
                  <a:gd name="T16" fmla="*/ 5 w 390"/>
                  <a:gd name="T17" fmla="*/ 141 h 538"/>
                  <a:gd name="T18" fmla="*/ 1 w 390"/>
                  <a:gd name="T19" fmla="*/ 172 h 538"/>
                  <a:gd name="T20" fmla="*/ 0 w 390"/>
                  <a:gd name="T21" fmla="*/ 205 h 538"/>
                  <a:gd name="T22" fmla="*/ 3 w 390"/>
                  <a:gd name="T23" fmla="*/ 237 h 538"/>
                  <a:gd name="T24" fmla="*/ 10 w 390"/>
                  <a:gd name="T25" fmla="*/ 270 h 538"/>
                  <a:gd name="T26" fmla="*/ 24 w 390"/>
                  <a:gd name="T27" fmla="*/ 302 h 538"/>
                  <a:gd name="T28" fmla="*/ 45 w 390"/>
                  <a:gd name="T29" fmla="*/ 334 h 538"/>
                  <a:gd name="T30" fmla="*/ 90 w 390"/>
                  <a:gd name="T31" fmla="*/ 393 h 538"/>
                  <a:gd name="T32" fmla="*/ 132 w 390"/>
                  <a:gd name="T33" fmla="*/ 455 h 538"/>
                  <a:gd name="T34" fmla="*/ 141 w 390"/>
                  <a:gd name="T35" fmla="*/ 468 h 538"/>
                  <a:gd name="T36" fmla="*/ 153 w 390"/>
                  <a:gd name="T37" fmla="*/ 485 h 538"/>
                  <a:gd name="T38" fmla="*/ 169 w 390"/>
                  <a:gd name="T39" fmla="*/ 500 h 538"/>
                  <a:gd name="T40" fmla="*/ 188 w 390"/>
                  <a:gd name="T41" fmla="*/ 514 h 538"/>
                  <a:gd name="T42" fmla="*/ 209 w 390"/>
                  <a:gd name="T43" fmla="*/ 526 h 538"/>
                  <a:gd name="T44" fmla="*/ 228 w 390"/>
                  <a:gd name="T45" fmla="*/ 535 h 538"/>
                  <a:gd name="T46" fmla="*/ 246 w 390"/>
                  <a:gd name="T47" fmla="*/ 538 h 538"/>
                  <a:gd name="T48" fmla="*/ 259 w 390"/>
                  <a:gd name="T49" fmla="*/ 534 h 538"/>
                  <a:gd name="T50" fmla="*/ 264 w 390"/>
                  <a:gd name="T51" fmla="*/ 530 h 538"/>
                  <a:gd name="T52" fmla="*/ 267 w 390"/>
                  <a:gd name="T53" fmla="*/ 523 h 538"/>
                  <a:gd name="T54" fmla="*/ 271 w 390"/>
                  <a:gd name="T55" fmla="*/ 509 h 538"/>
                  <a:gd name="T56" fmla="*/ 284 w 390"/>
                  <a:gd name="T57" fmla="*/ 482 h 538"/>
                  <a:gd name="T58" fmla="*/ 302 w 390"/>
                  <a:gd name="T59" fmla="*/ 457 h 538"/>
                  <a:gd name="T60" fmla="*/ 326 w 390"/>
                  <a:gd name="T61" fmla="*/ 435 h 538"/>
                  <a:gd name="T62" fmla="*/ 340 w 390"/>
                  <a:gd name="T63" fmla="*/ 425 h 538"/>
                  <a:gd name="T64" fmla="*/ 366 w 390"/>
                  <a:gd name="T65" fmla="*/ 405 h 538"/>
                  <a:gd name="T66" fmla="*/ 382 w 390"/>
                  <a:gd name="T67" fmla="*/ 387 h 538"/>
                  <a:gd name="T68" fmla="*/ 390 w 390"/>
                  <a:gd name="T69" fmla="*/ 367 h 538"/>
                  <a:gd name="T70" fmla="*/ 389 w 390"/>
                  <a:gd name="T71" fmla="*/ 342 h 538"/>
                  <a:gd name="T72" fmla="*/ 387 w 390"/>
                  <a:gd name="T73" fmla="*/ 335 h 538"/>
                  <a:gd name="T74" fmla="*/ 376 w 390"/>
                  <a:gd name="T75" fmla="*/ 303 h 538"/>
                  <a:gd name="T76" fmla="*/ 353 w 390"/>
                  <a:gd name="T77" fmla="*/ 249 h 538"/>
                  <a:gd name="T78" fmla="*/ 321 w 390"/>
                  <a:gd name="T79" fmla="*/ 173 h 538"/>
                  <a:gd name="T80" fmla="*/ 315 w 390"/>
                  <a:gd name="T81" fmla="*/ 157 h 538"/>
                  <a:gd name="T82" fmla="*/ 298 w 390"/>
                  <a:gd name="T83" fmla="*/ 86 h 538"/>
                  <a:gd name="T84" fmla="*/ 289 w 390"/>
                  <a:gd name="T85" fmla="*/ 58 h 538"/>
                  <a:gd name="T86" fmla="*/ 286 w 390"/>
                  <a:gd name="T87" fmla="*/ 52 h 538"/>
                  <a:gd name="T88" fmla="*/ 283 w 390"/>
                  <a:gd name="T89" fmla="*/ 54 h 538"/>
                  <a:gd name="T90" fmla="*/ 277 w 390"/>
                  <a:gd name="T91" fmla="*/ 72 h 538"/>
                  <a:gd name="T92" fmla="*/ 265 w 390"/>
                  <a:gd name="T93" fmla="*/ 104 h 538"/>
                  <a:gd name="T94" fmla="*/ 259 w 390"/>
                  <a:gd name="T95" fmla="*/ 112 h 538"/>
                  <a:gd name="T96" fmla="*/ 254 w 390"/>
                  <a:gd name="T97" fmla="*/ 112 h 538"/>
                  <a:gd name="T98" fmla="*/ 250 w 390"/>
                  <a:gd name="T99" fmla="*/ 110 h 538"/>
                  <a:gd name="T100" fmla="*/ 235 w 390"/>
                  <a:gd name="T101" fmla="*/ 99 h 538"/>
                  <a:gd name="T102" fmla="*/ 214 w 390"/>
                  <a:gd name="T103" fmla="*/ 88 h 538"/>
                  <a:gd name="T104" fmla="*/ 165 w 390"/>
                  <a:gd name="T105" fmla="*/ 65 h 538"/>
                  <a:gd name="T106" fmla="*/ 154 w 390"/>
                  <a:gd name="T107" fmla="*/ 59 h 538"/>
                  <a:gd name="T108" fmla="*/ 138 w 390"/>
                  <a:gd name="T109" fmla="*/ 45 h 538"/>
                  <a:gd name="T110" fmla="*/ 124 w 390"/>
                  <a:gd name="T111" fmla="*/ 24 h 538"/>
                  <a:gd name="T112" fmla="*/ 119 w 390"/>
                  <a:gd name="T113" fmla="*/ 16 h 538"/>
                  <a:gd name="T114" fmla="*/ 106 w 390"/>
                  <a:gd name="T115" fmla="*/ 4 h 538"/>
                  <a:gd name="T116" fmla="*/ 98 w 390"/>
                  <a:gd name="T117" fmla="*/ 0 h 538"/>
                  <a:gd name="T118" fmla="*/ 95 w 390"/>
                  <a:gd name="T119" fmla="*/ 0 h 5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0" h="538">
                    <a:moveTo>
                      <a:pt x="95" y="0"/>
                    </a:moveTo>
                    <a:lnTo>
                      <a:pt x="95" y="0"/>
                    </a:lnTo>
                    <a:lnTo>
                      <a:pt x="93" y="0"/>
                    </a:lnTo>
                    <a:lnTo>
                      <a:pt x="86" y="1"/>
                    </a:lnTo>
                    <a:lnTo>
                      <a:pt x="75" y="4"/>
                    </a:lnTo>
                    <a:lnTo>
                      <a:pt x="69" y="6"/>
                    </a:lnTo>
                    <a:lnTo>
                      <a:pt x="63" y="10"/>
                    </a:lnTo>
                    <a:lnTo>
                      <a:pt x="57" y="14"/>
                    </a:lnTo>
                    <a:lnTo>
                      <a:pt x="50" y="19"/>
                    </a:lnTo>
                    <a:lnTo>
                      <a:pt x="44" y="26"/>
                    </a:lnTo>
                    <a:lnTo>
                      <a:pt x="38" y="35"/>
                    </a:lnTo>
                    <a:lnTo>
                      <a:pt x="32" y="44"/>
                    </a:lnTo>
                    <a:lnTo>
                      <a:pt x="26" y="55"/>
                    </a:lnTo>
                    <a:lnTo>
                      <a:pt x="21" y="67"/>
                    </a:lnTo>
                    <a:lnTo>
                      <a:pt x="17" y="81"/>
                    </a:lnTo>
                    <a:lnTo>
                      <a:pt x="11" y="110"/>
                    </a:lnTo>
                    <a:lnTo>
                      <a:pt x="5" y="141"/>
                    </a:lnTo>
                    <a:lnTo>
                      <a:pt x="3" y="157"/>
                    </a:lnTo>
                    <a:lnTo>
                      <a:pt x="1" y="172"/>
                    </a:lnTo>
                    <a:lnTo>
                      <a:pt x="0" y="188"/>
                    </a:lnTo>
                    <a:lnTo>
                      <a:pt x="0" y="205"/>
                    </a:lnTo>
                    <a:lnTo>
                      <a:pt x="1" y="221"/>
                    </a:lnTo>
                    <a:lnTo>
                      <a:pt x="3" y="237"/>
                    </a:lnTo>
                    <a:lnTo>
                      <a:pt x="6" y="254"/>
                    </a:lnTo>
                    <a:lnTo>
                      <a:pt x="10" y="270"/>
                    </a:lnTo>
                    <a:lnTo>
                      <a:pt x="16" y="286"/>
                    </a:lnTo>
                    <a:lnTo>
                      <a:pt x="24" y="302"/>
                    </a:lnTo>
                    <a:lnTo>
                      <a:pt x="34" y="318"/>
                    </a:lnTo>
                    <a:lnTo>
                      <a:pt x="45" y="334"/>
                    </a:lnTo>
                    <a:lnTo>
                      <a:pt x="90" y="393"/>
                    </a:lnTo>
                    <a:lnTo>
                      <a:pt x="117" y="432"/>
                    </a:lnTo>
                    <a:lnTo>
                      <a:pt x="132" y="455"/>
                    </a:lnTo>
                    <a:lnTo>
                      <a:pt x="141" y="468"/>
                    </a:lnTo>
                    <a:lnTo>
                      <a:pt x="146" y="477"/>
                    </a:lnTo>
                    <a:lnTo>
                      <a:pt x="153" y="485"/>
                    </a:lnTo>
                    <a:lnTo>
                      <a:pt x="160" y="493"/>
                    </a:lnTo>
                    <a:lnTo>
                      <a:pt x="169" y="500"/>
                    </a:lnTo>
                    <a:lnTo>
                      <a:pt x="178" y="507"/>
                    </a:lnTo>
                    <a:lnTo>
                      <a:pt x="188" y="514"/>
                    </a:lnTo>
                    <a:lnTo>
                      <a:pt x="199" y="520"/>
                    </a:lnTo>
                    <a:lnTo>
                      <a:pt x="209" y="526"/>
                    </a:lnTo>
                    <a:lnTo>
                      <a:pt x="219" y="531"/>
                    </a:lnTo>
                    <a:lnTo>
                      <a:pt x="228" y="535"/>
                    </a:lnTo>
                    <a:lnTo>
                      <a:pt x="237" y="537"/>
                    </a:lnTo>
                    <a:lnTo>
                      <a:pt x="246" y="538"/>
                    </a:lnTo>
                    <a:lnTo>
                      <a:pt x="254" y="537"/>
                    </a:lnTo>
                    <a:lnTo>
                      <a:pt x="259" y="534"/>
                    </a:lnTo>
                    <a:lnTo>
                      <a:pt x="262" y="532"/>
                    </a:lnTo>
                    <a:lnTo>
                      <a:pt x="264" y="530"/>
                    </a:lnTo>
                    <a:lnTo>
                      <a:pt x="265" y="526"/>
                    </a:lnTo>
                    <a:lnTo>
                      <a:pt x="267" y="523"/>
                    </a:lnTo>
                    <a:lnTo>
                      <a:pt x="271" y="509"/>
                    </a:lnTo>
                    <a:lnTo>
                      <a:pt x="277" y="495"/>
                    </a:lnTo>
                    <a:lnTo>
                      <a:pt x="284" y="482"/>
                    </a:lnTo>
                    <a:lnTo>
                      <a:pt x="292" y="469"/>
                    </a:lnTo>
                    <a:lnTo>
                      <a:pt x="302" y="457"/>
                    </a:lnTo>
                    <a:lnTo>
                      <a:pt x="314" y="446"/>
                    </a:lnTo>
                    <a:lnTo>
                      <a:pt x="326" y="435"/>
                    </a:lnTo>
                    <a:lnTo>
                      <a:pt x="340" y="425"/>
                    </a:lnTo>
                    <a:lnTo>
                      <a:pt x="354" y="414"/>
                    </a:lnTo>
                    <a:lnTo>
                      <a:pt x="366" y="405"/>
                    </a:lnTo>
                    <a:lnTo>
                      <a:pt x="375" y="396"/>
                    </a:lnTo>
                    <a:lnTo>
                      <a:pt x="382" y="387"/>
                    </a:lnTo>
                    <a:lnTo>
                      <a:pt x="387" y="377"/>
                    </a:lnTo>
                    <a:lnTo>
                      <a:pt x="390" y="367"/>
                    </a:lnTo>
                    <a:lnTo>
                      <a:pt x="390" y="355"/>
                    </a:lnTo>
                    <a:lnTo>
                      <a:pt x="389" y="342"/>
                    </a:lnTo>
                    <a:lnTo>
                      <a:pt x="387" y="335"/>
                    </a:lnTo>
                    <a:lnTo>
                      <a:pt x="384" y="326"/>
                    </a:lnTo>
                    <a:lnTo>
                      <a:pt x="376" y="303"/>
                    </a:lnTo>
                    <a:lnTo>
                      <a:pt x="364" y="277"/>
                    </a:lnTo>
                    <a:lnTo>
                      <a:pt x="353" y="249"/>
                    </a:lnTo>
                    <a:lnTo>
                      <a:pt x="330" y="196"/>
                    </a:lnTo>
                    <a:lnTo>
                      <a:pt x="321" y="173"/>
                    </a:lnTo>
                    <a:lnTo>
                      <a:pt x="315" y="157"/>
                    </a:lnTo>
                    <a:lnTo>
                      <a:pt x="306" y="124"/>
                    </a:lnTo>
                    <a:lnTo>
                      <a:pt x="298" y="86"/>
                    </a:lnTo>
                    <a:lnTo>
                      <a:pt x="293" y="70"/>
                    </a:lnTo>
                    <a:lnTo>
                      <a:pt x="289" y="58"/>
                    </a:lnTo>
                    <a:lnTo>
                      <a:pt x="288" y="54"/>
                    </a:lnTo>
                    <a:lnTo>
                      <a:pt x="286" y="52"/>
                    </a:lnTo>
                    <a:lnTo>
                      <a:pt x="284" y="52"/>
                    </a:lnTo>
                    <a:lnTo>
                      <a:pt x="283" y="54"/>
                    </a:lnTo>
                    <a:lnTo>
                      <a:pt x="277" y="72"/>
                    </a:lnTo>
                    <a:lnTo>
                      <a:pt x="269" y="95"/>
                    </a:lnTo>
                    <a:lnTo>
                      <a:pt x="265" y="104"/>
                    </a:lnTo>
                    <a:lnTo>
                      <a:pt x="261" y="110"/>
                    </a:lnTo>
                    <a:lnTo>
                      <a:pt x="259" y="112"/>
                    </a:lnTo>
                    <a:lnTo>
                      <a:pt x="256" y="112"/>
                    </a:lnTo>
                    <a:lnTo>
                      <a:pt x="254" y="112"/>
                    </a:lnTo>
                    <a:lnTo>
                      <a:pt x="250" y="110"/>
                    </a:lnTo>
                    <a:lnTo>
                      <a:pt x="244" y="104"/>
                    </a:lnTo>
                    <a:lnTo>
                      <a:pt x="235" y="99"/>
                    </a:lnTo>
                    <a:lnTo>
                      <a:pt x="225" y="93"/>
                    </a:lnTo>
                    <a:lnTo>
                      <a:pt x="214" y="88"/>
                    </a:lnTo>
                    <a:lnTo>
                      <a:pt x="189" y="76"/>
                    </a:lnTo>
                    <a:lnTo>
                      <a:pt x="165" y="65"/>
                    </a:lnTo>
                    <a:lnTo>
                      <a:pt x="154" y="59"/>
                    </a:lnTo>
                    <a:lnTo>
                      <a:pt x="146" y="52"/>
                    </a:lnTo>
                    <a:lnTo>
                      <a:pt x="138" y="45"/>
                    </a:lnTo>
                    <a:lnTo>
                      <a:pt x="132" y="38"/>
                    </a:lnTo>
                    <a:lnTo>
                      <a:pt x="124" y="24"/>
                    </a:lnTo>
                    <a:lnTo>
                      <a:pt x="119" y="16"/>
                    </a:lnTo>
                    <a:lnTo>
                      <a:pt x="113" y="9"/>
                    </a:lnTo>
                    <a:lnTo>
                      <a:pt x="106" y="4"/>
                    </a:lnTo>
                    <a:lnTo>
                      <a:pt x="100" y="1"/>
                    </a:lnTo>
                    <a:lnTo>
                      <a:pt x="98" y="0"/>
                    </a:lnTo>
                    <a:lnTo>
                      <a:pt x="95" y="0"/>
                    </a:lnTo>
                    <a:close/>
                  </a:path>
                </a:pathLst>
              </a:custGeom>
              <a:solidFill>
                <a:srgbClr val="969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5" name="Freeform 292">
                <a:extLst>
                  <a:ext uri="{FF2B5EF4-FFF2-40B4-BE49-F238E27FC236}">
                    <a16:creationId xmlns:a16="http://schemas.microsoft.com/office/drawing/2014/main" id="{587C7CA8-9618-4069-AE91-45CC7A9EFC29}"/>
                  </a:ext>
                </a:extLst>
              </p:cNvPr>
              <p:cNvSpPr>
                <a:spLocks/>
              </p:cNvSpPr>
              <p:nvPr/>
            </p:nvSpPr>
            <p:spPr bwMode="auto">
              <a:xfrm>
                <a:off x="3600" y="1388"/>
                <a:ext cx="385" cy="532"/>
              </a:xfrm>
              <a:custGeom>
                <a:avLst/>
                <a:gdLst>
                  <a:gd name="T0" fmla="*/ 94 w 385"/>
                  <a:gd name="T1" fmla="*/ 0 h 532"/>
                  <a:gd name="T2" fmla="*/ 84 w 385"/>
                  <a:gd name="T3" fmla="*/ 1 h 532"/>
                  <a:gd name="T4" fmla="*/ 68 w 385"/>
                  <a:gd name="T5" fmla="*/ 6 h 532"/>
                  <a:gd name="T6" fmla="*/ 56 w 385"/>
                  <a:gd name="T7" fmla="*/ 14 h 532"/>
                  <a:gd name="T8" fmla="*/ 43 w 385"/>
                  <a:gd name="T9" fmla="*/ 26 h 532"/>
                  <a:gd name="T10" fmla="*/ 31 w 385"/>
                  <a:gd name="T11" fmla="*/ 43 h 532"/>
                  <a:gd name="T12" fmla="*/ 20 w 385"/>
                  <a:gd name="T13" fmla="*/ 66 h 532"/>
                  <a:gd name="T14" fmla="*/ 16 w 385"/>
                  <a:gd name="T15" fmla="*/ 82 h 532"/>
                  <a:gd name="T16" fmla="*/ 4 w 385"/>
                  <a:gd name="T17" fmla="*/ 140 h 532"/>
                  <a:gd name="T18" fmla="*/ 1 w 385"/>
                  <a:gd name="T19" fmla="*/ 171 h 532"/>
                  <a:gd name="T20" fmla="*/ 0 w 385"/>
                  <a:gd name="T21" fmla="*/ 203 h 532"/>
                  <a:gd name="T22" fmla="*/ 3 w 385"/>
                  <a:gd name="T23" fmla="*/ 235 h 532"/>
                  <a:gd name="T24" fmla="*/ 10 w 385"/>
                  <a:gd name="T25" fmla="*/ 267 h 532"/>
                  <a:gd name="T26" fmla="*/ 23 w 385"/>
                  <a:gd name="T27" fmla="*/ 299 h 532"/>
                  <a:gd name="T28" fmla="*/ 44 w 385"/>
                  <a:gd name="T29" fmla="*/ 330 h 532"/>
                  <a:gd name="T30" fmla="*/ 89 w 385"/>
                  <a:gd name="T31" fmla="*/ 389 h 532"/>
                  <a:gd name="T32" fmla="*/ 131 w 385"/>
                  <a:gd name="T33" fmla="*/ 450 h 532"/>
                  <a:gd name="T34" fmla="*/ 139 w 385"/>
                  <a:gd name="T35" fmla="*/ 463 h 532"/>
                  <a:gd name="T36" fmla="*/ 151 w 385"/>
                  <a:gd name="T37" fmla="*/ 479 h 532"/>
                  <a:gd name="T38" fmla="*/ 167 w 385"/>
                  <a:gd name="T39" fmla="*/ 495 h 532"/>
                  <a:gd name="T40" fmla="*/ 186 w 385"/>
                  <a:gd name="T41" fmla="*/ 509 h 532"/>
                  <a:gd name="T42" fmla="*/ 206 w 385"/>
                  <a:gd name="T43" fmla="*/ 520 h 532"/>
                  <a:gd name="T44" fmla="*/ 226 w 385"/>
                  <a:gd name="T45" fmla="*/ 529 h 532"/>
                  <a:gd name="T46" fmla="*/ 242 w 385"/>
                  <a:gd name="T47" fmla="*/ 532 h 532"/>
                  <a:gd name="T48" fmla="*/ 256 w 385"/>
                  <a:gd name="T49" fmla="*/ 529 h 532"/>
                  <a:gd name="T50" fmla="*/ 261 w 385"/>
                  <a:gd name="T51" fmla="*/ 523 h 532"/>
                  <a:gd name="T52" fmla="*/ 263 w 385"/>
                  <a:gd name="T53" fmla="*/ 517 h 532"/>
                  <a:gd name="T54" fmla="*/ 268 w 385"/>
                  <a:gd name="T55" fmla="*/ 503 h 532"/>
                  <a:gd name="T56" fmla="*/ 280 w 385"/>
                  <a:gd name="T57" fmla="*/ 477 h 532"/>
                  <a:gd name="T58" fmla="*/ 298 w 385"/>
                  <a:gd name="T59" fmla="*/ 453 h 532"/>
                  <a:gd name="T60" fmla="*/ 323 w 385"/>
                  <a:gd name="T61" fmla="*/ 431 h 532"/>
                  <a:gd name="T62" fmla="*/ 336 w 385"/>
                  <a:gd name="T63" fmla="*/ 421 h 532"/>
                  <a:gd name="T64" fmla="*/ 361 w 385"/>
                  <a:gd name="T65" fmla="*/ 401 h 532"/>
                  <a:gd name="T66" fmla="*/ 377 w 385"/>
                  <a:gd name="T67" fmla="*/ 383 h 532"/>
                  <a:gd name="T68" fmla="*/ 385 w 385"/>
                  <a:gd name="T69" fmla="*/ 363 h 532"/>
                  <a:gd name="T70" fmla="*/ 384 w 385"/>
                  <a:gd name="T71" fmla="*/ 339 h 532"/>
                  <a:gd name="T72" fmla="*/ 380 w 385"/>
                  <a:gd name="T73" fmla="*/ 322 h 532"/>
                  <a:gd name="T74" fmla="*/ 349 w 385"/>
                  <a:gd name="T75" fmla="*/ 246 h 532"/>
                  <a:gd name="T76" fmla="*/ 318 w 385"/>
                  <a:gd name="T77" fmla="*/ 172 h 532"/>
                  <a:gd name="T78" fmla="*/ 312 w 385"/>
                  <a:gd name="T79" fmla="*/ 156 h 532"/>
                  <a:gd name="T80" fmla="*/ 295 w 385"/>
                  <a:gd name="T81" fmla="*/ 85 h 532"/>
                  <a:gd name="T82" fmla="*/ 287 w 385"/>
                  <a:gd name="T83" fmla="*/ 57 h 532"/>
                  <a:gd name="T84" fmla="*/ 284 w 385"/>
                  <a:gd name="T85" fmla="*/ 52 h 532"/>
                  <a:gd name="T86" fmla="*/ 281 w 385"/>
                  <a:gd name="T87" fmla="*/ 54 h 532"/>
                  <a:gd name="T88" fmla="*/ 275 w 385"/>
                  <a:gd name="T89" fmla="*/ 71 h 532"/>
                  <a:gd name="T90" fmla="*/ 263 w 385"/>
                  <a:gd name="T91" fmla="*/ 103 h 532"/>
                  <a:gd name="T92" fmla="*/ 257 w 385"/>
                  <a:gd name="T93" fmla="*/ 111 h 532"/>
                  <a:gd name="T94" fmla="*/ 252 w 385"/>
                  <a:gd name="T95" fmla="*/ 111 h 532"/>
                  <a:gd name="T96" fmla="*/ 248 w 385"/>
                  <a:gd name="T97" fmla="*/ 109 h 532"/>
                  <a:gd name="T98" fmla="*/ 233 w 385"/>
                  <a:gd name="T99" fmla="*/ 98 h 532"/>
                  <a:gd name="T100" fmla="*/ 212 w 385"/>
                  <a:gd name="T101" fmla="*/ 88 h 532"/>
                  <a:gd name="T102" fmla="*/ 163 w 385"/>
                  <a:gd name="T103" fmla="*/ 65 h 532"/>
                  <a:gd name="T104" fmla="*/ 152 w 385"/>
                  <a:gd name="T105" fmla="*/ 59 h 532"/>
                  <a:gd name="T106" fmla="*/ 136 w 385"/>
                  <a:gd name="T107" fmla="*/ 45 h 532"/>
                  <a:gd name="T108" fmla="*/ 122 w 385"/>
                  <a:gd name="T109" fmla="*/ 24 h 532"/>
                  <a:gd name="T110" fmla="*/ 117 w 385"/>
                  <a:gd name="T111" fmla="*/ 16 h 532"/>
                  <a:gd name="T112" fmla="*/ 104 w 385"/>
                  <a:gd name="T113" fmla="*/ 4 h 532"/>
                  <a:gd name="T114" fmla="*/ 96 w 385"/>
                  <a:gd name="T115" fmla="*/ 0 h 532"/>
                  <a:gd name="T116" fmla="*/ 94 w 385"/>
                  <a:gd name="T117" fmla="*/ 0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5" h="532">
                    <a:moveTo>
                      <a:pt x="94" y="0"/>
                    </a:moveTo>
                    <a:lnTo>
                      <a:pt x="94" y="0"/>
                    </a:lnTo>
                    <a:lnTo>
                      <a:pt x="91" y="0"/>
                    </a:lnTo>
                    <a:lnTo>
                      <a:pt x="84" y="1"/>
                    </a:lnTo>
                    <a:lnTo>
                      <a:pt x="74" y="4"/>
                    </a:lnTo>
                    <a:lnTo>
                      <a:pt x="68" y="6"/>
                    </a:lnTo>
                    <a:lnTo>
                      <a:pt x="62" y="9"/>
                    </a:lnTo>
                    <a:lnTo>
                      <a:pt x="56" y="14"/>
                    </a:lnTo>
                    <a:lnTo>
                      <a:pt x="49" y="19"/>
                    </a:lnTo>
                    <a:lnTo>
                      <a:pt x="43" y="26"/>
                    </a:lnTo>
                    <a:lnTo>
                      <a:pt x="37" y="34"/>
                    </a:lnTo>
                    <a:lnTo>
                      <a:pt x="31" y="43"/>
                    </a:lnTo>
                    <a:lnTo>
                      <a:pt x="25" y="54"/>
                    </a:lnTo>
                    <a:lnTo>
                      <a:pt x="20" y="66"/>
                    </a:lnTo>
                    <a:lnTo>
                      <a:pt x="16" y="82"/>
                    </a:lnTo>
                    <a:lnTo>
                      <a:pt x="10" y="110"/>
                    </a:lnTo>
                    <a:lnTo>
                      <a:pt x="4" y="140"/>
                    </a:lnTo>
                    <a:lnTo>
                      <a:pt x="2" y="155"/>
                    </a:lnTo>
                    <a:lnTo>
                      <a:pt x="1" y="171"/>
                    </a:lnTo>
                    <a:lnTo>
                      <a:pt x="0" y="186"/>
                    </a:lnTo>
                    <a:lnTo>
                      <a:pt x="0" y="203"/>
                    </a:lnTo>
                    <a:lnTo>
                      <a:pt x="1" y="219"/>
                    </a:lnTo>
                    <a:lnTo>
                      <a:pt x="3" y="235"/>
                    </a:lnTo>
                    <a:lnTo>
                      <a:pt x="6" y="251"/>
                    </a:lnTo>
                    <a:lnTo>
                      <a:pt x="10" y="267"/>
                    </a:lnTo>
                    <a:lnTo>
                      <a:pt x="16" y="283"/>
                    </a:lnTo>
                    <a:lnTo>
                      <a:pt x="23" y="299"/>
                    </a:lnTo>
                    <a:lnTo>
                      <a:pt x="33" y="315"/>
                    </a:lnTo>
                    <a:lnTo>
                      <a:pt x="44" y="330"/>
                    </a:lnTo>
                    <a:lnTo>
                      <a:pt x="89" y="389"/>
                    </a:lnTo>
                    <a:lnTo>
                      <a:pt x="116" y="428"/>
                    </a:lnTo>
                    <a:lnTo>
                      <a:pt x="131" y="450"/>
                    </a:lnTo>
                    <a:lnTo>
                      <a:pt x="139" y="463"/>
                    </a:lnTo>
                    <a:lnTo>
                      <a:pt x="144" y="472"/>
                    </a:lnTo>
                    <a:lnTo>
                      <a:pt x="151" y="479"/>
                    </a:lnTo>
                    <a:lnTo>
                      <a:pt x="158" y="487"/>
                    </a:lnTo>
                    <a:lnTo>
                      <a:pt x="167" y="495"/>
                    </a:lnTo>
                    <a:lnTo>
                      <a:pt x="176" y="502"/>
                    </a:lnTo>
                    <a:lnTo>
                      <a:pt x="186" y="509"/>
                    </a:lnTo>
                    <a:lnTo>
                      <a:pt x="197" y="515"/>
                    </a:lnTo>
                    <a:lnTo>
                      <a:pt x="206" y="520"/>
                    </a:lnTo>
                    <a:lnTo>
                      <a:pt x="216" y="524"/>
                    </a:lnTo>
                    <a:lnTo>
                      <a:pt x="226" y="529"/>
                    </a:lnTo>
                    <a:lnTo>
                      <a:pt x="234" y="531"/>
                    </a:lnTo>
                    <a:lnTo>
                      <a:pt x="242" y="532"/>
                    </a:lnTo>
                    <a:lnTo>
                      <a:pt x="249" y="531"/>
                    </a:lnTo>
                    <a:lnTo>
                      <a:pt x="256" y="529"/>
                    </a:lnTo>
                    <a:lnTo>
                      <a:pt x="259" y="527"/>
                    </a:lnTo>
                    <a:lnTo>
                      <a:pt x="261" y="523"/>
                    </a:lnTo>
                    <a:lnTo>
                      <a:pt x="262" y="520"/>
                    </a:lnTo>
                    <a:lnTo>
                      <a:pt x="263" y="517"/>
                    </a:lnTo>
                    <a:lnTo>
                      <a:pt x="268" y="503"/>
                    </a:lnTo>
                    <a:lnTo>
                      <a:pt x="273" y="490"/>
                    </a:lnTo>
                    <a:lnTo>
                      <a:pt x="280" y="477"/>
                    </a:lnTo>
                    <a:lnTo>
                      <a:pt x="289" y="464"/>
                    </a:lnTo>
                    <a:lnTo>
                      <a:pt x="298" y="453"/>
                    </a:lnTo>
                    <a:lnTo>
                      <a:pt x="310" y="442"/>
                    </a:lnTo>
                    <a:lnTo>
                      <a:pt x="323" y="431"/>
                    </a:lnTo>
                    <a:lnTo>
                      <a:pt x="336" y="421"/>
                    </a:lnTo>
                    <a:lnTo>
                      <a:pt x="349" y="410"/>
                    </a:lnTo>
                    <a:lnTo>
                      <a:pt x="361" y="401"/>
                    </a:lnTo>
                    <a:lnTo>
                      <a:pt x="371" y="392"/>
                    </a:lnTo>
                    <a:lnTo>
                      <a:pt x="377" y="383"/>
                    </a:lnTo>
                    <a:lnTo>
                      <a:pt x="382" y="374"/>
                    </a:lnTo>
                    <a:lnTo>
                      <a:pt x="385" y="363"/>
                    </a:lnTo>
                    <a:lnTo>
                      <a:pt x="385" y="351"/>
                    </a:lnTo>
                    <a:lnTo>
                      <a:pt x="384" y="339"/>
                    </a:lnTo>
                    <a:lnTo>
                      <a:pt x="380" y="322"/>
                    </a:lnTo>
                    <a:lnTo>
                      <a:pt x="372" y="300"/>
                    </a:lnTo>
                    <a:lnTo>
                      <a:pt x="349" y="246"/>
                    </a:lnTo>
                    <a:lnTo>
                      <a:pt x="326" y="194"/>
                    </a:lnTo>
                    <a:lnTo>
                      <a:pt x="318" y="172"/>
                    </a:lnTo>
                    <a:lnTo>
                      <a:pt x="312" y="156"/>
                    </a:lnTo>
                    <a:lnTo>
                      <a:pt x="303" y="122"/>
                    </a:lnTo>
                    <a:lnTo>
                      <a:pt x="295" y="85"/>
                    </a:lnTo>
                    <a:lnTo>
                      <a:pt x="291" y="69"/>
                    </a:lnTo>
                    <a:lnTo>
                      <a:pt x="287" y="57"/>
                    </a:lnTo>
                    <a:lnTo>
                      <a:pt x="286" y="54"/>
                    </a:lnTo>
                    <a:lnTo>
                      <a:pt x="284" y="52"/>
                    </a:lnTo>
                    <a:lnTo>
                      <a:pt x="282" y="52"/>
                    </a:lnTo>
                    <a:lnTo>
                      <a:pt x="281" y="54"/>
                    </a:lnTo>
                    <a:lnTo>
                      <a:pt x="275" y="71"/>
                    </a:lnTo>
                    <a:lnTo>
                      <a:pt x="267" y="94"/>
                    </a:lnTo>
                    <a:lnTo>
                      <a:pt x="263" y="103"/>
                    </a:lnTo>
                    <a:lnTo>
                      <a:pt x="259" y="109"/>
                    </a:lnTo>
                    <a:lnTo>
                      <a:pt x="257" y="111"/>
                    </a:lnTo>
                    <a:lnTo>
                      <a:pt x="254" y="112"/>
                    </a:lnTo>
                    <a:lnTo>
                      <a:pt x="252" y="111"/>
                    </a:lnTo>
                    <a:lnTo>
                      <a:pt x="248" y="109"/>
                    </a:lnTo>
                    <a:lnTo>
                      <a:pt x="242" y="104"/>
                    </a:lnTo>
                    <a:lnTo>
                      <a:pt x="233" y="98"/>
                    </a:lnTo>
                    <a:lnTo>
                      <a:pt x="223" y="93"/>
                    </a:lnTo>
                    <a:lnTo>
                      <a:pt x="212" y="88"/>
                    </a:lnTo>
                    <a:lnTo>
                      <a:pt x="186" y="76"/>
                    </a:lnTo>
                    <a:lnTo>
                      <a:pt x="163" y="65"/>
                    </a:lnTo>
                    <a:lnTo>
                      <a:pt x="152" y="59"/>
                    </a:lnTo>
                    <a:lnTo>
                      <a:pt x="144" y="52"/>
                    </a:lnTo>
                    <a:lnTo>
                      <a:pt x="136" y="45"/>
                    </a:lnTo>
                    <a:lnTo>
                      <a:pt x="130" y="38"/>
                    </a:lnTo>
                    <a:lnTo>
                      <a:pt x="122" y="24"/>
                    </a:lnTo>
                    <a:lnTo>
                      <a:pt x="117" y="16"/>
                    </a:lnTo>
                    <a:lnTo>
                      <a:pt x="111" y="10"/>
                    </a:lnTo>
                    <a:lnTo>
                      <a:pt x="104" y="4"/>
                    </a:lnTo>
                    <a:lnTo>
                      <a:pt x="98" y="1"/>
                    </a:lnTo>
                    <a:lnTo>
                      <a:pt x="96" y="0"/>
                    </a:lnTo>
                    <a:lnTo>
                      <a:pt x="94" y="0"/>
                    </a:lnTo>
                    <a:close/>
                  </a:path>
                </a:pathLst>
              </a:custGeom>
              <a:solidFill>
                <a:srgbClr val="8A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6" name="Freeform 293">
                <a:extLst>
                  <a:ext uri="{FF2B5EF4-FFF2-40B4-BE49-F238E27FC236}">
                    <a16:creationId xmlns:a16="http://schemas.microsoft.com/office/drawing/2014/main" id="{618359CD-B5C3-4C4B-97D5-6B8FED061C2F}"/>
                  </a:ext>
                </a:extLst>
              </p:cNvPr>
              <p:cNvSpPr>
                <a:spLocks/>
              </p:cNvSpPr>
              <p:nvPr/>
            </p:nvSpPr>
            <p:spPr bwMode="auto">
              <a:xfrm>
                <a:off x="3602" y="1390"/>
                <a:ext cx="381" cy="526"/>
              </a:xfrm>
              <a:custGeom>
                <a:avLst/>
                <a:gdLst>
                  <a:gd name="T0" fmla="*/ 92 w 381"/>
                  <a:gd name="T1" fmla="*/ 0 h 526"/>
                  <a:gd name="T2" fmla="*/ 83 w 381"/>
                  <a:gd name="T3" fmla="*/ 1 h 526"/>
                  <a:gd name="T4" fmla="*/ 66 w 381"/>
                  <a:gd name="T5" fmla="*/ 6 h 526"/>
                  <a:gd name="T6" fmla="*/ 54 w 381"/>
                  <a:gd name="T7" fmla="*/ 13 h 526"/>
                  <a:gd name="T8" fmla="*/ 42 w 381"/>
                  <a:gd name="T9" fmla="*/ 26 h 526"/>
                  <a:gd name="T10" fmla="*/ 30 w 381"/>
                  <a:gd name="T11" fmla="*/ 43 h 526"/>
                  <a:gd name="T12" fmla="*/ 19 w 381"/>
                  <a:gd name="T13" fmla="*/ 66 h 526"/>
                  <a:gd name="T14" fmla="*/ 15 w 381"/>
                  <a:gd name="T15" fmla="*/ 81 h 526"/>
                  <a:gd name="T16" fmla="*/ 4 w 381"/>
                  <a:gd name="T17" fmla="*/ 139 h 526"/>
                  <a:gd name="T18" fmla="*/ 0 w 381"/>
                  <a:gd name="T19" fmla="*/ 169 h 526"/>
                  <a:gd name="T20" fmla="*/ 0 w 381"/>
                  <a:gd name="T21" fmla="*/ 201 h 526"/>
                  <a:gd name="T22" fmla="*/ 2 w 381"/>
                  <a:gd name="T23" fmla="*/ 232 h 526"/>
                  <a:gd name="T24" fmla="*/ 10 w 381"/>
                  <a:gd name="T25" fmla="*/ 265 h 526"/>
                  <a:gd name="T26" fmla="*/ 23 w 381"/>
                  <a:gd name="T27" fmla="*/ 296 h 526"/>
                  <a:gd name="T28" fmla="*/ 43 w 381"/>
                  <a:gd name="T29" fmla="*/ 327 h 526"/>
                  <a:gd name="T30" fmla="*/ 88 w 381"/>
                  <a:gd name="T31" fmla="*/ 385 h 526"/>
                  <a:gd name="T32" fmla="*/ 129 w 381"/>
                  <a:gd name="T33" fmla="*/ 445 h 526"/>
                  <a:gd name="T34" fmla="*/ 138 w 381"/>
                  <a:gd name="T35" fmla="*/ 458 h 526"/>
                  <a:gd name="T36" fmla="*/ 149 w 381"/>
                  <a:gd name="T37" fmla="*/ 474 h 526"/>
                  <a:gd name="T38" fmla="*/ 165 w 381"/>
                  <a:gd name="T39" fmla="*/ 489 h 526"/>
                  <a:gd name="T40" fmla="*/ 183 w 381"/>
                  <a:gd name="T41" fmla="*/ 503 h 526"/>
                  <a:gd name="T42" fmla="*/ 204 w 381"/>
                  <a:gd name="T43" fmla="*/ 514 h 526"/>
                  <a:gd name="T44" fmla="*/ 223 w 381"/>
                  <a:gd name="T45" fmla="*/ 522 h 526"/>
                  <a:gd name="T46" fmla="*/ 239 w 381"/>
                  <a:gd name="T47" fmla="*/ 526 h 526"/>
                  <a:gd name="T48" fmla="*/ 253 w 381"/>
                  <a:gd name="T49" fmla="*/ 522 h 526"/>
                  <a:gd name="T50" fmla="*/ 257 w 381"/>
                  <a:gd name="T51" fmla="*/ 518 h 526"/>
                  <a:gd name="T52" fmla="*/ 260 w 381"/>
                  <a:gd name="T53" fmla="*/ 512 h 526"/>
                  <a:gd name="T54" fmla="*/ 264 w 381"/>
                  <a:gd name="T55" fmla="*/ 498 h 526"/>
                  <a:gd name="T56" fmla="*/ 277 w 381"/>
                  <a:gd name="T57" fmla="*/ 472 h 526"/>
                  <a:gd name="T58" fmla="*/ 295 w 381"/>
                  <a:gd name="T59" fmla="*/ 448 h 526"/>
                  <a:gd name="T60" fmla="*/ 319 w 381"/>
                  <a:gd name="T61" fmla="*/ 427 h 526"/>
                  <a:gd name="T62" fmla="*/ 332 w 381"/>
                  <a:gd name="T63" fmla="*/ 417 h 526"/>
                  <a:gd name="T64" fmla="*/ 356 w 381"/>
                  <a:gd name="T65" fmla="*/ 397 h 526"/>
                  <a:gd name="T66" fmla="*/ 373 w 381"/>
                  <a:gd name="T67" fmla="*/ 379 h 526"/>
                  <a:gd name="T68" fmla="*/ 380 w 381"/>
                  <a:gd name="T69" fmla="*/ 360 h 526"/>
                  <a:gd name="T70" fmla="*/ 379 w 381"/>
                  <a:gd name="T71" fmla="*/ 335 h 526"/>
                  <a:gd name="T72" fmla="*/ 375 w 381"/>
                  <a:gd name="T73" fmla="*/ 319 h 526"/>
                  <a:gd name="T74" fmla="*/ 345 w 381"/>
                  <a:gd name="T75" fmla="*/ 244 h 526"/>
                  <a:gd name="T76" fmla="*/ 315 w 381"/>
                  <a:gd name="T77" fmla="*/ 170 h 526"/>
                  <a:gd name="T78" fmla="*/ 309 w 381"/>
                  <a:gd name="T79" fmla="*/ 154 h 526"/>
                  <a:gd name="T80" fmla="*/ 293 w 381"/>
                  <a:gd name="T81" fmla="*/ 84 h 526"/>
                  <a:gd name="T82" fmla="*/ 285 w 381"/>
                  <a:gd name="T83" fmla="*/ 57 h 526"/>
                  <a:gd name="T84" fmla="*/ 282 w 381"/>
                  <a:gd name="T85" fmla="*/ 51 h 526"/>
                  <a:gd name="T86" fmla="*/ 279 w 381"/>
                  <a:gd name="T87" fmla="*/ 53 h 526"/>
                  <a:gd name="T88" fmla="*/ 273 w 381"/>
                  <a:gd name="T89" fmla="*/ 71 h 526"/>
                  <a:gd name="T90" fmla="*/ 262 w 381"/>
                  <a:gd name="T91" fmla="*/ 102 h 526"/>
                  <a:gd name="T92" fmla="*/ 255 w 381"/>
                  <a:gd name="T93" fmla="*/ 111 h 526"/>
                  <a:gd name="T94" fmla="*/ 250 w 381"/>
                  <a:gd name="T95" fmla="*/ 111 h 526"/>
                  <a:gd name="T96" fmla="*/ 247 w 381"/>
                  <a:gd name="T97" fmla="*/ 109 h 526"/>
                  <a:gd name="T98" fmla="*/ 232 w 381"/>
                  <a:gd name="T99" fmla="*/ 98 h 526"/>
                  <a:gd name="T100" fmla="*/ 210 w 381"/>
                  <a:gd name="T101" fmla="*/ 87 h 526"/>
                  <a:gd name="T102" fmla="*/ 161 w 381"/>
                  <a:gd name="T103" fmla="*/ 65 h 526"/>
                  <a:gd name="T104" fmla="*/ 150 w 381"/>
                  <a:gd name="T105" fmla="*/ 59 h 526"/>
                  <a:gd name="T106" fmla="*/ 134 w 381"/>
                  <a:gd name="T107" fmla="*/ 45 h 526"/>
                  <a:gd name="T108" fmla="*/ 120 w 381"/>
                  <a:gd name="T109" fmla="*/ 26 h 526"/>
                  <a:gd name="T110" fmla="*/ 115 w 381"/>
                  <a:gd name="T111" fmla="*/ 17 h 526"/>
                  <a:gd name="T112" fmla="*/ 103 w 381"/>
                  <a:gd name="T113" fmla="*/ 4 h 526"/>
                  <a:gd name="T114" fmla="*/ 94 w 381"/>
                  <a:gd name="T115" fmla="*/ 0 h 526"/>
                  <a:gd name="T116" fmla="*/ 92 w 381"/>
                  <a:gd name="T117" fmla="*/ 0 h 5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1" h="526">
                    <a:moveTo>
                      <a:pt x="92" y="0"/>
                    </a:moveTo>
                    <a:lnTo>
                      <a:pt x="92" y="0"/>
                    </a:lnTo>
                    <a:lnTo>
                      <a:pt x="89" y="0"/>
                    </a:lnTo>
                    <a:lnTo>
                      <a:pt x="83" y="1"/>
                    </a:lnTo>
                    <a:lnTo>
                      <a:pt x="72" y="4"/>
                    </a:lnTo>
                    <a:lnTo>
                      <a:pt x="66" y="6"/>
                    </a:lnTo>
                    <a:lnTo>
                      <a:pt x="60" y="9"/>
                    </a:lnTo>
                    <a:lnTo>
                      <a:pt x="54" y="13"/>
                    </a:lnTo>
                    <a:lnTo>
                      <a:pt x="48" y="19"/>
                    </a:lnTo>
                    <a:lnTo>
                      <a:pt x="42" y="26"/>
                    </a:lnTo>
                    <a:lnTo>
                      <a:pt x="36" y="34"/>
                    </a:lnTo>
                    <a:lnTo>
                      <a:pt x="30" y="43"/>
                    </a:lnTo>
                    <a:lnTo>
                      <a:pt x="25" y="54"/>
                    </a:lnTo>
                    <a:lnTo>
                      <a:pt x="19" y="66"/>
                    </a:lnTo>
                    <a:lnTo>
                      <a:pt x="15" y="81"/>
                    </a:lnTo>
                    <a:lnTo>
                      <a:pt x="9" y="109"/>
                    </a:lnTo>
                    <a:lnTo>
                      <a:pt x="4" y="139"/>
                    </a:lnTo>
                    <a:lnTo>
                      <a:pt x="2" y="154"/>
                    </a:lnTo>
                    <a:lnTo>
                      <a:pt x="0" y="169"/>
                    </a:lnTo>
                    <a:lnTo>
                      <a:pt x="0" y="184"/>
                    </a:lnTo>
                    <a:lnTo>
                      <a:pt x="0" y="201"/>
                    </a:lnTo>
                    <a:lnTo>
                      <a:pt x="0" y="217"/>
                    </a:lnTo>
                    <a:lnTo>
                      <a:pt x="2" y="232"/>
                    </a:lnTo>
                    <a:lnTo>
                      <a:pt x="5" y="249"/>
                    </a:lnTo>
                    <a:lnTo>
                      <a:pt x="10" y="265"/>
                    </a:lnTo>
                    <a:lnTo>
                      <a:pt x="16" y="280"/>
                    </a:lnTo>
                    <a:lnTo>
                      <a:pt x="23" y="296"/>
                    </a:lnTo>
                    <a:lnTo>
                      <a:pt x="33" y="312"/>
                    </a:lnTo>
                    <a:lnTo>
                      <a:pt x="43" y="327"/>
                    </a:lnTo>
                    <a:lnTo>
                      <a:pt x="88" y="385"/>
                    </a:lnTo>
                    <a:lnTo>
                      <a:pt x="114" y="423"/>
                    </a:lnTo>
                    <a:lnTo>
                      <a:pt x="129" y="445"/>
                    </a:lnTo>
                    <a:lnTo>
                      <a:pt x="138" y="458"/>
                    </a:lnTo>
                    <a:lnTo>
                      <a:pt x="143" y="466"/>
                    </a:lnTo>
                    <a:lnTo>
                      <a:pt x="149" y="474"/>
                    </a:lnTo>
                    <a:lnTo>
                      <a:pt x="156" y="482"/>
                    </a:lnTo>
                    <a:lnTo>
                      <a:pt x="165" y="489"/>
                    </a:lnTo>
                    <a:lnTo>
                      <a:pt x="174" y="496"/>
                    </a:lnTo>
                    <a:lnTo>
                      <a:pt x="183" y="503"/>
                    </a:lnTo>
                    <a:lnTo>
                      <a:pt x="194" y="509"/>
                    </a:lnTo>
                    <a:lnTo>
                      <a:pt x="204" y="514"/>
                    </a:lnTo>
                    <a:lnTo>
                      <a:pt x="214" y="519"/>
                    </a:lnTo>
                    <a:lnTo>
                      <a:pt x="223" y="522"/>
                    </a:lnTo>
                    <a:lnTo>
                      <a:pt x="232" y="525"/>
                    </a:lnTo>
                    <a:lnTo>
                      <a:pt x="239" y="526"/>
                    </a:lnTo>
                    <a:lnTo>
                      <a:pt x="246" y="525"/>
                    </a:lnTo>
                    <a:lnTo>
                      <a:pt x="253" y="522"/>
                    </a:lnTo>
                    <a:lnTo>
                      <a:pt x="255" y="520"/>
                    </a:lnTo>
                    <a:lnTo>
                      <a:pt x="257" y="518"/>
                    </a:lnTo>
                    <a:lnTo>
                      <a:pt x="259" y="515"/>
                    </a:lnTo>
                    <a:lnTo>
                      <a:pt x="260" y="512"/>
                    </a:lnTo>
                    <a:lnTo>
                      <a:pt x="264" y="498"/>
                    </a:lnTo>
                    <a:lnTo>
                      <a:pt x="270" y="485"/>
                    </a:lnTo>
                    <a:lnTo>
                      <a:pt x="277" y="472"/>
                    </a:lnTo>
                    <a:lnTo>
                      <a:pt x="285" y="459"/>
                    </a:lnTo>
                    <a:lnTo>
                      <a:pt x="295" y="448"/>
                    </a:lnTo>
                    <a:lnTo>
                      <a:pt x="307" y="437"/>
                    </a:lnTo>
                    <a:lnTo>
                      <a:pt x="319" y="427"/>
                    </a:lnTo>
                    <a:lnTo>
                      <a:pt x="332" y="417"/>
                    </a:lnTo>
                    <a:lnTo>
                      <a:pt x="345" y="406"/>
                    </a:lnTo>
                    <a:lnTo>
                      <a:pt x="356" y="397"/>
                    </a:lnTo>
                    <a:lnTo>
                      <a:pt x="366" y="388"/>
                    </a:lnTo>
                    <a:lnTo>
                      <a:pt x="373" y="379"/>
                    </a:lnTo>
                    <a:lnTo>
                      <a:pt x="377" y="370"/>
                    </a:lnTo>
                    <a:lnTo>
                      <a:pt x="380" y="360"/>
                    </a:lnTo>
                    <a:lnTo>
                      <a:pt x="381" y="348"/>
                    </a:lnTo>
                    <a:lnTo>
                      <a:pt x="379" y="335"/>
                    </a:lnTo>
                    <a:lnTo>
                      <a:pt x="375" y="319"/>
                    </a:lnTo>
                    <a:lnTo>
                      <a:pt x="367" y="297"/>
                    </a:lnTo>
                    <a:lnTo>
                      <a:pt x="345" y="244"/>
                    </a:lnTo>
                    <a:lnTo>
                      <a:pt x="323" y="192"/>
                    </a:lnTo>
                    <a:lnTo>
                      <a:pt x="315" y="170"/>
                    </a:lnTo>
                    <a:lnTo>
                      <a:pt x="309" y="154"/>
                    </a:lnTo>
                    <a:lnTo>
                      <a:pt x="301" y="121"/>
                    </a:lnTo>
                    <a:lnTo>
                      <a:pt x="293" y="84"/>
                    </a:lnTo>
                    <a:lnTo>
                      <a:pt x="289" y="68"/>
                    </a:lnTo>
                    <a:lnTo>
                      <a:pt x="285" y="57"/>
                    </a:lnTo>
                    <a:lnTo>
                      <a:pt x="283" y="53"/>
                    </a:lnTo>
                    <a:lnTo>
                      <a:pt x="282" y="51"/>
                    </a:lnTo>
                    <a:lnTo>
                      <a:pt x="280" y="51"/>
                    </a:lnTo>
                    <a:lnTo>
                      <a:pt x="279" y="53"/>
                    </a:lnTo>
                    <a:lnTo>
                      <a:pt x="273" y="71"/>
                    </a:lnTo>
                    <a:lnTo>
                      <a:pt x="266" y="93"/>
                    </a:lnTo>
                    <a:lnTo>
                      <a:pt x="262" y="102"/>
                    </a:lnTo>
                    <a:lnTo>
                      <a:pt x="257" y="109"/>
                    </a:lnTo>
                    <a:lnTo>
                      <a:pt x="255" y="111"/>
                    </a:lnTo>
                    <a:lnTo>
                      <a:pt x="253" y="111"/>
                    </a:lnTo>
                    <a:lnTo>
                      <a:pt x="250" y="111"/>
                    </a:lnTo>
                    <a:lnTo>
                      <a:pt x="247" y="109"/>
                    </a:lnTo>
                    <a:lnTo>
                      <a:pt x="240" y="103"/>
                    </a:lnTo>
                    <a:lnTo>
                      <a:pt x="232" y="98"/>
                    </a:lnTo>
                    <a:lnTo>
                      <a:pt x="221" y="93"/>
                    </a:lnTo>
                    <a:lnTo>
                      <a:pt x="210" y="87"/>
                    </a:lnTo>
                    <a:lnTo>
                      <a:pt x="184" y="76"/>
                    </a:lnTo>
                    <a:lnTo>
                      <a:pt x="161" y="65"/>
                    </a:lnTo>
                    <a:lnTo>
                      <a:pt x="150" y="59"/>
                    </a:lnTo>
                    <a:lnTo>
                      <a:pt x="142" y="52"/>
                    </a:lnTo>
                    <a:lnTo>
                      <a:pt x="134" y="45"/>
                    </a:lnTo>
                    <a:lnTo>
                      <a:pt x="128" y="38"/>
                    </a:lnTo>
                    <a:lnTo>
                      <a:pt x="120" y="26"/>
                    </a:lnTo>
                    <a:lnTo>
                      <a:pt x="115" y="17"/>
                    </a:lnTo>
                    <a:lnTo>
                      <a:pt x="109" y="10"/>
                    </a:lnTo>
                    <a:lnTo>
                      <a:pt x="103" y="4"/>
                    </a:lnTo>
                    <a:lnTo>
                      <a:pt x="97" y="1"/>
                    </a:lnTo>
                    <a:lnTo>
                      <a:pt x="94" y="0"/>
                    </a:lnTo>
                    <a:lnTo>
                      <a:pt x="92" y="0"/>
                    </a:lnTo>
                    <a:close/>
                  </a:path>
                </a:pathLst>
              </a:custGeom>
              <a:solidFill>
                <a:srgbClr val="7D8A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7" name="Freeform 294">
                <a:extLst>
                  <a:ext uri="{FF2B5EF4-FFF2-40B4-BE49-F238E27FC236}">
                    <a16:creationId xmlns:a16="http://schemas.microsoft.com/office/drawing/2014/main" id="{8629C258-65C1-481C-BEEF-E4A61D25ECB3}"/>
                  </a:ext>
                </a:extLst>
              </p:cNvPr>
              <p:cNvSpPr>
                <a:spLocks/>
              </p:cNvSpPr>
              <p:nvPr/>
            </p:nvSpPr>
            <p:spPr bwMode="auto">
              <a:xfrm>
                <a:off x="3603" y="1392"/>
                <a:ext cx="377" cy="519"/>
              </a:xfrm>
              <a:custGeom>
                <a:avLst/>
                <a:gdLst>
                  <a:gd name="T0" fmla="*/ 91 w 377"/>
                  <a:gd name="T1" fmla="*/ 0 h 519"/>
                  <a:gd name="T2" fmla="*/ 82 w 377"/>
                  <a:gd name="T3" fmla="*/ 1 h 519"/>
                  <a:gd name="T4" fmla="*/ 66 w 377"/>
                  <a:gd name="T5" fmla="*/ 6 h 519"/>
                  <a:gd name="T6" fmla="*/ 54 w 377"/>
                  <a:gd name="T7" fmla="*/ 13 h 519"/>
                  <a:gd name="T8" fmla="*/ 42 w 377"/>
                  <a:gd name="T9" fmla="*/ 26 h 519"/>
                  <a:gd name="T10" fmla="*/ 30 w 377"/>
                  <a:gd name="T11" fmla="*/ 42 h 519"/>
                  <a:gd name="T12" fmla="*/ 19 w 377"/>
                  <a:gd name="T13" fmla="*/ 66 h 519"/>
                  <a:gd name="T14" fmla="*/ 15 w 377"/>
                  <a:gd name="T15" fmla="*/ 81 h 519"/>
                  <a:gd name="T16" fmla="*/ 4 w 377"/>
                  <a:gd name="T17" fmla="*/ 138 h 519"/>
                  <a:gd name="T18" fmla="*/ 1 w 377"/>
                  <a:gd name="T19" fmla="*/ 168 h 519"/>
                  <a:gd name="T20" fmla="*/ 0 w 377"/>
                  <a:gd name="T21" fmla="*/ 199 h 519"/>
                  <a:gd name="T22" fmla="*/ 3 w 377"/>
                  <a:gd name="T23" fmla="*/ 230 h 519"/>
                  <a:gd name="T24" fmla="*/ 11 w 377"/>
                  <a:gd name="T25" fmla="*/ 262 h 519"/>
                  <a:gd name="T26" fmla="*/ 24 w 377"/>
                  <a:gd name="T27" fmla="*/ 293 h 519"/>
                  <a:gd name="T28" fmla="*/ 44 w 377"/>
                  <a:gd name="T29" fmla="*/ 324 h 519"/>
                  <a:gd name="T30" fmla="*/ 88 w 377"/>
                  <a:gd name="T31" fmla="*/ 381 h 519"/>
                  <a:gd name="T32" fmla="*/ 128 w 377"/>
                  <a:gd name="T33" fmla="*/ 441 h 519"/>
                  <a:gd name="T34" fmla="*/ 137 w 377"/>
                  <a:gd name="T35" fmla="*/ 453 h 519"/>
                  <a:gd name="T36" fmla="*/ 148 w 377"/>
                  <a:gd name="T37" fmla="*/ 469 h 519"/>
                  <a:gd name="T38" fmla="*/ 164 w 377"/>
                  <a:gd name="T39" fmla="*/ 484 h 519"/>
                  <a:gd name="T40" fmla="*/ 182 w 377"/>
                  <a:gd name="T41" fmla="*/ 498 h 519"/>
                  <a:gd name="T42" fmla="*/ 202 w 377"/>
                  <a:gd name="T43" fmla="*/ 509 h 519"/>
                  <a:gd name="T44" fmla="*/ 221 w 377"/>
                  <a:gd name="T45" fmla="*/ 516 h 519"/>
                  <a:gd name="T46" fmla="*/ 237 w 377"/>
                  <a:gd name="T47" fmla="*/ 519 h 519"/>
                  <a:gd name="T48" fmla="*/ 251 w 377"/>
                  <a:gd name="T49" fmla="*/ 516 h 519"/>
                  <a:gd name="T50" fmla="*/ 255 w 377"/>
                  <a:gd name="T51" fmla="*/ 512 h 519"/>
                  <a:gd name="T52" fmla="*/ 258 w 377"/>
                  <a:gd name="T53" fmla="*/ 506 h 519"/>
                  <a:gd name="T54" fmla="*/ 267 w 377"/>
                  <a:gd name="T55" fmla="*/ 479 h 519"/>
                  <a:gd name="T56" fmla="*/ 283 w 377"/>
                  <a:gd name="T57" fmla="*/ 455 h 519"/>
                  <a:gd name="T58" fmla="*/ 304 w 377"/>
                  <a:gd name="T59" fmla="*/ 433 h 519"/>
                  <a:gd name="T60" fmla="*/ 330 w 377"/>
                  <a:gd name="T61" fmla="*/ 413 h 519"/>
                  <a:gd name="T62" fmla="*/ 342 w 377"/>
                  <a:gd name="T63" fmla="*/ 402 h 519"/>
                  <a:gd name="T64" fmla="*/ 363 w 377"/>
                  <a:gd name="T65" fmla="*/ 385 h 519"/>
                  <a:gd name="T66" fmla="*/ 374 w 377"/>
                  <a:gd name="T67" fmla="*/ 366 h 519"/>
                  <a:gd name="T68" fmla="*/ 377 w 377"/>
                  <a:gd name="T69" fmla="*/ 344 h 519"/>
                  <a:gd name="T70" fmla="*/ 375 w 377"/>
                  <a:gd name="T71" fmla="*/ 332 h 519"/>
                  <a:gd name="T72" fmla="*/ 364 w 377"/>
                  <a:gd name="T73" fmla="*/ 293 h 519"/>
                  <a:gd name="T74" fmla="*/ 321 w 377"/>
                  <a:gd name="T75" fmla="*/ 190 h 519"/>
                  <a:gd name="T76" fmla="*/ 308 w 377"/>
                  <a:gd name="T77" fmla="*/ 152 h 519"/>
                  <a:gd name="T78" fmla="*/ 299 w 377"/>
                  <a:gd name="T79" fmla="*/ 119 h 519"/>
                  <a:gd name="T80" fmla="*/ 288 w 377"/>
                  <a:gd name="T81" fmla="*/ 67 h 519"/>
                  <a:gd name="T82" fmla="*/ 282 w 377"/>
                  <a:gd name="T83" fmla="*/ 52 h 519"/>
                  <a:gd name="T84" fmla="*/ 279 w 377"/>
                  <a:gd name="T85" fmla="*/ 50 h 519"/>
                  <a:gd name="T86" fmla="*/ 278 w 377"/>
                  <a:gd name="T87" fmla="*/ 52 h 519"/>
                  <a:gd name="T88" fmla="*/ 265 w 377"/>
                  <a:gd name="T89" fmla="*/ 92 h 519"/>
                  <a:gd name="T90" fmla="*/ 256 w 377"/>
                  <a:gd name="T91" fmla="*/ 108 h 519"/>
                  <a:gd name="T92" fmla="*/ 252 w 377"/>
                  <a:gd name="T93" fmla="*/ 111 h 519"/>
                  <a:gd name="T94" fmla="*/ 246 w 377"/>
                  <a:gd name="T95" fmla="*/ 108 h 519"/>
                  <a:gd name="T96" fmla="*/ 240 w 377"/>
                  <a:gd name="T97" fmla="*/ 103 h 519"/>
                  <a:gd name="T98" fmla="*/ 221 w 377"/>
                  <a:gd name="T99" fmla="*/ 92 h 519"/>
                  <a:gd name="T100" fmla="*/ 183 w 377"/>
                  <a:gd name="T101" fmla="*/ 75 h 519"/>
                  <a:gd name="T102" fmla="*/ 160 w 377"/>
                  <a:gd name="T103" fmla="*/ 65 h 519"/>
                  <a:gd name="T104" fmla="*/ 141 w 377"/>
                  <a:gd name="T105" fmla="*/ 52 h 519"/>
                  <a:gd name="T106" fmla="*/ 128 w 377"/>
                  <a:gd name="T107" fmla="*/ 38 h 519"/>
                  <a:gd name="T108" fmla="*/ 115 w 377"/>
                  <a:gd name="T109" fmla="*/ 17 h 519"/>
                  <a:gd name="T110" fmla="*/ 108 w 377"/>
                  <a:gd name="T111" fmla="*/ 10 h 519"/>
                  <a:gd name="T112" fmla="*/ 96 w 377"/>
                  <a:gd name="T113" fmla="*/ 1 h 519"/>
                  <a:gd name="T114" fmla="*/ 91 w 377"/>
                  <a:gd name="T115" fmla="*/ 0 h 5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7" h="519">
                    <a:moveTo>
                      <a:pt x="91" y="0"/>
                    </a:moveTo>
                    <a:lnTo>
                      <a:pt x="91" y="0"/>
                    </a:lnTo>
                    <a:lnTo>
                      <a:pt x="89" y="0"/>
                    </a:lnTo>
                    <a:lnTo>
                      <a:pt x="82" y="1"/>
                    </a:lnTo>
                    <a:lnTo>
                      <a:pt x="72" y="3"/>
                    </a:lnTo>
                    <a:lnTo>
                      <a:pt x="66" y="6"/>
                    </a:lnTo>
                    <a:lnTo>
                      <a:pt x="60" y="9"/>
                    </a:lnTo>
                    <a:lnTo>
                      <a:pt x="54" y="13"/>
                    </a:lnTo>
                    <a:lnTo>
                      <a:pt x="48" y="18"/>
                    </a:lnTo>
                    <a:lnTo>
                      <a:pt x="42" y="26"/>
                    </a:lnTo>
                    <a:lnTo>
                      <a:pt x="36" y="33"/>
                    </a:lnTo>
                    <a:lnTo>
                      <a:pt x="30" y="42"/>
                    </a:lnTo>
                    <a:lnTo>
                      <a:pt x="25" y="53"/>
                    </a:lnTo>
                    <a:lnTo>
                      <a:pt x="19" y="66"/>
                    </a:lnTo>
                    <a:lnTo>
                      <a:pt x="15" y="81"/>
                    </a:lnTo>
                    <a:lnTo>
                      <a:pt x="9" y="108"/>
                    </a:lnTo>
                    <a:lnTo>
                      <a:pt x="4" y="138"/>
                    </a:lnTo>
                    <a:lnTo>
                      <a:pt x="2" y="153"/>
                    </a:lnTo>
                    <a:lnTo>
                      <a:pt x="1" y="168"/>
                    </a:lnTo>
                    <a:lnTo>
                      <a:pt x="0" y="183"/>
                    </a:lnTo>
                    <a:lnTo>
                      <a:pt x="0" y="199"/>
                    </a:lnTo>
                    <a:lnTo>
                      <a:pt x="1" y="214"/>
                    </a:lnTo>
                    <a:lnTo>
                      <a:pt x="3" y="230"/>
                    </a:lnTo>
                    <a:lnTo>
                      <a:pt x="6" y="246"/>
                    </a:lnTo>
                    <a:lnTo>
                      <a:pt x="11" y="262"/>
                    </a:lnTo>
                    <a:lnTo>
                      <a:pt x="16" y="277"/>
                    </a:lnTo>
                    <a:lnTo>
                      <a:pt x="24" y="293"/>
                    </a:lnTo>
                    <a:lnTo>
                      <a:pt x="33" y="309"/>
                    </a:lnTo>
                    <a:lnTo>
                      <a:pt x="44" y="324"/>
                    </a:lnTo>
                    <a:lnTo>
                      <a:pt x="88" y="381"/>
                    </a:lnTo>
                    <a:lnTo>
                      <a:pt x="114" y="419"/>
                    </a:lnTo>
                    <a:lnTo>
                      <a:pt x="128" y="441"/>
                    </a:lnTo>
                    <a:lnTo>
                      <a:pt x="137" y="453"/>
                    </a:lnTo>
                    <a:lnTo>
                      <a:pt x="142" y="461"/>
                    </a:lnTo>
                    <a:lnTo>
                      <a:pt x="148" y="469"/>
                    </a:lnTo>
                    <a:lnTo>
                      <a:pt x="155" y="477"/>
                    </a:lnTo>
                    <a:lnTo>
                      <a:pt x="164" y="484"/>
                    </a:lnTo>
                    <a:lnTo>
                      <a:pt x="173" y="491"/>
                    </a:lnTo>
                    <a:lnTo>
                      <a:pt x="182" y="498"/>
                    </a:lnTo>
                    <a:lnTo>
                      <a:pt x="193" y="504"/>
                    </a:lnTo>
                    <a:lnTo>
                      <a:pt x="202" y="509"/>
                    </a:lnTo>
                    <a:lnTo>
                      <a:pt x="212" y="513"/>
                    </a:lnTo>
                    <a:lnTo>
                      <a:pt x="221" y="516"/>
                    </a:lnTo>
                    <a:lnTo>
                      <a:pt x="230" y="518"/>
                    </a:lnTo>
                    <a:lnTo>
                      <a:pt x="237" y="519"/>
                    </a:lnTo>
                    <a:lnTo>
                      <a:pt x="244" y="518"/>
                    </a:lnTo>
                    <a:lnTo>
                      <a:pt x="251" y="516"/>
                    </a:lnTo>
                    <a:lnTo>
                      <a:pt x="253" y="514"/>
                    </a:lnTo>
                    <a:lnTo>
                      <a:pt x="255" y="512"/>
                    </a:lnTo>
                    <a:lnTo>
                      <a:pt x="258" y="506"/>
                    </a:lnTo>
                    <a:lnTo>
                      <a:pt x="262" y="492"/>
                    </a:lnTo>
                    <a:lnTo>
                      <a:pt x="267" y="479"/>
                    </a:lnTo>
                    <a:lnTo>
                      <a:pt x="274" y="466"/>
                    </a:lnTo>
                    <a:lnTo>
                      <a:pt x="283" y="455"/>
                    </a:lnTo>
                    <a:lnTo>
                      <a:pt x="292" y="444"/>
                    </a:lnTo>
                    <a:lnTo>
                      <a:pt x="304" y="433"/>
                    </a:lnTo>
                    <a:lnTo>
                      <a:pt x="316" y="423"/>
                    </a:lnTo>
                    <a:lnTo>
                      <a:pt x="330" y="413"/>
                    </a:lnTo>
                    <a:lnTo>
                      <a:pt x="342" y="402"/>
                    </a:lnTo>
                    <a:lnTo>
                      <a:pt x="353" y="393"/>
                    </a:lnTo>
                    <a:lnTo>
                      <a:pt x="363" y="385"/>
                    </a:lnTo>
                    <a:lnTo>
                      <a:pt x="369" y="375"/>
                    </a:lnTo>
                    <a:lnTo>
                      <a:pt x="374" y="366"/>
                    </a:lnTo>
                    <a:lnTo>
                      <a:pt x="376" y="356"/>
                    </a:lnTo>
                    <a:lnTo>
                      <a:pt x="377" y="344"/>
                    </a:lnTo>
                    <a:lnTo>
                      <a:pt x="375" y="332"/>
                    </a:lnTo>
                    <a:lnTo>
                      <a:pt x="371" y="316"/>
                    </a:lnTo>
                    <a:lnTo>
                      <a:pt x="364" y="293"/>
                    </a:lnTo>
                    <a:lnTo>
                      <a:pt x="342" y="241"/>
                    </a:lnTo>
                    <a:lnTo>
                      <a:pt x="321" y="190"/>
                    </a:lnTo>
                    <a:lnTo>
                      <a:pt x="313" y="168"/>
                    </a:lnTo>
                    <a:lnTo>
                      <a:pt x="308" y="152"/>
                    </a:lnTo>
                    <a:lnTo>
                      <a:pt x="299" y="119"/>
                    </a:lnTo>
                    <a:lnTo>
                      <a:pt x="291" y="83"/>
                    </a:lnTo>
                    <a:lnTo>
                      <a:pt x="288" y="67"/>
                    </a:lnTo>
                    <a:lnTo>
                      <a:pt x="284" y="56"/>
                    </a:lnTo>
                    <a:lnTo>
                      <a:pt x="282" y="52"/>
                    </a:lnTo>
                    <a:lnTo>
                      <a:pt x="281" y="50"/>
                    </a:lnTo>
                    <a:lnTo>
                      <a:pt x="279" y="50"/>
                    </a:lnTo>
                    <a:lnTo>
                      <a:pt x="278" y="52"/>
                    </a:lnTo>
                    <a:lnTo>
                      <a:pt x="272" y="70"/>
                    </a:lnTo>
                    <a:lnTo>
                      <a:pt x="265" y="92"/>
                    </a:lnTo>
                    <a:lnTo>
                      <a:pt x="261" y="102"/>
                    </a:lnTo>
                    <a:lnTo>
                      <a:pt x="256" y="108"/>
                    </a:lnTo>
                    <a:lnTo>
                      <a:pt x="254" y="110"/>
                    </a:lnTo>
                    <a:lnTo>
                      <a:pt x="252" y="111"/>
                    </a:lnTo>
                    <a:lnTo>
                      <a:pt x="249" y="110"/>
                    </a:lnTo>
                    <a:lnTo>
                      <a:pt x="246" y="108"/>
                    </a:lnTo>
                    <a:lnTo>
                      <a:pt x="240" y="103"/>
                    </a:lnTo>
                    <a:lnTo>
                      <a:pt x="231" y="98"/>
                    </a:lnTo>
                    <a:lnTo>
                      <a:pt x="221" y="92"/>
                    </a:lnTo>
                    <a:lnTo>
                      <a:pt x="209" y="87"/>
                    </a:lnTo>
                    <a:lnTo>
                      <a:pt x="183" y="75"/>
                    </a:lnTo>
                    <a:lnTo>
                      <a:pt x="160" y="65"/>
                    </a:lnTo>
                    <a:lnTo>
                      <a:pt x="150" y="59"/>
                    </a:lnTo>
                    <a:lnTo>
                      <a:pt x="141" y="52"/>
                    </a:lnTo>
                    <a:lnTo>
                      <a:pt x="133" y="45"/>
                    </a:lnTo>
                    <a:lnTo>
                      <a:pt x="128" y="38"/>
                    </a:lnTo>
                    <a:lnTo>
                      <a:pt x="119" y="26"/>
                    </a:lnTo>
                    <a:lnTo>
                      <a:pt x="115" y="17"/>
                    </a:lnTo>
                    <a:lnTo>
                      <a:pt x="108" y="10"/>
                    </a:lnTo>
                    <a:lnTo>
                      <a:pt x="102" y="4"/>
                    </a:lnTo>
                    <a:lnTo>
                      <a:pt x="96" y="1"/>
                    </a:lnTo>
                    <a:lnTo>
                      <a:pt x="93" y="0"/>
                    </a:lnTo>
                    <a:lnTo>
                      <a:pt x="91" y="0"/>
                    </a:lnTo>
                    <a:close/>
                  </a:path>
                </a:pathLst>
              </a:custGeom>
              <a:solidFill>
                <a:srgbClr val="7180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8" name="Freeform 295">
                <a:extLst>
                  <a:ext uri="{FF2B5EF4-FFF2-40B4-BE49-F238E27FC236}">
                    <a16:creationId xmlns:a16="http://schemas.microsoft.com/office/drawing/2014/main" id="{59E358E7-E372-465E-A927-A328FDD02600}"/>
                  </a:ext>
                </a:extLst>
              </p:cNvPr>
              <p:cNvSpPr>
                <a:spLocks/>
              </p:cNvSpPr>
              <p:nvPr/>
            </p:nvSpPr>
            <p:spPr bwMode="auto">
              <a:xfrm>
                <a:off x="3605" y="1394"/>
                <a:ext cx="372" cy="513"/>
              </a:xfrm>
              <a:custGeom>
                <a:avLst/>
                <a:gdLst>
                  <a:gd name="T0" fmla="*/ 89 w 372"/>
                  <a:gd name="T1" fmla="*/ 0 h 513"/>
                  <a:gd name="T2" fmla="*/ 81 w 372"/>
                  <a:gd name="T3" fmla="*/ 0 h 513"/>
                  <a:gd name="T4" fmla="*/ 65 w 372"/>
                  <a:gd name="T5" fmla="*/ 5 h 513"/>
                  <a:gd name="T6" fmla="*/ 53 w 372"/>
                  <a:gd name="T7" fmla="*/ 13 h 513"/>
                  <a:gd name="T8" fmla="*/ 40 w 372"/>
                  <a:gd name="T9" fmla="*/ 25 h 513"/>
                  <a:gd name="T10" fmla="*/ 29 w 372"/>
                  <a:gd name="T11" fmla="*/ 42 h 513"/>
                  <a:gd name="T12" fmla="*/ 18 w 372"/>
                  <a:gd name="T13" fmla="*/ 65 h 513"/>
                  <a:gd name="T14" fmla="*/ 15 w 372"/>
                  <a:gd name="T15" fmla="*/ 80 h 513"/>
                  <a:gd name="T16" fmla="*/ 4 w 372"/>
                  <a:gd name="T17" fmla="*/ 137 h 513"/>
                  <a:gd name="T18" fmla="*/ 1 w 372"/>
                  <a:gd name="T19" fmla="*/ 166 h 513"/>
                  <a:gd name="T20" fmla="*/ 0 w 372"/>
                  <a:gd name="T21" fmla="*/ 197 h 513"/>
                  <a:gd name="T22" fmla="*/ 3 w 372"/>
                  <a:gd name="T23" fmla="*/ 228 h 513"/>
                  <a:gd name="T24" fmla="*/ 10 w 372"/>
                  <a:gd name="T25" fmla="*/ 259 h 513"/>
                  <a:gd name="T26" fmla="*/ 24 w 372"/>
                  <a:gd name="T27" fmla="*/ 290 h 513"/>
                  <a:gd name="T28" fmla="*/ 43 w 372"/>
                  <a:gd name="T29" fmla="*/ 320 h 513"/>
                  <a:gd name="T30" fmla="*/ 86 w 372"/>
                  <a:gd name="T31" fmla="*/ 377 h 513"/>
                  <a:gd name="T32" fmla="*/ 127 w 372"/>
                  <a:gd name="T33" fmla="*/ 436 h 513"/>
                  <a:gd name="T34" fmla="*/ 135 w 372"/>
                  <a:gd name="T35" fmla="*/ 448 h 513"/>
                  <a:gd name="T36" fmla="*/ 146 w 372"/>
                  <a:gd name="T37" fmla="*/ 463 h 513"/>
                  <a:gd name="T38" fmla="*/ 162 w 372"/>
                  <a:gd name="T39" fmla="*/ 479 h 513"/>
                  <a:gd name="T40" fmla="*/ 180 w 372"/>
                  <a:gd name="T41" fmla="*/ 492 h 513"/>
                  <a:gd name="T42" fmla="*/ 200 w 372"/>
                  <a:gd name="T43" fmla="*/ 503 h 513"/>
                  <a:gd name="T44" fmla="*/ 218 w 372"/>
                  <a:gd name="T45" fmla="*/ 510 h 513"/>
                  <a:gd name="T46" fmla="*/ 234 w 372"/>
                  <a:gd name="T47" fmla="*/ 513 h 513"/>
                  <a:gd name="T48" fmla="*/ 248 w 372"/>
                  <a:gd name="T49" fmla="*/ 510 h 513"/>
                  <a:gd name="T50" fmla="*/ 254 w 372"/>
                  <a:gd name="T51" fmla="*/ 500 h 513"/>
                  <a:gd name="T52" fmla="*/ 259 w 372"/>
                  <a:gd name="T53" fmla="*/ 487 h 513"/>
                  <a:gd name="T54" fmla="*/ 271 w 372"/>
                  <a:gd name="T55" fmla="*/ 461 h 513"/>
                  <a:gd name="T56" fmla="*/ 289 w 372"/>
                  <a:gd name="T57" fmla="*/ 439 h 513"/>
                  <a:gd name="T58" fmla="*/ 313 w 372"/>
                  <a:gd name="T59" fmla="*/ 419 h 513"/>
                  <a:gd name="T60" fmla="*/ 326 w 372"/>
                  <a:gd name="T61" fmla="*/ 408 h 513"/>
                  <a:gd name="T62" fmla="*/ 349 w 372"/>
                  <a:gd name="T63" fmla="*/ 389 h 513"/>
                  <a:gd name="T64" fmla="*/ 365 w 372"/>
                  <a:gd name="T65" fmla="*/ 372 h 513"/>
                  <a:gd name="T66" fmla="*/ 372 w 372"/>
                  <a:gd name="T67" fmla="*/ 351 h 513"/>
                  <a:gd name="T68" fmla="*/ 371 w 372"/>
                  <a:gd name="T69" fmla="*/ 328 h 513"/>
                  <a:gd name="T70" fmla="*/ 367 w 372"/>
                  <a:gd name="T71" fmla="*/ 312 h 513"/>
                  <a:gd name="T72" fmla="*/ 338 w 372"/>
                  <a:gd name="T73" fmla="*/ 238 h 513"/>
                  <a:gd name="T74" fmla="*/ 310 w 372"/>
                  <a:gd name="T75" fmla="*/ 166 h 513"/>
                  <a:gd name="T76" fmla="*/ 305 w 372"/>
                  <a:gd name="T77" fmla="*/ 150 h 513"/>
                  <a:gd name="T78" fmla="*/ 289 w 372"/>
                  <a:gd name="T79" fmla="*/ 83 h 513"/>
                  <a:gd name="T80" fmla="*/ 282 w 372"/>
                  <a:gd name="T81" fmla="*/ 55 h 513"/>
                  <a:gd name="T82" fmla="*/ 279 w 372"/>
                  <a:gd name="T83" fmla="*/ 50 h 513"/>
                  <a:gd name="T84" fmla="*/ 276 w 372"/>
                  <a:gd name="T85" fmla="*/ 51 h 513"/>
                  <a:gd name="T86" fmla="*/ 270 w 372"/>
                  <a:gd name="T87" fmla="*/ 69 h 513"/>
                  <a:gd name="T88" fmla="*/ 259 w 372"/>
                  <a:gd name="T89" fmla="*/ 101 h 513"/>
                  <a:gd name="T90" fmla="*/ 252 w 372"/>
                  <a:gd name="T91" fmla="*/ 109 h 513"/>
                  <a:gd name="T92" fmla="*/ 248 w 372"/>
                  <a:gd name="T93" fmla="*/ 110 h 513"/>
                  <a:gd name="T94" fmla="*/ 244 w 372"/>
                  <a:gd name="T95" fmla="*/ 108 h 513"/>
                  <a:gd name="T96" fmla="*/ 229 w 372"/>
                  <a:gd name="T97" fmla="*/ 97 h 513"/>
                  <a:gd name="T98" fmla="*/ 207 w 372"/>
                  <a:gd name="T99" fmla="*/ 87 h 513"/>
                  <a:gd name="T100" fmla="*/ 157 w 372"/>
                  <a:gd name="T101" fmla="*/ 64 h 513"/>
                  <a:gd name="T102" fmla="*/ 148 w 372"/>
                  <a:gd name="T103" fmla="*/ 59 h 513"/>
                  <a:gd name="T104" fmla="*/ 131 w 372"/>
                  <a:gd name="T105" fmla="*/ 45 h 513"/>
                  <a:gd name="T106" fmla="*/ 118 w 372"/>
                  <a:gd name="T107" fmla="*/ 26 h 513"/>
                  <a:gd name="T108" fmla="*/ 113 w 372"/>
                  <a:gd name="T109" fmla="*/ 17 h 513"/>
                  <a:gd name="T110" fmla="*/ 100 w 372"/>
                  <a:gd name="T111" fmla="*/ 5 h 513"/>
                  <a:gd name="T112" fmla="*/ 91 w 372"/>
                  <a:gd name="T113" fmla="*/ 0 h 513"/>
                  <a:gd name="T114" fmla="*/ 89 w 372"/>
                  <a:gd name="T115" fmla="*/ 0 h 5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2" h="513">
                    <a:moveTo>
                      <a:pt x="89" y="0"/>
                    </a:moveTo>
                    <a:lnTo>
                      <a:pt x="89" y="0"/>
                    </a:lnTo>
                    <a:lnTo>
                      <a:pt x="87" y="0"/>
                    </a:lnTo>
                    <a:lnTo>
                      <a:pt x="81" y="0"/>
                    </a:lnTo>
                    <a:lnTo>
                      <a:pt x="70" y="3"/>
                    </a:lnTo>
                    <a:lnTo>
                      <a:pt x="65" y="5"/>
                    </a:lnTo>
                    <a:lnTo>
                      <a:pt x="59" y="9"/>
                    </a:lnTo>
                    <a:lnTo>
                      <a:pt x="53" y="13"/>
                    </a:lnTo>
                    <a:lnTo>
                      <a:pt x="47" y="18"/>
                    </a:lnTo>
                    <a:lnTo>
                      <a:pt x="40" y="25"/>
                    </a:lnTo>
                    <a:lnTo>
                      <a:pt x="35" y="33"/>
                    </a:lnTo>
                    <a:lnTo>
                      <a:pt x="29" y="42"/>
                    </a:lnTo>
                    <a:lnTo>
                      <a:pt x="24" y="53"/>
                    </a:lnTo>
                    <a:lnTo>
                      <a:pt x="18" y="65"/>
                    </a:lnTo>
                    <a:lnTo>
                      <a:pt x="15" y="80"/>
                    </a:lnTo>
                    <a:lnTo>
                      <a:pt x="9" y="107"/>
                    </a:lnTo>
                    <a:lnTo>
                      <a:pt x="4" y="137"/>
                    </a:lnTo>
                    <a:lnTo>
                      <a:pt x="2" y="151"/>
                    </a:lnTo>
                    <a:lnTo>
                      <a:pt x="1" y="166"/>
                    </a:lnTo>
                    <a:lnTo>
                      <a:pt x="0" y="181"/>
                    </a:lnTo>
                    <a:lnTo>
                      <a:pt x="0" y="197"/>
                    </a:lnTo>
                    <a:lnTo>
                      <a:pt x="1" y="212"/>
                    </a:lnTo>
                    <a:lnTo>
                      <a:pt x="3" y="228"/>
                    </a:lnTo>
                    <a:lnTo>
                      <a:pt x="6" y="244"/>
                    </a:lnTo>
                    <a:lnTo>
                      <a:pt x="10" y="259"/>
                    </a:lnTo>
                    <a:lnTo>
                      <a:pt x="16" y="274"/>
                    </a:lnTo>
                    <a:lnTo>
                      <a:pt x="24" y="290"/>
                    </a:lnTo>
                    <a:lnTo>
                      <a:pt x="33" y="305"/>
                    </a:lnTo>
                    <a:lnTo>
                      <a:pt x="43" y="320"/>
                    </a:lnTo>
                    <a:lnTo>
                      <a:pt x="86" y="377"/>
                    </a:lnTo>
                    <a:lnTo>
                      <a:pt x="112" y="414"/>
                    </a:lnTo>
                    <a:lnTo>
                      <a:pt x="127" y="436"/>
                    </a:lnTo>
                    <a:lnTo>
                      <a:pt x="135" y="448"/>
                    </a:lnTo>
                    <a:lnTo>
                      <a:pt x="140" y="455"/>
                    </a:lnTo>
                    <a:lnTo>
                      <a:pt x="146" y="463"/>
                    </a:lnTo>
                    <a:lnTo>
                      <a:pt x="153" y="471"/>
                    </a:lnTo>
                    <a:lnTo>
                      <a:pt x="162" y="479"/>
                    </a:lnTo>
                    <a:lnTo>
                      <a:pt x="170" y="486"/>
                    </a:lnTo>
                    <a:lnTo>
                      <a:pt x="180" y="492"/>
                    </a:lnTo>
                    <a:lnTo>
                      <a:pt x="190" y="498"/>
                    </a:lnTo>
                    <a:lnTo>
                      <a:pt x="200" y="503"/>
                    </a:lnTo>
                    <a:lnTo>
                      <a:pt x="209" y="507"/>
                    </a:lnTo>
                    <a:lnTo>
                      <a:pt x="218" y="510"/>
                    </a:lnTo>
                    <a:lnTo>
                      <a:pt x="227" y="512"/>
                    </a:lnTo>
                    <a:lnTo>
                      <a:pt x="234" y="513"/>
                    </a:lnTo>
                    <a:lnTo>
                      <a:pt x="241" y="512"/>
                    </a:lnTo>
                    <a:lnTo>
                      <a:pt x="248" y="510"/>
                    </a:lnTo>
                    <a:lnTo>
                      <a:pt x="252" y="506"/>
                    </a:lnTo>
                    <a:lnTo>
                      <a:pt x="254" y="500"/>
                    </a:lnTo>
                    <a:lnTo>
                      <a:pt x="259" y="487"/>
                    </a:lnTo>
                    <a:lnTo>
                      <a:pt x="264" y="474"/>
                    </a:lnTo>
                    <a:lnTo>
                      <a:pt x="271" y="461"/>
                    </a:lnTo>
                    <a:lnTo>
                      <a:pt x="279" y="450"/>
                    </a:lnTo>
                    <a:lnTo>
                      <a:pt x="289" y="439"/>
                    </a:lnTo>
                    <a:lnTo>
                      <a:pt x="300" y="429"/>
                    </a:lnTo>
                    <a:lnTo>
                      <a:pt x="313" y="419"/>
                    </a:lnTo>
                    <a:lnTo>
                      <a:pt x="326" y="408"/>
                    </a:lnTo>
                    <a:lnTo>
                      <a:pt x="338" y="398"/>
                    </a:lnTo>
                    <a:lnTo>
                      <a:pt x="349" y="389"/>
                    </a:lnTo>
                    <a:lnTo>
                      <a:pt x="357" y="381"/>
                    </a:lnTo>
                    <a:lnTo>
                      <a:pt x="365" y="372"/>
                    </a:lnTo>
                    <a:lnTo>
                      <a:pt x="369" y="362"/>
                    </a:lnTo>
                    <a:lnTo>
                      <a:pt x="372" y="351"/>
                    </a:lnTo>
                    <a:lnTo>
                      <a:pt x="372" y="340"/>
                    </a:lnTo>
                    <a:lnTo>
                      <a:pt x="371" y="328"/>
                    </a:lnTo>
                    <a:lnTo>
                      <a:pt x="367" y="312"/>
                    </a:lnTo>
                    <a:lnTo>
                      <a:pt x="359" y="290"/>
                    </a:lnTo>
                    <a:lnTo>
                      <a:pt x="338" y="238"/>
                    </a:lnTo>
                    <a:lnTo>
                      <a:pt x="318" y="188"/>
                    </a:lnTo>
                    <a:lnTo>
                      <a:pt x="310" y="166"/>
                    </a:lnTo>
                    <a:lnTo>
                      <a:pt x="305" y="150"/>
                    </a:lnTo>
                    <a:lnTo>
                      <a:pt x="297" y="118"/>
                    </a:lnTo>
                    <a:lnTo>
                      <a:pt x="289" y="83"/>
                    </a:lnTo>
                    <a:lnTo>
                      <a:pt x="285" y="66"/>
                    </a:lnTo>
                    <a:lnTo>
                      <a:pt x="282" y="55"/>
                    </a:lnTo>
                    <a:lnTo>
                      <a:pt x="280" y="52"/>
                    </a:lnTo>
                    <a:lnTo>
                      <a:pt x="279" y="50"/>
                    </a:lnTo>
                    <a:lnTo>
                      <a:pt x="277" y="50"/>
                    </a:lnTo>
                    <a:lnTo>
                      <a:pt x="276" y="51"/>
                    </a:lnTo>
                    <a:lnTo>
                      <a:pt x="270" y="69"/>
                    </a:lnTo>
                    <a:lnTo>
                      <a:pt x="263" y="92"/>
                    </a:lnTo>
                    <a:lnTo>
                      <a:pt x="259" y="101"/>
                    </a:lnTo>
                    <a:lnTo>
                      <a:pt x="254" y="108"/>
                    </a:lnTo>
                    <a:lnTo>
                      <a:pt x="252" y="109"/>
                    </a:lnTo>
                    <a:lnTo>
                      <a:pt x="250" y="110"/>
                    </a:lnTo>
                    <a:lnTo>
                      <a:pt x="248" y="110"/>
                    </a:lnTo>
                    <a:lnTo>
                      <a:pt x="244" y="108"/>
                    </a:lnTo>
                    <a:lnTo>
                      <a:pt x="238" y="102"/>
                    </a:lnTo>
                    <a:lnTo>
                      <a:pt x="229" y="97"/>
                    </a:lnTo>
                    <a:lnTo>
                      <a:pt x="219" y="92"/>
                    </a:lnTo>
                    <a:lnTo>
                      <a:pt x="207" y="87"/>
                    </a:lnTo>
                    <a:lnTo>
                      <a:pt x="181" y="76"/>
                    </a:lnTo>
                    <a:lnTo>
                      <a:pt x="157" y="64"/>
                    </a:lnTo>
                    <a:lnTo>
                      <a:pt x="148" y="59"/>
                    </a:lnTo>
                    <a:lnTo>
                      <a:pt x="139" y="52"/>
                    </a:lnTo>
                    <a:lnTo>
                      <a:pt x="131" y="45"/>
                    </a:lnTo>
                    <a:lnTo>
                      <a:pt x="126" y="38"/>
                    </a:lnTo>
                    <a:lnTo>
                      <a:pt x="118" y="26"/>
                    </a:lnTo>
                    <a:lnTo>
                      <a:pt x="113" y="17"/>
                    </a:lnTo>
                    <a:lnTo>
                      <a:pt x="107" y="10"/>
                    </a:lnTo>
                    <a:lnTo>
                      <a:pt x="100" y="5"/>
                    </a:lnTo>
                    <a:lnTo>
                      <a:pt x="94" y="1"/>
                    </a:lnTo>
                    <a:lnTo>
                      <a:pt x="91" y="0"/>
                    </a:lnTo>
                    <a:lnTo>
                      <a:pt x="89" y="0"/>
                    </a:lnTo>
                    <a:close/>
                  </a:path>
                </a:pathLst>
              </a:custGeom>
              <a:solidFill>
                <a:srgbClr val="6577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9" name="Freeform 296">
                <a:extLst>
                  <a:ext uri="{FF2B5EF4-FFF2-40B4-BE49-F238E27FC236}">
                    <a16:creationId xmlns:a16="http://schemas.microsoft.com/office/drawing/2014/main" id="{F4652603-3EEB-4792-BA8A-4C9C155C587F}"/>
                  </a:ext>
                </a:extLst>
              </p:cNvPr>
              <p:cNvSpPr>
                <a:spLocks/>
              </p:cNvSpPr>
              <p:nvPr/>
            </p:nvSpPr>
            <p:spPr bwMode="auto">
              <a:xfrm>
                <a:off x="3606" y="1395"/>
                <a:ext cx="368" cy="508"/>
              </a:xfrm>
              <a:custGeom>
                <a:avLst/>
                <a:gdLst>
                  <a:gd name="T0" fmla="*/ 89 w 368"/>
                  <a:gd name="T1" fmla="*/ 0 h 508"/>
                  <a:gd name="T2" fmla="*/ 80 w 368"/>
                  <a:gd name="T3" fmla="*/ 1 h 508"/>
                  <a:gd name="T4" fmla="*/ 64 w 368"/>
                  <a:gd name="T5" fmla="*/ 6 h 508"/>
                  <a:gd name="T6" fmla="*/ 52 w 368"/>
                  <a:gd name="T7" fmla="*/ 13 h 508"/>
                  <a:gd name="T8" fmla="*/ 40 w 368"/>
                  <a:gd name="T9" fmla="*/ 26 h 508"/>
                  <a:gd name="T10" fmla="*/ 29 w 368"/>
                  <a:gd name="T11" fmla="*/ 42 h 508"/>
                  <a:gd name="T12" fmla="*/ 18 w 368"/>
                  <a:gd name="T13" fmla="*/ 66 h 508"/>
                  <a:gd name="T14" fmla="*/ 15 w 368"/>
                  <a:gd name="T15" fmla="*/ 81 h 508"/>
                  <a:gd name="T16" fmla="*/ 4 w 368"/>
                  <a:gd name="T17" fmla="*/ 136 h 508"/>
                  <a:gd name="T18" fmla="*/ 0 w 368"/>
                  <a:gd name="T19" fmla="*/ 180 h 508"/>
                  <a:gd name="T20" fmla="*/ 2 w 368"/>
                  <a:gd name="T21" fmla="*/ 211 h 508"/>
                  <a:gd name="T22" fmla="*/ 7 w 368"/>
                  <a:gd name="T23" fmla="*/ 243 h 508"/>
                  <a:gd name="T24" fmla="*/ 17 w 368"/>
                  <a:gd name="T25" fmla="*/ 273 h 508"/>
                  <a:gd name="T26" fmla="*/ 33 w 368"/>
                  <a:gd name="T27" fmla="*/ 303 h 508"/>
                  <a:gd name="T28" fmla="*/ 44 w 368"/>
                  <a:gd name="T29" fmla="*/ 318 h 508"/>
                  <a:gd name="T30" fmla="*/ 112 w 368"/>
                  <a:gd name="T31" fmla="*/ 410 h 508"/>
                  <a:gd name="T32" fmla="*/ 134 w 368"/>
                  <a:gd name="T33" fmla="*/ 444 h 508"/>
                  <a:gd name="T34" fmla="*/ 139 w 368"/>
                  <a:gd name="T35" fmla="*/ 451 h 508"/>
                  <a:gd name="T36" fmla="*/ 152 w 368"/>
                  <a:gd name="T37" fmla="*/ 467 h 508"/>
                  <a:gd name="T38" fmla="*/ 169 w 368"/>
                  <a:gd name="T39" fmla="*/ 481 h 508"/>
                  <a:gd name="T40" fmla="*/ 189 w 368"/>
                  <a:gd name="T41" fmla="*/ 493 h 508"/>
                  <a:gd name="T42" fmla="*/ 207 w 368"/>
                  <a:gd name="T43" fmla="*/ 502 h 508"/>
                  <a:gd name="T44" fmla="*/ 225 w 368"/>
                  <a:gd name="T45" fmla="*/ 508 h 508"/>
                  <a:gd name="T46" fmla="*/ 239 w 368"/>
                  <a:gd name="T47" fmla="*/ 508 h 508"/>
                  <a:gd name="T48" fmla="*/ 250 w 368"/>
                  <a:gd name="T49" fmla="*/ 501 h 508"/>
                  <a:gd name="T50" fmla="*/ 252 w 368"/>
                  <a:gd name="T51" fmla="*/ 496 h 508"/>
                  <a:gd name="T52" fmla="*/ 262 w 368"/>
                  <a:gd name="T53" fmla="*/ 470 h 508"/>
                  <a:gd name="T54" fmla="*/ 277 w 368"/>
                  <a:gd name="T55" fmla="*/ 446 h 508"/>
                  <a:gd name="T56" fmla="*/ 297 w 368"/>
                  <a:gd name="T57" fmla="*/ 425 h 508"/>
                  <a:gd name="T58" fmla="*/ 323 w 368"/>
                  <a:gd name="T59" fmla="*/ 405 h 508"/>
                  <a:gd name="T60" fmla="*/ 335 w 368"/>
                  <a:gd name="T61" fmla="*/ 395 h 508"/>
                  <a:gd name="T62" fmla="*/ 354 w 368"/>
                  <a:gd name="T63" fmla="*/ 378 h 508"/>
                  <a:gd name="T64" fmla="*/ 366 w 368"/>
                  <a:gd name="T65" fmla="*/ 359 h 508"/>
                  <a:gd name="T66" fmla="*/ 368 w 368"/>
                  <a:gd name="T67" fmla="*/ 338 h 508"/>
                  <a:gd name="T68" fmla="*/ 367 w 368"/>
                  <a:gd name="T69" fmla="*/ 326 h 508"/>
                  <a:gd name="T70" fmla="*/ 355 w 368"/>
                  <a:gd name="T71" fmla="*/ 288 h 508"/>
                  <a:gd name="T72" fmla="*/ 316 w 368"/>
                  <a:gd name="T73" fmla="*/ 187 h 508"/>
                  <a:gd name="T74" fmla="*/ 303 w 368"/>
                  <a:gd name="T75" fmla="*/ 150 h 508"/>
                  <a:gd name="T76" fmla="*/ 299 w 368"/>
                  <a:gd name="T77" fmla="*/ 136 h 508"/>
                  <a:gd name="T78" fmla="*/ 288 w 368"/>
                  <a:gd name="T79" fmla="*/ 83 h 508"/>
                  <a:gd name="T80" fmla="*/ 281 w 368"/>
                  <a:gd name="T81" fmla="*/ 55 h 508"/>
                  <a:gd name="T82" fmla="*/ 278 w 368"/>
                  <a:gd name="T83" fmla="*/ 50 h 508"/>
                  <a:gd name="T84" fmla="*/ 275 w 368"/>
                  <a:gd name="T85" fmla="*/ 52 h 508"/>
                  <a:gd name="T86" fmla="*/ 269 w 368"/>
                  <a:gd name="T87" fmla="*/ 69 h 508"/>
                  <a:gd name="T88" fmla="*/ 258 w 368"/>
                  <a:gd name="T89" fmla="*/ 101 h 508"/>
                  <a:gd name="T90" fmla="*/ 251 w 368"/>
                  <a:gd name="T91" fmla="*/ 110 h 508"/>
                  <a:gd name="T92" fmla="*/ 247 w 368"/>
                  <a:gd name="T93" fmla="*/ 110 h 508"/>
                  <a:gd name="T94" fmla="*/ 243 w 368"/>
                  <a:gd name="T95" fmla="*/ 108 h 508"/>
                  <a:gd name="T96" fmla="*/ 228 w 368"/>
                  <a:gd name="T97" fmla="*/ 98 h 508"/>
                  <a:gd name="T98" fmla="*/ 206 w 368"/>
                  <a:gd name="T99" fmla="*/ 87 h 508"/>
                  <a:gd name="T100" fmla="*/ 156 w 368"/>
                  <a:gd name="T101" fmla="*/ 65 h 508"/>
                  <a:gd name="T102" fmla="*/ 147 w 368"/>
                  <a:gd name="T103" fmla="*/ 59 h 508"/>
                  <a:gd name="T104" fmla="*/ 130 w 368"/>
                  <a:gd name="T105" fmla="*/ 46 h 508"/>
                  <a:gd name="T106" fmla="*/ 117 w 368"/>
                  <a:gd name="T107" fmla="*/ 27 h 508"/>
                  <a:gd name="T108" fmla="*/ 112 w 368"/>
                  <a:gd name="T109" fmla="*/ 19 h 508"/>
                  <a:gd name="T110" fmla="*/ 99 w 368"/>
                  <a:gd name="T111" fmla="*/ 6 h 508"/>
                  <a:gd name="T112" fmla="*/ 91 w 368"/>
                  <a:gd name="T113" fmla="*/ 1 h 508"/>
                  <a:gd name="T114" fmla="*/ 89 w 368"/>
                  <a:gd name="T115" fmla="*/ 0 h 5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8" h="508">
                    <a:moveTo>
                      <a:pt x="89" y="0"/>
                    </a:moveTo>
                    <a:lnTo>
                      <a:pt x="89" y="0"/>
                    </a:lnTo>
                    <a:lnTo>
                      <a:pt x="86" y="1"/>
                    </a:lnTo>
                    <a:lnTo>
                      <a:pt x="80" y="1"/>
                    </a:lnTo>
                    <a:lnTo>
                      <a:pt x="70" y="4"/>
                    </a:lnTo>
                    <a:lnTo>
                      <a:pt x="64" y="6"/>
                    </a:lnTo>
                    <a:lnTo>
                      <a:pt x="58" y="9"/>
                    </a:lnTo>
                    <a:lnTo>
                      <a:pt x="52" y="13"/>
                    </a:lnTo>
                    <a:lnTo>
                      <a:pt x="46" y="19"/>
                    </a:lnTo>
                    <a:lnTo>
                      <a:pt x="40" y="26"/>
                    </a:lnTo>
                    <a:lnTo>
                      <a:pt x="34" y="33"/>
                    </a:lnTo>
                    <a:lnTo>
                      <a:pt x="29" y="42"/>
                    </a:lnTo>
                    <a:lnTo>
                      <a:pt x="24" y="53"/>
                    </a:lnTo>
                    <a:lnTo>
                      <a:pt x="18" y="66"/>
                    </a:lnTo>
                    <a:lnTo>
                      <a:pt x="15" y="81"/>
                    </a:lnTo>
                    <a:lnTo>
                      <a:pt x="9" y="107"/>
                    </a:lnTo>
                    <a:lnTo>
                      <a:pt x="4" y="136"/>
                    </a:lnTo>
                    <a:lnTo>
                      <a:pt x="1" y="165"/>
                    </a:lnTo>
                    <a:lnTo>
                      <a:pt x="0" y="180"/>
                    </a:lnTo>
                    <a:lnTo>
                      <a:pt x="1" y="196"/>
                    </a:lnTo>
                    <a:lnTo>
                      <a:pt x="2" y="211"/>
                    </a:lnTo>
                    <a:lnTo>
                      <a:pt x="4" y="226"/>
                    </a:lnTo>
                    <a:lnTo>
                      <a:pt x="7" y="243"/>
                    </a:lnTo>
                    <a:lnTo>
                      <a:pt x="11" y="258"/>
                    </a:lnTo>
                    <a:lnTo>
                      <a:pt x="17" y="273"/>
                    </a:lnTo>
                    <a:lnTo>
                      <a:pt x="25" y="287"/>
                    </a:lnTo>
                    <a:lnTo>
                      <a:pt x="33" y="303"/>
                    </a:lnTo>
                    <a:lnTo>
                      <a:pt x="44" y="318"/>
                    </a:lnTo>
                    <a:lnTo>
                      <a:pt x="86" y="374"/>
                    </a:lnTo>
                    <a:lnTo>
                      <a:pt x="112" y="410"/>
                    </a:lnTo>
                    <a:lnTo>
                      <a:pt x="126" y="432"/>
                    </a:lnTo>
                    <a:lnTo>
                      <a:pt x="134" y="444"/>
                    </a:lnTo>
                    <a:lnTo>
                      <a:pt x="139" y="451"/>
                    </a:lnTo>
                    <a:lnTo>
                      <a:pt x="145" y="459"/>
                    </a:lnTo>
                    <a:lnTo>
                      <a:pt x="152" y="467"/>
                    </a:lnTo>
                    <a:lnTo>
                      <a:pt x="160" y="474"/>
                    </a:lnTo>
                    <a:lnTo>
                      <a:pt x="169" y="481"/>
                    </a:lnTo>
                    <a:lnTo>
                      <a:pt x="178" y="487"/>
                    </a:lnTo>
                    <a:lnTo>
                      <a:pt x="189" y="493"/>
                    </a:lnTo>
                    <a:lnTo>
                      <a:pt x="198" y="498"/>
                    </a:lnTo>
                    <a:lnTo>
                      <a:pt x="207" y="502"/>
                    </a:lnTo>
                    <a:lnTo>
                      <a:pt x="216" y="506"/>
                    </a:lnTo>
                    <a:lnTo>
                      <a:pt x="225" y="508"/>
                    </a:lnTo>
                    <a:lnTo>
                      <a:pt x="232" y="508"/>
                    </a:lnTo>
                    <a:lnTo>
                      <a:pt x="239" y="508"/>
                    </a:lnTo>
                    <a:lnTo>
                      <a:pt x="245" y="505"/>
                    </a:lnTo>
                    <a:lnTo>
                      <a:pt x="250" y="501"/>
                    </a:lnTo>
                    <a:lnTo>
                      <a:pt x="252" y="496"/>
                    </a:lnTo>
                    <a:lnTo>
                      <a:pt x="256" y="482"/>
                    </a:lnTo>
                    <a:lnTo>
                      <a:pt x="262" y="470"/>
                    </a:lnTo>
                    <a:lnTo>
                      <a:pt x="269" y="457"/>
                    </a:lnTo>
                    <a:lnTo>
                      <a:pt x="277" y="446"/>
                    </a:lnTo>
                    <a:lnTo>
                      <a:pt x="286" y="435"/>
                    </a:lnTo>
                    <a:lnTo>
                      <a:pt x="297" y="425"/>
                    </a:lnTo>
                    <a:lnTo>
                      <a:pt x="310" y="415"/>
                    </a:lnTo>
                    <a:lnTo>
                      <a:pt x="323" y="405"/>
                    </a:lnTo>
                    <a:lnTo>
                      <a:pt x="335" y="395"/>
                    </a:lnTo>
                    <a:lnTo>
                      <a:pt x="346" y="387"/>
                    </a:lnTo>
                    <a:lnTo>
                      <a:pt x="354" y="378"/>
                    </a:lnTo>
                    <a:lnTo>
                      <a:pt x="361" y="369"/>
                    </a:lnTo>
                    <a:lnTo>
                      <a:pt x="366" y="359"/>
                    </a:lnTo>
                    <a:lnTo>
                      <a:pt x="368" y="348"/>
                    </a:lnTo>
                    <a:lnTo>
                      <a:pt x="368" y="338"/>
                    </a:lnTo>
                    <a:lnTo>
                      <a:pt x="367" y="326"/>
                    </a:lnTo>
                    <a:lnTo>
                      <a:pt x="363" y="310"/>
                    </a:lnTo>
                    <a:lnTo>
                      <a:pt x="355" y="288"/>
                    </a:lnTo>
                    <a:lnTo>
                      <a:pt x="336" y="237"/>
                    </a:lnTo>
                    <a:lnTo>
                      <a:pt x="316" y="187"/>
                    </a:lnTo>
                    <a:lnTo>
                      <a:pt x="308" y="165"/>
                    </a:lnTo>
                    <a:lnTo>
                      <a:pt x="303" y="150"/>
                    </a:lnTo>
                    <a:lnTo>
                      <a:pt x="299" y="136"/>
                    </a:lnTo>
                    <a:lnTo>
                      <a:pt x="295" y="118"/>
                    </a:lnTo>
                    <a:lnTo>
                      <a:pt x="288" y="83"/>
                    </a:lnTo>
                    <a:lnTo>
                      <a:pt x="284" y="66"/>
                    </a:lnTo>
                    <a:lnTo>
                      <a:pt x="281" y="55"/>
                    </a:lnTo>
                    <a:lnTo>
                      <a:pt x="279" y="52"/>
                    </a:lnTo>
                    <a:lnTo>
                      <a:pt x="278" y="50"/>
                    </a:lnTo>
                    <a:lnTo>
                      <a:pt x="276" y="50"/>
                    </a:lnTo>
                    <a:lnTo>
                      <a:pt x="275" y="52"/>
                    </a:lnTo>
                    <a:lnTo>
                      <a:pt x="269" y="69"/>
                    </a:lnTo>
                    <a:lnTo>
                      <a:pt x="262" y="92"/>
                    </a:lnTo>
                    <a:lnTo>
                      <a:pt x="258" y="101"/>
                    </a:lnTo>
                    <a:lnTo>
                      <a:pt x="254" y="108"/>
                    </a:lnTo>
                    <a:lnTo>
                      <a:pt x="251" y="110"/>
                    </a:lnTo>
                    <a:lnTo>
                      <a:pt x="249" y="111"/>
                    </a:lnTo>
                    <a:lnTo>
                      <a:pt x="247" y="110"/>
                    </a:lnTo>
                    <a:lnTo>
                      <a:pt x="243" y="108"/>
                    </a:lnTo>
                    <a:lnTo>
                      <a:pt x="237" y="103"/>
                    </a:lnTo>
                    <a:lnTo>
                      <a:pt x="228" y="98"/>
                    </a:lnTo>
                    <a:lnTo>
                      <a:pt x="218" y="93"/>
                    </a:lnTo>
                    <a:lnTo>
                      <a:pt x="206" y="87"/>
                    </a:lnTo>
                    <a:lnTo>
                      <a:pt x="180" y="77"/>
                    </a:lnTo>
                    <a:lnTo>
                      <a:pt x="156" y="65"/>
                    </a:lnTo>
                    <a:lnTo>
                      <a:pt x="147" y="59"/>
                    </a:lnTo>
                    <a:lnTo>
                      <a:pt x="138" y="53"/>
                    </a:lnTo>
                    <a:lnTo>
                      <a:pt x="130" y="46"/>
                    </a:lnTo>
                    <a:lnTo>
                      <a:pt x="125" y="39"/>
                    </a:lnTo>
                    <a:lnTo>
                      <a:pt x="117" y="27"/>
                    </a:lnTo>
                    <a:lnTo>
                      <a:pt x="112" y="19"/>
                    </a:lnTo>
                    <a:lnTo>
                      <a:pt x="106" y="12"/>
                    </a:lnTo>
                    <a:lnTo>
                      <a:pt x="99" y="6"/>
                    </a:lnTo>
                    <a:lnTo>
                      <a:pt x="93" y="2"/>
                    </a:lnTo>
                    <a:lnTo>
                      <a:pt x="91" y="1"/>
                    </a:lnTo>
                    <a:lnTo>
                      <a:pt x="89" y="0"/>
                    </a:lnTo>
                    <a:close/>
                  </a:path>
                </a:pathLst>
              </a:custGeom>
              <a:solidFill>
                <a:srgbClr val="596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0" name="Freeform 297">
                <a:extLst>
                  <a:ext uri="{FF2B5EF4-FFF2-40B4-BE49-F238E27FC236}">
                    <a16:creationId xmlns:a16="http://schemas.microsoft.com/office/drawing/2014/main" id="{98268340-305D-4BEF-8CF6-852D688E52A9}"/>
                  </a:ext>
                </a:extLst>
              </p:cNvPr>
              <p:cNvSpPr>
                <a:spLocks/>
              </p:cNvSpPr>
              <p:nvPr/>
            </p:nvSpPr>
            <p:spPr bwMode="auto">
              <a:xfrm>
                <a:off x="3608" y="1397"/>
                <a:ext cx="364" cy="503"/>
              </a:xfrm>
              <a:custGeom>
                <a:avLst/>
                <a:gdLst>
                  <a:gd name="T0" fmla="*/ 87 w 364"/>
                  <a:gd name="T1" fmla="*/ 0 h 503"/>
                  <a:gd name="T2" fmla="*/ 78 w 364"/>
                  <a:gd name="T3" fmla="*/ 1 h 503"/>
                  <a:gd name="T4" fmla="*/ 63 w 364"/>
                  <a:gd name="T5" fmla="*/ 6 h 503"/>
                  <a:gd name="T6" fmla="*/ 51 w 364"/>
                  <a:gd name="T7" fmla="*/ 13 h 503"/>
                  <a:gd name="T8" fmla="*/ 39 w 364"/>
                  <a:gd name="T9" fmla="*/ 25 h 503"/>
                  <a:gd name="T10" fmla="*/ 28 w 364"/>
                  <a:gd name="T11" fmla="*/ 42 h 503"/>
                  <a:gd name="T12" fmla="*/ 19 w 364"/>
                  <a:gd name="T13" fmla="*/ 65 h 503"/>
                  <a:gd name="T14" fmla="*/ 14 w 364"/>
                  <a:gd name="T15" fmla="*/ 80 h 503"/>
                  <a:gd name="T16" fmla="*/ 4 w 364"/>
                  <a:gd name="T17" fmla="*/ 135 h 503"/>
                  <a:gd name="T18" fmla="*/ 0 w 364"/>
                  <a:gd name="T19" fmla="*/ 179 h 503"/>
                  <a:gd name="T20" fmla="*/ 1 w 364"/>
                  <a:gd name="T21" fmla="*/ 209 h 503"/>
                  <a:gd name="T22" fmla="*/ 6 w 364"/>
                  <a:gd name="T23" fmla="*/ 240 h 503"/>
                  <a:gd name="T24" fmla="*/ 16 w 364"/>
                  <a:gd name="T25" fmla="*/ 270 h 503"/>
                  <a:gd name="T26" fmla="*/ 33 w 364"/>
                  <a:gd name="T27" fmla="*/ 300 h 503"/>
                  <a:gd name="T28" fmla="*/ 43 w 364"/>
                  <a:gd name="T29" fmla="*/ 314 h 503"/>
                  <a:gd name="T30" fmla="*/ 110 w 364"/>
                  <a:gd name="T31" fmla="*/ 405 h 503"/>
                  <a:gd name="T32" fmla="*/ 132 w 364"/>
                  <a:gd name="T33" fmla="*/ 439 h 503"/>
                  <a:gd name="T34" fmla="*/ 137 w 364"/>
                  <a:gd name="T35" fmla="*/ 446 h 503"/>
                  <a:gd name="T36" fmla="*/ 150 w 364"/>
                  <a:gd name="T37" fmla="*/ 461 h 503"/>
                  <a:gd name="T38" fmla="*/ 167 w 364"/>
                  <a:gd name="T39" fmla="*/ 476 h 503"/>
                  <a:gd name="T40" fmla="*/ 185 w 364"/>
                  <a:gd name="T41" fmla="*/ 488 h 503"/>
                  <a:gd name="T42" fmla="*/ 205 w 364"/>
                  <a:gd name="T43" fmla="*/ 497 h 503"/>
                  <a:gd name="T44" fmla="*/ 222 w 364"/>
                  <a:gd name="T45" fmla="*/ 502 h 503"/>
                  <a:gd name="T46" fmla="*/ 236 w 364"/>
                  <a:gd name="T47" fmla="*/ 502 h 503"/>
                  <a:gd name="T48" fmla="*/ 246 w 364"/>
                  <a:gd name="T49" fmla="*/ 496 h 503"/>
                  <a:gd name="T50" fmla="*/ 249 w 364"/>
                  <a:gd name="T51" fmla="*/ 490 h 503"/>
                  <a:gd name="T52" fmla="*/ 258 w 364"/>
                  <a:gd name="T53" fmla="*/ 465 h 503"/>
                  <a:gd name="T54" fmla="*/ 273 w 364"/>
                  <a:gd name="T55" fmla="*/ 441 h 503"/>
                  <a:gd name="T56" fmla="*/ 293 w 364"/>
                  <a:gd name="T57" fmla="*/ 421 h 503"/>
                  <a:gd name="T58" fmla="*/ 319 w 364"/>
                  <a:gd name="T59" fmla="*/ 401 h 503"/>
                  <a:gd name="T60" fmla="*/ 331 w 364"/>
                  <a:gd name="T61" fmla="*/ 391 h 503"/>
                  <a:gd name="T62" fmla="*/ 350 w 364"/>
                  <a:gd name="T63" fmla="*/ 374 h 503"/>
                  <a:gd name="T64" fmla="*/ 361 w 364"/>
                  <a:gd name="T65" fmla="*/ 356 h 503"/>
                  <a:gd name="T66" fmla="*/ 364 w 364"/>
                  <a:gd name="T67" fmla="*/ 334 h 503"/>
                  <a:gd name="T68" fmla="*/ 362 w 364"/>
                  <a:gd name="T69" fmla="*/ 322 h 503"/>
                  <a:gd name="T70" fmla="*/ 350 w 364"/>
                  <a:gd name="T71" fmla="*/ 285 h 503"/>
                  <a:gd name="T72" fmla="*/ 313 w 364"/>
                  <a:gd name="T73" fmla="*/ 185 h 503"/>
                  <a:gd name="T74" fmla="*/ 300 w 364"/>
                  <a:gd name="T75" fmla="*/ 148 h 503"/>
                  <a:gd name="T76" fmla="*/ 296 w 364"/>
                  <a:gd name="T77" fmla="*/ 134 h 503"/>
                  <a:gd name="T78" fmla="*/ 285 w 364"/>
                  <a:gd name="T79" fmla="*/ 82 h 503"/>
                  <a:gd name="T80" fmla="*/ 279 w 364"/>
                  <a:gd name="T81" fmla="*/ 55 h 503"/>
                  <a:gd name="T82" fmla="*/ 276 w 364"/>
                  <a:gd name="T83" fmla="*/ 49 h 503"/>
                  <a:gd name="T84" fmla="*/ 273 w 364"/>
                  <a:gd name="T85" fmla="*/ 51 h 503"/>
                  <a:gd name="T86" fmla="*/ 267 w 364"/>
                  <a:gd name="T87" fmla="*/ 68 h 503"/>
                  <a:gd name="T88" fmla="*/ 256 w 364"/>
                  <a:gd name="T89" fmla="*/ 101 h 503"/>
                  <a:gd name="T90" fmla="*/ 250 w 364"/>
                  <a:gd name="T91" fmla="*/ 109 h 503"/>
                  <a:gd name="T92" fmla="*/ 245 w 364"/>
                  <a:gd name="T93" fmla="*/ 110 h 503"/>
                  <a:gd name="T94" fmla="*/ 243 w 364"/>
                  <a:gd name="T95" fmla="*/ 108 h 503"/>
                  <a:gd name="T96" fmla="*/ 227 w 364"/>
                  <a:gd name="T97" fmla="*/ 97 h 503"/>
                  <a:gd name="T98" fmla="*/ 204 w 364"/>
                  <a:gd name="T99" fmla="*/ 87 h 503"/>
                  <a:gd name="T100" fmla="*/ 154 w 364"/>
                  <a:gd name="T101" fmla="*/ 65 h 503"/>
                  <a:gd name="T102" fmla="*/ 145 w 364"/>
                  <a:gd name="T103" fmla="*/ 59 h 503"/>
                  <a:gd name="T104" fmla="*/ 129 w 364"/>
                  <a:gd name="T105" fmla="*/ 46 h 503"/>
                  <a:gd name="T106" fmla="*/ 115 w 364"/>
                  <a:gd name="T107" fmla="*/ 27 h 503"/>
                  <a:gd name="T108" fmla="*/ 110 w 364"/>
                  <a:gd name="T109" fmla="*/ 20 h 503"/>
                  <a:gd name="T110" fmla="*/ 97 w 364"/>
                  <a:gd name="T111" fmla="*/ 6 h 503"/>
                  <a:gd name="T112" fmla="*/ 89 w 364"/>
                  <a:gd name="T113" fmla="*/ 1 h 503"/>
                  <a:gd name="T114" fmla="*/ 87 w 364"/>
                  <a:gd name="T115" fmla="*/ 0 h 5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4" h="503">
                    <a:moveTo>
                      <a:pt x="87" y="0"/>
                    </a:moveTo>
                    <a:lnTo>
                      <a:pt x="87" y="0"/>
                    </a:lnTo>
                    <a:lnTo>
                      <a:pt x="85" y="0"/>
                    </a:lnTo>
                    <a:lnTo>
                      <a:pt x="78" y="1"/>
                    </a:lnTo>
                    <a:lnTo>
                      <a:pt x="68" y="4"/>
                    </a:lnTo>
                    <a:lnTo>
                      <a:pt x="63" y="6"/>
                    </a:lnTo>
                    <a:lnTo>
                      <a:pt x="57" y="9"/>
                    </a:lnTo>
                    <a:lnTo>
                      <a:pt x="51" y="13"/>
                    </a:lnTo>
                    <a:lnTo>
                      <a:pt x="45" y="19"/>
                    </a:lnTo>
                    <a:lnTo>
                      <a:pt x="39" y="25"/>
                    </a:lnTo>
                    <a:lnTo>
                      <a:pt x="33" y="33"/>
                    </a:lnTo>
                    <a:lnTo>
                      <a:pt x="28" y="42"/>
                    </a:lnTo>
                    <a:lnTo>
                      <a:pt x="23" y="53"/>
                    </a:lnTo>
                    <a:lnTo>
                      <a:pt x="19" y="65"/>
                    </a:lnTo>
                    <a:lnTo>
                      <a:pt x="14" y="80"/>
                    </a:lnTo>
                    <a:lnTo>
                      <a:pt x="8" y="107"/>
                    </a:lnTo>
                    <a:lnTo>
                      <a:pt x="4" y="135"/>
                    </a:lnTo>
                    <a:lnTo>
                      <a:pt x="1" y="164"/>
                    </a:lnTo>
                    <a:lnTo>
                      <a:pt x="0" y="179"/>
                    </a:lnTo>
                    <a:lnTo>
                      <a:pt x="0" y="194"/>
                    </a:lnTo>
                    <a:lnTo>
                      <a:pt x="1" y="209"/>
                    </a:lnTo>
                    <a:lnTo>
                      <a:pt x="3" y="224"/>
                    </a:lnTo>
                    <a:lnTo>
                      <a:pt x="6" y="240"/>
                    </a:lnTo>
                    <a:lnTo>
                      <a:pt x="11" y="255"/>
                    </a:lnTo>
                    <a:lnTo>
                      <a:pt x="16" y="270"/>
                    </a:lnTo>
                    <a:lnTo>
                      <a:pt x="24" y="284"/>
                    </a:lnTo>
                    <a:lnTo>
                      <a:pt x="33" y="300"/>
                    </a:lnTo>
                    <a:lnTo>
                      <a:pt x="43" y="314"/>
                    </a:lnTo>
                    <a:lnTo>
                      <a:pt x="85" y="369"/>
                    </a:lnTo>
                    <a:lnTo>
                      <a:pt x="110" y="405"/>
                    </a:lnTo>
                    <a:lnTo>
                      <a:pt x="124" y="427"/>
                    </a:lnTo>
                    <a:lnTo>
                      <a:pt x="132" y="439"/>
                    </a:lnTo>
                    <a:lnTo>
                      <a:pt x="137" y="446"/>
                    </a:lnTo>
                    <a:lnTo>
                      <a:pt x="143" y="453"/>
                    </a:lnTo>
                    <a:lnTo>
                      <a:pt x="150" y="461"/>
                    </a:lnTo>
                    <a:lnTo>
                      <a:pt x="158" y="469"/>
                    </a:lnTo>
                    <a:lnTo>
                      <a:pt x="167" y="476"/>
                    </a:lnTo>
                    <a:lnTo>
                      <a:pt x="176" y="482"/>
                    </a:lnTo>
                    <a:lnTo>
                      <a:pt x="185" y="488"/>
                    </a:lnTo>
                    <a:lnTo>
                      <a:pt x="195" y="493"/>
                    </a:lnTo>
                    <a:lnTo>
                      <a:pt x="205" y="497"/>
                    </a:lnTo>
                    <a:lnTo>
                      <a:pt x="213" y="500"/>
                    </a:lnTo>
                    <a:lnTo>
                      <a:pt x="222" y="502"/>
                    </a:lnTo>
                    <a:lnTo>
                      <a:pt x="229" y="503"/>
                    </a:lnTo>
                    <a:lnTo>
                      <a:pt x="236" y="502"/>
                    </a:lnTo>
                    <a:lnTo>
                      <a:pt x="241" y="500"/>
                    </a:lnTo>
                    <a:lnTo>
                      <a:pt x="246" y="496"/>
                    </a:lnTo>
                    <a:lnTo>
                      <a:pt x="249" y="490"/>
                    </a:lnTo>
                    <a:lnTo>
                      <a:pt x="253" y="477"/>
                    </a:lnTo>
                    <a:lnTo>
                      <a:pt x="258" y="465"/>
                    </a:lnTo>
                    <a:lnTo>
                      <a:pt x="265" y="452"/>
                    </a:lnTo>
                    <a:lnTo>
                      <a:pt x="273" y="441"/>
                    </a:lnTo>
                    <a:lnTo>
                      <a:pt x="283" y="431"/>
                    </a:lnTo>
                    <a:lnTo>
                      <a:pt x="293" y="421"/>
                    </a:lnTo>
                    <a:lnTo>
                      <a:pt x="306" y="411"/>
                    </a:lnTo>
                    <a:lnTo>
                      <a:pt x="319" y="401"/>
                    </a:lnTo>
                    <a:lnTo>
                      <a:pt x="331" y="391"/>
                    </a:lnTo>
                    <a:lnTo>
                      <a:pt x="342" y="383"/>
                    </a:lnTo>
                    <a:lnTo>
                      <a:pt x="350" y="374"/>
                    </a:lnTo>
                    <a:lnTo>
                      <a:pt x="357" y="365"/>
                    </a:lnTo>
                    <a:lnTo>
                      <a:pt x="361" y="356"/>
                    </a:lnTo>
                    <a:lnTo>
                      <a:pt x="363" y="345"/>
                    </a:lnTo>
                    <a:lnTo>
                      <a:pt x="364" y="334"/>
                    </a:lnTo>
                    <a:lnTo>
                      <a:pt x="362" y="322"/>
                    </a:lnTo>
                    <a:lnTo>
                      <a:pt x="358" y="307"/>
                    </a:lnTo>
                    <a:lnTo>
                      <a:pt x="350" y="285"/>
                    </a:lnTo>
                    <a:lnTo>
                      <a:pt x="332" y="234"/>
                    </a:lnTo>
                    <a:lnTo>
                      <a:pt x="313" y="185"/>
                    </a:lnTo>
                    <a:lnTo>
                      <a:pt x="305" y="163"/>
                    </a:lnTo>
                    <a:lnTo>
                      <a:pt x="300" y="148"/>
                    </a:lnTo>
                    <a:lnTo>
                      <a:pt x="296" y="134"/>
                    </a:lnTo>
                    <a:lnTo>
                      <a:pt x="292" y="116"/>
                    </a:lnTo>
                    <a:lnTo>
                      <a:pt x="285" y="82"/>
                    </a:lnTo>
                    <a:lnTo>
                      <a:pt x="282" y="66"/>
                    </a:lnTo>
                    <a:lnTo>
                      <a:pt x="279" y="55"/>
                    </a:lnTo>
                    <a:lnTo>
                      <a:pt x="277" y="51"/>
                    </a:lnTo>
                    <a:lnTo>
                      <a:pt x="276" y="49"/>
                    </a:lnTo>
                    <a:lnTo>
                      <a:pt x="274" y="49"/>
                    </a:lnTo>
                    <a:lnTo>
                      <a:pt x="273" y="51"/>
                    </a:lnTo>
                    <a:lnTo>
                      <a:pt x="267" y="68"/>
                    </a:lnTo>
                    <a:lnTo>
                      <a:pt x="260" y="91"/>
                    </a:lnTo>
                    <a:lnTo>
                      <a:pt x="256" y="101"/>
                    </a:lnTo>
                    <a:lnTo>
                      <a:pt x="252" y="107"/>
                    </a:lnTo>
                    <a:lnTo>
                      <a:pt x="250" y="109"/>
                    </a:lnTo>
                    <a:lnTo>
                      <a:pt x="247" y="110"/>
                    </a:lnTo>
                    <a:lnTo>
                      <a:pt x="245" y="110"/>
                    </a:lnTo>
                    <a:lnTo>
                      <a:pt x="243" y="108"/>
                    </a:lnTo>
                    <a:lnTo>
                      <a:pt x="235" y="103"/>
                    </a:lnTo>
                    <a:lnTo>
                      <a:pt x="227" y="97"/>
                    </a:lnTo>
                    <a:lnTo>
                      <a:pt x="216" y="92"/>
                    </a:lnTo>
                    <a:lnTo>
                      <a:pt x="204" y="87"/>
                    </a:lnTo>
                    <a:lnTo>
                      <a:pt x="178" y="76"/>
                    </a:lnTo>
                    <a:lnTo>
                      <a:pt x="154" y="65"/>
                    </a:lnTo>
                    <a:lnTo>
                      <a:pt x="145" y="59"/>
                    </a:lnTo>
                    <a:lnTo>
                      <a:pt x="136" y="53"/>
                    </a:lnTo>
                    <a:lnTo>
                      <a:pt x="129" y="46"/>
                    </a:lnTo>
                    <a:lnTo>
                      <a:pt x="123" y="39"/>
                    </a:lnTo>
                    <a:lnTo>
                      <a:pt x="115" y="27"/>
                    </a:lnTo>
                    <a:lnTo>
                      <a:pt x="110" y="20"/>
                    </a:lnTo>
                    <a:lnTo>
                      <a:pt x="104" y="12"/>
                    </a:lnTo>
                    <a:lnTo>
                      <a:pt x="97" y="6"/>
                    </a:lnTo>
                    <a:lnTo>
                      <a:pt x="91" y="2"/>
                    </a:lnTo>
                    <a:lnTo>
                      <a:pt x="89" y="1"/>
                    </a:lnTo>
                    <a:lnTo>
                      <a:pt x="87" y="0"/>
                    </a:lnTo>
                    <a:close/>
                  </a:path>
                </a:pathLst>
              </a:custGeom>
              <a:solidFill>
                <a:srgbClr val="4D64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1" name="Freeform 298">
                <a:extLst>
                  <a:ext uri="{FF2B5EF4-FFF2-40B4-BE49-F238E27FC236}">
                    <a16:creationId xmlns:a16="http://schemas.microsoft.com/office/drawing/2014/main" id="{18D164E3-4F59-4B92-8B8E-36FC887D4DD5}"/>
                  </a:ext>
                </a:extLst>
              </p:cNvPr>
              <p:cNvSpPr>
                <a:spLocks/>
              </p:cNvSpPr>
              <p:nvPr/>
            </p:nvSpPr>
            <p:spPr bwMode="auto">
              <a:xfrm>
                <a:off x="3610" y="1399"/>
                <a:ext cx="359" cy="497"/>
              </a:xfrm>
              <a:custGeom>
                <a:avLst/>
                <a:gdLst>
                  <a:gd name="T0" fmla="*/ 85 w 359"/>
                  <a:gd name="T1" fmla="*/ 0 h 497"/>
                  <a:gd name="T2" fmla="*/ 77 w 359"/>
                  <a:gd name="T3" fmla="*/ 1 h 497"/>
                  <a:gd name="T4" fmla="*/ 61 w 359"/>
                  <a:gd name="T5" fmla="*/ 6 h 497"/>
                  <a:gd name="T6" fmla="*/ 50 w 359"/>
                  <a:gd name="T7" fmla="*/ 13 h 497"/>
                  <a:gd name="T8" fmla="*/ 38 w 359"/>
                  <a:gd name="T9" fmla="*/ 25 h 497"/>
                  <a:gd name="T10" fmla="*/ 27 w 359"/>
                  <a:gd name="T11" fmla="*/ 42 h 497"/>
                  <a:gd name="T12" fmla="*/ 18 w 359"/>
                  <a:gd name="T13" fmla="*/ 65 h 497"/>
                  <a:gd name="T14" fmla="*/ 13 w 359"/>
                  <a:gd name="T15" fmla="*/ 80 h 497"/>
                  <a:gd name="T16" fmla="*/ 3 w 359"/>
                  <a:gd name="T17" fmla="*/ 134 h 497"/>
                  <a:gd name="T18" fmla="*/ 0 w 359"/>
                  <a:gd name="T19" fmla="*/ 177 h 497"/>
                  <a:gd name="T20" fmla="*/ 1 w 359"/>
                  <a:gd name="T21" fmla="*/ 207 h 497"/>
                  <a:gd name="T22" fmla="*/ 6 w 359"/>
                  <a:gd name="T23" fmla="*/ 238 h 497"/>
                  <a:gd name="T24" fmla="*/ 17 w 359"/>
                  <a:gd name="T25" fmla="*/ 267 h 497"/>
                  <a:gd name="T26" fmla="*/ 32 w 359"/>
                  <a:gd name="T27" fmla="*/ 297 h 497"/>
                  <a:gd name="T28" fmla="*/ 42 w 359"/>
                  <a:gd name="T29" fmla="*/ 311 h 497"/>
                  <a:gd name="T30" fmla="*/ 109 w 359"/>
                  <a:gd name="T31" fmla="*/ 400 h 497"/>
                  <a:gd name="T32" fmla="*/ 131 w 359"/>
                  <a:gd name="T33" fmla="*/ 434 h 497"/>
                  <a:gd name="T34" fmla="*/ 135 w 359"/>
                  <a:gd name="T35" fmla="*/ 441 h 497"/>
                  <a:gd name="T36" fmla="*/ 148 w 359"/>
                  <a:gd name="T37" fmla="*/ 455 h 497"/>
                  <a:gd name="T38" fmla="*/ 165 w 359"/>
                  <a:gd name="T39" fmla="*/ 470 h 497"/>
                  <a:gd name="T40" fmla="*/ 183 w 359"/>
                  <a:gd name="T41" fmla="*/ 482 h 497"/>
                  <a:gd name="T42" fmla="*/ 202 w 359"/>
                  <a:gd name="T43" fmla="*/ 491 h 497"/>
                  <a:gd name="T44" fmla="*/ 219 w 359"/>
                  <a:gd name="T45" fmla="*/ 496 h 497"/>
                  <a:gd name="T46" fmla="*/ 233 w 359"/>
                  <a:gd name="T47" fmla="*/ 496 h 497"/>
                  <a:gd name="T48" fmla="*/ 243 w 359"/>
                  <a:gd name="T49" fmla="*/ 490 h 497"/>
                  <a:gd name="T50" fmla="*/ 246 w 359"/>
                  <a:gd name="T51" fmla="*/ 484 h 497"/>
                  <a:gd name="T52" fmla="*/ 255 w 359"/>
                  <a:gd name="T53" fmla="*/ 458 h 497"/>
                  <a:gd name="T54" fmla="*/ 270 w 359"/>
                  <a:gd name="T55" fmla="*/ 436 h 497"/>
                  <a:gd name="T56" fmla="*/ 290 w 359"/>
                  <a:gd name="T57" fmla="*/ 416 h 497"/>
                  <a:gd name="T58" fmla="*/ 315 w 359"/>
                  <a:gd name="T59" fmla="*/ 397 h 497"/>
                  <a:gd name="T60" fmla="*/ 327 w 359"/>
                  <a:gd name="T61" fmla="*/ 388 h 497"/>
                  <a:gd name="T62" fmla="*/ 345 w 359"/>
                  <a:gd name="T63" fmla="*/ 370 h 497"/>
                  <a:gd name="T64" fmla="*/ 356 w 359"/>
                  <a:gd name="T65" fmla="*/ 352 h 497"/>
                  <a:gd name="T66" fmla="*/ 359 w 359"/>
                  <a:gd name="T67" fmla="*/ 330 h 497"/>
                  <a:gd name="T68" fmla="*/ 357 w 359"/>
                  <a:gd name="T69" fmla="*/ 319 h 497"/>
                  <a:gd name="T70" fmla="*/ 346 w 359"/>
                  <a:gd name="T71" fmla="*/ 282 h 497"/>
                  <a:gd name="T72" fmla="*/ 309 w 359"/>
                  <a:gd name="T73" fmla="*/ 182 h 497"/>
                  <a:gd name="T74" fmla="*/ 297 w 359"/>
                  <a:gd name="T75" fmla="*/ 146 h 497"/>
                  <a:gd name="T76" fmla="*/ 293 w 359"/>
                  <a:gd name="T77" fmla="*/ 133 h 497"/>
                  <a:gd name="T78" fmla="*/ 283 w 359"/>
                  <a:gd name="T79" fmla="*/ 81 h 497"/>
                  <a:gd name="T80" fmla="*/ 276 w 359"/>
                  <a:gd name="T81" fmla="*/ 54 h 497"/>
                  <a:gd name="T82" fmla="*/ 273 w 359"/>
                  <a:gd name="T83" fmla="*/ 49 h 497"/>
                  <a:gd name="T84" fmla="*/ 271 w 359"/>
                  <a:gd name="T85" fmla="*/ 50 h 497"/>
                  <a:gd name="T86" fmla="*/ 265 w 359"/>
                  <a:gd name="T87" fmla="*/ 68 h 497"/>
                  <a:gd name="T88" fmla="*/ 254 w 359"/>
                  <a:gd name="T89" fmla="*/ 100 h 497"/>
                  <a:gd name="T90" fmla="*/ 248 w 359"/>
                  <a:gd name="T91" fmla="*/ 109 h 497"/>
                  <a:gd name="T92" fmla="*/ 243 w 359"/>
                  <a:gd name="T93" fmla="*/ 109 h 497"/>
                  <a:gd name="T94" fmla="*/ 241 w 359"/>
                  <a:gd name="T95" fmla="*/ 108 h 497"/>
                  <a:gd name="T96" fmla="*/ 225 w 359"/>
                  <a:gd name="T97" fmla="*/ 97 h 497"/>
                  <a:gd name="T98" fmla="*/ 202 w 359"/>
                  <a:gd name="T99" fmla="*/ 87 h 497"/>
                  <a:gd name="T100" fmla="*/ 152 w 359"/>
                  <a:gd name="T101" fmla="*/ 65 h 497"/>
                  <a:gd name="T102" fmla="*/ 143 w 359"/>
                  <a:gd name="T103" fmla="*/ 59 h 497"/>
                  <a:gd name="T104" fmla="*/ 127 w 359"/>
                  <a:gd name="T105" fmla="*/ 46 h 497"/>
                  <a:gd name="T106" fmla="*/ 113 w 359"/>
                  <a:gd name="T107" fmla="*/ 27 h 497"/>
                  <a:gd name="T108" fmla="*/ 108 w 359"/>
                  <a:gd name="T109" fmla="*/ 20 h 497"/>
                  <a:gd name="T110" fmla="*/ 96 w 359"/>
                  <a:gd name="T111" fmla="*/ 6 h 497"/>
                  <a:gd name="T112" fmla="*/ 87 w 359"/>
                  <a:gd name="T113" fmla="*/ 1 h 497"/>
                  <a:gd name="T114" fmla="*/ 85 w 359"/>
                  <a:gd name="T115" fmla="*/ 0 h 4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497">
                    <a:moveTo>
                      <a:pt x="85" y="0"/>
                    </a:moveTo>
                    <a:lnTo>
                      <a:pt x="85" y="0"/>
                    </a:lnTo>
                    <a:lnTo>
                      <a:pt x="83" y="0"/>
                    </a:lnTo>
                    <a:lnTo>
                      <a:pt x="77" y="1"/>
                    </a:lnTo>
                    <a:lnTo>
                      <a:pt x="67" y="3"/>
                    </a:lnTo>
                    <a:lnTo>
                      <a:pt x="61" y="6"/>
                    </a:lnTo>
                    <a:lnTo>
                      <a:pt x="56" y="9"/>
                    </a:lnTo>
                    <a:lnTo>
                      <a:pt x="50" y="13"/>
                    </a:lnTo>
                    <a:lnTo>
                      <a:pt x="44" y="19"/>
                    </a:lnTo>
                    <a:lnTo>
                      <a:pt x="38" y="25"/>
                    </a:lnTo>
                    <a:lnTo>
                      <a:pt x="32" y="32"/>
                    </a:lnTo>
                    <a:lnTo>
                      <a:pt x="27" y="42"/>
                    </a:lnTo>
                    <a:lnTo>
                      <a:pt x="22" y="52"/>
                    </a:lnTo>
                    <a:lnTo>
                      <a:pt x="18" y="65"/>
                    </a:lnTo>
                    <a:lnTo>
                      <a:pt x="13" y="80"/>
                    </a:lnTo>
                    <a:lnTo>
                      <a:pt x="8" y="106"/>
                    </a:lnTo>
                    <a:lnTo>
                      <a:pt x="3" y="134"/>
                    </a:lnTo>
                    <a:lnTo>
                      <a:pt x="0" y="162"/>
                    </a:lnTo>
                    <a:lnTo>
                      <a:pt x="0" y="177"/>
                    </a:lnTo>
                    <a:lnTo>
                      <a:pt x="0" y="192"/>
                    </a:lnTo>
                    <a:lnTo>
                      <a:pt x="1" y="207"/>
                    </a:lnTo>
                    <a:lnTo>
                      <a:pt x="3" y="222"/>
                    </a:lnTo>
                    <a:lnTo>
                      <a:pt x="6" y="238"/>
                    </a:lnTo>
                    <a:lnTo>
                      <a:pt x="10" y="252"/>
                    </a:lnTo>
                    <a:lnTo>
                      <a:pt x="17" y="267"/>
                    </a:lnTo>
                    <a:lnTo>
                      <a:pt x="24" y="281"/>
                    </a:lnTo>
                    <a:lnTo>
                      <a:pt x="32" y="297"/>
                    </a:lnTo>
                    <a:lnTo>
                      <a:pt x="42" y="311"/>
                    </a:lnTo>
                    <a:lnTo>
                      <a:pt x="84" y="365"/>
                    </a:lnTo>
                    <a:lnTo>
                      <a:pt x="109" y="400"/>
                    </a:lnTo>
                    <a:lnTo>
                      <a:pt x="123" y="422"/>
                    </a:lnTo>
                    <a:lnTo>
                      <a:pt x="131" y="434"/>
                    </a:lnTo>
                    <a:lnTo>
                      <a:pt x="135" y="441"/>
                    </a:lnTo>
                    <a:lnTo>
                      <a:pt x="141" y="448"/>
                    </a:lnTo>
                    <a:lnTo>
                      <a:pt x="148" y="455"/>
                    </a:lnTo>
                    <a:lnTo>
                      <a:pt x="156" y="463"/>
                    </a:lnTo>
                    <a:lnTo>
                      <a:pt x="165" y="470"/>
                    </a:lnTo>
                    <a:lnTo>
                      <a:pt x="174" y="476"/>
                    </a:lnTo>
                    <a:lnTo>
                      <a:pt x="183" y="482"/>
                    </a:lnTo>
                    <a:lnTo>
                      <a:pt x="193" y="487"/>
                    </a:lnTo>
                    <a:lnTo>
                      <a:pt x="202" y="491"/>
                    </a:lnTo>
                    <a:lnTo>
                      <a:pt x="211" y="494"/>
                    </a:lnTo>
                    <a:lnTo>
                      <a:pt x="219" y="496"/>
                    </a:lnTo>
                    <a:lnTo>
                      <a:pt x="226" y="497"/>
                    </a:lnTo>
                    <a:lnTo>
                      <a:pt x="233" y="496"/>
                    </a:lnTo>
                    <a:lnTo>
                      <a:pt x="238" y="494"/>
                    </a:lnTo>
                    <a:lnTo>
                      <a:pt x="243" y="490"/>
                    </a:lnTo>
                    <a:lnTo>
                      <a:pt x="246" y="484"/>
                    </a:lnTo>
                    <a:lnTo>
                      <a:pt x="250" y="471"/>
                    </a:lnTo>
                    <a:lnTo>
                      <a:pt x="255" y="458"/>
                    </a:lnTo>
                    <a:lnTo>
                      <a:pt x="262" y="447"/>
                    </a:lnTo>
                    <a:lnTo>
                      <a:pt x="270" y="436"/>
                    </a:lnTo>
                    <a:lnTo>
                      <a:pt x="279" y="426"/>
                    </a:lnTo>
                    <a:lnTo>
                      <a:pt x="290" y="416"/>
                    </a:lnTo>
                    <a:lnTo>
                      <a:pt x="302" y="407"/>
                    </a:lnTo>
                    <a:lnTo>
                      <a:pt x="315" y="397"/>
                    </a:lnTo>
                    <a:lnTo>
                      <a:pt x="327" y="388"/>
                    </a:lnTo>
                    <a:lnTo>
                      <a:pt x="337" y="379"/>
                    </a:lnTo>
                    <a:lnTo>
                      <a:pt x="345" y="370"/>
                    </a:lnTo>
                    <a:lnTo>
                      <a:pt x="351" y="361"/>
                    </a:lnTo>
                    <a:lnTo>
                      <a:pt x="356" y="352"/>
                    </a:lnTo>
                    <a:lnTo>
                      <a:pt x="358" y="341"/>
                    </a:lnTo>
                    <a:lnTo>
                      <a:pt x="359" y="330"/>
                    </a:lnTo>
                    <a:lnTo>
                      <a:pt x="357" y="319"/>
                    </a:lnTo>
                    <a:lnTo>
                      <a:pt x="354" y="303"/>
                    </a:lnTo>
                    <a:lnTo>
                      <a:pt x="346" y="282"/>
                    </a:lnTo>
                    <a:lnTo>
                      <a:pt x="328" y="232"/>
                    </a:lnTo>
                    <a:lnTo>
                      <a:pt x="309" y="182"/>
                    </a:lnTo>
                    <a:lnTo>
                      <a:pt x="302" y="161"/>
                    </a:lnTo>
                    <a:lnTo>
                      <a:pt x="297" y="146"/>
                    </a:lnTo>
                    <a:lnTo>
                      <a:pt x="293" y="133"/>
                    </a:lnTo>
                    <a:lnTo>
                      <a:pt x="290" y="115"/>
                    </a:lnTo>
                    <a:lnTo>
                      <a:pt x="283" y="81"/>
                    </a:lnTo>
                    <a:lnTo>
                      <a:pt x="280" y="65"/>
                    </a:lnTo>
                    <a:lnTo>
                      <a:pt x="276" y="54"/>
                    </a:lnTo>
                    <a:lnTo>
                      <a:pt x="275" y="50"/>
                    </a:lnTo>
                    <a:lnTo>
                      <a:pt x="273" y="49"/>
                    </a:lnTo>
                    <a:lnTo>
                      <a:pt x="272" y="48"/>
                    </a:lnTo>
                    <a:lnTo>
                      <a:pt x="271" y="50"/>
                    </a:lnTo>
                    <a:lnTo>
                      <a:pt x="265" y="68"/>
                    </a:lnTo>
                    <a:lnTo>
                      <a:pt x="258" y="91"/>
                    </a:lnTo>
                    <a:lnTo>
                      <a:pt x="254" y="100"/>
                    </a:lnTo>
                    <a:lnTo>
                      <a:pt x="250" y="107"/>
                    </a:lnTo>
                    <a:lnTo>
                      <a:pt x="248" y="109"/>
                    </a:lnTo>
                    <a:lnTo>
                      <a:pt x="245" y="110"/>
                    </a:lnTo>
                    <a:lnTo>
                      <a:pt x="243" y="109"/>
                    </a:lnTo>
                    <a:lnTo>
                      <a:pt x="241" y="108"/>
                    </a:lnTo>
                    <a:lnTo>
                      <a:pt x="234" y="102"/>
                    </a:lnTo>
                    <a:lnTo>
                      <a:pt x="225" y="97"/>
                    </a:lnTo>
                    <a:lnTo>
                      <a:pt x="214" y="92"/>
                    </a:lnTo>
                    <a:lnTo>
                      <a:pt x="202" y="87"/>
                    </a:lnTo>
                    <a:lnTo>
                      <a:pt x="176" y="76"/>
                    </a:lnTo>
                    <a:lnTo>
                      <a:pt x="152" y="65"/>
                    </a:lnTo>
                    <a:lnTo>
                      <a:pt x="143" y="59"/>
                    </a:lnTo>
                    <a:lnTo>
                      <a:pt x="135" y="53"/>
                    </a:lnTo>
                    <a:lnTo>
                      <a:pt x="127" y="46"/>
                    </a:lnTo>
                    <a:lnTo>
                      <a:pt x="121" y="39"/>
                    </a:lnTo>
                    <a:lnTo>
                      <a:pt x="113" y="27"/>
                    </a:lnTo>
                    <a:lnTo>
                      <a:pt x="108" y="20"/>
                    </a:lnTo>
                    <a:lnTo>
                      <a:pt x="102" y="12"/>
                    </a:lnTo>
                    <a:lnTo>
                      <a:pt x="96" y="6"/>
                    </a:lnTo>
                    <a:lnTo>
                      <a:pt x="90" y="2"/>
                    </a:lnTo>
                    <a:lnTo>
                      <a:pt x="87" y="1"/>
                    </a:lnTo>
                    <a:lnTo>
                      <a:pt x="85" y="0"/>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2" name="Freeform 299">
                <a:extLst>
                  <a:ext uri="{FF2B5EF4-FFF2-40B4-BE49-F238E27FC236}">
                    <a16:creationId xmlns:a16="http://schemas.microsoft.com/office/drawing/2014/main" id="{CD9AFAE0-A827-4F23-8A1E-37D3220038B1}"/>
                  </a:ext>
                </a:extLst>
              </p:cNvPr>
              <p:cNvSpPr>
                <a:spLocks/>
              </p:cNvSpPr>
              <p:nvPr/>
            </p:nvSpPr>
            <p:spPr bwMode="auto">
              <a:xfrm>
                <a:off x="3623" y="1031"/>
                <a:ext cx="182" cy="189"/>
              </a:xfrm>
              <a:custGeom>
                <a:avLst/>
                <a:gdLst>
                  <a:gd name="T0" fmla="*/ 164 w 182"/>
                  <a:gd name="T1" fmla="*/ 148 h 189"/>
                  <a:gd name="T2" fmla="*/ 132 w 182"/>
                  <a:gd name="T3" fmla="*/ 161 h 189"/>
                  <a:gd name="T4" fmla="*/ 105 w 182"/>
                  <a:gd name="T5" fmla="*/ 173 h 189"/>
                  <a:gd name="T6" fmla="*/ 83 w 182"/>
                  <a:gd name="T7" fmla="*/ 188 h 189"/>
                  <a:gd name="T8" fmla="*/ 81 w 182"/>
                  <a:gd name="T9" fmla="*/ 189 h 189"/>
                  <a:gd name="T10" fmla="*/ 78 w 182"/>
                  <a:gd name="T11" fmla="*/ 186 h 189"/>
                  <a:gd name="T12" fmla="*/ 74 w 182"/>
                  <a:gd name="T13" fmla="*/ 175 h 189"/>
                  <a:gd name="T14" fmla="*/ 68 w 182"/>
                  <a:gd name="T15" fmla="*/ 136 h 189"/>
                  <a:gd name="T16" fmla="*/ 66 w 182"/>
                  <a:gd name="T17" fmla="*/ 112 h 189"/>
                  <a:gd name="T18" fmla="*/ 62 w 182"/>
                  <a:gd name="T19" fmla="*/ 77 h 189"/>
                  <a:gd name="T20" fmla="*/ 56 w 182"/>
                  <a:gd name="T21" fmla="*/ 53 h 189"/>
                  <a:gd name="T22" fmla="*/ 49 w 182"/>
                  <a:gd name="T23" fmla="*/ 37 h 189"/>
                  <a:gd name="T24" fmla="*/ 42 w 182"/>
                  <a:gd name="T25" fmla="*/ 29 h 189"/>
                  <a:gd name="T26" fmla="*/ 38 w 182"/>
                  <a:gd name="T27" fmla="*/ 26 h 189"/>
                  <a:gd name="T28" fmla="*/ 7 w 182"/>
                  <a:gd name="T29" fmla="*/ 7 h 189"/>
                  <a:gd name="T30" fmla="*/ 0 w 182"/>
                  <a:gd name="T31" fmla="*/ 2 h 189"/>
                  <a:gd name="T32" fmla="*/ 1 w 182"/>
                  <a:gd name="T33" fmla="*/ 0 h 189"/>
                  <a:gd name="T34" fmla="*/ 10 w 182"/>
                  <a:gd name="T35" fmla="*/ 0 h 189"/>
                  <a:gd name="T36" fmla="*/ 31 w 182"/>
                  <a:gd name="T37" fmla="*/ 0 h 189"/>
                  <a:gd name="T38" fmla="*/ 53 w 182"/>
                  <a:gd name="T39" fmla="*/ 2 h 189"/>
                  <a:gd name="T40" fmla="*/ 75 w 182"/>
                  <a:gd name="T41" fmla="*/ 7 h 189"/>
                  <a:gd name="T42" fmla="*/ 87 w 182"/>
                  <a:gd name="T43" fmla="*/ 14 h 189"/>
                  <a:gd name="T44" fmla="*/ 90 w 182"/>
                  <a:gd name="T45" fmla="*/ 17 h 189"/>
                  <a:gd name="T46" fmla="*/ 126 w 182"/>
                  <a:gd name="T47" fmla="*/ 63 h 189"/>
                  <a:gd name="T48" fmla="*/ 157 w 182"/>
                  <a:gd name="T49" fmla="*/ 108 h 189"/>
                  <a:gd name="T50" fmla="*/ 162 w 182"/>
                  <a:gd name="T51" fmla="*/ 114 h 189"/>
                  <a:gd name="T52" fmla="*/ 175 w 182"/>
                  <a:gd name="T53" fmla="*/ 127 h 189"/>
                  <a:gd name="T54" fmla="*/ 182 w 182"/>
                  <a:gd name="T55" fmla="*/ 135 h 189"/>
                  <a:gd name="T56" fmla="*/ 182 w 182"/>
                  <a:gd name="T57" fmla="*/ 140 h 189"/>
                  <a:gd name="T58" fmla="*/ 179 w 182"/>
                  <a:gd name="T59" fmla="*/ 144 h 189"/>
                  <a:gd name="T60" fmla="*/ 170 w 182"/>
                  <a:gd name="T61" fmla="*/ 147 h 189"/>
                  <a:gd name="T62" fmla="*/ 164 w 182"/>
                  <a:gd name="T63" fmla="*/ 148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9">
                    <a:moveTo>
                      <a:pt x="164" y="148"/>
                    </a:moveTo>
                    <a:lnTo>
                      <a:pt x="164" y="148"/>
                    </a:lnTo>
                    <a:lnTo>
                      <a:pt x="154" y="152"/>
                    </a:lnTo>
                    <a:lnTo>
                      <a:pt x="132" y="161"/>
                    </a:lnTo>
                    <a:lnTo>
                      <a:pt x="119" y="167"/>
                    </a:lnTo>
                    <a:lnTo>
                      <a:pt x="105" y="173"/>
                    </a:lnTo>
                    <a:lnTo>
                      <a:pt x="93" y="180"/>
                    </a:lnTo>
                    <a:lnTo>
                      <a:pt x="83" y="188"/>
                    </a:lnTo>
                    <a:lnTo>
                      <a:pt x="81" y="189"/>
                    </a:lnTo>
                    <a:lnTo>
                      <a:pt x="79" y="188"/>
                    </a:lnTo>
                    <a:lnTo>
                      <a:pt x="78" y="186"/>
                    </a:lnTo>
                    <a:lnTo>
                      <a:pt x="76" y="183"/>
                    </a:lnTo>
                    <a:lnTo>
                      <a:pt x="74" y="175"/>
                    </a:lnTo>
                    <a:lnTo>
                      <a:pt x="72" y="163"/>
                    </a:lnTo>
                    <a:lnTo>
                      <a:pt x="68" y="136"/>
                    </a:lnTo>
                    <a:lnTo>
                      <a:pt x="66" y="112"/>
                    </a:lnTo>
                    <a:lnTo>
                      <a:pt x="64" y="90"/>
                    </a:lnTo>
                    <a:lnTo>
                      <a:pt x="62" y="77"/>
                    </a:lnTo>
                    <a:lnTo>
                      <a:pt x="60" y="65"/>
                    </a:lnTo>
                    <a:lnTo>
                      <a:pt x="56" y="53"/>
                    </a:lnTo>
                    <a:lnTo>
                      <a:pt x="51" y="42"/>
                    </a:lnTo>
                    <a:lnTo>
                      <a:pt x="49" y="37"/>
                    </a:lnTo>
                    <a:lnTo>
                      <a:pt x="46" y="33"/>
                    </a:lnTo>
                    <a:lnTo>
                      <a:pt x="42" y="29"/>
                    </a:lnTo>
                    <a:lnTo>
                      <a:pt x="38" y="26"/>
                    </a:lnTo>
                    <a:lnTo>
                      <a:pt x="21" y="16"/>
                    </a:lnTo>
                    <a:lnTo>
                      <a:pt x="7" y="7"/>
                    </a:lnTo>
                    <a:lnTo>
                      <a:pt x="1" y="4"/>
                    </a:lnTo>
                    <a:lnTo>
                      <a:pt x="0" y="2"/>
                    </a:lnTo>
                    <a:lnTo>
                      <a:pt x="0" y="1"/>
                    </a:lnTo>
                    <a:lnTo>
                      <a:pt x="1" y="0"/>
                    </a:lnTo>
                    <a:lnTo>
                      <a:pt x="2" y="0"/>
                    </a:lnTo>
                    <a:lnTo>
                      <a:pt x="10" y="0"/>
                    </a:lnTo>
                    <a:lnTo>
                      <a:pt x="31" y="0"/>
                    </a:lnTo>
                    <a:lnTo>
                      <a:pt x="42" y="1"/>
                    </a:lnTo>
                    <a:lnTo>
                      <a:pt x="53" y="2"/>
                    </a:lnTo>
                    <a:lnTo>
                      <a:pt x="65" y="4"/>
                    </a:lnTo>
                    <a:lnTo>
                      <a:pt x="75" y="7"/>
                    </a:lnTo>
                    <a:lnTo>
                      <a:pt x="83" y="11"/>
                    </a:lnTo>
                    <a:lnTo>
                      <a:pt x="87" y="14"/>
                    </a:lnTo>
                    <a:lnTo>
                      <a:pt x="90" y="17"/>
                    </a:lnTo>
                    <a:lnTo>
                      <a:pt x="105" y="36"/>
                    </a:lnTo>
                    <a:lnTo>
                      <a:pt x="126" y="63"/>
                    </a:lnTo>
                    <a:lnTo>
                      <a:pt x="145" y="88"/>
                    </a:lnTo>
                    <a:lnTo>
                      <a:pt x="157" y="108"/>
                    </a:lnTo>
                    <a:lnTo>
                      <a:pt x="162" y="114"/>
                    </a:lnTo>
                    <a:lnTo>
                      <a:pt x="168" y="121"/>
                    </a:lnTo>
                    <a:lnTo>
                      <a:pt x="175" y="127"/>
                    </a:lnTo>
                    <a:lnTo>
                      <a:pt x="180" y="133"/>
                    </a:lnTo>
                    <a:lnTo>
                      <a:pt x="182" y="135"/>
                    </a:lnTo>
                    <a:lnTo>
                      <a:pt x="182" y="138"/>
                    </a:lnTo>
                    <a:lnTo>
                      <a:pt x="182" y="140"/>
                    </a:lnTo>
                    <a:lnTo>
                      <a:pt x="181" y="142"/>
                    </a:lnTo>
                    <a:lnTo>
                      <a:pt x="179" y="144"/>
                    </a:lnTo>
                    <a:lnTo>
                      <a:pt x="176" y="146"/>
                    </a:lnTo>
                    <a:lnTo>
                      <a:pt x="170" y="147"/>
                    </a:lnTo>
                    <a:lnTo>
                      <a:pt x="164"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3" name="Freeform 300">
                <a:extLst>
                  <a:ext uri="{FF2B5EF4-FFF2-40B4-BE49-F238E27FC236}">
                    <a16:creationId xmlns:a16="http://schemas.microsoft.com/office/drawing/2014/main" id="{9CB24F4A-C120-4E2F-A0BB-D160712C1DB5}"/>
                  </a:ext>
                </a:extLst>
              </p:cNvPr>
              <p:cNvSpPr>
                <a:spLocks/>
              </p:cNvSpPr>
              <p:nvPr/>
            </p:nvSpPr>
            <p:spPr bwMode="auto">
              <a:xfrm>
                <a:off x="3627" y="1031"/>
                <a:ext cx="176" cy="188"/>
              </a:xfrm>
              <a:custGeom>
                <a:avLst/>
                <a:gdLst>
                  <a:gd name="T0" fmla="*/ 36 w 176"/>
                  <a:gd name="T1" fmla="*/ 27 h 188"/>
                  <a:gd name="T2" fmla="*/ 36 w 176"/>
                  <a:gd name="T3" fmla="*/ 27 h 188"/>
                  <a:gd name="T4" fmla="*/ 19 w 176"/>
                  <a:gd name="T5" fmla="*/ 17 h 188"/>
                  <a:gd name="T6" fmla="*/ 5 w 176"/>
                  <a:gd name="T7" fmla="*/ 8 h 188"/>
                  <a:gd name="T8" fmla="*/ 1 w 176"/>
                  <a:gd name="T9" fmla="*/ 4 h 188"/>
                  <a:gd name="T10" fmla="*/ 0 w 176"/>
                  <a:gd name="T11" fmla="*/ 3 h 188"/>
                  <a:gd name="T12" fmla="*/ 0 w 176"/>
                  <a:gd name="T13" fmla="*/ 2 h 188"/>
                  <a:gd name="T14" fmla="*/ 0 w 176"/>
                  <a:gd name="T15" fmla="*/ 1 h 188"/>
                  <a:gd name="T16" fmla="*/ 2 w 176"/>
                  <a:gd name="T17" fmla="*/ 0 h 188"/>
                  <a:gd name="T18" fmla="*/ 9 w 176"/>
                  <a:gd name="T19" fmla="*/ 0 h 188"/>
                  <a:gd name="T20" fmla="*/ 9 w 176"/>
                  <a:gd name="T21" fmla="*/ 0 h 188"/>
                  <a:gd name="T22" fmla="*/ 29 w 176"/>
                  <a:gd name="T23" fmla="*/ 1 h 188"/>
                  <a:gd name="T24" fmla="*/ 39 w 176"/>
                  <a:gd name="T25" fmla="*/ 2 h 188"/>
                  <a:gd name="T26" fmla="*/ 50 w 176"/>
                  <a:gd name="T27" fmla="*/ 3 h 188"/>
                  <a:gd name="T28" fmla="*/ 61 w 176"/>
                  <a:gd name="T29" fmla="*/ 5 h 188"/>
                  <a:gd name="T30" fmla="*/ 71 w 176"/>
                  <a:gd name="T31" fmla="*/ 8 h 188"/>
                  <a:gd name="T32" fmla="*/ 79 w 176"/>
                  <a:gd name="T33" fmla="*/ 13 h 188"/>
                  <a:gd name="T34" fmla="*/ 83 w 176"/>
                  <a:gd name="T35" fmla="*/ 15 h 188"/>
                  <a:gd name="T36" fmla="*/ 86 w 176"/>
                  <a:gd name="T37" fmla="*/ 19 h 188"/>
                  <a:gd name="T38" fmla="*/ 86 w 176"/>
                  <a:gd name="T39" fmla="*/ 19 h 188"/>
                  <a:gd name="T40" fmla="*/ 121 w 176"/>
                  <a:gd name="T41" fmla="*/ 64 h 188"/>
                  <a:gd name="T42" fmla="*/ 139 w 176"/>
                  <a:gd name="T43" fmla="*/ 89 h 188"/>
                  <a:gd name="T44" fmla="*/ 152 w 176"/>
                  <a:gd name="T45" fmla="*/ 108 h 188"/>
                  <a:gd name="T46" fmla="*/ 152 w 176"/>
                  <a:gd name="T47" fmla="*/ 108 h 188"/>
                  <a:gd name="T48" fmla="*/ 157 w 176"/>
                  <a:gd name="T49" fmla="*/ 114 h 188"/>
                  <a:gd name="T50" fmla="*/ 163 w 176"/>
                  <a:gd name="T51" fmla="*/ 121 h 188"/>
                  <a:gd name="T52" fmla="*/ 169 w 176"/>
                  <a:gd name="T53" fmla="*/ 127 h 188"/>
                  <a:gd name="T54" fmla="*/ 174 w 176"/>
                  <a:gd name="T55" fmla="*/ 133 h 188"/>
                  <a:gd name="T56" fmla="*/ 175 w 176"/>
                  <a:gd name="T57" fmla="*/ 135 h 188"/>
                  <a:gd name="T58" fmla="*/ 176 w 176"/>
                  <a:gd name="T59" fmla="*/ 138 h 188"/>
                  <a:gd name="T60" fmla="*/ 176 w 176"/>
                  <a:gd name="T61" fmla="*/ 140 h 188"/>
                  <a:gd name="T62" fmla="*/ 175 w 176"/>
                  <a:gd name="T63" fmla="*/ 142 h 188"/>
                  <a:gd name="T64" fmla="*/ 173 w 176"/>
                  <a:gd name="T65" fmla="*/ 144 h 188"/>
                  <a:gd name="T66" fmla="*/ 170 w 176"/>
                  <a:gd name="T67" fmla="*/ 146 h 188"/>
                  <a:gd name="T68" fmla="*/ 164 w 176"/>
                  <a:gd name="T69" fmla="*/ 147 h 188"/>
                  <a:gd name="T70" fmla="*/ 158 w 176"/>
                  <a:gd name="T71" fmla="*/ 148 h 188"/>
                  <a:gd name="T72" fmla="*/ 158 w 176"/>
                  <a:gd name="T73" fmla="*/ 148 h 188"/>
                  <a:gd name="T74" fmla="*/ 149 w 176"/>
                  <a:gd name="T75" fmla="*/ 151 h 188"/>
                  <a:gd name="T76" fmla="*/ 127 w 176"/>
                  <a:gd name="T77" fmla="*/ 161 h 188"/>
                  <a:gd name="T78" fmla="*/ 115 w 176"/>
                  <a:gd name="T79" fmla="*/ 166 h 188"/>
                  <a:gd name="T80" fmla="*/ 101 w 176"/>
                  <a:gd name="T81" fmla="*/ 173 h 188"/>
                  <a:gd name="T82" fmla="*/ 89 w 176"/>
                  <a:gd name="T83" fmla="*/ 179 h 188"/>
                  <a:gd name="T84" fmla="*/ 79 w 176"/>
                  <a:gd name="T85" fmla="*/ 187 h 188"/>
                  <a:gd name="T86" fmla="*/ 79 w 176"/>
                  <a:gd name="T87" fmla="*/ 187 h 188"/>
                  <a:gd name="T88" fmla="*/ 77 w 176"/>
                  <a:gd name="T89" fmla="*/ 188 h 188"/>
                  <a:gd name="T90" fmla="*/ 76 w 176"/>
                  <a:gd name="T91" fmla="*/ 187 h 188"/>
                  <a:gd name="T92" fmla="*/ 74 w 176"/>
                  <a:gd name="T93" fmla="*/ 185 h 188"/>
                  <a:gd name="T94" fmla="*/ 73 w 176"/>
                  <a:gd name="T95" fmla="*/ 182 h 188"/>
                  <a:gd name="T96" fmla="*/ 70 w 176"/>
                  <a:gd name="T97" fmla="*/ 174 h 188"/>
                  <a:gd name="T98" fmla="*/ 68 w 176"/>
                  <a:gd name="T99" fmla="*/ 163 h 188"/>
                  <a:gd name="T100" fmla="*/ 65 w 176"/>
                  <a:gd name="T101" fmla="*/ 136 h 188"/>
                  <a:gd name="T102" fmla="*/ 63 w 176"/>
                  <a:gd name="T103" fmla="*/ 113 h 188"/>
                  <a:gd name="T104" fmla="*/ 63 w 176"/>
                  <a:gd name="T105" fmla="*/ 113 h 188"/>
                  <a:gd name="T106" fmla="*/ 60 w 176"/>
                  <a:gd name="T107" fmla="*/ 90 h 188"/>
                  <a:gd name="T108" fmla="*/ 59 w 176"/>
                  <a:gd name="T109" fmla="*/ 78 h 188"/>
                  <a:gd name="T110" fmla="*/ 57 w 176"/>
                  <a:gd name="T111" fmla="*/ 66 h 188"/>
                  <a:gd name="T112" fmla="*/ 53 w 176"/>
                  <a:gd name="T113" fmla="*/ 54 h 188"/>
                  <a:gd name="T114" fmla="*/ 48 w 176"/>
                  <a:gd name="T115" fmla="*/ 42 h 188"/>
                  <a:gd name="T116" fmla="*/ 43 w 176"/>
                  <a:gd name="T117" fmla="*/ 33 h 188"/>
                  <a:gd name="T118" fmla="*/ 40 w 176"/>
                  <a:gd name="T119" fmla="*/ 30 h 188"/>
                  <a:gd name="T120" fmla="*/ 36 w 176"/>
                  <a:gd name="T121" fmla="*/ 27 h 188"/>
                  <a:gd name="T122" fmla="*/ 36 w 176"/>
                  <a:gd name="T123" fmla="*/ 27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88">
                    <a:moveTo>
                      <a:pt x="36" y="27"/>
                    </a:moveTo>
                    <a:lnTo>
                      <a:pt x="36" y="27"/>
                    </a:lnTo>
                    <a:lnTo>
                      <a:pt x="19" y="17"/>
                    </a:lnTo>
                    <a:lnTo>
                      <a:pt x="5" y="8"/>
                    </a:lnTo>
                    <a:lnTo>
                      <a:pt x="1" y="4"/>
                    </a:lnTo>
                    <a:lnTo>
                      <a:pt x="0" y="3"/>
                    </a:lnTo>
                    <a:lnTo>
                      <a:pt x="0" y="2"/>
                    </a:lnTo>
                    <a:lnTo>
                      <a:pt x="0" y="1"/>
                    </a:lnTo>
                    <a:lnTo>
                      <a:pt x="2" y="0"/>
                    </a:lnTo>
                    <a:lnTo>
                      <a:pt x="9" y="0"/>
                    </a:lnTo>
                    <a:lnTo>
                      <a:pt x="29" y="1"/>
                    </a:lnTo>
                    <a:lnTo>
                      <a:pt x="39" y="2"/>
                    </a:lnTo>
                    <a:lnTo>
                      <a:pt x="50" y="3"/>
                    </a:lnTo>
                    <a:lnTo>
                      <a:pt x="61" y="5"/>
                    </a:lnTo>
                    <a:lnTo>
                      <a:pt x="71" y="8"/>
                    </a:lnTo>
                    <a:lnTo>
                      <a:pt x="79" y="13"/>
                    </a:lnTo>
                    <a:lnTo>
                      <a:pt x="83" y="15"/>
                    </a:lnTo>
                    <a:lnTo>
                      <a:pt x="86" y="19"/>
                    </a:lnTo>
                    <a:lnTo>
                      <a:pt x="121" y="64"/>
                    </a:lnTo>
                    <a:lnTo>
                      <a:pt x="139" y="89"/>
                    </a:lnTo>
                    <a:lnTo>
                      <a:pt x="152" y="108"/>
                    </a:lnTo>
                    <a:lnTo>
                      <a:pt x="157" y="114"/>
                    </a:lnTo>
                    <a:lnTo>
                      <a:pt x="163" y="121"/>
                    </a:lnTo>
                    <a:lnTo>
                      <a:pt x="169" y="127"/>
                    </a:lnTo>
                    <a:lnTo>
                      <a:pt x="174" y="133"/>
                    </a:lnTo>
                    <a:lnTo>
                      <a:pt x="175" y="135"/>
                    </a:lnTo>
                    <a:lnTo>
                      <a:pt x="176" y="138"/>
                    </a:lnTo>
                    <a:lnTo>
                      <a:pt x="176" y="140"/>
                    </a:lnTo>
                    <a:lnTo>
                      <a:pt x="175" y="142"/>
                    </a:lnTo>
                    <a:lnTo>
                      <a:pt x="173" y="144"/>
                    </a:lnTo>
                    <a:lnTo>
                      <a:pt x="170" y="146"/>
                    </a:lnTo>
                    <a:lnTo>
                      <a:pt x="164" y="147"/>
                    </a:lnTo>
                    <a:lnTo>
                      <a:pt x="158" y="148"/>
                    </a:lnTo>
                    <a:lnTo>
                      <a:pt x="149" y="151"/>
                    </a:lnTo>
                    <a:lnTo>
                      <a:pt x="127" y="161"/>
                    </a:lnTo>
                    <a:lnTo>
                      <a:pt x="115" y="166"/>
                    </a:lnTo>
                    <a:lnTo>
                      <a:pt x="101" y="173"/>
                    </a:lnTo>
                    <a:lnTo>
                      <a:pt x="89" y="179"/>
                    </a:lnTo>
                    <a:lnTo>
                      <a:pt x="79" y="187"/>
                    </a:lnTo>
                    <a:lnTo>
                      <a:pt x="77" y="188"/>
                    </a:lnTo>
                    <a:lnTo>
                      <a:pt x="76" y="187"/>
                    </a:lnTo>
                    <a:lnTo>
                      <a:pt x="74" y="185"/>
                    </a:lnTo>
                    <a:lnTo>
                      <a:pt x="73" y="182"/>
                    </a:lnTo>
                    <a:lnTo>
                      <a:pt x="70" y="174"/>
                    </a:lnTo>
                    <a:lnTo>
                      <a:pt x="68" y="163"/>
                    </a:lnTo>
                    <a:lnTo>
                      <a:pt x="65" y="136"/>
                    </a:lnTo>
                    <a:lnTo>
                      <a:pt x="63" y="113"/>
                    </a:lnTo>
                    <a:lnTo>
                      <a:pt x="60" y="90"/>
                    </a:lnTo>
                    <a:lnTo>
                      <a:pt x="59" y="78"/>
                    </a:lnTo>
                    <a:lnTo>
                      <a:pt x="57" y="66"/>
                    </a:lnTo>
                    <a:lnTo>
                      <a:pt x="53" y="54"/>
                    </a:lnTo>
                    <a:lnTo>
                      <a:pt x="48" y="42"/>
                    </a:lnTo>
                    <a:lnTo>
                      <a:pt x="43" y="33"/>
                    </a:lnTo>
                    <a:lnTo>
                      <a:pt x="40" y="30"/>
                    </a:lnTo>
                    <a:lnTo>
                      <a:pt x="36" y="27"/>
                    </a:lnTo>
                    <a:close/>
                  </a:path>
                </a:pathLst>
              </a:custGeom>
              <a:solidFill>
                <a:srgbClr val="F0F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4" name="Freeform 301">
                <a:extLst>
                  <a:ext uri="{FF2B5EF4-FFF2-40B4-BE49-F238E27FC236}">
                    <a16:creationId xmlns:a16="http://schemas.microsoft.com/office/drawing/2014/main" id="{05C03649-9EB2-4BEC-927D-C15CD5A2185B}"/>
                  </a:ext>
                </a:extLst>
              </p:cNvPr>
              <p:cNvSpPr>
                <a:spLocks/>
              </p:cNvSpPr>
              <p:nvPr/>
            </p:nvSpPr>
            <p:spPr bwMode="auto">
              <a:xfrm>
                <a:off x="3629" y="1032"/>
                <a:ext cx="172" cy="185"/>
              </a:xfrm>
              <a:custGeom>
                <a:avLst/>
                <a:gdLst>
                  <a:gd name="T0" fmla="*/ 35 w 172"/>
                  <a:gd name="T1" fmla="*/ 26 h 185"/>
                  <a:gd name="T2" fmla="*/ 35 w 172"/>
                  <a:gd name="T3" fmla="*/ 26 h 185"/>
                  <a:gd name="T4" fmla="*/ 19 w 172"/>
                  <a:gd name="T5" fmla="*/ 16 h 185"/>
                  <a:gd name="T6" fmla="*/ 6 w 172"/>
                  <a:gd name="T7" fmla="*/ 7 h 185"/>
                  <a:gd name="T8" fmla="*/ 2 w 172"/>
                  <a:gd name="T9" fmla="*/ 4 h 185"/>
                  <a:gd name="T10" fmla="*/ 0 w 172"/>
                  <a:gd name="T11" fmla="*/ 3 h 185"/>
                  <a:gd name="T12" fmla="*/ 0 w 172"/>
                  <a:gd name="T13" fmla="*/ 2 h 185"/>
                  <a:gd name="T14" fmla="*/ 1 w 172"/>
                  <a:gd name="T15" fmla="*/ 1 h 185"/>
                  <a:gd name="T16" fmla="*/ 2 w 172"/>
                  <a:gd name="T17" fmla="*/ 0 h 185"/>
                  <a:gd name="T18" fmla="*/ 9 w 172"/>
                  <a:gd name="T19" fmla="*/ 0 h 185"/>
                  <a:gd name="T20" fmla="*/ 9 w 172"/>
                  <a:gd name="T21" fmla="*/ 0 h 185"/>
                  <a:gd name="T22" fmla="*/ 28 w 172"/>
                  <a:gd name="T23" fmla="*/ 1 h 185"/>
                  <a:gd name="T24" fmla="*/ 39 w 172"/>
                  <a:gd name="T25" fmla="*/ 2 h 185"/>
                  <a:gd name="T26" fmla="*/ 49 w 172"/>
                  <a:gd name="T27" fmla="*/ 3 h 185"/>
                  <a:gd name="T28" fmla="*/ 60 w 172"/>
                  <a:gd name="T29" fmla="*/ 5 h 185"/>
                  <a:gd name="T30" fmla="*/ 69 w 172"/>
                  <a:gd name="T31" fmla="*/ 9 h 185"/>
                  <a:gd name="T32" fmla="*/ 77 w 172"/>
                  <a:gd name="T33" fmla="*/ 13 h 185"/>
                  <a:gd name="T34" fmla="*/ 81 w 172"/>
                  <a:gd name="T35" fmla="*/ 16 h 185"/>
                  <a:gd name="T36" fmla="*/ 84 w 172"/>
                  <a:gd name="T37" fmla="*/ 19 h 185"/>
                  <a:gd name="T38" fmla="*/ 84 w 172"/>
                  <a:gd name="T39" fmla="*/ 19 h 185"/>
                  <a:gd name="T40" fmla="*/ 118 w 172"/>
                  <a:gd name="T41" fmla="*/ 63 h 185"/>
                  <a:gd name="T42" fmla="*/ 136 w 172"/>
                  <a:gd name="T43" fmla="*/ 88 h 185"/>
                  <a:gd name="T44" fmla="*/ 148 w 172"/>
                  <a:gd name="T45" fmla="*/ 107 h 185"/>
                  <a:gd name="T46" fmla="*/ 148 w 172"/>
                  <a:gd name="T47" fmla="*/ 107 h 185"/>
                  <a:gd name="T48" fmla="*/ 153 w 172"/>
                  <a:gd name="T49" fmla="*/ 113 h 185"/>
                  <a:gd name="T50" fmla="*/ 159 w 172"/>
                  <a:gd name="T51" fmla="*/ 120 h 185"/>
                  <a:gd name="T52" fmla="*/ 164 w 172"/>
                  <a:gd name="T53" fmla="*/ 126 h 185"/>
                  <a:gd name="T54" fmla="*/ 170 w 172"/>
                  <a:gd name="T55" fmla="*/ 132 h 185"/>
                  <a:gd name="T56" fmla="*/ 172 w 172"/>
                  <a:gd name="T57" fmla="*/ 137 h 185"/>
                  <a:gd name="T58" fmla="*/ 172 w 172"/>
                  <a:gd name="T59" fmla="*/ 139 h 185"/>
                  <a:gd name="T60" fmla="*/ 171 w 172"/>
                  <a:gd name="T61" fmla="*/ 141 h 185"/>
                  <a:gd name="T62" fmla="*/ 169 w 172"/>
                  <a:gd name="T63" fmla="*/ 143 h 185"/>
                  <a:gd name="T64" fmla="*/ 166 w 172"/>
                  <a:gd name="T65" fmla="*/ 145 h 185"/>
                  <a:gd name="T66" fmla="*/ 161 w 172"/>
                  <a:gd name="T67" fmla="*/ 146 h 185"/>
                  <a:gd name="T68" fmla="*/ 155 w 172"/>
                  <a:gd name="T69" fmla="*/ 147 h 185"/>
                  <a:gd name="T70" fmla="*/ 155 w 172"/>
                  <a:gd name="T71" fmla="*/ 147 h 185"/>
                  <a:gd name="T72" fmla="*/ 146 w 172"/>
                  <a:gd name="T73" fmla="*/ 150 h 185"/>
                  <a:gd name="T74" fmla="*/ 125 w 172"/>
                  <a:gd name="T75" fmla="*/ 159 h 185"/>
                  <a:gd name="T76" fmla="*/ 112 w 172"/>
                  <a:gd name="T77" fmla="*/ 165 h 185"/>
                  <a:gd name="T78" fmla="*/ 98 w 172"/>
                  <a:gd name="T79" fmla="*/ 171 h 185"/>
                  <a:gd name="T80" fmla="*/ 87 w 172"/>
                  <a:gd name="T81" fmla="*/ 178 h 185"/>
                  <a:gd name="T82" fmla="*/ 78 w 172"/>
                  <a:gd name="T83" fmla="*/ 184 h 185"/>
                  <a:gd name="T84" fmla="*/ 78 w 172"/>
                  <a:gd name="T85" fmla="*/ 184 h 185"/>
                  <a:gd name="T86" fmla="*/ 76 w 172"/>
                  <a:gd name="T87" fmla="*/ 185 h 185"/>
                  <a:gd name="T88" fmla="*/ 74 w 172"/>
                  <a:gd name="T89" fmla="*/ 185 h 185"/>
                  <a:gd name="T90" fmla="*/ 73 w 172"/>
                  <a:gd name="T91" fmla="*/ 183 h 185"/>
                  <a:gd name="T92" fmla="*/ 71 w 172"/>
                  <a:gd name="T93" fmla="*/ 180 h 185"/>
                  <a:gd name="T94" fmla="*/ 69 w 172"/>
                  <a:gd name="T95" fmla="*/ 172 h 185"/>
                  <a:gd name="T96" fmla="*/ 67 w 172"/>
                  <a:gd name="T97" fmla="*/ 161 h 185"/>
                  <a:gd name="T98" fmla="*/ 64 w 172"/>
                  <a:gd name="T99" fmla="*/ 135 h 185"/>
                  <a:gd name="T100" fmla="*/ 61 w 172"/>
                  <a:gd name="T101" fmla="*/ 112 h 185"/>
                  <a:gd name="T102" fmla="*/ 61 w 172"/>
                  <a:gd name="T103" fmla="*/ 112 h 185"/>
                  <a:gd name="T104" fmla="*/ 59 w 172"/>
                  <a:gd name="T105" fmla="*/ 89 h 185"/>
                  <a:gd name="T106" fmla="*/ 58 w 172"/>
                  <a:gd name="T107" fmla="*/ 77 h 185"/>
                  <a:gd name="T108" fmla="*/ 55 w 172"/>
                  <a:gd name="T109" fmla="*/ 65 h 185"/>
                  <a:gd name="T110" fmla="*/ 52 w 172"/>
                  <a:gd name="T111" fmla="*/ 53 h 185"/>
                  <a:gd name="T112" fmla="*/ 48 w 172"/>
                  <a:gd name="T113" fmla="*/ 42 h 185"/>
                  <a:gd name="T114" fmla="*/ 42 w 172"/>
                  <a:gd name="T115" fmla="*/ 33 h 185"/>
                  <a:gd name="T116" fmla="*/ 39 w 172"/>
                  <a:gd name="T117" fmla="*/ 29 h 185"/>
                  <a:gd name="T118" fmla="*/ 35 w 172"/>
                  <a:gd name="T119" fmla="*/ 26 h 185"/>
                  <a:gd name="T120" fmla="*/ 35 w 172"/>
                  <a:gd name="T121" fmla="*/ 26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2" h="185">
                    <a:moveTo>
                      <a:pt x="35" y="26"/>
                    </a:moveTo>
                    <a:lnTo>
                      <a:pt x="35" y="26"/>
                    </a:lnTo>
                    <a:lnTo>
                      <a:pt x="19" y="16"/>
                    </a:lnTo>
                    <a:lnTo>
                      <a:pt x="6" y="7"/>
                    </a:lnTo>
                    <a:lnTo>
                      <a:pt x="2" y="4"/>
                    </a:lnTo>
                    <a:lnTo>
                      <a:pt x="0" y="3"/>
                    </a:lnTo>
                    <a:lnTo>
                      <a:pt x="0" y="2"/>
                    </a:lnTo>
                    <a:lnTo>
                      <a:pt x="1" y="1"/>
                    </a:lnTo>
                    <a:lnTo>
                      <a:pt x="2" y="0"/>
                    </a:lnTo>
                    <a:lnTo>
                      <a:pt x="9" y="0"/>
                    </a:lnTo>
                    <a:lnTo>
                      <a:pt x="28" y="1"/>
                    </a:lnTo>
                    <a:lnTo>
                      <a:pt x="39" y="2"/>
                    </a:lnTo>
                    <a:lnTo>
                      <a:pt x="49" y="3"/>
                    </a:lnTo>
                    <a:lnTo>
                      <a:pt x="60" y="5"/>
                    </a:lnTo>
                    <a:lnTo>
                      <a:pt x="69" y="9"/>
                    </a:lnTo>
                    <a:lnTo>
                      <a:pt x="77" y="13"/>
                    </a:lnTo>
                    <a:lnTo>
                      <a:pt x="81" y="16"/>
                    </a:lnTo>
                    <a:lnTo>
                      <a:pt x="84" y="19"/>
                    </a:lnTo>
                    <a:lnTo>
                      <a:pt x="118" y="63"/>
                    </a:lnTo>
                    <a:lnTo>
                      <a:pt x="136" y="88"/>
                    </a:lnTo>
                    <a:lnTo>
                      <a:pt x="148" y="107"/>
                    </a:lnTo>
                    <a:lnTo>
                      <a:pt x="153" y="113"/>
                    </a:lnTo>
                    <a:lnTo>
                      <a:pt x="159" y="120"/>
                    </a:lnTo>
                    <a:lnTo>
                      <a:pt x="164" y="126"/>
                    </a:lnTo>
                    <a:lnTo>
                      <a:pt x="170" y="132"/>
                    </a:lnTo>
                    <a:lnTo>
                      <a:pt x="172" y="137"/>
                    </a:lnTo>
                    <a:lnTo>
                      <a:pt x="172" y="139"/>
                    </a:lnTo>
                    <a:lnTo>
                      <a:pt x="171" y="141"/>
                    </a:lnTo>
                    <a:lnTo>
                      <a:pt x="169" y="143"/>
                    </a:lnTo>
                    <a:lnTo>
                      <a:pt x="166" y="145"/>
                    </a:lnTo>
                    <a:lnTo>
                      <a:pt x="161" y="146"/>
                    </a:lnTo>
                    <a:lnTo>
                      <a:pt x="155" y="147"/>
                    </a:lnTo>
                    <a:lnTo>
                      <a:pt x="146" y="150"/>
                    </a:lnTo>
                    <a:lnTo>
                      <a:pt x="125" y="159"/>
                    </a:lnTo>
                    <a:lnTo>
                      <a:pt x="112" y="165"/>
                    </a:lnTo>
                    <a:lnTo>
                      <a:pt x="98" y="171"/>
                    </a:lnTo>
                    <a:lnTo>
                      <a:pt x="87" y="178"/>
                    </a:lnTo>
                    <a:lnTo>
                      <a:pt x="78" y="184"/>
                    </a:lnTo>
                    <a:lnTo>
                      <a:pt x="76" y="185"/>
                    </a:lnTo>
                    <a:lnTo>
                      <a:pt x="74" y="185"/>
                    </a:lnTo>
                    <a:lnTo>
                      <a:pt x="73" y="183"/>
                    </a:lnTo>
                    <a:lnTo>
                      <a:pt x="71" y="180"/>
                    </a:lnTo>
                    <a:lnTo>
                      <a:pt x="69" y="172"/>
                    </a:lnTo>
                    <a:lnTo>
                      <a:pt x="67" y="161"/>
                    </a:lnTo>
                    <a:lnTo>
                      <a:pt x="64" y="135"/>
                    </a:lnTo>
                    <a:lnTo>
                      <a:pt x="61" y="112"/>
                    </a:lnTo>
                    <a:lnTo>
                      <a:pt x="59" y="89"/>
                    </a:lnTo>
                    <a:lnTo>
                      <a:pt x="58" y="77"/>
                    </a:lnTo>
                    <a:lnTo>
                      <a:pt x="55" y="65"/>
                    </a:lnTo>
                    <a:lnTo>
                      <a:pt x="52" y="53"/>
                    </a:lnTo>
                    <a:lnTo>
                      <a:pt x="48" y="42"/>
                    </a:lnTo>
                    <a:lnTo>
                      <a:pt x="42" y="33"/>
                    </a:lnTo>
                    <a:lnTo>
                      <a:pt x="39" y="29"/>
                    </a:lnTo>
                    <a:lnTo>
                      <a:pt x="35" y="26"/>
                    </a:lnTo>
                    <a:close/>
                  </a:path>
                </a:pathLst>
              </a:custGeom>
              <a:solidFill>
                <a:srgbClr val="E0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5" name="Freeform 302">
                <a:extLst>
                  <a:ext uri="{FF2B5EF4-FFF2-40B4-BE49-F238E27FC236}">
                    <a16:creationId xmlns:a16="http://schemas.microsoft.com/office/drawing/2014/main" id="{EB568391-CF3E-4935-BC00-AC2332CCCD96}"/>
                  </a:ext>
                </a:extLst>
              </p:cNvPr>
              <p:cNvSpPr>
                <a:spLocks/>
              </p:cNvSpPr>
              <p:nvPr/>
            </p:nvSpPr>
            <p:spPr bwMode="auto">
              <a:xfrm>
                <a:off x="3632" y="1033"/>
                <a:ext cx="167" cy="183"/>
              </a:xfrm>
              <a:custGeom>
                <a:avLst/>
                <a:gdLst>
                  <a:gd name="T0" fmla="*/ 34 w 167"/>
                  <a:gd name="T1" fmla="*/ 26 h 183"/>
                  <a:gd name="T2" fmla="*/ 34 w 167"/>
                  <a:gd name="T3" fmla="*/ 26 h 183"/>
                  <a:gd name="T4" fmla="*/ 18 w 167"/>
                  <a:gd name="T5" fmla="*/ 16 h 183"/>
                  <a:gd name="T6" fmla="*/ 5 w 167"/>
                  <a:gd name="T7" fmla="*/ 7 h 183"/>
                  <a:gd name="T8" fmla="*/ 1 w 167"/>
                  <a:gd name="T9" fmla="*/ 4 h 183"/>
                  <a:gd name="T10" fmla="*/ 0 w 167"/>
                  <a:gd name="T11" fmla="*/ 1 h 183"/>
                  <a:gd name="T12" fmla="*/ 0 w 167"/>
                  <a:gd name="T13" fmla="*/ 0 h 183"/>
                  <a:gd name="T14" fmla="*/ 2 w 167"/>
                  <a:gd name="T15" fmla="*/ 0 h 183"/>
                  <a:gd name="T16" fmla="*/ 8 w 167"/>
                  <a:gd name="T17" fmla="*/ 0 h 183"/>
                  <a:gd name="T18" fmla="*/ 8 w 167"/>
                  <a:gd name="T19" fmla="*/ 0 h 183"/>
                  <a:gd name="T20" fmla="*/ 27 w 167"/>
                  <a:gd name="T21" fmla="*/ 1 h 183"/>
                  <a:gd name="T22" fmla="*/ 37 w 167"/>
                  <a:gd name="T23" fmla="*/ 2 h 183"/>
                  <a:gd name="T24" fmla="*/ 47 w 167"/>
                  <a:gd name="T25" fmla="*/ 3 h 183"/>
                  <a:gd name="T26" fmla="*/ 58 w 167"/>
                  <a:gd name="T27" fmla="*/ 6 h 183"/>
                  <a:gd name="T28" fmla="*/ 67 w 167"/>
                  <a:gd name="T29" fmla="*/ 9 h 183"/>
                  <a:gd name="T30" fmla="*/ 74 w 167"/>
                  <a:gd name="T31" fmla="*/ 13 h 183"/>
                  <a:gd name="T32" fmla="*/ 78 w 167"/>
                  <a:gd name="T33" fmla="*/ 16 h 183"/>
                  <a:gd name="T34" fmla="*/ 80 w 167"/>
                  <a:gd name="T35" fmla="*/ 19 h 183"/>
                  <a:gd name="T36" fmla="*/ 80 w 167"/>
                  <a:gd name="T37" fmla="*/ 19 h 183"/>
                  <a:gd name="T38" fmla="*/ 114 w 167"/>
                  <a:gd name="T39" fmla="*/ 63 h 183"/>
                  <a:gd name="T40" fmla="*/ 132 w 167"/>
                  <a:gd name="T41" fmla="*/ 87 h 183"/>
                  <a:gd name="T42" fmla="*/ 144 w 167"/>
                  <a:gd name="T43" fmla="*/ 106 h 183"/>
                  <a:gd name="T44" fmla="*/ 144 w 167"/>
                  <a:gd name="T45" fmla="*/ 106 h 183"/>
                  <a:gd name="T46" fmla="*/ 148 w 167"/>
                  <a:gd name="T47" fmla="*/ 112 h 183"/>
                  <a:gd name="T48" fmla="*/ 154 w 167"/>
                  <a:gd name="T49" fmla="*/ 119 h 183"/>
                  <a:gd name="T50" fmla="*/ 159 w 167"/>
                  <a:gd name="T51" fmla="*/ 125 h 183"/>
                  <a:gd name="T52" fmla="*/ 165 w 167"/>
                  <a:gd name="T53" fmla="*/ 130 h 183"/>
                  <a:gd name="T54" fmla="*/ 167 w 167"/>
                  <a:gd name="T55" fmla="*/ 136 h 183"/>
                  <a:gd name="T56" fmla="*/ 167 w 167"/>
                  <a:gd name="T57" fmla="*/ 138 h 183"/>
                  <a:gd name="T58" fmla="*/ 166 w 167"/>
                  <a:gd name="T59" fmla="*/ 140 h 183"/>
                  <a:gd name="T60" fmla="*/ 165 w 167"/>
                  <a:gd name="T61" fmla="*/ 142 h 183"/>
                  <a:gd name="T62" fmla="*/ 161 w 167"/>
                  <a:gd name="T63" fmla="*/ 144 h 183"/>
                  <a:gd name="T64" fmla="*/ 156 w 167"/>
                  <a:gd name="T65" fmla="*/ 145 h 183"/>
                  <a:gd name="T66" fmla="*/ 150 w 167"/>
                  <a:gd name="T67" fmla="*/ 146 h 183"/>
                  <a:gd name="T68" fmla="*/ 150 w 167"/>
                  <a:gd name="T69" fmla="*/ 146 h 183"/>
                  <a:gd name="T70" fmla="*/ 142 w 167"/>
                  <a:gd name="T71" fmla="*/ 149 h 183"/>
                  <a:gd name="T72" fmla="*/ 121 w 167"/>
                  <a:gd name="T73" fmla="*/ 158 h 183"/>
                  <a:gd name="T74" fmla="*/ 108 w 167"/>
                  <a:gd name="T75" fmla="*/ 163 h 183"/>
                  <a:gd name="T76" fmla="*/ 95 w 167"/>
                  <a:gd name="T77" fmla="*/ 169 h 183"/>
                  <a:gd name="T78" fmla="*/ 84 w 167"/>
                  <a:gd name="T79" fmla="*/ 176 h 183"/>
                  <a:gd name="T80" fmla="*/ 75 w 167"/>
                  <a:gd name="T81" fmla="*/ 182 h 183"/>
                  <a:gd name="T82" fmla="*/ 75 w 167"/>
                  <a:gd name="T83" fmla="*/ 182 h 183"/>
                  <a:gd name="T84" fmla="*/ 73 w 167"/>
                  <a:gd name="T85" fmla="*/ 183 h 183"/>
                  <a:gd name="T86" fmla="*/ 72 w 167"/>
                  <a:gd name="T87" fmla="*/ 183 h 183"/>
                  <a:gd name="T88" fmla="*/ 70 w 167"/>
                  <a:gd name="T89" fmla="*/ 181 h 183"/>
                  <a:gd name="T90" fmla="*/ 69 w 167"/>
                  <a:gd name="T91" fmla="*/ 178 h 183"/>
                  <a:gd name="T92" fmla="*/ 66 w 167"/>
                  <a:gd name="T93" fmla="*/ 170 h 183"/>
                  <a:gd name="T94" fmla="*/ 64 w 167"/>
                  <a:gd name="T95" fmla="*/ 160 h 183"/>
                  <a:gd name="T96" fmla="*/ 61 w 167"/>
                  <a:gd name="T97" fmla="*/ 134 h 183"/>
                  <a:gd name="T98" fmla="*/ 59 w 167"/>
                  <a:gd name="T99" fmla="*/ 111 h 183"/>
                  <a:gd name="T100" fmla="*/ 59 w 167"/>
                  <a:gd name="T101" fmla="*/ 111 h 183"/>
                  <a:gd name="T102" fmla="*/ 57 w 167"/>
                  <a:gd name="T103" fmla="*/ 89 h 183"/>
                  <a:gd name="T104" fmla="*/ 55 w 167"/>
                  <a:gd name="T105" fmla="*/ 77 h 183"/>
                  <a:gd name="T106" fmla="*/ 53 w 167"/>
                  <a:gd name="T107" fmla="*/ 65 h 183"/>
                  <a:gd name="T108" fmla="*/ 51 w 167"/>
                  <a:gd name="T109" fmla="*/ 53 h 183"/>
                  <a:gd name="T110" fmla="*/ 46 w 167"/>
                  <a:gd name="T111" fmla="*/ 41 h 183"/>
                  <a:gd name="T112" fmla="*/ 40 w 167"/>
                  <a:gd name="T113" fmla="*/ 33 h 183"/>
                  <a:gd name="T114" fmla="*/ 37 w 167"/>
                  <a:gd name="T115" fmla="*/ 29 h 183"/>
                  <a:gd name="T116" fmla="*/ 34 w 167"/>
                  <a:gd name="T117" fmla="*/ 26 h 183"/>
                  <a:gd name="T118" fmla="*/ 34 w 167"/>
                  <a:gd name="T119" fmla="*/ 26 h 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83">
                    <a:moveTo>
                      <a:pt x="34" y="26"/>
                    </a:moveTo>
                    <a:lnTo>
                      <a:pt x="34" y="26"/>
                    </a:lnTo>
                    <a:lnTo>
                      <a:pt x="18" y="16"/>
                    </a:lnTo>
                    <a:lnTo>
                      <a:pt x="5" y="7"/>
                    </a:lnTo>
                    <a:lnTo>
                      <a:pt x="1" y="4"/>
                    </a:lnTo>
                    <a:lnTo>
                      <a:pt x="0" y="1"/>
                    </a:lnTo>
                    <a:lnTo>
                      <a:pt x="0" y="0"/>
                    </a:lnTo>
                    <a:lnTo>
                      <a:pt x="2" y="0"/>
                    </a:lnTo>
                    <a:lnTo>
                      <a:pt x="8" y="0"/>
                    </a:lnTo>
                    <a:lnTo>
                      <a:pt x="27" y="1"/>
                    </a:lnTo>
                    <a:lnTo>
                      <a:pt x="37" y="2"/>
                    </a:lnTo>
                    <a:lnTo>
                      <a:pt x="47" y="3"/>
                    </a:lnTo>
                    <a:lnTo>
                      <a:pt x="58" y="6"/>
                    </a:lnTo>
                    <a:lnTo>
                      <a:pt x="67" y="9"/>
                    </a:lnTo>
                    <a:lnTo>
                      <a:pt x="74" y="13"/>
                    </a:lnTo>
                    <a:lnTo>
                      <a:pt x="78" y="16"/>
                    </a:lnTo>
                    <a:lnTo>
                      <a:pt x="80" y="19"/>
                    </a:lnTo>
                    <a:lnTo>
                      <a:pt x="114" y="63"/>
                    </a:lnTo>
                    <a:lnTo>
                      <a:pt x="132" y="87"/>
                    </a:lnTo>
                    <a:lnTo>
                      <a:pt x="144" y="106"/>
                    </a:lnTo>
                    <a:lnTo>
                      <a:pt x="148" y="112"/>
                    </a:lnTo>
                    <a:lnTo>
                      <a:pt x="154" y="119"/>
                    </a:lnTo>
                    <a:lnTo>
                      <a:pt x="159" y="125"/>
                    </a:lnTo>
                    <a:lnTo>
                      <a:pt x="165" y="130"/>
                    </a:lnTo>
                    <a:lnTo>
                      <a:pt x="167" y="136"/>
                    </a:lnTo>
                    <a:lnTo>
                      <a:pt x="167" y="138"/>
                    </a:lnTo>
                    <a:lnTo>
                      <a:pt x="166" y="140"/>
                    </a:lnTo>
                    <a:lnTo>
                      <a:pt x="165" y="142"/>
                    </a:lnTo>
                    <a:lnTo>
                      <a:pt x="161" y="144"/>
                    </a:lnTo>
                    <a:lnTo>
                      <a:pt x="156" y="145"/>
                    </a:lnTo>
                    <a:lnTo>
                      <a:pt x="150" y="146"/>
                    </a:lnTo>
                    <a:lnTo>
                      <a:pt x="142" y="149"/>
                    </a:lnTo>
                    <a:lnTo>
                      <a:pt x="121" y="158"/>
                    </a:lnTo>
                    <a:lnTo>
                      <a:pt x="108" y="163"/>
                    </a:lnTo>
                    <a:lnTo>
                      <a:pt x="95" y="169"/>
                    </a:lnTo>
                    <a:lnTo>
                      <a:pt x="84" y="176"/>
                    </a:lnTo>
                    <a:lnTo>
                      <a:pt x="75" y="182"/>
                    </a:lnTo>
                    <a:lnTo>
                      <a:pt x="73" y="183"/>
                    </a:lnTo>
                    <a:lnTo>
                      <a:pt x="72" y="183"/>
                    </a:lnTo>
                    <a:lnTo>
                      <a:pt x="70" y="181"/>
                    </a:lnTo>
                    <a:lnTo>
                      <a:pt x="69" y="178"/>
                    </a:lnTo>
                    <a:lnTo>
                      <a:pt x="66" y="170"/>
                    </a:lnTo>
                    <a:lnTo>
                      <a:pt x="64" y="160"/>
                    </a:lnTo>
                    <a:lnTo>
                      <a:pt x="61" y="134"/>
                    </a:lnTo>
                    <a:lnTo>
                      <a:pt x="59" y="111"/>
                    </a:lnTo>
                    <a:lnTo>
                      <a:pt x="57" y="89"/>
                    </a:lnTo>
                    <a:lnTo>
                      <a:pt x="55" y="77"/>
                    </a:lnTo>
                    <a:lnTo>
                      <a:pt x="53" y="65"/>
                    </a:lnTo>
                    <a:lnTo>
                      <a:pt x="51" y="53"/>
                    </a:lnTo>
                    <a:lnTo>
                      <a:pt x="46" y="41"/>
                    </a:lnTo>
                    <a:lnTo>
                      <a:pt x="40" y="33"/>
                    </a:lnTo>
                    <a:lnTo>
                      <a:pt x="37" y="29"/>
                    </a:lnTo>
                    <a:lnTo>
                      <a:pt x="34" y="26"/>
                    </a:lnTo>
                    <a:close/>
                  </a:path>
                </a:pathLst>
              </a:custGeom>
              <a:solidFill>
                <a:srgbClr val="D1D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6" name="Freeform 303">
                <a:extLst>
                  <a:ext uri="{FF2B5EF4-FFF2-40B4-BE49-F238E27FC236}">
                    <a16:creationId xmlns:a16="http://schemas.microsoft.com/office/drawing/2014/main" id="{F2D8ABCC-3D78-40E2-A24A-853F4A5E3026}"/>
                  </a:ext>
                </a:extLst>
              </p:cNvPr>
              <p:cNvSpPr>
                <a:spLocks/>
              </p:cNvSpPr>
              <p:nvPr/>
            </p:nvSpPr>
            <p:spPr bwMode="auto">
              <a:xfrm>
                <a:off x="3634" y="1034"/>
                <a:ext cx="163" cy="181"/>
              </a:xfrm>
              <a:custGeom>
                <a:avLst/>
                <a:gdLst>
                  <a:gd name="T0" fmla="*/ 33 w 163"/>
                  <a:gd name="T1" fmla="*/ 26 h 181"/>
                  <a:gd name="T2" fmla="*/ 33 w 163"/>
                  <a:gd name="T3" fmla="*/ 26 h 181"/>
                  <a:gd name="T4" fmla="*/ 18 w 163"/>
                  <a:gd name="T5" fmla="*/ 15 h 181"/>
                  <a:gd name="T6" fmla="*/ 5 w 163"/>
                  <a:gd name="T7" fmla="*/ 7 h 181"/>
                  <a:gd name="T8" fmla="*/ 2 w 163"/>
                  <a:gd name="T9" fmla="*/ 3 h 181"/>
                  <a:gd name="T10" fmla="*/ 0 w 163"/>
                  <a:gd name="T11" fmla="*/ 1 h 181"/>
                  <a:gd name="T12" fmla="*/ 1 w 163"/>
                  <a:gd name="T13" fmla="*/ 0 h 181"/>
                  <a:gd name="T14" fmla="*/ 2 w 163"/>
                  <a:gd name="T15" fmla="*/ 0 h 181"/>
                  <a:gd name="T16" fmla="*/ 9 w 163"/>
                  <a:gd name="T17" fmla="*/ 0 h 181"/>
                  <a:gd name="T18" fmla="*/ 9 w 163"/>
                  <a:gd name="T19" fmla="*/ 0 h 181"/>
                  <a:gd name="T20" fmla="*/ 27 w 163"/>
                  <a:gd name="T21" fmla="*/ 1 h 181"/>
                  <a:gd name="T22" fmla="*/ 36 w 163"/>
                  <a:gd name="T23" fmla="*/ 2 h 181"/>
                  <a:gd name="T24" fmla="*/ 46 w 163"/>
                  <a:gd name="T25" fmla="*/ 3 h 181"/>
                  <a:gd name="T26" fmla="*/ 56 w 163"/>
                  <a:gd name="T27" fmla="*/ 6 h 181"/>
                  <a:gd name="T28" fmla="*/ 65 w 163"/>
                  <a:gd name="T29" fmla="*/ 9 h 181"/>
                  <a:gd name="T30" fmla="*/ 72 w 163"/>
                  <a:gd name="T31" fmla="*/ 14 h 181"/>
                  <a:gd name="T32" fmla="*/ 78 w 163"/>
                  <a:gd name="T33" fmla="*/ 20 h 181"/>
                  <a:gd name="T34" fmla="*/ 78 w 163"/>
                  <a:gd name="T35" fmla="*/ 20 h 181"/>
                  <a:gd name="T36" fmla="*/ 111 w 163"/>
                  <a:gd name="T37" fmla="*/ 63 h 181"/>
                  <a:gd name="T38" fmla="*/ 128 w 163"/>
                  <a:gd name="T39" fmla="*/ 87 h 181"/>
                  <a:gd name="T40" fmla="*/ 140 w 163"/>
                  <a:gd name="T41" fmla="*/ 105 h 181"/>
                  <a:gd name="T42" fmla="*/ 140 w 163"/>
                  <a:gd name="T43" fmla="*/ 105 h 181"/>
                  <a:gd name="T44" fmla="*/ 144 w 163"/>
                  <a:gd name="T45" fmla="*/ 112 h 181"/>
                  <a:gd name="T46" fmla="*/ 150 w 163"/>
                  <a:gd name="T47" fmla="*/ 118 h 181"/>
                  <a:gd name="T48" fmla="*/ 155 w 163"/>
                  <a:gd name="T49" fmla="*/ 124 h 181"/>
                  <a:gd name="T50" fmla="*/ 161 w 163"/>
                  <a:gd name="T51" fmla="*/ 129 h 181"/>
                  <a:gd name="T52" fmla="*/ 163 w 163"/>
                  <a:gd name="T53" fmla="*/ 135 h 181"/>
                  <a:gd name="T54" fmla="*/ 163 w 163"/>
                  <a:gd name="T55" fmla="*/ 137 h 181"/>
                  <a:gd name="T56" fmla="*/ 162 w 163"/>
                  <a:gd name="T57" fmla="*/ 139 h 181"/>
                  <a:gd name="T58" fmla="*/ 161 w 163"/>
                  <a:gd name="T59" fmla="*/ 141 h 181"/>
                  <a:gd name="T60" fmla="*/ 157 w 163"/>
                  <a:gd name="T61" fmla="*/ 142 h 181"/>
                  <a:gd name="T62" fmla="*/ 153 w 163"/>
                  <a:gd name="T63" fmla="*/ 144 h 181"/>
                  <a:gd name="T64" fmla="*/ 147 w 163"/>
                  <a:gd name="T65" fmla="*/ 145 h 181"/>
                  <a:gd name="T66" fmla="*/ 147 w 163"/>
                  <a:gd name="T67" fmla="*/ 145 h 181"/>
                  <a:gd name="T68" fmla="*/ 138 w 163"/>
                  <a:gd name="T69" fmla="*/ 148 h 181"/>
                  <a:gd name="T70" fmla="*/ 118 w 163"/>
                  <a:gd name="T71" fmla="*/ 157 h 181"/>
                  <a:gd name="T72" fmla="*/ 106 w 163"/>
                  <a:gd name="T73" fmla="*/ 162 h 181"/>
                  <a:gd name="T74" fmla="*/ 93 w 163"/>
                  <a:gd name="T75" fmla="*/ 168 h 181"/>
                  <a:gd name="T76" fmla="*/ 82 w 163"/>
                  <a:gd name="T77" fmla="*/ 174 h 181"/>
                  <a:gd name="T78" fmla="*/ 73 w 163"/>
                  <a:gd name="T79" fmla="*/ 180 h 181"/>
                  <a:gd name="T80" fmla="*/ 73 w 163"/>
                  <a:gd name="T81" fmla="*/ 180 h 181"/>
                  <a:gd name="T82" fmla="*/ 72 w 163"/>
                  <a:gd name="T83" fmla="*/ 181 h 181"/>
                  <a:gd name="T84" fmla="*/ 70 w 163"/>
                  <a:gd name="T85" fmla="*/ 181 h 181"/>
                  <a:gd name="T86" fmla="*/ 69 w 163"/>
                  <a:gd name="T87" fmla="*/ 179 h 181"/>
                  <a:gd name="T88" fmla="*/ 67 w 163"/>
                  <a:gd name="T89" fmla="*/ 176 h 181"/>
                  <a:gd name="T90" fmla="*/ 65 w 163"/>
                  <a:gd name="T91" fmla="*/ 169 h 181"/>
                  <a:gd name="T92" fmla="*/ 63 w 163"/>
                  <a:gd name="T93" fmla="*/ 158 h 181"/>
                  <a:gd name="T94" fmla="*/ 60 w 163"/>
                  <a:gd name="T95" fmla="*/ 133 h 181"/>
                  <a:gd name="T96" fmla="*/ 58 w 163"/>
                  <a:gd name="T97" fmla="*/ 110 h 181"/>
                  <a:gd name="T98" fmla="*/ 58 w 163"/>
                  <a:gd name="T99" fmla="*/ 110 h 181"/>
                  <a:gd name="T100" fmla="*/ 56 w 163"/>
                  <a:gd name="T101" fmla="*/ 88 h 181"/>
                  <a:gd name="T102" fmla="*/ 54 w 163"/>
                  <a:gd name="T103" fmla="*/ 76 h 181"/>
                  <a:gd name="T104" fmla="*/ 52 w 163"/>
                  <a:gd name="T105" fmla="*/ 64 h 181"/>
                  <a:gd name="T106" fmla="*/ 49 w 163"/>
                  <a:gd name="T107" fmla="*/ 52 h 181"/>
                  <a:gd name="T108" fmla="*/ 45 w 163"/>
                  <a:gd name="T109" fmla="*/ 41 h 181"/>
                  <a:gd name="T110" fmla="*/ 40 w 163"/>
                  <a:gd name="T111" fmla="*/ 32 h 181"/>
                  <a:gd name="T112" fmla="*/ 37 w 163"/>
                  <a:gd name="T113" fmla="*/ 29 h 181"/>
                  <a:gd name="T114" fmla="*/ 33 w 163"/>
                  <a:gd name="T115" fmla="*/ 26 h 181"/>
                  <a:gd name="T116" fmla="*/ 33 w 163"/>
                  <a:gd name="T117" fmla="*/ 26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3" h="181">
                    <a:moveTo>
                      <a:pt x="33" y="26"/>
                    </a:moveTo>
                    <a:lnTo>
                      <a:pt x="33" y="26"/>
                    </a:lnTo>
                    <a:lnTo>
                      <a:pt x="18" y="15"/>
                    </a:lnTo>
                    <a:lnTo>
                      <a:pt x="5" y="7"/>
                    </a:lnTo>
                    <a:lnTo>
                      <a:pt x="2" y="3"/>
                    </a:lnTo>
                    <a:lnTo>
                      <a:pt x="0" y="1"/>
                    </a:lnTo>
                    <a:lnTo>
                      <a:pt x="1" y="0"/>
                    </a:lnTo>
                    <a:lnTo>
                      <a:pt x="2" y="0"/>
                    </a:lnTo>
                    <a:lnTo>
                      <a:pt x="9" y="0"/>
                    </a:lnTo>
                    <a:lnTo>
                      <a:pt x="27" y="1"/>
                    </a:lnTo>
                    <a:lnTo>
                      <a:pt x="36" y="2"/>
                    </a:lnTo>
                    <a:lnTo>
                      <a:pt x="46" y="3"/>
                    </a:lnTo>
                    <a:lnTo>
                      <a:pt x="56" y="6"/>
                    </a:lnTo>
                    <a:lnTo>
                      <a:pt x="65" y="9"/>
                    </a:lnTo>
                    <a:lnTo>
                      <a:pt x="72" y="14"/>
                    </a:lnTo>
                    <a:lnTo>
                      <a:pt x="78" y="20"/>
                    </a:lnTo>
                    <a:lnTo>
                      <a:pt x="111" y="63"/>
                    </a:lnTo>
                    <a:lnTo>
                      <a:pt x="128" y="87"/>
                    </a:lnTo>
                    <a:lnTo>
                      <a:pt x="140" y="105"/>
                    </a:lnTo>
                    <a:lnTo>
                      <a:pt x="144" y="112"/>
                    </a:lnTo>
                    <a:lnTo>
                      <a:pt x="150" y="118"/>
                    </a:lnTo>
                    <a:lnTo>
                      <a:pt x="155" y="124"/>
                    </a:lnTo>
                    <a:lnTo>
                      <a:pt x="161" y="129"/>
                    </a:lnTo>
                    <a:lnTo>
                      <a:pt x="163" y="135"/>
                    </a:lnTo>
                    <a:lnTo>
                      <a:pt x="163" y="137"/>
                    </a:lnTo>
                    <a:lnTo>
                      <a:pt x="162" y="139"/>
                    </a:lnTo>
                    <a:lnTo>
                      <a:pt x="161" y="141"/>
                    </a:lnTo>
                    <a:lnTo>
                      <a:pt x="157" y="142"/>
                    </a:lnTo>
                    <a:lnTo>
                      <a:pt x="153" y="144"/>
                    </a:lnTo>
                    <a:lnTo>
                      <a:pt x="147" y="145"/>
                    </a:lnTo>
                    <a:lnTo>
                      <a:pt x="138" y="148"/>
                    </a:lnTo>
                    <a:lnTo>
                      <a:pt x="118" y="157"/>
                    </a:lnTo>
                    <a:lnTo>
                      <a:pt x="106" y="162"/>
                    </a:lnTo>
                    <a:lnTo>
                      <a:pt x="93" y="168"/>
                    </a:lnTo>
                    <a:lnTo>
                      <a:pt x="82" y="174"/>
                    </a:lnTo>
                    <a:lnTo>
                      <a:pt x="73" y="180"/>
                    </a:lnTo>
                    <a:lnTo>
                      <a:pt x="72" y="181"/>
                    </a:lnTo>
                    <a:lnTo>
                      <a:pt x="70" y="181"/>
                    </a:lnTo>
                    <a:lnTo>
                      <a:pt x="69" y="179"/>
                    </a:lnTo>
                    <a:lnTo>
                      <a:pt x="67" y="176"/>
                    </a:lnTo>
                    <a:lnTo>
                      <a:pt x="65" y="169"/>
                    </a:lnTo>
                    <a:lnTo>
                      <a:pt x="63" y="158"/>
                    </a:lnTo>
                    <a:lnTo>
                      <a:pt x="60" y="133"/>
                    </a:lnTo>
                    <a:lnTo>
                      <a:pt x="58" y="110"/>
                    </a:lnTo>
                    <a:lnTo>
                      <a:pt x="56" y="88"/>
                    </a:lnTo>
                    <a:lnTo>
                      <a:pt x="54" y="76"/>
                    </a:lnTo>
                    <a:lnTo>
                      <a:pt x="52" y="64"/>
                    </a:lnTo>
                    <a:lnTo>
                      <a:pt x="49" y="52"/>
                    </a:lnTo>
                    <a:lnTo>
                      <a:pt x="45" y="41"/>
                    </a:lnTo>
                    <a:lnTo>
                      <a:pt x="40" y="32"/>
                    </a:lnTo>
                    <a:lnTo>
                      <a:pt x="37" y="29"/>
                    </a:lnTo>
                    <a:lnTo>
                      <a:pt x="33" y="26"/>
                    </a:lnTo>
                    <a:close/>
                  </a:path>
                </a:pathLst>
              </a:custGeom>
              <a:solidFill>
                <a:srgbClr val="C2C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7" name="Freeform 304">
                <a:extLst>
                  <a:ext uri="{FF2B5EF4-FFF2-40B4-BE49-F238E27FC236}">
                    <a16:creationId xmlns:a16="http://schemas.microsoft.com/office/drawing/2014/main" id="{229A90EE-090D-4548-BD27-A8CFAAB1DB7F}"/>
                  </a:ext>
                </a:extLst>
              </p:cNvPr>
              <p:cNvSpPr>
                <a:spLocks/>
              </p:cNvSpPr>
              <p:nvPr/>
            </p:nvSpPr>
            <p:spPr bwMode="auto">
              <a:xfrm>
                <a:off x="3637" y="1034"/>
                <a:ext cx="158" cy="180"/>
              </a:xfrm>
              <a:custGeom>
                <a:avLst/>
                <a:gdLst>
                  <a:gd name="T0" fmla="*/ 32 w 158"/>
                  <a:gd name="T1" fmla="*/ 26 h 180"/>
                  <a:gd name="T2" fmla="*/ 32 w 158"/>
                  <a:gd name="T3" fmla="*/ 26 h 180"/>
                  <a:gd name="T4" fmla="*/ 17 w 158"/>
                  <a:gd name="T5" fmla="*/ 16 h 180"/>
                  <a:gd name="T6" fmla="*/ 5 w 158"/>
                  <a:gd name="T7" fmla="*/ 8 h 180"/>
                  <a:gd name="T8" fmla="*/ 1 w 158"/>
                  <a:gd name="T9" fmla="*/ 4 h 180"/>
                  <a:gd name="T10" fmla="*/ 0 w 158"/>
                  <a:gd name="T11" fmla="*/ 2 h 180"/>
                  <a:gd name="T12" fmla="*/ 1 w 158"/>
                  <a:gd name="T13" fmla="*/ 1 h 180"/>
                  <a:gd name="T14" fmla="*/ 2 w 158"/>
                  <a:gd name="T15" fmla="*/ 0 h 180"/>
                  <a:gd name="T16" fmla="*/ 8 w 158"/>
                  <a:gd name="T17" fmla="*/ 0 h 180"/>
                  <a:gd name="T18" fmla="*/ 8 w 158"/>
                  <a:gd name="T19" fmla="*/ 0 h 180"/>
                  <a:gd name="T20" fmla="*/ 25 w 158"/>
                  <a:gd name="T21" fmla="*/ 2 h 180"/>
                  <a:gd name="T22" fmla="*/ 35 w 158"/>
                  <a:gd name="T23" fmla="*/ 3 h 180"/>
                  <a:gd name="T24" fmla="*/ 44 w 158"/>
                  <a:gd name="T25" fmla="*/ 5 h 180"/>
                  <a:gd name="T26" fmla="*/ 54 w 158"/>
                  <a:gd name="T27" fmla="*/ 7 h 180"/>
                  <a:gd name="T28" fmla="*/ 62 w 158"/>
                  <a:gd name="T29" fmla="*/ 11 h 180"/>
                  <a:gd name="T30" fmla="*/ 69 w 158"/>
                  <a:gd name="T31" fmla="*/ 15 h 180"/>
                  <a:gd name="T32" fmla="*/ 75 w 158"/>
                  <a:gd name="T33" fmla="*/ 21 h 180"/>
                  <a:gd name="T34" fmla="*/ 75 w 158"/>
                  <a:gd name="T35" fmla="*/ 21 h 180"/>
                  <a:gd name="T36" fmla="*/ 107 w 158"/>
                  <a:gd name="T37" fmla="*/ 64 h 180"/>
                  <a:gd name="T38" fmla="*/ 124 w 158"/>
                  <a:gd name="T39" fmla="*/ 87 h 180"/>
                  <a:gd name="T40" fmla="*/ 135 w 158"/>
                  <a:gd name="T41" fmla="*/ 105 h 180"/>
                  <a:gd name="T42" fmla="*/ 135 w 158"/>
                  <a:gd name="T43" fmla="*/ 105 h 180"/>
                  <a:gd name="T44" fmla="*/ 140 w 158"/>
                  <a:gd name="T45" fmla="*/ 112 h 180"/>
                  <a:gd name="T46" fmla="*/ 145 w 158"/>
                  <a:gd name="T47" fmla="*/ 118 h 180"/>
                  <a:gd name="T48" fmla="*/ 150 w 158"/>
                  <a:gd name="T49" fmla="*/ 124 h 180"/>
                  <a:gd name="T50" fmla="*/ 155 w 158"/>
                  <a:gd name="T51" fmla="*/ 129 h 180"/>
                  <a:gd name="T52" fmla="*/ 158 w 158"/>
                  <a:gd name="T53" fmla="*/ 134 h 180"/>
                  <a:gd name="T54" fmla="*/ 158 w 158"/>
                  <a:gd name="T55" fmla="*/ 137 h 180"/>
                  <a:gd name="T56" fmla="*/ 158 w 158"/>
                  <a:gd name="T57" fmla="*/ 139 h 180"/>
                  <a:gd name="T58" fmla="*/ 155 w 158"/>
                  <a:gd name="T59" fmla="*/ 141 h 180"/>
                  <a:gd name="T60" fmla="*/ 152 w 158"/>
                  <a:gd name="T61" fmla="*/ 142 h 180"/>
                  <a:gd name="T62" fmla="*/ 148 w 158"/>
                  <a:gd name="T63" fmla="*/ 144 h 180"/>
                  <a:gd name="T64" fmla="*/ 143 w 158"/>
                  <a:gd name="T65" fmla="*/ 145 h 180"/>
                  <a:gd name="T66" fmla="*/ 143 w 158"/>
                  <a:gd name="T67" fmla="*/ 145 h 180"/>
                  <a:gd name="T68" fmla="*/ 134 w 158"/>
                  <a:gd name="T69" fmla="*/ 148 h 180"/>
                  <a:gd name="T70" fmla="*/ 114 w 158"/>
                  <a:gd name="T71" fmla="*/ 155 h 180"/>
                  <a:gd name="T72" fmla="*/ 90 w 158"/>
                  <a:gd name="T73" fmla="*/ 167 h 180"/>
                  <a:gd name="T74" fmla="*/ 79 w 158"/>
                  <a:gd name="T75" fmla="*/ 173 h 180"/>
                  <a:gd name="T76" fmla="*/ 71 w 158"/>
                  <a:gd name="T77" fmla="*/ 179 h 180"/>
                  <a:gd name="T78" fmla="*/ 71 w 158"/>
                  <a:gd name="T79" fmla="*/ 179 h 180"/>
                  <a:gd name="T80" fmla="*/ 69 w 158"/>
                  <a:gd name="T81" fmla="*/ 180 h 180"/>
                  <a:gd name="T82" fmla="*/ 67 w 158"/>
                  <a:gd name="T83" fmla="*/ 180 h 180"/>
                  <a:gd name="T84" fmla="*/ 66 w 158"/>
                  <a:gd name="T85" fmla="*/ 178 h 180"/>
                  <a:gd name="T86" fmla="*/ 65 w 158"/>
                  <a:gd name="T87" fmla="*/ 176 h 180"/>
                  <a:gd name="T88" fmla="*/ 62 w 158"/>
                  <a:gd name="T89" fmla="*/ 168 h 180"/>
                  <a:gd name="T90" fmla="*/ 60 w 158"/>
                  <a:gd name="T91" fmla="*/ 158 h 180"/>
                  <a:gd name="T92" fmla="*/ 58 w 158"/>
                  <a:gd name="T93" fmla="*/ 133 h 180"/>
                  <a:gd name="T94" fmla="*/ 55 w 158"/>
                  <a:gd name="T95" fmla="*/ 111 h 180"/>
                  <a:gd name="T96" fmla="*/ 55 w 158"/>
                  <a:gd name="T97" fmla="*/ 111 h 180"/>
                  <a:gd name="T98" fmla="*/ 53 w 158"/>
                  <a:gd name="T99" fmla="*/ 88 h 180"/>
                  <a:gd name="T100" fmla="*/ 52 w 158"/>
                  <a:gd name="T101" fmla="*/ 77 h 180"/>
                  <a:gd name="T102" fmla="*/ 50 w 158"/>
                  <a:gd name="T103" fmla="*/ 64 h 180"/>
                  <a:gd name="T104" fmla="*/ 47 w 158"/>
                  <a:gd name="T105" fmla="*/ 53 h 180"/>
                  <a:gd name="T106" fmla="*/ 43 w 158"/>
                  <a:gd name="T107" fmla="*/ 41 h 180"/>
                  <a:gd name="T108" fmla="*/ 38 w 158"/>
                  <a:gd name="T109" fmla="*/ 33 h 180"/>
                  <a:gd name="T110" fmla="*/ 35 w 158"/>
                  <a:gd name="T111" fmla="*/ 29 h 180"/>
                  <a:gd name="T112" fmla="*/ 32 w 158"/>
                  <a:gd name="T113" fmla="*/ 26 h 180"/>
                  <a:gd name="T114" fmla="*/ 32 w 158"/>
                  <a:gd name="T115" fmla="*/ 26 h 1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8" h="180">
                    <a:moveTo>
                      <a:pt x="32" y="26"/>
                    </a:moveTo>
                    <a:lnTo>
                      <a:pt x="32" y="26"/>
                    </a:lnTo>
                    <a:lnTo>
                      <a:pt x="17" y="16"/>
                    </a:lnTo>
                    <a:lnTo>
                      <a:pt x="5" y="8"/>
                    </a:lnTo>
                    <a:lnTo>
                      <a:pt x="1" y="4"/>
                    </a:lnTo>
                    <a:lnTo>
                      <a:pt x="0" y="2"/>
                    </a:lnTo>
                    <a:lnTo>
                      <a:pt x="1" y="1"/>
                    </a:lnTo>
                    <a:lnTo>
                      <a:pt x="2" y="0"/>
                    </a:lnTo>
                    <a:lnTo>
                      <a:pt x="8" y="0"/>
                    </a:lnTo>
                    <a:lnTo>
                      <a:pt x="25" y="2"/>
                    </a:lnTo>
                    <a:lnTo>
                      <a:pt x="35" y="3"/>
                    </a:lnTo>
                    <a:lnTo>
                      <a:pt x="44" y="5"/>
                    </a:lnTo>
                    <a:lnTo>
                      <a:pt x="54" y="7"/>
                    </a:lnTo>
                    <a:lnTo>
                      <a:pt x="62" y="11"/>
                    </a:lnTo>
                    <a:lnTo>
                      <a:pt x="69" y="15"/>
                    </a:lnTo>
                    <a:lnTo>
                      <a:pt x="75" y="21"/>
                    </a:lnTo>
                    <a:lnTo>
                      <a:pt x="107" y="64"/>
                    </a:lnTo>
                    <a:lnTo>
                      <a:pt x="124" y="87"/>
                    </a:lnTo>
                    <a:lnTo>
                      <a:pt x="135" y="105"/>
                    </a:lnTo>
                    <a:lnTo>
                      <a:pt x="140" y="112"/>
                    </a:lnTo>
                    <a:lnTo>
                      <a:pt x="145" y="118"/>
                    </a:lnTo>
                    <a:lnTo>
                      <a:pt x="150" y="124"/>
                    </a:lnTo>
                    <a:lnTo>
                      <a:pt x="155" y="129"/>
                    </a:lnTo>
                    <a:lnTo>
                      <a:pt x="158" y="134"/>
                    </a:lnTo>
                    <a:lnTo>
                      <a:pt x="158" y="137"/>
                    </a:lnTo>
                    <a:lnTo>
                      <a:pt x="158" y="139"/>
                    </a:lnTo>
                    <a:lnTo>
                      <a:pt x="155" y="141"/>
                    </a:lnTo>
                    <a:lnTo>
                      <a:pt x="152" y="142"/>
                    </a:lnTo>
                    <a:lnTo>
                      <a:pt x="148" y="144"/>
                    </a:lnTo>
                    <a:lnTo>
                      <a:pt x="143" y="145"/>
                    </a:lnTo>
                    <a:lnTo>
                      <a:pt x="134" y="148"/>
                    </a:lnTo>
                    <a:lnTo>
                      <a:pt x="114" y="155"/>
                    </a:lnTo>
                    <a:lnTo>
                      <a:pt x="90" y="167"/>
                    </a:lnTo>
                    <a:lnTo>
                      <a:pt x="79" y="173"/>
                    </a:lnTo>
                    <a:lnTo>
                      <a:pt x="71" y="179"/>
                    </a:lnTo>
                    <a:lnTo>
                      <a:pt x="69" y="180"/>
                    </a:lnTo>
                    <a:lnTo>
                      <a:pt x="67" y="180"/>
                    </a:lnTo>
                    <a:lnTo>
                      <a:pt x="66" y="178"/>
                    </a:lnTo>
                    <a:lnTo>
                      <a:pt x="65" y="176"/>
                    </a:lnTo>
                    <a:lnTo>
                      <a:pt x="62" y="168"/>
                    </a:lnTo>
                    <a:lnTo>
                      <a:pt x="60" y="158"/>
                    </a:lnTo>
                    <a:lnTo>
                      <a:pt x="58" y="133"/>
                    </a:lnTo>
                    <a:lnTo>
                      <a:pt x="55" y="111"/>
                    </a:lnTo>
                    <a:lnTo>
                      <a:pt x="53" y="88"/>
                    </a:lnTo>
                    <a:lnTo>
                      <a:pt x="52" y="77"/>
                    </a:lnTo>
                    <a:lnTo>
                      <a:pt x="50" y="64"/>
                    </a:lnTo>
                    <a:lnTo>
                      <a:pt x="47" y="53"/>
                    </a:lnTo>
                    <a:lnTo>
                      <a:pt x="43" y="41"/>
                    </a:lnTo>
                    <a:lnTo>
                      <a:pt x="38" y="33"/>
                    </a:lnTo>
                    <a:lnTo>
                      <a:pt x="35" y="29"/>
                    </a:lnTo>
                    <a:lnTo>
                      <a:pt x="32" y="26"/>
                    </a:lnTo>
                    <a:close/>
                  </a:path>
                </a:pathLst>
              </a:custGeom>
              <a:solidFill>
                <a:srgbClr val="B2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8" name="Freeform 305">
                <a:extLst>
                  <a:ext uri="{FF2B5EF4-FFF2-40B4-BE49-F238E27FC236}">
                    <a16:creationId xmlns:a16="http://schemas.microsoft.com/office/drawing/2014/main" id="{DBC35607-70FF-4621-9037-85F27BDD0658}"/>
                  </a:ext>
                </a:extLst>
              </p:cNvPr>
              <p:cNvSpPr>
                <a:spLocks/>
              </p:cNvSpPr>
              <p:nvPr/>
            </p:nvSpPr>
            <p:spPr bwMode="auto">
              <a:xfrm>
                <a:off x="3640" y="1035"/>
                <a:ext cx="152" cy="178"/>
              </a:xfrm>
              <a:custGeom>
                <a:avLst/>
                <a:gdLst>
                  <a:gd name="T0" fmla="*/ 30 w 152"/>
                  <a:gd name="T1" fmla="*/ 26 h 178"/>
                  <a:gd name="T2" fmla="*/ 30 w 152"/>
                  <a:gd name="T3" fmla="*/ 26 h 178"/>
                  <a:gd name="T4" fmla="*/ 16 w 152"/>
                  <a:gd name="T5" fmla="*/ 16 h 178"/>
                  <a:gd name="T6" fmla="*/ 4 w 152"/>
                  <a:gd name="T7" fmla="*/ 7 h 178"/>
                  <a:gd name="T8" fmla="*/ 1 w 152"/>
                  <a:gd name="T9" fmla="*/ 4 h 178"/>
                  <a:gd name="T10" fmla="*/ 0 w 152"/>
                  <a:gd name="T11" fmla="*/ 1 h 178"/>
                  <a:gd name="T12" fmla="*/ 0 w 152"/>
                  <a:gd name="T13" fmla="*/ 1 h 178"/>
                  <a:gd name="T14" fmla="*/ 1 w 152"/>
                  <a:gd name="T15" fmla="*/ 0 h 178"/>
                  <a:gd name="T16" fmla="*/ 7 w 152"/>
                  <a:gd name="T17" fmla="*/ 0 h 178"/>
                  <a:gd name="T18" fmla="*/ 7 w 152"/>
                  <a:gd name="T19" fmla="*/ 0 h 178"/>
                  <a:gd name="T20" fmla="*/ 24 w 152"/>
                  <a:gd name="T21" fmla="*/ 1 h 178"/>
                  <a:gd name="T22" fmla="*/ 33 w 152"/>
                  <a:gd name="T23" fmla="*/ 3 h 178"/>
                  <a:gd name="T24" fmla="*/ 43 w 152"/>
                  <a:gd name="T25" fmla="*/ 5 h 178"/>
                  <a:gd name="T26" fmla="*/ 52 w 152"/>
                  <a:gd name="T27" fmla="*/ 7 h 178"/>
                  <a:gd name="T28" fmla="*/ 60 w 152"/>
                  <a:gd name="T29" fmla="*/ 11 h 178"/>
                  <a:gd name="T30" fmla="*/ 66 w 152"/>
                  <a:gd name="T31" fmla="*/ 15 h 178"/>
                  <a:gd name="T32" fmla="*/ 72 w 152"/>
                  <a:gd name="T33" fmla="*/ 21 h 178"/>
                  <a:gd name="T34" fmla="*/ 72 w 152"/>
                  <a:gd name="T35" fmla="*/ 21 h 178"/>
                  <a:gd name="T36" fmla="*/ 103 w 152"/>
                  <a:gd name="T37" fmla="*/ 63 h 178"/>
                  <a:gd name="T38" fmla="*/ 120 w 152"/>
                  <a:gd name="T39" fmla="*/ 86 h 178"/>
                  <a:gd name="T40" fmla="*/ 131 w 152"/>
                  <a:gd name="T41" fmla="*/ 104 h 178"/>
                  <a:gd name="T42" fmla="*/ 131 w 152"/>
                  <a:gd name="T43" fmla="*/ 104 h 178"/>
                  <a:gd name="T44" fmla="*/ 135 w 152"/>
                  <a:gd name="T45" fmla="*/ 111 h 178"/>
                  <a:gd name="T46" fmla="*/ 140 w 152"/>
                  <a:gd name="T47" fmla="*/ 117 h 178"/>
                  <a:gd name="T48" fmla="*/ 145 w 152"/>
                  <a:gd name="T49" fmla="*/ 123 h 178"/>
                  <a:gd name="T50" fmla="*/ 150 w 152"/>
                  <a:gd name="T51" fmla="*/ 128 h 178"/>
                  <a:gd name="T52" fmla="*/ 152 w 152"/>
                  <a:gd name="T53" fmla="*/ 133 h 178"/>
                  <a:gd name="T54" fmla="*/ 152 w 152"/>
                  <a:gd name="T55" fmla="*/ 136 h 178"/>
                  <a:gd name="T56" fmla="*/ 152 w 152"/>
                  <a:gd name="T57" fmla="*/ 138 h 178"/>
                  <a:gd name="T58" fmla="*/ 150 w 152"/>
                  <a:gd name="T59" fmla="*/ 140 h 178"/>
                  <a:gd name="T60" fmla="*/ 147 w 152"/>
                  <a:gd name="T61" fmla="*/ 141 h 178"/>
                  <a:gd name="T62" fmla="*/ 143 w 152"/>
                  <a:gd name="T63" fmla="*/ 142 h 178"/>
                  <a:gd name="T64" fmla="*/ 138 w 152"/>
                  <a:gd name="T65" fmla="*/ 144 h 178"/>
                  <a:gd name="T66" fmla="*/ 138 w 152"/>
                  <a:gd name="T67" fmla="*/ 144 h 178"/>
                  <a:gd name="T68" fmla="*/ 130 w 152"/>
                  <a:gd name="T69" fmla="*/ 147 h 178"/>
                  <a:gd name="T70" fmla="*/ 110 w 152"/>
                  <a:gd name="T71" fmla="*/ 154 h 178"/>
                  <a:gd name="T72" fmla="*/ 86 w 152"/>
                  <a:gd name="T73" fmla="*/ 166 h 178"/>
                  <a:gd name="T74" fmla="*/ 76 w 152"/>
                  <a:gd name="T75" fmla="*/ 171 h 178"/>
                  <a:gd name="T76" fmla="*/ 68 w 152"/>
                  <a:gd name="T77" fmla="*/ 177 h 178"/>
                  <a:gd name="T78" fmla="*/ 68 w 152"/>
                  <a:gd name="T79" fmla="*/ 177 h 178"/>
                  <a:gd name="T80" fmla="*/ 66 w 152"/>
                  <a:gd name="T81" fmla="*/ 178 h 178"/>
                  <a:gd name="T82" fmla="*/ 65 w 152"/>
                  <a:gd name="T83" fmla="*/ 177 h 178"/>
                  <a:gd name="T84" fmla="*/ 63 w 152"/>
                  <a:gd name="T85" fmla="*/ 176 h 178"/>
                  <a:gd name="T86" fmla="*/ 62 w 152"/>
                  <a:gd name="T87" fmla="*/ 174 h 178"/>
                  <a:gd name="T88" fmla="*/ 60 w 152"/>
                  <a:gd name="T89" fmla="*/ 166 h 178"/>
                  <a:gd name="T90" fmla="*/ 58 w 152"/>
                  <a:gd name="T91" fmla="*/ 156 h 178"/>
                  <a:gd name="T92" fmla="*/ 55 w 152"/>
                  <a:gd name="T93" fmla="*/ 132 h 178"/>
                  <a:gd name="T94" fmla="*/ 53 w 152"/>
                  <a:gd name="T95" fmla="*/ 110 h 178"/>
                  <a:gd name="T96" fmla="*/ 53 w 152"/>
                  <a:gd name="T97" fmla="*/ 110 h 178"/>
                  <a:gd name="T98" fmla="*/ 51 w 152"/>
                  <a:gd name="T99" fmla="*/ 88 h 178"/>
                  <a:gd name="T100" fmla="*/ 48 w 152"/>
                  <a:gd name="T101" fmla="*/ 64 h 178"/>
                  <a:gd name="T102" fmla="*/ 45 w 152"/>
                  <a:gd name="T103" fmla="*/ 52 h 178"/>
                  <a:gd name="T104" fmla="*/ 41 w 152"/>
                  <a:gd name="T105" fmla="*/ 41 h 178"/>
                  <a:gd name="T106" fmla="*/ 36 w 152"/>
                  <a:gd name="T107" fmla="*/ 32 h 178"/>
                  <a:gd name="T108" fmla="*/ 33 w 152"/>
                  <a:gd name="T109" fmla="*/ 29 h 178"/>
                  <a:gd name="T110" fmla="*/ 30 w 152"/>
                  <a:gd name="T111" fmla="*/ 26 h 178"/>
                  <a:gd name="T112" fmla="*/ 30 w 152"/>
                  <a:gd name="T113" fmla="*/ 26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2" h="178">
                    <a:moveTo>
                      <a:pt x="30" y="26"/>
                    </a:moveTo>
                    <a:lnTo>
                      <a:pt x="30" y="26"/>
                    </a:lnTo>
                    <a:lnTo>
                      <a:pt x="16" y="16"/>
                    </a:lnTo>
                    <a:lnTo>
                      <a:pt x="4" y="7"/>
                    </a:lnTo>
                    <a:lnTo>
                      <a:pt x="1" y="4"/>
                    </a:lnTo>
                    <a:lnTo>
                      <a:pt x="0" y="1"/>
                    </a:lnTo>
                    <a:lnTo>
                      <a:pt x="1" y="0"/>
                    </a:lnTo>
                    <a:lnTo>
                      <a:pt x="7" y="0"/>
                    </a:lnTo>
                    <a:lnTo>
                      <a:pt x="24" y="1"/>
                    </a:lnTo>
                    <a:lnTo>
                      <a:pt x="33" y="3"/>
                    </a:lnTo>
                    <a:lnTo>
                      <a:pt x="43" y="5"/>
                    </a:lnTo>
                    <a:lnTo>
                      <a:pt x="52" y="7"/>
                    </a:lnTo>
                    <a:lnTo>
                      <a:pt x="60" y="11"/>
                    </a:lnTo>
                    <a:lnTo>
                      <a:pt x="66" y="15"/>
                    </a:lnTo>
                    <a:lnTo>
                      <a:pt x="72" y="21"/>
                    </a:lnTo>
                    <a:lnTo>
                      <a:pt x="103" y="63"/>
                    </a:lnTo>
                    <a:lnTo>
                      <a:pt x="120" y="86"/>
                    </a:lnTo>
                    <a:lnTo>
                      <a:pt x="131" y="104"/>
                    </a:lnTo>
                    <a:lnTo>
                      <a:pt x="135" y="111"/>
                    </a:lnTo>
                    <a:lnTo>
                      <a:pt x="140" y="117"/>
                    </a:lnTo>
                    <a:lnTo>
                      <a:pt x="145" y="123"/>
                    </a:lnTo>
                    <a:lnTo>
                      <a:pt x="150" y="128"/>
                    </a:lnTo>
                    <a:lnTo>
                      <a:pt x="152" y="133"/>
                    </a:lnTo>
                    <a:lnTo>
                      <a:pt x="152" y="136"/>
                    </a:lnTo>
                    <a:lnTo>
                      <a:pt x="152" y="138"/>
                    </a:lnTo>
                    <a:lnTo>
                      <a:pt x="150" y="140"/>
                    </a:lnTo>
                    <a:lnTo>
                      <a:pt x="147" y="141"/>
                    </a:lnTo>
                    <a:lnTo>
                      <a:pt x="143" y="142"/>
                    </a:lnTo>
                    <a:lnTo>
                      <a:pt x="138" y="144"/>
                    </a:lnTo>
                    <a:lnTo>
                      <a:pt x="130" y="147"/>
                    </a:lnTo>
                    <a:lnTo>
                      <a:pt x="110" y="154"/>
                    </a:lnTo>
                    <a:lnTo>
                      <a:pt x="86" y="166"/>
                    </a:lnTo>
                    <a:lnTo>
                      <a:pt x="76" y="171"/>
                    </a:lnTo>
                    <a:lnTo>
                      <a:pt x="68" y="177"/>
                    </a:lnTo>
                    <a:lnTo>
                      <a:pt x="66" y="178"/>
                    </a:lnTo>
                    <a:lnTo>
                      <a:pt x="65" y="177"/>
                    </a:lnTo>
                    <a:lnTo>
                      <a:pt x="63" y="176"/>
                    </a:lnTo>
                    <a:lnTo>
                      <a:pt x="62" y="174"/>
                    </a:lnTo>
                    <a:lnTo>
                      <a:pt x="60" y="166"/>
                    </a:lnTo>
                    <a:lnTo>
                      <a:pt x="58" y="156"/>
                    </a:lnTo>
                    <a:lnTo>
                      <a:pt x="55" y="132"/>
                    </a:lnTo>
                    <a:lnTo>
                      <a:pt x="53" y="110"/>
                    </a:lnTo>
                    <a:lnTo>
                      <a:pt x="51" y="88"/>
                    </a:lnTo>
                    <a:lnTo>
                      <a:pt x="48" y="64"/>
                    </a:lnTo>
                    <a:lnTo>
                      <a:pt x="45" y="52"/>
                    </a:lnTo>
                    <a:lnTo>
                      <a:pt x="41" y="41"/>
                    </a:lnTo>
                    <a:lnTo>
                      <a:pt x="36" y="32"/>
                    </a:lnTo>
                    <a:lnTo>
                      <a:pt x="33" y="29"/>
                    </a:lnTo>
                    <a:lnTo>
                      <a:pt x="30" y="26"/>
                    </a:lnTo>
                    <a:close/>
                  </a:path>
                </a:pathLst>
              </a:custGeom>
              <a:solidFill>
                <a:srgbClr val="A4A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9" name="Freeform 306">
                <a:extLst>
                  <a:ext uri="{FF2B5EF4-FFF2-40B4-BE49-F238E27FC236}">
                    <a16:creationId xmlns:a16="http://schemas.microsoft.com/office/drawing/2014/main" id="{D41834C7-A7D0-4A70-8CD5-5C154F0CFB42}"/>
                  </a:ext>
                </a:extLst>
              </p:cNvPr>
              <p:cNvSpPr>
                <a:spLocks/>
              </p:cNvSpPr>
              <p:nvPr/>
            </p:nvSpPr>
            <p:spPr bwMode="auto">
              <a:xfrm>
                <a:off x="3642" y="1036"/>
                <a:ext cx="148" cy="176"/>
              </a:xfrm>
              <a:custGeom>
                <a:avLst/>
                <a:gdLst>
                  <a:gd name="T0" fmla="*/ 30 w 148"/>
                  <a:gd name="T1" fmla="*/ 25 h 176"/>
                  <a:gd name="T2" fmla="*/ 30 w 148"/>
                  <a:gd name="T3" fmla="*/ 25 h 176"/>
                  <a:gd name="T4" fmla="*/ 16 w 148"/>
                  <a:gd name="T5" fmla="*/ 15 h 176"/>
                  <a:gd name="T6" fmla="*/ 5 w 148"/>
                  <a:gd name="T7" fmla="*/ 7 h 176"/>
                  <a:gd name="T8" fmla="*/ 1 w 148"/>
                  <a:gd name="T9" fmla="*/ 4 h 176"/>
                  <a:gd name="T10" fmla="*/ 0 w 148"/>
                  <a:gd name="T11" fmla="*/ 1 h 176"/>
                  <a:gd name="T12" fmla="*/ 1 w 148"/>
                  <a:gd name="T13" fmla="*/ 0 h 176"/>
                  <a:gd name="T14" fmla="*/ 2 w 148"/>
                  <a:gd name="T15" fmla="*/ 0 h 176"/>
                  <a:gd name="T16" fmla="*/ 7 w 148"/>
                  <a:gd name="T17" fmla="*/ 0 h 176"/>
                  <a:gd name="T18" fmla="*/ 7 w 148"/>
                  <a:gd name="T19" fmla="*/ 0 h 176"/>
                  <a:gd name="T20" fmla="*/ 24 w 148"/>
                  <a:gd name="T21" fmla="*/ 1 h 176"/>
                  <a:gd name="T22" fmla="*/ 32 w 148"/>
                  <a:gd name="T23" fmla="*/ 3 h 176"/>
                  <a:gd name="T24" fmla="*/ 42 w 148"/>
                  <a:gd name="T25" fmla="*/ 5 h 176"/>
                  <a:gd name="T26" fmla="*/ 50 w 148"/>
                  <a:gd name="T27" fmla="*/ 7 h 176"/>
                  <a:gd name="T28" fmla="*/ 58 w 148"/>
                  <a:gd name="T29" fmla="*/ 11 h 176"/>
                  <a:gd name="T30" fmla="*/ 65 w 148"/>
                  <a:gd name="T31" fmla="*/ 16 h 176"/>
                  <a:gd name="T32" fmla="*/ 70 w 148"/>
                  <a:gd name="T33" fmla="*/ 22 h 176"/>
                  <a:gd name="T34" fmla="*/ 70 w 148"/>
                  <a:gd name="T35" fmla="*/ 22 h 176"/>
                  <a:gd name="T36" fmla="*/ 100 w 148"/>
                  <a:gd name="T37" fmla="*/ 63 h 176"/>
                  <a:gd name="T38" fmla="*/ 116 w 148"/>
                  <a:gd name="T39" fmla="*/ 86 h 176"/>
                  <a:gd name="T40" fmla="*/ 127 w 148"/>
                  <a:gd name="T41" fmla="*/ 104 h 176"/>
                  <a:gd name="T42" fmla="*/ 127 w 148"/>
                  <a:gd name="T43" fmla="*/ 104 h 176"/>
                  <a:gd name="T44" fmla="*/ 131 w 148"/>
                  <a:gd name="T45" fmla="*/ 110 h 176"/>
                  <a:gd name="T46" fmla="*/ 136 w 148"/>
                  <a:gd name="T47" fmla="*/ 116 h 176"/>
                  <a:gd name="T48" fmla="*/ 141 w 148"/>
                  <a:gd name="T49" fmla="*/ 122 h 176"/>
                  <a:gd name="T50" fmla="*/ 146 w 148"/>
                  <a:gd name="T51" fmla="*/ 127 h 176"/>
                  <a:gd name="T52" fmla="*/ 148 w 148"/>
                  <a:gd name="T53" fmla="*/ 132 h 176"/>
                  <a:gd name="T54" fmla="*/ 148 w 148"/>
                  <a:gd name="T55" fmla="*/ 135 h 176"/>
                  <a:gd name="T56" fmla="*/ 148 w 148"/>
                  <a:gd name="T57" fmla="*/ 137 h 176"/>
                  <a:gd name="T58" fmla="*/ 146 w 148"/>
                  <a:gd name="T59" fmla="*/ 138 h 176"/>
                  <a:gd name="T60" fmla="*/ 143 w 148"/>
                  <a:gd name="T61" fmla="*/ 140 h 176"/>
                  <a:gd name="T62" fmla="*/ 140 w 148"/>
                  <a:gd name="T63" fmla="*/ 141 h 176"/>
                  <a:gd name="T64" fmla="*/ 135 w 148"/>
                  <a:gd name="T65" fmla="*/ 142 h 176"/>
                  <a:gd name="T66" fmla="*/ 135 w 148"/>
                  <a:gd name="T67" fmla="*/ 142 h 176"/>
                  <a:gd name="T68" fmla="*/ 127 w 148"/>
                  <a:gd name="T69" fmla="*/ 145 h 176"/>
                  <a:gd name="T70" fmla="*/ 107 w 148"/>
                  <a:gd name="T71" fmla="*/ 153 h 176"/>
                  <a:gd name="T72" fmla="*/ 84 w 148"/>
                  <a:gd name="T73" fmla="*/ 164 h 176"/>
                  <a:gd name="T74" fmla="*/ 74 w 148"/>
                  <a:gd name="T75" fmla="*/ 169 h 176"/>
                  <a:gd name="T76" fmla="*/ 67 w 148"/>
                  <a:gd name="T77" fmla="*/ 175 h 176"/>
                  <a:gd name="T78" fmla="*/ 67 w 148"/>
                  <a:gd name="T79" fmla="*/ 175 h 176"/>
                  <a:gd name="T80" fmla="*/ 65 w 148"/>
                  <a:gd name="T81" fmla="*/ 176 h 176"/>
                  <a:gd name="T82" fmla="*/ 63 w 148"/>
                  <a:gd name="T83" fmla="*/ 175 h 176"/>
                  <a:gd name="T84" fmla="*/ 62 w 148"/>
                  <a:gd name="T85" fmla="*/ 174 h 176"/>
                  <a:gd name="T86" fmla="*/ 60 w 148"/>
                  <a:gd name="T87" fmla="*/ 172 h 176"/>
                  <a:gd name="T88" fmla="*/ 58 w 148"/>
                  <a:gd name="T89" fmla="*/ 164 h 176"/>
                  <a:gd name="T90" fmla="*/ 56 w 148"/>
                  <a:gd name="T91" fmla="*/ 155 h 176"/>
                  <a:gd name="T92" fmla="*/ 54 w 148"/>
                  <a:gd name="T93" fmla="*/ 131 h 176"/>
                  <a:gd name="T94" fmla="*/ 52 w 148"/>
                  <a:gd name="T95" fmla="*/ 109 h 176"/>
                  <a:gd name="T96" fmla="*/ 52 w 148"/>
                  <a:gd name="T97" fmla="*/ 109 h 176"/>
                  <a:gd name="T98" fmla="*/ 50 w 148"/>
                  <a:gd name="T99" fmla="*/ 87 h 176"/>
                  <a:gd name="T100" fmla="*/ 47 w 148"/>
                  <a:gd name="T101" fmla="*/ 63 h 176"/>
                  <a:gd name="T102" fmla="*/ 44 w 148"/>
                  <a:gd name="T103" fmla="*/ 52 h 176"/>
                  <a:gd name="T104" fmla="*/ 41 w 148"/>
                  <a:gd name="T105" fmla="*/ 41 h 176"/>
                  <a:gd name="T106" fmla="*/ 36 w 148"/>
                  <a:gd name="T107" fmla="*/ 32 h 176"/>
                  <a:gd name="T108" fmla="*/ 33 w 148"/>
                  <a:gd name="T109" fmla="*/ 28 h 176"/>
                  <a:gd name="T110" fmla="*/ 30 w 148"/>
                  <a:gd name="T111" fmla="*/ 25 h 176"/>
                  <a:gd name="T112" fmla="*/ 30 w 148"/>
                  <a:gd name="T113" fmla="*/ 25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8" h="176">
                    <a:moveTo>
                      <a:pt x="30" y="25"/>
                    </a:moveTo>
                    <a:lnTo>
                      <a:pt x="30" y="25"/>
                    </a:lnTo>
                    <a:lnTo>
                      <a:pt x="16" y="15"/>
                    </a:lnTo>
                    <a:lnTo>
                      <a:pt x="5" y="7"/>
                    </a:lnTo>
                    <a:lnTo>
                      <a:pt x="1" y="4"/>
                    </a:lnTo>
                    <a:lnTo>
                      <a:pt x="0" y="1"/>
                    </a:lnTo>
                    <a:lnTo>
                      <a:pt x="1" y="0"/>
                    </a:lnTo>
                    <a:lnTo>
                      <a:pt x="2" y="0"/>
                    </a:lnTo>
                    <a:lnTo>
                      <a:pt x="7" y="0"/>
                    </a:lnTo>
                    <a:lnTo>
                      <a:pt x="24" y="1"/>
                    </a:lnTo>
                    <a:lnTo>
                      <a:pt x="32" y="3"/>
                    </a:lnTo>
                    <a:lnTo>
                      <a:pt x="42" y="5"/>
                    </a:lnTo>
                    <a:lnTo>
                      <a:pt x="50" y="7"/>
                    </a:lnTo>
                    <a:lnTo>
                      <a:pt x="58" y="11"/>
                    </a:lnTo>
                    <a:lnTo>
                      <a:pt x="65" y="16"/>
                    </a:lnTo>
                    <a:lnTo>
                      <a:pt x="70" y="22"/>
                    </a:lnTo>
                    <a:lnTo>
                      <a:pt x="100" y="63"/>
                    </a:lnTo>
                    <a:lnTo>
                      <a:pt x="116" y="86"/>
                    </a:lnTo>
                    <a:lnTo>
                      <a:pt x="127" y="104"/>
                    </a:lnTo>
                    <a:lnTo>
                      <a:pt x="131" y="110"/>
                    </a:lnTo>
                    <a:lnTo>
                      <a:pt x="136" y="116"/>
                    </a:lnTo>
                    <a:lnTo>
                      <a:pt x="141" y="122"/>
                    </a:lnTo>
                    <a:lnTo>
                      <a:pt x="146" y="127"/>
                    </a:lnTo>
                    <a:lnTo>
                      <a:pt x="148" y="132"/>
                    </a:lnTo>
                    <a:lnTo>
                      <a:pt x="148" y="135"/>
                    </a:lnTo>
                    <a:lnTo>
                      <a:pt x="148" y="137"/>
                    </a:lnTo>
                    <a:lnTo>
                      <a:pt x="146" y="138"/>
                    </a:lnTo>
                    <a:lnTo>
                      <a:pt x="143" y="140"/>
                    </a:lnTo>
                    <a:lnTo>
                      <a:pt x="140" y="141"/>
                    </a:lnTo>
                    <a:lnTo>
                      <a:pt x="135" y="142"/>
                    </a:lnTo>
                    <a:lnTo>
                      <a:pt x="127" y="145"/>
                    </a:lnTo>
                    <a:lnTo>
                      <a:pt x="107" y="153"/>
                    </a:lnTo>
                    <a:lnTo>
                      <a:pt x="84" y="164"/>
                    </a:lnTo>
                    <a:lnTo>
                      <a:pt x="74" y="169"/>
                    </a:lnTo>
                    <a:lnTo>
                      <a:pt x="67" y="175"/>
                    </a:lnTo>
                    <a:lnTo>
                      <a:pt x="65" y="176"/>
                    </a:lnTo>
                    <a:lnTo>
                      <a:pt x="63" y="175"/>
                    </a:lnTo>
                    <a:lnTo>
                      <a:pt x="62" y="174"/>
                    </a:lnTo>
                    <a:lnTo>
                      <a:pt x="60" y="172"/>
                    </a:lnTo>
                    <a:lnTo>
                      <a:pt x="58" y="164"/>
                    </a:lnTo>
                    <a:lnTo>
                      <a:pt x="56" y="155"/>
                    </a:lnTo>
                    <a:lnTo>
                      <a:pt x="54" y="131"/>
                    </a:lnTo>
                    <a:lnTo>
                      <a:pt x="52" y="109"/>
                    </a:lnTo>
                    <a:lnTo>
                      <a:pt x="50" y="87"/>
                    </a:lnTo>
                    <a:lnTo>
                      <a:pt x="47" y="63"/>
                    </a:lnTo>
                    <a:lnTo>
                      <a:pt x="44" y="52"/>
                    </a:lnTo>
                    <a:lnTo>
                      <a:pt x="41" y="41"/>
                    </a:lnTo>
                    <a:lnTo>
                      <a:pt x="36" y="32"/>
                    </a:lnTo>
                    <a:lnTo>
                      <a:pt x="33" y="28"/>
                    </a:lnTo>
                    <a:lnTo>
                      <a:pt x="30" y="25"/>
                    </a:lnTo>
                    <a:close/>
                  </a:path>
                </a:pathLst>
              </a:custGeom>
              <a:solidFill>
                <a:srgbClr val="959E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0" name="Freeform 307">
                <a:extLst>
                  <a:ext uri="{FF2B5EF4-FFF2-40B4-BE49-F238E27FC236}">
                    <a16:creationId xmlns:a16="http://schemas.microsoft.com/office/drawing/2014/main" id="{571B3AAF-3D88-4512-8A2F-E6CD2395D319}"/>
                  </a:ext>
                </a:extLst>
              </p:cNvPr>
              <p:cNvSpPr>
                <a:spLocks/>
              </p:cNvSpPr>
              <p:nvPr/>
            </p:nvSpPr>
            <p:spPr bwMode="auto">
              <a:xfrm>
                <a:off x="3645" y="1036"/>
                <a:ext cx="143" cy="175"/>
              </a:xfrm>
              <a:custGeom>
                <a:avLst/>
                <a:gdLst>
                  <a:gd name="T0" fmla="*/ 28 w 143"/>
                  <a:gd name="T1" fmla="*/ 26 h 175"/>
                  <a:gd name="T2" fmla="*/ 28 w 143"/>
                  <a:gd name="T3" fmla="*/ 26 h 175"/>
                  <a:gd name="T4" fmla="*/ 15 w 143"/>
                  <a:gd name="T5" fmla="*/ 16 h 175"/>
                  <a:gd name="T6" fmla="*/ 4 w 143"/>
                  <a:gd name="T7" fmla="*/ 8 h 175"/>
                  <a:gd name="T8" fmla="*/ 1 w 143"/>
                  <a:gd name="T9" fmla="*/ 4 h 175"/>
                  <a:gd name="T10" fmla="*/ 0 w 143"/>
                  <a:gd name="T11" fmla="*/ 2 h 175"/>
                  <a:gd name="T12" fmla="*/ 0 w 143"/>
                  <a:gd name="T13" fmla="*/ 1 h 175"/>
                  <a:gd name="T14" fmla="*/ 1 w 143"/>
                  <a:gd name="T15" fmla="*/ 1 h 175"/>
                  <a:gd name="T16" fmla="*/ 7 w 143"/>
                  <a:gd name="T17" fmla="*/ 0 h 175"/>
                  <a:gd name="T18" fmla="*/ 7 w 143"/>
                  <a:gd name="T19" fmla="*/ 0 h 175"/>
                  <a:gd name="T20" fmla="*/ 22 w 143"/>
                  <a:gd name="T21" fmla="*/ 2 h 175"/>
                  <a:gd name="T22" fmla="*/ 31 w 143"/>
                  <a:gd name="T23" fmla="*/ 4 h 175"/>
                  <a:gd name="T24" fmla="*/ 40 w 143"/>
                  <a:gd name="T25" fmla="*/ 6 h 175"/>
                  <a:gd name="T26" fmla="*/ 48 w 143"/>
                  <a:gd name="T27" fmla="*/ 9 h 175"/>
                  <a:gd name="T28" fmla="*/ 55 w 143"/>
                  <a:gd name="T29" fmla="*/ 12 h 175"/>
                  <a:gd name="T30" fmla="*/ 62 w 143"/>
                  <a:gd name="T31" fmla="*/ 17 h 175"/>
                  <a:gd name="T32" fmla="*/ 67 w 143"/>
                  <a:gd name="T33" fmla="*/ 23 h 175"/>
                  <a:gd name="T34" fmla="*/ 67 w 143"/>
                  <a:gd name="T35" fmla="*/ 23 h 175"/>
                  <a:gd name="T36" fmla="*/ 79 w 143"/>
                  <a:gd name="T37" fmla="*/ 41 h 175"/>
                  <a:gd name="T38" fmla="*/ 96 w 143"/>
                  <a:gd name="T39" fmla="*/ 64 h 175"/>
                  <a:gd name="T40" fmla="*/ 112 w 143"/>
                  <a:gd name="T41" fmla="*/ 86 h 175"/>
                  <a:gd name="T42" fmla="*/ 118 w 143"/>
                  <a:gd name="T43" fmla="*/ 95 h 175"/>
                  <a:gd name="T44" fmla="*/ 123 w 143"/>
                  <a:gd name="T45" fmla="*/ 104 h 175"/>
                  <a:gd name="T46" fmla="*/ 123 w 143"/>
                  <a:gd name="T47" fmla="*/ 104 h 175"/>
                  <a:gd name="T48" fmla="*/ 127 w 143"/>
                  <a:gd name="T49" fmla="*/ 110 h 175"/>
                  <a:gd name="T50" fmla="*/ 131 w 143"/>
                  <a:gd name="T51" fmla="*/ 116 h 175"/>
                  <a:gd name="T52" fmla="*/ 136 w 143"/>
                  <a:gd name="T53" fmla="*/ 122 h 175"/>
                  <a:gd name="T54" fmla="*/ 141 w 143"/>
                  <a:gd name="T55" fmla="*/ 127 h 175"/>
                  <a:gd name="T56" fmla="*/ 143 w 143"/>
                  <a:gd name="T57" fmla="*/ 132 h 175"/>
                  <a:gd name="T58" fmla="*/ 143 w 143"/>
                  <a:gd name="T59" fmla="*/ 134 h 175"/>
                  <a:gd name="T60" fmla="*/ 143 w 143"/>
                  <a:gd name="T61" fmla="*/ 136 h 175"/>
                  <a:gd name="T62" fmla="*/ 141 w 143"/>
                  <a:gd name="T63" fmla="*/ 138 h 175"/>
                  <a:gd name="T64" fmla="*/ 139 w 143"/>
                  <a:gd name="T65" fmla="*/ 140 h 175"/>
                  <a:gd name="T66" fmla="*/ 135 w 143"/>
                  <a:gd name="T67" fmla="*/ 141 h 175"/>
                  <a:gd name="T68" fmla="*/ 130 w 143"/>
                  <a:gd name="T69" fmla="*/ 142 h 175"/>
                  <a:gd name="T70" fmla="*/ 130 w 143"/>
                  <a:gd name="T71" fmla="*/ 142 h 175"/>
                  <a:gd name="T72" fmla="*/ 122 w 143"/>
                  <a:gd name="T73" fmla="*/ 145 h 175"/>
                  <a:gd name="T74" fmla="*/ 103 w 143"/>
                  <a:gd name="T75" fmla="*/ 153 h 175"/>
                  <a:gd name="T76" fmla="*/ 81 w 143"/>
                  <a:gd name="T77" fmla="*/ 163 h 175"/>
                  <a:gd name="T78" fmla="*/ 71 w 143"/>
                  <a:gd name="T79" fmla="*/ 169 h 175"/>
                  <a:gd name="T80" fmla="*/ 64 w 143"/>
                  <a:gd name="T81" fmla="*/ 174 h 175"/>
                  <a:gd name="T82" fmla="*/ 64 w 143"/>
                  <a:gd name="T83" fmla="*/ 174 h 175"/>
                  <a:gd name="T84" fmla="*/ 62 w 143"/>
                  <a:gd name="T85" fmla="*/ 175 h 175"/>
                  <a:gd name="T86" fmla="*/ 61 w 143"/>
                  <a:gd name="T87" fmla="*/ 174 h 175"/>
                  <a:gd name="T88" fmla="*/ 59 w 143"/>
                  <a:gd name="T89" fmla="*/ 173 h 175"/>
                  <a:gd name="T90" fmla="*/ 58 w 143"/>
                  <a:gd name="T91" fmla="*/ 171 h 175"/>
                  <a:gd name="T92" fmla="*/ 56 w 143"/>
                  <a:gd name="T93" fmla="*/ 164 h 175"/>
                  <a:gd name="T94" fmla="*/ 54 w 143"/>
                  <a:gd name="T95" fmla="*/ 153 h 175"/>
                  <a:gd name="T96" fmla="*/ 51 w 143"/>
                  <a:gd name="T97" fmla="*/ 131 h 175"/>
                  <a:gd name="T98" fmla="*/ 50 w 143"/>
                  <a:gd name="T99" fmla="*/ 110 h 175"/>
                  <a:gd name="T100" fmla="*/ 50 w 143"/>
                  <a:gd name="T101" fmla="*/ 110 h 175"/>
                  <a:gd name="T102" fmla="*/ 48 w 143"/>
                  <a:gd name="T103" fmla="*/ 88 h 175"/>
                  <a:gd name="T104" fmla="*/ 45 w 143"/>
                  <a:gd name="T105" fmla="*/ 64 h 175"/>
                  <a:gd name="T106" fmla="*/ 42 w 143"/>
                  <a:gd name="T107" fmla="*/ 52 h 175"/>
                  <a:gd name="T108" fmla="*/ 39 w 143"/>
                  <a:gd name="T109" fmla="*/ 41 h 175"/>
                  <a:gd name="T110" fmla="*/ 34 w 143"/>
                  <a:gd name="T111" fmla="*/ 32 h 175"/>
                  <a:gd name="T112" fmla="*/ 31 w 143"/>
                  <a:gd name="T113" fmla="*/ 29 h 175"/>
                  <a:gd name="T114" fmla="*/ 28 w 143"/>
                  <a:gd name="T115" fmla="*/ 26 h 175"/>
                  <a:gd name="T116" fmla="*/ 28 w 143"/>
                  <a:gd name="T117" fmla="*/ 26 h 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3" h="175">
                    <a:moveTo>
                      <a:pt x="28" y="26"/>
                    </a:moveTo>
                    <a:lnTo>
                      <a:pt x="28" y="26"/>
                    </a:lnTo>
                    <a:lnTo>
                      <a:pt x="15" y="16"/>
                    </a:lnTo>
                    <a:lnTo>
                      <a:pt x="4" y="8"/>
                    </a:lnTo>
                    <a:lnTo>
                      <a:pt x="1" y="4"/>
                    </a:lnTo>
                    <a:lnTo>
                      <a:pt x="0" y="2"/>
                    </a:lnTo>
                    <a:lnTo>
                      <a:pt x="0" y="1"/>
                    </a:lnTo>
                    <a:lnTo>
                      <a:pt x="1" y="1"/>
                    </a:lnTo>
                    <a:lnTo>
                      <a:pt x="7" y="0"/>
                    </a:lnTo>
                    <a:lnTo>
                      <a:pt x="22" y="2"/>
                    </a:lnTo>
                    <a:lnTo>
                      <a:pt x="31" y="4"/>
                    </a:lnTo>
                    <a:lnTo>
                      <a:pt x="40" y="6"/>
                    </a:lnTo>
                    <a:lnTo>
                      <a:pt x="48" y="9"/>
                    </a:lnTo>
                    <a:lnTo>
                      <a:pt x="55" y="12"/>
                    </a:lnTo>
                    <a:lnTo>
                      <a:pt x="62" y="17"/>
                    </a:lnTo>
                    <a:lnTo>
                      <a:pt x="67" y="23"/>
                    </a:lnTo>
                    <a:lnTo>
                      <a:pt x="79" y="41"/>
                    </a:lnTo>
                    <a:lnTo>
                      <a:pt x="96" y="64"/>
                    </a:lnTo>
                    <a:lnTo>
                      <a:pt x="112" y="86"/>
                    </a:lnTo>
                    <a:lnTo>
                      <a:pt x="118" y="95"/>
                    </a:lnTo>
                    <a:lnTo>
                      <a:pt x="123" y="104"/>
                    </a:lnTo>
                    <a:lnTo>
                      <a:pt x="127" y="110"/>
                    </a:lnTo>
                    <a:lnTo>
                      <a:pt x="131" y="116"/>
                    </a:lnTo>
                    <a:lnTo>
                      <a:pt x="136" y="122"/>
                    </a:lnTo>
                    <a:lnTo>
                      <a:pt x="141" y="127"/>
                    </a:lnTo>
                    <a:lnTo>
                      <a:pt x="143" y="132"/>
                    </a:lnTo>
                    <a:lnTo>
                      <a:pt x="143" y="134"/>
                    </a:lnTo>
                    <a:lnTo>
                      <a:pt x="143" y="136"/>
                    </a:lnTo>
                    <a:lnTo>
                      <a:pt x="141" y="138"/>
                    </a:lnTo>
                    <a:lnTo>
                      <a:pt x="139" y="140"/>
                    </a:lnTo>
                    <a:lnTo>
                      <a:pt x="135" y="141"/>
                    </a:lnTo>
                    <a:lnTo>
                      <a:pt x="130" y="142"/>
                    </a:lnTo>
                    <a:lnTo>
                      <a:pt x="122" y="145"/>
                    </a:lnTo>
                    <a:lnTo>
                      <a:pt x="103" y="153"/>
                    </a:lnTo>
                    <a:lnTo>
                      <a:pt x="81" y="163"/>
                    </a:lnTo>
                    <a:lnTo>
                      <a:pt x="71" y="169"/>
                    </a:lnTo>
                    <a:lnTo>
                      <a:pt x="64" y="174"/>
                    </a:lnTo>
                    <a:lnTo>
                      <a:pt x="62" y="175"/>
                    </a:lnTo>
                    <a:lnTo>
                      <a:pt x="61" y="174"/>
                    </a:lnTo>
                    <a:lnTo>
                      <a:pt x="59" y="173"/>
                    </a:lnTo>
                    <a:lnTo>
                      <a:pt x="58" y="171"/>
                    </a:lnTo>
                    <a:lnTo>
                      <a:pt x="56" y="164"/>
                    </a:lnTo>
                    <a:lnTo>
                      <a:pt x="54" y="153"/>
                    </a:lnTo>
                    <a:lnTo>
                      <a:pt x="51" y="131"/>
                    </a:lnTo>
                    <a:lnTo>
                      <a:pt x="50" y="110"/>
                    </a:lnTo>
                    <a:lnTo>
                      <a:pt x="48" y="88"/>
                    </a:lnTo>
                    <a:lnTo>
                      <a:pt x="45" y="64"/>
                    </a:lnTo>
                    <a:lnTo>
                      <a:pt x="42" y="52"/>
                    </a:lnTo>
                    <a:lnTo>
                      <a:pt x="39" y="41"/>
                    </a:lnTo>
                    <a:lnTo>
                      <a:pt x="34" y="32"/>
                    </a:lnTo>
                    <a:lnTo>
                      <a:pt x="31" y="29"/>
                    </a:lnTo>
                    <a:lnTo>
                      <a:pt x="28" y="26"/>
                    </a:lnTo>
                    <a:close/>
                  </a:path>
                </a:pathLst>
              </a:custGeom>
              <a:solidFill>
                <a:srgbClr val="879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1" name="Freeform 308">
                <a:extLst>
                  <a:ext uri="{FF2B5EF4-FFF2-40B4-BE49-F238E27FC236}">
                    <a16:creationId xmlns:a16="http://schemas.microsoft.com/office/drawing/2014/main" id="{B9B05C8C-AA34-4104-9AC2-B52D3F206418}"/>
                  </a:ext>
                </a:extLst>
              </p:cNvPr>
              <p:cNvSpPr>
                <a:spLocks/>
              </p:cNvSpPr>
              <p:nvPr/>
            </p:nvSpPr>
            <p:spPr bwMode="auto">
              <a:xfrm>
                <a:off x="3647" y="1037"/>
                <a:ext cx="139" cy="172"/>
              </a:xfrm>
              <a:custGeom>
                <a:avLst/>
                <a:gdLst>
                  <a:gd name="T0" fmla="*/ 28 w 139"/>
                  <a:gd name="T1" fmla="*/ 26 h 172"/>
                  <a:gd name="T2" fmla="*/ 28 w 139"/>
                  <a:gd name="T3" fmla="*/ 26 h 172"/>
                  <a:gd name="T4" fmla="*/ 15 w 139"/>
                  <a:gd name="T5" fmla="*/ 16 h 172"/>
                  <a:gd name="T6" fmla="*/ 4 w 139"/>
                  <a:gd name="T7" fmla="*/ 7 h 172"/>
                  <a:gd name="T8" fmla="*/ 1 w 139"/>
                  <a:gd name="T9" fmla="*/ 4 h 172"/>
                  <a:gd name="T10" fmla="*/ 0 w 139"/>
                  <a:gd name="T11" fmla="*/ 2 h 172"/>
                  <a:gd name="T12" fmla="*/ 1 w 139"/>
                  <a:gd name="T13" fmla="*/ 1 h 172"/>
                  <a:gd name="T14" fmla="*/ 2 w 139"/>
                  <a:gd name="T15" fmla="*/ 0 h 172"/>
                  <a:gd name="T16" fmla="*/ 7 w 139"/>
                  <a:gd name="T17" fmla="*/ 0 h 172"/>
                  <a:gd name="T18" fmla="*/ 7 w 139"/>
                  <a:gd name="T19" fmla="*/ 0 h 172"/>
                  <a:gd name="T20" fmla="*/ 22 w 139"/>
                  <a:gd name="T21" fmla="*/ 2 h 172"/>
                  <a:gd name="T22" fmla="*/ 30 w 139"/>
                  <a:gd name="T23" fmla="*/ 4 h 172"/>
                  <a:gd name="T24" fmla="*/ 39 w 139"/>
                  <a:gd name="T25" fmla="*/ 6 h 172"/>
                  <a:gd name="T26" fmla="*/ 47 w 139"/>
                  <a:gd name="T27" fmla="*/ 9 h 172"/>
                  <a:gd name="T28" fmla="*/ 54 w 139"/>
                  <a:gd name="T29" fmla="*/ 13 h 172"/>
                  <a:gd name="T30" fmla="*/ 60 w 139"/>
                  <a:gd name="T31" fmla="*/ 18 h 172"/>
                  <a:gd name="T32" fmla="*/ 65 w 139"/>
                  <a:gd name="T33" fmla="*/ 24 h 172"/>
                  <a:gd name="T34" fmla="*/ 65 w 139"/>
                  <a:gd name="T35" fmla="*/ 24 h 172"/>
                  <a:gd name="T36" fmla="*/ 77 w 139"/>
                  <a:gd name="T37" fmla="*/ 41 h 172"/>
                  <a:gd name="T38" fmla="*/ 94 w 139"/>
                  <a:gd name="T39" fmla="*/ 64 h 172"/>
                  <a:gd name="T40" fmla="*/ 109 w 139"/>
                  <a:gd name="T41" fmla="*/ 85 h 172"/>
                  <a:gd name="T42" fmla="*/ 115 w 139"/>
                  <a:gd name="T43" fmla="*/ 94 h 172"/>
                  <a:gd name="T44" fmla="*/ 119 w 139"/>
                  <a:gd name="T45" fmla="*/ 103 h 172"/>
                  <a:gd name="T46" fmla="*/ 119 w 139"/>
                  <a:gd name="T47" fmla="*/ 103 h 172"/>
                  <a:gd name="T48" fmla="*/ 123 w 139"/>
                  <a:gd name="T49" fmla="*/ 109 h 172"/>
                  <a:gd name="T50" fmla="*/ 128 w 139"/>
                  <a:gd name="T51" fmla="*/ 115 h 172"/>
                  <a:gd name="T52" fmla="*/ 136 w 139"/>
                  <a:gd name="T53" fmla="*/ 126 h 172"/>
                  <a:gd name="T54" fmla="*/ 139 w 139"/>
                  <a:gd name="T55" fmla="*/ 131 h 172"/>
                  <a:gd name="T56" fmla="*/ 139 w 139"/>
                  <a:gd name="T57" fmla="*/ 133 h 172"/>
                  <a:gd name="T58" fmla="*/ 139 w 139"/>
                  <a:gd name="T59" fmla="*/ 135 h 172"/>
                  <a:gd name="T60" fmla="*/ 137 w 139"/>
                  <a:gd name="T61" fmla="*/ 137 h 172"/>
                  <a:gd name="T62" fmla="*/ 135 w 139"/>
                  <a:gd name="T63" fmla="*/ 139 h 172"/>
                  <a:gd name="T64" fmla="*/ 131 w 139"/>
                  <a:gd name="T65" fmla="*/ 140 h 172"/>
                  <a:gd name="T66" fmla="*/ 127 w 139"/>
                  <a:gd name="T67" fmla="*/ 141 h 172"/>
                  <a:gd name="T68" fmla="*/ 127 w 139"/>
                  <a:gd name="T69" fmla="*/ 141 h 172"/>
                  <a:gd name="T70" fmla="*/ 101 w 139"/>
                  <a:gd name="T71" fmla="*/ 151 h 172"/>
                  <a:gd name="T72" fmla="*/ 78 w 139"/>
                  <a:gd name="T73" fmla="*/ 162 h 172"/>
                  <a:gd name="T74" fmla="*/ 69 w 139"/>
                  <a:gd name="T75" fmla="*/ 167 h 172"/>
                  <a:gd name="T76" fmla="*/ 62 w 139"/>
                  <a:gd name="T77" fmla="*/ 172 h 172"/>
                  <a:gd name="T78" fmla="*/ 62 w 139"/>
                  <a:gd name="T79" fmla="*/ 172 h 172"/>
                  <a:gd name="T80" fmla="*/ 61 w 139"/>
                  <a:gd name="T81" fmla="*/ 172 h 172"/>
                  <a:gd name="T82" fmla="*/ 59 w 139"/>
                  <a:gd name="T83" fmla="*/ 172 h 172"/>
                  <a:gd name="T84" fmla="*/ 58 w 139"/>
                  <a:gd name="T85" fmla="*/ 171 h 172"/>
                  <a:gd name="T86" fmla="*/ 56 w 139"/>
                  <a:gd name="T87" fmla="*/ 169 h 172"/>
                  <a:gd name="T88" fmla="*/ 54 w 139"/>
                  <a:gd name="T89" fmla="*/ 162 h 172"/>
                  <a:gd name="T90" fmla="*/ 53 w 139"/>
                  <a:gd name="T91" fmla="*/ 152 h 172"/>
                  <a:gd name="T92" fmla="*/ 50 w 139"/>
                  <a:gd name="T93" fmla="*/ 130 h 172"/>
                  <a:gd name="T94" fmla="*/ 48 w 139"/>
                  <a:gd name="T95" fmla="*/ 109 h 172"/>
                  <a:gd name="T96" fmla="*/ 48 w 139"/>
                  <a:gd name="T97" fmla="*/ 109 h 172"/>
                  <a:gd name="T98" fmla="*/ 47 w 139"/>
                  <a:gd name="T99" fmla="*/ 87 h 172"/>
                  <a:gd name="T100" fmla="*/ 44 w 139"/>
                  <a:gd name="T101" fmla="*/ 63 h 172"/>
                  <a:gd name="T102" fmla="*/ 41 w 139"/>
                  <a:gd name="T103" fmla="*/ 52 h 172"/>
                  <a:gd name="T104" fmla="*/ 38 w 139"/>
                  <a:gd name="T105" fmla="*/ 41 h 172"/>
                  <a:gd name="T106" fmla="*/ 33 w 139"/>
                  <a:gd name="T107" fmla="*/ 32 h 172"/>
                  <a:gd name="T108" fmla="*/ 31 w 139"/>
                  <a:gd name="T109" fmla="*/ 29 h 172"/>
                  <a:gd name="T110" fmla="*/ 28 w 139"/>
                  <a:gd name="T111" fmla="*/ 26 h 172"/>
                  <a:gd name="T112" fmla="*/ 28 w 139"/>
                  <a:gd name="T113" fmla="*/ 26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9" h="172">
                    <a:moveTo>
                      <a:pt x="28" y="26"/>
                    </a:moveTo>
                    <a:lnTo>
                      <a:pt x="28" y="26"/>
                    </a:lnTo>
                    <a:lnTo>
                      <a:pt x="15" y="16"/>
                    </a:lnTo>
                    <a:lnTo>
                      <a:pt x="4" y="7"/>
                    </a:lnTo>
                    <a:lnTo>
                      <a:pt x="1" y="4"/>
                    </a:lnTo>
                    <a:lnTo>
                      <a:pt x="0" y="2"/>
                    </a:lnTo>
                    <a:lnTo>
                      <a:pt x="1" y="1"/>
                    </a:lnTo>
                    <a:lnTo>
                      <a:pt x="2" y="0"/>
                    </a:lnTo>
                    <a:lnTo>
                      <a:pt x="7" y="0"/>
                    </a:lnTo>
                    <a:lnTo>
                      <a:pt x="22" y="2"/>
                    </a:lnTo>
                    <a:lnTo>
                      <a:pt x="30" y="4"/>
                    </a:lnTo>
                    <a:lnTo>
                      <a:pt x="39" y="6"/>
                    </a:lnTo>
                    <a:lnTo>
                      <a:pt x="47" y="9"/>
                    </a:lnTo>
                    <a:lnTo>
                      <a:pt x="54" y="13"/>
                    </a:lnTo>
                    <a:lnTo>
                      <a:pt x="60" y="18"/>
                    </a:lnTo>
                    <a:lnTo>
                      <a:pt x="65" y="24"/>
                    </a:lnTo>
                    <a:lnTo>
                      <a:pt x="77" y="41"/>
                    </a:lnTo>
                    <a:lnTo>
                      <a:pt x="94" y="64"/>
                    </a:lnTo>
                    <a:lnTo>
                      <a:pt x="109" y="85"/>
                    </a:lnTo>
                    <a:lnTo>
                      <a:pt x="115" y="94"/>
                    </a:lnTo>
                    <a:lnTo>
                      <a:pt x="119" y="103"/>
                    </a:lnTo>
                    <a:lnTo>
                      <a:pt x="123" y="109"/>
                    </a:lnTo>
                    <a:lnTo>
                      <a:pt x="128" y="115"/>
                    </a:lnTo>
                    <a:lnTo>
                      <a:pt x="136" y="126"/>
                    </a:lnTo>
                    <a:lnTo>
                      <a:pt x="139" y="131"/>
                    </a:lnTo>
                    <a:lnTo>
                      <a:pt x="139" y="133"/>
                    </a:lnTo>
                    <a:lnTo>
                      <a:pt x="139" y="135"/>
                    </a:lnTo>
                    <a:lnTo>
                      <a:pt x="137" y="137"/>
                    </a:lnTo>
                    <a:lnTo>
                      <a:pt x="135" y="139"/>
                    </a:lnTo>
                    <a:lnTo>
                      <a:pt x="131" y="140"/>
                    </a:lnTo>
                    <a:lnTo>
                      <a:pt x="127" y="141"/>
                    </a:lnTo>
                    <a:lnTo>
                      <a:pt x="101" y="151"/>
                    </a:lnTo>
                    <a:lnTo>
                      <a:pt x="78" y="162"/>
                    </a:lnTo>
                    <a:lnTo>
                      <a:pt x="69" y="167"/>
                    </a:lnTo>
                    <a:lnTo>
                      <a:pt x="62" y="172"/>
                    </a:lnTo>
                    <a:lnTo>
                      <a:pt x="61" y="172"/>
                    </a:lnTo>
                    <a:lnTo>
                      <a:pt x="59" y="172"/>
                    </a:lnTo>
                    <a:lnTo>
                      <a:pt x="58" y="171"/>
                    </a:lnTo>
                    <a:lnTo>
                      <a:pt x="56" y="169"/>
                    </a:lnTo>
                    <a:lnTo>
                      <a:pt x="54" y="162"/>
                    </a:lnTo>
                    <a:lnTo>
                      <a:pt x="53" y="152"/>
                    </a:lnTo>
                    <a:lnTo>
                      <a:pt x="50" y="130"/>
                    </a:lnTo>
                    <a:lnTo>
                      <a:pt x="48" y="109"/>
                    </a:lnTo>
                    <a:lnTo>
                      <a:pt x="47" y="87"/>
                    </a:lnTo>
                    <a:lnTo>
                      <a:pt x="44" y="63"/>
                    </a:lnTo>
                    <a:lnTo>
                      <a:pt x="41" y="52"/>
                    </a:lnTo>
                    <a:lnTo>
                      <a:pt x="38" y="41"/>
                    </a:lnTo>
                    <a:lnTo>
                      <a:pt x="33" y="32"/>
                    </a:lnTo>
                    <a:lnTo>
                      <a:pt x="31" y="29"/>
                    </a:lnTo>
                    <a:lnTo>
                      <a:pt x="28" y="26"/>
                    </a:lnTo>
                    <a:close/>
                  </a:path>
                </a:pathLst>
              </a:custGeom>
              <a:solidFill>
                <a:srgbClr val="7986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2" name="Freeform 309">
                <a:extLst>
                  <a:ext uri="{FF2B5EF4-FFF2-40B4-BE49-F238E27FC236}">
                    <a16:creationId xmlns:a16="http://schemas.microsoft.com/office/drawing/2014/main" id="{9ED44276-099D-4B56-BEBC-67DE555F3428}"/>
                  </a:ext>
                </a:extLst>
              </p:cNvPr>
              <p:cNvSpPr>
                <a:spLocks/>
              </p:cNvSpPr>
              <p:nvPr/>
            </p:nvSpPr>
            <p:spPr bwMode="auto">
              <a:xfrm>
                <a:off x="3650" y="1038"/>
                <a:ext cx="134" cy="170"/>
              </a:xfrm>
              <a:custGeom>
                <a:avLst/>
                <a:gdLst>
                  <a:gd name="T0" fmla="*/ 26 w 134"/>
                  <a:gd name="T1" fmla="*/ 25 h 170"/>
                  <a:gd name="T2" fmla="*/ 26 w 134"/>
                  <a:gd name="T3" fmla="*/ 25 h 170"/>
                  <a:gd name="T4" fmla="*/ 14 w 134"/>
                  <a:gd name="T5" fmla="*/ 15 h 170"/>
                  <a:gd name="T6" fmla="*/ 4 w 134"/>
                  <a:gd name="T7" fmla="*/ 7 h 170"/>
                  <a:gd name="T8" fmla="*/ 1 w 134"/>
                  <a:gd name="T9" fmla="*/ 4 h 170"/>
                  <a:gd name="T10" fmla="*/ 0 w 134"/>
                  <a:gd name="T11" fmla="*/ 1 h 170"/>
                  <a:gd name="T12" fmla="*/ 0 w 134"/>
                  <a:gd name="T13" fmla="*/ 1 h 170"/>
                  <a:gd name="T14" fmla="*/ 1 w 134"/>
                  <a:gd name="T15" fmla="*/ 0 h 170"/>
                  <a:gd name="T16" fmla="*/ 6 w 134"/>
                  <a:gd name="T17" fmla="*/ 0 h 170"/>
                  <a:gd name="T18" fmla="*/ 6 w 134"/>
                  <a:gd name="T19" fmla="*/ 0 h 170"/>
                  <a:gd name="T20" fmla="*/ 21 w 134"/>
                  <a:gd name="T21" fmla="*/ 2 h 170"/>
                  <a:gd name="T22" fmla="*/ 28 w 134"/>
                  <a:gd name="T23" fmla="*/ 4 h 170"/>
                  <a:gd name="T24" fmla="*/ 37 w 134"/>
                  <a:gd name="T25" fmla="*/ 6 h 170"/>
                  <a:gd name="T26" fmla="*/ 44 w 134"/>
                  <a:gd name="T27" fmla="*/ 9 h 170"/>
                  <a:gd name="T28" fmla="*/ 51 w 134"/>
                  <a:gd name="T29" fmla="*/ 13 h 170"/>
                  <a:gd name="T30" fmla="*/ 57 w 134"/>
                  <a:gd name="T31" fmla="*/ 18 h 170"/>
                  <a:gd name="T32" fmla="*/ 62 w 134"/>
                  <a:gd name="T33" fmla="*/ 24 h 170"/>
                  <a:gd name="T34" fmla="*/ 62 w 134"/>
                  <a:gd name="T35" fmla="*/ 24 h 170"/>
                  <a:gd name="T36" fmla="*/ 73 w 134"/>
                  <a:gd name="T37" fmla="*/ 42 h 170"/>
                  <a:gd name="T38" fmla="*/ 90 w 134"/>
                  <a:gd name="T39" fmla="*/ 63 h 170"/>
                  <a:gd name="T40" fmla="*/ 105 w 134"/>
                  <a:gd name="T41" fmla="*/ 85 h 170"/>
                  <a:gd name="T42" fmla="*/ 110 w 134"/>
                  <a:gd name="T43" fmla="*/ 94 h 170"/>
                  <a:gd name="T44" fmla="*/ 114 w 134"/>
                  <a:gd name="T45" fmla="*/ 102 h 170"/>
                  <a:gd name="T46" fmla="*/ 114 w 134"/>
                  <a:gd name="T47" fmla="*/ 102 h 170"/>
                  <a:gd name="T48" fmla="*/ 118 w 134"/>
                  <a:gd name="T49" fmla="*/ 108 h 170"/>
                  <a:gd name="T50" fmla="*/ 123 w 134"/>
                  <a:gd name="T51" fmla="*/ 114 h 170"/>
                  <a:gd name="T52" fmla="*/ 131 w 134"/>
                  <a:gd name="T53" fmla="*/ 125 h 170"/>
                  <a:gd name="T54" fmla="*/ 134 w 134"/>
                  <a:gd name="T55" fmla="*/ 130 h 170"/>
                  <a:gd name="T56" fmla="*/ 134 w 134"/>
                  <a:gd name="T57" fmla="*/ 132 h 170"/>
                  <a:gd name="T58" fmla="*/ 134 w 134"/>
                  <a:gd name="T59" fmla="*/ 134 h 170"/>
                  <a:gd name="T60" fmla="*/ 132 w 134"/>
                  <a:gd name="T61" fmla="*/ 136 h 170"/>
                  <a:gd name="T62" fmla="*/ 130 w 134"/>
                  <a:gd name="T63" fmla="*/ 138 h 170"/>
                  <a:gd name="T64" fmla="*/ 127 w 134"/>
                  <a:gd name="T65" fmla="*/ 139 h 170"/>
                  <a:gd name="T66" fmla="*/ 122 w 134"/>
                  <a:gd name="T67" fmla="*/ 140 h 170"/>
                  <a:gd name="T68" fmla="*/ 122 w 134"/>
                  <a:gd name="T69" fmla="*/ 140 h 170"/>
                  <a:gd name="T70" fmla="*/ 97 w 134"/>
                  <a:gd name="T71" fmla="*/ 150 h 170"/>
                  <a:gd name="T72" fmla="*/ 75 w 134"/>
                  <a:gd name="T73" fmla="*/ 160 h 170"/>
                  <a:gd name="T74" fmla="*/ 66 w 134"/>
                  <a:gd name="T75" fmla="*/ 165 h 170"/>
                  <a:gd name="T76" fmla="*/ 60 w 134"/>
                  <a:gd name="T77" fmla="*/ 169 h 170"/>
                  <a:gd name="T78" fmla="*/ 60 w 134"/>
                  <a:gd name="T79" fmla="*/ 169 h 170"/>
                  <a:gd name="T80" fmla="*/ 58 w 134"/>
                  <a:gd name="T81" fmla="*/ 170 h 170"/>
                  <a:gd name="T82" fmla="*/ 56 w 134"/>
                  <a:gd name="T83" fmla="*/ 170 h 170"/>
                  <a:gd name="T84" fmla="*/ 55 w 134"/>
                  <a:gd name="T85" fmla="*/ 169 h 170"/>
                  <a:gd name="T86" fmla="*/ 54 w 134"/>
                  <a:gd name="T87" fmla="*/ 167 h 170"/>
                  <a:gd name="T88" fmla="*/ 52 w 134"/>
                  <a:gd name="T89" fmla="*/ 160 h 170"/>
                  <a:gd name="T90" fmla="*/ 50 w 134"/>
                  <a:gd name="T91" fmla="*/ 150 h 170"/>
                  <a:gd name="T92" fmla="*/ 48 w 134"/>
                  <a:gd name="T93" fmla="*/ 129 h 170"/>
                  <a:gd name="T94" fmla="*/ 46 w 134"/>
                  <a:gd name="T95" fmla="*/ 108 h 170"/>
                  <a:gd name="T96" fmla="*/ 46 w 134"/>
                  <a:gd name="T97" fmla="*/ 108 h 170"/>
                  <a:gd name="T98" fmla="*/ 44 w 134"/>
                  <a:gd name="T99" fmla="*/ 86 h 170"/>
                  <a:gd name="T100" fmla="*/ 42 w 134"/>
                  <a:gd name="T101" fmla="*/ 63 h 170"/>
                  <a:gd name="T102" fmla="*/ 39 w 134"/>
                  <a:gd name="T103" fmla="*/ 51 h 170"/>
                  <a:gd name="T104" fmla="*/ 36 w 134"/>
                  <a:gd name="T105" fmla="*/ 40 h 170"/>
                  <a:gd name="T106" fmla="*/ 31 w 134"/>
                  <a:gd name="T107" fmla="*/ 32 h 170"/>
                  <a:gd name="T108" fmla="*/ 29 w 134"/>
                  <a:gd name="T109" fmla="*/ 28 h 170"/>
                  <a:gd name="T110" fmla="*/ 26 w 134"/>
                  <a:gd name="T111" fmla="*/ 25 h 170"/>
                  <a:gd name="T112" fmla="*/ 26 w 134"/>
                  <a:gd name="T113" fmla="*/ 25 h 1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4" h="170">
                    <a:moveTo>
                      <a:pt x="26" y="25"/>
                    </a:moveTo>
                    <a:lnTo>
                      <a:pt x="26" y="25"/>
                    </a:lnTo>
                    <a:lnTo>
                      <a:pt x="14" y="15"/>
                    </a:lnTo>
                    <a:lnTo>
                      <a:pt x="4" y="7"/>
                    </a:lnTo>
                    <a:lnTo>
                      <a:pt x="1" y="4"/>
                    </a:lnTo>
                    <a:lnTo>
                      <a:pt x="0" y="1"/>
                    </a:lnTo>
                    <a:lnTo>
                      <a:pt x="1" y="0"/>
                    </a:lnTo>
                    <a:lnTo>
                      <a:pt x="6" y="0"/>
                    </a:lnTo>
                    <a:lnTo>
                      <a:pt x="21" y="2"/>
                    </a:lnTo>
                    <a:lnTo>
                      <a:pt x="28" y="4"/>
                    </a:lnTo>
                    <a:lnTo>
                      <a:pt x="37" y="6"/>
                    </a:lnTo>
                    <a:lnTo>
                      <a:pt x="44" y="9"/>
                    </a:lnTo>
                    <a:lnTo>
                      <a:pt x="51" y="13"/>
                    </a:lnTo>
                    <a:lnTo>
                      <a:pt x="57" y="18"/>
                    </a:lnTo>
                    <a:lnTo>
                      <a:pt x="62" y="24"/>
                    </a:lnTo>
                    <a:lnTo>
                      <a:pt x="73" y="42"/>
                    </a:lnTo>
                    <a:lnTo>
                      <a:pt x="90" y="63"/>
                    </a:lnTo>
                    <a:lnTo>
                      <a:pt x="105" y="85"/>
                    </a:lnTo>
                    <a:lnTo>
                      <a:pt x="110" y="94"/>
                    </a:lnTo>
                    <a:lnTo>
                      <a:pt x="114" y="102"/>
                    </a:lnTo>
                    <a:lnTo>
                      <a:pt x="118" y="108"/>
                    </a:lnTo>
                    <a:lnTo>
                      <a:pt x="123" y="114"/>
                    </a:lnTo>
                    <a:lnTo>
                      <a:pt x="131" y="125"/>
                    </a:lnTo>
                    <a:lnTo>
                      <a:pt x="134" y="130"/>
                    </a:lnTo>
                    <a:lnTo>
                      <a:pt x="134" y="132"/>
                    </a:lnTo>
                    <a:lnTo>
                      <a:pt x="134" y="134"/>
                    </a:lnTo>
                    <a:lnTo>
                      <a:pt x="132" y="136"/>
                    </a:lnTo>
                    <a:lnTo>
                      <a:pt x="130" y="138"/>
                    </a:lnTo>
                    <a:lnTo>
                      <a:pt x="127" y="139"/>
                    </a:lnTo>
                    <a:lnTo>
                      <a:pt x="122" y="140"/>
                    </a:lnTo>
                    <a:lnTo>
                      <a:pt x="97" y="150"/>
                    </a:lnTo>
                    <a:lnTo>
                      <a:pt x="75" y="160"/>
                    </a:lnTo>
                    <a:lnTo>
                      <a:pt x="66" y="165"/>
                    </a:lnTo>
                    <a:lnTo>
                      <a:pt x="60" y="169"/>
                    </a:lnTo>
                    <a:lnTo>
                      <a:pt x="58" y="170"/>
                    </a:lnTo>
                    <a:lnTo>
                      <a:pt x="56" y="170"/>
                    </a:lnTo>
                    <a:lnTo>
                      <a:pt x="55" y="169"/>
                    </a:lnTo>
                    <a:lnTo>
                      <a:pt x="54" y="167"/>
                    </a:lnTo>
                    <a:lnTo>
                      <a:pt x="52" y="160"/>
                    </a:lnTo>
                    <a:lnTo>
                      <a:pt x="50" y="150"/>
                    </a:lnTo>
                    <a:lnTo>
                      <a:pt x="48" y="129"/>
                    </a:lnTo>
                    <a:lnTo>
                      <a:pt x="46" y="108"/>
                    </a:lnTo>
                    <a:lnTo>
                      <a:pt x="44" y="86"/>
                    </a:lnTo>
                    <a:lnTo>
                      <a:pt x="42" y="63"/>
                    </a:lnTo>
                    <a:lnTo>
                      <a:pt x="39" y="51"/>
                    </a:lnTo>
                    <a:lnTo>
                      <a:pt x="36" y="40"/>
                    </a:lnTo>
                    <a:lnTo>
                      <a:pt x="31" y="32"/>
                    </a:lnTo>
                    <a:lnTo>
                      <a:pt x="29" y="28"/>
                    </a:lnTo>
                    <a:lnTo>
                      <a:pt x="26" y="25"/>
                    </a:lnTo>
                    <a:close/>
                  </a:path>
                </a:pathLst>
              </a:custGeom>
              <a:solidFill>
                <a:srgbClr val="6A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3" name="Freeform 310">
                <a:extLst>
                  <a:ext uri="{FF2B5EF4-FFF2-40B4-BE49-F238E27FC236}">
                    <a16:creationId xmlns:a16="http://schemas.microsoft.com/office/drawing/2014/main" id="{69650DCB-BBC7-4DFA-9D73-3E9F7033E3DD}"/>
                  </a:ext>
                </a:extLst>
              </p:cNvPr>
              <p:cNvSpPr>
                <a:spLocks/>
              </p:cNvSpPr>
              <p:nvPr/>
            </p:nvSpPr>
            <p:spPr bwMode="auto">
              <a:xfrm>
                <a:off x="3652" y="1039"/>
                <a:ext cx="130" cy="168"/>
              </a:xfrm>
              <a:custGeom>
                <a:avLst/>
                <a:gdLst>
                  <a:gd name="T0" fmla="*/ 26 w 130"/>
                  <a:gd name="T1" fmla="*/ 25 h 168"/>
                  <a:gd name="T2" fmla="*/ 26 w 130"/>
                  <a:gd name="T3" fmla="*/ 25 h 168"/>
                  <a:gd name="T4" fmla="*/ 14 w 130"/>
                  <a:gd name="T5" fmla="*/ 15 h 168"/>
                  <a:gd name="T6" fmla="*/ 4 w 130"/>
                  <a:gd name="T7" fmla="*/ 7 h 168"/>
                  <a:gd name="T8" fmla="*/ 1 w 130"/>
                  <a:gd name="T9" fmla="*/ 3 h 168"/>
                  <a:gd name="T10" fmla="*/ 0 w 130"/>
                  <a:gd name="T11" fmla="*/ 1 h 168"/>
                  <a:gd name="T12" fmla="*/ 1 w 130"/>
                  <a:gd name="T13" fmla="*/ 0 h 168"/>
                  <a:gd name="T14" fmla="*/ 2 w 130"/>
                  <a:gd name="T15" fmla="*/ 0 h 168"/>
                  <a:gd name="T16" fmla="*/ 7 w 130"/>
                  <a:gd name="T17" fmla="*/ 0 h 168"/>
                  <a:gd name="T18" fmla="*/ 7 w 130"/>
                  <a:gd name="T19" fmla="*/ 0 h 168"/>
                  <a:gd name="T20" fmla="*/ 20 w 130"/>
                  <a:gd name="T21" fmla="*/ 2 h 168"/>
                  <a:gd name="T22" fmla="*/ 28 w 130"/>
                  <a:gd name="T23" fmla="*/ 3 h 168"/>
                  <a:gd name="T24" fmla="*/ 36 w 130"/>
                  <a:gd name="T25" fmla="*/ 6 h 168"/>
                  <a:gd name="T26" fmla="*/ 43 w 130"/>
                  <a:gd name="T27" fmla="*/ 9 h 168"/>
                  <a:gd name="T28" fmla="*/ 49 w 130"/>
                  <a:gd name="T29" fmla="*/ 13 h 168"/>
                  <a:gd name="T30" fmla="*/ 55 w 130"/>
                  <a:gd name="T31" fmla="*/ 18 h 168"/>
                  <a:gd name="T32" fmla="*/ 59 w 130"/>
                  <a:gd name="T33" fmla="*/ 24 h 168"/>
                  <a:gd name="T34" fmla="*/ 59 w 130"/>
                  <a:gd name="T35" fmla="*/ 24 h 168"/>
                  <a:gd name="T36" fmla="*/ 71 w 130"/>
                  <a:gd name="T37" fmla="*/ 42 h 168"/>
                  <a:gd name="T38" fmla="*/ 87 w 130"/>
                  <a:gd name="T39" fmla="*/ 63 h 168"/>
                  <a:gd name="T40" fmla="*/ 101 w 130"/>
                  <a:gd name="T41" fmla="*/ 84 h 168"/>
                  <a:gd name="T42" fmla="*/ 107 w 130"/>
                  <a:gd name="T43" fmla="*/ 93 h 168"/>
                  <a:gd name="T44" fmla="*/ 111 w 130"/>
                  <a:gd name="T45" fmla="*/ 101 h 168"/>
                  <a:gd name="T46" fmla="*/ 111 w 130"/>
                  <a:gd name="T47" fmla="*/ 101 h 168"/>
                  <a:gd name="T48" fmla="*/ 114 w 130"/>
                  <a:gd name="T49" fmla="*/ 107 h 168"/>
                  <a:gd name="T50" fmla="*/ 119 w 130"/>
                  <a:gd name="T51" fmla="*/ 113 h 168"/>
                  <a:gd name="T52" fmla="*/ 127 w 130"/>
                  <a:gd name="T53" fmla="*/ 124 h 168"/>
                  <a:gd name="T54" fmla="*/ 130 w 130"/>
                  <a:gd name="T55" fmla="*/ 129 h 168"/>
                  <a:gd name="T56" fmla="*/ 130 w 130"/>
                  <a:gd name="T57" fmla="*/ 131 h 168"/>
                  <a:gd name="T58" fmla="*/ 130 w 130"/>
                  <a:gd name="T59" fmla="*/ 133 h 168"/>
                  <a:gd name="T60" fmla="*/ 129 w 130"/>
                  <a:gd name="T61" fmla="*/ 135 h 168"/>
                  <a:gd name="T62" fmla="*/ 126 w 130"/>
                  <a:gd name="T63" fmla="*/ 136 h 168"/>
                  <a:gd name="T64" fmla="*/ 123 w 130"/>
                  <a:gd name="T65" fmla="*/ 138 h 168"/>
                  <a:gd name="T66" fmla="*/ 119 w 130"/>
                  <a:gd name="T67" fmla="*/ 139 h 168"/>
                  <a:gd name="T68" fmla="*/ 119 w 130"/>
                  <a:gd name="T69" fmla="*/ 139 h 168"/>
                  <a:gd name="T70" fmla="*/ 94 w 130"/>
                  <a:gd name="T71" fmla="*/ 149 h 168"/>
                  <a:gd name="T72" fmla="*/ 73 w 130"/>
                  <a:gd name="T73" fmla="*/ 159 h 168"/>
                  <a:gd name="T74" fmla="*/ 64 w 130"/>
                  <a:gd name="T75" fmla="*/ 163 h 168"/>
                  <a:gd name="T76" fmla="*/ 58 w 130"/>
                  <a:gd name="T77" fmla="*/ 167 h 168"/>
                  <a:gd name="T78" fmla="*/ 58 w 130"/>
                  <a:gd name="T79" fmla="*/ 167 h 168"/>
                  <a:gd name="T80" fmla="*/ 56 w 130"/>
                  <a:gd name="T81" fmla="*/ 168 h 168"/>
                  <a:gd name="T82" fmla="*/ 55 w 130"/>
                  <a:gd name="T83" fmla="*/ 168 h 168"/>
                  <a:gd name="T84" fmla="*/ 53 w 130"/>
                  <a:gd name="T85" fmla="*/ 167 h 168"/>
                  <a:gd name="T86" fmla="*/ 52 w 130"/>
                  <a:gd name="T87" fmla="*/ 165 h 168"/>
                  <a:gd name="T88" fmla="*/ 50 w 130"/>
                  <a:gd name="T89" fmla="*/ 158 h 168"/>
                  <a:gd name="T90" fmla="*/ 49 w 130"/>
                  <a:gd name="T91" fmla="*/ 149 h 168"/>
                  <a:gd name="T92" fmla="*/ 46 w 130"/>
                  <a:gd name="T93" fmla="*/ 128 h 168"/>
                  <a:gd name="T94" fmla="*/ 45 w 130"/>
                  <a:gd name="T95" fmla="*/ 107 h 168"/>
                  <a:gd name="T96" fmla="*/ 45 w 130"/>
                  <a:gd name="T97" fmla="*/ 107 h 168"/>
                  <a:gd name="T98" fmla="*/ 43 w 130"/>
                  <a:gd name="T99" fmla="*/ 86 h 168"/>
                  <a:gd name="T100" fmla="*/ 40 w 130"/>
                  <a:gd name="T101" fmla="*/ 62 h 168"/>
                  <a:gd name="T102" fmla="*/ 38 w 130"/>
                  <a:gd name="T103" fmla="*/ 51 h 168"/>
                  <a:gd name="T104" fmla="*/ 35 w 130"/>
                  <a:gd name="T105" fmla="*/ 41 h 168"/>
                  <a:gd name="T106" fmla="*/ 32 w 130"/>
                  <a:gd name="T107" fmla="*/ 31 h 168"/>
                  <a:gd name="T108" fmla="*/ 28 w 130"/>
                  <a:gd name="T109" fmla="*/ 28 h 168"/>
                  <a:gd name="T110" fmla="*/ 26 w 130"/>
                  <a:gd name="T111" fmla="*/ 25 h 168"/>
                  <a:gd name="T112" fmla="*/ 26 w 130"/>
                  <a:gd name="T113" fmla="*/ 25 h 1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0" h="168">
                    <a:moveTo>
                      <a:pt x="26" y="25"/>
                    </a:moveTo>
                    <a:lnTo>
                      <a:pt x="26" y="25"/>
                    </a:lnTo>
                    <a:lnTo>
                      <a:pt x="14" y="15"/>
                    </a:lnTo>
                    <a:lnTo>
                      <a:pt x="4" y="7"/>
                    </a:lnTo>
                    <a:lnTo>
                      <a:pt x="1" y="3"/>
                    </a:lnTo>
                    <a:lnTo>
                      <a:pt x="0" y="1"/>
                    </a:lnTo>
                    <a:lnTo>
                      <a:pt x="1" y="0"/>
                    </a:lnTo>
                    <a:lnTo>
                      <a:pt x="2" y="0"/>
                    </a:lnTo>
                    <a:lnTo>
                      <a:pt x="7" y="0"/>
                    </a:lnTo>
                    <a:lnTo>
                      <a:pt x="20" y="2"/>
                    </a:lnTo>
                    <a:lnTo>
                      <a:pt x="28" y="3"/>
                    </a:lnTo>
                    <a:lnTo>
                      <a:pt x="36" y="6"/>
                    </a:lnTo>
                    <a:lnTo>
                      <a:pt x="43" y="9"/>
                    </a:lnTo>
                    <a:lnTo>
                      <a:pt x="49" y="13"/>
                    </a:lnTo>
                    <a:lnTo>
                      <a:pt x="55" y="18"/>
                    </a:lnTo>
                    <a:lnTo>
                      <a:pt x="59" y="24"/>
                    </a:lnTo>
                    <a:lnTo>
                      <a:pt x="71" y="42"/>
                    </a:lnTo>
                    <a:lnTo>
                      <a:pt x="87" y="63"/>
                    </a:lnTo>
                    <a:lnTo>
                      <a:pt x="101" y="84"/>
                    </a:lnTo>
                    <a:lnTo>
                      <a:pt x="107" y="93"/>
                    </a:lnTo>
                    <a:lnTo>
                      <a:pt x="111" y="101"/>
                    </a:lnTo>
                    <a:lnTo>
                      <a:pt x="114" y="107"/>
                    </a:lnTo>
                    <a:lnTo>
                      <a:pt x="119" y="113"/>
                    </a:lnTo>
                    <a:lnTo>
                      <a:pt x="127" y="124"/>
                    </a:lnTo>
                    <a:lnTo>
                      <a:pt x="130" y="129"/>
                    </a:lnTo>
                    <a:lnTo>
                      <a:pt x="130" y="131"/>
                    </a:lnTo>
                    <a:lnTo>
                      <a:pt x="130" y="133"/>
                    </a:lnTo>
                    <a:lnTo>
                      <a:pt x="129" y="135"/>
                    </a:lnTo>
                    <a:lnTo>
                      <a:pt x="126" y="136"/>
                    </a:lnTo>
                    <a:lnTo>
                      <a:pt x="123" y="138"/>
                    </a:lnTo>
                    <a:lnTo>
                      <a:pt x="119" y="139"/>
                    </a:lnTo>
                    <a:lnTo>
                      <a:pt x="94" y="149"/>
                    </a:lnTo>
                    <a:lnTo>
                      <a:pt x="73" y="159"/>
                    </a:lnTo>
                    <a:lnTo>
                      <a:pt x="64" y="163"/>
                    </a:lnTo>
                    <a:lnTo>
                      <a:pt x="58" y="167"/>
                    </a:lnTo>
                    <a:lnTo>
                      <a:pt x="56" y="168"/>
                    </a:lnTo>
                    <a:lnTo>
                      <a:pt x="55" y="168"/>
                    </a:lnTo>
                    <a:lnTo>
                      <a:pt x="53" y="167"/>
                    </a:lnTo>
                    <a:lnTo>
                      <a:pt x="52" y="165"/>
                    </a:lnTo>
                    <a:lnTo>
                      <a:pt x="50" y="158"/>
                    </a:lnTo>
                    <a:lnTo>
                      <a:pt x="49" y="149"/>
                    </a:lnTo>
                    <a:lnTo>
                      <a:pt x="46" y="128"/>
                    </a:lnTo>
                    <a:lnTo>
                      <a:pt x="45" y="107"/>
                    </a:lnTo>
                    <a:lnTo>
                      <a:pt x="43" y="86"/>
                    </a:lnTo>
                    <a:lnTo>
                      <a:pt x="40" y="62"/>
                    </a:lnTo>
                    <a:lnTo>
                      <a:pt x="38" y="51"/>
                    </a:lnTo>
                    <a:lnTo>
                      <a:pt x="35" y="41"/>
                    </a:lnTo>
                    <a:lnTo>
                      <a:pt x="32" y="31"/>
                    </a:lnTo>
                    <a:lnTo>
                      <a:pt x="28" y="28"/>
                    </a:lnTo>
                    <a:lnTo>
                      <a:pt x="26" y="25"/>
                    </a:lnTo>
                    <a:close/>
                  </a:path>
                </a:pathLst>
              </a:custGeom>
              <a:solidFill>
                <a:srgbClr val="5D7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4" name="Freeform 311">
                <a:extLst>
                  <a:ext uri="{FF2B5EF4-FFF2-40B4-BE49-F238E27FC236}">
                    <a16:creationId xmlns:a16="http://schemas.microsoft.com/office/drawing/2014/main" id="{E1A65ED4-B344-4737-A10C-948BC169B2D5}"/>
                  </a:ext>
                </a:extLst>
              </p:cNvPr>
              <p:cNvSpPr>
                <a:spLocks/>
              </p:cNvSpPr>
              <p:nvPr/>
            </p:nvSpPr>
            <p:spPr bwMode="auto">
              <a:xfrm>
                <a:off x="3655" y="1039"/>
                <a:ext cx="125" cy="167"/>
              </a:xfrm>
              <a:custGeom>
                <a:avLst/>
                <a:gdLst>
                  <a:gd name="T0" fmla="*/ 24 w 125"/>
                  <a:gd name="T1" fmla="*/ 26 h 167"/>
                  <a:gd name="T2" fmla="*/ 24 w 125"/>
                  <a:gd name="T3" fmla="*/ 26 h 167"/>
                  <a:gd name="T4" fmla="*/ 13 w 125"/>
                  <a:gd name="T5" fmla="*/ 16 h 167"/>
                  <a:gd name="T6" fmla="*/ 4 w 125"/>
                  <a:gd name="T7" fmla="*/ 7 h 167"/>
                  <a:gd name="T8" fmla="*/ 1 w 125"/>
                  <a:gd name="T9" fmla="*/ 4 h 167"/>
                  <a:gd name="T10" fmla="*/ 0 w 125"/>
                  <a:gd name="T11" fmla="*/ 2 h 167"/>
                  <a:gd name="T12" fmla="*/ 0 w 125"/>
                  <a:gd name="T13" fmla="*/ 1 h 167"/>
                  <a:gd name="T14" fmla="*/ 1 w 125"/>
                  <a:gd name="T15" fmla="*/ 0 h 167"/>
                  <a:gd name="T16" fmla="*/ 6 w 125"/>
                  <a:gd name="T17" fmla="*/ 0 h 167"/>
                  <a:gd name="T18" fmla="*/ 6 w 125"/>
                  <a:gd name="T19" fmla="*/ 0 h 167"/>
                  <a:gd name="T20" fmla="*/ 19 w 125"/>
                  <a:gd name="T21" fmla="*/ 2 h 167"/>
                  <a:gd name="T22" fmla="*/ 26 w 125"/>
                  <a:gd name="T23" fmla="*/ 4 h 167"/>
                  <a:gd name="T24" fmla="*/ 34 w 125"/>
                  <a:gd name="T25" fmla="*/ 7 h 167"/>
                  <a:gd name="T26" fmla="*/ 41 w 125"/>
                  <a:gd name="T27" fmla="*/ 10 h 167"/>
                  <a:gd name="T28" fmla="*/ 47 w 125"/>
                  <a:gd name="T29" fmla="*/ 15 h 167"/>
                  <a:gd name="T30" fmla="*/ 52 w 125"/>
                  <a:gd name="T31" fmla="*/ 20 h 167"/>
                  <a:gd name="T32" fmla="*/ 56 w 125"/>
                  <a:gd name="T33" fmla="*/ 26 h 167"/>
                  <a:gd name="T34" fmla="*/ 56 w 125"/>
                  <a:gd name="T35" fmla="*/ 26 h 167"/>
                  <a:gd name="T36" fmla="*/ 67 w 125"/>
                  <a:gd name="T37" fmla="*/ 43 h 167"/>
                  <a:gd name="T38" fmla="*/ 82 w 125"/>
                  <a:gd name="T39" fmla="*/ 64 h 167"/>
                  <a:gd name="T40" fmla="*/ 97 w 125"/>
                  <a:gd name="T41" fmla="*/ 84 h 167"/>
                  <a:gd name="T42" fmla="*/ 102 w 125"/>
                  <a:gd name="T43" fmla="*/ 93 h 167"/>
                  <a:gd name="T44" fmla="*/ 106 w 125"/>
                  <a:gd name="T45" fmla="*/ 101 h 167"/>
                  <a:gd name="T46" fmla="*/ 106 w 125"/>
                  <a:gd name="T47" fmla="*/ 101 h 167"/>
                  <a:gd name="T48" fmla="*/ 110 w 125"/>
                  <a:gd name="T49" fmla="*/ 107 h 167"/>
                  <a:gd name="T50" fmla="*/ 114 w 125"/>
                  <a:gd name="T51" fmla="*/ 113 h 167"/>
                  <a:gd name="T52" fmla="*/ 122 w 125"/>
                  <a:gd name="T53" fmla="*/ 124 h 167"/>
                  <a:gd name="T54" fmla="*/ 125 w 125"/>
                  <a:gd name="T55" fmla="*/ 129 h 167"/>
                  <a:gd name="T56" fmla="*/ 125 w 125"/>
                  <a:gd name="T57" fmla="*/ 131 h 167"/>
                  <a:gd name="T58" fmla="*/ 125 w 125"/>
                  <a:gd name="T59" fmla="*/ 133 h 167"/>
                  <a:gd name="T60" fmla="*/ 124 w 125"/>
                  <a:gd name="T61" fmla="*/ 135 h 167"/>
                  <a:gd name="T62" fmla="*/ 122 w 125"/>
                  <a:gd name="T63" fmla="*/ 136 h 167"/>
                  <a:gd name="T64" fmla="*/ 119 w 125"/>
                  <a:gd name="T65" fmla="*/ 138 h 167"/>
                  <a:gd name="T66" fmla="*/ 115 w 125"/>
                  <a:gd name="T67" fmla="*/ 139 h 167"/>
                  <a:gd name="T68" fmla="*/ 115 w 125"/>
                  <a:gd name="T69" fmla="*/ 139 h 167"/>
                  <a:gd name="T70" fmla="*/ 90 w 125"/>
                  <a:gd name="T71" fmla="*/ 148 h 167"/>
                  <a:gd name="T72" fmla="*/ 70 w 125"/>
                  <a:gd name="T73" fmla="*/ 158 h 167"/>
                  <a:gd name="T74" fmla="*/ 61 w 125"/>
                  <a:gd name="T75" fmla="*/ 162 h 167"/>
                  <a:gd name="T76" fmla="*/ 55 w 125"/>
                  <a:gd name="T77" fmla="*/ 166 h 167"/>
                  <a:gd name="T78" fmla="*/ 55 w 125"/>
                  <a:gd name="T79" fmla="*/ 166 h 167"/>
                  <a:gd name="T80" fmla="*/ 54 w 125"/>
                  <a:gd name="T81" fmla="*/ 167 h 167"/>
                  <a:gd name="T82" fmla="*/ 52 w 125"/>
                  <a:gd name="T83" fmla="*/ 167 h 167"/>
                  <a:gd name="T84" fmla="*/ 51 w 125"/>
                  <a:gd name="T85" fmla="*/ 166 h 167"/>
                  <a:gd name="T86" fmla="*/ 50 w 125"/>
                  <a:gd name="T87" fmla="*/ 164 h 167"/>
                  <a:gd name="T88" fmla="*/ 48 w 125"/>
                  <a:gd name="T89" fmla="*/ 157 h 167"/>
                  <a:gd name="T90" fmla="*/ 46 w 125"/>
                  <a:gd name="T91" fmla="*/ 148 h 167"/>
                  <a:gd name="T92" fmla="*/ 44 w 125"/>
                  <a:gd name="T93" fmla="*/ 128 h 167"/>
                  <a:gd name="T94" fmla="*/ 42 w 125"/>
                  <a:gd name="T95" fmla="*/ 108 h 167"/>
                  <a:gd name="T96" fmla="*/ 42 w 125"/>
                  <a:gd name="T97" fmla="*/ 108 h 167"/>
                  <a:gd name="T98" fmla="*/ 41 w 125"/>
                  <a:gd name="T99" fmla="*/ 86 h 167"/>
                  <a:gd name="T100" fmla="*/ 38 w 125"/>
                  <a:gd name="T101" fmla="*/ 63 h 167"/>
                  <a:gd name="T102" fmla="*/ 36 w 125"/>
                  <a:gd name="T103" fmla="*/ 51 h 167"/>
                  <a:gd name="T104" fmla="*/ 34 w 125"/>
                  <a:gd name="T105" fmla="*/ 41 h 167"/>
                  <a:gd name="T106" fmla="*/ 30 w 125"/>
                  <a:gd name="T107" fmla="*/ 32 h 167"/>
                  <a:gd name="T108" fmla="*/ 28 w 125"/>
                  <a:gd name="T109" fmla="*/ 28 h 167"/>
                  <a:gd name="T110" fmla="*/ 24 w 125"/>
                  <a:gd name="T111" fmla="*/ 26 h 167"/>
                  <a:gd name="T112" fmla="*/ 24 w 125"/>
                  <a:gd name="T113" fmla="*/ 26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5" h="167">
                    <a:moveTo>
                      <a:pt x="24" y="26"/>
                    </a:moveTo>
                    <a:lnTo>
                      <a:pt x="24" y="26"/>
                    </a:lnTo>
                    <a:lnTo>
                      <a:pt x="13" y="16"/>
                    </a:lnTo>
                    <a:lnTo>
                      <a:pt x="4" y="7"/>
                    </a:lnTo>
                    <a:lnTo>
                      <a:pt x="1" y="4"/>
                    </a:lnTo>
                    <a:lnTo>
                      <a:pt x="0" y="2"/>
                    </a:lnTo>
                    <a:lnTo>
                      <a:pt x="0" y="1"/>
                    </a:lnTo>
                    <a:lnTo>
                      <a:pt x="1" y="0"/>
                    </a:lnTo>
                    <a:lnTo>
                      <a:pt x="6" y="0"/>
                    </a:lnTo>
                    <a:lnTo>
                      <a:pt x="19" y="2"/>
                    </a:lnTo>
                    <a:lnTo>
                      <a:pt x="26" y="4"/>
                    </a:lnTo>
                    <a:lnTo>
                      <a:pt x="34" y="7"/>
                    </a:lnTo>
                    <a:lnTo>
                      <a:pt x="41" y="10"/>
                    </a:lnTo>
                    <a:lnTo>
                      <a:pt x="47" y="15"/>
                    </a:lnTo>
                    <a:lnTo>
                      <a:pt x="52" y="20"/>
                    </a:lnTo>
                    <a:lnTo>
                      <a:pt x="56" y="26"/>
                    </a:lnTo>
                    <a:lnTo>
                      <a:pt x="67" y="43"/>
                    </a:lnTo>
                    <a:lnTo>
                      <a:pt x="82" y="64"/>
                    </a:lnTo>
                    <a:lnTo>
                      <a:pt x="97" y="84"/>
                    </a:lnTo>
                    <a:lnTo>
                      <a:pt x="102" y="93"/>
                    </a:lnTo>
                    <a:lnTo>
                      <a:pt x="106" y="101"/>
                    </a:lnTo>
                    <a:lnTo>
                      <a:pt x="110" y="107"/>
                    </a:lnTo>
                    <a:lnTo>
                      <a:pt x="114" y="113"/>
                    </a:lnTo>
                    <a:lnTo>
                      <a:pt x="122" y="124"/>
                    </a:lnTo>
                    <a:lnTo>
                      <a:pt x="125" y="129"/>
                    </a:lnTo>
                    <a:lnTo>
                      <a:pt x="125" y="131"/>
                    </a:lnTo>
                    <a:lnTo>
                      <a:pt x="125" y="133"/>
                    </a:lnTo>
                    <a:lnTo>
                      <a:pt x="124" y="135"/>
                    </a:lnTo>
                    <a:lnTo>
                      <a:pt x="122" y="136"/>
                    </a:lnTo>
                    <a:lnTo>
                      <a:pt x="119" y="138"/>
                    </a:lnTo>
                    <a:lnTo>
                      <a:pt x="115" y="139"/>
                    </a:lnTo>
                    <a:lnTo>
                      <a:pt x="90" y="148"/>
                    </a:lnTo>
                    <a:lnTo>
                      <a:pt x="70" y="158"/>
                    </a:lnTo>
                    <a:lnTo>
                      <a:pt x="61" y="162"/>
                    </a:lnTo>
                    <a:lnTo>
                      <a:pt x="55" y="166"/>
                    </a:lnTo>
                    <a:lnTo>
                      <a:pt x="54" y="167"/>
                    </a:lnTo>
                    <a:lnTo>
                      <a:pt x="52" y="167"/>
                    </a:lnTo>
                    <a:lnTo>
                      <a:pt x="51" y="166"/>
                    </a:lnTo>
                    <a:lnTo>
                      <a:pt x="50" y="164"/>
                    </a:lnTo>
                    <a:lnTo>
                      <a:pt x="48" y="157"/>
                    </a:lnTo>
                    <a:lnTo>
                      <a:pt x="46" y="148"/>
                    </a:lnTo>
                    <a:lnTo>
                      <a:pt x="44" y="128"/>
                    </a:lnTo>
                    <a:lnTo>
                      <a:pt x="42" y="108"/>
                    </a:lnTo>
                    <a:lnTo>
                      <a:pt x="41" y="86"/>
                    </a:lnTo>
                    <a:lnTo>
                      <a:pt x="38" y="63"/>
                    </a:lnTo>
                    <a:lnTo>
                      <a:pt x="36" y="51"/>
                    </a:lnTo>
                    <a:lnTo>
                      <a:pt x="34" y="41"/>
                    </a:lnTo>
                    <a:lnTo>
                      <a:pt x="30" y="32"/>
                    </a:lnTo>
                    <a:lnTo>
                      <a:pt x="28" y="28"/>
                    </a:lnTo>
                    <a:lnTo>
                      <a:pt x="24" y="26"/>
                    </a:lnTo>
                    <a:close/>
                  </a:path>
                </a:pathLst>
              </a:custGeom>
              <a:solidFill>
                <a:srgbClr val="4F66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5" name="Freeform 312">
                <a:extLst>
                  <a:ext uri="{FF2B5EF4-FFF2-40B4-BE49-F238E27FC236}">
                    <a16:creationId xmlns:a16="http://schemas.microsoft.com/office/drawing/2014/main" id="{58B014E1-A81A-4087-94BA-22D81AC8CDF6}"/>
                  </a:ext>
                </a:extLst>
              </p:cNvPr>
              <p:cNvSpPr>
                <a:spLocks/>
              </p:cNvSpPr>
              <p:nvPr/>
            </p:nvSpPr>
            <p:spPr bwMode="auto">
              <a:xfrm>
                <a:off x="3658" y="1040"/>
                <a:ext cx="120" cy="165"/>
              </a:xfrm>
              <a:custGeom>
                <a:avLst/>
                <a:gdLst>
                  <a:gd name="T0" fmla="*/ 110 w 120"/>
                  <a:gd name="T1" fmla="*/ 138 h 165"/>
                  <a:gd name="T2" fmla="*/ 110 w 120"/>
                  <a:gd name="T3" fmla="*/ 138 h 165"/>
                  <a:gd name="T4" fmla="*/ 86 w 120"/>
                  <a:gd name="T5" fmla="*/ 147 h 165"/>
                  <a:gd name="T6" fmla="*/ 66 w 120"/>
                  <a:gd name="T7" fmla="*/ 156 h 165"/>
                  <a:gd name="T8" fmla="*/ 58 w 120"/>
                  <a:gd name="T9" fmla="*/ 160 h 165"/>
                  <a:gd name="T10" fmla="*/ 53 w 120"/>
                  <a:gd name="T11" fmla="*/ 164 h 165"/>
                  <a:gd name="T12" fmla="*/ 53 w 120"/>
                  <a:gd name="T13" fmla="*/ 164 h 165"/>
                  <a:gd name="T14" fmla="*/ 51 w 120"/>
                  <a:gd name="T15" fmla="*/ 165 h 165"/>
                  <a:gd name="T16" fmla="*/ 50 w 120"/>
                  <a:gd name="T17" fmla="*/ 165 h 165"/>
                  <a:gd name="T18" fmla="*/ 48 w 120"/>
                  <a:gd name="T19" fmla="*/ 164 h 165"/>
                  <a:gd name="T20" fmla="*/ 47 w 120"/>
                  <a:gd name="T21" fmla="*/ 162 h 165"/>
                  <a:gd name="T22" fmla="*/ 45 w 120"/>
                  <a:gd name="T23" fmla="*/ 156 h 165"/>
                  <a:gd name="T24" fmla="*/ 44 w 120"/>
                  <a:gd name="T25" fmla="*/ 147 h 165"/>
                  <a:gd name="T26" fmla="*/ 42 w 120"/>
                  <a:gd name="T27" fmla="*/ 127 h 165"/>
                  <a:gd name="T28" fmla="*/ 40 w 120"/>
                  <a:gd name="T29" fmla="*/ 107 h 165"/>
                  <a:gd name="T30" fmla="*/ 40 w 120"/>
                  <a:gd name="T31" fmla="*/ 107 h 165"/>
                  <a:gd name="T32" fmla="*/ 39 w 120"/>
                  <a:gd name="T33" fmla="*/ 85 h 165"/>
                  <a:gd name="T34" fmla="*/ 36 w 120"/>
                  <a:gd name="T35" fmla="*/ 62 h 165"/>
                  <a:gd name="T36" fmla="*/ 34 w 120"/>
                  <a:gd name="T37" fmla="*/ 51 h 165"/>
                  <a:gd name="T38" fmla="*/ 32 w 120"/>
                  <a:gd name="T39" fmla="*/ 41 h 165"/>
                  <a:gd name="T40" fmla="*/ 28 w 120"/>
                  <a:gd name="T41" fmla="*/ 31 h 165"/>
                  <a:gd name="T42" fmla="*/ 26 w 120"/>
                  <a:gd name="T43" fmla="*/ 28 h 165"/>
                  <a:gd name="T44" fmla="*/ 23 w 120"/>
                  <a:gd name="T45" fmla="*/ 25 h 165"/>
                  <a:gd name="T46" fmla="*/ 23 w 120"/>
                  <a:gd name="T47" fmla="*/ 25 h 165"/>
                  <a:gd name="T48" fmla="*/ 12 w 120"/>
                  <a:gd name="T49" fmla="*/ 15 h 165"/>
                  <a:gd name="T50" fmla="*/ 3 w 120"/>
                  <a:gd name="T51" fmla="*/ 7 h 165"/>
                  <a:gd name="T52" fmla="*/ 0 w 120"/>
                  <a:gd name="T53" fmla="*/ 4 h 165"/>
                  <a:gd name="T54" fmla="*/ 0 w 120"/>
                  <a:gd name="T55" fmla="*/ 2 h 165"/>
                  <a:gd name="T56" fmla="*/ 0 w 120"/>
                  <a:gd name="T57" fmla="*/ 1 h 165"/>
                  <a:gd name="T58" fmla="*/ 1 w 120"/>
                  <a:gd name="T59" fmla="*/ 0 h 165"/>
                  <a:gd name="T60" fmla="*/ 5 w 120"/>
                  <a:gd name="T61" fmla="*/ 0 h 165"/>
                  <a:gd name="T62" fmla="*/ 5 w 120"/>
                  <a:gd name="T63" fmla="*/ 0 h 165"/>
                  <a:gd name="T64" fmla="*/ 18 w 120"/>
                  <a:gd name="T65" fmla="*/ 2 h 165"/>
                  <a:gd name="T66" fmla="*/ 25 w 120"/>
                  <a:gd name="T67" fmla="*/ 4 h 165"/>
                  <a:gd name="T68" fmla="*/ 32 w 120"/>
                  <a:gd name="T69" fmla="*/ 7 h 165"/>
                  <a:gd name="T70" fmla="*/ 38 w 120"/>
                  <a:gd name="T71" fmla="*/ 11 h 165"/>
                  <a:gd name="T72" fmla="*/ 44 w 120"/>
                  <a:gd name="T73" fmla="*/ 15 h 165"/>
                  <a:gd name="T74" fmla="*/ 49 w 120"/>
                  <a:gd name="T75" fmla="*/ 20 h 165"/>
                  <a:gd name="T76" fmla="*/ 53 w 120"/>
                  <a:gd name="T77" fmla="*/ 26 h 165"/>
                  <a:gd name="T78" fmla="*/ 53 w 120"/>
                  <a:gd name="T79" fmla="*/ 26 h 165"/>
                  <a:gd name="T80" fmla="*/ 64 w 120"/>
                  <a:gd name="T81" fmla="*/ 43 h 165"/>
                  <a:gd name="T82" fmla="*/ 78 w 120"/>
                  <a:gd name="T83" fmla="*/ 64 h 165"/>
                  <a:gd name="T84" fmla="*/ 93 w 120"/>
                  <a:gd name="T85" fmla="*/ 84 h 165"/>
                  <a:gd name="T86" fmla="*/ 98 w 120"/>
                  <a:gd name="T87" fmla="*/ 92 h 165"/>
                  <a:gd name="T88" fmla="*/ 102 w 120"/>
                  <a:gd name="T89" fmla="*/ 100 h 165"/>
                  <a:gd name="T90" fmla="*/ 102 w 120"/>
                  <a:gd name="T91" fmla="*/ 100 h 165"/>
                  <a:gd name="T92" fmla="*/ 105 w 120"/>
                  <a:gd name="T93" fmla="*/ 106 h 165"/>
                  <a:gd name="T94" fmla="*/ 109 w 120"/>
                  <a:gd name="T95" fmla="*/ 112 h 165"/>
                  <a:gd name="T96" fmla="*/ 117 w 120"/>
                  <a:gd name="T97" fmla="*/ 123 h 165"/>
                  <a:gd name="T98" fmla="*/ 120 w 120"/>
                  <a:gd name="T99" fmla="*/ 128 h 165"/>
                  <a:gd name="T100" fmla="*/ 120 w 120"/>
                  <a:gd name="T101" fmla="*/ 130 h 165"/>
                  <a:gd name="T102" fmla="*/ 120 w 120"/>
                  <a:gd name="T103" fmla="*/ 132 h 165"/>
                  <a:gd name="T104" fmla="*/ 119 w 120"/>
                  <a:gd name="T105" fmla="*/ 134 h 165"/>
                  <a:gd name="T106" fmla="*/ 117 w 120"/>
                  <a:gd name="T107" fmla="*/ 135 h 165"/>
                  <a:gd name="T108" fmla="*/ 110 w 120"/>
                  <a:gd name="T109" fmla="*/ 138 h 165"/>
                  <a:gd name="T110" fmla="*/ 110 w 120"/>
                  <a:gd name="T111" fmla="*/ 138 h 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65">
                    <a:moveTo>
                      <a:pt x="110" y="138"/>
                    </a:moveTo>
                    <a:lnTo>
                      <a:pt x="110" y="138"/>
                    </a:lnTo>
                    <a:lnTo>
                      <a:pt x="86" y="147"/>
                    </a:lnTo>
                    <a:lnTo>
                      <a:pt x="66" y="156"/>
                    </a:lnTo>
                    <a:lnTo>
                      <a:pt x="58" y="160"/>
                    </a:lnTo>
                    <a:lnTo>
                      <a:pt x="53" y="164"/>
                    </a:lnTo>
                    <a:lnTo>
                      <a:pt x="51" y="165"/>
                    </a:lnTo>
                    <a:lnTo>
                      <a:pt x="50" y="165"/>
                    </a:lnTo>
                    <a:lnTo>
                      <a:pt x="48" y="164"/>
                    </a:lnTo>
                    <a:lnTo>
                      <a:pt x="47" y="162"/>
                    </a:lnTo>
                    <a:lnTo>
                      <a:pt x="45" y="156"/>
                    </a:lnTo>
                    <a:lnTo>
                      <a:pt x="44" y="147"/>
                    </a:lnTo>
                    <a:lnTo>
                      <a:pt x="42" y="127"/>
                    </a:lnTo>
                    <a:lnTo>
                      <a:pt x="40" y="107"/>
                    </a:lnTo>
                    <a:lnTo>
                      <a:pt x="39" y="85"/>
                    </a:lnTo>
                    <a:lnTo>
                      <a:pt x="36" y="62"/>
                    </a:lnTo>
                    <a:lnTo>
                      <a:pt x="34" y="51"/>
                    </a:lnTo>
                    <a:lnTo>
                      <a:pt x="32" y="41"/>
                    </a:lnTo>
                    <a:lnTo>
                      <a:pt x="28" y="31"/>
                    </a:lnTo>
                    <a:lnTo>
                      <a:pt x="26" y="28"/>
                    </a:lnTo>
                    <a:lnTo>
                      <a:pt x="23" y="25"/>
                    </a:lnTo>
                    <a:lnTo>
                      <a:pt x="12" y="15"/>
                    </a:lnTo>
                    <a:lnTo>
                      <a:pt x="3" y="7"/>
                    </a:lnTo>
                    <a:lnTo>
                      <a:pt x="0" y="4"/>
                    </a:lnTo>
                    <a:lnTo>
                      <a:pt x="0" y="2"/>
                    </a:lnTo>
                    <a:lnTo>
                      <a:pt x="0" y="1"/>
                    </a:lnTo>
                    <a:lnTo>
                      <a:pt x="1" y="0"/>
                    </a:lnTo>
                    <a:lnTo>
                      <a:pt x="5" y="0"/>
                    </a:lnTo>
                    <a:lnTo>
                      <a:pt x="18" y="2"/>
                    </a:lnTo>
                    <a:lnTo>
                      <a:pt x="25" y="4"/>
                    </a:lnTo>
                    <a:lnTo>
                      <a:pt x="32" y="7"/>
                    </a:lnTo>
                    <a:lnTo>
                      <a:pt x="38" y="11"/>
                    </a:lnTo>
                    <a:lnTo>
                      <a:pt x="44" y="15"/>
                    </a:lnTo>
                    <a:lnTo>
                      <a:pt x="49" y="20"/>
                    </a:lnTo>
                    <a:lnTo>
                      <a:pt x="53" y="26"/>
                    </a:lnTo>
                    <a:lnTo>
                      <a:pt x="64" y="43"/>
                    </a:lnTo>
                    <a:lnTo>
                      <a:pt x="78" y="64"/>
                    </a:lnTo>
                    <a:lnTo>
                      <a:pt x="93" y="84"/>
                    </a:lnTo>
                    <a:lnTo>
                      <a:pt x="98" y="92"/>
                    </a:lnTo>
                    <a:lnTo>
                      <a:pt x="102" y="100"/>
                    </a:lnTo>
                    <a:lnTo>
                      <a:pt x="105" y="106"/>
                    </a:lnTo>
                    <a:lnTo>
                      <a:pt x="109" y="112"/>
                    </a:lnTo>
                    <a:lnTo>
                      <a:pt x="117" y="123"/>
                    </a:lnTo>
                    <a:lnTo>
                      <a:pt x="120" y="128"/>
                    </a:lnTo>
                    <a:lnTo>
                      <a:pt x="120" y="130"/>
                    </a:lnTo>
                    <a:lnTo>
                      <a:pt x="120" y="132"/>
                    </a:lnTo>
                    <a:lnTo>
                      <a:pt x="119" y="134"/>
                    </a:lnTo>
                    <a:lnTo>
                      <a:pt x="117" y="135"/>
                    </a:lnTo>
                    <a:lnTo>
                      <a:pt x="110" y="138"/>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6" name="Freeform 313">
                <a:extLst>
                  <a:ext uri="{FF2B5EF4-FFF2-40B4-BE49-F238E27FC236}">
                    <a16:creationId xmlns:a16="http://schemas.microsoft.com/office/drawing/2014/main" id="{740C889D-0CF7-4A68-AB8F-F114CB95F6D6}"/>
                  </a:ext>
                </a:extLst>
              </p:cNvPr>
              <p:cNvSpPr>
                <a:spLocks/>
              </p:cNvSpPr>
              <p:nvPr/>
            </p:nvSpPr>
            <p:spPr bwMode="auto">
              <a:xfrm>
                <a:off x="3925" y="1318"/>
                <a:ext cx="89" cy="88"/>
              </a:xfrm>
              <a:custGeom>
                <a:avLst/>
                <a:gdLst>
                  <a:gd name="T0" fmla="*/ 89 w 89"/>
                  <a:gd name="T1" fmla="*/ 44 h 88"/>
                  <a:gd name="T2" fmla="*/ 89 w 89"/>
                  <a:gd name="T3" fmla="*/ 44 h 88"/>
                  <a:gd name="T4" fmla="*/ 88 w 89"/>
                  <a:gd name="T5" fmla="*/ 53 h 88"/>
                  <a:gd name="T6" fmla="*/ 85 w 89"/>
                  <a:gd name="T7" fmla="*/ 61 h 88"/>
                  <a:gd name="T8" fmla="*/ 81 w 89"/>
                  <a:gd name="T9" fmla="*/ 69 h 88"/>
                  <a:gd name="T10" fmla="*/ 76 w 89"/>
                  <a:gd name="T11" fmla="*/ 75 h 88"/>
                  <a:gd name="T12" fmla="*/ 70 w 89"/>
                  <a:gd name="T13" fmla="*/ 80 h 88"/>
                  <a:gd name="T14" fmla="*/ 62 w 89"/>
                  <a:gd name="T15" fmla="*/ 84 h 88"/>
                  <a:gd name="T16" fmla="*/ 54 w 89"/>
                  <a:gd name="T17" fmla="*/ 87 h 88"/>
                  <a:gd name="T18" fmla="*/ 45 w 89"/>
                  <a:gd name="T19" fmla="*/ 88 h 88"/>
                  <a:gd name="T20" fmla="*/ 45 w 89"/>
                  <a:gd name="T21" fmla="*/ 88 h 88"/>
                  <a:gd name="T22" fmla="*/ 35 w 89"/>
                  <a:gd name="T23" fmla="*/ 87 h 88"/>
                  <a:gd name="T24" fmla="*/ 27 w 89"/>
                  <a:gd name="T25" fmla="*/ 84 h 88"/>
                  <a:gd name="T26" fmla="*/ 19 w 89"/>
                  <a:gd name="T27" fmla="*/ 80 h 88"/>
                  <a:gd name="T28" fmla="*/ 13 w 89"/>
                  <a:gd name="T29" fmla="*/ 75 h 88"/>
                  <a:gd name="T30" fmla="*/ 8 w 89"/>
                  <a:gd name="T31" fmla="*/ 69 h 88"/>
                  <a:gd name="T32" fmla="*/ 4 w 89"/>
                  <a:gd name="T33" fmla="*/ 61 h 88"/>
                  <a:gd name="T34" fmla="*/ 1 w 89"/>
                  <a:gd name="T35" fmla="*/ 53 h 88"/>
                  <a:gd name="T36" fmla="*/ 0 w 89"/>
                  <a:gd name="T37" fmla="*/ 44 h 88"/>
                  <a:gd name="T38" fmla="*/ 0 w 89"/>
                  <a:gd name="T39" fmla="*/ 44 h 88"/>
                  <a:gd name="T40" fmla="*/ 1 w 89"/>
                  <a:gd name="T41" fmla="*/ 35 h 88"/>
                  <a:gd name="T42" fmla="*/ 4 w 89"/>
                  <a:gd name="T43" fmla="*/ 27 h 88"/>
                  <a:gd name="T44" fmla="*/ 8 w 89"/>
                  <a:gd name="T45" fmla="*/ 19 h 88"/>
                  <a:gd name="T46" fmla="*/ 13 w 89"/>
                  <a:gd name="T47" fmla="*/ 13 h 88"/>
                  <a:gd name="T48" fmla="*/ 19 w 89"/>
                  <a:gd name="T49" fmla="*/ 7 h 88"/>
                  <a:gd name="T50" fmla="*/ 27 w 89"/>
                  <a:gd name="T51" fmla="*/ 4 h 88"/>
                  <a:gd name="T52" fmla="*/ 35 w 89"/>
                  <a:gd name="T53" fmla="*/ 1 h 88"/>
                  <a:gd name="T54" fmla="*/ 45 w 89"/>
                  <a:gd name="T55" fmla="*/ 0 h 88"/>
                  <a:gd name="T56" fmla="*/ 45 w 89"/>
                  <a:gd name="T57" fmla="*/ 0 h 88"/>
                  <a:gd name="T58" fmla="*/ 54 w 89"/>
                  <a:gd name="T59" fmla="*/ 1 h 88"/>
                  <a:gd name="T60" fmla="*/ 62 w 89"/>
                  <a:gd name="T61" fmla="*/ 4 h 88"/>
                  <a:gd name="T62" fmla="*/ 70 w 89"/>
                  <a:gd name="T63" fmla="*/ 7 h 88"/>
                  <a:gd name="T64" fmla="*/ 76 w 89"/>
                  <a:gd name="T65" fmla="*/ 13 h 88"/>
                  <a:gd name="T66" fmla="*/ 81 w 89"/>
                  <a:gd name="T67" fmla="*/ 19 h 88"/>
                  <a:gd name="T68" fmla="*/ 85 w 89"/>
                  <a:gd name="T69" fmla="*/ 27 h 88"/>
                  <a:gd name="T70" fmla="*/ 88 w 89"/>
                  <a:gd name="T71" fmla="*/ 35 h 88"/>
                  <a:gd name="T72" fmla="*/ 89 w 89"/>
                  <a:gd name="T73" fmla="*/ 44 h 88"/>
                  <a:gd name="T74" fmla="*/ 89 w 89"/>
                  <a:gd name="T75" fmla="*/ 44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8">
                    <a:moveTo>
                      <a:pt x="89" y="44"/>
                    </a:moveTo>
                    <a:lnTo>
                      <a:pt x="89" y="44"/>
                    </a:lnTo>
                    <a:lnTo>
                      <a:pt x="88" y="53"/>
                    </a:lnTo>
                    <a:lnTo>
                      <a:pt x="85" y="61"/>
                    </a:lnTo>
                    <a:lnTo>
                      <a:pt x="81" y="69"/>
                    </a:lnTo>
                    <a:lnTo>
                      <a:pt x="76" y="75"/>
                    </a:lnTo>
                    <a:lnTo>
                      <a:pt x="70" y="80"/>
                    </a:lnTo>
                    <a:lnTo>
                      <a:pt x="62" y="84"/>
                    </a:lnTo>
                    <a:lnTo>
                      <a:pt x="54" y="87"/>
                    </a:lnTo>
                    <a:lnTo>
                      <a:pt x="45" y="88"/>
                    </a:lnTo>
                    <a:lnTo>
                      <a:pt x="35" y="87"/>
                    </a:lnTo>
                    <a:lnTo>
                      <a:pt x="27" y="84"/>
                    </a:lnTo>
                    <a:lnTo>
                      <a:pt x="19" y="80"/>
                    </a:lnTo>
                    <a:lnTo>
                      <a:pt x="13" y="75"/>
                    </a:lnTo>
                    <a:lnTo>
                      <a:pt x="8" y="69"/>
                    </a:lnTo>
                    <a:lnTo>
                      <a:pt x="4" y="61"/>
                    </a:lnTo>
                    <a:lnTo>
                      <a:pt x="1" y="53"/>
                    </a:lnTo>
                    <a:lnTo>
                      <a:pt x="0" y="44"/>
                    </a:lnTo>
                    <a:lnTo>
                      <a:pt x="1" y="35"/>
                    </a:lnTo>
                    <a:lnTo>
                      <a:pt x="4" y="27"/>
                    </a:lnTo>
                    <a:lnTo>
                      <a:pt x="8" y="19"/>
                    </a:lnTo>
                    <a:lnTo>
                      <a:pt x="13" y="13"/>
                    </a:lnTo>
                    <a:lnTo>
                      <a:pt x="19" y="7"/>
                    </a:lnTo>
                    <a:lnTo>
                      <a:pt x="27" y="4"/>
                    </a:lnTo>
                    <a:lnTo>
                      <a:pt x="35" y="1"/>
                    </a:lnTo>
                    <a:lnTo>
                      <a:pt x="45" y="0"/>
                    </a:lnTo>
                    <a:lnTo>
                      <a:pt x="54" y="1"/>
                    </a:lnTo>
                    <a:lnTo>
                      <a:pt x="62" y="4"/>
                    </a:lnTo>
                    <a:lnTo>
                      <a:pt x="70" y="7"/>
                    </a:lnTo>
                    <a:lnTo>
                      <a:pt x="76" y="13"/>
                    </a:lnTo>
                    <a:lnTo>
                      <a:pt x="81" y="19"/>
                    </a:lnTo>
                    <a:lnTo>
                      <a:pt x="85" y="27"/>
                    </a:lnTo>
                    <a:lnTo>
                      <a:pt x="88" y="35"/>
                    </a:lnTo>
                    <a:lnTo>
                      <a:pt x="89"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7" name="Freeform 314">
                <a:extLst>
                  <a:ext uri="{FF2B5EF4-FFF2-40B4-BE49-F238E27FC236}">
                    <a16:creationId xmlns:a16="http://schemas.microsoft.com/office/drawing/2014/main" id="{3D49A683-21DA-4BCB-B2FA-6E2FF6B9E0E2}"/>
                  </a:ext>
                </a:extLst>
              </p:cNvPr>
              <p:cNvSpPr>
                <a:spLocks/>
              </p:cNvSpPr>
              <p:nvPr/>
            </p:nvSpPr>
            <p:spPr bwMode="auto">
              <a:xfrm>
                <a:off x="3926" y="1319"/>
                <a:ext cx="87" cy="86"/>
              </a:xfrm>
              <a:custGeom>
                <a:avLst/>
                <a:gdLst>
                  <a:gd name="T0" fmla="*/ 44 w 87"/>
                  <a:gd name="T1" fmla="*/ 0 h 86"/>
                  <a:gd name="T2" fmla="*/ 44 w 87"/>
                  <a:gd name="T3" fmla="*/ 0 h 86"/>
                  <a:gd name="T4" fmla="*/ 53 w 87"/>
                  <a:gd name="T5" fmla="*/ 1 h 86"/>
                  <a:gd name="T6" fmla="*/ 61 w 87"/>
                  <a:gd name="T7" fmla="*/ 3 h 86"/>
                  <a:gd name="T8" fmla="*/ 68 w 87"/>
                  <a:gd name="T9" fmla="*/ 7 h 86"/>
                  <a:gd name="T10" fmla="*/ 74 w 87"/>
                  <a:gd name="T11" fmla="*/ 12 h 86"/>
                  <a:gd name="T12" fmla="*/ 80 w 87"/>
                  <a:gd name="T13" fmla="*/ 19 h 86"/>
                  <a:gd name="T14" fmla="*/ 84 w 87"/>
                  <a:gd name="T15" fmla="*/ 26 h 86"/>
                  <a:gd name="T16" fmla="*/ 86 w 87"/>
                  <a:gd name="T17" fmla="*/ 34 h 86"/>
                  <a:gd name="T18" fmla="*/ 87 w 87"/>
                  <a:gd name="T19" fmla="*/ 43 h 86"/>
                  <a:gd name="T20" fmla="*/ 87 w 87"/>
                  <a:gd name="T21" fmla="*/ 43 h 86"/>
                  <a:gd name="T22" fmla="*/ 86 w 87"/>
                  <a:gd name="T23" fmla="*/ 52 h 86"/>
                  <a:gd name="T24" fmla="*/ 84 w 87"/>
                  <a:gd name="T25" fmla="*/ 60 h 86"/>
                  <a:gd name="T26" fmla="*/ 80 w 87"/>
                  <a:gd name="T27" fmla="*/ 67 h 86"/>
                  <a:gd name="T28" fmla="*/ 74 w 87"/>
                  <a:gd name="T29" fmla="*/ 73 h 86"/>
                  <a:gd name="T30" fmla="*/ 68 w 87"/>
                  <a:gd name="T31" fmla="*/ 78 h 86"/>
                  <a:gd name="T32" fmla="*/ 61 w 87"/>
                  <a:gd name="T33" fmla="*/ 82 h 86"/>
                  <a:gd name="T34" fmla="*/ 53 w 87"/>
                  <a:gd name="T35" fmla="*/ 85 h 86"/>
                  <a:gd name="T36" fmla="*/ 44 w 87"/>
                  <a:gd name="T37" fmla="*/ 86 h 86"/>
                  <a:gd name="T38" fmla="*/ 44 w 87"/>
                  <a:gd name="T39" fmla="*/ 86 h 86"/>
                  <a:gd name="T40" fmla="*/ 34 w 87"/>
                  <a:gd name="T41" fmla="*/ 85 h 86"/>
                  <a:gd name="T42" fmla="*/ 26 w 87"/>
                  <a:gd name="T43" fmla="*/ 82 h 86"/>
                  <a:gd name="T44" fmla="*/ 19 w 87"/>
                  <a:gd name="T45" fmla="*/ 78 h 86"/>
                  <a:gd name="T46" fmla="*/ 13 w 87"/>
                  <a:gd name="T47" fmla="*/ 73 h 86"/>
                  <a:gd name="T48" fmla="*/ 7 w 87"/>
                  <a:gd name="T49" fmla="*/ 67 h 86"/>
                  <a:gd name="T50" fmla="*/ 4 w 87"/>
                  <a:gd name="T51" fmla="*/ 60 h 86"/>
                  <a:gd name="T52" fmla="*/ 1 w 87"/>
                  <a:gd name="T53" fmla="*/ 52 h 86"/>
                  <a:gd name="T54" fmla="*/ 0 w 87"/>
                  <a:gd name="T55" fmla="*/ 43 h 86"/>
                  <a:gd name="T56" fmla="*/ 0 w 87"/>
                  <a:gd name="T57" fmla="*/ 43 h 86"/>
                  <a:gd name="T58" fmla="*/ 1 w 87"/>
                  <a:gd name="T59" fmla="*/ 34 h 86"/>
                  <a:gd name="T60" fmla="*/ 4 w 87"/>
                  <a:gd name="T61" fmla="*/ 26 h 86"/>
                  <a:gd name="T62" fmla="*/ 7 w 87"/>
                  <a:gd name="T63" fmla="*/ 19 h 86"/>
                  <a:gd name="T64" fmla="*/ 13 w 87"/>
                  <a:gd name="T65" fmla="*/ 12 h 86"/>
                  <a:gd name="T66" fmla="*/ 19 w 87"/>
                  <a:gd name="T67" fmla="*/ 7 h 86"/>
                  <a:gd name="T68" fmla="*/ 26 w 87"/>
                  <a:gd name="T69" fmla="*/ 3 h 86"/>
                  <a:gd name="T70" fmla="*/ 34 w 87"/>
                  <a:gd name="T71" fmla="*/ 1 h 86"/>
                  <a:gd name="T72" fmla="*/ 44 w 87"/>
                  <a:gd name="T73" fmla="*/ 0 h 86"/>
                  <a:gd name="T74" fmla="*/ 44 w 87"/>
                  <a:gd name="T75" fmla="*/ 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7" h="86">
                    <a:moveTo>
                      <a:pt x="44" y="0"/>
                    </a:moveTo>
                    <a:lnTo>
                      <a:pt x="44" y="0"/>
                    </a:lnTo>
                    <a:lnTo>
                      <a:pt x="53" y="1"/>
                    </a:lnTo>
                    <a:lnTo>
                      <a:pt x="61" y="3"/>
                    </a:lnTo>
                    <a:lnTo>
                      <a:pt x="68" y="7"/>
                    </a:lnTo>
                    <a:lnTo>
                      <a:pt x="74" y="12"/>
                    </a:lnTo>
                    <a:lnTo>
                      <a:pt x="80" y="19"/>
                    </a:lnTo>
                    <a:lnTo>
                      <a:pt x="84" y="26"/>
                    </a:lnTo>
                    <a:lnTo>
                      <a:pt x="86" y="34"/>
                    </a:lnTo>
                    <a:lnTo>
                      <a:pt x="87" y="43"/>
                    </a:lnTo>
                    <a:lnTo>
                      <a:pt x="86" y="52"/>
                    </a:lnTo>
                    <a:lnTo>
                      <a:pt x="84" y="60"/>
                    </a:lnTo>
                    <a:lnTo>
                      <a:pt x="80" y="67"/>
                    </a:lnTo>
                    <a:lnTo>
                      <a:pt x="74" y="73"/>
                    </a:lnTo>
                    <a:lnTo>
                      <a:pt x="68" y="78"/>
                    </a:lnTo>
                    <a:lnTo>
                      <a:pt x="61" y="82"/>
                    </a:lnTo>
                    <a:lnTo>
                      <a:pt x="53" y="85"/>
                    </a:lnTo>
                    <a:lnTo>
                      <a:pt x="44" y="86"/>
                    </a:lnTo>
                    <a:lnTo>
                      <a:pt x="34" y="85"/>
                    </a:lnTo>
                    <a:lnTo>
                      <a:pt x="26" y="82"/>
                    </a:lnTo>
                    <a:lnTo>
                      <a:pt x="19" y="78"/>
                    </a:lnTo>
                    <a:lnTo>
                      <a:pt x="13" y="73"/>
                    </a:lnTo>
                    <a:lnTo>
                      <a:pt x="7" y="67"/>
                    </a:lnTo>
                    <a:lnTo>
                      <a:pt x="4" y="60"/>
                    </a:lnTo>
                    <a:lnTo>
                      <a:pt x="1" y="52"/>
                    </a:lnTo>
                    <a:lnTo>
                      <a:pt x="0" y="43"/>
                    </a:lnTo>
                    <a:lnTo>
                      <a:pt x="1" y="34"/>
                    </a:lnTo>
                    <a:lnTo>
                      <a:pt x="4" y="26"/>
                    </a:lnTo>
                    <a:lnTo>
                      <a:pt x="7" y="19"/>
                    </a:lnTo>
                    <a:lnTo>
                      <a:pt x="13" y="12"/>
                    </a:lnTo>
                    <a:lnTo>
                      <a:pt x="19" y="7"/>
                    </a:lnTo>
                    <a:lnTo>
                      <a:pt x="26" y="3"/>
                    </a:lnTo>
                    <a:lnTo>
                      <a:pt x="34" y="1"/>
                    </a:lnTo>
                    <a:lnTo>
                      <a:pt x="44" y="0"/>
                    </a:lnTo>
                    <a:close/>
                  </a:path>
                </a:pathLst>
              </a:custGeom>
              <a:solidFill>
                <a:srgbClr val="FFF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8" name="Freeform 315">
                <a:extLst>
                  <a:ext uri="{FF2B5EF4-FFF2-40B4-BE49-F238E27FC236}">
                    <a16:creationId xmlns:a16="http://schemas.microsoft.com/office/drawing/2014/main" id="{68315604-C250-4077-BFE2-DBEE9012ECEF}"/>
                  </a:ext>
                </a:extLst>
              </p:cNvPr>
              <p:cNvSpPr>
                <a:spLocks/>
              </p:cNvSpPr>
              <p:nvPr/>
            </p:nvSpPr>
            <p:spPr bwMode="auto">
              <a:xfrm>
                <a:off x="3927" y="1320"/>
                <a:ext cx="85" cy="84"/>
              </a:xfrm>
              <a:custGeom>
                <a:avLst/>
                <a:gdLst>
                  <a:gd name="T0" fmla="*/ 43 w 85"/>
                  <a:gd name="T1" fmla="*/ 0 h 84"/>
                  <a:gd name="T2" fmla="*/ 43 w 85"/>
                  <a:gd name="T3" fmla="*/ 0 h 84"/>
                  <a:gd name="T4" fmla="*/ 51 w 85"/>
                  <a:gd name="T5" fmla="*/ 1 h 84"/>
                  <a:gd name="T6" fmla="*/ 59 w 85"/>
                  <a:gd name="T7" fmla="*/ 3 h 84"/>
                  <a:gd name="T8" fmla="*/ 66 w 85"/>
                  <a:gd name="T9" fmla="*/ 7 h 84"/>
                  <a:gd name="T10" fmla="*/ 73 w 85"/>
                  <a:gd name="T11" fmla="*/ 12 h 84"/>
                  <a:gd name="T12" fmla="*/ 78 w 85"/>
                  <a:gd name="T13" fmla="*/ 18 h 84"/>
                  <a:gd name="T14" fmla="*/ 82 w 85"/>
                  <a:gd name="T15" fmla="*/ 25 h 84"/>
                  <a:gd name="T16" fmla="*/ 84 w 85"/>
                  <a:gd name="T17" fmla="*/ 33 h 84"/>
                  <a:gd name="T18" fmla="*/ 85 w 85"/>
                  <a:gd name="T19" fmla="*/ 42 h 84"/>
                  <a:gd name="T20" fmla="*/ 85 w 85"/>
                  <a:gd name="T21" fmla="*/ 42 h 84"/>
                  <a:gd name="T22" fmla="*/ 84 w 85"/>
                  <a:gd name="T23" fmla="*/ 51 h 84"/>
                  <a:gd name="T24" fmla="*/ 82 w 85"/>
                  <a:gd name="T25" fmla="*/ 58 h 84"/>
                  <a:gd name="T26" fmla="*/ 78 w 85"/>
                  <a:gd name="T27" fmla="*/ 65 h 84"/>
                  <a:gd name="T28" fmla="*/ 73 w 85"/>
                  <a:gd name="T29" fmla="*/ 72 h 84"/>
                  <a:gd name="T30" fmla="*/ 66 w 85"/>
                  <a:gd name="T31" fmla="*/ 77 h 84"/>
                  <a:gd name="T32" fmla="*/ 59 w 85"/>
                  <a:gd name="T33" fmla="*/ 80 h 84"/>
                  <a:gd name="T34" fmla="*/ 51 w 85"/>
                  <a:gd name="T35" fmla="*/ 83 h 84"/>
                  <a:gd name="T36" fmla="*/ 43 w 85"/>
                  <a:gd name="T37" fmla="*/ 84 h 84"/>
                  <a:gd name="T38" fmla="*/ 43 w 85"/>
                  <a:gd name="T39" fmla="*/ 84 h 84"/>
                  <a:gd name="T40" fmla="*/ 34 w 85"/>
                  <a:gd name="T41" fmla="*/ 83 h 84"/>
                  <a:gd name="T42" fmla="*/ 26 w 85"/>
                  <a:gd name="T43" fmla="*/ 80 h 84"/>
                  <a:gd name="T44" fmla="*/ 19 w 85"/>
                  <a:gd name="T45" fmla="*/ 77 h 84"/>
                  <a:gd name="T46" fmla="*/ 12 w 85"/>
                  <a:gd name="T47" fmla="*/ 72 h 84"/>
                  <a:gd name="T48" fmla="*/ 7 w 85"/>
                  <a:gd name="T49" fmla="*/ 65 h 84"/>
                  <a:gd name="T50" fmla="*/ 3 w 85"/>
                  <a:gd name="T51" fmla="*/ 58 h 84"/>
                  <a:gd name="T52" fmla="*/ 1 w 85"/>
                  <a:gd name="T53" fmla="*/ 51 h 84"/>
                  <a:gd name="T54" fmla="*/ 0 w 85"/>
                  <a:gd name="T55" fmla="*/ 42 h 84"/>
                  <a:gd name="T56" fmla="*/ 0 w 85"/>
                  <a:gd name="T57" fmla="*/ 42 h 84"/>
                  <a:gd name="T58" fmla="*/ 1 w 85"/>
                  <a:gd name="T59" fmla="*/ 33 h 84"/>
                  <a:gd name="T60" fmla="*/ 3 w 85"/>
                  <a:gd name="T61" fmla="*/ 25 h 84"/>
                  <a:gd name="T62" fmla="*/ 7 w 85"/>
                  <a:gd name="T63" fmla="*/ 18 h 84"/>
                  <a:gd name="T64" fmla="*/ 12 w 85"/>
                  <a:gd name="T65" fmla="*/ 12 h 84"/>
                  <a:gd name="T66" fmla="*/ 19 w 85"/>
                  <a:gd name="T67" fmla="*/ 7 h 84"/>
                  <a:gd name="T68" fmla="*/ 26 w 85"/>
                  <a:gd name="T69" fmla="*/ 3 h 84"/>
                  <a:gd name="T70" fmla="*/ 34 w 85"/>
                  <a:gd name="T71" fmla="*/ 1 h 84"/>
                  <a:gd name="T72" fmla="*/ 43 w 85"/>
                  <a:gd name="T73" fmla="*/ 0 h 84"/>
                  <a:gd name="T74" fmla="*/ 43 w 85"/>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 h="84">
                    <a:moveTo>
                      <a:pt x="43" y="0"/>
                    </a:moveTo>
                    <a:lnTo>
                      <a:pt x="43" y="0"/>
                    </a:lnTo>
                    <a:lnTo>
                      <a:pt x="51" y="1"/>
                    </a:lnTo>
                    <a:lnTo>
                      <a:pt x="59" y="3"/>
                    </a:lnTo>
                    <a:lnTo>
                      <a:pt x="66" y="7"/>
                    </a:lnTo>
                    <a:lnTo>
                      <a:pt x="73" y="12"/>
                    </a:lnTo>
                    <a:lnTo>
                      <a:pt x="78" y="18"/>
                    </a:lnTo>
                    <a:lnTo>
                      <a:pt x="82" y="25"/>
                    </a:lnTo>
                    <a:lnTo>
                      <a:pt x="84" y="33"/>
                    </a:lnTo>
                    <a:lnTo>
                      <a:pt x="85" y="42"/>
                    </a:lnTo>
                    <a:lnTo>
                      <a:pt x="84" y="51"/>
                    </a:lnTo>
                    <a:lnTo>
                      <a:pt x="82" y="58"/>
                    </a:lnTo>
                    <a:lnTo>
                      <a:pt x="78" y="65"/>
                    </a:lnTo>
                    <a:lnTo>
                      <a:pt x="73" y="72"/>
                    </a:lnTo>
                    <a:lnTo>
                      <a:pt x="66" y="77"/>
                    </a:lnTo>
                    <a:lnTo>
                      <a:pt x="59" y="80"/>
                    </a:lnTo>
                    <a:lnTo>
                      <a:pt x="51" y="83"/>
                    </a:lnTo>
                    <a:lnTo>
                      <a:pt x="43" y="84"/>
                    </a:lnTo>
                    <a:lnTo>
                      <a:pt x="34" y="83"/>
                    </a:lnTo>
                    <a:lnTo>
                      <a:pt x="26" y="80"/>
                    </a:lnTo>
                    <a:lnTo>
                      <a:pt x="19" y="77"/>
                    </a:lnTo>
                    <a:lnTo>
                      <a:pt x="12" y="72"/>
                    </a:lnTo>
                    <a:lnTo>
                      <a:pt x="7" y="65"/>
                    </a:lnTo>
                    <a:lnTo>
                      <a:pt x="3" y="58"/>
                    </a:lnTo>
                    <a:lnTo>
                      <a:pt x="1" y="51"/>
                    </a:lnTo>
                    <a:lnTo>
                      <a:pt x="0" y="42"/>
                    </a:lnTo>
                    <a:lnTo>
                      <a:pt x="1" y="33"/>
                    </a:lnTo>
                    <a:lnTo>
                      <a:pt x="3" y="25"/>
                    </a:lnTo>
                    <a:lnTo>
                      <a:pt x="7" y="18"/>
                    </a:lnTo>
                    <a:lnTo>
                      <a:pt x="12" y="12"/>
                    </a:lnTo>
                    <a:lnTo>
                      <a:pt x="19" y="7"/>
                    </a:lnTo>
                    <a:lnTo>
                      <a:pt x="26" y="3"/>
                    </a:lnTo>
                    <a:lnTo>
                      <a:pt x="34" y="1"/>
                    </a:lnTo>
                    <a:lnTo>
                      <a:pt x="43" y="0"/>
                    </a:lnTo>
                    <a:close/>
                  </a:path>
                </a:pathLst>
              </a:custGeom>
              <a:solidFill>
                <a:srgbClr val="FFF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9" name="Freeform 316">
                <a:extLst>
                  <a:ext uri="{FF2B5EF4-FFF2-40B4-BE49-F238E27FC236}">
                    <a16:creationId xmlns:a16="http://schemas.microsoft.com/office/drawing/2014/main" id="{554B1F70-2DD5-49D4-A0A9-7DD41BFD99D5}"/>
                  </a:ext>
                </a:extLst>
              </p:cNvPr>
              <p:cNvSpPr>
                <a:spLocks/>
              </p:cNvSpPr>
              <p:nvPr/>
            </p:nvSpPr>
            <p:spPr bwMode="auto">
              <a:xfrm>
                <a:off x="3928" y="1321"/>
                <a:ext cx="83" cy="82"/>
              </a:xfrm>
              <a:custGeom>
                <a:avLst/>
                <a:gdLst>
                  <a:gd name="T0" fmla="*/ 42 w 83"/>
                  <a:gd name="T1" fmla="*/ 0 h 82"/>
                  <a:gd name="T2" fmla="*/ 42 w 83"/>
                  <a:gd name="T3" fmla="*/ 0 h 82"/>
                  <a:gd name="T4" fmla="*/ 50 w 83"/>
                  <a:gd name="T5" fmla="*/ 1 h 82"/>
                  <a:gd name="T6" fmla="*/ 58 w 83"/>
                  <a:gd name="T7" fmla="*/ 3 h 82"/>
                  <a:gd name="T8" fmla="*/ 65 w 83"/>
                  <a:gd name="T9" fmla="*/ 7 h 82"/>
                  <a:gd name="T10" fmla="*/ 71 w 83"/>
                  <a:gd name="T11" fmla="*/ 12 h 82"/>
                  <a:gd name="T12" fmla="*/ 76 w 83"/>
                  <a:gd name="T13" fmla="*/ 18 h 82"/>
                  <a:gd name="T14" fmla="*/ 80 w 83"/>
                  <a:gd name="T15" fmla="*/ 25 h 82"/>
                  <a:gd name="T16" fmla="*/ 82 w 83"/>
                  <a:gd name="T17" fmla="*/ 32 h 82"/>
                  <a:gd name="T18" fmla="*/ 83 w 83"/>
                  <a:gd name="T19" fmla="*/ 41 h 82"/>
                  <a:gd name="T20" fmla="*/ 83 w 83"/>
                  <a:gd name="T21" fmla="*/ 41 h 82"/>
                  <a:gd name="T22" fmla="*/ 82 w 83"/>
                  <a:gd name="T23" fmla="*/ 50 h 82"/>
                  <a:gd name="T24" fmla="*/ 80 w 83"/>
                  <a:gd name="T25" fmla="*/ 57 h 82"/>
                  <a:gd name="T26" fmla="*/ 76 w 83"/>
                  <a:gd name="T27" fmla="*/ 64 h 82"/>
                  <a:gd name="T28" fmla="*/ 71 w 83"/>
                  <a:gd name="T29" fmla="*/ 70 h 82"/>
                  <a:gd name="T30" fmla="*/ 65 w 83"/>
                  <a:gd name="T31" fmla="*/ 75 h 82"/>
                  <a:gd name="T32" fmla="*/ 58 w 83"/>
                  <a:gd name="T33" fmla="*/ 79 h 82"/>
                  <a:gd name="T34" fmla="*/ 50 w 83"/>
                  <a:gd name="T35" fmla="*/ 81 h 82"/>
                  <a:gd name="T36" fmla="*/ 42 w 83"/>
                  <a:gd name="T37" fmla="*/ 82 h 82"/>
                  <a:gd name="T38" fmla="*/ 42 w 83"/>
                  <a:gd name="T39" fmla="*/ 82 h 82"/>
                  <a:gd name="T40" fmla="*/ 33 w 83"/>
                  <a:gd name="T41" fmla="*/ 81 h 82"/>
                  <a:gd name="T42" fmla="*/ 25 w 83"/>
                  <a:gd name="T43" fmla="*/ 79 h 82"/>
                  <a:gd name="T44" fmla="*/ 18 w 83"/>
                  <a:gd name="T45" fmla="*/ 75 h 82"/>
                  <a:gd name="T46" fmla="*/ 12 w 83"/>
                  <a:gd name="T47" fmla="*/ 70 h 82"/>
                  <a:gd name="T48" fmla="*/ 7 w 83"/>
                  <a:gd name="T49" fmla="*/ 64 h 82"/>
                  <a:gd name="T50" fmla="*/ 3 w 83"/>
                  <a:gd name="T51" fmla="*/ 57 h 82"/>
                  <a:gd name="T52" fmla="*/ 1 w 83"/>
                  <a:gd name="T53" fmla="*/ 50 h 82"/>
                  <a:gd name="T54" fmla="*/ 0 w 83"/>
                  <a:gd name="T55" fmla="*/ 41 h 82"/>
                  <a:gd name="T56" fmla="*/ 0 w 83"/>
                  <a:gd name="T57" fmla="*/ 41 h 82"/>
                  <a:gd name="T58" fmla="*/ 1 w 83"/>
                  <a:gd name="T59" fmla="*/ 32 h 82"/>
                  <a:gd name="T60" fmla="*/ 3 w 83"/>
                  <a:gd name="T61" fmla="*/ 25 h 82"/>
                  <a:gd name="T62" fmla="*/ 7 w 83"/>
                  <a:gd name="T63" fmla="*/ 18 h 82"/>
                  <a:gd name="T64" fmla="*/ 12 w 83"/>
                  <a:gd name="T65" fmla="*/ 12 h 82"/>
                  <a:gd name="T66" fmla="*/ 18 w 83"/>
                  <a:gd name="T67" fmla="*/ 7 h 82"/>
                  <a:gd name="T68" fmla="*/ 25 w 83"/>
                  <a:gd name="T69" fmla="*/ 3 h 82"/>
                  <a:gd name="T70" fmla="*/ 33 w 83"/>
                  <a:gd name="T71" fmla="*/ 1 h 82"/>
                  <a:gd name="T72" fmla="*/ 42 w 83"/>
                  <a:gd name="T73" fmla="*/ 0 h 82"/>
                  <a:gd name="T74" fmla="*/ 42 w 83"/>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3" h="82">
                    <a:moveTo>
                      <a:pt x="42" y="0"/>
                    </a:moveTo>
                    <a:lnTo>
                      <a:pt x="42" y="0"/>
                    </a:lnTo>
                    <a:lnTo>
                      <a:pt x="50" y="1"/>
                    </a:lnTo>
                    <a:lnTo>
                      <a:pt x="58" y="3"/>
                    </a:lnTo>
                    <a:lnTo>
                      <a:pt x="65" y="7"/>
                    </a:lnTo>
                    <a:lnTo>
                      <a:pt x="71" y="12"/>
                    </a:lnTo>
                    <a:lnTo>
                      <a:pt x="76" y="18"/>
                    </a:lnTo>
                    <a:lnTo>
                      <a:pt x="80" y="25"/>
                    </a:lnTo>
                    <a:lnTo>
                      <a:pt x="82" y="32"/>
                    </a:lnTo>
                    <a:lnTo>
                      <a:pt x="83" y="41"/>
                    </a:lnTo>
                    <a:lnTo>
                      <a:pt x="82" y="50"/>
                    </a:lnTo>
                    <a:lnTo>
                      <a:pt x="80" y="57"/>
                    </a:lnTo>
                    <a:lnTo>
                      <a:pt x="76" y="64"/>
                    </a:lnTo>
                    <a:lnTo>
                      <a:pt x="71" y="70"/>
                    </a:lnTo>
                    <a:lnTo>
                      <a:pt x="65" y="75"/>
                    </a:lnTo>
                    <a:lnTo>
                      <a:pt x="58" y="79"/>
                    </a:lnTo>
                    <a:lnTo>
                      <a:pt x="50" y="81"/>
                    </a:lnTo>
                    <a:lnTo>
                      <a:pt x="42" y="82"/>
                    </a:lnTo>
                    <a:lnTo>
                      <a:pt x="33" y="81"/>
                    </a:lnTo>
                    <a:lnTo>
                      <a:pt x="25" y="79"/>
                    </a:lnTo>
                    <a:lnTo>
                      <a:pt x="18" y="75"/>
                    </a:lnTo>
                    <a:lnTo>
                      <a:pt x="12" y="70"/>
                    </a:lnTo>
                    <a:lnTo>
                      <a:pt x="7" y="64"/>
                    </a:lnTo>
                    <a:lnTo>
                      <a:pt x="3" y="57"/>
                    </a:lnTo>
                    <a:lnTo>
                      <a:pt x="1" y="50"/>
                    </a:lnTo>
                    <a:lnTo>
                      <a:pt x="0" y="41"/>
                    </a:lnTo>
                    <a:lnTo>
                      <a:pt x="1" y="32"/>
                    </a:lnTo>
                    <a:lnTo>
                      <a:pt x="3" y="25"/>
                    </a:lnTo>
                    <a:lnTo>
                      <a:pt x="7" y="18"/>
                    </a:lnTo>
                    <a:lnTo>
                      <a:pt x="12" y="12"/>
                    </a:lnTo>
                    <a:lnTo>
                      <a:pt x="18" y="7"/>
                    </a:lnTo>
                    <a:lnTo>
                      <a:pt x="25" y="3"/>
                    </a:lnTo>
                    <a:lnTo>
                      <a:pt x="33" y="1"/>
                    </a:lnTo>
                    <a:lnTo>
                      <a:pt x="42" y="0"/>
                    </a:lnTo>
                    <a:close/>
                  </a:path>
                </a:pathLst>
              </a:custGeom>
              <a:solidFill>
                <a:srgbClr val="FFFF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0" name="Freeform 317">
                <a:extLst>
                  <a:ext uri="{FF2B5EF4-FFF2-40B4-BE49-F238E27FC236}">
                    <a16:creationId xmlns:a16="http://schemas.microsoft.com/office/drawing/2014/main" id="{3833A6AE-A3F5-42A7-A14B-E85A3FEFE870}"/>
                  </a:ext>
                </a:extLst>
              </p:cNvPr>
              <p:cNvSpPr>
                <a:spLocks/>
              </p:cNvSpPr>
              <p:nvPr/>
            </p:nvSpPr>
            <p:spPr bwMode="auto">
              <a:xfrm>
                <a:off x="3929" y="1322"/>
                <a:ext cx="81" cy="80"/>
              </a:xfrm>
              <a:custGeom>
                <a:avLst/>
                <a:gdLst>
                  <a:gd name="T0" fmla="*/ 41 w 81"/>
                  <a:gd name="T1" fmla="*/ 0 h 80"/>
                  <a:gd name="T2" fmla="*/ 41 w 81"/>
                  <a:gd name="T3" fmla="*/ 0 h 80"/>
                  <a:gd name="T4" fmla="*/ 49 w 81"/>
                  <a:gd name="T5" fmla="*/ 1 h 80"/>
                  <a:gd name="T6" fmla="*/ 57 w 81"/>
                  <a:gd name="T7" fmla="*/ 3 h 80"/>
                  <a:gd name="T8" fmla="*/ 63 w 81"/>
                  <a:gd name="T9" fmla="*/ 7 h 80"/>
                  <a:gd name="T10" fmla="*/ 69 w 81"/>
                  <a:gd name="T11" fmla="*/ 12 h 80"/>
                  <a:gd name="T12" fmla="*/ 74 w 81"/>
                  <a:gd name="T13" fmla="*/ 17 h 80"/>
                  <a:gd name="T14" fmla="*/ 78 w 81"/>
                  <a:gd name="T15" fmla="*/ 24 h 80"/>
                  <a:gd name="T16" fmla="*/ 80 w 81"/>
                  <a:gd name="T17" fmla="*/ 31 h 80"/>
                  <a:gd name="T18" fmla="*/ 81 w 81"/>
                  <a:gd name="T19" fmla="*/ 40 h 80"/>
                  <a:gd name="T20" fmla="*/ 81 w 81"/>
                  <a:gd name="T21" fmla="*/ 40 h 80"/>
                  <a:gd name="T22" fmla="*/ 80 w 81"/>
                  <a:gd name="T23" fmla="*/ 48 h 80"/>
                  <a:gd name="T24" fmla="*/ 78 w 81"/>
                  <a:gd name="T25" fmla="*/ 56 h 80"/>
                  <a:gd name="T26" fmla="*/ 74 w 81"/>
                  <a:gd name="T27" fmla="*/ 62 h 80"/>
                  <a:gd name="T28" fmla="*/ 69 w 81"/>
                  <a:gd name="T29" fmla="*/ 68 h 80"/>
                  <a:gd name="T30" fmla="*/ 63 w 81"/>
                  <a:gd name="T31" fmla="*/ 73 h 80"/>
                  <a:gd name="T32" fmla="*/ 57 w 81"/>
                  <a:gd name="T33" fmla="*/ 77 h 80"/>
                  <a:gd name="T34" fmla="*/ 49 w 81"/>
                  <a:gd name="T35" fmla="*/ 79 h 80"/>
                  <a:gd name="T36" fmla="*/ 41 w 81"/>
                  <a:gd name="T37" fmla="*/ 80 h 80"/>
                  <a:gd name="T38" fmla="*/ 41 w 81"/>
                  <a:gd name="T39" fmla="*/ 80 h 80"/>
                  <a:gd name="T40" fmla="*/ 32 w 81"/>
                  <a:gd name="T41" fmla="*/ 79 h 80"/>
                  <a:gd name="T42" fmla="*/ 25 w 81"/>
                  <a:gd name="T43" fmla="*/ 77 h 80"/>
                  <a:gd name="T44" fmla="*/ 18 w 81"/>
                  <a:gd name="T45" fmla="*/ 73 h 80"/>
                  <a:gd name="T46" fmla="*/ 12 w 81"/>
                  <a:gd name="T47" fmla="*/ 68 h 80"/>
                  <a:gd name="T48" fmla="*/ 7 w 81"/>
                  <a:gd name="T49" fmla="*/ 62 h 80"/>
                  <a:gd name="T50" fmla="*/ 3 w 81"/>
                  <a:gd name="T51" fmla="*/ 56 h 80"/>
                  <a:gd name="T52" fmla="*/ 1 w 81"/>
                  <a:gd name="T53" fmla="*/ 48 h 80"/>
                  <a:gd name="T54" fmla="*/ 0 w 81"/>
                  <a:gd name="T55" fmla="*/ 40 h 80"/>
                  <a:gd name="T56" fmla="*/ 0 w 81"/>
                  <a:gd name="T57" fmla="*/ 40 h 80"/>
                  <a:gd name="T58" fmla="*/ 1 w 81"/>
                  <a:gd name="T59" fmla="*/ 31 h 80"/>
                  <a:gd name="T60" fmla="*/ 3 w 81"/>
                  <a:gd name="T61" fmla="*/ 24 h 80"/>
                  <a:gd name="T62" fmla="*/ 7 w 81"/>
                  <a:gd name="T63" fmla="*/ 17 h 80"/>
                  <a:gd name="T64" fmla="*/ 12 w 81"/>
                  <a:gd name="T65" fmla="*/ 12 h 80"/>
                  <a:gd name="T66" fmla="*/ 18 w 81"/>
                  <a:gd name="T67" fmla="*/ 7 h 80"/>
                  <a:gd name="T68" fmla="*/ 25 w 81"/>
                  <a:gd name="T69" fmla="*/ 3 h 80"/>
                  <a:gd name="T70" fmla="*/ 32 w 81"/>
                  <a:gd name="T71" fmla="*/ 1 h 80"/>
                  <a:gd name="T72" fmla="*/ 41 w 81"/>
                  <a:gd name="T73" fmla="*/ 0 h 80"/>
                  <a:gd name="T74" fmla="*/ 41 w 81"/>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80">
                    <a:moveTo>
                      <a:pt x="41" y="0"/>
                    </a:moveTo>
                    <a:lnTo>
                      <a:pt x="41" y="0"/>
                    </a:lnTo>
                    <a:lnTo>
                      <a:pt x="49" y="1"/>
                    </a:lnTo>
                    <a:lnTo>
                      <a:pt x="57" y="3"/>
                    </a:lnTo>
                    <a:lnTo>
                      <a:pt x="63" y="7"/>
                    </a:lnTo>
                    <a:lnTo>
                      <a:pt x="69" y="12"/>
                    </a:lnTo>
                    <a:lnTo>
                      <a:pt x="74" y="17"/>
                    </a:lnTo>
                    <a:lnTo>
                      <a:pt x="78" y="24"/>
                    </a:lnTo>
                    <a:lnTo>
                      <a:pt x="80" y="31"/>
                    </a:lnTo>
                    <a:lnTo>
                      <a:pt x="81" y="40"/>
                    </a:lnTo>
                    <a:lnTo>
                      <a:pt x="80" y="48"/>
                    </a:lnTo>
                    <a:lnTo>
                      <a:pt x="78" y="56"/>
                    </a:lnTo>
                    <a:lnTo>
                      <a:pt x="74" y="62"/>
                    </a:lnTo>
                    <a:lnTo>
                      <a:pt x="69" y="68"/>
                    </a:lnTo>
                    <a:lnTo>
                      <a:pt x="63" y="73"/>
                    </a:lnTo>
                    <a:lnTo>
                      <a:pt x="57" y="77"/>
                    </a:lnTo>
                    <a:lnTo>
                      <a:pt x="49" y="79"/>
                    </a:lnTo>
                    <a:lnTo>
                      <a:pt x="41" y="80"/>
                    </a:lnTo>
                    <a:lnTo>
                      <a:pt x="32" y="79"/>
                    </a:lnTo>
                    <a:lnTo>
                      <a:pt x="25" y="77"/>
                    </a:lnTo>
                    <a:lnTo>
                      <a:pt x="18" y="73"/>
                    </a:lnTo>
                    <a:lnTo>
                      <a:pt x="12" y="68"/>
                    </a:lnTo>
                    <a:lnTo>
                      <a:pt x="7" y="62"/>
                    </a:lnTo>
                    <a:lnTo>
                      <a:pt x="3" y="56"/>
                    </a:lnTo>
                    <a:lnTo>
                      <a:pt x="1" y="48"/>
                    </a:lnTo>
                    <a:lnTo>
                      <a:pt x="0" y="40"/>
                    </a:lnTo>
                    <a:lnTo>
                      <a:pt x="1" y="31"/>
                    </a:lnTo>
                    <a:lnTo>
                      <a:pt x="3" y="24"/>
                    </a:lnTo>
                    <a:lnTo>
                      <a:pt x="7" y="17"/>
                    </a:lnTo>
                    <a:lnTo>
                      <a:pt x="12" y="12"/>
                    </a:lnTo>
                    <a:lnTo>
                      <a:pt x="18" y="7"/>
                    </a:lnTo>
                    <a:lnTo>
                      <a:pt x="25" y="3"/>
                    </a:lnTo>
                    <a:lnTo>
                      <a:pt x="32" y="1"/>
                    </a:lnTo>
                    <a:lnTo>
                      <a:pt x="41" y="0"/>
                    </a:lnTo>
                    <a:close/>
                  </a:path>
                </a:pathLst>
              </a:custGeom>
              <a:solidFill>
                <a:srgbClr val="FFF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1" name="Freeform 318">
                <a:extLst>
                  <a:ext uri="{FF2B5EF4-FFF2-40B4-BE49-F238E27FC236}">
                    <a16:creationId xmlns:a16="http://schemas.microsoft.com/office/drawing/2014/main" id="{CC0E8F75-4786-406F-8C87-87069F1A7610}"/>
                  </a:ext>
                </a:extLst>
              </p:cNvPr>
              <p:cNvSpPr>
                <a:spLocks/>
              </p:cNvSpPr>
              <p:nvPr/>
            </p:nvSpPr>
            <p:spPr bwMode="auto">
              <a:xfrm>
                <a:off x="3930" y="1323"/>
                <a:ext cx="79" cy="78"/>
              </a:xfrm>
              <a:custGeom>
                <a:avLst/>
                <a:gdLst>
                  <a:gd name="T0" fmla="*/ 40 w 79"/>
                  <a:gd name="T1" fmla="*/ 0 h 78"/>
                  <a:gd name="T2" fmla="*/ 40 w 79"/>
                  <a:gd name="T3" fmla="*/ 0 h 78"/>
                  <a:gd name="T4" fmla="*/ 48 w 79"/>
                  <a:gd name="T5" fmla="*/ 1 h 78"/>
                  <a:gd name="T6" fmla="*/ 55 w 79"/>
                  <a:gd name="T7" fmla="*/ 3 h 78"/>
                  <a:gd name="T8" fmla="*/ 62 w 79"/>
                  <a:gd name="T9" fmla="*/ 7 h 78"/>
                  <a:gd name="T10" fmla="*/ 68 w 79"/>
                  <a:gd name="T11" fmla="*/ 11 h 78"/>
                  <a:gd name="T12" fmla="*/ 72 w 79"/>
                  <a:gd name="T13" fmla="*/ 17 h 78"/>
                  <a:gd name="T14" fmla="*/ 76 w 79"/>
                  <a:gd name="T15" fmla="*/ 23 h 78"/>
                  <a:gd name="T16" fmla="*/ 78 w 79"/>
                  <a:gd name="T17" fmla="*/ 31 h 78"/>
                  <a:gd name="T18" fmla="*/ 79 w 79"/>
                  <a:gd name="T19" fmla="*/ 39 h 78"/>
                  <a:gd name="T20" fmla="*/ 79 w 79"/>
                  <a:gd name="T21" fmla="*/ 39 h 78"/>
                  <a:gd name="T22" fmla="*/ 78 w 79"/>
                  <a:gd name="T23" fmla="*/ 47 h 78"/>
                  <a:gd name="T24" fmla="*/ 76 w 79"/>
                  <a:gd name="T25" fmla="*/ 54 h 78"/>
                  <a:gd name="T26" fmla="*/ 72 w 79"/>
                  <a:gd name="T27" fmla="*/ 61 h 78"/>
                  <a:gd name="T28" fmla="*/ 68 w 79"/>
                  <a:gd name="T29" fmla="*/ 66 h 78"/>
                  <a:gd name="T30" fmla="*/ 62 w 79"/>
                  <a:gd name="T31" fmla="*/ 71 h 78"/>
                  <a:gd name="T32" fmla="*/ 55 w 79"/>
                  <a:gd name="T33" fmla="*/ 75 h 78"/>
                  <a:gd name="T34" fmla="*/ 48 w 79"/>
                  <a:gd name="T35" fmla="*/ 77 h 78"/>
                  <a:gd name="T36" fmla="*/ 40 w 79"/>
                  <a:gd name="T37" fmla="*/ 78 h 78"/>
                  <a:gd name="T38" fmla="*/ 40 w 79"/>
                  <a:gd name="T39" fmla="*/ 78 h 78"/>
                  <a:gd name="T40" fmla="*/ 31 w 79"/>
                  <a:gd name="T41" fmla="*/ 77 h 78"/>
                  <a:gd name="T42" fmla="*/ 24 w 79"/>
                  <a:gd name="T43" fmla="*/ 75 h 78"/>
                  <a:gd name="T44" fmla="*/ 17 w 79"/>
                  <a:gd name="T45" fmla="*/ 71 h 78"/>
                  <a:gd name="T46" fmla="*/ 12 w 79"/>
                  <a:gd name="T47" fmla="*/ 66 h 78"/>
                  <a:gd name="T48" fmla="*/ 7 w 79"/>
                  <a:gd name="T49" fmla="*/ 61 h 78"/>
                  <a:gd name="T50" fmla="*/ 3 w 79"/>
                  <a:gd name="T51" fmla="*/ 54 h 78"/>
                  <a:gd name="T52" fmla="*/ 1 w 79"/>
                  <a:gd name="T53" fmla="*/ 47 h 78"/>
                  <a:gd name="T54" fmla="*/ 0 w 79"/>
                  <a:gd name="T55" fmla="*/ 39 h 78"/>
                  <a:gd name="T56" fmla="*/ 0 w 79"/>
                  <a:gd name="T57" fmla="*/ 39 h 78"/>
                  <a:gd name="T58" fmla="*/ 1 w 79"/>
                  <a:gd name="T59" fmla="*/ 31 h 78"/>
                  <a:gd name="T60" fmla="*/ 3 w 79"/>
                  <a:gd name="T61" fmla="*/ 23 h 78"/>
                  <a:gd name="T62" fmla="*/ 7 w 79"/>
                  <a:gd name="T63" fmla="*/ 17 h 78"/>
                  <a:gd name="T64" fmla="*/ 12 w 79"/>
                  <a:gd name="T65" fmla="*/ 11 h 78"/>
                  <a:gd name="T66" fmla="*/ 17 w 79"/>
                  <a:gd name="T67" fmla="*/ 7 h 78"/>
                  <a:gd name="T68" fmla="*/ 24 w 79"/>
                  <a:gd name="T69" fmla="*/ 3 h 78"/>
                  <a:gd name="T70" fmla="*/ 31 w 79"/>
                  <a:gd name="T71" fmla="*/ 1 h 78"/>
                  <a:gd name="T72" fmla="*/ 40 w 79"/>
                  <a:gd name="T73" fmla="*/ 0 h 78"/>
                  <a:gd name="T74" fmla="*/ 40 w 79"/>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78">
                    <a:moveTo>
                      <a:pt x="40" y="0"/>
                    </a:moveTo>
                    <a:lnTo>
                      <a:pt x="40" y="0"/>
                    </a:lnTo>
                    <a:lnTo>
                      <a:pt x="48" y="1"/>
                    </a:lnTo>
                    <a:lnTo>
                      <a:pt x="55" y="3"/>
                    </a:lnTo>
                    <a:lnTo>
                      <a:pt x="62" y="7"/>
                    </a:lnTo>
                    <a:lnTo>
                      <a:pt x="68" y="11"/>
                    </a:lnTo>
                    <a:lnTo>
                      <a:pt x="72" y="17"/>
                    </a:lnTo>
                    <a:lnTo>
                      <a:pt x="76" y="23"/>
                    </a:lnTo>
                    <a:lnTo>
                      <a:pt x="78" y="31"/>
                    </a:lnTo>
                    <a:lnTo>
                      <a:pt x="79" y="39"/>
                    </a:lnTo>
                    <a:lnTo>
                      <a:pt x="78" y="47"/>
                    </a:lnTo>
                    <a:lnTo>
                      <a:pt x="76" y="54"/>
                    </a:lnTo>
                    <a:lnTo>
                      <a:pt x="72" y="61"/>
                    </a:lnTo>
                    <a:lnTo>
                      <a:pt x="68" y="66"/>
                    </a:lnTo>
                    <a:lnTo>
                      <a:pt x="62" y="71"/>
                    </a:lnTo>
                    <a:lnTo>
                      <a:pt x="55" y="75"/>
                    </a:lnTo>
                    <a:lnTo>
                      <a:pt x="48" y="77"/>
                    </a:lnTo>
                    <a:lnTo>
                      <a:pt x="40" y="78"/>
                    </a:lnTo>
                    <a:lnTo>
                      <a:pt x="31" y="77"/>
                    </a:lnTo>
                    <a:lnTo>
                      <a:pt x="24" y="75"/>
                    </a:lnTo>
                    <a:lnTo>
                      <a:pt x="17" y="71"/>
                    </a:lnTo>
                    <a:lnTo>
                      <a:pt x="12" y="66"/>
                    </a:lnTo>
                    <a:lnTo>
                      <a:pt x="7" y="61"/>
                    </a:lnTo>
                    <a:lnTo>
                      <a:pt x="3" y="54"/>
                    </a:lnTo>
                    <a:lnTo>
                      <a:pt x="1" y="47"/>
                    </a:lnTo>
                    <a:lnTo>
                      <a:pt x="0" y="39"/>
                    </a:lnTo>
                    <a:lnTo>
                      <a:pt x="1" y="31"/>
                    </a:lnTo>
                    <a:lnTo>
                      <a:pt x="3" y="23"/>
                    </a:lnTo>
                    <a:lnTo>
                      <a:pt x="7" y="17"/>
                    </a:lnTo>
                    <a:lnTo>
                      <a:pt x="12" y="11"/>
                    </a:lnTo>
                    <a:lnTo>
                      <a:pt x="17" y="7"/>
                    </a:lnTo>
                    <a:lnTo>
                      <a:pt x="24" y="3"/>
                    </a:lnTo>
                    <a:lnTo>
                      <a:pt x="31" y="1"/>
                    </a:lnTo>
                    <a:lnTo>
                      <a:pt x="40"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2" name="Freeform 319">
                <a:extLst>
                  <a:ext uri="{FF2B5EF4-FFF2-40B4-BE49-F238E27FC236}">
                    <a16:creationId xmlns:a16="http://schemas.microsoft.com/office/drawing/2014/main" id="{D79710C3-EB4F-481E-B56E-CAD84F5E40DE}"/>
                  </a:ext>
                </a:extLst>
              </p:cNvPr>
              <p:cNvSpPr>
                <a:spLocks/>
              </p:cNvSpPr>
              <p:nvPr/>
            </p:nvSpPr>
            <p:spPr bwMode="auto">
              <a:xfrm>
                <a:off x="3931" y="1324"/>
                <a:ext cx="77" cy="76"/>
              </a:xfrm>
              <a:custGeom>
                <a:avLst/>
                <a:gdLst>
                  <a:gd name="T0" fmla="*/ 39 w 77"/>
                  <a:gd name="T1" fmla="*/ 0 h 76"/>
                  <a:gd name="T2" fmla="*/ 39 w 77"/>
                  <a:gd name="T3" fmla="*/ 0 h 76"/>
                  <a:gd name="T4" fmla="*/ 47 w 77"/>
                  <a:gd name="T5" fmla="*/ 1 h 76"/>
                  <a:gd name="T6" fmla="*/ 54 w 77"/>
                  <a:gd name="T7" fmla="*/ 3 h 76"/>
                  <a:gd name="T8" fmla="*/ 60 w 77"/>
                  <a:gd name="T9" fmla="*/ 6 h 76"/>
                  <a:gd name="T10" fmla="*/ 66 w 77"/>
                  <a:gd name="T11" fmla="*/ 11 h 76"/>
                  <a:gd name="T12" fmla="*/ 70 w 77"/>
                  <a:gd name="T13" fmla="*/ 17 h 76"/>
                  <a:gd name="T14" fmla="*/ 74 w 77"/>
                  <a:gd name="T15" fmla="*/ 23 h 76"/>
                  <a:gd name="T16" fmla="*/ 76 w 77"/>
                  <a:gd name="T17" fmla="*/ 30 h 76"/>
                  <a:gd name="T18" fmla="*/ 77 w 77"/>
                  <a:gd name="T19" fmla="*/ 38 h 76"/>
                  <a:gd name="T20" fmla="*/ 77 w 77"/>
                  <a:gd name="T21" fmla="*/ 38 h 76"/>
                  <a:gd name="T22" fmla="*/ 76 w 77"/>
                  <a:gd name="T23" fmla="*/ 46 h 76"/>
                  <a:gd name="T24" fmla="*/ 74 w 77"/>
                  <a:gd name="T25" fmla="*/ 53 h 76"/>
                  <a:gd name="T26" fmla="*/ 70 w 77"/>
                  <a:gd name="T27" fmla="*/ 59 h 76"/>
                  <a:gd name="T28" fmla="*/ 66 w 77"/>
                  <a:gd name="T29" fmla="*/ 65 h 76"/>
                  <a:gd name="T30" fmla="*/ 60 w 77"/>
                  <a:gd name="T31" fmla="*/ 69 h 76"/>
                  <a:gd name="T32" fmla="*/ 54 w 77"/>
                  <a:gd name="T33" fmla="*/ 73 h 76"/>
                  <a:gd name="T34" fmla="*/ 47 w 77"/>
                  <a:gd name="T35" fmla="*/ 75 h 76"/>
                  <a:gd name="T36" fmla="*/ 39 w 77"/>
                  <a:gd name="T37" fmla="*/ 76 h 76"/>
                  <a:gd name="T38" fmla="*/ 39 w 77"/>
                  <a:gd name="T39" fmla="*/ 76 h 76"/>
                  <a:gd name="T40" fmla="*/ 30 w 77"/>
                  <a:gd name="T41" fmla="*/ 75 h 76"/>
                  <a:gd name="T42" fmla="*/ 23 w 77"/>
                  <a:gd name="T43" fmla="*/ 73 h 76"/>
                  <a:gd name="T44" fmla="*/ 17 w 77"/>
                  <a:gd name="T45" fmla="*/ 69 h 76"/>
                  <a:gd name="T46" fmla="*/ 11 w 77"/>
                  <a:gd name="T47" fmla="*/ 65 h 76"/>
                  <a:gd name="T48" fmla="*/ 7 w 77"/>
                  <a:gd name="T49" fmla="*/ 59 h 76"/>
                  <a:gd name="T50" fmla="*/ 3 w 77"/>
                  <a:gd name="T51" fmla="*/ 53 h 76"/>
                  <a:gd name="T52" fmla="*/ 1 w 77"/>
                  <a:gd name="T53" fmla="*/ 46 h 76"/>
                  <a:gd name="T54" fmla="*/ 0 w 77"/>
                  <a:gd name="T55" fmla="*/ 38 h 76"/>
                  <a:gd name="T56" fmla="*/ 0 w 77"/>
                  <a:gd name="T57" fmla="*/ 38 h 76"/>
                  <a:gd name="T58" fmla="*/ 1 w 77"/>
                  <a:gd name="T59" fmla="*/ 30 h 76"/>
                  <a:gd name="T60" fmla="*/ 3 w 77"/>
                  <a:gd name="T61" fmla="*/ 23 h 76"/>
                  <a:gd name="T62" fmla="*/ 7 w 77"/>
                  <a:gd name="T63" fmla="*/ 17 h 76"/>
                  <a:gd name="T64" fmla="*/ 11 w 77"/>
                  <a:gd name="T65" fmla="*/ 11 h 76"/>
                  <a:gd name="T66" fmla="*/ 17 w 77"/>
                  <a:gd name="T67" fmla="*/ 6 h 76"/>
                  <a:gd name="T68" fmla="*/ 23 w 77"/>
                  <a:gd name="T69" fmla="*/ 3 h 76"/>
                  <a:gd name="T70" fmla="*/ 30 w 77"/>
                  <a:gd name="T71" fmla="*/ 1 h 76"/>
                  <a:gd name="T72" fmla="*/ 39 w 77"/>
                  <a:gd name="T73" fmla="*/ 0 h 76"/>
                  <a:gd name="T74" fmla="*/ 39 w 77"/>
                  <a:gd name="T75" fmla="*/ 0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7" h="76">
                    <a:moveTo>
                      <a:pt x="39" y="0"/>
                    </a:moveTo>
                    <a:lnTo>
                      <a:pt x="39" y="0"/>
                    </a:lnTo>
                    <a:lnTo>
                      <a:pt x="47" y="1"/>
                    </a:lnTo>
                    <a:lnTo>
                      <a:pt x="54" y="3"/>
                    </a:lnTo>
                    <a:lnTo>
                      <a:pt x="60" y="6"/>
                    </a:lnTo>
                    <a:lnTo>
                      <a:pt x="66" y="11"/>
                    </a:lnTo>
                    <a:lnTo>
                      <a:pt x="70" y="17"/>
                    </a:lnTo>
                    <a:lnTo>
                      <a:pt x="74" y="23"/>
                    </a:lnTo>
                    <a:lnTo>
                      <a:pt x="76" y="30"/>
                    </a:lnTo>
                    <a:lnTo>
                      <a:pt x="77" y="38"/>
                    </a:lnTo>
                    <a:lnTo>
                      <a:pt x="76" y="46"/>
                    </a:lnTo>
                    <a:lnTo>
                      <a:pt x="74" y="53"/>
                    </a:lnTo>
                    <a:lnTo>
                      <a:pt x="70" y="59"/>
                    </a:lnTo>
                    <a:lnTo>
                      <a:pt x="66" y="65"/>
                    </a:lnTo>
                    <a:lnTo>
                      <a:pt x="60" y="69"/>
                    </a:lnTo>
                    <a:lnTo>
                      <a:pt x="54" y="73"/>
                    </a:lnTo>
                    <a:lnTo>
                      <a:pt x="47" y="75"/>
                    </a:lnTo>
                    <a:lnTo>
                      <a:pt x="39" y="76"/>
                    </a:lnTo>
                    <a:lnTo>
                      <a:pt x="30" y="75"/>
                    </a:lnTo>
                    <a:lnTo>
                      <a:pt x="23" y="73"/>
                    </a:lnTo>
                    <a:lnTo>
                      <a:pt x="17" y="69"/>
                    </a:lnTo>
                    <a:lnTo>
                      <a:pt x="11" y="65"/>
                    </a:lnTo>
                    <a:lnTo>
                      <a:pt x="7" y="59"/>
                    </a:lnTo>
                    <a:lnTo>
                      <a:pt x="3" y="53"/>
                    </a:lnTo>
                    <a:lnTo>
                      <a:pt x="1" y="46"/>
                    </a:lnTo>
                    <a:lnTo>
                      <a:pt x="0" y="38"/>
                    </a:lnTo>
                    <a:lnTo>
                      <a:pt x="1" y="30"/>
                    </a:lnTo>
                    <a:lnTo>
                      <a:pt x="3" y="23"/>
                    </a:lnTo>
                    <a:lnTo>
                      <a:pt x="7" y="17"/>
                    </a:lnTo>
                    <a:lnTo>
                      <a:pt x="11" y="11"/>
                    </a:lnTo>
                    <a:lnTo>
                      <a:pt x="17" y="6"/>
                    </a:lnTo>
                    <a:lnTo>
                      <a:pt x="23" y="3"/>
                    </a:lnTo>
                    <a:lnTo>
                      <a:pt x="30" y="1"/>
                    </a:lnTo>
                    <a:lnTo>
                      <a:pt x="39" y="0"/>
                    </a:lnTo>
                    <a:close/>
                  </a:path>
                </a:pathLst>
              </a:custGeom>
              <a:solidFill>
                <a:srgbClr val="FFFF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3" name="Freeform 320">
                <a:extLst>
                  <a:ext uri="{FF2B5EF4-FFF2-40B4-BE49-F238E27FC236}">
                    <a16:creationId xmlns:a16="http://schemas.microsoft.com/office/drawing/2014/main" id="{05FA7AA4-652A-4B97-82C4-21F0EF0A0167}"/>
                  </a:ext>
                </a:extLst>
              </p:cNvPr>
              <p:cNvSpPr>
                <a:spLocks/>
              </p:cNvSpPr>
              <p:nvPr/>
            </p:nvSpPr>
            <p:spPr bwMode="auto">
              <a:xfrm>
                <a:off x="3932" y="1325"/>
                <a:ext cx="75" cy="74"/>
              </a:xfrm>
              <a:custGeom>
                <a:avLst/>
                <a:gdLst>
                  <a:gd name="T0" fmla="*/ 38 w 75"/>
                  <a:gd name="T1" fmla="*/ 0 h 74"/>
                  <a:gd name="T2" fmla="*/ 38 w 75"/>
                  <a:gd name="T3" fmla="*/ 0 h 74"/>
                  <a:gd name="T4" fmla="*/ 45 w 75"/>
                  <a:gd name="T5" fmla="*/ 1 h 74"/>
                  <a:gd name="T6" fmla="*/ 52 w 75"/>
                  <a:gd name="T7" fmla="*/ 3 h 74"/>
                  <a:gd name="T8" fmla="*/ 59 w 75"/>
                  <a:gd name="T9" fmla="*/ 6 h 74"/>
                  <a:gd name="T10" fmla="*/ 64 w 75"/>
                  <a:gd name="T11" fmla="*/ 11 h 74"/>
                  <a:gd name="T12" fmla="*/ 69 w 75"/>
                  <a:gd name="T13" fmla="*/ 16 h 74"/>
                  <a:gd name="T14" fmla="*/ 72 w 75"/>
                  <a:gd name="T15" fmla="*/ 22 h 74"/>
                  <a:gd name="T16" fmla="*/ 74 w 75"/>
                  <a:gd name="T17" fmla="*/ 29 h 74"/>
                  <a:gd name="T18" fmla="*/ 75 w 75"/>
                  <a:gd name="T19" fmla="*/ 37 h 74"/>
                  <a:gd name="T20" fmla="*/ 75 w 75"/>
                  <a:gd name="T21" fmla="*/ 37 h 74"/>
                  <a:gd name="T22" fmla="*/ 74 w 75"/>
                  <a:gd name="T23" fmla="*/ 45 h 74"/>
                  <a:gd name="T24" fmla="*/ 72 w 75"/>
                  <a:gd name="T25" fmla="*/ 52 h 74"/>
                  <a:gd name="T26" fmla="*/ 69 w 75"/>
                  <a:gd name="T27" fmla="*/ 58 h 74"/>
                  <a:gd name="T28" fmla="*/ 64 w 75"/>
                  <a:gd name="T29" fmla="*/ 63 h 74"/>
                  <a:gd name="T30" fmla="*/ 59 w 75"/>
                  <a:gd name="T31" fmla="*/ 67 h 74"/>
                  <a:gd name="T32" fmla="*/ 52 w 75"/>
                  <a:gd name="T33" fmla="*/ 71 h 74"/>
                  <a:gd name="T34" fmla="*/ 45 w 75"/>
                  <a:gd name="T35" fmla="*/ 73 h 74"/>
                  <a:gd name="T36" fmla="*/ 38 w 75"/>
                  <a:gd name="T37" fmla="*/ 74 h 74"/>
                  <a:gd name="T38" fmla="*/ 38 w 75"/>
                  <a:gd name="T39" fmla="*/ 74 h 74"/>
                  <a:gd name="T40" fmla="*/ 30 w 75"/>
                  <a:gd name="T41" fmla="*/ 73 h 74"/>
                  <a:gd name="T42" fmla="*/ 23 w 75"/>
                  <a:gd name="T43" fmla="*/ 71 h 74"/>
                  <a:gd name="T44" fmla="*/ 16 w 75"/>
                  <a:gd name="T45" fmla="*/ 67 h 74"/>
                  <a:gd name="T46" fmla="*/ 11 w 75"/>
                  <a:gd name="T47" fmla="*/ 63 h 74"/>
                  <a:gd name="T48" fmla="*/ 7 w 75"/>
                  <a:gd name="T49" fmla="*/ 58 h 74"/>
                  <a:gd name="T50" fmla="*/ 3 w 75"/>
                  <a:gd name="T51" fmla="*/ 52 h 74"/>
                  <a:gd name="T52" fmla="*/ 1 w 75"/>
                  <a:gd name="T53" fmla="*/ 45 h 74"/>
                  <a:gd name="T54" fmla="*/ 0 w 75"/>
                  <a:gd name="T55" fmla="*/ 37 h 74"/>
                  <a:gd name="T56" fmla="*/ 0 w 75"/>
                  <a:gd name="T57" fmla="*/ 37 h 74"/>
                  <a:gd name="T58" fmla="*/ 1 w 75"/>
                  <a:gd name="T59" fmla="*/ 29 h 74"/>
                  <a:gd name="T60" fmla="*/ 3 w 75"/>
                  <a:gd name="T61" fmla="*/ 22 h 74"/>
                  <a:gd name="T62" fmla="*/ 7 w 75"/>
                  <a:gd name="T63" fmla="*/ 16 h 74"/>
                  <a:gd name="T64" fmla="*/ 11 w 75"/>
                  <a:gd name="T65" fmla="*/ 11 h 74"/>
                  <a:gd name="T66" fmla="*/ 16 w 75"/>
                  <a:gd name="T67" fmla="*/ 6 h 74"/>
                  <a:gd name="T68" fmla="*/ 23 w 75"/>
                  <a:gd name="T69" fmla="*/ 3 h 74"/>
                  <a:gd name="T70" fmla="*/ 30 w 75"/>
                  <a:gd name="T71" fmla="*/ 1 h 74"/>
                  <a:gd name="T72" fmla="*/ 38 w 75"/>
                  <a:gd name="T73" fmla="*/ 0 h 74"/>
                  <a:gd name="T74" fmla="*/ 38 w 75"/>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74">
                    <a:moveTo>
                      <a:pt x="38" y="0"/>
                    </a:moveTo>
                    <a:lnTo>
                      <a:pt x="38" y="0"/>
                    </a:lnTo>
                    <a:lnTo>
                      <a:pt x="45" y="1"/>
                    </a:lnTo>
                    <a:lnTo>
                      <a:pt x="52" y="3"/>
                    </a:lnTo>
                    <a:lnTo>
                      <a:pt x="59" y="6"/>
                    </a:lnTo>
                    <a:lnTo>
                      <a:pt x="64" y="11"/>
                    </a:lnTo>
                    <a:lnTo>
                      <a:pt x="69" y="16"/>
                    </a:lnTo>
                    <a:lnTo>
                      <a:pt x="72" y="22"/>
                    </a:lnTo>
                    <a:lnTo>
                      <a:pt x="74" y="29"/>
                    </a:lnTo>
                    <a:lnTo>
                      <a:pt x="75" y="37"/>
                    </a:lnTo>
                    <a:lnTo>
                      <a:pt x="74" y="45"/>
                    </a:lnTo>
                    <a:lnTo>
                      <a:pt x="72" y="52"/>
                    </a:lnTo>
                    <a:lnTo>
                      <a:pt x="69" y="58"/>
                    </a:lnTo>
                    <a:lnTo>
                      <a:pt x="64" y="63"/>
                    </a:lnTo>
                    <a:lnTo>
                      <a:pt x="59" y="67"/>
                    </a:lnTo>
                    <a:lnTo>
                      <a:pt x="52" y="71"/>
                    </a:lnTo>
                    <a:lnTo>
                      <a:pt x="45" y="73"/>
                    </a:lnTo>
                    <a:lnTo>
                      <a:pt x="38" y="74"/>
                    </a:lnTo>
                    <a:lnTo>
                      <a:pt x="30" y="73"/>
                    </a:lnTo>
                    <a:lnTo>
                      <a:pt x="23" y="71"/>
                    </a:lnTo>
                    <a:lnTo>
                      <a:pt x="16" y="67"/>
                    </a:lnTo>
                    <a:lnTo>
                      <a:pt x="11" y="63"/>
                    </a:lnTo>
                    <a:lnTo>
                      <a:pt x="7" y="58"/>
                    </a:lnTo>
                    <a:lnTo>
                      <a:pt x="3" y="52"/>
                    </a:lnTo>
                    <a:lnTo>
                      <a:pt x="1" y="45"/>
                    </a:lnTo>
                    <a:lnTo>
                      <a:pt x="0" y="37"/>
                    </a:lnTo>
                    <a:lnTo>
                      <a:pt x="1" y="29"/>
                    </a:lnTo>
                    <a:lnTo>
                      <a:pt x="3" y="22"/>
                    </a:lnTo>
                    <a:lnTo>
                      <a:pt x="7" y="16"/>
                    </a:lnTo>
                    <a:lnTo>
                      <a:pt x="11" y="11"/>
                    </a:lnTo>
                    <a:lnTo>
                      <a:pt x="16" y="6"/>
                    </a:lnTo>
                    <a:lnTo>
                      <a:pt x="23" y="3"/>
                    </a:lnTo>
                    <a:lnTo>
                      <a:pt x="30" y="1"/>
                    </a:lnTo>
                    <a:lnTo>
                      <a:pt x="38" y="0"/>
                    </a:lnTo>
                    <a:close/>
                  </a:path>
                </a:pathLst>
              </a:custGeom>
              <a:solidFill>
                <a:srgbClr val="F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4" name="Freeform 321">
                <a:extLst>
                  <a:ext uri="{FF2B5EF4-FFF2-40B4-BE49-F238E27FC236}">
                    <a16:creationId xmlns:a16="http://schemas.microsoft.com/office/drawing/2014/main" id="{F43A3213-4E52-490C-BA1E-F271DAC29152}"/>
                  </a:ext>
                </a:extLst>
              </p:cNvPr>
              <p:cNvSpPr>
                <a:spLocks/>
              </p:cNvSpPr>
              <p:nvPr/>
            </p:nvSpPr>
            <p:spPr bwMode="auto">
              <a:xfrm>
                <a:off x="3933" y="1326"/>
                <a:ext cx="73" cy="72"/>
              </a:xfrm>
              <a:custGeom>
                <a:avLst/>
                <a:gdLst>
                  <a:gd name="T0" fmla="*/ 37 w 73"/>
                  <a:gd name="T1" fmla="*/ 0 h 72"/>
                  <a:gd name="T2" fmla="*/ 37 w 73"/>
                  <a:gd name="T3" fmla="*/ 0 h 72"/>
                  <a:gd name="T4" fmla="*/ 44 w 73"/>
                  <a:gd name="T5" fmla="*/ 1 h 72"/>
                  <a:gd name="T6" fmla="*/ 51 w 73"/>
                  <a:gd name="T7" fmla="*/ 3 h 72"/>
                  <a:gd name="T8" fmla="*/ 57 w 73"/>
                  <a:gd name="T9" fmla="*/ 6 h 72"/>
                  <a:gd name="T10" fmla="*/ 62 w 73"/>
                  <a:gd name="T11" fmla="*/ 10 h 72"/>
                  <a:gd name="T12" fmla="*/ 67 w 73"/>
                  <a:gd name="T13" fmla="*/ 16 h 72"/>
                  <a:gd name="T14" fmla="*/ 70 w 73"/>
                  <a:gd name="T15" fmla="*/ 22 h 72"/>
                  <a:gd name="T16" fmla="*/ 72 w 73"/>
                  <a:gd name="T17" fmla="*/ 28 h 72"/>
                  <a:gd name="T18" fmla="*/ 73 w 73"/>
                  <a:gd name="T19" fmla="*/ 36 h 72"/>
                  <a:gd name="T20" fmla="*/ 73 w 73"/>
                  <a:gd name="T21" fmla="*/ 36 h 72"/>
                  <a:gd name="T22" fmla="*/ 72 w 73"/>
                  <a:gd name="T23" fmla="*/ 43 h 72"/>
                  <a:gd name="T24" fmla="*/ 70 w 73"/>
                  <a:gd name="T25" fmla="*/ 50 h 72"/>
                  <a:gd name="T26" fmla="*/ 67 w 73"/>
                  <a:gd name="T27" fmla="*/ 56 h 72"/>
                  <a:gd name="T28" fmla="*/ 62 w 73"/>
                  <a:gd name="T29" fmla="*/ 61 h 72"/>
                  <a:gd name="T30" fmla="*/ 57 w 73"/>
                  <a:gd name="T31" fmla="*/ 66 h 72"/>
                  <a:gd name="T32" fmla="*/ 51 w 73"/>
                  <a:gd name="T33" fmla="*/ 69 h 72"/>
                  <a:gd name="T34" fmla="*/ 44 w 73"/>
                  <a:gd name="T35" fmla="*/ 71 h 72"/>
                  <a:gd name="T36" fmla="*/ 37 w 73"/>
                  <a:gd name="T37" fmla="*/ 72 h 72"/>
                  <a:gd name="T38" fmla="*/ 37 w 73"/>
                  <a:gd name="T39" fmla="*/ 72 h 72"/>
                  <a:gd name="T40" fmla="*/ 29 w 73"/>
                  <a:gd name="T41" fmla="*/ 71 h 72"/>
                  <a:gd name="T42" fmla="*/ 22 w 73"/>
                  <a:gd name="T43" fmla="*/ 69 h 72"/>
                  <a:gd name="T44" fmla="*/ 16 w 73"/>
                  <a:gd name="T45" fmla="*/ 66 h 72"/>
                  <a:gd name="T46" fmla="*/ 11 w 73"/>
                  <a:gd name="T47" fmla="*/ 61 h 72"/>
                  <a:gd name="T48" fmla="*/ 6 w 73"/>
                  <a:gd name="T49" fmla="*/ 56 h 72"/>
                  <a:gd name="T50" fmla="*/ 3 w 73"/>
                  <a:gd name="T51" fmla="*/ 50 h 72"/>
                  <a:gd name="T52" fmla="*/ 1 w 73"/>
                  <a:gd name="T53" fmla="*/ 43 h 72"/>
                  <a:gd name="T54" fmla="*/ 0 w 73"/>
                  <a:gd name="T55" fmla="*/ 36 h 72"/>
                  <a:gd name="T56" fmla="*/ 0 w 73"/>
                  <a:gd name="T57" fmla="*/ 36 h 72"/>
                  <a:gd name="T58" fmla="*/ 1 w 73"/>
                  <a:gd name="T59" fmla="*/ 28 h 72"/>
                  <a:gd name="T60" fmla="*/ 3 w 73"/>
                  <a:gd name="T61" fmla="*/ 22 h 72"/>
                  <a:gd name="T62" fmla="*/ 6 w 73"/>
                  <a:gd name="T63" fmla="*/ 16 h 72"/>
                  <a:gd name="T64" fmla="*/ 11 w 73"/>
                  <a:gd name="T65" fmla="*/ 10 h 72"/>
                  <a:gd name="T66" fmla="*/ 16 w 73"/>
                  <a:gd name="T67" fmla="*/ 6 h 72"/>
                  <a:gd name="T68" fmla="*/ 22 w 73"/>
                  <a:gd name="T69" fmla="*/ 3 h 72"/>
                  <a:gd name="T70" fmla="*/ 29 w 73"/>
                  <a:gd name="T71" fmla="*/ 1 h 72"/>
                  <a:gd name="T72" fmla="*/ 37 w 73"/>
                  <a:gd name="T73" fmla="*/ 0 h 72"/>
                  <a:gd name="T74" fmla="*/ 37 w 73"/>
                  <a:gd name="T75" fmla="*/ 0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 h="72">
                    <a:moveTo>
                      <a:pt x="37" y="0"/>
                    </a:moveTo>
                    <a:lnTo>
                      <a:pt x="37" y="0"/>
                    </a:lnTo>
                    <a:lnTo>
                      <a:pt x="44" y="1"/>
                    </a:lnTo>
                    <a:lnTo>
                      <a:pt x="51" y="3"/>
                    </a:lnTo>
                    <a:lnTo>
                      <a:pt x="57" y="6"/>
                    </a:lnTo>
                    <a:lnTo>
                      <a:pt x="62" y="10"/>
                    </a:lnTo>
                    <a:lnTo>
                      <a:pt x="67" y="16"/>
                    </a:lnTo>
                    <a:lnTo>
                      <a:pt x="70" y="22"/>
                    </a:lnTo>
                    <a:lnTo>
                      <a:pt x="72" y="28"/>
                    </a:lnTo>
                    <a:lnTo>
                      <a:pt x="73" y="36"/>
                    </a:lnTo>
                    <a:lnTo>
                      <a:pt x="72" y="43"/>
                    </a:lnTo>
                    <a:lnTo>
                      <a:pt x="70" y="50"/>
                    </a:lnTo>
                    <a:lnTo>
                      <a:pt x="67" y="56"/>
                    </a:lnTo>
                    <a:lnTo>
                      <a:pt x="62" y="61"/>
                    </a:lnTo>
                    <a:lnTo>
                      <a:pt x="57" y="66"/>
                    </a:lnTo>
                    <a:lnTo>
                      <a:pt x="51" y="69"/>
                    </a:lnTo>
                    <a:lnTo>
                      <a:pt x="44" y="71"/>
                    </a:lnTo>
                    <a:lnTo>
                      <a:pt x="37" y="72"/>
                    </a:lnTo>
                    <a:lnTo>
                      <a:pt x="29" y="71"/>
                    </a:lnTo>
                    <a:lnTo>
                      <a:pt x="22" y="69"/>
                    </a:lnTo>
                    <a:lnTo>
                      <a:pt x="16" y="66"/>
                    </a:lnTo>
                    <a:lnTo>
                      <a:pt x="11" y="61"/>
                    </a:lnTo>
                    <a:lnTo>
                      <a:pt x="6" y="56"/>
                    </a:lnTo>
                    <a:lnTo>
                      <a:pt x="3" y="50"/>
                    </a:lnTo>
                    <a:lnTo>
                      <a:pt x="1" y="43"/>
                    </a:lnTo>
                    <a:lnTo>
                      <a:pt x="0" y="36"/>
                    </a:lnTo>
                    <a:lnTo>
                      <a:pt x="1" y="28"/>
                    </a:lnTo>
                    <a:lnTo>
                      <a:pt x="3" y="22"/>
                    </a:lnTo>
                    <a:lnTo>
                      <a:pt x="6" y="16"/>
                    </a:lnTo>
                    <a:lnTo>
                      <a:pt x="11" y="10"/>
                    </a:lnTo>
                    <a:lnTo>
                      <a:pt x="16" y="6"/>
                    </a:lnTo>
                    <a:lnTo>
                      <a:pt x="22" y="3"/>
                    </a:lnTo>
                    <a:lnTo>
                      <a:pt x="29" y="1"/>
                    </a:lnTo>
                    <a:lnTo>
                      <a:pt x="37" y="0"/>
                    </a:lnTo>
                    <a:close/>
                  </a:path>
                </a:pathLst>
              </a:custGeom>
              <a:solidFill>
                <a:srgbClr val="FFFF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5" name="Freeform 322">
                <a:extLst>
                  <a:ext uri="{FF2B5EF4-FFF2-40B4-BE49-F238E27FC236}">
                    <a16:creationId xmlns:a16="http://schemas.microsoft.com/office/drawing/2014/main" id="{96556014-C52D-4144-8459-E52BED5D8E15}"/>
                  </a:ext>
                </a:extLst>
              </p:cNvPr>
              <p:cNvSpPr>
                <a:spLocks/>
              </p:cNvSpPr>
              <p:nvPr/>
            </p:nvSpPr>
            <p:spPr bwMode="auto">
              <a:xfrm>
                <a:off x="3934" y="1327"/>
                <a:ext cx="71" cy="70"/>
              </a:xfrm>
              <a:custGeom>
                <a:avLst/>
                <a:gdLst>
                  <a:gd name="T0" fmla="*/ 36 w 71"/>
                  <a:gd name="T1" fmla="*/ 0 h 70"/>
                  <a:gd name="T2" fmla="*/ 36 w 71"/>
                  <a:gd name="T3" fmla="*/ 0 h 70"/>
                  <a:gd name="T4" fmla="*/ 43 w 71"/>
                  <a:gd name="T5" fmla="*/ 1 h 70"/>
                  <a:gd name="T6" fmla="*/ 50 w 71"/>
                  <a:gd name="T7" fmla="*/ 3 h 70"/>
                  <a:gd name="T8" fmla="*/ 55 w 71"/>
                  <a:gd name="T9" fmla="*/ 6 h 70"/>
                  <a:gd name="T10" fmla="*/ 61 w 71"/>
                  <a:gd name="T11" fmla="*/ 10 h 70"/>
                  <a:gd name="T12" fmla="*/ 65 w 71"/>
                  <a:gd name="T13" fmla="*/ 15 h 70"/>
                  <a:gd name="T14" fmla="*/ 68 w 71"/>
                  <a:gd name="T15" fmla="*/ 21 h 70"/>
                  <a:gd name="T16" fmla="*/ 70 w 71"/>
                  <a:gd name="T17" fmla="*/ 27 h 70"/>
                  <a:gd name="T18" fmla="*/ 71 w 71"/>
                  <a:gd name="T19" fmla="*/ 35 h 70"/>
                  <a:gd name="T20" fmla="*/ 71 w 71"/>
                  <a:gd name="T21" fmla="*/ 35 h 70"/>
                  <a:gd name="T22" fmla="*/ 70 w 71"/>
                  <a:gd name="T23" fmla="*/ 42 h 70"/>
                  <a:gd name="T24" fmla="*/ 68 w 71"/>
                  <a:gd name="T25" fmla="*/ 49 h 70"/>
                  <a:gd name="T26" fmla="*/ 65 w 71"/>
                  <a:gd name="T27" fmla="*/ 55 h 70"/>
                  <a:gd name="T28" fmla="*/ 61 w 71"/>
                  <a:gd name="T29" fmla="*/ 60 h 70"/>
                  <a:gd name="T30" fmla="*/ 55 w 71"/>
                  <a:gd name="T31" fmla="*/ 64 h 70"/>
                  <a:gd name="T32" fmla="*/ 50 w 71"/>
                  <a:gd name="T33" fmla="*/ 67 h 70"/>
                  <a:gd name="T34" fmla="*/ 43 w 71"/>
                  <a:gd name="T35" fmla="*/ 69 h 70"/>
                  <a:gd name="T36" fmla="*/ 36 w 71"/>
                  <a:gd name="T37" fmla="*/ 70 h 70"/>
                  <a:gd name="T38" fmla="*/ 36 w 71"/>
                  <a:gd name="T39" fmla="*/ 70 h 70"/>
                  <a:gd name="T40" fmla="*/ 28 w 71"/>
                  <a:gd name="T41" fmla="*/ 69 h 70"/>
                  <a:gd name="T42" fmla="*/ 21 w 71"/>
                  <a:gd name="T43" fmla="*/ 67 h 70"/>
                  <a:gd name="T44" fmla="*/ 16 w 71"/>
                  <a:gd name="T45" fmla="*/ 64 h 70"/>
                  <a:gd name="T46" fmla="*/ 10 w 71"/>
                  <a:gd name="T47" fmla="*/ 60 h 70"/>
                  <a:gd name="T48" fmla="*/ 6 w 71"/>
                  <a:gd name="T49" fmla="*/ 55 h 70"/>
                  <a:gd name="T50" fmla="*/ 3 w 71"/>
                  <a:gd name="T51" fmla="*/ 49 h 70"/>
                  <a:gd name="T52" fmla="*/ 1 w 71"/>
                  <a:gd name="T53" fmla="*/ 42 h 70"/>
                  <a:gd name="T54" fmla="*/ 0 w 71"/>
                  <a:gd name="T55" fmla="*/ 35 h 70"/>
                  <a:gd name="T56" fmla="*/ 0 w 71"/>
                  <a:gd name="T57" fmla="*/ 35 h 70"/>
                  <a:gd name="T58" fmla="*/ 1 w 71"/>
                  <a:gd name="T59" fmla="*/ 27 h 70"/>
                  <a:gd name="T60" fmla="*/ 3 w 71"/>
                  <a:gd name="T61" fmla="*/ 21 h 70"/>
                  <a:gd name="T62" fmla="*/ 6 w 71"/>
                  <a:gd name="T63" fmla="*/ 15 h 70"/>
                  <a:gd name="T64" fmla="*/ 10 w 71"/>
                  <a:gd name="T65" fmla="*/ 10 h 70"/>
                  <a:gd name="T66" fmla="*/ 16 w 71"/>
                  <a:gd name="T67" fmla="*/ 6 h 70"/>
                  <a:gd name="T68" fmla="*/ 21 w 71"/>
                  <a:gd name="T69" fmla="*/ 3 h 70"/>
                  <a:gd name="T70" fmla="*/ 28 w 71"/>
                  <a:gd name="T71" fmla="*/ 1 h 70"/>
                  <a:gd name="T72" fmla="*/ 36 w 71"/>
                  <a:gd name="T73" fmla="*/ 0 h 70"/>
                  <a:gd name="T74" fmla="*/ 36 w 71"/>
                  <a:gd name="T75" fmla="*/ 0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1" h="70">
                    <a:moveTo>
                      <a:pt x="36" y="0"/>
                    </a:moveTo>
                    <a:lnTo>
                      <a:pt x="36" y="0"/>
                    </a:lnTo>
                    <a:lnTo>
                      <a:pt x="43" y="1"/>
                    </a:lnTo>
                    <a:lnTo>
                      <a:pt x="50" y="3"/>
                    </a:lnTo>
                    <a:lnTo>
                      <a:pt x="55" y="6"/>
                    </a:lnTo>
                    <a:lnTo>
                      <a:pt x="61" y="10"/>
                    </a:lnTo>
                    <a:lnTo>
                      <a:pt x="65" y="15"/>
                    </a:lnTo>
                    <a:lnTo>
                      <a:pt x="68" y="21"/>
                    </a:lnTo>
                    <a:lnTo>
                      <a:pt x="70" y="27"/>
                    </a:lnTo>
                    <a:lnTo>
                      <a:pt x="71" y="35"/>
                    </a:lnTo>
                    <a:lnTo>
                      <a:pt x="70" y="42"/>
                    </a:lnTo>
                    <a:lnTo>
                      <a:pt x="68" y="49"/>
                    </a:lnTo>
                    <a:lnTo>
                      <a:pt x="65" y="55"/>
                    </a:lnTo>
                    <a:lnTo>
                      <a:pt x="61" y="60"/>
                    </a:lnTo>
                    <a:lnTo>
                      <a:pt x="55" y="64"/>
                    </a:lnTo>
                    <a:lnTo>
                      <a:pt x="50" y="67"/>
                    </a:lnTo>
                    <a:lnTo>
                      <a:pt x="43" y="69"/>
                    </a:lnTo>
                    <a:lnTo>
                      <a:pt x="36" y="70"/>
                    </a:lnTo>
                    <a:lnTo>
                      <a:pt x="28" y="69"/>
                    </a:lnTo>
                    <a:lnTo>
                      <a:pt x="21" y="67"/>
                    </a:lnTo>
                    <a:lnTo>
                      <a:pt x="16" y="64"/>
                    </a:lnTo>
                    <a:lnTo>
                      <a:pt x="10" y="60"/>
                    </a:lnTo>
                    <a:lnTo>
                      <a:pt x="6" y="55"/>
                    </a:lnTo>
                    <a:lnTo>
                      <a:pt x="3" y="49"/>
                    </a:lnTo>
                    <a:lnTo>
                      <a:pt x="1" y="42"/>
                    </a:lnTo>
                    <a:lnTo>
                      <a:pt x="0" y="35"/>
                    </a:lnTo>
                    <a:lnTo>
                      <a:pt x="1" y="27"/>
                    </a:lnTo>
                    <a:lnTo>
                      <a:pt x="3" y="21"/>
                    </a:lnTo>
                    <a:lnTo>
                      <a:pt x="6" y="15"/>
                    </a:lnTo>
                    <a:lnTo>
                      <a:pt x="10" y="10"/>
                    </a:lnTo>
                    <a:lnTo>
                      <a:pt x="16" y="6"/>
                    </a:lnTo>
                    <a:lnTo>
                      <a:pt x="21" y="3"/>
                    </a:lnTo>
                    <a:lnTo>
                      <a:pt x="28" y="1"/>
                    </a:lnTo>
                    <a:lnTo>
                      <a:pt x="36" y="0"/>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6" name="Freeform 323">
                <a:extLst>
                  <a:ext uri="{FF2B5EF4-FFF2-40B4-BE49-F238E27FC236}">
                    <a16:creationId xmlns:a16="http://schemas.microsoft.com/office/drawing/2014/main" id="{5E0D761B-E71B-4C94-829F-AF581A11065D}"/>
                  </a:ext>
                </a:extLst>
              </p:cNvPr>
              <p:cNvSpPr>
                <a:spLocks/>
              </p:cNvSpPr>
              <p:nvPr/>
            </p:nvSpPr>
            <p:spPr bwMode="auto">
              <a:xfrm>
                <a:off x="3935" y="1328"/>
                <a:ext cx="69" cy="68"/>
              </a:xfrm>
              <a:custGeom>
                <a:avLst/>
                <a:gdLst>
                  <a:gd name="T0" fmla="*/ 35 w 69"/>
                  <a:gd name="T1" fmla="*/ 0 h 68"/>
                  <a:gd name="T2" fmla="*/ 35 w 69"/>
                  <a:gd name="T3" fmla="*/ 0 h 68"/>
                  <a:gd name="T4" fmla="*/ 42 w 69"/>
                  <a:gd name="T5" fmla="*/ 1 h 68"/>
                  <a:gd name="T6" fmla="*/ 48 w 69"/>
                  <a:gd name="T7" fmla="*/ 3 h 68"/>
                  <a:gd name="T8" fmla="*/ 54 w 69"/>
                  <a:gd name="T9" fmla="*/ 6 h 68"/>
                  <a:gd name="T10" fmla="*/ 59 w 69"/>
                  <a:gd name="T11" fmla="*/ 10 h 68"/>
                  <a:gd name="T12" fmla="*/ 63 w 69"/>
                  <a:gd name="T13" fmla="*/ 15 h 68"/>
                  <a:gd name="T14" fmla="*/ 66 w 69"/>
                  <a:gd name="T15" fmla="*/ 20 h 68"/>
                  <a:gd name="T16" fmla="*/ 68 w 69"/>
                  <a:gd name="T17" fmla="*/ 27 h 68"/>
                  <a:gd name="T18" fmla="*/ 69 w 69"/>
                  <a:gd name="T19" fmla="*/ 34 h 68"/>
                  <a:gd name="T20" fmla="*/ 69 w 69"/>
                  <a:gd name="T21" fmla="*/ 34 h 68"/>
                  <a:gd name="T22" fmla="*/ 68 w 69"/>
                  <a:gd name="T23" fmla="*/ 41 h 68"/>
                  <a:gd name="T24" fmla="*/ 66 w 69"/>
                  <a:gd name="T25" fmla="*/ 47 h 68"/>
                  <a:gd name="T26" fmla="*/ 63 w 69"/>
                  <a:gd name="T27" fmla="*/ 53 h 68"/>
                  <a:gd name="T28" fmla="*/ 59 w 69"/>
                  <a:gd name="T29" fmla="*/ 58 h 68"/>
                  <a:gd name="T30" fmla="*/ 54 w 69"/>
                  <a:gd name="T31" fmla="*/ 62 h 68"/>
                  <a:gd name="T32" fmla="*/ 48 w 69"/>
                  <a:gd name="T33" fmla="*/ 65 h 68"/>
                  <a:gd name="T34" fmla="*/ 42 w 69"/>
                  <a:gd name="T35" fmla="*/ 67 h 68"/>
                  <a:gd name="T36" fmla="*/ 35 w 69"/>
                  <a:gd name="T37" fmla="*/ 68 h 68"/>
                  <a:gd name="T38" fmla="*/ 35 w 69"/>
                  <a:gd name="T39" fmla="*/ 68 h 68"/>
                  <a:gd name="T40" fmla="*/ 27 w 69"/>
                  <a:gd name="T41" fmla="*/ 67 h 68"/>
                  <a:gd name="T42" fmla="*/ 21 w 69"/>
                  <a:gd name="T43" fmla="*/ 65 h 68"/>
                  <a:gd name="T44" fmla="*/ 15 w 69"/>
                  <a:gd name="T45" fmla="*/ 62 h 68"/>
                  <a:gd name="T46" fmla="*/ 10 w 69"/>
                  <a:gd name="T47" fmla="*/ 58 h 68"/>
                  <a:gd name="T48" fmla="*/ 6 w 69"/>
                  <a:gd name="T49" fmla="*/ 53 h 68"/>
                  <a:gd name="T50" fmla="*/ 3 w 69"/>
                  <a:gd name="T51" fmla="*/ 47 h 68"/>
                  <a:gd name="T52" fmla="*/ 1 w 69"/>
                  <a:gd name="T53" fmla="*/ 41 h 68"/>
                  <a:gd name="T54" fmla="*/ 0 w 69"/>
                  <a:gd name="T55" fmla="*/ 34 h 68"/>
                  <a:gd name="T56" fmla="*/ 0 w 69"/>
                  <a:gd name="T57" fmla="*/ 34 h 68"/>
                  <a:gd name="T58" fmla="*/ 1 w 69"/>
                  <a:gd name="T59" fmla="*/ 27 h 68"/>
                  <a:gd name="T60" fmla="*/ 3 w 69"/>
                  <a:gd name="T61" fmla="*/ 20 h 68"/>
                  <a:gd name="T62" fmla="*/ 6 w 69"/>
                  <a:gd name="T63" fmla="*/ 15 h 68"/>
                  <a:gd name="T64" fmla="*/ 10 w 69"/>
                  <a:gd name="T65" fmla="*/ 10 h 68"/>
                  <a:gd name="T66" fmla="*/ 15 w 69"/>
                  <a:gd name="T67" fmla="*/ 6 h 68"/>
                  <a:gd name="T68" fmla="*/ 21 w 69"/>
                  <a:gd name="T69" fmla="*/ 3 h 68"/>
                  <a:gd name="T70" fmla="*/ 27 w 69"/>
                  <a:gd name="T71" fmla="*/ 1 h 68"/>
                  <a:gd name="T72" fmla="*/ 35 w 69"/>
                  <a:gd name="T73" fmla="*/ 0 h 68"/>
                  <a:gd name="T74" fmla="*/ 35 w 69"/>
                  <a:gd name="T75" fmla="*/ 0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8">
                    <a:moveTo>
                      <a:pt x="35" y="0"/>
                    </a:moveTo>
                    <a:lnTo>
                      <a:pt x="35" y="0"/>
                    </a:lnTo>
                    <a:lnTo>
                      <a:pt x="42" y="1"/>
                    </a:lnTo>
                    <a:lnTo>
                      <a:pt x="48" y="3"/>
                    </a:lnTo>
                    <a:lnTo>
                      <a:pt x="54" y="6"/>
                    </a:lnTo>
                    <a:lnTo>
                      <a:pt x="59" y="10"/>
                    </a:lnTo>
                    <a:lnTo>
                      <a:pt x="63" y="15"/>
                    </a:lnTo>
                    <a:lnTo>
                      <a:pt x="66" y="20"/>
                    </a:lnTo>
                    <a:lnTo>
                      <a:pt x="68" y="27"/>
                    </a:lnTo>
                    <a:lnTo>
                      <a:pt x="69" y="34"/>
                    </a:lnTo>
                    <a:lnTo>
                      <a:pt x="68" y="41"/>
                    </a:lnTo>
                    <a:lnTo>
                      <a:pt x="66" y="47"/>
                    </a:lnTo>
                    <a:lnTo>
                      <a:pt x="63" y="53"/>
                    </a:lnTo>
                    <a:lnTo>
                      <a:pt x="59" y="58"/>
                    </a:lnTo>
                    <a:lnTo>
                      <a:pt x="54" y="62"/>
                    </a:lnTo>
                    <a:lnTo>
                      <a:pt x="48" y="65"/>
                    </a:lnTo>
                    <a:lnTo>
                      <a:pt x="42" y="67"/>
                    </a:lnTo>
                    <a:lnTo>
                      <a:pt x="35" y="68"/>
                    </a:lnTo>
                    <a:lnTo>
                      <a:pt x="27" y="67"/>
                    </a:lnTo>
                    <a:lnTo>
                      <a:pt x="21" y="65"/>
                    </a:lnTo>
                    <a:lnTo>
                      <a:pt x="15" y="62"/>
                    </a:lnTo>
                    <a:lnTo>
                      <a:pt x="10" y="58"/>
                    </a:lnTo>
                    <a:lnTo>
                      <a:pt x="6" y="53"/>
                    </a:lnTo>
                    <a:lnTo>
                      <a:pt x="3" y="47"/>
                    </a:lnTo>
                    <a:lnTo>
                      <a:pt x="1" y="41"/>
                    </a:lnTo>
                    <a:lnTo>
                      <a:pt x="0" y="34"/>
                    </a:lnTo>
                    <a:lnTo>
                      <a:pt x="1" y="27"/>
                    </a:lnTo>
                    <a:lnTo>
                      <a:pt x="3" y="20"/>
                    </a:lnTo>
                    <a:lnTo>
                      <a:pt x="6" y="15"/>
                    </a:lnTo>
                    <a:lnTo>
                      <a:pt x="10" y="10"/>
                    </a:lnTo>
                    <a:lnTo>
                      <a:pt x="15" y="6"/>
                    </a:lnTo>
                    <a:lnTo>
                      <a:pt x="21" y="3"/>
                    </a:lnTo>
                    <a:lnTo>
                      <a:pt x="27" y="1"/>
                    </a:lnTo>
                    <a:lnTo>
                      <a:pt x="35" y="0"/>
                    </a:lnTo>
                    <a:close/>
                  </a:path>
                </a:pathLst>
              </a:custGeom>
              <a:solidFill>
                <a:srgbClr val="FFF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7" name="Freeform 324">
                <a:extLst>
                  <a:ext uri="{FF2B5EF4-FFF2-40B4-BE49-F238E27FC236}">
                    <a16:creationId xmlns:a16="http://schemas.microsoft.com/office/drawing/2014/main" id="{332C1886-57AC-412A-B00C-DD1037CC7476}"/>
                  </a:ext>
                </a:extLst>
              </p:cNvPr>
              <p:cNvSpPr>
                <a:spLocks/>
              </p:cNvSpPr>
              <p:nvPr/>
            </p:nvSpPr>
            <p:spPr bwMode="auto">
              <a:xfrm>
                <a:off x="3936" y="1329"/>
                <a:ext cx="67" cy="66"/>
              </a:xfrm>
              <a:custGeom>
                <a:avLst/>
                <a:gdLst>
                  <a:gd name="T0" fmla="*/ 34 w 67"/>
                  <a:gd name="T1" fmla="*/ 0 h 66"/>
                  <a:gd name="T2" fmla="*/ 34 w 67"/>
                  <a:gd name="T3" fmla="*/ 0 h 66"/>
                  <a:gd name="T4" fmla="*/ 41 w 67"/>
                  <a:gd name="T5" fmla="*/ 1 h 66"/>
                  <a:gd name="T6" fmla="*/ 47 w 67"/>
                  <a:gd name="T7" fmla="*/ 3 h 66"/>
                  <a:gd name="T8" fmla="*/ 52 w 67"/>
                  <a:gd name="T9" fmla="*/ 6 h 66"/>
                  <a:gd name="T10" fmla="*/ 57 w 67"/>
                  <a:gd name="T11" fmla="*/ 10 h 66"/>
                  <a:gd name="T12" fmla="*/ 61 w 67"/>
                  <a:gd name="T13" fmla="*/ 14 h 66"/>
                  <a:gd name="T14" fmla="*/ 64 w 67"/>
                  <a:gd name="T15" fmla="*/ 20 h 66"/>
                  <a:gd name="T16" fmla="*/ 66 w 67"/>
                  <a:gd name="T17" fmla="*/ 26 h 66"/>
                  <a:gd name="T18" fmla="*/ 67 w 67"/>
                  <a:gd name="T19" fmla="*/ 33 h 66"/>
                  <a:gd name="T20" fmla="*/ 67 w 67"/>
                  <a:gd name="T21" fmla="*/ 33 h 66"/>
                  <a:gd name="T22" fmla="*/ 66 w 67"/>
                  <a:gd name="T23" fmla="*/ 40 h 66"/>
                  <a:gd name="T24" fmla="*/ 64 w 67"/>
                  <a:gd name="T25" fmla="*/ 46 h 66"/>
                  <a:gd name="T26" fmla="*/ 61 w 67"/>
                  <a:gd name="T27" fmla="*/ 51 h 66"/>
                  <a:gd name="T28" fmla="*/ 57 w 67"/>
                  <a:gd name="T29" fmla="*/ 56 h 66"/>
                  <a:gd name="T30" fmla="*/ 52 w 67"/>
                  <a:gd name="T31" fmla="*/ 60 h 66"/>
                  <a:gd name="T32" fmla="*/ 47 w 67"/>
                  <a:gd name="T33" fmla="*/ 63 h 66"/>
                  <a:gd name="T34" fmla="*/ 41 w 67"/>
                  <a:gd name="T35" fmla="*/ 65 h 66"/>
                  <a:gd name="T36" fmla="*/ 34 w 67"/>
                  <a:gd name="T37" fmla="*/ 66 h 66"/>
                  <a:gd name="T38" fmla="*/ 34 w 67"/>
                  <a:gd name="T39" fmla="*/ 66 h 66"/>
                  <a:gd name="T40" fmla="*/ 26 w 67"/>
                  <a:gd name="T41" fmla="*/ 65 h 66"/>
                  <a:gd name="T42" fmla="*/ 20 w 67"/>
                  <a:gd name="T43" fmla="*/ 63 h 66"/>
                  <a:gd name="T44" fmla="*/ 15 w 67"/>
                  <a:gd name="T45" fmla="*/ 60 h 66"/>
                  <a:gd name="T46" fmla="*/ 10 w 67"/>
                  <a:gd name="T47" fmla="*/ 56 h 66"/>
                  <a:gd name="T48" fmla="*/ 6 w 67"/>
                  <a:gd name="T49" fmla="*/ 51 h 66"/>
                  <a:gd name="T50" fmla="*/ 3 w 67"/>
                  <a:gd name="T51" fmla="*/ 46 h 66"/>
                  <a:gd name="T52" fmla="*/ 1 w 67"/>
                  <a:gd name="T53" fmla="*/ 40 h 66"/>
                  <a:gd name="T54" fmla="*/ 0 w 67"/>
                  <a:gd name="T55" fmla="*/ 33 h 66"/>
                  <a:gd name="T56" fmla="*/ 0 w 67"/>
                  <a:gd name="T57" fmla="*/ 33 h 66"/>
                  <a:gd name="T58" fmla="*/ 1 w 67"/>
                  <a:gd name="T59" fmla="*/ 26 h 66"/>
                  <a:gd name="T60" fmla="*/ 3 w 67"/>
                  <a:gd name="T61" fmla="*/ 20 h 66"/>
                  <a:gd name="T62" fmla="*/ 6 w 67"/>
                  <a:gd name="T63" fmla="*/ 14 h 66"/>
                  <a:gd name="T64" fmla="*/ 10 w 67"/>
                  <a:gd name="T65" fmla="*/ 10 h 66"/>
                  <a:gd name="T66" fmla="*/ 15 w 67"/>
                  <a:gd name="T67" fmla="*/ 6 h 66"/>
                  <a:gd name="T68" fmla="*/ 20 w 67"/>
                  <a:gd name="T69" fmla="*/ 3 h 66"/>
                  <a:gd name="T70" fmla="*/ 26 w 67"/>
                  <a:gd name="T71" fmla="*/ 1 h 66"/>
                  <a:gd name="T72" fmla="*/ 34 w 67"/>
                  <a:gd name="T73" fmla="*/ 0 h 66"/>
                  <a:gd name="T74" fmla="*/ 34 w 67"/>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6">
                    <a:moveTo>
                      <a:pt x="34" y="0"/>
                    </a:moveTo>
                    <a:lnTo>
                      <a:pt x="34" y="0"/>
                    </a:lnTo>
                    <a:lnTo>
                      <a:pt x="41" y="1"/>
                    </a:lnTo>
                    <a:lnTo>
                      <a:pt x="47" y="3"/>
                    </a:lnTo>
                    <a:lnTo>
                      <a:pt x="52" y="6"/>
                    </a:lnTo>
                    <a:lnTo>
                      <a:pt x="57" y="10"/>
                    </a:lnTo>
                    <a:lnTo>
                      <a:pt x="61" y="14"/>
                    </a:lnTo>
                    <a:lnTo>
                      <a:pt x="64" y="20"/>
                    </a:lnTo>
                    <a:lnTo>
                      <a:pt x="66" y="26"/>
                    </a:lnTo>
                    <a:lnTo>
                      <a:pt x="67" y="33"/>
                    </a:lnTo>
                    <a:lnTo>
                      <a:pt x="66" y="40"/>
                    </a:lnTo>
                    <a:lnTo>
                      <a:pt x="64" y="46"/>
                    </a:lnTo>
                    <a:lnTo>
                      <a:pt x="61" y="51"/>
                    </a:lnTo>
                    <a:lnTo>
                      <a:pt x="57" y="56"/>
                    </a:lnTo>
                    <a:lnTo>
                      <a:pt x="52" y="60"/>
                    </a:lnTo>
                    <a:lnTo>
                      <a:pt x="47" y="63"/>
                    </a:lnTo>
                    <a:lnTo>
                      <a:pt x="41" y="65"/>
                    </a:lnTo>
                    <a:lnTo>
                      <a:pt x="34" y="66"/>
                    </a:lnTo>
                    <a:lnTo>
                      <a:pt x="26" y="65"/>
                    </a:lnTo>
                    <a:lnTo>
                      <a:pt x="20" y="63"/>
                    </a:lnTo>
                    <a:lnTo>
                      <a:pt x="15" y="60"/>
                    </a:lnTo>
                    <a:lnTo>
                      <a:pt x="10" y="56"/>
                    </a:lnTo>
                    <a:lnTo>
                      <a:pt x="6" y="51"/>
                    </a:lnTo>
                    <a:lnTo>
                      <a:pt x="3" y="46"/>
                    </a:lnTo>
                    <a:lnTo>
                      <a:pt x="1" y="40"/>
                    </a:lnTo>
                    <a:lnTo>
                      <a:pt x="0" y="33"/>
                    </a:lnTo>
                    <a:lnTo>
                      <a:pt x="1" y="26"/>
                    </a:lnTo>
                    <a:lnTo>
                      <a:pt x="3" y="20"/>
                    </a:lnTo>
                    <a:lnTo>
                      <a:pt x="6" y="14"/>
                    </a:lnTo>
                    <a:lnTo>
                      <a:pt x="10" y="10"/>
                    </a:lnTo>
                    <a:lnTo>
                      <a:pt x="15" y="6"/>
                    </a:lnTo>
                    <a:lnTo>
                      <a:pt x="20" y="3"/>
                    </a:lnTo>
                    <a:lnTo>
                      <a:pt x="26" y="1"/>
                    </a:lnTo>
                    <a:lnTo>
                      <a:pt x="34" y="0"/>
                    </a:lnTo>
                    <a:close/>
                  </a:path>
                </a:pathLst>
              </a:custGeom>
              <a:solidFill>
                <a:srgbClr val="FFFF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8" name="Freeform 325">
                <a:extLst>
                  <a:ext uri="{FF2B5EF4-FFF2-40B4-BE49-F238E27FC236}">
                    <a16:creationId xmlns:a16="http://schemas.microsoft.com/office/drawing/2014/main" id="{F9BF3E05-C841-4CF3-8359-4D666BAB765B}"/>
                  </a:ext>
                </a:extLst>
              </p:cNvPr>
              <p:cNvSpPr>
                <a:spLocks/>
              </p:cNvSpPr>
              <p:nvPr/>
            </p:nvSpPr>
            <p:spPr bwMode="auto">
              <a:xfrm>
                <a:off x="3937" y="1330"/>
                <a:ext cx="65" cy="64"/>
              </a:xfrm>
              <a:custGeom>
                <a:avLst/>
                <a:gdLst>
                  <a:gd name="T0" fmla="*/ 33 w 65"/>
                  <a:gd name="T1" fmla="*/ 0 h 64"/>
                  <a:gd name="T2" fmla="*/ 33 w 65"/>
                  <a:gd name="T3" fmla="*/ 0 h 64"/>
                  <a:gd name="T4" fmla="*/ 39 w 65"/>
                  <a:gd name="T5" fmla="*/ 1 h 64"/>
                  <a:gd name="T6" fmla="*/ 45 w 65"/>
                  <a:gd name="T7" fmla="*/ 3 h 64"/>
                  <a:gd name="T8" fmla="*/ 51 w 65"/>
                  <a:gd name="T9" fmla="*/ 5 h 64"/>
                  <a:gd name="T10" fmla="*/ 55 w 65"/>
                  <a:gd name="T11" fmla="*/ 9 h 64"/>
                  <a:gd name="T12" fmla="*/ 59 w 65"/>
                  <a:gd name="T13" fmla="*/ 14 h 64"/>
                  <a:gd name="T14" fmla="*/ 62 w 65"/>
                  <a:gd name="T15" fmla="*/ 19 h 64"/>
                  <a:gd name="T16" fmla="*/ 64 w 65"/>
                  <a:gd name="T17" fmla="*/ 25 h 64"/>
                  <a:gd name="T18" fmla="*/ 65 w 65"/>
                  <a:gd name="T19" fmla="*/ 32 h 64"/>
                  <a:gd name="T20" fmla="*/ 65 w 65"/>
                  <a:gd name="T21" fmla="*/ 32 h 64"/>
                  <a:gd name="T22" fmla="*/ 64 w 65"/>
                  <a:gd name="T23" fmla="*/ 39 h 64"/>
                  <a:gd name="T24" fmla="*/ 62 w 65"/>
                  <a:gd name="T25" fmla="*/ 45 h 64"/>
                  <a:gd name="T26" fmla="*/ 59 w 65"/>
                  <a:gd name="T27" fmla="*/ 50 h 64"/>
                  <a:gd name="T28" fmla="*/ 55 w 65"/>
                  <a:gd name="T29" fmla="*/ 55 h 64"/>
                  <a:gd name="T30" fmla="*/ 51 w 65"/>
                  <a:gd name="T31" fmla="*/ 58 h 64"/>
                  <a:gd name="T32" fmla="*/ 45 w 65"/>
                  <a:gd name="T33" fmla="*/ 61 h 64"/>
                  <a:gd name="T34" fmla="*/ 39 w 65"/>
                  <a:gd name="T35" fmla="*/ 63 h 64"/>
                  <a:gd name="T36" fmla="*/ 33 w 65"/>
                  <a:gd name="T37" fmla="*/ 64 h 64"/>
                  <a:gd name="T38" fmla="*/ 33 w 65"/>
                  <a:gd name="T39" fmla="*/ 64 h 64"/>
                  <a:gd name="T40" fmla="*/ 27 w 65"/>
                  <a:gd name="T41" fmla="*/ 63 h 64"/>
                  <a:gd name="T42" fmla="*/ 20 w 65"/>
                  <a:gd name="T43" fmla="*/ 61 h 64"/>
                  <a:gd name="T44" fmla="*/ 14 w 65"/>
                  <a:gd name="T45" fmla="*/ 58 h 64"/>
                  <a:gd name="T46" fmla="*/ 10 w 65"/>
                  <a:gd name="T47" fmla="*/ 55 h 64"/>
                  <a:gd name="T48" fmla="*/ 6 w 65"/>
                  <a:gd name="T49" fmla="*/ 50 h 64"/>
                  <a:gd name="T50" fmla="*/ 3 w 65"/>
                  <a:gd name="T51" fmla="*/ 45 h 64"/>
                  <a:gd name="T52" fmla="*/ 1 w 65"/>
                  <a:gd name="T53" fmla="*/ 39 h 64"/>
                  <a:gd name="T54" fmla="*/ 0 w 65"/>
                  <a:gd name="T55" fmla="*/ 32 h 64"/>
                  <a:gd name="T56" fmla="*/ 0 w 65"/>
                  <a:gd name="T57" fmla="*/ 32 h 64"/>
                  <a:gd name="T58" fmla="*/ 1 w 65"/>
                  <a:gd name="T59" fmla="*/ 25 h 64"/>
                  <a:gd name="T60" fmla="*/ 3 w 65"/>
                  <a:gd name="T61" fmla="*/ 19 h 64"/>
                  <a:gd name="T62" fmla="*/ 6 w 65"/>
                  <a:gd name="T63" fmla="*/ 14 h 64"/>
                  <a:gd name="T64" fmla="*/ 10 w 65"/>
                  <a:gd name="T65" fmla="*/ 9 h 64"/>
                  <a:gd name="T66" fmla="*/ 14 w 65"/>
                  <a:gd name="T67" fmla="*/ 5 h 64"/>
                  <a:gd name="T68" fmla="*/ 20 w 65"/>
                  <a:gd name="T69" fmla="*/ 3 h 64"/>
                  <a:gd name="T70" fmla="*/ 27 w 65"/>
                  <a:gd name="T71" fmla="*/ 1 h 64"/>
                  <a:gd name="T72" fmla="*/ 33 w 65"/>
                  <a:gd name="T73" fmla="*/ 0 h 64"/>
                  <a:gd name="T74" fmla="*/ 33 w 65"/>
                  <a:gd name="T75" fmla="*/ 0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5" h="64">
                    <a:moveTo>
                      <a:pt x="33" y="0"/>
                    </a:moveTo>
                    <a:lnTo>
                      <a:pt x="33" y="0"/>
                    </a:lnTo>
                    <a:lnTo>
                      <a:pt x="39" y="1"/>
                    </a:lnTo>
                    <a:lnTo>
                      <a:pt x="45" y="3"/>
                    </a:lnTo>
                    <a:lnTo>
                      <a:pt x="51" y="5"/>
                    </a:lnTo>
                    <a:lnTo>
                      <a:pt x="55" y="9"/>
                    </a:lnTo>
                    <a:lnTo>
                      <a:pt x="59" y="14"/>
                    </a:lnTo>
                    <a:lnTo>
                      <a:pt x="62" y="19"/>
                    </a:lnTo>
                    <a:lnTo>
                      <a:pt x="64" y="25"/>
                    </a:lnTo>
                    <a:lnTo>
                      <a:pt x="65" y="32"/>
                    </a:lnTo>
                    <a:lnTo>
                      <a:pt x="64" y="39"/>
                    </a:lnTo>
                    <a:lnTo>
                      <a:pt x="62" y="45"/>
                    </a:lnTo>
                    <a:lnTo>
                      <a:pt x="59" y="50"/>
                    </a:lnTo>
                    <a:lnTo>
                      <a:pt x="55" y="55"/>
                    </a:lnTo>
                    <a:lnTo>
                      <a:pt x="51" y="58"/>
                    </a:lnTo>
                    <a:lnTo>
                      <a:pt x="45" y="61"/>
                    </a:lnTo>
                    <a:lnTo>
                      <a:pt x="39" y="63"/>
                    </a:lnTo>
                    <a:lnTo>
                      <a:pt x="33" y="64"/>
                    </a:lnTo>
                    <a:lnTo>
                      <a:pt x="27" y="63"/>
                    </a:lnTo>
                    <a:lnTo>
                      <a:pt x="20" y="61"/>
                    </a:lnTo>
                    <a:lnTo>
                      <a:pt x="14" y="58"/>
                    </a:lnTo>
                    <a:lnTo>
                      <a:pt x="10" y="55"/>
                    </a:lnTo>
                    <a:lnTo>
                      <a:pt x="6" y="50"/>
                    </a:lnTo>
                    <a:lnTo>
                      <a:pt x="3" y="45"/>
                    </a:lnTo>
                    <a:lnTo>
                      <a:pt x="1" y="39"/>
                    </a:lnTo>
                    <a:lnTo>
                      <a:pt x="0" y="32"/>
                    </a:lnTo>
                    <a:lnTo>
                      <a:pt x="1" y="25"/>
                    </a:lnTo>
                    <a:lnTo>
                      <a:pt x="3" y="19"/>
                    </a:lnTo>
                    <a:lnTo>
                      <a:pt x="6" y="14"/>
                    </a:lnTo>
                    <a:lnTo>
                      <a:pt x="10" y="9"/>
                    </a:lnTo>
                    <a:lnTo>
                      <a:pt x="14" y="5"/>
                    </a:lnTo>
                    <a:lnTo>
                      <a:pt x="20" y="3"/>
                    </a:lnTo>
                    <a:lnTo>
                      <a:pt x="27" y="1"/>
                    </a:lnTo>
                    <a:lnTo>
                      <a:pt x="33" y="0"/>
                    </a:lnTo>
                    <a:close/>
                  </a:path>
                </a:pathLst>
              </a:custGeom>
              <a:solidFill>
                <a:srgbClr val="FFF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9" name="Freeform 326">
                <a:extLst>
                  <a:ext uri="{FF2B5EF4-FFF2-40B4-BE49-F238E27FC236}">
                    <a16:creationId xmlns:a16="http://schemas.microsoft.com/office/drawing/2014/main" id="{17EDE2D7-0AFB-4EC4-BB84-D87F16EBFC9A}"/>
                  </a:ext>
                </a:extLst>
              </p:cNvPr>
              <p:cNvSpPr>
                <a:spLocks/>
              </p:cNvSpPr>
              <p:nvPr/>
            </p:nvSpPr>
            <p:spPr bwMode="auto">
              <a:xfrm>
                <a:off x="3938" y="1331"/>
                <a:ext cx="63" cy="62"/>
              </a:xfrm>
              <a:custGeom>
                <a:avLst/>
                <a:gdLst>
                  <a:gd name="T0" fmla="*/ 63 w 63"/>
                  <a:gd name="T1" fmla="*/ 31 h 62"/>
                  <a:gd name="T2" fmla="*/ 63 w 63"/>
                  <a:gd name="T3" fmla="*/ 31 h 62"/>
                  <a:gd name="T4" fmla="*/ 62 w 63"/>
                  <a:gd name="T5" fmla="*/ 37 h 62"/>
                  <a:gd name="T6" fmla="*/ 60 w 63"/>
                  <a:gd name="T7" fmla="*/ 43 h 62"/>
                  <a:gd name="T8" fmla="*/ 58 w 63"/>
                  <a:gd name="T9" fmla="*/ 48 h 62"/>
                  <a:gd name="T10" fmla="*/ 54 w 63"/>
                  <a:gd name="T11" fmla="*/ 53 h 62"/>
                  <a:gd name="T12" fmla="*/ 49 w 63"/>
                  <a:gd name="T13" fmla="*/ 57 h 62"/>
                  <a:gd name="T14" fmla="*/ 44 w 63"/>
                  <a:gd name="T15" fmla="*/ 59 h 62"/>
                  <a:gd name="T16" fmla="*/ 38 w 63"/>
                  <a:gd name="T17" fmla="*/ 61 h 62"/>
                  <a:gd name="T18" fmla="*/ 32 w 63"/>
                  <a:gd name="T19" fmla="*/ 62 h 62"/>
                  <a:gd name="T20" fmla="*/ 32 w 63"/>
                  <a:gd name="T21" fmla="*/ 62 h 62"/>
                  <a:gd name="T22" fmla="*/ 26 w 63"/>
                  <a:gd name="T23" fmla="*/ 61 h 62"/>
                  <a:gd name="T24" fmla="*/ 19 w 63"/>
                  <a:gd name="T25" fmla="*/ 59 h 62"/>
                  <a:gd name="T26" fmla="*/ 14 w 63"/>
                  <a:gd name="T27" fmla="*/ 57 h 62"/>
                  <a:gd name="T28" fmla="*/ 9 w 63"/>
                  <a:gd name="T29" fmla="*/ 53 h 62"/>
                  <a:gd name="T30" fmla="*/ 6 w 63"/>
                  <a:gd name="T31" fmla="*/ 48 h 62"/>
                  <a:gd name="T32" fmla="*/ 3 w 63"/>
                  <a:gd name="T33" fmla="*/ 43 h 62"/>
                  <a:gd name="T34" fmla="*/ 1 w 63"/>
                  <a:gd name="T35" fmla="*/ 37 h 62"/>
                  <a:gd name="T36" fmla="*/ 0 w 63"/>
                  <a:gd name="T37" fmla="*/ 31 h 62"/>
                  <a:gd name="T38" fmla="*/ 0 w 63"/>
                  <a:gd name="T39" fmla="*/ 31 h 62"/>
                  <a:gd name="T40" fmla="*/ 1 w 63"/>
                  <a:gd name="T41" fmla="*/ 24 h 62"/>
                  <a:gd name="T42" fmla="*/ 3 w 63"/>
                  <a:gd name="T43" fmla="*/ 19 h 62"/>
                  <a:gd name="T44" fmla="*/ 6 w 63"/>
                  <a:gd name="T45" fmla="*/ 13 h 62"/>
                  <a:gd name="T46" fmla="*/ 9 w 63"/>
                  <a:gd name="T47" fmla="*/ 9 h 62"/>
                  <a:gd name="T48" fmla="*/ 14 w 63"/>
                  <a:gd name="T49" fmla="*/ 5 h 62"/>
                  <a:gd name="T50" fmla="*/ 19 w 63"/>
                  <a:gd name="T51" fmla="*/ 2 h 62"/>
                  <a:gd name="T52" fmla="*/ 26 w 63"/>
                  <a:gd name="T53" fmla="*/ 1 h 62"/>
                  <a:gd name="T54" fmla="*/ 32 w 63"/>
                  <a:gd name="T55" fmla="*/ 0 h 62"/>
                  <a:gd name="T56" fmla="*/ 32 w 63"/>
                  <a:gd name="T57" fmla="*/ 0 h 62"/>
                  <a:gd name="T58" fmla="*/ 38 w 63"/>
                  <a:gd name="T59" fmla="*/ 1 h 62"/>
                  <a:gd name="T60" fmla="*/ 44 w 63"/>
                  <a:gd name="T61" fmla="*/ 2 h 62"/>
                  <a:gd name="T62" fmla="*/ 49 w 63"/>
                  <a:gd name="T63" fmla="*/ 5 h 62"/>
                  <a:gd name="T64" fmla="*/ 54 w 63"/>
                  <a:gd name="T65" fmla="*/ 9 h 62"/>
                  <a:gd name="T66" fmla="*/ 58 w 63"/>
                  <a:gd name="T67" fmla="*/ 13 h 62"/>
                  <a:gd name="T68" fmla="*/ 60 w 63"/>
                  <a:gd name="T69" fmla="*/ 19 h 62"/>
                  <a:gd name="T70" fmla="*/ 62 w 63"/>
                  <a:gd name="T71" fmla="*/ 24 h 62"/>
                  <a:gd name="T72" fmla="*/ 63 w 63"/>
                  <a:gd name="T73" fmla="*/ 31 h 62"/>
                  <a:gd name="T74" fmla="*/ 63 w 63"/>
                  <a:gd name="T75" fmla="*/ 31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 h="62">
                    <a:moveTo>
                      <a:pt x="63" y="31"/>
                    </a:moveTo>
                    <a:lnTo>
                      <a:pt x="63" y="31"/>
                    </a:lnTo>
                    <a:lnTo>
                      <a:pt x="62" y="37"/>
                    </a:lnTo>
                    <a:lnTo>
                      <a:pt x="60" y="43"/>
                    </a:lnTo>
                    <a:lnTo>
                      <a:pt x="58" y="48"/>
                    </a:lnTo>
                    <a:lnTo>
                      <a:pt x="54" y="53"/>
                    </a:lnTo>
                    <a:lnTo>
                      <a:pt x="49" y="57"/>
                    </a:lnTo>
                    <a:lnTo>
                      <a:pt x="44" y="59"/>
                    </a:lnTo>
                    <a:lnTo>
                      <a:pt x="38" y="61"/>
                    </a:lnTo>
                    <a:lnTo>
                      <a:pt x="32" y="62"/>
                    </a:lnTo>
                    <a:lnTo>
                      <a:pt x="26" y="61"/>
                    </a:lnTo>
                    <a:lnTo>
                      <a:pt x="19" y="59"/>
                    </a:lnTo>
                    <a:lnTo>
                      <a:pt x="14" y="57"/>
                    </a:lnTo>
                    <a:lnTo>
                      <a:pt x="9" y="53"/>
                    </a:lnTo>
                    <a:lnTo>
                      <a:pt x="6" y="48"/>
                    </a:lnTo>
                    <a:lnTo>
                      <a:pt x="3" y="43"/>
                    </a:lnTo>
                    <a:lnTo>
                      <a:pt x="1" y="37"/>
                    </a:lnTo>
                    <a:lnTo>
                      <a:pt x="0" y="31"/>
                    </a:lnTo>
                    <a:lnTo>
                      <a:pt x="1" y="24"/>
                    </a:lnTo>
                    <a:lnTo>
                      <a:pt x="3" y="19"/>
                    </a:lnTo>
                    <a:lnTo>
                      <a:pt x="6" y="13"/>
                    </a:lnTo>
                    <a:lnTo>
                      <a:pt x="9" y="9"/>
                    </a:lnTo>
                    <a:lnTo>
                      <a:pt x="14" y="5"/>
                    </a:lnTo>
                    <a:lnTo>
                      <a:pt x="19" y="2"/>
                    </a:lnTo>
                    <a:lnTo>
                      <a:pt x="26" y="1"/>
                    </a:lnTo>
                    <a:lnTo>
                      <a:pt x="32" y="0"/>
                    </a:lnTo>
                    <a:lnTo>
                      <a:pt x="38" y="1"/>
                    </a:lnTo>
                    <a:lnTo>
                      <a:pt x="44" y="2"/>
                    </a:lnTo>
                    <a:lnTo>
                      <a:pt x="49" y="5"/>
                    </a:lnTo>
                    <a:lnTo>
                      <a:pt x="54" y="9"/>
                    </a:lnTo>
                    <a:lnTo>
                      <a:pt x="58" y="13"/>
                    </a:lnTo>
                    <a:lnTo>
                      <a:pt x="60" y="19"/>
                    </a:lnTo>
                    <a:lnTo>
                      <a:pt x="62" y="24"/>
                    </a:lnTo>
                    <a:lnTo>
                      <a:pt x="63" y="31"/>
                    </a:lnTo>
                    <a:close/>
                  </a:path>
                </a:pathLst>
              </a:custGeom>
              <a:solidFill>
                <a:srgbClr val="FFFF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0" name="Freeform 327">
                <a:extLst>
                  <a:ext uri="{FF2B5EF4-FFF2-40B4-BE49-F238E27FC236}">
                    <a16:creationId xmlns:a16="http://schemas.microsoft.com/office/drawing/2014/main" id="{E448BC5A-F8B0-4199-B36E-A2F13FF43211}"/>
                  </a:ext>
                </a:extLst>
              </p:cNvPr>
              <p:cNvSpPr>
                <a:spLocks/>
              </p:cNvSpPr>
              <p:nvPr/>
            </p:nvSpPr>
            <p:spPr bwMode="auto">
              <a:xfrm>
                <a:off x="3720" y="1290"/>
                <a:ext cx="155" cy="205"/>
              </a:xfrm>
              <a:custGeom>
                <a:avLst/>
                <a:gdLst>
                  <a:gd name="T0" fmla="*/ 80 w 155"/>
                  <a:gd name="T1" fmla="*/ 5 h 205"/>
                  <a:gd name="T2" fmla="*/ 66 w 155"/>
                  <a:gd name="T3" fmla="*/ 9 h 205"/>
                  <a:gd name="T4" fmla="*/ 54 w 155"/>
                  <a:gd name="T5" fmla="*/ 10 h 205"/>
                  <a:gd name="T6" fmla="*/ 42 w 155"/>
                  <a:gd name="T7" fmla="*/ 9 h 205"/>
                  <a:gd name="T8" fmla="*/ 39 w 155"/>
                  <a:gd name="T9" fmla="*/ 8 h 205"/>
                  <a:gd name="T10" fmla="*/ 29 w 155"/>
                  <a:gd name="T11" fmla="*/ 10 h 205"/>
                  <a:gd name="T12" fmla="*/ 16 w 155"/>
                  <a:gd name="T13" fmla="*/ 21 h 205"/>
                  <a:gd name="T14" fmla="*/ 5 w 155"/>
                  <a:gd name="T15" fmla="*/ 38 h 205"/>
                  <a:gd name="T16" fmla="*/ 0 w 155"/>
                  <a:gd name="T17" fmla="*/ 61 h 205"/>
                  <a:gd name="T18" fmla="*/ 1 w 155"/>
                  <a:gd name="T19" fmla="*/ 69 h 205"/>
                  <a:gd name="T20" fmla="*/ 4 w 155"/>
                  <a:gd name="T21" fmla="*/ 82 h 205"/>
                  <a:gd name="T22" fmla="*/ 13 w 155"/>
                  <a:gd name="T23" fmla="*/ 101 h 205"/>
                  <a:gd name="T24" fmla="*/ 33 w 155"/>
                  <a:gd name="T25" fmla="*/ 125 h 205"/>
                  <a:gd name="T26" fmla="*/ 55 w 155"/>
                  <a:gd name="T27" fmla="*/ 144 h 205"/>
                  <a:gd name="T28" fmla="*/ 65 w 155"/>
                  <a:gd name="T29" fmla="*/ 151 h 205"/>
                  <a:gd name="T30" fmla="*/ 104 w 155"/>
                  <a:gd name="T31" fmla="*/ 178 h 205"/>
                  <a:gd name="T32" fmla="*/ 125 w 155"/>
                  <a:gd name="T33" fmla="*/ 198 h 205"/>
                  <a:gd name="T34" fmla="*/ 129 w 155"/>
                  <a:gd name="T35" fmla="*/ 203 h 205"/>
                  <a:gd name="T36" fmla="*/ 133 w 155"/>
                  <a:gd name="T37" fmla="*/ 205 h 205"/>
                  <a:gd name="T38" fmla="*/ 137 w 155"/>
                  <a:gd name="T39" fmla="*/ 204 h 205"/>
                  <a:gd name="T40" fmla="*/ 143 w 155"/>
                  <a:gd name="T41" fmla="*/ 190 h 205"/>
                  <a:gd name="T42" fmla="*/ 153 w 155"/>
                  <a:gd name="T43" fmla="*/ 146 h 205"/>
                  <a:gd name="T44" fmla="*/ 155 w 155"/>
                  <a:gd name="T45" fmla="*/ 134 h 205"/>
                  <a:gd name="T46" fmla="*/ 154 w 155"/>
                  <a:gd name="T47" fmla="*/ 104 h 205"/>
                  <a:gd name="T48" fmla="*/ 150 w 155"/>
                  <a:gd name="T49" fmla="*/ 73 h 205"/>
                  <a:gd name="T50" fmla="*/ 145 w 155"/>
                  <a:gd name="T51" fmla="*/ 47 h 205"/>
                  <a:gd name="T52" fmla="*/ 142 w 155"/>
                  <a:gd name="T53" fmla="*/ 38 h 205"/>
                  <a:gd name="T54" fmla="*/ 134 w 155"/>
                  <a:gd name="T55" fmla="*/ 24 h 205"/>
                  <a:gd name="T56" fmla="*/ 119 w 155"/>
                  <a:gd name="T57" fmla="*/ 9 h 205"/>
                  <a:gd name="T58" fmla="*/ 106 w 155"/>
                  <a:gd name="T59" fmla="*/ 2 h 205"/>
                  <a:gd name="T60" fmla="*/ 96 w 155"/>
                  <a:gd name="T61" fmla="*/ 0 h 205"/>
                  <a:gd name="T62" fmla="*/ 86 w 155"/>
                  <a:gd name="T63" fmla="*/ 2 h 205"/>
                  <a:gd name="T64" fmla="*/ 80 w 155"/>
                  <a:gd name="T65" fmla="*/ 5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5" h="205">
                    <a:moveTo>
                      <a:pt x="80" y="5"/>
                    </a:moveTo>
                    <a:lnTo>
                      <a:pt x="80" y="5"/>
                    </a:lnTo>
                    <a:lnTo>
                      <a:pt x="76" y="6"/>
                    </a:lnTo>
                    <a:lnTo>
                      <a:pt x="66" y="9"/>
                    </a:lnTo>
                    <a:lnTo>
                      <a:pt x="60" y="10"/>
                    </a:lnTo>
                    <a:lnTo>
                      <a:pt x="54" y="10"/>
                    </a:lnTo>
                    <a:lnTo>
                      <a:pt x="47" y="10"/>
                    </a:lnTo>
                    <a:lnTo>
                      <a:pt x="42" y="9"/>
                    </a:lnTo>
                    <a:lnTo>
                      <a:pt x="39" y="8"/>
                    </a:lnTo>
                    <a:lnTo>
                      <a:pt x="36" y="8"/>
                    </a:lnTo>
                    <a:lnTo>
                      <a:pt x="29" y="10"/>
                    </a:lnTo>
                    <a:lnTo>
                      <a:pt x="23" y="15"/>
                    </a:lnTo>
                    <a:lnTo>
                      <a:pt x="16" y="21"/>
                    </a:lnTo>
                    <a:lnTo>
                      <a:pt x="10" y="28"/>
                    </a:lnTo>
                    <a:lnTo>
                      <a:pt x="5" y="38"/>
                    </a:lnTo>
                    <a:lnTo>
                      <a:pt x="2" y="49"/>
                    </a:lnTo>
                    <a:lnTo>
                      <a:pt x="0" y="61"/>
                    </a:lnTo>
                    <a:lnTo>
                      <a:pt x="1" y="69"/>
                    </a:lnTo>
                    <a:lnTo>
                      <a:pt x="2" y="76"/>
                    </a:lnTo>
                    <a:lnTo>
                      <a:pt x="4" y="82"/>
                    </a:lnTo>
                    <a:lnTo>
                      <a:pt x="6" y="89"/>
                    </a:lnTo>
                    <a:lnTo>
                      <a:pt x="13" y="101"/>
                    </a:lnTo>
                    <a:lnTo>
                      <a:pt x="23" y="113"/>
                    </a:lnTo>
                    <a:lnTo>
                      <a:pt x="33" y="125"/>
                    </a:lnTo>
                    <a:lnTo>
                      <a:pt x="44" y="136"/>
                    </a:lnTo>
                    <a:lnTo>
                      <a:pt x="55" y="144"/>
                    </a:lnTo>
                    <a:lnTo>
                      <a:pt x="65" y="151"/>
                    </a:lnTo>
                    <a:lnTo>
                      <a:pt x="85" y="164"/>
                    </a:lnTo>
                    <a:lnTo>
                      <a:pt x="104" y="178"/>
                    </a:lnTo>
                    <a:lnTo>
                      <a:pt x="119" y="192"/>
                    </a:lnTo>
                    <a:lnTo>
                      <a:pt x="125" y="198"/>
                    </a:lnTo>
                    <a:lnTo>
                      <a:pt x="129" y="203"/>
                    </a:lnTo>
                    <a:lnTo>
                      <a:pt x="132" y="205"/>
                    </a:lnTo>
                    <a:lnTo>
                      <a:pt x="133" y="205"/>
                    </a:lnTo>
                    <a:lnTo>
                      <a:pt x="135" y="205"/>
                    </a:lnTo>
                    <a:lnTo>
                      <a:pt x="137" y="204"/>
                    </a:lnTo>
                    <a:lnTo>
                      <a:pt x="140" y="198"/>
                    </a:lnTo>
                    <a:lnTo>
                      <a:pt x="143" y="190"/>
                    </a:lnTo>
                    <a:lnTo>
                      <a:pt x="149" y="168"/>
                    </a:lnTo>
                    <a:lnTo>
                      <a:pt x="153" y="146"/>
                    </a:lnTo>
                    <a:lnTo>
                      <a:pt x="155" y="134"/>
                    </a:lnTo>
                    <a:lnTo>
                      <a:pt x="155" y="119"/>
                    </a:lnTo>
                    <a:lnTo>
                      <a:pt x="154" y="104"/>
                    </a:lnTo>
                    <a:lnTo>
                      <a:pt x="152" y="88"/>
                    </a:lnTo>
                    <a:lnTo>
                      <a:pt x="150" y="73"/>
                    </a:lnTo>
                    <a:lnTo>
                      <a:pt x="148" y="58"/>
                    </a:lnTo>
                    <a:lnTo>
                      <a:pt x="145" y="47"/>
                    </a:lnTo>
                    <a:lnTo>
                      <a:pt x="142" y="38"/>
                    </a:lnTo>
                    <a:lnTo>
                      <a:pt x="139" y="31"/>
                    </a:lnTo>
                    <a:lnTo>
                      <a:pt x="134" y="24"/>
                    </a:lnTo>
                    <a:lnTo>
                      <a:pt x="127" y="16"/>
                    </a:lnTo>
                    <a:lnTo>
                      <a:pt x="119" y="9"/>
                    </a:lnTo>
                    <a:lnTo>
                      <a:pt x="111" y="4"/>
                    </a:lnTo>
                    <a:lnTo>
                      <a:pt x="106" y="2"/>
                    </a:lnTo>
                    <a:lnTo>
                      <a:pt x="101" y="1"/>
                    </a:lnTo>
                    <a:lnTo>
                      <a:pt x="96" y="0"/>
                    </a:lnTo>
                    <a:lnTo>
                      <a:pt x="91" y="1"/>
                    </a:lnTo>
                    <a:lnTo>
                      <a:pt x="86" y="2"/>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1" name="Freeform 328">
                <a:extLst>
                  <a:ext uri="{FF2B5EF4-FFF2-40B4-BE49-F238E27FC236}">
                    <a16:creationId xmlns:a16="http://schemas.microsoft.com/office/drawing/2014/main" id="{7503CEF5-A074-4742-80F0-E53912B78A0A}"/>
                  </a:ext>
                </a:extLst>
              </p:cNvPr>
              <p:cNvSpPr>
                <a:spLocks/>
              </p:cNvSpPr>
              <p:nvPr/>
            </p:nvSpPr>
            <p:spPr bwMode="auto">
              <a:xfrm>
                <a:off x="3723" y="1291"/>
                <a:ext cx="151" cy="202"/>
              </a:xfrm>
              <a:custGeom>
                <a:avLst/>
                <a:gdLst>
                  <a:gd name="T0" fmla="*/ 40 w 151"/>
                  <a:gd name="T1" fmla="*/ 10 h 202"/>
                  <a:gd name="T2" fmla="*/ 35 w 151"/>
                  <a:gd name="T3" fmla="*/ 9 h 202"/>
                  <a:gd name="T4" fmla="*/ 22 w 151"/>
                  <a:gd name="T5" fmla="*/ 16 h 202"/>
                  <a:gd name="T6" fmla="*/ 9 w 151"/>
                  <a:gd name="T7" fmla="*/ 29 h 202"/>
                  <a:gd name="T8" fmla="*/ 1 w 151"/>
                  <a:gd name="T9" fmla="*/ 49 h 202"/>
                  <a:gd name="T10" fmla="*/ 0 w 151"/>
                  <a:gd name="T11" fmla="*/ 61 h 202"/>
                  <a:gd name="T12" fmla="*/ 1 w 151"/>
                  <a:gd name="T13" fmla="*/ 75 h 202"/>
                  <a:gd name="T14" fmla="*/ 6 w 151"/>
                  <a:gd name="T15" fmla="*/ 88 h 202"/>
                  <a:gd name="T16" fmla="*/ 22 w 151"/>
                  <a:gd name="T17" fmla="*/ 112 h 202"/>
                  <a:gd name="T18" fmla="*/ 42 w 151"/>
                  <a:gd name="T19" fmla="*/ 134 h 202"/>
                  <a:gd name="T20" fmla="*/ 63 w 151"/>
                  <a:gd name="T21" fmla="*/ 149 h 202"/>
                  <a:gd name="T22" fmla="*/ 83 w 151"/>
                  <a:gd name="T23" fmla="*/ 162 h 202"/>
                  <a:gd name="T24" fmla="*/ 116 w 151"/>
                  <a:gd name="T25" fmla="*/ 189 h 202"/>
                  <a:gd name="T26" fmla="*/ 126 w 151"/>
                  <a:gd name="T27" fmla="*/ 200 h 202"/>
                  <a:gd name="T28" fmla="*/ 128 w 151"/>
                  <a:gd name="T29" fmla="*/ 201 h 202"/>
                  <a:gd name="T30" fmla="*/ 132 w 151"/>
                  <a:gd name="T31" fmla="*/ 202 h 202"/>
                  <a:gd name="T32" fmla="*/ 136 w 151"/>
                  <a:gd name="T33" fmla="*/ 195 h 202"/>
                  <a:gd name="T34" fmla="*/ 145 w 151"/>
                  <a:gd name="T35" fmla="*/ 165 h 202"/>
                  <a:gd name="T36" fmla="*/ 149 w 151"/>
                  <a:gd name="T37" fmla="*/ 143 h 202"/>
                  <a:gd name="T38" fmla="*/ 151 w 151"/>
                  <a:gd name="T39" fmla="*/ 117 h 202"/>
                  <a:gd name="T40" fmla="*/ 149 w 151"/>
                  <a:gd name="T41" fmla="*/ 87 h 202"/>
                  <a:gd name="T42" fmla="*/ 141 w 151"/>
                  <a:gd name="T43" fmla="*/ 47 h 202"/>
                  <a:gd name="T44" fmla="*/ 138 w 151"/>
                  <a:gd name="T45" fmla="*/ 38 h 202"/>
                  <a:gd name="T46" fmla="*/ 130 w 151"/>
                  <a:gd name="T47" fmla="*/ 24 h 202"/>
                  <a:gd name="T48" fmla="*/ 116 w 151"/>
                  <a:gd name="T49" fmla="*/ 9 h 202"/>
                  <a:gd name="T50" fmla="*/ 103 w 151"/>
                  <a:gd name="T51" fmla="*/ 2 h 202"/>
                  <a:gd name="T52" fmla="*/ 94 w 151"/>
                  <a:gd name="T53" fmla="*/ 0 h 202"/>
                  <a:gd name="T54" fmla="*/ 83 w 151"/>
                  <a:gd name="T55" fmla="*/ 2 h 202"/>
                  <a:gd name="T56" fmla="*/ 78 w 151"/>
                  <a:gd name="T57" fmla="*/ 4 h 202"/>
                  <a:gd name="T58" fmla="*/ 64 w 151"/>
                  <a:gd name="T59" fmla="*/ 9 h 202"/>
                  <a:gd name="T60" fmla="*/ 52 w 151"/>
                  <a:gd name="T61" fmla="*/ 12 h 202"/>
                  <a:gd name="T62" fmla="*/ 40 w 151"/>
                  <a:gd name="T63" fmla="*/ 10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1" h="202">
                    <a:moveTo>
                      <a:pt x="40" y="10"/>
                    </a:moveTo>
                    <a:lnTo>
                      <a:pt x="40" y="10"/>
                    </a:lnTo>
                    <a:lnTo>
                      <a:pt x="37" y="9"/>
                    </a:lnTo>
                    <a:lnTo>
                      <a:pt x="35" y="9"/>
                    </a:lnTo>
                    <a:lnTo>
                      <a:pt x="28" y="12"/>
                    </a:lnTo>
                    <a:lnTo>
                      <a:pt x="22" y="16"/>
                    </a:lnTo>
                    <a:lnTo>
                      <a:pt x="16" y="21"/>
                    </a:lnTo>
                    <a:lnTo>
                      <a:pt x="9" y="29"/>
                    </a:lnTo>
                    <a:lnTo>
                      <a:pt x="5" y="38"/>
                    </a:lnTo>
                    <a:lnTo>
                      <a:pt x="1" y="49"/>
                    </a:lnTo>
                    <a:lnTo>
                      <a:pt x="0" y="61"/>
                    </a:lnTo>
                    <a:lnTo>
                      <a:pt x="0" y="69"/>
                    </a:lnTo>
                    <a:lnTo>
                      <a:pt x="1" y="75"/>
                    </a:lnTo>
                    <a:lnTo>
                      <a:pt x="3" y="81"/>
                    </a:lnTo>
                    <a:lnTo>
                      <a:pt x="6" y="88"/>
                    </a:lnTo>
                    <a:lnTo>
                      <a:pt x="12" y="100"/>
                    </a:lnTo>
                    <a:lnTo>
                      <a:pt x="22" y="112"/>
                    </a:lnTo>
                    <a:lnTo>
                      <a:pt x="32" y="124"/>
                    </a:lnTo>
                    <a:lnTo>
                      <a:pt x="42" y="134"/>
                    </a:lnTo>
                    <a:lnTo>
                      <a:pt x="53" y="142"/>
                    </a:lnTo>
                    <a:lnTo>
                      <a:pt x="63" y="149"/>
                    </a:lnTo>
                    <a:lnTo>
                      <a:pt x="83" y="162"/>
                    </a:lnTo>
                    <a:lnTo>
                      <a:pt x="101" y="175"/>
                    </a:lnTo>
                    <a:lnTo>
                      <a:pt x="116" y="189"/>
                    </a:lnTo>
                    <a:lnTo>
                      <a:pt x="122" y="194"/>
                    </a:lnTo>
                    <a:lnTo>
                      <a:pt x="126" y="200"/>
                    </a:lnTo>
                    <a:lnTo>
                      <a:pt x="128" y="201"/>
                    </a:lnTo>
                    <a:lnTo>
                      <a:pt x="130" y="202"/>
                    </a:lnTo>
                    <a:lnTo>
                      <a:pt x="132" y="202"/>
                    </a:lnTo>
                    <a:lnTo>
                      <a:pt x="133" y="200"/>
                    </a:lnTo>
                    <a:lnTo>
                      <a:pt x="136" y="195"/>
                    </a:lnTo>
                    <a:lnTo>
                      <a:pt x="139" y="187"/>
                    </a:lnTo>
                    <a:lnTo>
                      <a:pt x="145" y="165"/>
                    </a:lnTo>
                    <a:lnTo>
                      <a:pt x="149" y="143"/>
                    </a:lnTo>
                    <a:lnTo>
                      <a:pt x="151" y="132"/>
                    </a:lnTo>
                    <a:lnTo>
                      <a:pt x="151" y="117"/>
                    </a:lnTo>
                    <a:lnTo>
                      <a:pt x="150" y="102"/>
                    </a:lnTo>
                    <a:lnTo>
                      <a:pt x="149" y="87"/>
                    </a:lnTo>
                    <a:lnTo>
                      <a:pt x="144" y="58"/>
                    </a:lnTo>
                    <a:lnTo>
                      <a:pt x="141" y="47"/>
                    </a:lnTo>
                    <a:lnTo>
                      <a:pt x="138" y="38"/>
                    </a:lnTo>
                    <a:lnTo>
                      <a:pt x="135" y="31"/>
                    </a:lnTo>
                    <a:lnTo>
                      <a:pt x="130" y="24"/>
                    </a:lnTo>
                    <a:lnTo>
                      <a:pt x="123" y="16"/>
                    </a:lnTo>
                    <a:lnTo>
                      <a:pt x="116" y="9"/>
                    </a:lnTo>
                    <a:lnTo>
                      <a:pt x="108" y="4"/>
                    </a:lnTo>
                    <a:lnTo>
                      <a:pt x="103" y="2"/>
                    </a:lnTo>
                    <a:lnTo>
                      <a:pt x="99" y="1"/>
                    </a:lnTo>
                    <a:lnTo>
                      <a:pt x="94" y="0"/>
                    </a:lnTo>
                    <a:lnTo>
                      <a:pt x="89" y="1"/>
                    </a:lnTo>
                    <a:lnTo>
                      <a:pt x="83" y="2"/>
                    </a:lnTo>
                    <a:lnTo>
                      <a:pt x="78" y="4"/>
                    </a:lnTo>
                    <a:lnTo>
                      <a:pt x="74" y="6"/>
                    </a:lnTo>
                    <a:lnTo>
                      <a:pt x="64" y="9"/>
                    </a:lnTo>
                    <a:lnTo>
                      <a:pt x="58" y="10"/>
                    </a:lnTo>
                    <a:lnTo>
                      <a:pt x="52" y="12"/>
                    </a:lnTo>
                    <a:lnTo>
                      <a:pt x="46" y="12"/>
                    </a:lnTo>
                    <a:lnTo>
                      <a:pt x="40" y="10"/>
                    </a:lnTo>
                    <a:close/>
                  </a:path>
                </a:pathLst>
              </a:custGeom>
              <a:solidFill>
                <a:srgbClr val="FCFC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2" name="Freeform 329">
                <a:extLst>
                  <a:ext uri="{FF2B5EF4-FFF2-40B4-BE49-F238E27FC236}">
                    <a16:creationId xmlns:a16="http://schemas.microsoft.com/office/drawing/2014/main" id="{E74425D1-2315-48BA-97B9-FDB1B3566C4F}"/>
                  </a:ext>
                </a:extLst>
              </p:cNvPr>
              <p:cNvSpPr>
                <a:spLocks/>
              </p:cNvSpPr>
              <p:nvPr/>
            </p:nvSpPr>
            <p:spPr bwMode="auto">
              <a:xfrm>
                <a:off x="3726" y="1292"/>
                <a:ext cx="147" cy="198"/>
              </a:xfrm>
              <a:custGeom>
                <a:avLst/>
                <a:gdLst>
                  <a:gd name="T0" fmla="*/ 39 w 147"/>
                  <a:gd name="T1" fmla="*/ 12 h 198"/>
                  <a:gd name="T2" fmla="*/ 27 w 147"/>
                  <a:gd name="T3" fmla="*/ 13 h 198"/>
                  <a:gd name="T4" fmla="*/ 15 w 147"/>
                  <a:gd name="T5" fmla="*/ 22 h 198"/>
                  <a:gd name="T6" fmla="*/ 4 w 147"/>
                  <a:gd name="T7" fmla="*/ 38 h 198"/>
                  <a:gd name="T8" fmla="*/ 0 w 147"/>
                  <a:gd name="T9" fmla="*/ 61 h 198"/>
                  <a:gd name="T10" fmla="*/ 0 w 147"/>
                  <a:gd name="T11" fmla="*/ 68 h 198"/>
                  <a:gd name="T12" fmla="*/ 3 w 147"/>
                  <a:gd name="T13" fmla="*/ 81 h 198"/>
                  <a:gd name="T14" fmla="*/ 13 w 147"/>
                  <a:gd name="T15" fmla="*/ 99 h 198"/>
                  <a:gd name="T16" fmla="*/ 31 w 147"/>
                  <a:gd name="T17" fmla="*/ 122 h 198"/>
                  <a:gd name="T18" fmla="*/ 51 w 147"/>
                  <a:gd name="T19" fmla="*/ 140 h 198"/>
                  <a:gd name="T20" fmla="*/ 61 w 147"/>
                  <a:gd name="T21" fmla="*/ 147 h 198"/>
                  <a:gd name="T22" fmla="*/ 98 w 147"/>
                  <a:gd name="T23" fmla="*/ 172 h 198"/>
                  <a:gd name="T24" fmla="*/ 119 w 147"/>
                  <a:gd name="T25" fmla="*/ 191 h 198"/>
                  <a:gd name="T26" fmla="*/ 123 w 147"/>
                  <a:gd name="T27" fmla="*/ 196 h 198"/>
                  <a:gd name="T28" fmla="*/ 127 w 147"/>
                  <a:gd name="T29" fmla="*/ 198 h 198"/>
                  <a:gd name="T30" fmla="*/ 130 w 147"/>
                  <a:gd name="T31" fmla="*/ 197 h 198"/>
                  <a:gd name="T32" fmla="*/ 136 w 147"/>
                  <a:gd name="T33" fmla="*/ 184 h 198"/>
                  <a:gd name="T34" fmla="*/ 146 w 147"/>
                  <a:gd name="T35" fmla="*/ 141 h 198"/>
                  <a:gd name="T36" fmla="*/ 147 w 147"/>
                  <a:gd name="T37" fmla="*/ 130 h 198"/>
                  <a:gd name="T38" fmla="*/ 146 w 147"/>
                  <a:gd name="T39" fmla="*/ 101 h 198"/>
                  <a:gd name="T40" fmla="*/ 140 w 147"/>
                  <a:gd name="T41" fmla="*/ 58 h 198"/>
                  <a:gd name="T42" fmla="*/ 135 w 147"/>
                  <a:gd name="T43" fmla="*/ 39 h 198"/>
                  <a:gd name="T44" fmla="*/ 132 w 147"/>
                  <a:gd name="T45" fmla="*/ 32 h 198"/>
                  <a:gd name="T46" fmla="*/ 120 w 147"/>
                  <a:gd name="T47" fmla="*/ 17 h 198"/>
                  <a:gd name="T48" fmla="*/ 105 w 147"/>
                  <a:gd name="T49" fmla="*/ 4 h 198"/>
                  <a:gd name="T50" fmla="*/ 96 w 147"/>
                  <a:gd name="T51" fmla="*/ 1 h 198"/>
                  <a:gd name="T52" fmla="*/ 86 w 147"/>
                  <a:gd name="T53" fmla="*/ 0 h 198"/>
                  <a:gd name="T54" fmla="*/ 76 w 147"/>
                  <a:gd name="T55" fmla="*/ 4 h 198"/>
                  <a:gd name="T56" fmla="*/ 72 w 147"/>
                  <a:gd name="T57" fmla="*/ 5 h 198"/>
                  <a:gd name="T58" fmla="*/ 56 w 147"/>
                  <a:gd name="T59" fmla="*/ 12 h 198"/>
                  <a:gd name="T60" fmla="*/ 44 w 147"/>
                  <a:gd name="T61" fmla="*/ 13 h 198"/>
                  <a:gd name="T62" fmla="*/ 39 w 147"/>
                  <a:gd name="T63" fmla="*/ 12 h 1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7" h="198">
                    <a:moveTo>
                      <a:pt x="39" y="12"/>
                    </a:moveTo>
                    <a:lnTo>
                      <a:pt x="39" y="12"/>
                    </a:lnTo>
                    <a:lnTo>
                      <a:pt x="33" y="11"/>
                    </a:lnTo>
                    <a:lnTo>
                      <a:pt x="27" y="13"/>
                    </a:lnTo>
                    <a:lnTo>
                      <a:pt x="21" y="16"/>
                    </a:lnTo>
                    <a:lnTo>
                      <a:pt x="15" y="22"/>
                    </a:lnTo>
                    <a:lnTo>
                      <a:pt x="9" y="29"/>
                    </a:lnTo>
                    <a:lnTo>
                      <a:pt x="4" y="38"/>
                    </a:lnTo>
                    <a:lnTo>
                      <a:pt x="1" y="49"/>
                    </a:lnTo>
                    <a:lnTo>
                      <a:pt x="0" y="61"/>
                    </a:lnTo>
                    <a:lnTo>
                      <a:pt x="0" y="68"/>
                    </a:lnTo>
                    <a:lnTo>
                      <a:pt x="1" y="74"/>
                    </a:lnTo>
                    <a:lnTo>
                      <a:pt x="3" y="81"/>
                    </a:lnTo>
                    <a:lnTo>
                      <a:pt x="5" y="87"/>
                    </a:lnTo>
                    <a:lnTo>
                      <a:pt x="13" y="99"/>
                    </a:lnTo>
                    <a:lnTo>
                      <a:pt x="21" y="110"/>
                    </a:lnTo>
                    <a:lnTo>
                      <a:pt x="31" y="122"/>
                    </a:lnTo>
                    <a:lnTo>
                      <a:pt x="41" y="132"/>
                    </a:lnTo>
                    <a:lnTo>
                      <a:pt x="51" y="140"/>
                    </a:lnTo>
                    <a:lnTo>
                      <a:pt x="61" y="147"/>
                    </a:lnTo>
                    <a:lnTo>
                      <a:pt x="81" y="159"/>
                    </a:lnTo>
                    <a:lnTo>
                      <a:pt x="98" y="172"/>
                    </a:lnTo>
                    <a:lnTo>
                      <a:pt x="113" y="185"/>
                    </a:lnTo>
                    <a:lnTo>
                      <a:pt x="119" y="191"/>
                    </a:lnTo>
                    <a:lnTo>
                      <a:pt x="123" y="196"/>
                    </a:lnTo>
                    <a:lnTo>
                      <a:pt x="125" y="198"/>
                    </a:lnTo>
                    <a:lnTo>
                      <a:pt x="127" y="198"/>
                    </a:lnTo>
                    <a:lnTo>
                      <a:pt x="128" y="198"/>
                    </a:lnTo>
                    <a:lnTo>
                      <a:pt x="130" y="197"/>
                    </a:lnTo>
                    <a:lnTo>
                      <a:pt x="133" y="191"/>
                    </a:lnTo>
                    <a:lnTo>
                      <a:pt x="136" y="184"/>
                    </a:lnTo>
                    <a:lnTo>
                      <a:pt x="141" y="163"/>
                    </a:lnTo>
                    <a:lnTo>
                      <a:pt x="146" y="141"/>
                    </a:lnTo>
                    <a:lnTo>
                      <a:pt x="147" y="130"/>
                    </a:lnTo>
                    <a:lnTo>
                      <a:pt x="147" y="116"/>
                    </a:lnTo>
                    <a:lnTo>
                      <a:pt x="146" y="101"/>
                    </a:lnTo>
                    <a:lnTo>
                      <a:pt x="145" y="86"/>
                    </a:lnTo>
                    <a:lnTo>
                      <a:pt x="140" y="58"/>
                    </a:lnTo>
                    <a:lnTo>
                      <a:pt x="137" y="47"/>
                    </a:lnTo>
                    <a:lnTo>
                      <a:pt x="135" y="39"/>
                    </a:lnTo>
                    <a:lnTo>
                      <a:pt x="132" y="32"/>
                    </a:lnTo>
                    <a:lnTo>
                      <a:pt x="127" y="24"/>
                    </a:lnTo>
                    <a:lnTo>
                      <a:pt x="120" y="17"/>
                    </a:lnTo>
                    <a:lnTo>
                      <a:pt x="113" y="9"/>
                    </a:lnTo>
                    <a:lnTo>
                      <a:pt x="105" y="4"/>
                    </a:lnTo>
                    <a:lnTo>
                      <a:pt x="100" y="2"/>
                    </a:lnTo>
                    <a:lnTo>
                      <a:pt x="96" y="1"/>
                    </a:lnTo>
                    <a:lnTo>
                      <a:pt x="91" y="0"/>
                    </a:lnTo>
                    <a:lnTo>
                      <a:pt x="86" y="0"/>
                    </a:lnTo>
                    <a:lnTo>
                      <a:pt x="81" y="1"/>
                    </a:lnTo>
                    <a:lnTo>
                      <a:pt x="76" y="4"/>
                    </a:lnTo>
                    <a:lnTo>
                      <a:pt x="72" y="5"/>
                    </a:lnTo>
                    <a:lnTo>
                      <a:pt x="62" y="9"/>
                    </a:lnTo>
                    <a:lnTo>
                      <a:pt x="56" y="12"/>
                    </a:lnTo>
                    <a:lnTo>
                      <a:pt x="50" y="13"/>
                    </a:lnTo>
                    <a:lnTo>
                      <a:pt x="44" y="13"/>
                    </a:lnTo>
                    <a:lnTo>
                      <a:pt x="39" y="12"/>
                    </a:lnTo>
                    <a:close/>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3" name="Freeform 330">
                <a:extLst>
                  <a:ext uri="{FF2B5EF4-FFF2-40B4-BE49-F238E27FC236}">
                    <a16:creationId xmlns:a16="http://schemas.microsoft.com/office/drawing/2014/main" id="{F24FAD22-24F8-4DE5-82C5-94B64F555278}"/>
                  </a:ext>
                </a:extLst>
              </p:cNvPr>
              <p:cNvSpPr>
                <a:spLocks/>
              </p:cNvSpPr>
              <p:nvPr/>
            </p:nvSpPr>
            <p:spPr bwMode="auto">
              <a:xfrm>
                <a:off x="3728" y="1293"/>
                <a:ext cx="144" cy="195"/>
              </a:xfrm>
              <a:custGeom>
                <a:avLst/>
                <a:gdLst>
                  <a:gd name="T0" fmla="*/ 39 w 144"/>
                  <a:gd name="T1" fmla="*/ 13 h 195"/>
                  <a:gd name="T2" fmla="*/ 27 w 144"/>
                  <a:gd name="T3" fmla="*/ 14 h 195"/>
                  <a:gd name="T4" fmla="*/ 15 w 144"/>
                  <a:gd name="T5" fmla="*/ 23 h 195"/>
                  <a:gd name="T6" fmla="*/ 5 w 144"/>
                  <a:gd name="T7" fmla="*/ 39 h 195"/>
                  <a:gd name="T8" fmla="*/ 0 w 144"/>
                  <a:gd name="T9" fmla="*/ 61 h 195"/>
                  <a:gd name="T10" fmla="*/ 0 w 144"/>
                  <a:gd name="T11" fmla="*/ 68 h 195"/>
                  <a:gd name="T12" fmla="*/ 3 w 144"/>
                  <a:gd name="T13" fmla="*/ 80 h 195"/>
                  <a:gd name="T14" fmla="*/ 13 w 144"/>
                  <a:gd name="T15" fmla="*/ 98 h 195"/>
                  <a:gd name="T16" fmla="*/ 31 w 144"/>
                  <a:gd name="T17" fmla="*/ 119 h 195"/>
                  <a:gd name="T18" fmla="*/ 51 w 144"/>
                  <a:gd name="T19" fmla="*/ 138 h 195"/>
                  <a:gd name="T20" fmla="*/ 60 w 144"/>
                  <a:gd name="T21" fmla="*/ 144 h 195"/>
                  <a:gd name="T22" fmla="*/ 97 w 144"/>
                  <a:gd name="T23" fmla="*/ 169 h 195"/>
                  <a:gd name="T24" fmla="*/ 116 w 144"/>
                  <a:gd name="T25" fmla="*/ 188 h 195"/>
                  <a:gd name="T26" fmla="*/ 120 w 144"/>
                  <a:gd name="T27" fmla="*/ 193 h 195"/>
                  <a:gd name="T28" fmla="*/ 124 w 144"/>
                  <a:gd name="T29" fmla="*/ 195 h 195"/>
                  <a:gd name="T30" fmla="*/ 127 w 144"/>
                  <a:gd name="T31" fmla="*/ 193 h 195"/>
                  <a:gd name="T32" fmla="*/ 133 w 144"/>
                  <a:gd name="T33" fmla="*/ 181 h 195"/>
                  <a:gd name="T34" fmla="*/ 143 w 144"/>
                  <a:gd name="T35" fmla="*/ 139 h 195"/>
                  <a:gd name="T36" fmla="*/ 144 w 144"/>
                  <a:gd name="T37" fmla="*/ 128 h 195"/>
                  <a:gd name="T38" fmla="*/ 143 w 144"/>
                  <a:gd name="T39" fmla="*/ 100 h 195"/>
                  <a:gd name="T40" fmla="*/ 137 w 144"/>
                  <a:gd name="T41" fmla="*/ 58 h 195"/>
                  <a:gd name="T42" fmla="*/ 132 w 144"/>
                  <a:gd name="T43" fmla="*/ 39 h 195"/>
                  <a:gd name="T44" fmla="*/ 129 w 144"/>
                  <a:gd name="T45" fmla="*/ 32 h 195"/>
                  <a:gd name="T46" fmla="*/ 118 w 144"/>
                  <a:gd name="T47" fmla="*/ 17 h 195"/>
                  <a:gd name="T48" fmla="*/ 103 w 144"/>
                  <a:gd name="T49" fmla="*/ 4 h 195"/>
                  <a:gd name="T50" fmla="*/ 94 w 144"/>
                  <a:gd name="T51" fmla="*/ 0 h 195"/>
                  <a:gd name="T52" fmla="*/ 85 w 144"/>
                  <a:gd name="T53" fmla="*/ 0 h 195"/>
                  <a:gd name="T54" fmla="*/ 75 w 144"/>
                  <a:gd name="T55" fmla="*/ 3 h 195"/>
                  <a:gd name="T56" fmla="*/ 71 w 144"/>
                  <a:gd name="T57" fmla="*/ 5 h 195"/>
                  <a:gd name="T58" fmla="*/ 56 w 144"/>
                  <a:gd name="T59" fmla="*/ 12 h 195"/>
                  <a:gd name="T60" fmla="*/ 44 w 144"/>
                  <a:gd name="T61" fmla="*/ 14 h 195"/>
                  <a:gd name="T62" fmla="*/ 39 w 144"/>
                  <a:gd name="T63" fmla="*/ 1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95">
                    <a:moveTo>
                      <a:pt x="39" y="13"/>
                    </a:moveTo>
                    <a:lnTo>
                      <a:pt x="39" y="13"/>
                    </a:lnTo>
                    <a:lnTo>
                      <a:pt x="33" y="12"/>
                    </a:lnTo>
                    <a:lnTo>
                      <a:pt x="27" y="14"/>
                    </a:lnTo>
                    <a:lnTo>
                      <a:pt x="21" y="17"/>
                    </a:lnTo>
                    <a:lnTo>
                      <a:pt x="15" y="23"/>
                    </a:lnTo>
                    <a:lnTo>
                      <a:pt x="9" y="30"/>
                    </a:lnTo>
                    <a:lnTo>
                      <a:pt x="5" y="39"/>
                    </a:lnTo>
                    <a:lnTo>
                      <a:pt x="2" y="49"/>
                    </a:lnTo>
                    <a:lnTo>
                      <a:pt x="0" y="61"/>
                    </a:lnTo>
                    <a:lnTo>
                      <a:pt x="0" y="68"/>
                    </a:lnTo>
                    <a:lnTo>
                      <a:pt x="1" y="74"/>
                    </a:lnTo>
                    <a:lnTo>
                      <a:pt x="3" y="80"/>
                    </a:lnTo>
                    <a:lnTo>
                      <a:pt x="6" y="86"/>
                    </a:lnTo>
                    <a:lnTo>
                      <a:pt x="13" y="98"/>
                    </a:lnTo>
                    <a:lnTo>
                      <a:pt x="21" y="109"/>
                    </a:lnTo>
                    <a:lnTo>
                      <a:pt x="31" y="119"/>
                    </a:lnTo>
                    <a:lnTo>
                      <a:pt x="41" y="130"/>
                    </a:lnTo>
                    <a:lnTo>
                      <a:pt x="51" y="138"/>
                    </a:lnTo>
                    <a:lnTo>
                      <a:pt x="60" y="144"/>
                    </a:lnTo>
                    <a:lnTo>
                      <a:pt x="79" y="156"/>
                    </a:lnTo>
                    <a:lnTo>
                      <a:pt x="97" y="169"/>
                    </a:lnTo>
                    <a:lnTo>
                      <a:pt x="111" y="182"/>
                    </a:lnTo>
                    <a:lnTo>
                      <a:pt x="116" y="188"/>
                    </a:lnTo>
                    <a:lnTo>
                      <a:pt x="120" y="193"/>
                    </a:lnTo>
                    <a:lnTo>
                      <a:pt x="123" y="194"/>
                    </a:lnTo>
                    <a:lnTo>
                      <a:pt x="124" y="195"/>
                    </a:lnTo>
                    <a:lnTo>
                      <a:pt x="126" y="195"/>
                    </a:lnTo>
                    <a:lnTo>
                      <a:pt x="127" y="193"/>
                    </a:lnTo>
                    <a:lnTo>
                      <a:pt x="130" y="188"/>
                    </a:lnTo>
                    <a:lnTo>
                      <a:pt x="133" y="181"/>
                    </a:lnTo>
                    <a:lnTo>
                      <a:pt x="138" y="160"/>
                    </a:lnTo>
                    <a:lnTo>
                      <a:pt x="143" y="139"/>
                    </a:lnTo>
                    <a:lnTo>
                      <a:pt x="144" y="128"/>
                    </a:lnTo>
                    <a:lnTo>
                      <a:pt x="144" y="114"/>
                    </a:lnTo>
                    <a:lnTo>
                      <a:pt x="143" y="100"/>
                    </a:lnTo>
                    <a:lnTo>
                      <a:pt x="142" y="86"/>
                    </a:lnTo>
                    <a:lnTo>
                      <a:pt x="137" y="58"/>
                    </a:lnTo>
                    <a:lnTo>
                      <a:pt x="135" y="47"/>
                    </a:lnTo>
                    <a:lnTo>
                      <a:pt x="132" y="39"/>
                    </a:lnTo>
                    <a:lnTo>
                      <a:pt x="129" y="32"/>
                    </a:lnTo>
                    <a:lnTo>
                      <a:pt x="125" y="25"/>
                    </a:lnTo>
                    <a:lnTo>
                      <a:pt x="118" y="17"/>
                    </a:lnTo>
                    <a:lnTo>
                      <a:pt x="111" y="10"/>
                    </a:lnTo>
                    <a:lnTo>
                      <a:pt x="103" y="4"/>
                    </a:lnTo>
                    <a:lnTo>
                      <a:pt x="99" y="2"/>
                    </a:lnTo>
                    <a:lnTo>
                      <a:pt x="94" y="0"/>
                    </a:lnTo>
                    <a:lnTo>
                      <a:pt x="90" y="0"/>
                    </a:lnTo>
                    <a:lnTo>
                      <a:pt x="85" y="0"/>
                    </a:lnTo>
                    <a:lnTo>
                      <a:pt x="80" y="1"/>
                    </a:lnTo>
                    <a:lnTo>
                      <a:pt x="75" y="3"/>
                    </a:lnTo>
                    <a:lnTo>
                      <a:pt x="71" y="5"/>
                    </a:lnTo>
                    <a:lnTo>
                      <a:pt x="61" y="10"/>
                    </a:lnTo>
                    <a:lnTo>
                      <a:pt x="56" y="12"/>
                    </a:lnTo>
                    <a:lnTo>
                      <a:pt x="50" y="13"/>
                    </a:lnTo>
                    <a:lnTo>
                      <a:pt x="44" y="14"/>
                    </a:lnTo>
                    <a:lnTo>
                      <a:pt x="39" y="13"/>
                    </a:lnTo>
                    <a:close/>
                  </a:path>
                </a:pathLst>
              </a:custGeom>
              <a:solidFill>
                <a:srgbClr val="F7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4" name="Freeform 331">
                <a:extLst>
                  <a:ext uri="{FF2B5EF4-FFF2-40B4-BE49-F238E27FC236}">
                    <a16:creationId xmlns:a16="http://schemas.microsoft.com/office/drawing/2014/main" id="{BEFC5C97-7227-4B13-AB31-91FCE721B3C7}"/>
                  </a:ext>
                </a:extLst>
              </p:cNvPr>
              <p:cNvSpPr>
                <a:spLocks/>
              </p:cNvSpPr>
              <p:nvPr/>
            </p:nvSpPr>
            <p:spPr bwMode="auto">
              <a:xfrm>
                <a:off x="3731" y="1293"/>
                <a:ext cx="140" cy="192"/>
              </a:xfrm>
              <a:custGeom>
                <a:avLst/>
                <a:gdLst>
                  <a:gd name="T0" fmla="*/ 37 w 140"/>
                  <a:gd name="T1" fmla="*/ 15 h 192"/>
                  <a:gd name="T2" fmla="*/ 26 w 140"/>
                  <a:gd name="T3" fmla="*/ 16 h 192"/>
                  <a:gd name="T4" fmla="*/ 15 w 140"/>
                  <a:gd name="T5" fmla="*/ 24 h 192"/>
                  <a:gd name="T6" fmla="*/ 4 w 140"/>
                  <a:gd name="T7" fmla="*/ 40 h 192"/>
                  <a:gd name="T8" fmla="*/ 0 w 140"/>
                  <a:gd name="T9" fmla="*/ 61 h 192"/>
                  <a:gd name="T10" fmla="*/ 0 w 140"/>
                  <a:gd name="T11" fmla="*/ 68 h 192"/>
                  <a:gd name="T12" fmla="*/ 3 w 140"/>
                  <a:gd name="T13" fmla="*/ 80 h 192"/>
                  <a:gd name="T14" fmla="*/ 12 w 140"/>
                  <a:gd name="T15" fmla="*/ 98 h 192"/>
                  <a:gd name="T16" fmla="*/ 30 w 140"/>
                  <a:gd name="T17" fmla="*/ 119 h 192"/>
                  <a:gd name="T18" fmla="*/ 49 w 140"/>
                  <a:gd name="T19" fmla="*/ 137 h 192"/>
                  <a:gd name="T20" fmla="*/ 58 w 140"/>
                  <a:gd name="T21" fmla="*/ 143 h 192"/>
                  <a:gd name="T22" fmla="*/ 94 w 140"/>
                  <a:gd name="T23" fmla="*/ 167 h 192"/>
                  <a:gd name="T24" fmla="*/ 113 w 140"/>
                  <a:gd name="T25" fmla="*/ 185 h 192"/>
                  <a:gd name="T26" fmla="*/ 117 w 140"/>
                  <a:gd name="T27" fmla="*/ 190 h 192"/>
                  <a:gd name="T28" fmla="*/ 121 w 140"/>
                  <a:gd name="T29" fmla="*/ 192 h 192"/>
                  <a:gd name="T30" fmla="*/ 124 w 140"/>
                  <a:gd name="T31" fmla="*/ 191 h 192"/>
                  <a:gd name="T32" fmla="*/ 129 w 140"/>
                  <a:gd name="T33" fmla="*/ 178 h 192"/>
                  <a:gd name="T34" fmla="*/ 139 w 140"/>
                  <a:gd name="T35" fmla="*/ 138 h 192"/>
                  <a:gd name="T36" fmla="*/ 140 w 140"/>
                  <a:gd name="T37" fmla="*/ 127 h 192"/>
                  <a:gd name="T38" fmla="*/ 140 w 140"/>
                  <a:gd name="T39" fmla="*/ 100 h 192"/>
                  <a:gd name="T40" fmla="*/ 134 w 140"/>
                  <a:gd name="T41" fmla="*/ 58 h 192"/>
                  <a:gd name="T42" fmla="*/ 129 w 140"/>
                  <a:gd name="T43" fmla="*/ 40 h 192"/>
                  <a:gd name="T44" fmla="*/ 126 w 140"/>
                  <a:gd name="T45" fmla="*/ 34 h 192"/>
                  <a:gd name="T46" fmla="*/ 115 w 140"/>
                  <a:gd name="T47" fmla="*/ 18 h 192"/>
                  <a:gd name="T48" fmla="*/ 100 w 140"/>
                  <a:gd name="T49" fmla="*/ 5 h 192"/>
                  <a:gd name="T50" fmla="*/ 92 w 140"/>
                  <a:gd name="T51" fmla="*/ 1 h 192"/>
                  <a:gd name="T52" fmla="*/ 82 w 140"/>
                  <a:gd name="T53" fmla="*/ 1 h 192"/>
                  <a:gd name="T54" fmla="*/ 73 w 140"/>
                  <a:gd name="T55" fmla="*/ 4 h 192"/>
                  <a:gd name="T56" fmla="*/ 69 w 140"/>
                  <a:gd name="T57" fmla="*/ 6 h 192"/>
                  <a:gd name="T58" fmla="*/ 54 w 140"/>
                  <a:gd name="T59" fmla="*/ 13 h 192"/>
                  <a:gd name="T60" fmla="*/ 43 w 140"/>
                  <a:gd name="T61" fmla="*/ 16 h 192"/>
                  <a:gd name="T62" fmla="*/ 37 w 140"/>
                  <a:gd name="T63" fmla="*/ 15 h 1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192">
                    <a:moveTo>
                      <a:pt x="37" y="15"/>
                    </a:moveTo>
                    <a:lnTo>
                      <a:pt x="37" y="15"/>
                    </a:lnTo>
                    <a:lnTo>
                      <a:pt x="32" y="14"/>
                    </a:lnTo>
                    <a:lnTo>
                      <a:pt x="26" y="16"/>
                    </a:lnTo>
                    <a:lnTo>
                      <a:pt x="20" y="19"/>
                    </a:lnTo>
                    <a:lnTo>
                      <a:pt x="15" y="24"/>
                    </a:lnTo>
                    <a:lnTo>
                      <a:pt x="9" y="31"/>
                    </a:lnTo>
                    <a:lnTo>
                      <a:pt x="4" y="40"/>
                    </a:lnTo>
                    <a:lnTo>
                      <a:pt x="1" y="50"/>
                    </a:lnTo>
                    <a:lnTo>
                      <a:pt x="0" y="61"/>
                    </a:lnTo>
                    <a:lnTo>
                      <a:pt x="0" y="68"/>
                    </a:lnTo>
                    <a:lnTo>
                      <a:pt x="1" y="74"/>
                    </a:lnTo>
                    <a:lnTo>
                      <a:pt x="3" y="80"/>
                    </a:lnTo>
                    <a:lnTo>
                      <a:pt x="5" y="86"/>
                    </a:lnTo>
                    <a:lnTo>
                      <a:pt x="12" y="98"/>
                    </a:lnTo>
                    <a:lnTo>
                      <a:pt x="20" y="109"/>
                    </a:lnTo>
                    <a:lnTo>
                      <a:pt x="30" y="119"/>
                    </a:lnTo>
                    <a:lnTo>
                      <a:pt x="39" y="129"/>
                    </a:lnTo>
                    <a:lnTo>
                      <a:pt x="49" y="137"/>
                    </a:lnTo>
                    <a:lnTo>
                      <a:pt x="58" y="143"/>
                    </a:lnTo>
                    <a:lnTo>
                      <a:pt x="77" y="155"/>
                    </a:lnTo>
                    <a:lnTo>
                      <a:pt x="94" y="167"/>
                    </a:lnTo>
                    <a:lnTo>
                      <a:pt x="108" y="180"/>
                    </a:lnTo>
                    <a:lnTo>
                      <a:pt x="113" y="185"/>
                    </a:lnTo>
                    <a:lnTo>
                      <a:pt x="117" y="190"/>
                    </a:lnTo>
                    <a:lnTo>
                      <a:pt x="118" y="192"/>
                    </a:lnTo>
                    <a:lnTo>
                      <a:pt x="121" y="192"/>
                    </a:lnTo>
                    <a:lnTo>
                      <a:pt x="122" y="192"/>
                    </a:lnTo>
                    <a:lnTo>
                      <a:pt x="124" y="191"/>
                    </a:lnTo>
                    <a:lnTo>
                      <a:pt x="127" y="186"/>
                    </a:lnTo>
                    <a:lnTo>
                      <a:pt x="129" y="178"/>
                    </a:lnTo>
                    <a:lnTo>
                      <a:pt x="135" y="158"/>
                    </a:lnTo>
                    <a:lnTo>
                      <a:pt x="139" y="138"/>
                    </a:lnTo>
                    <a:lnTo>
                      <a:pt x="140" y="127"/>
                    </a:lnTo>
                    <a:lnTo>
                      <a:pt x="140" y="114"/>
                    </a:lnTo>
                    <a:lnTo>
                      <a:pt x="140" y="100"/>
                    </a:lnTo>
                    <a:lnTo>
                      <a:pt x="138" y="86"/>
                    </a:lnTo>
                    <a:lnTo>
                      <a:pt x="134" y="58"/>
                    </a:lnTo>
                    <a:lnTo>
                      <a:pt x="131" y="48"/>
                    </a:lnTo>
                    <a:lnTo>
                      <a:pt x="129" y="40"/>
                    </a:lnTo>
                    <a:lnTo>
                      <a:pt x="126" y="34"/>
                    </a:lnTo>
                    <a:lnTo>
                      <a:pt x="121" y="26"/>
                    </a:lnTo>
                    <a:lnTo>
                      <a:pt x="115" y="18"/>
                    </a:lnTo>
                    <a:lnTo>
                      <a:pt x="108" y="11"/>
                    </a:lnTo>
                    <a:lnTo>
                      <a:pt x="100" y="5"/>
                    </a:lnTo>
                    <a:lnTo>
                      <a:pt x="96" y="3"/>
                    </a:lnTo>
                    <a:lnTo>
                      <a:pt x="92" y="1"/>
                    </a:lnTo>
                    <a:lnTo>
                      <a:pt x="87" y="0"/>
                    </a:lnTo>
                    <a:lnTo>
                      <a:pt x="82" y="1"/>
                    </a:lnTo>
                    <a:lnTo>
                      <a:pt x="78" y="2"/>
                    </a:lnTo>
                    <a:lnTo>
                      <a:pt x="73" y="4"/>
                    </a:lnTo>
                    <a:lnTo>
                      <a:pt x="69" y="6"/>
                    </a:lnTo>
                    <a:lnTo>
                      <a:pt x="59" y="11"/>
                    </a:lnTo>
                    <a:lnTo>
                      <a:pt x="54" y="13"/>
                    </a:lnTo>
                    <a:lnTo>
                      <a:pt x="48" y="15"/>
                    </a:lnTo>
                    <a:lnTo>
                      <a:pt x="43" y="16"/>
                    </a:lnTo>
                    <a:lnTo>
                      <a:pt x="37" y="15"/>
                    </a:lnTo>
                    <a:close/>
                  </a:path>
                </a:pathLst>
              </a:custGeom>
              <a:solidFill>
                <a:srgbClr val="F3F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5" name="Freeform 332">
                <a:extLst>
                  <a:ext uri="{FF2B5EF4-FFF2-40B4-BE49-F238E27FC236}">
                    <a16:creationId xmlns:a16="http://schemas.microsoft.com/office/drawing/2014/main" id="{8245FFCD-D629-449D-8EFF-2ED0DE89D247}"/>
                  </a:ext>
                </a:extLst>
              </p:cNvPr>
              <p:cNvSpPr>
                <a:spLocks/>
              </p:cNvSpPr>
              <p:nvPr/>
            </p:nvSpPr>
            <p:spPr bwMode="auto">
              <a:xfrm>
                <a:off x="3733" y="1294"/>
                <a:ext cx="138" cy="189"/>
              </a:xfrm>
              <a:custGeom>
                <a:avLst/>
                <a:gdLst>
                  <a:gd name="T0" fmla="*/ 37 w 138"/>
                  <a:gd name="T1" fmla="*/ 16 h 189"/>
                  <a:gd name="T2" fmla="*/ 26 w 138"/>
                  <a:gd name="T3" fmla="*/ 16 h 189"/>
                  <a:gd name="T4" fmla="*/ 15 w 138"/>
                  <a:gd name="T5" fmla="*/ 25 h 189"/>
                  <a:gd name="T6" fmla="*/ 6 w 138"/>
                  <a:gd name="T7" fmla="*/ 40 h 189"/>
                  <a:gd name="T8" fmla="*/ 0 w 138"/>
                  <a:gd name="T9" fmla="*/ 61 h 189"/>
                  <a:gd name="T10" fmla="*/ 1 w 138"/>
                  <a:gd name="T11" fmla="*/ 68 h 189"/>
                  <a:gd name="T12" fmla="*/ 3 w 138"/>
                  <a:gd name="T13" fmla="*/ 80 h 189"/>
                  <a:gd name="T14" fmla="*/ 13 w 138"/>
                  <a:gd name="T15" fmla="*/ 96 h 189"/>
                  <a:gd name="T16" fmla="*/ 30 w 138"/>
                  <a:gd name="T17" fmla="*/ 117 h 189"/>
                  <a:gd name="T18" fmla="*/ 49 w 138"/>
                  <a:gd name="T19" fmla="*/ 135 h 189"/>
                  <a:gd name="T20" fmla="*/ 58 w 138"/>
                  <a:gd name="T21" fmla="*/ 141 h 189"/>
                  <a:gd name="T22" fmla="*/ 92 w 138"/>
                  <a:gd name="T23" fmla="*/ 164 h 189"/>
                  <a:gd name="T24" fmla="*/ 111 w 138"/>
                  <a:gd name="T25" fmla="*/ 182 h 189"/>
                  <a:gd name="T26" fmla="*/ 115 w 138"/>
                  <a:gd name="T27" fmla="*/ 187 h 189"/>
                  <a:gd name="T28" fmla="*/ 118 w 138"/>
                  <a:gd name="T29" fmla="*/ 189 h 189"/>
                  <a:gd name="T30" fmla="*/ 121 w 138"/>
                  <a:gd name="T31" fmla="*/ 187 h 189"/>
                  <a:gd name="T32" fmla="*/ 127 w 138"/>
                  <a:gd name="T33" fmla="*/ 174 h 189"/>
                  <a:gd name="T34" fmla="*/ 136 w 138"/>
                  <a:gd name="T35" fmla="*/ 136 h 189"/>
                  <a:gd name="T36" fmla="*/ 137 w 138"/>
                  <a:gd name="T37" fmla="*/ 125 h 189"/>
                  <a:gd name="T38" fmla="*/ 137 w 138"/>
                  <a:gd name="T39" fmla="*/ 99 h 189"/>
                  <a:gd name="T40" fmla="*/ 131 w 138"/>
                  <a:gd name="T41" fmla="*/ 58 h 189"/>
                  <a:gd name="T42" fmla="*/ 126 w 138"/>
                  <a:gd name="T43" fmla="*/ 41 h 189"/>
                  <a:gd name="T44" fmla="*/ 123 w 138"/>
                  <a:gd name="T45" fmla="*/ 34 h 189"/>
                  <a:gd name="T46" fmla="*/ 112 w 138"/>
                  <a:gd name="T47" fmla="*/ 19 h 189"/>
                  <a:gd name="T48" fmla="*/ 98 w 138"/>
                  <a:gd name="T49" fmla="*/ 5 h 189"/>
                  <a:gd name="T50" fmla="*/ 90 w 138"/>
                  <a:gd name="T51" fmla="*/ 1 h 189"/>
                  <a:gd name="T52" fmla="*/ 81 w 138"/>
                  <a:gd name="T53" fmla="*/ 0 h 189"/>
                  <a:gd name="T54" fmla="*/ 72 w 138"/>
                  <a:gd name="T55" fmla="*/ 3 h 189"/>
                  <a:gd name="T56" fmla="*/ 68 w 138"/>
                  <a:gd name="T57" fmla="*/ 6 h 189"/>
                  <a:gd name="T58" fmla="*/ 53 w 138"/>
                  <a:gd name="T59" fmla="*/ 14 h 189"/>
                  <a:gd name="T60" fmla="*/ 42 w 138"/>
                  <a:gd name="T61" fmla="*/ 16 h 189"/>
                  <a:gd name="T62" fmla="*/ 37 w 138"/>
                  <a:gd name="T63" fmla="*/ 16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8" h="189">
                    <a:moveTo>
                      <a:pt x="37" y="16"/>
                    </a:moveTo>
                    <a:lnTo>
                      <a:pt x="37" y="16"/>
                    </a:lnTo>
                    <a:lnTo>
                      <a:pt x="32" y="15"/>
                    </a:lnTo>
                    <a:lnTo>
                      <a:pt x="26" y="16"/>
                    </a:lnTo>
                    <a:lnTo>
                      <a:pt x="20" y="20"/>
                    </a:lnTo>
                    <a:lnTo>
                      <a:pt x="15" y="25"/>
                    </a:lnTo>
                    <a:lnTo>
                      <a:pt x="10" y="32"/>
                    </a:lnTo>
                    <a:lnTo>
                      <a:pt x="6" y="40"/>
                    </a:lnTo>
                    <a:lnTo>
                      <a:pt x="2" y="50"/>
                    </a:lnTo>
                    <a:lnTo>
                      <a:pt x="0" y="61"/>
                    </a:lnTo>
                    <a:lnTo>
                      <a:pt x="1" y="68"/>
                    </a:lnTo>
                    <a:lnTo>
                      <a:pt x="2" y="74"/>
                    </a:lnTo>
                    <a:lnTo>
                      <a:pt x="3" y="80"/>
                    </a:lnTo>
                    <a:lnTo>
                      <a:pt x="7" y="85"/>
                    </a:lnTo>
                    <a:lnTo>
                      <a:pt x="13" y="96"/>
                    </a:lnTo>
                    <a:lnTo>
                      <a:pt x="21" y="107"/>
                    </a:lnTo>
                    <a:lnTo>
                      <a:pt x="30" y="117"/>
                    </a:lnTo>
                    <a:lnTo>
                      <a:pt x="39" y="127"/>
                    </a:lnTo>
                    <a:lnTo>
                      <a:pt x="49" y="135"/>
                    </a:lnTo>
                    <a:lnTo>
                      <a:pt x="58" y="141"/>
                    </a:lnTo>
                    <a:lnTo>
                      <a:pt x="76" y="152"/>
                    </a:lnTo>
                    <a:lnTo>
                      <a:pt x="92" y="164"/>
                    </a:lnTo>
                    <a:lnTo>
                      <a:pt x="106" y="177"/>
                    </a:lnTo>
                    <a:lnTo>
                      <a:pt x="111" y="182"/>
                    </a:lnTo>
                    <a:lnTo>
                      <a:pt x="115" y="187"/>
                    </a:lnTo>
                    <a:lnTo>
                      <a:pt x="116" y="188"/>
                    </a:lnTo>
                    <a:lnTo>
                      <a:pt x="118" y="189"/>
                    </a:lnTo>
                    <a:lnTo>
                      <a:pt x="120" y="189"/>
                    </a:lnTo>
                    <a:lnTo>
                      <a:pt x="121" y="187"/>
                    </a:lnTo>
                    <a:lnTo>
                      <a:pt x="124" y="182"/>
                    </a:lnTo>
                    <a:lnTo>
                      <a:pt x="127" y="174"/>
                    </a:lnTo>
                    <a:lnTo>
                      <a:pt x="132" y="155"/>
                    </a:lnTo>
                    <a:lnTo>
                      <a:pt x="136" y="136"/>
                    </a:lnTo>
                    <a:lnTo>
                      <a:pt x="137" y="125"/>
                    </a:lnTo>
                    <a:lnTo>
                      <a:pt x="138" y="112"/>
                    </a:lnTo>
                    <a:lnTo>
                      <a:pt x="137" y="99"/>
                    </a:lnTo>
                    <a:lnTo>
                      <a:pt x="135" y="85"/>
                    </a:lnTo>
                    <a:lnTo>
                      <a:pt x="131" y="58"/>
                    </a:lnTo>
                    <a:lnTo>
                      <a:pt x="129" y="48"/>
                    </a:lnTo>
                    <a:lnTo>
                      <a:pt x="126" y="41"/>
                    </a:lnTo>
                    <a:lnTo>
                      <a:pt x="123" y="34"/>
                    </a:lnTo>
                    <a:lnTo>
                      <a:pt x="119" y="26"/>
                    </a:lnTo>
                    <a:lnTo>
                      <a:pt x="112" y="19"/>
                    </a:lnTo>
                    <a:lnTo>
                      <a:pt x="106" y="12"/>
                    </a:lnTo>
                    <a:lnTo>
                      <a:pt x="98" y="5"/>
                    </a:lnTo>
                    <a:lnTo>
                      <a:pt x="94" y="3"/>
                    </a:lnTo>
                    <a:lnTo>
                      <a:pt x="90" y="1"/>
                    </a:lnTo>
                    <a:lnTo>
                      <a:pt x="86" y="0"/>
                    </a:lnTo>
                    <a:lnTo>
                      <a:pt x="81" y="0"/>
                    </a:lnTo>
                    <a:lnTo>
                      <a:pt x="76" y="1"/>
                    </a:lnTo>
                    <a:lnTo>
                      <a:pt x="72" y="3"/>
                    </a:lnTo>
                    <a:lnTo>
                      <a:pt x="68" y="6"/>
                    </a:lnTo>
                    <a:lnTo>
                      <a:pt x="59" y="12"/>
                    </a:lnTo>
                    <a:lnTo>
                      <a:pt x="53" y="14"/>
                    </a:lnTo>
                    <a:lnTo>
                      <a:pt x="48" y="16"/>
                    </a:lnTo>
                    <a:lnTo>
                      <a:pt x="42" y="16"/>
                    </a:lnTo>
                    <a:lnTo>
                      <a:pt x="37" y="16"/>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6" name="Freeform 333">
                <a:extLst>
                  <a:ext uri="{FF2B5EF4-FFF2-40B4-BE49-F238E27FC236}">
                    <a16:creationId xmlns:a16="http://schemas.microsoft.com/office/drawing/2014/main" id="{F74A4215-9B9A-4BB0-8719-3ECE56E088E8}"/>
                  </a:ext>
                </a:extLst>
              </p:cNvPr>
              <p:cNvSpPr>
                <a:spLocks/>
              </p:cNvSpPr>
              <p:nvPr/>
            </p:nvSpPr>
            <p:spPr bwMode="auto">
              <a:xfrm>
                <a:off x="3736" y="1295"/>
                <a:ext cx="134" cy="185"/>
              </a:xfrm>
              <a:custGeom>
                <a:avLst/>
                <a:gdLst>
                  <a:gd name="T0" fmla="*/ 36 w 134"/>
                  <a:gd name="T1" fmla="*/ 16 h 185"/>
                  <a:gd name="T2" fmla="*/ 25 w 134"/>
                  <a:gd name="T3" fmla="*/ 17 h 185"/>
                  <a:gd name="T4" fmla="*/ 14 w 134"/>
                  <a:gd name="T5" fmla="*/ 26 h 185"/>
                  <a:gd name="T6" fmla="*/ 5 w 134"/>
                  <a:gd name="T7" fmla="*/ 41 h 185"/>
                  <a:gd name="T8" fmla="*/ 0 w 134"/>
                  <a:gd name="T9" fmla="*/ 61 h 185"/>
                  <a:gd name="T10" fmla="*/ 0 w 134"/>
                  <a:gd name="T11" fmla="*/ 67 h 185"/>
                  <a:gd name="T12" fmla="*/ 4 w 134"/>
                  <a:gd name="T13" fmla="*/ 79 h 185"/>
                  <a:gd name="T14" fmla="*/ 12 w 134"/>
                  <a:gd name="T15" fmla="*/ 95 h 185"/>
                  <a:gd name="T16" fmla="*/ 28 w 134"/>
                  <a:gd name="T17" fmla="*/ 115 h 185"/>
                  <a:gd name="T18" fmla="*/ 47 w 134"/>
                  <a:gd name="T19" fmla="*/ 132 h 185"/>
                  <a:gd name="T20" fmla="*/ 56 w 134"/>
                  <a:gd name="T21" fmla="*/ 138 h 185"/>
                  <a:gd name="T22" fmla="*/ 89 w 134"/>
                  <a:gd name="T23" fmla="*/ 161 h 185"/>
                  <a:gd name="T24" fmla="*/ 108 w 134"/>
                  <a:gd name="T25" fmla="*/ 179 h 185"/>
                  <a:gd name="T26" fmla="*/ 111 w 134"/>
                  <a:gd name="T27" fmla="*/ 183 h 185"/>
                  <a:gd name="T28" fmla="*/ 115 w 134"/>
                  <a:gd name="T29" fmla="*/ 185 h 185"/>
                  <a:gd name="T30" fmla="*/ 118 w 134"/>
                  <a:gd name="T31" fmla="*/ 184 h 185"/>
                  <a:gd name="T32" fmla="*/ 123 w 134"/>
                  <a:gd name="T33" fmla="*/ 171 h 185"/>
                  <a:gd name="T34" fmla="*/ 132 w 134"/>
                  <a:gd name="T35" fmla="*/ 134 h 185"/>
                  <a:gd name="T36" fmla="*/ 133 w 134"/>
                  <a:gd name="T37" fmla="*/ 123 h 185"/>
                  <a:gd name="T38" fmla="*/ 133 w 134"/>
                  <a:gd name="T39" fmla="*/ 97 h 185"/>
                  <a:gd name="T40" fmla="*/ 127 w 134"/>
                  <a:gd name="T41" fmla="*/ 58 h 185"/>
                  <a:gd name="T42" fmla="*/ 123 w 134"/>
                  <a:gd name="T43" fmla="*/ 41 h 185"/>
                  <a:gd name="T44" fmla="*/ 120 w 134"/>
                  <a:gd name="T45" fmla="*/ 34 h 185"/>
                  <a:gd name="T46" fmla="*/ 109 w 134"/>
                  <a:gd name="T47" fmla="*/ 19 h 185"/>
                  <a:gd name="T48" fmla="*/ 95 w 134"/>
                  <a:gd name="T49" fmla="*/ 5 h 185"/>
                  <a:gd name="T50" fmla="*/ 87 w 134"/>
                  <a:gd name="T51" fmla="*/ 1 h 185"/>
                  <a:gd name="T52" fmla="*/ 79 w 134"/>
                  <a:gd name="T53" fmla="*/ 0 h 185"/>
                  <a:gd name="T54" fmla="*/ 69 w 134"/>
                  <a:gd name="T55" fmla="*/ 3 h 185"/>
                  <a:gd name="T56" fmla="*/ 66 w 134"/>
                  <a:gd name="T57" fmla="*/ 5 h 185"/>
                  <a:gd name="T58" fmla="*/ 52 w 134"/>
                  <a:gd name="T59" fmla="*/ 14 h 185"/>
                  <a:gd name="T60" fmla="*/ 41 w 134"/>
                  <a:gd name="T61" fmla="*/ 17 h 185"/>
                  <a:gd name="T62" fmla="*/ 36 w 134"/>
                  <a:gd name="T63" fmla="*/ 16 h 1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4" h="185">
                    <a:moveTo>
                      <a:pt x="36" y="16"/>
                    </a:moveTo>
                    <a:lnTo>
                      <a:pt x="36" y="16"/>
                    </a:lnTo>
                    <a:lnTo>
                      <a:pt x="31" y="16"/>
                    </a:lnTo>
                    <a:lnTo>
                      <a:pt x="25" y="17"/>
                    </a:lnTo>
                    <a:lnTo>
                      <a:pt x="20" y="21"/>
                    </a:lnTo>
                    <a:lnTo>
                      <a:pt x="14" y="26"/>
                    </a:lnTo>
                    <a:lnTo>
                      <a:pt x="9" y="32"/>
                    </a:lnTo>
                    <a:lnTo>
                      <a:pt x="5" y="41"/>
                    </a:lnTo>
                    <a:lnTo>
                      <a:pt x="1" y="50"/>
                    </a:lnTo>
                    <a:lnTo>
                      <a:pt x="0" y="61"/>
                    </a:lnTo>
                    <a:lnTo>
                      <a:pt x="0" y="67"/>
                    </a:lnTo>
                    <a:lnTo>
                      <a:pt x="1" y="73"/>
                    </a:lnTo>
                    <a:lnTo>
                      <a:pt x="4" y="79"/>
                    </a:lnTo>
                    <a:lnTo>
                      <a:pt x="6" y="84"/>
                    </a:lnTo>
                    <a:lnTo>
                      <a:pt x="12" y="95"/>
                    </a:lnTo>
                    <a:lnTo>
                      <a:pt x="20" y="106"/>
                    </a:lnTo>
                    <a:lnTo>
                      <a:pt x="28" y="115"/>
                    </a:lnTo>
                    <a:lnTo>
                      <a:pt x="38" y="125"/>
                    </a:lnTo>
                    <a:lnTo>
                      <a:pt x="47" y="132"/>
                    </a:lnTo>
                    <a:lnTo>
                      <a:pt x="56" y="138"/>
                    </a:lnTo>
                    <a:lnTo>
                      <a:pt x="74" y="150"/>
                    </a:lnTo>
                    <a:lnTo>
                      <a:pt x="89" y="161"/>
                    </a:lnTo>
                    <a:lnTo>
                      <a:pt x="103" y="173"/>
                    </a:lnTo>
                    <a:lnTo>
                      <a:pt x="108" y="179"/>
                    </a:lnTo>
                    <a:lnTo>
                      <a:pt x="111" y="183"/>
                    </a:lnTo>
                    <a:lnTo>
                      <a:pt x="113" y="185"/>
                    </a:lnTo>
                    <a:lnTo>
                      <a:pt x="115" y="185"/>
                    </a:lnTo>
                    <a:lnTo>
                      <a:pt x="117" y="185"/>
                    </a:lnTo>
                    <a:lnTo>
                      <a:pt x="118" y="184"/>
                    </a:lnTo>
                    <a:lnTo>
                      <a:pt x="121" y="179"/>
                    </a:lnTo>
                    <a:lnTo>
                      <a:pt x="123" y="171"/>
                    </a:lnTo>
                    <a:lnTo>
                      <a:pt x="128" y="153"/>
                    </a:lnTo>
                    <a:lnTo>
                      <a:pt x="132" y="134"/>
                    </a:lnTo>
                    <a:lnTo>
                      <a:pt x="133" y="123"/>
                    </a:lnTo>
                    <a:lnTo>
                      <a:pt x="134" y="111"/>
                    </a:lnTo>
                    <a:lnTo>
                      <a:pt x="133" y="97"/>
                    </a:lnTo>
                    <a:lnTo>
                      <a:pt x="131" y="84"/>
                    </a:lnTo>
                    <a:lnTo>
                      <a:pt x="127" y="58"/>
                    </a:lnTo>
                    <a:lnTo>
                      <a:pt x="125" y="48"/>
                    </a:lnTo>
                    <a:lnTo>
                      <a:pt x="123" y="41"/>
                    </a:lnTo>
                    <a:lnTo>
                      <a:pt x="120" y="34"/>
                    </a:lnTo>
                    <a:lnTo>
                      <a:pt x="115" y="27"/>
                    </a:lnTo>
                    <a:lnTo>
                      <a:pt x="109" y="19"/>
                    </a:lnTo>
                    <a:lnTo>
                      <a:pt x="103" y="12"/>
                    </a:lnTo>
                    <a:lnTo>
                      <a:pt x="95" y="5"/>
                    </a:lnTo>
                    <a:lnTo>
                      <a:pt x="92" y="3"/>
                    </a:lnTo>
                    <a:lnTo>
                      <a:pt x="87" y="1"/>
                    </a:lnTo>
                    <a:lnTo>
                      <a:pt x="83" y="0"/>
                    </a:lnTo>
                    <a:lnTo>
                      <a:pt x="79" y="0"/>
                    </a:lnTo>
                    <a:lnTo>
                      <a:pt x="74" y="1"/>
                    </a:lnTo>
                    <a:lnTo>
                      <a:pt x="69" y="3"/>
                    </a:lnTo>
                    <a:lnTo>
                      <a:pt x="66" y="5"/>
                    </a:lnTo>
                    <a:lnTo>
                      <a:pt x="57" y="12"/>
                    </a:lnTo>
                    <a:lnTo>
                      <a:pt x="52" y="14"/>
                    </a:lnTo>
                    <a:lnTo>
                      <a:pt x="46" y="16"/>
                    </a:lnTo>
                    <a:lnTo>
                      <a:pt x="41" y="17"/>
                    </a:lnTo>
                    <a:lnTo>
                      <a:pt x="36" y="16"/>
                    </a:lnTo>
                    <a:close/>
                  </a:path>
                </a:pathLst>
              </a:custGeom>
              <a:solidFill>
                <a:srgbClr val="EDE9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7" name="Freeform 334">
                <a:extLst>
                  <a:ext uri="{FF2B5EF4-FFF2-40B4-BE49-F238E27FC236}">
                    <a16:creationId xmlns:a16="http://schemas.microsoft.com/office/drawing/2014/main" id="{5D6FCB2F-6FD2-457E-8BBA-65B38004F960}"/>
                  </a:ext>
                </a:extLst>
              </p:cNvPr>
              <p:cNvSpPr>
                <a:spLocks/>
              </p:cNvSpPr>
              <p:nvPr/>
            </p:nvSpPr>
            <p:spPr bwMode="auto">
              <a:xfrm>
                <a:off x="3740" y="1296"/>
                <a:ext cx="129" cy="182"/>
              </a:xfrm>
              <a:custGeom>
                <a:avLst/>
                <a:gdLst>
                  <a:gd name="T0" fmla="*/ 33 w 129"/>
                  <a:gd name="T1" fmla="*/ 17 h 182"/>
                  <a:gd name="T2" fmla="*/ 33 w 129"/>
                  <a:gd name="T3" fmla="*/ 17 h 182"/>
                  <a:gd name="T4" fmla="*/ 29 w 129"/>
                  <a:gd name="T5" fmla="*/ 17 h 182"/>
                  <a:gd name="T6" fmla="*/ 23 w 129"/>
                  <a:gd name="T7" fmla="*/ 18 h 182"/>
                  <a:gd name="T8" fmla="*/ 18 w 129"/>
                  <a:gd name="T9" fmla="*/ 21 h 182"/>
                  <a:gd name="T10" fmla="*/ 12 w 129"/>
                  <a:gd name="T11" fmla="*/ 26 h 182"/>
                  <a:gd name="T12" fmla="*/ 8 w 129"/>
                  <a:gd name="T13" fmla="*/ 33 h 182"/>
                  <a:gd name="T14" fmla="*/ 4 w 129"/>
                  <a:gd name="T15" fmla="*/ 41 h 182"/>
                  <a:gd name="T16" fmla="*/ 1 w 129"/>
                  <a:gd name="T17" fmla="*/ 50 h 182"/>
                  <a:gd name="T18" fmla="*/ 0 w 129"/>
                  <a:gd name="T19" fmla="*/ 62 h 182"/>
                  <a:gd name="T20" fmla="*/ 0 w 129"/>
                  <a:gd name="T21" fmla="*/ 62 h 182"/>
                  <a:gd name="T22" fmla="*/ 0 w 129"/>
                  <a:gd name="T23" fmla="*/ 67 h 182"/>
                  <a:gd name="T24" fmla="*/ 1 w 129"/>
                  <a:gd name="T25" fmla="*/ 73 h 182"/>
                  <a:gd name="T26" fmla="*/ 5 w 129"/>
                  <a:gd name="T27" fmla="*/ 84 h 182"/>
                  <a:gd name="T28" fmla="*/ 10 w 129"/>
                  <a:gd name="T29" fmla="*/ 94 h 182"/>
                  <a:gd name="T30" fmla="*/ 18 w 129"/>
                  <a:gd name="T31" fmla="*/ 104 h 182"/>
                  <a:gd name="T32" fmla="*/ 26 w 129"/>
                  <a:gd name="T33" fmla="*/ 114 h 182"/>
                  <a:gd name="T34" fmla="*/ 35 w 129"/>
                  <a:gd name="T35" fmla="*/ 123 h 182"/>
                  <a:gd name="T36" fmla="*/ 44 w 129"/>
                  <a:gd name="T37" fmla="*/ 130 h 182"/>
                  <a:gd name="T38" fmla="*/ 53 w 129"/>
                  <a:gd name="T39" fmla="*/ 136 h 182"/>
                  <a:gd name="T40" fmla="*/ 53 w 129"/>
                  <a:gd name="T41" fmla="*/ 136 h 182"/>
                  <a:gd name="T42" fmla="*/ 70 w 129"/>
                  <a:gd name="T43" fmla="*/ 147 h 182"/>
                  <a:gd name="T44" fmla="*/ 86 w 129"/>
                  <a:gd name="T45" fmla="*/ 158 h 182"/>
                  <a:gd name="T46" fmla="*/ 99 w 129"/>
                  <a:gd name="T47" fmla="*/ 169 h 182"/>
                  <a:gd name="T48" fmla="*/ 103 w 129"/>
                  <a:gd name="T49" fmla="*/ 175 h 182"/>
                  <a:gd name="T50" fmla="*/ 107 w 129"/>
                  <a:gd name="T51" fmla="*/ 180 h 182"/>
                  <a:gd name="T52" fmla="*/ 107 w 129"/>
                  <a:gd name="T53" fmla="*/ 180 h 182"/>
                  <a:gd name="T54" fmla="*/ 108 w 129"/>
                  <a:gd name="T55" fmla="*/ 181 h 182"/>
                  <a:gd name="T56" fmla="*/ 111 w 129"/>
                  <a:gd name="T57" fmla="*/ 182 h 182"/>
                  <a:gd name="T58" fmla="*/ 112 w 129"/>
                  <a:gd name="T59" fmla="*/ 182 h 182"/>
                  <a:gd name="T60" fmla="*/ 113 w 129"/>
                  <a:gd name="T61" fmla="*/ 180 h 182"/>
                  <a:gd name="T62" fmla="*/ 116 w 129"/>
                  <a:gd name="T63" fmla="*/ 176 h 182"/>
                  <a:gd name="T64" fmla="*/ 119 w 129"/>
                  <a:gd name="T65" fmla="*/ 168 h 182"/>
                  <a:gd name="T66" fmla="*/ 123 w 129"/>
                  <a:gd name="T67" fmla="*/ 150 h 182"/>
                  <a:gd name="T68" fmla="*/ 127 w 129"/>
                  <a:gd name="T69" fmla="*/ 131 h 182"/>
                  <a:gd name="T70" fmla="*/ 127 w 129"/>
                  <a:gd name="T71" fmla="*/ 131 h 182"/>
                  <a:gd name="T72" fmla="*/ 129 w 129"/>
                  <a:gd name="T73" fmla="*/ 122 h 182"/>
                  <a:gd name="T74" fmla="*/ 129 w 129"/>
                  <a:gd name="T75" fmla="*/ 109 h 182"/>
                  <a:gd name="T76" fmla="*/ 128 w 129"/>
                  <a:gd name="T77" fmla="*/ 96 h 182"/>
                  <a:gd name="T78" fmla="*/ 127 w 129"/>
                  <a:gd name="T79" fmla="*/ 83 h 182"/>
                  <a:gd name="T80" fmla="*/ 123 w 129"/>
                  <a:gd name="T81" fmla="*/ 58 h 182"/>
                  <a:gd name="T82" fmla="*/ 120 w 129"/>
                  <a:gd name="T83" fmla="*/ 48 h 182"/>
                  <a:gd name="T84" fmla="*/ 118 w 129"/>
                  <a:gd name="T85" fmla="*/ 41 h 182"/>
                  <a:gd name="T86" fmla="*/ 118 w 129"/>
                  <a:gd name="T87" fmla="*/ 41 h 182"/>
                  <a:gd name="T88" fmla="*/ 115 w 129"/>
                  <a:gd name="T89" fmla="*/ 35 h 182"/>
                  <a:gd name="T90" fmla="*/ 111 w 129"/>
                  <a:gd name="T91" fmla="*/ 27 h 182"/>
                  <a:gd name="T92" fmla="*/ 105 w 129"/>
                  <a:gd name="T93" fmla="*/ 19 h 182"/>
                  <a:gd name="T94" fmla="*/ 99 w 129"/>
                  <a:gd name="T95" fmla="*/ 12 h 182"/>
                  <a:gd name="T96" fmla="*/ 92 w 129"/>
                  <a:gd name="T97" fmla="*/ 5 h 182"/>
                  <a:gd name="T98" fmla="*/ 88 w 129"/>
                  <a:gd name="T99" fmla="*/ 2 h 182"/>
                  <a:gd name="T100" fmla="*/ 84 w 129"/>
                  <a:gd name="T101" fmla="*/ 1 h 182"/>
                  <a:gd name="T102" fmla="*/ 80 w 129"/>
                  <a:gd name="T103" fmla="*/ 0 h 182"/>
                  <a:gd name="T104" fmla="*/ 75 w 129"/>
                  <a:gd name="T105" fmla="*/ 0 h 182"/>
                  <a:gd name="T106" fmla="*/ 71 w 129"/>
                  <a:gd name="T107" fmla="*/ 0 h 182"/>
                  <a:gd name="T108" fmla="*/ 66 w 129"/>
                  <a:gd name="T109" fmla="*/ 2 h 182"/>
                  <a:gd name="T110" fmla="*/ 66 w 129"/>
                  <a:gd name="T111" fmla="*/ 2 h 182"/>
                  <a:gd name="T112" fmla="*/ 63 w 129"/>
                  <a:gd name="T113" fmla="*/ 5 h 182"/>
                  <a:gd name="T114" fmla="*/ 55 w 129"/>
                  <a:gd name="T115" fmla="*/ 12 h 182"/>
                  <a:gd name="T116" fmla="*/ 49 w 129"/>
                  <a:gd name="T117" fmla="*/ 15 h 182"/>
                  <a:gd name="T118" fmla="*/ 43 w 129"/>
                  <a:gd name="T119" fmla="*/ 17 h 182"/>
                  <a:gd name="T120" fmla="*/ 38 w 129"/>
                  <a:gd name="T121" fmla="*/ 18 h 182"/>
                  <a:gd name="T122" fmla="*/ 33 w 129"/>
                  <a:gd name="T123" fmla="*/ 17 h 182"/>
                  <a:gd name="T124" fmla="*/ 33 w 129"/>
                  <a:gd name="T125" fmla="*/ 17 h 1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 h="182">
                    <a:moveTo>
                      <a:pt x="33" y="17"/>
                    </a:moveTo>
                    <a:lnTo>
                      <a:pt x="33" y="17"/>
                    </a:lnTo>
                    <a:lnTo>
                      <a:pt x="29" y="17"/>
                    </a:lnTo>
                    <a:lnTo>
                      <a:pt x="23" y="18"/>
                    </a:lnTo>
                    <a:lnTo>
                      <a:pt x="18" y="21"/>
                    </a:lnTo>
                    <a:lnTo>
                      <a:pt x="12" y="26"/>
                    </a:lnTo>
                    <a:lnTo>
                      <a:pt x="8" y="33"/>
                    </a:lnTo>
                    <a:lnTo>
                      <a:pt x="4" y="41"/>
                    </a:lnTo>
                    <a:lnTo>
                      <a:pt x="1" y="50"/>
                    </a:lnTo>
                    <a:lnTo>
                      <a:pt x="0" y="62"/>
                    </a:lnTo>
                    <a:lnTo>
                      <a:pt x="0" y="67"/>
                    </a:lnTo>
                    <a:lnTo>
                      <a:pt x="1" y="73"/>
                    </a:lnTo>
                    <a:lnTo>
                      <a:pt x="5" y="84"/>
                    </a:lnTo>
                    <a:lnTo>
                      <a:pt x="10" y="94"/>
                    </a:lnTo>
                    <a:lnTo>
                      <a:pt x="18" y="104"/>
                    </a:lnTo>
                    <a:lnTo>
                      <a:pt x="26" y="114"/>
                    </a:lnTo>
                    <a:lnTo>
                      <a:pt x="35" y="123"/>
                    </a:lnTo>
                    <a:lnTo>
                      <a:pt x="44" y="130"/>
                    </a:lnTo>
                    <a:lnTo>
                      <a:pt x="53" y="136"/>
                    </a:lnTo>
                    <a:lnTo>
                      <a:pt x="70" y="147"/>
                    </a:lnTo>
                    <a:lnTo>
                      <a:pt x="86" y="158"/>
                    </a:lnTo>
                    <a:lnTo>
                      <a:pt x="99" y="169"/>
                    </a:lnTo>
                    <a:lnTo>
                      <a:pt x="103" y="175"/>
                    </a:lnTo>
                    <a:lnTo>
                      <a:pt x="107" y="180"/>
                    </a:lnTo>
                    <a:lnTo>
                      <a:pt x="108" y="181"/>
                    </a:lnTo>
                    <a:lnTo>
                      <a:pt x="111" y="182"/>
                    </a:lnTo>
                    <a:lnTo>
                      <a:pt x="112" y="182"/>
                    </a:lnTo>
                    <a:lnTo>
                      <a:pt x="113" y="180"/>
                    </a:lnTo>
                    <a:lnTo>
                      <a:pt x="116" y="176"/>
                    </a:lnTo>
                    <a:lnTo>
                      <a:pt x="119" y="168"/>
                    </a:lnTo>
                    <a:lnTo>
                      <a:pt x="123" y="150"/>
                    </a:lnTo>
                    <a:lnTo>
                      <a:pt x="127" y="131"/>
                    </a:lnTo>
                    <a:lnTo>
                      <a:pt x="129" y="122"/>
                    </a:lnTo>
                    <a:lnTo>
                      <a:pt x="129" y="109"/>
                    </a:lnTo>
                    <a:lnTo>
                      <a:pt x="128" y="96"/>
                    </a:lnTo>
                    <a:lnTo>
                      <a:pt x="127" y="83"/>
                    </a:lnTo>
                    <a:lnTo>
                      <a:pt x="123" y="58"/>
                    </a:lnTo>
                    <a:lnTo>
                      <a:pt x="120" y="48"/>
                    </a:lnTo>
                    <a:lnTo>
                      <a:pt x="118" y="41"/>
                    </a:lnTo>
                    <a:lnTo>
                      <a:pt x="115" y="35"/>
                    </a:lnTo>
                    <a:lnTo>
                      <a:pt x="111" y="27"/>
                    </a:lnTo>
                    <a:lnTo>
                      <a:pt x="105" y="19"/>
                    </a:lnTo>
                    <a:lnTo>
                      <a:pt x="99" y="12"/>
                    </a:lnTo>
                    <a:lnTo>
                      <a:pt x="92" y="5"/>
                    </a:lnTo>
                    <a:lnTo>
                      <a:pt x="88" y="2"/>
                    </a:lnTo>
                    <a:lnTo>
                      <a:pt x="84" y="1"/>
                    </a:lnTo>
                    <a:lnTo>
                      <a:pt x="80" y="0"/>
                    </a:lnTo>
                    <a:lnTo>
                      <a:pt x="75" y="0"/>
                    </a:lnTo>
                    <a:lnTo>
                      <a:pt x="71" y="0"/>
                    </a:lnTo>
                    <a:lnTo>
                      <a:pt x="66" y="2"/>
                    </a:lnTo>
                    <a:lnTo>
                      <a:pt x="63" y="5"/>
                    </a:lnTo>
                    <a:lnTo>
                      <a:pt x="55" y="12"/>
                    </a:lnTo>
                    <a:lnTo>
                      <a:pt x="49" y="15"/>
                    </a:lnTo>
                    <a:lnTo>
                      <a:pt x="43" y="17"/>
                    </a:lnTo>
                    <a:lnTo>
                      <a:pt x="38" y="18"/>
                    </a:lnTo>
                    <a:lnTo>
                      <a:pt x="33" y="17"/>
                    </a:lnTo>
                    <a:close/>
                  </a:path>
                </a:pathLst>
              </a:custGeom>
              <a:solidFill>
                <a:srgbClr val="EBE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8" name="Freeform 335">
                <a:extLst>
                  <a:ext uri="{FF2B5EF4-FFF2-40B4-BE49-F238E27FC236}">
                    <a16:creationId xmlns:a16="http://schemas.microsoft.com/office/drawing/2014/main" id="{DABD4F85-E322-47EC-97AF-A056A6352256}"/>
                  </a:ext>
                </a:extLst>
              </p:cNvPr>
              <p:cNvSpPr>
                <a:spLocks/>
              </p:cNvSpPr>
              <p:nvPr/>
            </p:nvSpPr>
            <p:spPr bwMode="auto">
              <a:xfrm>
                <a:off x="3742" y="1296"/>
                <a:ext cx="126" cy="179"/>
              </a:xfrm>
              <a:custGeom>
                <a:avLst/>
                <a:gdLst>
                  <a:gd name="T0" fmla="*/ 33 w 126"/>
                  <a:gd name="T1" fmla="*/ 19 h 179"/>
                  <a:gd name="T2" fmla="*/ 33 w 126"/>
                  <a:gd name="T3" fmla="*/ 19 h 179"/>
                  <a:gd name="T4" fmla="*/ 28 w 126"/>
                  <a:gd name="T5" fmla="*/ 19 h 179"/>
                  <a:gd name="T6" fmla="*/ 23 w 126"/>
                  <a:gd name="T7" fmla="*/ 20 h 179"/>
                  <a:gd name="T8" fmla="*/ 18 w 126"/>
                  <a:gd name="T9" fmla="*/ 23 h 179"/>
                  <a:gd name="T10" fmla="*/ 13 w 126"/>
                  <a:gd name="T11" fmla="*/ 28 h 179"/>
                  <a:gd name="T12" fmla="*/ 8 w 126"/>
                  <a:gd name="T13" fmla="*/ 34 h 179"/>
                  <a:gd name="T14" fmla="*/ 4 w 126"/>
                  <a:gd name="T15" fmla="*/ 42 h 179"/>
                  <a:gd name="T16" fmla="*/ 2 w 126"/>
                  <a:gd name="T17" fmla="*/ 51 h 179"/>
                  <a:gd name="T18" fmla="*/ 0 w 126"/>
                  <a:gd name="T19" fmla="*/ 62 h 179"/>
                  <a:gd name="T20" fmla="*/ 0 w 126"/>
                  <a:gd name="T21" fmla="*/ 62 h 179"/>
                  <a:gd name="T22" fmla="*/ 1 w 126"/>
                  <a:gd name="T23" fmla="*/ 68 h 179"/>
                  <a:gd name="T24" fmla="*/ 1 w 126"/>
                  <a:gd name="T25" fmla="*/ 73 h 179"/>
                  <a:gd name="T26" fmla="*/ 5 w 126"/>
                  <a:gd name="T27" fmla="*/ 84 h 179"/>
                  <a:gd name="T28" fmla="*/ 11 w 126"/>
                  <a:gd name="T29" fmla="*/ 94 h 179"/>
                  <a:gd name="T30" fmla="*/ 18 w 126"/>
                  <a:gd name="T31" fmla="*/ 104 h 179"/>
                  <a:gd name="T32" fmla="*/ 26 w 126"/>
                  <a:gd name="T33" fmla="*/ 113 h 179"/>
                  <a:gd name="T34" fmla="*/ 35 w 126"/>
                  <a:gd name="T35" fmla="*/ 122 h 179"/>
                  <a:gd name="T36" fmla="*/ 44 w 126"/>
                  <a:gd name="T37" fmla="*/ 129 h 179"/>
                  <a:gd name="T38" fmla="*/ 53 w 126"/>
                  <a:gd name="T39" fmla="*/ 135 h 179"/>
                  <a:gd name="T40" fmla="*/ 53 w 126"/>
                  <a:gd name="T41" fmla="*/ 135 h 179"/>
                  <a:gd name="T42" fmla="*/ 69 w 126"/>
                  <a:gd name="T43" fmla="*/ 145 h 179"/>
                  <a:gd name="T44" fmla="*/ 84 w 126"/>
                  <a:gd name="T45" fmla="*/ 157 h 179"/>
                  <a:gd name="T46" fmla="*/ 97 w 126"/>
                  <a:gd name="T47" fmla="*/ 167 h 179"/>
                  <a:gd name="T48" fmla="*/ 101 w 126"/>
                  <a:gd name="T49" fmla="*/ 172 h 179"/>
                  <a:gd name="T50" fmla="*/ 105 w 126"/>
                  <a:gd name="T51" fmla="*/ 177 h 179"/>
                  <a:gd name="T52" fmla="*/ 105 w 126"/>
                  <a:gd name="T53" fmla="*/ 177 h 179"/>
                  <a:gd name="T54" fmla="*/ 106 w 126"/>
                  <a:gd name="T55" fmla="*/ 179 h 179"/>
                  <a:gd name="T56" fmla="*/ 107 w 126"/>
                  <a:gd name="T57" fmla="*/ 179 h 179"/>
                  <a:gd name="T58" fmla="*/ 110 w 126"/>
                  <a:gd name="T59" fmla="*/ 179 h 179"/>
                  <a:gd name="T60" fmla="*/ 111 w 126"/>
                  <a:gd name="T61" fmla="*/ 178 h 179"/>
                  <a:gd name="T62" fmla="*/ 114 w 126"/>
                  <a:gd name="T63" fmla="*/ 172 h 179"/>
                  <a:gd name="T64" fmla="*/ 116 w 126"/>
                  <a:gd name="T65" fmla="*/ 166 h 179"/>
                  <a:gd name="T66" fmla="*/ 121 w 126"/>
                  <a:gd name="T67" fmla="*/ 148 h 179"/>
                  <a:gd name="T68" fmla="*/ 125 w 126"/>
                  <a:gd name="T69" fmla="*/ 130 h 179"/>
                  <a:gd name="T70" fmla="*/ 125 w 126"/>
                  <a:gd name="T71" fmla="*/ 130 h 179"/>
                  <a:gd name="T72" fmla="*/ 126 w 126"/>
                  <a:gd name="T73" fmla="*/ 121 h 179"/>
                  <a:gd name="T74" fmla="*/ 126 w 126"/>
                  <a:gd name="T75" fmla="*/ 108 h 179"/>
                  <a:gd name="T76" fmla="*/ 125 w 126"/>
                  <a:gd name="T77" fmla="*/ 96 h 179"/>
                  <a:gd name="T78" fmla="*/ 124 w 126"/>
                  <a:gd name="T79" fmla="*/ 83 h 179"/>
                  <a:gd name="T80" fmla="*/ 120 w 126"/>
                  <a:gd name="T81" fmla="*/ 59 h 179"/>
                  <a:gd name="T82" fmla="*/ 118 w 126"/>
                  <a:gd name="T83" fmla="*/ 49 h 179"/>
                  <a:gd name="T84" fmla="*/ 115 w 126"/>
                  <a:gd name="T85" fmla="*/ 42 h 179"/>
                  <a:gd name="T86" fmla="*/ 115 w 126"/>
                  <a:gd name="T87" fmla="*/ 42 h 179"/>
                  <a:gd name="T88" fmla="*/ 113 w 126"/>
                  <a:gd name="T89" fmla="*/ 36 h 179"/>
                  <a:gd name="T90" fmla="*/ 109 w 126"/>
                  <a:gd name="T91" fmla="*/ 29 h 179"/>
                  <a:gd name="T92" fmla="*/ 103 w 126"/>
                  <a:gd name="T93" fmla="*/ 21 h 179"/>
                  <a:gd name="T94" fmla="*/ 97 w 126"/>
                  <a:gd name="T95" fmla="*/ 13 h 179"/>
                  <a:gd name="T96" fmla="*/ 90 w 126"/>
                  <a:gd name="T97" fmla="*/ 7 h 179"/>
                  <a:gd name="T98" fmla="*/ 86 w 126"/>
                  <a:gd name="T99" fmla="*/ 3 h 179"/>
                  <a:gd name="T100" fmla="*/ 82 w 126"/>
                  <a:gd name="T101" fmla="*/ 2 h 179"/>
                  <a:gd name="T102" fmla="*/ 78 w 126"/>
                  <a:gd name="T103" fmla="*/ 1 h 179"/>
                  <a:gd name="T104" fmla="*/ 74 w 126"/>
                  <a:gd name="T105" fmla="*/ 0 h 179"/>
                  <a:gd name="T106" fmla="*/ 70 w 126"/>
                  <a:gd name="T107" fmla="*/ 1 h 179"/>
                  <a:gd name="T108" fmla="*/ 65 w 126"/>
                  <a:gd name="T109" fmla="*/ 3 h 179"/>
                  <a:gd name="T110" fmla="*/ 65 w 126"/>
                  <a:gd name="T111" fmla="*/ 3 h 179"/>
                  <a:gd name="T112" fmla="*/ 62 w 126"/>
                  <a:gd name="T113" fmla="*/ 7 h 179"/>
                  <a:gd name="T114" fmla="*/ 54 w 126"/>
                  <a:gd name="T115" fmla="*/ 13 h 179"/>
                  <a:gd name="T116" fmla="*/ 48 w 126"/>
                  <a:gd name="T117" fmla="*/ 16 h 179"/>
                  <a:gd name="T118" fmla="*/ 43 w 126"/>
                  <a:gd name="T119" fmla="*/ 19 h 179"/>
                  <a:gd name="T120" fmla="*/ 38 w 126"/>
                  <a:gd name="T121" fmla="*/ 20 h 179"/>
                  <a:gd name="T122" fmla="*/ 33 w 126"/>
                  <a:gd name="T123" fmla="*/ 19 h 179"/>
                  <a:gd name="T124" fmla="*/ 33 w 126"/>
                  <a:gd name="T125" fmla="*/ 19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6" h="179">
                    <a:moveTo>
                      <a:pt x="33" y="19"/>
                    </a:moveTo>
                    <a:lnTo>
                      <a:pt x="33" y="19"/>
                    </a:lnTo>
                    <a:lnTo>
                      <a:pt x="28" y="19"/>
                    </a:lnTo>
                    <a:lnTo>
                      <a:pt x="23" y="20"/>
                    </a:lnTo>
                    <a:lnTo>
                      <a:pt x="18" y="23"/>
                    </a:lnTo>
                    <a:lnTo>
                      <a:pt x="13" y="28"/>
                    </a:lnTo>
                    <a:lnTo>
                      <a:pt x="8" y="34"/>
                    </a:lnTo>
                    <a:lnTo>
                      <a:pt x="4" y="42"/>
                    </a:lnTo>
                    <a:lnTo>
                      <a:pt x="2" y="51"/>
                    </a:lnTo>
                    <a:lnTo>
                      <a:pt x="0" y="62"/>
                    </a:lnTo>
                    <a:lnTo>
                      <a:pt x="1" y="68"/>
                    </a:lnTo>
                    <a:lnTo>
                      <a:pt x="1" y="73"/>
                    </a:lnTo>
                    <a:lnTo>
                      <a:pt x="5" y="84"/>
                    </a:lnTo>
                    <a:lnTo>
                      <a:pt x="11" y="94"/>
                    </a:lnTo>
                    <a:lnTo>
                      <a:pt x="18" y="104"/>
                    </a:lnTo>
                    <a:lnTo>
                      <a:pt x="26" y="113"/>
                    </a:lnTo>
                    <a:lnTo>
                      <a:pt x="35" y="122"/>
                    </a:lnTo>
                    <a:lnTo>
                      <a:pt x="44" y="129"/>
                    </a:lnTo>
                    <a:lnTo>
                      <a:pt x="53" y="135"/>
                    </a:lnTo>
                    <a:lnTo>
                      <a:pt x="69" y="145"/>
                    </a:lnTo>
                    <a:lnTo>
                      <a:pt x="84" y="157"/>
                    </a:lnTo>
                    <a:lnTo>
                      <a:pt x="97" y="167"/>
                    </a:lnTo>
                    <a:lnTo>
                      <a:pt x="101" y="172"/>
                    </a:lnTo>
                    <a:lnTo>
                      <a:pt x="105" y="177"/>
                    </a:lnTo>
                    <a:lnTo>
                      <a:pt x="106" y="179"/>
                    </a:lnTo>
                    <a:lnTo>
                      <a:pt x="107" y="179"/>
                    </a:lnTo>
                    <a:lnTo>
                      <a:pt x="110" y="179"/>
                    </a:lnTo>
                    <a:lnTo>
                      <a:pt x="111" y="178"/>
                    </a:lnTo>
                    <a:lnTo>
                      <a:pt x="114" y="172"/>
                    </a:lnTo>
                    <a:lnTo>
                      <a:pt x="116" y="166"/>
                    </a:lnTo>
                    <a:lnTo>
                      <a:pt x="121" y="148"/>
                    </a:lnTo>
                    <a:lnTo>
                      <a:pt x="125" y="130"/>
                    </a:lnTo>
                    <a:lnTo>
                      <a:pt x="126" y="121"/>
                    </a:lnTo>
                    <a:lnTo>
                      <a:pt x="126" y="108"/>
                    </a:lnTo>
                    <a:lnTo>
                      <a:pt x="125" y="96"/>
                    </a:lnTo>
                    <a:lnTo>
                      <a:pt x="124" y="83"/>
                    </a:lnTo>
                    <a:lnTo>
                      <a:pt x="120" y="59"/>
                    </a:lnTo>
                    <a:lnTo>
                      <a:pt x="118" y="49"/>
                    </a:lnTo>
                    <a:lnTo>
                      <a:pt x="115" y="42"/>
                    </a:lnTo>
                    <a:lnTo>
                      <a:pt x="113" y="36"/>
                    </a:lnTo>
                    <a:lnTo>
                      <a:pt x="109" y="29"/>
                    </a:lnTo>
                    <a:lnTo>
                      <a:pt x="103" y="21"/>
                    </a:lnTo>
                    <a:lnTo>
                      <a:pt x="97" y="13"/>
                    </a:lnTo>
                    <a:lnTo>
                      <a:pt x="90" y="7"/>
                    </a:lnTo>
                    <a:lnTo>
                      <a:pt x="86" y="3"/>
                    </a:lnTo>
                    <a:lnTo>
                      <a:pt x="82" y="2"/>
                    </a:lnTo>
                    <a:lnTo>
                      <a:pt x="78" y="1"/>
                    </a:lnTo>
                    <a:lnTo>
                      <a:pt x="74" y="0"/>
                    </a:lnTo>
                    <a:lnTo>
                      <a:pt x="70" y="1"/>
                    </a:lnTo>
                    <a:lnTo>
                      <a:pt x="65" y="3"/>
                    </a:lnTo>
                    <a:lnTo>
                      <a:pt x="62" y="7"/>
                    </a:lnTo>
                    <a:lnTo>
                      <a:pt x="54" y="13"/>
                    </a:lnTo>
                    <a:lnTo>
                      <a:pt x="48" y="16"/>
                    </a:lnTo>
                    <a:lnTo>
                      <a:pt x="43" y="19"/>
                    </a:lnTo>
                    <a:lnTo>
                      <a:pt x="38" y="20"/>
                    </a:lnTo>
                    <a:lnTo>
                      <a:pt x="33" y="19"/>
                    </a:lnTo>
                    <a:close/>
                  </a:path>
                </a:pathLst>
              </a:custGeom>
              <a:solidFill>
                <a:srgbClr val="E8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9" name="Freeform 336">
                <a:extLst>
                  <a:ext uri="{FF2B5EF4-FFF2-40B4-BE49-F238E27FC236}">
                    <a16:creationId xmlns:a16="http://schemas.microsoft.com/office/drawing/2014/main" id="{F078CF35-A481-4444-8F56-D36B17781CF6}"/>
                  </a:ext>
                </a:extLst>
              </p:cNvPr>
              <p:cNvSpPr>
                <a:spLocks/>
              </p:cNvSpPr>
              <p:nvPr/>
            </p:nvSpPr>
            <p:spPr bwMode="auto">
              <a:xfrm>
                <a:off x="3745" y="1297"/>
                <a:ext cx="122" cy="176"/>
              </a:xfrm>
              <a:custGeom>
                <a:avLst/>
                <a:gdLst>
                  <a:gd name="T0" fmla="*/ 32 w 122"/>
                  <a:gd name="T1" fmla="*/ 20 h 176"/>
                  <a:gd name="T2" fmla="*/ 32 w 122"/>
                  <a:gd name="T3" fmla="*/ 20 h 176"/>
                  <a:gd name="T4" fmla="*/ 27 w 122"/>
                  <a:gd name="T5" fmla="*/ 20 h 176"/>
                  <a:gd name="T6" fmla="*/ 22 w 122"/>
                  <a:gd name="T7" fmla="*/ 21 h 176"/>
                  <a:gd name="T8" fmla="*/ 17 w 122"/>
                  <a:gd name="T9" fmla="*/ 24 h 176"/>
                  <a:gd name="T10" fmla="*/ 12 w 122"/>
                  <a:gd name="T11" fmla="*/ 29 h 176"/>
                  <a:gd name="T12" fmla="*/ 7 w 122"/>
                  <a:gd name="T13" fmla="*/ 35 h 176"/>
                  <a:gd name="T14" fmla="*/ 4 w 122"/>
                  <a:gd name="T15" fmla="*/ 42 h 176"/>
                  <a:gd name="T16" fmla="*/ 1 w 122"/>
                  <a:gd name="T17" fmla="*/ 51 h 176"/>
                  <a:gd name="T18" fmla="*/ 0 w 122"/>
                  <a:gd name="T19" fmla="*/ 62 h 176"/>
                  <a:gd name="T20" fmla="*/ 0 w 122"/>
                  <a:gd name="T21" fmla="*/ 62 h 176"/>
                  <a:gd name="T22" fmla="*/ 0 w 122"/>
                  <a:gd name="T23" fmla="*/ 67 h 176"/>
                  <a:gd name="T24" fmla="*/ 1 w 122"/>
                  <a:gd name="T25" fmla="*/ 72 h 176"/>
                  <a:gd name="T26" fmla="*/ 5 w 122"/>
                  <a:gd name="T27" fmla="*/ 83 h 176"/>
                  <a:gd name="T28" fmla="*/ 10 w 122"/>
                  <a:gd name="T29" fmla="*/ 93 h 176"/>
                  <a:gd name="T30" fmla="*/ 17 w 122"/>
                  <a:gd name="T31" fmla="*/ 102 h 176"/>
                  <a:gd name="T32" fmla="*/ 25 w 122"/>
                  <a:gd name="T33" fmla="*/ 111 h 176"/>
                  <a:gd name="T34" fmla="*/ 34 w 122"/>
                  <a:gd name="T35" fmla="*/ 120 h 176"/>
                  <a:gd name="T36" fmla="*/ 42 w 122"/>
                  <a:gd name="T37" fmla="*/ 127 h 176"/>
                  <a:gd name="T38" fmla="*/ 51 w 122"/>
                  <a:gd name="T39" fmla="*/ 133 h 176"/>
                  <a:gd name="T40" fmla="*/ 51 w 122"/>
                  <a:gd name="T41" fmla="*/ 133 h 176"/>
                  <a:gd name="T42" fmla="*/ 67 w 122"/>
                  <a:gd name="T43" fmla="*/ 143 h 176"/>
                  <a:gd name="T44" fmla="*/ 81 w 122"/>
                  <a:gd name="T45" fmla="*/ 154 h 176"/>
                  <a:gd name="T46" fmla="*/ 93 w 122"/>
                  <a:gd name="T47" fmla="*/ 164 h 176"/>
                  <a:gd name="T48" fmla="*/ 98 w 122"/>
                  <a:gd name="T49" fmla="*/ 169 h 176"/>
                  <a:gd name="T50" fmla="*/ 101 w 122"/>
                  <a:gd name="T51" fmla="*/ 174 h 176"/>
                  <a:gd name="T52" fmla="*/ 101 w 122"/>
                  <a:gd name="T53" fmla="*/ 174 h 176"/>
                  <a:gd name="T54" fmla="*/ 103 w 122"/>
                  <a:gd name="T55" fmla="*/ 175 h 176"/>
                  <a:gd name="T56" fmla="*/ 104 w 122"/>
                  <a:gd name="T57" fmla="*/ 176 h 176"/>
                  <a:gd name="T58" fmla="*/ 106 w 122"/>
                  <a:gd name="T59" fmla="*/ 175 h 176"/>
                  <a:gd name="T60" fmla="*/ 108 w 122"/>
                  <a:gd name="T61" fmla="*/ 174 h 176"/>
                  <a:gd name="T62" fmla="*/ 110 w 122"/>
                  <a:gd name="T63" fmla="*/ 169 h 176"/>
                  <a:gd name="T64" fmla="*/ 112 w 122"/>
                  <a:gd name="T65" fmla="*/ 163 h 176"/>
                  <a:gd name="T66" fmla="*/ 117 w 122"/>
                  <a:gd name="T67" fmla="*/ 146 h 176"/>
                  <a:gd name="T68" fmla="*/ 121 w 122"/>
                  <a:gd name="T69" fmla="*/ 128 h 176"/>
                  <a:gd name="T70" fmla="*/ 121 w 122"/>
                  <a:gd name="T71" fmla="*/ 128 h 176"/>
                  <a:gd name="T72" fmla="*/ 122 w 122"/>
                  <a:gd name="T73" fmla="*/ 119 h 176"/>
                  <a:gd name="T74" fmla="*/ 122 w 122"/>
                  <a:gd name="T75" fmla="*/ 107 h 176"/>
                  <a:gd name="T76" fmla="*/ 121 w 122"/>
                  <a:gd name="T77" fmla="*/ 95 h 176"/>
                  <a:gd name="T78" fmla="*/ 120 w 122"/>
                  <a:gd name="T79" fmla="*/ 82 h 176"/>
                  <a:gd name="T80" fmla="*/ 116 w 122"/>
                  <a:gd name="T81" fmla="*/ 58 h 176"/>
                  <a:gd name="T82" fmla="*/ 114 w 122"/>
                  <a:gd name="T83" fmla="*/ 49 h 176"/>
                  <a:gd name="T84" fmla="*/ 112 w 122"/>
                  <a:gd name="T85" fmla="*/ 43 h 176"/>
                  <a:gd name="T86" fmla="*/ 112 w 122"/>
                  <a:gd name="T87" fmla="*/ 43 h 176"/>
                  <a:gd name="T88" fmla="*/ 104 w 122"/>
                  <a:gd name="T89" fmla="*/ 29 h 176"/>
                  <a:gd name="T90" fmla="*/ 99 w 122"/>
                  <a:gd name="T91" fmla="*/ 21 h 176"/>
                  <a:gd name="T92" fmla="*/ 94 w 122"/>
                  <a:gd name="T93" fmla="*/ 13 h 176"/>
                  <a:gd name="T94" fmla="*/ 87 w 122"/>
                  <a:gd name="T95" fmla="*/ 7 h 176"/>
                  <a:gd name="T96" fmla="*/ 83 w 122"/>
                  <a:gd name="T97" fmla="*/ 3 h 176"/>
                  <a:gd name="T98" fmla="*/ 80 w 122"/>
                  <a:gd name="T99" fmla="*/ 1 h 176"/>
                  <a:gd name="T100" fmla="*/ 76 w 122"/>
                  <a:gd name="T101" fmla="*/ 0 h 176"/>
                  <a:gd name="T102" fmla="*/ 72 w 122"/>
                  <a:gd name="T103" fmla="*/ 0 h 176"/>
                  <a:gd name="T104" fmla="*/ 67 w 122"/>
                  <a:gd name="T105" fmla="*/ 1 h 176"/>
                  <a:gd name="T106" fmla="*/ 63 w 122"/>
                  <a:gd name="T107" fmla="*/ 2 h 176"/>
                  <a:gd name="T108" fmla="*/ 63 w 122"/>
                  <a:gd name="T109" fmla="*/ 2 h 176"/>
                  <a:gd name="T110" fmla="*/ 60 w 122"/>
                  <a:gd name="T111" fmla="*/ 7 h 176"/>
                  <a:gd name="T112" fmla="*/ 52 w 122"/>
                  <a:gd name="T113" fmla="*/ 13 h 176"/>
                  <a:gd name="T114" fmla="*/ 46 w 122"/>
                  <a:gd name="T115" fmla="*/ 17 h 176"/>
                  <a:gd name="T116" fmla="*/ 41 w 122"/>
                  <a:gd name="T117" fmla="*/ 19 h 176"/>
                  <a:gd name="T118" fmla="*/ 36 w 122"/>
                  <a:gd name="T119" fmla="*/ 21 h 176"/>
                  <a:gd name="T120" fmla="*/ 32 w 122"/>
                  <a:gd name="T121" fmla="*/ 20 h 176"/>
                  <a:gd name="T122" fmla="*/ 32 w 122"/>
                  <a:gd name="T123" fmla="*/ 20 h 1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2" h="176">
                    <a:moveTo>
                      <a:pt x="32" y="20"/>
                    </a:moveTo>
                    <a:lnTo>
                      <a:pt x="32" y="20"/>
                    </a:lnTo>
                    <a:lnTo>
                      <a:pt x="27" y="20"/>
                    </a:lnTo>
                    <a:lnTo>
                      <a:pt x="22" y="21"/>
                    </a:lnTo>
                    <a:lnTo>
                      <a:pt x="17" y="24"/>
                    </a:lnTo>
                    <a:lnTo>
                      <a:pt x="12" y="29"/>
                    </a:lnTo>
                    <a:lnTo>
                      <a:pt x="7" y="35"/>
                    </a:lnTo>
                    <a:lnTo>
                      <a:pt x="4" y="42"/>
                    </a:lnTo>
                    <a:lnTo>
                      <a:pt x="1" y="51"/>
                    </a:lnTo>
                    <a:lnTo>
                      <a:pt x="0" y="62"/>
                    </a:lnTo>
                    <a:lnTo>
                      <a:pt x="0" y="67"/>
                    </a:lnTo>
                    <a:lnTo>
                      <a:pt x="1" y="72"/>
                    </a:lnTo>
                    <a:lnTo>
                      <a:pt x="5" y="83"/>
                    </a:lnTo>
                    <a:lnTo>
                      <a:pt x="10" y="93"/>
                    </a:lnTo>
                    <a:lnTo>
                      <a:pt x="17" y="102"/>
                    </a:lnTo>
                    <a:lnTo>
                      <a:pt x="25" y="111"/>
                    </a:lnTo>
                    <a:lnTo>
                      <a:pt x="34" y="120"/>
                    </a:lnTo>
                    <a:lnTo>
                      <a:pt x="42" y="127"/>
                    </a:lnTo>
                    <a:lnTo>
                      <a:pt x="51" y="133"/>
                    </a:lnTo>
                    <a:lnTo>
                      <a:pt x="67" y="143"/>
                    </a:lnTo>
                    <a:lnTo>
                      <a:pt x="81" y="154"/>
                    </a:lnTo>
                    <a:lnTo>
                      <a:pt x="93" y="164"/>
                    </a:lnTo>
                    <a:lnTo>
                      <a:pt x="98" y="169"/>
                    </a:lnTo>
                    <a:lnTo>
                      <a:pt x="101" y="174"/>
                    </a:lnTo>
                    <a:lnTo>
                      <a:pt x="103" y="175"/>
                    </a:lnTo>
                    <a:lnTo>
                      <a:pt x="104" y="176"/>
                    </a:lnTo>
                    <a:lnTo>
                      <a:pt x="106" y="175"/>
                    </a:lnTo>
                    <a:lnTo>
                      <a:pt x="108" y="174"/>
                    </a:lnTo>
                    <a:lnTo>
                      <a:pt x="110" y="169"/>
                    </a:lnTo>
                    <a:lnTo>
                      <a:pt x="112" y="163"/>
                    </a:lnTo>
                    <a:lnTo>
                      <a:pt x="117" y="146"/>
                    </a:lnTo>
                    <a:lnTo>
                      <a:pt x="121" y="128"/>
                    </a:lnTo>
                    <a:lnTo>
                      <a:pt x="122" y="119"/>
                    </a:lnTo>
                    <a:lnTo>
                      <a:pt x="122" y="107"/>
                    </a:lnTo>
                    <a:lnTo>
                      <a:pt x="121" y="95"/>
                    </a:lnTo>
                    <a:lnTo>
                      <a:pt x="120" y="82"/>
                    </a:lnTo>
                    <a:lnTo>
                      <a:pt x="116" y="58"/>
                    </a:lnTo>
                    <a:lnTo>
                      <a:pt x="114" y="49"/>
                    </a:lnTo>
                    <a:lnTo>
                      <a:pt x="112" y="43"/>
                    </a:lnTo>
                    <a:lnTo>
                      <a:pt x="104" y="29"/>
                    </a:lnTo>
                    <a:lnTo>
                      <a:pt x="99" y="21"/>
                    </a:lnTo>
                    <a:lnTo>
                      <a:pt x="94" y="13"/>
                    </a:lnTo>
                    <a:lnTo>
                      <a:pt x="87" y="7"/>
                    </a:lnTo>
                    <a:lnTo>
                      <a:pt x="83" y="3"/>
                    </a:lnTo>
                    <a:lnTo>
                      <a:pt x="80" y="1"/>
                    </a:lnTo>
                    <a:lnTo>
                      <a:pt x="76" y="0"/>
                    </a:lnTo>
                    <a:lnTo>
                      <a:pt x="72" y="0"/>
                    </a:lnTo>
                    <a:lnTo>
                      <a:pt x="67" y="1"/>
                    </a:lnTo>
                    <a:lnTo>
                      <a:pt x="63" y="2"/>
                    </a:lnTo>
                    <a:lnTo>
                      <a:pt x="60" y="7"/>
                    </a:lnTo>
                    <a:lnTo>
                      <a:pt x="52" y="13"/>
                    </a:lnTo>
                    <a:lnTo>
                      <a:pt x="46" y="17"/>
                    </a:lnTo>
                    <a:lnTo>
                      <a:pt x="41" y="19"/>
                    </a:lnTo>
                    <a:lnTo>
                      <a:pt x="36" y="21"/>
                    </a:lnTo>
                    <a:lnTo>
                      <a:pt x="32" y="20"/>
                    </a:lnTo>
                    <a:close/>
                  </a:path>
                </a:pathLst>
              </a:custGeom>
              <a:solidFill>
                <a:srgbClr val="E5D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0" name="Freeform 337">
                <a:extLst>
                  <a:ext uri="{FF2B5EF4-FFF2-40B4-BE49-F238E27FC236}">
                    <a16:creationId xmlns:a16="http://schemas.microsoft.com/office/drawing/2014/main" id="{0642E104-13D6-4267-BB23-7A73C57D5739}"/>
                  </a:ext>
                </a:extLst>
              </p:cNvPr>
              <p:cNvSpPr>
                <a:spLocks/>
              </p:cNvSpPr>
              <p:nvPr/>
            </p:nvSpPr>
            <p:spPr bwMode="auto">
              <a:xfrm>
                <a:off x="3748" y="1298"/>
                <a:ext cx="118" cy="172"/>
              </a:xfrm>
              <a:custGeom>
                <a:avLst/>
                <a:gdLst>
                  <a:gd name="T0" fmla="*/ 30 w 118"/>
                  <a:gd name="T1" fmla="*/ 21 h 172"/>
                  <a:gd name="T2" fmla="*/ 30 w 118"/>
                  <a:gd name="T3" fmla="*/ 21 h 172"/>
                  <a:gd name="T4" fmla="*/ 26 w 118"/>
                  <a:gd name="T5" fmla="*/ 21 h 172"/>
                  <a:gd name="T6" fmla="*/ 21 w 118"/>
                  <a:gd name="T7" fmla="*/ 22 h 172"/>
                  <a:gd name="T8" fmla="*/ 16 w 118"/>
                  <a:gd name="T9" fmla="*/ 25 h 172"/>
                  <a:gd name="T10" fmla="*/ 11 w 118"/>
                  <a:gd name="T11" fmla="*/ 29 h 172"/>
                  <a:gd name="T12" fmla="*/ 7 w 118"/>
                  <a:gd name="T13" fmla="*/ 35 h 172"/>
                  <a:gd name="T14" fmla="*/ 3 w 118"/>
                  <a:gd name="T15" fmla="*/ 43 h 172"/>
                  <a:gd name="T16" fmla="*/ 1 w 118"/>
                  <a:gd name="T17" fmla="*/ 51 h 172"/>
                  <a:gd name="T18" fmla="*/ 0 w 118"/>
                  <a:gd name="T19" fmla="*/ 62 h 172"/>
                  <a:gd name="T20" fmla="*/ 0 w 118"/>
                  <a:gd name="T21" fmla="*/ 62 h 172"/>
                  <a:gd name="T22" fmla="*/ 0 w 118"/>
                  <a:gd name="T23" fmla="*/ 67 h 172"/>
                  <a:gd name="T24" fmla="*/ 1 w 118"/>
                  <a:gd name="T25" fmla="*/ 72 h 172"/>
                  <a:gd name="T26" fmla="*/ 4 w 118"/>
                  <a:gd name="T27" fmla="*/ 82 h 172"/>
                  <a:gd name="T28" fmla="*/ 9 w 118"/>
                  <a:gd name="T29" fmla="*/ 92 h 172"/>
                  <a:gd name="T30" fmla="*/ 16 w 118"/>
                  <a:gd name="T31" fmla="*/ 101 h 172"/>
                  <a:gd name="T32" fmla="*/ 24 w 118"/>
                  <a:gd name="T33" fmla="*/ 110 h 172"/>
                  <a:gd name="T34" fmla="*/ 32 w 118"/>
                  <a:gd name="T35" fmla="*/ 118 h 172"/>
                  <a:gd name="T36" fmla="*/ 40 w 118"/>
                  <a:gd name="T37" fmla="*/ 125 h 172"/>
                  <a:gd name="T38" fmla="*/ 49 w 118"/>
                  <a:gd name="T39" fmla="*/ 130 h 172"/>
                  <a:gd name="T40" fmla="*/ 49 w 118"/>
                  <a:gd name="T41" fmla="*/ 130 h 172"/>
                  <a:gd name="T42" fmla="*/ 64 w 118"/>
                  <a:gd name="T43" fmla="*/ 140 h 172"/>
                  <a:gd name="T44" fmla="*/ 79 w 118"/>
                  <a:gd name="T45" fmla="*/ 151 h 172"/>
                  <a:gd name="T46" fmla="*/ 90 w 118"/>
                  <a:gd name="T47" fmla="*/ 161 h 172"/>
                  <a:gd name="T48" fmla="*/ 95 w 118"/>
                  <a:gd name="T49" fmla="*/ 165 h 172"/>
                  <a:gd name="T50" fmla="*/ 98 w 118"/>
                  <a:gd name="T51" fmla="*/ 169 h 172"/>
                  <a:gd name="T52" fmla="*/ 98 w 118"/>
                  <a:gd name="T53" fmla="*/ 169 h 172"/>
                  <a:gd name="T54" fmla="*/ 99 w 118"/>
                  <a:gd name="T55" fmla="*/ 172 h 172"/>
                  <a:gd name="T56" fmla="*/ 101 w 118"/>
                  <a:gd name="T57" fmla="*/ 172 h 172"/>
                  <a:gd name="T58" fmla="*/ 103 w 118"/>
                  <a:gd name="T59" fmla="*/ 172 h 172"/>
                  <a:gd name="T60" fmla="*/ 104 w 118"/>
                  <a:gd name="T61" fmla="*/ 170 h 172"/>
                  <a:gd name="T62" fmla="*/ 107 w 118"/>
                  <a:gd name="T63" fmla="*/ 166 h 172"/>
                  <a:gd name="T64" fmla="*/ 109 w 118"/>
                  <a:gd name="T65" fmla="*/ 159 h 172"/>
                  <a:gd name="T66" fmla="*/ 113 w 118"/>
                  <a:gd name="T67" fmla="*/ 143 h 172"/>
                  <a:gd name="T68" fmla="*/ 117 w 118"/>
                  <a:gd name="T69" fmla="*/ 126 h 172"/>
                  <a:gd name="T70" fmla="*/ 117 w 118"/>
                  <a:gd name="T71" fmla="*/ 126 h 172"/>
                  <a:gd name="T72" fmla="*/ 118 w 118"/>
                  <a:gd name="T73" fmla="*/ 117 h 172"/>
                  <a:gd name="T74" fmla="*/ 118 w 118"/>
                  <a:gd name="T75" fmla="*/ 105 h 172"/>
                  <a:gd name="T76" fmla="*/ 117 w 118"/>
                  <a:gd name="T77" fmla="*/ 94 h 172"/>
                  <a:gd name="T78" fmla="*/ 116 w 118"/>
                  <a:gd name="T79" fmla="*/ 82 h 172"/>
                  <a:gd name="T80" fmla="*/ 112 w 118"/>
                  <a:gd name="T81" fmla="*/ 58 h 172"/>
                  <a:gd name="T82" fmla="*/ 108 w 118"/>
                  <a:gd name="T83" fmla="*/ 43 h 172"/>
                  <a:gd name="T84" fmla="*/ 108 w 118"/>
                  <a:gd name="T85" fmla="*/ 43 h 172"/>
                  <a:gd name="T86" fmla="*/ 101 w 118"/>
                  <a:gd name="T87" fmla="*/ 29 h 172"/>
                  <a:gd name="T88" fmla="*/ 96 w 118"/>
                  <a:gd name="T89" fmla="*/ 21 h 172"/>
                  <a:gd name="T90" fmla="*/ 91 w 118"/>
                  <a:gd name="T91" fmla="*/ 13 h 172"/>
                  <a:gd name="T92" fmla="*/ 84 w 118"/>
                  <a:gd name="T93" fmla="*/ 7 h 172"/>
                  <a:gd name="T94" fmla="*/ 81 w 118"/>
                  <a:gd name="T95" fmla="*/ 3 h 172"/>
                  <a:gd name="T96" fmla="*/ 77 w 118"/>
                  <a:gd name="T97" fmla="*/ 1 h 172"/>
                  <a:gd name="T98" fmla="*/ 73 w 118"/>
                  <a:gd name="T99" fmla="*/ 0 h 172"/>
                  <a:gd name="T100" fmla="*/ 69 w 118"/>
                  <a:gd name="T101" fmla="*/ 0 h 172"/>
                  <a:gd name="T102" fmla="*/ 65 w 118"/>
                  <a:gd name="T103" fmla="*/ 0 h 172"/>
                  <a:gd name="T104" fmla="*/ 61 w 118"/>
                  <a:gd name="T105" fmla="*/ 2 h 172"/>
                  <a:gd name="T106" fmla="*/ 61 w 118"/>
                  <a:gd name="T107" fmla="*/ 2 h 172"/>
                  <a:gd name="T108" fmla="*/ 58 w 118"/>
                  <a:gd name="T109" fmla="*/ 6 h 172"/>
                  <a:gd name="T110" fmla="*/ 50 w 118"/>
                  <a:gd name="T111" fmla="*/ 13 h 172"/>
                  <a:gd name="T112" fmla="*/ 45 w 118"/>
                  <a:gd name="T113" fmla="*/ 17 h 172"/>
                  <a:gd name="T114" fmla="*/ 40 w 118"/>
                  <a:gd name="T115" fmla="*/ 20 h 172"/>
                  <a:gd name="T116" fmla="*/ 35 w 118"/>
                  <a:gd name="T117" fmla="*/ 22 h 172"/>
                  <a:gd name="T118" fmla="*/ 30 w 118"/>
                  <a:gd name="T119" fmla="*/ 21 h 172"/>
                  <a:gd name="T120" fmla="*/ 30 w 118"/>
                  <a:gd name="T121" fmla="*/ 21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8" h="172">
                    <a:moveTo>
                      <a:pt x="30" y="21"/>
                    </a:moveTo>
                    <a:lnTo>
                      <a:pt x="30" y="21"/>
                    </a:lnTo>
                    <a:lnTo>
                      <a:pt x="26" y="21"/>
                    </a:lnTo>
                    <a:lnTo>
                      <a:pt x="21" y="22"/>
                    </a:lnTo>
                    <a:lnTo>
                      <a:pt x="16" y="25"/>
                    </a:lnTo>
                    <a:lnTo>
                      <a:pt x="11" y="29"/>
                    </a:lnTo>
                    <a:lnTo>
                      <a:pt x="7" y="35"/>
                    </a:lnTo>
                    <a:lnTo>
                      <a:pt x="3" y="43"/>
                    </a:lnTo>
                    <a:lnTo>
                      <a:pt x="1" y="51"/>
                    </a:lnTo>
                    <a:lnTo>
                      <a:pt x="0" y="62"/>
                    </a:lnTo>
                    <a:lnTo>
                      <a:pt x="0" y="67"/>
                    </a:lnTo>
                    <a:lnTo>
                      <a:pt x="1" y="72"/>
                    </a:lnTo>
                    <a:lnTo>
                      <a:pt x="4" y="82"/>
                    </a:lnTo>
                    <a:lnTo>
                      <a:pt x="9" y="92"/>
                    </a:lnTo>
                    <a:lnTo>
                      <a:pt x="16" y="101"/>
                    </a:lnTo>
                    <a:lnTo>
                      <a:pt x="24" y="110"/>
                    </a:lnTo>
                    <a:lnTo>
                      <a:pt x="32" y="118"/>
                    </a:lnTo>
                    <a:lnTo>
                      <a:pt x="40" y="125"/>
                    </a:lnTo>
                    <a:lnTo>
                      <a:pt x="49" y="130"/>
                    </a:lnTo>
                    <a:lnTo>
                      <a:pt x="64" y="140"/>
                    </a:lnTo>
                    <a:lnTo>
                      <a:pt x="79" y="151"/>
                    </a:lnTo>
                    <a:lnTo>
                      <a:pt x="90" y="161"/>
                    </a:lnTo>
                    <a:lnTo>
                      <a:pt x="95" y="165"/>
                    </a:lnTo>
                    <a:lnTo>
                      <a:pt x="98" y="169"/>
                    </a:lnTo>
                    <a:lnTo>
                      <a:pt x="99" y="172"/>
                    </a:lnTo>
                    <a:lnTo>
                      <a:pt x="101" y="172"/>
                    </a:lnTo>
                    <a:lnTo>
                      <a:pt x="103" y="172"/>
                    </a:lnTo>
                    <a:lnTo>
                      <a:pt x="104" y="170"/>
                    </a:lnTo>
                    <a:lnTo>
                      <a:pt x="107" y="166"/>
                    </a:lnTo>
                    <a:lnTo>
                      <a:pt x="109" y="159"/>
                    </a:lnTo>
                    <a:lnTo>
                      <a:pt x="113" y="143"/>
                    </a:lnTo>
                    <a:lnTo>
                      <a:pt x="117" y="126"/>
                    </a:lnTo>
                    <a:lnTo>
                      <a:pt x="118" y="117"/>
                    </a:lnTo>
                    <a:lnTo>
                      <a:pt x="118" y="105"/>
                    </a:lnTo>
                    <a:lnTo>
                      <a:pt x="117" y="94"/>
                    </a:lnTo>
                    <a:lnTo>
                      <a:pt x="116" y="82"/>
                    </a:lnTo>
                    <a:lnTo>
                      <a:pt x="112" y="58"/>
                    </a:lnTo>
                    <a:lnTo>
                      <a:pt x="108" y="43"/>
                    </a:lnTo>
                    <a:lnTo>
                      <a:pt x="101" y="29"/>
                    </a:lnTo>
                    <a:lnTo>
                      <a:pt x="96" y="21"/>
                    </a:lnTo>
                    <a:lnTo>
                      <a:pt x="91" y="13"/>
                    </a:lnTo>
                    <a:lnTo>
                      <a:pt x="84" y="7"/>
                    </a:lnTo>
                    <a:lnTo>
                      <a:pt x="81" y="3"/>
                    </a:lnTo>
                    <a:lnTo>
                      <a:pt x="77" y="1"/>
                    </a:lnTo>
                    <a:lnTo>
                      <a:pt x="73" y="0"/>
                    </a:lnTo>
                    <a:lnTo>
                      <a:pt x="69" y="0"/>
                    </a:lnTo>
                    <a:lnTo>
                      <a:pt x="65" y="0"/>
                    </a:lnTo>
                    <a:lnTo>
                      <a:pt x="61" y="2"/>
                    </a:lnTo>
                    <a:lnTo>
                      <a:pt x="58" y="6"/>
                    </a:lnTo>
                    <a:lnTo>
                      <a:pt x="50" y="13"/>
                    </a:lnTo>
                    <a:lnTo>
                      <a:pt x="45" y="17"/>
                    </a:lnTo>
                    <a:lnTo>
                      <a:pt x="40" y="20"/>
                    </a:lnTo>
                    <a:lnTo>
                      <a:pt x="35" y="22"/>
                    </a:lnTo>
                    <a:lnTo>
                      <a:pt x="30" y="21"/>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1" name="Freeform 338">
                <a:extLst>
                  <a:ext uri="{FF2B5EF4-FFF2-40B4-BE49-F238E27FC236}">
                    <a16:creationId xmlns:a16="http://schemas.microsoft.com/office/drawing/2014/main" id="{885E9442-DEF6-4705-9B80-9F0ADAC4496D}"/>
                  </a:ext>
                </a:extLst>
              </p:cNvPr>
              <p:cNvSpPr>
                <a:spLocks/>
              </p:cNvSpPr>
              <p:nvPr/>
            </p:nvSpPr>
            <p:spPr bwMode="auto">
              <a:xfrm>
                <a:off x="3750" y="1298"/>
                <a:ext cx="115" cy="169"/>
              </a:xfrm>
              <a:custGeom>
                <a:avLst/>
                <a:gdLst>
                  <a:gd name="T0" fmla="*/ 30 w 115"/>
                  <a:gd name="T1" fmla="*/ 23 h 169"/>
                  <a:gd name="T2" fmla="*/ 30 w 115"/>
                  <a:gd name="T3" fmla="*/ 23 h 169"/>
                  <a:gd name="T4" fmla="*/ 26 w 115"/>
                  <a:gd name="T5" fmla="*/ 23 h 169"/>
                  <a:gd name="T6" fmla="*/ 21 w 115"/>
                  <a:gd name="T7" fmla="*/ 24 h 169"/>
                  <a:gd name="T8" fmla="*/ 16 w 115"/>
                  <a:gd name="T9" fmla="*/ 27 h 169"/>
                  <a:gd name="T10" fmla="*/ 11 w 115"/>
                  <a:gd name="T11" fmla="*/ 31 h 169"/>
                  <a:gd name="T12" fmla="*/ 7 w 115"/>
                  <a:gd name="T13" fmla="*/ 37 h 169"/>
                  <a:gd name="T14" fmla="*/ 4 w 115"/>
                  <a:gd name="T15" fmla="*/ 44 h 169"/>
                  <a:gd name="T16" fmla="*/ 1 w 115"/>
                  <a:gd name="T17" fmla="*/ 52 h 169"/>
                  <a:gd name="T18" fmla="*/ 0 w 115"/>
                  <a:gd name="T19" fmla="*/ 63 h 169"/>
                  <a:gd name="T20" fmla="*/ 0 w 115"/>
                  <a:gd name="T21" fmla="*/ 63 h 169"/>
                  <a:gd name="T22" fmla="*/ 0 w 115"/>
                  <a:gd name="T23" fmla="*/ 67 h 169"/>
                  <a:gd name="T24" fmla="*/ 1 w 115"/>
                  <a:gd name="T25" fmla="*/ 72 h 169"/>
                  <a:gd name="T26" fmla="*/ 4 w 115"/>
                  <a:gd name="T27" fmla="*/ 82 h 169"/>
                  <a:gd name="T28" fmla="*/ 10 w 115"/>
                  <a:gd name="T29" fmla="*/ 92 h 169"/>
                  <a:gd name="T30" fmla="*/ 16 w 115"/>
                  <a:gd name="T31" fmla="*/ 101 h 169"/>
                  <a:gd name="T32" fmla="*/ 24 w 115"/>
                  <a:gd name="T33" fmla="*/ 109 h 169"/>
                  <a:gd name="T34" fmla="*/ 32 w 115"/>
                  <a:gd name="T35" fmla="*/ 117 h 169"/>
                  <a:gd name="T36" fmla="*/ 40 w 115"/>
                  <a:gd name="T37" fmla="*/ 124 h 169"/>
                  <a:gd name="T38" fmla="*/ 48 w 115"/>
                  <a:gd name="T39" fmla="*/ 129 h 169"/>
                  <a:gd name="T40" fmla="*/ 48 w 115"/>
                  <a:gd name="T41" fmla="*/ 129 h 169"/>
                  <a:gd name="T42" fmla="*/ 63 w 115"/>
                  <a:gd name="T43" fmla="*/ 139 h 169"/>
                  <a:gd name="T44" fmla="*/ 77 w 115"/>
                  <a:gd name="T45" fmla="*/ 149 h 169"/>
                  <a:gd name="T46" fmla="*/ 88 w 115"/>
                  <a:gd name="T47" fmla="*/ 159 h 169"/>
                  <a:gd name="T48" fmla="*/ 93 w 115"/>
                  <a:gd name="T49" fmla="*/ 163 h 169"/>
                  <a:gd name="T50" fmla="*/ 96 w 115"/>
                  <a:gd name="T51" fmla="*/ 167 h 169"/>
                  <a:gd name="T52" fmla="*/ 96 w 115"/>
                  <a:gd name="T53" fmla="*/ 167 h 169"/>
                  <a:gd name="T54" fmla="*/ 97 w 115"/>
                  <a:gd name="T55" fmla="*/ 168 h 169"/>
                  <a:gd name="T56" fmla="*/ 98 w 115"/>
                  <a:gd name="T57" fmla="*/ 169 h 169"/>
                  <a:gd name="T58" fmla="*/ 99 w 115"/>
                  <a:gd name="T59" fmla="*/ 168 h 169"/>
                  <a:gd name="T60" fmla="*/ 102 w 115"/>
                  <a:gd name="T61" fmla="*/ 167 h 169"/>
                  <a:gd name="T62" fmla="*/ 104 w 115"/>
                  <a:gd name="T63" fmla="*/ 163 h 169"/>
                  <a:gd name="T64" fmla="*/ 106 w 115"/>
                  <a:gd name="T65" fmla="*/ 157 h 169"/>
                  <a:gd name="T66" fmla="*/ 110 w 115"/>
                  <a:gd name="T67" fmla="*/ 141 h 169"/>
                  <a:gd name="T68" fmla="*/ 114 w 115"/>
                  <a:gd name="T69" fmla="*/ 125 h 169"/>
                  <a:gd name="T70" fmla="*/ 114 w 115"/>
                  <a:gd name="T71" fmla="*/ 125 h 169"/>
                  <a:gd name="T72" fmla="*/ 115 w 115"/>
                  <a:gd name="T73" fmla="*/ 116 h 169"/>
                  <a:gd name="T74" fmla="*/ 115 w 115"/>
                  <a:gd name="T75" fmla="*/ 105 h 169"/>
                  <a:gd name="T76" fmla="*/ 115 w 115"/>
                  <a:gd name="T77" fmla="*/ 93 h 169"/>
                  <a:gd name="T78" fmla="*/ 113 w 115"/>
                  <a:gd name="T79" fmla="*/ 82 h 169"/>
                  <a:gd name="T80" fmla="*/ 110 w 115"/>
                  <a:gd name="T81" fmla="*/ 60 h 169"/>
                  <a:gd name="T82" fmla="*/ 106 w 115"/>
                  <a:gd name="T83" fmla="*/ 44 h 169"/>
                  <a:gd name="T84" fmla="*/ 106 w 115"/>
                  <a:gd name="T85" fmla="*/ 44 h 169"/>
                  <a:gd name="T86" fmla="*/ 99 w 115"/>
                  <a:gd name="T87" fmla="*/ 31 h 169"/>
                  <a:gd name="T88" fmla="*/ 94 w 115"/>
                  <a:gd name="T89" fmla="*/ 23 h 169"/>
                  <a:gd name="T90" fmla="*/ 89 w 115"/>
                  <a:gd name="T91" fmla="*/ 15 h 169"/>
                  <a:gd name="T92" fmla="*/ 82 w 115"/>
                  <a:gd name="T93" fmla="*/ 8 h 169"/>
                  <a:gd name="T94" fmla="*/ 79 w 115"/>
                  <a:gd name="T95" fmla="*/ 5 h 169"/>
                  <a:gd name="T96" fmla="*/ 75 w 115"/>
                  <a:gd name="T97" fmla="*/ 2 h 169"/>
                  <a:gd name="T98" fmla="*/ 72 w 115"/>
                  <a:gd name="T99" fmla="*/ 1 h 169"/>
                  <a:gd name="T100" fmla="*/ 68 w 115"/>
                  <a:gd name="T101" fmla="*/ 0 h 169"/>
                  <a:gd name="T102" fmla="*/ 64 w 115"/>
                  <a:gd name="T103" fmla="*/ 1 h 169"/>
                  <a:gd name="T104" fmla="*/ 60 w 115"/>
                  <a:gd name="T105" fmla="*/ 2 h 169"/>
                  <a:gd name="T106" fmla="*/ 60 w 115"/>
                  <a:gd name="T107" fmla="*/ 2 h 169"/>
                  <a:gd name="T108" fmla="*/ 57 w 115"/>
                  <a:gd name="T109" fmla="*/ 7 h 169"/>
                  <a:gd name="T110" fmla="*/ 49 w 115"/>
                  <a:gd name="T111" fmla="*/ 15 h 169"/>
                  <a:gd name="T112" fmla="*/ 45 w 115"/>
                  <a:gd name="T113" fmla="*/ 19 h 169"/>
                  <a:gd name="T114" fmla="*/ 39 w 115"/>
                  <a:gd name="T115" fmla="*/ 22 h 169"/>
                  <a:gd name="T116" fmla="*/ 34 w 115"/>
                  <a:gd name="T117" fmla="*/ 23 h 169"/>
                  <a:gd name="T118" fmla="*/ 30 w 115"/>
                  <a:gd name="T119" fmla="*/ 23 h 169"/>
                  <a:gd name="T120" fmla="*/ 30 w 115"/>
                  <a:gd name="T121" fmla="*/ 23 h 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 h="169">
                    <a:moveTo>
                      <a:pt x="30" y="23"/>
                    </a:moveTo>
                    <a:lnTo>
                      <a:pt x="30" y="23"/>
                    </a:lnTo>
                    <a:lnTo>
                      <a:pt x="26" y="23"/>
                    </a:lnTo>
                    <a:lnTo>
                      <a:pt x="21" y="24"/>
                    </a:lnTo>
                    <a:lnTo>
                      <a:pt x="16" y="27"/>
                    </a:lnTo>
                    <a:lnTo>
                      <a:pt x="11" y="31"/>
                    </a:lnTo>
                    <a:lnTo>
                      <a:pt x="7" y="37"/>
                    </a:lnTo>
                    <a:lnTo>
                      <a:pt x="4" y="44"/>
                    </a:lnTo>
                    <a:lnTo>
                      <a:pt x="1" y="52"/>
                    </a:lnTo>
                    <a:lnTo>
                      <a:pt x="0" y="63"/>
                    </a:lnTo>
                    <a:lnTo>
                      <a:pt x="0" y="67"/>
                    </a:lnTo>
                    <a:lnTo>
                      <a:pt x="1" y="72"/>
                    </a:lnTo>
                    <a:lnTo>
                      <a:pt x="4" y="82"/>
                    </a:lnTo>
                    <a:lnTo>
                      <a:pt x="10" y="92"/>
                    </a:lnTo>
                    <a:lnTo>
                      <a:pt x="16" y="101"/>
                    </a:lnTo>
                    <a:lnTo>
                      <a:pt x="24" y="109"/>
                    </a:lnTo>
                    <a:lnTo>
                      <a:pt x="32" y="117"/>
                    </a:lnTo>
                    <a:lnTo>
                      <a:pt x="40" y="124"/>
                    </a:lnTo>
                    <a:lnTo>
                      <a:pt x="48" y="129"/>
                    </a:lnTo>
                    <a:lnTo>
                      <a:pt x="63" y="139"/>
                    </a:lnTo>
                    <a:lnTo>
                      <a:pt x="77" y="149"/>
                    </a:lnTo>
                    <a:lnTo>
                      <a:pt x="88" y="159"/>
                    </a:lnTo>
                    <a:lnTo>
                      <a:pt x="93" y="163"/>
                    </a:lnTo>
                    <a:lnTo>
                      <a:pt x="96" y="167"/>
                    </a:lnTo>
                    <a:lnTo>
                      <a:pt x="97" y="168"/>
                    </a:lnTo>
                    <a:lnTo>
                      <a:pt x="98" y="169"/>
                    </a:lnTo>
                    <a:lnTo>
                      <a:pt x="99" y="168"/>
                    </a:lnTo>
                    <a:lnTo>
                      <a:pt x="102" y="167"/>
                    </a:lnTo>
                    <a:lnTo>
                      <a:pt x="104" y="163"/>
                    </a:lnTo>
                    <a:lnTo>
                      <a:pt x="106" y="157"/>
                    </a:lnTo>
                    <a:lnTo>
                      <a:pt x="110" y="141"/>
                    </a:lnTo>
                    <a:lnTo>
                      <a:pt x="114" y="125"/>
                    </a:lnTo>
                    <a:lnTo>
                      <a:pt x="115" y="116"/>
                    </a:lnTo>
                    <a:lnTo>
                      <a:pt x="115" y="105"/>
                    </a:lnTo>
                    <a:lnTo>
                      <a:pt x="115" y="93"/>
                    </a:lnTo>
                    <a:lnTo>
                      <a:pt x="113" y="82"/>
                    </a:lnTo>
                    <a:lnTo>
                      <a:pt x="110" y="60"/>
                    </a:lnTo>
                    <a:lnTo>
                      <a:pt x="106" y="44"/>
                    </a:lnTo>
                    <a:lnTo>
                      <a:pt x="99" y="31"/>
                    </a:lnTo>
                    <a:lnTo>
                      <a:pt x="94" y="23"/>
                    </a:lnTo>
                    <a:lnTo>
                      <a:pt x="89" y="15"/>
                    </a:lnTo>
                    <a:lnTo>
                      <a:pt x="82" y="8"/>
                    </a:lnTo>
                    <a:lnTo>
                      <a:pt x="79" y="5"/>
                    </a:lnTo>
                    <a:lnTo>
                      <a:pt x="75" y="2"/>
                    </a:lnTo>
                    <a:lnTo>
                      <a:pt x="72" y="1"/>
                    </a:lnTo>
                    <a:lnTo>
                      <a:pt x="68" y="0"/>
                    </a:lnTo>
                    <a:lnTo>
                      <a:pt x="64" y="1"/>
                    </a:lnTo>
                    <a:lnTo>
                      <a:pt x="60" y="2"/>
                    </a:lnTo>
                    <a:lnTo>
                      <a:pt x="57" y="7"/>
                    </a:lnTo>
                    <a:lnTo>
                      <a:pt x="49" y="15"/>
                    </a:lnTo>
                    <a:lnTo>
                      <a:pt x="45" y="19"/>
                    </a:lnTo>
                    <a:lnTo>
                      <a:pt x="39" y="22"/>
                    </a:lnTo>
                    <a:lnTo>
                      <a:pt x="34" y="23"/>
                    </a:lnTo>
                    <a:lnTo>
                      <a:pt x="30" y="23"/>
                    </a:lnTo>
                    <a:close/>
                  </a:path>
                </a:pathLst>
              </a:custGeom>
              <a:solidFill>
                <a:srgbClr val="DED7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2" name="Freeform 339">
                <a:extLst>
                  <a:ext uri="{FF2B5EF4-FFF2-40B4-BE49-F238E27FC236}">
                    <a16:creationId xmlns:a16="http://schemas.microsoft.com/office/drawing/2014/main" id="{06B7D0EA-A7E9-4F4B-BAD0-7E6975844830}"/>
                  </a:ext>
                </a:extLst>
              </p:cNvPr>
              <p:cNvSpPr>
                <a:spLocks/>
              </p:cNvSpPr>
              <p:nvPr/>
            </p:nvSpPr>
            <p:spPr bwMode="auto">
              <a:xfrm>
                <a:off x="3753" y="1299"/>
                <a:ext cx="111" cy="165"/>
              </a:xfrm>
              <a:custGeom>
                <a:avLst/>
                <a:gdLst>
                  <a:gd name="T0" fmla="*/ 29 w 111"/>
                  <a:gd name="T1" fmla="*/ 24 h 165"/>
                  <a:gd name="T2" fmla="*/ 29 w 111"/>
                  <a:gd name="T3" fmla="*/ 24 h 165"/>
                  <a:gd name="T4" fmla="*/ 25 w 111"/>
                  <a:gd name="T5" fmla="*/ 24 h 165"/>
                  <a:gd name="T6" fmla="*/ 20 w 111"/>
                  <a:gd name="T7" fmla="*/ 25 h 165"/>
                  <a:gd name="T8" fmla="*/ 15 w 111"/>
                  <a:gd name="T9" fmla="*/ 28 h 165"/>
                  <a:gd name="T10" fmla="*/ 11 w 111"/>
                  <a:gd name="T11" fmla="*/ 32 h 165"/>
                  <a:gd name="T12" fmla="*/ 7 w 111"/>
                  <a:gd name="T13" fmla="*/ 37 h 165"/>
                  <a:gd name="T14" fmla="*/ 3 w 111"/>
                  <a:gd name="T15" fmla="*/ 44 h 165"/>
                  <a:gd name="T16" fmla="*/ 1 w 111"/>
                  <a:gd name="T17" fmla="*/ 52 h 165"/>
                  <a:gd name="T18" fmla="*/ 0 w 111"/>
                  <a:gd name="T19" fmla="*/ 62 h 165"/>
                  <a:gd name="T20" fmla="*/ 0 w 111"/>
                  <a:gd name="T21" fmla="*/ 62 h 165"/>
                  <a:gd name="T22" fmla="*/ 0 w 111"/>
                  <a:gd name="T23" fmla="*/ 67 h 165"/>
                  <a:gd name="T24" fmla="*/ 1 w 111"/>
                  <a:gd name="T25" fmla="*/ 72 h 165"/>
                  <a:gd name="T26" fmla="*/ 4 w 111"/>
                  <a:gd name="T27" fmla="*/ 81 h 165"/>
                  <a:gd name="T28" fmla="*/ 9 w 111"/>
                  <a:gd name="T29" fmla="*/ 90 h 165"/>
                  <a:gd name="T30" fmla="*/ 15 w 111"/>
                  <a:gd name="T31" fmla="*/ 99 h 165"/>
                  <a:gd name="T32" fmla="*/ 23 w 111"/>
                  <a:gd name="T33" fmla="*/ 107 h 165"/>
                  <a:gd name="T34" fmla="*/ 30 w 111"/>
                  <a:gd name="T35" fmla="*/ 115 h 165"/>
                  <a:gd name="T36" fmla="*/ 38 w 111"/>
                  <a:gd name="T37" fmla="*/ 122 h 165"/>
                  <a:gd name="T38" fmla="*/ 47 w 111"/>
                  <a:gd name="T39" fmla="*/ 127 h 165"/>
                  <a:gd name="T40" fmla="*/ 47 w 111"/>
                  <a:gd name="T41" fmla="*/ 127 h 165"/>
                  <a:gd name="T42" fmla="*/ 61 w 111"/>
                  <a:gd name="T43" fmla="*/ 136 h 165"/>
                  <a:gd name="T44" fmla="*/ 74 w 111"/>
                  <a:gd name="T45" fmla="*/ 146 h 165"/>
                  <a:gd name="T46" fmla="*/ 85 w 111"/>
                  <a:gd name="T47" fmla="*/ 155 h 165"/>
                  <a:gd name="T48" fmla="*/ 92 w 111"/>
                  <a:gd name="T49" fmla="*/ 164 h 165"/>
                  <a:gd name="T50" fmla="*/ 92 w 111"/>
                  <a:gd name="T51" fmla="*/ 164 h 165"/>
                  <a:gd name="T52" fmla="*/ 94 w 111"/>
                  <a:gd name="T53" fmla="*/ 165 h 165"/>
                  <a:gd name="T54" fmla="*/ 95 w 111"/>
                  <a:gd name="T55" fmla="*/ 165 h 165"/>
                  <a:gd name="T56" fmla="*/ 96 w 111"/>
                  <a:gd name="T57" fmla="*/ 165 h 165"/>
                  <a:gd name="T58" fmla="*/ 98 w 111"/>
                  <a:gd name="T59" fmla="*/ 164 h 165"/>
                  <a:gd name="T60" fmla="*/ 100 w 111"/>
                  <a:gd name="T61" fmla="*/ 160 h 165"/>
                  <a:gd name="T62" fmla="*/ 103 w 111"/>
                  <a:gd name="T63" fmla="*/ 154 h 165"/>
                  <a:gd name="T64" fmla="*/ 107 w 111"/>
                  <a:gd name="T65" fmla="*/ 139 h 165"/>
                  <a:gd name="T66" fmla="*/ 110 w 111"/>
                  <a:gd name="T67" fmla="*/ 123 h 165"/>
                  <a:gd name="T68" fmla="*/ 110 w 111"/>
                  <a:gd name="T69" fmla="*/ 123 h 165"/>
                  <a:gd name="T70" fmla="*/ 111 w 111"/>
                  <a:gd name="T71" fmla="*/ 113 h 165"/>
                  <a:gd name="T72" fmla="*/ 111 w 111"/>
                  <a:gd name="T73" fmla="*/ 103 h 165"/>
                  <a:gd name="T74" fmla="*/ 110 w 111"/>
                  <a:gd name="T75" fmla="*/ 81 h 165"/>
                  <a:gd name="T76" fmla="*/ 106 w 111"/>
                  <a:gd name="T77" fmla="*/ 60 h 165"/>
                  <a:gd name="T78" fmla="*/ 102 w 111"/>
                  <a:gd name="T79" fmla="*/ 44 h 165"/>
                  <a:gd name="T80" fmla="*/ 102 w 111"/>
                  <a:gd name="T81" fmla="*/ 44 h 165"/>
                  <a:gd name="T82" fmla="*/ 95 w 111"/>
                  <a:gd name="T83" fmla="*/ 31 h 165"/>
                  <a:gd name="T84" fmla="*/ 91 w 111"/>
                  <a:gd name="T85" fmla="*/ 23 h 165"/>
                  <a:gd name="T86" fmla="*/ 85 w 111"/>
                  <a:gd name="T87" fmla="*/ 15 h 165"/>
                  <a:gd name="T88" fmla="*/ 79 w 111"/>
                  <a:gd name="T89" fmla="*/ 8 h 165"/>
                  <a:gd name="T90" fmla="*/ 76 w 111"/>
                  <a:gd name="T91" fmla="*/ 5 h 165"/>
                  <a:gd name="T92" fmla="*/ 73 w 111"/>
                  <a:gd name="T93" fmla="*/ 2 h 165"/>
                  <a:gd name="T94" fmla="*/ 69 w 111"/>
                  <a:gd name="T95" fmla="*/ 1 h 165"/>
                  <a:gd name="T96" fmla="*/ 65 w 111"/>
                  <a:gd name="T97" fmla="*/ 0 h 165"/>
                  <a:gd name="T98" fmla="*/ 62 w 111"/>
                  <a:gd name="T99" fmla="*/ 0 h 165"/>
                  <a:gd name="T100" fmla="*/ 58 w 111"/>
                  <a:gd name="T101" fmla="*/ 2 h 165"/>
                  <a:gd name="T102" fmla="*/ 58 w 111"/>
                  <a:gd name="T103" fmla="*/ 2 h 165"/>
                  <a:gd name="T104" fmla="*/ 55 w 111"/>
                  <a:gd name="T105" fmla="*/ 7 h 165"/>
                  <a:gd name="T106" fmla="*/ 48 w 111"/>
                  <a:gd name="T107" fmla="*/ 15 h 165"/>
                  <a:gd name="T108" fmla="*/ 43 w 111"/>
                  <a:gd name="T109" fmla="*/ 19 h 165"/>
                  <a:gd name="T110" fmla="*/ 38 w 111"/>
                  <a:gd name="T111" fmla="*/ 22 h 165"/>
                  <a:gd name="T112" fmla="*/ 33 w 111"/>
                  <a:gd name="T113" fmla="*/ 24 h 165"/>
                  <a:gd name="T114" fmla="*/ 31 w 111"/>
                  <a:gd name="T115" fmla="*/ 24 h 165"/>
                  <a:gd name="T116" fmla="*/ 29 w 111"/>
                  <a:gd name="T117" fmla="*/ 24 h 165"/>
                  <a:gd name="T118" fmla="*/ 29 w 111"/>
                  <a:gd name="T119" fmla="*/ 24 h 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1" h="165">
                    <a:moveTo>
                      <a:pt x="29" y="24"/>
                    </a:moveTo>
                    <a:lnTo>
                      <a:pt x="29" y="24"/>
                    </a:lnTo>
                    <a:lnTo>
                      <a:pt x="25" y="24"/>
                    </a:lnTo>
                    <a:lnTo>
                      <a:pt x="20" y="25"/>
                    </a:lnTo>
                    <a:lnTo>
                      <a:pt x="15" y="28"/>
                    </a:lnTo>
                    <a:lnTo>
                      <a:pt x="11" y="32"/>
                    </a:lnTo>
                    <a:lnTo>
                      <a:pt x="7" y="37"/>
                    </a:lnTo>
                    <a:lnTo>
                      <a:pt x="3" y="44"/>
                    </a:lnTo>
                    <a:lnTo>
                      <a:pt x="1" y="52"/>
                    </a:lnTo>
                    <a:lnTo>
                      <a:pt x="0" y="62"/>
                    </a:lnTo>
                    <a:lnTo>
                      <a:pt x="0" y="67"/>
                    </a:lnTo>
                    <a:lnTo>
                      <a:pt x="1" y="72"/>
                    </a:lnTo>
                    <a:lnTo>
                      <a:pt x="4" y="81"/>
                    </a:lnTo>
                    <a:lnTo>
                      <a:pt x="9" y="90"/>
                    </a:lnTo>
                    <a:lnTo>
                      <a:pt x="15" y="99"/>
                    </a:lnTo>
                    <a:lnTo>
                      <a:pt x="23" y="107"/>
                    </a:lnTo>
                    <a:lnTo>
                      <a:pt x="30" y="115"/>
                    </a:lnTo>
                    <a:lnTo>
                      <a:pt x="38" y="122"/>
                    </a:lnTo>
                    <a:lnTo>
                      <a:pt x="47" y="127"/>
                    </a:lnTo>
                    <a:lnTo>
                      <a:pt x="61" y="136"/>
                    </a:lnTo>
                    <a:lnTo>
                      <a:pt x="74" y="146"/>
                    </a:lnTo>
                    <a:lnTo>
                      <a:pt x="85" y="155"/>
                    </a:lnTo>
                    <a:lnTo>
                      <a:pt x="92" y="164"/>
                    </a:lnTo>
                    <a:lnTo>
                      <a:pt x="94" y="165"/>
                    </a:lnTo>
                    <a:lnTo>
                      <a:pt x="95" y="165"/>
                    </a:lnTo>
                    <a:lnTo>
                      <a:pt x="96" y="165"/>
                    </a:lnTo>
                    <a:lnTo>
                      <a:pt x="98" y="164"/>
                    </a:lnTo>
                    <a:lnTo>
                      <a:pt x="100" y="160"/>
                    </a:lnTo>
                    <a:lnTo>
                      <a:pt x="103" y="154"/>
                    </a:lnTo>
                    <a:lnTo>
                      <a:pt x="107" y="139"/>
                    </a:lnTo>
                    <a:lnTo>
                      <a:pt x="110" y="123"/>
                    </a:lnTo>
                    <a:lnTo>
                      <a:pt x="111" y="113"/>
                    </a:lnTo>
                    <a:lnTo>
                      <a:pt x="111" y="103"/>
                    </a:lnTo>
                    <a:lnTo>
                      <a:pt x="110" y="81"/>
                    </a:lnTo>
                    <a:lnTo>
                      <a:pt x="106" y="60"/>
                    </a:lnTo>
                    <a:lnTo>
                      <a:pt x="102" y="44"/>
                    </a:lnTo>
                    <a:lnTo>
                      <a:pt x="95" y="31"/>
                    </a:lnTo>
                    <a:lnTo>
                      <a:pt x="91" y="23"/>
                    </a:lnTo>
                    <a:lnTo>
                      <a:pt x="85" y="15"/>
                    </a:lnTo>
                    <a:lnTo>
                      <a:pt x="79" y="8"/>
                    </a:lnTo>
                    <a:lnTo>
                      <a:pt x="76" y="5"/>
                    </a:lnTo>
                    <a:lnTo>
                      <a:pt x="73" y="2"/>
                    </a:lnTo>
                    <a:lnTo>
                      <a:pt x="69" y="1"/>
                    </a:lnTo>
                    <a:lnTo>
                      <a:pt x="65" y="0"/>
                    </a:lnTo>
                    <a:lnTo>
                      <a:pt x="62" y="0"/>
                    </a:lnTo>
                    <a:lnTo>
                      <a:pt x="58" y="2"/>
                    </a:lnTo>
                    <a:lnTo>
                      <a:pt x="55" y="7"/>
                    </a:lnTo>
                    <a:lnTo>
                      <a:pt x="48" y="15"/>
                    </a:lnTo>
                    <a:lnTo>
                      <a:pt x="43" y="19"/>
                    </a:lnTo>
                    <a:lnTo>
                      <a:pt x="38" y="22"/>
                    </a:lnTo>
                    <a:lnTo>
                      <a:pt x="33" y="24"/>
                    </a:lnTo>
                    <a:lnTo>
                      <a:pt x="31" y="24"/>
                    </a:lnTo>
                    <a:lnTo>
                      <a:pt x="29" y="24"/>
                    </a:lnTo>
                    <a:close/>
                  </a:path>
                </a:pathLst>
              </a:custGeom>
              <a:solidFill>
                <a:srgbClr val="DCD4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3" name="Freeform 340">
                <a:extLst>
                  <a:ext uri="{FF2B5EF4-FFF2-40B4-BE49-F238E27FC236}">
                    <a16:creationId xmlns:a16="http://schemas.microsoft.com/office/drawing/2014/main" id="{51C2D16E-6C3D-4788-9F1E-3542E3BE9199}"/>
                  </a:ext>
                </a:extLst>
              </p:cNvPr>
              <p:cNvSpPr>
                <a:spLocks/>
              </p:cNvSpPr>
              <p:nvPr/>
            </p:nvSpPr>
            <p:spPr bwMode="auto">
              <a:xfrm>
                <a:off x="3755" y="1300"/>
                <a:ext cx="108" cy="162"/>
              </a:xfrm>
              <a:custGeom>
                <a:avLst/>
                <a:gdLst>
                  <a:gd name="T0" fmla="*/ 56 w 108"/>
                  <a:gd name="T1" fmla="*/ 1 h 162"/>
                  <a:gd name="T2" fmla="*/ 56 w 108"/>
                  <a:gd name="T3" fmla="*/ 1 h 162"/>
                  <a:gd name="T4" fmla="*/ 54 w 108"/>
                  <a:gd name="T5" fmla="*/ 6 h 162"/>
                  <a:gd name="T6" fmla="*/ 47 w 108"/>
                  <a:gd name="T7" fmla="*/ 15 h 162"/>
                  <a:gd name="T8" fmla="*/ 42 w 108"/>
                  <a:gd name="T9" fmla="*/ 19 h 162"/>
                  <a:gd name="T10" fmla="*/ 37 w 108"/>
                  <a:gd name="T11" fmla="*/ 23 h 162"/>
                  <a:gd name="T12" fmla="*/ 33 w 108"/>
                  <a:gd name="T13" fmla="*/ 25 h 162"/>
                  <a:gd name="T14" fmla="*/ 30 w 108"/>
                  <a:gd name="T15" fmla="*/ 25 h 162"/>
                  <a:gd name="T16" fmla="*/ 29 w 108"/>
                  <a:gd name="T17" fmla="*/ 25 h 162"/>
                  <a:gd name="T18" fmla="*/ 29 w 108"/>
                  <a:gd name="T19" fmla="*/ 25 h 162"/>
                  <a:gd name="T20" fmla="*/ 24 w 108"/>
                  <a:gd name="T21" fmla="*/ 25 h 162"/>
                  <a:gd name="T22" fmla="*/ 20 w 108"/>
                  <a:gd name="T23" fmla="*/ 26 h 162"/>
                  <a:gd name="T24" fmla="*/ 15 w 108"/>
                  <a:gd name="T25" fmla="*/ 28 h 162"/>
                  <a:gd name="T26" fmla="*/ 11 w 108"/>
                  <a:gd name="T27" fmla="*/ 32 h 162"/>
                  <a:gd name="T28" fmla="*/ 7 w 108"/>
                  <a:gd name="T29" fmla="*/ 38 h 162"/>
                  <a:gd name="T30" fmla="*/ 4 w 108"/>
                  <a:gd name="T31" fmla="*/ 45 h 162"/>
                  <a:gd name="T32" fmla="*/ 1 w 108"/>
                  <a:gd name="T33" fmla="*/ 52 h 162"/>
                  <a:gd name="T34" fmla="*/ 0 w 108"/>
                  <a:gd name="T35" fmla="*/ 62 h 162"/>
                  <a:gd name="T36" fmla="*/ 0 w 108"/>
                  <a:gd name="T37" fmla="*/ 62 h 162"/>
                  <a:gd name="T38" fmla="*/ 1 w 108"/>
                  <a:gd name="T39" fmla="*/ 67 h 162"/>
                  <a:gd name="T40" fmla="*/ 1 w 108"/>
                  <a:gd name="T41" fmla="*/ 71 h 162"/>
                  <a:gd name="T42" fmla="*/ 4 w 108"/>
                  <a:gd name="T43" fmla="*/ 80 h 162"/>
                  <a:gd name="T44" fmla="*/ 9 w 108"/>
                  <a:gd name="T45" fmla="*/ 89 h 162"/>
                  <a:gd name="T46" fmla="*/ 16 w 108"/>
                  <a:gd name="T47" fmla="*/ 98 h 162"/>
                  <a:gd name="T48" fmla="*/ 23 w 108"/>
                  <a:gd name="T49" fmla="*/ 106 h 162"/>
                  <a:gd name="T50" fmla="*/ 30 w 108"/>
                  <a:gd name="T51" fmla="*/ 114 h 162"/>
                  <a:gd name="T52" fmla="*/ 38 w 108"/>
                  <a:gd name="T53" fmla="*/ 120 h 162"/>
                  <a:gd name="T54" fmla="*/ 46 w 108"/>
                  <a:gd name="T55" fmla="*/ 124 h 162"/>
                  <a:gd name="T56" fmla="*/ 46 w 108"/>
                  <a:gd name="T57" fmla="*/ 124 h 162"/>
                  <a:gd name="T58" fmla="*/ 59 w 108"/>
                  <a:gd name="T59" fmla="*/ 134 h 162"/>
                  <a:gd name="T60" fmla="*/ 72 w 108"/>
                  <a:gd name="T61" fmla="*/ 143 h 162"/>
                  <a:gd name="T62" fmla="*/ 83 w 108"/>
                  <a:gd name="T63" fmla="*/ 152 h 162"/>
                  <a:gd name="T64" fmla="*/ 90 w 108"/>
                  <a:gd name="T65" fmla="*/ 160 h 162"/>
                  <a:gd name="T66" fmla="*/ 90 w 108"/>
                  <a:gd name="T67" fmla="*/ 160 h 162"/>
                  <a:gd name="T68" fmla="*/ 91 w 108"/>
                  <a:gd name="T69" fmla="*/ 161 h 162"/>
                  <a:gd name="T70" fmla="*/ 92 w 108"/>
                  <a:gd name="T71" fmla="*/ 162 h 162"/>
                  <a:gd name="T72" fmla="*/ 94 w 108"/>
                  <a:gd name="T73" fmla="*/ 161 h 162"/>
                  <a:gd name="T74" fmla="*/ 96 w 108"/>
                  <a:gd name="T75" fmla="*/ 160 h 162"/>
                  <a:gd name="T76" fmla="*/ 98 w 108"/>
                  <a:gd name="T77" fmla="*/ 157 h 162"/>
                  <a:gd name="T78" fmla="*/ 100 w 108"/>
                  <a:gd name="T79" fmla="*/ 151 h 162"/>
                  <a:gd name="T80" fmla="*/ 104 w 108"/>
                  <a:gd name="T81" fmla="*/ 136 h 162"/>
                  <a:gd name="T82" fmla="*/ 107 w 108"/>
                  <a:gd name="T83" fmla="*/ 121 h 162"/>
                  <a:gd name="T84" fmla="*/ 107 w 108"/>
                  <a:gd name="T85" fmla="*/ 121 h 162"/>
                  <a:gd name="T86" fmla="*/ 108 w 108"/>
                  <a:gd name="T87" fmla="*/ 111 h 162"/>
                  <a:gd name="T88" fmla="*/ 108 w 108"/>
                  <a:gd name="T89" fmla="*/ 102 h 162"/>
                  <a:gd name="T90" fmla="*/ 107 w 108"/>
                  <a:gd name="T91" fmla="*/ 80 h 162"/>
                  <a:gd name="T92" fmla="*/ 103 w 108"/>
                  <a:gd name="T93" fmla="*/ 60 h 162"/>
                  <a:gd name="T94" fmla="*/ 99 w 108"/>
                  <a:gd name="T95" fmla="*/ 45 h 162"/>
                  <a:gd name="T96" fmla="*/ 99 w 108"/>
                  <a:gd name="T97" fmla="*/ 45 h 162"/>
                  <a:gd name="T98" fmla="*/ 93 w 108"/>
                  <a:gd name="T99" fmla="*/ 31 h 162"/>
                  <a:gd name="T100" fmla="*/ 89 w 108"/>
                  <a:gd name="T101" fmla="*/ 23 h 162"/>
                  <a:gd name="T102" fmla="*/ 83 w 108"/>
                  <a:gd name="T103" fmla="*/ 15 h 162"/>
                  <a:gd name="T104" fmla="*/ 78 w 108"/>
                  <a:gd name="T105" fmla="*/ 8 h 162"/>
                  <a:gd name="T106" fmla="*/ 74 w 108"/>
                  <a:gd name="T107" fmla="*/ 5 h 162"/>
                  <a:gd name="T108" fmla="*/ 71 w 108"/>
                  <a:gd name="T109" fmla="*/ 3 h 162"/>
                  <a:gd name="T110" fmla="*/ 68 w 108"/>
                  <a:gd name="T111" fmla="*/ 0 h 162"/>
                  <a:gd name="T112" fmla="*/ 64 w 108"/>
                  <a:gd name="T113" fmla="*/ 0 h 162"/>
                  <a:gd name="T114" fmla="*/ 60 w 108"/>
                  <a:gd name="T115" fmla="*/ 0 h 162"/>
                  <a:gd name="T116" fmla="*/ 56 w 108"/>
                  <a:gd name="T117" fmla="*/ 1 h 162"/>
                  <a:gd name="T118" fmla="*/ 56 w 108"/>
                  <a:gd name="T119" fmla="*/ 1 h 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8" h="162">
                    <a:moveTo>
                      <a:pt x="56" y="1"/>
                    </a:moveTo>
                    <a:lnTo>
                      <a:pt x="56" y="1"/>
                    </a:lnTo>
                    <a:lnTo>
                      <a:pt x="54" y="6"/>
                    </a:lnTo>
                    <a:lnTo>
                      <a:pt x="47" y="15"/>
                    </a:lnTo>
                    <a:lnTo>
                      <a:pt x="42" y="19"/>
                    </a:lnTo>
                    <a:lnTo>
                      <a:pt x="37" y="23"/>
                    </a:lnTo>
                    <a:lnTo>
                      <a:pt x="33" y="25"/>
                    </a:lnTo>
                    <a:lnTo>
                      <a:pt x="30" y="25"/>
                    </a:lnTo>
                    <a:lnTo>
                      <a:pt x="29" y="25"/>
                    </a:lnTo>
                    <a:lnTo>
                      <a:pt x="24" y="25"/>
                    </a:lnTo>
                    <a:lnTo>
                      <a:pt x="20" y="26"/>
                    </a:lnTo>
                    <a:lnTo>
                      <a:pt x="15" y="28"/>
                    </a:lnTo>
                    <a:lnTo>
                      <a:pt x="11" y="32"/>
                    </a:lnTo>
                    <a:lnTo>
                      <a:pt x="7" y="38"/>
                    </a:lnTo>
                    <a:lnTo>
                      <a:pt x="4" y="45"/>
                    </a:lnTo>
                    <a:lnTo>
                      <a:pt x="1" y="52"/>
                    </a:lnTo>
                    <a:lnTo>
                      <a:pt x="0" y="62"/>
                    </a:lnTo>
                    <a:lnTo>
                      <a:pt x="1" y="67"/>
                    </a:lnTo>
                    <a:lnTo>
                      <a:pt x="1" y="71"/>
                    </a:lnTo>
                    <a:lnTo>
                      <a:pt x="4" y="80"/>
                    </a:lnTo>
                    <a:lnTo>
                      <a:pt x="9" y="89"/>
                    </a:lnTo>
                    <a:lnTo>
                      <a:pt x="16" y="98"/>
                    </a:lnTo>
                    <a:lnTo>
                      <a:pt x="23" y="106"/>
                    </a:lnTo>
                    <a:lnTo>
                      <a:pt x="30" y="114"/>
                    </a:lnTo>
                    <a:lnTo>
                      <a:pt x="38" y="120"/>
                    </a:lnTo>
                    <a:lnTo>
                      <a:pt x="46" y="124"/>
                    </a:lnTo>
                    <a:lnTo>
                      <a:pt x="59" y="134"/>
                    </a:lnTo>
                    <a:lnTo>
                      <a:pt x="72" y="143"/>
                    </a:lnTo>
                    <a:lnTo>
                      <a:pt x="83" y="152"/>
                    </a:lnTo>
                    <a:lnTo>
                      <a:pt x="90" y="160"/>
                    </a:lnTo>
                    <a:lnTo>
                      <a:pt x="91" y="161"/>
                    </a:lnTo>
                    <a:lnTo>
                      <a:pt x="92" y="162"/>
                    </a:lnTo>
                    <a:lnTo>
                      <a:pt x="94" y="161"/>
                    </a:lnTo>
                    <a:lnTo>
                      <a:pt x="96" y="160"/>
                    </a:lnTo>
                    <a:lnTo>
                      <a:pt x="98" y="157"/>
                    </a:lnTo>
                    <a:lnTo>
                      <a:pt x="100" y="151"/>
                    </a:lnTo>
                    <a:lnTo>
                      <a:pt x="104" y="136"/>
                    </a:lnTo>
                    <a:lnTo>
                      <a:pt x="107" y="121"/>
                    </a:lnTo>
                    <a:lnTo>
                      <a:pt x="108" y="111"/>
                    </a:lnTo>
                    <a:lnTo>
                      <a:pt x="108" y="102"/>
                    </a:lnTo>
                    <a:lnTo>
                      <a:pt x="107" y="80"/>
                    </a:lnTo>
                    <a:lnTo>
                      <a:pt x="103" y="60"/>
                    </a:lnTo>
                    <a:lnTo>
                      <a:pt x="99" y="45"/>
                    </a:lnTo>
                    <a:lnTo>
                      <a:pt x="93" y="31"/>
                    </a:lnTo>
                    <a:lnTo>
                      <a:pt x="89" y="23"/>
                    </a:lnTo>
                    <a:lnTo>
                      <a:pt x="83" y="15"/>
                    </a:lnTo>
                    <a:lnTo>
                      <a:pt x="78" y="8"/>
                    </a:lnTo>
                    <a:lnTo>
                      <a:pt x="74" y="5"/>
                    </a:lnTo>
                    <a:lnTo>
                      <a:pt x="71" y="3"/>
                    </a:lnTo>
                    <a:lnTo>
                      <a:pt x="68" y="0"/>
                    </a:lnTo>
                    <a:lnTo>
                      <a:pt x="64" y="0"/>
                    </a:lnTo>
                    <a:lnTo>
                      <a:pt x="60" y="0"/>
                    </a:lnTo>
                    <a:lnTo>
                      <a:pt x="56" y="1"/>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4" name="Freeform 341">
                <a:extLst>
                  <a:ext uri="{FF2B5EF4-FFF2-40B4-BE49-F238E27FC236}">
                    <a16:creationId xmlns:a16="http://schemas.microsoft.com/office/drawing/2014/main" id="{4C90E40C-DC36-4025-B3DF-3FA3ED1703B0}"/>
                  </a:ext>
                </a:extLst>
              </p:cNvPr>
              <p:cNvSpPr>
                <a:spLocks/>
              </p:cNvSpPr>
              <p:nvPr/>
            </p:nvSpPr>
            <p:spPr bwMode="auto">
              <a:xfrm>
                <a:off x="3831" y="1199"/>
                <a:ext cx="35" cy="92"/>
              </a:xfrm>
              <a:custGeom>
                <a:avLst/>
                <a:gdLst>
                  <a:gd name="T0" fmla="*/ 3 w 35"/>
                  <a:gd name="T1" fmla="*/ 19 h 92"/>
                  <a:gd name="T2" fmla="*/ 3 w 35"/>
                  <a:gd name="T3" fmla="*/ 19 h 92"/>
                  <a:gd name="T4" fmla="*/ 6 w 35"/>
                  <a:gd name="T5" fmla="*/ 33 h 92"/>
                  <a:gd name="T6" fmla="*/ 9 w 35"/>
                  <a:gd name="T7" fmla="*/ 46 h 92"/>
                  <a:gd name="T8" fmla="*/ 10 w 35"/>
                  <a:gd name="T9" fmla="*/ 59 h 92"/>
                  <a:gd name="T10" fmla="*/ 10 w 35"/>
                  <a:gd name="T11" fmla="*/ 59 h 92"/>
                  <a:gd name="T12" fmla="*/ 11 w 35"/>
                  <a:gd name="T13" fmla="*/ 70 h 92"/>
                  <a:gd name="T14" fmla="*/ 12 w 35"/>
                  <a:gd name="T15" fmla="*/ 79 h 92"/>
                  <a:gd name="T16" fmla="*/ 13 w 35"/>
                  <a:gd name="T17" fmla="*/ 83 h 92"/>
                  <a:gd name="T18" fmla="*/ 14 w 35"/>
                  <a:gd name="T19" fmla="*/ 87 h 92"/>
                  <a:gd name="T20" fmla="*/ 16 w 35"/>
                  <a:gd name="T21" fmla="*/ 89 h 92"/>
                  <a:gd name="T22" fmla="*/ 20 w 35"/>
                  <a:gd name="T23" fmla="*/ 91 h 92"/>
                  <a:gd name="T24" fmla="*/ 20 w 35"/>
                  <a:gd name="T25" fmla="*/ 91 h 92"/>
                  <a:gd name="T26" fmla="*/ 23 w 35"/>
                  <a:gd name="T27" fmla="*/ 92 h 92"/>
                  <a:gd name="T28" fmla="*/ 26 w 35"/>
                  <a:gd name="T29" fmla="*/ 90 h 92"/>
                  <a:gd name="T30" fmla="*/ 29 w 35"/>
                  <a:gd name="T31" fmla="*/ 86 h 92"/>
                  <a:gd name="T32" fmla="*/ 32 w 35"/>
                  <a:gd name="T33" fmla="*/ 81 h 92"/>
                  <a:gd name="T34" fmla="*/ 34 w 35"/>
                  <a:gd name="T35" fmla="*/ 75 h 92"/>
                  <a:gd name="T36" fmla="*/ 35 w 35"/>
                  <a:gd name="T37" fmla="*/ 67 h 92"/>
                  <a:gd name="T38" fmla="*/ 35 w 35"/>
                  <a:gd name="T39" fmla="*/ 59 h 92"/>
                  <a:gd name="T40" fmla="*/ 33 w 35"/>
                  <a:gd name="T41" fmla="*/ 51 h 92"/>
                  <a:gd name="T42" fmla="*/ 33 w 35"/>
                  <a:gd name="T43" fmla="*/ 51 h 92"/>
                  <a:gd name="T44" fmla="*/ 27 w 35"/>
                  <a:gd name="T45" fmla="*/ 34 h 92"/>
                  <a:gd name="T46" fmla="*/ 21 w 35"/>
                  <a:gd name="T47" fmla="*/ 20 h 92"/>
                  <a:gd name="T48" fmla="*/ 14 w 35"/>
                  <a:gd name="T49" fmla="*/ 10 h 92"/>
                  <a:gd name="T50" fmla="*/ 10 w 35"/>
                  <a:gd name="T51" fmla="*/ 4 h 92"/>
                  <a:gd name="T52" fmla="*/ 10 w 35"/>
                  <a:gd name="T53" fmla="*/ 4 h 92"/>
                  <a:gd name="T54" fmla="*/ 6 w 35"/>
                  <a:gd name="T55" fmla="*/ 1 h 92"/>
                  <a:gd name="T56" fmla="*/ 3 w 35"/>
                  <a:gd name="T57" fmla="*/ 0 h 92"/>
                  <a:gd name="T58" fmla="*/ 1 w 35"/>
                  <a:gd name="T59" fmla="*/ 0 h 92"/>
                  <a:gd name="T60" fmla="*/ 0 w 35"/>
                  <a:gd name="T61" fmla="*/ 2 h 92"/>
                  <a:gd name="T62" fmla="*/ 0 w 35"/>
                  <a:gd name="T63" fmla="*/ 6 h 92"/>
                  <a:gd name="T64" fmla="*/ 0 w 35"/>
                  <a:gd name="T65" fmla="*/ 11 h 92"/>
                  <a:gd name="T66" fmla="*/ 3 w 35"/>
                  <a:gd name="T67" fmla="*/ 19 h 92"/>
                  <a:gd name="T68" fmla="*/ 3 w 35"/>
                  <a:gd name="T69" fmla="*/ 19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92">
                    <a:moveTo>
                      <a:pt x="3" y="19"/>
                    </a:moveTo>
                    <a:lnTo>
                      <a:pt x="3" y="19"/>
                    </a:lnTo>
                    <a:lnTo>
                      <a:pt x="6" y="33"/>
                    </a:lnTo>
                    <a:lnTo>
                      <a:pt x="9" y="46"/>
                    </a:lnTo>
                    <a:lnTo>
                      <a:pt x="10" y="59"/>
                    </a:lnTo>
                    <a:lnTo>
                      <a:pt x="11" y="70"/>
                    </a:lnTo>
                    <a:lnTo>
                      <a:pt x="12" y="79"/>
                    </a:lnTo>
                    <a:lnTo>
                      <a:pt x="13" y="83"/>
                    </a:lnTo>
                    <a:lnTo>
                      <a:pt x="14" y="87"/>
                    </a:lnTo>
                    <a:lnTo>
                      <a:pt x="16" y="89"/>
                    </a:lnTo>
                    <a:lnTo>
                      <a:pt x="20" y="91"/>
                    </a:lnTo>
                    <a:lnTo>
                      <a:pt x="23" y="92"/>
                    </a:lnTo>
                    <a:lnTo>
                      <a:pt x="26" y="90"/>
                    </a:lnTo>
                    <a:lnTo>
                      <a:pt x="29" y="86"/>
                    </a:lnTo>
                    <a:lnTo>
                      <a:pt x="32" y="81"/>
                    </a:lnTo>
                    <a:lnTo>
                      <a:pt x="34" y="75"/>
                    </a:lnTo>
                    <a:lnTo>
                      <a:pt x="35" y="67"/>
                    </a:lnTo>
                    <a:lnTo>
                      <a:pt x="35" y="59"/>
                    </a:lnTo>
                    <a:lnTo>
                      <a:pt x="33" y="51"/>
                    </a:lnTo>
                    <a:lnTo>
                      <a:pt x="27" y="34"/>
                    </a:lnTo>
                    <a:lnTo>
                      <a:pt x="21" y="20"/>
                    </a:lnTo>
                    <a:lnTo>
                      <a:pt x="14" y="10"/>
                    </a:lnTo>
                    <a:lnTo>
                      <a:pt x="10" y="4"/>
                    </a:lnTo>
                    <a:lnTo>
                      <a:pt x="6" y="1"/>
                    </a:lnTo>
                    <a:lnTo>
                      <a:pt x="3" y="0"/>
                    </a:lnTo>
                    <a:lnTo>
                      <a:pt x="1" y="0"/>
                    </a:lnTo>
                    <a:lnTo>
                      <a:pt x="0" y="2"/>
                    </a:lnTo>
                    <a:lnTo>
                      <a:pt x="0" y="6"/>
                    </a:lnTo>
                    <a:lnTo>
                      <a:pt x="0" y="11"/>
                    </a:lnTo>
                    <a:lnTo>
                      <a:pt x="3"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5" name="Freeform 342">
                <a:extLst>
                  <a:ext uri="{FF2B5EF4-FFF2-40B4-BE49-F238E27FC236}">
                    <a16:creationId xmlns:a16="http://schemas.microsoft.com/office/drawing/2014/main" id="{68185754-DB53-4446-91B2-22EE38EC17CB}"/>
                  </a:ext>
                </a:extLst>
              </p:cNvPr>
              <p:cNvSpPr>
                <a:spLocks/>
              </p:cNvSpPr>
              <p:nvPr/>
            </p:nvSpPr>
            <p:spPr bwMode="auto">
              <a:xfrm>
                <a:off x="3831" y="1200"/>
                <a:ext cx="34" cy="90"/>
              </a:xfrm>
              <a:custGeom>
                <a:avLst/>
                <a:gdLst>
                  <a:gd name="T0" fmla="*/ 11 w 34"/>
                  <a:gd name="T1" fmla="*/ 58 h 90"/>
                  <a:gd name="T2" fmla="*/ 11 w 34"/>
                  <a:gd name="T3" fmla="*/ 58 h 90"/>
                  <a:gd name="T4" fmla="*/ 11 w 34"/>
                  <a:gd name="T5" fmla="*/ 68 h 90"/>
                  <a:gd name="T6" fmla="*/ 12 w 34"/>
                  <a:gd name="T7" fmla="*/ 77 h 90"/>
                  <a:gd name="T8" fmla="*/ 13 w 34"/>
                  <a:gd name="T9" fmla="*/ 81 h 90"/>
                  <a:gd name="T10" fmla="*/ 15 w 34"/>
                  <a:gd name="T11" fmla="*/ 85 h 90"/>
                  <a:gd name="T12" fmla="*/ 16 w 34"/>
                  <a:gd name="T13" fmla="*/ 88 h 90"/>
                  <a:gd name="T14" fmla="*/ 20 w 34"/>
                  <a:gd name="T15" fmla="*/ 90 h 90"/>
                  <a:gd name="T16" fmla="*/ 20 w 34"/>
                  <a:gd name="T17" fmla="*/ 90 h 90"/>
                  <a:gd name="T18" fmla="*/ 23 w 34"/>
                  <a:gd name="T19" fmla="*/ 90 h 90"/>
                  <a:gd name="T20" fmla="*/ 26 w 34"/>
                  <a:gd name="T21" fmla="*/ 88 h 90"/>
                  <a:gd name="T22" fmla="*/ 29 w 34"/>
                  <a:gd name="T23" fmla="*/ 85 h 90"/>
                  <a:gd name="T24" fmla="*/ 31 w 34"/>
                  <a:gd name="T25" fmla="*/ 80 h 90"/>
                  <a:gd name="T26" fmla="*/ 33 w 34"/>
                  <a:gd name="T27" fmla="*/ 73 h 90"/>
                  <a:gd name="T28" fmla="*/ 34 w 34"/>
                  <a:gd name="T29" fmla="*/ 66 h 90"/>
                  <a:gd name="T30" fmla="*/ 34 w 34"/>
                  <a:gd name="T31" fmla="*/ 58 h 90"/>
                  <a:gd name="T32" fmla="*/ 32 w 34"/>
                  <a:gd name="T33" fmla="*/ 50 h 90"/>
                  <a:gd name="T34" fmla="*/ 32 w 34"/>
                  <a:gd name="T35" fmla="*/ 50 h 90"/>
                  <a:gd name="T36" fmla="*/ 27 w 34"/>
                  <a:gd name="T37" fmla="*/ 33 h 90"/>
                  <a:gd name="T38" fmla="*/ 21 w 34"/>
                  <a:gd name="T39" fmla="*/ 20 h 90"/>
                  <a:gd name="T40" fmla="*/ 14 w 34"/>
                  <a:gd name="T41" fmla="*/ 10 h 90"/>
                  <a:gd name="T42" fmla="*/ 10 w 34"/>
                  <a:gd name="T43" fmla="*/ 4 h 90"/>
                  <a:gd name="T44" fmla="*/ 10 w 34"/>
                  <a:gd name="T45" fmla="*/ 4 h 90"/>
                  <a:gd name="T46" fmla="*/ 6 w 34"/>
                  <a:gd name="T47" fmla="*/ 1 h 90"/>
                  <a:gd name="T48" fmla="*/ 4 w 34"/>
                  <a:gd name="T49" fmla="*/ 0 h 90"/>
                  <a:gd name="T50" fmla="*/ 2 w 34"/>
                  <a:gd name="T51" fmla="*/ 0 h 90"/>
                  <a:gd name="T52" fmla="*/ 1 w 34"/>
                  <a:gd name="T53" fmla="*/ 2 h 90"/>
                  <a:gd name="T54" fmla="*/ 0 w 34"/>
                  <a:gd name="T55" fmla="*/ 5 h 90"/>
                  <a:gd name="T56" fmla="*/ 1 w 34"/>
                  <a:gd name="T57" fmla="*/ 11 h 90"/>
                  <a:gd name="T58" fmla="*/ 3 w 34"/>
                  <a:gd name="T59" fmla="*/ 19 h 90"/>
                  <a:gd name="T60" fmla="*/ 3 w 34"/>
                  <a:gd name="T61" fmla="*/ 19 h 90"/>
                  <a:gd name="T62" fmla="*/ 7 w 34"/>
                  <a:gd name="T63" fmla="*/ 33 h 90"/>
                  <a:gd name="T64" fmla="*/ 10 w 34"/>
                  <a:gd name="T65" fmla="*/ 45 h 90"/>
                  <a:gd name="T66" fmla="*/ 11 w 34"/>
                  <a:gd name="T67" fmla="*/ 58 h 90"/>
                  <a:gd name="T68" fmla="*/ 11 w 34"/>
                  <a:gd name="T69" fmla="*/ 58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 h="90">
                    <a:moveTo>
                      <a:pt x="11" y="58"/>
                    </a:moveTo>
                    <a:lnTo>
                      <a:pt x="11" y="58"/>
                    </a:lnTo>
                    <a:lnTo>
                      <a:pt x="11" y="68"/>
                    </a:lnTo>
                    <a:lnTo>
                      <a:pt x="12" y="77"/>
                    </a:lnTo>
                    <a:lnTo>
                      <a:pt x="13" y="81"/>
                    </a:lnTo>
                    <a:lnTo>
                      <a:pt x="15" y="85"/>
                    </a:lnTo>
                    <a:lnTo>
                      <a:pt x="16" y="88"/>
                    </a:lnTo>
                    <a:lnTo>
                      <a:pt x="20" y="90"/>
                    </a:lnTo>
                    <a:lnTo>
                      <a:pt x="23" y="90"/>
                    </a:lnTo>
                    <a:lnTo>
                      <a:pt x="26" y="88"/>
                    </a:lnTo>
                    <a:lnTo>
                      <a:pt x="29" y="85"/>
                    </a:lnTo>
                    <a:lnTo>
                      <a:pt x="31" y="80"/>
                    </a:lnTo>
                    <a:lnTo>
                      <a:pt x="33" y="73"/>
                    </a:lnTo>
                    <a:lnTo>
                      <a:pt x="34" y="66"/>
                    </a:lnTo>
                    <a:lnTo>
                      <a:pt x="34" y="58"/>
                    </a:lnTo>
                    <a:lnTo>
                      <a:pt x="32" y="50"/>
                    </a:lnTo>
                    <a:lnTo>
                      <a:pt x="27" y="33"/>
                    </a:lnTo>
                    <a:lnTo>
                      <a:pt x="21" y="20"/>
                    </a:lnTo>
                    <a:lnTo>
                      <a:pt x="14" y="10"/>
                    </a:lnTo>
                    <a:lnTo>
                      <a:pt x="10" y="4"/>
                    </a:lnTo>
                    <a:lnTo>
                      <a:pt x="6" y="1"/>
                    </a:lnTo>
                    <a:lnTo>
                      <a:pt x="4" y="0"/>
                    </a:lnTo>
                    <a:lnTo>
                      <a:pt x="2" y="0"/>
                    </a:lnTo>
                    <a:lnTo>
                      <a:pt x="1" y="2"/>
                    </a:lnTo>
                    <a:lnTo>
                      <a:pt x="0" y="5"/>
                    </a:lnTo>
                    <a:lnTo>
                      <a:pt x="1" y="11"/>
                    </a:lnTo>
                    <a:lnTo>
                      <a:pt x="3" y="19"/>
                    </a:lnTo>
                    <a:lnTo>
                      <a:pt x="7" y="33"/>
                    </a:lnTo>
                    <a:lnTo>
                      <a:pt x="10" y="45"/>
                    </a:lnTo>
                    <a:lnTo>
                      <a:pt x="11" y="5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6" name="Freeform 343">
                <a:extLst>
                  <a:ext uri="{FF2B5EF4-FFF2-40B4-BE49-F238E27FC236}">
                    <a16:creationId xmlns:a16="http://schemas.microsoft.com/office/drawing/2014/main" id="{714894F7-49C3-40F8-926E-CB03AD2F52DF}"/>
                  </a:ext>
                </a:extLst>
              </p:cNvPr>
              <p:cNvSpPr>
                <a:spLocks/>
              </p:cNvSpPr>
              <p:nvPr/>
            </p:nvSpPr>
            <p:spPr bwMode="auto">
              <a:xfrm>
                <a:off x="3832" y="1201"/>
                <a:ext cx="32" cy="88"/>
              </a:xfrm>
              <a:custGeom>
                <a:avLst/>
                <a:gdLst>
                  <a:gd name="T0" fmla="*/ 10 w 32"/>
                  <a:gd name="T1" fmla="*/ 57 h 88"/>
                  <a:gd name="T2" fmla="*/ 10 w 32"/>
                  <a:gd name="T3" fmla="*/ 57 h 88"/>
                  <a:gd name="T4" fmla="*/ 11 w 32"/>
                  <a:gd name="T5" fmla="*/ 67 h 88"/>
                  <a:gd name="T6" fmla="*/ 12 w 32"/>
                  <a:gd name="T7" fmla="*/ 76 h 88"/>
                  <a:gd name="T8" fmla="*/ 14 w 32"/>
                  <a:gd name="T9" fmla="*/ 83 h 88"/>
                  <a:gd name="T10" fmla="*/ 16 w 32"/>
                  <a:gd name="T11" fmla="*/ 86 h 88"/>
                  <a:gd name="T12" fmla="*/ 19 w 32"/>
                  <a:gd name="T13" fmla="*/ 88 h 88"/>
                  <a:gd name="T14" fmla="*/ 19 w 32"/>
                  <a:gd name="T15" fmla="*/ 88 h 88"/>
                  <a:gd name="T16" fmla="*/ 22 w 32"/>
                  <a:gd name="T17" fmla="*/ 88 h 88"/>
                  <a:gd name="T18" fmla="*/ 25 w 32"/>
                  <a:gd name="T19" fmla="*/ 86 h 88"/>
                  <a:gd name="T20" fmla="*/ 27 w 32"/>
                  <a:gd name="T21" fmla="*/ 83 h 88"/>
                  <a:gd name="T22" fmla="*/ 30 w 32"/>
                  <a:gd name="T23" fmla="*/ 78 h 88"/>
                  <a:gd name="T24" fmla="*/ 32 w 32"/>
                  <a:gd name="T25" fmla="*/ 72 h 88"/>
                  <a:gd name="T26" fmla="*/ 32 w 32"/>
                  <a:gd name="T27" fmla="*/ 65 h 88"/>
                  <a:gd name="T28" fmla="*/ 32 w 32"/>
                  <a:gd name="T29" fmla="*/ 57 h 88"/>
                  <a:gd name="T30" fmla="*/ 31 w 32"/>
                  <a:gd name="T31" fmla="*/ 49 h 88"/>
                  <a:gd name="T32" fmla="*/ 31 w 32"/>
                  <a:gd name="T33" fmla="*/ 49 h 88"/>
                  <a:gd name="T34" fmla="*/ 25 w 32"/>
                  <a:gd name="T35" fmla="*/ 32 h 88"/>
                  <a:gd name="T36" fmla="*/ 19 w 32"/>
                  <a:gd name="T37" fmla="*/ 19 h 88"/>
                  <a:gd name="T38" fmla="*/ 13 w 32"/>
                  <a:gd name="T39" fmla="*/ 9 h 88"/>
                  <a:gd name="T40" fmla="*/ 9 w 32"/>
                  <a:gd name="T41" fmla="*/ 3 h 88"/>
                  <a:gd name="T42" fmla="*/ 9 w 32"/>
                  <a:gd name="T43" fmla="*/ 3 h 88"/>
                  <a:gd name="T44" fmla="*/ 5 w 32"/>
                  <a:gd name="T45" fmla="*/ 0 h 88"/>
                  <a:gd name="T46" fmla="*/ 3 w 32"/>
                  <a:gd name="T47" fmla="*/ 0 h 88"/>
                  <a:gd name="T48" fmla="*/ 2 w 32"/>
                  <a:gd name="T49" fmla="*/ 0 h 88"/>
                  <a:gd name="T50" fmla="*/ 0 w 32"/>
                  <a:gd name="T51" fmla="*/ 2 h 88"/>
                  <a:gd name="T52" fmla="*/ 0 w 32"/>
                  <a:gd name="T53" fmla="*/ 5 h 88"/>
                  <a:gd name="T54" fmla="*/ 1 w 32"/>
                  <a:gd name="T55" fmla="*/ 10 h 88"/>
                  <a:gd name="T56" fmla="*/ 3 w 32"/>
                  <a:gd name="T57" fmla="*/ 18 h 88"/>
                  <a:gd name="T58" fmla="*/ 3 w 32"/>
                  <a:gd name="T59" fmla="*/ 18 h 88"/>
                  <a:gd name="T60" fmla="*/ 6 w 32"/>
                  <a:gd name="T61" fmla="*/ 32 h 88"/>
                  <a:gd name="T62" fmla="*/ 9 w 32"/>
                  <a:gd name="T63" fmla="*/ 44 h 88"/>
                  <a:gd name="T64" fmla="*/ 10 w 32"/>
                  <a:gd name="T65" fmla="*/ 57 h 88"/>
                  <a:gd name="T66" fmla="*/ 10 w 32"/>
                  <a:gd name="T67" fmla="*/ 57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88">
                    <a:moveTo>
                      <a:pt x="10" y="57"/>
                    </a:moveTo>
                    <a:lnTo>
                      <a:pt x="10" y="57"/>
                    </a:lnTo>
                    <a:lnTo>
                      <a:pt x="11" y="67"/>
                    </a:lnTo>
                    <a:lnTo>
                      <a:pt x="12" y="76"/>
                    </a:lnTo>
                    <a:lnTo>
                      <a:pt x="14" y="83"/>
                    </a:lnTo>
                    <a:lnTo>
                      <a:pt x="16" y="86"/>
                    </a:lnTo>
                    <a:lnTo>
                      <a:pt x="19" y="88"/>
                    </a:lnTo>
                    <a:lnTo>
                      <a:pt x="22" y="88"/>
                    </a:lnTo>
                    <a:lnTo>
                      <a:pt x="25" y="86"/>
                    </a:lnTo>
                    <a:lnTo>
                      <a:pt x="27" y="83"/>
                    </a:lnTo>
                    <a:lnTo>
                      <a:pt x="30" y="78"/>
                    </a:lnTo>
                    <a:lnTo>
                      <a:pt x="32" y="72"/>
                    </a:lnTo>
                    <a:lnTo>
                      <a:pt x="32" y="65"/>
                    </a:lnTo>
                    <a:lnTo>
                      <a:pt x="32" y="57"/>
                    </a:lnTo>
                    <a:lnTo>
                      <a:pt x="31" y="49"/>
                    </a:lnTo>
                    <a:lnTo>
                      <a:pt x="25" y="32"/>
                    </a:lnTo>
                    <a:lnTo>
                      <a:pt x="19" y="19"/>
                    </a:lnTo>
                    <a:lnTo>
                      <a:pt x="13" y="9"/>
                    </a:lnTo>
                    <a:lnTo>
                      <a:pt x="9" y="3"/>
                    </a:lnTo>
                    <a:lnTo>
                      <a:pt x="5" y="0"/>
                    </a:lnTo>
                    <a:lnTo>
                      <a:pt x="3" y="0"/>
                    </a:lnTo>
                    <a:lnTo>
                      <a:pt x="2" y="0"/>
                    </a:lnTo>
                    <a:lnTo>
                      <a:pt x="0" y="2"/>
                    </a:lnTo>
                    <a:lnTo>
                      <a:pt x="0" y="5"/>
                    </a:lnTo>
                    <a:lnTo>
                      <a:pt x="1" y="10"/>
                    </a:lnTo>
                    <a:lnTo>
                      <a:pt x="3" y="18"/>
                    </a:lnTo>
                    <a:lnTo>
                      <a:pt x="6" y="32"/>
                    </a:lnTo>
                    <a:lnTo>
                      <a:pt x="9" y="44"/>
                    </a:lnTo>
                    <a:lnTo>
                      <a:pt x="10" y="57"/>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7" name="Freeform 344">
                <a:extLst>
                  <a:ext uri="{FF2B5EF4-FFF2-40B4-BE49-F238E27FC236}">
                    <a16:creationId xmlns:a16="http://schemas.microsoft.com/office/drawing/2014/main" id="{016FD5F3-80D5-4346-BA91-B323F6D9DC58}"/>
                  </a:ext>
                </a:extLst>
              </p:cNvPr>
              <p:cNvSpPr>
                <a:spLocks/>
              </p:cNvSpPr>
              <p:nvPr/>
            </p:nvSpPr>
            <p:spPr bwMode="auto">
              <a:xfrm>
                <a:off x="3833" y="1202"/>
                <a:ext cx="31" cy="86"/>
              </a:xfrm>
              <a:custGeom>
                <a:avLst/>
                <a:gdLst>
                  <a:gd name="T0" fmla="*/ 10 w 31"/>
                  <a:gd name="T1" fmla="*/ 56 h 86"/>
                  <a:gd name="T2" fmla="*/ 10 w 31"/>
                  <a:gd name="T3" fmla="*/ 56 h 86"/>
                  <a:gd name="T4" fmla="*/ 10 w 31"/>
                  <a:gd name="T5" fmla="*/ 65 h 86"/>
                  <a:gd name="T6" fmla="*/ 11 w 31"/>
                  <a:gd name="T7" fmla="*/ 74 h 86"/>
                  <a:gd name="T8" fmla="*/ 13 w 31"/>
                  <a:gd name="T9" fmla="*/ 81 h 86"/>
                  <a:gd name="T10" fmla="*/ 15 w 31"/>
                  <a:gd name="T11" fmla="*/ 84 h 86"/>
                  <a:gd name="T12" fmla="*/ 18 w 31"/>
                  <a:gd name="T13" fmla="*/ 86 h 86"/>
                  <a:gd name="T14" fmla="*/ 18 w 31"/>
                  <a:gd name="T15" fmla="*/ 86 h 86"/>
                  <a:gd name="T16" fmla="*/ 21 w 31"/>
                  <a:gd name="T17" fmla="*/ 86 h 86"/>
                  <a:gd name="T18" fmla="*/ 24 w 31"/>
                  <a:gd name="T19" fmla="*/ 85 h 86"/>
                  <a:gd name="T20" fmla="*/ 26 w 31"/>
                  <a:gd name="T21" fmla="*/ 81 h 86"/>
                  <a:gd name="T22" fmla="*/ 28 w 31"/>
                  <a:gd name="T23" fmla="*/ 76 h 86"/>
                  <a:gd name="T24" fmla="*/ 30 w 31"/>
                  <a:gd name="T25" fmla="*/ 70 h 86"/>
                  <a:gd name="T26" fmla="*/ 31 w 31"/>
                  <a:gd name="T27" fmla="*/ 63 h 86"/>
                  <a:gd name="T28" fmla="*/ 30 w 31"/>
                  <a:gd name="T29" fmla="*/ 55 h 86"/>
                  <a:gd name="T30" fmla="*/ 29 w 31"/>
                  <a:gd name="T31" fmla="*/ 48 h 86"/>
                  <a:gd name="T32" fmla="*/ 29 w 31"/>
                  <a:gd name="T33" fmla="*/ 48 h 86"/>
                  <a:gd name="T34" fmla="*/ 24 w 31"/>
                  <a:gd name="T35" fmla="*/ 31 h 86"/>
                  <a:gd name="T36" fmla="*/ 18 w 31"/>
                  <a:gd name="T37" fmla="*/ 19 h 86"/>
                  <a:gd name="T38" fmla="*/ 12 w 31"/>
                  <a:gd name="T39" fmla="*/ 9 h 86"/>
                  <a:gd name="T40" fmla="*/ 8 w 31"/>
                  <a:gd name="T41" fmla="*/ 3 h 86"/>
                  <a:gd name="T42" fmla="*/ 8 w 31"/>
                  <a:gd name="T43" fmla="*/ 3 h 86"/>
                  <a:gd name="T44" fmla="*/ 5 w 31"/>
                  <a:gd name="T45" fmla="*/ 0 h 86"/>
                  <a:gd name="T46" fmla="*/ 3 w 31"/>
                  <a:gd name="T47" fmla="*/ 0 h 86"/>
                  <a:gd name="T48" fmla="*/ 1 w 31"/>
                  <a:gd name="T49" fmla="*/ 0 h 86"/>
                  <a:gd name="T50" fmla="*/ 0 w 31"/>
                  <a:gd name="T51" fmla="*/ 1 h 86"/>
                  <a:gd name="T52" fmla="*/ 0 w 31"/>
                  <a:gd name="T53" fmla="*/ 5 h 86"/>
                  <a:gd name="T54" fmla="*/ 0 w 31"/>
                  <a:gd name="T55" fmla="*/ 10 h 86"/>
                  <a:gd name="T56" fmla="*/ 2 w 31"/>
                  <a:gd name="T57" fmla="*/ 18 h 86"/>
                  <a:gd name="T58" fmla="*/ 2 w 31"/>
                  <a:gd name="T59" fmla="*/ 18 h 86"/>
                  <a:gd name="T60" fmla="*/ 6 w 31"/>
                  <a:gd name="T61" fmla="*/ 31 h 86"/>
                  <a:gd name="T62" fmla="*/ 8 w 31"/>
                  <a:gd name="T63" fmla="*/ 43 h 86"/>
                  <a:gd name="T64" fmla="*/ 10 w 31"/>
                  <a:gd name="T65" fmla="*/ 56 h 86"/>
                  <a:gd name="T66" fmla="*/ 10 w 31"/>
                  <a:gd name="T67" fmla="*/ 56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86">
                    <a:moveTo>
                      <a:pt x="10" y="56"/>
                    </a:moveTo>
                    <a:lnTo>
                      <a:pt x="10" y="56"/>
                    </a:lnTo>
                    <a:lnTo>
                      <a:pt x="10" y="65"/>
                    </a:lnTo>
                    <a:lnTo>
                      <a:pt x="11" y="74"/>
                    </a:lnTo>
                    <a:lnTo>
                      <a:pt x="13" y="81"/>
                    </a:lnTo>
                    <a:lnTo>
                      <a:pt x="15" y="84"/>
                    </a:lnTo>
                    <a:lnTo>
                      <a:pt x="18" y="86"/>
                    </a:lnTo>
                    <a:lnTo>
                      <a:pt x="21" y="86"/>
                    </a:lnTo>
                    <a:lnTo>
                      <a:pt x="24" y="85"/>
                    </a:lnTo>
                    <a:lnTo>
                      <a:pt x="26" y="81"/>
                    </a:lnTo>
                    <a:lnTo>
                      <a:pt x="28" y="76"/>
                    </a:lnTo>
                    <a:lnTo>
                      <a:pt x="30" y="70"/>
                    </a:lnTo>
                    <a:lnTo>
                      <a:pt x="31" y="63"/>
                    </a:lnTo>
                    <a:lnTo>
                      <a:pt x="30" y="55"/>
                    </a:lnTo>
                    <a:lnTo>
                      <a:pt x="29" y="48"/>
                    </a:lnTo>
                    <a:lnTo>
                      <a:pt x="24" y="31"/>
                    </a:lnTo>
                    <a:lnTo>
                      <a:pt x="18" y="19"/>
                    </a:lnTo>
                    <a:lnTo>
                      <a:pt x="12" y="9"/>
                    </a:lnTo>
                    <a:lnTo>
                      <a:pt x="8" y="3"/>
                    </a:lnTo>
                    <a:lnTo>
                      <a:pt x="5" y="0"/>
                    </a:lnTo>
                    <a:lnTo>
                      <a:pt x="3" y="0"/>
                    </a:lnTo>
                    <a:lnTo>
                      <a:pt x="1" y="0"/>
                    </a:lnTo>
                    <a:lnTo>
                      <a:pt x="0" y="1"/>
                    </a:lnTo>
                    <a:lnTo>
                      <a:pt x="0" y="5"/>
                    </a:lnTo>
                    <a:lnTo>
                      <a:pt x="0" y="10"/>
                    </a:lnTo>
                    <a:lnTo>
                      <a:pt x="2" y="18"/>
                    </a:lnTo>
                    <a:lnTo>
                      <a:pt x="6" y="31"/>
                    </a:lnTo>
                    <a:lnTo>
                      <a:pt x="8" y="43"/>
                    </a:lnTo>
                    <a:lnTo>
                      <a:pt x="10" y="56"/>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8" name="Freeform 345">
                <a:extLst>
                  <a:ext uri="{FF2B5EF4-FFF2-40B4-BE49-F238E27FC236}">
                    <a16:creationId xmlns:a16="http://schemas.microsoft.com/office/drawing/2014/main" id="{6CF6413B-5330-422C-8FC4-5F71D2FEF5F8}"/>
                  </a:ext>
                </a:extLst>
              </p:cNvPr>
              <p:cNvSpPr>
                <a:spLocks/>
              </p:cNvSpPr>
              <p:nvPr/>
            </p:nvSpPr>
            <p:spPr bwMode="auto">
              <a:xfrm>
                <a:off x="3833" y="1202"/>
                <a:ext cx="30" cy="85"/>
              </a:xfrm>
              <a:custGeom>
                <a:avLst/>
                <a:gdLst>
                  <a:gd name="T0" fmla="*/ 10 w 30"/>
                  <a:gd name="T1" fmla="*/ 55 h 85"/>
                  <a:gd name="T2" fmla="*/ 10 w 30"/>
                  <a:gd name="T3" fmla="*/ 55 h 85"/>
                  <a:gd name="T4" fmla="*/ 11 w 30"/>
                  <a:gd name="T5" fmla="*/ 65 h 85"/>
                  <a:gd name="T6" fmla="*/ 12 w 30"/>
                  <a:gd name="T7" fmla="*/ 74 h 85"/>
                  <a:gd name="T8" fmla="*/ 14 w 30"/>
                  <a:gd name="T9" fmla="*/ 81 h 85"/>
                  <a:gd name="T10" fmla="*/ 15 w 30"/>
                  <a:gd name="T11" fmla="*/ 83 h 85"/>
                  <a:gd name="T12" fmla="*/ 19 w 30"/>
                  <a:gd name="T13" fmla="*/ 85 h 85"/>
                  <a:gd name="T14" fmla="*/ 19 w 30"/>
                  <a:gd name="T15" fmla="*/ 85 h 85"/>
                  <a:gd name="T16" fmla="*/ 21 w 30"/>
                  <a:gd name="T17" fmla="*/ 85 h 85"/>
                  <a:gd name="T18" fmla="*/ 24 w 30"/>
                  <a:gd name="T19" fmla="*/ 84 h 85"/>
                  <a:gd name="T20" fmla="*/ 26 w 30"/>
                  <a:gd name="T21" fmla="*/ 80 h 85"/>
                  <a:gd name="T22" fmla="*/ 28 w 30"/>
                  <a:gd name="T23" fmla="*/ 75 h 85"/>
                  <a:gd name="T24" fmla="*/ 29 w 30"/>
                  <a:gd name="T25" fmla="*/ 69 h 85"/>
                  <a:gd name="T26" fmla="*/ 30 w 30"/>
                  <a:gd name="T27" fmla="*/ 63 h 85"/>
                  <a:gd name="T28" fmla="*/ 30 w 30"/>
                  <a:gd name="T29" fmla="*/ 55 h 85"/>
                  <a:gd name="T30" fmla="*/ 28 w 30"/>
                  <a:gd name="T31" fmla="*/ 47 h 85"/>
                  <a:gd name="T32" fmla="*/ 28 w 30"/>
                  <a:gd name="T33" fmla="*/ 47 h 85"/>
                  <a:gd name="T34" fmla="*/ 23 w 30"/>
                  <a:gd name="T35" fmla="*/ 32 h 85"/>
                  <a:gd name="T36" fmla="*/ 18 w 30"/>
                  <a:gd name="T37" fmla="*/ 19 h 85"/>
                  <a:gd name="T38" fmla="*/ 12 w 30"/>
                  <a:gd name="T39" fmla="*/ 10 h 85"/>
                  <a:gd name="T40" fmla="*/ 9 w 30"/>
                  <a:gd name="T41" fmla="*/ 4 h 85"/>
                  <a:gd name="T42" fmla="*/ 9 w 30"/>
                  <a:gd name="T43" fmla="*/ 4 h 85"/>
                  <a:gd name="T44" fmla="*/ 5 w 30"/>
                  <a:gd name="T45" fmla="*/ 1 h 85"/>
                  <a:gd name="T46" fmla="*/ 3 w 30"/>
                  <a:gd name="T47" fmla="*/ 0 h 85"/>
                  <a:gd name="T48" fmla="*/ 2 w 30"/>
                  <a:gd name="T49" fmla="*/ 1 h 85"/>
                  <a:gd name="T50" fmla="*/ 1 w 30"/>
                  <a:gd name="T51" fmla="*/ 2 h 85"/>
                  <a:gd name="T52" fmla="*/ 0 w 30"/>
                  <a:gd name="T53" fmla="*/ 6 h 85"/>
                  <a:gd name="T54" fmla="*/ 1 w 30"/>
                  <a:gd name="T55" fmla="*/ 11 h 85"/>
                  <a:gd name="T56" fmla="*/ 3 w 30"/>
                  <a:gd name="T57" fmla="*/ 18 h 85"/>
                  <a:gd name="T58" fmla="*/ 3 w 30"/>
                  <a:gd name="T59" fmla="*/ 18 h 85"/>
                  <a:gd name="T60" fmla="*/ 6 w 30"/>
                  <a:gd name="T61" fmla="*/ 31 h 85"/>
                  <a:gd name="T62" fmla="*/ 9 w 30"/>
                  <a:gd name="T63" fmla="*/ 43 h 85"/>
                  <a:gd name="T64" fmla="*/ 10 w 30"/>
                  <a:gd name="T65" fmla="*/ 55 h 85"/>
                  <a:gd name="T66" fmla="*/ 10 w 30"/>
                  <a:gd name="T67" fmla="*/ 55 h 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85">
                    <a:moveTo>
                      <a:pt x="10" y="55"/>
                    </a:moveTo>
                    <a:lnTo>
                      <a:pt x="10" y="55"/>
                    </a:lnTo>
                    <a:lnTo>
                      <a:pt x="11" y="65"/>
                    </a:lnTo>
                    <a:lnTo>
                      <a:pt x="12" y="74"/>
                    </a:lnTo>
                    <a:lnTo>
                      <a:pt x="14" y="81"/>
                    </a:lnTo>
                    <a:lnTo>
                      <a:pt x="15" y="83"/>
                    </a:lnTo>
                    <a:lnTo>
                      <a:pt x="19" y="85"/>
                    </a:lnTo>
                    <a:lnTo>
                      <a:pt x="21" y="85"/>
                    </a:lnTo>
                    <a:lnTo>
                      <a:pt x="24" y="84"/>
                    </a:lnTo>
                    <a:lnTo>
                      <a:pt x="26" y="80"/>
                    </a:lnTo>
                    <a:lnTo>
                      <a:pt x="28" y="75"/>
                    </a:lnTo>
                    <a:lnTo>
                      <a:pt x="29" y="69"/>
                    </a:lnTo>
                    <a:lnTo>
                      <a:pt x="30" y="63"/>
                    </a:lnTo>
                    <a:lnTo>
                      <a:pt x="30" y="55"/>
                    </a:lnTo>
                    <a:lnTo>
                      <a:pt x="28" y="47"/>
                    </a:lnTo>
                    <a:lnTo>
                      <a:pt x="23" y="32"/>
                    </a:lnTo>
                    <a:lnTo>
                      <a:pt x="18" y="19"/>
                    </a:lnTo>
                    <a:lnTo>
                      <a:pt x="12" y="10"/>
                    </a:lnTo>
                    <a:lnTo>
                      <a:pt x="9" y="4"/>
                    </a:lnTo>
                    <a:lnTo>
                      <a:pt x="5" y="1"/>
                    </a:lnTo>
                    <a:lnTo>
                      <a:pt x="3" y="0"/>
                    </a:lnTo>
                    <a:lnTo>
                      <a:pt x="2" y="1"/>
                    </a:lnTo>
                    <a:lnTo>
                      <a:pt x="1" y="2"/>
                    </a:lnTo>
                    <a:lnTo>
                      <a:pt x="0" y="6"/>
                    </a:lnTo>
                    <a:lnTo>
                      <a:pt x="1" y="11"/>
                    </a:lnTo>
                    <a:lnTo>
                      <a:pt x="3" y="18"/>
                    </a:lnTo>
                    <a:lnTo>
                      <a:pt x="6" y="31"/>
                    </a:lnTo>
                    <a:lnTo>
                      <a:pt x="9" y="43"/>
                    </a:lnTo>
                    <a:lnTo>
                      <a:pt x="10" y="55"/>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9" name="Freeform 346">
                <a:extLst>
                  <a:ext uri="{FF2B5EF4-FFF2-40B4-BE49-F238E27FC236}">
                    <a16:creationId xmlns:a16="http://schemas.microsoft.com/office/drawing/2014/main" id="{748CCB21-09A0-49CF-A769-C8BD85DC172A}"/>
                  </a:ext>
                </a:extLst>
              </p:cNvPr>
              <p:cNvSpPr>
                <a:spLocks/>
              </p:cNvSpPr>
              <p:nvPr/>
            </p:nvSpPr>
            <p:spPr bwMode="auto">
              <a:xfrm>
                <a:off x="3834" y="1203"/>
                <a:ext cx="28" cy="84"/>
              </a:xfrm>
              <a:custGeom>
                <a:avLst/>
                <a:gdLst>
                  <a:gd name="T0" fmla="*/ 10 w 28"/>
                  <a:gd name="T1" fmla="*/ 54 h 84"/>
                  <a:gd name="T2" fmla="*/ 10 w 28"/>
                  <a:gd name="T3" fmla="*/ 54 h 84"/>
                  <a:gd name="T4" fmla="*/ 10 w 28"/>
                  <a:gd name="T5" fmla="*/ 63 h 84"/>
                  <a:gd name="T6" fmla="*/ 11 w 28"/>
                  <a:gd name="T7" fmla="*/ 72 h 84"/>
                  <a:gd name="T8" fmla="*/ 13 w 28"/>
                  <a:gd name="T9" fmla="*/ 79 h 84"/>
                  <a:gd name="T10" fmla="*/ 15 w 28"/>
                  <a:gd name="T11" fmla="*/ 82 h 84"/>
                  <a:gd name="T12" fmla="*/ 18 w 28"/>
                  <a:gd name="T13" fmla="*/ 83 h 84"/>
                  <a:gd name="T14" fmla="*/ 18 w 28"/>
                  <a:gd name="T15" fmla="*/ 83 h 84"/>
                  <a:gd name="T16" fmla="*/ 20 w 28"/>
                  <a:gd name="T17" fmla="*/ 84 h 84"/>
                  <a:gd name="T18" fmla="*/ 22 w 28"/>
                  <a:gd name="T19" fmla="*/ 82 h 84"/>
                  <a:gd name="T20" fmla="*/ 25 w 28"/>
                  <a:gd name="T21" fmla="*/ 79 h 84"/>
                  <a:gd name="T22" fmla="*/ 27 w 28"/>
                  <a:gd name="T23" fmla="*/ 74 h 84"/>
                  <a:gd name="T24" fmla="*/ 28 w 28"/>
                  <a:gd name="T25" fmla="*/ 68 h 84"/>
                  <a:gd name="T26" fmla="*/ 28 w 28"/>
                  <a:gd name="T27" fmla="*/ 61 h 84"/>
                  <a:gd name="T28" fmla="*/ 28 w 28"/>
                  <a:gd name="T29" fmla="*/ 54 h 84"/>
                  <a:gd name="T30" fmla="*/ 27 w 28"/>
                  <a:gd name="T31" fmla="*/ 46 h 84"/>
                  <a:gd name="T32" fmla="*/ 27 w 28"/>
                  <a:gd name="T33" fmla="*/ 46 h 84"/>
                  <a:gd name="T34" fmla="*/ 22 w 28"/>
                  <a:gd name="T35" fmla="*/ 31 h 84"/>
                  <a:gd name="T36" fmla="*/ 17 w 28"/>
                  <a:gd name="T37" fmla="*/ 18 h 84"/>
                  <a:gd name="T38" fmla="*/ 11 w 28"/>
                  <a:gd name="T39" fmla="*/ 9 h 84"/>
                  <a:gd name="T40" fmla="*/ 8 w 28"/>
                  <a:gd name="T41" fmla="*/ 4 h 84"/>
                  <a:gd name="T42" fmla="*/ 8 w 28"/>
                  <a:gd name="T43" fmla="*/ 4 h 84"/>
                  <a:gd name="T44" fmla="*/ 4 w 28"/>
                  <a:gd name="T45" fmla="*/ 1 h 84"/>
                  <a:gd name="T46" fmla="*/ 3 w 28"/>
                  <a:gd name="T47" fmla="*/ 0 h 84"/>
                  <a:gd name="T48" fmla="*/ 1 w 28"/>
                  <a:gd name="T49" fmla="*/ 1 h 84"/>
                  <a:gd name="T50" fmla="*/ 0 w 28"/>
                  <a:gd name="T51" fmla="*/ 2 h 84"/>
                  <a:gd name="T52" fmla="*/ 0 w 28"/>
                  <a:gd name="T53" fmla="*/ 5 h 84"/>
                  <a:gd name="T54" fmla="*/ 1 w 28"/>
                  <a:gd name="T55" fmla="*/ 10 h 84"/>
                  <a:gd name="T56" fmla="*/ 3 w 28"/>
                  <a:gd name="T57" fmla="*/ 18 h 84"/>
                  <a:gd name="T58" fmla="*/ 3 w 28"/>
                  <a:gd name="T59" fmla="*/ 18 h 84"/>
                  <a:gd name="T60" fmla="*/ 6 w 28"/>
                  <a:gd name="T61" fmla="*/ 31 h 84"/>
                  <a:gd name="T62" fmla="*/ 8 w 28"/>
                  <a:gd name="T63" fmla="*/ 42 h 84"/>
                  <a:gd name="T64" fmla="*/ 10 w 28"/>
                  <a:gd name="T65" fmla="*/ 54 h 84"/>
                  <a:gd name="T66" fmla="*/ 10 w 28"/>
                  <a:gd name="T67" fmla="*/ 5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 h="84">
                    <a:moveTo>
                      <a:pt x="10" y="54"/>
                    </a:moveTo>
                    <a:lnTo>
                      <a:pt x="10" y="54"/>
                    </a:lnTo>
                    <a:lnTo>
                      <a:pt x="10" y="63"/>
                    </a:lnTo>
                    <a:lnTo>
                      <a:pt x="11" y="72"/>
                    </a:lnTo>
                    <a:lnTo>
                      <a:pt x="13" y="79"/>
                    </a:lnTo>
                    <a:lnTo>
                      <a:pt x="15" y="82"/>
                    </a:lnTo>
                    <a:lnTo>
                      <a:pt x="18" y="83"/>
                    </a:lnTo>
                    <a:lnTo>
                      <a:pt x="20" y="84"/>
                    </a:lnTo>
                    <a:lnTo>
                      <a:pt x="22" y="82"/>
                    </a:lnTo>
                    <a:lnTo>
                      <a:pt x="25" y="79"/>
                    </a:lnTo>
                    <a:lnTo>
                      <a:pt x="27" y="74"/>
                    </a:lnTo>
                    <a:lnTo>
                      <a:pt x="28" y="68"/>
                    </a:lnTo>
                    <a:lnTo>
                      <a:pt x="28" y="61"/>
                    </a:lnTo>
                    <a:lnTo>
                      <a:pt x="28" y="54"/>
                    </a:lnTo>
                    <a:lnTo>
                      <a:pt x="27" y="46"/>
                    </a:lnTo>
                    <a:lnTo>
                      <a:pt x="22" y="31"/>
                    </a:lnTo>
                    <a:lnTo>
                      <a:pt x="17" y="18"/>
                    </a:lnTo>
                    <a:lnTo>
                      <a:pt x="11" y="9"/>
                    </a:lnTo>
                    <a:lnTo>
                      <a:pt x="8" y="4"/>
                    </a:lnTo>
                    <a:lnTo>
                      <a:pt x="4" y="1"/>
                    </a:lnTo>
                    <a:lnTo>
                      <a:pt x="3" y="0"/>
                    </a:lnTo>
                    <a:lnTo>
                      <a:pt x="1" y="1"/>
                    </a:lnTo>
                    <a:lnTo>
                      <a:pt x="0" y="2"/>
                    </a:lnTo>
                    <a:lnTo>
                      <a:pt x="0" y="5"/>
                    </a:lnTo>
                    <a:lnTo>
                      <a:pt x="1" y="10"/>
                    </a:lnTo>
                    <a:lnTo>
                      <a:pt x="3" y="18"/>
                    </a:lnTo>
                    <a:lnTo>
                      <a:pt x="6" y="31"/>
                    </a:lnTo>
                    <a:lnTo>
                      <a:pt x="8" y="42"/>
                    </a:lnTo>
                    <a:lnTo>
                      <a:pt x="10" y="5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0" name="Freeform 347">
                <a:extLst>
                  <a:ext uri="{FF2B5EF4-FFF2-40B4-BE49-F238E27FC236}">
                    <a16:creationId xmlns:a16="http://schemas.microsoft.com/office/drawing/2014/main" id="{A3E866D2-4FDF-473D-8057-223733A9431F}"/>
                  </a:ext>
                </a:extLst>
              </p:cNvPr>
              <p:cNvSpPr>
                <a:spLocks/>
              </p:cNvSpPr>
              <p:nvPr/>
            </p:nvSpPr>
            <p:spPr bwMode="auto">
              <a:xfrm>
                <a:off x="3835" y="1204"/>
                <a:ext cx="27" cy="82"/>
              </a:xfrm>
              <a:custGeom>
                <a:avLst/>
                <a:gdLst>
                  <a:gd name="T0" fmla="*/ 9 w 27"/>
                  <a:gd name="T1" fmla="*/ 53 h 82"/>
                  <a:gd name="T2" fmla="*/ 9 w 27"/>
                  <a:gd name="T3" fmla="*/ 53 h 82"/>
                  <a:gd name="T4" fmla="*/ 10 w 27"/>
                  <a:gd name="T5" fmla="*/ 62 h 82"/>
                  <a:gd name="T6" fmla="*/ 11 w 27"/>
                  <a:gd name="T7" fmla="*/ 71 h 82"/>
                  <a:gd name="T8" fmla="*/ 13 w 27"/>
                  <a:gd name="T9" fmla="*/ 77 h 82"/>
                  <a:gd name="T10" fmla="*/ 14 w 27"/>
                  <a:gd name="T11" fmla="*/ 80 h 82"/>
                  <a:gd name="T12" fmla="*/ 17 w 27"/>
                  <a:gd name="T13" fmla="*/ 82 h 82"/>
                  <a:gd name="T14" fmla="*/ 17 w 27"/>
                  <a:gd name="T15" fmla="*/ 82 h 82"/>
                  <a:gd name="T16" fmla="*/ 19 w 27"/>
                  <a:gd name="T17" fmla="*/ 82 h 82"/>
                  <a:gd name="T18" fmla="*/ 21 w 27"/>
                  <a:gd name="T19" fmla="*/ 80 h 82"/>
                  <a:gd name="T20" fmla="*/ 23 w 27"/>
                  <a:gd name="T21" fmla="*/ 77 h 82"/>
                  <a:gd name="T22" fmla="*/ 25 w 27"/>
                  <a:gd name="T23" fmla="*/ 72 h 82"/>
                  <a:gd name="T24" fmla="*/ 26 w 27"/>
                  <a:gd name="T25" fmla="*/ 66 h 82"/>
                  <a:gd name="T26" fmla="*/ 27 w 27"/>
                  <a:gd name="T27" fmla="*/ 60 h 82"/>
                  <a:gd name="T28" fmla="*/ 26 w 27"/>
                  <a:gd name="T29" fmla="*/ 53 h 82"/>
                  <a:gd name="T30" fmla="*/ 25 w 27"/>
                  <a:gd name="T31" fmla="*/ 45 h 82"/>
                  <a:gd name="T32" fmla="*/ 25 w 27"/>
                  <a:gd name="T33" fmla="*/ 45 h 82"/>
                  <a:gd name="T34" fmla="*/ 20 w 27"/>
                  <a:gd name="T35" fmla="*/ 30 h 82"/>
                  <a:gd name="T36" fmla="*/ 16 w 27"/>
                  <a:gd name="T37" fmla="*/ 18 h 82"/>
                  <a:gd name="T38" fmla="*/ 10 w 27"/>
                  <a:gd name="T39" fmla="*/ 9 h 82"/>
                  <a:gd name="T40" fmla="*/ 7 w 27"/>
                  <a:gd name="T41" fmla="*/ 3 h 82"/>
                  <a:gd name="T42" fmla="*/ 7 w 27"/>
                  <a:gd name="T43" fmla="*/ 3 h 82"/>
                  <a:gd name="T44" fmla="*/ 4 w 27"/>
                  <a:gd name="T45" fmla="*/ 1 h 82"/>
                  <a:gd name="T46" fmla="*/ 2 w 27"/>
                  <a:gd name="T47" fmla="*/ 0 h 82"/>
                  <a:gd name="T48" fmla="*/ 1 w 27"/>
                  <a:gd name="T49" fmla="*/ 0 h 82"/>
                  <a:gd name="T50" fmla="*/ 0 w 27"/>
                  <a:gd name="T51" fmla="*/ 2 h 82"/>
                  <a:gd name="T52" fmla="*/ 0 w 27"/>
                  <a:gd name="T53" fmla="*/ 5 h 82"/>
                  <a:gd name="T54" fmla="*/ 0 w 27"/>
                  <a:gd name="T55" fmla="*/ 10 h 82"/>
                  <a:gd name="T56" fmla="*/ 2 w 27"/>
                  <a:gd name="T57" fmla="*/ 17 h 82"/>
                  <a:gd name="T58" fmla="*/ 2 w 27"/>
                  <a:gd name="T59" fmla="*/ 17 h 82"/>
                  <a:gd name="T60" fmla="*/ 5 w 27"/>
                  <a:gd name="T61" fmla="*/ 30 h 82"/>
                  <a:gd name="T62" fmla="*/ 8 w 27"/>
                  <a:gd name="T63" fmla="*/ 41 h 82"/>
                  <a:gd name="T64" fmla="*/ 9 w 27"/>
                  <a:gd name="T65" fmla="*/ 53 h 82"/>
                  <a:gd name="T66" fmla="*/ 9 w 27"/>
                  <a:gd name="T67" fmla="*/ 53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 h="82">
                    <a:moveTo>
                      <a:pt x="9" y="53"/>
                    </a:moveTo>
                    <a:lnTo>
                      <a:pt x="9" y="53"/>
                    </a:lnTo>
                    <a:lnTo>
                      <a:pt x="10" y="62"/>
                    </a:lnTo>
                    <a:lnTo>
                      <a:pt x="11" y="71"/>
                    </a:lnTo>
                    <a:lnTo>
                      <a:pt x="13" y="77"/>
                    </a:lnTo>
                    <a:lnTo>
                      <a:pt x="14" y="80"/>
                    </a:lnTo>
                    <a:lnTo>
                      <a:pt x="17" y="82"/>
                    </a:lnTo>
                    <a:lnTo>
                      <a:pt x="19" y="82"/>
                    </a:lnTo>
                    <a:lnTo>
                      <a:pt x="21" y="80"/>
                    </a:lnTo>
                    <a:lnTo>
                      <a:pt x="23" y="77"/>
                    </a:lnTo>
                    <a:lnTo>
                      <a:pt x="25" y="72"/>
                    </a:lnTo>
                    <a:lnTo>
                      <a:pt x="26" y="66"/>
                    </a:lnTo>
                    <a:lnTo>
                      <a:pt x="27" y="60"/>
                    </a:lnTo>
                    <a:lnTo>
                      <a:pt x="26" y="53"/>
                    </a:lnTo>
                    <a:lnTo>
                      <a:pt x="25" y="45"/>
                    </a:lnTo>
                    <a:lnTo>
                      <a:pt x="20" y="30"/>
                    </a:lnTo>
                    <a:lnTo>
                      <a:pt x="16" y="18"/>
                    </a:lnTo>
                    <a:lnTo>
                      <a:pt x="10" y="9"/>
                    </a:lnTo>
                    <a:lnTo>
                      <a:pt x="7" y="3"/>
                    </a:lnTo>
                    <a:lnTo>
                      <a:pt x="4" y="1"/>
                    </a:lnTo>
                    <a:lnTo>
                      <a:pt x="2" y="0"/>
                    </a:lnTo>
                    <a:lnTo>
                      <a:pt x="1" y="0"/>
                    </a:lnTo>
                    <a:lnTo>
                      <a:pt x="0" y="2"/>
                    </a:lnTo>
                    <a:lnTo>
                      <a:pt x="0" y="5"/>
                    </a:lnTo>
                    <a:lnTo>
                      <a:pt x="0" y="10"/>
                    </a:lnTo>
                    <a:lnTo>
                      <a:pt x="2" y="17"/>
                    </a:lnTo>
                    <a:lnTo>
                      <a:pt x="5" y="30"/>
                    </a:lnTo>
                    <a:lnTo>
                      <a:pt x="8" y="41"/>
                    </a:lnTo>
                    <a:lnTo>
                      <a:pt x="9" y="5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1" name="Freeform 348">
                <a:extLst>
                  <a:ext uri="{FF2B5EF4-FFF2-40B4-BE49-F238E27FC236}">
                    <a16:creationId xmlns:a16="http://schemas.microsoft.com/office/drawing/2014/main" id="{4AABD5ED-3964-4807-A3B5-735727FDDCD2}"/>
                  </a:ext>
                </a:extLst>
              </p:cNvPr>
              <p:cNvSpPr>
                <a:spLocks/>
              </p:cNvSpPr>
              <p:nvPr/>
            </p:nvSpPr>
            <p:spPr bwMode="auto">
              <a:xfrm>
                <a:off x="3835" y="1205"/>
                <a:ext cx="26" cy="80"/>
              </a:xfrm>
              <a:custGeom>
                <a:avLst/>
                <a:gdLst>
                  <a:gd name="T0" fmla="*/ 10 w 26"/>
                  <a:gd name="T1" fmla="*/ 52 h 80"/>
                  <a:gd name="T2" fmla="*/ 10 w 26"/>
                  <a:gd name="T3" fmla="*/ 52 h 80"/>
                  <a:gd name="T4" fmla="*/ 10 w 26"/>
                  <a:gd name="T5" fmla="*/ 61 h 80"/>
                  <a:gd name="T6" fmla="*/ 11 w 26"/>
                  <a:gd name="T7" fmla="*/ 69 h 80"/>
                  <a:gd name="T8" fmla="*/ 13 w 26"/>
                  <a:gd name="T9" fmla="*/ 76 h 80"/>
                  <a:gd name="T10" fmla="*/ 14 w 26"/>
                  <a:gd name="T11" fmla="*/ 78 h 80"/>
                  <a:gd name="T12" fmla="*/ 17 w 26"/>
                  <a:gd name="T13" fmla="*/ 80 h 80"/>
                  <a:gd name="T14" fmla="*/ 17 w 26"/>
                  <a:gd name="T15" fmla="*/ 80 h 80"/>
                  <a:gd name="T16" fmla="*/ 19 w 26"/>
                  <a:gd name="T17" fmla="*/ 80 h 80"/>
                  <a:gd name="T18" fmla="*/ 21 w 26"/>
                  <a:gd name="T19" fmla="*/ 78 h 80"/>
                  <a:gd name="T20" fmla="*/ 23 w 26"/>
                  <a:gd name="T21" fmla="*/ 75 h 80"/>
                  <a:gd name="T22" fmla="*/ 25 w 26"/>
                  <a:gd name="T23" fmla="*/ 70 h 80"/>
                  <a:gd name="T24" fmla="*/ 26 w 26"/>
                  <a:gd name="T25" fmla="*/ 65 h 80"/>
                  <a:gd name="T26" fmla="*/ 26 w 26"/>
                  <a:gd name="T27" fmla="*/ 58 h 80"/>
                  <a:gd name="T28" fmla="*/ 26 w 26"/>
                  <a:gd name="T29" fmla="*/ 51 h 80"/>
                  <a:gd name="T30" fmla="*/ 24 w 26"/>
                  <a:gd name="T31" fmla="*/ 44 h 80"/>
                  <a:gd name="T32" fmla="*/ 24 w 26"/>
                  <a:gd name="T33" fmla="*/ 44 h 80"/>
                  <a:gd name="T34" fmla="*/ 20 w 26"/>
                  <a:gd name="T35" fmla="*/ 29 h 80"/>
                  <a:gd name="T36" fmla="*/ 14 w 26"/>
                  <a:gd name="T37" fmla="*/ 17 h 80"/>
                  <a:gd name="T38" fmla="*/ 10 w 26"/>
                  <a:gd name="T39" fmla="*/ 8 h 80"/>
                  <a:gd name="T40" fmla="*/ 7 w 26"/>
                  <a:gd name="T41" fmla="*/ 3 h 80"/>
                  <a:gd name="T42" fmla="*/ 7 w 26"/>
                  <a:gd name="T43" fmla="*/ 3 h 80"/>
                  <a:gd name="T44" fmla="*/ 4 w 26"/>
                  <a:gd name="T45" fmla="*/ 0 h 80"/>
                  <a:gd name="T46" fmla="*/ 3 w 26"/>
                  <a:gd name="T47" fmla="*/ 0 h 80"/>
                  <a:gd name="T48" fmla="*/ 1 w 26"/>
                  <a:gd name="T49" fmla="*/ 0 h 80"/>
                  <a:gd name="T50" fmla="*/ 1 w 26"/>
                  <a:gd name="T51" fmla="*/ 2 h 80"/>
                  <a:gd name="T52" fmla="*/ 0 w 26"/>
                  <a:gd name="T53" fmla="*/ 5 h 80"/>
                  <a:gd name="T54" fmla="*/ 1 w 26"/>
                  <a:gd name="T55" fmla="*/ 10 h 80"/>
                  <a:gd name="T56" fmla="*/ 3 w 26"/>
                  <a:gd name="T57" fmla="*/ 17 h 80"/>
                  <a:gd name="T58" fmla="*/ 3 w 26"/>
                  <a:gd name="T59" fmla="*/ 17 h 80"/>
                  <a:gd name="T60" fmla="*/ 6 w 26"/>
                  <a:gd name="T61" fmla="*/ 29 h 80"/>
                  <a:gd name="T62" fmla="*/ 8 w 26"/>
                  <a:gd name="T63" fmla="*/ 40 h 80"/>
                  <a:gd name="T64" fmla="*/ 10 w 26"/>
                  <a:gd name="T65" fmla="*/ 52 h 80"/>
                  <a:gd name="T66" fmla="*/ 10 w 26"/>
                  <a:gd name="T67" fmla="*/ 52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80">
                    <a:moveTo>
                      <a:pt x="10" y="52"/>
                    </a:moveTo>
                    <a:lnTo>
                      <a:pt x="10" y="52"/>
                    </a:lnTo>
                    <a:lnTo>
                      <a:pt x="10" y="61"/>
                    </a:lnTo>
                    <a:lnTo>
                      <a:pt x="11" y="69"/>
                    </a:lnTo>
                    <a:lnTo>
                      <a:pt x="13" y="76"/>
                    </a:lnTo>
                    <a:lnTo>
                      <a:pt x="14" y="78"/>
                    </a:lnTo>
                    <a:lnTo>
                      <a:pt x="17" y="80"/>
                    </a:lnTo>
                    <a:lnTo>
                      <a:pt x="19" y="80"/>
                    </a:lnTo>
                    <a:lnTo>
                      <a:pt x="21" y="78"/>
                    </a:lnTo>
                    <a:lnTo>
                      <a:pt x="23" y="75"/>
                    </a:lnTo>
                    <a:lnTo>
                      <a:pt x="25" y="70"/>
                    </a:lnTo>
                    <a:lnTo>
                      <a:pt x="26" y="65"/>
                    </a:lnTo>
                    <a:lnTo>
                      <a:pt x="26" y="58"/>
                    </a:lnTo>
                    <a:lnTo>
                      <a:pt x="26" y="51"/>
                    </a:lnTo>
                    <a:lnTo>
                      <a:pt x="24" y="44"/>
                    </a:lnTo>
                    <a:lnTo>
                      <a:pt x="20" y="29"/>
                    </a:lnTo>
                    <a:lnTo>
                      <a:pt x="14" y="17"/>
                    </a:lnTo>
                    <a:lnTo>
                      <a:pt x="10" y="8"/>
                    </a:lnTo>
                    <a:lnTo>
                      <a:pt x="7" y="3"/>
                    </a:lnTo>
                    <a:lnTo>
                      <a:pt x="4" y="0"/>
                    </a:lnTo>
                    <a:lnTo>
                      <a:pt x="3" y="0"/>
                    </a:lnTo>
                    <a:lnTo>
                      <a:pt x="1" y="0"/>
                    </a:lnTo>
                    <a:lnTo>
                      <a:pt x="1" y="2"/>
                    </a:lnTo>
                    <a:lnTo>
                      <a:pt x="0" y="5"/>
                    </a:lnTo>
                    <a:lnTo>
                      <a:pt x="1" y="10"/>
                    </a:lnTo>
                    <a:lnTo>
                      <a:pt x="3" y="17"/>
                    </a:lnTo>
                    <a:lnTo>
                      <a:pt x="6" y="29"/>
                    </a:lnTo>
                    <a:lnTo>
                      <a:pt x="8" y="40"/>
                    </a:lnTo>
                    <a:lnTo>
                      <a:pt x="10" y="5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2" name="Freeform 349">
                <a:extLst>
                  <a:ext uri="{FF2B5EF4-FFF2-40B4-BE49-F238E27FC236}">
                    <a16:creationId xmlns:a16="http://schemas.microsoft.com/office/drawing/2014/main" id="{252280E5-0958-4F30-A960-03F4C7DBAB36}"/>
                  </a:ext>
                </a:extLst>
              </p:cNvPr>
              <p:cNvSpPr>
                <a:spLocks/>
              </p:cNvSpPr>
              <p:nvPr/>
            </p:nvSpPr>
            <p:spPr bwMode="auto">
              <a:xfrm>
                <a:off x="3836" y="1206"/>
                <a:ext cx="24" cy="78"/>
              </a:xfrm>
              <a:custGeom>
                <a:avLst/>
                <a:gdLst>
                  <a:gd name="T0" fmla="*/ 9 w 24"/>
                  <a:gd name="T1" fmla="*/ 50 h 78"/>
                  <a:gd name="T2" fmla="*/ 9 w 24"/>
                  <a:gd name="T3" fmla="*/ 50 h 78"/>
                  <a:gd name="T4" fmla="*/ 11 w 24"/>
                  <a:gd name="T5" fmla="*/ 67 h 78"/>
                  <a:gd name="T6" fmla="*/ 12 w 24"/>
                  <a:gd name="T7" fmla="*/ 74 h 78"/>
                  <a:gd name="T8" fmla="*/ 15 w 24"/>
                  <a:gd name="T9" fmla="*/ 76 h 78"/>
                  <a:gd name="T10" fmla="*/ 16 w 24"/>
                  <a:gd name="T11" fmla="*/ 78 h 78"/>
                  <a:gd name="T12" fmla="*/ 16 w 24"/>
                  <a:gd name="T13" fmla="*/ 78 h 78"/>
                  <a:gd name="T14" fmla="*/ 18 w 24"/>
                  <a:gd name="T15" fmla="*/ 78 h 78"/>
                  <a:gd name="T16" fmla="*/ 20 w 24"/>
                  <a:gd name="T17" fmla="*/ 76 h 78"/>
                  <a:gd name="T18" fmla="*/ 22 w 24"/>
                  <a:gd name="T19" fmla="*/ 73 h 78"/>
                  <a:gd name="T20" fmla="*/ 23 w 24"/>
                  <a:gd name="T21" fmla="*/ 69 h 78"/>
                  <a:gd name="T22" fmla="*/ 24 w 24"/>
                  <a:gd name="T23" fmla="*/ 63 h 78"/>
                  <a:gd name="T24" fmla="*/ 24 w 24"/>
                  <a:gd name="T25" fmla="*/ 57 h 78"/>
                  <a:gd name="T26" fmla="*/ 24 w 24"/>
                  <a:gd name="T27" fmla="*/ 50 h 78"/>
                  <a:gd name="T28" fmla="*/ 23 w 24"/>
                  <a:gd name="T29" fmla="*/ 43 h 78"/>
                  <a:gd name="T30" fmla="*/ 23 w 24"/>
                  <a:gd name="T31" fmla="*/ 43 h 78"/>
                  <a:gd name="T32" fmla="*/ 18 w 24"/>
                  <a:gd name="T33" fmla="*/ 28 h 78"/>
                  <a:gd name="T34" fmla="*/ 13 w 24"/>
                  <a:gd name="T35" fmla="*/ 17 h 78"/>
                  <a:gd name="T36" fmla="*/ 9 w 24"/>
                  <a:gd name="T37" fmla="*/ 8 h 78"/>
                  <a:gd name="T38" fmla="*/ 6 w 24"/>
                  <a:gd name="T39" fmla="*/ 3 h 78"/>
                  <a:gd name="T40" fmla="*/ 6 w 24"/>
                  <a:gd name="T41" fmla="*/ 3 h 78"/>
                  <a:gd name="T42" fmla="*/ 3 w 24"/>
                  <a:gd name="T43" fmla="*/ 0 h 78"/>
                  <a:gd name="T44" fmla="*/ 2 w 24"/>
                  <a:gd name="T45" fmla="*/ 0 h 78"/>
                  <a:gd name="T46" fmla="*/ 1 w 24"/>
                  <a:gd name="T47" fmla="*/ 0 h 78"/>
                  <a:gd name="T48" fmla="*/ 0 w 24"/>
                  <a:gd name="T49" fmla="*/ 2 h 78"/>
                  <a:gd name="T50" fmla="*/ 0 w 24"/>
                  <a:gd name="T51" fmla="*/ 5 h 78"/>
                  <a:gd name="T52" fmla="*/ 1 w 24"/>
                  <a:gd name="T53" fmla="*/ 9 h 78"/>
                  <a:gd name="T54" fmla="*/ 2 w 24"/>
                  <a:gd name="T55" fmla="*/ 16 h 78"/>
                  <a:gd name="T56" fmla="*/ 2 w 24"/>
                  <a:gd name="T57" fmla="*/ 16 h 78"/>
                  <a:gd name="T58" fmla="*/ 5 w 24"/>
                  <a:gd name="T59" fmla="*/ 28 h 78"/>
                  <a:gd name="T60" fmla="*/ 8 w 24"/>
                  <a:gd name="T61" fmla="*/ 39 h 78"/>
                  <a:gd name="T62" fmla="*/ 9 w 24"/>
                  <a:gd name="T63" fmla="*/ 50 h 78"/>
                  <a:gd name="T64" fmla="*/ 9 w 24"/>
                  <a:gd name="T65" fmla="*/ 5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78">
                    <a:moveTo>
                      <a:pt x="9" y="50"/>
                    </a:moveTo>
                    <a:lnTo>
                      <a:pt x="9" y="50"/>
                    </a:lnTo>
                    <a:lnTo>
                      <a:pt x="11" y="67"/>
                    </a:lnTo>
                    <a:lnTo>
                      <a:pt x="12" y="74"/>
                    </a:lnTo>
                    <a:lnTo>
                      <a:pt x="15" y="76"/>
                    </a:lnTo>
                    <a:lnTo>
                      <a:pt x="16" y="78"/>
                    </a:lnTo>
                    <a:lnTo>
                      <a:pt x="18" y="78"/>
                    </a:lnTo>
                    <a:lnTo>
                      <a:pt x="20" y="76"/>
                    </a:lnTo>
                    <a:lnTo>
                      <a:pt x="22" y="73"/>
                    </a:lnTo>
                    <a:lnTo>
                      <a:pt x="23" y="69"/>
                    </a:lnTo>
                    <a:lnTo>
                      <a:pt x="24" y="63"/>
                    </a:lnTo>
                    <a:lnTo>
                      <a:pt x="24" y="57"/>
                    </a:lnTo>
                    <a:lnTo>
                      <a:pt x="24" y="50"/>
                    </a:lnTo>
                    <a:lnTo>
                      <a:pt x="23" y="43"/>
                    </a:lnTo>
                    <a:lnTo>
                      <a:pt x="18" y="28"/>
                    </a:lnTo>
                    <a:lnTo>
                      <a:pt x="13" y="17"/>
                    </a:lnTo>
                    <a:lnTo>
                      <a:pt x="9" y="8"/>
                    </a:lnTo>
                    <a:lnTo>
                      <a:pt x="6" y="3"/>
                    </a:lnTo>
                    <a:lnTo>
                      <a:pt x="3" y="0"/>
                    </a:lnTo>
                    <a:lnTo>
                      <a:pt x="2" y="0"/>
                    </a:lnTo>
                    <a:lnTo>
                      <a:pt x="1" y="0"/>
                    </a:lnTo>
                    <a:lnTo>
                      <a:pt x="0" y="2"/>
                    </a:lnTo>
                    <a:lnTo>
                      <a:pt x="0" y="5"/>
                    </a:lnTo>
                    <a:lnTo>
                      <a:pt x="1" y="9"/>
                    </a:lnTo>
                    <a:lnTo>
                      <a:pt x="2" y="16"/>
                    </a:lnTo>
                    <a:lnTo>
                      <a:pt x="5" y="28"/>
                    </a:lnTo>
                    <a:lnTo>
                      <a:pt x="8" y="39"/>
                    </a:lnTo>
                    <a:lnTo>
                      <a:pt x="9" y="50"/>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3" name="Freeform 350">
                <a:extLst>
                  <a:ext uri="{FF2B5EF4-FFF2-40B4-BE49-F238E27FC236}">
                    <a16:creationId xmlns:a16="http://schemas.microsoft.com/office/drawing/2014/main" id="{8CD07C9A-BEB6-4D21-9D1D-625AACE9F2F6}"/>
                  </a:ext>
                </a:extLst>
              </p:cNvPr>
              <p:cNvSpPr>
                <a:spLocks/>
              </p:cNvSpPr>
              <p:nvPr/>
            </p:nvSpPr>
            <p:spPr bwMode="auto">
              <a:xfrm>
                <a:off x="3837" y="1207"/>
                <a:ext cx="23" cy="76"/>
              </a:xfrm>
              <a:custGeom>
                <a:avLst/>
                <a:gdLst>
                  <a:gd name="T0" fmla="*/ 8 w 23"/>
                  <a:gd name="T1" fmla="*/ 49 h 76"/>
                  <a:gd name="T2" fmla="*/ 8 w 23"/>
                  <a:gd name="T3" fmla="*/ 49 h 76"/>
                  <a:gd name="T4" fmla="*/ 10 w 23"/>
                  <a:gd name="T5" fmla="*/ 66 h 76"/>
                  <a:gd name="T6" fmla="*/ 12 w 23"/>
                  <a:gd name="T7" fmla="*/ 72 h 76"/>
                  <a:gd name="T8" fmla="*/ 14 w 23"/>
                  <a:gd name="T9" fmla="*/ 74 h 76"/>
                  <a:gd name="T10" fmla="*/ 16 w 23"/>
                  <a:gd name="T11" fmla="*/ 76 h 76"/>
                  <a:gd name="T12" fmla="*/ 16 w 23"/>
                  <a:gd name="T13" fmla="*/ 76 h 76"/>
                  <a:gd name="T14" fmla="*/ 17 w 23"/>
                  <a:gd name="T15" fmla="*/ 76 h 76"/>
                  <a:gd name="T16" fmla="*/ 19 w 23"/>
                  <a:gd name="T17" fmla="*/ 75 h 76"/>
                  <a:gd name="T18" fmla="*/ 21 w 23"/>
                  <a:gd name="T19" fmla="*/ 72 h 76"/>
                  <a:gd name="T20" fmla="*/ 22 w 23"/>
                  <a:gd name="T21" fmla="*/ 67 h 76"/>
                  <a:gd name="T22" fmla="*/ 23 w 23"/>
                  <a:gd name="T23" fmla="*/ 62 h 76"/>
                  <a:gd name="T24" fmla="*/ 23 w 23"/>
                  <a:gd name="T25" fmla="*/ 55 h 76"/>
                  <a:gd name="T26" fmla="*/ 22 w 23"/>
                  <a:gd name="T27" fmla="*/ 49 h 76"/>
                  <a:gd name="T28" fmla="*/ 21 w 23"/>
                  <a:gd name="T29" fmla="*/ 42 h 76"/>
                  <a:gd name="T30" fmla="*/ 21 w 23"/>
                  <a:gd name="T31" fmla="*/ 42 h 76"/>
                  <a:gd name="T32" fmla="*/ 17 w 23"/>
                  <a:gd name="T33" fmla="*/ 27 h 76"/>
                  <a:gd name="T34" fmla="*/ 12 w 23"/>
                  <a:gd name="T35" fmla="*/ 16 h 76"/>
                  <a:gd name="T36" fmla="*/ 8 w 23"/>
                  <a:gd name="T37" fmla="*/ 8 h 76"/>
                  <a:gd name="T38" fmla="*/ 5 w 23"/>
                  <a:gd name="T39" fmla="*/ 3 h 76"/>
                  <a:gd name="T40" fmla="*/ 5 w 23"/>
                  <a:gd name="T41" fmla="*/ 3 h 76"/>
                  <a:gd name="T42" fmla="*/ 3 w 23"/>
                  <a:gd name="T43" fmla="*/ 0 h 76"/>
                  <a:gd name="T44" fmla="*/ 2 w 23"/>
                  <a:gd name="T45" fmla="*/ 0 h 76"/>
                  <a:gd name="T46" fmla="*/ 0 w 23"/>
                  <a:gd name="T47" fmla="*/ 0 h 76"/>
                  <a:gd name="T48" fmla="*/ 0 w 23"/>
                  <a:gd name="T49" fmla="*/ 1 h 76"/>
                  <a:gd name="T50" fmla="*/ 0 w 23"/>
                  <a:gd name="T51" fmla="*/ 4 h 76"/>
                  <a:gd name="T52" fmla="*/ 2 w 23"/>
                  <a:gd name="T53" fmla="*/ 16 h 76"/>
                  <a:gd name="T54" fmla="*/ 2 w 23"/>
                  <a:gd name="T55" fmla="*/ 16 h 76"/>
                  <a:gd name="T56" fmla="*/ 5 w 23"/>
                  <a:gd name="T57" fmla="*/ 27 h 76"/>
                  <a:gd name="T58" fmla="*/ 7 w 23"/>
                  <a:gd name="T59" fmla="*/ 38 h 76"/>
                  <a:gd name="T60" fmla="*/ 8 w 23"/>
                  <a:gd name="T61" fmla="*/ 49 h 76"/>
                  <a:gd name="T62" fmla="*/ 8 w 23"/>
                  <a:gd name="T63" fmla="*/ 49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76">
                    <a:moveTo>
                      <a:pt x="8" y="49"/>
                    </a:moveTo>
                    <a:lnTo>
                      <a:pt x="8" y="49"/>
                    </a:lnTo>
                    <a:lnTo>
                      <a:pt x="10" y="66"/>
                    </a:lnTo>
                    <a:lnTo>
                      <a:pt x="12" y="72"/>
                    </a:lnTo>
                    <a:lnTo>
                      <a:pt x="14" y="74"/>
                    </a:lnTo>
                    <a:lnTo>
                      <a:pt x="16" y="76"/>
                    </a:lnTo>
                    <a:lnTo>
                      <a:pt x="17" y="76"/>
                    </a:lnTo>
                    <a:lnTo>
                      <a:pt x="19" y="75"/>
                    </a:lnTo>
                    <a:lnTo>
                      <a:pt x="21" y="72"/>
                    </a:lnTo>
                    <a:lnTo>
                      <a:pt x="22" y="67"/>
                    </a:lnTo>
                    <a:lnTo>
                      <a:pt x="23" y="62"/>
                    </a:lnTo>
                    <a:lnTo>
                      <a:pt x="23" y="55"/>
                    </a:lnTo>
                    <a:lnTo>
                      <a:pt x="22" y="49"/>
                    </a:lnTo>
                    <a:lnTo>
                      <a:pt x="21" y="42"/>
                    </a:lnTo>
                    <a:lnTo>
                      <a:pt x="17" y="27"/>
                    </a:lnTo>
                    <a:lnTo>
                      <a:pt x="12" y="16"/>
                    </a:lnTo>
                    <a:lnTo>
                      <a:pt x="8" y="8"/>
                    </a:lnTo>
                    <a:lnTo>
                      <a:pt x="5" y="3"/>
                    </a:lnTo>
                    <a:lnTo>
                      <a:pt x="3" y="0"/>
                    </a:lnTo>
                    <a:lnTo>
                      <a:pt x="2" y="0"/>
                    </a:lnTo>
                    <a:lnTo>
                      <a:pt x="0" y="0"/>
                    </a:lnTo>
                    <a:lnTo>
                      <a:pt x="0" y="1"/>
                    </a:lnTo>
                    <a:lnTo>
                      <a:pt x="0" y="4"/>
                    </a:lnTo>
                    <a:lnTo>
                      <a:pt x="2" y="16"/>
                    </a:lnTo>
                    <a:lnTo>
                      <a:pt x="5" y="27"/>
                    </a:lnTo>
                    <a:lnTo>
                      <a:pt x="7" y="38"/>
                    </a:lnTo>
                    <a:lnTo>
                      <a:pt x="8" y="49"/>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4" name="Freeform 351">
                <a:extLst>
                  <a:ext uri="{FF2B5EF4-FFF2-40B4-BE49-F238E27FC236}">
                    <a16:creationId xmlns:a16="http://schemas.microsoft.com/office/drawing/2014/main" id="{42ABA1F6-C0F1-4C52-AD76-32714A1BECF1}"/>
                  </a:ext>
                </a:extLst>
              </p:cNvPr>
              <p:cNvSpPr>
                <a:spLocks/>
              </p:cNvSpPr>
              <p:nvPr/>
            </p:nvSpPr>
            <p:spPr bwMode="auto">
              <a:xfrm>
                <a:off x="3837" y="1207"/>
                <a:ext cx="22" cy="75"/>
              </a:xfrm>
              <a:custGeom>
                <a:avLst/>
                <a:gdLst>
                  <a:gd name="T0" fmla="*/ 3 w 22"/>
                  <a:gd name="T1" fmla="*/ 16 h 75"/>
                  <a:gd name="T2" fmla="*/ 3 w 22"/>
                  <a:gd name="T3" fmla="*/ 16 h 75"/>
                  <a:gd name="T4" fmla="*/ 5 w 22"/>
                  <a:gd name="T5" fmla="*/ 28 h 75"/>
                  <a:gd name="T6" fmla="*/ 7 w 22"/>
                  <a:gd name="T7" fmla="*/ 38 h 75"/>
                  <a:gd name="T8" fmla="*/ 9 w 22"/>
                  <a:gd name="T9" fmla="*/ 49 h 75"/>
                  <a:gd name="T10" fmla="*/ 9 w 22"/>
                  <a:gd name="T11" fmla="*/ 49 h 75"/>
                  <a:gd name="T12" fmla="*/ 11 w 22"/>
                  <a:gd name="T13" fmla="*/ 65 h 75"/>
                  <a:gd name="T14" fmla="*/ 12 w 22"/>
                  <a:gd name="T15" fmla="*/ 71 h 75"/>
                  <a:gd name="T16" fmla="*/ 14 w 22"/>
                  <a:gd name="T17" fmla="*/ 74 h 75"/>
                  <a:gd name="T18" fmla="*/ 16 w 22"/>
                  <a:gd name="T19" fmla="*/ 75 h 75"/>
                  <a:gd name="T20" fmla="*/ 16 w 22"/>
                  <a:gd name="T21" fmla="*/ 75 h 75"/>
                  <a:gd name="T22" fmla="*/ 17 w 22"/>
                  <a:gd name="T23" fmla="*/ 75 h 75"/>
                  <a:gd name="T24" fmla="*/ 19 w 22"/>
                  <a:gd name="T25" fmla="*/ 74 h 75"/>
                  <a:gd name="T26" fmla="*/ 20 w 22"/>
                  <a:gd name="T27" fmla="*/ 71 h 75"/>
                  <a:gd name="T28" fmla="*/ 21 w 22"/>
                  <a:gd name="T29" fmla="*/ 66 h 75"/>
                  <a:gd name="T30" fmla="*/ 22 w 22"/>
                  <a:gd name="T31" fmla="*/ 61 h 75"/>
                  <a:gd name="T32" fmla="*/ 22 w 22"/>
                  <a:gd name="T33" fmla="*/ 55 h 75"/>
                  <a:gd name="T34" fmla="*/ 22 w 22"/>
                  <a:gd name="T35" fmla="*/ 48 h 75"/>
                  <a:gd name="T36" fmla="*/ 20 w 22"/>
                  <a:gd name="T37" fmla="*/ 41 h 75"/>
                  <a:gd name="T38" fmla="*/ 20 w 22"/>
                  <a:gd name="T39" fmla="*/ 41 h 75"/>
                  <a:gd name="T40" fmla="*/ 16 w 22"/>
                  <a:gd name="T41" fmla="*/ 28 h 75"/>
                  <a:gd name="T42" fmla="*/ 12 w 22"/>
                  <a:gd name="T43" fmla="*/ 17 h 75"/>
                  <a:gd name="T44" fmla="*/ 8 w 22"/>
                  <a:gd name="T45" fmla="*/ 8 h 75"/>
                  <a:gd name="T46" fmla="*/ 5 w 22"/>
                  <a:gd name="T47" fmla="*/ 3 h 75"/>
                  <a:gd name="T48" fmla="*/ 5 w 22"/>
                  <a:gd name="T49" fmla="*/ 3 h 75"/>
                  <a:gd name="T50" fmla="*/ 3 w 22"/>
                  <a:gd name="T51" fmla="*/ 1 h 75"/>
                  <a:gd name="T52" fmla="*/ 2 w 22"/>
                  <a:gd name="T53" fmla="*/ 0 h 75"/>
                  <a:gd name="T54" fmla="*/ 1 w 22"/>
                  <a:gd name="T55" fmla="*/ 1 h 75"/>
                  <a:gd name="T56" fmla="*/ 0 w 22"/>
                  <a:gd name="T57" fmla="*/ 2 h 75"/>
                  <a:gd name="T58" fmla="*/ 0 w 22"/>
                  <a:gd name="T59" fmla="*/ 5 h 75"/>
                  <a:gd name="T60" fmla="*/ 3 w 22"/>
                  <a:gd name="T61" fmla="*/ 16 h 75"/>
                  <a:gd name="T62" fmla="*/ 3 w 22"/>
                  <a:gd name="T63" fmla="*/ 16 h 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75">
                    <a:moveTo>
                      <a:pt x="3" y="16"/>
                    </a:moveTo>
                    <a:lnTo>
                      <a:pt x="3" y="16"/>
                    </a:lnTo>
                    <a:lnTo>
                      <a:pt x="5" y="28"/>
                    </a:lnTo>
                    <a:lnTo>
                      <a:pt x="7" y="38"/>
                    </a:lnTo>
                    <a:lnTo>
                      <a:pt x="9" y="49"/>
                    </a:lnTo>
                    <a:lnTo>
                      <a:pt x="11" y="65"/>
                    </a:lnTo>
                    <a:lnTo>
                      <a:pt x="12" y="71"/>
                    </a:lnTo>
                    <a:lnTo>
                      <a:pt x="14" y="74"/>
                    </a:lnTo>
                    <a:lnTo>
                      <a:pt x="16" y="75"/>
                    </a:lnTo>
                    <a:lnTo>
                      <a:pt x="17" y="75"/>
                    </a:lnTo>
                    <a:lnTo>
                      <a:pt x="19" y="74"/>
                    </a:lnTo>
                    <a:lnTo>
                      <a:pt x="20" y="71"/>
                    </a:lnTo>
                    <a:lnTo>
                      <a:pt x="21" y="66"/>
                    </a:lnTo>
                    <a:lnTo>
                      <a:pt x="22" y="61"/>
                    </a:lnTo>
                    <a:lnTo>
                      <a:pt x="22" y="55"/>
                    </a:lnTo>
                    <a:lnTo>
                      <a:pt x="22" y="48"/>
                    </a:lnTo>
                    <a:lnTo>
                      <a:pt x="20" y="41"/>
                    </a:lnTo>
                    <a:lnTo>
                      <a:pt x="16" y="28"/>
                    </a:lnTo>
                    <a:lnTo>
                      <a:pt x="12" y="17"/>
                    </a:lnTo>
                    <a:lnTo>
                      <a:pt x="8" y="8"/>
                    </a:lnTo>
                    <a:lnTo>
                      <a:pt x="5" y="3"/>
                    </a:lnTo>
                    <a:lnTo>
                      <a:pt x="3" y="1"/>
                    </a:lnTo>
                    <a:lnTo>
                      <a:pt x="2" y="0"/>
                    </a:lnTo>
                    <a:lnTo>
                      <a:pt x="1" y="1"/>
                    </a:lnTo>
                    <a:lnTo>
                      <a:pt x="0" y="2"/>
                    </a:lnTo>
                    <a:lnTo>
                      <a:pt x="0" y="5"/>
                    </a:lnTo>
                    <a:lnTo>
                      <a:pt x="3" y="16"/>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5" name="Freeform 352">
                <a:extLst>
                  <a:ext uri="{FF2B5EF4-FFF2-40B4-BE49-F238E27FC236}">
                    <a16:creationId xmlns:a16="http://schemas.microsoft.com/office/drawing/2014/main" id="{39A3AAB5-451D-422D-8C37-8572799EA1F1}"/>
                  </a:ext>
                </a:extLst>
              </p:cNvPr>
              <p:cNvSpPr>
                <a:spLocks/>
              </p:cNvSpPr>
              <p:nvPr/>
            </p:nvSpPr>
            <p:spPr bwMode="auto">
              <a:xfrm>
                <a:off x="3659" y="1186"/>
                <a:ext cx="121" cy="187"/>
              </a:xfrm>
              <a:custGeom>
                <a:avLst/>
                <a:gdLst>
                  <a:gd name="T0" fmla="*/ 68 w 121"/>
                  <a:gd name="T1" fmla="*/ 18 h 187"/>
                  <a:gd name="T2" fmla="*/ 68 w 121"/>
                  <a:gd name="T3" fmla="*/ 18 h 187"/>
                  <a:gd name="T4" fmla="*/ 61 w 121"/>
                  <a:gd name="T5" fmla="*/ 23 h 187"/>
                  <a:gd name="T6" fmla="*/ 54 w 121"/>
                  <a:gd name="T7" fmla="*/ 28 h 187"/>
                  <a:gd name="T8" fmla="*/ 45 w 121"/>
                  <a:gd name="T9" fmla="*/ 37 h 187"/>
                  <a:gd name="T10" fmla="*/ 35 w 121"/>
                  <a:gd name="T11" fmla="*/ 47 h 187"/>
                  <a:gd name="T12" fmla="*/ 25 w 121"/>
                  <a:gd name="T13" fmla="*/ 62 h 187"/>
                  <a:gd name="T14" fmla="*/ 20 w 121"/>
                  <a:gd name="T15" fmla="*/ 69 h 187"/>
                  <a:gd name="T16" fmla="*/ 15 w 121"/>
                  <a:gd name="T17" fmla="*/ 78 h 187"/>
                  <a:gd name="T18" fmla="*/ 11 w 121"/>
                  <a:gd name="T19" fmla="*/ 87 h 187"/>
                  <a:gd name="T20" fmla="*/ 8 w 121"/>
                  <a:gd name="T21" fmla="*/ 97 h 187"/>
                  <a:gd name="T22" fmla="*/ 8 w 121"/>
                  <a:gd name="T23" fmla="*/ 97 h 187"/>
                  <a:gd name="T24" fmla="*/ 3 w 121"/>
                  <a:gd name="T25" fmla="*/ 117 h 187"/>
                  <a:gd name="T26" fmla="*/ 0 w 121"/>
                  <a:gd name="T27" fmla="*/ 136 h 187"/>
                  <a:gd name="T28" fmla="*/ 0 w 121"/>
                  <a:gd name="T29" fmla="*/ 152 h 187"/>
                  <a:gd name="T30" fmla="*/ 1 w 121"/>
                  <a:gd name="T31" fmla="*/ 159 h 187"/>
                  <a:gd name="T32" fmla="*/ 2 w 121"/>
                  <a:gd name="T33" fmla="*/ 166 h 187"/>
                  <a:gd name="T34" fmla="*/ 3 w 121"/>
                  <a:gd name="T35" fmla="*/ 172 h 187"/>
                  <a:gd name="T36" fmla="*/ 5 w 121"/>
                  <a:gd name="T37" fmla="*/ 177 h 187"/>
                  <a:gd name="T38" fmla="*/ 8 w 121"/>
                  <a:gd name="T39" fmla="*/ 181 h 187"/>
                  <a:gd name="T40" fmla="*/ 11 w 121"/>
                  <a:gd name="T41" fmla="*/ 184 h 187"/>
                  <a:gd name="T42" fmla="*/ 14 w 121"/>
                  <a:gd name="T43" fmla="*/ 186 h 187"/>
                  <a:gd name="T44" fmla="*/ 18 w 121"/>
                  <a:gd name="T45" fmla="*/ 187 h 187"/>
                  <a:gd name="T46" fmla="*/ 22 w 121"/>
                  <a:gd name="T47" fmla="*/ 187 h 187"/>
                  <a:gd name="T48" fmla="*/ 27 w 121"/>
                  <a:gd name="T49" fmla="*/ 185 h 187"/>
                  <a:gd name="T50" fmla="*/ 27 w 121"/>
                  <a:gd name="T51" fmla="*/ 185 h 187"/>
                  <a:gd name="T52" fmla="*/ 32 w 121"/>
                  <a:gd name="T53" fmla="*/ 183 h 187"/>
                  <a:gd name="T54" fmla="*/ 36 w 121"/>
                  <a:gd name="T55" fmla="*/ 179 h 187"/>
                  <a:gd name="T56" fmla="*/ 43 w 121"/>
                  <a:gd name="T57" fmla="*/ 172 h 187"/>
                  <a:gd name="T58" fmla="*/ 50 w 121"/>
                  <a:gd name="T59" fmla="*/ 161 h 187"/>
                  <a:gd name="T60" fmla="*/ 57 w 121"/>
                  <a:gd name="T61" fmla="*/ 150 h 187"/>
                  <a:gd name="T62" fmla="*/ 63 w 121"/>
                  <a:gd name="T63" fmla="*/ 138 h 187"/>
                  <a:gd name="T64" fmla="*/ 68 w 121"/>
                  <a:gd name="T65" fmla="*/ 126 h 187"/>
                  <a:gd name="T66" fmla="*/ 78 w 121"/>
                  <a:gd name="T67" fmla="*/ 101 h 187"/>
                  <a:gd name="T68" fmla="*/ 78 w 121"/>
                  <a:gd name="T69" fmla="*/ 101 h 187"/>
                  <a:gd name="T70" fmla="*/ 99 w 121"/>
                  <a:gd name="T71" fmla="*/ 54 h 187"/>
                  <a:gd name="T72" fmla="*/ 108 w 121"/>
                  <a:gd name="T73" fmla="*/ 34 h 187"/>
                  <a:gd name="T74" fmla="*/ 117 w 121"/>
                  <a:gd name="T75" fmla="*/ 19 h 187"/>
                  <a:gd name="T76" fmla="*/ 117 w 121"/>
                  <a:gd name="T77" fmla="*/ 19 h 187"/>
                  <a:gd name="T78" fmla="*/ 120 w 121"/>
                  <a:gd name="T79" fmla="*/ 14 h 187"/>
                  <a:gd name="T80" fmla="*/ 121 w 121"/>
                  <a:gd name="T81" fmla="*/ 9 h 187"/>
                  <a:gd name="T82" fmla="*/ 121 w 121"/>
                  <a:gd name="T83" fmla="*/ 6 h 187"/>
                  <a:gd name="T84" fmla="*/ 121 w 121"/>
                  <a:gd name="T85" fmla="*/ 3 h 187"/>
                  <a:gd name="T86" fmla="*/ 119 w 121"/>
                  <a:gd name="T87" fmla="*/ 2 h 187"/>
                  <a:gd name="T88" fmla="*/ 117 w 121"/>
                  <a:gd name="T89" fmla="*/ 1 h 187"/>
                  <a:gd name="T90" fmla="*/ 115 w 121"/>
                  <a:gd name="T91" fmla="*/ 0 h 187"/>
                  <a:gd name="T92" fmla="*/ 111 w 121"/>
                  <a:gd name="T93" fmla="*/ 0 h 187"/>
                  <a:gd name="T94" fmla="*/ 101 w 121"/>
                  <a:gd name="T95" fmla="*/ 2 h 187"/>
                  <a:gd name="T96" fmla="*/ 87 w 121"/>
                  <a:gd name="T97" fmla="*/ 9 h 187"/>
                  <a:gd name="T98" fmla="*/ 68 w 121"/>
                  <a:gd name="T99" fmla="*/ 18 h 187"/>
                  <a:gd name="T100" fmla="*/ 68 w 121"/>
                  <a:gd name="T101" fmla="*/ 18 h 1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1" h="187">
                    <a:moveTo>
                      <a:pt x="68" y="18"/>
                    </a:moveTo>
                    <a:lnTo>
                      <a:pt x="68" y="18"/>
                    </a:lnTo>
                    <a:lnTo>
                      <a:pt x="61" y="23"/>
                    </a:lnTo>
                    <a:lnTo>
                      <a:pt x="54" y="28"/>
                    </a:lnTo>
                    <a:lnTo>
                      <a:pt x="45" y="37"/>
                    </a:lnTo>
                    <a:lnTo>
                      <a:pt x="35" y="47"/>
                    </a:lnTo>
                    <a:lnTo>
                      <a:pt x="25" y="62"/>
                    </a:lnTo>
                    <a:lnTo>
                      <a:pt x="20" y="69"/>
                    </a:lnTo>
                    <a:lnTo>
                      <a:pt x="15" y="78"/>
                    </a:lnTo>
                    <a:lnTo>
                      <a:pt x="11" y="87"/>
                    </a:lnTo>
                    <a:lnTo>
                      <a:pt x="8" y="97"/>
                    </a:lnTo>
                    <a:lnTo>
                      <a:pt x="3" y="117"/>
                    </a:lnTo>
                    <a:lnTo>
                      <a:pt x="0" y="136"/>
                    </a:lnTo>
                    <a:lnTo>
                      <a:pt x="0" y="152"/>
                    </a:lnTo>
                    <a:lnTo>
                      <a:pt x="1" y="159"/>
                    </a:lnTo>
                    <a:lnTo>
                      <a:pt x="2" y="166"/>
                    </a:lnTo>
                    <a:lnTo>
                      <a:pt x="3" y="172"/>
                    </a:lnTo>
                    <a:lnTo>
                      <a:pt x="5" y="177"/>
                    </a:lnTo>
                    <a:lnTo>
                      <a:pt x="8" y="181"/>
                    </a:lnTo>
                    <a:lnTo>
                      <a:pt x="11" y="184"/>
                    </a:lnTo>
                    <a:lnTo>
                      <a:pt x="14" y="186"/>
                    </a:lnTo>
                    <a:lnTo>
                      <a:pt x="18" y="187"/>
                    </a:lnTo>
                    <a:lnTo>
                      <a:pt x="22" y="187"/>
                    </a:lnTo>
                    <a:lnTo>
                      <a:pt x="27" y="185"/>
                    </a:lnTo>
                    <a:lnTo>
                      <a:pt x="32" y="183"/>
                    </a:lnTo>
                    <a:lnTo>
                      <a:pt x="36" y="179"/>
                    </a:lnTo>
                    <a:lnTo>
                      <a:pt x="43" y="172"/>
                    </a:lnTo>
                    <a:lnTo>
                      <a:pt x="50" y="161"/>
                    </a:lnTo>
                    <a:lnTo>
                      <a:pt x="57" y="150"/>
                    </a:lnTo>
                    <a:lnTo>
                      <a:pt x="63" y="138"/>
                    </a:lnTo>
                    <a:lnTo>
                      <a:pt x="68" y="126"/>
                    </a:lnTo>
                    <a:lnTo>
                      <a:pt x="78" y="101"/>
                    </a:lnTo>
                    <a:lnTo>
                      <a:pt x="99" y="54"/>
                    </a:lnTo>
                    <a:lnTo>
                      <a:pt x="108" y="34"/>
                    </a:lnTo>
                    <a:lnTo>
                      <a:pt x="117" y="19"/>
                    </a:lnTo>
                    <a:lnTo>
                      <a:pt x="120" y="14"/>
                    </a:lnTo>
                    <a:lnTo>
                      <a:pt x="121" y="9"/>
                    </a:lnTo>
                    <a:lnTo>
                      <a:pt x="121" y="6"/>
                    </a:lnTo>
                    <a:lnTo>
                      <a:pt x="121" y="3"/>
                    </a:lnTo>
                    <a:lnTo>
                      <a:pt x="119" y="2"/>
                    </a:lnTo>
                    <a:lnTo>
                      <a:pt x="117" y="1"/>
                    </a:lnTo>
                    <a:lnTo>
                      <a:pt x="115" y="0"/>
                    </a:lnTo>
                    <a:lnTo>
                      <a:pt x="111" y="0"/>
                    </a:lnTo>
                    <a:lnTo>
                      <a:pt x="101" y="2"/>
                    </a:lnTo>
                    <a:lnTo>
                      <a:pt x="87" y="9"/>
                    </a:lnTo>
                    <a:lnTo>
                      <a:pt x="6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6" name="Freeform 353">
                <a:extLst>
                  <a:ext uri="{FF2B5EF4-FFF2-40B4-BE49-F238E27FC236}">
                    <a16:creationId xmlns:a16="http://schemas.microsoft.com/office/drawing/2014/main" id="{DA61FFCD-6755-4899-92FC-C2CB151DDB4E}"/>
                  </a:ext>
                </a:extLst>
              </p:cNvPr>
              <p:cNvSpPr>
                <a:spLocks/>
              </p:cNvSpPr>
              <p:nvPr/>
            </p:nvSpPr>
            <p:spPr bwMode="auto">
              <a:xfrm>
                <a:off x="3661" y="1188"/>
                <a:ext cx="117" cy="181"/>
              </a:xfrm>
              <a:custGeom>
                <a:avLst/>
                <a:gdLst>
                  <a:gd name="T0" fmla="*/ 65 w 117"/>
                  <a:gd name="T1" fmla="*/ 18 h 181"/>
                  <a:gd name="T2" fmla="*/ 65 w 117"/>
                  <a:gd name="T3" fmla="*/ 18 h 181"/>
                  <a:gd name="T4" fmla="*/ 59 w 117"/>
                  <a:gd name="T5" fmla="*/ 22 h 181"/>
                  <a:gd name="T6" fmla="*/ 52 w 117"/>
                  <a:gd name="T7" fmla="*/ 28 h 181"/>
                  <a:gd name="T8" fmla="*/ 43 w 117"/>
                  <a:gd name="T9" fmla="*/ 36 h 181"/>
                  <a:gd name="T10" fmla="*/ 34 w 117"/>
                  <a:gd name="T11" fmla="*/ 46 h 181"/>
                  <a:gd name="T12" fmla="*/ 24 w 117"/>
                  <a:gd name="T13" fmla="*/ 60 h 181"/>
                  <a:gd name="T14" fmla="*/ 15 w 117"/>
                  <a:gd name="T15" fmla="*/ 76 h 181"/>
                  <a:gd name="T16" fmla="*/ 11 w 117"/>
                  <a:gd name="T17" fmla="*/ 84 h 181"/>
                  <a:gd name="T18" fmla="*/ 7 w 117"/>
                  <a:gd name="T19" fmla="*/ 94 h 181"/>
                  <a:gd name="T20" fmla="*/ 7 w 117"/>
                  <a:gd name="T21" fmla="*/ 94 h 181"/>
                  <a:gd name="T22" fmla="*/ 3 w 117"/>
                  <a:gd name="T23" fmla="*/ 113 h 181"/>
                  <a:gd name="T24" fmla="*/ 0 w 117"/>
                  <a:gd name="T25" fmla="*/ 131 h 181"/>
                  <a:gd name="T26" fmla="*/ 0 w 117"/>
                  <a:gd name="T27" fmla="*/ 147 h 181"/>
                  <a:gd name="T28" fmla="*/ 2 w 117"/>
                  <a:gd name="T29" fmla="*/ 160 h 181"/>
                  <a:gd name="T30" fmla="*/ 3 w 117"/>
                  <a:gd name="T31" fmla="*/ 166 h 181"/>
                  <a:gd name="T32" fmla="*/ 5 w 117"/>
                  <a:gd name="T33" fmla="*/ 172 h 181"/>
                  <a:gd name="T34" fmla="*/ 8 w 117"/>
                  <a:gd name="T35" fmla="*/ 175 h 181"/>
                  <a:gd name="T36" fmla="*/ 11 w 117"/>
                  <a:gd name="T37" fmla="*/ 178 h 181"/>
                  <a:gd name="T38" fmla="*/ 14 w 117"/>
                  <a:gd name="T39" fmla="*/ 180 h 181"/>
                  <a:gd name="T40" fmla="*/ 17 w 117"/>
                  <a:gd name="T41" fmla="*/ 181 h 181"/>
                  <a:gd name="T42" fmla="*/ 22 w 117"/>
                  <a:gd name="T43" fmla="*/ 181 h 181"/>
                  <a:gd name="T44" fmla="*/ 26 w 117"/>
                  <a:gd name="T45" fmla="*/ 179 h 181"/>
                  <a:gd name="T46" fmla="*/ 26 w 117"/>
                  <a:gd name="T47" fmla="*/ 179 h 181"/>
                  <a:gd name="T48" fmla="*/ 34 w 117"/>
                  <a:gd name="T49" fmla="*/ 174 h 181"/>
                  <a:gd name="T50" fmla="*/ 42 w 117"/>
                  <a:gd name="T51" fmla="*/ 165 h 181"/>
                  <a:gd name="T52" fmla="*/ 49 w 117"/>
                  <a:gd name="T53" fmla="*/ 156 h 181"/>
                  <a:gd name="T54" fmla="*/ 55 w 117"/>
                  <a:gd name="T55" fmla="*/ 145 h 181"/>
                  <a:gd name="T56" fmla="*/ 61 w 117"/>
                  <a:gd name="T57" fmla="*/ 134 h 181"/>
                  <a:gd name="T58" fmla="*/ 66 w 117"/>
                  <a:gd name="T59" fmla="*/ 122 h 181"/>
                  <a:gd name="T60" fmla="*/ 76 w 117"/>
                  <a:gd name="T61" fmla="*/ 98 h 181"/>
                  <a:gd name="T62" fmla="*/ 76 w 117"/>
                  <a:gd name="T63" fmla="*/ 98 h 181"/>
                  <a:gd name="T64" fmla="*/ 96 w 117"/>
                  <a:gd name="T65" fmla="*/ 53 h 181"/>
                  <a:gd name="T66" fmla="*/ 105 w 117"/>
                  <a:gd name="T67" fmla="*/ 33 h 181"/>
                  <a:gd name="T68" fmla="*/ 113 w 117"/>
                  <a:gd name="T69" fmla="*/ 19 h 181"/>
                  <a:gd name="T70" fmla="*/ 113 w 117"/>
                  <a:gd name="T71" fmla="*/ 19 h 181"/>
                  <a:gd name="T72" fmla="*/ 116 w 117"/>
                  <a:gd name="T73" fmla="*/ 14 h 181"/>
                  <a:gd name="T74" fmla="*/ 117 w 117"/>
                  <a:gd name="T75" fmla="*/ 9 h 181"/>
                  <a:gd name="T76" fmla="*/ 117 w 117"/>
                  <a:gd name="T77" fmla="*/ 6 h 181"/>
                  <a:gd name="T78" fmla="*/ 116 w 117"/>
                  <a:gd name="T79" fmla="*/ 5 h 181"/>
                  <a:gd name="T80" fmla="*/ 115 w 117"/>
                  <a:gd name="T81" fmla="*/ 3 h 181"/>
                  <a:gd name="T82" fmla="*/ 113 w 117"/>
                  <a:gd name="T83" fmla="*/ 1 h 181"/>
                  <a:gd name="T84" fmla="*/ 110 w 117"/>
                  <a:gd name="T85" fmla="*/ 0 h 181"/>
                  <a:gd name="T86" fmla="*/ 107 w 117"/>
                  <a:gd name="T87" fmla="*/ 0 h 181"/>
                  <a:gd name="T88" fmla="*/ 97 w 117"/>
                  <a:gd name="T89" fmla="*/ 3 h 181"/>
                  <a:gd name="T90" fmla="*/ 84 w 117"/>
                  <a:gd name="T91" fmla="*/ 9 h 181"/>
                  <a:gd name="T92" fmla="*/ 65 w 117"/>
                  <a:gd name="T93" fmla="*/ 18 h 181"/>
                  <a:gd name="T94" fmla="*/ 65 w 117"/>
                  <a:gd name="T95" fmla="*/ 18 h 1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7" h="181">
                    <a:moveTo>
                      <a:pt x="65" y="18"/>
                    </a:moveTo>
                    <a:lnTo>
                      <a:pt x="65" y="18"/>
                    </a:lnTo>
                    <a:lnTo>
                      <a:pt x="59" y="22"/>
                    </a:lnTo>
                    <a:lnTo>
                      <a:pt x="52" y="28"/>
                    </a:lnTo>
                    <a:lnTo>
                      <a:pt x="43" y="36"/>
                    </a:lnTo>
                    <a:lnTo>
                      <a:pt x="34" y="46"/>
                    </a:lnTo>
                    <a:lnTo>
                      <a:pt x="24" y="60"/>
                    </a:lnTo>
                    <a:lnTo>
                      <a:pt x="15" y="76"/>
                    </a:lnTo>
                    <a:lnTo>
                      <a:pt x="11" y="84"/>
                    </a:lnTo>
                    <a:lnTo>
                      <a:pt x="7" y="94"/>
                    </a:lnTo>
                    <a:lnTo>
                      <a:pt x="3" y="113"/>
                    </a:lnTo>
                    <a:lnTo>
                      <a:pt x="0" y="131"/>
                    </a:lnTo>
                    <a:lnTo>
                      <a:pt x="0" y="147"/>
                    </a:lnTo>
                    <a:lnTo>
                      <a:pt x="2" y="160"/>
                    </a:lnTo>
                    <a:lnTo>
                      <a:pt x="3" y="166"/>
                    </a:lnTo>
                    <a:lnTo>
                      <a:pt x="5" y="172"/>
                    </a:lnTo>
                    <a:lnTo>
                      <a:pt x="8" y="175"/>
                    </a:lnTo>
                    <a:lnTo>
                      <a:pt x="11" y="178"/>
                    </a:lnTo>
                    <a:lnTo>
                      <a:pt x="14" y="180"/>
                    </a:lnTo>
                    <a:lnTo>
                      <a:pt x="17" y="181"/>
                    </a:lnTo>
                    <a:lnTo>
                      <a:pt x="22" y="181"/>
                    </a:lnTo>
                    <a:lnTo>
                      <a:pt x="26" y="179"/>
                    </a:lnTo>
                    <a:lnTo>
                      <a:pt x="34" y="174"/>
                    </a:lnTo>
                    <a:lnTo>
                      <a:pt x="42" y="165"/>
                    </a:lnTo>
                    <a:lnTo>
                      <a:pt x="49" y="156"/>
                    </a:lnTo>
                    <a:lnTo>
                      <a:pt x="55" y="145"/>
                    </a:lnTo>
                    <a:lnTo>
                      <a:pt x="61" y="134"/>
                    </a:lnTo>
                    <a:lnTo>
                      <a:pt x="66" y="122"/>
                    </a:lnTo>
                    <a:lnTo>
                      <a:pt x="76" y="98"/>
                    </a:lnTo>
                    <a:lnTo>
                      <a:pt x="96" y="53"/>
                    </a:lnTo>
                    <a:lnTo>
                      <a:pt x="105" y="33"/>
                    </a:lnTo>
                    <a:lnTo>
                      <a:pt x="113" y="19"/>
                    </a:lnTo>
                    <a:lnTo>
                      <a:pt x="116" y="14"/>
                    </a:lnTo>
                    <a:lnTo>
                      <a:pt x="117" y="9"/>
                    </a:lnTo>
                    <a:lnTo>
                      <a:pt x="117" y="6"/>
                    </a:lnTo>
                    <a:lnTo>
                      <a:pt x="116" y="5"/>
                    </a:lnTo>
                    <a:lnTo>
                      <a:pt x="115" y="3"/>
                    </a:lnTo>
                    <a:lnTo>
                      <a:pt x="113" y="1"/>
                    </a:lnTo>
                    <a:lnTo>
                      <a:pt x="110" y="0"/>
                    </a:lnTo>
                    <a:lnTo>
                      <a:pt x="107" y="0"/>
                    </a:lnTo>
                    <a:lnTo>
                      <a:pt x="97" y="3"/>
                    </a:lnTo>
                    <a:lnTo>
                      <a:pt x="84" y="9"/>
                    </a:lnTo>
                    <a:lnTo>
                      <a:pt x="65" y="1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7" name="Freeform 354">
                <a:extLst>
                  <a:ext uri="{FF2B5EF4-FFF2-40B4-BE49-F238E27FC236}">
                    <a16:creationId xmlns:a16="http://schemas.microsoft.com/office/drawing/2014/main" id="{E1195E5A-A35E-40C2-B4C2-EC401B6CFD79}"/>
                  </a:ext>
                </a:extLst>
              </p:cNvPr>
              <p:cNvSpPr>
                <a:spLocks/>
              </p:cNvSpPr>
              <p:nvPr/>
            </p:nvSpPr>
            <p:spPr bwMode="auto">
              <a:xfrm>
                <a:off x="3663" y="1191"/>
                <a:ext cx="113" cy="174"/>
              </a:xfrm>
              <a:custGeom>
                <a:avLst/>
                <a:gdLst>
                  <a:gd name="T0" fmla="*/ 63 w 113"/>
                  <a:gd name="T1" fmla="*/ 16 h 174"/>
                  <a:gd name="T2" fmla="*/ 63 w 113"/>
                  <a:gd name="T3" fmla="*/ 16 h 174"/>
                  <a:gd name="T4" fmla="*/ 56 w 113"/>
                  <a:gd name="T5" fmla="*/ 21 h 174"/>
                  <a:gd name="T6" fmla="*/ 50 w 113"/>
                  <a:gd name="T7" fmla="*/ 26 h 174"/>
                  <a:gd name="T8" fmla="*/ 41 w 113"/>
                  <a:gd name="T9" fmla="*/ 34 h 174"/>
                  <a:gd name="T10" fmla="*/ 32 w 113"/>
                  <a:gd name="T11" fmla="*/ 44 h 174"/>
                  <a:gd name="T12" fmla="*/ 23 w 113"/>
                  <a:gd name="T13" fmla="*/ 57 h 174"/>
                  <a:gd name="T14" fmla="*/ 14 w 113"/>
                  <a:gd name="T15" fmla="*/ 72 h 174"/>
                  <a:gd name="T16" fmla="*/ 10 w 113"/>
                  <a:gd name="T17" fmla="*/ 81 h 174"/>
                  <a:gd name="T18" fmla="*/ 7 w 113"/>
                  <a:gd name="T19" fmla="*/ 90 h 174"/>
                  <a:gd name="T20" fmla="*/ 7 w 113"/>
                  <a:gd name="T21" fmla="*/ 90 h 174"/>
                  <a:gd name="T22" fmla="*/ 2 w 113"/>
                  <a:gd name="T23" fmla="*/ 108 h 174"/>
                  <a:gd name="T24" fmla="*/ 0 w 113"/>
                  <a:gd name="T25" fmla="*/ 126 h 174"/>
                  <a:gd name="T26" fmla="*/ 0 w 113"/>
                  <a:gd name="T27" fmla="*/ 141 h 174"/>
                  <a:gd name="T28" fmla="*/ 2 w 113"/>
                  <a:gd name="T29" fmla="*/ 154 h 174"/>
                  <a:gd name="T30" fmla="*/ 3 w 113"/>
                  <a:gd name="T31" fmla="*/ 159 h 174"/>
                  <a:gd name="T32" fmla="*/ 5 w 113"/>
                  <a:gd name="T33" fmla="*/ 164 h 174"/>
                  <a:gd name="T34" fmla="*/ 7 w 113"/>
                  <a:gd name="T35" fmla="*/ 169 h 174"/>
                  <a:gd name="T36" fmla="*/ 10 w 113"/>
                  <a:gd name="T37" fmla="*/ 171 h 174"/>
                  <a:gd name="T38" fmla="*/ 13 w 113"/>
                  <a:gd name="T39" fmla="*/ 173 h 174"/>
                  <a:gd name="T40" fmla="*/ 17 w 113"/>
                  <a:gd name="T41" fmla="*/ 174 h 174"/>
                  <a:gd name="T42" fmla="*/ 21 w 113"/>
                  <a:gd name="T43" fmla="*/ 174 h 174"/>
                  <a:gd name="T44" fmla="*/ 25 w 113"/>
                  <a:gd name="T45" fmla="*/ 172 h 174"/>
                  <a:gd name="T46" fmla="*/ 25 w 113"/>
                  <a:gd name="T47" fmla="*/ 172 h 174"/>
                  <a:gd name="T48" fmla="*/ 33 w 113"/>
                  <a:gd name="T49" fmla="*/ 167 h 174"/>
                  <a:gd name="T50" fmla="*/ 40 w 113"/>
                  <a:gd name="T51" fmla="*/ 159 h 174"/>
                  <a:gd name="T52" fmla="*/ 47 w 113"/>
                  <a:gd name="T53" fmla="*/ 150 h 174"/>
                  <a:gd name="T54" fmla="*/ 53 w 113"/>
                  <a:gd name="T55" fmla="*/ 140 h 174"/>
                  <a:gd name="T56" fmla="*/ 58 w 113"/>
                  <a:gd name="T57" fmla="*/ 129 h 174"/>
                  <a:gd name="T58" fmla="*/ 63 w 113"/>
                  <a:gd name="T59" fmla="*/ 117 h 174"/>
                  <a:gd name="T60" fmla="*/ 73 w 113"/>
                  <a:gd name="T61" fmla="*/ 94 h 174"/>
                  <a:gd name="T62" fmla="*/ 73 w 113"/>
                  <a:gd name="T63" fmla="*/ 94 h 174"/>
                  <a:gd name="T64" fmla="*/ 92 w 113"/>
                  <a:gd name="T65" fmla="*/ 50 h 174"/>
                  <a:gd name="T66" fmla="*/ 101 w 113"/>
                  <a:gd name="T67" fmla="*/ 32 h 174"/>
                  <a:gd name="T68" fmla="*/ 109 w 113"/>
                  <a:gd name="T69" fmla="*/ 18 h 174"/>
                  <a:gd name="T70" fmla="*/ 109 w 113"/>
                  <a:gd name="T71" fmla="*/ 18 h 174"/>
                  <a:gd name="T72" fmla="*/ 112 w 113"/>
                  <a:gd name="T73" fmla="*/ 13 h 174"/>
                  <a:gd name="T74" fmla="*/ 113 w 113"/>
                  <a:gd name="T75" fmla="*/ 8 h 174"/>
                  <a:gd name="T76" fmla="*/ 113 w 113"/>
                  <a:gd name="T77" fmla="*/ 6 h 174"/>
                  <a:gd name="T78" fmla="*/ 112 w 113"/>
                  <a:gd name="T79" fmla="*/ 4 h 174"/>
                  <a:gd name="T80" fmla="*/ 111 w 113"/>
                  <a:gd name="T81" fmla="*/ 2 h 174"/>
                  <a:gd name="T82" fmla="*/ 109 w 113"/>
                  <a:gd name="T83" fmla="*/ 1 h 174"/>
                  <a:gd name="T84" fmla="*/ 106 w 113"/>
                  <a:gd name="T85" fmla="*/ 0 h 174"/>
                  <a:gd name="T86" fmla="*/ 103 w 113"/>
                  <a:gd name="T87" fmla="*/ 0 h 174"/>
                  <a:gd name="T88" fmla="*/ 93 w 113"/>
                  <a:gd name="T89" fmla="*/ 2 h 174"/>
                  <a:gd name="T90" fmla="*/ 80 w 113"/>
                  <a:gd name="T91" fmla="*/ 7 h 174"/>
                  <a:gd name="T92" fmla="*/ 63 w 113"/>
                  <a:gd name="T93" fmla="*/ 16 h 174"/>
                  <a:gd name="T94" fmla="*/ 63 w 113"/>
                  <a:gd name="T95" fmla="*/ 16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 h="174">
                    <a:moveTo>
                      <a:pt x="63" y="16"/>
                    </a:moveTo>
                    <a:lnTo>
                      <a:pt x="63" y="16"/>
                    </a:lnTo>
                    <a:lnTo>
                      <a:pt x="56" y="21"/>
                    </a:lnTo>
                    <a:lnTo>
                      <a:pt x="50" y="26"/>
                    </a:lnTo>
                    <a:lnTo>
                      <a:pt x="41" y="34"/>
                    </a:lnTo>
                    <a:lnTo>
                      <a:pt x="32" y="44"/>
                    </a:lnTo>
                    <a:lnTo>
                      <a:pt x="23" y="57"/>
                    </a:lnTo>
                    <a:lnTo>
                      <a:pt x="14" y="72"/>
                    </a:lnTo>
                    <a:lnTo>
                      <a:pt x="10" y="81"/>
                    </a:lnTo>
                    <a:lnTo>
                      <a:pt x="7" y="90"/>
                    </a:lnTo>
                    <a:lnTo>
                      <a:pt x="2" y="108"/>
                    </a:lnTo>
                    <a:lnTo>
                      <a:pt x="0" y="126"/>
                    </a:lnTo>
                    <a:lnTo>
                      <a:pt x="0" y="141"/>
                    </a:lnTo>
                    <a:lnTo>
                      <a:pt x="2" y="154"/>
                    </a:lnTo>
                    <a:lnTo>
                      <a:pt x="3" y="159"/>
                    </a:lnTo>
                    <a:lnTo>
                      <a:pt x="5" y="164"/>
                    </a:lnTo>
                    <a:lnTo>
                      <a:pt x="7" y="169"/>
                    </a:lnTo>
                    <a:lnTo>
                      <a:pt x="10" y="171"/>
                    </a:lnTo>
                    <a:lnTo>
                      <a:pt x="13" y="173"/>
                    </a:lnTo>
                    <a:lnTo>
                      <a:pt x="17" y="174"/>
                    </a:lnTo>
                    <a:lnTo>
                      <a:pt x="21" y="174"/>
                    </a:lnTo>
                    <a:lnTo>
                      <a:pt x="25" y="172"/>
                    </a:lnTo>
                    <a:lnTo>
                      <a:pt x="33" y="167"/>
                    </a:lnTo>
                    <a:lnTo>
                      <a:pt x="40" y="159"/>
                    </a:lnTo>
                    <a:lnTo>
                      <a:pt x="47" y="150"/>
                    </a:lnTo>
                    <a:lnTo>
                      <a:pt x="53" y="140"/>
                    </a:lnTo>
                    <a:lnTo>
                      <a:pt x="58" y="129"/>
                    </a:lnTo>
                    <a:lnTo>
                      <a:pt x="63" y="117"/>
                    </a:lnTo>
                    <a:lnTo>
                      <a:pt x="73" y="94"/>
                    </a:lnTo>
                    <a:lnTo>
                      <a:pt x="92" y="50"/>
                    </a:lnTo>
                    <a:lnTo>
                      <a:pt x="101" y="32"/>
                    </a:lnTo>
                    <a:lnTo>
                      <a:pt x="109" y="18"/>
                    </a:lnTo>
                    <a:lnTo>
                      <a:pt x="112" y="13"/>
                    </a:lnTo>
                    <a:lnTo>
                      <a:pt x="113" y="8"/>
                    </a:lnTo>
                    <a:lnTo>
                      <a:pt x="113" y="6"/>
                    </a:lnTo>
                    <a:lnTo>
                      <a:pt x="112" y="4"/>
                    </a:lnTo>
                    <a:lnTo>
                      <a:pt x="111" y="2"/>
                    </a:lnTo>
                    <a:lnTo>
                      <a:pt x="109" y="1"/>
                    </a:lnTo>
                    <a:lnTo>
                      <a:pt x="106" y="0"/>
                    </a:lnTo>
                    <a:lnTo>
                      <a:pt x="103" y="0"/>
                    </a:lnTo>
                    <a:lnTo>
                      <a:pt x="93" y="2"/>
                    </a:lnTo>
                    <a:lnTo>
                      <a:pt x="80" y="7"/>
                    </a:lnTo>
                    <a:lnTo>
                      <a:pt x="63" y="16"/>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8" name="Freeform 355">
                <a:extLst>
                  <a:ext uri="{FF2B5EF4-FFF2-40B4-BE49-F238E27FC236}">
                    <a16:creationId xmlns:a16="http://schemas.microsoft.com/office/drawing/2014/main" id="{CEEE112B-7034-4602-95B0-7608B163A79F}"/>
                  </a:ext>
                </a:extLst>
              </p:cNvPr>
              <p:cNvSpPr>
                <a:spLocks/>
              </p:cNvSpPr>
              <p:nvPr/>
            </p:nvSpPr>
            <p:spPr bwMode="auto">
              <a:xfrm>
                <a:off x="3665" y="1194"/>
                <a:ext cx="109" cy="167"/>
              </a:xfrm>
              <a:custGeom>
                <a:avLst/>
                <a:gdLst>
                  <a:gd name="T0" fmla="*/ 60 w 109"/>
                  <a:gd name="T1" fmla="*/ 15 h 167"/>
                  <a:gd name="T2" fmla="*/ 60 w 109"/>
                  <a:gd name="T3" fmla="*/ 15 h 167"/>
                  <a:gd name="T4" fmla="*/ 54 w 109"/>
                  <a:gd name="T5" fmla="*/ 19 h 167"/>
                  <a:gd name="T6" fmla="*/ 47 w 109"/>
                  <a:gd name="T7" fmla="*/ 24 h 167"/>
                  <a:gd name="T8" fmla="*/ 40 w 109"/>
                  <a:gd name="T9" fmla="*/ 32 h 167"/>
                  <a:gd name="T10" fmla="*/ 31 w 109"/>
                  <a:gd name="T11" fmla="*/ 42 h 167"/>
                  <a:gd name="T12" fmla="*/ 22 w 109"/>
                  <a:gd name="T13" fmla="*/ 55 h 167"/>
                  <a:gd name="T14" fmla="*/ 13 w 109"/>
                  <a:gd name="T15" fmla="*/ 69 h 167"/>
                  <a:gd name="T16" fmla="*/ 10 w 109"/>
                  <a:gd name="T17" fmla="*/ 77 h 167"/>
                  <a:gd name="T18" fmla="*/ 7 w 109"/>
                  <a:gd name="T19" fmla="*/ 86 h 167"/>
                  <a:gd name="T20" fmla="*/ 7 w 109"/>
                  <a:gd name="T21" fmla="*/ 86 h 167"/>
                  <a:gd name="T22" fmla="*/ 2 w 109"/>
                  <a:gd name="T23" fmla="*/ 104 h 167"/>
                  <a:gd name="T24" fmla="*/ 0 w 109"/>
                  <a:gd name="T25" fmla="*/ 121 h 167"/>
                  <a:gd name="T26" fmla="*/ 0 w 109"/>
                  <a:gd name="T27" fmla="*/ 135 h 167"/>
                  <a:gd name="T28" fmla="*/ 1 w 109"/>
                  <a:gd name="T29" fmla="*/ 148 h 167"/>
                  <a:gd name="T30" fmla="*/ 3 w 109"/>
                  <a:gd name="T31" fmla="*/ 153 h 167"/>
                  <a:gd name="T32" fmla="*/ 5 w 109"/>
                  <a:gd name="T33" fmla="*/ 157 h 167"/>
                  <a:gd name="T34" fmla="*/ 7 w 109"/>
                  <a:gd name="T35" fmla="*/ 161 h 167"/>
                  <a:gd name="T36" fmla="*/ 10 w 109"/>
                  <a:gd name="T37" fmla="*/ 165 h 167"/>
                  <a:gd name="T38" fmla="*/ 13 w 109"/>
                  <a:gd name="T39" fmla="*/ 166 h 167"/>
                  <a:gd name="T40" fmla="*/ 16 w 109"/>
                  <a:gd name="T41" fmla="*/ 167 h 167"/>
                  <a:gd name="T42" fmla="*/ 21 w 109"/>
                  <a:gd name="T43" fmla="*/ 167 h 167"/>
                  <a:gd name="T44" fmla="*/ 24 w 109"/>
                  <a:gd name="T45" fmla="*/ 165 h 167"/>
                  <a:gd name="T46" fmla="*/ 24 w 109"/>
                  <a:gd name="T47" fmla="*/ 165 h 167"/>
                  <a:gd name="T48" fmla="*/ 32 w 109"/>
                  <a:gd name="T49" fmla="*/ 159 h 167"/>
                  <a:gd name="T50" fmla="*/ 39 w 109"/>
                  <a:gd name="T51" fmla="*/ 152 h 167"/>
                  <a:gd name="T52" fmla="*/ 45 w 109"/>
                  <a:gd name="T53" fmla="*/ 144 h 167"/>
                  <a:gd name="T54" fmla="*/ 51 w 109"/>
                  <a:gd name="T55" fmla="*/ 134 h 167"/>
                  <a:gd name="T56" fmla="*/ 61 w 109"/>
                  <a:gd name="T57" fmla="*/ 112 h 167"/>
                  <a:gd name="T58" fmla="*/ 70 w 109"/>
                  <a:gd name="T59" fmla="*/ 90 h 167"/>
                  <a:gd name="T60" fmla="*/ 70 w 109"/>
                  <a:gd name="T61" fmla="*/ 90 h 167"/>
                  <a:gd name="T62" fmla="*/ 89 w 109"/>
                  <a:gd name="T63" fmla="*/ 48 h 167"/>
                  <a:gd name="T64" fmla="*/ 97 w 109"/>
                  <a:gd name="T65" fmla="*/ 30 h 167"/>
                  <a:gd name="T66" fmla="*/ 105 w 109"/>
                  <a:gd name="T67" fmla="*/ 17 h 167"/>
                  <a:gd name="T68" fmla="*/ 105 w 109"/>
                  <a:gd name="T69" fmla="*/ 17 h 167"/>
                  <a:gd name="T70" fmla="*/ 107 w 109"/>
                  <a:gd name="T71" fmla="*/ 12 h 167"/>
                  <a:gd name="T72" fmla="*/ 109 w 109"/>
                  <a:gd name="T73" fmla="*/ 7 h 167"/>
                  <a:gd name="T74" fmla="*/ 108 w 109"/>
                  <a:gd name="T75" fmla="*/ 5 h 167"/>
                  <a:gd name="T76" fmla="*/ 108 w 109"/>
                  <a:gd name="T77" fmla="*/ 3 h 167"/>
                  <a:gd name="T78" fmla="*/ 106 w 109"/>
                  <a:gd name="T79" fmla="*/ 2 h 167"/>
                  <a:gd name="T80" fmla="*/ 104 w 109"/>
                  <a:gd name="T81" fmla="*/ 0 h 167"/>
                  <a:gd name="T82" fmla="*/ 102 w 109"/>
                  <a:gd name="T83" fmla="*/ 0 h 167"/>
                  <a:gd name="T84" fmla="*/ 98 w 109"/>
                  <a:gd name="T85" fmla="*/ 0 h 167"/>
                  <a:gd name="T86" fmla="*/ 89 w 109"/>
                  <a:gd name="T87" fmla="*/ 2 h 167"/>
                  <a:gd name="T88" fmla="*/ 77 w 109"/>
                  <a:gd name="T89" fmla="*/ 6 h 167"/>
                  <a:gd name="T90" fmla="*/ 60 w 109"/>
                  <a:gd name="T91" fmla="*/ 15 h 167"/>
                  <a:gd name="T92" fmla="*/ 60 w 109"/>
                  <a:gd name="T93" fmla="*/ 15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 h="167">
                    <a:moveTo>
                      <a:pt x="60" y="15"/>
                    </a:moveTo>
                    <a:lnTo>
                      <a:pt x="60" y="15"/>
                    </a:lnTo>
                    <a:lnTo>
                      <a:pt x="54" y="19"/>
                    </a:lnTo>
                    <a:lnTo>
                      <a:pt x="47" y="24"/>
                    </a:lnTo>
                    <a:lnTo>
                      <a:pt x="40" y="32"/>
                    </a:lnTo>
                    <a:lnTo>
                      <a:pt x="31" y="42"/>
                    </a:lnTo>
                    <a:lnTo>
                      <a:pt x="22" y="55"/>
                    </a:lnTo>
                    <a:lnTo>
                      <a:pt x="13" y="69"/>
                    </a:lnTo>
                    <a:lnTo>
                      <a:pt x="10" y="77"/>
                    </a:lnTo>
                    <a:lnTo>
                      <a:pt x="7" y="86"/>
                    </a:lnTo>
                    <a:lnTo>
                      <a:pt x="2" y="104"/>
                    </a:lnTo>
                    <a:lnTo>
                      <a:pt x="0" y="121"/>
                    </a:lnTo>
                    <a:lnTo>
                      <a:pt x="0" y="135"/>
                    </a:lnTo>
                    <a:lnTo>
                      <a:pt x="1" y="148"/>
                    </a:lnTo>
                    <a:lnTo>
                      <a:pt x="3" y="153"/>
                    </a:lnTo>
                    <a:lnTo>
                      <a:pt x="5" y="157"/>
                    </a:lnTo>
                    <a:lnTo>
                      <a:pt x="7" y="161"/>
                    </a:lnTo>
                    <a:lnTo>
                      <a:pt x="10" y="165"/>
                    </a:lnTo>
                    <a:lnTo>
                      <a:pt x="13" y="166"/>
                    </a:lnTo>
                    <a:lnTo>
                      <a:pt x="16" y="167"/>
                    </a:lnTo>
                    <a:lnTo>
                      <a:pt x="21" y="167"/>
                    </a:lnTo>
                    <a:lnTo>
                      <a:pt x="24" y="165"/>
                    </a:lnTo>
                    <a:lnTo>
                      <a:pt x="32" y="159"/>
                    </a:lnTo>
                    <a:lnTo>
                      <a:pt x="39" y="152"/>
                    </a:lnTo>
                    <a:lnTo>
                      <a:pt x="45" y="144"/>
                    </a:lnTo>
                    <a:lnTo>
                      <a:pt x="51" y="134"/>
                    </a:lnTo>
                    <a:lnTo>
                      <a:pt x="61" y="112"/>
                    </a:lnTo>
                    <a:lnTo>
                      <a:pt x="70" y="90"/>
                    </a:lnTo>
                    <a:lnTo>
                      <a:pt x="89" y="48"/>
                    </a:lnTo>
                    <a:lnTo>
                      <a:pt x="97" y="30"/>
                    </a:lnTo>
                    <a:lnTo>
                      <a:pt x="105" y="17"/>
                    </a:lnTo>
                    <a:lnTo>
                      <a:pt x="107" y="12"/>
                    </a:lnTo>
                    <a:lnTo>
                      <a:pt x="109" y="7"/>
                    </a:lnTo>
                    <a:lnTo>
                      <a:pt x="108" y="5"/>
                    </a:lnTo>
                    <a:lnTo>
                      <a:pt x="108" y="3"/>
                    </a:lnTo>
                    <a:lnTo>
                      <a:pt x="106" y="2"/>
                    </a:lnTo>
                    <a:lnTo>
                      <a:pt x="104" y="0"/>
                    </a:lnTo>
                    <a:lnTo>
                      <a:pt x="102" y="0"/>
                    </a:lnTo>
                    <a:lnTo>
                      <a:pt x="98" y="0"/>
                    </a:lnTo>
                    <a:lnTo>
                      <a:pt x="89" y="2"/>
                    </a:lnTo>
                    <a:lnTo>
                      <a:pt x="77" y="6"/>
                    </a:lnTo>
                    <a:lnTo>
                      <a:pt x="60" y="15"/>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9" name="Freeform 356">
                <a:extLst>
                  <a:ext uri="{FF2B5EF4-FFF2-40B4-BE49-F238E27FC236}">
                    <a16:creationId xmlns:a16="http://schemas.microsoft.com/office/drawing/2014/main" id="{6D383105-8CDB-4EF0-BBE6-78569E31DA04}"/>
                  </a:ext>
                </a:extLst>
              </p:cNvPr>
              <p:cNvSpPr>
                <a:spLocks/>
              </p:cNvSpPr>
              <p:nvPr/>
            </p:nvSpPr>
            <p:spPr bwMode="auto">
              <a:xfrm>
                <a:off x="3667" y="1196"/>
                <a:ext cx="104" cy="160"/>
              </a:xfrm>
              <a:custGeom>
                <a:avLst/>
                <a:gdLst>
                  <a:gd name="T0" fmla="*/ 57 w 104"/>
                  <a:gd name="T1" fmla="*/ 14 h 160"/>
                  <a:gd name="T2" fmla="*/ 57 w 104"/>
                  <a:gd name="T3" fmla="*/ 14 h 160"/>
                  <a:gd name="T4" fmla="*/ 51 w 104"/>
                  <a:gd name="T5" fmla="*/ 18 h 160"/>
                  <a:gd name="T6" fmla="*/ 45 w 104"/>
                  <a:gd name="T7" fmla="*/ 24 h 160"/>
                  <a:gd name="T8" fmla="*/ 38 w 104"/>
                  <a:gd name="T9" fmla="*/ 31 h 160"/>
                  <a:gd name="T10" fmla="*/ 30 w 104"/>
                  <a:gd name="T11" fmla="*/ 40 h 160"/>
                  <a:gd name="T12" fmla="*/ 21 w 104"/>
                  <a:gd name="T13" fmla="*/ 53 h 160"/>
                  <a:gd name="T14" fmla="*/ 13 w 104"/>
                  <a:gd name="T15" fmla="*/ 67 h 160"/>
                  <a:gd name="T16" fmla="*/ 7 w 104"/>
                  <a:gd name="T17" fmla="*/ 83 h 160"/>
                  <a:gd name="T18" fmla="*/ 7 w 104"/>
                  <a:gd name="T19" fmla="*/ 83 h 160"/>
                  <a:gd name="T20" fmla="*/ 2 w 104"/>
                  <a:gd name="T21" fmla="*/ 100 h 160"/>
                  <a:gd name="T22" fmla="*/ 0 w 104"/>
                  <a:gd name="T23" fmla="*/ 117 h 160"/>
                  <a:gd name="T24" fmla="*/ 0 w 104"/>
                  <a:gd name="T25" fmla="*/ 131 h 160"/>
                  <a:gd name="T26" fmla="*/ 1 w 104"/>
                  <a:gd name="T27" fmla="*/ 142 h 160"/>
                  <a:gd name="T28" fmla="*/ 3 w 104"/>
                  <a:gd name="T29" fmla="*/ 147 h 160"/>
                  <a:gd name="T30" fmla="*/ 5 w 104"/>
                  <a:gd name="T31" fmla="*/ 152 h 160"/>
                  <a:gd name="T32" fmla="*/ 7 w 104"/>
                  <a:gd name="T33" fmla="*/ 155 h 160"/>
                  <a:gd name="T34" fmla="*/ 9 w 104"/>
                  <a:gd name="T35" fmla="*/ 158 h 160"/>
                  <a:gd name="T36" fmla="*/ 12 w 104"/>
                  <a:gd name="T37" fmla="*/ 159 h 160"/>
                  <a:gd name="T38" fmla="*/ 16 w 104"/>
                  <a:gd name="T39" fmla="*/ 160 h 160"/>
                  <a:gd name="T40" fmla="*/ 20 w 104"/>
                  <a:gd name="T41" fmla="*/ 160 h 160"/>
                  <a:gd name="T42" fmla="*/ 23 w 104"/>
                  <a:gd name="T43" fmla="*/ 158 h 160"/>
                  <a:gd name="T44" fmla="*/ 23 w 104"/>
                  <a:gd name="T45" fmla="*/ 158 h 160"/>
                  <a:gd name="T46" fmla="*/ 31 w 104"/>
                  <a:gd name="T47" fmla="*/ 153 h 160"/>
                  <a:gd name="T48" fmla="*/ 37 w 104"/>
                  <a:gd name="T49" fmla="*/ 147 h 160"/>
                  <a:gd name="T50" fmla="*/ 43 w 104"/>
                  <a:gd name="T51" fmla="*/ 138 h 160"/>
                  <a:gd name="T52" fmla="*/ 49 w 104"/>
                  <a:gd name="T53" fmla="*/ 129 h 160"/>
                  <a:gd name="T54" fmla="*/ 59 w 104"/>
                  <a:gd name="T55" fmla="*/ 109 h 160"/>
                  <a:gd name="T56" fmla="*/ 67 w 104"/>
                  <a:gd name="T57" fmla="*/ 87 h 160"/>
                  <a:gd name="T58" fmla="*/ 67 w 104"/>
                  <a:gd name="T59" fmla="*/ 87 h 160"/>
                  <a:gd name="T60" fmla="*/ 85 w 104"/>
                  <a:gd name="T61" fmla="*/ 46 h 160"/>
                  <a:gd name="T62" fmla="*/ 93 w 104"/>
                  <a:gd name="T63" fmla="*/ 29 h 160"/>
                  <a:gd name="T64" fmla="*/ 101 w 104"/>
                  <a:gd name="T65" fmla="*/ 17 h 160"/>
                  <a:gd name="T66" fmla="*/ 101 w 104"/>
                  <a:gd name="T67" fmla="*/ 17 h 160"/>
                  <a:gd name="T68" fmla="*/ 103 w 104"/>
                  <a:gd name="T69" fmla="*/ 12 h 160"/>
                  <a:gd name="T70" fmla="*/ 104 w 104"/>
                  <a:gd name="T71" fmla="*/ 7 h 160"/>
                  <a:gd name="T72" fmla="*/ 103 w 104"/>
                  <a:gd name="T73" fmla="*/ 3 h 160"/>
                  <a:gd name="T74" fmla="*/ 102 w 104"/>
                  <a:gd name="T75" fmla="*/ 2 h 160"/>
                  <a:gd name="T76" fmla="*/ 100 w 104"/>
                  <a:gd name="T77" fmla="*/ 1 h 160"/>
                  <a:gd name="T78" fmla="*/ 98 w 104"/>
                  <a:gd name="T79" fmla="*/ 0 h 160"/>
                  <a:gd name="T80" fmla="*/ 94 w 104"/>
                  <a:gd name="T81" fmla="*/ 0 h 160"/>
                  <a:gd name="T82" fmla="*/ 86 w 104"/>
                  <a:gd name="T83" fmla="*/ 2 h 160"/>
                  <a:gd name="T84" fmla="*/ 73 w 104"/>
                  <a:gd name="T85" fmla="*/ 6 h 160"/>
                  <a:gd name="T86" fmla="*/ 57 w 104"/>
                  <a:gd name="T87" fmla="*/ 14 h 160"/>
                  <a:gd name="T88" fmla="*/ 57 w 104"/>
                  <a:gd name="T89" fmla="*/ 14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4" h="160">
                    <a:moveTo>
                      <a:pt x="57" y="14"/>
                    </a:moveTo>
                    <a:lnTo>
                      <a:pt x="57" y="14"/>
                    </a:lnTo>
                    <a:lnTo>
                      <a:pt x="51" y="18"/>
                    </a:lnTo>
                    <a:lnTo>
                      <a:pt x="45" y="24"/>
                    </a:lnTo>
                    <a:lnTo>
                      <a:pt x="38" y="31"/>
                    </a:lnTo>
                    <a:lnTo>
                      <a:pt x="30" y="40"/>
                    </a:lnTo>
                    <a:lnTo>
                      <a:pt x="21" y="53"/>
                    </a:lnTo>
                    <a:lnTo>
                      <a:pt x="13" y="67"/>
                    </a:lnTo>
                    <a:lnTo>
                      <a:pt x="7" y="83"/>
                    </a:lnTo>
                    <a:lnTo>
                      <a:pt x="2" y="100"/>
                    </a:lnTo>
                    <a:lnTo>
                      <a:pt x="0" y="117"/>
                    </a:lnTo>
                    <a:lnTo>
                      <a:pt x="0" y="131"/>
                    </a:lnTo>
                    <a:lnTo>
                      <a:pt x="1" y="142"/>
                    </a:lnTo>
                    <a:lnTo>
                      <a:pt x="3" y="147"/>
                    </a:lnTo>
                    <a:lnTo>
                      <a:pt x="5" y="152"/>
                    </a:lnTo>
                    <a:lnTo>
                      <a:pt x="7" y="155"/>
                    </a:lnTo>
                    <a:lnTo>
                      <a:pt x="9" y="158"/>
                    </a:lnTo>
                    <a:lnTo>
                      <a:pt x="12" y="159"/>
                    </a:lnTo>
                    <a:lnTo>
                      <a:pt x="16" y="160"/>
                    </a:lnTo>
                    <a:lnTo>
                      <a:pt x="20" y="160"/>
                    </a:lnTo>
                    <a:lnTo>
                      <a:pt x="23" y="158"/>
                    </a:lnTo>
                    <a:lnTo>
                      <a:pt x="31" y="153"/>
                    </a:lnTo>
                    <a:lnTo>
                      <a:pt x="37" y="147"/>
                    </a:lnTo>
                    <a:lnTo>
                      <a:pt x="43" y="138"/>
                    </a:lnTo>
                    <a:lnTo>
                      <a:pt x="49" y="129"/>
                    </a:lnTo>
                    <a:lnTo>
                      <a:pt x="59" y="109"/>
                    </a:lnTo>
                    <a:lnTo>
                      <a:pt x="67" y="87"/>
                    </a:lnTo>
                    <a:lnTo>
                      <a:pt x="85" y="46"/>
                    </a:lnTo>
                    <a:lnTo>
                      <a:pt x="93" y="29"/>
                    </a:lnTo>
                    <a:lnTo>
                      <a:pt x="101" y="17"/>
                    </a:lnTo>
                    <a:lnTo>
                      <a:pt x="103" y="12"/>
                    </a:lnTo>
                    <a:lnTo>
                      <a:pt x="104" y="7"/>
                    </a:lnTo>
                    <a:lnTo>
                      <a:pt x="103" y="3"/>
                    </a:lnTo>
                    <a:lnTo>
                      <a:pt x="102" y="2"/>
                    </a:lnTo>
                    <a:lnTo>
                      <a:pt x="100" y="1"/>
                    </a:lnTo>
                    <a:lnTo>
                      <a:pt x="98" y="0"/>
                    </a:lnTo>
                    <a:lnTo>
                      <a:pt x="94" y="0"/>
                    </a:lnTo>
                    <a:lnTo>
                      <a:pt x="86" y="2"/>
                    </a:lnTo>
                    <a:lnTo>
                      <a:pt x="73" y="6"/>
                    </a:lnTo>
                    <a:lnTo>
                      <a:pt x="57" y="14"/>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0" name="Freeform 357">
                <a:extLst>
                  <a:ext uri="{FF2B5EF4-FFF2-40B4-BE49-F238E27FC236}">
                    <a16:creationId xmlns:a16="http://schemas.microsoft.com/office/drawing/2014/main" id="{F1FA5A9A-CD91-4879-82EE-5112FB84CB04}"/>
                  </a:ext>
                </a:extLst>
              </p:cNvPr>
              <p:cNvSpPr>
                <a:spLocks/>
              </p:cNvSpPr>
              <p:nvPr/>
            </p:nvSpPr>
            <p:spPr bwMode="auto">
              <a:xfrm>
                <a:off x="3669" y="1198"/>
                <a:ext cx="100" cy="154"/>
              </a:xfrm>
              <a:custGeom>
                <a:avLst/>
                <a:gdLst>
                  <a:gd name="T0" fmla="*/ 54 w 100"/>
                  <a:gd name="T1" fmla="*/ 14 h 154"/>
                  <a:gd name="T2" fmla="*/ 54 w 100"/>
                  <a:gd name="T3" fmla="*/ 14 h 154"/>
                  <a:gd name="T4" fmla="*/ 49 w 100"/>
                  <a:gd name="T5" fmla="*/ 18 h 154"/>
                  <a:gd name="T6" fmla="*/ 43 w 100"/>
                  <a:gd name="T7" fmla="*/ 23 h 154"/>
                  <a:gd name="T8" fmla="*/ 36 w 100"/>
                  <a:gd name="T9" fmla="*/ 30 h 154"/>
                  <a:gd name="T10" fmla="*/ 28 w 100"/>
                  <a:gd name="T11" fmla="*/ 39 h 154"/>
                  <a:gd name="T12" fmla="*/ 21 w 100"/>
                  <a:gd name="T13" fmla="*/ 51 h 154"/>
                  <a:gd name="T14" fmla="*/ 12 w 100"/>
                  <a:gd name="T15" fmla="*/ 65 h 154"/>
                  <a:gd name="T16" fmla="*/ 6 w 100"/>
                  <a:gd name="T17" fmla="*/ 80 h 154"/>
                  <a:gd name="T18" fmla="*/ 6 w 100"/>
                  <a:gd name="T19" fmla="*/ 80 h 154"/>
                  <a:gd name="T20" fmla="*/ 2 w 100"/>
                  <a:gd name="T21" fmla="*/ 96 h 154"/>
                  <a:gd name="T22" fmla="*/ 0 w 100"/>
                  <a:gd name="T23" fmla="*/ 112 h 154"/>
                  <a:gd name="T24" fmla="*/ 0 w 100"/>
                  <a:gd name="T25" fmla="*/ 126 h 154"/>
                  <a:gd name="T26" fmla="*/ 1 w 100"/>
                  <a:gd name="T27" fmla="*/ 137 h 154"/>
                  <a:gd name="T28" fmla="*/ 4 w 100"/>
                  <a:gd name="T29" fmla="*/ 146 h 154"/>
                  <a:gd name="T30" fmla="*/ 6 w 100"/>
                  <a:gd name="T31" fmla="*/ 149 h 154"/>
                  <a:gd name="T32" fmla="*/ 9 w 100"/>
                  <a:gd name="T33" fmla="*/ 152 h 154"/>
                  <a:gd name="T34" fmla="*/ 12 w 100"/>
                  <a:gd name="T35" fmla="*/ 153 h 154"/>
                  <a:gd name="T36" fmla="*/ 16 w 100"/>
                  <a:gd name="T37" fmla="*/ 154 h 154"/>
                  <a:gd name="T38" fmla="*/ 19 w 100"/>
                  <a:gd name="T39" fmla="*/ 154 h 154"/>
                  <a:gd name="T40" fmla="*/ 22 w 100"/>
                  <a:gd name="T41" fmla="*/ 152 h 154"/>
                  <a:gd name="T42" fmla="*/ 22 w 100"/>
                  <a:gd name="T43" fmla="*/ 152 h 154"/>
                  <a:gd name="T44" fmla="*/ 29 w 100"/>
                  <a:gd name="T45" fmla="*/ 148 h 154"/>
                  <a:gd name="T46" fmla="*/ 36 w 100"/>
                  <a:gd name="T47" fmla="*/ 141 h 154"/>
                  <a:gd name="T48" fmla="*/ 42 w 100"/>
                  <a:gd name="T49" fmla="*/ 133 h 154"/>
                  <a:gd name="T50" fmla="*/ 47 w 100"/>
                  <a:gd name="T51" fmla="*/ 124 h 154"/>
                  <a:gd name="T52" fmla="*/ 56 w 100"/>
                  <a:gd name="T53" fmla="*/ 105 h 154"/>
                  <a:gd name="T54" fmla="*/ 65 w 100"/>
                  <a:gd name="T55" fmla="*/ 84 h 154"/>
                  <a:gd name="T56" fmla="*/ 65 w 100"/>
                  <a:gd name="T57" fmla="*/ 84 h 154"/>
                  <a:gd name="T58" fmla="*/ 82 w 100"/>
                  <a:gd name="T59" fmla="*/ 45 h 154"/>
                  <a:gd name="T60" fmla="*/ 90 w 100"/>
                  <a:gd name="T61" fmla="*/ 29 h 154"/>
                  <a:gd name="T62" fmla="*/ 97 w 100"/>
                  <a:gd name="T63" fmla="*/ 16 h 154"/>
                  <a:gd name="T64" fmla="*/ 97 w 100"/>
                  <a:gd name="T65" fmla="*/ 16 h 154"/>
                  <a:gd name="T66" fmla="*/ 99 w 100"/>
                  <a:gd name="T67" fmla="*/ 12 h 154"/>
                  <a:gd name="T68" fmla="*/ 100 w 100"/>
                  <a:gd name="T69" fmla="*/ 7 h 154"/>
                  <a:gd name="T70" fmla="*/ 99 w 100"/>
                  <a:gd name="T71" fmla="*/ 4 h 154"/>
                  <a:gd name="T72" fmla="*/ 98 w 100"/>
                  <a:gd name="T73" fmla="*/ 2 h 154"/>
                  <a:gd name="T74" fmla="*/ 96 w 100"/>
                  <a:gd name="T75" fmla="*/ 1 h 154"/>
                  <a:gd name="T76" fmla="*/ 93 w 100"/>
                  <a:gd name="T77" fmla="*/ 0 h 154"/>
                  <a:gd name="T78" fmla="*/ 90 w 100"/>
                  <a:gd name="T79" fmla="*/ 0 h 154"/>
                  <a:gd name="T80" fmla="*/ 82 w 100"/>
                  <a:gd name="T81" fmla="*/ 2 h 154"/>
                  <a:gd name="T82" fmla="*/ 70 w 100"/>
                  <a:gd name="T83" fmla="*/ 6 h 154"/>
                  <a:gd name="T84" fmla="*/ 54 w 100"/>
                  <a:gd name="T85" fmla="*/ 14 h 154"/>
                  <a:gd name="T86" fmla="*/ 54 w 100"/>
                  <a:gd name="T87" fmla="*/ 14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 h="154">
                    <a:moveTo>
                      <a:pt x="54" y="14"/>
                    </a:moveTo>
                    <a:lnTo>
                      <a:pt x="54" y="14"/>
                    </a:lnTo>
                    <a:lnTo>
                      <a:pt x="49" y="18"/>
                    </a:lnTo>
                    <a:lnTo>
                      <a:pt x="43" y="23"/>
                    </a:lnTo>
                    <a:lnTo>
                      <a:pt x="36" y="30"/>
                    </a:lnTo>
                    <a:lnTo>
                      <a:pt x="28" y="39"/>
                    </a:lnTo>
                    <a:lnTo>
                      <a:pt x="21" y="51"/>
                    </a:lnTo>
                    <a:lnTo>
                      <a:pt x="12" y="65"/>
                    </a:lnTo>
                    <a:lnTo>
                      <a:pt x="6" y="80"/>
                    </a:lnTo>
                    <a:lnTo>
                      <a:pt x="2" y="96"/>
                    </a:lnTo>
                    <a:lnTo>
                      <a:pt x="0" y="112"/>
                    </a:lnTo>
                    <a:lnTo>
                      <a:pt x="0" y="126"/>
                    </a:lnTo>
                    <a:lnTo>
                      <a:pt x="1" y="137"/>
                    </a:lnTo>
                    <a:lnTo>
                      <a:pt x="4" y="146"/>
                    </a:lnTo>
                    <a:lnTo>
                      <a:pt x="6" y="149"/>
                    </a:lnTo>
                    <a:lnTo>
                      <a:pt x="9" y="152"/>
                    </a:lnTo>
                    <a:lnTo>
                      <a:pt x="12" y="153"/>
                    </a:lnTo>
                    <a:lnTo>
                      <a:pt x="16" y="154"/>
                    </a:lnTo>
                    <a:lnTo>
                      <a:pt x="19" y="154"/>
                    </a:lnTo>
                    <a:lnTo>
                      <a:pt x="22" y="152"/>
                    </a:lnTo>
                    <a:lnTo>
                      <a:pt x="29" y="148"/>
                    </a:lnTo>
                    <a:lnTo>
                      <a:pt x="36" y="141"/>
                    </a:lnTo>
                    <a:lnTo>
                      <a:pt x="42" y="133"/>
                    </a:lnTo>
                    <a:lnTo>
                      <a:pt x="47" y="124"/>
                    </a:lnTo>
                    <a:lnTo>
                      <a:pt x="56" y="105"/>
                    </a:lnTo>
                    <a:lnTo>
                      <a:pt x="65" y="84"/>
                    </a:lnTo>
                    <a:lnTo>
                      <a:pt x="82" y="45"/>
                    </a:lnTo>
                    <a:lnTo>
                      <a:pt x="90" y="29"/>
                    </a:lnTo>
                    <a:lnTo>
                      <a:pt x="97" y="16"/>
                    </a:lnTo>
                    <a:lnTo>
                      <a:pt x="99" y="12"/>
                    </a:lnTo>
                    <a:lnTo>
                      <a:pt x="100" y="7"/>
                    </a:lnTo>
                    <a:lnTo>
                      <a:pt x="99" y="4"/>
                    </a:lnTo>
                    <a:lnTo>
                      <a:pt x="98" y="2"/>
                    </a:lnTo>
                    <a:lnTo>
                      <a:pt x="96" y="1"/>
                    </a:lnTo>
                    <a:lnTo>
                      <a:pt x="93" y="0"/>
                    </a:lnTo>
                    <a:lnTo>
                      <a:pt x="90" y="0"/>
                    </a:lnTo>
                    <a:lnTo>
                      <a:pt x="82" y="2"/>
                    </a:lnTo>
                    <a:lnTo>
                      <a:pt x="70" y="6"/>
                    </a:lnTo>
                    <a:lnTo>
                      <a:pt x="54" y="1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1" name="Freeform 358">
                <a:extLst>
                  <a:ext uri="{FF2B5EF4-FFF2-40B4-BE49-F238E27FC236}">
                    <a16:creationId xmlns:a16="http://schemas.microsoft.com/office/drawing/2014/main" id="{8335F5C5-95A6-4C0D-8DEE-32B26302BA5E}"/>
                  </a:ext>
                </a:extLst>
              </p:cNvPr>
              <p:cNvSpPr>
                <a:spLocks/>
              </p:cNvSpPr>
              <p:nvPr/>
            </p:nvSpPr>
            <p:spPr bwMode="auto">
              <a:xfrm>
                <a:off x="3671" y="1201"/>
                <a:ext cx="96" cy="147"/>
              </a:xfrm>
              <a:custGeom>
                <a:avLst/>
                <a:gdLst>
                  <a:gd name="T0" fmla="*/ 51 w 96"/>
                  <a:gd name="T1" fmla="*/ 13 h 147"/>
                  <a:gd name="T2" fmla="*/ 51 w 96"/>
                  <a:gd name="T3" fmla="*/ 13 h 147"/>
                  <a:gd name="T4" fmla="*/ 46 w 96"/>
                  <a:gd name="T5" fmla="*/ 16 h 147"/>
                  <a:gd name="T6" fmla="*/ 41 w 96"/>
                  <a:gd name="T7" fmla="*/ 21 h 147"/>
                  <a:gd name="T8" fmla="*/ 34 w 96"/>
                  <a:gd name="T9" fmla="*/ 28 h 147"/>
                  <a:gd name="T10" fmla="*/ 27 w 96"/>
                  <a:gd name="T11" fmla="*/ 37 h 147"/>
                  <a:gd name="T12" fmla="*/ 20 w 96"/>
                  <a:gd name="T13" fmla="*/ 49 h 147"/>
                  <a:gd name="T14" fmla="*/ 13 w 96"/>
                  <a:gd name="T15" fmla="*/ 61 h 147"/>
                  <a:gd name="T16" fmla="*/ 6 w 96"/>
                  <a:gd name="T17" fmla="*/ 76 h 147"/>
                  <a:gd name="T18" fmla="*/ 6 w 96"/>
                  <a:gd name="T19" fmla="*/ 76 h 147"/>
                  <a:gd name="T20" fmla="*/ 2 w 96"/>
                  <a:gd name="T21" fmla="*/ 92 h 147"/>
                  <a:gd name="T22" fmla="*/ 0 w 96"/>
                  <a:gd name="T23" fmla="*/ 107 h 147"/>
                  <a:gd name="T24" fmla="*/ 0 w 96"/>
                  <a:gd name="T25" fmla="*/ 120 h 147"/>
                  <a:gd name="T26" fmla="*/ 1 w 96"/>
                  <a:gd name="T27" fmla="*/ 131 h 147"/>
                  <a:gd name="T28" fmla="*/ 4 w 96"/>
                  <a:gd name="T29" fmla="*/ 139 h 147"/>
                  <a:gd name="T30" fmla="*/ 6 w 96"/>
                  <a:gd name="T31" fmla="*/ 142 h 147"/>
                  <a:gd name="T32" fmla="*/ 8 w 96"/>
                  <a:gd name="T33" fmla="*/ 145 h 147"/>
                  <a:gd name="T34" fmla="*/ 12 w 96"/>
                  <a:gd name="T35" fmla="*/ 146 h 147"/>
                  <a:gd name="T36" fmla="*/ 15 w 96"/>
                  <a:gd name="T37" fmla="*/ 147 h 147"/>
                  <a:gd name="T38" fmla="*/ 18 w 96"/>
                  <a:gd name="T39" fmla="*/ 147 h 147"/>
                  <a:gd name="T40" fmla="*/ 21 w 96"/>
                  <a:gd name="T41" fmla="*/ 145 h 147"/>
                  <a:gd name="T42" fmla="*/ 21 w 96"/>
                  <a:gd name="T43" fmla="*/ 145 h 147"/>
                  <a:gd name="T44" fmla="*/ 28 w 96"/>
                  <a:gd name="T45" fmla="*/ 141 h 147"/>
                  <a:gd name="T46" fmla="*/ 34 w 96"/>
                  <a:gd name="T47" fmla="*/ 135 h 147"/>
                  <a:gd name="T48" fmla="*/ 40 w 96"/>
                  <a:gd name="T49" fmla="*/ 127 h 147"/>
                  <a:gd name="T50" fmla="*/ 45 w 96"/>
                  <a:gd name="T51" fmla="*/ 119 h 147"/>
                  <a:gd name="T52" fmla="*/ 54 w 96"/>
                  <a:gd name="T53" fmla="*/ 99 h 147"/>
                  <a:gd name="T54" fmla="*/ 62 w 96"/>
                  <a:gd name="T55" fmla="*/ 80 h 147"/>
                  <a:gd name="T56" fmla="*/ 62 w 96"/>
                  <a:gd name="T57" fmla="*/ 80 h 147"/>
                  <a:gd name="T58" fmla="*/ 78 w 96"/>
                  <a:gd name="T59" fmla="*/ 43 h 147"/>
                  <a:gd name="T60" fmla="*/ 86 w 96"/>
                  <a:gd name="T61" fmla="*/ 27 h 147"/>
                  <a:gd name="T62" fmla="*/ 92 w 96"/>
                  <a:gd name="T63" fmla="*/ 15 h 147"/>
                  <a:gd name="T64" fmla="*/ 92 w 96"/>
                  <a:gd name="T65" fmla="*/ 15 h 147"/>
                  <a:gd name="T66" fmla="*/ 95 w 96"/>
                  <a:gd name="T67" fmla="*/ 11 h 147"/>
                  <a:gd name="T68" fmla="*/ 96 w 96"/>
                  <a:gd name="T69" fmla="*/ 6 h 147"/>
                  <a:gd name="T70" fmla="*/ 95 w 96"/>
                  <a:gd name="T71" fmla="*/ 3 h 147"/>
                  <a:gd name="T72" fmla="*/ 93 w 96"/>
                  <a:gd name="T73" fmla="*/ 1 h 147"/>
                  <a:gd name="T74" fmla="*/ 91 w 96"/>
                  <a:gd name="T75" fmla="*/ 0 h 147"/>
                  <a:gd name="T76" fmla="*/ 86 w 96"/>
                  <a:gd name="T77" fmla="*/ 0 h 147"/>
                  <a:gd name="T78" fmla="*/ 78 w 96"/>
                  <a:gd name="T79" fmla="*/ 1 h 147"/>
                  <a:gd name="T80" fmla="*/ 66 w 96"/>
                  <a:gd name="T81" fmla="*/ 5 h 147"/>
                  <a:gd name="T82" fmla="*/ 51 w 96"/>
                  <a:gd name="T83" fmla="*/ 13 h 147"/>
                  <a:gd name="T84" fmla="*/ 51 w 96"/>
                  <a:gd name="T85" fmla="*/ 13 h 1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6" h="147">
                    <a:moveTo>
                      <a:pt x="51" y="13"/>
                    </a:moveTo>
                    <a:lnTo>
                      <a:pt x="51" y="13"/>
                    </a:lnTo>
                    <a:lnTo>
                      <a:pt x="46" y="16"/>
                    </a:lnTo>
                    <a:lnTo>
                      <a:pt x="41" y="21"/>
                    </a:lnTo>
                    <a:lnTo>
                      <a:pt x="34" y="28"/>
                    </a:lnTo>
                    <a:lnTo>
                      <a:pt x="27" y="37"/>
                    </a:lnTo>
                    <a:lnTo>
                      <a:pt x="20" y="49"/>
                    </a:lnTo>
                    <a:lnTo>
                      <a:pt x="13" y="61"/>
                    </a:lnTo>
                    <a:lnTo>
                      <a:pt x="6" y="76"/>
                    </a:lnTo>
                    <a:lnTo>
                      <a:pt x="2" y="92"/>
                    </a:lnTo>
                    <a:lnTo>
                      <a:pt x="0" y="107"/>
                    </a:lnTo>
                    <a:lnTo>
                      <a:pt x="0" y="120"/>
                    </a:lnTo>
                    <a:lnTo>
                      <a:pt x="1" y="131"/>
                    </a:lnTo>
                    <a:lnTo>
                      <a:pt x="4" y="139"/>
                    </a:lnTo>
                    <a:lnTo>
                      <a:pt x="6" y="142"/>
                    </a:lnTo>
                    <a:lnTo>
                      <a:pt x="8" y="145"/>
                    </a:lnTo>
                    <a:lnTo>
                      <a:pt x="12" y="146"/>
                    </a:lnTo>
                    <a:lnTo>
                      <a:pt x="15" y="147"/>
                    </a:lnTo>
                    <a:lnTo>
                      <a:pt x="18" y="147"/>
                    </a:lnTo>
                    <a:lnTo>
                      <a:pt x="21" y="145"/>
                    </a:lnTo>
                    <a:lnTo>
                      <a:pt x="28" y="141"/>
                    </a:lnTo>
                    <a:lnTo>
                      <a:pt x="34" y="135"/>
                    </a:lnTo>
                    <a:lnTo>
                      <a:pt x="40" y="127"/>
                    </a:lnTo>
                    <a:lnTo>
                      <a:pt x="45" y="119"/>
                    </a:lnTo>
                    <a:lnTo>
                      <a:pt x="54" y="99"/>
                    </a:lnTo>
                    <a:lnTo>
                      <a:pt x="62" y="80"/>
                    </a:lnTo>
                    <a:lnTo>
                      <a:pt x="78" y="43"/>
                    </a:lnTo>
                    <a:lnTo>
                      <a:pt x="86" y="27"/>
                    </a:lnTo>
                    <a:lnTo>
                      <a:pt x="92" y="15"/>
                    </a:lnTo>
                    <a:lnTo>
                      <a:pt x="95" y="11"/>
                    </a:lnTo>
                    <a:lnTo>
                      <a:pt x="96" y="6"/>
                    </a:lnTo>
                    <a:lnTo>
                      <a:pt x="95" y="3"/>
                    </a:lnTo>
                    <a:lnTo>
                      <a:pt x="93" y="1"/>
                    </a:lnTo>
                    <a:lnTo>
                      <a:pt x="91" y="0"/>
                    </a:lnTo>
                    <a:lnTo>
                      <a:pt x="86" y="0"/>
                    </a:lnTo>
                    <a:lnTo>
                      <a:pt x="78" y="1"/>
                    </a:lnTo>
                    <a:lnTo>
                      <a:pt x="66" y="5"/>
                    </a:lnTo>
                    <a:lnTo>
                      <a:pt x="51" y="1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2" name="Freeform 359">
                <a:extLst>
                  <a:ext uri="{FF2B5EF4-FFF2-40B4-BE49-F238E27FC236}">
                    <a16:creationId xmlns:a16="http://schemas.microsoft.com/office/drawing/2014/main" id="{6A6C9FB3-5A29-4215-B2D4-05920F9CE0FA}"/>
                  </a:ext>
                </a:extLst>
              </p:cNvPr>
              <p:cNvSpPr>
                <a:spLocks/>
              </p:cNvSpPr>
              <p:nvPr/>
            </p:nvSpPr>
            <p:spPr bwMode="auto">
              <a:xfrm>
                <a:off x="3673" y="1203"/>
                <a:ext cx="91" cy="141"/>
              </a:xfrm>
              <a:custGeom>
                <a:avLst/>
                <a:gdLst>
                  <a:gd name="T0" fmla="*/ 48 w 91"/>
                  <a:gd name="T1" fmla="*/ 12 h 141"/>
                  <a:gd name="T2" fmla="*/ 48 w 91"/>
                  <a:gd name="T3" fmla="*/ 12 h 141"/>
                  <a:gd name="T4" fmla="*/ 44 w 91"/>
                  <a:gd name="T5" fmla="*/ 16 h 141"/>
                  <a:gd name="T6" fmla="*/ 38 w 91"/>
                  <a:gd name="T7" fmla="*/ 21 h 141"/>
                  <a:gd name="T8" fmla="*/ 32 w 91"/>
                  <a:gd name="T9" fmla="*/ 27 h 141"/>
                  <a:gd name="T10" fmla="*/ 25 w 91"/>
                  <a:gd name="T11" fmla="*/ 36 h 141"/>
                  <a:gd name="T12" fmla="*/ 19 w 91"/>
                  <a:gd name="T13" fmla="*/ 47 h 141"/>
                  <a:gd name="T14" fmla="*/ 12 w 91"/>
                  <a:gd name="T15" fmla="*/ 59 h 141"/>
                  <a:gd name="T16" fmla="*/ 6 w 91"/>
                  <a:gd name="T17" fmla="*/ 73 h 141"/>
                  <a:gd name="T18" fmla="*/ 6 w 91"/>
                  <a:gd name="T19" fmla="*/ 73 h 141"/>
                  <a:gd name="T20" fmla="*/ 2 w 91"/>
                  <a:gd name="T21" fmla="*/ 88 h 141"/>
                  <a:gd name="T22" fmla="*/ 0 w 91"/>
                  <a:gd name="T23" fmla="*/ 103 h 141"/>
                  <a:gd name="T24" fmla="*/ 0 w 91"/>
                  <a:gd name="T25" fmla="*/ 115 h 141"/>
                  <a:gd name="T26" fmla="*/ 1 w 91"/>
                  <a:gd name="T27" fmla="*/ 126 h 141"/>
                  <a:gd name="T28" fmla="*/ 4 w 91"/>
                  <a:gd name="T29" fmla="*/ 134 h 141"/>
                  <a:gd name="T30" fmla="*/ 6 w 91"/>
                  <a:gd name="T31" fmla="*/ 137 h 141"/>
                  <a:gd name="T32" fmla="*/ 8 w 91"/>
                  <a:gd name="T33" fmla="*/ 139 h 141"/>
                  <a:gd name="T34" fmla="*/ 12 w 91"/>
                  <a:gd name="T35" fmla="*/ 140 h 141"/>
                  <a:gd name="T36" fmla="*/ 14 w 91"/>
                  <a:gd name="T37" fmla="*/ 141 h 141"/>
                  <a:gd name="T38" fmla="*/ 17 w 91"/>
                  <a:gd name="T39" fmla="*/ 141 h 141"/>
                  <a:gd name="T40" fmla="*/ 21 w 91"/>
                  <a:gd name="T41" fmla="*/ 139 h 141"/>
                  <a:gd name="T42" fmla="*/ 21 w 91"/>
                  <a:gd name="T43" fmla="*/ 139 h 141"/>
                  <a:gd name="T44" fmla="*/ 27 w 91"/>
                  <a:gd name="T45" fmla="*/ 135 h 141"/>
                  <a:gd name="T46" fmla="*/ 33 w 91"/>
                  <a:gd name="T47" fmla="*/ 129 h 141"/>
                  <a:gd name="T48" fmla="*/ 38 w 91"/>
                  <a:gd name="T49" fmla="*/ 122 h 141"/>
                  <a:gd name="T50" fmla="*/ 43 w 91"/>
                  <a:gd name="T51" fmla="*/ 114 h 141"/>
                  <a:gd name="T52" fmla="*/ 51 w 91"/>
                  <a:gd name="T53" fmla="*/ 95 h 141"/>
                  <a:gd name="T54" fmla="*/ 59 w 91"/>
                  <a:gd name="T55" fmla="*/ 77 h 141"/>
                  <a:gd name="T56" fmla="*/ 59 w 91"/>
                  <a:gd name="T57" fmla="*/ 77 h 141"/>
                  <a:gd name="T58" fmla="*/ 75 w 91"/>
                  <a:gd name="T59" fmla="*/ 41 h 141"/>
                  <a:gd name="T60" fmla="*/ 82 w 91"/>
                  <a:gd name="T61" fmla="*/ 26 h 141"/>
                  <a:gd name="T62" fmla="*/ 88 w 91"/>
                  <a:gd name="T63" fmla="*/ 15 h 141"/>
                  <a:gd name="T64" fmla="*/ 88 w 91"/>
                  <a:gd name="T65" fmla="*/ 15 h 141"/>
                  <a:gd name="T66" fmla="*/ 91 w 91"/>
                  <a:gd name="T67" fmla="*/ 11 h 141"/>
                  <a:gd name="T68" fmla="*/ 91 w 91"/>
                  <a:gd name="T69" fmla="*/ 7 h 141"/>
                  <a:gd name="T70" fmla="*/ 90 w 91"/>
                  <a:gd name="T71" fmla="*/ 3 h 141"/>
                  <a:gd name="T72" fmla="*/ 89 w 91"/>
                  <a:gd name="T73" fmla="*/ 2 h 141"/>
                  <a:gd name="T74" fmla="*/ 87 w 91"/>
                  <a:gd name="T75" fmla="*/ 1 h 141"/>
                  <a:gd name="T76" fmla="*/ 82 w 91"/>
                  <a:gd name="T77" fmla="*/ 0 h 141"/>
                  <a:gd name="T78" fmla="*/ 74 w 91"/>
                  <a:gd name="T79" fmla="*/ 1 h 141"/>
                  <a:gd name="T80" fmla="*/ 62 w 91"/>
                  <a:gd name="T81" fmla="*/ 5 h 141"/>
                  <a:gd name="T82" fmla="*/ 48 w 91"/>
                  <a:gd name="T83" fmla="*/ 12 h 141"/>
                  <a:gd name="T84" fmla="*/ 48 w 91"/>
                  <a:gd name="T85" fmla="*/ 12 h 1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1" h="141">
                    <a:moveTo>
                      <a:pt x="48" y="12"/>
                    </a:moveTo>
                    <a:lnTo>
                      <a:pt x="48" y="12"/>
                    </a:lnTo>
                    <a:lnTo>
                      <a:pt x="44" y="16"/>
                    </a:lnTo>
                    <a:lnTo>
                      <a:pt x="38" y="21"/>
                    </a:lnTo>
                    <a:lnTo>
                      <a:pt x="32" y="27"/>
                    </a:lnTo>
                    <a:lnTo>
                      <a:pt x="25" y="36"/>
                    </a:lnTo>
                    <a:lnTo>
                      <a:pt x="19" y="47"/>
                    </a:lnTo>
                    <a:lnTo>
                      <a:pt x="12" y="59"/>
                    </a:lnTo>
                    <a:lnTo>
                      <a:pt x="6" y="73"/>
                    </a:lnTo>
                    <a:lnTo>
                      <a:pt x="2" y="88"/>
                    </a:lnTo>
                    <a:lnTo>
                      <a:pt x="0" y="103"/>
                    </a:lnTo>
                    <a:lnTo>
                      <a:pt x="0" y="115"/>
                    </a:lnTo>
                    <a:lnTo>
                      <a:pt x="1" y="126"/>
                    </a:lnTo>
                    <a:lnTo>
                      <a:pt x="4" y="134"/>
                    </a:lnTo>
                    <a:lnTo>
                      <a:pt x="6" y="137"/>
                    </a:lnTo>
                    <a:lnTo>
                      <a:pt x="8" y="139"/>
                    </a:lnTo>
                    <a:lnTo>
                      <a:pt x="12" y="140"/>
                    </a:lnTo>
                    <a:lnTo>
                      <a:pt x="14" y="141"/>
                    </a:lnTo>
                    <a:lnTo>
                      <a:pt x="17" y="141"/>
                    </a:lnTo>
                    <a:lnTo>
                      <a:pt x="21" y="139"/>
                    </a:lnTo>
                    <a:lnTo>
                      <a:pt x="27" y="135"/>
                    </a:lnTo>
                    <a:lnTo>
                      <a:pt x="33" y="129"/>
                    </a:lnTo>
                    <a:lnTo>
                      <a:pt x="38" y="122"/>
                    </a:lnTo>
                    <a:lnTo>
                      <a:pt x="43" y="114"/>
                    </a:lnTo>
                    <a:lnTo>
                      <a:pt x="51" y="95"/>
                    </a:lnTo>
                    <a:lnTo>
                      <a:pt x="59" y="77"/>
                    </a:lnTo>
                    <a:lnTo>
                      <a:pt x="75" y="41"/>
                    </a:lnTo>
                    <a:lnTo>
                      <a:pt x="82" y="26"/>
                    </a:lnTo>
                    <a:lnTo>
                      <a:pt x="88" y="15"/>
                    </a:lnTo>
                    <a:lnTo>
                      <a:pt x="91" y="11"/>
                    </a:lnTo>
                    <a:lnTo>
                      <a:pt x="91" y="7"/>
                    </a:lnTo>
                    <a:lnTo>
                      <a:pt x="90" y="3"/>
                    </a:lnTo>
                    <a:lnTo>
                      <a:pt x="89" y="2"/>
                    </a:lnTo>
                    <a:lnTo>
                      <a:pt x="87" y="1"/>
                    </a:lnTo>
                    <a:lnTo>
                      <a:pt x="82" y="0"/>
                    </a:lnTo>
                    <a:lnTo>
                      <a:pt x="74" y="1"/>
                    </a:lnTo>
                    <a:lnTo>
                      <a:pt x="62" y="5"/>
                    </a:lnTo>
                    <a:lnTo>
                      <a:pt x="48" y="1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3" name="Freeform 360">
                <a:extLst>
                  <a:ext uri="{FF2B5EF4-FFF2-40B4-BE49-F238E27FC236}">
                    <a16:creationId xmlns:a16="http://schemas.microsoft.com/office/drawing/2014/main" id="{5932D1AD-FAF7-4763-8A58-64485EF32603}"/>
                  </a:ext>
                </a:extLst>
              </p:cNvPr>
              <p:cNvSpPr>
                <a:spLocks/>
              </p:cNvSpPr>
              <p:nvPr/>
            </p:nvSpPr>
            <p:spPr bwMode="auto">
              <a:xfrm>
                <a:off x="3675" y="1205"/>
                <a:ext cx="87" cy="135"/>
              </a:xfrm>
              <a:custGeom>
                <a:avLst/>
                <a:gdLst>
                  <a:gd name="T0" fmla="*/ 45 w 87"/>
                  <a:gd name="T1" fmla="*/ 12 h 135"/>
                  <a:gd name="T2" fmla="*/ 45 w 87"/>
                  <a:gd name="T3" fmla="*/ 12 h 135"/>
                  <a:gd name="T4" fmla="*/ 41 w 87"/>
                  <a:gd name="T5" fmla="*/ 15 h 135"/>
                  <a:gd name="T6" fmla="*/ 36 w 87"/>
                  <a:gd name="T7" fmla="*/ 20 h 135"/>
                  <a:gd name="T8" fmla="*/ 30 w 87"/>
                  <a:gd name="T9" fmla="*/ 26 h 135"/>
                  <a:gd name="T10" fmla="*/ 24 w 87"/>
                  <a:gd name="T11" fmla="*/ 34 h 135"/>
                  <a:gd name="T12" fmla="*/ 18 w 87"/>
                  <a:gd name="T13" fmla="*/ 45 h 135"/>
                  <a:gd name="T14" fmla="*/ 11 w 87"/>
                  <a:gd name="T15" fmla="*/ 57 h 135"/>
                  <a:gd name="T16" fmla="*/ 5 w 87"/>
                  <a:gd name="T17" fmla="*/ 71 h 135"/>
                  <a:gd name="T18" fmla="*/ 5 w 87"/>
                  <a:gd name="T19" fmla="*/ 71 h 135"/>
                  <a:gd name="T20" fmla="*/ 2 w 87"/>
                  <a:gd name="T21" fmla="*/ 85 h 135"/>
                  <a:gd name="T22" fmla="*/ 0 w 87"/>
                  <a:gd name="T23" fmla="*/ 99 h 135"/>
                  <a:gd name="T24" fmla="*/ 0 w 87"/>
                  <a:gd name="T25" fmla="*/ 110 h 135"/>
                  <a:gd name="T26" fmla="*/ 1 w 87"/>
                  <a:gd name="T27" fmla="*/ 120 h 135"/>
                  <a:gd name="T28" fmla="*/ 4 w 87"/>
                  <a:gd name="T29" fmla="*/ 128 h 135"/>
                  <a:gd name="T30" fmla="*/ 5 w 87"/>
                  <a:gd name="T31" fmla="*/ 131 h 135"/>
                  <a:gd name="T32" fmla="*/ 9 w 87"/>
                  <a:gd name="T33" fmla="*/ 133 h 135"/>
                  <a:gd name="T34" fmla="*/ 11 w 87"/>
                  <a:gd name="T35" fmla="*/ 134 h 135"/>
                  <a:gd name="T36" fmla="*/ 14 w 87"/>
                  <a:gd name="T37" fmla="*/ 135 h 135"/>
                  <a:gd name="T38" fmla="*/ 16 w 87"/>
                  <a:gd name="T39" fmla="*/ 135 h 135"/>
                  <a:gd name="T40" fmla="*/ 20 w 87"/>
                  <a:gd name="T41" fmla="*/ 134 h 135"/>
                  <a:gd name="T42" fmla="*/ 20 w 87"/>
                  <a:gd name="T43" fmla="*/ 134 h 135"/>
                  <a:gd name="T44" fmla="*/ 26 w 87"/>
                  <a:gd name="T45" fmla="*/ 129 h 135"/>
                  <a:gd name="T46" fmla="*/ 31 w 87"/>
                  <a:gd name="T47" fmla="*/ 124 h 135"/>
                  <a:gd name="T48" fmla="*/ 36 w 87"/>
                  <a:gd name="T49" fmla="*/ 117 h 135"/>
                  <a:gd name="T50" fmla="*/ 41 w 87"/>
                  <a:gd name="T51" fmla="*/ 109 h 135"/>
                  <a:gd name="T52" fmla="*/ 49 w 87"/>
                  <a:gd name="T53" fmla="*/ 91 h 135"/>
                  <a:gd name="T54" fmla="*/ 56 w 87"/>
                  <a:gd name="T55" fmla="*/ 74 h 135"/>
                  <a:gd name="T56" fmla="*/ 56 w 87"/>
                  <a:gd name="T57" fmla="*/ 74 h 135"/>
                  <a:gd name="T58" fmla="*/ 71 w 87"/>
                  <a:gd name="T59" fmla="*/ 40 h 135"/>
                  <a:gd name="T60" fmla="*/ 78 w 87"/>
                  <a:gd name="T61" fmla="*/ 25 h 135"/>
                  <a:gd name="T62" fmla="*/ 84 w 87"/>
                  <a:gd name="T63" fmla="*/ 15 h 135"/>
                  <a:gd name="T64" fmla="*/ 84 w 87"/>
                  <a:gd name="T65" fmla="*/ 15 h 135"/>
                  <a:gd name="T66" fmla="*/ 86 w 87"/>
                  <a:gd name="T67" fmla="*/ 11 h 135"/>
                  <a:gd name="T68" fmla="*/ 87 w 87"/>
                  <a:gd name="T69" fmla="*/ 7 h 135"/>
                  <a:gd name="T70" fmla="*/ 86 w 87"/>
                  <a:gd name="T71" fmla="*/ 3 h 135"/>
                  <a:gd name="T72" fmla="*/ 83 w 87"/>
                  <a:gd name="T73" fmla="*/ 1 h 135"/>
                  <a:gd name="T74" fmla="*/ 78 w 87"/>
                  <a:gd name="T75" fmla="*/ 0 h 135"/>
                  <a:gd name="T76" fmla="*/ 70 w 87"/>
                  <a:gd name="T77" fmla="*/ 1 h 135"/>
                  <a:gd name="T78" fmla="*/ 59 w 87"/>
                  <a:gd name="T79" fmla="*/ 5 h 135"/>
                  <a:gd name="T80" fmla="*/ 45 w 87"/>
                  <a:gd name="T81" fmla="*/ 12 h 135"/>
                  <a:gd name="T82" fmla="*/ 45 w 87"/>
                  <a:gd name="T83" fmla="*/ 12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7" h="135">
                    <a:moveTo>
                      <a:pt x="45" y="12"/>
                    </a:moveTo>
                    <a:lnTo>
                      <a:pt x="45" y="12"/>
                    </a:lnTo>
                    <a:lnTo>
                      <a:pt x="41" y="15"/>
                    </a:lnTo>
                    <a:lnTo>
                      <a:pt x="36" y="20"/>
                    </a:lnTo>
                    <a:lnTo>
                      <a:pt x="30" y="26"/>
                    </a:lnTo>
                    <a:lnTo>
                      <a:pt x="24" y="34"/>
                    </a:lnTo>
                    <a:lnTo>
                      <a:pt x="18" y="45"/>
                    </a:lnTo>
                    <a:lnTo>
                      <a:pt x="11" y="57"/>
                    </a:lnTo>
                    <a:lnTo>
                      <a:pt x="5" y="71"/>
                    </a:lnTo>
                    <a:lnTo>
                      <a:pt x="2" y="85"/>
                    </a:lnTo>
                    <a:lnTo>
                      <a:pt x="0" y="99"/>
                    </a:lnTo>
                    <a:lnTo>
                      <a:pt x="0" y="110"/>
                    </a:lnTo>
                    <a:lnTo>
                      <a:pt x="1" y="120"/>
                    </a:lnTo>
                    <a:lnTo>
                      <a:pt x="4" y="128"/>
                    </a:lnTo>
                    <a:lnTo>
                      <a:pt x="5" y="131"/>
                    </a:lnTo>
                    <a:lnTo>
                      <a:pt x="9" y="133"/>
                    </a:lnTo>
                    <a:lnTo>
                      <a:pt x="11" y="134"/>
                    </a:lnTo>
                    <a:lnTo>
                      <a:pt x="14" y="135"/>
                    </a:lnTo>
                    <a:lnTo>
                      <a:pt x="16" y="135"/>
                    </a:lnTo>
                    <a:lnTo>
                      <a:pt x="20" y="134"/>
                    </a:lnTo>
                    <a:lnTo>
                      <a:pt x="26" y="129"/>
                    </a:lnTo>
                    <a:lnTo>
                      <a:pt x="31" y="124"/>
                    </a:lnTo>
                    <a:lnTo>
                      <a:pt x="36" y="117"/>
                    </a:lnTo>
                    <a:lnTo>
                      <a:pt x="41" y="109"/>
                    </a:lnTo>
                    <a:lnTo>
                      <a:pt x="49" y="91"/>
                    </a:lnTo>
                    <a:lnTo>
                      <a:pt x="56" y="74"/>
                    </a:lnTo>
                    <a:lnTo>
                      <a:pt x="71" y="40"/>
                    </a:lnTo>
                    <a:lnTo>
                      <a:pt x="78" y="25"/>
                    </a:lnTo>
                    <a:lnTo>
                      <a:pt x="84" y="15"/>
                    </a:lnTo>
                    <a:lnTo>
                      <a:pt x="86" y="11"/>
                    </a:lnTo>
                    <a:lnTo>
                      <a:pt x="87" y="7"/>
                    </a:lnTo>
                    <a:lnTo>
                      <a:pt x="86" y="3"/>
                    </a:lnTo>
                    <a:lnTo>
                      <a:pt x="83" y="1"/>
                    </a:lnTo>
                    <a:lnTo>
                      <a:pt x="78" y="0"/>
                    </a:lnTo>
                    <a:lnTo>
                      <a:pt x="70" y="1"/>
                    </a:lnTo>
                    <a:lnTo>
                      <a:pt x="59" y="5"/>
                    </a:lnTo>
                    <a:lnTo>
                      <a:pt x="45" y="12"/>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4" name="Freeform 361">
                <a:extLst>
                  <a:ext uri="{FF2B5EF4-FFF2-40B4-BE49-F238E27FC236}">
                    <a16:creationId xmlns:a16="http://schemas.microsoft.com/office/drawing/2014/main" id="{16B8D269-4FF6-45E0-B3DF-63D5A60F2633}"/>
                  </a:ext>
                </a:extLst>
              </p:cNvPr>
              <p:cNvSpPr>
                <a:spLocks/>
              </p:cNvSpPr>
              <p:nvPr/>
            </p:nvSpPr>
            <p:spPr bwMode="auto">
              <a:xfrm>
                <a:off x="3677" y="1207"/>
                <a:ext cx="83" cy="129"/>
              </a:xfrm>
              <a:custGeom>
                <a:avLst/>
                <a:gdLst>
                  <a:gd name="T0" fmla="*/ 42 w 83"/>
                  <a:gd name="T1" fmla="*/ 11 h 129"/>
                  <a:gd name="T2" fmla="*/ 42 w 83"/>
                  <a:gd name="T3" fmla="*/ 11 h 129"/>
                  <a:gd name="T4" fmla="*/ 38 w 83"/>
                  <a:gd name="T5" fmla="*/ 15 h 129"/>
                  <a:gd name="T6" fmla="*/ 29 w 83"/>
                  <a:gd name="T7" fmla="*/ 25 h 129"/>
                  <a:gd name="T8" fmla="*/ 23 w 83"/>
                  <a:gd name="T9" fmla="*/ 33 h 129"/>
                  <a:gd name="T10" fmla="*/ 17 w 83"/>
                  <a:gd name="T11" fmla="*/ 43 h 129"/>
                  <a:gd name="T12" fmla="*/ 11 w 83"/>
                  <a:gd name="T13" fmla="*/ 55 h 129"/>
                  <a:gd name="T14" fmla="*/ 6 w 83"/>
                  <a:gd name="T15" fmla="*/ 68 h 129"/>
                  <a:gd name="T16" fmla="*/ 6 w 83"/>
                  <a:gd name="T17" fmla="*/ 68 h 129"/>
                  <a:gd name="T18" fmla="*/ 1 w 83"/>
                  <a:gd name="T19" fmla="*/ 81 h 129"/>
                  <a:gd name="T20" fmla="*/ 0 w 83"/>
                  <a:gd name="T21" fmla="*/ 94 h 129"/>
                  <a:gd name="T22" fmla="*/ 0 w 83"/>
                  <a:gd name="T23" fmla="*/ 106 h 129"/>
                  <a:gd name="T24" fmla="*/ 1 w 83"/>
                  <a:gd name="T25" fmla="*/ 115 h 129"/>
                  <a:gd name="T26" fmla="*/ 3 w 83"/>
                  <a:gd name="T27" fmla="*/ 122 h 129"/>
                  <a:gd name="T28" fmla="*/ 6 w 83"/>
                  <a:gd name="T29" fmla="*/ 125 h 129"/>
                  <a:gd name="T30" fmla="*/ 8 w 83"/>
                  <a:gd name="T31" fmla="*/ 127 h 129"/>
                  <a:gd name="T32" fmla="*/ 10 w 83"/>
                  <a:gd name="T33" fmla="*/ 128 h 129"/>
                  <a:gd name="T34" fmla="*/ 13 w 83"/>
                  <a:gd name="T35" fmla="*/ 129 h 129"/>
                  <a:gd name="T36" fmla="*/ 16 w 83"/>
                  <a:gd name="T37" fmla="*/ 129 h 129"/>
                  <a:gd name="T38" fmla="*/ 19 w 83"/>
                  <a:gd name="T39" fmla="*/ 128 h 129"/>
                  <a:gd name="T40" fmla="*/ 19 w 83"/>
                  <a:gd name="T41" fmla="*/ 128 h 129"/>
                  <a:gd name="T42" fmla="*/ 24 w 83"/>
                  <a:gd name="T43" fmla="*/ 124 h 129"/>
                  <a:gd name="T44" fmla="*/ 30 w 83"/>
                  <a:gd name="T45" fmla="*/ 118 h 129"/>
                  <a:gd name="T46" fmla="*/ 34 w 83"/>
                  <a:gd name="T47" fmla="*/ 112 h 129"/>
                  <a:gd name="T48" fmla="*/ 39 w 83"/>
                  <a:gd name="T49" fmla="*/ 104 h 129"/>
                  <a:gd name="T50" fmla="*/ 47 w 83"/>
                  <a:gd name="T51" fmla="*/ 87 h 129"/>
                  <a:gd name="T52" fmla="*/ 54 w 83"/>
                  <a:gd name="T53" fmla="*/ 71 h 129"/>
                  <a:gd name="T54" fmla="*/ 54 w 83"/>
                  <a:gd name="T55" fmla="*/ 71 h 129"/>
                  <a:gd name="T56" fmla="*/ 68 w 83"/>
                  <a:gd name="T57" fmla="*/ 38 h 129"/>
                  <a:gd name="T58" fmla="*/ 74 w 83"/>
                  <a:gd name="T59" fmla="*/ 25 h 129"/>
                  <a:gd name="T60" fmla="*/ 80 w 83"/>
                  <a:gd name="T61" fmla="*/ 15 h 129"/>
                  <a:gd name="T62" fmla="*/ 80 w 83"/>
                  <a:gd name="T63" fmla="*/ 15 h 129"/>
                  <a:gd name="T64" fmla="*/ 82 w 83"/>
                  <a:gd name="T65" fmla="*/ 11 h 129"/>
                  <a:gd name="T66" fmla="*/ 83 w 83"/>
                  <a:gd name="T67" fmla="*/ 7 h 129"/>
                  <a:gd name="T68" fmla="*/ 82 w 83"/>
                  <a:gd name="T69" fmla="*/ 4 h 129"/>
                  <a:gd name="T70" fmla="*/ 78 w 83"/>
                  <a:gd name="T71" fmla="*/ 1 h 129"/>
                  <a:gd name="T72" fmla="*/ 73 w 83"/>
                  <a:gd name="T73" fmla="*/ 0 h 129"/>
                  <a:gd name="T74" fmla="*/ 66 w 83"/>
                  <a:gd name="T75" fmla="*/ 1 h 129"/>
                  <a:gd name="T76" fmla="*/ 55 w 83"/>
                  <a:gd name="T77" fmla="*/ 5 h 129"/>
                  <a:gd name="T78" fmla="*/ 42 w 83"/>
                  <a:gd name="T79" fmla="*/ 11 h 129"/>
                  <a:gd name="T80" fmla="*/ 42 w 83"/>
                  <a:gd name="T81" fmla="*/ 11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3" h="129">
                    <a:moveTo>
                      <a:pt x="42" y="11"/>
                    </a:moveTo>
                    <a:lnTo>
                      <a:pt x="42" y="11"/>
                    </a:lnTo>
                    <a:lnTo>
                      <a:pt x="38" y="15"/>
                    </a:lnTo>
                    <a:lnTo>
                      <a:pt x="29" y="25"/>
                    </a:lnTo>
                    <a:lnTo>
                      <a:pt x="23" y="33"/>
                    </a:lnTo>
                    <a:lnTo>
                      <a:pt x="17" y="43"/>
                    </a:lnTo>
                    <a:lnTo>
                      <a:pt x="11" y="55"/>
                    </a:lnTo>
                    <a:lnTo>
                      <a:pt x="6" y="68"/>
                    </a:lnTo>
                    <a:lnTo>
                      <a:pt x="1" y="81"/>
                    </a:lnTo>
                    <a:lnTo>
                      <a:pt x="0" y="94"/>
                    </a:lnTo>
                    <a:lnTo>
                      <a:pt x="0" y="106"/>
                    </a:lnTo>
                    <a:lnTo>
                      <a:pt x="1" y="115"/>
                    </a:lnTo>
                    <a:lnTo>
                      <a:pt x="3" y="122"/>
                    </a:lnTo>
                    <a:lnTo>
                      <a:pt x="6" y="125"/>
                    </a:lnTo>
                    <a:lnTo>
                      <a:pt x="8" y="127"/>
                    </a:lnTo>
                    <a:lnTo>
                      <a:pt x="10" y="128"/>
                    </a:lnTo>
                    <a:lnTo>
                      <a:pt x="13" y="129"/>
                    </a:lnTo>
                    <a:lnTo>
                      <a:pt x="16" y="129"/>
                    </a:lnTo>
                    <a:lnTo>
                      <a:pt x="19" y="128"/>
                    </a:lnTo>
                    <a:lnTo>
                      <a:pt x="24" y="124"/>
                    </a:lnTo>
                    <a:lnTo>
                      <a:pt x="30" y="118"/>
                    </a:lnTo>
                    <a:lnTo>
                      <a:pt x="34" y="112"/>
                    </a:lnTo>
                    <a:lnTo>
                      <a:pt x="39" y="104"/>
                    </a:lnTo>
                    <a:lnTo>
                      <a:pt x="47" y="87"/>
                    </a:lnTo>
                    <a:lnTo>
                      <a:pt x="54" y="71"/>
                    </a:lnTo>
                    <a:lnTo>
                      <a:pt x="68" y="38"/>
                    </a:lnTo>
                    <a:lnTo>
                      <a:pt x="74" y="25"/>
                    </a:lnTo>
                    <a:lnTo>
                      <a:pt x="80" y="15"/>
                    </a:lnTo>
                    <a:lnTo>
                      <a:pt x="82" y="11"/>
                    </a:lnTo>
                    <a:lnTo>
                      <a:pt x="83" y="7"/>
                    </a:lnTo>
                    <a:lnTo>
                      <a:pt x="82" y="4"/>
                    </a:lnTo>
                    <a:lnTo>
                      <a:pt x="78" y="1"/>
                    </a:lnTo>
                    <a:lnTo>
                      <a:pt x="73" y="0"/>
                    </a:lnTo>
                    <a:lnTo>
                      <a:pt x="66" y="1"/>
                    </a:lnTo>
                    <a:lnTo>
                      <a:pt x="55" y="5"/>
                    </a:lnTo>
                    <a:lnTo>
                      <a:pt x="42" y="11"/>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5" name="Freeform 362">
                <a:extLst>
                  <a:ext uri="{FF2B5EF4-FFF2-40B4-BE49-F238E27FC236}">
                    <a16:creationId xmlns:a16="http://schemas.microsoft.com/office/drawing/2014/main" id="{8EFA699C-BA12-49DA-8959-148C4E4A916E}"/>
                  </a:ext>
                </a:extLst>
              </p:cNvPr>
              <p:cNvSpPr>
                <a:spLocks/>
              </p:cNvSpPr>
              <p:nvPr/>
            </p:nvSpPr>
            <p:spPr bwMode="auto">
              <a:xfrm>
                <a:off x="3678" y="1210"/>
                <a:ext cx="79" cy="122"/>
              </a:xfrm>
              <a:custGeom>
                <a:avLst/>
                <a:gdLst>
                  <a:gd name="T0" fmla="*/ 41 w 79"/>
                  <a:gd name="T1" fmla="*/ 10 h 122"/>
                  <a:gd name="T2" fmla="*/ 41 w 79"/>
                  <a:gd name="T3" fmla="*/ 10 h 122"/>
                  <a:gd name="T4" fmla="*/ 37 w 79"/>
                  <a:gd name="T5" fmla="*/ 13 h 122"/>
                  <a:gd name="T6" fmla="*/ 28 w 79"/>
                  <a:gd name="T7" fmla="*/ 23 h 122"/>
                  <a:gd name="T8" fmla="*/ 22 w 79"/>
                  <a:gd name="T9" fmla="*/ 31 h 122"/>
                  <a:gd name="T10" fmla="*/ 17 w 79"/>
                  <a:gd name="T11" fmla="*/ 41 h 122"/>
                  <a:gd name="T12" fmla="*/ 11 w 79"/>
                  <a:gd name="T13" fmla="*/ 51 h 122"/>
                  <a:gd name="T14" fmla="*/ 7 w 79"/>
                  <a:gd name="T15" fmla="*/ 64 h 122"/>
                  <a:gd name="T16" fmla="*/ 7 w 79"/>
                  <a:gd name="T17" fmla="*/ 64 h 122"/>
                  <a:gd name="T18" fmla="*/ 2 w 79"/>
                  <a:gd name="T19" fmla="*/ 76 h 122"/>
                  <a:gd name="T20" fmla="*/ 1 w 79"/>
                  <a:gd name="T21" fmla="*/ 88 h 122"/>
                  <a:gd name="T22" fmla="*/ 0 w 79"/>
                  <a:gd name="T23" fmla="*/ 100 h 122"/>
                  <a:gd name="T24" fmla="*/ 2 w 79"/>
                  <a:gd name="T25" fmla="*/ 109 h 122"/>
                  <a:gd name="T26" fmla="*/ 5 w 79"/>
                  <a:gd name="T27" fmla="*/ 116 h 122"/>
                  <a:gd name="T28" fmla="*/ 7 w 79"/>
                  <a:gd name="T29" fmla="*/ 118 h 122"/>
                  <a:gd name="T30" fmla="*/ 9 w 79"/>
                  <a:gd name="T31" fmla="*/ 120 h 122"/>
                  <a:gd name="T32" fmla="*/ 11 w 79"/>
                  <a:gd name="T33" fmla="*/ 121 h 122"/>
                  <a:gd name="T34" fmla="*/ 13 w 79"/>
                  <a:gd name="T35" fmla="*/ 122 h 122"/>
                  <a:gd name="T36" fmla="*/ 16 w 79"/>
                  <a:gd name="T37" fmla="*/ 122 h 122"/>
                  <a:gd name="T38" fmla="*/ 19 w 79"/>
                  <a:gd name="T39" fmla="*/ 121 h 122"/>
                  <a:gd name="T40" fmla="*/ 19 w 79"/>
                  <a:gd name="T41" fmla="*/ 121 h 122"/>
                  <a:gd name="T42" fmla="*/ 24 w 79"/>
                  <a:gd name="T43" fmla="*/ 117 h 122"/>
                  <a:gd name="T44" fmla="*/ 29 w 79"/>
                  <a:gd name="T45" fmla="*/ 112 h 122"/>
                  <a:gd name="T46" fmla="*/ 34 w 79"/>
                  <a:gd name="T47" fmla="*/ 106 h 122"/>
                  <a:gd name="T48" fmla="*/ 38 w 79"/>
                  <a:gd name="T49" fmla="*/ 99 h 122"/>
                  <a:gd name="T50" fmla="*/ 45 w 79"/>
                  <a:gd name="T51" fmla="*/ 82 h 122"/>
                  <a:gd name="T52" fmla="*/ 52 w 79"/>
                  <a:gd name="T53" fmla="*/ 67 h 122"/>
                  <a:gd name="T54" fmla="*/ 52 w 79"/>
                  <a:gd name="T55" fmla="*/ 67 h 122"/>
                  <a:gd name="T56" fmla="*/ 66 w 79"/>
                  <a:gd name="T57" fmla="*/ 37 h 122"/>
                  <a:gd name="T58" fmla="*/ 72 w 79"/>
                  <a:gd name="T59" fmla="*/ 23 h 122"/>
                  <a:gd name="T60" fmla="*/ 77 w 79"/>
                  <a:gd name="T61" fmla="*/ 13 h 122"/>
                  <a:gd name="T62" fmla="*/ 77 w 79"/>
                  <a:gd name="T63" fmla="*/ 13 h 122"/>
                  <a:gd name="T64" fmla="*/ 79 w 79"/>
                  <a:gd name="T65" fmla="*/ 10 h 122"/>
                  <a:gd name="T66" fmla="*/ 79 w 79"/>
                  <a:gd name="T67" fmla="*/ 6 h 122"/>
                  <a:gd name="T68" fmla="*/ 78 w 79"/>
                  <a:gd name="T69" fmla="*/ 3 h 122"/>
                  <a:gd name="T70" fmla="*/ 75 w 79"/>
                  <a:gd name="T71" fmla="*/ 1 h 122"/>
                  <a:gd name="T72" fmla="*/ 70 w 79"/>
                  <a:gd name="T73" fmla="*/ 0 h 122"/>
                  <a:gd name="T74" fmla="*/ 63 w 79"/>
                  <a:gd name="T75" fmla="*/ 1 h 122"/>
                  <a:gd name="T76" fmla="*/ 53 w 79"/>
                  <a:gd name="T77" fmla="*/ 4 h 122"/>
                  <a:gd name="T78" fmla="*/ 41 w 79"/>
                  <a:gd name="T79" fmla="*/ 10 h 122"/>
                  <a:gd name="T80" fmla="*/ 41 w 79"/>
                  <a:gd name="T81" fmla="*/ 10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22">
                    <a:moveTo>
                      <a:pt x="41" y="10"/>
                    </a:moveTo>
                    <a:lnTo>
                      <a:pt x="41" y="10"/>
                    </a:lnTo>
                    <a:lnTo>
                      <a:pt x="37" y="13"/>
                    </a:lnTo>
                    <a:lnTo>
                      <a:pt x="28" y="23"/>
                    </a:lnTo>
                    <a:lnTo>
                      <a:pt x="22" y="31"/>
                    </a:lnTo>
                    <a:lnTo>
                      <a:pt x="17" y="41"/>
                    </a:lnTo>
                    <a:lnTo>
                      <a:pt x="11" y="51"/>
                    </a:lnTo>
                    <a:lnTo>
                      <a:pt x="7" y="64"/>
                    </a:lnTo>
                    <a:lnTo>
                      <a:pt x="2" y="76"/>
                    </a:lnTo>
                    <a:lnTo>
                      <a:pt x="1" y="88"/>
                    </a:lnTo>
                    <a:lnTo>
                      <a:pt x="0" y="100"/>
                    </a:lnTo>
                    <a:lnTo>
                      <a:pt x="2" y="109"/>
                    </a:lnTo>
                    <a:lnTo>
                      <a:pt x="5" y="116"/>
                    </a:lnTo>
                    <a:lnTo>
                      <a:pt x="7" y="118"/>
                    </a:lnTo>
                    <a:lnTo>
                      <a:pt x="9" y="120"/>
                    </a:lnTo>
                    <a:lnTo>
                      <a:pt x="11" y="121"/>
                    </a:lnTo>
                    <a:lnTo>
                      <a:pt x="13" y="122"/>
                    </a:lnTo>
                    <a:lnTo>
                      <a:pt x="16" y="122"/>
                    </a:lnTo>
                    <a:lnTo>
                      <a:pt x="19" y="121"/>
                    </a:lnTo>
                    <a:lnTo>
                      <a:pt x="24" y="117"/>
                    </a:lnTo>
                    <a:lnTo>
                      <a:pt x="29" y="112"/>
                    </a:lnTo>
                    <a:lnTo>
                      <a:pt x="34" y="106"/>
                    </a:lnTo>
                    <a:lnTo>
                      <a:pt x="38" y="99"/>
                    </a:lnTo>
                    <a:lnTo>
                      <a:pt x="45" y="82"/>
                    </a:lnTo>
                    <a:lnTo>
                      <a:pt x="52" y="67"/>
                    </a:lnTo>
                    <a:lnTo>
                      <a:pt x="66" y="37"/>
                    </a:lnTo>
                    <a:lnTo>
                      <a:pt x="72" y="23"/>
                    </a:lnTo>
                    <a:lnTo>
                      <a:pt x="77" y="13"/>
                    </a:lnTo>
                    <a:lnTo>
                      <a:pt x="79" y="10"/>
                    </a:lnTo>
                    <a:lnTo>
                      <a:pt x="79" y="6"/>
                    </a:lnTo>
                    <a:lnTo>
                      <a:pt x="78" y="3"/>
                    </a:lnTo>
                    <a:lnTo>
                      <a:pt x="75" y="1"/>
                    </a:lnTo>
                    <a:lnTo>
                      <a:pt x="70" y="0"/>
                    </a:lnTo>
                    <a:lnTo>
                      <a:pt x="63" y="1"/>
                    </a:lnTo>
                    <a:lnTo>
                      <a:pt x="53" y="4"/>
                    </a:lnTo>
                    <a:lnTo>
                      <a:pt x="41" y="10"/>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6" name="Freeform 363">
                <a:extLst>
                  <a:ext uri="{FF2B5EF4-FFF2-40B4-BE49-F238E27FC236}">
                    <a16:creationId xmlns:a16="http://schemas.microsoft.com/office/drawing/2014/main" id="{19F19580-E7FB-42BB-B36B-22F94A6B0F6F}"/>
                  </a:ext>
                </a:extLst>
              </p:cNvPr>
              <p:cNvSpPr>
                <a:spLocks/>
              </p:cNvSpPr>
              <p:nvPr/>
            </p:nvSpPr>
            <p:spPr bwMode="auto">
              <a:xfrm>
                <a:off x="3748" y="1201"/>
                <a:ext cx="87" cy="99"/>
              </a:xfrm>
              <a:custGeom>
                <a:avLst/>
                <a:gdLst>
                  <a:gd name="T0" fmla="*/ 4 w 87"/>
                  <a:gd name="T1" fmla="*/ 55 h 99"/>
                  <a:gd name="T2" fmla="*/ 4 w 87"/>
                  <a:gd name="T3" fmla="*/ 55 h 99"/>
                  <a:gd name="T4" fmla="*/ 5 w 87"/>
                  <a:gd name="T5" fmla="*/ 48 h 99"/>
                  <a:gd name="T6" fmla="*/ 7 w 87"/>
                  <a:gd name="T7" fmla="*/ 40 h 99"/>
                  <a:gd name="T8" fmla="*/ 9 w 87"/>
                  <a:gd name="T9" fmla="*/ 31 h 99"/>
                  <a:gd name="T10" fmla="*/ 14 w 87"/>
                  <a:gd name="T11" fmla="*/ 22 h 99"/>
                  <a:gd name="T12" fmla="*/ 17 w 87"/>
                  <a:gd name="T13" fmla="*/ 17 h 99"/>
                  <a:gd name="T14" fmla="*/ 20 w 87"/>
                  <a:gd name="T15" fmla="*/ 13 h 99"/>
                  <a:gd name="T16" fmla="*/ 24 w 87"/>
                  <a:gd name="T17" fmla="*/ 10 h 99"/>
                  <a:gd name="T18" fmla="*/ 29 w 87"/>
                  <a:gd name="T19" fmla="*/ 7 h 99"/>
                  <a:gd name="T20" fmla="*/ 34 w 87"/>
                  <a:gd name="T21" fmla="*/ 4 h 99"/>
                  <a:gd name="T22" fmla="*/ 41 w 87"/>
                  <a:gd name="T23" fmla="*/ 2 h 99"/>
                  <a:gd name="T24" fmla="*/ 41 w 87"/>
                  <a:gd name="T25" fmla="*/ 2 h 99"/>
                  <a:gd name="T26" fmla="*/ 54 w 87"/>
                  <a:gd name="T27" fmla="*/ 0 h 99"/>
                  <a:gd name="T28" fmla="*/ 63 w 87"/>
                  <a:gd name="T29" fmla="*/ 0 h 99"/>
                  <a:gd name="T30" fmla="*/ 68 w 87"/>
                  <a:gd name="T31" fmla="*/ 1 h 99"/>
                  <a:gd name="T32" fmla="*/ 71 w 87"/>
                  <a:gd name="T33" fmla="*/ 2 h 99"/>
                  <a:gd name="T34" fmla="*/ 74 w 87"/>
                  <a:gd name="T35" fmla="*/ 4 h 99"/>
                  <a:gd name="T36" fmla="*/ 77 w 87"/>
                  <a:gd name="T37" fmla="*/ 6 h 99"/>
                  <a:gd name="T38" fmla="*/ 79 w 87"/>
                  <a:gd name="T39" fmla="*/ 9 h 99"/>
                  <a:gd name="T40" fmla="*/ 81 w 87"/>
                  <a:gd name="T41" fmla="*/ 12 h 99"/>
                  <a:gd name="T42" fmla="*/ 84 w 87"/>
                  <a:gd name="T43" fmla="*/ 21 h 99"/>
                  <a:gd name="T44" fmla="*/ 86 w 87"/>
                  <a:gd name="T45" fmla="*/ 33 h 99"/>
                  <a:gd name="T46" fmla="*/ 87 w 87"/>
                  <a:gd name="T47" fmla="*/ 49 h 99"/>
                  <a:gd name="T48" fmla="*/ 87 w 87"/>
                  <a:gd name="T49" fmla="*/ 49 h 99"/>
                  <a:gd name="T50" fmla="*/ 87 w 87"/>
                  <a:gd name="T51" fmla="*/ 63 h 99"/>
                  <a:gd name="T52" fmla="*/ 86 w 87"/>
                  <a:gd name="T53" fmla="*/ 72 h 99"/>
                  <a:gd name="T54" fmla="*/ 84 w 87"/>
                  <a:gd name="T55" fmla="*/ 78 h 99"/>
                  <a:gd name="T56" fmla="*/ 82 w 87"/>
                  <a:gd name="T57" fmla="*/ 80 h 99"/>
                  <a:gd name="T58" fmla="*/ 78 w 87"/>
                  <a:gd name="T59" fmla="*/ 81 h 99"/>
                  <a:gd name="T60" fmla="*/ 74 w 87"/>
                  <a:gd name="T61" fmla="*/ 81 h 99"/>
                  <a:gd name="T62" fmla="*/ 70 w 87"/>
                  <a:gd name="T63" fmla="*/ 80 h 99"/>
                  <a:gd name="T64" fmla="*/ 65 w 87"/>
                  <a:gd name="T65" fmla="*/ 81 h 99"/>
                  <a:gd name="T66" fmla="*/ 65 w 87"/>
                  <a:gd name="T67" fmla="*/ 81 h 99"/>
                  <a:gd name="T68" fmla="*/ 59 w 87"/>
                  <a:gd name="T69" fmla="*/ 84 h 99"/>
                  <a:gd name="T70" fmla="*/ 53 w 87"/>
                  <a:gd name="T71" fmla="*/ 88 h 99"/>
                  <a:gd name="T72" fmla="*/ 45 w 87"/>
                  <a:gd name="T73" fmla="*/ 92 h 99"/>
                  <a:gd name="T74" fmla="*/ 38 w 87"/>
                  <a:gd name="T75" fmla="*/ 96 h 99"/>
                  <a:gd name="T76" fmla="*/ 31 w 87"/>
                  <a:gd name="T77" fmla="*/ 98 h 99"/>
                  <a:gd name="T78" fmla="*/ 27 w 87"/>
                  <a:gd name="T79" fmla="*/ 99 h 99"/>
                  <a:gd name="T80" fmla="*/ 23 w 87"/>
                  <a:gd name="T81" fmla="*/ 98 h 99"/>
                  <a:gd name="T82" fmla="*/ 19 w 87"/>
                  <a:gd name="T83" fmla="*/ 97 h 99"/>
                  <a:gd name="T84" fmla="*/ 15 w 87"/>
                  <a:gd name="T85" fmla="*/ 94 h 99"/>
                  <a:gd name="T86" fmla="*/ 11 w 87"/>
                  <a:gd name="T87" fmla="*/ 91 h 99"/>
                  <a:gd name="T88" fmla="*/ 7 w 87"/>
                  <a:gd name="T89" fmla="*/ 86 h 99"/>
                  <a:gd name="T90" fmla="*/ 7 w 87"/>
                  <a:gd name="T91" fmla="*/ 86 h 99"/>
                  <a:gd name="T92" fmla="*/ 4 w 87"/>
                  <a:gd name="T93" fmla="*/ 82 h 99"/>
                  <a:gd name="T94" fmla="*/ 2 w 87"/>
                  <a:gd name="T95" fmla="*/ 77 h 99"/>
                  <a:gd name="T96" fmla="*/ 1 w 87"/>
                  <a:gd name="T97" fmla="*/ 73 h 99"/>
                  <a:gd name="T98" fmla="*/ 0 w 87"/>
                  <a:gd name="T99" fmla="*/ 69 h 99"/>
                  <a:gd name="T100" fmla="*/ 0 w 87"/>
                  <a:gd name="T101" fmla="*/ 65 h 99"/>
                  <a:gd name="T102" fmla="*/ 1 w 87"/>
                  <a:gd name="T103" fmla="*/ 62 h 99"/>
                  <a:gd name="T104" fmla="*/ 4 w 87"/>
                  <a:gd name="T105" fmla="*/ 55 h 99"/>
                  <a:gd name="T106" fmla="*/ 4 w 87"/>
                  <a:gd name="T107" fmla="*/ 55 h 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7" h="99">
                    <a:moveTo>
                      <a:pt x="4" y="55"/>
                    </a:moveTo>
                    <a:lnTo>
                      <a:pt x="4" y="55"/>
                    </a:lnTo>
                    <a:lnTo>
                      <a:pt x="5" y="48"/>
                    </a:lnTo>
                    <a:lnTo>
                      <a:pt x="7" y="40"/>
                    </a:lnTo>
                    <a:lnTo>
                      <a:pt x="9" y="31"/>
                    </a:lnTo>
                    <a:lnTo>
                      <a:pt x="14" y="22"/>
                    </a:lnTo>
                    <a:lnTo>
                      <a:pt x="17" y="17"/>
                    </a:lnTo>
                    <a:lnTo>
                      <a:pt x="20" y="13"/>
                    </a:lnTo>
                    <a:lnTo>
                      <a:pt x="24" y="10"/>
                    </a:lnTo>
                    <a:lnTo>
                      <a:pt x="29" y="7"/>
                    </a:lnTo>
                    <a:lnTo>
                      <a:pt x="34" y="4"/>
                    </a:lnTo>
                    <a:lnTo>
                      <a:pt x="41" y="2"/>
                    </a:lnTo>
                    <a:lnTo>
                      <a:pt x="54" y="0"/>
                    </a:lnTo>
                    <a:lnTo>
                      <a:pt x="63" y="0"/>
                    </a:lnTo>
                    <a:lnTo>
                      <a:pt x="68" y="1"/>
                    </a:lnTo>
                    <a:lnTo>
                      <a:pt x="71" y="2"/>
                    </a:lnTo>
                    <a:lnTo>
                      <a:pt x="74" y="4"/>
                    </a:lnTo>
                    <a:lnTo>
                      <a:pt x="77" y="6"/>
                    </a:lnTo>
                    <a:lnTo>
                      <a:pt x="79" y="9"/>
                    </a:lnTo>
                    <a:lnTo>
                      <a:pt x="81" y="12"/>
                    </a:lnTo>
                    <a:lnTo>
                      <a:pt x="84" y="21"/>
                    </a:lnTo>
                    <a:lnTo>
                      <a:pt x="86" y="33"/>
                    </a:lnTo>
                    <a:lnTo>
                      <a:pt x="87" y="49"/>
                    </a:lnTo>
                    <a:lnTo>
                      <a:pt x="87" y="63"/>
                    </a:lnTo>
                    <a:lnTo>
                      <a:pt x="86" y="72"/>
                    </a:lnTo>
                    <a:lnTo>
                      <a:pt x="84" y="78"/>
                    </a:lnTo>
                    <a:lnTo>
                      <a:pt x="82" y="80"/>
                    </a:lnTo>
                    <a:lnTo>
                      <a:pt x="78" y="81"/>
                    </a:lnTo>
                    <a:lnTo>
                      <a:pt x="74" y="81"/>
                    </a:lnTo>
                    <a:lnTo>
                      <a:pt x="70" y="80"/>
                    </a:lnTo>
                    <a:lnTo>
                      <a:pt x="65" y="81"/>
                    </a:lnTo>
                    <a:lnTo>
                      <a:pt x="59" y="84"/>
                    </a:lnTo>
                    <a:lnTo>
                      <a:pt x="53" y="88"/>
                    </a:lnTo>
                    <a:lnTo>
                      <a:pt x="45" y="92"/>
                    </a:lnTo>
                    <a:lnTo>
                      <a:pt x="38" y="96"/>
                    </a:lnTo>
                    <a:lnTo>
                      <a:pt x="31" y="98"/>
                    </a:lnTo>
                    <a:lnTo>
                      <a:pt x="27" y="99"/>
                    </a:lnTo>
                    <a:lnTo>
                      <a:pt x="23" y="98"/>
                    </a:lnTo>
                    <a:lnTo>
                      <a:pt x="19" y="97"/>
                    </a:lnTo>
                    <a:lnTo>
                      <a:pt x="15" y="94"/>
                    </a:lnTo>
                    <a:lnTo>
                      <a:pt x="11" y="91"/>
                    </a:lnTo>
                    <a:lnTo>
                      <a:pt x="7" y="86"/>
                    </a:lnTo>
                    <a:lnTo>
                      <a:pt x="4" y="82"/>
                    </a:lnTo>
                    <a:lnTo>
                      <a:pt x="2" y="77"/>
                    </a:lnTo>
                    <a:lnTo>
                      <a:pt x="1" y="73"/>
                    </a:lnTo>
                    <a:lnTo>
                      <a:pt x="0" y="69"/>
                    </a:lnTo>
                    <a:lnTo>
                      <a:pt x="0" y="65"/>
                    </a:lnTo>
                    <a:lnTo>
                      <a:pt x="1" y="62"/>
                    </a:lnTo>
                    <a:lnTo>
                      <a:pt x="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7" name="Freeform 364">
                <a:extLst>
                  <a:ext uri="{FF2B5EF4-FFF2-40B4-BE49-F238E27FC236}">
                    <a16:creationId xmlns:a16="http://schemas.microsoft.com/office/drawing/2014/main" id="{347C626B-07C0-47D6-8B76-FC2E83124BF1}"/>
                  </a:ext>
                </a:extLst>
              </p:cNvPr>
              <p:cNvSpPr>
                <a:spLocks/>
              </p:cNvSpPr>
              <p:nvPr/>
            </p:nvSpPr>
            <p:spPr bwMode="auto">
              <a:xfrm>
                <a:off x="3749" y="1203"/>
                <a:ext cx="84" cy="94"/>
              </a:xfrm>
              <a:custGeom>
                <a:avLst/>
                <a:gdLst>
                  <a:gd name="T0" fmla="*/ 40 w 84"/>
                  <a:gd name="T1" fmla="*/ 2 h 94"/>
                  <a:gd name="T2" fmla="*/ 40 w 84"/>
                  <a:gd name="T3" fmla="*/ 2 h 94"/>
                  <a:gd name="T4" fmla="*/ 52 w 84"/>
                  <a:gd name="T5" fmla="*/ 0 h 94"/>
                  <a:gd name="T6" fmla="*/ 62 w 84"/>
                  <a:gd name="T7" fmla="*/ 0 h 94"/>
                  <a:gd name="T8" fmla="*/ 69 w 84"/>
                  <a:gd name="T9" fmla="*/ 2 h 94"/>
                  <a:gd name="T10" fmla="*/ 72 w 84"/>
                  <a:gd name="T11" fmla="*/ 3 h 94"/>
                  <a:gd name="T12" fmla="*/ 75 w 84"/>
                  <a:gd name="T13" fmla="*/ 6 h 94"/>
                  <a:gd name="T14" fmla="*/ 77 w 84"/>
                  <a:gd name="T15" fmla="*/ 8 h 94"/>
                  <a:gd name="T16" fmla="*/ 79 w 84"/>
                  <a:gd name="T17" fmla="*/ 12 h 94"/>
                  <a:gd name="T18" fmla="*/ 82 w 84"/>
                  <a:gd name="T19" fmla="*/ 20 h 94"/>
                  <a:gd name="T20" fmla="*/ 84 w 84"/>
                  <a:gd name="T21" fmla="*/ 32 h 94"/>
                  <a:gd name="T22" fmla="*/ 84 w 84"/>
                  <a:gd name="T23" fmla="*/ 47 h 94"/>
                  <a:gd name="T24" fmla="*/ 84 w 84"/>
                  <a:gd name="T25" fmla="*/ 47 h 94"/>
                  <a:gd name="T26" fmla="*/ 84 w 84"/>
                  <a:gd name="T27" fmla="*/ 61 h 94"/>
                  <a:gd name="T28" fmla="*/ 84 w 84"/>
                  <a:gd name="T29" fmla="*/ 70 h 94"/>
                  <a:gd name="T30" fmla="*/ 82 w 84"/>
                  <a:gd name="T31" fmla="*/ 75 h 94"/>
                  <a:gd name="T32" fmla="*/ 79 w 84"/>
                  <a:gd name="T33" fmla="*/ 77 h 94"/>
                  <a:gd name="T34" fmla="*/ 76 w 84"/>
                  <a:gd name="T35" fmla="*/ 78 h 94"/>
                  <a:gd name="T36" fmla="*/ 72 w 84"/>
                  <a:gd name="T37" fmla="*/ 78 h 94"/>
                  <a:gd name="T38" fmla="*/ 67 w 84"/>
                  <a:gd name="T39" fmla="*/ 78 h 94"/>
                  <a:gd name="T40" fmla="*/ 62 w 84"/>
                  <a:gd name="T41" fmla="*/ 78 h 94"/>
                  <a:gd name="T42" fmla="*/ 62 w 84"/>
                  <a:gd name="T43" fmla="*/ 78 h 94"/>
                  <a:gd name="T44" fmla="*/ 57 w 84"/>
                  <a:gd name="T45" fmla="*/ 81 h 94"/>
                  <a:gd name="T46" fmla="*/ 51 w 84"/>
                  <a:gd name="T47" fmla="*/ 85 h 94"/>
                  <a:gd name="T48" fmla="*/ 43 w 84"/>
                  <a:gd name="T49" fmla="*/ 88 h 94"/>
                  <a:gd name="T50" fmla="*/ 36 w 84"/>
                  <a:gd name="T51" fmla="*/ 92 h 94"/>
                  <a:gd name="T52" fmla="*/ 29 w 84"/>
                  <a:gd name="T53" fmla="*/ 94 h 94"/>
                  <a:gd name="T54" fmla="*/ 26 w 84"/>
                  <a:gd name="T55" fmla="*/ 94 h 94"/>
                  <a:gd name="T56" fmla="*/ 22 w 84"/>
                  <a:gd name="T57" fmla="*/ 93 h 94"/>
                  <a:gd name="T58" fmla="*/ 18 w 84"/>
                  <a:gd name="T59" fmla="*/ 92 h 94"/>
                  <a:gd name="T60" fmla="*/ 15 w 84"/>
                  <a:gd name="T61" fmla="*/ 90 h 94"/>
                  <a:gd name="T62" fmla="*/ 11 w 84"/>
                  <a:gd name="T63" fmla="*/ 87 h 94"/>
                  <a:gd name="T64" fmla="*/ 7 w 84"/>
                  <a:gd name="T65" fmla="*/ 83 h 94"/>
                  <a:gd name="T66" fmla="*/ 7 w 84"/>
                  <a:gd name="T67" fmla="*/ 83 h 94"/>
                  <a:gd name="T68" fmla="*/ 4 w 84"/>
                  <a:gd name="T69" fmla="*/ 78 h 94"/>
                  <a:gd name="T70" fmla="*/ 2 w 84"/>
                  <a:gd name="T71" fmla="*/ 74 h 94"/>
                  <a:gd name="T72" fmla="*/ 0 w 84"/>
                  <a:gd name="T73" fmla="*/ 70 h 94"/>
                  <a:gd name="T74" fmla="*/ 0 w 84"/>
                  <a:gd name="T75" fmla="*/ 66 h 94"/>
                  <a:gd name="T76" fmla="*/ 0 w 84"/>
                  <a:gd name="T77" fmla="*/ 62 h 94"/>
                  <a:gd name="T78" fmla="*/ 1 w 84"/>
                  <a:gd name="T79" fmla="*/ 59 h 94"/>
                  <a:gd name="T80" fmla="*/ 4 w 84"/>
                  <a:gd name="T81" fmla="*/ 53 h 94"/>
                  <a:gd name="T82" fmla="*/ 4 w 84"/>
                  <a:gd name="T83" fmla="*/ 53 h 94"/>
                  <a:gd name="T84" fmla="*/ 4 w 84"/>
                  <a:gd name="T85" fmla="*/ 46 h 94"/>
                  <a:gd name="T86" fmla="*/ 6 w 84"/>
                  <a:gd name="T87" fmla="*/ 38 h 94"/>
                  <a:gd name="T88" fmla="*/ 9 w 84"/>
                  <a:gd name="T89" fmla="*/ 29 h 94"/>
                  <a:gd name="T90" fmla="*/ 13 w 84"/>
                  <a:gd name="T91" fmla="*/ 21 h 94"/>
                  <a:gd name="T92" fmla="*/ 16 w 84"/>
                  <a:gd name="T93" fmla="*/ 17 h 94"/>
                  <a:gd name="T94" fmla="*/ 20 w 84"/>
                  <a:gd name="T95" fmla="*/ 13 h 94"/>
                  <a:gd name="T96" fmla="*/ 24 w 84"/>
                  <a:gd name="T97" fmla="*/ 9 h 94"/>
                  <a:gd name="T98" fmla="*/ 28 w 84"/>
                  <a:gd name="T99" fmla="*/ 6 h 94"/>
                  <a:gd name="T100" fmla="*/ 34 w 84"/>
                  <a:gd name="T101" fmla="*/ 4 h 94"/>
                  <a:gd name="T102" fmla="*/ 40 w 84"/>
                  <a:gd name="T103" fmla="*/ 2 h 94"/>
                  <a:gd name="T104" fmla="*/ 40 w 84"/>
                  <a:gd name="T105" fmla="*/ 2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40" y="2"/>
                    </a:moveTo>
                    <a:lnTo>
                      <a:pt x="40" y="2"/>
                    </a:lnTo>
                    <a:lnTo>
                      <a:pt x="52" y="0"/>
                    </a:lnTo>
                    <a:lnTo>
                      <a:pt x="62" y="0"/>
                    </a:lnTo>
                    <a:lnTo>
                      <a:pt x="69" y="2"/>
                    </a:lnTo>
                    <a:lnTo>
                      <a:pt x="72" y="3"/>
                    </a:lnTo>
                    <a:lnTo>
                      <a:pt x="75" y="6"/>
                    </a:lnTo>
                    <a:lnTo>
                      <a:pt x="77" y="8"/>
                    </a:lnTo>
                    <a:lnTo>
                      <a:pt x="79" y="12"/>
                    </a:lnTo>
                    <a:lnTo>
                      <a:pt x="82" y="20"/>
                    </a:lnTo>
                    <a:lnTo>
                      <a:pt x="84" y="32"/>
                    </a:lnTo>
                    <a:lnTo>
                      <a:pt x="84" y="47"/>
                    </a:lnTo>
                    <a:lnTo>
                      <a:pt x="84" y="61"/>
                    </a:lnTo>
                    <a:lnTo>
                      <a:pt x="84" y="70"/>
                    </a:lnTo>
                    <a:lnTo>
                      <a:pt x="82" y="75"/>
                    </a:lnTo>
                    <a:lnTo>
                      <a:pt x="79" y="77"/>
                    </a:lnTo>
                    <a:lnTo>
                      <a:pt x="76" y="78"/>
                    </a:lnTo>
                    <a:lnTo>
                      <a:pt x="72" y="78"/>
                    </a:lnTo>
                    <a:lnTo>
                      <a:pt x="67" y="78"/>
                    </a:lnTo>
                    <a:lnTo>
                      <a:pt x="62" y="78"/>
                    </a:lnTo>
                    <a:lnTo>
                      <a:pt x="57" y="81"/>
                    </a:lnTo>
                    <a:lnTo>
                      <a:pt x="51" y="85"/>
                    </a:lnTo>
                    <a:lnTo>
                      <a:pt x="43" y="88"/>
                    </a:lnTo>
                    <a:lnTo>
                      <a:pt x="36" y="92"/>
                    </a:lnTo>
                    <a:lnTo>
                      <a:pt x="29" y="94"/>
                    </a:lnTo>
                    <a:lnTo>
                      <a:pt x="26" y="94"/>
                    </a:lnTo>
                    <a:lnTo>
                      <a:pt x="22" y="93"/>
                    </a:lnTo>
                    <a:lnTo>
                      <a:pt x="18" y="92"/>
                    </a:lnTo>
                    <a:lnTo>
                      <a:pt x="15" y="90"/>
                    </a:lnTo>
                    <a:lnTo>
                      <a:pt x="11" y="87"/>
                    </a:lnTo>
                    <a:lnTo>
                      <a:pt x="7" y="83"/>
                    </a:lnTo>
                    <a:lnTo>
                      <a:pt x="4" y="78"/>
                    </a:lnTo>
                    <a:lnTo>
                      <a:pt x="2" y="74"/>
                    </a:lnTo>
                    <a:lnTo>
                      <a:pt x="0" y="70"/>
                    </a:lnTo>
                    <a:lnTo>
                      <a:pt x="0" y="66"/>
                    </a:lnTo>
                    <a:lnTo>
                      <a:pt x="0" y="62"/>
                    </a:lnTo>
                    <a:lnTo>
                      <a:pt x="1" y="59"/>
                    </a:lnTo>
                    <a:lnTo>
                      <a:pt x="4" y="53"/>
                    </a:lnTo>
                    <a:lnTo>
                      <a:pt x="4" y="46"/>
                    </a:lnTo>
                    <a:lnTo>
                      <a:pt x="6" y="38"/>
                    </a:lnTo>
                    <a:lnTo>
                      <a:pt x="9" y="29"/>
                    </a:lnTo>
                    <a:lnTo>
                      <a:pt x="13" y="21"/>
                    </a:lnTo>
                    <a:lnTo>
                      <a:pt x="16" y="17"/>
                    </a:lnTo>
                    <a:lnTo>
                      <a:pt x="20" y="13"/>
                    </a:lnTo>
                    <a:lnTo>
                      <a:pt x="24" y="9"/>
                    </a:lnTo>
                    <a:lnTo>
                      <a:pt x="28" y="6"/>
                    </a:lnTo>
                    <a:lnTo>
                      <a:pt x="34" y="4"/>
                    </a:lnTo>
                    <a:lnTo>
                      <a:pt x="40" y="2"/>
                    </a:lnTo>
                    <a:close/>
                  </a:path>
                </a:pathLst>
              </a:custGeom>
              <a:solidFill>
                <a:srgbClr val="FFF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8" name="Freeform 365">
                <a:extLst>
                  <a:ext uri="{FF2B5EF4-FFF2-40B4-BE49-F238E27FC236}">
                    <a16:creationId xmlns:a16="http://schemas.microsoft.com/office/drawing/2014/main" id="{B2955C5F-EC00-43A1-938C-F03D86D6CFC5}"/>
                  </a:ext>
                </a:extLst>
              </p:cNvPr>
              <p:cNvSpPr>
                <a:spLocks/>
              </p:cNvSpPr>
              <p:nvPr/>
            </p:nvSpPr>
            <p:spPr bwMode="auto">
              <a:xfrm>
                <a:off x="3749" y="1205"/>
                <a:ext cx="83" cy="89"/>
              </a:xfrm>
              <a:custGeom>
                <a:avLst/>
                <a:gdLst>
                  <a:gd name="T0" fmla="*/ 40 w 83"/>
                  <a:gd name="T1" fmla="*/ 2 h 89"/>
                  <a:gd name="T2" fmla="*/ 40 w 83"/>
                  <a:gd name="T3" fmla="*/ 2 h 89"/>
                  <a:gd name="T4" fmla="*/ 52 w 83"/>
                  <a:gd name="T5" fmla="*/ 0 h 89"/>
                  <a:gd name="T6" fmla="*/ 61 w 83"/>
                  <a:gd name="T7" fmla="*/ 0 h 89"/>
                  <a:gd name="T8" fmla="*/ 68 w 83"/>
                  <a:gd name="T9" fmla="*/ 2 h 89"/>
                  <a:gd name="T10" fmla="*/ 71 w 83"/>
                  <a:gd name="T11" fmla="*/ 3 h 89"/>
                  <a:gd name="T12" fmla="*/ 74 w 83"/>
                  <a:gd name="T13" fmla="*/ 5 h 89"/>
                  <a:gd name="T14" fmla="*/ 76 w 83"/>
                  <a:gd name="T15" fmla="*/ 8 h 89"/>
                  <a:gd name="T16" fmla="*/ 78 w 83"/>
                  <a:gd name="T17" fmla="*/ 11 h 89"/>
                  <a:gd name="T18" fmla="*/ 80 w 83"/>
                  <a:gd name="T19" fmla="*/ 19 h 89"/>
                  <a:gd name="T20" fmla="*/ 82 w 83"/>
                  <a:gd name="T21" fmla="*/ 30 h 89"/>
                  <a:gd name="T22" fmla="*/ 83 w 83"/>
                  <a:gd name="T23" fmla="*/ 45 h 89"/>
                  <a:gd name="T24" fmla="*/ 83 w 83"/>
                  <a:gd name="T25" fmla="*/ 45 h 89"/>
                  <a:gd name="T26" fmla="*/ 83 w 83"/>
                  <a:gd name="T27" fmla="*/ 58 h 89"/>
                  <a:gd name="T28" fmla="*/ 82 w 83"/>
                  <a:gd name="T29" fmla="*/ 67 h 89"/>
                  <a:gd name="T30" fmla="*/ 80 w 83"/>
                  <a:gd name="T31" fmla="*/ 72 h 89"/>
                  <a:gd name="T32" fmla="*/ 78 w 83"/>
                  <a:gd name="T33" fmla="*/ 74 h 89"/>
                  <a:gd name="T34" fmla="*/ 74 w 83"/>
                  <a:gd name="T35" fmla="*/ 75 h 89"/>
                  <a:gd name="T36" fmla="*/ 71 w 83"/>
                  <a:gd name="T37" fmla="*/ 75 h 89"/>
                  <a:gd name="T38" fmla="*/ 66 w 83"/>
                  <a:gd name="T39" fmla="*/ 75 h 89"/>
                  <a:gd name="T40" fmla="*/ 61 w 83"/>
                  <a:gd name="T41" fmla="*/ 76 h 89"/>
                  <a:gd name="T42" fmla="*/ 61 w 83"/>
                  <a:gd name="T43" fmla="*/ 76 h 89"/>
                  <a:gd name="T44" fmla="*/ 56 w 83"/>
                  <a:gd name="T45" fmla="*/ 78 h 89"/>
                  <a:gd name="T46" fmla="*/ 50 w 83"/>
                  <a:gd name="T47" fmla="*/ 81 h 89"/>
                  <a:gd name="T48" fmla="*/ 42 w 83"/>
                  <a:gd name="T49" fmla="*/ 85 h 89"/>
                  <a:gd name="T50" fmla="*/ 36 w 83"/>
                  <a:gd name="T51" fmla="*/ 88 h 89"/>
                  <a:gd name="T52" fmla="*/ 29 w 83"/>
                  <a:gd name="T53" fmla="*/ 89 h 89"/>
                  <a:gd name="T54" fmla="*/ 25 w 83"/>
                  <a:gd name="T55" fmla="*/ 89 h 89"/>
                  <a:gd name="T56" fmla="*/ 22 w 83"/>
                  <a:gd name="T57" fmla="*/ 89 h 89"/>
                  <a:gd name="T58" fmla="*/ 18 w 83"/>
                  <a:gd name="T59" fmla="*/ 88 h 89"/>
                  <a:gd name="T60" fmla="*/ 15 w 83"/>
                  <a:gd name="T61" fmla="*/ 86 h 89"/>
                  <a:gd name="T62" fmla="*/ 11 w 83"/>
                  <a:gd name="T63" fmla="*/ 83 h 89"/>
                  <a:gd name="T64" fmla="*/ 8 w 83"/>
                  <a:gd name="T65" fmla="*/ 79 h 89"/>
                  <a:gd name="T66" fmla="*/ 8 w 83"/>
                  <a:gd name="T67" fmla="*/ 79 h 89"/>
                  <a:gd name="T68" fmla="*/ 5 w 83"/>
                  <a:gd name="T69" fmla="*/ 75 h 89"/>
                  <a:gd name="T70" fmla="*/ 2 w 83"/>
                  <a:gd name="T71" fmla="*/ 70 h 89"/>
                  <a:gd name="T72" fmla="*/ 1 w 83"/>
                  <a:gd name="T73" fmla="*/ 66 h 89"/>
                  <a:gd name="T74" fmla="*/ 0 w 83"/>
                  <a:gd name="T75" fmla="*/ 63 h 89"/>
                  <a:gd name="T76" fmla="*/ 0 w 83"/>
                  <a:gd name="T77" fmla="*/ 59 h 89"/>
                  <a:gd name="T78" fmla="*/ 1 w 83"/>
                  <a:gd name="T79" fmla="*/ 56 h 89"/>
                  <a:gd name="T80" fmla="*/ 4 w 83"/>
                  <a:gd name="T81" fmla="*/ 50 h 89"/>
                  <a:gd name="T82" fmla="*/ 4 w 83"/>
                  <a:gd name="T83" fmla="*/ 50 h 89"/>
                  <a:gd name="T84" fmla="*/ 5 w 83"/>
                  <a:gd name="T85" fmla="*/ 44 h 89"/>
                  <a:gd name="T86" fmla="*/ 6 w 83"/>
                  <a:gd name="T87" fmla="*/ 36 h 89"/>
                  <a:gd name="T88" fmla="*/ 9 w 83"/>
                  <a:gd name="T89" fmla="*/ 28 h 89"/>
                  <a:gd name="T90" fmla="*/ 14 w 83"/>
                  <a:gd name="T91" fmla="*/ 20 h 89"/>
                  <a:gd name="T92" fmla="*/ 20 w 83"/>
                  <a:gd name="T93" fmla="*/ 12 h 89"/>
                  <a:gd name="T94" fmla="*/ 24 w 83"/>
                  <a:gd name="T95" fmla="*/ 9 h 89"/>
                  <a:gd name="T96" fmla="*/ 29 w 83"/>
                  <a:gd name="T97" fmla="*/ 6 h 89"/>
                  <a:gd name="T98" fmla="*/ 34 w 83"/>
                  <a:gd name="T99" fmla="*/ 3 h 89"/>
                  <a:gd name="T100" fmla="*/ 40 w 83"/>
                  <a:gd name="T101" fmla="*/ 2 h 89"/>
                  <a:gd name="T102" fmla="*/ 40 w 83"/>
                  <a:gd name="T103" fmla="*/ 2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3" h="89">
                    <a:moveTo>
                      <a:pt x="40" y="2"/>
                    </a:moveTo>
                    <a:lnTo>
                      <a:pt x="40" y="2"/>
                    </a:lnTo>
                    <a:lnTo>
                      <a:pt x="52" y="0"/>
                    </a:lnTo>
                    <a:lnTo>
                      <a:pt x="61" y="0"/>
                    </a:lnTo>
                    <a:lnTo>
                      <a:pt x="68" y="2"/>
                    </a:lnTo>
                    <a:lnTo>
                      <a:pt x="71" y="3"/>
                    </a:lnTo>
                    <a:lnTo>
                      <a:pt x="74" y="5"/>
                    </a:lnTo>
                    <a:lnTo>
                      <a:pt x="76" y="8"/>
                    </a:lnTo>
                    <a:lnTo>
                      <a:pt x="78" y="11"/>
                    </a:lnTo>
                    <a:lnTo>
                      <a:pt x="80" y="19"/>
                    </a:lnTo>
                    <a:lnTo>
                      <a:pt x="82" y="30"/>
                    </a:lnTo>
                    <a:lnTo>
                      <a:pt x="83" y="45"/>
                    </a:lnTo>
                    <a:lnTo>
                      <a:pt x="83" y="58"/>
                    </a:lnTo>
                    <a:lnTo>
                      <a:pt x="82" y="67"/>
                    </a:lnTo>
                    <a:lnTo>
                      <a:pt x="80" y="72"/>
                    </a:lnTo>
                    <a:lnTo>
                      <a:pt x="78" y="74"/>
                    </a:lnTo>
                    <a:lnTo>
                      <a:pt x="74" y="75"/>
                    </a:lnTo>
                    <a:lnTo>
                      <a:pt x="71" y="75"/>
                    </a:lnTo>
                    <a:lnTo>
                      <a:pt x="66" y="75"/>
                    </a:lnTo>
                    <a:lnTo>
                      <a:pt x="61" y="76"/>
                    </a:lnTo>
                    <a:lnTo>
                      <a:pt x="56" y="78"/>
                    </a:lnTo>
                    <a:lnTo>
                      <a:pt x="50" y="81"/>
                    </a:lnTo>
                    <a:lnTo>
                      <a:pt x="42" y="85"/>
                    </a:lnTo>
                    <a:lnTo>
                      <a:pt x="36" y="88"/>
                    </a:lnTo>
                    <a:lnTo>
                      <a:pt x="29" y="89"/>
                    </a:lnTo>
                    <a:lnTo>
                      <a:pt x="25" y="89"/>
                    </a:lnTo>
                    <a:lnTo>
                      <a:pt x="22" y="89"/>
                    </a:lnTo>
                    <a:lnTo>
                      <a:pt x="18" y="88"/>
                    </a:lnTo>
                    <a:lnTo>
                      <a:pt x="15" y="86"/>
                    </a:lnTo>
                    <a:lnTo>
                      <a:pt x="11" y="83"/>
                    </a:lnTo>
                    <a:lnTo>
                      <a:pt x="8" y="79"/>
                    </a:lnTo>
                    <a:lnTo>
                      <a:pt x="5" y="75"/>
                    </a:lnTo>
                    <a:lnTo>
                      <a:pt x="2" y="70"/>
                    </a:lnTo>
                    <a:lnTo>
                      <a:pt x="1" y="66"/>
                    </a:lnTo>
                    <a:lnTo>
                      <a:pt x="0" y="63"/>
                    </a:lnTo>
                    <a:lnTo>
                      <a:pt x="0" y="59"/>
                    </a:lnTo>
                    <a:lnTo>
                      <a:pt x="1" y="56"/>
                    </a:lnTo>
                    <a:lnTo>
                      <a:pt x="4" y="50"/>
                    </a:lnTo>
                    <a:lnTo>
                      <a:pt x="5" y="44"/>
                    </a:lnTo>
                    <a:lnTo>
                      <a:pt x="6" y="36"/>
                    </a:lnTo>
                    <a:lnTo>
                      <a:pt x="9" y="28"/>
                    </a:lnTo>
                    <a:lnTo>
                      <a:pt x="14" y="20"/>
                    </a:lnTo>
                    <a:lnTo>
                      <a:pt x="20" y="12"/>
                    </a:lnTo>
                    <a:lnTo>
                      <a:pt x="24" y="9"/>
                    </a:lnTo>
                    <a:lnTo>
                      <a:pt x="29" y="6"/>
                    </a:lnTo>
                    <a:lnTo>
                      <a:pt x="34" y="3"/>
                    </a:lnTo>
                    <a:lnTo>
                      <a:pt x="40" y="2"/>
                    </a:lnTo>
                    <a:close/>
                  </a:path>
                </a:pathLst>
              </a:custGeom>
              <a:solidFill>
                <a:srgbClr val="FFF6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9" name="Freeform 366">
                <a:extLst>
                  <a:ext uri="{FF2B5EF4-FFF2-40B4-BE49-F238E27FC236}">
                    <a16:creationId xmlns:a16="http://schemas.microsoft.com/office/drawing/2014/main" id="{CA6C8CBB-6FF8-467F-907A-D16EABCC9F76}"/>
                  </a:ext>
                </a:extLst>
              </p:cNvPr>
              <p:cNvSpPr>
                <a:spLocks/>
              </p:cNvSpPr>
              <p:nvPr/>
            </p:nvSpPr>
            <p:spPr bwMode="auto">
              <a:xfrm>
                <a:off x="3750" y="1207"/>
                <a:ext cx="80" cy="85"/>
              </a:xfrm>
              <a:custGeom>
                <a:avLst/>
                <a:gdLst>
                  <a:gd name="T0" fmla="*/ 38 w 80"/>
                  <a:gd name="T1" fmla="*/ 2 h 85"/>
                  <a:gd name="T2" fmla="*/ 38 w 80"/>
                  <a:gd name="T3" fmla="*/ 2 h 85"/>
                  <a:gd name="T4" fmla="*/ 50 w 80"/>
                  <a:gd name="T5" fmla="*/ 0 h 85"/>
                  <a:gd name="T6" fmla="*/ 59 w 80"/>
                  <a:gd name="T7" fmla="*/ 0 h 85"/>
                  <a:gd name="T8" fmla="*/ 66 w 80"/>
                  <a:gd name="T9" fmla="*/ 1 h 85"/>
                  <a:gd name="T10" fmla="*/ 69 w 80"/>
                  <a:gd name="T11" fmla="*/ 3 h 85"/>
                  <a:gd name="T12" fmla="*/ 71 w 80"/>
                  <a:gd name="T13" fmla="*/ 5 h 85"/>
                  <a:gd name="T14" fmla="*/ 75 w 80"/>
                  <a:gd name="T15" fmla="*/ 10 h 85"/>
                  <a:gd name="T16" fmla="*/ 78 w 80"/>
                  <a:gd name="T17" fmla="*/ 18 h 85"/>
                  <a:gd name="T18" fmla="*/ 79 w 80"/>
                  <a:gd name="T19" fmla="*/ 29 h 85"/>
                  <a:gd name="T20" fmla="*/ 80 w 80"/>
                  <a:gd name="T21" fmla="*/ 43 h 85"/>
                  <a:gd name="T22" fmla="*/ 80 w 80"/>
                  <a:gd name="T23" fmla="*/ 43 h 85"/>
                  <a:gd name="T24" fmla="*/ 80 w 80"/>
                  <a:gd name="T25" fmla="*/ 55 h 85"/>
                  <a:gd name="T26" fmla="*/ 79 w 80"/>
                  <a:gd name="T27" fmla="*/ 64 h 85"/>
                  <a:gd name="T28" fmla="*/ 78 w 80"/>
                  <a:gd name="T29" fmla="*/ 69 h 85"/>
                  <a:gd name="T30" fmla="*/ 75 w 80"/>
                  <a:gd name="T31" fmla="*/ 71 h 85"/>
                  <a:gd name="T32" fmla="*/ 72 w 80"/>
                  <a:gd name="T33" fmla="*/ 72 h 85"/>
                  <a:gd name="T34" fmla="*/ 68 w 80"/>
                  <a:gd name="T35" fmla="*/ 72 h 85"/>
                  <a:gd name="T36" fmla="*/ 64 w 80"/>
                  <a:gd name="T37" fmla="*/ 72 h 85"/>
                  <a:gd name="T38" fmla="*/ 59 w 80"/>
                  <a:gd name="T39" fmla="*/ 73 h 85"/>
                  <a:gd name="T40" fmla="*/ 59 w 80"/>
                  <a:gd name="T41" fmla="*/ 73 h 85"/>
                  <a:gd name="T42" fmla="*/ 54 w 80"/>
                  <a:gd name="T43" fmla="*/ 75 h 85"/>
                  <a:gd name="T44" fmla="*/ 48 w 80"/>
                  <a:gd name="T45" fmla="*/ 78 h 85"/>
                  <a:gd name="T46" fmla="*/ 41 w 80"/>
                  <a:gd name="T47" fmla="*/ 81 h 85"/>
                  <a:gd name="T48" fmla="*/ 34 w 80"/>
                  <a:gd name="T49" fmla="*/ 83 h 85"/>
                  <a:gd name="T50" fmla="*/ 27 w 80"/>
                  <a:gd name="T51" fmla="*/ 85 h 85"/>
                  <a:gd name="T52" fmla="*/ 21 w 80"/>
                  <a:gd name="T53" fmla="*/ 84 h 85"/>
                  <a:gd name="T54" fmla="*/ 17 w 80"/>
                  <a:gd name="T55" fmla="*/ 83 h 85"/>
                  <a:gd name="T56" fmla="*/ 14 w 80"/>
                  <a:gd name="T57" fmla="*/ 81 h 85"/>
                  <a:gd name="T58" fmla="*/ 11 w 80"/>
                  <a:gd name="T59" fmla="*/ 79 h 85"/>
                  <a:gd name="T60" fmla="*/ 8 w 80"/>
                  <a:gd name="T61" fmla="*/ 75 h 85"/>
                  <a:gd name="T62" fmla="*/ 8 w 80"/>
                  <a:gd name="T63" fmla="*/ 75 h 85"/>
                  <a:gd name="T64" fmla="*/ 2 w 80"/>
                  <a:gd name="T65" fmla="*/ 67 h 85"/>
                  <a:gd name="T66" fmla="*/ 1 w 80"/>
                  <a:gd name="T67" fmla="*/ 63 h 85"/>
                  <a:gd name="T68" fmla="*/ 0 w 80"/>
                  <a:gd name="T69" fmla="*/ 60 h 85"/>
                  <a:gd name="T70" fmla="*/ 0 w 80"/>
                  <a:gd name="T71" fmla="*/ 56 h 85"/>
                  <a:gd name="T72" fmla="*/ 0 w 80"/>
                  <a:gd name="T73" fmla="*/ 53 h 85"/>
                  <a:gd name="T74" fmla="*/ 3 w 80"/>
                  <a:gd name="T75" fmla="*/ 47 h 85"/>
                  <a:gd name="T76" fmla="*/ 3 w 80"/>
                  <a:gd name="T77" fmla="*/ 47 h 85"/>
                  <a:gd name="T78" fmla="*/ 4 w 80"/>
                  <a:gd name="T79" fmla="*/ 41 h 85"/>
                  <a:gd name="T80" fmla="*/ 6 w 80"/>
                  <a:gd name="T81" fmla="*/ 34 h 85"/>
                  <a:gd name="T82" fmla="*/ 9 w 80"/>
                  <a:gd name="T83" fmla="*/ 26 h 85"/>
                  <a:gd name="T84" fmla="*/ 13 w 80"/>
                  <a:gd name="T85" fmla="*/ 19 h 85"/>
                  <a:gd name="T86" fmla="*/ 20 w 80"/>
                  <a:gd name="T87" fmla="*/ 11 h 85"/>
                  <a:gd name="T88" fmla="*/ 23 w 80"/>
                  <a:gd name="T89" fmla="*/ 8 h 85"/>
                  <a:gd name="T90" fmla="*/ 28 w 80"/>
                  <a:gd name="T91" fmla="*/ 5 h 85"/>
                  <a:gd name="T92" fmla="*/ 33 w 80"/>
                  <a:gd name="T93" fmla="*/ 3 h 85"/>
                  <a:gd name="T94" fmla="*/ 38 w 80"/>
                  <a:gd name="T95" fmla="*/ 2 h 85"/>
                  <a:gd name="T96" fmla="*/ 38 w 80"/>
                  <a:gd name="T97" fmla="*/ 2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0" h="85">
                    <a:moveTo>
                      <a:pt x="38" y="2"/>
                    </a:moveTo>
                    <a:lnTo>
                      <a:pt x="38" y="2"/>
                    </a:lnTo>
                    <a:lnTo>
                      <a:pt x="50" y="0"/>
                    </a:lnTo>
                    <a:lnTo>
                      <a:pt x="59" y="0"/>
                    </a:lnTo>
                    <a:lnTo>
                      <a:pt x="66" y="1"/>
                    </a:lnTo>
                    <a:lnTo>
                      <a:pt x="69" y="3"/>
                    </a:lnTo>
                    <a:lnTo>
                      <a:pt x="71" y="5"/>
                    </a:lnTo>
                    <a:lnTo>
                      <a:pt x="75" y="10"/>
                    </a:lnTo>
                    <a:lnTo>
                      <a:pt x="78" y="18"/>
                    </a:lnTo>
                    <a:lnTo>
                      <a:pt x="79" y="29"/>
                    </a:lnTo>
                    <a:lnTo>
                      <a:pt x="80" y="43"/>
                    </a:lnTo>
                    <a:lnTo>
                      <a:pt x="80" y="55"/>
                    </a:lnTo>
                    <a:lnTo>
                      <a:pt x="79" y="64"/>
                    </a:lnTo>
                    <a:lnTo>
                      <a:pt x="78" y="69"/>
                    </a:lnTo>
                    <a:lnTo>
                      <a:pt x="75" y="71"/>
                    </a:lnTo>
                    <a:lnTo>
                      <a:pt x="72" y="72"/>
                    </a:lnTo>
                    <a:lnTo>
                      <a:pt x="68" y="72"/>
                    </a:lnTo>
                    <a:lnTo>
                      <a:pt x="64" y="72"/>
                    </a:lnTo>
                    <a:lnTo>
                      <a:pt x="59" y="73"/>
                    </a:lnTo>
                    <a:lnTo>
                      <a:pt x="54" y="75"/>
                    </a:lnTo>
                    <a:lnTo>
                      <a:pt x="48" y="78"/>
                    </a:lnTo>
                    <a:lnTo>
                      <a:pt x="41" y="81"/>
                    </a:lnTo>
                    <a:lnTo>
                      <a:pt x="34" y="83"/>
                    </a:lnTo>
                    <a:lnTo>
                      <a:pt x="27" y="85"/>
                    </a:lnTo>
                    <a:lnTo>
                      <a:pt x="21" y="84"/>
                    </a:lnTo>
                    <a:lnTo>
                      <a:pt x="17" y="83"/>
                    </a:lnTo>
                    <a:lnTo>
                      <a:pt x="14" y="81"/>
                    </a:lnTo>
                    <a:lnTo>
                      <a:pt x="11" y="79"/>
                    </a:lnTo>
                    <a:lnTo>
                      <a:pt x="8" y="75"/>
                    </a:lnTo>
                    <a:lnTo>
                      <a:pt x="2" y="67"/>
                    </a:lnTo>
                    <a:lnTo>
                      <a:pt x="1" y="63"/>
                    </a:lnTo>
                    <a:lnTo>
                      <a:pt x="0" y="60"/>
                    </a:lnTo>
                    <a:lnTo>
                      <a:pt x="0" y="56"/>
                    </a:lnTo>
                    <a:lnTo>
                      <a:pt x="0" y="53"/>
                    </a:lnTo>
                    <a:lnTo>
                      <a:pt x="3" y="47"/>
                    </a:lnTo>
                    <a:lnTo>
                      <a:pt x="4" y="41"/>
                    </a:lnTo>
                    <a:lnTo>
                      <a:pt x="6" y="34"/>
                    </a:lnTo>
                    <a:lnTo>
                      <a:pt x="9" y="26"/>
                    </a:lnTo>
                    <a:lnTo>
                      <a:pt x="13" y="19"/>
                    </a:lnTo>
                    <a:lnTo>
                      <a:pt x="20" y="11"/>
                    </a:lnTo>
                    <a:lnTo>
                      <a:pt x="23" y="8"/>
                    </a:lnTo>
                    <a:lnTo>
                      <a:pt x="28" y="5"/>
                    </a:lnTo>
                    <a:lnTo>
                      <a:pt x="33" y="3"/>
                    </a:lnTo>
                    <a:lnTo>
                      <a:pt x="38" y="2"/>
                    </a:lnTo>
                    <a:close/>
                  </a:path>
                </a:pathLst>
              </a:custGeom>
              <a:solidFill>
                <a:srgbClr val="FEF2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0" name="Freeform 367">
                <a:extLst>
                  <a:ext uri="{FF2B5EF4-FFF2-40B4-BE49-F238E27FC236}">
                    <a16:creationId xmlns:a16="http://schemas.microsoft.com/office/drawing/2014/main" id="{F54E5E38-842F-4969-9F8A-E2D8BC8D7541}"/>
                  </a:ext>
                </a:extLst>
              </p:cNvPr>
              <p:cNvSpPr>
                <a:spLocks/>
              </p:cNvSpPr>
              <p:nvPr/>
            </p:nvSpPr>
            <p:spPr bwMode="auto">
              <a:xfrm>
                <a:off x="3750" y="1209"/>
                <a:ext cx="79" cy="80"/>
              </a:xfrm>
              <a:custGeom>
                <a:avLst/>
                <a:gdLst>
                  <a:gd name="T0" fmla="*/ 38 w 79"/>
                  <a:gd name="T1" fmla="*/ 1 h 80"/>
                  <a:gd name="T2" fmla="*/ 38 w 79"/>
                  <a:gd name="T3" fmla="*/ 1 h 80"/>
                  <a:gd name="T4" fmla="*/ 50 w 79"/>
                  <a:gd name="T5" fmla="*/ 0 h 80"/>
                  <a:gd name="T6" fmla="*/ 58 w 79"/>
                  <a:gd name="T7" fmla="*/ 0 h 80"/>
                  <a:gd name="T8" fmla="*/ 65 w 79"/>
                  <a:gd name="T9" fmla="*/ 1 h 80"/>
                  <a:gd name="T10" fmla="*/ 68 w 79"/>
                  <a:gd name="T11" fmla="*/ 3 h 80"/>
                  <a:gd name="T12" fmla="*/ 70 w 79"/>
                  <a:gd name="T13" fmla="*/ 5 h 80"/>
                  <a:gd name="T14" fmla="*/ 74 w 79"/>
                  <a:gd name="T15" fmla="*/ 10 h 80"/>
                  <a:gd name="T16" fmla="*/ 76 w 79"/>
                  <a:gd name="T17" fmla="*/ 17 h 80"/>
                  <a:gd name="T18" fmla="*/ 78 w 79"/>
                  <a:gd name="T19" fmla="*/ 27 h 80"/>
                  <a:gd name="T20" fmla="*/ 79 w 79"/>
                  <a:gd name="T21" fmla="*/ 41 h 80"/>
                  <a:gd name="T22" fmla="*/ 79 w 79"/>
                  <a:gd name="T23" fmla="*/ 41 h 80"/>
                  <a:gd name="T24" fmla="*/ 79 w 79"/>
                  <a:gd name="T25" fmla="*/ 53 h 80"/>
                  <a:gd name="T26" fmla="*/ 78 w 79"/>
                  <a:gd name="T27" fmla="*/ 61 h 80"/>
                  <a:gd name="T28" fmla="*/ 76 w 79"/>
                  <a:gd name="T29" fmla="*/ 66 h 80"/>
                  <a:gd name="T30" fmla="*/ 74 w 79"/>
                  <a:gd name="T31" fmla="*/ 68 h 80"/>
                  <a:gd name="T32" fmla="*/ 70 w 79"/>
                  <a:gd name="T33" fmla="*/ 69 h 80"/>
                  <a:gd name="T34" fmla="*/ 67 w 79"/>
                  <a:gd name="T35" fmla="*/ 69 h 80"/>
                  <a:gd name="T36" fmla="*/ 63 w 79"/>
                  <a:gd name="T37" fmla="*/ 69 h 80"/>
                  <a:gd name="T38" fmla="*/ 58 w 79"/>
                  <a:gd name="T39" fmla="*/ 70 h 80"/>
                  <a:gd name="T40" fmla="*/ 58 w 79"/>
                  <a:gd name="T41" fmla="*/ 70 h 80"/>
                  <a:gd name="T42" fmla="*/ 47 w 79"/>
                  <a:gd name="T43" fmla="*/ 74 h 80"/>
                  <a:gd name="T44" fmla="*/ 40 w 79"/>
                  <a:gd name="T45" fmla="*/ 77 h 80"/>
                  <a:gd name="T46" fmla="*/ 33 w 79"/>
                  <a:gd name="T47" fmla="*/ 79 h 80"/>
                  <a:gd name="T48" fmla="*/ 27 w 79"/>
                  <a:gd name="T49" fmla="*/ 80 h 80"/>
                  <a:gd name="T50" fmla="*/ 20 w 79"/>
                  <a:gd name="T51" fmla="*/ 80 h 80"/>
                  <a:gd name="T52" fmla="*/ 17 w 79"/>
                  <a:gd name="T53" fmla="*/ 79 h 80"/>
                  <a:gd name="T54" fmla="*/ 14 w 79"/>
                  <a:gd name="T55" fmla="*/ 77 h 80"/>
                  <a:gd name="T56" fmla="*/ 11 w 79"/>
                  <a:gd name="T57" fmla="*/ 75 h 80"/>
                  <a:gd name="T58" fmla="*/ 8 w 79"/>
                  <a:gd name="T59" fmla="*/ 72 h 80"/>
                  <a:gd name="T60" fmla="*/ 8 w 79"/>
                  <a:gd name="T61" fmla="*/ 72 h 80"/>
                  <a:gd name="T62" fmla="*/ 3 w 79"/>
                  <a:gd name="T63" fmla="*/ 64 h 80"/>
                  <a:gd name="T64" fmla="*/ 1 w 79"/>
                  <a:gd name="T65" fmla="*/ 60 h 80"/>
                  <a:gd name="T66" fmla="*/ 1 w 79"/>
                  <a:gd name="T67" fmla="*/ 57 h 80"/>
                  <a:gd name="T68" fmla="*/ 0 w 79"/>
                  <a:gd name="T69" fmla="*/ 53 h 80"/>
                  <a:gd name="T70" fmla="*/ 1 w 79"/>
                  <a:gd name="T71" fmla="*/ 50 h 80"/>
                  <a:gd name="T72" fmla="*/ 2 w 79"/>
                  <a:gd name="T73" fmla="*/ 47 h 80"/>
                  <a:gd name="T74" fmla="*/ 3 w 79"/>
                  <a:gd name="T75" fmla="*/ 45 h 80"/>
                  <a:gd name="T76" fmla="*/ 3 w 79"/>
                  <a:gd name="T77" fmla="*/ 45 h 80"/>
                  <a:gd name="T78" fmla="*/ 5 w 79"/>
                  <a:gd name="T79" fmla="*/ 39 h 80"/>
                  <a:gd name="T80" fmla="*/ 6 w 79"/>
                  <a:gd name="T81" fmla="*/ 32 h 80"/>
                  <a:gd name="T82" fmla="*/ 9 w 79"/>
                  <a:gd name="T83" fmla="*/ 25 h 80"/>
                  <a:gd name="T84" fmla="*/ 14 w 79"/>
                  <a:gd name="T85" fmla="*/ 17 h 80"/>
                  <a:gd name="T86" fmla="*/ 20 w 79"/>
                  <a:gd name="T87" fmla="*/ 11 h 80"/>
                  <a:gd name="T88" fmla="*/ 24 w 79"/>
                  <a:gd name="T89" fmla="*/ 8 h 80"/>
                  <a:gd name="T90" fmla="*/ 28 w 79"/>
                  <a:gd name="T91" fmla="*/ 5 h 80"/>
                  <a:gd name="T92" fmla="*/ 33 w 79"/>
                  <a:gd name="T93" fmla="*/ 3 h 80"/>
                  <a:gd name="T94" fmla="*/ 38 w 79"/>
                  <a:gd name="T95" fmla="*/ 1 h 80"/>
                  <a:gd name="T96" fmla="*/ 38 w 79"/>
                  <a:gd name="T97" fmla="*/ 1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80">
                    <a:moveTo>
                      <a:pt x="38" y="1"/>
                    </a:moveTo>
                    <a:lnTo>
                      <a:pt x="38" y="1"/>
                    </a:lnTo>
                    <a:lnTo>
                      <a:pt x="50" y="0"/>
                    </a:lnTo>
                    <a:lnTo>
                      <a:pt x="58" y="0"/>
                    </a:lnTo>
                    <a:lnTo>
                      <a:pt x="65" y="1"/>
                    </a:lnTo>
                    <a:lnTo>
                      <a:pt x="68" y="3"/>
                    </a:lnTo>
                    <a:lnTo>
                      <a:pt x="70" y="5"/>
                    </a:lnTo>
                    <a:lnTo>
                      <a:pt x="74" y="10"/>
                    </a:lnTo>
                    <a:lnTo>
                      <a:pt x="76" y="17"/>
                    </a:lnTo>
                    <a:lnTo>
                      <a:pt x="78" y="27"/>
                    </a:lnTo>
                    <a:lnTo>
                      <a:pt x="79" y="41"/>
                    </a:lnTo>
                    <a:lnTo>
                      <a:pt x="79" y="53"/>
                    </a:lnTo>
                    <a:lnTo>
                      <a:pt x="78" y="61"/>
                    </a:lnTo>
                    <a:lnTo>
                      <a:pt x="76" y="66"/>
                    </a:lnTo>
                    <a:lnTo>
                      <a:pt x="74" y="68"/>
                    </a:lnTo>
                    <a:lnTo>
                      <a:pt x="70" y="69"/>
                    </a:lnTo>
                    <a:lnTo>
                      <a:pt x="67" y="69"/>
                    </a:lnTo>
                    <a:lnTo>
                      <a:pt x="63" y="69"/>
                    </a:lnTo>
                    <a:lnTo>
                      <a:pt x="58" y="70"/>
                    </a:lnTo>
                    <a:lnTo>
                      <a:pt x="47" y="74"/>
                    </a:lnTo>
                    <a:lnTo>
                      <a:pt x="40" y="77"/>
                    </a:lnTo>
                    <a:lnTo>
                      <a:pt x="33" y="79"/>
                    </a:lnTo>
                    <a:lnTo>
                      <a:pt x="27" y="80"/>
                    </a:lnTo>
                    <a:lnTo>
                      <a:pt x="20" y="80"/>
                    </a:lnTo>
                    <a:lnTo>
                      <a:pt x="17" y="79"/>
                    </a:lnTo>
                    <a:lnTo>
                      <a:pt x="14" y="77"/>
                    </a:lnTo>
                    <a:lnTo>
                      <a:pt x="11" y="75"/>
                    </a:lnTo>
                    <a:lnTo>
                      <a:pt x="8" y="72"/>
                    </a:lnTo>
                    <a:lnTo>
                      <a:pt x="3" y="64"/>
                    </a:lnTo>
                    <a:lnTo>
                      <a:pt x="1" y="60"/>
                    </a:lnTo>
                    <a:lnTo>
                      <a:pt x="1" y="57"/>
                    </a:lnTo>
                    <a:lnTo>
                      <a:pt x="0" y="53"/>
                    </a:lnTo>
                    <a:lnTo>
                      <a:pt x="1" y="50"/>
                    </a:lnTo>
                    <a:lnTo>
                      <a:pt x="2" y="47"/>
                    </a:lnTo>
                    <a:lnTo>
                      <a:pt x="3" y="45"/>
                    </a:lnTo>
                    <a:lnTo>
                      <a:pt x="5" y="39"/>
                    </a:lnTo>
                    <a:lnTo>
                      <a:pt x="6" y="32"/>
                    </a:lnTo>
                    <a:lnTo>
                      <a:pt x="9" y="25"/>
                    </a:lnTo>
                    <a:lnTo>
                      <a:pt x="14" y="17"/>
                    </a:lnTo>
                    <a:lnTo>
                      <a:pt x="20" y="11"/>
                    </a:lnTo>
                    <a:lnTo>
                      <a:pt x="24" y="8"/>
                    </a:lnTo>
                    <a:lnTo>
                      <a:pt x="28" y="5"/>
                    </a:lnTo>
                    <a:lnTo>
                      <a:pt x="33" y="3"/>
                    </a:lnTo>
                    <a:lnTo>
                      <a:pt x="38" y="1"/>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1" name="Freeform 368">
                <a:extLst>
                  <a:ext uri="{FF2B5EF4-FFF2-40B4-BE49-F238E27FC236}">
                    <a16:creationId xmlns:a16="http://schemas.microsoft.com/office/drawing/2014/main" id="{524470A5-862A-48FB-98B4-FAAD12F357F2}"/>
                  </a:ext>
                </a:extLst>
              </p:cNvPr>
              <p:cNvSpPr>
                <a:spLocks/>
              </p:cNvSpPr>
              <p:nvPr/>
            </p:nvSpPr>
            <p:spPr bwMode="auto">
              <a:xfrm>
                <a:off x="3751" y="1211"/>
                <a:ext cx="76" cy="76"/>
              </a:xfrm>
              <a:custGeom>
                <a:avLst/>
                <a:gdLst>
                  <a:gd name="T0" fmla="*/ 37 w 76"/>
                  <a:gd name="T1" fmla="*/ 1 h 76"/>
                  <a:gd name="T2" fmla="*/ 37 w 76"/>
                  <a:gd name="T3" fmla="*/ 1 h 76"/>
                  <a:gd name="T4" fmla="*/ 48 w 76"/>
                  <a:gd name="T5" fmla="*/ 0 h 76"/>
                  <a:gd name="T6" fmla="*/ 57 w 76"/>
                  <a:gd name="T7" fmla="*/ 0 h 76"/>
                  <a:gd name="T8" fmla="*/ 63 w 76"/>
                  <a:gd name="T9" fmla="*/ 1 h 76"/>
                  <a:gd name="T10" fmla="*/ 68 w 76"/>
                  <a:gd name="T11" fmla="*/ 4 h 76"/>
                  <a:gd name="T12" fmla="*/ 71 w 76"/>
                  <a:gd name="T13" fmla="*/ 9 h 76"/>
                  <a:gd name="T14" fmla="*/ 74 w 76"/>
                  <a:gd name="T15" fmla="*/ 16 h 76"/>
                  <a:gd name="T16" fmla="*/ 75 w 76"/>
                  <a:gd name="T17" fmla="*/ 26 h 76"/>
                  <a:gd name="T18" fmla="*/ 76 w 76"/>
                  <a:gd name="T19" fmla="*/ 39 h 76"/>
                  <a:gd name="T20" fmla="*/ 76 w 76"/>
                  <a:gd name="T21" fmla="*/ 39 h 76"/>
                  <a:gd name="T22" fmla="*/ 76 w 76"/>
                  <a:gd name="T23" fmla="*/ 50 h 76"/>
                  <a:gd name="T24" fmla="*/ 75 w 76"/>
                  <a:gd name="T25" fmla="*/ 58 h 76"/>
                  <a:gd name="T26" fmla="*/ 73 w 76"/>
                  <a:gd name="T27" fmla="*/ 62 h 76"/>
                  <a:gd name="T28" fmla="*/ 71 w 76"/>
                  <a:gd name="T29" fmla="*/ 65 h 76"/>
                  <a:gd name="T30" fmla="*/ 68 w 76"/>
                  <a:gd name="T31" fmla="*/ 66 h 76"/>
                  <a:gd name="T32" fmla="*/ 64 w 76"/>
                  <a:gd name="T33" fmla="*/ 66 h 76"/>
                  <a:gd name="T34" fmla="*/ 60 w 76"/>
                  <a:gd name="T35" fmla="*/ 66 h 76"/>
                  <a:gd name="T36" fmla="*/ 56 w 76"/>
                  <a:gd name="T37" fmla="*/ 67 h 76"/>
                  <a:gd name="T38" fmla="*/ 56 w 76"/>
                  <a:gd name="T39" fmla="*/ 67 h 76"/>
                  <a:gd name="T40" fmla="*/ 45 w 76"/>
                  <a:gd name="T41" fmla="*/ 71 h 76"/>
                  <a:gd name="T42" fmla="*/ 38 w 76"/>
                  <a:gd name="T43" fmla="*/ 73 h 76"/>
                  <a:gd name="T44" fmla="*/ 32 w 76"/>
                  <a:gd name="T45" fmla="*/ 75 h 76"/>
                  <a:gd name="T46" fmla="*/ 25 w 76"/>
                  <a:gd name="T47" fmla="*/ 76 h 76"/>
                  <a:gd name="T48" fmla="*/ 19 w 76"/>
                  <a:gd name="T49" fmla="*/ 75 h 76"/>
                  <a:gd name="T50" fmla="*/ 13 w 76"/>
                  <a:gd name="T51" fmla="*/ 73 h 76"/>
                  <a:gd name="T52" fmla="*/ 8 w 76"/>
                  <a:gd name="T53" fmla="*/ 68 h 76"/>
                  <a:gd name="T54" fmla="*/ 8 w 76"/>
                  <a:gd name="T55" fmla="*/ 68 h 76"/>
                  <a:gd name="T56" fmla="*/ 3 w 76"/>
                  <a:gd name="T57" fmla="*/ 61 h 76"/>
                  <a:gd name="T58" fmla="*/ 0 w 76"/>
                  <a:gd name="T59" fmla="*/ 54 h 76"/>
                  <a:gd name="T60" fmla="*/ 0 w 76"/>
                  <a:gd name="T61" fmla="*/ 50 h 76"/>
                  <a:gd name="T62" fmla="*/ 0 w 76"/>
                  <a:gd name="T63" fmla="*/ 47 h 76"/>
                  <a:gd name="T64" fmla="*/ 1 w 76"/>
                  <a:gd name="T65" fmla="*/ 45 h 76"/>
                  <a:gd name="T66" fmla="*/ 3 w 76"/>
                  <a:gd name="T67" fmla="*/ 42 h 76"/>
                  <a:gd name="T68" fmla="*/ 3 w 76"/>
                  <a:gd name="T69" fmla="*/ 42 h 76"/>
                  <a:gd name="T70" fmla="*/ 4 w 76"/>
                  <a:gd name="T71" fmla="*/ 37 h 76"/>
                  <a:gd name="T72" fmla="*/ 6 w 76"/>
                  <a:gd name="T73" fmla="*/ 30 h 76"/>
                  <a:gd name="T74" fmla="*/ 9 w 76"/>
                  <a:gd name="T75" fmla="*/ 23 h 76"/>
                  <a:gd name="T76" fmla="*/ 13 w 76"/>
                  <a:gd name="T77" fmla="*/ 16 h 76"/>
                  <a:gd name="T78" fmla="*/ 19 w 76"/>
                  <a:gd name="T79" fmla="*/ 10 h 76"/>
                  <a:gd name="T80" fmla="*/ 23 w 76"/>
                  <a:gd name="T81" fmla="*/ 7 h 76"/>
                  <a:gd name="T82" fmla="*/ 27 w 76"/>
                  <a:gd name="T83" fmla="*/ 5 h 76"/>
                  <a:gd name="T84" fmla="*/ 32 w 76"/>
                  <a:gd name="T85" fmla="*/ 3 h 76"/>
                  <a:gd name="T86" fmla="*/ 37 w 76"/>
                  <a:gd name="T87" fmla="*/ 1 h 76"/>
                  <a:gd name="T88" fmla="*/ 37 w 76"/>
                  <a:gd name="T89" fmla="*/ 1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6" h="76">
                    <a:moveTo>
                      <a:pt x="37" y="1"/>
                    </a:moveTo>
                    <a:lnTo>
                      <a:pt x="37" y="1"/>
                    </a:lnTo>
                    <a:lnTo>
                      <a:pt x="48" y="0"/>
                    </a:lnTo>
                    <a:lnTo>
                      <a:pt x="57" y="0"/>
                    </a:lnTo>
                    <a:lnTo>
                      <a:pt x="63" y="1"/>
                    </a:lnTo>
                    <a:lnTo>
                      <a:pt x="68" y="4"/>
                    </a:lnTo>
                    <a:lnTo>
                      <a:pt x="71" y="9"/>
                    </a:lnTo>
                    <a:lnTo>
                      <a:pt x="74" y="16"/>
                    </a:lnTo>
                    <a:lnTo>
                      <a:pt x="75" y="26"/>
                    </a:lnTo>
                    <a:lnTo>
                      <a:pt x="76" y="39"/>
                    </a:lnTo>
                    <a:lnTo>
                      <a:pt x="76" y="50"/>
                    </a:lnTo>
                    <a:lnTo>
                      <a:pt x="75" y="58"/>
                    </a:lnTo>
                    <a:lnTo>
                      <a:pt x="73" y="62"/>
                    </a:lnTo>
                    <a:lnTo>
                      <a:pt x="71" y="65"/>
                    </a:lnTo>
                    <a:lnTo>
                      <a:pt x="68" y="66"/>
                    </a:lnTo>
                    <a:lnTo>
                      <a:pt x="64" y="66"/>
                    </a:lnTo>
                    <a:lnTo>
                      <a:pt x="60" y="66"/>
                    </a:lnTo>
                    <a:lnTo>
                      <a:pt x="56" y="67"/>
                    </a:lnTo>
                    <a:lnTo>
                      <a:pt x="45" y="71"/>
                    </a:lnTo>
                    <a:lnTo>
                      <a:pt x="38" y="73"/>
                    </a:lnTo>
                    <a:lnTo>
                      <a:pt x="32" y="75"/>
                    </a:lnTo>
                    <a:lnTo>
                      <a:pt x="25" y="76"/>
                    </a:lnTo>
                    <a:lnTo>
                      <a:pt x="19" y="75"/>
                    </a:lnTo>
                    <a:lnTo>
                      <a:pt x="13" y="73"/>
                    </a:lnTo>
                    <a:lnTo>
                      <a:pt x="8" y="68"/>
                    </a:lnTo>
                    <a:lnTo>
                      <a:pt x="3" y="61"/>
                    </a:lnTo>
                    <a:lnTo>
                      <a:pt x="0" y="54"/>
                    </a:lnTo>
                    <a:lnTo>
                      <a:pt x="0" y="50"/>
                    </a:lnTo>
                    <a:lnTo>
                      <a:pt x="0" y="47"/>
                    </a:lnTo>
                    <a:lnTo>
                      <a:pt x="1" y="45"/>
                    </a:lnTo>
                    <a:lnTo>
                      <a:pt x="3" y="42"/>
                    </a:lnTo>
                    <a:lnTo>
                      <a:pt x="4" y="37"/>
                    </a:lnTo>
                    <a:lnTo>
                      <a:pt x="6" y="30"/>
                    </a:lnTo>
                    <a:lnTo>
                      <a:pt x="9" y="23"/>
                    </a:lnTo>
                    <a:lnTo>
                      <a:pt x="13" y="16"/>
                    </a:lnTo>
                    <a:lnTo>
                      <a:pt x="19" y="10"/>
                    </a:lnTo>
                    <a:lnTo>
                      <a:pt x="23" y="7"/>
                    </a:lnTo>
                    <a:lnTo>
                      <a:pt x="27" y="5"/>
                    </a:lnTo>
                    <a:lnTo>
                      <a:pt x="32" y="3"/>
                    </a:lnTo>
                    <a:lnTo>
                      <a:pt x="37" y="1"/>
                    </a:lnTo>
                    <a:close/>
                  </a:path>
                </a:pathLst>
              </a:custGeom>
              <a:solidFill>
                <a:srgbClr val="FEE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2" name="Freeform 369">
                <a:extLst>
                  <a:ext uri="{FF2B5EF4-FFF2-40B4-BE49-F238E27FC236}">
                    <a16:creationId xmlns:a16="http://schemas.microsoft.com/office/drawing/2014/main" id="{E3221911-E91E-410A-9414-6EED6384A33C}"/>
                  </a:ext>
                </a:extLst>
              </p:cNvPr>
              <p:cNvSpPr>
                <a:spLocks/>
              </p:cNvSpPr>
              <p:nvPr/>
            </p:nvSpPr>
            <p:spPr bwMode="auto">
              <a:xfrm>
                <a:off x="3751" y="1213"/>
                <a:ext cx="75" cy="71"/>
              </a:xfrm>
              <a:custGeom>
                <a:avLst/>
                <a:gdLst>
                  <a:gd name="T0" fmla="*/ 37 w 75"/>
                  <a:gd name="T1" fmla="*/ 1 h 71"/>
                  <a:gd name="T2" fmla="*/ 37 w 75"/>
                  <a:gd name="T3" fmla="*/ 1 h 71"/>
                  <a:gd name="T4" fmla="*/ 48 w 75"/>
                  <a:gd name="T5" fmla="*/ 0 h 71"/>
                  <a:gd name="T6" fmla="*/ 56 w 75"/>
                  <a:gd name="T7" fmla="*/ 0 h 71"/>
                  <a:gd name="T8" fmla="*/ 62 w 75"/>
                  <a:gd name="T9" fmla="*/ 1 h 71"/>
                  <a:gd name="T10" fmla="*/ 67 w 75"/>
                  <a:gd name="T11" fmla="*/ 4 h 71"/>
                  <a:gd name="T12" fmla="*/ 70 w 75"/>
                  <a:gd name="T13" fmla="*/ 9 h 71"/>
                  <a:gd name="T14" fmla="*/ 72 w 75"/>
                  <a:gd name="T15" fmla="*/ 15 h 71"/>
                  <a:gd name="T16" fmla="*/ 74 w 75"/>
                  <a:gd name="T17" fmla="*/ 24 h 71"/>
                  <a:gd name="T18" fmla="*/ 75 w 75"/>
                  <a:gd name="T19" fmla="*/ 37 h 71"/>
                  <a:gd name="T20" fmla="*/ 75 w 75"/>
                  <a:gd name="T21" fmla="*/ 37 h 71"/>
                  <a:gd name="T22" fmla="*/ 74 w 75"/>
                  <a:gd name="T23" fmla="*/ 47 h 71"/>
                  <a:gd name="T24" fmla="*/ 74 w 75"/>
                  <a:gd name="T25" fmla="*/ 55 h 71"/>
                  <a:gd name="T26" fmla="*/ 72 w 75"/>
                  <a:gd name="T27" fmla="*/ 59 h 71"/>
                  <a:gd name="T28" fmla="*/ 69 w 75"/>
                  <a:gd name="T29" fmla="*/ 62 h 71"/>
                  <a:gd name="T30" fmla="*/ 66 w 75"/>
                  <a:gd name="T31" fmla="*/ 63 h 71"/>
                  <a:gd name="T32" fmla="*/ 63 w 75"/>
                  <a:gd name="T33" fmla="*/ 63 h 71"/>
                  <a:gd name="T34" fmla="*/ 59 w 75"/>
                  <a:gd name="T35" fmla="*/ 64 h 71"/>
                  <a:gd name="T36" fmla="*/ 55 w 75"/>
                  <a:gd name="T37" fmla="*/ 64 h 71"/>
                  <a:gd name="T38" fmla="*/ 55 w 75"/>
                  <a:gd name="T39" fmla="*/ 64 h 71"/>
                  <a:gd name="T40" fmla="*/ 44 w 75"/>
                  <a:gd name="T41" fmla="*/ 68 h 71"/>
                  <a:gd name="T42" fmla="*/ 31 w 75"/>
                  <a:gd name="T43" fmla="*/ 71 h 71"/>
                  <a:gd name="T44" fmla="*/ 25 w 75"/>
                  <a:gd name="T45" fmla="*/ 71 h 71"/>
                  <a:gd name="T46" fmla="*/ 19 w 75"/>
                  <a:gd name="T47" fmla="*/ 71 h 71"/>
                  <a:gd name="T48" fmla="*/ 13 w 75"/>
                  <a:gd name="T49" fmla="*/ 68 h 71"/>
                  <a:gd name="T50" fmla="*/ 9 w 75"/>
                  <a:gd name="T51" fmla="*/ 64 h 71"/>
                  <a:gd name="T52" fmla="*/ 9 w 75"/>
                  <a:gd name="T53" fmla="*/ 64 h 71"/>
                  <a:gd name="T54" fmla="*/ 3 w 75"/>
                  <a:gd name="T55" fmla="*/ 57 h 71"/>
                  <a:gd name="T56" fmla="*/ 1 w 75"/>
                  <a:gd name="T57" fmla="*/ 51 h 71"/>
                  <a:gd name="T58" fmla="*/ 0 w 75"/>
                  <a:gd name="T59" fmla="*/ 47 h 71"/>
                  <a:gd name="T60" fmla="*/ 1 w 75"/>
                  <a:gd name="T61" fmla="*/ 45 h 71"/>
                  <a:gd name="T62" fmla="*/ 1 w 75"/>
                  <a:gd name="T63" fmla="*/ 42 h 71"/>
                  <a:gd name="T64" fmla="*/ 3 w 75"/>
                  <a:gd name="T65" fmla="*/ 40 h 71"/>
                  <a:gd name="T66" fmla="*/ 3 w 75"/>
                  <a:gd name="T67" fmla="*/ 40 h 71"/>
                  <a:gd name="T68" fmla="*/ 4 w 75"/>
                  <a:gd name="T69" fmla="*/ 34 h 71"/>
                  <a:gd name="T70" fmla="*/ 6 w 75"/>
                  <a:gd name="T71" fmla="*/ 28 h 71"/>
                  <a:gd name="T72" fmla="*/ 9 w 75"/>
                  <a:gd name="T73" fmla="*/ 22 h 71"/>
                  <a:gd name="T74" fmla="*/ 14 w 75"/>
                  <a:gd name="T75" fmla="*/ 15 h 71"/>
                  <a:gd name="T76" fmla="*/ 20 w 75"/>
                  <a:gd name="T77" fmla="*/ 9 h 71"/>
                  <a:gd name="T78" fmla="*/ 28 w 75"/>
                  <a:gd name="T79" fmla="*/ 4 h 71"/>
                  <a:gd name="T80" fmla="*/ 32 w 75"/>
                  <a:gd name="T81" fmla="*/ 2 h 71"/>
                  <a:gd name="T82" fmla="*/ 37 w 75"/>
                  <a:gd name="T83" fmla="*/ 1 h 71"/>
                  <a:gd name="T84" fmla="*/ 37 w 75"/>
                  <a:gd name="T85" fmla="*/ 1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5" h="71">
                    <a:moveTo>
                      <a:pt x="37" y="1"/>
                    </a:moveTo>
                    <a:lnTo>
                      <a:pt x="37" y="1"/>
                    </a:lnTo>
                    <a:lnTo>
                      <a:pt x="48" y="0"/>
                    </a:lnTo>
                    <a:lnTo>
                      <a:pt x="56" y="0"/>
                    </a:lnTo>
                    <a:lnTo>
                      <a:pt x="62" y="1"/>
                    </a:lnTo>
                    <a:lnTo>
                      <a:pt x="67" y="4"/>
                    </a:lnTo>
                    <a:lnTo>
                      <a:pt x="70" y="9"/>
                    </a:lnTo>
                    <a:lnTo>
                      <a:pt x="72" y="15"/>
                    </a:lnTo>
                    <a:lnTo>
                      <a:pt x="74" y="24"/>
                    </a:lnTo>
                    <a:lnTo>
                      <a:pt x="75" y="37"/>
                    </a:lnTo>
                    <a:lnTo>
                      <a:pt x="74" y="47"/>
                    </a:lnTo>
                    <a:lnTo>
                      <a:pt x="74" y="55"/>
                    </a:lnTo>
                    <a:lnTo>
                      <a:pt x="72" y="59"/>
                    </a:lnTo>
                    <a:lnTo>
                      <a:pt x="69" y="62"/>
                    </a:lnTo>
                    <a:lnTo>
                      <a:pt x="66" y="63"/>
                    </a:lnTo>
                    <a:lnTo>
                      <a:pt x="63" y="63"/>
                    </a:lnTo>
                    <a:lnTo>
                      <a:pt x="59" y="64"/>
                    </a:lnTo>
                    <a:lnTo>
                      <a:pt x="55" y="64"/>
                    </a:lnTo>
                    <a:lnTo>
                      <a:pt x="44" y="68"/>
                    </a:lnTo>
                    <a:lnTo>
                      <a:pt x="31" y="71"/>
                    </a:lnTo>
                    <a:lnTo>
                      <a:pt x="25" y="71"/>
                    </a:lnTo>
                    <a:lnTo>
                      <a:pt x="19" y="71"/>
                    </a:lnTo>
                    <a:lnTo>
                      <a:pt x="13" y="68"/>
                    </a:lnTo>
                    <a:lnTo>
                      <a:pt x="9" y="64"/>
                    </a:lnTo>
                    <a:lnTo>
                      <a:pt x="3" y="57"/>
                    </a:lnTo>
                    <a:lnTo>
                      <a:pt x="1" y="51"/>
                    </a:lnTo>
                    <a:lnTo>
                      <a:pt x="0" y="47"/>
                    </a:lnTo>
                    <a:lnTo>
                      <a:pt x="1" y="45"/>
                    </a:lnTo>
                    <a:lnTo>
                      <a:pt x="1" y="42"/>
                    </a:lnTo>
                    <a:lnTo>
                      <a:pt x="3" y="40"/>
                    </a:lnTo>
                    <a:lnTo>
                      <a:pt x="4" y="34"/>
                    </a:lnTo>
                    <a:lnTo>
                      <a:pt x="6" y="28"/>
                    </a:lnTo>
                    <a:lnTo>
                      <a:pt x="9" y="22"/>
                    </a:lnTo>
                    <a:lnTo>
                      <a:pt x="14" y="15"/>
                    </a:lnTo>
                    <a:lnTo>
                      <a:pt x="20" y="9"/>
                    </a:lnTo>
                    <a:lnTo>
                      <a:pt x="28" y="4"/>
                    </a:lnTo>
                    <a:lnTo>
                      <a:pt x="32" y="2"/>
                    </a:lnTo>
                    <a:lnTo>
                      <a:pt x="37" y="1"/>
                    </a:lnTo>
                    <a:close/>
                  </a:path>
                </a:pathLst>
              </a:custGeom>
              <a:solidFill>
                <a:srgbClr val="FDE3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3" name="Freeform 370">
                <a:extLst>
                  <a:ext uri="{FF2B5EF4-FFF2-40B4-BE49-F238E27FC236}">
                    <a16:creationId xmlns:a16="http://schemas.microsoft.com/office/drawing/2014/main" id="{CB3FADD2-824F-4B64-9E7F-9F73175147A2}"/>
                  </a:ext>
                </a:extLst>
              </p:cNvPr>
              <p:cNvSpPr>
                <a:spLocks/>
              </p:cNvSpPr>
              <p:nvPr/>
            </p:nvSpPr>
            <p:spPr bwMode="auto">
              <a:xfrm>
                <a:off x="3752" y="1214"/>
                <a:ext cx="72" cy="68"/>
              </a:xfrm>
              <a:custGeom>
                <a:avLst/>
                <a:gdLst>
                  <a:gd name="T0" fmla="*/ 36 w 72"/>
                  <a:gd name="T1" fmla="*/ 2 h 68"/>
                  <a:gd name="T2" fmla="*/ 36 w 72"/>
                  <a:gd name="T3" fmla="*/ 2 h 68"/>
                  <a:gd name="T4" fmla="*/ 46 w 72"/>
                  <a:gd name="T5" fmla="*/ 1 h 68"/>
                  <a:gd name="T6" fmla="*/ 54 w 72"/>
                  <a:gd name="T7" fmla="*/ 0 h 68"/>
                  <a:gd name="T8" fmla="*/ 60 w 72"/>
                  <a:gd name="T9" fmla="*/ 2 h 68"/>
                  <a:gd name="T10" fmla="*/ 64 w 72"/>
                  <a:gd name="T11" fmla="*/ 4 h 68"/>
                  <a:gd name="T12" fmla="*/ 68 w 72"/>
                  <a:gd name="T13" fmla="*/ 9 h 68"/>
                  <a:gd name="T14" fmla="*/ 70 w 72"/>
                  <a:gd name="T15" fmla="*/ 15 h 68"/>
                  <a:gd name="T16" fmla="*/ 71 w 72"/>
                  <a:gd name="T17" fmla="*/ 24 h 68"/>
                  <a:gd name="T18" fmla="*/ 72 w 72"/>
                  <a:gd name="T19" fmla="*/ 36 h 68"/>
                  <a:gd name="T20" fmla="*/ 72 w 72"/>
                  <a:gd name="T21" fmla="*/ 36 h 68"/>
                  <a:gd name="T22" fmla="*/ 72 w 72"/>
                  <a:gd name="T23" fmla="*/ 46 h 68"/>
                  <a:gd name="T24" fmla="*/ 71 w 72"/>
                  <a:gd name="T25" fmla="*/ 53 h 68"/>
                  <a:gd name="T26" fmla="*/ 69 w 72"/>
                  <a:gd name="T27" fmla="*/ 57 h 68"/>
                  <a:gd name="T28" fmla="*/ 67 w 72"/>
                  <a:gd name="T29" fmla="*/ 60 h 68"/>
                  <a:gd name="T30" fmla="*/ 64 w 72"/>
                  <a:gd name="T31" fmla="*/ 61 h 68"/>
                  <a:gd name="T32" fmla="*/ 60 w 72"/>
                  <a:gd name="T33" fmla="*/ 61 h 68"/>
                  <a:gd name="T34" fmla="*/ 57 w 72"/>
                  <a:gd name="T35" fmla="*/ 62 h 68"/>
                  <a:gd name="T36" fmla="*/ 53 w 72"/>
                  <a:gd name="T37" fmla="*/ 63 h 68"/>
                  <a:gd name="T38" fmla="*/ 53 w 72"/>
                  <a:gd name="T39" fmla="*/ 63 h 68"/>
                  <a:gd name="T40" fmla="*/ 41 w 72"/>
                  <a:gd name="T41" fmla="*/ 65 h 68"/>
                  <a:gd name="T42" fmla="*/ 29 w 72"/>
                  <a:gd name="T43" fmla="*/ 67 h 68"/>
                  <a:gd name="T44" fmla="*/ 23 w 72"/>
                  <a:gd name="T45" fmla="*/ 68 h 68"/>
                  <a:gd name="T46" fmla="*/ 18 w 72"/>
                  <a:gd name="T47" fmla="*/ 67 h 68"/>
                  <a:gd name="T48" fmla="*/ 12 w 72"/>
                  <a:gd name="T49" fmla="*/ 65 h 68"/>
                  <a:gd name="T50" fmla="*/ 8 w 72"/>
                  <a:gd name="T51" fmla="*/ 62 h 68"/>
                  <a:gd name="T52" fmla="*/ 8 w 72"/>
                  <a:gd name="T53" fmla="*/ 62 h 68"/>
                  <a:gd name="T54" fmla="*/ 3 w 72"/>
                  <a:gd name="T55" fmla="*/ 55 h 68"/>
                  <a:gd name="T56" fmla="*/ 0 w 72"/>
                  <a:gd name="T57" fmla="*/ 49 h 68"/>
                  <a:gd name="T58" fmla="*/ 0 w 72"/>
                  <a:gd name="T59" fmla="*/ 43 h 68"/>
                  <a:gd name="T60" fmla="*/ 1 w 72"/>
                  <a:gd name="T61" fmla="*/ 40 h 68"/>
                  <a:gd name="T62" fmla="*/ 2 w 72"/>
                  <a:gd name="T63" fmla="*/ 38 h 68"/>
                  <a:gd name="T64" fmla="*/ 2 w 72"/>
                  <a:gd name="T65" fmla="*/ 38 h 68"/>
                  <a:gd name="T66" fmla="*/ 4 w 72"/>
                  <a:gd name="T67" fmla="*/ 33 h 68"/>
                  <a:gd name="T68" fmla="*/ 6 w 72"/>
                  <a:gd name="T69" fmla="*/ 27 h 68"/>
                  <a:gd name="T70" fmla="*/ 9 w 72"/>
                  <a:gd name="T71" fmla="*/ 21 h 68"/>
                  <a:gd name="T72" fmla="*/ 14 w 72"/>
                  <a:gd name="T73" fmla="*/ 15 h 68"/>
                  <a:gd name="T74" fmla="*/ 19 w 72"/>
                  <a:gd name="T75" fmla="*/ 10 h 68"/>
                  <a:gd name="T76" fmla="*/ 27 w 72"/>
                  <a:gd name="T77" fmla="*/ 5 h 68"/>
                  <a:gd name="T78" fmla="*/ 31 w 72"/>
                  <a:gd name="T79" fmla="*/ 3 h 68"/>
                  <a:gd name="T80" fmla="*/ 36 w 72"/>
                  <a:gd name="T81" fmla="*/ 2 h 68"/>
                  <a:gd name="T82" fmla="*/ 36 w 72"/>
                  <a:gd name="T83" fmla="*/ 2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68">
                    <a:moveTo>
                      <a:pt x="36" y="2"/>
                    </a:moveTo>
                    <a:lnTo>
                      <a:pt x="36" y="2"/>
                    </a:lnTo>
                    <a:lnTo>
                      <a:pt x="46" y="1"/>
                    </a:lnTo>
                    <a:lnTo>
                      <a:pt x="54" y="0"/>
                    </a:lnTo>
                    <a:lnTo>
                      <a:pt x="60" y="2"/>
                    </a:lnTo>
                    <a:lnTo>
                      <a:pt x="64" y="4"/>
                    </a:lnTo>
                    <a:lnTo>
                      <a:pt x="68" y="9"/>
                    </a:lnTo>
                    <a:lnTo>
                      <a:pt x="70" y="15"/>
                    </a:lnTo>
                    <a:lnTo>
                      <a:pt x="71" y="24"/>
                    </a:lnTo>
                    <a:lnTo>
                      <a:pt x="72" y="36"/>
                    </a:lnTo>
                    <a:lnTo>
                      <a:pt x="72" y="46"/>
                    </a:lnTo>
                    <a:lnTo>
                      <a:pt x="71" y="53"/>
                    </a:lnTo>
                    <a:lnTo>
                      <a:pt x="69" y="57"/>
                    </a:lnTo>
                    <a:lnTo>
                      <a:pt x="67" y="60"/>
                    </a:lnTo>
                    <a:lnTo>
                      <a:pt x="64" y="61"/>
                    </a:lnTo>
                    <a:lnTo>
                      <a:pt x="60" y="61"/>
                    </a:lnTo>
                    <a:lnTo>
                      <a:pt x="57" y="62"/>
                    </a:lnTo>
                    <a:lnTo>
                      <a:pt x="53" y="63"/>
                    </a:lnTo>
                    <a:lnTo>
                      <a:pt x="41" y="65"/>
                    </a:lnTo>
                    <a:lnTo>
                      <a:pt x="29" y="67"/>
                    </a:lnTo>
                    <a:lnTo>
                      <a:pt x="23" y="68"/>
                    </a:lnTo>
                    <a:lnTo>
                      <a:pt x="18" y="67"/>
                    </a:lnTo>
                    <a:lnTo>
                      <a:pt x="12" y="65"/>
                    </a:lnTo>
                    <a:lnTo>
                      <a:pt x="8" y="62"/>
                    </a:lnTo>
                    <a:lnTo>
                      <a:pt x="3" y="55"/>
                    </a:lnTo>
                    <a:lnTo>
                      <a:pt x="0" y="49"/>
                    </a:lnTo>
                    <a:lnTo>
                      <a:pt x="0" y="43"/>
                    </a:lnTo>
                    <a:lnTo>
                      <a:pt x="1" y="40"/>
                    </a:lnTo>
                    <a:lnTo>
                      <a:pt x="2" y="38"/>
                    </a:lnTo>
                    <a:lnTo>
                      <a:pt x="4" y="33"/>
                    </a:lnTo>
                    <a:lnTo>
                      <a:pt x="6" y="27"/>
                    </a:lnTo>
                    <a:lnTo>
                      <a:pt x="9" y="21"/>
                    </a:lnTo>
                    <a:lnTo>
                      <a:pt x="14" y="15"/>
                    </a:lnTo>
                    <a:lnTo>
                      <a:pt x="19" y="10"/>
                    </a:lnTo>
                    <a:lnTo>
                      <a:pt x="27" y="5"/>
                    </a:lnTo>
                    <a:lnTo>
                      <a:pt x="31" y="3"/>
                    </a:lnTo>
                    <a:lnTo>
                      <a:pt x="36" y="2"/>
                    </a:lnTo>
                    <a:close/>
                  </a:path>
                </a:pathLst>
              </a:custGeom>
              <a:solidFill>
                <a:srgbClr val="FDD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4" name="Freeform 371">
                <a:extLst>
                  <a:ext uri="{FF2B5EF4-FFF2-40B4-BE49-F238E27FC236}">
                    <a16:creationId xmlns:a16="http://schemas.microsoft.com/office/drawing/2014/main" id="{20F631E9-059B-42BE-A9C8-4F2C9D0239B6}"/>
                  </a:ext>
                </a:extLst>
              </p:cNvPr>
              <p:cNvSpPr>
                <a:spLocks/>
              </p:cNvSpPr>
              <p:nvPr/>
            </p:nvSpPr>
            <p:spPr bwMode="auto">
              <a:xfrm>
                <a:off x="3752" y="1216"/>
                <a:ext cx="70" cy="63"/>
              </a:xfrm>
              <a:custGeom>
                <a:avLst/>
                <a:gdLst>
                  <a:gd name="T0" fmla="*/ 2 w 70"/>
                  <a:gd name="T1" fmla="*/ 35 h 63"/>
                  <a:gd name="T2" fmla="*/ 2 w 70"/>
                  <a:gd name="T3" fmla="*/ 35 h 63"/>
                  <a:gd name="T4" fmla="*/ 4 w 70"/>
                  <a:gd name="T5" fmla="*/ 31 h 63"/>
                  <a:gd name="T6" fmla="*/ 6 w 70"/>
                  <a:gd name="T7" fmla="*/ 25 h 63"/>
                  <a:gd name="T8" fmla="*/ 10 w 70"/>
                  <a:gd name="T9" fmla="*/ 20 h 63"/>
                  <a:gd name="T10" fmla="*/ 14 w 70"/>
                  <a:gd name="T11" fmla="*/ 14 h 63"/>
                  <a:gd name="T12" fmla="*/ 20 w 70"/>
                  <a:gd name="T13" fmla="*/ 9 h 63"/>
                  <a:gd name="T14" fmla="*/ 27 w 70"/>
                  <a:gd name="T15" fmla="*/ 4 h 63"/>
                  <a:gd name="T16" fmla="*/ 36 w 70"/>
                  <a:gd name="T17" fmla="*/ 2 h 63"/>
                  <a:gd name="T18" fmla="*/ 36 w 70"/>
                  <a:gd name="T19" fmla="*/ 2 h 63"/>
                  <a:gd name="T20" fmla="*/ 46 w 70"/>
                  <a:gd name="T21" fmla="*/ 0 h 63"/>
                  <a:gd name="T22" fmla="*/ 53 w 70"/>
                  <a:gd name="T23" fmla="*/ 0 h 63"/>
                  <a:gd name="T24" fmla="*/ 59 w 70"/>
                  <a:gd name="T25" fmla="*/ 1 h 63"/>
                  <a:gd name="T26" fmla="*/ 63 w 70"/>
                  <a:gd name="T27" fmla="*/ 4 h 63"/>
                  <a:gd name="T28" fmla="*/ 66 w 70"/>
                  <a:gd name="T29" fmla="*/ 8 h 63"/>
                  <a:gd name="T30" fmla="*/ 68 w 70"/>
                  <a:gd name="T31" fmla="*/ 15 h 63"/>
                  <a:gd name="T32" fmla="*/ 70 w 70"/>
                  <a:gd name="T33" fmla="*/ 23 h 63"/>
                  <a:gd name="T34" fmla="*/ 70 w 70"/>
                  <a:gd name="T35" fmla="*/ 34 h 63"/>
                  <a:gd name="T36" fmla="*/ 70 w 70"/>
                  <a:gd name="T37" fmla="*/ 34 h 63"/>
                  <a:gd name="T38" fmla="*/ 70 w 70"/>
                  <a:gd name="T39" fmla="*/ 43 h 63"/>
                  <a:gd name="T40" fmla="*/ 69 w 70"/>
                  <a:gd name="T41" fmla="*/ 50 h 63"/>
                  <a:gd name="T42" fmla="*/ 68 w 70"/>
                  <a:gd name="T43" fmla="*/ 54 h 63"/>
                  <a:gd name="T44" fmla="*/ 65 w 70"/>
                  <a:gd name="T45" fmla="*/ 57 h 63"/>
                  <a:gd name="T46" fmla="*/ 62 w 70"/>
                  <a:gd name="T47" fmla="*/ 58 h 63"/>
                  <a:gd name="T48" fmla="*/ 59 w 70"/>
                  <a:gd name="T49" fmla="*/ 59 h 63"/>
                  <a:gd name="T50" fmla="*/ 51 w 70"/>
                  <a:gd name="T51" fmla="*/ 60 h 63"/>
                  <a:gd name="T52" fmla="*/ 51 w 70"/>
                  <a:gd name="T53" fmla="*/ 60 h 63"/>
                  <a:gd name="T54" fmla="*/ 41 w 70"/>
                  <a:gd name="T55" fmla="*/ 62 h 63"/>
                  <a:gd name="T56" fmla="*/ 29 w 70"/>
                  <a:gd name="T57" fmla="*/ 63 h 63"/>
                  <a:gd name="T58" fmla="*/ 23 w 70"/>
                  <a:gd name="T59" fmla="*/ 63 h 63"/>
                  <a:gd name="T60" fmla="*/ 17 w 70"/>
                  <a:gd name="T61" fmla="*/ 62 h 63"/>
                  <a:gd name="T62" fmla="*/ 13 w 70"/>
                  <a:gd name="T63" fmla="*/ 61 h 63"/>
                  <a:gd name="T64" fmla="*/ 9 w 70"/>
                  <a:gd name="T65" fmla="*/ 58 h 63"/>
                  <a:gd name="T66" fmla="*/ 9 w 70"/>
                  <a:gd name="T67" fmla="*/ 58 h 63"/>
                  <a:gd name="T68" fmla="*/ 4 w 70"/>
                  <a:gd name="T69" fmla="*/ 52 h 63"/>
                  <a:gd name="T70" fmla="*/ 1 w 70"/>
                  <a:gd name="T71" fmla="*/ 46 h 63"/>
                  <a:gd name="T72" fmla="*/ 0 w 70"/>
                  <a:gd name="T73" fmla="*/ 40 h 63"/>
                  <a:gd name="T74" fmla="*/ 1 w 70"/>
                  <a:gd name="T75" fmla="*/ 37 h 63"/>
                  <a:gd name="T76" fmla="*/ 2 w 70"/>
                  <a:gd name="T77" fmla="*/ 35 h 63"/>
                  <a:gd name="T78" fmla="*/ 2 w 70"/>
                  <a:gd name="T79" fmla="*/ 35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0" h="63">
                    <a:moveTo>
                      <a:pt x="2" y="35"/>
                    </a:moveTo>
                    <a:lnTo>
                      <a:pt x="2" y="35"/>
                    </a:lnTo>
                    <a:lnTo>
                      <a:pt x="4" y="31"/>
                    </a:lnTo>
                    <a:lnTo>
                      <a:pt x="6" y="25"/>
                    </a:lnTo>
                    <a:lnTo>
                      <a:pt x="10" y="20"/>
                    </a:lnTo>
                    <a:lnTo>
                      <a:pt x="14" y="14"/>
                    </a:lnTo>
                    <a:lnTo>
                      <a:pt x="20" y="9"/>
                    </a:lnTo>
                    <a:lnTo>
                      <a:pt x="27" y="4"/>
                    </a:lnTo>
                    <a:lnTo>
                      <a:pt x="36" y="2"/>
                    </a:lnTo>
                    <a:lnTo>
                      <a:pt x="46" y="0"/>
                    </a:lnTo>
                    <a:lnTo>
                      <a:pt x="53" y="0"/>
                    </a:lnTo>
                    <a:lnTo>
                      <a:pt x="59" y="1"/>
                    </a:lnTo>
                    <a:lnTo>
                      <a:pt x="63" y="4"/>
                    </a:lnTo>
                    <a:lnTo>
                      <a:pt x="66" y="8"/>
                    </a:lnTo>
                    <a:lnTo>
                      <a:pt x="68" y="15"/>
                    </a:lnTo>
                    <a:lnTo>
                      <a:pt x="70" y="23"/>
                    </a:lnTo>
                    <a:lnTo>
                      <a:pt x="70" y="34"/>
                    </a:lnTo>
                    <a:lnTo>
                      <a:pt x="70" y="43"/>
                    </a:lnTo>
                    <a:lnTo>
                      <a:pt x="69" y="50"/>
                    </a:lnTo>
                    <a:lnTo>
                      <a:pt x="68" y="54"/>
                    </a:lnTo>
                    <a:lnTo>
                      <a:pt x="65" y="57"/>
                    </a:lnTo>
                    <a:lnTo>
                      <a:pt x="62" y="58"/>
                    </a:lnTo>
                    <a:lnTo>
                      <a:pt x="59" y="59"/>
                    </a:lnTo>
                    <a:lnTo>
                      <a:pt x="51" y="60"/>
                    </a:lnTo>
                    <a:lnTo>
                      <a:pt x="41" y="62"/>
                    </a:lnTo>
                    <a:lnTo>
                      <a:pt x="29" y="63"/>
                    </a:lnTo>
                    <a:lnTo>
                      <a:pt x="23" y="63"/>
                    </a:lnTo>
                    <a:lnTo>
                      <a:pt x="17" y="62"/>
                    </a:lnTo>
                    <a:lnTo>
                      <a:pt x="13" y="61"/>
                    </a:lnTo>
                    <a:lnTo>
                      <a:pt x="9" y="58"/>
                    </a:lnTo>
                    <a:lnTo>
                      <a:pt x="4" y="52"/>
                    </a:lnTo>
                    <a:lnTo>
                      <a:pt x="1" y="46"/>
                    </a:lnTo>
                    <a:lnTo>
                      <a:pt x="0" y="40"/>
                    </a:lnTo>
                    <a:lnTo>
                      <a:pt x="1" y="37"/>
                    </a:lnTo>
                    <a:lnTo>
                      <a:pt x="2" y="35"/>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5" name="Freeform 372">
                <a:extLst>
                  <a:ext uri="{FF2B5EF4-FFF2-40B4-BE49-F238E27FC236}">
                    <a16:creationId xmlns:a16="http://schemas.microsoft.com/office/drawing/2014/main" id="{743C28CA-1747-4569-9630-303E129284CC}"/>
                  </a:ext>
                </a:extLst>
              </p:cNvPr>
              <p:cNvSpPr>
                <a:spLocks/>
              </p:cNvSpPr>
              <p:nvPr/>
            </p:nvSpPr>
            <p:spPr bwMode="auto">
              <a:xfrm>
                <a:off x="3809" y="1514"/>
                <a:ext cx="86" cy="94"/>
              </a:xfrm>
              <a:custGeom>
                <a:avLst/>
                <a:gdLst>
                  <a:gd name="T0" fmla="*/ 9 w 86"/>
                  <a:gd name="T1" fmla="*/ 67 h 94"/>
                  <a:gd name="T2" fmla="*/ 9 w 86"/>
                  <a:gd name="T3" fmla="*/ 67 h 94"/>
                  <a:gd name="T4" fmla="*/ 23 w 86"/>
                  <a:gd name="T5" fmla="*/ 47 h 94"/>
                  <a:gd name="T6" fmla="*/ 37 w 86"/>
                  <a:gd name="T7" fmla="*/ 32 h 94"/>
                  <a:gd name="T8" fmla="*/ 45 w 86"/>
                  <a:gd name="T9" fmla="*/ 24 h 94"/>
                  <a:gd name="T10" fmla="*/ 52 w 86"/>
                  <a:gd name="T11" fmla="*/ 18 h 94"/>
                  <a:gd name="T12" fmla="*/ 52 w 86"/>
                  <a:gd name="T13" fmla="*/ 18 h 94"/>
                  <a:gd name="T14" fmla="*/ 65 w 86"/>
                  <a:gd name="T15" fmla="*/ 7 h 94"/>
                  <a:gd name="T16" fmla="*/ 71 w 86"/>
                  <a:gd name="T17" fmla="*/ 3 h 94"/>
                  <a:gd name="T18" fmla="*/ 76 w 86"/>
                  <a:gd name="T19" fmla="*/ 0 h 94"/>
                  <a:gd name="T20" fmla="*/ 79 w 86"/>
                  <a:gd name="T21" fmla="*/ 0 h 94"/>
                  <a:gd name="T22" fmla="*/ 81 w 86"/>
                  <a:gd name="T23" fmla="*/ 0 h 94"/>
                  <a:gd name="T24" fmla="*/ 83 w 86"/>
                  <a:gd name="T25" fmla="*/ 1 h 94"/>
                  <a:gd name="T26" fmla="*/ 84 w 86"/>
                  <a:gd name="T27" fmla="*/ 3 h 94"/>
                  <a:gd name="T28" fmla="*/ 85 w 86"/>
                  <a:gd name="T29" fmla="*/ 5 h 94"/>
                  <a:gd name="T30" fmla="*/ 86 w 86"/>
                  <a:gd name="T31" fmla="*/ 9 h 94"/>
                  <a:gd name="T32" fmla="*/ 86 w 86"/>
                  <a:gd name="T33" fmla="*/ 21 h 94"/>
                  <a:gd name="T34" fmla="*/ 86 w 86"/>
                  <a:gd name="T35" fmla="*/ 21 h 94"/>
                  <a:gd name="T36" fmla="*/ 85 w 86"/>
                  <a:gd name="T37" fmla="*/ 43 h 94"/>
                  <a:gd name="T38" fmla="*/ 85 w 86"/>
                  <a:gd name="T39" fmla="*/ 50 h 94"/>
                  <a:gd name="T40" fmla="*/ 83 w 86"/>
                  <a:gd name="T41" fmla="*/ 57 h 94"/>
                  <a:gd name="T42" fmla="*/ 81 w 86"/>
                  <a:gd name="T43" fmla="*/ 62 h 94"/>
                  <a:gd name="T44" fmla="*/ 78 w 86"/>
                  <a:gd name="T45" fmla="*/ 67 h 94"/>
                  <a:gd name="T46" fmla="*/ 74 w 86"/>
                  <a:gd name="T47" fmla="*/ 71 h 94"/>
                  <a:gd name="T48" fmla="*/ 67 w 86"/>
                  <a:gd name="T49" fmla="*/ 75 h 94"/>
                  <a:gd name="T50" fmla="*/ 67 w 86"/>
                  <a:gd name="T51" fmla="*/ 75 h 94"/>
                  <a:gd name="T52" fmla="*/ 60 w 86"/>
                  <a:gd name="T53" fmla="*/ 79 h 94"/>
                  <a:gd name="T54" fmla="*/ 52 w 86"/>
                  <a:gd name="T55" fmla="*/ 83 h 94"/>
                  <a:gd name="T56" fmla="*/ 35 w 86"/>
                  <a:gd name="T57" fmla="*/ 88 h 94"/>
                  <a:gd name="T58" fmla="*/ 21 w 86"/>
                  <a:gd name="T59" fmla="*/ 91 h 94"/>
                  <a:gd name="T60" fmla="*/ 10 w 86"/>
                  <a:gd name="T61" fmla="*/ 93 h 94"/>
                  <a:gd name="T62" fmla="*/ 10 w 86"/>
                  <a:gd name="T63" fmla="*/ 93 h 94"/>
                  <a:gd name="T64" fmla="*/ 6 w 86"/>
                  <a:gd name="T65" fmla="*/ 94 h 94"/>
                  <a:gd name="T66" fmla="*/ 3 w 86"/>
                  <a:gd name="T67" fmla="*/ 93 h 94"/>
                  <a:gd name="T68" fmla="*/ 1 w 86"/>
                  <a:gd name="T69" fmla="*/ 91 h 94"/>
                  <a:gd name="T70" fmla="*/ 0 w 86"/>
                  <a:gd name="T71" fmla="*/ 88 h 94"/>
                  <a:gd name="T72" fmla="*/ 0 w 86"/>
                  <a:gd name="T73" fmla="*/ 84 h 94"/>
                  <a:gd name="T74" fmla="*/ 2 w 86"/>
                  <a:gd name="T75" fmla="*/ 79 h 94"/>
                  <a:gd name="T76" fmla="*/ 5 w 86"/>
                  <a:gd name="T77" fmla="*/ 73 h 94"/>
                  <a:gd name="T78" fmla="*/ 9 w 86"/>
                  <a:gd name="T79" fmla="*/ 67 h 94"/>
                  <a:gd name="T80" fmla="*/ 9 w 86"/>
                  <a:gd name="T81" fmla="*/ 6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 h="94">
                    <a:moveTo>
                      <a:pt x="9" y="67"/>
                    </a:moveTo>
                    <a:lnTo>
                      <a:pt x="9" y="67"/>
                    </a:lnTo>
                    <a:lnTo>
                      <a:pt x="23" y="47"/>
                    </a:lnTo>
                    <a:lnTo>
                      <a:pt x="37" y="32"/>
                    </a:lnTo>
                    <a:lnTo>
                      <a:pt x="45" y="24"/>
                    </a:lnTo>
                    <a:lnTo>
                      <a:pt x="52" y="18"/>
                    </a:lnTo>
                    <a:lnTo>
                      <a:pt x="65" y="7"/>
                    </a:lnTo>
                    <a:lnTo>
                      <a:pt x="71" y="3"/>
                    </a:lnTo>
                    <a:lnTo>
                      <a:pt x="76" y="0"/>
                    </a:lnTo>
                    <a:lnTo>
                      <a:pt x="79" y="0"/>
                    </a:lnTo>
                    <a:lnTo>
                      <a:pt x="81" y="0"/>
                    </a:lnTo>
                    <a:lnTo>
                      <a:pt x="83" y="1"/>
                    </a:lnTo>
                    <a:lnTo>
                      <a:pt x="84" y="3"/>
                    </a:lnTo>
                    <a:lnTo>
                      <a:pt x="85" y="5"/>
                    </a:lnTo>
                    <a:lnTo>
                      <a:pt x="86" y="9"/>
                    </a:lnTo>
                    <a:lnTo>
                      <a:pt x="86" y="21"/>
                    </a:lnTo>
                    <a:lnTo>
                      <a:pt x="85" y="43"/>
                    </a:lnTo>
                    <a:lnTo>
                      <a:pt x="85" y="50"/>
                    </a:lnTo>
                    <a:lnTo>
                      <a:pt x="83" y="57"/>
                    </a:lnTo>
                    <a:lnTo>
                      <a:pt x="81" y="62"/>
                    </a:lnTo>
                    <a:lnTo>
                      <a:pt x="78" y="67"/>
                    </a:lnTo>
                    <a:lnTo>
                      <a:pt x="74" y="71"/>
                    </a:lnTo>
                    <a:lnTo>
                      <a:pt x="67" y="75"/>
                    </a:lnTo>
                    <a:lnTo>
                      <a:pt x="60" y="79"/>
                    </a:lnTo>
                    <a:lnTo>
                      <a:pt x="52" y="83"/>
                    </a:lnTo>
                    <a:lnTo>
                      <a:pt x="35" y="88"/>
                    </a:lnTo>
                    <a:lnTo>
                      <a:pt x="21" y="91"/>
                    </a:lnTo>
                    <a:lnTo>
                      <a:pt x="10" y="93"/>
                    </a:lnTo>
                    <a:lnTo>
                      <a:pt x="6" y="94"/>
                    </a:lnTo>
                    <a:lnTo>
                      <a:pt x="3" y="93"/>
                    </a:lnTo>
                    <a:lnTo>
                      <a:pt x="1" y="91"/>
                    </a:lnTo>
                    <a:lnTo>
                      <a:pt x="0" y="88"/>
                    </a:lnTo>
                    <a:lnTo>
                      <a:pt x="0" y="84"/>
                    </a:lnTo>
                    <a:lnTo>
                      <a:pt x="2" y="79"/>
                    </a:lnTo>
                    <a:lnTo>
                      <a:pt x="5" y="73"/>
                    </a:lnTo>
                    <a:lnTo>
                      <a:pt x="9" y="67"/>
                    </a:lnTo>
                    <a:close/>
                  </a:path>
                </a:pathLst>
              </a:custGeom>
              <a:solidFill>
                <a:srgbClr val="51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6" name="Freeform 373">
                <a:extLst>
                  <a:ext uri="{FF2B5EF4-FFF2-40B4-BE49-F238E27FC236}">
                    <a16:creationId xmlns:a16="http://schemas.microsoft.com/office/drawing/2014/main" id="{010E9473-4CC1-44F9-8D57-7674391A697E}"/>
                  </a:ext>
                </a:extLst>
              </p:cNvPr>
              <p:cNvSpPr>
                <a:spLocks/>
              </p:cNvSpPr>
              <p:nvPr/>
            </p:nvSpPr>
            <p:spPr bwMode="auto">
              <a:xfrm>
                <a:off x="3811" y="1516"/>
                <a:ext cx="82" cy="90"/>
              </a:xfrm>
              <a:custGeom>
                <a:avLst/>
                <a:gdLst>
                  <a:gd name="T0" fmla="*/ 82 w 82"/>
                  <a:gd name="T1" fmla="*/ 20 h 90"/>
                  <a:gd name="T2" fmla="*/ 82 w 82"/>
                  <a:gd name="T3" fmla="*/ 20 h 90"/>
                  <a:gd name="T4" fmla="*/ 81 w 82"/>
                  <a:gd name="T5" fmla="*/ 41 h 90"/>
                  <a:gd name="T6" fmla="*/ 81 w 82"/>
                  <a:gd name="T7" fmla="*/ 48 h 90"/>
                  <a:gd name="T8" fmla="*/ 80 w 82"/>
                  <a:gd name="T9" fmla="*/ 54 h 90"/>
                  <a:gd name="T10" fmla="*/ 78 w 82"/>
                  <a:gd name="T11" fmla="*/ 59 h 90"/>
                  <a:gd name="T12" fmla="*/ 75 w 82"/>
                  <a:gd name="T13" fmla="*/ 63 h 90"/>
                  <a:gd name="T14" fmla="*/ 70 w 82"/>
                  <a:gd name="T15" fmla="*/ 68 h 90"/>
                  <a:gd name="T16" fmla="*/ 64 w 82"/>
                  <a:gd name="T17" fmla="*/ 72 h 90"/>
                  <a:gd name="T18" fmla="*/ 64 w 82"/>
                  <a:gd name="T19" fmla="*/ 72 h 90"/>
                  <a:gd name="T20" fmla="*/ 57 w 82"/>
                  <a:gd name="T21" fmla="*/ 76 h 90"/>
                  <a:gd name="T22" fmla="*/ 49 w 82"/>
                  <a:gd name="T23" fmla="*/ 79 h 90"/>
                  <a:gd name="T24" fmla="*/ 34 w 82"/>
                  <a:gd name="T25" fmla="*/ 84 h 90"/>
                  <a:gd name="T26" fmla="*/ 20 w 82"/>
                  <a:gd name="T27" fmla="*/ 87 h 90"/>
                  <a:gd name="T28" fmla="*/ 10 w 82"/>
                  <a:gd name="T29" fmla="*/ 89 h 90"/>
                  <a:gd name="T30" fmla="*/ 10 w 82"/>
                  <a:gd name="T31" fmla="*/ 89 h 90"/>
                  <a:gd name="T32" fmla="*/ 6 w 82"/>
                  <a:gd name="T33" fmla="*/ 90 h 90"/>
                  <a:gd name="T34" fmla="*/ 3 w 82"/>
                  <a:gd name="T35" fmla="*/ 89 h 90"/>
                  <a:gd name="T36" fmla="*/ 1 w 82"/>
                  <a:gd name="T37" fmla="*/ 87 h 90"/>
                  <a:gd name="T38" fmla="*/ 0 w 82"/>
                  <a:gd name="T39" fmla="*/ 84 h 90"/>
                  <a:gd name="T40" fmla="*/ 0 w 82"/>
                  <a:gd name="T41" fmla="*/ 81 h 90"/>
                  <a:gd name="T42" fmla="*/ 1 w 82"/>
                  <a:gd name="T43" fmla="*/ 76 h 90"/>
                  <a:gd name="T44" fmla="*/ 4 w 82"/>
                  <a:gd name="T45" fmla="*/ 70 h 90"/>
                  <a:gd name="T46" fmla="*/ 9 w 82"/>
                  <a:gd name="T47" fmla="*/ 63 h 90"/>
                  <a:gd name="T48" fmla="*/ 9 w 82"/>
                  <a:gd name="T49" fmla="*/ 63 h 90"/>
                  <a:gd name="T50" fmla="*/ 22 w 82"/>
                  <a:gd name="T51" fmla="*/ 45 h 90"/>
                  <a:gd name="T52" fmla="*/ 35 w 82"/>
                  <a:gd name="T53" fmla="*/ 30 h 90"/>
                  <a:gd name="T54" fmla="*/ 43 w 82"/>
                  <a:gd name="T55" fmla="*/ 23 h 90"/>
                  <a:gd name="T56" fmla="*/ 49 w 82"/>
                  <a:gd name="T57" fmla="*/ 18 h 90"/>
                  <a:gd name="T58" fmla="*/ 49 w 82"/>
                  <a:gd name="T59" fmla="*/ 18 h 90"/>
                  <a:gd name="T60" fmla="*/ 62 w 82"/>
                  <a:gd name="T61" fmla="*/ 7 h 90"/>
                  <a:gd name="T62" fmla="*/ 68 w 82"/>
                  <a:gd name="T63" fmla="*/ 3 h 90"/>
                  <a:gd name="T64" fmla="*/ 73 w 82"/>
                  <a:gd name="T65" fmla="*/ 0 h 90"/>
                  <a:gd name="T66" fmla="*/ 75 w 82"/>
                  <a:gd name="T67" fmla="*/ 0 h 90"/>
                  <a:gd name="T68" fmla="*/ 77 w 82"/>
                  <a:gd name="T69" fmla="*/ 0 h 90"/>
                  <a:gd name="T70" fmla="*/ 79 w 82"/>
                  <a:gd name="T71" fmla="*/ 1 h 90"/>
                  <a:gd name="T72" fmla="*/ 80 w 82"/>
                  <a:gd name="T73" fmla="*/ 3 h 90"/>
                  <a:gd name="T74" fmla="*/ 81 w 82"/>
                  <a:gd name="T75" fmla="*/ 5 h 90"/>
                  <a:gd name="T76" fmla="*/ 82 w 82"/>
                  <a:gd name="T77" fmla="*/ 10 h 90"/>
                  <a:gd name="T78" fmla="*/ 82 w 82"/>
                  <a:gd name="T79" fmla="*/ 20 h 90"/>
                  <a:gd name="T80" fmla="*/ 82 w 82"/>
                  <a:gd name="T81" fmla="*/ 20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90">
                    <a:moveTo>
                      <a:pt x="82" y="20"/>
                    </a:moveTo>
                    <a:lnTo>
                      <a:pt x="82" y="20"/>
                    </a:lnTo>
                    <a:lnTo>
                      <a:pt x="81" y="41"/>
                    </a:lnTo>
                    <a:lnTo>
                      <a:pt x="81" y="48"/>
                    </a:lnTo>
                    <a:lnTo>
                      <a:pt x="80" y="54"/>
                    </a:lnTo>
                    <a:lnTo>
                      <a:pt x="78" y="59"/>
                    </a:lnTo>
                    <a:lnTo>
                      <a:pt x="75" y="63"/>
                    </a:lnTo>
                    <a:lnTo>
                      <a:pt x="70" y="68"/>
                    </a:lnTo>
                    <a:lnTo>
                      <a:pt x="64" y="72"/>
                    </a:lnTo>
                    <a:lnTo>
                      <a:pt x="57" y="76"/>
                    </a:lnTo>
                    <a:lnTo>
                      <a:pt x="49" y="79"/>
                    </a:lnTo>
                    <a:lnTo>
                      <a:pt x="34" y="84"/>
                    </a:lnTo>
                    <a:lnTo>
                      <a:pt x="20" y="87"/>
                    </a:lnTo>
                    <a:lnTo>
                      <a:pt x="10" y="89"/>
                    </a:lnTo>
                    <a:lnTo>
                      <a:pt x="6" y="90"/>
                    </a:lnTo>
                    <a:lnTo>
                      <a:pt x="3" y="89"/>
                    </a:lnTo>
                    <a:lnTo>
                      <a:pt x="1" y="87"/>
                    </a:lnTo>
                    <a:lnTo>
                      <a:pt x="0" y="84"/>
                    </a:lnTo>
                    <a:lnTo>
                      <a:pt x="0" y="81"/>
                    </a:lnTo>
                    <a:lnTo>
                      <a:pt x="1" y="76"/>
                    </a:lnTo>
                    <a:lnTo>
                      <a:pt x="4" y="70"/>
                    </a:lnTo>
                    <a:lnTo>
                      <a:pt x="9" y="63"/>
                    </a:lnTo>
                    <a:lnTo>
                      <a:pt x="22" y="45"/>
                    </a:lnTo>
                    <a:lnTo>
                      <a:pt x="35" y="30"/>
                    </a:lnTo>
                    <a:lnTo>
                      <a:pt x="43" y="23"/>
                    </a:lnTo>
                    <a:lnTo>
                      <a:pt x="49" y="18"/>
                    </a:lnTo>
                    <a:lnTo>
                      <a:pt x="62" y="7"/>
                    </a:lnTo>
                    <a:lnTo>
                      <a:pt x="68" y="3"/>
                    </a:lnTo>
                    <a:lnTo>
                      <a:pt x="73" y="0"/>
                    </a:lnTo>
                    <a:lnTo>
                      <a:pt x="75" y="0"/>
                    </a:lnTo>
                    <a:lnTo>
                      <a:pt x="77" y="0"/>
                    </a:lnTo>
                    <a:lnTo>
                      <a:pt x="79" y="1"/>
                    </a:lnTo>
                    <a:lnTo>
                      <a:pt x="80" y="3"/>
                    </a:lnTo>
                    <a:lnTo>
                      <a:pt x="81" y="5"/>
                    </a:lnTo>
                    <a:lnTo>
                      <a:pt x="82" y="10"/>
                    </a:lnTo>
                    <a:lnTo>
                      <a:pt x="82" y="20"/>
                    </a:lnTo>
                    <a:close/>
                  </a:path>
                </a:pathLst>
              </a:custGeom>
              <a:solidFill>
                <a:srgbClr val="6D8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7" name="Freeform 374">
                <a:extLst>
                  <a:ext uri="{FF2B5EF4-FFF2-40B4-BE49-F238E27FC236}">
                    <a16:creationId xmlns:a16="http://schemas.microsoft.com/office/drawing/2014/main" id="{41DE06B6-2CC5-437A-A368-E505B2250DD4}"/>
                  </a:ext>
                </a:extLst>
              </p:cNvPr>
              <p:cNvSpPr>
                <a:spLocks/>
              </p:cNvSpPr>
              <p:nvPr/>
            </p:nvSpPr>
            <p:spPr bwMode="auto">
              <a:xfrm>
                <a:off x="3812" y="1518"/>
                <a:ext cx="79" cy="86"/>
              </a:xfrm>
              <a:custGeom>
                <a:avLst/>
                <a:gdLst>
                  <a:gd name="T0" fmla="*/ 79 w 79"/>
                  <a:gd name="T1" fmla="*/ 19 h 86"/>
                  <a:gd name="T2" fmla="*/ 79 w 79"/>
                  <a:gd name="T3" fmla="*/ 19 h 86"/>
                  <a:gd name="T4" fmla="*/ 79 w 79"/>
                  <a:gd name="T5" fmla="*/ 39 h 86"/>
                  <a:gd name="T6" fmla="*/ 78 w 79"/>
                  <a:gd name="T7" fmla="*/ 46 h 86"/>
                  <a:gd name="T8" fmla="*/ 77 w 79"/>
                  <a:gd name="T9" fmla="*/ 52 h 86"/>
                  <a:gd name="T10" fmla="*/ 75 w 79"/>
                  <a:gd name="T11" fmla="*/ 56 h 86"/>
                  <a:gd name="T12" fmla="*/ 72 w 79"/>
                  <a:gd name="T13" fmla="*/ 60 h 86"/>
                  <a:gd name="T14" fmla="*/ 68 w 79"/>
                  <a:gd name="T15" fmla="*/ 65 h 86"/>
                  <a:gd name="T16" fmla="*/ 62 w 79"/>
                  <a:gd name="T17" fmla="*/ 69 h 86"/>
                  <a:gd name="T18" fmla="*/ 62 w 79"/>
                  <a:gd name="T19" fmla="*/ 69 h 86"/>
                  <a:gd name="T20" fmla="*/ 55 w 79"/>
                  <a:gd name="T21" fmla="*/ 72 h 86"/>
                  <a:gd name="T22" fmla="*/ 48 w 79"/>
                  <a:gd name="T23" fmla="*/ 75 h 86"/>
                  <a:gd name="T24" fmla="*/ 33 w 79"/>
                  <a:gd name="T25" fmla="*/ 80 h 86"/>
                  <a:gd name="T26" fmla="*/ 20 w 79"/>
                  <a:gd name="T27" fmla="*/ 83 h 86"/>
                  <a:gd name="T28" fmla="*/ 10 w 79"/>
                  <a:gd name="T29" fmla="*/ 85 h 86"/>
                  <a:gd name="T30" fmla="*/ 10 w 79"/>
                  <a:gd name="T31" fmla="*/ 85 h 86"/>
                  <a:gd name="T32" fmla="*/ 6 w 79"/>
                  <a:gd name="T33" fmla="*/ 86 h 86"/>
                  <a:gd name="T34" fmla="*/ 3 w 79"/>
                  <a:gd name="T35" fmla="*/ 85 h 86"/>
                  <a:gd name="T36" fmla="*/ 1 w 79"/>
                  <a:gd name="T37" fmla="*/ 83 h 86"/>
                  <a:gd name="T38" fmla="*/ 0 w 79"/>
                  <a:gd name="T39" fmla="*/ 80 h 86"/>
                  <a:gd name="T40" fmla="*/ 1 w 79"/>
                  <a:gd name="T41" fmla="*/ 77 h 86"/>
                  <a:gd name="T42" fmla="*/ 2 w 79"/>
                  <a:gd name="T43" fmla="*/ 72 h 86"/>
                  <a:gd name="T44" fmla="*/ 5 w 79"/>
                  <a:gd name="T45" fmla="*/ 67 h 86"/>
                  <a:gd name="T46" fmla="*/ 9 w 79"/>
                  <a:gd name="T47" fmla="*/ 60 h 86"/>
                  <a:gd name="T48" fmla="*/ 9 w 79"/>
                  <a:gd name="T49" fmla="*/ 60 h 86"/>
                  <a:gd name="T50" fmla="*/ 22 w 79"/>
                  <a:gd name="T51" fmla="*/ 43 h 86"/>
                  <a:gd name="T52" fmla="*/ 34 w 79"/>
                  <a:gd name="T53" fmla="*/ 29 h 86"/>
                  <a:gd name="T54" fmla="*/ 42 w 79"/>
                  <a:gd name="T55" fmla="*/ 22 h 86"/>
                  <a:gd name="T56" fmla="*/ 48 w 79"/>
                  <a:gd name="T57" fmla="*/ 17 h 86"/>
                  <a:gd name="T58" fmla="*/ 48 w 79"/>
                  <a:gd name="T59" fmla="*/ 17 h 86"/>
                  <a:gd name="T60" fmla="*/ 60 w 79"/>
                  <a:gd name="T61" fmla="*/ 8 h 86"/>
                  <a:gd name="T62" fmla="*/ 66 w 79"/>
                  <a:gd name="T63" fmla="*/ 3 h 86"/>
                  <a:gd name="T64" fmla="*/ 71 w 79"/>
                  <a:gd name="T65" fmla="*/ 0 h 86"/>
                  <a:gd name="T66" fmla="*/ 73 w 79"/>
                  <a:gd name="T67" fmla="*/ 0 h 86"/>
                  <a:gd name="T68" fmla="*/ 75 w 79"/>
                  <a:gd name="T69" fmla="*/ 0 h 86"/>
                  <a:gd name="T70" fmla="*/ 76 w 79"/>
                  <a:gd name="T71" fmla="*/ 1 h 86"/>
                  <a:gd name="T72" fmla="*/ 78 w 79"/>
                  <a:gd name="T73" fmla="*/ 3 h 86"/>
                  <a:gd name="T74" fmla="*/ 79 w 79"/>
                  <a:gd name="T75" fmla="*/ 5 h 86"/>
                  <a:gd name="T76" fmla="*/ 79 w 79"/>
                  <a:gd name="T77" fmla="*/ 9 h 86"/>
                  <a:gd name="T78" fmla="*/ 79 w 79"/>
                  <a:gd name="T79" fmla="*/ 19 h 86"/>
                  <a:gd name="T80" fmla="*/ 79 w 79"/>
                  <a:gd name="T81" fmla="*/ 19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86">
                    <a:moveTo>
                      <a:pt x="79" y="19"/>
                    </a:moveTo>
                    <a:lnTo>
                      <a:pt x="79" y="19"/>
                    </a:lnTo>
                    <a:lnTo>
                      <a:pt x="79" y="39"/>
                    </a:lnTo>
                    <a:lnTo>
                      <a:pt x="78" y="46"/>
                    </a:lnTo>
                    <a:lnTo>
                      <a:pt x="77" y="52"/>
                    </a:lnTo>
                    <a:lnTo>
                      <a:pt x="75" y="56"/>
                    </a:lnTo>
                    <a:lnTo>
                      <a:pt x="72" y="60"/>
                    </a:lnTo>
                    <a:lnTo>
                      <a:pt x="68" y="65"/>
                    </a:lnTo>
                    <a:lnTo>
                      <a:pt x="62" y="69"/>
                    </a:lnTo>
                    <a:lnTo>
                      <a:pt x="55" y="72"/>
                    </a:lnTo>
                    <a:lnTo>
                      <a:pt x="48" y="75"/>
                    </a:lnTo>
                    <a:lnTo>
                      <a:pt x="33" y="80"/>
                    </a:lnTo>
                    <a:lnTo>
                      <a:pt x="20" y="83"/>
                    </a:lnTo>
                    <a:lnTo>
                      <a:pt x="10" y="85"/>
                    </a:lnTo>
                    <a:lnTo>
                      <a:pt x="6" y="86"/>
                    </a:lnTo>
                    <a:lnTo>
                      <a:pt x="3" y="85"/>
                    </a:lnTo>
                    <a:lnTo>
                      <a:pt x="1" y="83"/>
                    </a:lnTo>
                    <a:lnTo>
                      <a:pt x="0" y="80"/>
                    </a:lnTo>
                    <a:lnTo>
                      <a:pt x="1" y="77"/>
                    </a:lnTo>
                    <a:lnTo>
                      <a:pt x="2" y="72"/>
                    </a:lnTo>
                    <a:lnTo>
                      <a:pt x="5" y="67"/>
                    </a:lnTo>
                    <a:lnTo>
                      <a:pt x="9" y="60"/>
                    </a:lnTo>
                    <a:lnTo>
                      <a:pt x="22" y="43"/>
                    </a:lnTo>
                    <a:lnTo>
                      <a:pt x="34" y="29"/>
                    </a:lnTo>
                    <a:lnTo>
                      <a:pt x="42" y="22"/>
                    </a:lnTo>
                    <a:lnTo>
                      <a:pt x="48" y="17"/>
                    </a:lnTo>
                    <a:lnTo>
                      <a:pt x="60" y="8"/>
                    </a:lnTo>
                    <a:lnTo>
                      <a:pt x="66" y="3"/>
                    </a:lnTo>
                    <a:lnTo>
                      <a:pt x="71" y="0"/>
                    </a:lnTo>
                    <a:lnTo>
                      <a:pt x="73" y="0"/>
                    </a:lnTo>
                    <a:lnTo>
                      <a:pt x="75" y="0"/>
                    </a:lnTo>
                    <a:lnTo>
                      <a:pt x="76" y="1"/>
                    </a:lnTo>
                    <a:lnTo>
                      <a:pt x="78" y="3"/>
                    </a:lnTo>
                    <a:lnTo>
                      <a:pt x="79" y="5"/>
                    </a:lnTo>
                    <a:lnTo>
                      <a:pt x="79" y="9"/>
                    </a:lnTo>
                    <a:lnTo>
                      <a:pt x="79" y="19"/>
                    </a:lnTo>
                    <a:close/>
                  </a:path>
                </a:pathLst>
              </a:custGeom>
              <a:solidFill>
                <a:srgbClr val="899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8" name="Freeform 375">
                <a:extLst>
                  <a:ext uri="{FF2B5EF4-FFF2-40B4-BE49-F238E27FC236}">
                    <a16:creationId xmlns:a16="http://schemas.microsoft.com/office/drawing/2014/main" id="{4A63B78E-F2A7-4E19-83EB-26DEA7145DEE}"/>
                  </a:ext>
                </a:extLst>
              </p:cNvPr>
              <p:cNvSpPr>
                <a:spLocks/>
              </p:cNvSpPr>
              <p:nvPr/>
            </p:nvSpPr>
            <p:spPr bwMode="auto">
              <a:xfrm>
                <a:off x="3814" y="1520"/>
                <a:ext cx="76" cy="81"/>
              </a:xfrm>
              <a:custGeom>
                <a:avLst/>
                <a:gdLst>
                  <a:gd name="T0" fmla="*/ 76 w 76"/>
                  <a:gd name="T1" fmla="*/ 18 h 81"/>
                  <a:gd name="T2" fmla="*/ 76 w 76"/>
                  <a:gd name="T3" fmla="*/ 18 h 81"/>
                  <a:gd name="T4" fmla="*/ 75 w 76"/>
                  <a:gd name="T5" fmla="*/ 37 h 81"/>
                  <a:gd name="T6" fmla="*/ 74 w 76"/>
                  <a:gd name="T7" fmla="*/ 44 h 81"/>
                  <a:gd name="T8" fmla="*/ 73 w 76"/>
                  <a:gd name="T9" fmla="*/ 49 h 81"/>
                  <a:gd name="T10" fmla="*/ 72 w 76"/>
                  <a:gd name="T11" fmla="*/ 54 h 81"/>
                  <a:gd name="T12" fmla="*/ 69 w 76"/>
                  <a:gd name="T13" fmla="*/ 58 h 81"/>
                  <a:gd name="T14" fmla="*/ 65 w 76"/>
                  <a:gd name="T15" fmla="*/ 62 h 81"/>
                  <a:gd name="T16" fmla="*/ 59 w 76"/>
                  <a:gd name="T17" fmla="*/ 66 h 81"/>
                  <a:gd name="T18" fmla="*/ 59 w 76"/>
                  <a:gd name="T19" fmla="*/ 66 h 81"/>
                  <a:gd name="T20" fmla="*/ 46 w 76"/>
                  <a:gd name="T21" fmla="*/ 72 h 81"/>
                  <a:gd name="T22" fmla="*/ 31 w 76"/>
                  <a:gd name="T23" fmla="*/ 76 h 81"/>
                  <a:gd name="T24" fmla="*/ 19 w 76"/>
                  <a:gd name="T25" fmla="*/ 79 h 81"/>
                  <a:gd name="T26" fmla="*/ 9 w 76"/>
                  <a:gd name="T27" fmla="*/ 81 h 81"/>
                  <a:gd name="T28" fmla="*/ 9 w 76"/>
                  <a:gd name="T29" fmla="*/ 81 h 81"/>
                  <a:gd name="T30" fmla="*/ 6 w 76"/>
                  <a:gd name="T31" fmla="*/ 81 h 81"/>
                  <a:gd name="T32" fmla="*/ 3 w 76"/>
                  <a:gd name="T33" fmla="*/ 81 h 81"/>
                  <a:gd name="T34" fmla="*/ 1 w 76"/>
                  <a:gd name="T35" fmla="*/ 79 h 81"/>
                  <a:gd name="T36" fmla="*/ 0 w 76"/>
                  <a:gd name="T37" fmla="*/ 77 h 81"/>
                  <a:gd name="T38" fmla="*/ 1 w 76"/>
                  <a:gd name="T39" fmla="*/ 73 h 81"/>
                  <a:gd name="T40" fmla="*/ 2 w 76"/>
                  <a:gd name="T41" fmla="*/ 69 h 81"/>
                  <a:gd name="T42" fmla="*/ 5 w 76"/>
                  <a:gd name="T43" fmla="*/ 64 h 81"/>
                  <a:gd name="T44" fmla="*/ 9 w 76"/>
                  <a:gd name="T45" fmla="*/ 57 h 81"/>
                  <a:gd name="T46" fmla="*/ 9 w 76"/>
                  <a:gd name="T47" fmla="*/ 57 h 81"/>
                  <a:gd name="T48" fmla="*/ 21 w 76"/>
                  <a:gd name="T49" fmla="*/ 41 h 81"/>
                  <a:gd name="T50" fmla="*/ 32 w 76"/>
                  <a:gd name="T51" fmla="*/ 28 h 81"/>
                  <a:gd name="T52" fmla="*/ 40 w 76"/>
                  <a:gd name="T53" fmla="*/ 21 h 81"/>
                  <a:gd name="T54" fmla="*/ 46 w 76"/>
                  <a:gd name="T55" fmla="*/ 16 h 81"/>
                  <a:gd name="T56" fmla="*/ 46 w 76"/>
                  <a:gd name="T57" fmla="*/ 16 h 81"/>
                  <a:gd name="T58" fmla="*/ 57 w 76"/>
                  <a:gd name="T59" fmla="*/ 7 h 81"/>
                  <a:gd name="T60" fmla="*/ 62 w 76"/>
                  <a:gd name="T61" fmla="*/ 3 h 81"/>
                  <a:gd name="T62" fmla="*/ 67 w 76"/>
                  <a:gd name="T63" fmla="*/ 0 h 81"/>
                  <a:gd name="T64" fmla="*/ 71 w 76"/>
                  <a:gd name="T65" fmla="*/ 0 h 81"/>
                  <a:gd name="T66" fmla="*/ 72 w 76"/>
                  <a:gd name="T67" fmla="*/ 1 h 81"/>
                  <a:gd name="T68" fmla="*/ 74 w 76"/>
                  <a:gd name="T69" fmla="*/ 3 h 81"/>
                  <a:gd name="T70" fmla="*/ 75 w 76"/>
                  <a:gd name="T71" fmla="*/ 9 h 81"/>
                  <a:gd name="T72" fmla="*/ 76 w 76"/>
                  <a:gd name="T73" fmla="*/ 18 h 81"/>
                  <a:gd name="T74" fmla="*/ 76 w 76"/>
                  <a:gd name="T75" fmla="*/ 18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1">
                    <a:moveTo>
                      <a:pt x="76" y="18"/>
                    </a:moveTo>
                    <a:lnTo>
                      <a:pt x="76" y="18"/>
                    </a:lnTo>
                    <a:lnTo>
                      <a:pt x="75" y="37"/>
                    </a:lnTo>
                    <a:lnTo>
                      <a:pt x="74" y="44"/>
                    </a:lnTo>
                    <a:lnTo>
                      <a:pt x="73" y="49"/>
                    </a:lnTo>
                    <a:lnTo>
                      <a:pt x="72" y="54"/>
                    </a:lnTo>
                    <a:lnTo>
                      <a:pt x="69" y="58"/>
                    </a:lnTo>
                    <a:lnTo>
                      <a:pt x="65" y="62"/>
                    </a:lnTo>
                    <a:lnTo>
                      <a:pt x="59" y="66"/>
                    </a:lnTo>
                    <a:lnTo>
                      <a:pt x="46" y="72"/>
                    </a:lnTo>
                    <a:lnTo>
                      <a:pt x="31" y="76"/>
                    </a:lnTo>
                    <a:lnTo>
                      <a:pt x="19" y="79"/>
                    </a:lnTo>
                    <a:lnTo>
                      <a:pt x="9" y="81"/>
                    </a:lnTo>
                    <a:lnTo>
                      <a:pt x="6" y="81"/>
                    </a:lnTo>
                    <a:lnTo>
                      <a:pt x="3" y="81"/>
                    </a:lnTo>
                    <a:lnTo>
                      <a:pt x="1" y="79"/>
                    </a:lnTo>
                    <a:lnTo>
                      <a:pt x="0" y="77"/>
                    </a:lnTo>
                    <a:lnTo>
                      <a:pt x="1" y="73"/>
                    </a:lnTo>
                    <a:lnTo>
                      <a:pt x="2" y="69"/>
                    </a:lnTo>
                    <a:lnTo>
                      <a:pt x="5" y="64"/>
                    </a:lnTo>
                    <a:lnTo>
                      <a:pt x="9" y="57"/>
                    </a:lnTo>
                    <a:lnTo>
                      <a:pt x="21" y="41"/>
                    </a:lnTo>
                    <a:lnTo>
                      <a:pt x="32" y="28"/>
                    </a:lnTo>
                    <a:lnTo>
                      <a:pt x="40" y="21"/>
                    </a:lnTo>
                    <a:lnTo>
                      <a:pt x="46" y="16"/>
                    </a:lnTo>
                    <a:lnTo>
                      <a:pt x="57" y="7"/>
                    </a:lnTo>
                    <a:lnTo>
                      <a:pt x="62" y="3"/>
                    </a:lnTo>
                    <a:lnTo>
                      <a:pt x="67" y="0"/>
                    </a:lnTo>
                    <a:lnTo>
                      <a:pt x="71" y="0"/>
                    </a:lnTo>
                    <a:lnTo>
                      <a:pt x="72" y="1"/>
                    </a:lnTo>
                    <a:lnTo>
                      <a:pt x="74" y="3"/>
                    </a:lnTo>
                    <a:lnTo>
                      <a:pt x="75" y="9"/>
                    </a:lnTo>
                    <a:lnTo>
                      <a:pt x="76" y="18"/>
                    </a:lnTo>
                    <a:close/>
                  </a:path>
                </a:pathLst>
              </a:custGeom>
              <a:solidFill>
                <a:srgbClr val="A6A7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9" name="Freeform 376">
                <a:extLst>
                  <a:ext uri="{FF2B5EF4-FFF2-40B4-BE49-F238E27FC236}">
                    <a16:creationId xmlns:a16="http://schemas.microsoft.com/office/drawing/2014/main" id="{92BBF64D-A9D7-4B7A-9C8E-EE03139ECD16}"/>
                  </a:ext>
                </a:extLst>
              </p:cNvPr>
              <p:cNvSpPr>
                <a:spLocks/>
              </p:cNvSpPr>
              <p:nvPr/>
            </p:nvSpPr>
            <p:spPr bwMode="auto">
              <a:xfrm>
                <a:off x="3816" y="1522"/>
                <a:ext cx="72" cy="77"/>
              </a:xfrm>
              <a:custGeom>
                <a:avLst/>
                <a:gdLst>
                  <a:gd name="T0" fmla="*/ 72 w 72"/>
                  <a:gd name="T1" fmla="*/ 18 h 77"/>
                  <a:gd name="T2" fmla="*/ 72 w 72"/>
                  <a:gd name="T3" fmla="*/ 18 h 77"/>
                  <a:gd name="T4" fmla="*/ 71 w 72"/>
                  <a:gd name="T5" fmla="*/ 35 h 77"/>
                  <a:gd name="T6" fmla="*/ 70 w 72"/>
                  <a:gd name="T7" fmla="*/ 42 h 77"/>
                  <a:gd name="T8" fmla="*/ 70 w 72"/>
                  <a:gd name="T9" fmla="*/ 47 h 77"/>
                  <a:gd name="T10" fmla="*/ 68 w 72"/>
                  <a:gd name="T11" fmla="*/ 51 h 77"/>
                  <a:gd name="T12" fmla="*/ 65 w 72"/>
                  <a:gd name="T13" fmla="*/ 55 h 77"/>
                  <a:gd name="T14" fmla="*/ 61 w 72"/>
                  <a:gd name="T15" fmla="*/ 59 h 77"/>
                  <a:gd name="T16" fmla="*/ 56 w 72"/>
                  <a:gd name="T17" fmla="*/ 62 h 77"/>
                  <a:gd name="T18" fmla="*/ 56 w 72"/>
                  <a:gd name="T19" fmla="*/ 62 h 77"/>
                  <a:gd name="T20" fmla="*/ 43 w 72"/>
                  <a:gd name="T21" fmla="*/ 68 h 77"/>
                  <a:gd name="T22" fmla="*/ 30 w 72"/>
                  <a:gd name="T23" fmla="*/ 72 h 77"/>
                  <a:gd name="T24" fmla="*/ 9 w 72"/>
                  <a:gd name="T25" fmla="*/ 77 h 77"/>
                  <a:gd name="T26" fmla="*/ 9 w 72"/>
                  <a:gd name="T27" fmla="*/ 77 h 77"/>
                  <a:gd name="T28" fmla="*/ 5 w 72"/>
                  <a:gd name="T29" fmla="*/ 77 h 77"/>
                  <a:gd name="T30" fmla="*/ 3 w 72"/>
                  <a:gd name="T31" fmla="*/ 77 h 77"/>
                  <a:gd name="T32" fmla="*/ 1 w 72"/>
                  <a:gd name="T33" fmla="*/ 75 h 77"/>
                  <a:gd name="T34" fmla="*/ 0 w 72"/>
                  <a:gd name="T35" fmla="*/ 73 h 77"/>
                  <a:gd name="T36" fmla="*/ 0 w 72"/>
                  <a:gd name="T37" fmla="*/ 69 h 77"/>
                  <a:gd name="T38" fmla="*/ 2 w 72"/>
                  <a:gd name="T39" fmla="*/ 65 h 77"/>
                  <a:gd name="T40" fmla="*/ 4 w 72"/>
                  <a:gd name="T41" fmla="*/ 61 h 77"/>
                  <a:gd name="T42" fmla="*/ 8 w 72"/>
                  <a:gd name="T43" fmla="*/ 54 h 77"/>
                  <a:gd name="T44" fmla="*/ 8 w 72"/>
                  <a:gd name="T45" fmla="*/ 54 h 77"/>
                  <a:gd name="T46" fmla="*/ 20 w 72"/>
                  <a:gd name="T47" fmla="*/ 39 h 77"/>
                  <a:gd name="T48" fmla="*/ 31 w 72"/>
                  <a:gd name="T49" fmla="*/ 26 h 77"/>
                  <a:gd name="T50" fmla="*/ 37 w 72"/>
                  <a:gd name="T51" fmla="*/ 20 h 77"/>
                  <a:gd name="T52" fmla="*/ 43 w 72"/>
                  <a:gd name="T53" fmla="*/ 16 h 77"/>
                  <a:gd name="T54" fmla="*/ 43 w 72"/>
                  <a:gd name="T55" fmla="*/ 16 h 77"/>
                  <a:gd name="T56" fmla="*/ 54 w 72"/>
                  <a:gd name="T57" fmla="*/ 7 h 77"/>
                  <a:gd name="T58" fmla="*/ 59 w 72"/>
                  <a:gd name="T59" fmla="*/ 4 h 77"/>
                  <a:gd name="T60" fmla="*/ 64 w 72"/>
                  <a:gd name="T61" fmla="*/ 1 h 77"/>
                  <a:gd name="T62" fmla="*/ 67 w 72"/>
                  <a:gd name="T63" fmla="*/ 0 h 77"/>
                  <a:gd name="T64" fmla="*/ 69 w 72"/>
                  <a:gd name="T65" fmla="*/ 1 h 77"/>
                  <a:gd name="T66" fmla="*/ 70 w 72"/>
                  <a:gd name="T67" fmla="*/ 4 h 77"/>
                  <a:gd name="T68" fmla="*/ 72 w 72"/>
                  <a:gd name="T69" fmla="*/ 9 h 77"/>
                  <a:gd name="T70" fmla="*/ 72 w 72"/>
                  <a:gd name="T71" fmla="*/ 18 h 77"/>
                  <a:gd name="T72" fmla="*/ 72 w 72"/>
                  <a:gd name="T73" fmla="*/ 18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77">
                    <a:moveTo>
                      <a:pt x="72" y="18"/>
                    </a:moveTo>
                    <a:lnTo>
                      <a:pt x="72" y="18"/>
                    </a:lnTo>
                    <a:lnTo>
                      <a:pt x="71" y="35"/>
                    </a:lnTo>
                    <a:lnTo>
                      <a:pt x="70" y="42"/>
                    </a:lnTo>
                    <a:lnTo>
                      <a:pt x="70" y="47"/>
                    </a:lnTo>
                    <a:lnTo>
                      <a:pt x="68" y="51"/>
                    </a:lnTo>
                    <a:lnTo>
                      <a:pt x="65" y="55"/>
                    </a:lnTo>
                    <a:lnTo>
                      <a:pt x="61" y="59"/>
                    </a:lnTo>
                    <a:lnTo>
                      <a:pt x="56" y="62"/>
                    </a:lnTo>
                    <a:lnTo>
                      <a:pt x="43" y="68"/>
                    </a:lnTo>
                    <a:lnTo>
                      <a:pt x="30" y="72"/>
                    </a:lnTo>
                    <a:lnTo>
                      <a:pt x="9" y="77"/>
                    </a:lnTo>
                    <a:lnTo>
                      <a:pt x="5" y="77"/>
                    </a:lnTo>
                    <a:lnTo>
                      <a:pt x="3" y="77"/>
                    </a:lnTo>
                    <a:lnTo>
                      <a:pt x="1" y="75"/>
                    </a:lnTo>
                    <a:lnTo>
                      <a:pt x="0" y="73"/>
                    </a:lnTo>
                    <a:lnTo>
                      <a:pt x="0" y="69"/>
                    </a:lnTo>
                    <a:lnTo>
                      <a:pt x="2" y="65"/>
                    </a:lnTo>
                    <a:lnTo>
                      <a:pt x="4" y="61"/>
                    </a:lnTo>
                    <a:lnTo>
                      <a:pt x="8" y="54"/>
                    </a:lnTo>
                    <a:lnTo>
                      <a:pt x="20" y="39"/>
                    </a:lnTo>
                    <a:lnTo>
                      <a:pt x="31" y="26"/>
                    </a:lnTo>
                    <a:lnTo>
                      <a:pt x="37" y="20"/>
                    </a:lnTo>
                    <a:lnTo>
                      <a:pt x="43" y="16"/>
                    </a:lnTo>
                    <a:lnTo>
                      <a:pt x="54" y="7"/>
                    </a:lnTo>
                    <a:lnTo>
                      <a:pt x="59" y="4"/>
                    </a:lnTo>
                    <a:lnTo>
                      <a:pt x="64" y="1"/>
                    </a:lnTo>
                    <a:lnTo>
                      <a:pt x="67" y="0"/>
                    </a:lnTo>
                    <a:lnTo>
                      <a:pt x="69" y="1"/>
                    </a:lnTo>
                    <a:lnTo>
                      <a:pt x="70" y="4"/>
                    </a:lnTo>
                    <a:lnTo>
                      <a:pt x="72" y="9"/>
                    </a:lnTo>
                    <a:lnTo>
                      <a:pt x="72" y="18"/>
                    </a:lnTo>
                    <a:close/>
                  </a:path>
                </a:pathLst>
              </a:custGeom>
              <a:solidFill>
                <a:srgbClr val="C3B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0" name="Freeform 377">
                <a:extLst>
                  <a:ext uri="{FF2B5EF4-FFF2-40B4-BE49-F238E27FC236}">
                    <a16:creationId xmlns:a16="http://schemas.microsoft.com/office/drawing/2014/main" id="{D3FB8159-AB84-4DE8-9F3A-93DFFDCDDE69}"/>
                  </a:ext>
                </a:extLst>
              </p:cNvPr>
              <p:cNvSpPr>
                <a:spLocks/>
              </p:cNvSpPr>
              <p:nvPr/>
            </p:nvSpPr>
            <p:spPr bwMode="auto">
              <a:xfrm>
                <a:off x="3818" y="1525"/>
                <a:ext cx="68" cy="72"/>
              </a:xfrm>
              <a:custGeom>
                <a:avLst/>
                <a:gdLst>
                  <a:gd name="T0" fmla="*/ 68 w 68"/>
                  <a:gd name="T1" fmla="*/ 16 h 72"/>
                  <a:gd name="T2" fmla="*/ 68 w 68"/>
                  <a:gd name="T3" fmla="*/ 16 h 72"/>
                  <a:gd name="T4" fmla="*/ 67 w 68"/>
                  <a:gd name="T5" fmla="*/ 33 h 72"/>
                  <a:gd name="T6" fmla="*/ 67 w 68"/>
                  <a:gd name="T7" fmla="*/ 39 h 72"/>
                  <a:gd name="T8" fmla="*/ 66 w 68"/>
                  <a:gd name="T9" fmla="*/ 43 h 72"/>
                  <a:gd name="T10" fmla="*/ 64 w 68"/>
                  <a:gd name="T11" fmla="*/ 47 h 72"/>
                  <a:gd name="T12" fmla="*/ 62 w 68"/>
                  <a:gd name="T13" fmla="*/ 51 h 72"/>
                  <a:gd name="T14" fmla="*/ 58 w 68"/>
                  <a:gd name="T15" fmla="*/ 54 h 72"/>
                  <a:gd name="T16" fmla="*/ 53 w 68"/>
                  <a:gd name="T17" fmla="*/ 58 h 72"/>
                  <a:gd name="T18" fmla="*/ 53 w 68"/>
                  <a:gd name="T19" fmla="*/ 58 h 72"/>
                  <a:gd name="T20" fmla="*/ 41 w 68"/>
                  <a:gd name="T21" fmla="*/ 64 h 72"/>
                  <a:gd name="T22" fmla="*/ 28 w 68"/>
                  <a:gd name="T23" fmla="*/ 67 h 72"/>
                  <a:gd name="T24" fmla="*/ 8 w 68"/>
                  <a:gd name="T25" fmla="*/ 72 h 72"/>
                  <a:gd name="T26" fmla="*/ 8 w 68"/>
                  <a:gd name="T27" fmla="*/ 72 h 72"/>
                  <a:gd name="T28" fmla="*/ 5 w 68"/>
                  <a:gd name="T29" fmla="*/ 72 h 72"/>
                  <a:gd name="T30" fmla="*/ 3 w 68"/>
                  <a:gd name="T31" fmla="*/ 72 h 72"/>
                  <a:gd name="T32" fmla="*/ 1 w 68"/>
                  <a:gd name="T33" fmla="*/ 70 h 72"/>
                  <a:gd name="T34" fmla="*/ 0 w 68"/>
                  <a:gd name="T35" fmla="*/ 68 h 72"/>
                  <a:gd name="T36" fmla="*/ 0 w 68"/>
                  <a:gd name="T37" fmla="*/ 65 h 72"/>
                  <a:gd name="T38" fmla="*/ 1 w 68"/>
                  <a:gd name="T39" fmla="*/ 61 h 72"/>
                  <a:gd name="T40" fmla="*/ 4 w 68"/>
                  <a:gd name="T41" fmla="*/ 57 h 72"/>
                  <a:gd name="T42" fmla="*/ 8 w 68"/>
                  <a:gd name="T43" fmla="*/ 50 h 72"/>
                  <a:gd name="T44" fmla="*/ 8 w 68"/>
                  <a:gd name="T45" fmla="*/ 50 h 72"/>
                  <a:gd name="T46" fmla="*/ 18 w 68"/>
                  <a:gd name="T47" fmla="*/ 36 h 72"/>
                  <a:gd name="T48" fmla="*/ 29 w 68"/>
                  <a:gd name="T49" fmla="*/ 24 h 72"/>
                  <a:gd name="T50" fmla="*/ 35 w 68"/>
                  <a:gd name="T51" fmla="*/ 18 h 72"/>
                  <a:gd name="T52" fmla="*/ 41 w 68"/>
                  <a:gd name="T53" fmla="*/ 14 h 72"/>
                  <a:gd name="T54" fmla="*/ 41 w 68"/>
                  <a:gd name="T55" fmla="*/ 14 h 72"/>
                  <a:gd name="T56" fmla="*/ 51 w 68"/>
                  <a:gd name="T57" fmla="*/ 6 h 72"/>
                  <a:gd name="T58" fmla="*/ 56 w 68"/>
                  <a:gd name="T59" fmla="*/ 3 h 72"/>
                  <a:gd name="T60" fmla="*/ 60 w 68"/>
                  <a:gd name="T61" fmla="*/ 1 h 72"/>
                  <a:gd name="T62" fmla="*/ 64 w 68"/>
                  <a:gd name="T63" fmla="*/ 0 h 72"/>
                  <a:gd name="T64" fmla="*/ 65 w 68"/>
                  <a:gd name="T65" fmla="*/ 1 h 72"/>
                  <a:gd name="T66" fmla="*/ 66 w 68"/>
                  <a:gd name="T67" fmla="*/ 3 h 72"/>
                  <a:gd name="T68" fmla="*/ 68 w 68"/>
                  <a:gd name="T69" fmla="*/ 8 h 72"/>
                  <a:gd name="T70" fmla="*/ 68 w 68"/>
                  <a:gd name="T71" fmla="*/ 16 h 72"/>
                  <a:gd name="T72" fmla="*/ 68 w 68"/>
                  <a:gd name="T73" fmla="*/ 16 h 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2">
                    <a:moveTo>
                      <a:pt x="68" y="16"/>
                    </a:moveTo>
                    <a:lnTo>
                      <a:pt x="68" y="16"/>
                    </a:lnTo>
                    <a:lnTo>
                      <a:pt x="67" y="33"/>
                    </a:lnTo>
                    <a:lnTo>
                      <a:pt x="67" y="39"/>
                    </a:lnTo>
                    <a:lnTo>
                      <a:pt x="66" y="43"/>
                    </a:lnTo>
                    <a:lnTo>
                      <a:pt x="64" y="47"/>
                    </a:lnTo>
                    <a:lnTo>
                      <a:pt x="62" y="51"/>
                    </a:lnTo>
                    <a:lnTo>
                      <a:pt x="58" y="54"/>
                    </a:lnTo>
                    <a:lnTo>
                      <a:pt x="53" y="58"/>
                    </a:lnTo>
                    <a:lnTo>
                      <a:pt x="41" y="64"/>
                    </a:lnTo>
                    <a:lnTo>
                      <a:pt x="28" y="67"/>
                    </a:lnTo>
                    <a:lnTo>
                      <a:pt x="8" y="72"/>
                    </a:lnTo>
                    <a:lnTo>
                      <a:pt x="5" y="72"/>
                    </a:lnTo>
                    <a:lnTo>
                      <a:pt x="3" y="72"/>
                    </a:lnTo>
                    <a:lnTo>
                      <a:pt x="1" y="70"/>
                    </a:lnTo>
                    <a:lnTo>
                      <a:pt x="0" y="68"/>
                    </a:lnTo>
                    <a:lnTo>
                      <a:pt x="0" y="65"/>
                    </a:lnTo>
                    <a:lnTo>
                      <a:pt x="1" y="61"/>
                    </a:lnTo>
                    <a:lnTo>
                      <a:pt x="4" y="57"/>
                    </a:lnTo>
                    <a:lnTo>
                      <a:pt x="8" y="50"/>
                    </a:lnTo>
                    <a:lnTo>
                      <a:pt x="18" y="36"/>
                    </a:lnTo>
                    <a:lnTo>
                      <a:pt x="29" y="24"/>
                    </a:lnTo>
                    <a:lnTo>
                      <a:pt x="35" y="18"/>
                    </a:lnTo>
                    <a:lnTo>
                      <a:pt x="41" y="14"/>
                    </a:lnTo>
                    <a:lnTo>
                      <a:pt x="51" y="6"/>
                    </a:lnTo>
                    <a:lnTo>
                      <a:pt x="56" y="3"/>
                    </a:lnTo>
                    <a:lnTo>
                      <a:pt x="60" y="1"/>
                    </a:lnTo>
                    <a:lnTo>
                      <a:pt x="64" y="0"/>
                    </a:lnTo>
                    <a:lnTo>
                      <a:pt x="65" y="1"/>
                    </a:lnTo>
                    <a:lnTo>
                      <a:pt x="66" y="3"/>
                    </a:lnTo>
                    <a:lnTo>
                      <a:pt x="68" y="8"/>
                    </a:lnTo>
                    <a:lnTo>
                      <a:pt x="68" y="16"/>
                    </a:lnTo>
                    <a:close/>
                  </a:path>
                </a:pathLst>
              </a:custGeom>
              <a:solidFill>
                <a:srgbClr val="DFC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1" name="Freeform 378">
                <a:extLst>
                  <a:ext uri="{FF2B5EF4-FFF2-40B4-BE49-F238E27FC236}">
                    <a16:creationId xmlns:a16="http://schemas.microsoft.com/office/drawing/2014/main" id="{B8824135-EFF8-4397-BC2C-7E7E24940356}"/>
                  </a:ext>
                </a:extLst>
              </p:cNvPr>
              <p:cNvSpPr>
                <a:spLocks/>
              </p:cNvSpPr>
              <p:nvPr/>
            </p:nvSpPr>
            <p:spPr bwMode="auto">
              <a:xfrm>
                <a:off x="3820" y="1528"/>
                <a:ext cx="64" cy="67"/>
              </a:xfrm>
              <a:custGeom>
                <a:avLst/>
                <a:gdLst>
                  <a:gd name="T0" fmla="*/ 7 w 64"/>
                  <a:gd name="T1" fmla="*/ 46 h 67"/>
                  <a:gd name="T2" fmla="*/ 7 w 64"/>
                  <a:gd name="T3" fmla="*/ 46 h 67"/>
                  <a:gd name="T4" fmla="*/ 17 w 64"/>
                  <a:gd name="T5" fmla="*/ 33 h 67"/>
                  <a:gd name="T6" fmla="*/ 27 w 64"/>
                  <a:gd name="T7" fmla="*/ 22 h 67"/>
                  <a:gd name="T8" fmla="*/ 33 w 64"/>
                  <a:gd name="T9" fmla="*/ 17 h 67"/>
                  <a:gd name="T10" fmla="*/ 39 w 64"/>
                  <a:gd name="T11" fmla="*/ 12 h 67"/>
                  <a:gd name="T12" fmla="*/ 39 w 64"/>
                  <a:gd name="T13" fmla="*/ 12 h 67"/>
                  <a:gd name="T14" fmla="*/ 48 w 64"/>
                  <a:gd name="T15" fmla="*/ 5 h 67"/>
                  <a:gd name="T16" fmla="*/ 53 w 64"/>
                  <a:gd name="T17" fmla="*/ 2 h 67"/>
                  <a:gd name="T18" fmla="*/ 57 w 64"/>
                  <a:gd name="T19" fmla="*/ 0 h 67"/>
                  <a:gd name="T20" fmla="*/ 60 w 64"/>
                  <a:gd name="T21" fmla="*/ 0 h 67"/>
                  <a:gd name="T22" fmla="*/ 61 w 64"/>
                  <a:gd name="T23" fmla="*/ 0 h 67"/>
                  <a:gd name="T24" fmla="*/ 62 w 64"/>
                  <a:gd name="T25" fmla="*/ 2 h 67"/>
                  <a:gd name="T26" fmla="*/ 64 w 64"/>
                  <a:gd name="T27" fmla="*/ 6 h 67"/>
                  <a:gd name="T28" fmla="*/ 64 w 64"/>
                  <a:gd name="T29" fmla="*/ 14 h 67"/>
                  <a:gd name="T30" fmla="*/ 64 w 64"/>
                  <a:gd name="T31" fmla="*/ 14 h 67"/>
                  <a:gd name="T32" fmla="*/ 63 w 64"/>
                  <a:gd name="T33" fmla="*/ 30 h 67"/>
                  <a:gd name="T34" fmla="*/ 62 w 64"/>
                  <a:gd name="T35" fmla="*/ 40 h 67"/>
                  <a:gd name="T36" fmla="*/ 61 w 64"/>
                  <a:gd name="T37" fmla="*/ 44 h 67"/>
                  <a:gd name="T38" fmla="*/ 58 w 64"/>
                  <a:gd name="T39" fmla="*/ 47 h 67"/>
                  <a:gd name="T40" fmla="*/ 55 w 64"/>
                  <a:gd name="T41" fmla="*/ 50 h 67"/>
                  <a:gd name="T42" fmla="*/ 50 w 64"/>
                  <a:gd name="T43" fmla="*/ 54 h 67"/>
                  <a:gd name="T44" fmla="*/ 50 w 64"/>
                  <a:gd name="T45" fmla="*/ 54 h 67"/>
                  <a:gd name="T46" fmla="*/ 39 w 64"/>
                  <a:gd name="T47" fmla="*/ 59 h 67"/>
                  <a:gd name="T48" fmla="*/ 26 w 64"/>
                  <a:gd name="T49" fmla="*/ 63 h 67"/>
                  <a:gd name="T50" fmla="*/ 8 w 64"/>
                  <a:gd name="T51" fmla="*/ 67 h 67"/>
                  <a:gd name="T52" fmla="*/ 8 w 64"/>
                  <a:gd name="T53" fmla="*/ 67 h 67"/>
                  <a:gd name="T54" fmla="*/ 5 w 64"/>
                  <a:gd name="T55" fmla="*/ 67 h 67"/>
                  <a:gd name="T56" fmla="*/ 2 w 64"/>
                  <a:gd name="T57" fmla="*/ 67 h 67"/>
                  <a:gd name="T58" fmla="*/ 1 w 64"/>
                  <a:gd name="T59" fmla="*/ 65 h 67"/>
                  <a:gd name="T60" fmla="*/ 0 w 64"/>
                  <a:gd name="T61" fmla="*/ 63 h 67"/>
                  <a:gd name="T62" fmla="*/ 0 w 64"/>
                  <a:gd name="T63" fmla="*/ 60 h 67"/>
                  <a:gd name="T64" fmla="*/ 1 w 64"/>
                  <a:gd name="T65" fmla="*/ 57 h 67"/>
                  <a:gd name="T66" fmla="*/ 4 w 64"/>
                  <a:gd name="T67" fmla="*/ 51 h 67"/>
                  <a:gd name="T68" fmla="*/ 7 w 64"/>
                  <a:gd name="T69" fmla="*/ 46 h 67"/>
                  <a:gd name="T70" fmla="*/ 7 w 64"/>
                  <a:gd name="T71" fmla="*/ 46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67">
                    <a:moveTo>
                      <a:pt x="7" y="46"/>
                    </a:moveTo>
                    <a:lnTo>
                      <a:pt x="7" y="46"/>
                    </a:lnTo>
                    <a:lnTo>
                      <a:pt x="17" y="33"/>
                    </a:lnTo>
                    <a:lnTo>
                      <a:pt x="27" y="22"/>
                    </a:lnTo>
                    <a:lnTo>
                      <a:pt x="33" y="17"/>
                    </a:lnTo>
                    <a:lnTo>
                      <a:pt x="39" y="12"/>
                    </a:lnTo>
                    <a:lnTo>
                      <a:pt x="48" y="5"/>
                    </a:lnTo>
                    <a:lnTo>
                      <a:pt x="53" y="2"/>
                    </a:lnTo>
                    <a:lnTo>
                      <a:pt x="57" y="0"/>
                    </a:lnTo>
                    <a:lnTo>
                      <a:pt x="60" y="0"/>
                    </a:lnTo>
                    <a:lnTo>
                      <a:pt x="61" y="0"/>
                    </a:lnTo>
                    <a:lnTo>
                      <a:pt x="62" y="2"/>
                    </a:lnTo>
                    <a:lnTo>
                      <a:pt x="64" y="6"/>
                    </a:lnTo>
                    <a:lnTo>
                      <a:pt x="64" y="14"/>
                    </a:lnTo>
                    <a:lnTo>
                      <a:pt x="63" y="30"/>
                    </a:lnTo>
                    <a:lnTo>
                      <a:pt x="62" y="40"/>
                    </a:lnTo>
                    <a:lnTo>
                      <a:pt x="61" y="44"/>
                    </a:lnTo>
                    <a:lnTo>
                      <a:pt x="58" y="47"/>
                    </a:lnTo>
                    <a:lnTo>
                      <a:pt x="55" y="50"/>
                    </a:lnTo>
                    <a:lnTo>
                      <a:pt x="50" y="54"/>
                    </a:lnTo>
                    <a:lnTo>
                      <a:pt x="39" y="59"/>
                    </a:lnTo>
                    <a:lnTo>
                      <a:pt x="26" y="63"/>
                    </a:lnTo>
                    <a:lnTo>
                      <a:pt x="8" y="67"/>
                    </a:lnTo>
                    <a:lnTo>
                      <a:pt x="5" y="67"/>
                    </a:lnTo>
                    <a:lnTo>
                      <a:pt x="2" y="67"/>
                    </a:lnTo>
                    <a:lnTo>
                      <a:pt x="1" y="65"/>
                    </a:lnTo>
                    <a:lnTo>
                      <a:pt x="0" y="63"/>
                    </a:lnTo>
                    <a:lnTo>
                      <a:pt x="0" y="60"/>
                    </a:lnTo>
                    <a:lnTo>
                      <a:pt x="1" y="57"/>
                    </a:lnTo>
                    <a:lnTo>
                      <a:pt x="4" y="51"/>
                    </a:lnTo>
                    <a:lnTo>
                      <a:pt x="7" y="4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2" name="Freeform 379">
                <a:extLst>
                  <a:ext uri="{FF2B5EF4-FFF2-40B4-BE49-F238E27FC236}">
                    <a16:creationId xmlns:a16="http://schemas.microsoft.com/office/drawing/2014/main" id="{B5D29B00-6F7A-4734-86CE-F1FB3EF65C3A}"/>
                  </a:ext>
                </a:extLst>
              </p:cNvPr>
              <p:cNvSpPr>
                <a:spLocks/>
              </p:cNvSpPr>
              <p:nvPr/>
            </p:nvSpPr>
            <p:spPr bwMode="auto">
              <a:xfrm>
                <a:off x="3719" y="1181"/>
                <a:ext cx="96" cy="22"/>
              </a:xfrm>
              <a:custGeom>
                <a:avLst/>
                <a:gdLst>
                  <a:gd name="T0" fmla="*/ 96 w 96"/>
                  <a:gd name="T1" fmla="*/ 4 h 22"/>
                  <a:gd name="T2" fmla="*/ 96 w 96"/>
                  <a:gd name="T3" fmla="*/ 4 h 22"/>
                  <a:gd name="T4" fmla="*/ 83 w 96"/>
                  <a:gd name="T5" fmla="*/ 2 h 22"/>
                  <a:gd name="T6" fmla="*/ 70 w 96"/>
                  <a:gd name="T7" fmla="*/ 1 h 22"/>
                  <a:gd name="T8" fmla="*/ 58 w 96"/>
                  <a:gd name="T9" fmla="*/ 1 h 22"/>
                  <a:gd name="T10" fmla="*/ 46 w 96"/>
                  <a:gd name="T11" fmla="*/ 3 h 22"/>
                  <a:gd name="T12" fmla="*/ 35 w 96"/>
                  <a:gd name="T13" fmla="*/ 6 h 22"/>
                  <a:gd name="T14" fmla="*/ 24 w 96"/>
                  <a:gd name="T15" fmla="*/ 11 h 22"/>
                  <a:gd name="T16" fmla="*/ 12 w 96"/>
                  <a:gd name="T17" fmla="*/ 16 h 22"/>
                  <a:gd name="T18" fmla="*/ 0 w 96"/>
                  <a:gd name="T19" fmla="*/ 22 h 22"/>
                  <a:gd name="T20" fmla="*/ 0 w 96"/>
                  <a:gd name="T21" fmla="*/ 22 h 22"/>
                  <a:gd name="T22" fmla="*/ 0 w 96"/>
                  <a:gd name="T23" fmla="*/ 21 h 22"/>
                  <a:gd name="T24" fmla="*/ 0 w 96"/>
                  <a:gd name="T25" fmla="*/ 21 h 22"/>
                  <a:gd name="T26" fmla="*/ 0 w 96"/>
                  <a:gd name="T27" fmla="*/ 21 h 22"/>
                  <a:gd name="T28" fmla="*/ 11 w 96"/>
                  <a:gd name="T29" fmla="*/ 14 h 22"/>
                  <a:gd name="T30" fmla="*/ 23 w 96"/>
                  <a:gd name="T31" fmla="*/ 8 h 22"/>
                  <a:gd name="T32" fmla="*/ 35 w 96"/>
                  <a:gd name="T33" fmla="*/ 4 h 22"/>
                  <a:gd name="T34" fmla="*/ 46 w 96"/>
                  <a:gd name="T35" fmla="*/ 1 h 22"/>
                  <a:gd name="T36" fmla="*/ 58 w 96"/>
                  <a:gd name="T37" fmla="*/ 0 h 22"/>
                  <a:gd name="T38" fmla="*/ 70 w 96"/>
                  <a:gd name="T39" fmla="*/ 0 h 22"/>
                  <a:gd name="T40" fmla="*/ 84 w 96"/>
                  <a:gd name="T41" fmla="*/ 1 h 22"/>
                  <a:gd name="T42" fmla="*/ 96 w 96"/>
                  <a:gd name="T43" fmla="*/ 3 h 22"/>
                  <a:gd name="T44" fmla="*/ 96 w 96"/>
                  <a:gd name="T45" fmla="*/ 3 h 22"/>
                  <a:gd name="T46" fmla="*/ 96 w 96"/>
                  <a:gd name="T47" fmla="*/ 4 h 22"/>
                  <a:gd name="T48" fmla="*/ 96 w 96"/>
                  <a:gd name="T49" fmla="*/ 4 h 22"/>
                  <a:gd name="T50" fmla="*/ 96 w 96"/>
                  <a:gd name="T51" fmla="*/ 4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22">
                    <a:moveTo>
                      <a:pt x="96" y="4"/>
                    </a:moveTo>
                    <a:lnTo>
                      <a:pt x="96" y="4"/>
                    </a:lnTo>
                    <a:lnTo>
                      <a:pt x="83" y="2"/>
                    </a:lnTo>
                    <a:lnTo>
                      <a:pt x="70" y="1"/>
                    </a:lnTo>
                    <a:lnTo>
                      <a:pt x="58" y="1"/>
                    </a:lnTo>
                    <a:lnTo>
                      <a:pt x="46" y="3"/>
                    </a:lnTo>
                    <a:lnTo>
                      <a:pt x="35" y="6"/>
                    </a:lnTo>
                    <a:lnTo>
                      <a:pt x="24" y="11"/>
                    </a:lnTo>
                    <a:lnTo>
                      <a:pt x="12" y="16"/>
                    </a:lnTo>
                    <a:lnTo>
                      <a:pt x="0" y="22"/>
                    </a:lnTo>
                    <a:lnTo>
                      <a:pt x="0" y="21"/>
                    </a:lnTo>
                    <a:lnTo>
                      <a:pt x="11" y="14"/>
                    </a:lnTo>
                    <a:lnTo>
                      <a:pt x="23" y="8"/>
                    </a:lnTo>
                    <a:lnTo>
                      <a:pt x="35" y="4"/>
                    </a:lnTo>
                    <a:lnTo>
                      <a:pt x="46" y="1"/>
                    </a:lnTo>
                    <a:lnTo>
                      <a:pt x="58" y="0"/>
                    </a:lnTo>
                    <a:lnTo>
                      <a:pt x="70" y="0"/>
                    </a:lnTo>
                    <a:lnTo>
                      <a:pt x="84" y="1"/>
                    </a:lnTo>
                    <a:lnTo>
                      <a:pt x="96" y="3"/>
                    </a:lnTo>
                    <a:lnTo>
                      <a:pt x="9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3" name="Freeform 380">
                <a:extLst>
                  <a:ext uri="{FF2B5EF4-FFF2-40B4-BE49-F238E27FC236}">
                    <a16:creationId xmlns:a16="http://schemas.microsoft.com/office/drawing/2014/main" id="{18B13336-E0BE-430E-8F0D-35915FE2FF34}"/>
                  </a:ext>
                </a:extLst>
              </p:cNvPr>
              <p:cNvSpPr>
                <a:spLocks/>
              </p:cNvSpPr>
              <p:nvPr/>
            </p:nvSpPr>
            <p:spPr bwMode="auto">
              <a:xfrm>
                <a:off x="3761" y="1285"/>
                <a:ext cx="50" cy="39"/>
              </a:xfrm>
              <a:custGeom>
                <a:avLst/>
                <a:gdLst>
                  <a:gd name="T0" fmla="*/ 50 w 50"/>
                  <a:gd name="T1" fmla="*/ 1 h 39"/>
                  <a:gd name="T2" fmla="*/ 50 w 50"/>
                  <a:gd name="T3" fmla="*/ 1 h 39"/>
                  <a:gd name="T4" fmla="*/ 44 w 50"/>
                  <a:gd name="T5" fmla="*/ 0 h 39"/>
                  <a:gd name="T6" fmla="*/ 38 w 50"/>
                  <a:gd name="T7" fmla="*/ 2 h 39"/>
                  <a:gd name="T8" fmla="*/ 38 w 50"/>
                  <a:gd name="T9" fmla="*/ 2 h 39"/>
                  <a:gd name="T10" fmla="*/ 31 w 50"/>
                  <a:gd name="T11" fmla="*/ 5 h 39"/>
                  <a:gd name="T12" fmla="*/ 26 w 50"/>
                  <a:gd name="T13" fmla="*/ 10 h 39"/>
                  <a:gd name="T14" fmla="*/ 26 w 50"/>
                  <a:gd name="T15" fmla="*/ 10 h 39"/>
                  <a:gd name="T16" fmla="*/ 20 w 50"/>
                  <a:gd name="T17" fmla="*/ 16 h 39"/>
                  <a:gd name="T18" fmla="*/ 16 w 50"/>
                  <a:gd name="T19" fmla="*/ 23 h 39"/>
                  <a:gd name="T20" fmla="*/ 16 w 50"/>
                  <a:gd name="T21" fmla="*/ 23 h 39"/>
                  <a:gd name="T22" fmla="*/ 8 w 50"/>
                  <a:gd name="T23" fmla="*/ 31 h 39"/>
                  <a:gd name="T24" fmla="*/ 0 w 50"/>
                  <a:gd name="T25" fmla="*/ 39 h 39"/>
                  <a:gd name="T26" fmla="*/ 0 w 50"/>
                  <a:gd name="T27" fmla="*/ 39 h 39"/>
                  <a:gd name="T28" fmla="*/ 0 w 50"/>
                  <a:gd name="T29" fmla="*/ 39 h 39"/>
                  <a:gd name="T30" fmla="*/ 1 w 50"/>
                  <a:gd name="T31" fmla="*/ 39 h 39"/>
                  <a:gd name="T32" fmla="*/ 1 w 50"/>
                  <a:gd name="T33" fmla="*/ 39 h 39"/>
                  <a:gd name="T34" fmla="*/ 11 w 50"/>
                  <a:gd name="T35" fmla="*/ 30 h 39"/>
                  <a:gd name="T36" fmla="*/ 11 w 50"/>
                  <a:gd name="T37" fmla="*/ 30 h 39"/>
                  <a:gd name="T38" fmla="*/ 20 w 50"/>
                  <a:gd name="T39" fmla="*/ 20 h 39"/>
                  <a:gd name="T40" fmla="*/ 20 w 50"/>
                  <a:gd name="T41" fmla="*/ 20 h 39"/>
                  <a:gd name="T42" fmla="*/ 25 w 50"/>
                  <a:gd name="T43" fmla="*/ 13 h 39"/>
                  <a:gd name="T44" fmla="*/ 30 w 50"/>
                  <a:gd name="T45" fmla="*/ 8 h 39"/>
                  <a:gd name="T46" fmla="*/ 30 w 50"/>
                  <a:gd name="T47" fmla="*/ 8 h 39"/>
                  <a:gd name="T48" fmla="*/ 38 w 50"/>
                  <a:gd name="T49" fmla="*/ 4 h 39"/>
                  <a:gd name="T50" fmla="*/ 38 w 50"/>
                  <a:gd name="T51" fmla="*/ 4 h 39"/>
                  <a:gd name="T52" fmla="*/ 43 w 50"/>
                  <a:gd name="T53" fmla="*/ 2 h 39"/>
                  <a:gd name="T54" fmla="*/ 49 w 50"/>
                  <a:gd name="T55" fmla="*/ 2 h 39"/>
                  <a:gd name="T56" fmla="*/ 49 w 50"/>
                  <a:gd name="T57" fmla="*/ 2 h 39"/>
                  <a:gd name="T58" fmla="*/ 50 w 50"/>
                  <a:gd name="T59" fmla="*/ 1 h 39"/>
                  <a:gd name="T60" fmla="*/ 50 w 50"/>
                  <a:gd name="T61" fmla="*/ 1 h 39"/>
                  <a:gd name="T62" fmla="*/ 50 w 50"/>
                  <a:gd name="T63" fmla="*/ 1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 h="39">
                    <a:moveTo>
                      <a:pt x="50" y="1"/>
                    </a:moveTo>
                    <a:lnTo>
                      <a:pt x="50" y="1"/>
                    </a:lnTo>
                    <a:lnTo>
                      <a:pt x="44" y="0"/>
                    </a:lnTo>
                    <a:lnTo>
                      <a:pt x="38" y="2"/>
                    </a:lnTo>
                    <a:lnTo>
                      <a:pt x="31" y="5"/>
                    </a:lnTo>
                    <a:lnTo>
                      <a:pt x="26" y="10"/>
                    </a:lnTo>
                    <a:lnTo>
                      <a:pt x="20" y="16"/>
                    </a:lnTo>
                    <a:lnTo>
                      <a:pt x="16" y="23"/>
                    </a:lnTo>
                    <a:lnTo>
                      <a:pt x="8" y="31"/>
                    </a:lnTo>
                    <a:lnTo>
                      <a:pt x="0" y="39"/>
                    </a:lnTo>
                    <a:lnTo>
                      <a:pt x="1" y="39"/>
                    </a:lnTo>
                    <a:lnTo>
                      <a:pt x="11" y="30"/>
                    </a:lnTo>
                    <a:lnTo>
                      <a:pt x="20" y="20"/>
                    </a:lnTo>
                    <a:lnTo>
                      <a:pt x="25" y="13"/>
                    </a:lnTo>
                    <a:lnTo>
                      <a:pt x="30" y="8"/>
                    </a:lnTo>
                    <a:lnTo>
                      <a:pt x="38" y="4"/>
                    </a:lnTo>
                    <a:lnTo>
                      <a:pt x="43" y="2"/>
                    </a:lnTo>
                    <a:lnTo>
                      <a:pt x="49" y="2"/>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4" name="Freeform 381">
                <a:extLst>
                  <a:ext uri="{FF2B5EF4-FFF2-40B4-BE49-F238E27FC236}">
                    <a16:creationId xmlns:a16="http://schemas.microsoft.com/office/drawing/2014/main" id="{FC143077-F35C-408E-B873-34A64461DBF0}"/>
                  </a:ext>
                </a:extLst>
              </p:cNvPr>
              <p:cNvSpPr>
                <a:spLocks/>
              </p:cNvSpPr>
              <p:nvPr/>
            </p:nvSpPr>
            <p:spPr bwMode="auto">
              <a:xfrm>
                <a:off x="3815" y="1284"/>
                <a:ext cx="49" cy="32"/>
              </a:xfrm>
              <a:custGeom>
                <a:avLst/>
                <a:gdLst>
                  <a:gd name="T0" fmla="*/ 0 w 49"/>
                  <a:gd name="T1" fmla="*/ 1 h 32"/>
                  <a:gd name="T2" fmla="*/ 0 w 49"/>
                  <a:gd name="T3" fmla="*/ 1 h 32"/>
                  <a:gd name="T4" fmla="*/ 4 w 49"/>
                  <a:gd name="T5" fmla="*/ 1 h 32"/>
                  <a:gd name="T6" fmla="*/ 7 w 49"/>
                  <a:gd name="T7" fmla="*/ 2 h 32"/>
                  <a:gd name="T8" fmla="*/ 14 w 49"/>
                  <a:gd name="T9" fmla="*/ 4 h 32"/>
                  <a:gd name="T10" fmla="*/ 20 w 49"/>
                  <a:gd name="T11" fmla="*/ 7 h 32"/>
                  <a:gd name="T12" fmla="*/ 26 w 49"/>
                  <a:gd name="T13" fmla="*/ 12 h 32"/>
                  <a:gd name="T14" fmla="*/ 37 w 49"/>
                  <a:gd name="T15" fmla="*/ 24 h 32"/>
                  <a:gd name="T16" fmla="*/ 43 w 49"/>
                  <a:gd name="T17" fmla="*/ 28 h 32"/>
                  <a:gd name="T18" fmla="*/ 49 w 49"/>
                  <a:gd name="T19" fmla="*/ 32 h 32"/>
                  <a:gd name="T20" fmla="*/ 49 w 49"/>
                  <a:gd name="T21" fmla="*/ 32 h 32"/>
                  <a:gd name="T22" fmla="*/ 49 w 49"/>
                  <a:gd name="T23" fmla="*/ 31 h 32"/>
                  <a:gd name="T24" fmla="*/ 49 w 49"/>
                  <a:gd name="T25" fmla="*/ 31 h 32"/>
                  <a:gd name="T26" fmla="*/ 44 w 49"/>
                  <a:gd name="T27" fmla="*/ 27 h 32"/>
                  <a:gd name="T28" fmla="*/ 38 w 49"/>
                  <a:gd name="T29" fmla="*/ 22 h 32"/>
                  <a:gd name="T30" fmla="*/ 26 w 49"/>
                  <a:gd name="T31" fmla="*/ 10 h 32"/>
                  <a:gd name="T32" fmla="*/ 21 w 49"/>
                  <a:gd name="T33" fmla="*/ 6 h 32"/>
                  <a:gd name="T34" fmla="*/ 15 w 49"/>
                  <a:gd name="T35" fmla="*/ 2 h 32"/>
                  <a:gd name="T36" fmla="*/ 8 w 49"/>
                  <a:gd name="T37" fmla="*/ 0 h 32"/>
                  <a:gd name="T38" fmla="*/ 4 w 49"/>
                  <a:gd name="T39" fmla="*/ 0 h 32"/>
                  <a:gd name="T40" fmla="*/ 0 w 49"/>
                  <a:gd name="T41" fmla="*/ 1 h 32"/>
                  <a:gd name="T42" fmla="*/ 0 w 49"/>
                  <a:gd name="T43" fmla="*/ 1 h 32"/>
                  <a:gd name="T44" fmla="*/ 0 w 49"/>
                  <a:gd name="T45" fmla="*/ 1 h 32"/>
                  <a:gd name="T46" fmla="*/ 0 w 49"/>
                  <a:gd name="T47" fmla="*/ 1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2">
                    <a:moveTo>
                      <a:pt x="0" y="1"/>
                    </a:moveTo>
                    <a:lnTo>
                      <a:pt x="0" y="1"/>
                    </a:lnTo>
                    <a:lnTo>
                      <a:pt x="4" y="1"/>
                    </a:lnTo>
                    <a:lnTo>
                      <a:pt x="7" y="2"/>
                    </a:lnTo>
                    <a:lnTo>
                      <a:pt x="14" y="4"/>
                    </a:lnTo>
                    <a:lnTo>
                      <a:pt x="20" y="7"/>
                    </a:lnTo>
                    <a:lnTo>
                      <a:pt x="26" y="12"/>
                    </a:lnTo>
                    <a:lnTo>
                      <a:pt x="37" y="24"/>
                    </a:lnTo>
                    <a:lnTo>
                      <a:pt x="43" y="28"/>
                    </a:lnTo>
                    <a:lnTo>
                      <a:pt x="49" y="32"/>
                    </a:lnTo>
                    <a:lnTo>
                      <a:pt x="49" y="31"/>
                    </a:lnTo>
                    <a:lnTo>
                      <a:pt x="44" y="27"/>
                    </a:lnTo>
                    <a:lnTo>
                      <a:pt x="38" y="22"/>
                    </a:lnTo>
                    <a:lnTo>
                      <a:pt x="26" y="10"/>
                    </a:lnTo>
                    <a:lnTo>
                      <a:pt x="21" y="6"/>
                    </a:lnTo>
                    <a:lnTo>
                      <a:pt x="15" y="2"/>
                    </a:lnTo>
                    <a:lnTo>
                      <a:pt x="8" y="0"/>
                    </a:lnTo>
                    <a:lnTo>
                      <a:pt x="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5" name="Freeform 382">
                <a:extLst>
                  <a:ext uri="{FF2B5EF4-FFF2-40B4-BE49-F238E27FC236}">
                    <a16:creationId xmlns:a16="http://schemas.microsoft.com/office/drawing/2014/main" id="{DC3B6078-FA3C-48E7-9454-1A178ACDA74D}"/>
                  </a:ext>
                </a:extLst>
              </p:cNvPr>
              <p:cNvSpPr>
                <a:spLocks/>
              </p:cNvSpPr>
              <p:nvPr/>
            </p:nvSpPr>
            <p:spPr bwMode="auto">
              <a:xfrm>
                <a:off x="3817" y="1218"/>
                <a:ext cx="10" cy="67"/>
              </a:xfrm>
              <a:custGeom>
                <a:avLst/>
                <a:gdLst>
                  <a:gd name="T0" fmla="*/ 9 w 10"/>
                  <a:gd name="T1" fmla="*/ 0 h 67"/>
                  <a:gd name="T2" fmla="*/ 9 w 10"/>
                  <a:gd name="T3" fmla="*/ 0 h 67"/>
                  <a:gd name="T4" fmla="*/ 5 w 10"/>
                  <a:gd name="T5" fmla="*/ 7 h 67"/>
                  <a:gd name="T6" fmla="*/ 2 w 10"/>
                  <a:gd name="T7" fmla="*/ 14 h 67"/>
                  <a:gd name="T8" fmla="*/ 0 w 10"/>
                  <a:gd name="T9" fmla="*/ 21 h 67"/>
                  <a:gd name="T10" fmla="*/ 0 w 10"/>
                  <a:gd name="T11" fmla="*/ 29 h 67"/>
                  <a:gd name="T12" fmla="*/ 0 w 10"/>
                  <a:gd name="T13" fmla="*/ 29 h 67"/>
                  <a:gd name="T14" fmla="*/ 2 w 10"/>
                  <a:gd name="T15" fmla="*/ 39 h 67"/>
                  <a:gd name="T16" fmla="*/ 3 w 10"/>
                  <a:gd name="T17" fmla="*/ 49 h 67"/>
                  <a:gd name="T18" fmla="*/ 3 w 10"/>
                  <a:gd name="T19" fmla="*/ 49 h 67"/>
                  <a:gd name="T20" fmla="*/ 4 w 10"/>
                  <a:gd name="T21" fmla="*/ 58 h 67"/>
                  <a:gd name="T22" fmla="*/ 4 w 10"/>
                  <a:gd name="T23" fmla="*/ 63 h 67"/>
                  <a:gd name="T24" fmla="*/ 3 w 10"/>
                  <a:gd name="T25" fmla="*/ 65 h 67"/>
                  <a:gd name="T26" fmla="*/ 2 w 10"/>
                  <a:gd name="T27" fmla="*/ 67 h 67"/>
                  <a:gd name="T28" fmla="*/ 2 w 10"/>
                  <a:gd name="T29" fmla="*/ 67 h 67"/>
                  <a:gd name="T30" fmla="*/ 2 w 10"/>
                  <a:gd name="T31" fmla="*/ 67 h 67"/>
                  <a:gd name="T32" fmla="*/ 2 w 10"/>
                  <a:gd name="T33" fmla="*/ 67 h 67"/>
                  <a:gd name="T34" fmla="*/ 2 w 10"/>
                  <a:gd name="T35" fmla="*/ 67 h 67"/>
                  <a:gd name="T36" fmla="*/ 4 w 10"/>
                  <a:gd name="T37" fmla="*/ 65 h 67"/>
                  <a:gd name="T38" fmla="*/ 5 w 10"/>
                  <a:gd name="T39" fmla="*/ 62 h 67"/>
                  <a:gd name="T40" fmla="*/ 6 w 10"/>
                  <a:gd name="T41" fmla="*/ 56 h 67"/>
                  <a:gd name="T42" fmla="*/ 6 w 10"/>
                  <a:gd name="T43" fmla="*/ 50 h 67"/>
                  <a:gd name="T44" fmla="*/ 5 w 10"/>
                  <a:gd name="T45" fmla="*/ 44 h 67"/>
                  <a:gd name="T46" fmla="*/ 5 w 10"/>
                  <a:gd name="T47" fmla="*/ 44 h 67"/>
                  <a:gd name="T48" fmla="*/ 3 w 10"/>
                  <a:gd name="T49" fmla="*/ 33 h 67"/>
                  <a:gd name="T50" fmla="*/ 2 w 10"/>
                  <a:gd name="T51" fmla="*/ 26 h 67"/>
                  <a:gd name="T52" fmla="*/ 2 w 10"/>
                  <a:gd name="T53" fmla="*/ 21 h 67"/>
                  <a:gd name="T54" fmla="*/ 2 w 10"/>
                  <a:gd name="T55" fmla="*/ 21 h 67"/>
                  <a:gd name="T56" fmla="*/ 3 w 10"/>
                  <a:gd name="T57" fmla="*/ 15 h 67"/>
                  <a:gd name="T58" fmla="*/ 5 w 10"/>
                  <a:gd name="T59" fmla="*/ 10 h 67"/>
                  <a:gd name="T60" fmla="*/ 10 w 10"/>
                  <a:gd name="T61" fmla="*/ 0 h 67"/>
                  <a:gd name="T62" fmla="*/ 10 w 10"/>
                  <a:gd name="T63" fmla="*/ 0 h 67"/>
                  <a:gd name="T64" fmla="*/ 10 w 10"/>
                  <a:gd name="T65" fmla="*/ 0 h 67"/>
                  <a:gd name="T66" fmla="*/ 9 w 10"/>
                  <a:gd name="T67" fmla="*/ 0 h 67"/>
                  <a:gd name="T68" fmla="*/ 9 w 10"/>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 h="67">
                    <a:moveTo>
                      <a:pt x="9" y="0"/>
                    </a:moveTo>
                    <a:lnTo>
                      <a:pt x="9" y="0"/>
                    </a:lnTo>
                    <a:lnTo>
                      <a:pt x="5" y="7"/>
                    </a:lnTo>
                    <a:lnTo>
                      <a:pt x="2" y="14"/>
                    </a:lnTo>
                    <a:lnTo>
                      <a:pt x="0" y="21"/>
                    </a:lnTo>
                    <a:lnTo>
                      <a:pt x="0" y="29"/>
                    </a:lnTo>
                    <a:lnTo>
                      <a:pt x="2" y="39"/>
                    </a:lnTo>
                    <a:lnTo>
                      <a:pt x="3" y="49"/>
                    </a:lnTo>
                    <a:lnTo>
                      <a:pt x="4" y="58"/>
                    </a:lnTo>
                    <a:lnTo>
                      <a:pt x="4" y="63"/>
                    </a:lnTo>
                    <a:lnTo>
                      <a:pt x="3" y="65"/>
                    </a:lnTo>
                    <a:lnTo>
                      <a:pt x="2" y="67"/>
                    </a:lnTo>
                    <a:lnTo>
                      <a:pt x="4" y="65"/>
                    </a:lnTo>
                    <a:lnTo>
                      <a:pt x="5" y="62"/>
                    </a:lnTo>
                    <a:lnTo>
                      <a:pt x="6" y="56"/>
                    </a:lnTo>
                    <a:lnTo>
                      <a:pt x="6" y="50"/>
                    </a:lnTo>
                    <a:lnTo>
                      <a:pt x="5" y="44"/>
                    </a:lnTo>
                    <a:lnTo>
                      <a:pt x="3" y="33"/>
                    </a:lnTo>
                    <a:lnTo>
                      <a:pt x="2" y="26"/>
                    </a:lnTo>
                    <a:lnTo>
                      <a:pt x="2" y="21"/>
                    </a:lnTo>
                    <a:lnTo>
                      <a:pt x="3" y="15"/>
                    </a:lnTo>
                    <a:lnTo>
                      <a:pt x="5" y="1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6" name="Freeform 383">
                <a:extLst>
                  <a:ext uri="{FF2B5EF4-FFF2-40B4-BE49-F238E27FC236}">
                    <a16:creationId xmlns:a16="http://schemas.microsoft.com/office/drawing/2014/main" id="{9BA4CBC6-1EE0-4A79-BA05-B032DA0F02DE}"/>
                  </a:ext>
                </a:extLst>
              </p:cNvPr>
              <p:cNvSpPr>
                <a:spLocks/>
              </p:cNvSpPr>
              <p:nvPr/>
            </p:nvSpPr>
            <p:spPr bwMode="auto">
              <a:xfrm>
                <a:off x="3774" y="1249"/>
                <a:ext cx="24" cy="6"/>
              </a:xfrm>
              <a:custGeom>
                <a:avLst/>
                <a:gdLst>
                  <a:gd name="T0" fmla="*/ 23 w 24"/>
                  <a:gd name="T1" fmla="*/ 0 h 6"/>
                  <a:gd name="T2" fmla="*/ 23 w 24"/>
                  <a:gd name="T3" fmla="*/ 0 h 6"/>
                  <a:gd name="T4" fmla="*/ 17 w 24"/>
                  <a:gd name="T5" fmla="*/ 2 h 6"/>
                  <a:gd name="T6" fmla="*/ 12 w 24"/>
                  <a:gd name="T7" fmla="*/ 4 h 6"/>
                  <a:gd name="T8" fmla="*/ 12 w 24"/>
                  <a:gd name="T9" fmla="*/ 4 h 6"/>
                  <a:gd name="T10" fmla="*/ 9 w 24"/>
                  <a:gd name="T11" fmla="*/ 4 h 6"/>
                  <a:gd name="T12" fmla="*/ 6 w 24"/>
                  <a:gd name="T13" fmla="*/ 3 h 6"/>
                  <a:gd name="T14" fmla="*/ 1 w 24"/>
                  <a:gd name="T15" fmla="*/ 1 h 6"/>
                  <a:gd name="T16" fmla="*/ 1 w 24"/>
                  <a:gd name="T17" fmla="*/ 1 h 6"/>
                  <a:gd name="T18" fmla="*/ 0 w 24"/>
                  <a:gd name="T19" fmla="*/ 1 h 6"/>
                  <a:gd name="T20" fmla="*/ 0 w 24"/>
                  <a:gd name="T21" fmla="*/ 3 h 6"/>
                  <a:gd name="T22" fmla="*/ 0 w 24"/>
                  <a:gd name="T23" fmla="*/ 3 h 6"/>
                  <a:gd name="T24" fmla="*/ 2 w 24"/>
                  <a:gd name="T25" fmla="*/ 5 h 6"/>
                  <a:gd name="T26" fmla="*/ 4 w 24"/>
                  <a:gd name="T27" fmla="*/ 6 h 6"/>
                  <a:gd name="T28" fmla="*/ 7 w 24"/>
                  <a:gd name="T29" fmla="*/ 6 h 6"/>
                  <a:gd name="T30" fmla="*/ 11 w 24"/>
                  <a:gd name="T31" fmla="*/ 6 h 6"/>
                  <a:gd name="T32" fmla="*/ 17 w 24"/>
                  <a:gd name="T33" fmla="*/ 4 h 6"/>
                  <a:gd name="T34" fmla="*/ 23 w 24"/>
                  <a:gd name="T35" fmla="*/ 2 h 6"/>
                  <a:gd name="T36" fmla="*/ 23 w 24"/>
                  <a:gd name="T37" fmla="*/ 2 h 6"/>
                  <a:gd name="T38" fmla="*/ 24 w 24"/>
                  <a:gd name="T39" fmla="*/ 1 h 6"/>
                  <a:gd name="T40" fmla="*/ 24 w 24"/>
                  <a:gd name="T41" fmla="*/ 0 h 6"/>
                  <a:gd name="T42" fmla="*/ 23 w 24"/>
                  <a:gd name="T43" fmla="*/ 0 h 6"/>
                  <a:gd name="T44" fmla="*/ 23 w 24"/>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
                    <a:moveTo>
                      <a:pt x="23" y="0"/>
                    </a:moveTo>
                    <a:lnTo>
                      <a:pt x="23" y="0"/>
                    </a:lnTo>
                    <a:lnTo>
                      <a:pt x="17" y="2"/>
                    </a:lnTo>
                    <a:lnTo>
                      <a:pt x="12" y="4"/>
                    </a:lnTo>
                    <a:lnTo>
                      <a:pt x="9" y="4"/>
                    </a:lnTo>
                    <a:lnTo>
                      <a:pt x="6" y="3"/>
                    </a:lnTo>
                    <a:lnTo>
                      <a:pt x="1" y="1"/>
                    </a:lnTo>
                    <a:lnTo>
                      <a:pt x="0" y="1"/>
                    </a:lnTo>
                    <a:lnTo>
                      <a:pt x="0" y="3"/>
                    </a:lnTo>
                    <a:lnTo>
                      <a:pt x="2" y="5"/>
                    </a:lnTo>
                    <a:lnTo>
                      <a:pt x="4" y="6"/>
                    </a:lnTo>
                    <a:lnTo>
                      <a:pt x="7" y="6"/>
                    </a:lnTo>
                    <a:lnTo>
                      <a:pt x="11" y="6"/>
                    </a:lnTo>
                    <a:lnTo>
                      <a:pt x="17" y="4"/>
                    </a:lnTo>
                    <a:lnTo>
                      <a:pt x="23" y="2"/>
                    </a:lnTo>
                    <a:lnTo>
                      <a:pt x="24" y="1"/>
                    </a:lnTo>
                    <a:lnTo>
                      <a:pt x="24"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7" name="Freeform 384">
                <a:extLst>
                  <a:ext uri="{FF2B5EF4-FFF2-40B4-BE49-F238E27FC236}">
                    <a16:creationId xmlns:a16="http://schemas.microsoft.com/office/drawing/2014/main" id="{056E19A8-E83D-44B5-AB4C-645235CF3A1C}"/>
                  </a:ext>
                </a:extLst>
              </p:cNvPr>
              <p:cNvSpPr>
                <a:spLocks/>
              </p:cNvSpPr>
              <p:nvPr/>
            </p:nvSpPr>
            <p:spPr bwMode="auto">
              <a:xfrm>
                <a:off x="3761" y="1227"/>
                <a:ext cx="39" cy="7"/>
              </a:xfrm>
              <a:custGeom>
                <a:avLst/>
                <a:gdLst>
                  <a:gd name="T0" fmla="*/ 1 w 39"/>
                  <a:gd name="T1" fmla="*/ 7 h 7"/>
                  <a:gd name="T2" fmla="*/ 1 w 39"/>
                  <a:gd name="T3" fmla="*/ 7 h 7"/>
                  <a:gd name="T4" fmla="*/ 6 w 39"/>
                  <a:gd name="T5" fmla="*/ 5 h 7"/>
                  <a:gd name="T6" fmla="*/ 12 w 39"/>
                  <a:gd name="T7" fmla="*/ 4 h 7"/>
                  <a:gd name="T8" fmla="*/ 18 w 39"/>
                  <a:gd name="T9" fmla="*/ 4 h 7"/>
                  <a:gd name="T10" fmla="*/ 24 w 39"/>
                  <a:gd name="T11" fmla="*/ 5 h 7"/>
                  <a:gd name="T12" fmla="*/ 24 w 39"/>
                  <a:gd name="T13" fmla="*/ 5 h 7"/>
                  <a:gd name="T14" fmla="*/ 28 w 39"/>
                  <a:gd name="T15" fmla="*/ 6 h 7"/>
                  <a:gd name="T16" fmla="*/ 32 w 39"/>
                  <a:gd name="T17" fmla="*/ 6 h 7"/>
                  <a:gd name="T18" fmla="*/ 36 w 39"/>
                  <a:gd name="T19" fmla="*/ 4 h 7"/>
                  <a:gd name="T20" fmla="*/ 39 w 39"/>
                  <a:gd name="T21" fmla="*/ 2 h 7"/>
                  <a:gd name="T22" fmla="*/ 39 w 39"/>
                  <a:gd name="T23" fmla="*/ 2 h 7"/>
                  <a:gd name="T24" fmla="*/ 39 w 39"/>
                  <a:gd name="T25" fmla="*/ 1 h 7"/>
                  <a:gd name="T26" fmla="*/ 39 w 39"/>
                  <a:gd name="T27" fmla="*/ 0 h 7"/>
                  <a:gd name="T28" fmla="*/ 39 w 39"/>
                  <a:gd name="T29" fmla="*/ 0 h 7"/>
                  <a:gd name="T30" fmla="*/ 39 w 39"/>
                  <a:gd name="T31" fmla="*/ 0 h 7"/>
                  <a:gd name="T32" fmla="*/ 34 w 39"/>
                  <a:gd name="T33" fmla="*/ 2 h 7"/>
                  <a:gd name="T34" fmla="*/ 29 w 39"/>
                  <a:gd name="T35" fmla="*/ 2 h 7"/>
                  <a:gd name="T36" fmla="*/ 29 w 39"/>
                  <a:gd name="T37" fmla="*/ 2 h 7"/>
                  <a:gd name="T38" fmla="*/ 20 w 39"/>
                  <a:gd name="T39" fmla="*/ 1 h 7"/>
                  <a:gd name="T40" fmla="*/ 20 w 39"/>
                  <a:gd name="T41" fmla="*/ 1 h 7"/>
                  <a:gd name="T42" fmla="*/ 15 w 39"/>
                  <a:gd name="T43" fmla="*/ 1 h 7"/>
                  <a:gd name="T44" fmla="*/ 10 w 39"/>
                  <a:gd name="T45" fmla="*/ 3 h 7"/>
                  <a:gd name="T46" fmla="*/ 0 w 39"/>
                  <a:gd name="T47" fmla="*/ 7 h 7"/>
                  <a:gd name="T48" fmla="*/ 0 w 39"/>
                  <a:gd name="T49" fmla="*/ 7 h 7"/>
                  <a:gd name="T50" fmla="*/ 1 w 39"/>
                  <a:gd name="T51" fmla="*/ 7 h 7"/>
                  <a:gd name="T52" fmla="*/ 1 w 39"/>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9" h="7">
                    <a:moveTo>
                      <a:pt x="1" y="7"/>
                    </a:moveTo>
                    <a:lnTo>
                      <a:pt x="1" y="7"/>
                    </a:lnTo>
                    <a:lnTo>
                      <a:pt x="6" y="5"/>
                    </a:lnTo>
                    <a:lnTo>
                      <a:pt x="12" y="4"/>
                    </a:lnTo>
                    <a:lnTo>
                      <a:pt x="18" y="4"/>
                    </a:lnTo>
                    <a:lnTo>
                      <a:pt x="24" y="5"/>
                    </a:lnTo>
                    <a:lnTo>
                      <a:pt x="28" y="6"/>
                    </a:lnTo>
                    <a:lnTo>
                      <a:pt x="32" y="6"/>
                    </a:lnTo>
                    <a:lnTo>
                      <a:pt x="36" y="4"/>
                    </a:lnTo>
                    <a:lnTo>
                      <a:pt x="39" y="2"/>
                    </a:lnTo>
                    <a:lnTo>
                      <a:pt x="39" y="1"/>
                    </a:lnTo>
                    <a:lnTo>
                      <a:pt x="39" y="0"/>
                    </a:lnTo>
                    <a:lnTo>
                      <a:pt x="34" y="2"/>
                    </a:lnTo>
                    <a:lnTo>
                      <a:pt x="29" y="2"/>
                    </a:lnTo>
                    <a:lnTo>
                      <a:pt x="20" y="1"/>
                    </a:lnTo>
                    <a:lnTo>
                      <a:pt x="15" y="1"/>
                    </a:lnTo>
                    <a:lnTo>
                      <a:pt x="10" y="3"/>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8" name="Freeform 385">
                <a:extLst>
                  <a:ext uri="{FF2B5EF4-FFF2-40B4-BE49-F238E27FC236}">
                    <a16:creationId xmlns:a16="http://schemas.microsoft.com/office/drawing/2014/main" id="{4DD31EE3-B889-4A80-BC85-0B7CB4398FAE}"/>
                  </a:ext>
                </a:extLst>
              </p:cNvPr>
              <p:cNvSpPr>
                <a:spLocks/>
              </p:cNvSpPr>
              <p:nvPr/>
            </p:nvSpPr>
            <p:spPr bwMode="auto">
              <a:xfrm>
                <a:off x="3720" y="1203"/>
                <a:ext cx="67" cy="71"/>
              </a:xfrm>
              <a:custGeom>
                <a:avLst/>
                <a:gdLst>
                  <a:gd name="T0" fmla="*/ 67 w 67"/>
                  <a:gd name="T1" fmla="*/ 0 h 71"/>
                  <a:gd name="T2" fmla="*/ 67 w 67"/>
                  <a:gd name="T3" fmla="*/ 0 h 71"/>
                  <a:gd name="T4" fmla="*/ 64 w 67"/>
                  <a:gd name="T5" fmla="*/ 0 h 71"/>
                  <a:gd name="T6" fmla="*/ 61 w 67"/>
                  <a:gd name="T7" fmla="*/ 0 h 71"/>
                  <a:gd name="T8" fmla="*/ 56 w 67"/>
                  <a:gd name="T9" fmla="*/ 3 h 71"/>
                  <a:gd name="T10" fmla="*/ 52 w 67"/>
                  <a:gd name="T11" fmla="*/ 7 h 71"/>
                  <a:gd name="T12" fmla="*/ 49 w 67"/>
                  <a:gd name="T13" fmla="*/ 11 h 71"/>
                  <a:gd name="T14" fmla="*/ 49 w 67"/>
                  <a:gd name="T15" fmla="*/ 11 h 71"/>
                  <a:gd name="T16" fmla="*/ 45 w 67"/>
                  <a:gd name="T17" fmla="*/ 18 h 71"/>
                  <a:gd name="T18" fmla="*/ 42 w 67"/>
                  <a:gd name="T19" fmla="*/ 25 h 71"/>
                  <a:gd name="T20" fmla="*/ 36 w 67"/>
                  <a:gd name="T21" fmla="*/ 39 h 71"/>
                  <a:gd name="T22" fmla="*/ 36 w 67"/>
                  <a:gd name="T23" fmla="*/ 39 h 71"/>
                  <a:gd name="T24" fmla="*/ 33 w 67"/>
                  <a:gd name="T25" fmla="*/ 49 h 71"/>
                  <a:gd name="T26" fmla="*/ 29 w 67"/>
                  <a:gd name="T27" fmla="*/ 59 h 71"/>
                  <a:gd name="T28" fmla="*/ 26 w 67"/>
                  <a:gd name="T29" fmla="*/ 63 h 71"/>
                  <a:gd name="T30" fmla="*/ 23 w 67"/>
                  <a:gd name="T31" fmla="*/ 66 h 71"/>
                  <a:gd name="T32" fmla="*/ 17 w 67"/>
                  <a:gd name="T33" fmla="*/ 68 h 71"/>
                  <a:gd name="T34" fmla="*/ 12 w 67"/>
                  <a:gd name="T35" fmla="*/ 69 h 71"/>
                  <a:gd name="T36" fmla="*/ 12 w 67"/>
                  <a:gd name="T37" fmla="*/ 69 h 71"/>
                  <a:gd name="T38" fmla="*/ 9 w 67"/>
                  <a:gd name="T39" fmla="*/ 68 h 71"/>
                  <a:gd name="T40" fmla="*/ 6 w 67"/>
                  <a:gd name="T41" fmla="*/ 66 h 71"/>
                  <a:gd name="T42" fmla="*/ 3 w 67"/>
                  <a:gd name="T43" fmla="*/ 63 h 71"/>
                  <a:gd name="T44" fmla="*/ 2 w 67"/>
                  <a:gd name="T45" fmla="*/ 60 h 71"/>
                  <a:gd name="T46" fmla="*/ 2 w 67"/>
                  <a:gd name="T47" fmla="*/ 56 h 71"/>
                  <a:gd name="T48" fmla="*/ 2 w 67"/>
                  <a:gd name="T49" fmla="*/ 53 h 71"/>
                  <a:gd name="T50" fmla="*/ 4 w 67"/>
                  <a:gd name="T51" fmla="*/ 50 h 71"/>
                  <a:gd name="T52" fmla="*/ 7 w 67"/>
                  <a:gd name="T53" fmla="*/ 48 h 71"/>
                  <a:gd name="T54" fmla="*/ 7 w 67"/>
                  <a:gd name="T55" fmla="*/ 48 h 71"/>
                  <a:gd name="T56" fmla="*/ 8 w 67"/>
                  <a:gd name="T57" fmla="*/ 47 h 71"/>
                  <a:gd name="T58" fmla="*/ 7 w 67"/>
                  <a:gd name="T59" fmla="*/ 47 h 71"/>
                  <a:gd name="T60" fmla="*/ 7 w 67"/>
                  <a:gd name="T61" fmla="*/ 47 h 71"/>
                  <a:gd name="T62" fmla="*/ 5 w 67"/>
                  <a:gd name="T63" fmla="*/ 48 h 71"/>
                  <a:gd name="T64" fmla="*/ 3 w 67"/>
                  <a:gd name="T65" fmla="*/ 49 h 71"/>
                  <a:gd name="T66" fmla="*/ 1 w 67"/>
                  <a:gd name="T67" fmla="*/ 53 h 71"/>
                  <a:gd name="T68" fmla="*/ 0 w 67"/>
                  <a:gd name="T69" fmla="*/ 58 h 71"/>
                  <a:gd name="T70" fmla="*/ 1 w 67"/>
                  <a:gd name="T71" fmla="*/ 62 h 71"/>
                  <a:gd name="T72" fmla="*/ 1 w 67"/>
                  <a:gd name="T73" fmla="*/ 62 h 71"/>
                  <a:gd name="T74" fmla="*/ 2 w 67"/>
                  <a:gd name="T75" fmla="*/ 65 h 71"/>
                  <a:gd name="T76" fmla="*/ 3 w 67"/>
                  <a:gd name="T77" fmla="*/ 68 h 71"/>
                  <a:gd name="T78" fmla="*/ 6 w 67"/>
                  <a:gd name="T79" fmla="*/ 70 h 71"/>
                  <a:gd name="T80" fmla="*/ 8 w 67"/>
                  <a:gd name="T81" fmla="*/ 71 h 71"/>
                  <a:gd name="T82" fmla="*/ 11 w 67"/>
                  <a:gd name="T83" fmla="*/ 71 h 71"/>
                  <a:gd name="T84" fmla="*/ 14 w 67"/>
                  <a:gd name="T85" fmla="*/ 71 h 71"/>
                  <a:gd name="T86" fmla="*/ 21 w 67"/>
                  <a:gd name="T87" fmla="*/ 69 h 71"/>
                  <a:gd name="T88" fmla="*/ 21 w 67"/>
                  <a:gd name="T89" fmla="*/ 69 h 71"/>
                  <a:gd name="T90" fmla="*/ 25 w 67"/>
                  <a:gd name="T91" fmla="*/ 67 h 71"/>
                  <a:gd name="T92" fmla="*/ 28 w 67"/>
                  <a:gd name="T93" fmla="*/ 64 h 71"/>
                  <a:gd name="T94" fmla="*/ 32 w 67"/>
                  <a:gd name="T95" fmla="*/ 57 h 71"/>
                  <a:gd name="T96" fmla="*/ 36 w 67"/>
                  <a:gd name="T97" fmla="*/ 49 h 71"/>
                  <a:gd name="T98" fmla="*/ 38 w 67"/>
                  <a:gd name="T99" fmla="*/ 40 h 71"/>
                  <a:gd name="T100" fmla="*/ 38 w 67"/>
                  <a:gd name="T101" fmla="*/ 40 h 71"/>
                  <a:gd name="T102" fmla="*/ 42 w 67"/>
                  <a:gd name="T103" fmla="*/ 29 h 71"/>
                  <a:gd name="T104" fmla="*/ 47 w 67"/>
                  <a:gd name="T105" fmla="*/ 18 h 71"/>
                  <a:gd name="T106" fmla="*/ 47 w 67"/>
                  <a:gd name="T107" fmla="*/ 18 h 71"/>
                  <a:gd name="T108" fmla="*/ 50 w 67"/>
                  <a:gd name="T109" fmla="*/ 12 h 71"/>
                  <a:gd name="T110" fmla="*/ 54 w 67"/>
                  <a:gd name="T111" fmla="*/ 7 h 71"/>
                  <a:gd name="T112" fmla="*/ 60 w 67"/>
                  <a:gd name="T113" fmla="*/ 2 h 71"/>
                  <a:gd name="T114" fmla="*/ 63 w 67"/>
                  <a:gd name="T115" fmla="*/ 1 h 71"/>
                  <a:gd name="T116" fmla="*/ 66 w 67"/>
                  <a:gd name="T117" fmla="*/ 1 h 71"/>
                  <a:gd name="T118" fmla="*/ 66 w 67"/>
                  <a:gd name="T119" fmla="*/ 1 h 71"/>
                  <a:gd name="T120" fmla="*/ 67 w 67"/>
                  <a:gd name="T121" fmla="*/ 0 h 71"/>
                  <a:gd name="T122" fmla="*/ 67 w 67"/>
                  <a:gd name="T123" fmla="*/ 0 h 71"/>
                  <a:gd name="T124" fmla="*/ 67 w 6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 h="71">
                    <a:moveTo>
                      <a:pt x="67" y="0"/>
                    </a:moveTo>
                    <a:lnTo>
                      <a:pt x="67" y="0"/>
                    </a:lnTo>
                    <a:lnTo>
                      <a:pt x="64" y="0"/>
                    </a:lnTo>
                    <a:lnTo>
                      <a:pt x="61" y="0"/>
                    </a:lnTo>
                    <a:lnTo>
                      <a:pt x="56" y="3"/>
                    </a:lnTo>
                    <a:lnTo>
                      <a:pt x="52" y="7"/>
                    </a:lnTo>
                    <a:lnTo>
                      <a:pt x="49" y="11"/>
                    </a:lnTo>
                    <a:lnTo>
                      <a:pt x="45" y="18"/>
                    </a:lnTo>
                    <a:lnTo>
                      <a:pt x="42" y="25"/>
                    </a:lnTo>
                    <a:lnTo>
                      <a:pt x="36" y="39"/>
                    </a:lnTo>
                    <a:lnTo>
                      <a:pt x="33" y="49"/>
                    </a:lnTo>
                    <a:lnTo>
                      <a:pt x="29" y="59"/>
                    </a:lnTo>
                    <a:lnTo>
                      <a:pt x="26" y="63"/>
                    </a:lnTo>
                    <a:lnTo>
                      <a:pt x="23" y="66"/>
                    </a:lnTo>
                    <a:lnTo>
                      <a:pt x="17" y="68"/>
                    </a:lnTo>
                    <a:lnTo>
                      <a:pt x="12" y="69"/>
                    </a:lnTo>
                    <a:lnTo>
                      <a:pt x="9" y="68"/>
                    </a:lnTo>
                    <a:lnTo>
                      <a:pt x="6" y="66"/>
                    </a:lnTo>
                    <a:lnTo>
                      <a:pt x="3" y="63"/>
                    </a:lnTo>
                    <a:lnTo>
                      <a:pt x="2" y="60"/>
                    </a:lnTo>
                    <a:lnTo>
                      <a:pt x="2" y="56"/>
                    </a:lnTo>
                    <a:lnTo>
                      <a:pt x="2" y="53"/>
                    </a:lnTo>
                    <a:lnTo>
                      <a:pt x="4" y="50"/>
                    </a:lnTo>
                    <a:lnTo>
                      <a:pt x="7" y="48"/>
                    </a:lnTo>
                    <a:lnTo>
                      <a:pt x="8" y="47"/>
                    </a:lnTo>
                    <a:lnTo>
                      <a:pt x="7" y="47"/>
                    </a:lnTo>
                    <a:lnTo>
                      <a:pt x="5" y="48"/>
                    </a:lnTo>
                    <a:lnTo>
                      <a:pt x="3" y="49"/>
                    </a:lnTo>
                    <a:lnTo>
                      <a:pt x="1" y="53"/>
                    </a:lnTo>
                    <a:lnTo>
                      <a:pt x="0" y="58"/>
                    </a:lnTo>
                    <a:lnTo>
                      <a:pt x="1" y="62"/>
                    </a:lnTo>
                    <a:lnTo>
                      <a:pt x="2" y="65"/>
                    </a:lnTo>
                    <a:lnTo>
                      <a:pt x="3" y="68"/>
                    </a:lnTo>
                    <a:lnTo>
                      <a:pt x="6" y="70"/>
                    </a:lnTo>
                    <a:lnTo>
                      <a:pt x="8" y="71"/>
                    </a:lnTo>
                    <a:lnTo>
                      <a:pt x="11" y="71"/>
                    </a:lnTo>
                    <a:lnTo>
                      <a:pt x="14" y="71"/>
                    </a:lnTo>
                    <a:lnTo>
                      <a:pt x="21" y="69"/>
                    </a:lnTo>
                    <a:lnTo>
                      <a:pt x="25" y="67"/>
                    </a:lnTo>
                    <a:lnTo>
                      <a:pt x="28" y="64"/>
                    </a:lnTo>
                    <a:lnTo>
                      <a:pt x="32" y="57"/>
                    </a:lnTo>
                    <a:lnTo>
                      <a:pt x="36" y="49"/>
                    </a:lnTo>
                    <a:lnTo>
                      <a:pt x="38" y="40"/>
                    </a:lnTo>
                    <a:lnTo>
                      <a:pt x="42" y="29"/>
                    </a:lnTo>
                    <a:lnTo>
                      <a:pt x="47" y="18"/>
                    </a:lnTo>
                    <a:lnTo>
                      <a:pt x="50" y="12"/>
                    </a:lnTo>
                    <a:lnTo>
                      <a:pt x="54" y="7"/>
                    </a:lnTo>
                    <a:lnTo>
                      <a:pt x="60" y="2"/>
                    </a:lnTo>
                    <a:lnTo>
                      <a:pt x="63" y="1"/>
                    </a:lnTo>
                    <a:lnTo>
                      <a:pt x="66" y="1"/>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9" name="Freeform 386">
                <a:extLst>
                  <a:ext uri="{FF2B5EF4-FFF2-40B4-BE49-F238E27FC236}">
                    <a16:creationId xmlns:a16="http://schemas.microsoft.com/office/drawing/2014/main" id="{56EE2DDB-559A-4C98-8089-40F457EA8E5F}"/>
                  </a:ext>
                </a:extLst>
              </p:cNvPr>
              <p:cNvSpPr>
                <a:spLocks/>
              </p:cNvSpPr>
              <p:nvPr/>
            </p:nvSpPr>
            <p:spPr bwMode="auto">
              <a:xfrm>
                <a:off x="3821" y="1193"/>
                <a:ext cx="15" cy="57"/>
              </a:xfrm>
              <a:custGeom>
                <a:avLst/>
                <a:gdLst>
                  <a:gd name="T0" fmla="*/ 0 w 15"/>
                  <a:gd name="T1" fmla="*/ 0 h 57"/>
                  <a:gd name="T2" fmla="*/ 0 w 15"/>
                  <a:gd name="T3" fmla="*/ 0 h 57"/>
                  <a:gd name="T4" fmla="*/ 4 w 15"/>
                  <a:gd name="T5" fmla="*/ 6 h 57"/>
                  <a:gd name="T6" fmla="*/ 7 w 15"/>
                  <a:gd name="T7" fmla="*/ 13 h 57"/>
                  <a:gd name="T8" fmla="*/ 10 w 15"/>
                  <a:gd name="T9" fmla="*/ 20 h 57"/>
                  <a:gd name="T10" fmla="*/ 12 w 15"/>
                  <a:gd name="T11" fmla="*/ 27 h 57"/>
                  <a:gd name="T12" fmla="*/ 13 w 15"/>
                  <a:gd name="T13" fmla="*/ 34 h 57"/>
                  <a:gd name="T14" fmla="*/ 13 w 15"/>
                  <a:gd name="T15" fmla="*/ 41 h 57"/>
                  <a:gd name="T16" fmla="*/ 13 w 15"/>
                  <a:gd name="T17" fmla="*/ 48 h 57"/>
                  <a:gd name="T18" fmla="*/ 12 w 15"/>
                  <a:gd name="T19" fmla="*/ 57 h 57"/>
                  <a:gd name="T20" fmla="*/ 12 w 15"/>
                  <a:gd name="T21" fmla="*/ 57 h 57"/>
                  <a:gd name="T22" fmla="*/ 13 w 15"/>
                  <a:gd name="T23" fmla="*/ 57 h 57"/>
                  <a:gd name="T24" fmla="*/ 13 w 15"/>
                  <a:gd name="T25" fmla="*/ 57 h 57"/>
                  <a:gd name="T26" fmla="*/ 14 w 15"/>
                  <a:gd name="T27" fmla="*/ 48 h 57"/>
                  <a:gd name="T28" fmla="*/ 15 w 15"/>
                  <a:gd name="T29" fmla="*/ 41 h 57"/>
                  <a:gd name="T30" fmla="*/ 14 w 15"/>
                  <a:gd name="T31" fmla="*/ 34 h 57"/>
                  <a:gd name="T32" fmla="*/ 13 w 15"/>
                  <a:gd name="T33" fmla="*/ 26 h 57"/>
                  <a:gd name="T34" fmla="*/ 11 w 15"/>
                  <a:gd name="T35" fmla="*/ 19 h 57"/>
                  <a:gd name="T36" fmla="*/ 8 w 15"/>
                  <a:gd name="T37" fmla="*/ 12 h 57"/>
                  <a:gd name="T38" fmla="*/ 5 w 15"/>
                  <a:gd name="T39" fmla="*/ 6 h 57"/>
                  <a:gd name="T40" fmla="*/ 1 w 15"/>
                  <a:gd name="T41" fmla="*/ 0 h 57"/>
                  <a:gd name="T42" fmla="*/ 1 w 15"/>
                  <a:gd name="T43" fmla="*/ 0 h 57"/>
                  <a:gd name="T44" fmla="*/ 0 w 15"/>
                  <a:gd name="T45" fmla="*/ 0 h 57"/>
                  <a:gd name="T46" fmla="*/ 0 w 15"/>
                  <a:gd name="T47" fmla="*/ 0 h 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57">
                    <a:moveTo>
                      <a:pt x="0" y="0"/>
                    </a:moveTo>
                    <a:lnTo>
                      <a:pt x="0" y="0"/>
                    </a:lnTo>
                    <a:lnTo>
                      <a:pt x="4" y="6"/>
                    </a:lnTo>
                    <a:lnTo>
                      <a:pt x="7" y="13"/>
                    </a:lnTo>
                    <a:lnTo>
                      <a:pt x="10" y="20"/>
                    </a:lnTo>
                    <a:lnTo>
                      <a:pt x="12" y="27"/>
                    </a:lnTo>
                    <a:lnTo>
                      <a:pt x="13" y="34"/>
                    </a:lnTo>
                    <a:lnTo>
                      <a:pt x="13" y="41"/>
                    </a:lnTo>
                    <a:lnTo>
                      <a:pt x="13" y="48"/>
                    </a:lnTo>
                    <a:lnTo>
                      <a:pt x="12" y="57"/>
                    </a:lnTo>
                    <a:lnTo>
                      <a:pt x="13" y="57"/>
                    </a:lnTo>
                    <a:lnTo>
                      <a:pt x="14" y="48"/>
                    </a:lnTo>
                    <a:lnTo>
                      <a:pt x="15" y="41"/>
                    </a:lnTo>
                    <a:lnTo>
                      <a:pt x="14" y="34"/>
                    </a:lnTo>
                    <a:lnTo>
                      <a:pt x="13" y="26"/>
                    </a:lnTo>
                    <a:lnTo>
                      <a:pt x="11" y="19"/>
                    </a:lnTo>
                    <a:lnTo>
                      <a:pt x="8" y="12"/>
                    </a:lnTo>
                    <a:lnTo>
                      <a:pt x="5" y="6"/>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0" name="Freeform 387">
                <a:extLst>
                  <a:ext uri="{FF2B5EF4-FFF2-40B4-BE49-F238E27FC236}">
                    <a16:creationId xmlns:a16="http://schemas.microsoft.com/office/drawing/2014/main" id="{F24525EE-54C5-4174-B569-2534C3DED3CA}"/>
                  </a:ext>
                </a:extLst>
              </p:cNvPr>
              <p:cNvSpPr>
                <a:spLocks/>
              </p:cNvSpPr>
              <p:nvPr/>
            </p:nvSpPr>
            <p:spPr bwMode="auto">
              <a:xfrm>
                <a:off x="3833" y="1241"/>
                <a:ext cx="8" cy="58"/>
              </a:xfrm>
              <a:custGeom>
                <a:avLst/>
                <a:gdLst>
                  <a:gd name="T0" fmla="*/ 0 w 8"/>
                  <a:gd name="T1" fmla="*/ 0 h 58"/>
                  <a:gd name="T2" fmla="*/ 0 w 8"/>
                  <a:gd name="T3" fmla="*/ 0 h 58"/>
                  <a:gd name="T4" fmla="*/ 3 w 8"/>
                  <a:gd name="T5" fmla="*/ 15 h 58"/>
                  <a:gd name="T6" fmla="*/ 3 w 8"/>
                  <a:gd name="T7" fmla="*/ 15 h 58"/>
                  <a:gd name="T8" fmla="*/ 4 w 8"/>
                  <a:gd name="T9" fmla="*/ 23 h 58"/>
                  <a:gd name="T10" fmla="*/ 5 w 8"/>
                  <a:gd name="T11" fmla="*/ 30 h 58"/>
                  <a:gd name="T12" fmla="*/ 5 w 8"/>
                  <a:gd name="T13" fmla="*/ 30 h 58"/>
                  <a:gd name="T14" fmla="*/ 4 w 8"/>
                  <a:gd name="T15" fmla="*/ 44 h 58"/>
                  <a:gd name="T16" fmla="*/ 3 w 8"/>
                  <a:gd name="T17" fmla="*/ 51 h 58"/>
                  <a:gd name="T18" fmla="*/ 4 w 8"/>
                  <a:gd name="T19" fmla="*/ 57 h 58"/>
                  <a:gd name="T20" fmla="*/ 4 w 8"/>
                  <a:gd name="T21" fmla="*/ 57 h 58"/>
                  <a:gd name="T22" fmla="*/ 4 w 8"/>
                  <a:gd name="T23" fmla="*/ 58 h 58"/>
                  <a:gd name="T24" fmla="*/ 5 w 8"/>
                  <a:gd name="T25" fmla="*/ 57 h 58"/>
                  <a:gd name="T26" fmla="*/ 6 w 8"/>
                  <a:gd name="T27" fmla="*/ 56 h 58"/>
                  <a:gd name="T28" fmla="*/ 6 w 8"/>
                  <a:gd name="T29" fmla="*/ 56 h 58"/>
                  <a:gd name="T30" fmla="*/ 7 w 8"/>
                  <a:gd name="T31" fmla="*/ 42 h 58"/>
                  <a:gd name="T32" fmla="*/ 8 w 8"/>
                  <a:gd name="T33" fmla="*/ 28 h 58"/>
                  <a:gd name="T34" fmla="*/ 8 w 8"/>
                  <a:gd name="T35" fmla="*/ 28 h 58"/>
                  <a:gd name="T36" fmla="*/ 7 w 8"/>
                  <a:gd name="T37" fmla="*/ 21 h 58"/>
                  <a:gd name="T38" fmla="*/ 6 w 8"/>
                  <a:gd name="T39" fmla="*/ 14 h 58"/>
                  <a:gd name="T40" fmla="*/ 6 w 8"/>
                  <a:gd name="T41" fmla="*/ 14 h 58"/>
                  <a:gd name="T42" fmla="*/ 4 w 8"/>
                  <a:gd name="T43" fmla="*/ 7 h 58"/>
                  <a:gd name="T44" fmla="*/ 1 w 8"/>
                  <a:gd name="T45" fmla="*/ 0 h 58"/>
                  <a:gd name="T46" fmla="*/ 1 w 8"/>
                  <a:gd name="T47" fmla="*/ 0 h 58"/>
                  <a:gd name="T48" fmla="*/ 0 w 8"/>
                  <a:gd name="T49" fmla="*/ 0 h 58"/>
                  <a:gd name="T50" fmla="*/ 0 w 8"/>
                  <a:gd name="T51" fmla="*/ 0 h 58"/>
                  <a:gd name="T52" fmla="*/ 0 w 8"/>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 h="58">
                    <a:moveTo>
                      <a:pt x="0" y="0"/>
                    </a:moveTo>
                    <a:lnTo>
                      <a:pt x="0" y="0"/>
                    </a:lnTo>
                    <a:lnTo>
                      <a:pt x="3" y="15"/>
                    </a:lnTo>
                    <a:lnTo>
                      <a:pt x="4" y="23"/>
                    </a:lnTo>
                    <a:lnTo>
                      <a:pt x="5" y="30"/>
                    </a:lnTo>
                    <a:lnTo>
                      <a:pt x="4" y="44"/>
                    </a:lnTo>
                    <a:lnTo>
                      <a:pt x="3" y="51"/>
                    </a:lnTo>
                    <a:lnTo>
                      <a:pt x="4" y="57"/>
                    </a:lnTo>
                    <a:lnTo>
                      <a:pt x="4" y="58"/>
                    </a:lnTo>
                    <a:lnTo>
                      <a:pt x="5" y="57"/>
                    </a:lnTo>
                    <a:lnTo>
                      <a:pt x="6" y="56"/>
                    </a:lnTo>
                    <a:lnTo>
                      <a:pt x="7" y="42"/>
                    </a:lnTo>
                    <a:lnTo>
                      <a:pt x="8" y="28"/>
                    </a:lnTo>
                    <a:lnTo>
                      <a:pt x="7" y="21"/>
                    </a:lnTo>
                    <a:lnTo>
                      <a:pt x="6" y="14"/>
                    </a:lnTo>
                    <a:lnTo>
                      <a:pt x="4" y="7"/>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1" name="Freeform 388">
                <a:extLst>
                  <a:ext uri="{FF2B5EF4-FFF2-40B4-BE49-F238E27FC236}">
                    <a16:creationId xmlns:a16="http://schemas.microsoft.com/office/drawing/2014/main" id="{6862404C-37A5-4A68-83FB-B323760BFB5D}"/>
                  </a:ext>
                </a:extLst>
              </p:cNvPr>
              <p:cNvSpPr>
                <a:spLocks/>
              </p:cNvSpPr>
              <p:nvPr/>
            </p:nvSpPr>
            <p:spPr bwMode="auto">
              <a:xfrm>
                <a:off x="3740" y="1266"/>
                <a:ext cx="35" cy="44"/>
              </a:xfrm>
              <a:custGeom>
                <a:avLst/>
                <a:gdLst>
                  <a:gd name="T0" fmla="*/ 0 w 35"/>
                  <a:gd name="T1" fmla="*/ 1 h 44"/>
                  <a:gd name="T2" fmla="*/ 0 w 35"/>
                  <a:gd name="T3" fmla="*/ 1 h 44"/>
                  <a:gd name="T4" fmla="*/ 1 w 35"/>
                  <a:gd name="T5" fmla="*/ 8 h 44"/>
                  <a:gd name="T6" fmla="*/ 3 w 35"/>
                  <a:gd name="T7" fmla="*/ 15 h 44"/>
                  <a:gd name="T8" fmla="*/ 7 w 35"/>
                  <a:gd name="T9" fmla="*/ 21 h 44"/>
                  <a:gd name="T10" fmla="*/ 11 w 35"/>
                  <a:gd name="T11" fmla="*/ 27 h 44"/>
                  <a:gd name="T12" fmla="*/ 11 w 35"/>
                  <a:gd name="T13" fmla="*/ 27 h 44"/>
                  <a:gd name="T14" fmla="*/ 16 w 35"/>
                  <a:gd name="T15" fmla="*/ 32 h 44"/>
                  <a:gd name="T16" fmla="*/ 22 w 35"/>
                  <a:gd name="T17" fmla="*/ 38 h 44"/>
                  <a:gd name="T18" fmla="*/ 28 w 35"/>
                  <a:gd name="T19" fmla="*/ 41 h 44"/>
                  <a:gd name="T20" fmla="*/ 35 w 35"/>
                  <a:gd name="T21" fmla="*/ 44 h 44"/>
                  <a:gd name="T22" fmla="*/ 35 w 35"/>
                  <a:gd name="T23" fmla="*/ 44 h 44"/>
                  <a:gd name="T24" fmla="*/ 35 w 35"/>
                  <a:gd name="T25" fmla="*/ 43 h 44"/>
                  <a:gd name="T26" fmla="*/ 35 w 35"/>
                  <a:gd name="T27" fmla="*/ 43 h 44"/>
                  <a:gd name="T28" fmla="*/ 29 w 35"/>
                  <a:gd name="T29" fmla="*/ 41 h 44"/>
                  <a:gd name="T30" fmla="*/ 23 w 35"/>
                  <a:gd name="T31" fmla="*/ 37 h 44"/>
                  <a:gd name="T32" fmla="*/ 17 w 35"/>
                  <a:gd name="T33" fmla="*/ 31 h 44"/>
                  <a:gd name="T34" fmla="*/ 12 w 35"/>
                  <a:gd name="T35" fmla="*/ 26 h 44"/>
                  <a:gd name="T36" fmla="*/ 12 w 35"/>
                  <a:gd name="T37" fmla="*/ 26 h 44"/>
                  <a:gd name="T38" fmla="*/ 8 w 35"/>
                  <a:gd name="T39" fmla="*/ 20 h 44"/>
                  <a:gd name="T40" fmla="*/ 4 w 35"/>
                  <a:gd name="T41" fmla="*/ 14 h 44"/>
                  <a:gd name="T42" fmla="*/ 2 w 35"/>
                  <a:gd name="T43" fmla="*/ 7 h 44"/>
                  <a:gd name="T44" fmla="*/ 1 w 35"/>
                  <a:gd name="T45" fmla="*/ 0 h 44"/>
                  <a:gd name="T46" fmla="*/ 1 w 35"/>
                  <a:gd name="T47" fmla="*/ 0 h 44"/>
                  <a:gd name="T48" fmla="*/ 0 w 35"/>
                  <a:gd name="T49" fmla="*/ 1 h 44"/>
                  <a:gd name="T50" fmla="*/ 0 w 35"/>
                  <a:gd name="T51" fmla="*/ 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 h="44">
                    <a:moveTo>
                      <a:pt x="0" y="1"/>
                    </a:moveTo>
                    <a:lnTo>
                      <a:pt x="0" y="1"/>
                    </a:lnTo>
                    <a:lnTo>
                      <a:pt x="1" y="8"/>
                    </a:lnTo>
                    <a:lnTo>
                      <a:pt x="3" y="15"/>
                    </a:lnTo>
                    <a:lnTo>
                      <a:pt x="7" y="21"/>
                    </a:lnTo>
                    <a:lnTo>
                      <a:pt x="11" y="27"/>
                    </a:lnTo>
                    <a:lnTo>
                      <a:pt x="16" y="32"/>
                    </a:lnTo>
                    <a:lnTo>
                      <a:pt x="22" y="38"/>
                    </a:lnTo>
                    <a:lnTo>
                      <a:pt x="28" y="41"/>
                    </a:lnTo>
                    <a:lnTo>
                      <a:pt x="35" y="44"/>
                    </a:lnTo>
                    <a:lnTo>
                      <a:pt x="35" y="43"/>
                    </a:lnTo>
                    <a:lnTo>
                      <a:pt x="29" y="41"/>
                    </a:lnTo>
                    <a:lnTo>
                      <a:pt x="23" y="37"/>
                    </a:lnTo>
                    <a:lnTo>
                      <a:pt x="17" y="31"/>
                    </a:lnTo>
                    <a:lnTo>
                      <a:pt x="12" y="26"/>
                    </a:lnTo>
                    <a:lnTo>
                      <a:pt x="8" y="20"/>
                    </a:lnTo>
                    <a:lnTo>
                      <a:pt x="4" y="14"/>
                    </a:lnTo>
                    <a:lnTo>
                      <a:pt x="2"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2" name="Freeform 389">
                <a:extLst>
                  <a:ext uri="{FF2B5EF4-FFF2-40B4-BE49-F238E27FC236}">
                    <a16:creationId xmlns:a16="http://schemas.microsoft.com/office/drawing/2014/main" id="{148F80DD-1CC1-4180-B5BE-B5C0B371CDFA}"/>
                  </a:ext>
                </a:extLst>
              </p:cNvPr>
              <p:cNvSpPr>
                <a:spLocks/>
              </p:cNvSpPr>
              <p:nvPr/>
            </p:nvSpPr>
            <p:spPr bwMode="auto">
              <a:xfrm>
                <a:off x="3819" y="1241"/>
                <a:ext cx="18" cy="10"/>
              </a:xfrm>
              <a:custGeom>
                <a:avLst/>
                <a:gdLst>
                  <a:gd name="T0" fmla="*/ 0 w 18"/>
                  <a:gd name="T1" fmla="*/ 6 h 10"/>
                  <a:gd name="T2" fmla="*/ 0 w 18"/>
                  <a:gd name="T3" fmla="*/ 6 h 10"/>
                  <a:gd name="T4" fmla="*/ 2 w 18"/>
                  <a:gd name="T5" fmla="*/ 9 h 10"/>
                  <a:gd name="T6" fmla="*/ 4 w 18"/>
                  <a:gd name="T7" fmla="*/ 10 h 10"/>
                  <a:gd name="T8" fmla="*/ 7 w 18"/>
                  <a:gd name="T9" fmla="*/ 10 h 10"/>
                  <a:gd name="T10" fmla="*/ 10 w 18"/>
                  <a:gd name="T11" fmla="*/ 10 h 10"/>
                  <a:gd name="T12" fmla="*/ 12 w 18"/>
                  <a:gd name="T13" fmla="*/ 9 h 10"/>
                  <a:gd name="T14" fmla="*/ 15 w 18"/>
                  <a:gd name="T15" fmla="*/ 7 h 10"/>
                  <a:gd name="T16" fmla="*/ 17 w 18"/>
                  <a:gd name="T17" fmla="*/ 3 h 10"/>
                  <a:gd name="T18" fmla="*/ 18 w 18"/>
                  <a:gd name="T19" fmla="*/ 1 h 10"/>
                  <a:gd name="T20" fmla="*/ 18 w 18"/>
                  <a:gd name="T21" fmla="*/ 1 h 10"/>
                  <a:gd name="T22" fmla="*/ 18 w 18"/>
                  <a:gd name="T23" fmla="*/ 0 h 10"/>
                  <a:gd name="T24" fmla="*/ 17 w 18"/>
                  <a:gd name="T25" fmla="*/ 0 h 10"/>
                  <a:gd name="T26" fmla="*/ 15 w 18"/>
                  <a:gd name="T27" fmla="*/ 2 h 10"/>
                  <a:gd name="T28" fmla="*/ 15 w 18"/>
                  <a:gd name="T29" fmla="*/ 2 h 10"/>
                  <a:gd name="T30" fmla="*/ 13 w 18"/>
                  <a:gd name="T31" fmla="*/ 4 h 10"/>
                  <a:gd name="T32" fmla="*/ 11 w 18"/>
                  <a:gd name="T33" fmla="*/ 6 h 10"/>
                  <a:gd name="T34" fmla="*/ 9 w 18"/>
                  <a:gd name="T35" fmla="*/ 7 h 10"/>
                  <a:gd name="T36" fmla="*/ 6 w 18"/>
                  <a:gd name="T37" fmla="*/ 8 h 10"/>
                  <a:gd name="T38" fmla="*/ 6 w 18"/>
                  <a:gd name="T39" fmla="*/ 8 h 10"/>
                  <a:gd name="T40" fmla="*/ 4 w 18"/>
                  <a:gd name="T41" fmla="*/ 7 h 10"/>
                  <a:gd name="T42" fmla="*/ 1 w 18"/>
                  <a:gd name="T43" fmla="*/ 6 h 10"/>
                  <a:gd name="T44" fmla="*/ 1 w 18"/>
                  <a:gd name="T45" fmla="*/ 6 h 10"/>
                  <a:gd name="T46" fmla="*/ 0 w 18"/>
                  <a:gd name="T47" fmla="*/ 6 h 10"/>
                  <a:gd name="T48" fmla="*/ 0 w 18"/>
                  <a:gd name="T49" fmla="*/ 6 h 10"/>
                  <a:gd name="T50" fmla="*/ 0 w 18"/>
                  <a:gd name="T51" fmla="*/ 6 h 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10">
                    <a:moveTo>
                      <a:pt x="0" y="6"/>
                    </a:moveTo>
                    <a:lnTo>
                      <a:pt x="0" y="6"/>
                    </a:lnTo>
                    <a:lnTo>
                      <a:pt x="2" y="9"/>
                    </a:lnTo>
                    <a:lnTo>
                      <a:pt x="4" y="10"/>
                    </a:lnTo>
                    <a:lnTo>
                      <a:pt x="7" y="10"/>
                    </a:lnTo>
                    <a:lnTo>
                      <a:pt x="10" y="10"/>
                    </a:lnTo>
                    <a:lnTo>
                      <a:pt x="12" y="9"/>
                    </a:lnTo>
                    <a:lnTo>
                      <a:pt x="15" y="7"/>
                    </a:lnTo>
                    <a:lnTo>
                      <a:pt x="17" y="3"/>
                    </a:lnTo>
                    <a:lnTo>
                      <a:pt x="18" y="1"/>
                    </a:lnTo>
                    <a:lnTo>
                      <a:pt x="18" y="0"/>
                    </a:lnTo>
                    <a:lnTo>
                      <a:pt x="17" y="0"/>
                    </a:lnTo>
                    <a:lnTo>
                      <a:pt x="15" y="2"/>
                    </a:lnTo>
                    <a:lnTo>
                      <a:pt x="13" y="4"/>
                    </a:lnTo>
                    <a:lnTo>
                      <a:pt x="11" y="6"/>
                    </a:lnTo>
                    <a:lnTo>
                      <a:pt x="9" y="7"/>
                    </a:lnTo>
                    <a:lnTo>
                      <a:pt x="6" y="8"/>
                    </a:lnTo>
                    <a:lnTo>
                      <a:pt x="4" y="7"/>
                    </a:lnTo>
                    <a:lnTo>
                      <a:pt x="1"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3" name="Freeform 390">
                <a:extLst>
                  <a:ext uri="{FF2B5EF4-FFF2-40B4-BE49-F238E27FC236}">
                    <a16:creationId xmlns:a16="http://schemas.microsoft.com/office/drawing/2014/main" id="{B8010DBB-17FE-4082-99DC-115963C11FB2}"/>
                  </a:ext>
                </a:extLst>
              </p:cNvPr>
              <p:cNvSpPr>
                <a:spLocks/>
              </p:cNvSpPr>
              <p:nvPr/>
            </p:nvSpPr>
            <p:spPr bwMode="auto">
              <a:xfrm>
                <a:off x="3822" y="1213"/>
                <a:ext cx="12" cy="12"/>
              </a:xfrm>
              <a:custGeom>
                <a:avLst/>
                <a:gdLst>
                  <a:gd name="T0" fmla="*/ 1 w 12"/>
                  <a:gd name="T1" fmla="*/ 12 h 12"/>
                  <a:gd name="T2" fmla="*/ 1 w 12"/>
                  <a:gd name="T3" fmla="*/ 12 h 12"/>
                  <a:gd name="T4" fmla="*/ 6 w 12"/>
                  <a:gd name="T5" fmla="*/ 7 h 12"/>
                  <a:gd name="T6" fmla="*/ 6 w 12"/>
                  <a:gd name="T7" fmla="*/ 7 h 12"/>
                  <a:gd name="T8" fmla="*/ 9 w 12"/>
                  <a:gd name="T9" fmla="*/ 5 h 12"/>
                  <a:gd name="T10" fmla="*/ 9 w 12"/>
                  <a:gd name="T11" fmla="*/ 5 h 12"/>
                  <a:gd name="T12" fmla="*/ 11 w 12"/>
                  <a:gd name="T13" fmla="*/ 4 h 12"/>
                  <a:gd name="T14" fmla="*/ 11 w 12"/>
                  <a:gd name="T15" fmla="*/ 4 h 12"/>
                  <a:gd name="T16" fmla="*/ 12 w 12"/>
                  <a:gd name="T17" fmla="*/ 2 h 12"/>
                  <a:gd name="T18" fmla="*/ 12 w 12"/>
                  <a:gd name="T19" fmla="*/ 1 h 12"/>
                  <a:gd name="T20" fmla="*/ 12 w 12"/>
                  <a:gd name="T21" fmla="*/ 1 h 12"/>
                  <a:gd name="T22" fmla="*/ 11 w 12"/>
                  <a:gd name="T23" fmla="*/ 0 h 12"/>
                  <a:gd name="T24" fmla="*/ 11 w 12"/>
                  <a:gd name="T25" fmla="*/ 0 h 12"/>
                  <a:gd name="T26" fmla="*/ 11 w 12"/>
                  <a:gd name="T27" fmla="*/ 0 h 12"/>
                  <a:gd name="T28" fmla="*/ 8 w 12"/>
                  <a:gd name="T29" fmla="*/ 2 h 12"/>
                  <a:gd name="T30" fmla="*/ 8 w 12"/>
                  <a:gd name="T31" fmla="*/ 2 h 12"/>
                  <a:gd name="T32" fmla="*/ 4 w 12"/>
                  <a:gd name="T33" fmla="*/ 6 h 12"/>
                  <a:gd name="T34" fmla="*/ 4 w 12"/>
                  <a:gd name="T35" fmla="*/ 6 h 12"/>
                  <a:gd name="T36" fmla="*/ 2 w 12"/>
                  <a:gd name="T37" fmla="*/ 9 h 12"/>
                  <a:gd name="T38" fmla="*/ 0 w 12"/>
                  <a:gd name="T39" fmla="*/ 12 h 12"/>
                  <a:gd name="T40" fmla="*/ 0 w 12"/>
                  <a:gd name="T41" fmla="*/ 12 h 12"/>
                  <a:gd name="T42" fmla="*/ 1 w 12"/>
                  <a:gd name="T43" fmla="*/ 12 h 12"/>
                  <a:gd name="T44" fmla="*/ 1 w 12"/>
                  <a:gd name="T45" fmla="*/ 12 h 12"/>
                  <a:gd name="T46" fmla="*/ 1 w 12"/>
                  <a:gd name="T47" fmla="*/ 12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2">
                    <a:moveTo>
                      <a:pt x="1" y="12"/>
                    </a:moveTo>
                    <a:lnTo>
                      <a:pt x="1" y="12"/>
                    </a:lnTo>
                    <a:lnTo>
                      <a:pt x="6" y="7"/>
                    </a:lnTo>
                    <a:lnTo>
                      <a:pt x="9" y="5"/>
                    </a:lnTo>
                    <a:lnTo>
                      <a:pt x="11" y="4"/>
                    </a:lnTo>
                    <a:lnTo>
                      <a:pt x="12" y="2"/>
                    </a:lnTo>
                    <a:lnTo>
                      <a:pt x="12" y="1"/>
                    </a:lnTo>
                    <a:lnTo>
                      <a:pt x="11" y="0"/>
                    </a:lnTo>
                    <a:lnTo>
                      <a:pt x="8" y="2"/>
                    </a:lnTo>
                    <a:lnTo>
                      <a:pt x="4" y="6"/>
                    </a:lnTo>
                    <a:lnTo>
                      <a:pt x="2" y="9"/>
                    </a:lnTo>
                    <a:lnTo>
                      <a:pt x="0"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4" name="Freeform 391">
                <a:extLst>
                  <a:ext uri="{FF2B5EF4-FFF2-40B4-BE49-F238E27FC236}">
                    <a16:creationId xmlns:a16="http://schemas.microsoft.com/office/drawing/2014/main" id="{BBC627EB-E6E5-48C9-BF3F-4E11D1A0F8EA}"/>
                  </a:ext>
                </a:extLst>
              </p:cNvPr>
              <p:cNvSpPr>
                <a:spLocks/>
              </p:cNvSpPr>
              <p:nvPr/>
            </p:nvSpPr>
            <p:spPr bwMode="auto">
              <a:xfrm>
                <a:off x="3813" y="1305"/>
                <a:ext cx="13" cy="4"/>
              </a:xfrm>
              <a:custGeom>
                <a:avLst/>
                <a:gdLst>
                  <a:gd name="T0" fmla="*/ 0 w 13"/>
                  <a:gd name="T1" fmla="*/ 4 h 4"/>
                  <a:gd name="T2" fmla="*/ 0 w 13"/>
                  <a:gd name="T3" fmla="*/ 4 h 4"/>
                  <a:gd name="T4" fmla="*/ 5 w 13"/>
                  <a:gd name="T5" fmla="*/ 4 h 4"/>
                  <a:gd name="T6" fmla="*/ 5 w 13"/>
                  <a:gd name="T7" fmla="*/ 4 h 4"/>
                  <a:gd name="T8" fmla="*/ 9 w 13"/>
                  <a:gd name="T9" fmla="*/ 3 h 4"/>
                  <a:gd name="T10" fmla="*/ 9 w 13"/>
                  <a:gd name="T11" fmla="*/ 3 h 4"/>
                  <a:gd name="T12" fmla="*/ 12 w 13"/>
                  <a:gd name="T13" fmla="*/ 2 h 4"/>
                  <a:gd name="T14" fmla="*/ 13 w 13"/>
                  <a:gd name="T15" fmla="*/ 1 h 4"/>
                  <a:gd name="T16" fmla="*/ 13 w 13"/>
                  <a:gd name="T17" fmla="*/ 0 h 4"/>
                  <a:gd name="T18" fmla="*/ 13 w 13"/>
                  <a:gd name="T19" fmla="*/ 0 h 4"/>
                  <a:gd name="T20" fmla="*/ 12 w 13"/>
                  <a:gd name="T21" fmla="*/ 0 h 4"/>
                  <a:gd name="T22" fmla="*/ 12 w 13"/>
                  <a:gd name="T23" fmla="*/ 0 h 4"/>
                  <a:gd name="T24" fmla="*/ 12 w 13"/>
                  <a:gd name="T25" fmla="*/ 0 h 4"/>
                  <a:gd name="T26" fmla="*/ 11 w 13"/>
                  <a:gd name="T27" fmla="*/ 1 h 4"/>
                  <a:gd name="T28" fmla="*/ 10 w 13"/>
                  <a:gd name="T29" fmla="*/ 2 h 4"/>
                  <a:gd name="T30" fmla="*/ 7 w 13"/>
                  <a:gd name="T31" fmla="*/ 2 h 4"/>
                  <a:gd name="T32" fmla="*/ 7 w 13"/>
                  <a:gd name="T33" fmla="*/ 2 h 4"/>
                  <a:gd name="T34" fmla="*/ 1 w 13"/>
                  <a:gd name="T35" fmla="*/ 3 h 4"/>
                  <a:gd name="T36" fmla="*/ 1 w 13"/>
                  <a:gd name="T37" fmla="*/ 3 h 4"/>
                  <a:gd name="T38" fmla="*/ 0 w 13"/>
                  <a:gd name="T39" fmla="*/ 4 h 4"/>
                  <a:gd name="T40" fmla="*/ 0 w 13"/>
                  <a:gd name="T41" fmla="*/ 4 h 4"/>
                  <a:gd name="T42" fmla="*/ 0 w 13"/>
                  <a:gd name="T43" fmla="*/ 4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4">
                    <a:moveTo>
                      <a:pt x="0" y="4"/>
                    </a:moveTo>
                    <a:lnTo>
                      <a:pt x="0" y="4"/>
                    </a:lnTo>
                    <a:lnTo>
                      <a:pt x="5" y="4"/>
                    </a:lnTo>
                    <a:lnTo>
                      <a:pt x="9" y="3"/>
                    </a:lnTo>
                    <a:lnTo>
                      <a:pt x="12" y="2"/>
                    </a:lnTo>
                    <a:lnTo>
                      <a:pt x="13" y="1"/>
                    </a:lnTo>
                    <a:lnTo>
                      <a:pt x="13" y="0"/>
                    </a:lnTo>
                    <a:lnTo>
                      <a:pt x="12" y="0"/>
                    </a:lnTo>
                    <a:lnTo>
                      <a:pt x="11" y="1"/>
                    </a:lnTo>
                    <a:lnTo>
                      <a:pt x="10" y="2"/>
                    </a:lnTo>
                    <a:lnTo>
                      <a:pt x="7" y="2"/>
                    </a:lnTo>
                    <a:lnTo>
                      <a:pt x="1" y="3"/>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5" name="Freeform 392">
                <a:extLst>
                  <a:ext uri="{FF2B5EF4-FFF2-40B4-BE49-F238E27FC236}">
                    <a16:creationId xmlns:a16="http://schemas.microsoft.com/office/drawing/2014/main" id="{30ABFA65-0847-4201-9515-229E21D9CC9D}"/>
                  </a:ext>
                </a:extLst>
              </p:cNvPr>
              <p:cNvSpPr>
                <a:spLocks/>
              </p:cNvSpPr>
              <p:nvPr/>
            </p:nvSpPr>
            <p:spPr bwMode="auto">
              <a:xfrm>
                <a:off x="3836" y="1203"/>
                <a:ext cx="34" cy="101"/>
              </a:xfrm>
              <a:custGeom>
                <a:avLst/>
                <a:gdLst>
                  <a:gd name="T0" fmla="*/ 0 w 34"/>
                  <a:gd name="T1" fmla="*/ 1 h 101"/>
                  <a:gd name="T2" fmla="*/ 0 w 34"/>
                  <a:gd name="T3" fmla="*/ 1 h 101"/>
                  <a:gd name="T4" fmla="*/ 6 w 34"/>
                  <a:gd name="T5" fmla="*/ 12 h 101"/>
                  <a:gd name="T6" fmla="*/ 13 w 34"/>
                  <a:gd name="T7" fmla="*/ 23 h 101"/>
                  <a:gd name="T8" fmla="*/ 13 w 34"/>
                  <a:gd name="T9" fmla="*/ 23 h 101"/>
                  <a:gd name="T10" fmla="*/ 22 w 34"/>
                  <a:gd name="T11" fmla="*/ 33 h 101"/>
                  <a:gd name="T12" fmla="*/ 26 w 34"/>
                  <a:gd name="T13" fmla="*/ 39 h 101"/>
                  <a:gd name="T14" fmla="*/ 29 w 34"/>
                  <a:gd name="T15" fmla="*/ 46 h 101"/>
                  <a:gd name="T16" fmla="*/ 29 w 34"/>
                  <a:gd name="T17" fmla="*/ 46 h 101"/>
                  <a:gd name="T18" fmla="*/ 30 w 34"/>
                  <a:gd name="T19" fmla="*/ 52 h 101"/>
                  <a:gd name="T20" fmla="*/ 31 w 34"/>
                  <a:gd name="T21" fmla="*/ 59 h 101"/>
                  <a:gd name="T22" fmla="*/ 32 w 34"/>
                  <a:gd name="T23" fmla="*/ 66 h 101"/>
                  <a:gd name="T24" fmla="*/ 32 w 34"/>
                  <a:gd name="T25" fmla="*/ 72 h 101"/>
                  <a:gd name="T26" fmla="*/ 32 w 34"/>
                  <a:gd name="T27" fmla="*/ 72 h 101"/>
                  <a:gd name="T28" fmla="*/ 31 w 34"/>
                  <a:gd name="T29" fmla="*/ 77 h 101"/>
                  <a:gd name="T30" fmla="*/ 30 w 34"/>
                  <a:gd name="T31" fmla="*/ 81 h 101"/>
                  <a:gd name="T32" fmla="*/ 28 w 34"/>
                  <a:gd name="T33" fmla="*/ 85 h 101"/>
                  <a:gd name="T34" fmla="*/ 25 w 34"/>
                  <a:gd name="T35" fmla="*/ 88 h 101"/>
                  <a:gd name="T36" fmla="*/ 25 w 34"/>
                  <a:gd name="T37" fmla="*/ 88 h 101"/>
                  <a:gd name="T38" fmla="*/ 20 w 34"/>
                  <a:gd name="T39" fmla="*/ 94 h 101"/>
                  <a:gd name="T40" fmla="*/ 15 w 34"/>
                  <a:gd name="T41" fmla="*/ 100 h 101"/>
                  <a:gd name="T42" fmla="*/ 15 w 34"/>
                  <a:gd name="T43" fmla="*/ 100 h 101"/>
                  <a:gd name="T44" fmla="*/ 13 w 34"/>
                  <a:gd name="T45" fmla="*/ 101 h 101"/>
                  <a:gd name="T46" fmla="*/ 15 w 34"/>
                  <a:gd name="T47" fmla="*/ 101 h 101"/>
                  <a:gd name="T48" fmla="*/ 15 w 34"/>
                  <a:gd name="T49" fmla="*/ 101 h 101"/>
                  <a:gd name="T50" fmla="*/ 20 w 34"/>
                  <a:gd name="T51" fmla="*/ 96 h 101"/>
                  <a:gd name="T52" fmla="*/ 25 w 34"/>
                  <a:gd name="T53" fmla="*/ 92 h 101"/>
                  <a:gd name="T54" fmla="*/ 29 w 34"/>
                  <a:gd name="T55" fmla="*/ 86 h 101"/>
                  <a:gd name="T56" fmla="*/ 32 w 34"/>
                  <a:gd name="T57" fmla="*/ 80 h 101"/>
                  <a:gd name="T58" fmla="*/ 32 w 34"/>
                  <a:gd name="T59" fmla="*/ 80 h 101"/>
                  <a:gd name="T60" fmla="*/ 34 w 34"/>
                  <a:gd name="T61" fmla="*/ 74 h 101"/>
                  <a:gd name="T62" fmla="*/ 34 w 34"/>
                  <a:gd name="T63" fmla="*/ 67 h 101"/>
                  <a:gd name="T64" fmla="*/ 34 w 34"/>
                  <a:gd name="T65" fmla="*/ 60 h 101"/>
                  <a:gd name="T66" fmla="*/ 33 w 34"/>
                  <a:gd name="T67" fmla="*/ 53 h 101"/>
                  <a:gd name="T68" fmla="*/ 33 w 34"/>
                  <a:gd name="T69" fmla="*/ 53 h 101"/>
                  <a:gd name="T70" fmla="*/ 31 w 34"/>
                  <a:gd name="T71" fmla="*/ 46 h 101"/>
                  <a:gd name="T72" fmla="*/ 28 w 34"/>
                  <a:gd name="T73" fmla="*/ 38 h 101"/>
                  <a:gd name="T74" fmla="*/ 25 w 34"/>
                  <a:gd name="T75" fmla="*/ 32 h 101"/>
                  <a:gd name="T76" fmla="*/ 20 w 34"/>
                  <a:gd name="T77" fmla="*/ 26 h 101"/>
                  <a:gd name="T78" fmla="*/ 20 w 34"/>
                  <a:gd name="T79" fmla="*/ 26 h 101"/>
                  <a:gd name="T80" fmla="*/ 9 w 34"/>
                  <a:gd name="T81" fmla="*/ 14 h 101"/>
                  <a:gd name="T82" fmla="*/ 4 w 34"/>
                  <a:gd name="T83" fmla="*/ 7 h 101"/>
                  <a:gd name="T84" fmla="*/ 1 w 34"/>
                  <a:gd name="T85" fmla="*/ 0 h 101"/>
                  <a:gd name="T86" fmla="*/ 1 w 34"/>
                  <a:gd name="T87" fmla="*/ 0 h 101"/>
                  <a:gd name="T88" fmla="*/ 0 w 34"/>
                  <a:gd name="T89" fmla="*/ 1 h 101"/>
                  <a:gd name="T90" fmla="*/ 0 w 34"/>
                  <a:gd name="T91" fmla="*/ 1 h 10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4" h="101">
                    <a:moveTo>
                      <a:pt x="0" y="1"/>
                    </a:moveTo>
                    <a:lnTo>
                      <a:pt x="0" y="1"/>
                    </a:lnTo>
                    <a:lnTo>
                      <a:pt x="6" y="12"/>
                    </a:lnTo>
                    <a:lnTo>
                      <a:pt x="13" y="23"/>
                    </a:lnTo>
                    <a:lnTo>
                      <a:pt x="22" y="33"/>
                    </a:lnTo>
                    <a:lnTo>
                      <a:pt x="26" y="39"/>
                    </a:lnTo>
                    <a:lnTo>
                      <a:pt x="29" y="46"/>
                    </a:lnTo>
                    <a:lnTo>
                      <a:pt x="30" y="52"/>
                    </a:lnTo>
                    <a:lnTo>
                      <a:pt x="31" y="59"/>
                    </a:lnTo>
                    <a:lnTo>
                      <a:pt x="32" y="66"/>
                    </a:lnTo>
                    <a:lnTo>
                      <a:pt x="32" y="72"/>
                    </a:lnTo>
                    <a:lnTo>
                      <a:pt x="31" y="77"/>
                    </a:lnTo>
                    <a:lnTo>
                      <a:pt x="30" y="81"/>
                    </a:lnTo>
                    <a:lnTo>
                      <a:pt x="28" y="85"/>
                    </a:lnTo>
                    <a:lnTo>
                      <a:pt x="25" y="88"/>
                    </a:lnTo>
                    <a:lnTo>
                      <a:pt x="20" y="94"/>
                    </a:lnTo>
                    <a:lnTo>
                      <a:pt x="15" y="100"/>
                    </a:lnTo>
                    <a:lnTo>
                      <a:pt x="13" y="101"/>
                    </a:lnTo>
                    <a:lnTo>
                      <a:pt x="15" y="101"/>
                    </a:lnTo>
                    <a:lnTo>
                      <a:pt x="20" y="96"/>
                    </a:lnTo>
                    <a:lnTo>
                      <a:pt x="25" y="92"/>
                    </a:lnTo>
                    <a:lnTo>
                      <a:pt x="29" y="86"/>
                    </a:lnTo>
                    <a:lnTo>
                      <a:pt x="32" y="80"/>
                    </a:lnTo>
                    <a:lnTo>
                      <a:pt x="34" y="74"/>
                    </a:lnTo>
                    <a:lnTo>
                      <a:pt x="34" y="67"/>
                    </a:lnTo>
                    <a:lnTo>
                      <a:pt x="34" y="60"/>
                    </a:lnTo>
                    <a:lnTo>
                      <a:pt x="33" y="53"/>
                    </a:lnTo>
                    <a:lnTo>
                      <a:pt x="31" y="46"/>
                    </a:lnTo>
                    <a:lnTo>
                      <a:pt x="28" y="38"/>
                    </a:lnTo>
                    <a:lnTo>
                      <a:pt x="25" y="32"/>
                    </a:lnTo>
                    <a:lnTo>
                      <a:pt x="20" y="26"/>
                    </a:lnTo>
                    <a:lnTo>
                      <a:pt x="9" y="14"/>
                    </a:lnTo>
                    <a:lnTo>
                      <a:pt x="4"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6" name="Freeform 393">
                <a:extLst>
                  <a:ext uri="{FF2B5EF4-FFF2-40B4-BE49-F238E27FC236}">
                    <a16:creationId xmlns:a16="http://schemas.microsoft.com/office/drawing/2014/main" id="{C4AC75E2-CE7A-485B-934A-BD6B272CC776}"/>
                  </a:ext>
                </a:extLst>
              </p:cNvPr>
              <p:cNvSpPr>
                <a:spLocks/>
              </p:cNvSpPr>
              <p:nvPr/>
            </p:nvSpPr>
            <p:spPr bwMode="auto">
              <a:xfrm>
                <a:off x="3746" y="1183"/>
                <a:ext cx="47" cy="42"/>
              </a:xfrm>
              <a:custGeom>
                <a:avLst/>
                <a:gdLst>
                  <a:gd name="T0" fmla="*/ 45 w 47"/>
                  <a:gd name="T1" fmla="*/ 0 h 42"/>
                  <a:gd name="T2" fmla="*/ 45 w 47"/>
                  <a:gd name="T3" fmla="*/ 0 h 42"/>
                  <a:gd name="T4" fmla="*/ 46 w 47"/>
                  <a:gd name="T5" fmla="*/ 5 h 42"/>
                  <a:gd name="T6" fmla="*/ 47 w 47"/>
                  <a:gd name="T7" fmla="*/ 11 h 42"/>
                  <a:gd name="T8" fmla="*/ 46 w 47"/>
                  <a:gd name="T9" fmla="*/ 15 h 42"/>
                  <a:gd name="T10" fmla="*/ 44 w 47"/>
                  <a:gd name="T11" fmla="*/ 20 h 42"/>
                  <a:gd name="T12" fmla="*/ 44 w 47"/>
                  <a:gd name="T13" fmla="*/ 20 h 42"/>
                  <a:gd name="T14" fmla="*/ 42 w 47"/>
                  <a:gd name="T15" fmla="*/ 25 h 42"/>
                  <a:gd name="T16" fmla="*/ 39 w 47"/>
                  <a:gd name="T17" fmla="*/ 29 h 42"/>
                  <a:gd name="T18" fmla="*/ 35 w 47"/>
                  <a:gd name="T19" fmla="*/ 32 h 42"/>
                  <a:gd name="T20" fmla="*/ 31 w 47"/>
                  <a:gd name="T21" fmla="*/ 35 h 42"/>
                  <a:gd name="T22" fmla="*/ 31 w 47"/>
                  <a:gd name="T23" fmla="*/ 35 h 42"/>
                  <a:gd name="T24" fmla="*/ 23 w 47"/>
                  <a:gd name="T25" fmla="*/ 39 h 42"/>
                  <a:gd name="T26" fmla="*/ 14 w 47"/>
                  <a:gd name="T27" fmla="*/ 41 h 42"/>
                  <a:gd name="T28" fmla="*/ 14 w 47"/>
                  <a:gd name="T29" fmla="*/ 41 h 42"/>
                  <a:gd name="T30" fmla="*/ 10 w 47"/>
                  <a:gd name="T31" fmla="*/ 41 h 42"/>
                  <a:gd name="T32" fmla="*/ 7 w 47"/>
                  <a:gd name="T33" fmla="*/ 40 h 42"/>
                  <a:gd name="T34" fmla="*/ 5 w 47"/>
                  <a:gd name="T35" fmla="*/ 39 h 42"/>
                  <a:gd name="T36" fmla="*/ 5 w 47"/>
                  <a:gd name="T37" fmla="*/ 39 h 42"/>
                  <a:gd name="T38" fmla="*/ 3 w 47"/>
                  <a:gd name="T39" fmla="*/ 38 h 42"/>
                  <a:gd name="T40" fmla="*/ 1 w 47"/>
                  <a:gd name="T41" fmla="*/ 35 h 42"/>
                  <a:gd name="T42" fmla="*/ 1 w 47"/>
                  <a:gd name="T43" fmla="*/ 33 h 42"/>
                  <a:gd name="T44" fmla="*/ 1 w 47"/>
                  <a:gd name="T45" fmla="*/ 32 h 42"/>
                  <a:gd name="T46" fmla="*/ 3 w 47"/>
                  <a:gd name="T47" fmla="*/ 31 h 42"/>
                  <a:gd name="T48" fmla="*/ 3 w 47"/>
                  <a:gd name="T49" fmla="*/ 31 h 42"/>
                  <a:gd name="T50" fmla="*/ 3 w 47"/>
                  <a:gd name="T51" fmla="*/ 30 h 42"/>
                  <a:gd name="T52" fmla="*/ 3 w 47"/>
                  <a:gd name="T53" fmla="*/ 30 h 42"/>
                  <a:gd name="T54" fmla="*/ 3 w 47"/>
                  <a:gd name="T55" fmla="*/ 30 h 42"/>
                  <a:gd name="T56" fmla="*/ 0 w 47"/>
                  <a:gd name="T57" fmla="*/ 32 h 42"/>
                  <a:gd name="T58" fmla="*/ 0 w 47"/>
                  <a:gd name="T59" fmla="*/ 35 h 42"/>
                  <a:gd name="T60" fmla="*/ 1 w 47"/>
                  <a:gd name="T61" fmla="*/ 37 h 42"/>
                  <a:gd name="T62" fmla="*/ 4 w 47"/>
                  <a:gd name="T63" fmla="*/ 39 h 42"/>
                  <a:gd name="T64" fmla="*/ 4 w 47"/>
                  <a:gd name="T65" fmla="*/ 39 h 42"/>
                  <a:gd name="T66" fmla="*/ 6 w 47"/>
                  <a:gd name="T67" fmla="*/ 41 h 42"/>
                  <a:gd name="T68" fmla="*/ 9 w 47"/>
                  <a:gd name="T69" fmla="*/ 42 h 42"/>
                  <a:gd name="T70" fmla="*/ 15 w 47"/>
                  <a:gd name="T71" fmla="*/ 42 h 42"/>
                  <a:gd name="T72" fmla="*/ 21 w 47"/>
                  <a:gd name="T73" fmla="*/ 41 h 42"/>
                  <a:gd name="T74" fmla="*/ 26 w 47"/>
                  <a:gd name="T75" fmla="*/ 39 h 42"/>
                  <a:gd name="T76" fmla="*/ 26 w 47"/>
                  <a:gd name="T77" fmla="*/ 39 h 42"/>
                  <a:gd name="T78" fmla="*/ 31 w 47"/>
                  <a:gd name="T79" fmla="*/ 36 h 42"/>
                  <a:gd name="T80" fmla="*/ 35 w 47"/>
                  <a:gd name="T81" fmla="*/ 33 h 42"/>
                  <a:gd name="T82" fmla="*/ 39 w 47"/>
                  <a:gd name="T83" fmla="*/ 29 h 42"/>
                  <a:gd name="T84" fmla="*/ 43 w 47"/>
                  <a:gd name="T85" fmla="*/ 25 h 42"/>
                  <a:gd name="T86" fmla="*/ 43 w 47"/>
                  <a:gd name="T87" fmla="*/ 25 h 42"/>
                  <a:gd name="T88" fmla="*/ 46 w 47"/>
                  <a:gd name="T89" fmla="*/ 19 h 42"/>
                  <a:gd name="T90" fmla="*/ 47 w 47"/>
                  <a:gd name="T91" fmla="*/ 13 h 42"/>
                  <a:gd name="T92" fmla="*/ 47 w 47"/>
                  <a:gd name="T93" fmla="*/ 6 h 42"/>
                  <a:gd name="T94" fmla="*/ 45 w 47"/>
                  <a:gd name="T95" fmla="*/ 0 h 42"/>
                  <a:gd name="T96" fmla="*/ 45 w 47"/>
                  <a:gd name="T97" fmla="*/ 0 h 42"/>
                  <a:gd name="T98" fmla="*/ 45 w 47"/>
                  <a:gd name="T99" fmla="*/ 0 h 42"/>
                  <a:gd name="T100" fmla="*/ 45 w 47"/>
                  <a:gd name="T101" fmla="*/ 0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 h="42">
                    <a:moveTo>
                      <a:pt x="45" y="0"/>
                    </a:moveTo>
                    <a:lnTo>
                      <a:pt x="45" y="0"/>
                    </a:lnTo>
                    <a:lnTo>
                      <a:pt x="46" y="5"/>
                    </a:lnTo>
                    <a:lnTo>
                      <a:pt x="47" y="11"/>
                    </a:lnTo>
                    <a:lnTo>
                      <a:pt x="46" y="15"/>
                    </a:lnTo>
                    <a:lnTo>
                      <a:pt x="44" y="20"/>
                    </a:lnTo>
                    <a:lnTo>
                      <a:pt x="42" y="25"/>
                    </a:lnTo>
                    <a:lnTo>
                      <a:pt x="39" y="29"/>
                    </a:lnTo>
                    <a:lnTo>
                      <a:pt x="35" y="32"/>
                    </a:lnTo>
                    <a:lnTo>
                      <a:pt x="31" y="35"/>
                    </a:lnTo>
                    <a:lnTo>
                      <a:pt x="23" y="39"/>
                    </a:lnTo>
                    <a:lnTo>
                      <a:pt x="14" y="41"/>
                    </a:lnTo>
                    <a:lnTo>
                      <a:pt x="10" y="41"/>
                    </a:lnTo>
                    <a:lnTo>
                      <a:pt x="7" y="40"/>
                    </a:lnTo>
                    <a:lnTo>
                      <a:pt x="5" y="39"/>
                    </a:lnTo>
                    <a:lnTo>
                      <a:pt x="3" y="38"/>
                    </a:lnTo>
                    <a:lnTo>
                      <a:pt x="1" y="35"/>
                    </a:lnTo>
                    <a:lnTo>
                      <a:pt x="1" y="33"/>
                    </a:lnTo>
                    <a:lnTo>
                      <a:pt x="1" y="32"/>
                    </a:lnTo>
                    <a:lnTo>
                      <a:pt x="3" y="31"/>
                    </a:lnTo>
                    <a:lnTo>
                      <a:pt x="3" y="30"/>
                    </a:lnTo>
                    <a:lnTo>
                      <a:pt x="0" y="32"/>
                    </a:lnTo>
                    <a:lnTo>
                      <a:pt x="0" y="35"/>
                    </a:lnTo>
                    <a:lnTo>
                      <a:pt x="1" y="37"/>
                    </a:lnTo>
                    <a:lnTo>
                      <a:pt x="4" y="39"/>
                    </a:lnTo>
                    <a:lnTo>
                      <a:pt x="6" y="41"/>
                    </a:lnTo>
                    <a:lnTo>
                      <a:pt x="9" y="42"/>
                    </a:lnTo>
                    <a:lnTo>
                      <a:pt x="15" y="42"/>
                    </a:lnTo>
                    <a:lnTo>
                      <a:pt x="21" y="41"/>
                    </a:lnTo>
                    <a:lnTo>
                      <a:pt x="26" y="39"/>
                    </a:lnTo>
                    <a:lnTo>
                      <a:pt x="31" y="36"/>
                    </a:lnTo>
                    <a:lnTo>
                      <a:pt x="35" y="33"/>
                    </a:lnTo>
                    <a:lnTo>
                      <a:pt x="39" y="29"/>
                    </a:lnTo>
                    <a:lnTo>
                      <a:pt x="43" y="25"/>
                    </a:lnTo>
                    <a:lnTo>
                      <a:pt x="46" y="19"/>
                    </a:lnTo>
                    <a:lnTo>
                      <a:pt x="47" y="13"/>
                    </a:lnTo>
                    <a:lnTo>
                      <a:pt x="47" y="6"/>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7" name="Freeform 394">
                <a:extLst>
                  <a:ext uri="{FF2B5EF4-FFF2-40B4-BE49-F238E27FC236}">
                    <a16:creationId xmlns:a16="http://schemas.microsoft.com/office/drawing/2014/main" id="{5BA23A5A-E119-428F-98D0-B47AEEFBC99A}"/>
                  </a:ext>
                </a:extLst>
              </p:cNvPr>
              <p:cNvSpPr>
                <a:spLocks/>
              </p:cNvSpPr>
              <p:nvPr/>
            </p:nvSpPr>
            <p:spPr bwMode="auto">
              <a:xfrm>
                <a:off x="3812" y="1185"/>
                <a:ext cx="33" cy="37"/>
              </a:xfrm>
              <a:custGeom>
                <a:avLst/>
                <a:gdLst>
                  <a:gd name="T0" fmla="*/ 0 w 33"/>
                  <a:gd name="T1" fmla="*/ 0 h 37"/>
                  <a:gd name="T2" fmla="*/ 0 w 33"/>
                  <a:gd name="T3" fmla="*/ 0 h 37"/>
                  <a:gd name="T4" fmla="*/ 7 w 33"/>
                  <a:gd name="T5" fmla="*/ 1 h 37"/>
                  <a:gd name="T6" fmla="*/ 13 w 33"/>
                  <a:gd name="T7" fmla="*/ 2 h 37"/>
                  <a:gd name="T8" fmla="*/ 19 w 33"/>
                  <a:gd name="T9" fmla="*/ 6 h 37"/>
                  <a:gd name="T10" fmla="*/ 24 w 33"/>
                  <a:gd name="T11" fmla="*/ 10 h 37"/>
                  <a:gd name="T12" fmla="*/ 24 w 33"/>
                  <a:gd name="T13" fmla="*/ 10 h 37"/>
                  <a:gd name="T14" fmla="*/ 28 w 33"/>
                  <a:gd name="T15" fmla="*/ 16 h 37"/>
                  <a:gd name="T16" fmla="*/ 31 w 33"/>
                  <a:gd name="T17" fmla="*/ 23 h 37"/>
                  <a:gd name="T18" fmla="*/ 32 w 33"/>
                  <a:gd name="T19" fmla="*/ 30 h 37"/>
                  <a:gd name="T20" fmla="*/ 31 w 33"/>
                  <a:gd name="T21" fmla="*/ 34 h 37"/>
                  <a:gd name="T22" fmla="*/ 30 w 33"/>
                  <a:gd name="T23" fmla="*/ 37 h 37"/>
                  <a:gd name="T24" fmla="*/ 30 w 33"/>
                  <a:gd name="T25" fmla="*/ 37 h 37"/>
                  <a:gd name="T26" fmla="*/ 30 w 33"/>
                  <a:gd name="T27" fmla="*/ 37 h 37"/>
                  <a:gd name="T28" fmla="*/ 31 w 33"/>
                  <a:gd name="T29" fmla="*/ 37 h 37"/>
                  <a:gd name="T30" fmla="*/ 31 w 33"/>
                  <a:gd name="T31" fmla="*/ 37 h 37"/>
                  <a:gd name="T32" fmla="*/ 32 w 33"/>
                  <a:gd name="T33" fmla="*/ 34 h 37"/>
                  <a:gd name="T34" fmla="*/ 33 w 33"/>
                  <a:gd name="T35" fmla="*/ 31 h 37"/>
                  <a:gd name="T36" fmla="*/ 32 w 33"/>
                  <a:gd name="T37" fmla="*/ 24 h 37"/>
                  <a:gd name="T38" fmla="*/ 30 w 33"/>
                  <a:gd name="T39" fmla="*/ 17 h 37"/>
                  <a:gd name="T40" fmla="*/ 27 w 33"/>
                  <a:gd name="T41" fmla="*/ 11 h 37"/>
                  <a:gd name="T42" fmla="*/ 27 w 33"/>
                  <a:gd name="T43" fmla="*/ 11 h 37"/>
                  <a:gd name="T44" fmla="*/ 25 w 33"/>
                  <a:gd name="T45" fmla="*/ 8 h 37"/>
                  <a:gd name="T46" fmla="*/ 22 w 33"/>
                  <a:gd name="T47" fmla="*/ 6 h 37"/>
                  <a:gd name="T48" fmla="*/ 15 w 33"/>
                  <a:gd name="T49" fmla="*/ 2 h 37"/>
                  <a:gd name="T50" fmla="*/ 8 w 33"/>
                  <a:gd name="T51" fmla="*/ 0 h 37"/>
                  <a:gd name="T52" fmla="*/ 1 w 33"/>
                  <a:gd name="T53" fmla="*/ 0 h 37"/>
                  <a:gd name="T54" fmla="*/ 1 w 33"/>
                  <a:gd name="T55" fmla="*/ 0 h 37"/>
                  <a:gd name="T56" fmla="*/ 0 w 33"/>
                  <a:gd name="T57" fmla="*/ 0 h 37"/>
                  <a:gd name="T58" fmla="*/ 0 w 33"/>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3" h="37">
                    <a:moveTo>
                      <a:pt x="0" y="0"/>
                    </a:moveTo>
                    <a:lnTo>
                      <a:pt x="0" y="0"/>
                    </a:lnTo>
                    <a:lnTo>
                      <a:pt x="7" y="1"/>
                    </a:lnTo>
                    <a:lnTo>
                      <a:pt x="13" y="2"/>
                    </a:lnTo>
                    <a:lnTo>
                      <a:pt x="19" y="6"/>
                    </a:lnTo>
                    <a:lnTo>
                      <a:pt x="24" y="10"/>
                    </a:lnTo>
                    <a:lnTo>
                      <a:pt x="28" y="16"/>
                    </a:lnTo>
                    <a:lnTo>
                      <a:pt x="31" y="23"/>
                    </a:lnTo>
                    <a:lnTo>
                      <a:pt x="32" y="30"/>
                    </a:lnTo>
                    <a:lnTo>
                      <a:pt x="31" y="34"/>
                    </a:lnTo>
                    <a:lnTo>
                      <a:pt x="30" y="37"/>
                    </a:lnTo>
                    <a:lnTo>
                      <a:pt x="31" y="37"/>
                    </a:lnTo>
                    <a:lnTo>
                      <a:pt x="32" y="34"/>
                    </a:lnTo>
                    <a:lnTo>
                      <a:pt x="33" y="31"/>
                    </a:lnTo>
                    <a:lnTo>
                      <a:pt x="32" y="24"/>
                    </a:lnTo>
                    <a:lnTo>
                      <a:pt x="30" y="17"/>
                    </a:lnTo>
                    <a:lnTo>
                      <a:pt x="27" y="11"/>
                    </a:lnTo>
                    <a:lnTo>
                      <a:pt x="25" y="8"/>
                    </a:lnTo>
                    <a:lnTo>
                      <a:pt x="22" y="6"/>
                    </a:lnTo>
                    <a:lnTo>
                      <a:pt x="15" y="2"/>
                    </a:lnTo>
                    <a:lnTo>
                      <a:pt x="8"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8" name="Freeform 395">
                <a:extLst>
                  <a:ext uri="{FF2B5EF4-FFF2-40B4-BE49-F238E27FC236}">
                    <a16:creationId xmlns:a16="http://schemas.microsoft.com/office/drawing/2014/main" id="{D9049C66-487F-4BC9-A3EB-872C7AE42B7A}"/>
                  </a:ext>
                </a:extLst>
              </p:cNvPr>
              <p:cNvSpPr>
                <a:spLocks/>
              </p:cNvSpPr>
              <p:nvPr/>
            </p:nvSpPr>
            <p:spPr bwMode="auto">
              <a:xfrm>
                <a:off x="3719" y="1296"/>
                <a:ext cx="138" cy="206"/>
              </a:xfrm>
              <a:custGeom>
                <a:avLst/>
                <a:gdLst>
                  <a:gd name="T0" fmla="*/ 29 w 138"/>
                  <a:gd name="T1" fmla="*/ 0 h 206"/>
                  <a:gd name="T2" fmla="*/ 23 w 138"/>
                  <a:gd name="T3" fmla="*/ 3 h 206"/>
                  <a:gd name="T4" fmla="*/ 13 w 138"/>
                  <a:gd name="T5" fmla="*/ 17 h 206"/>
                  <a:gd name="T6" fmla="*/ 9 w 138"/>
                  <a:gd name="T7" fmla="*/ 24 h 206"/>
                  <a:gd name="T8" fmla="*/ 3 w 138"/>
                  <a:gd name="T9" fmla="*/ 42 h 206"/>
                  <a:gd name="T10" fmla="*/ 0 w 138"/>
                  <a:gd name="T11" fmla="*/ 63 h 206"/>
                  <a:gd name="T12" fmla="*/ 1 w 138"/>
                  <a:gd name="T13" fmla="*/ 73 h 206"/>
                  <a:gd name="T14" fmla="*/ 4 w 138"/>
                  <a:gd name="T15" fmla="*/ 91 h 206"/>
                  <a:gd name="T16" fmla="*/ 11 w 138"/>
                  <a:gd name="T17" fmla="*/ 107 h 206"/>
                  <a:gd name="T18" fmla="*/ 22 w 138"/>
                  <a:gd name="T19" fmla="*/ 122 h 206"/>
                  <a:gd name="T20" fmla="*/ 28 w 138"/>
                  <a:gd name="T21" fmla="*/ 127 h 206"/>
                  <a:gd name="T22" fmla="*/ 53 w 138"/>
                  <a:gd name="T23" fmla="*/ 143 h 206"/>
                  <a:gd name="T24" fmla="*/ 79 w 138"/>
                  <a:gd name="T25" fmla="*/ 155 h 206"/>
                  <a:gd name="T26" fmla="*/ 87 w 138"/>
                  <a:gd name="T27" fmla="*/ 159 h 206"/>
                  <a:gd name="T28" fmla="*/ 103 w 138"/>
                  <a:gd name="T29" fmla="*/ 168 h 206"/>
                  <a:gd name="T30" fmla="*/ 110 w 138"/>
                  <a:gd name="T31" fmla="*/ 175 h 206"/>
                  <a:gd name="T32" fmla="*/ 136 w 138"/>
                  <a:gd name="T33" fmla="*/ 206 h 206"/>
                  <a:gd name="T34" fmla="*/ 136 w 138"/>
                  <a:gd name="T35" fmla="*/ 206 h 206"/>
                  <a:gd name="T36" fmla="*/ 138 w 138"/>
                  <a:gd name="T37" fmla="*/ 203 h 206"/>
                  <a:gd name="T38" fmla="*/ 134 w 138"/>
                  <a:gd name="T39" fmla="*/ 196 h 206"/>
                  <a:gd name="T40" fmla="*/ 123 w 138"/>
                  <a:gd name="T41" fmla="*/ 182 h 206"/>
                  <a:gd name="T42" fmla="*/ 112 w 138"/>
                  <a:gd name="T43" fmla="*/ 169 h 206"/>
                  <a:gd name="T44" fmla="*/ 100 w 138"/>
                  <a:gd name="T45" fmla="*/ 159 h 206"/>
                  <a:gd name="T46" fmla="*/ 94 w 138"/>
                  <a:gd name="T47" fmla="*/ 156 h 206"/>
                  <a:gd name="T48" fmla="*/ 68 w 138"/>
                  <a:gd name="T49" fmla="*/ 144 h 206"/>
                  <a:gd name="T50" fmla="*/ 43 w 138"/>
                  <a:gd name="T51" fmla="*/ 131 h 206"/>
                  <a:gd name="T52" fmla="*/ 32 w 138"/>
                  <a:gd name="T53" fmla="*/ 124 h 206"/>
                  <a:gd name="T54" fmla="*/ 17 w 138"/>
                  <a:gd name="T55" fmla="*/ 107 h 206"/>
                  <a:gd name="T56" fmla="*/ 9 w 138"/>
                  <a:gd name="T57" fmla="*/ 95 h 206"/>
                  <a:gd name="T58" fmla="*/ 7 w 138"/>
                  <a:gd name="T59" fmla="*/ 87 h 206"/>
                  <a:gd name="T60" fmla="*/ 3 w 138"/>
                  <a:gd name="T61" fmla="*/ 64 h 206"/>
                  <a:gd name="T62" fmla="*/ 5 w 138"/>
                  <a:gd name="T63" fmla="*/ 40 h 206"/>
                  <a:gd name="T64" fmla="*/ 7 w 138"/>
                  <a:gd name="T65" fmla="*/ 34 h 206"/>
                  <a:gd name="T66" fmla="*/ 15 w 138"/>
                  <a:gd name="T67" fmla="*/ 17 h 206"/>
                  <a:gd name="T68" fmla="*/ 21 w 138"/>
                  <a:gd name="T69" fmla="*/ 8 h 206"/>
                  <a:gd name="T70" fmla="*/ 29 w 138"/>
                  <a:gd name="T71" fmla="*/ 0 h 206"/>
                  <a:gd name="T72" fmla="*/ 29 w 138"/>
                  <a:gd name="T73" fmla="*/ 0 h 2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8" h="206">
                    <a:moveTo>
                      <a:pt x="29" y="0"/>
                    </a:moveTo>
                    <a:lnTo>
                      <a:pt x="29" y="0"/>
                    </a:lnTo>
                    <a:lnTo>
                      <a:pt x="26" y="1"/>
                    </a:lnTo>
                    <a:lnTo>
                      <a:pt x="23" y="3"/>
                    </a:lnTo>
                    <a:lnTo>
                      <a:pt x="17" y="10"/>
                    </a:lnTo>
                    <a:lnTo>
                      <a:pt x="13" y="17"/>
                    </a:lnTo>
                    <a:lnTo>
                      <a:pt x="9" y="24"/>
                    </a:lnTo>
                    <a:lnTo>
                      <a:pt x="5" y="33"/>
                    </a:lnTo>
                    <a:lnTo>
                      <a:pt x="3" y="42"/>
                    </a:lnTo>
                    <a:lnTo>
                      <a:pt x="1" y="52"/>
                    </a:lnTo>
                    <a:lnTo>
                      <a:pt x="0" y="63"/>
                    </a:lnTo>
                    <a:lnTo>
                      <a:pt x="1" y="73"/>
                    </a:lnTo>
                    <a:lnTo>
                      <a:pt x="2" y="82"/>
                    </a:lnTo>
                    <a:lnTo>
                      <a:pt x="4" y="91"/>
                    </a:lnTo>
                    <a:lnTo>
                      <a:pt x="7" y="100"/>
                    </a:lnTo>
                    <a:lnTo>
                      <a:pt x="11" y="107"/>
                    </a:lnTo>
                    <a:lnTo>
                      <a:pt x="16" y="114"/>
                    </a:lnTo>
                    <a:lnTo>
                      <a:pt x="22" y="122"/>
                    </a:lnTo>
                    <a:lnTo>
                      <a:pt x="28" y="127"/>
                    </a:lnTo>
                    <a:lnTo>
                      <a:pt x="40" y="136"/>
                    </a:lnTo>
                    <a:lnTo>
                      <a:pt x="53" y="143"/>
                    </a:lnTo>
                    <a:lnTo>
                      <a:pt x="65" y="150"/>
                    </a:lnTo>
                    <a:lnTo>
                      <a:pt x="79" y="155"/>
                    </a:lnTo>
                    <a:lnTo>
                      <a:pt x="87" y="159"/>
                    </a:lnTo>
                    <a:lnTo>
                      <a:pt x="95" y="163"/>
                    </a:lnTo>
                    <a:lnTo>
                      <a:pt x="103" y="168"/>
                    </a:lnTo>
                    <a:lnTo>
                      <a:pt x="110" y="175"/>
                    </a:lnTo>
                    <a:lnTo>
                      <a:pt x="123" y="190"/>
                    </a:lnTo>
                    <a:lnTo>
                      <a:pt x="136" y="206"/>
                    </a:lnTo>
                    <a:lnTo>
                      <a:pt x="137" y="205"/>
                    </a:lnTo>
                    <a:lnTo>
                      <a:pt x="138" y="203"/>
                    </a:lnTo>
                    <a:lnTo>
                      <a:pt x="134" y="196"/>
                    </a:lnTo>
                    <a:lnTo>
                      <a:pt x="128" y="188"/>
                    </a:lnTo>
                    <a:lnTo>
                      <a:pt x="123" y="182"/>
                    </a:lnTo>
                    <a:lnTo>
                      <a:pt x="118" y="175"/>
                    </a:lnTo>
                    <a:lnTo>
                      <a:pt x="112" y="169"/>
                    </a:lnTo>
                    <a:lnTo>
                      <a:pt x="106" y="164"/>
                    </a:lnTo>
                    <a:lnTo>
                      <a:pt x="100" y="159"/>
                    </a:lnTo>
                    <a:lnTo>
                      <a:pt x="94" y="156"/>
                    </a:lnTo>
                    <a:lnTo>
                      <a:pt x="81" y="150"/>
                    </a:lnTo>
                    <a:lnTo>
                      <a:pt x="68" y="144"/>
                    </a:lnTo>
                    <a:lnTo>
                      <a:pt x="55" y="138"/>
                    </a:lnTo>
                    <a:lnTo>
                      <a:pt x="43" y="131"/>
                    </a:lnTo>
                    <a:lnTo>
                      <a:pt x="32" y="124"/>
                    </a:lnTo>
                    <a:lnTo>
                      <a:pt x="22" y="113"/>
                    </a:lnTo>
                    <a:lnTo>
                      <a:pt x="17" y="107"/>
                    </a:lnTo>
                    <a:lnTo>
                      <a:pt x="13" y="101"/>
                    </a:lnTo>
                    <a:lnTo>
                      <a:pt x="9" y="95"/>
                    </a:lnTo>
                    <a:lnTo>
                      <a:pt x="7" y="87"/>
                    </a:lnTo>
                    <a:lnTo>
                      <a:pt x="4" y="76"/>
                    </a:lnTo>
                    <a:lnTo>
                      <a:pt x="3" y="64"/>
                    </a:lnTo>
                    <a:lnTo>
                      <a:pt x="4" y="51"/>
                    </a:lnTo>
                    <a:lnTo>
                      <a:pt x="5" y="40"/>
                    </a:lnTo>
                    <a:lnTo>
                      <a:pt x="7" y="34"/>
                    </a:lnTo>
                    <a:lnTo>
                      <a:pt x="9" y="28"/>
                    </a:lnTo>
                    <a:lnTo>
                      <a:pt x="15" y="17"/>
                    </a:lnTo>
                    <a:lnTo>
                      <a:pt x="21" y="8"/>
                    </a:lnTo>
                    <a:lnTo>
                      <a:pt x="25" y="3"/>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9" name="Freeform 396">
                <a:extLst>
                  <a:ext uri="{FF2B5EF4-FFF2-40B4-BE49-F238E27FC236}">
                    <a16:creationId xmlns:a16="http://schemas.microsoft.com/office/drawing/2014/main" id="{A1DD48E0-E8E9-4DA6-AD80-127416942F60}"/>
                  </a:ext>
                </a:extLst>
              </p:cNvPr>
              <p:cNvSpPr>
                <a:spLocks/>
              </p:cNvSpPr>
              <p:nvPr/>
            </p:nvSpPr>
            <p:spPr bwMode="auto">
              <a:xfrm>
                <a:off x="3793" y="1185"/>
                <a:ext cx="42" cy="30"/>
              </a:xfrm>
              <a:custGeom>
                <a:avLst/>
                <a:gdLst>
                  <a:gd name="T0" fmla="*/ 0 w 42"/>
                  <a:gd name="T1" fmla="*/ 0 h 30"/>
                  <a:gd name="T2" fmla="*/ 0 w 42"/>
                  <a:gd name="T3" fmla="*/ 0 h 30"/>
                  <a:gd name="T4" fmla="*/ 5 w 42"/>
                  <a:gd name="T5" fmla="*/ 6 h 30"/>
                  <a:gd name="T6" fmla="*/ 10 w 42"/>
                  <a:gd name="T7" fmla="*/ 9 h 30"/>
                  <a:gd name="T8" fmla="*/ 21 w 42"/>
                  <a:gd name="T9" fmla="*/ 13 h 30"/>
                  <a:gd name="T10" fmla="*/ 21 w 42"/>
                  <a:gd name="T11" fmla="*/ 13 h 30"/>
                  <a:gd name="T12" fmla="*/ 27 w 42"/>
                  <a:gd name="T13" fmla="*/ 16 h 30"/>
                  <a:gd name="T14" fmla="*/ 33 w 42"/>
                  <a:gd name="T15" fmla="*/ 20 h 30"/>
                  <a:gd name="T16" fmla="*/ 37 w 42"/>
                  <a:gd name="T17" fmla="*/ 24 h 30"/>
                  <a:gd name="T18" fmla="*/ 41 w 42"/>
                  <a:gd name="T19" fmla="*/ 30 h 30"/>
                  <a:gd name="T20" fmla="*/ 41 w 42"/>
                  <a:gd name="T21" fmla="*/ 30 h 30"/>
                  <a:gd name="T22" fmla="*/ 42 w 42"/>
                  <a:gd name="T23" fmla="*/ 30 h 30"/>
                  <a:gd name="T24" fmla="*/ 42 w 42"/>
                  <a:gd name="T25" fmla="*/ 29 h 30"/>
                  <a:gd name="T26" fmla="*/ 42 w 42"/>
                  <a:gd name="T27" fmla="*/ 29 h 30"/>
                  <a:gd name="T28" fmla="*/ 39 w 42"/>
                  <a:gd name="T29" fmla="*/ 23 h 30"/>
                  <a:gd name="T30" fmla="*/ 35 w 42"/>
                  <a:gd name="T31" fmla="*/ 18 h 30"/>
                  <a:gd name="T32" fmla="*/ 30 w 42"/>
                  <a:gd name="T33" fmla="*/ 15 h 30"/>
                  <a:gd name="T34" fmla="*/ 24 w 42"/>
                  <a:gd name="T35" fmla="*/ 12 h 30"/>
                  <a:gd name="T36" fmla="*/ 12 w 42"/>
                  <a:gd name="T37" fmla="*/ 8 h 30"/>
                  <a:gd name="T38" fmla="*/ 6 w 42"/>
                  <a:gd name="T39" fmla="*/ 4 h 30"/>
                  <a:gd name="T40" fmla="*/ 0 w 42"/>
                  <a:gd name="T41" fmla="*/ 0 h 30"/>
                  <a:gd name="T42" fmla="*/ 0 w 42"/>
                  <a:gd name="T43" fmla="*/ 0 h 30"/>
                  <a:gd name="T44" fmla="*/ 0 w 42"/>
                  <a:gd name="T45" fmla="*/ 0 h 30"/>
                  <a:gd name="T46" fmla="*/ 0 w 42"/>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30">
                    <a:moveTo>
                      <a:pt x="0" y="0"/>
                    </a:moveTo>
                    <a:lnTo>
                      <a:pt x="0" y="0"/>
                    </a:lnTo>
                    <a:lnTo>
                      <a:pt x="5" y="6"/>
                    </a:lnTo>
                    <a:lnTo>
                      <a:pt x="10" y="9"/>
                    </a:lnTo>
                    <a:lnTo>
                      <a:pt x="21" y="13"/>
                    </a:lnTo>
                    <a:lnTo>
                      <a:pt x="27" y="16"/>
                    </a:lnTo>
                    <a:lnTo>
                      <a:pt x="33" y="20"/>
                    </a:lnTo>
                    <a:lnTo>
                      <a:pt x="37" y="24"/>
                    </a:lnTo>
                    <a:lnTo>
                      <a:pt x="41" y="30"/>
                    </a:lnTo>
                    <a:lnTo>
                      <a:pt x="42" y="30"/>
                    </a:lnTo>
                    <a:lnTo>
                      <a:pt x="42" y="29"/>
                    </a:lnTo>
                    <a:lnTo>
                      <a:pt x="39" y="23"/>
                    </a:lnTo>
                    <a:lnTo>
                      <a:pt x="35" y="18"/>
                    </a:lnTo>
                    <a:lnTo>
                      <a:pt x="30" y="15"/>
                    </a:lnTo>
                    <a:lnTo>
                      <a:pt x="24" y="12"/>
                    </a:lnTo>
                    <a:lnTo>
                      <a:pt x="12" y="8"/>
                    </a:lnTo>
                    <a:lnTo>
                      <a:pt x="6"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0" name="Freeform 397">
                <a:extLst>
                  <a:ext uri="{FF2B5EF4-FFF2-40B4-BE49-F238E27FC236}">
                    <a16:creationId xmlns:a16="http://schemas.microsoft.com/office/drawing/2014/main" id="{542CB4C3-B69C-4AB6-AFB5-6127449794CC}"/>
                  </a:ext>
                </a:extLst>
              </p:cNvPr>
              <p:cNvSpPr>
                <a:spLocks/>
              </p:cNvSpPr>
              <p:nvPr/>
            </p:nvSpPr>
            <p:spPr bwMode="auto">
              <a:xfrm>
                <a:off x="3705" y="1274"/>
                <a:ext cx="28" cy="18"/>
              </a:xfrm>
              <a:custGeom>
                <a:avLst/>
                <a:gdLst>
                  <a:gd name="T0" fmla="*/ 27 w 28"/>
                  <a:gd name="T1" fmla="*/ 0 h 18"/>
                  <a:gd name="T2" fmla="*/ 27 w 28"/>
                  <a:gd name="T3" fmla="*/ 0 h 18"/>
                  <a:gd name="T4" fmla="*/ 26 w 28"/>
                  <a:gd name="T5" fmla="*/ 7 h 18"/>
                  <a:gd name="T6" fmla="*/ 23 w 28"/>
                  <a:gd name="T7" fmla="*/ 12 h 18"/>
                  <a:gd name="T8" fmla="*/ 19 w 28"/>
                  <a:gd name="T9" fmla="*/ 15 h 18"/>
                  <a:gd name="T10" fmla="*/ 13 w 28"/>
                  <a:gd name="T11" fmla="*/ 17 h 18"/>
                  <a:gd name="T12" fmla="*/ 13 w 28"/>
                  <a:gd name="T13" fmla="*/ 17 h 18"/>
                  <a:gd name="T14" fmla="*/ 8 w 28"/>
                  <a:gd name="T15" fmla="*/ 17 h 18"/>
                  <a:gd name="T16" fmla="*/ 3 w 28"/>
                  <a:gd name="T17" fmla="*/ 15 h 18"/>
                  <a:gd name="T18" fmla="*/ 3 w 28"/>
                  <a:gd name="T19" fmla="*/ 15 h 18"/>
                  <a:gd name="T20" fmla="*/ 0 w 28"/>
                  <a:gd name="T21" fmla="*/ 12 h 18"/>
                  <a:gd name="T22" fmla="*/ 0 w 28"/>
                  <a:gd name="T23" fmla="*/ 12 h 18"/>
                  <a:gd name="T24" fmla="*/ 0 w 28"/>
                  <a:gd name="T25" fmla="*/ 11 h 18"/>
                  <a:gd name="T26" fmla="*/ 0 w 28"/>
                  <a:gd name="T27" fmla="*/ 9 h 18"/>
                  <a:gd name="T28" fmla="*/ 2 w 28"/>
                  <a:gd name="T29" fmla="*/ 7 h 18"/>
                  <a:gd name="T30" fmla="*/ 4 w 28"/>
                  <a:gd name="T31" fmla="*/ 5 h 18"/>
                  <a:gd name="T32" fmla="*/ 5 w 28"/>
                  <a:gd name="T33" fmla="*/ 5 h 18"/>
                  <a:gd name="T34" fmla="*/ 5 w 28"/>
                  <a:gd name="T35" fmla="*/ 6 h 18"/>
                  <a:gd name="T36" fmla="*/ 5 w 28"/>
                  <a:gd name="T37" fmla="*/ 6 h 18"/>
                  <a:gd name="T38" fmla="*/ 6 w 28"/>
                  <a:gd name="T39" fmla="*/ 6 h 18"/>
                  <a:gd name="T40" fmla="*/ 6 w 28"/>
                  <a:gd name="T41" fmla="*/ 5 h 18"/>
                  <a:gd name="T42" fmla="*/ 6 w 28"/>
                  <a:gd name="T43" fmla="*/ 5 h 18"/>
                  <a:gd name="T44" fmla="*/ 5 w 28"/>
                  <a:gd name="T45" fmla="*/ 4 h 18"/>
                  <a:gd name="T46" fmla="*/ 4 w 28"/>
                  <a:gd name="T47" fmla="*/ 4 h 18"/>
                  <a:gd name="T48" fmla="*/ 1 w 28"/>
                  <a:gd name="T49" fmla="*/ 6 h 18"/>
                  <a:gd name="T50" fmla="*/ 1 w 28"/>
                  <a:gd name="T51" fmla="*/ 6 h 18"/>
                  <a:gd name="T52" fmla="*/ 0 w 28"/>
                  <a:gd name="T53" fmla="*/ 9 h 18"/>
                  <a:gd name="T54" fmla="*/ 0 w 28"/>
                  <a:gd name="T55" fmla="*/ 12 h 18"/>
                  <a:gd name="T56" fmla="*/ 1 w 28"/>
                  <a:gd name="T57" fmla="*/ 14 h 18"/>
                  <a:gd name="T58" fmla="*/ 4 w 28"/>
                  <a:gd name="T59" fmla="*/ 16 h 18"/>
                  <a:gd name="T60" fmla="*/ 4 w 28"/>
                  <a:gd name="T61" fmla="*/ 16 h 18"/>
                  <a:gd name="T62" fmla="*/ 8 w 28"/>
                  <a:gd name="T63" fmla="*/ 18 h 18"/>
                  <a:gd name="T64" fmla="*/ 12 w 28"/>
                  <a:gd name="T65" fmla="*/ 18 h 18"/>
                  <a:gd name="T66" fmla="*/ 17 w 28"/>
                  <a:gd name="T67" fmla="*/ 17 h 18"/>
                  <a:gd name="T68" fmla="*/ 20 w 28"/>
                  <a:gd name="T69" fmla="*/ 15 h 18"/>
                  <a:gd name="T70" fmla="*/ 20 w 28"/>
                  <a:gd name="T71" fmla="*/ 15 h 18"/>
                  <a:gd name="T72" fmla="*/ 24 w 28"/>
                  <a:gd name="T73" fmla="*/ 12 h 18"/>
                  <a:gd name="T74" fmla="*/ 26 w 28"/>
                  <a:gd name="T75" fmla="*/ 9 h 18"/>
                  <a:gd name="T76" fmla="*/ 27 w 28"/>
                  <a:gd name="T77" fmla="*/ 5 h 18"/>
                  <a:gd name="T78" fmla="*/ 28 w 28"/>
                  <a:gd name="T79" fmla="*/ 0 h 18"/>
                  <a:gd name="T80" fmla="*/ 28 w 28"/>
                  <a:gd name="T81" fmla="*/ 0 h 18"/>
                  <a:gd name="T82" fmla="*/ 27 w 28"/>
                  <a:gd name="T83" fmla="*/ 0 h 18"/>
                  <a:gd name="T84" fmla="*/ 27 w 28"/>
                  <a:gd name="T85" fmla="*/ 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 h="18">
                    <a:moveTo>
                      <a:pt x="27" y="0"/>
                    </a:moveTo>
                    <a:lnTo>
                      <a:pt x="27" y="0"/>
                    </a:lnTo>
                    <a:lnTo>
                      <a:pt x="26" y="7"/>
                    </a:lnTo>
                    <a:lnTo>
                      <a:pt x="23" y="12"/>
                    </a:lnTo>
                    <a:lnTo>
                      <a:pt x="19" y="15"/>
                    </a:lnTo>
                    <a:lnTo>
                      <a:pt x="13" y="17"/>
                    </a:lnTo>
                    <a:lnTo>
                      <a:pt x="8" y="17"/>
                    </a:lnTo>
                    <a:lnTo>
                      <a:pt x="3" y="15"/>
                    </a:lnTo>
                    <a:lnTo>
                      <a:pt x="0" y="12"/>
                    </a:lnTo>
                    <a:lnTo>
                      <a:pt x="0" y="11"/>
                    </a:lnTo>
                    <a:lnTo>
                      <a:pt x="0" y="9"/>
                    </a:lnTo>
                    <a:lnTo>
                      <a:pt x="2" y="7"/>
                    </a:lnTo>
                    <a:lnTo>
                      <a:pt x="4" y="5"/>
                    </a:lnTo>
                    <a:lnTo>
                      <a:pt x="5" y="5"/>
                    </a:lnTo>
                    <a:lnTo>
                      <a:pt x="5" y="6"/>
                    </a:lnTo>
                    <a:lnTo>
                      <a:pt x="6" y="6"/>
                    </a:lnTo>
                    <a:lnTo>
                      <a:pt x="6" y="5"/>
                    </a:lnTo>
                    <a:lnTo>
                      <a:pt x="5" y="4"/>
                    </a:lnTo>
                    <a:lnTo>
                      <a:pt x="4" y="4"/>
                    </a:lnTo>
                    <a:lnTo>
                      <a:pt x="1" y="6"/>
                    </a:lnTo>
                    <a:lnTo>
                      <a:pt x="0" y="9"/>
                    </a:lnTo>
                    <a:lnTo>
                      <a:pt x="0" y="12"/>
                    </a:lnTo>
                    <a:lnTo>
                      <a:pt x="1" y="14"/>
                    </a:lnTo>
                    <a:lnTo>
                      <a:pt x="4" y="16"/>
                    </a:lnTo>
                    <a:lnTo>
                      <a:pt x="8" y="18"/>
                    </a:lnTo>
                    <a:lnTo>
                      <a:pt x="12" y="18"/>
                    </a:lnTo>
                    <a:lnTo>
                      <a:pt x="17" y="17"/>
                    </a:lnTo>
                    <a:lnTo>
                      <a:pt x="20" y="15"/>
                    </a:lnTo>
                    <a:lnTo>
                      <a:pt x="24" y="12"/>
                    </a:lnTo>
                    <a:lnTo>
                      <a:pt x="26" y="9"/>
                    </a:lnTo>
                    <a:lnTo>
                      <a:pt x="27" y="5"/>
                    </a:lnTo>
                    <a:lnTo>
                      <a:pt x="28"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1" name="Freeform 398">
                <a:extLst>
                  <a:ext uri="{FF2B5EF4-FFF2-40B4-BE49-F238E27FC236}">
                    <a16:creationId xmlns:a16="http://schemas.microsoft.com/office/drawing/2014/main" id="{373ADD32-407E-4BF9-99CC-2A9279E6BA26}"/>
                  </a:ext>
                </a:extLst>
              </p:cNvPr>
              <p:cNvSpPr>
                <a:spLocks/>
              </p:cNvSpPr>
              <p:nvPr/>
            </p:nvSpPr>
            <p:spPr bwMode="auto">
              <a:xfrm>
                <a:off x="3824" y="1315"/>
                <a:ext cx="45" cy="181"/>
              </a:xfrm>
              <a:custGeom>
                <a:avLst/>
                <a:gdLst>
                  <a:gd name="T0" fmla="*/ 0 w 45"/>
                  <a:gd name="T1" fmla="*/ 1 h 181"/>
                  <a:gd name="T2" fmla="*/ 0 w 45"/>
                  <a:gd name="T3" fmla="*/ 1 h 181"/>
                  <a:gd name="T4" fmla="*/ 10 w 45"/>
                  <a:gd name="T5" fmla="*/ 8 h 181"/>
                  <a:gd name="T6" fmla="*/ 18 w 45"/>
                  <a:gd name="T7" fmla="*/ 17 h 181"/>
                  <a:gd name="T8" fmla="*/ 25 w 45"/>
                  <a:gd name="T9" fmla="*/ 27 h 181"/>
                  <a:gd name="T10" fmla="*/ 31 w 45"/>
                  <a:gd name="T11" fmla="*/ 38 h 181"/>
                  <a:gd name="T12" fmla="*/ 35 w 45"/>
                  <a:gd name="T13" fmla="*/ 51 h 181"/>
                  <a:gd name="T14" fmla="*/ 37 w 45"/>
                  <a:gd name="T15" fmla="*/ 63 h 181"/>
                  <a:gd name="T16" fmla="*/ 38 w 45"/>
                  <a:gd name="T17" fmla="*/ 75 h 181"/>
                  <a:gd name="T18" fmla="*/ 38 w 45"/>
                  <a:gd name="T19" fmla="*/ 87 h 181"/>
                  <a:gd name="T20" fmla="*/ 38 w 45"/>
                  <a:gd name="T21" fmla="*/ 87 h 181"/>
                  <a:gd name="T22" fmla="*/ 37 w 45"/>
                  <a:gd name="T23" fmla="*/ 100 h 181"/>
                  <a:gd name="T24" fmla="*/ 36 w 45"/>
                  <a:gd name="T25" fmla="*/ 113 h 181"/>
                  <a:gd name="T26" fmla="*/ 33 w 45"/>
                  <a:gd name="T27" fmla="*/ 138 h 181"/>
                  <a:gd name="T28" fmla="*/ 33 w 45"/>
                  <a:gd name="T29" fmla="*/ 138 h 181"/>
                  <a:gd name="T30" fmla="*/ 33 w 45"/>
                  <a:gd name="T31" fmla="*/ 143 h 181"/>
                  <a:gd name="T32" fmla="*/ 33 w 45"/>
                  <a:gd name="T33" fmla="*/ 149 h 181"/>
                  <a:gd name="T34" fmla="*/ 35 w 45"/>
                  <a:gd name="T35" fmla="*/ 161 h 181"/>
                  <a:gd name="T36" fmla="*/ 39 w 45"/>
                  <a:gd name="T37" fmla="*/ 171 h 181"/>
                  <a:gd name="T38" fmla="*/ 44 w 45"/>
                  <a:gd name="T39" fmla="*/ 181 h 181"/>
                  <a:gd name="T40" fmla="*/ 44 w 45"/>
                  <a:gd name="T41" fmla="*/ 181 h 181"/>
                  <a:gd name="T42" fmla="*/ 45 w 45"/>
                  <a:gd name="T43" fmla="*/ 181 h 181"/>
                  <a:gd name="T44" fmla="*/ 45 w 45"/>
                  <a:gd name="T45" fmla="*/ 180 h 181"/>
                  <a:gd name="T46" fmla="*/ 45 w 45"/>
                  <a:gd name="T47" fmla="*/ 180 h 181"/>
                  <a:gd name="T48" fmla="*/ 40 w 45"/>
                  <a:gd name="T49" fmla="*/ 169 h 181"/>
                  <a:gd name="T50" fmla="*/ 38 w 45"/>
                  <a:gd name="T51" fmla="*/ 163 h 181"/>
                  <a:gd name="T52" fmla="*/ 36 w 45"/>
                  <a:gd name="T53" fmla="*/ 157 h 181"/>
                  <a:gd name="T54" fmla="*/ 36 w 45"/>
                  <a:gd name="T55" fmla="*/ 157 h 181"/>
                  <a:gd name="T56" fmla="*/ 35 w 45"/>
                  <a:gd name="T57" fmla="*/ 149 h 181"/>
                  <a:gd name="T58" fmla="*/ 34 w 45"/>
                  <a:gd name="T59" fmla="*/ 142 h 181"/>
                  <a:gd name="T60" fmla="*/ 35 w 45"/>
                  <a:gd name="T61" fmla="*/ 127 h 181"/>
                  <a:gd name="T62" fmla="*/ 35 w 45"/>
                  <a:gd name="T63" fmla="*/ 127 h 181"/>
                  <a:gd name="T64" fmla="*/ 38 w 45"/>
                  <a:gd name="T65" fmla="*/ 101 h 181"/>
                  <a:gd name="T66" fmla="*/ 40 w 45"/>
                  <a:gd name="T67" fmla="*/ 86 h 181"/>
                  <a:gd name="T68" fmla="*/ 40 w 45"/>
                  <a:gd name="T69" fmla="*/ 73 h 181"/>
                  <a:gd name="T70" fmla="*/ 40 w 45"/>
                  <a:gd name="T71" fmla="*/ 73 h 181"/>
                  <a:gd name="T72" fmla="*/ 39 w 45"/>
                  <a:gd name="T73" fmla="*/ 63 h 181"/>
                  <a:gd name="T74" fmla="*/ 38 w 45"/>
                  <a:gd name="T75" fmla="*/ 52 h 181"/>
                  <a:gd name="T76" fmla="*/ 35 w 45"/>
                  <a:gd name="T77" fmla="*/ 43 h 181"/>
                  <a:gd name="T78" fmla="*/ 31 w 45"/>
                  <a:gd name="T79" fmla="*/ 32 h 181"/>
                  <a:gd name="T80" fmla="*/ 31 w 45"/>
                  <a:gd name="T81" fmla="*/ 32 h 181"/>
                  <a:gd name="T82" fmla="*/ 25 w 45"/>
                  <a:gd name="T83" fmla="*/ 23 h 181"/>
                  <a:gd name="T84" fmla="*/ 18 w 45"/>
                  <a:gd name="T85" fmla="*/ 14 h 181"/>
                  <a:gd name="T86" fmla="*/ 10 w 45"/>
                  <a:gd name="T87" fmla="*/ 6 h 181"/>
                  <a:gd name="T88" fmla="*/ 5 w 45"/>
                  <a:gd name="T89" fmla="*/ 3 h 181"/>
                  <a:gd name="T90" fmla="*/ 1 w 45"/>
                  <a:gd name="T91" fmla="*/ 0 h 181"/>
                  <a:gd name="T92" fmla="*/ 1 w 45"/>
                  <a:gd name="T93" fmla="*/ 0 h 181"/>
                  <a:gd name="T94" fmla="*/ 0 w 45"/>
                  <a:gd name="T95" fmla="*/ 0 h 181"/>
                  <a:gd name="T96" fmla="*/ 0 w 45"/>
                  <a:gd name="T97" fmla="*/ 1 h 181"/>
                  <a:gd name="T98" fmla="*/ 0 w 45"/>
                  <a:gd name="T99" fmla="*/ 1 h 1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 h="181">
                    <a:moveTo>
                      <a:pt x="0" y="1"/>
                    </a:moveTo>
                    <a:lnTo>
                      <a:pt x="0" y="1"/>
                    </a:lnTo>
                    <a:lnTo>
                      <a:pt x="10" y="8"/>
                    </a:lnTo>
                    <a:lnTo>
                      <a:pt x="18" y="17"/>
                    </a:lnTo>
                    <a:lnTo>
                      <a:pt x="25" y="27"/>
                    </a:lnTo>
                    <a:lnTo>
                      <a:pt x="31" y="38"/>
                    </a:lnTo>
                    <a:lnTo>
                      <a:pt x="35" y="51"/>
                    </a:lnTo>
                    <a:lnTo>
                      <a:pt x="37" y="63"/>
                    </a:lnTo>
                    <a:lnTo>
                      <a:pt x="38" y="75"/>
                    </a:lnTo>
                    <a:lnTo>
                      <a:pt x="38" y="87"/>
                    </a:lnTo>
                    <a:lnTo>
                      <a:pt x="37" y="100"/>
                    </a:lnTo>
                    <a:lnTo>
                      <a:pt x="36" y="113"/>
                    </a:lnTo>
                    <a:lnTo>
                      <a:pt x="33" y="138"/>
                    </a:lnTo>
                    <a:lnTo>
                      <a:pt x="33" y="143"/>
                    </a:lnTo>
                    <a:lnTo>
                      <a:pt x="33" y="149"/>
                    </a:lnTo>
                    <a:lnTo>
                      <a:pt x="35" y="161"/>
                    </a:lnTo>
                    <a:lnTo>
                      <a:pt x="39" y="171"/>
                    </a:lnTo>
                    <a:lnTo>
                      <a:pt x="44" y="181"/>
                    </a:lnTo>
                    <a:lnTo>
                      <a:pt x="45" y="181"/>
                    </a:lnTo>
                    <a:lnTo>
                      <a:pt x="45" y="180"/>
                    </a:lnTo>
                    <a:lnTo>
                      <a:pt x="40" y="169"/>
                    </a:lnTo>
                    <a:lnTo>
                      <a:pt x="38" y="163"/>
                    </a:lnTo>
                    <a:lnTo>
                      <a:pt x="36" y="157"/>
                    </a:lnTo>
                    <a:lnTo>
                      <a:pt x="35" y="149"/>
                    </a:lnTo>
                    <a:lnTo>
                      <a:pt x="34" y="142"/>
                    </a:lnTo>
                    <a:lnTo>
                      <a:pt x="35" y="127"/>
                    </a:lnTo>
                    <a:lnTo>
                      <a:pt x="38" y="101"/>
                    </a:lnTo>
                    <a:lnTo>
                      <a:pt x="40" y="86"/>
                    </a:lnTo>
                    <a:lnTo>
                      <a:pt x="40" y="73"/>
                    </a:lnTo>
                    <a:lnTo>
                      <a:pt x="39" y="63"/>
                    </a:lnTo>
                    <a:lnTo>
                      <a:pt x="38" y="52"/>
                    </a:lnTo>
                    <a:lnTo>
                      <a:pt x="35" y="43"/>
                    </a:lnTo>
                    <a:lnTo>
                      <a:pt x="31" y="32"/>
                    </a:lnTo>
                    <a:lnTo>
                      <a:pt x="25" y="23"/>
                    </a:lnTo>
                    <a:lnTo>
                      <a:pt x="18" y="14"/>
                    </a:lnTo>
                    <a:lnTo>
                      <a:pt x="10" y="6"/>
                    </a:lnTo>
                    <a:lnTo>
                      <a:pt x="5" y="3"/>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2" name="Freeform 399">
                <a:extLst>
                  <a:ext uri="{FF2B5EF4-FFF2-40B4-BE49-F238E27FC236}">
                    <a16:creationId xmlns:a16="http://schemas.microsoft.com/office/drawing/2014/main" id="{1F345AFF-ECAD-4093-BBF4-A1EFBF09E46E}"/>
                  </a:ext>
                </a:extLst>
              </p:cNvPr>
              <p:cNvSpPr>
                <a:spLocks/>
              </p:cNvSpPr>
              <p:nvPr/>
            </p:nvSpPr>
            <p:spPr bwMode="auto">
              <a:xfrm>
                <a:off x="3706" y="1274"/>
                <a:ext cx="46" cy="120"/>
              </a:xfrm>
              <a:custGeom>
                <a:avLst/>
                <a:gdLst>
                  <a:gd name="T0" fmla="*/ 24 w 46"/>
                  <a:gd name="T1" fmla="*/ 1 h 120"/>
                  <a:gd name="T2" fmla="*/ 24 w 46"/>
                  <a:gd name="T3" fmla="*/ 1 h 120"/>
                  <a:gd name="T4" fmla="*/ 23 w 46"/>
                  <a:gd name="T5" fmla="*/ 5 h 120"/>
                  <a:gd name="T6" fmla="*/ 21 w 46"/>
                  <a:gd name="T7" fmla="*/ 10 h 120"/>
                  <a:gd name="T8" fmla="*/ 16 w 46"/>
                  <a:gd name="T9" fmla="*/ 19 h 120"/>
                  <a:gd name="T10" fmla="*/ 11 w 46"/>
                  <a:gd name="T11" fmla="*/ 27 h 120"/>
                  <a:gd name="T12" fmla="*/ 6 w 46"/>
                  <a:gd name="T13" fmla="*/ 36 h 120"/>
                  <a:gd name="T14" fmla="*/ 6 w 46"/>
                  <a:gd name="T15" fmla="*/ 36 h 120"/>
                  <a:gd name="T16" fmla="*/ 3 w 46"/>
                  <a:gd name="T17" fmla="*/ 43 h 120"/>
                  <a:gd name="T18" fmla="*/ 1 w 46"/>
                  <a:gd name="T19" fmla="*/ 51 h 120"/>
                  <a:gd name="T20" fmla="*/ 0 w 46"/>
                  <a:gd name="T21" fmla="*/ 59 h 120"/>
                  <a:gd name="T22" fmla="*/ 0 w 46"/>
                  <a:gd name="T23" fmla="*/ 68 h 120"/>
                  <a:gd name="T24" fmla="*/ 0 w 46"/>
                  <a:gd name="T25" fmla="*/ 68 h 120"/>
                  <a:gd name="T26" fmla="*/ 2 w 46"/>
                  <a:gd name="T27" fmla="*/ 76 h 120"/>
                  <a:gd name="T28" fmla="*/ 5 w 46"/>
                  <a:gd name="T29" fmla="*/ 85 h 120"/>
                  <a:gd name="T30" fmla="*/ 10 w 46"/>
                  <a:gd name="T31" fmla="*/ 93 h 120"/>
                  <a:gd name="T32" fmla="*/ 15 w 46"/>
                  <a:gd name="T33" fmla="*/ 100 h 120"/>
                  <a:gd name="T34" fmla="*/ 15 w 46"/>
                  <a:gd name="T35" fmla="*/ 100 h 120"/>
                  <a:gd name="T36" fmla="*/ 21 w 46"/>
                  <a:gd name="T37" fmla="*/ 106 h 120"/>
                  <a:gd name="T38" fmla="*/ 27 w 46"/>
                  <a:gd name="T39" fmla="*/ 111 h 120"/>
                  <a:gd name="T40" fmla="*/ 27 w 46"/>
                  <a:gd name="T41" fmla="*/ 111 h 120"/>
                  <a:gd name="T42" fmla="*/ 37 w 46"/>
                  <a:gd name="T43" fmla="*/ 116 h 120"/>
                  <a:gd name="T44" fmla="*/ 45 w 46"/>
                  <a:gd name="T45" fmla="*/ 120 h 120"/>
                  <a:gd name="T46" fmla="*/ 45 w 46"/>
                  <a:gd name="T47" fmla="*/ 120 h 120"/>
                  <a:gd name="T48" fmla="*/ 46 w 46"/>
                  <a:gd name="T49" fmla="*/ 120 h 120"/>
                  <a:gd name="T50" fmla="*/ 46 w 46"/>
                  <a:gd name="T51" fmla="*/ 119 h 120"/>
                  <a:gd name="T52" fmla="*/ 46 w 46"/>
                  <a:gd name="T53" fmla="*/ 119 h 120"/>
                  <a:gd name="T54" fmla="*/ 33 w 46"/>
                  <a:gd name="T55" fmla="*/ 112 h 120"/>
                  <a:gd name="T56" fmla="*/ 33 w 46"/>
                  <a:gd name="T57" fmla="*/ 112 h 120"/>
                  <a:gd name="T58" fmla="*/ 28 w 46"/>
                  <a:gd name="T59" fmla="*/ 110 h 120"/>
                  <a:gd name="T60" fmla="*/ 24 w 46"/>
                  <a:gd name="T61" fmla="*/ 107 h 120"/>
                  <a:gd name="T62" fmla="*/ 18 w 46"/>
                  <a:gd name="T63" fmla="*/ 100 h 120"/>
                  <a:gd name="T64" fmla="*/ 18 w 46"/>
                  <a:gd name="T65" fmla="*/ 100 h 120"/>
                  <a:gd name="T66" fmla="*/ 11 w 46"/>
                  <a:gd name="T67" fmla="*/ 92 h 120"/>
                  <a:gd name="T68" fmla="*/ 6 w 46"/>
                  <a:gd name="T69" fmla="*/ 82 h 120"/>
                  <a:gd name="T70" fmla="*/ 3 w 46"/>
                  <a:gd name="T71" fmla="*/ 73 h 120"/>
                  <a:gd name="T72" fmla="*/ 2 w 46"/>
                  <a:gd name="T73" fmla="*/ 62 h 120"/>
                  <a:gd name="T74" fmla="*/ 2 w 46"/>
                  <a:gd name="T75" fmla="*/ 62 h 120"/>
                  <a:gd name="T76" fmla="*/ 2 w 46"/>
                  <a:gd name="T77" fmla="*/ 53 h 120"/>
                  <a:gd name="T78" fmla="*/ 4 w 46"/>
                  <a:gd name="T79" fmla="*/ 45 h 120"/>
                  <a:gd name="T80" fmla="*/ 8 w 46"/>
                  <a:gd name="T81" fmla="*/ 36 h 120"/>
                  <a:gd name="T82" fmla="*/ 12 w 46"/>
                  <a:gd name="T83" fmla="*/ 27 h 120"/>
                  <a:gd name="T84" fmla="*/ 12 w 46"/>
                  <a:gd name="T85" fmla="*/ 27 h 120"/>
                  <a:gd name="T86" fmla="*/ 21 w 46"/>
                  <a:gd name="T87" fmla="*/ 15 h 120"/>
                  <a:gd name="T88" fmla="*/ 24 w 46"/>
                  <a:gd name="T89" fmla="*/ 8 h 120"/>
                  <a:gd name="T90" fmla="*/ 25 w 46"/>
                  <a:gd name="T91" fmla="*/ 1 h 120"/>
                  <a:gd name="T92" fmla="*/ 25 w 46"/>
                  <a:gd name="T93" fmla="*/ 1 h 120"/>
                  <a:gd name="T94" fmla="*/ 24 w 46"/>
                  <a:gd name="T95" fmla="*/ 0 h 120"/>
                  <a:gd name="T96" fmla="*/ 24 w 46"/>
                  <a:gd name="T97" fmla="*/ 1 h 120"/>
                  <a:gd name="T98" fmla="*/ 24 w 46"/>
                  <a:gd name="T99" fmla="*/ 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 h="120">
                    <a:moveTo>
                      <a:pt x="24" y="1"/>
                    </a:moveTo>
                    <a:lnTo>
                      <a:pt x="24" y="1"/>
                    </a:lnTo>
                    <a:lnTo>
                      <a:pt x="23" y="5"/>
                    </a:lnTo>
                    <a:lnTo>
                      <a:pt x="21" y="10"/>
                    </a:lnTo>
                    <a:lnTo>
                      <a:pt x="16" y="19"/>
                    </a:lnTo>
                    <a:lnTo>
                      <a:pt x="11" y="27"/>
                    </a:lnTo>
                    <a:lnTo>
                      <a:pt x="6" y="36"/>
                    </a:lnTo>
                    <a:lnTo>
                      <a:pt x="3" y="43"/>
                    </a:lnTo>
                    <a:lnTo>
                      <a:pt x="1" y="51"/>
                    </a:lnTo>
                    <a:lnTo>
                      <a:pt x="0" y="59"/>
                    </a:lnTo>
                    <a:lnTo>
                      <a:pt x="0" y="68"/>
                    </a:lnTo>
                    <a:lnTo>
                      <a:pt x="2" y="76"/>
                    </a:lnTo>
                    <a:lnTo>
                      <a:pt x="5" y="85"/>
                    </a:lnTo>
                    <a:lnTo>
                      <a:pt x="10" y="93"/>
                    </a:lnTo>
                    <a:lnTo>
                      <a:pt x="15" y="100"/>
                    </a:lnTo>
                    <a:lnTo>
                      <a:pt x="21" y="106"/>
                    </a:lnTo>
                    <a:lnTo>
                      <a:pt x="27" y="111"/>
                    </a:lnTo>
                    <a:lnTo>
                      <a:pt x="37" y="116"/>
                    </a:lnTo>
                    <a:lnTo>
                      <a:pt x="45" y="120"/>
                    </a:lnTo>
                    <a:lnTo>
                      <a:pt x="46" y="120"/>
                    </a:lnTo>
                    <a:lnTo>
                      <a:pt x="46" y="119"/>
                    </a:lnTo>
                    <a:lnTo>
                      <a:pt x="33" y="112"/>
                    </a:lnTo>
                    <a:lnTo>
                      <a:pt x="28" y="110"/>
                    </a:lnTo>
                    <a:lnTo>
                      <a:pt x="24" y="107"/>
                    </a:lnTo>
                    <a:lnTo>
                      <a:pt x="18" y="100"/>
                    </a:lnTo>
                    <a:lnTo>
                      <a:pt x="11" y="92"/>
                    </a:lnTo>
                    <a:lnTo>
                      <a:pt x="6" y="82"/>
                    </a:lnTo>
                    <a:lnTo>
                      <a:pt x="3" y="73"/>
                    </a:lnTo>
                    <a:lnTo>
                      <a:pt x="2" y="62"/>
                    </a:lnTo>
                    <a:lnTo>
                      <a:pt x="2" y="53"/>
                    </a:lnTo>
                    <a:lnTo>
                      <a:pt x="4" y="45"/>
                    </a:lnTo>
                    <a:lnTo>
                      <a:pt x="8" y="36"/>
                    </a:lnTo>
                    <a:lnTo>
                      <a:pt x="12" y="27"/>
                    </a:lnTo>
                    <a:lnTo>
                      <a:pt x="21" y="15"/>
                    </a:lnTo>
                    <a:lnTo>
                      <a:pt x="24" y="8"/>
                    </a:lnTo>
                    <a:lnTo>
                      <a:pt x="25" y="1"/>
                    </a:lnTo>
                    <a:lnTo>
                      <a:pt x="24" y="0"/>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3" name="Freeform 400">
                <a:extLst>
                  <a:ext uri="{FF2B5EF4-FFF2-40B4-BE49-F238E27FC236}">
                    <a16:creationId xmlns:a16="http://schemas.microsoft.com/office/drawing/2014/main" id="{7B99E805-A01B-4F54-A97F-BE8408C9167D}"/>
                  </a:ext>
                </a:extLst>
              </p:cNvPr>
              <p:cNvSpPr>
                <a:spLocks/>
              </p:cNvSpPr>
              <p:nvPr/>
            </p:nvSpPr>
            <p:spPr bwMode="auto">
              <a:xfrm>
                <a:off x="3606" y="1021"/>
                <a:ext cx="217" cy="163"/>
              </a:xfrm>
              <a:custGeom>
                <a:avLst/>
                <a:gdLst>
                  <a:gd name="T0" fmla="*/ 0 w 217"/>
                  <a:gd name="T1" fmla="*/ 0 h 163"/>
                  <a:gd name="T2" fmla="*/ 0 w 217"/>
                  <a:gd name="T3" fmla="*/ 0 h 163"/>
                  <a:gd name="T4" fmla="*/ 18 w 217"/>
                  <a:gd name="T5" fmla="*/ 5 h 163"/>
                  <a:gd name="T6" fmla="*/ 37 w 217"/>
                  <a:gd name="T7" fmla="*/ 8 h 163"/>
                  <a:gd name="T8" fmla="*/ 74 w 217"/>
                  <a:gd name="T9" fmla="*/ 11 h 163"/>
                  <a:gd name="T10" fmla="*/ 74 w 217"/>
                  <a:gd name="T11" fmla="*/ 11 h 163"/>
                  <a:gd name="T12" fmla="*/ 85 w 217"/>
                  <a:gd name="T13" fmla="*/ 12 h 163"/>
                  <a:gd name="T14" fmla="*/ 94 w 217"/>
                  <a:gd name="T15" fmla="*/ 15 h 163"/>
                  <a:gd name="T16" fmla="*/ 94 w 217"/>
                  <a:gd name="T17" fmla="*/ 15 h 163"/>
                  <a:gd name="T18" fmla="*/ 98 w 217"/>
                  <a:gd name="T19" fmla="*/ 17 h 163"/>
                  <a:gd name="T20" fmla="*/ 101 w 217"/>
                  <a:gd name="T21" fmla="*/ 20 h 163"/>
                  <a:gd name="T22" fmla="*/ 107 w 217"/>
                  <a:gd name="T23" fmla="*/ 27 h 163"/>
                  <a:gd name="T24" fmla="*/ 107 w 217"/>
                  <a:gd name="T25" fmla="*/ 27 h 163"/>
                  <a:gd name="T26" fmla="*/ 116 w 217"/>
                  <a:gd name="T27" fmla="*/ 42 h 163"/>
                  <a:gd name="T28" fmla="*/ 126 w 217"/>
                  <a:gd name="T29" fmla="*/ 56 h 163"/>
                  <a:gd name="T30" fmla="*/ 126 w 217"/>
                  <a:gd name="T31" fmla="*/ 56 h 163"/>
                  <a:gd name="T32" fmla="*/ 137 w 217"/>
                  <a:gd name="T33" fmla="*/ 70 h 163"/>
                  <a:gd name="T34" fmla="*/ 146 w 217"/>
                  <a:gd name="T35" fmla="*/ 85 h 163"/>
                  <a:gd name="T36" fmla="*/ 165 w 217"/>
                  <a:gd name="T37" fmla="*/ 115 h 163"/>
                  <a:gd name="T38" fmla="*/ 175 w 217"/>
                  <a:gd name="T39" fmla="*/ 128 h 163"/>
                  <a:gd name="T40" fmla="*/ 187 w 217"/>
                  <a:gd name="T41" fmla="*/ 141 h 163"/>
                  <a:gd name="T42" fmla="*/ 200 w 217"/>
                  <a:gd name="T43" fmla="*/ 153 h 163"/>
                  <a:gd name="T44" fmla="*/ 207 w 217"/>
                  <a:gd name="T45" fmla="*/ 158 h 163"/>
                  <a:gd name="T46" fmla="*/ 214 w 217"/>
                  <a:gd name="T47" fmla="*/ 163 h 163"/>
                  <a:gd name="T48" fmla="*/ 214 w 217"/>
                  <a:gd name="T49" fmla="*/ 163 h 163"/>
                  <a:gd name="T50" fmla="*/ 215 w 217"/>
                  <a:gd name="T51" fmla="*/ 163 h 163"/>
                  <a:gd name="T52" fmla="*/ 216 w 217"/>
                  <a:gd name="T53" fmla="*/ 162 h 163"/>
                  <a:gd name="T54" fmla="*/ 217 w 217"/>
                  <a:gd name="T55" fmla="*/ 161 h 163"/>
                  <a:gd name="T56" fmla="*/ 216 w 217"/>
                  <a:gd name="T57" fmla="*/ 160 h 163"/>
                  <a:gd name="T58" fmla="*/ 216 w 217"/>
                  <a:gd name="T59" fmla="*/ 160 h 163"/>
                  <a:gd name="T60" fmla="*/ 202 w 217"/>
                  <a:gd name="T61" fmla="*/ 149 h 163"/>
                  <a:gd name="T62" fmla="*/ 189 w 217"/>
                  <a:gd name="T63" fmla="*/ 137 h 163"/>
                  <a:gd name="T64" fmla="*/ 176 w 217"/>
                  <a:gd name="T65" fmla="*/ 123 h 163"/>
                  <a:gd name="T66" fmla="*/ 166 w 217"/>
                  <a:gd name="T67" fmla="*/ 108 h 163"/>
                  <a:gd name="T68" fmla="*/ 166 w 217"/>
                  <a:gd name="T69" fmla="*/ 108 h 163"/>
                  <a:gd name="T70" fmla="*/ 146 w 217"/>
                  <a:gd name="T71" fmla="*/ 78 h 163"/>
                  <a:gd name="T72" fmla="*/ 146 w 217"/>
                  <a:gd name="T73" fmla="*/ 78 h 163"/>
                  <a:gd name="T74" fmla="*/ 135 w 217"/>
                  <a:gd name="T75" fmla="*/ 62 h 163"/>
                  <a:gd name="T76" fmla="*/ 122 w 217"/>
                  <a:gd name="T77" fmla="*/ 46 h 163"/>
                  <a:gd name="T78" fmla="*/ 122 w 217"/>
                  <a:gd name="T79" fmla="*/ 46 h 163"/>
                  <a:gd name="T80" fmla="*/ 113 w 217"/>
                  <a:gd name="T81" fmla="*/ 33 h 163"/>
                  <a:gd name="T82" fmla="*/ 104 w 217"/>
                  <a:gd name="T83" fmla="*/ 20 h 163"/>
                  <a:gd name="T84" fmla="*/ 104 w 217"/>
                  <a:gd name="T85" fmla="*/ 20 h 163"/>
                  <a:gd name="T86" fmla="*/ 99 w 217"/>
                  <a:gd name="T87" fmla="*/ 15 h 163"/>
                  <a:gd name="T88" fmla="*/ 93 w 217"/>
                  <a:gd name="T89" fmla="*/ 12 h 163"/>
                  <a:gd name="T90" fmla="*/ 87 w 217"/>
                  <a:gd name="T91" fmla="*/ 11 h 163"/>
                  <a:gd name="T92" fmla="*/ 80 w 217"/>
                  <a:gd name="T93" fmla="*/ 9 h 163"/>
                  <a:gd name="T94" fmla="*/ 80 w 217"/>
                  <a:gd name="T95" fmla="*/ 9 h 163"/>
                  <a:gd name="T96" fmla="*/ 61 w 217"/>
                  <a:gd name="T97" fmla="*/ 7 h 163"/>
                  <a:gd name="T98" fmla="*/ 42 w 217"/>
                  <a:gd name="T99" fmla="*/ 6 h 163"/>
                  <a:gd name="T100" fmla="*/ 42 w 217"/>
                  <a:gd name="T101" fmla="*/ 6 h 163"/>
                  <a:gd name="T102" fmla="*/ 21 w 217"/>
                  <a:gd name="T103" fmla="*/ 4 h 163"/>
                  <a:gd name="T104" fmla="*/ 0 w 217"/>
                  <a:gd name="T105" fmla="*/ 0 h 163"/>
                  <a:gd name="T106" fmla="*/ 0 w 217"/>
                  <a:gd name="T107" fmla="*/ 0 h 163"/>
                  <a:gd name="T108" fmla="*/ 0 w 217"/>
                  <a:gd name="T109" fmla="*/ 0 h 163"/>
                  <a:gd name="T110" fmla="*/ 0 w 217"/>
                  <a:gd name="T111" fmla="*/ 0 h 1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163">
                    <a:moveTo>
                      <a:pt x="0" y="0"/>
                    </a:moveTo>
                    <a:lnTo>
                      <a:pt x="0" y="0"/>
                    </a:lnTo>
                    <a:lnTo>
                      <a:pt x="18" y="5"/>
                    </a:lnTo>
                    <a:lnTo>
                      <a:pt x="37" y="8"/>
                    </a:lnTo>
                    <a:lnTo>
                      <a:pt x="74" y="11"/>
                    </a:lnTo>
                    <a:lnTo>
                      <a:pt x="85" y="12"/>
                    </a:lnTo>
                    <a:lnTo>
                      <a:pt x="94" y="15"/>
                    </a:lnTo>
                    <a:lnTo>
                      <a:pt x="98" y="17"/>
                    </a:lnTo>
                    <a:lnTo>
                      <a:pt x="101" y="20"/>
                    </a:lnTo>
                    <a:lnTo>
                      <a:pt x="107" y="27"/>
                    </a:lnTo>
                    <a:lnTo>
                      <a:pt x="116" y="42"/>
                    </a:lnTo>
                    <a:lnTo>
                      <a:pt x="126" y="56"/>
                    </a:lnTo>
                    <a:lnTo>
                      <a:pt x="137" y="70"/>
                    </a:lnTo>
                    <a:lnTo>
                      <a:pt x="146" y="85"/>
                    </a:lnTo>
                    <a:lnTo>
                      <a:pt x="165" y="115"/>
                    </a:lnTo>
                    <a:lnTo>
                      <a:pt x="175" y="128"/>
                    </a:lnTo>
                    <a:lnTo>
                      <a:pt x="187" y="141"/>
                    </a:lnTo>
                    <a:lnTo>
                      <a:pt x="200" y="153"/>
                    </a:lnTo>
                    <a:lnTo>
                      <a:pt x="207" y="158"/>
                    </a:lnTo>
                    <a:lnTo>
                      <a:pt x="214" y="163"/>
                    </a:lnTo>
                    <a:lnTo>
                      <a:pt x="215" y="163"/>
                    </a:lnTo>
                    <a:lnTo>
                      <a:pt x="216" y="162"/>
                    </a:lnTo>
                    <a:lnTo>
                      <a:pt x="217" y="161"/>
                    </a:lnTo>
                    <a:lnTo>
                      <a:pt x="216" y="160"/>
                    </a:lnTo>
                    <a:lnTo>
                      <a:pt x="202" y="149"/>
                    </a:lnTo>
                    <a:lnTo>
                      <a:pt x="189" y="137"/>
                    </a:lnTo>
                    <a:lnTo>
                      <a:pt x="176" y="123"/>
                    </a:lnTo>
                    <a:lnTo>
                      <a:pt x="166" y="108"/>
                    </a:lnTo>
                    <a:lnTo>
                      <a:pt x="146" y="78"/>
                    </a:lnTo>
                    <a:lnTo>
                      <a:pt x="135" y="62"/>
                    </a:lnTo>
                    <a:lnTo>
                      <a:pt x="122" y="46"/>
                    </a:lnTo>
                    <a:lnTo>
                      <a:pt x="113" y="33"/>
                    </a:lnTo>
                    <a:lnTo>
                      <a:pt x="104" y="20"/>
                    </a:lnTo>
                    <a:lnTo>
                      <a:pt x="99" y="15"/>
                    </a:lnTo>
                    <a:lnTo>
                      <a:pt x="93" y="12"/>
                    </a:lnTo>
                    <a:lnTo>
                      <a:pt x="87" y="11"/>
                    </a:lnTo>
                    <a:lnTo>
                      <a:pt x="80" y="9"/>
                    </a:lnTo>
                    <a:lnTo>
                      <a:pt x="61" y="7"/>
                    </a:lnTo>
                    <a:lnTo>
                      <a:pt x="42" y="6"/>
                    </a:lnTo>
                    <a:lnTo>
                      <a:pt x="2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4" name="Freeform 401">
                <a:extLst>
                  <a:ext uri="{FF2B5EF4-FFF2-40B4-BE49-F238E27FC236}">
                    <a16:creationId xmlns:a16="http://schemas.microsoft.com/office/drawing/2014/main" id="{ACA282DE-483B-4E1E-8BAB-C6ED8A207DE5}"/>
                  </a:ext>
                </a:extLst>
              </p:cNvPr>
              <p:cNvSpPr>
                <a:spLocks/>
              </p:cNvSpPr>
              <p:nvPr/>
            </p:nvSpPr>
            <p:spPr bwMode="auto">
              <a:xfrm>
                <a:off x="3587" y="1012"/>
                <a:ext cx="98" cy="43"/>
              </a:xfrm>
              <a:custGeom>
                <a:avLst/>
                <a:gdLst>
                  <a:gd name="T0" fmla="*/ 0 w 98"/>
                  <a:gd name="T1" fmla="*/ 1 h 43"/>
                  <a:gd name="T2" fmla="*/ 0 w 98"/>
                  <a:gd name="T3" fmla="*/ 1 h 43"/>
                  <a:gd name="T4" fmla="*/ 4 w 98"/>
                  <a:gd name="T5" fmla="*/ 5 h 43"/>
                  <a:gd name="T6" fmla="*/ 8 w 98"/>
                  <a:gd name="T7" fmla="*/ 10 h 43"/>
                  <a:gd name="T8" fmla="*/ 19 w 98"/>
                  <a:gd name="T9" fmla="*/ 18 h 43"/>
                  <a:gd name="T10" fmla="*/ 30 w 98"/>
                  <a:gd name="T11" fmla="*/ 24 h 43"/>
                  <a:gd name="T12" fmla="*/ 42 w 98"/>
                  <a:gd name="T13" fmla="*/ 30 h 43"/>
                  <a:gd name="T14" fmla="*/ 42 w 98"/>
                  <a:gd name="T15" fmla="*/ 30 h 43"/>
                  <a:gd name="T16" fmla="*/ 55 w 98"/>
                  <a:gd name="T17" fmla="*/ 36 h 43"/>
                  <a:gd name="T18" fmla="*/ 69 w 98"/>
                  <a:gd name="T19" fmla="*/ 39 h 43"/>
                  <a:gd name="T20" fmla="*/ 69 w 98"/>
                  <a:gd name="T21" fmla="*/ 39 h 43"/>
                  <a:gd name="T22" fmla="*/ 82 w 98"/>
                  <a:gd name="T23" fmla="*/ 42 h 43"/>
                  <a:gd name="T24" fmla="*/ 96 w 98"/>
                  <a:gd name="T25" fmla="*/ 43 h 43"/>
                  <a:gd name="T26" fmla="*/ 96 w 98"/>
                  <a:gd name="T27" fmla="*/ 43 h 43"/>
                  <a:gd name="T28" fmla="*/ 97 w 98"/>
                  <a:gd name="T29" fmla="*/ 43 h 43"/>
                  <a:gd name="T30" fmla="*/ 98 w 98"/>
                  <a:gd name="T31" fmla="*/ 41 h 43"/>
                  <a:gd name="T32" fmla="*/ 98 w 98"/>
                  <a:gd name="T33" fmla="*/ 40 h 43"/>
                  <a:gd name="T34" fmla="*/ 96 w 98"/>
                  <a:gd name="T35" fmla="*/ 39 h 43"/>
                  <a:gd name="T36" fmla="*/ 96 w 98"/>
                  <a:gd name="T37" fmla="*/ 39 h 43"/>
                  <a:gd name="T38" fmla="*/ 90 w 98"/>
                  <a:gd name="T39" fmla="*/ 37 h 43"/>
                  <a:gd name="T40" fmla="*/ 85 w 98"/>
                  <a:gd name="T41" fmla="*/ 36 h 43"/>
                  <a:gd name="T42" fmla="*/ 73 w 98"/>
                  <a:gd name="T43" fmla="*/ 35 h 43"/>
                  <a:gd name="T44" fmla="*/ 73 w 98"/>
                  <a:gd name="T45" fmla="*/ 35 h 43"/>
                  <a:gd name="T46" fmla="*/ 61 w 98"/>
                  <a:gd name="T47" fmla="*/ 32 h 43"/>
                  <a:gd name="T48" fmla="*/ 48 w 98"/>
                  <a:gd name="T49" fmla="*/ 28 h 43"/>
                  <a:gd name="T50" fmla="*/ 48 w 98"/>
                  <a:gd name="T51" fmla="*/ 28 h 43"/>
                  <a:gd name="T52" fmla="*/ 35 w 98"/>
                  <a:gd name="T53" fmla="*/ 23 h 43"/>
                  <a:gd name="T54" fmla="*/ 22 w 98"/>
                  <a:gd name="T55" fmla="*/ 17 h 43"/>
                  <a:gd name="T56" fmla="*/ 11 w 98"/>
                  <a:gd name="T57" fmla="*/ 9 h 43"/>
                  <a:gd name="T58" fmla="*/ 0 w 98"/>
                  <a:gd name="T59" fmla="*/ 0 h 43"/>
                  <a:gd name="T60" fmla="*/ 0 w 98"/>
                  <a:gd name="T61" fmla="*/ 0 h 43"/>
                  <a:gd name="T62" fmla="*/ 0 w 98"/>
                  <a:gd name="T63" fmla="*/ 0 h 43"/>
                  <a:gd name="T64" fmla="*/ 0 w 98"/>
                  <a:gd name="T65" fmla="*/ 1 h 43"/>
                  <a:gd name="T66" fmla="*/ 0 w 98"/>
                  <a:gd name="T67" fmla="*/ 1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8" h="43">
                    <a:moveTo>
                      <a:pt x="0" y="1"/>
                    </a:moveTo>
                    <a:lnTo>
                      <a:pt x="0" y="1"/>
                    </a:lnTo>
                    <a:lnTo>
                      <a:pt x="4" y="5"/>
                    </a:lnTo>
                    <a:lnTo>
                      <a:pt x="8" y="10"/>
                    </a:lnTo>
                    <a:lnTo>
                      <a:pt x="19" y="18"/>
                    </a:lnTo>
                    <a:lnTo>
                      <a:pt x="30" y="24"/>
                    </a:lnTo>
                    <a:lnTo>
                      <a:pt x="42" y="30"/>
                    </a:lnTo>
                    <a:lnTo>
                      <a:pt x="55" y="36"/>
                    </a:lnTo>
                    <a:lnTo>
                      <a:pt x="69" y="39"/>
                    </a:lnTo>
                    <a:lnTo>
                      <a:pt x="82" y="42"/>
                    </a:lnTo>
                    <a:lnTo>
                      <a:pt x="96" y="43"/>
                    </a:lnTo>
                    <a:lnTo>
                      <a:pt x="97" y="43"/>
                    </a:lnTo>
                    <a:lnTo>
                      <a:pt x="98" y="41"/>
                    </a:lnTo>
                    <a:lnTo>
                      <a:pt x="98" y="40"/>
                    </a:lnTo>
                    <a:lnTo>
                      <a:pt x="96" y="39"/>
                    </a:lnTo>
                    <a:lnTo>
                      <a:pt x="90" y="37"/>
                    </a:lnTo>
                    <a:lnTo>
                      <a:pt x="85" y="36"/>
                    </a:lnTo>
                    <a:lnTo>
                      <a:pt x="73" y="35"/>
                    </a:lnTo>
                    <a:lnTo>
                      <a:pt x="61" y="32"/>
                    </a:lnTo>
                    <a:lnTo>
                      <a:pt x="48" y="28"/>
                    </a:lnTo>
                    <a:lnTo>
                      <a:pt x="35" y="23"/>
                    </a:lnTo>
                    <a:lnTo>
                      <a:pt x="22" y="17"/>
                    </a:lnTo>
                    <a:lnTo>
                      <a:pt x="11" y="9"/>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5" name="Freeform 402">
                <a:extLst>
                  <a:ext uri="{FF2B5EF4-FFF2-40B4-BE49-F238E27FC236}">
                    <a16:creationId xmlns:a16="http://schemas.microsoft.com/office/drawing/2014/main" id="{0598105D-B0E1-4726-9236-374469D8C822}"/>
                  </a:ext>
                </a:extLst>
              </p:cNvPr>
              <p:cNvSpPr>
                <a:spLocks/>
              </p:cNvSpPr>
              <p:nvPr/>
            </p:nvSpPr>
            <p:spPr bwMode="auto">
              <a:xfrm>
                <a:off x="3669" y="1052"/>
                <a:ext cx="32" cy="183"/>
              </a:xfrm>
              <a:custGeom>
                <a:avLst/>
                <a:gdLst>
                  <a:gd name="T0" fmla="*/ 7 w 32"/>
                  <a:gd name="T1" fmla="*/ 1 h 183"/>
                  <a:gd name="T2" fmla="*/ 17 w 32"/>
                  <a:gd name="T3" fmla="*/ 2 h 183"/>
                  <a:gd name="T4" fmla="*/ 21 w 32"/>
                  <a:gd name="T5" fmla="*/ 4 h 183"/>
                  <a:gd name="T6" fmla="*/ 22 w 32"/>
                  <a:gd name="T7" fmla="*/ 6 h 183"/>
                  <a:gd name="T8" fmla="*/ 20 w 32"/>
                  <a:gd name="T9" fmla="*/ 8 h 183"/>
                  <a:gd name="T10" fmla="*/ 12 w 32"/>
                  <a:gd name="T11" fmla="*/ 9 h 183"/>
                  <a:gd name="T12" fmla="*/ 3 w 32"/>
                  <a:gd name="T13" fmla="*/ 9 h 183"/>
                  <a:gd name="T14" fmla="*/ 0 w 32"/>
                  <a:gd name="T15" fmla="*/ 11 h 183"/>
                  <a:gd name="T16" fmla="*/ 1 w 32"/>
                  <a:gd name="T17" fmla="*/ 13 h 183"/>
                  <a:gd name="T18" fmla="*/ 8 w 32"/>
                  <a:gd name="T19" fmla="*/ 19 h 183"/>
                  <a:gd name="T20" fmla="*/ 9 w 32"/>
                  <a:gd name="T21" fmla="*/ 21 h 183"/>
                  <a:gd name="T22" fmla="*/ 9 w 32"/>
                  <a:gd name="T23" fmla="*/ 24 h 183"/>
                  <a:gd name="T24" fmla="*/ 12 w 32"/>
                  <a:gd name="T25" fmla="*/ 45 h 183"/>
                  <a:gd name="T26" fmla="*/ 17 w 32"/>
                  <a:gd name="T27" fmla="*/ 78 h 183"/>
                  <a:gd name="T28" fmla="*/ 26 w 32"/>
                  <a:gd name="T29" fmla="*/ 180 h 183"/>
                  <a:gd name="T30" fmla="*/ 28 w 32"/>
                  <a:gd name="T31" fmla="*/ 182 h 183"/>
                  <a:gd name="T32" fmla="*/ 31 w 32"/>
                  <a:gd name="T33" fmla="*/ 182 h 183"/>
                  <a:gd name="T34" fmla="*/ 32 w 32"/>
                  <a:gd name="T35" fmla="*/ 180 h 183"/>
                  <a:gd name="T36" fmla="*/ 20 w 32"/>
                  <a:gd name="T37" fmla="*/ 61 h 183"/>
                  <a:gd name="T38" fmla="*/ 18 w 32"/>
                  <a:gd name="T39" fmla="*/ 47 h 183"/>
                  <a:gd name="T40" fmla="*/ 15 w 32"/>
                  <a:gd name="T41" fmla="*/ 33 h 183"/>
                  <a:gd name="T42" fmla="*/ 11 w 32"/>
                  <a:gd name="T43" fmla="*/ 20 h 183"/>
                  <a:gd name="T44" fmla="*/ 9 w 32"/>
                  <a:gd name="T45" fmla="*/ 18 h 183"/>
                  <a:gd name="T46" fmla="*/ 7 w 32"/>
                  <a:gd name="T47" fmla="*/ 17 h 183"/>
                  <a:gd name="T48" fmla="*/ 3 w 32"/>
                  <a:gd name="T49" fmla="*/ 13 h 183"/>
                  <a:gd name="T50" fmla="*/ 3 w 32"/>
                  <a:gd name="T51" fmla="*/ 10 h 183"/>
                  <a:gd name="T52" fmla="*/ 5 w 32"/>
                  <a:gd name="T53" fmla="*/ 10 h 183"/>
                  <a:gd name="T54" fmla="*/ 14 w 32"/>
                  <a:gd name="T55" fmla="*/ 10 h 183"/>
                  <a:gd name="T56" fmla="*/ 23 w 32"/>
                  <a:gd name="T57" fmla="*/ 9 h 183"/>
                  <a:gd name="T58" fmla="*/ 25 w 32"/>
                  <a:gd name="T59" fmla="*/ 7 h 183"/>
                  <a:gd name="T60" fmla="*/ 25 w 32"/>
                  <a:gd name="T61" fmla="*/ 5 h 183"/>
                  <a:gd name="T62" fmla="*/ 17 w 32"/>
                  <a:gd name="T63" fmla="*/ 1 h 183"/>
                  <a:gd name="T64" fmla="*/ 7 w 32"/>
                  <a:gd name="T65" fmla="*/ 0 h 183"/>
                  <a:gd name="T66" fmla="*/ 7 w 32"/>
                  <a:gd name="T67" fmla="*/ 1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183">
                    <a:moveTo>
                      <a:pt x="7" y="1"/>
                    </a:moveTo>
                    <a:lnTo>
                      <a:pt x="7" y="1"/>
                    </a:lnTo>
                    <a:lnTo>
                      <a:pt x="14" y="2"/>
                    </a:lnTo>
                    <a:lnTo>
                      <a:pt x="17" y="2"/>
                    </a:lnTo>
                    <a:lnTo>
                      <a:pt x="21" y="4"/>
                    </a:lnTo>
                    <a:lnTo>
                      <a:pt x="22" y="5"/>
                    </a:lnTo>
                    <a:lnTo>
                      <a:pt x="22" y="6"/>
                    </a:lnTo>
                    <a:lnTo>
                      <a:pt x="22" y="7"/>
                    </a:lnTo>
                    <a:lnTo>
                      <a:pt x="20" y="8"/>
                    </a:lnTo>
                    <a:lnTo>
                      <a:pt x="12" y="9"/>
                    </a:lnTo>
                    <a:lnTo>
                      <a:pt x="6" y="8"/>
                    </a:lnTo>
                    <a:lnTo>
                      <a:pt x="3" y="9"/>
                    </a:lnTo>
                    <a:lnTo>
                      <a:pt x="0" y="11"/>
                    </a:lnTo>
                    <a:lnTo>
                      <a:pt x="0" y="12"/>
                    </a:lnTo>
                    <a:lnTo>
                      <a:pt x="1" y="13"/>
                    </a:lnTo>
                    <a:lnTo>
                      <a:pt x="3" y="16"/>
                    </a:lnTo>
                    <a:lnTo>
                      <a:pt x="8" y="19"/>
                    </a:lnTo>
                    <a:lnTo>
                      <a:pt x="9" y="21"/>
                    </a:lnTo>
                    <a:lnTo>
                      <a:pt x="9" y="24"/>
                    </a:lnTo>
                    <a:lnTo>
                      <a:pt x="10" y="35"/>
                    </a:lnTo>
                    <a:lnTo>
                      <a:pt x="12" y="45"/>
                    </a:lnTo>
                    <a:lnTo>
                      <a:pt x="17" y="78"/>
                    </a:lnTo>
                    <a:lnTo>
                      <a:pt x="21" y="113"/>
                    </a:lnTo>
                    <a:lnTo>
                      <a:pt x="26" y="180"/>
                    </a:lnTo>
                    <a:lnTo>
                      <a:pt x="28" y="182"/>
                    </a:lnTo>
                    <a:lnTo>
                      <a:pt x="29" y="183"/>
                    </a:lnTo>
                    <a:lnTo>
                      <a:pt x="31" y="182"/>
                    </a:lnTo>
                    <a:lnTo>
                      <a:pt x="32" y="180"/>
                    </a:lnTo>
                    <a:lnTo>
                      <a:pt x="27" y="121"/>
                    </a:lnTo>
                    <a:lnTo>
                      <a:pt x="20" y="61"/>
                    </a:lnTo>
                    <a:lnTo>
                      <a:pt x="18" y="47"/>
                    </a:lnTo>
                    <a:lnTo>
                      <a:pt x="15" y="33"/>
                    </a:lnTo>
                    <a:lnTo>
                      <a:pt x="11" y="20"/>
                    </a:lnTo>
                    <a:lnTo>
                      <a:pt x="11" y="19"/>
                    </a:lnTo>
                    <a:lnTo>
                      <a:pt x="9" y="18"/>
                    </a:lnTo>
                    <a:lnTo>
                      <a:pt x="7" y="17"/>
                    </a:lnTo>
                    <a:lnTo>
                      <a:pt x="4" y="14"/>
                    </a:lnTo>
                    <a:lnTo>
                      <a:pt x="3" y="13"/>
                    </a:lnTo>
                    <a:lnTo>
                      <a:pt x="2" y="11"/>
                    </a:lnTo>
                    <a:lnTo>
                      <a:pt x="3" y="10"/>
                    </a:lnTo>
                    <a:lnTo>
                      <a:pt x="5" y="10"/>
                    </a:lnTo>
                    <a:lnTo>
                      <a:pt x="14" y="10"/>
                    </a:lnTo>
                    <a:lnTo>
                      <a:pt x="20" y="10"/>
                    </a:lnTo>
                    <a:lnTo>
                      <a:pt x="23" y="9"/>
                    </a:lnTo>
                    <a:lnTo>
                      <a:pt x="25" y="7"/>
                    </a:lnTo>
                    <a:lnTo>
                      <a:pt x="25" y="5"/>
                    </a:lnTo>
                    <a:lnTo>
                      <a:pt x="21" y="2"/>
                    </a:lnTo>
                    <a:lnTo>
                      <a:pt x="17" y="1"/>
                    </a:lnTo>
                    <a:lnTo>
                      <a:pt x="7" y="0"/>
                    </a:lnTo>
                    <a:lnTo>
                      <a:pt x="6"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6" name="Freeform 403">
                <a:extLst>
                  <a:ext uri="{FF2B5EF4-FFF2-40B4-BE49-F238E27FC236}">
                    <a16:creationId xmlns:a16="http://schemas.microsoft.com/office/drawing/2014/main" id="{C19CA929-7BA8-43EA-A5CF-BFEED0CAC7B7}"/>
                  </a:ext>
                </a:extLst>
              </p:cNvPr>
              <p:cNvSpPr>
                <a:spLocks/>
              </p:cNvSpPr>
              <p:nvPr/>
            </p:nvSpPr>
            <p:spPr bwMode="auto">
              <a:xfrm>
                <a:off x="3607" y="1325"/>
                <a:ext cx="98" cy="90"/>
              </a:xfrm>
              <a:custGeom>
                <a:avLst/>
                <a:gdLst>
                  <a:gd name="T0" fmla="*/ 96 w 98"/>
                  <a:gd name="T1" fmla="*/ 1 h 90"/>
                  <a:gd name="T2" fmla="*/ 96 w 98"/>
                  <a:gd name="T3" fmla="*/ 1 h 90"/>
                  <a:gd name="T4" fmla="*/ 96 w 98"/>
                  <a:gd name="T5" fmla="*/ 5 h 90"/>
                  <a:gd name="T6" fmla="*/ 95 w 98"/>
                  <a:gd name="T7" fmla="*/ 9 h 90"/>
                  <a:gd name="T8" fmla="*/ 91 w 98"/>
                  <a:gd name="T9" fmla="*/ 17 h 90"/>
                  <a:gd name="T10" fmla="*/ 86 w 98"/>
                  <a:gd name="T11" fmla="*/ 24 h 90"/>
                  <a:gd name="T12" fmla="*/ 80 w 98"/>
                  <a:gd name="T13" fmla="*/ 31 h 90"/>
                  <a:gd name="T14" fmla="*/ 80 w 98"/>
                  <a:gd name="T15" fmla="*/ 31 h 90"/>
                  <a:gd name="T16" fmla="*/ 72 w 98"/>
                  <a:gd name="T17" fmla="*/ 38 h 90"/>
                  <a:gd name="T18" fmla="*/ 64 w 98"/>
                  <a:gd name="T19" fmla="*/ 42 h 90"/>
                  <a:gd name="T20" fmla="*/ 49 w 98"/>
                  <a:gd name="T21" fmla="*/ 51 h 90"/>
                  <a:gd name="T22" fmla="*/ 49 w 98"/>
                  <a:gd name="T23" fmla="*/ 51 h 90"/>
                  <a:gd name="T24" fmla="*/ 36 w 98"/>
                  <a:gd name="T25" fmla="*/ 58 h 90"/>
                  <a:gd name="T26" fmla="*/ 23 w 98"/>
                  <a:gd name="T27" fmla="*/ 66 h 90"/>
                  <a:gd name="T28" fmla="*/ 10 w 98"/>
                  <a:gd name="T29" fmla="*/ 76 h 90"/>
                  <a:gd name="T30" fmla="*/ 0 w 98"/>
                  <a:gd name="T31" fmla="*/ 87 h 90"/>
                  <a:gd name="T32" fmla="*/ 0 w 98"/>
                  <a:gd name="T33" fmla="*/ 87 h 90"/>
                  <a:gd name="T34" fmla="*/ 0 w 98"/>
                  <a:gd name="T35" fmla="*/ 89 h 90"/>
                  <a:gd name="T36" fmla="*/ 0 w 98"/>
                  <a:gd name="T37" fmla="*/ 90 h 90"/>
                  <a:gd name="T38" fmla="*/ 2 w 98"/>
                  <a:gd name="T39" fmla="*/ 90 h 90"/>
                  <a:gd name="T40" fmla="*/ 3 w 98"/>
                  <a:gd name="T41" fmla="*/ 90 h 90"/>
                  <a:gd name="T42" fmla="*/ 3 w 98"/>
                  <a:gd name="T43" fmla="*/ 90 h 90"/>
                  <a:gd name="T44" fmla="*/ 9 w 98"/>
                  <a:gd name="T45" fmla="*/ 82 h 90"/>
                  <a:gd name="T46" fmla="*/ 16 w 98"/>
                  <a:gd name="T47" fmla="*/ 77 h 90"/>
                  <a:gd name="T48" fmla="*/ 31 w 98"/>
                  <a:gd name="T49" fmla="*/ 67 h 90"/>
                  <a:gd name="T50" fmla="*/ 46 w 98"/>
                  <a:gd name="T51" fmla="*/ 58 h 90"/>
                  <a:gd name="T52" fmla="*/ 61 w 98"/>
                  <a:gd name="T53" fmla="*/ 49 h 90"/>
                  <a:gd name="T54" fmla="*/ 61 w 98"/>
                  <a:gd name="T55" fmla="*/ 49 h 90"/>
                  <a:gd name="T56" fmla="*/ 68 w 98"/>
                  <a:gd name="T57" fmla="*/ 45 h 90"/>
                  <a:gd name="T58" fmla="*/ 74 w 98"/>
                  <a:gd name="T59" fmla="*/ 41 h 90"/>
                  <a:gd name="T60" fmla="*/ 81 w 98"/>
                  <a:gd name="T61" fmla="*/ 36 h 90"/>
                  <a:gd name="T62" fmla="*/ 86 w 98"/>
                  <a:gd name="T63" fmla="*/ 29 h 90"/>
                  <a:gd name="T64" fmla="*/ 91 w 98"/>
                  <a:gd name="T65" fmla="*/ 22 h 90"/>
                  <a:gd name="T66" fmla="*/ 94 w 98"/>
                  <a:gd name="T67" fmla="*/ 16 h 90"/>
                  <a:gd name="T68" fmla="*/ 97 w 98"/>
                  <a:gd name="T69" fmla="*/ 8 h 90"/>
                  <a:gd name="T70" fmla="*/ 98 w 98"/>
                  <a:gd name="T71" fmla="*/ 1 h 90"/>
                  <a:gd name="T72" fmla="*/ 98 w 98"/>
                  <a:gd name="T73" fmla="*/ 1 h 90"/>
                  <a:gd name="T74" fmla="*/ 97 w 98"/>
                  <a:gd name="T75" fmla="*/ 0 h 90"/>
                  <a:gd name="T76" fmla="*/ 96 w 98"/>
                  <a:gd name="T77" fmla="*/ 1 h 90"/>
                  <a:gd name="T78" fmla="*/ 96 w 98"/>
                  <a:gd name="T79" fmla="*/ 1 h 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90">
                    <a:moveTo>
                      <a:pt x="96" y="1"/>
                    </a:moveTo>
                    <a:lnTo>
                      <a:pt x="96" y="1"/>
                    </a:lnTo>
                    <a:lnTo>
                      <a:pt x="96" y="5"/>
                    </a:lnTo>
                    <a:lnTo>
                      <a:pt x="95" y="9"/>
                    </a:lnTo>
                    <a:lnTo>
                      <a:pt x="91" y="17"/>
                    </a:lnTo>
                    <a:lnTo>
                      <a:pt x="86" y="24"/>
                    </a:lnTo>
                    <a:lnTo>
                      <a:pt x="80" y="31"/>
                    </a:lnTo>
                    <a:lnTo>
                      <a:pt x="72" y="38"/>
                    </a:lnTo>
                    <a:lnTo>
                      <a:pt x="64" y="42"/>
                    </a:lnTo>
                    <a:lnTo>
                      <a:pt x="49" y="51"/>
                    </a:lnTo>
                    <a:lnTo>
                      <a:pt x="36" y="58"/>
                    </a:lnTo>
                    <a:lnTo>
                      <a:pt x="23" y="66"/>
                    </a:lnTo>
                    <a:lnTo>
                      <a:pt x="10" y="76"/>
                    </a:lnTo>
                    <a:lnTo>
                      <a:pt x="0" y="87"/>
                    </a:lnTo>
                    <a:lnTo>
                      <a:pt x="0" y="89"/>
                    </a:lnTo>
                    <a:lnTo>
                      <a:pt x="0" y="90"/>
                    </a:lnTo>
                    <a:lnTo>
                      <a:pt x="2" y="90"/>
                    </a:lnTo>
                    <a:lnTo>
                      <a:pt x="3" y="90"/>
                    </a:lnTo>
                    <a:lnTo>
                      <a:pt x="9" y="82"/>
                    </a:lnTo>
                    <a:lnTo>
                      <a:pt x="16" y="77"/>
                    </a:lnTo>
                    <a:lnTo>
                      <a:pt x="31" y="67"/>
                    </a:lnTo>
                    <a:lnTo>
                      <a:pt x="46" y="58"/>
                    </a:lnTo>
                    <a:lnTo>
                      <a:pt x="61" y="49"/>
                    </a:lnTo>
                    <a:lnTo>
                      <a:pt x="68" y="45"/>
                    </a:lnTo>
                    <a:lnTo>
                      <a:pt x="74" y="41"/>
                    </a:lnTo>
                    <a:lnTo>
                      <a:pt x="81" y="36"/>
                    </a:lnTo>
                    <a:lnTo>
                      <a:pt x="86" y="29"/>
                    </a:lnTo>
                    <a:lnTo>
                      <a:pt x="91" y="22"/>
                    </a:lnTo>
                    <a:lnTo>
                      <a:pt x="94" y="16"/>
                    </a:lnTo>
                    <a:lnTo>
                      <a:pt x="97" y="8"/>
                    </a:lnTo>
                    <a:lnTo>
                      <a:pt x="98" y="1"/>
                    </a:lnTo>
                    <a:lnTo>
                      <a:pt x="97" y="0"/>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7" name="Freeform 404">
                <a:extLst>
                  <a:ext uri="{FF2B5EF4-FFF2-40B4-BE49-F238E27FC236}">
                    <a16:creationId xmlns:a16="http://schemas.microsoft.com/office/drawing/2014/main" id="{1E34085B-4B88-4860-A123-BA17FA7054D4}"/>
                  </a:ext>
                </a:extLst>
              </p:cNvPr>
              <p:cNvSpPr>
                <a:spLocks/>
              </p:cNvSpPr>
              <p:nvPr/>
            </p:nvSpPr>
            <p:spPr bwMode="auto">
              <a:xfrm>
                <a:off x="3582" y="1399"/>
                <a:ext cx="187" cy="437"/>
              </a:xfrm>
              <a:custGeom>
                <a:avLst/>
                <a:gdLst>
                  <a:gd name="T0" fmla="*/ 28 w 187"/>
                  <a:gd name="T1" fmla="*/ 0 h 437"/>
                  <a:gd name="T2" fmla="*/ 29 w 187"/>
                  <a:gd name="T3" fmla="*/ 19 h 437"/>
                  <a:gd name="T4" fmla="*/ 28 w 187"/>
                  <a:gd name="T5" fmla="*/ 36 h 437"/>
                  <a:gd name="T6" fmla="*/ 24 w 187"/>
                  <a:gd name="T7" fmla="*/ 53 h 437"/>
                  <a:gd name="T8" fmla="*/ 20 w 187"/>
                  <a:gd name="T9" fmla="*/ 72 h 437"/>
                  <a:gd name="T10" fmla="*/ 7 w 187"/>
                  <a:gd name="T11" fmla="*/ 120 h 437"/>
                  <a:gd name="T12" fmla="*/ 4 w 187"/>
                  <a:gd name="T13" fmla="*/ 138 h 437"/>
                  <a:gd name="T14" fmla="*/ 0 w 187"/>
                  <a:gd name="T15" fmla="*/ 169 h 437"/>
                  <a:gd name="T16" fmla="*/ 0 w 187"/>
                  <a:gd name="T17" fmla="*/ 201 h 437"/>
                  <a:gd name="T18" fmla="*/ 4 w 187"/>
                  <a:gd name="T19" fmla="*/ 232 h 437"/>
                  <a:gd name="T20" fmla="*/ 11 w 187"/>
                  <a:gd name="T21" fmla="*/ 263 h 437"/>
                  <a:gd name="T22" fmla="*/ 17 w 187"/>
                  <a:gd name="T23" fmla="*/ 278 h 437"/>
                  <a:gd name="T24" fmla="*/ 30 w 187"/>
                  <a:gd name="T25" fmla="*/ 307 h 437"/>
                  <a:gd name="T26" fmla="*/ 48 w 187"/>
                  <a:gd name="T27" fmla="*/ 333 h 437"/>
                  <a:gd name="T28" fmla="*/ 68 w 187"/>
                  <a:gd name="T29" fmla="*/ 358 h 437"/>
                  <a:gd name="T30" fmla="*/ 78 w 187"/>
                  <a:gd name="T31" fmla="*/ 370 h 437"/>
                  <a:gd name="T32" fmla="*/ 102 w 187"/>
                  <a:gd name="T33" fmla="*/ 390 h 437"/>
                  <a:gd name="T34" fmla="*/ 126 w 187"/>
                  <a:gd name="T35" fmla="*/ 408 h 437"/>
                  <a:gd name="T36" fmla="*/ 139 w 187"/>
                  <a:gd name="T37" fmla="*/ 416 h 437"/>
                  <a:gd name="T38" fmla="*/ 166 w 187"/>
                  <a:gd name="T39" fmla="*/ 430 h 437"/>
                  <a:gd name="T40" fmla="*/ 180 w 187"/>
                  <a:gd name="T41" fmla="*/ 435 h 437"/>
                  <a:gd name="T42" fmla="*/ 185 w 187"/>
                  <a:gd name="T43" fmla="*/ 437 h 437"/>
                  <a:gd name="T44" fmla="*/ 187 w 187"/>
                  <a:gd name="T45" fmla="*/ 436 h 437"/>
                  <a:gd name="T46" fmla="*/ 186 w 187"/>
                  <a:gd name="T47" fmla="*/ 434 h 437"/>
                  <a:gd name="T48" fmla="*/ 172 w 187"/>
                  <a:gd name="T49" fmla="*/ 428 h 437"/>
                  <a:gd name="T50" fmla="*/ 144 w 187"/>
                  <a:gd name="T51" fmla="*/ 413 h 437"/>
                  <a:gd name="T52" fmla="*/ 118 w 187"/>
                  <a:gd name="T53" fmla="*/ 396 h 437"/>
                  <a:gd name="T54" fmla="*/ 93 w 187"/>
                  <a:gd name="T55" fmla="*/ 376 h 437"/>
                  <a:gd name="T56" fmla="*/ 71 w 187"/>
                  <a:gd name="T57" fmla="*/ 355 h 437"/>
                  <a:gd name="T58" fmla="*/ 52 w 187"/>
                  <a:gd name="T59" fmla="*/ 330 h 437"/>
                  <a:gd name="T60" fmla="*/ 34 w 187"/>
                  <a:gd name="T61" fmla="*/ 305 h 437"/>
                  <a:gd name="T62" fmla="*/ 21 w 187"/>
                  <a:gd name="T63" fmla="*/ 276 h 437"/>
                  <a:gd name="T64" fmla="*/ 15 w 187"/>
                  <a:gd name="T65" fmla="*/ 262 h 437"/>
                  <a:gd name="T66" fmla="*/ 7 w 187"/>
                  <a:gd name="T67" fmla="*/ 228 h 437"/>
                  <a:gd name="T68" fmla="*/ 3 w 187"/>
                  <a:gd name="T69" fmla="*/ 195 h 437"/>
                  <a:gd name="T70" fmla="*/ 4 w 187"/>
                  <a:gd name="T71" fmla="*/ 161 h 437"/>
                  <a:gd name="T72" fmla="*/ 8 w 187"/>
                  <a:gd name="T73" fmla="*/ 128 h 437"/>
                  <a:gd name="T74" fmla="*/ 11 w 187"/>
                  <a:gd name="T75" fmla="*/ 111 h 437"/>
                  <a:gd name="T76" fmla="*/ 23 w 187"/>
                  <a:gd name="T77" fmla="*/ 63 h 437"/>
                  <a:gd name="T78" fmla="*/ 27 w 187"/>
                  <a:gd name="T79" fmla="*/ 47 h 437"/>
                  <a:gd name="T80" fmla="*/ 30 w 187"/>
                  <a:gd name="T81" fmla="*/ 30 h 437"/>
                  <a:gd name="T82" fmla="*/ 30 w 187"/>
                  <a:gd name="T83" fmla="*/ 16 h 437"/>
                  <a:gd name="T84" fmla="*/ 28 w 187"/>
                  <a:gd name="T85" fmla="*/ 0 h 437"/>
                  <a:gd name="T86" fmla="*/ 28 w 187"/>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 h="437">
                    <a:moveTo>
                      <a:pt x="28" y="0"/>
                    </a:moveTo>
                    <a:lnTo>
                      <a:pt x="28" y="0"/>
                    </a:lnTo>
                    <a:lnTo>
                      <a:pt x="29" y="9"/>
                    </a:lnTo>
                    <a:lnTo>
                      <a:pt x="29" y="19"/>
                    </a:lnTo>
                    <a:lnTo>
                      <a:pt x="29" y="27"/>
                    </a:lnTo>
                    <a:lnTo>
                      <a:pt x="28" y="36"/>
                    </a:lnTo>
                    <a:lnTo>
                      <a:pt x="24" y="53"/>
                    </a:lnTo>
                    <a:lnTo>
                      <a:pt x="20" y="72"/>
                    </a:lnTo>
                    <a:lnTo>
                      <a:pt x="11" y="104"/>
                    </a:lnTo>
                    <a:lnTo>
                      <a:pt x="7" y="120"/>
                    </a:lnTo>
                    <a:lnTo>
                      <a:pt x="4" y="138"/>
                    </a:lnTo>
                    <a:lnTo>
                      <a:pt x="1" y="153"/>
                    </a:lnTo>
                    <a:lnTo>
                      <a:pt x="0" y="169"/>
                    </a:lnTo>
                    <a:lnTo>
                      <a:pt x="0" y="185"/>
                    </a:lnTo>
                    <a:lnTo>
                      <a:pt x="0" y="201"/>
                    </a:lnTo>
                    <a:lnTo>
                      <a:pt x="1" y="216"/>
                    </a:lnTo>
                    <a:lnTo>
                      <a:pt x="4" y="232"/>
                    </a:lnTo>
                    <a:lnTo>
                      <a:pt x="7" y="248"/>
                    </a:lnTo>
                    <a:lnTo>
                      <a:pt x="11" y="263"/>
                    </a:lnTo>
                    <a:lnTo>
                      <a:pt x="17" y="278"/>
                    </a:lnTo>
                    <a:lnTo>
                      <a:pt x="23" y="293"/>
                    </a:lnTo>
                    <a:lnTo>
                      <a:pt x="30" y="307"/>
                    </a:lnTo>
                    <a:lnTo>
                      <a:pt x="38" y="320"/>
                    </a:lnTo>
                    <a:lnTo>
                      <a:pt x="48" y="333"/>
                    </a:lnTo>
                    <a:lnTo>
                      <a:pt x="58" y="346"/>
                    </a:lnTo>
                    <a:lnTo>
                      <a:pt x="68" y="358"/>
                    </a:lnTo>
                    <a:lnTo>
                      <a:pt x="78" y="370"/>
                    </a:lnTo>
                    <a:lnTo>
                      <a:pt x="89" y="380"/>
                    </a:lnTo>
                    <a:lnTo>
                      <a:pt x="102" y="390"/>
                    </a:lnTo>
                    <a:lnTo>
                      <a:pt x="114" y="399"/>
                    </a:lnTo>
                    <a:lnTo>
                      <a:pt x="126" y="408"/>
                    </a:lnTo>
                    <a:lnTo>
                      <a:pt x="139" y="416"/>
                    </a:lnTo>
                    <a:lnTo>
                      <a:pt x="152" y="424"/>
                    </a:lnTo>
                    <a:lnTo>
                      <a:pt x="166" y="430"/>
                    </a:lnTo>
                    <a:lnTo>
                      <a:pt x="180" y="435"/>
                    </a:lnTo>
                    <a:lnTo>
                      <a:pt x="185" y="437"/>
                    </a:lnTo>
                    <a:lnTo>
                      <a:pt x="186" y="436"/>
                    </a:lnTo>
                    <a:lnTo>
                      <a:pt x="187" y="436"/>
                    </a:lnTo>
                    <a:lnTo>
                      <a:pt x="187" y="435"/>
                    </a:lnTo>
                    <a:lnTo>
                      <a:pt x="186" y="434"/>
                    </a:lnTo>
                    <a:lnTo>
                      <a:pt x="172" y="428"/>
                    </a:lnTo>
                    <a:lnTo>
                      <a:pt x="159" y="421"/>
                    </a:lnTo>
                    <a:lnTo>
                      <a:pt x="144" y="413"/>
                    </a:lnTo>
                    <a:lnTo>
                      <a:pt x="131" y="405"/>
                    </a:lnTo>
                    <a:lnTo>
                      <a:pt x="118" y="396"/>
                    </a:lnTo>
                    <a:lnTo>
                      <a:pt x="106" y="386"/>
                    </a:lnTo>
                    <a:lnTo>
                      <a:pt x="93" y="376"/>
                    </a:lnTo>
                    <a:lnTo>
                      <a:pt x="82" y="366"/>
                    </a:lnTo>
                    <a:lnTo>
                      <a:pt x="71" y="355"/>
                    </a:lnTo>
                    <a:lnTo>
                      <a:pt x="61" y="343"/>
                    </a:lnTo>
                    <a:lnTo>
                      <a:pt x="52" y="330"/>
                    </a:lnTo>
                    <a:lnTo>
                      <a:pt x="42" y="318"/>
                    </a:lnTo>
                    <a:lnTo>
                      <a:pt x="34" y="305"/>
                    </a:lnTo>
                    <a:lnTo>
                      <a:pt x="27" y="290"/>
                    </a:lnTo>
                    <a:lnTo>
                      <a:pt x="21" y="276"/>
                    </a:lnTo>
                    <a:lnTo>
                      <a:pt x="15" y="262"/>
                    </a:lnTo>
                    <a:lnTo>
                      <a:pt x="10" y="245"/>
                    </a:lnTo>
                    <a:lnTo>
                      <a:pt x="7" y="228"/>
                    </a:lnTo>
                    <a:lnTo>
                      <a:pt x="4" y="212"/>
                    </a:lnTo>
                    <a:lnTo>
                      <a:pt x="3" y="195"/>
                    </a:lnTo>
                    <a:lnTo>
                      <a:pt x="3" y="178"/>
                    </a:lnTo>
                    <a:lnTo>
                      <a:pt x="4" y="161"/>
                    </a:lnTo>
                    <a:lnTo>
                      <a:pt x="5" y="145"/>
                    </a:lnTo>
                    <a:lnTo>
                      <a:pt x="8" y="128"/>
                    </a:lnTo>
                    <a:lnTo>
                      <a:pt x="11" y="111"/>
                    </a:lnTo>
                    <a:lnTo>
                      <a:pt x="15" y="95"/>
                    </a:lnTo>
                    <a:lnTo>
                      <a:pt x="23" y="63"/>
                    </a:lnTo>
                    <a:lnTo>
                      <a:pt x="27" y="47"/>
                    </a:lnTo>
                    <a:lnTo>
                      <a:pt x="30" y="30"/>
                    </a:lnTo>
                    <a:lnTo>
                      <a:pt x="30" y="23"/>
                    </a:lnTo>
                    <a:lnTo>
                      <a:pt x="30" y="16"/>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8" name="Freeform 405">
                <a:extLst>
                  <a:ext uri="{FF2B5EF4-FFF2-40B4-BE49-F238E27FC236}">
                    <a16:creationId xmlns:a16="http://schemas.microsoft.com/office/drawing/2014/main" id="{B2FC4D6B-6A45-41CF-B87F-930B5A8BBFC0}"/>
                  </a:ext>
                </a:extLst>
              </p:cNvPr>
              <p:cNvSpPr>
                <a:spLocks/>
              </p:cNvSpPr>
              <p:nvPr/>
            </p:nvSpPr>
            <p:spPr bwMode="auto">
              <a:xfrm>
                <a:off x="3637" y="1405"/>
                <a:ext cx="129" cy="192"/>
              </a:xfrm>
              <a:custGeom>
                <a:avLst/>
                <a:gdLst>
                  <a:gd name="T0" fmla="*/ 0 w 129"/>
                  <a:gd name="T1" fmla="*/ 1 h 192"/>
                  <a:gd name="T2" fmla="*/ 16 w 129"/>
                  <a:gd name="T3" fmla="*/ 7 h 192"/>
                  <a:gd name="T4" fmla="*/ 30 w 129"/>
                  <a:gd name="T5" fmla="*/ 16 h 192"/>
                  <a:gd name="T6" fmla="*/ 57 w 129"/>
                  <a:gd name="T7" fmla="*/ 37 h 192"/>
                  <a:gd name="T8" fmla="*/ 69 w 129"/>
                  <a:gd name="T9" fmla="*/ 48 h 192"/>
                  <a:gd name="T10" fmla="*/ 91 w 129"/>
                  <a:gd name="T11" fmla="*/ 73 h 192"/>
                  <a:gd name="T12" fmla="*/ 102 w 129"/>
                  <a:gd name="T13" fmla="*/ 86 h 192"/>
                  <a:gd name="T14" fmla="*/ 118 w 129"/>
                  <a:gd name="T15" fmla="*/ 114 h 192"/>
                  <a:gd name="T16" fmla="*/ 121 w 129"/>
                  <a:gd name="T17" fmla="*/ 122 h 192"/>
                  <a:gd name="T18" fmla="*/ 124 w 129"/>
                  <a:gd name="T19" fmla="*/ 139 h 192"/>
                  <a:gd name="T20" fmla="*/ 123 w 129"/>
                  <a:gd name="T21" fmla="*/ 148 h 192"/>
                  <a:gd name="T22" fmla="*/ 121 w 129"/>
                  <a:gd name="T23" fmla="*/ 152 h 192"/>
                  <a:gd name="T24" fmla="*/ 115 w 129"/>
                  <a:gd name="T25" fmla="*/ 157 h 192"/>
                  <a:gd name="T26" fmla="*/ 100 w 129"/>
                  <a:gd name="T27" fmla="*/ 161 h 192"/>
                  <a:gd name="T28" fmla="*/ 91 w 129"/>
                  <a:gd name="T29" fmla="*/ 161 h 192"/>
                  <a:gd name="T30" fmla="*/ 74 w 129"/>
                  <a:gd name="T31" fmla="*/ 160 h 192"/>
                  <a:gd name="T32" fmla="*/ 60 w 129"/>
                  <a:gd name="T33" fmla="*/ 160 h 192"/>
                  <a:gd name="T34" fmla="*/ 59 w 129"/>
                  <a:gd name="T35" fmla="*/ 161 h 192"/>
                  <a:gd name="T36" fmla="*/ 59 w 129"/>
                  <a:gd name="T37" fmla="*/ 164 h 192"/>
                  <a:gd name="T38" fmla="*/ 62 w 129"/>
                  <a:gd name="T39" fmla="*/ 167 h 192"/>
                  <a:gd name="T40" fmla="*/ 73 w 129"/>
                  <a:gd name="T41" fmla="*/ 177 h 192"/>
                  <a:gd name="T42" fmla="*/ 77 w 129"/>
                  <a:gd name="T43" fmla="*/ 181 h 192"/>
                  <a:gd name="T44" fmla="*/ 79 w 129"/>
                  <a:gd name="T45" fmla="*/ 183 h 192"/>
                  <a:gd name="T46" fmla="*/ 80 w 129"/>
                  <a:gd name="T47" fmla="*/ 184 h 192"/>
                  <a:gd name="T48" fmla="*/ 77 w 129"/>
                  <a:gd name="T49" fmla="*/ 188 h 192"/>
                  <a:gd name="T50" fmla="*/ 70 w 129"/>
                  <a:gd name="T51" fmla="*/ 186 h 192"/>
                  <a:gd name="T52" fmla="*/ 69 w 129"/>
                  <a:gd name="T53" fmla="*/ 187 h 192"/>
                  <a:gd name="T54" fmla="*/ 69 w 129"/>
                  <a:gd name="T55" fmla="*/ 188 h 192"/>
                  <a:gd name="T56" fmla="*/ 70 w 129"/>
                  <a:gd name="T57" fmla="*/ 189 h 192"/>
                  <a:gd name="T58" fmla="*/ 79 w 129"/>
                  <a:gd name="T59" fmla="*/ 192 h 192"/>
                  <a:gd name="T60" fmla="*/ 86 w 129"/>
                  <a:gd name="T61" fmla="*/ 191 h 192"/>
                  <a:gd name="T62" fmla="*/ 88 w 129"/>
                  <a:gd name="T63" fmla="*/ 189 h 192"/>
                  <a:gd name="T64" fmla="*/ 88 w 129"/>
                  <a:gd name="T65" fmla="*/ 186 h 192"/>
                  <a:gd name="T66" fmla="*/ 84 w 129"/>
                  <a:gd name="T67" fmla="*/ 180 h 192"/>
                  <a:gd name="T68" fmla="*/ 81 w 129"/>
                  <a:gd name="T69" fmla="*/ 177 h 192"/>
                  <a:gd name="T70" fmla="*/ 72 w 129"/>
                  <a:gd name="T71" fmla="*/ 168 h 192"/>
                  <a:gd name="T72" fmla="*/ 67 w 129"/>
                  <a:gd name="T73" fmla="*/ 165 h 192"/>
                  <a:gd name="T74" fmla="*/ 63 w 129"/>
                  <a:gd name="T75" fmla="*/ 161 h 192"/>
                  <a:gd name="T76" fmla="*/ 62 w 129"/>
                  <a:gd name="T77" fmla="*/ 165 h 192"/>
                  <a:gd name="T78" fmla="*/ 66 w 129"/>
                  <a:gd name="T79" fmla="*/ 164 h 192"/>
                  <a:gd name="T80" fmla="*/ 79 w 129"/>
                  <a:gd name="T81" fmla="*/ 166 h 192"/>
                  <a:gd name="T82" fmla="*/ 89 w 129"/>
                  <a:gd name="T83" fmla="*/ 166 h 192"/>
                  <a:gd name="T84" fmla="*/ 98 w 129"/>
                  <a:gd name="T85" fmla="*/ 166 h 192"/>
                  <a:gd name="T86" fmla="*/ 114 w 129"/>
                  <a:gd name="T87" fmla="*/ 163 h 192"/>
                  <a:gd name="T88" fmla="*/ 125 w 129"/>
                  <a:gd name="T89" fmla="*/ 155 h 192"/>
                  <a:gd name="T90" fmla="*/ 127 w 129"/>
                  <a:gd name="T91" fmla="*/ 152 h 192"/>
                  <a:gd name="T92" fmla="*/ 129 w 129"/>
                  <a:gd name="T93" fmla="*/ 142 h 192"/>
                  <a:gd name="T94" fmla="*/ 128 w 129"/>
                  <a:gd name="T95" fmla="*/ 129 h 192"/>
                  <a:gd name="T96" fmla="*/ 125 w 129"/>
                  <a:gd name="T97" fmla="*/ 121 h 192"/>
                  <a:gd name="T98" fmla="*/ 112 w 129"/>
                  <a:gd name="T99" fmla="*/ 94 h 192"/>
                  <a:gd name="T100" fmla="*/ 102 w 129"/>
                  <a:gd name="T101" fmla="*/ 79 h 192"/>
                  <a:gd name="T102" fmla="*/ 77 w 129"/>
                  <a:gd name="T103" fmla="*/ 50 h 192"/>
                  <a:gd name="T104" fmla="*/ 63 w 129"/>
                  <a:gd name="T105" fmla="*/ 38 h 192"/>
                  <a:gd name="T106" fmla="*/ 31 w 129"/>
                  <a:gd name="T107" fmla="*/ 14 h 192"/>
                  <a:gd name="T108" fmla="*/ 24 w 129"/>
                  <a:gd name="T109" fmla="*/ 10 h 192"/>
                  <a:gd name="T110" fmla="*/ 9 w 129"/>
                  <a:gd name="T111" fmla="*/ 2 h 192"/>
                  <a:gd name="T112" fmla="*/ 0 w 129"/>
                  <a:gd name="T113" fmla="*/ 0 h 192"/>
                  <a:gd name="T114" fmla="*/ 0 w 129"/>
                  <a:gd name="T115" fmla="*/ 1 h 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 h="192">
                    <a:moveTo>
                      <a:pt x="0" y="1"/>
                    </a:moveTo>
                    <a:lnTo>
                      <a:pt x="0" y="1"/>
                    </a:lnTo>
                    <a:lnTo>
                      <a:pt x="8" y="3"/>
                    </a:lnTo>
                    <a:lnTo>
                      <a:pt x="16" y="7"/>
                    </a:lnTo>
                    <a:lnTo>
                      <a:pt x="23" y="12"/>
                    </a:lnTo>
                    <a:lnTo>
                      <a:pt x="30" y="16"/>
                    </a:lnTo>
                    <a:lnTo>
                      <a:pt x="43" y="26"/>
                    </a:lnTo>
                    <a:lnTo>
                      <a:pt x="57" y="37"/>
                    </a:lnTo>
                    <a:lnTo>
                      <a:pt x="69" y="48"/>
                    </a:lnTo>
                    <a:lnTo>
                      <a:pt x="81" y="60"/>
                    </a:lnTo>
                    <a:lnTo>
                      <a:pt x="91" y="73"/>
                    </a:lnTo>
                    <a:lnTo>
                      <a:pt x="102" y="86"/>
                    </a:lnTo>
                    <a:lnTo>
                      <a:pt x="111" y="100"/>
                    </a:lnTo>
                    <a:lnTo>
                      <a:pt x="118" y="114"/>
                    </a:lnTo>
                    <a:lnTo>
                      <a:pt x="121" y="122"/>
                    </a:lnTo>
                    <a:lnTo>
                      <a:pt x="123" y="131"/>
                    </a:lnTo>
                    <a:lnTo>
                      <a:pt x="124" y="139"/>
                    </a:lnTo>
                    <a:lnTo>
                      <a:pt x="124" y="143"/>
                    </a:lnTo>
                    <a:lnTo>
                      <a:pt x="123" y="148"/>
                    </a:lnTo>
                    <a:lnTo>
                      <a:pt x="121" y="152"/>
                    </a:lnTo>
                    <a:lnTo>
                      <a:pt x="118" y="155"/>
                    </a:lnTo>
                    <a:lnTo>
                      <a:pt x="115" y="157"/>
                    </a:lnTo>
                    <a:lnTo>
                      <a:pt x="110" y="159"/>
                    </a:lnTo>
                    <a:lnTo>
                      <a:pt x="100" y="161"/>
                    </a:lnTo>
                    <a:lnTo>
                      <a:pt x="91" y="161"/>
                    </a:lnTo>
                    <a:lnTo>
                      <a:pt x="74" y="160"/>
                    </a:lnTo>
                    <a:lnTo>
                      <a:pt x="67" y="159"/>
                    </a:lnTo>
                    <a:lnTo>
                      <a:pt x="60" y="160"/>
                    </a:lnTo>
                    <a:lnTo>
                      <a:pt x="59" y="161"/>
                    </a:lnTo>
                    <a:lnTo>
                      <a:pt x="58" y="162"/>
                    </a:lnTo>
                    <a:lnTo>
                      <a:pt x="59" y="164"/>
                    </a:lnTo>
                    <a:lnTo>
                      <a:pt x="62" y="167"/>
                    </a:lnTo>
                    <a:lnTo>
                      <a:pt x="66" y="170"/>
                    </a:lnTo>
                    <a:lnTo>
                      <a:pt x="73" y="177"/>
                    </a:lnTo>
                    <a:lnTo>
                      <a:pt x="77" y="181"/>
                    </a:lnTo>
                    <a:lnTo>
                      <a:pt x="79" y="183"/>
                    </a:lnTo>
                    <a:lnTo>
                      <a:pt x="80" y="184"/>
                    </a:lnTo>
                    <a:lnTo>
                      <a:pt x="80" y="185"/>
                    </a:lnTo>
                    <a:lnTo>
                      <a:pt x="77" y="188"/>
                    </a:lnTo>
                    <a:lnTo>
                      <a:pt x="70" y="186"/>
                    </a:lnTo>
                    <a:lnTo>
                      <a:pt x="69" y="187"/>
                    </a:lnTo>
                    <a:lnTo>
                      <a:pt x="69" y="188"/>
                    </a:lnTo>
                    <a:lnTo>
                      <a:pt x="70" y="189"/>
                    </a:lnTo>
                    <a:lnTo>
                      <a:pt x="74" y="190"/>
                    </a:lnTo>
                    <a:lnTo>
                      <a:pt x="79" y="192"/>
                    </a:lnTo>
                    <a:lnTo>
                      <a:pt x="84" y="192"/>
                    </a:lnTo>
                    <a:lnTo>
                      <a:pt x="86" y="191"/>
                    </a:lnTo>
                    <a:lnTo>
                      <a:pt x="88" y="189"/>
                    </a:lnTo>
                    <a:lnTo>
                      <a:pt x="88" y="187"/>
                    </a:lnTo>
                    <a:lnTo>
                      <a:pt x="88" y="186"/>
                    </a:lnTo>
                    <a:lnTo>
                      <a:pt x="87" y="183"/>
                    </a:lnTo>
                    <a:lnTo>
                      <a:pt x="84" y="180"/>
                    </a:lnTo>
                    <a:lnTo>
                      <a:pt x="81" y="177"/>
                    </a:lnTo>
                    <a:lnTo>
                      <a:pt x="77" y="172"/>
                    </a:lnTo>
                    <a:lnTo>
                      <a:pt x="72" y="168"/>
                    </a:lnTo>
                    <a:lnTo>
                      <a:pt x="67" y="165"/>
                    </a:lnTo>
                    <a:lnTo>
                      <a:pt x="65" y="163"/>
                    </a:lnTo>
                    <a:lnTo>
                      <a:pt x="63" y="161"/>
                    </a:lnTo>
                    <a:lnTo>
                      <a:pt x="62" y="165"/>
                    </a:lnTo>
                    <a:lnTo>
                      <a:pt x="66" y="164"/>
                    </a:lnTo>
                    <a:lnTo>
                      <a:pt x="70" y="165"/>
                    </a:lnTo>
                    <a:lnTo>
                      <a:pt x="79" y="166"/>
                    </a:lnTo>
                    <a:lnTo>
                      <a:pt x="89" y="166"/>
                    </a:lnTo>
                    <a:lnTo>
                      <a:pt x="98" y="166"/>
                    </a:lnTo>
                    <a:lnTo>
                      <a:pt x="107" y="165"/>
                    </a:lnTo>
                    <a:lnTo>
                      <a:pt x="114" y="163"/>
                    </a:lnTo>
                    <a:lnTo>
                      <a:pt x="120" y="160"/>
                    </a:lnTo>
                    <a:lnTo>
                      <a:pt x="125" y="155"/>
                    </a:lnTo>
                    <a:lnTo>
                      <a:pt x="127" y="152"/>
                    </a:lnTo>
                    <a:lnTo>
                      <a:pt x="128" y="149"/>
                    </a:lnTo>
                    <a:lnTo>
                      <a:pt x="129" y="142"/>
                    </a:lnTo>
                    <a:lnTo>
                      <a:pt x="129" y="136"/>
                    </a:lnTo>
                    <a:lnTo>
                      <a:pt x="128" y="129"/>
                    </a:lnTo>
                    <a:lnTo>
                      <a:pt x="125" y="121"/>
                    </a:lnTo>
                    <a:lnTo>
                      <a:pt x="121" y="111"/>
                    </a:lnTo>
                    <a:lnTo>
                      <a:pt x="112" y="94"/>
                    </a:lnTo>
                    <a:lnTo>
                      <a:pt x="102" y="79"/>
                    </a:lnTo>
                    <a:lnTo>
                      <a:pt x="90" y="65"/>
                    </a:lnTo>
                    <a:lnTo>
                      <a:pt x="77" y="50"/>
                    </a:lnTo>
                    <a:lnTo>
                      <a:pt x="63" y="38"/>
                    </a:lnTo>
                    <a:lnTo>
                      <a:pt x="48" y="26"/>
                    </a:lnTo>
                    <a:lnTo>
                      <a:pt x="31" y="14"/>
                    </a:lnTo>
                    <a:lnTo>
                      <a:pt x="24" y="10"/>
                    </a:lnTo>
                    <a:lnTo>
                      <a:pt x="17" y="5"/>
                    </a:lnTo>
                    <a:lnTo>
                      <a:pt x="9" y="2"/>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9" name="Freeform 406">
                <a:extLst>
                  <a:ext uri="{FF2B5EF4-FFF2-40B4-BE49-F238E27FC236}">
                    <a16:creationId xmlns:a16="http://schemas.microsoft.com/office/drawing/2014/main" id="{F05F4AC7-DC37-44C7-97E0-CE4DD21F9E12}"/>
                  </a:ext>
                </a:extLst>
              </p:cNvPr>
              <p:cNvSpPr>
                <a:spLocks/>
              </p:cNvSpPr>
              <p:nvPr/>
            </p:nvSpPr>
            <p:spPr bwMode="auto">
              <a:xfrm>
                <a:off x="3672" y="1574"/>
                <a:ext cx="150" cy="67"/>
              </a:xfrm>
              <a:custGeom>
                <a:avLst/>
                <a:gdLst>
                  <a:gd name="T0" fmla="*/ 6 w 150"/>
                  <a:gd name="T1" fmla="*/ 67 h 67"/>
                  <a:gd name="T2" fmla="*/ 6 w 150"/>
                  <a:gd name="T3" fmla="*/ 67 h 67"/>
                  <a:gd name="T4" fmla="*/ 4 w 150"/>
                  <a:gd name="T5" fmla="*/ 61 h 67"/>
                  <a:gd name="T6" fmla="*/ 2 w 150"/>
                  <a:gd name="T7" fmla="*/ 56 h 67"/>
                  <a:gd name="T8" fmla="*/ 1 w 150"/>
                  <a:gd name="T9" fmla="*/ 51 h 67"/>
                  <a:gd name="T10" fmla="*/ 1 w 150"/>
                  <a:gd name="T11" fmla="*/ 45 h 67"/>
                  <a:gd name="T12" fmla="*/ 1 w 150"/>
                  <a:gd name="T13" fmla="*/ 45 h 67"/>
                  <a:gd name="T14" fmla="*/ 2 w 150"/>
                  <a:gd name="T15" fmla="*/ 42 h 67"/>
                  <a:gd name="T16" fmla="*/ 3 w 150"/>
                  <a:gd name="T17" fmla="*/ 39 h 67"/>
                  <a:gd name="T18" fmla="*/ 7 w 150"/>
                  <a:gd name="T19" fmla="*/ 33 h 67"/>
                  <a:gd name="T20" fmla="*/ 13 w 150"/>
                  <a:gd name="T21" fmla="*/ 28 h 67"/>
                  <a:gd name="T22" fmla="*/ 18 w 150"/>
                  <a:gd name="T23" fmla="*/ 24 h 67"/>
                  <a:gd name="T24" fmla="*/ 18 w 150"/>
                  <a:gd name="T25" fmla="*/ 24 h 67"/>
                  <a:gd name="T26" fmla="*/ 23 w 150"/>
                  <a:gd name="T27" fmla="*/ 20 h 67"/>
                  <a:gd name="T28" fmla="*/ 28 w 150"/>
                  <a:gd name="T29" fmla="*/ 17 h 67"/>
                  <a:gd name="T30" fmla="*/ 38 w 150"/>
                  <a:gd name="T31" fmla="*/ 13 h 67"/>
                  <a:gd name="T32" fmla="*/ 50 w 150"/>
                  <a:gd name="T33" fmla="*/ 11 h 67"/>
                  <a:gd name="T34" fmla="*/ 62 w 150"/>
                  <a:gd name="T35" fmla="*/ 10 h 67"/>
                  <a:gd name="T36" fmla="*/ 62 w 150"/>
                  <a:gd name="T37" fmla="*/ 10 h 67"/>
                  <a:gd name="T38" fmla="*/ 86 w 150"/>
                  <a:gd name="T39" fmla="*/ 11 h 67"/>
                  <a:gd name="T40" fmla="*/ 97 w 150"/>
                  <a:gd name="T41" fmla="*/ 12 h 67"/>
                  <a:gd name="T42" fmla="*/ 109 w 150"/>
                  <a:gd name="T43" fmla="*/ 11 h 67"/>
                  <a:gd name="T44" fmla="*/ 109 w 150"/>
                  <a:gd name="T45" fmla="*/ 11 h 67"/>
                  <a:gd name="T46" fmla="*/ 119 w 150"/>
                  <a:gd name="T47" fmla="*/ 10 h 67"/>
                  <a:gd name="T48" fmla="*/ 130 w 150"/>
                  <a:gd name="T49" fmla="*/ 8 h 67"/>
                  <a:gd name="T50" fmla="*/ 140 w 150"/>
                  <a:gd name="T51" fmla="*/ 4 h 67"/>
                  <a:gd name="T52" fmla="*/ 150 w 150"/>
                  <a:gd name="T53" fmla="*/ 1 h 67"/>
                  <a:gd name="T54" fmla="*/ 150 w 150"/>
                  <a:gd name="T55" fmla="*/ 1 h 67"/>
                  <a:gd name="T56" fmla="*/ 150 w 150"/>
                  <a:gd name="T57" fmla="*/ 0 h 67"/>
                  <a:gd name="T58" fmla="*/ 149 w 150"/>
                  <a:gd name="T59" fmla="*/ 0 h 67"/>
                  <a:gd name="T60" fmla="*/ 149 w 150"/>
                  <a:gd name="T61" fmla="*/ 0 h 67"/>
                  <a:gd name="T62" fmla="*/ 135 w 150"/>
                  <a:gd name="T63" fmla="*/ 4 h 67"/>
                  <a:gd name="T64" fmla="*/ 120 w 150"/>
                  <a:gd name="T65" fmla="*/ 8 h 67"/>
                  <a:gd name="T66" fmla="*/ 106 w 150"/>
                  <a:gd name="T67" fmla="*/ 9 h 67"/>
                  <a:gd name="T68" fmla="*/ 92 w 150"/>
                  <a:gd name="T69" fmla="*/ 9 h 67"/>
                  <a:gd name="T70" fmla="*/ 92 w 150"/>
                  <a:gd name="T71" fmla="*/ 9 h 67"/>
                  <a:gd name="T72" fmla="*/ 68 w 150"/>
                  <a:gd name="T73" fmla="*/ 8 h 67"/>
                  <a:gd name="T74" fmla="*/ 54 w 150"/>
                  <a:gd name="T75" fmla="*/ 9 h 67"/>
                  <a:gd name="T76" fmla="*/ 42 w 150"/>
                  <a:gd name="T77" fmla="*/ 10 h 67"/>
                  <a:gd name="T78" fmla="*/ 42 w 150"/>
                  <a:gd name="T79" fmla="*/ 10 h 67"/>
                  <a:gd name="T80" fmla="*/ 33 w 150"/>
                  <a:gd name="T81" fmla="*/ 13 h 67"/>
                  <a:gd name="T82" fmla="*/ 23 w 150"/>
                  <a:gd name="T83" fmla="*/ 17 h 67"/>
                  <a:gd name="T84" fmla="*/ 15 w 150"/>
                  <a:gd name="T85" fmla="*/ 24 h 67"/>
                  <a:gd name="T86" fmla="*/ 7 w 150"/>
                  <a:gd name="T87" fmla="*/ 31 h 67"/>
                  <a:gd name="T88" fmla="*/ 7 w 150"/>
                  <a:gd name="T89" fmla="*/ 31 h 67"/>
                  <a:gd name="T90" fmla="*/ 4 w 150"/>
                  <a:gd name="T91" fmla="*/ 35 h 67"/>
                  <a:gd name="T92" fmla="*/ 2 w 150"/>
                  <a:gd name="T93" fmla="*/ 39 h 67"/>
                  <a:gd name="T94" fmla="*/ 1 w 150"/>
                  <a:gd name="T95" fmla="*/ 44 h 67"/>
                  <a:gd name="T96" fmla="*/ 0 w 150"/>
                  <a:gd name="T97" fmla="*/ 48 h 67"/>
                  <a:gd name="T98" fmla="*/ 1 w 150"/>
                  <a:gd name="T99" fmla="*/ 53 h 67"/>
                  <a:gd name="T100" fmla="*/ 2 w 150"/>
                  <a:gd name="T101" fmla="*/ 57 h 67"/>
                  <a:gd name="T102" fmla="*/ 6 w 150"/>
                  <a:gd name="T103" fmla="*/ 67 h 67"/>
                  <a:gd name="T104" fmla="*/ 6 w 150"/>
                  <a:gd name="T105" fmla="*/ 67 h 67"/>
                  <a:gd name="T106" fmla="*/ 6 w 150"/>
                  <a:gd name="T107" fmla="*/ 67 h 67"/>
                  <a:gd name="T108" fmla="*/ 6 w 150"/>
                  <a:gd name="T109" fmla="*/ 67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0" h="67">
                    <a:moveTo>
                      <a:pt x="6" y="67"/>
                    </a:moveTo>
                    <a:lnTo>
                      <a:pt x="6" y="67"/>
                    </a:lnTo>
                    <a:lnTo>
                      <a:pt x="4" y="61"/>
                    </a:lnTo>
                    <a:lnTo>
                      <a:pt x="2" y="56"/>
                    </a:lnTo>
                    <a:lnTo>
                      <a:pt x="1" y="51"/>
                    </a:lnTo>
                    <a:lnTo>
                      <a:pt x="1" y="45"/>
                    </a:lnTo>
                    <a:lnTo>
                      <a:pt x="2" y="42"/>
                    </a:lnTo>
                    <a:lnTo>
                      <a:pt x="3" y="39"/>
                    </a:lnTo>
                    <a:lnTo>
                      <a:pt x="7" y="33"/>
                    </a:lnTo>
                    <a:lnTo>
                      <a:pt x="13" y="28"/>
                    </a:lnTo>
                    <a:lnTo>
                      <a:pt x="18" y="24"/>
                    </a:lnTo>
                    <a:lnTo>
                      <a:pt x="23" y="20"/>
                    </a:lnTo>
                    <a:lnTo>
                      <a:pt x="28" y="17"/>
                    </a:lnTo>
                    <a:lnTo>
                      <a:pt x="38" y="13"/>
                    </a:lnTo>
                    <a:lnTo>
                      <a:pt x="50" y="11"/>
                    </a:lnTo>
                    <a:lnTo>
                      <a:pt x="62" y="10"/>
                    </a:lnTo>
                    <a:lnTo>
                      <a:pt x="86" y="11"/>
                    </a:lnTo>
                    <a:lnTo>
                      <a:pt x="97" y="12"/>
                    </a:lnTo>
                    <a:lnTo>
                      <a:pt x="109" y="11"/>
                    </a:lnTo>
                    <a:lnTo>
                      <a:pt x="119" y="10"/>
                    </a:lnTo>
                    <a:lnTo>
                      <a:pt x="130" y="8"/>
                    </a:lnTo>
                    <a:lnTo>
                      <a:pt x="140" y="4"/>
                    </a:lnTo>
                    <a:lnTo>
                      <a:pt x="150" y="1"/>
                    </a:lnTo>
                    <a:lnTo>
                      <a:pt x="150" y="0"/>
                    </a:lnTo>
                    <a:lnTo>
                      <a:pt x="149" y="0"/>
                    </a:lnTo>
                    <a:lnTo>
                      <a:pt x="135" y="4"/>
                    </a:lnTo>
                    <a:lnTo>
                      <a:pt x="120" y="8"/>
                    </a:lnTo>
                    <a:lnTo>
                      <a:pt x="106" y="9"/>
                    </a:lnTo>
                    <a:lnTo>
                      <a:pt x="92" y="9"/>
                    </a:lnTo>
                    <a:lnTo>
                      <a:pt x="68" y="8"/>
                    </a:lnTo>
                    <a:lnTo>
                      <a:pt x="54" y="9"/>
                    </a:lnTo>
                    <a:lnTo>
                      <a:pt x="42" y="10"/>
                    </a:lnTo>
                    <a:lnTo>
                      <a:pt x="33" y="13"/>
                    </a:lnTo>
                    <a:lnTo>
                      <a:pt x="23" y="17"/>
                    </a:lnTo>
                    <a:lnTo>
                      <a:pt x="15" y="24"/>
                    </a:lnTo>
                    <a:lnTo>
                      <a:pt x="7" y="31"/>
                    </a:lnTo>
                    <a:lnTo>
                      <a:pt x="4" y="35"/>
                    </a:lnTo>
                    <a:lnTo>
                      <a:pt x="2" y="39"/>
                    </a:lnTo>
                    <a:lnTo>
                      <a:pt x="1" y="44"/>
                    </a:lnTo>
                    <a:lnTo>
                      <a:pt x="0" y="48"/>
                    </a:lnTo>
                    <a:lnTo>
                      <a:pt x="1" y="53"/>
                    </a:lnTo>
                    <a:lnTo>
                      <a:pt x="2" y="5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0" name="Freeform 407">
                <a:extLst>
                  <a:ext uri="{FF2B5EF4-FFF2-40B4-BE49-F238E27FC236}">
                    <a16:creationId xmlns:a16="http://schemas.microsoft.com/office/drawing/2014/main" id="{F6E64EC3-CCB8-4F2D-979A-1FF3BA905BC5}"/>
                  </a:ext>
                </a:extLst>
              </p:cNvPr>
              <p:cNvSpPr>
                <a:spLocks/>
              </p:cNvSpPr>
              <p:nvPr/>
            </p:nvSpPr>
            <p:spPr bwMode="auto">
              <a:xfrm>
                <a:off x="3721" y="1562"/>
                <a:ext cx="105" cy="264"/>
              </a:xfrm>
              <a:custGeom>
                <a:avLst/>
                <a:gdLst>
                  <a:gd name="T0" fmla="*/ 104 w 105"/>
                  <a:gd name="T1" fmla="*/ 0 h 264"/>
                  <a:gd name="T2" fmla="*/ 87 w 105"/>
                  <a:gd name="T3" fmla="*/ 29 h 264"/>
                  <a:gd name="T4" fmla="*/ 76 w 105"/>
                  <a:gd name="T5" fmla="*/ 59 h 264"/>
                  <a:gd name="T6" fmla="*/ 71 w 105"/>
                  <a:gd name="T7" fmla="*/ 79 h 264"/>
                  <a:gd name="T8" fmla="*/ 65 w 105"/>
                  <a:gd name="T9" fmla="*/ 138 h 264"/>
                  <a:gd name="T10" fmla="*/ 63 w 105"/>
                  <a:gd name="T11" fmla="*/ 157 h 264"/>
                  <a:gd name="T12" fmla="*/ 57 w 105"/>
                  <a:gd name="T13" fmla="*/ 196 h 264"/>
                  <a:gd name="T14" fmla="*/ 52 w 105"/>
                  <a:gd name="T15" fmla="*/ 214 h 264"/>
                  <a:gd name="T16" fmla="*/ 46 w 105"/>
                  <a:gd name="T17" fmla="*/ 231 h 264"/>
                  <a:gd name="T18" fmla="*/ 35 w 105"/>
                  <a:gd name="T19" fmla="*/ 249 h 264"/>
                  <a:gd name="T20" fmla="*/ 25 w 105"/>
                  <a:gd name="T21" fmla="*/ 257 h 264"/>
                  <a:gd name="T22" fmla="*/ 16 w 105"/>
                  <a:gd name="T23" fmla="*/ 259 h 264"/>
                  <a:gd name="T24" fmla="*/ 7 w 105"/>
                  <a:gd name="T25" fmla="*/ 257 h 264"/>
                  <a:gd name="T26" fmla="*/ 2 w 105"/>
                  <a:gd name="T27" fmla="*/ 254 h 264"/>
                  <a:gd name="T28" fmla="*/ 0 w 105"/>
                  <a:gd name="T29" fmla="*/ 255 h 264"/>
                  <a:gd name="T30" fmla="*/ 0 w 105"/>
                  <a:gd name="T31" fmla="*/ 257 h 264"/>
                  <a:gd name="T32" fmla="*/ 6 w 105"/>
                  <a:gd name="T33" fmla="*/ 261 h 264"/>
                  <a:gd name="T34" fmla="*/ 18 w 105"/>
                  <a:gd name="T35" fmla="*/ 264 h 264"/>
                  <a:gd name="T36" fmla="*/ 24 w 105"/>
                  <a:gd name="T37" fmla="*/ 263 h 264"/>
                  <a:gd name="T38" fmla="*/ 37 w 105"/>
                  <a:gd name="T39" fmla="*/ 256 h 264"/>
                  <a:gd name="T40" fmla="*/ 46 w 105"/>
                  <a:gd name="T41" fmla="*/ 245 h 264"/>
                  <a:gd name="T42" fmla="*/ 51 w 105"/>
                  <a:gd name="T43" fmla="*/ 236 h 264"/>
                  <a:gd name="T44" fmla="*/ 58 w 105"/>
                  <a:gd name="T45" fmla="*/ 217 h 264"/>
                  <a:gd name="T46" fmla="*/ 65 w 105"/>
                  <a:gd name="T47" fmla="*/ 188 h 264"/>
                  <a:gd name="T48" fmla="*/ 67 w 105"/>
                  <a:gd name="T49" fmla="*/ 168 h 264"/>
                  <a:gd name="T50" fmla="*/ 71 w 105"/>
                  <a:gd name="T51" fmla="*/ 124 h 264"/>
                  <a:gd name="T52" fmla="*/ 75 w 105"/>
                  <a:gd name="T53" fmla="*/ 81 h 264"/>
                  <a:gd name="T54" fmla="*/ 77 w 105"/>
                  <a:gd name="T55" fmla="*/ 70 h 264"/>
                  <a:gd name="T56" fmla="*/ 82 w 105"/>
                  <a:gd name="T57" fmla="*/ 49 h 264"/>
                  <a:gd name="T58" fmla="*/ 89 w 105"/>
                  <a:gd name="T59" fmla="*/ 30 h 264"/>
                  <a:gd name="T60" fmla="*/ 105 w 105"/>
                  <a:gd name="T61" fmla="*/ 0 h 264"/>
                  <a:gd name="T62" fmla="*/ 105 w 105"/>
                  <a:gd name="T63" fmla="*/ 0 h 264"/>
                  <a:gd name="T64" fmla="*/ 104 w 105"/>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64">
                    <a:moveTo>
                      <a:pt x="104" y="0"/>
                    </a:moveTo>
                    <a:lnTo>
                      <a:pt x="104" y="0"/>
                    </a:lnTo>
                    <a:lnTo>
                      <a:pt x="95" y="14"/>
                    </a:lnTo>
                    <a:lnTo>
                      <a:pt x="87" y="29"/>
                    </a:lnTo>
                    <a:lnTo>
                      <a:pt x="81" y="43"/>
                    </a:lnTo>
                    <a:lnTo>
                      <a:pt x="76" y="59"/>
                    </a:lnTo>
                    <a:lnTo>
                      <a:pt x="71" y="79"/>
                    </a:lnTo>
                    <a:lnTo>
                      <a:pt x="68" y="98"/>
                    </a:lnTo>
                    <a:lnTo>
                      <a:pt x="65" y="138"/>
                    </a:lnTo>
                    <a:lnTo>
                      <a:pt x="63" y="157"/>
                    </a:lnTo>
                    <a:lnTo>
                      <a:pt x="61" y="176"/>
                    </a:lnTo>
                    <a:lnTo>
                      <a:pt x="57" y="196"/>
                    </a:lnTo>
                    <a:lnTo>
                      <a:pt x="52" y="214"/>
                    </a:lnTo>
                    <a:lnTo>
                      <a:pt x="50" y="222"/>
                    </a:lnTo>
                    <a:lnTo>
                      <a:pt x="46" y="231"/>
                    </a:lnTo>
                    <a:lnTo>
                      <a:pt x="41" y="240"/>
                    </a:lnTo>
                    <a:lnTo>
                      <a:pt x="35" y="249"/>
                    </a:lnTo>
                    <a:lnTo>
                      <a:pt x="29" y="255"/>
                    </a:lnTo>
                    <a:lnTo>
                      <a:pt x="25" y="257"/>
                    </a:lnTo>
                    <a:lnTo>
                      <a:pt x="21" y="258"/>
                    </a:lnTo>
                    <a:lnTo>
                      <a:pt x="16" y="259"/>
                    </a:lnTo>
                    <a:lnTo>
                      <a:pt x="12" y="258"/>
                    </a:lnTo>
                    <a:lnTo>
                      <a:pt x="7" y="257"/>
                    </a:lnTo>
                    <a:lnTo>
                      <a:pt x="2" y="254"/>
                    </a:lnTo>
                    <a:lnTo>
                      <a:pt x="1" y="254"/>
                    </a:lnTo>
                    <a:lnTo>
                      <a:pt x="0" y="255"/>
                    </a:lnTo>
                    <a:lnTo>
                      <a:pt x="0" y="256"/>
                    </a:lnTo>
                    <a:lnTo>
                      <a:pt x="0" y="257"/>
                    </a:lnTo>
                    <a:lnTo>
                      <a:pt x="6" y="261"/>
                    </a:lnTo>
                    <a:lnTo>
                      <a:pt x="11" y="263"/>
                    </a:lnTo>
                    <a:lnTo>
                      <a:pt x="18" y="264"/>
                    </a:lnTo>
                    <a:lnTo>
                      <a:pt x="24" y="263"/>
                    </a:lnTo>
                    <a:lnTo>
                      <a:pt x="31" y="261"/>
                    </a:lnTo>
                    <a:lnTo>
                      <a:pt x="37" y="256"/>
                    </a:lnTo>
                    <a:lnTo>
                      <a:pt x="42" y="251"/>
                    </a:lnTo>
                    <a:lnTo>
                      <a:pt x="46" y="245"/>
                    </a:lnTo>
                    <a:lnTo>
                      <a:pt x="51" y="236"/>
                    </a:lnTo>
                    <a:lnTo>
                      <a:pt x="55" y="227"/>
                    </a:lnTo>
                    <a:lnTo>
                      <a:pt x="58" y="217"/>
                    </a:lnTo>
                    <a:lnTo>
                      <a:pt x="61" y="208"/>
                    </a:lnTo>
                    <a:lnTo>
                      <a:pt x="65" y="188"/>
                    </a:lnTo>
                    <a:lnTo>
                      <a:pt x="67" y="168"/>
                    </a:lnTo>
                    <a:lnTo>
                      <a:pt x="69" y="146"/>
                    </a:lnTo>
                    <a:lnTo>
                      <a:pt x="71" y="124"/>
                    </a:lnTo>
                    <a:lnTo>
                      <a:pt x="72" y="103"/>
                    </a:lnTo>
                    <a:lnTo>
                      <a:pt x="75" y="81"/>
                    </a:lnTo>
                    <a:lnTo>
                      <a:pt x="77" y="70"/>
                    </a:lnTo>
                    <a:lnTo>
                      <a:pt x="79" y="59"/>
                    </a:lnTo>
                    <a:lnTo>
                      <a:pt x="82" y="49"/>
                    </a:lnTo>
                    <a:lnTo>
                      <a:pt x="85" y="39"/>
                    </a:lnTo>
                    <a:lnTo>
                      <a:pt x="89" y="30"/>
                    </a:lnTo>
                    <a:lnTo>
                      <a:pt x="94" y="20"/>
                    </a:lnTo>
                    <a:lnTo>
                      <a:pt x="105"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1" name="Freeform 408">
                <a:extLst>
                  <a:ext uri="{FF2B5EF4-FFF2-40B4-BE49-F238E27FC236}">
                    <a16:creationId xmlns:a16="http://schemas.microsoft.com/office/drawing/2014/main" id="{50206F04-981B-4C37-A724-82B0FD9E626D}"/>
                  </a:ext>
                </a:extLst>
              </p:cNvPr>
              <p:cNvSpPr>
                <a:spLocks/>
              </p:cNvSpPr>
              <p:nvPr/>
            </p:nvSpPr>
            <p:spPr bwMode="auto">
              <a:xfrm>
                <a:off x="3864" y="1573"/>
                <a:ext cx="30" cy="16"/>
              </a:xfrm>
              <a:custGeom>
                <a:avLst/>
                <a:gdLst>
                  <a:gd name="T0" fmla="*/ 27 w 30"/>
                  <a:gd name="T1" fmla="*/ 1 h 16"/>
                  <a:gd name="T2" fmla="*/ 27 w 30"/>
                  <a:gd name="T3" fmla="*/ 1 h 16"/>
                  <a:gd name="T4" fmla="*/ 28 w 30"/>
                  <a:gd name="T5" fmla="*/ 3 h 16"/>
                  <a:gd name="T6" fmla="*/ 28 w 30"/>
                  <a:gd name="T7" fmla="*/ 5 h 16"/>
                  <a:gd name="T8" fmla="*/ 27 w 30"/>
                  <a:gd name="T9" fmla="*/ 8 h 16"/>
                  <a:gd name="T10" fmla="*/ 25 w 30"/>
                  <a:gd name="T11" fmla="*/ 10 h 16"/>
                  <a:gd name="T12" fmla="*/ 20 w 30"/>
                  <a:gd name="T13" fmla="*/ 13 h 16"/>
                  <a:gd name="T14" fmla="*/ 16 w 30"/>
                  <a:gd name="T15" fmla="*/ 14 h 16"/>
                  <a:gd name="T16" fmla="*/ 16 w 30"/>
                  <a:gd name="T17" fmla="*/ 14 h 16"/>
                  <a:gd name="T18" fmla="*/ 8 w 30"/>
                  <a:gd name="T19" fmla="*/ 14 h 16"/>
                  <a:gd name="T20" fmla="*/ 1 w 30"/>
                  <a:gd name="T21" fmla="*/ 12 h 16"/>
                  <a:gd name="T22" fmla="*/ 1 w 30"/>
                  <a:gd name="T23" fmla="*/ 12 h 16"/>
                  <a:gd name="T24" fmla="*/ 0 w 30"/>
                  <a:gd name="T25" fmla="*/ 12 h 16"/>
                  <a:gd name="T26" fmla="*/ 1 w 30"/>
                  <a:gd name="T27" fmla="*/ 13 h 16"/>
                  <a:gd name="T28" fmla="*/ 1 w 30"/>
                  <a:gd name="T29" fmla="*/ 13 h 16"/>
                  <a:gd name="T30" fmla="*/ 6 w 30"/>
                  <a:gd name="T31" fmla="*/ 15 h 16"/>
                  <a:gd name="T32" fmla="*/ 11 w 30"/>
                  <a:gd name="T33" fmla="*/ 16 h 16"/>
                  <a:gd name="T34" fmla="*/ 17 w 30"/>
                  <a:gd name="T35" fmla="*/ 16 h 16"/>
                  <a:gd name="T36" fmla="*/ 22 w 30"/>
                  <a:gd name="T37" fmla="*/ 15 h 16"/>
                  <a:gd name="T38" fmla="*/ 22 w 30"/>
                  <a:gd name="T39" fmla="*/ 15 h 16"/>
                  <a:gd name="T40" fmla="*/ 26 w 30"/>
                  <a:gd name="T41" fmla="*/ 12 h 16"/>
                  <a:gd name="T42" fmla="*/ 29 w 30"/>
                  <a:gd name="T43" fmla="*/ 9 h 16"/>
                  <a:gd name="T44" fmla="*/ 30 w 30"/>
                  <a:gd name="T45" fmla="*/ 6 h 16"/>
                  <a:gd name="T46" fmla="*/ 30 w 30"/>
                  <a:gd name="T47" fmla="*/ 4 h 16"/>
                  <a:gd name="T48" fmla="*/ 29 w 30"/>
                  <a:gd name="T49" fmla="*/ 2 h 16"/>
                  <a:gd name="T50" fmla="*/ 28 w 30"/>
                  <a:gd name="T51" fmla="*/ 0 h 16"/>
                  <a:gd name="T52" fmla="*/ 28 w 30"/>
                  <a:gd name="T53" fmla="*/ 0 h 16"/>
                  <a:gd name="T54" fmla="*/ 27 w 30"/>
                  <a:gd name="T55" fmla="*/ 0 h 16"/>
                  <a:gd name="T56" fmla="*/ 27 w 30"/>
                  <a:gd name="T57" fmla="*/ 1 h 16"/>
                  <a:gd name="T58" fmla="*/ 27 w 30"/>
                  <a:gd name="T59" fmla="*/ 1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16">
                    <a:moveTo>
                      <a:pt x="27" y="1"/>
                    </a:moveTo>
                    <a:lnTo>
                      <a:pt x="27" y="1"/>
                    </a:lnTo>
                    <a:lnTo>
                      <a:pt x="28" y="3"/>
                    </a:lnTo>
                    <a:lnTo>
                      <a:pt x="28" y="5"/>
                    </a:lnTo>
                    <a:lnTo>
                      <a:pt x="27" y="8"/>
                    </a:lnTo>
                    <a:lnTo>
                      <a:pt x="25" y="10"/>
                    </a:lnTo>
                    <a:lnTo>
                      <a:pt x="20" y="13"/>
                    </a:lnTo>
                    <a:lnTo>
                      <a:pt x="16" y="14"/>
                    </a:lnTo>
                    <a:lnTo>
                      <a:pt x="8" y="14"/>
                    </a:lnTo>
                    <a:lnTo>
                      <a:pt x="1" y="12"/>
                    </a:lnTo>
                    <a:lnTo>
                      <a:pt x="0" y="12"/>
                    </a:lnTo>
                    <a:lnTo>
                      <a:pt x="1" y="13"/>
                    </a:lnTo>
                    <a:lnTo>
                      <a:pt x="6" y="15"/>
                    </a:lnTo>
                    <a:lnTo>
                      <a:pt x="11" y="16"/>
                    </a:lnTo>
                    <a:lnTo>
                      <a:pt x="17" y="16"/>
                    </a:lnTo>
                    <a:lnTo>
                      <a:pt x="22" y="15"/>
                    </a:lnTo>
                    <a:lnTo>
                      <a:pt x="26" y="12"/>
                    </a:lnTo>
                    <a:lnTo>
                      <a:pt x="29" y="9"/>
                    </a:lnTo>
                    <a:lnTo>
                      <a:pt x="30" y="6"/>
                    </a:lnTo>
                    <a:lnTo>
                      <a:pt x="30" y="4"/>
                    </a:lnTo>
                    <a:lnTo>
                      <a:pt x="29" y="2"/>
                    </a:lnTo>
                    <a:lnTo>
                      <a:pt x="28" y="0"/>
                    </a:lnTo>
                    <a:lnTo>
                      <a:pt x="27" y="0"/>
                    </a:ln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2" name="Freeform 409">
                <a:extLst>
                  <a:ext uri="{FF2B5EF4-FFF2-40B4-BE49-F238E27FC236}">
                    <a16:creationId xmlns:a16="http://schemas.microsoft.com/office/drawing/2014/main" id="{833280D6-8BE4-42E2-B9DF-B5A9F7AD47F8}"/>
                  </a:ext>
                </a:extLst>
              </p:cNvPr>
              <p:cNvSpPr>
                <a:spLocks/>
              </p:cNvSpPr>
              <p:nvPr/>
            </p:nvSpPr>
            <p:spPr bwMode="auto">
              <a:xfrm>
                <a:off x="3821" y="1574"/>
                <a:ext cx="52" cy="34"/>
              </a:xfrm>
              <a:custGeom>
                <a:avLst/>
                <a:gdLst>
                  <a:gd name="T0" fmla="*/ 50 w 52"/>
                  <a:gd name="T1" fmla="*/ 1 h 34"/>
                  <a:gd name="T2" fmla="*/ 50 w 52"/>
                  <a:gd name="T3" fmla="*/ 1 h 34"/>
                  <a:gd name="T4" fmla="*/ 45 w 52"/>
                  <a:gd name="T5" fmla="*/ 7 h 34"/>
                  <a:gd name="T6" fmla="*/ 41 w 52"/>
                  <a:gd name="T7" fmla="*/ 13 h 34"/>
                  <a:gd name="T8" fmla="*/ 37 w 52"/>
                  <a:gd name="T9" fmla="*/ 18 h 34"/>
                  <a:gd name="T10" fmla="*/ 32 w 52"/>
                  <a:gd name="T11" fmla="*/ 24 h 34"/>
                  <a:gd name="T12" fmla="*/ 32 w 52"/>
                  <a:gd name="T13" fmla="*/ 24 h 34"/>
                  <a:gd name="T14" fmla="*/ 28 w 52"/>
                  <a:gd name="T15" fmla="*/ 26 h 34"/>
                  <a:gd name="T16" fmla="*/ 24 w 52"/>
                  <a:gd name="T17" fmla="*/ 28 h 34"/>
                  <a:gd name="T18" fmla="*/ 21 w 52"/>
                  <a:gd name="T19" fmla="*/ 29 h 34"/>
                  <a:gd name="T20" fmla="*/ 17 w 52"/>
                  <a:gd name="T21" fmla="*/ 30 h 34"/>
                  <a:gd name="T22" fmla="*/ 13 w 52"/>
                  <a:gd name="T23" fmla="*/ 29 h 34"/>
                  <a:gd name="T24" fmla="*/ 9 w 52"/>
                  <a:gd name="T25" fmla="*/ 28 h 34"/>
                  <a:gd name="T26" fmla="*/ 5 w 52"/>
                  <a:gd name="T27" fmla="*/ 26 h 34"/>
                  <a:gd name="T28" fmla="*/ 2 w 52"/>
                  <a:gd name="T29" fmla="*/ 23 h 34"/>
                  <a:gd name="T30" fmla="*/ 2 w 52"/>
                  <a:gd name="T31" fmla="*/ 23 h 34"/>
                  <a:gd name="T32" fmla="*/ 1 w 52"/>
                  <a:gd name="T33" fmla="*/ 22 h 34"/>
                  <a:gd name="T34" fmla="*/ 1 w 52"/>
                  <a:gd name="T35" fmla="*/ 23 h 34"/>
                  <a:gd name="T36" fmla="*/ 0 w 52"/>
                  <a:gd name="T37" fmla="*/ 23 h 34"/>
                  <a:gd name="T38" fmla="*/ 0 w 52"/>
                  <a:gd name="T39" fmla="*/ 24 h 34"/>
                  <a:gd name="T40" fmla="*/ 0 w 52"/>
                  <a:gd name="T41" fmla="*/ 24 h 34"/>
                  <a:gd name="T42" fmla="*/ 3 w 52"/>
                  <a:gd name="T43" fmla="*/ 27 h 34"/>
                  <a:gd name="T44" fmla="*/ 6 w 52"/>
                  <a:gd name="T45" fmla="*/ 30 h 34"/>
                  <a:gd name="T46" fmla="*/ 9 w 52"/>
                  <a:gd name="T47" fmla="*/ 32 h 34"/>
                  <a:gd name="T48" fmla="*/ 12 w 52"/>
                  <a:gd name="T49" fmla="*/ 33 h 34"/>
                  <a:gd name="T50" fmla="*/ 19 w 52"/>
                  <a:gd name="T51" fmla="*/ 34 h 34"/>
                  <a:gd name="T52" fmla="*/ 27 w 52"/>
                  <a:gd name="T53" fmla="*/ 32 h 34"/>
                  <a:gd name="T54" fmla="*/ 27 w 52"/>
                  <a:gd name="T55" fmla="*/ 32 h 34"/>
                  <a:gd name="T56" fmla="*/ 32 w 52"/>
                  <a:gd name="T57" fmla="*/ 30 h 34"/>
                  <a:gd name="T58" fmla="*/ 35 w 52"/>
                  <a:gd name="T59" fmla="*/ 27 h 34"/>
                  <a:gd name="T60" fmla="*/ 42 w 52"/>
                  <a:gd name="T61" fmla="*/ 19 h 34"/>
                  <a:gd name="T62" fmla="*/ 52 w 52"/>
                  <a:gd name="T63" fmla="*/ 2 h 34"/>
                  <a:gd name="T64" fmla="*/ 52 w 52"/>
                  <a:gd name="T65" fmla="*/ 2 h 34"/>
                  <a:gd name="T66" fmla="*/ 52 w 52"/>
                  <a:gd name="T67" fmla="*/ 1 h 34"/>
                  <a:gd name="T68" fmla="*/ 52 w 52"/>
                  <a:gd name="T69" fmla="*/ 0 h 34"/>
                  <a:gd name="T70" fmla="*/ 51 w 52"/>
                  <a:gd name="T71" fmla="*/ 0 h 34"/>
                  <a:gd name="T72" fmla="*/ 50 w 52"/>
                  <a:gd name="T73" fmla="*/ 1 h 34"/>
                  <a:gd name="T74" fmla="*/ 50 w 52"/>
                  <a:gd name="T75" fmla="*/ 1 h 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34">
                    <a:moveTo>
                      <a:pt x="50" y="1"/>
                    </a:moveTo>
                    <a:lnTo>
                      <a:pt x="50" y="1"/>
                    </a:lnTo>
                    <a:lnTo>
                      <a:pt x="45" y="7"/>
                    </a:lnTo>
                    <a:lnTo>
                      <a:pt x="41" y="13"/>
                    </a:lnTo>
                    <a:lnTo>
                      <a:pt x="37" y="18"/>
                    </a:lnTo>
                    <a:lnTo>
                      <a:pt x="32" y="24"/>
                    </a:lnTo>
                    <a:lnTo>
                      <a:pt x="28" y="26"/>
                    </a:lnTo>
                    <a:lnTo>
                      <a:pt x="24" y="28"/>
                    </a:lnTo>
                    <a:lnTo>
                      <a:pt x="21" y="29"/>
                    </a:lnTo>
                    <a:lnTo>
                      <a:pt x="17" y="30"/>
                    </a:lnTo>
                    <a:lnTo>
                      <a:pt x="13" y="29"/>
                    </a:lnTo>
                    <a:lnTo>
                      <a:pt x="9" y="28"/>
                    </a:lnTo>
                    <a:lnTo>
                      <a:pt x="5" y="26"/>
                    </a:lnTo>
                    <a:lnTo>
                      <a:pt x="2" y="23"/>
                    </a:lnTo>
                    <a:lnTo>
                      <a:pt x="1" y="22"/>
                    </a:lnTo>
                    <a:lnTo>
                      <a:pt x="1" y="23"/>
                    </a:lnTo>
                    <a:lnTo>
                      <a:pt x="0" y="23"/>
                    </a:lnTo>
                    <a:lnTo>
                      <a:pt x="0" y="24"/>
                    </a:lnTo>
                    <a:lnTo>
                      <a:pt x="3" y="27"/>
                    </a:lnTo>
                    <a:lnTo>
                      <a:pt x="6" y="30"/>
                    </a:lnTo>
                    <a:lnTo>
                      <a:pt x="9" y="32"/>
                    </a:lnTo>
                    <a:lnTo>
                      <a:pt x="12" y="33"/>
                    </a:lnTo>
                    <a:lnTo>
                      <a:pt x="19" y="34"/>
                    </a:lnTo>
                    <a:lnTo>
                      <a:pt x="27" y="32"/>
                    </a:lnTo>
                    <a:lnTo>
                      <a:pt x="32" y="30"/>
                    </a:lnTo>
                    <a:lnTo>
                      <a:pt x="35" y="27"/>
                    </a:lnTo>
                    <a:lnTo>
                      <a:pt x="42" y="19"/>
                    </a:lnTo>
                    <a:lnTo>
                      <a:pt x="52" y="2"/>
                    </a:lnTo>
                    <a:lnTo>
                      <a:pt x="52" y="1"/>
                    </a:lnTo>
                    <a:lnTo>
                      <a:pt x="52" y="0"/>
                    </a:lnTo>
                    <a:lnTo>
                      <a:pt x="51" y="0"/>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3" name="Freeform 410">
                <a:extLst>
                  <a:ext uri="{FF2B5EF4-FFF2-40B4-BE49-F238E27FC236}">
                    <a16:creationId xmlns:a16="http://schemas.microsoft.com/office/drawing/2014/main" id="{C8CD745F-F086-4DB1-9AE5-7213F027AE8A}"/>
                  </a:ext>
                </a:extLst>
              </p:cNvPr>
              <p:cNvSpPr>
                <a:spLocks/>
              </p:cNvSpPr>
              <p:nvPr/>
            </p:nvSpPr>
            <p:spPr bwMode="auto">
              <a:xfrm>
                <a:off x="3815" y="1492"/>
                <a:ext cx="100" cy="85"/>
              </a:xfrm>
              <a:custGeom>
                <a:avLst/>
                <a:gdLst>
                  <a:gd name="T0" fmla="*/ 0 w 100"/>
                  <a:gd name="T1" fmla="*/ 85 h 85"/>
                  <a:gd name="T2" fmla="*/ 0 w 100"/>
                  <a:gd name="T3" fmla="*/ 85 h 85"/>
                  <a:gd name="T4" fmla="*/ 7 w 100"/>
                  <a:gd name="T5" fmla="*/ 82 h 85"/>
                  <a:gd name="T6" fmla="*/ 13 w 100"/>
                  <a:gd name="T7" fmla="*/ 78 h 85"/>
                  <a:gd name="T8" fmla="*/ 18 w 100"/>
                  <a:gd name="T9" fmla="*/ 73 h 85"/>
                  <a:gd name="T10" fmla="*/ 23 w 100"/>
                  <a:gd name="T11" fmla="*/ 67 h 85"/>
                  <a:gd name="T12" fmla="*/ 23 w 100"/>
                  <a:gd name="T13" fmla="*/ 67 h 85"/>
                  <a:gd name="T14" fmla="*/ 34 w 100"/>
                  <a:gd name="T15" fmla="*/ 52 h 85"/>
                  <a:gd name="T16" fmla="*/ 42 w 100"/>
                  <a:gd name="T17" fmla="*/ 45 h 85"/>
                  <a:gd name="T18" fmla="*/ 49 w 100"/>
                  <a:gd name="T19" fmla="*/ 39 h 85"/>
                  <a:gd name="T20" fmla="*/ 49 w 100"/>
                  <a:gd name="T21" fmla="*/ 39 h 85"/>
                  <a:gd name="T22" fmla="*/ 73 w 100"/>
                  <a:gd name="T23" fmla="*/ 19 h 85"/>
                  <a:gd name="T24" fmla="*/ 85 w 100"/>
                  <a:gd name="T25" fmla="*/ 10 h 85"/>
                  <a:gd name="T26" fmla="*/ 99 w 100"/>
                  <a:gd name="T27" fmla="*/ 2 h 85"/>
                  <a:gd name="T28" fmla="*/ 99 w 100"/>
                  <a:gd name="T29" fmla="*/ 2 h 85"/>
                  <a:gd name="T30" fmla="*/ 100 w 100"/>
                  <a:gd name="T31" fmla="*/ 1 h 85"/>
                  <a:gd name="T32" fmla="*/ 99 w 100"/>
                  <a:gd name="T33" fmla="*/ 0 h 85"/>
                  <a:gd name="T34" fmla="*/ 99 w 100"/>
                  <a:gd name="T35" fmla="*/ 0 h 85"/>
                  <a:gd name="T36" fmla="*/ 86 w 100"/>
                  <a:gd name="T37" fmla="*/ 8 h 85"/>
                  <a:gd name="T38" fmla="*/ 74 w 100"/>
                  <a:gd name="T39" fmla="*/ 16 h 85"/>
                  <a:gd name="T40" fmla="*/ 51 w 100"/>
                  <a:gd name="T41" fmla="*/ 34 h 85"/>
                  <a:gd name="T42" fmla="*/ 51 w 100"/>
                  <a:gd name="T43" fmla="*/ 34 h 85"/>
                  <a:gd name="T44" fmla="*/ 44 w 100"/>
                  <a:gd name="T45" fmla="*/ 40 h 85"/>
                  <a:gd name="T46" fmla="*/ 38 w 100"/>
                  <a:gd name="T47" fmla="*/ 46 h 85"/>
                  <a:gd name="T48" fmla="*/ 25 w 100"/>
                  <a:gd name="T49" fmla="*/ 60 h 85"/>
                  <a:gd name="T50" fmla="*/ 25 w 100"/>
                  <a:gd name="T51" fmla="*/ 60 h 85"/>
                  <a:gd name="T52" fmla="*/ 20 w 100"/>
                  <a:gd name="T53" fmla="*/ 67 h 85"/>
                  <a:gd name="T54" fmla="*/ 14 w 100"/>
                  <a:gd name="T55" fmla="*/ 74 h 85"/>
                  <a:gd name="T56" fmla="*/ 8 w 100"/>
                  <a:gd name="T57" fmla="*/ 80 h 85"/>
                  <a:gd name="T58" fmla="*/ 4 w 100"/>
                  <a:gd name="T59" fmla="*/ 82 h 85"/>
                  <a:gd name="T60" fmla="*/ 0 w 100"/>
                  <a:gd name="T61" fmla="*/ 84 h 85"/>
                  <a:gd name="T62" fmla="*/ 0 w 100"/>
                  <a:gd name="T63" fmla="*/ 84 h 85"/>
                  <a:gd name="T64" fmla="*/ 0 w 100"/>
                  <a:gd name="T65" fmla="*/ 85 h 85"/>
                  <a:gd name="T66" fmla="*/ 0 w 100"/>
                  <a:gd name="T67" fmla="*/ 85 h 85"/>
                  <a:gd name="T68" fmla="*/ 0 w 100"/>
                  <a:gd name="T69" fmla="*/ 8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0" h="85">
                    <a:moveTo>
                      <a:pt x="0" y="85"/>
                    </a:moveTo>
                    <a:lnTo>
                      <a:pt x="0" y="85"/>
                    </a:lnTo>
                    <a:lnTo>
                      <a:pt x="7" y="82"/>
                    </a:lnTo>
                    <a:lnTo>
                      <a:pt x="13" y="78"/>
                    </a:lnTo>
                    <a:lnTo>
                      <a:pt x="18" y="73"/>
                    </a:lnTo>
                    <a:lnTo>
                      <a:pt x="23" y="67"/>
                    </a:lnTo>
                    <a:lnTo>
                      <a:pt x="34" y="52"/>
                    </a:lnTo>
                    <a:lnTo>
                      <a:pt x="42" y="45"/>
                    </a:lnTo>
                    <a:lnTo>
                      <a:pt x="49" y="39"/>
                    </a:lnTo>
                    <a:lnTo>
                      <a:pt x="73" y="19"/>
                    </a:lnTo>
                    <a:lnTo>
                      <a:pt x="85" y="10"/>
                    </a:lnTo>
                    <a:lnTo>
                      <a:pt x="99" y="2"/>
                    </a:lnTo>
                    <a:lnTo>
                      <a:pt x="100" y="1"/>
                    </a:lnTo>
                    <a:lnTo>
                      <a:pt x="99" y="0"/>
                    </a:lnTo>
                    <a:lnTo>
                      <a:pt x="86" y="8"/>
                    </a:lnTo>
                    <a:lnTo>
                      <a:pt x="74" y="16"/>
                    </a:lnTo>
                    <a:lnTo>
                      <a:pt x="51" y="34"/>
                    </a:lnTo>
                    <a:lnTo>
                      <a:pt x="44" y="40"/>
                    </a:lnTo>
                    <a:lnTo>
                      <a:pt x="38" y="46"/>
                    </a:lnTo>
                    <a:lnTo>
                      <a:pt x="25" y="60"/>
                    </a:lnTo>
                    <a:lnTo>
                      <a:pt x="20" y="67"/>
                    </a:lnTo>
                    <a:lnTo>
                      <a:pt x="14" y="74"/>
                    </a:lnTo>
                    <a:lnTo>
                      <a:pt x="8" y="80"/>
                    </a:lnTo>
                    <a:lnTo>
                      <a:pt x="4" y="82"/>
                    </a:lnTo>
                    <a:lnTo>
                      <a:pt x="0" y="8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4" name="Freeform 411">
                <a:extLst>
                  <a:ext uri="{FF2B5EF4-FFF2-40B4-BE49-F238E27FC236}">
                    <a16:creationId xmlns:a16="http://schemas.microsoft.com/office/drawing/2014/main" id="{969862AE-817F-4269-91D6-10A66158A171}"/>
                  </a:ext>
                </a:extLst>
              </p:cNvPr>
              <p:cNvSpPr>
                <a:spLocks/>
              </p:cNvSpPr>
              <p:nvPr/>
            </p:nvSpPr>
            <p:spPr bwMode="auto">
              <a:xfrm>
                <a:off x="3868" y="1493"/>
                <a:ext cx="44" cy="45"/>
              </a:xfrm>
              <a:custGeom>
                <a:avLst/>
                <a:gdLst>
                  <a:gd name="T0" fmla="*/ 43 w 44"/>
                  <a:gd name="T1" fmla="*/ 1 h 45"/>
                  <a:gd name="T2" fmla="*/ 43 w 44"/>
                  <a:gd name="T3" fmla="*/ 1 h 45"/>
                  <a:gd name="T4" fmla="*/ 43 w 44"/>
                  <a:gd name="T5" fmla="*/ 5 h 45"/>
                  <a:gd name="T6" fmla="*/ 42 w 44"/>
                  <a:gd name="T7" fmla="*/ 9 h 45"/>
                  <a:gd name="T8" fmla="*/ 40 w 44"/>
                  <a:gd name="T9" fmla="*/ 12 h 45"/>
                  <a:gd name="T10" fmla="*/ 37 w 44"/>
                  <a:gd name="T11" fmla="*/ 15 h 45"/>
                  <a:gd name="T12" fmla="*/ 31 w 44"/>
                  <a:gd name="T13" fmla="*/ 19 h 45"/>
                  <a:gd name="T14" fmla="*/ 25 w 44"/>
                  <a:gd name="T15" fmla="*/ 24 h 45"/>
                  <a:gd name="T16" fmla="*/ 25 w 44"/>
                  <a:gd name="T17" fmla="*/ 24 h 45"/>
                  <a:gd name="T18" fmla="*/ 12 w 44"/>
                  <a:gd name="T19" fmla="*/ 34 h 45"/>
                  <a:gd name="T20" fmla="*/ 1 w 44"/>
                  <a:gd name="T21" fmla="*/ 45 h 45"/>
                  <a:gd name="T22" fmla="*/ 1 w 44"/>
                  <a:gd name="T23" fmla="*/ 45 h 45"/>
                  <a:gd name="T24" fmla="*/ 0 w 44"/>
                  <a:gd name="T25" fmla="*/ 45 h 45"/>
                  <a:gd name="T26" fmla="*/ 1 w 44"/>
                  <a:gd name="T27" fmla="*/ 45 h 45"/>
                  <a:gd name="T28" fmla="*/ 1 w 44"/>
                  <a:gd name="T29" fmla="*/ 45 h 45"/>
                  <a:gd name="T30" fmla="*/ 17 w 44"/>
                  <a:gd name="T31" fmla="*/ 32 h 45"/>
                  <a:gd name="T32" fmla="*/ 17 w 44"/>
                  <a:gd name="T33" fmla="*/ 32 h 45"/>
                  <a:gd name="T34" fmla="*/ 27 w 44"/>
                  <a:gd name="T35" fmla="*/ 25 h 45"/>
                  <a:gd name="T36" fmla="*/ 36 w 44"/>
                  <a:gd name="T37" fmla="*/ 18 h 45"/>
                  <a:gd name="T38" fmla="*/ 36 w 44"/>
                  <a:gd name="T39" fmla="*/ 18 h 45"/>
                  <a:gd name="T40" fmla="*/ 40 w 44"/>
                  <a:gd name="T41" fmla="*/ 14 h 45"/>
                  <a:gd name="T42" fmla="*/ 43 w 44"/>
                  <a:gd name="T43" fmla="*/ 10 h 45"/>
                  <a:gd name="T44" fmla="*/ 44 w 44"/>
                  <a:gd name="T45" fmla="*/ 6 h 45"/>
                  <a:gd name="T46" fmla="*/ 44 w 44"/>
                  <a:gd name="T47" fmla="*/ 1 h 45"/>
                  <a:gd name="T48" fmla="*/ 44 w 44"/>
                  <a:gd name="T49" fmla="*/ 1 h 45"/>
                  <a:gd name="T50" fmla="*/ 43 w 44"/>
                  <a:gd name="T51" fmla="*/ 0 h 45"/>
                  <a:gd name="T52" fmla="*/ 43 w 44"/>
                  <a:gd name="T53" fmla="*/ 1 h 45"/>
                  <a:gd name="T54" fmla="*/ 43 w 44"/>
                  <a:gd name="T55" fmla="*/ 1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 h="45">
                    <a:moveTo>
                      <a:pt x="43" y="1"/>
                    </a:moveTo>
                    <a:lnTo>
                      <a:pt x="43" y="1"/>
                    </a:lnTo>
                    <a:lnTo>
                      <a:pt x="43" y="5"/>
                    </a:lnTo>
                    <a:lnTo>
                      <a:pt x="42" y="9"/>
                    </a:lnTo>
                    <a:lnTo>
                      <a:pt x="40" y="12"/>
                    </a:lnTo>
                    <a:lnTo>
                      <a:pt x="37" y="15"/>
                    </a:lnTo>
                    <a:lnTo>
                      <a:pt x="31" y="19"/>
                    </a:lnTo>
                    <a:lnTo>
                      <a:pt x="25" y="24"/>
                    </a:lnTo>
                    <a:lnTo>
                      <a:pt x="12" y="34"/>
                    </a:lnTo>
                    <a:lnTo>
                      <a:pt x="1" y="45"/>
                    </a:lnTo>
                    <a:lnTo>
                      <a:pt x="0" y="45"/>
                    </a:lnTo>
                    <a:lnTo>
                      <a:pt x="1" y="45"/>
                    </a:lnTo>
                    <a:lnTo>
                      <a:pt x="17" y="32"/>
                    </a:lnTo>
                    <a:lnTo>
                      <a:pt x="27" y="25"/>
                    </a:lnTo>
                    <a:lnTo>
                      <a:pt x="36" y="18"/>
                    </a:lnTo>
                    <a:lnTo>
                      <a:pt x="40" y="14"/>
                    </a:lnTo>
                    <a:lnTo>
                      <a:pt x="43" y="10"/>
                    </a:lnTo>
                    <a:lnTo>
                      <a:pt x="44" y="6"/>
                    </a:lnTo>
                    <a:lnTo>
                      <a:pt x="44" y="1"/>
                    </a:lnTo>
                    <a:lnTo>
                      <a:pt x="43"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5" name="Freeform 412">
                <a:extLst>
                  <a:ext uri="{FF2B5EF4-FFF2-40B4-BE49-F238E27FC236}">
                    <a16:creationId xmlns:a16="http://schemas.microsoft.com/office/drawing/2014/main" id="{5621642C-14DC-4156-B1CA-E950C44AAB05}"/>
                  </a:ext>
                </a:extLst>
              </p:cNvPr>
              <p:cNvSpPr>
                <a:spLocks/>
              </p:cNvSpPr>
              <p:nvPr/>
            </p:nvSpPr>
            <p:spPr bwMode="auto">
              <a:xfrm>
                <a:off x="3855" y="1532"/>
                <a:ext cx="36" cy="11"/>
              </a:xfrm>
              <a:custGeom>
                <a:avLst/>
                <a:gdLst>
                  <a:gd name="T0" fmla="*/ 1 w 36"/>
                  <a:gd name="T1" fmla="*/ 11 h 11"/>
                  <a:gd name="T2" fmla="*/ 1 w 36"/>
                  <a:gd name="T3" fmla="*/ 11 h 11"/>
                  <a:gd name="T4" fmla="*/ 9 w 36"/>
                  <a:gd name="T5" fmla="*/ 8 h 11"/>
                  <a:gd name="T6" fmla="*/ 18 w 36"/>
                  <a:gd name="T7" fmla="*/ 6 h 11"/>
                  <a:gd name="T8" fmla="*/ 35 w 36"/>
                  <a:gd name="T9" fmla="*/ 1 h 11"/>
                  <a:gd name="T10" fmla="*/ 35 w 36"/>
                  <a:gd name="T11" fmla="*/ 1 h 11"/>
                  <a:gd name="T12" fmla="*/ 36 w 36"/>
                  <a:gd name="T13" fmla="*/ 1 h 11"/>
                  <a:gd name="T14" fmla="*/ 35 w 36"/>
                  <a:gd name="T15" fmla="*/ 0 h 11"/>
                  <a:gd name="T16" fmla="*/ 35 w 36"/>
                  <a:gd name="T17" fmla="*/ 0 h 11"/>
                  <a:gd name="T18" fmla="*/ 17 w 36"/>
                  <a:gd name="T19" fmla="*/ 4 h 11"/>
                  <a:gd name="T20" fmla="*/ 9 w 36"/>
                  <a:gd name="T21" fmla="*/ 7 h 11"/>
                  <a:gd name="T22" fmla="*/ 1 w 36"/>
                  <a:gd name="T23" fmla="*/ 11 h 11"/>
                  <a:gd name="T24" fmla="*/ 1 w 36"/>
                  <a:gd name="T25" fmla="*/ 11 h 11"/>
                  <a:gd name="T26" fmla="*/ 0 w 36"/>
                  <a:gd name="T27" fmla="*/ 11 h 11"/>
                  <a:gd name="T28" fmla="*/ 1 w 36"/>
                  <a:gd name="T29" fmla="*/ 11 h 11"/>
                  <a:gd name="T30" fmla="*/ 1 w 36"/>
                  <a:gd name="T31" fmla="*/ 11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1">
                    <a:moveTo>
                      <a:pt x="1" y="11"/>
                    </a:moveTo>
                    <a:lnTo>
                      <a:pt x="1" y="11"/>
                    </a:lnTo>
                    <a:lnTo>
                      <a:pt x="9" y="8"/>
                    </a:lnTo>
                    <a:lnTo>
                      <a:pt x="18" y="6"/>
                    </a:lnTo>
                    <a:lnTo>
                      <a:pt x="35" y="1"/>
                    </a:lnTo>
                    <a:lnTo>
                      <a:pt x="36" y="1"/>
                    </a:lnTo>
                    <a:lnTo>
                      <a:pt x="35" y="0"/>
                    </a:lnTo>
                    <a:lnTo>
                      <a:pt x="17" y="4"/>
                    </a:lnTo>
                    <a:lnTo>
                      <a:pt x="9" y="7"/>
                    </a:lnTo>
                    <a:lnTo>
                      <a:pt x="1"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6" name="Freeform 413">
                <a:extLst>
                  <a:ext uri="{FF2B5EF4-FFF2-40B4-BE49-F238E27FC236}">
                    <a16:creationId xmlns:a16="http://schemas.microsoft.com/office/drawing/2014/main" id="{FC72F380-3871-47B0-8BD2-F953E1425207}"/>
                  </a:ext>
                </a:extLst>
              </p:cNvPr>
              <p:cNvSpPr>
                <a:spLocks/>
              </p:cNvSpPr>
              <p:nvPr/>
            </p:nvSpPr>
            <p:spPr bwMode="auto">
              <a:xfrm>
                <a:off x="3887" y="1533"/>
                <a:ext cx="12" cy="32"/>
              </a:xfrm>
              <a:custGeom>
                <a:avLst/>
                <a:gdLst>
                  <a:gd name="T0" fmla="*/ 0 w 12"/>
                  <a:gd name="T1" fmla="*/ 1 h 32"/>
                  <a:gd name="T2" fmla="*/ 0 w 12"/>
                  <a:gd name="T3" fmla="*/ 1 h 32"/>
                  <a:gd name="T4" fmla="*/ 4 w 12"/>
                  <a:gd name="T5" fmla="*/ 3 h 32"/>
                  <a:gd name="T6" fmla="*/ 6 w 12"/>
                  <a:gd name="T7" fmla="*/ 5 h 32"/>
                  <a:gd name="T8" fmla="*/ 8 w 12"/>
                  <a:gd name="T9" fmla="*/ 9 h 32"/>
                  <a:gd name="T10" fmla="*/ 9 w 12"/>
                  <a:gd name="T11" fmla="*/ 14 h 32"/>
                  <a:gd name="T12" fmla="*/ 10 w 12"/>
                  <a:gd name="T13" fmla="*/ 23 h 32"/>
                  <a:gd name="T14" fmla="*/ 10 w 12"/>
                  <a:gd name="T15" fmla="*/ 31 h 32"/>
                  <a:gd name="T16" fmla="*/ 10 w 12"/>
                  <a:gd name="T17" fmla="*/ 31 h 32"/>
                  <a:gd name="T18" fmla="*/ 11 w 12"/>
                  <a:gd name="T19" fmla="*/ 32 h 32"/>
                  <a:gd name="T20" fmla="*/ 12 w 12"/>
                  <a:gd name="T21" fmla="*/ 31 h 32"/>
                  <a:gd name="T22" fmla="*/ 12 w 12"/>
                  <a:gd name="T23" fmla="*/ 31 h 32"/>
                  <a:gd name="T24" fmla="*/ 12 w 12"/>
                  <a:gd name="T25" fmla="*/ 20 h 32"/>
                  <a:gd name="T26" fmla="*/ 11 w 12"/>
                  <a:gd name="T27" fmla="*/ 15 h 32"/>
                  <a:gd name="T28" fmla="*/ 10 w 12"/>
                  <a:gd name="T29" fmla="*/ 9 h 32"/>
                  <a:gd name="T30" fmla="*/ 10 w 12"/>
                  <a:gd name="T31" fmla="*/ 9 h 32"/>
                  <a:gd name="T32" fmla="*/ 8 w 12"/>
                  <a:gd name="T33" fmla="*/ 5 h 32"/>
                  <a:gd name="T34" fmla="*/ 6 w 12"/>
                  <a:gd name="T35" fmla="*/ 2 h 32"/>
                  <a:gd name="T36" fmla="*/ 6 w 12"/>
                  <a:gd name="T37" fmla="*/ 2 h 32"/>
                  <a:gd name="T38" fmla="*/ 5 w 12"/>
                  <a:gd name="T39" fmla="*/ 0 h 32"/>
                  <a:gd name="T40" fmla="*/ 4 w 12"/>
                  <a:gd name="T41" fmla="*/ 0 h 32"/>
                  <a:gd name="T42" fmla="*/ 0 w 12"/>
                  <a:gd name="T43" fmla="*/ 0 h 32"/>
                  <a:gd name="T44" fmla="*/ 0 w 12"/>
                  <a:gd name="T45" fmla="*/ 0 h 32"/>
                  <a:gd name="T46" fmla="*/ 0 w 12"/>
                  <a:gd name="T47" fmla="*/ 1 h 32"/>
                  <a:gd name="T48" fmla="*/ 0 w 12"/>
                  <a:gd name="T49" fmla="*/ 1 h 32"/>
                  <a:gd name="T50" fmla="*/ 0 w 12"/>
                  <a:gd name="T51" fmla="*/ 1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 h="32">
                    <a:moveTo>
                      <a:pt x="0" y="1"/>
                    </a:moveTo>
                    <a:lnTo>
                      <a:pt x="0" y="1"/>
                    </a:lnTo>
                    <a:lnTo>
                      <a:pt x="4" y="3"/>
                    </a:lnTo>
                    <a:lnTo>
                      <a:pt x="6" y="5"/>
                    </a:lnTo>
                    <a:lnTo>
                      <a:pt x="8" y="9"/>
                    </a:lnTo>
                    <a:lnTo>
                      <a:pt x="9" y="14"/>
                    </a:lnTo>
                    <a:lnTo>
                      <a:pt x="10" y="23"/>
                    </a:lnTo>
                    <a:lnTo>
                      <a:pt x="10" y="31"/>
                    </a:lnTo>
                    <a:lnTo>
                      <a:pt x="11" y="32"/>
                    </a:lnTo>
                    <a:lnTo>
                      <a:pt x="12" y="31"/>
                    </a:lnTo>
                    <a:lnTo>
                      <a:pt x="12" y="20"/>
                    </a:lnTo>
                    <a:lnTo>
                      <a:pt x="11" y="15"/>
                    </a:lnTo>
                    <a:lnTo>
                      <a:pt x="10" y="9"/>
                    </a:lnTo>
                    <a:lnTo>
                      <a:pt x="8" y="5"/>
                    </a:lnTo>
                    <a:lnTo>
                      <a:pt x="6" y="2"/>
                    </a:lnTo>
                    <a:lnTo>
                      <a:pt x="5" y="0"/>
                    </a:lnTo>
                    <a:lnTo>
                      <a:pt x="4"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7" name="Freeform 414">
                <a:extLst>
                  <a:ext uri="{FF2B5EF4-FFF2-40B4-BE49-F238E27FC236}">
                    <a16:creationId xmlns:a16="http://schemas.microsoft.com/office/drawing/2014/main" id="{0C741D72-70B2-4393-B37C-E124F164A1E0}"/>
                  </a:ext>
                </a:extLst>
              </p:cNvPr>
              <p:cNvSpPr>
                <a:spLocks/>
              </p:cNvSpPr>
              <p:nvPr/>
            </p:nvSpPr>
            <p:spPr bwMode="auto">
              <a:xfrm>
                <a:off x="3868" y="1544"/>
                <a:ext cx="20" cy="7"/>
              </a:xfrm>
              <a:custGeom>
                <a:avLst/>
                <a:gdLst>
                  <a:gd name="T0" fmla="*/ 19 w 20"/>
                  <a:gd name="T1" fmla="*/ 0 h 7"/>
                  <a:gd name="T2" fmla="*/ 19 w 20"/>
                  <a:gd name="T3" fmla="*/ 0 h 7"/>
                  <a:gd name="T4" fmla="*/ 10 w 20"/>
                  <a:gd name="T5" fmla="*/ 3 h 7"/>
                  <a:gd name="T6" fmla="*/ 5 w 20"/>
                  <a:gd name="T7" fmla="*/ 5 h 7"/>
                  <a:gd name="T8" fmla="*/ 0 w 20"/>
                  <a:gd name="T9" fmla="*/ 6 h 7"/>
                  <a:gd name="T10" fmla="*/ 0 w 20"/>
                  <a:gd name="T11" fmla="*/ 6 h 7"/>
                  <a:gd name="T12" fmla="*/ 0 w 20"/>
                  <a:gd name="T13" fmla="*/ 6 h 7"/>
                  <a:gd name="T14" fmla="*/ 0 w 20"/>
                  <a:gd name="T15" fmla="*/ 7 h 7"/>
                  <a:gd name="T16" fmla="*/ 0 w 20"/>
                  <a:gd name="T17" fmla="*/ 7 h 7"/>
                  <a:gd name="T18" fmla="*/ 5 w 20"/>
                  <a:gd name="T19" fmla="*/ 6 h 7"/>
                  <a:gd name="T20" fmla="*/ 10 w 20"/>
                  <a:gd name="T21" fmla="*/ 5 h 7"/>
                  <a:gd name="T22" fmla="*/ 19 w 20"/>
                  <a:gd name="T23" fmla="*/ 2 h 7"/>
                  <a:gd name="T24" fmla="*/ 19 w 20"/>
                  <a:gd name="T25" fmla="*/ 2 h 7"/>
                  <a:gd name="T26" fmla="*/ 20 w 20"/>
                  <a:gd name="T27" fmla="*/ 1 h 7"/>
                  <a:gd name="T28" fmla="*/ 19 w 20"/>
                  <a:gd name="T29" fmla="*/ 0 h 7"/>
                  <a:gd name="T30" fmla="*/ 19 w 20"/>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7">
                    <a:moveTo>
                      <a:pt x="19" y="0"/>
                    </a:moveTo>
                    <a:lnTo>
                      <a:pt x="19" y="0"/>
                    </a:lnTo>
                    <a:lnTo>
                      <a:pt x="10" y="3"/>
                    </a:lnTo>
                    <a:lnTo>
                      <a:pt x="5" y="5"/>
                    </a:lnTo>
                    <a:lnTo>
                      <a:pt x="0" y="6"/>
                    </a:lnTo>
                    <a:lnTo>
                      <a:pt x="0" y="7"/>
                    </a:lnTo>
                    <a:lnTo>
                      <a:pt x="5" y="6"/>
                    </a:lnTo>
                    <a:lnTo>
                      <a:pt x="10" y="5"/>
                    </a:lnTo>
                    <a:lnTo>
                      <a:pt x="19" y="2"/>
                    </a:lnTo>
                    <a:lnTo>
                      <a:pt x="20"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8" name="Freeform 415">
                <a:extLst>
                  <a:ext uri="{FF2B5EF4-FFF2-40B4-BE49-F238E27FC236}">
                    <a16:creationId xmlns:a16="http://schemas.microsoft.com/office/drawing/2014/main" id="{4767C69B-7F42-4D74-8A86-6AF4334F6986}"/>
                  </a:ext>
                </a:extLst>
              </p:cNvPr>
              <p:cNvSpPr>
                <a:spLocks/>
              </p:cNvSpPr>
              <p:nvPr/>
            </p:nvSpPr>
            <p:spPr bwMode="auto">
              <a:xfrm>
                <a:off x="3882" y="1546"/>
                <a:ext cx="5" cy="12"/>
              </a:xfrm>
              <a:custGeom>
                <a:avLst/>
                <a:gdLst>
                  <a:gd name="T0" fmla="*/ 0 w 5"/>
                  <a:gd name="T1" fmla="*/ 0 h 12"/>
                  <a:gd name="T2" fmla="*/ 0 w 5"/>
                  <a:gd name="T3" fmla="*/ 0 h 12"/>
                  <a:gd name="T4" fmla="*/ 1 w 5"/>
                  <a:gd name="T5" fmla="*/ 6 h 12"/>
                  <a:gd name="T6" fmla="*/ 2 w 5"/>
                  <a:gd name="T7" fmla="*/ 9 h 12"/>
                  <a:gd name="T8" fmla="*/ 3 w 5"/>
                  <a:gd name="T9" fmla="*/ 12 h 12"/>
                  <a:gd name="T10" fmla="*/ 3 w 5"/>
                  <a:gd name="T11" fmla="*/ 12 h 12"/>
                  <a:gd name="T12" fmla="*/ 5 w 5"/>
                  <a:gd name="T13" fmla="*/ 12 h 12"/>
                  <a:gd name="T14" fmla="*/ 5 w 5"/>
                  <a:gd name="T15" fmla="*/ 11 h 12"/>
                  <a:gd name="T16" fmla="*/ 5 w 5"/>
                  <a:gd name="T17" fmla="*/ 11 h 12"/>
                  <a:gd name="T18" fmla="*/ 3 w 5"/>
                  <a:gd name="T19" fmla="*/ 5 h 12"/>
                  <a:gd name="T20" fmla="*/ 1 w 5"/>
                  <a:gd name="T21" fmla="*/ 0 h 12"/>
                  <a:gd name="T22" fmla="*/ 1 w 5"/>
                  <a:gd name="T23" fmla="*/ 0 h 12"/>
                  <a:gd name="T24" fmla="*/ 0 w 5"/>
                  <a:gd name="T25" fmla="*/ 0 h 12"/>
                  <a:gd name="T26" fmla="*/ 0 w 5"/>
                  <a:gd name="T27" fmla="*/ 0 h 12"/>
                  <a:gd name="T28" fmla="*/ 0 w 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2">
                    <a:moveTo>
                      <a:pt x="0" y="0"/>
                    </a:moveTo>
                    <a:lnTo>
                      <a:pt x="0" y="0"/>
                    </a:lnTo>
                    <a:lnTo>
                      <a:pt x="1" y="6"/>
                    </a:lnTo>
                    <a:lnTo>
                      <a:pt x="2" y="9"/>
                    </a:lnTo>
                    <a:lnTo>
                      <a:pt x="3" y="12"/>
                    </a:lnTo>
                    <a:lnTo>
                      <a:pt x="5" y="12"/>
                    </a:lnTo>
                    <a:lnTo>
                      <a:pt x="5" y="11"/>
                    </a:lnTo>
                    <a:lnTo>
                      <a:pt x="3" y="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9" name="Freeform 416">
                <a:extLst>
                  <a:ext uri="{FF2B5EF4-FFF2-40B4-BE49-F238E27FC236}">
                    <a16:creationId xmlns:a16="http://schemas.microsoft.com/office/drawing/2014/main" id="{E7E3E04E-7A50-4D4A-8B0E-80F6E1EB45EA}"/>
                  </a:ext>
                </a:extLst>
              </p:cNvPr>
              <p:cNvSpPr>
                <a:spLocks/>
              </p:cNvSpPr>
              <p:nvPr/>
            </p:nvSpPr>
            <p:spPr bwMode="auto">
              <a:xfrm>
                <a:off x="3796" y="1603"/>
                <a:ext cx="31" cy="7"/>
              </a:xfrm>
              <a:custGeom>
                <a:avLst/>
                <a:gdLst>
                  <a:gd name="T0" fmla="*/ 30 w 31"/>
                  <a:gd name="T1" fmla="*/ 0 h 7"/>
                  <a:gd name="T2" fmla="*/ 30 w 31"/>
                  <a:gd name="T3" fmla="*/ 0 h 7"/>
                  <a:gd name="T4" fmla="*/ 23 w 31"/>
                  <a:gd name="T5" fmla="*/ 0 h 7"/>
                  <a:gd name="T6" fmla="*/ 15 w 31"/>
                  <a:gd name="T7" fmla="*/ 1 h 7"/>
                  <a:gd name="T8" fmla="*/ 1 w 31"/>
                  <a:gd name="T9" fmla="*/ 5 h 7"/>
                  <a:gd name="T10" fmla="*/ 1 w 31"/>
                  <a:gd name="T11" fmla="*/ 5 h 7"/>
                  <a:gd name="T12" fmla="*/ 0 w 31"/>
                  <a:gd name="T13" fmla="*/ 5 h 7"/>
                  <a:gd name="T14" fmla="*/ 0 w 31"/>
                  <a:gd name="T15" fmla="*/ 6 h 7"/>
                  <a:gd name="T16" fmla="*/ 1 w 31"/>
                  <a:gd name="T17" fmla="*/ 7 h 7"/>
                  <a:gd name="T18" fmla="*/ 1 w 31"/>
                  <a:gd name="T19" fmla="*/ 7 h 7"/>
                  <a:gd name="T20" fmla="*/ 1 w 31"/>
                  <a:gd name="T21" fmla="*/ 7 h 7"/>
                  <a:gd name="T22" fmla="*/ 16 w 31"/>
                  <a:gd name="T23" fmla="*/ 4 h 7"/>
                  <a:gd name="T24" fmla="*/ 31 w 31"/>
                  <a:gd name="T25" fmla="*/ 2 h 7"/>
                  <a:gd name="T26" fmla="*/ 31 w 31"/>
                  <a:gd name="T27" fmla="*/ 2 h 7"/>
                  <a:gd name="T28" fmla="*/ 31 w 31"/>
                  <a:gd name="T29" fmla="*/ 1 h 7"/>
                  <a:gd name="T30" fmla="*/ 30 w 31"/>
                  <a:gd name="T31" fmla="*/ 0 h 7"/>
                  <a:gd name="T32" fmla="*/ 30 w 31"/>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
                    <a:moveTo>
                      <a:pt x="30" y="0"/>
                    </a:moveTo>
                    <a:lnTo>
                      <a:pt x="30" y="0"/>
                    </a:lnTo>
                    <a:lnTo>
                      <a:pt x="23" y="0"/>
                    </a:lnTo>
                    <a:lnTo>
                      <a:pt x="15" y="1"/>
                    </a:lnTo>
                    <a:lnTo>
                      <a:pt x="1" y="5"/>
                    </a:lnTo>
                    <a:lnTo>
                      <a:pt x="0" y="5"/>
                    </a:lnTo>
                    <a:lnTo>
                      <a:pt x="0" y="6"/>
                    </a:lnTo>
                    <a:lnTo>
                      <a:pt x="1" y="7"/>
                    </a:lnTo>
                    <a:lnTo>
                      <a:pt x="16" y="4"/>
                    </a:lnTo>
                    <a:lnTo>
                      <a:pt x="31" y="2"/>
                    </a:lnTo>
                    <a:lnTo>
                      <a:pt x="31" y="1"/>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0" name="Freeform 417">
                <a:extLst>
                  <a:ext uri="{FF2B5EF4-FFF2-40B4-BE49-F238E27FC236}">
                    <a16:creationId xmlns:a16="http://schemas.microsoft.com/office/drawing/2014/main" id="{1E475B8C-E98B-45D0-A623-6FBEB42A5C13}"/>
                  </a:ext>
                </a:extLst>
              </p:cNvPr>
              <p:cNvSpPr>
                <a:spLocks/>
              </p:cNvSpPr>
              <p:nvPr/>
            </p:nvSpPr>
            <p:spPr bwMode="auto">
              <a:xfrm>
                <a:off x="3868" y="1550"/>
                <a:ext cx="30" cy="24"/>
              </a:xfrm>
              <a:custGeom>
                <a:avLst/>
                <a:gdLst>
                  <a:gd name="T0" fmla="*/ 0 w 30"/>
                  <a:gd name="T1" fmla="*/ 0 h 24"/>
                  <a:gd name="T2" fmla="*/ 0 w 30"/>
                  <a:gd name="T3" fmla="*/ 0 h 24"/>
                  <a:gd name="T4" fmla="*/ 9 w 30"/>
                  <a:gd name="T5" fmla="*/ 4 h 24"/>
                  <a:gd name="T6" fmla="*/ 15 w 30"/>
                  <a:gd name="T7" fmla="*/ 5 h 24"/>
                  <a:gd name="T8" fmla="*/ 20 w 30"/>
                  <a:gd name="T9" fmla="*/ 8 h 24"/>
                  <a:gd name="T10" fmla="*/ 25 w 30"/>
                  <a:gd name="T11" fmla="*/ 11 h 24"/>
                  <a:gd name="T12" fmla="*/ 27 w 30"/>
                  <a:gd name="T13" fmla="*/ 14 h 24"/>
                  <a:gd name="T14" fmla="*/ 28 w 30"/>
                  <a:gd name="T15" fmla="*/ 16 h 24"/>
                  <a:gd name="T16" fmla="*/ 28 w 30"/>
                  <a:gd name="T17" fmla="*/ 18 h 24"/>
                  <a:gd name="T18" fmla="*/ 27 w 30"/>
                  <a:gd name="T19" fmla="*/ 21 h 24"/>
                  <a:gd name="T20" fmla="*/ 26 w 30"/>
                  <a:gd name="T21" fmla="*/ 23 h 24"/>
                  <a:gd name="T22" fmla="*/ 26 w 30"/>
                  <a:gd name="T23" fmla="*/ 23 h 24"/>
                  <a:gd name="T24" fmla="*/ 26 w 30"/>
                  <a:gd name="T25" fmla="*/ 24 h 24"/>
                  <a:gd name="T26" fmla="*/ 27 w 30"/>
                  <a:gd name="T27" fmla="*/ 24 h 24"/>
                  <a:gd name="T28" fmla="*/ 27 w 30"/>
                  <a:gd name="T29" fmla="*/ 24 h 24"/>
                  <a:gd name="T30" fmla="*/ 29 w 30"/>
                  <a:gd name="T31" fmla="*/ 21 h 24"/>
                  <a:gd name="T32" fmla="*/ 30 w 30"/>
                  <a:gd name="T33" fmla="*/ 18 h 24"/>
                  <a:gd name="T34" fmla="*/ 30 w 30"/>
                  <a:gd name="T35" fmla="*/ 14 h 24"/>
                  <a:gd name="T36" fmla="*/ 28 w 30"/>
                  <a:gd name="T37" fmla="*/ 10 h 24"/>
                  <a:gd name="T38" fmla="*/ 28 w 30"/>
                  <a:gd name="T39" fmla="*/ 10 h 24"/>
                  <a:gd name="T40" fmla="*/ 26 w 30"/>
                  <a:gd name="T41" fmla="*/ 9 h 24"/>
                  <a:gd name="T42" fmla="*/ 23 w 30"/>
                  <a:gd name="T43" fmla="*/ 7 h 24"/>
                  <a:gd name="T44" fmla="*/ 18 w 30"/>
                  <a:gd name="T45" fmla="*/ 5 h 24"/>
                  <a:gd name="T46" fmla="*/ 18 w 30"/>
                  <a:gd name="T47" fmla="*/ 5 h 24"/>
                  <a:gd name="T48" fmla="*/ 9 w 30"/>
                  <a:gd name="T49" fmla="*/ 3 h 24"/>
                  <a:gd name="T50" fmla="*/ 0 w 30"/>
                  <a:gd name="T51" fmla="*/ 0 h 24"/>
                  <a:gd name="T52" fmla="*/ 0 w 30"/>
                  <a:gd name="T53" fmla="*/ 0 h 24"/>
                  <a:gd name="T54" fmla="*/ 0 w 30"/>
                  <a:gd name="T55" fmla="*/ 0 h 24"/>
                  <a:gd name="T56" fmla="*/ 0 w 30"/>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4">
                    <a:moveTo>
                      <a:pt x="0" y="0"/>
                    </a:moveTo>
                    <a:lnTo>
                      <a:pt x="0" y="0"/>
                    </a:lnTo>
                    <a:lnTo>
                      <a:pt x="9" y="4"/>
                    </a:lnTo>
                    <a:lnTo>
                      <a:pt x="15" y="5"/>
                    </a:lnTo>
                    <a:lnTo>
                      <a:pt x="20" y="8"/>
                    </a:lnTo>
                    <a:lnTo>
                      <a:pt x="25" y="11"/>
                    </a:lnTo>
                    <a:lnTo>
                      <a:pt x="27" y="14"/>
                    </a:lnTo>
                    <a:lnTo>
                      <a:pt x="28" y="16"/>
                    </a:lnTo>
                    <a:lnTo>
                      <a:pt x="28" y="18"/>
                    </a:lnTo>
                    <a:lnTo>
                      <a:pt x="27" y="21"/>
                    </a:lnTo>
                    <a:lnTo>
                      <a:pt x="26" y="23"/>
                    </a:lnTo>
                    <a:lnTo>
                      <a:pt x="26" y="24"/>
                    </a:lnTo>
                    <a:lnTo>
                      <a:pt x="27" y="24"/>
                    </a:lnTo>
                    <a:lnTo>
                      <a:pt x="29" y="21"/>
                    </a:lnTo>
                    <a:lnTo>
                      <a:pt x="30" y="18"/>
                    </a:lnTo>
                    <a:lnTo>
                      <a:pt x="30" y="14"/>
                    </a:lnTo>
                    <a:lnTo>
                      <a:pt x="28" y="10"/>
                    </a:lnTo>
                    <a:lnTo>
                      <a:pt x="26" y="9"/>
                    </a:lnTo>
                    <a:lnTo>
                      <a:pt x="23" y="7"/>
                    </a:lnTo>
                    <a:lnTo>
                      <a:pt x="18"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1" name="Freeform 418">
                <a:extLst>
                  <a:ext uri="{FF2B5EF4-FFF2-40B4-BE49-F238E27FC236}">
                    <a16:creationId xmlns:a16="http://schemas.microsoft.com/office/drawing/2014/main" id="{220CDC3F-24D4-4BED-9275-6F112BAB556B}"/>
                  </a:ext>
                </a:extLst>
              </p:cNvPr>
              <p:cNvSpPr>
                <a:spLocks/>
              </p:cNvSpPr>
              <p:nvPr/>
            </p:nvSpPr>
            <p:spPr bwMode="auto">
              <a:xfrm>
                <a:off x="3872" y="1562"/>
                <a:ext cx="23" cy="12"/>
              </a:xfrm>
              <a:custGeom>
                <a:avLst/>
                <a:gdLst>
                  <a:gd name="T0" fmla="*/ 1 w 23"/>
                  <a:gd name="T1" fmla="*/ 1 h 12"/>
                  <a:gd name="T2" fmla="*/ 1 w 23"/>
                  <a:gd name="T3" fmla="*/ 1 h 12"/>
                  <a:gd name="T4" fmla="*/ 12 w 23"/>
                  <a:gd name="T5" fmla="*/ 5 h 12"/>
                  <a:gd name="T6" fmla="*/ 17 w 23"/>
                  <a:gd name="T7" fmla="*/ 8 h 12"/>
                  <a:gd name="T8" fmla="*/ 22 w 23"/>
                  <a:gd name="T9" fmla="*/ 12 h 12"/>
                  <a:gd name="T10" fmla="*/ 22 w 23"/>
                  <a:gd name="T11" fmla="*/ 12 h 12"/>
                  <a:gd name="T12" fmla="*/ 23 w 23"/>
                  <a:gd name="T13" fmla="*/ 12 h 12"/>
                  <a:gd name="T14" fmla="*/ 23 w 23"/>
                  <a:gd name="T15" fmla="*/ 11 h 12"/>
                  <a:gd name="T16" fmla="*/ 23 w 23"/>
                  <a:gd name="T17" fmla="*/ 11 h 12"/>
                  <a:gd name="T18" fmla="*/ 18 w 23"/>
                  <a:gd name="T19" fmla="*/ 7 h 12"/>
                  <a:gd name="T20" fmla="*/ 13 w 23"/>
                  <a:gd name="T21" fmla="*/ 4 h 12"/>
                  <a:gd name="T22" fmla="*/ 1 w 23"/>
                  <a:gd name="T23" fmla="*/ 0 h 12"/>
                  <a:gd name="T24" fmla="*/ 1 w 23"/>
                  <a:gd name="T25" fmla="*/ 0 h 12"/>
                  <a:gd name="T26" fmla="*/ 0 w 23"/>
                  <a:gd name="T27" fmla="*/ 0 h 12"/>
                  <a:gd name="T28" fmla="*/ 1 w 23"/>
                  <a:gd name="T29" fmla="*/ 1 h 12"/>
                  <a:gd name="T30" fmla="*/ 1 w 23"/>
                  <a:gd name="T31" fmla="*/ 1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12">
                    <a:moveTo>
                      <a:pt x="1" y="1"/>
                    </a:moveTo>
                    <a:lnTo>
                      <a:pt x="1" y="1"/>
                    </a:lnTo>
                    <a:lnTo>
                      <a:pt x="12" y="5"/>
                    </a:lnTo>
                    <a:lnTo>
                      <a:pt x="17" y="8"/>
                    </a:lnTo>
                    <a:lnTo>
                      <a:pt x="22" y="12"/>
                    </a:lnTo>
                    <a:lnTo>
                      <a:pt x="23" y="12"/>
                    </a:lnTo>
                    <a:lnTo>
                      <a:pt x="23" y="11"/>
                    </a:lnTo>
                    <a:lnTo>
                      <a:pt x="18" y="7"/>
                    </a:lnTo>
                    <a:lnTo>
                      <a:pt x="13" y="4"/>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2" name="Freeform 419">
                <a:extLst>
                  <a:ext uri="{FF2B5EF4-FFF2-40B4-BE49-F238E27FC236}">
                    <a16:creationId xmlns:a16="http://schemas.microsoft.com/office/drawing/2014/main" id="{275E51D6-5CAD-47B3-9C15-18C62119C25D}"/>
                  </a:ext>
                </a:extLst>
              </p:cNvPr>
              <p:cNvSpPr>
                <a:spLocks/>
              </p:cNvSpPr>
              <p:nvPr/>
            </p:nvSpPr>
            <p:spPr bwMode="auto">
              <a:xfrm>
                <a:off x="3869" y="1578"/>
                <a:ext cx="9" cy="4"/>
              </a:xfrm>
              <a:custGeom>
                <a:avLst/>
                <a:gdLst>
                  <a:gd name="T0" fmla="*/ 9 w 9"/>
                  <a:gd name="T1" fmla="*/ 0 h 4"/>
                  <a:gd name="T2" fmla="*/ 9 w 9"/>
                  <a:gd name="T3" fmla="*/ 0 h 4"/>
                  <a:gd name="T4" fmla="*/ 5 w 9"/>
                  <a:gd name="T5" fmla="*/ 3 h 4"/>
                  <a:gd name="T6" fmla="*/ 0 w 9"/>
                  <a:gd name="T7" fmla="*/ 3 h 4"/>
                  <a:gd name="T8" fmla="*/ 0 w 9"/>
                  <a:gd name="T9" fmla="*/ 3 h 4"/>
                  <a:gd name="T10" fmla="*/ 0 w 9"/>
                  <a:gd name="T11" fmla="*/ 3 h 4"/>
                  <a:gd name="T12" fmla="*/ 0 w 9"/>
                  <a:gd name="T13" fmla="*/ 4 h 4"/>
                  <a:gd name="T14" fmla="*/ 0 w 9"/>
                  <a:gd name="T15" fmla="*/ 4 h 4"/>
                  <a:gd name="T16" fmla="*/ 2 w 9"/>
                  <a:gd name="T17" fmla="*/ 4 h 4"/>
                  <a:gd name="T18" fmla="*/ 5 w 9"/>
                  <a:gd name="T19" fmla="*/ 3 h 4"/>
                  <a:gd name="T20" fmla="*/ 9 w 9"/>
                  <a:gd name="T21" fmla="*/ 0 h 4"/>
                  <a:gd name="T22" fmla="*/ 9 w 9"/>
                  <a:gd name="T23" fmla="*/ 0 h 4"/>
                  <a:gd name="T24" fmla="*/ 9 w 9"/>
                  <a:gd name="T25" fmla="*/ 0 h 4"/>
                  <a:gd name="T26" fmla="*/ 9 w 9"/>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4">
                    <a:moveTo>
                      <a:pt x="9" y="0"/>
                    </a:moveTo>
                    <a:lnTo>
                      <a:pt x="9" y="0"/>
                    </a:lnTo>
                    <a:lnTo>
                      <a:pt x="5" y="3"/>
                    </a:lnTo>
                    <a:lnTo>
                      <a:pt x="0" y="3"/>
                    </a:lnTo>
                    <a:lnTo>
                      <a:pt x="0" y="4"/>
                    </a:lnTo>
                    <a:lnTo>
                      <a:pt x="2" y="4"/>
                    </a:lnTo>
                    <a:lnTo>
                      <a:pt x="5"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3" name="Freeform 420">
                <a:extLst>
                  <a:ext uri="{FF2B5EF4-FFF2-40B4-BE49-F238E27FC236}">
                    <a16:creationId xmlns:a16="http://schemas.microsoft.com/office/drawing/2014/main" id="{071E0636-B6AC-4771-94B5-F1AC0D82500F}"/>
                  </a:ext>
                </a:extLst>
              </p:cNvPr>
              <p:cNvSpPr>
                <a:spLocks/>
              </p:cNvSpPr>
              <p:nvPr/>
            </p:nvSpPr>
            <p:spPr bwMode="auto">
              <a:xfrm>
                <a:off x="3857" y="1549"/>
                <a:ext cx="12" cy="3"/>
              </a:xfrm>
              <a:custGeom>
                <a:avLst/>
                <a:gdLst>
                  <a:gd name="T0" fmla="*/ 11 w 12"/>
                  <a:gd name="T1" fmla="*/ 0 h 3"/>
                  <a:gd name="T2" fmla="*/ 11 w 12"/>
                  <a:gd name="T3" fmla="*/ 0 h 3"/>
                  <a:gd name="T4" fmla="*/ 5 w 12"/>
                  <a:gd name="T5" fmla="*/ 0 h 3"/>
                  <a:gd name="T6" fmla="*/ 3 w 12"/>
                  <a:gd name="T7" fmla="*/ 1 h 3"/>
                  <a:gd name="T8" fmla="*/ 0 w 12"/>
                  <a:gd name="T9" fmla="*/ 2 h 3"/>
                  <a:gd name="T10" fmla="*/ 0 w 12"/>
                  <a:gd name="T11" fmla="*/ 2 h 3"/>
                  <a:gd name="T12" fmla="*/ 0 w 12"/>
                  <a:gd name="T13" fmla="*/ 3 h 3"/>
                  <a:gd name="T14" fmla="*/ 1 w 12"/>
                  <a:gd name="T15" fmla="*/ 3 h 3"/>
                  <a:gd name="T16" fmla="*/ 1 w 12"/>
                  <a:gd name="T17" fmla="*/ 3 h 3"/>
                  <a:gd name="T18" fmla="*/ 6 w 12"/>
                  <a:gd name="T19" fmla="*/ 2 h 3"/>
                  <a:gd name="T20" fmla="*/ 11 w 12"/>
                  <a:gd name="T21" fmla="*/ 1 h 3"/>
                  <a:gd name="T22" fmla="*/ 11 w 12"/>
                  <a:gd name="T23" fmla="*/ 1 h 3"/>
                  <a:gd name="T24" fmla="*/ 12 w 12"/>
                  <a:gd name="T25" fmla="*/ 1 h 3"/>
                  <a:gd name="T26" fmla="*/ 11 w 12"/>
                  <a:gd name="T27" fmla="*/ 0 h 3"/>
                  <a:gd name="T28" fmla="*/ 11 w 1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3">
                    <a:moveTo>
                      <a:pt x="11" y="0"/>
                    </a:moveTo>
                    <a:lnTo>
                      <a:pt x="11" y="0"/>
                    </a:lnTo>
                    <a:lnTo>
                      <a:pt x="5" y="0"/>
                    </a:lnTo>
                    <a:lnTo>
                      <a:pt x="3" y="1"/>
                    </a:lnTo>
                    <a:lnTo>
                      <a:pt x="0" y="2"/>
                    </a:lnTo>
                    <a:lnTo>
                      <a:pt x="0" y="3"/>
                    </a:lnTo>
                    <a:lnTo>
                      <a:pt x="1" y="3"/>
                    </a:lnTo>
                    <a:lnTo>
                      <a:pt x="6" y="2"/>
                    </a:lnTo>
                    <a:lnTo>
                      <a:pt x="11" y="1"/>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4" name="Freeform 421">
                <a:extLst>
                  <a:ext uri="{FF2B5EF4-FFF2-40B4-BE49-F238E27FC236}">
                    <a16:creationId xmlns:a16="http://schemas.microsoft.com/office/drawing/2014/main" id="{528386C1-1472-41CC-AFB2-4CB2669F0130}"/>
                  </a:ext>
                </a:extLst>
              </p:cNvPr>
              <p:cNvSpPr>
                <a:spLocks/>
              </p:cNvSpPr>
              <p:nvPr/>
            </p:nvSpPr>
            <p:spPr bwMode="auto">
              <a:xfrm>
                <a:off x="3859" y="1562"/>
                <a:ext cx="13" cy="6"/>
              </a:xfrm>
              <a:custGeom>
                <a:avLst/>
                <a:gdLst>
                  <a:gd name="T0" fmla="*/ 13 w 13"/>
                  <a:gd name="T1" fmla="*/ 0 h 6"/>
                  <a:gd name="T2" fmla="*/ 13 w 13"/>
                  <a:gd name="T3" fmla="*/ 0 h 6"/>
                  <a:gd name="T4" fmla="*/ 8 w 13"/>
                  <a:gd name="T5" fmla="*/ 0 h 6"/>
                  <a:gd name="T6" fmla="*/ 6 w 13"/>
                  <a:gd name="T7" fmla="*/ 0 h 6"/>
                  <a:gd name="T8" fmla="*/ 4 w 13"/>
                  <a:gd name="T9" fmla="*/ 1 h 6"/>
                  <a:gd name="T10" fmla="*/ 4 w 13"/>
                  <a:gd name="T11" fmla="*/ 1 h 6"/>
                  <a:gd name="T12" fmla="*/ 1 w 13"/>
                  <a:gd name="T13" fmla="*/ 3 h 6"/>
                  <a:gd name="T14" fmla="*/ 0 w 13"/>
                  <a:gd name="T15" fmla="*/ 6 h 6"/>
                  <a:gd name="T16" fmla="*/ 0 w 13"/>
                  <a:gd name="T17" fmla="*/ 6 h 6"/>
                  <a:gd name="T18" fmla="*/ 0 w 13"/>
                  <a:gd name="T19" fmla="*/ 6 h 6"/>
                  <a:gd name="T20" fmla="*/ 1 w 13"/>
                  <a:gd name="T21" fmla="*/ 6 h 6"/>
                  <a:gd name="T22" fmla="*/ 1 w 13"/>
                  <a:gd name="T23" fmla="*/ 6 h 6"/>
                  <a:gd name="T24" fmla="*/ 3 w 13"/>
                  <a:gd name="T25" fmla="*/ 4 h 6"/>
                  <a:gd name="T26" fmla="*/ 5 w 13"/>
                  <a:gd name="T27" fmla="*/ 2 h 6"/>
                  <a:gd name="T28" fmla="*/ 5 w 13"/>
                  <a:gd name="T29" fmla="*/ 2 h 6"/>
                  <a:gd name="T30" fmla="*/ 6 w 13"/>
                  <a:gd name="T31" fmla="*/ 2 h 6"/>
                  <a:gd name="T32" fmla="*/ 8 w 13"/>
                  <a:gd name="T33" fmla="*/ 2 h 6"/>
                  <a:gd name="T34" fmla="*/ 8 w 13"/>
                  <a:gd name="T35" fmla="*/ 2 h 6"/>
                  <a:gd name="T36" fmla="*/ 13 w 13"/>
                  <a:gd name="T37" fmla="*/ 2 h 6"/>
                  <a:gd name="T38" fmla="*/ 13 w 13"/>
                  <a:gd name="T39" fmla="*/ 2 h 6"/>
                  <a:gd name="T40" fmla="*/ 13 w 13"/>
                  <a:gd name="T41" fmla="*/ 1 h 6"/>
                  <a:gd name="T42" fmla="*/ 13 w 13"/>
                  <a:gd name="T43" fmla="*/ 0 h 6"/>
                  <a:gd name="T44" fmla="*/ 13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3" y="0"/>
                    </a:moveTo>
                    <a:lnTo>
                      <a:pt x="13" y="0"/>
                    </a:lnTo>
                    <a:lnTo>
                      <a:pt x="8" y="0"/>
                    </a:lnTo>
                    <a:lnTo>
                      <a:pt x="6" y="0"/>
                    </a:lnTo>
                    <a:lnTo>
                      <a:pt x="4" y="1"/>
                    </a:lnTo>
                    <a:lnTo>
                      <a:pt x="1" y="3"/>
                    </a:lnTo>
                    <a:lnTo>
                      <a:pt x="0" y="6"/>
                    </a:lnTo>
                    <a:lnTo>
                      <a:pt x="1" y="6"/>
                    </a:lnTo>
                    <a:lnTo>
                      <a:pt x="3" y="4"/>
                    </a:lnTo>
                    <a:lnTo>
                      <a:pt x="5" y="2"/>
                    </a:lnTo>
                    <a:lnTo>
                      <a:pt x="6" y="2"/>
                    </a:lnTo>
                    <a:lnTo>
                      <a:pt x="8" y="2"/>
                    </a:lnTo>
                    <a:lnTo>
                      <a:pt x="13" y="2"/>
                    </a:lnTo>
                    <a:lnTo>
                      <a:pt x="13"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5" name="Freeform 422">
                <a:extLst>
                  <a:ext uri="{FF2B5EF4-FFF2-40B4-BE49-F238E27FC236}">
                    <a16:creationId xmlns:a16="http://schemas.microsoft.com/office/drawing/2014/main" id="{9C0A0DB9-1B2E-49C6-91CE-056632BCDD85}"/>
                  </a:ext>
                </a:extLst>
              </p:cNvPr>
              <p:cNvSpPr>
                <a:spLocks/>
              </p:cNvSpPr>
              <p:nvPr/>
            </p:nvSpPr>
            <p:spPr bwMode="auto">
              <a:xfrm>
                <a:off x="3805" y="1604"/>
                <a:ext cx="42" cy="71"/>
              </a:xfrm>
              <a:custGeom>
                <a:avLst/>
                <a:gdLst>
                  <a:gd name="T0" fmla="*/ 37 w 42"/>
                  <a:gd name="T1" fmla="*/ 2 h 71"/>
                  <a:gd name="T2" fmla="*/ 37 w 42"/>
                  <a:gd name="T3" fmla="*/ 2 h 71"/>
                  <a:gd name="T4" fmla="*/ 1 w 42"/>
                  <a:gd name="T5" fmla="*/ 68 h 71"/>
                  <a:gd name="T6" fmla="*/ 1 w 42"/>
                  <a:gd name="T7" fmla="*/ 68 h 71"/>
                  <a:gd name="T8" fmla="*/ 0 w 42"/>
                  <a:gd name="T9" fmla="*/ 70 h 71"/>
                  <a:gd name="T10" fmla="*/ 1 w 42"/>
                  <a:gd name="T11" fmla="*/ 71 h 71"/>
                  <a:gd name="T12" fmla="*/ 2 w 42"/>
                  <a:gd name="T13" fmla="*/ 71 h 71"/>
                  <a:gd name="T14" fmla="*/ 4 w 42"/>
                  <a:gd name="T15" fmla="*/ 70 h 71"/>
                  <a:gd name="T16" fmla="*/ 4 w 42"/>
                  <a:gd name="T17" fmla="*/ 70 h 71"/>
                  <a:gd name="T18" fmla="*/ 42 w 42"/>
                  <a:gd name="T19" fmla="*/ 4 h 71"/>
                  <a:gd name="T20" fmla="*/ 42 w 42"/>
                  <a:gd name="T21" fmla="*/ 4 h 71"/>
                  <a:gd name="T22" fmla="*/ 42 w 42"/>
                  <a:gd name="T23" fmla="*/ 2 h 71"/>
                  <a:gd name="T24" fmla="*/ 41 w 42"/>
                  <a:gd name="T25" fmla="*/ 1 h 71"/>
                  <a:gd name="T26" fmla="*/ 39 w 42"/>
                  <a:gd name="T27" fmla="*/ 0 h 71"/>
                  <a:gd name="T28" fmla="*/ 37 w 42"/>
                  <a:gd name="T29" fmla="*/ 2 h 71"/>
                  <a:gd name="T30" fmla="*/ 37 w 42"/>
                  <a:gd name="T31" fmla="*/ 2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71">
                    <a:moveTo>
                      <a:pt x="37" y="2"/>
                    </a:moveTo>
                    <a:lnTo>
                      <a:pt x="37" y="2"/>
                    </a:lnTo>
                    <a:lnTo>
                      <a:pt x="1" y="68"/>
                    </a:lnTo>
                    <a:lnTo>
                      <a:pt x="0" y="70"/>
                    </a:lnTo>
                    <a:lnTo>
                      <a:pt x="1" y="71"/>
                    </a:lnTo>
                    <a:lnTo>
                      <a:pt x="2" y="71"/>
                    </a:lnTo>
                    <a:lnTo>
                      <a:pt x="4" y="70"/>
                    </a:lnTo>
                    <a:lnTo>
                      <a:pt x="42" y="4"/>
                    </a:lnTo>
                    <a:lnTo>
                      <a:pt x="42" y="2"/>
                    </a:lnTo>
                    <a:lnTo>
                      <a:pt x="41" y="1"/>
                    </a:lnTo>
                    <a:lnTo>
                      <a:pt x="39" y="0"/>
                    </a:lnTo>
                    <a:lnTo>
                      <a:pt x="3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6" name="Freeform 423">
                <a:extLst>
                  <a:ext uri="{FF2B5EF4-FFF2-40B4-BE49-F238E27FC236}">
                    <a16:creationId xmlns:a16="http://schemas.microsoft.com/office/drawing/2014/main" id="{6511560D-8BF2-4B08-8A16-A7A7DFB3F7E2}"/>
                  </a:ext>
                </a:extLst>
              </p:cNvPr>
              <p:cNvSpPr>
                <a:spLocks/>
              </p:cNvSpPr>
              <p:nvPr/>
            </p:nvSpPr>
            <p:spPr bwMode="auto">
              <a:xfrm>
                <a:off x="3885" y="1412"/>
                <a:ext cx="73" cy="126"/>
              </a:xfrm>
              <a:custGeom>
                <a:avLst/>
                <a:gdLst>
                  <a:gd name="T0" fmla="*/ 72 w 73"/>
                  <a:gd name="T1" fmla="*/ 0 h 126"/>
                  <a:gd name="T2" fmla="*/ 72 w 73"/>
                  <a:gd name="T3" fmla="*/ 0 h 126"/>
                  <a:gd name="T4" fmla="*/ 65 w 73"/>
                  <a:gd name="T5" fmla="*/ 15 h 126"/>
                  <a:gd name="T6" fmla="*/ 57 w 73"/>
                  <a:gd name="T7" fmla="*/ 29 h 126"/>
                  <a:gd name="T8" fmla="*/ 57 w 73"/>
                  <a:gd name="T9" fmla="*/ 29 h 126"/>
                  <a:gd name="T10" fmla="*/ 39 w 73"/>
                  <a:gd name="T11" fmla="*/ 60 h 126"/>
                  <a:gd name="T12" fmla="*/ 39 w 73"/>
                  <a:gd name="T13" fmla="*/ 60 h 126"/>
                  <a:gd name="T14" fmla="*/ 0 w 73"/>
                  <a:gd name="T15" fmla="*/ 122 h 126"/>
                  <a:gd name="T16" fmla="*/ 0 w 73"/>
                  <a:gd name="T17" fmla="*/ 122 h 126"/>
                  <a:gd name="T18" fmla="*/ 0 w 73"/>
                  <a:gd name="T19" fmla="*/ 124 h 126"/>
                  <a:gd name="T20" fmla="*/ 1 w 73"/>
                  <a:gd name="T21" fmla="*/ 126 h 126"/>
                  <a:gd name="T22" fmla="*/ 3 w 73"/>
                  <a:gd name="T23" fmla="*/ 126 h 126"/>
                  <a:gd name="T24" fmla="*/ 4 w 73"/>
                  <a:gd name="T25" fmla="*/ 125 h 126"/>
                  <a:gd name="T26" fmla="*/ 4 w 73"/>
                  <a:gd name="T27" fmla="*/ 125 h 126"/>
                  <a:gd name="T28" fmla="*/ 41 w 73"/>
                  <a:gd name="T29" fmla="*/ 64 h 126"/>
                  <a:gd name="T30" fmla="*/ 57 w 73"/>
                  <a:gd name="T31" fmla="*/ 33 h 126"/>
                  <a:gd name="T32" fmla="*/ 65 w 73"/>
                  <a:gd name="T33" fmla="*/ 17 h 126"/>
                  <a:gd name="T34" fmla="*/ 73 w 73"/>
                  <a:gd name="T35" fmla="*/ 2 h 126"/>
                  <a:gd name="T36" fmla="*/ 73 w 73"/>
                  <a:gd name="T37" fmla="*/ 2 h 126"/>
                  <a:gd name="T38" fmla="*/ 72 w 73"/>
                  <a:gd name="T39" fmla="*/ 0 h 126"/>
                  <a:gd name="T40" fmla="*/ 72 w 73"/>
                  <a:gd name="T41" fmla="*/ 0 h 126"/>
                  <a:gd name="T42" fmla="*/ 72 w 73"/>
                  <a:gd name="T43" fmla="*/ 0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26">
                    <a:moveTo>
                      <a:pt x="72" y="0"/>
                    </a:moveTo>
                    <a:lnTo>
                      <a:pt x="72" y="0"/>
                    </a:lnTo>
                    <a:lnTo>
                      <a:pt x="65" y="15"/>
                    </a:lnTo>
                    <a:lnTo>
                      <a:pt x="57" y="29"/>
                    </a:lnTo>
                    <a:lnTo>
                      <a:pt x="39" y="60"/>
                    </a:lnTo>
                    <a:lnTo>
                      <a:pt x="0" y="122"/>
                    </a:lnTo>
                    <a:lnTo>
                      <a:pt x="0" y="124"/>
                    </a:lnTo>
                    <a:lnTo>
                      <a:pt x="1" y="126"/>
                    </a:lnTo>
                    <a:lnTo>
                      <a:pt x="3" y="126"/>
                    </a:lnTo>
                    <a:lnTo>
                      <a:pt x="4" y="125"/>
                    </a:lnTo>
                    <a:lnTo>
                      <a:pt x="41" y="64"/>
                    </a:lnTo>
                    <a:lnTo>
                      <a:pt x="57" y="33"/>
                    </a:lnTo>
                    <a:lnTo>
                      <a:pt x="65" y="17"/>
                    </a:lnTo>
                    <a:lnTo>
                      <a:pt x="73" y="2"/>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7" name="Freeform 424">
                <a:extLst>
                  <a:ext uri="{FF2B5EF4-FFF2-40B4-BE49-F238E27FC236}">
                    <a16:creationId xmlns:a16="http://schemas.microsoft.com/office/drawing/2014/main" id="{FB35B566-26D4-4261-B8F0-16EF6021D0E7}"/>
                  </a:ext>
                </a:extLst>
              </p:cNvPr>
              <p:cNvSpPr>
                <a:spLocks/>
              </p:cNvSpPr>
              <p:nvPr/>
            </p:nvSpPr>
            <p:spPr bwMode="auto">
              <a:xfrm>
                <a:off x="3943" y="1372"/>
                <a:ext cx="11" cy="11"/>
              </a:xfrm>
              <a:custGeom>
                <a:avLst/>
                <a:gdLst>
                  <a:gd name="T0" fmla="*/ 10 w 11"/>
                  <a:gd name="T1" fmla="*/ 7 h 11"/>
                  <a:gd name="T2" fmla="*/ 10 w 11"/>
                  <a:gd name="T3" fmla="*/ 7 h 11"/>
                  <a:gd name="T4" fmla="*/ 5 w 11"/>
                  <a:gd name="T5" fmla="*/ 3 h 11"/>
                  <a:gd name="T6" fmla="*/ 5 w 11"/>
                  <a:gd name="T7" fmla="*/ 3 h 11"/>
                  <a:gd name="T8" fmla="*/ 1 w 11"/>
                  <a:gd name="T9" fmla="*/ 0 h 11"/>
                  <a:gd name="T10" fmla="*/ 1 w 11"/>
                  <a:gd name="T11" fmla="*/ 0 h 11"/>
                  <a:gd name="T12" fmla="*/ 0 w 11"/>
                  <a:gd name="T13" fmla="*/ 0 h 11"/>
                  <a:gd name="T14" fmla="*/ 0 w 11"/>
                  <a:gd name="T15" fmla="*/ 1 h 11"/>
                  <a:gd name="T16" fmla="*/ 0 w 11"/>
                  <a:gd name="T17" fmla="*/ 1 h 11"/>
                  <a:gd name="T18" fmla="*/ 4 w 11"/>
                  <a:gd name="T19" fmla="*/ 5 h 11"/>
                  <a:gd name="T20" fmla="*/ 4 w 11"/>
                  <a:gd name="T21" fmla="*/ 5 h 11"/>
                  <a:gd name="T22" fmla="*/ 7 w 11"/>
                  <a:gd name="T23" fmla="*/ 10 h 11"/>
                  <a:gd name="T24" fmla="*/ 7 w 11"/>
                  <a:gd name="T25" fmla="*/ 10 h 11"/>
                  <a:gd name="T26" fmla="*/ 8 w 11"/>
                  <a:gd name="T27" fmla="*/ 11 h 11"/>
                  <a:gd name="T28" fmla="*/ 9 w 11"/>
                  <a:gd name="T29" fmla="*/ 11 h 11"/>
                  <a:gd name="T30" fmla="*/ 11 w 11"/>
                  <a:gd name="T31" fmla="*/ 10 h 11"/>
                  <a:gd name="T32" fmla="*/ 11 w 11"/>
                  <a:gd name="T33" fmla="*/ 9 h 11"/>
                  <a:gd name="T34" fmla="*/ 10 w 11"/>
                  <a:gd name="T35" fmla="*/ 7 h 11"/>
                  <a:gd name="T36" fmla="*/ 10 w 11"/>
                  <a:gd name="T37" fmla="*/ 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11">
                    <a:moveTo>
                      <a:pt x="10" y="7"/>
                    </a:moveTo>
                    <a:lnTo>
                      <a:pt x="10" y="7"/>
                    </a:lnTo>
                    <a:lnTo>
                      <a:pt x="5" y="3"/>
                    </a:lnTo>
                    <a:lnTo>
                      <a:pt x="1" y="0"/>
                    </a:lnTo>
                    <a:lnTo>
                      <a:pt x="0" y="0"/>
                    </a:lnTo>
                    <a:lnTo>
                      <a:pt x="0" y="1"/>
                    </a:lnTo>
                    <a:lnTo>
                      <a:pt x="4" y="5"/>
                    </a:lnTo>
                    <a:lnTo>
                      <a:pt x="7" y="10"/>
                    </a:lnTo>
                    <a:lnTo>
                      <a:pt x="8" y="11"/>
                    </a:lnTo>
                    <a:lnTo>
                      <a:pt x="9" y="11"/>
                    </a:lnTo>
                    <a:lnTo>
                      <a:pt x="11" y="10"/>
                    </a:lnTo>
                    <a:lnTo>
                      <a:pt x="11" y="9"/>
                    </a:lnTo>
                    <a:lnTo>
                      <a:pt x="1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8" name="Freeform 425">
                <a:extLst>
                  <a:ext uri="{FF2B5EF4-FFF2-40B4-BE49-F238E27FC236}">
                    <a16:creationId xmlns:a16="http://schemas.microsoft.com/office/drawing/2014/main" id="{5122316A-01E8-4E59-8ADD-3F2C21AFABA4}"/>
                  </a:ext>
                </a:extLst>
              </p:cNvPr>
              <p:cNvSpPr>
                <a:spLocks/>
              </p:cNvSpPr>
              <p:nvPr/>
            </p:nvSpPr>
            <p:spPr bwMode="auto">
              <a:xfrm>
                <a:off x="3944" y="1385"/>
                <a:ext cx="8" cy="3"/>
              </a:xfrm>
              <a:custGeom>
                <a:avLst/>
                <a:gdLst>
                  <a:gd name="T0" fmla="*/ 7 w 8"/>
                  <a:gd name="T1" fmla="*/ 0 h 3"/>
                  <a:gd name="T2" fmla="*/ 7 w 8"/>
                  <a:gd name="T3" fmla="*/ 0 h 3"/>
                  <a:gd name="T4" fmla="*/ 4 w 8"/>
                  <a:gd name="T5" fmla="*/ 1 h 3"/>
                  <a:gd name="T6" fmla="*/ 0 w 8"/>
                  <a:gd name="T7" fmla="*/ 2 h 3"/>
                  <a:gd name="T8" fmla="*/ 0 w 8"/>
                  <a:gd name="T9" fmla="*/ 2 h 3"/>
                  <a:gd name="T10" fmla="*/ 0 w 8"/>
                  <a:gd name="T11" fmla="*/ 3 h 3"/>
                  <a:gd name="T12" fmla="*/ 1 w 8"/>
                  <a:gd name="T13" fmla="*/ 3 h 3"/>
                  <a:gd name="T14" fmla="*/ 1 w 8"/>
                  <a:gd name="T15" fmla="*/ 3 h 3"/>
                  <a:gd name="T16" fmla="*/ 4 w 8"/>
                  <a:gd name="T17" fmla="*/ 2 h 3"/>
                  <a:gd name="T18" fmla="*/ 7 w 8"/>
                  <a:gd name="T19" fmla="*/ 2 h 3"/>
                  <a:gd name="T20" fmla="*/ 7 w 8"/>
                  <a:gd name="T21" fmla="*/ 2 h 3"/>
                  <a:gd name="T22" fmla="*/ 8 w 8"/>
                  <a:gd name="T23" fmla="*/ 1 h 3"/>
                  <a:gd name="T24" fmla="*/ 8 w 8"/>
                  <a:gd name="T25" fmla="*/ 0 h 3"/>
                  <a:gd name="T26" fmla="*/ 7 w 8"/>
                  <a:gd name="T27" fmla="*/ 0 h 3"/>
                  <a:gd name="T28" fmla="*/ 7 w 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3">
                    <a:moveTo>
                      <a:pt x="7" y="0"/>
                    </a:moveTo>
                    <a:lnTo>
                      <a:pt x="7" y="0"/>
                    </a:lnTo>
                    <a:lnTo>
                      <a:pt x="4" y="1"/>
                    </a:lnTo>
                    <a:lnTo>
                      <a:pt x="0" y="2"/>
                    </a:lnTo>
                    <a:lnTo>
                      <a:pt x="0" y="3"/>
                    </a:lnTo>
                    <a:lnTo>
                      <a:pt x="1" y="3"/>
                    </a:lnTo>
                    <a:lnTo>
                      <a:pt x="4" y="2"/>
                    </a:lnTo>
                    <a:lnTo>
                      <a:pt x="7" y="2"/>
                    </a:lnTo>
                    <a:lnTo>
                      <a:pt x="8" y="1"/>
                    </a:lnTo>
                    <a:lnTo>
                      <a:pt x="8"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9" name="Freeform 426">
                <a:extLst>
                  <a:ext uri="{FF2B5EF4-FFF2-40B4-BE49-F238E27FC236}">
                    <a16:creationId xmlns:a16="http://schemas.microsoft.com/office/drawing/2014/main" id="{1EFEC12D-E2C8-4CAD-B47D-718A3B7724FF}"/>
                  </a:ext>
                </a:extLst>
              </p:cNvPr>
              <p:cNvSpPr>
                <a:spLocks/>
              </p:cNvSpPr>
              <p:nvPr/>
            </p:nvSpPr>
            <p:spPr bwMode="auto">
              <a:xfrm>
                <a:off x="3958" y="1365"/>
                <a:ext cx="10" cy="16"/>
              </a:xfrm>
              <a:custGeom>
                <a:avLst/>
                <a:gdLst>
                  <a:gd name="T0" fmla="*/ 2 w 10"/>
                  <a:gd name="T1" fmla="*/ 16 h 16"/>
                  <a:gd name="T2" fmla="*/ 2 w 10"/>
                  <a:gd name="T3" fmla="*/ 16 h 16"/>
                  <a:gd name="T4" fmla="*/ 7 w 10"/>
                  <a:gd name="T5" fmla="*/ 9 h 16"/>
                  <a:gd name="T6" fmla="*/ 10 w 10"/>
                  <a:gd name="T7" fmla="*/ 1 h 16"/>
                  <a:gd name="T8" fmla="*/ 10 w 10"/>
                  <a:gd name="T9" fmla="*/ 1 h 16"/>
                  <a:gd name="T10" fmla="*/ 10 w 10"/>
                  <a:gd name="T11" fmla="*/ 0 h 16"/>
                  <a:gd name="T12" fmla="*/ 9 w 10"/>
                  <a:gd name="T13" fmla="*/ 0 h 16"/>
                  <a:gd name="T14" fmla="*/ 9 w 10"/>
                  <a:gd name="T15" fmla="*/ 0 h 16"/>
                  <a:gd name="T16" fmla="*/ 9 w 10"/>
                  <a:gd name="T17" fmla="*/ 0 h 16"/>
                  <a:gd name="T18" fmla="*/ 0 w 10"/>
                  <a:gd name="T19" fmla="*/ 15 h 16"/>
                  <a:gd name="T20" fmla="*/ 0 w 10"/>
                  <a:gd name="T21" fmla="*/ 15 h 16"/>
                  <a:gd name="T22" fmla="*/ 0 w 10"/>
                  <a:gd name="T23" fmla="*/ 15 h 16"/>
                  <a:gd name="T24" fmla="*/ 0 w 10"/>
                  <a:gd name="T25" fmla="*/ 16 h 16"/>
                  <a:gd name="T26" fmla="*/ 1 w 10"/>
                  <a:gd name="T27" fmla="*/ 16 h 16"/>
                  <a:gd name="T28" fmla="*/ 2 w 10"/>
                  <a:gd name="T29" fmla="*/ 16 h 16"/>
                  <a:gd name="T30" fmla="*/ 2 w 10"/>
                  <a:gd name="T31" fmla="*/ 16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 h="16">
                    <a:moveTo>
                      <a:pt x="2" y="16"/>
                    </a:moveTo>
                    <a:lnTo>
                      <a:pt x="2" y="16"/>
                    </a:lnTo>
                    <a:lnTo>
                      <a:pt x="7" y="9"/>
                    </a:lnTo>
                    <a:lnTo>
                      <a:pt x="10" y="1"/>
                    </a:lnTo>
                    <a:lnTo>
                      <a:pt x="10" y="0"/>
                    </a:lnTo>
                    <a:lnTo>
                      <a:pt x="9" y="0"/>
                    </a:lnTo>
                    <a:lnTo>
                      <a:pt x="0" y="15"/>
                    </a:lnTo>
                    <a:lnTo>
                      <a:pt x="0" y="16"/>
                    </a:lnTo>
                    <a:lnTo>
                      <a:pt x="1" y="16"/>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0" name="Freeform 427">
                <a:extLst>
                  <a:ext uri="{FF2B5EF4-FFF2-40B4-BE49-F238E27FC236}">
                    <a16:creationId xmlns:a16="http://schemas.microsoft.com/office/drawing/2014/main" id="{8BB6E48D-3EB4-4618-8570-B4D230B68212}"/>
                  </a:ext>
                </a:extLst>
              </p:cNvPr>
              <p:cNvSpPr>
                <a:spLocks/>
              </p:cNvSpPr>
              <p:nvPr/>
            </p:nvSpPr>
            <p:spPr bwMode="auto">
              <a:xfrm>
                <a:off x="3960" y="1385"/>
                <a:ext cx="15" cy="7"/>
              </a:xfrm>
              <a:custGeom>
                <a:avLst/>
                <a:gdLst>
                  <a:gd name="T0" fmla="*/ 1 w 15"/>
                  <a:gd name="T1" fmla="*/ 1 h 7"/>
                  <a:gd name="T2" fmla="*/ 1 w 15"/>
                  <a:gd name="T3" fmla="*/ 1 h 7"/>
                  <a:gd name="T4" fmla="*/ 8 w 15"/>
                  <a:gd name="T5" fmla="*/ 5 h 7"/>
                  <a:gd name="T6" fmla="*/ 14 w 15"/>
                  <a:gd name="T7" fmla="*/ 7 h 7"/>
                  <a:gd name="T8" fmla="*/ 14 w 15"/>
                  <a:gd name="T9" fmla="*/ 7 h 7"/>
                  <a:gd name="T10" fmla="*/ 15 w 15"/>
                  <a:gd name="T11" fmla="*/ 7 h 7"/>
                  <a:gd name="T12" fmla="*/ 15 w 15"/>
                  <a:gd name="T13" fmla="*/ 6 h 7"/>
                  <a:gd name="T14" fmla="*/ 15 w 15"/>
                  <a:gd name="T15" fmla="*/ 6 h 7"/>
                  <a:gd name="T16" fmla="*/ 1 w 15"/>
                  <a:gd name="T17" fmla="*/ 0 h 7"/>
                  <a:gd name="T18" fmla="*/ 1 w 15"/>
                  <a:gd name="T19" fmla="*/ 0 h 7"/>
                  <a:gd name="T20" fmla="*/ 0 w 15"/>
                  <a:gd name="T21" fmla="*/ 1 h 7"/>
                  <a:gd name="T22" fmla="*/ 1 w 15"/>
                  <a:gd name="T23" fmla="*/ 1 h 7"/>
                  <a:gd name="T24" fmla="*/ 1 w 15"/>
                  <a:gd name="T25" fmla="*/ 1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7">
                    <a:moveTo>
                      <a:pt x="1" y="1"/>
                    </a:moveTo>
                    <a:lnTo>
                      <a:pt x="1" y="1"/>
                    </a:lnTo>
                    <a:lnTo>
                      <a:pt x="8" y="5"/>
                    </a:lnTo>
                    <a:lnTo>
                      <a:pt x="14" y="7"/>
                    </a:lnTo>
                    <a:lnTo>
                      <a:pt x="15" y="7"/>
                    </a:lnTo>
                    <a:lnTo>
                      <a:pt x="15" y="6"/>
                    </a:lnTo>
                    <a:lnTo>
                      <a:pt x="1" y="0"/>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1" name="Freeform 428">
                <a:extLst>
                  <a:ext uri="{FF2B5EF4-FFF2-40B4-BE49-F238E27FC236}">
                    <a16:creationId xmlns:a16="http://schemas.microsoft.com/office/drawing/2014/main" id="{0ECDBA7E-FAF5-4D1E-AF98-CFDE22151C20}"/>
                  </a:ext>
                </a:extLst>
              </p:cNvPr>
              <p:cNvSpPr>
                <a:spLocks/>
              </p:cNvSpPr>
              <p:nvPr/>
            </p:nvSpPr>
            <p:spPr bwMode="auto">
              <a:xfrm>
                <a:off x="3959" y="1389"/>
                <a:ext cx="5" cy="8"/>
              </a:xfrm>
              <a:custGeom>
                <a:avLst/>
                <a:gdLst>
                  <a:gd name="T0" fmla="*/ 0 w 5"/>
                  <a:gd name="T1" fmla="*/ 1 h 8"/>
                  <a:gd name="T2" fmla="*/ 0 w 5"/>
                  <a:gd name="T3" fmla="*/ 1 h 8"/>
                  <a:gd name="T4" fmla="*/ 1 w 5"/>
                  <a:gd name="T5" fmla="*/ 4 h 8"/>
                  <a:gd name="T6" fmla="*/ 3 w 5"/>
                  <a:gd name="T7" fmla="*/ 8 h 8"/>
                  <a:gd name="T8" fmla="*/ 3 w 5"/>
                  <a:gd name="T9" fmla="*/ 8 h 8"/>
                  <a:gd name="T10" fmla="*/ 5 w 5"/>
                  <a:gd name="T11" fmla="*/ 8 h 8"/>
                  <a:gd name="T12" fmla="*/ 5 w 5"/>
                  <a:gd name="T13" fmla="*/ 7 h 8"/>
                  <a:gd name="T14" fmla="*/ 5 w 5"/>
                  <a:gd name="T15" fmla="*/ 7 h 8"/>
                  <a:gd name="T16" fmla="*/ 2 w 5"/>
                  <a:gd name="T17" fmla="*/ 4 h 8"/>
                  <a:gd name="T18" fmla="*/ 0 w 5"/>
                  <a:gd name="T19" fmla="*/ 0 h 8"/>
                  <a:gd name="T20" fmla="*/ 0 w 5"/>
                  <a:gd name="T21" fmla="*/ 0 h 8"/>
                  <a:gd name="T22" fmla="*/ 0 w 5"/>
                  <a:gd name="T23" fmla="*/ 0 h 8"/>
                  <a:gd name="T24" fmla="*/ 0 w 5"/>
                  <a:gd name="T25" fmla="*/ 1 h 8"/>
                  <a:gd name="T26" fmla="*/ 0 w 5"/>
                  <a:gd name="T27" fmla="*/ 1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8">
                    <a:moveTo>
                      <a:pt x="0" y="1"/>
                    </a:moveTo>
                    <a:lnTo>
                      <a:pt x="0" y="1"/>
                    </a:lnTo>
                    <a:lnTo>
                      <a:pt x="1" y="4"/>
                    </a:lnTo>
                    <a:lnTo>
                      <a:pt x="3" y="8"/>
                    </a:lnTo>
                    <a:lnTo>
                      <a:pt x="5" y="8"/>
                    </a:lnTo>
                    <a:lnTo>
                      <a:pt x="5" y="7"/>
                    </a:lnTo>
                    <a:lnTo>
                      <a:pt x="2" y="4"/>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2" name="Freeform 429">
                <a:extLst>
                  <a:ext uri="{FF2B5EF4-FFF2-40B4-BE49-F238E27FC236}">
                    <a16:creationId xmlns:a16="http://schemas.microsoft.com/office/drawing/2014/main" id="{C42D72B6-C302-4C10-8A44-D0A20BB51624}"/>
                  </a:ext>
                </a:extLst>
              </p:cNvPr>
              <p:cNvSpPr>
                <a:spLocks/>
              </p:cNvSpPr>
              <p:nvPr/>
            </p:nvSpPr>
            <p:spPr bwMode="auto">
              <a:xfrm>
                <a:off x="3944" y="1389"/>
                <a:ext cx="12" cy="16"/>
              </a:xfrm>
              <a:custGeom>
                <a:avLst/>
                <a:gdLst>
                  <a:gd name="T0" fmla="*/ 9 w 12"/>
                  <a:gd name="T1" fmla="*/ 1 h 16"/>
                  <a:gd name="T2" fmla="*/ 9 w 12"/>
                  <a:gd name="T3" fmla="*/ 1 h 16"/>
                  <a:gd name="T4" fmla="*/ 4 w 12"/>
                  <a:gd name="T5" fmla="*/ 7 h 16"/>
                  <a:gd name="T6" fmla="*/ 0 w 12"/>
                  <a:gd name="T7" fmla="*/ 14 h 16"/>
                  <a:gd name="T8" fmla="*/ 0 w 12"/>
                  <a:gd name="T9" fmla="*/ 14 h 16"/>
                  <a:gd name="T10" fmla="*/ 0 w 12"/>
                  <a:gd name="T11" fmla="*/ 15 h 16"/>
                  <a:gd name="T12" fmla="*/ 1 w 12"/>
                  <a:gd name="T13" fmla="*/ 16 h 16"/>
                  <a:gd name="T14" fmla="*/ 2 w 12"/>
                  <a:gd name="T15" fmla="*/ 16 h 16"/>
                  <a:gd name="T16" fmla="*/ 3 w 12"/>
                  <a:gd name="T17" fmla="*/ 16 h 16"/>
                  <a:gd name="T18" fmla="*/ 3 w 12"/>
                  <a:gd name="T19" fmla="*/ 16 h 16"/>
                  <a:gd name="T20" fmla="*/ 6 w 12"/>
                  <a:gd name="T21" fmla="*/ 9 h 16"/>
                  <a:gd name="T22" fmla="*/ 11 w 12"/>
                  <a:gd name="T23" fmla="*/ 3 h 16"/>
                  <a:gd name="T24" fmla="*/ 11 w 12"/>
                  <a:gd name="T25" fmla="*/ 3 h 16"/>
                  <a:gd name="T26" fmla="*/ 12 w 12"/>
                  <a:gd name="T27" fmla="*/ 2 h 16"/>
                  <a:gd name="T28" fmla="*/ 11 w 12"/>
                  <a:gd name="T29" fmla="*/ 1 h 16"/>
                  <a:gd name="T30" fmla="*/ 10 w 12"/>
                  <a:gd name="T31" fmla="*/ 0 h 16"/>
                  <a:gd name="T32" fmla="*/ 9 w 12"/>
                  <a:gd name="T33" fmla="*/ 1 h 16"/>
                  <a:gd name="T34" fmla="*/ 9 w 12"/>
                  <a:gd name="T35" fmla="*/ 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6">
                    <a:moveTo>
                      <a:pt x="9" y="1"/>
                    </a:moveTo>
                    <a:lnTo>
                      <a:pt x="9" y="1"/>
                    </a:lnTo>
                    <a:lnTo>
                      <a:pt x="4" y="7"/>
                    </a:lnTo>
                    <a:lnTo>
                      <a:pt x="0" y="14"/>
                    </a:lnTo>
                    <a:lnTo>
                      <a:pt x="0" y="15"/>
                    </a:lnTo>
                    <a:lnTo>
                      <a:pt x="1" y="16"/>
                    </a:lnTo>
                    <a:lnTo>
                      <a:pt x="2" y="16"/>
                    </a:lnTo>
                    <a:lnTo>
                      <a:pt x="3" y="16"/>
                    </a:lnTo>
                    <a:lnTo>
                      <a:pt x="6" y="9"/>
                    </a:lnTo>
                    <a:lnTo>
                      <a:pt x="11" y="3"/>
                    </a:lnTo>
                    <a:lnTo>
                      <a:pt x="12" y="2"/>
                    </a:lnTo>
                    <a:lnTo>
                      <a:pt x="11" y="1"/>
                    </a:lnTo>
                    <a:lnTo>
                      <a:pt x="10"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3" name="Freeform 430">
                <a:extLst>
                  <a:ext uri="{FF2B5EF4-FFF2-40B4-BE49-F238E27FC236}">
                    <a16:creationId xmlns:a16="http://schemas.microsoft.com/office/drawing/2014/main" id="{5394DA37-4009-4AFA-ADDC-B5B644F91666}"/>
                  </a:ext>
                </a:extLst>
              </p:cNvPr>
              <p:cNvSpPr>
                <a:spLocks/>
              </p:cNvSpPr>
              <p:nvPr/>
            </p:nvSpPr>
            <p:spPr bwMode="auto">
              <a:xfrm>
                <a:off x="3991" y="1368"/>
                <a:ext cx="16" cy="7"/>
              </a:xfrm>
              <a:custGeom>
                <a:avLst/>
                <a:gdLst>
                  <a:gd name="T0" fmla="*/ 2 w 16"/>
                  <a:gd name="T1" fmla="*/ 7 h 7"/>
                  <a:gd name="T2" fmla="*/ 2 w 16"/>
                  <a:gd name="T3" fmla="*/ 7 h 7"/>
                  <a:gd name="T4" fmla="*/ 9 w 16"/>
                  <a:gd name="T5" fmla="*/ 5 h 7"/>
                  <a:gd name="T6" fmla="*/ 15 w 16"/>
                  <a:gd name="T7" fmla="*/ 1 h 7"/>
                  <a:gd name="T8" fmla="*/ 15 w 16"/>
                  <a:gd name="T9" fmla="*/ 1 h 7"/>
                  <a:gd name="T10" fmla="*/ 16 w 16"/>
                  <a:gd name="T11" fmla="*/ 0 h 7"/>
                  <a:gd name="T12" fmla="*/ 14 w 16"/>
                  <a:gd name="T13" fmla="*/ 0 h 7"/>
                  <a:gd name="T14" fmla="*/ 14 w 16"/>
                  <a:gd name="T15" fmla="*/ 0 h 7"/>
                  <a:gd name="T16" fmla="*/ 1 w 16"/>
                  <a:gd name="T17" fmla="*/ 5 h 7"/>
                  <a:gd name="T18" fmla="*/ 1 w 16"/>
                  <a:gd name="T19" fmla="*/ 5 h 7"/>
                  <a:gd name="T20" fmla="*/ 0 w 16"/>
                  <a:gd name="T21" fmla="*/ 6 h 7"/>
                  <a:gd name="T22" fmla="*/ 0 w 16"/>
                  <a:gd name="T23" fmla="*/ 7 h 7"/>
                  <a:gd name="T24" fmla="*/ 1 w 16"/>
                  <a:gd name="T25" fmla="*/ 7 h 7"/>
                  <a:gd name="T26" fmla="*/ 2 w 16"/>
                  <a:gd name="T27" fmla="*/ 7 h 7"/>
                  <a:gd name="T28" fmla="*/ 2 w 16"/>
                  <a:gd name="T29" fmla="*/ 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7">
                    <a:moveTo>
                      <a:pt x="2" y="7"/>
                    </a:moveTo>
                    <a:lnTo>
                      <a:pt x="2" y="7"/>
                    </a:lnTo>
                    <a:lnTo>
                      <a:pt x="9" y="5"/>
                    </a:lnTo>
                    <a:lnTo>
                      <a:pt x="15" y="1"/>
                    </a:lnTo>
                    <a:lnTo>
                      <a:pt x="16" y="0"/>
                    </a:lnTo>
                    <a:lnTo>
                      <a:pt x="14" y="0"/>
                    </a:lnTo>
                    <a:lnTo>
                      <a:pt x="1" y="5"/>
                    </a:lnTo>
                    <a:lnTo>
                      <a:pt x="0" y="6"/>
                    </a:lnTo>
                    <a:lnTo>
                      <a:pt x="0" y="7"/>
                    </a:lnTo>
                    <a:lnTo>
                      <a:pt x="1" y="7"/>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4" name="Freeform 431">
                <a:extLst>
                  <a:ext uri="{FF2B5EF4-FFF2-40B4-BE49-F238E27FC236}">
                    <a16:creationId xmlns:a16="http://schemas.microsoft.com/office/drawing/2014/main" id="{54830BF7-856F-42C5-BE44-9B84818C0CD1}"/>
                  </a:ext>
                </a:extLst>
              </p:cNvPr>
              <p:cNvSpPr>
                <a:spLocks/>
              </p:cNvSpPr>
              <p:nvPr/>
            </p:nvSpPr>
            <p:spPr bwMode="auto">
              <a:xfrm>
                <a:off x="3989" y="1355"/>
                <a:ext cx="5" cy="15"/>
              </a:xfrm>
              <a:custGeom>
                <a:avLst/>
                <a:gdLst>
                  <a:gd name="T0" fmla="*/ 3 w 5"/>
                  <a:gd name="T1" fmla="*/ 14 h 15"/>
                  <a:gd name="T2" fmla="*/ 3 w 5"/>
                  <a:gd name="T3" fmla="*/ 14 h 15"/>
                  <a:gd name="T4" fmla="*/ 5 w 5"/>
                  <a:gd name="T5" fmla="*/ 8 h 15"/>
                  <a:gd name="T6" fmla="*/ 5 w 5"/>
                  <a:gd name="T7" fmla="*/ 1 h 15"/>
                  <a:gd name="T8" fmla="*/ 5 w 5"/>
                  <a:gd name="T9" fmla="*/ 1 h 15"/>
                  <a:gd name="T10" fmla="*/ 5 w 5"/>
                  <a:gd name="T11" fmla="*/ 0 h 15"/>
                  <a:gd name="T12" fmla="*/ 4 w 5"/>
                  <a:gd name="T13" fmla="*/ 0 h 15"/>
                  <a:gd name="T14" fmla="*/ 2 w 5"/>
                  <a:gd name="T15" fmla="*/ 0 h 15"/>
                  <a:gd name="T16" fmla="*/ 2 w 5"/>
                  <a:gd name="T17" fmla="*/ 1 h 15"/>
                  <a:gd name="T18" fmla="*/ 2 w 5"/>
                  <a:gd name="T19" fmla="*/ 1 h 15"/>
                  <a:gd name="T20" fmla="*/ 1 w 5"/>
                  <a:gd name="T21" fmla="*/ 8 h 15"/>
                  <a:gd name="T22" fmla="*/ 0 w 5"/>
                  <a:gd name="T23" fmla="*/ 13 h 15"/>
                  <a:gd name="T24" fmla="*/ 0 w 5"/>
                  <a:gd name="T25" fmla="*/ 13 h 15"/>
                  <a:gd name="T26" fmla="*/ 0 w 5"/>
                  <a:gd name="T27" fmla="*/ 15 h 15"/>
                  <a:gd name="T28" fmla="*/ 1 w 5"/>
                  <a:gd name="T29" fmla="*/ 15 h 15"/>
                  <a:gd name="T30" fmla="*/ 2 w 5"/>
                  <a:gd name="T31" fmla="*/ 15 h 15"/>
                  <a:gd name="T32" fmla="*/ 3 w 5"/>
                  <a:gd name="T33" fmla="*/ 14 h 15"/>
                  <a:gd name="T34" fmla="*/ 3 w 5"/>
                  <a:gd name="T35" fmla="*/ 14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15">
                    <a:moveTo>
                      <a:pt x="3" y="14"/>
                    </a:moveTo>
                    <a:lnTo>
                      <a:pt x="3" y="14"/>
                    </a:lnTo>
                    <a:lnTo>
                      <a:pt x="5" y="8"/>
                    </a:lnTo>
                    <a:lnTo>
                      <a:pt x="5" y="1"/>
                    </a:lnTo>
                    <a:lnTo>
                      <a:pt x="5" y="0"/>
                    </a:lnTo>
                    <a:lnTo>
                      <a:pt x="4" y="0"/>
                    </a:lnTo>
                    <a:lnTo>
                      <a:pt x="2" y="0"/>
                    </a:lnTo>
                    <a:lnTo>
                      <a:pt x="2" y="1"/>
                    </a:lnTo>
                    <a:lnTo>
                      <a:pt x="1" y="8"/>
                    </a:lnTo>
                    <a:lnTo>
                      <a:pt x="0" y="13"/>
                    </a:lnTo>
                    <a:lnTo>
                      <a:pt x="0" y="15"/>
                    </a:lnTo>
                    <a:lnTo>
                      <a:pt x="1" y="15"/>
                    </a:lnTo>
                    <a:lnTo>
                      <a:pt x="2" y="15"/>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5" name="Freeform 432">
                <a:extLst>
                  <a:ext uri="{FF2B5EF4-FFF2-40B4-BE49-F238E27FC236}">
                    <a16:creationId xmlns:a16="http://schemas.microsoft.com/office/drawing/2014/main" id="{64081F1A-FEA8-432E-BD7E-574CD041E37E}"/>
                  </a:ext>
                </a:extLst>
              </p:cNvPr>
              <p:cNvSpPr>
                <a:spLocks/>
              </p:cNvSpPr>
              <p:nvPr/>
            </p:nvSpPr>
            <p:spPr bwMode="auto">
              <a:xfrm>
                <a:off x="3979" y="1369"/>
                <a:ext cx="6" cy="4"/>
              </a:xfrm>
              <a:custGeom>
                <a:avLst/>
                <a:gdLst>
                  <a:gd name="T0" fmla="*/ 6 w 6"/>
                  <a:gd name="T1" fmla="*/ 3 h 4"/>
                  <a:gd name="T2" fmla="*/ 6 w 6"/>
                  <a:gd name="T3" fmla="*/ 3 h 4"/>
                  <a:gd name="T4" fmla="*/ 0 w 6"/>
                  <a:gd name="T5" fmla="*/ 0 h 4"/>
                  <a:gd name="T6" fmla="*/ 0 w 6"/>
                  <a:gd name="T7" fmla="*/ 0 h 4"/>
                  <a:gd name="T8" fmla="*/ 0 w 6"/>
                  <a:gd name="T9" fmla="*/ 0 h 4"/>
                  <a:gd name="T10" fmla="*/ 0 w 6"/>
                  <a:gd name="T11" fmla="*/ 1 h 4"/>
                  <a:gd name="T12" fmla="*/ 0 w 6"/>
                  <a:gd name="T13" fmla="*/ 1 h 4"/>
                  <a:gd name="T14" fmla="*/ 6 w 6"/>
                  <a:gd name="T15" fmla="*/ 4 h 4"/>
                  <a:gd name="T16" fmla="*/ 6 w 6"/>
                  <a:gd name="T17" fmla="*/ 4 h 4"/>
                  <a:gd name="T18" fmla="*/ 6 w 6"/>
                  <a:gd name="T19" fmla="*/ 4 h 4"/>
                  <a:gd name="T20" fmla="*/ 6 w 6"/>
                  <a:gd name="T21" fmla="*/ 3 h 4"/>
                  <a:gd name="T22" fmla="*/ 6 w 6"/>
                  <a:gd name="T23" fmla="*/ 3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6" y="3"/>
                    </a:moveTo>
                    <a:lnTo>
                      <a:pt x="6" y="3"/>
                    </a:lnTo>
                    <a:lnTo>
                      <a:pt x="0" y="0"/>
                    </a:lnTo>
                    <a:lnTo>
                      <a:pt x="0" y="1"/>
                    </a:lnTo>
                    <a:lnTo>
                      <a:pt x="6"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6" name="Freeform 433">
                <a:extLst>
                  <a:ext uri="{FF2B5EF4-FFF2-40B4-BE49-F238E27FC236}">
                    <a16:creationId xmlns:a16="http://schemas.microsoft.com/office/drawing/2014/main" id="{13FE1738-0FEA-4A90-81DE-738CCA64542B}"/>
                  </a:ext>
                </a:extLst>
              </p:cNvPr>
              <p:cNvSpPr>
                <a:spLocks/>
              </p:cNvSpPr>
              <p:nvPr/>
            </p:nvSpPr>
            <p:spPr bwMode="auto">
              <a:xfrm>
                <a:off x="3975" y="1376"/>
                <a:ext cx="11" cy="7"/>
              </a:xfrm>
              <a:custGeom>
                <a:avLst/>
                <a:gdLst>
                  <a:gd name="T0" fmla="*/ 9 w 11"/>
                  <a:gd name="T1" fmla="*/ 0 h 7"/>
                  <a:gd name="T2" fmla="*/ 9 w 11"/>
                  <a:gd name="T3" fmla="*/ 0 h 7"/>
                  <a:gd name="T4" fmla="*/ 4 w 11"/>
                  <a:gd name="T5" fmla="*/ 2 h 7"/>
                  <a:gd name="T6" fmla="*/ 0 w 11"/>
                  <a:gd name="T7" fmla="*/ 5 h 7"/>
                  <a:gd name="T8" fmla="*/ 0 w 11"/>
                  <a:gd name="T9" fmla="*/ 5 h 7"/>
                  <a:gd name="T10" fmla="*/ 0 w 11"/>
                  <a:gd name="T11" fmla="*/ 6 h 7"/>
                  <a:gd name="T12" fmla="*/ 1 w 11"/>
                  <a:gd name="T13" fmla="*/ 7 h 7"/>
                  <a:gd name="T14" fmla="*/ 1 w 11"/>
                  <a:gd name="T15" fmla="*/ 7 h 7"/>
                  <a:gd name="T16" fmla="*/ 6 w 11"/>
                  <a:gd name="T17" fmla="*/ 5 h 7"/>
                  <a:gd name="T18" fmla="*/ 10 w 11"/>
                  <a:gd name="T19" fmla="*/ 2 h 7"/>
                  <a:gd name="T20" fmla="*/ 10 w 11"/>
                  <a:gd name="T21" fmla="*/ 2 h 7"/>
                  <a:gd name="T22" fmla="*/ 11 w 11"/>
                  <a:gd name="T23" fmla="*/ 1 h 7"/>
                  <a:gd name="T24" fmla="*/ 11 w 11"/>
                  <a:gd name="T25" fmla="*/ 1 h 7"/>
                  <a:gd name="T26" fmla="*/ 10 w 11"/>
                  <a:gd name="T27" fmla="*/ 0 h 7"/>
                  <a:gd name="T28" fmla="*/ 9 w 11"/>
                  <a:gd name="T29" fmla="*/ 0 h 7"/>
                  <a:gd name="T30" fmla="*/ 9 w 11"/>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7">
                    <a:moveTo>
                      <a:pt x="9" y="0"/>
                    </a:moveTo>
                    <a:lnTo>
                      <a:pt x="9" y="0"/>
                    </a:lnTo>
                    <a:lnTo>
                      <a:pt x="4" y="2"/>
                    </a:lnTo>
                    <a:lnTo>
                      <a:pt x="0" y="5"/>
                    </a:lnTo>
                    <a:lnTo>
                      <a:pt x="0" y="6"/>
                    </a:lnTo>
                    <a:lnTo>
                      <a:pt x="1" y="7"/>
                    </a:lnTo>
                    <a:lnTo>
                      <a:pt x="6" y="5"/>
                    </a:lnTo>
                    <a:lnTo>
                      <a:pt x="10" y="2"/>
                    </a:lnTo>
                    <a:lnTo>
                      <a:pt x="11"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7" name="Freeform 434">
                <a:extLst>
                  <a:ext uri="{FF2B5EF4-FFF2-40B4-BE49-F238E27FC236}">
                    <a16:creationId xmlns:a16="http://schemas.microsoft.com/office/drawing/2014/main" id="{40CB4FE7-D0B8-4078-84FA-A07CB5DA801A}"/>
                  </a:ext>
                </a:extLst>
              </p:cNvPr>
              <p:cNvSpPr>
                <a:spLocks/>
              </p:cNvSpPr>
              <p:nvPr/>
            </p:nvSpPr>
            <p:spPr bwMode="auto">
              <a:xfrm>
                <a:off x="3985" y="1380"/>
                <a:ext cx="5" cy="21"/>
              </a:xfrm>
              <a:custGeom>
                <a:avLst/>
                <a:gdLst>
                  <a:gd name="T0" fmla="*/ 3 w 5"/>
                  <a:gd name="T1" fmla="*/ 1 h 21"/>
                  <a:gd name="T2" fmla="*/ 3 w 5"/>
                  <a:gd name="T3" fmla="*/ 1 h 21"/>
                  <a:gd name="T4" fmla="*/ 0 w 5"/>
                  <a:gd name="T5" fmla="*/ 10 h 21"/>
                  <a:gd name="T6" fmla="*/ 0 w 5"/>
                  <a:gd name="T7" fmla="*/ 20 h 21"/>
                  <a:gd name="T8" fmla="*/ 0 w 5"/>
                  <a:gd name="T9" fmla="*/ 20 h 21"/>
                  <a:gd name="T10" fmla="*/ 0 w 5"/>
                  <a:gd name="T11" fmla="*/ 21 h 21"/>
                  <a:gd name="T12" fmla="*/ 1 w 5"/>
                  <a:gd name="T13" fmla="*/ 21 h 21"/>
                  <a:gd name="T14" fmla="*/ 1 w 5"/>
                  <a:gd name="T15" fmla="*/ 21 h 21"/>
                  <a:gd name="T16" fmla="*/ 2 w 5"/>
                  <a:gd name="T17" fmla="*/ 20 h 21"/>
                  <a:gd name="T18" fmla="*/ 2 w 5"/>
                  <a:gd name="T19" fmla="*/ 20 h 21"/>
                  <a:gd name="T20" fmla="*/ 3 w 5"/>
                  <a:gd name="T21" fmla="*/ 11 h 21"/>
                  <a:gd name="T22" fmla="*/ 5 w 5"/>
                  <a:gd name="T23" fmla="*/ 1 h 21"/>
                  <a:gd name="T24" fmla="*/ 5 w 5"/>
                  <a:gd name="T25" fmla="*/ 1 h 21"/>
                  <a:gd name="T26" fmla="*/ 4 w 5"/>
                  <a:gd name="T27" fmla="*/ 1 h 21"/>
                  <a:gd name="T28" fmla="*/ 4 w 5"/>
                  <a:gd name="T29" fmla="*/ 0 h 21"/>
                  <a:gd name="T30" fmla="*/ 3 w 5"/>
                  <a:gd name="T31" fmla="*/ 0 h 21"/>
                  <a:gd name="T32" fmla="*/ 3 w 5"/>
                  <a:gd name="T33" fmla="*/ 1 h 21"/>
                  <a:gd name="T34" fmla="*/ 3 w 5"/>
                  <a:gd name="T35" fmla="*/ 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21">
                    <a:moveTo>
                      <a:pt x="3" y="1"/>
                    </a:moveTo>
                    <a:lnTo>
                      <a:pt x="3" y="1"/>
                    </a:lnTo>
                    <a:lnTo>
                      <a:pt x="0" y="10"/>
                    </a:lnTo>
                    <a:lnTo>
                      <a:pt x="0" y="20"/>
                    </a:lnTo>
                    <a:lnTo>
                      <a:pt x="0" y="21"/>
                    </a:lnTo>
                    <a:lnTo>
                      <a:pt x="1" y="21"/>
                    </a:lnTo>
                    <a:lnTo>
                      <a:pt x="2" y="20"/>
                    </a:lnTo>
                    <a:lnTo>
                      <a:pt x="3" y="11"/>
                    </a:lnTo>
                    <a:lnTo>
                      <a:pt x="5" y="1"/>
                    </a:lnTo>
                    <a:lnTo>
                      <a:pt x="4"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8" name="Freeform 435">
                <a:extLst>
                  <a:ext uri="{FF2B5EF4-FFF2-40B4-BE49-F238E27FC236}">
                    <a16:creationId xmlns:a16="http://schemas.microsoft.com/office/drawing/2014/main" id="{0CD53C20-084A-4A21-AB22-5D74408373F8}"/>
                  </a:ext>
                </a:extLst>
              </p:cNvPr>
              <p:cNvSpPr>
                <a:spLocks/>
              </p:cNvSpPr>
              <p:nvPr/>
            </p:nvSpPr>
            <p:spPr bwMode="auto">
              <a:xfrm>
                <a:off x="3989" y="1382"/>
                <a:ext cx="8" cy="11"/>
              </a:xfrm>
              <a:custGeom>
                <a:avLst/>
                <a:gdLst>
                  <a:gd name="T0" fmla="*/ 0 w 8"/>
                  <a:gd name="T1" fmla="*/ 1 h 11"/>
                  <a:gd name="T2" fmla="*/ 0 w 8"/>
                  <a:gd name="T3" fmla="*/ 1 h 11"/>
                  <a:gd name="T4" fmla="*/ 7 w 8"/>
                  <a:gd name="T5" fmla="*/ 11 h 11"/>
                  <a:gd name="T6" fmla="*/ 7 w 8"/>
                  <a:gd name="T7" fmla="*/ 11 h 11"/>
                  <a:gd name="T8" fmla="*/ 7 w 8"/>
                  <a:gd name="T9" fmla="*/ 11 h 11"/>
                  <a:gd name="T10" fmla="*/ 8 w 8"/>
                  <a:gd name="T11" fmla="*/ 10 h 11"/>
                  <a:gd name="T12" fmla="*/ 8 w 8"/>
                  <a:gd name="T13" fmla="*/ 10 h 11"/>
                  <a:gd name="T14" fmla="*/ 1 w 8"/>
                  <a:gd name="T15" fmla="*/ 1 h 11"/>
                  <a:gd name="T16" fmla="*/ 1 w 8"/>
                  <a:gd name="T17" fmla="*/ 1 h 11"/>
                  <a:gd name="T18" fmla="*/ 0 w 8"/>
                  <a:gd name="T19" fmla="*/ 0 h 11"/>
                  <a:gd name="T20" fmla="*/ 0 w 8"/>
                  <a:gd name="T21" fmla="*/ 1 h 11"/>
                  <a:gd name="T22" fmla="*/ 0 w 8"/>
                  <a:gd name="T23" fmla="*/ 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1"/>
                    </a:moveTo>
                    <a:lnTo>
                      <a:pt x="0" y="1"/>
                    </a:lnTo>
                    <a:lnTo>
                      <a:pt x="7" y="11"/>
                    </a:lnTo>
                    <a:lnTo>
                      <a:pt x="8" y="10"/>
                    </a:lnTo>
                    <a:lnTo>
                      <a:pt x="1" y="1"/>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9" name="Freeform 436">
                <a:extLst>
                  <a:ext uri="{FF2B5EF4-FFF2-40B4-BE49-F238E27FC236}">
                    <a16:creationId xmlns:a16="http://schemas.microsoft.com/office/drawing/2014/main" id="{3BD09C05-B374-4F17-8446-C3F4A1EAC039}"/>
                  </a:ext>
                </a:extLst>
              </p:cNvPr>
              <p:cNvSpPr>
                <a:spLocks/>
              </p:cNvSpPr>
              <p:nvPr/>
            </p:nvSpPr>
            <p:spPr bwMode="auto">
              <a:xfrm>
                <a:off x="3990" y="1381"/>
                <a:ext cx="9" cy="5"/>
              </a:xfrm>
              <a:custGeom>
                <a:avLst/>
                <a:gdLst>
                  <a:gd name="T0" fmla="*/ 1 w 9"/>
                  <a:gd name="T1" fmla="*/ 2 h 5"/>
                  <a:gd name="T2" fmla="*/ 1 w 9"/>
                  <a:gd name="T3" fmla="*/ 2 h 5"/>
                  <a:gd name="T4" fmla="*/ 4 w 9"/>
                  <a:gd name="T5" fmla="*/ 4 h 5"/>
                  <a:gd name="T6" fmla="*/ 8 w 9"/>
                  <a:gd name="T7" fmla="*/ 5 h 5"/>
                  <a:gd name="T8" fmla="*/ 8 w 9"/>
                  <a:gd name="T9" fmla="*/ 5 h 5"/>
                  <a:gd name="T10" fmla="*/ 9 w 9"/>
                  <a:gd name="T11" fmla="*/ 5 h 5"/>
                  <a:gd name="T12" fmla="*/ 9 w 9"/>
                  <a:gd name="T13" fmla="*/ 4 h 5"/>
                  <a:gd name="T14" fmla="*/ 8 w 9"/>
                  <a:gd name="T15" fmla="*/ 3 h 5"/>
                  <a:gd name="T16" fmla="*/ 8 w 9"/>
                  <a:gd name="T17" fmla="*/ 3 h 5"/>
                  <a:gd name="T18" fmla="*/ 5 w 9"/>
                  <a:gd name="T19" fmla="*/ 2 h 5"/>
                  <a:gd name="T20" fmla="*/ 2 w 9"/>
                  <a:gd name="T21" fmla="*/ 0 h 5"/>
                  <a:gd name="T22" fmla="*/ 2 w 9"/>
                  <a:gd name="T23" fmla="*/ 0 h 5"/>
                  <a:gd name="T24" fmla="*/ 1 w 9"/>
                  <a:gd name="T25" fmla="*/ 0 h 5"/>
                  <a:gd name="T26" fmla="*/ 1 w 9"/>
                  <a:gd name="T27" fmla="*/ 1 h 5"/>
                  <a:gd name="T28" fmla="*/ 0 w 9"/>
                  <a:gd name="T29" fmla="*/ 1 h 5"/>
                  <a:gd name="T30" fmla="*/ 1 w 9"/>
                  <a:gd name="T31" fmla="*/ 2 h 5"/>
                  <a:gd name="T32" fmla="*/ 1 w 9"/>
                  <a:gd name="T33" fmla="*/ 2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5">
                    <a:moveTo>
                      <a:pt x="1" y="2"/>
                    </a:moveTo>
                    <a:lnTo>
                      <a:pt x="1" y="2"/>
                    </a:lnTo>
                    <a:lnTo>
                      <a:pt x="4" y="4"/>
                    </a:lnTo>
                    <a:lnTo>
                      <a:pt x="8" y="5"/>
                    </a:lnTo>
                    <a:lnTo>
                      <a:pt x="9" y="5"/>
                    </a:lnTo>
                    <a:lnTo>
                      <a:pt x="9" y="4"/>
                    </a:lnTo>
                    <a:lnTo>
                      <a:pt x="8" y="3"/>
                    </a:lnTo>
                    <a:lnTo>
                      <a:pt x="5" y="2"/>
                    </a:lnTo>
                    <a:lnTo>
                      <a:pt x="2" y="0"/>
                    </a:lnTo>
                    <a:lnTo>
                      <a:pt x="1" y="0"/>
                    </a:lnTo>
                    <a:lnTo>
                      <a:pt x="1" y="1"/>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0" name="Freeform 437">
                <a:extLst>
                  <a:ext uri="{FF2B5EF4-FFF2-40B4-BE49-F238E27FC236}">
                    <a16:creationId xmlns:a16="http://schemas.microsoft.com/office/drawing/2014/main" id="{F584AC4E-C173-4A48-93E8-733960736CE5}"/>
                  </a:ext>
                </a:extLst>
              </p:cNvPr>
              <p:cNvSpPr>
                <a:spLocks/>
              </p:cNvSpPr>
              <p:nvPr/>
            </p:nvSpPr>
            <p:spPr bwMode="auto">
              <a:xfrm>
                <a:off x="3949" y="1311"/>
                <a:ext cx="16" cy="19"/>
              </a:xfrm>
              <a:custGeom>
                <a:avLst/>
                <a:gdLst>
                  <a:gd name="T0" fmla="*/ 16 w 16"/>
                  <a:gd name="T1" fmla="*/ 18 h 19"/>
                  <a:gd name="T2" fmla="*/ 16 w 16"/>
                  <a:gd name="T3" fmla="*/ 18 h 19"/>
                  <a:gd name="T4" fmla="*/ 7 w 16"/>
                  <a:gd name="T5" fmla="*/ 9 h 19"/>
                  <a:gd name="T6" fmla="*/ 1 w 16"/>
                  <a:gd name="T7" fmla="*/ 0 h 19"/>
                  <a:gd name="T8" fmla="*/ 1 w 16"/>
                  <a:gd name="T9" fmla="*/ 0 h 19"/>
                  <a:gd name="T10" fmla="*/ 0 w 16"/>
                  <a:gd name="T11" fmla="*/ 0 h 19"/>
                  <a:gd name="T12" fmla="*/ 0 w 16"/>
                  <a:gd name="T13" fmla="*/ 0 h 19"/>
                  <a:gd name="T14" fmla="*/ 7 w 16"/>
                  <a:gd name="T15" fmla="*/ 10 h 19"/>
                  <a:gd name="T16" fmla="*/ 16 w 16"/>
                  <a:gd name="T17" fmla="*/ 19 h 19"/>
                  <a:gd name="T18" fmla="*/ 16 w 16"/>
                  <a:gd name="T19" fmla="*/ 19 h 19"/>
                  <a:gd name="T20" fmla="*/ 16 w 16"/>
                  <a:gd name="T21" fmla="*/ 19 h 19"/>
                  <a:gd name="T22" fmla="*/ 16 w 16"/>
                  <a:gd name="T23" fmla="*/ 18 h 19"/>
                  <a:gd name="T24" fmla="*/ 16 w 16"/>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9">
                    <a:moveTo>
                      <a:pt x="16" y="18"/>
                    </a:moveTo>
                    <a:lnTo>
                      <a:pt x="16" y="18"/>
                    </a:lnTo>
                    <a:lnTo>
                      <a:pt x="7" y="9"/>
                    </a:lnTo>
                    <a:lnTo>
                      <a:pt x="1" y="0"/>
                    </a:lnTo>
                    <a:lnTo>
                      <a:pt x="0" y="0"/>
                    </a:lnTo>
                    <a:lnTo>
                      <a:pt x="7" y="10"/>
                    </a:lnTo>
                    <a:lnTo>
                      <a:pt x="16" y="19"/>
                    </a:lnTo>
                    <a:lnTo>
                      <a:pt x="1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1" name="Freeform 438">
                <a:extLst>
                  <a:ext uri="{FF2B5EF4-FFF2-40B4-BE49-F238E27FC236}">
                    <a16:creationId xmlns:a16="http://schemas.microsoft.com/office/drawing/2014/main" id="{8C540641-88E5-4942-8A1A-D39BEDCD5645}"/>
                  </a:ext>
                </a:extLst>
              </p:cNvPr>
              <p:cNvSpPr>
                <a:spLocks/>
              </p:cNvSpPr>
              <p:nvPr/>
            </p:nvSpPr>
            <p:spPr bwMode="auto">
              <a:xfrm>
                <a:off x="3952" y="1331"/>
                <a:ext cx="7" cy="2"/>
              </a:xfrm>
              <a:custGeom>
                <a:avLst/>
                <a:gdLst>
                  <a:gd name="T0" fmla="*/ 6 w 7"/>
                  <a:gd name="T1" fmla="*/ 0 h 2"/>
                  <a:gd name="T2" fmla="*/ 6 w 7"/>
                  <a:gd name="T3" fmla="*/ 0 h 2"/>
                  <a:gd name="T4" fmla="*/ 0 w 7"/>
                  <a:gd name="T5" fmla="*/ 0 h 2"/>
                  <a:gd name="T6" fmla="*/ 0 w 7"/>
                  <a:gd name="T7" fmla="*/ 0 h 2"/>
                  <a:gd name="T8" fmla="*/ 0 w 7"/>
                  <a:gd name="T9" fmla="*/ 1 h 2"/>
                  <a:gd name="T10" fmla="*/ 0 w 7"/>
                  <a:gd name="T11" fmla="*/ 2 h 2"/>
                  <a:gd name="T12" fmla="*/ 0 w 7"/>
                  <a:gd name="T13" fmla="*/ 2 h 2"/>
                  <a:gd name="T14" fmla="*/ 6 w 7"/>
                  <a:gd name="T15" fmla="*/ 2 h 2"/>
                  <a:gd name="T16" fmla="*/ 6 w 7"/>
                  <a:gd name="T17" fmla="*/ 2 h 2"/>
                  <a:gd name="T18" fmla="*/ 7 w 7"/>
                  <a:gd name="T19" fmla="*/ 1 h 2"/>
                  <a:gd name="T20" fmla="*/ 6 w 7"/>
                  <a:gd name="T21" fmla="*/ 0 h 2"/>
                  <a:gd name="T22" fmla="*/ 6 w 7"/>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2">
                    <a:moveTo>
                      <a:pt x="6" y="0"/>
                    </a:moveTo>
                    <a:lnTo>
                      <a:pt x="6" y="0"/>
                    </a:lnTo>
                    <a:lnTo>
                      <a:pt x="0" y="0"/>
                    </a:lnTo>
                    <a:lnTo>
                      <a:pt x="0" y="1"/>
                    </a:lnTo>
                    <a:lnTo>
                      <a:pt x="0" y="2"/>
                    </a:lnTo>
                    <a:lnTo>
                      <a:pt x="6" y="2"/>
                    </a:lnTo>
                    <a:lnTo>
                      <a:pt x="7"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2" name="Freeform 439">
                <a:extLst>
                  <a:ext uri="{FF2B5EF4-FFF2-40B4-BE49-F238E27FC236}">
                    <a16:creationId xmlns:a16="http://schemas.microsoft.com/office/drawing/2014/main" id="{CC3503FB-E280-4A02-ABB0-AE62B4BE733D}"/>
                  </a:ext>
                </a:extLst>
              </p:cNvPr>
              <p:cNvSpPr>
                <a:spLocks/>
              </p:cNvSpPr>
              <p:nvPr/>
            </p:nvSpPr>
            <p:spPr bwMode="auto">
              <a:xfrm>
                <a:off x="3966" y="1319"/>
                <a:ext cx="1" cy="10"/>
              </a:xfrm>
              <a:custGeom>
                <a:avLst/>
                <a:gdLst>
                  <a:gd name="T0" fmla="*/ 1 w 1"/>
                  <a:gd name="T1" fmla="*/ 9 h 10"/>
                  <a:gd name="T2" fmla="*/ 1 w 1"/>
                  <a:gd name="T3" fmla="*/ 9 h 10"/>
                  <a:gd name="T4" fmla="*/ 1 w 1"/>
                  <a:gd name="T5" fmla="*/ 1 h 10"/>
                  <a:gd name="T6" fmla="*/ 1 w 1"/>
                  <a:gd name="T7" fmla="*/ 1 h 10"/>
                  <a:gd name="T8" fmla="*/ 1 w 1"/>
                  <a:gd name="T9" fmla="*/ 0 h 10"/>
                  <a:gd name="T10" fmla="*/ 0 w 1"/>
                  <a:gd name="T11" fmla="*/ 1 h 10"/>
                  <a:gd name="T12" fmla="*/ 0 w 1"/>
                  <a:gd name="T13" fmla="*/ 1 h 10"/>
                  <a:gd name="T14" fmla="*/ 0 w 1"/>
                  <a:gd name="T15" fmla="*/ 9 h 10"/>
                  <a:gd name="T16" fmla="*/ 0 w 1"/>
                  <a:gd name="T17" fmla="*/ 9 h 10"/>
                  <a:gd name="T18" fmla="*/ 1 w 1"/>
                  <a:gd name="T19" fmla="*/ 10 h 10"/>
                  <a:gd name="T20" fmla="*/ 1 w 1"/>
                  <a:gd name="T21" fmla="*/ 9 h 10"/>
                  <a:gd name="T22" fmla="*/ 1 w 1"/>
                  <a:gd name="T23" fmla="*/ 9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0">
                    <a:moveTo>
                      <a:pt x="1" y="9"/>
                    </a:moveTo>
                    <a:lnTo>
                      <a:pt x="1" y="9"/>
                    </a:lnTo>
                    <a:lnTo>
                      <a:pt x="1" y="1"/>
                    </a:lnTo>
                    <a:lnTo>
                      <a:pt x="1" y="0"/>
                    </a:lnTo>
                    <a:lnTo>
                      <a:pt x="0" y="1"/>
                    </a:lnTo>
                    <a:lnTo>
                      <a:pt x="0" y="9"/>
                    </a:lnTo>
                    <a:lnTo>
                      <a:pt x="1" y="10"/>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3" name="Freeform 440">
                <a:extLst>
                  <a:ext uri="{FF2B5EF4-FFF2-40B4-BE49-F238E27FC236}">
                    <a16:creationId xmlns:a16="http://schemas.microsoft.com/office/drawing/2014/main" id="{CEA4D347-6CE1-4336-B46A-185297EADFAD}"/>
                  </a:ext>
                </a:extLst>
              </p:cNvPr>
              <p:cNvSpPr>
                <a:spLocks/>
              </p:cNvSpPr>
              <p:nvPr/>
            </p:nvSpPr>
            <p:spPr bwMode="auto">
              <a:xfrm>
                <a:off x="3967" y="1333"/>
                <a:ext cx="10" cy="1"/>
              </a:xfrm>
              <a:custGeom>
                <a:avLst/>
                <a:gdLst>
                  <a:gd name="T0" fmla="*/ 1 w 10"/>
                  <a:gd name="T1" fmla="*/ 1 h 1"/>
                  <a:gd name="T2" fmla="*/ 1 w 10"/>
                  <a:gd name="T3" fmla="*/ 1 h 1"/>
                  <a:gd name="T4" fmla="*/ 9 w 10"/>
                  <a:gd name="T5" fmla="*/ 1 h 1"/>
                  <a:gd name="T6" fmla="*/ 9 w 10"/>
                  <a:gd name="T7" fmla="*/ 1 h 1"/>
                  <a:gd name="T8" fmla="*/ 10 w 10"/>
                  <a:gd name="T9" fmla="*/ 0 h 1"/>
                  <a:gd name="T10" fmla="*/ 9 w 10"/>
                  <a:gd name="T11" fmla="*/ 0 h 1"/>
                  <a:gd name="T12" fmla="*/ 9 w 10"/>
                  <a:gd name="T13" fmla="*/ 0 h 1"/>
                  <a:gd name="T14" fmla="*/ 1 w 10"/>
                  <a:gd name="T15" fmla="*/ 0 h 1"/>
                  <a:gd name="T16" fmla="*/ 1 w 10"/>
                  <a:gd name="T17" fmla="*/ 0 h 1"/>
                  <a:gd name="T18" fmla="*/ 0 w 10"/>
                  <a:gd name="T19" fmla="*/ 0 h 1"/>
                  <a:gd name="T20" fmla="*/ 1 w 10"/>
                  <a:gd name="T21" fmla="*/ 1 h 1"/>
                  <a:gd name="T22" fmla="*/ 1 w 10"/>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
                    <a:moveTo>
                      <a:pt x="1" y="1"/>
                    </a:moveTo>
                    <a:lnTo>
                      <a:pt x="1" y="1"/>
                    </a:lnTo>
                    <a:lnTo>
                      <a:pt x="9" y="1"/>
                    </a:lnTo>
                    <a:lnTo>
                      <a:pt x="10" y="0"/>
                    </a:lnTo>
                    <a:lnTo>
                      <a:pt x="9"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4" name="Freeform 441">
                <a:extLst>
                  <a:ext uri="{FF2B5EF4-FFF2-40B4-BE49-F238E27FC236}">
                    <a16:creationId xmlns:a16="http://schemas.microsoft.com/office/drawing/2014/main" id="{64213A79-450A-4092-86DA-FEB4DC020CA2}"/>
                  </a:ext>
                </a:extLst>
              </p:cNvPr>
              <p:cNvSpPr>
                <a:spLocks/>
              </p:cNvSpPr>
              <p:nvPr/>
            </p:nvSpPr>
            <p:spPr bwMode="auto">
              <a:xfrm>
                <a:off x="3965" y="1336"/>
                <a:ext cx="8" cy="9"/>
              </a:xfrm>
              <a:custGeom>
                <a:avLst/>
                <a:gdLst>
                  <a:gd name="T0" fmla="*/ 0 w 8"/>
                  <a:gd name="T1" fmla="*/ 1 h 9"/>
                  <a:gd name="T2" fmla="*/ 0 w 8"/>
                  <a:gd name="T3" fmla="*/ 1 h 9"/>
                  <a:gd name="T4" fmla="*/ 2 w 8"/>
                  <a:gd name="T5" fmla="*/ 5 h 9"/>
                  <a:gd name="T6" fmla="*/ 6 w 8"/>
                  <a:gd name="T7" fmla="*/ 8 h 9"/>
                  <a:gd name="T8" fmla="*/ 6 w 8"/>
                  <a:gd name="T9" fmla="*/ 8 h 9"/>
                  <a:gd name="T10" fmla="*/ 7 w 8"/>
                  <a:gd name="T11" fmla="*/ 9 h 9"/>
                  <a:gd name="T12" fmla="*/ 7 w 8"/>
                  <a:gd name="T13" fmla="*/ 8 h 9"/>
                  <a:gd name="T14" fmla="*/ 8 w 8"/>
                  <a:gd name="T15" fmla="*/ 8 h 9"/>
                  <a:gd name="T16" fmla="*/ 7 w 8"/>
                  <a:gd name="T17" fmla="*/ 7 h 9"/>
                  <a:gd name="T18" fmla="*/ 7 w 8"/>
                  <a:gd name="T19" fmla="*/ 7 h 9"/>
                  <a:gd name="T20" fmla="*/ 3 w 8"/>
                  <a:gd name="T21" fmla="*/ 1 h 9"/>
                  <a:gd name="T22" fmla="*/ 3 w 8"/>
                  <a:gd name="T23" fmla="*/ 1 h 9"/>
                  <a:gd name="T24" fmla="*/ 2 w 8"/>
                  <a:gd name="T25" fmla="*/ 0 h 9"/>
                  <a:gd name="T26" fmla="*/ 1 w 8"/>
                  <a:gd name="T27" fmla="*/ 0 h 9"/>
                  <a:gd name="T28" fmla="*/ 0 w 8"/>
                  <a:gd name="T29" fmla="*/ 0 h 9"/>
                  <a:gd name="T30" fmla="*/ 0 w 8"/>
                  <a:gd name="T31" fmla="*/ 1 h 9"/>
                  <a:gd name="T32" fmla="*/ 0 w 8"/>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9">
                    <a:moveTo>
                      <a:pt x="0" y="1"/>
                    </a:moveTo>
                    <a:lnTo>
                      <a:pt x="0" y="1"/>
                    </a:lnTo>
                    <a:lnTo>
                      <a:pt x="2" y="5"/>
                    </a:lnTo>
                    <a:lnTo>
                      <a:pt x="6" y="8"/>
                    </a:lnTo>
                    <a:lnTo>
                      <a:pt x="7" y="9"/>
                    </a:lnTo>
                    <a:lnTo>
                      <a:pt x="7" y="8"/>
                    </a:lnTo>
                    <a:lnTo>
                      <a:pt x="8" y="8"/>
                    </a:lnTo>
                    <a:lnTo>
                      <a:pt x="7" y="7"/>
                    </a:lnTo>
                    <a:lnTo>
                      <a:pt x="3" y="1"/>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5" name="Freeform 442">
                <a:extLst>
                  <a:ext uri="{FF2B5EF4-FFF2-40B4-BE49-F238E27FC236}">
                    <a16:creationId xmlns:a16="http://schemas.microsoft.com/office/drawing/2014/main" id="{6DB74361-B13B-4928-81BD-50F929DB9E13}"/>
                  </a:ext>
                </a:extLst>
              </p:cNvPr>
              <p:cNvSpPr>
                <a:spLocks/>
              </p:cNvSpPr>
              <p:nvPr/>
            </p:nvSpPr>
            <p:spPr bwMode="auto">
              <a:xfrm>
                <a:off x="3957" y="1336"/>
                <a:ext cx="4" cy="10"/>
              </a:xfrm>
              <a:custGeom>
                <a:avLst/>
                <a:gdLst>
                  <a:gd name="T0" fmla="*/ 2 w 4"/>
                  <a:gd name="T1" fmla="*/ 1 h 10"/>
                  <a:gd name="T2" fmla="*/ 2 w 4"/>
                  <a:gd name="T3" fmla="*/ 1 h 10"/>
                  <a:gd name="T4" fmla="*/ 1 w 4"/>
                  <a:gd name="T5" fmla="*/ 5 h 10"/>
                  <a:gd name="T6" fmla="*/ 0 w 4"/>
                  <a:gd name="T7" fmla="*/ 10 h 10"/>
                  <a:gd name="T8" fmla="*/ 0 w 4"/>
                  <a:gd name="T9" fmla="*/ 10 h 10"/>
                  <a:gd name="T10" fmla="*/ 1 w 4"/>
                  <a:gd name="T11" fmla="*/ 10 h 10"/>
                  <a:gd name="T12" fmla="*/ 2 w 4"/>
                  <a:gd name="T13" fmla="*/ 10 h 10"/>
                  <a:gd name="T14" fmla="*/ 2 w 4"/>
                  <a:gd name="T15" fmla="*/ 10 h 10"/>
                  <a:gd name="T16" fmla="*/ 2 w 4"/>
                  <a:gd name="T17" fmla="*/ 5 h 10"/>
                  <a:gd name="T18" fmla="*/ 4 w 4"/>
                  <a:gd name="T19" fmla="*/ 1 h 10"/>
                  <a:gd name="T20" fmla="*/ 4 w 4"/>
                  <a:gd name="T21" fmla="*/ 1 h 10"/>
                  <a:gd name="T22" fmla="*/ 4 w 4"/>
                  <a:gd name="T23" fmla="*/ 1 h 10"/>
                  <a:gd name="T24" fmla="*/ 3 w 4"/>
                  <a:gd name="T25" fmla="*/ 0 h 10"/>
                  <a:gd name="T26" fmla="*/ 2 w 4"/>
                  <a:gd name="T27" fmla="*/ 1 h 10"/>
                  <a:gd name="T28" fmla="*/ 2 w 4"/>
                  <a:gd name="T29" fmla="*/ 1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10">
                    <a:moveTo>
                      <a:pt x="2" y="1"/>
                    </a:moveTo>
                    <a:lnTo>
                      <a:pt x="2" y="1"/>
                    </a:lnTo>
                    <a:lnTo>
                      <a:pt x="1" y="5"/>
                    </a:lnTo>
                    <a:lnTo>
                      <a:pt x="0" y="10"/>
                    </a:lnTo>
                    <a:lnTo>
                      <a:pt x="1" y="10"/>
                    </a:lnTo>
                    <a:lnTo>
                      <a:pt x="2" y="10"/>
                    </a:lnTo>
                    <a:lnTo>
                      <a:pt x="2" y="5"/>
                    </a:lnTo>
                    <a:lnTo>
                      <a:pt x="4" y="1"/>
                    </a:lnTo>
                    <a:lnTo>
                      <a:pt x="3"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6" name="Freeform 443">
                <a:extLst>
                  <a:ext uri="{FF2B5EF4-FFF2-40B4-BE49-F238E27FC236}">
                    <a16:creationId xmlns:a16="http://schemas.microsoft.com/office/drawing/2014/main" id="{9CEB50C7-B5C2-409B-8466-8B0F1F92D274}"/>
                  </a:ext>
                </a:extLst>
              </p:cNvPr>
              <p:cNvSpPr>
                <a:spLocks/>
              </p:cNvSpPr>
              <p:nvPr/>
            </p:nvSpPr>
            <p:spPr bwMode="auto">
              <a:xfrm>
                <a:off x="3648" y="1227"/>
                <a:ext cx="55" cy="159"/>
              </a:xfrm>
              <a:custGeom>
                <a:avLst/>
                <a:gdLst>
                  <a:gd name="T0" fmla="*/ 52 w 55"/>
                  <a:gd name="T1" fmla="*/ 1 h 159"/>
                  <a:gd name="T2" fmla="*/ 37 w 55"/>
                  <a:gd name="T3" fmla="*/ 35 h 159"/>
                  <a:gd name="T4" fmla="*/ 32 w 55"/>
                  <a:gd name="T5" fmla="*/ 46 h 159"/>
                  <a:gd name="T6" fmla="*/ 30 w 55"/>
                  <a:gd name="T7" fmla="*/ 65 h 159"/>
                  <a:gd name="T8" fmla="*/ 31 w 55"/>
                  <a:gd name="T9" fmla="*/ 72 h 159"/>
                  <a:gd name="T10" fmla="*/ 36 w 55"/>
                  <a:gd name="T11" fmla="*/ 86 h 159"/>
                  <a:gd name="T12" fmla="*/ 37 w 55"/>
                  <a:gd name="T13" fmla="*/ 92 h 159"/>
                  <a:gd name="T14" fmla="*/ 35 w 55"/>
                  <a:gd name="T15" fmla="*/ 103 h 159"/>
                  <a:gd name="T16" fmla="*/ 26 w 55"/>
                  <a:gd name="T17" fmla="*/ 110 h 159"/>
                  <a:gd name="T18" fmla="*/ 11 w 55"/>
                  <a:gd name="T19" fmla="*/ 118 h 159"/>
                  <a:gd name="T20" fmla="*/ 7 w 55"/>
                  <a:gd name="T21" fmla="*/ 122 h 159"/>
                  <a:gd name="T22" fmla="*/ 2 w 55"/>
                  <a:gd name="T23" fmla="*/ 131 h 159"/>
                  <a:gd name="T24" fmla="*/ 0 w 55"/>
                  <a:gd name="T25" fmla="*/ 140 h 159"/>
                  <a:gd name="T26" fmla="*/ 2 w 55"/>
                  <a:gd name="T27" fmla="*/ 159 h 159"/>
                  <a:gd name="T28" fmla="*/ 3 w 55"/>
                  <a:gd name="T29" fmla="*/ 159 h 159"/>
                  <a:gd name="T30" fmla="*/ 2 w 55"/>
                  <a:gd name="T31" fmla="*/ 148 h 159"/>
                  <a:gd name="T32" fmla="*/ 2 w 55"/>
                  <a:gd name="T33" fmla="*/ 137 h 159"/>
                  <a:gd name="T34" fmla="*/ 4 w 55"/>
                  <a:gd name="T35" fmla="*/ 129 h 159"/>
                  <a:gd name="T36" fmla="*/ 12 w 55"/>
                  <a:gd name="T37" fmla="*/ 120 h 159"/>
                  <a:gd name="T38" fmla="*/ 19 w 55"/>
                  <a:gd name="T39" fmla="*/ 117 h 159"/>
                  <a:gd name="T40" fmla="*/ 32 w 55"/>
                  <a:gd name="T41" fmla="*/ 110 h 159"/>
                  <a:gd name="T42" fmla="*/ 40 w 55"/>
                  <a:gd name="T43" fmla="*/ 101 h 159"/>
                  <a:gd name="T44" fmla="*/ 41 w 55"/>
                  <a:gd name="T45" fmla="*/ 97 h 159"/>
                  <a:gd name="T46" fmla="*/ 41 w 55"/>
                  <a:gd name="T47" fmla="*/ 87 h 159"/>
                  <a:gd name="T48" fmla="*/ 38 w 55"/>
                  <a:gd name="T49" fmla="*/ 77 h 159"/>
                  <a:gd name="T50" fmla="*/ 36 w 55"/>
                  <a:gd name="T51" fmla="*/ 63 h 159"/>
                  <a:gd name="T52" fmla="*/ 37 w 55"/>
                  <a:gd name="T53" fmla="*/ 50 h 159"/>
                  <a:gd name="T54" fmla="*/ 40 w 55"/>
                  <a:gd name="T55" fmla="*/ 38 h 159"/>
                  <a:gd name="T56" fmla="*/ 55 w 55"/>
                  <a:gd name="T57" fmla="*/ 2 h 159"/>
                  <a:gd name="T58" fmla="*/ 55 w 55"/>
                  <a:gd name="T59" fmla="*/ 1 h 159"/>
                  <a:gd name="T60" fmla="*/ 53 w 55"/>
                  <a:gd name="T61" fmla="*/ 0 h 159"/>
                  <a:gd name="T62" fmla="*/ 52 w 55"/>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159">
                    <a:moveTo>
                      <a:pt x="52" y="1"/>
                    </a:moveTo>
                    <a:lnTo>
                      <a:pt x="52" y="1"/>
                    </a:lnTo>
                    <a:lnTo>
                      <a:pt x="41" y="23"/>
                    </a:lnTo>
                    <a:lnTo>
                      <a:pt x="37" y="35"/>
                    </a:lnTo>
                    <a:lnTo>
                      <a:pt x="32" y="46"/>
                    </a:lnTo>
                    <a:lnTo>
                      <a:pt x="30" y="55"/>
                    </a:lnTo>
                    <a:lnTo>
                      <a:pt x="30" y="65"/>
                    </a:lnTo>
                    <a:lnTo>
                      <a:pt x="31" y="72"/>
                    </a:lnTo>
                    <a:lnTo>
                      <a:pt x="33" y="79"/>
                    </a:lnTo>
                    <a:lnTo>
                      <a:pt x="36" y="86"/>
                    </a:lnTo>
                    <a:lnTo>
                      <a:pt x="37" y="92"/>
                    </a:lnTo>
                    <a:lnTo>
                      <a:pt x="37" y="99"/>
                    </a:lnTo>
                    <a:lnTo>
                      <a:pt x="35" y="103"/>
                    </a:lnTo>
                    <a:lnTo>
                      <a:pt x="30" y="107"/>
                    </a:lnTo>
                    <a:lnTo>
                      <a:pt x="26" y="110"/>
                    </a:lnTo>
                    <a:lnTo>
                      <a:pt x="16" y="116"/>
                    </a:lnTo>
                    <a:lnTo>
                      <a:pt x="11" y="118"/>
                    </a:lnTo>
                    <a:lnTo>
                      <a:pt x="7" y="122"/>
                    </a:lnTo>
                    <a:lnTo>
                      <a:pt x="4" y="126"/>
                    </a:lnTo>
                    <a:lnTo>
                      <a:pt x="2" y="131"/>
                    </a:lnTo>
                    <a:lnTo>
                      <a:pt x="1" y="135"/>
                    </a:lnTo>
                    <a:lnTo>
                      <a:pt x="0" y="140"/>
                    </a:lnTo>
                    <a:lnTo>
                      <a:pt x="1" y="150"/>
                    </a:lnTo>
                    <a:lnTo>
                      <a:pt x="2" y="159"/>
                    </a:lnTo>
                    <a:lnTo>
                      <a:pt x="3" y="159"/>
                    </a:lnTo>
                    <a:lnTo>
                      <a:pt x="2" y="148"/>
                    </a:lnTo>
                    <a:lnTo>
                      <a:pt x="2" y="142"/>
                    </a:lnTo>
                    <a:lnTo>
                      <a:pt x="2" y="137"/>
                    </a:lnTo>
                    <a:lnTo>
                      <a:pt x="4" y="129"/>
                    </a:lnTo>
                    <a:lnTo>
                      <a:pt x="8" y="124"/>
                    </a:lnTo>
                    <a:lnTo>
                      <a:pt x="12" y="120"/>
                    </a:lnTo>
                    <a:lnTo>
                      <a:pt x="19" y="117"/>
                    </a:lnTo>
                    <a:lnTo>
                      <a:pt x="26" y="114"/>
                    </a:lnTo>
                    <a:lnTo>
                      <a:pt x="32" y="110"/>
                    </a:lnTo>
                    <a:lnTo>
                      <a:pt x="38" y="104"/>
                    </a:lnTo>
                    <a:lnTo>
                      <a:pt x="40" y="101"/>
                    </a:lnTo>
                    <a:lnTo>
                      <a:pt x="41" y="97"/>
                    </a:lnTo>
                    <a:lnTo>
                      <a:pt x="41" y="92"/>
                    </a:lnTo>
                    <a:lnTo>
                      <a:pt x="41" y="87"/>
                    </a:lnTo>
                    <a:lnTo>
                      <a:pt x="38" y="77"/>
                    </a:lnTo>
                    <a:lnTo>
                      <a:pt x="37" y="69"/>
                    </a:lnTo>
                    <a:lnTo>
                      <a:pt x="36" y="63"/>
                    </a:lnTo>
                    <a:lnTo>
                      <a:pt x="36" y="56"/>
                    </a:lnTo>
                    <a:lnTo>
                      <a:pt x="37" y="50"/>
                    </a:lnTo>
                    <a:lnTo>
                      <a:pt x="40" y="38"/>
                    </a:lnTo>
                    <a:lnTo>
                      <a:pt x="45" y="26"/>
                    </a:lnTo>
                    <a:lnTo>
                      <a:pt x="55" y="2"/>
                    </a:lnTo>
                    <a:lnTo>
                      <a:pt x="55" y="1"/>
                    </a:lnTo>
                    <a:lnTo>
                      <a:pt x="54" y="0"/>
                    </a:lnTo>
                    <a:lnTo>
                      <a:pt x="53" y="0"/>
                    </a:lnTo>
                    <a:lnTo>
                      <a:pt x="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7" name="Freeform 444">
                <a:extLst>
                  <a:ext uri="{FF2B5EF4-FFF2-40B4-BE49-F238E27FC236}">
                    <a16:creationId xmlns:a16="http://schemas.microsoft.com/office/drawing/2014/main" id="{4B2D92AE-5756-4E09-9E35-36182C8B0B31}"/>
                  </a:ext>
                </a:extLst>
              </p:cNvPr>
              <p:cNvSpPr>
                <a:spLocks/>
              </p:cNvSpPr>
              <p:nvPr/>
            </p:nvSpPr>
            <p:spPr bwMode="auto">
              <a:xfrm>
                <a:off x="3870" y="1582"/>
                <a:ext cx="21" cy="403"/>
              </a:xfrm>
              <a:custGeom>
                <a:avLst/>
                <a:gdLst>
                  <a:gd name="T0" fmla="*/ 19 w 21"/>
                  <a:gd name="T1" fmla="*/ 2 h 403"/>
                  <a:gd name="T2" fmla="*/ 19 w 21"/>
                  <a:gd name="T3" fmla="*/ 2 h 403"/>
                  <a:gd name="T4" fmla="*/ 17 w 21"/>
                  <a:gd name="T5" fmla="*/ 36 h 403"/>
                  <a:gd name="T6" fmla="*/ 13 w 21"/>
                  <a:gd name="T7" fmla="*/ 72 h 403"/>
                  <a:gd name="T8" fmla="*/ 6 w 21"/>
                  <a:gd name="T9" fmla="*/ 142 h 403"/>
                  <a:gd name="T10" fmla="*/ 6 w 21"/>
                  <a:gd name="T11" fmla="*/ 142 h 403"/>
                  <a:gd name="T12" fmla="*/ 3 w 21"/>
                  <a:gd name="T13" fmla="*/ 174 h 403"/>
                  <a:gd name="T14" fmla="*/ 1 w 21"/>
                  <a:gd name="T15" fmla="*/ 206 h 403"/>
                  <a:gd name="T16" fmla="*/ 0 w 21"/>
                  <a:gd name="T17" fmla="*/ 238 h 403"/>
                  <a:gd name="T18" fmla="*/ 1 w 21"/>
                  <a:gd name="T19" fmla="*/ 269 h 403"/>
                  <a:gd name="T20" fmla="*/ 1 w 21"/>
                  <a:gd name="T21" fmla="*/ 269 h 403"/>
                  <a:gd name="T22" fmla="*/ 2 w 21"/>
                  <a:gd name="T23" fmla="*/ 303 h 403"/>
                  <a:gd name="T24" fmla="*/ 6 w 21"/>
                  <a:gd name="T25" fmla="*/ 337 h 403"/>
                  <a:gd name="T26" fmla="*/ 12 w 21"/>
                  <a:gd name="T27" fmla="*/ 370 h 403"/>
                  <a:gd name="T28" fmla="*/ 19 w 21"/>
                  <a:gd name="T29" fmla="*/ 403 h 403"/>
                  <a:gd name="T30" fmla="*/ 19 w 21"/>
                  <a:gd name="T31" fmla="*/ 403 h 403"/>
                  <a:gd name="T32" fmla="*/ 20 w 21"/>
                  <a:gd name="T33" fmla="*/ 403 h 403"/>
                  <a:gd name="T34" fmla="*/ 20 w 21"/>
                  <a:gd name="T35" fmla="*/ 403 h 403"/>
                  <a:gd name="T36" fmla="*/ 20 w 21"/>
                  <a:gd name="T37" fmla="*/ 403 h 403"/>
                  <a:gd name="T38" fmla="*/ 13 w 21"/>
                  <a:gd name="T39" fmla="*/ 369 h 403"/>
                  <a:gd name="T40" fmla="*/ 8 w 21"/>
                  <a:gd name="T41" fmla="*/ 337 h 403"/>
                  <a:gd name="T42" fmla="*/ 5 w 21"/>
                  <a:gd name="T43" fmla="*/ 303 h 403"/>
                  <a:gd name="T44" fmla="*/ 3 w 21"/>
                  <a:gd name="T45" fmla="*/ 269 h 403"/>
                  <a:gd name="T46" fmla="*/ 3 w 21"/>
                  <a:gd name="T47" fmla="*/ 269 h 403"/>
                  <a:gd name="T48" fmla="*/ 3 w 21"/>
                  <a:gd name="T49" fmla="*/ 238 h 403"/>
                  <a:gd name="T50" fmla="*/ 5 w 21"/>
                  <a:gd name="T51" fmla="*/ 205 h 403"/>
                  <a:gd name="T52" fmla="*/ 7 w 21"/>
                  <a:gd name="T53" fmla="*/ 174 h 403"/>
                  <a:gd name="T54" fmla="*/ 10 w 21"/>
                  <a:gd name="T55" fmla="*/ 142 h 403"/>
                  <a:gd name="T56" fmla="*/ 10 w 21"/>
                  <a:gd name="T57" fmla="*/ 142 h 403"/>
                  <a:gd name="T58" fmla="*/ 14 w 21"/>
                  <a:gd name="T59" fmla="*/ 101 h 403"/>
                  <a:gd name="T60" fmla="*/ 18 w 21"/>
                  <a:gd name="T61" fmla="*/ 62 h 403"/>
                  <a:gd name="T62" fmla="*/ 18 w 21"/>
                  <a:gd name="T63" fmla="*/ 62 h 403"/>
                  <a:gd name="T64" fmla="*/ 20 w 21"/>
                  <a:gd name="T65" fmla="*/ 31 h 403"/>
                  <a:gd name="T66" fmla="*/ 21 w 21"/>
                  <a:gd name="T67" fmla="*/ 16 h 403"/>
                  <a:gd name="T68" fmla="*/ 21 w 21"/>
                  <a:gd name="T69" fmla="*/ 1 h 403"/>
                  <a:gd name="T70" fmla="*/ 21 w 21"/>
                  <a:gd name="T71" fmla="*/ 1 h 403"/>
                  <a:gd name="T72" fmla="*/ 21 w 21"/>
                  <a:gd name="T73" fmla="*/ 1 h 403"/>
                  <a:gd name="T74" fmla="*/ 20 w 21"/>
                  <a:gd name="T75" fmla="*/ 0 h 403"/>
                  <a:gd name="T76" fmla="*/ 19 w 21"/>
                  <a:gd name="T77" fmla="*/ 1 h 403"/>
                  <a:gd name="T78" fmla="*/ 19 w 21"/>
                  <a:gd name="T79" fmla="*/ 2 h 403"/>
                  <a:gd name="T80" fmla="*/ 19 w 21"/>
                  <a:gd name="T81" fmla="*/ 2 h 4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 h="403">
                    <a:moveTo>
                      <a:pt x="19" y="2"/>
                    </a:moveTo>
                    <a:lnTo>
                      <a:pt x="19" y="2"/>
                    </a:lnTo>
                    <a:lnTo>
                      <a:pt x="17" y="36"/>
                    </a:lnTo>
                    <a:lnTo>
                      <a:pt x="13" y="72"/>
                    </a:lnTo>
                    <a:lnTo>
                      <a:pt x="6" y="142"/>
                    </a:lnTo>
                    <a:lnTo>
                      <a:pt x="3" y="174"/>
                    </a:lnTo>
                    <a:lnTo>
                      <a:pt x="1" y="206"/>
                    </a:lnTo>
                    <a:lnTo>
                      <a:pt x="0" y="238"/>
                    </a:lnTo>
                    <a:lnTo>
                      <a:pt x="1" y="269"/>
                    </a:lnTo>
                    <a:lnTo>
                      <a:pt x="2" y="303"/>
                    </a:lnTo>
                    <a:lnTo>
                      <a:pt x="6" y="337"/>
                    </a:lnTo>
                    <a:lnTo>
                      <a:pt x="12" y="370"/>
                    </a:lnTo>
                    <a:lnTo>
                      <a:pt x="19" y="403"/>
                    </a:lnTo>
                    <a:lnTo>
                      <a:pt x="20" y="403"/>
                    </a:lnTo>
                    <a:lnTo>
                      <a:pt x="13" y="369"/>
                    </a:lnTo>
                    <a:lnTo>
                      <a:pt x="8" y="337"/>
                    </a:lnTo>
                    <a:lnTo>
                      <a:pt x="5" y="303"/>
                    </a:lnTo>
                    <a:lnTo>
                      <a:pt x="3" y="269"/>
                    </a:lnTo>
                    <a:lnTo>
                      <a:pt x="3" y="238"/>
                    </a:lnTo>
                    <a:lnTo>
                      <a:pt x="5" y="205"/>
                    </a:lnTo>
                    <a:lnTo>
                      <a:pt x="7" y="174"/>
                    </a:lnTo>
                    <a:lnTo>
                      <a:pt x="10" y="142"/>
                    </a:lnTo>
                    <a:lnTo>
                      <a:pt x="14" y="101"/>
                    </a:lnTo>
                    <a:lnTo>
                      <a:pt x="18" y="62"/>
                    </a:lnTo>
                    <a:lnTo>
                      <a:pt x="20" y="31"/>
                    </a:lnTo>
                    <a:lnTo>
                      <a:pt x="21" y="16"/>
                    </a:lnTo>
                    <a:lnTo>
                      <a:pt x="21" y="1"/>
                    </a:lnTo>
                    <a:lnTo>
                      <a:pt x="20" y="0"/>
                    </a:lnTo>
                    <a:lnTo>
                      <a:pt x="19" y="1"/>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8" name="Freeform 445">
                <a:extLst>
                  <a:ext uri="{FF2B5EF4-FFF2-40B4-BE49-F238E27FC236}">
                    <a16:creationId xmlns:a16="http://schemas.microsoft.com/office/drawing/2014/main" id="{6B0BABD1-3AB1-43D6-BF01-65865998DD19}"/>
                  </a:ext>
                </a:extLst>
              </p:cNvPr>
              <p:cNvSpPr>
                <a:spLocks/>
              </p:cNvSpPr>
              <p:nvPr/>
            </p:nvSpPr>
            <p:spPr bwMode="auto">
              <a:xfrm>
                <a:off x="3690" y="1782"/>
                <a:ext cx="21" cy="61"/>
              </a:xfrm>
              <a:custGeom>
                <a:avLst/>
                <a:gdLst>
                  <a:gd name="T0" fmla="*/ 0 w 21"/>
                  <a:gd name="T1" fmla="*/ 1 h 61"/>
                  <a:gd name="T2" fmla="*/ 0 w 21"/>
                  <a:gd name="T3" fmla="*/ 1 h 61"/>
                  <a:gd name="T4" fmla="*/ 7 w 21"/>
                  <a:gd name="T5" fmla="*/ 15 h 61"/>
                  <a:gd name="T6" fmla="*/ 12 w 21"/>
                  <a:gd name="T7" fmla="*/ 30 h 61"/>
                  <a:gd name="T8" fmla="*/ 16 w 21"/>
                  <a:gd name="T9" fmla="*/ 45 h 61"/>
                  <a:gd name="T10" fmla="*/ 20 w 21"/>
                  <a:gd name="T11" fmla="*/ 60 h 61"/>
                  <a:gd name="T12" fmla="*/ 20 w 21"/>
                  <a:gd name="T13" fmla="*/ 60 h 61"/>
                  <a:gd name="T14" fmla="*/ 21 w 21"/>
                  <a:gd name="T15" fmla="*/ 61 h 61"/>
                  <a:gd name="T16" fmla="*/ 21 w 21"/>
                  <a:gd name="T17" fmla="*/ 60 h 61"/>
                  <a:gd name="T18" fmla="*/ 21 w 21"/>
                  <a:gd name="T19" fmla="*/ 60 h 61"/>
                  <a:gd name="T20" fmla="*/ 18 w 21"/>
                  <a:gd name="T21" fmla="*/ 45 h 61"/>
                  <a:gd name="T22" fmla="*/ 14 w 21"/>
                  <a:gd name="T23" fmla="*/ 30 h 61"/>
                  <a:gd name="T24" fmla="*/ 9 w 21"/>
                  <a:gd name="T25" fmla="*/ 14 h 61"/>
                  <a:gd name="T26" fmla="*/ 6 w 21"/>
                  <a:gd name="T27" fmla="*/ 7 h 61"/>
                  <a:gd name="T28" fmla="*/ 2 w 21"/>
                  <a:gd name="T29" fmla="*/ 1 h 61"/>
                  <a:gd name="T30" fmla="*/ 2 w 21"/>
                  <a:gd name="T31" fmla="*/ 1 h 61"/>
                  <a:gd name="T32" fmla="*/ 1 w 21"/>
                  <a:gd name="T33" fmla="*/ 0 h 61"/>
                  <a:gd name="T34" fmla="*/ 0 w 21"/>
                  <a:gd name="T35" fmla="*/ 1 h 61"/>
                  <a:gd name="T36" fmla="*/ 0 w 21"/>
                  <a:gd name="T37" fmla="*/ 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61">
                    <a:moveTo>
                      <a:pt x="0" y="1"/>
                    </a:moveTo>
                    <a:lnTo>
                      <a:pt x="0" y="1"/>
                    </a:lnTo>
                    <a:lnTo>
                      <a:pt x="7" y="15"/>
                    </a:lnTo>
                    <a:lnTo>
                      <a:pt x="12" y="30"/>
                    </a:lnTo>
                    <a:lnTo>
                      <a:pt x="16" y="45"/>
                    </a:lnTo>
                    <a:lnTo>
                      <a:pt x="20" y="60"/>
                    </a:lnTo>
                    <a:lnTo>
                      <a:pt x="21" y="61"/>
                    </a:lnTo>
                    <a:lnTo>
                      <a:pt x="21" y="60"/>
                    </a:lnTo>
                    <a:lnTo>
                      <a:pt x="18" y="45"/>
                    </a:lnTo>
                    <a:lnTo>
                      <a:pt x="14" y="30"/>
                    </a:lnTo>
                    <a:lnTo>
                      <a:pt x="9" y="14"/>
                    </a:lnTo>
                    <a:lnTo>
                      <a:pt x="6" y="7"/>
                    </a:lnTo>
                    <a:lnTo>
                      <a:pt x="2" y="1"/>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9" name="Freeform 446">
                <a:extLst>
                  <a:ext uri="{FF2B5EF4-FFF2-40B4-BE49-F238E27FC236}">
                    <a16:creationId xmlns:a16="http://schemas.microsoft.com/office/drawing/2014/main" id="{EF3699C1-0268-4784-9E40-530A2E8E7990}"/>
                  </a:ext>
                </a:extLst>
              </p:cNvPr>
              <p:cNvSpPr>
                <a:spLocks/>
              </p:cNvSpPr>
              <p:nvPr/>
            </p:nvSpPr>
            <p:spPr bwMode="auto">
              <a:xfrm>
                <a:off x="3851" y="1335"/>
                <a:ext cx="48" cy="32"/>
              </a:xfrm>
              <a:custGeom>
                <a:avLst/>
                <a:gdLst>
                  <a:gd name="T0" fmla="*/ 0 w 48"/>
                  <a:gd name="T1" fmla="*/ 1 h 32"/>
                  <a:gd name="T2" fmla="*/ 0 w 48"/>
                  <a:gd name="T3" fmla="*/ 1 h 32"/>
                  <a:gd name="T4" fmla="*/ 24 w 48"/>
                  <a:gd name="T5" fmla="*/ 16 h 32"/>
                  <a:gd name="T6" fmla="*/ 47 w 48"/>
                  <a:gd name="T7" fmla="*/ 32 h 32"/>
                  <a:gd name="T8" fmla="*/ 47 w 48"/>
                  <a:gd name="T9" fmla="*/ 32 h 32"/>
                  <a:gd name="T10" fmla="*/ 48 w 48"/>
                  <a:gd name="T11" fmla="*/ 32 h 32"/>
                  <a:gd name="T12" fmla="*/ 48 w 48"/>
                  <a:gd name="T13" fmla="*/ 31 h 32"/>
                  <a:gd name="T14" fmla="*/ 48 w 48"/>
                  <a:gd name="T15" fmla="*/ 31 h 32"/>
                  <a:gd name="T16" fmla="*/ 25 w 48"/>
                  <a:gd name="T17" fmla="*/ 14 h 32"/>
                  <a:gd name="T18" fmla="*/ 13 w 48"/>
                  <a:gd name="T19" fmla="*/ 7 h 32"/>
                  <a:gd name="T20" fmla="*/ 0 w 48"/>
                  <a:gd name="T21" fmla="*/ 0 h 32"/>
                  <a:gd name="T22" fmla="*/ 0 w 48"/>
                  <a:gd name="T23" fmla="*/ 0 h 32"/>
                  <a:gd name="T24" fmla="*/ 0 w 48"/>
                  <a:gd name="T25" fmla="*/ 0 h 32"/>
                  <a:gd name="T26" fmla="*/ 0 w 48"/>
                  <a:gd name="T27" fmla="*/ 1 h 32"/>
                  <a:gd name="T28" fmla="*/ 0 w 48"/>
                  <a:gd name="T29" fmla="*/ 1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32">
                    <a:moveTo>
                      <a:pt x="0" y="1"/>
                    </a:moveTo>
                    <a:lnTo>
                      <a:pt x="0" y="1"/>
                    </a:lnTo>
                    <a:lnTo>
                      <a:pt x="24" y="16"/>
                    </a:lnTo>
                    <a:lnTo>
                      <a:pt x="47" y="32"/>
                    </a:lnTo>
                    <a:lnTo>
                      <a:pt x="48" y="32"/>
                    </a:lnTo>
                    <a:lnTo>
                      <a:pt x="48" y="31"/>
                    </a:lnTo>
                    <a:lnTo>
                      <a:pt x="25" y="14"/>
                    </a:lnTo>
                    <a:lnTo>
                      <a:pt x="13" y="7"/>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0" name="Freeform 447">
                <a:extLst>
                  <a:ext uri="{FF2B5EF4-FFF2-40B4-BE49-F238E27FC236}">
                    <a16:creationId xmlns:a16="http://schemas.microsoft.com/office/drawing/2014/main" id="{96AC99F2-29A5-48AF-BAC3-3F24B8021097}"/>
                  </a:ext>
                </a:extLst>
              </p:cNvPr>
              <p:cNvSpPr>
                <a:spLocks/>
              </p:cNvSpPr>
              <p:nvPr/>
            </p:nvSpPr>
            <p:spPr bwMode="auto">
              <a:xfrm>
                <a:off x="3882" y="1352"/>
                <a:ext cx="131" cy="502"/>
              </a:xfrm>
              <a:custGeom>
                <a:avLst/>
                <a:gdLst>
                  <a:gd name="T0" fmla="*/ 0 w 131"/>
                  <a:gd name="T1" fmla="*/ 1 h 502"/>
                  <a:gd name="T2" fmla="*/ 4 w 131"/>
                  <a:gd name="T3" fmla="*/ 17 h 502"/>
                  <a:gd name="T4" fmla="*/ 6 w 131"/>
                  <a:gd name="T5" fmla="*/ 49 h 502"/>
                  <a:gd name="T6" fmla="*/ 7 w 131"/>
                  <a:gd name="T7" fmla="*/ 66 h 502"/>
                  <a:gd name="T8" fmla="*/ 16 w 131"/>
                  <a:gd name="T9" fmla="*/ 131 h 502"/>
                  <a:gd name="T10" fmla="*/ 21 w 131"/>
                  <a:gd name="T11" fmla="*/ 163 h 502"/>
                  <a:gd name="T12" fmla="*/ 31 w 131"/>
                  <a:gd name="T13" fmla="*/ 195 h 502"/>
                  <a:gd name="T14" fmla="*/ 36 w 131"/>
                  <a:gd name="T15" fmla="*/ 209 h 502"/>
                  <a:gd name="T16" fmla="*/ 56 w 131"/>
                  <a:gd name="T17" fmla="*/ 253 h 502"/>
                  <a:gd name="T18" fmla="*/ 72 w 131"/>
                  <a:gd name="T19" fmla="*/ 281 h 502"/>
                  <a:gd name="T20" fmla="*/ 104 w 131"/>
                  <a:gd name="T21" fmla="*/ 340 h 502"/>
                  <a:gd name="T22" fmla="*/ 118 w 131"/>
                  <a:gd name="T23" fmla="*/ 370 h 502"/>
                  <a:gd name="T24" fmla="*/ 127 w 131"/>
                  <a:gd name="T25" fmla="*/ 401 h 502"/>
                  <a:gd name="T26" fmla="*/ 129 w 131"/>
                  <a:gd name="T27" fmla="*/ 433 h 502"/>
                  <a:gd name="T28" fmla="*/ 128 w 131"/>
                  <a:gd name="T29" fmla="*/ 442 h 502"/>
                  <a:gd name="T30" fmla="*/ 122 w 131"/>
                  <a:gd name="T31" fmla="*/ 468 h 502"/>
                  <a:gd name="T32" fmla="*/ 110 w 131"/>
                  <a:gd name="T33" fmla="*/ 501 h 502"/>
                  <a:gd name="T34" fmla="*/ 111 w 131"/>
                  <a:gd name="T35" fmla="*/ 502 h 502"/>
                  <a:gd name="T36" fmla="*/ 112 w 131"/>
                  <a:gd name="T37" fmla="*/ 501 h 502"/>
                  <a:gd name="T38" fmla="*/ 123 w 131"/>
                  <a:gd name="T39" fmla="*/ 471 h 502"/>
                  <a:gd name="T40" fmla="*/ 131 w 131"/>
                  <a:gd name="T41" fmla="*/ 438 h 502"/>
                  <a:gd name="T42" fmla="*/ 131 w 131"/>
                  <a:gd name="T43" fmla="*/ 423 h 502"/>
                  <a:gd name="T44" fmla="*/ 128 w 131"/>
                  <a:gd name="T45" fmla="*/ 392 h 502"/>
                  <a:gd name="T46" fmla="*/ 124 w 131"/>
                  <a:gd name="T47" fmla="*/ 378 h 502"/>
                  <a:gd name="T48" fmla="*/ 112 w 131"/>
                  <a:gd name="T49" fmla="*/ 348 h 502"/>
                  <a:gd name="T50" fmla="*/ 98 w 131"/>
                  <a:gd name="T51" fmla="*/ 319 h 502"/>
                  <a:gd name="T52" fmla="*/ 66 w 131"/>
                  <a:gd name="T53" fmla="*/ 260 h 502"/>
                  <a:gd name="T54" fmla="*/ 38 w 131"/>
                  <a:gd name="T55" fmla="*/ 200 h 502"/>
                  <a:gd name="T56" fmla="*/ 33 w 131"/>
                  <a:gd name="T57" fmla="*/ 184 h 502"/>
                  <a:gd name="T58" fmla="*/ 25 w 131"/>
                  <a:gd name="T59" fmla="*/ 152 h 502"/>
                  <a:gd name="T60" fmla="*/ 21 w 131"/>
                  <a:gd name="T61" fmla="*/ 136 h 502"/>
                  <a:gd name="T62" fmla="*/ 12 w 131"/>
                  <a:gd name="T63" fmla="*/ 70 h 502"/>
                  <a:gd name="T64" fmla="*/ 11 w 131"/>
                  <a:gd name="T65" fmla="*/ 53 h 502"/>
                  <a:gd name="T66" fmla="*/ 8 w 131"/>
                  <a:gd name="T67" fmla="*/ 21 h 502"/>
                  <a:gd name="T68" fmla="*/ 4 w 131"/>
                  <a:gd name="T69" fmla="*/ 6 h 502"/>
                  <a:gd name="T70" fmla="*/ 2 w 131"/>
                  <a:gd name="T71" fmla="*/ 0 h 502"/>
                  <a:gd name="T72" fmla="*/ 2 w 131"/>
                  <a:gd name="T73" fmla="*/ 0 h 502"/>
                  <a:gd name="T74" fmla="*/ 0 w 131"/>
                  <a:gd name="T75" fmla="*/ 0 h 502"/>
                  <a:gd name="T76" fmla="*/ 0 w 131"/>
                  <a:gd name="T77" fmla="*/ 1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1" h="502">
                    <a:moveTo>
                      <a:pt x="0" y="1"/>
                    </a:moveTo>
                    <a:lnTo>
                      <a:pt x="0" y="1"/>
                    </a:lnTo>
                    <a:lnTo>
                      <a:pt x="3" y="10"/>
                    </a:lnTo>
                    <a:lnTo>
                      <a:pt x="4" y="17"/>
                    </a:lnTo>
                    <a:lnTo>
                      <a:pt x="5" y="33"/>
                    </a:lnTo>
                    <a:lnTo>
                      <a:pt x="6" y="49"/>
                    </a:lnTo>
                    <a:lnTo>
                      <a:pt x="7" y="66"/>
                    </a:lnTo>
                    <a:lnTo>
                      <a:pt x="11" y="98"/>
                    </a:lnTo>
                    <a:lnTo>
                      <a:pt x="16" y="131"/>
                    </a:lnTo>
                    <a:lnTo>
                      <a:pt x="21" y="163"/>
                    </a:lnTo>
                    <a:lnTo>
                      <a:pt x="26" y="179"/>
                    </a:lnTo>
                    <a:lnTo>
                      <a:pt x="31" y="195"/>
                    </a:lnTo>
                    <a:lnTo>
                      <a:pt x="36" y="209"/>
                    </a:lnTo>
                    <a:lnTo>
                      <a:pt x="42" y="224"/>
                    </a:lnTo>
                    <a:lnTo>
                      <a:pt x="56" y="253"/>
                    </a:lnTo>
                    <a:lnTo>
                      <a:pt x="72" y="281"/>
                    </a:lnTo>
                    <a:lnTo>
                      <a:pt x="89" y="311"/>
                    </a:lnTo>
                    <a:lnTo>
                      <a:pt x="104" y="340"/>
                    </a:lnTo>
                    <a:lnTo>
                      <a:pt x="118" y="370"/>
                    </a:lnTo>
                    <a:lnTo>
                      <a:pt x="123" y="385"/>
                    </a:lnTo>
                    <a:lnTo>
                      <a:pt x="127" y="401"/>
                    </a:lnTo>
                    <a:lnTo>
                      <a:pt x="128" y="417"/>
                    </a:lnTo>
                    <a:lnTo>
                      <a:pt x="129" y="433"/>
                    </a:lnTo>
                    <a:lnTo>
                      <a:pt x="128" y="442"/>
                    </a:lnTo>
                    <a:lnTo>
                      <a:pt x="127" y="450"/>
                    </a:lnTo>
                    <a:lnTo>
                      <a:pt x="122" y="468"/>
                    </a:lnTo>
                    <a:lnTo>
                      <a:pt x="116" y="484"/>
                    </a:lnTo>
                    <a:lnTo>
                      <a:pt x="110" y="501"/>
                    </a:lnTo>
                    <a:lnTo>
                      <a:pt x="111" y="502"/>
                    </a:lnTo>
                    <a:lnTo>
                      <a:pt x="112" y="501"/>
                    </a:lnTo>
                    <a:lnTo>
                      <a:pt x="118" y="486"/>
                    </a:lnTo>
                    <a:lnTo>
                      <a:pt x="123" y="471"/>
                    </a:lnTo>
                    <a:lnTo>
                      <a:pt x="128" y="455"/>
                    </a:lnTo>
                    <a:lnTo>
                      <a:pt x="131" y="438"/>
                    </a:lnTo>
                    <a:lnTo>
                      <a:pt x="131" y="423"/>
                    </a:lnTo>
                    <a:lnTo>
                      <a:pt x="130" y="408"/>
                    </a:lnTo>
                    <a:lnTo>
                      <a:pt x="128" y="392"/>
                    </a:lnTo>
                    <a:lnTo>
                      <a:pt x="124" y="378"/>
                    </a:lnTo>
                    <a:lnTo>
                      <a:pt x="119" y="363"/>
                    </a:lnTo>
                    <a:lnTo>
                      <a:pt x="112" y="348"/>
                    </a:lnTo>
                    <a:lnTo>
                      <a:pt x="98" y="319"/>
                    </a:lnTo>
                    <a:lnTo>
                      <a:pt x="66" y="260"/>
                    </a:lnTo>
                    <a:lnTo>
                      <a:pt x="51" y="231"/>
                    </a:lnTo>
                    <a:lnTo>
                      <a:pt x="38" y="200"/>
                    </a:lnTo>
                    <a:lnTo>
                      <a:pt x="33" y="184"/>
                    </a:lnTo>
                    <a:lnTo>
                      <a:pt x="29" y="168"/>
                    </a:lnTo>
                    <a:lnTo>
                      <a:pt x="25" y="152"/>
                    </a:lnTo>
                    <a:lnTo>
                      <a:pt x="21" y="136"/>
                    </a:lnTo>
                    <a:lnTo>
                      <a:pt x="17" y="102"/>
                    </a:lnTo>
                    <a:lnTo>
                      <a:pt x="12" y="70"/>
                    </a:lnTo>
                    <a:lnTo>
                      <a:pt x="11" y="53"/>
                    </a:lnTo>
                    <a:lnTo>
                      <a:pt x="10" y="37"/>
                    </a:lnTo>
                    <a:lnTo>
                      <a:pt x="8" y="21"/>
                    </a:lnTo>
                    <a:lnTo>
                      <a:pt x="7" y="13"/>
                    </a:lnTo>
                    <a:lnTo>
                      <a:pt x="4" y="6"/>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1" name="Freeform 448">
                <a:extLst>
                  <a:ext uri="{FF2B5EF4-FFF2-40B4-BE49-F238E27FC236}">
                    <a16:creationId xmlns:a16="http://schemas.microsoft.com/office/drawing/2014/main" id="{446BAD9E-25EA-42E2-B525-7A5F324BF5E7}"/>
                  </a:ext>
                </a:extLst>
              </p:cNvPr>
              <p:cNvSpPr>
                <a:spLocks/>
              </p:cNvSpPr>
              <p:nvPr/>
            </p:nvSpPr>
            <p:spPr bwMode="auto">
              <a:xfrm>
                <a:off x="3863" y="1794"/>
                <a:ext cx="171" cy="140"/>
              </a:xfrm>
              <a:custGeom>
                <a:avLst/>
                <a:gdLst>
                  <a:gd name="T0" fmla="*/ 1 w 171"/>
                  <a:gd name="T1" fmla="*/ 140 h 140"/>
                  <a:gd name="T2" fmla="*/ 2 w 171"/>
                  <a:gd name="T3" fmla="*/ 115 h 140"/>
                  <a:gd name="T4" fmla="*/ 3 w 171"/>
                  <a:gd name="T5" fmla="*/ 109 h 140"/>
                  <a:gd name="T6" fmla="*/ 9 w 171"/>
                  <a:gd name="T7" fmla="*/ 89 h 140"/>
                  <a:gd name="T8" fmla="*/ 15 w 171"/>
                  <a:gd name="T9" fmla="*/ 77 h 140"/>
                  <a:gd name="T10" fmla="*/ 31 w 171"/>
                  <a:gd name="T11" fmla="*/ 53 h 140"/>
                  <a:gd name="T12" fmla="*/ 40 w 171"/>
                  <a:gd name="T13" fmla="*/ 43 h 140"/>
                  <a:gd name="T14" fmla="*/ 63 w 171"/>
                  <a:gd name="T15" fmla="*/ 22 h 140"/>
                  <a:gd name="T16" fmla="*/ 66 w 171"/>
                  <a:gd name="T17" fmla="*/ 19 h 140"/>
                  <a:gd name="T18" fmla="*/ 74 w 171"/>
                  <a:gd name="T19" fmla="*/ 16 h 140"/>
                  <a:gd name="T20" fmla="*/ 78 w 171"/>
                  <a:gd name="T21" fmla="*/ 17 h 140"/>
                  <a:gd name="T22" fmla="*/ 79 w 171"/>
                  <a:gd name="T23" fmla="*/ 20 h 140"/>
                  <a:gd name="T24" fmla="*/ 79 w 171"/>
                  <a:gd name="T25" fmla="*/ 29 h 140"/>
                  <a:gd name="T26" fmla="*/ 77 w 171"/>
                  <a:gd name="T27" fmla="*/ 38 h 140"/>
                  <a:gd name="T28" fmla="*/ 74 w 171"/>
                  <a:gd name="T29" fmla="*/ 56 h 140"/>
                  <a:gd name="T30" fmla="*/ 74 w 171"/>
                  <a:gd name="T31" fmla="*/ 62 h 140"/>
                  <a:gd name="T32" fmla="*/ 77 w 171"/>
                  <a:gd name="T33" fmla="*/ 67 h 140"/>
                  <a:gd name="T34" fmla="*/ 79 w 171"/>
                  <a:gd name="T35" fmla="*/ 67 h 140"/>
                  <a:gd name="T36" fmla="*/ 86 w 171"/>
                  <a:gd name="T37" fmla="*/ 62 h 140"/>
                  <a:gd name="T38" fmla="*/ 94 w 171"/>
                  <a:gd name="T39" fmla="*/ 53 h 140"/>
                  <a:gd name="T40" fmla="*/ 126 w 171"/>
                  <a:gd name="T41" fmla="*/ 20 h 140"/>
                  <a:gd name="T42" fmla="*/ 135 w 171"/>
                  <a:gd name="T43" fmla="*/ 13 h 140"/>
                  <a:gd name="T44" fmla="*/ 152 w 171"/>
                  <a:gd name="T45" fmla="*/ 5 h 140"/>
                  <a:gd name="T46" fmla="*/ 164 w 171"/>
                  <a:gd name="T47" fmla="*/ 2 h 140"/>
                  <a:gd name="T48" fmla="*/ 170 w 171"/>
                  <a:gd name="T49" fmla="*/ 3 h 140"/>
                  <a:gd name="T50" fmla="*/ 171 w 171"/>
                  <a:gd name="T51" fmla="*/ 1 h 140"/>
                  <a:gd name="T52" fmla="*/ 170 w 171"/>
                  <a:gd name="T53" fmla="*/ 1 h 140"/>
                  <a:gd name="T54" fmla="*/ 161 w 171"/>
                  <a:gd name="T55" fmla="*/ 1 h 140"/>
                  <a:gd name="T56" fmla="*/ 142 w 171"/>
                  <a:gd name="T57" fmla="*/ 6 h 140"/>
                  <a:gd name="T58" fmla="*/ 134 w 171"/>
                  <a:gd name="T59" fmla="*/ 12 h 140"/>
                  <a:gd name="T60" fmla="*/ 115 w 171"/>
                  <a:gd name="T61" fmla="*/ 28 h 140"/>
                  <a:gd name="T62" fmla="*/ 97 w 171"/>
                  <a:gd name="T63" fmla="*/ 46 h 140"/>
                  <a:gd name="T64" fmla="*/ 88 w 171"/>
                  <a:gd name="T65" fmla="*/ 57 h 140"/>
                  <a:gd name="T66" fmla="*/ 81 w 171"/>
                  <a:gd name="T67" fmla="*/ 63 h 140"/>
                  <a:gd name="T68" fmla="*/ 79 w 171"/>
                  <a:gd name="T69" fmla="*/ 64 h 140"/>
                  <a:gd name="T70" fmla="*/ 76 w 171"/>
                  <a:gd name="T71" fmla="*/ 62 h 140"/>
                  <a:gd name="T72" fmla="*/ 76 w 171"/>
                  <a:gd name="T73" fmla="*/ 52 h 140"/>
                  <a:gd name="T74" fmla="*/ 78 w 171"/>
                  <a:gd name="T75" fmla="*/ 43 h 140"/>
                  <a:gd name="T76" fmla="*/ 81 w 171"/>
                  <a:gd name="T77" fmla="*/ 25 h 140"/>
                  <a:gd name="T78" fmla="*/ 80 w 171"/>
                  <a:gd name="T79" fmla="*/ 17 h 140"/>
                  <a:gd name="T80" fmla="*/ 78 w 171"/>
                  <a:gd name="T81" fmla="*/ 15 h 140"/>
                  <a:gd name="T82" fmla="*/ 74 w 171"/>
                  <a:gd name="T83" fmla="*/ 14 h 140"/>
                  <a:gd name="T84" fmla="*/ 65 w 171"/>
                  <a:gd name="T85" fmla="*/ 19 h 140"/>
                  <a:gd name="T86" fmla="*/ 45 w 171"/>
                  <a:gd name="T87" fmla="*/ 36 h 140"/>
                  <a:gd name="T88" fmla="*/ 37 w 171"/>
                  <a:gd name="T89" fmla="*/ 44 h 140"/>
                  <a:gd name="T90" fmla="*/ 21 w 171"/>
                  <a:gd name="T91" fmla="*/ 64 h 140"/>
                  <a:gd name="T92" fmla="*/ 9 w 171"/>
                  <a:gd name="T93" fmla="*/ 87 h 140"/>
                  <a:gd name="T94" fmla="*/ 5 w 171"/>
                  <a:gd name="T95" fmla="*/ 98 h 140"/>
                  <a:gd name="T96" fmla="*/ 1 w 171"/>
                  <a:gd name="T97" fmla="*/ 110 h 140"/>
                  <a:gd name="T98" fmla="*/ 0 w 171"/>
                  <a:gd name="T99" fmla="*/ 126 h 140"/>
                  <a:gd name="T100" fmla="*/ 1 w 171"/>
                  <a:gd name="T101" fmla="*/ 140 h 140"/>
                  <a:gd name="T102" fmla="*/ 1 w 171"/>
                  <a:gd name="T103" fmla="*/ 140 h 1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 h="140">
                    <a:moveTo>
                      <a:pt x="1" y="140"/>
                    </a:moveTo>
                    <a:lnTo>
                      <a:pt x="1" y="140"/>
                    </a:lnTo>
                    <a:lnTo>
                      <a:pt x="1" y="128"/>
                    </a:lnTo>
                    <a:lnTo>
                      <a:pt x="2" y="115"/>
                    </a:lnTo>
                    <a:lnTo>
                      <a:pt x="3" y="109"/>
                    </a:lnTo>
                    <a:lnTo>
                      <a:pt x="4" y="102"/>
                    </a:lnTo>
                    <a:lnTo>
                      <a:pt x="9" y="89"/>
                    </a:lnTo>
                    <a:lnTo>
                      <a:pt x="15" y="77"/>
                    </a:lnTo>
                    <a:lnTo>
                      <a:pt x="22" y="64"/>
                    </a:lnTo>
                    <a:lnTo>
                      <a:pt x="31" y="53"/>
                    </a:lnTo>
                    <a:lnTo>
                      <a:pt x="40" y="43"/>
                    </a:lnTo>
                    <a:lnTo>
                      <a:pt x="51" y="32"/>
                    </a:lnTo>
                    <a:lnTo>
                      <a:pt x="63" y="22"/>
                    </a:lnTo>
                    <a:lnTo>
                      <a:pt x="66" y="19"/>
                    </a:lnTo>
                    <a:lnTo>
                      <a:pt x="71" y="17"/>
                    </a:lnTo>
                    <a:lnTo>
                      <a:pt x="74" y="16"/>
                    </a:lnTo>
                    <a:lnTo>
                      <a:pt x="76" y="16"/>
                    </a:lnTo>
                    <a:lnTo>
                      <a:pt x="78" y="17"/>
                    </a:lnTo>
                    <a:lnTo>
                      <a:pt x="79" y="20"/>
                    </a:lnTo>
                    <a:lnTo>
                      <a:pt x="80" y="24"/>
                    </a:lnTo>
                    <a:lnTo>
                      <a:pt x="79" y="29"/>
                    </a:lnTo>
                    <a:lnTo>
                      <a:pt x="77" y="38"/>
                    </a:lnTo>
                    <a:lnTo>
                      <a:pt x="75" y="47"/>
                    </a:lnTo>
                    <a:lnTo>
                      <a:pt x="74" y="56"/>
                    </a:lnTo>
                    <a:lnTo>
                      <a:pt x="74" y="62"/>
                    </a:lnTo>
                    <a:lnTo>
                      <a:pt x="75" y="64"/>
                    </a:lnTo>
                    <a:lnTo>
                      <a:pt x="77" y="67"/>
                    </a:lnTo>
                    <a:lnTo>
                      <a:pt x="79" y="67"/>
                    </a:lnTo>
                    <a:lnTo>
                      <a:pt x="81" y="67"/>
                    </a:lnTo>
                    <a:lnTo>
                      <a:pt x="86" y="62"/>
                    </a:lnTo>
                    <a:lnTo>
                      <a:pt x="94" y="53"/>
                    </a:lnTo>
                    <a:lnTo>
                      <a:pt x="110" y="36"/>
                    </a:lnTo>
                    <a:lnTo>
                      <a:pt x="126" y="20"/>
                    </a:lnTo>
                    <a:lnTo>
                      <a:pt x="135" y="13"/>
                    </a:lnTo>
                    <a:lnTo>
                      <a:pt x="146" y="7"/>
                    </a:lnTo>
                    <a:lnTo>
                      <a:pt x="152" y="5"/>
                    </a:lnTo>
                    <a:lnTo>
                      <a:pt x="158" y="3"/>
                    </a:lnTo>
                    <a:lnTo>
                      <a:pt x="164" y="2"/>
                    </a:lnTo>
                    <a:lnTo>
                      <a:pt x="170" y="3"/>
                    </a:lnTo>
                    <a:lnTo>
                      <a:pt x="171" y="2"/>
                    </a:lnTo>
                    <a:lnTo>
                      <a:pt x="171" y="1"/>
                    </a:lnTo>
                    <a:lnTo>
                      <a:pt x="170" y="1"/>
                    </a:lnTo>
                    <a:lnTo>
                      <a:pt x="166" y="0"/>
                    </a:lnTo>
                    <a:lnTo>
                      <a:pt x="161" y="1"/>
                    </a:lnTo>
                    <a:lnTo>
                      <a:pt x="151" y="3"/>
                    </a:lnTo>
                    <a:lnTo>
                      <a:pt x="142" y="6"/>
                    </a:lnTo>
                    <a:lnTo>
                      <a:pt x="134" y="12"/>
                    </a:lnTo>
                    <a:lnTo>
                      <a:pt x="124" y="19"/>
                    </a:lnTo>
                    <a:lnTo>
                      <a:pt x="115" y="28"/>
                    </a:lnTo>
                    <a:lnTo>
                      <a:pt x="97" y="46"/>
                    </a:lnTo>
                    <a:lnTo>
                      <a:pt x="88" y="57"/>
                    </a:lnTo>
                    <a:lnTo>
                      <a:pt x="84" y="61"/>
                    </a:lnTo>
                    <a:lnTo>
                      <a:pt x="81" y="63"/>
                    </a:lnTo>
                    <a:lnTo>
                      <a:pt x="79" y="64"/>
                    </a:lnTo>
                    <a:lnTo>
                      <a:pt x="77" y="64"/>
                    </a:lnTo>
                    <a:lnTo>
                      <a:pt x="76" y="62"/>
                    </a:lnTo>
                    <a:lnTo>
                      <a:pt x="76" y="60"/>
                    </a:lnTo>
                    <a:lnTo>
                      <a:pt x="76" y="52"/>
                    </a:lnTo>
                    <a:lnTo>
                      <a:pt x="78" y="43"/>
                    </a:lnTo>
                    <a:lnTo>
                      <a:pt x="80" y="34"/>
                    </a:lnTo>
                    <a:lnTo>
                      <a:pt x="81" y="25"/>
                    </a:lnTo>
                    <a:lnTo>
                      <a:pt x="81" y="21"/>
                    </a:lnTo>
                    <a:lnTo>
                      <a:pt x="80" y="17"/>
                    </a:lnTo>
                    <a:lnTo>
                      <a:pt x="78" y="15"/>
                    </a:lnTo>
                    <a:lnTo>
                      <a:pt x="76" y="14"/>
                    </a:lnTo>
                    <a:lnTo>
                      <a:pt x="74" y="14"/>
                    </a:lnTo>
                    <a:lnTo>
                      <a:pt x="71" y="15"/>
                    </a:lnTo>
                    <a:lnTo>
                      <a:pt x="65" y="19"/>
                    </a:lnTo>
                    <a:lnTo>
                      <a:pt x="58" y="24"/>
                    </a:lnTo>
                    <a:lnTo>
                      <a:pt x="45" y="36"/>
                    </a:lnTo>
                    <a:lnTo>
                      <a:pt x="37" y="44"/>
                    </a:lnTo>
                    <a:lnTo>
                      <a:pt x="29" y="53"/>
                    </a:lnTo>
                    <a:lnTo>
                      <a:pt x="21" y="64"/>
                    </a:lnTo>
                    <a:lnTo>
                      <a:pt x="15" y="75"/>
                    </a:lnTo>
                    <a:lnTo>
                      <a:pt x="9" y="87"/>
                    </a:lnTo>
                    <a:lnTo>
                      <a:pt x="5" y="98"/>
                    </a:lnTo>
                    <a:lnTo>
                      <a:pt x="1" y="110"/>
                    </a:lnTo>
                    <a:lnTo>
                      <a:pt x="1" y="117"/>
                    </a:lnTo>
                    <a:lnTo>
                      <a:pt x="0" y="126"/>
                    </a:lnTo>
                    <a:lnTo>
                      <a:pt x="1"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2" name="Freeform 449">
                <a:extLst>
                  <a:ext uri="{FF2B5EF4-FFF2-40B4-BE49-F238E27FC236}">
                    <a16:creationId xmlns:a16="http://schemas.microsoft.com/office/drawing/2014/main" id="{CCA6ECA6-970D-45F1-998F-2F423544B86B}"/>
                  </a:ext>
                </a:extLst>
              </p:cNvPr>
              <p:cNvSpPr>
                <a:spLocks/>
              </p:cNvSpPr>
              <p:nvPr/>
            </p:nvSpPr>
            <p:spPr bwMode="auto">
              <a:xfrm>
                <a:off x="3951" y="1805"/>
                <a:ext cx="49" cy="44"/>
              </a:xfrm>
              <a:custGeom>
                <a:avLst/>
                <a:gdLst>
                  <a:gd name="T0" fmla="*/ 48 w 49"/>
                  <a:gd name="T1" fmla="*/ 0 h 44"/>
                  <a:gd name="T2" fmla="*/ 48 w 49"/>
                  <a:gd name="T3" fmla="*/ 0 h 44"/>
                  <a:gd name="T4" fmla="*/ 44 w 49"/>
                  <a:gd name="T5" fmla="*/ 8 h 44"/>
                  <a:gd name="T6" fmla="*/ 42 w 49"/>
                  <a:gd name="T7" fmla="*/ 17 h 44"/>
                  <a:gd name="T8" fmla="*/ 39 w 49"/>
                  <a:gd name="T9" fmla="*/ 26 h 44"/>
                  <a:gd name="T10" fmla="*/ 37 w 49"/>
                  <a:gd name="T11" fmla="*/ 30 h 44"/>
                  <a:gd name="T12" fmla="*/ 35 w 49"/>
                  <a:gd name="T13" fmla="*/ 34 h 44"/>
                  <a:gd name="T14" fmla="*/ 35 w 49"/>
                  <a:gd name="T15" fmla="*/ 34 h 44"/>
                  <a:gd name="T16" fmla="*/ 31 w 49"/>
                  <a:gd name="T17" fmla="*/ 38 h 44"/>
                  <a:gd name="T18" fmla="*/ 27 w 49"/>
                  <a:gd name="T19" fmla="*/ 41 h 44"/>
                  <a:gd name="T20" fmla="*/ 22 w 49"/>
                  <a:gd name="T21" fmla="*/ 41 h 44"/>
                  <a:gd name="T22" fmla="*/ 17 w 49"/>
                  <a:gd name="T23" fmla="*/ 40 h 44"/>
                  <a:gd name="T24" fmla="*/ 17 w 49"/>
                  <a:gd name="T25" fmla="*/ 40 h 44"/>
                  <a:gd name="T26" fmla="*/ 8 w 49"/>
                  <a:gd name="T27" fmla="*/ 36 h 44"/>
                  <a:gd name="T28" fmla="*/ 0 w 49"/>
                  <a:gd name="T29" fmla="*/ 30 h 44"/>
                  <a:gd name="T30" fmla="*/ 0 w 49"/>
                  <a:gd name="T31" fmla="*/ 30 h 44"/>
                  <a:gd name="T32" fmla="*/ 0 w 49"/>
                  <a:gd name="T33" fmla="*/ 30 h 44"/>
                  <a:gd name="T34" fmla="*/ 0 w 49"/>
                  <a:gd name="T35" fmla="*/ 31 h 44"/>
                  <a:gd name="T36" fmla="*/ 0 w 49"/>
                  <a:gd name="T37" fmla="*/ 31 h 44"/>
                  <a:gd name="T38" fmla="*/ 6 w 49"/>
                  <a:gd name="T39" fmla="*/ 36 h 44"/>
                  <a:gd name="T40" fmla="*/ 14 w 49"/>
                  <a:gd name="T41" fmla="*/ 41 h 44"/>
                  <a:gd name="T42" fmla="*/ 18 w 49"/>
                  <a:gd name="T43" fmla="*/ 43 h 44"/>
                  <a:gd name="T44" fmla="*/ 22 w 49"/>
                  <a:gd name="T45" fmla="*/ 44 h 44"/>
                  <a:gd name="T46" fmla="*/ 26 w 49"/>
                  <a:gd name="T47" fmla="*/ 44 h 44"/>
                  <a:gd name="T48" fmla="*/ 30 w 49"/>
                  <a:gd name="T49" fmla="*/ 42 h 44"/>
                  <a:gd name="T50" fmla="*/ 30 w 49"/>
                  <a:gd name="T51" fmla="*/ 42 h 44"/>
                  <a:gd name="T52" fmla="*/ 35 w 49"/>
                  <a:gd name="T53" fmla="*/ 39 h 44"/>
                  <a:gd name="T54" fmla="*/ 38 w 49"/>
                  <a:gd name="T55" fmla="*/ 34 h 44"/>
                  <a:gd name="T56" fmla="*/ 41 w 49"/>
                  <a:gd name="T57" fmla="*/ 29 h 44"/>
                  <a:gd name="T58" fmla="*/ 43 w 49"/>
                  <a:gd name="T59" fmla="*/ 24 h 44"/>
                  <a:gd name="T60" fmla="*/ 46 w 49"/>
                  <a:gd name="T61" fmla="*/ 12 h 44"/>
                  <a:gd name="T62" fmla="*/ 47 w 49"/>
                  <a:gd name="T63" fmla="*/ 6 h 44"/>
                  <a:gd name="T64" fmla="*/ 49 w 49"/>
                  <a:gd name="T65" fmla="*/ 1 h 44"/>
                  <a:gd name="T66" fmla="*/ 49 w 49"/>
                  <a:gd name="T67" fmla="*/ 1 h 44"/>
                  <a:gd name="T68" fmla="*/ 49 w 49"/>
                  <a:gd name="T69" fmla="*/ 0 h 44"/>
                  <a:gd name="T70" fmla="*/ 48 w 49"/>
                  <a:gd name="T71" fmla="*/ 0 h 44"/>
                  <a:gd name="T72" fmla="*/ 48 w 49"/>
                  <a:gd name="T73" fmla="*/ 0 h 44"/>
                  <a:gd name="T74" fmla="*/ 48 w 49"/>
                  <a:gd name="T75" fmla="*/ 0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44">
                    <a:moveTo>
                      <a:pt x="48" y="0"/>
                    </a:moveTo>
                    <a:lnTo>
                      <a:pt x="48" y="0"/>
                    </a:lnTo>
                    <a:lnTo>
                      <a:pt x="44" y="8"/>
                    </a:lnTo>
                    <a:lnTo>
                      <a:pt x="42" y="17"/>
                    </a:lnTo>
                    <a:lnTo>
                      <a:pt x="39" y="26"/>
                    </a:lnTo>
                    <a:lnTo>
                      <a:pt x="37" y="30"/>
                    </a:lnTo>
                    <a:lnTo>
                      <a:pt x="35" y="34"/>
                    </a:lnTo>
                    <a:lnTo>
                      <a:pt x="31" y="38"/>
                    </a:lnTo>
                    <a:lnTo>
                      <a:pt x="27" y="41"/>
                    </a:lnTo>
                    <a:lnTo>
                      <a:pt x="22" y="41"/>
                    </a:lnTo>
                    <a:lnTo>
                      <a:pt x="17" y="40"/>
                    </a:lnTo>
                    <a:lnTo>
                      <a:pt x="8" y="36"/>
                    </a:lnTo>
                    <a:lnTo>
                      <a:pt x="0" y="30"/>
                    </a:lnTo>
                    <a:lnTo>
                      <a:pt x="0" y="31"/>
                    </a:lnTo>
                    <a:lnTo>
                      <a:pt x="6" y="36"/>
                    </a:lnTo>
                    <a:lnTo>
                      <a:pt x="14" y="41"/>
                    </a:lnTo>
                    <a:lnTo>
                      <a:pt x="18" y="43"/>
                    </a:lnTo>
                    <a:lnTo>
                      <a:pt x="22" y="44"/>
                    </a:lnTo>
                    <a:lnTo>
                      <a:pt x="26" y="44"/>
                    </a:lnTo>
                    <a:lnTo>
                      <a:pt x="30" y="42"/>
                    </a:lnTo>
                    <a:lnTo>
                      <a:pt x="35" y="39"/>
                    </a:lnTo>
                    <a:lnTo>
                      <a:pt x="38" y="34"/>
                    </a:lnTo>
                    <a:lnTo>
                      <a:pt x="41" y="29"/>
                    </a:lnTo>
                    <a:lnTo>
                      <a:pt x="43" y="24"/>
                    </a:lnTo>
                    <a:lnTo>
                      <a:pt x="46" y="12"/>
                    </a:lnTo>
                    <a:lnTo>
                      <a:pt x="47" y="6"/>
                    </a:lnTo>
                    <a:lnTo>
                      <a:pt x="49" y="1"/>
                    </a:lnTo>
                    <a:lnTo>
                      <a:pt x="49" y="0"/>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3" name="Freeform 450">
                <a:extLst>
                  <a:ext uri="{FF2B5EF4-FFF2-40B4-BE49-F238E27FC236}">
                    <a16:creationId xmlns:a16="http://schemas.microsoft.com/office/drawing/2014/main" id="{E65688A4-6C1C-4260-85BA-EB6DFDC5D6CE}"/>
                  </a:ext>
                </a:extLst>
              </p:cNvPr>
              <p:cNvSpPr>
                <a:spLocks/>
              </p:cNvSpPr>
              <p:nvPr/>
            </p:nvSpPr>
            <p:spPr bwMode="auto">
              <a:xfrm>
                <a:off x="3969" y="1816"/>
                <a:ext cx="12" cy="18"/>
              </a:xfrm>
              <a:custGeom>
                <a:avLst/>
                <a:gdLst>
                  <a:gd name="T0" fmla="*/ 9 w 12"/>
                  <a:gd name="T1" fmla="*/ 1 h 18"/>
                  <a:gd name="T2" fmla="*/ 9 w 12"/>
                  <a:gd name="T3" fmla="*/ 1 h 18"/>
                  <a:gd name="T4" fmla="*/ 10 w 12"/>
                  <a:gd name="T5" fmla="*/ 4 h 18"/>
                  <a:gd name="T6" fmla="*/ 10 w 12"/>
                  <a:gd name="T7" fmla="*/ 8 h 18"/>
                  <a:gd name="T8" fmla="*/ 10 w 12"/>
                  <a:gd name="T9" fmla="*/ 8 h 18"/>
                  <a:gd name="T10" fmla="*/ 10 w 12"/>
                  <a:gd name="T11" fmla="*/ 11 h 18"/>
                  <a:gd name="T12" fmla="*/ 9 w 12"/>
                  <a:gd name="T13" fmla="*/ 15 h 18"/>
                  <a:gd name="T14" fmla="*/ 9 w 12"/>
                  <a:gd name="T15" fmla="*/ 15 h 18"/>
                  <a:gd name="T16" fmla="*/ 8 w 12"/>
                  <a:gd name="T17" fmla="*/ 16 h 18"/>
                  <a:gd name="T18" fmla="*/ 7 w 12"/>
                  <a:gd name="T19" fmla="*/ 16 h 18"/>
                  <a:gd name="T20" fmla="*/ 4 w 12"/>
                  <a:gd name="T21" fmla="*/ 15 h 18"/>
                  <a:gd name="T22" fmla="*/ 1 w 12"/>
                  <a:gd name="T23" fmla="*/ 11 h 18"/>
                  <a:gd name="T24" fmla="*/ 1 w 12"/>
                  <a:gd name="T25" fmla="*/ 11 h 18"/>
                  <a:gd name="T26" fmla="*/ 0 w 12"/>
                  <a:gd name="T27" fmla="*/ 10 h 18"/>
                  <a:gd name="T28" fmla="*/ 0 w 12"/>
                  <a:gd name="T29" fmla="*/ 11 h 18"/>
                  <a:gd name="T30" fmla="*/ 0 w 12"/>
                  <a:gd name="T31" fmla="*/ 11 h 18"/>
                  <a:gd name="T32" fmla="*/ 1 w 12"/>
                  <a:gd name="T33" fmla="*/ 14 h 18"/>
                  <a:gd name="T34" fmla="*/ 4 w 12"/>
                  <a:gd name="T35" fmla="*/ 17 h 18"/>
                  <a:gd name="T36" fmla="*/ 7 w 12"/>
                  <a:gd name="T37" fmla="*/ 18 h 18"/>
                  <a:gd name="T38" fmla="*/ 8 w 12"/>
                  <a:gd name="T39" fmla="*/ 18 h 18"/>
                  <a:gd name="T40" fmla="*/ 10 w 12"/>
                  <a:gd name="T41" fmla="*/ 17 h 18"/>
                  <a:gd name="T42" fmla="*/ 10 w 12"/>
                  <a:gd name="T43" fmla="*/ 17 h 18"/>
                  <a:gd name="T44" fmla="*/ 11 w 12"/>
                  <a:gd name="T45" fmla="*/ 15 h 18"/>
                  <a:gd name="T46" fmla="*/ 12 w 12"/>
                  <a:gd name="T47" fmla="*/ 13 h 18"/>
                  <a:gd name="T48" fmla="*/ 12 w 12"/>
                  <a:gd name="T49" fmla="*/ 9 h 18"/>
                  <a:gd name="T50" fmla="*/ 12 w 12"/>
                  <a:gd name="T51" fmla="*/ 9 h 18"/>
                  <a:gd name="T52" fmla="*/ 12 w 12"/>
                  <a:gd name="T53" fmla="*/ 4 h 18"/>
                  <a:gd name="T54" fmla="*/ 11 w 12"/>
                  <a:gd name="T55" fmla="*/ 2 h 18"/>
                  <a:gd name="T56" fmla="*/ 10 w 12"/>
                  <a:gd name="T57" fmla="*/ 0 h 18"/>
                  <a:gd name="T58" fmla="*/ 10 w 12"/>
                  <a:gd name="T59" fmla="*/ 0 h 18"/>
                  <a:gd name="T60" fmla="*/ 9 w 12"/>
                  <a:gd name="T61" fmla="*/ 0 h 18"/>
                  <a:gd name="T62" fmla="*/ 9 w 12"/>
                  <a:gd name="T63" fmla="*/ 1 h 18"/>
                  <a:gd name="T64" fmla="*/ 9 w 12"/>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 h="18">
                    <a:moveTo>
                      <a:pt x="9" y="1"/>
                    </a:moveTo>
                    <a:lnTo>
                      <a:pt x="9" y="1"/>
                    </a:lnTo>
                    <a:lnTo>
                      <a:pt x="10" y="4"/>
                    </a:lnTo>
                    <a:lnTo>
                      <a:pt x="10" y="8"/>
                    </a:lnTo>
                    <a:lnTo>
                      <a:pt x="10" y="11"/>
                    </a:lnTo>
                    <a:lnTo>
                      <a:pt x="9" y="15"/>
                    </a:lnTo>
                    <a:lnTo>
                      <a:pt x="8" y="16"/>
                    </a:lnTo>
                    <a:lnTo>
                      <a:pt x="7" y="16"/>
                    </a:lnTo>
                    <a:lnTo>
                      <a:pt x="4" y="15"/>
                    </a:lnTo>
                    <a:lnTo>
                      <a:pt x="1" y="11"/>
                    </a:lnTo>
                    <a:lnTo>
                      <a:pt x="0" y="10"/>
                    </a:lnTo>
                    <a:lnTo>
                      <a:pt x="0" y="11"/>
                    </a:lnTo>
                    <a:lnTo>
                      <a:pt x="1" y="14"/>
                    </a:lnTo>
                    <a:lnTo>
                      <a:pt x="4" y="17"/>
                    </a:lnTo>
                    <a:lnTo>
                      <a:pt x="7" y="18"/>
                    </a:lnTo>
                    <a:lnTo>
                      <a:pt x="8" y="18"/>
                    </a:lnTo>
                    <a:lnTo>
                      <a:pt x="10" y="17"/>
                    </a:lnTo>
                    <a:lnTo>
                      <a:pt x="11" y="15"/>
                    </a:lnTo>
                    <a:lnTo>
                      <a:pt x="12" y="13"/>
                    </a:lnTo>
                    <a:lnTo>
                      <a:pt x="12" y="9"/>
                    </a:lnTo>
                    <a:lnTo>
                      <a:pt x="12" y="4"/>
                    </a:lnTo>
                    <a:lnTo>
                      <a:pt x="11" y="2"/>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4" name="Freeform 451">
                <a:extLst>
                  <a:ext uri="{FF2B5EF4-FFF2-40B4-BE49-F238E27FC236}">
                    <a16:creationId xmlns:a16="http://schemas.microsoft.com/office/drawing/2014/main" id="{20F4F41E-6E79-47E5-8665-8AA709E5A2AF}"/>
                  </a:ext>
                </a:extLst>
              </p:cNvPr>
              <p:cNvSpPr>
                <a:spLocks/>
              </p:cNvSpPr>
              <p:nvPr/>
            </p:nvSpPr>
            <p:spPr bwMode="auto">
              <a:xfrm>
                <a:off x="3845" y="1311"/>
                <a:ext cx="33" cy="220"/>
              </a:xfrm>
              <a:custGeom>
                <a:avLst/>
                <a:gdLst>
                  <a:gd name="T0" fmla="*/ 0 w 33"/>
                  <a:gd name="T1" fmla="*/ 1 h 220"/>
                  <a:gd name="T2" fmla="*/ 0 w 33"/>
                  <a:gd name="T3" fmla="*/ 1 h 220"/>
                  <a:gd name="T4" fmla="*/ 9 w 33"/>
                  <a:gd name="T5" fmla="*/ 12 h 220"/>
                  <a:gd name="T6" fmla="*/ 12 w 33"/>
                  <a:gd name="T7" fmla="*/ 17 h 220"/>
                  <a:gd name="T8" fmla="*/ 15 w 33"/>
                  <a:gd name="T9" fmla="*/ 23 h 220"/>
                  <a:gd name="T10" fmla="*/ 15 w 33"/>
                  <a:gd name="T11" fmla="*/ 23 h 220"/>
                  <a:gd name="T12" fmla="*/ 20 w 33"/>
                  <a:gd name="T13" fmla="*/ 36 h 220"/>
                  <a:gd name="T14" fmla="*/ 24 w 33"/>
                  <a:gd name="T15" fmla="*/ 50 h 220"/>
                  <a:gd name="T16" fmla="*/ 24 w 33"/>
                  <a:gd name="T17" fmla="*/ 50 h 220"/>
                  <a:gd name="T18" fmla="*/ 27 w 33"/>
                  <a:gd name="T19" fmla="*/ 66 h 220"/>
                  <a:gd name="T20" fmla="*/ 30 w 33"/>
                  <a:gd name="T21" fmla="*/ 81 h 220"/>
                  <a:gd name="T22" fmla="*/ 30 w 33"/>
                  <a:gd name="T23" fmla="*/ 96 h 220"/>
                  <a:gd name="T24" fmla="*/ 29 w 33"/>
                  <a:gd name="T25" fmla="*/ 113 h 220"/>
                  <a:gd name="T26" fmla="*/ 29 w 33"/>
                  <a:gd name="T27" fmla="*/ 113 h 220"/>
                  <a:gd name="T28" fmla="*/ 27 w 33"/>
                  <a:gd name="T29" fmla="*/ 127 h 220"/>
                  <a:gd name="T30" fmla="*/ 23 w 33"/>
                  <a:gd name="T31" fmla="*/ 141 h 220"/>
                  <a:gd name="T32" fmla="*/ 15 w 33"/>
                  <a:gd name="T33" fmla="*/ 170 h 220"/>
                  <a:gd name="T34" fmla="*/ 15 w 33"/>
                  <a:gd name="T35" fmla="*/ 170 h 220"/>
                  <a:gd name="T36" fmla="*/ 12 w 33"/>
                  <a:gd name="T37" fmla="*/ 182 h 220"/>
                  <a:gd name="T38" fmla="*/ 10 w 33"/>
                  <a:gd name="T39" fmla="*/ 194 h 220"/>
                  <a:gd name="T40" fmla="*/ 8 w 33"/>
                  <a:gd name="T41" fmla="*/ 207 h 220"/>
                  <a:gd name="T42" fmla="*/ 8 w 33"/>
                  <a:gd name="T43" fmla="*/ 220 h 220"/>
                  <a:gd name="T44" fmla="*/ 8 w 33"/>
                  <a:gd name="T45" fmla="*/ 220 h 220"/>
                  <a:gd name="T46" fmla="*/ 8 w 33"/>
                  <a:gd name="T47" fmla="*/ 220 h 220"/>
                  <a:gd name="T48" fmla="*/ 8 w 33"/>
                  <a:gd name="T49" fmla="*/ 220 h 220"/>
                  <a:gd name="T50" fmla="*/ 9 w 33"/>
                  <a:gd name="T51" fmla="*/ 204 h 220"/>
                  <a:gd name="T52" fmla="*/ 11 w 33"/>
                  <a:gd name="T53" fmla="*/ 190 h 220"/>
                  <a:gd name="T54" fmla="*/ 15 w 33"/>
                  <a:gd name="T55" fmla="*/ 175 h 220"/>
                  <a:gd name="T56" fmla="*/ 19 w 33"/>
                  <a:gd name="T57" fmla="*/ 161 h 220"/>
                  <a:gd name="T58" fmla="*/ 19 w 33"/>
                  <a:gd name="T59" fmla="*/ 161 h 220"/>
                  <a:gd name="T60" fmla="*/ 24 w 33"/>
                  <a:gd name="T61" fmla="*/ 146 h 220"/>
                  <a:gd name="T62" fmla="*/ 28 w 33"/>
                  <a:gd name="T63" fmla="*/ 132 h 220"/>
                  <a:gd name="T64" fmla="*/ 31 w 33"/>
                  <a:gd name="T65" fmla="*/ 117 h 220"/>
                  <a:gd name="T66" fmla="*/ 33 w 33"/>
                  <a:gd name="T67" fmla="*/ 103 h 220"/>
                  <a:gd name="T68" fmla="*/ 33 w 33"/>
                  <a:gd name="T69" fmla="*/ 103 h 220"/>
                  <a:gd name="T70" fmla="*/ 33 w 33"/>
                  <a:gd name="T71" fmla="*/ 88 h 220"/>
                  <a:gd name="T72" fmla="*/ 32 w 33"/>
                  <a:gd name="T73" fmla="*/ 74 h 220"/>
                  <a:gd name="T74" fmla="*/ 29 w 33"/>
                  <a:gd name="T75" fmla="*/ 60 h 220"/>
                  <a:gd name="T76" fmla="*/ 26 w 33"/>
                  <a:gd name="T77" fmla="*/ 47 h 220"/>
                  <a:gd name="T78" fmla="*/ 26 w 33"/>
                  <a:gd name="T79" fmla="*/ 47 h 220"/>
                  <a:gd name="T80" fmla="*/ 22 w 33"/>
                  <a:gd name="T81" fmla="*/ 33 h 220"/>
                  <a:gd name="T82" fmla="*/ 17 w 33"/>
                  <a:gd name="T83" fmla="*/ 20 h 220"/>
                  <a:gd name="T84" fmla="*/ 17 w 33"/>
                  <a:gd name="T85" fmla="*/ 20 h 220"/>
                  <a:gd name="T86" fmla="*/ 14 w 33"/>
                  <a:gd name="T87" fmla="*/ 15 h 220"/>
                  <a:gd name="T88" fmla="*/ 10 w 33"/>
                  <a:gd name="T89" fmla="*/ 10 h 220"/>
                  <a:gd name="T90" fmla="*/ 2 w 33"/>
                  <a:gd name="T91" fmla="*/ 0 h 220"/>
                  <a:gd name="T92" fmla="*/ 2 w 33"/>
                  <a:gd name="T93" fmla="*/ 0 h 220"/>
                  <a:gd name="T94" fmla="*/ 0 w 33"/>
                  <a:gd name="T95" fmla="*/ 0 h 220"/>
                  <a:gd name="T96" fmla="*/ 0 w 33"/>
                  <a:gd name="T97" fmla="*/ 1 h 220"/>
                  <a:gd name="T98" fmla="*/ 0 w 33"/>
                  <a:gd name="T99" fmla="*/ 1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3" h="220">
                    <a:moveTo>
                      <a:pt x="0" y="1"/>
                    </a:moveTo>
                    <a:lnTo>
                      <a:pt x="0" y="1"/>
                    </a:lnTo>
                    <a:lnTo>
                      <a:pt x="9" y="12"/>
                    </a:lnTo>
                    <a:lnTo>
                      <a:pt x="12" y="17"/>
                    </a:lnTo>
                    <a:lnTo>
                      <a:pt x="15" y="23"/>
                    </a:lnTo>
                    <a:lnTo>
                      <a:pt x="20" y="36"/>
                    </a:lnTo>
                    <a:lnTo>
                      <a:pt x="24" y="50"/>
                    </a:lnTo>
                    <a:lnTo>
                      <a:pt x="27" y="66"/>
                    </a:lnTo>
                    <a:lnTo>
                      <a:pt x="30" y="81"/>
                    </a:lnTo>
                    <a:lnTo>
                      <a:pt x="30" y="96"/>
                    </a:lnTo>
                    <a:lnTo>
                      <a:pt x="29" y="113"/>
                    </a:lnTo>
                    <a:lnTo>
                      <a:pt x="27" y="127"/>
                    </a:lnTo>
                    <a:lnTo>
                      <a:pt x="23" y="141"/>
                    </a:lnTo>
                    <a:lnTo>
                      <a:pt x="15" y="170"/>
                    </a:lnTo>
                    <a:lnTo>
                      <a:pt x="12" y="182"/>
                    </a:lnTo>
                    <a:lnTo>
                      <a:pt x="10" y="194"/>
                    </a:lnTo>
                    <a:lnTo>
                      <a:pt x="8" y="207"/>
                    </a:lnTo>
                    <a:lnTo>
                      <a:pt x="8" y="220"/>
                    </a:lnTo>
                    <a:lnTo>
                      <a:pt x="9" y="204"/>
                    </a:lnTo>
                    <a:lnTo>
                      <a:pt x="11" y="190"/>
                    </a:lnTo>
                    <a:lnTo>
                      <a:pt x="15" y="175"/>
                    </a:lnTo>
                    <a:lnTo>
                      <a:pt x="19" y="161"/>
                    </a:lnTo>
                    <a:lnTo>
                      <a:pt x="24" y="146"/>
                    </a:lnTo>
                    <a:lnTo>
                      <a:pt x="28" y="132"/>
                    </a:lnTo>
                    <a:lnTo>
                      <a:pt x="31" y="117"/>
                    </a:lnTo>
                    <a:lnTo>
                      <a:pt x="33" y="103"/>
                    </a:lnTo>
                    <a:lnTo>
                      <a:pt x="33" y="88"/>
                    </a:lnTo>
                    <a:lnTo>
                      <a:pt x="32" y="74"/>
                    </a:lnTo>
                    <a:lnTo>
                      <a:pt x="29" y="60"/>
                    </a:lnTo>
                    <a:lnTo>
                      <a:pt x="26" y="47"/>
                    </a:lnTo>
                    <a:lnTo>
                      <a:pt x="22" y="33"/>
                    </a:lnTo>
                    <a:lnTo>
                      <a:pt x="17" y="20"/>
                    </a:lnTo>
                    <a:lnTo>
                      <a:pt x="14" y="15"/>
                    </a:lnTo>
                    <a:lnTo>
                      <a:pt x="10" y="10"/>
                    </a:lnTo>
                    <a:lnTo>
                      <a:pt x="2"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5" name="Freeform 452">
                <a:extLst>
                  <a:ext uri="{FF2B5EF4-FFF2-40B4-BE49-F238E27FC236}">
                    <a16:creationId xmlns:a16="http://schemas.microsoft.com/office/drawing/2014/main" id="{5720E99A-5B83-4072-B56F-DE8306071C10}"/>
                  </a:ext>
                </a:extLst>
              </p:cNvPr>
              <p:cNvSpPr>
                <a:spLocks/>
              </p:cNvSpPr>
              <p:nvPr/>
            </p:nvSpPr>
            <p:spPr bwMode="auto">
              <a:xfrm>
                <a:off x="3783" y="1296"/>
                <a:ext cx="34" cy="103"/>
              </a:xfrm>
              <a:custGeom>
                <a:avLst/>
                <a:gdLst>
                  <a:gd name="T0" fmla="*/ 32 w 34"/>
                  <a:gd name="T1" fmla="*/ 0 h 103"/>
                  <a:gd name="T2" fmla="*/ 32 w 34"/>
                  <a:gd name="T3" fmla="*/ 0 h 103"/>
                  <a:gd name="T4" fmla="*/ 28 w 34"/>
                  <a:gd name="T5" fmla="*/ 8 h 103"/>
                  <a:gd name="T6" fmla="*/ 23 w 34"/>
                  <a:gd name="T7" fmla="*/ 13 h 103"/>
                  <a:gd name="T8" fmla="*/ 14 w 34"/>
                  <a:gd name="T9" fmla="*/ 24 h 103"/>
                  <a:gd name="T10" fmla="*/ 9 w 34"/>
                  <a:gd name="T11" fmla="*/ 29 h 103"/>
                  <a:gd name="T12" fmla="*/ 5 w 34"/>
                  <a:gd name="T13" fmla="*/ 34 h 103"/>
                  <a:gd name="T14" fmla="*/ 2 w 34"/>
                  <a:gd name="T15" fmla="*/ 41 h 103"/>
                  <a:gd name="T16" fmla="*/ 1 w 34"/>
                  <a:gd name="T17" fmla="*/ 49 h 103"/>
                  <a:gd name="T18" fmla="*/ 1 w 34"/>
                  <a:gd name="T19" fmla="*/ 49 h 103"/>
                  <a:gd name="T20" fmla="*/ 0 w 34"/>
                  <a:gd name="T21" fmla="*/ 56 h 103"/>
                  <a:gd name="T22" fmla="*/ 1 w 34"/>
                  <a:gd name="T23" fmla="*/ 64 h 103"/>
                  <a:gd name="T24" fmla="*/ 2 w 34"/>
                  <a:gd name="T25" fmla="*/ 70 h 103"/>
                  <a:gd name="T26" fmla="*/ 3 w 34"/>
                  <a:gd name="T27" fmla="*/ 77 h 103"/>
                  <a:gd name="T28" fmla="*/ 8 w 34"/>
                  <a:gd name="T29" fmla="*/ 90 h 103"/>
                  <a:gd name="T30" fmla="*/ 15 w 34"/>
                  <a:gd name="T31" fmla="*/ 103 h 103"/>
                  <a:gd name="T32" fmla="*/ 15 w 34"/>
                  <a:gd name="T33" fmla="*/ 103 h 103"/>
                  <a:gd name="T34" fmla="*/ 16 w 34"/>
                  <a:gd name="T35" fmla="*/ 103 h 103"/>
                  <a:gd name="T36" fmla="*/ 16 w 34"/>
                  <a:gd name="T37" fmla="*/ 103 h 103"/>
                  <a:gd name="T38" fmla="*/ 8 w 34"/>
                  <a:gd name="T39" fmla="*/ 87 h 103"/>
                  <a:gd name="T40" fmla="*/ 6 w 34"/>
                  <a:gd name="T41" fmla="*/ 80 h 103"/>
                  <a:gd name="T42" fmla="*/ 4 w 34"/>
                  <a:gd name="T43" fmla="*/ 72 h 103"/>
                  <a:gd name="T44" fmla="*/ 3 w 34"/>
                  <a:gd name="T45" fmla="*/ 65 h 103"/>
                  <a:gd name="T46" fmla="*/ 2 w 34"/>
                  <a:gd name="T47" fmla="*/ 56 h 103"/>
                  <a:gd name="T48" fmla="*/ 3 w 34"/>
                  <a:gd name="T49" fmla="*/ 48 h 103"/>
                  <a:gd name="T50" fmla="*/ 4 w 34"/>
                  <a:gd name="T51" fmla="*/ 40 h 103"/>
                  <a:gd name="T52" fmla="*/ 4 w 34"/>
                  <a:gd name="T53" fmla="*/ 40 h 103"/>
                  <a:gd name="T54" fmla="*/ 7 w 34"/>
                  <a:gd name="T55" fmla="*/ 34 h 103"/>
                  <a:gd name="T56" fmla="*/ 10 w 34"/>
                  <a:gd name="T57" fmla="*/ 29 h 103"/>
                  <a:gd name="T58" fmla="*/ 19 w 34"/>
                  <a:gd name="T59" fmla="*/ 20 h 103"/>
                  <a:gd name="T60" fmla="*/ 27 w 34"/>
                  <a:gd name="T61" fmla="*/ 12 h 103"/>
                  <a:gd name="T62" fmla="*/ 31 w 34"/>
                  <a:gd name="T63" fmla="*/ 7 h 103"/>
                  <a:gd name="T64" fmla="*/ 34 w 34"/>
                  <a:gd name="T65" fmla="*/ 1 h 103"/>
                  <a:gd name="T66" fmla="*/ 34 w 34"/>
                  <a:gd name="T67" fmla="*/ 1 h 103"/>
                  <a:gd name="T68" fmla="*/ 34 w 34"/>
                  <a:gd name="T69" fmla="*/ 0 h 103"/>
                  <a:gd name="T70" fmla="*/ 33 w 34"/>
                  <a:gd name="T71" fmla="*/ 0 h 103"/>
                  <a:gd name="T72" fmla="*/ 32 w 34"/>
                  <a:gd name="T73" fmla="*/ 0 h 103"/>
                  <a:gd name="T74" fmla="*/ 32 w 34"/>
                  <a:gd name="T75" fmla="*/ 0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03">
                    <a:moveTo>
                      <a:pt x="32" y="0"/>
                    </a:moveTo>
                    <a:lnTo>
                      <a:pt x="32" y="0"/>
                    </a:lnTo>
                    <a:lnTo>
                      <a:pt x="28" y="8"/>
                    </a:lnTo>
                    <a:lnTo>
                      <a:pt x="23" y="13"/>
                    </a:lnTo>
                    <a:lnTo>
                      <a:pt x="14" y="24"/>
                    </a:lnTo>
                    <a:lnTo>
                      <a:pt x="9" y="29"/>
                    </a:lnTo>
                    <a:lnTo>
                      <a:pt x="5" y="34"/>
                    </a:lnTo>
                    <a:lnTo>
                      <a:pt x="2" y="41"/>
                    </a:lnTo>
                    <a:lnTo>
                      <a:pt x="1" y="49"/>
                    </a:lnTo>
                    <a:lnTo>
                      <a:pt x="0" y="56"/>
                    </a:lnTo>
                    <a:lnTo>
                      <a:pt x="1" y="64"/>
                    </a:lnTo>
                    <a:lnTo>
                      <a:pt x="2" y="70"/>
                    </a:lnTo>
                    <a:lnTo>
                      <a:pt x="3" y="77"/>
                    </a:lnTo>
                    <a:lnTo>
                      <a:pt x="8" y="90"/>
                    </a:lnTo>
                    <a:lnTo>
                      <a:pt x="15" y="103"/>
                    </a:lnTo>
                    <a:lnTo>
                      <a:pt x="16" y="103"/>
                    </a:lnTo>
                    <a:lnTo>
                      <a:pt x="8" y="87"/>
                    </a:lnTo>
                    <a:lnTo>
                      <a:pt x="6" y="80"/>
                    </a:lnTo>
                    <a:lnTo>
                      <a:pt x="4" y="72"/>
                    </a:lnTo>
                    <a:lnTo>
                      <a:pt x="3" y="65"/>
                    </a:lnTo>
                    <a:lnTo>
                      <a:pt x="2" y="56"/>
                    </a:lnTo>
                    <a:lnTo>
                      <a:pt x="3" y="48"/>
                    </a:lnTo>
                    <a:lnTo>
                      <a:pt x="4" y="40"/>
                    </a:lnTo>
                    <a:lnTo>
                      <a:pt x="7" y="34"/>
                    </a:lnTo>
                    <a:lnTo>
                      <a:pt x="10" y="29"/>
                    </a:lnTo>
                    <a:lnTo>
                      <a:pt x="19" y="20"/>
                    </a:lnTo>
                    <a:lnTo>
                      <a:pt x="27" y="12"/>
                    </a:lnTo>
                    <a:lnTo>
                      <a:pt x="31" y="7"/>
                    </a:lnTo>
                    <a:lnTo>
                      <a:pt x="34" y="1"/>
                    </a:lnTo>
                    <a:lnTo>
                      <a:pt x="34" y="0"/>
                    </a:lnTo>
                    <a:lnTo>
                      <a:pt x="33"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6" name="Freeform 453">
                <a:extLst>
                  <a:ext uri="{FF2B5EF4-FFF2-40B4-BE49-F238E27FC236}">
                    <a16:creationId xmlns:a16="http://schemas.microsoft.com/office/drawing/2014/main" id="{7B3F3F7F-32E7-4B29-BC83-511B4EA7574B}"/>
                  </a:ext>
                </a:extLst>
              </p:cNvPr>
              <p:cNvSpPr>
                <a:spLocks/>
              </p:cNvSpPr>
              <p:nvPr/>
            </p:nvSpPr>
            <p:spPr bwMode="auto">
              <a:xfrm>
                <a:off x="3816" y="1297"/>
                <a:ext cx="42" cy="27"/>
              </a:xfrm>
              <a:custGeom>
                <a:avLst/>
                <a:gdLst>
                  <a:gd name="T0" fmla="*/ 1 w 42"/>
                  <a:gd name="T1" fmla="*/ 1 h 27"/>
                  <a:gd name="T2" fmla="*/ 1 w 42"/>
                  <a:gd name="T3" fmla="*/ 1 h 27"/>
                  <a:gd name="T4" fmla="*/ 7 w 42"/>
                  <a:gd name="T5" fmla="*/ 2 h 27"/>
                  <a:gd name="T6" fmla="*/ 12 w 42"/>
                  <a:gd name="T7" fmla="*/ 4 h 27"/>
                  <a:gd name="T8" fmla="*/ 18 w 42"/>
                  <a:gd name="T9" fmla="*/ 7 h 27"/>
                  <a:gd name="T10" fmla="*/ 23 w 42"/>
                  <a:gd name="T11" fmla="*/ 10 h 27"/>
                  <a:gd name="T12" fmla="*/ 33 w 42"/>
                  <a:gd name="T13" fmla="*/ 18 h 27"/>
                  <a:gd name="T14" fmla="*/ 42 w 42"/>
                  <a:gd name="T15" fmla="*/ 27 h 27"/>
                  <a:gd name="T16" fmla="*/ 42 w 42"/>
                  <a:gd name="T17" fmla="*/ 27 h 27"/>
                  <a:gd name="T18" fmla="*/ 42 w 42"/>
                  <a:gd name="T19" fmla="*/ 27 h 27"/>
                  <a:gd name="T20" fmla="*/ 42 w 42"/>
                  <a:gd name="T21" fmla="*/ 26 h 27"/>
                  <a:gd name="T22" fmla="*/ 42 w 42"/>
                  <a:gd name="T23" fmla="*/ 26 h 27"/>
                  <a:gd name="T24" fmla="*/ 39 w 42"/>
                  <a:gd name="T25" fmla="*/ 21 h 27"/>
                  <a:gd name="T26" fmla="*/ 35 w 42"/>
                  <a:gd name="T27" fmla="*/ 16 h 27"/>
                  <a:gd name="T28" fmla="*/ 29 w 42"/>
                  <a:gd name="T29" fmla="*/ 12 h 27"/>
                  <a:gd name="T30" fmla="*/ 24 w 42"/>
                  <a:gd name="T31" fmla="*/ 8 h 27"/>
                  <a:gd name="T32" fmla="*/ 19 w 42"/>
                  <a:gd name="T33" fmla="*/ 4 h 27"/>
                  <a:gd name="T34" fmla="*/ 13 w 42"/>
                  <a:gd name="T35" fmla="*/ 2 h 27"/>
                  <a:gd name="T36" fmla="*/ 7 w 42"/>
                  <a:gd name="T37" fmla="*/ 0 h 27"/>
                  <a:gd name="T38" fmla="*/ 1 w 42"/>
                  <a:gd name="T39" fmla="*/ 0 h 27"/>
                  <a:gd name="T40" fmla="*/ 1 w 42"/>
                  <a:gd name="T41" fmla="*/ 0 h 27"/>
                  <a:gd name="T42" fmla="*/ 0 w 42"/>
                  <a:gd name="T43" fmla="*/ 0 h 27"/>
                  <a:gd name="T44" fmla="*/ 1 w 42"/>
                  <a:gd name="T45" fmla="*/ 1 h 27"/>
                  <a:gd name="T46" fmla="*/ 1 w 42"/>
                  <a:gd name="T47" fmla="*/ 1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27">
                    <a:moveTo>
                      <a:pt x="1" y="1"/>
                    </a:moveTo>
                    <a:lnTo>
                      <a:pt x="1" y="1"/>
                    </a:lnTo>
                    <a:lnTo>
                      <a:pt x="7" y="2"/>
                    </a:lnTo>
                    <a:lnTo>
                      <a:pt x="12" y="4"/>
                    </a:lnTo>
                    <a:lnTo>
                      <a:pt x="18" y="7"/>
                    </a:lnTo>
                    <a:lnTo>
                      <a:pt x="23" y="10"/>
                    </a:lnTo>
                    <a:lnTo>
                      <a:pt x="33" y="18"/>
                    </a:lnTo>
                    <a:lnTo>
                      <a:pt x="42" y="27"/>
                    </a:lnTo>
                    <a:lnTo>
                      <a:pt x="42" y="26"/>
                    </a:lnTo>
                    <a:lnTo>
                      <a:pt x="39" y="21"/>
                    </a:lnTo>
                    <a:lnTo>
                      <a:pt x="35" y="16"/>
                    </a:lnTo>
                    <a:lnTo>
                      <a:pt x="29" y="12"/>
                    </a:lnTo>
                    <a:lnTo>
                      <a:pt x="24" y="8"/>
                    </a:lnTo>
                    <a:lnTo>
                      <a:pt x="19" y="4"/>
                    </a:lnTo>
                    <a:lnTo>
                      <a:pt x="13" y="2"/>
                    </a:lnTo>
                    <a:lnTo>
                      <a:pt x="7"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sp>
          <p:nvSpPr>
            <p:cNvPr id="104523" name="Freeform 455">
              <a:extLst>
                <a:ext uri="{FF2B5EF4-FFF2-40B4-BE49-F238E27FC236}">
                  <a16:creationId xmlns:a16="http://schemas.microsoft.com/office/drawing/2014/main" id="{CF7497AD-E6FD-4040-8E0B-7E6124CEC545}"/>
                </a:ext>
              </a:extLst>
            </p:cNvPr>
            <p:cNvSpPr>
              <a:spLocks noEditPoints="1"/>
            </p:cNvSpPr>
            <p:nvPr/>
          </p:nvSpPr>
          <p:spPr bwMode="auto">
            <a:xfrm>
              <a:off x="3088" y="923"/>
              <a:ext cx="516" cy="410"/>
            </a:xfrm>
            <a:custGeom>
              <a:avLst/>
              <a:gdLst>
                <a:gd name="T0" fmla="*/ 8 w 516"/>
                <a:gd name="T1" fmla="*/ 0 h 410"/>
                <a:gd name="T2" fmla="*/ 492 w 516"/>
                <a:gd name="T3" fmla="*/ 383 h 410"/>
                <a:gd name="T4" fmla="*/ 484 w 516"/>
                <a:gd name="T5" fmla="*/ 394 h 410"/>
                <a:gd name="T6" fmla="*/ 0 w 516"/>
                <a:gd name="T7" fmla="*/ 11 h 410"/>
                <a:gd name="T8" fmla="*/ 8 w 516"/>
                <a:gd name="T9" fmla="*/ 0 h 410"/>
                <a:gd name="T10" fmla="*/ 496 w 516"/>
                <a:gd name="T11" fmla="*/ 367 h 410"/>
                <a:gd name="T12" fmla="*/ 516 w 516"/>
                <a:gd name="T13" fmla="*/ 410 h 410"/>
                <a:gd name="T14" fmla="*/ 469 w 516"/>
                <a:gd name="T15" fmla="*/ 400 h 410"/>
                <a:gd name="T16" fmla="*/ 496 w 516"/>
                <a:gd name="T17" fmla="*/ 367 h 4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6" h="410">
                  <a:moveTo>
                    <a:pt x="8" y="0"/>
                  </a:moveTo>
                  <a:lnTo>
                    <a:pt x="492" y="383"/>
                  </a:lnTo>
                  <a:lnTo>
                    <a:pt x="484" y="394"/>
                  </a:lnTo>
                  <a:lnTo>
                    <a:pt x="0" y="11"/>
                  </a:lnTo>
                  <a:lnTo>
                    <a:pt x="8" y="0"/>
                  </a:lnTo>
                  <a:close/>
                  <a:moveTo>
                    <a:pt x="496" y="367"/>
                  </a:moveTo>
                  <a:lnTo>
                    <a:pt x="516" y="410"/>
                  </a:lnTo>
                  <a:lnTo>
                    <a:pt x="469" y="400"/>
                  </a:lnTo>
                  <a:lnTo>
                    <a:pt x="496" y="367"/>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4" name="Freeform 456">
              <a:extLst>
                <a:ext uri="{FF2B5EF4-FFF2-40B4-BE49-F238E27FC236}">
                  <a16:creationId xmlns:a16="http://schemas.microsoft.com/office/drawing/2014/main" id="{7BB17D42-615A-45E7-82D2-04CCB03B6F50}"/>
                </a:ext>
              </a:extLst>
            </p:cNvPr>
            <p:cNvSpPr>
              <a:spLocks noEditPoints="1"/>
            </p:cNvSpPr>
            <p:nvPr/>
          </p:nvSpPr>
          <p:spPr bwMode="auto">
            <a:xfrm>
              <a:off x="3092" y="1447"/>
              <a:ext cx="485" cy="42"/>
            </a:xfrm>
            <a:custGeom>
              <a:avLst/>
              <a:gdLst>
                <a:gd name="T0" fmla="*/ 0 w 485"/>
                <a:gd name="T1" fmla="*/ 14 h 42"/>
                <a:gd name="T2" fmla="*/ 449 w 485"/>
                <a:gd name="T3" fmla="*/ 14 h 42"/>
                <a:gd name="T4" fmla="*/ 449 w 485"/>
                <a:gd name="T5" fmla="*/ 28 h 42"/>
                <a:gd name="T6" fmla="*/ 0 w 485"/>
                <a:gd name="T7" fmla="*/ 28 h 42"/>
                <a:gd name="T8" fmla="*/ 0 w 485"/>
                <a:gd name="T9" fmla="*/ 14 h 42"/>
                <a:gd name="T10" fmla="*/ 442 w 485"/>
                <a:gd name="T11" fmla="*/ 0 h 42"/>
                <a:gd name="T12" fmla="*/ 485 w 485"/>
                <a:gd name="T13" fmla="*/ 21 h 42"/>
                <a:gd name="T14" fmla="*/ 442 w 485"/>
                <a:gd name="T15" fmla="*/ 42 h 42"/>
                <a:gd name="T16" fmla="*/ 442 w 485"/>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5" h="42">
                  <a:moveTo>
                    <a:pt x="0" y="14"/>
                  </a:moveTo>
                  <a:lnTo>
                    <a:pt x="449" y="14"/>
                  </a:lnTo>
                  <a:lnTo>
                    <a:pt x="449" y="28"/>
                  </a:lnTo>
                  <a:lnTo>
                    <a:pt x="0" y="28"/>
                  </a:lnTo>
                  <a:lnTo>
                    <a:pt x="0" y="14"/>
                  </a:lnTo>
                  <a:close/>
                  <a:moveTo>
                    <a:pt x="442" y="0"/>
                  </a:moveTo>
                  <a:lnTo>
                    <a:pt x="485" y="21"/>
                  </a:lnTo>
                  <a:lnTo>
                    <a:pt x="442" y="42"/>
                  </a:lnTo>
                  <a:lnTo>
                    <a:pt x="44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5" name="Freeform 457">
              <a:extLst>
                <a:ext uri="{FF2B5EF4-FFF2-40B4-BE49-F238E27FC236}">
                  <a16:creationId xmlns:a16="http://schemas.microsoft.com/office/drawing/2014/main" id="{72D22D77-7EE5-4B23-BFBB-5877E4E32673}"/>
                </a:ext>
              </a:extLst>
            </p:cNvPr>
            <p:cNvSpPr>
              <a:spLocks noEditPoints="1"/>
            </p:cNvSpPr>
            <p:nvPr/>
          </p:nvSpPr>
          <p:spPr bwMode="auto">
            <a:xfrm>
              <a:off x="3090" y="1630"/>
              <a:ext cx="460" cy="409"/>
            </a:xfrm>
            <a:custGeom>
              <a:avLst/>
              <a:gdLst>
                <a:gd name="T0" fmla="*/ 0 w 460"/>
                <a:gd name="T1" fmla="*/ 398 h 409"/>
                <a:gd name="T2" fmla="*/ 429 w 460"/>
                <a:gd name="T3" fmla="*/ 18 h 409"/>
                <a:gd name="T4" fmla="*/ 438 w 460"/>
                <a:gd name="T5" fmla="*/ 28 h 409"/>
                <a:gd name="T6" fmla="*/ 9 w 460"/>
                <a:gd name="T7" fmla="*/ 409 h 409"/>
                <a:gd name="T8" fmla="*/ 0 w 460"/>
                <a:gd name="T9" fmla="*/ 398 h 409"/>
                <a:gd name="T10" fmla="*/ 414 w 460"/>
                <a:gd name="T11" fmla="*/ 12 h 409"/>
                <a:gd name="T12" fmla="*/ 460 w 460"/>
                <a:gd name="T13" fmla="*/ 0 h 409"/>
                <a:gd name="T14" fmla="*/ 442 w 460"/>
                <a:gd name="T15" fmla="*/ 44 h 409"/>
                <a:gd name="T16" fmla="*/ 414 w 460"/>
                <a:gd name="T17" fmla="*/ 12 h 4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 h="409">
                  <a:moveTo>
                    <a:pt x="0" y="398"/>
                  </a:moveTo>
                  <a:lnTo>
                    <a:pt x="429" y="18"/>
                  </a:lnTo>
                  <a:lnTo>
                    <a:pt x="438" y="28"/>
                  </a:lnTo>
                  <a:lnTo>
                    <a:pt x="9" y="409"/>
                  </a:lnTo>
                  <a:lnTo>
                    <a:pt x="0" y="398"/>
                  </a:lnTo>
                  <a:close/>
                  <a:moveTo>
                    <a:pt x="414" y="12"/>
                  </a:moveTo>
                  <a:lnTo>
                    <a:pt x="460" y="0"/>
                  </a:lnTo>
                  <a:lnTo>
                    <a:pt x="442" y="44"/>
                  </a:lnTo>
                  <a:lnTo>
                    <a:pt x="414" y="12"/>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6" name="Freeform 458">
              <a:extLst>
                <a:ext uri="{FF2B5EF4-FFF2-40B4-BE49-F238E27FC236}">
                  <a16:creationId xmlns:a16="http://schemas.microsoft.com/office/drawing/2014/main" id="{F6EF5773-B755-44F9-B052-2AE1AC08906E}"/>
                </a:ext>
              </a:extLst>
            </p:cNvPr>
            <p:cNvSpPr>
              <a:spLocks noEditPoints="1"/>
            </p:cNvSpPr>
            <p:nvPr/>
          </p:nvSpPr>
          <p:spPr bwMode="auto">
            <a:xfrm>
              <a:off x="2473" y="1997"/>
              <a:ext cx="244" cy="43"/>
            </a:xfrm>
            <a:custGeom>
              <a:avLst/>
              <a:gdLst>
                <a:gd name="T0" fmla="*/ 0 w 244"/>
                <a:gd name="T1" fmla="*/ 14 h 43"/>
                <a:gd name="T2" fmla="*/ 209 w 244"/>
                <a:gd name="T3" fmla="*/ 14 h 43"/>
                <a:gd name="T4" fmla="*/ 209 w 244"/>
                <a:gd name="T5" fmla="*/ 29 h 43"/>
                <a:gd name="T6" fmla="*/ 0 w 244"/>
                <a:gd name="T7" fmla="*/ 29 h 43"/>
                <a:gd name="T8" fmla="*/ 0 w 244"/>
                <a:gd name="T9" fmla="*/ 14 h 43"/>
                <a:gd name="T10" fmla="*/ 202 w 244"/>
                <a:gd name="T11" fmla="*/ 0 h 43"/>
                <a:gd name="T12" fmla="*/ 244 w 244"/>
                <a:gd name="T13" fmla="*/ 21 h 43"/>
                <a:gd name="T14" fmla="*/ 202 w 244"/>
                <a:gd name="T15" fmla="*/ 43 h 43"/>
                <a:gd name="T16" fmla="*/ 202 w 24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3">
                  <a:moveTo>
                    <a:pt x="0" y="14"/>
                  </a:moveTo>
                  <a:lnTo>
                    <a:pt x="209" y="14"/>
                  </a:lnTo>
                  <a:lnTo>
                    <a:pt x="209" y="29"/>
                  </a:lnTo>
                  <a:lnTo>
                    <a:pt x="0" y="29"/>
                  </a:lnTo>
                  <a:lnTo>
                    <a:pt x="0" y="14"/>
                  </a:lnTo>
                  <a:close/>
                  <a:moveTo>
                    <a:pt x="202" y="0"/>
                  </a:moveTo>
                  <a:lnTo>
                    <a:pt x="244" y="21"/>
                  </a:lnTo>
                  <a:lnTo>
                    <a:pt x="202" y="43"/>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7" name="Freeform 459">
              <a:extLst>
                <a:ext uri="{FF2B5EF4-FFF2-40B4-BE49-F238E27FC236}">
                  <a16:creationId xmlns:a16="http://schemas.microsoft.com/office/drawing/2014/main" id="{259A02E5-659C-4462-B195-C6FAF0AFE8ED}"/>
                </a:ext>
              </a:extLst>
            </p:cNvPr>
            <p:cNvSpPr>
              <a:spLocks noEditPoints="1"/>
            </p:cNvSpPr>
            <p:nvPr/>
          </p:nvSpPr>
          <p:spPr bwMode="auto">
            <a:xfrm>
              <a:off x="2473" y="1447"/>
              <a:ext cx="244" cy="42"/>
            </a:xfrm>
            <a:custGeom>
              <a:avLst/>
              <a:gdLst>
                <a:gd name="T0" fmla="*/ 0 w 244"/>
                <a:gd name="T1" fmla="*/ 14 h 42"/>
                <a:gd name="T2" fmla="*/ 209 w 244"/>
                <a:gd name="T3" fmla="*/ 14 h 42"/>
                <a:gd name="T4" fmla="*/ 209 w 244"/>
                <a:gd name="T5" fmla="*/ 28 h 42"/>
                <a:gd name="T6" fmla="*/ 0 w 244"/>
                <a:gd name="T7" fmla="*/ 28 h 42"/>
                <a:gd name="T8" fmla="*/ 0 w 244"/>
                <a:gd name="T9" fmla="*/ 14 h 42"/>
                <a:gd name="T10" fmla="*/ 202 w 244"/>
                <a:gd name="T11" fmla="*/ 0 h 42"/>
                <a:gd name="T12" fmla="*/ 244 w 244"/>
                <a:gd name="T13" fmla="*/ 21 h 42"/>
                <a:gd name="T14" fmla="*/ 202 w 244"/>
                <a:gd name="T15" fmla="*/ 42 h 42"/>
                <a:gd name="T16" fmla="*/ 202 w 24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2">
                  <a:moveTo>
                    <a:pt x="0" y="14"/>
                  </a:moveTo>
                  <a:lnTo>
                    <a:pt x="209" y="14"/>
                  </a:lnTo>
                  <a:lnTo>
                    <a:pt x="209" y="28"/>
                  </a:lnTo>
                  <a:lnTo>
                    <a:pt x="0" y="28"/>
                  </a:lnTo>
                  <a:lnTo>
                    <a:pt x="0" y="14"/>
                  </a:lnTo>
                  <a:close/>
                  <a:moveTo>
                    <a:pt x="202" y="0"/>
                  </a:moveTo>
                  <a:lnTo>
                    <a:pt x="244" y="21"/>
                  </a:lnTo>
                  <a:lnTo>
                    <a:pt x="202" y="42"/>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8" name="Freeform 460">
              <a:extLst>
                <a:ext uri="{FF2B5EF4-FFF2-40B4-BE49-F238E27FC236}">
                  <a16:creationId xmlns:a16="http://schemas.microsoft.com/office/drawing/2014/main" id="{049D01F3-3E50-40C7-A00C-A70E5A91016A}"/>
                </a:ext>
              </a:extLst>
            </p:cNvPr>
            <p:cNvSpPr>
              <a:spLocks noEditPoints="1"/>
            </p:cNvSpPr>
            <p:nvPr/>
          </p:nvSpPr>
          <p:spPr bwMode="auto">
            <a:xfrm>
              <a:off x="2095" y="907"/>
              <a:ext cx="620" cy="42"/>
            </a:xfrm>
            <a:custGeom>
              <a:avLst/>
              <a:gdLst>
                <a:gd name="T0" fmla="*/ 1 w 620"/>
                <a:gd name="T1" fmla="*/ 3 h 42"/>
                <a:gd name="T2" fmla="*/ 584 w 620"/>
                <a:gd name="T3" fmla="*/ 14 h 42"/>
                <a:gd name="T4" fmla="*/ 584 w 620"/>
                <a:gd name="T5" fmla="*/ 28 h 42"/>
                <a:gd name="T6" fmla="*/ 0 w 620"/>
                <a:gd name="T7" fmla="*/ 18 h 42"/>
                <a:gd name="T8" fmla="*/ 1 w 620"/>
                <a:gd name="T9" fmla="*/ 3 h 42"/>
                <a:gd name="T10" fmla="*/ 578 w 620"/>
                <a:gd name="T11" fmla="*/ 0 h 42"/>
                <a:gd name="T12" fmla="*/ 620 w 620"/>
                <a:gd name="T13" fmla="*/ 22 h 42"/>
                <a:gd name="T14" fmla="*/ 577 w 620"/>
                <a:gd name="T15" fmla="*/ 42 h 42"/>
                <a:gd name="T16" fmla="*/ 578 w 620"/>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0" h="42">
                  <a:moveTo>
                    <a:pt x="1" y="3"/>
                  </a:moveTo>
                  <a:lnTo>
                    <a:pt x="584" y="14"/>
                  </a:lnTo>
                  <a:lnTo>
                    <a:pt x="584" y="28"/>
                  </a:lnTo>
                  <a:lnTo>
                    <a:pt x="0" y="18"/>
                  </a:lnTo>
                  <a:lnTo>
                    <a:pt x="1" y="3"/>
                  </a:lnTo>
                  <a:close/>
                  <a:moveTo>
                    <a:pt x="578" y="0"/>
                  </a:moveTo>
                  <a:lnTo>
                    <a:pt x="620" y="22"/>
                  </a:lnTo>
                  <a:lnTo>
                    <a:pt x="577" y="42"/>
                  </a:lnTo>
                  <a:lnTo>
                    <a:pt x="578" y="0"/>
                  </a:lnTo>
                  <a:close/>
                </a:path>
              </a:pathLst>
            </a:custGeom>
            <a:solidFill>
              <a:srgbClr val="000000"/>
            </a:solidFill>
            <a:ln w="0" cap="flat">
              <a:solidFill>
                <a:srgbClr val="000000"/>
              </a:solidFill>
              <a:prstDash val="solid"/>
              <a:bevel/>
              <a:headEnd/>
              <a:tailEnd/>
            </a:ln>
          </p:spPr>
          <p:txBody>
            <a:bodyPr/>
            <a:lstStyle/>
            <a:p>
              <a:endParaRPr lang="en-US" sz="1400"/>
            </a:p>
          </p:txBody>
        </p:sp>
      </p:grpSp>
    </p:spTree>
    <p:custDataLst>
      <p:tags r:id="rId1"/>
    </p:custDataLst>
    <p:extLst>
      <p:ext uri="{BB962C8B-B14F-4D97-AF65-F5344CB8AC3E}">
        <p14:creationId xmlns:p14="http://schemas.microsoft.com/office/powerpoint/2010/main" val="342877584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108546" name="Obrázek 1">
            <a:extLst>
              <a:ext uri="{FF2B5EF4-FFF2-40B4-BE49-F238E27FC236}">
                <a16:creationId xmlns:a16="http://schemas.microsoft.com/office/drawing/2014/main" id="{4D994F9B-B7BF-4D23-9382-5DC416599681}"/>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51313" y="1844676"/>
            <a:ext cx="4057650" cy="352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7" name="Picture 2" descr="Výsledek obrázku pro respirace">
            <a:extLst>
              <a:ext uri="{FF2B5EF4-FFF2-40B4-BE49-F238E27FC236}">
                <a16:creationId xmlns:a16="http://schemas.microsoft.com/office/drawing/2014/main" id="{3E191674-E942-40C8-AC4B-6754072E1DB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64076" y="-141288"/>
            <a:ext cx="3033713" cy="1889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8" name="Picture 4" descr="Výsledek obrázku pro játra">
            <a:extLst>
              <a:ext uri="{FF2B5EF4-FFF2-40B4-BE49-F238E27FC236}">
                <a16:creationId xmlns:a16="http://schemas.microsoft.com/office/drawing/2014/main" id="{B3DF30BE-A7AC-4073-B648-FB93E2ECD7C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67664" y="4848226"/>
            <a:ext cx="2160587" cy="156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9" name="Picture 6" descr="Výsledek obrázku pro ledviny">
            <a:extLst>
              <a:ext uri="{FF2B5EF4-FFF2-40B4-BE49-F238E27FC236}">
                <a16:creationId xmlns:a16="http://schemas.microsoft.com/office/drawing/2014/main" id="{B577F40B-EB7B-40E9-9815-A0D86767CFE6}"/>
              </a:ext>
            </a:extLst>
          </p:cNvPr>
          <p:cNvPicPr>
            <a:picLocks noChangeAspect="1" noChangeArrowheads="1"/>
          </p:cNvPicPr>
          <p:nvPr/>
        </p:nvPicPr>
        <p:blipFill>
          <a:blip r:embed="rId7">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624014" y="4149726"/>
            <a:ext cx="2714625"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dolů 3">
            <a:extLst>
              <a:ext uri="{FF2B5EF4-FFF2-40B4-BE49-F238E27FC236}">
                <a16:creationId xmlns:a16="http://schemas.microsoft.com/office/drawing/2014/main" id="{6D4F811B-F595-442E-9F58-3BE21846F66D}"/>
              </a:ext>
            </a:extLst>
          </p:cNvPr>
          <p:cNvSpPr/>
          <p:nvPr/>
        </p:nvSpPr>
        <p:spPr>
          <a:xfrm>
            <a:off x="5951538" y="1484314"/>
            <a:ext cx="215900" cy="288925"/>
          </a:xfrm>
          <a:prstGeom prst="down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8" name="Šipka: dolů 7">
            <a:extLst>
              <a:ext uri="{FF2B5EF4-FFF2-40B4-BE49-F238E27FC236}">
                <a16:creationId xmlns:a16="http://schemas.microsoft.com/office/drawing/2014/main" id="{4D1F53EA-E52C-4C47-B089-75F93DED348A}"/>
              </a:ext>
            </a:extLst>
          </p:cNvPr>
          <p:cNvSpPr/>
          <p:nvPr/>
        </p:nvSpPr>
        <p:spPr>
          <a:xfrm rot="7580793" flipH="1">
            <a:off x="7763669" y="4656932"/>
            <a:ext cx="242888" cy="288925"/>
          </a:xfrm>
          <a:prstGeom prst="downArrow">
            <a:avLst/>
          </a:prstGeom>
          <a:solidFill>
            <a:srgbClr val="6DC7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9" name="Šipka: dolů 8">
            <a:extLst>
              <a:ext uri="{FF2B5EF4-FFF2-40B4-BE49-F238E27FC236}">
                <a16:creationId xmlns:a16="http://schemas.microsoft.com/office/drawing/2014/main" id="{516354EB-4673-4A55-B1F0-CDA0D85D1B85}"/>
              </a:ext>
            </a:extLst>
          </p:cNvPr>
          <p:cNvSpPr/>
          <p:nvPr/>
        </p:nvSpPr>
        <p:spPr>
          <a:xfrm rot="14315112" flipH="1">
            <a:off x="4216401" y="4294189"/>
            <a:ext cx="244475" cy="288925"/>
          </a:xfrm>
          <a:prstGeom prst="downArrow">
            <a:avLst/>
          </a:prstGeom>
          <a:solidFill>
            <a:srgbClr val="B3B4B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108553" name="TextovéPole 4">
            <a:extLst>
              <a:ext uri="{FF2B5EF4-FFF2-40B4-BE49-F238E27FC236}">
                <a16:creationId xmlns:a16="http://schemas.microsoft.com/office/drawing/2014/main" id="{B0905AB1-9679-48F8-AF83-4B5E3A966CE4}"/>
              </a:ext>
            </a:extLst>
          </p:cNvPr>
          <p:cNvSpPr txBox="1">
            <a:spLocks noChangeArrowheads="1"/>
          </p:cNvSpPr>
          <p:nvPr/>
        </p:nvSpPr>
        <p:spPr bwMode="auto">
          <a:xfrm>
            <a:off x="1803400" y="6057901"/>
            <a:ext cx="2890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Na</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Cl</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K</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Ca</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  …</a:t>
            </a:r>
            <a:endParaRPr lang="cs-CZ" altLang="cs-CZ" sz="2400" baseline="30000" dirty="0">
              <a:latin typeface="Times New Roman" panose="02020603050405020304" pitchFamily="18" charset="0"/>
            </a:endParaRPr>
          </a:p>
        </p:txBody>
      </p:sp>
      <p:sp>
        <p:nvSpPr>
          <p:cNvPr id="108554" name="TextovéPole 10">
            <a:extLst>
              <a:ext uri="{FF2B5EF4-FFF2-40B4-BE49-F238E27FC236}">
                <a16:creationId xmlns:a16="http://schemas.microsoft.com/office/drawing/2014/main" id="{F4103FC8-D189-4496-AC00-59D4F610A611}"/>
              </a:ext>
            </a:extLst>
          </p:cNvPr>
          <p:cNvSpPr txBox="1">
            <a:spLocks noChangeArrowheads="1"/>
          </p:cNvSpPr>
          <p:nvPr/>
        </p:nvSpPr>
        <p:spPr bwMode="auto">
          <a:xfrm>
            <a:off x="1493839" y="115888"/>
            <a:ext cx="363061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dirty="0">
                <a:latin typeface="Times New Roman" panose="02020603050405020304" pitchFamily="18" charset="0"/>
              </a:rPr>
              <a:t>Acid-base regulation</a:t>
            </a:r>
            <a:r>
              <a:rPr lang="cs-CZ" altLang="cs-CZ" sz="2400" dirty="0">
                <a:latin typeface="Times New Roman" panose="02020603050405020304" pitchFamily="18" charset="0"/>
              </a:rPr>
              <a:t> </a:t>
            </a:r>
            <a:r>
              <a:rPr lang="en-US" altLang="cs-CZ" sz="2400" dirty="0">
                <a:latin typeface="Times New Roman" panose="02020603050405020304" pitchFamily="18" charset="0"/>
              </a:rPr>
              <a:t>according to Stewart's concept</a:t>
            </a:r>
            <a:endParaRPr lang="cs-CZ" altLang="cs-CZ" sz="2400" dirty="0">
              <a:latin typeface="Times New Roman" panose="02020603050405020304" pitchFamily="18" charset="0"/>
            </a:endParaRPr>
          </a:p>
        </p:txBody>
      </p:sp>
      <p:sp>
        <p:nvSpPr>
          <p:cNvPr id="11" name="TextovéPole 4">
            <a:extLst>
              <a:ext uri="{FF2B5EF4-FFF2-40B4-BE49-F238E27FC236}">
                <a16:creationId xmlns:a16="http://schemas.microsoft.com/office/drawing/2014/main" id="{9B558301-C256-455E-B72A-38F525CBFA5C}"/>
              </a:ext>
            </a:extLst>
          </p:cNvPr>
          <p:cNvSpPr txBox="1">
            <a:spLocks noChangeArrowheads="1"/>
          </p:cNvSpPr>
          <p:nvPr/>
        </p:nvSpPr>
        <p:spPr bwMode="auto">
          <a:xfrm>
            <a:off x="7863084" y="6396037"/>
            <a:ext cx="18165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Albumin,  …</a:t>
            </a:r>
            <a:endParaRPr lang="cs-CZ" altLang="cs-CZ" sz="2400" baseline="30000" dirty="0">
              <a:latin typeface="Times New Roman" panose="02020603050405020304" pitchFamily="18" charset="0"/>
            </a:endParaRPr>
          </a:p>
        </p:txBody>
      </p:sp>
    </p:spTree>
    <p:custDataLst>
      <p:tags r:id="rId1"/>
    </p:custData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8" name="Picture 10" descr="Dr. Fencl">
            <a:extLst>
              <a:ext uri="{FF2B5EF4-FFF2-40B4-BE49-F238E27FC236}">
                <a16:creationId xmlns:a16="http://schemas.microsoft.com/office/drawing/2014/main" id="{4A06FED5-0984-41B3-8536-71C64044D6FB}"/>
              </a:ext>
            </a:extLst>
          </p:cNvPr>
          <p:cNvPicPr>
            <a:picLocks noChangeAspect="1" noChangeArrowheads="1"/>
          </p:cNvPicPr>
          <p:nvPr/>
        </p:nvPicPr>
        <p:blipFill>
          <a:blip r:embed="rId10"/>
          <a:srcRect/>
          <a:stretch>
            <a:fillRect/>
          </a:stretch>
        </p:blipFill>
        <p:spPr bwMode="auto">
          <a:xfrm>
            <a:off x="8851686" y="4295210"/>
            <a:ext cx="1771513" cy="2214391"/>
          </a:xfrm>
          <a:prstGeom prst="rect">
            <a:avLst/>
          </a:prstGeom>
          <a:noFill/>
          <a:effectLst>
            <a:outerShdw blurRad="50800" dist="38100" dir="2700000" algn="tl" rotWithShape="0">
              <a:prstClr val="black">
                <a:alpha val="40000"/>
              </a:prstClr>
            </a:outerShdw>
          </a:effectLst>
        </p:spPr>
      </p:pic>
      <p:pic>
        <p:nvPicPr>
          <p:cNvPr id="2054" name="Picture 6" descr="http://www.unipa.it/~lanza/esiait/astrup.JPG">
            <a:extLst>
              <a:ext uri="{FF2B5EF4-FFF2-40B4-BE49-F238E27FC236}">
                <a16:creationId xmlns:a16="http://schemas.microsoft.com/office/drawing/2014/main" id="{19AA3B29-5B6A-4198-8C72-8A4053D54C6A}"/>
              </a:ext>
            </a:extLst>
          </p:cNvPr>
          <p:cNvPicPr>
            <a:picLocks noChangeAspect="1" noChangeArrowheads="1"/>
          </p:cNvPicPr>
          <p:nvPr/>
        </p:nvPicPr>
        <p:blipFill>
          <a:blip r:embed="rId11"/>
          <a:srcRect/>
          <a:stretch>
            <a:fillRect/>
          </a:stretch>
        </p:blipFill>
        <p:spPr bwMode="auto">
          <a:xfrm>
            <a:off x="1559275" y="1119367"/>
            <a:ext cx="3214440" cy="2411226"/>
          </a:xfrm>
          <a:prstGeom prst="rect">
            <a:avLst/>
          </a:prstGeom>
          <a:noFill/>
          <a:effectLst>
            <a:outerShdw blurRad="50800" dist="38100" dir="2700000" algn="tl" rotWithShape="0">
              <a:prstClr val="black">
                <a:alpha val="40000"/>
              </a:prstClr>
            </a:outerShdw>
          </a:effectLst>
        </p:spPr>
      </p:pic>
      <p:sp>
        <p:nvSpPr>
          <p:cNvPr id="140292" name="Rectangle 2">
            <a:extLst>
              <a:ext uri="{FF2B5EF4-FFF2-40B4-BE49-F238E27FC236}">
                <a16:creationId xmlns:a16="http://schemas.microsoft.com/office/drawing/2014/main" id="{F62A51D2-0198-4060-BF33-7A306A866056}"/>
              </a:ext>
            </a:extLst>
          </p:cNvPr>
          <p:cNvSpPr>
            <a:spLocks noGrp="1" noChangeArrowheads="1"/>
          </p:cNvSpPr>
          <p:nvPr>
            <p:ph type="title"/>
          </p:nvPr>
        </p:nvSpPr>
        <p:spPr>
          <a:xfrm>
            <a:off x="2770445" y="-160060"/>
            <a:ext cx="7282888" cy="1223869"/>
          </a:xfrm>
        </p:spPr>
        <p:txBody>
          <a:bodyPr/>
          <a:lstStyle/>
          <a:p>
            <a:pPr eaLnBrk="1" hangingPunct="1"/>
            <a:r>
              <a:rPr lang="cs-CZ" altLang="cs-CZ"/>
              <a:t>Acidobazická rovnováha</a:t>
            </a:r>
          </a:p>
        </p:txBody>
      </p:sp>
      <p:sp>
        <p:nvSpPr>
          <p:cNvPr id="140293" name="Rectangle 8">
            <a:extLst>
              <a:ext uri="{FF2B5EF4-FFF2-40B4-BE49-F238E27FC236}">
                <a16:creationId xmlns:a16="http://schemas.microsoft.com/office/drawing/2014/main" id="{077CBFA0-218B-4B26-A451-2C1DF4CA19D9}"/>
              </a:ext>
            </a:extLst>
          </p:cNvPr>
          <p:cNvSpPr>
            <a:spLocks noChangeArrowheads="1"/>
          </p:cNvSpPr>
          <p:nvPr/>
        </p:nvSpPr>
        <p:spPr bwMode="auto">
          <a:xfrm>
            <a:off x="5280088" y="1063809"/>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3600" dirty="0" err="1">
                <a:solidFill>
                  <a:srgbClr val="FF0000"/>
                </a:solidFill>
              </a:rPr>
              <a:t>Classic</a:t>
            </a:r>
            <a:r>
              <a:rPr lang="cs-CZ" altLang="cs-CZ" sz="3600" dirty="0">
                <a:solidFill>
                  <a:srgbClr val="FF0000"/>
                </a:solidFill>
              </a:rPr>
              <a:t> </a:t>
            </a:r>
            <a:r>
              <a:rPr lang="cs-CZ" altLang="cs-CZ" sz="3600" dirty="0" err="1">
                <a:solidFill>
                  <a:srgbClr val="FF0000"/>
                </a:solidFill>
              </a:rPr>
              <a:t>danisch</a:t>
            </a:r>
            <a:r>
              <a:rPr lang="cs-CZ" altLang="cs-CZ" sz="3600" dirty="0">
                <a:solidFill>
                  <a:srgbClr val="FF0000"/>
                </a:solidFill>
              </a:rPr>
              <a:t> </a:t>
            </a:r>
            <a:r>
              <a:rPr lang="cs-CZ" altLang="cs-CZ" sz="3600" dirty="0" err="1">
                <a:solidFill>
                  <a:srgbClr val="FF0000"/>
                </a:solidFill>
              </a:rPr>
              <a:t>approach</a:t>
            </a:r>
            <a:endParaRPr lang="cs-CZ" altLang="cs-CZ" sz="3600" dirty="0">
              <a:solidFill>
                <a:srgbClr val="FF0000"/>
              </a:solidFill>
            </a:endParaRPr>
          </a:p>
        </p:txBody>
      </p:sp>
      <p:pic>
        <p:nvPicPr>
          <p:cNvPr id="76810" name="Picture 10" descr="Summer2003">
            <a:extLst>
              <a:ext uri="{FF2B5EF4-FFF2-40B4-BE49-F238E27FC236}">
                <a16:creationId xmlns:a16="http://schemas.microsoft.com/office/drawing/2014/main" id="{50DA41CA-F1A9-4838-A056-43C8929B6040}"/>
              </a:ext>
            </a:extLst>
          </p:cNvPr>
          <p:cNvPicPr>
            <a:picLocks noChangeAspect="1" noChangeArrowheads="1"/>
          </p:cNvPicPr>
          <p:nvPr/>
        </p:nvPicPr>
        <p:blipFill>
          <a:blip r:embed="rId12"/>
          <a:srcRect l="18808" t="9206" r="45308"/>
          <a:stretch>
            <a:fillRect/>
          </a:stretch>
        </p:blipFill>
        <p:spPr bwMode="auto">
          <a:xfrm>
            <a:off x="9078684" y="836813"/>
            <a:ext cx="1554042" cy="2633459"/>
          </a:xfrm>
          <a:prstGeom prst="rect">
            <a:avLst/>
          </a:prstGeom>
          <a:noFill/>
          <a:effectLst>
            <a:outerShdw blurRad="50800" dist="38100" dir="2700000" algn="tl" rotWithShape="0">
              <a:prstClr val="black">
                <a:alpha val="40000"/>
              </a:prstClr>
            </a:outerShdw>
          </a:effectLst>
        </p:spPr>
      </p:pic>
      <p:sp>
        <p:nvSpPr>
          <p:cNvPr id="140295" name="Rectangle 11">
            <a:extLst>
              <a:ext uri="{FF2B5EF4-FFF2-40B4-BE49-F238E27FC236}">
                <a16:creationId xmlns:a16="http://schemas.microsoft.com/office/drawing/2014/main" id="{B4EE801E-0006-4B52-8A33-4317179131E5}"/>
              </a:ext>
            </a:extLst>
          </p:cNvPr>
          <p:cNvSpPr>
            <a:spLocks noChangeArrowheads="1"/>
          </p:cNvSpPr>
          <p:nvPr/>
        </p:nvSpPr>
        <p:spPr bwMode="auto">
          <a:xfrm>
            <a:off x="4088987" y="5429890"/>
            <a:ext cx="4951360" cy="1655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3600" dirty="0">
                <a:solidFill>
                  <a:srgbClr val="FF0000"/>
                </a:solidFill>
              </a:rPr>
              <a:t>„</a:t>
            </a:r>
            <a:r>
              <a:rPr lang="en-US" altLang="cs-CZ" sz="3600" dirty="0">
                <a:solidFill>
                  <a:srgbClr val="FF0000"/>
                </a:solidFill>
              </a:rPr>
              <a:t>Modern approach</a:t>
            </a:r>
            <a:r>
              <a:rPr lang="cs-CZ" altLang="cs-CZ" sz="3600" dirty="0">
                <a:solidFill>
                  <a:srgbClr val="FF0000"/>
                </a:solidFill>
              </a:rPr>
              <a:t>“ a</a:t>
            </a:r>
            <a:r>
              <a:rPr lang="en-US" altLang="cs-CZ" sz="3600" dirty="0" err="1">
                <a:solidFill>
                  <a:srgbClr val="FF0000"/>
                </a:solidFill>
              </a:rPr>
              <a:t>ccording</a:t>
            </a:r>
            <a:r>
              <a:rPr lang="en-US" altLang="cs-CZ" sz="3600" dirty="0">
                <a:solidFill>
                  <a:srgbClr val="FF0000"/>
                </a:solidFill>
              </a:rPr>
              <a:t> to Stewart and </a:t>
            </a:r>
            <a:r>
              <a:rPr lang="en-US" altLang="cs-CZ" sz="3600" dirty="0" err="1">
                <a:solidFill>
                  <a:srgbClr val="FF0000"/>
                </a:solidFill>
              </a:rPr>
              <a:t>Fencl</a:t>
            </a:r>
            <a:endParaRPr lang="cs-CZ" altLang="cs-CZ" sz="3600" dirty="0">
              <a:solidFill>
                <a:srgbClr val="FF0000"/>
              </a:solidFill>
            </a:endParaRPr>
          </a:p>
        </p:txBody>
      </p:sp>
      <p:pic>
        <p:nvPicPr>
          <p:cNvPr id="2056" name="Picture 8" descr="http://www.acidbase.org/i/stewart.jpg">
            <a:extLst>
              <a:ext uri="{FF2B5EF4-FFF2-40B4-BE49-F238E27FC236}">
                <a16:creationId xmlns:a16="http://schemas.microsoft.com/office/drawing/2014/main" id="{71894F38-B8E7-47D9-A060-2ABC6B09BB47}"/>
              </a:ext>
            </a:extLst>
          </p:cNvPr>
          <p:cNvPicPr>
            <a:picLocks noChangeAspect="1" noChangeArrowheads="1"/>
          </p:cNvPicPr>
          <p:nvPr/>
        </p:nvPicPr>
        <p:blipFill>
          <a:blip r:embed="rId13"/>
          <a:srcRect l="3900" r="6395"/>
          <a:stretch>
            <a:fillRect/>
          </a:stretch>
        </p:blipFill>
        <p:spPr bwMode="auto">
          <a:xfrm>
            <a:off x="2454557" y="4192529"/>
            <a:ext cx="1357208" cy="2254076"/>
          </a:xfrm>
          <a:prstGeom prst="rect">
            <a:avLst/>
          </a:prstGeom>
          <a:noFill/>
          <a:effectLst>
            <a:outerShdw blurRad="50800" dist="38100" dir="2700000" algn="tl" rotWithShape="0">
              <a:prstClr val="black">
                <a:alpha val="40000"/>
              </a:prstClr>
            </a:outerShdw>
          </a:effectLst>
        </p:spPr>
      </p:pic>
      <p:sp>
        <p:nvSpPr>
          <p:cNvPr id="140297" name="Rectangle 11">
            <a:extLst>
              <a:ext uri="{FF2B5EF4-FFF2-40B4-BE49-F238E27FC236}">
                <a16:creationId xmlns:a16="http://schemas.microsoft.com/office/drawing/2014/main" id="{1BF8411C-364C-4C94-BAA6-2B6D07082F90}"/>
              </a:ext>
            </a:extLst>
          </p:cNvPr>
          <p:cNvSpPr>
            <a:spLocks noChangeArrowheads="1"/>
          </p:cNvSpPr>
          <p:nvPr/>
        </p:nvSpPr>
        <p:spPr bwMode="auto">
          <a:xfrm>
            <a:off x="7852949" y="2893717"/>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solidFill>
                  <a:srgbClr val="FF0000"/>
                </a:solidFill>
              </a:rPr>
              <a:t>Siggaard</a:t>
            </a:r>
            <a:r>
              <a:rPr lang="cs-CZ" altLang="cs-CZ" sz="2399" dirty="0">
                <a:solidFill>
                  <a:srgbClr val="FF0000"/>
                </a:solidFill>
              </a:rPr>
              <a:t>-Andersen</a:t>
            </a:r>
          </a:p>
        </p:txBody>
      </p:sp>
      <p:sp>
        <p:nvSpPr>
          <p:cNvPr id="140298" name="Rectangle 11">
            <a:extLst>
              <a:ext uri="{FF2B5EF4-FFF2-40B4-BE49-F238E27FC236}">
                <a16:creationId xmlns:a16="http://schemas.microsoft.com/office/drawing/2014/main" id="{42798175-3DE2-42B1-94EB-C5A08F5E3405}"/>
              </a:ext>
            </a:extLst>
          </p:cNvPr>
          <p:cNvSpPr>
            <a:spLocks noChangeArrowheads="1"/>
          </p:cNvSpPr>
          <p:nvPr/>
        </p:nvSpPr>
        <p:spPr bwMode="auto">
          <a:xfrm>
            <a:off x="1573777" y="2954038"/>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Paul </a:t>
            </a:r>
            <a:r>
              <a:rPr lang="cs-CZ" altLang="cs-CZ" sz="2399" dirty="0" err="1">
                <a:solidFill>
                  <a:srgbClr val="FF0000"/>
                </a:solidFill>
              </a:rPr>
              <a:t>Astrup</a:t>
            </a:r>
            <a:endParaRPr lang="cs-CZ" altLang="cs-CZ" sz="2399" dirty="0">
              <a:solidFill>
                <a:srgbClr val="FF0000"/>
              </a:solidFill>
            </a:endParaRPr>
          </a:p>
        </p:txBody>
      </p:sp>
      <p:sp>
        <p:nvSpPr>
          <p:cNvPr id="140302" name="Rectangle 11">
            <a:extLst>
              <a:ext uri="{FF2B5EF4-FFF2-40B4-BE49-F238E27FC236}">
                <a16:creationId xmlns:a16="http://schemas.microsoft.com/office/drawing/2014/main" id="{0D14FCC3-BF1C-4700-85B5-90C283BCEC4A}"/>
              </a:ext>
            </a:extLst>
          </p:cNvPr>
          <p:cNvSpPr>
            <a:spLocks noChangeArrowheads="1"/>
          </p:cNvSpPr>
          <p:nvPr/>
        </p:nvSpPr>
        <p:spPr bwMode="auto">
          <a:xfrm>
            <a:off x="1930723" y="6257709"/>
            <a:ext cx="2208043"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Peter Stewart</a:t>
            </a:r>
          </a:p>
        </p:txBody>
      </p:sp>
      <p:sp>
        <p:nvSpPr>
          <p:cNvPr id="140303" name="Rectangle 11">
            <a:extLst>
              <a:ext uri="{FF2B5EF4-FFF2-40B4-BE49-F238E27FC236}">
                <a16:creationId xmlns:a16="http://schemas.microsoft.com/office/drawing/2014/main" id="{93F12F6A-8761-4287-B278-ACD57AAC4A24}"/>
              </a:ext>
            </a:extLst>
          </p:cNvPr>
          <p:cNvSpPr>
            <a:spLocks noChangeArrowheads="1"/>
          </p:cNvSpPr>
          <p:nvPr/>
        </p:nvSpPr>
        <p:spPr bwMode="auto">
          <a:xfrm>
            <a:off x="8537309" y="6364975"/>
            <a:ext cx="2598535"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Vladimír Fencl</a:t>
            </a:r>
          </a:p>
        </p:txBody>
      </p:sp>
      <p:sp>
        <p:nvSpPr>
          <p:cNvPr id="3" name="Šipka: obousměrná vodorovná 2">
            <a:extLst>
              <a:ext uri="{FF2B5EF4-FFF2-40B4-BE49-F238E27FC236}">
                <a16:creationId xmlns:a16="http://schemas.microsoft.com/office/drawing/2014/main" id="{1F29249A-C8D9-4D85-8D7E-A8D6BC20E032}"/>
              </a:ext>
            </a:extLst>
          </p:cNvPr>
          <p:cNvSpPr/>
          <p:nvPr/>
        </p:nvSpPr>
        <p:spPr>
          <a:xfrm rot="5400000">
            <a:off x="5176369" y="2367441"/>
            <a:ext cx="3039037" cy="3085862"/>
          </a:xfrm>
          <a:prstGeom prst="leftRightArrow">
            <a:avLst>
              <a:gd name="adj1" fmla="val 77568"/>
              <a:gd name="adj2" fmla="val 31817"/>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40305" name="TextovéPole 1">
            <a:extLst>
              <a:ext uri="{FF2B5EF4-FFF2-40B4-BE49-F238E27FC236}">
                <a16:creationId xmlns:a16="http://schemas.microsoft.com/office/drawing/2014/main" id="{B3EADFD6-4C38-4DA1-8E16-1730ECCDAC5F}"/>
              </a:ext>
            </a:extLst>
          </p:cNvPr>
          <p:cNvSpPr txBox="1">
            <a:spLocks noChangeArrowheads="1"/>
          </p:cNvSpPr>
          <p:nvPr/>
        </p:nvSpPr>
        <p:spPr bwMode="auto">
          <a:xfrm>
            <a:off x="5462637" y="3168671"/>
            <a:ext cx="233027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dirty="0">
                <a:solidFill>
                  <a:schemeClr val="bg1"/>
                </a:solidFill>
                <a:latin typeface="Times New Roman" panose="02020603050405020304" pitchFamily="18" charset="0"/>
              </a:rPr>
              <a:t>Balance </a:t>
            </a:r>
            <a:r>
              <a:rPr lang="cs-CZ" altLang="cs-CZ" dirty="0" err="1">
                <a:solidFill>
                  <a:schemeClr val="bg1"/>
                </a:solidFill>
                <a:latin typeface="Times New Roman" panose="02020603050405020304" pitchFamily="18" charset="0"/>
              </a:rPr>
              <a:t>approach</a:t>
            </a:r>
            <a:r>
              <a:rPr lang="cs-CZ" altLang="cs-CZ" dirty="0">
                <a:solidFill>
                  <a:schemeClr val="bg1"/>
                </a:solidFill>
                <a:latin typeface="Times New Roman" panose="02020603050405020304" pitchFamily="18" charset="0"/>
              </a:rPr>
              <a:t> to Acid-Base</a:t>
            </a:r>
          </a:p>
        </p:txBody>
      </p:sp>
    </p:spTree>
    <p:custDataLst>
      <p:tags r:id="rId1"/>
    </p:custDataLst>
    <p:controls>
      <mc:AlternateContent xmlns:mc="http://schemas.openxmlformats.org/markup-compatibility/2006">
        <mc:Choice xmlns:v="urn:schemas-microsoft-com:vml" Requires="v">
          <p:control r:id="rId2" imgW="1828800" imgH="1828800"/>
        </mc:Choice>
        <mc:Fallback>
          <p:control r:id="rId2" imgW="1828800" imgH="1828800">
            <p:pic>
              <p:nvPicPr>
                <p:cNvPr id="140299" name="ShockwaveFlash1">
                  <a:extLst>
                    <a:ext uri="{FF2B5EF4-FFF2-40B4-BE49-F238E27FC236}">
                      <a16:creationId xmlns:a16="http://schemas.microsoft.com/office/drawing/2014/main" id="{DC74A219-818A-41CC-8100-AC82DF1A097C}"/>
                    </a:ext>
                  </a:extLst>
                </p:cNvPr>
                <p:cNvPicPr preferRelativeResize="0">
                  <a:picLocks noChangeArrowheads="1" noChangeShapeType="1"/>
                </p:cNvPicPr>
                <p:nvPr>
                  <p:custDataLst>
                    <p:tags r:id="rId3"/>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4" imgW="1828800" imgH="1828800"/>
        </mc:Choice>
        <mc:Fallback>
          <p:control r:id="rId4" imgW="1828800" imgH="1828800">
            <p:pic>
              <p:nvPicPr>
                <p:cNvPr id="140300" name="ShockwaveFlash2">
                  <a:extLst>
                    <a:ext uri="{FF2B5EF4-FFF2-40B4-BE49-F238E27FC236}">
                      <a16:creationId xmlns:a16="http://schemas.microsoft.com/office/drawing/2014/main" id="{9C5AD336-9072-44C1-A93C-BCD688291E3D}"/>
                    </a:ext>
                  </a:extLst>
                </p:cNvPr>
                <p:cNvPicPr preferRelativeResize="0">
                  <a:picLocks noChangeArrowheads="1" noChangeShapeType="1"/>
                </p:cNvPicPr>
                <p:nvPr>
                  <p:custDataLst>
                    <p:tags r:id="rId5"/>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6" imgW="1828800" imgH="1828800"/>
        </mc:Choice>
        <mc:Fallback>
          <p:control r:id="rId6" imgW="1828800" imgH="1828800">
            <p:pic>
              <p:nvPicPr>
                <p:cNvPr id="140301" name="ShockwaveFlash3">
                  <a:extLst>
                    <a:ext uri="{FF2B5EF4-FFF2-40B4-BE49-F238E27FC236}">
                      <a16:creationId xmlns:a16="http://schemas.microsoft.com/office/drawing/2014/main" id="{FC6674CF-2ABD-41DF-AB52-E058B281033F}"/>
                    </a:ext>
                  </a:extLst>
                </p:cNvPr>
                <p:cNvPicPr preferRelativeResize="0">
                  <a:picLocks noChangeArrowheads="1" noChangeShapeType="1"/>
                </p:cNvPicPr>
                <p:nvPr>
                  <p:custDataLst>
                    <p:tags r:id="rId7"/>
                  </p:custDataLst>
                </p:nvPr>
              </p:nvPicPr>
              <p:blipFill>
                <a:blip r:embed="rId15"/>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402580865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Zástupný symbol pro text 2">
            <a:extLst>
              <a:ext uri="{FF2B5EF4-FFF2-40B4-BE49-F238E27FC236}">
                <a16:creationId xmlns:a16="http://schemas.microsoft.com/office/drawing/2014/main" id="{79656173-4660-447F-9A7F-CCD59FF448B4}"/>
              </a:ext>
            </a:extLst>
          </p:cNvPr>
          <p:cNvSpPr txBox="1">
            <a:spLocks/>
          </p:cNvSpPr>
          <p:nvPr/>
        </p:nvSpPr>
        <p:spPr bwMode="auto">
          <a:xfrm>
            <a:off x="-25950" y="299053"/>
            <a:ext cx="7458596" cy="1596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en-US" sz="1866" dirty="0"/>
              <a:t>The clinician needs a phenomenological description of the current state of AB balance to diagnose and determine the treatment procedure. Stewart's approach offers a </a:t>
            </a:r>
            <a:r>
              <a:rPr lang="en-US" sz="1866" b="1" dirty="0"/>
              <a:t>fairly simple and practical </a:t>
            </a:r>
            <a:r>
              <a:rPr lang="en-US" sz="1866" dirty="0"/>
              <a:t>(but </a:t>
            </a:r>
            <a:r>
              <a:rPr lang="en-US" sz="1866" dirty="0" err="1"/>
              <a:t>pathophysiologically</a:t>
            </a:r>
            <a:r>
              <a:rPr lang="en-US" sz="1866" dirty="0"/>
              <a:t> incomplete) </a:t>
            </a:r>
            <a:r>
              <a:rPr lang="en-US" sz="1866" b="1" dirty="0"/>
              <a:t>explanation</a:t>
            </a:r>
            <a:r>
              <a:rPr lang="en-US" sz="1866" dirty="0"/>
              <a:t> of acid-base disorders using three independent variables.</a:t>
            </a:r>
            <a:endParaRPr lang="cs-CZ" sz="1866" dirty="0"/>
          </a:p>
        </p:txBody>
      </p:sp>
      <p:sp>
        <p:nvSpPr>
          <p:cNvPr id="7" name="Zástupný symbol pro text 2">
            <a:extLst>
              <a:ext uri="{FF2B5EF4-FFF2-40B4-BE49-F238E27FC236}">
                <a16:creationId xmlns:a16="http://schemas.microsoft.com/office/drawing/2014/main" id="{341AF248-1912-4D9E-B566-AE8F6C1CF018}"/>
              </a:ext>
            </a:extLst>
          </p:cNvPr>
          <p:cNvSpPr txBox="1">
            <a:spLocks/>
          </p:cNvSpPr>
          <p:nvPr/>
        </p:nvSpPr>
        <p:spPr bwMode="auto">
          <a:xfrm>
            <a:off x="33338" y="1934619"/>
            <a:ext cx="7175664" cy="1959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en-US" sz="1866" dirty="0"/>
              <a:t>The main benefit of the balance concept is a </a:t>
            </a:r>
            <a:r>
              <a:rPr lang="en-US" sz="1866" b="1" dirty="0"/>
              <a:t>causal explanation </a:t>
            </a:r>
            <a:r>
              <a:rPr lang="en-US" sz="1866" dirty="0"/>
              <a:t>of the connection between acid-base and ionic and volume disorders and a view of the disorders of the internal environment from the point of view of integrative physiology. The balance view will allow us to </a:t>
            </a:r>
            <a:r>
              <a:rPr lang="en-US" sz="1866" b="1" dirty="0"/>
              <a:t>understand the pathogenetic causes </a:t>
            </a:r>
            <a:r>
              <a:rPr lang="en-US" sz="1866" dirty="0"/>
              <a:t>of the phenomena described by Stewart's method.</a:t>
            </a:r>
            <a:br>
              <a:rPr lang="cs-CZ" sz="2666" kern="0" dirty="0"/>
            </a:br>
            <a:endParaRPr lang="cs-CZ" sz="3732" kern="0" dirty="0"/>
          </a:p>
        </p:txBody>
      </p:sp>
      <p:sp>
        <p:nvSpPr>
          <p:cNvPr id="8" name="Zástupný symbol pro text 2">
            <a:extLst>
              <a:ext uri="{FF2B5EF4-FFF2-40B4-BE49-F238E27FC236}">
                <a16:creationId xmlns:a16="http://schemas.microsoft.com/office/drawing/2014/main" id="{9FFC30C0-3015-42EF-B64E-A39C1C89B9A7}"/>
              </a:ext>
            </a:extLst>
          </p:cNvPr>
          <p:cNvSpPr txBox="1">
            <a:spLocks/>
          </p:cNvSpPr>
          <p:nvPr/>
        </p:nvSpPr>
        <p:spPr bwMode="auto">
          <a:xfrm>
            <a:off x="112077" y="3893839"/>
            <a:ext cx="6586141" cy="1257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en-US" sz="1866" dirty="0"/>
              <a:t>Especially in the case of </a:t>
            </a:r>
            <a:r>
              <a:rPr lang="en-US" sz="1866" b="1" dirty="0"/>
              <a:t>combined failures</a:t>
            </a:r>
            <a:r>
              <a:rPr lang="en-US" sz="1866" dirty="0"/>
              <a:t>, it is necessary to consider the interrelationships and failures of volume, stocks (not only concentrations) of individual components, and this is not possible without a balance sheet view.</a:t>
            </a:r>
            <a:br>
              <a:rPr lang="cs-CZ" sz="1866" kern="0" dirty="0"/>
            </a:br>
            <a:endParaRPr lang="cs-CZ" sz="2399" kern="0" dirty="0"/>
          </a:p>
        </p:txBody>
      </p:sp>
      <p:sp>
        <p:nvSpPr>
          <p:cNvPr id="9" name="Rectangle 8">
            <a:extLst>
              <a:ext uri="{FF2B5EF4-FFF2-40B4-BE49-F238E27FC236}">
                <a16:creationId xmlns:a16="http://schemas.microsoft.com/office/drawing/2014/main" id="{C163FC8E-8976-4FA3-B153-39D403D06A49}"/>
              </a:ext>
            </a:extLst>
          </p:cNvPr>
          <p:cNvSpPr>
            <a:spLocks noChangeArrowheads="1"/>
          </p:cNvSpPr>
          <p:nvPr/>
        </p:nvSpPr>
        <p:spPr bwMode="auto">
          <a:xfrm>
            <a:off x="8509850" y="299053"/>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err="1">
                <a:solidFill>
                  <a:srgbClr val="FF0000"/>
                </a:solidFill>
              </a:rPr>
              <a:t>Classic</a:t>
            </a:r>
            <a:r>
              <a:rPr lang="cs-CZ" altLang="cs-CZ" sz="3600" dirty="0">
                <a:solidFill>
                  <a:srgbClr val="FF0000"/>
                </a:solidFill>
              </a:rPr>
              <a:t> </a:t>
            </a:r>
            <a:r>
              <a:rPr lang="cs-CZ" altLang="cs-CZ" sz="3600" dirty="0" err="1">
                <a:solidFill>
                  <a:srgbClr val="FF0000"/>
                </a:solidFill>
              </a:rPr>
              <a:t>Danish</a:t>
            </a:r>
            <a:r>
              <a:rPr lang="cs-CZ" altLang="cs-CZ" sz="3600" dirty="0">
                <a:solidFill>
                  <a:srgbClr val="FF0000"/>
                </a:solidFill>
              </a:rPr>
              <a:t> </a:t>
            </a:r>
            <a:r>
              <a:rPr lang="cs-CZ" altLang="cs-CZ" sz="3600" dirty="0" err="1">
                <a:solidFill>
                  <a:srgbClr val="FF0000"/>
                </a:solidFill>
              </a:rPr>
              <a:t>school</a:t>
            </a:r>
            <a:endParaRPr lang="cs-CZ" altLang="cs-CZ" sz="3600" dirty="0">
              <a:solidFill>
                <a:srgbClr val="FF0000"/>
              </a:solidFill>
            </a:endParaRPr>
          </a:p>
        </p:txBody>
      </p:sp>
      <p:sp>
        <p:nvSpPr>
          <p:cNvPr id="10" name="Rectangle 11">
            <a:extLst>
              <a:ext uri="{FF2B5EF4-FFF2-40B4-BE49-F238E27FC236}">
                <a16:creationId xmlns:a16="http://schemas.microsoft.com/office/drawing/2014/main" id="{57D83A51-8A72-4698-9CA9-134727427D48}"/>
              </a:ext>
            </a:extLst>
          </p:cNvPr>
          <p:cNvSpPr>
            <a:spLocks noChangeArrowheads="1"/>
          </p:cNvSpPr>
          <p:nvPr/>
        </p:nvSpPr>
        <p:spPr bwMode="auto">
          <a:xfrm>
            <a:off x="7681913" y="5169162"/>
            <a:ext cx="4865032" cy="1655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3600" dirty="0">
                <a:solidFill>
                  <a:srgbClr val="FF0000"/>
                </a:solidFill>
              </a:rPr>
              <a:t>"Modern</a:t>
            </a:r>
            <a:r>
              <a:rPr lang="cs-CZ" altLang="cs-CZ" sz="3600" dirty="0">
                <a:solidFill>
                  <a:srgbClr val="FF0000"/>
                </a:solidFill>
              </a:rPr>
              <a:t> </a:t>
            </a:r>
            <a:r>
              <a:rPr lang="en-US" altLang="cs-CZ" sz="3600" dirty="0">
                <a:solidFill>
                  <a:srgbClr val="FF0000"/>
                </a:solidFill>
              </a:rPr>
              <a:t>approach„</a:t>
            </a:r>
            <a:r>
              <a:rPr lang="cs-CZ" altLang="cs-CZ" sz="3600" dirty="0">
                <a:solidFill>
                  <a:srgbClr val="FF0000"/>
                </a:solidFill>
              </a:rPr>
              <a:t> </a:t>
            </a:r>
            <a:r>
              <a:rPr lang="en-US" altLang="cs-CZ" sz="3600" dirty="0">
                <a:solidFill>
                  <a:srgbClr val="FF0000"/>
                </a:solidFill>
              </a:rPr>
              <a:t>according to Stewart and </a:t>
            </a:r>
            <a:r>
              <a:rPr lang="en-US" altLang="cs-CZ" sz="3600" dirty="0" err="1">
                <a:solidFill>
                  <a:srgbClr val="FF0000"/>
                </a:solidFill>
              </a:rPr>
              <a:t>Fencl</a:t>
            </a:r>
            <a:endParaRPr lang="cs-CZ" altLang="cs-CZ" sz="3600" dirty="0">
              <a:solidFill>
                <a:srgbClr val="FF0000"/>
              </a:solidFill>
            </a:endParaRPr>
          </a:p>
        </p:txBody>
      </p:sp>
      <p:sp>
        <p:nvSpPr>
          <p:cNvPr id="11" name="Šipka: obousměrná vodorovná 10">
            <a:extLst>
              <a:ext uri="{FF2B5EF4-FFF2-40B4-BE49-F238E27FC236}">
                <a16:creationId xmlns:a16="http://schemas.microsoft.com/office/drawing/2014/main" id="{203E600D-2BDE-4F30-AA76-CF57B66BDCD5}"/>
              </a:ext>
            </a:extLst>
          </p:cNvPr>
          <p:cNvSpPr/>
          <p:nvPr/>
        </p:nvSpPr>
        <p:spPr>
          <a:xfrm rot="5400000">
            <a:off x="7997599" y="1847576"/>
            <a:ext cx="3403338" cy="3085862"/>
          </a:xfrm>
          <a:prstGeom prst="leftRightArrow">
            <a:avLst>
              <a:gd name="adj1" fmla="val 77568"/>
              <a:gd name="adj2" fmla="val 31817"/>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2" name="TextovéPole 1">
            <a:extLst>
              <a:ext uri="{FF2B5EF4-FFF2-40B4-BE49-F238E27FC236}">
                <a16:creationId xmlns:a16="http://schemas.microsoft.com/office/drawing/2014/main" id="{BA72287D-EA70-4A68-B3F7-27C0D72E14EF}"/>
              </a:ext>
            </a:extLst>
          </p:cNvPr>
          <p:cNvSpPr txBox="1">
            <a:spLocks noChangeArrowheads="1"/>
          </p:cNvSpPr>
          <p:nvPr/>
        </p:nvSpPr>
        <p:spPr bwMode="auto">
          <a:xfrm>
            <a:off x="8323283" y="2522719"/>
            <a:ext cx="233027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dirty="0">
                <a:solidFill>
                  <a:schemeClr val="bg1"/>
                </a:solidFill>
                <a:latin typeface="Times New Roman" panose="02020603050405020304" pitchFamily="18" charset="0"/>
              </a:rPr>
              <a:t>Balance </a:t>
            </a:r>
            <a:r>
              <a:rPr lang="cs-CZ" altLang="cs-CZ" dirty="0" err="1">
                <a:solidFill>
                  <a:schemeClr val="bg1"/>
                </a:solidFill>
                <a:latin typeface="Times New Roman" panose="02020603050405020304" pitchFamily="18" charset="0"/>
              </a:rPr>
              <a:t>sheet</a:t>
            </a:r>
            <a:r>
              <a:rPr lang="cs-CZ" altLang="cs-CZ" dirty="0">
                <a:solidFill>
                  <a:schemeClr val="bg1"/>
                </a:solidFill>
                <a:latin typeface="Times New Roman" panose="02020603050405020304" pitchFamily="18" charset="0"/>
              </a:rPr>
              <a:t> </a:t>
            </a:r>
            <a:r>
              <a:rPr lang="cs-CZ" altLang="cs-CZ" dirty="0" err="1">
                <a:solidFill>
                  <a:schemeClr val="bg1"/>
                </a:solidFill>
                <a:latin typeface="Times New Roman" panose="02020603050405020304" pitchFamily="18" charset="0"/>
              </a:rPr>
              <a:t>approach</a:t>
            </a:r>
            <a:endParaRPr lang="cs-CZ" altLang="cs-CZ" dirty="0">
              <a:solidFill>
                <a:schemeClr val="bg1"/>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145332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TextovéPole 3">
            <a:hlinkClick r:id="" action="ppaction://noaction"/>
            <a:extLst>
              <a:ext uri="{FF2B5EF4-FFF2-40B4-BE49-F238E27FC236}">
                <a16:creationId xmlns:a16="http://schemas.microsoft.com/office/drawing/2014/main" id="{CAB6EFFD-0365-4046-91E0-A3345F6A3650}"/>
              </a:ext>
            </a:extLst>
          </p:cNvPr>
          <p:cNvSpPr txBox="1"/>
          <p:nvPr/>
        </p:nvSpPr>
        <p:spPr>
          <a:xfrm>
            <a:off x="2495550" y="5435600"/>
            <a:ext cx="1822450"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Volume </a:t>
            </a:r>
            <a:r>
              <a:rPr lang="cs-CZ" dirty="0" err="1"/>
              <a:t>disorders</a:t>
            </a:r>
            <a:endParaRPr lang="cs-CZ" dirty="0"/>
          </a:p>
        </p:txBody>
      </p:sp>
      <p:sp>
        <p:nvSpPr>
          <p:cNvPr id="5" name="TextovéPole 4">
            <a:hlinkClick r:id="" action="ppaction://noaction"/>
            <a:extLst>
              <a:ext uri="{FF2B5EF4-FFF2-40B4-BE49-F238E27FC236}">
                <a16:creationId xmlns:a16="http://schemas.microsoft.com/office/drawing/2014/main" id="{6DF9ECF3-C87B-4239-B176-A198893FC309}"/>
              </a:ext>
            </a:extLst>
          </p:cNvPr>
          <p:cNvSpPr txBox="1"/>
          <p:nvPr/>
        </p:nvSpPr>
        <p:spPr>
          <a:xfrm>
            <a:off x="2135189" y="3132138"/>
            <a:ext cx="2111375" cy="368300"/>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Circulation</a:t>
            </a:r>
            <a:r>
              <a:rPr lang="cs-CZ" dirty="0"/>
              <a:t> </a:t>
            </a:r>
            <a:r>
              <a:rPr lang="cs-CZ" dirty="0" err="1"/>
              <a:t>disorders</a:t>
            </a:r>
            <a:endParaRPr lang="cs-CZ" dirty="0"/>
          </a:p>
        </p:txBody>
      </p:sp>
      <p:sp>
        <p:nvSpPr>
          <p:cNvPr id="6" name="TextovéPole 5">
            <a:extLst>
              <a:ext uri="{FF2B5EF4-FFF2-40B4-BE49-F238E27FC236}">
                <a16:creationId xmlns:a16="http://schemas.microsoft.com/office/drawing/2014/main" id="{B8A1CF27-1A76-4F54-B601-924DDB22D75A}"/>
              </a:ext>
            </a:extLst>
          </p:cNvPr>
          <p:cNvSpPr txBox="1"/>
          <p:nvPr/>
        </p:nvSpPr>
        <p:spPr>
          <a:xfrm>
            <a:off x="4440238" y="6011864"/>
            <a:ext cx="1738312"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Kidney</a:t>
            </a:r>
            <a:r>
              <a:rPr lang="cs-CZ" dirty="0"/>
              <a:t> </a:t>
            </a:r>
            <a:r>
              <a:rPr lang="cs-CZ" dirty="0" err="1"/>
              <a:t>disorders</a:t>
            </a:r>
            <a:endParaRPr lang="cs-CZ" dirty="0"/>
          </a:p>
        </p:txBody>
      </p:sp>
      <p:sp>
        <p:nvSpPr>
          <p:cNvPr id="7" name="TextovéPole 6">
            <a:extLst>
              <a:ext uri="{FF2B5EF4-FFF2-40B4-BE49-F238E27FC236}">
                <a16:creationId xmlns:a16="http://schemas.microsoft.com/office/drawing/2014/main" id="{F8C998A1-51FC-43F1-B1CE-486045AE945C}"/>
              </a:ext>
            </a:extLst>
          </p:cNvPr>
          <p:cNvSpPr txBox="1"/>
          <p:nvPr/>
        </p:nvSpPr>
        <p:spPr>
          <a:xfrm>
            <a:off x="7824789" y="5003800"/>
            <a:ext cx="2105025"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Electrolyte</a:t>
            </a:r>
            <a:r>
              <a:rPr lang="cs-CZ" dirty="0"/>
              <a:t> </a:t>
            </a:r>
            <a:r>
              <a:rPr lang="cs-CZ" dirty="0" err="1"/>
              <a:t>disorders</a:t>
            </a:r>
            <a:endParaRPr lang="cs-CZ" dirty="0"/>
          </a:p>
        </p:txBody>
      </p:sp>
      <p:sp>
        <p:nvSpPr>
          <p:cNvPr id="8" name="TextovéPole 7">
            <a:extLst>
              <a:ext uri="{FF2B5EF4-FFF2-40B4-BE49-F238E27FC236}">
                <a16:creationId xmlns:a16="http://schemas.microsoft.com/office/drawing/2014/main" id="{27050BBA-6A8C-4D2A-9EC1-D6924EA58283}"/>
              </a:ext>
            </a:extLst>
          </p:cNvPr>
          <p:cNvSpPr txBox="1"/>
          <p:nvPr/>
        </p:nvSpPr>
        <p:spPr>
          <a:xfrm>
            <a:off x="1847851" y="4140200"/>
            <a:ext cx="2130425" cy="368300"/>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Osmolarity </a:t>
            </a:r>
            <a:r>
              <a:rPr lang="cs-CZ" dirty="0" err="1"/>
              <a:t>disorders</a:t>
            </a:r>
            <a:endParaRPr lang="cs-CZ" dirty="0"/>
          </a:p>
        </p:txBody>
      </p:sp>
      <p:sp>
        <p:nvSpPr>
          <p:cNvPr id="9" name="TextovéPole 8">
            <a:extLst>
              <a:ext uri="{FF2B5EF4-FFF2-40B4-BE49-F238E27FC236}">
                <a16:creationId xmlns:a16="http://schemas.microsoft.com/office/drawing/2014/main" id="{969152A5-8F33-488B-A34A-EFFB0E85959C}"/>
              </a:ext>
            </a:extLst>
          </p:cNvPr>
          <p:cNvSpPr txBox="1"/>
          <p:nvPr/>
        </p:nvSpPr>
        <p:spPr>
          <a:xfrm>
            <a:off x="8040689" y="4067175"/>
            <a:ext cx="2020887"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Acid</a:t>
            </a:r>
            <a:r>
              <a:rPr lang="cs-CZ" dirty="0"/>
              <a:t>-Base </a:t>
            </a:r>
            <a:r>
              <a:rPr lang="cs-CZ" dirty="0" err="1"/>
              <a:t>disorders</a:t>
            </a:r>
            <a:endParaRPr lang="cs-CZ" dirty="0"/>
          </a:p>
        </p:txBody>
      </p:sp>
      <p:sp>
        <p:nvSpPr>
          <p:cNvPr id="10" name="TextovéPole 9">
            <a:extLst>
              <a:ext uri="{FF2B5EF4-FFF2-40B4-BE49-F238E27FC236}">
                <a16:creationId xmlns:a16="http://schemas.microsoft.com/office/drawing/2014/main" id="{54F4793C-A017-47A8-B087-FE47BBBB7EB8}"/>
              </a:ext>
            </a:extLst>
          </p:cNvPr>
          <p:cNvSpPr txBox="1"/>
          <p:nvPr/>
        </p:nvSpPr>
        <p:spPr>
          <a:xfrm>
            <a:off x="7319963" y="3059114"/>
            <a:ext cx="2171700"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Respiratory</a:t>
            </a:r>
            <a:r>
              <a:rPr lang="cs-CZ" dirty="0"/>
              <a:t> </a:t>
            </a:r>
            <a:r>
              <a:rPr lang="cs-CZ" dirty="0" err="1"/>
              <a:t>disorders</a:t>
            </a:r>
            <a:endParaRPr lang="cs-CZ" dirty="0"/>
          </a:p>
        </p:txBody>
      </p:sp>
      <p:sp>
        <p:nvSpPr>
          <p:cNvPr id="11" name="TextovéPole 10">
            <a:extLst>
              <a:ext uri="{FF2B5EF4-FFF2-40B4-BE49-F238E27FC236}">
                <a16:creationId xmlns:a16="http://schemas.microsoft.com/office/drawing/2014/main" id="{03B777A5-6F99-432E-9232-92FB98471E6C}"/>
              </a:ext>
            </a:extLst>
          </p:cNvPr>
          <p:cNvSpPr txBox="1"/>
          <p:nvPr/>
        </p:nvSpPr>
        <p:spPr>
          <a:xfrm>
            <a:off x="4151314" y="2411414"/>
            <a:ext cx="2782887"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O2/CO2 transport </a:t>
            </a:r>
            <a:r>
              <a:rPr lang="cs-CZ" dirty="0" err="1"/>
              <a:t>disorders</a:t>
            </a:r>
            <a:endParaRPr lang="cs-CZ" dirty="0"/>
          </a:p>
        </p:txBody>
      </p:sp>
      <p:sp>
        <p:nvSpPr>
          <p:cNvPr id="12" name="TextovéPole 11">
            <a:extLst>
              <a:ext uri="{FF2B5EF4-FFF2-40B4-BE49-F238E27FC236}">
                <a16:creationId xmlns:a16="http://schemas.microsoft.com/office/drawing/2014/main" id="{B45FE300-E502-4CD5-B15B-838C6D6C96D1}"/>
              </a:ext>
            </a:extLst>
          </p:cNvPr>
          <p:cNvSpPr txBox="1"/>
          <p:nvPr/>
        </p:nvSpPr>
        <p:spPr>
          <a:xfrm>
            <a:off x="6388101" y="5795964"/>
            <a:ext cx="2587625"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Gastrointestinal</a:t>
            </a:r>
            <a:r>
              <a:rPr lang="cs-CZ" dirty="0"/>
              <a:t> </a:t>
            </a:r>
            <a:r>
              <a:rPr lang="cs-CZ" dirty="0" err="1"/>
              <a:t>disorders</a:t>
            </a:r>
            <a:endParaRPr lang="cs-CZ" dirty="0"/>
          </a:p>
        </p:txBody>
      </p:sp>
      <p:pic>
        <p:nvPicPr>
          <p:cNvPr id="3084" name="Picture 2" descr="C:\Users\jirka\AppData\Local\Microsoft\Windows\Temporary Internet Files\Content.IE5\3QEVY6B9\MP900400454[1].jpg">
            <a:extLst>
              <a:ext uri="{FF2B5EF4-FFF2-40B4-BE49-F238E27FC236}">
                <a16:creationId xmlns:a16="http://schemas.microsoft.com/office/drawing/2014/main" id="{FC643A47-D972-4334-9C0B-CFB35B02CA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2038" y="3708401"/>
            <a:ext cx="21590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Obousměrná svislá šipka 15">
            <a:extLst>
              <a:ext uri="{FF2B5EF4-FFF2-40B4-BE49-F238E27FC236}">
                <a16:creationId xmlns:a16="http://schemas.microsoft.com/office/drawing/2014/main" id="{D4BEAC97-3406-40E0-BE85-9189285FFAA4}"/>
              </a:ext>
            </a:extLst>
          </p:cNvPr>
          <p:cNvSpPr/>
          <p:nvPr/>
        </p:nvSpPr>
        <p:spPr>
          <a:xfrm rot="3622967">
            <a:off x="4226719" y="464423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7" name="Obousměrná svislá šipka 16">
            <a:extLst>
              <a:ext uri="{FF2B5EF4-FFF2-40B4-BE49-F238E27FC236}">
                <a16:creationId xmlns:a16="http://schemas.microsoft.com/office/drawing/2014/main" id="{9DC4AE32-8BBA-470A-9A54-9B971435491E}"/>
              </a:ext>
            </a:extLst>
          </p:cNvPr>
          <p:cNvSpPr/>
          <p:nvPr/>
        </p:nvSpPr>
        <p:spPr>
          <a:xfrm rot="5400000">
            <a:off x="4260057" y="388858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8" name="Obousměrná svislá šipka 17">
            <a:extLst>
              <a:ext uri="{FF2B5EF4-FFF2-40B4-BE49-F238E27FC236}">
                <a16:creationId xmlns:a16="http://schemas.microsoft.com/office/drawing/2014/main" id="{453AB525-717A-465C-951D-0EEF6449E6ED}"/>
              </a:ext>
            </a:extLst>
          </p:cNvPr>
          <p:cNvSpPr/>
          <p:nvPr/>
        </p:nvSpPr>
        <p:spPr>
          <a:xfrm rot="8024199">
            <a:off x="4480719" y="3201194"/>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9" name="Obousměrná svislá šipka 18">
            <a:extLst>
              <a:ext uri="{FF2B5EF4-FFF2-40B4-BE49-F238E27FC236}">
                <a16:creationId xmlns:a16="http://schemas.microsoft.com/office/drawing/2014/main" id="{7B731BD3-F687-4231-9280-FEB11A1EDBF6}"/>
              </a:ext>
            </a:extLst>
          </p:cNvPr>
          <p:cNvSpPr/>
          <p:nvPr/>
        </p:nvSpPr>
        <p:spPr>
          <a:xfrm rot="10800000">
            <a:off x="5416551" y="2840039"/>
            <a:ext cx="360363" cy="865187"/>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0" name="Obousměrná svislá šipka 19">
            <a:extLst>
              <a:ext uri="{FF2B5EF4-FFF2-40B4-BE49-F238E27FC236}">
                <a16:creationId xmlns:a16="http://schemas.microsoft.com/office/drawing/2014/main" id="{9CAB3383-67A7-40FD-87AC-796237EB6DBF}"/>
              </a:ext>
            </a:extLst>
          </p:cNvPr>
          <p:cNvSpPr/>
          <p:nvPr/>
        </p:nvSpPr>
        <p:spPr>
          <a:xfrm rot="10800000">
            <a:off x="5303838" y="5148263"/>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1" name="Obousměrná svislá šipka 20">
            <a:extLst>
              <a:ext uri="{FF2B5EF4-FFF2-40B4-BE49-F238E27FC236}">
                <a16:creationId xmlns:a16="http://schemas.microsoft.com/office/drawing/2014/main" id="{F9E7DE2E-5EF7-4B3A-834E-7C63CE61EB46}"/>
              </a:ext>
            </a:extLst>
          </p:cNvPr>
          <p:cNvSpPr/>
          <p:nvPr/>
        </p:nvSpPr>
        <p:spPr>
          <a:xfrm rot="8024199">
            <a:off x="6487319" y="5007769"/>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2" name="Obousměrná svislá šipka 21">
            <a:extLst>
              <a:ext uri="{FF2B5EF4-FFF2-40B4-BE49-F238E27FC236}">
                <a16:creationId xmlns:a16="http://schemas.microsoft.com/office/drawing/2014/main" id="{25BBFF6B-DE2B-4177-94C8-BD4DF135181B}"/>
              </a:ext>
            </a:extLst>
          </p:cNvPr>
          <p:cNvSpPr/>
          <p:nvPr/>
        </p:nvSpPr>
        <p:spPr>
          <a:xfrm rot="3622967">
            <a:off x="6747669" y="3142457"/>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3" name="Obousměrná svislá šipka 22">
            <a:extLst>
              <a:ext uri="{FF2B5EF4-FFF2-40B4-BE49-F238E27FC236}">
                <a16:creationId xmlns:a16="http://schemas.microsoft.com/office/drawing/2014/main" id="{7F9A5920-6C7B-4021-80AB-34CE3B18089A}"/>
              </a:ext>
            </a:extLst>
          </p:cNvPr>
          <p:cNvSpPr/>
          <p:nvPr/>
        </p:nvSpPr>
        <p:spPr>
          <a:xfrm rot="5400000">
            <a:off x="7355682" y="388858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4" name="Obousměrná svislá šipka 23">
            <a:extLst>
              <a:ext uri="{FF2B5EF4-FFF2-40B4-BE49-F238E27FC236}">
                <a16:creationId xmlns:a16="http://schemas.microsoft.com/office/drawing/2014/main" id="{41FB6D17-A83C-4339-88B9-F7A76A62ACF4}"/>
              </a:ext>
            </a:extLst>
          </p:cNvPr>
          <p:cNvSpPr/>
          <p:nvPr/>
        </p:nvSpPr>
        <p:spPr>
          <a:xfrm rot="6483992">
            <a:off x="7246144" y="455533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5" name="TextovéPole 24">
            <a:extLst>
              <a:ext uri="{FF2B5EF4-FFF2-40B4-BE49-F238E27FC236}">
                <a16:creationId xmlns:a16="http://schemas.microsoft.com/office/drawing/2014/main" id="{E0017784-1E4D-42F2-9E23-4A07DD1CC011}"/>
              </a:ext>
            </a:extLst>
          </p:cNvPr>
          <p:cNvSpPr txBox="1"/>
          <p:nvPr/>
        </p:nvSpPr>
        <p:spPr>
          <a:xfrm>
            <a:off x="8040689" y="4067175"/>
            <a:ext cx="2020887" cy="369888"/>
          </a:xfrm>
          <a:prstGeom prst="rect">
            <a:avLst/>
          </a:prstGeom>
        </p:spPr>
        <p:style>
          <a:lnRef idx="1">
            <a:schemeClr val="accent2"/>
          </a:lnRef>
          <a:fillRef idx="2">
            <a:schemeClr val="accent2"/>
          </a:fillRef>
          <a:effectRef idx="1">
            <a:schemeClr val="accent2"/>
          </a:effectRef>
          <a:fontRef idx="minor">
            <a:schemeClr val="dk1"/>
          </a:fontRef>
        </p:style>
        <p:txBody>
          <a:bodyPr wrap="none">
            <a:spAutoFit/>
          </a:bodyPr>
          <a:lstStyle/>
          <a:p>
            <a:pPr eaLnBrk="1" hangingPunct="1">
              <a:defRPr/>
            </a:pPr>
            <a:r>
              <a:rPr lang="cs-CZ" dirty="0" err="1"/>
              <a:t>Acid</a:t>
            </a:r>
            <a:r>
              <a:rPr lang="cs-CZ" dirty="0"/>
              <a:t>-Base </a:t>
            </a:r>
            <a:r>
              <a:rPr lang="cs-CZ" dirty="0" err="1"/>
              <a:t>disorders</a:t>
            </a:r>
            <a:endParaRPr lang="cs-CZ" dirty="0"/>
          </a:p>
        </p:txBody>
      </p:sp>
      <p:sp>
        <p:nvSpPr>
          <p:cNvPr id="3" name="Nadpis 2">
            <a:extLst>
              <a:ext uri="{FF2B5EF4-FFF2-40B4-BE49-F238E27FC236}">
                <a16:creationId xmlns:a16="http://schemas.microsoft.com/office/drawing/2014/main" id="{075238DB-08B1-4C8F-BB55-75DFC4EAA1B7}"/>
              </a:ext>
            </a:extLst>
          </p:cNvPr>
          <p:cNvSpPr>
            <a:spLocks noGrp="1"/>
          </p:cNvSpPr>
          <p:nvPr>
            <p:ph type="title"/>
          </p:nvPr>
        </p:nvSpPr>
        <p:spPr>
          <a:xfrm>
            <a:off x="1471612" y="419101"/>
            <a:ext cx="10515600" cy="1325563"/>
          </a:xfrm>
        </p:spPr>
        <p:txBody>
          <a:bodyPr/>
          <a:lstStyle/>
          <a:p>
            <a:r>
              <a:rPr lang="cs-CZ" dirty="0"/>
              <a:t>IMPORTANT: </a:t>
            </a:r>
            <a:r>
              <a:rPr lang="cs-CZ" dirty="0" err="1"/>
              <a:t>Understanding</a:t>
            </a:r>
            <a:r>
              <a:rPr lang="cs-CZ" dirty="0"/>
              <a:t> </a:t>
            </a:r>
            <a:r>
              <a:rPr lang="cs-CZ" dirty="0" err="1"/>
              <a:t>causal</a:t>
            </a:r>
            <a:r>
              <a:rPr lang="cs-CZ" dirty="0"/>
              <a:t> </a:t>
            </a:r>
            <a:r>
              <a:rPr lang="cs-CZ" dirty="0" err="1"/>
              <a:t>contexts</a:t>
            </a: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checkerboard(across)">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6" presetClass="emph" presetSubtype="0" fill="hold" grpId="0" nodeType="clickEffect">
                                  <p:stCondLst>
                                    <p:cond delay="0"/>
                                  </p:stCondLst>
                                  <p:childTnLst>
                                    <p:animEffect transition="out" filter="fade">
                                      <p:cBhvr>
                                        <p:cTn id="11" dur="500" tmFilter="0, 0; .2, .5; .8, .5; 1, 0"/>
                                        <p:tgtEl>
                                          <p:spTgt spid="7"/>
                                        </p:tgtEl>
                                      </p:cBhvr>
                                    </p:animEffect>
                                    <p:animScale>
                                      <p:cBhvr>
                                        <p:cTn id="12" dur="250" autoRev="1" fill="hold"/>
                                        <p:tgtEl>
                                          <p:spTgt spid="7"/>
                                        </p:tgtEl>
                                      </p:cBhvr>
                                      <p:by x="105000" y="105000"/>
                                    </p:animScale>
                                  </p:childTnLst>
                                </p:cTn>
                              </p:par>
                              <p:par>
                                <p:cTn id="13" presetID="26" presetClass="emph" presetSubtype="0" fill="hold" grpId="0" nodeType="withEffect">
                                  <p:stCondLst>
                                    <p:cond delay="0"/>
                                  </p:stCondLst>
                                  <p:childTnLst>
                                    <p:animEffect transition="out" filter="fade">
                                      <p:cBhvr>
                                        <p:cTn id="14" dur="500" tmFilter="0, 0; .2, .5; .8, .5; 1, 0"/>
                                        <p:tgtEl>
                                          <p:spTgt spid="12"/>
                                        </p:tgtEl>
                                      </p:cBhvr>
                                    </p:animEffect>
                                    <p:animScale>
                                      <p:cBhvr>
                                        <p:cTn id="15" dur="250" autoRev="1" fill="hold"/>
                                        <p:tgtEl>
                                          <p:spTgt spid="12"/>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6"/>
                                        </p:tgtEl>
                                      </p:cBhvr>
                                    </p:animEffect>
                                    <p:animScale>
                                      <p:cBhvr>
                                        <p:cTn id="18" dur="250" autoRev="1" fill="hold"/>
                                        <p:tgtEl>
                                          <p:spTgt spid="6"/>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4"/>
                                        </p:tgtEl>
                                      </p:cBhvr>
                                    </p:animEffect>
                                    <p:animScale>
                                      <p:cBhvr>
                                        <p:cTn id="21" dur="250" autoRev="1" fill="hold"/>
                                        <p:tgtEl>
                                          <p:spTgt spid="4"/>
                                        </p:tgtEl>
                                      </p:cBhvr>
                                      <p:by x="105000" y="105000"/>
                                    </p:animScale>
                                  </p:childTnLst>
                                </p:cTn>
                              </p:par>
                              <p:par>
                                <p:cTn id="22" presetID="26" presetClass="emph" presetSubtype="0" fill="hold" grpId="0" nodeType="withEffect">
                                  <p:stCondLst>
                                    <p:cond delay="0"/>
                                  </p:stCondLst>
                                  <p:childTnLst>
                                    <p:animEffect transition="out" filter="fade">
                                      <p:cBhvr>
                                        <p:cTn id="23" dur="500" tmFilter="0, 0; .2, .5; .8, .5; 1, 0"/>
                                        <p:tgtEl>
                                          <p:spTgt spid="8"/>
                                        </p:tgtEl>
                                      </p:cBhvr>
                                    </p:animEffect>
                                    <p:animScale>
                                      <p:cBhvr>
                                        <p:cTn id="24" dur="250" autoRev="1" fill="hold"/>
                                        <p:tgtEl>
                                          <p:spTgt spid="8"/>
                                        </p:tgtEl>
                                      </p:cBhvr>
                                      <p:by x="105000" y="105000"/>
                                    </p:animScale>
                                  </p:childTnLst>
                                </p:cTn>
                              </p:par>
                              <p:par>
                                <p:cTn id="25" presetID="26" presetClass="emph" presetSubtype="0" fill="hold" grpId="0" nodeType="withEffect">
                                  <p:stCondLst>
                                    <p:cond delay="0"/>
                                  </p:stCondLst>
                                  <p:childTnLst>
                                    <p:animEffect transition="out" filter="fade">
                                      <p:cBhvr>
                                        <p:cTn id="26" dur="500" tmFilter="0, 0; .2, .5; .8, .5; 1, 0"/>
                                        <p:tgtEl>
                                          <p:spTgt spid="5"/>
                                        </p:tgtEl>
                                      </p:cBhvr>
                                    </p:animEffect>
                                    <p:animScale>
                                      <p:cBhvr>
                                        <p:cTn id="27" dur="250" autoRev="1" fill="hold"/>
                                        <p:tgtEl>
                                          <p:spTgt spid="5"/>
                                        </p:tgtEl>
                                      </p:cBhvr>
                                      <p:by x="105000" y="105000"/>
                                    </p:animScale>
                                  </p:childTnLst>
                                </p:cTn>
                              </p:par>
                              <p:par>
                                <p:cTn id="28" presetID="26" presetClass="emph" presetSubtype="0" fill="hold" grpId="0" nodeType="withEffect">
                                  <p:stCondLst>
                                    <p:cond delay="0"/>
                                  </p:stCondLst>
                                  <p:childTnLst>
                                    <p:animEffect transition="out" filter="fade">
                                      <p:cBhvr>
                                        <p:cTn id="29" dur="500" tmFilter="0, 0; .2, .5; .8, .5; 1, 0"/>
                                        <p:tgtEl>
                                          <p:spTgt spid="11"/>
                                        </p:tgtEl>
                                      </p:cBhvr>
                                    </p:animEffect>
                                    <p:animScale>
                                      <p:cBhvr>
                                        <p:cTn id="30" dur="250" autoRev="1" fill="hold"/>
                                        <p:tgtEl>
                                          <p:spTgt spid="11"/>
                                        </p:tgtEl>
                                      </p:cBhvr>
                                      <p:by x="105000" y="105000"/>
                                    </p:animScale>
                                  </p:childTnLst>
                                </p:cTn>
                              </p:par>
                              <p:par>
                                <p:cTn id="31" presetID="26" presetClass="emph" presetSubtype="0" fill="hold" grpId="0" nodeType="withEffect">
                                  <p:stCondLst>
                                    <p:cond delay="0"/>
                                  </p:stCondLst>
                                  <p:childTnLst>
                                    <p:animEffect transition="out" filter="fade">
                                      <p:cBhvr>
                                        <p:cTn id="32" dur="500" tmFilter="0, 0; .2, .5; .8, .5; 1, 0"/>
                                        <p:tgtEl>
                                          <p:spTgt spid="10"/>
                                        </p:tgtEl>
                                      </p:cBhvr>
                                    </p:animEffect>
                                    <p:animScale>
                                      <p:cBhvr>
                                        <p:cTn id="33" dur="250" autoRev="1" fill="hold"/>
                                        <p:tgtEl>
                                          <p:spTgt spid="1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0" grpId="0" animBg="1"/>
      <p:bldP spid="11" grpId="0" animBg="1"/>
      <p:bldP spid="12" grpId="0" animBg="1"/>
      <p:bldP spid="25"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93B5D6BE-475C-4C32-B968-9DD6A2CDE8C8}"/>
              </a:ext>
            </a:extLst>
          </p:cNvPr>
          <p:cNvPicPr>
            <a:picLocks noChangeAspect="1"/>
          </p:cNvPicPr>
          <p:nvPr/>
        </p:nvPicPr>
        <p:blipFill rotWithShape="1">
          <a:blip r:embed="rId4"/>
          <a:srcRect t="19625" b="-52"/>
          <a:stretch/>
        </p:blipFill>
        <p:spPr>
          <a:xfrm>
            <a:off x="-190500" y="1406126"/>
            <a:ext cx="12192000" cy="5518549"/>
          </a:xfrm>
          <a:prstGeom prst="rect">
            <a:avLst/>
          </a:prstGeom>
        </p:spPr>
      </p:pic>
      <p:sp>
        <p:nvSpPr>
          <p:cNvPr id="5" name="TextovéPole 4">
            <a:extLst>
              <a:ext uri="{FF2B5EF4-FFF2-40B4-BE49-F238E27FC236}">
                <a16:creationId xmlns:a16="http://schemas.microsoft.com/office/drawing/2014/main" id="{755F074B-35B8-40F9-94B8-409D0CF7E11D}"/>
              </a:ext>
            </a:extLst>
          </p:cNvPr>
          <p:cNvSpPr txBox="1"/>
          <p:nvPr/>
        </p:nvSpPr>
        <p:spPr>
          <a:xfrm>
            <a:off x="7043736" y="1519238"/>
            <a:ext cx="4356129" cy="523220"/>
          </a:xfrm>
          <a:prstGeom prst="rect">
            <a:avLst/>
          </a:prstGeom>
          <a:noFill/>
        </p:spPr>
        <p:txBody>
          <a:bodyPr wrap="none" rtlCol="0">
            <a:spAutoFit/>
          </a:bodyPr>
          <a:lstStyle/>
          <a:p>
            <a:r>
              <a:rPr lang="en-US" sz="2800" dirty="0"/>
              <a:t>Thank you for your attention</a:t>
            </a:r>
          </a:p>
        </p:txBody>
      </p:sp>
      <p:sp>
        <p:nvSpPr>
          <p:cNvPr id="6" name="TextovéPole 5">
            <a:extLst>
              <a:ext uri="{FF2B5EF4-FFF2-40B4-BE49-F238E27FC236}">
                <a16:creationId xmlns:a16="http://schemas.microsoft.com/office/drawing/2014/main" id="{1694E09C-803E-488F-A9EB-E7C6A0B6683D}"/>
              </a:ext>
            </a:extLst>
          </p:cNvPr>
          <p:cNvSpPr txBox="1"/>
          <p:nvPr/>
        </p:nvSpPr>
        <p:spPr>
          <a:xfrm>
            <a:off x="8210549" y="5414963"/>
            <a:ext cx="2808782" cy="923330"/>
          </a:xfrm>
          <a:prstGeom prst="rect">
            <a:avLst/>
          </a:prstGeom>
          <a:noFill/>
        </p:spPr>
        <p:txBody>
          <a:bodyPr wrap="none" rtlCol="0">
            <a:spAutoFit/>
          </a:bodyPr>
          <a:lstStyle/>
          <a:p>
            <a:r>
              <a:rPr lang="cs-CZ" dirty="0"/>
              <a:t>All </a:t>
            </a:r>
            <a:r>
              <a:rPr lang="cs-CZ" dirty="0" err="1"/>
              <a:t>questions</a:t>
            </a:r>
            <a:r>
              <a:rPr lang="cs-CZ" dirty="0"/>
              <a:t>:</a:t>
            </a:r>
          </a:p>
          <a:p>
            <a:r>
              <a:rPr lang="cs-CZ" dirty="0"/>
              <a:t>email: </a:t>
            </a:r>
            <a:r>
              <a:rPr lang="cs-CZ" dirty="0">
                <a:hlinkClick r:id="rId5"/>
              </a:rPr>
              <a:t>kofranek@gmail.com</a:t>
            </a:r>
            <a:endParaRPr lang="cs-CZ" dirty="0"/>
          </a:p>
          <a:p>
            <a:r>
              <a:rPr lang="cs-CZ" dirty="0"/>
              <a:t>Tel. 777-68-68-68</a:t>
            </a:r>
            <a:endParaRPr lang="en-US" dirty="0"/>
          </a:p>
        </p:txBody>
      </p:sp>
    </p:spTree>
    <p:custDataLst>
      <p:tags r:id="rId1"/>
    </p:custDataLst>
    <p:extLst>
      <p:ext uri="{BB962C8B-B14F-4D97-AF65-F5344CB8AC3E}">
        <p14:creationId xmlns:p14="http://schemas.microsoft.com/office/powerpoint/2010/main" val="26747675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EFAB110B-310B-4C1D-9E67-0AF7B9C714A0}"/>
              </a:ext>
            </a:extLst>
          </p:cNvPr>
          <p:cNvGrpSpPr>
            <a:grpSpLocks/>
          </p:cNvGrpSpPr>
          <p:nvPr/>
        </p:nvGrpSpPr>
        <p:grpSpPr bwMode="auto">
          <a:xfrm>
            <a:off x="4033839" y="276226"/>
            <a:ext cx="750887" cy="1495425"/>
            <a:chOff x="1581" y="174"/>
            <a:chExt cx="473" cy="942"/>
          </a:xfrm>
        </p:grpSpPr>
        <p:grpSp>
          <p:nvGrpSpPr>
            <p:cNvPr id="30031" name="Group 3">
              <a:extLst>
                <a:ext uri="{FF2B5EF4-FFF2-40B4-BE49-F238E27FC236}">
                  <a16:creationId xmlns:a16="http://schemas.microsoft.com/office/drawing/2014/main" id="{43344155-4E70-4822-9E13-7B12400A74EE}"/>
                </a:ext>
              </a:extLst>
            </p:cNvPr>
            <p:cNvGrpSpPr>
              <a:grpSpLocks/>
            </p:cNvGrpSpPr>
            <p:nvPr/>
          </p:nvGrpSpPr>
          <p:grpSpPr bwMode="auto">
            <a:xfrm>
              <a:off x="1630" y="174"/>
              <a:ext cx="406" cy="467"/>
              <a:chOff x="1630" y="174"/>
              <a:chExt cx="406" cy="467"/>
            </a:xfrm>
          </p:grpSpPr>
          <p:sp>
            <p:nvSpPr>
              <p:cNvPr id="30051" name="Freeform 4">
                <a:extLst>
                  <a:ext uri="{FF2B5EF4-FFF2-40B4-BE49-F238E27FC236}">
                    <a16:creationId xmlns:a16="http://schemas.microsoft.com/office/drawing/2014/main" id="{B798F39B-EAB4-452C-8770-3F4AE17C2361}"/>
                  </a:ext>
                </a:extLst>
              </p:cNvPr>
              <p:cNvSpPr>
                <a:spLocks/>
              </p:cNvSpPr>
              <p:nvPr/>
            </p:nvSpPr>
            <p:spPr bwMode="auto">
              <a:xfrm>
                <a:off x="1630" y="186"/>
                <a:ext cx="406" cy="455"/>
              </a:xfrm>
              <a:custGeom>
                <a:avLst/>
                <a:gdLst>
                  <a:gd name="T0" fmla="*/ 0 w 1624"/>
                  <a:gd name="T1" fmla="*/ 0 h 1819"/>
                  <a:gd name="T2" fmla="*/ 0 w 1624"/>
                  <a:gd name="T3" fmla="*/ 0 h 1819"/>
                  <a:gd name="T4" fmla="*/ 0 w 1624"/>
                  <a:gd name="T5" fmla="*/ 0 h 1819"/>
                  <a:gd name="T6" fmla="*/ 0 w 1624"/>
                  <a:gd name="T7" fmla="*/ 0 h 1819"/>
                  <a:gd name="T8" fmla="*/ 0 w 1624"/>
                  <a:gd name="T9" fmla="*/ 0 h 1819"/>
                  <a:gd name="T10" fmla="*/ 0 w 1624"/>
                  <a:gd name="T11" fmla="*/ 0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0 w 1624"/>
                  <a:gd name="T51" fmla="*/ 0 h 1819"/>
                  <a:gd name="T52" fmla="*/ 0 w 1624"/>
                  <a:gd name="T53" fmla="*/ 0 h 1819"/>
                  <a:gd name="T54" fmla="*/ 0 w 1624"/>
                  <a:gd name="T55" fmla="*/ 0 h 1819"/>
                  <a:gd name="T56" fmla="*/ 0 w 1624"/>
                  <a:gd name="T57" fmla="*/ 0 h 1819"/>
                  <a:gd name="T58" fmla="*/ 0 w 1624"/>
                  <a:gd name="T59" fmla="*/ 0 h 1819"/>
                  <a:gd name="T60" fmla="*/ 0 w 1624"/>
                  <a:gd name="T61" fmla="*/ 0 h 1819"/>
                  <a:gd name="T62" fmla="*/ 0 w 1624"/>
                  <a:gd name="T63" fmla="*/ 0 h 1819"/>
                  <a:gd name="T64" fmla="*/ 0 w 1624"/>
                  <a:gd name="T65" fmla="*/ 0 h 1819"/>
                  <a:gd name="T66" fmla="*/ 0 w 1624"/>
                  <a:gd name="T67" fmla="*/ 0 h 1819"/>
                  <a:gd name="T68" fmla="*/ 0 w 1624"/>
                  <a:gd name="T69" fmla="*/ 0 h 1819"/>
                  <a:gd name="T70" fmla="*/ 0 w 1624"/>
                  <a:gd name="T71" fmla="*/ 0 h 1819"/>
                  <a:gd name="T72" fmla="*/ 0 w 1624"/>
                  <a:gd name="T73" fmla="*/ 0 h 1819"/>
                  <a:gd name="T74" fmla="*/ 0 w 1624"/>
                  <a:gd name="T75" fmla="*/ 0 h 1819"/>
                  <a:gd name="T76" fmla="*/ 0 w 1624"/>
                  <a:gd name="T77" fmla="*/ 0 h 1819"/>
                  <a:gd name="T78" fmla="*/ 0 w 1624"/>
                  <a:gd name="T79" fmla="*/ 0 h 1819"/>
                  <a:gd name="T80" fmla="*/ 0 w 1624"/>
                  <a:gd name="T81" fmla="*/ 0 h 1819"/>
                  <a:gd name="T82" fmla="*/ 0 w 1624"/>
                  <a:gd name="T83" fmla="*/ 0 h 1819"/>
                  <a:gd name="T84" fmla="*/ 0 w 1624"/>
                  <a:gd name="T85" fmla="*/ 0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0052" name="Oval 5">
                <a:extLst>
                  <a:ext uri="{FF2B5EF4-FFF2-40B4-BE49-F238E27FC236}">
                    <a16:creationId xmlns:a16="http://schemas.microsoft.com/office/drawing/2014/main" id="{C7144512-2068-40F9-8665-72A4BA366874}"/>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0032" name="Group 6">
              <a:extLst>
                <a:ext uri="{FF2B5EF4-FFF2-40B4-BE49-F238E27FC236}">
                  <a16:creationId xmlns:a16="http://schemas.microsoft.com/office/drawing/2014/main" id="{3756042D-9802-4F5A-892A-16C1FD6CA120}"/>
                </a:ext>
              </a:extLst>
            </p:cNvPr>
            <p:cNvGrpSpPr>
              <a:grpSpLocks/>
            </p:cNvGrpSpPr>
            <p:nvPr/>
          </p:nvGrpSpPr>
          <p:grpSpPr bwMode="auto">
            <a:xfrm>
              <a:off x="1581" y="525"/>
              <a:ext cx="473" cy="591"/>
              <a:chOff x="1581" y="525"/>
              <a:chExt cx="473" cy="591"/>
            </a:xfrm>
          </p:grpSpPr>
          <p:grpSp>
            <p:nvGrpSpPr>
              <p:cNvPr id="30033" name="Group 7">
                <a:extLst>
                  <a:ext uri="{FF2B5EF4-FFF2-40B4-BE49-F238E27FC236}">
                    <a16:creationId xmlns:a16="http://schemas.microsoft.com/office/drawing/2014/main" id="{E75F6938-B2BD-40CA-AF38-8B43F2789303}"/>
                  </a:ext>
                </a:extLst>
              </p:cNvPr>
              <p:cNvGrpSpPr>
                <a:grpSpLocks/>
              </p:cNvGrpSpPr>
              <p:nvPr/>
            </p:nvGrpSpPr>
            <p:grpSpPr bwMode="auto">
              <a:xfrm>
                <a:off x="1665" y="660"/>
                <a:ext cx="320" cy="275"/>
                <a:chOff x="1665" y="660"/>
                <a:chExt cx="320" cy="275"/>
              </a:xfrm>
            </p:grpSpPr>
            <p:sp>
              <p:nvSpPr>
                <p:cNvPr id="30048" name="Freeform 8">
                  <a:extLst>
                    <a:ext uri="{FF2B5EF4-FFF2-40B4-BE49-F238E27FC236}">
                      <a16:creationId xmlns:a16="http://schemas.microsoft.com/office/drawing/2014/main" id="{3D9E1CE1-4B45-49F6-B211-13CC4F1FF66D}"/>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0049" name="Freeform 9">
                  <a:extLst>
                    <a:ext uri="{FF2B5EF4-FFF2-40B4-BE49-F238E27FC236}">
                      <a16:creationId xmlns:a16="http://schemas.microsoft.com/office/drawing/2014/main" id="{19883201-4355-425A-B18A-51023C7EC2D0}"/>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0050" name="Freeform 10">
                  <a:extLst>
                    <a:ext uri="{FF2B5EF4-FFF2-40B4-BE49-F238E27FC236}">
                      <a16:creationId xmlns:a16="http://schemas.microsoft.com/office/drawing/2014/main" id="{9F1DDF1B-42E5-40F9-8254-1A1DC61DAB93}"/>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0034" name="Group 11">
                <a:extLst>
                  <a:ext uri="{FF2B5EF4-FFF2-40B4-BE49-F238E27FC236}">
                    <a16:creationId xmlns:a16="http://schemas.microsoft.com/office/drawing/2014/main" id="{9359E9FF-79B4-4DB0-BCC1-93DAEAC2CC2C}"/>
                  </a:ext>
                </a:extLst>
              </p:cNvPr>
              <p:cNvGrpSpPr>
                <a:grpSpLocks/>
              </p:cNvGrpSpPr>
              <p:nvPr/>
            </p:nvGrpSpPr>
            <p:grpSpPr bwMode="auto">
              <a:xfrm>
                <a:off x="1581" y="525"/>
                <a:ext cx="473" cy="591"/>
                <a:chOff x="1581" y="525"/>
                <a:chExt cx="473" cy="591"/>
              </a:xfrm>
            </p:grpSpPr>
            <p:sp>
              <p:nvSpPr>
                <p:cNvPr id="30035" name="Freeform 12">
                  <a:extLst>
                    <a:ext uri="{FF2B5EF4-FFF2-40B4-BE49-F238E27FC236}">
                      <a16:creationId xmlns:a16="http://schemas.microsoft.com/office/drawing/2014/main" id="{0FD573E1-7D3F-4F4D-ABA8-54F44E9F5A1F}"/>
                    </a:ext>
                  </a:extLst>
                </p:cNvPr>
                <p:cNvSpPr>
                  <a:spLocks/>
                </p:cNvSpPr>
                <p:nvPr/>
              </p:nvSpPr>
              <p:spPr bwMode="auto">
                <a:xfrm>
                  <a:off x="1581" y="525"/>
                  <a:ext cx="473" cy="591"/>
                </a:xfrm>
                <a:custGeom>
                  <a:avLst/>
                  <a:gdLst>
                    <a:gd name="T0" fmla="*/ 0 w 1891"/>
                    <a:gd name="T1" fmla="*/ 0 h 2363"/>
                    <a:gd name="T2" fmla="*/ 0 w 1891"/>
                    <a:gd name="T3" fmla="*/ 0 h 2363"/>
                    <a:gd name="T4" fmla="*/ 0 w 1891"/>
                    <a:gd name="T5" fmla="*/ 0 h 2363"/>
                    <a:gd name="T6" fmla="*/ 0 w 1891"/>
                    <a:gd name="T7" fmla="*/ 0 h 2363"/>
                    <a:gd name="T8" fmla="*/ 0 w 1891"/>
                    <a:gd name="T9" fmla="*/ 0 h 2363"/>
                    <a:gd name="T10" fmla="*/ 0 w 1891"/>
                    <a:gd name="T11" fmla="*/ 0 h 2363"/>
                    <a:gd name="T12" fmla="*/ 0 w 1891"/>
                    <a:gd name="T13" fmla="*/ 0 h 2363"/>
                    <a:gd name="T14" fmla="*/ 0 w 1891"/>
                    <a:gd name="T15" fmla="*/ 0 h 2363"/>
                    <a:gd name="T16" fmla="*/ 0 w 1891"/>
                    <a:gd name="T17" fmla="*/ 0 h 2363"/>
                    <a:gd name="T18" fmla="*/ 0 w 1891"/>
                    <a:gd name="T19" fmla="*/ 0 h 2363"/>
                    <a:gd name="T20" fmla="*/ 0 w 1891"/>
                    <a:gd name="T21" fmla="*/ 0 h 2363"/>
                    <a:gd name="T22" fmla="*/ 0 w 1891"/>
                    <a:gd name="T23" fmla="*/ 0 h 2363"/>
                    <a:gd name="T24" fmla="*/ 0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0 h 2363"/>
                    <a:gd name="T50" fmla="*/ 0 w 1891"/>
                    <a:gd name="T51" fmla="*/ 0 h 2363"/>
                    <a:gd name="T52" fmla="*/ 0 w 1891"/>
                    <a:gd name="T53" fmla="*/ 0 h 2363"/>
                    <a:gd name="T54" fmla="*/ 0 w 1891"/>
                    <a:gd name="T55" fmla="*/ 0 h 2363"/>
                    <a:gd name="T56" fmla="*/ 0 w 1891"/>
                    <a:gd name="T57" fmla="*/ 0 h 2363"/>
                    <a:gd name="T58" fmla="*/ 0 w 1891"/>
                    <a:gd name="T59" fmla="*/ 0 h 2363"/>
                    <a:gd name="T60" fmla="*/ 0 w 1891"/>
                    <a:gd name="T61" fmla="*/ 0 h 2363"/>
                    <a:gd name="T62" fmla="*/ 0 w 1891"/>
                    <a:gd name="T63" fmla="*/ 0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0 w 1891"/>
                    <a:gd name="T81" fmla="*/ 0 h 2363"/>
                    <a:gd name="T82" fmla="*/ 0 w 1891"/>
                    <a:gd name="T83" fmla="*/ 0 h 2363"/>
                    <a:gd name="T84" fmla="*/ 0 w 1891"/>
                    <a:gd name="T85" fmla="*/ 0 h 2363"/>
                    <a:gd name="T86" fmla="*/ 0 w 1891"/>
                    <a:gd name="T87" fmla="*/ 0 h 2363"/>
                    <a:gd name="T88" fmla="*/ 0 w 1891"/>
                    <a:gd name="T89" fmla="*/ 0 h 2363"/>
                    <a:gd name="T90" fmla="*/ 0 w 1891"/>
                    <a:gd name="T91" fmla="*/ 0 h 2363"/>
                    <a:gd name="T92" fmla="*/ 0 w 1891"/>
                    <a:gd name="T93" fmla="*/ 0 h 2363"/>
                    <a:gd name="T94" fmla="*/ 0 w 1891"/>
                    <a:gd name="T95" fmla="*/ 0 h 2363"/>
                    <a:gd name="T96" fmla="*/ 0 w 1891"/>
                    <a:gd name="T97" fmla="*/ 0 h 2363"/>
                    <a:gd name="T98" fmla="*/ 0 w 1891"/>
                    <a:gd name="T99" fmla="*/ 0 h 2363"/>
                    <a:gd name="T100" fmla="*/ 0 w 1891"/>
                    <a:gd name="T101" fmla="*/ 0 h 2363"/>
                    <a:gd name="T102" fmla="*/ 0 w 1891"/>
                    <a:gd name="T103" fmla="*/ 0 h 2363"/>
                    <a:gd name="T104" fmla="*/ 0 w 1891"/>
                    <a:gd name="T105" fmla="*/ 0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0036" name="Group 13">
                  <a:extLst>
                    <a:ext uri="{FF2B5EF4-FFF2-40B4-BE49-F238E27FC236}">
                      <a16:creationId xmlns:a16="http://schemas.microsoft.com/office/drawing/2014/main" id="{E7B2214C-BFFD-4461-908A-7BBC28AFFA97}"/>
                    </a:ext>
                  </a:extLst>
                </p:cNvPr>
                <p:cNvGrpSpPr>
                  <a:grpSpLocks/>
                </p:cNvGrpSpPr>
                <p:nvPr/>
              </p:nvGrpSpPr>
              <p:grpSpPr bwMode="auto">
                <a:xfrm>
                  <a:off x="1610" y="596"/>
                  <a:ext cx="415" cy="346"/>
                  <a:chOff x="1610" y="596"/>
                  <a:chExt cx="415" cy="346"/>
                </a:xfrm>
              </p:grpSpPr>
              <p:sp>
                <p:nvSpPr>
                  <p:cNvPr id="30037" name="Freeform 14">
                    <a:extLst>
                      <a:ext uri="{FF2B5EF4-FFF2-40B4-BE49-F238E27FC236}">
                        <a16:creationId xmlns:a16="http://schemas.microsoft.com/office/drawing/2014/main" id="{55665F47-466D-497B-90AD-A541D63C020C}"/>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8" name="Freeform 15">
                    <a:extLst>
                      <a:ext uri="{FF2B5EF4-FFF2-40B4-BE49-F238E27FC236}">
                        <a16:creationId xmlns:a16="http://schemas.microsoft.com/office/drawing/2014/main" id="{962CD57D-1329-4D89-B74D-94A9728167F9}"/>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39" name="Freeform 16">
                    <a:extLst>
                      <a:ext uri="{FF2B5EF4-FFF2-40B4-BE49-F238E27FC236}">
                        <a16:creationId xmlns:a16="http://schemas.microsoft.com/office/drawing/2014/main" id="{14F3114E-61B3-446A-984B-36C4F077AAEF}"/>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0" name="Line 17">
                    <a:extLst>
                      <a:ext uri="{FF2B5EF4-FFF2-40B4-BE49-F238E27FC236}">
                        <a16:creationId xmlns:a16="http://schemas.microsoft.com/office/drawing/2014/main" id="{59432168-7F6A-47AC-85C3-CF05634BB1C5}"/>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41" name="Freeform 18">
                    <a:extLst>
                      <a:ext uri="{FF2B5EF4-FFF2-40B4-BE49-F238E27FC236}">
                        <a16:creationId xmlns:a16="http://schemas.microsoft.com/office/drawing/2014/main" id="{ABB5355C-1DF6-4176-A253-02D274615332}"/>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2" name="Freeform 19">
                    <a:extLst>
                      <a:ext uri="{FF2B5EF4-FFF2-40B4-BE49-F238E27FC236}">
                        <a16:creationId xmlns:a16="http://schemas.microsoft.com/office/drawing/2014/main" id="{51CE4DB4-E643-4913-B72D-B36FABEBC86B}"/>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3" name="Freeform 20">
                    <a:extLst>
                      <a:ext uri="{FF2B5EF4-FFF2-40B4-BE49-F238E27FC236}">
                        <a16:creationId xmlns:a16="http://schemas.microsoft.com/office/drawing/2014/main" id="{18A4C07E-D032-4BA2-972F-D9546CAD6F29}"/>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4" name="Freeform 21">
                    <a:extLst>
                      <a:ext uri="{FF2B5EF4-FFF2-40B4-BE49-F238E27FC236}">
                        <a16:creationId xmlns:a16="http://schemas.microsoft.com/office/drawing/2014/main" id="{EEC27A34-D2FB-4B5A-8EFC-BD1966FEF268}"/>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5" name="Freeform 22">
                    <a:extLst>
                      <a:ext uri="{FF2B5EF4-FFF2-40B4-BE49-F238E27FC236}">
                        <a16:creationId xmlns:a16="http://schemas.microsoft.com/office/drawing/2014/main" id="{863C17FA-7B34-43DC-97CB-33F62556A19E}"/>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6" name="Freeform 23">
                    <a:extLst>
                      <a:ext uri="{FF2B5EF4-FFF2-40B4-BE49-F238E27FC236}">
                        <a16:creationId xmlns:a16="http://schemas.microsoft.com/office/drawing/2014/main" id="{5EB761F2-8516-4730-AA35-AB19393EDB1E}"/>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47" name="Freeform 24">
                    <a:extLst>
                      <a:ext uri="{FF2B5EF4-FFF2-40B4-BE49-F238E27FC236}">
                        <a16:creationId xmlns:a16="http://schemas.microsoft.com/office/drawing/2014/main" id="{F67C401A-8250-4A49-B9CA-23896A7E0F1D}"/>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29699" name="Group 25">
            <a:extLst>
              <a:ext uri="{FF2B5EF4-FFF2-40B4-BE49-F238E27FC236}">
                <a16:creationId xmlns:a16="http://schemas.microsoft.com/office/drawing/2014/main" id="{0741176A-B658-46F9-B776-268CFF31CD83}"/>
              </a:ext>
            </a:extLst>
          </p:cNvPr>
          <p:cNvGrpSpPr>
            <a:grpSpLocks/>
          </p:cNvGrpSpPr>
          <p:nvPr/>
        </p:nvGrpSpPr>
        <p:grpSpPr bwMode="auto">
          <a:xfrm>
            <a:off x="5448301" y="1844676"/>
            <a:ext cx="3287713" cy="881063"/>
            <a:chOff x="2486" y="1161"/>
            <a:chExt cx="2071" cy="555"/>
          </a:xfrm>
        </p:grpSpPr>
        <p:sp>
          <p:nvSpPr>
            <p:cNvPr id="30029" name="Freeform 26">
              <a:extLst>
                <a:ext uri="{FF2B5EF4-FFF2-40B4-BE49-F238E27FC236}">
                  <a16:creationId xmlns:a16="http://schemas.microsoft.com/office/drawing/2014/main" id="{E6FF161F-DB12-48C8-9CA0-9B4AB9820CC0}"/>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30" name="Freeform 27">
              <a:extLst>
                <a:ext uri="{FF2B5EF4-FFF2-40B4-BE49-F238E27FC236}">
                  <a16:creationId xmlns:a16="http://schemas.microsoft.com/office/drawing/2014/main" id="{E8EC459E-6C50-4FA2-BD22-DFAD8AC8B413}"/>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00" name="Rectangle 28">
            <a:extLst>
              <a:ext uri="{FF2B5EF4-FFF2-40B4-BE49-F238E27FC236}">
                <a16:creationId xmlns:a16="http://schemas.microsoft.com/office/drawing/2014/main" id="{5960C780-8EF4-412C-9C18-400E5B7B5630}"/>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p>
        </p:txBody>
      </p:sp>
      <p:sp>
        <p:nvSpPr>
          <p:cNvPr id="29701" name="Rectangle 29">
            <a:extLst>
              <a:ext uri="{FF2B5EF4-FFF2-40B4-BE49-F238E27FC236}">
                <a16:creationId xmlns:a16="http://schemas.microsoft.com/office/drawing/2014/main" id="{029EAB45-1832-4BAD-A5CF-9193EA22BCA5}"/>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29702" name="Group 30">
            <a:extLst>
              <a:ext uri="{FF2B5EF4-FFF2-40B4-BE49-F238E27FC236}">
                <a16:creationId xmlns:a16="http://schemas.microsoft.com/office/drawing/2014/main" id="{F1D8EFBE-D729-43BB-A942-BF6435EC565B}"/>
              </a:ext>
            </a:extLst>
          </p:cNvPr>
          <p:cNvGrpSpPr>
            <a:grpSpLocks/>
          </p:cNvGrpSpPr>
          <p:nvPr/>
        </p:nvGrpSpPr>
        <p:grpSpPr bwMode="auto">
          <a:xfrm>
            <a:off x="7131050" y="1851025"/>
            <a:ext cx="1443038" cy="844550"/>
            <a:chOff x="3554" y="1166"/>
            <a:chExt cx="887" cy="532"/>
          </a:xfrm>
        </p:grpSpPr>
        <p:sp>
          <p:nvSpPr>
            <p:cNvPr id="30025" name="Rectangle 31">
              <a:extLst>
                <a:ext uri="{FF2B5EF4-FFF2-40B4-BE49-F238E27FC236}">
                  <a16:creationId xmlns:a16="http://schemas.microsoft.com/office/drawing/2014/main" id="{5E0797B3-6F07-4D7A-AEB4-3693E72007E1}"/>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6" name="Rectangle 32">
              <a:extLst>
                <a:ext uri="{FF2B5EF4-FFF2-40B4-BE49-F238E27FC236}">
                  <a16:creationId xmlns:a16="http://schemas.microsoft.com/office/drawing/2014/main" id="{DB144FC4-8FF5-42AD-815C-0D4E4667D959}"/>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7" name="Rectangle 33">
              <a:extLst>
                <a:ext uri="{FF2B5EF4-FFF2-40B4-BE49-F238E27FC236}">
                  <a16:creationId xmlns:a16="http://schemas.microsoft.com/office/drawing/2014/main" id="{55FA7A60-27A0-47C6-9F6E-2C032589F8AA}"/>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8" name="Rectangle 34">
              <a:extLst>
                <a:ext uri="{FF2B5EF4-FFF2-40B4-BE49-F238E27FC236}">
                  <a16:creationId xmlns:a16="http://schemas.microsoft.com/office/drawing/2014/main" id="{6C5F18CE-EF43-43CE-9F7F-29F5067C487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29703" name="Rectangle 35">
            <a:extLst>
              <a:ext uri="{FF2B5EF4-FFF2-40B4-BE49-F238E27FC236}">
                <a16:creationId xmlns:a16="http://schemas.microsoft.com/office/drawing/2014/main" id="{19E0A8B9-B2B6-4F45-A1AE-113C63DBEDB3}"/>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04" name="Freeform 36">
            <a:extLst>
              <a:ext uri="{FF2B5EF4-FFF2-40B4-BE49-F238E27FC236}">
                <a16:creationId xmlns:a16="http://schemas.microsoft.com/office/drawing/2014/main" id="{47C886FD-BDE6-4875-BEC2-12FB6026221A}"/>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9705" name="Group 37">
            <a:extLst>
              <a:ext uri="{FF2B5EF4-FFF2-40B4-BE49-F238E27FC236}">
                <a16:creationId xmlns:a16="http://schemas.microsoft.com/office/drawing/2014/main" id="{DB4B090A-55BA-4EDA-81A0-998534AF14D8}"/>
              </a:ext>
            </a:extLst>
          </p:cNvPr>
          <p:cNvGrpSpPr>
            <a:grpSpLocks/>
          </p:cNvGrpSpPr>
          <p:nvPr/>
        </p:nvGrpSpPr>
        <p:grpSpPr bwMode="auto">
          <a:xfrm>
            <a:off x="6124576" y="2690814"/>
            <a:ext cx="169863" cy="498475"/>
            <a:chOff x="3104" y="1695"/>
            <a:chExt cx="107" cy="314"/>
          </a:xfrm>
        </p:grpSpPr>
        <p:sp>
          <p:nvSpPr>
            <p:cNvPr id="30023" name="Rectangle 38">
              <a:extLst>
                <a:ext uri="{FF2B5EF4-FFF2-40B4-BE49-F238E27FC236}">
                  <a16:creationId xmlns:a16="http://schemas.microsoft.com/office/drawing/2014/main" id="{6DB5AF14-C2D9-40B9-BDF6-3D55978C8523}"/>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4" name="Freeform 39">
              <a:extLst>
                <a:ext uri="{FF2B5EF4-FFF2-40B4-BE49-F238E27FC236}">
                  <a16:creationId xmlns:a16="http://schemas.microsoft.com/office/drawing/2014/main" id="{0ADAAAC5-B96C-477C-B336-04C812086D4B}"/>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6" name="Group 40">
            <a:extLst>
              <a:ext uri="{FF2B5EF4-FFF2-40B4-BE49-F238E27FC236}">
                <a16:creationId xmlns:a16="http://schemas.microsoft.com/office/drawing/2014/main" id="{07552E88-3D96-47DB-8C03-121AD3795664}"/>
              </a:ext>
            </a:extLst>
          </p:cNvPr>
          <p:cNvGrpSpPr>
            <a:grpSpLocks/>
          </p:cNvGrpSpPr>
          <p:nvPr/>
        </p:nvGrpSpPr>
        <p:grpSpPr bwMode="auto">
          <a:xfrm>
            <a:off x="5808663" y="2695576"/>
            <a:ext cx="169862" cy="473075"/>
            <a:chOff x="2905" y="1698"/>
            <a:chExt cx="107" cy="298"/>
          </a:xfrm>
        </p:grpSpPr>
        <p:sp>
          <p:nvSpPr>
            <p:cNvPr id="30021" name="Rectangle 41">
              <a:extLst>
                <a:ext uri="{FF2B5EF4-FFF2-40B4-BE49-F238E27FC236}">
                  <a16:creationId xmlns:a16="http://schemas.microsoft.com/office/drawing/2014/main" id="{9C392A3A-0B29-443D-B1F5-F43CC3AB93E6}"/>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2" name="Freeform 42">
              <a:extLst>
                <a:ext uri="{FF2B5EF4-FFF2-40B4-BE49-F238E27FC236}">
                  <a16:creationId xmlns:a16="http://schemas.microsoft.com/office/drawing/2014/main" id="{4F15866E-4808-49D0-B84A-6ED97D4A4E86}"/>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7" name="Group 43">
            <a:extLst>
              <a:ext uri="{FF2B5EF4-FFF2-40B4-BE49-F238E27FC236}">
                <a16:creationId xmlns:a16="http://schemas.microsoft.com/office/drawing/2014/main" id="{F062F072-01F8-495E-92C9-F74FC0D4E7E0}"/>
              </a:ext>
            </a:extLst>
          </p:cNvPr>
          <p:cNvGrpSpPr>
            <a:grpSpLocks/>
          </p:cNvGrpSpPr>
          <p:nvPr/>
        </p:nvGrpSpPr>
        <p:grpSpPr bwMode="auto">
          <a:xfrm>
            <a:off x="6238876" y="4152900"/>
            <a:ext cx="169863" cy="412750"/>
            <a:chOff x="2827" y="2616"/>
            <a:chExt cx="107" cy="260"/>
          </a:xfrm>
        </p:grpSpPr>
        <p:sp>
          <p:nvSpPr>
            <p:cNvPr id="30019" name="Rectangle 44">
              <a:extLst>
                <a:ext uri="{FF2B5EF4-FFF2-40B4-BE49-F238E27FC236}">
                  <a16:creationId xmlns:a16="http://schemas.microsoft.com/office/drawing/2014/main" id="{EA721B3F-3D7E-4DD9-9606-7F38664554C5}"/>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20" name="Freeform 45">
              <a:extLst>
                <a:ext uri="{FF2B5EF4-FFF2-40B4-BE49-F238E27FC236}">
                  <a16:creationId xmlns:a16="http://schemas.microsoft.com/office/drawing/2014/main" id="{82905D14-1835-4F90-B1A5-DDA8112CCB96}"/>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8" name="Group 46">
            <a:extLst>
              <a:ext uri="{FF2B5EF4-FFF2-40B4-BE49-F238E27FC236}">
                <a16:creationId xmlns:a16="http://schemas.microsoft.com/office/drawing/2014/main" id="{36D6039E-1F29-47FD-8D6D-9999E7F80C4C}"/>
              </a:ext>
            </a:extLst>
          </p:cNvPr>
          <p:cNvGrpSpPr>
            <a:grpSpLocks/>
          </p:cNvGrpSpPr>
          <p:nvPr/>
        </p:nvGrpSpPr>
        <p:grpSpPr bwMode="auto">
          <a:xfrm>
            <a:off x="5776913" y="4175126"/>
            <a:ext cx="169862" cy="411163"/>
            <a:chOff x="2536" y="2630"/>
            <a:chExt cx="107" cy="259"/>
          </a:xfrm>
        </p:grpSpPr>
        <p:sp>
          <p:nvSpPr>
            <p:cNvPr id="30017" name="Rectangle 47">
              <a:extLst>
                <a:ext uri="{FF2B5EF4-FFF2-40B4-BE49-F238E27FC236}">
                  <a16:creationId xmlns:a16="http://schemas.microsoft.com/office/drawing/2014/main" id="{9621BD00-A5B2-463A-8669-AA16166B2A38}"/>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8" name="Freeform 48">
              <a:extLst>
                <a:ext uri="{FF2B5EF4-FFF2-40B4-BE49-F238E27FC236}">
                  <a16:creationId xmlns:a16="http://schemas.microsoft.com/office/drawing/2014/main" id="{E7925E4F-26DE-4DE0-B6A7-00033516E1BD}"/>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9709" name="Group 49">
            <a:extLst>
              <a:ext uri="{FF2B5EF4-FFF2-40B4-BE49-F238E27FC236}">
                <a16:creationId xmlns:a16="http://schemas.microsoft.com/office/drawing/2014/main" id="{3B366E14-2EFB-4360-8757-9D4CDC3EBA42}"/>
              </a:ext>
            </a:extLst>
          </p:cNvPr>
          <p:cNvGrpSpPr>
            <a:grpSpLocks/>
          </p:cNvGrpSpPr>
          <p:nvPr/>
        </p:nvGrpSpPr>
        <p:grpSpPr bwMode="auto">
          <a:xfrm>
            <a:off x="6278563" y="6054726"/>
            <a:ext cx="169862" cy="447675"/>
            <a:chOff x="2852" y="3814"/>
            <a:chExt cx="107" cy="282"/>
          </a:xfrm>
        </p:grpSpPr>
        <p:sp>
          <p:nvSpPr>
            <p:cNvPr id="30015" name="Rectangle 50">
              <a:extLst>
                <a:ext uri="{FF2B5EF4-FFF2-40B4-BE49-F238E27FC236}">
                  <a16:creationId xmlns:a16="http://schemas.microsoft.com/office/drawing/2014/main" id="{117DED22-BFA8-4C01-834C-88F2569E876C}"/>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6" name="Freeform 51">
              <a:extLst>
                <a:ext uri="{FF2B5EF4-FFF2-40B4-BE49-F238E27FC236}">
                  <a16:creationId xmlns:a16="http://schemas.microsoft.com/office/drawing/2014/main" id="{305032B9-06F3-468E-83B6-EAE08D220EF2}"/>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10" name="Group 52">
            <a:extLst>
              <a:ext uri="{FF2B5EF4-FFF2-40B4-BE49-F238E27FC236}">
                <a16:creationId xmlns:a16="http://schemas.microsoft.com/office/drawing/2014/main" id="{35509305-C37D-4996-9675-3CDA5B7962EB}"/>
              </a:ext>
            </a:extLst>
          </p:cNvPr>
          <p:cNvGrpSpPr>
            <a:grpSpLocks/>
          </p:cNvGrpSpPr>
          <p:nvPr/>
        </p:nvGrpSpPr>
        <p:grpSpPr bwMode="auto">
          <a:xfrm>
            <a:off x="5794376" y="6070601"/>
            <a:ext cx="169863" cy="385763"/>
            <a:chOff x="2547" y="3824"/>
            <a:chExt cx="107" cy="243"/>
          </a:xfrm>
        </p:grpSpPr>
        <p:sp>
          <p:nvSpPr>
            <p:cNvPr id="30013" name="Rectangle 53">
              <a:extLst>
                <a:ext uri="{FF2B5EF4-FFF2-40B4-BE49-F238E27FC236}">
                  <a16:creationId xmlns:a16="http://schemas.microsoft.com/office/drawing/2014/main" id="{35B03D81-E461-438C-9A85-07790D6C62E1}"/>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4" name="Freeform 54">
              <a:extLst>
                <a:ext uri="{FF2B5EF4-FFF2-40B4-BE49-F238E27FC236}">
                  <a16:creationId xmlns:a16="http://schemas.microsoft.com/office/drawing/2014/main" id="{DA44A30B-2C1A-4C28-9B25-340C43C038E0}"/>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 name="Group 55">
            <a:extLst>
              <a:ext uri="{FF2B5EF4-FFF2-40B4-BE49-F238E27FC236}">
                <a16:creationId xmlns:a16="http://schemas.microsoft.com/office/drawing/2014/main" id="{78BAE46F-6A58-4B79-B1AC-F5DF07DA33C8}"/>
              </a:ext>
            </a:extLst>
          </p:cNvPr>
          <p:cNvGrpSpPr>
            <a:grpSpLocks/>
          </p:cNvGrpSpPr>
          <p:nvPr/>
        </p:nvGrpSpPr>
        <p:grpSpPr bwMode="auto">
          <a:xfrm>
            <a:off x="6235701" y="1331914"/>
            <a:ext cx="169863" cy="542925"/>
            <a:chOff x="2968" y="839"/>
            <a:chExt cx="107" cy="342"/>
          </a:xfrm>
        </p:grpSpPr>
        <p:sp>
          <p:nvSpPr>
            <p:cNvPr id="30011" name="Freeform 56">
              <a:extLst>
                <a:ext uri="{FF2B5EF4-FFF2-40B4-BE49-F238E27FC236}">
                  <a16:creationId xmlns:a16="http://schemas.microsoft.com/office/drawing/2014/main" id="{50AA5B43-A7E9-4DE2-86DD-72734D6E4D33}"/>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12" name="Freeform 57">
              <a:extLst>
                <a:ext uri="{FF2B5EF4-FFF2-40B4-BE49-F238E27FC236}">
                  <a16:creationId xmlns:a16="http://schemas.microsoft.com/office/drawing/2014/main" id="{5A8A5526-52A3-4976-B733-3ADED1B277C8}"/>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 name="Group 58">
            <a:extLst>
              <a:ext uri="{FF2B5EF4-FFF2-40B4-BE49-F238E27FC236}">
                <a16:creationId xmlns:a16="http://schemas.microsoft.com/office/drawing/2014/main" id="{B8F29562-8FCA-48ED-8F51-BD12ECCF67D0}"/>
              </a:ext>
            </a:extLst>
          </p:cNvPr>
          <p:cNvGrpSpPr>
            <a:grpSpLocks/>
          </p:cNvGrpSpPr>
          <p:nvPr/>
        </p:nvGrpSpPr>
        <p:grpSpPr bwMode="auto">
          <a:xfrm>
            <a:off x="5884863" y="1343025"/>
            <a:ext cx="169862" cy="508000"/>
            <a:chOff x="2747" y="846"/>
            <a:chExt cx="107" cy="320"/>
          </a:xfrm>
        </p:grpSpPr>
        <p:sp>
          <p:nvSpPr>
            <p:cNvPr id="30009" name="Rectangle 59">
              <a:extLst>
                <a:ext uri="{FF2B5EF4-FFF2-40B4-BE49-F238E27FC236}">
                  <a16:creationId xmlns:a16="http://schemas.microsoft.com/office/drawing/2014/main" id="{1D176D59-A1C4-4C9B-88C0-EA35F7E6CD10}"/>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0" name="Freeform 60">
              <a:extLst>
                <a:ext uri="{FF2B5EF4-FFF2-40B4-BE49-F238E27FC236}">
                  <a16:creationId xmlns:a16="http://schemas.microsoft.com/office/drawing/2014/main" id="{1C664E03-C8B5-4DC6-9F20-C049BC31F34E}"/>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13" name="Rectangle 62">
            <a:extLst>
              <a:ext uri="{FF2B5EF4-FFF2-40B4-BE49-F238E27FC236}">
                <a16:creationId xmlns:a16="http://schemas.microsoft.com/office/drawing/2014/main" id="{660F008A-4316-4D80-92D4-B206A17966E9}"/>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intracellular fluid - ICF</a:t>
            </a:r>
          </a:p>
        </p:txBody>
      </p:sp>
      <p:sp>
        <p:nvSpPr>
          <p:cNvPr id="29714" name="Rectangle 63">
            <a:extLst>
              <a:ext uri="{FF2B5EF4-FFF2-40B4-BE49-F238E27FC236}">
                <a16:creationId xmlns:a16="http://schemas.microsoft.com/office/drawing/2014/main" id="{5C1D136F-506C-444A-A937-993BC7082FAA}"/>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15" name="Rectangle 64">
            <a:extLst>
              <a:ext uri="{FF2B5EF4-FFF2-40B4-BE49-F238E27FC236}">
                <a16:creationId xmlns:a16="http://schemas.microsoft.com/office/drawing/2014/main" id="{544D83F3-C0EA-4D1C-AF29-F397DBDBBAAB}"/>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29716" name="Rectangle 65">
            <a:extLst>
              <a:ext uri="{FF2B5EF4-FFF2-40B4-BE49-F238E27FC236}">
                <a16:creationId xmlns:a16="http://schemas.microsoft.com/office/drawing/2014/main" id="{7E4E9D5F-5F0D-43F5-9FB5-D812BCD630FB}"/>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17" name="Rectangle 66">
            <a:extLst>
              <a:ext uri="{FF2B5EF4-FFF2-40B4-BE49-F238E27FC236}">
                <a16:creationId xmlns:a16="http://schemas.microsoft.com/office/drawing/2014/main" id="{C27FD2ED-661D-41C6-A330-5BF2AE8CFC59}"/>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18" name="Rectangle 68">
            <a:extLst>
              <a:ext uri="{FF2B5EF4-FFF2-40B4-BE49-F238E27FC236}">
                <a16:creationId xmlns:a16="http://schemas.microsoft.com/office/drawing/2014/main" id="{F6996E77-B675-4FCA-81E6-2D3B98AAD4D3}"/>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19" name="Rectangle 69">
            <a:extLst>
              <a:ext uri="{FF2B5EF4-FFF2-40B4-BE49-F238E27FC236}">
                <a16:creationId xmlns:a16="http://schemas.microsoft.com/office/drawing/2014/main" id="{405BD824-3F9E-4282-AAAE-AFBEC3EB40B4}"/>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29720" name="Rectangle 72">
            <a:extLst>
              <a:ext uri="{FF2B5EF4-FFF2-40B4-BE49-F238E27FC236}">
                <a16:creationId xmlns:a16="http://schemas.microsoft.com/office/drawing/2014/main" id="{1D9D8F4F-9DC9-4AFA-B8BE-11CED64BDC23}"/>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21" name="Line 73">
            <a:extLst>
              <a:ext uri="{FF2B5EF4-FFF2-40B4-BE49-F238E27FC236}">
                <a16:creationId xmlns:a16="http://schemas.microsoft.com/office/drawing/2014/main" id="{11DD8853-7356-4F7A-A330-E4AB9D234912}"/>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9722" name="Rectangle 74">
            <a:extLst>
              <a:ext uri="{FF2B5EF4-FFF2-40B4-BE49-F238E27FC236}">
                <a16:creationId xmlns:a16="http://schemas.microsoft.com/office/drawing/2014/main" id="{E63C20E0-A8B0-466B-B92F-91F01F09D0C8}"/>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29723" name="Rectangle 75">
            <a:extLst>
              <a:ext uri="{FF2B5EF4-FFF2-40B4-BE49-F238E27FC236}">
                <a16:creationId xmlns:a16="http://schemas.microsoft.com/office/drawing/2014/main" id="{6E1312F5-5568-466F-BAA5-7CAA0439D4C4}"/>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29724" name="Freeform 76">
            <a:extLst>
              <a:ext uri="{FF2B5EF4-FFF2-40B4-BE49-F238E27FC236}">
                <a16:creationId xmlns:a16="http://schemas.microsoft.com/office/drawing/2014/main" id="{1699ACDE-87E4-460A-8934-C8C597442781}"/>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5" name="Line 77">
            <a:extLst>
              <a:ext uri="{FF2B5EF4-FFF2-40B4-BE49-F238E27FC236}">
                <a16:creationId xmlns:a16="http://schemas.microsoft.com/office/drawing/2014/main" id="{5F51DC57-8FE8-4ABD-B074-853AAF8F1E14}"/>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9726" name="Group 78">
            <a:extLst>
              <a:ext uri="{FF2B5EF4-FFF2-40B4-BE49-F238E27FC236}">
                <a16:creationId xmlns:a16="http://schemas.microsoft.com/office/drawing/2014/main" id="{67C40BCB-7E2E-4BAF-8FC9-4F4CBC7DBD5F}"/>
              </a:ext>
            </a:extLst>
          </p:cNvPr>
          <p:cNvGrpSpPr>
            <a:grpSpLocks/>
          </p:cNvGrpSpPr>
          <p:nvPr/>
        </p:nvGrpSpPr>
        <p:grpSpPr bwMode="auto">
          <a:xfrm>
            <a:off x="8886826" y="4138614"/>
            <a:ext cx="169863" cy="447675"/>
            <a:chOff x="4638" y="2607"/>
            <a:chExt cx="107" cy="282"/>
          </a:xfrm>
        </p:grpSpPr>
        <p:sp>
          <p:nvSpPr>
            <p:cNvPr id="30007" name="Rectangle 79">
              <a:extLst>
                <a:ext uri="{FF2B5EF4-FFF2-40B4-BE49-F238E27FC236}">
                  <a16:creationId xmlns:a16="http://schemas.microsoft.com/office/drawing/2014/main" id="{A2359ECE-F497-4BF9-8A45-A022F21AAF0B}"/>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8" name="Freeform 80">
              <a:extLst>
                <a:ext uri="{FF2B5EF4-FFF2-40B4-BE49-F238E27FC236}">
                  <a16:creationId xmlns:a16="http://schemas.microsoft.com/office/drawing/2014/main" id="{32BA9B91-6F82-4114-AE66-DD532B5C3DAB}"/>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27" name="Group 81">
            <a:extLst>
              <a:ext uri="{FF2B5EF4-FFF2-40B4-BE49-F238E27FC236}">
                <a16:creationId xmlns:a16="http://schemas.microsoft.com/office/drawing/2014/main" id="{75BE3082-FC14-4B42-8753-BF8CEEDCB386}"/>
              </a:ext>
            </a:extLst>
          </p:cNvPr>
          <p:cNvGrpSpPr>
            <a:grpSpLocks/>
          </p:cNvGrpSpPr>
          <p:nvPr/>
        </p:nvGrpSpPr>
        <p:grpSpPr bwMode="auto">
          <a:xfrm>
            <a:off x="8432801" y="4159250"/>
            <a:ext cx="169863" cy="420688"/>
            <a:chOff x="4352" y="2620"/>
            <a:chExt cx="107" cy="265"/>
          </a:xfrm>
        </p:grpSpPr>
        <p:sp>
          <p:nvSpPr>
            <p:cNvPr id="30005" name="Rectangle 82">
              <a:extLst>
                <a:ext uri="{FF2B5EF4-FFF2-40B4-BE49-F238E27FC236}">
                  <a16:creationId xmlns:a16="http://schemas.microsoft.com/office/drawing/2014/main" id="{1D7D5644-C42D-4502-85E1-DD76A12D81C5}"/>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6" name="Freeform 83">
              <a:extLst>
                <a:ext uri="{FF2B5EF4-FFF2-40B4-BE49-F238E27FC236}">
                  <a16:creationId xmlns:a16="http://schemas.microsoft.com/office/drawing/2014/main" id="{17179F6E-AE54-4F03-BA2D-01EBD1716D53}"/>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28" name="Rectangle 84">
            <a:extLst>
              <a:ext uri="{FF2B5EF4-FFF2-40B4-BE49-F238E27FC236}">
                <a16:creationId xmlns:a16="http://schemas.microsoft.com/office/drawing/2014/main" id="{8BA90E61-A359-4250-955A-F4A475934B19}"/>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729" name="Line 87">
            <a:extLst>
              <a:ext uri="{FF2B5EF4-FFF2-40B4-BE49-F238E27FC236}">
                <a16:creationId xmlns:a16="http://schemas.microsoft.com/office/drawing/2014/main" id="{882EFD21-ABA9-404E-B82D-CE488441E481}"/>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9730" name="Line 88">
            <a:extLst>
              <a:ext uri="{FF2B5EF4-FFF2-40B4-BE49-F238E27FC236}">
                <a16:creationId xmlns:a16="http://schemas.microsoft.com/office/drawing/2014/main" id="{65172BF2-2ADC-49B5-A5FA-067EAA0BFCF8}"/>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9731" name="Rectangle 89">
            <a:extLst>
              <a:ext uri="{FF2B5EF4-FFF2-40B4-BE49-F238E27FC236}">
                <a16:creationId xmlns:a16="http://schemas.microsoft.com/office/drawing/2014/main" id="{8C8C806E-D40F-41E3-913F-2930156E1F76}"/>
              </a:ext>
            </a:extLst>
          </p:cNvPr>
          <p:cNvSpPr>
            <a:spLocks noChangeArrowheads="1"/>
          </p:cNvSpPr>
          <p:nvPr/>
        </p:nvSpPr>
        <p:spPr bwMode="auto">
          <a:xfrm>
            <a:off x="7464426" y="2684463"/>
            <a:ext cx="3090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-ECF</a:t>
            </a:r>
          </a:p>
        </p:txBody>
      </p:sp>
      <p:grpSp>
        <p:nvGrpSpPr>
          <p:cNvPr id="20" name="Group 90">
            <a:extLst>
              <a:ext uri="{FF2B5EF4-FFF2-40B4-BE49-F238E27FC236}">
                <a16:creationId xmlns:a16="http://schemas.microsoft.com/office/drawing/2014/main" id="{C09B0EE9-D245-420D-97F3-C16F0DAA54DC}"/>
              </a:ext>
            </a:extLst>
          </p:cNvPr>
          <p:cNvGrpSpPr>
            <a:grpSpLocks/>
          </p:cNvGrpSpPr>
          <p:nvPr/>
        </p:nvGrpSpPr>
        <p:grpSpPr bwMode="auto">
          <a:xfrm>
            <a:off x="5476875" y="477839"/>
            <a:ext cx="1333500" cy="993775"/>
            <a:chOff x="2512" y="300"/>
            <a:chExt cx="840" cy="626"/>
          </a:xfrm>
        </p:grpSpPr>
        <p:grpSp>
          <p:nvGrpSpPr>
            <p:cNvPr id="29812" name="Group 91">
              <a:extLst>
                <a:ext uri="{FF2B5EF4-FFF2-40B4-BE49-F238E27FC236}">
                  <a16:creationId xmlns:a16="http://schemas.microsoft.com/office/drawing/2014/main" id="{D50A9D1A-8844-40E6-A83D-162024F51BB2}"/>
                </a:ext>
              </a:extLst>
            </p:cNvPr>
            <p:cNvGrpSpPr>
              <a:grpSpLocks/>
            </p:cNvGrpSpPr>
            <p:nvPr/>
          </p:nvGrpSpPr>
          <p:grpSpPr bwMode="auto">
            <a:xfrm>
              <a:off x="2512" y="300"/>
              <a:ext cx="840" cy="626"/>
              <a:chOff x="2512" y="300"/>
              <a:chExt cx="840" cy="626"/>
            </a:xfrm>
          </p:grpSpPr>
          <p:grpSp>
            <p:nvGrpSpPr>
              <p:cNvPr id="29953" name="Group 92">
                <a:extLst>
                  <a:ext uri="{FF2B5EF4-FFF2-40B4-BE49-F238E27FC236}">
                    <a16:creationId xmlns:a16="http://schemas.microsoft.com/office/drawing/2014/main" id="{D04A1288-E530-4580-BE46-77D97F370BA1}"/>
                  </a:ext>
                </a:extLst>
              </p:cNvPr>
              <p:cNvGrpSpPr>
                <a:grpSpLocks/>
              </p:cNvGrpSpPr>
              <p:nvPr/>
            </p:nvGrpSpPr>
            <p:grpSpPr bwMode="auto">
              <a:xfrm>
                <a:off x="2512" y="300"/>
                <a:ext cx="840" cy="626"/>
                <a:chOff x="2512" y="300"/>
                <a:chExt cx="840" cy="626"/>
              </a:xfrm>
            </p:grpSpPr>
            <p:grpSp>
              <p:nvGrpSpPr>
                <p:cNvPr id="29991" name="Group 93">
                  <a:extLst>
                    <a:ext uri="{FF2B5EF4-FFF2-40B4-BE49-F238E27FC236}">
                      <a16:creationId xmlns:a16="http://schemas.microsoft.com/office/drawing/2014/main" id="{85E2A722-31B5-4D0D-B45B-FCFB816687DD}"/>
                    </a:ext>
                  </a:extLst>
                </p:cNvPr>
                <p:cNvGrpSpPr>
                  <a:grpSpLocks/>
                </p:cNvGrpSpPr>
                <p:nvPr/>
              </p:nvGrpSpPr>
              <p:grpSpPr bwMode="auto">
                <a:xfrm>
                  <a:off x="2512" y="302"/>
                  <a:ext cx="383" cy="624"/>
                  <a:chOff x="2512" y="302"/>
                  <a:chExt cx="383" cy="624"/>
                </a:xfrm>
              </p:grpSpPr>
              <p:grpSp>
                <p:nvGrpSpPr>
                  <p:cNvPr id="29999" name="Group 94">
                    <a:extLst>
                      <a:ext uri="{FF2B5EF4-FFF2-40B4-BE49-F238E27FC236}">
                        <a16:creationId xmlns:a16="http://schemas.microsoft.com/office/drawing/2014/main" id="{8D0F50ED-EE4C-4F3B-8CAC-1AF8519003B2}"/>
                      </a:ext>
                    </a:extLst>
                  </p:cNvPr>
                  <p:cNvGrpSpPr>
                    <a:grpSpLocks/>
                  </p:cNvGrpSpPr>
                  <p:nvPr/>
                </p:nvGrpSpPr>
                <p:grpSpPr bwMode="auto">
                  <a:xfrm>
                    <a:off x="2512" y="302"/>
                    <a:ext cx="383" cy="624"/>
                    <a:chOff x="2512" y="302"/>
                    <a:chExt cx="383" cy="624"/>
                  </a:xfrm>
                </p:grpSpPr>
                <p:sp>
                  <p:nvSpPr>
                    <p:cNvPr id="30001" name="Freeform 95">
                      <a:extLst>
                        <a:ext uri="{FF2B5EF4-FFF2-40B4-BE49-F238E27FC236}">
                          <a16:creationId xmlns:a16="http://schemas.microsoft.com/office/drawing/2014/main" id="{88A7F44C-86C1-49A5-825E-16309660BDCE}"/>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0002" name="Group 96">
                      <a:extLst>
                        <a:ext uri="{FF2B5EF4-FFF2-40B4-BE49-F238E27FC236}">
                          <a16:creationId xmlns:a16="http://schemas.microsoft.com/office/drawing/2014/main" id="{8AD1562A-E9B0-460D-98C1-BF8685DD99EB}"/>
                        </a:ext>
                      </a:extLst>
                    </p:cNvPr>
                    <p:cNvGrpSpPr>
                      <a:grpSpLocks/>
                    </p:cNvGrpSpPr>
                    <p:nvPr/>
                  </p:nvGrpSpPr>
                  <p:grpSpPr bwMode="auto">
                    <a:xfrm>
                      <a:off x="2512" y="612"/>
                      <a:ext cx="383" cy="314"/>
                      <a:chOff x="2512" y="612"/>
                      <a:chExt cx="383" cy="314"/>
                    </a:xfrm>
                  </p:grpSpPr>
                  <p:sp>
                    <p:nvSpPr>
                      <p:cNvPr id="30003" name="Freeform 97">
                        <a:extLst>
                          <a:ext uri="{FF2B5EF4-FFF2-40B4-BE49-F238E27FC236}">
                            <a16:creationId xmlns:a16="http://schemas.microsoft.com/office/drawing/2014/main" id="{A3390301-FA74-417F-B1B7-5A4DF32CA2C8}"/>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04" name="Freeform 98">
                        <a:extLst>
                          <a:ext uri="{FF2B5EF4-FFF2-40B4-BE49-F238E27FC236}">
                            <a16:creationId xmlns:a16="http://schemas.microsoft.com/office/drawing/2014/main" id="{26806CC1-62D9-4CCD-A944-CB3195AC8E4C}"/>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0000" name="Freeform 99">
                    <a:extLst>
                      <a:ext uri="{FF2B5EF4-FFF2-40B4-BE49-F238E27FC236}">
                        <a16:creationId xmlns:a16="http://schemas.microsoft.com/office/drawing/2014/main" id="{A536ABAD-CEA0-419D-9DF4-D1CF0AAF39C4}"/>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92" name="Group 100">
                  <a:extLst>
                    <a:ext uri="{FF2B5EF4-FFF2-40B4-BE49-F238E27FC236}">
                      <a16:creationId xmlns:a16="http://schemas.microsoft.com/office/drawing/2014/main" id="{A78CE128-8244-484F-8584-2448F1353328}"/>
                    </a:ext>
                  </a:extLst>
                </p:cNvPr>
                <p:cNvGrpSpPr>
                  <a:grpSpLocks/>
                </p:cNvGrpSpPr>
                <p:nvPr/>
              </p:nvGrpSpPr>
              <p:grpSpPr bwMode="auto">
                <a:xfrm>
                  <a:off x="2969" y="300"/>
                  <a:ext cx="383" cy="624"/>
                  <a:chOff x="2969" y="300"/>
                  <a:chExt cx="383" cy="624"/>
                </a:xfrm>
              </p:grpSpPr>
              <p:grpSp>
                <p:nvGrpSpPr>
                  <p:cNvPr id="29993" name="Group 101">
                    <a:extLst>
                      <a:ext uri="{FF2B5EF4-FFF2-40B4-BE49-F238E27FC236}">
                        <a16:creationId xmlns:a16="http://schemas.microsoft.com/office/drawing/2014/main" id="{91745D82-0DF0-413C-A2CB-D97D15BB601C}"/>
                      </a:ext>
                    </a:extLst>
                  </p:cNvPr>
                  <p:cNvGrpSpPr>
                    <a:grpSpLocks/>
                  </p:cNvGrpSpPr>
                  <p:nvPr/>
                </p:nvGrpSpPr>
                <p:grpSpPr bwMode="auto">
                  <a:xfrm>
                    <a:off x="2969" y="300"/>
                    <a:ext cx="383" cy="624"/>
                    <a:chOff x="2969" y="300"/>
                    <a:chExt cx="383" cy="624"/>
                  </a:xfrm>
                </p:grpSpPr>
                <p:sp>
                  <p:nvSpPr>
                    <p:cNvPr id="29995" name="Freeform 102">
                      <a:extLst>
                        <a:ext uri="{FF2B5EF4-FFF2-40B4-BE49-F238E27FC236}">
                          <a16:creationId xmlns:a16="http://schemas.microsoft.com/office/drawing/2014/main" id="{567F5A65-C756-48C2-A0DF-52AECD36C8AC}"/>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9996" name="Group 103">
                      <a:extLst>
                        <a:ext uri="{FF2B5EF4-FFF2-40B4-BE49-F238E27FC236}">
                          <a16:creationId xmlns:a16="http://schemas.microsoft.com/office/drawing/2014/main" id="{F3A2BEFD-CACA-486B-9B6F-85E075F89F6E}"/>
                        </a:ext>
                      </a:extLst>
                    </p:cNvPr>
                    <p:cNvGrpSpPr>
                      <a:grpSpLocks/>
                    </p:cNvGrpSpPr>
                    <p:nvPr/>
                  </p:nvGrpSpPr>
                  <p:grpSpPr bwMode="auto">
                    <a:xfrm>
                      <a:off x="2969" y="610"/>
                      <a:ext cx="383" cy="314"/>
                      <a:chOff x="2969" y="610"/>
                      <a:chExt cx="383" cy="314"/>
                    </a:xfrm>
                  </p:grpSpPr>
                  <p:sp>
                    <p:nvSpPr>
                      <p:cNvPr id="29997" name="Freeform 104">
                        <a:extLst>
                          <a:ext uri="{FF2B5EF4-FFF2-40B4-BE49-F238E27FC236}">
                            <a16:creationId xmlns:a16="http://schemas.microsoft.com/office/drawing/2014/main" id="{73662604-E770-45DA-B3B2-1B1D181EB895}"/>
                          </a:ext>
                        </a:extLst>
                      </p:cNvPr>
                      <p:cNvSpPr>
                        <a:spLocks/>
                      </p:cNvSpPr>
                      <p:nvPr/>
                    </p:nvSpPr>
                    <p:spPr bwMode="auto">
                      <a:xfrm>
                        <a:off x="2969" y="610"/>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98" name="Freeform 105">
                        <a:extLst>
                          <a:ext uri="{FF2B5EF4-FFF2-40B4-BE49-F238E27FC236}">
                            <a16:creationId xmlns:a16="http://schemas.microsoft.com/office/drawing/2014/main" id="{639FAB51-1DBA-495B-95CA-82BEF47EBC26}"/>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9994" name="Freeform 106">
                    <a:extLst>
                      <a:ext uri="{FF2B5EF4-FFF2-40B4-BE49-F238E27FC236}">
                        <a16:creationId xmlns:a16="http://schemas.microsoft.com/office/drawing/2014/main" id="{A7BF76E5-923F-4F9B-818E-E393E0F021AD}"/>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9954" name="Group 107">
                <a:extLst>
                  <a:ext uri="{FF2B5EF4-FFF2-40B4-BE49-F238E27FC236}">
                    <a16:creationId xmlns:a16="http://schemas.microsoft.com/office/drawing/2014/main" id="{9F82BAAD-D786-43CC-852D-47FD1B312194}"/>
                  </a:ext>
                </a:extLst>
              </p:cNvPr>
              <p:cNvGrpSpPr>
                <a:grpSpLocks/>
              </p:cNvGrpSpPr>
              <p:nvPr/>
            </p:nvGrpSpPr>
            <p:grpSpPr bwMode="auto">
              <a:xfrm>
                <a:off x="2544" y="414"/>
                <a:ext cx="579" cy="456"/>
                <a:chOff x="2544" y="414"/>
                <a:chExt cx="579" cy="456"/>
              </a:xfrm>
            </p:grpSpPr>
            <p:grpSp>
              <p:nvGrpSpPr>
                <p:cNvPr id="29955" name="Group 108">
                  <a:extLst>
                    <a:ext uri="{FF2B5EF4-FFF2-40B4-BE49-F238E27FC236}">
                      <a16:creationId xmlns:a16="http://schemas.microsoft.com/office/drawing/2014/main" id="{7EA528E9-105E-4C8B-93BC-8FD5E0107821}"/>
                    </a:ext>
                  </a:extLst>
                </p:cNvPr>
                <p:cNvGrpSpPr>
                  <a:grpSpLocks/>
                </p:cNvGrpSpPr>
                <p:nvPr/>
              </p:nvGrpSpPr>
              <p:grpSpPr bwMode="auto">
                <a:xfrm>
                  <a:off x="2544" y="414"/>
                  <a:ext cx="579" cy="456"/>
                  <a:chOff x="2544" y="414"/>
                  <a:chExt cx="579" cy="456"/>
                </a:xfrm>
              </p:grpSpPr>
              <p:grpSp>
                <p:nvGrpSpPr>
                  <p:cNvPr id="29973" name="Group 109">
                    <a:extLst>
                      <a:ext uri="{FF2B5EF4-FFF2-40B4-BE49-F238E27FC236}">
                        <a16:creationId xmlns:a16="http://schemas.microsoft.com/office/drawing/2014/main" id="{D22EE716-7DE4-4325-9B83-A712D8FD27C2}"/>
                      </a:ext>
                    </a:extLst>
                  </p:cNvPr>
                  <p:cNvGrpSpPr>
                    <a:grpSpLocks/>
                  </p:cNvGrpSpPr>
                  <p:nvPr/>
                </p:nvGrpSpPr>
                <p:grpSpPr bwMode="auto">
                  <a:xfrm>
                    <a:off x="2627" y="414"/>
                    <a:ext cx="474" cy="417"/>
                    <a:chOff x="2627" y="414"/>
                    <a:chExt cx="474" cy="417"/>
                  </a:xfrm>
                </p:grpSpPr>
                <p:sp>
                  <p:nvSpPr>
                    <p:cNvPr id="29989" name="Freeform 110">
                      <a:extLst>
                        <a:ext uri="{FF2B5EF4-FFF2-40B4-BE49-F238E27FC236}">
                          <a16:creationId xmlns:a16="http://schemas.microsoft.com/office/drawing/2014/main" id="{16103182-AA13-4DD2-BF9B-FB0FBC1BF5D6}"/>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0 h 1668"/>
                        <a:gd name="T72" fmla="*/ 0 w 1149"/>
                        <a:gd name="T73" fmla="*/ 0 h 1668"/>
                        <a:gd name="T74" fmla="*/ 0 w 1149"/>
                        <a:gd name="T75" fmla="*/ 0 h 1668"/>
                        <a:gd name="T76" fmla="*/ 0 w 1149"/>
                        <a:gd name="T77" fmla="*/ 0 h 1668"/>
                        <a:gd name="T78" fmla="*/ 0 w 1149"/>
                        <a:gd name="T79" fmla="*/ 0 h 1668"/>
                        <a:gd name="T80" fmla="*/ 0 w 1149"/>
                        <a:gd name="T81" fmla="*/ 0 h 1668"/>
                        <a:gd name="T82" fmla="*/ 0 w 1149"/>
                        <a:gd name="T83" fmla="*/ 0 h 1668"/>
                        <a:gd name="T84" fmla="*/ 0 w 1149"/>
                        <a:gd name="T85" fmla="*/ 0 h 1668"/>
                        <a:gd name="T86" fmla="*/ 0 w 1149"/>
                        <a:gd name="T87" fmla="*/ 0 h 1668"/>
                        <a:gd name="T88" fmla="*/ 0 w 1149"/>
                        <a:gd name="T89" fmla="*/ 0 h 1668"/>
                        <a:gd name="T90" fmla="*/ 0 w 1149"/>
                        <a:gd name="T91" fmla="*/ 0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90" name="Freeform 111">
                      <a:extLst>
                        <a:ext uri="{FF2B5EF4-FFF2-40B4-BE49-F238E27FC236}">
                          <a16:creationId xmlns:a16="http://schemas.microsoft.com/office/drawing/2014/main" id="{BE85ED2F-311F-4EEE-AA53-43BAD0FEFF37}"/>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74" name="Group 112">
                    <a:extLst>
                      <a:ext uri="{FF2B5EF4-FFF2-40B4-BE49-F238E27FC236}">
                        <a16:creationId xmlns:a16="http://schemas.microsoft.com/office/drawing/2014/main" id="{499D6234-256D-4273-9CED-7037F8A86551}"/>
                      </a:ext>
                    </a:extLst>
                  </p:cNvPr>
                  <p:cNvGrpSpPr>
                    <a:grpSpLocks/>
                  </p:cNvGrpSpPr>
                  <p:nvPr/>
                </p:nvGrpSpPr>
                <p:grpSpPr bwMode="auto">
                  <a:xfrm>
                    <a:off x="2544" y="445"/>
                    <a:ext cx="579" cy="425"/>
                    <a:chOff x="2544" y="445"/>
                    <a:chExt cx="579" cy="425"/>
                  </a:xfrm>
                </p:grpSpPr>
                <p:grpSp>
                  <p:nvGrpSpPr>
                    <p:cNvPr id="29975" name="Group 113">
                      <a:extLst>
                        <a:ext uri="{FF2B5EF4-FFF2-40B4-BE49-F238E27FC236}">
                          <a16:creationId xmlns:a16="http://schemas.microsoft.com/office/drawing/2014/main" id="{6A1E3324-BA08-41A0-91FF-5B32F266560F}"/>
                        </a:ext>
                      </a:extLst>
                    </p:cNvPr>
                    <p:cNvGrpSpPr>
                      <a:grpSpLocks/>
                    </p:cNvGrpSpPr>
                    <p:nvPr/>
                  </p:nvGrpSpPr>
                  <p:grpSpPr bwMode="auto">
                    <a:xfrm>
                      <a:off x="3045" y="514"/>
                      <a:ext cx="78" cy="84"/>
                      <a:chOff x="3045" y="514"/>
                      <a:chExt cx="78" cy="84"/>
                    </a:xfrm>
                  </p:grpSpPr>
                  <p:sp>
                    <p:nvSpPr>
                      <p:cNvPr id="29987" name="Freeform 114">
                        <a:extLst>
                          <a:ext uri="{FF2B5EF4-FFF2-40B4-BE49-F238E27FC236}">
                            <a16:creationId xmlns:a16="http://schemas.microsoft.com/office/drawing/2014/main" id="{743F162D-85F6-4E64-A996-F78E35766B17}"/>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88" name="Freeform 115">
                        <a:extLst>
                          <a:ext uri="{FF2B5EF4-FFF2-40B4-BE49-F238E27FC236}">
                            <a16:creationId xmlns:a16="http://schemas.microsoft.com/office/drawing/2014/main" id="{08541DC3-F5AA-4E22-B0F6-47A784A9BA2E}"/>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76" name="Group 116">
                      <a:extLst>
                        <a:ext uri="{FF2B5EF4-FFF2-40B4-BE49-F238E27FC236}">
                          <a16:creationId xmlns:a16="http://schemas.microsoft.com/office/drawing/2014/main" id="{F981078D-70A5-4A71-AC3B-C1C019597ADA}"/>
                        </a:ext>
                      </a:extLst>
                    </p:cNvPr>
                    <p:cNvGrpSpPr>
                      <a:grpSpLocks/>
                    </p:cNvGrpSpPr>
                    <p:nvPr/>
                  </p:nvGrpSpPr>
                  <p:grpSpPr bwMode="auto">
                    <a:xfrm>
                      <a:off x="2544" y="445"/>
                      <a:ext cx="284" cy="425"/>
                      <a:chOff x="2544" y="445"/>
                      <a:chExt cx="284" cy="425"/>
                    </a:xfrm>
                  </p:grpSpPr>
                  <p:grpSp>
                    <p:nvGrpSpPr>
                      <p:cNvPr id="29977" name="Group 117">
                        <a:extLst>
                          <a:ext uri="{FF2B5EF4-FFF2-40B4-BE49-F238E27FC236}">
                            <a16:creationId xmlns:a16="http://schemas.microsoft.com/office/drawing/2014/main" id="{CF0D0AE2-92E3-409D-9734-38607EDAF2A7}"/>
                          </a:ext>
                        </a:extLst>
                      </p:cNvPr>
                      <p:cNvGrpSpPr>
                        <a:grpSpLocks/>
                      </p:cNvGrpSpPr>
                      <p:nvPr/>
                    </p:nvGrpSpPr>
                    <p:grpSpPr bwMode="auto">
                      <a:xfrm>
                        <a:off x="2700" y="445"/>
                        <a:ext cx="128" cy="131"/>
                        <a:chOff x="2700" y="445"/>
                        <a:chExt cx="128" cy="131"/>
                      </a:xfrm>
                    </p:grpSpPr>
                    <p:sp>
                      <p:nvSpPr>
                        <p:cNvPr id="29985" name="Freeform 118">
                          <a:extLst>
                            <a:ext uri="{FF2B5EF4-FFF2-40B4-BE49-F238E27FC236}">
                              <a16:creationId xmlns:a16="http://schemas.microsoft.com/office/drawing/2014/main" id="{9B2DB903-530C-4637-AC8F-1BE0E35A57E3}"/>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86" name="Freeform 119">
                          <a:extLst>
                            <a:ext uri="{FF2B5EF4-FFF2-40B4-BE49-F238E27FC236}">
                              <a16:creationId xmlns:a16="http://schemas.microsoft.com/office/drawing/2014/main" id="{90E2C406-20DF-4F36-A48C-CE97FB83619E}"/>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78" name="Group 120">
                        <a:extLst>
                          <a:ext uri="{FF2B5EF4-FFF2-40B4-BE49-F238E27FC236}">
                            <a16:creationId xmlns:a16="http://schemas.microsoft.com/office/drawing/2014/main" id="{2DC083BE-4E04-4FA8-867E-E5A0F7F835F1}"/>
                          </a:ext>
                        </a:extLst>
                      </p:cNvPr>
                      <p:cNvGrpSpPr>
                        <a:grpSpLocks/>
                      </p:cNvGrpSpPr>
                      <p:nvPr/>
                    </p:nvGrpSpPr>
                    <p:grpSpPr bwMode="auto">
                      <a:xfrm>
                        <a:off x="2544" y="771"/>
                        <a:ext cx="176" cy="99"/>
                        <a:chOff x="2544" y="771"/>
                        <a:chExt cx="176" cy="99"/>
                      </a:xfrm>
                    </p:grpSpPr>
                    <p:sp>
                      <p:nvSpPr>
                        <p:cNvPr id="29979" name="Freeform 121">
                          <a:extLst>
                            <a:ext uri="{FF2B5EF4-FFF2-40B4-BE49-F238E27FC236}">
                              <a16:creationId xmlns:a16="http://schemas.microsoft.com/office/drawing/2014/main" id="{6AC0626B-40F6-42E3-A5E5-83E9DA1B292C}"/>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9980" name="Group 122">
                          <a:extLst>
                            <a:ext uri="{FF2B5EF4-FFF2-40B4-BE49-F238E27FC236}">
                              <a16:creationId xmlns:a16="http://schemas.microsoft.com/office/drawing/2014/main" id="{578DCEA3-2179-4C5F-82C8-AB8DC1910BB0}"/>
                            </a:ext>
                          </a:extLst>
                        </p:cNvPr>
                        <p:cNvGrpSpPr>
                          <a:grpSpLocks/>
                        </p:cNvGrpSpPr>
                        <p:nvPr/>
                      </p:nvGrpSpPr>
                      <p:grpSpPr bwMode="auto">
                        <a:xfrm>
                          <a:off x="2544" y="771"/>
                          <a:ext cx="176" cy="99"/>
                          <a:chOff x="2544" y="771"/>
                          <a:chExt cx="176" cy="99"/>
                        </a:xfrm>
                      </p:grpSpPr>
                      <p:sp>
                        <p:nvSpPr>
                          <p:cNvPr id="29981" name="Freeform 123">
                            <a:extLst>
                              <a:ext uri="{FF2B5EF4-FFF2-40B4-BE49-F238E27FC236}">
                                <a16:creationId xmlns:a16="http://schemas.microsoft.com/office/drawing/2014/main" id="{272706AA-2426-470F-AAB0-C4A7BB2A11F4}"/>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82" name="Freeform 124">
                            <a:extLst>
                              <a:ext uri="{FF2B5EF4-FFF2-40B4-BE49-F238E27FC236}">
                                <a16:creationId xmlns:a16="http://schemas.microsoft.com/office/drawing/2014/main" id="{66C67F15-A07F-452C-B342-F342408B73B6}"/>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83" name="Freeform 125">
                            <a:extLst>
                              <a:ext uri="{FF2B5EF4-FFF2-40B4-BE49-F238E27FC236}">
                                <a16:creationId xmlns:a16="http://schemas.microsoft.com/office/drawing/2014/main" id="{4429274D-D02D-41F5-80A4-C7F5D95C3029}"/>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84" name="Freeform 126">
                            <a:extLst>
                              <a:ext uri="{FF2B5EF4-FFF2-40B4-BE49-F238E27FC236}">
                                <a16:creationId xmlns:a16="http://schemas.microsoft.com/office/drawing/2014/main" id="{0BDB808B-46CA-4BD2-AA83-16DE55054D3D}"/>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29956" name="Group 127">
                  <a:extLst>
                    <a:ext uri="{FF2B5EF4-FFF2-40B4-BE49-F238E27FC236}">
                      <a16:creationId xmlns:a16="http://schemas.microsoft.com/office/drawing/2014/main" id="{89B72CAE-DCCA-4EA8-AE6C-D92F202763F2}"/>
                    </a:ext>
                  </a:extLst>
                </p:cNvPr>
                <p:cNvGrpSpPr>
                  <a:grpSpLocks/>
                </p:cNvGrpSpPr>
                <p:nvPr/>
              </p:nvGrpSpPr>
              <p:grpSpPr bwMode="auto">
                <a:xfrm>
                  <a:off x="2866" y="422"/>
                  <a:ext cx="132" cy="133"/>
                  <a:chOff x="2866" y="422"/>
                  <a:chExt cx="132" cy="133"/>
                </a:xfrm>
              </p:grpSpPr>
              <p:grpSp>
                <p:nvGrpSpPr>
                  <p:cNvPr id="29957" name="Group 128">
                    <a:extLst>
                      <a:ext uri="{FF2B5EF4-FFF2-40B4-BE49-F238E27FC236}">
                        <a16:creationId xmlns:a16="http://schemas.microsoft.com/office/drawing/2014/main" id="{8E872232-FEA8-4F04-8915-9C1A50DAD1CD}"/>
                      </a:ext>
                    </a:extLst>
                  </p:cNvPr>
                  <p:cNvGrpSpPr>
                    <a:grpSpLocks/>
                  </p:cNvGrpSpPr>
                  <p:nvPr/>
                </p:nvGrpSpPr>
                <p:grpSpPr bwMode="auto">
                  <a:xfrm>
                    <a:off x="2900" y="422"/>
                    <a:ext cx="35" cy="85"/>
                    <a:chOff x="2900" y="422"/>
                    <a:chExt cx="35" cy="85"/>
                  </a:xfrm>
                </p:grpSpPr>
                <p:sp>
                  <p:nvSpPr>
                    <p:cNvPr id="29968" name="Arc 129">
                      <a:extLst>
                        <a:ext uri="{FF2B5EF4-FFF2-40B4-BE49-F238E27FC236}">
                          <a16:creationId xmlns:a16="http://schemas.microsoft.com/office/drawing/2014/main" id="{F22314BC-14D4-4E51-9B95-4FF5DB6A76BC}"/>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9" name="Arc 130">
                      <a:extLst>
                        <a:ext uri="{FF2B5EF4-FFF2-40B4-BE49-F238E27FC236}">
                          <a16:creationId xmlns:a16="http://schemas.microsoft.com/office/drawing/2014/main" id="{A4B2FB54-B480-4491-9592-7B1D6F5F7777}"/>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70" name="Arc 131">
                      <a:extLst>
                        <a:ext uri="{FF2B5EF4-FFF2-40B4-BE49-F238E27FC236}">
                          <a16:creationId xmlns:a16="http://schemas.microsoft.com/office/drawing/2014/main" id="{D64FA389-C340-437E-858F-26FD75C456F9}"/>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71" name="Arc 132">
                      <a:extLst>
                        <a:ext uri="{FF2B5EF4-FFF2-40B4-BE49-F238E27FC236}">
                          <a16:creationId xmlns:a16="http://schemas.microsoft.com/office/drawing/2014/main" id="{214AD069-E4FC-4FA4-86D3-15A9F709F4DE}"/>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72" name="Arc 133">
                      <a:extLst>
                        <a:ext uri="{FF2B5EF4-FFF2-40B4-BE49-F238E27FC236}">
                          <a16:creationId xmlns:a16="http://schemas.microsoft.com/office/drawing/2014/main" id="{343DD60D-3101-435F-AEEC-E999D83D95BE}"/>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58" name="Group 134">
                    <a:extLst>
                      <a:ext uri="{FF2B5EF4-FFF2-40B4-BE49-F238E27FC236}">
                        <a16:creationId xmlns:a16="http://schemas.microsoft.com/office/drawing/2014/main" id="{3A2B4320-A05D-49F0-96B0-8A4389B0B8D4}"/>
                      </a:ext>
                    </a:extLst>
                  </p:cNvPr>
                  <p:cNvGrpSpPr>
                    <a:grpSpLocks/>
                  </p:cNvGrpSpPr>
                  <p:nvPr/>
                </p:nvGrpSpPr>
                <p:grpSpPr bwMode="auto">
                  <a:xfrm>
                    <a:off x="2866" y="515"/>
                    <a:ext cx="41" cy="32"/>
                    <a:chOff x="2866" y="515"/>
                    <a:chExt cx="41" cy="32"/>
                  </a:xfrm>
                </p:grpSpPr>
                <p:sp>
                  <p:nvSpPr>
                    <p:cNvPr id="29964" name="Arc 135">
                      <a:extLst>
                        <a:ext uri="{FF2B5EF4-FFF2-40B4-BE49-F238E27FC236}">
                          <a16:creationId xmlns:a16="http://schemas.microsoft.com/office/drawing/2014/main" id="{80694311-587D-40F3-B57A-725F545ED404}"/>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5" name="Arc 136">
                      <a:extLst>
                        <a:ext uri="{FF2B5EF4-FFF2-40B4-BE49-F238E27FC236}">
                          <a16:creationId xmlns:a16="http://schemas.microsoft.com/office/drawing/2014/main" id="{7CD24617-DFD6-4E90-923F-2B1551164695}"/>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6" name="Arc 137">
                      <a:extLst>
                        <a:ext uri="{FF2B5EF4-FFF2-40B4-BE49-F238E27FC236}">
                          <a16:creationId xmlns:a16="http://schemas.microsoft.com/office/drawing/2014/main" id="{0BE20B2E-2024-40D0-99B8-254595F29D87}"/>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7" name="Arc 138">
                      <a:extLst>
                        <a:ext uri="{FF2B5EF4-FFF2-40B4-BE49-F238E27FC236}">
                          <a16:creationId xmlns:a16="http://schemas.microsoft.com/office/drawing/2014/main" id="{5A01F7E9-EBD0-4BC7-8E8B-9259197BF942}"/>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959" name="Group 139">
                    <a:extLst>
                      <a:ext uri="{FF2B5EF4-FFF2-40B4-BE49-F238E27FC236}">
                        <a16:creationId xmlns:a16="http://schemas.microsoft.com/office/drawing/2014/main" id="{103B4DA1-60B6-4683-8F1E-CA9F66B91FCF}"/>
                      </a:ext>
                    </a:extLst>
                  </p:cNvPr>
                  <p:cNvGrpSpPr>
                    <a:grpSpLocks/>
                  </p:cNvGrpSpPr>
                  <p:nvPr/>
                </p:nvGrpSpPr>
                <p:grpSpPr bwMode="auto">
                  <a:xfrm>
                    <a:off x="2926" y="516"/>
                    <a:ext cx="72" cy="39"/>
                    <a:chOff x="2926" y="516"/>
                    <a:chExt cx="72" cy="39"/>
                  </a:xfrm>
                </p:grpSpPr>
                <p:sp>
                  <p:nvSpPr>
                    <p:cNvPr id="29960" name="Arc 140">
                      <a:extLst>
                        <a:ext uri="{FF2B5EF4-FFF2-40B4-BE49-F238E27FC236}">
                          <a16:creationId xmlns:a16="http://schemas.microsoft.com/office/drawing/2014/main" id="{604085DA-57A9-4094-B04E-FE224D8DED09}"/>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1" name="Arc 141">
                      <a:extLst>
                        <a:ext uri="{FF2B5EF4-FFF2-40B4-BE49-F238E27FC236}">
                          <a16:creationId xmlns:a16="http://schemas.microsoft.com/office/drawing/2014/main" id="{F7126274-F2A6-4C70-94DF-636A565772E4}"/>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2" name="Arc 142">
                      <a:extLst>
                        <a:ext uri="{FF2B5EF4-FFF2-40B4-BE49-F238E27FC236}">
                          <a16:creationId xmlns:a16="http://schemas.microsoft.com/office/drawing/2014/main" id="{D5B29A31-9318-4B1E-8E5C-19145F462669}"/>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63" name="Arc 143">
                      <a:extLst>
                        <a:ext uri="{FF2B5EF4-FFF2-40B4-BE49-F238E27FC236}">
                          <a16:creationId xmlns:a16="http://schemas.microsoft.com/office/drawing/2014/main" id="{98F4120A-3D2C-44B9-95E4-AE2B8A2F7B2C}"/>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29813" name="Group 144">
              <a:extLst>
                <a:ext uri="{FF2B5EF4-FFF2-40B4-BE49-F238E27FC236}">
                  <a16:creationId xmlns:a16="http://schemas.microsoft.com/office/drawing/2014/main" id="{464F3C55-93D4-40F5-889E-BF7D301CC63D}"/>
                </a:ext>
              </a:extLst>
            </p:cNvPr>
            <p:cNvGrpSpPr>
              <a:grpSpLocks/>
            </p:cNvGrpSpPr>
            <p:nvPr/>
          </p:nvGrpSpPr>
          <p:grpSpPr bwMode="auto">
            <a:xfrm>
              <a:off x="2520" y="387"/>
              <a:ext cx="745" cy="521"/>
              <a:chOff x="2520" y="387"/>
              <a:chExt cx="745" cy="521"/>
            </a:xfrm>
          </p:grpSpPr>
          <p:grpSp>
            <p:nvGrpSpPr>
              <p:cNvPr id="29814" name="Group 145">
                <a:extLst>
                  <a:ext uri="{FF2B5EF4-FFF2-40B4-BE49-F238E27FC236}">
                    <a16:creationId xmlns:a16="http://schemas.microsoft.com/office/drawing/2014/main" id="{2F9F3C1D-A35E-4E9B-B9B2-4E9809FF5B53}"/>
                  </a:ext>
                </a:extLst>
              </p:cNvPr>
              <p:cNvGrpSpPr>
                <a:grpSpLocks/>
              </p:cNvGrpSpPr>
              <p:nvPr/>
            </p:nvGrpSpPr>
            <p:grpSpPr bwMode="auto">
              <a:xfrm>
                <a:off x="2981" y="387"/>
                <a:ext cx="284" cy="362"/>
                <a:chOff x="2981" y="387"/>
                <a:chExt cx="284" cy="362"/>
              </a:xfrm>
            </p:grpSpPr>
            <p:grpSp>
              <p:nvGrpSpPr>
                <p:cNvPr id="29871" name="Group 146">
                  <a:extLst>
                    <a:ext uri="{FF2B5EF4-FFF2-40B4-BE49-F238E27FC236}">
                      <a16:creationId xmlns:a16="http://schemas.microsoft.com/office/drawing/2014/main" id="{34A674E3-0752-49DA-BC56-958DEB53074A}"/>
                    </a:ext>
                  </a:extLst>
                </p:cNvPr>
                <p:cNvGrpSpPr>
                  <a:grpSpLocks/>
                </p:cNvGrpSpPr>
                <p:nvPr/>
              </p:nvGrpSpPr>
              <p:grpSpPr bwMode="auto">
                <a:xfrm>
                  <a:off x="3172" y="387"/>
                  <a:ext cx="93" cy="116"/>
                  <a:chOff x="3172" y="387"/>
                  <a:chExt cx="93" cy="116"/>
                </a:xfrm>
              </p:grpSpPr>
              <p:sp>
                <p:nvSpPr>
                  <p:cNvPr id="29939" name="Oval 147">
                    <a:extLst>
                      <a:ext uri="{FF2B5EF4-FFF2-40B4-BE49-F238E27FC236}">
                        <a16:creationId xmlns:a16="http://schemas.microsoft.com/office/drawing/2014/main" id="{4D8F42F2-9C5D-4E16-B5FE-CF1C8018D702}"/>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0" name="Oval 148">
                    <a:extLst>
                      <a:ext uri="{FF2B5EF4-FFF2-40B4-BE49-F238E27FC236}">
                        <a16:creationId xmlns:a16="http://schemas.microsoft.com/office/drawing/2014/main" id="{FC7AD337-65BF-404C-A95D-FBD0557476BC}"/>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1" name="Oval 149">
                    <a:extLst>
                      <a:ext uri="{FF2B5EF4-FFF2-40B4-BE49-F238E27FC236}">
                        <a16:creationId xmlns:a16="http://schemas.microsoft.com/office/drawing/2014/main" id="{4C268252-229D-490F-BD58-32461E3F0E6F}"/>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2" name="Oval 150">
                    <a:extLst>
                      <a:ext uri="{FF2B5EF4-FFF2-40B4-BE49-F238E27FC236}">
                        <a16:creationId xmlns:a16="http://schemas.microsoft.com/office/drawing/2014/main" id="{B2828192-61A6-4050-B86A-1215AA239D7C}"/>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3" name="Oval 151">
                    <a:extLst>
                      <a:ext uri="{FF2B5EF4-FFF2-40B4-BE49-F238E27FC236}">
                        <a16:creationId xmlns:a16="http://schemas.microsoft.com/office/drawing/2014/main" id="{8044D1AA-E967-4A33-AF2F-80E364862467}"/>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4" name="Oval 152">
                    <a:extLst>
                      <a:ext uri="{FF2B5EF4-FFF2-40B4-BE49-F238E27FC236}">
                        <a16:creationId xmlns:a16="http://schemas.microsoft.com/office/drawing/2014/main" id="{4F31A399-9EF5-4522-BFF2-7BD16682A96C}"/>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5" name="Oval 153">
                    <a:extLst>
                      <a:ext uri="{FF2B5EF4-FFF2-40B4-BE49-F238E27FC236}">
                        <a16:creationId xmlns:a16="http://schemas.microsoft.com/office/drawing/2014/main" id="{9C012328-7625-4C3C-9170-01896B501FCC}"/>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6" name="Oval 154">
                    <a:extLst>
                      <a:ext uri="{FF2B5EF4-FFF2-40B4-BE49-F238E27FC236}">
                        <a16:creationId xmlns:a16="http://schemas.microsoft.com/office/drawing/2014/main" id="{81B2FB1A-302F-4DC7-BF87-BDB5997B49FE}"/>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7" name="Oval 155">
                    <a:extLst>
                      <a:ext uri="{FF2B5EF4-FFF2-40B4-BE49-F238E27FC236}">
                        <a16:creationId xmlns:a16="http://schemas.microsoft.com/office/drawing/2014/main" id="{70B90E46-B96C-41A8-9ED8-64AA5BBE0568}"/>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8" name="Oval 156">
                    <a:extLst>
                      <a:ext uri="{FF2B5EF4-FFF2-40B4-BE49-F238E27FC236}">
                        <a16:creationId xmlns:a16="http://schemas.microsoft.com/office/drawing/2014/main" id="{CBBF8945-C378-4972-89C1-E2DF157C4975}"/>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49" name="Oval 157">
                    <a:extLst>
                      <a:ext uri="{FF2B5EF4-FFF2-40B4-BE49-F238E27FC236}">
                        <a16:creationId xmlns:a16="http://schemas.microsoft.com/office/drawing/2014/main" id="{44A3DDD7-D203-4A17-B755-A4046A097626}"/>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50" name="Oval 158">
                    <a:extLst>
                      <a:ext uri="{FF2B5EF4-FFF2-40B4-BE49-F238E27FC236}">
                        <a16:creationId xmlns:a16="http://schemas.microsoft.com/office/drawing/2014/main" id="{58074855-C281-4A85-882C-3286B7230CA9}"/>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51" name="Oval 159">
                    <a:extLst>
                      <a:ext uri="{FF2B5EF4-FFF2-40B4-BE49-F238E27FC236}">
                        <a16:creationId xmlns:a16="http://schemas.microsoft.com/office/drawing/2014/main" id="{54ADED68-EC50-4942-AF1E-B14CAA831958}"/>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52" name="Oval 160">
                    <a:extLst>
                      <a:ext uri="{FF2B5EF4-FFF2-40B4-BE49-F238E27FC236}">
                        <a16:creationId xmlns:a16="http://schemas.microsoft.com/office/drawing/2014/main" id="{D7FB4D8F-EDDF-44A0-941F-BA66E9DDDA0E}"/>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29872" name="Group 161">
                  <a:extLst>
                    <a:ext uri="{FF2B5EF4-FFF2-40B4-BE49-F238E27FC236}">
                      <a16:creationId xmlns:a16="http://schemas.microsoft.com/office/drawing/2014/main" id="{166C8825-405D-4664-BA55-FBF4E97A9A5E}"/>
                    </a:ext>
                  </a:extLst>
                </p:cNvPr>
                <p:cNvGrpSpPr>
                  <a:grpSpLocks/>
                </p:cNvGrpSpPr>
                <p:nvPr/>
              </p:nvGrpSpPr>
              <p:grpSpPr bwMode="auto">
                <a:xfrm>
                  <a:off x="3001" y="482"/>
                  <a:ext cx="186" cy="145"/>
                  <a:chOff x="3001" y="482"/>
                  <a:chExt cx="186" cy="145"/>
                </a:xfrm>
              </p:grpSpPr>
              <p:sp>
                <p:nvSpPr>
                  <p:cNvPr id="29898" name="Oval 162">
                    <a:extLst>
                      <a:ext uri="{FF2B5EF4-FFF2-40B4-BE49-F238E27FC236}">
                        <a16:creationId xmlns:a16="http://schemas.microsoft.com/office/drawing/2014/main" id="{668CE931-2A46-486C-AD4D-9716847A3F91}"/>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29899" name="Group 163">
                    <a:extLst>
                      <a:ext uri="{FF2B5EF4-FFF2-40B4-BE49-F238E27FC236}">
                        <a16:creationId xmlns:a16="http://schemas.microsoft.com/office/drawing/2014/main" id="{AB34D4B3-2AF2-418F-A29C-9C150503DE6F}"/>
                      </a:ext>
                    </a:extLst>
                  </p:cNvPr>
                  <p:cNvGrpSpPr>
                    <a:grpSpLocks/>
                  </p:cNvGrpSpPr>
                  <p:nvPr/>
                </p:nvGrpSpPr>
                <p:grpSpPr bwMode="auto">
                  <a:xfrm>
                    <a:off x="3001" y="482"/>
                    <a:ext cx="186" cy="145"/>
                    <a:chOff x="3001" y="482"/>
                    <a:chExt cx="186" cy="145"/>
                  </a:xfrm>
                </p:grpSpPr>
                <p:sp>
                  <p:nvSpPr>
                    <p:cNvPr id="29900" name="Oval 164">
                      <a:extLst>
                        <a:ext uri="{FF2B5EF4-FFF2-40B4-BE49-F238E27FC236}">
                          <a16:creationId xmlns:a16="http://schemas.microsoft.com/office/drawing/2014/main" id="{511633E6-348C-4792-A40A-861778736EE0}"/>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1" name="Oval 165">
                      <a:extLst>
                        <a:ext uri="{FF2B5EF4-FFF2-40B4-BE49-F238E27FC236}">
                          <a16:creationId xmlns:a16="http://schemas.microsoft.com/office/drawing/2014/main" id="{0F563446-2724-497C-9A71-D5463934F6F8}"/>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2" name="Oval 166">
                      <a:extLst>
                        <a:ext uri="{FF2B5EF4-FFF2-40B4-BE49-F238E27FC236}">
                          <a16:creationId xmlns:a16="http://schemas.microsoft.com/office/drawing/2014/main" id="{6ABECF3D-D860-465D-B225-8B3EE54677E5}"/>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3" name="Oval 167">
                      <a:extLst>
                        <a:ext uri="{FF2B5EF4-FFF2-40B4-BE49-F238E27FC236}">
                          <a16:creationId xmlns:a16="http://schemas.microsoft.com/office/drawing/2014/main" id="{4BE824C2-B59F-4DFE-8C0B-A4B8B63FAA4F}"/>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4" name="Oval 168">
                      <a:extLst>
                        <a:ext uri="{FF2B5EF4-FFF2-40B4-BE49-F238E27FC236}">
                          <a16:creationId xmlns:a16="http://schemas.microsoft.com/office/drawing/2014/main" id="{C467244A-C983-41C1-A718-B4381D7B5C88}"/>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5" name="Oval 169">
                      <a:extLst>
                        <a:ext uri="{FF2B5EF4-FFF2-40B4-BE49-F238E27FC236}">
                          <a16:creationId xmlns:a16="http://schemas.microsoft.com/office/drawing/2014/main" id="{99B06C35-E316-4F59-8C58-DE2FD05BB247}"/>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6" name="Oval 170">
                      <a:extLst>
                        <a:ext uri="{FF2B5EF4-FFF2-40B4-BE49-F238E27FC236}">
                          <a16:creationId xmlns:a16="http://schemas.microsoft.com/office/drawing/2014/main" id="{36B05850-9369-445D-9401-F61B9D02E51F}"/>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7" name="Oval 171">
                      <a:extLst>
                        <a:ext uri="{FF2B5EF4-FFF2-40B4-BE49-F238E27FC236}">
                          <a16:creationId xmlns:a16="http://schemas.microsoft.com/office/drawing/2014/main" id="{B8DE23C7-9A29-4B66-9015-ED95A70AC15C}"/>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8" name="Oval 172">
                      <a:extLst>
                        <a:ext uri="{FF2B5EF4-FFF2-40B4-BE49-F238E27FC236}">
                          <a16:creationId xmlns:a16="http://schemas.microsoft.com/office/drawing/2014/main" id="{33756624-CF02-4AF0-BC50-0B32CC328587}"/>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09" name="Oval 173">
                      <a:extLst>
                        <a:ext uri="{FF2B5EF4-FFF2-40B4-BE49-F238E27FC236}">
                          <a16:creationId xmlns:a16="http://schemas.microsoft.com/office/drawing/2014/main" id="{1B2D9399-BDEA-46C0-9A79-3B7443641FC9}"/>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0" name="Oval 174">
                      <a:extLst>
                        <a:ext uri="{FF2B5EF4-FFF2-40B4-BE49-F238E27FC236}">
                          <a16:creationId xmlns:a16="http://schemas.microsoft.com/office/drawing/2014/main" id="{82A774F7-9042-4F73-AFE2-DB0EE9D08712}"/>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1" name="Oval 175">
                      <a:extLst>
                        <a:ext uri="{FF2B5EF4-FFF2-40B4-BE49-F238E27FC236}">
                          <a16:creationId xmlns:a16="http://schemas.microsoft.com/office/drawing/2014/main" id="{D0E20245-7814-48E9-9478-DCA1CEC507BD}"/>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2" name="Oval 176">
                      <a:extLst>
                        <a:ext uri="{FF2B5EF4-FFF2-40B4-BE49-F238E27FC236}">
                          <a16:creationId xmlns:a16="http://schemas.microsoft.com/office/drawing/2014/main" id="{F62A99CA-3B8D-4D2E-AAEE-8B1F657CA401}"/>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3" name="Oval 177">
                      <a:extLst>
                        <a:ext uri="{FF2B5EF4-FFF2-40B4-BE49-F238E27FC236}">
                          <a16:creationId xmlns:a16="http://schemas.microsoft.com/office/drawing/2014/main" id="{50670D24-83B4-4435-9037-FA8C8E798C8D}"/>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4" name="Oval 178">
                      <a:extLst>
                        <a:ext uri="{FF2B5EF4-FFF2-40B4-BE49-F238E27FC236}">
                          <a16:creationId xmlns:a16="http://schemas.microsoft.com/office/drawing/2014/main" id="{A3C87ADC-CFE0-45BD-BFFD-54C44FA81E44}"/>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5" name="Oval 179">
                      <a:extLst>
                        <a:ext uri="{FF2B5EF4-FFF2-40B4-BE49-F238E27FC236}">
                          <a16:creationId xmlns:a16="http://schemas.microsoft.com/office/drawing/2014/main" id="{90FC75D5-66D2-4492-9495-6C1ADA33C9F6}"/>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6" name="Oval 180">
                      <a:extLst>
                        <a:ext uri="{FF2B5EF4-FFF2-40B4-BE49-F238E27FC236}">
                          <a16:creationId xmlns:a16="http://schemas.microsoft.com/office/drawing/2014/main" id="{2F9F5249-5E90-4870-9E9F-636FDFCA7B98}"/>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7" name="Oval 181">
                      <a:extLst>
                        <a:ext uri="{FF2B5EF4-FFF2-40B4-BE49-F238E27FC236}">
                          <a16:creationId xmlns:a16="http://schemas.microsoft.com/office/drawing/2014/main" id="{C833276F-026A-4AC4-9E35-2046D9ECCB9E}"/>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8" name="Oval 182">
                      <a:extLst>
                        <a:ext uri="{FF2B5EF4-FFF2-40B4-BE49-F238E27FC236}">
                          <a16:creationId xmlns:a16="http://schemas.microsoft.com/office/drawing/2014/main" id="{CE71A7EF-BCB6-44B1-BE68-A472EA44FB75}"/>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19" name="Oval 183">
                      <a:extLst>
                        <a:ext uri="{FF2B5EF4-FFF2-40B4-BE49-F238E27FC236}">
                          <a16:creationId xmlns:a16="http://schemas.microsoft.com/office/drawing/2014/main" id="{0EABD3F9-9134-4BB7-B316-512AF1E08CFE}"/>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0" name="Oval 184">
                      <a:extLst>
                        <a:ext uri="{FF2B5EF4-FFF2-40B4-BE49-F238E27FC236}">
                          <a16:creationId xmlns:a16="http://schemas.microsoft.com/office/drawing/2014/main" id="{9D3AE3EF-F11F-4CE9-84D6-9FA885EAE4FA}"/>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1" name="Oval 185">
                      <a:extLst>
                        <a:ext uri="{FF2B5EF4-FFF2-40B4-BE49-F238E27FC236}">
                          <a16:creationId xmlns:a16="http://schemas.microsoft.com/office/drawing/2014/main" id="{86761EC8-F32F-429C-B300-A4E5F0956440}"/>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2" name="Oval 186">
                      <a:extLst>
                        <a:ext uri="{FF2B5EF4-FFF2-40B4-BE49-F238E27FC236}">
                          <a16:creationId xmlns:a16="http://schemas.microsoft.com/office/drawing/2014/main" id="{9AB3D23B-8781-471B-A3BA-3483A400D98D}"/>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3" name="Oval 187">
                      <a:extLst>
                        <a:ext uri="{FF2B5EF4-FFF2-40B4-BE49-F238E27FC236}">
                          <a16:creationId xmlns:a16="http://schemas.microsoft.com/office/drawing/2014/main" id="{27E51147-BF02-4AFE-BB38-99C705361C4E}"/>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4" name="Oval 188">
                      <a:extLst>
                        <a:ext uri="{FF2B5EF4-FFF2-40B4-BE49-F238E27FC236}">
                          <a16:creationId xmlns:a16="http://schemas.microsoft.com/office/drawing/2014/main" id="{37F11F85-2F81-4986-9AF8-D17EA79F8E3E}"/>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5" name="Oval 189">
                      <a:extLst>
                        <a:ext uri="{FF2B5EF4-FFF2-40B4-BE49-F238E27FC236}">
                          <a16:creationId xmlns:a16="http://schemas.microsoft.com/office/drawing/2014/main" id="{D2ACA538-DDC4-4D8C-9B98-B622A072500B}"/>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6" name="Oval 190">
                      <a:extLst>
                        <a:ext uri="{FF2B5EF4-FFF2-40B4-BE49-F238E27FC236}">
                          <a16:creationId xmlns:a16="http://schemas.microsoft.com/office/drawing/2014/main" id="{AC1DA78D-063B-44C8-86A8-0D9BE2A4BD33}"/>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7" name="Oval 191">
                      <a:extLst>
                        <a:ext uri="{FF2B5EF4-FFF2-40B4-BE49-F238E27FC236}">
                          <a16:creationId xmlns:a16="http://schemas.microsoft.com/office/drawing/2014/main" id="{6F8955FE-B901-466B-B220-4A22E60FEF73}"/>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8" name="Oval 192">
                      <a:extLst>
                        <a:ext uri="{FF2B5EF4-FFF2-40B4-BE49-F238E27FC236}">
                          <a16:creationId xmlns:a16="http://schemas.microsoft.com/office/drawing/2014/main" id="{B3583567-29DE-4729-BC35-89339627F0D2}"/>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29" name="Oval 193">
                      <a:extLst>
                        <a:ext uri="{FF2B5EF4-FFF2-40B4-BE49-F238E27FC236}">
                          <a16:creationId xmlns:a16="http://schemas.microsoft.com/office/drawing/2014/main" id="{C9319909-1455-4F1E-AD4D-E0302FF25B03}"/>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0" name="Oval 194">
                      <a:extLst>
                        <a:ext uri="{FF2B5EF4-FFF2-40B4-BE49-F238E27FC236}">
                          <a16:creationId xmlns:a16="http://schemas.microsoft.com/office/drawing/2014/main" id="{48D75A7A-5D52-44B1-80ED-A43DEB82E4E5}"/>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1" name="Oval 195">
                      <a:extLst>
                        <a:ext uri="{FF2B5EF4-FFF2-40B4-BE49-F238E27FC236}">
                          <a16:creationId xmlns:a16="http://schemas.microsoft.com/office/drawing/2014/main" id="{01948C84-ACA1-4291-85D9-FD6126F511FE}"/>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2" name="Oval 196">
                      <a:extLst>
                        <a:ext uri="{FF2B5EF4-FFF2-40B4-BE49-F238E27FC236}">
                          <a16:creationId xmlns:a16="http://schemas.microsoft.com/office/drawing/2014/main" id="{C87FE2BA-5A40-4839-B726-76FBA097B3C7}"/>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3" name="Oval 197">
                      <a:extLst>
                        <a:ext uri="{FF2B5EF4-FFF2-40B4-BE49-F238E27FC236}">
                          <a16:creationId xmlns:a16="http://schemas.microsoft.com/office/drawing/2014/main" id="{4147E5E6-78E3-4F33-B125-31886935F159}"/>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4" name="Oval 198">
                      <a:extLst>
                        <a:ext uri="{FF2B5EF4-FFF2-40B4-BE49-F238E27FC236}">
                          <a16:creationId xmlns:a16="http://schemas.microsoft.com/office/drawing/2014/main" id="{9FEC7519-DDA2-4B41-B0BE-8CB0B712F096}"/>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5" name="Oval 199">
                      <a:extLst>
                        <a:ext uri="{FF2B5EF4-FFF2-40B4-BE49-F238E27FC236}">
                          <a16:creationId xmlns:a16="http://schemas.microsoft.com/office/drawing/2014/main" id="{B05E1FEB-B844-4548-AB0C-D4CE7AFBB887}"/>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6" name="Oval 200">
                      <a:extLst>
                        <a:ext uri="{FF2B5EF4-FFF2-40B4-BE49-F238E27FC236}">
                          <a16:creationId xmlns:a16="http://schemas.microsoft.com/office/drawing/2014/main" id="{DF505DDA-1BCD-4EAD-A38C-1BAC9697C22C}"/>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7" name="Oval 201">
                      <a:extLst>
                        <a:ext uri="{FF2B5EF4-FFF2-40B4-BE49-F238E27FC236}">
                          <a16:creationId xmlns:a16="http://schemas.microsoft.com/office/drawing/2014/main" id="{39129B70-4EAE-4647-B84B-6620A8B40A8E}"/>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938" name="Oval 202">
                      <a:extLst>
                        <a:ext uri="{FF2B5EF4-FFF2-40B4-BE49-F238E27FC236}">
                          <a16:creationId xmlns:a16="http://schemas.microsoft.com/office/drawing/2014/main" id="{7DBB83F6-1B52-488A-B1CE-76DBF3E7C3EB}"/>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29873" name="Group 203">
                  <a:extLst>
                    <a:ext uri="{FF2B5EF4-FFF2-40B4-BE49-F238E27FC236}">
                      <a16:creationId xmlns:a16="http://schemas.microsoft.com/office/drawing/2014/main" id="{6C193AC7-34D9-441B-B7D4-28A45F782EE2}"/>
                    </a:ext>
                  </a:extLst>
                </p:cNvPr>
                <p:cNvGrpSpPr>
                  <a:grpSpLocks/>
                </p:cNvGrpSpPr>
                <p:nvPr/>
              </p:nvGrpSpPr>
              <p:grpSpPr bwMode="auto">
                <a:xfrm>
                  <a:off x="2981" y="633"/>
                  <a:ext cx="168" cy="116"/>
                  <a:chOff x="2981" y="633"/>
                  <a:chExt cx="168" cy="116"/>
                </a:xfrm>
              </p:grpSpPr>
              <p:sp>
                <p:nvSpPr>
                  <p:cNvPr id="29874" name="Oval 204">
                    <a:extLst>
                      <a:ext uri="{FF2B5EF4-FFF2-40B4-BE49-F238E27FC236}">
                        <a16:creationId xmlns:a16="http://schemas.microsoft.com/office/drawing/2014/main" id="{473DFE64-83BA-4F3A-B923-9E0195B35AE8}"/>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5" name="Oval 205">
                    <a:extLst>
                      <a:ext uri="{FF2B5EF4-FFF2-40B4-BE49-F238E27FC236}">
                        <a16:creationId xmlns:a16="http://schemas.microsoft.com/office/drawing/2014/main" id="{6A808067-1AF6-403B-8CB3-3BA12D5A6B16}"/>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6" name="Oval 206">
                    <a:extLst>
                      <a:ext uri="{FF2B5EF4-FFF2-40B4-BE49-F238E27FC236}">
                        <a16:creationId xmlns:a16="http://schemas.microsoft.com/office/drawing/2014/main" id="{6DF04469-A953-4FAC-803F-4F8FB5F99B05}"/>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7" name="Oval 207">
                    <a:extLst>
                      <a:ext uri="{FF2B5EF4-FFF2-40B4-BE49-F238E27FC236}">
                        <a16:creationId xmlns:a16="http://schemas.microsoft.com/office/drawing/2014/main" id="{175D7B7E-08DD-470F-B8A6-3ADA004F30DE}"/>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8" name="Oval 208">
                    <a:extLst>
                      <a:ext uri="{FF2B5EF4-FFF2-40B4-BE49-F238E27FC236}">
                        <a16:creationId xmlns:a16="http://schemas.microsoft.com/office/drawing/2014/main" id="{6BA16C5A-234E-40D4-8A15-88A95AC7BB49}"/>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9" name="Oval 209">
                    <a:extLst>
                      <a:ext uri="{FF2B5EF4-FFF2-40B4-BE49-F238E27FC236}">
                        <a16:creationId xmlns:a16="http://schemas.microsoft.com/office/drawing/2014/main" id="{7ABC8B2C-F020-45F7-8BF6-D44328882F3B}"/>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0" name="Oval 210">
                    <a:extLst>
                      <a:ext uri="{FF2B5EF4-FFF2-40B4-BE49-F238E27FC236}">
                        <a16:creationId xmlns:a16="http://schemas.microsoft.com/office/drawing/2014/main" id="{9BD1A85E-2C9A-4396-B7EE-8A7B9C1039AA}"/>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1" name="Oval 211">
                    <a:extLst>
                      <a:ext uri="{FF2B5EF4-FFF2-40B4-BE49-F238E27FC236}">
                        <a16:creationId xmlns:a16="http://schemas.microsoft.com/office/drawing/2014/main" id="{4133E55B-79A0-41DA-8102-F46E354601A9}"/>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2" name="Oval 212">
                    <a:extLst>
                      <a:ext uri="{FF2B5EF4-FFF2-40B4-BE49-F238E27FC236}">
                        <a16:creationId xmlns:a16="http://schemas.microsoft.com/office/drawing/2014/main" id="{B9E77B99-2717-427A-A52E-D537D929BF5D}"/>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3" name="Oval 213">
                    <a:extLst>
                      <a:ext uri="{FF2B5EF4-FFF2-40B4-BE49-F238E27FC236}">
                        <a16:creationId xmlns:a16="http://schemas.microsoft.com/office/drawing/2014/main" id="{596C8EA7-39AC-4DCF-B267-CC640FBBDF22}"/>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4" name="Oval 214">
                    <a:extLst>
                      <a:ext uri="{FF2B5EF4-FFF2-40B4-BE49-F238E27FC236}">
                        <a16:creationId xmlns:a16="http://schemas.microsoft.com/office/drawing/2014/main" id="{3CF0CF38-2446-4D89-9B15-5A85A6895EEA}"/>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5" name="Oval 215">
                    <a:extLst>
                      <a:ext uri="{FF2B5EF4-FFF2-40B4-BE49-F238E27FC236}">
                        <a16:creationId xmlns:a16="http://schemas.microsoft.com/office/drawing/2014/main" id="{9D10B55B-556D-4469-BC6A-26C72DF2460D}"/>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6" name="Oval 216">
                    <a:extLst>
                      <a:ext uri="{FF2B5EF4-FFF2-40B4-BE49-F238E27FC236}">
                        <a16:creationId xmlns:a16="http://schemas.microsoft.com/office/drawing/2014/main" id="{02598DE8-51DE-41B1-976E-187DCCF574D6}"/>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7" name="Oval 217">
                    <a:extLst>
                      <a:ext uri="{FF2B5EF4-FFF2-40B4-BE49-F238E27FC236}">
                        <a16:creationId xmlns:a16="http://schemas.microsoft.com/office/drawing/2014/main" id="{C1F18EDD-EAF6-4CD8-912C-20B43147B287}"/>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8" name="Oval 218">
                    <a:extLst>
                      <a:ext uri="{FF2B5EF4-FFF2-40B4-BE49-F238E27FC236}">
                        <a16:creationId xmlns:a16="http://schemas.microsoft.com/office/drawing/2014/main" id="{A3AEDD1E-ACA7-4F79-B701-A2DD71A789F0}"/>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89" name="Oval 219">
                    <a:extLst>
                      <a:ext uri="{FF2B5EF4-FFF2-40B4-BE49-F238E27FC236}">
                        <a16:creationId xmlns:a16="http://schemas.microsoft.com/office/drawing/2014/main" id="{CA71464A-884D-49D8-98B7-0A97FED5BDFF}"/>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0" name="Oval 220">
                    <a:extLst>
                      <a:ext uri="{FF2B5EF4-FFF2-40B4-BE49-F238E27FC236}">
                        <a16:creationId xmlns:a16="http://schemas.microsoft.com/office/drawing/2014/main" id="{DD799444-84E1-401B-BF0D-3722686A0C65}"/>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1" name="Oval 221">
                    <a:extLst>
                      <a:ext uri="{FF2B5EF4-FFF2-40B4-BE49-F238E27FC236}">
                        <a16:creationId xmlns:a16="http://schemas.microsoft.com/office/drawing/2014/main" id="{F7B7F335-D048-423B-9A22-D9A0B8DC6076}"/>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2" name="Oval 222">
                    <a:extLst>
                      <a:ext uri="{FF2B5EF4-FFF2-40B4-BE49-F238E27FC236}">
                        <a16:creationId xmlns:a16="http://schemas.microsoft.com/office/drawing/2014/main" id="{33685604-EF67-4127-81C7-7ADCB885B7BB}"/>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3" name="Oval 223">
                    <a:extLst>
                      <a:ext uri="{FF2B5EF4-FFF2-40B4-BE49-F238E27FC236}">
                        <a16:creationId xmlns:a16="http://schemas.microsoft.com/office/drawing/2014/main" id="{64B76351-AA4C-444C-B3DF-70CD842CF4B9}"/>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4" name="Oval 224">
                    <a:extLst>
                      <a:ext uri="{FF2B5EF4-FFF2-40B4-BE49-F238E27FC236}">
                        <a16:creationId xmlns:a16="http://schemas.microsoft.com/office/drawing/2014/main" id="{944F0BB7-CFAA-4EBC-BBBB-212DB65A07B8}"/>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5" name="Oval 225">
                    <a:extLst>
                      <a:ext uri="{FF2B5EF4-FFF2-40B4-BE49-F238E27FC236}">
                        <a16:creationId xmlns:a16="http://schemas.microsoft.com/office/drawing/2014/main" id="{586B76FC-FAB8-4AEB-A631-91B2C1AC6847}"/>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6" name="Oval 226">
                    <a:extLst>
                      <a:ext uri="{FF2B5EF4-FFF2-40B4-BE49-F238E27FC236}">
                        <a16:creationId xmlns:a16="http://schemas.microsoft.com/office/drawing/2014/main" id="{4634A510-232E-4007-BD88-59F932797758}"/>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97" name="Oval 227">
                    <a:extLst>
                      <a:ext uri="{FF2B5EF4-FFF2-40B4-BE49-F238E27FC236}">
                        <a16:creationId xmlns:a16="http://schemas.microsoft.com/office/drawing/2014/main" id="{70D3513F-3A06-4E9A-BA04-B566E38A2FD6}"/>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29815" name="Group 228">
                <a:extLst>
                  <a:ext uri="{FF2B5EF4-FFF2-40B4-BE49-F238E27FC236}">
                    <a16:creationId xmlns:a16="http://schemas.microsoft.com/office/drawing/2014/main" id="{54EFAE04-D7C7-4AE0-8E8F-D15F26E76294}"/>
                  </a:ext>
                </a:extLst>
              </p:cNvPr>
              <p:cNvGrpSpPr>
                <a:grpSpLocks/>
              </p:cNvGrpSpPr>
              <p:nvPr/>
            </p:nvGrpSpPr>
            <p:grpSpPr bwMode="auto">
              <a:xfrm>
                <a:off x="2520" y="407"/>
                <a:ext cx="320" cy="501"/>
                <a:chOff x="2520" y="407"/>
                <a:chExt cx="320" cy="501"/>
              </a:xfrm>
            </p:grpSpPr>
            <p:grpSp>
              <p:nvGrpSpPr>
                <p:cNvPr id="29816" name="Group 229">
                  <a:extLst>
                    <a:ext uri="{FF2B5EF4-FFF2-40B4-BE49-F238E27FC236}">
                      <a16:creationId xmlns:a16="http://schemas.microsoft.com/office/drawing/2014/main" id="{9B389D66-7354-4C45-8F0E-DF7B8825DBC0}"/>
                    </a:ext>
                  </a:extLst>
                </p:cNvPr>
                <p:cNvGrpSpPr>
                  <a:grpSpLocks/>
                </p:cNvGrpSpPr>
                <p:nvPr/>
              </p:nvGrpSpPr>
              <p:grpSpPr bwMode="auto">
                <a:xfrm>
                  <a:off x="2756" y="520"/>
                  <a:ext cx="84" cy="126"/>
                  <a:chOff x="2756" y="520"/>
                  <a:chExt cx="84" cy="126"/>
                </a:xfrm>
              </p:grpSpPr>
              <p:sp>
                <p:nvSpPr>
                  <p:cNvPr id="29858" name="Oval 230">
                    <a:extLst>
                      <a:ext uri="{FF2B5EF4-FFF2-40B4-BE49-F238E27FC236}">
                        <a16:creationId xmlns:a16="http://schemas.microsoft.com/office/drawing/2014/main" id="{0CD985FB-104C-4C05-8EDD-6102D9042CA6}"/>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9" name="Oval 231">
                    <a:extLst>
                      <a:ext uri="{FF2B5EF4-FFF2-40B4-BE49-F238E27FC236}">
                        <a16:creationId xmlns:a16="http://schemas.microsoft.com/office/drawing/2014/main" id="{9936B543-42ED-4771-A30F-20A8D02D3452}"/>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0" name="Oval 232">
                    <a:extLst>
                      <a:ext uri="{FF2B5EF4-FFF2-40B4-BE49-F238E27FC236}">
                        <a16:creationId xmlns:a16="http://schemas.microsoft.com/office/drawing/2014/main" id="{53669747-2549-4503-8F74-75651AC4840C}"/>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1" name="Oval 233">
                    <a:extLst>
                      <a:ext uri="{FF2B5EF4-FFF2-40B4-BE49-F238E27FC236}">
                        <a16:creationId xmlns:a16="http://schemas.microsoft.com/office/drawing/2014/main" id="{62361529-3458-4AFC-BC4C-CF2F244A8928}"/>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2" name="Oval 234">
                    <a:extLst>
                      <a:ext uri="{FF2B5EF4-FFF2-40B4-BE49-F238E27FC236}">
                        <a16:creationId xmlns:a16="http://schemas.microsoft.com/office/drawing/2014/main" id="{9DDF4B5F-AF81-44A4-B2CA-C05B462854C6}"/>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3" name="Oval 235">
                    <a:extLst>
                      <a:ext uri="{FF2B5EF4-FFF2-40B4-BE49-F238E27FC236}">
                        <a16:creationId xmlns:a16="http://schemas.microsoft.com/office/drawing/2014/main" id="{3260A4CB-2E9B-47E4-A709-1C578B673C58}"/>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4" name="Oval 236">
                    <a:extLst>
                      <a:ext uri="{FF2B5EF4-FFF2-40B4-BE49-F238E27FC236}">
                        <a16:creationId xmlns:a16="http://schemas.microsoft.com/office/drawing/2014/main" id="{436DEF64-0B2E-4055-AB15-DFBFD6693008}"/>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5" name="Oval 237">
                    <a:extLst>
                      <a:ext uri="{FF2B5EF4-FFF2-40B4-BE49-F238E27FC236}">
                        <a16:creationId xmlns:a16="http://schemas.microsoft.com/office/drawing/2014/main" id="{98B7B1EF-9B61-4D30-9F8A-5A5E5A9EF22F}"/>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6" name="Oval 238">
                    <a:extLst>
                      <a:ext uri="{FF2B5EF4-FFF2-40B4-BE49-F238E27FC236}">
                        <a16:creationId xmlns:a16="http://schemas.microsoft.com/office/drawing/2014/main" id="{05204351-86E3-4D38-B247-19B1EAA2EF94}"/>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7" name="Oval 239">
                    <a:extLst>
                      <a:ext uri="{FF2B5EF4-FFF2-40B4-BE49-F238E27FC236}">
                        <a16:creationId xmlns:a16="http://schemas.microsoft.com/office/drawing/2014/main" id="{77DBE635-E987-4E63-857C-37D133BF0DE2}"/>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8" name="Oval 240">
                    <a:extLst>
                      <a:ext uri="{FF2B5EF4-FFF2-40B4-BE49-F238E27FC236}">
                        <a16:creationId xmlns:a16="http://schemas.microsoft.com/office/drawing/2014/main" id="{BE25C812-C766-4232-9B1D-CA63EA79482A}"/>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69" name="Oval 241">
                    <a:extLst>
                      <a:ext uri="{FF2B5EF4-FFF2-40B4-BE49-F238E27FC236}">
                        <a16:creationId xmlns:a16="http://schemas.microsoft.com/office/drawing/2014/main" id="{9D232BD5-3192-44CC-835E-6710D74F2F87}"/>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70" name="Oval 242">
                    <a:extLst>
                      <a:ext uri="{FF2B5EF4-FFF2-40B4-BE49-F238E27FC236}">
                        <a16:creationId xmlns:a16="http://schemas.microsoft.com/office/drawing/2014/main" id="{D9FC81A0-3E23-44D9-A48A-BB4359D0EC9E}"/>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29817" name="Group 243">
                  <a:extLst>
                    <a:ext uri="{FF2B5EF4-FFF2-40B4-BE49-F238E27FC236}">
                      <a16:creationId xmlns:a16="http://schemas.microsoft.com/office/drawing/2014/main" id="{4C02C4B2-5E7E-4E58-98D6-29912B5B3300}"/>
                    </a:ext>
                  </a:extLst>
                </p:cNvPr>
                <p:cNvGrpSpPr>
                  <a:grpSpLocks/>
                </p:cNvGrpSpPr>
                <p:nvPr/>
              </p:nvGrpSpPr>
              <p:grpSpPr bwMode="auto">
                <a:xfrm>
                  <a:off x="2628" y="407"/>
                  <a:ext cx="62" cy="60"/>
                  <a:chOff x="2628" y="407"/>
                  <a:chExt cx="62" cy="60"/>
                </a:xfrm>
              </p:grpSpPr>
              <p:sp>
                <p:nvSpPr>
                  <p:cNvPr id="29849" name="Oval 244">
                    <a:extLst>
                      <a:ext uri="{FF2B5EF4-FFF2-40B4-BE49-F238E27FC236}">
                        <a16:creationId xmlns:a16="http://schemas.microsoft.com/office/drawing/2014/main" id="{38D6539F-A390-41AF-A7B6-A08F5FA3D027}"/>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0" name="Oval 245">
                    <a:extLst>
                      <a:ext uri="{FF2B5EF4-FFF2-40B4-BE49-F238E27FC236}">
                        <a16:creationId xmlns:a16="http://schemas.microsoft.com/office/drawing/2014/main" id="{A59A9732-C8E5-4C24-B0FD-67CD80250629}"/>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1" name="Oval 246">
                    <a:extLst>
                      <a:ext uri="{FF2B5EF4-FFF2-40B4-BE49-F238E27FC236}">
                        <a16:creationId xmlns:a16="http://schemas.microsoft.com/office/drawing/2014/main" id="{309AD577-515A-47F1-9B9B-35BC989B7F4A}"/>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2" name="Oval 247">
                    <a:extLst>
                      <a:ext uri="{FF2B5EF4-FFF2-40B4-BE49-F238E27FC236}">
                        <a16:creationId xmlns:a16="http://schemas.microsoft.com/office/drawing/2014/main" id="{F6483DE3-5737-41E8-820E-FF7048737E27}"/>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3" name="Oval 248">
                    <a:extLst>
                      <a:ext uri="{FF2B5EF4-FFF2-40B4-BE49-F238E27FC236}">
                        <a16:creationId xmlns:a16="http://schemas.microsoft.com/office/drawing/2014/main" id="{0140BFAE-2D56-48D5-BD1B-C38BE640CB9D}"/>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4" name="Oval 249">
                    <a:extLst>
                      <a:ext uri="{FF2B5EF4-FFF2-40B4-BE49-F238E27FC236}">
                        <a16:creationId xmlns:a16="http://schemas.microsoft.com/office/drawing/2014/main" id="{AE97C533-A3A5-469B-8D99-EAA701393518}"/>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5" name="Oval 250">
                    <a:extLst>
                      <a:ext uri="{FF2B5EF4-FFF2-40B4-BE49-F238E27FC236}">
                        <a16:creationId xmlns:a16="http://schemas.microsoft.com/office/drawing/2014/main" id="{95DBDC92-5578-4BA2-A51E-586F7C6EC1A2}"/>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6" name="Oval 251">
                    <a:extLst>
                      <a:ext uri="{FF2B5EF4-FFF2-40B4-BE49-F238E27FC236}">
                        <a16:creationId xmlns:a16="http://schemas.microsoft.com/office/drawing/2014/main" id="{6A751D70-A824-4613-A069-2DBFAB68E3A9}"/>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57" name="Oval 252">
                    <a:extLst>
                      <a:ext uri="{FF2B5EF4-FFF2-40B4-BE49-F238E27FC236}">
                        <a16:creationId xmlns:a16="http://schemas.microsoft.com/office/drawing/2014/main" id="{E7FA2D0C-6E32-4354-8C01-2D1054BC71CC}"/>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29818" name="Group 253">
                  <a:extLst>
                    <a:ext uri="{FF2B5EF4-FFF2-40B4-BE49-F238E27FC236}">
                      <a16:creationId xmlns:a16="http://schemas.microsoft.com/office/drawing/2014/main" id="{E4B7E7FE-15F3-415B-8B28-59942AAD44BE}"/>
                    </a:ext>
                  </a:extLst>
                </p:cNvPr>
                <p:cNvGrpSpPr>
                  <a:grpSpLocks/>
                </p:cNvGrpSpPr>
                <p:nvPr/>
              </p:nvGrpSpPr>
              <p:grpSpPr bwMode="auto">
                <a:xfrm>
                  <a:off x="2520" y="758"/>
                  <a:ext cx="168" cy="150"/>
                  <a:chOff x="2520" y="758"/>
                  <a:chExt cx="168" cy="150"/>
                </a:xfrm>
              </p:grpSpPr>
              <p:sp>
                <p:nvSpPr>
                  <p:cNvPr id="29819" name="Oval 254">
                    <a:extLst>
                      <a:ext uri="{FF2B5EF4-FFF2-40B4-BE49-F238E27FC236}">
                        <a16:creationId xmlns:a16="http://schemas.microsoft.com/office/drawing/2014/main" id="{800F12C0-D54F-4382-BA1F-DE3C9F73F936}"/>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0" name="Oval 255">
                    <a:extLst>
                      <a:ext uri="{FF2B5EF4-FFF2-40B4-BE49-F238E27FC236}">
                        <a16:creationId xmlns:a16="http://schemas.microsoft.com/office/drawing/2014/main" id="{1963BBCC-C136-4F1D-A7E5-DE6FC5029580}"/>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1" name="Oval 256">
                    <a:extLst>
                      <a:ext uri="{FF2B5EF4-FFF2-40B4-BE49-F238E27FC236}">
                        <a16:creationId xmlns:a16="http://schemas.microsoft.com/office/drawing/2014/main" id="{4BA7E53D-736C-4239-89C9-D0198F3F5B99}"/>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2" name="Oval 257">
                    <a:extLst>
                      <a:ext uri="{FF2B5EF4-FFF2-40B4-BE49-F238E27FC236}">
                        <a16:creationId xmlns:a16="http://schemas.microsoft.com/office/drawing/2014/main" id="{318FDE6F-CF2D-4A8A-AD70-6ABE73B285EC}"/>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3" name="Oval 258">
                    <a:extLst>
                      <a:ext uri="{FF2B5EF4-FFF2-40B4-BE49-F238E27FC236}">
                        <a16:creationId xmlns:a16="http://schemas.microsoft.com/office/drawing/2014/main" id="{90AE059C-D3DA-44E0-A926-9E8244104BC0}"/>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4" name="Oval 259">
                    <a:extLst>
                      <a:ext uri="{FF2B5EF4-FFF2-40B4-BE49-F238E27FC236}">
                        <a16:creationId xmlns:a16="http://schemas.microsoft.com/office/drawing/2014/main" id="{14B3F8D7-E44E-4431-8DD6-350AED458E4E}"/>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5" name="Oval 260">
                    <a:extLst>
                      <a:ext uri="{FF2B5EF4-FFF2-40B4-BE49-F238E27FC236}">
                        <a16:creationId xmlns:a16="http://schemas.microsoft.com/office/drawing/2014/main" id="{6AB589A0-B4C4-453B-93FC-64D24F162BBC}"/>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6" name="Oval 261">
                    <a:extLst>
                      <a:ext uri="{FF2B5EF4-FFF2-40B4-BE49-F238E27FC236}">
                        <a16:creationId xmlns:a16="http://schemas.microsoft.com/office/drawing/2014/main" id="{4DF563A9-CABB-4287-9710-1DC3FABC3D8A}"/>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7" name="Oval 262">
                    <a:extLst>
                      <a:ext uri="{FF2B5EF4-FFF2-40B4-BE49-F238E27FC236}">
                        <a16:creationId xmlns:a16="http://schemas.microsoft.com/office/drawing/2014/main" id="{8CBDA316-F25C-4AE6-AAB9-34ED4F9BF012}"/>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8" name="Oval 263">
                    <a:extLst>
                      <a:ext uri="{FF2B5EF4-FFF2-40B4-BE49-F238E27FC236}">
                        <a16:creationId xmlns:a16="http://schemas.microsoft.com/office/drawing/2014/main" id="{BEE30A9F-3B83-4B29-93F3-60C7FD9219F6}"/>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29" name="Oval 264">
                    <a:extLst>
                      <a:ext uri="{FF2B5EF4-FFF2-40B4-BE49-F238E27FC236}">
                        <a16:creationId xmlns:a16="http://schemas.microsoft.com/office/drawing/2014/main" id="{3EAA61D8-EB70-48C3-A747-779537F9B7AC}"/>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0" name="Oval 265">
                    <a:extLst>
                      <a:ext uri="{FF2B5EF4-FFF2-40B4-BE49-F238E27FC236}">
                        <a16:creationId xmlns:a16="http://schemas.microsoft.com/office/drawing/2014/main" id="{A3E69999-D780-488F-BE72-F6C4F027CBCC}"/>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1" name="Oval 266">
                    <a:extLst>
                      <a:ext uri="{FF2B5EF4-FFF2-40B4-BE49-F238E27FC236}">
                        <a16:creationId xmlns:a16="http://schemas.microsoft.com/office/drawing/2014/main" id="{AB477BCD-F726-4A91-A4C1-ABACD084EA97}"/>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2" name="Oval 267">
                    <a:extLst>
                      <a:ext uri="{FF2B5EF4-FFF2-40B4-BE49-F238E27FC236}">
                        <a16:creationId xmlns:a16="http://schemas.microsoft.com/office/drawing/2014/main" id="{554C3336-B492-4DF6-A110-756FE069DBCD}"/>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3" name="Oval 268">
                    <a:extLst>
                      <a:ext uri="{FF2B5EF4-FFF2-40B4-BE49-F238E27FC236}">
                        <a16:creationId xmlns:a16="http://schemas.microsoft.com/office/drawing/2014/main" id="{7D4A8304-56F1-40DB-8F89-CCD121A468AD}"/>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4" name="Oval 269">
                    <a:extLst>
                      <a:ext uri="{FF2B5EF4-FFF2-40B4-BE49-F238E27FC236}">
                        <a16:creationId xmlns:a16="http://schemas.microsoft.com/office/drawing/2014/main" id="{A3550683-2C5F-49B2-A6C9-42B38FAD6877}"/>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5" name="Oval 270">
                    <a:extLst>
                      <a:ext uri="{FF2B5EF4-FFF2-40B4-BE49-F238E27FC236}">
                        <a16:creationId xmlns:a16="http://schemas.microsoft.com/office/drawing/2014/main" id="{856FFF50-32EE-4162-B4F1-1AA900ED54FD}"/>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6" name="Oval 271">
                    <a:extLst>
                      <a:ext uri="{FF2B5EF4-FFF2-40B4-BE49-F238E27FC236}">
                        <a16:creationId xmlns:a16="http://schemas.microsoft.com/office/drawing/2014/main" id="{F4BDBEBF-17B9-4355-9283-D1C244E050CC}"/>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7" name="Oval 272">
                    <a:extLst>
                      <a:ext uri="{FF2B5EF4-FFF2-40B4-BE49-F238E27FC236}">
                        <a16:creationId xmlns:a16="http://schemas.microsoft.com/office/drawing/2014/main" id="{E7D19AA9-30DF-4410-9444-41CD59F49CF0}"/>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8" name="Oval 273">
                    <a:extLst>
                      <a:ext uri="{FF2B5EF4-FFF2-40B4-BE49-F238E27FC236}">
                        <a16:creationId xmlns:a16="http://schemas.microsoft.com/office/drawing/2014/main" id="{35893705-1C46-4B45-B47D-3CD178377487}"/>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39" name="Oval 274">
                    <a:extLst>
                      <a:ext uri="{FF2B5EF4-FFF2-40B4-BE49-F238E27FC236}">
                        <a16:creationId xmlns:a16="http://schemas.microsoft.com/office/drawing/2014/main" id="{93F5C8C6-BAC9-4354-8E4E-075A22D8509D}"/>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0" name="Oval 275">
                    <a:extLst>
                      <a:ext uri="{FF2B5EF4-FFF2-40B4-BE49-F238E27FC236}">
                        <a16:creationId xmlns:a16="http://schemas.microsoft.com/office/drawing/2014/main" id="{6B55FF39-EAE8-4E3E-9EE0-C20F2A3C2151}"/>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1" name="Oval 276">
                    <a:extLst>
                      <a:ext uri="{FF2B5EF4-FFF2-40B4-BE49-F238E27FC236}">
                        <a16:creationId xmlns:a16="http://schemas.microsoft.com/office/drawing/2014/main" id="{340B1C5E-6FB4-4E8F-96FE-1DF688591FE4}"/>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2" name="Oval 277">
                    <a:extLst>
                      <a:ext uri="{FF2B5EF4-FFF2-40B4-BE49-F238E27FC236}">
                        <a16:creationId xmlns:a16="http://schemas.microsoft.com/office/drawing/2014/main" id="{EFE04045-6D5A-4A57-A054-6D9E35B66266}"/>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3" name="Oval 278">
                    <a:extLst>
                      <a:ext uri="{FF2B5EF4-FFF2-40B4-BE49-F238E27FC236}">
                        <a16:creationId xmlns:a16="http://schemas.microsoft.com/office/drawing/2014/main" id="{19193AE4-8AA3-467B-8D41-C841FEFD2B53}"/>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4" name="Oval 279">
                    <a:extLst>
                      <a:ext uri="{FF2B5EF4-FFF2-40B4-BE49-F238E27FC236}">
                        <a16:creationId xmlns:a16="http://schemas.microsoft.com/office/drawing/2014/main" id="{BCB8C46C-131A-486E-BFBF-4F9466916589}"/>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5" name="Oval 280">
                    <a:extLst>
                      <a:ext uri="{FF2B5EF4-FFF2-40B4-BE49-F238E27FC236}">
                        <a16:creationId xmlns:a16="http://schemas.microsoft.com/office/drawing/2014/main" id="{C73C935B-5997-4533-AEDE-E47CE227DD41}"/>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6" name="Oval 281">
                    <a:extLst>
                      <a:ext uri="{FF2B5EF4-FFF2-40B4-BE49-F238E27FC236}">
                        <a16:creationId xmlns:a16="http://schemas.microsoft.com/office/drawing/2014/main" id="{C6B2C4FC-E672-4942-8C3A-582FA10FF53F}"/>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7" name="Oval 282">
                    <a:extLst>
                      <a:ext uri="{FF2B5EF4-FFF2-40B4-BE49-F238E27FC236}">
                        <a16:creationId xmlns:a16="http://schemas.microsoft.com/office/drawing/2014/main" id="{624B707B-FBA9-42B6-8647-C406527FC9C8}"/>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9848" name="Oval 283">
                    <a:extLst>
                      <a:ext uri="{FF2B5EF4-FFF2-40B4-BE49-F238E27FC236}">
                        <a16:creationId xmlns:a16="http://schemas.microsoft.com/office/drawing/2014/main" id="{25AB30DA-2EF5-4858-9BF4-29EE006174EB}"/>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pic>
        <p:nvPicPr>
          <p:cNvPr id="177436" name="Picture 284">
            <a:extLst>
              <a:ext uri="{FF2B5EF4-FFF2-40B4-BE49-F238E27FC236}">
                <a16:creationId xmlns:a16="http://schemas.microsoft.com/office/drawing/2014/main" id="{81E53A61-6A1D-46A3-90AE-E7231BB9A2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428" name="Group 285">
            <a:extLst>
              <a:ext uri="{FF2B5EF4-FFF2-40B4-BE49-F238E27FC236}">
                <a16:creationId xmlns:a16="http://schemas.microsoft.com/office/drawing/2014/main" id="{0249EC98-5B3C-4BE5-9823-CD1D019A9D67}"/>
              </a:ext>
            </a:extLst>
          </p:cNvPr>
          <p:cNvGrpSpPr>
            <a:grpSpLocks/>
          </p:cNvGrpSpPr>
          <p:nvPr/>
        </p:nvGrpSpPr>
        <p:grpSpPr bwMode="auto">
          <a:xfrm>
            <a:off x="2625726" y="1533525"/>
            <a:ext cx="1173163" cy="642938"/>
            <a:chOff x="716" y="965"/>
            <a:chExt cx="739" cy="405"/>
          </a:xfrm>
        </p:grpSpPr>
        <p:grpSp>
          <p:nvGrpSpPr>
            <p:cNvPr id="29783" name="Group 286">
              <a:extLst>
                <a:ext uri="{FF2B5EF4-FFF2-40B4-BE49-F238E27FC236}">
                  <a16:creationId xmlns:a16="http://schemas.microsoft.com/office/drawing/2014/main" id="{45004567-AB39-46D3-BC1B-88F5D784AB96}"/>
                </a:ext>
              </a:extLst>
            </p:cNvPr>
            <p:cNvGrpSpPr>
              <a:grpSpLocks/>
            </p:cNvGrpSpPr>
            <p:nvPr/>
          </p:nvGrpSpPr>
          <p:grpSpPr bwMode="auto">
            <a:xfrm>
              <a:off x="716" y="965"/>
              <a:ext cx="739" cy="405"/>
              <a:chOff x="716" y="965"/>
              <a:chExt cx="739" cy="405"/>
            </a:xfrm>
          </p:grpSpPr>
          <p:sp>
            <p:nvSpPr>
              <p:cNvPr id="29810" name="Freeform 287">
                <a:extLst>
                  <a:ext uri="{FF2B5EF4-FFF2-40B4-BE49-F238E27FC236}">
                    <a16:creationId xmlns:a16="http://schemas.microsoft.com/office/drawing/2014/main" id="{4C67B433-F928-4360-802F-438FD4DA4D21}"/>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0 w 2956"/>
                  <a:gd name="T11" fmla="*/ 0 h 1617"/>
                  <a:gd name="T12" fmla="*/ 0 w 2956"/>
                  <a:gd name="T13" fmla="*/ 0 h 1617"/>
                  <a:gd name="T14" fmla="*/ 0 w 2956"/>
                  <a:gd name="T15" fmla="*/ 0 h 1617"/>
                  <a:gd name="T16" fmla="*/ 0 w 2956"/>
                  <a:gd name="T17" fmla="*/ 0 h 1617"/>
                  <a:gd name="T18" fmla="*/ 0 w 2956"/>
                  <a:gd name="T19" fmla="*/ 0 h 1617"/>
                  <a:gd name="T20" fmla="*/ 0 w 2956"/>
                  <a:gd name="T21" fmla="*/ 0 h 1617"/>
                  <a:gd name="T22" fmla="*/ 0 w 2956"/>
                  <a:gd name="T23" fmla="*/ 0 h 1617"/>
                  <a:gd name="T24" fmla="*/ 0 w 2956"/>
                  <a:gd name="T25" fmla="*/ 0 h 1617"/>
                  <a:gd name="T26" fmla="*/ 0 w 2956"/>
                  <a:gd name="T27" fmla="*/ 0 h 1617"/>
                  <a:gd name="T28" fmla="*/ 0 w 2956"/>
                  <a:gd name="T29" fmla="*/ 0 h 1617"/>
                  <a:gd name="T30" fmla="*/ 0 w 2956"/>
                  <a:gd name="T31" fmla="*/ 0 h 1617"/>
                  <a:gd name="T32" fmla="*/ 0 w 2956"/>
                  <a:gd name="T33" fmla="*/ 0 h 1617"/>
                  <a:gd name="T34" fmla="*/ 0 w 2956"/>
                  <a:gd name="T35" fmla="*/ 0 h 1617"/>
                  <a:gd name="T36" fmla="*/ 0 w 2956"/>
                  <a:gd name="T37" fmla="*/ 0 h 1617"/>
                  <a:gd name="T38" fmla="*/ 0 w 2956"/>
                  <a:gd name="T39" fmla="*/ 0 h 1617"/>
                  <a:gd name="T40" fmla="*/ 0 w 2956"/>
                  <a:gd name="T41" fmla="*/ 0 h 1617"/>
                  <a:gd name="T42" fmla="*/ 0 w 2956"/>
                  <a:gd name="T43" fmla="*/ 0 h 1617"/>
                  <a:gd name="T44" fmla="*/ 0 w 2956"/>
                  <a:gd name="T45" fmla="*/ 0 h 1617"/>
                  <a:gd name="T46" fmla="*/ 0 w 2956"/>
                  <a:gd name="T47" fmla="*/ 0 h 1617"/>
                  <a:gd name="T48" fmla="*/ 0 w 2956"/>
                  <a:gd name="T49" fmla="*/ 0 h 1617"/>
                  <a:gd name="T50" fmla="*/ 0 w 2956"/>
                  <a:gd name="T51" fmla="*/ 0 h 1617"/>
                  <a:gd name="T52" fmla="*/ 0 w 2956"/>
                  <a:gd name="T53" fmla="*/ 0 h 1617"/>
                  <a:gd name="T54" fmla="*/ 0 w 2956"/>
                  <a:gd name="T55" fmla="*/ 0 h 1617"/>
                  <a:gd name="T56" fmla="*/ 0 w 2956"/>
                  <a:gd name="T57" fmla="*/ 0 h 1617"/>
                  <a:gd name="T58" fmla="*/ 0 w 2956"/>
                  <a:gd name="T59" fmla="*/ 0 h 1617"/>
                  <a:gd name="T60" fmla="*/ 0 w 2956"/>
                  <a:gd name="T61" fmla="*/ 0 h 1617"/>
                  <a:gd name="T62" fmla="*/ 0 w 2956"/>
                  <a:gd name="T63" fmla="*/ 0 h 1617"/>
                  <a:gd name="T64" fmla="*/ 0 w 2956"/>
                  <a:gd name="T65" fmla="*/ 0 h 1617"/>
                  <a:gd name="T66" fmla="*/ 0 w 2956"/>
                  <a:gd name="T67" fmla="*/ 0 h 1617"/>
                  <a:gd name="T68" fmla="*/ 0 w 2956"/>
                  <a:gd name="T69" fmla="*/ 0 h 1617"/>
                  <a:gd name="T70" fmla="*/ 0 w 2956"/>
                  <a:gd name="T71" fmla="*/ 0 h 1617"/>
                  <a:gd name="T72" fmla="*/ 0 w 2956"/>
                  <a:gd name="T73" fmla="*/ 0 h 1617"/>
                  <a:gd name="T74" fmla="*/ 0 w 2956"/>
                  <a:gd name="T75" fmla="*/ 0 h 1617"/>
                  <a:gd name="T76" fmla="*/ 0 w 2956"/>
                  <a:gd name="T77" fmla="*/ 0 h 1617"/>
                  <a:gd name="T78" fmla="*/ 0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1" name="Freeform 288">
                <a:extLst>
                  <a:ext uri="{FF2B5EF4-FFF2-40B4-BE49-F238E27FC236}">
                    <a16:creationId xmlns:a16="http://schemas.microsoft.com/office/drawing/2014/main" id="{699FE606-94F1-427F-B6B9-565DFC98B670}"/>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0 w 2958"/>
                  <a:gd name="T29" fmla="*/ 0 h 1619"/>
                  <a:gd name="T30" fmla="*/ 0 w 2958"/>
                  <a:gd name="T31" fmla="*/ 0 h 1619"/>
                  <a:gd name="T32" fmla="*/ 0 w 2958"/>
                  <a:gd name="T33" fmla="*/ 0 h 1619"/>
                  <a:gd name="T34" fmla="*/ 0 w 2958"/>
                  <a:gd name="T35" fmla="*/ 0 h 1619"/>
                  <a:gd name="T36" fmla="*/ 0 w 2958"/>
                  <a:gd name="T37" fmla="*/ 0 h 1619"/>
                  <a:gd name="T38" fmla="*/ 0 w 2958"/>
                  <a:gd name="T39" fmla="*/ 0 h 1619"/>
                  <a:gd name="T40" fmla="*/ 0 w 2958"/>
                  <a:gd name="T41" fmla="*/ 0 h 1619"/>
                  <a:gd name="T42" fmla="*/ 0 w 2958"/>
                  <a:gd name="T43" fmla="*/ 0 h 1619"/>
                  <a:gd name="T44" fmla="*/ 0 w 2958"/>
                  <a:gd name="T45" fmla="*/ 0 h 1619"/>
                  <a:gd name="T46" fmla="*/ 0 w 2958"/>
                  <a:gd name="T47" fmla="*/ 0 h 1619"/>
                  <a:gd name="T48" fmla="*/ 0 w 2958"/>
                  <a:gd name="T49" fmla="*/ 0 h 1619"/>
                  <a:gd name="T50" fmla="*/ 0 w 2958"/>
                  <a:gd name="T51" fmla="*/ 0 h 1619"/>
                  <a:gd name="T52" fmla="*/ 0 w 2958"/>
                  <a:gd name="T53" fmla="*/ 0 h 1619"/>
                  <a:gd name="T54" fmla="*/ 0 w 2958"/>
                  <a:gd name="T55" fmla="*/ 0 h 1619"/>
                  <a:gd name="T56" fmla="*/ 0 w 2958"/>
                  <a:gd name="T57" fmla="*/ 0 h 1619"/>
                  <a:gd name="T58" fmla="*/ 0 w 2958"/>
                  <a:gd name="T59" fmla="*/ 0 h 1619"/>
                  <a:gd name="T60" fmla="*/ 0 w 2958"/>
                  <a:gd name="T61" fmla="*/ 0 h 1619"/>
                  <a:gd name="T62" fmla="*/ 0 w 2958"/>
                  <a:gd name="T63" fmla="*/ 0 h 1619"/>
                  <a:gd name="T64" fmla="*/ 0 w 2958"/>
                  <a:gd name="T65" fmla="*/ 0 h 1619"/>
                  <a:gd name="T66" fmla="*/ 0 w 2958"/>
                  <a:gd name="T67" fmla="*/ 0 h 1619"/>
                  <a:gd name="T68" fmla="*/ 0 w 2958"/>
                  <a:gd name="T69" fmla="*/ 0 h 1619"/>
                  <a:gd name="T70" fmla="*/ 0 w 2958"/>
                  <a:gd name="T71" fmla="*/ 0 h 1619"/>
                  <a:gd name="T72" fmla="*/ 0 w 2958"/>
                  <a:gd name="T73" fmla="*/ 0 h 1619"/>
                  <a:gd name="T74" fmla="*/ 0 w 2958"/>
                  <a:gd name="T75" fmla="*/ 0 h 1619"/>
                  <a:gd name="T76" fmla="*/ 0 w 2958"/>
                  <a:gd name="T77" fmla="*/ 0 h 1619"/>
                  <a:gd name="T78" fmla="*/ 0 w 2958"/>
                  <a:gd name="T79" fmla="*/ 0 h 1619"/>
                  <a:gd name="T80" fmla="*/ 0 w 2958"/>
                  <a:gd name="T81" fmla="*/ 0 h 1619"/>
                  <a:gd name="T82" fmla="*/ 0 w 2958"/>
                  <a:gd name="T83" fmla="*/ 0 h 1619"/>
                  <a:gd name="T84" fmla="*/ 0 w 2958"/>
                  <a:gd name="T85" fmla="*/ 0 h 1619"/>
                  <a:gd name="T86" fmla="*/ 0 w 2958"/>
                  <a:gd name="T87" fmla="*/ 0 h 1619"/>
                  <a:gd name="T88" fmla="*/ 0 w 2958"/>
                  <a:gd name="T89" fmla="*/ 0 h 1619"/>
                  <a:gd name="T90" fmla="*/ 0 w 2958"/>
                  <a:gd name="T91" fmla="*/ 0 h 1619"/>
                  <a:gd name="T92" fmla="*/ 0 w 2958"/>
                  <a:gd name="T93" fmla="*/ 0 h 1619"/>
                  <a:gd name="T94" fmla="*/ 0 w 2958"/>
                  <a:gd name="T95" fmla="*/ 0 h 1619"/>
                  <a:gd name="T96" fmla="*/ 0 w 2958"/>
                  <a:gd name="T97" fmla="*/ 0 h 1619"/>
                  <a:gd name="T98" fmla="*/ 0 w 2958"/>
                  <a:gd name="T99" fmla="*/ 0 h 1619"/>
                  <a:gd name="T100" fmla="*/ 0 w 2958"/>
                  <a:gd name="T101" fmla="*/ 0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784" name="Group 289">
              <a:extLst>
                <a:ext uri="{FF2B5EF4-FFF2-40B4-BE49-F238E27FC236}">
                  <a16:creationId xmlns:a16="http://schemas.microsoft.com/office/drawing/2014/main" id="{E086073F-B61D-41F1-B4DB-69AE88814838}"/>
                </a:ext>
              </a:extLst>
            </p:cNvPr>
            <p:cNvGrpSpPr>
              <a:grpSpLocks/>
            </p:cNvGrpSpPr>
            <p:nvPr/>
          </p:nvGrpSpPr>
          <p:grpSpPr bwMode="auto">
            <a:xfrm>
              <a:off x="826" y="1020"/>
              <a:ext cx="620" cy="330"/>
              <a:chOff x="826" y="1020"/>
              <a:chExt cx="620" cy="330"/>
            </a:xfrm>
          </p:grpSpPr>
          <p:grpSp>
            <p:nvGrpSpPr>
              <p:cNvPr id="29785" name="Group 290">
                <a:extLst>
                  <a:ext uri="{FF2B5EF4-FFF2-40B4-BE49-F238E27FC236}">
                    <a16:creationId xmlns:a16="http://schemas.microsoft.com/office/drawing/2014/main" id="{95AE834A-619D-4728-A453-775C3DB6C386}"/>
                  </a:ext>
                </a:extLst>
              </p:cNvPr>
              <p:cNvGrpSpPr>
                <a:grpSpLocks/>
              </p:cNvGrpSpPr>
              <p:nvPr/>
            </p:nvGrpSpPr>
            <p:grpSpPr bwMode="auto">
              <a:xfrm>
                <a:off x="826" y="1020"/>
                <a:ext cx="425" cy="274"/>
                <a:chOff x="826" y="1020"/>
                <a:chExt cx="425" cy="274"/>
              </a:xfrm>
            </p:grpSpPr>
            <p:grpSp>
              <p:nvGrpSpPr>
                <p:cNvPr id="29802" name="Group 291">
                  <a:extLst>
                    <a:ext uri="{FF2B5EF4-FFF2-40B4-BE49-F238E27FC236}">
                      <a16:creationId xmlns:a16="http://schemas.microsoft.com/office/drawing/2014/main" id="{DC7F153F-8391-47BC-A9C7-78928E53F46F}"/>
                    </a:ext>
                  </a:extLst>
                </p:cNvPr>
                <p:cNvGrpSpPr>
                  <a:grpSpLocks/>
                </p:cNvGrpSpPr>
                <p:nvPr/>
              </p:nvGrpSpPr>
              <p:grpSpPr bwMode="auto">
                <a:xfrm>
                  <a:off x="1155" y="1210"/>
                  <a:ext cx="96" cy="59"/>
                  <a:chOff x="1155" y="1210"/>
                  <a:chExt cx="96" cy="59"/>
                </a:xfrm>
              </p:grpSpPr>
              <p:sp>
                <p:nvSpPr>
                  <p:cNvPr id="29807" name="Freeform 292">
                    <a:extLst>
                      <a:ext uri="{FF2B5EF4-FFF2-40B4-BE49-F238E27FC236}">
                        <a16:creationId xmlns:a16="http://schemas.microsoft.com/office/drawing/2014/main" id="{EB6FCF41-487B-4F57-837D-CB3445248007}"/>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8" name="Freeform 293">
                    <a:extLst>
                      <a:ext uri="{FF2B5EF4-FFF2-40B4-BE49-F238E27FC236}">
                        <a16:creationId xmlns:a16="http://schemas.microsoft.com/office/drawing/2014/main" id="{0703AC7F-A796-475A-A460-3C7BB1CF6970}"/>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9" name="Freeform 294">
                    <a:extLst>
                      <a:ext uri="{FF2B5EF4-FFF2-40B4-BE49-F238E27FC236}">
                        <a16:creationId xmlns:a16="http://schemas.microsoft.com/office/drawing/2014/main" id="{30385EA3-9893-4EAC-97F2-D704C7337A55}"/>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803" name="Group 295">
                  <a:extLst>
                    <a:ext uri="{FF2B5EF4-FFF2-40B4-BE49-F238E27FC236}">
                      <a16:creationId xmlns:a16="http://schemas.microsoft.com/office/drawing/2014/main" id="{07358EC6-24A9-4DBF-8378-000DF6A1E1B9}"/>
                    </a:ext>
                  </a:extLst>
                </p:cNvPr>
                <p:cNvGrpSpPr>
                  <a:grpSpLocks/>
                </p:cNvGrpSpPr>
                <p:nvPr/>
              </p:nvGrpSpPr>
              <p:grpSpPr bwMode="auto">
                <a:xfrm>
                  <a:off x="826" y="1020"/>
                  <a:ext cx="137" cy="274"/>
                  <a:chOff x="826" y="1020"/>
                  <a:chExt cx="137" cy="274"/>
                </a:xfrm>
              </p:grpSpPr>
              <p:sp>
                <p:nvSpPr>
                  <p:cNvPr id="29804" name="Freeform 296">
                    <a:extLst>
                      <a:ext uri="{FF2B5EF4-FFF2-40B4-BE49-F238E27FC236}">
                        <a16:creationId xmlns:a16="http://schemas.microsoft.com/office/drawing/2014/main" id="{1C78378C-3E66-471A-94E9-71E53F373FA1}"/>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 name="Freeform 297">
                    <a:extLst>
                      <a:ext uri="{FF2B5EF4-FFF2-40B4-BE49-F238E27FC236}">
                        <a16:creationId xmlns:a16="http://schemas.microsoft.com/office/drawing/2014/main" id="{8EF3EDEA-206B-4AE2-A1EF-3213CCDF0973}"/>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 name="Freeform 298">
                    <a:extLst>
                      <a:ext uri="{FF2B5EF4-FFF2-40B4-BE49-F238E27FC236}">
                        <a16:creationId xmlns:a16="http://schemas.microsoft.com/office/drawing/2014/main" id="{92A7F222-9A89-4302-BFCF-B3DE8AD2666F}"/>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9786" name="Group 299">
                <a:extLst>
                  <a:ext uri="{FF2B5EF4-FFF2-40B4-BE49-F238E27FC236}">
                    <a16:creationId xmlns:a16="http://schemas.microsoft.com/office/drawing/2014/main" id="{B8642108-B36F-451C-866B-54C588DE936D}"/>
                  </a:ext>
                </a:extLst>
              </p:cNvPr>
              <p:cNvGrpSpPr>
                <a:grpSpLocks/>
              </p:cNvGrpSpPr>
              <p:nvPr/>
            </p:nvGrpSpPr>
            <p:grpSpPr bwMode="auto">
              <a:xfrm>
                <a:off x="1208" y="1204"/>
                <a:ext cx="238" cy="146"/>
                <a:chOff x="1208" y="1204"/>
                <a:chExt cx="238" cy="146"/>
              </a:xfrm>
            </p:grpSpPr>
            <p:grpSp>
              <p:nvGrpSpPr>
                <p:cNvPr id="29787" name="Group 300">
                  <a:extLst>
                    <a:ext uri="{FF2B5EF4-FFF2-40B4-BE49-F238E27FC236}">
                      <a16:creationId xmlns:a16="http://schemas.microsoft.com/office/drawing/2014/main" id="{7C5402F4-FF9E-4BE0-BC2E-07DF6B54113C}"/>
                    </a:ext>
                  </a:extLst>
                </p:cNvPr>
                <p:cNvGrpSpPr>
                  <a:grpSpLocks/>
                </p:cNvGrpSpPr>
                <p:nvPr/>
              </p:nvGrpSpPr>
              <p:grpSpPr bwMode="auto">
                <a:xfrm>
                  <a:off x="1208" y="1223"/>
                  <a:ext cx="238" cy="127"/>
                  <a:chOff x="1208" y="1223"/>
                  <a:chExt cx="238" cy="127"/>
                </a:xfrm>
              </p:grpSpPr>
              <p:sp>
                <p:nvSpPr>
                  <p:cNvPr id="29795" name="Freeform 301">
                    <a:extLst>
                      <a:ext uri="{FF2B5EF4-FFF2-40B4-BE49-F238E27FC236}">
                        <a16:creationId xmlns:a16="http://schemas.microsoft.com/office/drawing/2014/main" id="{588B0198-A770-4A4B-BCBB-5517D7761CF6}"/>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6" name="Freeform 302">
                    <a:extLst>
                      <a:ext uri="{FF2B5EF4-FFF2-40B4-BE49-F238E27FC236}">
                        <a16:creationId xmlns:a16="http://schemas.microsoft.com/office/drawing/2014/main" id="{1156159F-93EE-4CE2-B8A2-316E2E6E88A2}"/>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7" name="Freeform 303">
                    <a:extLst>
                      <a:ext uri="{FF2B5EF4-FFF2-40B4-BE49-F238E27FC236}">
                        <a16:creationId xmlns:a16="http://schemas.microsoft.com/office/drawing/2014/main" id="{14B5B429-807A-4C51-81A0-037F4F3E1549}"/>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8" name="Freeform 304">
                    <a:extLst>
                      <a:ext uri="{FF2B5EF4-FFF2-40B4-BE49-F238E27FC236}">
                        <a16:creationId xmlns:a16="http://schemas.microsoft.com/office/drawing/2014/main" id="{06CDE18D-7B5D-410A-BCCC-9B8737CA7E38}"/>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 name="Freeform 305">
                    <a:extLst>
                      <a:ext uri="{FF2B5EF4-FFF2-40B4-BE49-F238E27FC236}">
                        <a16:creationId xmlns:a16="http://schemas.microsoft.com/office/drawing/2014/main" id="{9D9C24C5-43D7-4689-B4B3-1DB730B021FF}"/>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 name="Freeform 306">
                    <a:extLst>
                      <a:ext uri="{FF2B5EF4-FFF2-40B4-BE49-F238E27FC236}">
                        <a16:creationId xmlns:a16="http://schemas.microsoft.com/office/drawing/2014/main" id="{93DED467-9C67-41C9-A3B4-2EB2A10EF6D6}"/>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 name="Freeform 307">
                    <a:extLst>
                      <a:ext uri="{FF2B5EF4-FFF2-40B4-BE49-F238E27FC236}">
                        <a16:creationId xmlns:a16="http://schemas.microsoft.com/office/drawing/2014/main" id="{2D7451FF-9C18-4BA5-A483-EC205BC4DBE2}"/>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9788" name="Group 308">
                  <a:extLst>
                    <a:ext uri="{FF2B5EF4-FFF2-40B4-BE49-F238E27FC236}">
                      <a16:creationId xmlns:a16="http://schemas.microsoft.com/office/drawing/2014/main" id="{F6F702B5-3378-4D14-BA90-565944AC8ED9}"/>
                    </a:ext>
                  </a:extLst>
                </p:cNvPr>
                <p:cNvGrpSpPr>
                  <a:grpSpLocks/>
                </p:cNvGrpSpPr>
                <p:nvPr/>
              </p:nvGrpSpPr>
              <p:grpSpPr bwMode="auto">
                <a:xfrm>
                  <a:off x="1284" y="1204"/>
                  <a:ext cx="162" cy="134"/>
                  <a:chOff x="1284" y="1204"/>
                  <a:chExt cx="162" cy="134"/>
                </a:xfrm>
              </p:grpSpPr>
              <p:sp>
                <p:nvSpPr>
                  <p:cNvPr id="29789" name="Freeform 309">
                    <a:extLst>
                      <a:ext uri="{FF2B5EF4-FFF2-40B4-BE49-F238E27FC236}">
                        <a16:creationId xmlns:a16="http://schemas.microsoft.com/office/drawing/2014/main" id="{B8916FD4-0A6C-4268-A263-793506DCC339}"/>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0" name="Freeform 310">
                    <a:extLst>
                      <a:ext uri="{FF2B5EF4-FFF2-40B4-BE49-F238E27FC236}">
                        <a16:creationId xmlns:a16="http://schemas.microsoft.com/office/drawing/2014/main" id="{45C26DD9-FE59-4BBC-B797-A12834D45EB7}"/>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1" name="Freeform 311">
                    <a:extLst>
                      <a:ext uri="{FF2B5EF4-FFF2-40B4-BE49-F238E27FC236}">
                        <a16:creationId xmlns:a16="http://schemas.microsoft.com/office/drawing/2014/main" id="{FAF19590-CA5D-4E41-B431-E224C5B04BFD}"/>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2" name="Freeform 312">
                    <a:extLst>
                      <a:ext uri="{FF2B5EF4-FFF2-40B4-BE49-F238E27FC236}">
                        <a16:creationId xmlns:a16="http://schemas.microsoft.com/office/drawing/2014/main" id="{864D2AC7-0656-4A6D-A1F5-DE05FD12B1FC}"/>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3" name="Freeform 313">
                    <a:extLst>
                      <a:ext uri="{FF2B5EF4-FFF2-40B4-BE49-F238E27FC236}">
                        <a16:creationId xmlns:a16="http://schemas.microsoft.com/office/drawing/2014/main" id="{39AAF45A-334C-4FA4-9E46-CEAB29D0FBB3}"/>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4" name="Freeform 314">
                    <a:extLst>
                      <a:ext uri="{FF2B5EF4-FFF2-40B4-BE49-F238E27FC236}">
                        <a16:creationId xmlns:a16="http://schemas.microsoft.com/office/drawing/2014/main" id="{8BDEF3FF-E952-4293-BE0B-CCEA984FDE7F}"/>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29735" name="Rectangle 315">
            <a:extLst>
              <a:ext uri="{FF2B5EF4-FFF2-40B4-BE49-F238E27FC236}">
                <a16:creationId xmlns:a16="http://schemas.microsoft.com/office/drawing/2014/main" id="{CCB6948D-4CBB-4F28-8075-4F62B9EB42D6}"/>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77468" name="Rectangle 316">
            <a:extLst>
              <a:ext uri="{FF2B5EF4-FFF2-40B4-BE49-F238E27FC236}">
                <a16:creationId xmlns:a16="http://schemas.microsoft.com/office/drawing/2014/main" id="{F6436C3F-9CB5-4A4F-B01B-DF2039BB8682}"/>
              </a:ext>
            </a:extLst>
          </p:cNvPr>
          <p:cNvSpPr>
            <a:spLocks noChangeArrowheads="1"/>
          </p:cNvSpPr>
          <p:nvPr/>
        </p:nvSpPr>
        <p:spPr bwMode="auto">
          <a:xfrm>
            <a:off x="6724651" y="641350"/>
            <a:ext cx="7534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Lungs</a:t>
            </a:r>
            <a:endParaRPr lang="cs-CZ" altLang="cs-CZ" sz="2400">
              <a:latin typeface="Times New Roman" panose="02020603050405020304" pitchFamily="18" charset="0"/>
            </a:endParaRPr>
          </a:p>
        </p:txBody>
      </p:sp>
      <p:sp>
        <p:nvSpPr>
          <p:cNvPr id="29737" name="Rectangle 317">
            <a:extLst>
              <a:ext uri="{FF2B5EF4-FFF2-40B4-BE49-F238E27FC236}">
                <a16:creationId xmlns:a16="http://schemas.microsoft.com/office/drawing/2014/main" id="{6609B311-E7C9-435B-890F-45D05D2AC50B}"/>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77470" name="Rectangle 318">
            <a:extLst>
              <a:ext uri="{FF2B5EF4-FFF2-40B4-BE49-F238E27FC236}">
                <a16:creationId xmlns:a16="http://schemas.microsoft.com/office/drawing/2014/main" id="{2C154DC3-7712-40EA-9EFE-37DB64EB27C5}"/>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29739" name="Rectangle 319">
            <a:extLst>
              <a:ext uri="{FF2B5EF4-FFF2-40B4-BE49-F238E27FC236}">
                <a16:creationId xmlns:a16="http://schemas.microsoft.com/office/drawing/2014/main" id="{3122BC8D-7AFC-4EC5-8C3D-B7372266446F}"/>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77472" name="Rectangle 320">
            <a:extLst>
              <a:ext uri="{FF2B5EF4-FFF2-40B4-BE49-F238E27FC236}">
                <a16:creationId xmlns:a16="http://schemas.microsoft.com/office/drawing/2014/main" id="{E54A71B6-245F-4904-8EF7-47ADAD175E24}"/>
              </a:ext>
            </a:extLst>
          </p:cNvPr>
          <p:cNvSpPr>
            <a:spLocks noChangeArrowheads="1"/>
          </p:cNvSpPr>
          <p:nvPr/>
        </p:nvSpPr>
        <p:spPr bwMode="auto">
          <a:xfrm>
            <a:off x="8904289" y="1049338"/>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Kidney</a:t>
            </a:r>
            <a:endParaRPr lang="cs-CZ" altLang="cs-CZ" sz="2400">
              <a:latin typeface="Times New Roman" panose="02020603050405020304" pitchFamily="18" charset="0"/>
            </a:endParaRPr>
          </a:p>
        </p:txBody>
      </p:sp>
      <p:grpSp>
        <p:nvGrpSpPr>
          <p:cNvPr id="177438" name="Group 321">
            <a:extLst>
              <a:ext uri="{FF2B5EF4-FFF2-40B4-BE49-F238E27FC236}">
                <a16:creationId xmlns:a16="http://schemas.microsoft.com/office/drawing/2014/main" id="{A0D147D0-A716-49C7-9FE7-73EE2A5CD0B0}"/>
              </a:ext>
            </a:extLst>
          </p:cNvPr>
          <p:cNvGrpSpPr>
            <a:grpSpLocks/>
          </p:cNvGrpSpPr>
          <p:nvPr/>
        </p:nvGrpSpPr>
        <p:grpSpPr bwMode="auto">
          <a:xfrm>
            <a:off x="2393951" y="1468438"/>
            <a:ext cx="525463" cy="400050"/>
            <a:chOff x="570" y="924"/>
            <a:chExt cx="331" cy="252"/>
          </a:xfrm>
        </p:grpSpPr>
        <p:sp>
          <p:nvSpPr>
            <p:cNvPr id="29781" name="Freeform 322">
              <a:extLst>
                <a:ext uri="{FF2B5EF4-FFF2-40B4-BE49-F238E27FC236}">
                  <a16:creationId xmlns:a16="http://schemas.microsoft.com/office/drawing/2014/main" id="{41F6808F-13C7-4FA6-984D-48168CA69825}"/>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2" name="Freeform 323">
              <a:extLst>
                <a:ext uri="{FF2B5EF4-FFF2-40B4-BE49-F238E27FC236}">
                  <a16:creationId xmlns:a16="http://schemas.microsoft.com/office/drawing/2014/main" id="{F9FADB9D-F0B4-468A-879D-F16F65D2880F}"/>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39" name="Group 324">
            <a:extLst>
              <a:ext uri="{FF2B5EF4-FFF2-40B4-BE49-F238E27FC236}">
                <a16:creationId xmlns:a16="http://schemas.microsoft.com/office/drawing/2014/main" id="{1AFF60D1-7968-4C5A-9013-D29C6D17568F}"/>
              </a:ext>
            </a:extLst>
          </p:cNvPr>
          <p:cNvGrpSpPr>
            <a:grpSpLocks/>
          </p:cNvGrpSpPr>
          <p:nvPr/>
        </p:nvGrpSpPr>
        <p:grpSpPr bwMode="auto">
          <a:xfrm>
            <a:off x="3429000" y="182563"/>
            <a:ext cx="1111250" cy="577850"/>
            <a:chOff x="1222" y="114"/>
            <a:chExt cx="700" cy="364"/>
          </a:xfrm>
        </p:grpSpPr>
        <p:sp>
          <p:nvSpPr>
            <p:cNvPr id="29779" name="Freeform 325">
              <a:extLst>
                <a:ext uri="{FF2B5EF4-FFF2-40B4-BE49-F238E27FC236}">
                  <a16:creationId xmlns:a16="http://schemas.microsoft.com/office/drawing/2014/main" id="{283CB03D-C18A-44EA-9ED5-BD2B80FF0B2F}"/>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0" name="Freeform 326">
              <a:extLst>
                <a:ext uri="{FF2B5EF4-FFF2-40B4-BE49-F238E27FC236}">
                  <a16:creationId xmlns:a16="http://schemas.microsoft.com/office/drawing/2014/main" id="{14136D52-8DE2-44A5-83A0-764315E3FCC4}"/>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0" name="Group 327">
            <a:extLst>
              <a:ext uri="{FF2B5EF4-FFF2-40B4-BE49-F238E27FC236}">
                <a16:creationId xmlns:a16="http://schemas.microsoft.com/office/drawing/2014/main" id="{E53D4127-E17D-43D2-858C-5882B72B039E}"/>
              </a:ext>
            </a:extLst>
          </p:cNvPr>
          <p:cNvGrpSpPr>
            <a:grpSpLocks/>
          </p:cNvGrpSpPr>
          <p:nvPr/>
        </p:nvGrpSpPr>
        <p:grpSpPr bwMode="auto">
          <a:xfrm>
            <a:off x="8374064" y="161925"/>
            <a:ext cx="1235075" cy="793750"/>
            <a:chOff x="4337" y="101"/>
            <a:chExt cx="778" cy="500"/>
          </a:xfrm>
        </p:grpSpPr>
        <p:sp>
          <p:nvSpPr>
            <p:cNvPr id="29777" name="Freeform 328">
              <a:extLst>
                <a:ext uri="{FF2B5EF4-FFF2-40B4-BE49-F238E27FC236}">
                  <a16:creationId xmlns:a16="http://schemas.microsoft.com/office/drawing/2014/main" id="{7B64145B-D16C-4D54-B139-CA6670C145CF}"/>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8" name="Freeform 329">
              <a:extLst>
                <a:ext uri="{FF2B5EF4-FFF2-40B4-BE49-F238E27FC236}">
                  <a16:creationId xmlns:a16="http://schemas.microsoft.com/office/drawing/2014/main" id="{281122BD-F3D3-44DD-BED9-0F0382950529}"/>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1" name="Group 330">
            <a:extLst>
              <a:ext uri="{FF2B5EF4-FFF2-40B4-BE49-F238E27FC236}">
                <a16:creationId xmlns:a16="http://schemas.microsoft.com/office/drawing/2014/main" id="{FFE991E3-3CC7-489A-ADBC-FEBEE010F57F}"/>
              </a:ext>
            </a:extLst>
          </p:cNvPr>
          <p:cNvGrpSpPr>
            <a:grpSpLocks/>
          </p:cNvGrpSpPr>
          <p:nvPr/>
        </p:nvGrpSpPr>
        <p:grpSpPr bwMode="auto">
          <a:xfrm rot="10800000">
            <a:off x="6591300" y="323850"/>
            <a:ext cx="611188" cy="368300"/>
            <a:chOff x="3214" y="162"/>
            <a:chExt cx="385" cy="232"/>
          </a:xfrm>
        </p:grpSpPr>
        <p:sp>
          <p:nvSpPr>
            <p:cNvPr id="29775" name="Freeform 331">
              <a:extLst>
                <a:ext uri="{FF2B5EF4-FFF2-40B4-BE49-F238E27FC236}">
                  <a16:creationId xmlns:a16="http://schemas.microsoft.com/office/drawing/2014/main" id="{C9CEBB74-56B7-46D0-917B-910EAE264041}"/>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6" name="Freeform 332">
              <a:extLst>
                <a:ext uri="{FF2B5EF4-FFF2-40B4-BE49-F238E27FC236}">
                  <a16:creationId xmlns:a16="http://schemas.microsoft.com/office/drawing/2014/main" id="{2DB84564-2047-450F-828D-EA3EE1E4964E}"/>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2" name="Group 333">
            <a:extLst>
              <a:ext uri="{FF2B5EF4-FFF2-40B4-BE49-F238E27FC236}">
                <a16:creationId xmlns:a16="http://schemas.microsoft.com/office/drawing/2014/main" id="{1B57804C-A24C-45BC-B729-6F5149659604}"/>
              </a:ext>
            </a:extLst>
          </p:cNvPr>
          <p:cNvGrpSpPr>
            <a:grpSpLocks/>
          </p:cNvGrpSpPr>
          <p:nvPr/>
        </p:nvGrpSpPr>
        <p:grpSpPr bwMode="auto">
          <a:xfrm>
            <a:off x="5000626" y="311151"/>
            <a:ext cx="720725" cy="454025"/>
            <a:chOff x="2212" y="111"/>
            <a:chExt cx="454" cy="286"/>
          </a:xfrm>
        </p:grpSpPr>
        <p:sp>
          <p:nvSpPr>
            <p:cNvPr id="29773" name="Freeform 334">
              <a:extLst>
                <a:ext uri="{FF2B5EF4-FFF2-40B4-BE49-F238E27FC236}">
                  <a16:creationId xmlns:a16="http://schemas.microsoft.com/office/drawing/2014/main" id="{D9EE4B23-7AA4-494E-86E2-CDDBEBE2FF14}"/>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4" name="Freeform 335">
              <a:extLst>
                <a:ext uri="{FF2B5EF4-FFF2-40B4-BE49-F238E27FC236}">
                  <a16:creationId xmlns:a16="http://schemas.microsoft.com/office/drawing/2014/main" id="{A0F62D9A-5226-499E-AD60-64696CD288FC}"/>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3" name="Group 336">
            <a:extLst>
              <a:ext uri="{FF2B5EF4-FFF2-40B4-BE49-F238E27FC236}">
                <a16:creationId xmlns:a16="http://schemas.microsoft.com/office/drawing/2014/main" id="{A94935A0-9F01-461B-A6D3-C70B5D869F85}"/>
              </a:ext>
            </a:extLst>
          </p:cNvPr>
          <p:cNvGrpSpPr>
            <a:grpSpLocks/>
          </p:cNvGrpSpPr>
          <p:nvPr/>
        </p:nvGrpSpPr>
        <p:grpSpPr bwMode="auto">
          <a:xfrm>
            <a:off x="4730751" y="1195389"/>
            <a:ext cx="873125" cy="669925"/>
            <a:chOff x="2042" y="752"/>
            <a:chExt cx="550" cy="422"/>
          </a:xfrm>
        </p:grpSpPr>
        <p:sp>
          <p:nvSpPr>
            <p:cNvPr id="29771" name="Freeform 337">
              <a:extLst>
                <a:ext uri="{FF2B5EF4-FFF2-40B4-BE49-F238E27FC236}">
                  <a16:creationId xmlns:a16="http://schemas.microsoft.com/office/drawing/2014/main" id="{1AB9F616-2F31-45A8-BA2A-CDEAF84395BE}"/>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2" name="Freeform 338">
              <a:extLst>
                <a:ext uri="{FF2B5EF4-FFF2-40B4-BE49-F238E27FC236}">
                  <a16:creationId xmlns:a16="http://schemas.microsoft.com/office/drawing/2014/main" id="{6292F1E7-3EE1-4230-936A-85038BC58D80}"/>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4" name="Group 339">
            <a:extLst>
              <a:ext uri="{FF2B5EF4-FFF2-40B4-BE49-F238E27FC236}">
                <a16:creationId xmlns:a16="http://schemas.microsoft.com/office/drawing/2014/main" id="{F5E5D0A6-1FC4-4263-A6F8-8F21A807C32C}"/>
              </a:ext>
            </a:extLst>
          </p:cNvPr>
          <p:cNvGrpSpPr>
            <a:grpSpLocks/>
          </p:cNvGrpSpPr>
          <p:nvPr/>
        </p:nvGrpSpPr>
        <p:grpSpPr bwMode="auto">
          <a:xfrm>
            <a:off x="4652964" y="1365250"/>
            <a:ext cx="708025" cy="496888"/>
            <a:chOff x="1993" y="859"/>
            <a:chExt cx="446" cy="313"/>
          </a:xfrm>
        </p:grpSpPr>
        <p:sp>
          <p:nvSpPr>
            <p:cNvPr id="29769" name="Freeform 340">
              <a:extLst>
                <a:ext uri="{FF2B5EF4-FFF2-40B4-BE49-F238E27FC236}">
                  <a16:creationId xmlns:a16="http://schemas.microsoft.com/office/drawing/2014/main" id="{24BEB869-451F-48E9-A7A7-6CEB571A8A2A}"/>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0" name="Freeform 341">
              <a:extLst>
                <a:ext uri="{FF2B5EF4-FFF2-40B4-BE49-F238E27FC236}">
                  <a16:creationId xmlns:a16="http://schemas.microsoft.com/office/drawing/2014/main" id="{E1E1308D-AED2-4C29-8D1C-B7B4CB39D374}"/>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5" name="Group 342">
            <a:extLst>
              <a:ext uri="{FF2B5EF4-FFF2-40B4-BE49-F238E27FC236}">
                <a16:creationId xmlns:a16="http://schemas.microsoft.com/office/drawing/2014/main" id="{F37F5D49-8C05-4BF4-BBF6-B7A46C6C2D3A}"/>
              </a:ext>
            </a:extLst>
          </p:cNvPr>
          <p:cNvGrpSpPr>
            <a:grpSpLocks/>
          </p:cNvGrpSpPr>
          <p:nvPr/>
        </p:nvGrpSpPr>
        <p:grpSpPr bwMode="auto">
          <a:xfrm>
            <a:off x="6715126" y="981075"/>
            <a:ext cx="1185863" cy="890588"/>
            <a:chOff x="3292" y="617"/>
            <a:chExt cx="747" cy="561"/>
          </a:xfrm>
        </p:grpSpPr>
        <p:sp>
          <p:nvSpPr>
            <p:cNvPr id="29767" name="Freeform 343">
              <a:extLst>
                <a:ext uri="{FF2B5EF4-FFF2-40B4-BE49-F238E27FC236}">
                  <a16:creationId xmlns:a16="http://schemas.microsoft.com/office/drawing/2014/main" id="{79E7E587-DC5E-467E-9BF4-5C8D907A365D}"/>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8" name="Freeform 344">
              <a:extLst>
                <a:ext uri="{FF2B5EF4-FFF2-40B4-BE49-F238E27FC236}">
                  <a16:creationId xmlns:a16="http://schemas.microsoft.com/office/drawing/2014/main" id="{B637DFBF-190B-4AFF-857C-62F11C9F275B}"/>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6" name="Group 345">
            <a:extLst>
              <a:ext uri="{FF2B5EF4-FFF2-40B4-BE49-F238E27FC236}">
                <a16:creationId xmlns:a16="http://schemas.microsoft.com/office/drawing/2014/main" id="{511495A1-C314-4AC4-87F2-A9DD8B739DFD}"/>
              </a:ext>
            </a:extLst>
          </p:cNvPr>
          <p:cNvGrpSpPr>
            <a:grpSpLocks/>
          </p:cNvGrpSpPr>
          <p:nvPr/>
        </p:nvGrpSpPr>
        <p:grpSpPr bwMode="auto">
          <a:xfrm>
            <a:off x="6985001" y="1198563"/>
            <a:ext cx="904875" cy="660400"/>
            <a:chOff x="3477" y="754"/>
            <a:chExt cx="555" cy="416"/>
          </a:xfrm>
        </p:grpSpPr>
        <p:sp>
          <p:nvSpPr>
            <p:cNvPr id="29765" name="Freeform 346">
              <a:extLst>
                <a:ext uri="{FF2B5EF4-FFF2-40B4-BE49-F238E27FC236}">
                  <a16:creationId xmlns:a16="http://schemas.microsoft.com/office/drawing/2014/main" id="{1A29CDD0-9512-4754-9244-1A3742B57B26}"/>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6" name="Freeform 347">
              <a:extLst>
                <a:ext uri="{FF2B5EF4-FFF2-40B4-BE49-F238E27FC236}">
                  <a16:creationId xmlns:a16="http://schemas.microsoft.com/office/drawing/2014/main" id="{04680FBD-407C-4DB8-8C91-2A4AAAF0E80E}"/>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7447" name="Group 348">
            <a:extLst>
              <a:ext uri="{FF2B5EF4-FFF2-40B4-BE49-F238E27FC236}">
                <a16:creationId xmlns:a16="http://schemas.microsoft.com/office/drawing/2014/main" id="{B5827B42-55B4-4435-BCF0-B4EB7D9FEDBE}"/>
              </a:ext>
            </a:extLst>
          </p:cNvPr>
          <p:cNvGrpSpPr>
            <a:grpSpLocks/>
          </p:cNvGrpSpPr>
          <p:nvPr/>
        </p:nvGrpSpPr>
        <p:grpSpPr bwMode="auto">
          <a:xfrm>
            <a:off x="3303589" y="1892301"/>
            <a:ext cx="1990725" cy="169863"/>
            <a:chOff x="1143" y="1191"/>
            <a:chExt cx="1254" cy="107"/>
          </a:xfrm>
        </p:grpSpPr>
        <p:sp>
          <p:nvSpPr>
            <p:cNvPr id="29763" name="Freeform 349">
              <a:extLst>
                <a:ext uri="{FF2B5EF4-FFF2-40B4-BE49-F238E27FC236}">
                  <a16:creationId xmlns:a16="http://schemas.microsoft.com/office/drawing/2014/main" id="{DA00FC3A-0606-4635-A9D9-74616FA05830}"/>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4" name="Freeform 350">
              <a:extLst>
                <a:ext uri="{FF2B5EF4-FFF2-40B4-BE49-F238E27FC236}">
                  <a16:creationId xmlns:a16="http://schemas.microsoft.com/office/drawing/2014/main" id="{AC0A5B29-618D-44A8-A832-AC1D48B7FED3}"/>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51" name="Group 351">
            <a:extLst>
              <a:ext uri="{FF2B5EF4-FFF2-40B4-BE49-F238E27FC236}">
                <a16:creationId xmlns:a16="http://schemas.microsoft.com/office/drawing/2014/main" id="{305C905C-E065-4C8A-871C-75D466C6F389}"/>
              </a:ext>
            </a:extLst>
          </p:cNvPr>
          <p:cNvGrpSpPr>
            <a:grpSpLocks/>
          </p:cNvGrpSpPr>
          <p:nvPr/>
        </p:nvGrpSpPr>
        <p:grpSpPr bwMode="auto">
          <a:xfrm>
            <a:off x="2005013" y="115889"/>
            <a:ext cx="8153400" cy="1755775"/>
            <a:chOff x="325" y="72"/>
            <a:chExt cx="5136" cy="1106"/>
          </a:xfrm>
        </p:grpSpPr>
        <p:sp>
          <p:nvSpPr>
            <p:cNvPr id="29761" name="Freeform 352">
              <a:extLst>
                <a:ext uri="{FF2B5EF4-FFF2-40B4-BE49-F238E27FC236}">
                  <a16:creationId xmlns:a16="http://schemas.microsoft.com/office/drawing/2014/main" id="{86DC0ED9-FE74-4C64-99B5-E5DE1C612EFD}"/>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2" name="Freeform 353">
              <a:extLst>
                <a:ext uri="{FF2B5EF4-FFF2-40B4-BE49-F238E27FC236}">
                  <a16:creationId xmlns:a16="http://schemas.microsoft.com/office/drawing/2014/main" id="{B561382B-EC54-4A1D-9182-0C7EAC04F1DC}"/>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52" name="Rectangle 354">
            <a:extLst>
              <a:ext uri="{FF2B5EF4-FFF2-40B4-BE49-F238E27FC236}">
                <a16:creationId xmlns:a16="http://schemas.microsoft.com/office/drawing/2014/main" id="{AD48262C-1A95-4152-9E30-93331B7701D7}"/>
              </a:ext>
            </a:extLst>
          </p:cNvPr>
          <p:cNvSpPr>
            <a:spLocks noChangeArrowheads="1"/>
          </p:cNvSpPr>
          <p:nvPr/>
        </p:nvSpPr>
        <p:spPr bwMode="auto">
          <a:xfrm rot="-5400000">
            <a:off x="913537" y="751166"/>
            <a:ext cx="16559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„exchangers“</a:t>
            </a:r>
            <a:endParaRPr lang="cs-CZ" altLang="cs-CZ" sz="2400">
              <a:latin typeface="Times New Roman" panose="02020603050405020304" pitchFamily="18" charset="0"/>
            </a:endParaRPr>
          </a:p>
        </p:txBody>
      </p:sp>
      <p:grpSp>
        <p:nvGrpSpPr>
          <p:cNvPr id="177449" name="Group 355">
            <a:extLst>
              <a:ext uri="{FF2B5EF4-FFF2-40B4-BE49-F238E27FC236}">
                <a16:creationId xmlns:a16="http://schemas.microsoft.com/office/drawing/2014/main" id="{9F680FF2-45B7-419C-BEDE-C64A309C2CD4}"/>
              </a:ext>
            </a:extLst>
          </p:cNvPr>
          <p:cNvGrpSpPr>
            <a:grpSpLocks/>
          </p:cNvGrpSpPr>
          <p:nvPr/>
        </p:nvGrpSpPr>
        <p:grpSpPr bwMode="auto">
          <a:xfrm>
            <a:off x="2736850" y="857251"/>
            <a:ext cx="1703388" cy="885825"/>
            <a:chOff x="764" y="540"/>
            <a:chExt cx="1073" cy="558"/>
          </a:xfrm>
        </p:grpSpPr>
        <p:sp>
          <p:nvSpPr>
            <p:cNvPr id="29759" name="Freeform 356">
              <a:extLst>
                <a:ext uri="{FF2B5EF4-FFF2-40B4-BE49-F238E27FC236}">
                  <a16:creationId xmlns:a16="http://schemas.microsoft.com/office/drawing/2014/main" id="{3AB5AC91-D927-48C9-A441-55CD28295EAF}"/>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0" name="Freeform 357">
              <a:extLst>
                <a:ext uri="{FF2B5EF4-FFF2-40B4-BE49-F238E27FC236}">
                  <a16:creationId xmlns:a16="http://schemas.microsoft.com/office/drawing/2014/main" id="{30370C7F-F8D9-43B0-89EB-F95139DBAD73}"/>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54" name="Rectangle 359">
            <a:extLst>
              <a:ext uri="{FF2B5EF4-FFF2-40B4-BE49-F238E27FC236}">
                <a16:creationId xmlns:a16="http://schemas.microsoft.com/office/drawing/2014/main" id="{1E69113D-41B2-4EF7-A356-0FDA7B478126}"/>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29755" name="Rectangle 360">
            <a:extLst>
              <a:ext uri="{FF2B5EF4-FFF2-40B4-BE49-F238E27FC236}">
                <a16:creationId xmlns:a16="http://schemas.microsoft.com/office/drawing/2014/main" id="{57BBD46D-C292-49EC-848C-F08006F3A4E9}"/>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29756" name="Rectangle 361">
            <a:extLst>
              <a:ext uri="{FF2B5EF4-FFF2-40B4-BE49-F238E27FC236}">
                <a16:creationId xmlns:a16="http://schemas.microsoft.com/office/drawing/2014/main" id="{179B91EE-E1F1-4343-90A6-E72A09542ACD}"/>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p>
        </p:txBody>
      </p:sp>
      <p:sp>
        <p:nvSpPr>
          <p:cNvPr id="29757" name="Rectangle 362">
            <a:extLst>
              <a:ext uri="{FF2B5EF4-FFF2-40B4-BE49-F238E27FC236}">
                <a16:creationId xmlns:a16="http://schemas.microsoft.com/office/drawing/2014/main" id="{B45E3377-5AD1-4F1D-B863-7D24DC1D5342}"/>
              </a:ext>
            </a:extLst>
          </p:cNvPr>
          <p:cNvSpPr>
            <a:spLocks noChangeArrowheads="1"/>
          </p:cNvSpPr>
          <p:nvPr/>
        </p:nvSpPr>
        <p:spPr bwMode="auto">
          <a:xfrm>
            <a:off x="7967664" y="3500438"/>
            <a:ext cx="21752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transcellular fluid</a:t>
            </a:r>
            <a:endParaRPr lang="cs-CZ" altLang="cs-CZ" sz="2400">
              <a:latin typeface="Times New Roman" panose="02020603050405020304" pitchFamily="18" charset="0"/>
            </a:endParaRPr>
          </a:p>
        </p:txBody>
      </p:sp>
      <p:sp>
        <p:nvSpPr>
          <p:cNvPr id="29758" name="Text Box 363">
            <a:extLst>
              <a:ext uri="{FF2B5EF4-FFF2-40B4-BE49-F238E27FC236}">
                <a16:creationId xmlns:a16="http://schemas.microsoft.com/office/drawing/2014/main" id="{952F4C43-0D56-467B-96FC-E0AF950937AB}"/>
              </a:ext>
            </a:extLst>
          </p:cNvPr>
          <p:cNvSpPr txBox="1">
            <a:spLocks noChangeArrowheads="1"/>
          </p:cNvSpPr>
          <p:nvPr/>
        </p:nvSpPr>
        <p:spPr bwMode="auto">
          <a:xfrm>
            <a:off x="3863976" y="-123825"/>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77428"/>
                                        </p:tgtEl>
                                        <p:attrNameLst>
                                          <p:attrName>style.visibility</p:attrName>
                                        </p:attrNameLst>
                                      </p:cBhvr>
                                      <p:to>
                                        <p:strVal val="visible"/>
                                      </p:to>
                                    </p:set>
                                    <p:animEffect transition="in" filter="checkerboard(across)">
                                      <p:cBhvr>
                                        <p:cTn id="7" dur="500"/>
                                        <p:tgtEl>
                                          <p:spTgt spid="177428"/>
                                        </p:tgtEl>
                                      </p:cBhvr>
                                    </p:animEffect>
                                  </p:childTnLst>
                                </p:cTn>
                              </p:par>
                              <p:par>
                                <p:cTn id="8" presetID="5" presetClass="entr" presetSubtype="10" fill="hold" nodeType="withEffect">
                                  <p:stCondLst>
                                    <p:cond delay="0"/>
                                  </p:stCondLst>
                                  <p:childTnLst>
                                    <p:set>
                                      <p:cBhvr>
                                        <p:cTn id="9" dur="1" fill="hold">
                                          <p:stCondLst>
                                            <p:cond delay="0"/>
                                          </p:stCondLst>
                                        </p:cTn>
                                        <p:tgtEl>
                                          <p:spTgt spid="177438"/>
                                        </p:tgtEl>
                                        <p:attrNameLst>
                                          <p:attrName>style.visibility</p:attrName>
                                        </p:attrNameLst>
                                      </p:cBhvr>
                                      <p:to>
                                        <p:strVal val="visible"/>
                                      </p:to>
                                    </p:set>
                                    <p:animEffect transition="in" filter="checkerboard(across)">
                                      <p:cBhvr>
                                        <p:cTn id="10" dur="500"/>
                                        <p:tgtEl>
                                          <p:spTgt spid="177438"/>
                                        </p:tgtEl>
                                      </p:cBhvr>
                                    </p:animEffect>
                                  </p:childTnLst>
                                </p:cTn>
                              </p:par>
                              <p:par>
                                <p:cTn id="11" presetID="5" presetClass="entr" presetSubtype="10" fill="hold" nodeType="withEffect">
                                  <p:stCondLst>
                                    <p:cond delay="0"/>
                                  </p:stCondLst>
                                  <p:childTnLst>
                                    <p:set>
                                      <p:cBhvr>
                                        <p:cTn id="12" dur="1" fill="hold">
                                          <p:stCondLst>
                                            <p:cond delay="0"/>
                                          </p:stCondLst>
                                        </p:cTn>
                                        <p:tgtEl>
                                          <p:spTgt spid="177447"/>
                                        </p:tgtEl>
                                        <p:attrNameLst>
                                          <p:attrName>style.visibility</p:attrName>
                                        </p:attrNameLst>
                                      </p:cBhvr>
                                      <p:to>
                                        <p:strVal val="visible"/>
                                      </p:to>
                                    </p:set>
                                    <p:animEffect transition="in" filter="checkerboard(across)">
                                      <p:cBhvr>
                                        <p:cTn id="13" dur="500"/>
                                        <p:tgtEl>
                                          <p:spTgt spid="17744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177449"/>
                                        </p:tgtEl>
                                        <p:attrNameLst>
                                          <p:attrName>style.visibility</p:attrName>
                                        </p:attrNameLst>
                                      </p:cBhvr>
                                      <p:to>
                                        <p:strVal val="visible"/>
                                      </p:to>
                                    </p:set>
                                    <p:animEffect transition="in" filter="checkerboard(across)">
                                      <p:cBhvr>
                                        <p:cTn id="18" dur="500"/>
                                        <p:tgtEl>
                                          <p:spTgt spid="177449"/>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177470"/>
                                        </p:tgtEl>
                                        <p:attrNameLst>
                                          <p:attrName>style.visibility</p:attrName>
                                        </p:attrNameLst>
                                      </p:cBhvr>
                                      <p:to>
                                        <p:strVal val="visible"/>
                                      </p:to>
                                    </p:set>
                                    <p:animEffect transition="in" filter="checkerboard(across)">
                                      <p:cBhvr>
                                        <p:cTn id="21" dur="500"/>
                                        <p:tgtEl>
                                          <p:spTgt spid="177470"/>
                                        </p:tgtEl>
                                      </p:cBhvr>
                                    </p:animEffect>
                                  </p:childTnLst>
                                </p:cTn>
                              </p:par>
                              <p:par>
                                <p:cTn id="22" presetID="5" presetClass="entr" presetSubtype="1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checkerboard(across)">
                                      <p:cBhvr>
                                        <p:cTn id="24" dur="500"/>
                                        <p:tgtEl>
                                          <p:spTgt spid="2"/>
                                        </p:tgtEl>
                                      </p:cBhvr>
                                    </p:animEffect>
                                  </p:childTnLst>
                                </p:cTn>
                              </p:par>
                              <p:par>
                                <p:cTn id="25" presetID="5" presetClass="entr" presetSubtype="10" fill="hold" nodeType="withEffect">
                                  <p:stCondLst>
                                    <p:cond delay="0"/>
                                  </p:stCondLst>
                                  <p:childTnLst>
                                    <p:set>
                                      <p:cBhvr>
                                        <p:cTn id="26" dur="1" fill="hold">
                                          <p:stCondLst>
                                            <p:cond delay="0"/>
                                          </p:stCondLst>
                                        </p:cTn>
                                        <p:tgtEl>
                                          <p:spTgt spid="177444"/>
                                        </p:tgtEl>
                                        <p:attrNameLst>
                                          <p:attrName>style.visibility</p:attrName>
                                        </p:attrNameLst>
                                      </p:cBhvr>
                                      <p:to>
                                        <p:strVal val="visible"/>
                                      </p:to>
                                    </p:set>
                                    <p:animEffect transition="in" filter="checkerboard(across)">
                                      <p:cBhvr>
                                        <p:cTn id="27" dur="500"/>
                                        <p:tgtEl>
                                          <p:spTgt spid="177444"/>
                                        </p:tgtEl>
                                      </p:cBhvr>
                                    </p:animEffect>
                                  </p:childTnLst>
                                </p:cTn>
                              </p:par>
                              <p:par>
                                <p:cTn id="28" presetID="5" presetClass="entr" presetSubtype="10" fill="hold" nodeType="withEffect">
                                  <p:stCondLst>
                                    <p:cond delay="0"/>
                                  </p:stCondLst>
                                  <p:childTnLst>
                                    <p:set>
                                      <p:cBhvr>
                                        <p:cTn id="29" dur="1" fill="hold">
                                          <p:stCondLst>
                                            <p:cond delay="0"/>
                                          </p:stCondLst>
                                        </p:cTn>
                                        <p:tgtEl>
                                          <p:spTgt spid="177443"/>
                                        </p:tgtEl>
                                        <p:attrNameLst>
                                          <p:attrName>style.visibility</p:attrName>
                                        </p:attrNameLst>
                                      </p:cBhvr>
                                      <p:to>
                                        <p:strVal val="visible"/>
                                      </p:to>
                                    </p:set>
                                    <p:animEffect transition="in" filter="checkerboard(across)">
                                      <p:cBhvr>
                                        <p:cTn id="30" dur="500"/>
                                        <p:tgtEl>
                                          <p:spTgt spid="177443"/>
                                        </p:tgtEl>
                                      </p:cBhvr>
                                    </p:animEffect>
                                  </p:childTnLst>
                                </p:cTn>
                              </p:par>
                              <p:par>
                                <p:cTn id="31" presetID="5" presetClass="entr" presetSubtype="10" fill="hold" nodeType="withEffect">
                                  <p:stCondLst>
                                    <p:cond delay="0"/>
                                  </p:stCondLst>
                                  <p:childTnLst>
                                    <p:set>
                                      <p:cBhvr>
                                        <p:cTn id="32" dur="1" fill="hold">
                                          <p:stCondLst>
                                            <p:cond delay="0"/>
                                          </p:stCondLst>
                                        </p:cTn>
                                        <p:tgtEl>
                                          <p:spTgt spid="177439"/>
                                        </p:tgtEl>
                                        <p:attrNameLst>
                                          <p:attrName>style.visibility</p:attrName>
                                        </p:attrNameLst>
                                      </p:cBhvr>
                                      <p:to>
                                        <p:strVal val="visible"/>
                                      </p:to>
                                    </p:set>
                                    <p:animEffect transition="in" filter="checkerboard(across)">
                                      <p:cBhvr>
                                        <p:cTn id="33" dur="500"/>
                                        <p:tgtEl>
                                          <p:spTgt spid="17743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177442"/>
                                        </p:tgtEl>
                                        <p:attrNameLst>
                                          <p:attrName>style.visibility</p:attrName>
                                        </p:attrNameLst>
                                      </p:cBhvr>
                                      <p:to>
                                        <p:strVal val="visible"/>
                                      </p:to>
                                    </p:set>
                                    <p:animEffect transition="in" filter="checkerboard(across)">
                                      <p:cBhvr>
                                        <p:cTn id="38" dur="500"/>
                                        <p:tgtEl>
                                          <p:spTgt spid="177442"/>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177468"/>
                                        </p:tgtEl>
                                        <p:attrNameLst>
                                          <p:attrName>style.visibility</p:attrName>
                                        </p:attrNameLst>
                                      </p:cBhvr>
                                      <p:to>
                                        <p:strVal val="visible"/>
                                      </p:to>
                                    </p:set>
                                    <p:animEffect transition="in" filter="checkerboard(across)">
                                      <p:cBhvr>
                                        <p:cTn id="41" dur="500"/>
                                        <p:tgtEl>
                                          <p:spTgt spid="177468"/>
                                        </p:tgtEl>
                                      </p:cBhvr>
                                    </p:animEffect>
                                  </p:childTnLst>
                                </p:cTn>
                              </p:par>
                              <p:par>
                                <p:cTn id="42" presetID="5" presetClass="entr" presetSubtype="10" fill="hold" nodeType="withEffect">
                                  <p:stCondLst>
                                    <p:cond delay="0"/>
                                  </p:stCondLst>
                                  <p:childTnLst>
                                    <p:set>
                                      <p:cBhvr>
                                        <p:cTn id="43" dur="1" fill="hold">
                                          <p:stCondLst>
                                            <p:cond delay="0"/>
                                          </p:stCondLst>
                                        </p:cTn>
                                        <p:tgtEl>
                                          <p:spTgt spid="177441"/>
                                        </p:tgtEl>
                                        <p:attrNameLst>
                                          <p:attrName>style.visibility</p:attrName>
                                        </p:attrNameLst>
                                      </p:cBhvr>
                                      <p:to>
                                        <p:strVal val="visible"/>
                                      </p:to>
                                    </p:set>
                                    <p:animEffect transition="in" filter="checkerboard(across)">
                                      <p:cBhvr>
                                        <p:cTn id="44" dur="500"/>
                                        <p:tgtEl>
                                          <p:spTgt spid="177441"/>
                                        </p:tgtEl>
                                      </p:cBhvr>
                                    </p:animEffect>
                                  </p:childTnLst>
                                </p:cTn>
                              </p:par>
                              <p:par>
                                <p:cTn id="45" presetID="5" presetClass="entr" presetSubtype="10"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checkerboard(across)">
                                      <p:cBhvr>
                                        <p:cTn id="47" dur="500"/>
                                        <p:tgtEl>
                                          <p:spTgt spid="20"/>
                                        </p:tgtEl>
                                      </p:cBhvr>
                                    </p:animEffect>
                                  </p:childTnLst>
                                </p:cTn>
                              </p:par>
                              <p:par>
                                <p:cTn id="48" presetID="5" presetClass="entr" presetSubtype="1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checkerboard(across)">
                                      <p:cBhvr>
                                        <p:cTn id="50" dur="500"/>
                                        <p:tgtEl>
                                          <p:spTgt spid="17"/>
                                        </p:tgtEl>
                                      </p:cBhvr>
                                    </p:animEffect>
                                  </p:childTnLst>
                                </p:cTn>
                              </p:par>
                              <p:par>
                                <p:cTn id="51" presetID="5" presetClass="entr" presetSubtype="10" fill="hold"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checkerboard(across)">
                                      <p:cBhvr>
                                        <p:cTn id="53" dur="500"/>
                                        <p:tgtEl>
                                          <p:spTgt spid="16"/>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 presetClass="entr" presetSubtype="10" fill="hold" nodeType="clickEffect">
                                  <p:stCondLst>
                                    <p:cond delay="0"/>
                                  </p:stCondLst>
                                  <p:childTnLst>
                                    <p:set>
                                      <p:cBhvr>
                                        <p:cTn id="57" dur="1" fill="hold">
                                          <p:stCondLst>
                                            <p:cond delay="0"/>
                                          </p:stCondLst>
                                        </p:cTn>
                                        <p:tgtEl>
                                          <p:spTgt spid="177446"/>
                                        </p:tgtEl>
                                        <p:attrNameLst>
                                          <p:attrName>style.visibility</p:attrName>
                                        </p:attrNameLst>
                                      </p:cBhvr>
                                      <p:to>
                                        <p:strVal val="visible"/>
                                      </p:to>
                                    </p:set>
                                    <p:animEffect transition="in" filter="checkerboard(across)">
                                      <p:cBhvr>
                                        <p:cTn id="58" dur="500"/>
                                        <p:tgtEl>
                                          <p:spTgt spid="177446"/>
                                        </p:tgtEl>
                                      </p:cBhvr>
                                    </p:animEffect>
                                  </p:childTnLst>
                                </p:cTn>
                              </p:par>
                              <p:par>
                                <p:cTn id="59" presetID="5" presetClass="entr" presetSubtype="10" fill="hold" nodeType="withEffect">
                                  <p:stCondLst>
                                    <p:cond delay="0"/>
                                  </p:stCondLst>
                                  <p:childTnLst>
                                    <p:set>
                                      <p:cBhvr>
                                        <p:cTn id="60" dur="1" fill="hold">
                                          <p:stCondLst>
                                            <p:cond delay="0"/>
                                          </p:stCondLst>
                                        </p:cTn>
                                        <p:tgtEl>
                                          <p:spTgt spid="177445"/>
                                        </p:tgtEl>
                                        <p:attrNameLst>
                                          <p:attrName>style.visibility</p:attrName>
                                        </p:attrNameLst>
                                      </p:cBhvr>
                                      <p:to>
                                        <p:strVal val="visible"/>
                                      </p:to>
                                    </p:set>
                                    <p:animEffect transition="in" filter="checkerboard(across)">
                                      <p:cBhvr>
                                        <p:cTn id="61" dur="500"/>
                                        <p:tgtEl>
                                          <p:spTgt spid="177445"/>
                                        </p:tgtEl>
                                      </p:cBhvr>
                                    </p:animEffect>
                                  </p:childTnLst>
                                </p:cTn>
                              </p:par>
                              <p:par>
                                <p:cTn id="62" presetID="5" presetClass="entr" presetSubtype="10" fill="hold" nodeType="withEffect">
                                  <p:stCondLst>
                                    <p:cond delay="0"/>
                                  </p:stCondLst>
                                  <p:childTnLst>
                                    <p:set>
                                      <p:cBhvr>
                                        <p:cTn id="63" dur="1" fill="hold">
                                          <p:stCondLst>
                                            <p:cond delay="0"/>
                                          </p:stCondLst>
                                        </p:cTn>
                                        <p:tgtEl>
                                          <p:spTgt spid="177436"/>
                                        </p:tgtEl>
                                        <p:attrNameLst>
                                          <p:attrName>style.visibility</p:attrName>
                                        </p:attrNameLst>
                                      </p:cBhvr>
                                      <p:to>
                                        <p:strVal val="visible"/>
                                      </p:to>
                                    </p:set>
                                    <p:animEffect transition="in" filter="checkerboard(across)">
                                      <p:cBhvr>
                                        <p:cTn id="64" dur="500"/>
                                        <p:tgtEl>
                                          <p:spTgt spid="177436"/>
                                        </p:tgtEl>
                                      </p:cBhvr>
                                    </p:animEffect>
                                  </p:childTnLst>
                                </p:cTn>
                              </p:par>
                              <p:par>
                                <p:cTn id="65" presetID="5" presetClass="entr" presetSubtype="10" fill="hold" nodeType="withEffect">
                                  <p:stCondLst>
                                    <p:cond delay="0"/>
                                  </p:stCondLst>
                                  <p:childTnLst>
                                    <p:set>
                                      <p:cBhvr>
                                        <p:cTn id="66" dur="1" fill="hold">
                                          <p:stCondLst>
                                            <p:cond delay="0"/>
                                          </p:stCondLst>
                                        </p:cTn>
                                        <p:tgtEl>
                                          <p:spTgt spid="177440"/>
                                        </p:tgtEl>
                                        <p:attrNameLst>
                                          <p:attrName>style.visibility</p:attrName>
                                        </p:attrNameLst>
                                      </p:cBhvr>
                                      <p:to>
                                        <p:strVal val="visible"/>
                                      </p:to>
                                    </p:set>
                                    <p:animEffect transition="in" filter="checkerboard(across)">
                                      <p:cBhvr>
                                        <p:cTn id="67" dur="500"/>
                                        <p:tgtEl>
                                          <p:spTgt spid="177440"/>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177472"/>
                                        </p:tgtEl>
                                        <p:attrNameLst>
                                          <p:attrName>style.visibility</p:attrName>
                                        </p:attrNameLst>
                                      </p:cBhvr>
                                      <p:to>
                                        <p:strVal val="visible"/>
                                      </p:to>
                                    </p:set>
                                    <p:animEffect transition="in" filter="checkerboard(across)">
                                      <p:cBhvr>
                                        <p:cTn id="70" dur="500"/>
                                        <p:tgtEl>
                                          <p:spTgt spid="177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468" grpId="0"/>
      <p:bldP spid="177470" grpId="0"/>
      <p:bldP spid="177472"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9C8BA80B-C996-4EEE-AF95-0125148962A9}"/>
              </a:ext>
            </a:extLst>
          </p:cNvPr>
          <p:cNvGrpSpPr>
            <a:grpSpLocks/>
          </p:cNvGrpSpPr>
          <p:nvPr/>
        </p:nvGrpSpPr>
        <p:grpSpPr bwMode="auto">
          <a:xfrm>
            <a:off x="4295775" y="2205039"/>
            <a:ext cx="1430338" cy="1328737"/>
            <a:chOff x="1739" y="1340"/>
            <a:chExt cx="901" cy="837"/>
          </a:xfrm>
        </p:grpSpPr>
        <p:grpSp>
          <p:nvGrpSpPr>
            <p:cNvPr id="32107" name="Group 3">
              <a:extLst>
                <a:ext uri="{FF2B5EF4-FFF2-40B4-BE49-F238E27FC236}">
                  <a16:creationId xmlns:a16="http://schemas.microsoft.com/office/drawing/2014/main" id="{3D324B8F-3663-4272-BFBA-9339073AE2EB}"/>
                </a:ext>
              </a:extLst>
            </p:cNvPr>
            <p:cNvGrpSpPr>
              <a:grpSpLocks/>
            </p:cNvGrpSpPr>
            <p:nvPr/>
          </p:nvGrpSpPr>
          <p:grpSpPr bwMode="auto">
            <a:xfrm>
              <a:off x="1739" y="1340"/>
              <a:ext cx="901" cy="837"/>
              <a:chOff x="1739" y="1340"/>
              <a:chExt cx="901" cy="837"/>
            </a:xfrm>
          </p:grpSpPr>
          <p:sp>
            <p:nvSpPr>
              <p:cNvPr id="32261" name="Freeform 4">
                <a:extLst>
                  <a:ext uri="{FF2B5EF4-FFF2-40B4-BE49-F238E27FC236}">
                    <a16:creationId xmlns:a16="http://schemas.microsoft.com/office/drawing/2014/main" id="{A93E8B6A-6F48-4334-9916-A98E43E66B08}"/>
                  </a:ext>
                </a:extLst>
              </p:cNvPr>
              <p:cNvSpPr>
                <a:spLocks/>
              </p:cNvSpPr>
              <p:nvPr/>
            </p:nvSpPr>
            <p:spPr bwMode="auto">
              <a:xfrm>
                <a:off x="2199" y="1341"/>
                <a:ext cx="441" cy="498"/>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p>
                <a:endParaRPr lang="en-US"/>
              </a:p>
            </p:txBody>
          </p:sp>
          <p:sp>
            <p:nvSpPr>
              <p:cNvPr id="32262" name="Freeform 5">
                <a:extLst>
                  <a:ext uri="{FF2B5EF4-FFF2-40B4-BE49-F238E27FC236}">
                    <a16:creationId xmlns:a16="http://schemas.microsoft.com/office/drawing/2014/main" id="{20EEC97C-4BFF-4130-B1CC-4478189EDB7C}"/>
                  </a:ext>
                </a:extLst>
              </p:cNvPr>
              <p:cNvSpPr>
                <a:spLocks/>
              </p:cNvSpPr>
              <p:nvPr/>
            </p:nvSpPr>
            <p:spPr bwMode="auto">
              <a:xfrm>
                <a:off x="2199" y="1672"/>
                <a:ext cx="441" cy="499"/>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p>
                <a:endParaRPr lang="en-US"/>
              </a:p>
            </p:txBody>
          </p:sp>
          <p:sp>
            <p:nvSpPr>
              <p:cNvPr id="32263" name="Freeform 6">
                <a:extLst>
                  <a:ext uri="{FF2B5EF4-FFF2-40B4-BE49-F238E27FC236}">
                    <a16:creationId xmlns:a16="http://schemas.microsoft.com/office/drawing/2014/main" id="{D11A663F-F79D-4338-8A2C-18C49EC1BBB5}"/>
                  </a:ext>
                </a:extLst>
              </p:cNvPr>
              <p:cNvSpPr>
                <a:spLocks/>
              </p:cNvSpPr>
              <p:nvPr/>
            </p:nvSpPr>
            <p:spPr bwMode="auto">
              <a:xfrm>
                <a:off x="1741" y="1678"/>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p>
                <a:endParaRPr lang="en-US"/>
              </a:p>
            </p:txBody>
          </p:sp>
          <p:sp>
            <p:nvSpPr>
              <p:cNvPr id="32264" name="Freeform 7">
                <a:extLst>
                  <a:ext uri="{FF2B5EF4-FFF2-40B4-BE49-F238E27FC236}">
                    <a16:creationId xmlns:a16="http://schemas.microsoft.com/office/drawing/2014/main" id="{4239D001-5846-4C29-B5D2-5449B75733B3}"/>
                  </a:ext>
                </a:extLst>
              </p:cNvPr>
              <p:cNvSpPr>
                <a:spLocks/>
              </p:cNvSpPr>
              <p:nvPr/>
            </p:nvSpPr>
            <p:spPr bwMode="auto">
              <a:xfrm>
                <a:off x="1739" y="1340"/>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p>
                <a:endParaRPr lang="en-US"/>
              </a:p>
            </p:txBody>
          </p:sp>
        </p:grpSp>
        <p:grpSp>
          <p:nvGrpSpPr>
            <p:cNvPr id="32108" name="Group 8">
              <a:extLst>
                <a:ext uri="{FF2B5EF4-FFF2-40B4-BE49-F238E27FC236}">
                  <a16:creationId xmlns:a16="http://schemas.microsoft.com/office/drawing/2014/main" id="{FE775FDC-04FE-4E74-9106-57344B02839F}"/>
                </a:ext>
              </a:extLst>
            </p:cNvPr>
            <p:cNvGrpSpPr>
              <a:grpSpLocks/>
            </p:cNvGrpSpPr>
            <p:nvPr/>
          </p:nvGrpSpPr>
          <p:grpSpPr bwMode="auto">
            <a:xfrm>
              <a:off x="2009" y="1522"/>
              <a:ext cx="369" cy="440"/>
              <a:chOff x="2009" y="1522"/>
              <a:chExt cx="369" cy="440"/>
            </a:xfrm>
          </p:grpSpPr>
          <p:grpSp>
            <p:nvGrpSpPr>
              <p:cNvPr id="32109" name="Group 9">
                <a:extLst>
                  <a:ext uri="{FF2B5EF4-FFF2-40B4-BE49-F238E27FC236}">
                    <a16:creationId xmlns:a16="http://schemas.microsoft.com/office/drawing/2014/main" id="{C3C49BDA-606F-46AE-AA76-86A182FE1CE9}"/>
                  </a:ext>
                </a:extLst>
              </p:cNvPr>
              <p:cNvGrpSpPr>
                <a:grpSpLocks/>
              </p:cNvGrpSpPr>
              <p:nvPr/>
            </p:nvGrpSpPr>
            <p:grpSpPr bwMode="auto">
              <a:xfrm>
                <a:off x="2012" y="1522"/>
                <a:ext cx="366" cy="440"/>
                <a:chOff x="2012" y="1522"/>
                <a:chExt cx="366" cy="440"/>
              </a:xfrm>
            </p:grpSpPr>
            <p:grpSp>
              <p:nvGrpSpPr>
                <p:cNvPr id="32124" name="Group 10">
                  <a:extLst>
                    <a:ext uri="{FF2B5EF4-FFF2-40B4-BE49-F238E27FC236}">
                      <a16:creationId xmlns:a16="http://schemas.microsoft.com/office/drawing/2014/main" id="{2D49AE91-A7F7-40E2-8ABD-2C492FC459BC}"/>
                    </a:ext>
                  </a:extLst>
                </p:cNvPr>
                <p:cNvGrpSpPr>
                  <a:grpSpLocks/>
                </p:cNvGrpSpPr>
                <p:nvPr/>
              </p:nvGrpSpPr>
              <p:grpSpPr bwMode="auto">
                <a:xfrm>
                  <a:off x="2025" y="1624"/>
                  <a:ext cx="353" cy="338"/>
                  <a:chOff x="2025" y="1624"/>
                  <a:chExt cx="353" cy="338"/>
                </a:xfrm>
              </p:grpSpPr>
              <p:grpSp>
                <p:nvGrpSpPr>
                  <p:cNvPr id="32160" name="Group 11">
                    <a:extLst>
                      <a:ext uri="{FF2B5EF4-FFF2-40B4-BE49-F238E27FC236}">
                        <a16:creationId xmlns:a16="http://schemas.microsoft.com/office/drawing/2014/main" id="{C59D2532-F012-4767-A42D-FBFF4B998B24}"/>
                      </a:ext>
                    </a:extLst>
                  </p:cNvPr>
                  <p:cNvGrpSpPr>
                    <a:grpSpLocks/>
                  </p:cNvGrpSpPr>
                  <p:nvPr/>
                </p:nvGrpSpPr>
                <p:grpSpPr bwMode="auto">
                  <a:xfrm>
                    <a:off x="2025" y="1624"/>
                    <a:ext cx="285" cy="72"/>
                    <a:chOff x="2025" y="1624"/>
                    <a:chExt cx="285" cy="72"/>
                  </a:xfrm>
                </p:grpSpPr>
                <p:grpSp>
                  <p:nvGrpSpPr>
                    <p:cNvPr id="32239" name="Group 12">
                      <a:extLst>
                        <a:ext uri="{FF2B5EF4-FFF2-40B4-BE49-F238E27FC236}">
                          <a16:creationId xmlns:a16="http://schemas.microsoft.com/office/drawing/2014/main" id="{8B3C20ED-84F0-48A3-97BD-736BBEA29AEA}"/>
                        </a:ext>
                      </a:extLst>
                    </p:cNvPr>
                    <p:cNvGrpSpPr>
                      <a:grpSpLocks/>
                    </p:cNvGrpSpPr>
                    <p:nvPr/>
                  </p:nvGrpSpPr>
                  <p:grpSpPr bwMode="auto">
                    <a:xfrm>
                      <a:off x="2248" y="1634"/>
                      <a:ext cx="62" cy="62"/>
                      <a:chOff x="2248" y="1634"/>
                      <a:chExt cx="62" cy="62"/>
                    </a:xfrm>
                  </p:grpSpPr>
                  <p:grpSp>
                    <p:nvGrpSpPr>
                      <p:cNvPr id="32253" name="Group 13">
                        <a:extLst>
                          <a:ext uri="{FF2B5EF4-FFF2-40B4-BE49-F238E27FC236}">
                            <a16:creationId xmlns:a16="http://schemas.microsoft.com/office/drawing/2014/main" id="{4A7F8241-9D49-4FDF-8945-7AE5B70A7E29}"/>
                          </a:ext>
                        </a:extLst>
                      </p:cNvPr>
                      <p:cNvGrpSpPr>
                        <a:grpSpLocks/>
                      </p:cNvGrpSpPr>
                      <p:nvPr/>
                    </p:nvGrpSpPr>
                    <p:grpSpPr bwMode="auto">
                      <a:xfrm>
                        <a:off x="2248" y="1634"/>
                        <a:ext cx="44" cy="39"/>
                        <a:chOff x="2248" y="1634"/>
                        <a:chExt cx="44" cy="39"/>
                      </a:xfrm>
                    </p:grpSpPr>
                    <p:sp>
                      <p:nvSpPr>
                        <p:cNvPr id="32258" name="Freeform 14">
                          <a:extLst>
                            <a:ext uri="{FF2B5EF4-FFF2-40B4-BE49-F238E27FC236}">
                              <a16:creationId xmlns:a16="http://schemas.microsoft.com/office/drawing/2014/main" id="{8F7047A9-A933-48BE-8184-54599D825C76}"/>
                            </a:ext>
                          </a:extLst>
                        </p:cNvPr>
                        <p:cNvSpPr>
                          <a:spLocks/>
                        </p:cNvSpPr>
                        <p:nvPr/>
                      </p:nvSpPr>
                      <p:spPr bwMode="auto">
                        <a:xfrm>
                          <a:off x="2248" y="1637"/>
                          <a:ext cx="40" cy="32"/>
                        </a:xfrm>
                        <a:custGeom>
                          <a:avLst/>
                          <a:gdLst>
                            <a:gd name="T0" fmla="*/ 0 w 198"/>
                            <a:gd name="T1" fmla="*/ 0 h 161"/>
                            <a:gd name="T2" fmla="*/ 0 w 198"/>
                            <a:gd name="T3" fmla="*/ 0 h 161"/>
                            <a:gd name="T4" fmla="*/ 0 w 198"/>
                            <a:gd name="T5" fmla="*/ 0 h 161"/>
                            <a:gd name="T6" fmla="*/ 0 w 198"/>
                            <a:gd name="T7" fmla="*/ 0 h 161"/>
                            <a:gd name="T8" fmla="*/ 0 w 198"/>
                            <a:gd name="T9" fmla="*/ 0 h 161"/>
                            <a:gd name="T10" fmla="*/ 0 w 198"/>
                            <a:gd name="T11" fmla="*/ 0 h 161"/>
                            <a:gd name="T12" fmla="*/ 0 w 198"/>
                            <a:gd name="T13" fmla="*/ 0 h 161"/>
                            <a:gd name="T14" fmla="*/ 0 w 198"/>
                            <a:gd name="T15" fmla="*/ 0 h 161"/>
                            <a:gd name="T16" fmla="*/ 0 w 198"/>
                            <a:gd name="T17" fmla="*/ 0 h 161"/>
                            <a:gd name="T18" fmla="*/ 0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9" name="Freeform 15">
                          <a:extLst>
                            <a:ext uri="{FF2B5EF4-FFF2-40B4-BE49-F238E27FC236}">
                              <a16:creationId xmlns:a16="http://schemas.microsoft.com/office/drawing/2014/main" id="{A417D04D-BD6B-406E-B66F-BBCB9F6247EF}"/>
                            </a:ext>
                          </a:extLst>
                        </p:cNvPr>
                        <p:cNvSpPr>
                          <a:spLocks/>
                        </p:cNvSpPr>
                        <p:nvPr/>
                      </p:nvSpPr>
                      <p:spPr bwMode="auto">
                        <a:xfrm>
                          <a:off x="2253" y="1641"/>
                          <a:ext cx="39" cy="32"/>
                        </a:xfrm>
                        <a:custGeom>
                          <a:avLst/>
                          <a:gdLst>
                            <a:gd name="T0" fmla="*/ 0 w 195"/>
                            <a:gd name="T1" fmla="*/ 0 h 160"/>
                            <a:gd name="T2" fmla="*/ 0 w 195"/>
                            <a:gd name="T3" fmla="*/ 0 h 160"/>
                            <a:gd name="T4" fmla="*/ 0 w 195"/>
                            <a:gd name="T5" fmla="*/ 0 h 160"/>
                            <a:gd name="T6" fmla="*/ 0 w 195"/>
                            <a:gd name="T7" fmla="*/ 0 h 160"/>
                            <a:gd name="T8" fmla="*/ 0 w 195"/>
                            <a:gd name="T9" fmla="*/ 0 h 160"/>
                            <a:gd name="T10" fmla="*/ 0 w 195"/>
                            <a:gd name="T11" fmla="*/ 0 h 160"/>
                            <a:gd name="T12" fmla="*/ 0 w 195"/>
                            <a:gd name="T13" fmla="*/ 0 h 160"/>
                            <a:gd name="T14" fmla="*/ 0 w 195"/>
                            <a:gd name="T15" fmla="*/ 0 h 160"/>
                            <a:gd name="T16" fmla="*/ 0 w 195"/>
                            <a:gd name="T17" fmla="*/ 0 h 160"/>
                            <a:gd name="T18" fmla="*/ 0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60" name="Freeform 16">
                          <a:extLst>
                            <a:ext uri="{FF2B5EF4-FFF2-40B4-BE49-F238E27FC236}">
                              <a16:creationId xmlns:a16="http://schemas.microsoft.com/office/drawing/2014/main" id="{439F15CB-FACF-456C-91DC-2E4397AFD579}"/>
                            </a:ext>
                          </a:extLst>
                        </p:cNvPr>
                        <p:cNvSpPr>
                          <a:spLocks/>
                        </p:cNvSpPr>
                        <p:nvPr/>
                      </p:nvSpPr>
                      <p:spPr bwMode="auto">
                        <a:xfrm>
                          <a:off x="2248" y="1634"/>
                          <a:ext cx="39" cy="32"/>
                        </a:xfrm>
                        <a:custGeom>
                          <a:avLst/>
                          <a:gdLst>
                            <a:gd name="T0" fmla="*/ 0 w 194"/>
                            <a:gd name="T1" fmla="*/ 0 h 160"/>
                            <a:gd name="T2" fmla="*/ 0 w 194"/>
                            <a:gd name="T3" fmla="*/ 0 h 160"/>
                            <a:gd name="T4" fmla="*/ 0 w 194"/>
                            <a:gd name="T5" fmla="*/ 0 h 160"/>
                            <a:gd name="T6" fmla="*/ 0 w 194"/>
                            <a:gd name="T7" fmla="*/ 0 h 160"/>
                            <a:gd name="T8" fmla="*/ 0 w 194"/>
                            <a:gd name="T9" fmla="*/ 0 h 160"/>
                            <a:gd name="T10" fmla="*/ 0 w 194"/>
                            <a:gd name="T11" fmla="*/ 0 h 160"/>
                            <a:gd name="T12" fmla="*/ 0 w 194"/>
                            <a:gd name="T13" fmla="*/ 0 h 160"/>
                            <a:gd name="T14" fmla="*/ 0 w 194"/>
                            <a:gd name="T15" fmla="*/ 0 h 160"/>
                            <a:gd name="T16" fmla="*/ 0 w 194"/>
                            <a:gd name="T17" fmla="*/ 0 h 160"/>
                            <a:gd name="T18" fmla="*/ 0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254" name="Group 17">
                        <a:extLst>
                          <a:ext uri="{FF2B5EF4-FFF2-40B4-BE49-F238E27FC236}">
                            <a16:creationId xmlns:a16="http://schemas.microsoft.com/office/drawing/2014/main" id="{FF091429-4EF0-43DB-BCD5-6214DBF7112D}"/>
                          </a:ext>
                        </a:extLst>
                      </p:cNvPr>
                      <p:cNvGrpSpPr>
                        <a:grpSpLocks/>
                      </p:cNvGrpSpPr>
                      <p:nvPr/>
                    </p:nvGrpSpPr>
                    <p:grpSpPr bwMode="auto">
                      <a:xfrm>
                        <a:off x="2265" y="1658"/>
                        <a:ext cx="45" cy="38"/>
                        <a:chOff x="2265" y="1658"/>
                        <a:chExt cx="45" cy="38"/>
                      </a:xfrm>
                    </p:grpSpPr>
                    <p:sp>
                      <p:nvSpPr>
                        <p:cNvPr id="32255" name="Freeform 18">
                          <a:extLst>
                            <a:ext uri="{FF2B5EF4-FFF2-40B4-BE49-F238E27FC236}">
                              <a16:creationId xmlns:a16="http://schemas.microsoft.com/office/drawing/2014/main" id="{827A8419-77AA-47D2-974F-DFC3422146F0}"/>
                            </a:ext>
                          </a:extLst>
                        </p:cNvPr>
                        <p:cNvSpPr>
                          <a:spLocks/>
                        </p:cNvSpPr>
                        <p:nvPr/>
                      </p:nvSpPr>
                      <p:spPr bwMode="auto">
                        <a:xfrm>
                          <a:off x="2265" y="1660"/>
                          <a:ext cx="40" cy="32"/>
                        </a:xfrm>
                        <a:custGeom>
                          <a:avLst/>
                          <a:gdLst>
                            <a:gd name="T0" fmla="*/ 0 w 198"/>
                            <a:gd name="T1" fmla="*/ 0 h 160"/>
                            <a:gd name="T2" fmla="*/ 0 w 198"/>
                            <a:gd name="T3" fmla="*/ 0 h 160"/>
                            <a:gd name="T4" fmla="*/ 0 w 198"/>
                            <a:gd name="T5" fmla="*/ 0 h 160"/>
                            <a:gd name="T6" fmla="*/ 0 w 198"/>
                            <a:gd name="T7" fmla="*/ 0 h 160"/>
                            <a:gd name="T8" fmla="*/ 0 w 198"/>
                            <a:gd name="T9" fmla="*/ 0 h 160"/>
                            <a:gd name="T10" fmla="*/ 0 w 198"/>
                            <a:gd name="T11" fmla="*/ 0 h 160"/>
                            <a:gd name="T12" fmla="*/ 0 w 198"/>
                            <a:gd name="T13" fmla="*/ 0 h 160"/>
                            <a:gd name="T14" fmla="*/ 0 w 198"/>
                            <a:gd name="T15" fmla="*/ 0 h 160"/>
                            <a:gd name="T16" fmla="*/ 0 w 198"/>
                            <a:gd name="T17" fmla="*/ 0 h 160"/>
                            <a:gd name="T18" fmla="*/ 0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6" name="Freeform 19">
                          <a:extLst>
                            <a:ext uri="{FF2B5EF4-FFF2-40B4-BE49-F238E27FC236}">
                              <a16:creationId xmlns:a16="http://schemas.microsoft.com/office/drawing/2014/main" id="{FA767DC8-3841-49DD-954C-FB823D65BC62}"/>
                            </a:ext>
                          </a:extLst>
                        </p:cNvPr>
                        <p:cNvSpPr>
                          <a:spLocks/>
                        </p:cNvSpPr>
                        <p:nvPr/>
                      </p:nvSpPr>
                      <p:spPr bwMode="auto">
                        <a:xfrm>
                          <a:off x="2271" y="1664"/>
                          <a:ext cx="39" cy="32"/>
                        </a:xfrm>
                        <a:custGeom>
                          <a:avLst/>
                          <a:gdLst>
                            <a:gd name="T0" fmla="*/ 0 w 195"/>
                            <a:gd name="T1" fmla="*/ 0 h 159"/>
                            <a:gd name="T2" fmla="*/ 0 w 195"/>
                            <a:gd name="T3" fmla="*/ 0 h 159"/>
                            <a:gd name="T4" fmla="*/ 0 w 195"/>
                            <a:gd name="T5" fmla="*/ 0 h 159"/>
                            <a:gd name="T6" fmla="*/ 0 w 195"/>
                            <a:gd name="T7" fmla="*/ 0 h 159"/>
                            <a:gd name="T8" fmla="*/ 0 w 195"/>
                            <a:gd name="T9" fmla="*/ 0 h 159"/>
                            <a:gd name="T10" fmla="*/ 0 w 195"/>
                            <a:gd name="T11" fmla="*/ 0 h 159"/>
                            <a:gd name="T12" fmla="*/ 0 w 195"/>
                            <a:gd name="T13" fmla="*/ 0 h 159"/>
                            <a:gd name="T14" fmla="*/ 0 w 195"/>
                            <a:gd name="T15" fmla="*/ 0 h 159"/>
                            <a:gd name="T16" fmla="*/ 0 w 195"/>
                            <a:gd name="T17" fmla="*/ 0 h 159"/>
                            <a:gd name="T18" fmla="*/ 0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7" name="Freeform 20">
                          <a:extLst>
                            <a:ext uri="{FF2B5EF4-FFF2-40B4-BE49-F238E27FC236}">
                              <a16:creationId xmlns:a16="http://schemas.microsoft.com/office/drawing/2014/main" id="{57551EF5-4991-4748-9862-9F585B0DAECD}"/>
                            </a:ext>
                          </a:extLst>
                        </p:cNvPr>
                        <p:cNvSpPr>
                          <a:spLocks/>
                        </p:cNvSpPr>
                        <p:nvPr/>
                      </p:nvSpPr>
                      <p:spPr bwMode="auto">
                        <a:xfrm>
                          <a:off x="2265" y="1658"/>
                          <a:ext cx="39" cy="31"/>
                        </a:xfrm>
                        <a:custGeom>
                          <a:avLst/>
                          <a:gdLst>
                            <a:gd name="T0" fmla="*/ 0 w 194"/>
                            <a:gd name="T1" fmla="*/ 0 h 159"/>
                            <a:gd name="T2" fmla="*/ 0 w 194"/>
                            <a:gd name="T3" fmla="*/ 0 h 159"/>
                            <a:gd name="T4" fmla="*/ 0 w 194"/>
                            <a:gd name="T5" fmla="*/ 0 h 159"/>
                            <a:gd name="T6" fmla="*/ 0 w 194"/>
                            <a:gd name="T7" fmla="*/ 0 h 159"/>
                            <a:gd name="T8" fmla="*/ 0 w 194"/>
                            <a:gd name="T9" fmla="*/ 0 h 159"/>
                            <a:gd name="T10" fmla="*/ 0 w 194"/>
                            <a:gd name="T11" fmla="*/ 0 h 159"/>
                            <a:gd name="T12" fmla="*/ 0 w 194"/>
                            <a:gd name="T13" fmla="*/ 0 h 159"/>
                            <a:gd name="T14" fmla="*/ 0 w 194"/>
                            <a:gd name="T15" fmla="*/ 0 h 159"/>
                            <a:gd name="T16" fmla="*/ 0 w 194"/>
                            <a:gd name="T17" fmla="*/ 0 h 159"/>
                            <a:gd name="T18" fmla="*/ 0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240" name="Group 21">
                      <a:extLst>
                        <a:ext uri="{FF2B5EF4-FFF2-40B4-BE49-F238E27FC236}">
                          <a16:creationId xmlns:a16="http://schemas.microsoft.com/office/drawing/2014/main" id="{63FDA049-E591-409F-85C1-A22F25CAB7D7}"/>
                        </a:ext>
                      </a:extLst>
                    </p:cNvPr>
                    <p:cNvGrpSpPr>
                      <a:grpSpLocks/>
                    </p:cNvGrpSpPr>
                    <p:nvPr/>
                  </p:nvGrpSpPr>
                  <p:grpSpPr bwMode="auto">
                    <a:xfrm>
                      <a:off x="2025" y="1624"/>
                      <a:ext cx="213" cy="55"/>
                      <a:chOff x="2025" y="1624"/>
                      <a:chExt cx="213" cy="55"/>
                    </a:xfrm>
                  </p:grpSpPr>
                  <p:grpSp>
                    <p:nvGrpSpPr>
                      <p:cNvPr id="32241" name="Group 22">
                        <a:extLst>
                          <a:ext uri="{FF2B5EF4-FFF2-40B4-BE49-F238E27FC236}">
                            <a16:creationId xmlns:a16="http://schemas.microsoft.com/office/drawing/2014/main" id="{2ECACE93-FA8A-4036-B58A-B25B87672E2A}"/>
                          </a:ext>
                        </a:extLst>
                      </p:cNvPr>
                      <p:cNvGrpSpPr>
                        <a:grpSpLocks/>
                      </p:cNvGrpSpPr>
                      <p:nvPr/>
                    </p:nvGrpSpPr>
                    <p:grpSpPr bwMode="auto">
                      <a:xfrm>
                        <a:off x="2051" y="1650"/>
                        <a:ext cx="148" cy="29"/>
                        <a:chOff x="2051" y="1650"/>
                        <a:chExt cx="148" cy="29"/>
                      </a:xfrm>
                    </p:grpSpPr>
                    <p:grpSp>
                      <p:nvGrpSpPr>
                        <p:cNvPr id="32248" name="Group 23">
                          <a:extLst>
                            <a:ext uri="{FF2B5EF4-FFF2-40B4-BE49-F238E27FC236}">
                              <a16:creationId xmlns:a16="http://schemas.microsoft.com/office/drawing/2014/main" id="{E582CA8E-D8AE-482C-9702-9C046957F848}"/>
                            </a:ext>
                          </a:extLst>
                        </p:cNvPr>
                        <p:cNvGrpSpPr>
                          <a:grpSpLocks/>
                        </p:cNvGrpSpPr>
                        <p:nvPr/>
                      </p:nvGrpSpPr>
                      <p:grpSpPr bwMode="auto">
                        <a:xfrm>
                          <a:off x="2057" y="1650"/>
                          <a:ext cx="142" cy="29"/>
                          <a:chOff x="2057" y="1650"/>
                          <a:chExt cx="142" cy="29"/>
                        </a:xfrm>
                      </p:grpSpPr>
                      <p:sp>
                        <p:nvSpPr>
                          <p:cNvPr id="32250" name="Freeform 24">
                            <a:extLst>
                              <a:ext uri="{FF2B5EF4-FFF2-40B4-BE49-F238E27FC236}">
                                <a16:creationId xmlns:a16="http://schemas.microsoft.com/office/drawing/2014/main" id="{88B7B135-1564-4B2F-A313-64FA53E1B50A}"/>
                              </a:ext>
                            </a:extLst>
                          </p:cNvPr>
                          <p:cNvSpPr>
                            <a:spLocks/>
                          </p:cNvSpPr>
                          <p:nvPr/>
                        </p:nvSpPr>
                        <p:spPr bwMode="auto">
                          <a:xfrm>
                            <a:off x="2058" y="1653"/>
                            <a:ext cx="139" cy="20"/>
                          </a:xfrm>
                          <a:custGeom>
                            <a:avLst/>
                            <a:gdLst>
                              <a:gd name="T0" fmla="*/ 0 w 694"/>
                              <a:gd name="T1" fmla="*/ 0 h 101"/>
                              <a:gd name="T2" fmla="*/ 0 w 694"/>
                              <a:gd name="T3" fmla="*/ 0 h 101"/>
                              <a:gd name="T4" fmla="*/ 0 w 694"/>
                              <a:gd name="T5" fmla="*/ 0 h 101"/>
                              <a:gd name="T6" fmla="*/ 0 w 694"/>
                              <a:gd name="T7" fmla="*/ 0 h 101"/>
                              <a:gd name="T8" fmla="*/ 0 w 694"/>
                              <a:gd name="T9" fmla="*/ 0 h 101"/>
                              <a:gd name="T10" fmla="*/ 0 w 694"/>
                              <a:gd name="T11" fmla="*/ 0 h 101"/>
                              <a:gd name="T12" fmla="*/ 0 w 694"/>
                              <a:gd name="T13" fmla="*/ 0 h 101"/>
                              <a:gd name="T14" fmla="*/ 0 w 694"/>
                              <a:gd name="T15" fmla="*/ 0 h 101"/>
                              <a:gd name="T16" fmla="*/ 0 w 694"/>
                              <a:gd name="T17" fmla="*/ 0 h 101"/>
                              <a:gd name="T18" fmla="*/ 0 w 694"/>
                              <a:gd name="T19" fmla="*/ 0 h 101"/>
                              <a:gd name="T20" fmla="*/ 0 w 694"/>
                              <a:gd name="T21" fmla="*/ 0 h 101"/>
                              <a:gd name="T22" fmla="*/ 0 w 694"/>
                              <a:gd name="T23" fmla="*/ 0 h 101"/>
                              <a:gd name="T24" fmla="*/ 0 w 694"/>
                              <a:gd name="T25" fmla="*/ 0 h 101"/>
                              <a:gd name="T26" fmla="*/ 0 w 694"/>
                              <a:gd name="T27" fmla="*/ 0 h 101"/>
                              <a:gd name="T28" fmla="*/ 0 w 694"/>
                              <a:gd name="T29" fmla="*/ 0 h 101"/>
                              <a:gd name="T30" fmla="*/ 0 w 694"/>
                              <a:gd name="T31" fmla="*/ 0 h 101"/>
                              <a:gd name="T32" fmla="*/ 0 w 69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1" name="Freeform 25">
                            <a:extLst>
                              <a:ext uri="{FF2B5EF4-FFF2-40B4-BE49-F238E27FC236}">
                                <a16:creationId xmlns:a16="http://schemas.microsoft.com/office/drawing/2014/main" id="{ACC4CAD2-C744-444D-9E6A-1E86FF9B2D05}"/>
                              </a:ext>
                            </a:extLst>
                          </p:cNvPr>
                          <p:cNvSpPr>
                            <a:spLocks/>
                          </p:cNvSpPr>
                          <p:nvPr/>
                        </p:nvSpPr>
                        <p:spPr bwMode="auto">
                          <a:xfrm>
                            <a:off x="2057" y="1659"/>
                            <a:ext cx="138"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2" name="Freeform 26">
                            <a:extLst>
                              <a:ext uri="{FF2B5EF4-FFF2-40B4-BE49-F238E27FC236}">
                                <a16:creationId xmlns:a16="http://schemas.microsoft.com/office/drawing/2014/main" id="{6311A287-0F9D-4111-BAA0-FFC198809E70}"/>
                              </a:ext>
                            </a:extLst>
                          </p:cNvPr>
                          <p:cNvSpPr>
                            <a:spLocks/>
                          </p:cNvSpPr>
                          <p:nvPr/>
                        </p:nvSpPr>
                        <p:spPr bwMode="auto">
                          <a:xfrm>
                            <a:off x="2060" y="1650"/>
                            <a:ext cx="139"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2249" name="Oval 27">
                          <a:extLst>
                            <a:ext uri="{FF2B5EF4-FFF2-40B4-BE49-F238E27FC236}">
                              <a16:creationId xmlns:a16="http://schemas.microsoft.com/office/drawing/2014/main" id="{843945AD-D9C7-4F48-B496-0C656FF742FB}"/>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2242" name="Group 28">
                        <a:extLst>
                          <a:ext uri="{FF2B5EF4-FFF2-40B4-BE49-F238E27FC236}">
                            <a16:creationId xmlns:a16="http://schemas.microsoft.com/office/drawing/2014/main" id="{739AD021-ED01-46D1-8833-56471BBB56B5}"/>
                          </a:ext>
                        </a:extLst>
                      </p:cNvPr>
                      <p:cNvGrpSpPr>
                        <a:grpSpLocks/>
                      </p:cNvGrpSpPr>
                      <p:nvPr/>
                    </p:nvGrpSpPr>
                    <p:grpSpPr bwMode="auto">
                      <a:xfrm>
                        <a:off x="2025" y="1624"/>
                        <a:ext cx="213" cy="42"/>
                        <a:chOff x="2025" y="1624"/>
                        <a:chExt cx="213" cy="42"/>
                      </a:xfrm>
                    </p:grpSpPr>
                    <p:grpSp>
                      <p:nvGrpSpPr>
                        <p:cNvPr id="32243" name="Group 29">
                          <a:extLst>
                            <a:ext uri="{FF2B5EF4-FFF2-40B4-BE49-F238E27FC236}">
                              <a16:creationId xmlns:a16="http://schemas.microsoft.com/office/drawing/2014/main" id="{1FE4750C-C581-4309-AE45-C2619EAD17C9}"/>
                            </a:ext>
                          </a:extLst>
                        </p:cNvPr>
                        <p:cNvGrpSpPr>
                          <a:grpSpLocks/>
                        </p:cNvGrpSpPr>
                        <p:nvPr/>
                      </p:nvGrpSpPr>
                      <p:grpSpPr bwMode="auto">
                        <a:xfrm>
                          <a:off x="2030" y="1624"/>
                          <a:ext cx="208" cy="42"/>
                          <a:chOff x="2030" y="1624"/>
                          <a:chExt cx="208" cy="42"/>
                        </a:xfrm>
                      </p:grpSpPr>
                      <p:sp>
                        <p:nvSpPr>
                          <p:cNvPr id="32245" name="Freeform 30">
                            <a:extLst>
                              <a:ext uri="{FF2B5EF4-FFF2-40B4-BE49-F238E27FC236}">
                                <a16:creationId xmlns:a16="http://schemas.microsoft.com/office/drawing/2014/main" id="{1D104856-150C-4B94-B0F5-CEE4B1CCCD78}"/>
                              </a:ext>
                            </a:extLst>
                          </p:cNvPr>
                          <p:cNvSpPr>
                            <a:spLocks/>
                          </p:cNvSpPr>
                          <p:nvPr/>
                        </p:nvSpPr>
                        <p:spPr bwMode="auto">
                          <a:xfrm>
                            <a:off x="2032" y="1629"/>
                            <a:ext cx="202" cy="29"/>
                          </a:xfrm>
                          <a:custGeom>
                            <a:avLst/>
                            <a:gdLst>
                              <a:gd name="T0" fmla="*/ 0 w 1012"/>
                              <a:gd name="T1" fmla="*/ 0 h 148"/>
                              <a:gd name="T2" fmla="*/ 0 w 1012"/>
                              <a:gd name="T3" fmla="*/ 0 h 148"/>
                              <a:gd name="T4" fmla="*/ 0 w 1012"/>
                              <a:gd name="T5" fmla="*/ 0 h 148"/>
                              <a:gd name="T6" fmla="*/ 0 w 1012"/>
                              <a:gd name="T7" fmla="*/ 0 h 148"/>
                              <a:gd name="T8" fmla="*/ 0 w 1012"/>
                              <a:gd name="T9" fmla="*/ 0 h 148"/>
                              <a:gd name="T10" fmla="*/ 0 w 1012"/>
                              <a:gd name="T11" fmla="*/ 0 h 148"/>
                              <a:gd name="T12" fmla="*/ 0 w 1012"/>
                              <a:gd name="T13" fmla="*/ 0 h 148"/>
                              <a:gd name="T14" fmla="*/ 0 w 1012"/>
                              <a:gd name="T15" fmla="*/ 0 h 148"/>
                              <a:gd name="T16" fmla="*/ 0 w 1012"/>
                              <a:gd name="T17" fmla="*/ 0 h 148"/>
                              <a:gd name="T18" fmla="*/ 0 w 1012"/>
                              <a:gd name="T19" fmla="*/ 0 h 148"/>
                              <a:gd name="T20" fmla="*/ 0 w 1012"/>
                              <a:gd name="T21" fmla="*/ 0 h 148"/>
                              <a:gd name="T22" fmla="*/ 0 w 1012"/>
                              <a:gd name="T23" fmla="*/ 0 h 148"/>
                              <a:gd name="T24" fmla="*/ 0 w 1012"/>
                              <a:gd name="T25" fmla="*/ 0 h 148"/>
                              <a:gd name="T26" fmla="*/ 0 w 1012"/>
                              <a:gd name="T27" fmla="*/ 0 h 148"/>
                              <a:gd name="T28" fmla="*/ 0 w 1012"/>
                              <a:gd name="T29" fmla="*/ 0 h 148"/>
                              <a:gd name="T30" fmla="*/ 0 w 1012"/>
                              <a:gd name="T31" fmla="*/ 0 h 148"/>
                              <a:gd name="T32" fmla="*/ 0 w 1012"/>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46" name="Freeform 31">
                            <a:extLst>
                              <a:ext uri="{FF2B5EF4-FFF2-40B4-BE49-F238E27FC236}">
                                <a16:creationId xmlns:a16="http://schemas.microsoft.com/office/drawing/2014/main" id="{DE3867AA-88DD-4704-96A8-D7232EFBBDBB}"/>
                              </a:ext>
                            </a:extLst>
                          </p:cNvPr>
                          <p:cNvSpPr>
                            <a:spLocks/>
                          </p:cNvSpPr>
                          <p:nvPr/>
                        </p:nvSpPr>
                        <p:spPr bwMode="auto">
                          <a:xfrm>
                            <a:off x="2030" y="1637"/>
                            <a:ext cx="203"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47" name="Freeform 32">
                            <a:extLst>
                              <a:ext uri="{FF2B5EF4-FFF2-40B4-BE49-F238E27FC236}">
                                <a16:creationId xmlns:a16="http://schemas.microsoft.com/office/drawing/2014/main" id="{805CA9E9-252B-4474-AC9C-A385602DE2D7}"/>
                              </a:ext>
                            </a:extLst>
                          </p:cNvPr>
                          <p:cNvSpPr>
                            <a:spLocks/>
                          </p:cNvSpPr>
                          <p:nvPr/>
                        </p:nvSpPr>
                        <p:spPr bwMode="auto">
                          <a:xfrm>
                            <a:off x="2036" y="1624"/>
                            <a:ext cx="202"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2244" name="Oval 33">
                          <a:extLst>
                            <a:ext uri="{FF2B5EF4-FFF2-40B4-BE49-F238E27FC236}">
                              <a16:creationId xmlns:a16="http://schemas.microsoft.com/office/drawing/2014/main" id="{C31E7A0D-EFD6-4830-AFE4-438B541C4C8F}"/>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nvGrpSpPr>
                  <p:cNvPr id="32161" name="Group 34">
                    <a:extLst>
                      <a:ext uri="{FF2B5EF4-FFF2-40B4-BE49-F238E27FC236}">
                        <a16:creationId xmlns:a16="http://schemas.microsoft.com/office/drawing/2014/main" id="{D9609F27-C184-4DB7-A2CA-20115A65FA38}"/>
                      </a:ext>
                    </a:extLst>
                  </p:cNvPr>
                  <p:cNvGrpSpPr>
                    <a:grpSpLocks/>
                  </p:cNvGrpSpPr>
                  <p:nvPr/>
                </p:nvGrpSpPr>
                <p:grpSpPr bwMode="auto">
                  <a:xfrm>
                    <a:off x="2034" y="1657"/>
                    <a:ext cx="344" cy="305"/>
                    <a:chOff x="2034" y="1657"/>
                    <a:chExt cx="344" cy="305"/>
                  </a:xfrm>
                </p:grpSpPr>
                <p:grpSp>
                  <p:nvGrpSpPr>
                    <p:cNvPr id="32162" name="Group 35">
                      <a:extLst>
                        <a:ext uri="{FF2B5EF4-FFF2-40B4-BE49-F238E27FC236}">
                          <a16:creationId xmlns:a16="http://schemas.microsoft.com/office/drawing/2014/main" id="{1D01A2D6-A01E-4B39-AF95-40E97819C715}"/>
                        </a:ext>
                      </a:extLst>
                    </p:cNvPr>
                    <p:cNvGrpSpPr>
                      <a:grpSpLocks/>
                    </p:cNvGrpSpPr>
                    <p:nvPr/>
                  </p:nvGrpSpPr>
                  <p:grpSpPr bwMode="auto">
                    <a:xfrm>
                      <a:off x="2034" y="1657"/>
                      <a:ext cx="344" cy="305"/>
                      <a:chOff x="2034" y="1657"/>
                      <a:chExt cx="344" cy="305"/>
                    </a:xfrm>
                  </p:grpSpPr>
                  <p:grpSp>
                    <p:nvGrpSpPr>
                      <p:cNvPr id="32182" name="Group 36">
                        <a:extLst>
                          <a:ext uri="{FF2B5EF4-FFF2-40B4-BE49-F238E27FC236}">
                            <a16:creationId xmlns:a16="http://schemas.microsoft.com/office/drawing/2014/main" id="{0ECBE65B-C824-4F8E-82F6-5E9C0CDE5A08}"/>
                          </a:ext>
                        </a:extLst>
                      </p:cNvPr>
                      <p:cNvGrpSpPr>
                        <a:grpSpLocks/>
                      </p:cNvGrpSpPr>
                      <p:nvPr/>
                    </p:nvGrpSpPr>
                    <p:grpSpPr bwMode="auto">
                      <a:xfrm>
                        <a:off x="2034" y="1657"/>
                        <a:ext cx="344" cy="305"/>
                        <a:chOff x="2034" y="1657"/>
                        <a:chExt cx="344" cy="305"/>
                      </a:xfrm>
                    </p:grpSpPr>
                    <p:grpSp>
                      <p:nvGrpSpPr>
                        <p:cNvPr id="32233" name="Group 37">
                          <a:extLst>
                            <a:ext uri="{FF2B5EF4-FFF2-40B4-BE49-F238E27FC236}">
                              <a16:creationId xmlns:a16="http://schemas.microsoft.com/office/drawing/2014/main" id="{EA157DB3-E8EC-4A47-A614-BC0547C70892}"/>
                            </a:ext>
                          </a:extLst>
                        </p:cNvPr>
                        <p:cNvGrpSpPr>
                          <a:grpSpLocks/>
                        </p:cNvGrpSpPr>
                        <p:nvPr/>
                      </p:nvGrpSpPr>
                      <p:grpSpPr bwMode="auto">
                        <a:xfrm>
                          <a:off x="2034" y="1657"/>
                          <a:ext cx="344" cy="305"/>
                          <a:chOff x="2034" y="1657"/>
                          <a:chExt cx="344" cy="305"/>
                        </a:xfrm>
                      </p:grpSpPr>
                      <p:grpSp>
                        <p:nvGrpSpPr>
                          <p:cNvPr id="32235" name="Group 38">
                            <a:extLst>
                              <a:ext uri="{FF2B5EF4-FFF2-40B4-BE49-F238E27FC236}">
                                <a16:creationId xmlns:a16="http://schemas.microsoft.com/office/drawing/2014/main" id="{1857D1B8-FD5B-4008-AE86-0DF5D81F1985}"/>
                              </a:ext>
                            </a:extLst>
                          </p:cNvPr>
                          <p:cNvGrpSpPr>
                            <a:grpSpLocks/>
                          </p:cNvGrpSpPr>
                          <p:nvPr/>
                        </p:nvGrpSpPr>
                        <p:grpSpPr bwMode="auto">
                          <a:xfrm>
                            <a:off x="2034" y="1657"/>
                            <a:ext cx="344" cy="305"/>
                            <a:chOff x="2034" y="1657"/>
                            <a:chExt cx="344" cy="305"/>
                          </a:xfrm>
                        </p:grpSpPr>
                        <p:sp>
                          <p:nvSpPr>
                            <p:cNvPr id="32237" name="Freeform 39">
                              <a:extLst>
                                <a:ext uri="{FF2B5EF4-FFF2-40B4-BE49-F238E27FC236}">
                                  <a16:creationId xmlns:a16="http://schemas.microsoft.com/office/drawing/2014/main" id="{A4AACE2C-0239-47A8-A136-F347B11127D7}"/>
                                </a:ext>
                              </a:extLst>
                            </p:cNvPr>
                            <p:cNvSpPr>
                              <a:spLocks/>
                            </p:cNvSpPr>
                            <p:nvPr/>
                          </p:nvSpPr>
                          <p:spPr bwMode="auto">
                            <a:xfrm>
                              <a:off x="2034" y="1657"/>
                              <a:ext cx="344" cy="305"/>
                            </a:xfrm>
                            <a:custGeom>
                              <a:avLst/>
                              <a:gdLst>
                                <a:gd name="T0" fmla="*/ 0 w 1716"/>
                                <a:gd name="T1" fmla="*/ 0 h 1521"/>
                                <a:gd name="T2" fmla="*/ 0 w 1716"/>
                                <a:gd name="T3" fmla="*/ 0 h 1521"/>
                                <a:gd name="T4" fmla="*/ 0 w 1716"/>
                                <a:gd name="T5" fmla="*/ 0 h 1521"/>
                                <a:gd name="T6" fmla="*/ 0 w 1716"/>
                                <a:gd name="T7" fmla="*/ 0 h 1521"/>
                                <a:gd name="T8" fmla="*/ 0 w 1716"/>
                                <a:gd name="T9" fmla="*/ 0 h 1521"/>
                                <a:gd name="T10" fmla="*/ 0 w 1716"/>
                                <a:gd name="T11" fmla="*/ 0 h 1521"/>
                                <a:gd name="T12" fmla="*/ 0 w 1716"/>
                                <a:gd name="T13" fmla="*/ 0 h 1521"/>
                                <a:gd name="T14" fmla="*/ 0 w 1716"/>
                                <a:gd name="T15" fmla="*/ 0 h 1521"/>
                                <a:gd name="T16" fmla="*/ 0 w 1716"/>
                                <a:gd name="T17" fmla="*/ 0 h 1521"/>
                                <a:gd name="T18" fmla="*/ 0 w 1716"/>
                                <a:gd name="T19" fmla="*/ 0 h 1521"/>
                                <a:gd name="T20" fmla="*/ 0 w 1716"/>
                                <a:gd name="T21" fmla="*/ 0 h 1521"/>
                                <a:gd name="T22" fmla="*/ 0 w 1716"/>
                                <a:gd name="T23" fmla="*/ 0 h 1521"/>
                                <a:gd name="T24" fmla="*/ 0 w 1716"/>
                                <a:gd name="T25" fmla="*/ 0 h 1521"/>
                                <a:gd name="T26" fmla="*/ 0 w 1716"/>
                                <a:gd name="T27" fmla="*/ 0 h 1521"/>
                                <a:gd name="T28" fmla="*/ 0 w 1716"/>
                                <a:gd name="T29" fmla="*/ 0 h 1521"/>
                                <a:gd name="T30" fmla="*/ 0 w 1716"/>
                                <a:gd name="T31" fmla="*/ 0 h 1521"/>
                                <a:gd name="T32" fmla="*/ 0 w 1716"/>
                                <a:gd name="T33" fmla="*/ 0 h 1521"/>
                                <a:gd name="T34" fmla="*/ 0 w 1716"/>
                                <a:gd name="T35" fmla="*/ 0 h 1521"/>
                                <a:gd name="T36" fmla="*/ 0 w 1716"/>
                                <a:gd name="T37" fmla="*/ 0 h 1521"/>
                                <a:gd name="T38" fmla="*/ 0 w 1716"/>
                                <a:gd name="T39" fmla="*/ 0 h 1521"/>
                                <a:gd name="T40" fmla="*/ 0 w 1716"/>
                                <a:gd name="T41" fmla="*/ 0 h 1521"/>
                                <a:gd name="T42" fmla="*/ 0 w 1716"/>
                                <a:gd name="T43" fmla="*/ 0 h 1521"/>
                                <a:gd name="T44" fmla="*/ 0 w 1716"/>
                                <a:gd name="T45" fmla="*/ 0 h 1521"/>
                                <a:gd name="T46" fmla="*/ 0 w 1716"/>
                                <a:gd name="T47" fmla="*/ 0 h 1521"/>
                                <a:gd name="T48" fmla="*/ 0 w 1716"/>
                                <a:gd name="T49" fmla="*/ 0 h 1521"/>
                                <a:gd name="T50" fmla="*/ 0 w 1716"/>
                                <a:gd name="T51" fmla="*/ 0 h 1521"/>
                                <a:gd name="T52" fmla="*/ 0 w 1716"/>
                                <a:gd name="T53" fmla="*/ 0 h 1521"/>
                                <a:gd name="T54" fmla="*/ 0 w 1716"/>
                                <a:gd name="T55" fmla="*/ 0 h 1521"/>
                                <a:gd name="T56" fmla="*/ 0 w 1716"/>
                                <a:gd name="T57" fmla="*/ 0 h 1521"/>
                                <a:gd name="T58" fmla="*/ 0 w 1716"/>
                                <a:gd name="T59" fmla="*/ 0 h 1521"/>
                                <a:gd name="T60" fmla="*/ 0 w 1716"/>
                                <a:gd name="T61" fmla="*/ 0 h 1521"/>
                                <a:gd name="T62" fmla="*/ 0 w 1716"/>
                                <a:gd name="T63" fmla="*/ 0 h 1521"/>
                                <a:gd name="T64" fmla="*/ 0 w 1716"/>
                                <a:gd name="T65" fmla="*/ 0 h 1521"/>
                                <a:gd name="T66" fmla="*/ 0 w 1716"/>
                                <a:gd name="T67" fmla="*/ 0 h 1521"/>
                                <a:gd name="T68" fmla="*/ 0 w 1716"/>
                                <a:gd name="T69" fmla="*/ 0 h 1521"/>
                                <a:gd name="T70" fmla="*/ 0 w 1716"/>
                                <a:gd name="T71" fmla="*/ 0 h 1521"/>
                                <a:gd name="T72" fmla="*/ 0 w 1716"/>
                                <a:gd name="T73" fmla="*/ 0 h 1521"/>
                                <a:gd name="T74" fmla="*/ 0 w 1716"/>
                                <a:gd name="T75" fmla="*/ 0 h 1521"/>
                                <a:gd name="T76" fmla="*/ 0 w 1716"/>
                                <a:gd name="T77" fmla="*/ 0 h 1521"/>
                                <a:gd name="T78" fmla="*/ 0 w 1716"/>
                                <a:gd name="T79" fmla="*/ 0 h 1521"/>
                                <a:gd name="T80" fmla="*/ 0 w 1716"/>
                                <a:gd name="T81" fmla="*/ 0 h 1521"/>
                                <a:gd name="T82" fmla="*/ 0 w 1716"/>
                                <a:gd name="T83" fmla="*/ 0 h 1521"/>
                                <a:gd name="T84" fmla="*/ 0 w 1716"/>
                                <a:gd name="T85" fmla="*/ 0 h 1521"/>
                                <a:gd name="T86" fmla="*/ 0 w 1716"/>
                                <a:gd name="T87" fmla="*/ 0 h 1521"/>
                                <a:gd name="T88" fmla="*/ 0 w 1716"/>
                                <a:gd name="T89" fmla="*/ 0 h 1521"/>
                                <a:gd name="T90" fmla="*/ 0 w 1716"/>
                                <a:gd name="T91" fmla="*/ 0 h 1521"/>
                                <a:gd name="T92" fmla="*/ 0 w 1716"/>
                                <a:gd name="T93" fmla="*/ 0 h 1521"/>
                                <a:gd name="T94" fmla="*/ 0 w 1716"/>
                                <a:gd name="T95" fmla="*/ 0 h 1521"/>
                                <a:gd name="T96" fmla="*/ 0 w 1716"/>
                                <a:gd name="T97" fmla="*/ 0 h 1521"/>
                                <a:gd name="T98" fmla="*/ 0 w 1716"/>
                                <a:gd name="T99" fmla="*/ 0 h 1521"/>
                                <a:gd name="T100" fmla="*/ 0 w 1716"/>
                                <a:gd name="T101" fmla="*/ 0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8" name="Freeform 40">
                              <a:extLst>
                                <a:ext uri="{FF2B5EF4-FFF2-40B4-BE49-F238E27FC236}">
                                  <a16:creationId xmlns:a16="http://schemas.microsoft.com/office/drawing/2014/main" id="{8274CF63-08E8-411A-945B-0F315A44FBB9}"/>
                                </a:ext>
                              </a:extLst>
                            </p:cNvPr>
                            <p:cNvSpPr>
                              <a:spLocks/>
                            </p:cNvSpPr>
                            <p:nvPr/>
                          </p:nvSpPr>
                          <p:spPr bwMode="auto">
                            <a:xfrm>
                              <a:off x="2105" y="1733"/>
                              <a:ext cx="273" cy="229"/>
                            </a:xfrm>
                            <a:custGeom>
                              <a:avLst/>
                              <a:gdLst>
                                <a:gd name="T0" fmla="*/ 0 w 1361"/>
                                <a:gd name="T1" fmla="*/ 0 h 1143"/>
                                <a:gd name="T2" fmla="*/ 0 w 1361"/>
                                <a:gd name="T3" fmla="*/ 0 h 1143"/>
                                <a:gd name="T4" fmla="*/ 0 w 1361"/>
                                <a:gd name="T5" fmla="*/ 0 h 1143"/>
                                <a:gd name="T6" fmla="*/ 0 w 1361"/>
                                <a:gd name="T7" fmla="*/ 0 h 1143"/>
                                <a:gd name="T8" fmla="*/ 0 w 1361"/>
                                <a:gd name="T9" fmla="*/ 0 h 1143"/>
                                <a:gd name="T10" fmla="*/ 0 w 1361"/>
                                <a:gd name="T11" fmla="*/ 0 h 1143"/>
                                <a:gd name="T12" fmla="*/ 0 w 1361"/>
                                <a:gd name="T13" fmla="*/ 0 h 1143"/>
                                <a:gd name="T14" fmla="*/ 0 w 1361"/>
                                <a:gd name="T15" fmla="*/ 0 h 1143"/>
                                <a:gd name="T16" fmla="*/ 0 w 1361"/>
                                <a:gd name="T17" fmla="*/ 0 h 1143"/>
                                <a:gd name="T18" fmla="*/ 0 w 1361"/>
                                <a:gd name="T19" fmla="*/ 0 h 1143"/>
                                <a:gd name="T20" fmla="*/ 0 w 1361"/>
                                <a:gd name="T21" fmla="*/ 0 h 1143"/>
                                <a:gd name="T22" fmla="*/ 0 w 1361"/>
                                <a:gd name="T23" fmla="*/ 0 h 1143"/>
                                <a:gd name="T24" fmla="*/ 0 w 1361"/>
                                <a:gd name="T25" fmla="*/ 0 h 1143"/>
                                <a:gd name="T26" fmla="*/ 0 w 1361"/>
                                <a:gd name="T27" fmla="*/ 0 h 1143"/>
                                <a:gd name="T28" fmla="*/ 0 w 1361"/>
                                <a:gd name="T29" fmla="*/ 0 h 1143"/>
                                <a:gd name="T30" fmla="*/ 0 w 1361"/>
                                <a:gd name="T31" fmla="*/ 0 h 1143"/>
                                <a:gd name="T32" fmla="*/ 0 w 1361"/>
                                <a:gd name="T33" fmla="*/ 0 h 1143"/>
                                <a:gd name="T34" fmla="*/ 0 w 1361"/>
                                <a:gd name="T35" fmla="*/ 0 h 1143"/>
                                <a:gd name="T36" fmla="*/ 0 w 1361"/>
                                <a:gd name="T37" fmla="*/ 0 h 1143"/>
                                <a:gd name="T38" fmla="*/ 0 w 1361"/>
                                <a:gd name="T39" fmla="*/ 0 h 1143"/>
                                <a:gd name="T40" fmla="*/ 0 w 1361"/>
                                <a:gd name="T41" fmla="*/ 0 h 1143"/>
                                <a:gd name="T42" fmla="*/ 0 w 1361"/>
                                <a:gd name="T43" fmla="*/ 0 h 1143"/>
                                <a:gd name="T44" fmla="*/ 0 w 1361"/>
                                <a:gd name="T45" fmla="*/ 0 h 1143"/>
                                <a:gd name="T46" fmla="*/ 0 w 1361"/>
                                <a:gd name="T47" fmla="*/ 0 h 1143"/>
                                <a:gd name="T48" fmla="*/ 0 w 1361"/>
                                <a:gd name="T49" fmla="*/ 0 h 1143"/>
                                <a:gd name="T50" fmla="*/ 0 w 1361"/>
                                <a:gd name="T51" fmla="*/ 0 h 1143"/>
                                <a:gd name="T52" fmla="*/ 0 w 1361"/>
                                <a:gd name="T53" fmla="*/ 0 h 1143"/>
                                <a:gd name="T54" fmla="*/ 0 w 1361"/>
                                <a:gd name="T55" fmla="*/ 0 h 1143"/>
                                <a:gd name="T56" fmla="*/ 0 w 1361"/>
                                <a:gd name="T57" fmla="*/ 0 h 1143"/>
                                <a:gd name="T58" fmla="*/ 0 w 1361"/>
                                <a:gd name="T59" fmla="*/ 0 h 1143"/>
                                <a:gd name="T60" fmla="*/ 0 w 1361"/>
                                <a:gd name="T61" fmla="*/ 0 h 1143"/>
                                <a:gd name="T62" fmla="*/ 0 w 1361"/>
                                <a:gd name="T63" fmla="*/ 0 h 1143"/>
                                <a:gd name="T64" fmla="*/ 0 w 1361"/>
                                <a:gd name="T65" fmla="*/ 0 h 1143"/>
                                <a:gd name="T66" fmla="*/ 0 w 1361"/>
                                <a:gd name="T67" fmla="*/ 0 h 1143"/>
                                <a:gd name="T68" fmla="*/ 0 w 1361"/>
                                <a:gd name="T69" fmla="*/ 0 h 1143"/>
                                <a:gd name="T70" fmla="*/ 0 w 1361"/>
                                <a:gd name="T71" fmla="*/ 0 h 1143"/>
                                <a:gd name="T72" fmla="*/ 0 w 1361"/>
                                <a:gd name="T73" fmla="*/ 0 h 1143"/>
                                <a:gd name="T74" fmla="*/ 0 w 1361"/>
                                <a:gd name="T75" fmla="*/ 0 h 1143"/>
                                <a:gd name="T76" fmla="*/ 0 w 1361"/>
                                <a:gd name="T77" fmla="*/ 0 h 1143"/>
                                <a:gd name="T78" fmla="*/ 0 w 1361"/>
                                <a:gd name="T79" fmla="*/ 0 h 1143"/>
                                <a:gd name="T80" fmla="*/ 0 w 1361"/>
                                <a:gd name="T81" fmla="*/ 0 h 1143"/>
                                <a:gd name="T82" fmla="*/ 0 w 1361"/>
                                <a:gd name="T83" fmla="*/ 0 h 1143"/>
                                <a:gd name="T84" fmla="*/ 0 w 1361"/>
                                <a:gd name="T85" fmla="*/ 0 h 1143"/>
                                <a:gd name="T86" fmla="*/ 0 w 1361"/>
                                <a:gd name="T87" fmla="*/ 0 h 1143"/>
                                <a:gd name="T88" fmla="*/ 0 w 1361"/>
                                <a:gd name="T89" fmla="*/ 0 h 1143"/>
                                <a:gd name="T90" fmla="*/ 0 w 1361"/>
                                <a:gd name="T91" fmla="*/ 0 h 1143"/>
                                <a:gd name="T92" fmla="*/ 0 w 1361"/>
                                <a:gd name="T93" fmla="*/ 0 h 1143"/>
                                <a:gd name="T94" fmla="*/ 0 w 1361"/>
                                <a:gd name="T95" fmla="*/ 0 h 1143"/>
                                <a:gd name="T96" fmla="*/ 0 w 1361"/>
                                <a:gd name="T97" fmla="*/ 0 h 1143"/>
                                <a:gd name="T98" fmla="*/ 0 w 1361"/>
                                <a:gd name="T99" fmla="*/ 0 h 1143"/>
                                <a:gd name="T100" fmla="*/ 0 w 1361"/>
                                <a:gd name="T101" fmla="*/ 0 h 1143"/>
                                <a:gd name="T102" fmla="*/ 0 w 1361"/>
                                <a:gd name="T103" fmla="*/ 0 h 1143"/>
                                <a:gd name="T104" fmla="*/ 0 w 1361"/>
                                <a:gd name="T105" fmla="*/ 0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236" name="Freeform 41">
                            <a:extLst>
                              <a:ext uri="{FF2B5EF4-FFF2-40B4-BE49-F238E27FC236}">
                                <a16:creationId xmlns:a16="http://schemas.microsoft.com/office/drawing/2014/main" id="{8F8CAF67-5847-4046-ABC2-A15A2FB9E329}"/>
                              </a:ext>
                            </a:extLst>
                          </p:cNvPr>
                          <p:cNvSpPr>
                            <a:spLocks/>
                          </p:cNvSpPr>
                          <p:nvPr/>
                        </p:nvSpPr>
                        <p:spPr bwMode="auto">
                          <a:xfrm>
                            <a:off x="2215" y="1825"/>
                            <a:ext cx="97" cy="98"/>
                          </a:xfrm>
                          <a:custGeom>
                            <a:avLst/>
                            <a:gdLst>
                              <a:gd name="T0" fmla="*/ 0 w 488"/>
                              <a:gd name="T1" fmla="*/ 0 h 488"/>
                              <a:gd name="T2" fmla="*/ 0 w 488"/>
                              <a:gd name="T3" fmla="*/ 0 h 488"/>
                              <a:gd name="T4" fmla="*/ 0 w 488"/>
                              <a:gd name="T5" fmla="*/ 0 h 488"/>
                              <a:gd name="T6" fmla="*/ 0 w 488"/>
                              <a:gd name="T7" fmla="*/ 0 h 488"/>
                              <a:gd name="T8" fmla="*/ 0 w 488"/>
                              <a:gd name="T9" fmla="*/ 0 h 488"/>
                              <a:gd name="T10" fmla="*/ 0 w 488"/>
                              <a:gd name="T11" fmla="*/ 0 h 488"/>
                              <a:gd name="T12" fmla="*/ 0 w 488"/>
                              <a:gd name="T13" fmla="*/ 0 h 488"/>
                              <a:gd name="T14" fmla="*/ 0 w 488"/>
                              <a:gd name="T15" fmla="*/ 0 h 488"/>
                              <a:gd name="T16" fmla="*/ 0 w 488"/>
                              <a:gd name="T17" fmla="*/ 0 h 488"/>
                              <a:gd name="T18" fmla="*/ 0 w 488"/>
                              <a:gd name="T19" fmla="*/ 0 h 488"/>
                              <a:gd name="T20" fmla="*/ 0 w 488"/>
                              <a:gd name="T21" fmla="*/ 0 h 488"/>
                              <a:gd name="T22" fmla="*/ 0 w 488"/>
                              <a:gd name="T23" fmla="*/ 0 h 488"/>
                              <a:gd name="T24" fmla="*/ 0 w 488"/>
                              <a:gd name="T25" fmla="*/ 0 h 488"/>
                              <a:gd name="T26" fmla="*/ 0 w 488"/>
                              <a:gd name="T27" fmla="*/ 0 h 488"/>
                              <a:gd name="T28" fmla="*/ 0 w 488"/>
                              <a:gd name="T29" fmla="*/ 0 h 488"/>
                              <a:gd name="T30" fmla="*/ 0 w 488"/>
                              <a:gd name="T31" fmla="*/ 0 h 488"/>
                              <a:gd name="T32" fmla="*/ 0 w 488"/>
                              <a:gd name="T33" fmla="*/ 0 h 488"/>
                              <a:gd name="T34" fmla="*/ 0 w 488"/>
                              <a:gd name="T35" fmla="*/ 0 h 488"/>
                              <a:gd name="T36" fmla="*/ 0 w 488"/>
                              <a:gd name="T37" fmla="*/ 0 h 488"/>
                              <a:gd name="T38" fmla="*/ 0 w 488"/>
                              <a:gd name="T39" fmla="*/ 0 h 488"/>
                              <a:gd name="T40" fmla="*/ 0 w 488"/>
                              <a:gd name="T41" fmla="*/ 0 h 488"/>
                              <a:gd name="T42" fmla="*/ 0 w 488"/>
                              <a:gd name="T43" fmla="*/ 0 h 488"/>
                              <a:gd name="T44" fmla="*/ 0 w 488"/>
                              <a:gd name="T45" fmla="*/ 0 h 488"/>
                              <a:gd name="T46" fmla="*/ 0 w 488"/>
                              <a:gd name="T47" fmla="*/ 0 h 488"/>
                              <a:gd name="T48" fmla="*/ 0 w 488"/>
                              <a:gd name="T49" fmla="*/ 0 h 488"/>
                              <a:gd name="T50" fmla="*/ 0 w 488"/>
                              <a:gd name="T51" fmla="*/ 0 h 488"/>
                              <a:gd name="T52" fmla="*/ 0 w 488"/>
                              <a:gd name="T53" fmla="*/ 0 h 488"/>
                              <a:gd name="T54" fmla="*/ 0 w 488"/>
                              <a:gd name="T55" fmla="*/ 0 h 488"/>
                              <a:gd name="T56" fmla="*/ 0 w 488"/>
                              <a:gd name="T57" fmla="*/ 0 h 488"/>
                              <a:gd name="T58" fmla="*/ 0 w 488"/>
                              <a:gd name="T59" fmla="*/ 0 h 488"/>
                              <a:gd name="T60" fmla="*/ 0 w 488"/>
                              <a:gd name="T61" fmla="*/ 0 h 488"/>
                              <a:gd name="T62" fmla="*/ 0 w 488"/>
                              <a:gd name="T63" fmla="*/ 0 h 488"/>
                              <a:gd name="T64" fmla="*/ 0 w 488"/>
                              <a:gd name="T65" fmla="*/ 0 h 488"/>
                              <a:gd name="T66" fmla="*/ 0 w 488"/>
                              <a:gd name="T67" fmla="*/ 0 h 488"/>
                              <a:gd name="T68" fmla="*/ 0 w 488"/>
                              <a:gd name="T69" fmla="*/ 0 h 488"/>
                              <a:gd name="T70" fmla="*/ 0 w 488"/>
                              <a:gd name="T71" fmla="*/ 0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234" name="Freeform 42">
                          <a:extLst>
                            <a:ext uri="{FF2B5EF4-FFF2-40B4-BE49-F238E27FC236}">
                              <a16:creationId xmlns:a16="http://schemas.microsoft.com/office/drawing/2014/main" id="{040B3346-CA58-4A1E-8753-21A6C1674680}"/>
                            </a:ext>
                          </a:extLst>
                        </p:cNvPr>
                        <p:cNvSpPr>
                          <a:spLocks/>
                        </p:cNvSpPr>
                        <p:nvPr/>
                      </p:nvSpPr>
                      <p:spPr bwMode="auto">
                        <a:xfrm>
                          <a:off x="2267" y="1883"/>
                          <a:ext cx="85" cy="65"/>
                        </a:xfrm>
                        <a:custGeom>
                          <a:avLst/>
                          <a:gdLst>
                            <a:gd name="T0" fmla="*/ 0 w 422"/>
                            <a:gd name="T1" fmla="*/ 0 h 325"/>
                            <a:gd name="T2" fmla="*/ 0 w 422"/>
                            <a:gd name="T3" fmla="*/ 0 h 325"/>
                            <a:gd name="T4" fmla="*/ 0 w 422"/>
                            <a:gd name="T5" fmla="*/ 0 h 325"/>
                            <a:gd name="T6" fmla="*/ 0 w 422"/>
                            <a:gd name="T7" fmla="*/ 0 h 325"/>
                            <a:gd name="T8" fmla="*/ 0 w 422"/>
                            <a:gd name="T9" fmla="*/ 0 h 325"/>
                            <a:gd name="T10" fmla="*/ 0 w 422"/>
                            <a:gd name="T11" fmla="*/ 0 h 325"/>
                            <a:gd name="T12" fmla="*/ 0 w 422"/>
                            <a:gd name="T13" fmla="*/ 0 h 325"/>
                            <a:gd name="T14" fmla="*/ 0 w 422"/>
                            <a:gd name="T15" fmla="*/ 0 h 325"/>
                            <a:gd name="T16" fmla="*/ 0 w 422"/>
                            <a:gd name="T17" fmla="*/ 0 h 325"/>
                            <a:gd name="T18" fmla="*/ 0 w 422"/>
                            <a:gd name="T19" fmla="*/ 0 h 325"/>
                            <a:gd name="T20" fmla="*/ 0 w 422"/>
                            <a:gd name="T21" fmla="*/ 0 h 325"/>
                            <a:gd name="T22" fmla="*/ 0 w 422"/>
                            <a:gd name="T23" fmla="*/ 0 h 325"/>
                            <a:gd name="T24" fmla="*/ 0 w 422"/>
                            <a:gd name="T25" fmla="*/ 0 h 325"/>
                            <a:gd name="T26" fmla="*/ 0 w 422"/>
                            <a:gd name="T27" fmla="*/ 0 h 325"/>
                            <a:gd name="T28" fmla="*/ 0 w 422"/>
                            <a:gd name="T29" fmla="*/ 0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183" name="Group 43">
                        <a:extLst>
                          <a:ext uri="{FF2B5EF4-FFF2-40B4-BE49-F238E27FC236}">
                            <a16:creationId xmlns:a16="http://schemas.microsoft.com/office/drawing/2014/main" id="{78D60A3F-F7F1-4093-9627-A3160810F9A5}"/>
                          </a:ext>
                        </a:extLst>
                      </p:cNvPr>
                      <p:cNvGrpSpPr>
                        <a:grpSpLocks/>
                      </p:cNvGrpSpPr>
                      <p:nvPr/>
                    </p:nvGrpSpPr>
                    <p:grpSpPr bwMode="auto">
                      <a:xfrm>
                        <a:off x="2045" y="1667"/>
                        <a:ext cx="293" cy="271"/>
                        <a:chOff x="2045" y="1667"/>
                        <a:chExt cx="293" cy="271"/>
                      </a:xfrm>
                    </p:grpSpPr>
                    <p:grpSp>
                      <p:nvGrpSpPr>
                        <p:cNvPr id="32184" name="Group 44">
                          <a:extLst>
                            <a:ext uri="{FF2B5EF4-FFF2-40B4-BE49-F238E27FC236}">
                              <a16:creationId xmlns:a16="http://schemas.microsoft.com/office/drawing/2014/main" id="{58B755C2-DE2A-4978-9B59-EFD85D25035B}"/>
                            </a:ext>
                          </a:extLst>
                        </p:cNvPr>
                        <p:cNvGrpSpPr>
                          <a:grpSpLocks/>
                        </p:cNvGrpSpPr>
                        <p:nvPr/>
                      </p:nvGrpSpPr>
                      <p:grpSpPr bwMode="auto">
                        <a:xfrm>
                          <a:off x="2150" y="1667"/>
                          <a:ext cx="188" cy="243"/>
                          <a:chOff x="2150" y="1667"/>
                          <a:chExt cx="188" cy="243"/>
                        </a:xfrm>
                      </p:grpSpPr>
                      <p:grpSp>
                        <p:nvGrpSpPr>
                          <p:cNvPr id="32210" name="Group 45">
                            <a:extLst>
                              <a:ext uri="{FF2B5EF4-FFF2-40B4-BE49-F238E27FC236}">
                                <a16:creationId xmlns:a16="http://schemas.microsoft.com/office/drawing/2014/main" id="{6B79EF5D-BF0D-4B8C-BFF0-2B3390FA674A}"/>
                              </a:ext>
                            </a:extLst>
                          </p:cNvPr>
                          <p:cNvGrpSpPr>
                            <a:grpSpLocks/>
                          </p:cNvGrpSpPr>
                          <p:nvPr/>
                        </p:nvGrpSpPr>
                        <p:grpSpPr bwMode="auto">
                          <a:xfrm>
                            <a:off x="2150" y="1667"/>
                            <a:ext cx="188" cy="243"/>
                            <a:chOff x="2150" y="1667"/>
                            <a:chExt cx="188" cy="243"/>
                          </a:xfrm>
                        </p:grpSpPr>
                        <p:grpSp>
                          <p:nvGrpSpPr>
                            <p:cNvPr id="32215" name="Group 46">
                              <a:extLst>
                                <a:ext uri="{FF2B5EF4-FFF2-40B4-BE49-F238E27FC236}">
                                  <a16:creationId xmlns:a16="http://schemas.microsoft.com/office/drawing/2014/main" id="{4DBB02DC-360F-4542-8618-544E7782C5DC}"/>
                                </a:ext>
                              </a:extLst>
                            </p:cNvPr>
                            <p:cNvGrpSpPr>
                              <a:grpSpLocks/>
                            </p:cNvGrpSpPr>
                            <p:nvPr/>
                          </p:nvGrpSpPr>
                          <p:grpSpPr bwMode="auto">
                            <a:xfrm>
                              <a:off x="2150" y="1667"/>
                              <a:ext cx="188" cy="243"/>
                              <a:chOff x="2150" y="1667"/>
                              <a:chExt cx="188" cy="243"/>
                            </a:xfrm>
                          </p:grpSpPr>
                          <p:grpSp>
                            <p:nvGrpSpPr>
                              <p:cNvPr id="32221" name="Group 47">
                                <a:extLst>
                                  <a:ext uri="{FF2B5EF4-FFF2-40B4-BE49-F238E27FC236}">
                                    <a16:creationId xmlns:a16="http://schemas.microsoft.com/office/drawing/2014/main" id="{5E9329A1-29BE-4C40-A22B-F9C9F6CC8AA6}"/>
                                  </a:ext>
                                </a:extLst>
                              </p:cNvPr>
                              <p:cNvGrpSpPr>
                                <a:grpSpLocks/>
                              </p:cNvGrpSpPr>
                              <p:nvPr/>
                            </p:nvGrpSpPr>
                            <p:grpSpPr bwMode="auto">
                              <a:xfrm>
                                <a:off x="2150" y="1667"/>
                                <a:ext cx="188" cy="243"/>
                                <a:chOff x="2150" y="1667"/>
                                <a:chExt cx="188" cy="243"/>
                              </a:xfrm>
                            </p:grpSpPr>
                            <p:grpSp>
                              <p:nvGrpSpPr>
                                <p:cNvPr id="32227" name="Group 48">
                                  <a:extLst>
                                    <a:ext uri="{FF2B5EF4-FFF2-40B4-BE49-F238E27FC236}">
                                      <a16:creationId xmlns:a16="http://schemas.microsoft.com/office/drawing/2014/main" id="{57A5ADF8-8FD1-4FAA-B18C-861778FF1D67}"/>
                                    </a:ext>
                                  </a:extLst>
                                </p:cNvPr>
                                <p:cNvGrpSpPr>
                                  <a:grpSpLocks/>
                                </p:cNvGrpSpPr>
                                <p:nvPr/>
                              </p:nvGrpSpPr>
                              <p:grpSpPr bwMode="auto">
                                <a:xfrm>
                                  <a:off x="2150" y="1667"/>
                                  <a:ext cx="188" cy="243"/>
                                  <a:chOff x="2150" y="1667"/>
                                  <a:chExt cx="188" cy="243"/>
                                </a:xfrm>
                              </p:grpSpPr>
                              <p:sp>
                                <p:nvSpPr>
                                  <p:cNvPr id="32229" name="Freeform 49">
                                    <a:extLst>
                                      <a:ext uri="{FF2B5EF4-FFF2-40B4-BE49-F238E27FC236}">
                                        <a16:creationId xmlns:a16="http://schemas.microsoft.com/office/drawing/2014/main" id="{28E0FDBB-7890-4E5F-80C6-C0FD9CC2265C}"/>
                                      </a:ext>
                                    </a:extLst>
                                  </p:cNvPr>
                                  <p:cNvSpPr>
                                    <a:spLocks/>
                                  </p:cNvSpPr>
                                  <p:nvPr/>
                                </p:nvSpPr>
                                <p:spPr bwMode="auto">
                                  <a:xfrm>
                                    <a:off x="2150" y="1667"/>
                                    <a:ext cx="188" cy="243"/>
                                  </a:xfrm>
                                  <a:custGeom>
                                    <a:avLst/>
                                    <a:gdLst>
                                      <a:gd name="T0" fmla="*/ 0 w 939"/>
                                      <a:gd name="T1" fmla="*/ 0 h 1215"/>
                                      <a:gd name="T2" fmla="*/ 0 w 939"/>
                                      <a:gd name="T3" fmla="*/ 0 h 1215"/>
                                      <a:gd name="T4" fmla="*/ 0 w 939"/>
                                      <a:gd name="T5" fmla="*/ 0 h 1215"/>
                                      <a:gd name="T6" fmla="*/ 0 w 939"/>
                                      <a:gd name="T7" fmla="*/ 0 h 1215"/>
                                      <a:gd name="T8" fmla="*/ 0 w 939"/>
                                      <a:gd name="T9" fmla="*/ 0 h 1215"/>
                                      <a:gd name="T10" fmla="*/ 0 w 939"/>
                                      <a:gd name="T11" fmla="*/ 0 h 1215"/>
                                      <a:gd name="T12" fmla="*/ 0 w 939"/>
                                      <a:gd name="T13" fmla="*/ 0 h 1215"/>
                                      <a:gd name="T14" fmla="*/ 0 w 939"/>
                                      <a:gd name="T15" fmla="*/ 0 h 1215"/>
                                      <a:gd name="T16" fmla="*/ 0 w 939"/>
                                      <a:gd name="T17" fmla="*/ 0 h 1215"/>
                                      <a:gd name="T18" fmla="*/ 0 w 939"/>
                                      <a:gd name="T19" fmla="*/ 0 h 1215"/>
                                      <a:gd name="T20" fmla="*/ 0 w 939"/>
                                      <a:gd name="T21" fmla="*/ 0 h 1215"/>
                                      <a:gd name="T22" fmla="*/ 0 w 939"/>
                                      <a:gd name="T23" fmla="*/ 0 h 1215"/>
                                      <a:gd name="T24" fmla="*/ 0 w 939"/>
                                      <a:gd name="T25" fmla="*/ 0 h 1215"/>
                                      <a:gd name="T26" fmla="*/ 0 w 939"/>
                                      <a:gd name="T27" fmla="*/ 0 h 1215"/>
                                      <a:gd name="T28" fmla="*/ 0 w 939"/>
                                      <a:gd name="T29" fmla="*/ 0 h 1215"/>
                                      <a:gd name="T30" fmla="*/ 0 w 939"/>
                                      <a:gd name="T31" fmla="*/ 0 h 1215"/>
                                      <a:gd name="T32" fmla="*/ 0 w 939"/>
                                      <a:gd name="T33" fmla="*/ 0 h 1215"/>
                                      <a:gd name="T34" fmla="*/ 0 w 939"/>
                                      <a:gd name="T35" fmla="*/ 0 h 1215"/>
                                      <a:gd name="T36" fmla="*/ 0 w 939"/>
                                      <a:gd name="T37" fmla="*/ 0 h 1215"/>
                                      <a:gd name="T38" fmla="*/ 0 w 939"/>
                                      <a:gd name="T39" fmla="*/ 0 h 1215"/>
                                      <a:gd name="T40" fmla="*/ 0 w 939"/>
                                      <a:gd name="T41" fmla="*/ 0 h 1215"/>
                                      <a:gd name="T42" fmla="*/ 0 w 939"/>
                                      <a:gd name="T43" fmla="*/ 0 h 1215"/>
                                      <a:gd name="T44" fmla="*/ 0 w 939"/>
                                      <a:gd name="T45" fmla="*/ 0 h 1215"/>
                                      <a:gd name="T46" fmla="*/ 0 w 939"/>
                                      <a:gd name="T47" fmla="*/ 0 h 1215"/>
                                      <a:gd name="T48" fmla="*/ 0 w 939"/>
                                      <a:gd name="T49" fmla="*/ 0 h 1215"/>
                                      <a:gd name="T50" fmla="*/ 0 w 939"/>
                                      <a:gd name="T51" fmla="*/ 0 h 1215"/>
                                      <a:gd name="T52" fmla="*/ 0 w 939"/>
                                      <a:gd name="T53" fmla="*/ 0 h 1215"/>
                                      <a:gd name="T54" fmla="*/ 0 w 939"/>
                                      <a:gd name="T55" fmla="*/ 0 h 1215"/>
                                      <a:gd name="T56" fmla="*/ 0 w 939"/>
                                      <a:gd name="T57" fmla="*/ 0 h 1215"/>
                                      <a:gd name="T58" fmla="*/ 0 w 939"/>
                                      <a:gd name="T59" fmla="*/ 0 h 1215"/>
                                      <a:gd name="T60" fmla="*/ 0 w 939"/>
                                      <a:gd name="T61" fmla="*/ 0 h 1215"/>
                                      <a:gd name="T62" fmla="*/ 0 w 939"/>
                                      <a:gd name="T63" fmla="*/ 0 h 1215"/>
                                      <a:gd name="T64" fmla="*/ 0 w 939"/>
                                      <a:gd name="T65" fmla="*/ 0 h 1215"/>
                                      <a:gd name="T66" fmla="*/ 0 w 939"/>
                                      <a:gd name="T67" fmla="*/ 0 h 1215"/>
                                      <a:gd name="T68" fmla="*/ 0 w 939"/>
                                      <a:gd name="T69" fmla="*/ 0 h 1215"/>
                                      <a:gd name="T70" fmla="*/ 0 w 939"/>
                                      <a:gd name="T71" fmla="*/ 0 h 1215"/>
                                      <a:gd name="T72" fmla="*/ 0 w 939"/>
                                      <a:gd name="T73" fmla="*/ 0 h 1215"/>
                                      <a:gd name="T74" fmla="*/ 0 w 939"/>
                                      <a:gd name="T75" fmla="*/ 0 h 1215"/>
                                      <a:gd name="T76" fmla="*/ 0 w 939"/>
                                      <a:gd name="T77" fmla="*/ 0 h 1215"/>
                                      <a:gd name="T78" fmla="*/ 0 w 939"/>
                                      <a:gd name="T79" fmla="*/ 0 h 1215"/>
                                      <a:gd name="T80" fmla="*/ 0 w 939"/>
                                      <a:gd name="T81" fmla="*/ 0 h 1215"/>
                                      <a:gd name="T82" fmla="*/ 0 w 939"/>
                                      <a:gd name="T83" fmla="*/ 0 h 1215"/>
                                      <a:gd name="T84" fmla="*/ 0 w 939"/>
                                      <a:gd name="T85" fmla="*/ 0 h 1215"/>
                                      <a:gd name="T86" fmla="*/ 0 w 939"/>
                                      <a:gd name="T87" fmla="*/ 0 h 1215"/>
                                      <a:gd name="T88" fmla="*/ 0 w 939"/>
                                      <a:gd name="T89" fmla="*/ 0 h 1215"/>
                                      <a:gd name="T90" fmla="*/ 0 w 939"/>
                                      <a:gd name="T91" fmla="*/ 0 h 1215"/>
                                      <a:gd name="T92" fmla="*/ 0 w 939"/>
                                      <a:gd name="T93" fmla="*/ 0 h 1215"/>
                                      <a:gd name="T94" fmla="*/ 0 w 939"/>
                                      <a:gd name="T95" fmla="*/ 0 h 1215"/>
                                      <a:gd name="T96" fmla="*/ 0 w 939"/>
                                      <a:gd name="T97" fmla="*/ 0 h 1215"/>
                                      <a:gd name="T98" fmla="*/ 0 w 939"/>
                                      <a:gd name="T99" fmla="*/ 0 h 1215"/>
                                      <a:gd name="T100" fmla="*/ 0 w 939"/>
                                      <a:gd name="T101" fmla="*/ 0 h 1215"/>
                                      <a:gd name="T102" fmla="*/ 0 w 939"/>
                                      <a:gd name="T103" fmla="*/ 0 h 1215"/>
                                      <a:gd name="T104" fmla="*/ 0 w 939"/>
                                      <a:gd name="T105" fmla="*/ 0 h 1215"/>
                                      <a:gd name="T106" fmla="*/ 0 w 939"/>
                                      <a:gd name="T107" fmla="*/ 0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230" name="Group 50">
                                    <a:extLst>
                                      <a:ext uri="{FF2B5EF4-FFF2-40B4-BE49-F238E27FC236}">
                                        <a16:creationId xmlns:a16="http://schemas.microsoft.com/office/drawing/2014/main" id="{C10274F4-CAFA-43BB-966F-92FB938D29EE}"/>
                                      </a:ext>
                                    </a:extLst>
                                  </p:cNvPr>
                                  <p:cNvGrpSpPr>
                                    <a:grpSpLocks/>
                                  </p:cNvGrpSpPr>
                                  <p:nvPr/>
                                </p:nvGrpSpPr>
                                <p:grpSpPr bwMode="auto">
                                  <a:xfrm>
                                    <a:off x="2150" y="1667"/>
                                    <a:ext cx="188" cy="242"/>
                                    <a:chOff x="2150" y="1667"/>
                                    <a:chExt cx="188" cy="242"/>
                                  </a:xfrm>
                                </p:grpSpPr>
                                <p:sp>
                                  <p:nvSpPr>
                                    <p:cNvPr id="32231" name="Freeform 51">
                                      <a:extLst>
                                        <a:ext uri="{FF2B5EF4-FFF2-40B4-BE49-F238E27FC236}">
                                          <a16:creationId xmlns:a16="http://schemas.microsoft.com/office/drawing/2014/main" id="{F46F2640-4FDD-4671-AFAF-AF7110B39F8C}"/>
                                        </a:ext>
                                      </a:extLst>
                                    </p:cNvPr>
                                    <p:cNvSpPr>
                                      <a:spLocks/>
                                    </p:cNvSpPr>
                                    <p:nvPr/>
                                  </p:nvSpPr>
                                  <p:spPr bwMode="auto">
                                    <a:xfrm>
                                      <a:off x="2204" y="1732"/>
                                      <a:ext cx="134" cy="177"/>
                                    </a:xfrm>
                                    <a:custGeom>
                                      <a:avLst/>
                                      <a:gdLst>
                                        <a:gd name="T0" fmla="*/ 0 w 668"/>
                                        <a:gd name="T1" fmla="*/ 0 h 887"/>
                                        <a:gd name="T2" fmla="*/ 0 w 668"/>
                                        <a:gd name="T3" fmla="*/ 0 h 887"/>
                                        <a:gd name="T4" fmla="*/ 0 w 668"/>
                                        <a:gd name="T5" fmla="*/ 0 h 887"/>
                                        <a:gd name="T6" fmla="*/ 0 w 668"/>
                                        <a:gd name="T7" fmla="*/ 0 h 887"/>
                                        <a:gd name="T8" fmla="*/ 0 w 668"/>
                                        <a:gd name="T9" fmla="*/ 0 h 887"/>
                                        <a:gd name="T10" fmla="*/ 0 w 668"/>
                                        <a:gd name="T11" fmla="*/ 0 h 887"/>
                                        <a:gd name="T12" fmla="*/ 0 w 668"/>
                                        <a:gd name="T13" fmla="*/ 0 h 887"/>
                                        <a:gd name="T14" fmla="*/ 0 w 668"/>
                                        <a:gd name="T15" fmla="*/ 0 h 887"/>
                                        <a:gd name="T16" fmla="*/ 0 w 668"/>
                                        <a:gd name="T17" fmla="*/ 0 h 887"/>
                                        <a:gd name="T18" fmla="*/ 0 w 668"/>
                                        <a:gd name="T19" fmla="*/ 0 h 887"/>
                                        <a:gd name="T20" fmla="*/ 0 w 668"/>
                                        <a:gd name="T21" fmla="*/ 0 h 887"/>
                                        <a:gd name="T22" fmla="*/ 0 w 668"/>
                                        <a:gd name="T23" fmla="*/ 0 h 887"/>
                                        <a:gd name="T24" fmla="*/ 0 w 668"/>
                                        <a:gd name="T25" fmla="*/ 0 h 887"/>
                                        <a:gd name="T26" fmla="*/ 0 w 668"/>
                                        <a:gd name="T27" fmla="*/ 0 h 887"/>
                                        <a:gd name="T28" fmla="*/ 0 w 668"/>
                                        <a:gd name="T29" fmla="*/ 0 h 887"/>
                                        <a:gd name="T30" fmla="*/ 0 w 668"/>
                                        <a:gd name="T31" fmla="*/ 0 h 887"/>
                                        <a:gd name="T32" fmla="*/ 0 w 668"/>
                                        <a:gd name="T33" fmla="*/ 0 h 887"/>
                                        <a:gd name="T34" fmla="*/ 0 w 668"/>
                                        <a:gd name="T35" fmla="*/ 0 h 887"/>
                                        <a:gd name="T36" fmla="*/ 0 w 668"/>
                                        <a:gd name="T37" fmla="*/ 0 h 887"/>
                                        <a:gd name="T38" fmla="*/ 0 w 668"/>
                                        <a:gd name="T39" fmla="*/ 0 h 887"/>
                                        <a:gd name="T40" fmla="*/ 0 w 668"/>
                                        <a:gd name="T41" fmla="*/ 0 h 887"/>
                                        <a:gd name="T42" fmla="*/ 0 w 668"/>
                                        <a:gd name="T43" fmla="*/ 0 h 887"/>
                                        <a:gd name="T44" fmla="*/ 0 w 668"/>
                                        <a:gd name="T45" fmla="*/ 0 h 887"/>
                                        <a:gd name="T46" fmla="*/ 0 w 668"/>
                                        <a:gd name="T47" fmla="*/ 0 h 887"/>
                                        <a:gd name="T48" fmla="*/ 0 w 668"/>
                                        <a:gd name="T49" fmla="*/ 0 h 887"/>
                                        <a:gd name="T50" fmla="*/ 0 w 668"/>
                                        <a:gd name="T51" fmla="*/ 0 h 887"/>
                                        <a:gd name="T52" fmla="*/ 0 w 668"/>
                                        <a:gd name="T53" fmla="*/ 0 h 887"/>
                                        <a:gd name="T54" fmla="*/ 0 w 668"/>
                                        <a:gd name="T55" fmla="*/ 0 h 887"/>
                                        <a:gd name="T56" fmla="*/ 0 w 668"/>
                                        <a:gd name="T57" fmla="*/ 0 h 887"/>
                                        <a:gd name="T58" fmla="*/ 0 w 668"/>
                                        <a:gd name="T59" fmla="*/ 0 h 887"/>
                                        <a:gd name="T60" fmla="*/ 0 w 668"/>
                                        <a:gd name="T61" fmla="*/ 0 h 887"/>
                                        <a:gd name="T62" fmla="*/ 0 w 668"/>
                                        <a:gd name="T63" fmla="*/ 0 h 887"/>
                                        <a:gd name="T64" fmla="*/ 0 w 668"/>
                                        <a:gd name="T65" fmla="*/ 0 h 887"/>
                                        <a:gd name="T66" fmla="*/ 0 w 668"/>
                                        <a:gd name="T67" fmla="*/ 0 h 887"/>
                                        <a:gd name="T68" fmla="*/ 0 w 668"/>
                                        <a:gd name="T69" fmla="*/ 0 h 887"/>
                                        <a:gd name="T70" fmla="*/ 0 w 668"/>
                                        <a:gd name="T71" fmla="*/ 0 h 887"/>
                                        <a:gd name="T72" fmla="*/ 0 w 668"/>
                                        <a:gd name="T73" fmla="*/ 0 h 887"/>
                                        <a:gd name="T74" fmla="*/ 0 w 668"/>
                                        <a:gd name="T75" fmla="*/ 0 h 887"/>
                                        <a:gd name="T76" fmla="*/ 0 w 668"/>
                                        <a:gd name="T77" fmla="*/ 0 h 887"/>
                                        <a:gd name="T78" fmla="*/ 0 w 668"/>
                                        <a:gd name="T79" fmla="*/ 0 h 887"/>
                                        <a:gd name="T80" fmla="*/ 0 w 668"/>
                                        <a:gd name="T81" fmla="*/ 0 h 887"/>
                                        <a:gd name="T82" fmla="*/ 0 w 668"/>
                                        <a:gd name="T83" fmla="*/ 0 h 887"/>
                                        <a:gd name="T84" fmla="*/ 0 w 668"/>
                                        <a:gd name="T85" fmla="*/ 0 h 887"/>
                                        <a:gd name="T86" fmla="*/ 0 w 668"/>
                                        <a:gd name="T87" fmla="*/ 0 h 887"/>
                                        <a:gd name="T88" fmla="*/ 0 w 668"/>
                                        <a:gd name="T89" fmla="*/ 0 h 887"/>
                                        <a:gd name="T90" fmla="*/ 0 w 668"/>
                                        <a:gd name="T91" fmla="*/ 0 h 887"/>
                                        <a:gd name="T92" fmla="*/ 0 w 668"/>
                                        <a:gd name="T93" fmla="*/ 0 h 887"/>
                                        <a:gd name="T94" fmla="*/ 0 w 668"/>
                                        <a:gd name="T95" fmla="*/ 0 h 887"/>
                                        <a:gd name="T96" fmla="*/ 0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2" name="Freeform 52">
                                      <a:extLst>
                                        <a:ext uri="{FF2B5EF4-FFF2-40B4-BE49-F238E27FC236}">
                                          <a16:creationId xmlns:a16="http://schemas.microsoft.com/office/drawing/2014/main" id="{395E824F-67BE-4805-923B-4356A6BCE8C9}"/>
                                        </a:ext>
                                      </a:extLst>
                                    </p:cNvPr>
                                    <p:cNvSpPr>
                                      <a:spLocks/>
                                    </p:cNvSpPr>
                                    <p:nvPr/>
                                  </p:nvSpPr>
                                  <p:spPr bwMode="auto">
                                    <a:xfrm>
                                      <a:off x="2150" y="1667"/>
                                      <a:ext cx="130" cy="113"/>
                                    </a:xfrm>
                                    <a:custGeom>
                                      <a:avLst/>
                                      <a:gdLst>
                                        <a:gd name="T0" fmla="*/ 0 w 653"/>
                                        <a:gd name="T1" fmla="*/ 0 h 567"/>
                                        <a:gd name="T2" fmla="*/ 0 w 653"/>
                                        <a:gd name="T3" fmla="*/ 0 h 567"/>
                                        <a:gd name="T4" fmla="*/ 0 w 653"/>
                                        <a:gd name="T5" fmla="*/ 0 h 567"/>
                                        <a:gd name="T6" fmla="*/ 0 w 653"/>
                                        <a:gd name="T7" fmla="*/ 0 h 567"/>
                                        <a:gd name="T8" fmla="*/ 0 w 653"/>
                                        <a:gd name="T9" fmla="*/ 0 h 567"/>
                                        <a:gd name="T10" fmla="*/ 0 w 653"/>
                                        <a:gd name="T11" fmla="*/ 0 h 567"/>
                                        <a:gd name="T12" fmla="*/ 0 w 653"/>
                                        <a:gd name="T13" fmla="*/ 0 h 567"/>
                                        <a:gd name="T14" fmla="*/ 0 w 653"/>
                                        <a:gd name="T15" fmla="*/ 0 h 567"/>
                                        <a:gd name="T16" fmla="*/ 0 w 653"/>
                                        <a:gd name="T17" fmla="*/ 0 h 567"/>
                                        <a:gd name="T18" fmla="*/ 0 w 653"/>
                                        <a:gd name="T19" fmla="*/ 0 h 567"/>
                                        <a:gd name="T20" fmla="*/ 0 w 653"/>
                                        <a:gd name="T21" fmla="*/ 0 h 567"/>
                                        <a:gd name="T22" fmla="*/ 0 w 653"/>
                                        <a:gd name="T23" fmla="*/ 0 h 567"/>
                                        <a:gd name="T24" fmla="*/ 0 w 653"/>
                                        <a:gd name="T25" fmla="*/ 0 h 567"/>
                                        <a:gd name="T26" fmla="*/ 0 w 653"/>
                                        <a:gd name="T27" fmla="*/ 0 h 567"/>
                                        <a:gd name="T28" fmla="*/ 0 w 653"/>
                                        <a:gd name="T29" fmla="*/ 0 h 567"/>
                                        <a:gd name="T30" fmla="*/ 0 w 653"/>
                                        <a:gd name="T31" fmla="*/ 0 h 567"/>
                                        <a:gd name="T32" fmla="*/ 0 w 653"/>
                                        <a:gd name="T33" fmla="*/ 0 h 567"/>
                                        <a:gd name="T34" fmla="*/ 0 w 653"/>
                                        <a:gd name="T35" fmla="*/ 0 h 567"/>
                                        <a:gd name="T36" fmla="*/ 0 w 653"/>
                                        <a:gd name="T37" fmla="*/ 0 h 567"/>
                                        <a:gd name="T38" fmla="*/ 0 w 653"/>
                                        <a:gd name="T39" fmla="*/ 0 h 567"/>
                                        <a:gd name="T40" fmla="*/ 0 w 653"/>
                                        <a:gd name="T41" fmla="*/ 0 h 567"/>
                                        <a:gd name="T42" fmla="*/ 0 w 653"/>
                                        <a:gd name="T43" fmla="*/ 0 h 567"/>
                                        <a:gd name="T44" fmla="*/ 0 w 653"/>
                                        <a:gd name="T45" fmla="*/ 0 h 567"/>
                                        <a:gd name="T46" fmla="*/ 0 w 653"/>
                                        <a:gd name="T47" fmla="*/ 0 h 567"/>
                                        <a:gd name="T48" fmla="*/ 0 w 653"/>
                                        <a:gd name="T49" fmla="*/ 0 h 567"/>
                                        <a:gd name="T50" fmla="*/ 0 w 653"/>
                                        <a:gd name="T51" fmla="*/ 0 h 567"/>
                                        <a:gd name="T52" fmla="*/ 0 w 653"/>
                                        <a:gd name="T53" fmla="*/ 0 h 567"/>
                                        <a:gd name="T54" fmla="*/ 0 w 653"/>
                                        <a:gd name="T55" fmla="*/ 0 h 567"/>
                                        <a:gd name="T56" fmla="*/ 0 w 653"/>
                                        <a:gd name="T57" fmla="*/ 0 h 567"/>
                                        <a:gd name="T58" fmla="*/ 0 w 653"/>
                                        <a:gd name="T59" fmla="*/ 0 h 567"/>
                                        <a:gd name="T60" fmla="*/ 0 w 653"/>
                                        <a:gd name="T61" fmla="*/ 0 h 567"/>
                                        <a:gd name="T62" fmla="*/ 0 w 653"/>
                                        <a:gd name="T63" fmla="*/ 0 h 567"/>
                                        <a:gd name="T64" fmla="*/ 0 w 653"/>
                                        <a:gd name="T65" fmla="*/ 0 h 567"/>
                                        <a:gd name="T66" fmla="*/ 0 w 653"/>
                                        <a:gd name="T67" fmla="*/ 0 h 567"/>
                                        <a:gd name="T68" fmla="*/ 0 w 653"/>
                                        <a:gd name="T69" fmla="*/ 0 h 567"/>
                                        <a:gd name="T70" fmla="*/ 0 w 653"/>
                                        <a:gd name="T71" fmla="*/ 0 h 567"/>
                                        <a:gd name="T72" fmla="*/ 0 w 653"/>
                                        <a:gd name="T73" fmla="*/ 0 h 567"/>
                                        <a:gd name="T74" fmla="*/ 0 w 653"/>
                                        <a:gd name="T75" fmla="*/ 0 h 567"/>
                                        <a:gd name="T76" fmla="*/ 0 w 653"/>
                                        <a:gd name="T77" fmla="*/ 0 h 567"/>
                                        <a:gd name="T78" fmla="*/ 0 w 653"/>
                                        <a:gd name="T79" fmla="*/ 0 h 567"/>
                                        <a:gd name="T80" fmla="*/ 0 w 653"/>
                                        <a:gd name="T81" fmla="*/ 0 h 567"/>
                                        <a:gd name="T82" fmla="*/ 0 w 653"/>
                                        <a:gd name="T83" fmla="*/ 0 h 567"/>
                                        <a:gd name="T84" fmla="*/ 0 w 653"/>
                                        <a:gd name="T85" fmla="*/ 0 h 567"/>
                                        <a:gd name="T86" fmla="*/ 0 w 653"/>
                                        <a:gd name="T87" fmla="*/ 0 h 567"/>
                                        <a:gd name="T88" fmla="*/ 0 w 653"/>
                                        <a:gd name="T89" fmla="*/ 0 h 567"/>
                                        <a:gd name="T90" fmla="*/ 0 w 653"/>
                                        <a:gd name="T91" fmla="*/ 0 h 567"/>
                                        <a:gd name="T92" fmla="*/ 0 w 653"/>
                                        <a:gd name="T93" fmla="*/ 0 h 567"/>
                                        <a:gd name="T94" fmla="*/ 0 w 653"/>
                                        <a:gd name="T95" fmla="*/ 0 h 567"/>
                                        <a:gd name="T96" fmla="*/ 0 w 653"/>
                                        <a:gd name="T97" fmla="*/ 0 h 567"/>
                                        <a:gd name="T98" fmla="*/ 0 w 653"/>
                                        <a:gd name="T99" fmla="*/ 0 h 567"/>
                                        <a:gd name="T100" fmla="*/ 0 w 653"/>
                                        <a:gd name="T101" fmla="*/ 0 h 567"/>
                                        <a:gd name="T102" fmla="*/ 0 w 653"/>
                                        <a:gd name="T103" fmla="*/ 0 h 567"/>
                                        <a:gd name="T104" fmla="*/ 0 w 653"/>
                                        <a:gd name="T105" fmla="*/ 0 h 567"/>
                                        <a:gd name="T106" fmla="*/ 0 w 653"/>
                                        <a:gd name="T107" fmla="*/ 0 h 567"/>
                                        <a:gd name="T108" fmla="*/ 0 w 653"/>
                                        <a:gd name="T109" fmla="*/ 0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228" name="Freeform 53">
                                  <a:extLst>
                                    <a:ext uri="{FF2B5EF4-FFF2-40B4-BE49-F238E27FC236}">
                                      <a16:creationId xmlns:a16="http://schemas.microsoft.com/office/drawing/2014/main" id="{1A0766D0-C2BC-4106-B3CA-7D72F038F769}"/>
                                    </a:ext>
                                  </a:extLst>
                                </p:cNvPr>
                                <p:cNvSpPr>
                                  <a:spLocks/>
                                </p:cNvSpPr>
                                <p:nvPr/>
                              </p:nvSpPr>
                              <p:spPr bwMode="auto">
                                <a:xfrm>
                                  <a:off x="2240" y="1768"/>
                                  <a:ext cx="78" cy="101"/>
                                </a:xfrm>
                                <a:custGeom>
                                  <a:avLst/>
                                  <a:gdLst>
                                    <a:gd name="T0" fmla="*/ 0 w 391"/>
                                    <a:gd name="T1" fmla="*/ 0 h 501"/>
                                    <a:gd name="T2" fmla="*/ 0 w 391"/>
                                    <a:gd name="T3" fmla="*/ 0 h 501"/>
                                    <a:gd name="T4" fmla="*/ 0 w 391"/>
                                    <a:gd name="T5" fmla="*/ 0 h 501"/>
                                    <a:gd name="T6" fmla="*/ 0 w 391"/>
                                    <a:gd name="T7" fmla="*/ 0 h 501"/>
                                    <a:gd name="T8" fmla="*/ 0 w 391"/>
                                    <a:gd name="T9" fmla="*/ 0 h 501"/>
                                    <a:gd name="T10" fmla="*/ 0 w 391"/>
                                    <a:gd name="T11" fmla="*/ 0 h 501"/>
                                    <a:gd name="T12" fmla="*/ 0 w 391"/>
                                    <a:gd name="T13" fmla="*/ 0 h 501"/>
                                    <a:gd name="T14" fmla="*/ 0 w 391"/>
                                    <a:gd name="T15" fmla="*/ 0 h 501"/>
                                    <a:gd name="T16" fmla="*/ 0 w 391"/>
                                    <a:gd name="T17" fmla="*/ 0 h 501"/>
                                    <a:gd name="T18" fmla="*/ 0 w 391"/>
                                    <a:gd name="T19" fmla="*/ 0 h 501"/>
                                    <a:gd name="T20" fmla="*/ 0 w 391"/>
                                    <a:gd name="T21" fmla="*/ 0 h 501"/>
                                    <a:gd name="T22" fmla="*/ 0 w 391"/>
                                    <a:gd name="T23" fmla="*/ 0 h 501"/>
                                    <a:gd name="T24" fmla="*/ 0 w 391"/>
                                    <a:gd name="T25" fmla="*/ 0 h 501"/>
                                    <a:gd name="T26" fmla="*/ 0 w 391"/>
                                    <a:gd name="T27" fmla="*/ 0 h 501"/>
                                    <a:gd name="T28" fmla="*/ 0 w 391"/>
                                    <a:gd name="T29" fmla="*/ 0 h 501"/>
                                    <a:gd name="T30" fmla="*/ 0 w 391"/>
                                    <a:gd name="T31" fmla="*/ 0 h 501"/>
                                    <a:gd name="T32" fmla="*/ 0 w 391"/>
                                    <a:gd name="T33" fmla="*/ 0 h 501"/>
                                    <a:gd name="T34" fmla="*/ 0 w 391"/>
                                    <a:gd name="T35" fmla="*/ 0 h 501"/>
                                    <a:gd name="T36" fmla="*/ 0 w 391"/>
                                    <a:gd name="T37" fmla="*/ 0 h 501"/>
                                    <a:gd name="T38" fmla="*/ 0 w 391"/>
                                    <a:gd name="T39" fmla="*/ 0 h 501"/>
                                    <a:gd name="T40" fmla="*/ 0 w 391"/>
                                    <a:gd name="T41" fmla="*/ 0 h 501"/>
                                    <a:gd name="T42" fmla="*/ 0 w 391"/>
                                    <a:gd name="T43" fmla="*/ 0 h 501"/>
                                    <a:gd name="T44" fmla="*/ 0 w 391"/>
                                    <a:gd name="T45" fmla="*/ 0 h 501"/>
                                    <a:gd name="T46" fmla="*/ 0 w 391"/>
                                    <a:gd name="T47" fmla="*/ 0 h 501"/>
                                    <a:gd name="T48" fmla="*/ 0 w 391"/>
                                    <a:gd name="T49" fmla="*/ 0 h 501"/>
                                    <a:gd name="T50" fmla="*/ 0 w 391"/>
                                    <a:gd name="T51" fmla="*/ 0 h 501"/>
                                    <a:gd name="T52" fmla="*/ 0 w 391"/>
                                    <a:gd name="T53" fmla="*/ 0 h 501"/>
                                    <a:gd name="T54" fmla="*/ 0 w 391"/>
                                    <a:gd name="T55" fmla="*/ 0 h 501"/>
                                    <a:gd name="T56" fmla="*/ 0 w 391"/>
                                    <a:gd name="T57" fmla="*/ 0 h 501"/>
                                    <a:gd name="T58" fmla="*/ 0 w 391"/>
                                    <a:gd name="T59" fmla="*/ 0 h 501"/>
                                    <a:gd name="T60" fmla="*/ 0 w 391"/>
                                    <a:gd name="T61" fmla="*/ 0 h 501"/>
                                    <a:gd name="T62" fmla="*/ 0 w 391"/>
                                    <a:gd name="T63" fmla="*/ 0 h 501"/>
                                    <a:gd name="T64" fmla="*/ 0 w 391"/>
                                    <a:gd name="T65" fmla="*/ 0 h 501"/>
                                    <a:gd name="T66" fmla="*/ 0 w 391"/>
                                    <a:gd name="T67" fmla="*/ 0 h 501"/>
                                    <a:gd name="T68" fmla="*/ 0 w 391"/>
                                    <a:gd name="T69" fmla="*/ 0 h 501"/>
                                    <a:gd name="T70" fmla="*/ 0 w 391"/>
                                    <a:gd name="T71" fmla="*/ 0 h 501"/>
                                    <a:gd name="T72" fmla="*/ 0 w 391"/>
                                    <a:gd name="T73" fmla="*/ 0 h 501"/>
                                    <a:gd name="T74" fmla="*/ 0 w 391"/>
                                    <a:gd name="T75" fmla="*/ 0 h 501"/>
                                    <a:gd name="T76" fmla="*/ 0 w 391"/>
                                    <a:gd name="T77" fmla="*/ 0 h 501"/>
                                    <a:gd name="T78" fmla="*/ 0 w 391"/>
                                    <a:gd name="T79" fmla="*/ 0 h 501"/>
                                    <a:gd name="T80" fmla="*/ 0 w 391"/>
                                    <a:gd name="T81" fmla="*/ 0 h 501"/>
                                    <a:gd name="T82" fmla="*/ 0 w 391"/>
                                    <a:gd name="T83" fmla="*/ 0 h 501"/>
                                    <a:gd name="T84" fmla="*/ 0 w 391"/>
                                    <a:gd name="T85" fmla="*/ 0 h 501"/>
                                    <a:gd name="T86" fmla="*/ 0 w 391"/>
                                    <a:gd name="T87" fmla="*/ 0 h 501"/>
                                    <a:gd name="T88" fmla="*/ 0 w 391"/>
                                    <a:gd name="T89" fmla="*/ 0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222" name="Group 54">
                                <a:extLst>
                                  <a:ext uri="{FF2B5EF4-FFF2-40B4-BE49-F238E27FC236}">
                                    <a16:creationId xmlns:a16="http://schemas.microsoft.com/office/drawing/2014/main" id="{6CEFCCF7-5317-4A44-AA4F-461908620DF9}"/>
                                  </a:ext>
                                </a:extLst>
                              </p:cNvPr>
                              <p:cNvGrpSpPr>
                                <a:grpSpLocks/>
                              </p:cNvGrpSpPr>
                              <p:nvPr/>
                            </p:nvGrpSpPr>
                            <p:grpSpPr bwMode="auto">
                              <a:xfrm>
                                <a:off x="2162" y="1678"/>
                                <a:ext cx="108" cy="94"/>
                                <a:chOff x="2162" y="1678"/>
                                <a:chExt cx="108" cy="94"/>
                              </a:xfrm>
                            </p:grpSpPr>
                            <p:sp>
                              <p:nvSpPr>
                                <p:cNvPr id="32223" name="Freeform 55">
                                  <a:extLst>
                                    <a:ext uri="{FF2B5EF4-FFF2-40B4-BE49-F238E27FC236}">
                                      <a16:creationId xmlns:a16="http://schemas.microsoft.com/office/drawing/2014/main" id="{34136C37-AB98-49FB-84B3-CBEC0E70E20F}"/>
                                    </a:ext>
                                  </a:extLst>
                                </p:cNvPr>
                                <p:cNvSpPr>
                                  <a:spLocks/>
                                </p:cNvSpPr>
                                <p:nvPr/>
                              </p:nvSpPr>
                              <p:spPr bwMode="auto">
                                <a:xfrm>
                                  <a:off x="2162" y="1678"/>
                                  <a:ext cx="108" cy="94"/>
                                </a:xfrm>
                                <a:custGeom>
                                  <a:avLst/>
                                  <a:gdLst>
                                    <a:gd name="T0" fmla="*/ 0 w 541"/>
                                    <a:gd name="T1" fmla="*/ 0 h 470"/>
                                    <a:gd name="T2" fmla="*/ 0 w 541"/>
                                    <a:gd name="T3" fmla="*/ 0 h 470"/>
                                    <a:gd name="T4" fmla="*/ 0 w 541"/>
                                    <a:gd name="T5" fmla="*/ 0 h 470"/>
                                    <a:gd name="T6" fmla="*/ 0 w 541"/>
                                    <a:gd name="T7" fmla="*/ 0 h 470"/>
                                    <a:gd name="T8" fmla="*/ 0 w 541"/>
                                    <a:gd name="T9" fmla="*/ 0 h 470"/>
                                    <a:gd name="T10" fmla="*/ 0 w 541"/>
                                    <a:gd name="T11" fmla="*/ 0 h 470"/>
                                    <a:gd name="T12" fmla="*/ 0 w 541"/>
                                    <a:gd name="T13" fmla="*/ 0 h 470"/>
                                    <a:gd name="T14" fmla="*/ 0 w 541"/>
                                    <a:gd name="T15" fmla="*/ 0 h 470"/>
                                    <a:gd name="T16" fmla="*/ 0 w 541"/>
                                    <a:gd name="T17" fmla="*/ 0 h 470"/>
                                    <a:gd name="T18" fmla="*/ 0 w 541"/>
                                    <a:gd name="T19" fmla="*/ 0 h 470"/>
                                    <a:gd name="T20" fmla="*/ 0 w 541"/>
                                    <a:gd name="T21" fmla="*/ 0 h 470"/>
                                    <a:gd name="T22" fmla="*/ 0 w 541"/>
                                    <a:gd name="T23" fmla="*/ 0 h 470"/>
                                    <a:gd name="T24" fmla="*/ 0 w 541"/>
                                    <a:gd name="T25" fmla="*/ 0 h 470"/>
                                    <a:gd name="T26" fmla="*/ 0 w 541"/>
                                    <a:gd name="T27" fmla="*/ 0 h 470"/>
                                    <a:gd name="T28" fmla="*/ 0 w 541"/>
                                    <a:gd name="T29" fmla="*/ 0 h 470"/>
                                    <a:gd name="T30" fmla="*/ 0 w 541"/>
                                    <a:gd name="T31" fmla="*/ 0 h 470"/>
                                    <a:gd name="T32" fmla="*/ 0 w 541"/>
                                    <a:gd name="T33" fmla="*/ 0 h 470"/>
                                    <a:gd name="T34" fmla="*/ 0 w 541"/>
                                    <a:gd name="T35" fmla="*/ 0 h 470"/>
                                    <a:gd name="T36" fmla="*/ 0 w 541"/>
                                    <a:gd name="T37" fmla="*/ 0 h 470"/>
                                    <a:gd name="T38" fmla="*/ 0 w 541"/>
                                    <a:gd name="T39" fmla="*/ 0 h 470"/>
                                    <a:gd name="T40" fmla="*/ 0 w 541"/>
                                    <a:gd name="T41" fmla="*/ 0 h 470"/>
                                    <a:gd name="T42" fmla="*/ 0 w 541"/>
                                    <a:gd name="T43" fmla="*/ 0 h 470"/>
                                    <a:gd name="T44" fmla="*/ 0 w 541"/>
                                    <a:gd name="T45" fmla="*/ 0 h 470"/>
                                    <a:gd name="T46" fmla="*/ 0 w 541"/>
                                    <a:gd name="T47" fmla="*/ 0 h 470"/>
                                    <a:gd name="T48" fmla="*/ 0 w 541"/>
                                    <a:gd name="T49" fmla="*/ 0 h 470"/>
                                    <a:gd name="T50" fmla="*/ 0 w 541"/>
                                    <a:gd name="T51" fmla="*/ 0 h 470"/>
                                    <a:gd name="T52" fmla="*/ 0 w 541"/>
                                    <a:gd name="T53" fmla="*/ 0 h 470"/>
                                    <a:gd name="T54" fmla="*/ 0 w 541"/>
                                    <a:gd name="T55" fmla="*/ 0 h 470"/>
                                    <a:gd name="T56" fmla="*/ 0 w 541"/>
                                    <a:gd name="T57" fmla="*/ 0 h 470"/>
                                    <a:gd name="T58" fmla="*/ 0 w 541"/>
                                    <a:gd name="T59" fmla="*/ 0 h 470"/>
                                    <a:gd name="T60" fmla="*/ 0 w 541"/>
                                    <a:gd name="T61" fmla="*/ 0 h 470"/>
                                    <a:gd name="T62" fmla="*/ 0 w 541"/>
                                    <a:gd name="T63" fmla="*/ 0 h 470"/>
                                    <a:gd name="T64" fmla="*/ 0 w 541"/>
                                    <a:gd name="T65" fmla="*/ 0 h 470"/>
                                    <a:gd name="T66" fmla="*/ 0 w 541"/>
                                    <a:gd name="T67" fmla="*/ 0 h 470"/>
                                    <a:gd name="T68" fmla="*/ 0 w 541"/>
                                    <a:gd name="T69" fmla="*/ 0 h 470"/>
                                    <a:gd name="T70" fmla="*/ 0 w 541"/>
                                    <a:gd name="T71" fmla="*/ 0 h 470"/>
                                    <a:gd name="T72" fmla="*/ 0 w 541"/>
                                    <a:gd name="T73" fmla="*/ 0 h 470"/>
                                    <a:gd name="T74" fmla="*/ 0 w 541"/>
                                    <a:gd name="T75" fmla="*/ 0 h 470"/>
                                    <a:gd name="T76" fmla="*/ 0 w 541"/>
                                    <a:gd name="T77" fmla="*/ 0 h 470"/>
                                    <a:gd name="T78" fmla="*/ 0 w 541"/>
                                    <a:gd name="T79" fmla="*/ 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4" name="Freeform 56">
                                  <a:extLst>
                                    <a:ext uri="{FF2B5EF4-FFF2-40B4-BE49-F238E27FC236}">
                                      <a16:creationId xmlns:a16="http://schemas.microsoft.com/office/drawing/2014/main" id="{7764AEED-1F47-4B27-8D5C-11276E6AEB4D}"/>
                                    </a:ext>
                                  </a:extLst>
                                </p:cNvPr>
                                <p:cNvSpPr>
                                  <a:spLocks/>
                                </p:cNvSpPr>
                                <p:nvPr/>
                              </p:nvSpPr>
                              <p:spPr bwMode="auto">
                                <a:xfrm>
                                  <a:off x="2169" y="1685"/>
                                  <a:ext cx="99" cy="85"/>
                                </a:xfrm>
                                <a:custGeom>
                                  <a:avLst/>
                                  <a:gdLst>
                                    <a:gd name="T0" fmla="*/ 0 w 492"/>
                                    <a:gd name="T1" fmla="*/ 0 h 428"/>
                                    <a:gd name="T2" fmla="*/ 0 w 492"/>
                                    <a:gd name="T3" fmla="*/ 0 h 428"/>
                                    <a:gd name="T4" fmla="*/ 0 w 492"/>
                                    <a:gd name="T5" fmla="*/ 0 h 428"/>
                                    <a:gd name="T6" fmla="*/ 0 w 492"/>
                                    <a:gd name="T7" fmla="*/ 0 h 428"/>
                                    <a:gd name="T8" fmla="*/ 0 w 492"/>
                                    <a:gd name="T9" fmla="*/ 0 h 428"/>
                                    <a:gd name="T10" fmla="*/ 0 w 492"/>
                                    <a:gd name="T11" fmla="*/ 0 h 428"/>
                                    <a:gd name="T12" fmla="*/ 0 w 492"/>
                                    <a:gd name="T13" fmla="*/ 0 h 428"/>
                                    <a:gd name="T14" fmla="*/ 0 w 492"/>
                                    <a:gd name="T15" fmla="*/ 0 h 428"/>
                                    <a:gd name="T16" fmla="*/ 0 w 492"/>
                                    <a:gd name="T17" fmla="*/ 0 h 428"/>
                                    <a:gd name="T18" fmla="*/ 0 w 492"/>
                                    <a:gd name="T19" fmla="*/ 0 h 428"/>
                                    <a:gd name="T20" fmla="*/ 0 w 492"/>
                                    <a:gd name="T21" fmla="*/ 0 h 428"/>
                                    <a:gd name="T22" fmla="*/ 0 w 492"/>
                                    <a:gd name="T23" fmla="*/ 0 h 428"/>
                                    <a:gd name="T24" fmla="*/ 0 w 492"/>
                                    <a:gd name="T25" fmla="*/ 0 h 428"/>
                                    <a:gd name="T26" fmla="*/ 0 w 492"/>
                                    <a:gd name="T27" fmla="*/ 0 h 428"/>
                                    <a:gd name="T28" fmla="*/ 0 w 492"/>
                                    <a:gd name="T29" fmla="*/ 0 h 428"/>
                                    <a:gd name="T30" fmla="*/ 0 w 492"/>
                                    <a:gd name="T31" fmla="*/ 0 h 428"/>
                                    <a:gd name="T32" fmla="*/ 0 w 492"/>
                                    <a:gd name="T33" fmla="*/ 0 h 428"/>
                                    <a:gd name="T34" fmla="*/ 0 w 492"/>
                                    <a:gd name="T35" fmla="*/ 0 h 428"/>
                                    <a:gd name="T36" fmla="*/ 0 w 492"/>
                                    <a:gd name="T37" fmla="*/ 0 h 428"/>
                                    <a:gd name="T38" fmla="*/ 0 w 492"/>
                                    <a:gd name="T39" fmla="*/ 0 h 428"/>
                                    <a:gd name="T40" fmla="*/ 0 w 492"/>
                                    <a:gd name="T41" fmla="*/ 0 h 428"/>
                                    <a:gd name="T42" fmla="*/ 0 w 492"/>
                                    <a:gd name="T43" fmla="*/ 0 h 428"/>
                                    <a:gd name="T44" fmla="*/ 0 w 492"/>
                                    <a:gd name="T45" fmla="*/ 0 h 428"/>
                                    <a:gd name="T46" fmla="*/ 0 w 492"/>
                                    <a:gd name="T47" fmla="*/ 0 h 428"/>
                                    <a:gd name="T48" fmla="*/ 0 w 492"/>
                                    <a:gd name="T49" fmla="*/ 0 h 428"/>
                                    <a:gd name="T50" fmla="*/ 0 w 492"/>
                                    <a:gd name="T51" fmla="*/ 0 h 428"/>
                                    <a:gd name="T52" fmla="*/ 0 w 492"/>
                                    <a:gd name="T53" fmla="*/ 0 h 428"/>
                                    <a:gd name="T54" fmla="*/ 0 w 492"/>
                                    <a:gd name="T55" fmla="*/ 0 h 428"/>
                                    <a:gd name="T56" fmla="*/ 0 w 492"/>
                                    <a:gd name="T57" fmla="*/ 0 h 428"/>
                                    <a:gd name="T58" fmla="*/ 0 w 492"/>
                                    <a:gd name="T59" fmla="*/ 0 h 428"/>
                                    <a:gd name="T60" fmla="*/ 0 w 492"/>
                                    <a:gd name="T61" fmla="*/ 0 h 428"/>
                                    <a:gd name="T62" fmla="*/ 0 w 492"/>
                                    <a:gd name="T63" fmla="*/ 0 h 428"/>
                                    <a:gd name="T64" fmla="*/ 0 w 492"/>
                                    <a:gd name="T65" fmla="*/ 0 h 428"/>
                                    <a:gd name="T66" fmla="*/ 0 w 492"/>
                                    <a:gd name="T67" fmla="*/ 0 h 428"/>
                                    <a:gd name="T68" fmla="*/ 0 w 492"/>
                                    <a:gd name="T69" fmla="*/ 0 h 428"/>
                                    <a:gd name="T70" fmla="*/ 0 w 492"/>
                                    <a:gd name="T71" fmla="*/ 0 h 428"/>
                                    <a:gd name="T72" fmla="*/ 0 w 492"/>
                                    <a:gd name="T73" fmla="*/ 0 h 428"/>
                                    <a:gd name="T74" fmla="*/ 0 w 492"/>
                                    <a:gd name="T75" fmla="*/ 0 h 428"/>
                                    <a:gd name="T76" fmla="*/ 0 w 492"/>
                                    <a:gd name="T77" fmla="*/ 0 h 428"/>
                                    <a:gd name="T78" fmla="*/ 0 w 492"/>
                                    <a:gd name="T79" fmla="*/ 0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5" name="Freeform 57">
                                  <a:extLst>
                                    <a:ext uri="{FF2B5EF4-FFF2-40B4-BE49-F238E27FC236}">
                                      <a16:creationId xmlns:a16="http://schemas.microsoft.com/office/drawing/2014/main" id="{E2FCB531-1DFB-4806-86E3-865EADC5B16A}"/>
                                    </a:ext>
                                  </a:extLst>
                                </p:cNvPr>
                                <p:cNvSpPr>
                                  <a:spLocks/>
                                </p:cNvSpPr>
                                <p:nvPr/>
                              </p:nvSpPr>
                              <p:spPr bwMode="auto">
                                <a:xfrm>
                                  <a:off x="2176" y="1691"/>
                                  <a:ext cx="89" cy="77"/>
                                </a:xfrm>
                                <a:custGeom>
                                  <a:avLst/>
                                  <a:gdLst>
                                    <a:gd name="T0" fmla="*/ 0 w 441"/>
                                    <a:gd name="T1" fmla="*/ 0 h 383"/>
                                    <a:gd name="T2" fmla="*/ 0 w 441"/>
                                    <a:gd name="T3" fmla="*/ 0 h 383"/>
                                    <a:gd name="T4" fmla="*/ 0 w 441"/>
                                    <a:gd name="T5" fmla="*/ 0 h 383"/>
                                    <a:gd name="T6" fmla="*/ 0 w 441"/>
                                    <a:gd name="T7" fmla="*/ 0 h 383"/>
                                    <a:gd name="T8" fmla="*/ 0 w 441"/>
                                    <a:gd name="T9" fmla="*/ 0 h 383"/>
                                    <a:gd name="T10" fmla="*/ 0 w 441"/>
                                    <a:gd name="T11" fmla="*/ 0 h 383"/>
                                    <a:gd name="T12" fmla="*/ 0 w 441"/>
                                    <a:gd name="T13" fmla="*/ 0 h 383"/>
                                    <a:gd name="T14" fmla="*/ 0 w 441"/>
                                    <a:gd name="T15" fmla="*/ 0 h 383"/>
                                    <a:gd name="T16" fmla="*/ 0 w 441"/>
                                    <a:gd name="T17" fmla="*/ 0 h 383"/>
                                    <a:gd name="T18" fmla="*/ 0 w 441"/>
                                    <a:gd name="T19" fmla="*/ 0 h 383"/>
                                    <a:gd name="T20" fmla="*/ 0 w 441"/>
                                    <a:gd name="T21" fmla="*/ 0 h 383"/>
                                    <a:gd name="T22" fmla="*/ 0 w 441"/>
                                    <a:gd name="T23" fmla="*/ 0 h 383"/>
                                    <a:gd name="T24" fmla="*/ 0 w 441"/>
                                    <a:gd name="T25" fmla="*/ 0 h 383"/>
                                    <a:gd name="T26" fmla="*/ 0 w 441"/>
                                    <a:gd name="T27" fmla="*/ 0 h 383"/>
                                    <a:gd name="T28" fmla="*/ 0 w 441"/>
                                    <a:gd name="T29" fmla="*/ 0 h 383"/>
                                    <a:gd name="T30" fmla="*/ 0 w 441"/>
                                    <a:gd name="T31" fmla="*/ 0 h 383"/>
                                    <a:gd name="T32" fmla="*/ 0 w 441"/>
                                    <a:gd name="T33" fmla="*/ 0 h 383"/>
                                    <a:gd name="T34" fmla="*/ 0 w 441"/>
                                    <a:gd name="T35" fmla="*/ 0 h 383"/>
                                    <a:gd name="T36" fmla="*/ 0 w 441"/>
                                    <a:gd name="T37" fmla="*/ 0 h 383"/>
                                    <a:gd name="T38" fmla="*/ 0 w 441"/>
                                    <a:gd name="T39" fmla="*/ 0 h 383"/>
                                    <a:gd name="T40" fmla="*/ 0 w 441"/>
                                    <a:gd name="T41" fmla="*/ 0 h 383"/>
                                    <a:gd name="T42" fmla="*/ 0 w 441"/>
                                    <a:gd name="T43" fmla="*/ 0 h 383"/>
                                    <a:gd name="T44" fmla="*/ 0 w 441"/>
                                    <a:gd name="T45" fmla="*/ 0 h 383"/>
                                    <a:gd name="T46" fmla="*/ 0 w 441"/>
                                    <a:gd name="T47" fmla="*/ 0 h 383"/>
                                    <a:gd name="T48" fmla="*/ 0 w 441"/>
                                    <a:gd name="T49" fmla="*/ 0 h 383"/>
                                    <a:gd name="T50" fmla="*/ 0 w 441"/>
                                    <a:gd name="T51" fmla="*/ 0 h 383"/>
                                    <a:gd name="T52" fmla="*/ 0 w 441"/>
                                    <a:gd name="T53" fmla="*/ 0 h 383"/>
                                    <a:gd name="T54" fmla="*/ 0 w 441"/>
                                    <a:gd name="T55" fmla="*/ 0 h 383"/>
                                    <a:gd name="T56" fmla="*/ 0 w 441"/>
                                    <a:gd name="T57" fmla="*/ 0 h 383"/>
                                    <a:gd name="T58" fmla="*/ 0 w 441"/>
                                    <a:gd name="T59" fmla="*/ 0 h 383"/>
                                    <a:gd name="T60" fmla="*/ 0 w 441"/>
                                    <a:gd name="T61" fmla="*/ 0 h 383"/>
                                    <a:gd name="T62" fmla="*/ 0 w 441"/>
                                    <a:gd name="T63" fmla="*/ 0 h 383"/>
                                    <a:gd name="T64" fmla="*/ 0 w 441"/>
                                    <a:gd name="T65" fmla="*/ 0 h 383"/>
                                    <a:gd name="T66" fmla="*/ 0 w 441"/>
                                    <a:gd name="T67" fmla="*/ 0 h 383"/>
                                    <a:gd name="T68" fmla="*/ 0 w 441"/>
                                    <a:gd name="T69" fmla="*/ 0 h 383"/>
                                    <a:gd name="T70" fmla="*/ 0 w 441"/>
                                    <a:gd name="T71" fmla="*/ 0 h 383"/>
                                    <a:gd name="T72" fmla="*/ 0 w 441"/>
                                    <a:gd name="T73" fmla="*/ 0 h 383"/>
                                    <a:gd name="T74" fmla="*/ 0 w 441"/>
                                    <a:gd name="T75" fmla="*/ 0 h 383"/>
                                    <a:gd name="T76" fmla="*/ 0 w 441"/>
                                    <a:gd name="T77" fmla="*/ 0 h 383"/>
                                    <a:gd name="T78" fmla="*/ 0 w 441"/>
                                    <a:gd name="T79" fmla="*/ 0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6" name="Freeform 58">
                                  <a:extLst>
                                    <a:ext uri="{FF2B5EF4-FFF2-40B4-BE49-F238E27FC236}">
                                      <a16:creationId xmlns:a16="http://schemas.microsoft.com/office/drawing/2014/main" id="{22E1140F-B2DA-48B2-801C-19751FB8638A}"/>
                                    </a:ext>
                                  </a:extLst>
                                </p:cNvPr>
                                <p:cNvSpPr>
                                  <a:spLocks/>
                                </p:cNvSpPr>
                                <p:nvPr/>
                              </p:nvSpPr>
                              <p:spPr bwMode="auto">
                                <a:xfrm>
                                  <a:off x="2183" y="1697"/>
                                  <a:ext cx="79" cy="69"/>
                                </a:xfrm>
                                <a:custGeom>
                                  <a:avLst/>
                                  <a:gdLst>
                                    <a:gd name="T0" fmla="*/ 0 w 396"/>
                                    <a:gd name="T1" fmla="*/ 0 h 345"/>
                                    <a:gd name="T2" fmla="*/ 0 w 396"/>
                                    <a:gd name="T3" fmla="*/ 0 h 345"/>
                                    <a:gd name="T4" fmla="*/ 0 w 396"/>
                                    <a:gd name="T5" fmla="*/ 0 h 345"/>
                                    <a:gd name="T6" fmla="*/ 0 w 396"/>
                                    <a:gd name="T7" fmla="*/ 0 h 345"/>
                                    <a:gd name="T8" fmla="*/ 0 w 396"/>
                                    <a:gd name="T9" fmla="*/ 0 h 345"/>
                                    <a:gd name="T10" fmla="*/ 0 w 396"/>
                                    <a:gd name="T11" fmla="*/ 0 h 345"/>
                                    <a:gd name="T12" fmla="*/ 0 w 396"/>
                                    <a:gd name="T13" fmla="*/ 0 h 345"/>
                                    <a:gd name="T14" fmla="*/ 0 w 396"/>
                                    <a:gd name="T15" fmla="*/ 0 h 345"/>
                                    <a:gd name="T16" fmla="*/ 0 w 396"/>
                                    <a:gd name="T17" fmla="*/ 0 h 345"/>
                                    <a:gd name="T18" fmla="*/ 0 w 396"/>
                                    <a:gd name="T19" fmla="*/ 0 h 345"/>
                                    <a:gd name="T20" fmla="*/ 0 w 396"/>
                                    <a:gd name="T21" fmla="*/ 0 h 345"/>
                                    <a:gd name="T22" fmla="*/ 0 w 396"/>
                                    <a:gd name="T23" fmla="*/ 0 h 345"/>
                                    <a:gd name="T24" fmla="*/ 0 w 396"/>
                                    <a:gd name="T25" fmla="*/ 0 h 345"/>
                                    <a:gd name="T26" fmla="*/ 0 w 396"/>
                                    <a:gd name="T27" fmla="*/ 0 h 345"/>
                                    <a:gd name="T28" fmla="*/ 0 w 396"/>
                                    <a:gd name="T29" fmla="*/ 0 h 345"/>
                                    <a:gd name="T30" fmla="*/ 0 w 396"/>
                                    <a:gd name="T31" fmla="*/ 0 h 345"/>
                                    <a:gd name="T32" fmla="*/ 0 w 396"/>
                                    <a:gd name="T33" fmla="*/ 0 h 345"/>
                                    <a:gd name="T34" fmla="*/ 0 w 396"/>
                                    <a:gd name="T35" fmla="*/ 0 h 345"/>
                                    <a:gd name="T36" fmla="*/ 0 w 396"/>
                                    <a:gd name="T37" fmla="*/ 0 h 345"/>
                                    <a:gd name="T38" fmla="*/ 0 w 396"/>
                                    <a:gd name="T39" fmla="*/ 0 h 345"/>
                                    <a:gd name="T40" fmla="*/ 0 w 396"/>
                                    <a:gd name="T41" fmla="*/ 0 h 345"/>
                                    <a:gd name="T42" fmla="*/ 0 w 396"/>
                                    <a:gd name="T43" fmla="*/ 0 h 345"/>
                                    <a:gd name="T44" fmla="*/ 0 w 396"/>
                                    <a:gd name="T45" fmla="*/ 0 h 345"/>
                                    <a:gd name="T46" fmla="*/ 0 w 396"/>
                                    <a:gd name="T47" fmla="*/ 0 h 345"/>
                                    <a:gd name="T48" fmla="*/ 0 w 396"/>
                                    <a:gd name="T49" fmla="*/ 0 h 345"/>
                                    <a:gd name="T50" fmla="*/ 0 w 396"/>
                                    <a:gd name="T51" fmla="*/ 0 h 345"/>
                                    <a:gd name="T52" fmla="*/ 0 w 396"/>
                                    <a:gd name="T53" fmla="*/ 0 h 345"/>
                                    <a:gd name="T54" fmla="*/ 0 w 396"/>
                                    <a:gd name="T55" fmla="*/ 0 h 345"/>
                                    <a:gd name="T56" fmla="*/ 0 w 396"/>
                                    <a:gd name="T57" fmla="*/ 0 h 345"/>
                                    <a:gd name="T58" fmla="*/ 0 w 396"/>
                                    <a:gd name="T59" fmla="*/ 0 h 345"/>
                                    <a:gd name="T60" fmla="*/ 0 w 396"/>
                                    <a:gd name="T61" fmla="*/ 0 h 345"/>
                                    <a:gd name="T62" fmla="*/ 0 w 396"/>
                                    <a:gd name="T63" fmla="*/ 0 h 345"/>
                                    <a:gd name="T64" fmla="*/ 0 w 396"/>
                                    <a:gd name="T65" fmla="*/ 0 h 345"/>
                                    <a:gd name="T66" fmla="*/ 0 w 396"/>
                                    <a:gd name="T67" fmla="*/ 0 h 345"/>
                                    <a:gd name="T68" fmla="*/ 0 w 396"/>
                                    <a:gd name="T69" fmla="*/ 0 h 345"/>
                                    <a:gd name="T70" fmla="*/ 0 w 396"/>
                                    <a:gd name="T71" fmla="*/ 0 h 345"/>
                                    <a:gd name="T72" fmla="*/ 0 w 396"/>
                                    <a:gd name="T73" fmla="*/ 0 h 345"/>
                                    <a:gd name="T74" fmla="*/ 0 w 396"/>
                                    <a:gd name="T75" fmla="*/ 0 h 345"/>
                                    <a:gd name="T76" fmla="*/ 0 w 396"/>
                                    <a:gd name="T77" fmla="*/ 0 h 345"/>
                                    <a:gd name="T78" fmla="*/ 0 w 396"/>
                                    <a:gd name="T79" fmla="*/ 0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2216" name="Group 59">
                              <a:extLst>
                                <a:ext uri="{FF2B5EF4-FFF2-40B4-BE49-F238E27FC236}">
                                  <a16:creationId xmlns:a16="http://schemas.microsoft.com/office/drawing/2014/main" id="{611FEF07-C0A2-42E9-B445-C5516EC12872}"/>
                                </a:ext>
                              </a:extLst>
                            </p:cNvPr>
                            <p:cNvGrpSpPr>
                              <a:grpSpLocks/>
                            </p:cNvGrpSpPr>
                            <p:nvPr/>
                          </p:nvGrpSpPr>
                          <p:grpSpPr bwMode="auto">
                            <a:xfrm>
                              <a:off x="2199" y="1676"/>
                              <a:ext cx="73" cy="34"/>
                              <a:chOff x="2199" y="1676"/>
                              <a:chExt cx="73" cy="34"/>
                            </a:xfrm>
                          </p:grpSpPr>
                          <p:sp>
                            <p:nvSpPr>
                              <p:cNvPr id="32217" name="Freeform 60">
                                <a:extLst>
                                  <a:ext uri="{FF2B5EF4-FFF2-40B4-BE49-F238E27FC236}">
                                    <a16:creationId xmlns:a16="http://schemas.microsoft.com/office/drawing/2014/main" id="{4766B740-8F23-44F3-9EAD-BB6AF46085CD}"/>
                                  </a:ext>
                                </a:extLst>
                              </p:cNvPr>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w 88"/>
                                  <a:gd name="T11" fmla="*/ 0 h 49"/>
                                  <a:gd name="T12" fmla="*/ 0 w 88"/>
                                  <a:gd name="T13" fmla="*/ 0 h 49"/>
                                  <a:gd name="T14" fmla="*/ 0 w 88"/>
                                  <a:gd name="T15" fmla="*/ 0 h 49"/>
                                  <a:gd name="T16" fmla="*/ 0 w 88"/>
                                  <a:gd name="T17" fmla="*/ 0 h 49"/>
                                  <a:gd name="T18" fmla="*/ 0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8" name="Freeform 61">
                                <a:extLst>
                                  <a:ext uri="{FF2B5EF4-FFF2-40B4-BE49-F238E27FC236}">
                                    <a16:creationId xmlns:a16="http://schemas.microsoft.com/office/drawing/2014/main" id="{4892763E-58C5-4220-BF41-3DA0E5B9BACC}"/>
                                  </a:ext>
                                </a:extLst>
                              </p:cNvPr>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w 87"/>
                                  <a:gd name="T11" fmla="*/ 0 h 49"/>
                                  <a:gd name="T12" fmla="*/ 0 w 87"/>
                                  <a:gd name="T13" fmla="*/ 0 h 49"/>
                                  <a:gd name="T14" fmla="*/ 0 w 87"/>
                                  <a:gd name="T15" fmla="*/ 0 h 49"/>
                                  <a:gd name="T16" fmla="*/ 0 w 87"/>
                                  <a:gd name="T17" fmla="*/ 0 h 49"/>
                                  <a:gd name="T18" fmla="*/ 0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9" name="Freeform 62">
                                <a:extLst>
                                  <a:ext uri="{FF2B5EF4-FFF2-40B4-BE49-F238E27FC236}">
                                    <a16:creationId xmlns:a16="http://schemas.microsoft.com/office/drawing/2014/main" id="{EBB3AAAF-7688-41DF-9EBE-7E77E666C1E4}"/>
                                  </a:ext>
                                </a:extLst>
                              </p:cNvPr>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0" name="Freeform 63">
                                <a:extLst>
                                  <a:ext uri="{FF2B5EF4-FFF2-40B4-BE49-F238E27FC236}">
                                    <a16:creationId xmlns:a16="http://schemas.microsoft.com/office/drawing/2014/main" id="{88AF49FC-9294-4DFE-855E-641CD3BF1751}"/>
                                  </a:ext>
                                </a:extLst>
                              </p:cNvPr>
                              <p:cNvSpPr>
                                <a:spLocks/>
                              </p:cNvSpPr>
                              <p:nvPr/>
                            </p:nvSpPr>
                            <p:spPr bwMode="auto">
                              <a:xfrm>
                                <a:off x="2260" y="1697"/>
                                <a:ext cx="12" cy="13"/>
                              </a:xfrm>
                              <a:custGeom>
                                <a:avLst/>
                                <a:gdLst>
                                  <a:gd name="T0" fmla="*/ 0 w 57"/>
                                  <a:gd name="T1" fmla="*/ 0 h 65"/>
                                  <a:gd name="T2" fmla="*/ 0 w 57"/>
                                  <a:gd name="T3" fmla="*/ 0 h 65"/>
                                  <a:gd name="T4" fmla="*/ 0 w 57"/>
                                  <a:gd name="T5" fmla="*/ 0 h 65"/>
                                  <a:gd name="T6" fmla="*/ 0 w 57"/>
                                  <a:gd name="T7" fmla="*/ 0 h 65"/>
                                  <a:gd name="T8" fmla="*/ 0 w 57"/>
                                  <a:gd name="T9" fmla="*/ 0 h 65"/>
                                  <a:gd name="T10" fmla="*/ 0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2211" name="Group 64">
                            <a:extLst>
                              <a:ext uri="{FF2B5EF4-FFF2-40B4-BE49-F238E27FC236}">
                                <a16:creationId xmlns:a16="http://schemas.microsoft.com/office/drawing/2014/main" id="{5D1A8AFC-8FF2-43D2-AF45-FFAB70116F18}"/>
                              </a:ext>
                            </a:extLst>
                          </p:cNvPr>
                          <p:cNvGrpSpPr>
                            <a:grpSpLocks/>
                          </p:cNvGrpSpPr>
                          <p:nvPr/>
                        </p:nvGrpSpPr>
                        <p:grpSpPr bwMode="auto">
                          <a:xfrm>
                            <a:off x="2223" y="1728"/>
                            <a:ext cx="82" cy="131"/>
                            <a:chOff x="2223" y="1728"/>
                            <a:chExt cx="82" cy="131"/>
                          </a:xfrm>
                        </p:grpSpPr>
                        <p:sp>
                          <p:nvSpPr>
                            <p:cNvPr id="32212" name="Freeform 65">
                              <a:extLst>
                                <a:ext uri="{FF2B5EF4-FFF2-40B4-BE49-F238E27FC236}">
                                  <a16:creationId xmlns:a16="http://schemas.microsoft.com/office/drawing/2014/main" id="{5F03E009-8B14-40B7-A9A7-BB1B9D6B966D}"/>
                                </a:ext>
                              </a:extLst>
                            </p:cNvPr>
                            <p:cNvSpPr>
                              <a:spLocks/>
                            </p:cNvSpPr>
                            <p:nvPr/>
                          </p:nvSpPr>
                          <p:spPr bwMode="auto">
                            <a:xfrm>
                              <a:off x="2259" y="1729"/>
                              <a:ext cx="46" cy="82"/>
                            </a:xfrm>
                            <a:custGeom>
                              <a:avLst/>
                              <a:gdLst>
                                <a:gd name="T0" fmla="*/ 0 w 229"/>
                                <a:gd name="T1" fmla="*/ 0 h 410"/>
                                <a:gd name="T2" fmla="*/ 0 w 229"/>
                                <a:gd name="T3" fmla="*/ 0 h 410"/>
                                <a:gd name="T4" fmla="*/ 0 w 229"/>
                                <a:gd name="T5" fmla="*/ 0 h 410"/>
                                <a:gd name="T6" fmla="*/ 0 w 229"/>
                                <a:gd name="T7" fmla="*/ 0 h 410"/>
                                <a:gd name="T8" fmla="*/ 0 w 229"/>
                                <a:gd name="T9" fmla="*/ 0 h 410"/>
                                <a:gd name="T10" fmla="*/ 0 w 229"/>
                                <a:gd name="T11" fmla="*/ 0 h 410"/>
                                <a:gd name="T12" fmla="*/ 0 w 229"/>
                                <a:gd name="T13" fmla="*/ 0 h 410"/>
                                <a:gd name="T14" fmla="*/ 0 w 229"/>
                                <a:gd name="T15" fmla="*/ 0 h 410"/>
                                <a:gd name="T16" fmla="*/ 0 w 229"/>
                                <a:gd name="T17" fmla="*/ 0 h 410"/>
                                <a:gd name="T18" fmla="*/ 0 w 229"/>
                                <a:gd name="T19" fmla="*/ 0 h 410"/>
                                <a:gd name="T20" fmla="*/ 0 w 229"/>
                                <a:gd name="T21" fmla="*/ 0 h 410"/>
                                <a:gd name="T22" fmla="*/ 0 w 229"/>
                                <a:gd name="T23" fmla="*/ 0 h 410"/>
                                <a:gd name="T24" fmla="*/ 0 w 229"/>
                                <a:gd name="T25" fmla="*/ 0 h 410"/>
                                <a:gd name="T26" fmla="*/ 0 w 229"/>
                                <a:gd name="T27" fmla="*/ 0 h 410"/>
                                <a:gd name="T28" fmla="*/ 0 w 229"/>
                                <a:gd name="T29" fmla="*/ 0 h 410"/>
                                <a:gd name="T30" fmla="*/ 0 w 229"/>
                                <a:gd name="T31" fmla="*/ 0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13" name="Freeform 66">
                              <a:extLst>
                                <a:ext uri="{FF2B5EF4-FFF2-40B4-BE49-F238E27FC236}">
                                  <a16:creationId xmlns:a16="http://schemas.microsoft.com/office/drawing/2014/main" id="{0C957BD3-0357-4111-ACD5-C2270AA2E22A}"/>
                                </a:ext>
                              </a:extLst>
                            </p:cNvPr>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0 w 216"/>
                                <a:gd name="T7" fmla="*/ 0 h 391"/>
                                <a:gd name="T8" fmla="*/ 0 w 216"/>
                                <a:gd name="T9" fmla="*/ 0 h 391"/>
                                <a:gd name="T10" fmla="*/ 0 w 216"/>
                                <a:gd name="T11" fmla="*/ 0 h 391"/>
                                <a:gd name="T12" fmla="*/ 0 w 216"/>
                                <a:gd name="T13" fmla="*/ 0 h 391"/>
                                <a:gd name="T14" fmla="*/ 0 w 216"/>
                                <a:gd name="T15" fmla="*/ 0 h 391"/>
                                <a:gd name="T16" fmla="*/ 0 w 216"/>
                                <a:gd name="T17" fmla="*/ 0 h 391"/>
                                <a:gd name="T18" fmla="*/ 0 w 216"/>
                                <a:gd name="T19" fmla="*/ 0 h 391"/>
                                <a:gd name="T20" fmla="*/ 0 w 216"/>
                                <a:gd name="T21" fmla="*/ 0 h 391"/>
                                <a:gd name="T22" fmla="*/ 0 w 216"/>
                                <a:gd name="T23" fmla="*/ 0 h 391"/>
                                <a:gd name="T24" fmla="*/ 0 w 216"/>
                                <a:gd name="T25" fmla="*/ 0 h 391"/>
                                <a:gd name="T26" fmla="*/ 0 w 216"/>
                                <a:gd name="T27" fmla="*/ 0 h 391"/>
                                <a:gd name="T28" fmla="*/ 0 w 216"/>
                                <a:gd name="T29" fmla="*/ 0 h 391"/>
                                <a:gd name="T30" fmla="*/ 0 w 216"/>
                                <a:gd name="T31" fmla="*/ 0 h 391"/>
                                <a:gd name="T32" fmla="*/ 0 w 216"/>
                                <a:gd name="T33" fmla="*/ 0 h 391"/>
                                <a:gd name="T34" fmla="*/ 0 w 216"/>
                                <a:gd name="T35" fmla="*/ 0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14" name="Freeform 67">
                              <a:extLst>
                                <a:ext uri="{FF2B5EF4-FFF2-40B4-BE49-F238E27FC236}">
                                  <a16:creationId xmlns:a16="http://schemas.microsoft.com/office/drawing/2014/main" id="{2861706F-9B44-430D-90C6-E3ABF4DCD13A}"/>
                                </a:ext>
                              </a:extLst>
                            </p:cNvPr>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0 w 371"/>
                                <a:gd name="T7" fmla="*/ 0 h 657"/>
                                <a:gd name="T8" fmla="*/ 0 w 371"/>
                                <a:gd name="T9" fmla="*/ 0 h 657"/>
                                <a:gd name="T10" fmla="*/ 0 w 371"/>
                                <a:gd name="T11" fmla="*/ 0 h 657"/>
                                <a:gd name="T12" fmla="*/ 0 w 371"/>
                                <a:gd name="T13" fmla="*/ 0 h 657"/>
                                <a:gd name="T14" fmla="*/ 0 w 371"/>
                                <a:gd name="T15" fmla="*/ 0 h 657"/>
                                <a:gd name="T16" fmla="*/ 0 w 371"/>
                                <a:gd name="T17" fmla="*/ 0 h 657"/>
                                <a:gd name="T18" fmla="*/ 0 w 371"/>
                                <a:gd name="T19" fmla="*/ 0 h 657"/>
                                <a:gd name="T20" fmla="*/ 0 w 371"/>
                                <a:gd name="T21" fmla="*/ 0 h 657"/>
                                <a:gd name="T22" fmla="*/ 0 w 371"/>
                                <a:gd name="T23" fmla="*/ 0 h 657"/>
                                <a:gd name="T24" fmla="*/ 0 w 371"/>
                                <a:gd name="T25" fmla="*/ 0 h 657"/>
                                <a:gd name="T26" fmla="*/ 0 w 371"/>
                                <a:gd name="T27" fmla="*/ 0 h 657"/>
                                <a:gd name="T28" fmla="*/ 0 w 371"/>
                                <a:gd name="T29" fmla="*/ 0 h 657"/>
                                <a:gd name="T30" fmla="*/ 0 w 371"/>
                                <a:gd name="T31" fmla="*/ 0 h 657"/>
                                <a:gd name="T32" fmla="*/ 0 w 371"/>
                                <a:gd name="T33" fmla="*/ 0 h 657"/>
                                <a:gd name="T34" fmla="*/ 0 w 371"/>
                                <a:gd name="T35" fmla="*/ 0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185" name="Group 68">
                          <a:extLst>
                            <a:ext uri="{FF2B5EF4-FFF2-40B4-BE49-F238E27FC236}">
                              <a16:creationId xmlns:a16="http://schemas.microsoft.com/office/drawing/2014/main" id="{8D8AD3F6-E471-44CD-9755-68A49EB123A8}"/>
                            </a:ext>
                          </a:extLst>
                        </p:cNvPr>
                        <p:cNvGrpSpPr>
                          <a:grpSpLocks/>
                        </p:cNvGrpSpPr>
                        <p:nvPr/>
                      </p:nvGrpSpPr>
                      <p:grpSpPr bwMode="auto">
                        <a:xfrm>
                          <a:off x="2045" y="1723"/>
                          <a:ext cx="244" cy="215"/>
                          <a:chOff x="2045" y="1723"/>
                          <a:chExt cx="244" cy="215"/>
                        </a:xfrm>
                      </p:grpSpPr>
                      <p:grpSp>
                        <p:nvGrpSpPr>
                          <p:cNvPr id="32186" name="Group 69">
                            <a:extLst>
                              <a:ext uri="{FF2B5EF4-FFF2-40B4-BE49-F238E27FC236}">
                                <a16:creationId xmlns:a16="http://schemas.microsoft.com/office/drawing/2014/main" id="{FCE2720D-946B-4798-BA3C-AD50F8391C66}"/>
                              </a:ext>
                            </a:extLst>
                          </p:cNvPr>
                          <p:cNvGrpSpPr>
                            <a:grpSpLocks/>
                          </p:cNvGrpSpPr>
                          <p:nvPr/>
                        </p:nvGrpSpPr>
                        <p:grpSpPr bwMode="auto">
                          <a:xfrm>
                            <a:off x="2045" y="1723"/>
                            <a:ext cx="244" cy="215"/>
                            <a:chOff x="2045" y="1723"/>
                            <a:chExt cx="244" cy="215"/>
                          </a:xfrm>
                        </p:grpSpPr>
                        <p:grpSp>
                          <p:nvGrpSpPr>
                            <p:cNvPr id="32191" name="Group 70">
                              <a:extLst>
                                <a:ext uri="{FF2B5EF4-FFF2-40B4-BE49-F238E27FC236}">
                                  <a16:creationId xmlns:a16="http://schemas.microsoft.com/office/drawing/2014/main" id="{7E93F8F4-2118-4878-A48C-5499105BD029}"/>
                                </a:ext>
                              </a:extLst>
                            </p:cNvPr>
                            <p:cNvGrpSpPr>
                              <a:grpSpLocks/>
                            </p:cNvGrpSpPr>
                            <p:nvPr/>
                          </p:nvGrpSpPr>
                          <p:grpSpPr bwMode="auto">
                            <a:xfrm>
                              <a:off x="2045" y="1723"/>
                              <a:ext cx="244" cy="215"/>
                              <a:chOff x="2045" y="1723"/>
                              <a:chExt cx="244" cy="215"/>
                            </a:xfrm>
                          </p:grpSpPr>
                          <p:grpSp>
                            <p:nvGrpSpPr>
                              <p:cNvPr id="32198" name="Group 71">
                                <a:extLst>
                                  <a:ext uri="{FF2B5EF4-FFF2-40B4-BE49-F238E27FC236}">
                                    <a16:creationId xmlns:a16="http://schemas.microsoft.com/office/drawing/2014/main" id="{73FE52ED-4459-4A3C-99E1-0C040D97E736}"/>
                                  </a:ext>
                                </a:extLst>
                              </p:cNvPr>
                              <p:cNvGrpSpPr>
                                <a:grpSpLocks/>
                              </p:cNvGrpSpPr>
                              <p:nvPr/>
                            </p:nvGrpSpPr>
                            <p:grpSpPr bwMode="auto">
                              <a:xfrm>
                                <a:off x="2045" y="1723"/>
                                <a:ext cx="244" cy="215"/>
                                <a:chOff x="2045" y="1723"/>
                                <a:chExt cx="244" cy="215"/>
                              </a:xfrm>
                            </p:grpSpPr>
                            <p:grpSp>
                              <p:nvGrpSpPr>
                                <p:cNvPr id="32204" name="Group 72">
                                  <a:extLst>
                                    <a:ext uri="{FF2B5EF4-FFF2-40B4-BE49-F238E27FC236}">
                                      <a16:creationId xmlns:a16="http://schemas.microsoft.com/office/drawing/2014/main" id="{5A80BDAF-8F34-4769-87F3-DEB92408ACBD}"/>
                                    </a:ext>
                                  </a:extLst>
                                </p:cNvPr>
                                <p:cNvGrpSpPr>
                                  <a:grpSpLocks/>
                                </p:cNvGrpSpPr>
                                <p:nvPr/>
                              </p:nvGrpSpPr>
                              <p:grpSpPr bwMode="auto">
                                <a:xfrm>
                                  <a:off x="2045" y="1723"/>
                                  <a:ext cx="244" cy="215"/>
                                  <a:chOff x="2045" y="1723"/>
                                  <a:chExt cx="244" cy="215"/>
                                </a:xfrm>
                              </p:grpSpPr>
                              <p:sp>
                                <p:nvSpPr>
                                  <p:cNvPr id="32206" name="Freeform 73">
                                    <a:extLst>
                                      <a:ext uri="{FF2B5EF4-FFF2-40B4-BE49-F238E27FC236}">
                                        <a16:creationId xmlns:a16="http://schemas.microsoft.com/office/drawing/2014/main" id="{62D94430-5A1B-4683-B083-0CB6A84259D5}"/>
                                      </a:ext>
                                    </a:extLst>
                                  </p:cNvPr>
                                  <p:cNvSpPr>
                                    <a:spLocks/>
                                  </p:cNvSpPr>
                                  <p:nvPr/>
                                </p:nvSpPr>
                                <p:spPr bwMode="auto">
                                  <a:xfrm>
                                    <a:off x="2045" y="1723"/>
                                    <a:ext cx="244" cy="215"/>
                                  </a:xfrm>
                                  <a:custGeom>
                                    <a:avLst/>
                                    <a:gdLst>
                                      <a:gd name="T0" fmla="*/ 0 w 1224"/>
                                      <a:gd name="T1" fmla="*/ 0 h 1076"/>
                                      <a:gd name="T2" fmla="*/ 0 w 1224"/>
                                      <a:gd name="T3" fmla="*/ 0 h 1076"/>
                                      <a:gd name="T4" fmla="*/ 0 w 1224"/>
                                      <a:gd name="T5" fmla="*/ 0 h 1076"/>
                                      <a:gd name="T6" fmla="*/ 0 w 1224"/>
                                      <a:gd name="T7" fmla="*/ 0 h 1076"/>
                                      <a:gd name="T8" fmla="*/ 0 w 1224"/>
                                      <a:gd name="T9" fmla="*/ 0 h 1076"/>
                                      <a:gd name="T10" fmla="*/ 0 w 1224"/>
                                      <a:gd name="T11" fmla="*/ 0 h 1076"/>
                                      <a:gd name="T12" fmla="*/ 0 w 1224"/>
                                      <a:gd name="T13" fmla="*/ 0 h 1076"/>
                                      <a:gd name="T14" fmla="*/ 0 w 1224"/>
                                      <a:gd name="T15" fmla="*/ 0 h 1076"/>
                                      <a:gd name="T16" fmla="*/ 0 w 1224"/>
                                      <a:gd name="T17" fmla="*/ 0 h 1076"/>
                                      <a:gd name="T18" fmla="*/ 0 w 1224"/>
                                      <a:gd name="T19" fmla="*/ 0 h 1076"/>
                                      <a:gd name="T20" fmla="*/ 0 w 1224"/>
                                      <a:gd name="T21" fmla="*/ 0 h 1076"/>
                                      <a:gd name="T22" fmla="*/ 0 w 1224"/>
                                      <a:gd name="T23" fmla="*/ 0 h 1076"/>
                                      <a:gd name="T24" fmla="*/ 0 w 1224"/>
                                      <a:gd name="T25" fmla="*/ 0 h 1076"/>
                                      <a:gd name="T26" fmla="*/ 0 w 1224"/>
                                      <a:gd name="T27" fmla="*/ 0 h 1076"/>
                                      <a:gd name="T28" fmla="*/ 0 w 1224"/>
                                      <a:gd name="T29" fmla="*/ 0 h 1076"/>
                                      <a:gd name="T30" fmla="*/ 0 w 1224"/>
                                      <a:gd name="T31" fmla="*/ 0 h 1076"/>
                                      <a:gd name="T32" fmla="*/ 0 w 1224"/>
                                      <a:gd name="T33" fmla="*/ 0 h 1076"/>
                                      <a:gd name="T34" fmla="*/ 0 w 1224"/>
                                      <a:gd name="T35" fmla="*/ 0 h 1076"/>
                                      <a:gd name="T36" fmla="*/ 0 w 1224"/>
                                      <a:gd name="T37" fmla="*/ 0 h 1076"/>
                                      <a:gd name="T38" fmla="*/ 0 w 1224"/>
                                      <a:gd name="T39" fmla="*/ 0 h 1076"/>
                                      <a:gd name="T40" fmla="*/ 0 w 1224"/>
                                      <a:gd name="T41" fmla="*/ 0 h 1076"/>
                                      <a:gd name="T42" fmla="*/ 0 w 1224"/>
                                      <a:gd name="T43" fmla="*/ 0 h 1076"/>
                                      <a:gd name="T44" fmla="*/ 0 w 1224"/>
                                      <a:gd name="T45" fmla="*/ 0 h 1076"/>
                                      <a:gd name="T46" fmla="*/ 0 w 1224"/>
                                      <a:gd name="T47" fmla="*/ 0 h 1076"/>
                                      <a:gd name="T48" fmla="*/ 0 w 1224"/>
                                      <a:gd name="T49" fmla="*/ 0 h 1076"/>
                                      <a:gd name="T50" fmla="*/ 0 w 1224"/>
                                      <a:gd name="T51" fmla="*/ 0 h 1076"/>
                                      <a:gd name="T52" fmla="*/ 0 w 1224"/>
                                      <a:gd name="T53" fmla="*/ 0 h 1076"/>
                                      <a:gd name="T54" fmla="*/ 0 w 1224"/>
                                      <a:gd name="T55" fmla="*/ 0 h 1076"/>
                                      <a:gd name="T56" fmla="*/ 0 w 1224"/>
                                      <a:gd name="T57" fmla="*/ 0 h 1076"/>
                                      <a:gd name="T58" fmla="*/ 0 w 1224"/>
                                      <a:gd name="T59" fmla="*/ 0 h 1076"/>
                                      <a:gd name="T60" fmla="*/ 0 w 1224"/>
                                      <a:gd name="T61" fmla="*/ 0 h 1076"/>
                                      <a:gd name="T62" fmla="*/ 0 w 1224"/>
                                      <a:gd name="T63" fmla="*/ 0 h 1076"/>
                                      <a:gd name="T64" fmla="*/ 0 w 1224"/>
                                      <a:gd name="T65" fmla="*/ 0 h 1076"/>
                                      <a:gd name="T66" fmla="*/ 0 w 1224"/>
                                      <a:gd name="T67" fmla="*/ 0 h 1076"/>
                                      <a:gd name="T68" fmla="*/ 0 w 1224"/>
                                      <a:gd name="T69" fmla="*/ 0 h 1076"/>
                                      <a:gd name="T70" fmla="*/ 0 w 1224"/>
                                      <a:gd name="T71" fmla="*/ 0 h 1076"/>
                                      <a:gd name="T72" fmla="*/ 0 w 1224"/>
                                      <a:gd name="T73" fmla="*/ 0 h 1076"/>
                                      <a:gd name="T74" fmla="*/ 0 w 1224"/>
                                      <a:gd name="T75" fmla="*/ 0 h 1076"/>
                                      <a:gd name="T76" fmla="*/ 0 w 1224"/>
                                      <a:gd name="T77" fmla="*/ 0 h 1076"/>
                                      <a:gd name="T78" fmla="*/ 0 w 1224"/>
                                      <a:gd name="T79" fmla="*/ 0 h 1076"/>
                                      <a:gd name="T80" fmla="*/ 0 w 1224"/>
                                      <a:gd name="T81" fmla="*/ 0 h 1076"/>
                                      <a:gd name="T82" fmla="*/ 0 w 1224"/>
                                      <a:gd name="T83" fmla="*/ 0 h 1076"/>
                                      <a:gd name="T84" fmla="*/ 0 w 1224"/>
                                      <a:gd name="T85" fmla="*/ 0 h 1076"/>
                                      <a:gd name="T86" fmla="*/ 0 w 1224"/>
                                      <a:gd name="T87" fmla="*/ 0 h 1076"/>
                                      <a:gd name="T88" fmla="*/ 0 w 1224"/>
                                      <a:gd name="T89" fmla="*/ 0 h 1076"/>
                                      <a:gd name="T90" fmla="*/ 0 w 1224"/>
                                      <a:gd name="T91" fmla="*/ 0 h 1076"/>
                                      <a:gd name="T92" fmla="*/ 0 w 1224"/>
                                      <a:gd name="T93" fmla="*/ 0 h 1076"/>
                                      <a:gd name="T94" fmla="*/ 0 w 1224"/>
                                      <a:gd name="T95" fmla="*/ 0 h 1076"/>
                                      <a:gd name="T96" fmla="*/ 0 w 1224"/>
                                      <a:gd name="T97" fmla="*/ 0 h 1076"/>
                                      <a:gd name="T98" fmla="*/ 0 w 1224"/>
                                      <a:gd name="T99" fmla="*/ 0 h 1076"/>
                                      <a:gd name="T100" fmla="*/ 0 w 1224"/>
                                      <a:gd name="T101" fmla="*/ 0 h 1076"/>
                                      <a:gd name="T102" fmla="*/ 0 w 1224"/>
                                      <a:gd name="T103" fmla="*/ 0 h 1076"/>
                                      <a:gd name="T104" fmla="*/ 0 w 1224"/>
                                      <a:gd name="T105" fmla="*/ 0 h 1076"/>
                                      <a:gd name="T106" fmla="*/ 0 w 1224"/>
                                      <a:gd name="T107" fmla="*/ 0 h 1076"/>
                                      <a:gd name="T108" fmla="*/ 0 w 1224"/>
                                      <a:gd name="T109" fmla="*/ 0 h 1076"/>
                                      <a:gd name="T110" fmla="*/ 0 w 1224"/>
                                      <a:gd name="T111" fmla="*/ 0 h 1076"/>
                                      <a:gd name="T112" fmla="*/ 0 w 1224"/>
                                      <a:gd name="T113" fmla="*/ 0 h 1076"/>
                                      <a:gd name="T114" fmla="*/ 0 w 1224"/>
                                      <a:gd name="T115" fmla="*/ 0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207" name="Group 74">
                                    <a:extLst>
                                      <a:ext uri="{FF2B5EF4-FFF2-40B4-BE49-F238E27FC236}">
                                        <a16:creationId xmlns:a16="http://schemas.microsoft.com/office/drawing/2014/main" id="{EAEC34D9-EA81-4DD1-BA17-4AB15504E593}"/>
                                      </a:ext>
                                    </a:extLst>
                                  </p:cNvPr>
                                  <p:cNvGrpSpPr>
                                    <a:grpSpLocks/>
                                  </p:cNvGrpSpPr>
                                  <p:nvPr/>
                                </p:nvGrpSpPr>
                                <p:grpSpPr bwMode="auto">
                                  <a:xfrm>
                                    <a:off x="2045" y="1723"/>
                                    <a:ext cx="244" cy="215"/>
                                    <a:chOff x="2045" y="1723"/>
                                    <a:chExt cx="244" cy="215"/>
                                  </a:xfrm>
                                </p:grpSpPr>
                                <p:sp>
                                  <p:nvSpPr>
                                    <p:cNvPr id="32208" name="Freeform 75">
                                      <a:extLst>
                                        <a:ext uri="{FF2B5EF4-FFF2-40B4-BE49-F238E27FC236}">
                                          <a16:creationId xmlns:a16="http://schemas.microsoft.com/office/drawing/2014/main" id="{3115CB74-8F45-46FB-9D2E-4C13AB30A2A4}"/>
                                        </a:ext>
                                      </a:extLst>
                                    </p:cNvPr>
                                    <p:cNvSpPr>
                                      <a:spLocks/>
                                    </p:cNvSpPr>
                                    <p:nvPr/>
                                  </p:nvSpPr>
                                  <p:spPr bwMode="auto">
                                    <a:xfrm>
                                      <a:off x="2105" y="1800"/>
                                      <a:ext cx="184" cy="138"/>
                                    </a:xfrm>
                                    <a:custGeom>
                                      <a:avLst/>
                                      <a:gdLst>
                                        <a:gd name="T0" fmla="*/ 0 w 919"/>
                                        <a:gd name="T1" fmla="*/ 0 h 689"/>
                                        <a:gd name="T2" fmla="*/ 0 w 919"/>
                                        <a:gd name="T3" fmla="*/ 0 h 689"/>
                                        <a:gd name="T4" fmla="*/ 0 w 919"/>
                                        <a:gd name="T5" fmla="*/ 0 h 689"/>
                                        <a:gd name="T6" fmla="*/ 0 w 919"/>
                                        <a:gd name="T7" fmla="*/ 0 h 689"/>
                                        <a:gd name="T8" fmla="*/ 0 w 919"/>
                                        <a:gd name="T9" fmla="*/ 0 h 689"/>
                                        <a:gd name="T10" fmla="*/ 0 w 919"/>
                                        <a:gd name="T11" fmla="*/ 0 h 689"/>
                                        <a:gd name="T12" fmla="*/ 0 w 919"/>
                                        <a:gd name="T13" fmla="*/ 0 h 689"/>
                                        <a:gd name="T14" fmla="*/ 0 w 919"/>
                                        <a:gd name="T15" fmla="*/ 0 h 689"/>
                                        <a:gd name="T16" fmla="*/ 0 w 919"/>
                                        <a:gd name="T17" fmla="*/ 0 h 689"/>
                                        <a:gd name="T18" fmla="*/ 0 w 919"/>
                                        <a:gd name="T19" fmla="*/ 0 h 689"/>
                                        <a:gd name="T20" fmla="*/ 0 w 919"/>
                                        <a:gd name="T21" fmla="*/ 0 h 689"/>
                                        <a:gd name="T22" fmla="*/ 0 w 919"/>
                                        <a:gd name="T23" fmla="*/ 0 h 689"/>
                                        <a:gd name="T24" fmla="*/ 0 w 919"/>
                                        <a:gd name="T25" fmla="*/ 0 h 689"/>
                                        <a:gd name="T26" fmla="*/ 0 w 919"/>
                                        <a:gd name="T27" fmla="*/ 0 h 689"/>
                                        <a:gd name="T28" fmla="*/ 0 w 919"/>
                                        <a:gd name="T29" fmla="*/ 0 h 689"/>
                                        <a:gd name="T30" fmla="*/ 0 w 919"/>
                                        <a:gd name="T31" fmla="*/ 0 h 689"/>
                                        <a:gd name="T32" fmla="*/ 0 w 919"/>
                                        <a:gd name="T33" fmla="*/ 0 h 689"/>
                                        <a:gd name="T34" fmla="*/ 0 w 919"/>
                                        <a:gd name="T35" fmla="*/ 0 h 689"/>
                                        <a:gd name="T36" fmla="*/ 0 w 919"/>
                                        <a:gd name="T37" fmla="*/ 0 h 689"/>
                                        <a:gd name="T38" fmla="*/ 0 w 919"/>
                                        <a:gd name="T39" fmla="*/ 0 h 689"/>
                                        <a:gd name="T40" fmla="*/ 0 w 919"/>
                                        <a:gd name="T41" fmla="*/ 0 h 689"/>
                                        <a:gd name="T42" fmla="*/ 0 w 919"/>
                                        <a:gd name="T43" fmla="*/ 0 h 689"/>
                                        <a:gd name="T44" fmla="*/ 0 w 919"/>
                                        <a:gd name="T45" fmla="*/ 0 h 689"/>
                                        <a:gd name="T46" fmla="*/ 0 w 919"/>
                                        <a:gd name="T47" fmla="*/ 0 h 689"/>
                                        <a:gd name="T48" fmla="*/ 0 w 919"/>
                                        <a:gd name="T49" fmla="*/ 0 h 689"/>
                                        <a:gd name="T50" fmla="*/ 0 w 919"/>
                                        <a:gd name="T51" fmla="*/ 0 h 689"/>
                                        <a:gd name="T52" fmla="*/ 0 w 919"/>
                                        <a:gd name="T53" fmla="*/ 0 h 689"/>
                                        <a:gd name="T54" fmla="*/ 0 w 919"/>
                                        <a:gd name="T55" fmla="*/ 0 h 689"/>
                                        <a:gd name="T56" fmla="*/ 0 w 919"/>
                                        <a:gd name="T57" fmla="*/ 0 h 689"/>
                                        <a:gd name="T58" fmla="*/ 0 w 919"/>
                                        <a:gd name="T59" fmla="*/ 0 h 689"/>
                                        <a:gd name="T60" fmla="*/ 0 w 919"/>
                                        <a:gd name="T61" fmla="*/ 0 h 689"/>
                                        <a:gd name="T62" fmla="*/ 0 w 919"/>
                                        <a:gd name="T63" fmla="*/ 0 h 689"/>
                                        <a:gd name="T64" fmla="*/ 0 w 919"/>
                                        <a:gd name="T65" fmla="*/ 0 h 689"/>
                                        <a:gd name="T66" fmla="*/ 0 w 919"/>
                                        <a:gd name="T67" fmla="*/ 0 h 689"/>
                                        <a:gd name="T68" fmla="*/ 0 w 919"/>
                                        <a:gd name="T69" fmla="*/ 0 h 689"/>
                                        <a:gd name="T70" fmla="*/ 0 w 919"/>
                                        <a:gd name="T71" fmla="*/ 0 h 689"/>
                                        <a:gd name="T72" fmla="*/ 0 w 919"/>
                                        <a:gd name="T73" fmla="*/ 0 h 689"/>
                                        <a:gd name="T74" fmla="*/ 0 w 919"/>
                                        <a:gd name="T75" fmla="*/ 0 h 689"/>
                                        <a:gd name="T76" fmla="*/ 0 w 919"/>
                                        <a:gd name="T77" fmla="*/ 0 h 689"/>
                                        <a:gd name="T78" fmla="*/ 0 w 919"/>
                                        <a:gd name="T79" fmla="*/ 0 h 689"/>
                                        <a:gd name="T80" fmla="*/ 0 w 919"/>
                                        <a:gd name="T81" fmla="*/ 0 h 689"/>
                                        <a:gd name="T82" fmla="*/ 0 w 919"/>
                                        <a:gd name="T83" fmla="*/ 0 h 689"/>
                                        <a:gd name="T84" fmla="*/ 0 w 919"/>
                                        <a:gd name="T85" fmla="*/ 0 h 689"/>
                                        <a:gd name="T86" fmla="*/ 0 w 919"/>
                                        <a:gd name="T87" fmla="*/ 0 h 689"/>
                                        <a:gd name="T88" fmla="*/ 0 w 919"/>
                                        <a:gd name="T89" fmla="*/ 0 h 689"/>
                                        <a:gd name="T90" fmla="*/ 0 w 919"/>
                                        <a:gd name="T91" fmla="*/ 0 h 689"/>
                                        <a:gd name="T92" fmla="*/ 0 w 919"/>
                                        <a:gd name="T93" fmla="*/ 0 h 689"/>
                                        <a:gd name="T94" fmla="*/ 0 w 919"/>
                                        <a:gd name="T95" fmla="*/ 0 h 689"/>
                                        <a:gd name="T96" fmla="*/ 0 w 919"/>
                                        <a:gd name="T97" fmla="*/ 0 h 689"/>
                                        <a:gd name="T98" fmla="*/ 0 w 919"/>
                                        <a:gd name="T99" fmla="*/ 0 h 689"/>
                                        <a:gd name="T100" fmla="*/ 0 w 919"/>
                                        <a:gd name="T101" fmla="*/ 0 h 689"/>
                                        <a:gd name="T102" fmla="*/ 0 w 919"/>
                                        <a:gd name="T103" fmla="*/ 0 h 689"/>
                                        <a:gd name="T104" fmla="*/ 0 w 919"/>
                                        <a:gd name="T105" fmla="*/ 0 h 689"/>
                                        <a:gd name="T106" fmla="*/ 0 w 919"/>
                                        <a:gd name="T107" fmla="*/ 0 h 689"/>
                                        <a:gd name="T108" fmla="*/ 0 w 919"/>
                                        <a:gd name="T109" fmla="*/ 0 h 689"/>
                                        <a:gd name="T110" fmla="*/ 0 w 919"/>
                                        <a:gd name="T111" fmla="*/ 0 h 689"/>
                                        <a:gd name="T112" fmla="*/ 0 w 919"/>
                                        <a:gd name="T113" fmla="*/ 0 h 689"/>
                                        <a:gd name="T114" fmla="*/ 0 w 919"/>
                                        <a:gd name="T115" fmla="*/ 0 h 689"/>
                                        <a:gd name="T116" fmla="*/ 0 w 919"/>
                                        <a:gd name="T117" fmla="*/ 0 h 689"/>
                                        <a:gd name="T118" fmla="*/ 0 w 919"/>
                                        <a:gd name="T119" fmla="*/ 0 h 689"/>
                                        <a:gd name="T120" fmla="*/ 0 w 919"/>
                                        <a:gd name="T121" fmla="*/ 0 h 689"/>
                                        <a:gd name="T122" fmla="*/ 0 w 919"/>
                                        <a:gd name="T123" fmla="*/ 0 h 689"/>
                                        <a:gd name="T124" fmla="*/ 0 w 919"/>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9" name="Freeform 76">
                                      <a:extLst>
                                        <a:ext uri="{FF2B5EF4-FFF2-40B4-BE49-F238E27FC236}">
                                          <a16:creationId xmlns:a16="http://schemas.microsoft.com/office/drawing/2014/main" id="{CAED79B1-A7A7-428B-A8F7-A62064AC74F8}"/>
                                        </a:ext>
                                      </a:extLst>
                                    </p:cNvPr>
                                    <p:cNvSpPr>
                                      <a:spLocks/>
                                    </p:cNvSpPr>
                                    <p:nvPr/>
                                  </p:nvSpPr>
                                  <p:spPr bwMode="auto">
                                    <a:xfrm>
                                      <a:off x="2045" y="1723"/>
                                      <a:ext cx="129" cy="125"/>
                                    </a:xfrm>
                                    <a:custGeom>
                                      <a:avLst/>
                                      <a:gdLst>
                                        <a:gd name="T0" fmla="*/ 0 w 645"/>
                                        <a:gd name="T1" fmla="*/ 0 h 627"/>
                                        <a:gd name="T2" fmla="*/ 0 w 645"/>
                                        <a:gd name="T3" fmla="*/ 0 h 627"/>
                                        <a:gd name="T4" fmla="*/ 0 w 645"/>
                                        <a:gd name="T5" fmla="*/ 0 h 627"/>
                                        <a:gd name="T6" fmla="*/ 0 w 645"/>
                                        <a:gd name="T7" fmla="*/ 0 h 627"/>
                                        <a:gd name="T8" fmla="*/ 0 w 645"/>
                                        <a:gd name="T9" fmla="*/ 0 h 627"/>
                                        <a:gd name="T10" fmla="*/ 0 w 645"/>
                                        <a:gd name="T11" fmla="*/ 0 h 627"/>
                                        <a:gd name="T12" fmla="*/ 0 w 645"/>
                                        <a:gd name="T13" fmla="*/ 0 h 627"/>
                                        <a:gd name="T14" fmla="*/ 0 w 645"/>
                                        <a:gd name="T15" fmla="*/ 0 h 627"/>
                                        <a:gd name="T16" fmla="*/ 0 w 645"/>
                                        <a:gd name="T17" fmla="*/ 0 h 627"/>
                                        <a:gd name="T18" fmla="*/ 0 w 645"/>
                                        <a:gd name="T19" fmla="*/ 0 h 627"/>
                                        <a:gd name="T20" fmla="*/ 0 w 645"/>
                                        <a:gd name="T21" fmla="*/ 0 h 627"/>
                                        <a:gd name="T22" fmla="*/ 0 w 645"/>
                                        <a:gd name="T23" fmla="*/ 0 h 627"/>
                                        <a:gd name="T24" fmla="*/ 0 w 645"/>
                                        <a:gd name="T25" fmla="*/ 0 h 627"/>
                                        <a:gd name="T26" fmla="*/ 0 w 645"/>
                                        <a:gd name="T27" fmla="*/ 0 h 627"/>
                                        <a:gd name="T28" fmla="*/ 0 w 645"/>
                                        <a:gd name="T29" fmla="*/ 0 h 627"/>
                                        <a:gd name="T30" fmla="*/ 0 w 645"/>
                                        <a:gd name="T31" fmla="*/ 0 h 627"/>
                                        <a:gd name="T32" fmla="*/ 0 w 645"/>
                                        <a:gd name="T33" fmla="*/ 0 h 627"/>
                                        <a:gd name="T34" fmla="*/ 0 w 645"/>
                                        <a:gd name="T35" fmla="*/ 0 h 627"/>
                                        <a:gd name="T36" fmla="*/ 0 w 645"/>
                                        <a:gd name="T37" fmla="*/ 0 h 627"/>
                                        <a:gd name="T38" fmla="*/ 0 w 645"/>
                                        <a:gd name="T39" fmla="*/ 0 h 627"/>
                                        <a:gd name="T40" fmla="*/ 0 w 645"/>
                                        <a:gd name="T41" fmla="*/ 0 h 627"/>
                                        <a:gd name="T42" fmla="*/ 0 w 645"/>
                                        <a:gd name="T43" fmla="*/ 0 h 627"/>
                                        <a:gd name="T44" fmla="*/ 0 w 645"/>
                                        <a:gd name="T45" fmla="*/ 0 h 627"/>
                                        <a:gd name="T46" fmla="*/ 0 w 645"/>
                                        <a:gd name="T47" fmla="*/ 0 h 627"/>
                                        <a:gd name="T48" fmla="*/ 0 w 645"/>
                                        <a:gd name="T49" fmla="*/ 0 h 627"/>
                                        <a:gd name="T50" fmla="*/ 0 w 645"/>
                                        <a:gd name="T51" fmla="*/ 0 h 627"/>
                                        <a:gd name="T52" fmla="*/ 0 w 645"/>
                                        <a:gd name="T53" fmla="*/ 0 h 627"/>
                                        <a:gd name="T54" fmla="*/ 0 w 645"/>
                                        <a:gd name="T55" fmla="*/ 0 h 627"/>
                                        <a:gd name="T56" fmla="*/ 0 w 645"/>
                                        <a:gd name="T57" fmla="*/ 0 h 627"/>
                                        <a:gd name="T58" fmla="*/ 0 w 645"/>
                                        <a:gd name="T59" fmla="*/ 0 h 627"/>
                                        <a:gd name="T60" fmla="*/ 0 w 645"/>
                                        <a:gd name="T61" fmla="*/ 0 h 627"/>
                                        <a:gd name="T62" fmla="*/ 0 w 645"/>
                                        <a:gd name="T63" fmla="*/ 0 h 627"/>
                                        <a:gd name="T64" fmla="*/ 0 w 645"/>
                                        <a:gd name="T65" fmla="*/ 0 h 627"/>
                                        <a:gd name="T66" fmla="*/ 0 w 645"/>
                                        <a:gd name="T67" fmla="*/ 0 h 627"/>
                                        <a:gd name="T68" fmla="*/ 0 w 645"/>
                                        <a:gd name="T69" fmla="*/ 0 h 627"/>
                                        <a:gd name="T70" fmla="*/ 0 w 645"/>
                                        <a:gd name="T71" fmla="*/ 0 h 627"/>
                                        <a:gd name="T72" fmla="*/ 0 w 645"/>
                                        <a:gd name="T73" fmla="*/ 0 h 627"/>
                                        <a:gd name="T74" fmla="*/ 0 w 645"/>
                                        <a:gd name="T75" fmla="*/ 0 h 627"/>
                                        <a:gd name="T76" fmla="*/ 0 w 645"/>
                                        <a:gd name="T77" fmla="*/ 0 h 627"/>
                                        <a:gd name="T78" fmla="*/ 0 w 645"/>
                                        <a:gd name="T79" fmla="*/ 0 h 627"/>
                                        <a:gd name="T80" fmla="*/ 0 w 645"/>
                                        <a:gd name="T81" fmla="*/ 0 h 627"/>
                                        <a:gd name="T82" fmla="*/ 0 w 645"/>
                                        <a:gd name="T83" fmla="*/ 0 h 627"/>
                                        <a:gd name="T84" fmla="*/ 0 w 645"/>
                                        <a:gd name="T85" fmla="*/ 0 h 627"/>
                                        <a:gd name="T86" fmla="*/ 0 w 645"/>
                                        <a:gd name="T87" fmla="*/ 0 h 627"/>
                                        <a:gd name="T88" fmla="*/ 0 w 645"/>
                                        <a:gd name="T89" fmla="*/ 0 h 627"/>
                                        <a:gd name="T90" fmla="*/ 0 w 645"/>
                                        <a:gd name="T91" fmla="*/ 0 h 627"/>
                                        <a:gd name="T92" fmla="*/ 0 w 645"/>
                                        <a:gd name="T93" fmla="*/ 0 h 627"/>
                                        <a:gd name="T94" fmla="*/ 0 w 645"/>
                                        <a:gd name="T95" fmla="*/ 0 h 627"/>
                                        <a:gd name="T96" fmla="*/ 0 w 645"/>
                                        <a:gd name="T97" fmla="*/ 0 h 627"/>
                                        <a:gd name="T98" fmla="*/ 0 w 645"/>
                                        <a:gd name="T99" fmla="*/ 0 h 627"/>
                                        <a:gd name="T100" fmla="*/ 0 w 645"/>
                                        <a:gd name="T101" fmla="*/ 0 h 627"/>
                                        <a:gd name="T102" fmla="*/ 0 w 645"/>
                                        <a:gd name="T103" fmla="*/ 0 h 627"/>
                                        <a:gd name="T104" fmla="*/ 0 w 645"/>
                                        <a:gd name="T105" fmla="*/ 0 h 627"/>
                                        <a:gd name="T106" fmla="*/ 0 w 645"/>
                                        <a:gd name="T107" fmla="*/ 0 h 627"/>
                                        <a:gd name="T108" fmla="*/ 0 w 645"/>
                                        <a:gd name="T109" fmla="*/ 0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205" name="Freeform 77">
                                  <a:extLst>
                                    <a:ext uri="{FF2B5EF4-FFF2-40B4-BE49-F238E27FC236}">
                                      <a16:creationId xmlns:a16="http://schemas.microsoft.com/office/drawing/2014/main" id="{3F4FD4F8-805C-4562-8A7D-4544914D3E7F}"/>
                                    </a:ext>
                                  </a:extLst>
                                </p:cNvPr>
                                <p:cNvSpPr>
                                  <a:spLocks/>
                                </p:cNvSpPr>
                                <p:nvPr/>
                              </p:nvSpPr>
                              <p:spPr bwMode="auto">
                                <a:xfrm>
                                  <a:off x="2147" y="1838"/>
                                  <a:ext cx="90" cy="81"/>
                                </a:xfrm>
                                <a:custGeom>
                                  <a:avLst/>
                                  <a:gdLst>
                                    <a:gd name="T0" fmla="*/ 0 w 447"/>
                                    <a:gd name="T1" fmla="*/ 0 h 407"/>
                                    <a:gd name="T2" fmla="*/ 0 w 447"/>
                                    <a:gd name="T3" fmla="*/ 0 h 407"/>
                                    <a:gd name="T4" fmla="*/ 0 w 447"/>
                                    <a:gd name="T5" fmla="*/ 0 h 407"/>
                                    <a:gd name="T6" fmla="*/ 0 w 447"/>
                                    <a:gd name="T7" fmla="*/ 0 h 407"/>
                                    <a:gd name="T8" fmla="*/ 0 w 447"/>
                                    <a:gd name="T9" fmla="*/ 0 h 407"/>
                                    <a:gd name="T10" fmla="*/ 0 w 447"/>
                                    <a:gd name="T11" fmla="*/ 0 h 407"/>
                                    <a:gd name="T12" fmla="*/ 0 w 447"/>
                                    <a:gd name="T13" fmla="*/ 0 h 407"/>
                                    <a:gd name="T14" fmla="*/ 0 w 447"/>
                                    <a:gd name="T15" fmla="*/ 0 h 407"/>
                                    <a:gd name="T16" fmla="*/ 0 w 447"/>
                                    <a:gd name="T17" fmla="*/ 0 h 407"/>
                                    <a:gd name="T18" fmla="*/ 0 w 447"/>
                                    <a:gd name="T19" fmla="*/ 0 h 407"/>
                                    <a:gd name="T20" fmla="*/ 0 w 447"/>
                                    <a:gd name="T21" fmla="*/ 0 h 407"/>
                                    <a:gd name="T22" fmla="*/ 0 w 447"/>
                                    <a:gd name="T23" fmla="*/ 0 h 407"/>
                                    <a:gd name="T24" fmla="*/ 0 w 447"/>
                                    <a:gd name="T25" fmla="*/ 0 h 407"/>
                                    <a:gd name="T26" fmla="*/ 0 w 447"/>
                                    <a:gd name="T27" fmla="*/ 0 h 407"/>
                                    <a:gd name="T28" fmla="*/ 0 w 447"/>
                                    <a:gd name="T29" fmla="*/ 0 h 407"/>
                                    <a:gd name="T30" fmla="*/ 0 w 447"/>
                                    <a:gd name="T31" fmla="*/ 0 h 407"/>
                                    <a:gd name="T32" fmla="*/ 0 w 447"/>
                                    <a:gd name="T33" fmla="*/ 0 h 407"/>
                                    <a:gd name="T34" fmla="*/ 0 w 447"/>
                                    <a:gd name="T35" fmla="*/ 0 h 407"/>
                                    <a:gd name="T36" fmla="*/ 0 w 447"/>
                                    <a:gd name="T37" fmla="*/ 0 h 407"/>
                                    <a:gd name="T38" fmla="*/ 0 w 447"/>
                                    <a:gd name="T39" fmla="*/ 0 h 407"/>
                                    <a:gd name="T40" fmla="*/ 0 w 447"/>
                                    <a:gd name="T41" fmla="*/ 0 h 407"/>
                                    <a:gd name="T42" fmla="*/ 0 w 447"/>
                                    <a:gd name="T43" fmla="*/ 0 h 407"/>
                                    <a:gd name="T44" fmla="*/ 0 w 447"/>
                                    <a:gd name="T45" fmla="*/ 0 h 407"/>
                                    <a:gd name="T46" fmla="*/ 0 w 447"/>
                                    <a:gd name="T47" fmla="*/ 0 h 407"/>
                                    <a:gd name="T48" fmla="*/ 0 w 447"/>
                                    <a:gd name="T49" fmla="*/ 0 h 407"/>
                                    <a:gd name="T50" fmla="*/ 0 w 447"/>
                                    <a:gd name="T51" fmla="*/ 0 h 407"/>
                                    <a:gd name="T52" fmla="*/ 0 w 447"/>
                                    <a:gd name="T53" fmla="*/ 0 h 407"/>
                                    <a:gd name="T54" fmla="*/ 0 w 447"/>
                                    <a:gd name="T55" fmla="*/ 0 h 407"/>
                                    <a:gd name="T56" fmla="*/ 0 w 447"/>
                                    <a:gd name="T57" fmla="*/ 0 h 407"/>
                                    <a:gd name="T58" fmla="*/ 0 w 447"/>
                                    <a:gd name="T59" fmla="*/ 0 h 407"/>
                                    <a:gd name="T60" fmla="*/ 0 w 447"/>
                                    <a:gd name="T61" fmla="*/ 0 h 407"/>
                                    <a:gd name="T62" fmla="*/ 0 w 447"/>
                                    <a:gd name="T63" fmla="*/ 0 h 407"/>
                                    <a:gd name="T64" fmla="*/ 0 w 447"/>
                                    <a:gd name="T65" fmla="*/ 0 h 407"/>
                                    <a:gd name="T66" fmla="*/ 0 w 447"/>
                                    <a:gd name="T67" fmla="*/ 0 h 407"/>
                                    <a:gd name="T68" fmla="*/ 0 w 447"/>
                                    <a:gd name="T69" fmla="*/ 0 h 407"/>
                                    <a:gd name="T70" fmla="*/ 0 w 447"/>
                                    <a:gd name="T71" fmla="*/ 0 h 407"/>
                                    <a:gd name="T72" fmla="*/ 0 w 447"/>
                                    <a:gd name="T73" fmla="*/ 0 h 407"/>
                                    <a:gd name="T74" fmla="*/ 0 w 447"/>
                                    <a:gd name="T75" fmla="*/ 0 h 407"/>
                                    <a:gd name="T76" fmla="*/ 0 w 447"/>
                                    <a:gd name="T77" fmla="*/ 0 h 407"/>
                                    <a:gd name="T78" fmla="*/ 0 w 447"/>
                                    <a:gd name="T79" fmla="*/ 0 h 407"/>
                                    <a:gd name="T80" fmla="*/ 0 w 447"/>
                                    <a:gd name="T81" fmla="*/ 0 h 407"/>
                                    <a:gd name="T82" fmla="*/ 0 w 447"/>
                                    <a:gd name="T83" fmla="*/ 0 h 407"/>
                                    <a:gd name="T84" fmla="*/ 0 w 447"/>
                                    <a:gd name="T85" fmla="*/ 0 h 407"/>
                                    <a:gd name="T86" fmla="*/ 0 w 447"/>
                                    <a:gd name="T87" fmla="*/ 0 h 407"/>
                                    <a:gd name="T88" fmla="*/ 0 w 447"/>
                                    <a:gd name="T89" fmla="*/ 0 h 407"/>
                                    <a:gd name="T90" fmla="*/ 0 w 447"/>
                                    <a:gd name="T91" fmla="*/ 0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199" name="Group 78">
                                <a:extLst>
                                  <a:ext uri="{FF2B5EF4-FFF2-40B4-BE49-F238E27FC236}">
                                    <a16:creationId xmlns:a16="http://schemas.microsoft.com/office/drawing/2014/main" id="{AA80326A-1113-4CFF-B034-499C7EEF7680}"/>
                                  </a:ext>
                                </a:extLst>
                              </p:cNvPr>
                              <p:cNvGrpSpPr>
                                <a:grpSpLocks/>
                              </p:cNvGrpSpPr>
                              <p:nvPr/>
                            </p:nvGrpSpPr>
                            <p:grpSpPr bwMode="auto">
                              <a:xfrm>
                                <a:off x="2056" y="1735"/>
                                <a:ext cx="107" cy="105"/>
                                <a:chOff x="2056" y="1735"/>
                                <a:chExt cx="107" cy="105"/>
                              </a:xfrm>
                            </p:grpSpPr>
                            <p:sp>
                              <p:nvSpPr>
                                <p:cNvPr id="32200" name="Freeform 79">
                                  <a:extLst>
                                    <a:ext uri="{FF2B5EF4-FFF2-40B4-BE49-F238E27FC236}">
                                      <a16:creationId xmlns:a16="http://schemas.microsoft.com/office/drawing/2014/main" id="{AF693198-A6EB-48B2-96F3-8434570536BA}"/>
                                    </a:ext>
                                  </a:extLst>
                                </p:cNvPr>
                                <p:cNvSpPr>
                                  <a:spLocks/>
                                </p:cNvSpPr>
                                <p:nvPr/>
                              </p:nvSpPr>
                              <p:spPr bwMode="auto">
                                <a:xfrm>
                                  <a:off x="2056" y="1735"/>
                                  <a:ext cx="107" cy="105"/>
                                </a:xfrm>
                                <a:custGeom>
                                  <a:avLst/>
                                  <a:gdLst>
                                    <a:gd name="T0" fmla="*/ 0 w 535"/>
                                    <a:gd name="T1" fmla="*/ 0 h 522"/>
                                    <a:gd name="T2" fmla="*/ 0 w 535"/>
                                    <a:gd name="T3" fmla="*/ 0 h 522"/>
                                    <a:gd name="T4" fmla="*/ 0 w 535"/>
                                    <a:gd name="T5" fmla="*/ 0 h 522"/>
                                    <a:gd name="T6" fmla="*/ 0 w 535"/>
                                    <a:gd name="T7" fmla="*/ 0 h 522"/>
                                    <a:gd name="T8" fmla="*/ 0 w 535"/>
                                    <a:gd name="T9" fmla="*/ 0 h 522"/>
                                    <a:gd name="T10" fmla="*/ 0 w 535"/>
                                    <a:gd name="T11" fmla="*/ 0 h 522"/>
                                    <a:gd name="T12" fmla="*/ 0 w 535"/>
                                    <a:gd name="T13" fmla="*/ 0 h 522"/>
                                    <a:gd name="T14" fmla="*/ 0 w 535"/>
                                    <a:gd name="T15" fmla="*/ 0 h 522"/>
                                    <a:gd name="T16" fmla="*/ 0 w 535"/>
                                    <a:gd name="T17" fmla="*/ 0 h 522"/>
                                    <a:gd name="T18" fmla="*/ 0 w 535"/>
                                    <a:gd name="T19" fmla="*/ 0 h 522"/>
                                    <a:gd name="T20" fmla="*/ 0 w 535"/>
                                    <a:gd name="T21" fmla="*/ 0 h 522"/>
                                    <a:gd name="T22" fmla="*/ 0 w 535"/>
                                    <a:gd name="T23" fmla="*/ 0 h 522"/>
                                    <a:gd name="T24" fmla="*/ 0 w 535"/>
                                    <a:gd name="T25" fmla="*/ 0 h 522"/>
                                    <a:gd name="T26" fmla="*/ 0 w 535"/>
                                    <a:gd name="T27" fmla="*/ 0 h 522"/>
                                    <a:gd name="T28" fmla="*/ 0 w 535"/>
                                    <a:gd name="T29" fmla="*/ 0 h 522"/>
                                    <a:gd name="T30" fmla="*/ 0 w 535"/>
                                    <a:gd name="T31" fmla="*/ 0 h 522"/>
                                    <a:gd name="T32" fmla="*/ 0 w 535"/>
                                    <a:gd name="T33" fmla="*/ 0 h 522"/>
                                    <a:gd name="T34" fmla="*/ 0 w 535"/>
                                    <a:gd name="T35" fmla="*/ 0 h 522"/>
                                    <a:gd name="T36" fmla="*/ 0 w 535"/>
                                    <a:gd name="T37" fmla="*/ 0 h 522"/>
                                    <a:gd name="T38" fmla="*/ 0 w 535"/>
                                    <a:gd name="T39" fmla="*/ 0 h 522"/>
                                    <a:gd name="T40" fmla="*/ 0 w 535"/>
                                    <a:gd name="T41" fmla="*/ 0 h 522"/>
                                    <a:gd name="T42" fmla="*/ 0 w 535"/>
                                    <a:gd name="T43" fmla="*/ 0 h 522"/>
                                    <a:gd name="T44" fmla="*/ 0 w 535"/>
                                    <a:gd name="T45" fmla="*/ 0 h 522"/>
                                    <a:gd name="T46" fmla="*/ 0 w 535"/>
                                    <a:gd name="T47" fmla="*/ 0 h 522"/>
                                    <a:gd name="T48" fmla="*/ 0 w 535"/>
                                    <a:gd name="T49" fmla="*/ 0 h 522"/>
                                    <a:gd name="T50" fmla="*/ 0 w 535"/>
                                    <a:gd name="T51" fmla="*/ 0 h 522"/>
                                    <a:gd name="T52" fmla="*/ 0 w 535"/>
                                    <a:gd name="T53" fmla="*/ 0 h 522"/>
                                    <a:gd name="T54" fmla="*/ 0 w 535"/>
                                    <a:gd name="T55" fmla="*/ 0 h 522"/>
                                    <a:gd name="T56" fmla="*/ 0 w 535"/>
                                    <a:gd name="T57" fmla="*/ 0 h 522"/>
                                    <a:gd name="T58" fmla="*/ 0 w 535"/>
                                    <a:gd name="T59" fmla="*/ 0 h 522"/>
                                    <a:gd name="T60" fmla="*/ 0 w 535"/>
                                    <a:gd name="T61" fmla="*/ 0 h 522"/>
                                    <a:gd name="T62" fmla="*/ 0 w 535"/>
                                    <a:gd name="T63" fmla="*/ 0 h 522"/>
                                    <a:gd name="T64" fmla="*/ 0 w 535"/>
                                    <a:gd name="T65" fmla="*/ 0 h 522"/>
                                    <a:gd name="T66" fmla="*/ 0 w 535"/>
                                    <a:gd name="T67" fmla="*/ 0 h 522"/>
                                    <a:gd name="T68" fmla="*/ 0 w 535"/>
                                    <a:gd name="T69" fmla="*/ 0 h 522"/>
                                    <a:gd name="T70" fmla="*/ 0 w 535"/>
                                    <a:gd name="T71" fmla="*/ 0 h 522"/>
                                    <a:gd name="T72" fmla="*/ 0 w 535"/>
                                    <a:gd name="T73" fmla="*/ 0 h 522"/>
                                    <a:gd name="T74" fmla="*/ 0 w 535"/>
                                    <a:gd name="T75" fmla="*/ 0 h 522"/>
                                    <a:gd name="T76" fmla="*/ 0 w 535"/>
                                    <a:gd name="T77" fmla="*/ 0 h 522"/>
                                    <a:gd name="T78" fmla="*/ 0 w 535"/>
                                    <a:gd name="T79" fmla="*/ 0 h 522"/>
                                    <a:gd name="T80" fmla="*/ 0 w 535"/>
                                    <a:gd name="T81" fmla="*/ 0 h 522"/>
                                    <a:gd name="T82" fmla="*/ 0 w 535"/>
                                    <a:gd name="T83" fmla="*/ 0 h 522"/>
                                    <a:gd name="T84" fmla="*/ 0 w 535"/>
                                    <a:gd name="T85" fmla="*/ 0 h 522"/>
                                    <a:gd name="T86" fmla="*/ 0 w 535"/>
                                    <a:gd name="T87" fmla="*/ 0 h 522"/>
                                    <a:gd name="T88" fmla="*/ 0 w 535"/>
                                    <a:gd name="T89" fmla="*/ 0 h 522"/>
                                    <a:gd name="T90" fmla="*/ 0 w 535"/>
                                    <a:gd name="T91" fmla="*/ 0 h 522"/>
                                    <a:gd name="T92" fmla="*/ 0 w 535"/>
                                    <a:gd name="T93" fmla="*/ 0 h 522"/>
                                    <a:gd name="T94" fmla="*/ 0 w 535"/>
                                    <a:gd name="T95" fmla="*/ 0 h 522"/>
                                    <a:gd name="T96" fmla="*/ 0 w 535"/>
                                    <a:gd name="T97" fmla="*/ 0 h 522"/>
                                    <a:gd name="T98" fmla="*/ 0 w 535"/>
                                    <a:gd name="T99" fmla="*/ 0 h 522"/>
                                    <a:gd name="T100" fmla="*/ 0 w 535"/>
                                    <a:gd name="T101" fmla="*/ 0 h 522"/>
                                    <a:gd name="T102" fmla="*/ 0 w 535"/>
                                    <a:gd name="T103" fmla="*/ 0 h 522"/>
                                    <a:gd name="T104" fmla="*/ 0 w 535"/>
                                    <a:gd name="T105" fmla="*/ 0 h 522"/>
                                    <a:gd name="T106" fmla="*/ 0 w 535"/>
                                    <a:gd name="T107" fmla="*/ 0 h 522"/>
                                    <a:gd name="T108" fmla="*/ 0 w 535"/>
                                    <a:gd name="T109" fmla="*/ 0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1" name="Freeform 80">
                                  <a:extLst>
                                    <a:ext uri="{FF2B5EF4-FFF2-40B4-BE49-F238E27FC236}">
                                      <a16:creationId xmlns:a16="http://schemas.microsoft.com/office/drawing/2014/main" id="{3F821A2D-C561-4FAB-A35F-7F1C7C5ED4E8}"/>
                                    </a:ext>
                                  </a:extLst>
                                </p:cNvPr>
                                <p:cNvSpPr>
                                  <a:spLocks/>
                                </p:cNvSpPr>
                                <p:nvPr/>
                              </p:nvSpPr>
                              <p:spPr bwMode="auto">
                                <a:xfrm>
                                  <a:off x="2062" y="1742"/>
                                  <a:ext cx="93" cy="92"/>
                                </a:xfrm>
                                <a:custGeom>
                                  <a:avLst/>
                                  <a:gdLst>
                                    <a:gd name="T0" fmla="*/ 0 w 466"/>
                                    <a:gd name="T1" fmla="*/ 0 h 457"/>
                                    <a:gd name="T2" fmla="*/ 0 w 466"/>
                                    <a:gd name="T3" fmla="*/ 0 h 457"/>
                                    <a:gd name="T4" fmla="*/ 0 w 466"/>
                                    <a:gd name="T5" fmla="*/ 0 h 457"/>
                                    <a:gd name="T6" fmla="*/ 0 w 466"/>
                                    <a:gd name="T7" fmla="*/ 0 h 457"/>
                                    <a:gd name="T8" fmla="*/ 0 w 466"/>
                                    <a:gd name="T9" fmla="*/ 0 h 457"/>
                                    <a:gd name="T10" fmla="*/ 0 w 466"/>
                                    <a:gd name="T11" fmla="*/ 0 h 457"/>
                                    <a:gd name="T12" fmla="*/ 0 w 466"/>
                                    <a:gd name="T13" fmla="*/ 0 h 457"/>
                                    <a:gd name="T14" fmla="*/ 0 w 466"/>
                                    <a:gd name="T15" fmla="*/ 0 h 457"/>
                                    <a:gd name="T16" fmla="*/ 0 w 466"/>
                                    <a:gd name="T17" fmla="*/ 0 h 457"/>
                                    <a:gd name="T18" fmla="*/ 0 w 466"/>
                                    <a:gd name="T19" fmla="*/ 0 h 457"/>
                                    <a:gd name="T20" fmla="*/ 0 w 466"/>
                                    <a:gd name="T21" fmla="*/ 0 h 457"/>
                                    <a:gd name="T22" fmla="*/ 0 w 466"/>
                                    <a:gd name="T23" fmla="*/ 0 h 457"/>
                                    <a:gd name="T24" fmla="*/ 0 w 466"/>
                                    <a:gd name="T25" fmla="*/ 0 h 457"/>
                                    <a:gd name="T26" fmla="*/ 0 w 466"/>
                                    <a:gd name="T27" fmla="*/ 0 h 457"/>
                                    <a:gd name="T28" fmla="*/ 0 w 466"/>
                                    <a:gd name="T29" fmla="*/ 0 h 457"/>
                                    <a:gd name="T30" fmla="*/ 0 w 466"/>
                                    <a:gd name="T31" fmla="*/ 0 h 457"/>
                                    <a:gd name="T32" fmla="*/ 0 w 466"/>
                                    <a:gd name="T33" fmla="*/ 0 h 457"/>
                                    <a:gd name="T34" fmla="*/ 0 w 466"/>
                                    <a:gd name="T35" fmla="*/ 0 h 457"/>
                                    <a:gd name="T36" fmla="*/ 0 w 466"/>
                                    <a:gd name="T37" fmla="*/ 0 h 457"/>
                                    <a:gd name="T38" fmla="*/ 0 w 466"/>
                                    <a:gd name="T39" fmla="*/ 0 h 457"/>
                                    <a:gd name="T40" fmla="*/ 0 w 466"/>
                                    <a:gd name="T41" fmla="*/ 0 h 457"/>
                                    <a:gd name="T42" fmla="*/ 0 w 466"/>
                                    <a:gd name="T43" fmla="*/ 0 h 457"/>
                                    <a:gd name="T44" fmla="*/ 0 w 466"/>
                                    <a:gd name="T45" fmla="*/ 0 h 457"/>
                                    <a:gd name="T46" fmla="*/ 0 w 466"/>
                                    <a:gd name="T47" fmla="*/ 0 h 457"/>
                                    <a:gd name="T48" fmla="*/ 0 w 466"/>
                                    <a:gd name="T49" fmla="*/ 0 h 457"/>
                                    <a:gd name="T50" fmla="*/ 0 w 466"/>
                                    <a:gd name="T51" fmla="*/ 0 h 457"/>
                                    <a:gd name="T52" fmla="*/ 0 w 466"/>
                                    <a:gd name="T53" fmla="*/ 0 h 457"/>
                                    <a:gd name="T54" fmla="*/ 0 w 466"/>
                                    <a:gd name="T55" fmla="*/ 0 h 457"/>
                                    <a:gd name="T56" fmla="*/ 0 w 466"/>
                                    <a:gd name="T57" fmla="*/ 0 h 457"/>
                                    <a:gd name="T58" fmla="*/ 0 w 466"/>
                                    <a:gd name="T59" fmla="*/ 0 h 457"/>
                                    <a:gd name="T60" fmla="*/ 0 w 466"/>
                                    <a:gd name="T61" fmla="*/ 0 h 457"/>
                                    <a:gd name="T62" fmla="*/ 0 w 466"/>
                                    <a:gd name="T63" fmla="*/ 0 h 457"/>
                                    <a:gd name="T64" fmla="*/ 0 w 466"/>
                                    <a:gd name="T65" fmla="*/ 0 h 457"/>
                                    <a:gd name="T66" fmla="*/ 0 w 466"/>
                                    <a:gd name="T67" fmla="*/ 0 h 457"/>
                                    <a:gd name="T68" fmla="*/ 0 w 466"/>
                                    <a:gd name="T69" fmla="*/ 0 h 457"/>
                                    <a:gd name="T70" fmla="*/ 0 w 466"/>
                                    <a:gd name="T71" fmla="*/ 0 h 457"/>
                                    <a:gd name="T72" fmla="*/ 0 w 466"/>
                                    <a:gd name="T73" fmla="*/ 0 h 457"/>
                                    <a:gd name="T74" fmla="*/ 0 w 466"/>
                                    <a:gd name="T75" fmla="*/ 0 h 457"/>
                                    <a:gd name="T76" fmla="*/ 0 w 466"/>
                                    <a:gd name="T77" fmla="*/ 0 h 457"/>
                                    <a:gd name="T78" fmla="*/ 0 w 466"/>
                                    <a:gd name="T79" fmla="*/ 0 h 457"/>
                                    <a:gd name="T80" fmla="*/ 0 w 466"/>
                                    <a:gd name="T81" fmla="*/ 0 h 457"/>
                                    <a:gd name="T82" fmla="*/ 0 w 466"/>
                                    <a:gd name="T83" fmla="*/ 0 h 457"/>
                                    <a:gd name="T84" fmla="*/ 0 w 466"/>
                                    <a:gd name="T85" fmla="*/ 0 h 457"/>
                                    <a:gd name="T86" fmla="*/ 0 w 466"/>
                                    <a:gd name="T87" fmla="*/ 0 h 457"/>
                                    <a:gd name="T88" fmla="*/ 0 w 466"/>
                                    <a:gd name="T89" fmla="*/ 0 h 457"/>
                                    <a:gd name="T90" fmla="*/ 0 w 466"/>
                                    <a:gd name="T91" fmla="*/ 0 h 457"/>
                                    <a:gd name="T92" fmla="*/ 0 w 466"/>
                                    <a:gd name="T93" fmla="*/ 0 h 457"/>
                                    <a:gd name="T94" fmla="*/ 0 w 466"/>
                                    <a:gd name="T95" fmla="*/ 0 h 457"/>
                                    <a:gd name="T96" fmla="*/ 0 w 466"/>
                                    <a:gd name="T97" fmla="*/ 0 h 457"/>
                                    <a:gd name="T98" fmla="*/ 0 w 466"/>
                                    <a:gd name="T99" fmla="*/ 0 h 457"/>
                                    <a:gd name="T100" fmla="*/ 0 w 466"/>
                                    <a:gd name="T101" fmla="*/ 0 h 457"/>
                                    <a:gd name="T102" fmla="*/ 0 w 466"/>
                                    <a:gd name="T103" fmla="*/ 0 h 457"/>
                                    <a:gd name="T104" fmla="*/ 0 w 466"/>
                                    <a:gd name="T105" fmla="*/ 0 h 457"/>
                                    <a:gd name="T106" fmla="*/ 0 w 466"/>
                                    <a:gd name="T107" fmla="*/ 0 h 457"/>
                                    <a:gd name="T108" fmla="*/ 0 w 466"/>
                                    <a:gd name="T109" fmla="*/ 0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2" name="Freeform 81">
                                  <a:extLst>
                                    <a:ext uri="{FF2B5EF4-FFF2-40B4-BE49-F238E27FC236}">
                                      <a16:creationId xmlns:a16="http://schemas.microsoft.com/office/drawing/2014/main" id="{0FBC0293-4888-4D83-A31A-6B403A35B828}"/>
                                    </a:ext>
                                  </a:extLst>
                                </p:cNvPr>
                                <p:cNvSpPr>
                                  <a:spLocks/>
                                </p:cNvSpPr>
                                <p:nvPr/>
                              </p:nvSpPr>
                              <p:spPr bwMode="auto">
                                <a:xfrm>
                                  <a:off x="2069" y="1751"/>
                                  <a:ext cx="78" cy="77"/>
                                </a:xfrm>
                                <a:custGeom>
                                  <a:avLst/>
                                  <a:gdLst>
                                    <a:gd name="T0" fmla="*/ 0 w 390"/>
                                    <a:gd name="T1" fmla="*/ 0 h 383"/>
                                    <a:gd name="T2" fmla="*/ 0 w 390"/>
                                    <a:gd name="T3" fmla="*/ 0 h 383"/>
                                    <a:gd name="T4" fmla="*/ 0 w 390"/>
                                    <a:gd name="T5" fmla="*/ 0 h 383"/>
                                    <a:gd name="T6" fmla="*/ 0 w 390"/>
                                    <a:gd name="T7" fmla="*/ 0 h 383"/>
                                    <a:gd name="T8" fmla="*/ 0 w 390"/>
                                    <a:gd name="T9" fmla="*/ 0 h 383"/>
                                    <a:gd name="T10" fmla="*/ 0 w 390"/>
                                    <a:gd name="T11" fmla="*/ 0 h 383"/>
                                    <a:gd name="T12" fmla="*/ 0 w 390"/>
                                    <a:gd name="T13" fmla="*/ 0 h 383"/>
                                    <a:gd name="T14" fmla="*/ 0 w 390"/>
                                    <a:gd name="T15" fmla="*/ 0 h 383"/>
                                    <a:gd name="T16" fmla="*/ 0 w 390"/>
                                    <a:gd name="T17" fmla="*/ 0 h 383"/>
                                    <a:gd name="T18" fmla="*/ 0 w 390"/>
                                    <a:gd name="T19" fmla="*/ 0 h 383"/>
                                    <a:gd name="T20" fmla="*/ 0 w 390"/>
                                    <a:gd name="T21" fmla="*/ 0 h 383"/>
                                    <a:gd name="T22" fmla="*/ 0 w 390"/>
                                    <a:gd name="T23" fmla="*/ 0 h 383"/>
                                    <a:gd name="T24" fmla="*/ 0 w 390"/>
                                    <a:gd name="T25" fmla="*/ 0 h 383"/>
                                    <a:gd name="T26" fmla="*/ 0 w 390"/>
                                    <a:gd name="T27" fmla="*/ 0 h 383"/>
                                    <a:gd name="T28" fmla="*/ 0 w 390"/>
                                    <a:gd name="T29" fmla="*/ 0 h 383"/>
                                    <a:gd name="T30" fmla="*/ 0 w 390"/>
                                    <a:gd name="T31" fmla="*/ 0 h 383"/>
                                    <a:gd name="T32" fmla="*/ 0 w 390"/>
                                    <a:gd name="T33" fmla="*/ 0 h 383"/>
                                    <a:gd name="T34" fmla="*/ 0 w 390"/>
                                    <a:gd name="T35" fmla="*/ 0 h 383"/>
                                    <a:gd name="T36" fmla="*/ 0 w 390"/>
                                    <a:gd name="T37" fmla="*/ 0 h 383"/>
                                    <a:gd name="T38" fmla="*/ 0 w 390"/>
                                    <a:gd name="T39" fmla="*/ 0 h 383"/>
                                    <a:gd name="T40" fmla="*/ 0 w 390"/>
                                    <a:gd name="T41" fmla="*/ 0 h 383"/>
                                    <a:gd name="T42" fmla="*/ 0 w 390"/>
                                    <a:gd name="T43" fmla="*/ 0 h 383"/>
                                    <a:gd name="T44" fmla="*/ 0 w 390"/>
                                    <a:gd name="T45" fmla="*/ 0 h 383"/>
                                    <a:gd name="T46" fmla="*/ 0 w 390"/>
                                    <a:gd name="T47" fmla="*/ 0 h 383"/>
                                    <a:gd name="T48" fmla="*/ 0 w 390"/>
                                    <a:gd name="T49" fmla="*/ 0 h 383"/>
                                    <a:gd name="T50" fmla="*/ 0 w 390"/>
                                    <a:gd name="T51" fmla="*/ 0 h 383"/>
                                    <a:gd name="T52" fmla="*/ 0 w 390"/>
                                    <a:gd name="T53" fmla="*/ 0 h 383"/>
                                    <a:gd name="T54" fmla="*/ 0 w 390"/>
                                    <a:gd name="T55" fmla="*/ 0 h 383"/>
                                    <a:gd name="T56" fmla="*/ 0 w 390"/>
                                    <a:gd name="T57" fmla="*/ 0 h 383"/>
                                    <a:gd name="T58" fmla="*/ 0 w 390"/>
                                    <a:gd name="T59" fmla="*/ 0 h 383"/>
                                    <a:gd name="T60" fmla="*/ 0 w 390"/>
                                    <a:gd name="T61" fmla="*/ 0 h 383"/>
                                    <a:gd name="T62" fmla="*/ 0 w 390"/>
                                    <a:gd name="T63" fmla="*/ 0 h 383"/>
                                    <a:gd name="T64" fmla="*/ 0 w 390"/>
                                    <a:gd name="T65" fmla="*/ 0 h 383"/>
                                    <a:gd name="T66" fmla="*/ 0 w 390"/>
                                    <a:gd name="T67" fmla="*/ 0 h 383"/>
                                    <a:gd name="T68" fmla="*/ 0 w 390"/>
                                    <a:gd name="T69" fmla="*/ 0 h 383"/>
                                    <a:gd name="T70" fmla="*/ 0 w 390"/>
                                    <a:gd name="T71" fmla="*/ 0 h 383"/>
                                    <a:gd name="T72" fmla="*/ 0 w 390"/>
                                    <a:gd name="T73" fmla="*/ 0 h 383"/>
                                    <a:gd name="T74" fmla="*/ 0 w 390"/>
                                    <a:gd name="T75" fmla="*/ 0 h 383"/>
                                    <a:gd name="T76" fmla="*/ 0 w 390"/>
                                    <a:gd name="T77" fmla="*/ 0 h 383"/>
                                    <a:gd name="T78" fmla="*/ 0 w 390"/>
                                    <a:gd name="T79" fmla="*/ 0 h 383"/>
                                    <a:gd name="T80" fmla="*/ 0 w 390"/>
                                    <a:gd name="T81" fmla="*/ 0 h 383"/>
                                    <a:gd name="T82" fmla="*/ 0 w 390"/>
                                    <a:gd name="T83" fmla="*/ 0 h 383"/>
                                    <a:gd name="T84" fmla="*/ 0 w 390"/>
                                    <a:gd name="T85" fmla="*/ 0 h 383"/>
                                    <a:gd name="T86" fmla="*/ 0 w 390"/>
                                    <a:gd name="T87" fmla="*/ 0 h 383"/>
                                    <a:gd name="T88" fmla="*/ 0 w 390"/>
                                    <a:gd name="T89" fmla="*/ 0 h 383"/>
                                    <a:gd name="T90" fmla="*/ 0 w 390"/>
                                    <a:gd name="T91" fmla="*/ 0 h 383"/>
                                    <a:gd name="T92" fmla="*/ 0 w 390"/>
                                    <a:gd name="T93" fmla="*/ 0 h 383"/>
                                    <a:gd name="T94" fmla="*/ 0 w 390"/>
                                    <a:gd name="T95" fmla="*/ 0 h 383"/>
                                    <a:gd name="T96" fmla="*/ 0 w 390"/>
                                    <a:gd name="T97" fmla="*/ 0 h 383"/>
                                    <a:gd name="T98" fmla="*/ 0 w 390"/>
                                    <a:gd name="T99" fmla="*/ 0 h 383"/>
                                    <a:gd name="T100" fmla="*/ 0 w 390"/>
                                    <a:gd name="T101" fmla="*/ 0 h 383"/>
                                    <a:gd name="T102" fmla="*/ 0 w 390"/>
                                    <a:gd name="T103" fmla="*/ 0 h 383"/>
                                    <a:gd name="T104" fmla="*/ 0 w 390"/>
                                    <a:gd name="T105" fmla="*/ 0 h 383"/>
                                    <a:gd name="T106" fmla="*/ 0 w 390"/>
                                    <a:gd name="T107" fmla="*/ 0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3" name="Freeform 82">
                                  <a:extLst>
                                    <a:ext uri="{FF2B5EF4-FFF2-40B4-BE49-F238E27FC236}">
                                      <a16:creationId xmlns:a16="http://schemas.microsoft.com/office/drawing/2014/main" id="{A56D96B7-E8EB-47F2-A841-4992C35D779E}"/>
                                    </a:ext>
                                  </a:extLst>
                                </p:cNvPr>
                                <p:cNvSpPr>
                                  <a:spLocks/>
                                </p:cNvSpPr>
                                <p:nvPr/>
                              </p:nvSpPr>
                              <p:spPr bwMode="auto">
                                <a:xfrm>
                                  <a:off x="2074" y="1758"/>
                                  <a:ext cx="71" cy="71"/>
                                </a:xfrm>
                                <a:custGeom>
                                  <a:avLst/>
                                  <a:gdLst>
                                    <a:gd name="T0" fmla="*/ 0 w 357"/>
                                    <a:gd name="T1" fmla="*/ 0 h 351"/>
                                    <a:gd name="T2" fmla="*/ 0 w 357"/>
                                    <a:gd name="T3" fmla="*/ 0 h 351"/>
                                    <a:gd name="T4" fmla="*/ 0 w 357"/>
                                    <a:gd name="T5" fmla="*/ 0 h 351"/>
                                    <a:gd name="T6" fmla="*/ 0 w 357"/>
                                    <a:gd name="T7" fmla="*/ 0 h 351"/>
                                    <a:gd name="T8" fmla="*/ 0 w 357"/>
                                    <a:gd name="T9" fmla="*/ 0 h 351"/>
                                    <a:gd name="T10" fmla="*/ 0 w 357"/>
                                    <a:gd name="T11" fmla="*/ 0 h 351"/>
                                    <a:gd name="T12" fmla="*/ 0 w 357"/>
                                    <a:gd name="T13" fmla="*/ 0 h 351"/>
                                    <a:gd name="T14" fmla="*/ 0 w 357"/>
                                    <a:gd name="T15" fmla="*/ 0 h 351"/>
                                    <a:gd name="T16" fmla="*/ 0 w 357"/>
                                    <a:gd name="T17" fmla="*/ 0 h 351"/>
                                    <a:gd name="T18" fmla="*/ 0 w 357"/>
                                    <a:gd name="T19" fmla="*/ 0 h 351"/>
                                    <a:gd name="T20" fmla="*/ 0 w 357"/>
                                    <a:gd name="T21" fmla="*/ 0 h 351"/>
                                    <a:gd name="T22" fmla="*/ 0 w 357"/>
                                    <a:gd name="T23" fmla="*/ 0 h 351"/>
                                    <a:gd name="T24" fmla="*/ 0 w 357"/>
                                    <a:gd name="T25" fmla="*/ 0 h 351"/>
                                    <a:gd name="T26" fmla="*/ 0 w 357"/>
                                    <a:gd name="T27" fmla="*/ 0 h 351"/>
                                    <a:gd name="T28" fmla="*/ 0 w 357"/>
                                    <a:gd name="T29" fmla="*/ 0 h 351"/>
                                    <a:gd name="T30" fmla="*/ 0 w 357"/>
                                    <a:gd name="T31" fmla="*/ 0 h 351"/>
                                    <a:gd name="T32" fmla="*/ 0 w 357"/>
                                    <a:gd name="T33" fmla="*/ 0 h 351"/>
                                    <a:gd name="T34" fmla="*/ 0 w 357"/>
                                    <a:gd name="T35" fmla="*/ 0 h 351"/>
                                    <a:gd name="T36" fmla="*/ 0 w 357"/>
                                    <a:gd name="T37" fmla="*/ 0 h 351"/>
                                    <a:gd name="T38" fmla="*/ 0 w 357"/>
                                    <a:gd name="T39" fmla="*/ 0 h 351"/>
                                    <a:gd name="T40" fmla="*/ 0 w 357"/>
                                    <a:gd name="T41" fmla="*/ 0 h 351"/>
                                    <a:gd name="T42" fmla="*/ 0 w 357"/>
                                    <a:gd name="T43" fmla="*/ 0 h 351"/>
                                    <a:gd name="T44" fmla="*/ 0 w 357"/>
                                    <a:gd name="T45" fmla="*/ 0 h 351"/>
                                    <a:gd name="T46" fmla="*/ 0 w 357"/>
                                    <a:gd name="T47" fmla="*/ 0 h 351"/>
                                    <a:gd name="T48" fmla="*/ 0 w 357"/>
                                    <a:gd name="T49" fmla="*/ 0 h 351"/>
                                    <a:gd name="T50" fmla="*/ 0 w 357"/>
                                    <a:gd name="T51" fmla="*/ 0 h 351"/>
                                    <a:gd name="T52" fmla="*/ 0 w 357"/>
                                    <a:gd name="T53" fmla="*/ 0 h 351"/>
                                    <a:gd name="T54" fmla="*/ 0 w 357"/>
                                    <a:gd name="T55" fmla="*/ 0 h 351"/>
                                    <a:gd name="T56" fmla="*/ 0 w 357"/>
                                    <a:gd name="T57" fmla="*/ 0 h 351"/>
                                    <a:gd name="T58" fmla="*/ 0 w 357"/>
                                    <a:gd name="T59" fmla="*/ 0 h 351"/>
                                    <a:gd name="T60" fmla="*/ 0 w 357"/>
                                    <a:gd name="T61" fmla="*/ 0 h 351"/>
                                    <a:gd name="T62" fmla="*/ 0 w 357"/>
                                    <a:gd name="T63" fmla="*/ 0 h 351"/>
                                    <a:gd name="T64" fmla="*/ 0 w 357"/>
                                    <a:gd name="T65" fmla="*/ 0 h 351"/>
                                    <a:gd name="T66" fmla="*/ 0 w 357"/>
                                    <a:gd name="T67" fmla="*/ 0 h 351"/>
                                    <a:gd name="T68" fmla="*/ 0 w 357"/>
                                    <a:gd name="T69" fmla="*/ 0 h 351"/>
                                    <a:gd name="T70" fmla="*/ 0 w 357"/>
                                    <a:gd name="T71" fmla="*/ 0 h 351"/>
                                    <a:gd name="T72" fmla="*/ 0 w 357"/>
                                    <a:gd name="T73" fmla="*/ 0 h 351"/>
                                    <a:gd name="T74" fmla="*/ 0 w 357"/>
                                    <a:gd name="T75" fmla="*/ 0 h 351"/>
                                    <a:gd name="T76" fmla="*/ 0 w 357"/>
                                    <a:gd name="T77" fmla="*/ 0 h 351"/>
                                    <a:gd name="T78" fmla="*/ 0 w 357"/>
                                    <a:gd name="T79" fmla="*/ 0 h 351"/>
                                    <a:gd name="T80" fmla="*/ 0 w 357"/>
                                    <a:gd name="T81" fmla="*/ 0 h 351"/>
                                    <a:gd name="T82" fmla="*/ 0 w 357"/>
                                    <a:gd name="T83" fmla="*/ 0 h 351"/>
                                    <a:gd name="T84" fmla="*/ 0 w 357"/>
                                    <a:gd name="T85" fmla="*/ 0 h 351"/>
                                    <a:gd name="T86" fmla="*/ 0 w 357"/>
                                    <a:gd name="T87" fmla="*/ 0 h 351"/>
                                    <a:gd name="T88" fmla="*/ 0 w 357"/>
                                    <a:gd name="T89" fmla="*/ 0 h 351"/>
                                    <a:gd name="T90" fmla="*/ 0 w 357"/>
                                    <a:gd name="T91" fmla="*/ 0 h 351"/>
                                    <a:gd name="T92" fmla="*/ 0 w 357"/>
                                    <a:gd name="T93" fmla="*/ 0 h 351"/>
                                    <a:gd name="T94" fmla="*/ 0 w 357"/>
                                    <a:gd name="T95" fmla="*/ 0 h 351"/>
                                    <a:gd name="T96" fmla="*/ 0 w 357"/>
                                    <a:gd name="T97" fmla="*/ 0 h 351"/>
                                    <a:gd name="T98" fmla="*/ 0 w 357"/>
                                    <a:gd name="T99" fmla="*/ 0 h 351"/>
                                    <a:gd name="T100" fmla="*/ 0 w 357"/>
                                    <a:gd name="T101" fmla="*/ 0 h 351"/>
                                    <a:gd name="T102" fmla="*/ 0 w 357"/>
                                    <a:gd name="T103" fmla="*/ 0 h 351"/>
                                    <a:gd name="T104" fmla="*/ 0 w 357"/>
                                    <a:gd name="T105" fmla="*/ 0 h 351"/>
                                    <a:gd name="T106" fmla="*/ 0 w 357"/>
                                    <a:gd name="T107" fmla="*/ 0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2192" name="Group 83">
                              <a:extLst>
                                <a:ext uri="{FF2B5EF4-FFF2-40B4-BE49-F238E27FC236}">
                                  <a16:creationId xmlns:a16="http://schemas.microsoft.com/office/drawing/2014/main" id="{7AA51EED-7588-47A0-853A-57A02B48B227}"/>
                                </a:ext>
                              </a:extLst>
                            </p:cNvPr>
                            <p:cNvGrpSpPr>
                              <a:grpSpLocks/>
                            </p:cNvGrpSpPr>
                            <p:nvPr/>
                          </p:nvGrpSpPr>
                          <p:grpSpPr bwMode="auto">
                            <a:xfrm>
                              <a:off x="2052" y="1742"/>
                              <a:ext cx="36" cy="95"/>
                              <a:chOff x="2052" y="1742"/>
                              <a:chExt cx="36" cy="95"/>
                            </a:xfrm>
                          </p:grpSpPr>
                          <p:grpSp>
                            <p:nvGrpSpPr>
                              <p:cNvPr id="32193" name="Group 84">
                                <a:extLst>
                                  <a:ext uri="{FF2B5EF4-FFF2-40B4-BE49-F238E27FC236}">
                                    <a16:creationId xmlns:a16="http://schemas.microsoft.com/office/drawing/2014/main" id="{E08B21CC-0029-487A-A1E2-8BFDFEFC7A77}"/>
                                  </a:ext>
                                </a:extLst>
                              </p:cNvPr>
                              <p:cNvGrpSpPr>
                                <a:grpSpLocks/>
                              </p:cNvGrpSpPr>
                              <p:nvPr/>
                            </p:nvGrpSpPr>
                            <p:grpSpPr bwMode="auto">
                              <a:xfrm>
                                <a:off x="2060" y="1742"/>
                                <a:ext cx="20" cy="23"/>
                                <a:chOff x="2060" y="1742"/>
                                <a:chExt cx="20" cy="23"/>
                              </a:xfrm>
                            </p:grpSpPr>
                            <p:sp>
                              <p:nvSpPr>
                                <p:cNvPr id="32196" name="Freeform 85">
                                  <a:extLst>
                                    <a:ext uri="{FF2B5EF4-FFF2-40B4-BE49-F238E27FC236}">
                                      <a16:creationId xmlns:a16="http://schemas.microsoft.com/office/drawing/2014/main" id="{D9AC8C77-94DC-44E9-BAC2-E0E1FB4CA199}"/>
                                    </a:ext>
                                  </a:extLst>
                                </p:cNvPr>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0 w 101"/>
                                    <a:gd name="T9" fmla="*/ 0 h 112"/>
                                    <a:gd name="T10" fmla="*/ 0 w 101"/>
                                    <a:gd name="T11" fmla="*/ 0 h 112"/>
                                    <a:gd name="T12" fmla="*/ 0 w 101"/>
                                    <a:gd name="T13" fmla="*/ 0 h 112"/>
                                    <a:gd name="T14" fmla="*/ 0 w 101"/>
                                    <a:gd name="T15" fmla="*/ 0 h 112"/>
                                    <a:gd name="T16" fmla="*/ 0 w 101"/>
                                    <a:gd name="T17" fmla="*/ 0 h 112"/>
                                    <a:gd name="T18" fmla="*/ 0 w 101"/>
                                    <a:gd name="T19" fmla="*/ 0 h 112"/>
                                    <a:gd name="T20" fmla="*/ 0 w 101"/>
                                    <a:gd name="T21" fmla="*/ 0 h 112"/>
                                    <a:gd name="T22" fmla="*/ 0 w 101"/>
                                    <a:gd name="T23" fmla="*/ 0 h 112"/>
                                    <a:gd name="T24" fmla="*/ 0 w 101"/>
                                    <a:gd name="T25" fmla="*/ 0 h 112"/>
                                    <a:gd name="T26" fmla="*/ 0 w 101"/>
                                    <a:gd name="T27" fmla="*/ 0 h 112"/>
                                    <a:gd name="T28" fmla="*/ 0 w 101"/>
                                    <a:gd name="T29" fmla="*/ 0 h 112"/>
                                    <a:gd name="T30" fmla="*/ 0 w 101"/>
                                    <a:gd name="T31" fmla="*/ 0 h 112"/>
                                    <a:gd name="T32" fmla="*/ 0 w 101"/>
                                    <a:gd name="T33" fmla="*/ 0 h 112"/>
                                    <a:gd name="T34" fmla="*/ 0 w 101"/>
                                    <a:gd name="T35" fmla="*/ 0 h 112"/>
                                    <a:gd name="T36" fmla="*/ 0 w 101"/>
                                    <a:gd name="T37" fmla="*/ 0 h 112"/>
                                    <a:gd name="T38" fmla="*/ 0 w 101"/>
                                    <a:gd name="T39" fmla="*/ 0 h 112"/>
                                    <a:gd name="T40" fmla="*/ 0 w 101"/>
                                    <a:gd name="T41" fmla="*/ 0 h 112"/>
                                    <a:gd name="T42" fmla="*/ 0 w 101"/>
                                    <a:gd name="T43" fmla="*/ 0 h 112"/>
                                    <a:gd name="T44" fmla="*/ 0 w 101"/>
                                    <a:gd name="T45" fmla="*/ 0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7" name="Freeform 86">
                                  <a:extLst>
                                    <a:ext uri="{FF2B5EF4-FFF2-40B4-BE49-F238E27FC236}">
                                      <a16:creationId xmlns:a16="http://schemas.microsoft.com/office/drawing/2014/main" id="{DF8508B4-5940-40E2-8C6B-BE96E94B41C3}"/>
                                    </a:ext>
                                  </a:extLst>
                                </p:cNvPr>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194" name="Freeform 87">
                                <a:extLst>
                                  <a:ext uri="{FF2B5EF4-FFF2-40B4-BE49-F238E27FC236}">
                                    <a16:creationId xmlns:a16="http://schemas.microsoft.com/office/drawing/2014/main" id="{C4E61D09-1109-48E5-99D2-272A872BCD9E}"/>
                                  </a:ext>
                                </a:extLst>
                              </p:cNvPr>
                              <p:cNvSpPr>
                                <a:spLocks/>
                              </p:cNvSpPr>
                              <p:nvPr/>
                            </p:nvSpPr>
                            <p:spPr bwMode="auto">
                              <a:xfrm>
                                <a:off x="2052" y="1788"/>
                                <a:ext cx="21" cy="22"/>
                              </a:xfrm>
                              <a:custGeom>
                                <a:avLst/>
                                <a:gdLst>
                                  <a:gd name="T0" fmla="*/ 0 w 101"/>
                                  <a:gd name="T1" fmla="*/ 0 h 111"/>
                                  <a:gd name="T2" fmla="*/ 0 w 101"/>
                                  <a:gd name="T3" fmla="*/ 0 h 111"/>
                                  <a:gd name="T4" fmla="*/ 0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0 h 111"/>
                                  <a:gd name="T26" fmla="*/ 0 w 101"/>
                                  <a:gd name="T27" fmla="*/ 0 h 111"/>
                                  <a:gd name="T28" fmla="*/ 0 w 101"/>
                                  <a:gd name="T29" fmla="*/ 0 h 111"/>
                                  <a:gd name="T30" fmla="*/ 0 w 101"/>
                                  <a:gd name="T31" fmla="*/ 0 h 111"/>
                                  <a:gd name="T32" fmla="*/ 0 w 101"/>
                                  <a:gd name="T33" fmla="*/ 0 h 111"/>
                                  <a:gd name="T34" fmla="*/ 0 w 101"/>
                                  <a:gd name="T35" fmla="*/ 0 h 111"/>
                                  <a:gd name="T36" fmla="*/ 0 w 101"/>
                                  <a:gd name="T37" fmla="*/ 0 h 111"/>
                                  <a:gd name="T38" fmla="*/ 0 w 101"/>
                                  <a:gd name="T39" fmla="*/ 0 h 111"/>
                                  <a:gd name="T40" fmla="*/ 0 w 101"/>
                                  <a:gd name="T41" fmla="*/ 0 h 111"/>
                                  <a:gd name="T42" fmla="*/ 0 w 101"/>
                                  <a:gd name="T43" fmla="*/ 0 h 111"/>
                                  <a:gd name="T44" fmla="*/ 0 w 101"/>
                                  <a:gd name="T45" fmla="*/ 0 h 111"/>
                                  <a:gd name="T46" fmla="*/ 0 w 101"/>
                                  <a:gd name="T47" fmla="*/ 0 h 111"/>
                                  <a:gd name="T48" fmla="*/ 0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5" name="Freeform 88">
                                <a:extLst>
                                  <a:ext uri="{FF2B5EF4-FFF2-40B4-BE49-F238E27FC236}">
                                    <a16:creationId xmlns:a16="http://schemas.microsoft.com/office/drawing/2014/main" id="{9449A7F3-442C-4493-897B-52A52D57D585}"/>
                                  </a:ext>
                                </a:extLst>
                              </p:cNvPr>
                              <p:cNvSpPr>
                                <a:spLocks/>
                              </p:cNvSpPr>
                              <p:nvPr/>
                            </p:nvSpPr>
                            <p:spPr bwMode="auto">
                              <a:xfrm>
                                <a:off x="2070" y="1814"/>
                                <a:ext cx="18" cy="23"/>
                              </a:xfrm>
                              <a:custGeom>
                                <a:avLst/>
                                <a:gdLst>
                                  <a:gd name="T0" fmla="*/ 0 w 91"/>
                                  <a:gd name="T1" fmla="*/ 0 h 114"/>
                                  <a:gd name="T2" fmla="*/ 0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0 h 114"/>
                                  <a:gd name="T24" fmla="*/ 0 w 91"/>
                                  <a:gd name="T25" fmla="*/ 0 h 114"/>
                                  <a:gd name="T26" fmla="*/ 0 w 91"/>
                                  <a:gd name="T27" fmla="*/ 0 h 114"/>
                                  <a:gd name="T28" fmla="*/ 0 w 91"/>
                                  <a:gd name="T29" fmla="*/ 0 h 114"/>
                                  <a:gd name="T30" fmla="*/ 0 w 91"/>
                                  <a:gd name="T31" fmla="*/ 0 h 114"/>
                                  <a:gd name="T32" fmla="*/ 0 w 91"/>
                                  <a:gd name="T33" fmla="*/ 0 h 114"/>
                                  <a:gd name="T34" fmla="*/ 0 w 91"/>
                                  <a:gd name="T35" fmla="*/ 0 h 114"/>
                                  <a:gd name="T36" fmla="*/ 0 w 91"/>
                                  <a:gd name="T37" fmla="*/ 0 h 114"/>
                                  <a:gd name="T38" fmla="*/ 0 w 91"/>
                                  <a:gd name="T39" fmla="*/ 0 h 114"/>
                                  <a:gd name="T40" fmla="*/ 0 w 91"/>
                                  <a:gd name="T41" fmla="*/ 0 h 114"/>
                                  <a:gd name="T42" fmla="*/ 0 w 91"/>
                                  <a:gd name="T43" fmla="*/ 0 h 114"/>
                                  <a:gd name="T44" fmla="*/ 0 w 91"/>
                                  <a:gd name="T45" fmla="*/ 0 h 114"/>
                                  <a:gd name="T46" fmla="*/ 0 w 91"/>
                                  <a:gd name="T47" fmla="*/ 0 h 114"/>
                                  <a:gd name="T48" fmla="*/ 0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2187" name="Group 89">
                            <a:extLst>
                              <a:ext uri="{FF2B5EF4-FFF2-40B4-BE49-F238E27FC236}">
                                <a16:creationId xmlns:a16="http://schemas.microsoft.com/office/drawing/2014/main" id="{5320DA3D-04AA-4CBE-8190-14AACE9D2187}"/>
                              </a:ext>
                            </a:extLst>
                          </p:cNvPr>
                          <p:cNvGrpSpPr>
                            <a:grpSpLocks/>
                          </p:cNvGrpSpPr>
                          <p:nvPr/>
                        </p:nvGrpSpPr>
                        <p:grpSpPr bwMode="auto">
                          <a:xfrm>
                            <a:off x="2116" y="1790"/>
                            <a:ext cx="130" cy="120"/>
                            <a:chOff x="2116" y="1790"/>
                            <a:chExt cx="130" cy="120"/>
                          </a:xfrm>
                        </p:grpSpPr>
                        <p:sp>
                          <p:nvSpPr>
                            <p:cNvPr id="32188" name="Freeform 90">
                              <a:extLst>
                                <a:ext uri="{FF2B5EF4-FFF2-40B4-BE49-F238E27FC236}">
                                  <a16:creationId xmlns:a16="http://schemas.microsoft.com/office/drawing/2014/main" id="{5CB20391-435A-40AB-B50C-AFCE5977E43F}"/>
                                </a:ext>
                              </a:extLst>
                            </p:cNvPr>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0 h 322"/>
                                <a:gd name="T8" fmla="*/ 0 w 380"/>
                                <a:gd name="T9" fmla="*/ 0 h 322"/>
                                <a:gd name="T10" fmla="*/ 0 w 380"/>
                                <a:gd name="T11" fmla="*/ 0 h 322"/>
                                <a:gd name="T12" fmla="*/ 0 w 380"/>
                                <a:gd name="T13" fmla="*/ 0 h 322"/>
                                <a:gd name="T14" fmla="*/ 0 w 380"/>
                                <a:gd name="T15" fmla="*/ 0 h 322"/>
                                <a:gd name="T16" fmla="*/ 0 w 380"/>
                                <a:gd name="T17" fmla="*/ 0 h 322"/>
                                <a:gd name="T18" fmla="*/ 0 w 380"/>
                                <a:gd name="T19" fmla="*/ 0 h 322"/>
                                <a:gd name="T20" fmla="*/ 0 w 380"/>
                                <a:gd name="T21" fmla="*/ 0 h 322"/>
                                <a:gd name="T22" fmla="*/ 0 w 380"/>
                                <a:gd name="T23" fmla="*/ 0 h 322"/>
                                <a:gd name="T24" fmla="*/ 0 w 380"/>
                                <a:gd name="T25" fmla="*/ 0 h 322"/>
                                <a:gd name="T26" fmla="*/ 0 w 380"/>
                                <a:gd name="T27" fmla="*/ 0 h 322"/>
                                <a:gd name="T28" fmla="*/ 0 w 380"/>
                                <a:gd name="T29" fmla="*/ 0 h 322"/>
                                <a:gd name="T30" fmla="*/ 0 w 380"/>
                                <a:gd name="T31" fmla="*/ 0 h 322"/>
                                <a:gd name="T32" fmla="*/ 0 w 380"/>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89" name="Freeform 91">
                              <a:extLst>
                                <a:ext uri="{FF2B5EF4-FFF2-40B4-BE49-F238E27FC236}">
                                  <a16:creationId xmlns:a16="http://schemas.microsoft.com/office/drawing/2014/main" id="{612AD3A3-4C0B-4350-A471-7F1D1CBADC4C}"/>
                                </a:ext>
                              </a:extLst>
                            </p:cNvPr>
                            <p:cNvSpPr>
                              <a:spLocks/>
                            </p:cNvSpPr>
                            <p:nvPr/>
                          </p:nvSpPr>
                          <p:spPr bwMode="auto">
                            <a:xfrm>
                              <a:off x="2116" y="1831"/>
                              <a:ext cx="88" cy="79"/>
                            </a:xfrm>
                            <a:custGeom>
                              <a:avLst/>
                              <a:gdLst>
                                <a:gd name="T0" fmla="*/ 0 w 443"/>
                                <a:gd name="T1" fmla="*/ 0 h 393"/>
                                <a:gd name="T2" fmla="*/ 0 w 443"/>
                                <a:gd name="T3" fmla="*/ 0 h 393"/>
                                <a:gd name="T4" fmla="*/ 0 w 443"/>
                                <a:gd name="T5" fmla="*/ 0 h 393"/>
                                <a:gd name="T6" fmla="*/ 0 w 443"/>
                                <a:gd name="T7" fmla="*/ 0 h 393"/>
                                <a:gd name="T8" fmla="*/ 0 w 443"/>
                                <a:gd name="T9" fmla="*/ 0 h 393"/>
                                <a:gd name="T10" fmla="*/ 0 w 443"/>
                                <a:gd name="T11" fmla="*/ 0 h 393"/>
                                <a:gd name="T12" fmla="*/ 0 w 443"/>
                                <a:gd name="T13" fmla="*/ 0 h 393"/>
                                <a:gd name="T14" fmla="*/ 0 w 443"/>
                                <a:gd name="T15" fmla="*/ 0 h 393"/>
                                <a:gd name="T16" fmla="*/ 0 w 443"/>
                                <a:gd name="T17" fmla="*/ 0 h 393"/>
                                <a:gd name="T18" fmla="*/ 0 w 443"/>
                                <a:gd name="T19" fmla="*/ 0 h 393"/>
                                <a:gd name="T20" fmla="*/ 0 w 443"/>
                                <a:gd name="T21" fmla="*/ 0 h 393"/>
                                <a:gd name="T22" fmla="*/ 0 w 443"/>
                                <a:gd name="T23" fmla="*/ 0 h 393"/>
                                <a:gd name="T24" fmla="*/ 0 w 443"/>
                                <a:gd name="T25" fmla="*/ 0 h 393"/>
                                <a:gd name="T26" fmla="*/ 0 w 443"/>
                                <a:gd name="T27" fmla="*/ 0 h 393"/>
                                <a:gd name="T28" fmla="*/ 0 w 443"/>
                                <a:gd name="T29" fmla="*/ 0 h 393"/>
                                <a:gd name="T30" fmla="*/ 0 w 443"/>
                                <a:gd name="T31" fmla="*/ 0 h 393"/>
                                <a:gd name="T32" fmla="*/ 0 w 443"/>
                                <a:gd name="T33" fmla="*/ 0 h 393"/>
                                <a:gd name="T34" fmla="*/ 0 w 443"/>
                                <a:gd name="T35" fmla="*/ 0 h 393"/>
                                <a:gd name="T36" fmla="*/ 0 w 443"/>
                                <a:gd name="T37" fmla="*/ 0 h 393"/>
                                <a:gd name="T38" fmla="*/ 0 w 443"/>
                                <a:gd name="T39" fmla="*/ 0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90" name="Freeform 92">
                              <a:extLst>
                                <a:ext uri="{FF2B5EF4-FFF2-40B4-BE49-F238E27FC236}">
                                  <a16:creationId xmlns:a16="http://schemas.microsoft.com/office/drawing/2014/main" id="{71578DB1-DAFA-4DEA-86C3-73AA2D95A2E1}"/>
                                </a:ext>
                              </a:extLst>
                            </p:cNvPr>
                            <p:cNvSpPr>
                              <a:spLocks/>
                            </p:cNvSpPr>
                            <p:nvPr/>
                          </p:nvSpPr>
                          <p:spPr bwMode="auto">
                            <a:xfrm>
                              <a:off x="2122" y="1790"/>
                              <a:ext cx="124" cy="120"/>
                            </a:xfrm>
                            <a:custGeom>
                              <a:avLst/>
                              <a:gdLst>
                                <a:gd name="T0" fmla="*/ 0 w 618"/>
                                <a:gd name="T1" fmla="*/ 0 h 602"/>
                                <a:gd name="T2" fmla="*/ 0 w 618"/>
                                <a:gd name="T3" fmla="*/ 0 h 602"/>
                                <a:gd name="T4" fmla="*/ 0 w 618"/>
                                <a:gd name="T5" fmla="*/ 0 h 602"/>
                                <a:gd name="T6" fmla="*/ 0 w 618"/>
                                <a:gd name="T7" fmla="*/ 0 h 602"/>
                                <a:gd name="T8" fmla="*/ 0 w 618"/>
                                <a:gd name="T9" fmla="*/ 0 h 602"/>
                                <a:gd name="T10" fmla="*/ 0 w 618"/>
                                <a:gd name="T11" fmla="*/ 0 h 602"/>
                                <a:gd name="T12" fmla="*/ 0 w 618"/>
                                <a:gd name="T13" fmla="*/ 0 h 602"/>
                                <a:gd name="T14" fmla="*/ 0 w 618"/>
                                <a:gd name="T15" fmla="*/ 0 h 602"/>
                                <a:gd name="T16" fmla="*/ 0 w 618"/>
                                <a:gd name="T17" fmla="*/ 0 h 602"/>
                                <a:gd name="T18" fmla="*/ 0 w 618"/>
                                <a:gd name="T19" fmla="*/ 0 h 602"/>
                                <a:gd name="T20" fmla="*/ 0 w 618"/>
                                <a:gd name="T21" fmla="*/ 0 h 602"/>
                                <a:gd name="T22" fmla="*/ 0 w 618"/>
                                <a:gd name="T23" fmla="*/ 0 h 602"/>
                                <a:gd name="T24" fmla="*/ 0 w 618"/>
                                <a:gd name="T25" fmla="*/ 0 h 602"/>
                                <a:gd name="T26" fmla="*/ 0 w 618"/>
                                <a:gd name="T27" fmla="*/ 0 h 602"/>
                                <a:gd name="T28" fmla="*/ 0 w 618"/>
                                <a:gd name="T29" fmla="*/ 0 h 602"/>
                                <a:gd name="T30" fmla="*/ 0 w 618"/>
                                <a:gd name="T31" fmla="*/ 0 h 602"/>
                                <a:gd name="T32" fmla="*/ 0 w 618"/>
                                <a:gd name="T33" fmla="*/ 0 h 602"/>
                                <a:gd name="T34" fmla="*/ 0 w 618"/>
                                <a:gd name="T35" fmla="*/ 0 h 602"/>
                                <a:gd name="T36" fmla="*/ 0 w 618"/>
                                <a:gd name="T37" fmla="*/ 0 h 602"/>
                                <a:gd name="T38" fmla="*/ 0 w 618"/>
                                <a:gd name="T39" fmla="*/ 0 h 602"/>
                                <a:gd name="T40" fmla="*/ 0 w 618"/>
                                <a:gd name="T41" fmla="*/ 0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2163" name="Group 93">
                      <a:extLst>
                        <a:ext uri="{FF2B5EF4-FFF2-40B4-BE49-F238E27FC236}">
                          <a16:creationId xmlns:a16="http://schemas.microsoft.com/office/drawing/2014/main" id="{ABBB5D19-76A9-4E05-84AD-E7F94266138B}"/>
                        </a:ext>
                      </a:extLst>
                    </p:cNvPr>
                    <p:cNvGrpSpPr>
                      <a:grpSpLocks/>
                    </p:cNvGrpSpPr>
                    <p:nvPr/>
                  </p:nvGrpSpPr>
                  <p:grpSpPr bwMode="auto">
                    <a:xfrm>
                      <a:off x="2151" y="1787"/>
                      <a:ext cx="187" cy="152"/>
                      <a:chOff x="2151" y="1787"/>
                      <a:chExt cx="187" cy="152"/>
                    </a:xfrm>
                  </p:grpSpPr>
                  <p:grpSp>
                    <p:nvGrpSpPr>
                      <p:cNvPr id="32164" name="Group 94">
                        <a:extLst>
                          <a:ext uri="{FF2B5EF4-FFF2-40B4-BE49-F238E27FC236}">
                            <a16:creationId xmlns:a16="http://schemas.microsoft.com/office/drawing/2014/main" id="{C5AB38F2-5E1B-44E1-81CC-D73418597639}"/>
                          </a:ext>
                        </a:extLst>
                      </p:cNvPr>
                      <p:cNvGrpSpPr>
                        <a:grpSpLocks/>
                      </p:cNvGrpSpPr>
                      <p:nvPr/>
                    </p:nvGrpSpPr>
                    <p:grpSpPr bwMode="auto">
                      <a:xfrm>
                        <a:off x="2222" y="1863"/>
                        <a:ext cx="114" cy="76"/>
                        <a:chOff x="2222" y="1863"/>
                        <a:chExt cx="114" cy="76"/>
                      </a:xfrm>
                    </p:grpSpPr>
                    <p:grpSp>
                      <p:nvGrpSpPr>
                        <p:cNvPr id="32172" name="Group 95">
                          <a:extLst>
                            <a:ext uri="{FF2B5EF4-FFF2-40B4-BE49-F238E27FC236}">
                              <a16:creationId xmlns:a16="http://schemas.microsoft.com/office/drawing/2014/main" id="{CCF0A268-2192-42C2-ACCA-BF9D3751EDFE}"/>
                            </a:ext>
                          </a:extLst>
                        </p:cNvPr>
                        <p:cNvGrpSpPr>
                          <a:grpSpLocks/>
                        </p:cNvGrpSpPr>
                        <p:nvPr/>
                      </p:nvGrpSpPr>
                      <p:grpSpPr bwMode="auto">
                        <a:xfrm>
                          <a:off x="2291" y="1863"/>
                          <a:ext cx="45" cy="38"/>
                          <a:chOff x="2291" y="1863"/>
                          <a:chExt cx="45" cy="38"/>
                        </a:xfrm>
                      </p:grpSpPr>
                      <p:sp>
                        <p:nvSpPr>
                          <p:cNvPr id="32179" name="Freeform 96">
                            <a:extLst>
                              <a:ext uri="{FF2B5EF4-FFF2-40B4-BE49-F238E27FC236}">
                                <a16:creationId xmlns:a16="http://schemas.microsoft.com/office/drawing/2014/main" id="{1F98259A-5CE1-4262-BAD2-747AAAA5F483}"/>
                              </a:ext>
                            </a:extLst>
                          </p:cNvPr>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0 h 101"/>
                              <a:gd name="T8" fmla="*/ 0 w 27"/>
                              <a:gd name="T9" fmla="*/ 0 h 101"/>
                              <a:gd name="T10" fmla="*/ 0 w 27"/>
                              <a:gd name="T11" fmla="*/ 0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80" name="Freeform 97">
                            <a:extLst>
                              <a:ext uri="{FF2B5EF4-FFF2-40B4-BE49-F238E27FC236}">
                                <a16:creationId xmlns:a16="http://schemas.microsoft.com/office/drawing/2014/main" id="{E3F8762B-22E6-49FF-8069-EB9B8BF36EFA}"/>
                              </a:ext>
                            </a:extLst>
                          </p:cNvPr>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0 w 124"/>
                              <a:gd name="T7" fmla="*/ 0 h 137"/>
                              <a:gd name="T8" fmla="*/ 0 w 124"/>
                              <a:gd name="T9" fmla="*/ 0 h 137"/>
                              <a:gd name="T10" fmla="*/ 0 w 124"/>
                              <a:gd name="T11" fmla="*/ 0 h 137"/>
                              <a:gd name="T12" fmla="*/ 0 w 124"/>
                              <a:gd name="T13" fmla="*/ 0 h 137"/>
                              <a:gd name="T14" fmla="*/ 0 w 124"/>
                              <a:gd name="T15" fmla="*/ 0 h 137"/>
                              <a:gd name="T16" fmla="*/ 0 w 124"/>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81" name="Freeform 98">
                            <a:extLst>
                              <a:ext uri="{FF2B5EF4-FFF2-40B4-BE49-F238E27FC236}">
                                <a16:creationId xmlns:a16="http://schemas.microsoft.com/office/drawing/2014/main" id="{4CBAFBB3-BE2D-4F75-A2BD-79DE55F344B8}"/>
                              </a:ext>
                            </a:extLst>
                          </p:cNvPr>
                          <p:cNvSpPr>
                            <a:spLocks/>
                          </p:cNvSpPr>
                          <p:nvPr/>
                        </p:nvSpPr>
                        <p:spPr bwMode="auto">
                          <a:xfrm>
                            <a:off x="2327" y="1863"/>
                            <a:ext cx="9" cy="33"/>
                          </a:xfrm>
                          <a:custGeom>
                            <a:avLst/>
                            <a:gdLst>
                              <a:gd name="T0" fmla="*/ 0 w 45"/>
                              <a:gd name="T1" fmla="*/ 0 h 162"/>
                              <a:gd name="T2" fmla="*/ 0 w 45"/>
                              <a:gd name="T3" fmla="*/ 0 h 162"/>
                              <a:gd name="T4" fmla="*/ 0 w 45"/>
                              <a:gd name="T5" fmla="*/ 0 h 162"/>
                              <a:gd name="T6" fmla="*/ 0 w 45"/>
                              <a:gd name="T7" fmla="*/ 0 h 162"/>
                              <a:gd name="T8" fmla="*/ 0 w 45"/>
                              <a:gd name="T9" fmla="*/ 0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173" name="Group 99">
                          <a:extLst>
                            <a:ext uri="{FF2B5EF4-FFF2-40B4-BE49-F238E27FC236}">
                              <a16:creationId xmlns:a16="http://schemas.microsoft.com/office/drawing/2014/main" id="{545A12A9-0D1E-4887-809E-B5195F94A423}"/>
                            </a:ext>
                          </a:extLst>
                        </p:cNvPr>
                        <p:cNvGrpSpPr>
                          <a:grpSpLocks/>
                        </p:cNvGrpSpPr>
                        <p:nvPr/>
                      </p:nvGrpSpPr>
                      <p:grpSpPr bwMode="auto">
                        <a:xfrm>
                          <a:off x="2222" y="1916"/>
                          <a:ext cx="61" cy="23"/>
                          <a:chOff x="2222" y="1916"/>
                          <a:chExt cx="61" cy="23"/>
                        </a:xfrm>
                      </p:grpSpPr>
                      <p:sp>
                        <p:nvSpPr>
                          <p:cNvPr id="32174" name="Freeform 100">
                            <a:extLst>
                              <a:ext uri="{FF2B5EF4-FFF2-40B4-BE49-F238E27FC236}">
                                <a16:creationId xmlns:a16="http://schemas.microsoft.com/office/drawing/2014/main" id="{76ADB0B5-B675-4928-8AAA-E51AD053BCC0}"/>
                              </a:ext>
                            </a:extLst>
                          </p:cNvPr>
                          <p:cNvSpPr>
                            <a:spLocks/>
                          </p:cNvSpPr>
                          <p:nvPr/>
                        </p:nvSpPr>
                        <p:spPr bwMode="auto">
                          <a:xfrm>
                            <a:off x="2244" y="1919"/>
                            <a:ext cx="36" cy="5"/>
                          </a:xfrm>
                          <a:custGeom>
                            <a:avLst/>
                            <a:gdLst>
                              <a:gd name="T0" fmla="*/ 0 w 179"/>
                              <a:gd name="T1" fmla="*/ 0 h 24"/>
                              <a:gd name="T2" fmla="*/ 0 w 179"/>
                              <a:gd name="T3" fmla="*/ 0 h 24"/>
                              <a:gd name="T4" fmla="*/ 0 w 179"/>
                              <a:gd name="T5" fmla="*/ 0 h 24"/>
                              <a:gd name="T6" fmla="*/ 0 w 179"/>
                              <a:gd name="T7" fmla="*/ 0 h 24"/>
                              <a:gd name="T8" fmla="*/ 0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75" name="Freeform 101">
                            <a:extLst>
                              <a:ext uri="{FF2B5EF4-FFF2-40B4-BE49-F238E27FC236}">
                                <a16:creationId xmlns:a16="http://schemas.microsoft.com/office/drawing/2014/main" id="{BCA652FF-795F-4E3F-93E3-64C77131CA34}"/>
                              </a:ext>
                            </a:extLst>
                          </p:cNvPr>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76" name="Freeform 102">
                            <a:extLst>
                              <a:ext uri="{FF2B5EF4-FFF2-40B4-BE49-F238E27FC236}">
                                <a16:creationId xmlns:a16="http://schemas.microsoft.com/office/drawing/2014/main" id="{14F4A503-EB30-44B0-97AE-BA1EA3F0A606}"/>
                              </a:ext>
                            </a:extLst>
                          </p:cNvPr>
                          <p:cNvSpPr>
                            <a:spLocks/>
                          </p:cNvSpPr>
                          <p:nvPr/>
                        </p:nvSpPr>
                        <p:spPr bwMode="auto">
                          <a:xfrm>
                            <a:off x="2222" y="1932"/>
                            <a:ext cx="44" cy="7"/>
                          </a:xfrm>
                          <a:custGeom>
                            <a:avLst/>
                            <a:gdLst>
                              <a:gd name="T0" fmla="*/ 0 w 220"/>
                              <a:gd name="T1" fmla="*/ 0 h 35"/>
                              <a:gd name="T2" fmla="*/ 0 w 220"/>
                              <a:gd name="T3" fmla="*/ 0 h 35"/>
                              <a:gd name="T4" fmla="*/ 0 w 220"/>
                              <a:gd name="T5" fmla="*/ 0 h 35"/>
                              <a:gd name="T6" fmla="*/ 0 w 220"/>
                              <a:gd name="T7" fmla="*/ 0 h 35"/>
                              <a:gd name="T8" fmla="*/ 0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77" name="Freeform 103">
                            <a:extLst>
                              <a:ext uri="{FF2B5EF4-FFF2-40B4-BE49-F238E27FC236}">
                                <a16:creationId xmlns:a16="http://schemas.microsoft.com/office/drawing/2014/main" id="{2B1BBF1B-2C40-48EE-9269-533F7E3C809F}"/>
                              </a:ext>
                            </a:extLst>
                          </p:cNvPr>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0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78" name="Line 104">
                            <a:extLst>
                              <a:ext uri="{FF2B5EF4-FFF2-40B4-BE49-F238E27FC236}">
                                <a16:creationId xmlns:a16="http://schemas.microsoft.com/office/drawing/2014/main" id="{949D9504-1718-4568-B2DC-35FD8B365FB2}"/>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2165" name="Group 105">
                        <a:extLst>
                          <a:ext uri="{FF2B5EF4-FFF2-40B4-BE49-F238E27FC236}">
                            <a16:creationId xmlns:a16="http://schemas.microsoft.com/office/drawing/2014/main" id="{BA9292D2-6A7C-4704-9DB5-E25E89A47218}"/>
                          </a:ext>
                        </a:extLst>
                      </p:cNvPr>
                      <p:cNvGrpSpPr>
                        <a:grpSpLocks/>
                      </p:cNvGrpSpPr>
                      <p:nvPr/>
                    </p:nvGrpSpPr>
                    <p:grpSpPr bwMode="auto">
                      <a:xfrm>
                        <a:off x="2151" y="1787"/>
                        <a:ext cx="187" cy="152"/>
                        <a:chOff x="2151" y="1787"/>
                        <a:chExt cx="187" cy="152"/>
                      </a:xfrm>
                    </p:grpSpPr>
                    <p:grpSp>
                      <p:nvGrpSpPr>
                        <p:cNvPr id="32166" name="Group 106">
                          <a:extLst>
                            <a:ext uri="{FF2B5EF4-FFF2-40B4-BE49-F238E27FC236}">
                              <a16:creationId xmlns:a16="http://schemas.microsoft.com/office/drawing/2014/main" id="{3EB590AD-42CA-4155-97F0-CA27BD0C61B9}"/>
                            </a:ext>
                          </a:extLst>
                        </p:cNvPr>
                        <p:cNvGrpSpPr>
                          <a:grpSpLocks/>
                        </p:cNvGrpSpPr>
                        <p:nvPr/>
                      </p:nvGrpSpPr>
                      <p:grpSpPr bwMode="auto">
                        <a:xfrm>
                          <a:off x="2162" y="1796"/>
                          <a:ext cx="176" cy="143"/>
                          <a:chOff x="2162" y="1796"/>
                          <a:chExt cx="176" cy="143"/>
                        </a:xfrm>
                      </p:grpSpPr>
                      <p:sp>
                        <p:nvSpPr>
                          <p:cNvPr id="32170" name="Freeform 107">
                            <a:extLst>
                              <a:ext uri="{FF2B5EF4-FFF2-40B4-BE49-F238E27FC236}">
                                <a16:creationId xmlns:a16="http://schemas.microsoft.com/office/drawing/2014/main" id="{7FE78892-D3C6-403D-A1DB-270DC878ACC3}"/>
                              </a:ext>
                            </a:extLst>
                          </p:cNvPr>
                          <p:cNvSpPr>
                            <a:spLocks/>
                          </p:cNvSpPr>
                          <p:nvPr/>
                        </p:nvSpPr>
                        <p:spPr bwMode="auto">
                          <a:xfrm>
                            <a:off x="2162" y="1796"/>
                            <a:ext cx="176" cy="114"/>
                          </a:xfrm>
                          <a:custGeom>
                            <a:avLst/>
                            <a:gdLst>
                              <a:gd name="T0" fmla="*/ 0 w 877"/>
                              <a:gd name="T1" fmla="*/ 0 h 567"/>
                              <a:gd name="T2" fmla="*/ 0 w 877"/>
                              <a:gd name="T3" fmla="*/ 0 h 567"/>
                              <a:gd name="T4" fmla="*/ 0 w 877"/>
                              <a:gd name="T5" fmla="*/ 0 h 567"/>
                              <a:gd name="T6" fmla="*/ 0 w 877"/>
                              <a:gd name="T7" fmla="*/ 0 h 567"/>
                              <a:gd name="T8" fmla="*/ 0 w 877"/>
                              <a:gd name="T9" fmla="*/ 0 h 567"/>
                              <a:gd name="T10" fmla="*/ 0 w 877"/>
                              <a:gd name="T11" fmla="*/ 0 h 567"/>
                              <a:gd name="T12" fmla="*/ 0 w 877"/>
                              <a:gd name="T13" fmla="*/ 0 h 567"/>
                              <a:gd name="T14" fmla="*/ 0 w 877"/>
                              <a:gd name="T15" fmla="*/ 0 h 567"/>
                              <a:gd name="T16" fmla="*/ 0 w 877"/>
                              <a:gd name="T17" fmla="*/ 0 h 567"/>
                              <a:gd name="T18" fmla="*/ 0 w 877"/>
                              <a:gd name="T19" fmla="*/ 0 h 567"/>
                              <a:gd name="T20" fmla="*/ 0 w 877"/>
                              <a:gd name="T21" fmla="*/ 0 h 567"/>
                              <a:gd name="T22" fmla="*/ 0 w 877"/>
                              <a:gd name="T23" fmla="*/ 0 h 567"/>
                              <a:gd name="T24" fmla="*/ 0 w 877"/>
                              <a:gd name="T25" fmla="*/ 0 h 567"/>
                              <a:gd name="T26" fmla="*/ 0 w 877"/>
                              <a:gd name="T27" fmla="*/ 0 h 567"/>
                              <a:gd name="T28" fmla="*/ 0 w 877"/>
                              <a:gd name="T29" fmla="*/ 0 h 567"/>
                              <a:gd name="T30" fmla="*/ 0 w 877"/>
                              <a:gd name="T31" fmla="*/ 0 h 567"/>
                              <a:gd name="T32" fmla="*/ 0 w 877"/>
                              <a:gd name="T33" fmla="*/ 0 h 567"/>
                              <a:gd name="T34" fmla="*/ 0 w 877"/>
                              <a:gd name="T35" fmla="*/ 0 h 567"/>
                              <a:gd name="T36" fmla="*/ 0 w 877"/>
                              <a:gd name="T37" fmla="*/ 0 h 567"/>
                              <a:gd name="T38" fmla="*/ 0 w 877"/>
                              <a:gd name="T39" fmla="*/ 0 h 567"/>
                              <a:gd name="T40" fmla="*/ 0 w 877"/>
                              <a:gd name="T41" fmla="*/ 0 h 567"/>
                              <a:gd name="T42" fmla="*/ 0 w 877"/>
                              <a:gd name="T43" fmla="*/ 0 h 567"/>
                              <a:gd name="T44" fmla="*/ 0 w 877"/>
                              <a:gd name="T45" fmla="*/ 0 h 567"/>
                              <a:gd name="T46" fmla="*/ 0 w 877"/>
                              <a:gd name="T47" fmla="*/ 0 h 567"/>
                              <a:gd name="T48" fmla="*/ 0 w 877"/>
                              <a:gd name="T49" fmla="*/ 0 h 567"/>
                              <a:gd name="T50" fmla="*/ 0 w 877"/>
                              <a:gd name="T51" fmla="*/ 0 h 567"/>
                              <a:gd name="T52" fmla="*/ 0 w 877"/>
                              <a:gd name="T53" fmla="*/ 0 h 567"/>
                              <a:gd name="T54" fmla="*/ 0 w 877"/>
                              <a:gd name="T55" fmla="*/ 0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71" name="Freeform 108">
                            <a:extLst>
                              <a:ext uri="{FF2B5EF4-FFF2-40B4-BE49-F238E27FC236}">
                                <a16:creationId xmlns:a16="http://schemas.microsoft.com/office/drawing/2014/main" id="{E4F4D3E4-67F9-4D90-9543-641CA50DE934}"/>
                              </a:ext>
                            </a:extLst>
                          </p:cNvPr>
                          <p:cNvSpPr>
                            <a:spLocks/>
                          </p:cNvSpPr>
                          <p:nvPr/>
                        </p:nvSpPr>
                        <p:spPr bwMode="auto">
                          <a:xfrm>
                            <a:off x="2190" y="1802"/>
                            <a:ext cx="99" cy="137"/>
                          </a:xfrm>
                          <a:custGeom>
                            <a:avLst/>
                            <a:gdLst>
                              <a:gd name="T0" fmla="*/ 0 w 494"/>
                              <a:gd name="T1" fmla="*/ 0 h 685"/>
                              <a:gd name="T2" fmla="*/ 0 w 494"/>
                              <a:gd name="T3" fmla="*/ 0 h 685"/>
                              <a:gd name="T4" fmla="*/ 0 w 494"/>
                              <a:gd name="T5" fmla="*/ 0 h 685"/>
                              <a:gd name="T6" fmla="*/ 0 w 494"/>
                              <a:gd name="T7" fmla="*/ 0 h 685"/>
                              <a:gd name="T8" fmla="*/ 0 w 494"/>
                              <a:gd name="T9" fmla="*/ 0 h 685"/>
                              <a:gd name="T10" fmla="*/ 0 w 494"/>
                              <a:gd name="T11" fmla="*/ 0 h 685"/>
                              <a:gd name="T12" fmla="*/ 0 w 494"/>
                              <a:gd name="T13" fmla="*/ 0 h 685"/>
                              <a:gd name="T14" fmla="*/ 0 w 494"/>
                              <a:gd name="T15" fmla="*/ 0 h 685"/>
                              <a:gd name="T16" fmla="*/ 0 w 494"/>
                              <a:gd name="T17" fmla="*/ 0 h 685"/>
                              <a:gd name="T18" fmla="*/ 0 w 494"/>
                              <a:gd name="T19" fmla="*/ 0 h 685"/>
                              <a:gd name="T20" fmla="*/ 0 w 494"/>
                              <a:gd name="T21" fmla="*/ 0 h 685"/>
                              <a:gd name="T22" fmla="*/ 0 w 494"/>
                              <a:gd name="T23" fmla="*/ 0 h 685"/>
                              <a:gd name="T24" fmla="*/ 0 w 494"/>
                              <a:gd name="T25" fmla="*/ 0 h 685"/>
                              <a:gd name="T26" fmla="*/ 0 w 494"/>
                              <a:gd name="T27" fmla="*/ 0 h 685"/>
                              <a:gd name="T28" fmla="*/ 0 w 494"/>
                              <a:gd name="T29" fmla="*/ 0 h 685"/>
                              <a:gd name="T30" fmla="*/ 0 w 494"/>
                              <a:gd name="T31" fmla="*/ 0 h 685"/>
                              <a:gd name="T32" fmla="*/ 0 w 494"/>
                              <a:gd name="T33" fmla="*/ 0 h 685"/>
                              <a:gd name="T34" fmla="*/ 0 w 494"/>
                              <a:gd name="T35" fmla="*/ 0 h 685"/>
                              <a:gd name="T36" fmla="*/ 0 w 494"/>
                              <a:gd name="T37" fmla="*/ 0 h 685"/>
                              <a:gd name="T38" fmla="*/ 0 w 494"/>
                              <a:gd name="T39" fmla="*/ 0 h 685"/>
                              <a:gd name="T40" fmla="*/ 0 w 494"/>
                              <a:gd name="T41" fmla="*/ 0 h 685"/>
                              <a:gd name="T42" fmla="*/ 0 w 494"/>
                              <a:gd name="T43" fmla="*/ 0 h 685"/>
                              <a:gd name="T44" fmla="*/ 0 w 494"/>
                              <a:gd name="T45" fmla="*/ 0 h 685"/>
                              <a:gd name="T46" fmla="*/ 0 w 494"/>
                              <a:gd name="T47" fmla="*/ 0 h 685"/>
                              <a:gd name="T48" fmla="*/ 0 w 494"/>
                              <a:gd name="T49" fmla="*/ 0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167" name="Group 109">
                          <a:extLst>
                            <a:ext uri="{FF2B5EF4-FFF2-40B4-BE49-F238E27FC236}">
                              <a16:creationId xmlns:a16="http://schemas.microsoft.com/office/drawing/2014/main" id="{A91A99EE-41E3-4079-B675-317F7FD23FEA}"/>
                            </a:ext>
                          </a:extLst>
                        </p:cNvPr>
                        <p:cNvGrpSpPr>
                          <a:grpSpLocks/>
                        </p:cNvGrpSpPr>
                        <p:nvPr/>
                      </p:nvGrpSpPr>
                      <p:grpSpPr bwMode="auto">
                        <a:xfrm>
                          <a:off x="2151" y="1787"/>
                          <a:ext cx="15" cy="16"/>
                          <a:chOff x="2151" y="1787"/>
                          <a:chExt cx="15" cy="16"/>
                        </a:xfrm>
                      </p:grpSpPr>
                      <p:sp>
                        <p:nvSpPr>
                          <p:cNvPr id="32168" name="Oval 110">
                            <a:extLst>
                              <a:ext uri="{FF2B5EF4-FFF2-40B4-BE49-F238E27FC236}">
                                <a16:creationId xmlns:a16="http://schemas.microsoft.com/office/drawing/2014/main" id="{4D86753D-50C1-4C3B-9C5C-AEEA146C791A}"/>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169" name="Oval 111">
                            <a:extLst>
                              <a:ext uri="{FF2B5EF4-FFF2-40B4-BE49-F238E27FC236}">
                                <a16:creationId xmlns:a16="http://schemas.microsoft.com/office/drawing/2014/main" id="{71FFD4C5-410E-444A-BAA0-CC6E69A05A23}"/>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grpSp>
              <p:nvGrpSpPr>
                <p:cNvPr id="32125" name="Group 112">
                  <a:extLst>
                    <a:ext uri="{FF2B5EF4-FFF2-40B4-BE49-F238E27FC236}">
                      <a16:creationId xmlns:a16="http://schemas.microsoft.com/office/drawing/2014/main" id="{A69CBCA7-CEFA-404B-9B2C-BAAF483957D6}"/>
                    </a:ext>
                  </a:extLst>
                </p:cNvPr>
                <p:cNvGrpSpPr>
                  <a:grpSpLocks/>
                </p:cNvGrpSpPr>
                <p:nvPr/>
              </p:nvGrpSpPr>
              <p:grpSpPr bwMode="auto">
                <a:xfrm>
                  <a:off x="2012" y="1522"/>
                  <a:ext cx="275" cy="207"/>
                  <a:chOff x="2012" y="1522"/>
                  <a:chExt cx="275" cy="207"/>
                </a:xfrm>
              </p:grpSpPr>
              <p:grpSp>
                <p:nvGrpSpPr>
                  <p:cNvPr id="32126" name="Group 113">
                    <a:extLst>
                      <a:ext uri="{FF2B5EF4-FFF2-40B4-BE49-F238E27FC236}">
                        <a16:creationId xmlns:a16="http://schemas.microsoft.com/office/drawing/2014/main" id="{E74E9FD6-D349-4CC8-A420-58B4E8BD8752}"/>
                      </a:ext>
                    </a:extLst>
                  </p:cNvPr>
                  <p:cNvGrpSpPr>
                    <a:grpSpLocks/>
                  </p:cNvGrpSpPr>
                  <p:nvPr/>
                </p:nvGrpSpPr>
                <p:grpSpPr bwMode="auto">
                  <a:xfrm>
                    <a:off x="2012" y="1522"/>
                    <a:ext cx="208" cy="183"/>
                    <a:chOff x="2012" y="1522"/>
                    <a:chExt cx="208" cy="183"/>
                  </a:xfrm>
                </p:grpSpPr>
                <p:grpSp>
                  <p:nvGrpSpPr>
                    <p:cNvPr id="32138" name="Group 114">
                      <a:extLst>
                        <a:ext uri="{FF2B5EF4-FFF2-40B4-BE49-F238E27FC236}">
                          <a16:creationId xmlns:a16="http://schemas.microsoft.com/office/drawing/2014/main" id="{59A8CE5F-4B66-42C6-9FF6-731C13FEBE52}"/>
                        </a:ext>
                      </a:extLst>
                    </p:cNvPr>
                    <p:cNvGrpSpPr>
                      <a:grpSpLocks/>
                    </p:cNvGrpSpPr>
                    <p:nvPr/>
                  </p:nvGrpSpPr>
                  <p:grpSpPr bwMode="auto">
                    <a:xfrm>
                      <a:off x="2012" y="1558"/>
                      <a:ext cx="208" cy="53"/>
                      <a:chOff x="2012" y="1558"/>
                      <a:chExt cx="208" cy="53"/>
                    </a:xfrm>
                  </p:grpSpPr>
                  <p:grpSp>
                    <p:nvGrpSpPr>
                      <p:cNvPr id="32150" name="Group 115">
                        <a:extLst>
                          <a:ext uri="{FF2B5EF4-FFF2-40B4-BE49-F238E27FC236}">
                            <a16:creationId xmlns:a16="http://schemas.microsoft.com/office/drawing/2014/main" id="{4C3D2439-996A-4A3D-A731-4E366BDD5C1D}"/>
                          </a:ext>
                        </a:extLst>
                      </p:cNvPr>
                      <p:cNvGrpSpPr>
                        <a:grpSpLocks/>
                      </p:cNvGrpSpPr>
                      <p:nvPr/>
                    </p:nvGrpSpPr>
                    <p:grpSpPr bwMode="auto">
                      <a:xfrm>
                        <a:off x="2015" y="1558"/>
                        <a:ext cx="205" cy="53"/>
                        <a:chOff x="2015" y="1558"/>
                        <a:chExt cx="205" cy="53"/>
                      </a:xfrm>
                    </p:grpSpPr>
                    <p:sp>
                      <p:nvSpPr>
                        <p:cNvPr id="32154" name="Freeform 116">
                          <a:extLst>
                            <a:ext uri="{FF2B5EF4-FFF2-40B4-BE49-F238E27FC236}">
                              <a16:creationId xmlns:a16="http://schemas.microsoft.com/office/drawing/2014/main" id="{6E8C64EB-EA33-485E-8D82-62E6E7963D13}"/>
                            </a:ext>
                          </a:extLst>
                        </p:cNvPr>
                        <p:cNvSpPr>
                          <a:spLocks/>
                        </p:cNvSpPr>
                        <p:nvPr/>
                      </p:nvSpPr>
                      <p:spPr bwMode="auto">
                        <a:xfrm>
                          <a:off x="2015" y="1558"/>
                          <a:ext cx="204" cy="53"/>
                        </a:xfrm>
                        <a:custGeom>
                          <a:avLst/>
                          <a:gdLst>
                            <a:gd name="T0" fmla="*/ 0 w 1020"/>
                            <a:gd name="T1" fmla="*/ 0 h 265"/>
                            <a:gd name="T2" fmla="*/ 0 w 1020"/>
                            <a:gd name="T3" fmla="*/ 0 h 265"/>
                            <a:gd name="T4" fmla="*/ 0 w 1020"/>
                            <a:gd name="T5" fmla="*/ 0 h 265"/>
                            <a:gd name="T6" fmla="*/ 0 w 1020"/>
                            <a:gd name="T7" fmla="*/ 0 h 265"/>
                            <a:gd name="T8" fmla="*/ 0 w 1020"/>
                            <a:gd name="T9" fmla="*/ 0 h 265"/>
                            <a:gd name="T10" fmla="*/ 0 w 1020"/>
                            <a:gd name="T11" fmla="*/ 0 h 265"/>
                            <a:gd name="T12" fmla="*/ 0 w 1020"/>
                            <a:gd name="T13" fmla="*/ 0 h 265"/>
                            <a:gd name="T14" fmla="*/ 0 w 1020"/>
                            <a:gd name="T15" fmla="*/ 0 h 265"/>
                            <a:gd name="T16" fmla="*/ 0 w 1020"/>
                            <a:gd name="T17" fmla="*/ 0 h 265"/>
                            <a:gd name="T18" fmla="*/ 0 w 1020"/>
                            <a:gd name="T19" fmla="*/ 0 h 265"/>
                            <a:gd name="T20" fmla="*/ 0 w 1020"/>
                            <a:gd name="T21" fmla="*/ 0 h 265"/>
                            <a:gd name="T22" fmla="*/ 0 w 1020"/>
                            <a:gd name="T23" fmla="*/ 0 h 265"/>
                            <a:gd name="T24" fmla="*/ 0 w 1020"/>
                            <a:gd name="T25" fmla="*/ 0 h 265"/>
                            <a:gd name="T26" fmla="*/ 0 w 1020"/>
                            <a:gd name="T27" fmla="*/ 0 h 265"/>
                            <a:gd name="T28" fmla="*/ 0 w 1020"/>
                            <a:gd name="T29" fmla="*/ 0 h 265"/>
                            <a:gd name="T30" fmla="*/ 0 w 1020"/>
                            <a:gd name="T31" fmla="*/ 0 h 265"/>
                            <a:gd name="T32" fmla="*/ 0 w 1020"/>
                            <a:gd name="T33" fmla="*/ 0 h 265"/>
                            <a:gd name="T34" fmla="*/ 0 w 1020"/>
                            <a:gd name="T35" fmla="*/ 0 h 265"/>
                            <a:gd name="T36" fmla="*/ 0 w 1020"/>
                            <a:gd name="T37" fmla="*/ 0 h 265"/>
                            <a:gd name="T38" fmla="*/ 0 w 1020"/>
                            <a:gd name="T39" fmla="*/ 0 h 265"/>
                            <a:gd name="T40" fmla="*/ 0 w 1020"/>
                            <a:gd name="T41" fmla="*/ 0 h 265"/>
                            <a:gd name="T42" fmla="*/ 0 w 1020"/>
                            <a:gd name="T43" fmla="*/ 0 h 265"/>
                            <a:gd name="T44" fmla="*/ 0 w 1020"/>
                            <a:gd name="T45" fmla="*/ 0 h 265"/>
                            <a:gd name="T46" fmla="*/ 0 w 1020"/>
                            <a:gd name="T47" fmla="*/ 0 h 265"/>
                            <a:gd name="T48" fmla="*/ 0 w 1020"/>
                            <a:gd name="T49" fmla="*/ 0 h 265"/>
                            <a:gd name="T50" fmla="*/ 0 w 1020"/>
                            <a:gd name="T51" fmla="*/ 0 h 265"/>
                            <a:gd name="T52" fmla="*/ 0 w 1020"/>
                            <a:gd name="T53" fmla="*/ 0 h 265"/>
                            <a:gd name="T54" fmla="*/ 0 w 1020"/>
                            <a:gd name="T55" fmla="*/ 0 h 265"/>
                            <a:gd name="T56" fmla="*/ 0 w 1020"/>
                            <a:gd name="T57" fmla="*/ 0 h 265"/>
                            <a:gd name="T58" fmla="*/ 0 w 1020"/>
                            <a:gd name="T59" fmla="*/ 0 h 265"/>
                            <a:gd name="T60" fmla="*/ 0 w 1020"/>
                            <a:gd name="T61" fmla="*/ 0 h 265"/>
                            <a:gd name="T62" fmla="*/ 0 w 1020"/>
                            <a:gd name="T63" fmla="*/ 0 h 265"/>
                            <a:gd name="T64" fmla="*/ 0 w 1020"/>
                            <a:gd name="T65" fmla="*/ 0 h 265"/>
                            <a:gd name="T66" fmla="*/ 0 w 1020"/>
                            <a:gd name="T67" fmla="*/ 0 h 265"/>
                            <a:gd name="T68" fmla="*/ 0 w 1020"/>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155" name="Group 117">
                          <a:extLst>
                            <a:ext uri="{FF2B5EF4-FFF2-40B4-BE49-F238E27FC236}">
                              <a16:creationId xmlns:a16="http://schemas.microsoft.com/office/drawing/2014/main" id="{16EBCC59-8AC7-494B-A658-4A40B295340F}"/>
                            </a:ext>
                          </a:extLst>
                        </p:cNvPr>
                        <p:cNvGrpSpPr>
                          <a:grpSpLocks/>
                        </p:cNvGrpSpPr>
                        <p:nvPr/>
                      </p:nvGrpSpPr>
                      <p:grpSpPr bwMode="auto">
                        <a:xfrm>
                          <a:off x="2029" y="1565"/>
                          <a:ext cx="191" cy="46"/>
                          <a:chOff x="2029" y="1565"/>
                          <a:chExt cx="191" cy="46"/>
                        </a:xfrm>
                      </p:grpSpPr>
                      <p:grpSp>
                        <p:nvGrpSpPr>
                          <p:cNvPr id="32156" name="Group 118">
                            <a:extLst>
                              <a:ext uri="{FF2B5EF4-FFF2-40B4-BE49-F238E27FC236}">
                                <a16:creationId xmlns:a16="http://schemas.microsoft.com/office/drawing/2014/main" id="{1091608D-71CB-4785-929C-EF1FD9FF0C4A}"/>
                              </a:ext>
                            </a:extLst>
                          </p:cNvPr>
                          <p:cNvGrpSpPr>
                            <a:grpSpLocks/>
                          </p:cNvGrpSpPr>
                          <p:nvPr/>
                        </p:nvGrpSpPr>
                        <p:grpSpPr bwMode="auto">
                          <a:xfrm>
                            <a:off x="2029" y="1579"/>
                            <a:ext cx="191" cy="32"/>
                            <a:chOff x="2029" y="1579"/>
                            <a:chExt cx="191" cy="32"/>
                          </a:xfrm>
                        </p:grpSpPr>
                        <p:sp>
                          <p:nvSpPr>
                            <p:cNvPr id="32158" name="Freeform 119">
                              <a:extLst>
                                <a:ext uri="{FF2B5EF4-FFF2-40B4-BE49-F238E27FC236}">
                                  <a16:creationId xmlns:a16="http://schemas.microsoft.com/office/drawing/2014/main" id="{82885D76-F8BF-43D8-99C5-02D58D1C219D}"/>
                                </a:ext>
                              </a:extLst>
                            </p:cNvPr>
                            <p:cNvSpPr>
                              <a:spLocks/>
                            </p:cNvSpPr>
                            <p:nvPr/>
                          </p:nvSpPr>
                          <p:spPr bwMode="auto">
                            <a:xfrm>
                              <a:off x="2029" y="1580"/>
                              <a:ext cx="191" cy="27"/>
                            </a:xfrm>
                            <a:custGeom>
                              <a:avLst/>
                              <a:gdLst>
                                <a:gd name="T0" fmla="*/ 0 w 956"/>
                                <a:gd name="T1" fmla="*/ 0 h 134"/>
                                <a:gd name="T2" fmla="*/ 0 w 956"/>
                                <a:gd name="T3" fmla="*/ 0 h 134"/>
                                <a:gd name="T4" fmla="*/ 0 w 956"/>
                                <a:gd name="T5" fmla="*/ 0 h 134"/>
                                <a:gd name="T6" fmla="*/ 0 w 956"/>
                                <a:gd name="T7" fmla="*/ 0 h 134"/>
                                <a:gd name="T8" fmla="*/ 0 w 956"/>
                                <a:gd name="T9" fmla="*/ 0 h 134"/>
                                <a:gd name="T10" fmla="*/ 0 w 956"/>
                                <a:gd name="T11" fmla="*/ 0 h 134"/>
                                <a:gd name="T12" fmla="*/ 0 w 956"/>
                                <a:gd name="T13" fmla="*/ 0 h 134"/>
                                <a:gd name="T14" fmla="*/ 0 w 956"/>
                                <a:gd name="T15" fmla="*/ 0 h 134"/>
                                <a:gd name="T16" fmla="*/ 0 w 956"/>
                                <a:gd name="T17" fmla="*/ 0 h 134"/>
                                <a:gd name="T18" fmla="*/ 0 w 956"/>
                                <a:gd name="T19" fmla="*/ 0 h 134"/>
                                <a:gd name="T20" fmla="*/ 0 w 956"/>
                                <a:gd name="T21" fmla="*/ 0 h 134"/>
                                <a:gd name="T22" fmla="*/ 0 w 956"/>
                                <a:gd name="T23" fmla="*/ 0 h 134"/>
                                <a:gd name="T24" fmla="*/ 0 w 956"/>
                                <a:gd name="T25" fmla="*/ 0 h 134"/>
                                <a:gd name="T26" fmla="*/ 0 w 956"/>
                                <a:gd name="T27" fmla="*/ 0 h 134"/>
                                <a:gd name="T28" fmla="*/ 0 w 956"/>
                                <a:gd name="T29" fmla="*/ 0 h 134"/>
                                <a:gd name="T30" fmla="*/ 0 w 956"/>
                                <a:gd name="T31" fmla="*/ 0 h 134"/>
                                <a:gd name="T32" fmla="*/ 0 w 956"/>
                                <a:gd name="T33" fmla="*/ 0 h 134"/>
                                <a:gd name="T34" fmla="*/ 0 w 956"/>
                                <a:gd name="T35" fmla="*/ 0 h 134"/>
                                <a:gd name="T36" fmla="*/ 0 w 956"/>
                                <a:gd name="T37" fmla="*/ 0 h 134"/>
                                <a:gd name="T38" fmla="*/ 0 w 956"/>
                                <a:gd name="T39" fmla="*/ 0 h 134"/>
                                <a:gd name="T40" fmla="*/ 0 w 956"/>
                                <a:gd name="T41" fmla="*/ 0 h 134"/>
                                <a:gd name="T42" fmla="*/ 0 w 956"/>
                                <a:gd name="T43" fmla="*/ 0 h 134"/>
                                <a:gd name="T44" fmla="*/ 0 w 956"/>
                                <a:gd name="T45" fmla="*/ 0 h 134"/>
                                <a:gd name="T46" fmla="*/ 0 w 956"/>
                                <a:gd name="T47" fmla="*/ 0 h 134"/>
                                <a:gd name="T48" fmla="*/ 0 w 956"/>
                                <a:gd name="T49" fmla="*/ 0 h 134"/>
                                <a:gd name="T50" fmla="*/ 0 w 956"/>
                                <a:gd name="T51" fmla="*/ 0 h 134"/>
                                <a:gd name="T52" fmla="*/ 0 w 956"/>
                                <a:gd name="T53" fmla="*/ 0 h 134"/>
                                <a:gd name="T54" fmla="*/ 0 w 956"/>
                                <a:gd name="T55" fmla="*/ 0 h 134"/>
                                <a:gd name="T56" fmla="*/ 0 w 956"/>
                                <a:gd name="T57" fmla="*/ 0 h 134"/>
                                <a:gd name="T58" fmla="*/ 0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9" name="Freeform 120">
                              <a:extLst>
                                <a:ext uri="{FF2B5EF4-FFF2-40B4-BE49-F238E27FC236}">
                                  <a16:creationId xmlns:a16="http://schemas.microsoft.com/office/drawing/2014/main" id="{E8C15352-1E39-43AD-A974-5771DF2A7E8E}"/>
                                </a:ext>
                              </a:extLst>
                            </p:cNvPr>
                            <p:cNvSpPr>
                              <a:spLocks/>
                            </p:cNvSpPr>
                            <p:nvPr/>
                          </p:nvSpPr>
                          <p:spPr bwMode="auto">
                            <a:xfrm>
                              <a:off x="2029" y="1579"/>
                              <a:ext cx="191" cy="32"/>
                            </a:xfrm>
                            <a:custGeom>
                              <a:avLst/>
                              <a:gdLst>
                                <a:gd name="T0" fmla="*/ 0 w 956"/>
                                <a:gd name="T1" fmla="*/ 0 h 158"/>
                                <a:gd name="T2" fmla="*/ 0 w 956"/>
                                <a:gd name="T3" fmla="*/ 0 h 158"/>
                                <a:gd name="T4" fmla="*/ 0 w 956"/>
                                <a:gd name="T5" fmla="*/ 0 h 158"/>
                                <a:gd name="T6" fmla="*/ 0 w 956"/>
                                <a:gd name="T7" fmla="*/ 0 h 158"/>
                                <a:gd name="T8" fmla="*/ 0 w 956"/>
                                <a:gd name="T9" fmla="*/ 0 h 158"/>
                                <a:gd name="T10" fmla="*/ 0 w 956"/>
                                <a:gd name="T11" fmla="*/ 0 h 158"/>
                                <a:gd name="T12" fmla="*/ 0 w 956"/>
                                <a:gd name="T13" fmla="*/ 0 h 158"/>
                                <a:gd name="T14" fmla="*/ 0 w 956"/>
                                <a:gd name="T15" fmla="*/ 0 h 158"/>
                                <a:gd name="T16" fmla="*/ 0 w 956"/>
                                <a:gd name="T17" fmla="*/ 0 h 158"/>
                                <a:gd name="T18" fmla="*/ 0 w 956"/>
                                <a:gd name="T19" fmla="*/ 0 h 158"/>
                                <a:gd name="T20" fmla="*/ 0 w 956"/>
                                <a:gd name="T21" fmla="*/ 0 h 158"/>
                                <a:gd name="T22" fmla="*/ 0 w 956"/>
                                <a:gd name="T23" fmla="*/ 0 h 158"/>
                                <a:gd name="T24" fmla="*/ 0 w 956"/>
                                <a:gd name="T25" fmla="*/ 0 h 158"/>
                                <a:gd name="T26" fmla="*/ 0 w 956"/>
                                <a:gd name="T27" fmla="*/ 0 h 158"/>
                                <a:gd name="T28" fmla="*/ 0 w 956"/>
                                <a:gd name="T29" fmla="*/ 0 h 158"/>
                                <a:gd name="T30" fmla="*/ 0 w 956"/>
                                <a:gd name="T31" fmla="*/ 0 h 158"/>
                                <a:gd name="T32" fmla="*/ 0 w 956"/>
                                <a:gd name="T33" fmla="*/ 0 h 158"/>
                                <a:gd name="T34" fmla="*/ 0 w 956"/>
                                <a:gd name="T35" fmla="*/ 0 h 158"/>
                                <a:gd name="T36" fmla="*/ 0 w 956"/>
                                <a:gd name="T37" fmla="*/ 0 h 158"/>
                                <a:gd name="T38" fmla="*/ 0 w 956"/>
                                <a:gd name="T39" fmla="*/ 0 h 158"/>
                                <a:gd name="T40" fmla="*/ 0 w 956"/>
                                <a:gd name="T41" fmla="*/ 0 h 158"/>
                                <a:gd name="T42" fmla="*/ 0 w 956"/>
                                <a:gd name="T43" fmla="*/ 0 h 158"/>
                                <a:gd name="T44" fmla="*/ 0 w 956"/>
                                <a:gd name="T45" fmla="*/ 0 h 158"/>
                                <a:gd name="T46" fmla="*/ 0 w 956"/>
                                <a:gd name="T47" fmla="*/ 0 h 158"/>
                                <a:gd name="T48" fmla="*/ 0 w 956"/>
                                <a:gd name="T49" fmla="*/ 0 h 158"/>
                                <a:gd name="T50" fmla="*/ 0 w 956"/>
                                <a:gd name="T51" fmla="*/ 0 h 158"/>
                                <a:gd name="T52" fmla="*/ 0 w 956"/>
                                <a:gd name="T53" fmla="*/ 0 h 158"/>
                                <a:gd name="T54" fmla="*/ 0 w 956"/>
                                <a:gd name="T55" fmla="*/ 0 h 158"/>
                                <a:gd name="T56" fmla="*/ 0 w 956"/>
                                <a:gd name="T57" fmla="*/ 0 h 158"/>
                                <a:gd name="T58" fmla="*/ 0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157" name="Freeform 121">
                            <a:extLst>
                              <a:ext uri="{FF2B5EF4-FFF2-40B4-BE49-F238E27FC236}">
                                <a16:creationId xmlns:a16="http://schemas.microsoft.com/office/drawing/2014/main" id="{A2338BD1-8518-4763-A508-453500856934}"/>
                              </a:ext>
                            </a:extLst>
                          </p:cNvPr>
                          <p:cNvSpPr>
                            <a:spLocks/>
                          </p:cNvSpPr>
                          <p:nvPr/>
                        </p:nvSpPr>
                        <p:spPr bwMode="auto">
                          <a:xfrm>
                            <a:off x="2032" y="1565"/>
                            <a:ext cx="137" cy="16"/>
                          </a:xfrm>
                          <a:custGeom>
                            <a:avLst/>
                            <a:gdLst>
                              <a:gd name="T0" fmla="*/ 0 w 687"/>
                              <a:gd name="T1" fmla="*/ 0 h 78"/>
                              <a:gd name="T2" fmla="*/ 0 w 687"/>
                              <a:gd name="T3" fmla="*/ 0 h 78"/>
                              <a:gd name="T4" fmla="*/ 0 w 687"/>
                              <a:gd name="T5" fmla="*/ 0 h 78"/>
                              <a:gd name="T6" fmla="*/ 0 w 687"/>
                              <a:gd name="T7" fmla="*/ 0 h 78"/>
                              <a:gd name="T8" fmla="*/ 0 w 687"/>
                              <a:gd name="T9" fmla="*/ 0 h 78"/>
                              <a:gd name="T10" fmla="*/ 0 w 687"/>
                              <a:gd name="T11" fmla="*/ 0 h 78"/>
                              <a:gd name="T12" fmla="*/ 0 w 687"/>
                              <a:gd name="T13" fmla="*/ 0 h 78"/>
                              <a:gd name="T14" fmla="*/ 0 w 687"/>
                              <a:gd name="T15" fmla="*/ 0 h 78"/>
                              <a:gd name="T16" fmla="*/ 0 w 687"/>
                              <a:gd name="T17" fmla="*/ 0 h 78"/>
                              <a:gd name="T18" fmla="*/ 0 w 687"/>
                              <a:gd name="T19" fmla="*/ 0 h 78"/>
                              <a:gd name="T20" fmla="*/ 0 w 687"/>
                              <a:gd name="T21" fmla="*/ 0 h 78"/>
                              <a:gd name="T22" fmla="*/ 0 w 687"/>
                              <a:gd name="T23" fmla="*/ 0 h 78"/>
                              <a:gd name="T24" fmla="*/ 0 w 687"/>
                              <a:gd name="T25" fmla="*/ 0 h 78"/>
                              <a:gd name="T26" fmla="*/ 0 w 687"/>
                              <a:gd name="T27" fmla="*/ 0 h 78"/>
                              <a:gd name="T28" fmla="*/ 0 w 687"/>
                              <a:gd name="T29" fmla="*/ 0 h 78"/>
                              <a:gd name="T30" fmla="*/ 0 w 687"/>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151" name="Group 122">
                        <a:extLst>
                          <a:ext uri="{FF2B5EF4-FFF2-40B4-BE49-F238E27FC236}">
                            <a16:creationId xmlns:a16="http://schemas.microsoft.com/office/drawing/2014/main" id="{9B759E0F-0EE1-4D66-B23C-ADCF785E9160}"/>
                          </a:ext>
                        </a:extLst>
                      </p:cNvPr>
                      <p:cNvGrpSpPr>
                        <a:grpSpLocks/>
                      </p:cNvGrpSpPr>
                      <p:nvPr/>
                    </p:nvGrpSpPr>
                    <p:grpSpPr bwMode="auto">
                      <a:xfrm>
                        <a:off x="2012" y="1579"/>
                        <a:ext cx="21" cy="32"/>
                        <a:chOff x="2012" y="1579"/>
                        <a:chExt cx="21" cy="32"/>
                      </a:xfrm>
                    </p:grpSpPr>
                    <p:sp>
                      <p:nvSpPr>
                        <p:cNvPr id="32152" name="Freeform 123">
                          <a:extLst>
                            <a:ext uri="{FF2B5EF4-FFF2-40B4-BE49-F238E27FC236}">
                              <a16:creationId xmlns:a16="http://schemas.microsoft.com/office/drawing/2014/main" id="{76DD48AF-38FA-46A6-A73A-B6369ABC8797}"/>
                            </a:ext>
                          </a:extLst>
                        </p:cNvPr>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0 h 160"/>
                            <a:gd name="T14" fmla="*/ 0 w 106"/>
                            <a:gd name="T15" fmla="*/ 0 h 160"/>
                            <a:gd name="T16" fmla="*/ 0 w 106"/>
                            <a:gd name="T17" fmla="*/ 0 h 160"/>
                            <a:gd name="T18" fmla="*/ 0 w 106"/>
                            <a:gd name="T19" fmla="*/ 0 h 160"/>
                            <a:gd name="T20" fmla="*/ 0 w 106"/>
                            <a:gd name="T21" fmla="*/ 0 h 160"/>
                            <a:gd name="T22" fmla="*/ 0 w 106"/>
                            <a:gd name="T23" fmla="*/ 0 h 160"/>
                            <a:gd name="T24" fmla="*/ 0 w 106"/>
                            <a:gd name="T25" fmla="*/ 0 h 160"/>
                            <a:gd name="T26" fmla="*/ 0 w 106"/>
                            <a:gd name="T27" fmla="*/ 0 h 160"/>
                            <a:gd name="T28" fmla="*/ 0 w 106"/>
                            <a:gd name="T29" fmla="*/ 0 h 160"/>
                            <a:gd name="T30" fmla="*/ 0 w 106"/>
                            <a:gd name="T31" fmla="*/ 0 h 160"/>
                            <a:gd name="T32" fmla="*/ 0 w 106"/>
                            <a:gd name="T33" fmla="*/ 0 h 160"/>
                            <a:gd name="T34" fmla="*/ 0 w 106"/>
                            <a:gd name="T35" fmla="*/ 0 h 160"/>
                            <a:gd name="T36" fmla="*/ 0 w 106"/>
                            <a:gd name="T37" fmla="*/ 0 h 160"/>
                            <a:gd name="T38" fmla="*/ 0 w 106"/>
                            <a:gd name="T39" fmla="*/ 0 h 160"/>
                            <a:gd name="T40" fmla="*/ 0 w 106"/>
                            <a:gd name="T41" fmla="*/ 0 h 160"/>
                            <a:gd name="T42" fmla="*/ 0 w 106"/>
                            <a:gd name="T43" fmla="*/ 0 h 160"/>
                            <a:gd name="T44" fmla="*/ 0 w 106"/>
                            <a:gd name="T45" fmla="*/ 0 h 160"/>
                            <a:gd name="T46" fmla="*/ 0 w 106"/>
                            <a:gd name="T47" fmla="*/ 0 h 160"/>
                            <a:gd name="T48" fmla="*/ 0 w 106"/>
                            <a:gd name="T49" fmla="*/ 0 h 160"/>
                            <a:gd name="T50" fmla="*/ 0 w 106"/>
                            <a:gd name="T51" fmla="*/ 0 h 160"/>
                            <a:gd name="T52" fmla="*/ 0 w 106"/>
                            <a:gd name="T53" fmla="*/ 0 h 160"/>
                            <a:gd name="T54" fmla="*/ 0 w 106"/>
                            <a:gd name="T55" fmla="*/ 0 h 160"/>
                            <a:gd name="T56" fmla="*/ 0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en-US"/>
                        </a:p>
                      </p:txBody>
                    </p:sp>
                    <p:sp>
                      <p:nvSpPr>
                        <p:cNvPr id="32153" name="Freeform 124">
                          <a:extLst>
                            <a:ext uri="{FF2B5EF4-FFF2-40B4-BE49-F238E27FC236}">
                              <a16:creationId xmlns:a16="http://schemas.microsoft.com/office/drawing/2014/main" id="{DC9CE38C-E477-4109-AD08-3C6EA4387F30}"/>
                            </a:ext>
                          </a:extLst>
                        </p:cNvPr>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0 h 108"/>
                            <a:gd name="T18" fmla="*/ 0 w 71"/>
                            <a:gd name="T19" fmla="*/ 0 h 108"/>
                            <a:gd name="T20" fmla="*/ 0 w 71"/>
                            <a:gd name="T21" fmla="*/ 0 h 108"/>
                            <a:gd name="T22" fmla="*/ 0 w 71"/>
                            <a:gd name="T23" fmla="*/ 0 h 108"/>
                            <a:gd name="T24" fmla="*/ 0 w 71"/>
                            <a:gd name="T25" fmla="*/ 0 h 108"/>
                            <a:gd name="T26" fmla="*/ 0 w 71"/>
                            <a:gd name="T27" fmla="*/ 0 h 108"/>
                            <a:gd name="T28" fmla="*/ 0 w 71"/>
                            <a:gd name="T29" fmla="*/ 0 h 108"/>
                            <a:gd name="T30" fmla="*/ 0 w 71"/>
                            <a:gd name="T31" fmla="*/ 0 h 108"/>
                            <a:gd name="T32" fmla="*/ 0 w 71"/>
                            <a:gd name="T33" fmla="*/ 0 h 108"/>
                            <a:gd name="T34" fmla="*/ 0 w 71"/>
                            <a:gd name="T35" fmla="*/ 0 h 108"/>
                            <a:gd name="T36" fmla="*/ 0 w 71"/>
                            <a:gd name="T37" fmla="*/ 0 h 108"/>
                            <a:gd name="T38" fmla="*/ 0 w 71"/>
                            <a:gd name="T39" fmla="*/ 0 h 108"/>
                            <a:gd name="T40" fmla="*/ 0 w 71"/>
                            <a:gd name="T41" fmla="*/ 0 h 108"/>
                            <a:gd name="T42" fmla="*/ 0 w 71"/>
                            <a:gd name="T43" fmla="*/ 0 h 108"/>
                            <a:gd name="T44" fmla="*/ 0 w 71"/>
                            <a:gd name="T45" fmla="*/ 0 h 108"/>
                            <a:gd name="T46" fmla="*/ 0 w 71"/>
                            <a:gd name="T47" fmla="*/ 0 h 108"/>
                            <a:gd name="T48" fmla="*/ 0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en-US"/>
                        </a:p>
                      </p:txBody>
                    </p:sp>
                  </p:grpSp>
                </p:grpSp>
                <p:grpSp>
                  <p:nvGrpSpPr>
                    <p:cNvPr id="32139" name="Group 125">
                      <a:extLst>
                        <a:ext uri="{FF2B5EF4-FFF2-40B4-BE49-F238E27FC236}">
                          <a16:creationId xmlns:a16="http://schemas.microsoft.com/office/drawing/2014/main" id="{44C07848-F413-4E57-BCAC-13A6278C5DB4}"/>
                        </a:ext>
                      </a:extLst>
                    </p:cNvPr>
                    <p:cNvGrpSpPr>
                      <a:grpSpLocks/>
                    </p:cNvGrpSpPr>
                    <p:nvPr/>
                  </p:nvGrpSpPr>
                  <p:grpSpPr bwMode="auto">
                    <a:xfrm>
                      <a:off x="2072" y="1522"/>
                      <a:ext cx="112" cy="183"/>
                      <a:chOff x="2072" y="1522"/>
                      <a:chExt cx="112" cy="183"/>
                    </a:xfrm>
                  </p:grpSpPr>
                  <p:grpSp>
                    <p:nvGrpSpPr>
                      <p:cNvPr id="32140" name="Group 126">
                        <a:extLst>
                          <a:ext uri="{FF2B5EF4-FFF2-40B4-BE49-F238E27FC236}">
                            <a16:creationId xmlns:a16="http://schemas.microsoft.com/office/drawing/2014/main" id="{C7F6219F-62B9-4502-84F4-958ACD32BF25}"/>
                          </a:ext>
                        </a:extLst>
                      </p:cNvPr>
                      <p:cNvGrpSpPr>
                        <a:grpSpLocks/>
                      </p:cNvGrpSpPr>
                      <p:nvPr/>
                    </p:nvGrpSpPr>
                    <p:grpSpPr bwMode="auto">
                      <a:xfrm>
                        <a:off x="2072" y="1522"/>
                        <a:ext cx="112" cy="179"/>
                        <a:chOff x="2072" y="1522"/>
                        <a:chExt cx="112" cy="179"/>
                      </a:xfrm>
                    </p:grpSpPr>
                    <p:sp>
                      <p:nvSpPr>
                        <p:cNvPr id="32144" name="Freeform 127">
                          <a:extLst>
                            <a:ext uri="{FF2B5EF4-FFF2-40B4-BE49-F238E27FC236}">
                              <a16:creationId xmlns:a16="http://schemas.microsoft.com/office/drawing/2014/main" id="{33DCDD54-4F83-4ADF-BB5B-A140AA2FD6B0}"/>
                            </a:ext>
                          </a:extLst>
                        </p:cNvPr>
                        <p:cNvSpPr>
                          <a:spLocks/>
                        </p:cNvSpPr>
                        <p:nvPr/>
                      </p:nvSpPr>
                      <p:spPr bwMode="auto">
                        <a:xfrm>
                          <a:off x="2072" y="1522"/>
                          <a:ext cx="112" cy="179"/>
                        </a:xfrm>
                        <a:custGeom>
                          <a:avLst/>
                          <a:gdLst>
                            <a:gd name="T0" fmla="*/ 0 w 562"/>
                            <a:gd name="T1" fmla="*/ 0 h 898"/>
                            <a:gd name="T2" fmla="*/ 0 w 562"/>
                            <a:gd name="T3" fmla="*/ 0 h 898"/>
                            <a:gd name="T4" fmla="*/ 0 w 562"/>
                            <a:gd name="T5" fmla="*/ 0 h 898"/>
                            <a:gd name="T6" fmla="*/ 0 w 562"/>
                            <a:gd name="T7" fmla="*/ 0 h 898"/>
                            <a:gd name="T8" fmla="*/ 0 w 562"/>
                            <a:gd name="T9" fmla="*/ 0 h 898"/>
                            <a:gd name="T10" fmla="*/ 0 w 562"/>
                            <a:gd name="T11" fmla="*/ 0 h 898"/>
                            <a:gd name="T12" fmla="*/ 0 w 562"/>
                            <a:gd name="T13" fmla="*/ 0 h 898"/>
                            <a:gd name="T14" fmla="*/ 0 w 562"/>
                            <a:gd name="T15" fmla="*/ 0 h 898"/>
                            <a:gd name="T16" fmla="*/ 0 w 562"/>
                            <a:gd name="T17" fmla="*/ 0 h 898"/>
                            <a:gd name="T18" fmla="*/ 0 w 562"/>
                            <a:gd name="T19" fmla="*/ 0 h 898"/>
                            <a:gd name="T20" fmla="*/ 0 w 562"/>
                            <a:gd name="T21" fmla="*/ 0 h 898"/>
                            <a:gd name="T22" fmla="*/ 0 w 562"/>
                            <a:gd name="T23" fmla="*/ 0 h 898"/>
                            <a:gd name="T24" fmla="*/ 0 w 562"/>
                            <a:gd name="T25" fmla="*/ 0 h 898"/>
                            <a:gd name="T26" fmla="*/ 0 w 562"/>
                            <a:gd name="T27" fmla="*/ 0 h 898"/>
                            <a:gd name="T28" fmla="*/ 0 w 562"/>
                            <a:gd name="T29" fmla="*/ 0 h 898"/>
                            <a:gd name="T30" fmla="*/ 0 w 562"/>
                            <a:gd name="T31" fmla="*/ 0 h 898"/>
                            <a:gd name="T32" fmla="*/ 0 w 562"/>
                            <a:gd name="T33" fmla="*/ 0 h 898"/>
                            <a:gd name="T34" fmla="*/ 0 w 562"/>
                            <a:gd name="T35" fmla="*/ 0 h 898"/>
                            <a:gd name="T36" fmla="*/ 0 w 562"/>
                            <a:gd name="T37" fmla="*/ 0 h 898"/>
                            <a:gd name="T38" fmla="*/ 0 w 562"/>
                            <a:gd name="T39" fmla="*/ 0 h 898"/>
                            <a:gd name="T40" fmla="*/ 0 w 562"/>
                            <a:gd name="T41" fmla="*/ 0 h 898"/>
                            <a:gd name="T42" fmla="*/ 0 w 562"/>
                            <a:gd name="T43" fmla="*/ 0 h 898"/>
                            <a:gd name="T44" fmla="*/ 0 w 562"/>
                            <a:gd name="T45" fmla="*/ 0 h 898"/>
                            <a:gd name="T46" fmla="*/ 0 w 562"/>
                            <a:gd name="T47" fmla="*/ 0 h 898"/>
                            <a:gd name="T48" fmla="*/ 0 w 562"/>
                            <a:gd name="T49" fmla="*/ 0 h 898"/>
                            <a:gd name="T50" fmla="*/ 0 w 562"/>
                            <a:gd name="T51" fmla="*/ 0 h 898"/>
                            <a:gd name="T52" fmla="*/ 0 w 562"/>
                            <a:gd name="T53" fmla="*/ 0 h 898"/>
                            <a:gd name="T54" fmla="*/ 0 w 562"/>
                            <a:gd name="T55" fmla="*/ 0 h 898"/>
                            <a:gd name="T56" fmla="*/ 0 w 562"/>
                            <a:gd name="T57" fmla="*/ 0 h 898"/>
                            <a:gd name="T58" fmla="*/ 0 w 562"/>
                            <a:gd name="T59" fmla="*/ 0 h 898"/>
                            <a:gd name="T60" fmla="*/ 0 w 562"/>
                            <a:gd name="T61" fmla="*/ 0 h 898"/>
                            <a:gd name="T62" fmla="*/ 0 w 562"/>
                            <a:gd name="T63" fmla="*/ 0 h 898"/>
                            <a:gd name="T64" fmla="*/ 0 w 562"/>
                            <a:gd name="T65" fmla="*/ 0 h 898"/>
                            <a:gd name="T66" fmla="*/ 0 w 562"/>
                            <a:gd name="T67" fmla="*/ 0 h 898"/>
                            <a:gd name="T68" fmla="*/ 0 w 562"/>
                            <a:gd name="T69" fmla="*/ 0 h 898"/>
                            <a:gd name="T70" fmla="*/ 0 w 562"/>
                            <a:gd name="T71" fmla="*/ 0 h 898"/>
                            <a:gd name="T72" fmla="*/ 0 w 562"/>
                            <a:gd name="T73" fmla="*/ 0 h 898"/>
                            <a:gd name="T74" fmla="*/ 0 w 562"/>
                            <a:gd name="T75" fmla="*/ 0 h 898"/>
                            <a:gd name="T76" fmla="*/ 0 w 562"/>
                            <a:gd name="T77" fmla="*/ 0 h 898"/>
                            <a:gd name="T78" fmla="*/ 0 w 562"/>
                            <a:gd name="T79" fmla="*/ 0 h 898"/>
                            <a:gd name="T80" fmla="*/ 0 w 562"/>
                            <a:gd name="T81" fmla="*/ 0 h 898"/>
                            <a:gd name="T82" fmla="*/ 0 w 562"/>
                            <a:gd name="T83" fmla="*/ 0 h 898"/>
                            <a:gd name="T84" fmla="*/ 0 w 562"/>
                            <a:gd name="T85" fmla="*/ 0 h 898"/>
                            <a:gd name="T86" fmla="*/ 0 w 562"/>
                            <a:gd name="T87" fmla="*/ 0 h 898"/>
                            <a:gd name="T88" fmla="*/ 0 w 562"/>
                            <a:gd name="T89" fmla="*/ 0 h 898"/>
                            <a:gd name="T90" fmla="*/ 0 w 562"/>
                            <a:gd name="T91" fmla="*/ 0 h 898"/>
                            <a:gd name="T92" fmla="*/ 0 w 562"/>
                            <a:gd name="T93" fmla="*/ 0 h 898"/>
                            <a:gd name="T94" fmla="*/ 0 w 562"/>
                            <a:gd name="T95" fmla="*/ 0 h 898"/>
                            <a:gd name="T96" fmla="*/ 0 w 562"/>
                            <a:gd name="T97" fmla="*/ 0 h 898"/>
                            <a:gd name="T98" fmla="*/ 0 w 562"/>
                            <a:gd name="T99" fmla="*/ 0 h 898"/>
                            <a:gd name="T100" fmla="*/ 0 w 562"/>
                            <a:gd name="T101" fmla="*/ 0 h 898"/>
                            <a:gd name="T102" fmla="*/ 0 w 562"/>
                            <a:gd name="T103" fmla="*/ 0 h 898"/>
                            <a:gd name="T104" fmla="*/ 0 w 562"/>
                            <a:gd name="T105" fmla="*/ 0 h 898"/>
                            <a:gd name="T106" fmla="*/ 0 w 562"/>
                            <a:gd name="T107" fmla="*/ 0 h 898"/>
                            <a:gd name="T108" fmla="*/ 0 w 562"/>
                            <a:gd name="T109" fmla="*/ 0 h 898"/>
                            <a:gd name="T110" fmla="*/ 0 w 562"/>
                            <a:gd name="T111" fmla="*/ 0 h 898"/>
                            <a:gd name="T112" fmla="*/ 0 w 562"/>
                            <a:gd name="T113" fmla="*/ 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145" name="Group 128">
                          <a:extLst>
                            <a:ext uri="{FF2B5EF4-FFF2-40B4-BE49-F238E27FC236}">
                              <a16:creationId xmlns:a16="http://schemas.microsoft.com/office/drawing/2014/main" id="{E9742CCA-B9AD-4C96-9B6F-9B314BF4FF7E}"/>
                            </a:ext>
                          </a:extLst>
                        </p:cNvPr>
                        <p:cNvGrpSpPr>
                          <a:grpSpLocks/>
                        </p:cNvGrpSpPr>
                        <p:nvPr/>
                      </p:nvGrpSpPr>
                      <p:grpSpPr bwMode="auto">
                        <a:xfrm>
                          <a:off x="2072" y="1522"/>
                          <a:ext cx="112" cy="179"/>
                          <a:chOff x="2072" y="1522"/>
                          <a:chExt cx="112" cy="179"/>
                        </a:xfrm>
                      </p:grpSpPr>
                      <p:sp>
                        <p:nvSpPr>
                          <p:cNvPr id="32146" name="Freeform 129">
                            <a:extLst>
                              <a:ext uri="{FF2B5EF4-FFF2-40B4-BE49-F238E27FC236}">
                                <a16:creationId xmlns:a16="http://schemas.microsoft.com/office/drawing/2014/main" id="{D20CFDB4-67D0-4014-9DB3-F7916AFC63EE}"/>
                              </a:ext>
                            </a:extLst>
                          </p:cNvPr>
                          <p:cNvSpPr>
                            <a:spLocks/>
                          </p:cNvSpPr>
                          <p:nvPr/>
                        </p:nvSpPr>
                        <p:spPr bwMode="auto">
                          <a:xfrm>
                            <a:off x="2092" y="1535"/>
                            <a:ext cx="83" cy="140"/>
                          </a:xfrm>
                          <a:custGeom>
                            <a:avLst/>
                            <a:gdLst>
                              <a:gd name="T0" fmla="*/ 0 w 417"/>
                              <a:gd name="T1" fmla="*/ 0 h 703"/>
                              <a:gd name="T2" fmla="*/ 0 w 417"/>
                              <a:gd name="T3" fmla="*/ 0 h 703"/>
                              <a:gd name="T4" fmla="*/ 0 w 417"/>
                              <a:gd name="T5" fmla="*/ 0 h 703"/>
                              <a:gd name="T6" fmla="*/ 0 w 417"/>
                              <a:gd name="T7" fmla="*/ 0 h 703"/>
                              <a:gd name="T8" fmla="*/ 0 w 417"/>
                              <a:gd name="T9" fmla="*/ 0 h 703"/>
                              <a:gd name="T10" fmla="*/ 0 w 417"/>
                              <a:gd name="T11" fmla="*/ 0 h 703"/>
                              <a:gd name="T12" fmla="*/ 0 w 417"/>
                              <a:gd name="T13" fmla="*/ 0 h 703"/>
                              <a:gd name="T14" fmla="*/ 0 w 417"/>
                              <a:gd name="T15" fmla="*/ 0 h 703"/>
                              <a:gd name="T16" fmla="*/ 0 w 417"/>
                              <a:gd name="T17" fmla="*/ 0 h 703"/>
                              <a:gd name="T18" fmla="*/ 0 w 417"/>
                              <a:gd name="T19" fmla="*/ 0 h 703"/>
                              <a:gd name="T20" fmla="*/ 0 w 417"/>
                              <a:gd name="T21" fmla="*/ 0 h 703"/>
                              <a:gd name="T22" fmla="*/ 0 w 417"/>
                              <a:gd name="T23" fmla="*/ 0 h 703"/>
                              <a:gd name="T24" fmla="*/ 0 w 417"/>
                              <a:gd name="T25" fmla="*/ 0 h 703"/>
                              <a:gd name="T26" fmla="*/ 0 w 417"/>
                              <a:gd name="T27" fmla="*/ 0 h 703"/>
                              <a:gd name="T28" fmla="*/ 0 w 417"/>
                              <a:gd name="T29" fmla="*/ 0 h 703"/>
                              <a:gd name="T30" fmla="*/ 0 w 417"/>
                              <a:gd name="T31" fmla="*/ 0 h 703"/>
                              <a:gd name="T32" fmla="*/ 0 w 417"/>
                              <a:gd name="T33" fmla="*/ 0 h 703"/>
                              <a:gd name="T34" fmla="*/ 0 w 417"/>
                              <a:gd name="T35" fmla="*/ 0 h 703"/>
                              <a:gd name="T36" fmla="*/ 0 w 417"/>
                              <a:gd name="T37" fmla="*/ 0 h 703"/>
                              <a:gd name="T38" fmla="*/ 0 w 417"/>
                              <a:gd name="T39" fmla="*/ 0 h 703"/>
                              <a:gd name="T40" fmla="*/ 0 w 417"/>
                              <a:gd name="T41" fmla="*/ 0 h 703"/>
                              <a:gd name="T42" fmla="*/ 0 w 417"/>
                              <a:gd name="T43" fmla="*/ 0 h 703"/>
                              <a:gd name="T44" fmla="*/ 0 w 417"/>
                              <a:gd name="T45" fmla="*/ 0 h 703"/>
                              <a:gd name="T46" fmla="*/ 0 w 417"/>
                              <a:gd name="T47" fmla="*/ 0 h 703"/>
                              <a:gd name="T48" fmla="*/ 0 w 417"/>
                              <a:gd name="T49" fmla="*/ 0 h 703"/>
                              <a:gd name="T50" fmla="*/ 0 w 417"/>
                              <a:gd name="T51" fmla="*/ 0 h 703"/>
                              <a:gd name="T52" fmla="*/ 0 w 417"/>
                              <a:gd name="T53" fmla="*/ 0 h 703"/>
                              <a:gd name="T54" fmla="*/ 0 w 417"/>
                              <a:gd name="T55" fmla="*/ 0 h 703"/>
                              <a:gd name="T56" fmla="*/ 0 w 417"/>
                              <a:gd name="T57" fmla="*/ 0 h 703"/>
                              <a:gd name="T58" fmla="*/ 0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47" name="Freeform 130">
                            <a:extLst>
                              <a:ext uri="{FF2B5EF4-FFF2-40B4-BE49-F238E27FC236}">
                                <a16:creationId xmlns:a16="http://schemas.microsoft.com/office/drawing/2014/main" id="{9BEFF48E-3078-459F-AF21-9D2E40CD54DA}"/>
                              </a:ext>
                            </a:extLst>
                          </p:cNvPr>
                          <p:cNvSpPr>
                            <a:spLocks/>
                          </p:cNvSpPr>
                          <p:nvPr/>
                        </p:nvSpPr>
                        <p:spPr bwMode="auto">
                          <a:xfrm>
                            <a:off x="2113" y="1550"/>
                            <a:ext cx="71" cy="117"/>
                          </a:xfrm>
                          <a:custGeom>
                            <a:avLst/>
                            <a:gdLst>
                              <a:gd name="T0" fmla="*/ 0 w 356"/>
                              <a:gd name="T1" fmla="*/ 0 h 585"/>
                              <a:gd name="T2" fmla="*/ 0 w 356"/>
                              <a:gd name="T3" fmla="*/ 0 h 585"/>
                              <a:gd name="T4" fmla="*/ 0 w 356"/>
                              <a:gd name="T5" fmla="*/ 0 h 585"/>
                              <a:gd name="T6" fmla="*/ 0 w 356"/>
                              <a:gd name="T7" fmla="*/ 0 h 585"/>
                              <a:gd name="T8" fmla="*/ 0 w 356"/>
                              <a:gd name="T9" fmla="*/ 0 h 585"/>
                              <a:gd name="T10" fmla="*/ 0 w 356"/>
                              <a:gd name="T11" fmla="*/ 0 h 585"/>
                              <a:gd name="T12" fmla="*/ 0 w 356"/>
                              <a:gd name="T13" fmla="*/ 0 h 585"/>
                              <a:gd name="T14" fmla="*/ 0 w 356"/>
                              <a:gd name="T15" fmla="*/ 0 h 585"/>
                              <a:gd name="T16" fmla="*/ 0 w 356"/>
                              <a:gd name="T17" fmla="*/ 0 h 585"/>
                              <a:gd name="T18" fmla="*/ 0 w 356"/>
                              <a:gd name="T19" fmla="*/ 0 h 585"/>
                              <a:gd name="T20" fmla="*/ 0 w 356"/>
                              <a:gd name="T21" fmla="*/ 0 h 585"/>
                              <a:gd name="T22" fmla="*/ 0 w 356"/>
                              <a:gd name="T23" fmla="*/ 0 h 585"/>
                              <a:gd name="T24" fmla="*/ 0 w 356"/>
                              <a:gd name="T25" fmla="*/ 0 h 585"/>
                              <a:gd name="T26" fmla="*/ 0 w 356"/>
                              <a:gd name="T27" fmla="*/ 0 h 585"/>
                              <a:gd name="T28" fmla="*/ 0 w 356"/>
                              <a:gd name="T29" fmla="*/ 0 h 585"/>
                              <a:gd name="T30" fmla="*/ 0 w 356"/>
                              <a:gd name="T31" fmla="*/ 0 h 585"/>
                              <a:gd name="T32" fmla="*/ 0 w 356"/>
                              <a:gd name="T33" fmla="*/ 0 h 585"/>
                              <a:gd name="T34" fmla="*/ 0 w 356"/>
                              <a:gd name="T35" fmla="*/ 0 h 585"/>
                              <a:gd name="T36" fmla="*/ 0 w 356"/>
                              <a:gd name="T37" fmla="*/ 0 h 585"/>
                              <a:gd name="T38" fmla="*/ 0 w 356"/>
                              <a:gd name="T39" fmla="*/ 0 h 585"/>
                              <a:gd name="T40" fmla="*/ 0 w 356"/>
                              <a:gd name="T41" fmla="*/ 0 h 585"/>
                              <a:gd name="T42" fmla="*/ 0 w 356"/>
                              <a:gd name="T43" fmla="*/ 0 h 585"/>
                              <a:gd name="T44" fmla="*/ 0 w 356"/>
                              <a:gd name="T45" fmla="*/ 0 h 585"/>
                              <a:gd name="T46" fmla="*/ 0 w 356"/>
                              <a:gd name="T47" fmla="*/ 0 h 585"/>
                              <a:gd name="T48" fmla="*/ 0 w 356"/>
                              <a:gd name="T49" fmla="*/ 0 h 585"/>
                              <a:gd name="T50" fmla="*/ 0 w 356"/>
                              <a:gd name="T51" fmla="*/ 0 h 585"/>
                              <a:gd name="T52" fmla="*/ 0 w 356"/>
                              <a:gd name="T53" fmla="*/ 0 h 585"/>
                              <a:gd name="T54" fmla="*/ 0 w 356"/>
                              <a:gd name="T55" fmla="*/ 0 h 585"/>
                              <a:gd name="T56" fmla="*/ 0 w 356"/>
                              <a:gd name="T57" fmla="*/ 0 h 585"/>
                              <a:gd name="T58" fmla="*/ 0 w 356"/>
                              <a:gd name="T59" fmla="*/ 0 h 585"/>
                              <a:gd name="T60" fmla="*/ 0 w 356"/>
                              <a:gd name="T61" fmla="*/ 0 h 585"/>
                              <a:gd name="T62" fmla="*/ 0 w 356"/>
                              <a:gd name="T63" fmla="*/ 0 h 585"/>
                              <a:gd name="T64" fmla="*/ 0 w 356"/>
                              <a:gd name="T65" fmla="*/ 0 h 585"/>
                              <a:gd name="T66" fmla="*/ 0 w 356"/>
                              <a:gd name="T67" fmla="*/ 0 h 585"/>
                              <a:gd name="T68" fmla="*/ 0 w 356"/>
                              <a:gd name="T69" fmla="*/ 0 h 585"/>
                              <a:gd name="T70" fmla="*/ 0 w 356"/>
                              <a:gd name="T71" fmla="*/ 0 h 585"/>
                              <a:gd name="T72" fmla="*/ 0 w 356"/>
                              <a:gd name="T73" fmla="*/ 0 h 585"/>
                              <a:gd name="T74" fmla="*/ 0 w 356"/>
                              <a:gd name="T75" fmla="*/ 0 h 585"/>
                              <a:gd name="T76" fmla="*/ 0 w 356"/>
                              <a:gd name="T77" fmla="*/ 0 h 585"/>
                              <a:gd name="T78" fmla="*/ 0 w 356"/>
                              <a:gd name="T79" fmla="*/ 0 h 585"/>
                              <a:gd name="T80" fmla="*/ 0 w 356"/>
                              <a:gd name="T81" fmla="*/ 0 h 585"/>
                              <a:gd name="T82" fmla="*/ 0 w 356"/>
                              <a:gd name="T83" fmla="*/ 0 h 585"/>
                              <a:gd name="T84" fmla="*/ 0 w 356"/>
                              <a:gd name="T85" fmla="*/ 0 h 585"/>
                              <a:gd name="T86" fmla="*/ 0 w 356"/>
                              <a:gd name="T87" fmla="*/ 0 h 585"/>
                              <a:gd name="T88" fmla="*/ 0 w 356"/>
                              <a:gd name="T89" fmla="*/ 0 h 585"/>
                              <a:gd name="T90" fmla="*/ 0 w 356"/>
                              <a:gd name="T91" fmla="*/ 0 h 585"/>
                              <a:gd name="T92" fmla="*/ 0 w 356"/>
                              <a:gd name="T93" fmla="*/ 0 h 585"/>
                              <a:gd name="T94" fmla="*/ 0 w 356"/>
                              <a:gd name="T95" fmla="*/ 0 h 585"/>
                              <a:gd name="T96" fmla="*/ 0 w 356"/>
                              <a:gd name="T97" fmla="*/ 0 h 585"/>
                              <a:gd name="T98" fmla="*/ 0 w 356"/>
                              <a:gd name="T99" fmla="*/ 0 h 585"/>
                              <a:gd name="T100" fmla="*/ 0 w 356"/>
                              <a:gd name="T101" fmla="*/ 0 h 585"/>
                              <a:gd name="T102" fmla="*/ 0 w 356"/>
                              <a:gd name="T103" fmla="*/ 0 h 585"/>
                              <a:gd name="T104" fmla="*/ 0 w 356"/>
                              <a:gd name="T105" fmla="*/ 0 h 585"/>
                              <a:gd name="T106" fmla="*/ 0 w 356"/>
                              <a:gd name="T107" fmla="*/ 0 h 585"/>
                              <a:gd name="T108" fmla="*/ 0 w 356"/>
                              <a:gd name="T109" fmla="*/ 0 h 585"/>
                              <a:gd name="T110" fmla="*/ 0 w 356"/>
                              <a:gd name="T111" fmla="*/ 0 h 585"/>
                              <a:gd name="T112" fmla="*/ 0 w 356"/>
                              <a:gd name="T113" fmla="*/ 0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8" name="Freeform 131">
                            <a:extLst>
                              <a:ext uri="{FF2B5EF4-FFF2-40B4-BE49-F238E27FC236}">
                                <a16:creationId xmlns:a16="http://schemas.microsoft.com/office/drawing/2014/main" id="{247155BF-5329-4595-AC90-9699E5AD8DD7}"/>
                              </a:ext>
                            </a:extLst>
                          </p:cNvPr>
                          <p:cNvSpPr>
                            <a:spLocks/>
                          </p:cNvSpPr>
                          <p:nvPr/>
                        </p:nvSpPr>
                        <p:spPr bwMode="auto">
                          <a:xfrm>
                            <a:off x="2122" y="1555"/>
                            <a:ext cx="62" cy="113"/>
                          </a:xfrm>
                          <a:custGeom>
                            <a:avLst/>
                            <a:gdLst>
                              <a:gd name="T0" fmla="*/ 0 w 308"/>
                              <a:gd name="T1" fmla="*/ 0 h 566"/>
                              <a:gd name="T2" fmla="*/ 0 w 308"/>
                              <a:gd name="T3" fmla="*/ 0 h 566"/>
                              <a:gd name="T4" fmla="*/ 0 w 308"/>
                              <a:gd name="T5" fmla="*/ 0 h 566"/>
                              <a:gd name="T6" fmla="*/ 0 w 308"/>
                              <a:gd name="T7" fmla="*/ 0 h 566"/>
                              <a:gd name="T8" fmla="*/ 0 w 308"/>
                              <a:gd name="T9" fmla="*/ 0 h 566"/>
                              <a:gd name="T10" fmla="*/ 0 w 308"/>
                              <a:gd name="T11" fmla="*/ 0 h 566"/>
                              <a:gd name="T12" fmla="*/ 0 w 308"/>
                              <a:gd name="T13" fmla="*/ 0 h 566"/>
                              <a:gd name="T14" fmla="*/ 0 w 308"/>
                              <a:gd name="T15" fmla="*/ 0 h 566"/>
                              <a:gd name="T16" fmla="*/ 0 w 308"/>
                              <a:gd name="T17" fmla="*/ 0 h 566"/>
                              <a:gd name="T18" fmla="*/ 0 w 308"/>
                              <a:gd name="T19" fmla="*/ 0 h 566"/>
                              <a:gd name="T20" fmla="*/ 0 w 308"/>
                              <a:gd name="T21" fmla="*/ 0 h 566"/>
                              <a:gd name="T22" fmla="*/ 0 w 308"/>
                              <a:gd name="T23" fmla="*/ 0 h 566"/>
                              <a:gd name="T24" fmla="*/ 0 w 308"/>
                              <a:gd name="T25" fmla="*/ 0 h 566"/>
                              <a:gd name="T26" fmla="*/ 0 w 308"/>
                              <a:gd name="T27" fmla="*/ 0 h 566"/>
                              <a:gd name="T28" fmla="*/ 0 w 308"/>
                              <a:gd name="T29" fmla="*/ 0 h 566"/>
                              <a:gd name="T30" fmla="*/ 0 w 308"/>
                              <a:gd name="T31" fmla="*/ 0 h 566"/>
                              <a:gd name="T32" fmla="*/ 0 w 308"/>
                              <a:gd name="T33" fmla="*/ 0 h 566"/>
                              <a:gd name="T34" fmla="*/ 0 w 308"/>
                              <a:gd name="T35" fmla="*/ 0 h 566"/>
                              <a:gd name="T36" fmla="*/ 0 w 308"/>
                              <a:gd name="T37" fmla="*/ 0 h 566"/>
                              <a:gd name="T38" fmla="*/ 0 w 308"/>
                              <a:gd name="T39" fmla="*/ 0 h 566"/>
                              <a:gd name="T40" fmla="*/ 0 w 308"/>
                              <a:gd name="T41" fmla="*/ 0 h 566"/>
                              <a:gd name="T42" fmla="*/ 0 w 308"/>
                              <a:gd name="T43" fmla="*/ 0 h 566"/>
                              <a:gd name="T44" fmla="*/ 0 w 308"/>
                              <a:gd name="T45" fmla="*/ 0 h 566"/>
                              <a:gd name="T46" fmla="*/ 0 w 308"/>
                              <a:gd name="T47" fmla="*/ 0 h 566"/>
                              <a:gd name="T48" fmla="*/ 0 w 308"/>
                              <a:gd name="T49" fmla="*/ 0 h 566"/>
                              <a:gd name="T50" fmla="*/ 0 w 308"/>
                              <a:gd name="T51" fmla="*/ 0 h 566"/>
                              <a:gd name="T52" fmla="*/ 0 w 308"/>
                              <a:gd name="T53" fmla="*/ 0 h 566"/>
                              <a:gd name="T54" fmla="*/ 0 w 308"/>
                              <a:gd name="T55" fmla="*/ 0 h 566"/>
                              <a:gd name="T56" fmla="*/ 0 w 308"/>
                              <a:gd name="T57" fmla="*/ 0 h 566"/>
                              <a:gd name="T58" fmla="*/ 0 w 308"/>
                              <a:gd name="T59" fmla="*/ 0 h 566"/>
                              <a:gd name="T60" fmla="*/ 0 w 308"/>
                              <a:gd name="T61" fmla="*/ 0 h 566"/>
                              <a:gd name="T62" fmla="*/ 0 w 308"/>
                              <a:gd name="T63" fmla="*/ 0 h 566"/>
                              <a:gd name="T64" fmla="*/ 0 w 308"/>
                              <a:gd name="T65" fmla="*/ 0 h 566"/>
                              <a:gd name="T66" fmla="*/ 0 w 308"/>
                              <a:gd name="T67" fmla="*/ 0 h 566"/>
                              <a:gd name="T68" fmla="*/ 0 w 308"/>
                              <a:gd name="T69" fmla="*/ 0 h 566"/>
                              <a:gd name="T70" fmla="*/ 0 w 308"/>
                              <a:gd name="T71" fmla="*/ 0 h 566"/>
                              <a:gd name="T72" fmla="*/ 0 w 308"/>
                              <a:gd name="T73" fmla="*/ 0 h 566"/>
                              <a:gd name="T74" fmla="*/ 0 w 308"/>
                              <a:gd name="T75" fmla="*/ 0 h 566"/>
                              <a:gd name="T76" fmla="*/ 0 w 308"/>
                              <a:gd name="T77" fmla="*/ 0 h 566"/>
                              <a:gd name="T78" fmla="*/ 0 w 308"/>
                              <a:gd name="T79" fmla="*/ 0 h 566"/>
                              <a:gd name="T80" fmla="*/ 0 w 308"/>
                              <a:gd name="T81" fmla="*/ 0 h 566"/>
                              <a:gd name="T82" fmla="*/ 0 w 308"/>
                              <a:gd name="T83" fmla="*/ 0 h 566"/>
                              <a:gd name="T84" fmla="*/ 0 w 308"/>
                              <a:gd name="T85" fmla="*/ 0 h 566"/>
                              <a:gd name="T86" fmla="*/ 0 w 308"/>
                              <a:gd name="T87" fmla="*/ 0 h 566"/>
                              <a:gd name="T88" fmla="*/ 0 w 308"/>
                              <a:gd name="T89" fmla="*/ 0 h 566"/>
                              <a:gd name="T90" fmla="*/ 0 w 308"/>
                              <a:gd name="T91" fmla="*/ 0 h 566"/>
                              <a:gd name="T92" fmla="*/ 0 w 308"/>
                              <a:gd name="T93" fmla="*/ 0 h 566"/>
                              <a:gd name="T94" fmla="*/ 0 w 308"/>
                              <a:gd name="T95" fmla="*/ 0 h 566"/>
                              <a:gd name="T96" fmla="*/ 0 w 308"/>
                              <a:gd name="T97" fmla="*/ 0 h 566"/>
                              <a:gd name="T98" fmla="*/ 0 w 308"/>
                              <a:gd name="T99" fmla="*/ 0 h 566"/>
                              <a:gd name="T100" fmla="*/ 0 w 308"/>
                              <a:gd name="T101" fmla="*/ 0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9" name="Freeform 132">
                            <a:extLst>
                              <a:ext uri="{FF2B5EF4-FFF2-40B4-BE49-F238E27FC236}">
                                <a16:creationId xmlns:a16="http://schemas.microsoft.com/office/drawing/2014/main" id="{71B0CDFF-5992-4E6B-8177-C158B66603AB}"/>
                              </a:ext>
                            </a:extLst>
                          </p:cNvPr>
                          <p:cNvSpPr>
                            <a:spLocks/>
                          </p:cNvSpPr>
                          <p:nvPr/>
                        </p:nvSpPr>
                        <p:spPr bwMode="auto">
                          <a:xfrm>
                            <a:off x="2072" y="1522"/>
                            <a:ext cx="101" cy="179"/>
                          </a:xfrm>
                          <a:custGeom>
                            <a:avLst/>
                            <a:gdLst>
                              <a:gd name="T0" fmla="*/ 0 w 503"/>
                              <a:gd name="T1" fmla="*/ 0 h 898"/>
                              <a:gd name="T2" fmla="*/ 0 w 503"/>
                              <a:gd name="T3" fmla="*/ 0 h 898"/>
                              <a:gd name="T4" fmla="*/ 0 w 503"/>
                              <a:gd name="T5" fmla="*/ 0 h 898"/>
                              <a:gd name="T6" fmla="*/ 0 w 503"/>
                              <a:gd name="T7" fmla="*/ 0 h 898"/>
                              <a:gd name="T8" fmla="*/ 0 w 503"/>
                              <a:gd name="T9" fmla="*/ 0 h 898"/>
                              <a:gd name="T10" fmla="*/ 0 w 503"/>
                              <a:gd name="T11" fmla="*/ 0 h 898"/>
                              <a:gd name="T12" fmla="*/ 0 w 503"/>
                              <a:gd name="T13" fmla="*/ 0 h 898"/>
                              <a:gd name="T14" fmla="*/ 0 w 503"/>
                              <a:gd name="T15" fmla="*/ 0 h 898"/>
                              <a:gd name="T16" fmla="*/ 0 w 503"/>
                              <a:gd name="T17" fmla="*/ 0 h 898"/>
                              <a:gd name="T18" fmla="*/ 0 w 503"/>
                              <a:gd name="T19" fmla="*/ 0 h 898"/>
                              <a:gd name="T20" fmla="*/ 0 w 503"/>
                              <a:gd name="T21" fmla="*/ 0 h 898"/>
                              <a:gd name="T22" fmla="*/ 0 w 503"/>
                              <a:gd name="T23" fmla="*/ 0 h 898"/>
                              <a:gd name="T24" fmla="*/ 0 w 503"/>
                              <a:gd name="T25" fmla="*/ 0 h 898"/>
                              <a:gd name="T26" fmla="*/ 0 w 503"/>
                              <a:gd name="T27" fmla="*/ 0 h 898"/>
                              <a:gd name="T28" fmla="*/ 0 w 503"/>
                              <a:gd name="T29" fmla="*/ 0 h 898"/>
                              <a:gd name="T30" fmla="*/ 0 w 503"/>
                              <a:gd name="T31" fmla="*/ 0 h 898"/>
                              <a:gd name="T32" fmla="*/ 0 w 503"/>
                              <a:gd name="T33" fmla="*/ 0 h 898"/>
                              <a:gd name="T34" fmla="*/ 0 w 503"/>
                              <a:gd name="T35" fmla="*/ 0 h 898"/>
                              <a:gd name="T36" fmla="*/ 0 w 503"/>
                              <a:gd name="T37" fmla="*/ 0 h 898"/>
                              <a:gd name="T38" fmla="*/ 0 w 503"/>
                              <a:gd name="T39" fmla="*/ 0 h 898"/>
                              <a:gd name="T40" fmla="*/ 0 w 503"/>
                              <a:gd name="T41" fmla="*/ 0 h 898"/>
                              <a:gd name="T42" fmla="*/ 0 w 503"/>
                              <a:gd name="T43" fmla="*/ 0 h 898"/>
                              <a:gd name="T44" fmla="*/ 0 w 503"/>
                              <a:gd name="T45" fmla="*/ 0 h 898"/>
                              <a:gd name="T46" fmla="*/ 0 w 503"/>
                              <a:gd name="T47" fmla="*/ 0 h 898"/>
                              <a:gd name="T48" fmla="*/ 0 w 503"/>
                              <a:gd name="T49" fmla="*/ 0 h 898"/>
                              <a:gd name="T50" fmla="*/ 0 w 503"/>
                              <a:gd name="T51" fmla="*/ 0 h 898"/>
                              <a:gd name="T52" fmla="*/ 0 w 503"/>
                              <a:gd name="T53" fmla="*/ 0 h 898"/>
                              <a:gd name="T54" fmla="*/ 0 w 503"/>
                              <a:gd name="T55" fmla="*/ 0 h 898"/>
                              <a:gd name="T56" fmla="*/ 0 w 503"/>
                              <a:gd name="T57" fmla="*/ 0 h 898"/>
                              <a:gd name="T58" fmla="*/ 0 w 503"/>
                              <a:gd name="T59" fmla="*/ 0 h 898"/>
                              <a:gd name="T60" fmla="*/ 0 w 503"/>
                              <a:gd name="T61" fmla="*/ 0 h 898"/>
                              <a:gd name="T62" fmla="*/ 0 w 503"/>
                              <a:gd name="T63" fmla="*/ 0 h 898"/>
                              <a:gd name="T64" fmla="*/ 0 w 503"/>
                              <a:gd name="T65" fmla="*/ 0 h 898"/>
                              <a:gd name="T66" fmla="*/ 0 w 503"/>
                              <a:gd name="T67" fmla="*/ 0 h 898"/>
                              <a:gd name="T68" fmla="*/ 0 w 503"/>
                              <a:gd name="T69" fmla="*/ 0 h 898"/>
                              <a:gd name="T70" fmla="*/ 0 w 503"/>
                              <a:gd name="T71" fmla="*/ 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2141" name="Group 133">
                        <a:extLst>
                          <a:ext uri="{FF2B5EF4-FFF2-40B4-BE49-F238E27FC236}">
                            <a16:creationId xmlns:a16="http://schemas.microsoft.com/office/drawing/2014/main" id="{53A3C77D-E4F5-4DCA-8D43-24D3D6D3AF60}"/>
                          </a:ext>
                        </a:extLst>
                      </p:cNvPr>
                      <p:cNvGrpSpPr>
                        <a:grpSpLocks/>
                      </p:cNvGrpSpPr>
                      <p:nvPr/>
                    </p:nvGrpSpPr>
                    <p:grpSpPr bwMode="auto">
                      <a:xfrm>
                        <a:off x="2112" y="1663"/>
                        <a:ext cx="49" cy="42"/>
                        <a:chOff x="2112" y="1663"/>
                        <a:chExt cx="49" cy="42"/>
                      </a:xfrm>
                    </p:grpSpPr>
                    <p:sp>
                      <p:nvSpPr>
                        <p:cNvPr id="32142" name="Freeform 134">
                          <a:extLst>
                            <a:ext uri="{FF2B5EF4-FFF2-40B4-BE49-F238E27FC236}">
                              <a16:creationId xmlns:a16="http://schemas.microsoft.com/office/drawing/2014/main" id="{562DA565-2B55-46DF-A6DA-C88F92F6FB2B}"/>
                            </a:ext>
                          </a:extLst>
                        </p:cNvPr>
                        <p:cNvSpPr>
                          <a:spLocks/>
                        </p:cNvSpPr>
                        <p:nvPr/>
                      </p:nvSpPr>
                      <p:spPr bwMode="auto">
                        <a:xfrm>
                          <a:off x="2112" y="1663"/>
                          <a:ext cx="49" cy="42"/>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w 244"/>
                            <a:gd name="T11" fmla="*/ 0 h 210"/>
                            <a:gd name="T12" fmla="*/ 0 w 244"/>
                            <a:gd name="T13" fmla="*/ 0 h 210"/>
                            <a:gd name="T14" fmla="*/ 0 w 244"/>
                            <a:gd name="T15" fmla="*/ 0 h 210"/>
                            <a:gd name="T16" fmla="*/ 0 w 244"/>
                            <a:gd name="T17" fmla="*/ 0 h 210"/>
                            <a:gd name="T18" fmla="*/ 0 w 244"/>
                            <a:gd name="T19" fmla="*/ 0 h 210"/>
                            <a:gd name="T20" fmla="*/ 0 w 244"/>
                            <a:gd name="T21" fmla="*/ 0 h 210"/>
                            <a:gd name="T22" fmla="*/ 0 w 244"/>
                            <a:gd name="T23" fmla="*/ 0 h 210"/>
                            <a:gd name="T24" fmla="*/ 0 w 244"/>
                            <a:gd name="T25" fmla="*/ 0 h 210"/>
                            <a:gd name="T26" fmla="*/ 0 w 244"/>
                            <a:gd name="T27" fmla="*/ 0 h 210"/>
                            <a:gd name="T28" fmla="*/ 0 w 244"/>
                            <a:gd name="T29" fmla="*/ 0 h 210"/>
                            <a:gd name="T30" fmla="*/ 0 w 244"/>
                            <a:gd name="T31" fmla="*/ 0 h 210"/>
                            <a:gd name="T32" fmla="*/ 0 w 244"/>
                            <a:gd name="T33" fmla="*/ 0 h 210"/>
                            <a:gd name="T34" fmla="*/ 0 w 244"/>
                            <a:gd name="T35" fmla="*/ 0 h 210"/>
                            <a:gd name="T36" fmla="*/ 0 w 244"/>
                            <a:gd name="T37" fmla="*/ 0 h 210"/>
                            <a:gd name="T38" fmla="*/ 0 w 244"/>
                            <a:gd name="T39" fmla="*/ 0 h 210"/>
                            <a:gd name="T40" fmla="*/ 0 w 244"/>
                            <a:gd name="T41" fmla="*/ 0 h 210"/>
                            <a:gd name="T42" fmla="*/ 0 w 244"/>
                            <a:gd name="T43" fmla="*/ 0 h 210"/>
                            <a:gd name="T44" fmla="*/ 0 w 244"/>
                            <a:gd name="T45" fmla="*/ 0 h 210"/>
                            <a:gd name="T46" fmla="*/ 0 w 244"/>
                            <a:gd name="T47" fmla="*/ 0 h 210"/>
                            <a:gd name="T48" fmla="*/ 0 w 244"/>
                            <a:gd name="T49" fmla="*/ 0 h 210"/>
                            <a:gd name="T50" fmla="*/ 0 w 244"/>
                            <a:gd name="T51" fmla="*/ 0 h 210"/>
                            <a:gd name="T52" fmla="*/ 0 w 244"/>
                            <a:gd name="T53" fmla="*/ 0 h 210"/>
                            <a:gd name="T54" fmla="*/ 0 w 244"/>
                            <a:gd name="T55" fmla="*/ 0 h 210"/>
                            <a:gd name="T56" fmla="*/ 0 w 244"/>
                            <a:gd name="T57" fmla="*/ 0 h 210"/>
                            <a:gd name="T58" fmla="*/ 0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en-US"/>
                        </a:p>
                      </p:txBody>
                    </p:sp>
                    <p:sp>
                      <p:nvSpPr>
                        <p:cNvPr id="32143" name="Freeform 135">
                          <a:extLst>
                            <a:ext uri="{FF2B5EF4-FFF2-40B4-BE49-F238E27FC236}">
                              <a16:creationId xmlns:a16="http://schemas.microsoft.com/office/drawing/2014/main" id="{1340E4D3-2B59-46CA-BBE5-40D380DFD2A7}"/>
                            </a:ext>
                          </a:extLst>
                        </p:cNvPr>
                        <p:cNvSpPr>
                          <a:spLocks/>
                        </p:cNvSpPr>
                        <p:nvPr/>
                      </p:nvSpPr>
                      <p:spPr bwMode="auto">
                        <a:xfrm>
                          <a:off x="2118" y="1669"/>
                          <a:ext cx="37" cy="31"/>
                        </a:xfrm>
                        <a:custGeom>
                          <a:avLst/>
                          <a:gdLst>
                            <a:gd name="T0" fmla="*/ 0 w 182"/>
                            <a:gd name="T1" fmla="*/ 0 h 155"/>
                            <a:gd name="T2" fmla="*/ 0 w 182"/>
                            <a:gd name="T3" fmla="*/ 0 h 155"/>
                            <a:gd name="T4" fmla="*/ 0 w 182"/>
                            <a:gd name="T5" fmla="*/ 0 h 155"/>
                            <a:gd name="T6" fmla="*/ 0 w 182"/>
                            <a:gd name="T7" fmla="*/ 0 h 155"/>
                            <a:gd name="T8" fmla="*/ 0 w 182"/>
                            <a:gd name="T9" fmla="*/ 0 h 155"/>
                            <a:gd name="T10" fmla="*/ 0 w 182"/>
                            <a:gd name="T11" fmla="*/ 0 h 155"/>
                            <a:gd name="T12" fmla="*/ 0 w 182"/>
                            <a:gd name="T13" fmla="*/ 0 h 155"/>
                            <a:gd name="T14" fmla="*/ 0 w 182"/>
                            <a:gd name="T15" fmla="*/ 0 h 155"/>
                            <a:gd name="T16" fmla="*/ 0 w 182"/>
                            <a:gd name="T17" fmla="*/ 0 h 155"/>
                            <a:gd name="T18" fmla="*/ 0 w 182"/>
                            <a:gd name="T19" fmla="*/ 0 h 155"/>
                            <a:gd name="T20" fmla="*/ 0 w 182"/>
                            <a:gd name="T21" fmla="*/ 0 h 155"/>
                            <a:gd name="T22" fmla="*/ 0 w 182"/>
                            <a:gd name="T23" fmla="*/ 0 h 155"/>
                            <a:gd name="T24" fmla="*/ 0 w 182"/>
                            <a:gd name="T25" fmla="*/ 0 h 155"/>
                            <a:gd name="T26" fmla="*/ 0 w 182"/>
                            <a:gd name="T27" fmla="*/ 0 h 155"/>
                            <a:gd name="T28" fmla="*/ 0 w 182"/>
                            <a:gd name="T29" fmla="*/ 0 h 155"/>
                            <a:gd name="T30" fmla="*/ 0 w 182"/>
                            <a:gd name="T31" fmla="*/ 0 h 155"/>
                            <a:gd name="T32" fmla="*/ 0 w 182"/>
                            <a:gd name="T33" fmla="*/ 0 h 155"/>
                            <a:gd name="T34" fmla="*/ 0 w 182"/>
                            <a:gd name="T35" fmla="*/ 0 h 155"/>
                            <a:gd name="T36" fmla="*/ 0 w 182"/>
                            <a:gd name="T37" fmla="*/ 0 h 155"/>
                            <a:gd name="T38" fmla="*/ 0 w 182"/>
                            <a:gd name="T39" fmla="*/ 0 h 155"/>
                            <a:gd name="T40" fmla="*/ 0 w 182"/>
                            <a:gd name="T41" fmla="*/ 0 h 155"/>
                            <a:gd name="T42" fmla="*/ 0 w 182"/>
                            <a:gd name="T43" fmla="*/ 0 h 155"/>
                            <a:gd name="T44" fmla="*/ 0 w 182"/>
                            <a:gd name="T45" fmla="*/ 0 h 155"/>
                            <a:gd name="T46" fmla="*/ 0 w 182"/>
                            <a:gd name="T47" fmla="*/ 0 h 155"/>
                            <a:gd name="T48" fmla="*/ 0 w 182"/>
                            <a:gd name="T49" fmla="*/ 0 h 155"/>
                            <a:gd name="T50" fmla="*/ 0 w 182"/>
                            <a:gd name="T51" fmla="*/ 0 h 155"/>
                            <a:gd name="T52" fmla="*/ 0 w 182"/>
                            <a:gd name="T53" fmla="*/ 0 h 155"/>
                            <a:gd name="T54" fmla="*/ 0 w 182"/>
                            <a:gd name="T55" fmla="*/ 0 h 155"/>
                            <a:gd name="T56" fmla="*/ 0 w 182"/>
                            <a:gd name="T57" fmla="*/ 0 h 155"/>
                            <a:gd name="T58" fmla="*/ 0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en-US"/>
                        </a:p>
                      </p:txBody>
                    </p:sp>
                  </p:grpSp>
                </p:grpSp>
              </p:grpSp>
              <p:grpSp>
                <p:nvGrpSpPr>
                  <p:cNvPr id="32127" name="Group 136">
                    <a:extLst>
                      <a:ext uri="{FF2B5EF4-FFF2-40B4-BE49-F238E27FC236}">
                        <a16:creationId xmlns:a16="http://schemas.microsoft.com/office/drawing/2014/main" id="{6263B3F1-0247-435D-8042-98BF78FF9037}"/>
                      </a:ext>
                    </a:extLst>
                  </p:cNvPr>
                  <p:cNvGrpSpPr>
                    <a:grpSpLocks/>
                  </p:cNvGrpSpPr>
                  <p:nvPr/>
                </p:nvGrpSpPr>
                <p:grpSpPr bwMode="auto">
                  <a:xfrm>
                    <a:off x="2072" y="1578"/>
                    <a:ext cx="215" cy="151"/>
                    <a:chOff x="2072" y="1578"/>
                    <a:chExt cx="215" cy="151"/>
                  </a:xfrm>
                </p:grpSpPr>
                <p:grpSp>
                  <p:nvGrpSpPr>
                    <p:cNvPr id="32128" name="Group 137">
                      <a:extLst>
                        <a:ext uri="{FF2B5EF4-FFF2-40B4-BE49-F238E27FC236}">
                          <a16:creationId xmlns:a16="http://schemas.microsoft.com/office/drawing/2014/main" id="{E68A50A2-66F7-4F43-8088-CF653FA0123C}"/>
                        </a:ext>
                      </a:extLst>
                    </p:cNvPr>
                    <p:cNvGrpSpPr>
                      <a:grpSpLocks/>
                    </p:cNvGrpSpPr>
                    <p:nvPr/>
                  </p:nvGrpSpPr>
                  <p:grpSpPr bwMode="auto">
                    <a:xfrm>
                      <a:off x="2072" y="1578"/>
                      <a:ext cx="215" cy="140"/>
                      <a:chOff x="2072" y="1578"/>
                      <a:chExt cx="215" cy="140"/>
                    </a:xfrm>
                  </p:grpSpPr>
                  <p:sp>
                    <p:nvSpPr>
                      <p:cNvPr id="32132" name="Freeform 138">
                        <a:extLst>
                          <a:ext uri="{FF2B5EF4-FFF2-40B4-BE49-F238E27FC236}">
                            <a16:creationId xmlns:a16="http://schemas.microsoft.com/office/drawing/2014/main" id="{F298113D-D444-4C6C-B554-466D3F07C7C5}"/>
                          </a:ext>
                        </a:extLst>
                      </p:cNvPr>
                      <p:cNvSpPr>
                        <a:spLocks/>
                      </p:cNvSpPr>
                      <p:nvPr/>
                    </p:nvSpPr>
                    <p:spPr bwMode="auto">
                      <a:xfrm>
                        <a:off x="2072" y="1578"/>
                        <a:ext cx="215" cy="140"/>
                      </a:xfrm>
                      <a:custGeom>
                        <a:avLst/>
                        <a:gdLst>
                          <a:gd name="T0" fmla="*/ 0 w 1073"/>
                          <a:gd name="T1" fmla="*/ 0 h 702"/>
                          <a:gd name="T2" fmla="*/ 0 w 1073"/>
                          <a:gd name="T3" fmla="*/ 0 h 702"/>
                          <a:gd name="T4" fmla="*/ 0 w 1073"/>
                          <a:gd name="T5" fmla="*/ 0 h 702"/>
                          <a:gd name="T6" fmla="*/ 0 w 1073"/>
                          <a:gd name="T7" fmla="*/ 0 h 702"/>
                          <a:gd name="T8" fmla="*/ 0 w 1073"/>
                          <a:gd name="T9" fmla="*/ 0 h 702"/>
                          <a:gd name="T10" fmla="*/ 0 w 1073"/>
                          <a:gd name="T11" fmla="*/ 0 h 702"/>
                          <a:gd name="T12" fmla="*/ 0 w 1073"/>
                          <a:gd name="T13" fmla="*/ 0 h 702"/>
                          <a:gd name="T14" fmla="*/ 0 w 1073"/>
                          <a:gd name="T15" fmla="*/ 0 h 702"/>
                          <a:gd name="T16" fmla="*/ 0 w 1073"/>
                          <a:gd name="T17" fmla="*/ 0 h 702"/>
                          <a:gd name="T18" fmla="*/ 0 w 1073"/>
                          <a:gd name="T19" fmla="*/ 0 h 702"/>
                          <a:gd name="T20" fmla="*/ 0 w 1073"/>
                          <a:gd name="T21" fmla="*/ 0 h 702"/>
                          <a:gd name="T22" fmla="*/ 0 w 1073"/>
                          <a:gd name="T23" fmla="*/ 0 h 702"/>
                          <a:gd name="T24" fmla="*/ 0 w 1073"/>
                          <a:gd name="T25" fmla="*/ 0 h 702"/>
                          <a:gd name="T26" fmla="*/ 0 w 1073"/>
                          <a:gd name="T27" fmla="*/ 0 h 702"/>
                          <a:gd name="T28" fmla="*/ 0 w 1073"/>
                          <a:gd name="T29" fmla="*/ 0 h 702"/>
                          <a:gd name="T30" fmla="*/ 0 w 1073"/>
                          <a:gd name="T31" fmla="*/ 0 h 702"/>
                          <a:gd name="T32" fmla="*/ 0 w 1073"/>
                          <a:gd name="T33" fmla="*/ 0 h 702"/>
                          <a:gd name="T34" fmla="*/ 0 w 1073"/>
                          <a:gd name="T35" fmla="*/ 0 h 702"/>
                          <a:gd name="T36" fmla="*/ 0 w 1073"/>
                          <a:gd name="T37" fmla="*/ 0 h 702"/>
                          <a:gd name="T38" fmla="*/ 0 w 1073"/>
                          <a:gd name="T39" fmla="*/ 0 h 702"/>
                          <a:gd name="T40" fmla="*/ 0 w 1073"/>
                          <a:gd name="T41" fmla="*/ 0 h 702"/>
                          <a:gd name="T42" fmla="*/ 0 w 1073"/>
                          <a:gd name="T43" fmla="*/ 0 h 702"/>
                          <a:gd name="T44" fmla="*/ 0 w 1073"/>
                          <a:gd name="T45" fmla="*/ 0 h 702"/>
                          <a:gd name="T46" fmla="*/ 0 w 1073"/>
                          <a:gd name="T47" fmla="*/ 0 h 702"/>
                          <a:gd name="T48" fmla="*/ 0 w 1073"/>
                          <a:gd name="T49" fmla="*/ 0 h 702"/>
                          <a:gd name="T50" fmla="*/ 0 w 1073"/>
                          <a:gd name="T51" fmla="*/ 0 h 702"/>
                          <a:gd name="T52" fmla="*/ 0 w 1073"/>
                          <a:gd name="T53" fmla="*/ 0 h 702"/>
                          <a:gd name="T54" fmla="*/ 0 w 1073"/>
                          <a:gd name="T55" fmla="*/ 0 h 702"/>
                          <a:gd name="T56" fmla="*/ 0 w 1073"/>
                          <a:gd name="T57" fmla="*/ 0 h 702"/>
                          <a:gd name="T58" fmla="*/ 0 w 1073"/>
                          <a:gd name="T59" fmla="*/ 0 h 702"/>
                          <a:gd name="T60" fmla="*/ 0 w 1073"/>
                          <a:gd name="T61" fmla="*/ 0 h 702"/>
                          <a:gd name="T62" fmla="*/ 0 w 1073"/>
                          <a:gd name="T63" fmla="*/ 0 h 702"/>
                          <a:gd name="T64" fmla="*/ 0 w 1073"/>
                          <a:gd name="T65" fmla="*/ 0 h 702"/>
                          <a:gd name="T66" fmla="*/ 0 w 1073"/>
                          <a:gd name="T67" fmla="*/ 0 h 702"/>
                          <a:gd name="T68" fmla="*/ 0 w 1073"/>
                          <a:gd name="T69" fmla="*/ 0 h 702"/>
                          <a:gd name="T70" fmla="*/ 0 w 1073"/>
                          <a:gd name="T71" fmla="*/ 0 h 702"/>
                          <a:gd name="T72" fmla="*/ 0 w 1073"/>
                          <a:gd name="T73" fmla="*/ 0 h 702"/>
                          <a:gd name="T74" fmla="*/ 0 w 1073"/>
                          <a:gd name="T75" fmla="*/ 0 h 702"/>
                          <a:gd name="T76" fmla="*/ 0 w 1073"/>
                          <a:gd name="T77" fmla="*/ 0 h 702"/>
                          <a:gd name="T78" fmla="*/ 0 w 1073"/>
                          <a:gd name="T79" fmla="*/ 0 h 702"/>
                          <a:gd name="T80" fmla="*/ 0 w 1073"/>
                          <a:gd name="T81" fmla="*/ 0 h 702"/>
                          <a:gd name="T82" fmla="*/ 0 w 1073"/>
                          <a:gd name="T83" fmla="*/ 0 h 702"/>
                          <a:gd name="T84" fmla="*/ 0 w 1073"/>
                          <a:gd name="T85" fmla="*/ 0 h 702"/>
                          <a:gd name="T86" fmla="*/ 0 w 1073"/>
                          <a:gd name="T87" fmla="*/ 0 h 702"/>
                          <a:gd name="T88" fmla="*/ 0 w 1073"/>
                          <a:gd name="T89" fmla="*/ 0 h 702"/>
                          <a:gd name="T90" fmla="*/ 0 w 1073"/>
                          <a:gd name="T91" fmla="*/ 0 h 702"/>
                          <a:gd name="T92" fmla="*/ 0 w 1073"/>
                          <a:gd name="T93" fmla="*/ 0 h 702"/>
                          <a:gd name="T94" fmla="*/ 0 w 1073"/>
                          <a:gd name="T95" fmla="*/ 0 h 702"/>
                          <a:gd name="T96" fmla="*/ 0 w 1073"/>
                          <a:gd name="T97" fmla="*/ 0 h 702"/>
                          <a:gd name="T98" fmla="*/ 0 w 1073"/>
                          <a:gd name="T99" fmla="*/ 0 h 702"/>
                          <a:gd name="T100" fmla="*/ 0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133" name="Group 139">
                        <a:extLst>
                          <a:ext uri="{FF2B5EF4-FFF2-40B4-BE49-F238E27FC236}">
                            <a16:creationId xmlns:a16="http://schemas.microsoft.com/office/drawing/2014/main" id="{0FC1209A-43FF-47AB-A91B-5CEFBE1B075C}"/>
                          </a:ext>
                        </a:extLst>
                      </p:cNvPr>
                      <p:cNvGrpSpPr>
                        <a:grpSpLocks/>
                      </p:cNvGrpSpPr>
                      <p:nvPr/>
                    </p:nvGrpSpPr>
                    <p:grpSpPr bwMode="auto">
                      <a:xfrm>
                        <a:off x="2089" y="1587"/>
                        <a:ext cx="198" cy="131"/>
                        <a:chOff x="2089" y="1587"/>
                        <a:chExt cx="198" cy="131"/>
                      </a:xfrm>
                    </p:grpSpPr>
                    <p:grpSp>
                      <p:nvGrpSpPr>
                        <p:cNvPr id="32134" name="Group 140">
                          <a:extLst>
                            <a:ext uri="{FF2B5EF4-FFF2-40B4-BE49-F238E27FC236}">
                              <a16:creationId xmlns:a16="http://schemas.microsoft.com/office/drawing/2014/main" id="{EEAF3F7D-0DF6-4737-A5F8-ABE8ADA820BF}"/>
                            </a:ext>
                          </a:extLst>
                        </p:cNvPr>
                        <p:cNvGrpSpPr>
                          <a:grpSpLocks/>
                        </p:cNvGrpSpPr>
                        <p:nvPr/>
                      </p:nvGrpSpPr>
                      <p:grpSpPr bwMode="auto">
                        <a:xfrm>
                          <a:off x="2110" y="1599"/>
                          <a:ext cx="177" cy="119"/>
                          <a:chOff x="2110" y="1599"/>
                          <a:chExt cx="177" cy="119"/>
                        </a:xfrm>
                      </p:grpSpPr>
                      <p:sp>
                        <p:nvSpPr>
                          <p:cNvPr id="32136" name="Freeform 141">
                            <a:extLst>
                              <a:ext uri="{FF2B5EF4-FFF2-40B4-BE49-F238E27FC236}">
                                <a16:creationId xmlns:a16="http://schemas.microsoft.com/office/drawing/2014/main" id="{CD4E46C1-EB57-4D4A-9869-CB24116DF910}"/>
                              </a:ext>
                            </a:extLst>
                          </p:cNvPr>
                          <p:cNvSpPr>
                            <a:spLocks/>
                          </p:cNvSpPr>
                          <p:nvPr/>
                        </p:nvSpPr>
                        <p:spPr bwMode="auto">
                          <a:xfrm>
                            <a:off x="2110" y="1599"/>
                            <a:ext cx="177" cy="111"/>
                          </a:xfrm>
                          <a:custGeom>
                            <a:avLst/>
                            <a:gdLst>
                              <a:gd name="T0" fmla="*/ 0 w 883"/>
                              <a:gd name="T1" fmla="*/ 0 h 559"/>
                              <a:gd name="T2" fmla="*/ 0 w 883"/>
                              <a:gd name="T3" fmla="*/ 0 h 559"/>
                              <a:gd name="T4" fmla="*/ 0 w 883"/>
                              <a:gd name="T5" fmla="*/ 0 h 559"/>
                              <a:gd name="T6" fmla="*/ 0 w 883"/>
                              <a:gd name="T7" fmla="*/ 0 h 559"/>
                              <a:gd name="T8" fmla="*/ 0 w 883"/>
                              <a:gd name="T9" fmla="*/ 0 h 559"/>
                              <a:gd name="T10" fmla="*/ 0 w 883"/>
                              <a:gd name="T11" fmla="*/ 0 h 559"/>
                              <a:gd name="T12" fmla="*/ 0 w 883"/>
                              <a:gd name="T13" fmla="*/ 0 h 559"/>
                              <a:gd name="T14" fmla="*/ 0 w 883"/>
                              <a:gd name="T15" fmla="*/ 0 h 559"/>
                              <a:gd name="T16" fmla="*/ 0 w 883"/>
                              <a:gd name="T17" fmla="*/ 0 h 559"/>
                              <a:gd name="T18" fmla="*/ 0 w 883"/>
                              <a:gd name="T19" fmla="*/ 0 h 559"/>
                              <a:gd name="T20" fmla="*/ 0 w 883"/>
                              <a:gd name="T21" fmla="*/ 0 h 559"/>
                              <a:gd name="T22" fmla="*/ 0 w 883"/>
                              <a:gd name="T23" fmla="*/ 0 h 559"/>
                              <a:gd name="T24" fmla="*/ 0 w 883"/>
                              <a:gd name="T25" fmla="*/ 0 h 559"/>
                              <a:gd name="T26" fmla="*/ 0 w 883"/>
                              <a:gd name="T27" fmla="*/ 0 h 559"/>
                              <a:gd name="T28" fmla="*/ 0 w 883"/>
                              <a:gd name="T29" fmla="*/ 0 h 559"/>
                              <a:gd name="T30" fmla="*/ 0 w 883"/>
                              <a:gd name="T31" fmla="*/ 0 h 559"/>
                              <a:gd name="T32" fmla="*/ 0 w 883"/>
                              <a:gd name="T33" fmla="*/ 0 h 559"/>
                              <a:gd name="T34" fmla="*/ 0 w 883"/>
                              <a:gd name="T35" fmla="*/ 0 h 559"/>
                              <a:gd name="T36" fmla="*/ 0 w 883"/>
                              <a:gd name="T37" fmla="*/ 0 h 559"/>
                              <a:gd name="T38" fmla="*/ 0 w 883"/>
                              <a:gd name="T39" fmla="*/ 0 h 559"/>
                              <a:gd name="T40" fmla="*/ 0 w 883"/>
                              <a:gd name="T41" fmla="*/ 0 h 559"/>
                              <a:gd name="T42" fmla="*/ 0 w 883"/>
                              <a:gd name="T43" fmla="*/ 0 h 559"/>
                              <a:gd name="T44" fmla="*/ 0 w 883"/>
                              <a:gd name="T45" fmla="*/ 0 h 559"/>
                              <a:gd name="T46" fmla="*/ 0 w 883"/>
                              <a:gd name="T47" fmla="*/ 0 h 559"/>
                              <a:gd name="T48" fmla="*/ 0 w 883"/>
                              <a:gd name="T49" fmla="*/ 0 h 559"/>
                              <a:gd name="T50" fmla="*/ 0 w 883"/>
                              <a:gd name="T51" fmla="*/ 0 h 559"/>
                              <a:gd name="T52" fmla="*/ 0 w 883"/>
                              <a:gd name="T53" fmla="*/ 0 h 559"/>
                              <a:gd name="T54" fmla="*/ 0 w 883"/>
                              <a:gd name="T55" fmla="*/ 0 h 559"/>
                              <a:gd name="T56" fmla="*/ 0 w 883"/>
                              <a:gd name="T57" fmla="*/ 0 h 559"/>
                              <a:gd name="T58" fmla="*/ 0 w 883"/>
                              <a:gd name="T59" fmla="*/ 0 h 559"/>
                              <a:gd name="T60" fmla="*/ 0 w 883"/>
                              <a:gd name="T61" fmla="*/ 0 h 559"/>
                              <a:gd name="T62" fmla="*/ 0 w 883"/>
                              <a:gd name="T63" fmla="*/ 0 h 559"/>
                              <a:gd name="T64" fmla="*/ 0 w 883"/>
                              <a:gd name="T65" fmla="*/ 0 h 559"/>
                              <a:gd name="T66" fmla="*/ 0 w 883"/>
                              <a:gd name="T67" fmla="*/ 0 h 559"/>
                              <a:gd name="T68" fmla="*/ 0 w 883"/>
                              <a:gd name="T69" fmla="*/ 0 h 559"/>
                              <a:gd name="T70" fmla="*/ 0 w 883"/>
                              <a:gd name="T71" fmla="*/ 0 h 559"/>
                              <a:gd name="T72" fmla="*/ 0 w 883"/>
                              <a:gd name="T73" fmla="*/ 0 h 559"/>
                              <a:gd name="T74" fmla="*/ 0 w 883"/>
                              <a:gd name="T75" fmla="*/ 0 h 559"/>
                              <a:gd name="T76" fmla="*/ 0 w 883"/>
                              <a:gd name="T77" fmla="*/ 0 h 559"/>
                              <a:gd name="T78" fmla="*/ 0 w 883"/>
                              <a:gd name="T79" fmla="*/ 0 h 559"/>
                              <a:gd name="T80" fmla="*/ 0 w 883"/>
                              <a:gd name="T81" fmla="*/ 0 h 559"/>
                              <a:gd name="T82" fmla="*/ 0 w 883"/>
                              <a:gd name="T83" fmla="*/ 0 h 559"/>
                              <a:gd name="T84" fmla="*/ 0 w 883"/>
                              <a:gd name="T85" fmla="*/ 0 h 559"/>
                              <a:gd name="T86" fmla="*/ 0 w 883"/>
                              <a:gd name="T87" fmla="*/ 0 h 559"/>
                              <a:gd name="T88" fmla="*/ 0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7" name="Freeform 142">
                            <a:extLst>
                              <a:ext uri="{FF2B5EF4-FFF2-40B4-BE49-F238E27FC236}">
                                <a16:creationId xmlns:a16="http://schemas.microsoft.com/office/drawing/2014/main" id="{665E2989-EEFC-4E7F-A475-D58EC8DF96E8}"/>
                              </a:ext>
                            </a:extLst>
                          </p:cNvPr>
                          <p:cNvSpPr>
                            <a:spLocks/>
                          </p:cNvSpPr>
                          <p:nvPr/>
                        </p:nvSpPr>
                        <p:spPr bwMode="auto">
                          <a:xfrm>
                            <a:off x="2115" y="1606"/>
                            <a:ext cx="170" cy="112"/>
                          </a:xfrm>
                          <a:custGeom>
                            <a:avLst/>
                            <a:gdLst>
                              <a:gd name="T0" fmla="*/ 0 w 854"/>
                              <a:gd name="T1" fmla="*/ 0 h 560"/>
                              <a:gd name="T2" fmla="*/ 0 w 854"/>
                              <a:gd name="T3" fmla="*/ 0 h 560"/>
                              <a:gd name="T4" fmla="*/ 0 w 854"/>
                              <a:gd name="T5" fmla="*/ 0 h 560"/>
                              <a:gd name="T6" fmla="*/ 0 w 854"/>
                              <a:gd name="T7" fmla="*/ 0 h 560"/>
                              <a:gd name="T8" fmla="*/ 0 w 854"/>
                              <a:gd name="T9" fmla="*/ 0 h 560"/>
                              <a:gd name="T10" fmla="*/ 0 w 854"/>
                              <a:gd name="T11" fmla="*/ 0 h 560"/>
                              <a:gd name="T12" fmla="*/ 0 w 854"/>
                              <a:gd name="T13" fmla="*/ 0 h 560"/>
                              <a:gd name="T14" fmla="*/ 0 w 854"/>
                              <a:gd name="T15" fmla="*/ 0 h 560"/>
                              <a:gd name="T16" fmla="*/ 0 w 854"/>
                              <a:gd name="T17" fmla="*/ 0 h 560"/>
                              <a:gd name="T18" fmla="*/ 0 w 854"/>
                              <a:gd name="T19" fmla="*/ 0 h 560"/>
                              <a:gd name="T20" fmla="*/ 0 w 854"/>
                              <a:gd name="T21" fmla="*/ 0 h 560"/>
                              <a:gd name="T22" fmla="*/ 0 w 854"/>
                              <a:gd name="T23" fmla="*/ 0 h 560"/>
                              <a:gd name="T24" fmla="*/ 0 w 854"/>
                              <a:gd name="T25" fmla="*/ 0 h 560"/>
                              <a:gd name="T26" fmla="*/ 0 w 854"/>
                              <a:gd name="T27" fmla="*/ 0 h 560"/>
                              <a:gd name="T28" fmla="*/ 0 w 854"/>
                              <a:gd name="T29" fmla="*/ 0 h 560"/>
                              <a:gd name="T30" fmla="*/ 0 w 854"/>
                              <a:gd name="T31" fmla="*/ 0 h 560"/>
                              <a:gd name="T32" fmla="*/ 0 w 854"/>
                              <a:gd name="T33" fmla="*/ 0 h 560"/>
                              <a:gd name="T34" fmla="*/ 0 w 854"/>
                              <a:gd name="T35" fmla="*/ 0 h 560"/>
                              <a:gd name="T36" fmla="*/ 0 w 854"/>
                              <a:gd name="T37" fmla="*/ 0 h 560"/>
                              <a:gd name="T38" fmla="*/ 0 w 854"/>
                              <a:gd name="T39" fmla="*/ 0 h 560"/>
                              <a:gd name="T40" fmla="*/ 0 w 854"/>
                              <a:gd name="T41" fmla="*/ 0 h 560"/>
                              <a:gd name="T42" fmla="*/ 0 w 854"/>
                              <a:gd name="T43" fmla="*/ 0 h 560"/>
                              <a:gd name="T44" fmla="*/ 0 w 854"/>
                              <a:gd name="T45" fmla="*/ 0 h 560"/>
                              <a:gd name="T46" fmla="*/ 0 w 854"/>
                              <a:gd name="T47" fmla="*/ 0 h 560"/>
                              <a:gd name="T48" fmla="*/ 0 w 854"/>
                              <a:gd name="T49" fmla="*/ 0 h 560"/>
                              <a:gd name="T50" fmla="*/ 0 w 854"/>
                              <a:gd name="T51" fmla="*/ 0 h 560"/>
                              <a:gd name="T52" fmla="*/ 0 w 854"/>
                              <a:gd name="T53" fmla="*/ 0 h 560"/>
                              <a:gd name="T54" fmla="*/ 0 w 854"/>
                              <a:gd name="T55" fmla="*/ 0 h 560"/>
                              <a:gd name="T56" fmla="*/ 0 w 854"/>
                              <a:gd name="T57" fmla="*/ 0 h 560"/>
                              <a:gd name="T58" fmla="*/ 0 w 854"/>
                              <a:gd name="T59" fmla="*/ 0 h 560"/>
                              <a:gd name="T60" fmla="*/ 0 w 854"/>
                              <a:gd name="T61" fmla="*/ 0 h 560"/>
                              <a:gd name="T62" fmla="*/ 0 w 854"/>
                              <a:gd name="T63" fmla="*/ 0 h 560"/>
                              <a:gd name="T64" fmla="*/ 0 w 854"/>
                              <a:gd name="T65" fmla="*/ 0 h 560"/>
                              <a:gd name="T66" fmla="*/ 0 w 854"/>
                              <a:gd name="T67" fmla="*/ 0 h 560"/>
                              <a:gd name="T68" fmla="*/ 0 w 854"/>
                              <a:gd name="T69" fmla="*/ 0 h 560"/>
                              <a:gd name="T70" fmla="*/ 0 w 854"/>
                              <a:gd name="T71" fmla="*/ 0 h 560"/>
                              <a:gd name="T72" fmla="*/ 0 w 854"/>
                              <a:gd name="T73" fmla="*/ 0 h 560"/>
                              <a:gd name="T74" fmla="*/ 0 w 854"/>
                              <a:gd name="T75" fmla="*/ 0 h 560"/>
                              <a:gd name="T76" fmla="*/ 0 w 854"/>
                              <a:gd name="T77" fmla="*/ 0 h 560"/>
                              <a:gd name="T78" fmla="*/ 0 w 854"/>
                              <a:gd name="T79" fmla="*/ 0 h 560"/>
                              <a:gd name="T80" fmla="*/ 0 w 854"/>
                              <a:gd name="T81" fmla="*/ 0 h 560"/>
                              <a:gd name="T82" fmla="*/ 0 w 854"/>
                              <a:gd name="T83" fmla="*/ 0 h 560"/>
                              <a:gd name="T84" fmla="*/ 0 w 854"/>
                              <a:gd name="T85" fmla="*/ 0 h 560"/>
                              <a:gd name="T86" fmla="*/ 0 w 854"/>
                              <a:gd name="T87" fmla="*/ 0 h 560"/>
                              <a:gd name="T88" fmla="*/ 0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135" name="Freeform 143">
                          <a:extLst>
                            <a:ext uri="{FF2B5EF4-FFF2-40B4-BE49-F238E27FC236}">
                              <a16:creationId xmlns:a16="http://schemas.microsoft.com/office/drawing/2014/main" id="{D51B5429-354A-442A-8675-4F725CAD6623}"/>
                            </a:ext>
                          </a:extLst>
                        </p:cNvPr>
                        <p:cNvSpPr>
                          <a:spLocks/>
                        </p:cNvSpPr>
                        <p:nvPr/>
                      </p:nvSpPr>
                      <p:spPr bwMode="auto">
                        <a:xfrm>
                          <a:off x="2089" y="1587"/>
                          <a:ext cx="180" cy="109"/>
                        </a:xfrm>
                        <a:custGeom>
                          <a:avLst/>
                          <a:gdLst>
                            <a:gd name="T0" fmla="*/ 0 w 901"/>
                            <a:gd name="T1" fmla="*/ 0 h 544"/>
                            <a:gd name="T2" fmla="*/ 0 w 901"/>
                            <a:gd name="T3" fmla="*/ 0 h 544"/>
                            <a:gd name="T4" fmla="*/ 0 w 901"/>
                            <a:gd name="T5" fmla="*/ 0 h 544"/>
                            <a:gd name="T6" fmla="*/ 0 w 901"/>
                            <a:gd name="T7" fmla="*/ 0 h 544"/>
                            <a:gd name="T8" fmla="*/ 0 w 901"/>
                            <a:gd name="T9" fmla="*/ 0 h 544"/>
                            <a:gd name="T10" fmla="*/ 0 w 901"/>
                            <a:gd name="T11" fmla="*/ 0 h 544"/>
                            <a:gd name="T12" fmla="*/ 0 w 901"/>
                            <a:gd name="T13" fmla="*/ 0 h 544"/>
                            <a:gd name="T14" fmla="*/ 0 w 901"/>
                            <a:gd name="T15" fmla="*/ 0 h 544"/>
                            <a:gd name="T16" fmla="*/ 0 w 901"/>
                            <a:gd name="T17" fmla="*/ 0 h 544"/>
                            <a:gd name="T18" fmla="*/ 0 w 901"/>
                            <a:gd name="T19" fmla="*/ 0 h 544"/>
                            <a:gd name="T20" fmla="*/ 0 w 901"/>
                            <a:gd name="T21" fmla="*/ 0 h 544"/>
                            <a:gd name="T22" fmla="*/ 0 w 901"/>
                            <a:gd name="T23" fmla="*/ 0 h 544"/>
                            <a:gd name="T24" fmla="*/ 0 w 901"/>
                            <a:gd name="T25" fmla="*/ 0 h 544"/>
                            <a:gd name="T26" fmla="*/ 0 w 901"/>
                            <a:gd name="T27" fmla="*/ 0 h 544"/>
                            <a:gd name="T28" fmla="*/ 0 w 901"/>
                            <a:gd name="T29" fmla="*/ 0 h 544"/>
                            <a:gd name="T30" fmla="*/ 0 w 901"/>
                            <a:gd name="T31" fmla="*/ 0 h 544"/>
                            <a:gd name="T32" fmla="*/ 0 w 901"/>
                            <a:gd name="T33" fmla="*/ 0 h 544"/>
                            <a:gd name="T34" fmla="*/ 0 w 901"/>
                            <a:gd name="T35" fmla="*/ 0 h 544"/>
                            <a:gd name="T36" fmla="*/ 0 w 901"/>
                            <a:gd name="T37" fmla="*/ 0 h 544"/>
                            <a:gd name="T38" fmla="*/ 0 w 901"/>
                            <a:gd name="T39" fmla="*/ 0 h 544"/>
                            <a:gd name="T40" fmla="*/ 0 w 901"/>
                            <a:gd name="T41" fmla="*/ 0 h 544"/>
                            <a:gd name="T42" fmla="*/ 0 w 901"/>
                            <a:gd name="T43" fmla="*/ 0 h 544"/>
                            <a:gd name="T44" fmla="*/ 0 w 901"/>
                            <a:gd name="T45" fmla="*/ 0 h 544"/>
                            <a:gd name="T46" fmla="*/ 0 w 901"/>
                            <a:gd name="T47" fmla="*/ 0 h 544"/>
                            <a:gd name="T48" fmla="*/ 0 w 901"/>
                            <a:gd name="T49" fmla="*/ 0 h 544"/>
                            <a:gd name="T50" fmla="*/ 0 w 901"/>
                            <a:gd name="T51" fmla="*/ 0 h 544"/>
                            <a:gd name="T52" fmla="*/ 0 w 901"/>
                            <a:gd name="T53" fmla="*/ 0 h 544"/>
                            <a:gd name="T54" fmla="*/ 0 w 901"/>
                            <a:gd name="T55" fmla="*/ 0 h 544"/>
                            <a:gd name="T56" fmla="*/ 0 w 901"/>
                            <a:gd name="T57" fmla="*/ 0 h 544"/>
                            <a:gd name="T58" fmla="*/ 0 w 901"/>
                            <a:gd name="T59" fmla="*/ 0 h 544"/>
                            <a:gd name="T60" fmla="*/ 0 w 901"/>
                            <a:gd name="T61" fmla="*/ 0 h 544"/>
                            <a:gd name="T62" fmla="*/ 0 w 901"/>
                            <a:gd name="T63" fmla="*/ 0 h 544"/>
                            <a:gd name="T64" fmla="*/ 0 w 901"/>
                            <a:gd name="T65" fmla="*/ 0 h 544"/>
                            <a:gd name="T66" fmla="*/ 0 w 901"/>
                            <a:gd name="T67" fmla="*/ 0 h 544"/>
                            <a:gd name="T68" fmla="*/ 0 w 901"/>
                            <a:gd name="T69" fmla="*/ 0 h 544"/>
                            <a:gd name="T70" fmla="*/ 0 w 901"/>
                            <a:gd name="T71" fmla="*/ 0 h 544"/>
                            <a:gd name="T72" fmla="*/ 0 w 901"/>
                            <a:gd name="T73" fmla="*/ 0 h 544"/>
                            <a:gd name="T74" fmla="*/ 0 w 901"/>
                            <a:gd name="T75" fmla="*/ 0 h 544"/>
                            <a:gd name="T76" fmla="*/ 0 w 901"/>
                            <a:gd name="T77" fmla="*/ 0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129" name="Group 144">
                      <a:extLst>
                        <a:ext uri="{FF2B5EF4-FFF2-40B4-BE49-F238E27FC236}">
                          <a16:creationId xmlns:a16="http://schemas.microsoft.com/office/drawing/2014/main" id="{C35BF7D5-16A4-4034-AFB2-934A3FDEBDA4}"/>
                        </a:ext>
                      </a:extLst>
                    </p:cNvPr>
                    <p:cNvGrpSpPr>
                      <a:grpSpLocks/>
                    </p:cNvGrpSpPr>
                    <p:nvPr/>
                  </p:nvGrpSpPr>
                  <p:grpSpPr bwMode="auto">
                    <a:xfrm>
                      <a:off x="2073" y="1705"/>
                      <a:ext cx="48" cy="24"/>
                      <a:chOff x="2073" y="1705"/>
                      <a:chExt cx="48" cy="24"/>
                    </a:xfrm>
                  </p:grpSpPr>
                  <p:sp>
                    <p:nvSpPr>
                      <p:cNvPr id="32130" name="Oval 145">
                        <a:extLst>
                          <a:ext uri="{FF2B5EF4-FFF2-40B4-BE49-F238E27FC236}">
                            <a16:creationId xmlns:a16="http://schemas.microsoft.com/office/drawing/2014/main" id="{1A765A8E-64B1-4E12-B252-B47BB92B7412}"/>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131" name="Oval 146">
                        <a:extLst>
                          <a:ext uri="{FF2B5EF4-FFF2-40B4-BE49-F238E27FC236}">
                            <a16:creationId xmlns:a16="http://schemas.microsoft.com/office/drawing/2014/main" id="{092511FB-D989-4F7D-8989-A32C58E110B6}"/>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2110" name="Group 147">
                <a:extLst>
                  <a:ext uri="{FF2B5EF4-FFF2-40B4-BE49-F238E27FC236}">
                    <a16:creationId xmlns:a16="http://schemas.microsoft.com/office/drawing/2014/main" id="{208A307B-3D75-4BB0-8B2C-E4E4BA9AE59F}"/>
                  </a:ext>
                </a:extLst>
              </p:cNvPr>
              <p:cNvGrpSpPr>
                <a:grpSpLocks/>
              </p:cNvGrpSpPr>
              <p:nvPr/>
            </p:nvGrpSpPr>
            <p:grpSpPr bwMode="auto">
              <a:xfrm>
                <a:off x="2009" y="1688"/>
                <a:ext cx="82" cy="250"/>
                <a:chOff x="2009" y="1688"/>
                <a:chExt cx="82" cy="250"/>
              </a:xfrm>
            </p:grpSpPr>
            <p:grpSp>
              <p:nvGrpSpPr>
                <p:cNvPr id="32111" name="Group 148">
                  <a:extLst>
                    <a:ext uri="{FF2B5EF4-FFF2-40B4-BE49-F238E27FC236}">
                      <a16:creationId xmlns:a16="http://schemas.microsoft.com/office/drawing/2014/main" id="{D38C475C-AB66-46CB-AC30-C7017C2A5BF8}"/>
                    </a:ext>
                  </a:extLst>
                </p:cNvPr>
                <p:cNvGrpSpPr>
                  <a:grpSpLocks/>
                </p:cNvGrpSpPr>
                <p:nvPr/>
              </p:nvGrpSpPr>
              <p:grpSpPr bwMode="auto">
                <a:xfrm>
                  <a:off x="2009" y="1698"/>
                  <a:ext cx="82" cy="240"/>
                  <a:chOff x="2009" y="1698"/>
                  <a:chExt cx="82" cy="240"/>
                </a:xfrm>
              </p:grpSpPr>
              <p:sp>
                <p:nvSpPr>
                  <p:cNvPr id="32116" name="Freeform 149">
                    <a:extLst>
                      <a:ext uri="{FF2B5EF4-FFF2-40B4-BE49-F238E27FC236}">
                        <a16:creationId xmlns:a16="http://schemas.microsoft.com/office/drawing/2014/main" id="{171A5C1F-5065-4C2E-AFDB-842604E9821D}"/>
                      </a:ext>
                    </a:extLst>
                  </p:cNvPr>
                  <p:cNvSpPr>
                    <a:spLocks/>
                  </p:cNvSpPr>
                  <p:nvPr/>
                </p:nvSpPr>
                <p:spPr bwMode="auto">
                  <a:xfrm>
                    <a:off x="2009" y="1698"/>
                    <a:ext cx="82" cy="240"/>
                  </a:xfrm>
                  <a:custGeom>
                    <a:avLst/>
                    <a:gdLst>
                      <a:gd name="T0" fmla="*/ 0 w 410"/>
                      <a:gd name="T1" fmla="*/ 0 h 1199"/>
                      <a:gd name="T2" fmla="*/ 0 w 410"/>
                      <a:gd name="T3" fmla="*/ 0 h 1199"/>
                      <a:gd name="T4" fmla="*/ 0 w 410"/>
                      <a:gd name="T5" fmla="*/ 0 h 1199"/>
                      <a:gd name="T6" fmla="*/ 0 w 410"/>
                      <a:gd name="T7" fmla="*/ 0 h 1199"/>
                      <a:gd name="T8" fmla="*/ 0 w 410"/>
                      <a:gd name="T9" fmla="*/ 0 h 1199"/>
                      <a:gd name="T10" fmla="*/ 0 w 410"/>
                      <a:gd name="T11" fmla="*/ 0 h 1199"/>
                      <a:gd name="T12" fmla="*/ 0 w 410"/>
                      <a:gd name="T13" fmla="*/ 0 h 1199"/>
                      <a:gd name="T14" fmla="*/ 0 w 410"/>
                      <a:gd name="T15" fmla="*/ 0 h 1199"/>
                      <a:gd name="T16" fmla="*/ 0 w 410"/>
                      <a:gd name="T17" fmla="*/ 0 h 1199"/>
                      <a:gd name="T18" fmla="*/ 0 w 410"/>
                      <a:gd name="T19" fmla="*/ 0 h 1199"/>
                      <a:gd name="T20" fmla="*/ 0 w 410"/>
                      <a:gd name="T21" fmla="*/ 0 h 1199"/>
                      <a:gd name="T22" fmla="*/ 0 w 410"/>
                      <a:gd name="T23" fmla="*/ 0 h 1199"/>
                      <a:gd name="T24" fmla="*/ 0 w 410"/>
                      <a:gd name="T25" fmla="*/ 0 h 1199"/>
                      <a:gd name="T26" fmla="*/ 0 w 410"/>
                      <a:gd name="T27" fmla="*/ 0 h 1199"/>
                      <a:gd name="T28" fmla="*/ 0 w 410"/>
                      <a:gd name="T29" fmla="*/ 0 h 1199"/>
                      <a:gd name="T30" fmla="*/ 0 w 410"/>
                      <a:gd name="T31" fmla="*/ 0 h 1199"/>
                      <a:gd name="T32" fmla="*/ 0 w 410"/>
                      <a:gd name="T33" fmla="*/ 0 h 1199"/>
                      <a:gd name="T34" fmla="*/ 0 w 410"/>
                      <a:gd name="T35" fmla="*/ 0 h 1199"/>
                      <a:gd name="T36" fmla="*/ 0 w 410"/>
                      <a:gd name="T37" fmla="*/ 0 h 1199"/>
                      <a:gd name="T38" fmla="*/ 0 w 410"/>
                      <a:gd name="T39" fmla="*/ 0 h 1199"/>
                      <a:gd name="T40" fmla="*/ 0 w 410"/>
                      <a:gd name="T41" fmla="*/ 0 h 1199"/>
                      <a:gd name="T42" fmla="*/ 0 w 410"/>
                      <a:gd name="T43" fmla="*/ 0 h 1199"/>
                      <a:gd name="T44" fmla="*/ 0 w 410"/>
                      <a:gd name="T45" fmla="*/ 0 h 1199"/>
                      <a:gd name="T46" fmla="*/ 0 w 410"/>
                      <a:gd name="T47" fmla="*/ 0 h 1199"/>
                      <a:gd name="T48" fmla="*/ 0 w 410"/>
                      <a:gd name="T49" fmla="*/ 0 h 1199"/>
                      <a:gd name="T50" fmla="*/ 0 w 410"/>
                      <a:gd name="T51" fmla="*/ 0 h 1199"/>
                      <a:gd name="T52" fmla="*/ 0 w 410"/>
                      <a:gd name="T53" fmla="*/ 0 h 1199"/>
                      <a:gd name="T54" fmla="*/ 0 w 410"/>
                      <a:gd name="T55" fmla="*/ 0 h 1199"/>
                      <a:gd name="T56" fmla="*/ 0 w 410"/>
                      <a:gd name="T57" fmla="*/ 0 h 1199"/>
                      <a:gd name="T58" fmla="*/ 0 w 410"/>
                      <a:gd name="T59" fmla="*/ 0 h 1199"/>
                      <a:gd name="T60" fmla="*/ 0 w 410"/>
                      <a:gd name="T61" fmla="*/ 0 h 1199"/>
                      <a:gd name="T62" fmla="*/ 0 w 410"/>
                      <a:gd name="T63" fmla="*/ 0 h 1199"/>
                      <a:gd name="T64" fmla="*/ 0 w 410"/>
                      <a:gd name="T65" fmla="*/ 0 h 1199"/>
                      <a:gd name="T66" fmla="*/ 0 w 410"/>
                      <a:gd name="T67" fmla="*/ 0 h 1199"/>
                      <a:gd name="T68" fmla="*/ 0 w 410"/>
                      <a:gd name="T69" fmla="*/ 0 h 1199"/>
                      <a:gd name="T70" fmla="*/ 0 w 410"/>
                      <a:gd name="T71" fmla="*/ 0 h 1199"/>
                      <a:gd name="T72" fmla="*/ 0 w 410"/>
                      <a:gd name="T73" fmla="*/ 0 h 1199"/>
                      <a:gd name="T74" fmla="*/ 0 w 410"/>
                      <a:gd name="T75" fmla="*/ 0 h 1199"/>
                      <a:gd name="T76" fmla="*/ 0 w 410"/>
                      <a:gd name="T77" fmla="*/ 0 h 1199"/>
                      <a:gd name="T78" fmla="*/ 0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117" name="Group 150">
                    <a:extLst>
                      <a:ext uri="{FF2B5EF4-FFF2-40B4-BE49-F238E27FC236}">
                        <a16:creationId xmlns:a16="http://schemas.microsoft.com/office/drawing/2014/main" id="{F6345049-A21A-4A9D-90E0-8A19CE96501C}"/>
                      </a:ext>
                    </a:extLst>
                  </p:cNvPr>
                  <p:cNvGrpSpPr>
                    <a:grpSpLocks/>
                  </p:cNvGrpSpPr>
                  <p:nvPr/>
                </p:nvGrpSpPr>
                <p:grpSpPr bwMode="auto">
                  <a:xfrm>
                    <a:off x="2009" y="1698"/>
                    <a:ext cx="82" cy="239"/>
                    <a:chOff x="2009" y="1698"/>
                    <a:chExt cx="82" cy="239"/>
                  </a:xfrm>
                </p:grpSpPr>
                <p:grpSp>
                  <p:nvGrpSpPr>
                    <p:cNvPr id="32118" name="Group 151">
                      <a:extLst>
                        <a:ext uri="{FF2B5EF4-FFF2-40B4-BE49-F238E27FC236}">
                          <a16:creationId xmlns:a16="http://schemas.microsoft.com/office/drawing/2014/main" id="{6215CFBB-2270-4140-9B2D-0B991CDEB582}"/>
                        </a:ext>
                      </a:extLst>
                    </p:cNvPr>
                    <p:cNvGrpSpPr>
                      <a:grpSpLocks/>
                    </p:cNvGrpSpPr>
                    <p:nvPr/>
                  </p:nvGrpSpPr>
                  <p:grpSpPr bwMode="auto">
                    <a:xfrm>
                      <a:off x="2009" y="1698"/>
                      <a:ext cx="82" cy="239"/>
                      <a:chOff x="2009" y="1698"/>
                      <a:chExt cx="82" cy="239"/>
                    </a:xfrm>
                  </p:grpSpPr>
                  <p:grpSp>
                    <p:nvGrpSpPr>
                      <p:cNvPr id="32120" name="Group 152">
                        <a:extLst>
                          <a:ext uri="{FF2B5EF4-FFF2-40B4-BE49-F238E27FC236}">
                            <a16:creationId xmlns:a16="http://schemas.microsoft.com/office/drawing/2014/main" id="{376AB941-4166-4E08-8A14-BD914C6C8A5A}"/>
                          </a:ext>
                        </a:extLst>
                      </p:cNvPr>
                      <p:cNvGrpSpPr>
                        <a:grpSpLocks/>
                      </p:cNvGrpSpPr>
                      <p:nvPr/>
                    </p:nvGrpSpPr>
                    <p:grpSpPr bwMode="auto">
                      <a:xfrm>
                        <a:off x="2009" y="1698"/>
                        <a:ext cx="82" cy="239"/>
                        <a:chOff x="2009" y="1698"/>
                        <a:chExt cx="82" cy="239"/>
                      </a:xfrm>
                    </p:grpSpPr>
                    <p:sp>
                      <p:nvSpPr>
                        <p:cNvPr id="32122" name="Freeform 153">
                          <a:extLst>
                            <a:ext uri="{FF2B5EF4-FFF2-40B4-BE49-F238E27FC236}">
                              <a16:creationId xmlns:a16="http://schemas.microsoft.com/office/drawing/2014/main" id="{6C196832-614A-4471-8088-B31F08021785}"/>
                            </a:ext>
                          </a:extLst>
                        </p:cNvPr>
                        <p:cNvSpPr>
                          <a:spLocks/>
                        </p:cNvSpPr>
                        <p:nvPr/>
                      </p:nvSpPr>
                      <p:spPr bwMode="auto">
                        <a:xfrm>
                          <a:off x="2009" y="1702"/>
                          <a:ext cx="36" cy="230"/>
                        </a:xfrm>
                        <a:custGeom>
                          <a:avLst/>
                          <a:gdLst>
                            <a:gd name="T0" fmla="*/ 0 w 181"/>
                            <a:gd name="T1" fmla="*/ 0 h 1152"/>
                            <a:gd name="T2" fmla="*/ 0 w 181"/>
                            <a:gd name="T3" fmla="*/ 0 h 1152"/>
                            <a:gd name="T4" fmla="*/ 0 w 181"/>
                            <a:gd name="T5" fmla="*/ 0 h 1152"/>
                            <a:gd name="T6" fmla="*/ 0 w 181"/>
                            <a:gd name="T7" fmla="*/ 0 h 1152"/>
                            <a:gd name="T8" fmla="*/ 0 w 181"/>
                            <a:gd name="T9" fmla="*/ 0 h 1152"/>
                            <a:gd name="T10" fmla="*/ 0 w 181"/>
                            <a:gd name="T11" fmla="*/ 0 h 1152"/>
                            <a:gd name="T12" fmla="*/ 0 w 181"/>
                            <a:gd name="T13" fmla="*/ 0 h 1152"/>
                            <a:gd name="T14" fmla="*/ 0 w 181"/>
                            <a:gd name="T15" fmla="*/ 0 h 1152"/>
                            <a:gd name="T16" fmla="*/ 0 w 181"/>
                            <a:gd name="T17" fmla="*/ 0 h 1152"/>
                            <a:gd name="T18" fmla="*/ 0 w 181"/>
                            <a:gd name="T19" fmla="*/ 0 h 1152"/>
                            <a:gd name="T20" fmla="*/ 0 w 181"/>
                            <a:gd name="T21" fmla="*/ 0 h 1152"/>
                            <a:gd name="T22" fmla="*/ 0 w 181"/>
                            <a:gd name="T23" fmla="*/ 0 h 1152"/>
                            <a:gd name="T24" fmla="*/ 0 w 181"/>
                            <a:gd name="T25" fmla="*/ 0 h 1152"/>
                            <a:gd name="T26" fmla="*/ 0 w 181"/>
                            <a:gd name="T27" fmla="*/ 0 h 1152"/>
                            <a:gd name="T28" fmla="*/ 0 w 181"/>
                            <a:gd name="T29" fmla="*/ 0 h 1152"/>
                            <a:gd name="T30" fmla="*/ 0 w 181"/>
                            <a:gd name="T31" fmla="*/ 0 h 1152"/>
                            <a:gd name="T32" fmla="*/ 0 w 181"/>
                            <a:gd name="T33" fmla="*/ 0 h 1152"/>
                            <a:gd name="T34" fmla="*/ 0 w 181"/>
                            <a:gd name="T35" fmla="*/ 0 h 1152"/>
                            <a:gd name="T36" fmla="*/ 0 w 181"/>
                            <a:gd name="T37" fmla="*/ 0 h 1152"/>
                            <a:gd name="T38" fmla="*/ 0 w 181"/>
                            <a:gd name="T39" fmla="*/ 0 h 1152"/>
                            <a:gd name="T40" fmla="*/ 0 w 181"/>
                            <a:gd name="T41" fmla="*/ 0 h 1152"/>
                            <a:gd name="T42" fmla="*/ 0 w 181"/>
                            <a:gd name="T43" fmla="*/ 0 h 1152"/>
                            <a:gd name="T44" fmla="*/ 0 w 181"/>
                            <a:gd name="T45" fmla="*/ 0 h 1152"/>
                            <a:gd name="T46" fmla="*/ 0 w 181"/>
                            <a:gd name="T47" fmla="*/ 0 h 1152"/>
                            <a:gd name="T48" fmla="*/ 0 w 181"/>
                            <a:gd name="T49" fmla="*/ 0 h 1152"/>
                            <a:gd name="T50" fmla="*/ 0 w 181"/>
                            <a:gd name="T51" fmla="*/ 0 h 1152"/>
                            <a:gd name="T52" fmla="*/ 0 w 181"/>
                            <a:gd name="T53" fmla="*/ 0 h 1152"/>
                            <a:gd name="T54" fmla="*/ 0 w 181"/>
                            <a:gd name="T55" fmla="*/ 0 h 1152"/>
                            <a:gd name="T56" fmla="*/ 0 w 181"/>
                            <a:gd name="T57" fmla="*/ 0 h 1152"/>
                            <a:gd name="T58" fmla="*/ 0 w 181"/>
                            <a:gd name="T59" fmla="*/ 0 h 1152"/>
                            <a:gd name="T60" fmla="*/ 0 w 181"/>
                            <a:gd name="T61" fmla="*/ 0 h 1152"/>
                            <a:gd name="T62" fmla="*/ 0 w 181"/>
                            <a:gd name="T63" fmla="*/ 0 h 1152"/>
                            <a:gd name="T64" fmla="*/ 0 w 181"/>
                            <a:gd name="T65" fmla="*/ 0 h 1152"/>
                            <a:gd name="T66" fmla="*/ 0 w 181"/>
                            <a:gd name="T67" fmla="*/ 0 h 1152"/>
                            <a:gd name="T68" fmla="*/ 0 w 181"/>
                            <a:gd name="T69" fmla="*/ 0 h 1152"/>
                            <a:gd name="T70" fmla="*/ 0 w 181"/>
                            <a:gd name="T71" fmla="*/ 0 h 1152"/>
                            <a:gd name="T72" fmla="*/ 0 w 181"/>
                            <a:gd name="T73" fmla="*/ 0 h 1152"/>
                            <a:gd name="T74" fmla="*/ 0 w 181"/>
                            <a:gd name="T75" fmla="*/ 0 h 1152"/>
                            <a:gd name="T76" fmla="*/ 0 w 181"/>
                            <a:gd name="T77" fmla="*/ 0 h 1152"/>
                            <a:gd name="T78" fmla="*/ 0 w 181"/>
                            <a:gd name="T79" fmla="*/ 0 h 1152"/>
                            <a:gd name="T80" fmla="*/ 0 w 181"/>
                            <a:gd name="T81" fmla="*/ 0 h 1152"/>
                            <a:gd name="T82" fmla="*/ 0 w 181"/>
                            <a:gd name="T83" fmla="*/ 0 h 1152"/>
                            <a:gd name="T84" fmla="*/ 0 w 181"/>
                            <a:gd name="T85" fmla="*/ 0 h 1152"/>
                            <a:gd name="T86" fmla="*/ 0 w 181"/>
                            <a:gd name="T87" fmla="*/ 0 h 1152"/>
                            <a:gd name="T88" fmla="*/ 0 w 181"/>
                            <a:gd name="T89" fmla="*/ 0 h 1152"/>
                            <a:gd name="T90" fmla="*/ 0 w 181"/>
                            <a:gd name="T91" fmla="*/ 0 h 1152"/>
                            <a:gd name="T92" fmla="*/ 0 w 181"/>
                            <a:gd name="T93" fmla="*/ 0 h 1152"/>
                            <a:gd name="T94" fmla="*/ 0 w 181"/>
                            <a:gd name="T95" fmla="*/ 0 h 1152"/>
                            <a:gd name="T96" fmla="*/ 0 w 181"/>
                            <a:gd name="T97" fmla="*/ 0 h 1152"/>
                            <a:gd name="T98" fmla="*/ 0 w 181"/>
                            <a:gd name="T99" fmla="*/ 0 h 1152"/>
                            <a:gd name="T100" fmla="*/ 0 w 181"/>
                            <a:gd name="T101" fmla="*/ 0 h 1152"/>
                            <a:gd name="T102" fmla="*/ 0 w 181"/>
                            <a:gd name="T103" fmla="*/ 0 h 1152"/>
                            <a:gd name="T104" fmla="*/ 0 w 181"/>
                            <a:gd name="T105" fmla="*/ 0 h 1152"/>
                            <a:gd name="T106" fmla="*/ 0 w 181"/>
                            <a:gd name="T107" fmla="*/ 0 h 1152"/>
                            <a:gd name="T108" fmla="*/ 0 w 181"/>
                            <a:gd name="T109" fmla="*/ 0 h 1152"/>
                            <a:gd name="T110" fmla="*/ 0 w 181"/>
                            <a:gd name="T111" fmla="*/ 0 h 1152"/>
                            <a:gd name="T112" fmla="*/ 0 w 181"/>
                            <a:gd name="T113" fmla="*/ 0 h 1152"/>
                            <a:gd name="T114" fmla="*/ 0 w 181"/>
                            <a:gd name="T115" fmla="*/ 0 h 1152"/>
                            <a:gd name="T116" fmla="*/ 0 w 181"/>
                            <a:gd name="T117" fmla="*/ 0 h 1152"/>
                            <a:gd name="T118" fmla="*/ 0 w 181"/>
                            <a:gd name="T119" fmla="*/ 0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3" name="Freeform 154">
                          <a:extLst>
                            <a:ext uri="{FF2B5EF4-FFF2-40B4-BE49-F238E27FC236}">
                              <a16:creationId xmlns:a16="http://schemas.microsoft.com/office/drawing/2014/main" id="{0A49B119-44CC-43D0-A2A6-70114566A714}"/>
                            </a:ext>
                          </a:extLst>
                        </p:cNvPr>
                        <p:cNvSpPr>
                          <a:spLocks/>
                        </p:cNvSpPr>
                        <p:nvPr/>
                      </p:nvSpPr>
                      <p:spPr bwMode="auto">
                        <a:xfrm>
                          <a:off x="2054" y="1698"/>
                          <a:ext cx="37" cy="239"/>
                        </a:xfrm>
                        <a:custGeom>
                          <a:avLst/>
                          <a:gdLst>
                            <a:gd name="T0" fmla="*/ 0 w 188"/>
                            <a:gd name="T1" fmla="*/ 0 h 1194"/>
                            <a:gd name="T2" fmla="*/ 0 w 188"/>
                            <a:gd name="T3" fmla="*/ 0 h 1194"/>
                            <a:gd name="T4" fmla="*/ 0 w 188"/>
                            <a:gd name="T5" fmla="*/ 0 h 1194"/>
                            <a:gd name="T6" fmla="*/ 0 w 188"/>
                            <a:gd name="T7" fmla="*/ 0 h 1194"/>
                            <a:gd name="T8" fmla="*/ 0 w 188"/>
                            <a:gd name="T9" fmla="*/ 0 h 1194"/>
                            <a:gd name="T10" fmla="*/ 0 w 188"/>
                            <a:gd name="T11" fmla="*/ 0 h 1194"/>
                            <a:gd name="T12" fmla="*/ 0 w 188"/>
                            <a:gd name="T13" fmla="*/ 0 h 1194"/>
                            <a:gd name="T14" fmla="*/ 0 w 188"/>
                            <a:gd name="T15" fmla="*/ 0 h 1194"/>
                            <a:gd name="T16" fmla="*/ 0 w 188"/>
                            <a:gd name="T17" fmla="*/ 0 h 1194"/>
                            <a:gd name="T18" fmla="*/ 0 w 188"/>
                            <a:gd name="T19" fmla="*/ 0 h 1194"/>
                            <a:gd name="T20" fmla="*/ 0 w 188"/>
                            <a:gd name="T21" fmla="*/ 0 h 1194"/>
                            <a:gd name="T22" fmla="*/ 0 w 188"/>
                            <a:gd name="T23" fmla="*/ 0 h 1194"/>
                            <a:gd name="T24" fmla="*/ 0 w 188"/>
                            <a:gd name="T25" fmla="*/ 0 h 1194"/>
                            <a:gd name="T26" fmla="*/ 0 w 188"/>
                            <a:gd name="T27" fmla="*/ 0 h 1194"/>
                            <a:gd name="T28" fmla="*/ 0 w 188"/>
                            <a:gd name="T29" fmla="*/ 0 h 1194"/>
                            <a:gd name="T30" fmla="*/ 0 w 188"/>
                            <a:gd name="T31" fmla="*/ 0 h 1194"/>
                            <a:gd name="T32" fmla="*/ 0 w 188"/>
                            <a:gd name="T33" fmla="*/ 0 h 1194"/>
                            <a:gd name="T34" fmla="*/ 0 w 188"/>
                            <a:gd name="T35" fmla="*/ 0 h 1194"/>
                            <a:gd name="T36" fmla="*/ 0 w 188"/>
                            <a:gd name="T37" fmla="*/ 0 h 1194"/>
                            <a:gd name="T38" fmla="*/ 0 w 188"/>
                            <a:gd name="T39" fmla="*/ 0 h 1194"/>
                            <a:gd name="T40" fmla="*/ 0 w 188"/>
                            <a:gd name="T41" fmla="*/ 0 h 1194"/>
                            <a:gd name="T42" fmla="*/ 0 w 188"/>
                            <a:gd name="T43" fmla="*/ 0 h 1194"/>
                            <a:gd name="T44" fmla="*/ 0 w 188"/>
                            <a:gd name="T45" fmla="*/ 0 h 1194"/>
                            <a:gd name="T46" fmla="*/ 0 w 188"/>
                            <a:gd name="T47" fmla="*/ 0 h 1194"/>
                            <a:gd name="T48" fmla="*/ 0 w 188"/>
                            <a:gd name="T49" fmla="*/ 0 h 1194"/>
                            <a:gd name="T50" fmla="*/ 0 w 188"/>
                            <a:gd name="T51" fmla="*/ 0 h 1194"/>
                            <a:gd name="T52" fmla="*/ 0 w 188"/>
                            <a:gd name="T53" fmla="*/ 0 h 1194"/>
                            <a:gd name="T54" fmla="*/ 0 w 188"/>
                            <a:gd name="T55" fmla="*/ 0 h 1194"/>
                            <a:gd name="T56" fmla="*/ 0 w 188"/>
                            <a:gd name="T57" fmla="*/ 0 h 1194"/>
                            <a:gd name="T58" fmla="*/ 0 w 188"/>
                            <a:gd name="T59" fmla="*/ 0 h 1194"/>
                            <a:gd name="T60" fmla="*/ 0 w 188"/>
                            <a:gd name="T61" fmla="*/ 0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121" name="Freeform 155">
                        <a:extLst>
                          <a:ext uri="{FF2B5EF4-FFF2-40B4-BE49-F238E27FC236}">
                            <a16:creationId xmlns:a16="http://schemas.microsoft.com/office/drawing/2014/main" id="{F85654FA-F7D5-4C91-B879-DE11A66E3E96}"/>
                          </a:ext>
                        </a:extLst>
                      </p:cNvPr>
                      <p:cNvSpPr>
                        <a:spLocks/>
                      </p:cNvSpPr>
                      <p:nvPr/>
                    </p:nvSpPr>
                    <p:spPr bwMode="auto">
                      <a:xfrm>
                        <a:off x="2017" y="1707"/>
                        <a:ext cx="41" cy="230"/>
                      </a:xfrm>
                      <a:custGeom>
                        <a:avLst/>
                        <a:gdLst>
                          <a:gd name="T0" fmla="*/ 0 w 206"/>
                          <a:gd name="T1" fmla="*/ 0 h 1149"/>
                          <a:gd name="T2" fmla="*/ 0 w 206"/>
                          <a:gd name="T3" fmla="*/ 0 h 1149"/>
                          <a:gd name="T4" fmla="*/ 0 w 206"/>
                          <a:gd name="T5" fmla="*/ 0 h 1149"/>
                          <a:gd name="T6" fmla="*/ 0 w 206"/>
                          <a:gd name="T7" fmla="*/ 0 h 1149"/>
                          <a:gd name="T8" fmla="*/ 0 w 206"/>
                          <a:gd name="T9" fmla="*/ 0 h 1149"/>
                          <a:gd name="T10" fmla="*/ 0 w 206"/>
                          <a:gd name="T11" fmla="*/ 0 h 1149"/>
                          <a:gd name="T12" fmla="*/ 0 w 206"/>
                          <a:gd name="T13" fmla="*/ 0 h 1149"/>
                          <a:gd name="T14" fmla="*/ 0 w 206"/>
                          <a:gd name="T15" fmla="*/ 0 h 1149"/>
                          <a:gd name="T16" fmla="*/ 0 w 206"/>
                          <a:gd name="T17" fmla="*/ 0 h 1149"/>
                          <a:gd name="T18" fmla="*/ 0 w 206"/>
                          <a:gd name="T19" fmla="*/ 0 h 1149"/>
                          <a:gd name="T20" fmla="*/ 0 w 206"/>
                          <a:gd name="T21" fmla="*/ 0 h 1149"/>
                          <a:gd name="T22" fmla="*/ 0 w 206"/>
                          <a:gd name="T23" fmla="*/ 0 h 1149"/>
                          <a:gd name="T24" fmla="*/ 0 w 206"/>
                          <a:gd name="T25" fmla="*/ 0 h 1149"/>
                          <a:gd name="T26" fmla="*/ 0 w 206"/>
                          <a:gd name="T27" fmla="*/ 0 h 1149"/>
                          <a:gd name="T28" fmla="*/ 0 w 206"/>
                          <a:gd name="T29" fmla="*/ 0 h 1149"/>
                          <a:gd name="T30" fmla="*/ 0 w 206"/>
                          <a:gd name="T31" fmla="*/ 0 h 1149"/>
                          <a:gd name="T32" fmla="*/ 0 w 206"/>
                          <a:gd name="T33" fmla="*/ 0 h 1149"/>
                          <a:gd name="T34" fmla="*/ 0 w 206"/>
                          <a:gd name="T35" fmla="*/ 0 h 1149"/>
                          <a:gd name="T36" fmla="*/ 0 w 206"/>
                          <a:gd name="T37" fmla="*/ 0 h 1149"/>
                          <a:gd name="T38" fmla="*/ 0 w 206"/>
                          <a:gd name="T39" fmla="*/ 0 h 1149"/>
                          <a:gd name="T40" fmla="*/ 0 w 206"/>
                          <a:gd name="T41" fmla="*/ 0 h 1149"/>
                          <a:gd name="T42" fmla="*/ 0 w 206"/>
                          <a:gd name="T43" fmla="*/ 0 h 1149"/>
                          <a:gd name="T44" fmla="*/ 0 w 206"/>
                          <a:gd name="T45" fmla="*/ 0 h 1149"/>
                          <a:gd name="T46" fmla="*/ 0 w 206"/>
                          <a:gd name="T47" fmla="*/ 0 h 1149"/>
                          <a:gd name="T48" fmla="*/ 0 w 206"/>
                          <a:gd name="T49" fmla="*/ 0 h 1149"/>
                          <a:gd name="T50" fmla="*/ 0 w 206"/>
                          <a:gd name="T51" fmla="*/ 0 h 1149"/>
                          <a:gd name="T52" fmla="*/ 0 w 206"/>
                          <a:gd name="T53" fmla="*/ 0 h 1149"/>
                          <a:gd name="T54" fmla="*/ 0 w 206"/>
                          <a:gd name="T55" fmla="*/ 0 h 1149"/>
                          <a:gd name="T56" fmla="*/ 0 w 206"/>
                          <a:gd name="T57" fmla="*/ 0 h 1149"/>
                          <a:gd name="T58" fmla="*/ 0 w 206"/>
                          <a:gd name="T59" fmla="*/ 0 h 1149"/>
                          <a:gd name="T60" fmla="*/ 0 w 206"/>
                          <a:gd name="T61" fmla="*/ 0 h 1149"/>
                          <a:gd name="T62" fmla="*/ 0 w 206"/>
                          <a:gd name="T63" fmla="*/ 0 h 1149"/>
                          <a:gd name="T64" fmla="*/ 0 w 206"/>
                          <a:gd name="T65" fmla="*/ 0 h 1149"/>
                          <a:gd name="T66" fmla="*/ 0 w 206"/>
                          <a:gd name="T67" fmla="*/ 0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119" name="Freeform 156">
                      <a:extLst>
                        <a:ext uri="{FF2B5EF4-FFF2-40B4-BE49-F238E27FC236}">
                          <a16:creationId xmlns:a16="http://schemas.microsoft.com/office/drawing/2014/main" id="{B507774F-9318-42AE-9C9A-B97A199F2771}"/>
                        </a:ext>
                      </a:extLst>
                    </p:cNvPr>
                    <p:cNvSpPr>
                      <a:spLocks/>
                    </p:cNvSpPr>
                    <p:nvPr/>
                  </p:nvSpPr>
                  <p:spPr bwMode="auto">
                    <a:xfrm>
                      <a:off x="2046" y="1715"/>
                      <a:ext cx="27" cy="207"/>
                    </a:xfrm>
                    <a:custGeom>
                      <a:avLst/>
                      <a:gdLst>
                        <a:gd name="T0" fmla="*/ 0 w 138"/>
                        <a:gd name="T1" fmla="*/ 0 h 1036"/>
                        <a:gd name="T2" fmla="*/ 0 w 138"/>
                        <a:gd name="T3" fmla="*/ 0 h 1036"/>
                        <a:gd name="T4" fmla="*/ 0 w 138"/>
                        <a:gd name="T5" fmla="*/ 0 h 1036"/>
                        <a:gd name="T6" fmla="*/ 0 w 138"/>
                        <a:gd name="T7" fmla="*/ 0 h 1036"/>
                        <a:gd name="T8" fmla="*/ 0 w 138"/>
                        <a:gd name="T9" fmla="*/ 0 h 1036"/>
                        <a:gd name="T10" fmla="*/ 0 w 138"/>
                        <a:gd name="T11" fmla="*/ 0 h 1036"/>
                        <a:gd name="T12" fmla="*/ 0 w 138"/>
                        <a:gd name="T13" fmla="*/ 0 h 1036"/>
                        <a:gd name="T14" fmla="*/ 0 w 138"/>
                        <a:gd name="T15" fmla="*/ 0 h 1036"/>
                        <a:gd name="T16" fmla="*/ 0 w 138"/>
                        <a:gd name="T17" fmla="*/ 0 h 1036"/>
                        <a:gd name="T18" fmla="*/ 0 w 138"/>
                        <a:gd name="T19" fmla="*/ 0 h 1036"/>
                        <a:gd name="T20" fmla="*/ 0 w 138"/>
                        <a:gd name="T21" fmla="*/ 0 h 1036"/>
                        <a:gd name="T22" fmla="*/ 0 w 138"/>
                        <a:gd name="T23" fmla="*/ 0 h 1036"/>
                        <a:gd name="T24" fmla="*/ 0 w 138"/>
                        <a:gd name="T25" fmla="*/ 0 h 1036"/>
                        <a:gd name="T26" fmla="*/ 0 w 138"/>
                        <a:gd name="T27" fmla="*/ 0 h 1036"/>
                        <a:gd name="T28" fmla="*/ 0 w 138"/>
                        <a:gd name="T29" fmla="*/ 0 h 1036"/>
                        <a:gd name="T30" fmla="*/ 0 w 138"/>
                        <a:gd name="T31" fmla="*/ 0 h 1036"/>
                        <a:gd name="T32" fmla="*/ 0 w 138"/>
                        <a:gd name="T33" fmla="*/ 0 h 1036"/>
                        <a:gd name="T34" fmla="*/ 0 w 138"/>
                        <a:gd name="T35" fmla="*/ 0 h 1036"/>
                        <a:gd name="T36" fmla="*/ 0 w 138"/>
                        <a:gd name="T37" fmla="*/ 0 h 1036"/>
                        <a:gd name="T38" fmla="*/ 0 w 138"/>
                        <a:gd name="T39" fmla="*/ 0 h 1036"/>
                        <a:gd name="T40" fmla="*/ 0 w 138"/>
                        <a:gd name="T41" fmla="*/ 0 h 1036"/>
                        <a:gd name="T42" fmla="*/ 0 w 138"/>
                        <a:gd name="T43" fmla="*/ 0 h 1036"/>
                        <a:gd name="T44" fmla="*/ 0 w 138"/>
                        <a:gd name="T45" fmla="*/ 0 h 1036"/>
                        <a:gd name="T46" fmla="*/ 0 w 138"/>
                        <a:gd name="T47" fmla="*/ 0 h 1036"/>
                        <a:gd name="T48" fmla="*/ 0 w 138"/>
                        <a:gd name="T49" fmla="*/ 0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112" name="Group 157">
                  <a:extLst>
                    <a:ext uri="{FF2B5EF4-FFF2-40B4-BE49-F238E27FC236}">
                      <a16:creationId xmlns:a16="http://schemas.microsoft.com/office/drawing/2014/main" id="{B9787E75-D10F-43D3-B5B1-C3ACB560BBCD}"/>
                    </a:ext>
                  </a:extLst>
                </p:cNvPr>
                <p:cNvGrpSpPr>
                  <a:grpSpLocks/>
                </p:cNvGrpSpPr>
                <p:nvPr/>
              </p:nvGrpSpPr>
              <p:grpSpPr bwMode="auto">
                <a:xfrm>
                  <a:off x="2010" y="1688"/>
                  <a:ext cx="53" cy="26"/>
                  <a:chOff x="2010" y="1688"/>
                  <a:chExt cx="53" cy="26"/>
                </a:xfrm>
              </p:grpSpPr>
              <p:sp>
                <p:nvSpPr>
                  <p:cNvPr id="32113" name="Oval 158">
                    <a:extLst>
                      <a:ext uri="{FF2B5EF4-FFF2-40B4-BE49-F238E27FC236}">
                        <a16:creationId xmlns:a16="http://schemas.microsoft.com/office/drawing/2014/main" id="{13CD304C-E0FD-479D-B504-BC3EB29D2D2C}"/>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114" name="Oval 159">
                    <a:extLst>
                      <a:ext uri="{FF2B5EF4-FFF2-40B4-BE49-F238E27FC236}">
                        <a16:creationId xmlns:a16="http://schemas.microsoft.com/office/drawing/2014/main" id="{4F8F5957-57AD-46EA-9E48-1DEF117AF8C3}"/>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115" name="Oval 160">
                    <a:extLst>
                      <a:ext uri="{FF2B5EF4-FFF2-40B4-BE49-F238E27FC236}">
                        <a16:creationId xmlns:a16="http://schemas.microsoft.com/office/drawing/2014/main" id="{0AF73ED4-9E2E-4A00-B086-88876A471B92}"/>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1747" name="Group 161">
            <a:extLst>
              <a:ext uri="{FF2B5EF4-FFF2-40B4-BE49-F238E27FC236}">
                <a16:creationId xmlns:a16="http://schemas.microsoft.com/office/drawing/2014/main" id="{7B87D7F1-1DE3-439F-B0B2-FE296973963F}"/>
              </a:ext>
            </a:extLst>
          </p:cNvPr>
          <p:cNvGrpSpPr>
            <a:grpSpLocks/>
          </p:cNvGrpSpPr>
          <p:nvPr/>
        </p:nvGrpSpPr>
        <p:grpSpPr bwMode="auto">
          <a:xfrm>
            <a:off x="4033839" y="276226"/>
            <a:ext cx="750887" cy="1495425"/>
            <a:chOff x="1581" y="174"/>
            <a:chExt cx="473" cy="942"/>
          </a:xfrm>
        </p:grpSpPr>
        <p:grpSp>
          <p:nvGrpSpPr>
            <p:cNvPr id="32085" name="Group 162">
              <a:extLst>
                <a:ext uri="{FF2B5EF4-FFF2-40B4-BE49-F238E27FC236}">
                  <a16:creationId xmlns:a16="http://schemas.microsoft.com/office/drawing/2014/main" id="{2C404C70-87FB-43A2-9E0F-FF3F19EF54D8}"/>
                </a:ext>
              </a:extLst>
            </p:cNvPr>
            <p:cNvGrpSpPr>
              <a:grpSpLocks/>
            </p:cNvGrpSpPr>
            <p:nvPr/>
          </p:nvGrpSpPr>
          <p:grpSpPr bwMode="auto">
            <a:xfrm>
              <a:off x="1630" y="174"/>
              <a:ext cx="406" cy="467"/>
              <a:chOff x="1630" y="174"/>
              <a:chExt cx="406" cy="467"/>
            </a:xfrm>
          </p:grpSpPr>
          <p:sp>
            <p:nvSpPr>
              <p:cNvPr id="32105" name="Freeform 163">
                <a:extLst>
                  <a:ext uri="{FF2B5EF4-FFF2-40B4-BE49-F238E27FC236}">
                    <a16:creationId xmlns:a16="http://schemas.microsoft.com/office/drawing/2014/main" id="{FFDB56BB-AAF5-4250-9AB8-123CFC67960A}"/>
                  </a:ext>
                </a:extLst>
              </p:cNvPr>
              <p:cNvSpPr>
                <a:spLocks/>
              </p:cNvSpPr>
              <p:nvPr/>
            </p:nvSpPr>
            <p:spPr bwMode="auto">
              <a:xfrm>
                <a:off x="1630" y="186"/>
                <a:ext cx="406" cy="455"/>
              </a:xfrm>
              <a:custGeom>
                <a:avLst/>
                <a:gdLst>
                  <a:gd name="T0" fmla="*/ 0 w 1624"/>
                  <a:gd name="T1" fmla="*/ 0 h 1819"/>
                  <a:gd name="T2" fmla="*/ 0 w 1624"/>
                  <a:gd name="T3" fmla="*/ 0 h 1819"/>
                  <a:gd name="T4" fmla="*/ 0 w 1624"/>
                  <a:gd name="T5" fmla="*/ 0 h 1819"/>
                  <a:gd name="T6" fmla="*/ 0 w 1624"/>
                  <a:gd name="T7" fmla="*/ 0 h 1819"/>
                  <a:gd name="T8" fmla="*/ 0 w 1624"/>
                  <a:gd name="T9" fmla="*/ 0 h 1819"/>
                  <a:gd name="T10" fmla="*/ 0 w 1624"/>
                  <a:gd name="T11" fmla="*/ 0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0 w 1624"/>
                  <a:gd name="T51" fmla="*/ 0 h 1819"/>
                  <a:gd name="T52" fmla="*/ 0 w 1624"/>
                  <a:gd name="T53" fmla="*/ 0 h 1819"/>
                  <a:gd name="T54" fmla="*/ 0 w 1624"/>
                  <a:gd name="T55" fmla="*/ 0 h 1819"/>
                  <a:gd name="T56" fmla="*/ 0 w 1624"/>
                  <a:gd name="T57" fmla="*/ 0 h 1819"/>
                  <a:gd name="T58" fmla="*/ 0 w 1624"/>
                  <a:gd name="T59" fmla="*/ 0 h 1819"/>
                  <a:gd name="T60" fmla="*/ 0 w 1624"/>
                  <a:gd name="T61" fmla="*/ 0 h 1819"/>
                  <a:gd name="T62" fmla="*/ 0 w 1624"/>
                  <a:gd name="T63" fmla="*/ 0 h 1819"/>
                  <a:gd name="T64" fmla="*/ 0 w 1624"/>
                  <a:gd name="T65" fmla="*/ 0 h 1819"/>
                  <a:gd name="T66" fmla="*/ 0 w 1624"/>
                  <a:gd name="T67" fmla="*/ 0 h 1819"/>
                  <a:gd name="T68" fmla="*/ 0 w 1624"/>
                  <a:gd name="T69" fmla="*/ 0 h 1819"/>
                  <a:gd name="T70" fmla="*/ 0 w 1624"/>
                  <a:gd name="T71" fmla="*/ 0 h 1819"/>
                  <a:gd name="T72" fmla="*/ 0 w 1624"/>
                  <a:gd name="T73" fmla="*/ 0 h 1819"/>
                  <a:gd name="T74" fmla="*/ 0 w 1624"/>
                  <a:gd name="T75" fmla="*/ 0 h 1819"/>
                  <a:gd name="T76" fmla="*/ 0 w 1624"/>
                  <a:gd name="T77" fmla="*/ 0 h 1819"/>
                  <a:gd name="T78" fmla="*/ 0 w 1624"/>
                  <a:gd name="T79" fmla="*/ 0 h 1819"/>
                  <a:gd name="T80" fmla="*/ 0 w 1624"/>
                  <a:gd name="T81" fmla="*/ 0 h 1819"/>
                  <a:gd name="T82" fmla="*/ 0 w 1624"/>
                  <a:gd name="T83" fmla="*/ 0 h 1819"/>
                  <a:gd name="T84" fmla="*/ 0 w 1624"/>
                  <a:gd name="T85" fmla="*/ 0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2106" name="Oval 164">
                <a:extLst>
                  <a:ext uri="{FF2B5EF4-FFF2-40B4-BE49-F238E27FC236}">
                    <a16:creationId xmlns:a16="http://schemas.microsoft.com/office/drawing/2014/main" id="{764D48CA-70ED-499A-AA40-C59F128198ED}"/>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2086" name="Group 165">
              <a:extLst>
                <a:ext uri="{FF2B5EF4-FFF2-40B4-BE49-F238E27FC236}">
                  <a16:creationId xmlns:a16="http://schemas.microsoft.com/office/drawing/2014/main" id="{7E3E08C1-222F-4AE5-AC67-F0ABB4BF5003}"/>
                </a:ext>
              </a:extLst>
            </p:cNvPr>
            <p:cNvGrpSpPr>
              <a:grpSpLocks/>
            </p:cNvGrpSpPr>
            <p:nvPr/>
          </p:nvGrpSpPr>
          <p:grpSpPr bwMode="auto">
            <a:xfrm>
              <a:off x="1581" y="525"/>
              <a:ext cx="473" cy="591"/>
              <a:chOff x="1581" y="525"/>
              <a:chExt cx="473" cy="591"/>
            </a:xfrm>
          </p:grpSpPr>
          <p:grpSp>
            <p:nvGrpSpPr>
              <p:cNvPr id="32087" name="Group 166">
                <a:extLst>
                  <a:ext uri="{FF2B5EF4-FFF2-40B4-BE49-F238E27FC236}">
                    <a16:creationId xmlns:a16="http://schemas.microsoft.com/office/drawing/2014/main" id="{CAD9867E-1B8F-4B23-984D-76F928082BC4}"/>
                  </a:ext>
                </a:extLst>
              </p:cNvPr>
              <p:cNvGrpSpPr>
                <a:grpSpLocks/>
              </p:cNvGrpSpPr>
              <p:nvPr/>
            </p:nvGrpSpPr>
            <p:grpSpPr bwMode="auto">
              <a:xfrm>
                <a:off x="1665" y="660"/>
                <a:ext cx="320" cy="275"/>
                <a:chOff x="1665" y="660"/>
                <a:chExt cx="320" cy="275"/>
              </a:xfrm>
            </p:grpSpPr>
            <p:sp>
              <p:nvSpPr>
                <p:cNvPr id="32102" name="Freeform 167">
                  <a:extLst>
                    <a:ext uri="{FF2B5EF4-FFF2-40B4-BE49-F238E27FC236}">
                      <a16:creationId xmlns:a16="http://schemas.microsoft.com/office/drawing/2014/main" id="{A8B292EB-7A17-4C49-9F97-B30D1410B756}"/>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2103" name="Freeform 168">
                  <a:extLst>
                    <a:ext uri="{FF2B5EF4-FFF2-40B4-BE49-F238E27FC236}">
                      <a16:creationId xmlns:a16="http://schemas.microsoft.com/office/drawing/2014/main" id="{6746C242-2787-4F84-B207-CD382CA2302B}"/>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2104" name="Freeform 169">
                  <a:extLst>
                    <a:ext uri="{FF2B5EF4-FFF2-40B4-BE49-F238E27FC236}">
                      <a16:creationId xmlns:a16="http://schemas.microsoft.com/office/drawing/2014/main" id="{7D43B69C-38D6-4851-978F-BF395EBAAD80}"/>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2088" name="Group 170">
                <a:extLst>
                  <a:ext uri="{FF2B5EF4-FFF2-40B4-BE49-F238E27FC236}">
                    <a16:creationId xmlns:a16="http://schemas.microsoft.com/office/drawing/2014/main" id="{C5B4CE87-EA16-4409-9506-E72086ED222A}"/>
                  </a:ext>
                </a:extLst>
              </p:cNvPr>
              <p:cNvGrpSpPr>
                <a:grpSpLocks/>
              </p:cNvGrpSpPr>
              <p:nvPr/>
            </p:nvGrpSpPr>
            <p:grpSpPr bwMode="auto">
              <a:xfrm>
                <a:off x="1581" y="525"/>
                <a:ext cx="473" cy="591"/>
                <a:chOff x="1581" y="525"/>
                <a:chExt cx="473" cy="591"/>
              </a:xfrm>
            </p:grpSpPr>
            <p:sp>
              <p:nvSpPr>
                <p:cNvPr id="32089" name="Freeform 171">
                  <a:extLst>
                    <a:ext uri="{FF2B5EF4-FFF2-40B4-BE49-F238E27FC236}">
                      <a16:creationId xmlns:a16="http://schemas.microsoft.com/office/drawing/2014/main" id="{0B58CD0A-179C-49C4-9929-06FE0B49E363}"/>
                    </a:ext>
                  </a:extLst>
                </p:cNvPr>
                <p:cNvSpPr>
                  <a:spLocks/>
                </p:cNvSpPr>
                <p:nvPr/>
              </p:nvSpPr>
              <p:spPr bwMode="auto">
                <a:xfrm>
                  <a:off x="1581" y="525"/>
                  <a:ext cx="473" cy="591"/>
                </a:xfrm>
                <a:custGeom>
                  <a:avLst/>
                  <a:gdLst>
                    <a:gd name="T0" fmla="*/ 0 w 1891"/>
                    <a:gd name="T1" fmla="*/ 0 h 2363"/>
                    <a:gd name="T2" fmla="*/ 0 w 1891"/>
                    <a:gd name="T3" fmla="*/ 0 h 2363"/>
                    <a:gd name="T4" fmla="*/ 0 w 1891"/>
                    <a:gd name="T5" fmla="*/ 0 h 2363"/>
                    <a:gd name="T6" fmla="*/ 0 w 1891"/>
                    <a:gd name="T7" fmla="*/ 0 h 2363"/>
                    <a:gd name="T8" fmla="*/ 0 w 1891"/>
                    <a:gd name="T9" fmla="*/ 0 h 2363"/>
                    <a:gd name="T10" fmla="*/ 0 w 1891"/>
                    <a:gd name="T11" fmla="*/ 0 h 2363"/>
                    <a:gd name="T12" fmla="*/ 0 w 1891"/>
                    <a:gd name="T13" fmla="*/ 0 h 2363"/>
                    <a:gd name="T14" fmla="*/ 0 w 1891"/>
                    <a:gd name="T15" fmla="*/ 0 h 2363"/>
                    <a:gd name="T16" fmla="*/ 0 w 1891"/>
                    <a:gd name="T17" fmla="*/ 0 h 2363"/>
                    <a:gd name="T18" fmla="*/ 0 w 1891"/>
                    <a:gd name="T19" fmla="*/ 0 h 2363"/>
                    <a:gd name="T20" fmla="*/ 0 w 1891"/>
                    <a:gd name="T21" fmla="*/ 0 h 2363"/>
                    <a:gd name="T22" fmla="*/ 0 w 1891"/>
                    <a:gd name="T23" fmla="*/ 0 h 2363"/>
                    <a:gd name="T24" fmla="*/ 0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0 h 2363"/>
                    <a:gd name="T50" fmla="*/ 0 w 1891"/>
                    <a:gd name="T51" fmla="*/ 0 h 2363"/>
                    <a:gd name="T52" fmla="*/ 0 w 1891"/>
                    <a:gd name="T53" fmla="*/ 0 h 2363"/>
                    <a:gd name="T54" fmla="*/ 0 w 1891"/>
                    <a:gd name="T55" fmla="*/ 0 h 2363"/>
                    <a:gd name="T56" fmla="*/ 0 w 1891"/>
                    <a:gd name="T57" fmla="*/ 0 h 2363"/>
                    <a:gd name="T58" fmla="*/ 0 w 1891"/>
                    <a:gd name="T59" fmla="*/ 0 h 2363"/>
                    <a:gd name="T60" fmla="*/ 0 w 1891"/>
                    <a:gd name="T61" fmla="*/ 0 h 2363"/>
                    <a:gd name="T62" fmla="*/ 0 w 1891"/>
                    <a:gd name="T63" fmla="*/ 0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0 w 1891"/>
                    <a:gd name="T81" fmla="*/ 0 h 2363"/>
                    <a:gd name="T82" fmla="*/ 0 w 1891"/>
                    <a:gd name="T83" fmla="*/ 0 h 2363"/>
                    <a:gd name="T84" fmla="*/ 0 w 1891"/>
                    <a:gd name="T85" fmla="*/ 0 h 2363"/>
                    <a:gd name="T86" fmla="*/ 0 w 1891"/>
                    <a:gd name="T87" fmla="*/ 0 h 2363"/>
                    <a:gd name="T88" fmla="*/ 0 w 1891"/>
                    <a:gd name="T89" fmla="*/ 0 h 2363"/>
                    <a:gd name="T90" fmla="*/ 0 w 1891"/>
                    <a:gd name="T91" fmla="*/ 0 h 2363"/>
                    <a:gd name="T92" fmla="*/ 0 w 1891"/>
                    <a:gd name="T93" fmla="*/ 0 h 2363"/>
                    <a:gd name="T94" fmla="*/ 0 w 1891"/>
                    <a:gd name="T95" fmla="*/ 0 h 2363"/>
                    <a:gd name="T96" fmla="*/ 0 w 1891"/>
                    <a:gd name="T97" fmla="*/ 0 h 2363"/>
                    <a:gd name="T98" fmla="*/ 0 w 1891"/>
                    <a:gd name="T99" fmla="*/ 0 h 2363"/>
                    <a:gd name="T100" fmla="*/ 0 w 1891"/>
                    <a:gd name="T101" fmla="*/ 0 h 2363"/>
                    <a:gd name="T102" fmla="*/ 0 w 1891"/>
                    <a:gd name="T103" fmla="*/ 0 h 2363"/>
                    <a:gd name="T104" fmla="*/ 0 w 1891"/>
                    <a:gd name="T105" fmla="*/ 0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2090" name="Group 172">
                  <a:extLst>
                    <a:ext uri="{FF2B5EF4-FFF2-40B4-BE49-F238E27FC236}">
                      <a16:creationId xmlns:a16="http://schemas.microsoft.com/office/drawing/2014/main" id="{A3B35601-3CB2-4BA8-A382-BE2066B1D01A}"/>
                    </a:ext>
                  </a:extLst>
                </p:cNvPr>
                <p:cNvGrpSpPr>
                  <a:grpSpLocks/>
                </p:cNvGrpSpPr>
                <p:nvPr/>
              </p:nvGrpSpPr>
              <p:grpSpPr bwMode="auto">
                <a:xfrm>
                  <a:off x="1610" y="596"/>
                  <a:ext cx="415" cy="346"/>
                  <a:chOff x="1610" y="596"/>
                  <a:chExt cx="415" cy="346"/>
                </a:xfrm>
              </p:grpSpPr>
              <p:sp>
                <p:nvSpPr>
                  <p:cNvPr id="32091" name="Freeform 173">
                    <a:extLst>
                      <a:ext uri="{FF2B5EF4-FFF2-40B4-BE49-F238E27FC236}">
                        <a16:creationId xmlns:a16="http://schemas.microsoft.com/office/drawing/2014/main" id="{6D74776E-8857-490C-BD6B-61952AAE5151}"/>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2" name="Freeform 174">
                    <a:extLst>
                      <a:ext uri="{FF2B5EF4-FFF2-40B4-BE49-F238E27FC236}">
                        <a16:creationId xmlns:a16="http://schemas.microsoft.com/office/drawing/2014/main" id="{6D7C62BA-7F7B-45A8-B371-78B454615B73}"/>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3" name="Freeform 175">
                    <a:extLst>
                      <a:ext uri="{FF2B5EF4-FFF2-40B4-BE49-F238E27FC236}">
                        <a16:creationId xmlns:a16="http://schemas.microsoft.com/office/drawing/2014/main" id="{0220BF1C-0DCC-42EE-A323-077BFD47EDC5}"/>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4" name="Line 176">
                    <a:extLst>
                      <a:ext uri="{FF2B5EF4-FFF2-40B4-BE49-F238E27FC236}">
                        <a16:creationId xmlns:a16="http://schemas.microsoft.com/office/drawing/2014/main" id="{384FDCB1-D5AA-44FA-85E5-3760A68F591A}"/>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95" name="Freeform 177">
                    <a:extLst>
                      <a:ext uri="{FF2B5EF4-FFF2-40B4-BE49-F238E27FC236}">
                        <a16:creationId xmlns:a16="http://schemas.microsoft.com/office/drawing/2014/main" id="{5DDFC1CD-C05E-4AFD-B45E-F78209AD3699}"/>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6" name="Freeform 178">
                    <a:extLst>
                      <a:ext uri="{FF2B5EF4-FFF2-40B4-BE49-F238E27FC236}">
                        <a16:creationId xmlns:a16="http://schemas.microsoft.com/office/drawing/2014/main" id="{A51A5D7D-63D2-408D-A3B7-11517376CA05}"/>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7" name="Freeform 179">
                    <a:extLst>
                      <a:ext uri="{FF2B5EF4-FFF2-40B4-BE49-F238E27FC236}">
                        <a16:creationId xmlns:a16="http://schemas.microsoft.com/office/drawing/2014/main" id="{5B48B643-4688-493C-A816-4B5A2C3883B7}"/>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8" name="Freeform 180">
                    <a:extLst>
                      <a:ext uri="{FF2B5EF4-FFF2-40B4-BE49-F238E27FC236}">
                        <a16:creationId xmlns:a16="http://schemas.microsoft.com/office/drawing/2014/main" id="{0B8C331E-E1D3-49F8-A2A6-7527F6BC4DD0}"/>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9" name="Freeform 181">
                    <a:extLst>
                      <a:ext uri="{FF2B5EF4-FFF2-40B4-BE49-F238E27FC236}">
                        <a16:creationId xmlns:a16="http://schemas.microsoft.com/office/drawing/2014/main" id="{7A4842F9-D9BD-4ABF-88DE-98C6E0DEE02D}"/>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00" name="Freeform 182">
                    <a:extLst>
                      <a:ext uri="{FF2B5EF4-FFF2-40B4-BE49-F238E27FC236}">
                        <a16:creationId xmlns:a16="http://schemas.microsoft.com/office/drawing/2014/main" id="{75727D2C-54DA-4A05-AB0B-AC7EC054AE18}"/>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101" name="Freeform 183">
                    <a:extLst>
                      <a:ext uri="{FF2B5EF4-FFF2-40B4-BE49-F238E27FC236}">
                        <a16:creationId xmlns:a16="http://schemas.microsoft.com/office/drawing/2014/main" id="{4B8BD8ED-A379-4FAF-8C89-9AF026BC8BEF}"/>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1748" name="Group 184">
            <a:extLst>
              <a:ext uri="{FF2B5EF4-FFF2-40B4-BE49-F238E27FC236}">
                <a16:creationId xmlns:a16="http://schemas.microsoft.com/office/drawing/2014/main" id="{E352068E-0688-45FA-9330-33E4F1498732}"/>
              </a:ext>
            </a:extLst>
          </p:cNvPr>
          <p:cNvGrpSpPr>
            <a:grpSpLocks/>
          </p:cNvGrpSpPr>
          <p:nvPr/>
        </p:nvGrpSpPr>
        <p:grpSpPr bwMode="auto">
          <a:xfrm>
            <a:off x="5448301" y="1844676"/>
            <a:ext cx="3287713" cy="881063"/>
            <a:chOff x="2486" y="1161"/>
            <a:chExt cx="2071" cy="555"/>
          </a:xfrm>
        </p:grpSpPr>
        <p:sp>
          <p:nvSpPr>
            <p:cNvPr id="32083" name="Freeform 185">
              <a:extLst>
                <a:ext uri="{FF2B5EF4-FFF2-40B4-BE49-F238E27FC236}">
                  <a16:creationId xmlns:a16="http://schemas.microsoft.com/office/drawing/2014/main" id="{C258D53C-95DB-4795-B95D-BDC55D65A02B}"/>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4" name="Freeform 186">
              <a:extLst>
                <a:ext uri="{FF2B5EF4-FFF2-40B4-BE49-F238E27FC236}">
                  <a16:creationId xmlns:a16="http://schemas.microsoft.com/office/drawing/2014/main" id="{2B151CC6-79FF-473C-B48E-DC83FE16C0BA}"/>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49" name="Rectangle 187">
            <a:extLst>
              <a:ext uri="{FF2B5EF4-FFF2-40B4-BE49-F238E27FC236}">
                <a16:creationId xmlns:a16="http://schemas.microsoft.com/office/drawing/2014/main" id="{94488EC3-05A9-408A-B00A-F5B40D25D63F}"/>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p>
        </p:txBody>
      </p:sp>
      <p:sp>
        <p:nvSpPr>
          <p:cNvPr id="31750" name="Rectangle 188">
            <a:extLst>
              <a:ext uri="{FF2B5EF4-FFF2-40B4-BE49-F238E27FC236}">
                <a16:creationId xmlns:a16="http://schemas.microsoft.com/office/drawing/2014/main" id="{20C6562F-5293-4123-AE81-2B55F9DA2817}"/>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31751" name="Group 189">
            <a:extLst>
              <a:ext uri="{FF2B5EF4-FFF2-40B4-BE49-F238E27FC236}">
                <a16:creationId xmlns:a16="http://schemas.microsoft.com/office/drawing/2014/main" id="{0DC51D5D-7BAB-4254-A280-95CDEC6D07B4}"/>
              </a:ext>
            </a:extLst>
          </p:cNvPr>
          <p:cNvGrpSpPr>
            <a:grpSpLocks/>
          </p:cNvGrpSpPr>
          <p:nvPr/>
        </p:nvGrpSpPr>
        <p:grpSpPr bwMode="auto">
          <a:xfrm>
            <a:off x="7131050" y="1851025"/>
            <a:ext cx="1443038" cy="844550"/>
            <a:chOff x="3554" y="1166"/>
            <a:chExt cx="887" cy="532"/>
          </a:xfrm>
        </p:grpSpPr>
        <p:sp>
          <p:nvSpPr>
            <p:cNvPr id="32079" name="Rectangle 190">
              <a:extLst>
                <a:ext uri="{FF2B5EF4-FFF2-40B4-BE49-F238E27FC236}">
                  <a16:creationId xmlns:a16="http://schemas.microsoft.com/office/drawing/2014/main" id="{D237D5F2-971F-49C9-9CF0-8C292B71A737}"/>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80" name="Rectangle 191">
              <a:extLst>
                <a:ext uri="{FF2B5EF4-FFF2-40B4-BE49-F238E27FC236}">
                  <a16:creationId xmlns:a16="http://schemas.microsoft.com/office/drawing/2014/main" id="{668472FC-3A89-4A30-842F-56B011A01E39}"/>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81" name="Rectangle 192">
              <a:extLst>
                <a:ext uri="{FF2B5EF4-FFF2-40B4-BE49-F238E27FC236}">
                  <a16:creationId xmlns:a16="http://schemas.microsoft.com/office/drawing/2014/main" id="{F13D6100-FC0E-4A83-BB98-B84C511661EE}"/>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82" name="Rectangle 193">
              <a:extLst>
                <a:ext uri="{FF2B5EF4-FFF2-40B4-BE49-F238E27FC236}">
                  <a16:creationId xmlns:a16="http://schemas.microsoft.com/office/drawing/2014/main" id="{FB95B60C-8B2A-4B54-AB62-4C3CDD244AD0}"/>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31752" name="Rectangle 194">
            <a:extLst>
              <a:ext uri="{FF2B5EF4-FFF2-40B4-BE49-F238E27FC236}">
                <a16:creationId xmlns:a16="http://schemas.microsoft.com/office/drawing/2014/main" id="{52D8B310-42B3-4721-89AC-C44CE948423E}"/>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53" name="Freeform 195">
            <a:extLst>
              <a:ext uri="{FF2B5EF4-FFF2-40B4-BE49-F238E27FC236}">
                <a16:creationId xmlns:a16="http://schemas.microsoft.com/office/drawing/2014/main" id="{07BBE1E5-0AAE-45D8-AC6B-A03B0243F273}"/>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1754" name="Group 196">
            <a:extLst>
              <a:ext uri="{FF2B5EF4-FFF2-40B4-BE49-F238E27FC236}">
                <a16:creationId xmlns:a16="http://schemas.microsoft.com/office/drawing/2014/main" id="{48CBA33B-08C0-4E21-88B2-D9C860D5D905}"/>
              </a:ext>
            </a:extLst>
          </p:cNvPr>
          <p:cNvGrpSpPr>
            <a:grpSpLocks/>
          </p:cNvGrpSpPr>
          <p:nvPr/>
        </p:nvGrpSpPr>
        <p:grpSpPr bwMode="auto">
          <a:xfrm>
            <a:off x="6124576" y="2690814"/>
            <a:ext cx="169863" cy="498475"/>
            <a:chOff x="3104" y="1695"/>
            <a:chExt cx="107" cy="314"/>
          </a:xfrm>
        </p:grpSpPr>
        <p:sp>
          <p:nvSpPr>
            <p:cNvPr id="32077" name="Rectangle 197">
              <a:extLst>
                <a:ext uri="{FF2B5EF4-FFF2-40B4-BE49-F238E27FC236}">
                  <a16:creationId xmlns:a16="http://schemas.microsoft.com/office/drawing/2014/main" id="{16940061-EDD3-494E-8DA4-1DE072A8DD3C}"/>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78" name="Freeform 198">
              <a:extLst>
                <a:ext uri="{FF2B5EF4-FFF2-40B4-BE49-F238E27FC236}">
                  <a16:creationId xmlns:a16="http://schemas.microsoft.com/office/drawing/2014/main" id="{0DFDDABE-E68B-4073-AA66-BD84DE0CD53B}"/>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5" name="Group 199">
            <a:extLst>
              <a:ext uri="{FF2B5EF4-FFF2-40B4-BE49-F238E27FC236}">
                <a16:creationId xmlns:a16="http://schemas.microsoft.com/office/drawing/2014/main" id="{600D0416-6AE6-45FC-9E74-AE6281EF17B1}"/>
              </a:ext>
            </a:extLst>
          </p:cNvPr>
          <p:cNvGrpSpPr>
            <a:grpSpLocks/>
          </p:cNvGrpSpPr>
          <p:nvPr/>
        </p:nvGrpSpPr>
        <p:grpSpPr bwMode="auto">
          <a:xfrm>
            <a:off x="5808663" y="2695576"/>
            <a:ext cx="169862" cy="473075"/>
            <a:chOff x="2905" y="1698"/>
            <a:chExt cx="107" cy="298"/>
          </a:xfrm>
        </p:grpSpPr>
        <p:sp>
          <p:nvSpPr>
            <p:cNvPr id="32075" name="Rectangle 200">
              <a:extLst>
                <a:ext uri="{FF2B5EF4-FFF2-40B4-BE49-F238E27FC236}">
                  <a16:creationId xmlns:a16="http://schemas.microsoft.com/office/drawing/2014/main" id="{7782CCCA-631D-43EB-9CEF-94AA912B093B}"/>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76" name="Freeform 201">
              <a:extLst>
                <a:ext uri="{FF2B5EF4-FFF2-40B4-BE49-F238E27FC236}">
                  <a16:creationId xmlns:a16="http://schemas.microsoft.com/office/drawing/2014/main" id="{10CB5C8D-7033-4E32-89C1-FFCDE2050526}"/>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6" name="Group 202">
            <a:extLst>
              <a:ext uri="{FF2B5EF4-FFF2-40B4-BE49-F238E27FC236}">
                <a16:creationId xmlns:a16="http://schemas.microsoft.com/office/drawing/2014/main" id="{16737CB8-8646-4F79-943E-DC28260F2FA2}"/>
              </a:ext>
            </a:extLst>
          </p:cNvPr>
          <p:cNvGrpSpPr>
            <a:grpSpLocks/>
          </p:cNvGrpSpPr>
          <p:nvPr/>
        </p:nvGrpSpPr>
        <p:grpSpPr bwMode="auto">
          <a:xfrm>
            <a:off x="6238876" y="4152900"/>
            <a:ext cx="169863" cy="412750"/>
            <a:chOff x="2827" y="2616"/>
            <a:chExt cx="107" cy="260"/>
          </a:xfrm>
        </p:grpSpPr>
        <p:sp>
          <p:nvSpPr>
            <p:cNvPr id="32073" name="Rectangle 203">
              <a:extLst>
                <a:ext uri="{FF2B5EF4-FFF2-40B4-BE49-F238E27FC236}">
                  <a16:creationId xmlns:a16="http://schemas.microsoft.com/office/drawing/2014/main" id="{1576AE30-0B8D-4A42-B07E-9AF0A5896FE5}"/>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74" name="Freeform 204">
              <a:extLst>
                <a:ext uri="{FF2B5EF4-FFF2-40B4-BE49-F238E27FC236}">
                  <a16:creationId xmlns:a16="http://schemas.microsoft.com/office/drawing/2014/main" id="{509A7D84-2209-4D31-ACB7-FA33826F4844}"/>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7" name="Group 205">
            <a:extLst>
              <a:ext uri="{FF2B5EF4-FFF2-40B4-BE49-F238E27FC236}">
                <a16:creationId xmlns:a16="http://schemas.microsoft.com/office/drawing/2014/main" id="{C1990684-20D6-4B14-B67E-80FC481C6805}"/>
              </a:ext>
            </a:extLst>
          </p:cNvPr>
          <p:cNvGrpSpPr>
            <a:grpSpLocks/>
          </p:cNvGrpSpPr>
          <p:nvPr/>
        </p:nvGrpSpPr>
        <p:grpSpPr bwMode="auto">
          <a:xfrm>
            <a:off x="5776913" y="4175126"/>
            <a:ext cx="169862" cy="411163"/>
            <a:chOff x="2536" y="2630"/>
            <a:chExt cx="107" cy="259"/>
          </a:xfrm>
        </p:grpSpPr>
        <p:sp>
          <p:nvSpPr>
            <p:cNvPr id="32071" name="Rectangle 206">
              <a:extLst>
                <a:ext uri="{FF2B5EF4-FFF2-40B4-BE49-F238E27FC236}">
                  <a16:creationId xmlns:a16="http://schemas.microsoft.com/office/drawing/2014/main" id="{28E57F1F-2605-428A-BE13-F48CCFB68B42}"/>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72" name="Freeform 207">
              <a:extLst>
                <a:ext uri="{FF2B5EF4-FFF2-40B4-BE49-F238E27FC236}">
                  <a16:creationId xmlns:a16="http://schemas.microsoft.com/office/drawing/2014/main" id="{EE3D7B8E-8F55-4992-96AD-E320CA4C29F2}"/>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1758" name="Group 208">
            <a:extLst>
              <a:ext uri="{FF2B5EF4-FFF2-40B4-BE49-F238E27FC236}">
                <a16:creationId xmlns:a16="http://schemas.microsoft.com/office/drawing/2014/main" id="{006AC4BA-2833-4E62-A72F-832380A518B4}"/>
              </a:ext>
            </a:extLst>
          </p:cNvPr>
          <p:cNvGrpSpPr>
            <a:grpSpLocks/>
          </p:cNvGrpSpPr>
          <p:nvPr/>
        </p:nvGrpSpPr>
        <p:grpSpPr bwMode="auto">
          <a:xfrm>
            <a:off x="6278563" y="6054726"/>
            <a:ext cx="169862" cy="447675"/>
            <a:chOff x="2852" y="3814"/>
            <a:chExt cx="107" cy="282"/>
          </a:xfrm>
        </p:grpSpPr>
        <p:sp>
          <p:nvSpPr>
            <p:cNvPr id="32069" name="Rectangle 209">
              <a:extLst>
                <a:ext uri="{FF2B5EF4-FFF2-40B4-BE49-F238E27FC236}">
                  <a16:creationId xmlns:a16="http://schemas.microsoft.com/office/drawing/2014/main" id="{F98E3196-A575-4B29-86D8-8DB6B1F975D2}"/>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70" name="Freeform 210">
              <a:extLst>
                <a:ext uri="{FF2B5EF4-FFF2-40B4-BE49-F238E27FC236}">
                  <a16:creationId xmlns:a16="http://schemas.microsoft.com/office/drawing/2014/main" id="{AD9FD0B1-D473-4169-885D-A352B8FD6AFF}"/>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9" name="Group 211">
            <a:extLst>
              <a:ext uri="{FF2B5EF4-FFF2-40B4-BE49-F238E27FC236}">
                <a16:creationId xmlns:a16="http://schemas.microsoft.com/office/drawing/2014/main" id="{8BFEC4C8-5F9E-4E58-822A-3A0BA9969740}"/>
              </a:ext>
            </a:extLst>
          </p:cNvPr>
          <p:cNvGrpSpPr>
            <a:grpSpLocks/>
          </p:cNvGrpSpPr>
          <p:nvPr/>
        </p:nvGrpSpPr>
        <p:grpSpPr bwMode="auto">
          <a:xfrm>
            <a:off x="5794376" y="6070601"/>
            <a:ext cx="169863" cy="385763"/>
            <a:chOff x="2547" y="3824"/>
            <a:chExt cx="107" cy="243"/>
          </a:xfrm>
        </p:grpSpPr>
        <p:sp>
          <p:nvSpPr>
            <p:cNvPr id="32067" name="Rectangle 212">
              <a:extLst>
                <a:ext uri="{FF2B5EF4-FFF2-40B4-BE49-F238E27FC236}">
                  <a16:creationId xmlns:a16="http://schemas.microsoft.com/office/drawing/2014/main" id="{DCD7BC17-D011-4B5E-9182-468BFB9C4620}"/>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68" name="Freeform 213">
              <a:extLst>
                <a:ext uri="{FF2B5EF4-FFF2-40B4-BE49-F238E27FC236}">
                  <a16:creationId xmlns:a16="http://schemas.microsoft.com/office/drawing/2014/main" id="{B23922EB-C337-4229-9121-62360B79B19D}"/>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60" name="Group 214">
            <a:extLst>
              <a:ext uri="{FF2B5EF4-FFF2-40B4-BE49-F238E27FC236}">
                <a16:creationId xmlns:a16="http://schemas.microsoft.com/office/drawing/2014/main" id="{29829D60-2B9C-4CDB-AB8C-1A2C90C42B68}"/>
              </a:ext>
            </a:extLst>
          </p:cNvPr>
          <p:cNvGrpSpPr>
            <a:grpSpLocks/>
          </p:cNvGrpSpPr>
          <p:nvPr/>
        </p:nvGrpSpPr>
        <p:grpSpPr bwMode="auto">
          <a:xfrm>
            <a:off x="6235701" y="1331914"/>
            <a:ext cx="169863" cy="542925"/>
            <a:chOff x="2968" y="839"/>
            <a:chExt cx="107" cy="342"/>
          </a:xfrm>
        </p:grpSpPr>
        <p:sp>
          <p:nvSpPr>
            <p:cNvPr id="32065" name="Freeform 215">
              <a:extLst>
                <a:ext uri="{FF2B5EF4-FFF2-40B4-BE49-F238E27FC236}">
                  <a16:creationId xmlns:a16="http://schemas.microsoft.com/office/drawing/2014/main" id="{DB08B0AA-36C5-49AC-B013-74AE375A30FB}"/>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6" name="Freeform 216">
              <a:extLst>
                <a:ext uri="{FF2B5EF4-FFF2-40B4-BE49-F238E27FC236}">
                  <a16:creationId xmlns:a16="http://schemas.microsoft.com/office/drawing/2014/main" id="{0CDCE513-4764-4F46-969F-BC50AA476C30}"/>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61" name="Group 217">
            <a:extLst>
              <a:ext uri="{FF2B5EF4-FFF2-40B4-BE49-F238E27FC236}">
                <a16:creationId xmlns:a16="http://schemas.microsoft.com/office/drawing/2014/main" id="{6C051FD2-68E4-4962-A640-3A7969883F07}"/>
              </a:ext>
            </a:extLst>
          </p:cNvPr>
          <p:cNvGrpSpPr>
            <a:grpSpLocks/>
          </p:cNvGrpSpPr>
          <p:nvPr/>
        </p:nvGrpSpPr>
        <p:grpSpPr bwMode="auto">
          <a:xfrm>
            <a:off x="5884863" y="1343025"/>
            <a:ext cx="169862" cy="508000"/>
            <a:chOff x="2747" y="846"/>
            <a:chExt cx="107" cy="320"/>
          </a:xfrm>
        </p:grpSpPr>
        <p:sp>
          <p:nvSpPr>
            <p:cNvPr id="32063" name="Rectangle 218">
              <a:extLst>
                <a:ext uri="{FF2B5EF4-FFF2-40B4-BE49-F238E27FC236}">
                  <a16:creationId xmlns:a16="http://schemas.microsoft.com/office/drawing/2014/main" id="{4B93AF91-E35F-41DF-8B50-AD612158AFA3}"/>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64" name="Freeform 219">
              <a:extLst>
                <a:ext uri="{FF2B5EF4-FFF2-40B4-BE49-F238E27FC236}">
                  <a16:creationId xmlns:a16="http://schemas.microsoft.com/office/drawing/2014/main" id="{84DE5DE4-FC0C-48A5-9AAF-B93D5C0E4DF6}"/>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62" name="Rectangle 221">
            <a:extLst>
              <a:ext uri="{FF2B5EF4-FFF2-40B4-BE49-F238E27FC236}">
                <a16:creationId xmlns:a16="http://schemas.microsoft.com/office/drawing/2014/main" id="{0B4463AA-A4F5-4F47-BF60-9D0B67796A88}"/>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a:solidFill>
                  <a:srgbClr val="000000"/>
                </a:solidFill>
                <a:latin typeface="Times New Roman" panose="02020603050405020304" pitchFamily="18" charset="0"/>
              </a:rPr>
              <a:t>intracellular fluid - ICF</a:t>
            </a:r>
            <a:endParaRPr lang="cs-CZ" altLang="cs-CZ" sz="2400">
              <a:solidFill>
                <a:srgbClr val="000000"/>
              </a:solidFill>
              <a:latin typeface="Times New Roman" panose="02020603050405020304" pitchFamily="18" charset="0"/>
            </a:endParaRPr>
          </a:p>
        </p:txBody>
      </p:sp>
      <p:sp>
        <p:nvSpPr>
          <p:cNvPr id="31763" name="Rectangle 222">
            <a:extLst>
              <a:ext uri="{FF2B5EF4-FFF2-40B4-BE49-F238E27FC236}">
                <a16:creationId xmlns:a16="http://schemas.microsoft.com/office/drawing/2014/main" id="{AD4A72BF-CE75-4475-9D46-27203F233C8C}"/>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64" name="Rectangle 223">
            <a:extLst>
              <a:ext uri="{FF2B5EF4-FFF2-40B4-BE49-F238E27FC236}">
                <a16:creationId xmlns:a16="http://schemas.microsoft.com/office/drawing/2014/main" id="{813B07CE-C0A2-4D7A-A8F7-FA9033556D09}"/>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31765" name="Rectangle 224">
            <a:extLst>
              <a:ext uri="{FF2B5EF4-FFF2-40B4-BE49-F238E27FC236}">
                <a16:creationId xmlns:a16="http://schemas.microsoft.com/office/drawing/2014/main" id="{039D7199-C96F-4949-9DB8-C43EAA98DAC6}"/>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66" name="Rectangle 225">
            <a:extLst>
              <a:ext uri="{FF2B5EF4-FFF2-40B4-BE49-F238E27FC236}">
                <a16:creationId xmlns:a16="http://schemas.microsoft.com/office/drawing/2014/main" id="{DB486994-5491-44EE-938F-953963B5E83B}"/>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67" name="Rectangle 227">
            <a:extLst>
              <a:ext uri="{FF2B5EF4-FFF2-40B4-BE49-F238E27FC236}">
                <a16:creationId xmlns:a16="http://schemas.microsoft.com/office/drawing/2014/main" id="{D5737BEE-E797-4181-B127-0A46663D3900}"/>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68" name="Rectangle 228">
            <a:extLst>
              <a:ext uri="{FF2B5EF4-FFF2-40B4-BE49-F238E27FC236}">
                <a16:creationId xmlns:a16="http://schemas.microsoft.com/office/drawing/2014/main" id="{A2245C53-CF84-49AD-873D-0396F230728C}"/>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31769" name="Rectangle 231">
            <a:extLst>
              <a:ext uri="{FF2B5EF4-FFF2-40B4-BE49-F238E27FC236}">
                <a16:creationId xmlns:a16="http://schemas.microsoft.com/office/drawing/2014/main" id="{4C9FFF77-2AE8-4452-8D59-C2951E92C628}"/>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70" name="Line 232">
            <a:extLst>
              <a:ext uri="{FF2B5EF4-FFF2-40B4-BE49-F238E27FC236}">
                <a16:creationId xmlns:a16="http://schemas.microsoft.com/office/drawing/2014/main" id="{F5A1D176-4125-4662-897F-48410226C741}"/>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1771" name="Rectangle 233">
            <a:extLst>
              <a:ext uri="{FF2B5EF4-FFF2-40B4-BE49-F238E27FC236}">
                <a16:creationId xmlns:a16="http://schemas.microsoft.com/office/drawing/2014/main" id="{9AB96566-93D9-4AD7-B411-033761A53662}"/>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31772" name="Rectangle 234">
            <a:extLst>
              <a:ext uri="{FF2B5EF4-FFF2-40B4-BE49-F238E27FC236}">
                <a16:creationId xmlns:a16="http://schemas.microsoft.com/office/drawing/2014/main" id="{9697D743-CD91-4082-99C9-94DF895FC5D9}"/>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31773" name="Freeform 235">
            <a:extLst>
              <a:ext uri="{FF2B5EF4-FFF2-40B4-BE49-F238E27FC236}">
                <a16:creationId xmlns:a16="http://schemas.microsoft.com/office/drawing/2014/main" id="{38BA9194-DD1A-4551-8658-2C5AE36BE2E7}"/>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4" name="Line 236">
            <a:extLst>
              <a:ext uri="{FF2B5EF4-FFF2-40B4-BE49-F238E27FC236}">
                <a16:creationId xmlns:a16="http://schemas.microsoft.com/office/drawing/2014/main" id="{E7C064CA-2083-4297-A969-BE598F0151DE}"/>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1775" name="Group 237">
            <a:extLst>
              <a:ext uri="{FF2B5EF4-FFF2-40B4-BE49-F238E27FC236}">
                <a16:creationId xmlns:a16="http://schemas.microsoft.com/office/drawing/2014/main" id="{536E13B6-CED9-40D0-B520-BAFAC76B6073}"/>
              </a:ext>
            </a:extLst>
          </p:cNvPr>
          <p:cNvGrpSpPr>
            <a:grpSpLocks/>
          </p:cNvGrpSpPr>
          <p:nvPr/>
        </p:nvGrpSpPr>
        <p:grpSpPr bwMode="auto">
          <a:xfrm>
            <a:off x="8886826" y="4138614"/>
            <a:ext cx="169863" cy="447675"/>
            <a:chOff x="4638" y="2607"/>
            <a:chExt cx="107" cy="282"/>
          </a:xfrm>
        </p:grpSpPr>
        <p:sp>
          <p:nvSpPr>
            <p:cNvPr id="32061" name="Rectangle 238">
              <a:extLst>
                <a:ext uri="{FF2B5EF4-FFF2-40B4-BE49-F238E27FC236}">
                  <a16:creationId xmlns:a16="http://schemas.microsoft.com/office/drawing/2014/main" id="{D285C70A-2288-4B2B-94D0-B179706DA014}"/>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62" name="Freeform 239">
              <a:extLst>
                <a:ext uri="{FF2B5EF4-FFF2-40B4-BE49-F238E27FC236}">
                  <a16:creationId xmlns:a16="http://schemas.microsoft.com/office/drawing/2014/main" id="{27452C16-25B2-4104-8DE9-FD6D5EF56A7D}"/>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76" name="Group 240">
            <a:extLst>
              <a:ext uri="{FF2B5EF4-FFF2-40B4-BE49-F238E27FC236}">
                <a16:creationId xmlns:a16="http://schemas.microsoft.com/office/drawing/2014/main" id="{17BE08F1-5CF1-40EE-9816-187CC048224F}"/>
              </a:ext>
            </a:extLst>
          </p:cNvPr>
          <p:cNvGrpSpPr>
            <a:grpSpLocks/>
          </p:cNvGrpSpPr>
          <p:nvPr/>
        </p:nvGrpSpPr>
        <p:grpSpPr bwMode="auto">
          <a:xfrm>
            <a:off x="8432801" y="4159250"/>
            <a:ext cx="169863" cy="420688"/>
            <a:chOff x="4352" y="2620"/>
            <a:chExt cx="107" cy="265"/>
          </a:xfrm>
        </p:grpSpPr>
        <p:sp>
          <p:nvSpPr>
            <p:cNvPr id="32059" name="Rectangle 241">
              <a:extLst>
                <a:ext uri="{FF2B5EF4-FFF2-40B4-BE49-F238E27FC236}">
                  <a16:creationId xmlns:a16="http://schemas.microsoft.com/office/drawing/2014/main" id="{F78993C3-06BB-4DF5-83D8-6F975544DDE6}"/>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60" name="Freeform 242">
              <a:extLst>
                <a:ext uri="{FF2B5EF4-FFF2-40B4-BE49-F238E27FC236}">
                  <a16:creationId xmlns:a16="http://schemas.microsoft.com/office/drawing/2014/main" id="{4F4080FE-D250-4471-9165-81E9BBDF7E4F}"/>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77" name="Rectangle 243">
            <a:extLst>
              <a:ext uri="{FF2B5EF4-FFF2-40B4-BE49-F238E27FC236}">
                <a16:creationId xmlns:a16="http://schemas.microsoft.com/office/drawing/2014/main" id="{5B5E4208-13F5-4E13-AC08-60D8C9486410}"/>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78" name="Line 246">
            <a:extLst>
              <a:ext uri="{FF2B5EF4-FFF2-40B4-BE49-F238E27FC236}">
                <a16:creationId xmlns:a16="http://schemas.microsoft.com/office/drawing/2014/main" id="{6AD9B37A-0619-4D57-A0B8-9167C4706EC5}"/>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1779" name="Line 247">
            <a:extLst>
              <a:ext uri="{FF2B5EF4-FFF2-40B4-BE49-F238E27FC236}">
                <a16:creationId xmlns:a16="http://schemas.microsoft.com/office/drawing/2014/main" id="{0AA43113-B3CE-40FE-8C4E-088A98D1C1D4}"/>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1780" name="Rectangle 248">
            <a:extLst>
              <a:ext uri="{FF2B5EF4-FFF2-40B4-BE49-F238E27FC236}">
                <a16:creationId xmlns:a16="http://schemas.microsoft.com/office/drawing/2014/main" id="{D9AA7870-4DF3-478A-BEF8-E901FFC8D79C}"/>
              </a:ext>
            </a:extLst>
          </p:cNvPr>
          <p:cNvSpPr>
            <a:spLocks noChangeArrowheads="1"/>
          </p:cNvSpPr>
          <p:nvPr/>
        </p:nvSpPr>
        <p:spPr bwMode="auto">
          <a:xfrm>
            <a:off x="7464426" y="2684463"/>
            <a:ext cx="3090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-ECF</a:t>
            </a:r>
          </a:p>
        </p:txBody>
      </p:sp>
      <p:grpSp>
        <p:nvGrpSpPr>
          <p:cNvPr id="31781" name="Group 249">
            <a:extLst>
              <a:ext uri="{FF2B5EF4-FFF2-40B4-BE49-F238E27FC236}">
                <a16:creationId xmlns:a16="http://schemas.microsoft.com/office/drawing/2014/main" id="{58812BE1-61F3-487A-9758-317DDD161912}"/>
              </a:ext>
            </a:extLst>
          </p:cNvPr>
          <p:cNvGrpSpPr>
            <a:grpSpLocks/>
          </p:cNvGrpSpPr>
          <p:nvPr/>
        </p:nvGrpSpPr>
        <p:grpSpPr bwMode="auto">
          <a:xfrm>
            <a:off x="5476875" y="477839"/>
            <a:ext cx="1333500" cy="993775"/>
            <a:chOff x="2512" y="300"/>
            <a:chExt cx="840" cy="626"/>
          </a:xfrm>
        </p:grpSpPr>
        <p:grpSp>
          <p:nvGrpSpPr>
            <p:cNvPr id="31866" name="Group 250">
              <a:extLst>
                <a:ext uri="{FF2B5EF4-FFF2-40B4-BE49-F238E27FC236}">
                  <a16:creationId xmlns:a16="http://schemas.microsoft.com/office/drawing/2014/main" id="{5D46DC5D-AB5A-4764-95C0-337B5CD967B7}"/>
                </a:ext>
              </a:extLst>
            </p:cNvPr>
            <p:cNvGrpSpPr>
              <a:grpSpLocks/>
            </p:cNvGrpSpPr>
            <p:nvPr/>
          </p:nvGrpSpPr>
          <p:grpSpPr bwMode="auto">
            <a:xfrm>
              <a:off x="2512" y="300"/>
              <a:ext cx="840" cy="626"/>
              <a:chOff x="2512" y="300"/>
              <a:chExt cx="840" cy="626"/>
            </a:xfrm>
          </p:grpSpPr>
          <p:grpSp>
            <p:nvGrpSpPr>
              <p:cNvPr id="32007" name="Group 251">
                <a:extLst>
                  <a:ext uri="{FF2B5EF4-FFF2-40B4-BE49-F238E27FC236}">
                    <a16:creationId xmlns:a16="http://schemas.microsoft.com/office/drawing/2014/main" id="{057B4514-33EE-445D-A209-DD9872CCD6E0}"/>
                  </a:ext>
                </a:extLst>
              </p:cNvPr>
              <p:cNvGrpSpPr>
                <a:grpSpLocks/>
              </p:cNvGrpSpPr>
              <p:nvPr/>
            </p:nvGrpSpPr>
            <p:grpSpPr bwMode="auto">
              <a:xfrm>
                <a:off x="2512" y="300"/>
                <a:ext cx="840" cy="626"/>
                <a:chOff x="2512" y="300"/>
                <a:chExt cx="840" cy="626"/>
              </a:xfrm>
            </p:grpSpPr>
            <p:grpSp>
              <p:nvGrpSpPr>
                <p:cNvPr id="32045" name="Group 252">
                  <a:extLst>
                    <a:ext uri="{FF2B5EF4-FFF2-40B4-BE49-F238E27FC236}">
                      <a16:creationId xmlns:a16="http://schemas.microsoft.com/office/drawing/2014/main" id="{74AECC5A-690C-4284-8281-EF52792DAAF1}"/>
                    </a:ext>
                  </a:extLst>
                </p:cNvPr>
                <p:cNvGrpSpPr>
                  <a:grpSpLocks/>
                </p:cNvGrpSpPr>
                <p:nvPr/>
              </p:nvGrpSpPr>
              <p:grpSpPr bwMode="auto">
                <a:xfrm>
                  <a:off x="2512" y="302"/>
                  <a:ext cx="383" cy="624"/>
                  <a:chOff x="2512" y="302"/>
                  <a:chExt cx="383" cy="624"/>
                </a:xfrm>
              </p:grpSpPr>
              <p:grpSp>
                <p:nvGrpSpPr>
                  <p:cNvPr id="32053" name="Group 253">
                    <a:extLst>
                      <a:ext uri="{FF2B5EF4-FFF2-40B4-BE49-F238E27FC236}">
                        <a16:creationId xmlns:a16="http://schemas.microsoft.com/office/drawing/2014/main" id="{526C57C8-219C-45A0-8E1C-0ADDC4F33693}"/>
                      </a:ext>
                    </a:extLst>
                  </p:cNvPr>
                  <p:cNvGrpSpPr>
                    <a:grpSpLocks/>
                  </p:cNvGrpSpPr>
                  <p:nvPr/>
                </p:nvGrpSpPr>
                <p:grpSpPr bwMode="auto">
                  <a:xfrm>
                    <a:off x="2512" y="302"/>
                    <a:ext cx="383" cy="624"/>
                    <a:chOff x="2512" y="302"/>
                    <a:chExt cx="383" cy="624"/>
                  </a:xfrm>
                </p:grpSpPr>
                <p:sp>
                  <p:nvSpPr>
                    <p:cNvPr id="32055" name="Freeform 254">
                      <a:extLst>
                        <a:ext uri="{FF2B5EF4-FFF2-40B4-BE49-F238E27FC236}">
                          <a16:creationId xmlns:a16="http://schemas.microsoft.com/office/drawing/2014/main" id="{83703327-33F8-49D9-9BE5-E80575FF4529}"/>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056" name="Group 255">
                      <a:extLst>
                        <a:ext uri="{FF2B5EF4-FFF2-40B4-BE49-F238E27FC236}">
                          <a16:creationId xmlns:a16="http://schemas.microsoft.com/office/drawing/2014/main" id="{1E0EA19A-5F8C-47C3-B76F-C6152DD8DECB}"/>
                        </a:ext>
                      </a:extLst>
                    </p:cNvPr>
                    <p:cNvGrpSpPr>
                      <a:grpSpLocks/>
                    </p:cNvGrpSpPr>
                    <p:nvPr/>
                  </p:nvGrpSpPr>
                  <p:grpSpPr bwMode="auto">
                    <a:xfrm>
                      <a:off x="2512" y="612"/>
                      <a:ext cx="383" cy="314"/>
                      <a:chOff x="2512" y="612"/>
                      <a:chExt cx="383" cy="314"/>
                    </a:xfrm>
                  </p:grpSpPr>
                  <p:sp>
                    <p:nvSpPr>
                      <p:cNvPr id="32057" name="Freeform 256">
                        <a:extLst>
                          <a:ext uri="{FF2B5EF4-FFF2-40B4-BE49-F238E27FC236}">
                            <a16:creationId xmlns:a16="http://schemas.microsoft.com/office/drawing/2014/main" id="{9A7FF71E-9232-41B9-89A8-E64737CA3874}"/>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8" name="Freeform 257">
                        <a:extLst>
                          <a:ext uri="{FF2B5EF4-FFF2-40B4-BE49-F238E27FC236}">
                            <a16:creationId xmlns:a16="http://schemas.microsoft.com/office/drawing/2014/main" id="{B836FE3D-5F7B-49D2-847C-BAD8348D965B}"/>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054" name="Freeform 258">
                    <a:extLst>
                      <a:ext uri="{FF2B5EF4-FFF2-40B4-BE49-F238E27FC236}">
                        <a16:creationId xmlns:a16="http://schemas.microsoft.com/office/drawing/2014/main" id="{2CA83FA2-A2AB-4DD5-85AC-084CA493026D}"/>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46" name="Group 259">
                  <a:extLst>
                    <a:ext uri="{FF2B5EF4-FFF2-40B4-BE49-F238E27FC236}">
                      <a16:creationId xmlns:a16="http://schemas.microsoft.com/office/drawing/2014/main" id="{E5D2E811-707B-4DF8-9972-B12E905EA529}"/>
                    </a:ext>
                  </a:extLst>
                </p:cNvPr>
                <p:cNvGrpSpPr>
                  <a:grpSpLocks/>
                </p:cNvGrpSpPr>
                <p:nvPr/>
              </p:nvGrpSpPr>
              <p:grpSpPr bwMode="auto">
                <a:xfrm>
                  <a:off x="2969" y="300"/>
                  <a:ext cx="383" cy="624"/>
                  <a:chOff x="2969" y="300"/>
                  <a:chExt cx="383" cy="624"/>
                </a:xfrm>
              </p:grpSpPr>
              <p:grpSp>
                <p:nvGrpSpPr>
                  <p:cNvPr id="32047" name="Group 260">
                    <a:extLst>
                      <a:ext uri="{FF2B5EF4-FFF2-40B4-BE49-F238E27FC236}">
                        <a16:creationId xmlns:a16="http://schemas.microsoft.com/office/drawing/2014/main" id="{A09D85FC-CCA4-4A76-A9AD-92EE58BB95CD}"/>
                      </a:ext>
                    </a:extLst>
                  </p:cNvPr>
                  <p:cNvGrpSpPr>
                    <a:grpSpLocks/>
                  </p:cNvGrpSpPr>
                  <p:nvPr/>
                </p:nvGrpSpPr>
                <p:grpSpPr bwMode="auto">
                  <a:xfrm>
                    <a:off x="2969" y="300"/>
                    <a:ext cx="383" cy="624"/>
                    <a:chOff x="2969" y="300"/>
                    <a:chExt cx="383" cy="624"/>
                  </a:xfrm>
                </p:grpSpPr>
                <p:sp>
                  <p:nvSpPr>
                    <p:cNvPr id="32049" name="Freeform 261">
                      <a:extLst>
                        <a:ext uri="{FF2B5EF4-FFF2-40B4-BE49-F238E27FC236}">
                          <a16:creationId xmlns:a16="http://schemas.microsoft.com/office/drawing/2014/main" id="{AE59FA4F-7CAD-4FC9-9425-84351937ADB2}"/>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050" name="Group 262">
                      <a:extLst>
                        <a:ext uri="{FF2B5EF4-FFF2-40B4-BE49-F238E27FC236}">
                          <a16:creationId xmlns:a16="http://schemas.microsoft.com/office/drawing/2014/main" id="{3A893ABD-8821-4989-BEF8-55635369990C}"/>
                        </a:ext>
                      </a:extLst>
                    </p:cNvPr>
                    <p:cNvGrpSpPr>
                      <a:grpSpLocks/>
                    </p:cNvGrpSpPr>
                    <p:nvPr/>
                  </p:nvGrpSpPr>
                  <p:grpSpPr bwMode="auto">
                    <a:xfrm>
                      <a:off x="2969" y="610"/>
                      <a:ext cx="383" cy="314"/>
                      <a:chOff x="2969" y="610"/>
                      <a:chExt cx="383" cy="314"/>
                    </a:xfrm>
                  </p:grpSpPr>
                  <p:sp>
                    <p:nvSpPr>
                      <p:cNvPr id="32051" name="Freeform 263">
                        <a:extLst>
                          <a:ext uri="{FF2B5EF4-FFF2-40B4-BE49-F238E27FC236}">
                            <a16:creationId xmlns:a16="http://schemas.microsoft.com/office/drawing/2014/main" id="{0B561FF7-F148-48FE-A75F-DD3C3173B2D4}"/>
                          </a:ext>
                        </a:extLst>
                      </p:cNvPr>
                      <p:cNvSpPr>
                        <a:spLocks/>
                      </p:cNvSpPr>
                      <p:nvPr/>
                    </p:nvSpPr>
                    <p:spPr bwMode="auto">
                      <a:xfrm>
                        <a:off x="2969" y="610"/>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2" name="Freeform 264">
                        <a:extLst>
                          <a:ext uri="{FF2B5EF4-FFF2-40B4-BE49-F238E27FC236}">
                            <a16:creationId xmlns:a16="http://schemas.microsoft.com/office/drawing/2014/main" id="{EB957D42-7322-4CF1-B456-9C009A8F0389}"/>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048" name="Freeform 265">
                    <a:extLst>
                      <a:ext uri="{FF2B5EF4-FFF2-40B4-BE49-F238E27FC236}">
                        <a16:creationId xmlns:a16="http://schemas.microsoft.com/office/drawing/2014/main" id="{C78EB725-9ED2-4535-B2B9-15E9F18FE97D}"/>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008" name="Group 266">
                <a:extLst>
                  <a:ext uri="{FF2B5EF4-FFF2-40B4-BE49-F238E27FC236}">
                    <a16:creationId xmlns:a16="http://schemas.microsoft.com/office/drawing/2014/main" id="{70CEA1B9-3BE1-47A0-A6AE-62760E47D73A}"/>
                  </a:ext>
                </a:extLst>
              </p:cNvPr>
              <p:cNvGrpSpPr>
                <a:grpSpLocks/>
              </p:cNvGrpSpPr>
              <p:nvPr/>
            </p:nvGrpSpPr>
            <p:grpSpPr bwMode="auto">
              <a:xfrm>
                <a:off x="2544" y="414"/>
                <a:ext cx="579" cy="456"/>
                <a:chOff x="2544" y="414"/>
                <a:chExt cx="579" cy="456"/>
              </a:xfrm>
            </p:grpSpPr>
            <p:grpSp>
              <p:nvGrpSpPr>
                <p:cNvPr id="32009" name="Group 267">
                  <a:extLst>
                    <a:ext uri="{FF2B5EF4-FFF2-40B4-BE49-F238E27FC236}">
                      <a16:creationId xmlns:a16="http://schemas.microsoft.com/office/drawing/2014/main" id="{07CC56DA-13B3-4972-8040-3BD08CC62569}"/>
                    </a:ext>
                  </a:extLst>
                </p:cNvPr>
                <p:cNvGrpSpPr>
                  <a:grpSpLocks/>
                </p:cNvGrpSpPr>
                <p:nvPr/>
              </p:nvGrpSpPr>
              <p:grpSpPr bwMode="auto">
                <a:xfrm>
                  <a:off x="2544" y="414"/>
                  <a:ext cx="579" cy="456"/>
                  <a:chOff x="2544" y="414"/>
                  <a:chExt cx="579" cy="456"/>
                </a:xfrm>
              </p:grpSpPr>
              <p:grpSp>
                <p:nvGrpSpPr>
                  <p:cNvPr id="32027" name="Group 268">
                    <a:extLst>
                      <a:ext uri="{FF2B5EF4-FFF2-40B4-BE49-F238E27FC236}">
                        <a16:creationId xmlns:a16="http://schemas.microsoft.com/office/drawing/2014/main" id="{DBF0F20B-62DE-4BED-AC02-A4DD8F24EAE1}"/>
                      </a:ext>
                    </a:extLst>
                  </p:cNvPr>
                  <p:cNvGrpSpPr>
                    <a:grpSpLocks/>
                  </p:cNvGrpSpPr>
                  <p:nvPr/>
                </p:nvGrpSpPr>
                <p:grpSpPr bwMode="auto">
                  <a:xfrm>
                    <a:off x="2627" y="414"/>
                    <a:ext cx="474" cy="417"/>
                    <a:chOff x="2627" y="414"/>
                    <a:chExt cx="474" cy="417"/>
                  </a:xfrm>
                </p:grpSpPr>
                <p:sp>
                  <p:nvSpPr>
                    <p:cNvPr id="32043" name="Freeform 269">
                      <a:extLst>
                        <a:ext uri="{FF2B5EF4-FFF2-40B4-BE49-F238E27FC236}">
                          <a16:creationId xmlns:a16="http://schemas.microsoft.com/office/drawing/2014/main" id="{013CED3B-4D27-4841-AB6D-B1D54A1FACB4}"/>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0 h 1668"/>
                        <a:gd name="T72" fmla="*/ 0 w 1149"/>
                        <a:gd name="T73" fmla="*/ 0 h 1668"/>
                        <a:gd name="T74" fmla="*/ 0 w 1149"/>
                        <a:gd name="T75" fmla="*/ 0 h 1668"/>
                        <a:gd name="T76" fmla="*/ 0 w 1149"/>
                        <a:gd name="T77" fmla="*/ 0 h 1668"/>
                        <a:gd name="T78" fmla="*/ 0 w 1149"/>
                        <a:gd name="T79" fmla="*/ 0 h 1668"/>
                        <a:gd name="T80" fmla="*/ 0 w 1149"/>
                        <a:gd name="T81" fmla="*/ 0 h 1668"/>
                        <a:gd name="T82" fmla="*/ 0 w 1149"/>
                        <a:gd name="T83" fmla="*/ 0 h 1668"/>
                        <a:gd name="T84" fmla="*/ 0 w 1149"/>
                        <a:gd name="T85" fmla="*/ 0 h 1668"/>
                        <a:gd name="T86" fmla="*/ 0 w 1149"/>
                        <a:gd name="T87" fmla="*/ 0 h 1668"/>
                        <a:gd name="T88" fmla="*/ 0 w 1149"/>
                        <a:gd name="T89" fmla="*/ 0 h 1668"/>
                        <a:gd name="T90" fmla="*/ 0 w 1149"/>
                        <a:gd name="T91" fmla="*/ 0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44" name="Freeform 270">
                      <a:extLst>
                        <a:ext uri="{FF2B5EF4-FFF2-40B4-BE49-F238E27FC236}">
                          <a16:creationId xmlns:a16="http://schemas.microsoft.com/office/drawing/2014/main" id="{38FD35E3-F23A-4FBF-974D-654D7A5BA15B}"/>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28" name="Group 271">
                    <a:extLst>
                      <a:ext uri="{FF2B5EF4-FFF2-40B4-BE49-F238E27FC236}">
                        <a16:creationId xmlns:a16="http://schemas.microsoft.com/office/drawing/2014/main" id="{625DC89F-E9D7-4402-B0A5-C836F2A3B0E4}"/>
                      </a:ext>
                    </a:extLst>
                  </p:cNvPr>
                  <p:cNvGrpSpPr>
                    <a:grpSpLocks/>
                  </p:cNvGrpSpPr>
                  <p:nvPr/>
                </p:nvGrpSpPr>
                <p:grpSpPr bwMode="auto">
                  <a:xfrm>
                    <a:off x="2544" y="445"/>
                    <a:ext cx="579" cy="425"/>
                    <a:chOff x="2544" y="445"/>
                    <a:chExt cx="579" cy="425"/>
                  </a:xfrm>
                </p:grpSpPr>
                <p:grpSp>
                  <p:nvGrpSpPr>
                    <p:cNvPr id="32029" name="Group 272">
                      <a:extLst>
                        <a:ext uri="{FF2B5EF4-FFF2-40B4-BE49-F238E27FC236}">
                          <a16:creationId xmlns:a16="http://schemas.microsoft.com/office/drawing/2014/main" id="{4C142EB5-8F53-4CA0-882C-BD8EEB80AD5B}"/>
                        </a:ext>
                      </a:extLst>
                    </p:cNvPr>
                    <p:cNvGrpSpPr>
                      <a:grpSpLocks/>
                    </p:cNvGrpSpPr>
                    <p:nvPr/>
                  </p:nvGrpSpPr>
                  <p:grpSpPr bwMode="auto">
                    <a:xfrm>
                      <a:off x="3045" y="514"/>
                      <a:ext cx="78" cy="84"/>
                      <a:chOff x="3045" y="514"/>
                      <a:chExt cx="78" cy="84"/>
                    </a:xfrm>
                  </p:grpSpPr>
                  <p:sp>
                    <p:nvSpPr>
                      <p:cNvPr id="32041" name="Freeform 273">
                        <a:extLst>
                          <a:ext uri="{FF2B5EF4-FFF2-40B4-BE49-F238E27FC236}">
                            <a16:creationId xmlns:a16="http://schemas.microsoft.com/office/drawing/2014/main" id="{89AFB7DB-0037-44AB-9D93-8601E3DF2B03}"/>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42" name="Freeform 274">
                        <a:extLst>
                          <a:ext uri="{FF2B5EF4-FFF2-40B4-BE49-F238E27FC236}">
                            <a16:creationId xmlns:a16="http://schemas.microsoft.com/office/drawing/2014/main" id="{6E8CA6B5-29DF-4BF5-84BB-15B56060CBAF}"/>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30" name="Group 275">
                      <a:extLst>
                        <a:ext uri="{FF2B5EF4-FFF2-40B4-BE49-F238E27FC236}">
                          <a16:creationId xmlns:a16="http://schemas.microsoft.com/office/drawing/2014/main" id="{5844221B-CB54-435B-8CF2-54CE679EA28C}"/>
                        </a:ext>
                      </a:extLst>
                    </p:cNvPr>
                    <p:cNvGrpSpPr>
                      <a:grpSpLocks/>
                    </p:cNvGrpSpPr>
                    <p:nvPr/>
                  </p:nvGrpSpPr>
                  <p:grpSpPr bwMode="auto">
                    <a:xfrm>
                      <a:off x="2544" y="445"/>
                      <a:ext cx="284" cy="425"/>
                      <a:chOff x="2544" y="445"/>
                      <a:chExt cx="284" cy="425"/>
                    </a:xfrm>
                  </p:grpSpPr>
                  <p:grpSp>
                    <p:nvGrpSpPr>
                      <p:cNvPr id="32031" name="Group 276">
                        <a:extLst>
                          <a:ext uri="{FF2B5EF4-FFF2-40B4-BE49-F238E27FC236}">
                            <a16:creationId xmlns:a16="http://schemas.microsoft.com/office/drawing/2014/main" id="{755B408C-B637-4BF4-BE8B-B540C0C86E34}"/>
                          </a:ext>
                        </a:extLst>
                      </p:cNvPr>
                      <p:cNvGrpSpPr>
                        <a:grpSpLocks/>
                      </p:cNvGrpSpPr>
                      <p:nvPr/>
                    </p:nvGrpSpPr>
                    <p:grpSpPr bwMode="auto">
                      <a:xfrm>
                        <a:off x="2700" y="445"/>
                        <a:ext cx="128" cy="131"/>
                        <a:chOff x="2700" y="445"/>
                        <a:chExt cx="128" cy="131"/>
                      </a:xfrm>
                    </p:grpSpPr>
                    <p:sp>
                      <p:nvSpPr>
                        <p:cNvPr id="32039" name="Freeform 277">
                          <a:extLst>
                            <a:ext uri="{FF2B5EF4-FFF2-40B4-BE49-F238E27FC236}">
                              <a16:creationId xmlns:a16="http://schemas.microsoft.com/office/drawing/2014/main" id="{49A65637-4047-4AB0-97B5-373F7CE03ED0}"/>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40" name="Freeform 278">
                          <a:extLst>
                            <a:ext uri="{FF2B5EF4-FFF2-40B4-BE49-F238E27FC236}">
                              <a16:creationId xmlns:a16="http://schemas.microsoft.com/office/drawing/2014/main" id="{E5356CEA-AC4A-4157-8110-BAFBE11AE81B}"/>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32" name="Group 279">
                        <a:extLst>
                          <a:ext uri="{FF2B5EF4-FFF2-40B4-BE49-F238E27FC236}">
                            <a16:creationId xmlns:a16="http://schemas.microsoft.com/office/drawing/2014/main" id="{1F3359E0-41E3-498E-877A-C9C5DF6935D6}"/>
                          </a:ext>
                        </a:extLst>
                      </p:cNvPr>
                      <p:cNvGrpSpPr>
                        <a:grpSpLocks/>
                      </p:cNvGrpSpPr>
                      <p:nvPr/>
                    </p:nvGrpSpPr>
                    <p:grpSpPr bwMode="auto">
                      <a:xfrm>
                        <a:off x="2544" y="771"/>
                        <a:ext cx="176" cy="99"/>
                        <a:chOff x="2544" y="771"/>
                        <a:chExt cx="176" cy="99"/>
                      </a:xfrm>
                    </p:grpSpPr>
                    <p:sp>
                      <p:nvSpPr>
                        <p:cNvPr id="32033" name="Freeform 280">
                          <a:extLst>
                            <a:ext uri="{FF2B5EF4-FFF2-40B4-BE49-F238E27FC236}">
                              <a16:creationId xmlns:a16="http://schemas.microsoft.com/office/drawing/2014/main" id="{C2AD94A6-95FD-4026-9207-7B433ABE0835}"/>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034" name="Group 281">
                          <a:extLst>
                            <a:ext uri="{FF2B5EF4-FFF2-40B4-BE49-F238E27FC236}">
                              <a16:creationId xmlns:a16="http://schemas.microsoft.com/office/drawing/2014/main" id="{D355D0E1-6B7B-49E0-827A-7AD14B26A92E}"/>
                            </a:ext>
                          </a:extLst>
                        </p:cNvPr>
                        <p:cNvGrpSpPr>
                          <a:grpSpLocks/>
                        </p:cNvGrpSpPr>
                        <p:nvPr/>
                      </p:nvGrpSpPr>
                      <p:grpSpPr bwMode="auto">
                        <a:xfrm>
                          <a:off x="2544" y="771"/>
                          <a:ext cx="176" cy="99"/>
                          <a:chOff x="2544" y="771"/>
                          <a:chExt cx="176" cy="99"/>
                        </a:xfrm>
                      </p:grpSpPr>
                      <p:sp>
                        <p:nvSpPr>
                          <p:cNvPr id="32035" name="Freeform 282">
                            <a:extLst>
                              <a:ext uri="{FF2B5EF4-FFF2-40B4-BE49-F238E27FC236}">
                                <a16:creationId xmlns:a16="http://schemas.microsoft.com/office/drawing/2014/main" id="{F20AD917-847E-4BC7-8888-302F0F22DC63}"/>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6" name="Freeform 283">
                            <a:extLst>
                              <a:ext uri="{FF2B5EF4-FFF2-40B4-BE49-F238E27FC236}">
                                <a16:creationId xmlns:a16="http://schemas.microsoft.com/office/drawing/2014/main" id="{646D91DE-5FBA-4AE3-A3E4-81DDBF3516B1}"/>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7" name="Freeform 284">
                            <a:extLst>
                              <a:ext uri="{FF2B5EF4-FFF2-40B4-BE49-F238E27FC236}">
                                <a16:creationId xmlns:a16="http://schemas.microsoft.com/office/drawing/2014/main" id="{929DEDD3-D917-4A80-94BF-C010CE7E75D4}"/>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8" name="Freeform 285">
                            <a:extLst>
                              <a:ext uri="{FF2B5EF4-FFF2-40B4-BE49-F238E27FC236}">
                                <a16:creationId xmlns:a16="http://schemas.microsoft.com/office/drawing/2014/main" id="{E27F3750-AC0C-4078-AB7E-B14A72FFC04A}"/>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2010" name="Group 286">
                  <a:extLst>
                    <a:ext uri="{FF2B5EF4-FFF2-40B4-BE49-F238E27FC236}">
                      <a16:creationId xmlns:a16="http://schemas.microsoft.com/office/drawing/2014/main" id="{FAED7F87-2C27-4AFB-BAFC-9A3468E53966}"/>
                    </a:ext>
                  </a:extLst>
                </p:cNvPr>
                <p:cNvGrpSpPr>
                  <a:grpSpLocks/>
                </p:cNvGrpSpPr>
                <p:nvPr/>
              </p:nvGrpSpPr>
              <p:grpSpPr bwMode="auto">
                <a:xfrm>
                  <a:off x="2866" y="422"/>
                  <a:ext cx="132" cy="133"/>
                  <a:chOff x="2866" y="422"/>
                  <a:chExt cx="132" cy="133"/>
                </a:xfrm>
              </p:grpSpPr>
              <p:grpSp>
                <p:nvGrpSpPr>
                  <p:cNvPr id="32011" name="Group 287">
                    <a:extLst>
                      <a:ext uri="{FF2B5EF4-FFF2-40B4-BE49-F238E27FC236}">
                        <a16:creationId xmlns:a16="http://schemas.microsoft.com/office/drawing/2014/main" id="{736F8F29-1AE1-4640-AB42-945E5F093868}"/>
                      </a:ext>
                    </a:extLst>
                  </p:cNvPr>
                  <p:cNvGrpSpPr>
                    <a:grpSpLocks/>
                  </p:cNvGrpSpPr>
                  <p:nvPr/>
                </p:nvGrpSpPr>
                <p:grpSpPr bwMode="auto">
                  <a:xfrm>
                    <a:off x="2900" y="422"/>
                    <a:ext cx="35" cy="85"/>
                    <a:chOff x="2900" y="422"/>
                    <a:chExt cx="35" cy="85"/>
                  </a:xfrm>
                </p:grpSpPr>
                <p:sp>
                  <p:nvSpPr>
                    <p:cNvPr id="32022" name="Arc 288">
                      <a:extLst>
                        <a:ext uri="{FF2B5EF4-FFF2-40B4-BE49-F238E27FC236}">
                          <a16:creationId xmlns:a16="http://schemas.microsoft.com/office/drawing/2014/main" id="{21B5C49C-C584-42AC-B7A9-6C46A783C832}"/>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3" name="Arc 289">
                      <a:extLst>
                        <a:ext uri="{FF2B5EF4-FFF2-40B4-BE49-F238E27FC236}">
                          <a16:creationId xmlns:a16="http://schemas.microsoft.com/office/drawing/2014/main" id="{4A7A4A1B-FACB-4637-B119-A7D77BDBDF16}"/>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4" name="Arc 290">
                      <a:extLst>
                        <a:ext uri="{FF2B5EF4-FFF2-40B4-BE49-F238E27FC236}">
                          <a16:creationId xmlns:a16="http://schemas.microsoft.com/office/drawing/2014/main" id="{6301CA3D-1698-449A-9156-9BC452C53C08}"/>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5" name="Arc 291">
                      <a:extLst>
                        <a:ext uri="{FF2B5EF4-FFF2-40B4-BE49-F238E27FC236}">
                          <a16:creationId xmlns:a16="http://schemas.microsoft.com/office/drawing/2014/main" id="{F7DC8EC7-F2FB-4545-ABFC-07D718B216E6}"/>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6" name="Arc 292">
                      <a:extLst>
                        <a:ext uri="{FF2B5EF4-FFF2-40B4-BE49-F238E27FC236}">
                          <a16:creationId xmlns:a16="http://schemas.microsoft.com/office/drawing/2014/main" id="{E5E042E3-8E88-407E-A0C0-0D7B0D3F9D5D}"/>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12" name="Group 293">
                    <a:extLst>
                      <a:ext uri="{FF2B5EF4-FFF2-40B4-BE49-F238E27FC236}">
                        <a16:creationId xmlns:a16="http://schemas.microsoft.com/office/drawing/2014/main" id="{D1F36D89-466B-4D2B-BE3E-2E66B65174EC}"/>
                      </a:ext>
                    </a:extLst>
                  </p:cNvPr>
                  <p:cNvGrpSpPr>
                    <a:grpSpLocks/>
                  </p:cNvGrpSpPr>
                  <p:nvPr/>
                </p:nvGrpSpPr>
                <p:grpSpPr bwMode="auto">
                  <a:xfrm>
                    <a:off x="2866" y="515"/>
                    <a:ext cx="41" cy="32"/>
                    <a:chOff x="2866" y="515"/>
                    <a:chExt cx="41" cy="32"/>
                  </a:xfrm>
                </p:grpSpPr>
                <p:sp>
                  <p:nvSpPr>
                    <p:cNvPr id="32018" name="Arc 294">
                      <a:extLst>
                        <a:ext uri="{FF2B5EF4-FFF2-40B4-BE49-F238E27FC236}">
                          <a16:creationId xmlns:a16="http://schemas.microsoft.com/office/drawing/2014/main" id="{58FF2FB8-7A5C-4816-9BEA-956DB6417020}"/>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9" name="Arc 295">
                      <a:extLst>
                        <a:ext uri="{FF2B5EF4-FFF2-40B4-BE49-F238E27FC236}">
                          <a16:creationId xmlns:a16="http://schemas.microsoft.com/office/drawing/2014/main" id="{B5C46BA1-B992-46F3-9160-4DC254DF0A05}"/>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0" name="Arc 296">
                      <a:extLst>
                        <a:ext uri="{FF2B5EF4-FFF2-40B4-BE49-F238E27FC236}">
                          <a16:creationId xmlns:a16="http://schemas.microsoft.com/office/drawing/2014/main" id="{F2ACA21D-7917-42A6-B172-9698223319ED}"/>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1" name="Arc 297">
                      <a:extLst>
                        <a:ext uri="{FF2B5EF4-FFF2-40B4-BE49-F238E27FC236}">
                          <a16:creationId xmlns:a16="http://schemas.microsoft.com/office/drawing/2014/main" id="{922BFB40-BDFA-468D-A9CD-4B35A94814C5}"/>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13" name="Group 298">
                    <a:extLst>
                      <a:ext uri="{FF2B5EF4-FFF2-40B4-BE49-F238E27FC236}">
                        <a16:creationId xmlns:a16="http://schemas.microsoft.com/office/drawing/2014/main" id="{66FFD9F4-38DE-4764-887E-185C67C5A919}"/>
                      </a:ext>
                    </a:extLst>
                  </p:cNvPr>
                  <p:cNvGrpSpPr>
                    <a:grpSpLocks/>
                  </p:cNvGrpSpPr>
                  <p:nvPr/>
                </p:nvGrpSpPr>
                <p:grpSpPr bwMode="auto">
                  <a:xfrm>
                    <a:off x="2926" y="516"/>
                    <a:ext cx="72" cy="39"/>
                    <a:chOff x="2926" y="516"/>
                    <a:chExt cx="72" cy="39"/>
                  </a:xfrm>
                </p:grpSpPr>
                <p:sp>
                  <p:nvSpPr>
                    <p:cNvPr id="32014" name="Arc 299">
                      <a:extLst>
                        <a:ext uri="{FF2B5EF4-FFF2-40B4-BE49-F238E27FC236}">
                          <a16:creationId xmlns:a16="http://schemas.microsoft.com/office/drawing/2014/main" id="{A474D633-2F1B-4ED5-90E0-D05DD2EE6456}"/>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5" name="Arc 300">
                      <a:extLst>
                        <a:ext uri="{FF2B5EF4-FFF2-40B4-BE49-F238E27FC236}">
                          <a16:creationId xmlns:a16="http://schemas.microsoft.com/office/drawing/2014/main" id="{C247AE53-B785-4057-8040-77AD4A993CAB}"/>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6" name="Arc 301">
                      <a:extLst>
                        <a:ext uri="{FF2B5EF4-FFF2-40B4-BE49-F238E27FC236}">
                          <a16:creationId xmlns:a16="http://schemas.microsoft.com/office/drawing/2014/main" id="{A6CEF963-5CB1-4BD8-80C8-E11CBC52C5B2}"/>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7" name="Arc 302">
                      <a:extLst>
                        <a:ext uri="{FF2B5EF4-FFF2-40B4-BE49-F238E27FC236}">
                          <a16:creationId xmlns:a16="http://schemas.microsoft.com/office/drawing/2014/main" id="{C2FED86E-6ADD-4D5A-AE3A-D3924C4B75FD}"/>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1867" name="Group 303">
              <a:extLst>
                <a:ext uri="{FF2B5EF4-FFF2-40B4-BE49-F238E27FC236}">
                  <a16:creationId xmlns:a16="http://schemas.microsoft.com/office/drawing/2014/main" id="{0A154207-06BD-44FD-B94D-CF8D4F527647}"/>
                </a:ext>
              </a:extLst>
            </p:cNvPr>
            <p:cNvGrpSpPr>
              <a:grpSpLocks/>
            </p:cNvGrpSpPr>
            <p:nvPr/>
          </p:nvGrpSpPr>
          <p:grpSpPr bwMode="auto">
            <a:xfrm>
              <a:off x="2520" y="387"/>
              <a:ext cx="745" cy="521"/>
              <a:chOff x="2520" y="387"/>
              <a:chExt cx="745" cy="521"/>
            </a:xfrm>
          </p:grpSpPr>
          <p:grpSp>
            <p:nvGrpSpPr>
              <p:cNvPr id="31868" name="Group 304">
                <a:extLst>
                  <a:ext uri="{FF2B5EF4-FFF2-40B4-BE49-F238E27FC236}">
                    <a16:creationId xmlns:a16="http://schemas.microsoft.com/office/drawing/2014/main" id="{D932CE51-E8B4-4B53-81DB-F69F2E65339C}"/>
                  </a:ext>
                </a:extLst>
              </p:cNvPr>
              <p:cNvGrpSpPr>
                <a:grpSpLocks/>
              </p:cNvGrpSpPr>
              <p:nvPr/>
            </p:nvGrpSpPr>
            <p:grpSpPr bwMode="auto">
              <a:xfrm>
                <a:off x="2981" y="387"/>
                <a:ext cx="284" cy="362"/>
                <a:chOff x="2981" y="387"/>
                <a:chExt cx="284" cy="362"/>
              </a:xfrm>
            </p:grpSpPr>
            <p:grpSp>
              <p:nvGrpSpPr>
                <p:cNvPr id="31925" name="Group 305">
                  <a:extLst>
                    <a:ext uri="{FF2B5EF4-FFF2-40B4-BE49-F238E27FC236}">
                      <a16:creationId xmlns:a16="http://schemas.microsoft.com/office/drawing/2014/main" id="{D7A2D325-11AD-4418-8B04-1C08C87910D8}"/>
                    </a:ext>
                  </a:extLst>
                </p:cNvPr>
                <p:cNvGrpSpPr>
                  <a:grpSpLocks/>
                </p:cNvGrpSpPr>
                <p:nvPr/>
              </p:nvGrpSpPr>
              <p:grpSpPr bwMode="auto">
                <a:xfrm>
                  <a:off x="3172" y="387"/>
                  <a:ext cx="93" cy="116"/>
                  <a:chOff x="3172" y="387"/>
                  <a:chExt cx="93" cy="116"/>
                </a:xfrm>
              </p:grpSpPr>
              <p:sp>
                <p:nvSpPr>
                  <p:cNvPr id="31993" name="Oval 306">
                    <a:extLst>
                      <a:ext uri="{FF2B5EF4-FFF2-40B4-BE49-F238E27FC236}">
                        <a16:creationId xmlns:a16="http://schemas.microsoft.com/office/drawing/2014/main" id="{98E07365-1861-4041-81C3-1C0BF28BDF37}"/>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4" name="Oval 307">
                    <a:extLst>
                      <a:ext uri="{FF2B5EF4-FFF2-40B4-BE49-F238E27FC236}">
                        <a16:creationId xmlns:a16="http://schemas.microsoft.com/office/drawing/2014/main" id="{015CCF2E-63C3-4CC4-9776-4F5430AF444D}"/>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5" name="Oval 308">
                    <a:extLst>
                      <a:ext uri="{FF2B5EF4-FFF2-40B4-BE49-F238E27FC236}">
                        <a16:creationId xmlns:a16="http://schemas.microsoft.com/office/drawing/2014/main" id="{143BBC8C-8235-4F8B-AAAE-DA58216C19D1}"/>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6" name="Oval 309">
                    <a:extLst>
                      <a:ext uri="{FF2B5EF4-FFF2-40B4-BE49-F238E27FC236}">
                        <a16:creationId xmlns:a16="http://schemas.microsoft.com/office/drawing/2014/main" id="{41EBE6AE-6DC0-4ADC-9101-79463B01A637}"/>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7" name="Oval 310">
                    <a:extLst>
                      <a:ext uri="{FF2B5EF4-FFF2-40B4-BE49-F238E27FC236}">
                        <a16:creationId xmlns:a16="http://schemas.microsoft.com/office/drawing/2014/main" id="{3EDFC80C-BEEC-4132-A91D-83CEE286D3D5}"/>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8" name="Oval 311">
                    <a:extLst>
                      <a:ext uri="{FF2B5EF4-FFF2-40B4-BE49-F238E27FC236}">
                        <a16:creationId xmlns:a16="http://schemas.microsoft.com/office/drawing/2014/main" id="{A7FFFAC7-4CBC-4DBC-ADA4-1A2903119CBA}"/>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9" name="Oval 312">
                    <a:extLst>
                      <a:ext uri="{FF2B5EF4-FFF2-40B4-BE49-F238E27FC236}">
                        <a16:creationId xmlns:a16="http://schemas.microsoft.com/office/drawing/2014/main" id="{4FDB1DD6-5ABC-43BA-AEB2-AB0B979AB167}"/>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0" name="Oval 313">
                    <a:extLst>
                      <a:ext uri="{FF2B5EF4-FFF2-40B4-BE49-F238E27FC236}">
                        <a16:creationId xmlns:a16="http://schemas.microsoft.com/office/drawing/2014/main" id="{7B55273A-92CE-42CE-88F0-A6AA64396B43}"/>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1" name="Oval 314">
                    <a:extLst>
                      <a:ext uri="{FF2B5EF4-FFF2-40B4-BE49-F238E27FC236}">
                        <a16:creationId xmlns:a16="http://schemas.microsoft.com/office/drawing/2014/main" id="{95AAB6FC-5B53-4742-8AE0-4EF6E2629C02}"/>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2" name="Oval 315">
                    <a:extLst>
                      <a:ext uri="{FF2B5EF4-FFF2-40B4-BE49-F238E27FC236}">
                        <a16:creationId xmlns:a16="http://schemas.microsoft.com/office/drawing/2014/main" id="{B1731FD7-14B5-400D-85C2-AE4260D1A5AC}"/>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3" name="Oval 316">
                    <a:extLst>
                      <a:ext uri="{FF2B5EF4-FFF2-40B4-BE49-F238E27FC236}">
                        <a16:creationId xmlns:a16="http://schemas.microsoft.com/office/drawing/2014/main" id="{4948B682-578A-40E3-B527-42E4D4413ACC}"/>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4" name="Oval 317">
                    <a:extLst>
                      <a:ext uri="{FF2B5EF4-FFF2-40B4-BE49-F238E27FC236}">
                        <a16:creationId xmlns:a16="http://schemas.microsoft.com/office/drawing/2014/main" id="{68488EA3-D6C7-4800-B80A-5D03FF6013E2}"/>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5" name="Oval 318">
                    <a:extLst>
                      <a:ext uri="{FF2B5EF4-FFF2-40B4-BE49-F238E27FC236}">
                        <a16:creationId xmlns:a16="http://schemas.microsoft.com/office/drawing/2014/main" id="{050FBCCD-3BD5-4B9F-B7A8-8A59B59A05B4}"/>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2006" name="Oval 319">
                    <a:extLst>
                      <a:ext uri="{FF2B5EF4-FFF2-40B4-BE49-F238E27FC236}">
                        <a16:creationId xmlns:a16="http://schemas.microsoft.com/office/drawing/2014/main" id="{A3CB913B-B5AD-4A42-A6CE-6C02CF3C54F8}"/>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1926" name="Group 320">
                  <a:extLst>
                    <a:ext uri="{FF2B5EF4-FFF2-40B4-BE49-F238E27FC236}">
                      <a16:creationId xmlns:a16="http://schemas.microsoft.com/office/drawing/2014/main" id="{E64AFC6C-B6FF-4786-8C33-E5ED5F37BA95}"/>
                    </a:ext>
                  </a:extLst>
                </p:cNvPr>
                <p:cNvGrpSpPr>
                  <a:grpSpLocks/>
                </p:cNvGrpSpPr>
                <p:nvPr/>
              </p:nvGrpSpPr>
              <p:grpSpPr bwMode="auto">
                <a:xfrm>
                  <a:off x="3001" y="482"/>
                  <a:ext cx="186" cy="145"/>
                  <a:chOff x="3001" y="482"/>
                  <a:chExt cx="186" cy="145"/>
                </a:xfrm>
              </p:grpSpPr>
              <p:sp>
                <p:nvSpPr>
                  <p:cNvPr id="31952" name="Oval 321">
                    <a:extLst>
                      <a:ext uri="{FF2B5EF4-FFF2-40B4-BE49-F238E27FC236}">
                        <a16:creationId xmlns:a16="http://schemas.microsoft.com/office/drawing/2014/main" id="{57ECFCB0-82BC-4C08-B64C-C19A89348080}"/>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31953" name="Group 322">
                    <a:extLst>
                      <a:ext uri="{FF2B5EF4-FFF2-40B4-BE49-F238E27FC236}">
                        <a16:creationId xmlns:a16="http://schemas.microsoft.com/office/drawing/2014/main" id="{E9228CD7-C32A-45CE-B0C9-843DE06A2012}"/>
                      </a:ext>
                    </a:extLst>
                  </p:cNvPr>
                  <p:cNvGrpSpPr>
                    <a:grpSpLocks/>
                  </p:cNvGrpSpPr>
                  <p:nvPr/>
                </p:nvGrpSpPr>
                <p:grpSpPr bwMode="auto">
                  <a:xfrm>
                    <a:off x="3001" y="482"/>
                    <a:ext cx="186" cy="145"/>
                    <a:chOff x="3001" y="482"/>
                    <a:chExt cx="186" cy="145"/>
                  </a:xfrm>
                </p:grpSpPr>
                <p:sp>
                  <p:nvSpPr>
                    <p:cNvPr id="31954" name="Oval 323">
                      <a:extLst>
                        <a:ext uri="{FF2B5EF4-FFF2-40B4-BE49-F238E27FC236}">
                          <a16:creationId xmlns:a16="http://schemas.microsoft.com/office/drawing/2014/main" id="{1AD67EED-CC64-4B03-9405-5910EBEA85DC}"/>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5" name="Oval 324">
                      <a:extLst>
                        <a:ext uri="{FF2B5EF4-FFF2-40B4-BE49-F238E27FC236}">
                          <a16:creationId xmlns:a16="http://schemas.microsoft.com/office/drawing/2014/main" id="{FB31639F-A335-4D4B-B72A-5207DBF3A0B2}"/>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6" name="Oval 325">
                      <a:extLst>
                        <a:ext uri="{FF2B5EF4-FFF2-40B4-BE49-F238E27FC236}">
                          <a16:creationId xmlns:a16="http://schemas.microsoft.com/office/drawing/2014/main" id="{0AC772CE-C943-4564-BFFB-4D8B3B26B0DA}"/>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7" name="Oval 326">
                      <a:extLst>
                        <a:ext uri="{FF2B5EF4-FFF2-40B4-BE49-F238E27FC236}">
                          <a16:creationId xmlns:a16="http://schemas.microsoft.com/office/drawing/2014/main" id="{607B6BCB-ABB8-4942-B09E-E44E4F72D995}"/>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8" name="Oval 327">
                      <a:extLst>
                        <a:ext uri="{FF2B5EF4-FFF2-40B4-BE49-F238E27FC236}">
                          <a16:creationId xmlns:a16="http://schemas.microsoft.com/office/drawing/2014/main" id="{FD97C740-6A1F-42C0-85BD-762476162AB5}"/>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9" name="Oval 328">
                      <a:extLst>
                        <a:ext uri="{FF2B5EF4-FFF2-40B4-BE49-F238E27FC236}">
                          <a16:creationId xmlns:a16="http://schemas.microsoft.com/office/drawing/2014/main" id="{48D71D0E-EA9B-4F6C-B31C-03709B2BD9A5}"/>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0" name="Oval 329">
                      <a:extLst>
                        <a:ext uri="{FF2B5EF4-FFF2-40B4-BE49-F238E27FC236}">
                          <a16:creationId xmlns:a16="http://schemas.microsoft.com/office/drawing/2014/main" id="{42E46220-7A5B-41C6-9085-6EA9DAD4F663}"/>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1" name="Oval 330">
                      <a:extLst>
                        <a:ext uri="{FF2B5EF4-FFF2-40B4-BE49-F238E27FC236}">
                          <a16:creationId xmlns:a16="http://schemas.microsoft.com/office/drawing/2014/main" id="{21AEAAF8-8460-48BF-BBBF-55214EE35BEB}"/>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2" name="Oval 331">
                      <a:extLst>
                        <a:ext uri="{FF2B5EF4-FFF2-40B4-BE49-F238E27FC236}">
                          <a16:creationId xmlns:a16="http://schemas.microsoft.com/office/drawing/2014/main" id="{9CBF1E9D-0723-4847-96FD-D30E83C64E1B}"/>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3" name="Oval 332">
                      <a:extLst>
                        <a:ext uri="{FF2B5EF4-FFF2-40B4-BE49-F238E27FC236}">
                          <a16:creationId xmlns:a16="http://schemas.microsoft.com/office/drawing/2014/main" id="{12942D49-7D9B-4C44-AADC-CC92A1ACE575}"/>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4" name="Oval 333">
                      <a:extLst>
                        <a:ext uri="{FF2B5EF4-FFF2-40B4-BE49-F238E27FC236}">
                          <a16:creationId xmlns:a16="http://schemas.microsoft.com/office/drawing/2014/main" id="{ABC8FB14-C253-46D0-9DDA-4EFA725F05E1}"/>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5" name="Oval 334">
                      <a:extLst>
                        <a:ext uri="{FF2B5EF4-FFF2-40B4-BE49-F238E27FC236}">
                          <a16:creationId xmlns:a16="http://schemas.microsoft.com/office/drawing/2014/main" id="{F148AC2C-BACC-4306-8A9D-A88A8B63D1F9}"/>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6" name="Oval 335">
                      <a:extLst>
                        <a:ext uri="{FF2B5EF4-FFF2-40B4-BE49-F238E27FC236}">
                          <a16:creationId xmlns:a16="http://schemas.microsoft.com/office/drawing/2014/main" id="{AE51951E-05DF-4581-88D8-8D87DE6D09F6}"/>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7" name="Oval 336">
                      <a:extLst>
                        <a:ext uri="{FF2B5EF4-FFF2-40B4-BE49-F238E27FC236}">
                          <a16:creationId xmlns:a16="http://schemas.microsoft.com/office/drawing/2014/main" id="{0ECC4FB8-364C-4581-898D-48A9F6CE1B62}"/>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8" name="Oval 337">
                      <a:extLst>
                        <a:ext uri="{FF2B5EF4-FFF2-40B4-BE49-F238E27FC236}">
                          <a16:creationId xmlns:a16="http://schemas.microsoft.com/office/drawing/2014/main" id="{507E0EFB-9E5D-41D6-AE05-D67078927F22}"/>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69" name="Oval 338">
                      <a:extLst>
                        <a:ext uri="{FF2B5EF4-FFF2-40B4-BE49-F238E27FC236}">
                          <a16:creationId xmlns:a16="http://schemas.microsoft.com/office/drawing/2014/main" id="{4CBA8E0B-BE85-4F8F-BF0E-4F1E58258094}"/>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0" name="Oval 339">
                      <a:extLst>
                        <a:ext uri="{FF2B5EF4-FFF2-40B4-BE49-F238E27FC236}">
                          <a16:creationId xmlns:a16="http://schemas.microsoft.com/office/drawing/2014/main" id="{30FE268A-27CF-4F40-87C5-284722E7FDF4}"/>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1" name="Oval 340">
                      <a:extLst>
                        <a:ext uri="{FF2B5EF4-FFF2-40B4-BE49-F238E27FC236}">
                          <a16:creationId xmlns:a16="http://schemas.microsoft.com/office/drawing/2014/main" id="{C04CFA3D-3D8E-4099-9F62-908A98446176}"/>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2" name="Oval 341">
                      <a:extLst>
                        <a:ext uri="{FF2B5EF4-FFF2-40B4-BE49-F238E27FC236}">
                          <a16:creationId xmlns:a16="http://schemas.microsoft.com/office/drawing/2014/main" id="{F56721F3-8983-43BD-9D09-EEAE7B1F9B2B}"/>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3" name="Oval 342">
                      <a:extLst>
                        <a:ext uri="{FF2B5EF4-FFF2-40B4-BE49-F238E27FC236}">
                          <a16:creationId xmlns:a16="http://schemas.microsoft.com/office/drawing/2014/main" id="{A2DAC0D5-50DE-467A-8664-E3E7786CB530}"/>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4" name="Oval 343">
                      <a:extLst>
                        <a:ext uri="{FF2B5EF4-FFF2-40B4-BE49-F238E27FC236}">
                          <a16:creationId xmlns:a16="http://schemas.microsoft.com/office/drawing/2014/main" id="{BD36FC02-AE48-4857-8CA6-46FCB3E0A2D4}"/>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5" name="Oval 344">
                      <a:extLst>
                        <a:ext uri="{FF2B5EF4-FFF2-40B4-BE49-F238E27FC236}">
                          <a16:creationId xmlns:a16="http://schemas.microsoft.com/office/drawing/2014/main" id="{68549BC6-C641-4EAE-BFEC-2215AD6D27CC}"/>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6" name="Oval 345">
                      <a:extLst>
                        <a:ext uri="{FF2B5EF4-FFF2-40B4-BE49-F238E27FC236}">
                          <a16:creationId xmlns:a16="http://schemas.microsoft.com/office/drawing/2014/main" id="{D8968151-7958-4C2C-A3F6-81A58B22DEF6}"/>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7" name="Oval 346">
                      <a:extLst>
                        <a:ext uri="{FF2B5EF4-FFF2-40B4-BE49-F238E27FC236}">
                          <a16:creationId xmlns:a16="http://schemas.microsoft.com/office/drawing/2014/main" id="{EEAF8F7D-8B31-4F96-8D54-F53D2EF77D15}"/>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8" name="Oval 347">
                      <a:extLst>
                        <a:ext uri="{FF2B5EF4-FFF2-40B4-BE49-F238E27FC236}">
                          <a16:creationId xmlns:a16="http://schemas.microsoft.com/office/drawing/2014/main" id="{E5EA98E4-03CC-41FF-BCEB-3C076792117D}"/>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79" name="Oval 348">
                      <a:extLst>
                        <a:ext uri="{FF2B5EF4-FFF2-40B4-BE49-F238E27FC236}">
                          <a16:creationId xmlns:a16="http://schemas.microsoft.com/office/drawing/2014/main" id="{062FF11F-4D00-4E13-9FB0-AA46B906BCF7}"/>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0" name="Oval 349">
                      <a:extLst>
                        <a:ext uri="{FF2B5EF4-FFF2-40B4-BE49-F238E27FC236}">
                          <a16:creationId xmlns:a16="http://schemas.microsoft.com/office/drawing/2014/main" id="{DBD31166-1DB8-443E-8320-F9DFCAAB41BF}"/>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1" name="Oval 350">
                      <a:extLst>
                        <a:ext uri="{FF2B5EF4-FFF2-40B4-BE49-F238E27FC236}">
                          <a16:creationId xmlns:a16="http://schemas.microsoft.com/office/drawing/2014/main" id="{2D086631-DC32-4762-BA98-254A510AEFFB}"/>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2" name="Oval 351">
                      <a:extLst>
                        <a:ext uri="{FF2B5EF4-FFF2-40B4-BE49-F238E27FC236}">
                          <a16:creationId xmlns:a16="http://schemas.microsoft.com/office/drawing/2014/main" id="{663411CE-0801-449D-AB30-1B7CC0EE9B66}"/>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3" name="Oval 352">
                      <a:extLst>
                        <a:ext uri="{FF2B5EF4-FFF2-40B4-BE49-F238E27FC236}">
                          <a16:creationId xmlns:a16="http://schemas.microsoft.com/office/drawing/2014/main" id="{E601973D-84F2-418E-88EB-077C965A22B4}"/>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4" name="Oval 353">
                      <a:extLst>
                        <a:ext uri="{FF2B5EF4-FFF2-40B4-BE49-F238E27FC236}">
                          <a16:creationId xmlns:a16="http://schemas.microsoft.com/office/drawing/2014/main" id="{12CFB8B7-7A87-48BA-AAAE-EAFCA945B9C6}"/>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5" name="Oval 354">
                      <a:extLst>
                        <a:ext uri="{FF2B5EF4-FFF2-40B4-BE49-F238E27FC236}">
                          <a16:creationId xmlns:a16="http://schemas.microsoft.com/office/drawing/2014/main" id="{E7D9A858-BA2B-4A22-AFA1-2BD7F866FFA6}"/>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6" name="Oval 355">
                      <a:extLst>
                        <a:ext uri="{FF2B5EF4-FFF2-40B4-BE49-F238E27FC236}">
                          <a16:creationId xmlns:a16="http://schemas.microsoft.com/office/drawing/2014/main" id="{AD7F2702-BD0C-4C4E-803B-7A273A147F15}"/>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7" name="Oval 356">
                      <a:extLst>
                        <a:ext uri="{FF2B5EF4-FFF2-40B4-BE49-F238E27FC236}">
                          <a16:creationId xmlns:a16="http://schemas.microsoft.com/office/drawing/2014/main" id="{8999555B-65B3-46FD-A85F-F6D7AC972F7C}"/>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8" name="Oval 357">
                      <a:extLst>
                        <a:ext uri="{FF2B5EF4-FFF2-40B4-BE49-F238E27FC236}">
                          <a16:creationId xmlns:a16="http://schemas.microsoft.com/office/drawing/2014/main" id="{8BAC0125-4B56-4212-A7C6-DFA9F59D71D0}"/>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89" name="Oval 358">
                      <a:extLst>
                        <a:ext uri="{FF2B5EF4-FFF2-40B4-BE49-F238E27FC236}">
                          <a16:creationId xmlns:a16="http://schemas.microsoft.com/office/drawing/2014/main" id="{C1BA7B65-2C5D-4813-B381-8A3A60FDA2B0}"/>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0" name="Oval 359">
                      <a:extLst>
                        <a:ext uri="{FF2B5EF4-FFF2-40B4-BE49-F238E27FC236}">
                          <a16:creationId xmlns:a16="http://schemas.microsoft.com/office/drawing/2014/main" id="{CF67D2EF-EA79-4DA2-A559-74BD58A5D2AC}"/>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1" name="Oval 360">
                      <a:extLst>
                        <a:ext uri="{FF2B5EF4-FFF2-40B4-BE49-F238E27FC236}">
                          <a16:creationId xmlns:a16="http://schemas.microsoft.com/office/drawing/2014/main" id="{51E624FD-2F58-4F2C-A32A-67B4B651A314}"/>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92" name="Oval 361">
                      <a:extLst>
                        <a:ext uri="{FF2B5EF4-FFF2-40B4-BE49-F238E27FC236}">
                          <a16:creationId xmlns:a16="http://schemas.microsoft.com/office/drawing/2014/main" id="{C9BAE3E5-304E-4185-84EE-7857F8B5960F}"/>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1927" name="Group 362">
                  <a:extLst>
                    <a:ext uri="{FF2B5EF4-FFF2-40B4-BE49-F238E27FC236}">
                      <a16:creationId xmlns:a16="http://schemas.microsoft.com/office/drawing/2014/main" id="{6BEAA2F3-935E-4DF5-8E15-26F7F508E067}"/>
                    </a:ext>
                  </a:extLst>
                </p:cNvPr>
                <p:cNvGrpSpPr>
                  <a:grpSpLocks/>
                </p:cNvGrpSpPr>
                <p:nvPr/>
              </p:nvGrpSpPr>
              <p:grpSpPr bwMode="auto">
                <a:xfrm>
                  <a:off x="2981" y="633"/>
                  <a:ext cx="168" cy="116"/>
                  <a:chOff x="2981" y="633"/>
                  <a:chExt cx="168" cy="116"/>
                </a:xfrm>
              </p:grpSpPr>
              <p:sp>
                <p:nvSpPr>
                  <p:cNvPr id="31928" name="Oval 363">
                    <a:extLst>
                      <a:ext uri="{FF2B5EF4-FFF2-40B4-BE49-F238E27FC236}">
                        <a16:creationId xmlns:a16="http://schemas.microsoft.com/office/drawing/2014/main" id="{F2CFAF72-6953-48BE-9E5B-F72EE896125B}"/>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9" name="Oval 364">
                    <a:extLst>
                      <a:ext uri="{FF2B5EF4-FFF2-40B4-BE49-F238E27FC236}">
                        <a16:creationId xmlns:a16="http://schemas.microsoft.com/office/drawing/2014/main" id="{17329786-893A-4DC0-861F-71F9425B7065}"/>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0" name="Oval 365">
                    <a:extLst>
                      <a:ext uri="{FF2B5EF4-FFF2-40B4-BE49-F238E27FC236}">
                        <a16:creationId xmlns:a16="http://schemas.microsoft.com/office/drawing/2014/main" id="{8298E6A1-1588-4C53-87E3-C3EC5E77F625}"/>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1" name="Oval 366">
                    <a:extLst>
                      <a:ext uri="{FF2B5EF4-FFF2-40B4-BE49-F238E27FC236}">
                        <a16:creationId xmlns:a16="http://schemas.microsoft.com/office/drawing/2014/main" id="{C9D547FA-58C2-4BCE-99A4-FACFD09224E7}"/>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2" name="Oval 367">
                    <a:extLst>
                      <a:ext uri="{FF2B5EF4-FFF2-40B4-BE49-F238E27FC236}">
                        <a16:creationId xmlns:a16="http://schemas.microsoft.com/office/drawing/2014/main" id="{9093D05F-DA9C-4A7D-96B1-EB70F8E34901}"/>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3" name="Oval 368">
                    <a:extLst>
                      <a:ext uri="{FF2B5EF4-FFF2-40B4-BE49-F238E27FC236}">
                        <a16:creationId xmlns:a16="http://schemas.microsoft.com/office/drawing/2014/main" id="{E2EBE70A-0B17-4234-ADAF-2A64B635348B}"/>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4" name="Oval 369">
                    <a:extLst>
                      <a:ext uri="{FF2B5EF4-FFF2-40B4-BE49-F238E27FC236}">
                        <a16:creationId xmlns:a16="http://schemas.microsoft.com/office/drawing/2014/main" id="{0123C7BB-8FE4-475C-A7C0-01BACDCF74CB}"/>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5" name="Oval 370">
                    <a:extLst>
                      <a:ext uri="{FF2B5EF4-FFF2-40B4-BE49-F238E27FC236}">
                        <a16:creationId xmlns:a16="http://schemas.microsoft.com/office/drawing/2014/main" id="{31A7E05C-1B57-417F-9876-FC94F1846007}"/>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6" name="Oval 371">
                    <a:extLst>
                      <a:ext uri="{FF2B5EF4-FFF2-40B4-BE49-F238E27FC236}">
                        <a16:creationId xmlns:a16="http://schemas.microsoft.com/office/drawing/2014/main" id="{FC129BD1-BDE0-4365-9A0C-91D597969E83}"/>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7" name="Oval 372">
                    <a:extLst>
                      <a:ext uri="{FF2B5EF4-FFF2-40B4-BE49-F238E27FC236}">
                        <a16:creationId xmlns:a16="http://schemas.microsoft.com/office/drawing/2014/main" id="{FFBC8B23-F69F-4647-A37D-5330CA8483BF}"/>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8" name="Oval 373">
                    <a:extLst>
                      <a:ext uri="{FF2B5EF4-FFF2-40B4-BE49-F238E27FC236}">
                        <a16:creationId xmlns:a16="http://schemas.microsoft.com/office/drawing/2014/main" id="{E549365F-BDF0-4977-ABD9-5223DDAACBB4}"/>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39" name="Oval 374">
                    <a:extLst>
                      <a:ext uri="{FF2B5EF4-FFF2-40B4-BE49-F238E27FC236}">
                        <a16:creationId xmlns:a16="http://schemas.microsoft.com/office/drawing/2014/main" id="{8188E2FC-456D-4548-8817-261751D8FA01}"/>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0" name="Oval 375">
                    <a:extLst>
                      <a:ext uri="{FF2B5EF4-FFF2-40B4-BE49-F238E27FC236}">
                        <a16:creationId xmlns:a16="http://schemas.microsoft.com/office/drawing/2014/main" id="{C3716310-2177-49A7-98D7-66A551A31648}"/>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1" name="Oval 376">
                    <a:extLst>
                      <a:ext uri="{FF2B5EF4-FFF2-40B4-BE49-F238E27FC236}">
                        <a16:creationId xmlns:a16="http://schemas.microsoft.com/office/drawing/2014/main" id="{D47874C3-A6FF-4029-A52F-2447C1AEC614}"/>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2" name="Oval 377">
                    <a:extLst>
                      <a:ext uri="{FF2B5EF4-FFF2-40B4-BE49-F238E27FC236}">
                        <a16:creationId xmlns:a16="http://schemas.microsoft.com/office/drawing/2014/main" id="{FF90D121-BED8-4433-81F6-E7A5E4D50318}"/>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3" name="Oval 378">
                    <a:extLst>
                      <a:ext uri="{FF2B5EF4-FFF2-40B4-BE49-F238E27FC236}">
                        <a16:creationId xmlns:a16="http://schemas.microsoft.com/office/drawing/2014/main" id="{AAD27D34-26D5-446C-AC01-853DF8F57664}"/>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4" name="Oval 379">
                    <a:extLst>
                      <a:ext uri="{FF2B5EF4-FFF2-40B4-BE49-F238E27FC236}">
                        <a16:creationId xmlns:a16="http://schemas.microsoft.com/office/drawing/2014/main" id="{74DB944B-E436-42ED-ACF4-D21FB9CEDD42}"/>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5" name="Oval 380">
                    <a:extLst>
                      <a:ext uri="{FF2B5EF4-FFF2-40B4-BE49-F238E27FC236}">
                        <a16:creationId xmlns:a16="http://schemas.microsoft.com/office/drawing/2014/main" id="{A148A686-6135-433C-93B8-C15511B7A0CC}"/>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6" name="Oval 381">
                    <a:extLst>
                      <a:ext uri="{FF2B5EF4-FFF2-40B4-BE49-F238E27FC236}">
                        <a16:creationId xmlns:a16="http://schemas.microsoft.com/office/drawing/2014/main" id="{AD5D3B33-EA19-4C27-9B21-A1B0B9AC260B}"/>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7" name="Oval 382">
                    <a:extLst>
                      <a:ext uri="{FF2B5EF4-FFF2-40B4-BE49-F238E27FC236}">
                        <a16:creationId xmlns:a16="http://schemas.microsoft.com/office/drawing/2014/main" id="{B6FDBE0A-3686-490F-A140-28B5A6F4516F}"/>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8" name="Oval 383">
                    <a:extLst>
                      <a:ext uri="{FF2B5EF4-FFF2-40B4-BE49-F238E27FC236}">
                        <a16:creationId xmlns:a16="http://schemas.microsoft.com/office/drawing/2014/main" id="{4C45F061-98E3-42F2-8F78-5DAD4CA2BDEF}"/>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49" name="Oval 384">
                    <a:extLst>
                      <a:ext uri="{FF2B5EF4-FFF2-40B4-BE49-F238E27FC236}">
                        <a16:creationId xmlns:a16="http://schemas.microsoft.com/office/drawing/2014/main" id="{1B47440A-7E64-4032-97BB-8A6063AF0728}"/>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0" name="Oval 385">
                    <a:extLst>
                      <a:ext uri="{FF2B5EF4-FFF2-40B4-BE49-F238E27FC236}">
                        <a16:creationId xmlns:a16="http://schemas.microsoft.com/office/drawing/2014/main" id="{4378B2AD-9C83-46DE-BE1B-CF0C352C39B1}"/>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51" name="Oval 386">
                    <a:extLst>
                      <a:ext uri="{FF2B5EF4-FFF2-40B4-BE49-F238E27FC236}">
                        <a16:creationId xmlns:a16="http://schemas.microsoft.com/office/drawing/2014/main" id="{34CE9D33-F702-40F5-A422-4069E6FB3D9A}"/>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1869" name="Group 387">
                <a:extLst>
                  <a:ext uri="{FF2B5EF4-FFF2-40B4-BE49-F238E27FC236}">
                    <a16:creationId xmlns:a16="http://schemas.microsoft.com/office/drawing/2014/main" id="{0D99D449-D176-440D-AC78-FB6B74C341D7}"/>
                  </a:ext>
                </a:extLst>
              </p:cNvPr>
              <p:cNvGrpSpPr>
                <a:grpSpLocks/>
              </p:cNvGrpSpPr>
              <p:nvPr/>
            </p:nvGrpSpPr>
            <p:grpSpPr bwMode="auto">
              <a:xfrm>
                <a:off x="2520" y="407"/>
                <a:ext cx="320" cy="501"/>
                <a:chOff x="2520" y="407"/>
                <a:chExt cx="320" cy="501"/>
              </a:xfrm>
            </p:grpSpPr>
            <p:grpSp>
              <p:nvGrpSpPr>
                <p:cNvPr id="31870" name="Group 388">
                  <a:extLst>
                    <a:ext uri="{FF2B5EF4-FFF2-40B4-BE49-F238E27FC236}">
                      <a16:creationId xmlns:a16="http://schemas.microsoft.com/office/drawing/2014/main" id="{DBF5ED82-1AA4-4272-B7D4-726B801866E0}"/>
                    </a:ext>
                  </a:extLst>
                </p:cNvPr>
                <p:cNvGrpSpPr>
                  <a:grpSpLocks/>
                </p:cNvGrpSpPr>
                <p:nvPr/>
              </p:nvGrpSpPr>
              <p:grpSpPr bwMode="auto">
                <a:xfrm>
                  <a:off x="2756" y="520"/>
                  <a:ext cx="84" cy="126"/>
                  <a:chOff x="2756" y="520"/>
                  <a:chExt cx="84" cy="126"/>
                </a:xfrm>
              </p:grpSpPr>
              <p:sp>
                <p:nvSpPr>
                  <p:cNvPr id="31912" name="Oval 389">
                    <a:extLst>
                      <a:ext uri="{FF2B5EF4-FFF2-40B4-BE49-F238E27FC236}">
                        <a16:creationId xmlns:a16="http://schemas.microsoft.com/office/drawing/2014/main" id="{416336BC-179A-4D14-A117-87E06B236889}"/>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3" name="Oval 390">
                    <a:extLst>
                      <a:ext uri="{FF2B5EF4-FFF2-40B4-BE49-F238E27FC236}">
                        <a16:creationId xmlns:a16="http://schemas.microsoft.com/office/drawing/2014/main" id="{57EACB2E-BA14-4EC7-A565-54DCD0A6108D}"/>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4" name="Oval 391">
                    <a:extLst>
                      <a:ext uri="{FF2B5EF4-FFF2-40B4-BE49-F238E27FC236}">
                        <a16:creationId xmlns:a16="http://schemas.microsoft.com/office/drawing/2014/main" id="{531C2B08-BBC8-42CD-9359-453F055466C2}"/>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5" name="Oval 392">
                    <a:extLst>
                      <a:ext uri="{FF2B5EF4-FFF2-40B4-BE49-F238E27FC236}">
                        <a16:creationId xmlns:a16="http://schemas.microsoft.com/office/drawing/2014/main" id="{C335DF25-9E8E-43FA-A533-FE1D6CB05A9B}"/>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6" name="Oval 393">
                    <a:extLst>
                      <a:ext uri="{FF2B5EF4-FFF2-40B4-BE49-F238E27FC236}">
                        <a16:creationId xmlns:a16="http://schemas.microsoft.com/office/drawing/2014/main" id="{27B60272-F549-4D18-A0BE-11F5A24E5DB3}"/>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7" name="Oval 394">
                    <a:extLst>
                      <a:ext uri="{FF2B5EF4-FFF2-40B4-BE49-F238E27FC236}">
                        <a16:creationId xmlns:a16="http://schemas.microsoft.com/office/drawing/2014/main" id="{CF83941F-F57C-4406-9132-D1D0C6F24D6B}"/>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8" name="Oval 395">
                    <a:extLst>
                      <a:ext uri="{FF2B5EF4-FFF2-40B4-BE49-F238E27FC236}">
                        <a16:creationId xmlns:a16="http://schemas.microsoft.com/office/drawing/2014/main" id="{7508CBC4-65B3-418A-9557-111694243CA3}"/>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9" name="Oval 396">
                    <a:extLst>
                      <a:ext uri="{FF2B5EF4-FFF2-40B4-BE49-F238E27FC236}">
                        <a16:creationId xmlns:a16="http://schemas.microsoft.com/office/drawing/2014/main" id="{04C431D7-4E79-480A-8627-22DF3BB5F9F9}"/>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0" name="Oval 397">
                    <a:extLst>
                      <a:ext uri="{FF2B5EF4-FFF2-40B4-BE49-F238E27FC236}">
                        <a16:creationId xmlns:a16="http://schemas.microsoft.com/office/drawing/2014/main" id="{EBA86486-483E-49A0-B0F2-E6C20B7DF98B}"/>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1" name="Oval 398">
                    <a:extLst>
                      <a:ext uri="{FF2B5EF4-FFF2-40B4-BE49-F238E27FC236}">
                        <a16:creationId xmlns:a16="http://schemas.microsoft.com/office/drawing/2014/main" id="{CA4B7D4A-C1F8-473A-910F-0AACA3F27B22}"/>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2" name="Oval 399">
                    <a:extLst>
                      <a:ext uri="{FF2B5EF4-FFF2-40B4-BE49-F238E27FC236}">
                        <a16:creationId xmlns:a16="http://schemas.microsoft.com/office/drawing/2014/main" id="{E82FF06E-1D47-46C7-9676-A0477A776541}"/>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3" name="Oval 400">
                    <a:extLst>
                      <a:ext uri="{FF2B5EF4-FFF2-40B4-BE49-F238E27FC236}">
                        <a16:creationId xmlns:a16="http://schemas.microsoft.com/office/drawing/2014/main" id="{F1969E1F-3B15-4D45-A584-105279AF245D}"/>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24" name="Oval 401">
                    <a:extLst>
                      <a:ext uri="{FF2B5EF4-FFF2-40B4-BE49-F238E27FC236}">
                        <a16:creationId xmlns:a16="http://schemas.microsoft.com/office/drawing/2014/main" id="{084BD688-D160-45FC-BDB7-6A2D4F127149}"/>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1871" name="Group 402">
                  <a:extLst>
                    <a:ext uri="{FF2B5EF4-FFF2-40B4-BE49-F238E27FC236}">
                      <a16:creationId xmlns:a16="http://schemas.microsoft.com/office/drawing/2014/main" id="{6F9A95DA-8F74-42DA-B9C5-E9E00286805F}"/>
                    </a:ext>
                  </a:extLst>
                </p:cNvPr>
                <p:cNvGrpSpPr>
                  <a:grpSpLocks/>
                </p:cNvGrpSpPr>
                <p:nvPr/>
              </p:nvGrpSpPr>
              <p:grpSpPr bwMode="auto">
                <a:xfrm>
                  <a:off x="2628" y="407"/>
                  <a:ext cx="62" cy="60"/>
                  <a:chOff x="2628" y="407"/>
                  <a:chExt cx="62" cy="60"/>
                </a:xfrm>
              </p:grpSpPr>
              <p:sp>
                <p:nvSpPr>
                  <p:cNvPr id="31903" name="Oval 403">
                    <a:extLst>
                      <a:ext uri="{FF2B5EF4-FFF2-40B4-BE49-F238E27FC236}">
                        <a16:creationId xmlns:a16="http://schemas.microsoft.com/office/drawing/2014/main" id="{260E68CC-7570-4FA5-932D-795ECC75324F}"/>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4" name="Oval 404">
                    <a:extLst>
                      <a:ext uri="{FF2B5EF4-FFF2-40B4-BE49-F238E27FC236}">
                        <a16:creationId xmlns:a16="http://schemas.microsoft.com/office/drawing/2014/main" id="{5B01A58F-A69F-4A0F-A5F3-0472F581302F}"/>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5" name="Oval 405">
                    <a:extLst>
                      <a:ext uri="{FF2B5EF4-FFF2-40B4-BE49-F238E27FC236}">
                        <a16:creationId xmlns:a16="http://schemas.microsoft.com/office/drawing/2014/main" id="{E7C13582-E670-4260-8684-659294433D0E}"/>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6" name="Oval 406">
                    <a:extLst>
                      <a:ext uri="{FF2B5EF4-FFF2-40B4-BE49-F238E27FC236}">
                        <a16:creationId xmlns:a16="http://schemas.microsoft.com/office/drawing/2014/main" id="{4BDCE3AF-BFB0-45C7-A688-19BC635B45F5}"/>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7" name="Oval 407">
                    <a:extLst>
                      <a:ext uri="{FF2B5EF4-FFF2-40B4-BE49-F238E27FC236}">
                        <a16:creationId xmlns:a16="http://schemas.microsoft.com/office/drawing/2014/main" id="{BAC9B396-E251-4E54-BB6D-6D6EA06E8B60}"/>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8" name="Oval 408">
                    <a:extLst>
                      <a:ext uri="{FF2B5EF4-FFF2-40B4-BE49-F238E27FC236}">
                        <a16:creationId xmlns:a16="http://schemas.microsoft.com/office/drawing/2014/main" id="{1AD3BF83-3EB7-445A-910D-87BD445FDDF4}"/>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9" name="Oval 409">
                    <a:extLst>
                      <a:ext uri="{FF2B5EF4-FFF2-40B4-BE49-F238E27FC236}">
                        <a16:creationId xmlns:a16="http://schemas.microsoft.com/office/drawing/2014/main" id="{2E843861-DFBB-476E-A0EA-2957B6B83687}"/>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0" name="Oval 410">
                    <a:extLst>
                      <a:ext uri="{FF2B5EF4-FFF2-40B4-BE49-F238E27FC236}">
                        <a16:creationId xmlns:a16="http://schemas.microsoft.com/office/drawing/2014/main" id="{A030FDA9-97E0-4606-857A-71853DBE13D6}"/>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11" name="Oval 411">
                    <a:extLst>
                      <a:ext uri="{FF2B5EF4-FFF2-40B4-BE49-F238E27FC236}">
                        <a16:creationId xmlns:a16="http://schemas.microsoft.com/office/drawing/2014/main" id="{8ABFD272-4607-401D-B05B-19E80A8A92E8}"/>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1872" name="Group 412">
                  <a:extLst>
                    <a:ext uri="{FF2B5EF4-FFF2-40B4-BE49-F238E27FC236}">
                      <a16:creationId xmlns:a16="http://schemas.microsoft.com/office/drawing/2014/main" id="{58B529B1-E9C3-4FF9-B0FB-8085E82B8737}"/>
                    </a:ext>
                  </a:extLst>
                </p:cNvPr>
                <p:cNvGrpSpPr>
                  <a:grpSpLocks/>
                </p:cNvGrpSpPr>
                <p:nvPr/>
              </p:nvGrpSpPr>
              <p:grpSpPr bwMode="auto">
                <a:xfrm>
                  <a:off x="2520" y="758"/>
                  <a:ext cx="168" cy="150"/>
                  <a:chOff x="2520" y="758"/>
                  <a:chExt cx="168" cy="150"/>
                </a:xfrm>
              </p:grpSpPr>
              <p:sp>
                <p:nvSpPr>
                  <p:cNvPr id="31873" name="Oval 413">
                    <a:extLst>
                      <a:ext uri="{FF2B5EF4-FFF2-40B4-BE49-F238E27FC236}">
                        <a16:creationId xmlns:a16="http://schemas.microsoft.com/office/drawing/2014/main" id="{E1C388D9-654B-4995-8966-82A00614FD45}"/>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4" name="Oval 414">
                    <a:extLst>
                      <a:ext uri="{FF2B5EF4-FFF2-40B4-BE49-F238E27FC236}">
                        <a16:creationId xmlns:a16="http://schemas.microsoft.com/office/drawing/2014/main" id="{5C00C620-90B7-4C0E-8459-C554FBCB6B1E}"/>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5" name="Oval 415">
                    <a:extLst>
                      <a:ext uri="{FF2B5EF4-FFF2-40B4-BE49-F238E27FC236}">
                        <a16:creationId xmlns:a16="http://schemas.microsoft.com/office/drawing/2014/main" id="{6CA6EA29-51FD-44B3-825D-70C9CD818801}"/>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6" name="Oval 416">
                    <a:extLst>
                      <a:ext uri="{FF2B5EF4-FFF2-40B4-BE49-F238E27FC236}">
                        <a16:creationId xmlns:a16="http://schemas.microsoft.com/office/drawing/2014/main" id="{EBF7FC8C-E64A-4072-850A-AC182A5D5182}"/>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7" name="Oval 417">
                    <a:extLst>
                      <a:ext uri="{FF2B5EF4-FFF2-40B4-BE49-F238E27FC236}">
                        <a16:creationId xmlns:a16="http://schemas.microsoft.com/office/drawing/2014/main" id="{B08B5647-99EC-4EE5-9CF5-D632F99E3CBC}"/>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8" name="Oval 418">
                    <a:extLst>
                      <a:ext uri="{FF2B5EF4-FFF2-40B4-BE49-F238E27FC236}">
                        <a16:creationId xmlns:a16="http://schemas.microsoft.com/office/drawing/2014/main" id="{955A874A-4BD9-4F32-B060-07BA34EB8E5A}"/>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79" name="Oval 419">
                    <a:extLst>
                      <a:ext uri="{FF2B5EF4-FFF2-40B4-BE49-F238E27FC236}">
                        <a16:creationId xmlns:a16="http://schemas.microsoft.com/office/drawing/2014/main" id="{1FCD150E-6486-47E4-9A58-408D37862F68}"/>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0" name="Oval 420">
                    <a:extLst>
                      <a:ext uri="{FF2B5EF4-FFF2-40B4-BE49-F238E27FC236}">
                        <a16:creationId xmlns:a16="http://schemas.microsoft.com/office/drawing/2014/main" id="{05D6567D-C01E-45DA-BD04-E355BAE856CA}"/>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1" name="Oval 421">
                    <a:extLst>
                      <a:ext uri="{FF2B5EF4-FFF2-40B4-BE49-F238E27FC236}">
                        <a16:creationId xmlns:a16="http://schemas.microsoft.com/office/drawing/2014/main" id="{B775E13C-C1E3-4FD6-9C05-952F066216C6}"/>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2" name="Oval 422">
                    <a:extLst>
                      <a:ext uri="{FF2B5EF4-FFF2-40B4-BE49-F238E27FC236}">
                        <a16:creationId xmlns:a16="http://schemas.microsoft.com/office/drawing/2014/main" id="{4AFB79E8-EC70-42A6-9D4C-4F9CF2F17E6C}"/>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3" name="Oval 423">
                    <a:extLst>
                      <a:ext uri="{FF2B5EF4-FFF2-40B4-BE49-F238E27FC236}">
                        <a16:creationId xmlns:a16="http://schemas.microsoft.com/office/drawing/2014/main" id="{12C41A62-A26D-41A7-92E1-ACC5ED8DA7D4}"/>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4" name="Oval 424">
                    <a:extLst>
                      <a:ext uri="{FF2B5EF4-FFF2-40B4-BE49-F238E27FC236}">
                        <a16:creationId xmlns:a16="http://schemas.microsoft.com/office/drawing/2014/main" id="{9C91B4C1-3262-44DB-B9A5-9D3CF41FFE32}"/>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5" name="Oval 425">
                    <a:extLst>
                      <a:ext uri="{FF2B5EF4-FFF2-40B4-BE49-F238E27FC236}">
                        <a16:creationId xmlns:a16="http://schemas.microsoft.com/office/drawing/2014/main" id="{820650C8-E2DB-427C-A999-D63CFB3CFC2B}"/>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6" name="Oval 426">
                    <a:extLst>
                      <a:ext uri="{FF2B5EF4-FFF2-40B4-BE49-F238E27FC236}">
                        <a16:creationId xmlns:a16="http://schemas.microsoft.com/office/drawing/2014/main" id="{9FABFB4F-39DF-4ED5-9AC3-E2197573DDE0}"/>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7" name="Oval 427">
                    <a:extLst>
                      <a:ext uri="{FF2B5EF4-FFF2-40B4-BE49-F238E27FC236}">
                        <a16:creationId xmlns:a16="http://schemas.microsoft.com/office/drawing/2014/main" id="{4487B66A-29C7-4115-BAF4-11478EB8B6C4}"/>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8" name="Oval 428">
                    <a:extLst>
                      <a:ext uri="{FF2B5EF4-FFF2-40B4-BE49-F238E27FC236}">
                        <a16:creationId xmlns:a16="http://schemas.microsoft.com/office/drawing/2014/main" id="{B724CC11-BBE9-49F7-B56E-EA76FF2725BE}"/>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89" name="Oval 429">
                    <a:extLst>
                      <a:ext uri="{FF2B5EF4-FFF2-40B4-BE49-F238E27FC236}">
                        <a16:creationId xmlns:a16="http://schemas.microsoft.com/office/drawing/2014/main" id="{A4BF3674-797E-4F77-B5B3-577F1F454153}"/>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0" name="Oval 430">
                    <a:extLst>
                      <a:ext uri="{FF2B5EF4-FFF2-40B4-BE49-F238E27FC236}">
                        <a16:creationId xmlns:a16="http://schemas.microsoft.com/office/drawing/2014/main" id="{10C1E672-4EDC-4D90-B238-9E58BF41D829}"/>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1" name="Oval 431">
                    <a:extLst>
                      <a:ext uri="{FF2B5EF4-FFF2-40B4-BE49-F238E27FC236}">
                        <a16:creationId xmlns:a16="http://schemas.microsoft.com/office/drawing/2014/main" id="{14369BBC-2619-473F-AC93-712F532B7439}"/>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2" name="Oval 432">
                    <a:extLst>
                      <a:ext uri="{FF2B5EF4-FFF2-40B4-BE49-F238E27FC236}">
                        <a16:creationId xmlns:a16="http://schemas.microsoft.com/office/drawing/2014/main" id="{35210B7A-C5F5-46A7-AF99-37B29463C7F0}"/>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3" name="Oval 433">
                    <a:extLst>
                      <a:ext uri="{FF2B5EF4-FFF2-40B4-BE49-F238E27FC236}">
                        <a16:creationId xmlns:a16="http://schemas.microsoft.com/office/drawing/2014/main" id="{DA25A8B6-3E1F-4952-B435-F881C38D97B7}"/>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4" name="Oval 434">
                    <a:extLst>
                      <a:ext uri="{FF2B5EF4-FFF2-40B4-BE49-F238E27FC236}">
                        <a16:creationId xmlns:a16="http://schemas.microsoft.com/office/drawing/2014/main" id="{72017953-3330-458C-BE7C-DC1FDE9616D2}"/>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5" name="Oval 435">
                    <a:extLst>
                      <a:ext uri="{FF2B5EF4-FFF2-40B4-BE49-F238E27FC236}">
                        <a16:creationId xmlns:a16="http://schemas.microsoft.com/office/drawing/2014/main" id="{2C8319E5-A0AF-457F-819A-531AA021F3F1}"/>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6" name="Oval 436">
                    <a:extLst>
                      <a:ext uri="{FF2B5EF4-FFF2-40B4-BE49-F238E27FC236}">
                        <a16:creationId xmlns:a16="http://schemas.microsoft.com/office/drawing/2014/main" id="{AD176AEB-4A2C-410D-B3D4-923F4D2127F7}"/>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7" name="Oval 437">
                    <a:extLst>
                      <a:ext uri="{FF2B5EF4-FFF2-40B4-BE49-F238E27FC236}">
                        <a16:creationId xmlns:a16="http://schemas.microsoft.com/office/drawing/2014/main" id="{9B3FBD45-BDD4-4464-AD4D-D9DC31E6B0A3}"/>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8" name="Oval 438">
                    <a:extLst>
                      <a:ext uri="{FF2B5EF4-FFF2-40B4-BE49-F238E27FC236}">
                        <a16:creationId xmlns:a16="http://schemas.microsoft.com/office/drawing/2014/main" id="{CEC2A490-D681-4C06-930B-DE5F1EFC6373}"/>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899" name="Oval 439">
                    <a:extLst>
                      <a:ext uri="{FF2B5EF4-FFF2-40B4-BE49-F238E27FC236}">
                        <a16:creationId xmlns:a16="http://schemas.microsoft.com/office/drawing/2014/main" id="{89E54F4C-071B-4C19-83ED-98DEE7DD5404}"/>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0" name="Oval 440">
                    <a:extLst>
                      <a:ext uri="{FF2B5EF4-FFF2-40B4-BE49-F238E27FC236}">
                        <a16:creationId xmlns:a16="http://schemas.microsoft.com/office/drawing/2014/main" id="{412B90C1-1045-419A-82D4-8A4D04D47F63}"/>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1" name="Oval 441">
                    <a:extLst>
                      <a:ext uri="{FF2B5EF4-FFF2-40B4-BE49-F238E27FC236}">
                        <a16:creationId xmlns:a16="http://schemas.microsoft.com/office/drawing/2014/main" id="{D3D0F507-2DA1-4FFC-802C-CBB0BC4CEF8D}"/>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902" name="Oval 442">
                    <a:extLst>
                      <a:ext uri="{FF2B5EF4-FFF2-40B4-BE49-F238E27FC236}">
                        <a16:creationId xmlns:a16="http://schemas.microsoft.com/office/drawing/2014/main" id="{2D375114-803B-440D-8FEC-D8040EDAB545}"/>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pic>
        <p:nvPicPr>
          <p:cNvPr id="31782" name="Picture 443">
            <a:extLst>
              <a:ext uri="{FF2B5EF4-FFF2-40B4-BE49-F238E27FC236}">
                <a16:creationId xmlns:a16="http://schemas.microsoft.com/office/drawing/2014/main" id="{AF266998-A570-464E-AA38-F9CD9543A3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83" name="Group 444">
            <a:extLst>
              <a:ext uri="{FF2B5EF4-FFF2-40B4-BE49-F238E27FC236}">
                <a16:creationId xmlns:a16="http://schemas.microsoft.com/office/drawing/2014/main" id="{1312329D-495F-4F01-B637-7F2FA3F7CBBD}"/>
              </a:ext>
            </a:extLst>
          </p:cNvPr>
          <p:cNvGrpSpPr>
            <a:grpSpLocks/>
          </p:cNvGrpSpPr>
          <p:nvPr/>
        </p:nvGrpSpPr>
        <p:grpSpPr bwMode="auto">
          <a:xfrm>
            <a:off x="2625726" y="1533525"/>
            <a:ext cx="1173163" cy="642938"/>
            <a:chOff x="716" y="965"/>
            <a:chExt cx="739" cy="405"/>
          </a:xfrm>
        </p:grpSpPr>
        <p:grpSp>
          <p:nvGrpSpPr>
            <p:cNvPr id="31837" name="Group 445">
              <a:extLst>
                <a:ext uri="{FF2B5EF4-FFF2-40B4-BE49-F238E27FC236}">
                  <a16:creationId xmlns:a16="http://schemas.microsoft.com/office/drawing/2014/main" id="{B9D477B6-B0FD-4303-967E-7541B5950128}"/>
                </a:ext>
              </a:extLst>
            </p:cNvPr>
            <p:cNvGrpSpPr>
              <a:grpSpLocks/>
            </p:cNvGrpSpPr>
            <p:nvPr/>
          </p:nvGrpSpPr>
          <p:grpSpPr bwMode="auto">
            <a:xfrm>
              <a:off x="716" y="965"/>
              <a:ext cx="739" cy="405"/>
              <a:chOff x="716" y="965"/>
              <a:chExt cx="739" cy="405"/>
            </a:xfrm>
          </p:grpSpPr>
          <p:sp>
            <p:nvSpPr>
              <p:cNvPr id="31864" name="Freeform 446">
                <a:extLst>
                  <a:ext uri="{FF2B5EF4-FFF2-40B4-BE49-F238E27FC236}">
                    <a16:creationId xmlns:a16="http://schemas.microsoft.com/office/drawing/2014/main" id="{89D6AB22-8FA8-4890-AEF3-074183D1D689}"/>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0 w 2956"/>
                  <a:gd name="T11" fmla="*/ 0 h 1617"/>
                  <a:gd name="T12" fmla="*/ 0 w 2956"/>
                  <a:gd name="T13" fmla="*/ 0 h 1617"/>
                  <a:gd name="T14" fmla="*/ 0 w 2956"/>
                  <a:gd name="T15" fmla="*/ 0 h 1617"/>
                  <a:gd name="T16" fmla="*/ 0 w 2956"/>
                  <a:gd name="T17" fmla="*/ 0 h 1617"/>
                  <a:gd name="T18" fmla="*/ 0 w 2956"/>
                  <a:gd name="T19" fmla="*/ 0 h 1617"/>
                  <a:gd name="T20" fmla="*/ 0 w 2956"/>
                  <a:gd name="T21" fmla="*/ 0 h 1617"/>
                  <a:gd name="T22" fmla="*/ 0 w 2956"/>
                  <a:gd name="T23" fmla="*/ 0 h 1617"/>
                  <a:gd name="T24" fmla="*/ 0 w 2956"/>
                  <a:gd name="T25" fmla="*/ 0 h 1617"/>
                  <a:gd name="T26" fmla="*/ 0 w 2956"/>
                  <a:gd name="T27" fmla="*/ 0 h 1617"/>
                  <a:gd name="T28" fmla="*/ 0 w 2956"/>
                  <a:gd name="T29" fmla="*/ 0 h 1617"/>
                  <a:gd name="T30" fmla="*/ 0 w 2956"/>
                  <a:gd name="T31" fmla="*/ 0 h 1617"/>
                  <a:gd name="T32" fmla="*/ 0 w 2956"/>
                  <a:gd name="T33" fmla="*/ 0 h 1617"/>
                  <a:gd name="T34" fmla="*/ 0 w 2956"/>
                  <a:gd name="T35" fmla="*/ 0 h 1617"/>
                  <a:gd name="T36" fmla="*/ 0 w 2956"/>
                  <a:gd name="T37" fmla="*/ 0 h 1617"/>
                  <a:gd name="T38" fmla="*/ 0 w 2956"/>
                  <a:gd name="T39" fmla="*/ 0 h 1617"/>
                  <a:gd name="T40" fmla="*/ 0 w 2956"/>
                  <a:gd name="T41" fmla="*/ 0 h 1617"/>
                  <a:gd name="T42" fmla="*/ 0 w 2956"/>
                  <a:gd name="T43" fmla="*/ 0 h 1617"/>
                  <a:gd name="T44" fmla="*/ 0 w 2956"/>
                  <a:gd name="T45" fmla="*/ 0 h 1617"/>
                  <a:gd name="T46" fmla="*/ 0 w 2956"/>
                  <a:gd name="T47" fmla="*/ 0 h 1617"/>
                  <a:gd name="T48" fmla="*/ 0 w 2956"/>
                  <a:gd name="T49" fmla="*/ 0 h 1617"/>
                  <a:gd name="T50" fmla="*/ 0 w 2956"/>
                  <a:gd name="T51" fmla="*/ 0 h 1617"/>
                  <a:gd name="T52" fmla="*/ 0 w 2956"/>
                  <a:gd name="T53" fmla="*/ 0 h 1617"/>
                  <a:gd name="T54" fmla="*/ 0 w 2956"/>
                  <a:gd name="T55" fmla="*/ 0 h 1617"/>
                  <a:gd name="T56" fmla="*/ 0 w 2956"/>
                  <a:gd name="T57" fmla="*/ 0 h 1617"/>
                  <a:gd name="T58" fmla="*/ 0 w 2956"/>
                  <a:gd name="T59" fmla="*/ 0 h 1617"/>
                  <a:gd name="T60" fmla="*/ 0 w 2956"/>
                  <a:gd name="T61" fmla="*/ 0 h 1617"/>
                  <a:gd name="T62" fmla="*/ 0 w 2956"/>
                  <a:gd name="T63" fmla="*/ 0 h 1617"/>
                  <a:gd name="T64" fmla="*/ 0 w 2956"/>
                  <a:gd name="T65" fmla="*/ 0 h 1617"/>
                  <a:gd name="T66" fmla="*/ 0 w 2956"/>
                  <a:gd name="T67" fmla="*/ 0 h 1617"/>
                  <a:gd name="T68" fmla="*/ 0 w 2956"/>
                  <a:gd name="T69" fmla="*/ 0 h 1617"/>
                  <a:gd name="T70" fmla="*/ 0 w 2956"/>
                  <a:gd name="T71" fmla="*/ 0 h 1617"/>
                  <a:gd name="T72" fmla="*/ 0 w 2956"/>
                  <a:gd name="T73" fmla="*/ 0 h 1617"/>
                  <a:gd name="T74" fmla="*/ 0 w 2956"/>
                  <a:gd name="T75" fmla="*/ 0 h 1617"/>
                  <a:gd name="T76" fmla="*/ 0 w 2956"/>
                  <a:gd name="T77" fmla="*/ 0 h 1617"/>
                  <a:gd name="T78" fmla="*/ 0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5" name="Freeform 447">
                <a:extLst>
                  <a:ext uri="{FF2B5EF4-FFF2-40B4-BE49-F238E27FC236}">
                    <a16:creationId xmlns:a16="http://schemas.microsoft.com/office/drawing/2014/main" id="{ACFC8CA0-4591-4195-B67C-69AC2AB06A4E}"/>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0 w 2958"/>
                  <a:gd name="T29" fmla="*/ 0 h 1619"/>
                  <a:gd name="T30" fmla="*/ 0 w 2958"/>
                  <a:gd name="T31" fmla="*/ 0 h 1619"/>
                  <a:gd name="T32" fmla="*/ 0 w 2958"/>
                  <a:gd name="T33" fmla="*/ 0 h 1619"/>
                  <a:gd name="T34" fmla="*/ 0 w 2958"/>
                  <a:gd name="T35" fmla="*/ 0 h 1619"/>
                  <a:gd name="T36" fmla="*/ 0 w 2958"/>
                  <a:gd name="T37" fmla="*/ 0 h 1619"/>
                  <a:gd name="T38" fmla="*/ 0 w 2958"/>
                  <a:gd name="T39" fmla="*/ 0 h 1619"/>
                  <a:gd name="T40" fmla="*/ 0 w 2958"/>
                  <a:gd name="T41" fmla="*/ 0 h 1619"/>
                  <a:gd name="T42" fmla="*/ 0 w 2958"/>
                  <a:gd name="T43" fmla="*/ 0 h 1619"/>
                  <a:gd name="T44" fmla="*/ 0 w 2958"/>
                  <a:gd name="T45" fmla="*/ 0 h 1619"/>
                  <a:gd name="T46" fmla="*/ 0 w 2958"/>
                  <a:gd name="T47" fmla="*/ 0 h 1619"/>
                  <a:gd name="T48" fmla="*/ 0 w 2958"/>
                  <a:gd name="T49" fmla="*/ 0 h 1619"/>
                  <a:gd name="T50" fmla="*/ 0 w 2958"/>
                  <a:gd name="T51" fmla="*/ 0 h 1619"/>
                  <a:gd name="T52" fmla="*/ 0 w 2958"/>
                  <a:gd name="T53" fmla="*/ 0 h 1619"/>
                  <a:gd name="T54" fmla="*/ 0 w 2958"/>
                  <a:gd name="T55" fmla="*/ 0 h 1619"/>
                  <a:gd name="T56" fmla="*/ 0 w 2958"/>
                  <a:gd name="T57" fmla="*/ 0 h 1619"/>
                  <a:gd name="T58" fmla="*/ 0 w 2958"/>
                  <a:gd name="T59" fmla="*/ 0 h 1619"/>
                  <a:gd name="T60" fmla="*/ 0 w 2958"/>
                  <a:gd name="T61" fmla="*/ 0 h 1619"/>
                  <a:gd name="T62" fmla="*/ 0 w 2958"/>
                  <a:gd name="T63" fmla="*/ 0 h 1619"/>
                  <a:gd name="T64" fmla="*/ 0 w 2958"/>
                  <a:gd name="T65" fmla="*/ 0 h 1619"/>
                  <a:gd name="T66" fmla="*/ 0 w 2958"/>
                  <a:gd name="T67" fmla="*/ 0 h 1619"/>
                  <a:gd name="T68" fmla="*/ 0 w 2958"/>
                  <a:gd name="T69" fmla="*/ 0 h 1619"/>
                  <a:gd name="T70" fmla="*/ 0 w 2958"/>
                  <a:gd name="T71" fmla="*/ 0 h 1619"/>
                  <a:gd name="T72" fmla="*/ 0 w 2958"/>
                  <a:gd name="T73" fmla="*/ 0 h 1619"/>
                  <a:gd name="T74" fmla="*/ 0 w 2958"/>
                  <a:gd name="T75" fmla="*/ 0 h 1619"/>
                  <a:gd name="T76" fmla="*/ 0 w 2958"/>
                  <a:gd name="T77" fmla="*/ 0 h 1619"/>
                  <a:gd name="T78" fmla="*/ 0 w 2958"/>
                  <a:gd name="T79" fmla="*/ 0 h 1619"/>
                  <a:gd name="T80" fmla="*/ 0 w 2958"/>
                  <a:gd name="T81" fmla="*/ 0 h 1619"/>
                  <a:gd name="T82" fmla="*/ 0 w 2958"/>
                  <a:gd name="T83" fmla="*/ 0 h 1619"/>
                  <a:gd name="T84" fmla="*/ 0 w 2958"/>
                  <a:gd name="T85" fmla="*/ 0 h 1619"/>
                  <a:gd name="T86" fmla="*/ 0 w 2958"/>
                  <a:gd name="T87" fmla="*/ 0 h 1619"/>
                  <a:gd name="T88" fmla="*/ 0 w 2958"/>
                  <a:gd name="T89" fmla="*/ 0 h 1619"/>
                  <a:gd name="T90" fmla="*/ 0 w 2958"/>
                  <a:gd name="T91" fmla="*/ 0 h 1619"/>
                  <a:gd name="T92" fmla="*/ 0 w 2958"/>
                  <a:gd name="T93" fmla="*/ 0 h 1619"/>
                  <a:gd name="T94" fmla="*/ 0 w 2958"/>
                  <a:gd name="T95" fmla="*/ 0 h 1619"/>
                  <a:gd name="T96" fmla="*/ 0 w 2958"/>
                  <a:gd name="T97" fmla="*/ 0 h 1619"/>
                  <a:gd name="T98" fmla="*/ 0 w 2958"/>
                  <a:gd name="T99" fmla="*/ 0 h 1619"/>
                  <a:gd name="T100" fmla="*/ 0 w 2958"/>
                  <a:gd name="T101" fmla="*/ 0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38" name="Group 448">
              <a:extLst>
                <a:ext uri="{FF2B5EF4-FFF2-40B4-BE49-F238E27FC236}">
                  <a16:creationId xmlns:a16="http://schemas.microsoft.com/office/drawing/2014/main" id="{F2D882F0-6FC6-4D1E-8339-B54A289775DC}"/>
                </a:ext>
              </a:extLst>
            </p:cNvPr>
            <p:cNvGrpSpPr>
              <a:grpSpLocks/>
            </p:cNvGrpSpPr>
            <p:nvPr/>
          </p:nvGrpSpPr>
          <p:grpSpPr bwMode="auto">
            <a:xfrm>
              <a:off x="826" y="1020"/>
              <a:ext cx="620" cy="330"/>
              <a:chOff x="826" y="1020"/>
              <a:chExt cx="620" cy="330"/>
            </a:xfrm>
          </p:grpSpPr>
          <p:grpSp>
            <p:nvGrpSpPr>
              <p:cNvPr id="31839" name="Group 449">
                <a:extLst>
                  <a:ext uri="{FF2B5EF4-FFF2-40B4-BE49-F238E27FC236}">
                    <a16:creationId xmlns:a16="http://schemas.microsoft.com/office/drawing/2014/main" id="{A3489823-DB07-435A-9985-553200BD1B35}"/>
                  </a:ext>
                </a:extLst>
              </p:cNvPr>
              <p:cNvGrpSpPr>
                <a:grpSpLocks/>
              </p:cNvGrpSpPr>
              <p:nvPr/>
            </p:nvGrpSpPr>
            <p:grpSpPr bwMode="auto">
              <a:xfrm>
                <a:off x="826" y="1020"/>
                <a:ext cx="425" cy="274"/>
                <a:chOff x="826" y="1020"/>
                <a:chExt cx="425" cy="274"/>
              </a:xfrm>
            </p:grpSpPr>
            <p:grpSp>
              <p:nvGrpSpPr>
                <p:cNvPr id="31856" name="Group 450">
                  <a:extLst>
                    <a:ext uri="{FF2B5EF4-FFF2-40B4-BE49-F238E27FC236}">
                      <a16:creationId xmlns:a16="http://schemas.microsoft.com/office/drawing/2014/main" id="{8734FC5A-1E65-4446-A2F7-0A46C6A6CA2D}"/>
                    </a:ext>
                  </a:extLst>
                </p:cNvPr>
                <p:cNvGrpSpPr>
                  <a:grpSpLocks/>
                </p:cNvGrpSpPr>
                <p:nvPr/>
              </p:nvGrpSpPr>
              <p:grpSpPr bwMode="auto">
                <a:xfrm>
                  <a:off x="1155" y="1210"/>
                  <a:ext cx="96" cy="59"/>
                  <a:chOff x="1155" y="1210"/>
                  <a:chExt cx="96" cy="59"/>
                </a:xfrm>
              </p:grpSpPr>
              <p:sp>
                <p:nvSpPr>
                  <p:cNvPr id="31861" name="Freeform 451">
                    <a:extLst>
                      <a:ext uri="{FF2B5EF4-FFF2-40B4-BE49-F238E27FC236}">
                        <a16:creationId xmlns:a16="http://schemas.microsoft.com/office/drawing/2014/main" id="{1DC59EFF-2D97-471B-B37C-AD19F6F8AA41}"/>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2" name="Freeform 452">
                    <a:extLst>
                      <a:ext uri="{FF2B5EF4-FFF2-40B4-BE49-F238E27FC236}">
                        <a16:creationId xmlns:a16="http://schemas.microsoft.com/office/drawing/2014/main" id="{85DB42BE-3FCF-4CAC-AC3F-5CBA87FE0EB2}"/>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3" name="Freeform 453">
                    <a:extLst>
                      <a:ext uri="{FF2B5EF4-FFF2-40B4-BE49-F238E27FC236}">
                        <a16:creationId xmlns:a16="http://schemas.microsoft.com/office/drawing/2014/main" id="{F65B7816-27D9-4523-AAD1-39B5CC7D2275}"/>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57" name="Group 454">
                  <a:extLst>
                    <a:ext uri="{FF2B5EF4-FFF2-40B4-BE49-F238E27FC236}">
                      <a16:creationId xmlns:a16="http://schemas.microsoft.com/office/drawing/2014/main" id="{F7D8C73A-A628-44FF-8E19-5D0FF43F1183}"/>
                    </a:ext>
                  </a:extLst>
                </p:cNvPr>
                <p:cNvGrpSpPr>
                  <a:grpSpLocks/>
                </p:cNvGrpSpPr>
                <p:nvPr/>
              </p:nvGrpSpPr>
              <p:grpSpPr bwMode="auto">
                <a:xfrm>
                  <a:off x="826" y="1020"/>
                  <a:ext cx="137" cy="274"/>
                  <a:chOff x="826" y="1020"/>
                  <a:chExt cx="137" cy="274"/>
                </a:xfrm>
              </p:grpSpPr>
              <p:sp>
                <p:nvSpPr>
                  <p:cNvPr id="31858" name="Freeform 455">
                    <a:extLst>
                      <a:ext uri="{FF2B5EF4-FFF2-40B4-BE49-F238E27FC236}">
                        <a16:creationId xmlns:a16="http://schemas.microsoft.com/office/drawing/2014/main" id="{E920941C-858C-46AF-A415-8AD2C02BB25A}"/>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9" name="Freeform 456">
                    <a:extLst>
                      <a:ext uri="{FF2B5EF4-FFF2-40B4-BE49-F238E27FC236}">
                        <a16:creationId xmlns:a16="http://schemas.microsoft.com/office/drawing/2014/main" id="{FFFD73F5-9488-452A-8976-E4FEC2BB2ADE}"/>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0" name="Freeform 457">
                    <a:extLst>
                      <a:ext uri="{FF2B5EF4-FFF2-40B4-BE49-F238E27FC236}">
                        <a16:creationId xmlns:a16="http://schemas.microsoft.com/office/drawing/2014/main" id="{43629DB9-8577-48FD-B13D-3D5BC2CE9479}"/>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1840" name="Group 458">
                <a:extLst>
                  <a:ext uri="{FF2B5EF4-FFF2-40B4-BE49-F238E27FC236}">
                    <a16:creationId xmlns:a16="http://schemas.microsoft.com/office/drawing/2014/main" id="{B76513D0-C859-438D-99B0-C44F4274C59D}"/>
                  </a:ext>
                </a:extLst>
              </p:cNvPr>
              <p:cNvGrpSpPr>
                <a:grpSpLocks/>
              </p:cNvGrpSpPr>
              <p:nvPr/>
            </p:nvGrpSpPr>
            <p:grpSpPr bwMode="auto">
              <a:xfrm>
                <a:off x="1208" y="1204"/>
                <a:ext cx="238" cy="146"/>
                <a:chOff x="1208" y="1204"/>
                <a:chExt cx="238" cy="146"/>
              </a:xfrm>
            </p:grpSpPr>
            <p:grpSp>
              <p:nvGrpSpPr>
                <p:cNvPr id="31841" name="Group 459">
                  <a:extLst>
                    <a:ext uri="{FF2B5EF4-FFF2-40B4-BE49-F238E27FC236}">
                      <a16:creationId xmlns:a16="http://schemas.microsoft.com/office/drawing/2014/main" id="{8C23BDF7-DAF9-4D61-8DE9-BED709DA857C}"/>
                    </a:ext>
                  </a:extLst>
                </p:cNvPr>
                <p:cNvGrpSpPr>
                  <a:grpSpLocks/>
                </p:cNvGrpSpPr>
                <p:nvPr/>
              </p:nvGrpSpPr>
              <p:grpSpPr bwMode="auto">
                <a:xfrm>
                  <a:off x="1208" y="1223"/>
                  <a:ext cx="238" cy="127"/>
                  <a:chOff x="1208" y="1223"/>
                  <a:chExt cx="238" cy="127"/>
                </a:xfrm>
              </p:grpSpPr>
              <p:sp>
                <p:nvSpPr>
                  <p:cNvPr id="31849" name="Freeform 460">
                    <a:extLst>
                      <a:ext uri="{FF2B5EF4-FFF2-40B4-BE49-F238E27FC236}">
                        <a16:creationId xmlns:a16="http://schemas.microsoft.com/office/drawing/2014/main" id="{EE1E57E7-9071-4CFE-B893-AA1D03919A8E}"/>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0" name="Freeform 461">
                    <a:extLst>
                      <a:ext uri="{FF2B5EF4-FFF2-40B4-BE49-F238E27FC236}">
                        <a16:creationId xmlns:a16="http://schemas.microsoft.com/office/drawing/2014/main" id="{7A1BCD20-F50F-4751-8695-E545C251A504}"/>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1" name="Freeform 462">
                    <a:extLst>
                      <a:ext uri="{FF2B5EF4-FFF2-40B4-BE49-F238E27FC236}">
                        <a16:creationId xmlns:a16="http://schemas.microsoft.com/office/drawing/2014/main" id="{89C087E1-81D0-497D-A703-0E7878DE19BF}"/>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2" name="Freeform 463">
                    <a:extLst>
                      <a:ext uri="{FF2B5EF4-FFF2-40B4-BE49-F238E27FC236}">
                        <a16:creationId xmlns:a16="http://schemas.microsoft.com/office/drawing/2014/main" id="{E05CD211-87DE-44F2-8D3C-46FCB851DB84}"/>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3" name="Freeform 464">
                    <a:extLst>
                      <a:ext uri="{FF2B5EF4-FFF2-40B4-BE49-F238E27FC236}">
                        <a16:creationId xmlns:a16="http://schemas.microsoft.com/office/drawing/2014/main" id="{AB85254D-18E8-499F-B984-E309D21D207D}"/>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4" name="Freeform 465">
                    <a:extLst>
                      <a:ext uri="{FF2B5EF4-FFF2-40B4-BE49-F238E27FC236}">
                        <a16:creationId xmlns:a16="http://schemas.microsoft.com/office/drawing/2014/main" id="{1F24273E-936C-4C66-AA82-0AEEA2729F31}"/>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5" name="Freeform 466">
                    <a:extLst>
                      <a:ext uri="{FF2B5EF4-FFF2-40B4-BE49-F238E27FC236}">
                        <a16:creationId xmlns:a16="http://schemas.microsoft.com/office/drawing/2014/main" id="{F49D56A6-D6E5-4634-B171-D669EE773B59}"/>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42" name="Group 467">
                  <a:extLst>
                    <a:ext uri="{FF2B5EF4-FFF2-40B4-BE49-F238E27FC236}">
                      <a16:creationId xmlns:a16="http://schemas.microsoft.com/office/drawing/2014/main" id="{E20B6255-3293-4A22-9796-D037EDBC422C}"/>
                    </a:ext>
                  </a:extLst>
                </p:cNvPr>
                <p:cNvGrpSpPr>
                  <a:grpSpLocks/>
                </p:cNvGrpSpPr>
                <p:nvPr/>
              </p:nvGrpSpPr>
              <p:grpSpPr bwMode="auto">
                <a:xfrm>
                  <a:off x="1284" y="1204"/>
                  <a:ext cx="162" cy="134"/>
                  <a:chOff x="1284" y="1204"/>
                  <a:chExt cx="162" cy="134"/>
                </a:xfrm>
              </p:grpSpPr>
              <p:sp>
                <p:nvSpPr>
                  <p:cNvPr id="31843" name="Freeform 468">
                    <a:extLst>
                      <a:ext uri="{FF2B5EF4-FFF2-40B4-BE49-F238E27FC236}">
                        <a16:creationId xmlns:a16="http://schemas.microsoft.com/office/drawing/2014/main" id="{2409288E-F6E7-4E5C-AC68-19DE1D9D3F13}"/>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4" name="Freeform 469">
                    <a:extLst>
                      <a:ext uri="{FF2B5EF4-FFF2-40B4-BE49-F238E27FC236}">
                        <a16:creationId xmlns:a16="http://schemas.microsoft.com/office/drawing/2014/main" id="{6E73A0F7-B601-4CC6-940C-EA583794EFFA}"/>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5" name="Freeform 470">
                    <a:extLst>
                      <a:ext uri="{FF2B5EF4-FFF2-40B4-BE49-F238E27FC236}">
                        <a16:creationId xmlns:a16="http://schemas.microsoft.com/office/drawing/2014/main" id="{F92F7E2E-1A14-4826-91AD-DC2CD4E56E4B}"/>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6" name="Freeform 471">
                    <a:extLst>
                      <a:ext uri="{FF2B5EF4-FFF2-40B4-BE49-F238E27FC236}">
                        <a16:creationId xmlns:a16="http://schemas.microsoft.com/office/drawing/2014/main" id="{F47DDA40-F539-4610-9F00-3B3E373816B9}"/>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7" name="Freeform 472">
                    <a:extLst>
                      <a:ext uri="{FF2B5EF4-FFF2-40B4-BE49-F238E27FC236}">
                        <a16:creationId xmlns:a16="http://schemas.microsoft.com/office/drawing/2014/main" id="{9B9CF27A-6FE4-44DA-A7D4-9017C9D95410}"/>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8" name="Freeform 473">
                    <a:extLst>
                      <a:ext uri="{FF2B5EF4-FFF2-40B4-BE49-F238E27FC236}">
                        <a16:creationId xmlns:a16="http://schemas.microsoft.com/office/drawing/2014/main" id="{8C931DBC-EB0B-4B80-A6C6-AE06A1E5D032}"/>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1784" name="Rectangle 474">
            <a:extLst>
              <a:ext uri="{FF2B5EF4-FFF2-40B4-BE49-F238E27FC236}">
                <a16:creationId xmlns:a16="http://schemas.microsoft.com/office/drawing/2014/main" id="{FE47C0BD-C61B-400E-89A9-136494118E8D}"/>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85" name="Rectangle 475">
            <a:extLst>
              <a:ext uri="{FF2B5EF4-FFF2-40B4-BE49-F238E27FC236}">
                <a16:creationId xmlns:a16="http://schemas.microsoft.com/office/drawing/2014/main" id="{15442000-FF71-4DDE-93B6-AC6BCEE1D86B}"/>
              </a:ext>
            </a:extLst>
          </p:cNvPr>
          <p:cNvSpPr>
            <a:spLocks noChangeArrowheads="1"/>
          </p:cNvSpPr>
          <p:nvPr/>
        </p:nvSpPr>
        <p:spPr bwMode="auto">
          <a:xfrm>
            <a:off x="6724651" y="641350"/>
            <a:ext cx="7534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Lungs</a:t>
            </a:r>
            <a:endParaRPr lang="cs-CZ" altLang="cs-CZ" sz="2400">
              <a:latin typeface="Times New Roman" panose="02020603050405020304" pitchFamily="18" charset="0"/>
            </a:endParaRPr>
          </a:p>
        </p:txBody>
      </p:sp>
      <p:sp>
        <p:nvSpPr>
          <p:cNvPr id="31786" name="Rectangle 476">
            <a:extLst>
              <a:ext uri="{FF2B5EF4-FFF2-40B4-BE49-F238E27FC236}">
                <a16:creationId xmlns:a16="http://schemas.microsoft.com/office/drawing/2014/main" id="{6F9BEEA3-550F-4C27-9824-CB5DF057BF5C}"/>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87" name="Rectangle 477">
            <a:extLst>
              <a:ext uri="{FF2B5EF4-FFF2-40B4-BE49-F238E27FC236}">
                <a16:creationId xmlns:a16="http://schemas.microsoft.com/office/drawing/2014/main" id="{AC9E3E6C-A072-4F20-905B-EDBDBE1967F5}"/>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1788" name="Rectangle 478">
            <a:extLst>
              <a:ext uri="{FF2B5EF4-FFF2-40B4-BE49-F238E27FC236}">
                <a16:creationId xmlns:a16="http://schemas.microsoft.com/office/drawing/2014/main" id="{26C74E28-3A18-4474-BF4F-E2CC35E88AE2}"/>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1789" name="Rectangle 479">
            <a:extLst>
              <a:ext uri="{FF2B5EF4-FFF2-40B4-BE49-F238E27FC236}">
                <a16:creationId xmlns:a16="http://schemas.microsoft.com/office/drawing/2014/main" id="{60C264DF-BD9A-4A2F-8A2C-6CFC8F5AC180}"/>
              </a:ext>
            </a:extLst>
          </p:cNvPr>
          <p:cNvSpPr>
            <a:spLocks noChangeArrowheads="1"/>
          </p:cNvSpPr>
          <p:nvPr/>
        </p:nvSpPr>
        <p:spPr bwMode="auto">
          <a:xfrm>
            <a:off x="8904289" y="1049338"/>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Kidney</a:t>
            </a:r>
            <a:endParaRPr lang="cs-CZ" altLang="cs-CZ" sz="2400">
              <a:latin typeface="Times New Roman" panose="02020603050405020304" pitchFamily="18" charset="0"/>
            </a:endParaRPr>
          </a:p>
        </p:txBody>
      </p:sp>
      <p:grpSp>
        <p:nvGrpSpPr>
          <p:cNvPr id="31790" name="Group 480">
            <a:extLst>
              <a:ext uri="{FF2B5EF4-FFF2-40B4-BE49-F238E27FC236}">
                <a16:creationId xmlns:a16="http://schemas.microsoft.com/office/drawing/2014/main" id="{690B6007-44DE-4C98-ABCD-B79021FED6D1}"/>
              </a:ext>
            </a:extLst>
          </p:cNvPr>
          <p:cNvGrpSpPr>
            <a:grpSpLocks/>
          </p:cNvGrpSpPr>
          <p:nvPr/>
        </p:nvGrpSpPr>
        <p:grpSpPr bwMode="auto">
          <a:xfrm>
            <a:off x="2393951" y="1468438"/>
            <a:ext cx="525463" cy="400050"/>
            <a:chOff x="570" y="924"/>
            <a:chExt cx="331" cy="252"/>
          </a:xfrm>
        </p:grpSpPr>
        <p:sp>
          <p:nvSpPr>
            <p:cNvPr id="31835" name="Freeform 481">
              <a:extLst>
                <a:ext uri="{FF2B5EF4-FFF2-40B4-BE49-F238E27FC236}">
                  <a16:creationId xmlns:a16="http://schemas.microsoft.com/office/drawing/2014/main" id="{5149084B-FEF6-4D73-BEF6-9DBCFB0AF56F}"/>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6" name="Freeform 482">
              <a:extLst>
                <a:ext uri="{FF2B5EF4-FFF2-40B4-BE49-F238E27FC236}">
                  <a16:creationId xmlns:a16="http://schemas.microsoft.com/office/drawing/2014/main" id="{66278389-705C-47F1-94A7-06D2227DB403}"/>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1" name="Group 483">
            <a:extLst>
              <a:ext uri="{FF2B5EF4-FFF2-40B4-BE49-F238E27FC236}">
                <a16:creationId xmlns:a16="http://schemas.microsoft.com/office/drawing/2014/main" id="{A891335E-FC48-4826-A3B0-91C53FD05E02}"/>
              </a:ext>
            </a:extLst>
          </p:cNvPr>
          <p:cNvGrpSpPr>
            <a:grpSpLocks/>
          </p:cNvGrpSpPr>
          <p:nvPr/>
        </p:nvGrpSpPr>
        <p:grpSpPr bwMode="auto">
          <a:xfrm>
            <a:off x="3429000" y="182563"/>
            <a:ext cx="1111250" cy="577850"/>
            <a:chOff x="1222" y="114"/>
            <a:chExt cx="700" cy="364"/>
          </a:xfrm>
        </p:grpSpPr>
        <p:sp>
          <p:nvSpPr>
            <p:cNvPr id="31833" name="Freeform 484">
              <a:extLst>
                <a:ext uri="{FF2B5EF4-FFF2-40B4-BE49-F238E27FC236}">
                  <a16:creationId xmlns:a16="http://schemas.microsoft.com/office/drawing/2014/main" id="{EBCBD540-9187-4530-BF64-201BA21F7916}"/>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4" name="Freeform 485">
              <a:extLst>
                <a:ext uri="{FF2B5EF4-FFF2-40B4-BE49-F238E27FC236}">
                  <a16:creationId xmlns:a16="http://schemas.microsoft.com/office/drawing/2014/main" id="{6B221A33-78E5-4C44-841A-950F356B3D17}"/>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2" name="Group 486">
            <a:extLst>
              <a:ext uri="{FF2B5EF4-FFF2-40B4-BE49-F238E27FC236}">
                <a16:creationId xmlns:a16="http://schemas.microsoft.com/office/drawing/2014/main" id="{F1929B39-D748-4F86-9941-4E35E7040993}"/>
              </a:ext>
            </a:extLst>
          </p:cNvPr>
          <p:cNvGrpSpPr>
            <a:grpSpLocks/>
          </p:cNvGrpSpPr>
          <p:nvPr/>
        </p:nvGrpSpPr>
        <p:grpSpPr bwMode="auto">
          <a:xfrm>
            <a:off x="8374064" y="161925"/>
            <a:ext cx="1235075" cy="793750"/>
            <a:chOff x="4337" y="101"/>
            <a:chExt cx="778" cy="500"/>
          </a:xfrm>
        </p:grpSpPr>
        <p:sp>
          <p:nvSpPr>
            <p:cNvPr id="31831" name="Freeform 487">
              <a:extLst>
                <a:ext uri="{FF2B5EF4-FFF2-40B4-BE49-F238E27FC236}">
                  <a16:creationId xmlns:a16="http://schemas.microsoft.com/office/drawing/2014/main" id="{8C0EDBDB-6BF6-40EC-AE76-E1EE8A693534}"/>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2" name="Freeform 488">
              <a:extLst>
                <a:ext uri="{FF2B5EF4-FFF2-40B4-BE49-F238E27FC236}">
                  <a16:creationId xmlns:a16="http://schemas.microsoft.com/office/drawing/2014/main" id="{6F0065E1-B960-4CFD-A714-5C1A972FE1A8}"/>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3" name="Group 489">
            <a:extLst>
              <a:ext uri="{FF2B5EF4-FFF2-40B4-BE49-F238E27FC236}">
                <a16:creationId xmlns:a16="http://schemas.microsoft.com/office/drawing/2014/main" id="{F97BB07C-B098-4396-9E12-633B71ACA5E9}"/>
              </a:ext>
            </a:extLst>
          </p:cNvPr>
          <p:cNvGrpSpPr>
            <a:grpSpLocks/>
          </p:cNvGrpSpPr>
          <p:nvPr/>
        </p:nvGrpSpPr>
        <p:grpSpPr bwMode="auto">
          <a:xfrm rot="10800000">
            <a:off x="6591300" y="323850"/>
            <a:ext cx="611188" cy="368300"/>
            <a:chOff x="3214" y="162"/>
            <a:chExt cx="385" cy="232"/>
          </a:xfrm>
        </p:grpSpPr>
        <p:sp>
          <p:nvSpPr>
            <p:cNvPr id="31829" name="Freeform 490">
              <a:extLst>
                <a:ext uri="{FF2B5EF4-FFF2-40B4-BE49-F238E27FC236}">
                  <a16:creationId xmlns:a16="http://schemas.microsoft.com/office/drawing/2014/main" id="{2D52059A-B5BA-4CB0-959F-8F123DFBF691}"/>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0" name="Freeform 491">
              <a:extLst>
                <a:ext uri="{FF2B5EF4-FFF2-40B4-BE49-F238E27FC236}">
                  <a16:creationId xmlns:a16="http://schemas.microsoft.com/office/drawing/2014/main" id="{9E22663F-4597-4A63-82F1-8E5384848794}"/>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4" name="Group 492">
            <a:extLst>
              <a:ext uri="{FF2B5EF4-FFF2-40B4-BE49-F238E27FC236}">
                <a16:creationId xmlns:a16="http://schemas.microsoft.com/office/drawing/2014/main" id="{960E60F9-A62B-472E-B37A-D088B9FC96F2}"/>
              </a:ext>
            </a:extLst>
          </p:cNvPr>
          <p:cNvGrpSpPr>
            <a:grpSpLocks/>
          </p:cNvGrpSpPr>
          <p:nvPr/>
        </p:nvGrpSpPr>
        <p:grpSpPr bwMode="auto">
          <a:xfrm>
            <a:off x="5000626" y="311151"/>
            <a:ext cx="720725" cy="454025"/>
            <a:chOff x="2212" y="111"/>
            <a:chExt cx="454" cy="286"/>
          </a:xfrm>
        </p:grpSpPr>
        <p:sp>
          <p:nvSpPr>
            <p:cNvPr id="31827" name="Freeform 493">
              <a:extLst>
                <a:ext uri="{FF2B5EF4-FFF2-40B4-BE49-F238E27FC236}">
                  <a16:creationId xmlns:a16="http://schemas.microsoft.com/office/drawing/2014/main" id="{EDC6469F-ADC6-465A-8D2F-8A74478B30D1}"/>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8" name="Freeform 494">
              <a:extLst>
                <a:ext uri="{FF2B5EF4-FFF2-40B4-BE49-F238E27FC236}">
                  <a16:creationId xmlns:a16="http://schemas.microsoft.com/office/drawing/2014/main" id="{A08C854D-EF41-4646-A39B-DE88C399FFD8}"/>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5" name="Group 495">
            <a:extLst>
              <a:ext uri="{FF2B5EF4-FFF2-40B4-BE49-F238E27FC236}">
                <a16:creationId xmlns:a16="http://schemas.microsoft.com/office/drawing/2014/main" id="{B2010AFE-FF7C-4869-BA87-6AE0B49BAFCD}"/>
              </a:ext>
            </a:extLst>
          </p:cNvPr>
          <p:cNvGrpSpPr>
            <a:grpSpLocks/>
          </p:cNvGrpSpPr>
          <p:nvPr/>
        </p:nvGrpSpPr>
        <p:grpSpPr bwMode="auto">
          <a:xfrm>
            <a:off x="4730751" y="1195389"/>
            <a:ext cx="873125" cy="669925"/>
            <a:chOff x="2042" y="752"/>
            <a:chExt cx="550" cy="422"/>
          </a:xfrm>
        </p:grpSpPr>
        <p:sp>
          <p:nvSpPr>
            <p:cNvPr id="31825" name="Freeform 496">
              <a:extLst>
                <a:ext uri="{FF2B5EF4-FFF2-40B4-BE49-F238E27FC236}">
                  <a16:creationId xmlns:a16="http://schemas.microsoft.com/office/drawing/2014/main" id="{39C66069-C5D8-4FDF-94E9-B87338EF0634}"/>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6" name="Freeform 497">
              <a:extLst>
                <a:ext uri="{FF2B5EF4-FFF2-40B4-BE49-F238E27FC236}">
                  <a16:creationId xmlns:a16="http://schemas.microsoft.com/office/drawing/2014/main" id="{4C3C4BB9-4E90-4370-8FD7-32090D558C4E}"/>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6" name="Group 498">
            <a:extLst>
              <a:ext uri="{FF2B5EF4-FFF2-40B4-BE49-F238E27FC236}">
                <a16:creationId xmlns:a16="http://schemas.microsoft.com/office/drawing/2014/main" id="{420082B8-64A6-4D0A-BCB2-DB709F3A1875}"/>
              </a:ext>
            </a:extLst>
          </p:cNvPr>
          <p:cNvGrpSpPr>
            <a:grpSpLocks/>
          </p:cNvGrpSpPr>
          <p:nvPr/>
        </p:nvGrpSpPr>
        <p:grpSpPr bwMode="auto">
          <a:xfrm>
            <a:off x="4652964" y="1365250"/>
            <a:ext cx="708025" cy="496888"/>
            <a:chOff x="1993" y="859"/>
            <a:chExt cx="446" cy="313"/>
          </a:xfrm>
        </p:grpSpPr>
        <p:sp>
          <p:nvSpPr>
            <p:cNvPr id="31823" name="Freeform 499">
              <a:extLst>
                <a:ext uri="{FF2B5EF4-FFF2-40B4-BE49-F238E27FC236}">
                  <a16:creationId xmlns:a16="http://schemas.microsoft.com/office/drawing/2014/main" id="{811FD825-B561-49FA-BAA1-5BEF6565F809}"/>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4" name="Freeform 500">
              <a:extLst>
                <a:ext uri="{FF2B5EF4-FFF2-40B4-BE49-F238E27FC236}">
                  <a16:creationId xmlns:a16="http://schemas.microsoft.com/office/drawing/2014/main" id="{7AF89D5C-3AFB-4683-9ED4-39BB42905BD3}"/>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7" name="Group 501">
            <a:extLst>
              <a:ext uri="{FF2B5EF4-FFF2-40B4-BE49-F238E27FC236}">
                <a16:creationId xmlns:a16="http://schemas.microsoft.com/office/drawing/2014/main" id="{D019D97B-E1EF-4D29-A926-DD85B1B2A9FE}"/>
              </a:ext>
            </a:extLst>
          </p:cNvPr>
          <p:cNvGrpSpPr>
            <a:grpSpLocks/>
          </p:cNvGrpSpPr>
          <p:nvPr/>
        </p:nvGrpSpPr>
        <p:grpSpPr bwMode="auto">
          <a:xfrm>
            <a:off x="6715126" y="981075"/>
            <a:ext cx="1185863" cy="890588"/>
            <a:chOff x="3292" y="617"/>
            <a:chExt cx="747" cy="561"/>
          </a:xfrm>
        </p:grpSpPr>
        <p:sp>
          <p:nvSpPr>
            <p:cNvPr id="31821" name="Freeform 502">
              <a:extLst>
                <a:ext uri="{FF2B5EF4-FFF2-40B4-BE49-F238E27FC236}">
                  <a16:creationId xmlns:a16="http://schemas.microsoft.com/office/drawing/2014/main" id="{CC8A97AB-8680-41BB-8855-277703F97792}"/>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2" name="Freeform 503">
              <a:extLst>
                <a:ext uri="{FF2B5EF4-FFF2-40B4-BE49-F238E27FC236}">
                  <a16:creationId xmlns:a16="http://schemas.microsoft.com/office/drawing/2014/main" id="{1322F3C2-0B72-4375-B2BF-DDBFBEF7BB1D}"/>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8" name="Group 504">
            <a:extLst>
              <a:ext uri="{FF2B5EF4-FFF2-40B4-BE49-F238E27FC236}">
                <a16:creationId xmlns:a16="http://schemas.microsoft.com/office/drawing/2014/main" id="{F76D9B90-BAB2-41CD-BCE9-A62A759E3811}"/>
              </a:ext>
            </a:extLst>
          </p:cNvPr>
          <p:cNvGrpSpPr>
            <a:grpSpLocks/>
          </p:cNvGrpSpPr>
          <p:nvPr/>
        </p:nvGrpSpPr>
        <p:grpSpPr bwMode="auto">
          <a:xfrm>
            <a:off x="6985001" y="1198563"/>
            <a:ext cx="904875" cy="660400"/>
            <a:chOff x="3477" y="754"/>
            <a:chExt cx="555" cy="416"/>
          </a:xfrm>
        </p:grpSpPr>
        <p:sp>
          <p:nvSpPr>
            <p:cNvPr id="31819" name="Freeform 505">
              <a:extLst>
                <a:ext uri="{FF2B5EF4-FFF2-40B4-BE49-F238E27FC236}">
                  <a16:creationId xmlns:a16="http://schemas.microsoft.com/office/drawing/2014/main" id="{657DC0A9-B83A-41A4-ACE4-BDFBDF93328A}"/>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0" name="Freeform 506">
              <a:extLst>
                <a:ext uri="{FF2B5EF4-FFF2-40B4-BE49-F238E27FC236}">
                  <a16:creationId xmlns:a16="http://schemas.microsoft.com/office/drawing/2014/main" id="{F2263879-11F9-4886-BBBE-C425E449F8F1}"/>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9" name="Group 507">
            <a:extLst>
              <a:ext uri="{FF2B5EF4-FFF2-40B4-BE49-F238E27FC236}">
                <a16:creationId xmlns:a16="http://schemas.microsoft.com/office/drawing/2014/main" id="{AFEB4AEF-D2FD-4331-BC89-51AA2AAA8055}"/>
              </a:ext>
            </a:extLst>
          </p:cNvPr>
          <p:cNvGrpSpPr>
            <a:grpSpLocks/>
          </p:cNvGrpSpPr>
          <p:nvPr/>
        </p:nvGrpSpPr>
        <p:grpSpPr bwMode="auto">
          <a:xfrm>
            <a:off x="3303589" y="1892301"/>
            <a:ext cx="1990725" cy="169863"/>
            <a:chOff x="1143" y="1191"/>
            <a:chExt cx="1254" cy="107"/>
          </a:xfrm>
        </p:grpSpPr>
        <p:sp>
          <p:nvSpPr>
            <p:cNvPr id="31817" name="Freeform 508">
              <a:extLst>
                <a:ext uri="{FF2B5EF4-FFF2-40B4-BE49-F238E27FC236}">
                  <a16:creationId xmlns:a16="http://schemas.microsoft.com/office/drawing/2014/main" id="{1D883297-B992-47CF-8862-DC60D56CB15C}"/>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8" name="Freeform 509">
              <a:extLst>
                <a:ext uri="{FF2B5EF4-FFF2-40B4-BE49-F238E27FC236}">
                  <a16:creationId xmlns:a16="http://schemas.microsoft.com/office/drawing/2014/main" id="{F3CA74E1-4AB7-4DF3-A7B4-DC034CD9989A}"/>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800" name="Group 510">
            <a:extLst>
              <a:ext uri="{FF2B5EF4-FFF2-40B4-BE49-F238E27FC236}">
                <a16:creationId xmlns:a16="http://schemas.microsoft.com/office/drawing/2014/main" id="{B17F372E-71B2-4E42-A815-846DB3B0EFC1}"/>
              </a:ext>
            </a:extLst>
          </p:cNvPr>
          <p:cNvGrpSpPr>
            <a:grpSpLocks/>
          </p:cNvGrpSpPr>
          <p:nvPr/>
        </p:nvGrpSpPr>
        <p:grpSpPr bwMode="auto">
          <a:xfrm>
            <a:off x="2005013" y="115889"/>
            <a:ext cx="8153400" cy="1755775"/>
            <a:chOff x="325" y="72"/>
            <a:chExt cx="5136" cy="1106"/>
          </a:xfrm>
        </p:grpSpPr>
        <p:sp>
          <p:nvSpPr>
            <p:cNvPr id="31815" name="Freeform 511">
              <a:extLst>
                <a:ext uri="{FF2B5EF4-FFF2-40B4-BE49-F238E27FC236}">
                  <a16:creationId xmlns:a16="http://schemas.microsoft.com/office/drawing/2014/main" id="{DCC1D130-1F75-43A9-8C26-6CC1345BD0ED}"/>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6" name="Freeform 512">
              <a:extLst>
                <a:ext uri="{FF2B5EF4-FFF2-40B4-BE49-F238E27FC236}">
                  <a16:creationId xmlns:a16="http://schemas.microsoft.com/office/drawing/2014/main" id="{004F3CF0-1B3F-42C1-9424-1BD4DE6D9A6B}"/>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801" name="Rectangle 513">
            <a:extLst>
              <a:ext uri="{FF2B5EF4-FFF2-40B4-BE49-F238E27FC236}">
                <a16:creationId xmlns:a16="http://schemas.microsoft.com/office/drawing/2014/main" id="{6A217169-6F6A-402A-8075-D170DE071215}"/>
              </a:ext>
            </a:extLst>
          </p:cNvPr>
          <p:cNvSpPr>
            <a:spLocks noChangeArrowheads="1"/>
          </p:cNvSpPr>
          <p:nvPr/>
        </p:nvSpPr>
        <p:spPr bwMode="auto">
          <a:xfrm rot="-5400000">
            <a:off x="1091338" y="558562"/>
            <a:ext cx="165590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„exchangers“</a:t>
            </a: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p:txBody>
      </p:sp>
      <p:grpSp>
        <p:nvGrpSpPr>
          <p:cNvPr id="31802" name="Group 514">
            <a:extLst>
              <a:ext uri="{FF2B5EF4-FFF2-40B4-BE49-F238E27FC236}">
                <a16:creationId xmlns:a16="http://schemas.microsoft.com/office/drawing/2014/main" id="{C88D9069-47F3-4D09-8F8D-10609EE8C545}"/>
              </a:ext>
            </a:extLst>
          </p:cNvPr>
          <p:cNvGrpSpPr>
            <a:grpSpLocks/>
          </p:cNvGrpSpPr>
          <p:nvPr/>
        </p:nvGrpSpPr>
        <p:grpSpPr bwMode="auto">
          <a:xfrm>
            <a:off x="2736850" y="857251"/>
            <a:ext cx="1703388" cy="885825"/>
            <a:chOff x="764" y="540"/>
            <a:chExt cx="1073" cy="558"/>
          </a:xfrm>
        </p:grpSpPr>
        <p:sp>
          <p:nvSpPr>
            <p:cNvPr id="31813" name="Freeform 515">
              <a:extLst>
                <a:ext uri="{FF2B5EF4-FFF2-40B4-BE49-F238E27FC236}">
                  <a16:creationId xmlns:a16="http://schemas.microsoft.com/office/drawing/2014/main" id="{51854ECA-7344-4E76-9CD4-9D2DA36E9D07}"/>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4" name="Freeform 516">
              <a:extLst>
                <a:ext uri="{FF2B5EF4-FFF2-40B4-BE49-F238E27FC236}">
                  <a16:creationId xmlns:a16="http://schemas.microsoft.com/office/drawing/2014/main" id="{E1BAF61A-D185-4194-B571-791E2EF6242E}"/>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9717" name="Rectangle 517">
            <a:extLst>
              <a:ext uri="{FF2B5EF4-FFF2-40B4-BE49-F238E27FC236}">
                <a16:creationId xmlns:a16="http://schemas.microsoft.com/office/drawing/2014/main" id="{5233B7E5-B417-4508-9BA4-EC86B1354569}"/>
              </a:ext>
            </a:extLst>
          </p:cNvPr>
          <p:cNvSpPr>
            <a:spLocks noChangeArrowheads="1"/>
          </p:cNvSpPr>
          <p:nvPr/>
        </p:nvSpPr>
        <p:spPr bwMode="auto">
          <a:xfrm>
            <a:off x="2963864" y="2703513"/>
            <a:ext cx="14056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Circulation</a:t>
            </a:r>
            <a:endParaRPr lang="cs-CZ" altLang="cs-CZ" sz="2400">
              <a:latin typeface="Times New Roman" panose="02020603050405020304" pitchFamily="18" charset="0"/>
            </a:endParaRPr>
          </a:p>
        </p:txBody>
      </p:sp>
      <p:grpSp>
        <p:nvGrpSpPr>
          <p:cNvPr id="61442" name="Group 518">
            <a:extLst>
              <a:ext uri="{FF2B5EF4-FFF2-40B4-BE49-F238E27FC236}">
                <a16:creationId xmlns:a16="http://schemas.microsoft.com/office/drawing/2014/main" id="{F0E46EF1-9B21-4394-96BC-CA61F71B7845}"/>
              </a:ext>
            </a:extLst>
          </p:cNvPr>
          <p:cNvGrpSpPr>
            <a:grpSpLocks/>
          </p:cNvGrpSpPr>
          <p:nvPr/>
        </p:nvGrpSpPr>
        <p:grpSpPr bwMode="auto">
          <a:xfrm>
            <a:off x="2740025" y="2601913"/>
            <a:ext cx="9620250" cy="933450"/>
            <a:chOff x="845" y="1503"/>
            <a:chExt cx="4769" cy="588"/>
          </a:xfrm>
        </p:grpSpPr>
        <p:sp>
          <p:nvSpPr>
            <p:cNvPr id="31811" name="Freeform 519">
              <a:extLst>
                <a:ext uri="{FF2B5EF4-FFF2-40B4-BE49-F238E27FC236}">
                  <a16:creationId xmlns:a16="http://schemas.microsoft.com/office/drawing/2014/main" id="{BFC34027-6B3F-4167-947E-14407495911A}"/>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2" name="Freeform 520">
              <a:extLst>
                <a:ext uri="{FF2B5EF4-FFF2-40B4-BE49-F238E27FC236}">
                  <a16:creationId xmlns:a16="http://schemas.microsoft.com/office/drawing/2014/main" id="{45277182-5A80-4206-AE60-0FE07FA2BBB7}"/>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9721" name="Rectangle 521">
            <a:extLst>
              <a:ext uri="{FF2B5EF4-FFF2-40B4-BE49-F238E27FC236}">
                <a16:creationId xmlns:a16="http://schemas.microsoft.com/office/drawing/2014/main" id="{05D4DB71-E3D8-46BF-8608-516B1C0F74F1}"/>
              </a:ext>
            </a:extLst>
          </p:cNvPr>
          <p:cNvSpPr>
            <a:spLocks noChangeArrowheads="1"/>
          </p:cNvSpPr>
          <p:nvPr/>
        </p:nvSpPr>
        <p:spPr bwMode="auto">
          <a:xfrm>
            <a:off x="1606550" y="2851150"/>
            <a:ext cx="11429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„mixing“</a:t>
            </a:r>
            <a:endParaRPr lang="cs-CZ" altLang="cs-CZ" sz="2400">
              <a:latin typeface="Times New Roman" panose="02020603050405020304" pitchFamily="18" charset="0"/>
            </a:endParaRPr>
          </a:p>
        </p:txBody>
      </p:sp>
      <p:sp>
        <p:nvSpPr>
          <p:cNvPr id="31806" name="Rectangle 522">
            <a:extLst>
              <a:ext uri="{FF2B5EF4-FFF2-40B4-BE49-F238E27FC236}">
                <a16:creationId xmlns:a16="http://schemas.microsoft.com/office/drawing/2014/main" id="{CC9C13B1-1ADC-4407-BF7C-C3F710CBE375}"/>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31807" name="Rectangle 523">
            <a:extLst>
              <a:ext uri="{FF2B5EF4-FFF2-40B4-BE49-F238E27FC236}">
                <a16:creationId xmlns:a16="http://schemas.microsoft.com/office/drawing/2014/main" id="{2DD374BD-E07E-48AB-B9C5-CADCB4A4A7D5}"/>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31808" name="Rectangle 524">
            <a:extLst>
              <a:ext uri="{FF2B5EF4-FFF2-40B4-BE49-F238E27FC236}">
                <a16:creationId xmlns:a16="http://schemas.microsoft.com/office/drawing/2014/main" id="{9CF5E2C4-493B-48B2-A0CE-3534301EC9BE}"/>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p>
        </p:txBody>
      </p:sp>
      <p:sp>
        <p:nvSpPr>
          <p:cNvPr id="31809" name="Rectangle 525">
            <a:extLst>
              <a:ext uri="{FF2B5EF4-FFF2-40B4-BE49-F238E27FC236}">
                <a16:creationId xmlns:a16="http://schemas.microsoft.com/office/drawing/2014/main" id="{A67B21AF-B91F-4855-8616-1FB096365D85}"/>
              </a:ext>
            </a:extLst>
          </p:cNvPr>
          <p:cNvSpPr>
            <a:spLocks noChangeArrowheads="1"/>
          </p:cNvSpPr>
          <p:nvPr/>
        </p:nvSpPr>
        <p:spPr bwMode="auto">
          <a:xfrm>
            <a:off x="7967664" y="3500438"/>
            <a:ext cx="21752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transcellular fluid</a:t>
            </a:r>
            <a:endParaRPr lang="cs-CZ" altLang="cs-CZ" sz="2400">
              <a:latin typeface="Times New Roman" panose="02020603050405020304" pitchFamily="18" charset="0"/>
            </a:endParaRPr>
          </a:p>
        </p:txBody>
      </p:sp>
      <p:sp>
        <p:nvSpPr>
          <p:cNvPr id="31810" name="Text Box 526">
            <a:extLst>
              <a:ext uri="{FF2B5EF4-FFF2-40B4-BE49-F238E27FC236}">
                <a16:creationId xmlns:a16="http://schemas.microsoft.com/office/drawing/2014/main" id="{44D6799D-C209-408D-93CB-D8EFA2CBF252}"/>
              </a:ext>
            </a:extLst>
          </p:cNvPr>
          <p:cNvSpPr txBox="1">
            <a:spLocks noChangeArrowheads="1"/>
          </p:cNvSpPr>
          <p:nvPr/>
        </p:nvSpPr>
        <p:spPr bwMode="auto">
          <a:xfrm>
            <a:off x="3863976" y="-123825"/>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79717"/>
                                        </p:tgtEl>
                                        <p:attrNameLst>
                                          <p:attrName>style.visibility</p:attrName>
                                        </p:attrNameLst>
                                      </p:cBhvr>
                                      <p:to>
                                        <p:strVal val="visible"/>
                                      </p:to>
                                    </p:set>
                                    <p:animEffect transition="in" filter="checkerboard(across)">
                                      <p:cBhvr>
                                        <p:cTn id="10" dur="500"/>
                                        <p:tgtEl>
                                          <p:spTgt spid="179717"/>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179721"/>
                                        </p:tgtEl>
                                        <p:attrNameLst>
                                          <p:attrName>style.visibility</p:attrName>
                                        </p:attrNameLst>
                                      </p:cBhvr>
                                      <p:to>
                                        <p:strVal val="visible"/>
                                      </p:to>
                                    </p:set>
                                    <p:animEffect transition="in" filter="checkerboard(across)">
                                      <p:cBhvr>
                                        <p:cTn id="13" dur="500"/>
                                        <p:tgtEl>
                                          <p:spTgt spid="179721"/>
                                        </p:tgtEl>
                                      </p:cBhvr>
                                    </p:animEffect>
                                  </p:childTnLst>
                                </p:cTn>
                              </p:par>
                              <p:par>
                                <p:cTn id="14" presetID="5" presetClass="entr" presetSubtype="10" fill="hold" nodeType="withEffect">
                                  <p:stCondLst>
                                    <p:cond delay="0"/>
                                  </p:stCondLst>
                                  <p:childTnLst>
                                    <p:set>
                                      <p:cBhvr>
                                        <p:cTn id="15" dur="1" fill="hold">
                                          <p:stCondLst>
                                            <p:cond delay="0"/>
                                          </p:stCondLst>
                                        </p:cTn>
                                        <p:tgtEl>
                                          <p:spTgt spid="61442"/>
                                        </p:tgtEl>
                                        <p:attrNameLst>
                                          <p:attrName>style.visibility</p:attrName>
                                        </p:attrNameLst>
                                      </p:cBhvr>
                                      <p:to>
                                        <p:strVal val="visible"/>
                                      </p:to>
                                    </p:set>
                                    <p:animEffect transition="in" filter="checkerboard(across)">
                                      <p:cBhvr>
                                        <p:cTn id="16" dur="500"/>
                                        <p:tgtEl>
                                          <p:spTgt spid="61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717" grpId="0"/>
      <p:bldP spid="17972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81250" name="Oval 2">
            <a:extLst>
              <a:ext uri="{FF2B5EF4-FFF2-40B4-BE49-F238E27FC236}">
                <a16:creationId xmlns:a16="http://schemas.microsoft.com/office/drawing/2014/main" id="{E2DB7C0F-0AF7-4757-B64B-8CED234FA44E}"/>
              </a:ext>
            </a:extLst>
          </p:cNvPr>
          <p:cNvSpPr>
            <a:spLocks noChangeArrowheads="1"/>
          </p:cNvSpPr>
          <p:nvPr/>
        </p:nvSpPr>
        <p:spPr bwMode="auto">
          <a:xfrm>
            <a:off x="3432176" y="331789"/>
            <a:ext cx="1584325" cy="15843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81251" name="Oval 3">
            <a:extLst>
              <a:ext uri="{FF2B5EF4-FFF2-40B4-BE49-F238E27FC236}">
                <a16:creationId xmlns:a16="http://schemas.microsoft.com/office/drawing/2014/main" id="{5B0F3C9B-29AA-46DF-9BA1-1D1FBBE85D38}"/>
              </a:ext>
            </a:extLst>
          </p:cNvPr>
          <p:cNvSpPr>
            <a:spLocks noChangeArrowheads="1"/>
          </p:cNvSpPr>
          <p:nvPr/>
        </p:nvSpPr>
        <p:spPr bwMode="auto">
          <a:xfrm>
            <a:off x="7678738" y="0"/>
            <a:ext cx="2305050" cy="2058988"/>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81252" name="Oval 4">
            <a:extLst>
              <a:ext uri="{FF2B5EF4-FFF2-40B4-BE49-F238E27FC236}">
                <a16:creationId xmlns:a16="http://schemas.microsoft.com/office/drawing/2014/main" id="{35A6159A-2189-4996-8873-176766FE3EBB}"/>
              </a:ext>
            </a:extLst>
          </p:cNvPr>
          <p:cNvSpPr>
            <a:spLocks noChangeArrowheads="1"/>
          </p:cNvSpPr>
          <p:nvPr/>
        </p:nvSpPr>
        <p:spPr bwMode="auto">
          <a:xfrm>
            <a:off x="5159375" y="260351"/>
            <a:ext cx="2374900" cy="13684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81253" name="Oval 5">
            <a:extLst>
              <a:ext uri="{FF2B5EF4-FFF2-40B4-BE49-F238E27FC236}">
                <a16:creationId xmlns:a16="http://schemas.microsoft.com/office/drawing/2014/main" id="{A4D7A0C2-7E9F-4D43-AC4F-9980718B0627}"/>
              </a:ext>
            </a:extLst>
          </p:cNvPr>
          <p:cNvSpPr>
            <a:spLocks noChangeArrowheads="1"/>
          </p:cNvSpPr>
          <p:nvPr/>
        </p:nvSpPr>
        <p:spPr bwMode="auto">
          <a:xfrm>
            <a:off x="2782888" y="2349501"/>
            <a:ext cx="3313112" cy="12239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33798" name="Group 6">
            <a:extLst>
              <a:ext uri="{FF2B5EF4-FFF2-40B4-BE49-F238E27FC236}">
                <a16:creationId xmlns:a16="http://schemas.microsoft.com/office/drawing/2014/main" id="{684FF4D2-8478-48DE-B239-2AC308AFE5CA}"/>
              </a:ext>
            </a:extLst>
          </p:cNvPr>
          <p:cNvGrpSpPr>
            <a:grpSpLocks/>
          </p:cNvGrpSpPr>
          <p:nvPr/>
        </p:nvGrpSpPr>
        <p:grpSpPr bwMode="auto">
          <a:xfrm>
            <a:off x="4295775" y="2205039"/>
            <a:ext cx="1430338" cy="1328737"/>
            <a:chOff x="1739" y="1340"/>
            <a:chExt cx="901" cy="837"/>
          </a:xfrm>
        </p:grpSpPr>
        <p:grpSp>
          <p:nvGrpSpPr>
            <p:cNvPr id="34159" name="Group 7">
              <a:extLst>
                <a:ext uri="{FF2B5EF4-FFF2-40B4-BE49-F238E27FC236}">
                  <a16:creationId xmlns:a16="http://schemas.microsoft.com/office/drawing/2014/main" id="{C4CE4380-77E7-425D-8D31-0587AEA93414}"/>
                </a:ext>
              </a:extLst>
            </p:cNvPr>
            <p:cNvGrpSpPr>
              <a:grpSpLocks/>
            </p:cNvGrpSpPr>
            <p:nvPr/>
          </p:nvGrpSpPr>
          <p:grpSpPr bwMode="auto">
            <a:xfrm>
              <a:off x="1739" y="1340"/>
              <a:ext cx="901" cy="837"/>
              <a:chOff x="1739" y="1340"/>
              <a:chExt cx="901" cy="837"/>
            </a:xfrm>
          </p:grpSpPr>
          <p:sp>
            <p:nvSpPr>
              <p:cNvPr id="34313" name="Freeform 8">
                <a:extLst>
                  <a:ext uri="{FF2B5EF4-FFF2-40B4-BE49-F238E27FC236}">
                    <a16:creationId xmlns:a16="http://schemas.microsoft.com/office/drawing/2014/main" id="{B2E371AA-E89C-4138-80CE-3BB504ADFD91}"/>
                  </a:ext>
                </a:extLst>
              </p:cNvPr>
              <p:cNvSpPr>
                <a:spLocks/>
              </p:cNvSpPr>
              <p:nvPr/>
            </p:nvSpPr>
            <p:spPr bwMode="auto">
              <a:xfrm>
                <a:off x="2199" y="1341"/>
                <a:ext cx="441" cy="498"/>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p>
                <a:endParaRPr lang="en-US"/>
              </a:p>
            </p:txBody>
          </p:sp>
          <p:sp>
            <p:nvSpPr>
              <p:cNvPr id="34314" name="Freeform 9">
                <a:extLst>
                  <a:ext uri="{FF2B5EF4-FFF2-40B4-BE49-F238E27FC236}">
                    <a16:creationId xmlns:a16="http://schemas.microsoft.com/office/drawing/2014/main" id="{C5E6CDA6-F497-46EF-B0A6-BAAC53D17985}"/>
                  </a:ext>
                </a:extLst>
              </p:cNvPr>
              <p:cNvSpPr>
                <a:spLocks/>
              </p:cNvSpPr>
              <p:nvPr/>
            </p:nvSpPr>
            <p:spPr bwMode="auto">
              <a:xfrm>
                <a:off x="2199" y="1672"/>
                <a:ext cx="441" cy="499"/>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p>
                <a:endParaRPr lang="en-US"/>
              </a:p>
            </p:txBody>
          </p:sp>
          <p:sp>
            <p:nvSpPr>
              <p:cNvPr id="34315" name="Freeform 10">
                <a:extLst>
                  <a:ext uri="{FF2B5EF4-FFF2-40B4-BE49-F238E27FC236}">
                    <a16:creationId xmlns:a16="http://schemas.microsoft.com/office/drawing/2014/main" id="{A3009AD9-2372-4616-84FB-8F59F316CBFF}"/>
                  </a:ext>
                </a:extLst>
              </p:cNvPr>
              <p:cNvSpPr>
                <a:spLocks/>
              </p:cNvSpPr>
              <p:nvPr/>
            </p:nvSpPr>
            <p:spPr bwMode="auto">
              <a:xfrm>
                <a:off x="1741" y="1678"/>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p>
                <a:endParaRPr lang="en-US"/>
              </a:p>
            </p:txBody>
          </p:sp>
          <p:sp>
            <p:nvSpPr>
              <p:cNvPr id="34316" name="Freeform 11">
                <a:extLst>
                  <a:ext uri="{FF2B5EF4-FFF2-40B4-BE49-F238E27FC236}">
                    <a16:creationId xmlns:a16="http://schemas.microsoft.com/office/drawing/2014/main" id="{4B9DA8D7-D31F-4D56-885D-E57C0496F08E}"/>
                  </a:ext>
                </a:extLst>
              </p:cNvPr>
              <p:cNvSpPr>
                <a:spLocks/>
              </p:cNvSpPr>
              <p:nvPr/>
            </p:nvSpPr>
            <p:spPr bwMode="auto">
              <a:xfrm>
                <a:off x="1739" y="1340"/>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p>
                <a:endParaRPr lang="en-US"/>
              </a:p>
            </p:txBody>
          </p:sp>
        </p:grpSp>
        <p:grpSp>
          <p:nvGrpSpPr>
            <p:cNvPr id="34160" name="Group 12">
              <a:extLst>
                <a:ext uri="{FF2B5EF4-FFF2-40B4-BE49-F238E27FC236}">
                  <a16:creationId xmlns:a16="http://schemas.microsoft.com/office/drawing/2014/main" id="{CFEBA8EF-407A-46E3-A148-318EABBDAF40}"/>
                </a:ext>
              </a:extLst>
            </p:cNvPr>
            <p:cNvGrpSpPr>
              <a:grpSpLocks/>
            </p:cNvGrpSpPr>
            <p:nvPr/>
          </p:nvGrpSpPr>
          <p:grpSpPr bwMode="auto">
            <a:xfrm>
              <a:off x="2009" y="1522"/>
              <a:ext cx="369" cy="440"/>
              <a:chOff x="2009" y="1522"/>
              <a:chExt cx="369" cy="440"/>
            </a:xfrm>
          </p:grpSpPr>
          <p:grpSp>
            <p:nvGrpSpPr>
              <p:cNvPr id="34161" name="Group 13">
                <a:extLst>
                  <a:ext uri="{FF2B5EF4-FFF2-40B4-BE49-F238E27FC236}">
                    <a16:creationId xmlns:a16="http://schemas.microsoft.com/office/drawing/2014/main" id="{8A5C603D-C80A-426B-896F-6EF995BE8D16}"/>
                  </a:ext>
                </a:extLst>
              </p:cNvPr>
              <p:cNvGrpSpPr>
                <a:grpSpLocks/>
              </p:cNvGrpSpPr>
              <p:nvPr/>
            </p:nvGrpSpPr>
            <p:grpSpPr bwMode="auto">
              <a:xfrm>
                <a:off x="2012" y="1522"/>
                <a:ext cx="366" cy="440"/>
                <a:chOff x="2012" y="1522"/>
                <a:chExt cx="366" cy="440"/>
              </a:xfrm>
            </p:grpSpPr>
            <p:grpSp>
              <p:nvGrpSpPr>
                <p:cNvPr id="34176" name="Group 14">
                  <a:extLst>
                    <a:ext uri="{FF2B5EF4-FFF2-40B4-BE49-F238E27FC236}">
                      <a16:creationId xmlns:a16="http://schemas.microsoft.com/office/drawing/2014/main" id="{46930532-724B-4D44-B50A-5F67C2F9670A}"/>
                    </a:ext>
                  </a:extLst>
                </p:cNvPr>
                <p:cNvGrpSpPr>
                  <a:grpSpLocks/>
                </p:cNvGrpSpPr>
                <p:nvPr/>
              </p:nvGrpSpPr>
              <p:grpSpPr bwMode="auto">
                <a:xfrm>
                  <a:off x="2025" y="1624"/>
                  <a:ext cx="353" cy="338"/>
                  <a:chOff x="2025" y="1624"/>
                  <a:chExt cx="353" cy="338"/>
                </a:xfrm>
              </p:grpSpPr>
              <p:grpSp>
                <p:nvGrpSpPr>
                  <p:cNvPr id="34212" name="Group 15">
                    <a:extLst>
                      <a:ext uri="{FF2B5EF4-FFF2-40B4-BE49-F238E27FC236}">
                        <a16:creationId xmlns:a16="http://schemas.microsoft.com/office/drawing/2014/main" id="{0380EFE4-351C-4BF6-A3A3-C56DDF51A915}"/>
                      </a:ext>
                    </a:extLst>
                  </p:cNvPr>
                  <p:cNvGrpSpPr>
                    <a:grpSpLocks/>
                  </p:cNvGrpSpPr>
                  <p:nvPr/>
                </p:nvGrpSpPr>
                <p:grpSpPr bwMode="auto">
                  <a:xfrm>
                    <a:off x="2025" y="1624"/>
                    <a:ext cx="285" cy="72"/>
                    <a:chOff x="2025" y="1624"/>
                    <a:chExt cx="285" cy="72"/>
                  </a:xfrm>
                </p:grpSpPr>
                <p:grpSp>
                  <p:nvGrpSpPr>
                    <p:cNvPr id="34291" name="Group 16">
                      <a:extLst>
                        <a:ext uri="{FF2B5EF4-FFF2-40B4-BE49-F238E27FC236}">
                          <a16:creationId xmlns:a16="http://schemas.microsoft.com/office/drawing/2014/main" id="{15347252-1C17-45FD-A850-54BCD5A30986}"/>
                        </a:ext>
                      </a:extLst>
                    </p:cNvPr>
                    <p:cNvGrpSpPr>
                      <a:grpSpLocks/>
                    </p:cNvGrpSpPr>
                    <p:nvPr/>
                  </p:nvGrpSpPr>
                  <p:grpSpPr bwMode="auto">
                    <a:xfrm>
                      <a:off x="2248" y="1634"/>
                      <a:ext cx="62" cy="62"/>
                      <a:chOff x="2248" y="1634"/>
                      <a:chExt cx="62" cy="62"/>
                    </a:xfrm>
                  </p:grpSpPr>
                  <p:grpSp>
                    <p:nvGrpSpPr>
                      <p:cNvPr id="34305" name="Group 17">
                        <a:extLst>
                          <a:ext uri="{FF2B5EF4-FFF2-40B4-BE49-F238E27FC236}">
                            <a16:creationId xmlns:a16="http://schemas.microsoft.com/office/drawing/2014/main" id="{5B3A4D76-8334-4638-8C5A-BBBA5898A2CA}"/>
                          </a:ext>
                        </a:extLst>
                      </p:cNvPr>
                      <p:cNvGrpSpPr>
                        <a:grpSpLocks/>
                      </p:cNvGrpSpPr>
                      <p:nvPr/>
                    </p:nvGrpSpPr>
                    <p:grpSpPr bwMode="auto">
                      <a:xfrm>
                        <a:off x="2248" y="1634"/>
                        <a:ext cx="44" cy="39"/>
                        <a:chOff x="2248" y="1634"/>
                        <a:chExt cx="44" cy="39"/>
                      </a:xfrm>
                    </p:grpSpPr>
                    <p:sp>
                      <p:nvSpPr>
                        <p:cNvPr id="34310" name="Freeform 18">
                          <a:extLst>
                            <a:ext uri="{FF2B5EF4-FFF2-40B4-BE49-F238E27FC236}">
                              <a16:creationId xmlns:a16="http://schemas.microsoft.com/office/drawing/2014/main" id="{C79099B9-C879-45CC-AE46-A80740122B4C}"/>
                            </a:ext>
                          </a:extLst>
                        </p:cNvPr>
                        <p:cNvSpPr>
                          <a:spLocks/>
                        </p:cNvSpPr>
                        <p:nvPr/>
                      </p:nvSpPr>
                      <p:spPr bwMode="auto">
                        <a:xfrm>
                          <a:off x="2248" y="1637"/>
                          <a:ext cx="40" cy="32"/>
                        </a:xfrm>
                        <a:custGeom>
                          <a:avLst/>
                          <a:gdLst>
                            <a:gd name="T0" fmla="*/ 0 w 198"/>
                            <a:gd name="T1" fmla="*/ 0 h 161"/>
                            <a:gd name="T2" fmla="*/ 0 w 198"/>
                            <a:gd name="T3" fmla="*/ 0 h 161"/>
                            <a:gd name="T4" fmla="*/ 0 w 198"/>
                            <a:gd name="T5" fmla="*/ 0 h 161"/>
                            <a:gd name="T6" fmla="*/ 0 w 198"/>
                            <a:gd name="T7" fmla="*/ 0 h 161"/>
                            <a:gd name="T8" fmla="*/ 0 w 198"/>
                            <a:gd name="T9" fmla="*/ 0 h 161"/>
                            <a:gd name="T10" fmla="*/ 0 w 198"/>
                            <a:gd name="T11" fmla="*/ 0 h 161"/>
                            <a:gd name="T12" fmla="*/ 0 w 198"/>
                            <a:gd name="T13" fmla="*/ 0 h 161"/>
                            <a:gd name="T14" fmla="*/ 0 w 198"/>
                            <a:gd name="T15" fmla="*/ 0 h 161"/>
                            <a:gd name="T16" fmla="*/ 0 w 198"/>
                            <a:gd name="T17" fmla="*/ 0 h 161"/>
                            <a:gd name="T18" fmla="*/ 0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1" name="Freeform 19">
                          <a:extLst>
                            <a:ext uri="{FF2B5EF4-FFF2-40B4-BE49-F238E27FC236}">
                              <a16:creationId xmlns:a16="http://schemas.microsoft.com/office/drawing/2014/main" id="{3EB4B512-6E2F-4D85-9390-E6952B76D6CD}"/>
                            </a:ext>
                          </a:extLst>
                        </p:cNvPr>
                        <p:cNvSpPr>
                          <a:spLocks/>
                        </p:cNvSpPr>
                        <p:nvPr/>
                      </p:nvSpPr>
                      <p:spPr bwMode="auto">
                        <a:xfrm>
                          <a:off x="2253" y="1641"/>
                          <a:ext cx="39" cy="32"/>
                        </a:xfrm>
                        <a:custGeom>
                          <a:avLst/>
                          <a:gdLst>
                            <a:gd name="T0" fmla="*/ 0 w 195"/>
                            <a:gd name="T1" fmla="*/ 0 h 160"/>
                            <a:gd name="T2" fmla="*/ 0 w 195"/>
                            <a:gd name="T3" fmla="*/ 0 h 160"/>
                            <a:gd name="T4" fmla="*/ 0 w 195"/>
                            <a:gd name="T5" fmla="*/ 0 h 160"/>
                            <a:gd name="T6" fmla="*/ 0 w 195"/>
                            <a:gd name="T7" fmla="*/ 0 h 160"/>
                            <a:gd name="T8" fmla="*/ 0 w 195"/>
                            <a:gd name="T9" fmla="*/ 0 h 160"/>
                            <a:gd name="T10" fmla="*/ 0 w 195"/>
                            <a:gd name="T11" fmla="*/ 0 h 160"/>
                            <a:gd name="T12" fmla="*/ 0 w 195"/>
                            <a:gd name="T13" fmla="*/ 0 h 160"/>
                            <a:gd name="T14" fmla="*/ 0 w 195"/>
                            <a:gd name="T15" fmla="*/ 0 h 160"/>
                            <a:gd name="T16" fmla="*/ 0 w 195"/>
                            <a:gd name="T17" fmla="*/ 0 h 160"/>
                            <a:gd name="T18" fmla="*/ 0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2" name="Freeform 20">
                          <a:extLst>
                            <a:ext uri="{FF2B5EF4-FFF2-40B4-BE49-F238E27FC236}">
                              <a16:creationId xmlns:a16="http://schemas.microsoft.com/office/drawing/2014/main" id="{11E66763-FB77-4884-8D08-AFD8291A3132}"/>
                            </a:ext>
                          </a:extLst>
                        </p:cNvPr>
                        <p:cNvSpPr>
                          <a:spLocks/>
                        </p:cNvSpPr>
                        <p:nvPr/>
                      </p:nvSpPr>
                      <p:spPr bwMode="auto">
                        <a:xfrm>
                          <a:off x="2248" y="1634"/>
                          <a:ext cx="39" cy="32"/>
                        </a:xfrm>
                        <a:custGeom>
                          <a:avLst/>
                          <a:gdLst>
                            <a:gd name="T0" fmla="*/ 0 w 194"/>
                            <a:gd name="T1" fmla="*/ 0 h 160"/>
                            <a:gd name="T2" fmla="*/ 0 w 194"/>
                            <a:gd name="T3" fmla="*/ 0 h 160"/>
                            <a:gd name="T4" fmla="*/ 0 w 194"/>
                            <a:gd name="T5" fmla="*/ 0 h 160"/>
                            <a:gd name="T6" fmla="*/ 0 w 194"/>
                            <a:gd name="T7" fmla="*/ 0 h 160"/>
                            <a:gd name="T8" fmla="*/ 0 w 194"/>
                            <a:gd name="T9" fmla="*/ 0 h 160"/>
                            <a:gd name="T10" fmla="*/ 0 w 194"/>
                            <a:gd name="T11" fmla="*/ 0 h 160"/>
                            <a:gd name="T12" fmla="*/ 0 w 194"/>
                            <a:gd name="T13" fmla="*/ 0 h 160"/>
                            <a:gd name="T14" fmla="*/ 0 w 194"/>
                            <a:gd name="T15" fmla="*/ 0 h 160"/>
                            <a:gd name="T16" fmla="*/ 0 w 194"/>
                            <a:gd name="T17" fmla="*/ 0 h 160"/>
                            <a:gd name="T18" fmla="*/ 0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306" name="Group 21">
                        <a:extLst>
                          <a:ext uri="{FF2B5EF4-FFF2-40B4-BE49-F238E27FC236}">
                            <a16:creationId xmlns:a16="http://schemas.microsoft.com/office/drawing/2014/main" id="{C8A5C682-781C-4E7F-B4FA-3FD6C55D8EB9}"/>
                          </a:ext>
                        </a:extLst>
                      </p:cNvPr>
                      <p:cNvGrpSpPr>
                        <a:grpSpLocks/>
                      </p:cNvGrpSpPr>
                      <p:nvPr/>
                    </p:nvGrpSpPr>
                    <p:grpSpPr bwMode="auto">
                      <a:xfrm>
                        <a:off x="2265" y="1658"/>
                        <a:ext cx="45" cy="38"/>
                        <a:chOff x="2265" y="1658"/>
                        <a:chExt cx="45" cy="38"/>
                      </a:xfrm>
                    </p:grpSpPr>
                    <p:sp>
                      <p:nvSpPr>
                        <p:cNvPr id="34307" name="Freeform 22">
                          <a:extLst>
                            <a:ext uri="{FF2B5EF4-FFF2-40B4-BE49-F238E27FC236}">
                              <a16:creationId xmlns:a16="http://schemas.microsoft.com/office/drawing/2014/main" id="{B95DDD93-797C-447E-BED4-497CD03BD75B}"/>
                            </a:ext>
                          </a:extLst>
                        </p:cNvPr>
                        <p:cNvSpPr>
                          <a:spLocks/>
                        </p:cNvSpPr>
                        <p:nvPr/>
                      </p:nvSpPr>
                      <p:spPr bwMode="auto">
                        <a:xfrm>
                          <a:off x="2265" y="1660"/>
                          <a:ext cx="40" cy="32"/>
                        </a:xfrm>
                        <a:custGeom>
                          <a:avLst/>
                          <a:gdLst>
                            <a:gd name="T0" fmla="*/ 0 w 198"/>
                            <a:gd name="T1" fmla="*/ 0 h 160"/>
                            <a:gd name="T2" fmla="*/ 0 w 198"/>
                            <a:gd name="T3" fmla="*/ 0 h 160"/>
                            <a:gd name="T4" fmla="*/ 0 w 198"/>
                            <a:gd name="T5" fmla="*/ 0 h 160"/>
                            <a:gd name="T6" fmla="*/ 0 w 198"/>
                            <a:gd name="T7" fmla="*/ 0 h 160"/>
                            <a:gd name="T8" fmla="*/ 0 w 198"/>
                            <a:gd name="T9" fmla="*/ 0 h 160"/>
                            <a:gd name="T10" fmla="*/ 0 w 198"/>
                            <a:gd name="T11" fmla="*/ 0 h 160"/>
                            <a:gd name="T12" fmla="*/ 0 w 198"/>
                            <a:gd name="T13" fmla="*/ 0 h 160"/>
                            <a:gd name="T14" fmla="*/ 0 w 198"/>
                            <a:gd name="T15" fmla="*/ 0 h 160"/>
                            <a:gd name="T16" fmla="*/ 0 w 198"/>
                            <a:gd name="T17" fmla="*/ 0 h 160"/>
                            <a:gd name="T18" fmla="*/ 0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8" name="Freeform 23">
                          <a:extLst>
                            <a:ext uri="{FF2B5EF4-FFF2-40B4-BE49-F238E27FC236}">
                              <a16:creationId xmlns:a16="http://schemas.microsoft.com/office/drawing/2014/main" id="{E08D1865-D8B6-419A-A461-01350FAC019E}"/>
                            </a:ext>
                          </a:extLst>
                        </p:cNvPr>
                        <p:cNvSpPr>
                          <a:spLocks/>
                        </p:cNvSpPr>
                        <p:nvPr/>
                      </p:nvSpPr>
                      <p:spPr bwMode="auto">
                        <a:xfrm>
                          <a:off x="2271" y="1664"/>
                          <a:ext cx="39" cy="32"/>
                        </a:xfrm>
                        <a:custGeom>
                          <a:avLst/>
                          <a:gdLst>
                            <a:gd name="T0" fmla="*/ 0 w 195"/>
                            <a:gd name="T1" fmla="*/ 0 h 159"/>
                            <a:gd name="T2" fmla="*/ 0 w 195"/>
                            <a:gd name="T3" fmla="*/ 0 h 159"/>
                            <a:gd name="T4" fmla="*/ 0 w 195"/>
                            <a:gd name="T5" fmla="*/ 0 h 159"/>
                            <a:gd name="T6" fmla="*/ 0 w 195"/>
                            <a:gd name="T7" fmla="*/ 0 h 159"/>
                            <a:gd name="T8" fmla="*/ 0 w 195"/>
                            <a:gd name="T9" fmla="*/ 0 h 159"/>
                            <a:gd name="T10" fmla="*/ 0 w 195"/>
                            <a:gd name="T11" fmla="*/ 0 h 159"/>
                            <a:gd name="T12" fmla="*/ 0 w 195"/>
                            <a:gd name="T13" fmla="*/ 0 h 159"/>
                            <a:gd name="T14" fmla="*/ 0 w 195"/>
                            <a:gd name="T15" fmla="*/ 0 h 159"/>
                            <a:gd name="T16" fmla="*/ 0 w 195"/>
                            <a:gd name="T17" fmla="*/ 0 h 159"/>
                            <a:gd name="T18" fmla="*/ 0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9" name="Freeform 24">
                          <a:extLst>
                            <a:ext uri="{FF2B5EF4-FFF2-40B4-BE49-F238E27FC236}">
                              <a16:creationId xmlns:a16="http://schemas.microsoft.com/office/drawing/2014/main" id="{BD725A32-84AD-495B-BE54-56175FDD69DD}"/>
                            </a:ext>
                          </a:extLst>
                        </p:cNvPr>
                        <p:cNvSpPr>
                          <a:spLocks/>
                        </p:cNvSpPr>
                        <p:nvPr/>
                      </p:nvSpPr>
                      <p:spPr bwMode="auto">
                        <a:xfrm>
                          <a:off x="2265" y="1658"/>
                          <a:ext cx="39" cy="31"/>
                        </a:xfrm>
                        <a:custGeom>
                          <a:avLst/>
                          <a:gdLst>
                            <a:gd name="T0" fmla="*/ 0 w 194"/>
                            <a:gd name="T1" fmla="*/ 0 h 159"/>
                            <a:gd name="T2" fmla="*/ 0 w 194"/>
                            <a:gd name="T3" fmla="*/ 0 h 159"/>
                            <a:gd name="T4" fmla="*/ 0 w 194"/>
                            <a:gd name="T5" fmla="*/ 0 h 159"/>
                            <a:gd name="T6" fmla="*/ 0 w 194"/>
                            <a:gd name="T7" fmla="*/ 0 h 159"/>
                            <a:gd name="T8" fmla="*/ 0 w 194"/>
                            <a:gd name="T9" fmla="*/ 0 h 159"/>
                            <a:gd name="T10" fmla="*/ 0 w 194"/>
                            <a:gd name="T11" fmla="*/ 0 h 159"/>
                            <a:gd name="T12" fmla="*/ 0 w 194"/>
                            <a:gd name="T13" fmla="*/ 0 h 159"/>
                            <a:gd name="T14" fmla="*/ 0 w 194"/>
                            <a:gd name="T15" fmla="*/ 0 h 159"/>
                            <a:gd name="T16" fmla="*/ 0 w 194"/>
                            <a:gd name="T17" fmla="*/ 0 h 159"/>
                            <a:gd name="T18" fmla="*/ 0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92" name="Group 25">
                      <a:extLst>
                        <a:ext uri="{FF2B5EF4-FFF2-40B4-BE49-F238E27FC236}">
                          <a16:creationId xmlns:a16="http://schemas.microsoft.com/office/drawing/2014/main" id="{20816F54-B941-4F26-B2A9-C754ACF6A050}"/>
                        </a:ext>
                      </a:extLst>
                    </p:cNvPr>
                    <p:cNvGrpSpPr>
                      <a:grpSpLocks/>
                    </p:cNvGrpSpPr>
                    <p:nvPr/>
                  </p:nvGrpSpPr>
                  <p:grpSpPr bwMode="auto">
                    <a:xfrm>
                      <a:off x="2025" y="1624"/>
                      <a:ext cx="213" cy="55"/>
                      <a:chOff x="2025" y="1624"/>
                      <a:chExt cx="213" cy="55"/>
                    </a:xfrm>
                  </p:grpSpPr>
                  <p:grpSp>
                    <p:nvGrpSpPr>
                      <p:cNvPr id="34293" name="Group 26">
                        <a:extLst>
                          <a:ext uri="{FF2B5EF4-FFF2-40B4-BE49-F238E27FC236}">
                            <a16:creationId xmlns:a16="http://schemas.microsoft.com/office/drawing/2014/main" id="{FBF73786-B1D1-4A5F-A0F4-04C531E56364}"/>
                          </a:ext>
                        </a:extLst>
                      </p:cNvPr>
                      <p:cNvGrpSpPr>
                        <a:grpSpLocks/>
                      </p:cNvGrpSpPr>
                      <p:nvPr/>
                    </p:nvGrpSpPr>
                    <p:grpSpPr bwMode="auto">
                      <a:xfrm>
                        <a:off x="2051" y="1650"/>
                        <a:ext cx="148" cy="29"/>
                        <a:chOff x="2051" y="1650"/>
                        <a:chExt cx="148" cy="29"/>
                      </a:xfrm>
                    </p:grpSpPr>
                    <p:grpSp>
                      <p:nvGrpSpPr>
                        <p:cNvPr id="34300" name="Group 27">
                          <a:extLst>
                            <a:ext uri="{FF2B5EF4-FFF2-40B4-BE49-F238E27FC236}">
                              <a16:creationId xmlns:a16="http://schemas.microsoft.com/office/drawing/2014/main" id="{341DFB0A-FB55-4893-AEBE-1C2A53E154AE}"/>
                            </a:ext>
                          </a:extLst>
                        </p:cNvPr>
                        <p:cNvGrpSpPr>
                          <a:grpSpLocks/>
                        </p:cNvGrpSpPr>
                        <p:nvPr/>
                      </p:nvGrpSpPr>
                      <p:grpSpPr bwMode="auto">
                        <a:xfrm>
                          <a:off x="2057" y="1650"/>
                          <a:ext cx="142" cy="29"/>
                          <a:chOff x="2057" y="1650"/>
                          <a:chExt cx="142" cy="29"/>
                        </a:xfrm>
                      </p:grpSpPr>
                      <p:sp>
                        <p:nvSpPr>
                          <p:cNvPr id="34302" name="Freeform 28">
                            <a:extLst>
                              <a:ext uri="{FF2B5EF4-FFF2-40B4-BE49-F238E27FC236}">
                                <a16:creationId xmlns:a16="http://schemas.microsoft.com/office/drawing/2014/main" id="{90FB1DF0-9FAD-4C4E-AA56-447AE009EEE5}"/>
                              </a:ext>
                            </a:extLst>
                          </p:cNvPr>
                          <p:cNvSpPr>
                            <a:spLocks/>
                          </p:cNvSpPr>
                          <p:nvPr/>
                        </p:nvSpPr>
                        <p:spPr bwMode="auto">
                          <a:xfrm>
                            <a:off x="2058" y="1653"/>
                            <a:ext cx="139" cy="20"/>
                          </a:xfrm>
                          <a:custGeom>
                            <a:avLst/>
                            <a:gdLst>
                              <a:gd name="T0" fmla="*/ 0 w 694"/>
                              <a:gd name="T1" fmla="*/ 0 h 101"/>
                              <a:gd name="T2" fmla="*/ 0 w 694"/>
                              <a:gd name="T3" fmla="*/ 0 h 101"/>
                              <a:gd name="T4" fmla="*/ 0 w 694"/>
                              <a:gd name="T5" fmla="*/ 0 h 101"/>
                              <a:gd name="T6" fmla="*/ 0 w 694"/>
                              <a:gd name="T7" fmla="*/ 0 h 101"/>
                              <a:gd name="T8" fmla="*/ 0 w 694"/>
                              <a:gd name="T9" fmla="*/ 0 h 101"/>
                              <a:gd name="T10" fmla="*/ 0 w 694"/>
                              <a:gd name="T11" fmla="*/ 0 h 101"/>
                              <a:gd name="T12" fmla="*/ 0 w 694"/>
                              <a:gd name="T13" fmla="*/ 0 h 101"/>
                              <a:gd name="T14" fmla="*/ 0 w 694"/>
                              <a:gd name="T15" fmla="*/ 0 h 101"/>
                              <a:gd name="T16" fmla="*/ 0 w 694"/>
                              <a:gd name="T17" fmla="*/ 0 h 101"/>
                              <a:gd name="T18" fmla="*/ 0 w 694"/>
                              <a:gd name="T19" fmla="*/ 0 h 101"/>
                              <a:gd name="T20" fmla="*/ 0 w 694"/>
                              <a:gd name="T21" fmla="*/ 0 h 101"/>
                              <a:gd name="T22" fmla="*/ 0 w 694"/>
                              <a:gd name="T23" fmla="*/ 0 h 101"/>
                              <a:gd name="T24" fmla="*/ 0 w 694"/>
                              <a:gd name="T25" fmla="*/ 0 h 101"/>
                              <a:gd name="T26" fmla="*/ 0 w 694"/>
                              <a:gd name="T27" fmla="*/ 0 h 101"/>
                              <a:gd name="T28" fmla="*/ 0 w 694"/>
                              <a:gd name="T29" fmla="*/ 0 h 101"/>
                              <a:gd name="T30" fmla="*/ 0 w 694"/>
                              <a:gd name="T31" fmla="*/ 0 h 101"/>
                              <a:gd name="T32" fmla="*/ 0 w 69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3" name="Freeform 29">
                            <a:extLst>
                              <a:ext uri="{FF2B5EF4-FFF2-40B4-BE49-F238E27FC236}">
                                <a16:creationId xmlns:a16="http://schemas.microsoft.com/office/drawing/2014/main" id="{EBD2516A-4927-46A7-A606-9FD96321E183}"/>
                              </a:ext>
                            </a:extLst>
                          </p:cNvPr>
                          <p:cNvSpPr>
                            <a:spLocks/>
                          </p:cNvSpPr>
                          <p:nvPr/>
                        </p:nvSpPr>
                        <p:spPr bwMode="auto">
                          <a:xfrm>
                            <a:off x="2057" y="1659"/>
                            <a:ext cx="138"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4" name="Freeform 30">
                            <a:extLst>
                              <a:ext uri="{FF2B5EF4-FFF2-40B4-BE49-F238E27FC236}">
                                <a16:creationId xmlns:a16="http://schemas.microsoft.com/office/drawing/2014/main" id="{ED613BD4-CF7D-44D9-B6AD-AC1C70A3A063}"/>
                              </a:ext>
                            </a:extLst>
                          </p:cNvPr>
                          <p:cNvSpPr>
                            <a:spLocks/>
                          </p:cNvSpPr>
                          <p:nvPr/>
                        </p:nvSpPr>
                        <p:spPr bwMode="auto">
                          <a:xfrm>
                            <a:off x="2060" y="1650"/>
                            <a:ext cx="139"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4301" name="Oval 31">
                          <a:extLst>
                            <a:ext uri="{FF2B5EF4-FFF2-40B4-BE49-F238E27FC236}">
                              <a16:creationId xmlns:a16="http://schemas.microsoft.com/office/drawing/2014/main" id="{FDAFA2AF-8F5A-4AA8-AB36-F48CA6722FE5}"/>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4294" name="Group 32">
                        <a:extLst>
                          <a:ext uri="{FF2B5EF4-FFF2-40B4-BE49-F238E27FC236}">
                            <a16:creationId xmlns:a16="http://schemas.microsoft.com/office/drawing/2014/main" id="{5F1DA8E5-5677-4B9C-B88A-B1E743AD8BCB}"/>
                          </a:ext>
                        </a:extLst>
                      </p:cNvPr>
                      <p:cNvGrpSpPr>
                        <a:grpSpLocks/>
                      </p:cNvGrpSpPr>
                      <p:nvPr/>
                    </p:nvGrpSpPr>
                    <p:grpSpPr bwMode="auto">
                      <a:xfrm>
                        <a:off x="2025" y="1624"/>
                        <a:ext cx="213" cy="42"/>
                        <a:chOff x="2025" y="1624"/>
                        <a:chExt cx="213" cy="42"/>
                      </a:xfrm>
                    </p:grpSpPr>
                    <p:grpSp>
                      <p:nvGrpSpPr>
                        <p:cNvPr id="34295" name="Group 33">
                          <a:extLst>
                            <a:ext uri="{FF2B5EF4-FFF2-40B4-BE49-F238E27FC236}">
                              <a16:creationId xmlns:a16="http://schemas.microsoft.com/office/drawing/2014/main" id="{0D7AE631-19B2-4E99-AABC-C457F6A8218F}"/>
                            </a:ext>
                          </a:extLst>
                        </p:cNvPr>
                        <p:cNvGrpSpPr>
                          <a:grpSpLocks/>
                        </p:cNvGrpSpPr>
                        <p:nvPr/>
                      </p:nvGrpSpPr>
                      <p:grpSpPr bwMode="auto">
                        <a:xfrm>
                          <a:off x="2030" y="1624"/>
                          <a:ext cx="208" cy="42"/>
                          <a:chOff x="2030" y="1624"/>
                          <a:chExt cx="208" cy="42"/>
                        </a:xfrm>
                      </p:grpSpPr>
                      <p:sp>
                        <p:nvSpPr>
                          <p:cNvPr id="34297" name="Freeform 34">
                            <a:extLst>
                              <a:ext uri="{FF2B5EF4-FFF2-40B4-BE49-F238E27FC236}">
                                <a16:creationId xmlns:a16="http://schemas.microsoft.com/office/drawing/2014/main" id="{80CBE29D-786D-4F27-BB95-8F18324F30EF}"/>
                              </a:ext>
                            </a:extLst>
                          </p:cNvPr>
                          <p:cNvSpPr>
                            <a:spLocks/>
                          </p:cNvSpPr>
                          <p:nvPr/>
                        </p:nvSpPr>
                        <p:spPr bwMode="auto">
                          <a:xfrm>
                            <a:off x="2032" y="1629"/>
                            <a:ext cx="202" cy="29"/>
                          </a:xfrm>
                          <a:custGeom>
                            <a:avLst/>
                            <a:gdLst>
                              <a:gd name="T0" fmla="*/ 0 w 1012"/>
                              <a:gd name="T1" fmla="*/ 0 h 148"/>
                              <a:gd name="T2" fmla="*/ 0 w 1012"/>
                              <a:gd name="T3" fmla="*/ 0 h 148"/>
                              <a:gd name="T4" fmla="*/ 0 w 1012"/>
                              <a:gd name="T5" fmla="*/ 0 h 148"/>
                              <a:gd name="T6" fmla="*/ 0 w 1012"/>
                              <a:gd name="T7" fmla="*/ 0 h 148"/>
                              <a:gd name="T8" fmla="*/ 0 w 1012"/>
                              <a:gd name="T9" fmla="*/ 0 h 148"/>
                              <a:gd name="T10" fmla="*/ 0 w 1012"/>
                              <a:gd name="T11" fmla="*/ 0 h 148"/>
                              <a:gd name="T12" fmla="*/ 0 w 1012"/>
                              <a:gd name="T13" fmla="*/ 0 h 148"/>
                              <a:gd name="T14" fmla="*/ 0 w 1012"/>
                              <a:gd name="T15" fmla="*/ 0 h 148"/>
                              <a:gd name="T16" fmla="*/ 0 w 1012"/>
                              <a:gd name="T17" fmla="*/ 0 h 148"/>
                              <a:gd name="T18" fmla="*/ 0 w 1012"/>
                              <a:gd name="T19" fmla="*/ 0 h 148"/>
                              <a:gd name="T20" fmla="*/ 0 w 1012"/>
                              <a:gd name="T21" fmla="*/ 0 h 148"/>
                              <a:gd name="T22" fmla="*/ 0 w 1012"/>
                              <a:gd name="T23" fmla="*/ 0 h 148"/>
                              <a:gd name="T24" fmla="*/ 0 w 1012"/>
                              <a:gd name="T25" fmla="*/ 0 h 148"/>
                              <a:gd name="T26" fmla="*/ 0 w 1012"/>
                              <a:gd name="T27" fmla="*/ 0 h 148"/>
                              <a:gd name="T28" fmla="*/ 0 w 1012"/>
                              <a:gd name="T29" fmla="*/ 0 h 148"/>
                              <a:gd name="T30" fmla="*/ 0 w 1012"/>
                              <a:gd name="T31" fmla="*/ 0 h 148"/>
                              <a:gd name="T32" fmla="*/ 0 w 1012"/>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8" name="Freeform 35">
                            <a:extLst>
                              <a:ext uri="{FF2B5EF4-FFF2-40B4-BE49-F238E27FC236}">
                                <a16:creationId xmlns:a16="http://schemas.microsoft.com/office/drawing/2014/main" id="{6ED4D7C3-16E5-4B8E-A3FD-3572F1F33264}"/>
                              </a:ext>
                            </a:extLst>
                          </p:cNvPr>
                          <p:cNvSpPr>
                            <a:spLocks/>
                          </p:cNvSpPr>
                          <p:nvPr/>
                        </p:nvSpPr>
                        <p:spPr bwMode="auto">
                          <a:xfrm>
                            <a:off x="2030" y="1637"/>
                            <a:ext cx="203"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9" name="Freeform 36">
                            <a:extLst>
                              <a:ext uri="{FF2B5EF4-FFF2-40B4-BE49-F238E27FC236}">
                                <a16:creationId xmlns:a16="http://schemas.microsoft.com/office/drawing/2014/main" id="{59BF6E07-F4F7-46BE-BB19-E6936DB20474}"/>
                              </a:ext>
                            </a:extLst>
                          </p:cNvPr>
                          <p:cNvSpPr>
                            <a:spLocks/>
                          </p:cNvSpPr>
                          <p:nvPr/>
                        </p:nvSpPr>
                        <p:spPr bwMode="auto">
                          <a:xfrm>
                            <a:off x="2036" y="1624"/>
                            <a:ext cx="202"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4296" name="Oval 37">
                          <a:extLst>
                            <a:ext uri="{FF2B5EF4-FFF2-40B4-BE49-F238E27FC236}">
                              <a16:creationId xmlns:a16="http://schemas.microsoft.com/office/drawing/2014/main" id="{0A6F69DA-36B6-4347-8525-CA5C35287DD4}"/>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nvGrpSpPr>
                  <p:cNvPr id="34213" name="Group 38">
                    <a:extLst>
                      <a:ext uri="{FF2B5EF4-FFF2-40B4-BE49-F238E27FC236}">
                        <a16:creationId xmlns:a16="http://schemas.microsoft.com/office/drawing/2014/main" id="{D9A090D7-B8D6-4A8C-9666-F3A019DBE248}"/>
                      </a:ext>
                    </a:extLst>
                  </p:cNvPr>
                  <p:cNvGrpSpPr>
                    <a:grpSpLocks/>
                  </p:cNvGrpSpPr>
                  <p:nvPr/>
                </p:nvGrpSpPr>
                <p:grpSpPr bwMode="auto">
                  <a:xfrm>
                    <a:off x="2034" y="1657"/>
                    <a:ext cx="344" cy="305"/>
                    <a:chOff x="2034" y="1657"/>
                    <a:chExt cx="344" cy="305"/>
                  </a:xfrm>
                </p:grpSpPr>
                <p:grpSp>
                  <p:nvGrpSpPr>
                    <p:cNvPr id="34214" name="Group 39">
                      <a:extLst>
                        <a:ext uri="{FF2B5EF4-FFF2-40B4-BE49-F238E27FC236}">
                          <a16:creationId xmlns:a16="http://schemas.microsoft.com/office/drawing/2014/main" id="{02179B9C-160D-4374-80AF-F64E1B7A2C98}"/>
                        </a:ext>
                      </a:extLst>
                    </p:cNvPr>
                    <p:cNvGrpSpPr>
                      <a:grpSpLocks/>
                    </p:cNvGrpSpPr>
                    <p:nvPr/>
                  </p:nvGrpSpPr>
                  <p:grpSpPr bwMode="auto">
                    <a:xfrm>
                      <a:off x="2034" y="1657"/>
                      <a:ext cx="344" cy="305"/>
                      <a:chOff x="2034" y="1657"/>
                      <a:chExt cx="344" cy="305"/>
                    </a:xfrm>
                  </p:grpSpPr>
                  <p:grpSp>
                    <p:nvGrpSpPr>
                      <p:cNvPr id="34234" name="Group 40">
                        <a:extLst>
                          <a:ext uri="{FF2B5EF4-FFF2-40B4-BE49-F238E27FC236}">
                            <a16:creationId xmlns:a16="http://schemas.microsoft.com/office/drawing/2014/main" id="{2E1746EE-EF71-49A2-92DA-74D26907F065}"/>
                          </a:ext>
                        </a:extLst>
                      </p:cNvPr>
                      <p:cNvGrpSpPr>
                        <a:grpSpLocks/>
                      </p:cNvGrpSpPr>
                      <p:nvPr/>
                    </p:nvGrpSpPr>
                    <p:grpSpPr bwMode="auto">
                      <a:xfrm>
                        <a:off x="2034" y="1657"/>
                        <a:ext cx="344" cy="305"/>
                        <a:chOff x="2034" y="1657"/>
                        <a:chExt cx="344" cy="305"/>
                      </a:xfrm>
                    </p:grpSpPr>
                    <p:grpSp>
                      <p:nvGrpSpPr>
                        <p:cNvPr id="34285" name="Group 41">
                          <a:extLst>
                            <a:ext uri="{FF2B5EF4-FFF2-40B4-BE49-F238E27FC236}">
                              <a16:creationId xmlns:a16="http://schemas.microsoft.com/office/drawing/2014/main" id="{2C1FF6D2-A65C-4332-A9DE-2AE9E7DEA33A}"/>
                            </a:ext>
                          </a:extLst>
                        </p:cNvPr>
                        <p:cNvGrpSpPr>
                          <a:grpSpLocks/>
                        </p:cNvGrpSpPr>
                        <p:nvPr/>
                      </p:nvGrpSpPr>
                      <p:grpSpPr bwMode="auto">
                        <a:xfrm>
                          <a:off x="2034" y="1657"/>
                          <a:ext cx="344" cy="305"/>
                          <a:chOff x="2034" y="1657"/>
                          <a:chExt cx="344" cy="305"/>
                        </a:xfrm>
                      </p:grpSpPr>
                      <p:grpSp>
                        <p:nvGrpSpPr>
                          <p:cNvPr id="34287" name="Group 42">
                            <a:extLst>
                              <a:ext uri="{FF2B5EF4-FFF2-40B4-BE49-F238E27FC236}">
                                <a16:creationId xmlns:a16="http://schemas.microsoft.com/office/drawing/2014/main" id="{F7C4DCB7-7E81-4EB2-876C-43F82C7D5247}"/>
                              </a:ext>
                            </a:extLst>
                          </p:cNvPr>
                          <p:cNvGrpSpPr>
                            <a:grpSpLocks/>
                          </p:cNvGrpSpPr>
                          <p:nvPr/>
                        </p:nvGrpSpPr>
                        <p:grpSpPr bwMode="auto">
                          <a:xfrm>
                            <a:off x="2034" y="1657"/>
                            <a:ext cx="344" cy="305"/>
                            <a:chOff x="2034" y="1657"/>
                            <a:chExt cx="344" cy="305"/>
                          </a:xfrm>
                        </p:grpSpPr>
                        <p:sp>
                          <p:nvSpPr>
                            <p:cNvPr id="34289" name="Freeform 43">
                              <a:extLst>
                                <a:ext uri="{FF2B5EF4-FFF2-40B4-BE49-F238E27FC236}">
                                  <a16:creationId xmlns:a16="http://schemas.microsoft.com/office/drawing/2014/main" id="{1CD13A7E-FDAD-4DFB-A670-E7AABAE9ED14}"/>
                                </a:ext>
                              </a:extLst>
                            </p:cNvPr>
                            <p:cNvSpPr>
                              <a:spLocks/>
                            </p:cNvSpPr>
                            <p:nvPr/>
                          </p:nvSpPr>
                          <p:spPr bwMode="auto">
                            <a:xfrm>
                              <a:off x="2034" y="1657"/>
                              <a:ext cx="344" cy="305"/>
                            </a:xfrm>
                            <a:custGeom>
                              <a:avLst/>
                              <a:gdLst>
                                <a:gd name="T0" fmla="*/ 0 w 1716"/>
                                <a:gd name="T1" fmla="*/ 0 h 1521"/>
                                <a:gd name="T2" fmla="*/ 0 w 1716"/>
                                <a:gd name="T3" fmla="*/ 0 h 1521"/>
                                <a:gd name="T4" fmla="*/ 0 w 1716"/>
                                <a:gd name="T5" fmla="*/ 0 h 1521"/>
                                <a:gd name="T6" fmla="*/ 0 w 1716"/>
                                <a:gd name="T7" fmla="*/ 0 h 1521"/>
                                <a:gd name="T8" fmla="*/ 0 w 1716"/>
                                <a:gd name="T9" fmla="*/ 0 h 1521"/>
                                <a:gd name="T10" fmla="*/ 0 w 1716"/>
                                <a:gd name="T11" fmla="*/ 0 h 1521"/>
                                <a:gd name="T12" fmla="*/ 0 w 1716"/>
                                <a:gd name="T13" fmla="*/ 0 h 1521"/>
                                <a:gd name="T14" fmla="*/ 0 w 1716"/>
                                <a:gd name="T15" fmla="*/ 0 h 1521"/>
                                <a:gd name="T16" fmla="*/ 0 w 1716"/>
                                <a:gd name="T17" fmla="*/ 0 h 1521"/>
                                <a:gd name="T18" fmla="*/ 0 w 1716"/>
                                <a:gd name="T19" fmla="*/ 0 h 1521"/>
                                <a:gd name="T20" fmla="*/ 0 w 1716"/>
                                <a:gd name="T21" fmla="*/ 0 h 1521"/>
                                <a:gd name="T22" fmla="*/ 0 w 1716"/>
                                <a:gd name="T23" fmla="*/ 0 h 1521"/>
                                <a:gd name="T24" fmla="*/ 0 w 1716"/>
                                <a:gd name="T25" fmla="*/ 0 h 1521"/>
                                <a:gd name="T26" fmla="*/ 0 w 1716"/>
                                <a:gd name="T27" fmla="*/ 0 h 1521"/>
                                <a:gd name="T28" fmla="*/ 0 w 1716"/>
                                <a:gd name="T29" fmla="*/ 0 h 1521"/>
                                <a:gd name="T30" fmla="*/ 0 w 1716"/>
                                <a:gd name="T31" fmla="*/ 0 h 1521"/>
                                <a:gd name="T32" fmla="*/ 0 w 1716"/>
                                <a:gd name="T33" fmla="*/ 0 h 1521"/>
                                <a:gd name="T34" fmla="*/ 0 w 1716"/>
                                <a:gd name="T35" fmla="*/ 0 h 1521"/>
                                <a:gd name="T36" fmla="*/ 0 w 1716"/>
                                <a:gd name="T37" fmla="*/ 0 h 1521"/>
                                <a:gd name="T38" fmla="*/ 0 w 1716"/>
                                <a:gd name="T39" fmla="*/ 0 h 1521"/>
                                <a:gd name="T40" fmla="*/ 0 w 1716"/>
                                <a:gd name="T41" fmla="*/ 0 h 1521"/>
                                <a:gd name="T42" fmla="*/ 0 w 1716"/>
                                <a:gd name="T43" fmla="*/ 0 h 1521"/>
                                <a:gd name="T44" fmla="*/ 0 w 1716"/>
                                <a:gd name="T45" fmla="*/ 0 h 1521"/>
                                <a:gd name="T46" fmla="*/ 0 w 1716"/>
                                <a:gd name="T47" fmla="*/ 0 h 1521"/>
                                <a:gd name="T48" fmla="*/ 0 w 1716"/>
                                <a:gd name="T49" fmla="*/ 0 h 1521"/>
                                <a:gd name="T50" fmla="*/ 0 w 1716"/>
                                <a:gd name="T51" fmla="*/ 0 h 1521"/>
                                <a:gd name="T52" fmla="*/ 0 w 1716"/>
                                <a:gd name="T53" fmla="*/ 0 h 1521"/>
                                <a:gd name="T54" fmla="*/ 0 w 1716"/>
                                <a:gd name="T55" fmla="*/ 0 h 1521"/>
                                <a:gd name="T56" fmla="*/ 0 w 1716"/>
                                <a:gd name="T57" fmla="*/ 0 h 1521"/>
                                <a:gd name="T58" fmla="*/ 0 w 1716"/>
                                <a:gd name="T59" fmla="*/ 0 h 1521"/>
                                <a:gd name="T60" fmla="*/ 0 w 1716"/>
                                <a:gd name="T61" fmla="*/ 0 h 1521"/>
                                <a:gd name="T62" fmla="*/ 0 w 1716"/>
                                <a:gd name="T63" fmla="*/ 0 h 1521"/>
                                <a:gd name="T64" fmla="*/ 0 w 1716"/>
                                <a:gd name="T65" fmla="*/ 0 h 1521"/>
                                <a:gd name="T66" fmla="*/ 0 w 1716"/>
                                <a:gd name="T67" fmla="*/ 0 h 1521"/>
                                <a:gd name="T68" fmla="*/ 0 w 1716"/>
                                <a:gd name="T69" fmla="*/ 0 h 1521"/>
                                <a:gd name="T70" fmla="*/ 0 w 1716"/>
                                <a:gd name="T71" fmla="*/ 0 h 1521"/>
                                <a:gd name="T72" fmla="*/ 0 w 1716"/>
                                <a:gd name="T73" fmla="*/ 0 h 1521"/>
                                <a:gd name="T74" fmla="*/ 0 w 1716"/>
                                <a:gd name="T75" fmla="*/ 0 h 1521"/>
                                <a:gd name="T76" fmla="*/ 0 w 1716"/>
                                <a:gd name="T77" fmla="*/ 0 h 1521"/>
                                <a:gd name="T78" fmla="*/ 0 w 1716"/>
                                <a:gd name="T79" fmla="*/ 0 h 1521"/>
                                <a:gd name="T80" fmla="*/ 0 w 1716"/>
                                <a:gd name="T81" fmla="*/ 0 h 1521"/>
                                <a:gd name="T82" fmla="*/ 0 w 1716"/>
                                <a:gd name="T83" fmla="*/ 0 h 1521"/>
                                <a:gd name="T84" fmla="*/ 0 w 1716"/>
                                <a:gd name="T85" fmla="*/ 0 h 1521"/>
                                <a:gd name="T86" fmla="*/ 0 w 1716"/>
                                <a:gd name="T87" fmla="*/ 0 h 1521"/>
                                <a:gd name="T88" fmla="*/ 0 w 1716"/>
                                <a:gd name="T89" fmla="*/ 0 h 1521"/>
                                <a:gd name="T90" fmla="*/ 0 w 1716"/>
                                <a:gd name="T91" fmla="*/ 0 h 1521"/>
                                <a:gd name="T92" fmla="*/ 0 w 1716"/>
                                <a:gd name="T93" fmla="*/ 0 h 1521"/>
                                <a:gd name="T94" fmla="*/ 0 w 1716"/>
                                <a:gd name="T95" fmla="*/ 0 h 1521"/>
                                <a:gd name="T96" fmla="*/ 0 w 1716"/>
                                <a:gd name="T97" fmla="*/ 0 h 1521"/>
                                <a:gd name="T98" fmla="*/ 0 w 1716"/>
                                <a:gd name="T99" fmla="*/ 0 h 1521"/>
                                <a:gd name="T100" fmla="*/ 0 w 1716"/>
                                <a:gd name="T101" fmla="*/ 0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90" name="Freeform 44">
                              <a:extLst>
                                <a:ext uri="{FF2B5EF4-FFF2-40B4-BE49-F238E27FC236}">
                                  <a16:creationId xmlns:a16="http://schemas.microsoft.com/office/drawing/2014/main" id="{F14A4740-D3E3-40ED-8B0B-64F84575425E}"/>
                                </a:ext>
                              </a:extLst>
                            </p:cNvPr>
                            <p:cNvSpPr>
                              <a:spLocks/>
                            </p:cNvSpPr>
                            <p:nvPr/>
                          </p:nvSpPr>
                          <p:spPr bwMode="auto">
                            <a:xfrm>
                              <a:off x="2105" y="1733"/>
                              <a:ext cx="273" cy="229"/>
                            </a:xfrm>
                            <a:custGeom>
                              <a:avLst/>
                              <a:gdLst>
                                <a:gd name="T0" fmla="*/ 0 w 1361"/>
                                <a:gd name="T1" fmla="*/ 0 h 1143"/>
                                <a:gd name="T2" fmla="*/ 0 w 1361"/>
                                <a:gd name="T3" fmla="*/ 0 h 1143"/>
                                <a:gd name="T4" fmla="*/ 0 w 1361"/>
                                <a:gd name="T5" fmla="*/ 0 h 1143"/>
                                <a:gd name="T6" fmla="*/ 0 w 1361"/>
                                <a:gd name="T7" fmla="*/ 0 h 1143"/>
                                <a:gd name="T8" fmla="*/ 0 w 1361"/>
                                <a:gd name="T9" fmla="*/ 0 h 1143"/>
                                <a:gd name="T10" fmla="*/ 0 w 1361"/>
                                <a:gd name="T11" fmla="*/ 0 h 1143"/>
                                <a:gd name="T12" fmla="*/ 0 w 1361"/>
                                <a:gd name="T13" fmla="*/ 0 h 1143"/>
                                <a:gd name="T14" fmla="*/ 0 w 1361"/>
                                <a:gd name="T15" fmla="*/ 0 h 1143"/>
                                <a:gd name="T16" fmla="*/ 0 w 1361"/>
                                <a:gd name="T17" fmla="*/ 0 h 1143"/>
                                <a:gd name="T18" fmla="*/ 0 w 1361"/>
                                <a:gd name="T19" fmla="*/ 0 h 1143"/>
                                <a:gd name="T20" fmla="*/ 0 w 1361"/>
                                <a:gd name="T21" fmla="*/ 0 h 1143"/>
                                <a:gd name="T22" fmla="*/ 0 w 1361"/>
                                <a:gd name="T23" fmla="*/ 0 h 1143"/>
                                <a:gd name="T24" fmla="*/ 0 w 1361"/>
                                <a:gd name="T25" fmla="*/ 0 h 1143"/>
                                <a:gd name="T26" fmla="*/ 0 w 1361"/>
                                <a:gd name="T27" fmla="*/ 0 h 1143"/>
                                <a:gd name="T28" fmla="*/ 0 w 1361"/>
                                <a:gd name="T29" fmla="*/ 0 h 1143"/>
                                <a:gd name="T30" fmla="*/ 0 w 1361"/>
                                <a:gd name="T31" fmla="*/ 0 h 1143"/>
                                <a:gd name="T32" fmla="*/ 0 w 1361"/>
                                <a:gd name="T33" fmla="*/ 0 h 1143"/>
                                <a:gd name="T34" fmla="*/ 0 w 1361"/>
                                <a:gd name="T35" fmla="*/ 0 h 1143"/>
                                <a:gd name="T36" fmla="*/ 0 w 1361"/>
                                <a:gd name="T37" fmla="*/ 0 h 1143"/>
                                <a:gd name="T38" fmla="*/ 0 w 1361"/>
                                <a:gd name="T39" fmla="*/ 0 h 1143"/>
                                <a:gd name="T40" fmla="*/ 0 w 1361"/>
                                <a:gd name="T41" fmla="*/ 0 h 1143"/>
                                <a:gd name="T42" fmla="*/ 0 w 1361"/>
                                <a:gd name="T43" fmla="*/ 0 h 1143"/>
                                <a:gd name="T44" fmla="*/ 0 w 1361"/>
                                <a:gd name="T45" fmla="*/ 0 h 1143"/>
                                <a:gd name="T46" fmla="*/ 0 w 1361"/>
                                <a:gd name="T47" fmla="*/ 0 h 1143"/>
                                <a:gd name="T48" fmla="*/ 0 w 1361"/>
                                <a:gd name="T49" fmla="*/ 0 h 1143"/>
                                <a:gd name="T50" fmla="*/ 0 w 1361"/>
                                <a:gd name="T51" fmla="*/ 0 h 1143"/>
                                <a:gd name="T52" fmla="*/ 0 w 1361"/>
                                <a:gd name="T53" fmla="*/ 0 h 1143"/>
                                <a:gd name="T54" fmla="*/ 0 w 1361"/>
                                <a:gd name="T55" fmla="*/ 0 h 1143"/>
                                <a:gd name="T56" fmla="*/ 0 w 1361"/>
                                <a:gd name="T57" fmla="*/ 0 h 1143"/>
                                <a:gd name="T58" fmla="*/ 0 w 1361"/>
                                <a:gd name="T59" fmla="*/ 0 h 1143"/>
                                <a:gd name="T60" fmla="*/ 0 w 1361"/>
                                <a:gd name="T61" fmla="*/ 0 h 1143"/>
                                <a:gd name="T62" fmla="*/ 0 w 1361"/>
                                <a:gd name="T63" fmla="*/ 0 h 1143"/>
                                <a:gd name="T64" fmla="*/ 0 w 1361"/>
                                <a:gd name="T65" fmla="*/ 0 h 1143"/>
                                <a:gd name="T66" fmla="*/ 0 w 1361"/>
                                <a:gd name="T67" fmla="*/ 0 h 1143"/>
                                <a:gd name="T68" fmla="*/ 0 w 1361"/>
                                <a:gd name="T69" fmla="*/ 0 h 1143"/>
                                <a:gd name="T70" fmla="*/ 0 w 1361"/>
                                <a:gd name="T71" fmla="*/ 0 h 1143"/>
                                <a:gd name="T72" fmla="*/ 0 w 1361"/>
                                <a:gd name="T73" fmla="*/ 0 h 1143"/>
                                <a:gd name="T74" fmla="*/ 0 w 1361"/>
                                <a:gd name="T75" fmla="*/ 0 h 1143"/>
                                <a:gd name="T76" fmla="*/ 0 w 1361"/>
                                <a:gd name="T77" fmla="*/ 0 h 1143"/>
                                <a:gd name="T78" fmla="*/ 0 w 1361"/>
                                <a:gd name="T79" fmla="*/ 0 h 1143"/>
                                <a:gd name="T80" fmla="*/ 0 w 1361"/>
                                <a:gd name="T81" fmla="*/ 0 h 1143"/>
                                <a:gd name="T82" fmla="*/ 0 w 1361"/>
                                <a:gd name="T83" fmla="*/ 0 h 1143"/>
                                <a:gd name="T84" fmla="*/ 0 w 1361"/>
                                <a:gd name="T85" fmla="*/ 0 h 1143"/>
                                <a:gd name="T86" fmla="*/ 0 w 1361"/>
                                <a:gd name="T87" fmla="*/ 0 h 1143"/>
                                <a:gd name="T88" fmla="*/ 0 w 1361"/>
                                <a:gd name="T89" fmla="*/ 0 h 1143"/>
                                <a:gd name="T90" fmla="*/ 0 w 1361"/>
                                <a:gd name="T91" fmla="*/ 0 h 1143"/>
                                <a:gd name="T92" fmla="*/ 0 w 1361"/>
                                <a:gd name="T93" fmla="*/ 0 h 1143"/>
                                <a:gd name="T94" fmla="*/ 0 w 1361"/>
                                <a:gd name="T95" fmla="*/ 0 h 1143"/>
                                <a:gd name="T96" fmla="*/ 0 w 1361"/>
                                <a:gd name="T97" fmla="*/ 0 h 1143"/>
                                <a:gd name="T98" fmla="*/ 0 w 1361"/>
                                <a:gd name="T99" fmla="*/ 0 h 1143"/>
                                <a:gd name="T100" fmla="*/ 0 w 1361"/>
                                <a:gd name="T101" fmla="*/ 0 h 1143"/>
                                <a:gd name="T102" fmla="*/ 0 w 1361"/>
                                <a:gd name="T103" fmla="*/ 0 h 1143"/>
                                <a:gd name="T104" fmla="*/ 0 w 1361"/>
                                <a:gd name="T105" fmla="*/ 0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88" name="Freeform 45">
                            <a:extLst>
                              <a:ext uri="{FF2B5EF4-FFF2-40B4-BE49-F238E27FC236}">
                                <a16:creationId xmlns:a16="http://schemas.microsoft.com/office/drawing/2014/main" id="{C3145BBC-E096-476A-ADC5-25EAF7AC9D00}"/>
                              </a:ext>
                            </a:extLst>
                          </p:cNvPr>
                          <p:cNvSpPr>
                            <a:spLocks/>
                          </p:cNvSpPr>
                          <p:nvPr/>
                        </p:nvSpPr>
                        <p:spPr bwMode="auto">
                          <a:xfrm>
                            <a:off x="2215" y="1825"/>
                            <a:ext cx="97" cy="98"/>
                          </a:xfrm>
                          <a:custGeom>
                            <a:avLst/>
                            <a:gdLst>
                              <a:gd name="T0" fmla="*/ 0 w 488"/>
                              <a:gd name="T1" fmla="*/ 0 h 488"/>
                              <a:gd name="T2" fmla="*/ 0 w 488"/>
                              <a:gd name="T3" fmla="*/ 0 h 488"/>
                              <a:gd name="T4" fmla="*/ 0 w 488"/>
                              <a:gd name="T5" fmla="*/ 0 h 488"/>
                              <a:gd name="T6" fmla="*/ 0 w 488"/>
                              <a:gd name="T7" fmla="*/ 0 h 488"/>
                              <a:gd name="T8" fmla="*/ 0 w 488"/>
                              <a:gd name="T9" fmla="*/ 0 h 488"/>
                              <a:gd name="T10" fmla="*/ 0 w 488"/>
                              <a:gd name="T11" fmla="*/ 0 h 488"/>
                              <a:gd name="T12" fmla="*/ 0 w 488"/>
                              <a:gd name="T13" fmla="*/ 0 h 488"/>
                              <a:gd name="T14" fmla="*/ 0 w 488"/>
                              <a:gd name="T15" fmla="*/ 0 h 488"/>
                              <a:gd name="T16" fmla="*/ 0 w 488"/>
                              <a:gd name="T17" fmla="*/ 0 h 488"/>
                              <a:gd name="T18" fmla="*/ 0 w 488"/>
                              <a:gd name="T19" fmla="*/ 0 h 488"/>
                              <a:gd name="T20" fmla="*/ 0 w 488"/>
                              <a:gd name="T21" fmla="*/ 0 h 488"/>
                              <a:gd name="T22" fmla="*/ 0 w 488"/>
                              <a:gd name="T23" fmla="*/ 0 h 488"/>
                              <a:gd name="T24" fmla="*/ 0 w 488"/>
                              <a:gd name="T25" fmla="*/ 0 h 488"/>
                              <a:gd name="T26" fmla="*/ 0 w 488"/>
                              <a:gd name="T27" fmla="*/ 0 h 488"/>
                              <a:gd name="T28" fmla="*/ 0 w 488"/>
                              <a:gd name="T29" fmla="*/ 0 h 488"/>
                              <a:gd name="T30" fmla="*/ 0 w 488"/>
                              <a:gd name="T31" fmla="*/ 0 h 488"/>
                              <a:gd name="T32" fmla="*/ 0 w 488"/>
                              <a:gd name="T33" fmla="*/ 0 h 488"/>
                              <a:gd name="T34" fmla="*/ 0 w 488"/>
                              <a:gd name="T35" fmla="*/ 0 h 488"/>
                              <a:gd name="T36" fmla="*/ 0 w 488"/>
                              <a:gd name="T37" fmla="*/ 0 h 488"/>
                              <a:gd name="T38" fmla="*/ 0 w 488"/>
                              <a:gd name="T39" fmla="*/ 0 h 488"/>
                              <a:gd name="T40" fmla="*/ 0 w 488"/>
                              <a:gd name="T41" fmla="*/ 0 h 488"/>
                              <a:gd name="T42" fmla="*/ 0 w 488"/>
                              <a:gd name="T43" fmla="*/ 0 h 488"/>
                              <a:gd name="T44" fmla="*/ 0 w 488"/>
                              <a:gd name="T45" fmla="*/ 0 h 488"/>
                              <a:gd name="T46" fmla="*/ 0 w 488"/>
                              <a:gd name="T47" fmla="*/ 0 h 488"/>
                              <a:gd name="T48" fmla="*/ 0 w 488"/>
                              <a:gd name="T49" fmla="*/ 0 h 488"/>
                              <a:gd name="T50" fmla="*/ 0 w 488"/>
                              <a:gd name="T51" fmla="*/ 0 h 488"/>
                              <a:gd name="T52" fmla="*/ 0 w 488"/>
                              <a:gd name="T53" fmla="*/ 0 h 488"/>
                              <a:gd name="T54" fmla="*/ 0 w 488"/>
                              <a:gd name="T55" fmla="*/ 0 h 488"/>
                              <a:gd name="T56" fmla="*/ 0 w 488"/>
                              <a:gd name="T57" fmla="*/ 0 h 488"/>
                              <a:gd name="T58" fmla="*/ 0 w 488"/>
                              <a:gd name="T59" fmla="*/ 0 h 488"/>
                              <a:gd name="T60" fmla="*/ 0 w 488"/>
                              <a:gd name="T61" fmla="*/ 0 h 488"/>
                              <a:gd name="T62" fmla="*/ 0 w 488"/>
                              <a:gd name="T63" fmla="*/ 0 h 488"/>
                              <a:gd name="T64" fmla="*/ 0 w 488"/>
                              <a:gd name="T65" fmla="*/ 0 h 488"/>
                              <a:gd name="T66" fmla="*/ 0 w 488"/>
                              <a:gd name="T67" fmla="*/ 0 h 488"/>
                              <a:gd name="T68" fmla="*/ 0 w 488"/>
                              <a:gd name="T69" fmla="*/ 0 h 488"/>
                              <a:gd name="T70" fmla="*/ 0 w 488"/>
                              <a:gd name="T71" fmla="*/ 0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86" name="Freeform 46">
                          <a:extLst>
                            <a:ext uri="{FF2B5EF4-FFF2-40B4-BE49-F238E27FC236}">
                              <a16:creationId xmlns:a16="http://schemas.microsoft.com/office/drawing/2014/main" id="{F4C9EE27-4F2B-4D8E-B392-9BCAE8F24DAE}"/>
                            </a:ext>
                          </a:extLst>
                        </p:cNvPr>
                        <p:cNvSpPr>
                          <a:spLocks/>
                        </p:cNvSpPr>
                        <p:nvPr/>
                      </p:nvSpPr>
                      <p:spPr bwMode="auto">
                        <a:xfrm>
                          <a:off x="2267" y="1883"/>
                          <a:ext cx="85" cy="65"/>
                        </a:xfrm>
                        <a:custGeom>
                          <a:avLst/>
                          <a:gdLst>
                            <a:gd name="T0" fmla="*/ 0 w 422"/>
                            <a:gd name="T1" fmla="*/ 0 h 325"/>
                            <a:gd name="T2" fmla="*/ 0 w 422"/>
                            <a:gd name="T3" fmla="*/ 0 h 325"/>
                            <a:gd name="T4" fmla="*/ 0 w 422"/>
                            <a:gd name="T5" fmla="*/ 0 h 325"/>
                            <a:gd name="T6" fmla="*/ 0 w 422"/>
                            <a:gd name="T7" fmla="*/ 0 h 325"/>
                            <a:gd name="T8" fmla="*/ 0 w 422"/>
                            <a:gd name="T9" fmla="*/ 0 h 325"/>
                            <a:gd name="T10" fmla="*/ 0 w 422"/>
                            <a:gd name="T11" fmla="*/ 0 h 325"/>
                            <a:gd name="T12" fmla="*/ 0 w 422"/>
                            <a:gd name="T13" fmla="*/ 0 h 325"/>
                            <a:gd name="T14" fmla="*/ 0 w 422"/>
                            <a:gd name="T15" fmla="*/ 0 h 325"/>
                            <a:gd name="T16" fmla="*/ 0 w 422"/>
                            <a:gd name="T17" fmla="*/ 0 h 325"/>
                            <a:gd name="T18" fmla="*/ 0 w 422"/>
                            <a:gd name="T19" fmla="*/ 0 h 325"/>
                            <a:gd name="T20" fmla="*/ 0 w 422"/>
                            <a:gd name="T21" fmla="*/ 0 h 325"/>
                            <a:gd name="T22" fmla="*/ 0 w 422"/>
                            <a:gd name="T23" fmla="*/ 0 h 325"/>
                            <a:gd name="T24" fmla="*/ 0 w 422"/>
                            <a:gd name="T25" fmla="*/ 0 h 325"/>
                            <a:gd name="T26" fmla="*/ 0 w 422"/>
                            <a:gd name="T27" fmla="*/ 0 h 325"/>
                            <a:gd name="T28" fmla="*/ 0 w 422"/>
                            <a:gd name="T29" fmla="*/ 0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35" name="Group 47">
                        <a:extLst>
                          <a:ext uri="{FF2B5EF4-FFF2-40B4-BE49-F238E27FC236}">
                            <a16:creationId xmlns:a16="http://schemas.microsoft.com/office/drawing/2014/main" id="{CBDBBC6F-A61F-4D3E-B280-AB62D7D70B1E}"/>
                          </a:ext>
                        </a:extLst>
                      </p:cNvPr>
                      <p:cNvGrpSpPr>
                        <a:grpSpLocks/>
                      </p:cNvGrpSpPr>
                      <p:nvPr/>
                    </p:nvGrpSpPr>
                    <p:grpSpPr bwMode="auto">
                      <a:xfrm>
                        <a:off x="2045" y="1667"/>
                        <a:ext cx="293" cy="271"/>
                        <a:chOff x="2045" y="1667"/>
                        <a:chExt cx="293" cy="271"/>
                      </a:xfrm>
                    </p:grpSpPr>
                    <p:grpSp>
                      <p:nvGrpSpPr>
                        <p:cNvPr id="34236" name="Group 48">
                          <a:extLst>
                            <a:ext uri="{FF2B5EF4-FFF2-40B4-BE49-F238E27FC236}">
                              <a16:creationId xmlns:a16="http://schemas.microsoft.com/office/drawing/2014/main" id="{CBFEF581-BB0E-412F-B805-DBD3F94FA5B5}"/>
                            </a:ext>
                          </a:extLst>
                        </p:cNvPr>
                        <p:cNvGrpSpPr>
                          <a:grpSpLocks/>
                        </p:cNvGrpSpPr>
                        <p:nvPr/>
                      </p:nvGrpSpPr>
                      <p:grpSpPr bwMode="auto">
                        <a:xfrm>
                          <a:off x="2150" y="1667"/>
                          <a:ext cx="188" cy="243"/>
                          <a:chOff x="2150" y="1667"/>
                          <a:chExt cx="188" cy="243"/>
                        </a:xfrm>
                      </p:grpSpPr>
                      <p:grpSp>
                        <p:nvGrpSpPr>
                          <p:cNvPr id="34262" name="Group 49">
                            <a:extLst>
                              <a:ext uri="{FF2B5EF4-FFF2-40B4-BE49-F238E27FC236}">
                                <a16:creationId xmlns:a16="http://schemas.microsoft.com/office/drawing/2014/main" id="{28EB1A58-3E03-4151-95A7-EA6F015BFE36}"/>
                              </a:ext>
                            </a:extLst>
                          </p:cNvPr>
                          <p:cNvGrpSpPr>
                            <a:grpSpLocks/>
                          </p:cNvGrpSpPr>
                          <p:nvPr/>
                        </p:nvGrpSpPr>
                        <p:grpSpPr bwMode="auto">
                          <a:xfrm>
                            <a:off x="2150" y="1667"/>
                            <a:ext cx="188" cy="243"/>
                            <a:chOff x="2150" y="1667"/>
                            <a:chExt cx="188" cy="243"/>
                          </a:xfrm>
                        </p:grpSpPr>
                        <p:grpSp>
                          <p:nvGrpSpPr>
                            <p:cNvPr id="34267" name="Group 50">
                              <a:extLst>
                                <a:ext uri="{FF2B5EF4-FFF2-40B4-BE49-F238E27FC236}">
                                  <a16:creationId xmlns:a16="http://schemas.microsoft.com/office/drawing/2014/main" id="{21B3BC21-5357-4DE7-8D9A-9A11A57132FB}"/>
                                </a:ext>
                              </a:extLst>
                            </p:cNvPr>
                            <p:cNvGrpSpPr>
                              <a:grpSpLocks/>
                            </p:cNvGrpSpPr>
                            <p:nvPr/>
                          </p:nvGrpSpPr>
                          <p:grpSpPr bwMode="auto">
                            <a:xfrm>
                              <a:off x="2150" y="1667"/>
                              <a:ext cx="188" cy="243"/>
                              <a:chOff x="2150" y="1667"/>
                              <a:chExt cx="188" cy="243"/>
                            </a:xfrm>
                          </p:grpSpPr>
                          <p:grpSp>
                            <p:nvGrpSpPr>
                              <p:cNvPr id="34273" name="Group 51">
                                <a:extLst>
                                  <a:ext uri="{FF2B5EF4-FFF2-40B4-BE49-F238E27FC236}">
                                    <a16:creationId xmlns:a16="http://schemas.microsoft.com/office/drawing/2014/main" id="{A385A7CE-571B-4797-BDFB-C7A19413EDE7}"/>
                                  </a:ext>
                                </a:extLst>
                              </p:cNvPr>
                              <p:cNvGrpSpPr>
                                <a:grpSpLocks/>
                              </p:cNvGrpSpPr>
                              <p:nvPr/>
                            </p:nvGrpSpPr>
                            <p:grpSpPr bwMode="auto">
                              <a:xfrm>
                                <a:off x="2150" y="1667"/>
                                <a:ext cx="188" cy="243"/>
                                <a:chOff x="2150" y="1667"/>
                                <a:chExt cx="188" cy="243"/>
                              </a:xfrm>
                            </p:grpSpPr>
                            <p:grpSp>
                              <p:nvGrpSpPr>
                                <p:cNvPr id="34279" name="Group 52">
                                  <a:extLst>
                                    <a:ext uri="{FF2B5EF4-FFF2-40B4-BE49-F238E27FC236}">
                                      <a16:creationId xmlns:a16="http://schemas.microsoft.com/office/drawing/2014/main" id="{3184129A-92A3-41C6-B668-D9FB1FD56C9A}"/>
                                    </a:ext>
                                  </a:extLst>
                                </p:cNvPr>
                                <p:cNvGrpSpPr>
                                  <a:grpSpLocks/>
                                </p:cNvGrpSpPr>
                                <p:nvPr/>
                              </p:nvGrpSpPr>
                              <p:grpSpPr bwMode="auto">
                                <a:xfrm>
                                  <a:off x="2150" y="1667"/>
                                  <a:ext cx="188" cy="243"/>
                                  <a:chOff x="2150" y="1667"/>
                                  <a:chExt cx="188" cy="243"/>
                                </a:xfrm>
                              </p:grpSpPr>
                              <p:sp>
                                <p:nvSpPr>
                                  <p:cNvPr id="34281" name="Freeform 53">
                                    <a:extLst>
                                      <a:ext uri="{FF2B5EF4-FFF2-40B4-BE49-F238E27FC236}">
                                        <a16:creationId xmlns:a16="http://schemas.microsoft.com/office/drawing/2014/main" id="{A87D16DC-8DB9-4EF0-B5D7-9FC76EC9A502}"/>
                                      </a:ext>
                                    </a:extLst>
                                  </p:cNvPr>
                                  <p:cNvSpPr>
                                    <a:spLocks/>
                                  </p:cNvSpPr>
                                  <p:nvPr/>
                                </p:nvSpPr>
                                <p:spPr bwMode="auto">
                                  <a:xfrm>
                                    <a:off x="2150" y="1667"/>
                                    <a:ext cx="188" cy="243"/>
                                  </a:xfrm>
                                  <a:custGeom>
                                    <a:avLst/>
                                    <a:gdLst>
                                      <a:gd name="T0" fmla="*/ 0 w 939"/>
                                      <a:gd name="T1" fmla="*/ 0 h 1215"/>
                                      <a:gd name="T2" fmla="*/ 0 w 939"/>
                                      <a:gd name="T3" fmla="*/ 0 h 1215"/>
                                      <a:gd name="T4" fmla="*/ 0 w 939"/>
                                      <a:gd name="T5" fmla="*/ 0 h 1215"/>
                                      <a:gd name="T6" fmla="*/ 0 w 939"/>
                                      <a:gd name="T7" fmla="*/ 0 h 1215"/>
                                      <a:gd name="T8" fmla="*/ 0 w 939"/>
                                      <a:gd name="T9" fmla="*/ 0 h 1215"/>
                                      <a:gd name="T10" fmla="*/ 0 w 939"/>
                                      <a:gd name="T11" fmla="*/ 0 h 1215"/>
                                      <a:gd name="T12" fmla="*/ 0 w 939"/>
                                      <a:gd name="T13" fmla="*/ 0 h 1215"/>
                                      <a:gd name="T14" fmla="*/ 0 w 939"/>
                                      <a:gd name="T15" fmla="*/ 0 h 1215"/>
                                      <a:gd name="T16" fmla="*/ 0 w 939"/>
                                      <a:gd name="T17" fmla="*/ 0 h 1215"/>
                                      <a:gd name="T18" fmla="*/ 0 w 939"/>
                                      <a:gd name="T19" fmla="*/ 0 h 1215"/>
                                      <a:gd name="T20" fmla="*/ 0 w 939"/>
                                      <a:gd name="T21" fmla="*/ 0 h 1215"/>
                                      <a:gd name="T22" fmla="*/ 0 w 939"/>
                                      <a:gd name="T23" fmla="*/ 0 h 1215"/>
                                      <a:gd name="T24" fmla="*/ 0 w 939"/>
                                      <a:gd name="T25" fmla="*/ 0 h 1215"/>
                                      <a:gd name="T26" fmla="*/ 0 w 939"/>
                                      <a:gd name="T27" fmla="*/ 0 h 1215"/>
                                      <a:gd name="T28" fmla="*/ 0 w 939"/>
                                      <a:gd name="T29" fmla="*/ 0 h 1215"/>
                                      <a:gd name="T30" fmla="*/ 0 w 939"/>
                                      <a:gd name="T31" fmla="*/ 0 h 1215"/>
                                      <a:gd name="T32" fmla="*/ 0 w 939"/>
                                      <a:gd name="T33" fmla="*/ 0 h 1215"/>
                                      <a:gd name="T34" fmla="*/ 0 w 939"/>
                                      <a:gd name="T35" fmla="*/ 0 h 1215"/>
                                      <a:gd name="T36" fmla="*/ 0 w 939"/>
                                      <a:gd name="T37" fmla="*/ 0 h 1215"/>
                                      <a:gd name="T38" fmla="*/ 0 w 939"/>
                                      <a:gd name="T39" fmla="*/ 0 h 1215"/>
                                      <a:gd name="T40" fmla="*/ 0 w 939"/>
                                      <a:gd name="T41" fmla="*/ 0 h 1215"/>
                                      <a:gd name="T42" fmla="*/ 0 w 939"/>
                                      <a:gd name="T43" fmla="*/ 0 h 1215"/>
                                      <a:gd name="T44" fmla="*/ 0 w 939"/>
                                      <a:gd name="T45" fmla="*/ 0 h 1215"/>
                                      <a:gd name="T46" fmla="*/ 0 w 939"/>
                                      <a:gd name="T47" fmla="*/ 0 h 1215"/>
                                      <a:gd name="T48" fmla="*/ 0 w 939"/>
                                      <a:gd name="T49" fmla="*/ 0 h 1215"/>
                                      <a:gd name="T50" fmla="*/ 0 w 939"/>
                                      <a:gd name="T51" fmla="*/ 0 h 1215"/>
                                      <a:gd name="T52" fmla="*/ 0 w 939"/>
                                      <a:gd name="T53" fmla="*/ 0 h 1215"/>
                                      <a:gd name="T54" fmla="*/ 0 w 939"/>
                                      <a:gd name="T55" fmla="*/ 0 h 1215"/>
                                      <a:gd name="T56" fmla="*/ 0 w 939"/>
                                      <a:gd name="T57" fmla="*/ 0 h 1215"/>
                                      <a:gd name="T58" fmla="*/ 0 w 939"/>
                                      <a:gd name="T59" fmla="*/ 0 h 1215"/>
                                      <a:gd name="T60" fmla="*/ 0 w 939"/>
                                      <a:gd name="T61" fmla="*/ 0 h 1215"/>
                                      <a:gd name="T62" fmla="*/ 0 w 939"/>
                                      <a:gd name="T63" fmla="*/ 0 h 1215"/>
                                      <a:gd name="T64" fmla="*/ 0 w 939"/>
                                      <a:gd name="T65" fmla="*/ 0 h 1215"/>
                                      <a:gd name="T66" fmla="*/ 0 w 939"/>
                                      <a:gd name="T67" fmla="*/ 0 h 1215"/>
                                      <a:gd name="T68" fmla="*/ 0 w 939"/>
                                      <a:gd name="T69" fmla="*/ 0 h 1215"/>
                                      <a:gd name="T70" fmla="*/ 0 w 939"/>
                                      <a:gd name="T71" fmla="*/ 0 h 1215"/>
                                      <a:gd name="T72" fmla="*/ 0 w 939"/>
                                      <a:gd name="T73" fmla="*/ 0 h 1215"/>
                                      <a:gd name="T74" fmla="*/ 0 w 939"/>
                                      <a:gd name="T75" fmla="*/ 0 h 1215"/>
                                      <a:gd name="T76" fmla="*/ 0 w 939"/>
                                      <a:gd name="T77" fmla="*/ 0 h 1215"/>
                                      <a:gd name="T78" fmla="*/ 0 w 939"/>
                                      <a:gd name="T79" fmla="*/ 0 h 1215"/>
                                      <a:gd name="T80" fmla="*/ 0 w 939"/>
                                      <a:gd name="T81" fmla="*/ 0 h 1215"/>
                                      <a:gd name="T82" fmla="*/ 0 w 939"/>
                                      <a:gd name="T83" fmla="*/ 0 h 1215"/>
                                      <a:gd name="T84" fmla="*/ 0 w 939"/>
                                      <a:gd name="T85" fmla="*/ 0 h 1215"/>
                                      <a:gd name="T86" fmla="*/ 0 w 939"/>
                                      <a:gd name="T87" fmla="*/ 0 h 1215"/>
                                      <a:gd name="T88" fmla="*/ 0 w 939"/>
                                      <a:gd name="T89" fmla="*/ 0 h 1215"/>
                                      <a:gd name="T90" fmla="*/ 0 w 939"/>
                                      <a:gd name="T91" fmla="*/ 0 h 1215"/>
                                      <a:gd name="T92" fmla="*/ 0 w 939"/>
                                      <a:gd name="T93" fmla="*/ 0 h 1215"/>
                                      <a:gd name="T94" fmla="*/ 0 w 939"/>
                                      <a:gd name="T95" fmla="*/ 0 h 1215"/>
                                      <a:gd name="T96" fmla="*/ 0 w 939"/>
                                      <a:gd name="T97" fmla="*/ 0 h 1215"/>
                                      <a:gd name="T98" fmla="*/ 0 w 939"/>
                                      <a:gd name="T99" fmla="*/ 0 h 1215"/>
                                      <a:gd name="T100" fmla="*/ 0 w 939"/>
                                      <a:gd name="T101" fmla="*/ 0 h 1215"/>
                                      <a:gd name="T102" fmla="*/ 0 w 939"/>
                                      <a:gd name="T103" fmla="*/ 0 h 1215"/>
                                      <a:gd name="T104" fmla="*/ 0 w 939"/>
                                      <a:gd name="T105" fmla="*/ 0 h 1215"/>
                                      <a:gd name="T106" fmla="*/ 0 w 939"/>
                                      <a:gd name="T107" fmla="*/ 0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82" name="Group 54">
                                    <a:extLst>
                                      <a:ext uri="{FF2B5EF4-FFF2-40B4-BE49-F238E27FC236}">
                                        <a16:creationId xmlns:a16="http://schemas.microsoft.com/office/drawing/2014/main" id="{B51B03D4-F3B3-47E0-B1EF-343BDC4C2F4A}"/>
                                      </a:ext>
                                    </a:extLst>
                                  </p:cNvPr>
                                  <p:cNvGrpSpPr>
                                    <a:grpSpLocks/>
                                  </p:cNvGrpSpPr>
                                  <p:nvPr/>
                                </p:nvGrpSpPr>
                                <p:grpSpPr bwMode="auto">
                                  <a:xfrm>
                                    <a:off x="2150" y="1667"/>
                                    <a:ext cx="188" cy="242"/>
                                    <a:chOff x="2150" y="1667"/>
                                    <a:chExt cx="188" cy="242"/>
                                  </a:xfrm>
                                </p:grpSpPr>
                                <p:sp>
                                  <p:nvSpPr>
                                    <p:cNvPr id="34283" name="Freeform 55">
                                      <a:extLst>
                                        <a:ext uri="{FF2B5EF4-FFF2-40B4-BE49-F238E27FC236}">
                                          <a16:creationId xmlns:a16="http://schemas.microsoft.com/office/drawing/2014/main" id="{DCBFD7DA-05FC-442B-9609-1A8B4252A4BC}"/>
                                        </a:ext>
                                      </a:extLst>
                                    </p:cNvPr>
                                    <p:cNvSpPr>
                                      <a:spLocks/>
                                    </p:cNvSpPr>
                                    <p:nvPr/>
                                  </p:nvSpPr>
                                  <p:spPr bwMode="auto">
                                    <a:xfrm>
                                      <a:off x="2204" y="1732"/>
                                      <a:ext cx="134" cy="177"/>
                                    </a:xfrm>
                                    <a:custGeom>
                                      <a:avLst/>
                                      <a:gdLst>
                                        <a:gd name="T0" fmla="*/ 0 w 668"/>
                                        <a:gd name="T1" fmla="*/ 0 h 887"/>
                                        <a:gd name="T2" fmla="*/ 0 w 668"/>
                                        <a:gd name="T3" fmla="*/ 0 h 887"/>
                                        <a:gd name="T4" fmla="*/ 0 w 668"/>
                                        <a:gd name="T5" fmla="*/ 0 h 887"/>
                                        <a:gd name="T6" fmla="*/ 0 w 668"/>
                                        <a:gd name="T7" fmla="*/ 0 h 887"/>
                                        <a:gd name="T8" fmla="*/ 0 w 668"/>
                                        <a:gd name="T9" fmla="*/ 0 h 887"/>
                                        <a:gd name="T10" fmla="*/ 0 w 668"/>
                                        <a:gd name="T11" fmla="*/ 0 h 887"/>
                                        <a:gd name="T12" fmla="*/ 0 w 668"/>
                                        <a:gd name="T13" fmla="*/ 0 h 887"/>
                                        <a:gd name="T14" fmla="*/ 0 w 668"/>
                                        <a:gd name="T15" fmla="*/ 0 h 887"/>
                                        <a:gd name="T16" fmla="*/ 0 w 668"/>
                                        <a:gd name="T17" fmla="*/ 0 h 887"/>
                                        <a:gd name="T18" fmla="*/ 0 w 668"/>
                                        <a:gd name="T19" fmla="*/ 0 h 887"/>
                                        <a:gd name="T20" fmla="*/ 0 w 668"/>
                                        <a:gd name="T21" fmla="*/ 0 h 887"/>
                                        <a:gd name="T22" fmla="*/ 0 w 668"/>
                                        <a:gd name="T23" fmla="*/ 0 h 887"/>
                                        <a:gd name="T24" fmla="*/ 0 w 668"/>
                                        <a:gd name="T25" fmla="*/ 0 h 887"/>
                                        <a:gd name="T26" fmla="*/ 0 w 668"/>
                                        <a:gd name="T27" fmla="*/ 0 h 887"/>
                                        <a:gd name="T28" fmla="*/ 0 w 668"/>
                                        <a:gd name="T29" fmla="*/ 0 h 887"/>
                                        <a:gd name="T30" fmla="*/ 0 w 668"/>
                                        <a:gd name="T31" fmla="*/ 0 h 887"/>
                                        <a:gd name="T32" fmla="*/ 0 w 668"/>
                                        <a:gd name="T33" fmla="*/ 0 h 887"/>
                                        <a:gd name="T34" fmla="*/ 0 w 668"/>
                                        <a:gd name="T35" fmla="*/ 0 h 887"/>
                                        <a:gd name="T36" fmla="*/ 0 w 668"/>
                                        <a:gd name="T37" fmla="*/ 0 h 887"/>
                                        <a:gd name="T38" fmla="*/ 0 w 668"/>
                                        <a:gd name="T39" fmla="*/ 0 h 887"/>
                                        <a:gd name="T40" fmla="*/ 0 w 668"/>
                                        <a:gd name="T41" fmla="*/ 0 h 887"/>
                                        <a:gd name="T42" fmla="*/ 0 w 668"/>
                                        <a:gd name="T43" fmla="*/ 0 h 887"/>
                                        <a:gd name="T44" fmla="*/ 0 w 668"/>
                                        <a:gd name="T45" fmla="*/ 0 h 887"/>
                                        <a:gd name="T46" fmla="*/ 0 w 668"/>
                                        <a:gd name="T47" fmla="*/ 0 h 887"/>
                                        <a:gd name="T48" fmla="*/ 0 w 668"/>
                                        <a:gd name="T49" fmla="*/ 0 h 887"/>
                                        <a:gd name="T50" fmla="*/ 0 w 668"/>
                                        <a:gd name="T51" fmla="*/ 0 h 887"/>
                                        <a:gd name="T52" fmla="*/ 0 w 668"/>
                                        <a:gd name="T53" fmla="*/ 0 h 887"/>
                                        <a:gd name="T54" fmla="*/ 0 w 668"/>
                                        <a:gd name="T55" fmla="*/ 0 h 887"/>
                                        <a:gd name="T56" fmla="*/ 0 w 668"/>
                                        <a:gd name="T57" fmla="*/ 0 h 887"/>
                                        <a:gd name="T58" fmla="*/ 0 w 668"/>
                                        <a:gd name="T59" fmla="*/ 0 h 887"/>
                                        <a:gd name="T60" fmla="*/ 0 w 668"/>
                                        <a:gd name="T61" fmla="*/ 0 h 887"/>
                                        <a:gd name="T62" fmla="*/ 0 w 668"/>
                                        <a:gd name="T63" fmla="*/ 0 h 887"/>
                                        <a:gd name="T64" fmla="*/ 0 w 668"/>
                                        <a:gd name="T65" fmla="*/ 0 h 887"/>
                                        <a:gd name="T66" fmla="*/ 0 w 668"/>
                                        <a:gd name="T67" fmla="*/ 0 h 887"/>
                                        <a:gd name="T68" fmla="*/ 0 w 668"/>
                                        <a:gd name="T69" fmla="*/ 0 h 887"/>
                                        <a:gd name="T70" fmla="*/ 0 w 668"/>
                                        <a:gd name="T71" fmla="*/ 0 h 887"/>
                                        <a:gd name="T72" fmla="*/ 0 w 668"/>
                                        <a:gd name="T73" fmla="*/ 0 h 887"/>
                                        <a:gd name="T74" fmla="*/ 0 w 668"/>
                                        <a:gd name="T75" fmla="*/ 0 h 887"/>
                                        <a:gd name="T76" fmla="*/ 0 w 668"/>
                                        <a:gd name="T77" fmla="*/ 0 h 887"/>
                                        <a:gd name="T78" fmla="*/ 0 w 668"/>
                                        <a:gd name="T79" fmla="*/ 0 h 887"/>
                                        <a:gd name="T80" fmla="*/ 0 w 668"/>
                                        <a:gd name="T81" fmla="*/ 0 h 887"/>
                                        <a:gd name="T82" fmla="*/ 0 w 668"/>
                                        <a:gd name="T83" fmla="*/ 0 h 887"/>
                                        <a:gd name="T84" fmla="*/ 0 w 668"/>
                                        <a:gd name="T85" fmla="*/ 0 h 887"/>
                                        <a:gd name="T86" fmla="*/ 0 w 668"/>
                                        <a:gd name="T87" fmla="*/ 0 h 887"/>
                                        <a:gd name="T88" fmla="*/ 0 w 668"/>
                                        <a:gd name="T89" fmla="*/ 0 h 887"/>
                                        <a:gd name="T90" fmla="*/ 0 w 668"/>
                                        <a:gd name="T91" fmla="*/ 0 h 887"/>
                                        <a:gd name="T92" fmla="*/ 0 w 668"/>
                                        <a:gd name="T93" fmla="*/ 0 h 887"/>
                                        <a:gd name="T94" fmla="*/ 0 w 668"/>
                                        <a:gd name="T95" fmla="*/ 0 h 887"/>
                                        <a:gd name="T96" fmla="*/ 0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84" name="Freeform 56">
                                      <a:extLst>
                                        <a:ext uri="{FF2B5EF4-FFF2-40B4-BE49-F238E27FC236}">
                                          <a16:creationId xmlns:a16="http://schemas.microsoft.com/office/drawing/2014/main" id="{4BEADEF7-B0CB-4534-8FDB-D7AFCDC8A3C9}"/>
                                        </a:ext>
                                      </a:extLst>
                                    </p:cNvPr>
                                    <p:cNvSpPr>
                                      <a:spLocks/>
                                    </p:cNvSpPr>
                                    <p:nvPr/>
                                  </p:nvSpPr>
                                  <p:spPr bwMode="auto">
                                    <a:xfrm>
                                      <a:off x="2150" y="1667"/>
                                      <a:ext cx="130" cy="113"/>
                                    </a:xfrm>
                                    <a:custGeom>
                                      <a:avLst/>
                                      <a:gdLst>
                                        <a:gd name="T0" fmla="*/ 0 w 653"/>
                                        <a:gd name="T1" fmla="*/ 0 h 567"/>
                                        <a:gd name="T2" fmla="*/ 0 w 653"/>
                                        <a:gd name="T3" fmla="*/ 0 h 567"/>
                                        <a:gd name="T4" fmla="*/ 0 w 653"/>
                                        <a:gd name="T5" fmla="*/ 0 h 567"/>
                                        <a:gd name="T6" fmla="*/ 0 w 653"/>
                                        <a:gd name="T7" fmla="*/ 0 h 567"/>
                                        <a:gd name="T8" fmla="*/ 0 w 653"/>
                                        <a:gd name="T9" fmla="*/ 0 h 567"/>
                                        <a:gd name="T10" fmla="*/ 0 w 653"/>
                                        <a:gd name="T11" fmla="*/ 0 h 567"/>
                                        <a:gd name="T12" fmla="*/ 0 w 653"/>
                                        <a:gd name="T13" fmla="*/ 0 h 567"/>
                                        <a:gd name="T14" fmla="*/ 0 w 653"/>
                                        <a:gd name="T15" fmla="*/ 0 h 567"/>
                                        <a:gd name="T16" fmla="*/ 0 w 653"/>
                                        <a:gd name="T17" fmla="*/ 0 h 567"/>
                                        <a:gd name="T18" fmla="*/ 0 w 653"/>
                                        <a:gd name="T19" fmla="*/ 0 h 567"/>
                                        <a:gd name="T20" fmla="*/ 0 w 653"/>
                                        <a:gd name="T21" fmla="*/ 0 h 567"/>
                                        <a:gd name="T22" fmla="*/ 0 w 653"/>
                                        <a:gd name="T23" fmla="*/ 0 h 567"/>
                                        <a:gd name="T24" fmla="*/ 0 w 653"/>
                                        <a:gd name="T25" fmla="*/ 0 h 567"/>
                                        <a:gd name="T26" fmla="*/ 0 w 653"/>
                                        <a:gd name="T27" fmla="*/ 0 h 567"/>
                                        <a:gd name="T28" fmla="*/ 0 w 653"/>
                                        <a:gd name="T29" fmla="*/ 0 h 567"/>
                                        <a:gd name="T30" fmla="*/ 0 w 653"/>
                                        <a:gd name="T31" fmla="*/ 0 h 567"/>
                                        <a:gd name="T32" fmla="*/ 0 w 653"/>
                                        <a:gd name="T33" fmla="*/ 0 h 567"/>
                                        <a:gd name="T34" fmla="*/ 0 w 653"/>
                                        <a:gd name="T35" fmla="*/ 0 h 567"/>
                                        <a:gd name="T36" fmla="*/ 0 w 653"/>
                                        <a:gd name="T37" fmla="*/ 0 h 567"/>
                                        <a:gd name="T38" fmla="*/ 0 w 653"/>
                                        <a:gd name="T39" fmla="*/ 0 h 567"/>
                                        <a:gd name="T40" fmla="*/ 0 w 653"/>
                                        <a:gd name="T41" fmla="*/ 0 h 567"/>
                                        <a:gd name="T42" fmla="*/ 0 w 653"/>
                                        <a:gd name="T43" fmla="*/ 0 h 567"/>
                                        <a:gd name="T44" fmla="*/ 0 w 653"/>
                                        <a:gd name="T45" fmla="*/ 0 h 567"/>
                                        <a:gd name="T46" fmla="*/ 0 w 653"/>
                                        <a:gd name="T47" fmla="*/ 0 h 567"/>
                                        <a:gd name="T48" fmla="*/ 0 w 653"/>
                                        <a:gd name="T49" fmla="*/ 0 h 567"/>
                                        <a:gd name="T50" fmla="*/ 0 w 653"/>
                                        <a:gd name="T51" fmla="*/ 0 h 567"/>
                                        <a:gd name="T52" fmla="*/ 0 w 653"/>
                                        <a:gd name="T53" fmla="*/ 0 h 567"/>
                                        <a:gd name="T54" fmla="*/ 0 w 653"/>
                                        <a:gd name="T55" fmla="*/ 0 h 567"/>
                                        <a:gd name="T56" fmla="*/ 0 w 653"/>
                                        <a:gd name="T57" fmla="*/ 0 h 567"/>
                                        <a:gd name="T58" fmla="*/ 0 w 653"/>
                                        <a:gd name="T59" fmla="*/ 0 h 567"/>
                                        <a:gd name="T60" fmla="*/ 0 w 653"/>
                                        <a:gd name="T61" fmla="*/ 0 h 567"/>
                                        <a:gd name="T62" fmla="*/ 0 w 653"/>
                                        <a:gd name="T63" fmla="*/ 0 h 567"/>
                                        <a:gd name="T64" fmla="*/ 0 w 653"/>
                                        <a:gd name="T65" fmla="*/ 0 h 567"/>
                                        <a:gd name="T66" fmla="*/ 0 w 653"/>
                                        <a:gd name="T67" fmla="*/ 0 h 567"/>
                                        <a:gd name="T68" fmla="*/ 0 w 653"/>
                                        <a:gd name="T69" fmla="*/ 0 h 567"/>
                                        <a:gd name="T70" fmla="*/ 0 w 653"/>
                                        <a:gd name="T71" fmla="*/ 0 h 567"/>
                                        <a:gd name="T72" fmla="*/ 0 w 653"/>
                                        <a:gd name="T73" fmla="*/ 0 h 567"/>
                                        <a:gd name="T74" fmla="*/ 0 w 653"/>
                                        <a:gd name="T75" fmla="*/ 0 h 567"/>
                                        <a:gd name="T76" fmla="*/ 0 w 653"/>
                                        <a:gd name="T77" fmla="*/ 0 h 567"/>
                                        <a:gd name="T78" fmla="*/ 0 w 653"/>
                                        <a:gd name="T79" fmla="*/ 0 h 567"/>
                                        <a:gd name="T80" fmla="*/ 0 w 653"/>
                                        <a:gd name="T81" fmla="*/ 0 h 567"/>
                                        <a:gd name="T82" fmla="*/ 0 w 653"/>
                                        <a:gd name="T83" fmla="*/ 0 h 567"/>
                                        <a:gd name="T84" fmla="*/ 0 w 653"/>
                                        <a:gd name="T85" fmla="*/ 0 h 567"/>
                                        <a:gd name="T86" fmla="*/ 0 w 653"/>
                                        <a:gd name="T87" fmla="*/ 0 h 567"/>
                                        <a:gd name="T88" fmla="*/ 0 w 653"/>
                                        <a:gd name="T89" fmla="*/ 0 h 567"/>
                                        <a:gd name="T90" fmla="*/ 0 w 653"/>
                                        <a:gd name="T91" fmla="*/ 0 h 567"/>
                                        <a:gd name="T92" fmla="*/ 0 w 653"/>
                                        <a:gd name="T93" fmla="*/ 0 h 567"/>
                                        <a:gd name="T94" fmla="*/ 0 w 653"/>
                                        <a:gd name="T95" fmla="*/ 0 h 567"/>
                                        <a:gd name="T96" fmla="*/ 0 w 653"/>
                                        <a:gd name="T97" fmla="*/ 0 h 567"/>
                                        <a:gd name="T98" fmla="*/ 0 w 653"/>
                                        <a:gd name="T99" fmla="*/ 0 h 567"/>
                                        <a:gd name="T100" fmla="*/ 0 w 653"/>
                                        <a:gd name="T101" fmla="*/ 0 h 567"/>
                                        <a:gd name="T102" fmla="*/ 0 w 653"/>
                                        <a:gd name="T103" fmla="*/ 0 h 567"/>
                                        <a:gd name="T104" fmla="*/ 0 w 653"/>
                                        <a:gd name="T105" fmla="*/ 0 h 567"/>
                                        <a:gd name="T106" fmla="*/ 0 w 653"/>
                                        <a:gd name="T107" fmla="*/ 0 h 567"/>
                                        <a:gd name="T108" fmla="*/ 0 w 653"/>
                                        <a:gd name="T109" fmla="*/ 0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280" name="Freeform 57">
                                  <a:extLst>
                                    <a:ext uri="{FF2B5EF4-FFF2-40B4-BE49-F238E27FC236}">
                                      <a16:creationId xmlns:a16="http://schemas.microsoft.com/office/drawing/2014/main" id="{DCA80A85-C00D-4C3B-95BC-6EFA2A94CABA}"/>
                                    </a:ext>
                                  </a:extLst>
                                </p:cNvPr>
                                <p:cNvSpPr>
                                  <a:spLocks/>
                                </p:cNvSpPr>
                                <p:nvPr/>
                              </p:nvSpPr>
                              <p:spPr bwMode="auto">
                                <a:xfrm>
                                  <a:off x="2240" y="1768"/>
                                  <a:ext cx="78" cy="101"/>
                                </a:xfrm>
                                <a:custGeom>
                                  <a:avLst/>
                                  <a:gdLst>
                                    <a:gd name="T0" fmla="*/ 0 w 391"/>
                                    <a:gd name="T1" fmla="*/ 0 h 501"/>
                                    <a:gd name="T2" fmla="*/ 0 w 391"/>
                                    <a:gd name="T3" fmla="*/ 0 h 501"/>
                                    <a:gd name="T4" fmla="*/ 0 w 391"/>
                                    <a:gd name="T5" fmla="*/ 0 h 501"/>
                                    <a:gd name="T6" fmla="*/ 0 w 391"/>
                                    <a:gd name="T7" fmla="*/ 0 h 501"/>
                                    <a:gd name="T8" fmla="*/ 0 w 391"/>
                                    <a:gd name="T9" fmla="*/ 0 h 501"/>
                                    <a:gd name="T10" fmla="*/ 0 w 391"/>
                                    <a:gd name="T11" fmla="*/ 0 h 501"/>
                                    <a:gd name="T12" fmla="*/ 0 w 391"/>
                                    <a:gd name="T13" fmla="*/ 0 h 501"/>
                                    <a:gd name="T14" fmla="*/ 0 w 391"/>
                                    <a:gd name="T15" fmla="*/ 0 h 501"/>
                                    <a:gd name="T16" fmla="*/ 0 w 391"/>
                                    <a:gd name="T17" fmla="*/ 0 h 501"/>
                                    <a:gd name="T18" fmla="*/ 0 w 391"/>
                                    <a:gd name="T19" fmla="*/ 0 h 501"/>
                                    <a:gd name="T20" fmla="*/ 0 w 391"/>
                                    <a:gd name="T21" fmla="*/ 0 h 501"/>
                                    <a:gd name="T22" fmla="*/ 0 w 391"/>
                                    <a:gd name="T23" fmla="*/ 0 h 501"/>
                                    <a:gd name="T24" fmla="*/ 0 w 391"/>
                                    <a:gd name="T25" fmla="*/ 0 h 501"/>
                                    <a:gd name="T26" fmla="*/ 0 w 391"/>
                                    <a:gd name="T27" fmla="*/ 0 h 501"/>
                                    <a:gd name="T28" fmla="*/ 0 w 391"/>
                                    <a:gd name="T29" fmla="*/ 0 h 501"/>
                                    <a:gd name="T30" fmla="*/ 0 w 391"/>
                                    <a:gd name="T31" fmla="*/ 0 h 501"/>
                                    <a:gd name="T32" fmla="*/ 0 w 391"/>
                                    <a:gd name="T33" fmla="*/ 0 h 501"/>
                                    <a:gd name="T34" fmla="*/ 0 w 391"/>
                                    <a:gd name="T35" fmla="*/ 0 h 501"/>
                                    <a:gd name="T36" fmla="*/ 0 w 391"/>
                                    <a:gd name="T37" fmla="*/ 0 h 501"/>
                                    <a:gd name="T38" fmla="*/ 0 w 391"/>
                                    <a:gd name="T39" fmla="*/ 0 h 501"/>
                                    <a:gd name="T40" fmla="*/ 0 w 391"/>
                                    <a:gd name="T41" fmla="*/ 0 h 501"/>
                                    <a:gd name="T42" fmla="*/ 0 w 391"/>
                                    <a:gd name="T43" fmla="*/ 0 h 501"/>
                                    <a:gd name="T44" fmla="*/ 0 w 391"/>
                                    <a:gd name="T45" fmla="*/ 0 h 501"/>
                                    <a:gd name="T46" fmla="*/ 0 w 391"/>
                                    <a:gd name="T47" fmla="*/ 0 h 501"/>
                                    <a:gd name="T48" fmla="*/ 0 w 391"/>
                                    <a:gd name="T49" fmla="*/ 0 h 501"/>
                                    <a:gd name="T50" fmla="*/ 0 w 391"/>
                                    <a:gd name="T51" fmla="*/ 0 h 501"/>
                                    <a:gd name="T52" fmla="*/ 0 w 391"/>
                                    <a:gd name="T53" fmla="*/ 0 h 501"/>
                                    <a:gd name="T54" fmla="*/ 0 w 391"/>
                                    <a:gd name="T55" fmla="*/ 0 h 501"/>
                                    <a:gd name="T56" fmla="*/ 0 w 391"/>
                                    <a:gd name="T57" fmla="*/ 0 h 501"/>
                                    <a:gd name="T58" fmla="*/ 0 w 391"/>
                                    <a:gd name="T59" fmla="*/ 0 h 501"/>
                                    <a:gd name="T60" fmla="*/ 0 w 391"/>
                                    <a:gd name="T61" fmla="*/ 0 h 501"/>
                                    <a:gd name="T62" fmla="*/ 0 w 391"/>
                                    <a:gd name="T63" fmla="*/ 0 h 501"/>
                                    <a:gd name="T64" fmla="*/ 0 w 391"/>
                                    <a:gd name="T65" fmla="*/ 0 h 501"/>
                                    <a:gd name="T66" fmla="*/ 0 w 391"/>
                                    <a:gd name="T67" fmla="*/ 0 h 501"/>
                                    <a:gd name="T68" fmla="*/ 0 w 391"/>
                                    <a:gd name="T69" fmla="*/ 0 h 501"/>
                                    <a:gd name="T70" fmla="*/ 0 w 391"/>
                                    <a:gd name="T71" fmla="*/ 0 h 501"/>
                                    <a:gd name="T72" fmla="*/ 0 w 391"/>
                                    <a:gd name="T73" fmla="*/ 0 h 501"/>
                                    <a:gd name="T74" fmla="*/ 0 w 391"/>
                                    <a:gd name="T75" fmla="*/ 0 h 501"/>
                                    <a:gd name="T76" fmla="*/ 0 w 391"/>
                                    <a:gd name="T77" fmla="*/ 0 h 501"/>
                                    <a:gd name="T78" fmla="*/ 0 w 391"/>
                                    <a:gd name="T79" fmla="*/ 0 h 501"/>
                                    <a:gd name="T80" fmla="*/ 0 w 391"/>
                                    <a:gd name="T81" fmla="*/ 0 h 501"/>
                                    <a:gd name="T82" fmla="*/ 0 w 391"/>
                                    <a:gd name="T83" fmla="*/ 0 h 501"/>
                                    <a:gd name="T84" fmla="*/ 0 w 391"/>
                                    <a:gd name="T85" fmla="*/ 0 h 501"/>
                                    <a:gd name="T86" fmla="*/ 0 w 391"/>
                                    <a:gd name="T87" fmla="*/ 0 h 501"/>
                                    <a:gd name="T88" fmla="*/ 0 w 391"/>
                                    <a:gd name="T89" fmla="*/ 0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274" name="Group 58">
                                <a:extLst>
                                  <a:ext uri="{FF2B5EF4-FFF2-40B4-BE49-F238E27FC236}">
                                    <a16:creationId xmlns:a16="http://schemas.microsoft.com/office/drawing/2014/main" id="{D44C74B2-84AC-4076-A010-186E2D87A518}"/>
                                  </a:ext>
                                </a:extLst>
                              </p:cNvPr>
                              <p:cNvGrpSpPr>
                                <a:grpSpLocks/>
                              </p:cNvGrpSpPr>
                              <p:nvPr/>
                            </p:nvGrpSpPr>
                            <p:grpSpPr bwMode="auto">
                              <a:xfrm>
                                <a:off x="2162" y="1678"/>
                                <a:ext cx="108" cy="94"/>
                                <a:chOff x="2162" y="1678"/>
                                <a:chExt cx="108" cy="94"/>
                              </a:xfrm>
                            </p:grpSpPr>
                            <p:sp>
                              <p:nvSpPr>
                                <p:cNvPr id="34275" name="Freeform 59">
                                  <a:extLst>
                                    <a:ext uri="{FF2B5EF4-FFF2-40B4-BE49-F238E27FC236}">
                                      <a16:creationId xmlns:a16="http://schemas.microsoft.com/office/drawing/2014/main" id="{04A482DD-BD34-4AF6-9011-EAB82721F10C}"/>
                                    </a:ext>
                                  </a:extLst>
                                </p:cNvPr>
                                <p:cNvSpPr>
                                  <a:spLocks/>
                                </p:cNvSpPr>
                                <p:nvPr/>
                              </p:nvSpPr>
                              <p:spPr bwMode="auto">
                                <a:xfrm>
                                  <a:off x="2162" y="1678"/>
                                  <a:ext cx="108" cy="94"/>
                                </a:xfrm>
                                <a:custGeom>
                                  <a:avLst/>
                                  <a:gdLst>
                                    <a:gd name="T0" fmla="*/ 0 w 541"/>
                                    <a:gd name="T1" fmla="*/ 0 h 470"/>
                                    <a:gd name="T2" fmla="*/ 0 w 541"/>
                                    <a:gd name="T3" fmla="*/ 0 h 470"/>
                                    <a:gd name="T4" fmla="*/ 0 w 541"/>
                                    <a:gd name="T5" fmla="*/ 0 h 470"/>
                                    <a:gd name="T6" fmla="*/ 0 w 541"/>
                                    <a:gd name="T7" fmla="*/ 0 h 470"/>
                                    <a:gd name="T8" fmla="*/ 0 w 541"/>
                                    <a:gd name="T9" fmla="*/ 0 h 470"/>
                                    <a:gd name="T10" fmla="*/ 0 w 541"/>
                                    <a:gd name="T11" fmla="*/ 0 h 470"/>
                                    <a:gd name="T12" fmla="*/ 0 w 541"/>
                                    <a:gd name="T13" fmla="*/ 0 h 470"/>
                                    <a:gd name="T14" fmla="*/ 0 w 541"/>
                                    <a:gd name="T15" fmla="*/ 0 h 470"/>
                                    <a:gd name="T16" fmla="*/ 0 w 541"/>
                                    <a:gd name="T17" fmla="*/ 0 h 470"/>
                                    <a:gd name="T18" fmla="*/ 0 w 541"/>
                                    <a:gd name="T19" fmla="*/ 0 h 470"/>
                                    <a:gd name="T20" fmla="*/ 0 w 541"/>
                                    <a:gd name="T21" fmla="*/ 0 h 470"/>
                                    <a:gd name="T22" fmla="*/ 0 w 541"/>
                                    <a:gd name="T23" fmla="*/ 0 h 470"/>
                                    <a:gd name="T24" fmla="*/ 0 w 541"/>
                                    <a:gd name="T25" fmla="*/ 0 h 470"/>
                                    <a:gd name="T26" fmla="*/ 0 w 541"/>
                                    <a:gd name="T27" fmla="*/ 0 h 470"/>
                                    <a:gd name="T28" fmla="*/ 0 w 541"/>
                                    <a:gd name="T29" fmla="*/ 0 h 470"/>
                                    <a:gd name="T30" fmla="*/ 0 w 541"/>
                                    <a:gd name="T31" fmla="*/ 0 h 470"/>
                                    <a:gd name="T32" fmla="*/ 0 w 541"/>
                                    <a:gd name="T33" fmla="*/ 0 h 470"/>
                                    <a:gd name="T34" fmla="*/ 0 w 541"/>
                                    <a:gd name="T35" fmla="*/ 0 h 470"/>
                                    <a:gd name="T36" fmla="*/ 0 w 541"/>
                                    <a:gd name="T37" fmla="*/ 0 h 470"/>
                                    <a:gd name="T38" fmla="*/ 0 w 541"/>
                                    <a:gd name="T39" fmla="*/ 0 h 470"/>
                                    <a:gd name="T40" fmla="*/ 0 w 541"/>
                                    <a:gd name="T41" fmla="*/ 0 h 470"/>
                                    <a:gd name="T42" fmla="*/ 0 w 541"/>
                                    <a:gd name="T43" fmla="*/ 0 h 470"/>
                                    <a:gd name="T44" fmla="*/ 0 w 541"/>
                                    <a:gd name="T45" fmla="*/ 0 h 470"/>
                                    <a:gd name="T46" fmla="*/ 0 w 541"/>
                                    <a:gd name="T47" fmla="*/ 0 h 470"/>
                                    <a:gd name="T48" fmla="*/ 0 w 541"/>
                                    <a:gd name="T49" fmla="*/ 0 h 470"/>
                                    <a:gd name="T50" fmla="*/ 0 w 541"/>
                                    <a:gd name="T51" fmla="*/ 0 h 470"/>
                                    <a:gd name="T52" fmla="*/ 0 w 541"/>
                                    <a:gd name="T53" fmla="*/ 0 h 470"/>
                                    <a:gd name="T54" fmla="*/ 0 w 541"/>
                                    <a:gd name="T55" fmla="*/ 0 h 470"/>
                                    <a:gd name="T56" fmla="*/ 0 w 541"/>
                                    <a:gd name="T57" fmla="*/ 0 h 470"/>
                                    <a:gd name="T58" fmla="*/ 0 w 541"/>
                                    <a:gd name="T59" fmla="*/ 0 h 470"/>
                                    <a:gd name="T60" fmla="*/ 0 w 541"/>
                                    <a:gd name="T61" fmla="*/ 0 h 470"/>
                                    <a:gd name="T62" fmla="*/ 0 w 541"/>
                                    <a:gd name="T63" fmla="*/ 0 h 470"/>
                                    <a:gd name="T64" fmla="*/ 0 w 541"/>
                                    <a:gd name="T65" fmla="*/ 0 h 470"/>
                                    <a:gd name="T66" fmla="*/ 0 w 541"/>
                                    <a:gd name="T67" fmla="*/ 0 h 470"/>
                                    <a:gd name="T68" fmla="*/ 0 w 541"/>
                                    <a:gd name="T69" fmla="*/ 0 h 470"/>
                                    <a:gd name="T70" fmla="*/ 0 w 541"/>
                                    <a:gd name="T71" fmla="*/ 0 h 470"/>
                                    <a:gd name="T72" fmla="*/ 0 w 541"/>
                                    <a:gd name="T73" fmla="*/ 0 h 470"/>
                                    <a:gd name="T74" fmla="*/ 0 w 541"/>
                                    <a:gd name="T75" fmla="*/ 0 h 470"/>
                                    <a:gd name="T76" fmla="*/ 0 w 541"/>
                                    <a:gd name="T77" fmla="*/ 0 h 470"/>
                                    <a:gd name="T78" fmla="*/ 0 w 541"/>
                                    <a:gd name="T79" fmla="*/ 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6" name="Freeform 60">
                                  <a:extLst>
                                    <a:ext uri="{FF2B5EF4-FFF2-40B4-BE49-F238E27FC236}">
                                      <a16:creationId xmlns:a16="http://schemas.microsoft.com/office/drawing/2014/main" id="{A89CDC0C-233D-42B8-B6BC-8A74770A8F11}"/>
                                    </a:ext>
                                  </a:extLst>
                                </p:cNvPr>
                                <p:cNvSpPr>
                                  <a:spLocks/>
                                </p:cNvSpPr>
                                <p:nvPr/>
                              </p:nvSpPr>
                              <p:spPr bwMode="auto">
                                <a:xfrm>
                                  <a:off x="2169" y="1685"/>
                                  <a:ext cx="99" cy="85"/>
                                </a:xfrm>
                                <a:custGeom>
                                  <a:avLst/>
                                  <a:gdLst>
                                    <a:gd name="T0" fmla="*/ 0 w 492"/>
                                    <a:gd name="T1" fmla="*/ 0 h 428"/>
                                    <a:gd name="T2" fmla="*/ 0 w 492"/>
                                    <a:gd name="T3" fmla="*/ 0 h 428"/>
                                    <a:gd name="T4" fmla="*/ 0 w 492"/>
                                    <a:gd name="T5" fmla="*/ 0 h 428"/>
                                    <a:gd name="T6" fmla="*/ 0 w 492"/>
                                    <a:gd name="T7" fmla="*/ 0 h 428"/>
                                    <a:gd name="T8" fmla="*/ 0 w 492"/>
                                    <a:gd name="T9" fmla="*/ 0 h 428"/>
                                    <a:gd name="T10" fmla="*/ 0 w 492"/>
                                    <a:gd name="T11" fmla="*/ 0 h 428"/>
                                    <a:gd name="T12" fmla="*/ 0 w 492"/>
                                    <a:gd name="T13" fmla="*/ 0 h 428"/>
                                    <a:gd name="T14" fmla="*/ 0 w 492"/>
                                    <a:gd name="T15" fmla="*/ 0 h 428"/>
                                    <a:gd name="T16" fmla="*/ 0 w 492"/>
                                    <a:gd name="T17" fmla="*/ 0 h 428"/>
                                    <a:gd name="T18" fmla="*/ 0 w 492"/>
                                    <a:gd name="T19" fmla="*/ 0 h 428"/>
                                    <a:gd name="T20" fmla="*/ 0 w 492"/>
                                    <a:gd name="T21" fmla="*/ 0 h 428"/>
                                    <a:gd name="T22" fmla="*/ 0 w 492"/>
                                    <a:gd name="T23" fmla="*/ 0 h 428"/>
                                    <a:gd name="T24" fmla="*/ 0 w 492"/>
                                    <a:gd name="T25" fmla="*/ 0 h 428"/>
                                    <a:gd name="T26" fmla="*/ 0 w 492"/>
                                    <a:gd name="T27" fmla="*/ 0 h 428"/>
                                    <a:gd name="T28" fmla="*/ 0 w 492"/>
                                    <a:gd name="T29" fmla="*/ 0 h 428"/>
                                    <a:gd name="T30" fmla="*/ 0 w 492"/>
                                    <a:gd name="T31" fmla="*/ 0 h 428"/>
                                    <a:gd name="T32" fmla="*/ 0 w 492"/>
                                    <a:gd name="T33" fmla="*/ 0 h 428"/>
                                    <a:gd name="T34" fmla="*/ 0 w 492"/>
                                    <a:gd name="T35" fmla="*/ 0 h 428"/>
                                    <a:gd name="T36" fmla="*/ 0 w 492"/>
                                    <a:gd name="T37" fmla="*/ 0 h 428"/>
                                    <a:gd name="T38" fmla="*/ 0 w 492"/>
                                    <a:gd name="T39" fmla="*/ 0 h 428"/>
                                    <a:gd name="T40" fmla="*/ 0 w 492"/>
                                    <a:gd name="T41" fmla="*/ 0 h 428"/>
                                    <a:gd name="T42" fmla="*/ 0 w 492"/>
                                    <a:gd name="T43" fmla="*/ 0 h 428"/>
                                    <a:gd name="T44" fmla="*/ 0 w 492"/>
                                    <a:gd name="T45" fmla="*/ 0 h 428"/>
                                    <a:gd name="T46" fmla="*/ 0 w 492"/>
                                    <a:gd name="T47" fmla="*/ 0 h 428"/>
                                    <a:gd name="T48" fmla="*/ 0 w 492"/>
                                    <a:gd name="T49" fmla="*/ 0 h 428"/>
                                    <a:gd name="T50" fmla="*/ 0 w 492"/>
                                    <a:gd name="T51" fmla="*/ 0 h 428"/>
                                    <a:gd name="T52" fmla="*/ 0 w 492"/>
                                    <a:gd name="T53" fmla="*/ 0 h 428"/>
                                    <a:gd name="T54" fmla="*/ 0 w 492"/>
                                    <a:gd name="T55" fmla="*/ 0 h 428"/>
                                    <a:gd name="T56" fmla="*/ 0 w 492"/>
                                    <a:gd name="T57" fmla="*/ 0 h 428"/>
                                    <a:gd name="T58" fmla="*/ 0 w 492"/>
                                    <a:gd name="T59" fmla="*/ 0 h 428"/>
                                    <a:gd name="T60" fmla="*/ 0 w 492"/>
                                    <a:gd name="T61" fmla="*/ 0 h 428"/>
                                    <a:gd name="T62" fmla="*/ 0 w 492"/>
                                    <a:gd name="T63" fmla="*/ 0 h 428"/>
                                    <a:gd name="T64" fmla="*/ 0 w 492"/>
                                    <a:gd name="T65" fmla="*/ 0 h 428"/>
                                    <a:gd name="T66" fmla="*/ 0 w 492"/>
                                    <a:gd name="T67" fmla="*/ 0 h 428"/>
                                    <a:gd name="T68" fmla="*/ 0 w 492"/>
                                    <a:gd name="T69" fmla="*/ 0 h 428"/>
                                    <a:gd name="T70" fmla="*/ 0 w 492"/>
                                    <a:gd name="T71" fmla="*/ 0 h 428"/>
                                    <a:gd name="T72" fmla="*/ 0 w 492"/>
                                    <a:gd name="T73" fmla="*/ 0 h 428"/>
                                    <a:gd name="T74" fmla="*/ 0 w 492"/>
                                    <a:gd name="T75" fmla="*/ 0 h 428"/>
                                    <a:gd name="T76" fmla="*/ 0 w 492"/>
                                    <a:gd name="T77" fmla="*/ 0 h 428"/>
                                    <a:gd name="T78" fmla="*/ 0 w 492"/>
                                    <a:gd name="T79" fmla="*/ 0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7" name="Freeform 61">
                                  <a:extLst>
                                    <a:ext uri="{FF2B5EF4-FFF2-40B4-BE49-F238E27FC236}">
                                      <a16:creationId xmlns:a16="http://schemas.microsoft.com/office/drawing/2014/main" id="{A4EB244B-F855-41CA-8369-4FABF1AF2CFF}"/>
                                    </a:ext>
                                  </a:extLst>
                                </p:cNvPr>
                                <p:cNvSpPr>
                                  <a:spLocks/>
                                </p:cNvSpPr>
                                <p:nvPr/>
                              </p:nvSpPr>
                              <p:spPr bwMode="auto">
                                <a:xfrm>
                                  <a:off x="2176" y="1691"/>
                                  <a:ext cx="89" cy="77"/>
                                </a:xfrm>
                                <a:custGeom>
                                  <a:avLst/>
                                  <a:gdLst>
                                    <a:gd name="T0" fmla="*/ 0 w 441"/>
                                    <a:gd name="T1" fmla="*/ 0 h 383"/>
                                    <a:gd name="T2" fmla="*/ 0 w 441"/>
                                    <a:gd name="T3" fmla="*/ 0 h 383"/>
                                    <a:gd name="T4" fmla="*/ 0 w 441"/>
                                    <a:gd name="T5" fmla="*/ 0 h 383"/>
                                    <a:gd name="T6" fmla="*/ 0 w 441"/>
                                    <a:gd name="T7" fmla="*/ 0 h 383"/>
                                    <a:gd name="T8" fmla="*/ 0 w 441"/>
                                    <a:gd name="T9" fmla="*/ 0 h 383"/>
                                    <a:gd name="T10" fmla="*/ 0 w 441"/>
                                    <a:gd name="T11" fmla="*/ 0 h 383"/>
                                    <a:gd name="T12" fmla="*/ 0 w 441"/>
                                    <a:gd name="T13" fmla="*/ 0 h 383"/>
                                    <a:gd name="T14" fmla="*/ 0 w 441"/>
                                    <a:gd name="T15" fmla="*/ 0 h 383"/>
                                    <a:gd name="T16" fmla="*/ 0 w 441"/>
                                    <a:gd name="T17" fmla="*/ 0 h 383"/>
                                    <a:gd name="T18" fmla="*/ 0 w 441"/>
                                    <a:gd name="T19" fmla="*/ 0 h 383"/>
                                    <a:gd name="T20" fmla="*/ 0 w 441"/>
                                    <a:gd name="T21" fmla="*/ 0 h 383"/>
                                    <a:gd name="T22" fmla="*/ 0 w 441"/>
                                    <a:gd name="T23" fmla="*/ 0 h 383"/>
                                    <a:gd name="T24" fmla="*/ 0 w 441"/>
                                    <a:gd name="T25" fmla="*/ 0 h 383"/>
                                    <a:gd name="T26" fmla="*/ 0 w 441"/>
                                    <a:gd name="T27" fmla="*/ 0 h 383"/>
                                    <a:gd name="T28" fmla="*/ 0 w 441"/>
                                    <a:gd name="T29" fmla="*/ 0 h 383"/>
                                    <a:gd name="T30" fmla="*/ 0 w 441"/>
                                    <a:gd name="T31" fmla="*/ 0 h 383"/>
                                    <a:gd name="T32" fmla="*/ 0 w 441"/>
                                    <a:gd name="T33" fmla="*/ 0 h 383"/>
                                    <a:gd name="T34" fmla="*/ 0 w 441"/>
                                    <a:gd name="T35" fmla="*/ 0 h 383"/>
                                    <a:gd name="T36" fmla="*/ 0 w 441"/>
                                    <a:gd name="T37" fmla="*/ 0 h 383"/>
                                    <a:gd name="T38" fmla="*/ 0 w 441"/>
                                    <a:gd name="T39" fmla="*/ 0 h 383"/>
                                    <a:gd name="T40" fmla="*/ 0 w 441"/>
                                    <a:gd name="T41" fmla="*/ 0 h 383"/>
                                    <a:gd name="T42" fmla="*/ 0 w 441"/>
                                    <a:gd name="T43" fmla="*/ 0 h 383"/>
                                    <a:gd name="T44" fmla="*/ 0 w 441"/>
                                    <a:gd name="T45" fmla="*/ 0 h 383"/>
                                    <a:gd name="T46" fmla="*/ 0 w 441"/>
                                    <a:gd name="T47" fmla="*/ 0 h 383"/>
                                    <a:gd name="T48" fmla="*/ 0 w 441"/>
                                    <a:gd name="T49" fmla="*/ 0 h 383"/>
                                    <a:gd name="T50" fmla="*/ 0 w 441"/>
                                    <a:gd name="T51" fmla="*/ 0 h 383"/>
                                    <a:gd name="T52" fmla="*/ 0 w 441"/>
                                    <a:gd name="T53" fmla="*/ 0 h 383"/>
                                    <a:gd name="T54" fmla="*/ 0 w 441"/>
                                    <a:gd name="T55" fmla="*/ 0 h 383"/>
                                    <a:gd name="T56" fmla="*/ 0 w 441"/>
                                    <a:gd name="T57" fmla="*/ 0 h 383"/>
                                    <a:gd name="T58" fmla="*/ 0 w 441"/>
                                    <a:gd name="T59" fmla="*/ 0 h 383"/>
                                    <a:gd name="T60" fmla="*/ 0 w 441"/>
                                    <a:gd name="T61" fmla="*/ 0 h 383"/>
                                    <a:gd name="T62" fmla="*/ 0 w 441"/>
                                    <a:gd name="T63" fmla="*/ 0 h 383"/>
                                    <a:gd name="T64" fmla="*/ 0 w 441"/>
                                    <a:gd name="T65" fmla="*/ 0 h 383"/>
                                    <a:gd name="T66" fmla="*/ 0 w 441"/>
                                    <a:gd name="T67" fmla="*/ 0 h 383"/>
                                    <a:gd name="T68" fmla="*/ 0 w 441"/>
                                    <a:gd name="T69" fmla="*/ 0 h 383"/>
                                    <a:gd name="T70" fmla="*/ 0 w 441"/>
                                    <a:gd name="T71" fmla="*/ 0 h 383"/>
                                    <a:gd name="T72" fmla="*/ 0 w 441"/>
                                    <a:gd name="T73" fmla="*/ 0 h 383"/>
                                    <a:gd name="T74" fmla="*/ 0 w 441"/>
                                    <a:gd name="T75" fmla="*/ 0 h 383"/>
                                    <a:gd name="T76" fmla="*/ 0 w 441"/>
                                    <a:gd name="T77" fmla="*/ 0 h 383"/>
                                    <a:gd name="T78" fmla="*/ 0 w 441"/>
                                    <a:gd name="T79" fmla="*/ 0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8" name="Freeform 62">
                                  <a:extLst>
                                    <a:ext uri="{FF2B5EF4-FFF2-40B4-BE49-F238E27FC236}">
                                      <a16:creationId xmlns:a16="http://schemas.microsoft.com/office/drawing/2014/main" id="{9AA19DBB-ED2E-4197-B736-DE55BB78E7B1}"/>
                                    </a:ext>
                                  </a:extLst>
                                </p:cNvPr>
                                <p:cNvSpPr>
                                  <a:spLocks/>
                                </p:cNvSpPr>
                                <p:nvPr/>
                              </p:nvSpPr>
                              <p:spPr bwMode="auto">
                                <a:xfrm>
                                  <a:off x="2183" y="1697"/>
                                  <a:ext cx="79" cy="69"/>
                                </a:xfrm>
                                <a:custGeom>
                                  <a:avLst/>
                                  <a:gdLst>
                                    <a:gd name="T0" fmla="*/ 0 w 396"/>
                                    <a:gd name="T1" fmla="*/ 0 h 345"/>
                                    <a:gd name="T2" fmla="*/ 0 w 396"/>
                                    <a:gd name="T3" fmla="*/ 0 h 345"/>
                                    <a:gd name="T4" fmla="*/ 0 w 396"/>
                                    <a:gd name="T5" fmla="*/ 0 h 345"/>
                                    <a:gd name="T6" fmla="*/ 0 w 396"/>
                                    <a:gd name="T7" fmla="*/ 0 h 345"/>
                                    <a:gd name="T8" fmla="*/ 0 w 396"/>
                                    <a:gd name="T9" fmla="*/ 0 h 345"/>
                                    <a:gd name="T10" fmla="*/ 0 w 396"/>
                                    <a:gd name="T11" fmla="*/ 0 h 345"/>
                                    <a:gd name="T12" fmla="*/ 0 w 396"/>
                                    <a:gd name="T13" fmla="*/ 0 h 345"/>
                                    <a:gd name="T14" fmla="*/ 0 w 396"/>
                                    <a:gd name="T15" fmla="*/ 0 h 345"/>
                                    <a:gd name="T16" fmla="*/ 0 w 396"/>
                                    <a:gd name="T17" fmla="*/ 0 h 345"/>
                                    <a:gd name="T18" fmla="*/ 0 w 396"/>
                                    <a:gd name="T19" fmla="*/ 0 h 345"/>
                                    <a:gd name="T20" fmla="*/ 0 w 396"/>
                                    <a:gd name="T21" fmla="*/ 0 h 345"/>
                                    <a:gd name="T22" fmla="*/ 0 w 396"/>
                                    <a:gd name="T23" fmla="*/ 0 h 345"/>
                                    <a:gd name="T24" fmla="*/ 0 w 396"/>
                                    <a:gd name="T25" fmla="*/ 0 h 345"/>
                                    <a:gd name="T26" fmla="*/ 0 w 396"/>
                                    <a:gd name="T27" fmla="*/ 0 h 345"/>
                                    <a:gd name="T28" fmla="*/ 0 w 396"/>
                                    <a:gd name="T29" fmla="*/ 0 h 345"/>
                                    <a:gd name="T30" fmla="*/ 0 w 396"/>
                                    <a:gd name="T31" fmla="*/ 0 h 345"/>
                                    <a:gd name="T32" fmla="*/ 0 w 396"/>
                                    <a:gd name="T33" fmla="*/ 0 h 345"/>
                                    <a:gd name="T34" fmla="*/ 0 w 396"/>
                                    <a:gd name="T35" fmla="*/ 0 h 345"/>
                                    <a:gd name="T36" fmla="*/ 0 w 396"/>
                                    <a:gd name="T37" fmla="*/ 0 h 345"/>
                                    <a:gd name="T38" fmla="*/ 0 w 396"/>
                                    <a:gd name="T39" fmla="*/ 0 h 345"/>
                                    <a:gd name="T40" fmla="*/ 0 w 396"/>
                                    <a:gd name="T41" fmla="*/ 0 h 345"/>
                                    <a:gd name="T42" fmla="*/ 0 w 396"/>
                                    <a:gd name="T43" fmla="*/ 0 h 345"/>
                                    <a:gd name="T44" fmla="*/ 0 w 396"/>
                                    <a:gd name="T45" fmla="*/ 0 h 345"/>
                                    <a:gd name="T46" fmla="*/ 0 w 396"/>
                                    <a:gd name="T47" fmla="*/ 0 h 345"/>
                                    <a:gd name="T48" fmla="*/ 0 w 396"/>
                                    <a:gd name="T49" fmla="*/ 0 h 345"/>
                                    <a:gd name="T50" fmla="*/ 0 w 396"/>
                                    <a:gd name="T51" fmla="*/ 0 h 345"/>
                                    <a:gd name="T52" fmla="*/ 0 w 396"/>
                                    <a:gd name="T53" fmla="*/ 0 h 345"/>
                                    <a:gd name="T54" fmla="*/ 0 w 396"/>
                                    <a:gd name="T55" fmla="*/ 0 h 345"/>
                                    <a:gd name="T56" fmla="*/ 0 w 396"/>
                                    <a:gd name="T57" fmla="*/ 0 h 345"/>
                                    <a:gd name="T58" fmla="*/ 0 w 396"/>
                                    <a:gd name="T59" fmla="*/ 0 h 345"/>
                                    <a:gd name="T60" fmla="*/ 0 w 396"/>
                                    <a:gd name="T61" fmla="*/ 0 h 345"/>
                                    <a:gd name="T62" fmla="*/ 0 w 396"/>
                                    <a:gd name="T63" fmla="*/ 0 h 345"/>
                                    <a:gd name="T64" fmla="*/ 0 w 396"/>
                                    <a:gd name="T65" fmla="*/ 0 h 345"/>
                                    <a:gd name="T66" fmla="*/ 0 w 396"/>
                                    <a:gd name="T67" fmla="*/ 0 h 345"/>
                                    <a:gd name="T68" fmla="*/ 0 w 396"/>
                                    <a:gd name="T69" fmla="*/ 0 h 345"/>
                                    <a:gd name="T70" fmla="*/ 0 w 396"/>
                                    <a:gd name="T71" fmla="*/ 0 h 345"/>
                                    <a:gd name="T72" fmla="*/ 0 w 396"/>
                                    <a:gd name="T73" fmla="*/ 0 h 345"/>
                                    <a:gd name="T74" fmla="*/ 0 w 396"/>
                                    <a:gd name="T75" fmla="*/ 0 h 345"/>
                                    <a:gd name="T76" fmla="*/ 0 w 396"/>
                                    <a:gd name="T77" fmla="*/ 0 h 345"/>
                                    <a:gd name="T78" fmla="*/ 0 w 396"/>
                                    <a:gd name="T79" fmla="*/ 0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68" name="Group 63">
                              <a:extLst>
                                <a:ext uri="{FF2B5EF4-FFF2-40B4-BE49-F238E27FC236}">
                                  <a16:creationId xmlns:a16="http://schemas.microsoft.com/office/drawing/2014/main" id="{714C0A03-8294-4BC2-A181-18DCB290641F}"/>
                                </a:ext>
                              </a:extLst>
                            </p:cNvPr>
                            <p:cNvGrpSpPr>
                              <a:grpSpLocks/>
                            </p:cNvGrpSpPr>
                            <p:nvPr/>
                          </p:nvGrpSpPr>
                          <p:grpSpPr bwMode="auto">
                            <a:xfrm>
                              <a:off x="2199" y="1676"/>
                              <a:ext cx="73" cy="34"/>
                              <a:chOff x="2199" y="1676"/>
                              <a:chExt cx="73" cy="34"/>
                            </a:xfrm>
                          </p:grpSpPr>
                          <p:sp>
                            <p:nvSpPr>
                              <p:cNvPr id="34269" name="Freeform 64">
                                <a:extLst>
                                  <a:ext uri="{FF2B5EF4-FFF2-40B4-BE49-F238E27FC236}">
                                    <a16:creationId xmlns:a16="http://schemas.microsoft.com/office/drawing/2014/main" id="{6A96E25E-9D56-431A-A878-1EF3877A997E}"/>
                                  </a:ext>
                                </a:extLst>
                              </p:cNvPr>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w 88"/>
                                  <a:gd name="T11" fmla="*/ 0 h 49"/>
                                  <a:gd name="T12" fmla="*/ 0 w 88"/>
                                  <a:gd name="T13" fmla="*/ 0 h 49"/>
                                  <a:gd name="T14" fmla="*/ 0 w 88"/>
                                  <a:gd name="T15" fmla="*/ 0 h 49"/>
                                  <a:gd name="T16" fmla="*/ 0 w 88"/>
                                  <a:gd name="T17" fmla="*/ 0 h 49"/>
                                  <a:gd name="T18" fmla="*/ 0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0" name="Freeform 65">
                                <a:extLst>
                                  <a:ext uri="{FF2B5EF4-FFF2-40B4-BE49-F238E27FC236}">
                                    <a16:creationId xmlns:a16="http://schemas.microsoft.com/office/drawing/2014/main" id="{EA5C71CD-6EC9-44EF-83EC-F13F6EF7153D}"/>
                                  </a:ext>
                                </a:extLst>
                              </p:cNvPr>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w 87"/>
                                  <a:gd name="T11" fmla="*/ 0 h 49"/>
                                  <a:gd name="T12" fmla="*/ 0 w 87"/>
                                  <a:gd name="T13" fmla="*/ 0 h 49"/>
                                  <a:gd name="T14" fmla="*/ 0 w 87"/>
                                  <a:gd name="T15" fmla="*/ 0 h 49"/>
                                  <a:gd name="T16" fmla="*/ 0 w 87"/>
                                  <a:gd name="T17" fmla="*/ 0 h 49"/>
                                  <a:gd name="T18" fmla="*/ 0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1" name="Freeform 66">
                                <a:extLst>
                                  <a:ext uri="{FF2B5EF4-FFF2-40B4-BE49-F238E27FC236}">
                                    <a16:creationId xmlns:a16="http://schemas.microsoft.com/office/drawing/2014/main" id="{B04AAB2A-8051-4268-83C0-E95B64EE940E}"/>
                                  </a:ext>
                                </a:extLst>
                              </p:cNvPr>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2" name="Freeform 67">
                                <a:extLst>
                                  <a:ext uri="{FF2B5EF4-FFF2-40B4-BE49-F238E27FC236}">
                                    <a16:creationId xmlns:a16="http://schemas.microsoft.com/office/drawing/2014/main" id="{513EDBD4-649B-4A09-9D4B-415E8FBA41FE}"/>
                                  </a:ext>
                                </a:extLst>
                              </p:cNvPr>
                              <p:cNvSpPr>
                                <a:spLocks/>
                              </p:cNvSpPr>
                              <p:nvPr/>
                            </p:nvSpPr>
                            <p:spPr bwMode="auto">
                              <a:xfrm>
                                <a:off x="2260" y="1697"/>
                                <a:ext cx="12" cy="13"/>
                              </a:xfrm>
                              <a:custGeom>
                                <a:avLst/>
                                <a:gdLst>
                                  <a:gd name="T0" fmla="*/ 0 w 57"/>
                                  <a:gd name="T1" fmla="*/ 0 h 65"/>
                                  <a:gd name="T2" fmla="*/ 0 w 57"/>
                                  <a:gd name="T3" fmla="*/ 0 h 65"/>
                                  <a:gd name="T4" fmla="*/ 0 w 57"/>
                                  <a:gd name="T5" fmla="*/ 0 h 65"/>
                                  <a:gd name="T6" fmla="*/ 0 w 57"/>
                                  <a:gd name="T7" fmla="*/ 0 h 65"/>
                                  <a:gd name="T8" fmla="*/ 0 w 57"/>
                                  <a:gd name="T9" fmla="*/ 0 h 65"/>
                                  <a:gd name="T10" fmla="*/ 0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63" name="Group 68">
                            <a:extLst>
                              <a:ext uri="{FF2B5EF4-FFF2-40B4-BE49-F238E27FC236}">
                                <a16:creationId xmlns:a16="http://schemas.microsoft.com/office/drawing/2014/main" id="{8A57956F-D0F5-49A9-A9FB-AE969CC74D8D}"/>
                              </a:ext>
                            </a:extLst>
                          </p:cNvPr>
                          <p:cNvGrpSpPr>
                            <a:grpSpLocks/>
                          </p:cNvGrpSpPr>
                          <p:nvPr/>
                        </p:nvGrpSpPr>
                        <p:grpSpPr bwMode="auto">
                          <a:xfrm>
                            <a:off x="2223" y="1728"/>
                            <a:ext cx="82" cy="131"/>
                            <a:chOff x="2223" y="1728"/>
                            <a:chExt cx="82" cy="131"/>
                          </a:xfrm>
                        </p:grpSpPr>
                        <p:sp>
                          <p:nvSpPr>
                            <p:cNvPr id="34264" name="Freeform 69">
                              <a:extLst>
                                <a:ext uri="{FF2B5EF4-FFF2-40B4-BE49-F238E27FC236}">
                                  <a16:creationId xmlns:a16="http://schemas.microsoft.com/office/drawing/2014/main" id="{B5FE3BD1-2ECF-4143-B643-92139D3C6A0E}"/>
                                </a:ext>
                              </a:extLst>
                            </p:cNvPr>
                            <p:cNvSpPr>
                              <a:spLocks/>
                            </p:cNvSpPr>
                            <p:nvPr/>
                          </p:nvSpPr>
                          <p:spPr bwMode="auto">
                            <a:xfrm>
                              <a:off x="2259" y="1729"/>
                              <a:ext cx="46" cy="82"/>
                            </a:xfrm>
                            <a:custGeom>
                              <a:avLst/>
                              <a:gdLst>
                                <a:gd name="T0" fmla="*/ 0 w 229"/>
                                <a:gd name="T1" fmla="*/ 0 h 410"/>
                                <a:gd name="T2" fmla="*/ 0 w 229"/>
                                <a:gd name="T3" fmla="*/ 0 h 410"/>
                                <a:gd name="T4" fmla="*/ 0 w 229"/>
                                <a:gd name="T5" fmla="*/ 0 h 410"/>
                                <a:gd name="T6" fmla="*/ 0 w 229"/>
                                <a:gd name="T7" fmla="*/ 0 h 410"/>
                                <a:gd name="T8" fmla="*/ 0 w 229"/>
                                <a:gd name="T9" fmla="*/ 0 h 410"/>
                                <a:gd name="T10" fmla="*/ 0 w 229"/>
                                <a:gd name="T11" fmla="*/ 0 h 410"/>
                                <a:gd name="T12" fmla="*/ 0 w 229"/>
                                <a:gd name="T13" fmla="*/ 0 h 410"/>
                                <a:gd name="T14" fmla="*/ 0 w 229"/>
                                <a:gd name="T15" fmla="*/ 0 h 410"/>
                                <a:gd name="T16" fmla="*/ 0 w 229"/>
                                <a:gd name="T17" fmla="*/ 0 h 410"/>
                                <a:gd name="T18" fmla="*/ 0 w 229"/>
                                <a:gd name="T19" fmla="*/ 0 h 410"/>
                                <a:gd name="T20" fmla="*/ 0 w 229"/>
                                <a:gd name="T21" fmla="*/ 0 h 410"/>
                                <a:gd name="T22" fmla="*/ 0 w 229"/>
                                <a:gd name="T23" fmla="*/ 0 h 410"/>
                                <a:gd name="T24" fmla="*/ 0 w 229"/>
                                <a:gd name="T25" fmla="*/ 0 h 410"/>
                                <a:gd name="T26" fmla="*/ 0 w 229"/>
                                <a:gd name="T27" fmla="*/ 0 h 410"/>
                                <a:gd name="T28" fmla="*/ 0 w 229"/>
                                <a:gd name="T29" fmla="*/ 0 h 410"/>
                                <a:gd name="T30" fmla="*/ 0 w 229"/>
                                <a:gd name="T31" fmla="*/ 0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65" name="Freeform 70">
                              <a:extLst>
                                <a:ext uri="{FF2B5EF4-FFF2-40B4-BE49-F238E27FC236}">
                                  <a16:creationId xmlns:a16="http://schemas.microsoft.com/office/drawing/2014/main" id="{6827C795-4BA3-4A8A-A140-C9AE1F1BC9C2}"/>
                                </a:ext>
                              </a:extLst>
                            </p:cNvPr>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0 w 216"/>
                                <a:gd name="T7" fmla="*/ 0 h 391"/>
                                <a:gd name="T8" fmla="*/ 0 w 216"/>
                                <a:gd name="T9" fmla="*/ 0 h 391"/>
                                <a:gd name="T10" fmla="*/ 0 w 216"/>
                                <a:gd name="T11" fmla="*/ 0 h 391"/>
                                <a:gd name="T12" fmla="*/ 0 w 216"/>
                                <a:gd name="T13" fmla="*/ 0 h 391"/>
                                <a:gd name="T14" fmla="*/ 0 w 216"/>
                                <a:gd name="T15" fmla="*/ 0 h 391"/>
                                <a:gd name="T16" fmla="*/ 0 w 216"/>
                                <a:gd name="T17" fmla="*/ 0 h 391"/>
                                <a:gd name="T18" fmla="*/ 0 w 216"/>
                                <a:gd name="T19" fmla="*/ 0 h 391"/>
                                <a:gd name="T20" fmla="*/ 0 w 216"/>
                                <a:gd name="T21" fmla="*/ 0 h 391"/>
                                <a:gd name="T22" fmla="*/ 0 w 216"/>
                                <a:gd name="T23" fmla="*/ 0 h 391"/>
                                <a:gd name="T24" fmla="*/ 0 w 216"/>
                                <a:gd name="T25" fmla="*/ 0 h 391"/>
                                <a:gd name="T26" fmla="*/ 0 w 216"/>
                                <a:gd name="T27" fmla="*/ 0 h 391"/>
                                <a:gd name="T28" fmla="*/ 0 w 216"/>
                                <a:gd name="T29" fmla="*/ 0 h 391"/>
                                <a:gd name="T30" fmla="*/ 0 w 216"/>
                                <a:gd name="T31" fmla="*/ 0 h 391"/>
                                <a:gd name="T32" fmla="*/ 0 w 216"/>
                                <a:gd name="T33" fmla="*/ 0 h 391"/>
                                <a:gd name="T34" fmla="*/ 0 w 216"/>
                                <a:gd name="T35" fmla="*/ 0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66" name="Freeform 71">
                              <a:extLst>
                                <a:ext uri="{FF2B5EF4-FFF2-40B4-BE49-F238E27FC236}">
                                  <a16:creationId xmlns:a16="http://schemas.microsoft.com/office/drawing/2014/main" id="{F23DC3ED-EF48-4B95-A865-184F160E91B5}"/>
                                </a:ext>
                              </a:extLst>
                            </p:cNvPr>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0 w 371"/>
                                <a:gd name="T7" fmla="*/ 0 h 657"/>
                                <a:gd name="T8" fmla="*/ 0 w 371"/>
                                <a:gd name="T9" fmla="*/ 0 h 657"/>
                                <a:gd name="T10" fmla="*/ 0 w 371"/>
                                <a:gd name="T11" fmla="*/ 0 h 657"/>
                                <a:gd name="T12" fmla="*/ 0 w 371"/>
                                <a:gd name="T13" fmla="*/ 0 h 657"/>
                                <a:gd name="T14" fmla="*/ 0 w 371"/>
                                <a:gd name="T15" fmla="*/ 0 h 657"/>
                                <a:gd name="T16" fmla="*/ 0 w 371"/>
                                <a:gd name="T17" fmla="*/ 0 h 657"/>
                                <a:gd name="T18" fmla="*/ 0 w 371"/>
                                <a:gd name="T19" fmla="*/ 0 h 657"/>
                                <a:gd name="T20" fmla="*/ 0 w 371"/>
                                <a:gd name="T21" fmla="*/ 0 h 657"/>
                                <a:gd name="T22" fmla="*/ 0 w 371"/>
                                <a:gd name="T23" fmla="*/ 0 h 657"/>
                                <a:gd name="T24" fmla="*/ 0 w 371"/>
                                <a:gd name="T25" fmla="*/ 0 h 657"/>
                                <a:gd name="T26" fmla="*/ 0 w 371"/>
                                <a:gd name="T27" fmla="*/ 0 h 657"/>
                                <a:gd name="T28" fmla="*/ 0 w 371"/>
                                <a:gd name="T29" fmla="*/ 0 h 657"/>
                                <a:gd name="T30" fmla="*/ 0 w 371"/>
                                <a:gd name="T31" fmla="*/ 0 h 657"/>
                                <a:gd name="T32" fmla="*/ 0 w 371"/>
                                <a:gd name="T33" fmla="*/ 0 h 657"/>
                                <a:gd name="T34" fmla="*/ 0 w 371"/>
                                <a:gd name="T35" fmla="*/ 0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37" name="Group 72">
                          <a:extLst>
                            <a:ext uri="{FF2B5EF4-FFF2-40B4-BE49-F238E27FC236}">
                              <a16:creationId xmlns:a16="http://schemas.microsoft.com/office/drawing/2014/main" id="{E52195B8-D478-4170-8A84-19A90BDC42E7}"/>
                            </a:ext>
                          </a:extLst>
                        </p:cNvPr>
                        <p:cNvGrpSpPr>
                          <a:grpSpLocks/>
                        </p:cNvGrpSpPr>
                        <p:nvPr/>
                      </p:nvGrpSpPr>
                      <p:grpSpPr bwMode="auto">
                        <a:xfrm>
                          <a:off x="2045" y="1723"/>
                          <a:ext cx="244" cy="215"/>
                          <a:chOff x="2045" y="1723"/>
                          <a:chExt cx="244" cy="215"/>
                        </a:xfrm>
                      </p:grpSpPr>
                      <p:grpSp>
                        <p:nvGrpSpPr>
                          <p:cNvPr id="34238" name="Group 73">
                            <a:extLst>
                              <a:ext uri="{FF2B5EF4-FFF2-40B4-BE49-F238E27FC236}">
                                <a16:creationId xmlns:a16="http://schemas.microsoft.com/office/drawing/2014/main" id="{39553EA1-411E-4A62-9CB9-79D6235DE2CD}"/>
                              </a:ext>
                            </a:extLst>
                          </p:cNvPr>
                          <p:cNvGrpSpPr>
                            <a:grpSpLocks/>
                          </p:cNvGrpSpPr>
                          <p:nvPr/>
                        </p:nvGrpSpPr>
                        <p:grpSpPr bwMode="auto">
                          <a:xfrm>
                            <a:off x="2045" y="1723"/>
                            <a:ext cx="244" cy="215"/>
                            <a:chOff x="2045" y="1723"/>
                            <a:chExt cx="244" cy="215"/>
                          </a:xfrm>
                        </p:grpSpPr>
                        <p:grpSp>
                          <p:nvGrpSpPr>
                            <p:cNvPr id="34243" name="Group 74">
                              <a:extLst>
                                <a:ext uri="{FF2B5EF4-FFF2-40B4-BE49-F238E27FC236}">
                                  <a16:creationId xmlns:a16="http://schemas.microsoft.com/office/drawing/2014/main" id="{1131C166-183D-42EF-AAFA-5498D0F5388E}"/>
                                </a:ext>
                              </a:extLst>
                            </p:cNvPr>
                            <p:cNvGrpSpPr>
                              <a:grpSpLocks/>
                            </p:cNvGrpSpPr>
                            <p:nvPr/>
                          </p:nvGrpSpPr>
                          <p:grpSpPr bwMode="auto">
                            <a:xfrm>
                              <a:off x="2045" y="1723"/>
                              <a:ext cx="244" cy="215"/>
                              <a:chOff x="2045" y="1723"/>
                              <a:chExt cx="244" cy="215"/>
                            </a:xfrm>
                          </p:grpSpPr>
                          <p:grpSp>
                            <p:nvGrpSpPr>
                              <p:cNvPr id="34250" name="Group 75">
                                <a:extLst>
                                  <a:ext uri="{FF2B5EF4-FFF2-40B4-BE49-F238E27FC236}">
                                    <a16:creationId xmlns:a16="http://schemas.microsoft.com/office/drawing/2014/main" id="{64966BB5-00D2-4C51-B76B-A3F877399AE0}"/>
                                  </a:ext>
                                </a:extLst>
                              </p:cNvPr>
                              <p:cNvGrpSpPr>
                                <a:grpSpLocks/>
                              </p:cNvGrpSpPr>
                              <p:nvPr/>
                            </p:nvGrpSpPr>
                            <p:grpSpPr bwMode="auto">
                              <a:xfrm>
                                <a:off x="2045" y="1723"/>
                                <a:ext cx="244" cy="215"/>
                                <a:chOff x="2045" y="1723"/>
                                <a:chExt cx="244" cy="215"/>
                              </a:xfrm>
                            </p:grpSpPr>
                            <p:grpSp>
                              <p:nvGrpSpPr>
                                <p:cNvPr id="34256" name="Group 76">
                                  <a:extLst>
                                    <a:ext uri="{FF2B5EF4-FFF2-40B4-BE49-F238E27FC236}">
                                      <a16:creationId xmlns:a16="http://schemas.microsoft.com/office/drawing/2014/main" id="{54D3C79B-3906-44C3-9527-B6539EC9D67B}"/>
                                    </a:ext>
                                  </a:extLst>
                                </p:cNvPr>
                                <p:cNvGrpSpPr>
                                  <a:grpSpLocks/>
                                </p:cNvGrpSpPr>
                                <p:nvPr/>
                              </p:nvGrpSpPr>
                              <p:grpSpPr bwMode="auto">
                                <a:xfrm>
                                  <a:off x="2045" y="1723"/>
                                  <a:ext cx="244" cy="215"/>
                                  <a:chOff x="2045" y="1723"/>
                                  <a:chExt cx="244" cy="215"/>
                                </a:xfrm>
                              </p:grpSpPr>
                              <p:sp>
                                <p:nvSpPr>
                                  <p:cNvPr id="34258" name="Freeform 77">
                                    <a:extLst>
                                      <a:ext uri="{FF2B5EF4-FFF2-40B4-BE49-F238E27FC236}">
                                        <a16:creationId xmlns:a16="http://schemas.microsoft.com/office/drawing/2014/main" id="{DE4ADDF7-FC89-4441-838E-7B76F9917C71}"/>
                                      </a:ext>
                                    </a:extLst>
                                  </p:cNvPr>
                                  <p:cNvSpPr>
                                    <a:spLocks/>
                                  </p:cNvSpPr>
                                  <p:nvPr/>
                                </p:nvSpPr>
                                <p:spPr bwMode="auto">
                                  <a:xfrm>
                                    <a:off x="2045" y="1723"/>
                                    <a:ext cx="244" cy="215"/>
                                  </a:xfrm>
                                  <a:custGeom>
                                    <a:avLst/>
                                    <a:gdLst>
                                      <a:gd name="T0" fmla="*/ 0 w 1224"/>
                                      <a:gd name="T1" fmla="*/ 0 h 1076"/>
                                      <a:gd name="T2" fmla="*/ 0 w 1224"/>
                                      <a:gd name="T3" fmla="*/ 0 h 1076"/>
                                      <a:gd name="T4" fmla="*/ 0 w 1224"/>
                                      <a:gd name="T5" fmla="*/ 0 h 1076"/>
                                      <a:gd name="T6" fmla="*/ 0 w 1224"/>
                                      <a:gd name="T7" fmla="*/ 0 h 1076"/>
                                      <a:gd name="T8" fmla="*/ 0 w 1224"/>
                                      <a:gd name="T9" fmla="*/ 0 h 1076"/>
                                      <a:gd name="T10" fmla="*/ 0 w 1224"/>
                                      <a:gd name="T11" fmla="*/ 0 h 1076"/>
                                      <a:gd name="T12" fmla="*/ 0 w 1224"/>
                                      <a:gd name="T13" fmla="*/ 0 h 1076"/>
                                      <a:gd name="T14" fmla="*/ 0 w 1224"/>
                                      <a:gd name="T15" fmla="*/ 0 h 1076"/>
                                      <a:gd name="T16" fmla="*/ 0 w 1224"/>
                                      <a:gd name="T17" fmla="*/ 0 h 1076"/>
                                      <a:gd name="T18" fmla="*/ 0 w 1224"/>
                                      <a:gd name="T19" fmla="*/ 0 h 1076"/>
                                      <a:gd name="T20" fmla="*/ 0 w 1224"/>
                                      <a:gd name="T21" fmla="*/ 0 h 1076"/>
                                      <a:gd name="T22" fmla="*/ 0 w 1224"/>
                                      <a:gd name="T23" fmla="*/ 0 h 1076"/>
                                      <a:gd name="T24" fmla="*/ 0 w 1224"/>
                                      <a:gd name="T25" fmla="*/ 0 h 1076"/>
                                      <a:gd name="T26" fmla="*/ 0 w 1224"/>
                                      <a:gd name="T27" fmla="*/ 0 h 1076"/>
                                      <a:gd name="T28" fmla="*/ 0 w 1224"/>
                                      <a:gd name="T29" fmla="*/ 0 h 1076"/>
                                      <a:gd name="T30" fmla="*/ 0 w 1224"/>
                                      <a:gd name="T31" fmla="*/ 0 h 1076"/>
                                      <a:gd name="T32" fmla="*/ 0 w 1224"/>
                                      <a:gd name="T33" fmla="*/ 0 h 1076"/>
                                      <a:gd name="T34" fmla="*/ 0 w 1224"/>
                                      <a:gd name="T35" fmla="*/ 0 h 1076"/>
                                      <a:gd name="T36" fmla="*/ 0 w 1224"/>
                                      <a:gd name="T37" fmla="*/ 0 h 1076"/>
                                      <a:gd name="T38" fmla="*/ 0 w 1224"/>
                                      <a:gd name="T39" fmla="*/ 0 h 1076"/>
                                      <a:gd name="T40" fmla="*/ 0 w 1224"/>
                                      <a:gd name="T41" fmla="*/ 0 h 1076"/>
                                      <a:gd name="T42" fmla="*/ 0 w 1224"/>
                                      <a:gd name="T43" fmla="*/ 0 h 1076"/>
                                      <a:gd name="T44" fmla="*/ 0 w 1224"/>
                                      <a:gd name="T45" fmla="*/ 0 h 1076"/>
                                      <a:gd name="T46" fmla="*/ 0 w 1224"/>
                                      <a:gd name="T47" fmla="*/ 0 h 1076"/>
                                      <a:gd name="T48" fmla="*/ 0 w 1224"/>
                                      <a:gd name="T49" fmla="*/ 0 h 1076"/>
                                      <a:gd name="T50" fmla="*/ 0 w 1224"/>
                                      <a:gd name="T51" fmla="*/ 0 h 1076"/>
                                      <a:gd name="T52" fmla="*/ 0 w 1224"/>
                                      <a:gd name="T53" fmla="*/ 0 h 1076"/>
                                      <a:gd name="T54" fmla="*/ 0 w 1224"/>
                                      <a:gd name="T55" fmla="*/ 0 h 1076"/>
                                      <a:gd name="T56" fmla="*/ 0 w 1224"/>
                                      <a:gd name="T57" fmla="*/ 0 h 1076"/>
                                      <a:gd name="T58" fmla="*/ 0 w 1224"/>
                                      <a:gd name="T59" fmla="*/ 0 h 1076"/>
                                      <a:gd name="T60" fmla="*/ 0 w 1224"/>
                                      <a:gd name="T61" fmla="*/ 0 h 1076"/>
                                      <a:gd name="T62" fmla="*/ 0 w 1224"/>
                                      <a:gd name="T63" fmla="*/ 0 h 1076"/>
                                      <a:gd name="T64" fmla="*/ 0 w 1224"/>
                                      <a:gd name="T65" fmla="*/ 0 h 1076"/>
                                      <a:gd name="T66" fmla="*/ 0 w 1224"/>
                                      <a:gd name="T67" fmla="*/ 0 h 1076"/>
                                      <a:gd name="T68" fmla="*/ 0 w 1224"/>
                                      <a:gd name="T69" fmla="*/ 0 h 1076"/>
                                      <a:gd name="T70" fmla="*/ 0 w 1224"/>
                                      <a:gd name="T71" fmla="*/ 0 h 1076"/>
                                      <a:gd name="T72" fmla="*/ 0 w 1224"/>
                                      <a:gd name="T73" fmla="*/ 0 h 1076"/>
                                      <a:gd name="T74" fmla="*/ 0 w 1224"/>
                                      <a:gd name="T75" fmla="*/ 0 h 1076"/>
                                      <a:gd name="T76" fmla="*/ 0 w 1224"/>
                                      <a:gd name="T77" fmla="*/ 0 h 1076"/>
                                      <a:gd name="T78" fmla="*/ 0 w 1224"/>
                                      <a:gd name="T79" fmla="*/ 0 h 1076"/>
                                      <a:gd name="T80" fmla="*/ 0 w 1224"/>
                                      <a:gd name="T81" fmla="*/ 0 h 1076"/>
                                      <a:gd name="T82" fmla="*/ 0 w 1224"/>
                                      <a:gd name="T83" fmla="*/ 0 h 1076"/>
                                      <a:gd name="T84" fmla="*/ 0 w 1224"/>
                                      <a:gd name="T85" fmla="*/ 0 h 1076"/>
                                      <a:gd name="T86" fmla="*/ 0 w 1224"/>
                                      <a:gd name="T87" fmla="*/ 0 h 1076"/>
                                      <a:gd name="T88" fmla="*/ 0 w 1224"/>
                                      <a:gd name="T89" fmla="*/ 0 h 1076"/>
                                      <a:gd name="T90" fmla="*/ 0 w 1224"/>
                                      <a:gd name="T91" fmla="*/ 0 h 1076"/>
                                      <a:gd name="T92" fmla="*/ 0 w 1224"/>
                                      <a:gd name="T93" fmla="*/ 0 h 1076"/>
                                      <a:gd name="T94" fmla="*/ 0 w 1224"/>
                                      <a:gd name="T95" fmla="*/ 0 h 1076"/>
                                      <a:gd name="T96" fmla="*/ 0 w 1224"/>
                                      <a:gd name="T97" fmla="*/ 0 h 1076"/>
                                      <a:gd name="T98" fmla="*/ 0 w 1224"/>
                                      <a:gd name="T99" fmla="*/ 0 h 1076"/>
                                      <a:gd name="T100" fmla="*/ 0 w 1224"/>
                                      <a:gd name="T101" fmla="*/ 0 h 1076"/>
                                      <a:gd name="T102" fmla="*/ 0 w 1224"/>
                                      <a:gd name="T103" fmla="*/ 0 h 1076"/>
                                      <a:gd name="T104" fmla="*/ 0 w 1224"/>
                                      <a:gd name="T105" fmla="*/ 0 h 1076"/>
                                      <a:gd name="T106" fmla="*/ 0 w 1224"/>
                                      <a:gd name="T107" fmla="*/ 0 h 1076"/>
                                      <a:gd name="T108" fmla="*/ 0 w 1224"/>
                                      <a:gd name="T109" fmla="*/ 0 h 1076"/>
                                      <a:gd name="T110" fmla="*/ 0 w 1224"/>
                                      <a:gd name="T111" fmla="*/ 0 h 1076"/>
                                      <a:gd name="T112" fmla="*/ 0 w 1224"/>
                                      <a:gd name="T113" fmla="*/ 0 h 1076"/>
                                      <a:gd name="T114" fmla="*/ 0 w 1224"/>
                                      <a:gd name="T115" fmla="*/ 0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59" name="Group 78">
                                    <a:extLst>
                                      <a:ext uri="{FF2B5EF4-FFF2-40B4-BE49-F238E27FC236}">
                                        <a16:creationId xmlns:a16="http://schemas.microsoft.com/office/drawing/2014/main" id="{EA9CAD7E-C93F-4C8A-B808-C0653250687F}"/>
                                      </a:ext>
                                    </a:extLst>
                                  </p:cNvPr>
                                  <p:cNvGrpSpPr>
                                    <a:grpSpLocks/>
                                  </p:cNvGrpSpPr>
                                  <p:nvPr/>
                                </p:nvGrpSpPr>
                                <p:grpSpPr bwMode="auto">
                                  <a:xfrm>
                                    <a:off x="2045" y="1723"/>
                                    <a:ext cx="244" cy="215"/>
                                    <a:chOff x="2045" y="1723"/>
                                    <a:chExt cx="244" cy="215"/>
                                  </a:xfrm>
                                </p:grpSpPr>
                                <p:sp>
                                  <p:nvSpPr>
                                    <p:cNvPr id="34260" name="Freeform 79">
                                      <a:extLst>
                                        <a:ext uri="{FF2B5EF4-FFF2-40B4-BE49-F238E27FC236}">
                                          <a16:creationId xmlns:a16="http://schemas.microsoft.com/office/drawing/2014/main" id="{404E32A6-24CA-4175-BA3F-D97E28AF604C}"/>
                                        </a:ext>
                                      </a:extLst>
                                    </p:cNvPr>
                                    <p:cNvSpPr>
                                      <a:spLocks/>
                                    </p:cNvSpPr>
                                    <p:nvPr/>
                                  </p:nvSpPr>
                                  <p:spPr bwMode="auto">
                                    <a:xfrm>
                                      <a:off x="2105" y="1800"/>
                                      <a:ext cx="184" cy="138"/>
                                    </a:xfrm>
                                    <a:custGeom>
                                      <a:avLst/>
                                      <a:gdLst>
                                        <a:gd name="T0" fmla="*/ 0 w 919"/>
                                        <a:gd name="T1" fmla="*/ 0 h 689"/>
                                        <a:gd name="T2" fmla="*/ 0 w 919"/>
                                        <a:gd name="T3" fmla="*/ 0 h 689"/>
                                        <a:gd name="T4" fmla="*/ 0 w 919"/>
                                        <a:gd name="T5" fmla="*/ 0 h 689"/>
                                        <a:gd name="T6" fmla="*/ 0 w 919"/>
                                        <a:gd name="T7" fmla="*/ 0 h 689"/>
                                        <a:gd name="T8" fmla="*/ 0 w 919"/>
                                        <a:gd name="T9" fmla="*/ 0 h 689"/>
                                        <a:gd name="T10" fmla="*/ 0 w 919"/>
                                        <a:gd name="T11" fmla="*/ 0 h 689"/>
                                        <a:gd name="T12" fmla="*/ 0 w 919"/>
                                        <a:gd name="T13" fmla="*/ 0 h 689"/>
                                        <a:gd name="T14" fmla="*/ 0 w 919"/>
                                        <a:gd name="T15" fmla="*/ 0 h 689"/>
                                        <a:gd name="T16" fmla="*/ 0 w 919"/>
                                        <a:gd name="T17" fmla="*/ 0 h 689"/>
                                        <a:gd name="T18" fmla="*/ 0 w 919"/>
                                        <a:gd name="T19" fmla="*/ 0 h 689"/>
                                        <a:gd name="T20" fmla="*/ 0 w 919"/>
                                        <a:gd name="T21" fmla="*/ 0 h 689"/>
                                        <a:gd name="T22" fmla="*/ 0 w 919"/>
                                        <a:gd name="T23" fmla="*/ 0 h 689"/>
                                        <a:gd name="T24" fmla="*/ 0 w 919"/>
                                        <a:gd name="T25" fmla="*/ 0 h 689"/>
                                        <a:gd name="T26" fmla="*/ 0 w 919"/>
                                        <a:gd name="T27" fmla="*/ 0 h 689"/>
                                        <a:gd name="T28" fmla="*/ 0 w 919"/>
                                        <a:gd name="T29" fmla="*/ 0 h 689"/>
                                        <a:gd name="T30" fmla="*/ 0 w 919"/>
                                        <a:gd name="T31" fmla="*/ 0 h 689"/>
                                        <a:gd name="T32" fmla="*/ 0 w 919"/>
                                        <a:gd name="T33" fmla="*/ 0 h 689"/>
                                        <a:gd name="T34" fmla="*/ 0 w 919"/>
                                        <a:gd name="T35" fmla="*/ 0 h 689"/>
                                        <a:gd name="T36" fmla="*/ 0 w 919"/>
                                        <a:gd name="T37" fmla="*/ 0 h 689"/>
                                        <a:gd name="T38" fmla="*/ 0 w 919"/>
                                        <a:gd name="T39" fmla="*/ 0 h 689"/>
                                        <a:gd name="T40" fmla="*/ 0 w 919"/>
                                        <a:gd name="T41" fmla="*/ 0 h 689"/>
                                        <a:gd name="T42" fmla="*/ 0 w 919"/>
                                        <a:gd name="T43" fmla="*/ 0 h 689"/>
                                        <a:gd name="T44" fmla="*/ 0 w 919"/>
                                        <a:gd name="T45" fmla="*/ 0 h 689"/>
                                        <a:gd name="T46" fmla="*/ 0 w 919"/>
                                        <a:gd name="T47" fmla="*/ 0 h 689"/>
                                        <a:gd name="T48" fmla="*/ 0 w 919"/>
                                        <a:gd name="T49" fmla="*/ 0 h 689"/>
                                        <a:gd name="T50" fmla="*/ 0 w 919"/>
                                        <a:gd name="T51" fmla="*/ 0 h 689"/>
                                        <a:gd name="T52" fmla="*/ 0 w 919"/>
                                        <a:gd name="T53" fmla="*/ 0 h 689"/>
                                        <a:gd name="T54" fmla="*/ 0 w 919"/>
                                        <a:gd name="T55" fmla="*/ 0 h 689"/>
                                        <a:gd name="T56" fmla="*/ 0 w 919"/>
                                        <a:gd name="T57" fmla="*/ 0 h 689"/>
                                        <a:gd name="T58" fmla="*/ 0 w 919"/>
                                        <a:gd name="T59" fmla="*/ 0 h 689"/>
                                        <a:gd name="T60" fmla="*/ 0 w 919"/>
                                        <a:gd name="T61" fmla="*/ 0 h 689"/>
                                        <a:gd name="T62" fmla="*/ 0 w 919"/>
                                        <a:gd name="T63" fmla="*/ 0 h 689"/>
                                        <a:gd name="T64" fmla="*/ 0 w 919"/>
                                        <a:gd name="T65" fmla="*/ 0 h 689"/>
                                        <a:gd name="T66" fmla="*/ 0 w 919"/>
                                        <a:gd name="T67" fmla="*/ 0 h 689"/>
                                        <a:gd name="T68" fmla="*/ 0 w 919"/>
                                        <a:gd name="T69" fmla="*/ 0 h 689"/>
                                        <a:gd name="T70" fmla="*/ 0 w 919"/>
                                        <a:gd name="T71" fmla="*/ 0 h 689"/>
                                        <a:gd name="T72" fmla="*/ 0 w 919"/>
                                        <a:gd name="T73" fmla="*/ 0 h 689"/>
                                        <a:gd name="T74" fmla="*/ 0 w 919"/>
                                        <a:gd name="T75" fmla="*/ 0 h 689"/>
                                        <a:gd name="T76" fmla="*/ 0 w 919"/>
                                        <a:gd name="T77" fmla="*/ 0 h 689"/>
                                        <a:gd name="T78" fmla="*/ 0 w 919"/>
                                        <a:gd name="T79" fmla="*/ 0 h 689"/>
                                        <a:gd name="T80" fmla="*/ 0 w 919"/>
                                        <a:gd name="T81" fmla="*/ 0 h 689"/>
                                        <a:gd name="T82" fmla="*/ 0 w 919"/>
                                        <a:gd name="T83" fmla="*/ 0 h 689"/>
                                        <a:gd name="T84" fmla="*/ 0 w 919"/>
                                        <a:gd name="T85" fmla="*/ 0 h 689"/>
                                        <a:gd name="T86" fmla="*/ 0 w 919"/>
                                        <a:gd name="T87" fmla="*/ 0 h 689"/>
                                        <a:gd name="T88" fmla="*/ 0 w 919"/>
                                        <a:gd name="T89" fmla="*/ 0 h 689"/>
                                        <a:gd name="T90" fmla="*/ 0 w 919"/>
                                        <a:gd name="T91" fmla="*/ 0 h 689"/>
                                        <a:gd name="T92" fmla="*/ 0 w 919"/>
                                        <a:gd name="T93" fmla="*/ 0 h 689"/>
                                        <a:gd name="T94" fmla="*/ 0 w 919"/>
                                        <a:gd name="T95" fmla="*/ 0 h 689"/>
                                        <a:gd name="T96" fmla="*/ 0 w 919"/>
                                        <a:gd name="T97" fmla="*/ 0 h 689"/>
                                        <a:gd name="T98" fmla="*/ 0 w 919"/>
                                        <a:gd name="T99" fmla="*/ 0 h 689"/>
                                        <a:gd name="T100" fmla="*/ 0 w 919"/>
                                        <a:gd name="T101" fmla="*/ 0 h 689"/>
                                        <a:gd name="T102" fmla="*/ 0 w 919"/>
                                        <a:gd name="T103" fmla="*/ 0 h 689"/>
                                        <a:gd name="T104" fmla="*/ 0 w 919"/>
                                        <a:gd name="T105" fmla="*/ 0 h 689"/>
                                        <a:gd name="T106" fmla="*/ 0 w 919"/>
                                        <a:gd name="T107" fmla="*/ 0 h 689"/>
                                        <a:gd name="T108" fmla="*/ 0 w 919"/>
                                        <a:gd name="T109" fmla="*/ 0 h 689"/>
                                        <a:gd name="T110" fmla="*/ 0 w 919"/>
                                        <a:gd name="T111" fmla="*/ 0 h 689"/>
                                        <a:gd name="T112" fmla="*/ 0 w 919"/>
                                        <a:gd name="T113" fmla="*/ 0 h 689"/>
                                        <a:gd name="T114" fmla="*/ 0 w 919"/>
                                        <a:gd name="T115" fmla="*/ 0 h 689"/>
                                        <a:gd name="T116" fmla="*/ 0 w 919"/>
                                        <a:gd name="T117" fmla="*/ 0 h 689"/>
                                        <a:gd name="T118" fmla="*/ 0 w 919"/>
                                        <a:gd name="T119" fmla="*/ 0 h 689"/>
                                        <a:gd name="T120" fmla="*/ 0 w 919"/>
                                        <a:gd name="T121" fmla="*/ 0 h 689"/>
                                        <a:gd name="T122" fmla="*/ 0 w 919"/>
                                        <a:gd name="T123" fmla="*/ 0 h 689"/>
                                        <a:gd name="T124" fmla="*/ 0 w 919"/>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61" name="Freeform 80">
                                      <a:extLst>
                                        <a:ext uri="{FF2B5EF4-FFF2-40B4-BE49-F238E27FC236}">
                                          <a16:creationId xmlns:a16="http://schemas.microsoft.com/office/drawing/2014/main" id="{0BB96287-70D4-40E7-904B-343EDE30682B}"/>
                                        </a:ext>
                                      </a:extLst>
                                    </p:cNvPr>
                                    <p:cNvSpPr>
                                      <a:spLocks/>
                                    </p:cNvSpPr>
                                    <p:nvPr/>
                                  </p:nvSpPr>
                                  <p:spPr bwMode="auto">
                                    <a:xfrm>
                                      <a:off x="2045" y="1723"/>
                                      <a:ext cx="129" cy="125"/>
                                    </a:xfrm>
                                    <a:custGeom>
                                      <a:avLst/>
                                      <a:gdLst>
                                        <a:gd name="T0" fmla="*/ 0 w 645"/>
                                        <a:gd name="T1" fmla="*/ 0 h 627"/>
                                        <a:gd name="T2" fmla="*/ 0 w 645"/>
                                        <a:gd name="T3" fmla="*/ 0 h 627"/>
                                        <a:gd name="T4" fmla="*/ 0 w 645"/>
                                        <a:gd name="T5" fmla="*/ 0 h 627"/>
                                        <a:gd name="T6" fmla="*/ 0 w 645"/>
                                        <a:gd name="T7" fmla="*/ 0 h 627"/>
                                        <a:gd name="T8" fmla="*/ 0 w 645"/>
                                        <a:gd name="T9" fmla="*/ 0 h 627"/>
                                        <a:gd name="T10" fmla="*/ 0 w 645"/>
                                        <a:gd name="T11" fmla="*/ 0 h 627"/>
                                        <a:gd name="T12" fmla="*/ 0 w 645"/>
                                        <a:gd name="T13" fmla="*/ 0 h 627"/>
                                        <a:gd name="T14" fmla="*/ 0 w 645"/>
                                        <a:gd name="T15" fmla="*/ 0 h 627"/>
                                        <a:gd name="T16" fmla="*/ 0 w 645"/>
                                        <a:gd name="T17" fmla="*/ 0 h 627"/>
                                        <a:gd name="T18" fmla="*/ 0 w 645"/>
                                        <a:gd name="T19" fmla="*/ 0 h 627"/>
                                        <a:gd name="T20" fmla="*/ 0 w 645"/>
                                        <a:gd name="T21" fmla="*/ 0 h 627"/>
                                        <a:gd name="T22" fmla="*/ 0 w 645"/>
                                        <a:gd name="T23" fmla="*/ 0 h 627"/>
                                        <a:gd name="T24" fmla="*/ 0 w 645"/>
                                        <a:gd name="T25" fmla="*/ 0 h 627"/>
                                        <a:gd name="T26" fmla="*/ 0 w 645"/>
                                        <a:gd name="T27" fmla="*/ 0 h 627"/>
                                        <a:gd name="T28" fmla="*/ 0 w 645"/>
                                        <a:gd name="T29" fmla="*/ 0 h 627"/>
                                        <a:gd name="T30" fmla="*/ 0 w 645"/>
                                        <a:gd name="T31" fmla="*/ 0 h 627"/>
                                        <a:gd name="T32" fmla="*/ 0 w 645"/>
                                        <a:gd name="T33" fmla="*/ 0 h 627"/>
                                        <a:gd name="T34" fmla="*/ 0 w 645"/>
                                        <a:gd name="T35" fmla="*/ 0 h 627"/>
                                        <a:gd name="T36" fmla="*/ 0 w 645"/>
                                        <a:gd name="T37" fmla="*/ 0 h 627"/>
                                        <a:gd name="T38" fmla="*/ 0 w 645"/>
                                        <a:gd name="T39" fmla="*/ 0 h 627"/>
                                        <a:gd name="T40" fmla="*/ 0 w 645"/>
                                        <a:gd name="T41" fmla="*/ 0 h 627"/>
                                        <a:gd name="T42" fmla="*/ 0 w 645"/>
                                        <a:gd name="T43" fmla="*/ 0 h 627"/>
                                        <a:gd name="T44" fmla="*/ 0 w 645"/>
                                        <a:gd name="T45" fmla="*/ 0 h 627"/>
                                        <a:gd name="T46" fmla="*/ 0 w 645"/>
                                        <a:gd name="T47" fmla="*/ 0 h 627"/>
                                        <a:gd name="T48" fmla="*/ 0 w 645"/>
                                        <a:gd name="T49" fmla="*/ 0 h 627"/>
                                        <a:gd name="T50" fmla="*/ 0 w 645"/>
                                        <a:gd name="T51" fmla="*/ 0 h 627"/>
                                        <a:gd name="T52" fmla="*/ 0 w 645"/>
                                        <a:gd name="T53" fmla="*/ 0 h 627"/>
                                        <a:gd name="T54" fmla="*/ 0 w 645"/>
                                        <a:gd name="T55" fmla="*/ 0 h 627"/>
                                        <a:gd name="T56" fmla="*/ 0 w 645"/>
                                        <a:gd name="T57" fmla="*/ 0 h 627"/>
                                        <a:gd name="T58" fmla="*/ 0 w 645"/>
                                        <a:gd name="T59" fmla="*/ 0 h 627"/>
                                        <a:gd name="T60" fmla="*/ 0 w 645"/>
                                        <a:gd name="T61" fmla="*/ 0 h 627"/>
                                        <a:gd name="T62" fmla="*/ 0 w 645"/>
                                        <a:gd name="T63" fmla="*/ 0 h 627"/>
                                        <a:gd name="T64" fmla="*/ 0 w 645"/>
                                        <a:gd name="T65" fmla="*/ 0 h 627"/>
                                        <a:gd name="T66" fmla="*/ 0 w 645"/>
                                        <a:gd name="T67" fmla="*/ 0 h 627"/>
                                        <a:gd name="T68" fmla="*/ 0 w 645"/>
                                        <a:gd name="T69" fmla="*/ 0 h 627"/>
                                        <a:gd name="T70" fmla="*/ 0 w 645"/>
                                        <a:gd name="T71" fmla="*/ 0 h 627"/>
                                        <a:gd name="T72" fmla="*/ 0 w 645"/>
                                        <a:gd name="T73" fmla="*/ 0 h 627"/>
                                        <a:gd name="T74" fmla="*/ 0 w 645"/>
                                        <a:gd name="T75" fmla="*/ 0 h 627"/>
                                        <a:gd name="T76" fmla="*/ 0 w 645"/>
                                        <a:gd name="T77" fmla="*/ 0 h 627"/>
                                        <a:gd name="T78" fmla="*/ 0 w 645"/>
                                        <a:gd name="T79" fmla="*/ 0 h 627"/>
                                        <a:gd name="T80" fmla="*/ 0 w 645"/>
                                        <a:gd name="T81" fmla="*/ 0 h 627"/>
                                        <a:gd name="T82" fmla="*/ 0 w 645"/>
                                        <a:gd name="T83" fmla="*/ 0 h 627"/>
                                        <a:gd name="T84" fmla="*/ 0 w 645"/>
                                        <a:gd name="T85" fmla="*/ 0 h 627"/>
                                        <a:gd name="T86" fmla="*/ 0 w 645"/>
                                        <a:gd name="T87" fmla="*/ 0 h 627"/>
                                        <a:gd name="T88" fmla="*/ 0 w 645"/>
                                        <a:gd name="T89" fmla="*/ 0 h 627"/>
                                        <a:gd name="T90" fmla="*/ 0 w 645"/>
                                        <a:gd name="T91" fmla="*/ 0 h 627"/>
                                        <a:gd name="T92" fmla="*/ 0 w 645"/>
                                        <a:gd name="T93" fmla="*/ 0 h 627"/>
                                        <a:gd name="T94" fmla="*/ 0 w 645"/>
                                        <a:gd name="T95" fmla="*/ 0 h 627"/>
                                        <a:gd name="T96" fmla="*/ 0 w 645"/>
                                        <a:gd name="T97" fmla="*/ 0 h 627"/>
                                        <a:gd name="T98" fmla="*/ 0 w 645"/>
                                        <a:gd name="T99" fmla="*/ 0 h 627"/>
                                        <a:gd name="T100" fmla="*/ 0 w 645"/>
                                        <a:gd name="T101" fmla="*/ 0 h 627"/>
                                        <a:gd name="T102" fmla="*/ 0 w 645"/>
                                        <a:gd name="T103" fmla="*/ 0 h 627"/>
                                        <a:gd name="T104" fmla="*/ 0 w 645"/>
                                        <a:gd name="T105" fmla="*/ 0 h 627"/>
                                        <a:gd name="T106" fmla="*/ 0 w 645"/>
                                        <a:gd name="T107" fmla="*/ 0 h 627"/>
                                        <a:gd name="T108" fmla="*/ 0 w 645"/>
                                        <a:gd name="T109" fmla="*/ 0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257" name="Freeform 81">
                                  <a:extLst>
                                    <a:ext uri="{FF2B5EF4-FFF2-40B4-BE49-F238E27FC236}">
                                      <a16:creationId xmlns:a16="http://schemas.microsoft.com/office/drawing/2014/main" id="{BEA97B0D-1B0D-42C2-8712-34FD1FCCA88F}"/>
                                    </a:ext>
                                  </a:extLst>
                                </p:cNvPr>
                                <p:cNvSpPr>
                                  <a:spLocks/>
                                </p:cNvSpPr>
                                <p:nvPr/>
                              </p:nvSpPr>
                              <p:spPr bwMode="auto">
                                <a:xfrm>
                                  <a:off x="2147" y="1838"/>
                                  <a:ext cx="90" cy="81"/>
                                </a:xfrm>
                                <a:custGeom>
                                  <a:avLst/>
                                  <a:gdLst>
                                    <a:gd name="T0" fmla="*/ 0 w 447"/>
                                    <a:gd name="T1" fmla="*/ 0 h 407"/>
                                    <a:gd name="T2" fmla="*/ 0 w 447"/>
                                    <a:gd name="T3" fmla="*/ 0 h 407"/>
                                    <a:gd name="T4" fmla="*/ 0 w 447"/>
                                    <a:gd name="T5" fmla="*/ 0 h 407"/>
                                    <a:gd name="T6" fmla="*/ 0 w 447"/>
                                    <a:gd name="T7" fmla="*/ 0 h 407"/>
                                    <a:gd name="T8" fmla="*/ 0 w 447"/>
                                    <a:gd name="T9" fmla="*/ 0 h 407"/>
                                    <a:gd name="T10" fmla="*/ 0 w 447"/>
                                    <a:gd name="T11" fmla="*/ 0 h 407"/>
                                    <a:gd name="T12" fmla="*/ 0 w 447"/>
                                    <a:gd name="T13" fmla="*/ 0 h 407"/>
                                    <a:gd name="T14" fmla="*/ 0 w 447"/>
                                    <a:gd name="T15" fmla="*/ 0 h 407"/>
                                    <a:gd name="T16" fmla="*/ 0 w 447"/>
                                    <a:gd name="T17" fmla="*/ 0 h 407"/>
                                    <a:gd name="T18" fmla="*/ 0 w 447"/>
                                    <a:gd name="T19" fmla="*/ 0 h 407"/>
                                    <a:gd name="T20" fmla="*/ 0 w 447"/>
                                    <a:gd name="T21" fmla="*/ 0 h 407"/>
                                    <a:gd name="T22" fmla="*/ 0 w 447"/>
                                    <a:gd name="T23" fmla="*/ 0 h 407"/>
                                    <a:gd name="T24" fmla="*/ 0 w 447"/>
                                    <a:gd name="T25" fmla="*/ 0 h 407"/>
                                    <a:gd name="T26" fmla="*/ 0 w 447"/>
                                    <a:gd name="T27" fmla="*/ 0 h 407"/>
                                    <a:gd name="T28" fmla="*/ 0 w 447"/>
                                    <a:gd name="T29" fmla="*/ 0 h 407"/>
                                    <a:gd name="T30" fmla="*/ 0 w 447"/>
                                    <a:gd name="T31" fmla="*/ 0 h 407"/>
                                    <a:gd name="T32" fmla="*/ 0 w 447"/>
                                    <a:gd name="T33" fmla="*/ 0 h 407"/>
                                    <a:gd name="T34" fmla="*/ 0 w 447"/>
                                    <a:gd name="T35" fmla="*/ 0 h 407"/>
                                    <a:gd name="T36" fmla="*/ 0 w 447"/>
                                    <a:gd name="T37" fmla="*/ 0 h 407"/>
                                    <a:gd name="T38" fmla="*/ 0 w 447"/>
                                    <a:gd name="T39" fmla="*/ 0 h 407"/>
                                    <a:gd name="T40" fmla="*/ 0 w 447"/>
                                    <a:gd name="T41" fmla="*/ 0 h 407"/>
                                    <a:gd name="T42" fmla="*/ 0 w 447"/>
                                    <a:gd name="T43" fmla="*/ 0 h 407"/>
                                    <a:gd name="T44" fmla="*/ 0 w 447"/>
                                    <a:gd name="T45" fmla="*/ 0 h 407"/>
                                    <a:gd name="T46" fmla="*/ 0 w 447"/>
                                    <a:gd name="T47" fmla="*/ 0 h 407"/>
                                    <a:gd name="T48" fmla="*/ 0 w 447"/>
                                    <a:gd name="T49" fmla="*/ 0 h 407"/>
                                    <a:gd name="T50" fmla="*/ 0 w 447"/>
                                    <a:gd name="T51" fmla="*/ 0 h 407"/>
                                    <a:gd name="T52" fmla="*/ 0 w 447"/>
                                    <a:gd name="T53" fmla="*/ 0 h 407"/>
                                    <a:gd name="T54" fmla="*/ 0 w 447"/>
                                    <a:gd name="T55" fmla="*/ 0 h 407"/>
                                    <a:gd name="T56" fmla="*/ 0 w 447"/>
                                    <a:gd name="T57" fmla="*/ 0 h 407"/>
                                    <a:gd name="T58" fmla="*/ 0 w 447"/>
                                    <a:gd name="T59" fmla="*/ 0 h 407"/>
                                    <a:gd name="T60" fmla="*/ 0 w 447"/>
                                    <a:gd name="T61" fmla="*/ 0 h 407"/>
                                    <a:gd name="T62" fmla="*/ 0 w 447"/>
                                    <a:gd name="T63" fmla="*/ 0 h 407"/>
                                    <a:gd name="T64" fmla="*/ 0 w 447"/>
                                    <a:gd name="T65" fmla="*/ 0 h 407"/>
                                    <a:gd name="T66" fmla="*/ 0 w 447"/>
                                    <a:gd name="T67" fmla="*/ 0 h 407"/>
                                    <a:gd name="T68" fmla="*/ 0 w 447"/>
                                    <a:gd name="T69" fmla="*/ 0 h 407"/>
                                    <a:gd name="T70" fmla="*/ 0 w 447"/>
                                    <a:gd name="T71" fmla="*/ 0 h 407"/>
                                    <a:gd name="T72" fmla="*/ 0 w 447"/>
                                    <a:gd name="T73" fmla="*/ 0 h 407"/>
                                    <a:gd name="T74" fmla="*/ 0 w 447"/>
                                    <a:gd name="T75" fmla="*/ 0 h 407"/>
                                    <a:gd name="T76" fmla="*/ 0 w 447"/>
                                    <a:gd name="T77" fmla="*/ 0 h 407"/>
                                    <a:gd name="T78" fmla="*/ 0 w 447"/>
                                    <a:gd name="T79" fmla="*/ 0 h 407"/>
                                    <a:gd name="T80" fmla="*/ 0 w 447"/>
                                    <a:gd name="T81" fmla="*/ 0 h 407"/>
                                    <a:gd name="T82" fmla="*/ 0 w 447"/>
                                    <a:gd name="T83" fmla="*/ 0 h 407"/>
                                    <a:gd name="T84" fmla="*/ 0 w 447"/>
                                    <a:gd name="T85" fmla="*/ 0 h 407"/>
                                    <a:gd name="T86" fmla="*/ 0 w 447"/>
                                    <a:gd name="T87" fmla="*/ 0 h 407"/>
                                    <a:gd name="T88" fmla="*/ 0 w 447"/>
                                    <a:gd name="T89" fmla="*/ 0 h 407"/>
                                    <a:gd name="T90" fmla="*/ 0 w 447"/>
                                    <a:gd name="T91" fmla="*/ 0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251" name="Group 82">
                                <a:extLst>
                                  <a:ext uri="{FF2B5EF4-FFF2-40B4-BE49-F238E27FC236}">
                                    <a16:creationId xmlns:a16="http://schemas.microsoft.com/office/drawing/2014/main" id="{08A0C07D-1146-43A2-9B7B-16D87A8F5BF7}"/>
                                  </a:ext>
                                </a:extLst>
                              </p:cNvPr>
                              <p:cNvGrpSpPr>
                                <a:grpSpLocks/>
                              </p:cNvGrpSpPr>
                              <p:nvPr/>
                            </p:nvGrpSpPr>
                            <p:grpSpPr bwMode="auto">
                              <a:xfrm>
                                <a:off x="2056" y="1735"/>
                                <a:ext cx="107" cy="105"/>
                                <a:chOff x="2056" y="1735"/>
                                <a:chExt cx="107" cy="105"/>
                              </a:xfrm>
                            </p:grpSpPr>
                            <p:sp>
                              <p:nvSpPr>
                                <p:cNvPr id="34252" name="Freeform 83">
                                  <a:extLst>
                                    <a:ext uri="{FF2B5EF4-FFF2-40B4-BE49-F238E27FC236}">
                                      <a16:creationId xmlns:a16="http://schemas.microsoft.com/office/drawing/2014/main" id="{00A42C9E-DB1D-497E-B7E2-2CAA80FA35C4}"/>
                                    </a:ext>
                                  </a:extLst>
                                </p:cNvPr>
                                <p:cNvSpPr>
                                  <a:spLocks/>
                                </p:cNvSpPr>
                                <p:nvPr/>
                              </p:nvSpPr>
                              <p:spPr bwMode="auto">
                                <a:xfrm>
                                  <a:off x="2056" y="1735"/>
                                  <a:ext cx="107" cy="105"/>
                                </a:xfrm>
                                <a:custGeom>
                                  <a:avLst/>
                                  <a:gdLst>
                                    <a:gd name="T0" fmla="*/ 0 w 535"/>
                                    <a:gd name="T1" fmla="*/ 0 h 522"/>
                                    <a:gd name="T2" fmla="*/ 0 w 535"/>
                                    <a:gd name="T3" fmla="*/ 0 h 522"/>
                                    <a:gd name="T4" fmla="*/ 0 w 535"/>
                                    <a:gd name="T5" fmla="*/ 0 h 522"/>
                                    <a:gd name="T6" fmla="*/ 0 w 535"/>
                                    <a:gd name="T7" fmla="*/ 0 h 522"/>
                                    <a:gd name="T8" fmla="*/ 0 w 535"/>
                                    <a:gd name="T9" fmla="*/ 0 h 522"/>
                                    <a:gd name="T10" fmla="*/ 0 w 535"/>
                                    <a:gd name="T11" fmla="*/ 0 h 522"/>
                                    <a:gd name="T12" fmla="*/ 0 w 535"/>
                                    <a:gd name="T13" fmla="*/ 0 h 522"/>
                                    <a:gd name="T14" fmla="*/ 0 w 535"/>
                                    <a:gd name="T15" fmla="*/ 0 h 522"/>
                                    <a:gd name="T16" fmla="*/ 0 w 535"/>
                                    <a:gd name="T17" fmla="*/ 0 h 522"/>
                                    <a:gd name="T18" fmla="*/ 0 w 535"/>
                                    <a:gd name="T19" fmla="*/ 0 h 522"/>
                                    <a:gd name="T20" fmla="*/ 0 w 535"/>
                                    <a:gd name="T21" fmla="*/ 0 h 522"/>
                                    <a:gd name="T22" fmla="*/ 0 w 535"/>
                                    <a:gd name="T23" fmla="*/ 0 h 522"/>
                                    <a:gd name="T24" fmla="*/ 0 w 535"/>
                                    <a:gd name="T25" fmla="*/ 0 h 522"/>
                                    <a:gd name="T26" fmla="*/ 0 w 535"/>
                                    <a:gd name="T27" fmla="*/ 0 h 522"/>
                                    <a:gd name="T28" fmla="*/ 0 w 535"/>
                                    <a:gd name="T29" fmla="*/ 0 h 522"/>
                                    <a:gd name="T30" fmla="*/ 0 w 535"/>
                                    <a:gd name="T31" fmla="*/ 0 h 522"/>
                                    <a:gd name="T32" fmla="*/ 0 w 535"/>
                                    <a:gd name="T33" fmla="*/ 0 h 522"/>
                                    <a:gd name="T34" fmla="*/ 0 w 535"/>
                                    <a:gd name="T35" fmla="*/ 0 h 522"/>
                                    <a:gd name="T36" fmla="*/ 0 w 535"/>
                                    <a:gd name="T37" fmla="*/ 0 h 522"/>
                                    <a:gd name="T38" fmla="*/ 0 w 535"/>
                                    <a:gd name="T39" fmla="*/ 0 h 522"/>
                                    <a:gd name="T40" fmla="*/ 0 w 535"/>
                                    <a:gd name="T41" fmla="*/ 0 h 522"/>
                                    <a:gd name="T42" fmla="*/ 0 w 535"/>
                                    <a:gd name="T43" fmla="*/ 0 h 522"/>
                                    <a:gd name="T44" fmla="*/ 0 w 535"/>
                                    <a:gd name="T45" fmla="*/ 0 h 522"/>
                                    <a:gd name="T46" fmla="*/ 0 w 535"/>
                                    <a:gd name="T47" fmla="*/ 0 h 522"/>
                                    <a:gd name="T48" fmla="*/ 0 w 535"/>
                                    <a:gd name="T49" fmla="*/ 0 h 522"/>
                                    <a:gd name="T50" fmla="*/ 0 w 535"/>
                                    <a:gd name="T51" fmla="*/ 0 h 522"/>
                                    <a:gd name="T52" fmla="*/ 0 w 535"/>
                                    <a:gd name="T53" fmla="*/ 0 h 522"/>
                                    <a:gd name="T54" fmla="*/ 0 w 535"/>
                                    <a:gd name="T55" fmla="*/ 0 h 522"/>
                                    <a:gd name="T56" fmla="*/ 0 w 535"/>
                                    <a:gd name="T57" fmla="*/ 0 h 522"/>
                                    <a:gd name="T58" fmla="*/ 0 w 535"/>
                                    <a:gd name="T59" fmla="*/ 0 h 522"/>
                                    <a:gd name="T60" fmla="*/ 0 w 535"/>
                                    <a:gd name="T61" fmla="*/ 0 h 522"/>
                                    <a:gd name="T62" fmla="*/ 0 w 535"/>
                                    <a:gd name="T63" fmla="*/ 0 h 522"/>
                                    <a:gd name="T64" fmla="*/ 0 w 535"/>
                                    <a:gd name="T65" fmla="*/ 0 h 522"/>
                                    <a:gd name="T66" fmla="*/ 0 w 535"/>
                                    <a:gd name="T67" fmla="*/ 0 h 522"/>
                                    <a:gd name="T68" fmla="*/ 0 w 535"/>
                                    <a:gd name="T69" fmla="*/ 0 h 522"/>
                                    <a:gd name="T70" fmla="*/ 0 w 535"/>
                                    <a:gd name="T71" fmla="*/ 0 h 522"/>
                                    <a:gd name="T72" fmla="*/ 0 w 535"/>
                                    <a:gd name="T73" fmla="*/ 0 h 522"/>
                                    <a:gd name="T74" fmla="*/ 0 w 535"/>
                                    <a:gd name="T75" fmla="*/ 0 h 522"/>
                                    <a:gd name="T76" fmla="*/ 0 w 535"/>
                                    <a:gd name="T77" fmla="*/ 0 h 522"/>
                                    <a:gd name="T78" fmla="*/ 0 w 535"/>
                                    <a:gd name="T79" fmla="*/ 0 h 522"/>
                                    <a:gd name="T80" fmla="*/ 0 w 535"/>
                                    <a:gd name="T81" fmla="*/ 0 h 522"/>
                                    <a:gd name="T82" fmla="*/ 0 w 535"/>
                                    <a:gd name="T83" fmla="*/ 0 h 522"/>
                                    <a:gd name="T84" fmla="*/ 0 w 535"/>
                                    <a:gd name="T85" fmla="*/ 0 h 522"/>
                                    <a:gd name="T86" fmla="*/ 0 w 535"/>
                                    <a:gd name="T87" fmla="*/ 0 h 522"/>
                                    <a:gd name="T88" fmla="*/ 0 w 535"/>
                                    <a:gd name="T89" fmla="*/ 0 h 522"/>
                                    <a:gd name="T90" fmla="*/ 0 w 535"/>
                                    <a:gd name="T91" fmla="*/ 0 h 522"/>
                                    <a:gd name="T92" fmla="*/ 0 w 535"/>
                                    <a:gd name="T93" fmla="*/ 0 h 522"/>
                                    <a:gd name="T94" fmla="*/ 0 w 535"/>
                                    <a:gd name="T95" fmla="*/ 0 h 522"/>
                                    <a:gd name="T96" fmla="*/ 0 w 535"/>
                                    <a:gd name="T97" fmla="*/ 0 h 522"/>
                                    <a:gd name="T98" fmla="*/ 0 w 535"/>
                                    <a:gd name="T99" fmla="*/ 0 h 522"/>
                                    <a:gd name="T100" fmla="*/ 0 w 535"/>
                                    <a:gd name="T101" fmla="*/ 0 h 522"/>
                                    <a:gd name="T102" fmla="*/ 0 w 535"/>
                                    <a:gd name="T103" fmla="*/ 0 h 522"/>
                                    <a:gd name="T104" fmla="*/ 0 w 535"/>
                                    <a:gd name="T105" fmla="*/ 0 h 522"/>
                                    <a:gd name="T106" fmla="*/ 0 w 535"/>
                                    <a:gd name="T107" fmla="*/ 0 h 522"/>
                                    <a:gd name="T108" fmla="*/ 0 w 535"/>
                                    <a:gd name="T109" fmla="*/ 0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3" name="Freeform 84">
                                  <a:extLst>
                                    <a:ext uri="{FF2B5EF4-FFF2-40B4-BE49-F238E27FC236}">
                                      <a16:creationId xmlns:a16="http://schemas.microsoft.com/office/drawing/2014/main" id="{80F17BE6-3D30-4BC6-8B63-4CF507CCAA4D}"/>
                                    </a:ext>
                                  </a:extLst>
                                </p:cNvPr>
                                <p:cNvSpPr>
                                  <a:spLocks/>
                                </p:cNvSpPr>
                                <p:nvPr/>
                              </p:nvSpPr>
                              <p:spPr bwMode="auto">
                                <a:xfrm>
                                  <a:off x="2062" y="1742"/>
                                  <a:ext cx="93" cy="92"/>
                                </a:xfrm>
                                <a:custGeom>
                                  <a:avLst/>
                                  <a:gdLst>
                                    <a:gd name="T0" fmla="*/ 0 w 466"/>
                                    <a:gd name="T1" fmla="*/ 0 h 457"/>
                                    <a:gd name="T2" fmla="*/ 0 w 466"/>
                                    <a:gd name="T3" fmla="*/ 0 h 457"/>
                                    <a:gd name="T4" fmla="*/ 0 w 466"/>
                                    <a:gd name="T5" fmla="*/ 0 h 457"/>
                                    <a:gd name="T6" fmla="*/ 0 w 466"/>
                                    <a:gd name="T7" fmla="*/ 0 h 457"/>
                                    <a:gd name="T8" fmla="*/ 0 w 466"/>
                                    <a:gd name="T9" fmla="*/ 0 h 457"/>
                                    <a:gd name="T10" fmla="*/ 0 w 466"/>
                                    <a:gd name="T11" fmla="*/ 0 h 457"/>
                                    <a:gd name="T12" fmla="*/ 0 w 466"/>
                                    <a:gd name="T13" fmla="*/ 0 h 457"/>
                                    <a:gd name="T14" fmla="*/ 0 w 466"/>
                                    <a:gd name="T15" fmla="*/ 0 h 457"/>
                                    <a:gd name="T16" fmla="*/ 0 w 466"/>
                                    <a:gd name="T17" fmla="*/ 0 h 457"/>
                                    <a:gd name="T18" fmla="*/ 0 w 466"/>
                                    <a:gd name="T19" fmla="*/ 0 h 457"/>
                                    <a:gd name="T20" fmla="*/ 0 w 466"/>
                                    <a:gd name="T21" fmla="*/ 0 h 457"/>
                                    <a:gd name="T22" fmla="*/ 0 w 466"/>
                                    <a:gd name="T23" fmla="*/ 0 h 457"/>
                                    <a:gd name="T24" fmla="*/ 0 w 466"/>
                                    <a:gd name="T25" fmla="*/ 0 h 457"/>
                                    <a:gd name="T26" fmla="*/ 0 w 466"/>
                                    <a:gd name="T27" fmla="*/ 0 h 457"/>
                                    <a:gd name="T28" fmla="*/ 0 w 466"/>
                                    <a:gd name="T29" fmla="*/ 0 h 457"/>
                                    <a:gd name="T30" fmla="*/ 0 w 466"/>
                                    <a:gd name="T31" fmla="*/ 0 h 457"/>
                                    <a:gd name="T32" fmla="*/ 0 w 466"/>
                                    <a:gd name="T33" fmla="*/ 0 h 457"/>
                                    <a:gd name="T34" fmla="*/ 0 w 466"/>
                                    <a:gd name="T35" fmla="*/ 0 h 457"/>
                                    <a:gd name="T36" fmla="*/ 0 w 466"/>
                                    <a:gd name="T37" fmla="*/ 0 h 457"/>
                                    <a:gd name="T38" fmla="*/ 0 w 466"/>
                                    <a:gd name="T39" fmla="*/ 0 h 457"/>
                                    <a:gd name="T40" fmla="*/ 0 w 466"/>
                                    <a:gd name="T41" fmla="*/ 0 h 457"/>
                                    <a:gd name="T42" fmla="*/ 0 w 466"/>
                                    <a:gd name="T43" fmla="*/ 0 h 457"/>
                                    <a:gd name="T44" fmla="*/ 0 w 466"/>
                                    <a:gd name="T45" fmla="*/ 0 h 457"/>
                                    <a:gd name="T46" fmla="*/ 0 w 466"/>
                                    <a:gd name="T47" fmla="*/ 0 h 457"/>
                                    <a:gd name="T48" fmla="*/ 0 w 466"/>
                                    <a:gd name="T49" fmla="*/ 0 h 457"/>
                                    <a:gd name="T50" fmla="*/ 0 w 466"/>
                                    <a:gd name="T51" fmla="*/ 0 h 457"/>
                                    <a:gd name="T52" fmla="*/ 0 w 466"/>
                                    <a:gd name="T53" fmla="*/ 0 h 457"/>
                                    <a:gd name="T54" fmla="*/ 0 w 466"/>
                                    <a:gd name="T55" fmla="*/ 0 h 457"/>
                                    <a:gd name="T56" fmla="*/ 0 w 466"/>
                                    <a:gd name="T57" fmla="*/ 0 h 457"/>
                                    <a:gd name="T58" fmla="*/ 0 w 466"/>
                                    <a:gd name="T59" fmla="*/ 0 h 457"/>
                                    <a:gd name="T60" fmla="*/ 0 w 466"/>
                                    <a:gd name="T61" fmla="*/ 0 h 457"/>
                                    <a:gd name="T62" fmla="*/ 0 w 466"/>
                                    <a:gd name="T63" fmla="*/ 0 h 457"/>
                                    <a:gd name="T64" fmla="*/ 0 w 466"/>
                                    <a:gd name="T65" fmla="*/ 0 h 457"/>
                                    <a:gd name="T66" fmla="*/ 0 w 466"/>
                                    <a:gd name="T67" fmla="*/ 0 h 457"/>
                                    <a:gd name="T68" fmla="*/ 0 w 466"/>
                                    <a:gd name="T69" fmla="*/ 0 h 457"/>
                                    <a:gd name="T70" fmla="*/ 0 w 466"/>
                                    <a:gd name="T71" fmla="*/ 0 h 457"/>
                                    <a:gd name="T72" fmla="*/ 0 w 466"/>
                                    <a:gd name="T73" fmla="*/ 0 h 457"/>
                                    <a:gd name="T74" fmla="*/ 0 w 466"/>
                                    <a:gd name="T75" fmla="*/ 0 h 457"/>
                                    <a:gd name="T76" fmla="*/ 0 w 466"/>
                                    <a:gd name="T77" fmla="*/ 0 h 457"/>
                                    <a:gd name="T78" fmla="*/ 0 w 466"/>
                                    <a:gd name="T79" fmla="*/ 0 h 457"/>
                                    <a:gd name="T80" fmla="*/ 0 w 466"/>
                                    <a:gd name="T81" fmla="*/ 0 h 457"/>
                                    <a:gd name="T82" fmla="*/ 0 w 466"/>
                                    <a:gd name="T83" fmla="*/ 0 h 457"/>
                                    <a:gd name="T84" fmla="*/ 0 w 466"/>
                                    <a:gd name="T85" fmla="*/ 0 h 457"/>
                                    <a:gd name="T86" fmla="*/ 0 w 466"/>
                                    <a:gd name="T87" fmla="*/ 0 h 457"/>
                                    <a:gd name="T88" fmla="*/ 0 w 466"/>
                                    <a:gd name="T89" fmla="*/ 0 h 457"/>
                                    <a:gd name="T90" fmla="*/ 0 w 466"/>
                                    <a:gd name="T91" fmla="*/ 0 h 457"/>
                                    <a:gd name="T92" fmla="*/ 0 w 466"/>
                                    <a:gd name="T93" fmla="*/ 0 h 457"/>
                                    <a:gd name="T94" fmla="*/ 0 w 466"/>
                                    <a:gd name="T95" fmla="*/ 0 h 457"/>
                                    <a:gd name="T96" fmla="*/ 0 w 466"/>
                                    <a:gd name="T97" fmla="*/ 0 h 457"/>
                                    <a:gd name="T98" fmla="*/ 0 w 466"/>
                                    <a:gd name="T99" fmla="*/ 0 h 457"/>
                                    <a:gd name="T100" fmla="*/ 0 w 466"/>
                                    <a:gd name="T101" fmla="*/ 0 h 457"/>
                                    <a:gd name="T102" fmla="*/ 0 w 466"/>
                                    <a:gd name="T103" fmla="*/ 0 h 457"/>
                                    <a:gd name="T104" fmla="*/ 0 w 466"/>
                                    <a:gd name="T105" fmla="*/ 0 h 457"/>
                                    <a:gd name="T106" fmla="*/ 0 w 466"/>
                                    <a:gd name="T107" fmla="*/ 0 h 457"/>
                                    <a:gd name="T108" fmla="*/ 0 w 466"/>
                                    <a:gd name="T109" fmla="*/ 0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4" name="Freeform 85">
                                  <a:extLst>
                                    <a:ext uri="{FF2B5EF4-FFF2-40B4-BE49-F238E27FC236}">
                                      <a16:creationId xmlns:a16="http://schemas.microsoft.com/office/drawing/2014/main" id="{E9976E7F-38A7-407F-BEA6-44AB3D9DE686}"/>
                                    </a:ext>
                                  </a:extLst>
                                </p:cNvPr>
                                <p:cNvSpPr>
                                  <a:spLocks/>
                                </p:cNvSpPr>
                                <p:nvPr/>
                              </p:nvSpPr>
                              <p:spPr bwMode="auto">
                                <a:xfrm>
                                  <a:off x="2069" y="1751"/>
                                  <a:ext cx="78" cy="77"/>
                                </a:xfrm>
                                <a:custGeom>
                                  <a:avLst/>
                                  <a:gdLst>
                                    <a:gd name="T0" fmla="*/ 0 w 390"/>
                                    <a:gd name="T1" fmla="*/ 0 h 383"/>
                                    <a:gd name="T2" fmla="*/ 0 w 390"/>
                                    <a:gd name="T3" fmla="*/ 0 h 383"/>
                                    <a:gd name="T4" fmla="*/ 0 w 390"/>
                                    <a:gd name="T5" fmla="*/ 0 h 383"/>
                                    <a:gd name="T6" fmla="*/ 0 w 390"/>
                                    <a:gd name="T7" fmla="*/ 0 h 383"/>
                                    <a:gd name="T8" fmla="*/ 0 w 390"/>
                                    <a:gd name="T9" fmla="*/ 0 h 383"/>
                                    <a:gd name="T10" fmla="*/ 0 w 390"/>
                                    <a:gd name="T11" fmla="*/ 0 h 383"/>
                                    <a:gd name="T12" fmla="*/ 0 w 390"/>
                                    <a:gd name="T13" fmla="*/ 0 h 383"/>
                                    <a:gd name="T14" fmla="*/ 0 w 390"/>
                                    <a:gd name="T15" fmla="*/ 0 h 383"/>
                                    <a:gd name="T16" fmla="*/ 0 w 390"/>
                                    <a:gd name="T17" fmla="*/ 0 h 383"/>
                                    <a:gd name="T18" fmla="*/ 0 w 390"/>
                                    <a:gd name="T19" fmla="*/ 0 h 383"/>
                                    <a:gd name="T20" fmla="*/ 0 w 390"/>
                                    <a:gd name="T21" fmla="*/ 0 h 383"/>
                                    <a:gd name="T22" fmla="*/ 0 w 390"/>
                                    <a:gd name="T23" fmla="*/ 0 h 383"/>
                                    <a:gd name="T24" fmla="*/ 0 w 390"/>
                                    <a:gd name="T25" fmla="*/ 0 h 383"/>
                                    <a:gd name="T26" fmla="*/ 0 w 390"/>
                                    <a:gd name="T27" fmla="*/ 0 h 383"/>
                                    <a:gd name="T28" fmla="*/ 0 w 390"/>
                                    <a:gd name="T29" fmla="*/ 0 h 383"/>
                                    <a:gd name="T30" fmla="*/ 0 w 390"/>
                                    <a:gd name="T31" fmla="*/ 0 h 383"/>
                                    <a:gd name="T32" fmla="*/ 0 w 390"/>
                                    <a:gd name="T33" fmla="*/ 0 h 383"/>
                                    <a:gd name="T34" fmla="*/ 0 w 390"/>
                                    <a:gd name="T35" fmla="*/ 0 h 383"/>
                                    <a:gd name="T36" fmla="*/ 0 w 390"/>
                                    <a:gd name="T37" fmla="*/ 0 h 383"/>
                                    <a:gd name="T38" fmla="*/ 0 w 390"/>
                                    <a:gd name="T39" fmla="*/ 0 h 383"/>
                                    <a:gd name="T40" fmla="*/ 0 w 390"/>
                                    <a:gd name="T41" fmla="*/ 0 h 383"/>
                                    <a:gd name="T42" fmla="*/ 0 w 390"/>
                                    <a:gd name="T43" fmla="*/ 0 h 383"/>
                                    <a:gd name="T44" fmla="*/ 0 w 390"/>
                                    <a:gd name="T45" fmla="*/ 0 h 383"/>
                                    <a:gd name="T46" fmla="*/ 0 w 390"/>
                                    <a:gd name="T47" fmla="*/ 0 h 383"/>
                                    <a:gd name="T48" fmla="*/ 0 w 390"/>
                                    <a:gd name="T49" fmla="*/ 0 h 383"/>
                                    <a:gd name="T50" fmla="*/ 0 w 390"/>
                                    <a:gd name="T51" fmla="*/ 0 h 383"/>
                                    <a:gd name="T52" fmla="*/ 0 w 390"/>
                                    <a:gd name="T53" fmla="*/ 0 h 383"/>
                                    <a:gd name="T54" fmla="*/ 0 w 390"/>
                                    <a:gd name="T55" fmla="*/ 0 h 383"/>
                                    <a:gd name="T56" fmla="*/ 0 w 390"/>
                                    <a:gd name="T57" fmla="*/ 0 h 383"/>
                                    <a:gd name="T58" fmla="*/ 0 w 390"/>
                                    <a:gd name="T59" fmla="*/ 0 h 383"/>
                                    <a:gd name="T60" fmla="*/ 0 w 390"/>
                                    <a:gd name="T61" fmla="*/ 0 h 383"/>
                                    <a:gd name="T62" fmla="*/ 0 w 390"/>
                                    <a:gd name="T63" fmla="*/ 0 h 383"/>
                                    <a:gd name="T64" fmla="*/ 0 w 390"/>
                                    <a:gd name="T65" fmla="*/ 0 h 383"/>
                                    <a:gd name="T66" fmla="*/ 0 w 390"/>
                                    <a:gd name="T67" fmla="*/ 0 h 383"/>
                                    <a:gd name="T68" fmla="*/ 0 w 390"/>
                                    <a:gd name="T69" fmla="*/ 0 h 383"/>
                                    <a:gd name="T70" fmla="*/ 0 w 390"/>
                                    <a:gd name="T71" fmla="*/ 0 h 383"/>
                                    <a:gd name="T72" fmla="*/ 0 w 390"/>
                                    <a:gd name="T73" fmla="*/ 0 h 383"/>
                                    <a:gd name="T74" fmla="*/ 0 w 390"/>
                                    <a:gd name="T75" fmla="*/ 0 h 383"/>
                                    <a:gd name="T76" fmla="*/ 0 w 390"/>
                                    <a:gd name="T77" fmla="*/ 0 h 383"/>
                                    <a:gd name="T78" fmla="*/ 0 w 390"/>
                                    <a:gd name="T79" fmla="*/ 0 h 383"/>
                                    <a:gd name="T80" fmla="*/ 0 w 390"/>
                                    <a:gd name="T81" fmla="*/ 0 h 383"/>
                                    <a:gd name="T82" fmla="*/ 0 w 390"/>
                                    <a:gd name="T83" fmla="*/ 0 h 383"/>
                                    <a:gd name="T84" fmla="*/ 0 w 390"/>
                                    <a:gd name="T85" fmla="*/ 0 h 383"/>
                                    <a:gd name="T86" fmla="*/ 0 w 390"/>
                                    <a:gd name="T87" fmla="*/ 0 h 383"/>
                                    <a:gd name="T88" fmla="*/ 0 w 390"/>
                                    <a:gd name="T89" fmla="*/ 0 h 383"/>
                                    <a:gd name="T90" fmla="*/ 0 w 390"/>
                                    <a:gd name="T91" fmla="*/ 0 h 383"/>
                                    <a:gd name="T92" fmla="*/ 0 w 390"/>
                                    <a:gd name="T93" fmla="*/ 0 h 383"/>
                                    <a:gd name="T94" fmla="*/ 0 w 390"/>
                                    <a:gd name="T95" fmla="*/ 0 h 383"/>
                                    <a:gd name="T96" fmla="*/ 0 w 390"/>
                                    <a:gd name="T97" fmla="*/ 0 h 383"/>
                                    <a:gd name="T98" fmla="*/ 0 w 390"/>
                                    <a:gd name="T99" fmla="*/ 0 h 383"/>
                                    <a:gd name="T100" fmla="*/ 0 w 390"/>
                                    <a:gd name="T101" fmla="*/ 0 h 383"/>
                                    <a:gd name="T102" fmla="*/ 0 w 390"/>
                                    <a:gd name="T103" fmla="*/ 0 h 383"/>
                                    <a:gd name="T104" fmla="*/ 0 w 390"/>
                                    <a:gd name="T105" fmla="*/ 0 h 383"/>
                                    <a:gd name="T106" fmla="*/ 0 w 390"/>
                                    <a:gd name="T107" fmla="*/ 0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5" name="Freeform 86">
                                  <a:extLst>
                                    <a:ext uri="{FF2B5EF4-FFF2-40B4-BE49-F238E27FC236}">
                                      <a16:creationId xmlns:a16="http://schemas.microsoft.com/office/drawing/2014/main" id="{53939F78-936D-42F1-84C5-3E267DBD0A5F}"/>
                                    </a:ext>
                                  </a:extLst>
                                </p:cNvPr>
                                <p:cNvSpPr>
                                  <a:spLocks/>
                                </p:cNvSpPr>
                                <p:nvPr/>
                              </p:nvSpPr>
                              <p:spPr bwMode="auto">
                                <a:xfrm>
                                  <a:off x="2074" y="1758"/>
                                  <a:ext cx="71" cy="71"/>
                                </a:xfrm>
                                <a:custGeom>
                                  <a:avLst/>
                                  <a:gdLst>
                                    <a:gd name="T0" fmla="*/ 0 w 357"/>
                                    <a:gd name="T1" fmla="*/ 0 h 351"/>
                                    <a:gd name="T2" fmla="*/ 0 w 357"/>
                                    <a:gd name="T3" fmla="*/ 0 h 351"/>
                                    <a:gd name="T4" fmla="*/ 0 w 357"/>
                                    <a:gd name="T5" fmla="*/ 0 h 351"/>
                                    <a:gd name="T6" fmla="*/ 0 w 357"/>
                                    <a:gd name="T7" fmla="*/ 0 h 351"/>
                                    <a:gd name="T8" fmla="*/ 0 w 357"/>
                                    <a:gd name="T9" fmla="*/ 0 h 351"/>
                                    <a:gd name="T10" fmla="*/ 0 w 357"/>
                                    <a:gd name="T11" fmla="*/ 0 h 351"/>
                                    <a:gd name="T12" fmla="*/ 0 w 357"/>
                                    <a:gd name="T13" fmla="*/ 0 h 351"/>
                                    <a:gd name="T14" fmla="*/ 0 w 357"/>
                                    <a:gd name="T15" fmla="*/ 0 h 351"/>
                                    <a:gd name="T16" fmla="*/ 0 w 357"/>
                                    <a:gd name="T17" fmla="*/ 0 h 351"/>
                                    <a:gd name="T18" fmla="*/ 0 w 357"/>
                                    <a:gd name="T19" fmla="*/ 0 h 351"/>
                                    <a:gd name="T20" fmla="*/ 0 w 357"/>
                                    <a:gd name="T21" fmla="*/ 0 h 351"/>
                                    <a:gd name="T22" fmla="*/ 0 w 357"/>
                                    <a:gd name="T23" fmla="*/ 0 h 351"/>
                                    <a:gd name="T24" fmla="*/ 0 w 357"/>
                                    <a:gd name="T25" fmla="*/ 0 h 351"/>
                                    <a:gd name="T26" fmla="*/ 0 w 357"/>
                                    <a:gd name="T27" fmla="*/ 0 h 351"/>
                                    <a:gd name="T28" fmla="*/ 0 w 357"/>
                                    <a:gd name="T29" fmla="*/ 0 h 351"/>
                                    <a:gd name="T30" fmla="*/ 0 w 357"/>
                                    <a:gd name="T31" fmla="*/ 0 h 351"/>
                                    <a:gd name="T32" fmla="*/ 0 w 357"/>
                                    <a:gd name="T33" fmla="*/ 0 h 351"/>
                                    <a:gd name="T34" fmla="*/ 0 w 357"/>
                                    <a:gd name="T35" fmla="*/ 0 h 351"/>
                                    <a:gd name="T36" fmla="*/ 0 w 357"/>
                                    <a:gd name="T37" fmla="*/ 0 h 351"/>
                                    <a:gd name="T38" fmla="*/ 0 w 357"/>
                                    <a:gd name="T39" fmla="*/ 0 h 351"/>
                                    <a:gd name="T40" fmla="*/ 0 w 357"/>
                                    <a:gd name="T41" fmla="*/ 0 h 351"/>
                                    <a:gd name="T42" fmla="*/ 0 w 357"/>
                                    <a:gd name="T43" fmla="*/ 0 h 351"/>
                                    <a:gd name="T44" fmla="*/ 0 w 357"/>
                                    <a:gd name="T45" fmla="*/ 0 h 351"/>
                                    <a:gd name="T46" fmla="*/ 0 w 357"/>
                                    <a:gd name="T47" fmla="*/ 0 h 351"/>
                                    <a:gd name="T48" fmla="*/ 0 w 357"/>
                                    <a:gd name="T49" fmla="*/ 0 h 351"/>
                                    <a:gd name="T50" fmla="*/ 0 w 357"/>
                                    <a:gd name="T51" fmla="*/ 0 h 351"/>
                                    <a:gd name="T52" fmla="*/ 0 w 357"/>
                                    <a:gd name="T53" fmla="*/ 0 h 351"/>
                                    <a:gd name="T54" fmla="*/ 0 w 357"/>
                                    <a:gd name="T55" fmla="*/ 0 h 351"/>
                                    <a:gd name="T56" fmla="*/ 0 w 357"/>
                                    <a:gd name="T57" fmla="*/ 0 h 351"/>
                                    <a:gd name="T58" fmla="*/ 0 w 357"/>
                                    <a:gd name="T59" fmla="*/ 0 h 351"/>
                                    <a:gd name="T60" fmla="*/ 0 w 357"/>
                                    <a:gd name="T61" fmla="*/ 0 h 351"/>
                                    <a:gd name="T62" fmla="*/ 0 w 357"/>
                                    <a:gd name="T63" fmla="*/ 0 h 351"/>
                                    <a:gd name="T64" fmla="*/ 0 w 357"/>
                                    <a:gd name="T65" fmla="*/ 0 h 351"/>
                                    <a:gd name="T66" fmla="*/ 0 w 357"/>
                                    <a:gd name="T67" fmla="*/ 0 h 351"/>
                                    <a:gd name="T68" fmla="*/ 0 w 357"/>
                                    <a:gd name="T69" fmla="*/ 0 h 351"/>
                                    <a:gd name="T70" fmla="*/ 0 w 357"/>
                                    <a:gd name="T71" fmla="*/ 0 h 351"/>
                                    <a:gd name="T72" fmla="*/ 0 w 357"/>
                                    <a:gd name="T73" fmla="*/ 0 h 351"/>
                                    <a:gd name="T74" fmla="*/ 0 w 357"/>
                                    <a:gd name="T75" fmla="*/ 0 h 351"/>
                                    <a:gd name="T76" fmla="*/ 0 w 357"/>
                                    <a:gd name="T77" fmla="*/ 0 h 351"/>
                                    <a:gd name="T78" fmla="*/ 0 w 357"/>
                                    <a:gd name="T79" fmla="*/ 0 h 351"/>
                                    <a:gd name="T80" fmla="*/ 0 w 357"/>
                                    <a:gd name="T81" fmla="*/ 0 h 351"/>
                                    <a:gd name="T82" fmla="*/ 0 w 357"/>
                                    <a:gd name="T83" fmla="*/ 0 h 351"/>
                                    <a:gd name="T84" fmla="*/ 0 w 357"/>
                                    <a:gd name="T85" fmla="*/ 0 h 351"/>
                                    <a:gd name="T86" fmla="*/ 0 w 357"/>
                                    <a:gd name="T87" fmla="*/ 0 h 351"/>
                                    <a:gd name="T88" fmla="*/ 0 w 357"/>
                                    <a:gd name="T89" fmla="*/ 0 h 351"/>
                                    <a:gd name="T90" fmla="*/ 0 w 357"/>
                                    <a:gd name="T91" fmla="*/ 0 h 351"/>
                                    <a:gd name="T92" fmla="*/ 0 w 357"/>
                                    <a:gd name="T93" fmla="*/ 0 h 351"/>
                                    <a:gd name="T94" fmla="*/ 0 w 357"/>
                                    <a:gd name="T95" fmla="*/ 0 h 351"/>
                                    <a:gd name="T96" fmla="*/ 0 w 357"/>
                                    <a:gd name="T97" fmla="*/ 0 h 351"/>
                                    <a:gd name="T98" fmla="*/ 0 w 357"/>
                                    <a:gd name="T99" fmla="*/ 0 h 351"/>
                                    <a:gd name="T100" fmla="*/ 0 w 357"/>
                                    <a:gd name="T101" fmla="*/ 0 h 351"/>
                                    <a:gd name="T102" fmla="*/ 0 w 357"/>
                                    <a:gd name="T103" fmla="*/ 0 h 351"/>
                                    <a:gd name="T104" fmla="*/ 0 w 357"/>
                                    <a:gd name="T105" fmla="*/ 0 h 351"/>
                                    <a:gd name="T106" fmla="*/ 0 w 357"/>
                                    <a:gd name="T107" fmla="*/ 0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44" name="Group 87">
                              <a:extLst>
                                <a:ext uri="{FF2B5EF4-FFF2-40B4-BE49-F238E27FC236}">
                                  <a16:creationId xmlns:a16="http://schemas.microsoft.com/office/drawing/2014/main" id="{F7A2B5C3-DC74-4625-A790-B92D30FA3A90}"/>
                                </a:ext>
                              </a:extLst>
                            </p:cNvPr>
                            <p:cNvGrpSpPr>
                              <a:grpSpLocks/>
                            </p:cNvGrpSpPr>
                            <p:nvPr/>
                          </p:nvGrpSpPr>
                          <p:grpSpPr bwMode="auto">
                            <a:xfrm>
                              <a:off x="2052" y="1742"/>
                              <a:ext cx="36" cy="95"/>
                              <a:chOff x="2052" y="1742"/>
                              <a:chExt cx="36" cy="95"/>
                            </a:xfrm>
                          </p:grpSpPr>
                          <p:grpSp>
                            <p:nvGrpSpPr>
                              <p:cNvPr id="34245" name="Group 88">
                                <a:extLst>
                                  <a:ext uri="{FF2B5EF4-FFF2-40B4-BE49-F238E27FC236}">
                                    <a16:creationId xmlns:a16="http://schemas.microsoft.com/office/drawing/2014/main" id="{E70E5834-89DE-4810-9DCE-34E81AC6038F}"/>
                                  </a:ext>
                                </a:extLst>
                              </p:cNvPr>
                              <p:cNvGrpSpPr>
                                <a:grpSpLocks/>
                              </p:cNvGrpSpPr>
                              <p:nvPr/>
                            </p:nvGrpSpPr>
                            <p:grpSpPr bwMode="auto">
                              <a:xfrm>
                                <a:off x="2060" y="1742"/>
                                <a:ext cx="20" cy="23"/>
                                <a:chOff x="2060" y="1742"/>
                                <a:chExt cx="20" cy="23"/>
                              </a:xfrm>
                            </p:grpSpPr>
                            <p:sp>
                              <p:nvSpPr>
                                <p:cNvPr id="34248" name="Freeform 89">
                                  <a:extLst>
                                    <a:ext uri="{FF2B5EF4-FFF2-40B4-BE49-F238E27FC236}">
                                      <a16:creationId xmlns:a16="http://schemas.microsoft.com/office/drawing/2014/main" id="{7D16573C-AEAE-456A-9BE0-E3385B19043A}"/>
                                    </a:ext>
                                  </a:extLst>
                                </p:cNvPr>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0 w 101"/>
                                    <a:gd name="T9" fmla="*/ 0 h 112"/>
                                    <a:gd name="T10" fmla="*/ 0 w 101"/>
                                    <a:gd name="T11" fmla="*/ 0 h 112"/>
                                    <a:gd name="T12" fmla="*/ 0 w 101"/>
                                    <a:gd name="T13" fmla="*/ 0 h 112"/>
                                    <a:gd name="T14" fmla="*/ 0 w 101"/>
                                    <a:gd name="T15" fmla="*/ 0 h 112"/>
                                    <a:gd name="T16" fmla="*/ 0 w 101"/>
                                    <a:gd name="T17" fmla="*/ 0 h 112"/>
                                    <a:gd name="T18" fmla="*/ 0 w 101"/>
                                    <a:gd name="T19" fmla="*/ 0 h 112"/>
                                    <a:gd name="T20" fmla="*/ 0 w 101"/>
                                    <a:gd name="T21" fmla="*/ 0 h 112"/>
                                    <a:gd name="T22" fmla="*/ 0 w 101"/>
                                    <a:gd name="T23" fmla="*/ 0 h 112"/>
                                    <a:gd name="T24" fmla="*/ 0 w 101"/>
                                    <a:gd name="T25" fmla="*/ 0 h 112"/>
                                    <a:gd name="T26" fmla="*/ 0 w 101"/>
                                    <a:gd name="T27" fmla="*/ 0 h 112"/>
                                    <a:gd name="T28" fmla="*/ 0 w 101"/>
                                    <a:gd name="T29" fmla="*/ 0 h 112"/>
                                    <a:gd name="T30" fmla="*/ 0 w 101"/>
                                    <a:gd name="T31" fmla="*/ 0 h 112"/>
                                    <a:gd name="T32" fmla="*/ 0 w 101"/>
                                    <a:gd name="T33" fmla="*/ 0 h 112"/>
                                    <a:gd name="T34" fmla="*/ 0 w 101"/>
                                    <a:gd name="T35" fmla="*/ 0 h 112"/>
                                    <a:gd name="T36" fmla="*/ 0 w 101"/>
                                    <a:gd name="T37" fmla="*/ 0 h 112"/>
                                    <a:gd name="T38" fmla="*/ 0 w 101"/>
                                    <a:gd name="T39" fmla="*/ 0 h 112"/>
                                    <a:gd name="T40" fmla="*/ 0 w 101"/>
                                    <a:gd name="T41" fmla="*/ 0 h 112"/>
                                    <a:gd name="T42" fmla="*/ 0 w 101"/>
                                    <a:gd name="T43" fmla="*/ 0 h 112"/>
                                    <a:gd name="T44" fmla="*/ 0 w 101"/>
                                    <a:gd name="T45" fmla="*/ 0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49" name="Freeform 90">
                                  <a:extLst>
                                    <a:ext uri="{FF2B5EF4-FFF2-40B4-BE49-F238E27FC236}">
                                      <a16:creationId xmlns:a16="http://schemas.microsoft.com/office/drawing/2014/main" id="{3F25EC98-B875-47D8-885D-DDD2FD1F5861}"/>
                                    </a:ext>
                                  </a:extLst>
                                </p:cNvPr>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46" name="Freeform 91">
                                <a:extLst>
                                  <a:ext uri="{FF2B5EF4-FFF2-40B4-BE49-F238E27FC236}">
                                    <a16:creationId xmlns:a16="http://schemas.microsoft.com/office/drawing/2014/main" id="{67A6C723-CDFD-4230-AB2D-5B12B98C5457}"/>
                                  </a:ext>
                                </a:extLst>
                              </p:cNvPr>
                              <p:cNvSpPr>
                                <a:spLocks/>
                              </p:cNvSpPr>
                              <p:nvPr/>
                            </p:nvSpPr>
                            <p:spPr bwMode="auto">
                              <a:xfrm>
                                <a:off x="2052" y="1788"/>
                                <a:ext cx="21" cy="22"/>
                              </a:xfrm>
                              <a:custGeom>
                                <a:avLst/>
                                <a:gdLst>
                                  <a:gd name="T0" fmla="*/ 0 w 101"/>
                                  <a:gd name="T1" fmla="*/ 0 h 111"/>
                                  <a:gd name="T2" fmla="*/ 0 w 101"/>
                                  <a:gd name="T3" fmla="*/ 0 h 111"/>
                                  <a:gd name="T4" fmla="*/ 0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0 h 111"/>
                                  <a:gd name="T26" fmla="*/ 0 w 101"/>
                                  <a:gd name="T27" fmla="*/ 0 h 111"/>
                                  <a:gd name="T28" fmla="*/ 0 w 101"/>
                                  <a:gd name="T29" fmla="*/ 0 h 111"/>
                                  <a:gd name="T30" fmla="*/ 0 w 101"/>
                                  <a:gd name="T31" fmla="*/ 0 h 111"/>
                                  <a:gd name="T32" fmla="*/ 0 w 101"/>
                                  <a:gd name="T33" fmla="*/ 0 h 111"/>
                                  <a:gd name="T34" fmla="*/ 0 w 101"/>
                                  <a:gd name="T35" fmla="*/ 0 h 111"/>
                                  <a:gd name="T36" fmla="*/ 0 w 101"/>
                                  <a:gd name="T37" fmla="*/ 0 h 111"/>
                                  <a:gd name="T38" fmla="*/ 0 w 101"/>
                                  <a:gd name="T39" fmla="*/ 0 h 111"/>
                                  <a:gd name="T40" fmla="*/ 0 w 101"/>
                                  <a:gd name="T41" fmla="*/ 0 h 111"/>
                                  <a:gd name="T42" fmla="*/ 0 w 101"/>
                                  <a:gd name="T43" fmla="*/ 0 h 111"/>
                                  <a:gd name="T44" fmla="*/ 0 w 101"/>
                                  <a:gd name="T45" fmla="*/ 0 h 111"/>
                                  <a:gd name="T46" fmla="*/ 0 w 101"/>
                                  <a:gd name="T47" fmla="*/ 0 h 111"/>
                                  <a:gd name="T48" fmla="*/ 0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47" name="Freeform 92">
                                <a:extLst>
                                  <a:ext uri="{FF2B5EF4-FFF2-40B4-BE49-F238E27FC236}">
                                    <a16:creationId xmlns:a16="http://schemas.microsoft.com/office/drawing/2014/main" id="{486C981F-6146-427E-908A-7C111FAD921C}"/>
                                  </a:ext>
                                </a:extLst>
                              </p:cNvPr>
                              <p:cNvSpPr>
                                <a:spLocks/>
                              </p:cNvSpPr>
                              <p:nvPr/>
                            </p:nvSpPr>
                            <p:spPr bwMode="auto">
                              <a:xfrm>
                                <a:off x="2070" y="1814"/>
                                <a:ext cx="18" cy="23"/>
                              </a:xfrm>
                              <a:custGeom>
                                <a:avLst/>
                                <a:gdLst>
                                  <a:gd name="T0" fmla="*/ 0 w 91"/>
                                  <a:gd name="T1" fmla="*/ 0 h 114"/>
                                  <a:gd name="T2" fmla="*/ 0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0 h 114"/>
                                  <a:gd name="T24" fmla="*/ 0 w 91"/>
                                  <a:gd name="T25" fmla="*/ 0 h 114"/>
                                  <a:gd name="T26" fmla="*/ 0 w 91"/>
                                  <a:gd name="T27" fmla="*/ 0 h 114"/>
                                  <a:gd name="T28" fmla="*/ 0 w 91"/>
                                  <a:gd name="T29" fmla="*/ 0 h 114"/>
                                  <a:gd name="T30" fmla="*/ 0 w 91"/>
                                  <a:gd name="T31" fmla="*/ 0 h 114"/>
                                  <a:gd name="T32" fmla="*/ 0 w 91"/>
                                  <a:gd name="T33" fmla="*/ 0 h 114"/>
                                  <a:gd name="T34" fmla="*/ 0 w 91"/>
                                  <a:gd name="T35" fmla="*/ 0 h 114"/>
                                  <a:gd name="T36" fmla="*/ 0 w 91"/>
                                  <a:gd name="T37" fmla="*/ 0 h 114"/>
                                  <a:gd name="T38" fmla="*/ 0 w 91"/>
                                  <a:gd name="T39" fmla="*/ 0 h 114"/>
                                  <a:gd name="T40" fmla="*/ 0 w 91"/>
                                  <a:gd name="T41" fmla="*/ 0 h 114"/>
                                  <a:gd name="T42" fmla="*/ 0 w 91"/>
                                  <a:gd name="T43" fmla="*/ 0 h 114"/>
                                  <a:gd name="T44" fmla="*/ 0 w 91"/>
                                  <a:gd name="T45" fmla="*/ 0 h 114"/>
                                  <a:gd name="T46" fmla="*/ 0 w 91"/>
                                  <a:gd name="T47" fmla="*/ 0 h 114"/>
                                  <a:gd name="T48" fmla="*/ 0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39" name="Group 93">
                            <a:extLst>
                              <a:ext uri="{FF2B5EF4-FFF2-40B4-BE49-F238E27FC236}">
                                <a16:creationId xmlns:a16="http://schemas.microsoft.com/office/drawing/2014/main" id="{F284DC75-98D5-4002-80C7-8414407BDB6E}"/>
                              </a:ext>
                            </a:extLst>
                          </p:cNvPr>
                          <p:cNvGrpSpPr>
                            <a:grpSpLocks/>
                          </p:cNvGrpSpPr>
                          <p:nvPr/>
                        </p:nvGrpSpPr>
                        <p:grpSpPr bwMode="auto">
                          <a:xfrm>
                            <a:off x="2116" y="1790"/>
                            <a:ext cx="130" cy="120"/>
                            <a:chOff x="2116" y="1790"/>
                            <a:chExt cx="130" cy="120"/>
                          </a:xfrm>
                        </p:grpSpPr>
                        <p:sp>
                          <p:nvSpPr>
                            <p:cNvPr id="34240" name="Freeform 94">
                              <a:extLst>
                                <a:ext uri="{FF2B5EF4-FFF2-40B4-BE49-F238E27FC236}">
                                  <a16:creationId xmlns:a16="http://schemas.microsoft.com/office/drawing/2014/main" id="{63AA2E12-884A-483B-AB3A-DE82EF75D053}"/>
                                </a:ext>
                              </a:extLst>
                            </p:cNvPr>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0 h 322"/>
                                <a:gd name="T8" fmla="*/ 0 w 380"/>
                                <a:gd name="T9" fmla="*/ 0 h 322"/>
                                <a:gd name="T10" fmla="*/ 0 w 380"/>
                                <a:gd name="T11" fmla="*/ 0 h 322"/>
                                <a:gd name="T12" fmla="*/ 0 w 380"/>
                                <a:gd name="T13" fmla="*/ 0 h 322"/>
                                <a:gd name="T14" fmla="*/ 0 w 380"/>
                                <a:gd name="T15" fmla="*/ 0 h 322"/>
                                <a:gd name="T16" fmla="*/ 0 w 380"/>
                                <a:gd name="T17" fmla="*/ 0 h 322"/>
                                <a:gd name="T18" fmla="*/ 0 w 380"/>
                                <a:gd name="T19" fmla="*/ 0 h 322"/>
                                <a:gd name="T20" fmla="*/ 0 w 380"/>
                                <a:gd name="T21" fmla="*/ 0 h 322"/>
                                <a:gd name="T22" fmla="*/ 0 w 380"/>
                                <a:gd name="T23" fmla="*/ 0 h 322"/>
                                <a:gd name="T24" fmla="*/ 0 w 380"/>
                                <a:gd name="T25" fmla="*/ 0 h 322"/>
                                <a:gd name="T26" fmla="*/ 0 w 380"/>
                                <a:gd name="T27" fmla="*/ 0 h 322"/>
                                <a:gd name="T28" fmla="*/ 0 w 380"/>
                                <a:gd name="T29" fmla="*/ 0 h 322"/>
                                <a:gd name="T30" fmla="*/ 0 w 380"/>
                                <a:gd name="T31" fmla="*/ 0 h 322"/>
                                <a:gd name="T32" fmla="*/ 0 w 380"/>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1" name="Freeform 95">
                              <a:extLst>
                                <a:ext uri="{FF2B5EF4-FFF2-40B4-BE49-F238E27FC236}">
                                  <a16:creationId xmlns:a16="http://schemas.microsoft.com/office/drawing/2014/main" id="{7B52F0F7-F243-4103-8D8B-10D20B78B98C}"/>
                                </a:ext>
                              </a:extLst>
                            </p:cNvPr>
                            <p:cNvSpPr>
                              <a:spLocks/>
                            </p:cNvSpPr>
                            <p:nvPr/>
                          </p:nvSpPr>
                          <p:spPr bwMode="auto">
                            <a:xfrm>
                              <a:off x="2116" y="1831"/>
                              <a:ext cx="88" cy="79"/>
                            </a:xfrm>
                            <a:custGeom>
                              <a:avLst/>
                              <a:gdLst>
                                <a:gd name="T0" fmla="*/ 0 w 443"/>
                                <a:gd name="T1" fmla="*/ 0 h 393"/>
                                <a:gd name="T2" fmla="*/ 0 w 443"/>
                                <a:gd name="T3" fmla="*/ 0 h 393"/>
                                <a:gd name="T4" fmla="*/ 0 w 443"/>
                                <a:gd name="T5" fmla="*/ 0 h 393"/>
                                <a:gd name="T6" fmla="*/ 0 w 443"/>
                                <a:gd name="T7" fmla="*/ 0 h 393"/>
                                <a:gd name="T8" fmla="*/ 0 w 443"/>
                                <a:gd name="T9" fmla="*/ 0 h 393"/>
                                <a:gd name="T10" fmla="*/ 0 w 443"/>
                                <a:gd name="T11" fmla="*/ 0 h 393"/>
                                <a:gd name="T12" fmla="*/ 0 w 443"/>
                                <a:gd name="T13" fmla="*/ 0 h 393"/>
                                <a:gd name="T14" fmla="*/ 0 w 443"/>
                                <a:gd name="T15" fmla="*/ 0 h 393"/>
                                <a:gd name="T16" fmla="*/ 0 w 443"/>
                                <a:gd name="T17" fmla="*/ 0 h 393"/>
                                <a:gd name="T18" fmla="*/ 0 w 443"/>
                                <a:gd name="T19" fmla="*/ 0 h 393"/>
                                <a:gd name="T20" fmla="*/ 0 w 443"/>
                                <a:gd name="T21" fmla="*/ 0 h 393"/>
                                <a:gd name="T22" fmla="*/ 0 w 443"/>
                                <a:gd name="T23" fmla="*/ 0 h 393"/>
                                <a:gd name="T24" fmla="*/ 0 w 443"/>
                                <a:gd name="T25" fmla="*/ 0 h 393"/>
                                <a:gd name="T26" fmla="*/ 0 w 443"/>
                                <a:gd name="T27" fmla="*/ 0 h 393"/>
                                <a:gd name="T28" fmla="*/ 0 w 443"/>
                                <a:gd name="T29" fmla="*/ 0 h 393"/>
                                <a:gd name="T30" fmla="*/ 0 w 443"/>
                                <a:gd name="T31" fmla="*/ 0 h 393"/>
                                <a:gd name="T32" fmla="*/ 0 w 443"/>
                                <a:gd name="T33" fmla="*/ 0 h 393"/>
                                <a:gd name="T34" fmla="*/ 0 w 443"/>
                                <a:gd name="T35" fmla="*/ 0 h 393"/>
                                <a:gd name="T36" fmla="*/ 0 w 443"/>
                                <a:gd name="T37" fmla="*/ 0 h 393"/>
                                <a:gd name="T38" fmla="*/ 0 w 443"/>
                                <a:gd name="T39" fmla="*/ 0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2" name="Freeform 96">
                              <a:extLst>
                                <a:ext uri="{FF2B5EF4-FFF2-40B4-BE49-F238E27FC236}">
                                  <a16:creationId xmlns:a16="http://schemas.microsoft.com/office/drawing/2014/main" id="{B9F7697C-8ECF-4A6A-8AD7-ECF7DB85E1D5}"/>
                                </a:ext>
                              </a:extLst>
                            </p:cNvPr>
                            <p:cNvSpPr>
                              <a:spLocks/>
                            </p:cNvSpPr>
                            <p:nvPr/>
                          </p:nvSpPr>
                          <p:spPr bwMode="auto">
                            <a:xfrm>
                              <a:off x="2122" y="1790"/>
                              <a:ext cx="124" cy="120"/>
                            </a:xfrm>
                            <a:custGeom>
                              <a:avLst/>
                              <a:gdLst>
                                <a:gd name="T0" fmla="*/ 0 w 618"/>
                                <a:gd name="T1" fmla="*/ 0 h 602"/>
                                <a:gd name="T2" fmla="*/ 0 w 618"/>
                                <a:gd name="T3" fmla="*/ 0 h 602"/>
                                <a:gd name="T4" fmla="*/ 0 w 618"/>
                                <a:gd name="T5" fmla="*/ 0 h 602"/>
                                <a:gd name="T6" fmla="*/ 0 w 618"/>
                                <a:gd name="T7" fmla="*/ 0 h 602"/>
                                <a:gd name="T8" fmla="*/ 0 w 618"/>
                                <a:gd name="T9" fmla="*/ 0 h 602"/>
                                <a:gd name="T10" fmla="*/ 0 w 618"/>
                                <a:gd name="T11" fmla="*/ 0 h 602"/>
                                <a:gd name="T12" fmla="*/ 0 w 618"/>
                                <a:gd name="T13" fmla="*/ 0 h 602"/>
                                <a:gd name="T14" fmla="*/ 0 w 618"/>
                                <a:gd name="T15" fmla="*/ 0 h 602"/>
                                <a:gd name="T16" fmla="*/ 0 w 618"/>
                                <a:gd name="T17" fmla="*/ 0 h 602"/>
                                <a:gd name="T18" fmla="*/ 0 w 618"/>
                                <a:gd name="T19" fmla="*/ 0 h 602"/>
                                <a:gd name="T20" fmla="*/ 0 w 618"/>
                                <a:gd name="T21" fmla="*/ 0 h 602"/>
                                <a:gd name="T22" fmla="*/ 0 w 618"/>
                                <a:gd name="T23" fmla="*/ 0 h 602"/>
                                <a:gd name="T24" fmla="*/ 0 w 618"/>
                                <a:gd name="T25" fmla="*/ 0 h 602"/>
                                <a:gd name="T26" fmla="*/ 0 w 618"/>
                                <a:gd name="T27" fmla="*/ 0 h 602"/>
                                <a:gd name="T28" fmla="*/ 0 w 618"/>
                                <a:gd name="T29" fmla="*/ 0 h 602"/>
                                <a:gd name="T30" fmla="*/ 0 w 618"/>
                                <a:gd name="T31" fmla="*/ 0 h 602"/>
                                <a:gd name="T32" fmla="*/ 0 w 618"/>
                                <a:gd name="T33" fmla="*/ 0 h 602"/>
                                <a:gd name="T34" fmla="*/ 0 w 618"/>
                                <a:gd name="T35" fmla="*/ 0 h 602"/>
                                <a:gd name="T36" fmla="*/ 0 w 618"/>
                                <a:gd name="T37" fmla="*/ 0 h 602"/>
                                <a:gd name="T38" fmla="*/ 0 w 618"/>
                                <a:gd name="T39" fmla="*/ 0 h 602"/>
                                <a:gd name="T40" fmla="*/ 0 w 618"/>
                                <a:gd name="T41" fmla="*/ 0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4215" name="Group 97">
                      <a:extLst>
                        <a:ext uri="{FF2B5EF4-FFF2-40B4-BE49-F238E27FC236}">
                          <a16:creationId xmlns:a16="http://schemas.microsoft.com/office/drawing/2014/main" id="{7661D181-567C-4D33-9478-CE8637E53A1E}"/>
                        </a:ext>
                      </a:extLst>
                    </p:cNvPr>
                    <p:cNvGrpSpPr>
                      <a:grpSpLocks/>
                    </p:cNvGrpSpPr>
                    <p:nvPr/>
                  </p:nvGrpSpPr>
                  <p:grpSpPr bwMode="auto">
                    <a:xfrm>
                      <a:off x="2151" y="1787"/>
                      <a:ext cx="187" cy="152"/>
                      <a:chOff x="2151" y="1787"/>
                      <a:chExt cx="187" cy="152"/>
                    </a:xfrm>
                  </p:grpSpPr>
                  <p:grpSp>
                    <p:nvGrpSpPr>
                      <p:cNvPr id="34216" name="Group 98">
                        <a:extLst>
                          <a:ext uri="{FF2B5EF4-FFF2-40B4-BE49-F238E27FC236}">
                            <a16:creationId xmlns:a16="http://schemas.microsoft.com/office/drawing/2014/main" id="{AA541B05-ADD5-4CC3-8AEA-D20F939B4489}"/>
                          </a:ext>
                        </a:extLst>
                      </p:cNvPr>
                      <p:cNvGrpSpPr>
                        <a:grpSpLocks/>
                      </p:cNvGrpSpPr>
                      <p:nvPr/>
                    </p:nvGrpSpPr>
                    <p:grpSpPr bwMode="auto">
                      <a:xfrm>
                        <a:off x="2222" y="1863"/>
                        <a:ext cx="114" cy="76"/>
                        <a:chOff x="2222" y="1863"/>
                        <a:chExt cx="114" cy="76"/>
                      </a:xfrm>
                    </p:grpSpPr>
                    <p:grpSp>
                      <p:nvGrpSpPr>
                        <p:cNvPr id="34224" name="Group 99">
                          <a:extLst>
                            <a:ext uri="{FF2B5EF4-FFF2-40B4-BE49-F238E27FC236}">
                              <a16:creationId xmlns:a16="http://schemas.microsoft.com/office/drawing/2014/main" id="{DFECAF20-90DE-478F-91D3-A8E34E889177}"/>
                            </a:ext>
                          </a:extLst>
                        </p:cNvPr>
                        <p:cNvGrpSpPr>
                          <a:grpSpLocks/>
                        </p:cNvGrpSpPr>
                        <p:nvPr/>
                      </p:nvGrpSpPr>
                      <p:grpSpPr bwMode="auto">
                        <a:xfrm>
                          <a:off x="2291" y="1863"/>
                          <a:ext cx="45" cy="38"/>
                          <a:chOff x="2291" y="1863"/>
                          <a:chExt cx="45" cy="38"/>
                        </a:xfrm>
                      </p:grpSpPr>
                      <p:sp>
                        <p:nvSpPr>
                          <p:cNvPr id="34231" name="Freeform 100">
                            <a:extLst>
                              <a:ext uri="{FF2B5EF4-FFF2-40B4-BE49-F238E27FC236}">
                                <a16:creationId xmlns:a16="http://schemas.microsoft.com/office/drawing/2014/main" id="{47CCBF7A-1400-485D-8D58-C022661B20E2}"/>
                              </a:ext>
                            </a:extLst>
                          </p:cNvPr>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0 h 101"/>
                              <a:gd name="T8" fmla="*/ 0 w 27"/>
                              <a:gd name="T9" fmla="*/ 0 h 101"/>
                              <a:gd name="T10" fmla="*/ 0 w 27"/>
                              <a:gd name="T11" fmla="*/ 0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2" name="Freeform 101">
                            <a:extLst>
                              <a:ext uri="{FF2B5EF4-FFF2-40B4-BE49-F238E27FC236}">
                                <a16:creationId xmlns:a16="http://schemas.microsoft.com/office/drawing/2014/main" id="{7E3E89A8-9EF1-4D82-9A5A-F3C2536DAB6A}"/>
                              </a:ext>
                            </a:extLst>
                          </p:cNvPr>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0 w 124"/>
                              <a:gd name="T7" fmla="*/ 0 h 137"/>
                              <a:gd name="T8" fmla="*/ 0 w 124"/>
                              <a:gd name="T9" fmla="*/ 0 h 137"/>
                              <a:gd name="T10" fmla="*/ 0 w 124"/>
                              <a:gd name="T11" fmla="*/ 0 h 137"/>
                              <a:gd name="T12" fmla="*/ 0 w 124"/>
                              <a:gd name="T13" fmla="*/ 0 h 137"/>
                              <a:gd name="T14" fmla="*/ 0 w 124"/>
                              <a:gd name="T15" fmla="*/ 0 h 137"/>
                              <a:gd name="T16" fmla="*/ 0 w 124"/>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3" name="Freeform 102">
                            <a:extLst>
                              <a:ext uri="{FF2B5EF4-FFF2-40B4-BE49-F238E27FC236}">
                                <a16:creationId xmlns:a16="http://schemas.microsoft.com/office/drawing/2014/main" id="{6588D188-6037-4EC5-AB5D-C13EB068B59D}"/>
                              </a:ext>
                            </a:extLst>
                          </p:cNvPr>
                          <p:cNvSpPr>
                            <a:spLocks/>
                          </p:cNvSpPr>
                          <p:nvPr/>
                        </p:nvSpPr>
                        <p:spPr bwMode="auto">
                          <a:xfrm>
                            <a:off x="2327" y="1863"/>
                            <a:ext cx="9" cy="33"/>
                          </a:xfrm>
                          <a:custGeom>
                            <a:avLst/>
                            <a:gdLst>
                              <a:gd name="T0" fmla="*/ 0 w 45"/>
                              <a:gd name="T1" fmla="*/ 0 h 162"/>
                              <a:gd name="T2" fmla="*/ 0 w 45"/>
                              <a:gd name="T3" fmla="*/ 0 h 162"/>
                              <a:gd name="T4" fmla="*/ 0 w 45"/>
                              <a:gd name="T5" fmla="*/ 0 h 162"/>
                              <a:gd name="T6" fmla="*/ 0 w 45"/>
                              <a:gd name="T7" fmla="*/ 0 h 162"/>
                              <a:gd name="T8" fmla="*/ 0 w 45"/>
                              <a:gd name="T9" fmla="*/ 0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25" name="Group 103">
                          <a:extLst>
                            <a:ext uri="{FF2B5EF4-FFF2-40B4-BE49-F238E27FC236}">
                              <a16:creationId xmlns:a16="http://schemas.microsoft.com/office/drawing/2014/main" id="{FBF2B409-AED2-4F73-96CB-8128B93ED6E9}"/>
                            </a:ext>
                          </a:extLst>
                        </p:cNvPr>
                        <p:cNvGrpSpPr>
                          <a:grpSpLocks/>
                        </p:cNvGrpSpPr>
                        <p:nvPr/>
                      </p:nvGrpSpPr>
                      <p:grpSpPr bwMode="auto">
                        <a:xfrm>
                          <a:off x="2222" y="1916"/>
                          <a:ext cx="61" cy="23"/>
                          <a:chOff x="2222" y="1916"/>
                          <a:chExt cx="61" cy="23"/>
                        </a:xfrm>
                      </p:grpSpPr>
                      <p:sp>
                        <p:nvSpPr>
                          <p:cNvPr id="34226" name="Freeform 104">
                            <a:extLst>
                              <a:ext uri="{FF2B5EF4-FFF2-40B4-BE49-F238E27FC236}">
                                <a16:creationId xmlns:a16="http://schemas.microsoft.com/office/drawing/2014/main" id="{631F0B9F-9085-40D0-BC11-929E9336216D}"/>
                              </a:ext>
                            </a:extLst>
                          </p:cNvPr>
                          <p:cNvSpPr>
                            <a:spLocks/>
                          </p:cNvSpPr>
                          <p:nvPr/>
                        </p:nvSpPr>
                        <p:spPr bwMode="auto">
                          <a:xfrm>
                            <a:off x="2244" y="1919"/>
                            <a:ext cx="36" cy="5"/>
                          </a:xfrm>
                          <a:custGeom>
                            <a:avLst/>
                            <a:gdLst>
                              <a:gd name="T0" fmla="*/ 0 w 179"/>
                              <a:gd name="T1" fmla="*/ 0 h 24"/>
                              <a:gd name="T2" fmla="*/ 0 w 179"/>
                              <a:gd name="T3" fmla="*/ 0 h 24"/>
                              <a:gd name="T4" fmla="*/ 0 w 179"/>
                              <a:gd name="T5" fmla="*/ 0 h 24"/>
                              <a:gd name="T6" fmla="*/ 0 w 179"/>
                              <a:gd name="T7" fmla="*/ 0 h 24"/>
                              <a:gd name="T8" fmla="*/ 0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7" name="Freeform 105">
                            <a:extLst>
                              <a:ext uri="{FF2B5EF4-FFF2-40B4-BE49-F238E27FC236}">
                                <a16:creationId xmlns:a16="http://schemas.microsoft.com/office/drawing/2014/main" id="{131ECFEB-EDE5-48A0-9A04-AD1E7611FD8A}"/>
                              </a:ext>
                            </a:extLst>
                          </p:cNvPr>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8" name="Freeform 106">
                            <a:extLst>
                              <a:ext uri="{FF2B5EF4-FFF2-40B4-BE49-F238E27FC236}">
                                <a16:creationId xmlns:a16="http://schemas.microsoft.com/office/drawing/2014/main" id="{385AEF3D-1CE5-4E65-AB24-6FE4D7BEAE9E}"/>
                              </a:ext>
                            </a:extLst>
                          </p:cNvPr>
                          <p:cNvSpPr>
                            <a:spLocks/>
                          </p:cNvSpPr>
                          <p:nvPr/>
                        </p:nvSpPr>
                        <p:spPr bwMode="auto">
                          <a:xfrm>
                            <a:off x="2222" y="1932"/>
                            <a:ext cx="44" cy="7"/>
                          </a:xfrm>
                          <a:custGeom>
                            <a:avLst/>
                            <a:gdLst>
                              <a:gd name="T0" fmla="*/ 0 w 220"/>
                              <a:gd name="T1" fmla="*/ 0 h 35"/>
                              <a:gd name="T2" fmla="*/ 0 w 220"/>
                              <a:gd name="T3" fmla="*/ 0 h 35"/>
                              <a:gd name="T4" fmla="*/ 0 w 220"/>
                              <a:gd name="T5" fmla="*/ 0 h 35"/>
                              <a:gd name="T6" fmla="*/ 0 w 220"/>
                              <a:gd name="T7" fmla="*/ 0 h 35"/>
                              <a:gd name="T8" fmla="*/ 0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9" name="Freeform 107">
                            <a:extLst>
                              <a:ext uri="{FF2B5EF4-FFF2-40B4-BE49-F238E27FC236}">
                                <a16:creationId xmlns:a16="http://schemas.microsoft.com/office/drawing/2014/main" id="{89627049-AC22-431D-B6AC-F9CC0BF8E915}"/>
                              </a:ext>
                            </a:extLst>
                          </p:cNvPr>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0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0" name="Line 108">
                            <a:extLst>
                              <a:ext uri="{FF2B5EF4-FFF2-40B4-BE49-F238E27FC236}">
                                <a16:creationId xmlns:a16="http://schemas.microsoft.com/office/drawing/2014/main" id="{B81B1C66-5C20-4C5C-9AD6-294EADA7A5BB}"/>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4217" name="Group 109">
                        <a:extLst>
                          <a:ext uri="{FF2B5EF4-FFF2-40B4-BE49-F238E27FC236}">
                            <a16:creationId xmlns:a16="http://schemas.microsoft.com/office/drawing/2014/main" id="{7C9C7C80-5557-4A83-A101-80E21C38D80B}"/>
                          </a:ext>
                        </a:extLst>
                      </p:cNvPr>
                      <p:cNvGrpSpPr>
                        <a:grpSpLocks/>
                      </p:cNvGrpSpPr>
                      <p:nvPr/>
                    </p:nvGrpSpPr>
                    <p:grpSpPr bwMode="auto">
                      <a:xfrm>
                        <a:off x="2151" y="1787"/>
                        <a:ext cx="187" cy="152"/>
                        <a:chOff x="2151" y="1787"/>
                        <a:chExt cx="187" cy="152"/>
                      </a:xfrm>
                    </p:grpSpPr>
                    <p:grpSp>
                      <p:nvGrpSpPr>
                        <p:cNvPr id="34218" name="Group 110">
                          <a:extLst>
                            <a:ext uri="{FF2B5EF4-FFF2-40B4-BE49-F238E27FC236}">
                              <a16:creationId xmlns:a16="http://schemas.microsoft.com/office/drawing/2014/main" id="{62BFE445-C2BD-4DDB-BEA9-C7BCB6403FB0}"/>
                            </a:ext>
                          </a:extLst>
                        </p:cNvPr>
                        <p:cNvGrpSpPr>
                          <a:grpSpLocks/>
                        </p:cNvGrpSpPr>
                        <p:nvPr/>
                      </p:nvGrpSpPr>
                      <p:grpSpPr bwMode="auto">
                        <a:xfrm>
                          <a:off x="2162" y="1796"/>
                          <a:ext cx="176" cy="143"/>
                          <a:chOff x="2162" y="1796"/>
                          <a:chExt cx="176" cy="143"/>
                        </a:xfrm>
                      </p:grpSpPr>
                      <p:sp>
                        <p:nvSpPr>
                          <p:cNvPr id="34222" name="Freeform 111">
                            <a:extLst>
                              <a:ext uri="{FF2B5EF4-FFF2-40B4-BE49-F238E27FC236}">
                                <a16:creationId xmlns:a16="http://schemas.microsoft.com/office/drawing/2014/main" id="{BC98C435-B7E1-4524-809D-B5EFF1425EEE}"/>
                              </a:ext>
                            </a:extLst>
                          </p:cNvPr>
                          <p:cNvSpPr>
                            <a:spLocks/>
                          </p:cNvSpPr>
                          <p:nvPr/>
                        </p:nvSpPr>
                        <p:spPr bwMode="auto">
                          <a:xfrm>
                            <a:off x="2162" y="1796"/>
                            <a:ext cx="176" cy="114"/>
                          </a:xfrm>
                          <a:custGeom>
                            <a:avLst/>
                            <a:gdLst>
                              <a:gd name="T0" fmla="*/ 0 w 877"/>
                              <a:gd name="T1" fmla="*/ 0 h 567"/>
                              <a:gd name="T2" fmla="*/ 0 w 877"/>
                              <a:gd name="T3" fmla="*/ 0 h 567"/>
                              <a:gd name="T4" fmla="*/ 0 w 877"/>
                              <a:gd name="T5" fmla="*/ 0 h 567"/>
                              <a:gd name="T6" fmla="*/ 0 w 877"/>
                              <a:gd name="T7" fmla="*/ 0 h 567"/>
                              <a:gd name="T8" fmla="*/ 0 w 877"/>
                              <a:gd name="T9" fmla="*/ 0 h 567"/>
                              <a:gd name="T10" fmla="*/ 0 w 877"/>
                              <a:gd name="T11" fmla="*/ 0 h 567"/>
                              <a:gd name="T12" fmla="*/ 0 w 877"/>
                              <a:gd name="T13" fmla="*/ 0 h 567"/>
                              <a:gd name="T14" fmla="*/ 0 w 877"/>
                              <a:gd name="T15" fmla="*/ 0 h 567"/>
                              <a:gd name="T16" fmla="*/ 0 w 877"/>
                              <a:gd name="T17" fmla="*/ 0 h 567"/>
                              <a:gd name="T18" fmla="*/ 0 w 877"/>
                              <a:gd name="T19" fmla="*/ 0 h 567"/>
                              <a:gd name="T20" fmla="*/ 0 w 877"/>
                              <a:gd name="T21" fmla="*/ 0 h 567"/>
                              <a:gd name="T22" fmla="*/ 0 w 877"/>
                              <a:gd name="T23" fmla="*/ 0 h 567"/>
                              <a:gd name="T24" fmla="*/ 0 w 877"/>
                              <a:gd name="T25" fmla="*/ 0 h 567"/>
                              <a:gd name="T26" fmla="*/ 0 w 877"/>
                              <a:gd name="T27" fmla="*/ 0 h 567"/>
                              <a:gd name="T28" fmla="*/ 0 w 877"/>
                              <a:gd name="T29" fmla="*/ 0 h 567"/>
                              <a:gd name="T30" fmla="*/ 0 w 877"/>
                              <a:gd name="T31" fmla="*/ 0 h 567"/>
                              <a:gd name="T32" fmla="*/ 0 w 877"/>
                              <a:gd name="T33" fmla="*/ 0 h 567"/>
                              <a:gd name="T34" fmla="*/ 0 w 877"/>
                              <a:gd name="T35" fmla="*/ 0 h 567"/>
                              <a:gd name="T36" fmla="*/ 0 w 877"/>
                              <a:gd name="T37" fmla="*/ 0 h 567"/>
                              <a:gd name="T38" fmla="*/ 0 w 877"/>
                              <a:gd name="T39" fmla="*/ 0 h 567"/>
                              <a:gd name="T40" fmla="*/ 0 w 877"/>
                              <a:gd name="T41" fmla="*/ 0 h 567"/>
                              <a:gd name="T42" fmla="*/ 0 w 877"/>
                              <a:gd name="T43" fmla="*/ 0 h 567"/>
                              <a:gd name="T44" fmla="*/ 0 w 877"/>
                              <a:gd name="T45" fmla="*/ 0 h 567"/>
                              <a:gd name="T46" fmla="*/ 0 w 877"/>
                              <a:gd name="T47" fmla="*/ 0 h 567"/>
                              <a:gd name="T48" fmla="*/ 0 w 877"/>
                              <a:gd name="T49" fmla="*/ 0 h 567"/>
                              <a:gd name="T50" fmla="*/ 0 w 877"/>
                              <a:gd name="T51" fmla="*/ 0 h 567"/>
                              <a:gd name="T52" fmla="*/ 0 w 877"/>
                              <a:gd name="T53" fmla="*/ 0 h 567"/>
                              <a:gd name="T54" fmla="*/ 0 w 877"/>
                              <a:gd name="T55" fmla="*/ 0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3" name="Freeform 112">
                            <a:extLst>
                              <a:ext uri="{FF2B5EF4-FFF2-40B4-BE49-F238E27FC236}">
                                <a16:creationId xmlns:a16="http://schemas.microsoft.com/office/drawing/2014/main" id="{CFC2765E-7476-4DFB-9627-F79A8B561CCC}"/>
                              </a:ext>
                            </a:extLst>
                          </p:cNvPr>
                          <p:cNvSpPr>
                            <a:spLocks/>
                          </p:cNvSpPr>
                          <p:nvPr/>
                        </p:nvSpPr>
                        <p:spPr bwMode="auto">
                          <a:xfrm>
                            <a:off x="2190" y="1802"/>
                            <a:ext cx="99" cy="137"/>
                          </a:xfrm>
                          <a:custGeom>
                            <a:avLst/>
                            <a:gdLst>
                              <a:gd name="T0" fmla="*/ 0 w 494"/>
                              <a:gd name="T1" fmla="*/ 0 h 685"/>
                              <a:gd name="T2" fmla="*/ 0 w 494"/>
                              <a:gd name="T3" fmla="*/ 0 h 685"/>
                              <a:gd name="T4" fmla="*/ 0 w 494"/>
                              <a:gd name="T5" fmla="*/ 0 h 685"/>
                              <a:gd name="T6" fmla="*/ 0 w 494"/>
                              <a:gd name="T7" fmla="*/ 0 h 685"/>
                              <a:gd name="T8" fmla="*/ 0 w 494"/>
                              <a:gd name="T9" fmla="*/ 0 h 685"/>
                              <a:gd name="T10" fmla="*/ 0 w 494"/>
                              <a:gd name="T11" fmla="*/ 0 h 685"/>
                              <a:gd name="T12" fmla="*/ 0 w 494"/>
                              <a:gd name="T13" fmla="*/ 0 h 685"/>
                              <a:gd name="T14" fmla="*/ 0 w 494"/>
                              <a:gd name="T15" fmla="*/ 0 h 685"/>
                              <a:gd name="T16" fmla="*/ 0 w 494"/>
                              <a:gd name="T17" fmla="*/ 0 h 685"/>
                              <a:gd name="T18" fmla="*/ 0 w 494"/>
                              <a:gd name="T19" fmla="*/ 0 h 685"/>
                              <a:gd name="T20" fmla="*/ 0 w 494"/>
                              <a:gd name="T21" fmla="*/ 0 h 685"/>
                              <a:gd name="T22" fmla="*/ 0 w 494"/>
                              <a:gd name="T23" fmla="*/ 0 h 685"/>
                              <a:gd name="T24" fmla="*/ 0 w 494"/>
                              <a:gd name="T25" fmla="*/ 0 h 685"/>
                              <a:gd name="T26" fmla="*/ 0 w 494"/>
                              <a:gd name="T27" fmla="*/ 0 h 685"/>
                              <a:gd name="T28" fmla="*/ 0 w 494"/>
                              <a:gd name="T29" fmla="*/ 0 h 685"/>
                              <a:gd name="T30" fmla="*/ 0 w 494"/>
                              <a:gd name="T31" fmla="*/ 0 h 685"/>
                              <a:gd name="T32" fmla="*/ 0 w 494"/>
                              <a:gd name="T33" fmla="*/ 0 h 685"/>
                              <a:gd name="T34" fmla="*/ 0 w 494"/>
                              <a:gd name="T35" fmla="*/ 0 h 685"/>
                              <a:gd name="T36" fmla="*/ 0 w 494"/>
                              <a:gd name="T37" fmla="*/ 0 h 685"/>
                              <a:gd name="T38" fmla="*/ 0 w 494"/>
                              <a:gd name="T39" fmla="*/ 0 h 685"/>
                              <a:gd name="T40" fmla="*/ 0 w 494"/>
                              <a:gd name="T41" fmla="*/ 0 h 685"/>
                              <a:gd name="T42" fmla="*/ 0 w 494"/>
                              <a:gd name="T43" fmla="*/ 0 h 685"/>
                              <a:gd name="T44" fmla="*/ 0 w 494"/>
                              <a:gd name="T45" fmla="*/ 0 h 685"/>
                              <a:gd name="T46" fmla="*/ 0 w 494"/>
                              <a:gd name="T47" fmla="*/ 0 h 685"/>
                              <a:gd name="T48" fmla="*/ 0 w 494"/>
                              <a:gd name="T49" fmla="*/ 0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19" name="Group 113">
                          <a:extLst>
                            <a:ext uri="{FF2B5EF4-FFF2-40B4-BE49-F238E27FC236}">
                              <a16:creationId xmlns:a16="http://schemas.microsoft.com/office/drawing/2014/main" id="{4CE6057A-E83A-475F-B240-EA25E0DFFB39}"/>
                            </a:ext>
                          </a:extLst>
                        </p:cNvPr>
                        <p:cNvGrpSpPr>
                          <a:grpSpLocks/>
                        </p:cNvGrpSpPr>
                        <p:nvPr/>
                      </p:nvGrpSpPr>
                      <p:grpSpPr bwMode="auto">
                        <a:xfrm>
                          <a:off x="2151" y="1787"/>
                          <a:ext cx="15" cy="16"/>
                          <a:chOff x="2151" y="1787"/>
                          <a:chExt cx="15" cy="16"/>
                        </a:xfrm>
                      </p:grpSpPr>
                      <p:sp>
                        <p:nvSpPr>
                          <p:cNvPr id="34220" name="Oval 114">
                            <a:extLst>
                              <a:ext uri="{FF2B5EF4-FFF2-40B4-BE49-F238E27FC236}">
                                <a16:creationId xmlns:a16="http://schemas.microsoft.com/office/drawing/2014/main" id="{6383BD6E-86B2-4A28-91C4-704CB1AD9F26}"/>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221" name="Oval 115">
                            <a:extLst>
                              <a:ext uri="{FF2B5EF4-FFF2-40B4-BE49-F238E27FC236}">
                                <a16:creationId xmlns:a16="http://schemas.microsoft.com/office/drawing/2014/main" id="{A6EA82E8-4F3F-46DB-B636-6A3C02D12AAA}"/>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grpSp>
              <p:nvGrpSpPr>
                <p:cNvPr id="34177" name="Group 116">
                  <a:extLst>
                    <a:ext uri="{FF2B5EF4-FFF2-40B4-BE49-F238E27FC236}">
                      <a16:creationId xmlns:a16="http://schemas.microsoft.com/office/drawing/2014/main" id="{64363FD1-FF04-41CB-9377-68FECDC58E0A}"/>
                    </a:ext>
                  </a:extLst>
                </p:cNvPr>
                <p:cNvGrpSpPr>
                  <a:grpSpLocks/>
                </p:cNvGrpSpPr>
                <p:nvPr/>
              </p:nvGrpSpPr>
              <p:grpSpPr bwMode="auto">
                <a:xfrm>
                  <a:off x="2012" y="1522"/>
                  <a:ext cx="275" cy="207"/>
                  <a:chOff x="2012" y="1522"/>
                  <a:chExt cx="275" cy="207"/>
                </a:xfrm>
              </p:grpSpPr>
              <p:grpSp>
                <p:nvGrpSpPr>
                  <p:cNvPr id="34178" name="Group 117">
                    <a:extLst>
                      <a:ext uri="{FF2B5EF4-FFF2-40B4-BE49-F238E27FC236}">
                        <a16:creationId xmlns:a16="http://schemas.microsoft.com/office/drawing/2014/main" id="{A101F2DF-1854-4727-9A5F-B52BBCCF33DD}"/>
                      </a:ext>
                    </a:extLst>
                  </p:cNvPr>
                  <p:cNvGrpSpPr>
                    <a:grpSpLocks/>
                  </p:cNvGrpSpPr>
                  <p:nvPr/>
                </p:nvGrpSpPr>
                <p:grpSpPr bwMode="auto">
                  <a:xfrm>
                    <a:off x="2012" y="1522"/>
                    <a:ext cx="208" cy="183"/>
                    <a:chOff x="2012" y="1522"/>
                    <a:chExt cx="208" cy="183"/>
                  </a:xfrm>
                </p:grpSpPr>
                <p:grpSp>
                  <p:nvGrpSpPr>
                    <p:cNvPr id="34190" name="Group 118">
                      <a:extLst>
                        <a:ext uri="{FF2B5EF4-FFF2-40B4-BE49-F238E27FC236}">
                          <a16:creationId xmlns:a16="http://schemas.microsoft.com/office/drawing/2014/main" id="{7B56C6C0-C375-4449-8338-83189DA2DAE2}"/>
                        </a:ext>
                      </a:extLst>
                    </p:cNvPr>
                    <p:cNvGrpSpPr>
                      <a:grpSpLocks/>
                    </p:cNvGrpSpPr>
                    <p:nvPr/>
                  </p:nvGrpSpPr>
                  <p:grpSpPr bwMode="auto">
                    <a:xfrm>
                      <a:off x="2012" y="1558"/>
                      <a:ext cx="208" cy="53"/>
                      <a:chOff x="2012" y="1558"/>
                      <a:chExt cx="208" cy="53"/>
                    </a:xfrm>
                  </p:grpSpPr>
                  <p:grpSp>
                    <p:nvGrpSpPr>
                      <p:cNvPr id="34202" name="Group 119">
                        <a:extLst>
                          <a:ext uri="{FF2B5EF4-FFF2-40B4-BE49-F238E27FC236}">
                            <a16:creationId xmlns:a16="http://schemas.microsoft.com/office/drawing/2014/main" id="{F07BCE7E-B2F6-48D8-9112-79CADD48180E}"/>
                          </a:ext>
                        </a:extLst>
                      </p:cNvPr>
                      <p:cNvGrpSpPr>
                        <a:grpSpLocks/>
                      </p:cNvGrpSpPr>
                      <p:nvPr/>
                    </p:nvGrpSpPr>
                    <p:grpSpPr bwMode="auto">
                      <a:xfrm>
                        <a:off x="2015" y="1558"/>
                        <a:ext cx="205" cy="53"/>
                        <a:chOff x="2015" y="1558"/>
                        <a:chExt cx="205" cy="53"/>
                      </a:xfrm>
                    </p:grpSpPr>
                    <p:sp>
                      <p:nvSpPr>
                        <p:cNvPr id="34206" name="Freeform 120">
                          <a:extLst>
                            <a:ext uri="{FF2B5EF4-FFF2-40B4-BE49-F238E27FC236}">
                              <a16:creationId xmlns:a16="http://schemas.microsoft.com/office/drawing/2014/main" id="{B14567C5-4173-41AF-BC12-1D6D1039CB5B}"/>
                            </a:ext>
                          </a:extLst>
                        </p:cNvPr>
                        <p:cNvSpPr>
                          <a:spLocks/>
                        </p:cNvSpPr>
                        <p:nvPr/>
                      </p:nvSpPr>
                      <p:spPr bwMode="auto">
                        <a:xfrm>
                          <a:off x="2015" y="1558"/>
                          <a:ext cx="204" cy="53"/>
                        </a:xfrm>
                        <a:custGeom>
                          <a:avLst/>
                          <a:gdLst>
                            <a:gd name="T0" fmla="*/ 0 w 1020"/>
                            <a:gd name="T1" fmla="*/ 0 h 265"/>
                            <a:gd name="T2" fmla="*/ 0 w 1020"/>
                            <a:gd name="T3" fmla="*/ 0 h 265"/>
                            <a:gd name="T4" fmla="*/ 0 w 1020"/>
                            <a:gd name="T5" fmla="*/ 0 h 265"/>
                            <a:gd name="T6" fmla="*/ 0 w 1020"/>
                            <a:gd name="T7" fmla="*/ 0 h 265"/>
                            <a:gd name="T8" fmla="*/ 0 w 1020"/>
                            <a:gd name="T9" fmla="*/ 0 h 265"/>
                            <a:gd name="T10" fmla="*/ 0 w 1020"/>
                            <a:gd name="T11" fmla="*/ 0 h 265"/>
                            <a:gd name="T12" fmla="*/ 0 w 1020"/>
                            <a:gd name="T13" fmla="*/ 0 h 265"/>
                            <a:gd name="T14" fmla="*/ 0 w 1020"/>
                            <a:gd name="T15" fmla="*/ 0 h 265"/>
                            <a:gd name="T16" fmla="*/ 0 w 1020"/>
                            <a:gd name="T17" fmla="*/ 0 h 265"/>
                            <a:gd name="T18" fmla="*/ 0 w 1020"/>
                            <a:gd name="T19" fmla="*/ 0 h 265"/>
                            <a:gd name="T20" fmla="*/ 0 w 1020"/>
                            <a:gd name="T21" fmla="*/ 0 h 265"/>
                            <a:gd name="T22" fmla="*/ 0 w 1020"/>
                            <a:gd name="T23" fmla="*/ 0 h 265"/>
                            <a:gd name="T24" fmla="*/ 0 w 1020"/>
                            <a:gd name="T25" fmla="*/ 0 h 265"/>
                            <a:gd name="T26" fmla="*/ 0 w 1020"/>
                            <a:gd name="T27" fmla="*/ 0 h 265"/>
                            <a:gd name="T28" fmla="*/ 0 w 1020"/>
                            <a:gd name="T29" fmla="*/ 0 h 265"/>
                            <a:gd name="T30" fmla="*/ 0 w 1020"/>
                            <a:gd name="T31" fmla="*/ 0 h 265"/>
                            <a:gd name="T32" fmla="*/ 0 w 1020"/>
                            <a:gd name="T33" fmla="*/ 0 h 265"/>
                            <a:gd name="T34" fmla="*/ 0 w 1020"/>
                            <a:gd name="T35" fmla="*/ 0 h 265"/>
                            <a:gd name="T36" fmla="*/ 0 w 1020"/>
                            <a:gd name="T37" fmla="*/ 0 h 265"/>
                            <a:gd name="T38" fmla="*/ 0 w 1020"/>
                            <a:gd name="T39" fmla="*/ 0 h 265"/>
                            <a:gd name="T40" fmla="*/ 0 w 1020"/>
                            <a:gd name="T41" fmla="*/ 0 h 265"/>
                            <a:gd name="T42" fmla="*/ 0 w 1020"/>
                            <a:gd name="T43" fmla="*/ 0 h 265"/>
                            <a:gd name="T44" fmla="*/ 0 w 1020"/>
                            <a:gd name="T45" fmla="*/ 0 h 265"/>
                            <a:gd name="T46" fmla="*/ 0 w 1020"/>
                            <a:gd name="T47" fmla="*/ 0 h 265"/>
                            <a:gd name="T48" fmla="*/ 0 w 1020"/>
                            <a:gd name="T49" fmla="*/ 0 h 265"/>
                            <a:gd name="T50" fmla="*/ 0 w 1020"/>
                            <a:gd name="T51" fmla="*/ 0 h 265"/>
                            <a:gd name="T52" fmla="*/ 0 w 1020"/>
                            <a:gd name="T53" fmla="*/ 0 h 265"/>
                            <a:gd name="T54" fmla="*/ 0 w 1020"/>
                            <a:gd name="T55" fmla="*/ 0 h 265"/>
                            <a:gd name="T56" fmla="*/ 0 w 1020"/>
                            <a:gd name="T57" fmla="*/ 0 h 265"/>
                            <a:gd name="T58" fmla="*/ 0 w 1020"/>
                            <a:gd name="T59" fmla="*/ 0 h 265"/>
                            <a:gd name="T60" fmla="*/ 0 w 1020"/>
                            <a:gd name="T61" fmla="*/ 0 h 265"/>
                            <a:gd name="T62" fmla="*/ 0 w 1020"/>
                            <a:gd name="T63" fmla="*/ 0 h 265"/>
                            <a:gd name="T64" fmla="*/ 0 w 1020"/>
                            <a:gd name="T65" fmla="*/ 0 h 265"/>
                            <a:gd name="T66" fmla="*/ 0 w 1020"/>
                            <a:gd name="T67" fmla="*/ 0 h 265"/>
                            <a:gd name="T68" fmla="*/ 0 w 1020"/>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07" name="Group 121">
                          <a:extLst>
                            <a:ext uri="{FF2B5EF4-FFF2-40B4-BE49-F238E27FC236}">
                              <a16:creationId xmlns:a16="http://schemas.microsoft.com/office/drawing/2014/main" id="{0D5BA732-074D-4130-904D-E2BE04E36853}"/>
                            </a:ext>
                          </a:extLst>
                        </p:cNvPr>
                        <p:cNvGrpSpPr>
                          <a:grpSpLocks/>
                        </p:cNvGrpSpPr>
                        <p:nvPr/>
                      </p:nvGrpSpPr>
                      <p:grpSpPr bwMode="auto">
                        <a:xfrm>
                          <a:off x="2029" y="1565"/>
                          <a:ext cx="191" cy="46"/>
                          <a:chOff x="2029" y="1565"/>
                          <a:chExt cx="191" cy="46"/>
                        </a:xfrm>
                      </p:grpSpPr>
                      <p:grpSp>
                        <p:nvGrpSpPr>
                          <p:cNvPr id="34208" name="Group 122">
                            <a:extLst>
                              <a:ext uri="{FF2B5EF4-FFF2-40B4-BE49-F238E27FC236}">
                                <a16:creationId xmlns:a16="http://schemas.microsoft.com/office/drawing/2014/main" id="{E97EF4D1-AF17-4DCD-B171-F2D8CAA54314}"/>
                              </a:ext>
                            </a:extLst>
                          </p:cNvPr>
                          <p:cNvGrpSpPr>
                            <a:grpSpLocks/>
                          </p:cNvGrpSpPr>
                          <p:nvPr/>
                        </p:nvGrpSpPr>
                        <p:grpSpPr bwMode="auto">
                          <a:xfrm>
                            <a:off x="2029" y="1579"/>
                            <a:ext cx="191" cy="32"/>
                            <a:chOff x="2029" y="1579"/>
                            <a:chExt cx="191" cy="32"/>
                          </a:xfrm>
                        </p:grpSpPr>
                        <p:sp>
                          <p:nvSpPr>
                            <p:cNvPr id="34210" name="Freeform 123">
                              <a:extLst>
                                <a:ext uri="{FF2B5EF4-FFF2-40B4-BE49-F238E27FC236}">
                                  <a16:creationId xmlns:a16="http://schemas.microsoft.com/office/drawing/2014/main" id="{E4F515A5-F05B-452E-A118-EF0F058F8C00}"/>
                                </a:ext>
                              </a:extLst>
                            </p:cNvPr>
                            <p:cNvSpPr>
                              <a:spLocks/>
                            </p:cNvSpPr>
                            <p:nvPr/>
                          </p:nvSpPr>
                          <p:spPr bwMode="auto">
                            <a:xfrm>
                              <a:off x="2029" y="1580"/>
                              <a:ext cx="191" cy="27"/>
                            </a:xfrm>
                            <a:custGeom>
                              <a:avLst/>
                              <a:gdLst>
                                <a:gd name="T0" fmla="*/ 0 w 956"/>
                                <a:gd name="T1" fmla="*/ 0 h 134"/>
                                <a:gd name="T2" fmla="*/ 0 w 956"/>
                                <a:gd name="T3" fmla="*/ 0 h 134"/>
                                <a:gd name="T4" fmla="*/ 0 w 956"/>
                                <a:gd name="T5" fmla="*/ 0 h 134"/>
                                <a:gd name="T6" fmla="*/ 0 w 956"/>
                                <a:gd name="T7" fmla="*/ 0 h 134"/>
                                <a:gd name="T8" fmla="*/ 0 w 956"/>
                                <a:gd name="T9" fmla="*/ 0 h 134"/>
                                <a:gd name="T10" fmla="*/ 0 w 956"/>
                                <a:gd name="T11" fmla="*/ 0 h 134"/>
                                <a:gd name="T12" fmla="*/ 0 w 956"/>
                                <a:gd name="T13" fmla="*/ 0 h 134"/>
                                <a:gd name="T14" fmla="*/ 0 w 956"/>
                                <a:gd name="T15" fmla="*/ 0 h 134"/>
                                <a:gd name="T16" fmla="*/ 0 w 956"/>
                                <a:gd name="T17" fmla="*/ 0 h 134"/>
                                <a:gd name="T18" fmla="*/ 0 w 956"/>
                                <a:gd name="T19" fmla="*/ 0 h 134"/>
                                <a:gd name="T20" fmla="*/ 0 w 956"/>
                                <a:gd name="T21" fmla="*/ 0 h 134"/>
                                <a:gd name="T22" fmla="*/ 0 w 956"/>
                                <a:gd name="T23" fmla="*/ 0 h 134"/>
                                <a:gd name="T24" fmla="*/ 0 w 956"/>
                                <a:gd name="T25" fmla="*/ 0 h 134"/>
                                <a:gd name="T26" fmla="*/ 0 w 956"/>
                                <a:gd name="T27" fmla="*/ 0 h 134"/>
                                <a:gd name="T28" fmla="*/ 0 w 956"/>
                                <a:gd name="T29" fmla="*/ 0 h 134"/>
                                <a:gd name="T30" fmla="*/ 0 w 956"/>
                                <a:gd name="T31" fmla="*/ 0 h 134"/>
                                <a:gd name="T32" fmla="*/ 0 w 956"/>
                                <a:gd name="T33" fmla="*/ 0 h 134"/>
                                <a:gd name="T34" fmla="*/ 0 w 956"/>
                                <a:gd name="T35" fmla="*/ 0 h 134"/>
                                <a:gd name="T36" fmla="*/ 0 w 956"/>
                                <a:gd name="T37" fmla="*/ 0 h 134"/>
                                <a:gd name="T38" fmla="*/ 0 w 956"/>
                                <a:gd name="T39" fmla="*/ 0 h 134"/>
                                <a:gd name="T40" fmla="*/ 0 w 956"/>
                                <a:gd name="T41" fmla="*/ 0 h 134"/>
                                <a:gd name="T42" fmla="*/ 0 w 956"/>
                                <a:gd name="T43" fmla="*/ 0 h 134"/>
                                <a:gd name="T44" fmla="*/ 0 w 956"/>
                                <a:gd name="T45" fmla="*/ 0 h 134"/>
                                <a:gd name="T46" fmla="*/ 0 w 956"/>
                                <a:gd name="T47" fmla="*/ 0 h 134"/>
                                <a:gd name="T48" fmla="*/ 0 w 956"/>
                                <a:gd name="T49" fmla="*/ 0 h 134"/>
                                <a:gd name="T50" fmla="*/ 0 w 956"/>
                                <a:gd name="T51" fmla="*/ 0 h 134"/>
                                <a:gd name="T52" fmla="*/ 0 w 956"/>
                                <a:gd name="T53" fmla="*/ 0 h 134"/>
                                <a:gd name="T54" fmla="*/ 0 w 956"/>
                                <a:gd name="T55" fmla="*/ 0 h 134"/>
                                <a:gd name="T56" fmla="*/ 0 w 956"/>
                                <a:gd name="T57" fmla="*/ 0 h 134"/>
                                <a:gd name="T58" fmla="*/ 0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11" name="Freeform 124">
                              <a:extLst>
                                <a:ext uri="{FF2B5EF4-FFF2-40B4-BE49-F238E27FC236}">
                                  <a16:creationId xmlns:a16="http://schemas.microsoft.com/office/drawing/2014/main" id="{A87D5019-6A41-4557-B896-8D3CFBB26253}"/>
                                </a:ext>
                              </a:extLst>
                            </p:cNvPr>
                            <p:cNvSpPr>
                              <a:spLocks/>
                            </p:cNvSpPr>
                            <p:nvPr/>
                          </p:nvSpPr>
                          <p:spPr bwMode="auto">
                            <a:xfrm>
                              <a:off x="2029" y="1579"/>
                              <a:ext cx="191" cy="32"/>
                            </a:xfrm>
                            <a:custGeom>
                              <a:avLst/>
                              <a:gdLst>
                                <a:gd name="T0" fmla="*/ 0 w 956"/>
                                <a:gd name="T1" fmla="*/ 0 h 158"/>
                                <a:gd name="T2" fmla="*/ 0 w 956"/>
                                <a:gd name="T3" fmla="*/ 0 h 158"/>
                                <a:gd name="T4" fmla="*/ 0 w 956"/>
                                <a:gd name="T5" fmla="*/ 0 h 158"/>
                                <a:gd name="T6" fmla="*/ 0 w 956"/>
                                <a:gd name="T7" fmla="*/ 0 h 158"/>
                                <a:gd name="T8" fmla="*/ 0 w 956"/>
                                <a:gd name="T9" fmla="*/ 0 h 158"/>
                                <a:gd name="T10" fmla="*/ 0 w 956"/>
                                <a:gd name="T11" fmla="*/ 0 h 158"/>
                                <a:gd name="T12" fmla="*/ 0 w 956"/>
                                <a:gd name="T13" fmla="*/ 0 h 158"/>
                                <a:gd name="T14" fmla="*/ 0 w 956"/>
                                <a:gd name="T15" fmla="*/ 0 h 158"/>
                                <a:gd name="T16" fmla="*/ 0 w 956"/>
                                <a:gd name="T17" fmla="*/ 0 h 158"/>
                                <a:gd name="T18" fmla="*/ 0 w 956"/>
                                <a:gd name="T19" fmla="*/ 0 h 158"/>
                                <a:gd name="T20" fmla="*/ 0 w 956"/>
                                <a:gd name="T21" fmla="*/ 0 h 158"/>
                                <a:gd name="T22" fmla="*/ 0 w 956"/>
                                <a:gd name="T23" fmla="*/ 0 h 158"/>
                                <a:gd name="T24" fmla="*/ 0 w 956"/>
                                <a:gd name="T25" fmla="*/ 0 h 158"/>
                                <a:gd name="T26" fmla="*/ 0 w 956"/>
                                <a:gd name="T27" fmla="*/ 0 h 158"/>
                                <a:gd name="T28" fmla="*/ 0 w 956"/>
                                <a:gd name="T29" fmla="*/ 0 h 158"/>
                                <a:gd name="T30" fmla="*/ 0 w 956"/>
                                <a:gd name="T31" fmla="*/ 0 h 158"/>
                                <a:gd name="T32" fmla="*/ 0 w 956"/>
                                <a:gd name="T33" fmla="*/ 0 h 158"/>
                                <a:gd name="T34" fmla="*/ 0 w 956"/>
                                <a:gd name="T35" fmla="*/ 0 h 158"/>
                                <a:gd name="T36" fmla="*/ 0 w 956"/>
                                <a:gd name="T37" fmla="*/ 0 h 158"/>
                                <a:gd name="T38" fmla="*/ 0 w 956"/>
                                <a:gd name="T39" fmla="*/ 0 h 158"/>
                                <a:gd name="T40" fmla="*/ 0 w 956"/>
                                <a:gd name="T41" fmla="*/ 0 h 158"/>
                                <a:gd name="T42" fmla="*/ 0 w 956"/>
                                <a:gd name="T43" fmla="*/ 0 h 158"/>
                                <a:gd name="T44" fmla="*/ 0 w 956"/>
                                <a:gd name="T45" fmla="*/ 0 h 158"/>
                                <a:gd name="T46" fmla="*/ 0 w 956"/>
                                <a:gd name="T47" fmla="*/ 0 h 158"/>
                                <a:gd name="T48" fmla="*/ 0 w 956"/>
                                <a:gd name="T49" fmla="*/ 0 h 158"/>
                                <a:gd name="T50" fmla="*/ 0 w 956"/>
                                <a:gd name="T51" fmla="*/ 0 h 158"/>
                                <a:gd name="T52" fmla="*/ 0 w 956"/>
                                <a:gd name="T53" fmla="*/ 0 h 158"/>
                                <a:gd name="T54" fmla="*/ 0 w 956"/>
                                <a:gd name="T55" fmla="*/ 0 h 158"/>
                                <a:gd name="T56" fmla="*/ 0 w 956"/>
                                <a:gd name="T57" fmla="*/ 0 h 158"/>
                                <a:gd name="T58" fmla="*/ 0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09" name="Freeform 125">
                            <a:extLst>
                              <a:ext uri="{FF2B5EF4-FFF2-40B4-BE49-F238E27FC236}">
                                <a16:creationId xmlns:a16="http://schemas.microsoft.com/office/drawing/2014/main" id="{CFAD621E-37EA-4E8F-A070-45A3373D708D}"/>
                              </a:ext>
                            </a:extLst>
                          </p:cNvPr>
                          <p:cNvSpPr>
                            <a:spLocks/>
                          </p:cNvSpPr>
                          <p:nvPr/>
                        </p:nvSpPr>
                        <p:spPr bwMode="auto">
                          <a:xfrm>
                            <a:off x="2032" y="1565"/>
                            <a:ext cx="137" cy="16"/>
                          </a:xfrm>
                          <a:custGeom>
                            <a:avLst/>
                            <a:gdLst>
                              <a:gd name="T0" fmla="*/ 0 w 687"/>
                              <a:gd name="T1" fmla="*/ 0 h 78"/>
                              <a:gd name="T2" fmla="*/ 0 w 687"/>
                              <a:gd name="T3" fmla="*/ 0 h 78"/>
                              <a:gd name="T4" fmla="*/ 0 w 687"/>
                              <a:gd name="T5" fmla="*/ 0 h 78"/>
                              <a:gd name="T6" fmla="*/ 0 w 687"/>
                              <a:gd name="T7" fmla="*/ 0 h 78"/>
                              <a:gd name="T8" fmla="*/ 0 w 687"/>
                              <a:gd name="T9" fmla="*/ 0 h 78"/>
                              <a:gd name="T10" fmla="*/ 0 w 687"/>
                              <a:gd name="T11" fmla="*/ 0 h 78"/>
                              <a:gd name="T12" fmla="*/ 0 w 687"/>
                              <a:gd name="T13" fmla="*/ 0 h 78"/>
                              <a:gd name="T14" fmla="*/ 0 w 687"/>
                              <a:gd name="T15" fmla="*/ 0 h 78"/>
                              <a:gd name="T16" fmla="*/ 0 w 687"/>
                              <a:gd name="T17" fmla="*/ 0 h 78"/>
                              <a:gd name="T18" fmla="*/ 0 w 687"/>
                              <a:gd name="T19" fmla="*/ 0 h 78"/>
                              <a:gd name="T20" fmla="*/ 0 w 687"/>
                              <a:gd name="T21" fmla="*/ 0 h 78"/>
                              <a:gd name="T22" fmla="*/ 0 w 687"/>
                              <a:gd name="T23" fmla="*/ 0 h 78"/>
                              <a:gd name="T24" fmla="*/ 0 w 687"/>
                              <a:gd name="T25" fmla="*/ 0 h 78"/>
                              <a:gd name="T26" fmla="*/ 0 w 687"/>
                              <a:gd name="T27" fmla="*/ 0 h 78"/>
                              <a:gd name="T28" fmla="*/ 0 w 687"/>
                              <a:gd name="T29" fmla="*/ 0 h 78"/>
                              <a:gd name="T30" fmla="*/ 0 w 687"/>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03" name="Group 126">
                        <a:extLst>
                          <a:ext uri="{FF2B5EF4-FFF2-40B4-BE49-F238E27FC236}">
                            <a16:creationId xmlns:a16="http://schemas.microsoft.com/office/drawing/2014/main" id="{CA4B1845-7C38-49F1-8173-1DDAD26A7533}"/>
                          </a:ext>
                        </a:extLst>
                      </p:cNvPr>
                      <p:cNvGrpSpPr>
                        <a:grpSpLocks/>
                      </p:cNvGrpSpPr>
                      <p:nvPr/>
                    </p:nvGrpSpPr>
                    <p:grpSpPr bwMode="auto">
                      <a:xfrm>
                        <a:off x="2012" y="1579"/>
                        <a:ext cx="21" cy="32"/>
                        <a:chOff x="2012" y="1579"/>
                        <a:chExt cx="21" cy="32"/>
                      </a:xfrm>
                    </p:grpSpPr>
                    <p:sp>
                      <p:nvSpPr>
                        <p:cNvPr id="34204" name="Freeform 127">
                          <a:extLst>
                            <a:ext uri="{FF2B5EF4-FFF2-40B4-BE49-F238E27FC236}">
                              <a16:creationId xmlns:a16="http://schemas.microsoft.com/office/drawing/2014/main" id="{3A2528A1-3ECF-4ACF-8A56-E3FF476DF0CC}"/>
                            </a:ext>
                          </a:extLst>
                        </p:cNvPr>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0 h 160"/>
                            <a:gd name="T14" fmla="*/ 0 w 106"/>
                            <a:gd name="T15" fmla="*/ 0 h 160"/>
                            <a:gd name="T16" fmla="*/ 0 w 106"/>
                            <a:gd name="T17" fmla="*/ 0 h 160"/>
                            <a:gd name="T18" fmla="*/ 0 w 106"/>
                            <a:gd name="T19" fmla="*/ 0 h 160"/>
                            <a:gd name="T20" fmla="*/ 0 w 106"/>
                            <a:gd name="T21" fmla="*/ 0 h 160"/>
                            <a:gd name="T22" fmla="*/ 0 w 106"/>
                            <a:gd name="T23" fmla="*/ 0 h 160"/>
                            <a:gd name="T24" fmla="*/ 0 w 106"/>
                            <a:gd name="T25" fmla="*/ 0 h 160"/>
                            <a:gd name="T26" fmla="*/ 0 w 106"/>
                            <a:gd name="T27" fmla="*/ 0 h 160"/>
                            <a:gd name="T28" fmla="*/ 0 w 106"/>
                            <a:gd name="T29" fmla="*/ 0 h 160"/>
                            <a:gd name="T30" fmla="*/ 0 w 106"/>
                            <a:gd name="T31" fmla="*/ 0 h 160"/>
                            <a:gd name="T32" fmla="*/ 0 w 106"/>
                            <a:gd name="T33" fmla="*/ 0 h 160"/>
                            <a:gd name="T34" fmla="*/ 0 w 106"/>
                            <a:gd name="T35" fmla="*/ 0 h 160"/>
                            <a:gd name="T36" fmla="*/ 0 w 106"/>
                            <a:gd name="T37" fmla="*/ 0 h 160"/>
                            <a:gd name="T38" fmla="*/ 0 w 106"/>
                            <a:gd name="T39" fmla="*/ 0 h 160"/>
                            <a:gd name="T40" fmla="*/ 0 w 106"/>
                            <a:gd name="T41" fmla="*/ 0 h 160"/>
                            <a:gd name="T42" fmla="*/ 0 w 106"/>
                            <a:gd name="T43" fmla="*/ 0 h 160"/>
                            <a:gd name="T44" fmla="*/ 0 w 106"/>
                            <a:gd name="T45" fmla="*/ 0 h 160"/>
                            <a:gd name="T46" fmla="*/ 0 w 106"/>
                            <a:gd name="T47" fmla="*/ 0 h 160"/>
                            <a:gd name="T48" fmla="*/ 0 w 106"/>
                            <a:gd name="T49" fmla="*/ 0 h 160"/>
                            <a:gd name="T50" fmla="*/ 0 w 106"/>
                            <a:gd name="T51" fmla="*/ 0 h 160"/>
                            <a:gd name="T52" fmla="*/ 0 w 106"/>
                            <a:gd name="T53" fmla="*/ 0 h 160"/>
                            <a:gd name="T54" fmla="*/ 0 w 106"/>
                            <a:gd name="T55" fmla="*/ 0 h 160"/>
                            <a:gd name="T56" fmla="*/ 0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en-US"/>
                        </a:p>
                      </p:txBody>
                    </p:sp>
                    <p:sp>
                      <p:nvSpPr>
                        <p:cNvPr id="34205" name="Freeform 128">
                          <a:extLst>
                            <a:ext uri="{FF2B5EF4-FFF2-40B4-BE49-F238E27FC236}">
                              <a16:creationId xmlns:a16="http://schemas.microsoft.com/office/drawing/2014/main" id="{A67437E5-5157-4B83-B8E0-408F6B36BEE1}"/>
                            </a:ext>
                          </a:extLst>
                        </p:cNvPr>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0 h 108"/>
                            <a:gd name="T18" fmla="*/ 0 w 71"/>
                            <a:gd name="T19" fmla="*/ 0 h 108"/>
                            <a:gd name="T20" fmla="*/ 0 w 71"/>
                            <a:gd name="T21" fmla="*/ 0 h 108"/>
                            <a:gd name="T22" fmla="*/ 0 w 71"/>
                            <a:gd name="T23" fmla="*/ 0 h 108"/>
                            <a:gd name="T24" fmla="*/ 0 w 71"/>
                            <a:gd name="T25" fmla="*/ 0 h 108"/>
                            <a:gd name="T26" fmla="*/ 0 w 71"/>
                            <a:gd name="T27" fmla="*/ 0 h 108"/>
                            <a:gd name="T28" fmla="*/ 0 w 71"/>
                            <a:gd name="T29" fmla="*/ 0 h 108"/>
                            <a:gd name="T30" fmla="*/ 0 w 71"/>
                            <a:gd name="T31" fmla="*/ 0 h 108"/>
                            <a:gd name="T32" fmla="*/ 0 w 71"/>
                            <a:gd name="T33" fmla="*/ 0 h 108"/>
                            <a:gd name="T34" fmla="*/ 0 w 71"/>
                            <a:gd name="T35" fmla="*/ 0 h 108"/>
                            <a:gd name="T36" fmla="*/ 0 w 71"/>
                            <a:gd name="T37" fmla="*/ 0 h 108"/>
                            <a:gd name="T38" fmla="*/ 0 w 71"/>
                            <a:gd name="T39" fmla="*/ 0 h 108"/>
                            <a:gd name="T40" fmla="*/ 0 w 71"/>
                            <a:gd name="T41" fmla="*/ 0 h 108"/>
                            <a:gd name="T42" fmla="*/ 0 w 71"/>
                            <a:gd name="T43" fmla="*/ 0 h 108"/>
                            <a:gd name="T44" fmla="*/ 0 w 71"/>
                            <a:gd name="T45" fmla="*/ 0 h 108"/>
                            <a:gd name="T46" fmla="*/ 0 w 71"/>
                            <a:gd name="T47" fmla="*/ 0 h 108"/>
                            <a:gd name="T48" fmla="*/ 0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en-US"/>
                        </a:p>
                      </p:txBody>
                    </p:sp>
                  </p:grpSp>
                </p:grpSp>
                <p:grpSp>
                  <p:nvGrpSpPr>
                    <p:cNvPr id="34191" name="Group 129">
                      <a:extLst>
                        <a:ext uri="{FF2B5EF4-FFF2-40B4-BE49-F238E27FC236}">
                          <a16:creationId xmlns:a16="http://schemas.microsoft.com/office/drawing/2014/main" id="{1F0D1B9E-701E-45FA-A553-4FE0876722C1}"/>
                        </a:ext>
                      </a:extLst>
                    </p:cNvPr>
                    <p:cNvGrpSpPr>
                      <a:grpSpLocks/>
                    </p:cNvGrpSpPr>
                    <p:nvPr/>
                  </p:nvGrpSpPr>
                  <p:grpSpPr bwMode="auto">
                    <a:xfrm>
                      <a:off x="2072" y="1522"/>
                      <a:ext cx="112" cy="183"/>
                      <a:chOff x="2072" y="1522"/>
                      <a:chExt cx="112" cy="183"/>
                    </a:xfrm>
                  </p:grpSpPr>
                  <p:grpSp>
                    <p:nvGrpSpPr>
                      <p:cNvPr id="34192" name="Group 130">
                        <a:extLst>
                          <a:ext uri="{FF2B5EF4-FFF2-40B4-BE49-F238E27FC236}">
                            <a16:creationId xmlns:a16="http://schemas.microsoft.com/office/drawing/2014/main" id="{B8FFF5EE-C0C7-456F-9726-4BE6A0628698}"/>
                          </a:ext>
                        </a:extLst>
                      </p:cNvPr>
                      <p:cNvGrpSpPr>
                        <a:grpSpLocks/>
                      </p:cNvGrpSpPr>
                      <p:nvPr/>
                    </p:nvGrpSpPr>
                    <p:grpSpPr bwMode="auto">
                      <a:xfrm>
                        <a:off x="2072" y="1522"/>
                        <a:ext cx="112" cy="179"/>
                        <a:chOff x="2072" y="1522"/>
                        <a:chExt cx="112" cy="179"/>
                      </a:xfrm>
                    </p:grpSpPr>
                    <p:sp>
                      <p:nvSpPr>
                        <p:cNvPr id="34196" name="Freeform 131">
                          <a:extLst>
                            <a:ext uri="{FF2B5EF4-FFF2-40B4-BE49-F238E27FC236}">
                              <a16:creationId xmlns:a16="http://schemas.microsoft.com/office/drawing/2014/main" id="{F43F414C-3A3A-4D2B-AF25-4BED927671C4}"/>
                            </a:ext>
                          </a:extLst>
                        </p:cNvPr>
                        <p:cNvSpPr>
                          <a:spLocks/>
                        </p:cNvSpPr>
                        <p:nvPr/>
                      </p:nvSpPr>
                      <p:spPr bwMode="auto">
                        <a:xfrm>
                          <a:off x="2072" y="1522"/>
                          <a:ext cx="112" cy="179"/>
                        </a:xfrm>
                        <a:custGeom>
                          <a:avLst/>
                          <a:gdLst>
                            <a:gd name="T0" fmla="*/ 0 w 562"/>
                            <a:gd name="T1" fmla="*/ 0 h 898"/>
                            <a:gd name="T2" fmla="*/ 0 w 562"/>
                            <a:gd name="T3" fmla="*/ 0 h 898"/>
                            <a:gd name="T4" fmla="*/ 0 w 562"/>
                            <a:gd name="T5" fmla="*/ 0 h 898"/>
                            <a:gd name="T6" fmla="*/ 0 w 562"/>
                            <a:gd name="T7" fmla="*/ 0 h 898"/>
                            <a:gd name="T8" fmla="*/ 0 w 562"/>
                            <a:gd name="T9" fmla="*/ 0 h 898"/>
                            <a:gd name="T10" fmla="*/ 0 w 562"/>
                            <a:gd name="T11" fmla="*/ 0 h 898"/>
                            <a:gd name="T12" fmla="*/ 0 w 562"/>
                            <a:gd name="T13" fmla="*/ 0 h 898"/>
                            <a:gd name="T14" fmla="*/ 0 w 562"/>
                            <a:gd name="T15" fmla="*/ 0 h 898"/>
                            <a:gd name="T16" fmla="*/ 0 w 562"/>
                            <a:gd name="T17" fmla="*/ 0 h 898"/>
                            <a:gd name="T18" fmla="*/ 0 w 562"/>
                            <a:gd name="T19" fmla="*/ 0 h 898"/>
                            <a:gd name="T20" fmla="*/ 0 w 562"/>
                            <a:gd name="T21" fmla="*/ 0 h 898"/>
                            <a:gd name="T22" fmla="*/ 0 w 562"/>
                            <a:gd name="T23" fmla="*/ 0 h 898"/>
                            <a:gd name="T24" fmla="*/ 0 w 562"/>
                            <a:gd name="T25" fmla="*/ 0 h 898"/>
                            <a:gd name="T26" fmla="*/ 0 w 562"/>
                            <a:gd name="T27" fmla="*/ 0 h 898"/>
                            <a:gd name="T28" fmla="*/ 0 w 562"/>
                            <a:gd name="T29" fmla="*/ 0 h 898"/>
                            <a:gd name="T30" fmla="*/ 0 w 562"/>
                            <a:gd name="T31" fmla="*/ 0 h 898"/>
                            <a:gd name="T32" fmla="*/ 0 w 562"/>
                            <a:gd name="T33" fmla="*/ 0 h 898"/>
                            <a:gd name="T34" fmla="*/ 0 w 562"/>
                            <a:gd name="T35" fmla="*/ 0 h 898"/>
                            <a:gd name="T36" fmla="*/ 0 w 562"/>
                            <a:gd name="T37" fmla="*/ 0 h 898"/>
                            <a:gd name="T38" fmla="*/ 0 w 562"/>
                            <a:gd name="T39" fmla="*/ 0 h 898"/>
                            <a:gd name="T40" fmla="*/ 0 w 562"/>
                            <a:gd name="T41" fmla="*/ 0 h 898"/>
                            <a:gd name="T42" fmla="*/ 0 w 562"/>
                            <a:gd name="T43" fmla="*/ 0 h 898"/>
                            <a:gd name="T44" fmla="*/ 0 w 562"/>
                            <a:gd name="T45" fmla="*/ 0 h 898"/>
                            <a:gd name="T46" fmla="*/ 0 w 562"/>
                            <a:gd name="T47" fmla="*/ 0 h 898"/>
                            <a:gd name="T48" fmla="*/ 0 w 562"/>
                            <a:gd name="T49" fmla="*/ 0 h 898"/>
                            <a:gd name="T50" fmla="*/ 0 w 562"/>
                            <a:gd name="T51" fmla="*/ 0 h 898"/>
                            <a:gd name="T52" fmla="*/ 0 w 562"/>
                            <a:gd name="T53" fmla="*/ 0 h 898"/>
                            <a:gd name="T54" fmla="*/ 0 w 562"/>
                            <a:gd name="T55" fmla="*/ 0 h 898"/>
                            <a:gd name="T56" fmla="*/ 0 w 562"/>
                            <a:gd name="T57" fmla="*/ 0 h 898"/>
                            <a:gd name="T58" fmla="*/ 0 w 562"/>
                            <a:gd name="T59" fmla="*/ 0 h 898"/>
                            <a:gd name="T60" fmla="*/ 0 w 562"/>
                            <a:gd name="T61" fmla="*/ 0 h 898"/>
                            <a:gd name="T62" fmla="*/ 0 w 562"/>
                            <a:gd name="T63" fmla="*/ 0 h 898"/>
                            <a:gd name="T64" fmla="*/ 0 w 562"/>
                            <a:gd name="T65" fmla="*/ 0 h 898"/>
                            <a:gd name="T66" fmla="*/ 0 w 562"/>
                            <a:gd name="T67" fmla="*/ 0 h 898"/>
                            <a:gd name="T68" fmla="*/ 0 w 562"/>
                            <a:gd name="T69" fmla="*/ 0 h 898"/>
                            <a:gd name="T70" fmla="*/ 0 w 562"/>
                            <a:gd name="T71" fmla="*/ 0 h 898"/>
                            <a:gd name="T72" fmla="*/ 0 w 562"/>
                            <a:gd name="T73" fmla="*/ 0 h 898"/>
                            <a:gd name="T74" fmla="*/ 0 w 562"/>
                            <a:gd name="T75" fmla="*/ 0 h 898"/>
                            <a:gd name="T76" fmla="*/ 0 w 562"/>
                            <a:gd name="T77" fmla="*/ 0 h 898"/>
                            <a:gd name="T78" fmla="*/ 0 w 562"/>
                            <a:gd name="T79" fmla="*/ 0 h 898"/>
                            <a:gd name="T80" fmla="*/ 0 w 562"/>
                            <a:gd name="T81" fmla="*/ 0 h 898"/>
                            <a:gd name="T82" fmla="*/ 0 w 562"/>
                            <a:gd name="T83" fmla="*/ 0 h 898"/>
                            <a:gd name="T84" fmla="*/ 0 w 562"/>
                            <a:gd name="T85" fmla="*/ 0 h 898"/>
                            <a:gd name="T86" fmla="*/ 0 w 562"/>
                            <a:gd name="T87" fmla="*/ 0 h 898"/>
                            <a:gd name="T88" fmla="*/ 0 w 562"/>
                            <a:gd name="T89" fmla="*/ 0 h 898"/>
                            <a:gd name="T90" fmla="*/ 0 w 562"/>
                            <a:gd name="T91" fmla="*/ 0 h 898"/>
                            <a:gd name="T92" fmla="*/ 0 w 562"/>
                            <a:gd name="T93" fmla="*/ 0 h 898"/>
                            <a:gd name="T94" fmla="*/ 0 w 562"/>
                            <a:gd name="T95" fmla="*/ 0 h 898"/>
                            <a:gd name="T96" fmla="*/ 0 w 562"/>
                            <a:gd name="T97" fmla="*/ 0 h 898"/>
                            <a:gd name="T98" fmla="*/ 0 w 562"/>
                            <a:gd name="T99" fmla="*/ 0 h 898"/>
                            <a:gd name="T100" fmla="*/ 0 w 562"/>
                            <a:gd name="T101" fmla="*/ 0 h 898"/>
                            <a:gd name="T102" fmla="*/ 0 w 562"/>
                            <a:gd name="T103" fmla="*/ 0 h 898"/>
                            <a:gd name="T104" fmla="*/ 0 w 562"/>
                            <a:gd name="T105" fmla="*/ 0 h 898"/>
                            <a:gd name="T106" fmla="*/ 0 w 562"/>
                            <a:gd name="T107" fmla="*/ 0 h 898"/>
                            <a:gd name="T108" fmla="*/ 0 w 562"/>
                            <a:gd name="T109" fmla="*/ 0 h 898"/>
                            <a:gd name="T110" fmla="*/ 0 w 562"/>
                            <a:gd name="T111" fmla="*/ 0 h 898"/>
                            <a:gd name="T112" fmla="*/ 0 w 562"/>
                            <a:gd name="T113" fmla="*/ 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97" name="Group 132">
                          <a:extLst>
                            <a:ext uri="{FF2B5EF4-FFF2-40B4-BE49-F238E27FC236}">
                              <a16:creationId xmlns:a16="http://schemas.microsoft.com/office/drawing/2014/main" id="{064EF029-DA7A-43F5-8DFD-428CBEF4FEC9}"/>
                            </a:ext>
                          </a:extLst>
                        </p:cNvPr>
                        <p:cNvGrpSpPr>
                          <a:grpSpLocks/>
                        </p:cNvGrpSpPr>
                        <p:nvPr/>
                      </p:nvGrpSpPr>
                      <p:grpSpPr bwMode="auto">
                        <a:xfrm>
                          <a:off x="2072" y="1522"/>
                          <a:ext cx="112" cy="179"/>
                          <a:chOff x="2072" y="1522"/>
                          <a:chExt cx="112" cy="179"/>
                        </a:xfrm>
                      </p:grpSpPr>
                      <p:sp>
                        <p:nvSpPr>
                          <p:cNvPr id="34198" name="Freeform 133">
                            <a:extLst>
                              <a:ext uri="{FF2B5EF4-FFF2-40B4-BE49-F238E27FC236}">
                                <a16:creationId xmlns:a16="http://schemas.microsoft.com/office/drawing/2014/main" id="{7A7AB4A2-CAFB-4170-B822-38AC6F852D0B}"/>
                              </a:ext>
                            </a:extLst>
                          </p:cNvPr>
                          <p:cNvSpPr>
                            <a:spLocks/>
                          </p:cNvSpPr>
                          <p:nvPr/>
                        </p:nvSpPr>
                        <p:spPr bwMode="auto">
                          <a:xfrm>
                            <a:off x="2092" y="1535"/>
                            <a:ext cx="83" cy="140"/>
                          </a:xfrm>
                          <a:custGeom>
                            <a:avLst/>
                            <a:gdLst>
                              <a:gd name="T0" fmla="*/ 0 w 417"/>
                              <a:gd name="T1" fmla="*/ 0 h 703"/>
                              <a:gd name="T2" fmla="*/ 0 w 417"/>
                              <a:gd name="T3" fmla="*/ 0 h 703"/>
                              <a:gd name="T4" fmla="*/ 0 w 417"/>
                              <a:gd name="T5" fmla="*/ 0 h 703"/>
                              <a:gd name="T6" fmla="*/ 0 w 417"/>
                              <a:gd name="T7" fmla="*/ 0 h 703"/>
                              <a:gd name="T8" fmla="*/ 0 w 417"/>
                              <a:gd name="T9" fmla="*/ 0 h 703"/>
                              <a:gd name="T10" fmla="*/ 0 w 417"/>
                              <a:gd name="T11" fmla="*/ 0 h 703"/>
                              <a:gd name="T12" fmla="*/ 0 w 417"/>
                              <a:gd name="T13" fmla="*/ 0 h 703"/>
                              <a:gd name="T14" fmla="*/ 0 w 417"/>
                              <a:gd name="T15" fmla="*/ 0 h 703"/>
                              <a:gd name="T16" fmla="*/ 0 w 417"/>
                              <a:gd name="T17" fmla="*/ 0 h 703"/>
                              <a:gd name="T18" fmla="*/ 0 w 417"/>
                              <a:gd name="T19" fmla="*/ 0 h 703"/>
                              <a:gd name="T20" fmla="*/ 0 w 417"/>
                              <a:gd name="T21" fmla="*/ 0 h 703"/>
                              <a:gd name="T22" fmla="*/ 0 w 417"/>
                              <a:gd name="T23" fmla="*/ 0 h 703"/>
                              <a:gd name="T24" fmla="*/ 0 w 417"/>
                              <a:gd name="T25" fmla="*/ 0 h 703"/>
                              <a:gd name="T26" fmla="*/ 0 w 417"/>
                              <a:gd name="T27" fmla="*/ 0 h 703"/>
                              <a:gd name="T28" fmla="*/ 0 w 417"/>
                              <a:gd name="T29" fmla="*/ 0 h 703"/>
                              <a:gd name="T30" fmla="*/ 0 w 417"/>
                              <a:gd name="T31" fmla="*/ 0 h 703"/>
                              <a:gd name="T32" fmla="*/ 0 w 417"/>
                              <a:gd name="T33" fmla="*/ 0 h 703"/>
                              <a:gd name="T34" fmla="*/ 0 w 417"/>
                              <a:gd name="T35" fmla="*/ 0 h 703"/>
                              <a:gd name="T36" fmla="*/ 0 w 417"/>
                              <a:gd name="T37" fmla="*/ 0 h 703"/>
                              <a:gd name="T38" fmla="*/ 0 w 417"/>
                              <a:gd name="T39" fmla="*/ 0 h 703"/>
                              <a:gd name="T40" fmla="*/ 0 w 417"/>
                              <a:gd name="T41" fmla="*/ 0 h 703"/>
                              <a:gd name="T42" fmla="*/ 0 w 417"/>
                              <a:gd name="T43" fmla="*/ 0 h 703"/>
                              <a:gd name="T44" fmla="*/ 0 w 417"/>
                              <a:gd name="T45" fmla="*/ 0 h 703"/>
                              <a:gd name="T46" fmla="*/ 0 w 417"/>
                              <a:gd name="T47" fmla="*/ 0 h 703"/>
                              <a:gd name="T48" fmla="*/ 0 w 417"/>
                              <a:gd name="T49" fmla="*/ 0 h 703"/>
                              <a:gd name="T50" fmla="*/ 0 w 417"/>
                              <a:gd name="T51" fmla="*/ 0 h 703"/>
                              <a:gd name="T52" fmla="*/ 0 w 417"/>
                              <a:gd name="T53" fmla="*/ 0 h 703"/>
                              <a:gd name="T54" fmla="*/ 0 w 417"/>
                              <a:gd name="T55" fmla="*/ 0 h 703"/>
                              <a:gd name="T56" fmla="*/ 0 w 417"/>
                              <a:gd name="T57" fmla="*/ 0 h 703"/>
                              <a:gd name="T58" fmla="*/ 0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9" name="Freeform 134">
                            <a:extLst>
                              <a:ext uri="{FF2B5EF4-FFF2-40B4-BE49-F238E27FC236}">
                                <a16:creationId xmlns:a16="http://schemas.microsoft.com/office/drawing/2014/main" id="{C254D741-05E2-49C4-B6F9-F173DAB7353D}"/>
                              </a:ext>
                            </a:extLst>
                          </p:cNvPr>
                          <p:cNvSpPr>
                            <a:spLocks/>
                          </p:cNvSpPr>
                          <p:nvPr/>
                        </p:nvSpPr>
                        <p:spPr bwMode="auto">
                          <a:xfrm>
                            <a:off x="2113" y="1550"/>
                            <a:ext cx="71" cy="117"/>
                          </a:xfrm>
                          <a:custGeom>
                            <a:avLst/>
                            <a:gdLst>
                              <a:gd name="T0" fmla="*/ 0 w 356"/>
                              <a:gd name="T1" fmla="*/ 0 h 585"/>
                              <a:gd name="T2" fmla="*/ 0 w 356"/>
                              <a:gd name="T3" fmla="*/ 0 h 585"/>
                              <a:gd name="T4" fmla="*/ 0 w 356"/>
                              <a:gd name="T5" fmla="*/ 0 h 585"/>
                              <a:gd name="T6" fmla="*/ 0 w 356"/>
                              <a:gd name="T7" fmla="*/ 0 h 585"/>
                              <a:gd name="T8" fmla="*/ 0 w 356"/>
                              <a:gd name="T9" fmla="*/ 0 h 585"/>
                              <a:gd name="T10" fmla="*/ 0 w 356"/>
                              <a:gd name="T11" fmla="*/ 0 h 585"/>
                              <a:gd name="T12" fmla="*/ 0 w 356"/>
                              <a:gd name="T13" fmla="*/ 0 h 585"/>
                              <a:gd name="T14" fmla="*/ 0 w 356"/>
                              <a:gd name="T15" fmla="*/ 0 h 585"/>
                              <a:gd name="T16" fmla="*/ 0 w 356"/>
                              <a:gd name="T17" fmla="*/ 0 h 585"/>
                              <a:gd name="T18" fmla="*/ 0 w 356"/>
                              <a:gd name="T19" fmla="*/ 0 h 585"/>
                              <a:gd name="T20" fmla="*/ 0 w 356"/>
                              <a:gd name="T21" fmla="*/ 0 h 585"/>
                              <a:gd name="T22" fmla="*/ 0 w 356"/>
                              <a:gd name="T23" fmla="*/ 0 h 585"/>
                              <a:gd name="T24" fmla="*/ 0 w 356"/>
                              <a:gd name="T25" fmla="*/ 0 h 585"/>
                              <a:gd name="T26" fmla="*/ 0 w 356"/>
                              <a:gd name="T27" fmla="*/ 0 h 585"/>
                              <a:gd name="T28" fmla="*/ 0 w 356"/>
                              <a:gd name="T29" fmla="*/ 0 h 585"/>
                              <a:gd name="T30" fmla="*/ 0 w 356"/>
                              <a:gd name="T31" fmla="*/ 0 h 585"/>
                              <a:gd name="T32" fmla="*/ 0 w 356"/>
                              <a:gd name="T33" fmla="*/ 0 h 585"/>
                              <a:gd name="T34" fmla="*/ 0 w 356"/>
                              <a:gd name="T35" fmla="*/ 0 h 585"/>
                              <a:gd name="T36" fmla="*/ 0 w 356"/>
                              <a:gd name="T37" fmla="*/ 0 h 585"/>
                              <a:gd name="T38" fmla="*/ 0 w 356"/>
                              <a:gd name="T39" fmla="*/ 0 h 585"/>
                              <a:gd name="T40" fmla="*/ 0 w 356"/>
                              <a:gd name="T41" fmla="*/ 0 h 585"/>
                              <a:gd name="T42" fmla="*/ 0 w 356"/>
                              <a:gd name="T43" fmla="*/ 0 h 585"/>
                              <a:gd name="T44" fmla="*/ 0 w 356"/>
                              <a:gd name="T45" fmla="*/ 0 h 585"/>
                              <a:gd name="T46" fmla="*/ 0 w 356"/>
                              <a:gd name="T47" fmla="*/ 0 h 585"/>
                              <a:gd name="T48" fmla="*/ 0 w 356"/>
                              <a:gd name="T49" fmla="*/ 0 h 585"/>
                              <a:gd name="T50" fmla="*/ 0 w 356"/>
                              <a:gd name="T51" fmla="*/ 0 h 585"/>
                              <a:gd name="T52" fmla="*/ 0 w 356"/>
                              <a:gd name="T53" fmla="*/ 0 h 585"/>
                              <a:gd name="T54" fmla="*/ 0 w 356"/>
                              <a:gd name="T55" fmla="*/ 0 h 585"/>
                              <a:gd name="T56" fmla="*/ 0 w 356"/>
                              <a:gd name="T57" fmla="*/ 0 h 585"/>
                              <a:gd name="T58" fmla="*/ 0 w 356"/>
                              <a:gd name="T59" fmla="*/ 0 h 585"/>
                              <a:gd name="T60" fmla="*/ 0 w 356"/>
                              <a:gd name="T61" fmla="*/ 0 h 585"/>
                              <a:gd name="T62" fmla="*/ 0 w 356"/>
                              <a:gd name="T63" fmla="*/ 0 h 585"/>
                              <a:gd name="T64" fmla="*/ 0 w 356"/>
                              <a:gd name="T65" fmla="*/ 0 h 585"/>
                              <a:gd name="T66" fmla="*/ 0 w 356"/>
                              <a:gd name="T67" fmla="*/ 0 h 585"/>
                              <a:gd name="T68" fmla="*/ 0 w 356"/>
                              <a:gd name="T69" fmla="*/ 0 h 585"/>
                              <a:gd name="T70" fmla="*/ 0 w 356"/>
                              <a:gd name="T71" fmla="*/ 0 h 585"/>
                              <a:gd name="T72" fmla="*/ 0 w 356"/>
                              <a:gd name="T73" fmla="*/ 0 h 585"/>
                              <a:gd name="T74" fmla="*/ 0 w 356"/>
                              <a:gd name="T75" fmla="*/ 0 h 585"/>
                              <a:gd name="T76" fmla="*/ 0 w 356"/>
                              <a:gd name="T77" fmla="*/ 0 h 585"/>
                              <a:gd name="T78" fmla="*/ 0 w 356"/>
                              <a:gd name="T79" fmla="*/ 0 h 585"/>
                              <a:gd name="T80" fmla="*/ 0 w 356"/>
                              <a:gd name="T81" fmla="*/ 0 h 585"/>
                              <a:gd name="T82" fmla="*/ 0 w 356"/>
                              <a:gd name="T83" fmla="*/ 0 h 585"/>
                              <a:gd name="T84" fmla="*/ 0 w 356"/>
                              <a:gd name="T85" fmla="*/ 0 h 585"/>
                              <a:gd name="T86" fmla="*/ 0 w 356"/>
                              <a:gd name="T87" fmla="*/ 0 h 585"/>
                              <a:gd name="T88" fmla="*/ 0 w 356"/>
                              <a:gd name="T89" fmla="*/ 0 h 585"/>
                              <a:gd name="T90" fmla="*/ 0 w 356"/>
                              <a:gd name="T91" fmla="*/ 0 h 585"/>
                              <a:gd name="T92" fmla="*/ 0 w 356"/>
                              <a:gd name="T93" fmla="*/ 0 h 585"/>
                              <a:gd name="T94" fmla="*/ 0 w 356"/>
                              <a:gd name="T95" fmla="*/ 0 h 585"/>
                              <a:gd name="T96" fmla="*/ 0 w 356"/>
                              <a:gd name="T97" fmla="*/ 0 h 585"/>
                              <a:gd name="T98" fmla="*/ 0 w 356"/>
                              <a:gd name="T99" fmla="*/ 0 h 585"/>
                              <a:gd name="T100" fmla="*/ 0 w 356"/>
                              <a:gd name="T101" fmla="*/ 0 h 585"/>
                              <a:gd name="T102" fmla="*/ 0 w 356"/>
                              <a:gd name="T103" fmla="*/ 0 h 585"/>
                              <a:gd name="T104" fmla="*/ 0 w 356"/>
                              <a:gd name="T105" fmla="*/ 0 h 585"/>
                              <a:gd name="T106" fmla="*/ 0 w 356"/>
                              <a:gd name="T107" fmla="*/ 0 h 585"/>
                              <a:gd name="T108" fmla="*/ 0 w 356"/>
                              <a:gd name="T109" fmla="*/ 0 h 585"/>
                              <a:gd name="T110" fmla="*/ 0 w 356"/>
                              <a:gd name="T111" fmla="*/ 0 h 585"/>
                              <a:gd name="T112" fmla="*/ 0 w 356"/>
                              <a:gd name="T113" fmla="*/ 0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00" name="Freeform 135">
                            <a:extLst>
                              <a:ext uri="{FF2B5EF4-FFF2-40B4-BE49-F238E27FC236}">
                                <a16:creationId xmlns:a16="http://schemas.microsoft.com/office/drawing/2014/main" id="{9A35038A-32D9-4E0D-A37B-FF30CE4E7E20}"/>
                              </a:ext>
                            </a:extLst>
                          </p:cNvPr>
                          <p:cNvSpPr>
                            <a:spLocks/>
                          </p:cNvSpPr>
                          <p:nvPr/>
                        </p:nvSpPr>
                        <p:spPr bwMode="auto">
                          <a:xfrm>
                            <a:off x="2122" y="1555"/>
                            <a:ext cx="62" cy="113"/>
                          </a:xfrm>
                          <a:custGeom>
                            <a:avLst/>
                            <a:gdLst>
                              <a:gd name="T0" fmla="*/ 0 w 308"/>
                              <a:gd name="T1" fmla="*/ 0 h 566"/>
                              <a:gd name="T2" fmla="*/ 0 w 308"/>
                              <a:gd name="T3" fmla="*/ 0 h 566"/>
                              <a:gd name="T4" fmla="*/ 0 w 308"/>
                              <a:gd name="T5" fmla="*/ 0 h 566"/>
                              <a:gd name="T6" fmla="*/ 0 w 308"/>
                              <a:gd name="T7" fmla="*/ 0 h 566"/>
                              <a:gd name="T8" fmla="*/ 0 w 308"/>
                              <a:gd name="T9" fmla="*/ 0 h 566"/>
                              <a:gd name="T10" fmla="*/ 0 w 308"/>
                              <a:gd name="T11" fmla="*/ 0 h 566"/>
                              <a:gd name="T12" fmla="*/ 0 w 308"/>
                              <a:gd name="T13" fmla="*/ 0 h 566"/>
                              <a:gd name="T14" fmla="*/ 0 w 308"/>
                              <a:gd name="T15" fmla="*/ 0 h 566"/>
                              <a:gd name="T16" fmla="*/ 0 w 308"/>
                              <a:gd name="T17" fmla="*/ 0 h 566"/>
                              <a:gd name="T18" fmla="*/ 0 w 308"/>
                              <a:gd name="T19" fmla="*/ 0 h 566"/>
                              <a:gd name="T20" fmla="*/ 0 w 308"/>
                              <a:gd name="T21" fmla="*/ 0 h 566"/>
                              <a:gd name="T22" fmla="*/ 0 w 308"/>
                              <a:gd name="T23" fmla="*/ 0 h 566"/>
                              <a:gd name="T24" fmla="*/ 0 w 308"/>
                              <a:gd name="T25" fmla="*/ 0 h 566"/>
                              <a:gd name="T26" fmla="*/ 0 w 308"/>
                              <a:gd name="T27" fmla="*/ 0 h 566"/>
                              <a:gd name="T28" fmla="*/ 0 w 308"/>
                              <a:gd name="T29" fmla="*/ 0 h 566"/>
                              <a:gd name="T30" fmla="*/ 0 w 308"/>
                              <a:gd name="T31" fmla="*/ 0 h 566"/>
                              <a:gd name="T32" fmla="*/ 0 w 308"/>
                              <a:gd name="T33" fmla="*/ 0 h 566"/>
                              <a:gd name="T34" fmla="*/ 0 w 308"/>
                              <a:gd name="T35" fmla="*/ 0 h 566"/>
                              <a:gd name="T36" fmla="*/ 0 w 308"/>
                              <a:gd name="T37" fmla="*/ 0 h 566"/>
                              <a:gd name="T38" fmla="*/ 0 w 308"/>
                              <a:gd name="T39" fmla="*/ 0 h 566"/>
                              <a:gd name="T40" fmla="*/ 0 w 308"/>
                              <a:gd name="T41" fmla="*/ 0 h 566"/>
                              <a:gd name="T42" fmla="*/ 0 w 308"/>
                              <a:gd name="T43" fmla="*/ 0 h 566"/>
                              <a:gd name="T44" fmla="*/ 0 w 308"/>
                              <a:gd name="T45" fmla="*/ 0 h 566"/>
                              <a:gd name="T46" fmla="*/ 0 w 308"/>
                              <a:gd name="T47" fmla="*/ 0 h 566"/>
                              <a:gd name="T48" fmla="*/ 0 w 308"/>
                              <a:gd name="T49" fmla="*/ 0 h 566"/>
                              <a:gd name="T50" fmla="*/ 0 w 308"/>
                              <a:gd name="T51" fmla="*/ 0 h 566"/>
                              <a:gd name="T52" fmla="*/ 0 w 308"/>
                              <a:gd name="T53" fmla="*/ 0 h 566"/>
                              <a:gd name="T54" fmla="*/ 0 w 308"/>
                              <a:gd name="T55" fmla="*/ 0 h 566"/>
                              <a:gd name="T56" fmla="*/ 0 w 308"/>
                              <a:gd name="T57" fmla="*/ 0 h 566"/>
                              <a:gd name="T58" fmla="*/ 0 w 308"/>
                              <a:gd name="T59" fmla="*/ 0 h 566"/>
                              <a:gd name="T60" fmla="*/ 0 w 308"/>
                              <a:gd name="T61" fmla="*/ 0 h 566"/>
                              <a:gd name="T62" fmla="*/ 0 w 308"/>
                              <a:gd name="T63" fmla="*/ 0 h 566"/>
                              <a:gd name="T64" fmla="*/ 0 w 308"/>
                              <a:gd name="T65" fmla="*/ 0 h 566"/>
                              <a:gd name="T66" fmla="*/ 0 w 308"/>
                              <a:gd name="T67" fmla="*/ 0 h 566"/>
                              <a:gd name="T68" fmla="*/ 0 w 308"/>
                              <a:gd name="T69" fmla="*/ 0 h 566"/>
                              <a:gd name="T70" fmla="*/ 0 w 308"/>
                              <a:gd name="T71" fmla="*/ 0 h 566"/>
                              <a:gd name="T72" fmla="*/ 0 w 308"/>
                              <a:gd name="T73" fmla="*/ 0 h 566"/>
                              <a:gd name="T74" fmla="*/ 0 w 308"/>
                              <a:gd name="T75" fmla="*/ 0 h 566"/>
                              <a:gd name="T76" fmla="*/ 0 w 308"/>
                              <a:gd name="T77" fmla="*/ 0 h 566"/>
                              <a:gd name="T78" fmla="*/ 0 w 308"/>
                              <a:gd name="T79" fmla="*/ 0 h 566"/>
                              <a:gd name="T80" fmla="*/ 0 w 308"/>
                              <a:gd name="T81" fmla="*/ 0 h 566"/>
                              <a:gd name="T82" fmla="*/ 0 w 308"/>
                              <a:gd name="T83" fmla="*/ 0 h 566"/>
                              <a:gd name="T84" fmla="*/ 0 w 308"/>
                              <a:gd name="T85" fmla="*/ 0 h 566"/>
                              <a:gd name="T86" fmla="*/ 0 w 308"/>
                              <a:gd name="T87" fmla="*/ 0 h 566"/>
                              <a:gd name="T88" fmla="*/ 0 w 308"/>
                              <a:gd name="T89" fmla="*/ 0 h 566"/>
                              <a:gd name="T90" fmla="*/ 0 w 308"/>
                              <a:gd name="T91" fmla="*/ 0 h 566"/>
                              <a:gd name="T92" fmla="*/ 0 w 308"/>
                              <a:gd name="T93" fmla="*/ 0 h 566"/>
                              <a:gd name="T94" fmla="*/ 0 w 308"/>
                              <a:gd name="T95" fmla="*/ 0 h 566"/>
                              <a:gd name="T96" fmla="*/ 0 w 308"/>
                              <a:gd name="T97" fmla="*/ 0 h 566"/>
                              <a:gd name="T98" fmla="*/ 0 w 308"/>
                              <a:gd name="T99" fmla="*/ 0 h 566"/>
                              <a:gd name="T100" fmla="*/ 0 w 308"/>
                              <a:gd name="T101" fmla="*/ 0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01" name="Freeform 136">
                            <a:extLst>
                              <a:ext uri="{FF2B5EF4-FFF2-40B4-BE49-F238E27FC236}">
                                <a16:creationId xmlns:a16="http://schemas.microsoft.com/office/drawing/2014/main" id="{1F725FE9-9CF2-4E9D-94F4-99125362EB18}"/>
                              </a:ext>
                            </a:extLst>
                          </p:cNvPr>
                          <p:cNvSpPr>
                            <a:spLocks/>
                          </p:cNvSpPr>
                          <p:nvPr/>
                        </p:nvSpPr>
                        <p:spPr bwMode="auto">
                          <a:xfrm>
                            <a:off x="2072" y="1522"/>
                            <a:ext cx="101" cy="179"/>
                          </a:xfrm>
                          <a:custGeom>
                            <a:avLst/>
                            <a:gdLst>
                              <a:gd name="T0" fmla="*/ 0 w 503"/>
                              <a:gd name="T1" fmla="*/ 0 h 898"/>
                              <a:gd name="T2" fmla="*/ 0 w 503"/>
                              <a:gd name="T3" fmla="*/ 0 h 898"/>
                              <a:gd name="T4" fmla="*/ 0 w 503"/>
                              <a:gd name="T5" fmla="*/ 0 h 898"/>
                              <a:gd name="T6" fmla="*/ 0 w 503"/>
                              <a:gd name="T7" fmla="*/ 0 h 898"/>
                              <a:gd name="T8" fmla="*/ 0 w 503"/>
                              <a:gd name="T9" fmla="*/ 0 h 898"/>
                              <a:gd name="T10" fmla="*/ 0 w 503"/>
                              <a:gd name="T11" fmla="*/ 0 h 898"/>
                              <a:gd name="T12" fmla="*/ 0 w 503"/>
                              <a:gd name="T13" fmla="*/ 0 h 898"/>
                              <a:gd name="T14" fmla="*/ 0 w 503"/>
                              <a:gd name="T15" fmla="*/ 0 h 898"/>
                              <a:gd name="T16" fmla="*/ 0 w 503"/>
                              <a:gd name="T17" fmla="*/ 0 h 898"/>
                              <a:gd name="T18" fmla="*/ 0 w 503"/>
                              <a:gd name="T19" fmla="*/ 0 h 898"/>
                              <a:gd name="T20" fmla="*/ 0 w 503"/>
                              <a:gd name="T21" fmla="*/ 0 h 898"/>
                              <a:gd name="T22" fmla="*/ 0 w 503"/>
                              <a:gd name="T23" fmla="*/ 0 h 898"/>
                              <a:gd name="T24" fmla="*/ 0 w 503"/>
                              <a:gd name="T25" fmla="*/ 0 h 898"/>
                              <a:gd name="T26" fmla="*/ 0 w 503"/>
                              <a:gd name="T27" fmla="*/ 0 h 898"/>
                              <a:gd name="T28" fmla="*/ 0 w 503"/>
                              <a:gd name="T29" fmla="*/ 0 h 898"/>
                              <a:gd name="T30" fmla="*/ 0 w 503"/>
                              <a:gd name="T31" fmla="*/ 0 h 898"/>
                              <a:gd name="T32" fmla="*/ 0 w 503"/>
                              <a:gd name="T33" fmla="*/ 0 h 898"/>
                              <a:gd name="T34" fmla="*/ 0 w 503"/>
                              <a:gd name="T35" fmla="*/ 0 h 898"/>
                              <a:gd name="T36" fmla="*/ 0 w 503"/>
                              <a:gd name="T37" fmla="*/ 0 h 898"/>
                              <a:gd name="T38" fmla="*/ 0 w 503"/>
                              <a:gd name="T39" fmla="*/ 0 h 898"/>
                              <a:gd name="T40" fmla="*/ 0 w 503"/>
                              <a:gd name="T41" fmla="*/ 0 h 898"/>
                              <a:gd name="T42" fmla="*/ 0 w 503"/>
                              <a:gd name="T43" fmla="*/ 0 h 898"/>
                              <a:gd name="T44" fmla="*/ 0 w 503"/>
                              <a:gd name="T45" fmla="*/ 0 h 898"/>
                              <a:gd name="T46" fmla="*/ 0 w 503"/>
                              <a:gd name="T47" fmla="*/ 0 h 898"/>
                              <a:gd name="T48" fmla="*/ 0 w 503"/>
                              <a:gd name="T49" fmla="*/ 0 h 898"/>
                              <a:gd name="T50" fmla="*/ 0 w 503"/>
                              <a:gd name="T51" fmla="*/ 0 h 898"/>
                              <a:gd name="T52" fmla="*/ 0 w 503"/>
                              <a:gd name="T53" fmla="*/ 0 h 898"/>
                              <a:gd name="T54" fmla="*/ 0 w 503"/>
                              <a:gd name="T55" fmla="*/ 0 h 898"/>
                              <a:gd name="T56" fmla="*/ 0 w 503"/>
                              <a:gd name="T57" fmla="*/ 0 h 898"/>
                              <a:gd name="T58" fmla="*/ 0 w 503"/>
                              <a:gd name="T59" fmla="*/ 0 h 898"/>
                              <a:gd name="T60" fmla="*/ 0 w 503"/>
                              <a:gd name="T61" fmla="*/ 0 h 898"/>
                              <a:gd name="T62" fmla="*/ 0 w 503"/>
                              <a:gd name="T63" fmla="*/ 0 h 898"/>
                              <a:gd name="T64" fmla="*/ 0 w 503"/>
                              <a:gd name="T65" fmla="*/ 0 h 898"/>
                              <a:gd name="T66" fmla="*/ 0 w 503"/>
                              <a:gd name="T67" fmla="*/ 0 h 898"/>
                              <a:gd name="T68" fmla="*/ 0 w 503"/>
                              <a:gd name="T69" fmla="*/ 0 h 898"/>
                              <a:gd name="T70" fmla="*/ 0 w 503"/>
                              <a:gd name="T71" fmla="*/ 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193" name="Group 137">
                        <a:extLst>
                          <a:ext uri="{FF2B5EF4-FFF2-40B4-BE49-F238E27FC236}">
                            <a16:creationId xmlns:a16="http://schemas.microsoft.com/office/drawing/2014/main" id="{AC6F7D43-75D6-4C1A-938E-755F72F2E3B9}"/>
                          </a:ext>
                        </a:extLst>
                      </p:cNvPr>
                      <p:cNvGrpSpPr>
                        <a:grpSpLocks/>
                      </p:cNvGrpSpPr>
                      <p:nvPr/>
                    </p:nvGrpSpPr>
                    <p:grpSpPr bwMode="auto">
                      <a:xfrm>
                        <a:off x="2112" y="1663"/>
                        <a:ext cx="49" cy="42"/>
                        <a:chOff x="2112" y="1663"/>
                        <a:chExt cx="49" cy="42"/>
                      </a:xfrm>
                    </p:grpSpPr>
                    <p:sp>
                      <p:nvSpPr>
                        <p:cNvPr id="34194" name="Freeform 138">
                          <a:extLst>
                            <a:ext uri="{FF2B5EF4-FFF2-40B4-BE49-F238E27FC236}">
                              <a16:creationId xmlns:a16="http://schemas.microsoft.com/office/drawing/2014/main" id="{B36FE45F-B92D-4392-BC2E-AAD68AA27780}"/>
                            </a:ext>
                          </a:extLst>
                        </p:cNvPr>
                        <p:cNvSpPr>
                          <a:spLocks/>
                        </p:cNvSpPr>
                        <p:nvPr/>
                      </p:nvSpPr>
                      <p:spPr bwMode="auto">
                        <a:xfrm>
                          <a:off x="2112" y="1663"/>
                          <a:ext cx="49" cy="42"/>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w 244"/>
                            <a:gd name="T11" fmla="*/ 0 h 210"/>
                            <a:gd name="T12" fmla="*/ 0 w 244"/>
                            <a:gd name="T13" fmla="*/ 0 h 210"/>
                            <a:gd name="T14" fmla="*/ 0 w 244"/>
                            <a:gd name="T15" fmla="*/ 0 h 210"/>
                            <a:gd name="T16" fmla="*/ 0 w 244"/>
                            <a:gd name="T17" fmla="*/ 0 h 210"/>
                            <a:gd name="T18" fmla="*/ 0 w 244"/>
                            <a:gd name="T19" fmla="*/ 0 h 210"/>
                            <a:gd name="T20" fmla="*/ 0 w 244"/>
                            <a:gd name="T21" fmla="*/ 0 h 210"/>
                            <a:gd name="T22" fmla="*/ 0 w 244"/>
                            <a:gd name="T23" fmla="*/ 0 h 210"/>
                            <a:gd name="T24" fmla="*/ 0 w 244"/>
                            <a:gd name="T25" fmla="*/ 0 h 210"/>
                            <a:gd name="T26" fmla="*/ 0 w 244"/>
                            <a:gd name="T27" fmla="*/ 0 h 210"/>
                            <a:gd name="T28" fmla="*/ 0 w 244"/>
                            <a:gd name="T29" fmla="*/ 0 h 210"/>
                            <a:gd name="T30" fmla="*/ 0 w 244"/>
                            <a:gd name="T31" fmla="*/ 0 h 210"/>
                            <a:gd name="T32" fmla="*/ 0 w 244"/>
                            <a:gd name="T33" fmla="*/ 0 h 210"/>
                            <a:gd name="T34" fmla="*/ 0 w 244"/>
                            <a:gd name="T35" fmla="*/ 0 h 210"/>
                            <a:gd name="T36" fmla="*/ 0 w 244"/>
                            <a:gd name="T37" fmla="*/ 0 h 210"/>
                            <a:gd name="T38" fmla="*/ 0 w 244"/>
                            <a:gd name="T39" fmla="*/ 0 h 210"/>
                            <a:gd name="T40" fmla="*/ 0 w 244"/>
                            <a:gd name="T41" fmla="*/ 0 h 210"/>
                            <a:gd name="T42" fmla="*/ 0 w 244"/>
                            <a:gd name="T43" fmla="*/ 0 h 210"/>
                            <a:gd name="T44" fmla="*/ 0 w 244"/>
                            <a:gd name="T45" fmla="*/ 0 h 210"/>
                            <a:gd name="T46" fmla="*/ 0 w 244"/>
                            <a:gd name="T47" fmla="*/ 0 h 210"/>
                            <a:gd name="T48" fmla="*/ 0 w 244"/>
                            <a:gd name="T49" fmla="*/ 0 h 210"/>
                            <a:gd name="T50" fmla="*/ 0 w 244"/>
                            <a:gd name="T51" fmla="*/ 0 h 210"/>
                            <a:gd name="T52" fmla="*/ 0 w 244"/>
                            <a:gd name="T53" fmla="*/ 0 h 210"/>
                            <a:gd name="T54" fmla="*/ 0 w 244"/>
                            <a:gd name="T55" fmla="*/ 0 h 210"/>
                            <a:gd name="T56" fmla="*/ 0 w 244"/>
                            <a:gd name="T57" fmla="*/ 0 h 210"/>
                            <a:gd name="T58" fmla="*/ 0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en-US"/>
                        </a:p>
                      </p:txBody>
                    </p:sp>
                    <p:sp>
                      <p:nvSpPr>
                        <p:cNvPr id="34195" name="Freeform 139">
                          <a:extLst>
                            <a:ext uri="{FF2B5EF4-FFF2-40B4-BE49-F238E27FC236}">
                              <a16:creationId xmlns:a16="http://schemas.microsoft.com/office/drawing/2014/main" id="{BF1BDF05-8257-46EA-91A3-EE31CB792CBE}"/>
                            </a:ext>
                          </a:extLst>
                        </p:cNvPr>
                        <p:cNvSpPr>
                          <a:spLocks/>
                        </p:cNvSpPr>
                        <p:nvPr/>
                      </p:nvSpPr>
                      <p:spPr bwMode="auto">
                        <a:xfrm>
                          <a:off x="2118" y="1669"/>
                          <a:ext cx="37" cy="31"/>
                        </a:xfrm>
                        <a:custGeom>
                          <a:avLst/>
                          <a:gdLst>
                            <a:gd name="T0" fmla="*/ 0 w 182"/>
                            <a:gd name="T1" fmla="*/ 0 h 155"/>
                            <a:gd name="T2" fmla="*/ 0 w 182"/>
                            <a:gd name="T3" fmla="*/ 0 h 155"/>
                            <a:gd name="T4" fmla="*/ 0 w 182"/>
                            <a:gd name="T5" fmla="*/ 0 h 155"/>
                            <a:gd name="T6" fmla="*/ 0 w 182"/>
                            <a:gd name="T7" fmla="*/ 0 h 155"/>
                            <a:gd name="T8" fmla="*/ 0 w 182"/>
                            <a:gd name="T9" fmla="*/ 0 h 155"/>
                            <a:gd name="T10" fmla="*/ 0 w 182"/>
                            <a:gd name="T11" fmla="*/ 0 h 155"/>
                            <a:gd name="T12" fmla="*/ 0 w 182"/>
                            <a:gd name="T13" fmla="*/ 0 h 155"/>
                            <a:gd name="T14" fmla="*/ 0 w 182"/>
                            <a:gd name="T15" fmla="*/ 0 h 155"/>
                            <a:gd name="T16" fmla="*/ 0 w 182"/>
                            <a:gd name="T17" fmla="*/ 0 h 155"/>
                            <a:gd name="T18" fmla="*/ 0 w 182"/>
                            <a:gd name="T19" fmla="*/ 0 h 155"/>
                            <a:gd name="T20" fmla="*/ 0 w 182"/>
                            <a:gd name="T21" fmla="*/ 0 h 155"/>
                            <a:gd name="T22" fmla="*/ 0 w 182"/>
                            <a:gd name="T23" fmla="*/ 0 h 155"/>
                            <a:gd name="T24" fmla="*/ 0 w 182"/>
                            <a:gd name="T25" fmla="*/ 0 h 155"/>
                            <a:gd name="T26" fmla="*/ 0 w 182"/>
                            <a:gd name="T27" fmla="*/ 0 h 155"/>
                            <a:gd name="T28" fmla="*/ 0 w 182"/>
                            <a:gd name="T29" fmla="*/ 0 h 155"/>
                            <a:gd name="T30" fmla="*/ 0 w 182"/>
                            <a:gd name="T31" fmla="*/ 0 h 155"/>
                            <a:gd name="T32" fmla="*/ 0 w 182"/>
                            <a:gd name="T33" fmla="*/ 0 h 155"/>
                            <a:gd name="T34" fmla="*/ 0 w 182"/>
                            <a:gd name="T35" fmla="*/ 0 h 155"/>
                            <a:gd name="T36" fmla="*/ 0 w 182"/>
                            <a:gd name="T37" fmla="*/ 0 h 155"/>
                            <a:gd name="T38" fmla="*/ 0 w 182"/>
                            <a:gd name="T39" fmla="*/ 0 h 155"/>
                            <a:gd name="T40" fmla="*/ 0 w 182"/>
                            <a:gd name="T41" fmla="*/ 0 h 155"/>
                            <a:gd name="T42" fmla="*/ 0 w 182"/>
                            <a:gd name="T43" fmla="*/ 0 h 155"/>
                            <a:gd name="T44" fmla="*/ 0 w 182"/>
                            <a:gd name="T45" fmla="*/ 0 h 155"/>
                            <a:gd name="T46" fmla="*/ 0 w 182"/>
                            <a:gd name="T47" fmla="*/ 0 h 155"/>
                            <a:gd name="T48" fmla="*/ 0 w 182"/>
                            <a:gd name="T49" fmla="*/ 0 h 155"/>
                            <a:gd name="T50" fmla="*/ 0 w 182"/>
                            <a:gd name="T51" fmla="*/ 0 h 155"/>
                            <a:gd name="T52" fmla="*/ 0 w 182"/>
                            <a:gd name="T53" fmla="*/ 0 h 155"/>
                            <a:gd name="T54" fmla="*/ 0 w 182"/>
                            <a:gd name="T55" fmla="*/ 0 h 155"/>
                            <a:gd name="T56" fmla="*/ 0 w 182"/>
                            <a:gd name="T57" fmla="*/ 0 h 155"/>
                            <a:gd name="T58" fmla="*/ 0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en-US"/>
                        </a:p>
                      </p:txBody>
                    </p:sp>
                  </p:grpSp>
                </p:grpSp>
              </p:grpSp>
              <p:grpSp>
                <p:nvGrpSpPr>
                  <p:cNvPr id="34179" name="Group 140">
                    <a:extLst>
                      <a:ext uri="{FF2B5EF4-FFF2-40B4-BE49-F238E27FC236}">
                        <a16:creationId xmlns:a16="http://schemas.microsoft.com/office/drawing/2014/main" id="{43E6AEFA-503C-4877-B0B6-30ECC3521199}"/>
                      </a:ext>
                    </a:extLst>
                  </p:cNvPr>
                  <p:cNvGrpSpPr>
                    <a:grpSpLocks/>
                  </p:cNvGrpSpPr>
                  <p:nvPr/>
                </p:nvGrpSpPr>
                <p:grpSpPr bwMode="auto">
                  <a:xfrm>
                    <a:off x="2072" y="1578"/>
                    <a:ext cx="215" cy="151"/>
                    <a:chOff x="2072" y="1578"/>
                    <a:chExt cx="215" cy="151"/>
                  </a:xfrm>
                </p:grpSpPr>
                <p:grpSp>
                  <p:nvGrpSpPr>
                    <p:cNvPr id="34180" name="Group 141">
                      <a:extLst>
                        <a:ext uri="{FF2B5EF4-FFF2-40B4-BE49-F238E27FC236}">
                          <a16:creationId xmlns:a16="http://schemas.microsoft.com/office/drawing/2014/main" id="{85A55759-2024-4466-93B6-13D4208C2FFC}"/>
                        </a:ext>
                      </a:extLst>
                    </p:cNvPr>
                    <p:cNvGrpSpPr>
                      <a:grpSpLocks/>
                    </p:cNvGrpSpPr>
                    <p:nvPr/>
                  </p:nvGrpSpPr>
                  <p:grpSpPr bwMode="auto">
                    <a:xfrm>
                      <a:off x="2072" y="1578"/>
                      <a:ext cx="215" cy="140"/>
                      <a:chOff x="2072" y="1578"/>
                      <a:chExt cx="215" cy="140"/>
                    </a:xfrm>
                  </p:grpSpPr>
                  <p:sp>
                    <p:nvSpPr>
                      <p:cNvPr id="34184" name="Freeform 142">
                        <a:extLst>
                          <a:ext uri="{FF2B5EF4-FFF2-40B4-BE49-F238E27FC236}">
                            <a16:creationId xmlns:a16="http://schemas.microsoft.com/office/drawing/2014/main" id="{9C9A80F6-11FF-4EAB-A88F-FD5E46EE7E73}"/>
                          </a:ext>
                        </a:extLst>
                      </p:cNvPr>
                      <p:cNvSpPr>
                        <a:spLocks/>
                      </p:cNvSpPr>
                      <p:nvPr/>
                    </p:nvSpPr>
                    <p:spPr bwMode="auto">
                      <a:xfrm>
                        <a:off x="2072" y="1578"/>
                        <a:ext cx="215" cy="140"/>
                      </a:xfrm>
                      <a:custGeom>
                        <a:avLst/>
                        <a:gdLst>
                          <a:gd name="T0" fmla="*/ 0 w 1073"/>
                          <a:gd name="T1" fmla="*/ 0 h 702"/>
                          <a:gd name="T2" fmla="*/ 0 w 1073"/>
                          <a:gd name="T3" fmla="*/ 0 h 702"/>
                          <a:gd name="T4" fmla="*/ 0 w 1073"/>
                          <a:gd name="T5" fmla="*/ 0 h 702"/>
                          <a:gd name="T6" fmla="*/ 0 w 1073"/>
                          <a:gd name="T7" fmla="*/ 0 h 702"/>
                          <a:gd name="T8" fmla="*/ 0 w 1073"/>
                          <a:gd name="T9" fmla="*/ 0 h 702"/>
                          <a:gd name="T10" fmla="*/ 0 w 1073"/>
                          <a:gd name="T11" fmla="*/ 0 h 702"/>
                          <a:gd name="T12" fmla="*/ 0 w 1073"/>
                          <a:gd name="T13" fmla="*/ 0 h 702"/>
                          <a:gd name="T14" fmla="*/ 0 w 1073"/>
                          <a:gd name="T15" fmla="*/ 0 h 702"/>
                          <a:gd name="T16" fmla="*/ 0 w 1073"/>
                          <a:gd name="T17" fmla="*/ 0 h 702"/>
                          <a:gd name="T18" fmla="*/ 0 w 1073"/>
                          <a:gd name="T19" fmla="*/ 0 h 702"/>
                          <a:gd name="T20" fmla="*/ 0 w 1073"/>
                          <a:gd name="T21" fmla="*/ 0 h 702"/>
                          <a:gd name="T22" fmla="*/ 0 w 1073"/>
                          <a:gd name="T23" fmla="*/ 0 h 702"/>
                          <a:gd name="T24" fmla="*/ 0 w 1073"/>
                          <a:gd name="T25" fmla="*/ 0 h 702"/>
                          <a:gd name="T26" fmla="*/ 0 w 1073"/>
                          <a:gd name="T27" fmla="*/ 0 h 702"/>
                          <a:gd name="T28" fmla="*/ 0 w 1073"/>
                          <a:gd name="T29" fmla="*/ 0 h 702"/>
                          <a:gd name="T30" fmla="*/ 0 w 1073"/>
                          <a:gd name="T31" fmla="*/ 0 h 702"/>
                          <a:gd name="T32" fmla="*/ 0 w 1073"/>
                          <a:gd name="T33" fmla="*/ 0 h 702"/>
                          <a:gd name="T34" fmla="*/ 0 w 1073"/>
                          <a:gd name="T35" fmla="*/ 0 h 702"/>
                          <a:gd name="T36" fmla="*/ 0 w 1073"/>
                          <a:gd name="T37" fmla="*/ 0 h 702"/>
                          <a:gd name="T38" fmla="*/ 0 w 1073"/>
                          <a:gd name="T39" fmla="*/ 0 h 702"/>
                          <a:gd name="T40" fmla="*/ 0 w 1073"/>
                          <a:gd name="T41" fmla="*/ 0 h 702"/>
                          <a:gd name="T42" fmla="*/ 0 w 1073"/>
                          <a:gd name="T43" fmla="*/ 0 h 702"/>
                          <a:gd name="T44" fmla="*/ 0 w 1073"/>
                          <a:gd name="T45" fmla="*/ 0 h 702"/>
                          <a:gd name="T46" fmla="*/ 0 w 1073"/>
                          <a:gd name="T47" fmla="*/ 0 h 702"/>
                          <a:gd name="T48" fmla="*/ 0 w 1073"/>
                          <a:gd name="T49" fmla="*/ 0 h 702"/>
                          <a:gd name="T50" fmla="*/ 0 w 1073"/>
                          <a:gd name="T51" fmla="*/ 0 h 702"/>
                          <a:gd name="T52" fmla="*/ 0 w 1073"/>
                          <a:gd name="T53" fmla="*/ 0 h 702"/>
                          <a:gd name="T54" fmla="*/ 0 w 1073"/>
                          <a:gd name="T55" fmla="*/ 0 h 702"/>
                          <a:gd name="T56" fmla="*/ 0 w 1073"/>
                          <a:gd name="T57" fmla="*/ 0 h 702"/>
                          <a:gd name="T58" fmla="*/ 0 w 1073"/>
                          <a:gd name="T59" fmla="*/ 0 h 702"/>
                          <a:gd name="T60" fmla="*/ 0 w 1073"/>
                          <a:gd name="T61" fmla="*/ 0 h 702"/>
                          <a:gd name="T62" fmla="*/ 0 w 1073"/>
                          <a:gd name="T63" fmla="*/ 0 h 702"/>
                          <a:gd name="T64" fmla="*/ 0 w 1073"/>
                          <a:gd name="T65" fmla="*/ 0 h 702"/>
                          <a:gd name="T66" fmla="*/ 0 w 1073"/>
                          <a:gd name="T67" fmla="*/ 0 h 702"/>
                          <a:gd name="T68" fmla="*/ 0 w 1073"/>
                          <a:gd name="T69" fmla="*/ 0 h 702"/>
                          <a:gd name="T70" fmla="*/ 0 w 1073"/>
                          <a:gd name="T71" fmla="*/ 0 h 702"/>
                          <a:gd name="T72" fmla="*/ 0 w 1073"/>
                          <a:gd name="T73" fmla="*/ 0 h 702"/>
                          <a:gd name="T74" fmla="*/ 0 w 1073"/>
                          <a:gd name="T75" fmla="*/ 0 h 702"/>
                          <a:gd name="T76" fmla="*/ 0 w 1073"/>
                          <a:gd name="T77" fmla="*/ 0 h 702"/>
                          <a:gd name="T78" fmla="*/ 0 w 1073"/>
                          <a:gd name="T79" fmla="*/ 0 h 702"/>
                          <a:gd name="T80" fmla="*/ 0 w 1073"/>
                          <a:gd name="T81" fmla="*/ 0 h 702"/>
                          <a:gd name="T82" fmla="*/ 0 w 1073"/>
                          <a:gd name="T83" fmla="*/ 0 h 702"/>
                          <a:gd name="T84" fmla="*/ 0 w 1073"/>
                          <a:gd name="T85" fmla="*/ 0 h 702"/>
                          <a:gd name="T86" fmla="*/ 0 w 1073"/>
                          <a:gd name="T87" fmla="*/ 0 h 702"/>
                          <a:gd name="T88" fmla="*/ 0 w 1073"/>
                          <a:gd name="T89" fmla="*/ 0 h 702"/>
                          <a:gd name="T90" fmla="*/ 0 w 1073"/>
                          <a:gd name="T91" fmla="*/ 0 h 702"/>
                          <a:gd name="T92" fmla="*/ 0 w 1073"/>
                          <a:gd name="T93" fmla="*/ 0 h 702"/>
                          <a:gd name="T94" fmla="*/ 0 w 1073"/>
                          <a:gd name="T95" fmla="*/ 0 h 702"/>
                          <a:gd name="T96" fmla="*/ 0 w 1073"/>
                          <a:gd name="T97" fmla="*/ 0 h 702"/>
                          <a:gd name="T98" fmla="*/ 0 w 1073"/>
                          <a:gd name="T99" fmla="*/ 0 h 702"/>
                          <a:gd name="T100" fmla="*/ 0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85" name="Group 143">
                        <a:extLst>
                          <a:ext uri="{FF2B5EF4-FFF2-40B4-BE49-F238E27FC236}">
                            <a16:creationId xmlns:a16="http://schemas.microsoft.com/office/drawing/2014/main" id="{D305C2D3-EA91-4B4D-890B-225C0D351FB9}"/>
                          </a:ext>
                        </a:extLst>
                      </p:cNvPr>
                      <p:cNvGrpSpPr>
                        <a:grpSpLocks/>
                      </p:cNvGrpSpPr>
                      <p:nvPr/>
                    </p:nvGrpSpPr>
                    <p:grpSpPr bwMode="auto">
                      <a:xfrm>
                        <a:off x="2089" y="1587"/>
                        <a:ext cx="198" cy="131"/>
                        <a:chOff x="2089" y="1587"/>
                        <a:chExt cx="198" cy="131"/>
                      </a:xfrm>
                    </p:grpSpPr>
                    <p:grpSp>
                      <p:nvGrpSpPr>
                        <p:cNvPr id="34186" name="Group 144">
                          <a:extLst>
                            <a:ext uri="{FF2B5EF4-FFF2-40B4-BE49-F238E27FC236}">
                              <a16:creationId xmlns:a16="http://schemas.microsoft.com/office/drawing/2014/main" id="{2906851B-784C-4EE4-80C1-537BC4EAF44E}"/>
                            </a:ext>
                          </a:extLst>
                        </p:cNvPr>
                        <p:cNvGrpSpPr>
                          <a:grpSpLocks/>
                        </p:cNvGrpSpPr>
                        <p:nvPr/>
                      </p:nvGrpSpPr>
                      <p:grpSpPr bwMode="auto">
                        <a:xfrm>
                          <a:off x="2110" y="1599"/>
                          <a:ext cx="177" cy="119"/>
                          <a:chOff x="2110" y="1599"/>
                          <a:chExt cx="177" cy="119"/>
                        </a:xfrm>
                      </p:grpSpPr>
                      <p:sp>
                        <p:nvSpPr>
                          <p:cNvPr id="34188" name="Freeform 145">
                            <a:extLst>
                              <a:ext uri="{FF2B5EF4-FFF2-40B4-BE49-F238E27FC236}">
                                <a16:creationId xmlns:a16="http://schemas.microsoft.com/office/drawing/2014/main" id="{DF2012CF-27B0-418D-BF34-0E577413783B}"/>
                              </a:ext>
                            </a:extLst>
                          </p:cNvPr>
                          <p:cNvSpPr>
                            <a:spLocks/>
                          </p:cNvSpPr>
                          <p:nvPr/>
                        </p:nvSpPr>
                        <p:spPr bwMode="auto">
                          <a:xfrm>
                            <a:off x="2110" y="1599"/>
                            <a:ext cx="177" cy="111"/>
                          </a:xfrm>
                          <a:custGeom>
                            <a:avLst/>
                            <a:gdLst>
                              <a:gd name="T0" fmla="*/ 0 w 883"/>
                              <a:gd name="T1" fmla="*/ 0 h 559"/>
                              <a:gd name="T2" fmla="*/ 0 w 883"/>
                              <a:gd name="T3" fmla="*/ 0 h 559"/>
                              <a:gd name="T4" fmla="*/ 0 w 883"/>
                              <a:gd name="T5" fmla="*/ 0 h 559"/>
                              <a:gd name="T6" fmla="*/ 0 w 883"/>
                              <a:gd name="T7" fmla="*/ 0 h 559"/>
                              <a:gd name="T8" fmla="*/ 0 w 883"/>
                              <a:gd name="T9" fmla="*/ 0 h 559"/>
                              <a:gd name="T10" fmla="*/ 0 w 883"/>
                              <a:gd name="T11" fmla="*/ 0 h 559"/>
                              <a:gd name="T12" fmla="*/ 0 w 883"/>
                              <a:gd name="T13" fmla="*/ 0 h 559"/>
                              <a:gd name="T14" fmla="*/ 0 w 883"/>
                              <a:gd name="T15" fmla="*/ 0 h 559"/>
                              <a:gd name="T16" fmla="*/ 0 w 883"/>
                              <a:gd name="T17" fmla="*/ 0 h 559"/>
                              <a:gd name="T18" fmla="*/ 0 w 883"/>
                              <a:gd name="T19" fmla="*/ 0 h 559"/>
                              <a:gd name="T20" fmla="*/ 0 w 883"/>
                              <a:gd name="T21" fmla="*/ 0 h 559"/>
                              <a:gd name="T22" fmla="*/ 0 w 883"/>
                              <a:gd name="T23" fmla="*/ 0 h 559"/>
                              <a:gd name="T24" fmla="*/ 0 w 883"/>
                              <a:gd name="T25" fmla="*/ 0 h 559"/>
                              <a:gd name="T26" fmla="*/ 0 w 883"/>
                              <a:gd name="T27" fmla="*/ 0 h 559"/>
                              <a:gd name="T28" fmla="*/ 0 w 883"/>
                              <a:gd name="T29" fmla="*/ 0 h 559"/>
                              <a:gd name="T30" fmla="*/ 0 w 883"/>
                              <a:gd name="T31" fmla="*/ 0 h 559"/>
                              <a:gd name="T32" fmla="*/ 0 w 883"/>
                              <a:gd name="T33" fmla="*/ 0 h 559"/>
                              <a:gd name="T34" fmla="*/ 0 w 883"/>
                              <a:gd name="T35" fmla="*/ 0 h 559"/>
                              <a:gd name="T36" fmla="*/ 0 w 883"/>
                              <a:gd name="T37" fmla="*/ 0 h 559"/>
                              <a:gd name="T38" fmla="*/ 0 w 883"/>
                              <a:gd name="T39" fmla="*/ 0 h 559"/>
                              <a:gd name="T40" fmla="*/ 0 w 883"/>
                              <a:gd name="T41" fmla="*/ 0 h 559"/>
                              <a:gd name="T42" fmla="*/ 0 w 883"/>
                              <a:gd name="T43" fmla="*/ 0 h 559"/>
                              <a:gd name="T44" fmla="*/ 0 w 883"/>
                              <a:gd name="T45" fmla="*/ 0 h 559"/>
                              <a:gd name="T46" fmla="*/ 0 w 883"/>
                              <a:gd name="T47" fmla="*/ 0 h 559"/>
                              <a:gd name="T48" fmla="*/ 0 w 883"/>
                              <a:gd name="T49" fmla="*/ 0 h 559"/>
                              <a:gd name="T50" fmla="*/ 0 w 883"/>
                              <a:gd name="T51" fmla="*/ 0 h 559"/>
                              <a:gd name="T52" fmla="*/ 0 w 883"/>
                              <a:gd name="T53" fmla="*/ 0 h 559"/>
                              <a:gd name="T54" fmla="*/ 0 w 883"/>
                              <a:gd name="T55" fmla="*/ 0 h 559"/>
                              <a:gd name="T56" fmla="*/ 0 w 883"/>
                              <a:gd name="T57" fmla="*/ 0 h 559"/>
                              <a:gd name="T58" fmla="*/ 0 w 883"/>
                              <a:gd name="T59" fmla="*/ 0 h 559"/>
                              <a:gd name="T60" fmla="*/ 0 w 883"/>
                              <a:gd name="T61" fmla="*/ 0 h 559"/>
                              <a:gd name="T62" fmla="*/ 0 w 883"/>
                              <a:gd name="T63" fmla="*/ 0 h 559"/>
                              <a:gd name="T64" fmla="*/ 0 w 883"/>
                              <a:gd name="T65" fmla="*/ 0 h 559"/>
                              <a:gd name="T66" fmla="*/ 0 w 883"/>
                              <a:gd name="T67" fmla="*/ 0 h 559"/>
                              <a:gd name="T68" fmla="*/ 0 w 883"/>
                              <a:gd name="T69" fmla="*/ 0 h 559"/>
                              <a:gd name="T70" fmla="*/ 0 w 883"/>
                              <a:gd name="T71" fmla="*/ 0 h 559"/>
                              <a:gd name="T72" fmla="*/ 0 w 883"/>
                              <a:gd name="T73" fmla="*/ 0 h 559"/>
                              <a:gd name="T74" fmla="*/ 0 w 883"/>
                              <a:gd name="T75" fmla="*/ 0 h 559"/>
                              <a:gd name="T76" fmla="*/ 0 w 883"/>
                              <a:gd name="T77" fmla="*/ 0 h 559"/>
                              <a:gd name="T78" fmla="*/ 0 w 883"/>
                              <a:gd name="T79" fmla="*/ 0 h 559"/>
                              <a:gd name="T80" fmla="*/ 0 w 883"/>
                              <a:gd name="T81" fmla="*/ 0 h 559"/>
                              <a:gd name="T82" fmla="*/ 0 w 883"/>
                              <a:gd name="T83" fmla="*/ 0 h 559"/>
                              <a:gd name="T84" fmla="*/ 0 w 883"/>
                              <a:gd name="T85" fmla="*/ 0 h 559"/>
                              <a:gd name="T86" fmla="*/ 0 w 883"/>
                              <a:gd name="T87" fmla="*/ 0 h 559"/>
                              <a:gd name="T88" fmla="*/ 0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89" name="Freeform 146">
                            <a:extLst>
                              <a:ext uri="{FF2B5EF4-FFF2-40B4-BE49-F238E27FC236}">
                                <a16:creationId xmlns:a16="http://schemas.microsoft.com/office/drawing/2014/main" id="{DF8111C0-4568-4DCC-85D1-25E9B79CE018}"/>
                              </a:ext>
                            </a:extLst>
                          </p:cNvPr>
                          <p:cNvSpPr>
                            <a:spLocks/>
                          </p:cNvSpPr>
                          <p:nvPr/>
                        </p:nvSpPr>
                        <p:spPr bwMode="auto">
                          <a:xfrm>
                            <a:off x="2115" y="1606"/>
                            <a:ext cx="170" cy="112"/>
                          </a:xfrm>
                          <a:custGeom>
                            <a:avLst/>
                            <a:gdLst>
                              <a:gd name="T0" fmla="*/ 0 w 854"/>
                              <a:gd name="T1" fmla="*/ 0 h 560"/>
                              <a:gd name="T2" fmla="*/ 0 w 854"/>
                              <a:gd name="T3" fmla="*/ 0 h 560"/>
                              <a:gd name="T4" fmla="*/ 0 w 854"/>
                              <a:gd name="T5" fmla="*/ 0 h 560"/>
                              <a:gd name="T6" fmla="*/ 0 w 854"/>
                              <a:gd name="T7" fmla="*/ 0 h 560"/>
                              <a:gd name="T8" fmla="*/ 0 w 854"/>
                              <a:gd name="T9" fmla="*/ 0 h 560"/>
                              <a:gd name="T10" fmla="*/ 0 w 854"/>
                              <a:gd name="T11" fmla="*/ 0 h 560"/>
                              <a:gd name="T12" fmla="*/ 0 w 854"/>
                              <a:gd name="T13" fmla="*/ 0 h 560"/>
                              <a:gd name="T14" fmla="*/ 0 w 854"/>
                              <a:gd name="T15" fmla="*/ 0 h 560"/>
                              <a:gd name="T16" fmla="*/ 0 w 854"/>
                              <a:gd name="T17" fmla="*/ 0 h 560"/>
                              <a:gd name="T18" fmla="*/ 0 w 854"/>
                              <a:gd name="T19" fmla="*/ 0 h 560"/>
                              <a:gd name="T20" fmla="*/ 0 w 854"/>
                              <a:gd name="T21" fmla="*/ 0 h 560"/>
                              <a:gd name="T22" fmla="*/ 0 w 854"/>
                              <a:gd name="T23" fmla="*/ 0 h 560"/>
                              <a:gd name="T24" fmla="*/ 0 w 854"/>
                              <a:gd name="T25" fmla="*/ 0 h 560"/>
                              <a:gd name="T26" fmla="*/ 0 w 854"/>
                              <a:gd name="T27" fmla="*/ 0 h 560"/>
                              <a:gd name="T28" fmla="*/ 0 w 854"/>
                              <a:gd name="T29" fmla="*/ 0 h 560"/>
                              <a:gd name="T30" fmla="*/ 0 w 854"/>
                              <a:gd name="T31" fmla="*/ 0 h 560"/>
                              <a:gd name="T32" fmla="*/ 0 w 854"/>
                              <a:gd name="T33" fmla="*/ 0 h 560"/>
                              <a:gd name="T34" fmla="*/ 0 w 854"/>
                              <a:gd name="T35" fmla="*/ 0 h 560"/>
                              <a:gd name="T36" fmla="*/ 0 w 854"/>
                              <a:gd name="T37" fmla="*/ 0 h 560"/>
                              <a:gd name="T38" fmla="*/ 0 w 854"/>
                              <a:gd name="T39" fmla="*/ 0 h 560"/>
                              <a:gd name="T40" fmla="*/ 0 w 854"/>
                              <a:gd name="T41" fmla="*/ 0 h 560"/>
                              <a:gd name="T42" fmla="*/ 0 w 854"/>
                              <a:gd name="T43" fmla="*/ 0 h 560"/>
                              <a:gd name="T44" fmla="*/ 0 w 854"/>
                              <a:gd name="T45" fmla="*/ 0 h 560"/>
                              <a:gd name="T46" fmla="*/ 0 w 854"/>
                              <a:gd name="T47" fmla="*/ 0 h 560"/>
                              <a:gd name="T48" fmla="*/ 0 w 854"/>
                              <a:gd name="T49" fmla="*/ 0 h 560"/>
                              <a:gd name="T50" fmla="*/ 0 w 854"/>
                              <a:gd name="T51" fmla="*/ 0 h 560"/>
                              <a:gd name="T52" fmla="*/ 0 w 854"/>
                              <a:gd name="T53" fmla="*/ 0 h 560"/>
                              <a:gd name="T54" fmla="*/ 0 w 854"/>
                              <a:gd name="T55" fmla="*/ 0 h 560"/>
                              <a:gd name="T56" fmla="*/ 0 w 854"/>
                              <a:gd name="T57" fmla="*/ 0 h 560"/>
                              <a:gd name="T58" fmla="*/ 0 w 854"/>
                              <a:gd name="T59" fmla="*/ 0 h 560"/>
                              <a:gd name="T60" fmla="*/ 0 w 854"/>
                              <a:gd name="T61" fmla="*/ 0 h 560"/>
                              <a:gd name="T62" fmla="*/ 0 w 854"/>
                              <a:gd name="T63" fmla="*/ 0 h 560"/>
                              <a:gd name="T64" fmla="*/ 0 w 854"/>
                              <a:gd name="T65" fmla="*/ 0 h 560"/>
                              <a:gd name="T66" fmla="*/ 0 w 854"/>
                              <a:gd name="T67" fmla="*/ 0 h 560"/>
                              <a:gd name="T68" fmla="*/ 0 w 854"/>
                              <a:gd name="T69" fmla="*/ 0 h 560"/>
                              <a:gd name="T70" fmla="*/ 0 w 854"/>
                              <a:gd name="T71" fmla="*/ 0 h 560"/>
                              <a:gd name="T72" fmla="*/ 0 w 854"/>
                              <a:gd name="T73" fmla="*/ 0 h 560"/>
                              <a:gd name="T74" fmla="*/ 0 w 854"/>
                              <a:gd name="T75" fmla="*/ 0 h 560"/>
                              <a:gd name="T76" fmla="*/ 0 w 854"/>
                              <a:gd name="T77" fmla="*/ 0 h 560"/>
                              <a:gd name="T78" fmla="*/ 0 w 854"/>
                              <a:gd name="T79" fmla="*/ 0 h 560"/>
                              <a:gd name="T80" fmla="*/ 0 w 854"/>
                              <a:gd name="T81" fmla="*/ 0 h 560"/>
                              <a:gd name="T82" fmla="*/ 0 w 854"/>
                              <a:gd name="T83" fmla="*/ 0 h 560"/>
                              <a:gd name="T84" fmla="*/ 0 w 854"/>
                              <a:gd name="T85" fmla="*/ 0 h 560"/>
                              <a:gd name="T86" fmla="*/ 0 w 854"/>
                              <a:gd name="T87" fmla="*/ 0 h 560"/>
                              <a:gd name="T88" fmla="*/ 0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87" name="Freeform 147">
                          <a:extLst>
                            <a:ext uri="{FF2B5EF4-FFF2-40B4-BE49-F238E27FC236}">
                              <a16:creationId xmlns:a16="http://schemas.microsoft.com/office/drawing/2014/main" id="{B052E188-A364-42BA-B394-4BD9BC6CCB36}"/>
                            </a:ext>
                          </a:extLst>
                        </p:cNvPr>
                        <p:cNvSpPr>
                          <a:spLocks/>
                        </p:cNvSpPr>
                        <p:nvPr/>
                      </p:nvSpPr>
                      <p:spPr bwMode="auto">
                        <a:xfrm>
                          <a:off x="2089" y="1587"/>
                          <a:ext cx="180" cy="109"/>
                        </a:xfrm>
                        <a:custGeom>
                          <a:avLst/>
                          <a:gdLst>
                            <a:gd name="T0" fmla="*/ 0 w 901"/>
                            <a:gd name="T1" fmla="*/ 0 h 544"/>
                            <a:gd name="T2" fmla="*/ 0 w 901"/>
                            <a:gd name="T3" fmla="*/ 0 h 544"/>
                            <a:gd name="T4" fmla="*/ 0 w 901"/>
                            <a:gd name="T5" fmla="*/ 0 h 544"/>
                            <a:gd name="T6" fmla="*/ 0 w 901"/>
                            <a:gd name="T7" fmla="*/ 0 h 544"/>
                            <a:gd name="T8" fmla="*/ 0 w 901"/>
                            <a:gd name="T9" fmla="*/ 0 h 544"/>
                            <a:gd name="T10" fmla="*/ 0 w 901"/>
                            <a:gd name="T11" fmla="*/ 0 h 544"/>
                            <a:gd name="T12" fmla="*/ 0 w 901"/>
                            <a:gd name="T13" fmla="*/ 0 h 544"/>
                            <a:gd name="T14" fmla="*/ 0 w 901"/>
                            <a:gd name="T15" fmla="*/ 0 h 544"/>
                            <a:gd name="T16" fmla="*/ 0 w 901"/>
                            <a:gd name="T17" fmla="*/ 0 h 544"/>
                            <a:gd name="T18" fmla="*/ 0 w 901"/>
                            <a:gd name="T19" fmla="*/ 0 h 544"/>
                            <a:gd name="T20" fmla="*/ 0 w 901"/>
                            <a:gd name="T21" fmla="*/ 0 h 544"/>
                            <a:gd name="T22" fmla="*/ 0 w 901"/>
                            <a:gd name="T23" fmla="*/ 0 h 544"/>
                            <a:gd name="T24" fmla="*/ 0 w 901"/>
                            <a:gd name="T25" fmla="*/ 0 h 544"/>
                            <a:gd name="T26" fmla="*/ 0 w 901"/>
                            <a:gd name="T27" fmla="*/ 0 h 544"/>
                            <a:gd name="T28" fmla="*/ 0 w 901"/>
                            <a:gd name="T29" fmla="*/ 0 h 544"/>
                            <a:gd name="T30" fmla="*/ 0 w 901"/>
                            <a:gd name="T31" fmla="*/ 0 h 544"/>
                            <a:gd name="T32" fmla="*/ 0 w 901"/>
                            <a:gd name="T33" fmla="*/ 0 h 544"/>
                            <a:gd name="T34" fmla="*/ 0 w 901"/>
                            <a:gd name="T35" fmla="*/ 0 h 544"/>
                            <a:gd name="T36" fmla="*/ 0 w 901"/>
                            <a:gd name="T37" fmla="*/ 0 h 544"/>
                            <a:gd name="T38" fmla="*/ 0 w 901"/>
                            <a:gd name="T39" fmla="*/ 0 h 544"/>
                            <a:gd name="T40" fmla="*/ 0 w 901"/>
                            <a:gd name="T41" fmla="*/ 0 h 544"/>
                            <a:gd name="T42" fmla="*/ 0 w 901"/>
                            <a:gd name="T43" fmla="*/ 0 h 544"/>
                            <a:gd name="T44" fmla="*/ 0 w 901"/>
                            <a:gd name="T45" fmla="*/ 0 h 544"/>
                            <a:gd name="T46" fmla="*/ 0 w 901"/>
                            <a:gd name="T47" fmla="*/ 0 h 544"/>
                            <a:gd name="T48" fmla="*/ 0 w 901"/>
                            <a:gd name="T49" fmla="*/ 0 h 544"/>
                            <a:gd name="T50" fmla="*/ 0 w 901"/>
                            <a:gd name="T51" fmla="*/ 0 h 544"/>
                            <a:gd name="T52" fmla="*/ 0 w 901"/>
                            <a:gd name="T53" fmla="*/ 0 h 544"/>
                            <a:gd name="T54" fmla="*/ 0 w 901"/>
                            <a:gd name="T55" fmla="*/ 0 h 544"/>
                            <a:gd name="T56" fmla="*/ 0 w 901"/>
                            <a:gd name="T57" fmla="*/ 0 h 544"/>
                            <a:gd name="T58" fmla="*/ 0 w 901"/>
                            <a:gd name="T59" fmla="*/ 0 h 544"/>
                            <a:gd name="T60" fmla="*/ 0 w 901"/>
                            <a:gd name="T61" fmla="*/ 0 h 544"/>
                            <a:gd name="T62" fmla="*/ 0 w 901"/>
                            <a:gd name="T63" fmla="*/ 0 h 544"/>
                            <a:gd name="T64" fmla="*/ 0 w 901"/>
                            <a:gd name="T65" fmla="*/ 0 h 544"/>
                            <a:gd name="T66" fmla="*/ 0 w 901"/>
                            <a:gd name="T67" fmla="*/ 0 h 544"/>
                            <a:gd name="T68" fmla="*/ 0 w 901"/>
                            <a:gd name="T69" fmla="*/ 0 h 544"/>
                            <a:gd name="T70" fmla="*/ 0 w 901"/>
                            <a:gd name="T71" fmla="*/ 0 h 544"/>
                            <a:gd name="T72" fmla="*/ 0 w 901"/>
                            <a:gd name="T73" fmla="*/ 0 h 544"/>
                            <a:gd name="T74" fmla="*/ 0 w 901"/>
                            <a:gd name="T75" fmla="*/ 0 h 544"/>
                            <a:gd name="T76" fmla="*/ 0 w 901"/>
                            <a:gd name="T77" fmla="*/ 0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181" name="Group 148">
                      <a:extLst>
                        <a:ext uri="{FF2B5EF4-FFF2-40B4-BE49-F238E27FC236}">
                          <a16:creationId xmlns:a16="http://schemas.microsoft.com/office/drawing/2014/main" id="{0A6195F1-B190-4E7F-BE87-296ECE86B61E}"/>
                        </a:ext>
                      </a:extLst>
                    </p:cNvPr>
                    <p:cNvGrpSpPr>
                      <a:grpSpLocks/>
                    </p:cNvGrpSpPr>
                    <p:nvPr/>
                  </p:nvGrpSpPr>
                  <p:grpSpPr bwMode="auto">
                    <a:xfrm>
                      <a:off x="2073" y="1705"/>
                      <a:ext cx="48" cy="24"/>
                      <a:chOff x="2073" y="1705"/>
                      <a:chExt cx="48" cy="24"/>
                    </a:xfrm>
                  </p:grpSpPr>
                  <p:sp>
                    <p:nvSpPr>
                      <p:cNvPr id="34182" name="Oval 149">
                        <a:extLst>
                          <a:ext uri="{FF2B5EF4-FFF2-40B4-BE49-F238E27FC236}">
                            <a16:creationId xmlns:a16="http://schemas.microsoft.com/office/drawing/2014/main" id="{D493ADE7-EB81-414D-B1E1-3D5900927C3B}"/>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83" name="Oval 150">
                        <a:extLst>
                          <a:ext uri="{FF2B5EF4-FFF2-40B4-BE49-F238E27FC236}">
                            <a16:creationId xmlns:a16="http://schemas.microsoft.com/office/drawing/2014/main" id="{38F32226-5418-48F6-899C-559C00B820AF}"/>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4162" name="Group 151">
                <a:extLst>
                  <a:ext uri="{FF2B5EF4-FFF2-40B4-BE49-F238E27FC236}">
                    <a16:creationId xmlns:a16="http://schemas.microsoft.com/office/drawing/2014/main" id="{BCBCA6CD-CBD8-444A-A86E-6C0A4DF22283}"/>
                  </a:ext>
                </a:extLst>
              </p:cNvPr>
              <p:cNvGrpSpPr>
                <a:grpSpLocks/>
              </p:cNvGrpSpPr>
              <p:nvPr/>
            </p:nvGrpSpPr>
            <p:grpSpPr bwMode="auto">
              <a:xfrm>
                <a:off x="2009" y="1688"/>
                <a:ext cx="82" cy="250"/>
                <a:chOff x="2009" y="1688"/>
                <a:chExt cx="82" cy="250"/>
              </a:xfrm>
            </p:grpSpPr>
            <p:grpSp>
              <p:nvGrpSpPr>
                <p:cNvPr id="34163" name="Group 152">
                  <a:extLst>
                    <a:ext uri="{FF2B5EF4-FFF2-40B4-BE49-F238E27FC236}">
                      <a16:creationId xmlns:a16="http://schemas.microsoft.com/office/drawing/2014/main" id="{7D5CEADA-1969-464A-B59A-C356F2BD1447}"/>
                    </a:ext>
                  </a:extLst>
                </p:cNvPr>
                <p:cNvGrpSpPr>
                  <a:grpSpLocks/>
                </p:cNvGrpSpPr>
                <p:nvPr/>
              </p:nvGrpSpPr>
              <p:grpSpPr bwMode="auto">
                <a:xfrm>
                  <a:off x="2009" y="1698"/>
                  <a:ext cx="82" cy="240"/>
                  <a:chOff x="2009" y="1698"/>
                  <a:chExt cx="82" cy="240"/>
                </a:xfrm>
              </p:grpSpPr>
              <p:sp>
                <p:nvSpPr>
                  <p:cNvPr id="34168" name="Freeform 153">
                    <a:extLst>
                      <a:ext uri="{FF2B5EF4-FFF2-40B4-BE49-F238E27FC236}">
                        <a16:creationId xmlns:a16="http://schemas.microsoft.com/office/drawing/2014/main" id="{DF11709B-4E63-4440-9211-7BA80BCA9AB4}"/>
                      </a:ext>
                    </a:extLst>
                  </p:cNvPr>
                  <p:cNvSpPr>
                    <a:spLocks/>
                  </p:cNvSpPr>
                  <p:nvPr/>
                </p:nvSpPr>
                <p:spPr bwMode="auto">
                  <a:xfrm>
                    <a:off x="2009" y="1698"/>
                    <a:ext cx="82" cy="240"/>
                  </a:xfrm>
                  <a:custGeom>
                    <a:avLst/>
                    <a:gdLst>
                      <a:gd name="T0" fmla="*/ 0 w 410"/>
                      <a:gd name="T1" fmla="*/ 0 h 1199"/>
                      <a:gd name="T2" fmla="*/ 0 w 410"/>
                      <a:gd name="T3" fmla="*/ 0 h 1199"/>
                      <a:gd name="T4" fmla="*/ 0 w 410"/>
                      <a:gd name="T5" fmla="*/ 0 h 1199"/>
                      <a:gd name="T6" fmla="*/ 0 w 410"/>
                      <a:gd name="T7" fmla="*/ 0 h 1199"/>
                      <a:gd name="T8" fmla="*/ 0 w 410"/>
                      <a:gd name="T9" fmla="*/ 0 h 1199"/>
                      <a:gd name="T10" fmla="*/ 0 w 410"/>
                      <a:gd name="T11" fmla="*/ 0 h 1199"/>
                      <a:gd name="T12" fmla="*/ 0 w 410"/>
                      <a:gd name="T13" fmla="*/ 0 h 1199"/>
                      <a:gd name="T14" fmla="*/ 0 w 410"/>
                      <a:gd name="T15" fmla="*/ 0 h 1199"/>
                      <a:gd name="T16" fmla="*/ 0 w 410"/>
                      <a:gd name="T17" fmla="*/ 0 h 1199"/>
                      <a:gd name="T18" fmla="*/ 0 w 410"/>
                      <a:gd name="T19" fmla="*/ 0 h 1199"/>
                      <a:gd name="T20" fmla="*/ 0 w 410"/>
                      <a:gd name="T21" fmla="*/ 0 h 1199"/>
                      <a:gd name="T22" fmla="*/ 0 w 410"/>
                      <a:gd name="T23" fmla="*/ 0 h 1199"/>
                      <a:gd name="T24" fmla="*/ 0 w 410"/>
                      <a:gd name="T25" fmla="*/ 0 h 1199"/>
                      <a:gd name="T26" fmla="*/ 0 w 410"/>
                      <a:gd name="T27" fmla="*/ 0 h 1199"/>
                      <a:gd name="T28" fmla="*/ 0 w 410"/>
                      <a:gd name="T29" fmla="*/ 0 h 1199"/>
                      <a:gd name="T30" fmla="*/ 0 w 410"/>
                      <a:gd name="T31" fmla="*/ 0 h 1199"/>
                      <a:gd name="T32" fmla="*/ 0 w 410"/>
                      <a:gd name="T33" fmla="*/ 0 h 1199"/>
                      <a:gd name="T34" fmla="*/ 0 w 410"/>
                      <a:gd name="T35" fmla="*/ 0 h 1199"/>
                      <a:gd name="T36" fmla="*/ 0 w 410"/>
                      <a:gd name="T37" fmla="*/ 0 h 1199"/>
                      <a:gd name="T38" fmla="*/ 0 w 410"/>
                      <a:gd name="T39" fmla="*/ 0 h 1199"/>
                      <a:gd name="T40" fmla="*/ 0 w 410"/>
                      <a:gd name="T41" fmla="*/ 0 h 1199"/>
                      <a:gd name="T42" fmla="*/ 0 w 410"/>
                      <a:gd name="T43" fmla="*/ 0 h 1199"/>
                      <a:gd name="T44" fmla="*/ 0 w 410"/>
                      <a:gd name="T45" fmla="*/ 0 h 1199"/>
                      <a:gd name="T46" fmla="*/ 0 w 410"/>
                      <a:gd name="T47" fmla="*/ 0 h 1199"/>
                      <a:gd name="T48" fmla="*/ 0 w 410"/>
                      <a:gd name="T49" fmla="*/ 0 h 1199"/>
                      <a:gd name="T50" fmla="*/ 0 w 410"/>
                      <a:gd name="T51" fmla="*/ 0 h 1199"/>
                      <a:gd name="T52" fmla="*/ 0 w 410"/>
                      <a:gd name="T53" fmla="*/ 0 h 1199"/>
                      <a:gd name="T54" fmla="*/ 0 w 410"/>
                      <a:gd name="T55" fmla="*/ 0 h 1199"/>
                      <a:gd name="T56" fmla="*/ 0 w 410"/>
                      <a:gd name="T57" fmla="*/ 0 h 1199"/>
                      <a:gd name="T58" fmla="*/ 0 w 410"/>
                      <a:gd name="T59" fmla="*/ 0 h 1199"/>
                      <a:gd name="T60" fmla="*/ 0 w 410"/>
                      <a:gd name="T61" fmla="*/ 0 h 1199"/>
                      <a:gd name="T62" fmla="*/ 0 w 410"/>
                      <a:gd name="T63" fmla="*/ 0 h 1199"/>
                      <a:gd name="T64" fmla="*/ 0 w 410"/>
                      <a:gd name="T65" fmla="*/ 0 h 1199"/>
                      <a:gd name="T66" fmla="*/ 0 w 410"/>
                      <a:gd name="T67" fmla="*/ 0 h 1199"/>
                      <a:gd name="T68" fmla="*/ 0 w 410"/>
                      <a:gd name="T69" fmla="*/ 0 h 1199"/>
                      <a:gd name="T70" fmla="*/ 0 w 410"/>
                      <a:gd name="T71" fmla="*/ 0 h 1199"/>
                      <a:gd name="T72" fmla="*/ 0 w 410"/>
                      <a:gd name="T73" fmla="*/ 0 h 1199"/>
                      <a:gd name="T74" fmla="*/ 0 w 410"/>
                      <a:gd name="T75" fmla="*/ 0 h 1199"/>
                      <a:gd name="T76" fmla="*/ 0 w 410"/>
                      <a:gd name="T77" fmla="*/ 0 h 1199"/>
                      <a:gd name="T78" fmla="*/ 0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69" name="Group 154">
                    <a:extLst>
                      <a:ext uri="{FF2B5EF4-FFF2-40B4-BE49-F238E27FC236}">
                        <a16:creationId xmlns:a16="http://schemas.microsoft.com/office/drawing/2014/main" id="{5FF69E8A-C43D-4478-8964-016B358719D4}"/>
                      </a:ext>
                    </a:extLst>
                  </p:cNvPr>
                  <p:cNvGrpSpPr>
                    <a:grpSpLocks/>
                  </p:cNvGrpSpPr>
                  <p:nvPr/>
                </p:nvGrpSpPr>
                <p:grpSpPr bwMode="auto">
                  <a:xfrm>
                    <a:off x="2009" y="1698"/>
                    <a:ext cx="82" cy="239"/>
                    <a:chOff x="2009" y="1698"/>
                    <a:chExt cx="82" cy="239"/>
                  </a:xfrm>
                </p:grpSpPr>
                <p:grpSp>
                  <p:nvGrpSpPr>
                    <p:cNvPr id="34170" name="Group 155">
                      <a:extLst>
                        <a:ext uri="{FF2B5EF4-FFF2-40B4-BE49-F238E27FC236}">
                          <a16:creationId xmlns:a16="http://schemas.microsoft.com/office/drawing/2014/main" id="{A6F7C853-51B2-44E9-A0DF-623D4CAC4CC6}"/>
                        </a:ext>
                      </a:extLst>
                    </p:cNvPr>
                    <p:cNvGrpSpPr>
                      <a:grpSpLocks/>
                    </p:cNvGrpSpPr>
                    <p:nvPr/>
                  </p:nvGrpSpPr>
                  <p:grpSpPr bwMode="auto">
                    <a:xfrm>
                      <a:off x="2009" y="1698"/>
                      <a:ext cx="82" cy="239"/>
                      <a:chOff x="2009" y="1698"/>
                      <a:chExt cx="82" cy="239"/>
                    </a:xfrm>
                  </p:grpSpPr>
                  <p:grpSp>
                    <p:nvGrpSpPr>
                      <p:cNvPr id="34172" name="Group 156">
                        <a:extLst>
                          <a:ext uri="{FF2B5EF4-FFF2-40B4-BE49-F238E27FC236}">
                            <a16:creationId xmlns:a16="http://schemas.microsoft.com/office/drawing/2014/main" id="{C95C917F-6D37-4207-B381-569AEE49EC44}"/>
                          </a:ext>
                        </a:extLst>
                      </p:cNvPr>
                      <p:cNvGrpSpPr>
                        <a:grpSpLocks/>
                      </p:cNvGrpSpPr>
                      <p:nvPr/>
                    </p:nvGrpSpPr>
                    <p:grpSpPr bwMode="auto">
                      <a:xfrm>
                        <a:off x="2009" y="1698"/>
                        <a:ext cx="82" cy="239"/>
                        <a:chOff x="2009" y="1698"/>
                        <a:chExt cx="82" cy="239"/>
                      </a:xfrm>
                    </p:grpSpPr>
                    <p:sp>
                      <p:nvSpPr>
                        <p:cNvPr id="34174" name="Freeform 157">
                          <a:extLst>
                            <a:ext uri="{FF2B5EF4-FFF2-40B4-BE49-F238E27FC236}">
                              <a16:creationId xmlns:a16="http://schemas.microsoft.com/office/drawing/2014/main" id="{8F05F718-7544-4881-910D-B6AB6A354A5D}"/>
                            </a:ext>
                          </a:extLst>
                        </p:cNvPr>
                        <p:cNvSpPr>
                          <a:spLocks/>
                        </p:cNvSpPr>
                        <p:nvPr/>
                      </p:nvSpPr>
                      <p:spPr bwMode="auto">
                        <a:xfrm>
                          <a:off x="2009" y="1702"/>
                          <a:ext cx="36" cy="230"/>
                        </a:xfrm>
                        <a:custGeom>
                          <a:avLst/>
                          <a:gdLst>
                            <a:gd name="T0" fmla="*/ 0 w 181"/>
                            <a:gd name="T1" fmla="*/ 0 h 1152"/>
                            <a:gd name="T2" fmla="*/ 0 w 181"/>
                            <a:gd name="T3" fmla="*/ 0 h 1152"/>
                            <a:gd name="T4" fmla="*/ 0 w 181"/>
                            <a:gd name="T5" fmla="*/ 0 h 1152"/>
                            <a:gd name="T6" fmla="*/ 0 w 181"/>
                            <a:gd name="T7" fmla="*/ 0 h 1152"/>
                            <a:gd name="T8" fmla="*/ 0 w 181"/>
                            <a:gd name="T9" fmla="*/ 0 h 1152"/>
                            <a:gd name="T10" fmla="*/ 0 w 181"/>
                            <a:gd name="T11" fmla="*/ 0 h 1152"/>
                            <a:gd name="T12" fmla="*/ 0 w 181"/>
                            <a:gd name="T13" fmla="*/ 0 h 1152"/>
                            <a:gd name="T14" fmla="*/ 0 w 181"/>
                            <a:gd name="T15" fmla="*/ 0 h 1152"/>
                            <a:gd name="T16" fmla="*/ 0 w 181"/>
                            <a:gd name="T17" fmla="*/ 0 h 1152"/>
                            <a:gd name="T18" fmla="*/ 0 w 181"/>
                            <a:gd name="T19" fmla="*/ 0 h 1152"/>
                            <a:gd name="T20" fmla="*/ 0 w 181"/>
                            <a:gd name="T21" fmla="*/ 0 h 1152"/>
                            <a:gd name="T22" fmla="*/ 0 w 181"/>
                            <a:gd name="T23" fmla="*/ 0 h 1152"/>
                            <a:gd name="T24" fmla="*/ 0 w 181"/>
                            <a:gd name="T25" fmla="*/ 0 h 1152"/>
                            <a:gd name="T26" fmla="*/ 0 w 181"/>
                            <a:gd name="T27" fmla="*/ 0 h 1152"/>
                            <a:gd name="T28" fmla="*/ 0 w 181"/>
                            <a:gd name="T29" fmla="*/ 0 h 1152"/>
                            <a:gd name="T30" fmla="*/ 0 w 181"/>
                            <a:gd name="T31" fmla="*/ 0 h 1152"/>
                            <a:gd name="T32" fmla="*/ 0 w 181"/>
                            <a:gd name="T33" fmla="*/ 0 h 1152"/>
                            <a:gd name="T34" fmla="*/ 0 w 181"/>
                            <a:gd name="T35" fmla="*/ 0 h 1152"/>
                            <a:gd name="T36" fmla="*/ 0 w 181"/>
                            <a:gd name="T37" fmla="*/ 0 h 1152"/>
                            <a:gd name="T38" fmla="*/ 0 w 181"/>
                            <a:gd name="T39" fmla="*/ 0 h 1152"/>
                            <a:gd name="T40" fmla="*/ 0 w 181"/>
                            <a:gd name="T41" fmla="*/ 0 h 1152"/>
                            <a:gd name="T42" fmla="*/ 0 w 181"/>
                            <a:gd name="T43" fmla="*/ 0 h 1152"/>
                            <a:gd name="T44" fmla="*/ 0 w 181"/>
                            <a:gd name="T45" fmla="*/ 0 h 1152"/>
                            <a:gd name="T46" fmla="*/ 0 w 181"/>
                            <a:gd name="T47" fmla="*/ 0 h 1152"/>
                            <a:gd name="T48" fmla="*/ 0 w 181"/>
                            <a:gd name="T49" fmla="*/ 0 h 1152"/>
                            <a:gd name="T50" fmla="*/ 0 w 181"/>
                            <a:gd name="T51" fmla="*/ 0 h 1152"/>
                            <a:gd name="T52" fmla="*/ 0 w 181"/>
                            <a:gd name="T53" fmla="*/ 0 h 1152"/>
                            <a:gd name="T54" fmla="*/ 0 w 181"/>
                            <a:gd name="T55" fmla="*/ 0 h 1152"/>
                            <a:gd name="T56" fmla="*/ 0 w 181"/>
                            <a:gd name="T57" fmla="*/ 0 h 1152"/>
                            <a:gd name="T58" fmla="*/ 0 w 181"/>
                            <a:gd name="T59" fmla="*/ 0 h 1152"/>
                            <a:gd name="T60" fmla="*/ 0 w 181"/>
                            <a:gd name="T61" fmla="*/ 0 h 1152"/>
                            <a:gd name="T62" fmla="*/ 0 w 181"/>
                            <a:gd name="T63" fmla="*/ 0 h 1152"/>
                            <a:gd name="T64" fmla="*/ 0 w 181"/>
                            <a:gd name="T65" fmla="*/ 0 h 1152"/>
                            <a:gd name="T66" fmla="*/ 0 w 181"/>
                            <a:gd name="T67" fmla="*/ 0 h 1152"/>
                            <a:gd name="T68" fmla="*/ 0 w 181"/>
                            <a:gd name="T69" fmla="*/ 0 h 1152"/>
                            <a:gd name="T70" fmla="*/ 0 w 181"/>
                            <a:gd name="T71" fmla="*/ 0 h 1152"/>
                            <a:gd name="T72" fmla="*/ 0 w 181"/>
                            <a:gd name="T73" fmla="*/ 0 h 1152"/>
                            <a:gd name="T74" fmla="*/ 0 w 181"/>
                            <a:gd name="T75" fmla="*/ 0 h 1152"/>
                            <a:gd name="T76" fmla="*/ 0 w 181"/>
                            <a:gd name="T77" fmla="*/ 0 h 1152"/>
                            <a:gd name="T78" fmla="*/ 0 w 181"/>
                            <a:gd name="T79" fmla="*/ 0 h 1152"/>
                            <a:gd name="T80" fmla="*/ 0 w 181"/>
                            <a:gd name="T81" fmla="*/ 0 h 1152"/>
                            <a:gd name="T82" fmla="*/ 0 w 181"/>
                            <a:gd name="T83" fmla="*/ 0 h 1152"/>
                            <a:gd name="T84" fmla="*/ 0 w 181"/>
                            <a:gd name="T85" fmla="*/ 0 h 1152"/>
                            <a:gd name="T86" fmla="*/ 0 w 181"/>
                            <a:gd name="T87" fmla="*/ 0 h 1152"/>
                            <a:gd name="T88" fmla="*/ 0 w 181"/>
                            <a:gd name="T89" fmla="*/ 0 h 1152"/>
                            <a:gd name="T90" fmla="*/ 0 w 181"/>
                            <a:gd name="T91" fmla="*/ 0 h 1152"/>
                            <a:gd name="T92" fmla="*/ 0 w 181"/>
                            <a:gd name="T93" fmla="*/ 0 h 1152"/>
                            <a:gd name="T94" fmla="*/ 0 w 181"/>
                            <a:gd name="T95" fmla="*/ 0 h 1152"/>
                            <a:gd name="T96" fmla="*/ 0 w 181"/>
                            <a:gd name="T97" fmla="*/ 0 h 1152"/>
                            <a:gd name="T98" fmla="*/ 0 w 181"/>
                            <a:gd name="T99" fmla="*/ 0 h 1152"/>
                            <a:gd name="T100" fmla="*/ 0 w 181"/>
                            <a:gd name="T101" fmla="*/ 0 h 1152"/>
                            <a:gd name="T102" fmla="*/ 0 w 181"/>
                            <a:gd name="T103" fmla="*/ 0 h 1152"/>
                            <a:gd name="T104" fmla="*/ 0 w 181"/>
                            <a:gd name="T105" fmla="*/ 0 h 1152"/>
                            <a:gd name="T106" fmla="*/ 0 w 181"/>
                            <a:gd name="T107" fmla="*/ 0 h 1152"/>
                            <a:gd name="T108" fmla="*/ 0 w 181"/>
                            <a:gd name="T109" fmla="*/ 0 h 1152"/>
                            <a:gd name="T110" fmla="*/ 0 w 181"/>
                            <a:gd name="T111" fmla="*/ 0 h 1152"/>
                            <a:gd name="T112" fmla="*/ 0 w 181"/>
                            <a:gd name="T113" fmla="*/ 0 h 1152"/>
                            <a:gd name="T114" fmla="*/ 0 w 181"/>
                            <a:gd name="T115" fmla="*/ 0 h 1152"/>
                            <a:gd name="T116" fmla="*/ 0 w 181"/>
                            <a:gd name="T117" fmla="*/ 0 h 1152"/>
                            <a:gd name="T118" fmla="*/ 0 w 181"/>
                            <a:gd name="T119" fmla="*/ 0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75" name="Freeform 158">
                          <a:extLst>
                            <a:ext uri="{FF2B5EF4-FFF2-40B4-BE49-F238E27FC236}">
                              <a16:creationId xmlns:a16="http://schemas.microsoft.com/office/drawing/2014/main" id="{89988986-FE33-43A9-9ED8-6BA848EAC5D3}"/>
                            </a:ext>
                          </a:extLst>
                        </p:cNvPr>
                        <p:cNvSpPr>
                          <a:spLocks/>
                        </p:cNvSpPr>
                        <p:nvPr/>
                      </p:nvSpPr>
                      <p:spPr bwMode="auto">
                        <a:xfrm>
                          <a:off x="2054" y="1698"/>
                          <a:ext cx="37" cy="239"/>
                        </a:xfrm>
                        <a:custGeom>
                          <a:avLst/>
                          <a:gdLst>
                            <a:gd name="T0" fmla="*/ 0 w 188"/>
                            <a:gd name="T1" fmla="*/ 0 h 1194"/>
                            <a:gd name="T2" fmla="*/ 0 w 188"/>
                            <a:gd name="T3" fmla="*/ 0 h 1194"/>
                            <a:gd name="T4" fmla="*/ 0 w 188"/>
                            <a:gd name="T5" fmla="*/ 0 h 1194"/>
                            <a:gd name="T6" fmla="*/ 0 w 188"/>
                            <a:gd name="T7" fmla="*/ 0 h 1194"/>
                            <a:gd name="T8" fmla="*/ 0 w 188"/>
                            <a:gd name="T9" fmla="*/ 0 h 1194"/>
                            <a:gd name="T10" fmla="*/ 0 w 188"/>
                            <a:gd name="T11" fmla="*/ 0 h 1194"/>
                            <a:gd name="T12" fmla="*/ 0 w 188"/>
                            <a:gd name="T13" fmla="*/ 0 h 1194"/>
                            <a:gd name="T14" fmla="*/ 0 w 188"/>
                            <a:gd name="T15" fmla="*/ 0 h 1194"/>
                            <a:gd name="T16" fmla="*/ 0 w 188"/>
                            <a:gd name="T17" fmla="*/ 0 h 1194"/>
                            <a:gd name="T18" fmla="*/ 0 w 188"/>
                            <a:gd name="T19" fmla="*/ 0 h 1194"/>
                            <a:gd name="T20" fmla="*/ 0 w 188"/>
                            <a:gd name="T21" fmla="*/ 0 h 1194"/>
                            <a:gd name="T22" fmla="*/ 0 w 188"/>
                            <a:gd name="T23" fmla="*/ 0 h 1194"/>
                            <a:gd name="T24" fmla="*/ 0 w 188"/>
                            <a:gd name="T25" fmla="*/ 0 h 1194"/>
                            <a:gd name="T26" fmla="*/ 0 w 188"/>
                            <a:gd name="T27" fmla="*/ 0 h 1194"/>
                            <a:gd name="T28" fmla="*/ 0 w 188"/>
                            <a:gd name="T29" fmla="*/ 0 h 1194"/>
                            <a:gd name="T30" fmla="*/ 0 w 188"/>
                            <a:gd name="T31" fmla="*/ 0 h 1194"/>
                            <a:gd name="T32" fmla="*/ 0 w 188"/>
                            <a:gd name="T33" fmla="*/ 0 h 1194"/>
                            <a:gd name="T34" fmla="*/ 0 w 188"/>
                            <a:gd name="T35" fmla="*/ 0 h 1194"/>
                            <a:gd name="T36" fmla="*/ 0 w 188"/>
                            <a:gd name="T37" fmla="*/ 0 h 1194"/>
                            <a:gd name="T38" fmla="*/ 0 w 188"/>
                            <a:gd name="T39" fmla="*/ 0 h 1194"/>
                            <a:gd name="T40" fmla="*/ 0 w 188"/>
                            <a:gd name="T41" fmla="*/ 0 h 1194"/>
                            <a:gd name="T42" fmla="*/ 0 w 188"/>
                            <a:gd name="T43" fmla="*/ 0 h 1194"/>
                            <a:gd name="T44" fmla="*/ 0 w 188"/>
                            <a:gd name="T45" fmla="*/ 0 h 1194"/>
                            <a:gd name="T46" fmla="*/ 0 w 188"/>
                            <a:gd name="T47" fmla="*/ 0 h 1194"/>
                            <a:gd name="T48" fmla="*/ 0 w 188"/>
                            <a:gd name="T49" fmla="*/ 0 h 1194"/>
                            <a:gd name="T50" fmla="*/ 0 w 188"/>
                            <a:gd name="T51" fmla="*/ 0 h 1194"/>
                            <a:gd name="T52" fmla="*/ 0 w 188"/>
                            <a:gd name="T53" fmla="*/ 0 h 1194"/>
                            <a:gd name="T54" fmla="*/ 0 w 188"/>
                            <a:gd name="T55" fmla="*/ 0 h 1194"/>
                            <a:gd name="T56" fmla="*/ 0 w 188"/>
                            <a:gd name="T57" fmla="*/ 0 h 1194"/>
                            <a:gd name="T58" fmla="*/ 0 w 188"/>
                            <a:gd name="T59" fmla="*/ 0 h 1194"/>
                            <a:gd name="T60" fmla="*/ 0 w 188"/>
                            <a:gd name="T61" fmla="*/ 0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73" name="Freeform 159">
                        <a:extLst>
                          <a:ext uri="{FF2B5EF4-FFF2-40B4-BE49-F238E27FC236}">
                            <a16:creationId xmlns:a16="http://schemas.microsoft.com/office/drawing/2014/main" id="{95DB573D-720D-478E-841A-6DB9B627C86D}"/>
                          </a:ext>
                        </a:extLst>
                      </p:cNvPr>
                      <p:cNvSpPr>
                        <a:spLocks/>
                      </p:cNvSpPr>
                      <p:nvPr/>
                    </p:nvSpPr>
                    <p:spPr bwMode="auto">
                      <a:xfrm>
                        <a:off x="2017" y="1707"/>
                        <a:ext cx="41" cy="230"/>
                      </a:xfrm>
                      <a:custGeom>
                        <a:avLst/>
                        <a:gdLst>
                          <a:gd name="T0" fmla="*/ 0 w 206"/>
                          <a:gd name="T1" fmla="*/ 0 h 1149"/>
                          <a:gd name="T2" fmla="*/ 0 w 206"/>
                          <a:gd name="T3" fmla="*/ 0 h 1149"/>
                          <a:gd name="T4" fmla="*/ 0 w 206"/>
                          <a:gd name="T5" fmla="*/ 0 h 1149"/>
                          <a:gd name="T6" fmla="*/ 0 w 206"/>
                          <a:gd name="T7" fmla="*/ 0 h 1149"/>
                          <a:gd name="T8" fmla="*/ 0 w 206"/>
                          <a:gd name="T9" fmla="*/ 0 h 1149"/>
                          <a:gd name="T10" fmla="*/ 0 w 206"/>
                          <a:gd name="T11" fmla="*/ 0 h 1149"/>
                          <a:gd name="T12" fmla="*/ 0 w 206"/>
                          <a:gd name="T13" fmla="*/ 0 h 1149"/>
                          <a:gd name="T14" fmla="*/ 0 w 206"/>
                          <a:gd name="T15" fmla="*/ 0 h 1149"/>
                          <a:gd name="T16" fmla="*/ 0 w 206"/>
                          <a:gd name="T17" fmla="*/ 0 h 1149"/>
                          <a:gd name="T18" fmla="*/ 0 w 206"/>
                          <a:gd name="T19" fmla="*/ 0 h 1149"/>
                          <a:gd name="T20" fmla="*/ 0 w 206"/>
                          <a:gd name="T21" fmla="*/ 0 h 1149"/>
                          <a:gd name="T22" fmla="*/ 0 w 206"/>
                          <a:gd name="T23" fmla="*/ 0 h 1149"/>
                          <a:gd name="T24" fmla="*/ 0 w 206"/>
                          <a:gd name="T25" fmla="*/ 0 h 1149"/>
                          <a:gd name="T26" fmla="*/ 0 w 206"/>
                          <a:gd name="T27" fmla="*/ 0 h 1149"/>
                          <a:gd name="T28" fmla="*/ 0 w 206"/>
                          <a:gd name="T29" fmla="*/ 0 h 1149"/>
                          <a:gd name="T30" fmla="*/ 0 w 206"/>
                          <a:gd name="T31" fmla="*/ 0 h 1149"/>
                          <a:gd name="T32" fmla="*/ 0 w 206"/>
                          <a:gd name="T33" fmla="*/ 0 h 1149"/>
                          <a:gd name="T34" fmla="*/ 0 w 206"/>
                          <a:gd name="T35" fmla="*/ 0 h 1149"/>
                          <a:gd name="T36" fmla="*/ 0 w 206"/>
                          <a:gd name="T37" fmla="*/ 0 h 1149"/>
                          <a:gd name="T38" fmla="*/ 0 w 206"/>
                          <a:gd name="T39" fmla="*/ 0 h 1149"/>
                          <a:gd name="T40" fmla="*/ 0 w 206"/>
                          <a:gd name="T41" fmla="*/ 0 h 1149"/>
                          <a:gd name="T42" fmla="*/ 0 w 206"/>
                          <a:gd name="T43" fmla="*/ 0 h 1149"/>
                          <a:gd name="T44" fmla="*/ 0 w 206"/>
                          <a:gd name="T45" fmla="*/ 0 h 1149"/>
                          <a:gd name="T46" fmla="*/ 0 w 206"/>
                          <a:gd name="T47" fmla="*/ 0 h 1149"/>
                          <a:gd name="T48" fmla="*/ 0 w 206"/>
                          <a:gd name="T49" fmla="*/ 0 h 1149"/>
                          <a:gd name="T50" fmla="*/ 0 w 206"/>
                          <a:gd name="T51" fmla="*/ 0 h 1149"/>
                          <a:gd name="T52" fmla="*/ 0 w 206"/>
                          <a:gd name="T53" fmla="*/ 0 h 1149"/>
                          <a:gd name="T54" fmla="*/ 0 w 206"/>
                          <a:gd name="T55" fmla="*/ 0 h 1149"/>
                          <a:gd name="T56" fmla="*/ 0 w 206"/>
                          <a:gd name="T57" fmla="*/ 0 h 1149"/>
                          <a:gd name="T58" fmla="*/ 0 w 206"/>
                          <a:gd name="T59" fmla="*/ 0 h 1149"/>
                          <a:gd name="T60" fmla="*/ 0 w 206"/>
                          <a:gd name="T61" fmla="*/ 0 h 1149"/>
                          <a:gd name="T62" fmla="*/ 0 w 206"/>
                          <a:gd name="T63" fmla="*/ 0 h 1149"/>
                          <a:gd name="T64" fmla="*/ 0 w 206"/>
                          <a:gd name="T65" fmla="*/ 0 h 1149"/>
                          <a:gd name="T66" fmla="*/ 0 w 206"/>
                          <a:gd name="T67" fmla="*/ 0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71" name="Freeform 160">
                      <a:extLst>
                        <a:ext uri="{FF2B5EF4-FFF2-40B4-BE49-F238E27FC236}">
                          <a16:creationId xmlns:a16="http://schemas.microsoft.com/office/drawing/2014/main" id="{C64E5AA2-3027-4B3A-9160-54475A83860F}"/>
                        </a:ext>
                      </a:extLst>
                    </p:cNvPr>
                    <p:cNvSpPr>
                      <a:spLocks/>
                    </p:cNvSpPr>
                    <p:nvPr/>
                  </p:nvSpPr>
                  <p:spPr bwMode="auto">
                    <a:xfrm>
                      <a:off x="2046" y="1715"/>
                      <a:ext cx="27" cy="207"/>
                    </a:xfrm>
                    <a:custGeom>
                      <a:avLst/>
                      <a:gdLst>
                        <a:gd name="T0" fmla="*/ 0 w 138"/>
                        <a:gd name="T1" fmla="*/ 0 h 1036"/>
                        <a:gd name="T2" fmla="*/ 0 w 138"/>
                        <a:gd name="T3" fmla="*/ 0 h 1036"/>
                        <a:gd name="T4" fmla="*/ 0 w 138"/>
                        <a:gd name="T5" fmla="*/ 0 h 1036"/>
                        <a:gd name="T6" fmla="*/ 0 w 138"/>
                        <a:gd name="T7" fmla="*/ 0 h 1036"/>
                        <a:gd name="T8" fmla="*/ 0 w 138"/>
                        <a:gd name="T9" fmla="*/ 0 h 1036"/>
                        <a:gd name="T10" fmla="*/ 0 w 138"/>
                        <a:gd name="T11" fmla="*/ 0 h 1036"/>
                        <a:gd name="T12" fmla="*/ 0 w 138"/>
                        <a:gd name="T13" fmla="*/ 0 h 1036"/>
                        <a:gd name="T14" fmla="*/ 0 w 138"/>
                        <a:gd name="T15" fmla="*/ 0 h 1036"/>
                        <a:gd name="T16" fmla="*/ 0 w 138"/>
                        <a:gd name="T17" fmla="*/ 0 h 1036"/>
                        <a:gd name="T18" fmla="*/ 0 w 138"/>
                        <a:gd name="T19" fmla="*/ 0 h 1036"/>
                        <a:gd name="T20" fmla="*/ 0 w 138"/>
                        <a:gd name="T21" fmla="*/ 0 h 1036"/>
                        <a:gd name="T22" fmla="*/ 0 w 138"/>
                        <a:gd name="T23" fmla="*/ 0 h 1036"/>
                        <a:gd name="T24" fmla="*/ 0 w 138"/>
                        <a:gd name="T25" fmla="*/ 0 h 1036"/>
                        <a:gd name="T26" fmla="*/ 0 w 138"/>
                        <a:gd name="T27" fmla="*/ 0 h 1036"/>
                        <a:gd name="T28" fmla="*/ 0 w 138"/>
                        <a:gd name="T29" fmla="*/ 0 h 1036"/>
                        <a:gd name="T30" fmla="*/ 0 w 138"/>
                        <a:gd name="T31" fmla="*/ 0 h 1036"/>
                        <a:gd name="T32" fmla="*/ 0 w 138"/>
                        <a:gd name="T33" fmla="*/ 0 h 1036"/>
                        <a:gd name="T34" fmla="*/ 0 w 138"/>
                        <a:gd name="T35" fmla="*/ 0 h 1036"/>
                        <a:gd name="T36" fmla="*/ 0 w 138"/>
                        <a:gd name="T37" fmla="*/ 0 h 1036"/>
                        <a:gd name="T38" fmla="*/ 0 w 138"/>
                        <a:gd name="T39" fmla="*/ 0 h 1036"/>
                        <a:gd name="T40" fmla="*/ 0 w 138"/>
                        <a:gd name="T41" fmla="*/ 0 h 1036"/>
                        <a:gd name="T42" fmla="*/ 0 w 138"/>
                        <a:gd name="T43" fmla="*/ 0 h 1036"/>
                        <a:gd name="T44" fmla="*/ 0 w 138"/>
                        <a:gd name="T45" fmla="*/ 0 h 1036"/>
                        <a:gd name="T46" fmla="*/ 0 w 138"/>
                        <a:gd name="T47" fmla="*/ 0 h 1036"/>
                        <a:gd name="T48" fmla="*/ 0 w 138"/>
                        <a:gd name="T49" fmla="*/ 0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164" name="Group 161">
                  <a:extLst>
                    <a:ext uri="{FF2B5EF4-FFF2-40B4-BE49-F238E27FC236}">
                      <a16:creationId xmlns:a16="http://schemas.microsoft.com/office/drawing/2014/main" id="{27D211B1-78EA-4BA1-B651-072BCABF75BC}"/>
                    </a:ext>
                  </a:extLst>
                </p:cNvPr>
                <p:cNvGrpSpPr>
                  <a:grpSpLocks/>
                </p:cNvGrpSpPr>
                <p:nvPr/>
              </p:nvGrpSpPr>
              <p:grpSpPr bwMode="auto">
                <a:xfrm>
                  <a:off x="2010" y="1688"/>
                  <a:ext cx="53" cy="26"/>
                  <a:chOff x="2010" y="1688"/>
                  <a:chExt cx="53" cy="26"/>
                </a:xfrm>
              </p:grpSpPr>
              <p:sp>
                <p:nvSpPr>
                  <p:cNvPr id="34165" name="Oval 162">
                    <a:extLst>
                      <a:ext uri="{FF2B5EF4-FFF2-40B4-BE49-F238E27FC236}">
                        <a16:creationId xmlns:a16="http://schemas.microsoft.com/office/drawing/2014/main" id="{F8D63FD7-744E-4255-9652-2E69891869FB}"/>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66" name="Oval 163">
                    <a:extLst>
                      <a:ext uri="{FF2B5EF4-FFF2-40B4-BE49-F238E27FC236}">
                        <a16:creationId xmlns:a16="http://schemas.microsoft.com/office/drawing/2014/main" id="{896D4E1F-30BD-4941-8813-F0D6C32067EB}"/>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67" name="Oval 164">
                    <a:extLst>
                      <a:ext uri="{FF2B5EF4-FFF2-40B4-BE49-F238E27FC236}">
                        <a16:creationId xmlns:a16="http://schemas.microsoft.com/office/drawing/2014/main" id="{4A836490-098C-4E92-9E85-9A7858EE78B5}"/>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3799" name="Group 165">
            <a:extLst>
              <a:ext uri="{FF2B5EF4-FFF2-40B4-BE49-F238E27FC236}">
                <a16:creationId xmlns:a16="http://schemas.microsoft.com/office/drawing/2014/main" id="{2F7B62F4-A9BB-40A8-99B1-290EDCEE6F67}"/>
              </a:ext>
            </a:extLst>
          </p:cNvPr>
          <p:cNvGrpSpPr>
            <a:grpSpLocks/>
          </p:cNvGrpSpPr>
          <p:nvPr/>
        </p:nvGrpSpPr>
        <p:grpSpPr bwMode="auto">
          <a:xfrm>
            <a:off x="4033839" y="276226"/>
            <a:ext cx="750887" cy="1495425"/>
            <a:chOff x="1581" y="174"/>
            <a:chExt cx="473" cy="942"/>
          </a:xfrm>
        </p:grpSpPr>
        <p:grpSp>
          <p:nvGrpSpPr>
            <p:cNvPr id="34137" name="Group 166">
              <a:extLst>
                <a:ext uri="{FF2B5EF4-FFF2-40B4-BE49-F238E27FC236}">
                  <a16:creationId xmlns:a16="http://schemas.microsoft.com/office/drawing/2014/main" id="{D80D2547-C917-4B21-B81E-9D1A2D1947F9}"/>
                </a:ext>
              </a:extLst>
            </p:cNvPr>
            <p:cNvGrpSpPr>
              <a:grpSpLocks/>
            </p:cNvGrpSpPr>
            <p:nvPr/>
          </p:nvGrpSpPr>
          <p:grpSpPr bwMode="auto">
            <a:xfrm>
              <a:off x="1630" y="174"/>
              <a:ext cx="406" cy="467"/>
              <a:chOff x="1630" y="174"/>
              <a:chExt cx="406" cy="467"/>
            </a:xfrm>
          </p:grpSpPr>
          <p:sp>
            <p:nvSpPr>
              <p:cNvPr id="34157" name="Freeform 167">
                <a:extLst>
                  <a:ext uri="{FF2B5EF4-FFF2-40B4-BE49-F238E27FC236}">
                    <a16:creationId xmlns:a16="http://schemas.microsoft.com/office/drawing/2014/main" id="{B19DA717-1096-41BB-97E4-242D1B5E4CAC}"/>
                  </a:ext>
                </a:extLst>
              </p:cNvPr>
              <p:cNvSpPr>
                <a:spLocks/>
              </p:cNvSpPr>
              <p:nvPr/>
            </p:nvSpPr>
            <p:spPr bwMode="auto">
              <a:xfrm>
                <a:off x="1630" y="186"/>
                <a:ext cx="406" cy="455"/>
              </a:xfrm>
              <a:custGeom>
                <a:avLst/>
                <a:gdLst>
                  <a:gd name="T0" fmla="*/ 0 w 1624"/>
                  <a:gd name="T1" fmla="*/ 0 h 1819"/>
                  <a:gd name="T2" fmla="*/ 0 w 1624"/>
                  <a:gd name="T3" fmla="*/ 0 h 1819"/>
                  <a:gd name="T4" fmla="*/ 0 w 1624"/>
                  <a:gd name="T5" fmla="*/ 0 h 1819"/>
                  <a:gd name="T6" fmla="*/ 0 w 1624"/>
                  <a:gd name="T7" fmla="*/ 0 h 1819"/>
                  <a:gd name="T8" fmla="*/ 0 w 1624"/>
                  <a:gd name="T9" fmla="*/ 0 h 1819"/>
                  <a:gd name="T10" fmla="*/ 0 w 1624"/>
                  <a:gd name="T11" fmla="*/ 0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0 w 1624"/>
                  <a:gd name="T51" fmla="*/ 0 h 1819"/>
                  <a:gd name="T52" fmla="*/ 0 w 1624"/>
                  <a:gd name="T53" fmla="*/ 0 h 1819"/>
                  <a:gd name="T54" fmla="*/ 0 w 1624"/>
                  <a:gd name="T55" fmla="*/ 0 h 1819"/>
                  <a:gd name="T56" fmla="*/ 0 w 1624"/>
                  <a:gd name="T57" fmla="*/ 0 h 1819"/>
                  <a:gd name="T58" fmla="*/ 0 w 1624"/>
                  <a:gd name="T59" fmla="*/ 0 h 1819"/>
                  <a:gd name="T60" fmla="*/ 0 w 1624"/>
                  <a:gd name="T61" fmla="*/ 0 h 1819"/>
                  <a:gd name="T62" fmla="*/ 0 w 1624"/>
                  <a:gd name="T63" fmla="*/ 0 h 1819"/>
                  <a:gd name="T64" fmla="*/ 0 w 1624"/>
                  <a:gd name="T65" fmla="*/ 0 h 1819"/>
                  <a:gd name="T66" fmla="*/ 0 w 1624"/>
                  <a:gd name="T67" fmla="*/ 0 h 1819"/>
                  <a:gd name="T68" fmla="*/ 0 w 1624"/>
                  <a:gd name="T69" fmla="*/ 0 h 1819"/>
                  <a:gd name="T70" fmla="*/ 0 w 1624"/>
                  <a:gd name="T71" fmla="*/ 0 h 1819"/>
                  <a:gd name="T72" fmla="*/ 0 w 1624"/>
                  <a:gd name="T73" fmla="*/ 0 h 1819"/>
                  <a:gd name="T74" fmla="*/ 0 w 1624"/>
                  <a:gd name="T75" fmla="*/ 0 h 1819"/>
                  <a:gd name="T76" fmla="*/ 0 w 1624"/>
                  <a:gd name="T77" fmla="*/ 0 h 1819"/>
                  <a:gd name="T78" fmla="*/ 0 w 1624"/>
                  <a:gd name="T79" fmla="*/ 0 h 1819"/>
                  <a:gd name="T80" fmla="*/ 0 w 1624"/>
                  <a:gd name="T81" fmla="*/ 0 h 1819"/>
                  <a:gd name="T82" fmla="*/ 0 w 1624"/>
                  <a:gd name="T83" fmla="*/ 0 h 1819"/>
                  <a:gd name="T84" fmla="*/ 0 w 1624"/>
                  <a:gd name="T85" fmla="*/ 0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4158" name="Oval 168">
                <a:extLst>
                  <a:ext uri="{FF2B5EF4-FFF2-40B4-BE49-F238E27FC236}">
                    <a16:creationId xmlns:a16="http://schemas.microsoft.com/office/drawing/2014/main" id="{E68E9C1C-BE0C-4F81-AA3F-0907827C984E}"/>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4138" name="Group 169">
              <a:extLst>
                <a:ext uri="{FF2B5EF4-FFF2-40B4-BE49-F238E27FC236}">
                  <a16:creationId xmlns:a16="http://schemas.microsoft.com/office/drawing/2014/main" id="{C226D469-DE38-45D6-88BF-A6DE39D83718}"/>
                </a:ext>
              </a:extLst>
            </p:cNvPr>
            <p:cNvGrpSpPr>
              <a:grpSpLocks/>
            </p:cNvGrpSpPr>
            <p:nvPr/>
          </p:nvGrpSpPr>
          <p:grpSpPr bwMode="auto">
            <a:xfrm>
              <a:off x="1581" y="525"/>
              <a:ext cx="473" cy="591"/>
              <a:chOff x="1581" y="525"/>
              <a:chExt cx="473" cy="591"/>
            </a:xfrm>
          </p:grpSpPr>
          <p:grpSp>
            <p:nvGrpSpPr>
              <p:cNvPr id="34139" name="Group 170">
                <a:extLst>
                  <a:ext uri="{FF2B5EF4-FFF2-40B4-BE49-F238E27FC236}">
                    <a16:creationId xmlns:a16="http://schemas.microsoft.com/office/drawing/2014/main" id="{7AB795C9-27C3-4558-8269-7C642FFB6A4B}"/>
                  </a:ext>
                </a:extLst>
              </p:cNvPr>
              <p:cNvGrpSpPr>
                <a:grpSpLocks/>
              </p:cNvGrpSpPr>
              <p:nvPr/>
            </p:nvGrpSpPr>
            <p:grpSpPr bwMode="auto">
              <a:xfrm>
                <a:off x="1665" y="660"/>
                <a:ext cx="320" cy="275"/>
                <a:chOff x="1665" y="660"/>
                <a:chExt cx="320" cy="275"/>
              </a:xfrm>
            </p:grpSpPr>
            <p:sp>
              <p:nvSpPr>
                <p:cNvPr id="34154" name="Freeform 171">
                  <a:extLst>
                    <a:ext uri="{FF2B5EF4-FFF2-40B4-BE49-F238E27FC236}">
                      <a16:creationId xmlns:a16="http://schemas.microsoft.com/office/drawing/2014/main" id="{8680A700-A43C-44AF-8A27-E2E0EB34D8AA}"/>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4155" name="Freeform 172">
                  <a:extLst>
                    <a:ext uri="{FF2B5EF4-FFF2-40B4-BE49-F238E27FC236}">
                      <a16:creationId xmlns:a16="http://schemas.microsoft.com/office/drawing/2014/main" id="{DD6B0333-D718-4BA7-B3D1-3EEF24636A29}"/>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4156" name="Freeform 173">
                  <a:extLst>
                    <a:ext uri="{FF2B5EF4-FFF2-40B4-BE49-F238E27FC236}">
                      <a16:creationId xmlns:a16="http://schemas.microsoft.com/office/drawing/2014/main" id="{90F349CD-E6FB-41FF-8C9E-2BF1014E375E}"/>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4140" name="Group 174">
                <a:extLst>
                  <a:ext uri="{FF2B5EF4-FFF2-40B4-BE49-F238E27FC236}">
                    <a16:creationId xmlns:a16="http://schemas.microsoft.com/office/drawing/2014/main" id="{3E204BDC-BBBD-4C1F-932A-A6B20C4DD9CB}"/>
                  </a:ext>
                </a:extLst>
              </p:cNvPr>
              <p:cNvGrpSpPr>
                <a:grpSpLocks/>
              </p:cNvGrpSpPr>
              <p:nvPr/>
            </p:nvGrpSpPr>
            <p:grpSpPr bwMode="auto">
              <a:xfrm>
                <a:off x="1581" y="525"/>
                <a:ext cx="473" cy="591"/>
                <a:chOff x="1581" y="525"/>
                <a:chExt cx="473" cy="591"/>
              </a:xfrm>
            </p:grpSpPr>
            <p:sp>
              <p:nvSpPr>
                <p:cNvPr id="34141" name="Freeform 175">
                  <a:extLst>
                    <a:ext uri="{FF2B5EF4-FFF2-40B4-BE49-F238E27FC236}">
                      <a16:creationId xmlns:a16="http://schemas.microsoft.com/office/drawing/2014/main" id="{D8F11DE3-3AD2-4E4A-BDD4-4DEF010F578F}"/>
                    </a:ext>
                  </a:extLst>
                </p:cNvPr>
                <p:cNvSpPr>
                  <a:spLocks/>
                </p:cNvSpPr>
                <p:nvPr/>
              </p:nvSpPr>
              <p:spPr bwMode="auto">
                <a:xfrm>
                  <a:off x="1581" y="525"/>
                  <a:ext cx="473" cy="591"/>
                </a:xfrm>
                <a:custGeom>
                  <a:avLst/>
                  <a:gdLst>
                    <a:gd name="T0" fmla="*/ 0 w 1891"/>
                    <a:gd name="T1" fmla="*/ 0 h 2363"/>
                    <a:gd name="T2" fmla="*/ 0 w 1891"/>
                    <a:gd name="T3" fmla="*/ 0 h 2363"/>
                    <a:gd name="T4" fmla="*/ 0 w 1891"/>
                    <a:gd name="T5" fmla="*/ 0 h 2363"/>
                    <a:gd name="T6" fmla="*/ 0 w 1891"/>
                    <a:gd name="T7" fmla="*/ 0 h 2363"/>
                    <a:gd name="T8" fmla="*/ 0 w 1891"/>
                    <a:gd name="T9" fmla="*/ 0 h 2363"/>
                    <a:gd name="T10" fmla="*/ 0 w 1891"/>
                    <a:gd name="T11" fmla="*/ 0 h 2363"/>
                    <a:gd name="T12" fmla="*/ 0 w 1891"/>
                    <a:gd name="T13" fmla="*/ 0 h 2363"/>
                    <a:gd name="T14" fmla="*/ 0 w 1891"/>
                    <a:gd name="T15" fmla="*/ 0 h 2363"/>
                    <a:gd name="T16" fmla="*/ 0 w 1891"/>
                    <a:gd name="T17" fmla="*/ 0 h 2363"/>
                    <a:gd name="T18" fmla="*/ 0 w 1891"/>
                    <a:gd name="T19" fmla="*/ 0 h 2363"/>
                    <a:gd name="T20" fmla="*/ 0 w 1891"/>
                    <a:gd name="T21" fmla="*/ 0 h 2363"/>
                    <a:gd name="T22" fmla="*/ 0 w 1891"/>
                    <a:gd name="T23" fmla="*/ 0 h 2363"/>
                    <a:gd name="T24" fmla="*/ 0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0 h 2363"/>
                    <a:gd name="T50" fmla="*/ 0 w 1891"/>
                    <a:gd name="T51" fmla="*/ 0 h 2363"/>
                    <a:gd name="T52" fmla="*/ 0 w 1891"/>
                    <a:gd name="T53" fmla="*/ 0 h 2363"/>
                    <a:gd name="T54" fmla="*/ 0 w 1891"/>
                    <a:gd name="T55" fmla="*/ 0 h 2363"/>
                    <a:gd name="T56" fmla="*/ 0 w 1891"/>
                    <a:gd name="T57" fmla="*/ 0 h 2363"/>
                    <a:gd name="T58" fmla="*/ 0 w 1891"/>
                    <a:gd name="T59" fmla="*/ 0 h 2363"/>
                    <a:gd name="T60" fmla="*/ 0 w 1891"/>
                    <a:gd name="T61" fmla="*/ 0 h 2363"/>
                    <a:gd name="T62" fmla="*/ 0 w 1891"/>
                    <a:gd name="T63" fmla="*/ 0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0 w 1891"/>
                    <a:gd name="T81" fmla="*/ 0 h 2363"/>
                    <a:gd name="T82" fmla="*/ 0 w 1891"/>
                    <a:gd name="T83" fmla="*/ 0 h 2363"/>
                    <a:gd name="T84" fmla="*/ 0 w 1891"/>
                    <a:gd name="T85" fmla="*/ 0 h 2363"/>
                    <a:gd name="T86" fmla="*/ 0 w 1891"/>
                    <a:gd name="T87" fmla="*/ 0 h 2363"/>
                    <a:gd name="T88" fmla="*/ 0 w 1891"/>
                    <a:gd name="T89" fmla="*/ 0 h 2363"/>
                    <a:gd name="T90" fmla="*/ 0 w 1891"/>
                    <a:gd name="T91" fmla="*/ 0 h 2363"/>
                    <a:gd name="T92" fmla="*/ 0 w 1891"/>
                    <a:gd name="T93" fmla="*/ 0 h 2363"/>
                    <a:gd name="T94" fmla="*/ 0 w 1891"/>
                    <a:gd name="T95" fmla="*/ 0 h 2363"/>
                    <a:gd name="T96" fmla="*/ 0 w 1891"/>
                    <a:gd name="T97" fmla="*/ 0 h 2363"/>
                    <a:gd name="T98" fmla="*/ 0 w 1891"/>
                    <a:gd name="T99" fmla="*/ 0 h 2363"/>
                    <a:gd name="T100" fmla="*/ 0 w 1891"/>
                    <a:gd name="T101" fmla="*/ 0 h 2363"/>
                    <a:gd name="T102" fmla="*/ 0 w 1891"/>
                    <a:gd name="T103" fmla="*/ 0 h 2363"/>
                    <a:gd name="T104" fmla="*/ 0 w 1891"/>
                    <a:gd name="T105" fmla="*/ 0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4142" name="Group 176">
                  <a:extLst>
                    <a:ext uri="{FF2B5EF4-FFF2-40B4-BE49-F238E27FC236}">
                      <a16:creationId xmlns:a16="http://schemas.microsoft.com/office/drawing/2014/main" id="{FFC9AEBA-BAA1-4589-B2FB-395872973802}"/>
                    </a:ext>
                  </a:extLst>
                </p:cNvPr>
                <p:cNvGrpSpPr>
                  <a:grpSpLocks/>
                </p:cNvGrpSpPr>
                <p:nvPr/>
              </p:nvGrpSpPr>
              <p:grpSpPr bwMode="auto">
                <a:xfrm>
                  <a:off x="1610" y="596"/>
                  <a:ext cx="415" cy="346"/>
                  <a:chOff x="1610" y="596"/>
                  <a:chExt cx="415" cy="346"/>
                </a:xfrm>
              </p:grpSpPr>
              <p:sp>
                <p:nvSpPr>
                  <p:cNvPr id="34143" name="Freeform 177">
                    <a:extLst>
                      <a:ext uri="{FF2B5EF4-FFF2-40B4-BE49-F238E27FC236}">
                        <a16:creationId xmlns:a16="http://schemas.microsoft.com/office/drawing/2014/main" id="{B877DA74-AF88-4AD1-9F8A-6357BFBDC944}"/>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4" name="Freeform 178">
                    <a:extLst>
                      <a:ext uri="{FF2B5EF4-FFF2-40B4-BE49-F238E27FC236}">
                        <a16:creationId xmlns:a16="http://schemas.microsoft.com/office/drawing/2014/main" id="{233AC4B2-F90B-43D1-B4D6-2ED5D6A154F8}"/>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5" name="Freeform 179">
                    <a:extLst>
                      <a:ext uri="{FF2B5EF4-FFF2-40B4-BE49-F238E27FC236}">
                        <a16:creationId xmlns:a16="http://schemas.microsoft.com/office/drawing/2014/main" id="{EDBD55D3-75EF-403E-898C-9EFD7E1CA885}"/>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6" name="Line 180">
                    <a:extLst>
                      <a:ext uri="{FF2B5EF4-FFF2-40B4-BE49-F238E27FC236}">
                        <a16:creationId xmlns:a16="http://schemas.microsoft.com/office/drawing/2014/main" id="{F5E52538-7BF0-49DA-B691-232368904034}"/>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47" name="Freeform 181">
                    <a:extLst>
                      <a:ext uri="{FF2B5EF4-FFF2-40B4-BE49-F238E27FC236}">
                        <a16:creationId xmlns:a16="http://schemas.microsoft.com/office/drawing/2014/main" id="{BE43465B-E734-4EB7-AF67-1CF3EE8D7879}"/>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8" name="Freeform 182">
                    <a:extLst>
                      <a:ext uri="{FF2B5EF4-FFF2-40B4-BE49-F238E27FC236}">
                        <a16:creationId xmlns:a16="http://schemas.microsoft.com/office/drawing/2014/main" id="{FADF5AF2-E084-49E6-90EF-952ECB71BF1A}"/>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9" name="Freeform 183">
                    <a:extLst>
                      <a:ext uri="{FF2B5EF4-FFF2-40B4-BE49-F238E27FC236}">
                        <a16:creationId xmlns:a16="http://schemas.microsoft.com/office/drawing/2014/main" id="{C3F06311-769B-4E7D-9394-AD45B981F9B9}"/>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0" name="Freeform 184">
                    <a:extLst>
                      <a:ext uri="{FF2B5EF4-FFF2-40B4-BE49-F238E27FC236}">
                        <a16:creationId xmlns:a16="http://schemas.microsoft.com/office/drawing/2014/main" id="{E9974885-9239-4842-B3C3-6C2107050F2A}"/>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1" name="Freeform 185">
                    <a:extLst>
                      <a:ext uri="{FF2B5EF4-FFF2-40B4-BE49-F238E27FC236}">
                        <a16:creationId xmlns:a16="http://schemas.microsoft.com/office/drawing/2014/main" id="{A88B2661-F43E-405A-B15B-6B891737888C}"/>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2" name="Freeform 186">
                    <a:extLst>
                      <a:ext uri="{FF2B5EF4-FFF2-40B4-BE49-F238E27FC236}">
                        <a16:creationId xmlns:a16="http://schemas.microsoft.com/office/drawing/2014/main" id="{ADA1900A-1118-4DA2-873A-241CEE7ADBE0}"/>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3" name="Freeform 187">
                    <a:extLst>
                      <a:ext uri="{FF2B5EF4-FFF2-40B4-BE49-F238E27FC236}">
                        <a16:creationId xmlns:a16="http://schemas.microsoft.com/office/drawing/2014/main" id="{194D6E4C-E98E-4BD2-8481-492DBA405341}"/>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3800" name="Group 188">
            <a:extLst>
              <a:ext uri="{FF2B5EF4-FFF2-40B4-BE49-F238E27FC236}">
                <a16:creationId xmlns:a16="http://schemas.microsoft.com/office/drawing/2014/main" id="{A7572947-5DA0-45C9-80BD-CCED6861B8E7}"/>
              </a:ext>
            </a:extLst>
          </p:cNvPr>
          <p:cNvGrpSpPr>
            <a:grpSpLocks/>
          </p:cNvGrpSpPr>
          <p:nvPr/>
        </p:nvGrpSpPr>
        <p:grpSpPr bwMode="auto">
          <a:xfrm>
            <a:off x="5448301" y="1844676"/>
            <a:ext cx="3287713" cy="881063"/>
            <a:chOff x="2486" y="1161"/>
            <a:chExt cx="2071" cy="555"/>
          </a:xfrm>
        </p:grpSpPr>
        <p:sp>
          <p:nvSpPr>
            <p:cNvPr id="34135" name="Freeform 189">
              <a:extLst>
                <a:ext uri="{FF2B5EF4-FFF2-40B4-BE49-F238E27FC236}">
                  <a16:creationId xmlns:a16="http://schemas.microsoft.com/office/drawing/2014/main" id="{70ED9DE0-FC4B-43AE-807A-7469CD0B506E}"/>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36" name="Freeform 190">
              <a:extLst>
                <a:ext uri="{FF2B5EF4-FFF2-40B4-BE49-F238E27FC236}">
                  <a16:creationId xmlns:a16="http://schemas.microsoft.com/office/drawing/2014/main" id="{5DE53FB8-48D7-4352-AA44-0D34EC0B3939}"/>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01" name="Rectangle 191">
            <a:extLst>
              <a:ext uri="{FF2B5EF4-FFF2-40B4-BE49-F238E27FC236}">
                <a16:creationId xmlns:a16="http://schemas.microsoft.com/office/drawing/2014/main" id="{9F2F42EE-0AEE-40FF-81A9-51289E5083AD}"/>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p>
        </p:txBody>
      </p:sp>
      <p:sp>
        <p:nvSpPr>
          <p:cNvPr id="33802" name="Rectangle 192">
            <a:extLst>
              <a:ext uri="{FF2B5EF4-FFF2-40B4-BE49-F238E27FC236}">
                <a16:creationId xmlns:a16="http://schemas.microsoft.com/office/drawing/2014/main" id="{60935636-DFB5-41B1-92AD-310766C41111}"/>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33803" name="Group 193">
            <a:extLst>
              <a:ext uri="{FF2B5EF4-FFF2-40B4-BE49-F238E27FC236}">
                <a16:creationId xmlns:a16="http://schemas.microsoft.com/office/drawing/2014/main" id="{A21F2186-FB00-4FF8-A694-5008338408FD}"/>
              </a:ext>
            </a:extLst>
          </p:cNvPr>
          <p:cNvGrpSpPr>
            <a:grpSpLocks/>
          </p:cNvGrpSpPr>
          <p:nvPr/>
        </p:nvGrpSpPr>
        <p:grpSpPr bwMode="auto">
          <a:xfrm>
            <a:off x="7131050" y="1851025"/>
            <a:ext cx="1443038" cy="844550"/>
            <a:chOff x="3554" y="1166"/>
            <a:chExt cx="887" cy="532"/>
          </a:xfrm>
        </p:grpSpPr>
        <p:sp>
          <p:nvSpPr>
            <p:cNvPr id="34131" name="Rectangle 194">
              <a:extLst>
                <a:ext uri="{FF2B5EF4-FFF2-40B4-BE49-F238E27FC236}">
                  <a16:creationId xmlns:a16="http://schemas.microsoft.com/office/drawing/2014/main" id="{63572306-BBD3-4B41-B000-8022A7677750}"/>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32" name="Rectangle 195">
              <a:extLst>
                <a:ext uri="{FF2B5EF4-FFF2-40B4-BE49-F238E27FC236}">
                  <a16:creationId xmlns:a16="http://schemas.microsoft.com/office/drawing/2014/main" id="{EAB30C9E-1E8B-4C18-AB32-2F69AB7C3B55}"/>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33" name="Rectangle 196">
              <a:extLst>
                <a:ext uri="{FF2B5EF4-FFF2-40B4-BE49-F238E27FC236}">
                  <a16:creationId xmlns:a16="http://schemas.microsoft.com/office/drawing/2014/main" id="{297FB483-9B24-46EE-AE4E-CE1444D3BF5F}"/>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34" name="Rectangle 197">
              <a:extLst>
                <a:ext uri="{FF2B5EF4-FFF2-40B4-BE49-F238E27FC236}">
                  <a16:creationId xmlns:a16="http://schemas.microsoft.com/office/drawing/2014/main" id="{1C4DEA03-EF75-432C-89B6-17AFA088E794}"/>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33804" name="Rectangle 198">
            <a:extLst>
              <a:ext uri="{FF2B5EF4-FFF2-40B4-BE49-F238E27FC236}">
                <a16:creationId xmlns:a16="http://schemas.microsoft.com/office/drawing/2014/main" id="{E72544FF-61B2-4EE7-9535-665047D9BF75}"/>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05" name="Freeform 199">
            <a:extLst>
              <a:ext uri="{FF2B5EF4-FFF2-40B4-BE49-F238E27FC236}">
                <a16:creationId xmlns:a16="http://schemas.microsoft.com/office/drawing/2014/main" id="{E5FBC4AE-CE25-4FBB-93BF-A9414BC09656}"/>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3806" name="Group 200">
            <a:extLst>
              <a:ext uri="{FF2B5EF4-FFF2-40B4-BE49-F238E27FC236}">
                <a16:creationId xmlns:a16="http://schemas.microsoft.com/office/drawing/2014/main" id="{C1F98CD1-1871-4ACB-A090-A1D281AF844E}"/>
              </a:ext>
            </a:extLst>
          </p:cNvPr>
          <p:cNvGrpSpPr>
            <a:grpSpLocks/>
          </p:cNvGrpSpPr>
          <p:nvPr/>
        </p:nvGrpSpPr>
        <p:grpSpPr bwMode="auto">
          <a:xfrm>
            <a:off x="6124576" y="2690814"/>
            <a:ext cx="169863" cy="498475"/>
            <a:chOff x="3104" y="1695"/>
            <a:chExt cx="107" cy="314"/>
          </a:xfrm>
        </p:grpSpPr>
        <p:sp>
          <p:nvSpPr>
            <p:cNvPr id="34129" name="Rectangle 201">
              <a:extLst>
                <a:ext uri="{FF2B5EF4-FFF2-40B4-BE49-F238E27FC236}">
                  <a16:creationId xmlns:a16="http://schemas.microsoft.com/office/drawing/2014/main" id="{C02AF8BE-88B2-4C5E-9253-589BE2B30056}"/>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30" name="Freeform 202">
              <a:extLst>
                <a:ext uri="{FF2B5EF4-FFF2-40B4-BE49-F238E27FC236}">
                  <a16:creationId xmlns:a16="http://schemas.microsoft.com/office/drawing/2014/main" id="{99C4CBAF-6143-4E99-BB31-F0EC535B5869}"/>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7" name="Group 203">
            <a:extLst>
              <a:ext uri="{FF2B5EF4-FFF2-40B4-BE49-F238E27FC236}">
                <a16:creationId xmlns:a16="http://schemas.microsoft.com/office/drawing/2014/main" id="{BF90272F-DBC6-41C6-BA20-4D1FB199B04C}"/>
              </a:ext>
            </a:extLst>
          </p:cNvPr>
          <p:cNvGrpSpPr>
            <a:grpSpLocks/>
          </p:cNvGrpSpPr>
          <p:nvPr/>
        </p:nvGrpSpPr>
        <p:grpSpPr bwMode="auto">
          <a:xfrm>
            <a:off x="5808663" y="2695576"/>
            <a:ext cx="169862" cy="473075"/>
            <a:chOff x="2905" y="1698"/>
            <a:chExt cx="107" cy="298"/>
          </a:xfrm>
        </p:grpSpPr>
        <p:sp>
          <p:nvSpPr>
            <p:cNvPr id="34127" name="Rectangle 204">
              <a:extLst>
                <a:ext uri="{FF2B5EF4-FFF2-40B4-BE49-F238E27FC236}">
                  <a16:creationId xmlns:a16="http://schemas.microsoft.com/office/drawing/2014/main" id="{66A7464E-1B2C-4B88-B5DF-861CFDA1C75B}"/>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28" name="Freeform 205">
              <a:extLst>
                <a:ext uri="{FF2B5EF4-FFF2-40B4-BE49-F238E27FC236}">
                  <a16:creationId xmlns:a16="http://schemas.microsoft.com/office/drawing/2014/main" id="{CA3B556B-971E-471E-9AB5-6F21F8987559}"/>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8" name="Group 206">
            <a:extLst>
              <a:ext uri="{FF2B5EF4-FFF2-40B4-BE49-F238E27FC236}">
                <a16:creationId xmlns:a16="http://schemas.microsoft.com/office/drawing/2014/main" id="{60BF89F5-6AED-48E8-9833-843552C6A31C}"/>
              </a:ext>
            </a:extLst>
          </p:cNvPr>
          <p:cNvGrpSpPr>
            <a:grpSpLocks/>
          </p:cNvGrpSpPr>
          <p:nvPr/>
        </p:nvGrpSpPr>
        <p:grpSpPr bwMode="auto">
          <a:xfrm>
            <a:off x="6238876" y="4152900"/>
            <a:ext cx="169863" cy="412750"/>
            <a:chOff x="2827" y="2616"/>
            <a:chExt cx="107" cy="260"/>
          </a:xfrm>
        </p:grpSpPr>
        <p:sp>
          <p:nvSpPr>
            <p:cNvPr id="34125" name="Rectangle 207">
              <a:extLst>
                <a:ext uri="{FF2B5EF4-FFF2-40B4-BE49-F238E27FC236}">
                  <a16:creationId xmlns:a16="http://schemas.microsoft.com/office/drawing/2014/main" id="{7041D706-28D0-4BFF-970C-525A028FA73F}"/>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26" name="Freeform 208">
              <a:extLst>
                <a:ext uri="{FF2B5EF4-FFF2-40B4-BE49-F238E27FC236}">
                  <a16:creationId xmlns:a16="http://schemas.microsoft.com/office/drawing/2014/main" id="{4E694356-8B9D-4FEF-B416-EFD9D075F24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9" name="Group 209">
            <a:extLst>
              <a:ext uri="{FF2B5EF4-FFF2-40B4-BE49-F238E27FC236}">
                <a16:creationId xmlns:a16="http://schemas.microsoft.com/office/drawing/2014/main" id="{21A65814-867A-4253-86EC-F3C2793C987D}"/>
              </a:ext>
            </a:extLst>
          </p:cNvPr>
          <p:cNvGrpSpPr>
            <a:grpSpLocks/>
          </p:cNvGrpSpPr>
          <p:nvPr/>
        </p:nvGrpSpPr>
        <p:grpSpPr bwMode="auto">
          <a:xfrm>
            <a:off x="5776913" y="4175126"/>
            <a:ext cx="169862" cy="411163"/>
            <a:chOff x="2536" y="2630"/>
            <a:chExt cx="107" cy="259"/>
          </a:xfrm>
        </p:grpSpPr>
        <p:sp>
          <p:nvSpPr>
            <p:cNvPr id="34123" name="Rectangle 210">
              <a:extLst>
                <a:ext uri="{FF2B5EF4-FFF2-40B4-BE49-F238E27FC236}">
                  <a16:creationId xmlns:a16="http://schemas.microsoft.com/office/drawing/2014/main" id="{BCD6FBB5-792B-4D80-B82F-0A72AB49C61E}"/>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24" name="Freeform 211">
              <a:extLst>
                <a:ext uri="{FF2B5EF4-FFF2-40B4-BE49-F238E27FC236}">
                  <a16:creationId xmlns:a16="http://schemas.microsoft.com/office/drawing/2014/main" id="{65EE7E2D-6296-4593-ABAB-9C2495DCF71C}"/>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3810" name="Group 212">
            <a:extLst>
              <a:ext uri="{FF2B5EF4-FFF2-40B4-BE49-F238E27FC236}">
                <a16:creationId xmlns:a16="http://schemas.microsoft.com/office/drawing/2014/main" id="{83D36C4C-8C7F-4C60-A451-869BAB419F9E}"/>
              </a:ext>
            </a:extLst>
          </p:cNvPr>
          <p:cNvGrpSpPr>
            <a:grpSpLocks/>
          </p:cNvGrpSpPr>
          <p:nvPr/>
        </p:nvGrpSpPr>
        <p:grpSpPr bwMode="auto">
          <a:xfrm>
            <a:off x="6278563" y="6054726"/>
            <a:ext cx="169862" cy="447675"/>
            <a:chOff x="2852" y="3814"/>
            <a:chExt cx="107" cy="282"/>
          </a:xfrm>
        </p:grpSpPr>
        <p:sp>
          <p:nvSpPr>
            <p:cNvPr id="34121" name="Rectangle 213">
              <a:extLst>
                <a:ext uri="{FF2B5EF4-FFF2-40B4-BE49-F238E27FC236}">
                  <a16:creationId xmlns:a16="http://schemas.microsoft.com/office/drawing/2014/main" id="{BE80086D-5241-4EF5-B888-F383217D7928}"/>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22" name="Freeform 214">
              <a:extLst>
                <a:ext uri="{FF2B5EF4-FFF2-40B4-BE49-F238E27FC236}">
                  <a16:creationId xmlns:a16="http://schemas.microsoft.com/office/drawing/2014/main" id="{39851D96-D8AB-409C-9C21-3F16D1B3EF1B}"/>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11" name="Group 215">
            <a:extLst>
              <a:ext uri="{FF2B5EF4-FFF2-40B4-BE49-F238E27FC236}">
                <a16:creationId xmlns:a16="http://schemas.microsoft.com/office/drawing/2014/main" id="{21BD5F37-29FA-4035-B6AD-D5DDB79E1099}"/>
              </a:ext>
            </a:extLst>
          </p:cNvPr>
          <p:cNvGrpSpPr>
            <a:grpSpLocks/>
          </p:cNvGrpSpPr>
          <p:nvPr/>
        </p:nvGrpSpPr>
        <p:grpSpPr bwMode="auto">
          <a:xfrm>
            <a:off x="5794376" y="6070601"/>
            <a:ext cx="169863" cy="385763"/>
            <a:chOff x="2547" y="3824"/>
            <a:chExt cx="107" cy="243"/>
          </a:xfrm>
        </p:grpSpPr>
        <p:sp>
          <p:nvSpPr>
            <p:cNvPr id="34119" name="Rectangle 216">
              <a:extLst>
                <a:ext uri="{FF2B5EF4-FFF2-40B4-BE49-F238E27FC236}">
                  <a16:creationId xmlns:a16="http://schemas.microsoft.com/office/drawing/2014/main" id="{75C73287-AB01-4418-8901-8F1E1FC3830A}"/>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20" name="Freeform 217">
              <a:extLst>
                <a:ext uri="{FF2B5EF4-FFF2-40B4-BE49-F238E27FC236}">
                  <a16:creationId xmlns:a16="http://schemas.microsoft.com/office/drawing/2014/main" id="{5FC52E38-870E-49AD-8CE6-511A0D044024}"/>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12" name="Group 218">
            <a:extLst>
              <a:ext uri="{FF2B5EF4-FFF2-40B4-BE49-F238E27FC236}">
                <a16:creationId xmlns:a16="http://schemas.microsoft.com/office/drawing/2014/main" id="{AABD1642-7070-4D29-BF3C-9EDEE3E63213}"/>
              </a:ext>
            </a:extLst>
          </p:cNvPr>
          <p:cNvGrpSpPr>
            <a:grpSpLocks/>
          </p:cNvGrpSpPr>
          <p:nvPr/>
        </p:nvGrpSpPr>
        <p:grpSpPr bwMode="auto">
          <a:xfrm>
            <a:off x="6235701" y="1331914"/>
            <a:ext cx="169863" cy="542925"/>
            <a:chOff x="2968" y="839"/>
            <a:chExt cx="107" cy="342"/>
          </a:xfrm>
        </p:grpSpPr>
        <p:sp>
          <p:nvSpPr>
            <p:cNvPr id="34117" name="Freeform 219">
              <a:extLst>
                <a:ext uri="{FF2B5EF4-FFF2-40B4-BE49-F238E27FC236}">
                  <a16:creationId xmlns:a16="http://schemas.microsoft.com/office/drawing/2014/main" id="{AC2C0002-3BCD-45F2-8E61-EA1330FCC038}"/>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18" name="Freeform 220">
              <a:extLst>
                <a:ext uri="{FF2B5EF4-FFF2-40B4-BE49-F238E27FC236}">
                  <a16:creationId xmlns:a16="http://schemas.microsoft.com/office/drawing/2014/main" id="{444B9DE0-E8F5-4D85-BB2B-CF3393203DEE}"/>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13" name="Group 221">
            <a:extLst>
              <a:ext uri="{FF2B5EF4-FFF2-40B4-BE49-F238E27FC236}">
                <a16:creationId xmlns:a16="http://schemas.microsoft.com/office/drawing/2014/main" id="{20DE25F7-03C5-4E62-A7A6-E296AF13029F}"/>
              </a:ext>
            </a:extLst>
          </p:cNvPr>
          <p:cNvGrpSpPr>
            <a:grpSpLocks/>
          </p:cNvGrpSpPr>
          <p:nvPr/>
        </p:nvGrpSpPr>
        <p:grpSpPr bwMode="auto">
          <a:xfrm>
            <a:off x="5884863" y="1343025"/>
            <a:ext cx="169862" cy="508000"/>
            <a:chOff x="2747" y="846"/>
            <a:chExt cx="107" cy="320"/>
          </a:xfrm>
        </p:grpSpPr>
        <p:sp>
          <p:nvSpPr>
            <p:cNvPr id="34115" name="Rectangle 222">
              <a:extLst>
                <a:ext uri="{FF2B5EF4-FFF2-40B4-BE49-F238E27FC236}">
                  <a16:creationId xmlns:a16="http://schemas.microsoft.com/office/drawing/2014/main" id="{97EE894F-DA96-409A-BE05-CF0CA5F76065}"/>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16" name="Freeform 223">
              <a:extLst>
                <a:ext uri="{FF2B5EF4-FFF2-40B4-BE49-F238E27FC236}">
                  <a16:creationId xmlns:a16="http://schemas.microsoft.com/office/drawing/2014/main" id="{6A2337E3-E23D-43A4-9FD3-5AB0151CB5B7}"/>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14" name="Rectangle 225">
            <a:extLst>
              <a:ext uri="{FF2B5EF4-FFF2-40B4-BE49-F238E27FC236}">
                <a16:creationId xmlns:a16="http://schemas.microsoft.com/office/drawing/2014/main" id="{1B3EDB12-7D0A-4C59-A032-B758CF05EA43}"/>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a:solidFill>
                  <a:srgbClr val="000000"/>
                </a:solidFill>
                <a:latin typeface="Times New Roman" panose="02020603050405020304" pitchFamily="18" charset="0"/>
              </a:rPr>
              <a:t>intracellular fluid - ICF</a:t>
            </a:r>
            <a:endParaRPr lang="cs-CZ" altLang="cs-CZ" sz="2400">
              <a:solidFill>
                <a:srgbClr val="000000"/>
              </a:solidFill>
              <a:latin typeface="Times New Roman" panose="02020603050405020304" pitchFamily="18" charset="0"/>
            </a:endParaRPr>
          </a:p>
        </p:txBody>
      </p:sp>
      <p:sp>
        <p:nvSpPr>
          <p:cNvPr id="33815" name="Rectangle 226">
            <a:extLst>
              <a:ext uri="{FF2B5EF4-FFF2-40B4-BE49-F238E27FC236}">
                <a16:creationId xmlns:a16="http://schemas.microsoft.com/office/drawing/2014/main" id="{669775D7-D4A8-4960-9C03-6E0E74675CFE}"/>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16" name="Rectangle 227">
            <a:extLst>
              <a:ext uri="{FF2B5EF4-FFF2-40B4-BE49-F238E27FC236}">
                <a16:creationId xmlns:a16="http://schemas.microsoft.com/office/drawing/2014/main" id="{E434F97A-6B69-468F-ABFB-C1B4EC5F823E}"/>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33817" name="Rectangle 228">
            <a:extLst>
              <a:ext uri="{FF2B5EF4-FFF2-40B4-BE49-F238E27FC236}">
                <a16:creationId xmlns:a16="http://schemas.microsoft.com/office/drawing/2014/main" id="{3F572748-319B-457D-8EFE-736E7FD227B0}"/>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18" name="Rectangle 229">
            <a:extLst>
              <a:ext uri="{FF2B5EF4-FFF2-40B4-BE49-F238E27FC236}">
                <a16:creationId xmlns:a16="http://schemas.microsoft.com/office/drawing/2014/main" id="{9136323B-8631-4F26-9798-A3A9DED7B096}"/>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19" name="Rectangle 231">
            <a:extLst>
              <a:ext uri="{FF2B5EF4-FFF2-40B4-BE49-F238E27FC236}">
                <a16:creationId xmlns:a16="http://schemas.microsoft.com/office/drawing/2014/main" id="{E147A72E-FBD1-4B41-BE9E-55CF216632B2}"/>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20" name="Rectangle 232">
            <a:extLst>
              <a:ext uri="{FF2B5EF4-FFF2-40B4-BE49-F238E27FC236}">
                <a16:creationId xmlns:a16="http://schemas.microsoft.com/office/drawing/2014/main" id="{5AA94118-0CF1-44A7-BCF1-4216777312CF}"/>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33821" name="Rectangle 235">
            <a:extLst>
              <a:ext uri="{FF2B5EF4-FFF2-40B4-BE49-F238E27FC236}">
                <a16:creationId xmlns:a16="http://schemas.microsoft.com/office/drawing/2014/main" id="{20C2E4BD-674F-44C1-94A6-3F7553E966BA}"/>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22" name="Line 236">
            <a:extLst>
              <a:ext uri="{FF2B5EF4-FFF2-40B4-BE49-F238E27FC236}">
                <a16:creationId xmlns:a16="http://schemas.microsoft.com/office/drawing/2014/main" id="{A7181932-1571-4130-98E5-C20FD3EE7AA2}"/>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3823" name="Rectangle 237">
            <a:extLst>
              <a:ext uri="{FF2B5EF4-FFF2-40B4-BE49-F238E27FC236}">
                <a16:creationId xmlns:a16="http://schemas.microsoft.com/office/drawing/2014/main" id="{C7A39CB7-73B9-46DC-BDB7-5143FA9B7F43}"/>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33824" name="Rectangle 238">
            <a:extLst>
              <a:ext uri="{FF2B5EF4-FFF2-40B4-BE49-F238E27FC236}">
                <a16:creationId xmlns:a16="http://schemas.microsoft.com/office/drawing/2014/main" id="{8884EBC4-59EE-4200-AF4B-5DE5BBEC8CEF}"/>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33825" name="Freeform 239">
            <a:extLst>
              <a:ext uri="{FF2B5EF4-FFF2-40B4-BE49-F238E27FC236}">
                <a16:creationId xmlns:a16="http://schemas.microsoft.com/office/drawing/2014/main" id="{82AF64A9-916F-4778-B3B3-A8CCC18F858C}"/>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6" name="Line 240">
            <a:extLst>
              <a:ext uri="{FF2B5EF4-FFF2-40B4-BE49-F238E27FC236}">
                <a16:creationId xmlns:a16="http://schemas.microsoft.com/office/drawing/2014/main" id="{64D6323D-EFB4-407B-BD37-D0CEE7B8BE77}"/>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3827" name="Group 241">
            <a:extLst>
              <a:ext uri="{FF2B5EF4-FFF2-40B4-BE49-F238E27FC236}">
                <a16:creationId xmlns:a16="http://schemas.microsoft.com/office/drawing/2014/main" id="{2DA42B27-C45F-4DE5-B5F3-17D61FCB4F07}"/>
              </a:ext>
            </a:extLst>
          </p:cNvPr>
          <p:cNvGrpSpPr>
            <a:grpSpLocks/>
          </p:cNvGrpSpPr>
          <p:nvPr/>
        </p:nvGrpSpPr>
        <p:grpSpPr bwMode="auto">
          <a:xfrm>
            <a:off x="8886826" y="4138614"/>
            <a:ext cx="169863" cy="447675"/>
            <a:chOff x="4638" y="2607"/>
            <a:chExt cx="107" cy="282"/>
          </a:xfrm>
        </p:grpSpPr>
        <p:sp>
          <p:nvSpPr>
            <p:cNvPr id="34113" name="Rectangle 242">
              <a:extLst>
                <a:ext uri="{FF2B5EF4-FFF2-40B4-BE49-F238E27FC236}">
                  <a16:creationId xmlns:a16="http://schemas.microsoft.com/office/drawing/2014/main" id="{B3A9D804-5E20-415B-BA3D-668B37473C76}"/>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14" name="Freeform 243">
              <a:extLst>
                <a:ext uri="{FF2B5EF4-FFF2-40B4-BE49-F238E27FC236}">
                  <a16:creationId xmlns:a16="http://schemas.microsoft.com/office/drawing/2014/main" id="{D51FA6F7-86E2-44DD-B682-3AD85010AC92}"/>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28" name="Group 244">
            <a:extLst>
              <a:ext uri="{FF2B5EF4-FFF2-40B4-BE49-F238E27FC236}">
                <a16:creationId xmlns:a16="http://schemas.microsoft.com/office/drawing/2014/main" id="{E2909846-4F99-4D52-AE21-B0A152ACB668}"/>
              </a:ext>
            </a:extLst>
          </p:cNvPr>
          <p:cNvGrpSpPr>
            <a:grpSpLocks/>
          </p:cNvGrpSpPr>
          <p:nvPr/>
        </p:nvGrpSpPr>
        <p:grpSpPr bwMode="auto">
          <a:xfrm>
            <a:off x="8432801" y="4159250"/>
            <a:ext cx="169863" cy="420688"/>
            <a:chOff x="4352" y="2620"/>
            <a:chExt cx="107" cy="265"/>
          </a:xfrm>
        </p:grpSpPr>
        <p:sp>
          <p:nvSpPr>
            <p:cNvPr id="34111" name="Rectangle 245">
              <a:extLst>
                <a:ext uri="{FF2B5EF4-FFF2-40B4-BE49-F238E27FC236}">
                  <a16:creationId xmlns:a16="http://schemas.microsoft.com/office/drawing/2014/main" id="{0A05DB82-A2D6-414D-A617-1E4638CBC561}"/>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112" name="Freeform 246">
              <a:extLst>
                <a:ext uri="{FF2B5EF4-FFF2-40B4-BE49-F238E27FC236}">
                  <a16:creationId xmlns:a16="http://schemas.microsoft.com/office/drawing/2014/main" id="{6D7C3259-EAF8-4233-8F1E-0DEE2FF52623}"/>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29" name="Rectangle 247">
            <a:extLst>
              <a:ext uri="{FF2B5EF4-FFF2-40B4-BE49-F238E27FC236}">
                <a16:creationId xmlns:a16="http://schemas.microsoft.com/office/drawing/2014/main" id="{E5825F90-5024-4187-9F88-90E1E9EDFF65}"/>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30" name="Line 250">
            <a:extLst>
              <a:ext uri="{FF2B5EF4-FFF2-40B4-BE49-F238E27FC236}">
                <a16:creationId xmlns:a16="http://schemas.microsoft.com/office/drawing/2014/main" id="{25ED84BA-6283-47DF-8E99-6A9EA4581D99}"/>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31" name="Line 251">
            <a:extLst>
              <a:ext uri="{FF2B5EF4-FFF2-40B4-BE49-F238E27FC236}">
                <a16:creationId xmlns:a16="http://schemas.microsoft.com/office/drawing/2014/main" id="{D6CDCF3F-6B74-4923-A870-8A08347CE4AA}"/>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32" name="Rectangle 252">
            <a:extLst>
              <a:ext uri="{FF2B5EF4-FFF2-40B4-BE49-F238E27FC236}">
                <a16:creationId xmlns:a16="http://schemas.microsoft.com/office/drawing/2014/main" id="{C5B264DD-56B6-4AE6-A726-5D060D11CAEA}"/>
              </a:ext>
            </a:extLst>
          </p:cNvPr>
          <p:cNvSpPr>
            <a:spLocks noChangeArrowheads="1"/>
          </p:cNvSpPr>
          <p:nvPr/>
        </p:nvSpPr>
        <p:spPr bwMode="auto">
          <a:xfrm>
            <a:off x="7464426" y="2684463"/>
            <a:ext cx="3090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-ECF</a:t>
            </a:r>
          </a:p>
        </p:txBody>
      </p:sp>
      <p:grpSp>
        <p:nvGrpSpPr>
          <p:cNvPr id="33833" name="Group 253">
            <a:extLst>
              <a:ext uri="{FF2B5EF4-FFF2-40B4-BE49-F238E27FC236}">
                <a16:creationId xmlns:a16="http://schemas.microsoft.com/office/drawing/2014/main" id="{465FB4DD-77A0-4477-8A63-59543C237FF7}"/>
              </a:ext>
            </a:extLst>
          </p:cNvPr>
          <p:cNvGrpSpPr>
            <a:grpSpLocks/>
          </p:cNvGrpSpPr>
          <p:nvPr/>
        </p:nvGrpSpPr>
        <p:grpSpPr bwMode="auto">
          <a:xfrm>
            <a:off x="5476875" y="477839"/>
            <a:ext cx="1333500" cy="993775"/>
            <a:chOff x="2512" y="300"/>
            <a:chExt cx="840" cy="626"/>
          </a:xfrm>
        </p:grpSpPr>
        <p:grpSp>
          <p:nvGrpSpPr>
            <p:cNvPr id="33918" name="Group 254">
              <a:extLst>
                <a:ext uri="{FF2B5EF4-FFF2-40B4-BE49-F238E27FC236}">
                  <a16:creationId xmlns:a16="http://schemas.microsoft.com/office/drawing/2014/main" id="{9D40717D-345D-4BC0-A3D9-95A6B8AC1DFB}"/>
                </a:ext>
              </a:extLst>
            </p:cNvPr>
            <p:cNvGrpSpPr>
              <a:grpSpLocks/>
            </p:cNvGrpSpPr>
            <p:nvPr/>
          </p:nvGrpSpPr>
          <p:grpSpPr bwMode="auto">
            <a:xfrm>
              <a:off x="2512" y="300"/>
              <a:ext cx="840" cy="626"/>
              <a:chOff x="2512" y="300"/>
              <a:chExt cx="840" cy="626"/>
            </a:xfrm>
          </p:grpSpPr>
          <p:grpSp>
            <p:nvGrpSpPr>
              <p:cNvPr id="34059" name="Group 255">
                <a:extLst>
                  <a:ext uri="{FF2B5EF4-FFF2-40B4-BE49-F238E27FC236}">
                    <a16:creationId xmlns:a16="http://schemas.microsoft.com/office/drawing/2014/main" id="{13D5E244-55EB-4FE2-9352-F10C3F584717}"/>
                  </a:ext>
                </a:extLst>
              </p:cNvPr>
              <p:cNvGrpSpPr>
                <a:grpSpLocks/>
              </p:cNvGrpSpPr>
              <p:nvPr/>
            </p:nvGrpSpPr>
            <p:grpSpPr bwMode="auto">
              <a:xfrm>
                <a:off x="2512" y="300"/>
                <a:ext cx="840" cy="626"/>
                <a:chOff x="2512" y="300"/>
                <a:chExt cx="840" cy="626"/>
              </a:xfrm>
            </p:grpSpPr>
            <p:grpSp>
              <p:nvGrpSpPr>
                <p:cNvPr id="34097" name="Group 256">
                  <a:extLst>
                    <a:ext uri="{FF2B5EF4-FFF2-40B4-BE49-F238E27FC236}">
                      <a16:creationId xmlns:a16="http://schemas.microsoft.com/office/drawing/2014/main" id="{A7B3F1B7-07A5-46D1-913B-32C9E44E7DE1}"/>
                    </a:ext>
                  </a:extLst>
                </p:cNvPr>
                <p:cNvGrpSpPr>
                  <a:grpSpLocks/>
                </p:cNvGrpSpPr>
                <p:nvPr/>
              </p:nvGrpSpPr>
              <p:grpSpPr bwMode="auto">
                <a:xfrm>
                  <a:off x="2512" y="302"/>
                  <a:ext cx="383" cy="624"/>
                  <a:chOff x="2512" y="302"/>
                  <a:chExt cx="383" cy="624"/>
                </a:xfrm>
              </p:grpSpPr>
              <p:grpSp>
                <p:nvGrpSpPr>
                  <p:cNvPr id="34105" name="Group 257">
                    <a:extLst>
                      <a:ext uri="{FF2B5EF4-FFF2-40B4-BE49-F238E27FC236}">
                        <a16:creationId xmlns:a16="http://schemas.microsoft.com/office/drawing/2014/main" id="{5743AA4B-CABD-41CA-8241-F6E720D88A95}"/>
                      </a:ext>
                    </a:extLst>
                  </p:cNvPr>
                  <p:cNvGrpSpPr>
                    <a:grpSpLocks/>
                  </p:cNvGrpSpPr>
                  <p:nvPr/>
                </p:nvGrpSpPr>
                <p:grpSpPr bwMode="auto">
                  <a:xfrm>
                    <a:off x="2512" y="302"/>
                    <a:ext cx="383" cy="624"/>
                    <a:chOff x="2512" y="302"/>
                    <a:chExt cx="383" cy="624"/>
                  </a:xfrm>
                </p:grpSpPr>
                <p:sp>
                  <p:nvSpPr>
                    <p:cNvPr id="34107" name="Freeform 258">
                      <a:extLst>
                        <a:ext uri="{FF2B5EF4-FFF2-40B4-BE49-F238E27FC236}">
                          <a16:creationId xmlns:a16="http://schemas.microsoft.com/office/drawing/2014/main" id="{D1562C2A-EFEE-415D-863C-030AD3604501}"/>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08" name="Group 259">
                      <a:extLst>
                        <a:ext uri="{FF2B5EF4-FFF2-40B4-BE49-F238E27FC236}">
                          <a16:creationId xmlns:a16="http://schemas.microsoft.com/office/drawing/2014/main" id="{1DDD860E-8318-4979-A686-23B162312ACC}"/>
                        </a:ext>
                      </a:extLst>
                    </p:cNvPr>
                    <p:cNvGrpSpPr>
                      <a:grpSpLocks/>
                    </p:cNvGrpSpPr>
                    <p:nvPr/>
                  </p:nvGrpSpPr>
                  <p:grpSpPr bwMode="auto">
                    <a:xfrm>
                      <a:off x="2512" y="612"/>
                      <a:ext cx="383" cy="314"/>
                      <a:chOff x="2512" y="612"/>
                      <a:chExt cx="383" cy="314"/>
                    </a:xfrm>
                  </p:grpSpPr>
                  <p:sp>
                    <p:nvSpPr>
                      <p:cNvPr id="34109" name="Freeform 260">
                        <a:extLst>
                          <a:ext uri="{FF2B5EF4-FFF2-40B4-BE49-F238E27FC236}">
                            <a16:creationId xmlns:a16="http://schemas.microsoft.com/office/drawing/2014/main" id="{184E1593-6324-4A80-849E-5101A2E789AC}"/>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10" name="Freeform 261">
                        <a:extLst>
                          <a:ext uri="{FF2B5EF4-FFF2-40B4-BE49-F238E27FC236}">
                            <a16:creationId xmlns:a16="http://schemas.microsoft.com/office/drawing/2014/main" id="{16D00F0C-8779-4B54-8A40-6BA67F850B46}"/>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106" name="Freeform 262">
                    <a:extLst>
                      <a:ext uri="{FF2B5EF4-FFF2-40B4-BE49-F238E27FC236}">
                        <a16:creationId xmlns:a16="http://schemas.microsoft.com/office/drawing/2014/main" id="{874F6323-E70B-444F-9518-629A516C24D6}"/>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98" name="Group 263">
                  <a:extLst>
                    <a:ext uri="{FF2B5EF4-FFF2-40B4-BE49-F238E27FC236}">
                      <a16:creationId xmlns:a16="http://schemas.microsoft.com/office/drawing/2014/main" id="{6B3E478E-AE26-4C39-B513-7D4383C9E09D}"/>
                    </a:ext>
                  </a:extLst>
                </p:cNvPr>
                <p:cNvGrpSpPr>
                  <a:grpSpLocks/>
                </p:cNvGrpSpPr>
                <p:nvPr/>
              </p:nvGrpSpPr>
              <p:grpSpPr bwMode="auto">
                <a:xfrm>
                  <a:off x="2969" y="300"/>
                  <a:ext cx="383" cy="624"/>
                  <a:chOff x="2969" y="300"/>
                  <a:chExt cx="383" cy="624"/>
                </a:xfrm>
              </p:grpSpPr>
              <p:grpSp>
                <p:nvGrpSpPr>
                  <p:cNvPr id="34099" name="Group 264">
                    <a:extLst>
                      <a:ext uri="{FF2B5EF4-FFF2-40B4-BE49-F238E27FC236}">
                        <a16:creationId xmlns:a16="http://schemas.microsoft.com/office/drawing/2014/main" id="{F4A1680A-4B4D-436D-9339-E5705FEA7D44}"/>
                      </a:ext>
                    </a:extLst>
                  </p:cNvPr>
                  <p:cNvGrpSpPr>
                    <a:grpSpLocks/>
                  </p:cNvGrpSpPr>
                  <p:nvPr/>
                </p:nvGrpSpPr>
                <p:grpSpPr bwMode="auto">
                  <a:xfrm>
                    <a:off x="2969" y="300"/>
                    <a:ext cx="383" cy="624"/>
                    <a:chOff x="2969" y="300"/>
                    <a:chExt cx="383" cy="624"/>
                  </a:xfrm>
                </p:grpSpPr>
                <p:sp>
                  <p:nvSpPr>
                    <p:cNvPr id="34101" name="Freeform 265">
                      <a:extLst>
                        <a:ext uri="{FF2B5EF4-FFF2-40B4-BE49-F238E27FC236}">
                          <a16:creationId xmlns:a16="http://schemas.microsoft.com/office/drawing/2014/main" id="{A3C581F7-9CFF-44A8-A4F4-DCAB1CEF4CE8}"/>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02" name="Group 266">
                      <a:extLst>
                        <a:ext uri="{FF2B5EF4-FFF2-40B4-BE49-F238E27FC236}">
                          <a16:creationId xmlns:a16="http://schemas.microsoft.com/office/drawing/2014/main" id="{64B6C7A7-EC5A-4220-962A-31D8BE7E49CA}"/>
                        </a:ext>
                      </a:extLst>
                    </p:cNvPr>
                    <p:cNvGrpSpPr>
                      <a:grpSpLocks/>
                    </p:cNvGrpSpPr>
                    <p:nvPr/>
                  </p:nvGrpSpPr>
                  <p:grpSpPr bwMode="auto">
                    <a:xfrm>
                      <a:off x="2969" y="610"/>
                      <a:ext cx="383" cy="314"/>
                      <a:chOff x="2969" y="610"/>
                      <a:chExt cx="383" cy="314"/>
                    </a:xfrm>
                  </p:grpSpPr>
                  <p:sp>
                    <p:nvSpPr>
                      <p:cNvPr id="34103" name="Freeform 267">
                        <a:extLst>
                          <a:ext uri="{FF2B5EF4-FFF2-40B4-BE49-F238E27FC236}">
                            <a16:creationId xmlns:a16="http://schemas.microsoft.com/office/drawing/2014/main" id="{44760962-AEC4-4325-A4F8-14EF19B0EACC}"/>
                          </a:ext>
                        </a:extLst>
                      </p:cNvPr>
                      <p:cNvSpPr>
                        <a:spLocks/>
                      </p:cNvSpPr>
                      <p:nvPr/>
                    </p:nvSpPr>
                    <p:spPr bwMode="auto">
                      <a:xfrm>
                        <a:off x="2969" y="610"/>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04" name="Freeform 268">
                        <a:extLst>
                          <a:ext uri="{FF2B5EF4-FFF2-40B4-BE49-F238E27FC236}">
                            <a16:creationId xmlns:a16="http://schemas.microsoft.com/office/drawing/2014/main" id="{4CB0BEFD-DD4E-4E79-9EB9-9D693332A762}"/>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100" name="Freeform 269">
                    <a:extLst>
                      <a:ext uri="{FF2B5EF4-FFF2-40B4-BE49-F238E27FC236}">
                        <a16:creationId xmlns:a16="http://schemas.microsoft.com/office/drawing/2014/main" id="{6A4797E6-D090-4C32-9A8B-BE7506ECFC3C}"/>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060" name="Group 270">
                <a:extLst>
                  <a:ext uri="{FF2B5EF4-FFF2-40B4-BE49-F238E27FC236}">
                    <a16:creationId xmlns:a16="http://schemas.microsoft.com/office/drawing/2014/main" id="{CC9F6E04-3E2B-40F6-B269-1312CE9AE3AE}"/>
                  </a:ext>
                </a:extLst>
              </p:cNvPr>
              <p:cNvGrpSpPr>
                <a:grpSpLocks/>
              </p:cNvGrpSpPr>
              <p:nvPr/>
            </p:nvGrpSpPr>
            <p:grpSpPr bwMode="auto">
              <a:xfrm>
                <a:off x="2544" y="414"/>
                <a:ext cx="579" cy="456"/>
                <a:chOff x="2544" y="414"/>
                <a:chExt cx="579" cy="456"/>
              </a:xfrm>
            </p:grpSpPr>
            <p:grpSp>
              <p:nvGrpSpPr>
                <p:cNvPr id="34061" name="Group 271">
                  <a:extLst>
                    <a:ext uri="{FF2B5EF4-FFF2-40B4-BE49-F238E27FC236}">
                      <a16:creationId xmlns:a16="http://schemas.microsoft.com/office/drawing/2014/main" id="{D4E35E32-3E8D-4370-A040-B044AD2F0E31}"/>
                    </a:ext>
                  </a:extLst>
                </p:cNvPr>
                <p:cNvGrpSpPr>
                  <a:grpSpLocks/>
                </p:cNvGrpSpPr>
                <p:nvPr/>
              </p:nvGrpSpPr>
              <p:grpSpPr bwMode="auto">
                <a:xfrm>
                  <a:off x="2544" y="414"/>
                  <a:ext cx="579" cy="456"/>
                  <a:chOff x="2544" y="414"/>
                  <a:chExt cx="579" cy="456"/>
                </a:xfrm>
              </p:grpSpPr>
              <p:grpSp>
                <p:nvGrpSpPr>
                  <p:cNvPr id="34079" name="Group 272">
                    <a:extLst>
                      <a:ext uri="{FF2B5EF4-FFF2-40B4-BE49-F238E27FC236}">
                        <a16:creationId xmlns:a16="http://schemas.microsoft.com/office/drawing/2014/main" id="{149BD4A8-AB47-473D-9619-3662612B5F44}"/>
                      </a:ext>
                    </a:extLst>
                  </p:cNvPr>
                  <p:cNvGrpSpPr>
                    <a:grpSpLocks/>
                  </p:cNvGrpSpPr>
                  <p:nvPr/>
                </p:nvGrpSpPr>
                <p:grpSpPr bwMode="auto">
                  <a:xfrm>
                    <a:off x="2627" y="414"/>
                    <a:ext cx="474" cy="417"/>
                    <a:chOff x="2627" y="414"/>
                    <a:chExt cx="474" cy="417"/>
                  </a:xfrm>
                </p:grpSpPr>
                <p:sp>
                  <p:nvSpPr>
                    <p:cNvPr id="34095" name="Freeform 273">
                      <a:extLst>
                        <a:ext uri="{FF2B5EF4-FFF2-40B4-BE49-F238E27FC236}">
                          <a16:creationId xmlns:a16="http://schemas.microsoft.com/office/drawing/2014/main" id="{94628A78-7A85-40FE-96B5-5024356CA6AD}"/>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0 h 1668"/>
                        <a:gd name="T72" fmla="*/ 0 w 1149"/>
                        <a:gd name="T73" fmla="*/ 0 h 1668"/>
                        <a:gd name="T74" fmla="*/ 0 w 1149"/>
                        <a:gd name="T75" fmla="*/ 0 h 1668"/>
                        <a:gd name="T76" fmla="*/ 0 w 1149"/>
                        <a:gd name="T77" fmla="*/ 0 h 1668"/>
                        <a:gd name="T78" fmla="*/ 0 w 1149"/>
                        <a:gd name="T79" fmla="*/ 0 h 1668"/>
                        <a:gd name="T80" fmla="*/ 0 w 1149"/>
                        <a:gd name="T81" fmla="*/ 0 h 1668"/>
                        <a:gd name="T82" fmla="*/ 0 w 1149"/>
                        <a:gd name="T83" fmla="*/ 0 h 1668"/>
                        <a:gd name="T84" fmla="*/ 0 w 1149"/>
                        <a:gd name="T85" fmla="*/ 0 h 1668"/>
                        <a:gd name="T86" fmla="*/ 0 w 1149"/>
                        <a:gd name="T87" fmla="*/ 0 h 1668"/>
                        <a:gd name="T88" fmla="*/ 0 w 1149"/>
                        <a:gd name="T89" fmla="*/ 0 h 1668"/>
                        <a:gd name="T90" fmla="*/ 0 w 1149"/>
                        <a:gd name="T91" fmla="*/ 0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6" name="Freeform 274">
                      <a:extLst>
                        <a:ext uri="{FF2B5EF4-FFF2-40B4-BE49-F238E27FC236}">
                          <a16:creationId xmlns:a16="http://schemas.microsoft.com/office/drawing/2014/main" id="{B89CE051-BD39-44C0-86E9-679460536F72}"/>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80" name="Group 275">
                    <a:extLst>
                      <a:ext uri="{FF2B5EF4-FFF2-40B4-BE49-F238E27FC236}">
                        <a16:creationId xmlns:a16="http://schemas.microsoft.com/office/drawing/2014/main" id="{26899807-F2F2-4D52-B536-66998A4FC074}"/>
                      </a:ext>
                    </a:extLst>
                  </p:cNvPr>
                  <p:cNvGrpSpPr>
                    <a:grpSpLocks/>
                  </p:cNvGrpSpPr>
                  <p:nvPr/>
                </p:nvGrpSpPr>
                <p:grpSpPr bwMode="auto">
                  <a:xfrm>
                    <a:off x="2544" y="445"/>
                    <a:ext cx="579" cy="425"/>
                    <a:chOff x="2544" y="445"/>
                    <a:chExt cx="579" cy="425"/>
                  </a:xfrm>
                </p:grpSpPr>
                <p:grpSp>
                  <p:nvGrpSpPr>
                    <p:cNvPr id="34081" name="Group 276">
                      <a:extLst>
                        <a:ext uri="{FF2B5EF4-FFF2-40B4-BE49-F238E27FC236}">
                          <a16:creationId xmlns:a16="http://schemas.microsoft.com/office/drawing/2014/main" id="{8AD2B89B-E890-41B4-92BF-926F4D18BD1D}"/>
                        </a:ext>
                      </a:extLst>
                    </p:cNvPr>
                    <p:cNvGrpSpPr>
                      <a:grpSpLocks/>
                    </p:cNvGrpSpPr>
                    <p:nvPr/>
                  </p:nvGrpSpPr>
                  <p:grpSpPr bwMode="auto">
                    <a:xfrm>
                      <a:off x="3045" y="514"/>
                      <a:ext cx="78" cy="84"/>
                      <a:chOff x="3045" y="514"/>
                      <a:chExt cx="78" cy="84"/>
                    </a:xfrm>
                  </p:grpSpPr>
                  <p:sp>
                    <p:nvSpPr>
                      <p:cNvPr id="34093" name="Freeform 277">
                        <a:extLst>
                          <a:ext uri="{FF2B5EF4-FFF2-40B4-BE49-F238E27FC236}">
                            <a16:creationId xmlns:a16="http://schemas.microsoft.com/office/drawing/2014/main" id="{B4EDA5DD-14A6-4BC9-9969-24C2B5E8A552}"/>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4" name="Freeform 278">
                        <a:extLst>
                          <a:ext uri="{FF2B5EF4-FFF2-40B4-BE49-F238E27FC236}">
                            <a16:creationId xmlns:a16="http://schemas.microsoft.com/office/drawing/2014/main" id="{A86E6E22-7B97-4961-A211-84F23DD1F969}"/>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82" name="Group 279">
                      <a:extLst>
                        <a:ext uri="{FF2B5EF4-FFF2-40B4-BE49-F238E27FC236}">
                          <a16:creationId xmlns:a16="http://schemas.microsoft.com/office/drawing/2014/main" id="{87BC45A8-F3A7-4362-BE42-89BEBC9D4613}"/>
                        </a:ext>
                      </a:extLst>
                    </p:cNvPr>
                    <p:cNvGrpSpPr>
                      <a:grpSpLocks/>
                    </p:cNvGrpSpPr>
                    <p:nvPr/>
                  </p:nvGrpSpPr>
                  <p:grpSpPr bwMode="auto">
                    <a:xfrm>
                      <a:off x="2544" y="445"/>
                      <a:ext cx="284" cy="425"/>
                      <a:chOff x="2544" y="445"/>
                      <a:chExt cx="284" cy="425"/>
                    </a:xfrm>
                  </p:grpSpPr>
                  <p:grpSp>
                    <p:nvGrpSpPr>
                      <p:cNvPr id="34083" name="Group 280">
                        <a:extLst>
                          <a:ext uri="{FF2B5EF4-FFF2-40B4-BE49-F238E27FC236}">
                            <a16:creationId xmlns:a16="http://schemas.microsoft.com/office/drawing/2014/main" id="{B1558396-B5AE-4045-8052-A276845CE009}"/>
                          </a:ext>
                        </a:extLst>
                      </p:cNvPr>
                      <p:cNvGrpSpPr>
                        <a:grpSpLocks/>
                      </p:cNvGrpSpPr>
                      <p:nvPr/>
                    </p:nvGrpSpPr>
                    <p:grpSpPr bwMode="auto">
                      <a:xfrm>
                        <a:off x="2700" y="445"/>
                        <a:ext cx="128" cy="131"/>
                        <a:chOff x="2700" y="445"/>
                        <a:chExt cx="128" cy="131"/>
                      </a:xfrm>
                    </p:grpSpPr>
                    <p:sp>
                      <p:nvSpPr>
                        <p:cNvPr id="34091" name="Freeform 281">
                          <a:extLst>
                            <a:ext uri="{FF2B5EF4-FFF2-40B4-BE49-F238E27FC236}">
                              <a16:creationId xmlns:a16="http://schemas.microsoft.com/office/drawing/2014/main" id="{19B957F3-3744-41D2-9F8D-87E5556265E1}"/>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2" name="Freeform 282">
                          <a:extLst>
                            <a:ext uri="{FF2B5EF4-FFF2-40B4-BE49-F238E27FC236}">
                              <a16:creationId xmlns:a16="http://schemas.microsoft.com/office/drawing/2014/main" id="{56111796-E069-41E5-8F1A-98B12C774ECE}"/>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84" name="Group 283">
                        <a:extLst>
                          <a:ext uri="{FF2B5EF4-FFF2-40B4-BE49-F238E27FC236}">
                            <a16:creationId xmlns:a16="http://schemas.microsoft.com/office/drawing/2014/main" id="{0ED4D20E-8CC5-449F-B8DE-25546B0EE469}"/>
                          </a:ext>
                        </a:extLst>
                      </p:cNvPr>
                      <p:cNvGrpSpPr>
                        <a:grpSpLocks/>
                      </p:cNvGrpSpPr>
                      <p:nvPr/>
                    </p:nvGrpSpPr>
                    <p:grpSpPr bwMode="auto">
                      <a:xfrm>
                        <a:off x="2544" y="771"/>
                        <a:ext cx="176" cy="99"/>
                        <a:chOff x="2544" y="771"/>
                        <a:chExt cx="176" cy="99"/>
                      </a:xfrm>
                    </p:grpSpPr>
                    <p:sp>
                      <p:nvSpPr>
                        <p:cNvPr id="34085" name="Freeform 284">
                          <a:extLst>
                            <a:ext uri="{FF2B5EF4-FFF2-40B4-BE49-F238E27FC236}">
                              <a16:creationId xmlns:a16="http://schemas.microsoft.com/office/drawing/2014/main" id="{EFFB6F27-9CBA-4A4F-8C11-0F1419C976C8}"/>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4086" name="Group 285">
                          <a:extLst>
                            <a:ext uri="{FF2B5EF4-FFF2-40B4-BE49-F238E27FC236}">
                              <a16:creationId xmlns:a16="http://schemas.microsoft.com/office/drawing/2014/main" id="{3A8DDBF7-D130-48A4-85DC-71E1C2677F7D}"/>
                            </a:ext>
                          </a:extLst>
                        </p:cNvPr>
                        <p:cNvGrpSpPr>
                          <a:grpSpLocks/>
                        </p:cNvGrpSpPr>
                        <p:nvPr/>
                      </p:nvGrpSpPr>
                      <p:grpSpPr bwMode="auto">
                        <a:xfrm>
                          <a:off x="2544" y="771"/>
                          <a:ext cx="176" cy="99"/>
                          <a:chOff x="2544" y="771"/>
                          <a:chExt cx="176" cy="99"/>
                        </a:xfrm>
                      </p:grpSpPr>
                      <p:sp>
                        <p:nvSpPr>
                          <p:cNvPr id="34087" name="Freeform 286">
                            <a:extLst>
                              <a:ext uri="{FF2B5EF4-FFF2-40B4-BE49-F238E27FC236}">
                                <a16:creationId xmlns:a16="http://schemas.microsoft.com/office/drawing/2014/main" id="{ED6C63EB-C402-45EF-830A-1B435AA54FAC}"/>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88" name="Freeform 287">
                            <a:extLst>
                              <a:ext uri="{FF2B5EF4-FFF2-40B4-BE49-F238E27FC236}">
                                <a16:creationId xmlns:a16="http://schemas.microsoft.com/office/drawing/2014/main" id="{46BF12FA-AE2B-4D9D-AE82-339985331CBF}"/>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89" name="Freeform 288">
                            <a:extLst>
                              <a:ext uri="{FF2B5EF4-FFF2-40B4-BE49-F238E27FC236}">
                                <a16:creationId xmlns:a16="http://schemas.microsoft.com/office/drawing/2014/main" id="{37673FF6-6F9D-44DF-ACCC-15A10E4B4CAD}"/>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0" name="Freeform 289">
                            <a:extLst>
                              <a:ext uri="{FF2B5EF4-FFF2-40B4-BE49-F238E27FC236}">
                                <a16:creationId xmlns:a16="http://schemas.microsoft.com/office/drawing/2014/main" id="{2D5DE934-262C-4E56-95DA-4187B478E764}"/>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4062" name="Group 290">
                  <a:extLst>
                    <a:ext uri="{FF2B5EF4-FFF2-40B4-BE49-F238E27FC236}">
                      <a16:creationId xmlns:a16="http://schemas.microsoft.com/office/drawing/2014/main" id="{68DAC252-6B41-4387-A981-3E3015A6AEB6}"/>
                    </a:ext>
                  </a:extLst>
                </p:cNvPr>
                <p:cNvGrpSpPr>
                  <a:grpSpLocks/>
                </p:cNvGrpSpPr>
                <p:nvPr/>
              </p:nvGrpSpPr>
              <p:grpSpPr bwMode="auto">
                <a:xfrm>
                  <a:off x="2866" y="422"/>
                  <a:ext cx="132" cy="133"/>
                  <a:chOff x="2866" y="422"/>
                  <a:chExt cx="132" cy="133"/>
                </a:xfrm>
              </p:grpSpPr>
              <p:grpSp>
                <p:nvGrpSpPr>
                  <p:cNvPr id="34063" name="Group 291">
                    <a:extLst>
                      <a:ext uri="{FF2B5EF4-FFF2-40B4-BE49-F238E27FC236}">
                        <a16:creationId xmlns:a16="http://schemas.microsoft.com/office/drawing/2014/main" id="{525273B6-7921-4EFE-9797-0905AFB83896}"/>
                      </a:ext>
                    </a:extLst>
                  </p:cNvPr>
                  <p:cNvGrpSpPr>
                    <a:grpSpLocks/>
                  </p:cNvGrpSpPr>
                  <p:nvPr/>
                </p:nvGrpSpPr>
                <p:grpSpPr bwMode="auto">
                  <a:xfrm>
                    <a:off x="2900" y="422"/>
                    <a:ext cx="35" cy="85"/>
                    <a:chOff x="2900" y="422"/>
                    <a:chExt cx="35" cy="85"/>
                  </a:xfrm>
                </p:grpSpPr>
                <p:sp>
                  <p:nvSpPr>
                    <p:cNvPr id="34074" name="Arc 292">
                      <a:extLst>
                        <a:ext uri="{FF2B5EF4-FFF2-40B4-BE49-F238E27FC236}">
                          <a16:creationId xmlns:a16="http://schemas.microsoft.com/office/drawing/2014/main" id="{08E7856C-1920-48CB-92B2-CCD09B137103}"/>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5" name="Arc 293">
                      <a:extLst>
                        <a:ext uri="{FF2B5EF4-FFF2-40B4-BE49-F238E27FC236}">
                          <a16:creationId xmlns:a16="http://schemas.microsoft.com/office/drawing/2014/main" id="{85BDDDE2-D376-43C1-A7DF-1D4AC085182E}"/>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6" name="Arc 294">
                      <a:extLst>
                        <a:ext uri="{FF2B5EF4-FFF2-40B4-BE49-F238E27FC236}">
                          <a16:creationId xmlns:a16="http://schemas.microsoft.com/office/drawing/2014/main" id="{1CD3E6FD-0218-4D8B-8E6B-64B375AD5DEF}"/>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7" name="Arc 295">
                      <a:extLst>
                        <a:ext uri="{FF2B5EF4-FFF2-40B4-BE49-F238E27FC236}">
                          <a16:creationId xmlns:a16="http://schemas.microsoft.com/office/drawing/2014/main" id="{EF1366D4-6C3F-49E0-91FF-D60119465DCC}"/>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8" name="Arc 296">
                      <a:extLst>
                        <a:ext uri="{FF2B5EF4-FFF2-40B4-BE49-F238E27FC236}">
                          <a16:creationId xmlns:a16="http://schemas.microsoft.com/office/drawing/2014/main" id="{EB97A4A9-5E98-4214-8FD3-F03131E9226E}"/>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64" name="Group 297">
                    <a:extLst>
                      <a:ext uri="{FF2B5EF4-FFF2-40B4-BE49-F238E27FC236}">
                        <a16:creationId xmlns:a16="http://schemas.microsoft.com/office/drawing/2014/main" id="{CC16600E-0C87-4703-8E32-27224319BD53}"/>
                      </a:ext>
                    </a:extLst>
                  </p:cNvPr>
                  <p:cNvGrpSpPr>
                    <a:grpSpLocks/>
                  </p:cNvGrpSpPr>
                  <p:nvPr/>
                </p:nvGrpSpPr>
                <p:grpSpPr bwMode="auto">
                  <a:xfrm>
                    <a:off x="2866" y="515"/>
                    <a:ext cx="41" cy="32"/>
                    <a:chOff x="2866" y="515"/>
                    <a:chExt cx="41" cy="32"/>
                  </a:xfrm>
                </p:grpSpPr>
                <p:sp>
                  <p:nvSpPr>
                    <p:cNvPr id="34070" name="Arc 298">
                      <a:extLst>
                        <a:ext uri="{FF2B5EF4-FFF2-40B4-BE49-F238E27FC236}">
                          <a16:creationId xmlns:a16="http://schemas.microsoft.com/office/drawing/2014/main" id="{ED0F2C9C-3334-44A0-A7F5-ED8A8A875559}"/>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1" name="Arc 299">
                      <a:extLst>
                        <a:ext uri="{FF2B5EF4-FFF2-40B4-BE49-F238E27FC236}">
                          <a16:creationId xmlns:a16="http://schemas.microsoft.com/office/drawing/2014/main" id="{5022D431-3B65-4B15-9B75-540A3F023813}"/>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2" name="Arc 300">
                      <a:extLst>
                        <a:ext uri="{FF2B5EF4-FFF2-40B4-BE49-F238E27FC236}">
                          <a16:creationId xmlns:a16="http://schemas.microsoft.com/office/drawing/2014/main" id="{524E0359-67DF-4B0C-A88B-FE84A3F767B3}"/>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3" name="Arc 301">
                      <a:extLst>
                        <a:ext uri="{FF2B5EF4-FFF2-40B4-BE49-F238E27FC236}">
                          <a16:creationId xmlns:a16="http://schemas.microsoft.com/office/drawing/2014/main" id="{5CB2B9F3-A0D9-4849-B303-D8E86C271F58}"/>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65" name="Group 302">
                    <a:extLst>
                      <a:ext uri="{FF2B5EF4-FFF2-40B4-BE49-F238E27FC236}">
                        <a16:creationId xmlns:a16="http://schemas.microsoft.com/office/drawing/2014/main" id="{EB662C23-6292-4AB6-9282-20BF2B9A6147}"/>
                      </a:ext>
                    </a:extLst>
                  </p:cNvPr>
                  <p:cNvGrpSpPr>
                    <a:grpSpLocks/>
                  </p:cNvGrpSpPr>
                  <p:nvPr/>
                </p:nvGrpSpPr>
                <p:grpSpPr bwMode="auto">
                  <a:xfrm>
                    <a:off x="2926" y="516"/>
                    <a:ext cx="72" cy="39"/>
                    <a:chOff x="2926" y="516"/>
                    <a:chExt cx="72" cy="39"/>
                  </a:xfrm>
                </p:grpSpPr>
                <p:sp>
                  <p:nvSpPr>
                    <p:cNvPr id="34066" name="Arc 303">
                      <a:extLst>
                        <a:ext uri="{FF2B5EF4-FFF2-40B4-BE49-F238E27FC236}">
                          <a16:creationId xmlns:a16="http://schemas.microsoft.com/office/drawing/2014/main" id="{A8917A7C-5627-482E-A3FC-985CAD569F07}"/>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7" name="Arc 304">
                      <a:extLst>
                        <a:ext uri="{FF2B5EF4-FFF2-40B4-BE49-F238E27FC236}">
                          <a16:creationId xmlns:a16="http://schemas.microsoft.com/office/drawing/2014/main" id="{EF5690F8-65C4-433F-9BE2-045D828B1157}"/>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8" name="Arc 305">
                      <a:extLst>
                        <a:ext uri="{FF2B5EF4-FFF2-40B4-BE49-F238E27FC236}">
                          <a16:creationId xmlns:a16="http://schemas.microsoft.com/office/drawing/2014/main" id="{BF7E3095-900C-4781-BA99-249278A0A481}"/>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9" name="Arc 306">
                      <a:extLst>
                        <a:ext uri="{FF2B5EF4-FFF2-40B4-BE49-F238E27FC236}">
                          <a16:creationId xmlns:a16="http://schemas.microsoft.com/office/drawing/2014/main" id="{F968FC5B-168F-4BE7-99FB-65F069297EA0}"/>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3919" name="Group 307">
              <a:extLst>
                <a:ext uri="{FF2B5EF4-FFF2-40B4-BE49-F238E27FC236}">
                  <a16:creationId xmlns:a16="http://schemas.microsoft.com/office/drawing/2014/main" id="{C6E2AD9E-0331-40A9-BC7E-89A5862D8AEC}"/>
                </a:ext>
              </a:extLst>
            </p:cNvPr>
            <p:cNvGrpSpPr>
              <a:grpSpLocks/>
            </p:cNvGrpSpPr>
            <p:nvPr/>
          </p:nvGrpSpPr>
          <p:grpSpPr bwMode="auto">
            <a:xfrm>
              <a:off x="2520" y="387"/>
              <a:ext cx="745" cy="521"/>
              <a:chOff x="2520" y="387"/>
              <a:chExt cx="745" cy="521"/>
            </a:xfrm>
          </p:grpSpPr>
          <p:grpSp>
            <p:nvGrpSpPr>
              <p:cNvPr id="33920" name="Group 308">
                <a:extLst>
                  <a:ext uri="{FF2B5EF4-FFF2-40B4-BE49-F238E27FC236}">
                    <a16:creationId xmlns:a16="http://schemas.microsoft.com/office/drawing/2014/main" id="{5D4B3C2C-08C8-43CB-A211-92EE53AD0602}"/>
                  </a:ext>
                </a:extLst>
              </p:cNvPr>
              <p:cNvGrpSpPr>
                <a:grpSpLocks/>
              </p:cNvGrpSpPr>
              <p:nvPr/>
            </p:nvGrpSpPr>
            <p:grpSpPr bwMode="auto">
              <a:xfrm>
                <a:off x="2981" y="387"/>
                <a:ext cx="284" cy="362"/>
                <a:chOff x="2981" y="387"/>
                <a:chExt cx="284" cy="362"/>
              </a:xfrm>
            </p:grpSpPr>
            <p:grpSp>
              <p:nvGrpSpPr>
                <p:cNvPr id="33977" name="Group 309">
                  <a:extLst>
                    <a:ext uri="{FF2B5EF4-FFF2-40B4-BE49-F238E27FC236}">
                      <a16:creationId xmlns:a16="http://schemas.microsoft.com/office/drawing/2014/main" id="{D1F74F84-D04F-46EB-B585-4B881BC3321F}"/>
                    </a:ext>
                  </a:extLst>
                </p:cNvPr>
                <p:cNvGrpSpPr>
                  <a:grpSpLocks/>
                </p:cNvGrpSpPr>
                <p:nvPr/>
              </p:nvGrpSpPr>
              <p:grpSpPr bwMode="auto">
                <a:xfrm>
                  <a:off x="3172" y="387"/>
                  <a:ext cx="93" cy="116"/>
                  <a:chOff x="3172" y="387"/>
                  <a:chExt cx="93" cy="116"/>
                </a:xfrm>
              </p:grpSpPr>
              <p:sp>
                <p:nvSpPr>
                  <p:cNvPr id="34045" name="Oval 310">
                    <a:extLst>
                      <a:ext uri="{FF2B5EF4-FFF2-40B4-BE49-F238E27FC236}">
                        <a16:creationId xmlns:a16="http://schemas.microsoft.com/office/drawing/2014/main" id="{0405B07D-E746-4E43-89DA-77288BA6D0FC}"/>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6" name="Oval 311">
                    <a:extLst>
                      <a:ext uri="{FF2B5EF4-FFF2-40B4-BE49-F238E27FC236}">
                        <a16:creationId xmlns:a16="http://schemas.microsoft.com/office/drawing/2014/main" id="{B1692F0C-A9F5-45F1-ABD1-035224AA18DC}"/>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7" name="Oval 312">
                    <a:extLst>
                      <a:ext uri="{FF2B5EF4-FFF2-40B4-BE49-F238E27FC236}">
                        <a16:creationId xmlns:a16="http://schemas.microsoft.com/office/drawing/2014/main" id="{65037CEA-DA13-4853-9BF4-CA6D675F5F94}"/>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8" name="Oval 313">
                    <a:extLst>
                      <a:ext uri="{FF2B5EF4-FFF2-40B4-BE49-F238E27FC236}">
                        <a16:creationId xmlns:a16="http://schemas.microsoft.com/office/drawing/2014/main" id="{5D096B41-C110-4422-993C-4D534AA55461}"/>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9" name="Oval 314">
                    <a:extLst>
                      <a:ext uri="{FF2B5EF4-FFF2-40B4-BE49-F238E27FC236}">
                        <a16:creationId xmlns:a16="http://schemas.microsoft.com/office/drawing/2014/main" id="{7BA48C9D-8CF6-4173-828B-5DEA023F0C8F}"/>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0" name="Oval 315">
                    <a:extLst>
                      <a:ext uri="{FF2B5EF4-FFF2-40B4-BE49-F238E27FC236}">
                        <a16:creationId xmlns:a16="http://schemas.microsoft.com/office/drawing/2014/main" id="{3674FF02-6C48-46DF-82BC-76D1E5DD92B3}"/>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1" name="Oval 316">
                    <a:extLst>
                      <a:ext uri="{FF2B5EF4-FFF2-40B4-BE49-F238E27FC236}">
                        <a16:creationId xmlns:a16="http://schemas.microsoft.com/office/drawing/2014/main" id="{FB9C1374-3673-4E72-BA13-DE14713107F1}"/>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2" name="Oval 317">
                    <a:extLst>
                      <a:ext uri="{FF2B5EF4-FFF2-40B4-BE49-F238E27FC236}">
                        <a16:creationId xmlns:a16="http://schemas.microsoft.com/office/drawing/2014/main" id="{9A04EA9F-8B3F-4CF3-B456-DB62ACAEE86C}"/>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3" name="Oval 318">
                    <a:extLst>
                      <a:ext uri="{FF2B5EF4-FFF2-40B4-BE49-F238E27FC236}">
                        <a16:creationId xmlns:a16="http://schemas.microsoft.com/office/drawing/2014/main" id="{9C527660-04B8-4045-B814-4567EE5B7A45}"/>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4" name="Oval 319">
                    <a:extLst>
                      <a:ext uri="{FF2B5EF4-FFF2-40B4-BE49-F238E27FC236}">
                        <a16:creationId xmlns:a16="http://schemas.microsoft.com/office/drawing/2014/main" id="{7C5EF40D-17B6-4982-9BF1-A9C6A0E9D025}"/>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5" name="Oval 320">
                    <a:extLst>
                      <a:ext uri="{FF2B5EF4-FFF2-40B4-BE49-F238E27FC236}">
                        <a16:creationId xmlns:a16="http://schemas.microsoft.com/office/drawing/2014/main" id="{2E1B66D5-FC3B-4F88-83E6-7A5F2786C253}"/>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6" name="Oval 321">
                    <a:extLst>
                      <a:ext uri="{FF2B5EF4-FFF2-40B4-BE49-F238E27FC236}">
                        <a16:creationId xmlns:a16="http://schemas.microsoft.com/office/drawing/2014/main" id="{AD51DD36-D81C-4425-B946-7E6C27247193}"/>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7" name="Oval 322">
                    <a:extLst>
                      <a:ext uri="{FF2B5EF4-FFF2-40B4-BE49-F238E27FC236}">
                        <a16:creationId xmlns:a16="http://schemas.microsoft.com/office/drawing/2014/main" id="{F6F1A2B5-B56F-466F-BC5B-8A2BDC0B7170}"/>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58" name="Oval 323">
                    <a:extLst>
                      <a:ext uri="{FF2B5EF4-FFF2-40B4-BE49-F238E27FC236}">
                        <a16:creationId xmlns:a16="http://schemas.microsoft.com/office/drawing/2014/main" id="{A92B1ED2-7176-4E8D-966D-6533C475FB9F}"/>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3978" name="Group 324">
                  <a:extLst>
                    <a:ext uri="{FF2B5EF4-FFF2-40B4-BE49-F238E27FC236}">
                      <a16:creationId xmlns:a16="http://schemas.microsoft.com/office/drawing/2014/main" id="{D4EEA9A4-0AEA-4199-B7DE-8790439F5D68}"/>
                    </a:ext>
                  </a:extLst>
                </p:cNvPr>
                <p:cNvGrpSpPr>
                  <a:grpSpLocks/>
                </p:cNvGrpSpPr>
                <p:nvPr/>
              </p:nvGrpSpPr>
              <p:grpSpPr bwMode="auto">
                <a:xfrm>
                  <a:off x="3001" y="482"/>
                  <a:ext cx="186" cy="145"/>
                  <a:chOff x="3001" y="482"/>
                  <a:chExt cx="186" cy="145"/>
                </a:xfrm>
              </p:grpSpPr>
              <p:sp>
                <p:nvSpPr>
                  <p:cNvPr id="34004" name="Oval 325">
                    <a:extLst>
                      <a:ext uri="{FF2B5EF4-FFF2-40B4-BE49-F238E27FC236}">
                        <a16:creationId xmlns:a16="http://schemas.microsoft.com/office/drawing/2014/main" id="{6E4022F0-9A8B-4170-940C-1E511D025669}"/>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34005" name="Group 326">
                    <a:extLst>
                      <a:ext uri="{FF2B5EF4-FFF2-40B4-BE49-F238E27FC236}">
                        <a16:creationId xmlns:a16="http://schemas.microsoft.com/office/drawing/2014/main" id="{644B21A9-9722-4920-9739-83B702F182DA}"/>
                      </a:ext>
                    </a:extLst>
                  </p:cNvPr>
                  <p:cNvGrpSpPr>
                    <a:grpSpLocks/>
                  </p:cNvGrpSpPr>
                  <p:nvPr/>
                </p:nvGrpSpPr>
                <p:grpSpPr bwMode="auto">
                  <a:xfrm>
                    <a:off x="3001" y="482"/>
                    <a:ext cx="186" cy="145"/>
                    <a:chOff x="3001" y="482"/>
                    <a:chExt cx="186" cy="145"/>
                  </a:xfrm>
                </p:grpSpPr>
                <p:sp>
                  <p:nvSpPr>
                    <p:cNvPr id="34006" name="Oval 327">
                      <a:extLst>
                        <a:ext uri="{FF2B5EF4-FFF2-40B4-BE49-F238E27FC236}">
                          <a16:creationId xmlns:a16="http://schemas.microsoft.com/office/drawing/2014/main" id="{CE060F70-0CAC-4ADB-9E4E-9874A32F0768}"/>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7" name="Oval 328">
                      <a:extLst>
                        <a:ext uri="{FF2B5EF4-FFF2-40B4-BE49-F238E27FC236}">
                          <a16:creationId xmlns:a16="http://schemas.microsoft.com/office/drawing/2014/main" id="{0F34F29B-B32B-4EEC-9B91-57E0B442CE38}"/>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8" name="Oval 329">
                      <a:extLst>
                        <a:ext uri="{FF2B5EF4-FFF2-40B4-BE49-F238E27FC236}">
                          <a16:creationId xmlns:a16="http://schemas.microsoft.com/office/drawing/2014/main" id="{BA5A9180-612C-4E02-B213-91A26B960023}"/>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9" name="Oval 330">
                      <a:extLst>
                        <a:ext uri="{FF2B5EF4-FFF2-40B4-BE49-F238E27FC236}">
                          <a16:creationId xmlns:a16="http://schemas.microsoft.com/office/drawing/2014/main" id="{E717EA4B-F785-4506-9D65-EBF0DF3182A8}"/>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0" name="Oval 331">
                      <a:extLst>
                        <a:ext uri="{FF2B5EF4-FFF2-40B4-BE49-F238E27FC236}">
                          <a16:creationId xmlns:a16="http://schemas.microsoft.com/office/drawing/2014/main" id="{BD5CB5A2-BF4F-46D9-B07F-004A6AF547CB}"/>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1" name="Oval 332">
                      <a:extLst>
                        <a:ext uri="{FF2B5EF4-FFF2-40B4-BE49-F238E27FC236}">
                          <a16:creationId xmlns:a16="http://schemas.microsoft.com/office/drawing/2014/main" id="{532001DA-2BC6-4372-AA1D-0B4DD0D19A90}"/>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2" name="Oval 333">
                      <a:extLst>
                        <a:ext uri="{FF2B5EF4-FFF2-40B4-BE49-F238E27FC236}">
                          <a16:creationId xmlns:a16="http://schemas.microsoft.com/office/drawing/2014/main" id="{96CBF23E-D156-462F-B378-BD1905116079}"/>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3" name="Oval 334">
                      <a:extLst>
                        <a:ext uri="{FF2B5EF4-FFF2-40B4-BE49-F238E27FC236}">
                          <a16:creationId xmlns:a16="http://schemas.microsoft.com/office/drawing/2014/main" id="{D4D77079-E766-4AEC-B298-011ADC01E7C8}"/>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4" name="Oval 335">
                      <a:extLst>
                        <a:ext uri="{FF2B5EF4-FFF2-40B4-BE49-F238E27FC236}">
                          <a16:creationId xmlns:a16="http://schemas.microsoft.com/office/drawing/2014/main" id="{5B7F5EA0-621C-4154-9238-4DE83790E23E}"/>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5" name="Oval 336">
                      <a:extLst>
                        <a:ext uri="{FF2B5EF4-FFF2-40B4-BE49-F238E27FC236}">
                          <a16:creationId xmlns:a16="http://schemas.microsoft.com/office/drawing/2014/main" id="{2EA11115-4C1D-4E03-A0AD-7C09C9DE9B40}"/>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6" name="Oval 337">
                      <a:extLst>
                        <a:ext uri="{FF2B5EF4-FFF2-40B4-BE49-F238E27FC236}">
                          <a16:creationId xmlns:a16="http://schemas.microsoft.com/office/drawing/2014/main" id="{99099BF7-68EC-4B75-A53C-4D928E59F598}"/>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7" name="Oval 338">
                      <a:extLst>
                        <a:ext uri="{FF2B5EF4-FFF2-40B4-BE49-F238E27FC236}">
                          <a16:creationId xmlns:a16="http://schemas.microsoft.com/office/drawing/2014/main" id="{9D646ED8-6551-4B89-8765-17041C4EA717}"/>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8" name="Oval 339">
                      <a:extLst>
                        <a:ext uri="{FF2B5EF4-FFF2-40B4-BE49-F238E27FC236}">
                          <a16:creationId xmlns:a16="http://schemas.microsoft.com/office/drawing/2014/main" id="{8BF4A634-412B-490A-9A7F-8BA30860407C}"/>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19" name="Oval 340">
                      <a:extLst>
                        <a:ext uri="{FF2B5EF4-FFF2-40B4-BE49-F238E27FC236}">
                          <a16:creationId xmlns:a16="http://schemas.microsoft.com/office/drawing/2014/main" id="{56D0AF7D-576B-4497-942D-CA49A9C0BD08}"/>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0" name="Oval 341">
                      <a:extLst>
                        <a:ext uri="{FF2B5EF4-FFF2-40B4-BE49-F238E27FC236}">
                          <a16:creationId xmlns:a16="http://schemas.microsoft.com/office/drawing/2014/main" id="{C2564D1D-04A7-4B5E-BBC3-06478C1AF1A9}"/>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1" name="Oval 342">
                      <a:extLst>
                        <a:ext uri="{FF2B5EF4-FFF2-40B4-BE49-F238E27FC236}">
                          <a16:creationId xmlns:a16="http://schemas.microsoft.com/office/drawing/2014/main" id="{96804DFA-E536-4198-B1CB-596202FB375E}"/>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2" name="Oval 343">
                      <a:extLst>
                        <a:ext uri="{FF2B5EF4-FFF2-40B4-BE49-F238E27FC236}">
                          <a16:creationId xmlns:a16="http://schemas.microsoft.com/office/drawing/2014/main" id="{4FBF2016-BCBB-4280-9DB8-1B5BAB1C7730}"/>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3" name="Oval 344">
                      <a:extLst>
                        <a:ext uri="{FF2B5EF4-FFF2-40B4-BE49-F238E27FC236}">
                          <a16:creationId xmlns:a16="http://schemas.microsoft.com/office/drawing/2014/main" id="{E408BD8E-7999-46D5-8D6E-5E2EC9974DBE}"/>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4" name="Oval 345">
                      <a:extLst>
                        <a:ext uri="{FF2B5EF4-FFF2-40B4-BE49-F238E27FC236}">
                          <a16:creationId xmlns:a16="http://schemas.microsoft.com/office/drawing/2014/main" id="{AB99631A-259E-4DDF-9F88-31224CE1F2F6}"/>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5" name="Oval 346">
                      <a:extLst>
                        <a:ext uri="{FF2B5EF4-FFF2-40B4-BE49-F238E27FC236}">
                          <a16:creationId xmlns:a16="http://schemas.microsoft.com/office/drawing/2014/main" id="{03F1C553-6110-43F3-92C6-52D63D70A83A}"/>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6" name="Oval 347">
                      <a:extLst>
                        <a:ext uri="{FF2B5EF4-FFF2-40B4-BE49-F238E27FC236}">
                          <a16:creationId xmlns:a16="http://schemas.microsoft.com/office/drawing/2014/main" id="{8F3D4B3D-55B8-433C-A423-9CEBFC066067}"/>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7" name="Oval 348">
                      <a:extLst>
                        <a:ext uri="{FF2B5EF4-FFF2-40B4-BE49-F238E27FC236}">
                          <a16:creationId xmlns:a16="http://schemas.microsoft.com/office/drawing/2014/main" id="{13E59875-AFD9-4615-81CC-41DD4CDCF997}"/>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8" name="Oval 349">
                      <a:extLst>
                        <a:ext uri="{FF2B5EF4-FFF2-40B4-BE49-F238E27FC236}">
                          <a16:creationId xmlns:a16="http://schemas.microsoft.com/office/drawing/2014/main" id="{0D2AEFAD-ADE2-4AB0-879F-41CD0C494174}"/>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29" name="Oval 350">
                      <a:extLst>
                        <a:ext uri="{FF2B5EF4-FFF2-40B4-BE49-F238E27FC236}">
                          <a16:creationId xmlns:a16="http://schemas.microsoft.com/office/drawing/2014/main" id="{BB600E4F-3C7D-45D5-80A5-DF46EE0193EF}"/>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0" name="Oval 351">
                      <a:extLst>
                        <a:ext uri="{FF2B5EF4-FFF2-40B4-BE49-F238E27FC236}">
                          <a16:creationId xmlns:a16="http://schemas.microsoft.com/office/drawing/2014/main" id="{CB5A57AE-E697-41D9-87BA-CBC52A05F918}"/>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1" name="Oval 352">
                      <a:extLst>
                        <a:ext uri="{FF2B5EF4-FFF2-40B4-BE49-F238E27FC236}">
                          <a16:creationId xmlns:a16="http://schemas.microsoft.com/office/drawing/2014/main" id="{EF9C1E8D-7D79-49C7-A4D7-735A05493F5A}"/>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2" name="Oval 353">
                      <a:extLst>
                        <a:ext uri="{FF2B5EF4-FFF2-40B4-BE49-F238E27FC236}">
                          <a16:creationId xmlns:a16="http://schemas.microsoft.com/office/drawing/2014/main" id="{A28BFF0D-BC5A-40E4-BC72-8817FCBFF9F3}"/>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3" name="Oval 354">
                      <a:extLst>
                        <a:ext uri="{FF2B5EF4-FFF2-40B4-BE49-F238E27FC236}">
                          <a16:creationId xmlns:a16="http://schemas.microsoft.com/office/drawing/2014/main" id="{82E3CE84-2382-4750-9810-D61A5978314C}"/>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4" name="Oval 355">
                      <a:extLst>
                        <a:ext uri="{FF2B5EF4-FFF2-40B4-BE49-F238E27FC236}">
                          <a16:creationId xmlns:a16="http://schemas.microsoft.com/office/drawing/2014/main" id="{CE8D2139-2180-455A-9BA6-DEFBF51B8DEA}"/>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5" name="Oval 356">
                      <a:extLst>
                        <a:ext uri="{FF2B5EF4-FFF2-40B4-BE49-F238E27FC236}">
                          <a16:creationId xmlns:a16="http://schemas.microsoft.com/office/drawing/2014/main" id="{F9B4861D-93B6-49A1-B30E-6EF582E95678}"/>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6" name="Oval 357">
                      <a:extLst>
                        <a:ext uri="{FF2B5EF4-FFF2-40B4-BE49-F238E27FC236}">
                          <a16:creationId xmlns:a16="http://schemas.microsoft.com/office/drawing/2014/main" id="{22E727D3-135B-42F6-AF9E-B07A25C47933}"/>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7" name="Oval 358">
                      <a:extLst>
                        <a:ext uri="{FF2B5EF4-FFF2-40B4-BE49-F238E27FC236}">
                          <a16:creationId xmlns:a16="http://schemas.microsoft.com/office/drawing/2014/main" id="{62F81E06-E95C-4E9E-A7CF-744C046396B1}"/>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8" name="Oval 359">
                      <a:extLst>
                        <a:ext uri="{FF2B5EF4-FFF2-40B4-BE49-F238E27FC236}">
                          <a16:creationId xmlns:a16="http://schemas.microsoft.com/office/drawing/2014/main" id="{D603C2F1-B253-4FCE-B300-3D191054F232}"/>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39" name="Oval 360">
                      <a:extLst>
                        <a:ext uri="{FF2B5EF4-FFF2-40B4-BE49-F238E27FC236}">
                          <a16:creationId xmlns:a16="http://schemas.microsoft.com/office/drawing/2014/main" id="{804B6F60-4103-4023-98C3-568D16E70A56}"/>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0" name="Oval 361">
                      <a:extLst>
                        <a:ext uri="{FF2B5EF4-FFF2-40B4-BE49-F238E27FC236}">
                          <a16:creationId xmlns:a16="http://schemas.microsoft.com/office/drawing/2014/main" id="{80751F57-C5DB-4C52-B20F-830951CAC737}"/>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1" name="Oval 362">
                      <a:extLst>
                        <a:ext uri="{FF2B5EF4-FFF2-40B4-BE49-F238E27FC236}">
                          <a16:creationId xmlns:a16="http://schemas.microsoft.com/office/drawing/2014/main" id="{18AAD62E-CBAB-4267-9C61-909AA596433B}"/>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2" name="Oval 363">
                      <a:extLst>
                        <a:ext uri="{FF2B5EF4-FFF2-40B4-BE49-F238E27FC236}">
                          <a16:creationId xmlns:a16="http://schemas.microsoft.com/office/drawing/2014/main" id="{42FD7FB1-286B-4534-BE15-973D8DA8E302}"/>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3" name="Oval 364">
                      <a:extLst>
                        <a:ext uri="{FF2B5EF4-FFF2-40B4-BE49-F238E27FC236}">
                          <a16:creationId xmlns:a16="http://schemas.microsoft.com/office/drawing/2014/main" id="{52A168B8-9EFF-4B21-9163-BD3A41EEC49B}"/>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44" name="Oval 365">
                      <a:extLst>
                        <a:ext uri="{FF2B5EF4-FFF2-40B4-BE49-F238E27FC236}">
                          <a16:creationId xmlns:a16="http://schemas.microsoft.com/office/drawing/2014/main" id="{2EAA1111-827E-4121-9BEA-32335E1E77F4}"/>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3979" name="Group 366">
                  <a:extLst>
                    <a:ext uri="{FF2B5EF4-FFF2-40B4-BE49-F238E27FC236}">
                      <a16:creationId xmlns:a16="http://schemas.microsoft.com/office/drawing/2014/main" id="{0BBBA512-EC26-4E0C-A8BE-710DCF419994}"/>
                    </a:ext>
                  </a:extLst>
                </p:cNvPr>
                <p:cNvGrpSpPr>
                  <a:grpSpLocks/>
                </p:cNvGrpSpPr>
                <p:nvPr/>
              </p:nvGrpSpPr>
              <p:grpSpPr bwMode="auto">
                <a:xfrm>
                  <a:off x="2981" y="633"/>
                  <a:ext cx="168" cy="116"/>
                  <a:chOff x="2981" y="633"/>
                  <a:chExt cx="168" cy="116"/>
                </a:xfrm>
              </p:grpSpPr>
              <p:sp>
                <p:nvSpPr>
                  <p:cNvPr id="33980" name="Oval 367">
                    <a:extLst>
                      <a:ext uri="{FF2B5EF4-FFF2-40B4-BE49-F238E27FC236}">
                        <a16:creationId xmlns:a16="http://schemas.microsoft.com/office/drawing/2014/main" id="{1DE3E299-C0AB-40F5-9A27-9F3D52384FFA}"/>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1" name="Oval 368">
                    <a:extLst>
                      <a:ext uri="{FF2B5EF4-FFF2-40B4-BE49-F238E27FC236}">
                        <a16:creationId xmlns:a16="http://schemas.microsoft.com/office/drawing/2014/main" id="{37FD80CE-BF22-4919-ABF3-AEBB35CC7F50}"/>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2" name="Oval 369">
                    <a:extLst>
                      <a:ext uri="{FF2B5EF4-FFF2-40B4-BE49-F238E27FC236}">
                        <a16:creationId xmlns:a16="http://schemas.microsoft.com/office/drawing/2014/main" id="{A52C1DCD-2F49-415A-932C-4F9BD71C271B}"/>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3" name="Oval 370">
                    <a:extLst>
                      <a:ext uri="{FF2B5EF4-FFF2-40B4-BE49-F238E27FC236}">
                        <a16:creationId xmlns:a16="http://schemas.microsoft.com/office/drawing/2014/main" id="{74380775-91F1-4DC4-AF21-532787B2D7FA}"/>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4" name="Oval 371">
                    <a:extLst>
                      <a:ext uri="{FF2B5EF4-FFF2-40B4-BE49-F238E27FC236}">
                        <a16:creationId xmlns:a16="http://schemas.microsoft.com/office/drawing/2014/main" id="{1D1D2888-AD67-483D-ADB3-852964697166}"/>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5" name="Oval 372">
                    <a:extLst>
                      <a:ext uri="{FF2B5EF4-FFF2-40B4-BE49-F238E27FC236}">
                        <a16:creationId xmlns:a16="http://schemas.microsoft.com/office/drawing/2014/main" id="{48C381F7-934C-426D-BDE8-53A2346C81B9}"/>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6" name="Oval 373">
                    <a:extLst>
                      <a:ext uri="{FF2B5EF4-FFF2-40B4-BE49-F238E27FC236}">
                        <a16:creationId xmlns:a16="http://schemas.microsoft.com/office/drawing/2014/main" id="{4D4A4995-6EC8-44B8-BD47-88062F9E5045}"/>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7" name="Oval 374">
                    <a:extLst>
                      <a:ext uri="{FF2B5EF4-FFF2-40B4-BE49-F238E27FC236}">
                        <a16:creationId xmlns:a16="http://schemas.microsoft.com/office/drawing/2014/main" id="{811982A1-06D8-43B1-8824-2D13CD17A5E9}"/>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8" name="Oval 375">
                    <a:extLst>
                      <a:ext uri="{FF2B5EF4-FFF2-40B4-BE49-F238E27FC236}">
                        <a16:creationId xmlns:a16="http://schemas.microsoft.com/office/drawing/2014/main" id="{1038A5EC-7F3D-44FC-8C0B-76892DF1F0F8}"/>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89" name="Oval 376">
                    <a:extLst>
                      <a:ext uri="{FF2B5EF4-FFF2-40B4-BE49-F238E27FC236}">
                        <a16:creationId xmlns:a16="http://schemas.microsoft.com/office/drawing/2014/main" id="{5D49A46F-435D-41B9-9AEB-044D522FFB13}"/>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0" name="Oval 377">
                    <a:extLst>
                      <a:ext uri="{FF2B5EF4-FFF2-40B4-BE49-F238E27FC236}">
                        <a16:creationId xmlns:a16="http://schemas.microsoft.com/office/drawing/2014/main" id="{975AF91E-234F-4FB6-852E-D095A9B0CCD7}"/>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1" name="Oval 378">
                    <a:extLst>
                      <a:ext uri="{FF2B5EF4-FFF2-40B4-BE49-F238E27FC236}">
                        <a16:creationId xmlns:a16="http://schemas.microsoft.com/office/drawing/2014/main" id="{817861DC-750B-4240-A788-6F655C7A72DD}"/>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2" name="Oval 379">
                    <a:extLst>
                      <a:ext uri="{FF2B5EF4-FFF2-40B4-BE49-F238E27FC236}">
                        <a16:creationId xmlns:a16="http://schemas.microsoft.com/office/drawing/2014/main" id="{8E689D5B-81C4-4C3E-9E1A-B1CA49E30FDC}"/>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3" name="Oval 380">
                    <a:extLst>
                      <a:ext uri="{FF2B5EF4-FFF2-40B4-BE49-F238E27FC236}">
                        <a16:creationId xmlns:a16="http://schemas.microsoft.com/office/drawing/2014/main" id="{B1ED61D4-2853-4999-8258-AFE3601B29BE}"/>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4" name="Oval 381">
                    <a:extLst>
                      <a:ext uri="{FF2B5EF4-FFF2-40B4-BE49-F238E27FC236}">
                        <a16:creationId xmlns:a16="http://schemas.microsoft.com/office/drawing/2014/main" id="{45F76CDF-0C0A-4544-8CE0-967DB88E8B9C}"/>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5" name="Oval 382">
                    <a:extLst>
                      <a:ext uri="{FF2B5EF4-FFF2-40B4-BE49-F238E27FC236}">
                        <a16:creationId xmlns:a16="http://schemas.microsoft.com/office/drawing/2014/main" id="{CB3BB5D5-AC09-4C01-B35F-B25E1A0433C2}"/>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6" name="Oval 383">
                    <a:extLst>
                      <a:ext uri="{FF2B5EF4-FFF2-40B4-BE49-F238E27FC236}">
                        <a16:creationId xmlns:a16="http://schemas.microsoft.com/office/drawing/2014/main" id="{407FB4C6-23FC-4B6E-97CF-C40125D7E62F}"/>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7" name="Oval 384">
                    <a:extLst>
                      <a:ext uri="{FF2B5EF4-FFF2-40B4-BE49-F238E27FC236}">
                        <a16:creationId xmlns:a16="http://schemas.microsoft.com/office/drawing/2014/main" id="{B8402105-75E8-41C6-B1E2-C8A263E16EF2}"/>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8" name="Oval 385">
                    <a:extLst>
                      <a:ext uri="{FF2B5EF4-FFF2-40B4-BE49-F238E27FC236}">
                        <a16:creationId xmlns:a16="http://schemas.microsoft.com/office/drawing/2014/main" id="{1DD6D150-B0BB-4C88-A8FB-FA175059CEC0}"/>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99" name="Oval 386">
                    <a:extLst>
                      <a:ext uri="{FF2B5EF4-FFF2-40B4-BE49-F238E27FC236}">
                        <a16:creationId xmlns:a16="http://schemas.microsoft.com/office/drawing/2014/main" id="{8C9C3A93-2026-4229-B2E9-B8093459ADCE}"/>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0" name="Oval 387">
                    <a:extLst>
                      <a:ext uri="{FF2B5EF4-FFF2-40B4-BE49-F238E27FC236}">
                        <a16:creationId xmlns:a16="http://schemas.microsoft.com/office/drawing/2014/main" id="{1126AF59-D6B4-4375-B399-DA11ADF9E764}"/>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1" name="Oval 388">
                    <a:extLst>
                      <a:ext uri="{FF2B5EF4-FFF2-40B4-BE49-F238E27FC236}">
                        <a16:creationId xmlns:a16="http://schemas.microsoft.com/office/drawing/2014/main" id="{280ED42E-EC85-4344-AEAB-8E4C14FFF6ED}"/>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2" name="Oval 389">
                    <a:extLst>
                      <a:ext uri="{FF2B5EF4-FFF2-40B4-BE49-F238E27FC236}">
                        <a16:creationId xmlns:a16="http://schemas.microsoft.com/office/drawing/2014/main" id="{420EF5A0-D254-43EC-BB16-04D4D393CADB}"/>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003" name="Oval 390">
                    <a:extLst>
                      <a:ext uri="{FF2B5EF4-FFF2-40B4-BE49-F238E27FC236}">
                        <a16:creationId xmlns:a16="http://schemas.microsoft.com/office/drawing/2014/main" id="{59174851-FD6A-428A-B933-9837178CC335}"/>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3921" name="Group 391">
                <a:extLst>
                  <a:ext uri="{FF2B5EF4-FFF2-40B4-BE49-F238E27FC236}">
                    <a16:creationId xmlns:a16="http://schemas.microsoft.com/office/drawing/2014/main" id="{7EC56AE1-5292-490C-A1F5-DD717CD271F8}"/>
                  </a:ext>
                </a:extLst>
              </p:cNvPr>
              <p:cNvGrpSpPr>
                <a:grpSpLocks/>
              </p:cNvGrpSpPr>
              <p:nvPr/>
            </p:nvGrpSpPr>
            <p:grpSpPr bwMode="auto">
              <a:xfrm>
                <a:off x="2520" y="407"/>
                <a:ext cx="320" cy="501"/>
                <a:chOff x="2520" y="407"/>
                <a:chExt cx="320" cy="501"/>
              </a:xfrm>
            </p:grpSpPr>
            <p:grpSp>
              <p:nvGrpSpPr>
                <p:cNvPr id="33922" name="Group 392">
                  <a:extLst>
                    <a:ext uri="{FF2B5EF4-FFF2-40B4-BE49-F238E27FC236}">
                      <a16:creationId xmlns:a16="http://schemas.microsoft.com/office/drawing/2014/main" id="{0FE0327F-BF1C-4837-8A01-6248754241A8}"/>
                    </a:ext>
                  </a:extLst>
                </p:cNvPr>
                <p:cNvGrpSpPr>
                  <a:grpSpLocks/>
                </p:cNvGrpSpPr>
                <p:nvPr/>
              </p:nvGrpSpPr>
              <p:grpSpPr bwMode="auto">
                <a:xfrm>
                  <a:off x="2756" y="520"/>
                  <a:ext cx="84" cy="126"/>
                  <a:chOff x="2756" y="520"/>
                  <a:chExt cx="84" cy="126"/>
                </a:xfrm>
              </p:grpSpPr>
              <p:sp>
                <p:nvSpPr>
                  <p:cNvPr id="33964" name="Oval 393">
                    <a:extLst>
                      <a:ext uri="{FF2B5EF4-FFF2-40B4-BE49-F238E27FC236}">
                        <a16:creationId xmlns:a16="http://schemas.microsoft.com/office/drawing/2014/main" id="{05F0456F-7CDE-43F4-8B20-0B651105BFE1}"/>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5" name="Oval 394">
                    <a:extLst>
                      <a:ext uri="{FF2B5EF4-FFF2-40B4-BE49-F238E27FC236}">
                        <a16:creationId xmlns:a16="http://schemas.microsoft.com/office/drawing/2014/main" id="{DA65D6D3-148B-4427-B5A5-9269156BB880}"/>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6" name="Oval 395">
                    <a:extLst>
                      <a:ext uri="{FF2B5EF4-FFF2-40B4-BE49-F238E27FC236}">
                        <a16:creationId xmlns:a16="http://schemas.microsoft.com/office/drawing/2014/main" id="{E97CE323-A84C-4D34-BF1A-584BC223ABE6}"/>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7" name="Oval 396">
                    <a:extLst>
                      <a:ext uri="{FF2B5EF4-FFF2-40B4-BE49-F238E27FC236}">
                        <a16:creationId xmlns:a16="http://schemas.microsoft.com/office/drawing/2014/main" id="{5D51647F-2FDA-476A-AF1E-CAEECE49D568}"/>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8" name="Oval 397">
                    <a:extLst>
                      <a:ext uri="{FF2B5EF4-FFF2-40B4-BE49-F238E27FC236}">
                        <a16:creationId xmlns:a16="http://schemas.microsoft.com/office/drawing/2014/main" id="{C32DED47-6380-4772-99B6-F80528A41B58}"/>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9" name="Oval 398">
                    <a:extLst>
                      <a:ext uri="{FF2B5EF4-FFF2-40B4-BE49-F238E27FC236}">
                        <a16:creationId xmlns:a16="http://schemas.microsoft.com/office/drawing/2014/main" id="{7CB5B1AE-47B5-497C-B411-291C9831CCFD}"/>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0" name="Oval 399">
                    <a:extLst>
                      <a:ext uri="{FF2B5EF4-FFF2-40B4-BE49-F238E27FC236}">
                        <a16:creationId xmlns:a16="http://schemas.microsoft.com/office/drawing/2014/main" id="{D910BB70-D63E-458C-963C-5724215D9233}"/>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1" name="Oval 400">
                    <a:extLst>
                      <a:ext uri="{FF2B5EF4-FFF2-40B4-BE49-F238E27FC236}">
                        <a16:creationId xmlns:a16="http://schemas.microsoft.com/office/drawing/2014/main" id="{609AD878-7249-4472-80C9-7E57652A7BA8}"/>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2" name="Oval 401">
                    <a:extLst>
                      <a:ext uri="{FF2B5EF4-FFF2-40B4-BE49-F238E27FC236}">
                        <a16:creationId xmlns:a16="http://schemas.microsoft.com/office/drawing/2014/main" id="{47311C2E-1F87-4CC0-89F6-1518D3666A5C}"/>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3" name="Oval 402">
                    <a:extLst>
                      <a:ext uri="{FF2B5EF4-FFF2-40B4-BE49-F238E27FC236}">
                        <a16:creationId xmlns:a16="http://schemas.microsoft.com/office/drawing/2014/main" id="{1FA6A7A2-7677-44E0-8931-75579F86311C}"/>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4" name="Oval 403">
                    <a:extLst>
                      <a:ext uri="{FF2B5EF4-FFF2-40B4-BE49-F238E27FC236}">
                        <a16:creationId xmlns:a16="http://schemas.microsoft.com/office/drawing/2014/main" id="{D2013F74-E2BF-4641-838E-A9444D8D50F4}"/>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5" name="Oval 404">
                    <a:extLst>
                      <a:ext uri="{FF2B5EF4-FFF2-40B4-BE49-F238E27FC236}">
                        <a16:creationId xmlns:a16="http://schemas.microsoft.com/office/drawing/2014/main" id="{83127E76-7D45-4D83-BA2E-20EE0B7433C1}"/>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76" name="Oval 405">
                    <a:extLst>
                      <a:ext uri="{FF2B5EF4-FFF2-40B4-BE49-F238E27FC236}">
                        <a16:creationId xmlns:a16="http://schemas.microsoft.com/office/drawing/2014/main" id="{3CC8A211-C61D-4BEC-B369-34AFC3DF6DB9}"/>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3923" name="Group 406">
                  <a:extLst>
                    <a:ext uri="{FF2B5EF4-FFF2-40B4-BE49-F238E27FC236}">
                      <a16:creationId xmlns:a16="http://schemas.microsoft.com/office/drawing/2014/main" id="{8FF50E8D-DC58-4596-80A2-F25E7D69D6B4}"/>
                    </a:ext>
                  </a:extLst>
                </p:cNvPr>
                <p:cNvGrpSpPr>
                  <a:grpSpLocks/>
                </p:cNvGrpSpPr>
                <p:nvPr/>
              </p:nvGrpSpPr>
              <p:grpSpPr bwMode="auto">
                <a:xfrm>
                  <a:off x="2628" y="407"/>
                  <a:ext cx="62" cy="60"/>
                  <a:chOff x="2628" y="407"/>
                  <a:chExt cx="62" cy="60"/>
                </a:xfrm>
              </p:grpSpPr>
              <p:sp>
                <p:nvSpPr>
                  <p:cNvPr id="33955" name="Oval 407">
                    <a:extLst>
                      <a:ext uri="{FF2B5EF4-FFF2-40B4-BE49-F238E27FC236}">
                        <a16:creationId xmlns:a16="http://schemas.microsoft.com/office/drawing/2014/main" id="{69A4DBBB-9C96-458A-AF54-F05BCE1503CE}"/>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6" name="Oval 408">
                    <a:extLst>
                      <a:ext uri="{FF2B5EF4-FFF2-40B4-BE49-F238E27FC236}">
                        <a16:creationId xmlns:a16="http://schemas.microsoft.com/office/drawing/2014/main" id="{3622F4CB-3E4C-4743-A335-75C863F9A333}"/>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7" name="Oval 409">
                    <a:extLst>
                      <a:ext uri="{FF2B5EF4-FFF2-40B4-BE49-F238E27FC236}">
                        <a16:creationId xmlns:a16="http://schemas.microsoft.com/office/drawing/2014/main" id="{F8D568CF-B7B9-4279-A811-40110AAC3A1E}"/>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8" name="Oval 410">
                    <a:extLst>
                      <a:ext uri="{FF2B5EF4-FFF2-40B4-BE49-F238E27FC236}">
                        <a16:creationId xmlns:a16="http://schemas.microsoft.com/office/drawing/2014/main" id="{231C82E8-415F-4F8D-935F-892D502D0360}"/>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9" name="Oval 411">
                    <a:extLst>
                      <a:ext uri="{FF2B5EF4-FFF2-40B4-BE49-F238E27FC236}">
                        <a16:creationId xmlns:a16="http://schemas.microsoft.com/office/drawing/2014/main" id="{F6A3377F-CAA8-4F33-A542-D19094BCB8D3}"/>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0" name="Oval 412">
                    <a:extLst>
                      <a:ext uri="{FF2B5EF4-FFF2-40B4-BE49-F238E27FC236}">
                        <a16:creationId xmlns:a16="http://schemas.microsoft.com/office/drawing/2014/main" id="{AEC7F6CC-665A-489A-93DF-C440CD36C84D}"/>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1" name="Oval 413">
                    <a:extLst>
                      <a:ext uri="{FF2B5EF4-FFF2-40B4-BE49-F238E27FC236}">
                        <a16:creationId xmlns:a16="http://schemas.microsoft.com/office/drawing/2014/main" id="{FAF39529-628F-43F8-8468-4517D958DFE2}"/>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2" name="Oval 414">
                    <a:extLst>
                      <a:ext uri="{FF2B5EF4-FFF2-40B4-BE49-F238E27FC236}">
                        <a16:creationId xmlns:a16="http://schemas.microsoft.com/office/drawing/2014/main" id="{5E4829B7-D2FF-47B6-A507-EC5D58CE3A5C}"/>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63" name="Oval 415">
                    <a:extLst>
                      <a:ext uri="{FF2B5EF4-FFF2-40B4-BE49-F238E27FC236}">
                        <a16:creationId xmlns:a16="http://schemas.microsoft.com/office/drawing/2014/main" id="{66F37B58-EBD7-48E7-A940-AB16B6FA1B8F}"/>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3924" name="Group 416">
                  <a:extLst>
                    <a:ext uri="{FF2B5EF4-FFF2-40B4-BE49-F238E27FC236}">
                      <a16:creationId xmlns:a16="http://schemas.microsoft.com/office/drawing/2014/main" id="{89A90C7D-C1F0-42B2-84A9-AC2AAB038F7A}"/>
                    </a:ext>
                  </a:extLst>
                </p:cNvPr>
                <p:cNvGrpSpPr>
                  <a:grpSpLocks/>
                </p:cNvGrpSpPr>
                <p:nvPr/>
              </p:nvGrpSpPr>
              <p:grpSpPr bwMode="auto">
                <a:xfrm>
                  <a:off x="2520" y="758"/>
                  <a:ext cx="168" cy="150"/>
                  <a:chOff x="2520" y="758"/>
                  <a:chExt cx="168" cy="150"/>
                </a:xfrm>
              </p:grpSpPr>
              <p:sp>
                <p:nvSpPr>
                  <p:cNvPr id="33925" name="Oval 417">
                    <a:extLst>
                      <a:ext uri="{FF2B5EF4-FFF2-40B4-BE49-F238E27FC236}">
                        <a16:creationId xmlns:a16="http://schemas.microsoft.com/office/drawing/2014/main" id="{8595AD57-B931-49EE-A8E8-60CD8B6ED4D6}"/>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26" name="Oval 418">
                    <a:extLst>
                      <a:ext uri="{FF2B5EF4-FFF2-40B4-BE49-F238E27FC236}">
                        <a16:creationId xmlns:a16="http://schemas.microsoft.com/office/drawing/2014/main" id="{1AD38E87-A6A1-4432-8C2B-BC79E9DDE348}"/>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27" name="Oval 419">
                    <a:extLst>
                      <a:ext uri="{FF2B5EF4-FFF2-40B4-BE49-F238E27FC236}">
                        <a16:creationId xmlns:a16="http://schemas.microsoft.com/office/drawing/2014/main" id="{89C7AC9E-BC8D-4148-91A2-6B670C8C3ECE}"/>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28" name="Oval 420">
                    <a:extLst>
                      <a:ext uri="{FF2B5EF4-FFF2-40B4-BE49-F238E27FC236}">
                        <a16:creationId xmlns:a16="http://schemas.microsoft.com/office/drawing/2014/main" id="{D8EC26BB-B1E7-45A6-9EB8-595B3AEF49B3}"/>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29" name="Oval 421">
                    <a:extLst>
                      <a:ext uri="{FF2B5EF4-FFF2-40B4-BE49-F238E27FC236}">
                        <a16:creationId xmlns:a16="http://schemas.microsoft.com/office/drawing/2014/main" id="{A95C45CC-AAD6-4E4B-93A0-067810E865FA}"/>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0" name="Oval 422">
                    <a:extLst>
                      <a:ext uri="{FF2B5EF4-FFF2-40B4-BE49-F238E27FC236}">
                        <a16:creationId xmlns:a16="http://schemas.microsoft.com/office/drawing/2014/main" id="{F5E04DD7-6C91-445A-A93A-A7F864F7ED57}"/>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1" name="Oval 423">
                    <a:extLst>
                      <a:ext uri="{FF2B5EF4-FFF2-40B4-BE49-F238E27FC236}">
                        <a16:creationId xmlns:a16="http://schemas.microsoft.com/office/drawing/2014/main" id="{B23911FF-146E-4D80-9425-E960E6FA238B}"/>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2" name="Oval 424">
                    <a:extLst>
                      <a:ext uri="{FF2B5EF4-FFF2-40B4-BE49-F238E27FC236}">
                        <a16:creationId xmlns:a16="http://schemas.microsoft.com/office/drawing/2014/main" id="{F6E835FD-2C79-4F53-82CF-2791ADD284D1}"/>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3" name="Oval 425">
                    <a:extLst>
                      <a:ext uri="{FF2B5EF4-FFF2-40B4-BE49-F238E27FC236}">
                        <a16:creationId xmlns:a16="http://schemas.microsoft.com/office/drawing/2014/main" id="{82DFE48E-1786-4C02-8A98-E200FA00A726}"/>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4" name="Oval 426">
                    <a:extLst>
                      <a:ext uri="{FF2B5EF4-FFF2-40B4-BE49-F238E27FC236}">
                        <a16:creationId xmlns:a16="http://schemas.microsoft.com/office/drawing/2014/main" id="{0B82D7C9-C764-48B9-8986-2286A96E317C}"/>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5" name="Oval 427">
                    <a:extLst>
                      <a:ext uri="{FF2B5EF4-FFF2-40B4-BE49-F238E27FC236}">
                        <a16:creationId xmlns:a16="http://schemas.microsoft.com/office/drawing/2014/main" id="{01965A01-A539-424A-93E4-208B3A4F3BA2}"/>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6" name="Oval 428">
                    <a:extLst>
                      <a:ext uri="{FF2B5EF4-FFF2-40B4-BE49-F238E27FC236}">
                        <a16:creationId xmlns:a16="http://schemas.microsoft.com/office/drawing/2014/main" id="{AED5F0AC-3929-4A84-B70B-0D58C50239A8}"/>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7" name="Oval 429">
                    <a:extLst>
                      <a:ext uri="{FF2B5EF4-FFF2-40B4-BE49-F238E27FC236}">
                        <a16:creationId xmlns:a16="http://schemas.microsoft.com/office/drawing/2014/main" id="{2CB44EAC-05F0-4284-BDEC-ECFDD0E1F910}"/>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8" name="Oval 430">
                    <a:extLst>
                      <a:ext uri="{FF2B5EF4-FFF2-40B4-BE49-F238E27FC236}">
                        <a16:creationId xmlns:a16="http://schemas.microsoft.com/office/drawing/2014/main" id="{D57C253E-D2A2-460B-886F-CECC73132884}"/>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39" name="Oval 431">
                    <a:extLst>
                      <a:ext uri="{FF2B5EF4-FFF2-40B4-BE49-F238E27FC236}">
                        <a16:creationId xmlns:a16="http://schemas.microsoft.com/office/drawing/2014/main" id="{431922C2-A4C8-4DEE-8FB6-670B2CA96B93}"/>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0" name="Oval 432">
                    <a:extLst>
                      <a:ext uri="{FF2B5EF4-FFF2-40B4-BE49-F238E27FC236}">
                        <a16:creationId xmlns:a16="http://schemas.microsoft.com/office/drawing/2014/main" id="{F5C00C16-A7D9-429F-A925-3932BF6F801A}"/>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1" name="Oval 433">
                    <a:extLst>
                      <a:ext uri="{FF2B5EF4-FFF2-40B4-BE49-F238E27FC236}">
                        <a16:creationId xmlns:a16="http://schemas.microsoft.com/office/drawing/2014/main" id="{246ED13B-118E-4DDA-B745-3F78E42AF480}"/>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2" name="Oval 434">
                    <a:extLst>
                      <a:ext uri="{FF2B5EF4-FFF2-40B4-BE49-F238E27FC236}">
                        <a16:creationId xmlns:a16="http://schemas.microsoft.com/office/drawing/2014/main" id="{04958AD3-ACA9-4164-917C-5E81540F8024}"/>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3" name="Oval 435">
                    <a:extLst>
                      <a:ext uri="{FF2B5EF4-FFF2-40B4-BE49-F238E27FC236}">
                        <a16:creationId xmlns:a16="http://schemas.microsoft.com/office/drawing/2014/main" id="{42AEDBBA-F984-4BDA-9AD5-A8FB4893587B}"/>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4" name="Oval 436">
                    <a:extLst>
                      <a:ext uri="{FF2B5EF4-FFF2-40B4-BE49-F238E27FC236}">
                        <a16:creationId xmlns:a16="http://schemas.microsoft.com/office/drawing/2014/main" id="{AFFAF12D-F61E-4353-9EF1-324377FEF68F}"/>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5" name="Oval 437">
                    <a:extLst>
                      <a:ext uri="{FF2B5EF4-FFF2-40B4-BE49-F238E27FC236}">
                        <a16:creationId xmlns:a16="http://schemas.microsoft.com/office/drawing/2014/main" id="{A19E0DC1-81BA-4061-B017-9926E089BE6D}"/>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6" name="Oval 438">
                    <a:extLst>
                      <a:ext uri="{FF2B5EF4-FFF2-40B4-BE49-F238E27FC236}">
                        <a16:creationId xmlns:a16="http://schemas.microsoft.com/office/drawing/2014/main" id="{F0B6AA38-61E5-4581-A161-1B03895C6910}"/>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7" name="Oval 439">
                    <a:extLst>
                      <a:ext uri="{FF2B5EF4-FFF2-40B4-BE49-F238E27FC236}">
                        <a16:creationId xmlns:a16="http://schemas.microsoft.com/office/drawing/2014/main" id="{AFAD1B0B-EFF9-4119-BD88-88A19F4731F9}"/>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8" name="Oval 440">
                    <a:extLst>
                      <a:ext uri="{FF2B5EF4-FFF2-40B4-BE49-F238E27FC236}">
                        <a16:creationId xmlns:a16="http://schemas.microsoft.com/office/drawing/2014/main" id="{45218E28-244E-4740-995A-EEAA7F909E01}"/>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49" name="Oval 441">
                    <a:extLst>
                      <a:ext uri="{FF2B5EF4-FFF2-40B4-BE49-F238E27FC236}">
                        <a16:creationId xmlns:a16="http://schemas.microsoft.com/office/drawing/2014/main" id="{BA2559FA-D598-4E7F-A189-20F030595AB5}"/>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0" name="Oval 442">
                    <a:extLst>
                      <a:ext uri="{FF2B5EF4-FFF2-40B4-BE49-F238E27FC236}">
                        <a16:creationId xmlns:a16="http://schemas.microsoft.com/office/drawing/2014/main" id="{CC3D6976-8F39-43E9-A7CB-BB54C7D01F72}"/>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1" name="Oval 443">
                    <a:extLst>
                      <a:ext uri="{FF2B5EF4-FFF2-40B4-BE49-F238E27FC236}">
                        <a16:creationId xmlns:a16="http://schemas.microsoft.com/office/drawing/2014/main" id="{B959FCBE-4C41-4E7D-AA0E-AD544BEAD251}"/>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2" name="Oval 444">
                    <a:extLst>
                      <a:ext uri="{FF2B5EF4-FFF2-40B4-BE49-F238E27FC236}">
                        <a16:creationId xmlns:a16="http://schemas.microsoft.com/office/drawing/2014/main" id="{9DA884EC-CC66-418C-A979-0E5C27A89037}"/>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3" name="Oval 445">
                    <a:extLst>
                      <a:ext uri="{FF2B5EF4-FFF2-40B4-BE49-F238E27FC236}">
                        <a16:creationId xmlns:a16="http://schemas.microsoft.com/office/drawing/2014/main" id="{FFA161D2-2873-4B9B-9258-82F4AF68B826}"/>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954" name="Oval 446">
                    <a:extLst>
                      <a:ext uri="{FF2B5EF4-FFF2-40B4-BE49-F238E27FC236}">
                        <a16:creationId xmlns:a16="http://schemas.microsoft.com/office/drawing/2014/main" id="{3E960B2A-50D4-4558-85E2-D1DD4990734C}"/>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pic>
        <p:nvPicPr>
          <p:cNvPr id="33834" name="Picture 447">
            <a:extLst>
              <a:ext uri="{FF2B5EF4-FFF2-40B4-BE49-F238E27FC236}">
                <a16:creationId xmlns:a16="http://schemas.microsoft.com/office/drawing/2014/main" id="{04BC4A8F-23E5-4039-A7BD-A858685AA0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835" name="Group 448">
            <a:extLst>
              <a:ext uri="{FF2B5EF4-FFF2-40B4-BE49-F238E27FC236}">
                <a16:creationId xmlns:a16="http://schemas.microsoft.com/office/drawing/2014/main" id="{E50B1554-A20B-457C-8FD4-2A70CA33C74C}"/>
              </a:ext>
            </a:extLst>
          </p:cNvPr>
          <p:cNvGrpSpPr>
            <a:grpSpLocks/>
          </p:cNvGrpSpPr>
          <p:nvPr/>
        </p:nvGrpSpPr>
        <p:grpSpPr bwMode="auto">
          <a:xfrm>
            <a:off x="2625726" y="1533525"/>
            <a:ext cx="1173163" cy="642938"/>
            <a:chOff x="716" y="965"/>
            <a:chExt cx="739" cy="405"/>
          </a:xfrm>
        </p:grpSpPr>
        <p:grpSp>
          <p:nvGrpSpPr>
            <p:cNvPr id="33889" name="Group 449">
              <a:extLst>
                <a:ext uri="{FF2B5EF4-FFF2-40B4-BE49-F238E27FC236}">
                  <a16:creationId xmlns:a16="http://schemas.microsoft.com/office/drawing/2014/main" id="{3C0D8705-F86B-48A0-A00F-CE681F90D8FE}"/>
                </a:ext>
              </a:extLst>
            </p:cNvPr>
            <p:cNvGrpSpPr>
              <a:grpSpLocks/>
            </p:cNvGrpSpPr>
            <p:nvPr/>
          </p:nvGrpSpPr>
          <p:grpSpPr bwMode="auto">
            <a:xfrm>
              <a:off x="716" y="965"/>
              <a:ext cx="739" cy="405"/>
              <a:chOff x="716" y="965"/>
              <a:chExt cx="739" cy="405"/>
            </a:xfrm>
          </p:grpSpPr>
          <p:sp>
            <p:nvSpPr>
              <p:cNvPr id="33916" name="Freeform 450">
                <a:extLst>
                  <a:ext uri="{FF2B5EF4-FFF2-40B4-BE49-F238E27FC236}">
                    <a16:creationId xmlns:a16="http://schemas.microsoft.com/office/drawing/2014/main" id="{C9CD2382-2B6D-4067-8A6A-180DAA6697DD}"/>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0 w 2956"/>
                  <a:gd name="T11" fmla="*/ 0 h 1617"/>
                  <a:gd name="T12" fmla="*/ 0 w 2956"/>
                  <a:gd name="T13" fmla="*/ 0 h 1617"/>
                  <a:gd name="T14" fmla="*/ 0 w 2956"/>
                  <a:gd name="T15" fmla="*/ 0 h 1617"/>
                  <a:gd name="T16" fmla="*/ 0 w 2956"/>
                  <a:gd name="T17" fmla="*/ 0 h 1617"/>
                  <a:gd name="T18" fmla="*/ 0 w 2956"/>
                  <a:gd name="T19" fmla="*/ 0 h 1617"/>
                  <a:gd name="T20" fmla="*/ 0 w 2956"/>
                  <a:gd name="T21" fmla="*/ 0 h 1617"/>
                  <a:gd name="T22" fmla="*/ 0 w 2956"/>
                  <a:gd name="T23" fmla="*/ 0 h 1617"/>
                  <a:gd name="T24" fmla="*/ 0 w 2956"/>
                  <a:gd name="T25" fmla="*/ 0 h 1617"/>
                  <a:gd name="T26" fmla="*/ 0 w 2956"/>
                  <a:gd name="T27" fmla="*/ 0 h 1617"/>
                  <a:gd name="T28" fmla="*/ 0 w 2956"/>
                  <a:gd name="T29" fmla="*/ 0 h 1617"/>
                  <a:gd name="T30" fmla="*/ 0 w 2956"/>
                  <a:gd name="T31" fmla="*/ 0 h 1617"/>
                  <a:gd name="T32" fmla="*/ 0 w 2956"/>
                  <a:gd name="T33" fmla="*/ 0 h 1617"/>
                  <a:gd name="T34" fmla="*/ 0 w 2956"/>
                  <a:gd name="T35" fmla="*/ 0 h 1617"/>
                  <a:gd name="T36" fmla="*/ 0 w 2956"/>
                  <a:gd name="T37" fmla="*/ 0 h 1617"/>
                  <a:gd name="T38" fmla="*/ 0 w 2956"/>
                  <a:gd name="T39" fmla="*/ 0 h 1617"/>
                  <a:gd name="T40" fmla="*/ 0 w 2956"/>
                  <a:gd name="T41" fmla="*/ 0 h 1617"/>
                  <a:gd name="T42" fmla="*/ 0 w 2956"/>
                  <a:gd name="T43" fmla="*/ 0 h 1617"/>
                  <a:gd name="T44" fmla="*/ 0 w 2956"/>
                  <a:gd name="T45" fmla="*/ 0 h 1617"/>
                  <a:gd name="T46" fmla="*/ 0 w 2956"/>
                  <a:gd name="T47" fmla="*/ 0 h 1617"/>
                  <a:gd name="T48" fmla="*/ 0 w 2956"/>
                  <a:gd name="T49" fmla="*/ 0 h 1617"/>
                  <a:gd name="T50" fmla="*/ 0 w 2956"/>
                  <a:gd name="T51" fmla="*/ 0 h 1617"/>
                  <a:gd name="T52" fmla="*/ 0 w 2956"/>
                  <a:gd name="T53" fmla="*/ 0 h 1617"/>
                  <a:gd name="T54" fmla="*/ 0 w 2956"/>
                  <a:gd name="T55" fmla="*/ 0 h 1617"/>
                  <a:gd name="T56" fmla="*/ 0 w 2956"/>
                  <a:gd name="T57" fmla="*/ 0 h 1617"/>
                  <a:gd name="T58" fmla="*/ 0 w 2956"/>
                  <a:gd name="T59" fmla="*/ 0 h 1617"/>
                  <a:gd name="T60" fmla="*/ 0 w 2956"/>
                  <a:gd name="T61" fmla="*/ 0 h 1617"/>
                  <a:gd name="T62" fmla="*/ 0 w 2956"/>
                  <a:gd name="T63" fmla="*/ 0 h 1617"/>
                  <a:gd name="T64" fmla="*/ 0 w 2956"/>
                  <a:gd name="T65" fmla="*/ 0 h 1617"/>
                  <a:gd name="T66" fmla="*/ 0 w 2956"/>
                  <a:gd name="T67" fmla="*/ 0 h 1617"/>
                  <a:gd name="T68" fmla="*/ 0 w 2956"/>
                  <a:gd name="T69" fmla="*/ 0 h 1617"/>
                  <a:gd name="T70" fmla="*/ 0 w 2956"/>
                  <a:gd name="T71" fmla="*/ 0 h 1617"/>
                  <a:gd name="T72" fmla="*/ 0 w 2956"/>
                  <a:gd name="T73" fmla="*/ 0 h 1617"/>
                  <a:gd name="T74" fmla="*/ 0 w 2956"/>
                  <a:gd name="T75" fmla="*/ 0 h 1617"/>
                  <a:gd name="T76" fmla="*/ 0 w 2956"/>
                  <a:gd name="T77" fmla="*/ 0 h 1617"/>
                  <a:gd name="T78" fmla="*/ 0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7" name="Freeform 451">
                <a:extLst>
                  <a:ext uri="{FF2B5EF4-FFF2-40B4-BE49-F238E27FC236}">
                    <a16:creationId xmlns:a16="http://schemas.microsoft.com/office/drawing/2014/main" id="{5717893C-53CE-4277-BD57-643853D53E53}"/>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0 w 2958"/>
                  <a:gd name="T29" fmla="*/ 0 h 1619"/>
                  <a:gd name="T30" fmla="*/ 0 w 2958"/>
                  <a:gd name="T31" fmla="*/ 0 h 1619"/>
                  <a:gd name="T32" fmla="*/ 0 w 2958"/>
                  <a:gd name="T33" fmla="*/ 0 h 1619"/>
                  <a:gd name="T34" fmla="*/ 0 w 2958"/>
                  <a:gd name="T35" fmla="*/ 0 h 1619"/>
                  <a:gd name="T36" fmla="*/ 0 w 2958"/>
                  <a:gd name="T37" fmla="*/ 0 h 1619"/>
                  <a:gd name="T38" fmla="*/ 0 w 2958"/>
                  <a:gd name="T39" fmla="*/ 0 h 1619"/>
                  <a:gd name="T40" fmla="*/ 0 w 2958"/>
                  <a:gd name="T41" fmla="*/ 0 h 1619"/>
                  <a:gd name="T42" fmla="*/ 0 w 2958"/>
                  <a:gd name="T43" fmla="*/ 0 h 1619"/>
                  <a:gd name="T44" fmla="*/ 0 w 2958"/>
                  <a:gd name="T45" fmla="*/ 0 h 1619"/>
                  <a:gd name="T46" fmla="*/ 0 w 2958"/>
                  <a:gd name="T47" fmla="*/ 0 h 1619"/>
                  <a:gd name="T48" fmla="*/ 0 w 2958"/>
                  <a:gd name="T49" fmla="*/ 0 h 1619"/>
                  <a:gd name="T50" fmla="*/ 0 w 2958"/>
                  <a:gd name="T51" fmla="*/ 0 h 1619"/>
                  <a:gd name="T52" fmla="*/ 0 w 2958"/>
                  <a:gd name="T53" fmla="*/ 0 h 1619"/>
                  <a:gd name="T54" fmla="*/ 0 w 2958"/>
                  <a:gd name="T55" fmla="*/ 0 h 1619"/>
                  <a:gd name="T56" fmla="*/ 0 w 2958"/>
                  <a:gd name="T57" fmla="*/ 0 h 1619"/>
                  <a:gd name="T58" fmla="*/ 0 w 2958"/>
                  <a:gd name="T59" fmla="*/ 0 h 1619"/>
                  <a:gd name="T60" fmla="*/ 0 w 2958"/>
                  <a:gd name="T61" fmla="*/ 0 h 1619"/>
                  <a:gd name="T62" fmla="*/ 0 w 2958"/>
                  <a:gd name="T63" fmla="*/ 0 h 1619"/>
                  <a:gd name="T64" fmla="*/ 0 w 2958"/>
                  <a:gd name="T65" fmla="*/ 0 h 1619"/>
                  <a:gd name="T66" fmla="*/ 0 w 2958"/>
                  <a:gd name="T67" fmla="*/ 0 h 1619"/>
                  <a:gd name="T68" fmla="*/ 0 w 2958"/>
                  <a:gd name="T69" fmla="*/ 0 h 1619"/>
                  <a:gd name="T70" fmla="*/ 0 w 2958"/>
                  <a:gd name="T71" fmla="*/ 0 h 1619"/>
                  <a:gd name="T72" fmla="*/ 0 w 2958"/>
                  <a:gd name="T73" fmla="*/ 0 h 1619"/>
                  <a:gd name="T74" fmla="*/ 0 w 2958"/>
                  <a:gd name="T75" fmla="*/ 0 h 1619"/>
                  <a:gd name="T76" fmla="*/ 0 w 2958"/>
                  <a:gd name="T77" fmla="*/ 0 h 1619"/>
                  <a:gd name="T78" fmla="*/ 0 w 2958"/>
                  <a:gd name="T79" fmla="*/ 0 h 1619"/>
                  <a:gd name="T80" fmla="*/ 0 w 2958"/>
                  <a:gd name="T81" fmla="*/ 0 h 1619"/>
                  <a:gd name="T82" fmla="*/ 0 w 2958"/>
                  <a:gd name="T83" fmla="*/ 0 h 1619"/>
                  <a:gd name="T84" fmla="*/ 0 w 2958"/>
                  <a:gd name="T85" fmla="*/ 0 h 1619"/>
                  <a:gd name="T86" fmla="*/ 0 w 2958"/>
                  <a:gd name="T87" fmla="*/ 0 h 1619"/>
                  <a:gd name="T88" fmla="*/ 0 w 2958"/>
                  <a:gd name="T89" fmla="*/ 0 h 1619"/>
                  <a:gd name="T90" fmla="*/ 0 w 2958"/>
                  <a:gd name="T91" fmla="*/ 0 h 1619"/>
                  <a:gd name="T92" fmla="*/ 0 w 2958"/>
                  <a:gd name="T93" fmla="*/ 0 h 1619"/>
                  <a:gd name="T94" fmla="*/ 0 w 2958"/>
                  <a:gd name="T95" fmla="*/ 0 h 1619"/>
                  <a:gd name="T96" fmla="*/ 0 w 2958"/>
                  <a:gd name="T97" fmla="*/ 0 h 1619"/>
                  <a:gd name="T98" fmla="*/ 0 w 2958"/>
                  <a:gd name="T99" fmla="*/ 0 h 1619"/>
                  <a:gd name="T100" fmla="*/ 0 w 2958"/>
                  <a:gd name="T101" fmla="*/ 0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90" name="Group 452">
              <a:extLst>
                <a:ext uri="{FF2B5EF4-FFF2-40B4-BE49-F238E27FC236}">
                  <a16:creationId xmlns:a16="http://schemas.microsoft.com/office/drawing/2014/main" id="{FD432BF7-7F74-4806-A9DE-D5C6D19CDB45}"/>
                </a:ext>
              </a:extLst>
            </p:cNvPr>
            <p:cNvGrpSpPr>
              <a:grpSpLocks/>
            </p:cNvGrpSpPr>
            <p:nvPr/>
          </p:nvGrpSpPr>
          <p:grpSpPr bwMode="auto">
            <a:xfrm>
              <a:off x="826" y="1020"/>
              <a:ext cx="620" cy="330"/>
              <a:chOff x="826" y="1020"/>
              <a:chExt cx="620" cy="330"/>
            </a:xfrm>
          </p:grpSpPr>
          <p:grpSp>
            <p:nvGrpSpPr>
              <p:cNvPr id="33891" name="Group 453">
                <a:extLst>
                  <a:ext uri="{FF2B5EF4-FFF2-40B4-BE49-F238E27FC236}">
                    <a16:creationId xmlns:a16="http://schemas.microsoft.com/office/drawing/2014/main" id="{F7361144-8193-412C-BA86-EED4D65B234D}"/>
                  </a:ext>
                </a:extLst>
              </p:cNvPr>
              <p:cNvGrpSpPr>
                <a:grpSpLocks/>
              </p:cNvGrpSpPr>
              <p:nvPr/>
            </p:nvGrpSpPr>
            <p:grpSpPr bwMode="auto">
              <a:xfrm>
                <a:off x="826" y="1020"/>
                <a:ext cx="425" cy="274"/>
                <a:chOff x="826" y="1020"/>
                <a:chExt cx="425" cy="274"/>
              </a:xfrm>
            </p:grpSpPr>
            <p:grpSp>
              <p:nvGrpSpPr>
                <p:cNvPr id="33908" name="Group 454">
                  <a:extLst>
                    <a:ext uri="{FF2B5EF4-FFF2-40B4-BE49-F238E27FC236}">
                      <a16:creationId xmlns:a16="http://schemas.microsoft.com/office/drawing/2014/main" id="{6B2E2A8E-4565-4BB7-864E-03234C2A952E}"/>
                    </a:ext>
                  </a:extLst>
                </p:cNvPr>
                <p:cNvGrpSpPr>
                  <a:grpSpLocks/>
                </p:cNvGrpSpPr>
                <p:nvPr/>
              </p:nvGrpSpPr>
              <p:grpSpPr bwMode="auto">
                <a:xfrm>
                  <a:off x="1155" y="1210"/>
                  <a:ext cx="96" cy="59"/>
                  <a:chOff x="1155" y="1210"/>
                  <a:chExt cx="96" cy="59"/>
                </a:xfrm>
              </p:grpSpPr>
              <p:sp>
                <p:nvSpPr>
                  <p:cNvPr id="33913" name="Freeform 455">
                    <a:extLst>
                      <a:ext uri="{FF2B5EF4-FFF2-40B4-BE49-F238E27FC236}">
                        <a16:creationId xmlns:a16="http://schemas.microsoft.com/office/drawing/2014/main" id="{71F6455F-FD5B-484D-AA62-C2A6D0DA315A}"/>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4" name="Freeform 456">
                    <a:extLst>
                      <a:ext uri="{FF2B5EF4-FFF2-40B4-BE49-F238E27FC236}">
                        <a16:creationId xmlns:a16="http://schemas.microsoft.com/office/drawing/2014/main" id="{4305903A-0DAA-4E94-B034-BD01D5E58CB4}"/>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5" name="Freeform 457">
                    <a:extLst>
                      <a:ext uri="{FF2B5EF4-FFF2-40B4-BE49-F238E27FC236}">
                        <a16:creationId xmlns:a16="http://schemas.microsoft.com/office/drawing/2014/main" id="{ACCAFB1C-467F-465E-8135-58001DCB284E}"/>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909" name="Group 458">
                  <a:extLst>
                    <a:ext uri="{FF2B5EF4-FFF2-40B4-BE49-F238E27FC236}">
                      <a16:creationId xmlns:a16="http://schemas.microsoft.com/office/drawing/2014/main" id="{3B0D17E1-0C22-4AC3-8FD1-C5DFF7B85BC2}"/>
                    </a:ext>
                  </a:extLst>
                </p:cNvPr>
                <p:cNvGrpSpPr>
                  <a:grpSpLocks/>
                </p:cNvGrpSpPr>
                <p:nvPr/>
              </p:nvGrpSpPr>
              <p:grpSpPr bwMode="auto">
                <a:xfrm>
                  <a:off x="826" y="1020"/>
                  <a:ext cx="137" cy="274"/>
                  <a:chOff x="826" y="1020"/>
                  <a:chExt cx="137" cy="274"/>
                </a:xfrm>
              </p:grpSpPr>
              <p:sp>
                <p:nvSpPr>
                  <p:cNvPr id="33910" name="Freeform 459">
                    <a:extLst>
                      <a:ext uri="{FF2B5EF4-FFF2-40B4-BE49-F238E27FC236}">
                        <a16:creationId xmlns:a16="http://schemas.microsoft.com/office/drawing/2014/main" id="{5BA51588-CF71-4993-81DD-54C27EEC78D6}"/>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1" name="Freeform 460">
                    <a:extLst>
                      <a:ext uri="{FF2B5EF4-FFF2-40B4-BE49-F238E27FC236}">
                        <a16:creationId xmlns:a16="http://schemas.microsoft.com/office/drawing/2014/main" id="{0627C576-3392-4149-8B4D-A09E49FD0F61}"/>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2" name="Freeform 461">
                    <a:extLst>
                      <a:ext uri="{FF2B5EF4-FFF2-40B4-BE49-F238E27FC236}">
                        <a16:creationId xmlns:a16="http://schemas.microsoft.com/office/drawing/2014/main" id="{DC16FA0C-F265-4ADA-A4EC-BEC27213B399}"/>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3892" name="Group 462">
                <a:extLst>
                  <a:ext uri="{FF2B5EF4-FFF2-40B4-BE49-F238E27FC236}">
                    <a16:creationId xmlns:a16="http://schemas.microsoft.com/office/drawing/2014/main" id="{BBD51B97-C239-41C1-BF5A-1A1CC557D0A2}"/>
                  </a:ext>
                </a:extLst>
              </p:cNvPr>
              <p:cNvGrpSpPr>
                <a:grpSpLocks/>
              </p:cNvGrpSpPr>
              <p:nvPr/>
            </p:nvGrpSpPr>
            <p:grpSpPr bwMode="auto">
              <a:xfrm>
                <a:off x="1208" y="1204"/>
                <a:ext cx="238" cy="146"/>
                <a:chOff x="1208" y="1204"/>
                <a:chExt cx="238" cy="146"/>
              </a:xfrm>
            </p:grpSpPr>
            <p:grpSp>
              <p:nvGrpSpPr>
                <p:cNvPr id="33893" name="Group 463">
                  <a:extLst>
                    <a:ext uri="{FF2B5EF4-FFF2-40B4-BE49-F238E27FC236}">
                      <a16:creationId xmlns:a16="http://schemas.microsoft.com/office/drawing/2014/main" id="{D48409D8-C219-45FB-AE56-BFCF212A1014}"/>
                    </a:ext>
                  </a:extLst>
                </p:cNvPr>
                <p:cNvGrpSpPr>
                  <a:grpSpLocks/>
                </p:cNvGrpSpPr>
                <p:nvPr/>
              </p:nvGrpSpPr>
              <p:grpSpPr bwMode="auto">
                <a:xfrm>
                  <a:off x="1208" y="1223"/>
                  <a:ext cx="238" cy="127"/>
                  <a:chOff x="1208" y="1223"/>
                  <a:chExt cx="238" cy="127"/>
                </a:xfrm>
              </p:grpSpPr>
              <p:sp>
                <p:nvSpPr>
                  <p:cNvPr id="33901" name="Freeform 464">
                    <a:extLst>
                      <a:ext uri="{FF2B5EF4-FFF2-40B4-BE49-F238E27FC236}">
                        <a16:creationId xmlns:a16="http://schemas.microsoft.com/office/drawing/2014/main" id="{DE694757-134B-45E0-9964-2F3627402D05}"/>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2" name="Freeform 465">
                    <a:extLst>
                      <a:ext uri="{FF2B5EF4-FFF2-40B4-BE49-F238E27FC236}">
                        <a16:creationId xmlns:a16="http://schemas.microsoft.com/office/drawing/2014/main" id="{FA27E3AD-08F1-46B4-B917-4061CDBE54F5}"/>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3" name="Freeform 466">
                    <a:extLst>
                      <a:ext uri="{FF2B5EF4-FFF2-40B4-BE49-F238E27FC236}">
                        <a16:creationId xmlns:a16="http://schemas.microsoft.com/office/drawing/2014/main" id="{D5F196B7-1C60-4AFF-9C37-F53EF8338008}"/>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4" name="Freeform 467">
                    <a:extLst>
                      <a:ext uri="{FF2B5EF4-FFF2-40B4-BE49-F238E27FC236}">
                        <a16:creationId xmlns:a16="http://schemas.microsoft.com/office/drawing/2014/main" id="{2F542D77-16B6-4974-B953-D05FCF25B97C}"/>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5" name="Freeform 468">
                    <a:extLst>
                      <a:ext uri="{FF2B5EF4-FFF2-40B4-BE49-F238E27FC236}">
                        <a16:creationId xmlns:a16="http://schemas.microsoft.com/office/drawing/2014/main" id="{188B6E83-C586-45C7-B6AD-07E6E3356EB0}"/>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6" name="Freeform 469">
                    <a:extLst>
                      <a:ext uri="{FF2B5EF4-FFF2-40B4-BE49-F238E27FC236}">
                        <a16:creationId xmlns:a16="http://schemas.microsoft.com/office/drawing/2014/main" id="{F713D370-70B7-4F4F-8C7B-38597579A6FC}"/>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7" name="Freeform 470">
                    <a:extLst>
                      <a:ext uri="{FF2B5EF4-FFF2-40B4-BE49-F238E27FC236}">
                        <a16:creationId xmlns:a16="http://schemas.microsoft.com/office/drawing/2014/main" id="{2B53BFF7-FF13-40F5-B007-8D5116C4BA22}"/>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94" name="Group 471">
                  <a:extLst>
                    <a:ext uri="{FF2B5EF4-FFF2-40B4-BE49-F238E27FC236}">
                      <a16:creationId xmlns:a16="http://schemas.microsoft.com/office/drawing/2014/main" id="{6051439E-E755-4EFC-96B2-07FEEB480570}"/>
                    </a:ext>
                  </a:extLst>
                </p:cNvPr>
                <p:cNvGrpSpPr>
                  <a:grpSpLocks/>
                </p:cNvGrpSpPr>
                <p:nvPr/>
              </p:nvGrpSpPr>
              <p:grpSpPr bwMode="auto">
                <a:xfrm>
                  <a:off x="1284" y="1204"/>
                  <a:ext cx="162" cy="134"/>
                  <a:chOff x="1284" y="1204"/>
                  <a:chExt cx="162" cy="134"/>
                </a:xfrm>
              </p:grpSpPr>
              <p:sp>
                <p:nvSpPr>
                  <p:cNvPr id="33895" name="Freeform 472">
                    <a:extLst>
                      <a:ext uri="{FF2B5EF4-FFF2-40B4-BE49-F238E27FC236}">
                        <a16:creationId xmlns:a16="http://schemas.microsoft.com/office/drawing/2014/main" id="{4B45EC14-41F7-4260-B4C0-8D280CC0B29C}"/>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6" name="Freeform 473">
                    <a:extLst>
                      <a:ext uri="{FF2B5EF4-FFF2-40B4-BE49-F238E27FC236}">
                        <a16:creationId xmlns:a16="http://schemas.microsoft.com/office/drawing/2014/main" id="{49F64F46-A0FA-4BC6-A5B8-0BE94D563A67}"/>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7" name="Freeform 474">
                    <a:extLst>
                      <a:ext uri="{FF2B5EF4-FFF2-40B4-BE49-F238E27FC236}">
                        <a16:creationId xmlns:a16="http://schemas.microsoft.com/office/drawing/2014/main" id="{75B5AAEE-3F7D-4FB2-A81F-92755EE2B911}"/>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8" name="Freeform 475">
                    <a:extLst>
                      <a:ext uri="{FF2B5EF4-FFF2-40B4-BE49-F238E27FC236}">
                        <a16:creationId xmlns:a16="http://schemas.microsoft.com/office/drawing/2014/main" id="{D376A352-FAF6-4810-BA16-AF1262C2FD52}"/>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9" name="Freeform 476">
                    <a:extLst>
                      <a:ext uri="{FF2B5EF4-FFF2-40B4-BE49-F238E27FC236}">
                        <a16:creationId xmlns:a16="http://schemas.microsoft.com/office/drawing/2014/main" id="{3929333C-834E-4D67-BA25-A1D8C18015D2}"/>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0" name="Freeform 477">
                    <a:extLst>
                      <a:ext uri="{FF2B5EF4-FFF2-40B4-BE49-F238E27FC236}">
                        <a16:creationId xmlns:a16="http://schemas.microsoft.com/office/drawing/2014/main" id="{479310C9-467C-4FF4-AAEF-B2F3C8A2DC6D}"/>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3836" name="Rectangle 478">
            <a:extLst>
              <a:ext uri="{FF2B5EF4-FFF2-40B4-BE49-F238E27FC236}">
                <a16:creationId xmlns:a16="http://schemas.microsoft.com/office/drawing/2014/main" id="{17907387-DE99-4ADE-88E8-DA18CFFE7E48}"/>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37" name="Rectangle 479">
            <a:extLst>
              <a:ext uri="{FF2B5EF4-FFF2-40B4-BE49-F238E27FC236}">
                <a16:creationId xmlns:a16="http://schemas.microsoft.com/office/drawing/2014/main" id="{4C4E2653-2C6B-4C07-AC94-CB37890A8EB8}"/>
              </a:ext>
            </a:extLst>
          </p:cNvPr>
          <p:cNvSpPr>
            <a:spLocks noChangeArrowheads="1"/>
          </p:cNvSpPr>
          <p:nvPr/>
        </p:nvSpPr>
        <p:spPr bwMode="auto">
          <a:xfrm>
            <a:off x="6724651" y="641350"/>
            <a:ext cx="7534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Lungs</a:t>
            </a:r>
            <a:endParaRPr lang="cs-CZ" altLang="cs-CZ" sz="2400">
              <a:latin typeface="Times New Roman" panose="02020603050405020304" pitchFamily="18" charset="0"/>
            </a:endParaRPr>
          </a:p>
        </p:txBody>
      </p:sp>
      <p:sp>
        <p:nvSpPr>
          <p:cNvPr id="33838" name="Rectangle 480">
            <a:extLst>
              <a:ext uri="{FF2B5EF4-FFF2-40B4-BE49-F238E27FC236}">
                <a16:creationId xmlns:a16="http://schemas.microsoft.com/office/drawing/2014/main" id="{BD824000-B5F1-41BA-BF87-FA0A6BA0FB91}"/>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39" name="Rectangle 481">
            <a:extLst>
              <a:ext uri="{FF2B5EF4-FFF2-40B4-BE49-F238E27FC236}">
                <a16:creationId xmlns:a16="http://schemas.microsoft.com/office/drawing/2014/main" id="{D545531E-5F0D-4586-820B-F6D072E3C0C0}"/>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3840" name="Rectangle 482">
            <a:extLst>
              <a:ext uri="{FF2B5EF4-FFF2-40B4-BE49-F238E27FC236}">
                <a16:creationId xmlns:a16="http://schemas.microsoft.com/office/drawing/2014/main" id="{2E2665F6-28A7-4316-A960-6D12D9503F08}"/>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3841" name="Rectangle 483">
            <a:extLst>
              <a:ext uri="{FF2B5EF4-FFF2-40B4-BE49-F238E27FC236}">
                <a16:creationId xmlns:a16="http://schemas.microsoft.com/office/drawing/2014/main" id="{50C16477-20A1-4FB1-8754-36A17F05DFD1}"/>
              </a:ext>
            </a:extLst>
          </p:cNvPr>
          <p:cNvSpPr>
            <a:spLocks noChangeArrowheads="1"/>
          </p:cNvSpPr>
          <p:nvPr/>
        </p:nvSpPr>
        <p:spPr bwMode="auto">
          <a:xfrm>
            <a:off x="8904289" y="1049338"/>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Kidney</a:t>
            </a:r>
            <a:endParaRPr lang="cs-CZ" altLang="cs-CZ" sz="2400">
              <a:latin typeface="Times New Roman" panose="02020603050405020304" pitchFamily="18" charset="0"/>
            </a:endParaRPr>
          </a:p>
        </p:txBody>
      </p:sp>
      <p:grpSp>
        <p:nvGrpSpPr>
          <p:cNvPr id="33842" name="Group 484">
            <a:extLst>
              <a:ext uri="{FF2B5EF4-FFF2-40B4-BE49-F238E27FC236}">
                <a16:creationId xmlns:a16="http://schemas.microsoft.com/office/drawing/2014/main" id="{07AB0E00-3525-48C8-B9D7-6F30EE0652A0}"/>
              </a:ext>
            </a:extLst>
          </p:cNvPr>
          <p:cNvGrpSpPr>
            <a:grpSpLocks/>
          </p:cNvGrpSpPr>
          <p:nvPr/>
        </p:nvGrpSpPr>
        <p:grpSpPr bwMode="auto">
          <a:xfrm>
            <a:off x="2393951" y="1468438"/>
            <a:ext cx="525463" cy="400050"/>
            <a:chOff x="570" y="924"/>
            <a:chExt cx="331" cy="252"/>
          </a:xfrm>
        </p:grpSpPr>
        <p:sp>
          <p:nvSpPr>
            <p:cNvPr id="33887" name="Freeform 485">
              <a:extLst>
                <a:ext uri="{FF2B5EF4-FFF2-40B4-BE49-F238E27FC236}">
                  <a16:creationId xmlns:a16="http://schemas.microsoft.com/office/drawing/2014/main" id="{CAD0DDCF-5B8E-4D73-A31A-D7ECF8AACE1C}"/>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8" name="Freeform 486">
              <a:extLst>
                <a:ext uri="{FF2B5EF4-FFF2-40B4-BE49-F238E27FC236}">
                  <a16:creationId xmlns:a16="http://schemas.microsoft.com/office/drawing/2014/main" id="{9AF93CA4-1E3C-48BF-9274-B747A391983A}"/>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3" name="Group 487">
            <a:extLst>
              <a:ext uri="{FF2B5EF4-FFF2-40B4-BE49-F238E27FC236}">
                <a16:creationId xmlns:a16="http://schemas.microsoft.com/office/drawing/2014/main" id="{448034C1-A2A1-4ACD-BD1D-08A9A1782038}"/>
              </a:ext>
            </a:extLst>
          </p:cNvPr>
          <p:cNvGrpSpPr>
            <a:grpSpLocks/>
          </p:cNvGrpSpPr>
          <p:nvPr/>
        </p:nvGrpSpPr>
        <p:grpSpPr bwMode="auto">
          <a:xfrm>
            <a:off x="3429000" y="182563"/>
            <a:ext cx="1111250" cy="577850"/>
            <a:chOff x="1222" y="114"/>
            <a:chExt cx="700" cy="364"/>
          </a:xfrm>
        </p:grpSpPr>
        <p:sp>
          <p:nvSpPr>
            <p:cNvPr id="33885" name="Freeform 488">
              <a:extLst>
                <a:ext uri="{FF2B5EF4-FFF2-40B4-BE49-F238E27FC236}">
                  <a16:creationId xmlns:a16="http://schemas.microsoft.com/office/drawing/2014/main" id="{D3FE5BAD-12A0-4491-9EFD-088E2EB010CE}"/>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6" name="Freeform 489">
              <a:extLst>
                <a:ext uri="{FF2B5EF4-FFF2-40B4-BE49-F238E27FC236}">
                  <a16:creationId xmlns:a16="http://schemas.microsoft.com/office/drawing/2014/main" id="{DFCFE0A6-7AA9-4D9E-854B-7057A8D245DF}"/>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4" name="Group 490">
            <a:extLst>
              <a:ext uri="{FF2B5EF4-FFF2-40B4-BE49-F238E27FC236}">
                <a16:creationId xmlns:a16="http://schemas.microsoft.com/office/drawing/2014/main" id="{4DD856AE-1C26-4891-B3D3-1CD47A6164FC}"/>
              </a:ext>
            </a:extLst>
          </p:cNvPr>
          <p:cNvGrpSpPr>
            <a:grpSpLocks/>
          </p:cNvGrpSpPr>
          <p:nvPr/>
        </p:nvGrpSpPr>
        <p:grpSpPr bwMode="auto">
          <a:xfrm>
            <a:off x="8374064" y="161925"/>
            <a:ext cx="1235075" cy="793750"/>
            <a:chOff x="4337" y="101"/>
            <a:chExt cx="778" cy="500"/>
          </a:xfrm>
        </p:grpSpPr>
        <p:sp>
          <p:nvSpPr>
            <p:cNvPr id="33883" name="Freeform 491">
              <a:extLst>
                <a:ext uri="{FF2B5EF4-FFF2-40B4-BE49-F238E27FC236}">
                  <a16:creationId xmlns:a16="http://schemas.microsoft.com/office/drawing/2014/main" id="{040A5EB1-C6B8-4538-8C8E-8898843B6CCF}"/>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4" name="Freeform 492">
              <a:extLst>
                <a:ext uri="{FF2B5EF4-FFF2-40B4-BE49-F238E27FC236}">
                  <a16:creationId xmlns:a16="http://schemas.microsoft.com/office/drawing/2014/main" id="{F5C98230-57B0-4CD4-B209-E844AAAF5AFA}"/>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5" name="Group 493">
            <a:extLst>
              <a:ext uri="{FF2B5EF4-FFF2-40B4-BE49-F238E27FC236}">
                <a16:creationId xmlns:a16="http://schemas.microsoft.com/office/drawing/2014/main" id="{10024412-9E54-4E6F-9907-160B74BC2AC3}"/>
              </a:ext>
            </a:extLst>
          </p:cNvPr>
          <p:cNvGrpSpPr>
            <a:grpSpLocks/>
          </p:cNvGrpSpPr>
          <p:nvPr/>
        </p:nvGrpSpPr>
        <p:grpSpPr bwMode="auto">
          <a:xfrm rot="10800000">
            <a:off x="6591300" y="323850"/>
            <a:ext cx="611188" cy="368300"/>
            <a:chOff x="3214" y="162"/>
            <a:chExt cx="385" cy="232"/>
          </a:xfrm>
        </p:grpSpPr>
        <p:sp>
          <p:nvSpPr>
            <p:cNvPr id="33881" name="Freeform 494">
              <a:extLst>
                <a:ext uri="{FF2B5EF4-FFF2-40B4-BE49-F238E27FC236}">
                  <a16:creationId xmlns:a16="http://schemas.microsoft.com/office/drawing/2014/main" id="{C3ED00EF-F006-42AA-900A-8A5011BA8B6B}"/>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2" name="Freeform 495">
              <a:extLst>
                <a:ext uri="{FF2B5EF4-FFF2-40B4-BE49-F238E27FC236}">
                  <a16:creationId xmlns:a16="http://schemas.microsoft.com/office/drawing/2014/main" id="{3493950F-D589-48B2-88C7-13D2C1B96128}"/>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6" name="Group 496">
            <a:extLst>
              <a:ext uri="{FF2B5EF4-FFF2-40B4-BE49-F238E27FC236}">
                <a16:creationId xmlns:a16="http://schemas.microsoft.com/office/drawing/2014/main" id="{D4A6F174-FA26-47F2-978C-4BAE463D38B6}"/>
              </a:ext>
            </a:extLst>
          </p:cNvPr>
          <p:cNvGrpSpPr>
            <a:grpSpLocks/>
          </p:cNvGrpSpPr>
          <p:nvPr/>
        </p:nvGrpSpPr>
        <p:grpSpPr bwMode="auto">
          <a:xfrm>
            <a:off x="5000626" y="311151"/>
            <a:ext cx="720725" cy="454025"/>
            <a:chOff x="2212" y="111"/>
            <a:chExt cx="454" cy="286"/>
          </a:xfrm>
        </p:grpSpPr>
        <p:sp>
          <p:nvSpPr>
            <p:cNvPr id="33879" name="Freeform 497">
              <a:extLst>
                <a:ext uri="{FF2B5EF4-FFF2-40B4-BE49-F238E27FC236}">
                  <a16:creationId xmlns:a16="http://schemas.microsoft.com/office/drawing/2014/main" id="{6322A6E0-1FA5-4EF5-AA2B-AD09461B15D5}"/>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0" name="Freeform 498">
              <a:extLst>
                <a:ext uri="{FF2B5EF4-FFF2-40B4-BE49-F238E27FC236}">
                  <a16:creationId xmlns:a16="http://schemas.microsoft.com/office/drawing/2014/main" id="{FC3FA180-3EEC-4D38-A9F6-D904D653EEC5}"/>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7" name="Group 499">
            <a:extLst>
              <a:ext uri="{FF2B5EF4-FFF2-40B4-BE49-F238E27FC236}">
                <a16:creationId xmlns:a16="http://schemas.microsoft.com/office/drawing/2014/main" id="{1559D239-D886-4FF7-8984-1FE49106DF23}"/>
              </a:ext>
            </a:extLst>
          </p:cNvPr>
          <p:cNvGrpSpPr>
            <a:grpSpLocks/>
          </p:cNvGrpSpPr>
          <p:nvPr/>
        </p:nvGrpSpPr>
        <p:grpSpPr bwMode="auto">
          <a:xfrm>
            <a:off x="4730751" y="1195389"/>
            <a:ext cx="873125" cy="669925"/>
            <a:chOff x="2042" y="752"/>
            <a:chExt cx="550" cy="422"/>
          </a:xfrm>
        </p:grpSpPr>
        <p:sp>
          <p:nvSpPr>
            <p:cNvPr id="33877" name="Freeform 500">
              <a:extLst>
                <a:ext uri="{FF2B5EF4-FFF2-40B4-BE49-F238E27FC236}">
                  <a16:creationId xmlns:a16="http://schemas.microsoft.com/office/drawing/2014/main" id="{2BC9C8F8-F9BD-4E11-8F58-E9A456A212BC}"/>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8" name="Freeform 501">
              <a:extLst>
                <a:ext uri="{FF2B5EF4-FFF2-40B4-BE49-F238E27FC236}">
                  <a16:creationId xmlns:a16="http://schemas.microsoft.com/office/drawing/2014/main" id="{15B88FD6-7BDA-4216-8C48-C26B8E054A43}"/>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8" name="Group 502">
            <a:extLst>
              <a:ext uri="{FF2B5EF4-FFF2-40B4-BE49-F238E27FC236}">
                <a16:creationId xmlns:a16="http://schemas.microsoft.com/office/drawing/2014/main" id="{9FC93955-5EAF-48F9-9971-369E8A9C3E3D}"/>
              </a:ext>
            </a:extLst>
          </p:cNvPr>
          <p:cNvGrpSpPr>
            <a:grpSpLocks/>
          </p:cNvGrpSpPr>
          <p:nvPr/>
        </p:nvGrpSpPr>
        <p:grpSpPr bwMode="auto">
          <a:xfrm>
            <a:off x="4652964" y="1365250"/>
            <a:ext cx="708025" cy="496888"/>
            <a:chOff x="1993" y="859"/>
            <a:chExt cx="446" cy="313"/>
          </a:xfrm>
        </p:grpSpPr>
        <p:sp>
          <p:nvSpPr>
            <p:cNvPr id="33875" name="Freeform 503">
              <a:extLst>
                <a:ext uri="{FF2B5EF4-FFF2-40B4-BE49-F238E27FC236}">
                  <a16:creationId xmlns:a16="http://schemas.microsoft.com/office/drawing/2014/main" id="{D151AD5D-1DF6-4143-8396-48ECF629E258}"/>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6" name="Freeform 504">
              <a:extLst>
                <a:ext uri="{FF2B5EF4-FFF2-40B4-BE49-F238E27FC236}">
                  <a16:creationId xmlns:a16="http://schemas.microsoft.com/office/drawing/2014/main" id="{73C735B7-394C-468A-A0A7-F1BDF13E73BD}"/>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9" name="Group 505">
            <a:extLst>
              <a:ext uri="{FF2B5EF4-FFF2-40B4-BE49-F238E27FC236}">
                <a16:creationId xmlns:a16="http://schemas.microsoft.com/office/drawing/2014/main" id="{9407AF54-3313-4B9F-9504-2B1C815A4C16}"/>
              </a:ext>
            </a:extLst>
          </p:cNvPr>
          <p:cNvGrpSpPr>
            <a:grpSpLocks/>
          </p:cNvGrpSpPr>
          <p:nvPr/>
        </p:nvGrpSpPr>
        <p:grpSpPr bwMode="auto">
          <a:xfrm>
            <a:off x="6715126" y="981075"/>
            <a:ext cx="1185863" cy="890588"/>
            <a:chOff x="3292" y="617"/>
            <a:chExt cx="747" cy="561"/>
          </a:xfrm>
        </p:grpSpPr>
        <p:sp>
          <p:nvSpPr>
            <p:cNvPr id="33873" name="Freeform 506">
              <a:extLst>
                <a:ext uri="{FF2B5EF4-FFF2-40B4-BE49-F238E27FC236}">
                  <a16:creationId xmlns:a16="http://schemas.microsoft.com/office/drawing/2014/main" id="{A1A5D249-CDC8-4D3F-A3EF-3D7775AEB760}"/>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4" name="Freeform 507">
              <a:extLst>
                <a:ext uri="{FF2B5EF4-FFF2-40B4-BE49-F238E27FC236}">
                  <a16:creationId xmlns:a16="http://schemas.microsoft.com/office/drawing/2014/main" id="{81169A75-0F3F-4CDE-8CB2-0FF78ED24A89}"/>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0" name="Group 508">
            <a:extLst>
              <a:ext uri="{FF2B5EF4-FFF2-40B4-BE49-F238E27FC236}">
                <a16:creationId xmlns:a16="http://schemas.microsoft.com/office/drawing/2014/main" id="{919C6921-AEC3-47EB-8CE1-1950D5410EDD}"/>
              </a:ext>
            </a:extLst>
          </p:cNvPr>
          <p:cNvGrpSpPr>
            <a:grpSpLocks/>
          </p:cNvGrpSpPr>
          <p:nvPr/>
        </p:nvGrpSpPr>
        <p:grpSpPr bwMode="auto">
          <a:xfrm>
            <a:off x="6985001" y="1198563"/>
            <a:ext cx="904875" cy="660400"/>
            <a:chOff x="3477" y="754"/>
            <a:chExt cx="555" cy="416"/>
          </a:xfrm>
        </p:grpSpPr>
        <p:sp>
          <p:nvSpPr>
            <p:cNvPr id="33871" name="Freeform 509">
              <a:extLst>
                <a:ext uri="{FF2B5EF4-FFF2-40B4-BE49-F238E27FC236}">
                  <a16:creationId xmlns:a16="http://schemas.microsoft.com/office/drawing/2014/main" id="{E7CFA260-2E1D-4219-BD94-7D24BA9999B9}"/>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2" name="Freeform 510">
              <a:extLst>
                <a:ext uri="{FF2B5EF4-FFF2-40B4-BE49-F238E27FC236}">
                  <a16:creationId xmlns:a16="http://schemas.microsoft.com/office/drawing/2014/main" id="{8BC0DF0F-1DA1-47CA-A77C-E4E47F61D48A}"/>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1" name="Group 511">
            <a:extLst>
              <a:ext uri="{FF2B5EF4-FFF2-40B4-BE49-F238E27FC236}">
                <a16:creationId xmlns:a16="http://schemas.microsoft.com/office/drawing/2014/main" id="{8190F62D-FC1B-422D-87B2-CDD1DEB7A27C}"/>
              </a:ext>
            </a:extLst>
          </p:cNvPr>
          <p:cNvGrpSpPr>
            <a:grpSpLocks/>
          </p:cNvGrpSpPr>
          <p:nvPr/>
        </p:nvGrpSpPr>
        <p:grpSpPr bwMode="auto">
          <a:xfrm>
            <a:off x="3303589" y="1892301"/>
            <a:ext cx="1990725" cy="169863"/>
            <a:chOff x="1143" y="1191"/>
            <a:chExt cx="1254" cy="107"/>
          </a:xfrm>
        </p:grpSpPr>
        <p:sp>
          <p:nvSpPr>
            <p:cNvPr id="33869" name="Freeform 512">
              <a:extLst>
                <a:ext uri="{FF2B5EF4-FFF2-40B4-BE49-F238E27FC236}">
                  <a16:creationId xmlns:a16="http://schemas.microsoft.com/office/drawing/2014/main" id="{97E8D5CD-5F16-4791-B14E-CE4EA1CEBCC1}"/>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0" name="Freeform 513">
              <a:extLst>
                <a:ext uri="{FF2B5EF4-FFF2-40B4-BE49-F238E27FC236}">
                  <a16:creationId xmlns:a16="http://schemas.microsoft.com/office/drawing/2014/main" id="{FB76CAF6-F25B-4F4A-84D7-75E3E2C7439E}"/>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2" name="Group 514">
            <a:extLst>
              <a:ext uri="{FF2B5EF4-FFF2-40B4-BE49-F238E27FC236}">
                <a16:creationId xmlns:a16="http://schemas.microsoft.com/office/drawing/2014/main" id="{30E94657-0F43-4FD7-B8F5-337856B2A13A}"/>
              </a:ext>
            </a:extLst>
          </p:cNvPr>
          <p:cNvGrpSpPr>
            <a:grpSpLocks/>
          </p:cNvGrpSpPr>
          <p:nvPr/>
        </p:nvGrpSpPr>
        <p:grpSpPr bwMode="auto">
          <a:xfrm>
            <a:off x="2005013" y="115889"/>
            <a:ext cx="8153400" cy="1755775"/>
            <a:chOff x="325" y="72"/>
            <a:chExt cx="5136" cy="1106"/>
          </a:xfrm>
        </p:grpSpPr>
        <p:sp>
          <p:nvSpPr>
            <p:cNvPr id="33867" name="Freeform 515">
              <a:extLst>
                <a:ext uri="{FF2B5EF4-FFF2-40B4-BE49-F238E27FC236}">
                  <a16:creationId xmlns:a16="http://schemas.microsoft.com/office/drawing/2014/main" id="{8C3F6906-67C2-4E55-B1A3-C79F487AC9C0}"/>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8" name="Freeform 516">
              <a:extLst>
                <a:ext uri="{FF2B5EF4-FFF2-40B4-BE49-F238E27FC236}">
                  <a16:creationId xmlns:a16="http://schemas.microsoft.com/office/drawing/2014/main" id="{6A685DA2-4321-4F6C-ABFB-A87359F816B6}"/>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53" name="Rectangle 517">
            <a:extLst>
              <a:ext uri="{FF2B5EF4-FFF2-40B4-BE49-F238E27FC236}">
                <a16:creationId xmlns:a16="http://schemas.microsoft.com/office/drawing/2014/main" id="{882EBC9F-78D4-4B38-9F47-8A68962C1017}"/>
              </a:ext>
            </a:extLst>
          </p:cNvPr>
          <p:cNvSpPr>
            <a:spLocks noChangeArrowheads="1"/>
          </p:cNvSpPr>
          <p:nvPr/>
        </p:nvSpPr>
        <p:spPr bwMode="auto">
          <a:xfrm rot="-5400000">
            <a:off x="913537" y="751166"/>
            <a:ext cx="16559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„exchangers“</a:t>
            </a:r>
          </a:p>
        </p:txBody>
      </p:sp>
      <p:grpSp>
        <p:nvGrpSpPr>
          <p:cNvPr id="33854" name="Group 518">
            <a:extLst>
              <a:ext uri="{FF2B5EF4-FFF2-40B4-BE49-F238E27FC236}">
                <a16:creationId xmlns:a16="http://schemas.microsoft.com/office/drawing/2014/main" id="{565A0A76-94A0-4498-9DB9-12FBC3D64E3A}"/>
              </a:ext>
            </a:extLst>
          </p:cNvPr>
          <p:cNvGrpSpPr>
            <a:grpSpLocks/>
          </p:cNvGrpSpPr>
          <p:nvPr/>
        </p:nvGrpSpPr>
        <p:grpSpPr bwMode="auto">
          <a:xfrm>
            <a:off x="2736850" y="857251"/>
            <a:ext cx="1703388" cy="885825"/>
            <a:chOff x="764" y="540"/>
            <a:chExt cx="1073" cy="558"/>
          </a:xfrm>
        </p:grpSpPr>
        <p:sp>
          <p:nvSpPr>
            <p:cNvPr id="33865" name="Freeform 519">
              <a:extLst>
                <a:ext uri="{FF2B5EF4-FFF2-40B4-BE49-F238E27FC236}">
                  <a16:creationId xmlns:a16="http://schemas.microsoft.com/office/drawing/2014/main" id="{F3D24FC4-DF94-4633-8518-4BB45A230D31}"/>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6" name="Freeform 520">
              <a:extLst>
                <a:ext uri="{FF2B5EF4-FFF2-40B4-BE49-F238E27FC236}">
                  <a16:creationId xmlns:a16="http://schemas.microsoft.com/office/drawing/2014/main" id="{3DE09C60-3702-4172-8855-076035A9DEAB}"/>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55" name="Rectangle 521">
            <a:extLst>
              <a:ext uri="{FF2B5EF4-FFF2-40B4-BE49-F238E27FC236}">
                <a16:creationId xmlns:a16="http://schemas.microsoft.com/office/drawing/2014/main" id="{35659D86-5407-406B-B6D3-4836A054801B}"/>
              </a:ext>
            </a:extLst>
          </p:cNvPr>
          <p:cNvSpPr>
            <a:spLocks noChangeArrowheads="1"/>
          </p:cNvSpPr>
          <p:nvPr/>
        </p:nvSpPr>
        <p:spPr bwMode="auto">
          <a:xfrm>
            <a:off x="2927351" y="2703513"/>
            <a:ext cx="14056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Circulation</a:t>
            </a:r>
            <a:endParaRPr lang="cs-CZ" altLang="cs-CZ" sz="2400">
              <a:latin typeface="Times New Roman" panose="02020603050405020304" pitchFamily="18" charset="0"/>
            </a:endParaRPr>
          </a:p>
        </p:txBody>
      </p:sp>
      <p:grpSp>
        <p:nvGrpSpPr>
          <p:cNvPr id="33856" name="Group 522">
            <a:extLst>
              <a:ext uri="{FF2B5EF4-FFF2-40B4-BE49-F238E27FC236}">
                <a16:creationId xmlns:a16="http://schemas.microsoft.com/office/drawing/2014/main" id="{6785594F-8DDC-4EB4-9E22-3379FC4F1CF2}"/>
              </a:ext>
            </a:extLst>
          </p:cNvPr>
          <p:cNvGrpSpPr>
            <a:grpSpLocks/>
          </p:cNvGrpSpPr>
          <p:nvPr/>
        </p:nvGrpSpPr>
        <p:grpSpPr bwMode="auto">
          <a:xfrm>
            <a:off x="2740025" y="2601913"/>
            <a:ext cx="9620250" cy="933450"/>
            <a:chOff x="845" y="1503"/>
            <a:chExt cx="4769" cy="588"/>
          </a:xfrm>
        </p:grpSpPr>
        <p:sp>
          <p:nvSpPr>
            <p:cNvPr id="33863" name="Freeform 523">
              <a:extLst>
                <a:ext uri="{FF2B5EF4-FFF2-40B4-BE49-F238E27FC236}">
                  <a16:creationId xmlns:a16="http://schemas.microsoft.com/office/drawing/2014/main" id="{F62B29A0-4C97-460C-815F-B6856A8E273A}"/>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4" name="Freeform 524">
              <a:extLst>
                <a:ext uri="{FF2B5EF4-FFF2-40B4-BE49-F238E27FC236}">
                  <a16:creationId xmlns:a16="http://schemas.microsoft.com/office/drawing/2014/main" id="{7B8313CA-2B3F-409A-8881-FDF6B4AD6932}"/>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57" name="Rectangle 525">
            <a:extLst>
              <a:ext uri="{FF2B5EF4-FFF2-40B4-BE49-F238E27FC236}">
                <a16:creationId xmlns:a16="http://schemas.microsoft.com/office/drawing/2014/main" id="{688F35AD-5EA9-4A9F-AC70-E49CE5F392CB}"/>
              </a:ext>
            </a:extLst>
          </p:cNvPr>
          <p:cNvSpPr>
            <a:spLocks noChangeArrowheads="1"/>
          </p:cNvSpPr>
          <p:nvPr/>
        </p:nvSpPr>
        <p:spPr bwMode="auto">
          <a:xfrm>
            <a:off x="1606550" y="2851150"/>
            <a:ext cx="11429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„mixing“</a:t>
            </a:r>
            <a:endParaRPr lang="cs-CZ" altLang="cs-CZ" sz="2400">
              <a:latin typeface="Times New Roman" panose="02020603050405020304" pitchFamily="18" charset="0"/>
            </a:endParaRPr>
          </a:p>
        </p:txBody>
      </p:sp>
      <p:sp>
        <p:nvSpPr>
          <p:cNvPr id="33858" name="Rectangle 526">
            <a:extLst>
              <a:ext uri="{FF2B5EF4-FFF2-40B4-BE49-F238E27FC236}">
                <a16:creationId xmlns:a16="http://schemas.microsoft.com/office/drawing/2014/main" id="{4853E240-C974-4CCB-87E9-54CF461AB2AA}"/>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33859" name="Rectangle 527">
            <a:extLst>
              <a:ext uri="{FF2B5EF4-FFF2-40B4-BE49-F238E27FC236}">
                <a16:creationId xmlns:a16="http://schemas.microsoft.com/office/drawing/2014/main" id="{AC72AA5B-B7B3-48C1-8483-DF4D3330416D}"/>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33860" name="Rectangle 528">
            <a:extLst>
              <a:ext uri="{FF2B5EF4-FFF2-40B4-BE49-F238E27FC236}">
                <a16:creationId xmlns:a16="http://schemas.microsoft.com/office/drawing/2014/main" id="{E651CD40-967E-424F-86D8-113774C79515}"/>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endParaRPr lang="cs-CZ" altLang="cs-CZ" sz="2400">
              <a:latin typeface="Times New Roman" panose="02020603050405020304" pitchFamily="18" charset="0"/>
            </a:endParaRPr>
          </a:p>
        </p:txBody>
      </p:sp>
      <p:sp>
        <p:nvSpPr>
          <p:cNvPr id="33861" name="Rectangle 529">
            <a:extLst>
              <a:ext uri="{FF2B5EF4-FFF2-40B4-BE49-F238E27FC236}">
                <a16:creationId xmlns:a16="http://schemas.microsoft.com/office/drawing/2014/main" id="{3B1E43B4-D2D7-4800-A162-501A1524D93C}"/>
              </a:ext>
            </a:extLst>
          </p:cNvPr>
          <p:cNvSpPr>
            <a:spLocks noChangeArrowheads="1"/>
          </p:cNvSpPr>
          <p:nvPr/>
        </p:nvSpPr>
        <p:spPr bwMode="auto">
          <a:xfrm>
            <a:off x="7967664" y="3500438"/>
            <a:ext cx="21752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transcellular fluid</a:t>
            </a:r>
            <a:endParaRPr lang="cs-CZ" altLang="cs-CZ" sz="2400">
              <a:latin typeface="Times New Roman" panose="02020603050405020304" pitchFamily="18" charset="0"/>
            </a:endParaRPr>
          </a:p>
        </p:txBody>
      </p:sp>
      <p:sp>
        <p:nvSpPr>
          <p:cNvPr id="33862" name="Text Box 530">
            <a:extLst>
              <a:ext uri="{FF2B5EF4-FFF2-40B4-BE49-F238E27FC236}">
                <a16:creationId xmlns:a16="http://schemas.microsoft.com/office/drawing/2014/main" id="{CB44D11D-2102-4AE7-96F5-67981C6B071F}"/>
              </a:ext>
            </a:extLst>
          </p:cNvPr>
          <p:cNvSpPr txBox="1">
            <a:spLocks noChangeArrowheads="1"/>
          </p:cNvSpPr>
          <p:nvPr/>
        </p:nvSpPr>
        <p:spPr bwMode="auto">
          <a:xfrm>
            <a:off x="3863976" y="-123825"/>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1252"/>
                                        </p:tgtEl>
                                        <p:attrNameLst>
                                          <p:attrName>style.visibility</p:attrName>
                                        </p:attrNameLst>
                                      </p:cBhvr>
                                      <p:to>
                                        <p:strVal val="visible"/>
                                      </p:to>
                                    </p:set>
                                    <p:animEffect transition="in" filter="checkerboard(across)">
                                      <p:cBhvr>
                                        <p:cTn id="7" dur="500"/>
                                        <p:tgtEl>
                                          <p:spTgt spid="1812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81251"/>
                                        </p:tgtEl>
                                        <p:attrNameLst>
                                          <p:attrName>style.visibility</p:attrName>
                                        </p:attrNameLst>
                                      </p:cBhvr>
                                      <p:to>
                                        <p:strVal val="visible"/>
                                      </p:to>
                                    </p:set>
                                    <p:animEffect transition="in" filter="checkerboard(across)">
                                      <p:cBhvr>
                                        <p:cTn id="12" dur="500"/>
                                        <p:tgtEl>
                                          <p:spTgt spid="1812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81253"/>
                                        </p:tgtEl>
                                        <p:attrNameLst>
                                          <p:attrName>style.visibility</p:attrName>
                                        </p:attrNameLst>
                                      </p:cBhvr>
                                      <p:to>
                                        <p:strVal val="visible"/>
                                      </p:to>
                                    </p:set>
                                    <p:animEffect transition="in" filter="checkerboard(across)">
                                      <p:cBhvr>
                                        <p:cTn id="17" dur="500"/>
                                        <p:tgtEl>
                                          <p:spTgt spid="1812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81250"/>
                                        </p:tgtEl>
                                        <p:attrNameLst>
                                          <p:attrName>style.visibility</p:attrName>
                                        </p:attrNameLst>
                                      </p:cBhvr>
                                      <p:to>
                                        <p:strVal val="visible"/>
                                      </p:to>
                                    </p:set>
                                    <p:animEffect transition="in" filter="checkerboard(across)">
                                      <p:cBhvr>
                                        <p:cTn id="22" dur="500"/>
                                        <p:tgtEl>
                                          <p:spTgt spid="181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0" grpId="0" animBg="1"/>
      <p:bldP spid="181251" grpId="0" animBg="1"/>
      <p:bldP spid="181252" grpId="0" animBg="1"/>
      <p:bldP spid="18125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5842" name="Oval 2">
            <a:extLst>
              <a:ext uri="{FF2B5EF4-FFF2-40B4-BE49-F238E27FC236}">
                <a16:creationId xmlns:a16="http://schemas.microsoft.com/office/drawing/2014/main" id="{F4F86DDA-6781-4215-9D8C-59BE5D33425A}"/>
              </a:ext>
            </a:extLst>
          </p:cNvPr>
          <p:cNvSpPr>
            <a:spLocks noChangeArrowheads="1"/>
          </p:cNvSpPr>
          <p:nvPr/>
        </p:nvSpPr>
        <p:spPr bwMode="auto">
          <a:xfrm>
            <a:off x="3432176" y="331789"/>
            <a:ext cx="1584325" cy="15843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43" name="Oval 3">
            <a:extLst>
              <a:ext uri="{FF2B5EF4-FFF2-40B4-BE49-F238E27FC236}">
                <a16:creationId xmlns:a16="http://schemas.microsoft.com/office/drawing/2014/main" id="{58B10533-213D-4163-83E5-3920F0CA9661}"/>
              </a:ext>
            </a:extLst>
          </p:cNvPr>
          <p:cNvSpPr>
            <a:spLocks noChangeArrowheads="1"/>
          </p:cNvSpPr>
          <p:nvPr/>
        </p:nvSpPr>
        <p:spPr bwMode="auto">
          <a:xfrm>
            <a:off x="7678738" y="0"/>
            <a:ext cx="2305050" cy="2058988"/>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44" name="Oval 4">
            <a:extLst>
              <a:ext uri="{FF2B5EF4-FFF2-40B4-BE49-F238E27FC236}">
                <a16:creationId xmlns:a16="http://schemas.microsoft.com/office/drawing/2014/main" id="{C2DD27B6-A8F2-4EF5-8F7C-FCB63C5DF162}"/>
              </a:ext>
            </a:extLst>
          </p:cNvPr>
          <p:cNvSpPr>
            <a:spLocks noChangeArrowheads="1"/>
          </p:cNvSpPr>
          <p:nvPr/>
        </p:nvSpPr>
        <p:spPr bwMode="auto">
          <a:xfrm>
            <a:off x="5159375" y="260351"/>
            <a:ext cx="2374900" cy="13684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45" name="Oval 5">
            <a:extLst>
              <a:ext uri="{FF2B5EF4-FFF2-40B4-BE49-F238E27FC236}">
                <a16:creationId xmlns:a16="http://schemas.microsoft.com/office/drawing/2014/main" id="{4439AFEF-5F6A-46C8-A91C-168EB1B3316A}"/>
              </a:ext>
            </a:extLst>
          </p:cNvPr>
          <p:cNvSpPr>
            <a:spLocks noChangeArrowheads="1"/>
          </p:cNvSpPr>
          <p:nvPr/>
        </p:nvSpPr>
        <p:spPr bwMode="auto">
          <a:xfrm>
            <a:off x="2782888" y="2349501"/>
            <a:ext cx="3313112" cy="12239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35846" name="Group 6">
            <a:extLst>
              <a:ext uri="{FF2B5EF4-FFF2-40B4-BE49-F238E27FC236}">
                <a16:creationId xmlns:a16="http://schemas.microsoft.com/office/drawing/2014/main" id="{5DF8FFFD-533D-4233-9BD2-49B0F4FF008C}"/>
              </a:ext>
            </a:extLst>
          </p:cNvPr>
          <p:cNvGrpSpPr>
            <a:grpSpLocks/>
          </p:cNvGrpSpPr>
          <p:nvPr/>
        </p:nvGrpSpPr>
        <p:grpSpPr bwMode="auto">
          <a:xfrm>
            <a:off x="4295775" y="2205039"/>
            <a:ext cx="1430338" cy="1328737"/>
            <a:chOff x="1739" y="1340"/>
            <a:chExt cx="901" cy="837"/>
          </a:xfrm>
        </p:grpSpPr>
        <p:grpSp>
          <p:nvGrpSpPr>
            <p:cNvPr id="36210" name="Group 7">
              <a:extLst>
                <a:ext uri="{FF2B5EF4-FFF2-40B4-BE49-F238E27FC236}">
                  <a16:creationId xmlns:a16="http://schemas.microsoft.com/office/drawing/2014/main" id="{F76AC571-2CC6-4018-A045-827B90848E39}"/>
                </a:ext>
              </a:extLst>
            </p:cNvPr>
            <p:cNvGrpSpPr>
              <a:grpSpLocks/>
            </p:cNvGrpSpPr>
            <p:nvPr/>
          </p:nvGrpSpPr>
          <p:grpSpPr bwMode="auto">
            <a:xfrm>
              <a:off x="1739" y="1340"/>
              <a:ext cx="901" cy="837"/>
              <a:chOff x="1739" y="1340"/>
              <a:chExt cx="901" cy="837"/>
            </a:xfrm>
          </p:grpSpPr>
          <p:sp>
            <p:nvSpPr>
              <p:cNvPr id="36364" name="Freeform 8">
                <a:extLst>
                  <a:ext uri="{FF2B5EF4-FFF2-40B4-BE49-F238E27FC236}">
                    <a16:creationId xmlns:a16="http://schemas.microsoft.com/office/drawing/2014/main" id="{9E6F35C2-5092-483B-9A56-1C59E8B9542E}"/>
                  </a:ext>
                </a:extLst>
              </p:cNvPr>
              <p:cNvSpPr>
                <a:spLocks/>
              </p:cNvSpPr>
              <p:nvPr/>
            </p:nvSpPr>
            <p:spPr bwMode="auto">
              <a:xfrm>
                <a:off x="2199" y="1341"/>
                <a:ext cx="441" cy="498"/>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p>
                <a:endParaRPr lang="en-US"/>
              </a:p>
            </p:txBody>
          </p:sp>
          <p:sp>
            <p:nvSpPr>
              <p:cNvPr id="36365" name="Freeform 9">
                <a:extLst>
                  <a:ext uri="{FF2B5EF4-FFF2-40B4-BE49-F238E27FC236}">
                    <a16:creationId xmlns:a16="http://schemas.microsoft.com/office/drawing/2014/main" id="{094F951D-10BA-4FCE-A11E-61C13A15C4E6}"/>
                  </a:ext>
                </a:extLst>
              </p:cNvPr>
              <p:cNvSpPr>
                <a:spLocks/>
              </p:cNvSpPr>
              <p:nvPr/>
            </p:nvSpPr>
            <p:spPr bwMode="auto">
              <a:xfrm>
                <a:off x="2199" y="1672"/>
                <a:ext cx="441" cy="499"/>
              </a:xfrm>
              <a:custGeom>
                <a:avLst/>
                <a:gdLst>
                  <a:gd name="T0" fmla="*/ 0 w 1323"/>
                  <a:gd name="T1" fmla="*/ 0 h 1496"/>
                  <a:gd name="T2" fmla="*/ 0 w 1323"/>
                  <a:gd name="T3" fmla="*/ 0 h 1496"/>
                  <a:gd name="T4" fmla="*/ 0 w 1323"/>
                  <a:gd name="T5" fmla="*/ 0 h 1496"/>
                  <a:gd name="T6" fmla="*/ 0 w 1323"/>
                  <a:gd name="T7" fmla="*/ 0 h 1496"/>
                  <a:gd name="T8" fmla="*/ 0 w 1323"/>
                  <a:gd name="T9" fmla="*/ 0 h 1496"/>
                  <a:gd name="T10" fmla="*/ 0 w 1323"/>
                  <a:gd name="T11" fmla="*/ 0 h 1496"/>
                  <a:gd name="T12" fmla="*/ 0 w 1323"/>
                  <a:gd name="T13" fmla="*/ 0 h 1496"/>
                  <a:gd name="T14" fmla="*/ 0 w 1323"/>
                  <a:gd name="T15" fmla="*/ 0 h 1496"/>
                  <a:gd name="T16" fmla="*/ 0 w 1323"/>
                  <a:gd name="T17" fmla="*/ 0 h 1496"/>
                  <a:gd name="T18" fmla="*/ 0 w 1323"/>
                  <a:gd name="T19" fmla="*/ 0 h 1496"/>
                  <a:gd name="T20" fmla="*/ 0 w 1323"/>
                  <a:gd name="T21" fmla="*/ 0 h 1496"/>
                  <a:gd name="T22" fmla="*/ 0 w 1323"/>
                  <a:gd name="T23" fmla="*/ 0 h 1496"/>
                  <a:gd name="T24" fmla="*/ 0 w 1323"/>
                  <a:gd name="T25" fmla="*/ 0 h 1496"/>
                  <a:gd name="T26" fmla="*/ 0 w 1323"/>
                  <a:gd name="T27" fmla="*/ 0 h 1496"/>
                  <a:gd name="T28" fmla="*/ 0 w 1323"/>
                  <a:gd name="T29" fmla="*/ 0 h 1496"/>
                  <a:gd name="T30" fmla="*/ 0 w 1323"/>
                  <a:gd name="T31" fmla="*/ 0 h 1496"/>
                  <a:gd name="T32" fmla="*/ 0 w 1323"/>
                  <a:gd name="T33" fmla="*/ 0 h 1496"/>
                  <a:gd name="T34" fmla="*/ 0 w 1323"/>
                  <a:gd name="T35" fmla="*/ 0 h 1496"/>
                  <a:gd name="T36" fmla="*/ 0 w 1323"/>
                  <a:gd name="T37" fmla="*/ 0 h 1496"/>
                  <a:gd name="T38" fmla="*/ 0 w 1323"/>
                  <a:gd name="T39" fmla="*/ 0 h 1496"/>
                  <a:gd name="T40" fmla="*/ 0 w 1323"/>
                  <a:gd name="T41" fmla="*/ 0 h 1496"/>
                  <a:gd name="T42" fmla="*/ 0 w 1323"/>
                  <a:gd name="T43" fmla="*/ 0 h 1496"/>
                  <a:gd name="T44" fmla="*/ 0 w 1323"/>
                  <a:gd name="T45" fmla="*/ 0 h 1496"/>
                  <a:gd name="T46" fmla="*/ 0 w 1323"/>
                  <a:gd name="T47" fmla="*/ 0 h 1496"/>
                  <a:gd name="T48" fmla="*/ 0 w 1323"/>
                  <a:gd name="T49" fmla="*/ 0 h 1496"/>
                  <a:gd name="T50" fmla="*/ 0 w 1323"/>
                  <a:gd name="T51" fmla="*/ 0 h 1496"/>
                  <a:gd name="T52" fmla="*/ 0 w 1323"/>
                  <a:gd name="T53" fmla="*/ 0 h 1496"/>
                  <a:gd name="T54" fmla="*/ 0 w 1323"/>
                  <a:gd name="T55" fmla="*/ 0 h 1496"/>
                  <a:gd name="T56" fmla="*/ 0 w 1323"/>
                  <a:gd name="T57" fmla="*/ 0 h 1496"/>
                  <a:gd name="T58" fmla="*/ 0 w 1323"/>
                  <a:gd name="T59" fmla="*/ 0 h 1496"/>
                  <a:gd name="T60" fmla="*/ 0 w 1323"/>
                  <a:gd name="T61" fmla="*/ 0 h 1496"/>
                  <a:gd name="T62" fmla="*/ 0 w 1323"/>
                  <a:gd name="T63" fmla="*/ 0 h 1496"/>
                  <a:gd name="T64" fmla="*/ 0 w 1323"/>
                  <a:gd name="T65" fmla="*/ 0 h 1496"/>
                  <a:gd name="T66" fmla="*/ 0 w 1323"/>
                  <a:gd name="T67" fmla="*/ 0 h 1496"/>
                  <a:gd name="T68" fmla="*/ 0 w 1323"/>
                  <a:gd name="T69" fmla="*/ 0 h 1496"/>
                  <a:gd name="T70" fmla="*/ 0 w 1323"/>
                  <a:gd name="T71" fmla="*/ 0 h 1496"/>
                  <a:gd name="T72" fmla="*/ 0 w 1323"/>
                  <a:gd name="T73" fmla="*/ 0 h 1496"/>
                  <a:gd name="T74" fmla="*/ 0 w 1323"/>
                  <a:gd name="T75" fmla="*/ 0 h 1496"/>
                  <a:gd name="T76" fmla="*/ 0 w 1323"/>
                  <a:gd name="T77" fmla="*/ 0 h 1496"/>
                  <a:gd name="T78" fmla="*/ 0 w 1323"/>
                  <a:gd name="T79" fmla="*/ 0 h 1496"/>
                  <a:gd name="T80" fmla="*/ 0 w 1323"/>
                  <a:gd name="T81" fmla="*/ 0 h 1496"/>
                  <a:gd name="T82" fmla="*/ 0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p>
                <a:endParaRPr lang="en-US"/>
              </a:p>
            </p:txBody>
          </p:sp>
          <p:sp>
            <p:nvSpPr>
              <p:cNvPr id="36366" name="Freeform 10">
                <a:extLst>
                  <a:ext uri="{FF2B5EF4-FFF2-40B4-BE49-F238E27FC236}">
                    <a16:creationId xmlns:a16="http://schemas.microsoft.com/office/drawing/2014/main" id="{DF8B3D94-8DA0-46C2-A081-EAC70F4BB9FD}"/>
                  </a:ext>
                </a:extLst>
              </p:cNvPr>
              <p:cNvSpPr>
                <a:spLocks/>
              </p:cNvSpPr>
              <p:nvPr/>
            </p:nvSpPr>
            <p:spPr bwMode="auto">
              <a:xfrm>
                <a:off x="1741" y="1678"/>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p>
                <a:endParaRPr lang="en-US"/>
              </a:p>
            </p:txBody>
          </p:sp>
          <p:sp>
            <p:nvSpPr>
              <p:cNvPr id="36367" name="Freeform 11">
                <a:extLst>
                  <a:ext uri="{FF2B5EF4-FFF2-40B4-BE49-F238E27FC236}">
                    <a16:creationId xmlns:a16="http://schemas.microsoft.com/office/drawing/2014/main" id="{B22A97F9-D570-4BC8-88FB-B30C946FA616}"/>
                  </a:ext>
                </a:extLst>
              </p:cNvPr>
              <p:cNvSpPr>
                <a:spLocks/>
              </p:cNvSpPr>
              <p:nvPr/>
            </p:nvSpPr>
            <p:spPr bwMode="auto">
              <a:xfrm>
                <a:off x="1739" y="1340"/>
                <a:ext cx="441" cy="499"/>
              </a:xfrm>
              <a:custGeom>
                <a:avLst/>
                <a:gdLst>
                  <a:gd name="T0" fmla="*/ 0 w 1324"/>
                  <a:gd name="T1" fmla="*/ 0 h 1496"/>
                  <a:gd name="T2" fmla="*/ 0 w 1324"/>
                  <a:gd name="T3" fmla="*/ 0 h 1496"/>
                  <a:gd name="T4" fmla="*/ 0 w 1324"/>
                  <a:gd name="T5" fmla="*/ 0 h 1496"/>
                  <a:gd name="T6" fmla="*/ 0 w 1324"/>
                  <a:gd name="T7" fmla="*/ 0 h 1496"/>
                  <a:gd name="T8" fmla="*/ 0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0 h 1496"/>
                  <a:gd name="T20" fmla="*/ 0 w 1324"/>
                  <a:gd name="T21" fmla="*/ 0 h 1496"/>
                  <a:gd name="T22" fmla="*/ 0 w 1324"/>
                  <a:gd name="T23" fmla="*/ 0 h 1496"/>
                  <a:gd name="T24" fmla="*/ 0 w 1324"/>
                  <a:gd name="T25" fmla="*/ 0 h 1496"/>
                  <a:gd name="T26" fmla="*/ 0 w 1324"/>
                  <a:gd name="T27" fmla="*/ 0 h 1496"/>
                  <a:gd name="T28" fmla="*/ 0 w 1324"/>
                  <a:gd name="T29" fmla="*/ 0 h 1496"/>
                  <a:gd name="T30" fmla="*/ 0 w 1324"/>
                  <a:gd name="T31" fmla="*/ 0 h 1496"/>
                  <a:gd name="T32" fmla="*/ 0 w 1324"/>
                  <a:gd name="T33" fmla="*/ 0 h 1496"/>
                  <a:gd name="T34" fmla="*/ 0 w 1324"/>
                  <a:gd name="T35" fmla="*/ 0 h 1496"/>
                  <a:gd name="T36" fmla="*/ 0 w 1324"/>
                  <a:gd name="T37" fmla="*/ 0 h 1496"/>
                  <a:gd name="T38" fmla="*/ 0 w 1324"/>
                  <a:gd name="T39" fmla="*/ 0 h 1496"/>
                  <a:gd name="T40" fmla="*/ 0 w 1324"/>
                  <a:gd name="T41" fmla="*/ 0 h 1496"/>
                  <a:gd name="T42" fmla="*/ 0 w 1324"/>
                  <a:gd name="T43" fmla="*/ 0 h 1496"/>
                  <a:gd name="T44" fmla="*/ 0 w 1324"/>
                  <a:gd name="T45" fmla="*/ 0 h 1496"/>
                  <a:gd name="T46" fmla="*/ 0 w 1324"/>
                  <a:gd name="T47" fmla="*/ 0 h 1496"/>
                  <a:gd name="T48" fmla="*/ 0 w 1324"/>
                  <a:gd name="T49" fmla="*/ 0 h 1496"/>
                  <a:gd name="T50" fmla="*/ 0 w 1324"/>
                  <a:gd name="T51" fmla="*/ 0 h 1496"/>
                  <a:gd name="T52" fmla="*/ 0 w 1324"/>
                  <a:gd name="T53" fmla="*/ 0 h 1496"/>
                  <a:gd name="T54" fmla="*/ 0 w 1324"/>
                  <a:gd name="T55" fmla="*/ 0 h 1496"/>
                  <a:gd name="T56" fmla="*/ 0 w 1324"/>
                  <a:gd name="T57" fmla="*/ 0 h 1496"/>
                  <a:gd name="T58" fmla="*/ 0 w 1324"/>
                  <a:gd name="T59" fmla="*/ 0 h 1496"/>
                  <a:gd name="T60" fmla="*/ 0 w 1324"/>
                  <a:gd name="T61" fmla="*/ 0 h 1496"/>
                  <a:gd name="T62" fmla="*/ 0 w 1324"/>
                  <a:gd name="T63" fmla="*/ 0 h 1496"/>
                  <a:gd name="T64" fmla="*/ 0 w 1324"/>
                  <a:gd name="T65" fmla="*/ 0 h 1496"/>
                  <a:gd name="T66" fmla="*/ 0 w 1324"/>
                  <a:gd name="T67" fmla="*/ 0 h 1496"/>
                  <a:gd name="T68" fmla="*/ 0 w 1324"/>
                  <a:gd name="T69" fmla="*/ 0 h 1496"/>
                  <a:gd name="T70" fmla="*/ 0 w 1324"/>
                  <a:gd name="T71" fmla="*/ 0 h 1496"/>
                  <a:gd name="T72" fmla="*/ 0 w 1324"/>
                  <a:gd name="T73" fmla="*/ 0 h 1496"/>
                  <a:gd name="T74" fmla="*/ 0 w 1324"/>
                  <a:gd name="T75" fmla="*/ 0 h 1496"/>
                  <a:gd name="T76" fmla="*/ 0 w 1324"/>
                  <a:gd name="T77" fmla="*/ 0 h 1496"/>
                  <a:gd name="T78" fmla="*/ 0 w 1324"/>
                  <a:gd name="T79" fmla="*/ 0 h 1496"/>
                  <a:gd name="T80" fmla="*/ 0 w 1324"/>
                  <a:gd name="T81" fmla="*/ 0 h 1496"/>
                  <a:gd name="T82" fmla="*/ 0 w 1324"/>
                  <a:gd name="T83" fmla="*/ 0 h 1496"/>
                  <a:gd name="T84" fmla="*/ 0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p>
                <a:endParaRPr lang="en-US"/>
              </a:p>
            </p:txBody>
          </p:sp>
        </p:grpSp>
        <p:grpSp>
          <p:nvGrpSpPr>
            <p:cNvPr id="36211" name="Group 12">
              <a:extLst>
                <a:ext uri="{FF2B5EF4-FFF2-40B4-BE49-F238E27FC236}">
                  <a16:creationId xmlns:a16="http://schemas.microsoft.com/office/drawing/2014/main" id="{B577AA81-3F36-472B-86B3-AB9355912C82}"/>
                </a:ext>
              </a:extLst>
            </p:cNvPr>
            <p:cNvGrpSpPr>
              <a:grpSpLocks/>
            </p:cNvGrpSpPr>
            <p:nvPr/>
          </p:nvGrpSpPr>
          <p:grpSpPr bwMode="auto">
            <a:xfrm>
              <a:off x="2009" y="1522"/>
              <a:ext cx="369" cy="440"/>
              <a:chOff x="2009" y="1522"/>
              <a:chExt cx="369" cy="440"/>
            </a:xfrm>
          </p:grpSpPr>
          <p:grpSp>
            <p:nvGrpSpPr>
              <p:cNvPr id="36212" name="Group 13">
                <a:extLst>
                  <a:ext uri="{FF2B5EF4-FFF2-40B4-BE49-F238E27FC236}">
                    <a16:creationId xmlns:a16="http://schemas.microsoft.com/office/drawing/2014/main" id="{466E6201-614E-4889-AD36-D45238C1C304}"/>
                  </a:ext>
                </a:extLst>
              </p:cNvPr>
              <p:cNvGrpSpPr>
                <a:grpSpLocks/>
              </p:cNvGrpSpPr>
              <p:nvPr/>
            </p:nvGrpSpPr>
            <p:grpSpPr bwMode="auto">
              <a:xfrm>
                <a:off x="2012" y="1522"/>
                <a:ext cx="366" cy="440"/>
                <a:chOff x="2012" y="1522"/>
                <a:chExt cx="366" cy="440"/>
              </a:xfrm>
            </p:grpSpPr>
            <p:grpSp>
              <p:nvGrpSpPr>
                <p:cNvPr id="36227" name="Group 14">
                  <a:extLst>
                    <a:ext uri="{FF2B5EF4-FFF2-40B4-BE49-F238E27FC236}">
                      <a16:creationId xmlns:a16="http://schemas.microsoft.com/office/drawing/2014/main" id="{F3D15E63-1662-417F-AACA-E7C36C254794}"/>
                    </a:ext>
                  </a:extLst>
                </p:cNvPr>
                <p:cNvGrpSpPr>
                  <a:grpSpLocks/>
                </p:cNvGrpSpPr>
                <p:nvPr/>
              </p:nvGrpSpPr>
              <p:grpSpPr bwMode="auto">
                <a:xfrm>
                  <a:off x="2025" y="1624"/>
                  <a:ext cx="353" cy="338"/>
                  <a:chOff x="2025" y="1624"/>
                  <a:chExt cx="353" cy="338"/>
                </a:xfrm>
              </p:grpSpPr>
              <p:grpSp>
                <p:nvGrpSpPr>
                  <p:cNvPr id="36263" name="Group 15">
                    <a:extLst>
                      <a:ext uri="{FF2B5EF4-FFF2-40B4-BE49-F238E27FC236}">
                        <a16:creationId xmlns:a16="http://schemas.microsoft.com/office/drawing/2014/main" id="{EA53700E-27CC-4C64-90BE-AD3DBD9A5747}"/>
                      </a:ext>
                    </a:extLst>
                  </p:cNvPr>
                  <p:cNvGrpSpPr>
                    <a:grpSpLocks/>
                  </p:cNvGrpSpPr>
                  <p:nvPr/>
                </p:nvGrpSpPr>
                <p:grpSpPr bwMode="auto">
                  <a:xfrm>
                    <a:off x="2025" y="1624"/>
                    <a:ext cx="285" cy="72"/>
                    <a:chOff x="2025" y="1624"/>
                    <a:chExt cx="285" cy="72"/>
                  </a:xfrm>
                </p:grpSpPr>
                <p:grpSp>
                  <p:nvGrpSpPr>
                    <p:cNvPr id="36342" name="Group 16">
                      <a:extLst>
                        <a:ext uri="{FF2B5EF4-FFF2-40B4-BE49-F238E27FC236}">
                          <a16:creationId xmlns:a16="http://schemas.microsoft.com/office/drawing/2014/main" id="{66285830-C4C4-4B93-8E4C-B346E1ECFF95}"/>
                        </a:ext>
                      </a:extLst>
                    </p:cNvPr>
                    <p:cNvGrpSpPr>
                      <a:grpSpLocks/>
                    </p:cNvGrpSpPr>
                    <p:nvPr/>
                  </p:nvGrpSpPr>
                  <p:grpSpPr bwMode="auto">
                    <a:xfrm>
                      <a:off x="2248" y="1634"/>
                      <a:ext cx="62" cy="62"/>
                      <a:chOff x="2248" y="1634"/>
                      <a:chExt cx="62" cy="62"/>
                    </a:xfrm>
                  </p:grpSpPr>
                  <p:grpSp>
                    <p:nvGrpSpPr>
                      <p:cNvPr id="36356" name="Group 17">
                        <a:extLst>
                          <a:ext uri="{FF2B5EF4-FFF2-40B4-BE49-F238E27FC236}">
                            <a16:creationId xmlns:a16="http://schemas.microsoft.com/office/drawing/2014/main" id="{DD67109F-0759-4422-B924-16DF770D0E4B}"/>
                          </a:ext>
                        </a:extLst>
                      </p:cNvPr>
                      <p:cNvGrpSpPr>
                        <a:grpSpLocks/>
                      </p:cNvGrpSpPr>
                      <p:nvPr/>
                    </p:nvGrpSpPr>
                    <p:grpSpPr bwMode="auto">
                      <a:xfrm>
                        <a:off x="2248" y="1634"/>
                        <a:ext cx="44" cy="39"/>
                        <a:chOff x="2248" y="1634"/>
                        <a:chExt cx="44" cy="39"/>
                      </a:xfrm>
                    </p:grpSpPr>
                    <p:sp>
                      <p:nvSpPr>
                        <p:cNvPr id="36361" name="Freeform 18">
                          <a:extLst>
                            <a:ext uri="{FF2B5EF4-FFF2-40B4-BE49-F238E27FC236}">
                              <a16:creationId xmlns:a16="http://schemas.microsoft.com/office/drawing/2014/main" id="{E80957BC-02D5-4299-B952-208F5EB65E47}"/>
                            </a:ext>
                          </a:extLst>
                        </p:cNvPr>
                        <p:cNvSpPr>
                          <a:spLocks/>
                        </p:cNvSpPr>
                        <p:nvPr/>
                      </p:nvSpPr>
                      <p:spPr bwMode="auto">
                        <a:xfrm>
                          <a:off x="2248" y="1637"/>
                          <a:ext cx="40" cy="32"/>
                        </a:xfrm>
                        <a:custGeom>
                          <a:avLst/>
                          <a:gdLst>
                            <a:gd name="T0" fmla="*/ 0 w 198"/>
                            <a:gd name="T1" fmla="*/ 0 h 161"/>
                            <a:gd name="T2" fmla="*/ 0 w 198"/>
                            <a:gd name="T3" fmla="*/ 0 h 161"/>
                            <a:gd name="T4" fmla="*/ 0 w 198"/>
                            <a:gd name="T5" fmla="*/ 0 h 161"/>
                            <a:gd name="T6" fmla="*/ 0 w 198"/>
                            <a:gd name="T7" fmla="*/ 0 h 161"/>
                            <a:gd name="T8" fmla="*/ 0 w 198"/>
                            <a:gd name="T9" fmla="*/ 0 h 161"/>
                            <a:gd name="T10" fmla="*/ 0 w 198"/>
                            <a:gd name="T11" fmla="*/ 0 h 161"/>
                            <a:gd name="T12" fmla="*/ 0 w 198"/>
                            <a:gd name="T13" fmla="*/ 0 h 161"/>
                            <a:gd name="T14" fmla="*/ 0 w 198"/>
                            <a:gd name="T15" fmla="*/ 0 h 161"/>
                            <a:gd name="T16" fmla="*/ 0 w 198"/>
                            <a:gd name="T17" fmla="*/ 0 h 161"/>
                            <a:gd name="T18" fmla="*/ 0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2" name="Freeform 19">
                          <a:extLst>
                            <a:ext uri="{FF2B5EF4-FFF2-40B4-BE49-F238E27FC236}">
                              <a16:creationId xmlns:a16="http://schemas.microsoft.com/office/drawing/2014/main" id="{E03C1602-D9DE-490D-9907-CB824BF93323}"/>
                            </a:ext>
                          </a:extLst>
                        </p:cNvPr>
                        <p:cNvSpPr>
                          <a:spLocks/>
                        </p:cNvSpPr>
                        <p:nvPr/>
                      </p:nvSpPr>
                      <p:spPr bwMode="auto">
                        <a:xfrm>
                          <a:off x="2253" y="1641"/>
                          <a:ext cx="39" cy="32"/>
                        </a:xfrm>
                        <a:custGeom>
                          <a:avLst/>
                          <a:gdLst>
                            <a:gd name="T0" fmla="*/ 0 w 195"/>
                            <a:gd name="T1" fmla="*/ 0 h 160"/>
                            <a:gd name="T2" fmla="*/ 0 w 195"/>
                            <a:gd name="T3" fmla="*/ 0 h 160"/>
                            <a:gd name="T4" fmla="*/ 0 w 195"/>
                            <a:gd name="T5" fmla="*/ 0 h 160"/>
                            <a:gd name="T6" fmla="*/ 0 w 195"/>
                            <a:gd name="T7" fmla="*/ 0 h 160"/>
                            <a:gd name="T8" fmla="*/ 0 w 195"/>
                            <a:gd name="T9" fmla="*/ 0 h 160"/>
                            <a:gd name="T10" fmla="*/ 0 w 195"/>
                            <a:gd name="T11" fmla="*/ 0 h 160"/>
                            <a:gd name="T12" fmla="*/ 0 w 195"/>
                            <a:gd name="T13" fmla="*/ 0 h 160"/>
                            <a:gd name="T14" fmla="*/ 0 w 195"/>
                            <a:gd name="T15" fmla="*/ 0 h 160"/>
                            <a:gd name="T16" fmla="*/ 0 w 195"/>
                            <a:gd name="T17" fmla="*/ 0 h 160"/>
                            <a:gd name="T18" fmla="*/ 0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3" name="Freeform 20">
                          <a:extLst>
                            <a:ext uri="{FF2B5EF4-FFF2-40B4-BE49-F238E27FC236}">
                              <a16:creationId xmlns:a16="http://schemas.microsoft.com/office/drawing/2014/main" id="{C27E01F7-C00F-4D01-A412-99BA9394039F}"/>
                            </a:ext>
                          </a:extLst>
                        </p:cNvPr>
                        <p:cNvSpPr>
                          <a:spLocks/>
                        </p:cNvSpPr>
                        <p:nvPr/>
                      </p:nvSpPr>
                      <p:spPr bwMode="auto">
                        <a:xfrm>
                          <a:off x="2248" y="1634"/>
                          <a:ext cx="39" cy="32"/>
                        </a:xfrm>
                        <a:custGeom>
                          <a:avLst/>
                          <a:gdLst>
                            <a:gd name="T0" fmla="*/ 0 w 194"/>
                            <a:gd name="T1" fmla="*/ 0 h 160"/>
                            <a:gd name="T2" fmla="*/ 0 w 194"/>
                            <a:gd name="T3" fmla="*/ 0 h 160"/>
                            <a:gd name="T4" fmla="*/ 0 w 194"/>
                            <a:gd name="T5" fmla="*/ 0 h 160"/>
                            <a:gd name="T6" fmla="*/ 0 w 194"/>
                            <a:gd name="T7" fmla="*/ 0 h 160"/>
                            <a:gd name="T8" fmla="*/ 0 w 194"/>
                            <a:gd name="T9" fmla="*/ 0 h 160"/>
                            <a:gd name="T10" fmla="*/ 0 w 194"/>
                            <a:gd name="T11" fmla="*/ 0 h 160"/>
                            <a:gd name="T12" fmla="*/ 0 w 194"/>
                            <a:gd name="T13" fmla="*/ 0 h 160"/>
                            <a:gd name="T14" fmla="*/ 0 w 194"/>
                            <a:gd name="T15" fmla="*/ 0 h 160"/>
                            <a:gd name="T16" fmla="*/ 0 w 194"/>
                            <a:gd name="T17" fmla="*/ 0 h 160"/>
                            <a:gd name="T18" fmla="*/ 0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357" name="Group 21">
                        <a:extLst>
                          <a:ext uri="{FF2B5EF4-FFF2-40B4-BE49-F238E27FC236}">
                            <a16:creationId xmlns:a16="http://schemas.microsoft.com/office/drawing/2014/main" id="{BCA98E47-2857-4C6D-9FB2-EC46E70C7B0A}"/>
                          </a:ext>
                        </a:extLst>
                      </p:cNvPr>
                      <p:cNvGrpSpPr>
                        <a:grpSpLocks/>
                      </p:cNvGrpSpPr>
                      <p:nvPr/>
                    </p:nvGrpSpPr>
                    <p:grpSpPr bwMode="auto">
                      <a:xfrm>
                        <a:off x="2265" y="1658"/>
                        <a:ext cx="45" cy="38"/>
                        <a:chOff x="2265" y="1658"/>
                        <a:chExt cx="45" cy="38"/>
                      </a:xfrm>
                    </p:grpSpPr>
                    <p:sp>
                      <p:nvSpPr>
                        <p:cNvPr id="36358" name="Freeform 22">
                          <a:extLst>
                            <a:ext uri="{FF2B5EF4-FFF2-40B4-BE49-F238E27FC236}">
                              <a16:creationId xmlns:a16="http://schemas.microsoft.com/office/drawing/2014/main" id="{27D89F5F-CA09-4E54-AF1F-71382AAEB6D7}"/>
                            </a:ext>
                          </a:extLst>
                        </p:cNvPr>
                        <p:cNvSpPr>
                          <a:spLocks/>
                        </p:cNvSpPr>
                        <p:nvPr/>
                      </p:nvSpPr>
                      <p:spPr bwMode="auto">
                        <a:xfrm>
                          <a:off x="2265" y="1660"/>
                          <a:ext cx="40" cy="32"/>
                        </a:xfrm>
                        <a:custGeom>
                          <a:avLst/>
                          <a:gdLst>
                            <a:gd name="T0" fmla="*/ 0 w 198"/>
                            <a:gd name="T1" fmla="*/ 0 h 160"/>
                            <a:gd name="T2" fmla="*/ 0 w 198"/>
                            <a:gd name="T3" fmla="*/ 0 h 160"/>
                            <a:gd name="T4" fmla="*/ 0 w 198"/>
                            <a:gd name="T5" fmla="*/ 0 h 160"/>
                            <a:gd name="T6" fmla="*/ 0 w 198"/>
                            <a:gd name="T7" fmla="*/ 0 h 160"/>
                            <a:gd name="T8" fmla="*/ 0 w 198"/>
                            <a:gd name="T9" fmla="*/ 0 h 160"/>
                            <a:gd name="T10" fmla="*/ 0 w 198"/>
                            <a:gd name="T11" fmla="*/ 0 h 160"/>
                            <a:gd name="T12" fmla="*/ 0 w 198"/>
                            <a:gd name="T13" fmla="*/ 0 h 160"/>
                            <a:gd name="T14" fmla="*/ 0 w 198"/>
                            <a:gd name="T15" fmla="*/ 0 h 160"/>
                            <a:gd name="T16" fmla="*/ 0 w 198"/>
                            <a:gd name="T17" fmla="*/ 0 h 160"/>
                            <a:gd name="T18" fmla="*/ 0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9" name="Freeform 23">
                          <a:extLst>
                            <a:ext uri="{FF2B5EF4-FFF2-40B4-BE49-F238E27FC236}">
                              <a16:creationId xmlns:a16="http://schemas.microsoft.com/office/drawing/2014/main" id="{55F3712F-02E3-4193-AA70-9E7996064C64}"/>
                            </a:ext>
                          </a:extLst>
                        </p:cNvPr>
                        <p:cNvSpPr>
                          <a:spLocks/>
                        </p:cNvSpPr>
                        <p:nvPr/>
                      </p:nvSpPr>
                      <p:spPr bwMode="auto">
                        <a:xfrm>
                          <a:off x="2271" y="1664"/>
                          <a:ext cx="39" cy="32"/>
                        </a:xfrm>
                        <a:custGeom>
                          <a:avLst/>
                          <a:gdLst>
                            <a:gd name="T0" fmla="*/ 0 w 195"/>
                            <a:gd name="T1" fmla="*/ 0 h 159"/>
                            <a:gd name="T2" fmla="*/ 0 w 195"/>
                            <a:gd name="T3" fmla="*/ 0 h 159"/>
                            <a:gd name="T4" fmla="*/ 0 w 195"/>
                            <a:gd name="T5" fmla="*/ 0 h 159"/>
                            <a:gd name="T6" fmla="*/ 0 w 195"/>
                            <a:gd name="T7" fmla="*/ 0 h 159"/>
                            <a:gd name="T8" fmla="*/ 0 w 195"/>
                            <a:gd name="T9" fmla="*/ 0 h 159"/>
                            <a:gd name="T10" fmla="*/ 0 w 195"/>
                            <a:gd name="T11" fmla="*/ 0 h 159"/>
                            <a:gd name="T12" fmla="*/ 0 w 195"/>
                            <a:gd name="T13" fmla="*/ 0 h 159"/>
                            <a:gd name="T14" fmla="*/ 0 w 195"/>
                            <a:gd name="T15" fmla="*/ 0 h 159"/>
                            <a:gd name="T16" fmla="*/ 0 w 195"/>
                            <a:gd name="T17" fmla="*/ 0 h 159"/>
                            <a:gd name="T18" fmla="*/ 0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0" name="Freeform 24">
                          <a:extLst>
                            <a:ext uri="{FF2B5EF4-FFF2-40B4-BE49-F238E27FC236}">
                              <a16:creationId xmlns:a16="http://schemas.microsoft.com/office/drawing/2014/main" id="{F9860CC0-EB46-4DD2-8609-9E0B0E5D2D8B}"/>
                            </a:ext>
                          </a:extLst>
                        </p:cNvPr>
                        <p:cNvSpPr>
                          <a:spLocks/>
                        </p:cNvSpPr>
                        <p:nvPr/>
                      </p:nvSpPr>
                      <p:spPr bwMode="auto">
                        <a:xfrm>
                          <a:off x="2265" y="1658"/>
                          <a:ext cx="39" cy="31"/>
                        </a:xfrm>
                        <a:custGeom>
                          <a:avLst/>
                          <a:gdLst>
                            <a:gd name="T0" fmla="*/ 0 w 194"/>
                            <a:gd name="T1" fmla="*/ 0 h 159"/>
                            <a:gd name="T2" fmla="*/ 0 w 194"/>
                            <a:gd name="T3" fmla="*/ 0 h 159"/>
                            <a:gd name="T4" fmla="*/ 0 w 194"/>
                            <a:gd name="T5" fmla="*/ 0 h 159"/>
                            <a:gd name="T6" fmla="*/ 0 w 194"/>
                            <a:gd name="T7" fmla="*/ 0 h 159"/>
                            <a:gd name="T8" fmla="*/ 0 w 194"/>
                            <a:gd name="T9" fmla="*/ 0 h 159"/>
                            <a:gd name="T10" fmla="*/ 0 w 194"/>
                            <a:gd name="T11" fmla="*/ 0 h 159"/>
                            <a:gd name="T12" fmla="*/ 0 w 194"/>
                            <a:gd name="T13" fmla="*/ 0 h 159"/>
                            <a:gd name="T14" fmla="*/ 0 w 194"/>
                            <a:gd name="T15" fmla="*/ 0 h 159"/>
                            <a:gd name="T16" fmla="*/ 0 w 194"/>
                            <a:gd name="T17" fmla="*/ 0 h 159"/>
                            <a:gd name="T18" fmla="*/ 0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343" name="Group 25">
                      <a:extLst>
                        <a:ext uri="{FF2B5EF4-FFF2-40B4-BE49-F238E27FC236}">
                          <a16:creationId xmlns:a16="http://schemas.microsoft.com/office/drawing/2014/main" id="{19F2319F-EB19-40B5-9F12-F1B81ACCFB96}"/>
                        </a:ext>
                      </a:extLst>
                    </p:cNvPr>
                    <p:cNvGrpSpPr>
                      <a:grpSpLocks/>
                    </p:cNvGrpSpPr>
                    <p:nvPr/>
                  </p:nvGrpSpPr>
                  <p:grpSpPr bwMode="auto">
                    <a:xfrm>
                      <a:off x="2025" y="1624"/>
                      <a:ext cx="213" cy="55"/>
                      <a:chOff x="2025" y="1624"/>
                      <a:chExt cx="213" cy="55"/>
                    </a:xfrm>
                  </p:grpSpPr>
                  <p:grpSp>
                    <p:nvGrpSpPr>
                      <p:cNvPr id="36344" name="Group 26">
                        <a:extLst>
                          <a:ext uri="{FF2B5EF4-FFF2-40B4-BE49-F238E27FC236}">
                            <a16:creationId xmlns:a16="http://schemas.microsoft.com/office/drawing/2014/main" id="{FBCEB0D4-23F4-4EBD-8DE3-90D4CA281461}"/>
                          </a:ext>
                        </a:extLst>
                      </p:cNvPr>
                      <p:cNvGrpSpPr>
                        <a:grpSpLocks/>
                      </p:cNvGrpSpPr>
                      <p:nvPr/>
                    </p:nvGrpSpPr>
                    <p:grpSpPr bwMode="auto">
                      <a:xfrm>
                        <a:off x="2051" y="1650"/>
                        <a:ext cx="148" cy="29"/>
                        <a:chOff x="2051" y="1650"/>
                        <a:chExt cx="148" cy="29"/>
                      </a:xfrm>
                    </p:grpSpPr>
                    <p:grpSp>
                      <p:nvGrpSpPr>
                        <p:cNvPr id="36351" name="Group 27">
                          <a:extLst>
                            <a:ext uri="{FF2B5EF4-FFF2-40B4-BE49-F238E27FC236}">
                              <a16:creationId xmlns:a16="http://schemas.microsoft.com/office/drawing/2014/main" id="{B94A0B6D-9BF2-469D-B6CE-20670BBD9C70}"/>
                            </a:ext>
                          </a:extLst>
                        </p:cNvPr>
                        <p:cNvGrpSpPr>
                          <a:grpSpLocks/>
                        </p:cNvGrpSpPr>
                        <p:nvPr/>
                      </p:nvGrpSpPr>
                      <p:grpSpPr bwMode="auto">
                        <a:xfrm>
                          <a:off x="2057" y="1650"/>
                          <a:ext cx="142" cy="29"/>
                          <a:chOff x="2057" y="1650"/>
                          <a:chExt cx="142" cy="29"/>
                        </a:xfrm>
                      </p:grpSpPr>
                      <p:sp>
                        <p:nvSpPr>
                          <p:cNvPr id="36353" name="Freeform 28">
                            <a:extLst>
                              <a:ext uri="{FF2B5EF4-FFF2-40B4-BE49-F238E27FC236}">
                                <a16:creationId xmlns:a16="http://schemas.microsoft.com/office/drawing/2014/main" id="{59F94EAA-6226-400B-A2EF-63DB8272E99B}"/>
                              </a:ext>
                            </a:extLst>
                          </p:cNvPr>
                          <p:cNvSpPr>
                            <a:spLocks/>
                          </p:cNvSpPr>
                          <p:nvPr/>
                        </p:nvSpPr>
                        <p:spPr bwMode="auto">
                          <a:xfrm>
                            <a:off x="2058" y="1653"/>
                            <a:ext cx="139" cy="20"/>
                          </a:xfrm>
                          <a:custGeom>
                            <a:avLst/>
                            <a:gdLst>
                              <a:gd name="T0" fmla="*/ 0 w 694"/>
                              <a:gd name="T1" fmla="*/ 0 h 101"/>
                              <a:gd name="T2" fmla="*/ 0 w 694"/>
                              <a:gd name="T3" fmla="*/ 0 h 101"/>
                              <a:gd name="T4" fmla="*/ 0 w 694"/>
                              <a:gd name="T5" fmla="*/ 0 h 101"/>
                              <a:gd name="T6" fmla="*/ 0 w 694"/>
                              <a:gd name="T7" fmla="*/ 0 h 101"/>
                              <a:gd name="T8" fmla="*/ 0 w 694"/>
                              <a:gd name="T9" fmla="*/ 0 h 101"/>
                              <a:gd name="T10" fmla="*/ 0 w 694"/>
                              <a:gd name="T11" fmla="*/ 0 h 101"/>
                              <a:gd name="T12" fmla="*/ 0 w 694"/>
                              <a:gd name="T13" fmla="*/ 0 h 101"/>
                              <a:gd name="T14" fmla="*/ 0 w 694"/>
                              <a:gd name="T15" fmla="*/ 0 h 101"/>
                              <a:gd name="T16" fmla="*/ 0 w 694"/>
                              <a:gd name="T17" fmla="*/ 0 h 101"/>
                              <a:gd name="T18" fmla="*/ 0 w 694"/>
                              <a:gd name="T19" fmla="*/ 0 h 101"/>
                              <a:gd name="T20" fmla="*/ 0 w 694"/>
                              <a:gd name="T21" fmla="*/ 0 h 101"/>
                              <a:gd name="T22" fmla="*/ 0 w 694"/>
                              <a:gd name="T23" fmla="*/ 0 h 101"/>
                              <a:gd name="T24" fmla="*/ 0 w 694"/>
                              <a:gd name="T25" fmla="*/ 0 h 101"/>
                              <a:gd name="T26" fmla="*/ 0 w 694"/>
                              <a:gd name="T27" fmla="*/ 0 h 101"/>
                              <a:gd name="T28" fmla="*/ 0 w 694"/>
                              <a:gd name="T29" fmla="*/ 0 h 101"/>
                              <a:gd name="T30" fmla="*/ 0 w 694"/>
                              <a:gd name="T31" fmla="*/ 0 h 101"/>
                              <a:gd name="T32" fmla="*/ 0 w 69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4" name="Freeform 29">
                            <a:extLst>
                              <a:ext uri="{FF2B5EF4-FFF2-40B4-BE49-F238E27FC236}">
                                <a16:creationId xmlns:a16="http://schemas.microsoft.com/office/drawing/2014/main" id="{5F3533AE-EE89-46DC-BE23-24553FF18D51}"/>
                              </a:ext>
                            </a:extLst>
                          </p:cNvPr>
                          <p:cNvSpPr>
                            <a:spLocks/>
                          </p:cNvSpPr>
                          <p:nvPr/>
                        </p:nvSpPr>
                        <p:spPr bwMode="auto">
                          <a:xfrm>
                            <a:off x="2057" y="1659"/>
                            <a:ext cx="138"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5" name="Freeform 30">
                            <a:extLst>
                              <a:ext uri="{FF2B5EF4-FFF2-40B4-BE49-F238E27FC236}">
                                <a16:creationId xmlns:a16="http://schemas.microsoft.com/office/drawing/2014/main" id="{A6A1BDE1-3FDD-4AF4-8683-384B6A5A3BA0}"/>
                              </a:ext>
                            </a:extLst>
                          </p:cNvPr>
                          <p:cNvSpPr>
                            <a:spLocks/>
                          </p:cNvSpPr>
                          <p:nvPr/>
                        </p:nvSpPr>
                        <p:spPr bwMode="auto">
                          <a:xfrm>
                            <a:off x="2060" y="1650"/>
                            <a:ext cx="139"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6352" name="Oval 31">
                          <a:extLst>
                            <a:ext uri="{FF2B5EF4-FFF2-40B4-BE49-F238E27FC236}">
                              <a16:creationId xmlns:a16="http://schemas.microsoft.com/office/drawing/2014/main" id="{8E52CDCA-8BA3-4148-AA35-6718FDEB6773}"/>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6345" name="Group 32">
                        <a:extLst>
                          <a:ext uri="{FF2B5EF4-FFF2-40B4-BE49-F238E27FC236}">
                            <a16:creationId xmlns:a16="http://schemas.microsoft.com/office/drawing/2014/main" id="{38D4E325-3549-4643-92F5-A16EEE248AE2}"/>
                          </a:ext>
                        </a:extLst>
                      </p:cNvPr>
                      <p:cNvGrpSpPr>
                        <a:grpSpLocks/>
                      </p:cNvGrpSpPr>
                      <p:nvPr/>
                    </p:nvGrpSpPr>
                    <p:grpSpPr bwMode="auto">
                      <a:xfrm>
                        <a:off x="2025" y="1624"/>
                        <a:ext cx="213" cy="42"/>
                        <a:chOff x="2025" y="1624"/>
                        <a:chExt cx="213" cy="42"/>
                      </a:xfrm>
                    </p:grpSpPr>
                    <p:grpSp>
                      <p:nvGrpSpPr>
                        <p:cNvPr id="36346" name="Group 33">
                          <a:extLst>
                            <a:ext uri="{FF2B5EF4-FFF2-40B4-BE49-F238E27FC236}">
                              <a16:creationId xmlns:a16="http://schemas.microsoft.com/office/drawing/2014/main" id="{50DCA783-377E-4BC5-AB70-399039908444}"/>
                            </a:ext>
                          </a:extLst>
                        </p:cNvPr>
                        <p:cNvGrpSpPr>
                          <a:grpSpLocks/>
                        </p:cNvGrpSpPr>
                        <p:nvPr/>
                      </p:nvGrpSpPr>
                      <p:grpSpPr bwMode="auto">
                        <a:xfrm>
                          <a:off x="2030" y="1624"/>
                          <a:ext cx="208" cy="42"/>
                          <a:chOff x="2030" y="1624"/>
                          <a:chExt cx="208" cy="42"/>
                        </a:xfrm>
                      </p:grpSpPr>
                      <p:sp>
                        <p:nvSpPr>
                          <p:cNvPr id="36348" name="Freeform 34">
                            <a:extLst>
                              <a:ext uri="{FF2B5EF4-FFF2-40B4-BE49-F238E27FC236}">
                                <a16:creationId xmlns:a16="http://schemas.microsoft.com/office/drawing/2014/main" id="{94D23D4E-E66C-46B1-95B5-61EC7070333B}"/>
                              </a:ext>
                            </a:extLst>
                          </p:cNvPr>
                          <p:cNvSpPr>
                            <a:spLocks/>
                          </p:cNvSpPr>
                          <p:nvPr/>
                        </p:nvSpPr>
                        <p:spPr bwMode="auto">
                          <a:xfrm>
                            <a:off x="2032" y="1629"/>
                            <a:ext cx="202" cy="29"/>
                          </a:xfrm>
                          <a:custGeom>
                            <a:avLst/>
                            <a:gdLst>
                              <a:gd name="T0" fmla="*/ 0 w 1012"/>
                              <a:gd name="T1" fmla="*/ 0 h 148"/>
                              <a:gd name="T2" fmla="*/ 0 w 1012"/>
                              <a:gd name="T3" fmla="*/ 0 h 148"/>
                              <a:gd name="T4" fmla="*/ 0 w 1012"/>
                              <a:gd name="T5" fmla="*/ 0 h 148"/>
                              <a:gd name="T6" fmla="*/ 0 w 1012"/>
                              <a:gd name="T7" fmla="*/ 0 h 148"/>
                              <a:gd name="T8" fmla="*/ 0 w 1012"/>
                              <a:gd name="T9" fmla="*/ 0 h 148"/>
                              <a:gd name="T10" fmla="*/ 0 w 1012"/>
                              <a:gd name="T11" fmla="*/ 0 h 148"/>
                              <a:gd name="T12" fmla="*/ 0 w 1012"/>
                              <a:gd name="T13" fmla="*/ 0 h 148"/>
                              <a:gd name="T14" fmla="*/ 0 w 1012"/>
                              <a:gd name="T15" fmla="*/ 0 h 148"/>
                              <a:gd name="T16" fmla="*/ 0 w 1012"/>
                              <a:gd name="T17" fmla="*/ 0 h 148"/>
                              <a:gd name="T18" fmla="*/ 0 w 1012"/>
                              <a:gd name="T19" fmla="*/ 0 h 148"/>
                              <a:gd name="T20" fmla="*/ 0 w 1012"/>
                              <a:gd name="T21" fmla="*/ 0 h 148"/>
                              <a:gd name="T22" fmla="*/ 0 w 1012"/>
                              <a:gd name="T23" fmla="*/ 0 h 148"/>
                              <a:gd name="T24" fmla="*/ 0 w 1012"/>
                              <a:gd name="T25" fmla="*/ 0 h 148"/>
                              <a:gd name="T26" fmla="*/ 0 w 1012"/>
                              <a:gd name="T27" fmla="*/ 0 h 148"/>
                              <a:gd name="T28" fmla="*/ 0 w 1012"/>
                              <a:gd name="T29" fmla="*/ 0 h 148"/>
                              <a:gd name="T30" fmla="*/ 0 w 1012"/>
                              <a:gd name="T31" fmla="*/ 0 h 148"/>
                              <a:gd name="T32" fmla="*/ 0 w 1012"/>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9" name="Freeform 35">
                            <a:extLst>
                              <a:ext uri="{FF2B5EF4-FFF2-40B4-BE49-F238E27FC236}">
                                <a16:creationId xmlns:a16="http://schemas.microsoft.com/office/drawing/2014/main" id="{9F7D3920-BFB7-4672-9367-BD5260DE4C62}"/>
                              </a:ext>
                            </a:extLst>
                          </p:cNvPr>
                          <p:cNvSpPr>
                            <a:spLocks/>
                          </p:cNvSpPr>
                          <p:nvPr/>
                        </p:nvSpPr>
                        <p:spPr bwMode="auto">
                          <a:xfrm>
                            <a:off x="2030" y="1637"/>
                            <a:ext cx="203"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0" name="Freeform 36">
                            <a:extLst>
                              <a:ext uri="{FF2B5EF4-FFF2-40B4-BE49-F238E27FC236}">
                                <a16:creationId xmlns:a16="http://schemas.microsoft.com/office/drawing/2014/main" id="{B4544CEA-DF93-486A-AC1D-2D100F47A119}"/>
                              </a:ext>
                            </a:extLst>
                          </p:cNvPr>
                          <p:cNvSpPr>
                            <a:spLocks/>
                          </p:cNvSpPr>
                          <p:nvPr/>
                        </p:nvSpPr>
                        <p:spPr bwMode="auto">
                          <a:xfrm>
                            <a:off x="2036" y="1624"/>
                            <a:ext cx="202"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6347" name="Oval 37">
                          <a:extLst>
                            <a:ext uri="{FF2B5EF4-FFF2-40B4-BE49-F238E27FC236}">
                              <a16:creationId xmlns:a16="http://schemas.microsoft.com/office/drawing/2014/main" id="{0CA8B140-F92C-42C0-A670-253A87AB11A2}"/>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nvGrpSpPr>
                  <p:cNvPr id="36264" name="Group 38">
                    <a:extLst>
                      <a:ext uri="{FF2B5EF4-FFF2-40B4-BE49-F238E27FC236}">
                        <a16:creationId xmlns:a16="http://schemas.microsoft.com/office/drawing/2014/main" id="{3810801D-9240-413B-A191-BF352397C8DC}"/>
                      </a:ext>
                    </a:extLst>
                  </p:cNvPr>
                  <p:cNvGrpSpPr>
                    <a:grpSpLocks/>
                  </p:cNvGrpSpPr>
                  <p:nvPr/>
                </p:nvGrpSpPr>
                <p:grpSpPr bwMode="auto">
                  <a:xfrm>
                    <a:off x="2034" y="1657"/>
                    <a:ext cx="344" cy="305"/>
                    <a:chOff x="2034" y="1657"/>
                    <a:chExt cx="344" cy="305"/>
                  </a:xfrm>
                </p:grpSpPr>
                <p:grpSp>
                  <p:nvGrpSpPr>
                    <p:cNvPr id="36265" name="Group 39">
                      <a:extLst>
                        <a:ext uri="{FF2B5EF4-FFF2-40B4-BE49-F238E27FC236}">
                          <a16:creationId xmlns:a16="http://schemas.microsoft.com/office/drawing/2014/main" id="{669E2941-8C13-49DE-AA19-23BDC7B48C99}"/>
                        </a:ext>
                      </a:extLst>
                    </p:cNvPr>
                    <p:cNvGrpSpPr>
                      <a:grpSpLocks/>
                    </p:cNvGrpSpPr>
                    <p:nvPr/>
                  </p:nvGrpSpPr>
                  <p:grpSpPr bwMode="auto">
                    <a:xfrm>
                      <a:off x="2034" y="1657"/>
                      <a:ext cx="344" cy="305"/>
                      <a:chOff x="2034" y="1657"/>
                      <a:chExt cx="344" cy="305"/>
                    </a:xfrm>
                  </p:grpSpPr>
                  <p:grpSp>
                    <p:nvGrpSpPr>
                      <p:cNvPr id="36285" name="Group 40">
                        <a:extLst>
                          <a:ext uri="{FF2B5EF4-FFF2-40B4-BE49-F238E27FC236}">
                            <a16:creationId xmlns:a16="http://schemas.microsoft.com/office/drawing/2014/main" id="{3AFAF048-0C2A-4C59-A66F-35C020954654}"/>
                          </a:ext>
                        </a:extLst>
                      </p:cNvPr>
                      <p:cNvGrpSpPr>
                        <a:grpSpLocks/>
                      </p:cNvGrpSpPr>
                      <p:nvPr/>
                    </p:nvGrpSpPr>
                    <p:grpSpPr bwMode="auto">
                      <a:xfrm>
                        <a:off x="2034" y="1657"/>
                        <a:ext cx="344" cy="305"/>
                        <a:chOff x="2034" y="1657"/>
                        <a:chExt cx="344" cy="305"/>
                      </a:xfrm>
                    </p:grpSpPr>
                    <p:grpSp>
                      <p:nvGrpSpPr>
                        <p:cNvPr id="36336" name="Group 41">
                          <a:extLst>
                            <a:ext uri="{FF2B5EF4-FFF2-40B4-BE49-F238E27FC236}">
                              <a16:creationId xmlns:a16="http://schemas.microsoft.com/office/drawing/2014/main" id="{0A71939A-C614-4B52-BF86-097D1CE35D48}"/>
                            </a:ext>
                          </a:extLst>
                        </p:cNvPr>
                        <p:cNvGrpSpPr>
                          <a:grpSpLocks/>
                        </p:cNvGrpSpPr>
                        <p:nvPr/>
                      </p:nvGrpSpPr>
                      <p:grpSpPr bwMode="auto">
                        <a:xfrm>
                          <a:off x="2034" y="1657"/>
                          <a:ext cx="344" cy="305"/>
                          <a:chOff x="2034" y="1657"/>
                          <a:chExt cx="344" cy="305"/>
                        </a:xfrm>
                      </p:grpSpPr>
                      <p:grpSp>
                        <p:nvGrpSpPr>
                          <p:cNvPr id="36338" name="Group 42">
                            <a:extLst>
                              <a:ext uri="{FF2B5EF4-FFF2-40B4-BE49-F238E27FC236}">
                                <a16:creationId xmlns:a16="http://schemas.microsoft.com/office/drawing/2014/main" id="{DF3C94D1-AAAA-4F91-BF1D-64BE44C50A1C}"/>
                              </a:ext>
                            </a:extLst>
                          </p:cNvPr>
                          <p:cNvGrpSpPr>
                            <a:grpSpLocks/>
                          </p:cNvGrpSpPr>
                          <p:nvPr/>
                        </p:nvGrpSpPr>
                        <p:grpSpPr bwMode="auto">
                          <a:xfrm>
                            <a:off x="2034" y="1657"/>
                            <a:ext cx="344" cy="305"/>
                            <a:chOff x="2034" y="1657"/>
                            <a:chExt cx="344" cy="305"/>
                          </a:xfrm>
                        </p:grpSpPr>
                        <p:sp>
                          <p:nvSpPr>
                            <p:cNvPr id="36340" name="Freeform 43">
                              <a:extLst>
                                <a:ext uri="{FF2B5EF4-FFF2-40B4-BE49-F238E27FC236}">
                                  <a16:creationId xmlns:a16="http://schemas.microsoft.com/office/drawing/2014/main" id="{1563EE33-8D7F-41C3-BEBF-BE19C9C3B296}"/>
                                </a:ext>
                              </a:extLst>
                            </p:cNvPr>
                            <p:cNvSpPr>
                              <a:spLocks/>
                            </p:cNvSpPr>
                            <p:nvPr/>
                          </p:nvSpPr>
                          <p:spPr bwMode="auto">
                            <a:xfrm>
                              <a:off x="2034" y="1657"/>
                              <a:ext cx="344" cy="305"/>
                            </a:xfrm>
                            <a:custGeom>
                              <a:avLst/>
                              <a:gdLst>
                                <a:gd name="T0" fmla="*/ 0 w 1716"/>
                                <a:gd name="T1" fmla="*/ 0 h 1521"/>
                                <a:gd name="T2" fmla="*/ 0 w 1716"/>
                                <a:gd name="T3" fmla="*/ 0 h 1521"/>
                                <a:gd name="T4" fmla="*/ 0 w 1716"/>
                                <a:gd name="T5" fmla="*/ 0 h 1521"/>
                                <a:gd name="T6" fmla="*/ 0 w 1716"/>
                                <a:gd name="T7" fmla="*/ 0 h 1521"/>
                                <a:gd name="T8" fmla="*/ 0 w 1716"/>
                                <a:gd name="T9" fmla="*/ 0 h 1521"/>
                                <a:gd name="T10" fmla="*/ 0 w 1716"/>
                                <a:gd name="T11" fmla="*/ 0 h 1521"/>
                                <a:gd name="T12" fmla="*/ 0 w 1716"/>
                                <a:gd name="T13" fmla="*/ 0 h 1521"/>
                                <a:gd name="T14" fmla="*/ 0 w 1716"/>
                                <a:gd name="T15" fmla="*/ 0 h 1521"/>
                                <a:gd name="T16" fmla="*/ 0 w 1716"/>
                                <a:gd name="T17" fmla="*/ 0 h 1521"/>
                                <a:gd name="T18" fmla="*/ 0 w 1716"/>
                                <a:gd name="T19" fmla="*/ 0 h 1521"/>
                                <a:gd name="T20" fmla="*/ 0 w 1716"/>
                                <a:gd name="T21" fmla="*/ 0 h 1521"/>
                                <a:gd name="T22" fmla="*/ 0 w 1716"/>
                                <a:gd name="T23" fmla="*/ 0 h 1521"/>
                                <a:gd name="T24" fmla="*/ 0 w 1716"/>
                                <a:gd name="T25" fmla="*/ 0 h 1521"/>
                                <a:gd name="T26" fmla="*/ 0 w 1716"/>
                                <a:gd name="T27" fmla="*/ 0 h 1521"/>
                                <a:gd name="T28" fmla="*/ 0 w 1716"/>
                                <a:gd name="T29" fmla="*/ 0 h 1521"/>
                                <a:gd name="T30" fmla="*/ 0 w 1716"/>
                                <a:gd name="T31" fmla="*/ 0 h 1521"/>
                                <a:gd name="T32" fmla="*/ 0 w 1716"/>
                                <a:gd name="T33" fmla="*/ 0 h 1521"/>
                                <a:gd name="T34" fmla="*/ 0 w 1716"/>
                                <a:gd name="T35" fmla="*/ 0 h 1521"/>
                                <a:gd name="T36" fmla="*/ 0 w 1716"/>
                                <a:gd name="T37" fmla="*/ 0 h 1521"/>
                                <a:gd name="T38" fmla="*/ 0 w 1716"/>
                                <a:gd name="T39" fmla="*/ 0 h 1521"/>
                                <a:gd name="T40" fmla="*/ 0 w 1716"/>
                                <a:gd name="T41" fmla="*/ 0 h 1521"/>
                                <a:gd name="T42" fmla="*/ 0 w 1716"/>
                                <a:gd name="T43" fmla="*/ 0 h 1521"/>
                                <a:gd name="T44" fmla="*/ 0 w 1716"/>
                                <a:gd name="T45" fmla="*/ 0 h 1521"/>
                                <a:gd name="T46" fmla="*/ 0 w 1716"/>
                                <a:gd name="T47" fmla="*/ 0 h 1521"/>
                                <a:gd name="T48" fmla="*/ 0 w 1716"/>
                                <a:gd name="T49" fmla="*/ 0 h 1521"/>
                                <a:gd name="T50" fmla="*/ 0 w 1716"/>
                                <a:gd name="T51" fmla="*/ 0 h 1521"/>
                                <a:gd name="T52" fmla="*/ 0 w 1716"/>
                                <a:gd name="T53" fmla="*/ 0 h 1521"/>
                                <a:gd name="T54" fmla="*/ 0 w 1716"/>
                                <a:gd name="T55" fmla="*/ 0 h 1521"/>
                                <a:gd name="T56" fmla="*/ 0 w 1716"/>
                                <a:gd name="T57" fmla="*/ 0 h 1521"/>
                                <a:gd name="T58" fmla="*/ 0 w 1716"/>
                                <a:gd name="T59" fmla="*/ 0 h 1521"/>
                                <a:gd name="T60" fmla="*/ 0 w 1716"/>
                                <a:gd name="T61" fmla="*/ 0 h 1521"/>
                                <a:gd name="T62" fmla="*/ 0 w 1716"/>
                                <a:gd name="T63" fmla="*/ 0 h 1521"/>
                                <a:gd name="T64" fmla="*/ 0 w 1716"/>
                                <a:gd name="T65" fmla="*/ 0 h 1521"/>
                                <a:gd name="T66" fmla="*/ 0 w 1716"/>
                                <a:gd name="T67" fmla="*/ 0 h 1521"/>
                                <a:gd name="T68" fmla="*/ 0 w 1716"/>
                                <a:gd name="T69" fmla="*/ 0 h 1521"/>
                                <a:gd name="T70" fmla="*/ 0 w 1716"/>
                                <a:gd name="T71" fmla="*/ 0 h 1521"/>
                                <a:gd name="T72" fmla="*/ 0 w 1716"/>
                                <a:gd name="T73" fmla="*/ 0 h 1521"/>
                                <a:gd name="T74" fmla="*/ 0 w 1716"/>
                                <a:gd name="T75" fmla="*/ 0 h 1521"/>
                                <a:gd name="T76" fmla="*/ 0 w 1716"/>
                                <a:gd name="T77" fmla="*/ 0 h 1521"/>
                                <a:gd name="T78" fmla="*/ 0 w 1716"/>
                                <a:gd name="T79" fmla="*/ 0 h 1521"/>
                                <a:gd name="T80" fmla="*/ 0 w 1716"/>
                                <a:gd name="T81" fmla="*/ 0 h 1521"/>
                                <a:gd name="T82" fmla="*/ 0 w 1716"/>
                                <a:gd name="T83" fmla="*/ 0 h 1521"/>
                                <a:gd name="T84" fmla="*/ 0 w 1716"/>
                                <a:gd name="T85" fmla="*/ 0 h 1521"/>
                                <a:gd name="T86" fmla="*/ 0 w 1716"/>
                                <a:gd name="T87" fmla="*/ 0 h 1521"/>
                                <a:gd name="T88" fmla="*/ 0 w 1716"/>
                                <a:gd name="T89" fmla="*/ 0 h 1521"/>
                                <a:gd name="T90" fmla="*/ 0 w 1716"/>
                                <a:gd name="T91" fmla="*/ 0 h 1521"/>
                                <a:gd name="T92" fmla="*/ 0 w 1716"/>
                                <a:gd name="T93" fmla="*/ 0 h 1521"/>
                                <a:gd name="T94" fmla="*/ 0 w 1716"/>
                                <a:gd name="T95" fmla="*/ 0 h 1521"/>
                                <a:gd name="T96" fmla="*/ 0 w 1716"/>
                                <a:gd name="T97" fmla="*/ 0 h 1521"/>
                                <a:gd name="T98" fmla="*/ 0 w 1716"/>
                                <a:gd name="T99" fmla="*/ 0 h 1521"/>
                                <a:gd name="T100" fmla="*/ 0 w 1716"/>
                                <a:gd name="T101" fmla="*/ 0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1" name="Freeform 44">
                              <a:extLst>
                                <a:ext uri="{FF2B5EF4-FFF2-40B4-BE49-F238E27FC236}">
                                  <a16:creationId xmlns:a16="http://schemas.microsoft.com/office/drawing/2014/main" id="{29B40C2E-6D30-4CFF-A5CC-67F6FF12FAE6}"/>
                                </a:ext>
                              </a:extLst>
                            </p:cNvPr>
                            <p:cNvSpPr>
                              <a:spLocks/>
                            </p:cNvSpPr>
                            <p:nvPr/>
                          </p:nvSpPr>
                          <p:spPr bwMode="auto">
                            <a:xfrm>
                              <a:off x="2105" y="1733"/>
                              <a:ext cx="273" cy="229"/>
                            </a:xfrm>
                            <a:custGeom>
                              <a:avLst/>
                              <a:gdLst>
                                <a:gd name="T0" fmla="*/ 0 w 1361"/>
                                <a:gd name="T1" fmla="*/ 0 h 1143"/>
                                <a:gd name="T2" fmla="*/ 0 w 1361"/>
                                <a:gd name="T3" fmla="*/ 0 h 1143"/>
                                <a:gd name="T4" fmla="*/ 0 w 1361"/>
                                <a:gd name="T5" fmla="*/ 0 h 1143"/>
                                <a:gd name="T6" fmla="*/ 0 w 1361"/>
                                <a:gd name="T7" fmla="*/ 0 h 1143"/>
                                <a:gd name="T8" fmla="*/ 0 w 1361"/>
                                <a:gd name="T9" fmla="*/ 0 h 1143"/>
                                <a:gd name="T10" fmla="*/ 0 w 1361"/>
                                <a:gd name="T11" fmla="*/ 0 h 1143"/>
                                <a:gd name="T12" fmla="*/ 0 w 1361"/>
                                <a:gd name="T13" fmla="*/ 0 h 1143"/>
                                <a:gd name="T14" fmla="*/ 0 w 1361"/>
                                <a:gd name="T15" fmla="*/ 0 h 1143"/>
                                <a:gd name="T16" fmla="*/ 0 w 1361"/>
                                <a:gd name="T17" fmla="*/ 0 h 1143"/>
                                <a:gd name="T18" fmla="*/ 0 w 1361"/>
                                <a:gd name="T19" fmla="*/ 0 h 1143"/>
                                <a:gd name="T20" fmla="*/ 0 w 1361"/>
                                <a:gd name="T21" fmla="*/ 0 h 1143"/>
                                <a:gd name="T22" fmla="*/ 0 w 1361"/>
                                <a:gd name="T23" fmla="*/ 0 h 1143"/>
                                <a:gd name="T24" fmla="*/ 0 w 1361"/>
                                <a:gd name="T25" fmla="*/ 0 h 1143"/>
                                <a:gd name="T26" fmla="*/ 0 w 1361"/>
                                <a:gd name="T27" fmla="*/ 0 h 1143"/>
                                <a:gd name="T28" fmla="*/ 0 w 1361"/>
                                <a:gd name="T29" fmla="*/ 0 h 1143"/>
                                <a:gd name="T30" fmla="*/ 0 w 1361"/>
                                <a:gd name="T31" fmla="*/ 0 h 1143"/>
                                <a:gd name="T32" fmla="*/ 0 w 1361"/>
                                <a:gd name="T33" fmla="*/ 0 h 1143"/>
                                <a:gd name="T34" fmla="*/ 0 w 1361"/>
                                <a:gd name="T35" fmla="*/ 0 h 1143"/>
                                <a:gd name="T36" fmla="*/ 0 w 1361"/>
                                <a:gd name="T37" fmla="*/ 0 h 1143"/>
                                <a:gd name="T38" fmla="*/ 0 w 1361"/>
                                <a:gd name="T39" fmla="*/ 0 h 1143"/>
                                <a:gd name="T40" fmla="*/ 0 w 1361"/>
                                <a:gd name="T41" fmla="*/ 0 h 1143"/>
                                <a:gd name="T42" fmla="*/ 0 w 1361"/>
                                <a:gd name="T43" fmla="*/ 0 h 1143"/>
                                <a:gd name="T44" fmla="*/ 0 w 1361"/>
                                <a:gd name="T45" fmla="*/ 0 h 1143"/>
                                <a:gd name="T46" fmla="*/ 0 w 1361"/>
                                <a:gd name="T47" fmla="*/ 0 h 1143"/>
                                <a:gd name="T48" fmla="*/ 0 w 1361"/>
                                <a:gd name="T49" fmla="*/ 0 h 1143"/>
                                <a:gd name="T50" fmla="*/ 0 w 1361"/>
                                <a:gd name="T51" fmla="*/ 0 h 1143"/>
                                <a:gd name="T52" fmla="*/ 0 w 1361"/>
                                <a:gd name="T53" fmla="*/ 0 h 1143"/>
                                <a:gd name="T54" fmla="*/ 0 w 1361"/>
                                <a:gd name="T55" fmla="*/ 0 h 1143"/>
                                <a:gd name="T56" fmla="*/ 0 w 1361"/>
                                <a:gd name="T57" fmla="*/ 0 h 1143"/>
                                <a:gd name="T58" fmla="*/ 0 w 1361"/>
                                <a:gd name="T59" fmla="*/ 0 h 1143"/>
                                <a:gd name="T60" fmla="*/ 0 w 1361"/>
                                <a:gd name="T61" fmla="*/ 0 h 1143"/>
                                <a:gd name="T62" fmla="*/ 0 w 1361"/>
                                <a:gd name="T63" fmla="*/ 0 h 1143"/>
                                <a:gd name="T64" fmla="*/ 0 w 1361"/>
                                <a:gd name="T65" fmla="*/ 0 h 1143"/>
                                <a:gd name="T66" fmla="*/ 0 w 1361"/>
                                <a:gd name="T67" fmla="*/ 0 h 1143"/>
                                <a:gd name="T68" fmla="*/ 0 w 1361"/>
                                <a:gd name="T69" fmla="*/ 0 h 1143"/>
                                <a:gd name="T70" fmla="*/ 0 w 1361"/>
                                <a:gd name="T71" fmla="*/ 0 h 1143"/>
                                <a:gd name="T72" fmla="*/ 0 w 1361"/>
                                <a:gd name="T73" fmla="*/ 0 h 1143"/>
                                <a:gd name="T74" fmla="*/ 0 w 1361"/>
                                <a:gd name="T75" fmla="*/ 0 h 1143"/>
                                <a:gd name="T76" fmla="*/ 0 w 1361"/>
                                <a:gd name="T77" fmla="*/ 0 h 1143"/>
                                <a:gd name="T78" fmla="*/ 0 w 1361"/>
                                <a:gd name="T79" fmla="*/ 0 h 1143"/>
                                <a:gd name="T80" fmla="*/ 0 w 1361"/>
                                <a:gd name="T81" fmla="*/ 0 h 1143"/>
                                <a:gd name="T82" fmla="*/ 0 w 1361"/>
                                <a:gd name="T83" fmla="*/ 0 h 1143"/>
                                <a:gd name="T84" fmla="*/ 0 w 1361"/>
                                <a:gd name="T85" fmla="*/ 0 h 1143"/>
                                <a:gd name="T86" fmla="*/ 0 w 1361"/>
                                <a:gd name="T87" fmla="*/ 0 h 1143"/>
                                <a:gd name="T88" fmla="*/ 0 w 1361"/>
                                <a:gd name="T89" fmla="*/ 0 h 1143"/>
                                <a:gd name="T90" fmla="*/ 0 w 1361"/>
                                <a:gd name="T91" fmla="*/ 0 h 1143"/>
                                <a:gd name="T92" fmla="*/ 0 w 1361"/>
                                <a:gd name="T93" fmla="*/ 0 h 1143"/>
                                <a:gd name="T94" fmla="*/ 0 w 1361"/>
                                <a:gd name="T95" fmla="*/ 0 h 1143"/>
                                <a:gd name="T96" fmla="*/ 0 w 1361"/>
                                <a:gd name="T97" fmla="*/ 0 h 1143"/>
                                <a:gd name="T98" fmla="*/ 0 w 1361"/>
                                <a:gd name="T99" fmla="*/ 0 h 1143"/>
                                <a:gd name="T100" fmla="*/ 0 w 1361"/>
                                <a:gd name="T101" fmla="*/ 0 h 1143"/>
                                <a:gd name="T102" fmla="*/ 0 w 1361"/>
                                <a:gd name="T103" fmla="*/ 0 h 1143"/>
                                <a:gd name="T104" fmla="*/ 0 w 1361"/>
                                <a:gd name="T105" fmla="*/ 0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339" name="Freeform 45">
                            <a:extLst>
                              <a:ext uri="{FF2B5EF4-FFF2-40B4-BE49-F238E27FC236}">
                                <a16:creationId xmlns:a16="http://schemas.microsoft.com/office/drawing/2014/main" id="{2E777DAA-5902-4985-9FED-0DC408B829B4}"/>
                              </a:ext>
                            </a:extLst>
                          </p:cNvPr>
                          <p:cNvSpPr>
                            <a:spLocks/>
                          </p:cNvSpPr>
                          <p:nvPr/>
                        </p:nvSpPr>
                        <p:spPr bwMode="auto">
                          <a:xfrm>
                            <a:off x="2215" y="1825"/>
                            <a:ext cx="97" cy="98"/>
                          </a:xfrm>
                          <a:custGeom>
                            <a:avLst/>
                            <a:gdLst>
                              <a:gd name="T0" fmla="*/ 0 w 488"/>
                              <a:gd name="T1" fmla="*/ 0 h 488"/>
                              <a:gd name="T2" fmla="*/ 0 w 488"/>
                              <a:gd name="T3" fmla="*/ 0 h 488"/>
                              <a:gd name="T4" fmla="*/ 0 w 488"/>
                              <a:gd name="T5" fmla="*/ 0 h 488"/>
                              <a:gd name="T6" fmla="*/ 0 w 488"/>
                              <a:gd name="T7" fmla="*/ 0 h 488"/>
                              <a:gd name="T8" fmla="*/ 0 w 488"/>
                              <a:gd name="T9" fmla="*/ 0 h 488"/>
                              <a:gd name="T10" fmla="*/ 0 w 488"/>
                              <a:gd name="T11" fmla="*/ 0 h 488"/>
                              <a:gd name="T12" fmla="*/ 0 w 488"/>
                              <a:gd name="T13" fmla="*/ 0 h 488"/>
                              <a:gd name="T14" fmla="*/ 0 w 488"/>
                              <a:gd name="T15" fmla="*/ 0 h 488"/>
                              <a:gd name="T16" fmla="*/ 0 w 488"/>
                              <a:gd name="T17" fmla="*/ 0 h 488"/>
                              <a:gd name="T18" fmla="*/ 0 w 488"/>
                              <a:gd name="T19" fmla="*/ 0 h 488"/>
                              <a:gd name="T20" fmla="*/ 0 w 488"/>
                              <a:gd name="T21" fmla="*/ 0 h 488"/>
                              <a:gd name="T22" fmla="*/ 0 w 488"/>
                              <a:gd name="T23" fmla="*/ 0 h 488"/>
                              <a:gd name="T24" fmla="*/ 0 w 488"/>
                              <a:gd name="T25" fmla="*/ 0 h 488"/>
                              <a:gd name="T26" fmla="*/ 0 w 488"/>
                              <a:gd name="T27" fmla="*/ 0 h 488"/>
                              <a:gd name="T28" fmla="*/ 0 w 488"/>
                              <a:gd name="T29" fmla="*/ 0 h 488"/>
                              <a:gd name="T30" fmla="*/ 0 w 488"/>
                              <a:gd name="T31" fmla="*/ 0 h 488"/>
                              <a:gd name="T32" fmla="*/ 0 w 488"/>
                              <a:gd name="T33" fmla="*/ 0 h 488"/>
                              <a:gd name="T34" fmla="*/ 0 w 488"/>
                              <a:gd name="T35" fmla="*/ 0 h 488"/>
                              <a:gd name="T36" fmla="*/ 0 w 488"/>
                              <a:gd name="T37" fmla="*/ 0 h 488"/>
                              <a:gd name="T38" fmla="*/ 0 w 488"/>
                              <a:gd name="T39" fmla="*/ 0 h 488"/>
                              <a:gd name="T40" fmla="*/ 0 w 488"/>
                              <a:gd name="T41" fmla="*/ 0 h 488"/>
                              <a:gd name="T42" fmla="*/ 0 w 488"/>
                              <a:gd name="T43" fmla="*/ 0 h 488"/>
                              <a:gd name="T44" fmla="*/ 0 w 488"/>
                              <a:gd name="T45" fmla="*/ 0 h 488"/>
                              <a:gd name="T46" fmla="*/ 0 w 488"/>
                              <a:gd name="T47" fmla="*/ 0 h 488"/>
                              <a:gd name="T48" fmla="*/ 0 w 488"/>
                              <a:gd name="T49" fmla="*/ 0 h 488"/>
                              <a:gd name="T50" fmla="*/ 0 w 488"/>
                              <a:gd name="T51" fmla="*/ 0 h 488"/>
                              <a:gd name="T52" fmla="*/ 0 w 488"/>
                              <a:gd name="T53" fmla="*/ 0 h 488"/>
                              <a:gd name="T54" fmla="*/ 0 w 488"/>
                              <a:gd name="T55" fmla="*/ 0 h 488"/>
                              <a:gd name="T56" fmla="*/ 0 w 488"/>
                              <a:gd name="T57" fmla="*/ 0 h 488"/>
                              <a:gd name="T58" fmla="*/ 0 w 488"/>
                              <a:gd name="T59" fmla="*/ 0 h 488"/>
                              <a:gd name="T60" fmla="*/ 0 w 488"/>
                              <a:gd name="T61" fmla="*/ 0 h 488"/>
                              <a:gd name="T62" fmla="*/ 0 w 488"/>
                              <a:gd name="T63" fmla="*/ 0 h 488"/>
                              <a:gd name="T64" fmla="*/ 0 w 488"/>
                              <a:gd name="T65" fmla="*/ 0 h 488"/>
                              <a:gd name="T66" fmla="*/ 0 w 488"/>
                              <a:gd name="T67" fmla="*/ 0 h 488"/>
                              <a:gd name="T68" fmla="*/ 0 w 488"/>
                              <a:gd name="T69" fmla="*/ 0 h 488"/>
                              <a:gd name="T70" fmla="*/ 0 w 488"/>
                              <a:gd name="T71" fmla="*/ 0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337" name="Freeform 46">
                          <a:extLst>
                            <a:ext uri="{FF2B5EF4-FFF2-40B4-BE49-F238E27FC236}">
                              <a16:creationId xmlns:a16="http://schemas.microsoft.com/office/drawing/2014/main" id="{A7FC36B2-E7EC-4081-A8A3-69BD4FDEB642}"/>
                            </a:ext>
                          </a:extLst>
                        </p:cNvPr>
                        <p:cNvSpPr>
                          <a:spLocks/>
                        </p:cNvSpPr>
                        <p:nvPr/>
                      </p:nvSpPr>
                      <p:spPr bwMode="auto">
                        <a:xfrm>
                          <a:off x="2267" y="1883"/>
                          <a:ext cx="85" cy="65"/>
                        </a:xfrm>
                        <a:custGeom>
                          <a:avLst/>
                          <a:gdLst>
                            <a:gd name="T0" fmla="*/ 0 w 422"/>
                            <a:gd name="T1" fmla="*/ 0 h 325"/>
                            <a:gd name="T2" fmla="*/ 0 w 422"/>
                            <a:gd name="T3" fmla="*/ 0 h 325"/>
                            <a:gd name="T4" fmla="*/ 0 w 422"/>
                            <a:gd name="T5" fmla="*/ 0 h 325"/>
                            <a:gd name="T6" fmla="*/ 0 w 422"/>
                            <a:gd name="T7" fmla="*/ 0 h 325"/>
                            <a:gd name="T8" fmla="*/ 0 w 422"/>
                            <a:gd name="T9" fmla="*/ 0 h 325"/>
                            <a:gd name="T10" fmla="*/ 0 w 422"/>
                            <a:gd name="T11" fmla="*/ 0 h 325"/>
                            <a:gd name="T12" fmla="*/ 0 w 422"/>
                            <a:gd name="T13" fmla="*/ 0 h 325"/>
                            <a:gd name="T14" fmla="*/ 0 w 422"/>
                            <a:gd name="T15" fmla="*/ 0 h 325"/>
                            <a:gd name="T16" fmla="*/ 0 w 422"/>
                            <a:gd name="T17" fmla="*/ 0 h 325"/>
                            <a:gd name="T18" fmla="*/ 0 w 422"/>
                            <a:gd name="T19" fmla="*/ 0 h 325"/>
                            <a:gd name="T20" fmla="*/ 0 w 422"/>
                            <a:gd name="T21" fmla="*/ 0 h 325"/>
                            <a:gd name="T22" fmla="*/ 0 w 422"/>
                            <a:gd name="T23" fmla="*/ 0 h 325"/>
                            <a:gd name="T24" fmla="*/ 0 w 422"/>
                            <a:gd name="T25" fmla="*/ 0 h 325"/>
                            <a:gd name="T26" fmla="*/ 0 w 422"/>
                            <a:gd name="T27" fmla="*/ 0 h 325"/>
                            <a:gd name="T28" fmla="*/ 0 w 422"/>
                            <a:gd name="T29" fmla="*/ 0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86" name="Group 47">
                        <a:extLst>
                          <a:ext uri="{FF2B5EF4-FFF2-40B4-BE49-F238E27FC236}">
                            <a16:creationId xmlns:a16="http://schemas.microsoft.com/office/drawing/2014/main" id="{5F3D7848-D95C-4C88-87D7-D8CFE544EEB0}"/>
                          </a:ext>
                        </a:extLst>
                      </p:cNvPr>
                      <p:cNvGrpSpPr>
                        <a:grpSpLocks/>
                      </p:cNvGrpSpPr>
                      <p:nvPr/>
                    </p:nvGrpSpPr>
                    <p:grpSpPr bwMode="auto">
                      <a:xfrm>
                        <a:off x="2045" y="1667"/>
                        <a:ext cx="293" cy="271"/>
                        <a:chOff x="2045" y="1667"/>
                        <a:chExt cx="293" cy="271"/>
                      </a:xfrm>
                    </p:grpSpPr>
                    <p:grpSp>
                      <p:nvGrpSpPr>
                        <p:cNvPr id="36287" name="Group 48">
                          <a:extLst>
                            <a:ext uri="{FF2B5EF4-FFF2-40B4-BE49-F238E27FC236}">
                              <a16:creationId xmlns:a16="http://schemas.microsoft.com/office/drawing/2014/main" id="{FF3DAB13-02E4-4461-94E1-96634E83D10A}"/>
                            </a:ext>
                          </a:extLst>
                        </p:cNvPr>
                        <p:cNvGrpSpPr>
                          <a:grpSpLocks/>
                        </p:cNvGrpSpPr>
                        <p:nvPr/>
                      </p:nvGrpSpPr>
                      <p:grpSpPr bwMode="auto">
                        <a:xfrm>
                          <a:off x="2150" y="1667"/>
                          <a:ext cx="188" cy="243"/>
                          <a:chOff x="2150" y="1667"/>
                          <a:chExt cx="188" cy="243"/>
                        </a:xfrm>
                      </p:grpSpPr>
                      <p:grpSp>
                        <p:nvGrpSpPr>
                          <p:cNvPr id="36313" name="Group 49">
                            <a:extLst>
                              <a:ext uri="{FF2B5EF4-FFF2-40B4-BE49-F238E27FC236}">
                                <a16:creationId xmlns:a16="http://schemas.microsoft.com/office/drawing/2014/main" id="{7D6ED7E1-203E-46B9-98FF-488B54496FB7}"/>
                              </a:ext>
                            </a:extLst>
                          </p:cNvPr>
                          <p:cNvGrpSpPr>
                            <a:grpSpLocks/>
                          </p:cNvGrpSpPr>
                          <p:nvPr/>
                        </p:nvGrpSpPr>
                        <p:grpSpPr bwMode="auto">
                          <a:xfrm>
                            <a:off x="2150" y="1667"/>
                            <a:ext cx="188" cy="243"/>
                            <a:chOff x="2150" y="1667"/>
                            <a:chExt cx="188" cy="243"/>
                          </a:xfrm>
                        </p:grpSpPr>
                        <p:grpSp>
                          <p:nvGrpSpPr>
                            <p:cNvPr id="36318" name="Group 50">
                              <a:extLst>
                                <a:ext uri="{FF2B5EF4-FFF2-40B4-BE49-F238E27FC236}">
                                  <a16:creationId xmlns:a16="http://schemas.microsoft.com/office/drawing/2014/main" id="{C6A2914D-A658-4B14-81A5-67688FF21150}"/>
                                </a:ext>
                              </a:extLst>
                            </p:cNvPr>
                            <p:cNvGrpSpPr>
                              <a:grpSpLocks/>
                            </p:cNvGrpSpPr>
                            <p:nvPr/>
                          </p:nvGrpSpPr>
                          <p:grpSpPr bwMode="auto">
                            <a:xfrm>
                              <a:off x="2150" y="1667"/>
                              <a:ext cx="188" cy="243"/>
                              <a:chOff x="2150" y="1667"/>
                              <a:chExt cx="188" cy="243"/>
                            </a:xfrm>
                          </p:grpSpPr>
                          <p:grpSp>
                            <p:nvGrpSpPr>
                              <p:cNvPr id="36324" name="Group 51">
                                <a:extLst>
                                  <a:ext uri="{FF2B5EF4-FFF2-40B4-BE49-F238E27FC236}">
                                    <a16:creationId xmlns:a16="http://schemas.microsoft.com/office/drawing/2014/main" id="{A3C1C93A-EC3A-44A4-83C9-223B27A40427}"/>
                                  </a:ext>
                                </a:extLst>
                              </p:cNvPr>
                              <p:cNvGrpSpPr>
                                <a:grpSpLocks/>
                              </p:cNvGrpSpPr>
                              <p:nvPr/>
                            </p:nvGrpSpPr>
                            <p:grpSpPr bwMode="auto">
                              <a:xfrm>
                                <a:off x="2150" y="1667"/>
                                <a:ext cx="188" cy="243"/>
                                <a:chOff x="2150" y="1667"/>
                                <a:chExt cx="188" cy="243"/>
                              </a:xfrm>
                            </p:grpSpPr>
                            <p:grpSp>
                              <p:nvGrpSpPr>
                                <p:cNvPr id="36330" name="Group 52">
                                  <a:extLst>
                                    <a:ext uri="{FF2B5EF4-FFF2-40B4-BE49-F238E27FC236}">
                                      <a16:creationId xmlns:a16="http://schemas.microsoft.com/office/drawing/2014/main" id="{F88869F8-FECC-4CDF-8DFC-A81FDD872C09}"/>
                                    </a:ext>
                                  </a:extLst>
                                </p:cNvPr>
                                <p:cNvGrpSpPr>
                                  <a:grpSpLocks/>
                                </p:cNvGrpSpPr>
                                <p:nvPr/>
                              </p:nvGrpSpPr>
                              <p:grpSpPr bwMode="auto">
                                <a:xfrm>
                                  <a:off x="2150" y="1667"/>
                                  <a:ext cx="188" cy="243"/>
                                  <a:chOff x="2150" y="1667"/>
                                  <a:chExt cx="188" cy="243"/>
                                </a:xfrm>
                              </p:grpSpPr>
                              <p:sp>
                                <p:nvSpPr>
                                  <p:cNvPr id="36332" name="Freeform 53">
                                    <a:extLst>
                                      <a:ext uri="{FF2B5EF4-FFF2-40B4-BE49-F238E27FC236}">
                                        <a16:creationId xmlns:a16="http://schemas.microsoft.com/office/drawing/2014/main" id="{42C57F84-0C1D-4DEB-A7F5-172FDFD0BA99}"/>
                                      </a:ext>
                                    </a:extLst>
                                  </p:cNvPr>
                                  <p:cNvSpPr>
                                    <a:spLocks/>
                                  </p:cNvSpPr>
                                  <p:nvPr/>
                                </p:nvSpPr>
                                <p:spPr bwMode="auto">
                                  <a:xfrm>
                                    <a:off x="2150" y="1667"/>
                                    <a:ext cx="188" cy="243"/>
                                  </a:xfrm>
                                  <a:custGeom>
                                    <a:avLst/>
                                    <a:gdLst>
                                      <a:gd name="T0" fmla="*/ 0 w 939"/>
                                      <a:gd name="T1" fmla="*/ 0 h 1215"/>
                                      <a:gd name="T2" fmla="*/ 0 w 939"/>
                                      <a:gd name="T3" fmla="*/ 0 h 1215"/>
                                      <a:gd name="T4" fmla="*/ 0 w 939"/>
                                      <a:gd name="T5" fmla="*/ 0 h 1215"/>
                                      <a:gd name="T6" fmla="*/ 0 w 939"/>
                                      <a:gd name="T7" fmla="*/ 0 h 1215"/>
                                      <a:gd name="T8" fmla="*/ 0 w 939"/>
                                      <a:gd name="T9" fmla="*/ 0 h 1215"/>
                                      <a:gd name="T10" fmla="*/ 0 w 939"/>
                                      <a:gd name="T11" fmla="*/ 0 h 1215"/>
                                      <a:gd name="T12" fmla="*/ 0 w 939"/>
                                      <a:gd name="T13" fmla="*/ 0 h 1215"/>
                                      <a:gd name="T14" fmla="*/ 0 w 939"/>
                                      <a:gd name="T15" fmla="*/ 0 h 1215"/>
                                      <a:gd name="T16" fmla="*/ 0 w 939"/>
                                      <a:gd name="T17" fmla="*/ 0 h 1215"/>
                                      <a:gd name="T18" fmla="*/ 0 w 939"/>
                                      <a:gd name="T19" fmla="*/ 0 h 1215"/>
                                      <a:gd name="T20" fmla="*/ 0 w 939"/>
                                      <a:gd name="T21" fmla="*/ 0 h 1215"/>
                                      <a:gd name="T22" fmla="*/ 0 w 939"/>
                                      <a:gd name="T23" fmla="*/ 0 h 1215"/>
                                      <a:gd name="T24" fmla="*/ 0 w 939"/>
                                      <a:gd name="T25" fmla="*/ 0 h 1215"/>
                                      <a:gd name="T26" fmla="*/ 0 w 939"/>
                                      <a:gd name="T27" fmla="*/ 0 h 1215"/>
                                      <a:gd name="T28" fmla="*/ 0 w 939"/>
                                      <a:gd name="T29" fmla="*/ 0 h 1215"/>
                                      <a:gd name="T30" fmla="*/ 0 w 939"/>
                                      <a:gd name="T31" fmla="*/ 0 h 1215"/>
                                      <a:gd name="T32" fmla="*/ 0 w 939"/>
                                      <a:gd name="T33" fmla="*/ 0 h 1215"/>
                                      <a:gd name="T34" fmla="*/ 0 w 939"/>
                                      <a:gd name="T35" fmla="*/ 0 h 1215"/>
                                      <a:gd name="T36" fmla="*/ 0 w 939"/>
                                      <a:gd name="T37" fmla="*/ 0 h 1215"/>
                                      <a:gd name="T38" fmla="*/ 0 w 939"/>
                                      <a:gd name="T39" fmla="*/ 0 h 1215"/>
                                      <a:gd name="T40" fmla="*/ 0 w 939"/>
                                      <a:gd name="T41" fmla="*/ 0 h 1215"/>
                                      <a:gd name="T42" fmla="*/ 0 w 939"/>
                                      <a:gd name="T43" fmla="*/ 0 h 1215"/>
                                      <a:gd name="T44" fmla="*/ 0 w 939"/>
                                      <a:gd name="T45" fmla="*/ 0 h 1215"/>
                                      <a:gd name="T46" fmla="*/ 0 w 939"/>
                                      <a:gd name="T47" fmla="*/ 0 h 1215"/>
                                      <a:gd name="T48" fmla="*/ 0 w 939"/>
                                      <a:gd name="T49" fmla="*/ 0 h 1215"/>
                                      <a:gd name="T50" fmla="*/ 0 w 939"/>
                                      <a:gd name="T51" fmla="*/ 0 h 1215"/>
                                      <a:gd name="T52" fmla="*/ 0 w 939"/>
                                      <a:gd name="T53" fmla="*/ 0 h 1215"/>
                                      <a:gd name="T54" fmla="*/ 0 w 939"/>
                                      <a:gd name="T55" fmla="*/ 0 h 1215"/>
                                      <a:gd name="T56" fmla="*/ 0 w 939"/>
                                      <a:gd name="T57" fmla="*/ 0 h 1215"/>
                                      <a:gd name="T58" fmla="*/ 0 w 939"/>
                                      <a:gd name="T59" fmla="*/ 0 h 1215"/>
                                      <a:gd name="T60" fmla="*/ 0 w 939"/>
                                      <a:gd name="T61" fmla="*/ 0 h 1215"/>
                                      <a:gd name="T62" fmla="*/ 0 w 939"/>
                                      <a:gd name="T63" fmla="*/ 0 h 1215"/>
                                      <a:gd name="T64" fmla="*/ 0 w 939"/>
                                      <a:gd name="T65" fmla="*/ 0 h 1215"/>
                                      <a:gd name="T66" fmla="*/ 0 w 939"/>
                                      <a:gd name="T67" fmla="*/ 0 h 1215"/>
                                      <a:gd name="T68" fmla="*/ 0 w 939"/>
                                      <a:gd name="T69" fmla="*/ 0 h 1215"/>
                                      <a:gd name="T70" fmla="*/ 0 w 939"/>
                                      <a:gd name="T71" fmla="*/ 0 h 1215"/>
                                      <a:gd name="T72" fmla="*/ 0 w 939"/>
                                      <a:gd name="T73" fmla="*/ 0 h 1215"/>
                                      <a:gd name="T74" fmla="*/ 0 w 939"/>
                                      <a:gd name="T75" fmla="*/ 0 h 1215"/>
                                      <a:gd name="T76" fmla="*/ 0 w 939"/>
                                      <a:gd name="T77" fmla="*/ 0 h 1215"/>
                                      <a:gd name="T78" fmla="*/ 0 w 939"/>
                                      <a:gd name="T79" fmla="*/ 0 h 1215"/>
                                      <a:gd name="T80" fmla="*/ 0 w 939"/>
                                      <a:gd name="T81" fmla="*/ 0 h 1215"/>
                                      <a:gd name="T82" fmla="*/ 0 w 939"/>
                                      <a:gd name="T83" fmla="*/ 0 h 1215"/>
                                      <a:gd name="T84" fmla="*/ 0 w 939"/>
                                      <a:gd name="T85" fmla="*/ 0 h 1215"/>
                                      <a:gd name="T86" fmla="*/ 0 w 939"/>
                                      <a:gd name="T87" fmla="*/ 0 h 1215"/>
                                      <a:gd name="T88" fmla="*/ 0 w 939"/>
                                      <a:gd name="T89" fmla="*/ 0 h 1215"/>
                                      <a:gd name="T90" fmla="*/ 0 w 939"/>
                                      <a:gd name="T91" fmla="*/ 0 h 1215"/>
                                      <a:gd name="T92" fmla="*/ 0 w 939"/>
                                      <a:gd name="T93" fmla="*/ 0 h 1215"/>
                                      <a:gd name="T94" fmla="*/ 0 w 939"/>
                                      <a:gd name="T95" fmla="*/ 0 h 1215"/>
                                      <a:gd name="T96" fmla="*/ 0 w 939"/>
                                      <a:gd name="T97" fmla="*/ 0 h 1215"/>
                                      <a:gd name="T98" fmla="*/ 0 w 939"/>
                                      <a:gd name="T99" fmla="*/ 0 h 1215"/>
                                      <a:gd name="T100" fmla="*/ 0 w 939"/>
                                      <a:gd name="T101" fmla="*/ 0 h 1215"/>
                                      <a:gd name="T102" fmla="*/ 0 w 939"/>
                                      <a:gd name="T103" fmla="*/ 0 h 1215"/>
                                      <a:gd name="T104" fmla="*/ 0 w 939"/>
                                      <a:gd name="T105" fmla="*/ 0 h 1215"/>
                                      <a:gd name="T106" fmla="*/ 0 w 939"/>
                                      <a:gd name="T107" fmla="*/ 0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333" name="Group 54">
                                    <a:extLst>
                                      <a:ext uri="{FF2B5EF4-FFF2-40B4-BE49-F238E27FC236}">
                                        <a16:creationId xmlns:a16="http://schemas.microsoft.com/office/drawing/2014/main" id="{49B2130B-A3E5-4A49-88F2-A4EC08CB9194}"/>
                                      </a:ext>
                                    </a:extLst>
                                  </p:cNvPr>
                                  <p:cNvGrpSpPr>
                                    <a:grpSpLocks/>
                                  </p:cNvGrpSpPr>
                                  <p:nvPr/>
                                </p:nvGrpSpPr>
                                <p:grpSpPr bwMode="auto">
                                  <a:xfrm>
                                    <a:off x="2150" y="1667"/>
                                    <a:ext cx="188" cy="242"/>
                                    <a:chOff x="2150" y="1667"/>
                                    <a:chExt cx="188" cy="242"/>
                                  </a:xfrm>
                                </p:grpSpPr>
                                <p:sp>
                                  <p:nvSpPr>
                                    <p:cNvPr id="36334" name="Freeform 55">
                                      <a:extLst>
                                        <a:ext uri="{FF2B5EF4-FFF2-40B4-BE49-F238E27FC236}">
                                          <a16:creationId xmlns:a16="http://schemas.microsoft.com/office/drawing/2014/main" id="{C2B88F08-E267-4A14-98AC-41239E94E78C}"/>
                                        </a:ext>
                                      </a:extLst>
                                    </p:cNvPr>
                                    <p:cNvSpPr>
                                      <a:spLocks/>
                                    </p:cNvSpPr>
                                    <p:nvPr/>
                                  </p:nvSpPr>
                                  <p:spPr bwMode="auto">
                                    <a:xfrm>
                                      <a:off x="2204" y="1732"/>
                                      <a:ext cx="134" cy="177"/>
                                    </a:xfrm>
                                    <a:custGeom>
                                      <a:avLst/>
                                      <a:gdLst>
                                        <a:gd name="T0" fmla="*/ 0 w 668"/>
                                        <a:gd name="T1" fmla="*/ 0 h 887"/>
                                        <a:gd name="T2" fmla="*/ 0 w 668"/>
                                        <a:gd name="T3" fmla="*/ 0 h 887"/>
                                        <a:gd name="T4" fmla="*/ 0 w 668"/>
                                        <a:gd name="T5" fmla="*/ 0 h 887"/>
                                        <a:gd name="T6" fmla="*/ 0 w 668"/>
                                        <a:gd name="T7" fmla="*/ 0 h 887"/>
                                        <a:gd name="T8" fmla="*/ 0 w 668"/>
                                        <a:gd name="T9" fmla="*/ 0 h 887"/>
                                        <a:gd name="T10" fmla="*/ 0 w 668"/>
                                        <a:gd name="T11" fmla="*/ 0 h 887"/>
                                        <a:gd name="T12" fmla="*/ 0 w 668"/>
                                        <a:gd name="T13" fmla="*/ 0 h 887"/>
                                        <a:gd name="T14" fmla="*/ 0 w 668"/>
                                        <a:gd name="T15" fmla="*/ 0 h 887"/>
                                        <a:gd name="T16" fmla="*/ 0 w 668"/>
                                        <a:gd name="T17" fmla="*/ 0 h 887"/>
                                        <a:gd name="T18" fmla="*/ 0 w 668"/>
                                        <a:gd name="T19" fmla="*/ 0 h 887"/>
                                        <a:gd name="T20" fmla="*/ 0 w 668"/>
                                        <a:gd name="T21" fmla="*/ 0 h 887"/>
                                        <a:gd name="T22" fmla="*/ 0 w 668"/>
                                        <a:gd name="T23" fmla="*/ 0 h 887"/>
                                        <a:gd name="T24" fmla="*/ 0 w 668"/>
                                        <a:gd name="T25" fmla="*/ 0 h 887"/>
                                        <a:gd name="T26" fmla="*/ 0 w 668"/>
                                        <a:gd name="T27" fmla="*/ 0 h 887"/>
                                        <a:gd name="T28" fmla="*/ 0 w 668"/>
                                        <a:gd name="T29" fmla="*/ 0 h 887"/>
                                        <a:gd name="T30" fmla="*/ 0 w 668"/>
                                        <a:gd name="T31" fmla="*/ 0 h 887"/>
                                        <a:gd name="T32" fmla="*/ 0 w 668"/>
                                        <a:gd name="T33" fmla="*/ 0 h 887"/>
                                        <a:gd name="T34" fmla="*/ 0 w 668"/>
                                        <a:gd name="T35" fmla="*/ 0 h 887"/>
                                        <a:gd name="T36" fmla="*/ 0 w 668"/>
                                        <a:gd name="T37" fmla="*/ 0 h 887"/>
                                        <a:gd name="T38" fmla="*/ 0 w 668"/>
                                        <a:gd name="T39" fmla="*/ 0 h 887"/>
                                        <a:gd name="T40" fmla="*/ 0 w 668"/>
                                        <a:gd name="T41" fmla="*/ 0 h 887"/>
                                        <a:gd name="T42" fmla="*/ 0 w 668"/>
                                        <a:gd name="T43" fmla="*/ 0 h 887"/>
                                        <a:gd name="T44" fmla="*/ 0 w 668"/>
                                        <a:gd name="T45" fmla="*/ 0 h 887"/>
                                        <a:gd name="T46" fmla="*/ 0 w 668"/>
                                        <a:gd name="T47" fmla="*/ 0 h 887"/>
                                        <a:gd name="T48" fmla="*/ 0 w 668"/>
                                        <a:gd name="T49" fmla="*/ 0 h 887"/>
                                        <a:gd name="T50" fmla="*/ 0 w 668"/>
                                        <a:gd name="T51" fmla="*/ 0 h 887"/>
                                        <a:gd name="T52" fmla="*/ 0 w 668"/>
                                        <a:gd name="T53" fmla="*/ 0 h 887"/>
                                        <a:gd name="T54" fmla="*/ 0 w 668"/>
                                        <a:gd name="T55" fmla="*/ 0 h 887"/>
                                        <a:gd name="T56" fmla="*/ 0 w 668"/>
                                        <a:gd name="T57" fmla="*/ 0 h 887"/>
                                        <a:gd name="T58" fmla="*/ 0 w 668"/>
                                        <a:gd name="T59" fmla="*/ 0 h 887"/>
                                        <a:gd name="T60" fmla="*/ 0 w 668"/>
                                        <a:gd name="T61" fmla="*/ 0 h 887"/>
                                        <a:gd name="T62" fmla="*/ 0 w 668"/>
                                        <a:gd name="T63" fmla="*/ 0 h 887"/>
                                        <a:gd name="T64" fmla="*/ 0 w 668"/>
                                        <a:gd name="T65" fmla="*/ 0 h 887"/>
                                        <a:gd name="T66" fmla="*/ 0 w 668"/>
                                        <a:gd name="T67" fmla="*/ 0 h 887"/>
                                        <a:gd name="T68" fmla="*/ 0 w 668"/>
                                        <a:gd name="T69" fmla="*/ 0 h 887"/>
                                        <a:gd name="T70" fmla="*/ 0 w 668"/>
                                        <a:gd name="T71" fmla="*/ 0 h 887"/>
                                        <a:gd name="T72" fmla="*/ 0 w 668"/>
                                        <a:gd name="T73" fmla="*/ 0 h 887"/>
                                        <a:gd name="T74" fmla="*/ 0 w 668"/>
                                        <a:gd name="T75" fmla="*/ 0 h 887"/>
                                        <a:gd name="T76" fmla="*/ 0 w 668"/>
                                        <a:gd name="T77" fmla="*/ 0 h 887"/>
                                        <a:gd name="T78" fmla="*/ 0 w 668"/>
                                        <a:gd name="T79" fmla="*/ 0 h 887"/>
                                        <a:gd name="T80" fmla="*/ 0 w 668"/>
                                        <a:gd name="T81" fmla="*/ 0 h 887"/>
                                        <a:gd name="T82" fmla="*/ 0 w 668"/>
                                        <a:gd name="T83" fmla="*/ 0 h 887"/>
                                        <a:gd name="T84" fmla="*/ 0 w 668"/>
                                        <a:gd name="T85" fmla="*/ 0 h 887"/>
                                        <a:gd name="T86" fmla="*/ 0 w 668"/>
                                        <a:gd name="T87" fmla="*/ 0 h 887"/>
                                        <a:gd name="T88" fmla="*/ 0 w 668"/>
                                        <a:gd name="T89" fmla="*/ 0 h 887"/>
                                        <a:gd name="T90" fmla="*/ 0 w 668"/>
                                        <a:gd name="T91" fmla="*/ 0 h 887"/>
                                        <a:gd name="T92" fmla="*/ 0 w 668"/>
                                        <a:gd name="T93" fmla="*/ 0 h 887"/>
                                        <a:gd name="T94" fmla="*/ 0 w 668"/>
                                        <a:gd name="T95" fmla="*/ 0 h 887"/>
                                        <a:gd name="T96" fmla="*/ 0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5" name="Freeform 56">
                                      <a:extLst>
                                        <a:ext uri="{FF2B5EF4-FFF2-40B4-BE49-F238E27FC236}">
                                          <a16:creationId xmlns:a16="http://schemas.microsoft.com/office/drawing/2014/main" id="{D5215856-DEA6-4901-A73B-44E1E665DEF9}"/>
                                        </a:ext>
                                      </a:extLst>
                                    </p:cNvPr>
                                    <p:cNvSpPr>
                                      <a:spLocks/>
                                    </p:cNvSpPr>
                                    <p:nvPr/>
                                  </p:nvSpPr>
                                  <p:spPr bwMode="auto">
                                    <a:xfrm>
                                      <a:off x="2150" y="1667"/>
                                      <a:ext cx="130" cy="113"/>
                                    </a:xfrm>
                                    <a:custGeom>
                                      <a:avLst/>
                                      <a:gdLst>
                                        <a:gd name="T0" fmla="*/ 0 w 653"/>
                                        <a:gd name="T1" fmla="*/ 0 h 567"/>
                                        <a:gd name="T2" fmla="*/ 0 w 653"/>
                                        <a:gd name="T3" fmla="*/ 0 h 567"/>
                                        <a:gd name="T4" fmla="*/ 0 w 653"/>
                                        <a:gd name="T5" fmla="*/ 0 h 567"/>
                                        <a:gd name="T6" fmla="*/ 0 w 653"/>
                                        <a:gd name="T7" fmla="*/ 0 h 567"/>
                                        <a:gd name="T8" fmla="*/ 0 w 653"/>
                                        <a:gd name="T9" fmla="*/ 0 h 567"/>
                                        <a:gd name="T10" fmla="*/ 0 w 653"/>
                                        <a:gd name="T11" fmla="*/ 0 h 567"/>
                                        <a:gd name="T12" fmla="*/ 0 w 653"/>
                                        <a:gd name="T13" fmla="*/ 0 h 567"/>
                                        <a:gd name="T14" fmla="*/ 0 w 653"/>
                                        <a:gd name="T15" fmla="*/ 0 h 567"/>
                                        <a:gd name="T16" fmla="*/ 0 w 653"/>
                                        <a:gd name="T17" fmla="*/ 0 h 567"/>
                                        <a:gd name="T18" fmla="*/ 0 w 653"/>
                                        <a:gd name="T19" fmla="*/ 0 h 567"/>
                                        <a:gd name="T20" fmla="*/ 0 w 653"/>
                                        <a:gd name="T21" fmla="*/ 0 h 567"/>
                                        <a:gd name="T22" fmla="*/ 0 w 653"/>
                                        <a:gd name="T23" fmla="*/ 0 h 567"/>
                                        <a:gd name="T24" fmla="*/ 0 w 653"/>
                                        <a:gd name="T25" fmla="*/ 0 h 567"/>
                                        <a:gd name="T26" fmla="*/ 0 w 653"/>
                                        <a:gd name="T27" fmla="*/ 0 h 567"/>
                                        <a:gd name="T28" fmla="*/ 0 w 653"/>
                                        <a:gd name="T29" fmla="*/ 0 h 567"/>
                                        <a:gd name="T30" fmla="*/ 0 w 653"/>
                                        <a:gd name="T31" fmla="*/ 0 h 567"/>
                                        <a:gd name="T32" fmla="*/ 0 w 653"/>
                                        <a:gd name="T33" fmla="*/ 0 h 567"/>
                                        <a:gd name="T34" fmla="*/ 0 w 653"/>
                                        <a:gd name="T35" fmla="*/ 0 h 567"/>
                                        <a:gd name="T36" fmla="*/ 0 w 653"/>
                                        <a:gd name="T37" fmla="*/ 0 h 567"/>
                                        <a:gd name="T38" fmla="*/ 0 w 653"/>
                                        <a:gd name="T39" fmla="*/ 0 h 567"/>
                                        <a:gd name="T40" fmla="*/ 0 w 653"/>
                                        <a:gd name="T41" fmla="*/ 0 h 567"/>
                                        <a:gd name="T42" fmla="*/ 0 w 653"/>
                                        <a:gd name="T43" fmla="*/ 0 h 567"/>
                                        <a:gd name="T44" fmla="*/ 0 w 653"/>
                                        <a:gd name="T45" fmla="*/ 0 h 567"/>
                                        <a:gd name="T46" fmla="*/ 0 w 653"/>
                                        <a:gd name="T47" fmla="*/ 0 h 567"/>
                                        <a:gd name="T48" fmla="*/ 0 w 653"/>
                                        <a:gd name="T49" fmla="*/ 0 h 567"/>
                                        <a:gd name="T50" fmla="*/ 0 w 653"/>
                                        <a:gd name="T51" fmla="*/ 0 h 567"/>
                                        <a:gd name="T52" fmla="*/ 0 w 653"/>
                                        <a:gd name="T53" fmla="*/ 0 h 567"/>
                                        <a:gd name="T54" fmla="*/ 0 w 653"/>
                                        <a:gd name="T55" fmla="*/ 0 h 567"/>
                                        <a:gd name="T56" fmla="*/ 0 w 653"/>
                                        <a:gd name="T57" fmla="*/ 0 h 567"/>
                                        <a:gd name="T58" fmla="*/ 0 w 653"/>
                                        <a:gd name="T59" fmla="*/ 0 h 567"/>
                                        <a:gd name="T60" fmla="*/ 0 w 653"/>
                                        <a:gd name="T61" fmla="*/ 0 h 567"/>
                                        <a:gd name="T62" fmla="*/ 0 w 653"/>
                                        <a:gd name="T63" fmla="*/ 0 h 567"/>
                                        <a:gd name="T64" fmla="*/ 0 w 653"/>
                                        <a:gd name="T65" fmla="*/ 0 h 567"/>
                                        <a:gd name="T66" fmla="*/ 0 w 653"/>
                                        <a:gd name="T67" fmla="*/ 0 h 567"/>
                                        <a:gd name="T68" fmla="*/ 0 w 653"/>
                                        <a:gd name="T69" fmla="*/ 0 h 567"/>
                                        <a:gd name="T70" fmla="*/ 0 w 653"/>
                                        <a:gd name="T71" fmla="*/ 0 h 567"/>
                                        <a:gd name="T72" fmla="*/ 0 w 653"/>
                                        <a:gd name="T73" fmla="*/ 0 h 567"/>
                                        <a:gd name="T74" fmla="*/ 0 w 653"/>
                                        <a:gd name="T75" fmla="*/ 0 h 567"/>
                                        <a:gd name="T76" fmla="*/ 0 w 653"/>
                                        <a:gd name="T77" fmla="*/ 0 h 567"/>
                                        <a:gd name="T78" fmla="*/ 0 w 653"/>
                                        <a:gd name="T79" fmla="*/ 0 h 567"/>
                                        <a:gd name="T80" fmla="*/ 0 w 653"/>
                                        <a:gd name="T81" fmla="*/ 0 h 567"/>
                                        <a:gd name="T82" fmla="*/ 0 w 653"/>
                                        <a:gd name="T83" fmla="*/ 0 h 567"/>
                                        <a:gd name="T84" fmla="*/ 0 w 653"/>
                                        <a:gd name="T85" fmla="*/ 0 h 567"/>
                                        <a:gd name="T86" fmla="*/ 0 w 653"/>
                                        <a:gd name="T87" fmla="*/ 0 h 567"/>
                                        <a:gd name="T88" fmla="*/ 0 w 653"/>
                                        <a:gd name="T89" fmla="*/ 0 h 567"/>
                                        <a:gd name="T90" fmla="*/ 0 w 653"/>
                                        <a:gd name="T91" fmla="*/ 0 h 567"/>
                                        <a:gd name="T92" fmla="*/ 0 w 653"/>
                                        <a:gd name="T93" fmla="*/ 0 h 567"/>
                                        <a:gd name="T94" fmla="*/ 0 w 653"/>
                                        <a:gd name="T95" fmla="*/ 0 h 567"/>
                                        <a:gd name="T96" fmla="*/ 0 w 653"/>
                                        <a:gd name="T97" fmla="*/ 0 h 567"/>
                                        <a:gd name="T98" fmla="*/ 0 w 653"/>
                                        <a:gd name="T99" fmla="*/ 0 h 567"/>
                                        <a:gd name="T100" fmla="*/ 0 w 653"/>
                                        <a:gd name="T101" fmla="*/ 0 h 567"/>
                                        <a:gd name="T102" fmla="*/ 0 w 653"/>
                                        <a:gd name="T103" fmla="*/ 0 h 567"/>
                                        <a:gd name="T104" fmla="*/ 0 w 653"/>
                                        <a:gd name="T105" fmla="*/ 0 h 567"/>
                                        <a:gd name="T106" fmla="*/ 0 w 653"/>
                                        <a:gd name="T107" fmla="*/ 0 h 567"/>
                                        <a:gd name="T108" fmla="*/ 0 w 653"/>
                                        <a:gd name="T109" fmla="*/ 0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331" name="Freeform 57">
                                  <a:extLst>
                                    <a:ext uri="{FF2B5EF4-FFF2-40B4-BE49-F238E27FC236}">
                                      <a16:creationId xmlns:a16="http://schemas.microsoft.com/office/drawing/2014/main" id="{6246FF87-9571-4124-B006-8FB45E841592}"/>
                                    </a:ext>
                                  </a:extLst>
                                </p:cNvPr>
                                <p:cNvSpPr>
                                  <a:spLocks/>
                                </p:cNvSpPr>
                                <p:nvPr/>
                              </p:nvSpPr>
                              <p:spPr bwMode="auto">
                                <a:xfrm>
                                  <a:off x="2240" y="1768"/>
                                  <a:ext cx="78" cy="101"/>
                                </a:xfrm>
                                <a:custGeom>
                                  <a:avLst/>
                                  <a:gdLst>
                                    <a:gd name="T0" fmla="*/ 0 w 391"/>
                                    <a:gd name="T1" fmla="*/ 0 h 501"/>
                                    <a:gd name="T2" fmla="*/ 0 w 391"/>
                                    <a:gd name="T3" fmla="*/ 0 h 501"/>
                                    <a:gd name="T4" fmla="*/ 0 w 391"/>
                                    <a:gd name="T5" fmla="*/ 0 h 501"/>
                                    <a:gd name="T6" fmla="*/ 0 w 391"/>
                                    <a:gd name="T7" fmla="*/ 0 h 501"/>
                                    <a:gd name="T8" fmla="*/ 0 w 391"/>
                                    <a:gd name="T9" fmla="*/ 0 h 501"/>
                                    <a:gd name="T10" fmla="*/ 0 w 391"/>
                                    <a:gd name="T11" fmla="*/ 0 h 501"/>
                                    <a:gd name="T12" fmla="*/ 0 w 391"/>
                                    <a:gd name="T13" fmla="*/ 0 h 501"/>
                                    <a:gd name="T14" fmla="*/ 0 w 391"/>
                                    <a:gd name="T15" fmla="*/ 0 h 501"/>
                                    <a:gd name="T16" fmla="*/ 0 w 391"/>
                                    <a:gd name="T17" fmla="*/ 0 h 501"/>
                                    <a:gd name="T18" fmla="*/ 0 w 391"/>
                                    <a:gd name="T19" fmla="*/ 0 h 501"/>
                                    <a:gd name="T20" fmla="*/ 0 w 391"/>
                                    <a:gd name="T21" fmla="*/ 0 h 501"/>
                                    <a:gd name="T22" fmla="*/ 0 w 391"/>
                                    <a:gd name="T23" fmla="*/ 0 h 501"/>
                                    <a:gd name="T24" fmla="*/ 0 w 391"/>
                                    <a:gd name="T25" fmla="*/ 0 h 501"/>
                                    <a:gd name="T26" fmla="*/ 0 w 391"/>
                                    <a:gd name="T27" fmla="*/ 0 h 501"/>
                                    <a:gd name="T28" fmla="*/ 0 w 391"/>
                                    <a:gd name="T29" fmla="*/ 0 h 501"/>
                                    <a:gd name="T30" fmla="*/ 0 w 391"/>
                                    <a:gd name="T31" fmla="*/ 0 h 501"/>
                                    <a:gd name="T32" fmla="*/ 0 w 391"/>
                                    <a:gd name="T33" fmla="*/ 0 h 501"/>
                                    <a:gd name="T34" fmla="*/ 0 w 391"/>
                                    <a:gd name="T35" fmla="*/ 0 h 501"/>
                                    <a:gd name="T36" fmla="*/ 0 w 391"/>
                                    <a:gd name="T37" fmla="*/ 0 h 501"/>
                                    <a:gd name="T38" fmla="*/ 0 w 391"/>
                                    <a:gd name="T39" fmla="*/ 0 h 501"/>
                                    <a:gd name="T40" fmla="*/ 0 w 391"/>
                                    <a:gd name="T41" fmla="*/ 0 h 501"/>
                                    <a:gd name="T42" fmla="*/ 0 w 391"/>
                                    <a:gd name="T43" fmla="*/ 0 h 501"/>
                                    <a:gd name="T44" fmla="*/ 0 w 391"/>
                                    <a:gd name="T45" fmla="*/ 0 h 501"/>
                                    <a:gd name="T46" fmla="*/ 0 w 391"/>
                                    <a:gd name="T47" fmla="*/ 0 h 501"/>
                                    <a:gd name="T48" fmla="*/ 0 w 391"/>
                                    <a:gd name="T49" fmla="*/ 0 h 501"/>
                                    <a:gd name="T50" fmla="*/ 0 w 391"/>
                                    <a:gd name="T51" fmla="*/ 0 h 501"/>
                                    <a:gd name="T52" fmla="*/ 0 w 391"/>
                                    <a:gd name="T53" fmla="*/ 0 h 501"/>
                                    <a:gd name="T54" fmla="*/ 0 w 391"/>
                                    <a:gd name="T55" fmla="*/ 0 h 501"/>
                                    <a:gd name="T56" fmla="*/ 0 w 391"/>
                                    <a:gd name="T57" fmla="*/ 0 h 501"/>
                                    <a:gd name="T58" fmla="*/ 0 w 391"/>
                                    <a:gd name="T59" fmla="*/ 0 h 501"/>
                                    <a:gd name="T60" fmla="*/ 0 w 391"/>
                                    <a:gd name="T61" fmla="*/ 0 h 501"/>
                                    <a:gd name="T62" fmla="*/ 0 w 391"/>
                                    <a:gd name="T63" fmla="*/ 0 h 501"/>
                                    <a:gd name="T64" fmla="*/ 0 w 391"/>
                                    <a:gd name="T65" fmla="*/ 0 h 501"/>
                                    <a:gd name="T66" fmla="*/ 0 w 391"/>
                                    <a:gd name="T67" fmla="*/ 0 h 501"/>
                                    <a:gd name="T68" fmla="*/ 0 w 391"/>
                                    <a:gd name="T69" fmla="*/ 0 h 501"/>
                                    <a:gd name="T70" fmla="*/ 0 w 391"/>
                                    <a:gd name="T71" fmla="*/ 0 h 501"/>
                                    <a:gd name="T72" fmla="*/ 0 w 391"/>
                                    <a:gd name="T73" fmla="*/ 0 h 501"/>
                                    <a:gd name="T74" fmla="*/ 0 w 391"/>
                                    <a:gd name="T75" fmla="*/ 0 h 501"/>
                                    <a:gd name="T76" fmla="*/ 0 w 391"/>
                                    <a:gd name="T77" fmla="*/ 0 h 501"/>
                                    <a:gd name="T78" fmla="*/ 0 w 391"/>
                                    <a:gd name="T79" fmla="*/ 0 h 501"/>
                                    <a:gd name="T80" fmla="*/ 0 w 391"/>
                                    <a:gd name="T81" fmla="*/ 0 h 501"/>
                                    <a:gd name="T82" fmla="*/ 0 w 391"/>
                                    <a:gd name="T83" fmla="*/ 0 h 501"/>
                                    <a:gd name="T84" fmla="*/ 0 w 391"/>
                                    <a:gd name="T85" fmla="*/ 0 h 501"/>
                                    <a:gd name="T86" fmla="*/ 0 w 391"/>
                                    <a:gd name="T87" fmla="*/ 0 h 501"/>
                                    <a:gd name="T88" fmla="*/ 0 w 391"/>
                                    <a:gd name="T89" fmla="*/ 0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325" name="Group 58">
                                <a:extLst>
                                  <a:ext uri="{FF2B5EF4-FFF2-40B4-BE49-F238E27FC236}">
                                    <a16:creationId xmlns:a16="http://schemas.microsoft.com/office/drawing/2014/main" id="{CB5E4293-C9EF-4C1B-8142-BF04989BAADE}"/>
                                  </a:ext>
                                </a:extLst>
                              </p:cNvPr>
                              <p:cNvGrpSpPr>
                                <a:grpSpLocks/>
                              </p:cNvGrpSpPr>
                              <p:nvPr/>
                            </p:nvGrpSpPr>
                            <p:grpSpPr bwMode="auto">
                              <a:xfrm>
                                <a:off x="2162" y="1678"/>
                                <a:ext cx="108" cy="94"/>
                                <a:chOff x="2162" y="1678"/>
                                <a:chExt cx="108" cy="94"/>
                              </a:xfrm>
                            </p:grpSpPr>
                            <p:sp>
                              <p:nvSpPr>
                                <p:cNvPr id="36326" name="Freeform 59">
                                  <a:extLst>
                                    <a:ext uri="{FF2B5EF4-FFF2-40B4-BE49-F238E27FC236}">
                                      <a16:creationId xmlns:a16="http://schemas.microsoft.com/office/drawing/2014/main" id="{0799CD3C-682E-4ACE-AA9A-55C856EDD665}"/>
                                    </a:ext>
                                  </a:extLst>
                                </p:cNvPr>
                                <p:cNvSpPr>
                                  <a:spLocks/>
                                </p:cNvSpPr>
                                <p:nvPr/>
                              </p:nvSpPr>
                              <p:spPr bwMode="auto">
                                <a:xfrm>
                                  <a:off x="2162" y="1678"/>
                                  <a:ext cx="108" cy="94"/>
                                </a:xfrm>
                                <a:custGeom>
                                  <a:avLst/>
                                  <a:gdLst>
                                    <a:gd name="T0" fmla="*/ 0 w 541"/>
                                    <a:gd name="T1" fmla="*/ 0 h 470"/>
                                    <a:gd name="T2" fmla="*/ 0 w 541"/>
                                    <a:gd name="T3" fmla="*/ 0 h 470"/>
                                    <a:gd name="T4" fmla="*/ 0 w 541"/>
                                    <a:gd name="T5" fmla="*/ 0 h 470"/>
                                    <a:gd name="T6" fmla="*/ 0 w 541"/>
                                    <a:gd name="T7" fmla="*/ 0 h 470"/>
                                    <a:gd name="T8" fmla="*/ 0 w 541"/>
                                    <a:gd name="T9" fmla="*/ 0 h 470"/>
                                    <a:gd name="T10" fmla="*/ 0 w 541"/>
                                    <a:gd name="T11" fmla="*/ 0 h 470"/>
                                    <a:gd name="T12" fmla="*/ 0 w 541"/>
                                    <a:gd name="T13" fmla="*/ 0 h 470"/>
                                    <a:gd name="T14" fmla="*/ 0 w 541"/>
                                    <a:gd name="T15" fmla="*/ 0 h 470"/>
                                    <a:gd name="T16" fmla="*/ 0 w 541"/>
                                    <a:gd name="T17" fmla="*/ 0 h 470"/>
                                    <a:gd name="T18" fmla="*/ 0 w 541"/>
                                    <a:gd name="T19" fmla="*/ 0 h 470"/>
                                    <a:gd name="T20" fmla="*/ 0 w 541"/>
                                    <a:gd name="T21" fmla="*/ 0 h 470"/>
                                    <a:gd name="T22" fmla="*/ 0 w 541"/>
                                    <a:gd name="T23" fmla="*/ 0 h 470"/>
                                    <a:gd name="T24" fmla="*/ 0 w 541"/>
                                    <a:gd name="T25" fmla="*/ 0 h 470"/>
                                    <a:gd name="T26" fmla="*/ 0 w 541"/>
                                    <a:gd name="T27" fmla="*/ 0 h 470"/>
                                    <a:gd name="T28" fmla="*/ 0 w 541"/>
                                    <a:gd name="T29" fmla="*/ 0 h 470"/>
                                    <a:gd name="T30" fmla="*/ 0 w 541"/>
                                    <a:gd name="T31" fmla="*/ 0 h 470"/>
                                    <a:gd name="T32" fmla="*/ 0 w 541"/>
                                    <a:gd name="T33" fmla="*/ 0 h 470"/>
                                    <a:gd name="T34" fmla="*/ 0 w 541"/>
                                    <a:gd name="T35" fmla="*/ 0 h 470"/>
                                    <a:gd name="T36" fmla="*/ 0 w 541"/>
                                    <a:gd name="T37" fmla="*/ 0 h 470"/>
                                    <a:gd name="T38" fmla="*/ 0 w 541"/>
                                    <a:gd name="T39" fmla="*/ 0 h 470"/>
                                    <a:gd name="T40" fmla="*/ 0 w 541"/>
                                    <a:gd name="T41" fmla="*/ 0 h 470"/>
                                    <a:gd name="T42" fmla="*/ 0 w 541"/>
                                    <a:gd name="T43" fmla="*/ 0 h 470"/>
                                    <a:gd name="T44" fmla="*/ 0 w 541"/>
                                    <a:gd name="T45" fmla="*/ 0 h 470"/>
                                    <a:gd name="T46" fmla="*/ 0 w 541"/>
                                    <a:gd name="T47" fmla="*/ 0 h 470"/>
                                    <a:gd name="T48" fmla="*/ 0 w 541"/>
                                    <a:gd name="T49" fmla="*/ 0 h 470"/>
                                    <a:gd name="T50" fmla="*/ 0 w 541"/>
                                    <a:gd name="T51" fmla="*/ 0 h 470"/>
                                    <a:gd name="T52" fmla="*/ 0 w 541"/>
                                    <a:gd name="T53" fmla="*/ 0 h 470"/>
                                    <a:gd name="T54" fmla="*/ 0 w 541"/>
                                    <a:gd name="T55" fmla="*/ 0 h 470"/>
                                    <a:gd name="T56" fmla="*/ 0 w 541"/>
                                    <a:gd name="T57" fmla="*/ 0 h 470"/>
                                    <a:gd name="T58" fmla="*/ 0 w 541"/>
                                    <a:gd name="T59" fmla="*/ 0 h 470"/>
                                    <a:gd name="T60" fmla="*/ 0 w 541"/>
                                    <a:gd name="T61" fmla="*/ 0 h 470"/>
                                    <a:gd name="T62" fmla="*/ 0 w 541"/>
                                    <a:gd name="T63" fmla="*/ 0 h 470"/>
                                    <a:gd name="T64" fmla="*/ 0 w 541"/>
                                    <a:gd name="T65" fmla="*/ 0 h 470"/>
                                    <a:gd name="T66" fmla="*/ 0 w 541"/>
                                    <a:gd name="T67" fmla="*/ 0 h 470"/>
                                    <a:gd name="T68" fmla="*/ 0 w 541"/>
                                    <a:gd name="T69" fmla="*/ 0 h 470"/>
                                    <a:gd name="T70" fmla="*/ 0 w 541"/>
                                    <a:gd name="T71" fmla="*/ 0 h 470"/>
                                    <a:gd name="T72" fmla="*/ 0 w 541"/>
                                    <a:gd name="T73" fmla="*/ 0 h 470"/>
                                    <a:gd name="T74" fmla="*/ 0 w 541"/>
                                    <a:gd name="T75" fmla="*/ 0 h 470"/>
                                    <a:gd name="T76" fmla="*/ 0 w 541"/>
                                    <a:gd name="T77" fmla="*/ 0 h 470"/>
                                    <a:gd name="T78" fmla="*/ 0 w 541"/>
                                    <a:gd name="T79" fmla="*/ 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7" name="Freeform 60">
                                  <a:extLst>
                                    <a:ext uri="{FF2B5EF4-FFF2-40B4-BE49-F238E27FC236}">
                                      <a16:creationId xmlns:a16="http://schemas.microsoft.com/office/drawing/2014/main" id="{29C1381A-3D62-42A5-A4A1-677F4999E54F}"/>
                                    </a:ext>
                                  </a:extLst>
                                </p:cNvPr>
                                <p:cNvSpPr>
                                  <a:spLocks/>
                                </p:cNvSpPr>
                                <p:nvPr/>
                              </p:nvSpPr>
                              <p:spPr bwMode="auto">
                                <a:xfrm>
                                  <a:off x="2169" y="1685"/>
                                  <a:ext cx="99" cy="85"/>
                                </a:xfrm>
                                <a:custGeom>
                                  <a:avLst/>
                                  <a:gdLst>
                                    <a:gd name="T0" fmla="*/ 0 w 492"/>
                                    <a:gd name="T1" fmla="*/ 0 h 428"/>
                                    <a:gd name="T2" fmla="*/ 0 w 492"/>
                                    <a:gd name="T3" fmla="*/ 0 h 428"/>
                                    <a:gd name="T4" fmla="*/ 0 w 492"/>
                                    <a:gd name="T5" fmla="*/ 0 h 428"/>
                                    <a:gd name="T6" fmla="*/ 0 w 492"/>
                                    <a:gd name="T7" fmla="*/ 0 h 428"/>
                                    <a:gd name="T8" fmla="*/ 0 w 492"/>
                                    <a:gd name="T9" fmla="*/ 0 h 428"/>
                                    <a:gd name="T10" fmla="*/ 0 w 492"/>
                                    <a:gd name="T11" fmla="*/ 0 h 428"/>
                                    <a:gd name="T12" fmla="*/ 0 w 492"/>
                                    <a:gd name="T13" fmla="*/ 0 h 428"/>
                                    <a:gd name="T14" fmla="*/ 0 w 492"/>
                                    <a:gd name="T15" fmla="*/ 0 h 428"/>
                                    <a:gd name="T16" fmla="*/ 0 w 492"/>
                                    <a:gd name="T17" fmla="*/ 0 h 428"/>
                                    <a:gd name="T18" fmla="*/ 0 w 492"/>
                                    <a:gd name="T19" fmla="*/ 0 h 428"/>
                                    <a:gd name="T20" fmla="*/ 0 w 492"/>
                                    <a:gd name="T21" fmla="*/ 0 h 428"/>
                                    <a:gd name="T22" fmla="*/ 0 w 492"/>
                                    <a:gd name="T23" fmla="*/ 0 h 428"/>
                                    <a:gd name="T24" fmla="*/ 0 w 492"/>
                                    <a:gd name="T25" fmla="*/ 0 h 428"/>
                                    <a:gd name="T26" fmla="*/ 0 w 492"/>
                                    <a:gd name="T27" fmla="*/ 0 h 428"/>
                                    <a:gd name="T28" fmla="*/ 0 w 492"/>
                                    <a:gd name="T29" fmla="*/ 0 h 428"/>
                                    <a:gd name="T30" fmla="*/ 0 w 492"/>
                                    <a:gd name="T31" fmla="*/ 0 h 428"/>
                                    <a:gd name="T32" fmla="*/ 0 w 492"/>
                                    <a:gd name="T33" fmla="*/ 0 h 428"/>
                                    <a:gd name="T34" fmla="*/ 0 w 492"/>
                                    <a:gd name="T35" fmla="*/ 0 h 428"/>
                                    <a:gd name="T36" fmla="*/ 0 w 492"/>
                                    <a:gd name="T37" fmla="*/ 0 h 428"/>
                                    <a:gd name="T38" fmla="*/ 0 w 492"/>
                                    <a:gd name="T39" fmla="*/ 0 h 428"/>
                                    <a:gd name="T40" fmla="*/ 0 w 492"/>
                                    <a:gd name="T41" fmla="*/ 0 h 428"/>
                                    <a:gd name="T42" fmla="*/ 0 w 492"/>
                                    <a:gd name="T43" fmla="*/ 0 h 428"/>
                                    <a:gd name="T44" fmla="*/ 0 w 492"/>
                                    <a:gd name="T45" fmla="*/ 0 h 428"/>
                                    <a:gd name="T46" fmla="*/ 0 w 492"/>
                                    <a:gd name="T47" fmla="*/ 0 h 428"/>
                                    <a:gd name="T48" fmla="*/ 0 w 492"/>
                                    <a:gd name="T49" fmla="*/ 0 h 428"/>
                                    <a:gd name="T50" fmla="*/ 0 w 492"/>
                                    <a:gd name="T51" fmla="*/ 0 h 428"/>
                                    <a:gd name="T52" fmla="*/ 0 w 492"/>
                                    <a:gd name="T53" fmla="*/ 0 h 428"/>
                                    <a:gd name="T54" fmla="*/ 0 w 492"/>
                                    <a:gd name="T55" fmla="*/ 0 h 428"/>
                                    <a:gd name="T56" fmla="*/ 0 w 492"/>
                                    <a:gd name="T57" fmla="*/ 0 h 428"/>
                                    <a:gd name="T58" fmla="*/ 0 w 492"/>
                                    <a:gd name="T59" fmla="*/ 0 h 428"/>
                                    <a:gd name="T60" fmla="*/ 0 w 492"/>
                                    <a:gd name="T61" fmla="*/ 0 h 428"/>
                                    <a:gd name="T62" fmla="*/ 0 w 492"/>
                                    <a:gd name="T63" fmla="*/ 0 h 428"/>
                                    <a:gd name="T64" fmla="*/ 0 w 492"/>
                                    <a:gd name="T65" fmla="*/ 0 h 428"/>
                                    <a:gd name="T66" fmla="*/ 0 w 492"/>
                                    <a:gd name="T67" fmla="*/ 0 h 428"/>
                                    <a:gd name="T68" fmla="*/ 0 w 492"/>
                                    <a:gd name="T69" fmla="*/ 0 h 428"/>
                                    <a:gd name="T70" fmla="*/ 0 w 492"/>
                                    <a:gd name="T71" fmla="*/ 0 h 428"/>
                                    <a:gd name="T72" fmla="*/ 0 w 492"/>
                                    <a:gd name="T73" fmla="*/ 0 h 428"/>
                                    <a:gd name="T74" fmla="*/ 0 w 492"/>
                                    <a:gd name="T75" fmla="*/ 0 h 428"/>
                                    <a:gd name="T76" fmla="*/ 0 w 492"/>
                                    <a:gd name="T77" fmla="*/ 0 h 428"/>
                                    <a:gd name="T78" fmla="*/ 0 w 492"/>
                                    <a:gd name="T79" fmla="*/ 0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8" name="Freeform 61">
                                  <a:extLst>
                                    <a:ext uri="{FF2B5EF4-FFF2-40B4-BE49-F238E27FC236}">
                                      <a16:creationId xmlns:a16="http://schemas.microsoft.com/office/drawing/2014/main" id="{68D14937-2FA4-4152-8A7E-AB097DC23EAC}"/>
                                    </a:ext>
                                  </a:extLst>
                                </p:cNvPr>
                                <p:cNvSpPr>
                                  <a:spLocks/>
                                </p:cNvSpPr>
                                <p:nvPr/>
                              </p:nvSpPr>
                              <p:spPr bwMode="auto">
                                <a:xfrm>
                                  <a:off x="2176" y="1691"/>
                                  <a:ext cx="89" cy="77"/>
                                </a:xfrm>
                                <a:custGeom>
                                  <a:avLst/>
                                  <a:gdLst>
                                    <a:gd name="T0" fmla="*/ 0 w 441"/>
                                    <a:gd name="T1" fmla="*/ 0 h 383"/>
                                    <a:gd name="T2" fmla="*/ 0 w 441"/>
                                    <a:gd name="T3" fmla="*/ 0 h 383"/>
                                    <a:gd name="T4" fmla="*/ 0 w 441"/>
                                    <a:gd name="T5" fmla="*/ 0 h 383"/>
                                    <a:gd name="T6" fmla="*/ 0 w 441"/>
                                    <a:gd name="T7" fmla="*/ 0 h 383"/>
                                    <a:gd name="T8" fmla="*/ 0 w 441"/>
                                    <a:gd name="T9" fmla="*/ 0 h 383"/>
                                    <a:gd name="T10" fmla="*/ 0 w 441"/>
                                    <a:gd name="T11" fmla="*/ 0 h 383"/>
                                    <a:gd name="T12" fmla="*/ 0 w 441"/>
                                    <a:gd name="T13" fmla="*/ 0 h 383"/>
                                    <a:gd name="T14" fmla="*/ 0 w 441"/>
                                    <a:gd name="T15" fmla="*/ 0 h 383"/>
                                    <a:gd name="T16" fmla="*/ 0 w 441"/>
                                    <a:gd name="T17" fmla="*/ 0 h 383"/>
                                    <a:gd name="T18" fmla="*/ 0 w 441"/>
                                    <a:gd name="T19" fmla="*/ 0 h 383"/>
                                    <a:gd name="T20" fmla="*/ 0 w 441"/>
                                    <a:gd name="T21" fmla="*/ 0 h 383"/>
                                    <a:gd name="T22" fmla="*/ 0 w 441"/>
                                    <a:gd name="T23" fmla="*/ 0 h 383"/>
                                    <a:gd name="T24" fmla="*/ 0 w 441"/>
                                    <a:gd name="T25" fmla="*/ 0 h 383"/>
                                    <a:gd name="T26" fmla="*/ 0 w 441"/>
                                    <a:gd name="T27" fmla="*/ 0 h 383"/>
                                    <a:gd name="T28" fmla="*/ 0 w 441"/>
                                    <a:gd name="T29" fmla="*/ 0 h 383"/>
                                    <a:gd name="T30" fmla="*/ 0 w 441"/>
                                    <a:gd name="T31" fmla="*/ 0 h 383"/>
                                    <a:gd name="T32" fmla="*/ 0 w 441"/>
                                    <a:gd name="T33" fmla="*/ 0 h 383"/>
                                    <a:gd name="T34" fmla="*/ 0 w 441"/>
                                    <a:gd name="T35" fmla="*/ 0 h 383"/>
                                    <a:gd name="T36" fmla="*/ 0 w 441"/>
                                    <a:gd name="T37" fmla="*/ 0 h 383"/>
                                    <a:gd name="T38" fmla="*/ 0 w 441"/>
                                    <a:gd name="T39" fmla="*/ 0 h 383"/>
                                    <a:gd name="T40" fmla="*/ 0 w 441"/>
                                    <a:gd name="T41" fmla="*/ 0 h 383"/>
                                    <a:gd name="T42" fmla="*/ 0 w 441"/>
                                    <a:gd name="T43" fmla="*/ 0 h 383"/>
                                    <a:gd name="T44" fmla="*/ 0 w 441"/>
                                    <a:gd name="T45" fmla="*/ 0 h 383"/>
                                    <a:gd name="T46" fmla="*/ 0 w 441"/>
                                    <a:gd name="T47" fmla="*/ 0 h 383"/>
                                    <a:gd name="T48" fmla="*/ 0 w 441"/>
                                    <a:gd name="T49" fmla="*/ 0 h 383"/>
                                    <a:gd name="T50" fmla="*/ 0 w 441"/>
                                    <a:gd name="T51" fmla="*/ 0 h 383"/>
                                    <a:gd name="T52" fmla="*/ 0 w 441"/>
                                    <a:gd name="T53" fmla="*/ 0 h 383"/>
                                    <a:gd name="T54" fmla="*/ 0 w 441"/>
                                    <a:gd name="T55" fmla="*/ 0 h 383"/>
                                    <a:gd name="T56" fmla="*/ 0 w 441"/>
                                    <a:gd name="T57" fmla="*/ 0 h 383"/>
                                    <a:gd name="T58" fmla="*/ 0 w 441"/>
                                    <a:gd name="T59" fmla="*/ 0 h 383"/>
                                    <a:gd name="T60" fmla="*/ 0 w 441"/>
                                    <a:gd name="T61" fmla="*/ 0 h 383"/>
                                    <a:gd name="T62" fmla="*/ 0 w 441"/>
                                    <a:gd name="T63" fmla="*/ 0 h 383"/>
                                    <a:gd name="T64" fmla="*/ 0 w 441"/>
                                    <a:gd name="T65" fmla="*/ 0 h 383"/>
                                    <a:gd name="T66" fmla="*/ 0 w 441"/>
                                    <a:gd name="T67" fmla="*/ 0 h 383"/>
                                    <a:gd name="T68" fmla="*/ 0 w 441"/>
                                    <a:gd name="T69" fmla="*/ 0 h 383"/>
                                    <a:gd name="T70" fmla="*/ 0 w 441"/>
                                    <a:gd name="T71" fmla="*/ 0 h 383"/>
                                    <a:gd name="T72" fmla="*/ 0 w 441"/>
                                    <a:gd name="T73" fmla="*/ 0 h 383"/>
                                    <a:gd name="T74" fmla="*/ 0 w 441"/>
                                    <a:gd name="T75" fmla="*/ 0 h 383"/>
                                    <a:gd name="T76" fmla="*/ 0 w 441"/>
                                    <a:gd name="T77" fmla="*/ 0 h 383"/>
                                    <a:gd name="T78" fmla="*/ 0 w 441"/>
                                    <a:gd name="T79" fmla="*/ 0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9" name="Freeform 62">
                                  <a:extLst>
                                    <a:ext uri="{FF2B5EF4-FFF2-40B4-BE49-F238E27FC236}">
                                      <a16:creationId xmlns:a16="http://schemas.microsoft.com/office/drawing/2014/main" id="{3A02E63A-78D5-4A24-BDA1-99D9D56F7E1D}"/>
                                    </a:ext>
                                  </a:extLst>
                                </p:cNvPr>
                                <p:cNvSpPr>
                                  <a:spLocks/>
                                </p:cNvSpPr>
                                <p:nvPr/>
                              </p:nvSpPr>
                              <p:spPr bwMode="auto">
                                <a:xfrm>
                                  <a:off x="2183" y="1697"/>
                                  <a:ext cx="79" cy="69"/>
                                </a:xfrm>
                                <a:custGeom>
                                  <a:avLst/>
                                  <a:gdLst>
                                    <a:gd name="T0" fmla="*/ 0 w 396"/>
                                    <a:gd name="T1" fmla="*/ 0 h 345"/>
                                    <a:gd name="T2" fmla="*/ 0 w 396"/>
                                    <a:gd name="T3" fmla="*/ 0 h 345"/>
                                    <a:gd name="T4" fmla="*/ 0 w 396"/>
                                    <a:gd name="T5" fmla="*/ 0 h 345"/>
                                    <a:gd name="T6" fmla="*/ 0 w 396"/>
                                    <a:gd name="T7" fmla="*/ 0 h 345"/>
                                    <a:gd name="T8" fmla="*/ 0 w 396"/>
                                    <a:gd name="T9" fmla="*/ 0 h 345"/>
                                    <a:gd name="T10" fmla="*/ 0 w 396"/>
                                    <a:gd name="T11" fmla="*/ 0 h 345"/>
                                    <a:gd name="T12" fmla="*/ 0 w 396"/>
                                    <a:gd name="T13" fmla="*/ 0 h 345"/>
                                    <a:gd name="T14" fmla="*/ 0 w 396"/>
                                    <a:gd name="T15" fmla="*/ 0 h 345"/>
                                    <a:gd name="T16" fmla="*/ 0 w 396"/>
                                    <a:gd name="T17" fmla="*/ 0 h 345"/>
                                    <a:gd name="T18" fmla="*/ 0 w 396"/>
                                    <a:gd name="T19" fmla="*/ 0 h 345"/>
                                    <a:gd name="T20" fmla="*/ 0 w 396"/>
                                    <a:gd name="T21" fmla="*/ 0 h 345"/>
                                    <a:gd name="T22" fmla="*/ 0 w 396"/>
                                    <a:gd name="T23" fmla="*/ 0 h 345"/>
                                    <a:gd name="T24" fmla="*/ 0 w 396"/>
                                    <a:gd name="T25" fmla="*/ 0 h 345"/>
                                    <a:gd name="T26" fmla="*/ 0 w 396"/>
                                    <a:gd name="T27" fmla="*/ 0 h 345"/>
                                    <a:gd name="T28" fmla="*/ 0 w 396"/>
                                    <a:gd name="T29" fmla="*/ 0 h 345"/>
                                    <a:gd name="T30" fmla="*/ 0 w 396"/>
                                    <a:gd name="T31" fmla="*/ 0 h 345"/>
                                    <a:gd name="T32" fmla="*/ 0 w 396"/>
                                    <a:gd name="T33" fmla="*/ 0 h 345"/>
                                    <a:gd name="T34" fmla="*/ 0 w 396"/>
                                    <a:gd name="T35" fmla="*/ 0 h 345"/>
                                    <a:gd name="T36" fmla="*/ 0 w 396"/>
                                    <a:gd name="T37" fmla="*/ 0 h 345"/>
                                    <a:gd name="T38" fmla="*/ 0 w 396"/>
                                    <a:gd name="T39" fmla="*/ 0 h 345"/>
                                    <a:gd name="T40" fmla="*/ 0 w 396"/>
                                    <a:gd name="T41" fmla="*/ 0 h 345"/>
                                    <a:gd name="T42" fmla="*/ 0 w 396"/>
                                    <a:gd name="T43" fmla="*/ 0 h 345"/>
                                    <a:gd name="T44" fmla="*/ 0 w 396"/>
                                    <a:gd name="T45" fmla="*/ 0 h 345"/>
                                    <a:gd name="T46" fmla="*/ 0 w 396"/>
                                    <a:gd name="T47" fmla="*/ 0 h 345"/>
                                    <a:gd name="T48" fmla="*/ 0 w 396"/>
                                    <a:gd name="T49" fmla="*/ 0 h 345"/>
                                    <a:gd name="T50" fmla="*/ 0 w 396"/>
                                    <a:gd name="T51" fmla="*/ 0 h 345"/>
                                    <a:gd name="T52" fmla="*/ 0 w 396"/>
                                    <a:gd name="T53" fmla="*/ 0 h 345"/>
                                    <a:gd name="T54" fmla="*/ 0 w 396"/>
                                    <a:gd name="T55" fmla="*/ 0 h 345"/>
                                    <a:gd name="T56" fmla="*/ 0 w 396"/>
                                    <a:gd name="T57" fmla="*/ 0 h 345"/>
                                    <a:gd name="T58" fmla="*/ 0 w 396"/>
                                    <a:gd name="T59" fmla="*/ 0 h 345"/>
                                    <a:gd name="T60" fmla="*/ 0 w 396"/>
                                    <a:gd name="T61" fmla="*/ 0 h 345"/>
                                    <a:gd name="T62" fmla="*/ 0 w 396"/>
                                    <a:gd name="T63" fmla="*/ 0 h 345"/>
                                    <a:gd name="T64" fmla="*/ 0 w 396"/>
                                    <a:gd name="T65" fmla="*/ 0 h 345"/>
                                    <a:gd name="T66" fmla="*/ 0 w 396"/>
                                    <a:gd name="T67" fmla="*/ 0 h 345"/>
                                    <a:gd name="T68" fmla="*/ 0 w 396"/>
                                    <a:gd name="T69" fmla="*/ 0 h 345"/>
                                    <a:gd name="T70" fmla="*/ 0 w 396"/>
                                    <a:gd name="T71" fmla="*/ 0 h 345"/>
                                    <a:gd name="T72" fmla="*/ 0 w 396"/>
                                    <a:gd name="T73" fmla="*/ 0 h 345"/>
                                    <a:gd name="T74" fmla="*/ 0 w 396"/>
                                    <a:gd name="T75" fmla="*/ 0 h 345"/>
                                    <a:gd name="T76" fmla="*/ 0 w 396"/>
                                    <a:gd name="T77" fmla="*/ 0 h 345"/>
                                    <a:gd name="T78" fmla="*/ 0 w 396"/>
                                    <a:gd name="T79" fmla="*/ 0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319" name="Group 63">
                              <a:extLst>
                                <a:ext uri="{FF2B5EF4-FFF2-40B4-BE49-F238E27FC236}">
                                  <a16:creationId xmlns:a16="http://schemas.microsoft.com/office/drawing/2014/main" id="{4FA7BB2E-5ECE-4506-92AB-72CEAD9CF4AB}"/>
                                </a:ext>
                              </a:extLst>
                            </p:cNvPr>
                            <p:cNvGrpSpPr>
                              <a:grpSpLocks/>
                            </p:cNvGrpSpPr>
                            <p:nvPr/>
                          </p:nvGrpSpPr>
                          <p:grpSpPr bwMode="auto">
                            <a:xfrm>
                              <a:off x="2199" y="1676"/>
                              <a:ext cx="73" cy="34"/>
                              <a:chOff x="2199" y="1676"/>
                              <a:chExt cx="73" cy="34"/>
                            </a:xfrm>
                          </p:grpSpPr>
                          <p:sp>
                            <p:nvSpPr>
                              <p:cNvPr id="36320" name="Freeform 64">
                                <a:extLst>
                                  <a:ext uri="{FF2B5EF4-FFF2-40B4-BE49-F238E27FC236}">
                                    <a16:creationId xmlns:a16="http://schemas.microsoft.com/office/drawing/2014/main" id="{C96CF30F-B010-49BA-8B7C-14E1E5E4FE0E}"/>
                                  </a:ext>
                                </a:extLst>
                              </p:cNvPr>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w 88"/>
                                  <a:gd name="T11" fmla="*/ 0 h 49"/>
                                  <a:gd name="T12" fmla="*/ 0 w 88"/>
                                  <a:gd name="T13" fmla="*/ 0 h 49"/>
                                  <a:gd name="T14" fmla="*/ 0 w 88"/>
                                  <a:gd name="T15" fmla="*/ 0 h 49"/>
                                  <a:gd name="T16" fmla="*/ 0 w 88"/>
                                  <a:gd name="T17" fmla="*/ 0 h 49"/>
                                  <a:gd name="T18" fmla="*/ 0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1" name="Freeform 65">
                                <a:extLst>
                                  <a:ext uri="{FF2B5EF4-FFF2-40B4-BE49-F238E27FC236}">
                                    <a16:creationId xmlns:a16="http://schemas.microsoft.com/office/drawing/2014/main" id="{77A8FE9B-2A14-44A0-BDE9-4F05897C0FA1}"/>
                                  </a:ext>
                                </a:extLst>
                              </p:cNvPr>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w 87"/>
                                  <a:gd name="T11" fmla="*/ 0 h 49"/>
                                  <a:gd name="T12" fmla="*/ 0 w 87"/>
                                  <a:gd name="T13" fmla="*/ 0 h 49"/>
                                  <a:gd name="T14" fmla="*/ 0 w 87"/>
                                  <a:gd name="T15" fmla="*/ 0 h 49"/>
                                  <a:gd name="T16" fmla="*/ 0 w 87"/>
                                  <a:gd name="T17" fmla="*/ 0 h 49"/>
                                  <a:gd name="T18" fmla="*/ 0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2" name="Freeform 66">
                                <a:extLst>
                                  <a:ext uri="{FF2B5EF4-FFF2-40B4-BE49-F238E27FC236}">
                                    <a16:creationId xmlns:a16="http://schemas.microsoft.com/office/drawing/2014/main" id="{6FE82EDE-A686-4427-A2AA-7F5BF45F7FBE}"/>
                                  </a:ext>
                                </a:extLst>
                              </p:cNvPr>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3" name="Freeform 67">
                                <a:extLst>
                                  <a:ext uri="{FF2B5EF4-FFF2-40B4-BE49-F238E27FC236}">
                                    <a16:creationId xmlns:a16="http://schemas.microsoft.com/office/drawing/2014/main" id="{C9CA9451-69E8-44AB-BF84-4BCBC8D55119}"/>
                                  </a:ext>
                                </a:extLst>
                              </p:cNvPr>
                              <p:cNvSpPr>
                                <a:spLocks/>
                              </p:cNvSpPr>
                              <p:nvPr/>
                            </p:nvSpPr>
                            <p:spPr bwMode="auto">
                              <a:xfrm>
                                <a:off x="2260" y="1697"/>
                                <a:ext cx="12" cy="13"/>
                              </a:xfrm>
                              <a:custGeom>
                                <a:avLst/>
                                <a:gdLst>
                                  <a:gd name="T0" fmla="*/ 0 w 57"/>
                                  <a:gd name="T1" fmla="*/ 0 h 65"/>
                                  <a:gd name="T2" fmla="*/ 0 w 57"/>
                                  <a:gd name="T3" fmla="*/ 0 h 65"/>
                                  <a:gd name="T4" fmla="*/ 0 w 57"/>
                                  <a:gd name="T5" fmla="*/ 0 h 65"/>
                                  <a:gd name="T6" fmla="*/ 0 w 57"/>
                                  <a:gd name="T7" fmla="*/ 0 h 65"/>
                                  <a:gd name="T8" fmla="*/ 0 w 57"/>
                                  <a:gd name="T9" fmla="*/ 0 h 65"/>
                                  <a:gd name="T10" fmla="*/ 0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314" name="Group 68">
                            <a:extLst>
                              <a:ext uri="{FF2B5EF4-FFF2-40B4-BE49-F238E27FC236}">
                                <a16:creationId xmlns:a16="http://schemas.microsoft.com/office/drawing/2014/main" id="{7EEC2EF4-02E1-4B56-A23D-C18236BB0A7A}"/>
                              </a:ext>
                            </a:extLst>
                          </p:cNvPr>
                          <p:cNvGrpSpPr>
                            <a:grpSpLocks/>
                          </p:cNvGrpSpPr>
                          <p:nvPr/>
                        </p:nvGrpSpPr>
                        <p:grpSpPr bwMode="auto">
                          <a:xfrm>
                            <a:off x="2223" y="1728"/>
                            <a:ext cx="82" cy="131"/>
                            <a:chOff x="2223" y="1728"/>
                            <a:chExt cx="82" cy="131"/>
                          </a:xfrm>
                        </p:grpSpPr>
                        <p:sp>
                          <p:nvSpPr>
                            <p:cNvPr id="36315" name="Freeform 69">
                              <a:extLst>
                                <a:ext uri="{FF2B5EF4-FFF2-40B4-BE49-F238E27FC236}">
                                  <a16:creationId xmlns:a16="http://schemas.microsoft.com/office/drawing/2014/main" id="{5FBA3DCA-E3FA-4012-A185-A47A6DF7088F}"/>
                                </a:ext>
                              </a:extLst>
                            </p:cNvPr>
                            <p:cNvSpPr>
                              <a:spLocks/>
                            </p:cNvSpPr>
                            <p:nvPr/>
                          </p:nvSpPr>
                          <p:spPr bwMode="auto">
                            <a:xfrm>
                              <a:off x="2259" y="1729"/>
                              <a:ext cx="46" cy="82"/>
                            </a:xfrm>
                            <a:custGeom>
                              <a:avLst/>
                              <a:gdLst>
                                <a:gd name="T0" fmla="*/ 0 w 229"/>
                                <a:gd name="T1" fmla="*/ 0 h 410"/>
                                <a:gd name="T2" fmla="*/ 0 w 229"/>
                                <a:gd name="T3" fmla="*/ 0 h 410"/>
                                <a:gd name="T4" fmla="*/ 0 w 229"/>
                                <a:gd name="T5" fmla="*/ 0 h 410"/>
                                <a:gd name="T6" fmla="*/ 0 w 229"/>
                                <a:gd name="T7" fmla="*/ 0 h 410"/>
                                <a:gd name="T8" fmla="*/ 0 w 229"/>
                                <a:gd name="T9" fmla="*/ 0 h 410"/>
                                <a:gd name="T10" fmla="*/ 0 w 229"/>
                                <a:gd name="T11" fmla="*/ 0 h 410"/>
                                <a:gd name="T12" fmla="*/ 0 w 229"/>
                                <a:gd name="T13" fmla="*/ 0 h 410"/>
                                <a:gd name="T14" fmla="*/ 0 w 229"/>
                                <a:gd name="T15" fmla="*/ 0 h 410"/>
                                <a:gd name="T16" fmla="*/ 0 w 229"/>
                                <a:gd name="T17" fmla="*/ 0 h 410"/>
                                <a:gd name="T18" fmla="*/ 0 w 229"/>
                                <a:gd name="T19" fmla="*/ 0 h 410"/>
                                <a:gd name="T20" fmla="*/ 0 w 229"/>
                                <a:gd name="T21" fmla="*/ 0 h 410"/>
                                <a:gd name="T22" fmla="*/ 0 w 229"/>
                                <a:gd name="T23" fmla="*/ 0 h 410"/>
                                <a:gd name="T24" fmla="*/ 0 w 229"/>
                                <a:gd name="T25" fmla="*/ 0 h 410"/>
                                <a:gd name="T26" fmla="*/ 0 w 229"/>
                                <a:gd name="T27" fmla="*/ 0 h 410"/>
                                <a:gd name="T28" fmla="*/ 0 w 229"/>
                                <a:gd name="T29" fmla="*/ 0 h 410"/>
                                <a:gd name="T30" fmla="*/ 0 w 229"/>
                                <a:gd name="T31" fmla="*/ 0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6" name="Freeform 70">
                              <a:extLst>
                                <a:ext uri="{FF2B5EF4-FFF2-40B4-BE49-F238E27FC236}">
                                  <a16:creationId xmlns:a16="http://schemas.microsoft.com/office/drawing/2014/main" id="{3C3BACD9-FDD9-4CC1-BF45-E5F0FC8705BD}"/>
                                </a:ext>
                              </a:extLst>
                            </p:cNvPr>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0 w 216"/>
                                <a:gd name="T7" fmla="*/ 0 h 391"/>
                                <a:gd name="T8" fmla="*/ 0 w 216"/>
                                <a:gd name="T9" fmla="*/ 0 h 391"/>
                                <a:gd name="T10" fmla="*/ 0 w 216"/>
                                <a:gd name="T11" fmla="*/ 0 h 391"/>
                                <a:gd name="T12" fmla="*/ 0 w 216"/>
                                <a:gd name="T13" fmla="*/ 0 h 391"/>
                                <a:gd name="T14" fmla="*/ 0 w 216"/>
                                <a:gd name="T15" fmla="*/ 0 h 391"/>
                                <a:gd name="T16" fmla="*/ 0 w 216"/>
                                <a:gd name="T17" fmla="*/ 0 h 391"/>
                                <a:gd name="T18" fmla="*/ 0 w 216"/>
                                <a:gd name="T19" fmla="*/ 0 h 391"/>
                                <a:gd name="T20" fmla="*/ 0 w 216"/>
                                <a:gd name="T21" fmla="*/ 0 h 391"/>
                                <a:gd name="T22" fmla="*/ 0 w 216"/>
                                <a:gd name="T23" fmla="*/ 0 h 391"/>
                                <a:gd name="T24" fmla="*/ 0 w 216"/>
                                <a:gd name="T25" fmla="*/ 0 h 391"/>
                                <a:gd name="T26" fmla="*/ 0 w 216"/>
                                <a:gd name="T27" fmla="*/ 0 h 391"/>
                                <a:gd name="T28" fmla="*/ 0 w 216"/>
                                <a:gd name="T29" fmla="*/ 0 h 391"/>
                                <a:gd name="T30" fmla="*/ 0 w 216"/>
                                <a:gd name="T31" fmla="*/ 0 h 391"/>
                                <a:gd name="T32" fmla="*/ 0 w 216"/>
                                <a:gd name="T33" fmla="*/ 0 h 391"/>
                                <a:gd name="T34" fmla="*/ 0 w 216"/>
                                <a:gd name="T35" fmla="*/ 0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7" name="Freeform 71">
                              <a:extLst>
                                <a:ext uri="{FF2B5EF4-FFF2-40B4-BE49-F238E27FC236}">
                                  <a16:creationId xmlns:a16="http://schemas.microsoft.com/office/drawing/2014/main" id="{29D38EAE-D044-44DE-B3EF-DC2282859FE6}"/>
                                </a:ext>
                              </a:extLst>
                            </p:cNvPr>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0 w 371"/>
                                <a:gd name="T7" fmla="*/ 0 h 657"/>
                                <a:gd name="T8" fmla="*/ 0 w 371"/>
                                <a:gd name="T9" fmla="*/ 0 h 657"/>
                                <a:gd name="T10" fmla="*/ 0 w 371"/>
                                <a:gd name="T11" fmla="*/ 0 h 657"/>
                                <a:gd name="T12" fmla="*/ 0 w 371"/>
                                <a:gd name="T13" fmla="*/ 0 h 657"/>
                                <a:gd name="T14" fmla="*/ 0 w 371"/>
                                <a:gd name="T15" fmla="*/ 0 h 657"/>
                                <a:gd name="T16" fmla="*/ 0 w 371"/>
                                <a:gd name="T17" fmla="*/ 0 h 657"/>
                                <a:gd name="T18" fmla="*/ 0 w 371"/>
                                <a:gd name="T19" fmla="*/ 0 h 657"/>
                                <a:gd name="T20" fmla="*/ 0 w 371"/>
                                <a:gd name="T21" fmla="*/ 0 h 657"/>
                                <a:gd name="T22" fmla="*/ 0 w 371"/>
                                <a:gd name="T23" fmla="*/ 0 h 657"/>
                                <a:gd name="T24" fmla="*/ 0 w 371"/>
                                <a:gd name="T25" fmla="*/ 0 h 657"/>
                                <a:gd name="T26" fmla="*/ 0 w 371"/>
                                <a:gd name="T27" fmla="*/ 0 h 657"/>
                                <a:gd name="T28" fmla="*/ 0 w 371"/>
                                <a:gd name="T29" fmla="*/ 0 h 657"/>
                                <a:gd name="T30" fmla="*/ 0 w 371"/>
                                <a:gd name="T31" fmla="*/ 0 h 657"/>
                                <a:gd name="T32" fmla="*/ 0 w 371"/>
                                <a:gd name="T33" fmla="*/ 0 h 657"/>
                                <a:gd name="T34" fmla="*/ 0 w 371"/>
                                <a:gd name="T35" fmla="*/ 0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88" name="Group 72">
                          <a:extLst>
                            <a:ext uri="{FF2B5EF4-FFF2-40B4-BE49-F238E27FC236}">
                              <a16:creationId xmlns:a16="http://schemas.microsoft.com/office/drawing/2014/main" id="{2FB2AA3E-2634-4D1F-A3C4-8EABAD2ACDB4}"/>
                            </a:ext>
                          </a:extLst>
                        </p:cNvPr>
                        <p:cNvGrpSpPr>
                          <a:grpSpLocks/>
                        </p:cNvGrpSpPr>
                        <p:nvPr/>
                      </p:nvGrpSpPr>
                      <p:grpSpPr bwMode="auto">
                        <a:xfrm>
                          <a:off x="2045" y="1723"/>
                          <a:ext cx="244" cy="215"/>
                          <a:chOff x="2045" y="1723"/>
                          <a:chExt cx="244" cy="215"/>
                        </a:xfrm>
                      </p:grpSpPr>
                      <p:grpSp>
                        <p:nvGrpSpPr>
                          <p:cNvPr id="36289" name="Group 73">
                            <a:extLst>
                              <a:ext uri="{FF2B5EF4-FFF2-40B4-BE49-F238E27FC236}">
                                <a16:creationId xmlns:a16="http://schemas.microsoft.com/office/drawing/2014/main" id="{3A96DB7E-0A18-4C7B-974E-51DB58497017}"/>
                              </a:ext>
                            </a:extLst>
                          </p:cNvPr>
                          <p:cNvGrpSpPr>
                            <a:grpSpLocks/>
                          </p:cNvGrpSpPr>
                          <p:nvPr/>
                        </p:nvGrpSpPr>
                        <p:grpSpPr bwMode="auto">
                          <a:xfrm>
                            <a:off x="2045" y="1723"/>
                            <a:ext cx="244" cy="215"/>
                            <a:chOff x="2045" y="1723"/>
                            <a:chExt cx="244" cy="215"/>
                          </a:xfrm>
                        </p:grpSpPr>
                        <p:grpSp>
                          <p:nvGrpSpPr>
                            <p:cNvPr id="36294" name="Group 74">
                              <a:extLst>
                                <a:ext uri="{FF2B5EF4-FFF2-40B4-BE49-F238E27FC236}">
                                  <a16:creationId xmlns:a16="http://schemas.microsoft.com/office/drawing/2014/main" id="{47CEB91E-81B9-4E2E-AB48-8D5000A1BF3F}"/>
                                </a:ext>
                              </a:extLst>
                            </p:cNvPr>
                            <p:cNvGrpSpPr>
                              <a:grpSpLocks/>
                            </p:cNvGrpSpPr>
                            <p:nvPr/>
                          </p:nvGrpSpPr>
                          <p:grpSpPr bwMode="auto">
                            <a:xfrm>
                              <a:off x="2045" y="1723"/>
                              <a:ext cx="244" cy="215"/>
                              <a:chOff x="2045" y="1723"/>
                              <a:chExt cx="244" cy="215"/>
                            </a:xfrm>
                          </p:grpSpPr>
                          <p:grpSp>
                            <p:nvGrpSpPr>
                              <p:cNvPr id="36301" name="Group 75">
                                <a:extLst>
                                  <a:ext uri="{FF2B5EF4-FFF2-40B4-BE49-F238E27FC236}">
                                    <a16:creationId xmlns:a16="http://schemas.microsoft.com/office/drawing/2014/main" id="{478B6FF2-6BC7-4551-9D2C-87C04DE56D3A}"/>
                                  </a:ext>
                                </a:extLst>
                              </p:cNvPr>
                              <p:cNvGrpSpPr>
                                <a:grpSpLocks/>
                              </p:cNvGrpSpPr>
                              <p:nvPr/>
                            </p:nvGrpSpPr>
                            <p:grpSpPr bwMode="auto">
                              <a:xfrm>
                                <a:off x="2045" y="1723"/>
                                <a:ext cx="244" cy="215"/>
                                <a:chOff x="2045" y="1723"/>
                                <a:chExt cx="244" cy="215"/>
                              </a:xfrm>
                            </p:grpSpPr>
                            <p:grpSp>
                              <p:nvGrpSpPr>
                                <p:cNvPr id="36307" name="Group 76">
                                  <a:extLst>
                                    <a:ext uri="{FF2B5EF4-FFF2-40B4-BE49-F238E27FC236}">
                                      <a16:creationId xmlns:a16="http://schemas.microsoft.com/office/drawing/2014/main" id="{BC106203-A515-4004-8965-6C674F66289F}"/>
                                    </a:ext>
                                  </a:extLst>
                                </p:cNvPr>
                                <p:cNvGrpSpPr>
                                  <a:grpSpLocks/>
                                </p:cNvGrpSpPr>
                                <p:nvPr/>
                              </p:nvGrpSpPr>
                              <p:grpSpPr bwMode="auto">
                                <a:xfrm>
                                  <a:off x="2045" y="1723"/>
                                  <a:ext cx="244" cy="215"/>
                                  <a:chOff x="2045" y="1723"/>
                                  <a:chExt cx="244" cy="215"/>
                                </a:xfrm>
                              </p:grpSpPr>
                              <p:sp>
                                <p:nvSpPr>
                                  <p:cNvPr id="36309" name="Freeform 77">
                                    <a:extLst>
                                      <a:ext uri="{FF2B5EF4-FFF2-40B4-BE49-F238E27FC236}">
                                        <a16:creationId xmlns:a16="http://schemas.microsoft.com/office/drawing/2014/main" id="{A4BEC70D-948C-4A64-A8AC-6477EF807712}"/>
                                      </a:ext>
                                    </a:extLst>
                                  </p:cNvPr>
                                  <p:cNvSpPr>
                                    <a:spLocks/>
                                  </p:cNvSpPr>
                                  <p:nvPr/>
                                </p:nvSpPr>
                                <p:spPr bwMode="auto">
                                  <a:xfrm>
                                    <a:off x="2045" y="1723"/>
                                    <a:ext cx="244" cy="215"/>
                                  </a:xfrm>
                                  <a:custGeom>
                                    <a:avLst/>
                                    <a:gdLst>
                                      <a:gd name="T0" fmla="*/ 0 w 1224"/>
                                      <a:gd name="T1" fmla="*/ 0 h 1076"/>
                                      <a:gd name="T2" fmla="*/ 0 w 1224"/>
                                      <a:gd name="T3" fmla="*/ 0 h 1076"/>
                                      <a:gd name="T4" fmla="*/ 0 w 1224"/>
                                      <a:gd name="T5" fmla="*/ 0 h 1076"/>
                                      <a:gd name="T6" fmla="*/ 0 w 1224"/>
                                      <a:gd name="T7" fmla="*/ 0 h 1076"/>
                                      <a:gd name="T8" fmla="*/ 0 w 1224"/>
                                      <a:gd name="T9" fmla="*/ 0 h 1076"/>
                                      <a:gd name="T10" fmla="*/ 0 w 1224"/>
                                      <a:gd name="T11" fmla="*/ 0 h 1076"/>
                                      <a:gd name="T12" fmla="*/ 0 w 1224"/>
                                      <a:gd name="T13" fmla="*/ 0 h 1076"/>
                                      <a:gd name="T14" fmla="*/ 0 w 1224"/>
                                      <a:gd name="T15" fmla="*/ 0 h 1076"/>
                                      <a:gd name="T16" fmla="*/ 0 w 1224"/>
                                      <a:gd name="T17" fmla="*/ 0 h 1076"/>
                                      <a:gd name="T18" fmla="*/ 0 w 1224"/>
                                      <a:gd name="T19" fmla="*/ 0 h 1076"/>
                                      <a:gd name="T20" fmla="*/ 0 w 1224"/>
                                      <a:gd name="T21" fmla="*/ 0 h 1076"/>
                                      <a:gd name="T22" fmla="*/ 0 w 1224"/>
                                      <a:gd name="T23" fmla="*/ 0 h 1076"/>
                                      <a:gd name="T24" fmla="*/ 0 w 1224"/>
                                      <a:gd name="T25" fmla="*/ 0 h 1076"/>
                                      <a:gd name="T26" fmla="*/ 0 w 1224"/>
                                      <a:gd name="T27" fmla="*/ 0 h 1076"/>
                                      <a:gd name="T28" fmla="*/ 0 w 1224"/>
                                      <a:gd name="T29" fmla="*/ 0 h 1076"/>
                                      <a:gd name="T30" fmla="*/ 0 w 1224"/>
                                      <a:gd name="T31" fmla="*/ 0 h 1076"/>
                                      <a:gd name="T32" fmla="*/ 0 w 1224"/>
                                      <a:gd name="T33" fmla="*/ 0 h 1076"/>
                                      <a:gd name="T34" fmla="*/ 0 w 1224"/>
                                      <a:gd name="T35" fmla="*/ 0 h 1076"/>
                                      <a:gd name="T36" fmla="*/ 0 w 1224"/>
                                      <a:gd name="T37" fmla="*/ 0 h 1076"/>
                                      <a:gd name="T38" fmla="*/ 0 w 1224"/>
                                      <a:gd name="T39" fmla="*/ 0 h 1076"/>
                                      <a:gd name="T40" fmla="*/ 0 w 1224"/>
                                      <a:gd name="T41" fmla="*/ 0 h 1076"/>
                                      <a:gd name="T42" fmla="*/ 0 w 1224"/>
                                      <a:gd name="T43" fmla="*/ 0 h 1076"/>
                                      <a:gd name="T44" fmla="*/ 0 w 1224"/>
                                      <a:gd name="T45" fmla="*/ 0 h 1076"/>
                                      <a:gd name="T46" fmla="*/ 0 w 1224"/>
                                      <a:gd name="T47" fmla="*/ 0 h 1076"/>
                                      <a:gd name="T48" fmla="*/ 0 w 1224"/>
                                      <a:gd name="T49" fmla="*/ 0 h 1076"/>
                                      <a:gd name="T50" fmla="*/ 0 w 1224"/>
                                      <a:gd name="T51" fmla="*/ 0 h 1076"/>
                                      <a:gd name="T52" fmla="*/ 0 w 1224"/>
                                      <a:gd name="T53" fmla="*/ 0 h 1076"/>
                                      <a:gd name="T54" fmla="*/ 0 w 1224"/>
                                      <a:gd name="T55" fmla="*/ 0 h 1076"/>
                                      <a:gd name="T56" fmla="*/ 0 w 1224"/>
                                      <a:gd name="T57" fmla="*/ 0 h 1076"/>
                                      <a:gd name="T58" fmla="*/ 0 w 1224"/>
                                      <a:gd name="T59" fmla="*/ 0 h 1076"/>
                                      <a:gd name="T60" fmla="*/ 0 w 1224"/>
                                      <a:gd name="T61" fmla="*/ 0 h 1076"/>
                                      <a:gd name="T62" fmla="*/ 0 w 1224"/>
                                      <a:gd name="T63" fmla="*/ 0 h 1076"/>
                                      <a:gd name="T64" fmla="*/ 0 w 1224"/>
                                      <a:gd name="T65" fmla="*/ 0 h 1076"/>
                                      <a:gd name="T66" fmla="*/ 0 w 1224"/>
                                      <a:gd name="T67" fmla="*/ 0 h 1076"/>
                                      <a:gd name="T68" fmla="*/ 0 w 1224"/>
                                      <a:gd name="T69" fmla="*/ 0 h 1076"/>
                                      <a:gd name="T70" fmla="*/ 0 w 1224"/>
                                      <a:gd name="T71" fmla="*/ 0 h 1076"/>
                                      <a:gd name="T72" fmla="*/ 0 w 1224"/>
                                      <a:gd name="T73" fmla="*/ 0 h 1076"/>
                                      <a:gd name="T74" fmla="*/ 0 w 1224"/>
                                      <a:gd name="T75" fmla="*/ 0 h 1076"/>
                                      <a:gd name="T76" fmla="*/ 0 w 1224"/>
                                      <a:gd name="T77" fmla="*/ 0 h 1076"/>
                                      <a:gd name="T78" fmla="*/ 0 w 1224"/>
                                      <a:gd name="T79" fmla="*/ 0 h 1076"/>
                                      <a:gd name="T80" fmla="*/ 0 w 1224"/>
                                      <a:gd name="T81" fmla="*/ 0 h 1076"/>
                                      <a:gd name="T82" fmla="*/ 0 w 1224"/>
                                      <a:gd name="T83" fmla="*/ 0 h 1076"/>
                                      <a:gd name="T84" fmla="*/ 0 w 1224"/>
                                      <a:gd name="T85" fmla="*/ 0 h 1076"/>
                                      <a:gd name="T86" fmla="*/ 0 w 1224"/>
                                      <a:gd name="T87" fmla="*/ 0 h 1076"/>
                                      <a:gd name="T88" fmla="*/ 0 w 1224"/>
                                      <a:gd name="T89" fmla="*/ 0 h 1076"/>
                                      <a:gd name="T90" fmla="*/ 0 w 1224"/>
                                      <a:gd name="T91" fmla="*/ 0 h 1076"/>
                                      <a:gd name="T92" fmla="*/ 0 w 1224"/>
                                      <a:gd name="T93" fmla="*/ 0 h 1076"/>
                                      <a:gd name="T94" fmla="*/ 0 w 1224"/>
                                      <a:gd name="T95" fmla="*/ 0 h 1076"/>
                                      <a:gd name="T96" fmla="*/ 0 w 1224"/>
                                      <a:gd name="T97" fmla="*/ 0 h 1076"/>
                                      <a:gd name="T98" fmla="*/ 0 w 1224"/>
                                      <a:gd name="T99" fmla="*/ 0 h 1076"/>
                                      <a:gd name="T100" fmla="*/ 0 w 1224"/>
                                      <a:gd name="T101" fmla="*/ 0 h 1076"/>
                                      <a:gd name="T102" fmla="*/ 0 w 1224"/>
                                      <a:gd name="T103" fmla="*/ 0 h 1076"/>
                                      <a:gd name="T104" fmla="*/ 0 w 1224"/>
                                      <a:gd name="T105" fmla="*/ 0 h 1076"/>
                                      <a:gd name="T106" fmla="*/ 0 w 1224"/>
                                      <a:gd name="T107" fmla="*/ 0 h 1076"/>
                                      <a:gd name="T108" fmla="*/ 0 w 1224"/>
                                      <a:gd name="T109" fmla="*/ 0 h 1076"/>
                                      <a:gd name="T110" fmla="*/ 0 w 1224"/>
                                      <a:gd name="T111" fmla="*/ 0 h 1076"/>
                                      <a:gd name="T112" fmla="*/ 0 w 1224"/>
                                      <a:gd name="T113" fmla="*/ 0 h 1076"/>
                                      <a:gd name="T114" fmla="*/ 0 w 1224"/>
                                      <a:gd name="T115" fmla="*/ 0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310" name="Group 78">
                                    <a:extLst>
                                      <a:ext uri="{FF2B5EF4-FFF2-40B4-BE49-F238E27FC236}">
                                        <a16:creationId xmlns:a16="http://schemas.microsoft.com/office/drawing/2014/main" id="{95BF127A-CC59-44C8-AC8F-E1CA6D9ACD3A}"/>
                                      </a:ext>
                                    </a:extLst>
                                  </p:cNvPr>
                                  <p:cNvGrpSpPr>
                                    <a:grpSpLocks/>
                                  </p:cNvGrpSpPr>
                                  <p:nvPr/>
                                </p:nvGrpSpPr>
                                <p:grpSpPr bwMode="auto">
                                  <a:xfrm>
                                    <a:off x="2045" y="1723"/>
                                    <a:ext cx="244" cy="215"/>
                                    <a:chOff x="2045" y="1723"/>
                                    <a:chExt cx="244" cy="215"/>
                                  </a:xfrm>
                                </p:grpSpPr>
                                <p:sp>
                                  <p:nvSpPr>
                                    <p:cNvPr id="36311" name="Freeform 79">
                                      <a:extLst>
                                        <a:ext uri="{FF2B5EF4-FFF2-40B4-BE49-F238E27FC236}">
                                          <a16:creationId xmlns:a16="http://schemas.microsoft.com/office/drawing/2014/main" id="{89613172-8521-482A-8F19-81346730552E}"/>
                                        </a:ext>
                                      </a:extLst>
                                    </p:cNvPr>
                                    <p:cNvSpPr>
                                      <a:spLocks/>
                                    </p:cNvSpPr>
                                    <p:nvPr/>
                                  </p:nvSpPr>
                                  <p:spPr bwMode="auto">
                                    <a:xfrm>
                                      <a:off x="2105" y="1800"/>
                                      <a:ext cx="184" cy="138"/>
                                    </a:xfrm>
                                    <a:custGeom>
                                      <a:avLst/>
                                      <a:gdLst>
                                        <a:gd name="T0" fmla="*/ 0 w 919"/>
                                        <a:gd name="T1" fmla="*/ 0 h 689"/>
                                        <a:gd name="T2" fmla="*/ 0 w 919"/>
                                        <a:gd name="T3" fmla="*/ 0 h 689"/>
                                        <a:gd name="T4" fmla="*/ 0 w 919"/>
                                        <a:gd name="T5" fmla="*/ 0 h 689"/>
                                        <a:gd name="T6" fmla="*/ 0 w 919"/>
                                        <a:gd name="T7" fmla="*/ 0 h 689"/>
                                        <a:gd name="T8" fmla="*/ 0 w 919"/>
                                        <a:gd name="T9" fmla="*/ 0 h 689"/>
                                        <a:gd name="T10" fmla="*/ 0 w 919"/>
                                        <a:gd name="T11" fmla="*/ 0 h 689"/>
                                        <a:gd name="T12" fmla="*/ 0 w 919"/>
                                        <a:gd name="T13" fmla="*/ 0 h 689"/>
                                        <a:gd name="T14" fmla="*/ 0 w 919"/>
                                        <a:gd name="T15" fmla="*/ 0 h 689"/>
                                        <a:gd name="T16" fmla="*/ 0 w 919"/>
                                        <a:gd name="T17" fmla="*/ 0 h 689"/>
                                        <a:gd name="T18" fmla="*/ 0 w 919"/>
                                        <a:gd name="T19" fmla="*/ 0 h 689"/>
                                        <a:gd name="T20" fmla="*/ 0 w 919"/>
                                        <a:gd name="T21" fmla="*/ 0 h 689"/>
                                        <a:gd name="T22" fmla="*/ 0 w 919"/>
                                        <a:gd name="T23" fmla="*/ 0 h 689"/>
                                        <a:gd name="T24" fmla="*/ 0 w 919"/>
                                        <a:gd name="T25" fmla="*/ 0 h 689"/>
                                        <a:gd name="T26" fmla="*/ 0 w 919"/>
                                        <a:gd name="T27" fmla="*/ 0 h 689"/>
                                        <a:gd name="T28" fmla="*/ 0 w 919"/>
                                        <a:gd name="T29" fmla="*/ 0 h 689"/>
                                        <a:gd name="T30" fmla="*/ 0 w 919"/>
                                        <a:gd name="T31" fmla="*/ 0 h 689"/>
                                        <a:gd name="T32" fmla="*/ 0 w 919"/>
                                        <a:gd name="T33" fmla="*/ 0 h 689"/>
                                        <a:gd name="T34" fmla="*/ 0 w 919"/>
                                        <a:gd name="T35" fmla="*/ 0 h 689"/>
                                        <a:gd name="T36" fmla="*/ 0 w 919"/>
                                        <a:gd name="T37" fmla="*/ 0 h 689"/>
                                        <a:gd name="T38" fmla="*/ 0 w 919"/>
                                        <a:gd name="T39" fmla="*/ 0 h 689"/>
                                        <a:gd name="T40" fmla="*/ 0 w 919"/>
                                        <a:gd name="T41" fmla="*/ 0 h 689"/>
                                        <a:gd name="T42" fmla="*/ 0 w 919"/>
                                        <a:gd name="T43" fmla="*/ 0 h 689"/>
                                        <a:gd name="T44" fmla="*/ 0 w 919"/>
                                        <a:gd name="T45" fmla="*/ 0 h 689"/>
                                        <a:gd name="T46" fmla="*/ 0 w 919"/>
                                        <a:gd name="T47" fmla="*/ 0 h 689"/>
                                        <a:gd name="T48" fmla="*/ 0 w 919"/>
                                        <a:gd name="T49" fmla="*/ 0 h 689"/>
                                        <a:gd name="T50" fmla="*/ 0 w 919"/>
                                        <a:gd name="T51" fmla="*/ 0 h 689"/>
                                        <a:gd name="T52" fmla="*/ 0 w 919"/>
                                        <a:gd name="T53" fmla="*/ 0 h 689"/>
                                        <a:gd name="T54" fmla="*/ 0 w 919"/>
                                        <a:gd name="T55" fmla="*/ 0 h 689"/>
                                        <a:gd name="T56" fmla="*/ 0 w 919"/>
                                        <a:gd name="T57" fmla="*/ 0 h 689"/>
                                        <a:gd name="T58" fmla="*/ 0 w 919"/>
                                        <a:gd name="T59" fmla="*/ 0 h 689"/>
                                        <a:gd name="T60" fmla="*/ 0 w 919"/>
                                        <a:gd name="T61" fmla="*/ 0 h 689"/>
                                        <a:gd name="T62" fmla="*/ 0 w 919"/>
                                        <a:gd name="T63" fmla="*/ 0 h 689"/>
                                        <a:gd name="T64" fmla="*/ 0 w 919"/>
                                        <a:gd name="T65" fmla="*/ 0 h 689"/>
                                        <a:gd name="T66" fmla="*/ 0 w 919"/>
                                        <a:gd name="T67" fmla="*/ 0 h 689"/>
                                        <a:gd name="T68" fmla="*/ 0 w 919"/>
                                        <a:gd name="T69" fmla="*/ 0 h 689"/>
                                        <a:gd name="T70" fmla="*/ 0 w 919"/>
                                        <a:gd name="T71" fmla="*/ 0 h 689"/>
                                        <a:gd name="T72" fmla="*/ 0 w 919"/>
                                        <a:gd name="T73" fmla="*/ 0 h 689"/>
                                        <a:gd name="T74" fmla="*/ 0 w 919"/>
                                        <a:gd name="T75" fmla="*/ 0 h 689"/>
                                        <a:gd name="T76" fmla="*/ 0 w 919"/>
                                        <a:gd name="T77" fmla="*/ 0 h 689"/>
                                        <a:gd name="T78" fmla="*/ 0 w 919"/>
                                        <a:gd name="T79" fmla="*/ 0 h 689"/>
                                        <a:gd name="T80" fmla="*/ 0 w 919"/>
                                        <a:gd name="T81" fmla="*/ 0 h 689"/>
                                        <a:gd name="T82" fmla="*/ 0 w 919"/>
                                        <a:gd name="T83" fmla="*/ 0 h 689"/>
                                        <a:gd name="T84" fmla="*/ 0 w 919"/>
                                        <a:gd name="T85" fmla="*/ 0 h 689"/>
                                        <a:gd name="T86" fmla="*/ 0 w 919"/>
                                        <a:gd name="T87" fmla="*/ 0 h 689"/>
                                        <a:gd name="T88" fmla="*/ 0 w 919"/>
                                        <a:gd name="T89" fmla="*/ 0 h 689"/>
                                        <a:gd name="T90" fmla="*/ 0 w 919"/>
                                        <a:gd name="T91" fmla="*/ 0 h 689"/>
                                        <a:gd name="T92" fmla="*/ 0 w 919"/>
                                        <a:gd name="T93" fmla="*/ 0 h 689"/>
                                        <a:gd name="T94" fmla="*/ 0 w 919"/>
                                        <a:gd name="T95" fmla="*/ 0 h 689"/>
                                        <a:gd name="T96" fmla="*/ 0 w 919"/>
                                        <a:gd name="T97" fmla="*/ 0 h 689"/>
                                        <a:gd name="T98" fmla="*/ 0 w 919"/>
                                        <a:gd name="T99" fmla="*/ 0 h 689"/>
                                        <a:gd name="T100" fmla="*/ 0 w 919"/>
                                        <a:gd name="T101" fmla="*/ 0 h 689"/>
                                        <a:gd name="T102" fmla="*/ 0 w 919"/>
                                        <a:gd name="T103" fmla="*/ 0 h 689"/>
                                        <a:gd name="T104" fmla="*/ 0 w 919"/>
                                        <a:gd name="T105" fmla="*/ 0 h 689"/>
                                        <a:gd name="T106" fmla="*/ 0 w 919"/>
                                        <a:gd name="T107" fmla="*/ 0 h 689"/>
                                        <a:gd name="T108" fmla="*/ 0 w 919"/>
                                        <a:gd name="T109" fmla="*/ 0 h 689"/>
                                        <a:gd name="T110" fmla="*/ 0 w 919"/>
                                        <a:gd name="T111" fmla="*/ 0 h 689"/>
                                        <a:gd name="T112" fmla="*/ 0 w 919"/>
                                        <a:gd name="T113" fmla="*/ 0 h 689"/>
                                        <a:gd name="T114" fmla="*/ 0 w 919"/>
                                        <a:gd name="T115" fmla="*/ 0 h 689"/>
                                        <a:gd name="T116" fmla="*/ 0 w 919"/>
                                        <a:gd name="T117" fmla="*/ 0 h 689"/>
                                        <a:gd name="T118" fmla="*/ 0 w 919"/>
                                        <a:gd name="T119" fmla="*/ 0 h 689"/>
                                        <a:gd name="T120" fmla="*/ 0 w 919"/>
                                        <a:gd name="T121" fmla="*/ 0 h 689"/>
                                        <a:gd name="T122" fmla="*/ 0 w 919"/>
                                        <a:gd name="T123" fmla="*/ 0 h 689"/>
                                        <a:gd name="T124" fmla="*/ 0 w 919"/>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2" name="Freeform 80">
                                      <a:extLst>
                                        <a:ext uri="{FF2B5EF4-FFF2-40B4-BE49-F238E27FC236}">
                                          <a16:creationId xmlns:a16="http://schemas.microsoft.com/office/drawing/2014/main" id="{B28ACFF1-2FB0-4394-910E-67AB16AC4B14}"/>
                                        </a:ext>
                                      </a:extLst>
                                    </p:cNvPr>
                                    <p:cNvSpPr>
                                      <a:spLocks/>
                                    </p:cNvSpPr>
                                    <p:nvPr/>
                                  </p:nvSpPr>
                                  <p:spPr bwMode="auto">
                                    <a:xfrm>
                                      <a:off x="2045" y="1723"/>
                                      <a:ext cx="129" cy="125"/>
                                    </a:xfrm>
                                    <a:custGeom>
                                      <a:avLst/>
                                      <a:gdLst>
                                        <a:gd name="T0" fmla="*/ 0 w 645"/>
                                        <a:gd name="T1" fmla="*/ 0 h 627"/>
                                        <a:gd name="T2" fmla="*/ 0 w 645"/>
                                        <a:gd name="T3" fmla="*/ 0 h 627"/>
                                        <a:gd name="T4" fmla="*/ 0 w 645"/>
                                        <a:gd name="T5" fmla="*/ 0 h 627"/>
                                        <a:gd name="T6" fmla="*/ 0 w 645"/>
                                        <a:gd name="T7" fmla="*/ 0 h 627"/>
                                        <a:gd name="T8" fmla="*/ 0 w 645"/>
                                        <a:gd name="T9" fmla="*/ 0 h 627"/>
                                        <a:gd name="T10" fmla="*/ 0 w 645"/>
                                        <a:gd name="T11" fmla="*/ 0 h 627"/>
                                        <a:gd name="T12" fmla="*/ 0 w 645"/>
                                        <a:gd name="T13" fmla="*/ 0 h 627"/>
                                        <a:gd name="T14" fmla="*/ 0 w 645"/>
                                        <a:gd name="T15" fmla="*/ 0 h 627"/>
                                        <a:gd name="T16" fmla="*/ 0 w 645"/>
                                        <a:gd name="T17" fmla="*/ 0 h 627"/>
                                        <a:gd name="T18" fmla="*/ 0 w 645"/>
                                        <a:gd name="T19" fmla="*/ 0 h 627"/>
                                        <a:gd name="T20" fmla="*/ 0 w 645"/>
                                        <a:gd name="T21" fmla="*/ 0 h 627"/>
                                        <a:gd name="T22" fmla="*/ 0 w 645"/>
                                        <a:gd name="T23" fmla="*/ 0 h 627"/>
                                        <a:gd name="T24" fmla="*/ 0 w 645"/>
                                        <a:gd name="T25" fmla="*/ 0 h 627"/>
                                        <a:gd name="T26" fmla="*/ 0 w 645"/>
                                        <a:gd name="T27" fmla="*/ 0 h 627"/>
                                        <a:gd name="T28" fmla="*/ 0 w 645"/>
                                        <a:gd name="T29" fmla="*/ 0 h 627"/>
                                        <a:gd name="T30" fmla="*/ 0 w 645"/>
                                        <a:gd name="T31" fmla="*/ 0 h 627"/>
                                        <a:gd name="T32" fmla="*/ 0 w 645"/>
                                        <a:gd name="T33" fmla="*/ 0 h 627"/>
                                        <a:gd name="T34" fmla="*/ 0 w 645"/>
                                        <a:gd name="T35" fmla="*/ 0 h 627"/>
                                        <a:gd name="T36" fmla="*/ 0 w 645"/>
                                        <a:gd name="T37" fmla="*/ 0 h 627"/>
                                        <a:gd name="T38" fmla="*/ 0 w 645"/>
                                        <a:gd name="T39" fmla="*/ 0 h 627"/>
                                        <a:gd name="T40" fmla="*/ 0 w 645"/>
                                        <a:gd name="T41" fmla="*/ 0 h 627"/>
                                        <a:gd name="T42" fmla="*/ 0 w 645"/>
                                        <a:gd name="T43" fmla="*/ 0 h 627"/>
                                        <a:gd name="T44" fmla="*/ 0 w 645"/>
                                        <a:gd name="T45" fmla="*/ 0 h 627"/>
                                        <a:gd name="T46" fmla="*/ 0 w 645"/>
                                        <a:gd name="T47" fmla="*/ 0 h 627"/>
                                        <a:gd name="T48" fmla="*/ 0 w 645"/>
                                        <a:gd name="T49" fmla="*/ 0 h 627"/>
                                        <a:gd name="T50" fmla="*/ 0 w 645"/>
                                        <a:gd name="T51" fmla="*/ 0 h 627"/>
                                        <a:gd name="T52" fmla="*/ 0 w 645"/>
                                        <a:gd name="T53" fmla="*/ 0 h 627"/>
                                        <a:gd name="T54" fmla="*/ 0 w 645"/>
                                        <a:gd name="T55" fmla="*/ 0 h 627"/>
                                        <a:gd name="T56" fmla="*/ 0 w 645"/>
                                        <a:gd name="T57" fmla="*/ 0 h 627"/>
                                        <a:gd name="T58" fmla="*/ 0 w 645"/>
                                        <a:gd name="T59" fmla="*/ 0 h 627"/>
                                        <a:gd name="T60" fmla="*/ 0 w 645"/>
                                        <a:gd name="T61" fmla="*/ 0 h 627"/>
                                        <a:gd name="T62" fmla="*/ 0 w 645"/>
                                        <a:gd name="T63" fmla="*/ 0 h 627"/>
                                        <a:gd name="T64" fmla="*/ 0 w 645"/>
                                        <a:gd name="T65" fmla="*/ 0 h 627"/>
                                        <a:gd name="T66" fmla="*/ 0 w 645"/>
                                        <a:gd name="T67" fmla="*/ 0 h 627"/>
                                        <a:gd name="T68" fmla="*/ 0 w 645"/>
                                        <a:gd name="T69" fmla="*/ 0 h 627"/>
                                        <a:gd name="T70" fmla="*/ 0 w 645"/>
                                        <a:gd name="T71" fmla="*/ 0 h 627"/>
                                        <a:gd name="T72" fmla="*/ 0 w 645"/>
                                        <a:gd name="T73" fmla="*/ 0 h 627"/>
                                        <a:gd name="T74" fmla="*/ 0 w 645"/>
                                        <a:gd name="T75" fmla="*/ 0 h 627"/>
                                        <a:gd name="T76" fmla="*/ 0 w 645"/>
                                        <a:gd name="T77" fmla="*/ 0 h 627"/>
                                        <a:gd name="T78" fmla="*/ 0 w 645"/>
                                        <a:gd name="T79" fmla="*/ 0 h 627"/>
                                        <a:gd name="T80" fmla="*/ 0 w 645"/>
                                        <a:gd name="T81" fmla="*/ 0 h 627"/>
                                        <a:gd name="T82" fmla="*/ 0 w 645"/>
                                        <a:gd name="T83" fmla="*/ 0 h 627"/>
                                        <a:gd name="T84" fmla="*/ 0 w 645"/>
                                        <a:gd name="T85" fmla="*/ 0 h 627"/>
                                        <a:gd name="T86" fmla="*/ 0 w 645"/>
                                        <a:gd name="T87" fmla="*/ 0 h 627"/>
                                        <a:gd name="T88" fmla="*/ 0 w 645"/>
                                        <a:gd name="T89" fmla="*/ 0 h 627"/>
                                        <a:gd name="T90" fmla="*/ 0 w 645"/>
                                        <a:gd name="T91" fmla="*/ 0 h 627"/>
                                        <a:gd name="T92" fmla="*/ 0 w 645"/>
                                        <a:gd name="T93" fmla="*/ 0 h 627"/>
                                        <a:gd name="T94" fmla="*/ 0 w 645"/>
                                        <a:gd name="T95" fmla="*/ 0 h 627"/>
                                        <a:gd name="T96" fmla="*/ 0 w 645"/>
                                        <a:gd name="T97" fmla="*/ 0 h 627"/>
                                        <a:gd name="T98" fmla="*/ 0 w 645"/>
                                        <a:gd name="T99" fmla="*/ 0 h 627"/>
                                        <a:gd name="T100" fmla="*/ 0 w 645"/>
                                        <a:gd name="T101" fmla="*/ 0 h 627"/>
                                        <a:gd name="T102" fmla="*/ 0 w 645"/>
                                        <a:gd name="T103" fmla="*/ 0 h 627"/>
                                        <a:gd name="T104" fmla="*/ 0 w 645"/>
                                        <a:gd name="T105" fmla="*/ 0 h 627"/>
                                        <a:gd name="T106" fmla="*/ 0 w 645"/>
                                        <a:gd name="T107" fmla="*/ 0 h 627"/>
                                        <a:gd name="T108" fmla="*/ 0 w 645"/>
                                        <a:gd name="T109" fmla="*/ 0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308" name="Freeform 81">
                                  <a:extLst>
                                    <a:ext uri="{FF2B5EF4-FFF2-40B4-BE49-F238E27FC236}">
                                      <a16:creationId xmlns:a16="http://schemas.microsoft.com/office/drawing/2014/main" id="{0C8950FB-C812-48A1-9EFE-C0B62EFEE7D1}"/>
                                    </a:ext>
                                  </a:extLst>
                                </p:cNvPr>
                                <p:cNvSpPr>
                                  <a:spLocks/>
                                </p:cNvSpPr>
                                <p:nvPr/>
                              </p:nvSpPr>
                              <p:spPr bwMode="auto">
                                <a:xfrm>
                                  <a:off x="2147" y="1838"/>
                                  <a:ext cx="90" cy="81"/>
                                </a:xfrm>
                                <a:custGeom>
                                  <a:avLst/>
                                  <a:gdLst>
                                    <a:gd name="T0" fmla="*/ 0 w 447"/>
                                    <a:gd name="T1" fmla="*/ 0 h 407"/>
                                    <a:gd name="T2" fmla="*/ 0 w 447"/>
                                    <a:gd name="T3" fmla="*/ 0 h 407"/>
                                    <a:gd name="T4" fmla="*/ 0 w 447"/>
                                    <a:gd name="T5" fmla="*/ 0 h 407"/>
                                    <a:gd name="T6" fmla="*/ 0 w 447"/>
                                    <a:gd name="T7" fmla="*/ 0 h 407"/>
                                    <a:gd name="T8" fmla="*/ 0 w 447"/>
                                    <a:gd name="T9" fmla="*/ 0 h 407"/>
                                    <a:gd name="T10" fmla="*/ 0 w 447"/>
                                    <a:gd name="T11" fmla="*/ 0 h 407"/>
                                    <a:gd name="T12" fmla="*/ 0 w 447"/>
                                    <a:gd name="T13" fmla="*/ 0 h 407"/>
                                    <a:gd name="T14" fmla="*/ 0 w 447"/>
                                    <a:gd name="T15" fmla="*/ 0 h 407"/>
                                    <a:gd name="T16" fmla="*/ 0 w 447"/>
                                    <a:gd name="T17" fmla="*/ 0 h 407"/>
                                    <a:gd name="T18" fmla="*/ 0 w 447"/>
                                    <a:gd name="T19" fmla="*/ 0 h 407"/>
                                    <a:gd name="T20" fmla="*/ 0 w 447"/>
                                    <a:gd name="T21" fmla="*/ 0 h 407"/>
                                    <a:gd name="T22" fmla="*/ 0 w 447"/>
                                    <a:gd name="T23" fmla="*/ 0 h 407"/>
                                    <a:gd name="T24" fmla="*/ 0 w 447"/>
                                    <a:gd name="T25" fmla="*/ 0 h 407"/>
                                    <a:gd name="T26" fmla="*/ 0 w 447"/>
                                    <a:gd name="T27" fmla="*/ 0 h 407"/>
                                    <a:gd name="T28" fmla="*/ 0 w 447"/>
                                    <a:gd name="T29" fmla="*/ 0 h 407"/>
                                    <a:gd name="T30" fmla="*/ 0 w 447"/>
                                    <a:gd name="T31" fmla="*/ 0 h 407"/>
                                    <a:gd name="T32" fmla="*/ 0 w 447"/>
                                    <a:gd name="T33" fmla="*/ 0 h 407"/>
                                    <a:gd name="T34" fmla="*/ 0 w 447"/>
                                    <a:gd name="T35" fmla="*/ 0 h 407"/>
                                    <a:gd name="T36" fmla="*/ 0 w 447"/>
                                    <a:gd name="T37" fmla="*/ 0 h 407"/>
                                    <a:gd name="T38" fmla="*/ 0 w 447"/>
                                    <a:gd name="T39" fmla="*/ 0 h 407"/>
                                    <a:gd name="T40" fmla="*/ 0 w 447"/>
                                    <a:gd name="T41" fmla="*/ 0 h 407"/>
                                    <a:gd name="T42" fmla="*/ 0 w 447"/>
                                    <a:gd name="T43" fmla="*/ 0 h 407"/>
                                    <a:gd name="T44" fmla="*/ 0 w 447"/>
                                    <a:gd name="T45" fmla="*/ 0 h 407"/>
                                    <a:gd name="T46" fmla="*/ 0 w 447"/>
                                    <a:gd name="T47" fmla="*/ 0 h 407"/>
                                    <a:gd name="T48" fmla="*/ 0 w 447"/>
                                    <a:gd name="T49" fmla="*/ 0 h 407"/>
                                    <a:gd name="T50" fmla="*/ 0 w 447"/>
                                    <a:gd name="T51" fmla="*/ 0 h 407"/>
                                    <a:gd name="T52" fmla="*/ 0 w 447"/>
                                    <a:gd name="T53" fmla="*/ 0 h 407"/>
                                    <a:gd name="T54" fmla="*/ 0 w 447"/>
                                    <a:gd name="T55" fmla="*/ 0 h 407"/>
                                    <a:gd name="T56" fmla="*/ 0 w 447"/>
                                    <a:gd name="T57" fmla="*/ 0 h 407"/>
                                    <a:gd name="T58" fmla="*/ 0 w 447"/>
                                    <a:gd name="T59" fmla="*/ 0 h 407"/>
                                    <a:gd name="T60" fmla="*/ 0 w 447"/>
                                    <a:gd name="T61" fmla="*/ 0 h 407"/>
                                    <a:gd name="T62" fmla="*/ 0 w 447"/>
                                    <a:gd name="T63" fmla="*/ 0 h 407"/>
                                    <a:gd name="T64" fmla="*/ 0 w 447"/>
                                    <a:gd name="T65" fmla="*/ 0 h 407"/>
                                    <a:gd name="T66" fmla="*/ 0 w 447"/>
                                    <a:gd name="T67" fmla="*/ 0 h 407"/>
                                    <a:gd name="T68" fmla="*/ 0 w 447"/>
                                    <a:gd name="T69" fmla="*/ 0 h 407"/>
                                    <a:gd name="T70" fmla="*/ 0 w 447"/>
                                    <a:gd name="T71" fmla="*/ 0 h 407"/>
                                    <a:gd name="T72" fmla="*/ 0 w 447"/>
                                    <a:gd name="T73" fmla="*/ 0 h 407"/>
                                    <a:gd name="T74" fmla="*/ 0 w 447"/>
                                    <a:gd name="T75" fmla="*/ 0 h 407"/>
                                    <a:gd name="T76" fmla="*/ 0 w 447"/>
                                    <a:gd name="T77" fmla="*/ 0 h 407"/>
                                    <a:gd name="T78" fmla="*/ 0 w 447"/>
                                    <a:gd name="T79" fmla="*/ 0 h 407"/>
                                    <a:gd name="T80" fmla="*/ 0 w 447"/>
                                    <a:gd name="T81" fmla="*/ 0 h 407"/>
                                    <a:gd name="T82" fmla="*/ 0 w 447"/>
                                    <a:gd name="T83" fmla="*/ 0 h 407"/>
                                    <a:gd name="T84" fmla="*/ 0 w 447"/>
                                    <a:gd name="T85" fmla="*/ 0 h 407"/>
                                    <a:gd name="T86" fmla="*/ 0 w 447"/>
                                    <a:gd name="T87" fmla="*/ 0 h 407"/>
                                    <a:gd name="T88" fmla="*/ 0 w 447"/>
                                    <a:gd name="T89" fmla="*/ 0 h 407"/>
                                    <a:gd name="T90" fmla="*/ 0 w 447"/>
                                    <a:gd name="T91" fmla="*/ 0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302" name="Group 82">
                                <a:extLst>
                                  <a:ext uri="{FF2B5EF4-FFF2-40B4-BE49-F238E27FC236}">
                                    <a16:creationId xmlns:a16="http://schemas.microsoft.com/office/drawing/2014/main" id="{782FB765-5B01-4B82-A91E-EECF9DD11164}"/>
                                  </a:ext>
                                </a:extLst>
                              </p:cNvPr>
                              <p:cNvGrpSpPr>
                                <a:grpSpLocks/>
                              </p:cNvGrpSpPr>
                              <p:nvPr/>
                            </p:nvGrpSpPr>
                            <p:grpSpPr bwMode="auto">
                              <a:xfrm>
                                <a:off x="2056" y="1735"/>
                                <a:ext cx="107" cy="105"/>
                                <a:chOff x="2056" y="1735"/>
                                <a:chExt cx="107" cy="105"/>
                              </a:xfrm>
                            </p:grpSpPr>
                            <p:sp>
                              <p:nvSpPr>
                                <p:cNvPr id="36303" name="Freeform 83">
                                  <a:extLst>
                                    <a:ext uri="{FF2B5EF4-FFF2-40B4-BE49-F238E27FC236}">
                                      <a16:creationId xmlns:a16="http://schemas.microsoft.com/office/drawing/2014/main" id="{0B263071-5D26-4CEA-8759-A52BE364B899}"/>
                                    </a:ext>
                                  </a:extLst>
                                </p:cNvPr>
                                <p:cNvSpPr>
                                  <a:spLocks/>
                                </p:cNvSpPr>
                                <p:nvPr/>
                              </p:nvSpPr>
                              <p:spPr bwMode="auto">
                                <a:xfrm>
                                  <a:off x="2056" y="1735"/>
                                  <a:ext cx="107" cy="105"/>
                                </a:xfrm>
                                <a:custGeom>
                                  <a:avLst/>
                                  <a:gdLst>
                                    <a:gd name="T0" fmla="*/ 0 w 535"/>
                                    <a:gd name="T1" fmla="*/ 0 h 522"/>
                                    <a:gd name="T2" fmla="*/ 0 w 535"/>
                                    <a:gd name="T3" fmla="*/ 0 h 522"/>
                                    <a:gd name="T4" fmla="*/ 0 w 535"/>
                                    <a:gd name="T5" fmla="*/ 0 h 522"/>
                                    <a:gd name="T6" fmla="*/ 0 w 535"/>
                                    <a:gd name="T7" fmla="*/ 0 h 522"/>
                                    <a:gd name="T8" fmla="*/ 0 w 535"/>
                                    <a:gd name="T9" fmla="*/ 0 h 522"/>
                                    <a:gd name="T10" fmla="*/ 0 w 535"/>
                                    <a:gd name="T11" fmla="*/ 0 h 522"/>
                                    <a:gd name="T12" fmla="*/ 0 w 535"/>
                                    <a:gd name="T13" fmla="*/ 0 h 522"/>
                                    <a:gd name="T14" fmla="*/ 0 w 535"/>
                                    <a:gd name="T15" fmla="*/ 0 h 522"/>
                                    <a:gd name="T16" fmla="*/ 0 w 535"/>
                                    <a:gd name="T17" fmla="*/ 0 h 522"/>
                                    <a:gd name="T18" fmla="*/ 0 w 535"/>
                                    <a:gd name="T19" fmla="*/ 0 h 522"/>
                                    <a:gd name="T20" fmla="*/ 0 w 535"/>
                                    <a:gd name="T21" fmla="*/ 0 h 522"/>
                                    <a:gd name="T22" fmla="*/ 0 w 535"/>
                                    <a:gd name="T23" fmla="*/ 0 h 522"/>
                                    <a:gd name="T24" fmla="*/ 0 w 535"/>
                                    <a:gd name="T25" fmla="*/ 0 h 522"/>
                                    <a:gd name="T26" fmla="*/ 0 w 535"/>
                                    <a:gd name="T27" fmla="*/ 0 h 522"/>
                                    <a:gd name="T28" fmla="*/ 0 w 535"/>
                                    <a:gd name="T29" fmla="*/ 0 h 522"/>
                                    <a:gd name="T30" fmla="*/ 0 w 535"/>
                                    <a:gd name="T31" fmla="*/ 0 h 522"/>
                                    <a:gd name="T32" fmla="*/ 0 w 535"/>
                                    <a:gd name="T33" fmla="*/ 0 h 522"/>
                                    <a:gd name="T34" fmla="*/ 0 w 535"/>
                                    <a:gd name="T35" fmla="*/ 0 h 522"/>
                                    <a:gd name="T36" fmla="*/ 0 w 535"/>
                                    <a:gd name="T37" fmla="*/ 0 h 522"/>
                                    <a:gd name="T38" fmla="*/ 0 w 535"/>
                                    <a:gd name="T39" fmla="*/ 0 h 522"/>
                                    <a:gd name="T40" fmla="*/ 0 w 535"/>
                                    <a:gd name="T41" fmla="*/ 0 h 522"/>
                                    <a:gd name="T42" fmla="*/ 0 w 535"/>
                                    <a:gd name="T43" fmla="*/ 0 h 522"/>
                                    <a:gd name="T44" fmla="*/ 0 w 535"/>
                                    <a:gd name="T45" fmla="*/ 0 h 522"/>
                                    <a:gd name="T46" fmla="*/ 0 w 535"/>
                                    <a:gd name="T47" fmla="*/ 0 h 522"/>
                                    <a:gd name="T48" fmla="*/ 0 w 535"/>
                                    <a:gd name="T49" fmla="*/ 0 h 522"/>
                                    <a:gd name="T50" fmla="*/ 0 w 535"/>
                                    <a:gd name="T51" fmla="*/ 0 h 522"/>
                                    <a:gd name="T52" fmla="*/ 0 w 535"/>
                                    <a:gd name="T53" fmla="*/ 0 h 522"/>
                                    <a:gd name="T54" fmla="*/ 0 w 535"/>
                                    <a:gd name="T55" fmla="*/ 0 h 522"/>
                                    <a:gd name="T56" fmla="*/ 0 w 535"/>
                                    <a:gd name="T57" fmla="*/ 0 h 522"/>
                                    <a:gd name="T58" fmla="*/ 0 w 535"/>
                                    <a:gd name="T59" fmla="*/ 0 h 522"/>
                                    <a:gd name="T60" fmla="*/ 0 w 535"/>
                                    <a:gd name="T61" fmla="*/ 0 h 522"/>
                                    <a:gd name="T62" fmla="*/ 0 w 535"/>
                                    <a:gd name="T63" fmla="*/ 0 h 522"/>
                                    <a:gd name="T64" fmla="*/ 0 w 535"/>
                                    <a:gd name="T65" fmla="*/ 0 h 522"/>
                                    <a:gd name="T66" fmla="*/ 0 w 535"/>
                                    <a:gd name="T67" fmla="*/ 0 h 522"/>
                                    <a:gd name="T68" fmla="*/ 0 w 535"/>
                                    <a:gd name="T69" fmla="*/ 0 h 522"/>
                                    <a:gd name="T70" fmla="*/ 0 w 535"/>
                                    <a:gd name="T71" fmla="*/ 0 h 522"/>
                                    <a:gd name="T72" fmla="*/ 0 w 535"/>
                                    <a:gd name="T73" fmla="*/ 0 h 522"/>
                                    <a:gd name="T74" fmla="*/ 0 w 535"/>
                                    <a:gd name="T75" fmla="*/ 0 h 522"/>
                                    <a:gd name="T76" fmla="*/ 0 w 535"/>
                                    <a:gd name="T77" fmla="*/ 0 h 522"/>
                                    <a:gd name="T78" fmla="*/ 0 w 535"/>
                                    <a:gd name="T79" fmla="*/ 0 h 522"/>
                                    <a:gd name="T80" fmla="*/ 0 w 535"/>
                                    <a:gd name="T81" fmla="*/ 0 h 522"/>
                                    <a:gd name="T82" fmla="*/ 0 w 535"/>
                                    <a:gd name="T83" fmla="*/ 0 h 522"/>
                                    <a:gd name="T84" fmla="*/ 0 w 535"/>
                                    <a:gd name="T85" fmla="*/ 0 h 522"/>
                                    <a:gd name="T86" fmla="*/ 0 w 535"/>
                                    <a:gd name="T87" fmla="*/ 0 h 522"/>
                                    <a:gd name="T88" fmla="*/ 0 w 535"/>
                                    <a:gd name="T89" fmla="*/ 0 h 522"/>
                                    <a:gd name="T90" fmla="*/ 0 w 535"/>
                                    <a:gd name="T91" fmla="*/ 0 h 522"/>
                                    <a:gd name="T92" fmla="*/ 0 w 535"/>
                                    <a:gd name="T93" fmla="*/ 0 h 522"/>
                                    <a:gd name="T94" fmla="*/ 0 w 535"/>
                                    <a:gd name="T95" fmla="*/ 0 h 522"/>
                                    <a:gd name="T96" fmla="*/ 0 w 535"/>
                                    <a:gd name="T97" fmla="*/ 0 h 522"/>
                                    <a:gd name="T98" fmla="*/ 0 w 535"/>
                                    <a:gd name="T99" fmla="*/ 0 h 522"/>
                                    <a:gd name="T100" fmla="*/ 0 w 535"/>
                                    <a:gd name="T101" fmla="*/ 0 h 522"/>
                                    <a:gd name="T102" fmla="*/ 0 w 535"/>
                                    <a:gd name="T103" fmla="*/ 0 h 522"/>
                                    <a:gd name="T104" fmla="*/ 0 w 535"/>
                                    <a:gd name="T105" fmla="*/ 0 h 522"/>
                                    <a:gd name="T106" fmla="*/ 0 w 535"/>
                                    <a:gd name="T107" fmla="*/ 0 h 522"/>
                                    <a:gd name="T108" fmla="*/ 0 w 535"/>
                                    <a:gd name="T109" fmla="*/ 0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4" name="Freeform 84">
                                  <a:extLst>
                                    <a:ext uri="{FF2B5EF4-FFF2-40B4-BE49-F238E27FC236}">
                                      <a16:creationId xmlns:a16="http://schemas.microsoft.com/office/drawing/2014/main" id="{6DF7B2EF-57D1-4CFD-970B-C156C2560032}"/>
                                    </a:ext>
                                  </a:extLst>
                                </p:cNvPr>
                                <p:cNvSpPr>
                                  <a:spLocks/>
                                </p:cNvSpPr>
                                <p:nvPr/>
                              </p:nvSpPr>
                              <p:spPr bwMode="auto">
                                <a:xfrm>
                                  <a:off x="2062" y="1742"/>
                                  <a:ext cx="93" cy="92"/>
                                </a:xfrm>
                                <a:custGeom>
                                  <a:avLst/>
                                  <a:gdLst>
                                    <a:gd name="T0" fmla="*/ 0 w 466"/>
                                    <a:gd name="T1" fmla="*/ 0 h 457"/>
                                    <a:gd name="T2" fmla="*/ 0 w 466"/>
                                    <a:gd name="T3" fmla="*/ 0 h 457"/>
                                    <a:gd name="T4" fmla="*/ 0 w 466"/>
                                    <a:gd name="T5" fmla="*/ 0 h 457"/>
                                    <a:gd name="T6" fmla="*/ 0 w 466"/>
                                    <a:gd name="T7" fmla="*/ 0 h 457"/>
                                    <a:gd name="T8" fmla="*/ 0 w 466"/>
                                    <a:gd name="T9" fmla="*/ 0 h 457"/>
                                    <a:gd name="T10" fmla="*/ 0 w 466"/>
                                    <a:gd name="T11" fmla="*/ 0 h 457"/>
                                    <a:gd name="T12" fmla="*/ 0 w 466"/>
                                    <a:gd name="T13" fmla="*/ 0 h 457"/>
                                    <a:gd name="T14" fmla="*/ 0 w 466"/>
                                    <a:gd name="T15" fmla="*/ 0 h 457"/>
                                    <a:gd name="T16" fmla="*/ 0 w 466"/>
                                    <a:gd name="T17" fmla="*/ 0 h 457"/>
                                    <a:gd name="T18" fmla="*/ 0 w 466"/>
                                    <a:gd name="T19" fmla="*/ 0 h 457"/>
                                    <a:gd name="T20" fmla="*/ 0 w 466"/>
                                    <a:gd name="T21" fmla="*/ 0 h 457"/>
                                    <a:gd name="T22" fmla="*/ 0 w 466"/>
                                    <a:gd name="T23" fmla="*/ 0 h 457"/>
                                    <a:gd name="T24" fmla="*/ 0 w 466"/>
                                    <a:gd name="T25" fmla="*/ 0 h 457"/>
                                    <a:gd name="T26" fmla="*/ 0 w 466"/>
                                    <a:gd name="T27" fmla="*/ 0 h 457"/>
                                    <a:gd name="T28" fmla="*/ 0 w 466"/>
                                    <a:gd name="T29" fmla="*/ 0 h 457"/>
                                    <a:gd name="T30" fmla="*/ 0 w 466"/>
                                    <a:gd name="T31" fmla="*/ 0 h 457"/>
                                    <a:gd name="T32" fmla="*/ 0 w 466"/>
                                    <a:gd name="T33" fmla="*/ 0 h 457"/>
                                    <a:gd name="T34" fmla="*/ 0 w 466"/>
                                    <a:gd name="T35" fmla="*/ 0 h 457"/>
                                    <a:gd name="T36" fmla="*/ 0 w 466"/>
                                    <a:gd name="T37" fmla="*/ 0 h 457"/>
                                    <a:gd name="T38" fmla="*/ 0 w 466"/>
                                    <a:gd name="T39" fmla="*/ 0 h 457"/>
                                    <a:gd name="T40" fmla="*/ 0 w 466"/>
                                    <a:gd name="T41" fmla="*/ 0 h 457"/>
                                    <a:gd name="T42" fmla="*/ 0 w 466"/>
                                    <a:gd name="T43" fmla="*/ 0 h 457"/>
                                    <a:gd name="T44" fmla="*/ 0 w 466"/>
                                    <a:gd name="T45" fmla="*/ 0 h 457"/>
                                    <a:gd name="T46" fmla="*/ 0 w 466"/>
                                    <a:gd name="T47" fmla="*/ 0 h 457"/>
                                    <a:gd name="T48" fmla="*/ 0 w 466"/>
                                    <a:gd name="T49" fmla="*/ 0 h 457"/>
                                    <a:gd name="T50" fmla="*/ 0 w 466"/>
                                    <a:gd name="T51" fmla="*/ 0 h 457"/>
                                    <a:gd name="T52" fmla="*/ 0 w 466"/>
                                    <a:gd name="T53" fmla="*/ 0 h 457"/>
                                    <a:gd name="T54" fmla="*/ 0 w 466"/>
                                    <a:gd name="T55" fmla="*/ 0 h 457"/>
                                    <a:gd name="T56" fmla="*/ 0 w 466"/>
                                    <a:gd name="T57" fmla="*/ 0 h 457"/>
                                    <a:gd name="T58" fmla="*/ 0 w 466"/>
                                    <a:gd name="T59" fmla="*/ 0 h 457"/>
                                    <a:gd name="T60" fmla="*/ 0 w 466"/>
                                    <a:gd name="T61" fmla="*/ 0 h 457"/>
                                    <a:gd name="T62" fmla="*/ 0 w 466"/>
                                    <a:gd name="T63" fmla="*/ 0 h 457"/>
                                    <a:gd name="T64" fmla="*/ 0 w 466"/>
                                    <a:gd name="T65" fmla="*/ 0 h 457"/>
                                    <a:gd name="T66" fmla="*/ 0 w 466"/>
                                    <a:gd name="T67" fmla="*/ 0 h 457"/>
                                    <a:gd name="T68" fmla="*/ 0 w 466"/>
                                    <a:gd name="T69" fmla="*/ 0 h 457"/>
                                    <a:gd name="T70" fmla="*/ 0 w 466"/>
                                    <a:gd name="T71" fmla="*/ 0 h 457"/>
                                    <a:gd name="T72" fmla="*/ 0 w 466"/>
                                    <a:gd name="T73" fmla="*/ 0 h 457"/>
                                    <a:gd name="T74" fmla="*/ 0 w 466"/>
                                    <a:gd name="T75" fmla="*/ 0 h 457"/>
                                    <a:gd name="T76" fmla="*/ 0 w 466"/>
                                    <a:gd name="T77" fmla="*/ 0 h 457"/>
                                    <a:gd name="T78" fmla="*/ 0 w 466"/>
                                    <a:gd name="T79" fmla="*/ 0 h 457"/>
                                    <a:gd name="T80" fmla="*/ 0 w 466"/>
                                    <a:gd name="T81" fmla="*/ 0 h 457"/>
                                    <a:gd name="T82" fmla="*/ 0 w 466"/>
                                    <a:gd name="T83" fmla="*/ 0 h 457"/>
                                    <a:gd name="T84" fmla="*/ 0 w 466"/>
                                    <a:gd name="T85" fmla="*/ 0 h 457"/>
                                    <a:gd name="T86" fmla="*/ 0 w 466"/>
                                    <a:gd name="T87" fmla="*/ 0 h 457"/>
                                    <a:gd name="T88" fmla="*/ 0 w 466"/>
                                    <a:gd name="T89" fmla="*/ 0 h 457"/>
                                    <a:gd name="T90" fmla="*/ 0 w 466"/>
                                    <a:gd name="T91" fmla="*/ 0 h 457"/>
                                    <a:gd name="T92" fmla="*/ 0 w 466"/>
                                    <a:gd name="T93" fmla="*/ 0 h 457"/>
                                    <a:gd name="T94" fmla="*/ 0 w 466"/>
                                    <a:gd name="T95" fmla="*/ 0 h 457"/>
                                    <a:gd name="T96" fmla="*/ 0 w 466"/>
                                    <a:gd name="T97" fmla="*/ 0 h 457"/>
                                    <a:gd name="T98" fmla="*/ 0 w 466"/>
                                    <a:gd name="T99" fmla="*/ 0 h 457"/>
                                    <a:gd name="T100" fmla="*/ 0 w 466"/>
                                    <a:gd name="T101" fmla="*/ 0 h 457"/>
                                    <a:gd name="T102" fmla="*/ 0 w 466"/>
                                    <a:gd name="T103" fmla="*/ 0 h 457"/>
                                    <a:gd name="T104" fmla="*/ 0 w 466"/>
                                    <a:gd name="T105" fmla="*/ 0 h 457"/>
                                    <a:gd name="T106" fmla="*/ 0 w 466"/>
                                    <a:gd name="T107" fmla="*/ 0 h 457"/>
                                    <a:gd name="T108" fmla="*/ 0 w 466"/>
                                    <a:gd name="T109" fmla="*/ 0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5" name="Freeform 85">
                                  <a:extLst>
                                    <a:ext uri="{FF2B5EF4-FFF2-40B4-BE49-F238E27FC236}">
                                      <a16:creationId xmlns:a16="http://schemas.microsoft.com/office/drawing/2014/main" id="{ABBA0C8C-454A-4080-936B-EEAC515E9285}"/>
                                    </a:ext>
                                  </a:extLst>
                                </p:cNvPr>
                                <p:cNvSpPr>
                                  <a:spLocks/>
                                </p:cNvSpPr>
                                <p:nvPr/>
                              </p:nvSpPr>
                              <p:spPr bwMode="auto">
                                <a:xfrm>
                                  <a:off x="2069" y="1751"/>
                                  <a:ext cx="78" cy="77"/>
                                </a:xfrm>
                                <a:custGeom>
                                  <a:avLst/>
                                  <a:gdLst>
                                    <a:gd name="T0" fmla="*/ 0 w 390"/>
                                    <a:gd name="T1" fmla="*/ 0 h 383"/>
                                    <a:gd name="T2" fmla="*/ 0 w 390"/>
                                    <a:gd name="T3" fmla="*/ 0 h 383"/>
                                    <a:gd name="T4" fmla="*/ 0 w 390"/>
                                    <a:gd name="T5" fmla="*/ 0 h 383"/>
                                    <a:gd name="T6" fmla="*/ 0 w 390"/>
                                    <a:gd name="T7" fmla="*/ 0 h 383"/>
                                    <a:gd name="T8" fmla="*/ 0 w 390"/>
                                    <a:gd name="T9" fmla="*/ 0 h 383"/>
                                    <a:gd name="T10" fmla="*/ 0 w 390"/>
                                    <a:gd name="T11" fmla="*/ 0 h 383"/>
                                    <a:gd name="T12" fmla="*/ 0 w 390"/>
                                    <a:gd name="T13" fmla="*/ 0 h 383"/>
                                    <a:gd name="T14" fmla="*/ 0 w 390"/>
                                    <a:gd name="T15" fmla="*/ 0 h 383"/>
                                    <a:gd name="T16" fmla="*/ 0 w 390"/>
                                    <a:gd name="T17" fmla="*/ 0 h 383"/>
                                    <a:gd name="T18" fmla="*/ 0 w 390"/>
                                    <a:gd name="T19" fmla="*/ 0 h 383"/>
                                    <a:gd name="T20" fmla="*/ 0 w 390"/>
                                    <a:gd name="T21" fmla="*/ 0 h 383"/>
                                    <a:gd name="T22" fmla="*/ 0 w 390"/>
                                    <a:gd name="T23" fmla="*/ 0 h 383"/>
                                    <a:gd name="T24" fmla="*/ 0 w 390"/>
                                    <a:gd name="T25" fmla="*/ 0 h 383"/>
                                    <a:gd name="T26" fmla="*/ 0 w 390"/>
                                    <a:gd name="T27" fmla="*/ 0 h 383"/>
                                    <a:gd name="T28" fmla="*/ 0 w 390"/>
                                    <a:gd name="T29" fmla="*/ 0 h 383"/>
                                    <a:gd name="T30" fmla="*/ 0 w 390"/>
                                    <a:gd name="T31" fmla="*/ 0 h 383"/>
                                    <a:gd name="T32" fmla="*/ 0 w 390"/>
                                    <a:gd name="T33" fmla="*/ 0 h 383"/>
                                    <a:gd name="T34" fmla="*/ 0 w 390"/>
                                    <a:gd name="T35" fmla="*/ 0 h 383"/>
                                    <a:gd name="T36" fmla="*/ 0 w 390"/>
                                    <a:gd name="T37" fmla="*/ 0 h 383"/>
                                    <a:gd name="T38" fmla="*/ 0 w 390"/>
                                    <a:gd name="T39" fmla="*/ 0 h 383"/>
                                    <a:gd name="T40" fmla="*/ 0 w 390"/>
                                    <a:gd name="T41" fmla="*/ 0 h 383"/>
                                    <a:gd name="T42" fmla="*/ 0 w 390"/>
                                    <a:gd name="T43" fmla="*/ 0 h 383"/>
                                    <a:gd name="T44" fmla="*/ 0 w 390"/>
                                    <a:gd name="T45" fmla="*/ 0 h 383"/>
                                    <a:gd name="T46" fmla="*/ 0 w 390"/>
                                    <a:gd name="T47" fmla="*/ 0 h 383"/>
                                    <a:gd name="T48" fmla="*/ 0 w 390"/>
                                    <a:gd name="T49" fmla="*/ 0 h 383"/>
                                    <a:gd name="T50" fmla="*/ 0 w 390"/>
                                    <a:gd name="T51" fmla="*/ 0 h 383"/>
                                    <a:gd name="T52" fmla="*/ 0 w 390"/>
                                    <a:gd name="T53" fmla="*/ 0 h 383"/>
                                    <a:gd name="T54" fmla="*/ 0 w 390"/>
                                    <a:gd name="T55" fmla="*/ 0 h 383"/>
                                    <a:gd name="T56" fmla="*/ 0 w 390"/>
                                    <a:gd name="T57" fmla="*/ 0 h 383"/>
                                    <a:gd name="T58" fmla="*/ 0 w 390"/>
                                    <a:gd name="T59" fmla="*/ 0 h 383"/>
                                    <a:gd name="T60" fmla="*/ 0 w 390"/>
                                    <a:gd name="T61" fmla="*/ 0 h 383"/>
                                    <a:gd name="T62" fmla="*/ 0 w 390"/>
                                    <a:gd name="T63" fmla="*/ 0 h 383"/>
                                    <a:gd name="T64" fmla="*/ 0 w 390"/>
                                    <a:gd name="T65" fmla="*/ 0 h 383"/>
                                    <a:gd name="T66" fmla="*/ 0 w 390"/>
                                    <a:gd name="T67" fmla="*/ 0 h 383"/>
                                    <a:gd name="T68" fmla="*/ 0 w 390"/>
                                    <a:gd name="T69" fmla="*/ 0 h 383"/>
                                    <a:gd name="T70" fmla="*/ 0 w 390"/>
                                    <a:gd name="T71" fmla="*/ 0 h 383"/>
                                    <a:gd name="T72" fmla="*/ 0 w 390"/>
                                    <a:gd name="T73" fmla="*/ 0 h 383"/>
                                    <a:gd name="T74" fmla="*/ 0 w 390"/>
                                    <a:gd name="T75" fmla="*/ 0 h 383"/>
                                    <a:gd name="T76" fmla="*/ 0 w 390"/>
                                    <a:gd name="T77" fmla="*/ 0 h 383"/>
                                    <a:gd name="T78" fmla="*/ 0 w 390"/>
                                    <a:gd name="T79" fmla="*/ 0 h 383"/>
                                    <a:gd name="T80" fmla="*/ 0 w 390"/>
                                    <a:gd name="T81" fmla="*/ 0 h 383"/>
                                    <a:gd name="T82" fmla="*/ 0 w 390"/>
                                    <a:gd name="T83" fmla="*/ 0 h 383"/>
                                    <a:gd name="T84" fmla="*/ 0 w 390"/>
                                    <a:gd name="T85" fmla="*/ 0 h 383"/>
                                    <a:gd name="T86" fmla="*/ 0 w 390"/>
                                    <a:gd name="T87" fmla="*/ 0 h 383"/>
                                    <a:gd name="T88" fmla="*/ 0 w 390"/>
                                    <a:gd name="T89" fmla="*/ 0 h 383"/>
                                    <a:gd name="T90" fmla="*/ 0 w 390"/>
                                    <a:gd name="T91" fmla="*/ 0 h 383"/>
                                    <a:gd name="T92" fmla="*/ 0 w 390"/>
                                    <a:gd name="T93" fmla="*/ 0 h 383"/>
                                    <a:gd name="T94" fmla="*/ 0 w 390"/>
                                    <a:gd name="T95" fmla="*/ 0 h 383"/>
                                    <a:gd name="T96" fmla="*/ 0 w 390"/>
                                    <a:gd name="T97" fmla="*/ 0 h 383"/>
                                    <a:gd name="T98" fmla="*/ 0 w 390"/>
                                    <a:gd name="T99" fmla="*/ 0 h 383"/>
                                    <a:gd name="T100" fmla="*/ 0 w 390"/>
                                    <a:gd name="T101" fmla="*/ 0 h 383"/>
                                    <a:gd name="T102" fmla="*/ 0 w 390"/>
                                    <a:gd name="T103" fmla="*/ 0 h 383"/>
                                    <a:gd name="T104" fmla="*/ 0 w 390"/>
                                    <a:gd name="T105" fmla="*/ 0 h 383"/>
                                    <a:gd name="T106" fmla="*/ 0 w 390"/>
                                    <a:gd name="T107" fmla="*/ 0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6" name="Freeform 86">
                                  <a:extLst>
                                    <a:ext uri="{FF2B5EF4-FFF2-40B4-BE49-F238E27FC236}">
                                      <a16:creationId xmlns:a16="http://schemas.microsoft.com/office/drawing/2014/main" id="{8303BC2A-8487-402E-AABE-C1175999A4DD}"/>
                                    </a:ext>
                                  </a:extLst>
                                </p:cNvPr>
                                <p:cNvSpPr>
                                  <a:spLocks/>
                                </p:cNvSpPr>
                                <p:nvPr/>
                              </p:nvSpPr>
                              <p:spPr bwMode="auto">
                                <a:xfrm>
                                  <a:off x="2074" y="1758"/>
                                  <a:ext cx="71" cy="71"/>
                                </a:xfrm>
                                <a:custGeom>
                                  <a:avLst/>
                                  <a:gdLst>
                                    <a:gd name="T0" fmla="*/ 0 w 357"/>
                                    <a:gd name="T1" fmla="*/ 0 h 351"/>
                                    <a:gd name="T2" fmla="*/ 0 w 357"/>
                                    <a:gd name="T3" fmla="*/ 0 h 351"/>
                                    <a:gd name="T4" fmla="*/ 0 w 357"/>
                                    <a:gd name="T5" fmla="*/ 0 h 351"/>
                                    <a:gd name="T6" fmla="*/ 0 w 357"/>
                                    <a:gd name="T7" fmla="*/ 0 h 351"/>
                                    <a:gd name="T8" fmla="*/ 0 w 357"/>
                                    <a:gd name="T9" fmla="*/ 0 h 351"/>
                                    <a:gd name="T10" fmla="*/ 0 w 357"/>
                                    <a:gd name="T11" fmla="*/ 0 h 351"/>
                                    <a:gd name="T12" fmla="*/ 0 w 357"/>
                                    <a:gd name="T13" fmla="*/ 0 h 351"/>
                                    <a:gd name="T14" fmla="*/ 0 w 357"/>
                                    <a:gd name="T15" fmla="*/ 0 h 351"/>
                                    <a:gd name="T16" fmla="*/ 0 w 357"/>
                                    <a:gd name="T17" fmla="*/ 0 h 351"/>
                                    <a:gd name="T18" fmla="*/ 0 w 357"/>
                                    <a:gd name="T19" fmla="*/ 0 h 351"/>
                                    <a:gd name="T20" fmla="*/ 0 w 357"/>
                                    <a:gd name="T21" fmla="*/ 0 h 351"/>
                                    <a:gd name="T22" fmla="*/ 0 w 357"/>
                                    <a:gd name="T23" fmla="*/ 0 h 351"/>
                                    <a:gd name="T24" fmla="*/ 0 w 357"/>
                                    <a:gd name="T25" fmla="*/ 0 h 351"/>
                                    <a:gd name="T26" fmla="*/ 0 w 357"/>
                                    <a:gd name="T27" fmla="*/ 0 h 351"/>
                                    <a:gd name="T28" fmla="*/ 0 w 357"/>
                                    <a:gd name="T29" fmla="*/ 0 h 351"/>
                                    <a:gd name="T30" fmla="*/ 0 w 357"/>
                                    <a:gd name="T31" fmla="*/ 0 h 351"/>
                                    <a:gd name="T32" fmla="*/ 0 w 357"/>
                                    <a:gd name="T33" fmla="*/ 0 h 351"/>
                                    <a:gd name="T34" fmla="*/ 0 w 357"/>
                                    <a:gd name="T35" fmla="*/ 0 h 351"/>
                                    <a:gd name="T36" fmla="*/ 0 w 357"/>
                                    <a:gd name="T37" fmla="*/ 0 h 351"/>
                                    <a:gd name="T38" fmla="*/ 0 w 357"/>
                                    <a:gd name="T39" fmla="*/ 0 h 351"/>
                                    <a:gd name="T40" fmla="*/ 0 w 357"/>
                                    <a:gd name="T41" fmla="*/ 0 h 351"/>
                                    <a:gd name="T42" fmla="*/ 0 w 357"/>
                                    <a:gd name="T43" fmla="*/ 0 h 351"/>
                                    <a:gd name="T44" fmla="*/ 0 w 357"/>
                                    <a:gd name="T45" fmla="*/ 0 h 351"/>
                                    <a:gd name="T46" fmla="*/ 0 w 357"/>
                                    <a:gd name="T47" fmla="*/ 0 h 351"/>
                                    <a:gd name="T48" fmla="*/ 0 w 357"/>
                                    <a:gd name="T49" fmla="*/ 0 h 351"/>
                                    <a:gd name="T50" fmla="*/ 0 w 357"/>
                                    <a:gd name="T51" fmla="*/ 0 h 351"/>
                                    <a:gd name="T52" fmla="*/ 0 w 357"/>
                                    <a:gd name="T53" fmla="*/ 0 h 351"/>
                                    <a:gd name="T54" fmla="*/ 0 w 357"/>
                                    <a:gd name="T55" fmla="*/ 0 h 351"/>
                                    <a:gd name="T56" fmla="*/ 0 w 357"/>
                                    <a:gd name="T57" fmla="*/ 0 h 351"/>
                                    <a:gd name="T58" fmla="*/ 0 w 357"/>
                                    <a:gd name="T59" fmla="*/ 0 h 351"/>
                                    <a:gd name="T60" fmla="*/ 0 w 357"/>
                                    <a:gd name="T61" fmla="*/ 0 h 351"/>
                                    <a:gd name="T62" fmla="*/ 0 w 357"/>
                                    <a:gd name="T63" fmla="*/ 0 h 351"/>
                                    <a:gd name="T64" fmla="*/ 0 w 357"/>
                                    <a:gd name="T65" fmla="*/ 0 h 351"/>
                                    <a:gd name="T66" fmla="*/ 0 w 357"/>
                                    <a:gd name="T67" fmla="*/ 0 h 351"/>
                                    <a:gd name="T68" fmla="*/ 0 w 357"/>
                                    <a:gd name="T69" fmla="*/ 0 h 351"/>
                                    <a:gd name="T70" fmla="*/ 0 w 357"/>
                                    <a:gd name="T71" fmla="*/ 0 h 351"/>
                                    <a:gd name="T72" fmla="*/ 0 w 357"/>
                                    <a:gd name="T73" fmla="*/ 0 h 351"/>
                                    <a:gd name="T74" fmla="*/ 0 w 357"/>
                                    <a:gd name="T75" fmla="*/ 0 h 351"/>
                                    <a:gd name="T76" fmla="*/ 0 w 357"/>
                                    <a:gd name="T77" fmla="*/ 0 h 351"/>
                                    <a:gd name="T78" fmla="*/ 0 w 357"/>
                                    <a:gd name="T79" fmla="*/ 0 h 351"/>
                                    <a:gd name="T80" fmla="*/ 0 w 357"/>
                                    <a:gd name="T81" fmla="*/ 0 h 351"/>
                                    <a:gd name="T82" fmla="*/ 0 w 357"/>
                                    <a:gd name="T83" fmla="*/ 0 h 351"/>
                                    <a:gd name="T84" fmla="*/ 0 w 357"/>
                                    <a:gd name="T85" fmla="*/ 0 h 351"/>
                                    <a:gd name="T86" fmla="*/ 0 w 357"/>
                                    <a:gd name="T87" fmla="*/ 0 h 351"/>
                                    <a:gd name="T88" fmla="*/ 0 w 357"/>
                                    <a:gd name="T89" fmla="*/ 0 h 351"/>
                                    <a:gd name="T90" fmla="*/ 0 w 357"/>
                                    <a:gd name="T91" fmla="*/ 0 h 351"/>
                                    <a:gd name="T92" fmla="*/ 0 w 357"/>
                                    <a:gd name="T93" fmla="*/ 0 h 351"/>
                                    <a:gd name="T94" fmla="*/ 0 w 357"/>
                                    <a:gd name="T95" fmla="*/ 0 h 351"/>
                                    <a:gd name="T96" fmla="*/ 0 w 357"/>
                                    <a:gd name="T97" fmla="*/ 0 h 351"/>
                                    <a:gd name="T98" fmla="*/ 0 w 357"/>
                                    <a:gd name="T99" fmla="*/ 0 h 351"/>
                                    <a:gd name="T100" fmla="*/ 0 w 357"/>
                                    <a:gd name="T101" fmla="*/ 0 h 351"/>
                                    <a:gd name="T102" fmla="*/ 0 w 357"/>
                                    <a:gd name="T103" fmla="*/ 0 h 351"/>
                                    <a:gd name="T104" fmla="*/ 0 w 357"/>
                                    <a:gd name="T105" fmla="*/ 0 h 351"/>
                                    <a:gd name="T106" fmla="*/ 0 w 357"/>
                                    <a:gd name="T107" fmla="*/ 0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95" name="Group 87">
                              <a:extLst>
                                <a:ext uri="{FF2B5EF4-FFF2-40B4-BE49-F238E27FC236}">
                                  <a16:creationId xmlns:a16="http://schemas.microsoft.com/office/drawing/2014/main" id="{75472CB5-BE93-4BDB-94DD-386162F6E7B8}"/>
                                </a:ext>
                              </a:extLst>
                            </p:cNvPr>
                            <p:cNvGrpSpPr>
                              <a:grpSpLocks/>
                            </p:cNvGrpSpPr>
                            <p:nvPr/>
                          </p:nvGrpSpPr>
                          <p:grpSpPr bwMode="auto">
                            <a:xfrm>
                              <a:off x="2052" y="1742"/>
                              <a:ext cx="36" cy="95"/>
                              <a:chOff x="2052" y="1742"/>
                              <a:chExt cx="36" cy="95"/>
                            </a:xfrm>
                          </p:grpSpPr>
                          <p:grpSp>
                            <p:nvGrpSpPr>
                              <p:cNvPr id="36296" name="Group 88">
                                <a:extLst>
                                  <a:ext uri="{FF2B5EF4-FFF2-40B4-BE49-F238E27FC236}">
                                    <a16:creationId xmlns:a16="http://schemas.microsoft.com/office/drawing/2014/main" id="{DD3B1771-AA87-436F-BE67-255D6F829C26}"/>
                                  </a:ext>
                                </a:extLst>
                              </p:cNvPr>
                              <p:cNvGrpSpPr>
                                <a:grpSpLocks/>
                              </p:cNvGrpSpPr>
                              <p:nvPr/>
                            </p:nvGrpSpPr>
                            <p:grpSpPr bwMode="auto">
                              <a:xfrm>
                                <a:off x="2060" y="1742"/>
                                <a:ext cx="20" cy="23"/>
                                <a:chOff x="2060" y="1742"/>
                                <a:chExt cx="20" cy="23"/>
                              </a:xfrm>
                            </p:grpSpPr>
                            <p:sp>
                              <p:nvSpPr>
                                <p:cNvPr id="36299" name="Freeform 89">
                                  <a:extLst>
                                    <a:ext uri="{FF2B5EF4-FFF2-40B4-BE49-F238E27FC236}">
                                      <a16:creationId xmlns:a16="http://schemas.microsoft.com/office/drawing/2014/main" id="{D4B10FC4-0F22-4262-9930-8E2B48C5F156}"/>
                                    </a:ext>
                                  </a:extLst>
                                </p:cNvPr>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0 w 101"/>
                                    <a:gd name="T9" fmla="*/ 0 h 112"/>
                                    <a:gd name="T10" fmla="*/ 0 w 101"/>
                                    <a:gd name="T11" fmla="*/ 0 h 112"/>
                                    <a:gd name="T12" fmla="*/ 0 w 101"/>
                                    <a:gd name="T13" fmla="*/ 0 h 112"/>
                                    <a:gd name="T14" fmla="*/ 0 w 101"/>
                                    <a:gd name="T15" fmla="*/ 0 h 112"/>
                                    <a:gd name="T16" fmla="*/ 0 w 101"/>
                                    <a:gd name="T17" fmla="*/ 0 h 112"/>
                                    <a:gd name="T18" fmla="*/ 0 w 101"/>
                                    <a:gd name="T19" fmla="*/ 0 h 112"/>
                                    <a:gd name="T20" fmla="*/ 0 w 101"/>
                                    <a:gd name="T21" fmla="*/ 0 h 112"/>
                                    <a:gd name="T22" fmla="*/ 0 w 101"/>
                                    <a:gd name="T23" fmla="*/ 0 h 112"/>
                                    <a:gd name="T24" fmla="*/ 0 w 101"/>
                                    <a:gd name="T25" fmla="*/ 0 h 112"/>
                                    <a:gd name="T26" fmla="*/ 0 w 101"/>
                                    <a:gd name="T27" fmla="*/ 0 h 112"/>
                                    <a:gd name="T28" fmla="*/ 0 w 101"/>
                                    <a:gd name="T29" fmla="*/ 0 h 112"/>
                                    <a:gd name="T30" fmla="*/ 0 w 101"/>
                                    <a:gd name="T31" fmla="*/ 0 h 112"/>
                                    <a:gd name="T32" fmla="*/ 0 w 101"/>
                                    <a:gd name="T33" fmla="*/ 0 h 112"/>
                                    <a:gd name="T34" fmla="*/ 0 w 101"/>
                                    <a:gd name="T35" fmla="*/ 0 h 112"/>
                                    <a:gd name="T36" fmla="*/ 0 w 101"/>
                                    <a:gd name="T37" fmla="*/ 0 h 112"/>
                                    <a:gd name="T38" fmla="*/ 0 w 101"/>
                                    <a:gd name="T39" fmla="*/ 0 h 112"/>
                                    <a:gd name="T40" fmla="*/ 0 w 101"/>
                                    <a:gd name="T41" fmla="*/ 0 h 112"/>
                                    <a:gd name="T42" fmla="*/ 0 w 101"/>
                                    <a:gd name="T43" fmla="*/ 0 h 112"/>
                                    <a:gd name="T44" fmla="*/ 0 w 101"/>
                                    <a:gd name="T45" fmla="*/ 0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0" name="Freeform 90">
                                  <a:extLst>
                                    <a:ext uri="{FF2B5EF4-FFF2-40B4-BE49-F238E27FC236}">
                                      <a16:creationId xmlns:a16="http://schemas.microsoft.com/office/drawing/2014/main" id="{BF282273-1ADC-4154-8FB3-54A295BBAA84}"/>
                                    </a:ext>
                                  </a:extLst>
                                </p:cNvPr>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97" name="Freeform 91">
                                <a:extLst>
                                  <a:ext uri="{FF2B5EF4-FFF2-40B4-BE49-F238E27FC236}">
                                    <a16:creationId xmlns:a16="http://schemas.microsoft.com/office/drawing/2014/main" id="{8C58A2B9-245C-4FE6-86CE-7F39517EDA0A}"/>
                                  </a:ext>
                                </a:extLst>
                              </p:cNvPr>
                              <p:cNvSpPr>
                                <a:spLocks/>
                              </p:cNvSpPr>
                              <p:nvPr/>
                            </p:nvSpPr>
                            <p:spPr bwMode="auto">
                              <a:xfrm>
                                <a:off x="2052" y="1788"/>
                                <a:ext cx="21" cy="22"/>
                              </a:xfrm>
                              <a:custGeom>
                                <a:avLst/>
                                <a:gdLst>
                                  <a:gd name="T0" fmla="*/ 0 w 101"/>
                                  <a:gd name="T1" fmla="*/ 0 h 111"/>
                                  <a:gd name="T2" fmla="*/ 0 w 101"/>
                                  <a:gd name="T3" fmla="*/ 0 h 111"/>
                                  <a:gd name="T4" fmla="*/ 0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0 h 111"/>
                                  <a:gd name="T26" fmla="*/ 0 w 101"/>
                                  <a:gd name="T27" fmla="*/ 0 h 111"/>
                                  <a:gd name="T28" fmla="*/ 0 w 101"/>
                                  <a:gd name="T29" fmla="*/ 0 h 111"/>
                                  <a:gd name="T30" fmla="*/ 0 w 101"/>
                                  <a:gd name="T31" fmla="*/ 0 h 111"/>
                                  <a:gd name="T32" fmla="*/ 0 w 101"/>
                                  <a:gd name="T33" fmla="*/ 0 h 111"/>
                                  <a:gd name="T34" fmla="*/ 0 w 101"/>
                                  <a:gd name="T35" fmla="*/ 0 h 111"/>
                                  <a:gd name="T36" fmla="*/ 0 w 101"/>
                                  <a:gd name="T37" fmla="*/ 0 h 111"/>
                                  <a:gd name="T38" fmla="*/ 0 w 101"/>
                                  <a:gd name="T39" fmla="*/ 0 h 111"/>
                                  <a:gd name="T40" fmla="*/ 0 w 101"/>
                                  <a:gd name="T41" fmla="*/ 0 h 111"/>
                                  <a:gd name="T42" fmla="*/ 0 w 101"/>
                                  <a:gd name="T43" fmla="*/ 0 h 111"/>
                                  <a:gd name="T44" fmla="*/ 0 w 101"/>
                                  <a:gd name="T45" fmla="*/ 0 h 111"/>
                                  <a:gd name="T46" fmla="*/ 0 w 101"/>
                                  <a:gd name="T47" fmla="*/ 0 h 111"/>
                                  <a:gd name="T48" fmla="*/ 0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8" name="Freeform 92">
                                <a:extLst>
                                  <a:ext uri="{FF2B5EF4-FFF2-40B4-BE49-F238E27FC236}">
                                    <a16:creationId xmlns:a16="http://schemas.microsoft.com/office/drawing/2014/main" id="{F8748825-C7DD-4C4E-A955-174527F36277}"/>
                                  </a:ext>
                                </a:extLst>
                              </p:cNvPr>
                              <p:cNvSpPr>
                                <a:spLocks/>
                              </p:cNvSpPr>
                              <p:nvPr/>
                            </p:nvSpPr>
                            <p:spPr bwMode="auto">
                              <a:xfrm>
                                <a:off x="2070" y="1814"/>
                                <a:ext cx="18" cy="23"/>
                              </a:xfrm>
                              <a:custGeom>
                                <a:avLst/>
                                <a:gdLst>
                                  <a:gd name="T0" fmla="*/ 0 w 91"/>
                                  <a:gd name="T1" fmla="*/ 0 h 114"/>
                                  <a:gd name="T2" fmla="*/ 0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0 h 114"/>
                                  <a:gd name="T24" fmla="*/ 0 w 91"/>
                                  <a:gd name="T25" fmla="*/ 0 h 114"/>
                                  <a:gd name="T26" fmla="*/ 0 w 91"/>
                                  <a:gd name="T27" fmla="*/ 0 h 114"/>
                                  <a:gd name="T28" fmla="*/ 0 w 91"/>
                                  <a:gd name="T29" fmla="*/ 0 h 114"/>
                                  <a:gd name="T30" fmla="*/ 0 w 91"/>
                                  <a:gd name="T31" fmla="*/ 0 h 114"/>
                                  <a:gd name="T32" fmla="*/ 0 w 91"/>
                                  <a:gd name="T33" fmla="*/ 0 h 114"/>
                                  <a:gd name="T34" fmla="*/ 0 w 91"/>
                                  <a:gd name="T35" fmla="*/ 0 h 114"/>
                                  <a:gd name="T36" fmla="*/ 0 w 91"/>
                                  <a:gd name="T37" fmla="*/ 0 h 114"/>
                                  <a:gd name="T38" fmla="*/ 0 w 91"/>
                                  <a:gd name="T39" fmla="*/ 0 h 114"/>
                                  <a:gd name="T40" fmla="*/ 0 w 91"/>
                                  <a:gd name="T41" fmla="*/ 0 h 114"/>
                                  <a:gd name="T42" fmla="*/ 0 w 91"/>
                                  <a:gd name="T43" fmla="*/ 0 h 114"/>
                                  <a:gd name="T44" fmla="*/ 0 w 91"/>
                                  <a:gd name="T45" fmla="*/ 0 h 114"/>
                                  <a:gd name="T46" fmla="*/ 0 w 91"/>
                                  <a:gd name="T47" fmla="*/ 0 h 114"/>
                                  <a:gd name="T48" fmla="*/ 0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90" name="Group 93">
                            <a:extLst>
                              <a:ext uri="{FF2B5EF4-FFF2-40B4-BE49-F238E27FC236}">
                                <a16:creationId xmlns:a16="http://schemas.microsoft.com/office/drawing/2014/main" id="{E7BA9FEA-6FA5-49C0-8D9C-1C45DB51BD22}"/>
                              </a:ext>
                            </a:extLst>
                          </p:cNvPr>
                          <p:cNvGrpSpPr>
                            <a:grpSpLocks/>
                          </p:cNvGrpSpPr>
                          <p:nvPr/>
                        </p:nvGrpSpPr>
                        <p:grpSpPr bwMode="auto">
                          <a:xfrm>
                            <a:off x="2116" y="1790"/>
                            <a:ext cx="130" cy="120"/>
                            <a:chOff x="2116" y="1790"/>
                            <a:chExt cx="130" cy="120"/>
                          </a:xfrm>
                        </p:grpSpPr>
                        <p:sp>
                          <p:nvSpPr>
                            <p:cNvPr id="36291" name="Freeform 94">
                              <a:extLst>
                                <a:ext uri="{FF2B5EF4-FFF2-40B4-BE49-F238E27FC236}">
                                  <a16:creationId xmlns:a16="http://schemas.microsoft.com/office/drawing/2014/main" id="{7F36988D-CF7F-4FCF-9094-151A2E097784}"/>
                                </a:ext>
                              </a:extLst>
                            </p:cNvPr>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0 h 322"/>
                                <a:gd name="T8" fmla="*/ 0 w 380"/>
                                <a:gd name="T9" fmla="*/ 0 h 322"/>
                                <a:gd name="T10" fmla="*/ 0 w 380"/>
                                <a:gd name="T11" fmla="*/ 0 h 322"/>
                                <a:gd name="T12" fmla="*/ 0 w 380"/>
                                <a:gd name="T13" fmla="*/ 0 h 322"/>
                                <a:gd name="T14" fmla="*/ 0 w 380"/>
                                <a:gd name="T15" fmla="*/ 0 h 322"/>
                                <a:gd name="T16" fmla="*/ 0 w 380"/>
                                <a:gd name="T17" fmla="*/ 0 h 322"/>
                                <a:gd name="T18" fmla="*/ 0 w 380"/>
                                <a:gd name="T19" fmla="*/ 0 h 322"/>
                                <a:gd name="T20" fmla="*/ 0 w 380"/>
                                <a:gd name="T21" fmla="*/ 0 h 322"/>
                                <a:gd name="T22" fmla="*/ 0 w 380"/>
                                <a:gd name="T23" fmla="*/ 0 h 322"/>
                                <a:gd name="T24" fmla="*/ 0 w 380"/>
                                <a:gd name="T25" fmla="*/ 0 h 322"/>
                                <a:gd name="T26" fmla="*/ 0 w 380"/>
                                <a:gd name="T27" fmla="*/ 0 h 322"/>
                                <a:gd name="T28" fmla="*/ 0 w 380"/>
                                <a:gd name="T29" fmla="*/ 0 h 322"/>
                                <a:gd name="T30" fmla="*/ 0 w 380"/>
                                <a:gd name="T31" fmla="*/ 0 h 322"/>
                                <a:gd name="T32" fmla="*/ 0 w 380"/>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2" name="Freeform 95">
                              <a:extLst>
                                <a:ext uri="{FF2B5EF4-FFF2-40B4-BE49-F238E27FC236}">
                                  <a16:creationId xmlns:a16="http://schemas.microsoft.com/office/drawing/2014/main" id="{FF1E91BD-ACBF-4F36-BCA0-D0C4F63E97AF}"/>
                                </a:ext>
                              </a:extLst>
                            </p:cNvPr>
                            <p:cNvSpPr>
                              <a:spLocks/>
                            </p:cNvSpPr>
                            <p:nvPr/>
                          </p:nvSpPr>
                          <p:spPr bwMode="auto">
                            <a:xfrm>
                              <a:off x="2116" y="1831"/>
                              <a:ext cx="88" cy="79"/>
                            </a:xfrm>
                            <a:custGeom>
                              <a:avLst/>
                              <a:gdLst>
                                <a:gd name="T0" fmla="*/ 0 w 443"/>
                                <a:gd name="T1" fmla="*/ 0 h 393"/>
                                <a:gd name="T2" fmla="*/ 0 w 443"/>
                                <a:gd name="T3" fmla="*/ 0 h 393"/>
                                <a:gd name="T4" fmla="*/ 0 w 443"/>
                                <a:gd name="T5" fmla="*/ 0 h 393"/>
                                <a:gd name="T6" fmla="*/ 0 w 443"/>
                                <a:gd name="T7" fmla="*/ 0 h 393"/>
                                <a:gd name="T8" fmla="*/ 0 w 443"/>
                                <a:gd name="T9" fmla="*/ 0 h 393"/>
                                <a:gd name="T10" fmla="*/ 0 w 443"/>
                                <a:gd name="T11" fmla="*/ 0 h 393"/>
                                <a:gd name="T12" fmla="*/ 0 w 443"/>
                                <a:gd name="T13" fmla="*/ 0 h 393"/>
                                <a:gd name="T14" fmla="*/ 0 w 443"/>
                                <a:gd name="T15" fmla="*/ 0 h 393"/>
                                <a:gd name="T16" fmla="*/ 0 w 443"/>
                                <a:gd name="T17" fmla="*/ 0 h 393"/>
                                <a:gd name="T18" fmla="*/ 0 w 443"/>
                                <a:gd name="T19" fmla="*/ 0 h 393"/>
                                <a:gd name="T20" fmla="*/ 0 w 443"/>
                                <a:gd name="T21" fmla="*/ 0 h 393"/>
                                <a:gd name="T22" fmla="*/ 0 w 443"/>
                                <a:gd name="T23" fmla="*/ 0 h 393"/>
                                <a:gd name="T24" fmla="*/ 0 w 443"/>
                                <a:gd name="T25" fmla="*/ 0 h 393"/>
                                <a:gd name="T26" fmla="*/ 0 w 443"/>
                                <a:gd name="T27" fmla="*/ 0 h 393"/>
                                <a:gd name="T28" fmla="*/ 0 w 443"/>
                                <a:gd name="T29" fmla="*/ 0 h 393"/>
                                <a:gd name="T30" fmla="*/ 0 w 443"/>
                                <a:gd name="T31" fmla="*/ 0 h 393"/>
                                <a:gd name="T32" fmla="*/ 0 w 443"/>
                                <a:gd name="T33" fmla="*/ 0 h 393"/>
                                <a:gd name="T34" fmla="*/ 0 w 443"/>
                                <a:gd name="T35" fmla="*/ 0 h 393"/>
                                <a:gd name="T36" fmla="*/ 0 w 443"/>
                                <a:gd name="T37" fmla="*/ 0 h 393"/>
                                <a:gd name="T38" fmla="*/ 0 w 443"/>
                                <a:gd name="T39" fmla="*/ 0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3" name="Freeform 96">
                              <a:extLst>
                                <a:ext uri="{FF2B5EF4-FFF2-40B4-BE49-F238E27FC236}">
                                  <a16:creationId xmlns:a16="http://schemas.microsoft.com/office/drawing/2014/main" id="{8AFF53BD-3025-4A0A-8131-963ADC5EBE08}"/>
                                </a:ext>
                              </a:extLst>
                            </p:cNvPr>
                            <p:cNvSpPr>
                              <a:spLocks/>
                            </p:cNvSpPr>
                            <p:nvPr/>
                          </p:nvSpPr>
                          <p:spPr bwMode="auto">
                            <a:xfrm>
                              <a:off x="2122" y="1790"/>
                              <a:ext cx="124" cy="120"/>
                            </a:xfrm>
                            <a:custGeom>
                              <a:avLst/>
                              <a:gdLst>
                                <a:gd name="T0" fmla="*/ 0 w 618"/>
                                <a:gd name="T1" fmla="*/ 0 h 602"/>
                                <a:gd name="T2" fmla="*/ 0 w 618"/>
                                <a:gd name="T3" fmla="*/ 0 h 602"/>
                                <a:gd name="T4" fmla="*/ 0 w 618"/>
                                <a:gd name="T5" fmla="*/ 0 h 602"/>
                                <a:gd name="T6" fmla="*/ 0 w 618"/>
                                <a:gd name="T7" fmla="*/ 0 h 602"/>
                                <a:gd name="T8" fmla="*/ 0 w 618"/>
                                <a:gd name="T9" fmla="*/ 0 h 602"/>
                                <a:gd name="T10" fmla="*/ 0 w 618"/>
                                <a:gd name="T11" fmla="*/ 0 h 602"/>
                                <a:gd name="T12" fmla="*/ 0 w 618"/>
                                <a:gd name="T13" fmla="*/ 0 h 602"/>
                                <a:gd name="T14" fmla="*/ 0 w 618"/>
                                <a:gd name="T15" fmla="*/ 0 h 602"/>
                                <a:gd name="T16" fmla="*/ 0 w 618"/>
                                <a:gd name="T17" fmla="*/ 0 h 602"/>
                                <a:gd name="T18" fmla="*/ 0 w 618"/>
                                <a:gd name="T19" fmla="*/ 0 h 602"/>
                                <a:gd name="T20" fmla="*/ 0 w 618"/>
                                <a:gd name="T21" fmla="*/ 0 h 602"/>
                                <a:gd name="T22" fmla="*/ 0 w 618"/>
                                <a:gd name="T23" fmla="*/ 0 h 602"/>
                                <a:gd name="T24" fmla="*/ 0 w 618"/>
                                <a:gd name="T25" fmla="*/ 0 h 602"/>
                                <a:gd name="T26" fmla="*/ 0 w 618"/>
                                <a:gd name="T27" fmla="*/ 0 h 602"/>
                                <a:gd name="T28" fmla="*/ 0 w 618"/>
                                <a:gd name="T29" fmla="*/ 0 h 602"/>
                                <a:gd name="T30" fmla="*/ 0 w 618"/>
                                <a:gd name="T31" fmla="*/ 0 h 602"/>
                                <a:gd name="T32" fmla="*/ 0 w 618"/>
                                <a:gd name="T33" fmla="*/ 0 h 602"/>
                                <a:gd name="T34" fmla="*/ 0 w 618"/>
                                <a:gd name="T35" fmla="*/ 0 h 602"/>
                                <a:gd name="T36" fmla="*/ 0 w 618"/>
                                <a:gd name="T37" fmla="*/ 0 h 602"/>
                                <a:gd name="T38" fmla="*/ 0 w 618"/>
                                <a:gd name="T39" fmla="*/ 0 h 602"/>
                                <a:gd name="T40" fmla="*/ 0 w 618"/>
                                <a:gd name="T41" fmla="*/ 0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6266" name="Group 97">
                      <a:extLst>
                        <a:ext uri="{FF2B5EF4-FFF2-40B4-BE49-F238E27FC236}">
                          <a16:creationId xmlns:a16="http://schemas.microsoft.com/office/drawing/2014/main" id="{5ED6DFB0-CCEE-4AEE-9603-8DB8DB38A515}"/>
                        </a:ext>
                      </a:extLst>
                    </p:cNvPr>
                    <p:cNvGrpSpPr>
                      <a:grpSpLocks/>
                    </p:cNvGrpSpPr>
                    <p:nvPr/>
                  </p:nvGrpSpPr>
                  <p:grpSpPr bwMode="auto">
                    <a:xfrm>
                      <a:off x="2151" y="1787"/>
                      <a:ext cx="187" cy="152"/>
                      <a:chOff x="2151" y="1787"/>
                      <a:chExt cx="187" cy="152"/>
                    </a:xfrm>
                  </p:grpSpPr>
                  <p:grpSp>
                    <p:nvGrpSpPr>
                      <p:cNvPr id="36267" name="Group 98">
                        <a:extLst>
                          <a:ext uri="{FF2B5EF4-FFF2-40B4-BE49-F238E27FC236}">
                            <a16:creationId xmlns:a16="http://schemas.microsoft.com/office/drawing/2014/main" id="{DCEBDA4E-6349-4D3F-8D6F-055E3653E630}"/>
                          </a:ext>
                        </a:extLst>
                      </p:cNvPr>
                      <p:cNvGrpSpPr>
                        <a:grpSpLocks/>
                      </p:cNvGrpSpPr>
                      <p:nvPr/>
                    </p:nvGrpSpPr>
                    <p:grpSpPr bwMode="auto">
                      <a:xfrm>
                        <a:off x="2222" y="1863"/>
                        <a:ext cx="114" cy="76"/>
                        <a:chOff x="2222" y="1863"/>
                        <a:chExt cx="114" cy="76"/>
                      </a:xfrm>
                    </p:grpSpPr>
                    <p:grpSp>
                      <p:nvGrpSpPr>
                        <p:cNvPr id="36275" name="Group 99">
                          <a:extLst>
                            <a:ext uri="{FF2B5EF4-FFF2-40B4-BE49-F238E27FC236}">
                              <a16:creationId xmlns:a16="http://schemas.microsoft.com/office/drawing/2014/main" id="{DDCF91EE-37F4-4A9F-8BBC-913357406FED}"/>
                            </a:ext>
                          </a:extLst>
                        </p:cNvPr>
                        <p:cNvGrpSpPr>
                          <a:grpSpLocks/>
                        </p:cNvGrpSpPr>
                        <p:nvPr/>
                      </p:nvGrpSpPr>
                      <p:grpSpPr bwMode="auto">
                        <a:xfrm>
                          <a:off x="2291" y="1863"/>
                          <a:ext cx="45" cy="38"/>
                          <a:chOff x="2291" y="1863"/>
                          <a:chExt cx="45" cy="38"/>
                        </a:xfrm>
                      </p:grpSpPr>
                      <p:sp>
                        <p:nvSpPr>
                          <p:cNvPr id="36282" name="Freeform 100">
                            <a:extLst>
                              <a:ext uri="{FF2B5EF4-FFF2-40B4-BE49-F238E27FC236}">
                                <a16:creationId xmlns:a16="http://schemas.microsoft.com/office/drawing/2014/main" id="{742A3204-43AE-4E68-85F4-9A2992D8930B}"/>
                              </a:ext>
                            </a:extLst>
                          </p:cNvPr>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0 h 101"/>
                              <a:gd name="T8" fmla="*/ 0 w 27"/>
                              <a:gd name="T9" fmla="*/ 0 h 101"/>
                              <a:gd name="T10" fmla="*/ 0 w 27"/>
                              <a:gd name="T11" fmla="*/ 0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3" name="Freeform 101">
                            <a:extLst>
                              <a:ext uri="{FF2B5EF4-FFF2-40B4-BE49-F238E27FC236}">
                                <a16:creationId xmlns:a16="http://schemas.microsoft.com/office/drawing/2014/main" id="{3CAD7FF2-8F0A-4F0C-BB44-7B39BBE5C05F}"/>
                              </a:ext>
                            </a:extLst>
                          </p:cNvPr>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0 w 124"/>
                              <a:gd name="T7" fmla="*/ 0 h 137"/>
                              <a:gd name="T8" fmla="*/ 0 w 124"/>
                              <a:gd name="T9" fmla="*/ 0 h 137"/>
                              <a:gd name="T10" fmla="*/ 0 w 124"/>
                              <a:gd name="T11" fmla="*/ 0 h 137"/>
                              <a:gd name="T12" fmla="*/ 0 w 124"/>
                              <a:gd name="T13" fmla="*/ 0 h 137"/>
                              <a:gd name="T14" fmla="*/ 0 w 124"/>
                              <a:gd name="T15" fmla="*/ 0 h 137"/>
                              <a:gd name="T16" fmla="*/ 0 w 124"/>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4" name="Freeform 102">
                            <a:extLst>
                              <a:ext uri="{FF2B5EF4-FFF2-40B4-BE49-F238E27FC236}">
                                <a16:creationId xmlns:a16="http://schemas.microsoft.com/office/drawing/2014/main" id="{EEB21EEB-E168-4174-B5EA-313273406D1D}"/>
                              </a:ext>
                            </a:extLst>
                          </p:cNvPr>
                          <p:cNvSpPr>
                            <a:spLocks/>
                          </p:cNvSpPr>
                          <p:nvPr/>
                        </p:nvSpPr>
                        <p:spPr bwMode="auto">
                          <a:xfrm>
                            <a:off x="2327" y="1863"/>
                            <a:ext cx="9" cy="33"/>
                          </a:xfrm>
                          <a:custGeom>
                            <a:avLst/>
                            <a:gdLst>
                              <a:gd name="T0" fmla="*/ 0 w 45"/>
                              <a:gd name="T1" fmla="*/ 0 h 162"/>
                              <a:gd name="T2" fmla="*/ 0 w 45"/>
                              <a:gd name="T3" fmla="*/ 0 h 162"/>
                              <a:gd name="T4" fmla="*/ 0 w 45"/>
                              <a:gd name="T5" fmla="*/ 0 h 162"/>
                              <a:gd name="T6" fmla="*/ 0 w 45"/>
                              <a:gd name="T7" fmla="*/ 0 h 162"/>
                              <a:gd name="T8" fmla="*/ 0 w 45"/>
                              <a:gd name="T9" fmla="*/ 0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76" name="Group 103">
                          <a:extLst>
                            <a:ext uri="{FF2B5EF4-FFF2-40B4-BE49-F238E27FC236}">
                              <a16:creationId xmlns:a16="http://schemas.microsoft.com/office/drawing/2014/main" id="{0B122E75-33F0-46A7-8360-B9D22047CAD4}"/>
                            </a:ext>
                          </a:extLst>
                        </p:cNvPr>
                        <p:cNvGrpSpPr>
                          <a:grpSpLocks/>
                        </p:cNvGrpSpPr>
                        <p:nvPr/>
                      </p:nvGrpSpPr>
                      <p:grpSpPr bwMode="auto">
                        <a:xfrm>
                          <a:off x="2222" y="1916"/>
                          <a:ext cx="61" cy="23"/>
                          <a:chOff x="2222" y="1916"/>
                          <a:chExt cx="61" cy="23"/>
                        </a:xfrm>
                      </p:grpSpPr>
                      <p:sp>
                        <p:nvSpPr>
                          <p:cNvPr id="36277" name="Freeform 104">
                            <a:extLst>
                              <a:ext uri="{FF2B5EF4-FFF2-40B4-BE49-F238E27FC236}">
                                <a16:creationId xmlns:a16="http://schemas.microsoft.com/office/drawing/2014/main" id="{023065DB-FC12-4DA3-AD67-FC518EBC4909}"/>
                              </a:ext>
                            </a:extLst>
                          </p:cNvPr>
                          <p:cNvSpPr>
                            <a:spLocks/>
                          </p:cNvSpPr>
                          <p:nvPr/>
                        </p:nvSpPr>
                        <p:spPr bwMode="auto">
                          <a:xfrm>
                            <a:off x="2244" y="1919"/>
                            <a:ext cx="36" cy="5"/>
                          </a:xfrm>
                          <a:custGeom>
                            <a:avLst/>
                            <a:gdLst>
                              <a:gd name="T0" fmla="*/ 0 w 179"/>
                              <a:gd name="T1" fmla="*/ 0 h 24"/>
                              <a:gd name="T2" fmla="*/ 0 w 179"/>
                              <a:gd name="T3" fmla="*/ 0 h 24"/>
                              <a:gd name="T4" fmla="*/ 0 w 179"/>
                              <a:gd name="T5" fmla="*/ 0 h 24"/>
                              <a:gd name="T6" fmla="*/ 0 w 179"/>
                              <a:gd name="T7" fmla="*/ 0 h 24"/>
                              <a:gd name="T8" fmla="*/ 0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8" name="Freeform 105">
                            <a:extLst>
                              <a:ext uri="{FF2B5EF4-FFF2-40B4-BE49-F238E27FC236}">
                                <a16:creationId xmlns:a16="http://schemas.microsoft.com/office/drawing/2014/main" id="{D9BED53E-379F-4B41-B036-914629E0965F}"/>
                              </a:ext>
                            </a:extLst>
                          </p:cNvPr>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9" name="Freeform 106">
                            <a:extLst>
                              <a:ext uri="{FF2B5EF4-FFF2-40B4-BE49-F238E27FC236}">
                                <a16:creationId xmlns:a16="http://schemas.microsoft.com/office/drawing/2014/main" id="{5BA01451-59F1-48A6-9F7C-83AC6117D86C}"/>
                              </a:ext>
                            </a:extLst>
                          </p:cNvPr>
                          <p:cNvSpPr>
                            <a:spLocks/>
                          </p:cNvSpPr>
                          <p:nvPr/>
                        </p:nvSpPr>
                        <p:spPr bwMode="auto">
                          <a:xfrm>
                            <a:off x="2222" y="1932"/>
                            <a:ext cx="44" cy="7"/>
                          </a:xfrm>
                          <a:custGeom>
                            <a:avLst/>
                            <a:gdLst>
                              <a:gd name="T0" fmla="*/ 0 w 220"/>
                              <a:gd name="T1" fmla="*/ 0 h 35"/>
                              <a:gd name="T2" fmla="*/ 0 w 220"/>
                              <a:gd name="T3" fmla="*/ 0 h 35"/>
                              <a:gd name="T4" fmla="*/ 0 w 220"/>
                              <a:gd name="T5" fmla="*/ 0 h 35"/>
                              <a:gd name="T6" fmla="*/ 0 w 220"/>
                              <a:gd name="T7" fmla="*/ 0 h 35"/>
                              <a:gd name="T8" fmla="*/ 0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0" name="Freeform 107">
                            <a:extLst>
                              <a:ext uri="{FF2B5EF4-FFF2-40B4-BE49-F238E27FC236}">
                                <a16:creationId xmlns:a16="http://schemas.microsoft.com/office/drawing/2014/main" id="{EF58CB8E-8B0D-4917-AC45-FC7B6F247F7B}"/>
                              </a:ext>
                            </a:extLst>
                          </p:cNvPr>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0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1" name="Line 108">
                            <a:extLst>
                              <a:ext uri="{FF2B5EF4-FFF2-40B4-BE49-F238E27FC236}">
                                <a16:creationId xmlns:a16="http://schemas.microsoft.com/office/drawing/2014/main" id="{188E945A-D8D9-4911-8FEA-27D934BD107C}"/>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6268" name="Group 109">
                        <a:extLst>
                          <a:ext uri="{FF2B5EF4-FFF2-40B4-BE49-F238E27FC236}">
                            <a16:creationId xmlns:a16="http://schemas.microsoft.com/office/drawing/2014/main" id="{21FDA6E5-B1D0-4FDB-96E8-375653756464}"/>
                          </a:ext>
                        </a:extLst>
                      </p:cNvPr>
                      <p:cNvGrpSpPr>
                        <a:grpSpLocks/>
                      </p:cNvGrpSpPr>
                      <p:nvPr/>
                    </p:nvGrpSpPr>
                    <p:grpSpPr bwMode="auto">
                      <a:xfrm>
                        <a:off x="2151" y="1787"/>
                        <a:ext cx="187" cy="152"/>
                        <a:chOff x="2151" y="1787"/>
                        <a:chExt cx="187" cy="152"/>
                      </a:xfrm>
                    </p:grpSpPr>
                    <p:grpSp>
                      <p:nvGrpSpPr>
                        <p:cNvPr id="36269" name="Group 110">
                          <a:extLst>
                            <a:ext uri="{FF2B5EF4-FFF2-40B4-BE49-F238E27FC236}">
                              <a16:creationId xmlns:a16="http://schemas.microsoft.com/office/drawing/2014/main" id="{609562F6-F325-4AEE-9470-39EA8D63F20C}"/>
                            </a:ext>
                          </a:extLst>
                        </p:cNvPr>
                        <p:cNvGrpSpPr>
                          <a:grpSpLocks/>
                        </p:cNvGrpSpPr>
                        <p:nvPr/>
                      </p:nvGrpSpPr>
                      <p:grpSpPr bwMode="auto">
                        <a:xfrm>
                          <a:off x="2162" y="1796"/>
                          <a:ext cx="176" cy="143"/>
                          <a:chOff x="2162" y="1796"/>
                          <a:chExt cx="176" cy="143"/>
                        </a:xfrm>
                      </p:grpSpPr>
                      <p:sp>
                        <p:nvSpPr>
                          <p:cNvPr id="36273" name="Freeform 111">
                            <a:extLst>
                              <a:ext uri="{FF2B5EF4-FFF2-40B4-BE49-F238E27FC236}">
                                <a16:creationId xmlns:a16="http://schemas.microsoft.com/office/drawing/2014/main" id="{5306BBE8-8C09-422F-8B22-4C661CAEE275}"/>
                              </a:ext>
                            </a:extLst>
                          </p:cNvPr>
                          <p:cNvSpPr>
                            <a:spLocks/>
                          </p:cNvSpPr>
                          <p:nvPr/>
                        </p:nvSpPr>
                        <p:spPr bwMode="auto">
                          <a:xfrm>
                            <a:off x="2162" y="1796"/>
                            <a:ext cx="176" cy="114"/>
                          </a:xfrm>
                          <a:custGeom>
                            <a:avLst/>
                            <a:gdLst>
                              <a:gd name="T0" fmla="*/ 0 w 877"/>
                              <a:gd name="T1" fmla="*/ 0 h 567"/>
                              <a:gd name="T2" fmla="*/ 0 w 877"/>
                              <a:gd name="T3" fmla="*/ 0 h 567"/>
                              <a:gd name="T4" fmla="*/ 0 w 877"/>
                              <a:gd name="T5" fmla="*/ 0 h 567"/>
                              <a:gd name="T6" fmla="*/ 0 w 877"/>
                              <a:gd name="T7" fmla="*/ 0 h 567"/>
                              <a:gd name="T8" fmla="*/ 0 w 877"/>
                              <a:gd name="T9" fmla="*/ 0 h 567"/>
                              <a:gd name="T10" fmla="*/ 0 w 877"/>
                              <a:gd name="T11" fmla="*/ 0 h 567"/>
                              <a:gd name="T12" fmla="*/ 0 w 877"/>
                              <a:gd name="T13" fmla="*/ 0 h 567"/>
                              <a:gd name="T14" fmla="*/ 0 w 877"/>
                              <a:gd name="T15" fmla="*/ 0 h 567"/>
                              <a:gd name="T16" fmla="*/ 0 w 877"/>
                              <a:gd name="T17" fmla="*/ 0 h 567"/>
                              <a:gd name="T18" fmla="*/ 0 w 877"/>
                              <a:gd name="T19" fmla="*/ 0 h 567"/>
                              <a:gd name="T20" fmla="*/ 0 w 877"/>
                              <a:gd name="T21" fmla="*/ 0 h 567"/>
                              <a:gd name="T22" fmla="*/ 0 w 877"/>
                              <a:gd name="T23" fmla="*/ 0 h 567"/>
                              <a:gd name="T24" fmla="*/ 0 w 877"/>
                              <a:gd name="T25" fmla="*/ 0 h 567"/>
                              <a:gd name="T26" fmla="*/ 0 w 877"/>
                              <a:gd name="T27" fmla="*/ 0 h 567"/>
                              <a:gd name="T28" fmla="*/ 0 w 877"/>
                              <a:gd name="T29" fmla="*/ 0 h 567"/>
                              <a:gd name="T30" fmla="*/ 0 w 877"/>
                              <a:gd name="T31" fmla="*/ 0 h 567"/>
                              <a:gd name="T32" fmla="*/ 0 w 877"/>
                              <a:gd name="T33" fmla="*/ 0 h 567"/>
                              <a:gd name="T34" fmla="*/ 0 w 877"/>
                              <a:gd name="T35" fmla="*/ 0 h 567"/>
                              <a:gd name="T36" fmla="*/ 0 w 877"/>
                              <a:gd name="T37" fmla="*/ 0 h 567"/>
                              <a:gd name="T38" fmla="*/ 0 w 877"/>
                              <a:gd name="T39" fmla="*/ 0 h 567"/>
                              <a:gd name="T40" fmla="*/ 0 w 877"/>
                              <a:gd name="T41" fmla="*/ 0 h 567"/>
                              <a:gd name="T42" fmla="*/ 0 w 877"/>
                              <a:gd name="T43" fmla="*/ 0 h 567"/>
                              <a:gd name="T44" fmla="*/ 0 w 877"/>
                              <a:gd name="T45" fmla="*/ 0 h 567"/>
                              <a:gd name="T46" fmla="*/ 0 w 877"/>
                              <a:gd name="T47" fmla="*/ 0 h 567"/>
                              <a:gd name="T48" fmla="*/ 0 w 877"/>
                              <a:gd name="T49" fmla="*/ 0 h 567"/>
                              <a:gd name="T50" fmla="*/ 0 w 877"/>
                              <a:gd name="T51" fmla="*/ 0 h 567"/>
                              <a:gd name="T52" fmla="*/ 0 w 877"/>
                              <a:gd name="T53" fmla="*/ 0 h 567"/>
                              <a:gd name="T54" fmla="*/ 0 w 877"/>
                              <a:gd name="T55" fmla="*/ 0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4" name="Freeform 112">
                            <a:extLst>
                              <a:ext uri="{FF2B5EF4-FFF2-40B4-BE49-F238E27FC236}">
                                <a16:creationId xmlns:a16="http://schemas.microsoft.com/office/drawing/2014/main" id="{D31C952C-A3E7-41FF-B599-8B36CFB771A9}"/>
                              </a:ext>
                            </a:extLst>
                          </p:cNvPr>
                          <p:cNvSpPr>
                            <a:spLocks/>
                          </p:cNvSpPr>
                          <p:nvPr/>
                        </p:nvSpPr>
                        <p:spPr bwMode="auto">
                          <a:xfrm>
                            <a:off x="2190" y="1802"/>
                            <a:ext cx="99" cy="137"/>
                          </a:xfrm>
                          <a:custGeom>
                            <a:avLst/>
                            <a:gdLst>
                              <a:gd name="T0" fmla="*/ 0 w 494"/>
                              <a:gd name="T1" fmla="*/ 0 h 685"/>
                              <a:gd name="T2" fmla="*/ 0 w 494"/>
                              <a:gd name="T3" fmla="*/ 0 h 685"/>
                              <a:gd name="T4" fmla="*/ 0 w 494"/>
                              <a:gd name="T5" fmla="*/ 0 h 685"/>
                              <a:gd name="T6" fmla="*/ 0 w 494"/>
                              <a:gd name="T7" fmla="*/ 0 h 685"/>
                              <a:gd name="T8" fmla="*/ 0 w 494"/>
                              <a:gd name="T9" fmla="*/ 0 h 685"/>
                              <a:gd name="T10" fmla="*/ 0 w 494"/>
                              <a:gd name="T11" fmla="*/ 0 h 685"/>
                              <a:gd name="T12" fmla="*/ 0 w 494"/>
                              <a:gd name="T13" fmla="*/ 0 h 685"/>
                              <a:gd name="T14" fmla="*/ 0 w 494"/>
                              <a:gd name="T15" fmla="*/ 0 h 685"/>
                              <a:gd name="T16" fmla="*/ 0 w 494"/>
                              <a:gd name="T17" fmla="*/ 0 h 685"/>
                              <a:gd name="T18" fmla="*/ 0 w 494"/>
                              <a:gd name="T19" fmla="*/ 0 h 685"/>
                              <a:gd name="T20" fmla="*/ 0 w 494"/>
                              <a:gd name="T21" fmla="*/ 0 h 685"/>
                              <a:gd name="T22" fmla="*/ 0 w 494"/>
                              <a:gd name="T23" fmla="*/ 0 h 685"/>
                              <a:gd name="T24" fmla="*/ 0 w 494"/>
                              <a:gd name="T25" fmla="*/ 0 h 685"/>
                              <a:gd name="T26" fmla="*/ 0 w 494"/>
                              <a:gd name="T27" fmla="*/ 0 h 685"/>
                              <a:gd name="T28" fmla="*/ 0 w 494"/>
                              <a:gd name="T29" fmla="*/ 0 h 685"/>
                              <a:gd name="T30" fmla="*/ 0 w 494"/>
                              <a:gd name="T31" fmla="*/ 0 h 685"/>
                              <a:gd name="T32" fmla="*/ 0 w 494"/>
                              <a:gd name="T33" fmla="*/ 0 h 685"/>
                              <a:gd name="T34" fmla="*/ 0 w 494"/>
                              <a:gd name="T35" fmla="*/ 0 h 685"/>
                              <a:gd name="T36" fmla="*/ 0 w 494"/>
                              <a:gd name="T37" fmla="*/ 0 h 685"/>
                              <a:gd name="T38" fmla="*/ 0 w 494"/>
                              <a:gd name="T39" fmla="*/ 0 h 685"/>
                              <a:gd name="T40" fmla="*/ 0 w 494"/>
                              <a:gd name="T41" fmla="*/ 0 h 685"/>
                              <a:gd name="T42" fmla="*/ 0 w 494"/>
                              <a:gd name="T43" fmla="*/ 0 h 685"/>
                              <a:gd name="T44" fmla="*/ 0 w 494"/>
                              <a:gd name="T45" fmla="*/ 0 h 685"/>
                              <a:gd name="T46" fmla="*/ 0 w 494"/>
                              <a:gd name="T47" fmla="*/ 0 h 685"/>
                              <a:gd name="T48" fmla="*/ 0 w 494"/>
                              <a:gd name="T49" fmla="*/ 0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70" name="Group 113">
                          <a:extLst>
                            <a:ext uri="{FF2B5EF4-FFF2-40B4-BE49-F238E27FC236}">
                              <a16:creationId xmlns:a16="http://schemas.microsoft.com/office/drawing/2014/main" id="{B4384D8E-864E-4AE8-8C3A-AFC85207AF04}"/>
                            </a:ext>
                          </a:extLst>
                        </p:cNvPr>
                        <p:cNvGrpSpPr>
                          <a:grpSpLocks/>
                        </p:cNvGrpSpPr>
                        <p:nvPr/>
                      </p:nvGrpSpPr>
                      <p:grpSpPr bwMode="auto">
                        <a:xfrm>
                          <a:off x="2151" y="1787"/>
                          <a:ext cx="15" cy="16"/>
                          <a:chOff x="2151" y="1787"/>
                          <a:chExt cx="15" cy="16"/>
                        </a:xfrm>
                      </p:grpSpPr>
                      <p:sp>
                        <p:nvSpPr>
                          <p:cNvPr id="36271" name="Oval 114">
                            <a:extLst>
                              <a:ext uri="{FF2B5EF4-FFF2-40B4-BE49-F238E27FC236}">
                                <a16:creationId xmlns:a16="http://schemas.microsoft.com/office/drawing/2014/main" id="{DFB1AE4F-3275-44BB-916F-B401CB15B6F8}"/>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272" name="Oval 115">
                            <a:extLst>
                              <a:ext uri="{FF2B5EF4-FFF2-40B4-BE49-F238E27FC236}">
                                <a16:creationId xmlns:a16="http://schemas.microsoft.com/office/drawing/2014/main" id="{9CEFBCDA-E7FF-4130-B42D-DCA36E9D1F8D}"/>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grpSp>
              <p:nvGrpSpPr>
                <p:cNvPr id="36228" name="Group 116">
                  <a:extLst>
                    <a:ext uri="{FF2B5EF4-FFF2-40B4-BE49-F238E27FC236}">
                      <a16:creationId xmlns:a16="http://schemas.microsoft.com/office/drawing/2014/main" id="{37809704-FE8B-4BD7-B5B9-3A5D8FEBAA33}"/>
                    </a:ext>
                  </a:extLst>
                </p:cNvPr>
                <p:cNvGrpSpPr>
                  <a:grpSpLocks/>
                </p:cNvGrpSpPr>
                <p:nvPr/>
              </p:nvGrpSpPr>
              <p:grpSpPr bwMode="auto">
                <a:xfrm>
                  <a:off x="2012" y="1522"/>
                  <a:ext cx="275" cy="207"/>
                  <a:chOff x="2012" y="1522"/>
                  <a:chExt cx="275" cy="207"/>
                </a:xfrm>
              </p:grpSpPr>
              <p:grpSp>
                <p:nvGrpSpPr>
                  <p:cNvPr id="36229" name="Group 117">
                    <a:extLst>
                      <a:ext uri="{FF2B5EF4-FFF2-40B4-BE49-F238E27FC236}">
                        <a16:creationId xmlns:a16="http://schemas.microsoft.com/office/drawing/2014/main" id="{7C12FE6B-675F-4839-B147-891231182BFE}"/>
                      </a:ext>
                    </a:extLst>
                  </p:cNvPr>
                  <p:cNvGrpSpPr>
                    <a:grpSpLocks/>
                  </p:cNvGrpSpPr>
                  <p:nvPr/>
                </p:nvGrpSpPr>
                <p:grpSpPr bwMode="auto">
                  <a:xfrm>
                    <a:off x="2012" y="1522"/>
                    <a:ext cx="208" cy="183"/>
                    <a:chOff x="2012" y="1522"/>
                    <a:chExt cx="208" cy="183"/>
                  </a:xfrm>
                </p:grpSpPr>
                <p:grpSp>
                  <p:nvGrpSpPr>
                    <p:cNvPr id="36241" name="Group 118">
                      <a:extLst>
                        <a:ext uri="{FF2B5EF4-FFF2-40B4-BE49-F238E27FC236}">
                          <a16:creationId xmlns:a16="http://schemas.microsoft.com/office/drawing/2014/main" id="{E0728C7E-99B1-458C-9C66-A3F5D58A3556}"/>
                        </a:ext>
                      </a:extLst>
                    </p:cNvPr>
                    <p:cNvGrpSpPr>
                      <a:grpSpLocks/>
                    </p:cNvGrpSpPr>
                    <p:nvPr/>
                  </p:nvGrpSpPr>
                  <p:grpSpPr bwMode="auto">
                    <a:xfrm>
                      <a:off x="2012" y="1558"/>
                      <a:ext cx="208" cy="53"/>
                      <a:chOff x="2012" y="1558"/>
                      <a:chExt cx="208" cy="53"/>
                    </a:xfrm>
                  </p:grpSpPr>
                  <p:grpSp>
                    <p:nvGrpSpPr>
                      <p:cNvPr id="36253" name="Group 119">
                        <a:extLst>
                          <a:ext uri="{FF2B5EF4-FFF2-40B4-BE49-F238E27FC236}">
                            <a16:creationId xmlns:a16="http://schemas.microsoft.com/office/drawing/2014/main" id="{88001046-3D41-40BE-91BC-225042ED543D}"/>
                          </a:ext>
                        </a:extLst>
                      </p:cNvPr>
                      <p:cNvGrpSpPr>
                        <a:grpSpLocks/>
                      </p:cNvGrpSpPr>
                      <p:nvPr/>
                    </p:nvGrpSpPr>
                    <p:grpSpPr bwMode="auto">
                      <a:xfrm>
                        <a:off x="2015" y="1558"/>
                        <a:ext cx="205" cy="53"/>
                        <a:chOff x="2015" y="1558"/>
                        <a:chExt cx="205" cy="53"/>
                      </a:xfrm>
                    </p:grpSpPr>
                    <p:sp>
                      <p:nvSpPr>
                        <p:cNvPr id="36257" name="Freeform 120">
                          <a:extLst>
                            <a:ext uri="{FF2B5EF4-FFF2-40B4-BE49-F238E27FC236}">
                              <a16:creationId xmlns:a16="http://schemas.microsoft.com/office/drawing/2014/main" id="{B985E74D-C6B4-40BE-909E-2B3D03065A54}"/>
                            </a:ext>
                          </a:extLst>
                        </p:cNvPr>
                        <p:cNvSpPr>
                          <a:spLocks/>
                        </p:cNvSpPr>
                        <p:nvPr/>
                      </p:nvSpPr>
                      <p:spPr bwMode="auto">
                        <a:xfrm>
                          <a:off x="2015" y="1558"/>
                          <a:ext cx="204" cy="53"/>
                        </a:xfrm>
                        <a:custGeom>
                          <a:avLst/>
                          <a:gdLst>
                            <a:gd name="T0" fmla="*/ 0 w 1020"/>
                            <a:gd name="T1" fmla="*/ 0 h 265"/>
                            <a:gd name="T2" fmla="*/ 0 w 1020"/>
                            <a:gd name="T3" fmla="*/ 0 h 265"/>
                            <a:gd name="T4" fmla="*/ 0 w 1020"/>
                            <a:gd name="T5" fmla="*/ 0 h 265"/>
                            <a:gd name="T6" fmla="*/ 0 w 1020"/>
                            <a:gd name="T7" fmla="*/ 0 h 265"/>
                            <a:gd name="T8" fmla="*/ 0 w 1020"/>
                            <a:gd name="T9" fmla="*/ 0 h 265"/>
                            <a:gd name="T10" fmla="*/ 0 w 1020"/>
                            <a:gd name="T11" fmla="*/ 0 h 265"/>
                            <a:gd name="T12" fmla="*/ 0 w 1020"/>
                            <a:gd name="T13" fmla="*/ 0 h 265"/>
                            <a:gd name="T14" fmla="*/ 0 w 1020"/>
                            <a:gd name="T15" fmla="*/ 0 h 265"/>
                            <a:gd name="T16" fmla="*/ 0 w 1020"/>
                            <a:gd name="T17" fmla="*/ 0 h 265"/>
                            <a:gd name="T18" fmla="*/ 0 w 1020"/>
                            <a:gd name="T19" fmla="*/ 0 h 265"/>
                            <a:gd name="T20" fmla="*/ 0 w 1020"/>
                            <a:gd name="T21" fmla="*/ 0 h 265"/>
                            <a:gd name="T22" fmla="*/ 0 w 1020"/>
                            <a:gd name="T23" fmla="*/ 0 h 265"/>
                            <a:gd name="T24" fmla="*/ 0 w 1020"/>
                            <a:gd name="T25" fmla="*/ 0 h 265"/>
                            <a:gd name="T26" fmla="*/ 0 w 1020"/>
                            <a:gd name="T27" fmla="*/ 0 h 265"/>
                            <a:gd name="T28" fmla="*/ 0 w 1020"/>
                            <a:gd name="T29" fmla="*/ 0 h 265"/>
                            <a:gd name="T30" fmla="*/ 0 w 1020"/>
                            <a:gd name="T31" fmla="*/ 0 h 265"/>
                            <a:gd name="T32" fmla="*/ 0 w 1020"/>
                            <a:gd name="T33" fmla="*/ 0 h 265"/>
                            <a:gd name="T34" fmla="*/ 0 w 1020"/>
                            <a:gd name="T35" fmla="*/ 0 h 265"/>
                            <a:gd name="T36" fmla="*/ 0 w 1020"/>
                            <a:gd name="T37" fmla="*/ 0 h 265"/>
                            <a:gd name="T38" fmla="*/ 0 w 1020"/>
                            <a:gd name="T39" fmla="*/ 0 h 265"/>
                            <a:gd name="T40" fmla="*/ 0 w 1020"/>
                            <a:gd name="T41" fmla="*/ 0 h 265"/>
                            <a:gd name="T42" fmla="*/ 0 w 1020"/>
                            <a:gd name="T43" fmla="*/ 0 h 265"/>
                            <a:gd name="T44" fmla="*/ 0 w 1020"/>
                            <a:gd name="T45" fmla="*/ 0 h 265"/>
                            <a:gd name="T46" fmla="*/ 0 w 1020"/>
                            <a:gd name="T47" fmla="*/ 0 h 265"/>
                            <a:gd name="T48" fmla="*/ 0 w 1020"/>
                            <a:gd name="T49" fmla="*/ 0 h 265"/>
                            <a:gd name="T50" fmla="*/ 0 w 1020"/>
                            <a:gd name="T51" fmla="*/ 0 h 265"/>
                            <a:gd name="T52" fmla="*/ 0 w 1020"/>
                            <a:gd name="T53" fmla="*/ 0 h 265"/>
                            <a:gd name="T54" fmla="*/ 0 w 1020"/>
                            <a:gd name="T55" fmla="*/ 0 h 265"/>
                            <a:gd name="T56" fmla="*/ 0 w 1020"/>
                            <a:gd name="T57" fmla="*/ 0 h 265"/>
                            <a:gd name="T58" fmla="*/ 0 w 1020"/>
                            <a:gd name="T59" fmla="*/ 0 h 265"/>
                            <a:gd name="T60" fmla="*/ 0 w 1020"/>
                            <a:gd name="T61" fmla="*/ 0 h 265"/>
                            <a:gd name="T62" fmla="*/ 0 w 1020"/>
                            <a:gd name="T63" fmla="*/ 0 h 265"/>
                            <a:gd name="T64" fmla="*/ 0 w 1020"/>
                            <a:gd name="T65" fmla="*/ 0 h 265"/>
                            <a:gd name="T66" fmla="*/ 0 w 1020"/>
                            <a:gd name="T67" fmla="*/ 0 h 265"/>
                            <a:gd name="T68" fmla="*/ 0 w 1020"/>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58" name="Group 121">
                          <a:extLst>
                            <a:ext uri="{FF2B5EF4-FFF2-40B4-BE49-F238E27FC236}">
                              <a16:creationId xmlns:a16="http://schemas.microsoft.com/office/drawing/2014/main" id="{F73BA73F-E978-485A-AF18-B6A43761AA99}"/>
                            </a:ext>
                          </a:extLst>
                        </p:cNvPr>
                        <p:cNvGrpSpPr>
                          <a:grpSpLocks/>
                        </p:cNvGrpSpPr>
                        <p:nvPr/>
                      </p:nvGrpSpPr>
                      <p:grpSpPr bwMode="auto">
                        <a:xfrm>
                          <a:off x="2029" y="1565"/>
                          <a:ext cx="191" cy="46"/>
                          <a:chOff x="2029" y="1565"/>
                          <a:chExt cx="191" cy="46"/>
                        </a:xfrm>
                      </p:grpSpPr>
                      <p:grpSp>
                        <p:nvGrpSpPr>
                          <p:cNvPr id="36259" name="Group 122">
                            <a:extLst>
                              <a:ext uri="{FF2B5EF4-FFF2-40B4-BE49-F238E27FC236}">
                                <a16:creationId xmlns:a16="http://schemas.microsoft.com/office/drawing/2014/main" id="{B40AEB6F-4DFC-4323-9A66-45A977D3F90F}"/>
                              </a:ext>
                            </a:extLst>
                          </p:cNvPr>
                          <p:cNvGrpSpPr>
                            <a:grpSpLocks/>
                          </p:cNvGrpSpPr>
                          <p:nvPr/>
                        </p:nvGrpSpPr>
                        <p:grpSpPr bwMode="auto">
                          <a:xfrm>
                            <a:off x="2029" y="1579"/>
                            <a:ext cx="191" cy="32"/>
                            <a:chOff x="2029" y="1579"/>
                            <a:chExt cx="191" cy="32"/>
                          </a:xfrm>
                        </p:grpSpPr>
                        <p:sp>
                          <p:nvSpPr>
                            <p:cNvPr id="36261" name="Freeform 123">
                              <a:extLst>
                                <a:ext uri="{FF2B5EF4-FFF2-40B4-BE49-F238E27FC236}">
                                  <a16:creationId xmlns:a16="http://schemas.microsoft.com/office/drawing/2014/main" id="{0FCC0600-123C-45F2-AE27-D02A257D53B6}"/>
                                </a:ext>
                              </a:extLst>
                            </p:cNvPr>
                            <p:cNvSpPr>
                              <a:spLocks/>
                            </p:cNvSpPr>
                            <p:nvPr/>
                          </p:nvSpPr>
                          <p:spPr bwMode="auto">
                            <a:xfrm>
                              <a:off x="2029" y="1580"/>
                              <a:ext cx="191" cy="27"/>
                            </a:xfrm>
                            <a:custGeom>
                              <a:avLst/>
                              <a:gdLst>
                                <a:gd name="T0" fmla="*/ 0 w 956"/>
                                <a:gd name="T1" fmla="*/ 0 h 134"/>
                                <a:gd name="T2" fmla="*/ 0 w 956"/>
                                <a:gd name="T3" fmla="*/ 0 h 134"/>
                                <a:gd name="T4" fmla="*/ 0 w 956"/>
                                <a:gd name="T5" fmla="*/ 0 h 134"/>
                                <a:gd name="T6" fmla="*/ 0 w 956"/>
                                <a:gd name="T7" fmla="*/ 0 h 134"/>
                                <a:gd name="T8" fmla="*/ 0 w 956"/>
                                <a:gd name="T9" fmla="*/ 0 h 134"/>
                                <a:gd name="T10" fmla="*/ 0 w 956"/>
                                <a:gd name="T11" fmla="*/ 0 h 134"/>
                                <a:gd name="T12" fmla="*/ 0 w 956"/>
                                <a:gd name="T13" fmla="*/ 0 h 134"/>
                                <a:gd name="T14" fmla="*/ 0 w 956"/>
                                <a:gd name="T15" fmla="*/ 0 h 134"/>
                                <a:gd name="T16" fmla="*/ 0 w 956"/>
                                <a:gd name="T17" fmla="*/ 0 h 134"/>
                                <a:gd name="T18" fmla="*/ 0 w 956"/>
                                <a:gd name="T19" fmla="*/ 0 h 134"/>
                                <a:gd name="T20" fmla="*/ 0 w 956"/>
                                <a:gd name="T21" fmla="*/ 0 h 134"/>
                                <a:gd name="T22" fmla="*/ 0 w 956"/>
                                <a:gd name="T23" fmla="*/ 0 h 134"/>
                                <a:gd name="T24" fmla="*/ 0 w 956"/>
                                <a:gd name="T25" fmla="*/ 0 h 134"/>
                                <a:gd name="T26" fmla="*/ 0 w 956"/>
                                <a:gd name="T27" fmla="*/ 0 h 134"/>
                                <a:gd name="T28" fmla="*/ 0 w 956"/>
                                <a:gd name="T29" fmla="*/ 0 h 134"/>
                                <a:gd name="T30" fmla="*/ 0 w 956"/>
                                <a:gd name="T31" fmla="*/ 0 h 134"/>
                                <a:gd name="T32" fmla="*/ 0 w 956"/>
                                <a:gd name="T33" fmla="*/ 0 h 134"/>
                                <a:gd name="T34" fmla="*/ 0 w 956"/>
                                <a:gd name="T35" fmla="*/ 0 h 134"/>
                                <a:gd name="T36" fmla="*/ 0 w 956"/>
                                <a:gd name="T37" fmla="*/ 0 h 134"/>
                                <a:gd name="T38" fmla="*/ 0 w 956"/>
                                <a:gd name="T39" fmla="*/ 0 h 134"/>
                                <a:gd name="T40" fmla="*/ 0 w 956"/>
                                <a:gd name="T41" fmla="*/ 0 h 134"/>
                                <a:gd name="T42" fmla="*/ 0 w 956"/>
                                <a:gd name="T43" fmla="*/ 0 h 134"/>
                                <a:gd name="T44" fmla="*/ 0 w 956"/>
                                <a:gd name="T45" fmla="*/ 0 h 134"/>
                                <a:gd name="T46" fmla="*/ 0 w 956"/>
                                <a:gd name="T47" fmla="*/ 0 h 134"/>
                                <a:gd name="T48" fmla="*/ 0 w 956"/>
                                <a:gd name="T49" fmla="*/ 0 h 134"/>
                                <a:gd name="T50" fmla="*/ 0 w 956"/>
                                <a:gd name="T51" fmla="*/ 0 h 134"/>
                                <a:gd name="T52" fmla="*/ 0 w 956"/>
                                <a:gd name="T53" fmla="*/ 0 h 134"/>
                                <a:gd name="T54" fmla="*/ 0 w 956"/>
                                <a:gd name="T55" fmla="*/ 0 h 134"/>
                                <a:gd name="T56" fmla="*/ 0 w 956"/>
                                <a:gd name="T57" fmla="*/ 0 h 134"/>
                                <a:gd name="T58" fmla="*/ 0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2" name="Freeform 124">
                              <a:extLst>
                                <a:ext uri="{FF2B5EF4-FFF2-40B4-BE49-F238E27FC236}">
                                  <a16:creationId xmlns:a16="http://schemas.microsoft.com/office/drawing/2014/main" id="{56ECEC19-469D-4FA8-BF5C-03602DEB061B}"/>
                                </a:ext>
                              </a:extLst>
                            </p:cNvPr>
                            <p:cNvSpPr>
                              <a:spLocks/>
                            </p:cNvSpPr>
                            <p:nvPr/>
                          </p:nvSpPr>
                          <p:spPr bwMode="auto">
                            <a:xfrm>
                              <a:off x="2029" y="1579"/>
                              <a:ext cx="191" cy="32"/>
                            </a:xfrm>
                            <a:custGeom>
                              <a:avLst/>
                              <a:gdLst>
                                <a:gd name="T0" fmla="*/ 0 w 956"/>
                                <a:gd name="T1" fmla="*/ 0 h 158"/>
                                <a:gd name="T2" fmla="*/ 0 w 956"/>
                                <a:gd name="T3" fmla="*/ 0 h 158"/>
                                <a:gd name="T4" fmla="*/ 0 w 956"/>
                                <a:gd name="T5" fmla="*/ 0 h 158"/>
                                <a:gd name="T6" fmla="*/ 0 w 956"/>
                                <a:gd name="T7" fmla="*/ 0 h 158"/>
                                <a:gd name="T8" fmla="*/ 0 w 956"/>
                                <a:gd name="T9" fmla="*/ 0 h 158"/>
                                <a:gd name="T10" fmla="*/ 0 w 956"/>
                                <a:gd name="T11" fmla="*/ 0 h 158"/>
                                <a:gd name="T12" fmla="*/ 0 w 956"/>
                                <a:gd name="T13" fmla="*/ 0 h 158"/>
                                <a:gd name="T14" fmla="*/ 0 w 956"/>
                                <a:gd name="T15" fmla="*/ 0 h 158"/>
                                <a:gd name="T16" fmla="*/ 0 w 956"/>
                                <a:gd name="T17" fmla="*/ 0 h 158"/>
                                <a:gd name="T18" fmla="*/ 0 w 956"/>
                                <a:gd name="T19" fmla="*/ 0 h 158"/>
                                <a:gd name="T20" fmla="*/ 0 w 956"/>
                                <a:gd name="T21" fmla="*/ 0 h 158"/>
                                <a:gd name="T22" fmla="*/ 0 w 956"/>
                                <a:gd name="T23" fmla="*/ 0 h 158"/>
                                <a:gd name="T24" fmla="*/ 0 w 956"/>
                                <a:gd name="T25" fmla="*/ 0 h 158"/>
                                <a:gd name="T26" fmla="*/ 0 w 956"/>
                                <a:gd name="T27" fmla="*/ 0 h 158"/>
                                <a:gd name="T28" fmla="*/ 0 w 956"/>
                                <a:gd name="T29" fmla="*/ 0 h 158"/>
                                <a:gd name="T30" fmla="*/ 0 w 956"/>
                                <a:gd name="T31" fmla="*/ 0 h 158"/>
                                <a:gd name="T32" fmla="*/ 0 w 956"/>
                                <a:gd name="T33" fmla="*/ 0 h 158"/>
                                <a:gd name="T34" fmla="*/ 0 w 956"/>
                                <a:gd name="T35" fmla="*/ 0 h 158"/>
                                <a:gd name="T36" fmla="*/ 0 w 956"/>
                                <a:gd name="T37" fmla="*/ 0 h 158"/>
                                <a:gd name="T38" fmla="*/ 0 w 956"/>
                                <a:gd name="T39" fmla="*/ 0 h 158"/>
                                <a:gd name="T40" fmla="*/ 0 w 956"/>
                                <a:gd name="T41" fmla="*/ 0 h 158"/>
                                <a:gd name="T42" fmla="*/ 0 w 956"/>
                                <a:gd name="T43" fmla="*/ 0 h 158"/>
                                <a:gd name="T44" fmla="*/ 0 w 956"/>
                                <a:gd name="T45" fmla="*/ 0 h 158"/>
                                <a:gd name="T46" fmla="*/ 0 w 956"/>
                                <a:gd name="T47" fmla="*/ 0 h 158"/>
                                <a:gd name="T48" fmla="*/ 0 w 956"/>
                                <a:gd name="T49" fmla="*/ 0 h 158"/>
                                <a:gd name="T50" fmla="*/ 0 w 956"/>
                                <a:gd name="T51" fmla="*/ 0 h 158"/>
                                <a:gd name="T52" fmla="*/ 0 w 956"/>
                                <a:gd name="T53" fmla="*/ 0 h 158"/>
                                <a:gd name="T54" fmla="*/ 0 w 956"/>
                                <a:gd name="T55" fmla="*/ 0 h 158"/>
                                <a:gd name="T56" fmla="*/ 0 w 956"/>
                                <a:gd name="T57" fmla="*/ 0 h 158"/>
                                <a:gd name="T58" fmla="*/ 0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60" name="Freeform 125">
                            <a:extLst>
                              <a:ext uri="{FF2B5EF4-FFF2-40B4-BE49-F238E27FC236}">
                                <a16:creationId xmlns:a16="http://schemas.microsoft.com/office/drawing/2014/main" id="{E83C6D79-54CC-4005-B491-5AC45E80EE58}"/>
                              </a:ext>
                            </a:extLst>
                          </p:cNvPr>
                          <p:cNvSpPr>
                            <a:spLocks/>
                          </p:cNvSpPr>
                          <p:nvPr/>
                        </p:nvSpPr>
                        <p:spPr bwMode="auto">
                          <a:xfrm>
                            <a:off x="2032" y="1565"/>
                            <a:ext cx="137" cy="16"/>
                          </a:xfrm>
                          <a:custGeom>
                            <a:avLst/>
                            <a:gdLst>
                              <a:gd name="T0" fmla="*/ 0 w 687"/>
                              <a:gd name="T1" fmla="*/ 0 h 78"/>
                              <a:gd name="T2" fmla="*/ 0 w 687"/>
                              <a:gd name="T3" fmla="*/ 0 h 78"/>
                              <a:gd name="T4" fmla="*/ 0 w 687"/>
                              <a:gd name="T5" fmla="*/ 0 h 78"/>
                              <a:gd name="T6" fmla="*/ 0 w 687"/>
                              <a:gd name="T7" fmla="*/ 0 h 78"/>
                              <a:gd name="T8" fmla="*/ 0 w 687"/>
                              <a:gd name="T9" fmla="*/ 0 h 78"/>
                              <a:gd name="T10" fmla="*/ 0 w 687"/>
                              <a:gd name="T11" fmla="*/ 0 h 78"/>
                              <a:gd name="T12" fmla="*/ 0 w 687"/>
                              <a:gd name="T13" fmla="*/ 0 h 78"/>
                              <a:gd name="T14" fmla="*/ 0 w 687"/>
                              <a:gd name="T15" fmla="*/ 0 h 78"/>
                              <a:gd name="T16" fmla="*/ 0 w 687"/>
                              <a:gd name="T17" fmla="*/ 0 h 78"/>
                              <a:gd name="T18" fmla="*/ 0 w 687"/>
                              <a:gd name="T19" fmla="*/ 0 h 78"/>
                              <a:gd name="T20" fmla="*/ 0 w 687"/>
                              <a:gd name="T21" fmla="*/ 0 h 78"/>
                              <a:gd name="T22" fmla="*/ 0 w 687"/>
                              <a:gd name="T23" fmla="*/ 0 h 78"/>
                              <a:gd name="T24" fmla="*/ 0 w 687"/>
                              <a:gd name="T25" fmla="*/ 0 h 78"/>
                              <a:gd name="T26" fmla="*/ 0 w 687"/>
                              <a:gd name="T27" fmla="*/ 0 h 78"/>
                              <a:gd name="T28" fmla="*/ 0 w 687"/>
                              <a:gd name="T29" fmla="*/ 0 h 78"/>
                              <a:gd name="T30" fmla="*/ 0 w 687"/>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54" name="Group 126">
                        <a:extLst>
                          <a:ext uri="{FF2B5EF4-FFF2-40B4-BE49-F238E27FC236}">
                            <a16:creationId xmlns:a16="http://schemas.microsoft.com/office/drawing/2014/main" id="{91C1AF23-8019-4B45-A4BF-1636482C0FAC}"/>
                          </a:ext>
                        </a:extLst>
                      </p:cNvPr>
                      <p:cNvGrpSpPr>
                        <a:grpSpLocks/>
                      </p:cNvGrpSpPr>
                      <p:nvPr/>
                    </p:nvGrpSpPr>
                    <p:grpSpPr bwMode="auto">
                      <a:xfrm>
                        <a:off x="2012" y="1579"/>
                        <a:ext cx="21" cy="32"/>
                        <a:chOff x="2012" y="1579"/>
                        <a:chExt cx="21" cy="32"/>
                      </a:xfrm>
                    </p:grpSpPr>
                    <p:sp>
                      <p:nvSpPr>
                        <p:cNvPr id="36255" name="Freeform 127">
                          <a:extLst>
                            <a:ext uri="{FF2B5EF4-FFF2-40B4-BE49-F238E27FC236}">
                              <a16:creationId xmlns:a16="http://schemas.microsoft.com/office/drawing/2014/main" id="{D2E0FE34-93F7-4B3C-B0BA-38840A355037}"/>
                            </a:ext>
                          </a:extLst>
                        </p:cNvPr>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0 h 160"/>
                            <a:gd name="T14" fmla="*/ 0 w 106"/>
                            <a:gd name="T15" fmla="*/ 0 h 160"/>
                            <a:gd name="T16" fmla="*/ 0 w 106"/>
                            <a:gd name="T17" fmla="*/ 0 h 160"/>
                            <a:gd name="T18" fmla="*/ 0 w 106"/>
                            <a:gd name="T19" fmla="*/ 0 h 160"/>
                            <a:gd name="T20" fmla="*/ 0 w 106"/>
                            <a:gd name="T21" fmla="*/ 0 h 160"/>
                            <a:gd name="T22" fmla="*/ 0 w 106"/>
                            <a:gd name="T23" fmla="*/ 0 h 160"/>
                            <a:gd name="T24" fmla="*/ 0 w 106"/>
                            <a:gd name="T25" fmla="*/ 0 h 160"/>
                            <a:gd name="T26" fmla="*/ 0 w 106"/>
                            <a:gd name="T27" fmla="*/ 0 h 160"/>
                            <a:gd name="T28" fmla="*/ 0 w 106"/>
                            <a:gd name="T29" fmla="*/ 0 h 160"/>
                            <a:gd name="T30" fmla="*/ 0 w 106"/>
                            <a:gd name="T31" fmla="*/ 0 h 160"/>
                            <a:gd name="T32" fmla="*/ 0 w 106"/>
                            <a:gd name="T33" fmla="*/ 0 h 160"/>
                            <a:gd name="T34" fmla="*/ 0 w 106"/>
                            <a:gd name="T35" fmla="*/ 0 h 160"/>
                            <a:gd name="T36" fmla="*/ 0 w 106"/>
                            <a:gd name="T37" fmla="*/ 0 h 160"/>
                            <a:gd name="T38" fmla="*/ 0 w 106"/>
                            <a:gd name="T39" fmla="*/ 0 h 160"/>
                            <a:gd name="T40" fmla="*/ 0 w 106"/>
                            <a:gd name="T41" fmla="*/ 0 h 160"/>
                            <a:gd name="T42" fmla="*/ 0 w 106"/>
                            <a:gd name="T43" fmla="*/ 0 h 160"/>
                            <a:gd name="T44" fmla="*/ 0 w 106"/>
                            <a:gd name="T45" fmla="*/ 0 h 160"/>
                            <a:gd name="T46" fmla="*/ 0 w 106"/>
                            <a:gd name="T47" fmla="*/ 0 h 160"/>
                            <a:gd name="T48" fmla="*/ 0 w 106"/>
                            <a:gd name="T49" fmla="*/ 0 h 160"/>
                            <a:gd name="T50" fmla="*/ 0 w 106"/>
                            <a:gd name="T51" fmla="*/ 0 h 160"/>
                            <a:gd name="T52" fmla="*/ 0 w 106"/>
                            <a:gd name="T53" fmla="*/ 0 h 160"/>
                            <a:gd name="T54" fmla="*/ 0 w 106"/>
                            <a:gd name="T55" fmla="*/ 0 h 160"/>
                            <a:gd name="T56" fmla="*/ 0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en-US"/>
                        </a:p>
                      </p:txBody>
                    </p:sp>
                    <p:sp>
                      <p:nvSpPr>
                        <p:cNvPr id="36256" name="Freeform 128">
                          <a:extLst>
                            <a:ext uri="{FF2B5EF4-FFF2-40B4-BE49-F238E27FC236}">
                              <a16:creationId xmlns:a16="http://schemas.microsoft.com/office/drawing/2014/main" id="{69F51A53-9311-41EC-9675-A3D176B58198}"/>
                            </a:ext>
                          </a:extLst>
                        </p:cNvPr>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0 h 108"/>
                            <a:gd name="T18" fmla="*/ 0 w 71"/>
                            <a:gd name="T19" fmla="*/ 0 h 108"/>
                            <a:gd name="T20" fmla="*/ 0 w 71"/>
                            <a:gd name="T21" fmla="*/ 0 h 108"/>
                            <a:gd name="T22" fmla="*/ 0 w 71"/>
                            <a:gd name="T23" fmla="*/ 0 h 108"/>
                            <a:gd name="T24" fmla="*/ 0 w 71"/>
                            <a:gd name="T25" fmla="*/ 0 h 108"/>
                            <a:gd name="T26" fmla="*/ 0 w 71"/>
                            <a:gd name="T27" fmla="*/ 0 h 108"/>
                            <a:gd name="T28" fmla="*/ 0 w 71"/>
                            <a:gd name="T29" fmla="*/ 0 h 108"/>
                            <a:gd name="T30" fmla="*/ 0 w 71"/>
                            <a:gd name="T31" fmla="*/ 0 h 108"/>
                            <a:gd name="T32" fmla="*/ 0 w 71"/>
                            <a:gd name="T33" fmla="*/ 0 h 108"/>
                            <a:gd name="T34" fmla="*/ 0 w 71"/>
                            <a:gd name="T35" fmla="*/ 0 h 108"/>
                            <a:gd name="T36" fmla="*/ 0 w 71"/>
                            <a:gd name="T37" fmla="*/ 0 h 108"/>
                            <a:gd name="T38" fmla="*/ 0 w 71"/>
                            <a:gd name="T39" fmla="*/ 0 h 108"/>
                            <a:gd name="T40" fmla="*/ 0 w 71"/>
                            <a:gd name="T41" fmla="*/ 0 h 108"/>
                            <a:gd name="T42" fmla="*/ 0 w 71"/>
                            <a:gd name="T43" fmla="*/ 0 h 108"/>
                            <a:gd name="T44" fmla="*/ 0 w 71"/>
                            <a:gd name="T45" fmla="*/ 0 h 108"/>
                            <a:gd name="T46" fmla="*/ 0 w 71"/>
                            <a:gd name="T47" fmla="*/ 0 h 108"/>
                            <a:gd name="T48" fmla="*/ 0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en-US"/>
                        </a:p>
                      </p:txBody>
                    </p:sp>
                  </p:grpSp>
                </p:grpSp>
                <p:grpSp>
                  <p:nvGrpSpPr>
                    <p:cNvPr id="36242" name="Group 129">
                      <a:extLst>
                        <a:ext uri="{FF2B5EF4-FFF2-40B4-BE49-F238E27FC236}">
                          <a16:creationId xmlns:a16="http://schemas.microsoft.com/office/drawing/2014/main" id="{19AD46A0-3E68-4FC5-9DBE-8B00EB520682}"/>
                        </a:ext>
                      </a:extLst>
                    </p:cNvPr>
                    <p:cNvGrpSpPr>
                      <a:grpSpLocks/>
                    </p:cNvGrpSpPr>
                    <p:nvPr/>
                  </p:nvGrpSpPr>
                  <p:grpSpPr bwMode="auto">
                    <a:xfrm>
                      <a:off x="2072" y="1522"/>
                      <a:ext cx="112" cy="183"/>
                      <a:chOff x="2072" y="1522"/>
                      <a:chExt cx="112" cy="183"/>
                    </a:xfrm>
                  </p:grpSpPr>
                  <p:grpSp>
                    <p:nvGrpSpPr>
                      <p:cNvPr id="36243" name="Group 130">
                        <a:extLst>
                          <a:ext uri="{FF2B5EF4-FFF2-40B4-BE49-F238E27FC236}">
                            <a16:creationId xmlns:a16="http://schemas.microsoft.com/office/drawing/2014/main" id="{71E4DD6D-4FB6-4488-9824-3D42DADD329E}"/>
                          </a:ext>
                        </a:extLst>
                      </p:cNvPr>
                      <p:cNvGrpSpPr>
                        <a:grpSpLocks/>
                      </p:cNvGrpSpPr>
                      <p:nvPr/>
                    </p:nvGrpSpPr>
                    <p:grpSpPr bwMode="auto">
                      <a:xfrm>
                        <a:off x="2072" y="1522"/>
                        <a:ext cx="112" cy="179"/>
                        <a:chOff x="2072" y="1522"/>
                        <a:chExt cx="112" cy="179"/>
                      </a:xfrm>
                    </p:grpSpPr>
                    <p:sp>
                      <p:nvSpPr>
                        <p:cNvPr id="36247" name="Freeform 131">
                          <a:extLst>
                            <a:ext uri="{FF2B5EF4-FFF2-40B4-BE49-F238E27FC236}">
                              <a16:creationId xmlns:a16="http://schemas.microsoft.com/office/drawing/2014/main" id="{EE897C9D-D438-4E89-96DC-D2C92BEA6B59}"/>
                            </a:ext>
                          </a:extLst>
                        </p:cNvPr>
                        <p:cNvSpPr>
                          <a:spLocks/>
                        </p:cNvSpPr>
                        <p:nvPr/>
                      </p:nvSpPr>
                      <p:spPr bwMode="auto">
                        <a:xfrm>
                          <a:off x="2072" y="1522"/>
                          <a:ext cx="112" cy="179"/>
                        </a:xfrm>
                        <a:custGeom>
                          <a:avLst/>
                          <a:gdLst>
                            <a:gd name="T0" fmla="*/ 0 w 562"/>
                            <a:gd name="T1" fmla="*/ 0 h 898"/>
                            <a:gd name="T2" fmla="*/ 0 w 562"/>
                            <a:gd name="T3" fmla="*/ 0 h 898"/>
                            <a:gd name="T4" fmla="*/ 0 w 562"/>
                            <a:gd name="T5" fmla="*/ 0 h 898"/>
                            <a:gd name="T6" fmla="*/ 0 w 562"/>
                            <a:gd name="T7" fmla="*/ 0 h 898"/>
                            <a:gd name="T8" fmla="*/ 0 w 562"/>
                            <a:gd name="T9" fmla="*/ 0 h 898"/>
                            <a:gd name="T10" fmla="*/ 0 w 562"/>
                            <a:gd name="T11" fmla="*/ 0 h 898"/>
                            <a:gd name="T12" fmla="*/ 0 w 562"/>
                            <a:gd name="T13" fmla="*/ 0 h 898"/>
                            <a:gd name="T14" fmla="*/ 0 w 562"/>
                            <a:gd name="T15" fmla="*/ 0 h 898"/>
                            <a:gd name="T16" fmla="*/ 0 w 562"/>
                            <a:gd name="T17" fmla="*/ 0 h 898"/>
                            <a:gd name="T18" fmla="*/ 0 w 562"/>
                            <a:gd name="T19" fmla="*/ 0 h 898"/>
                            <a:gd name="T20" fmla="*/ 0 w 562"/>
                            <a:gd name="T21" fmla="*/ 0 h 898"/>
                            <a:gd name="T22" fmla="*/ 0 w 562"/>
                            <a:gd name="T23" fmla="*/ 0 h 898"/>
                            <a:gd name="T24" fmla="*/ 0 w 562"/>
                            <a:gd name="T25" fmla="*/ 0 h 898"/>
                            <a:gd name="T26" fmla="*/ 0 w 562"/>
                            <a:gd name="T27" fmla="*/ 0 h 898"/>
                            <a:gd name="T28" fmla="*/ 0 w 562"/>
                            <a:gd name="T29" fmla="*/ 0 h 898"/>
                            <a:gd name="T30" fmla="*/ 0 w 562"/>
                            <a:gd name="T31" fmla="*/ 0 h 898"/>
                            <a:gd name="T32" fmla="*/ 0 w 562"/>
                            <a:gd name="T33" fmla="*/ 0 h 898"/>
                            <a:gd name="T34" fmla="*/ 0 w 562"/>
                            <a:gd name="T35" fmla="*/ 0 h 898"/>
                            <a:gd name="T36" fmla="*/ 0 w 562"/>
                            <a:gd name="T37" fmla="*/ 0 h 898"/>
                            <a:gd name="T38" fmla="*/ 0 w 562"/>
                            <a:gd name="T39" fmla="*/ 0 h 898"/>
                            <a:gd name="T40" fmla="*/ 0 w 562"/>
                            <a:gd name="T41" fmla="*/ 0 h 898"/>
                            <a:gd name="T42" fmla="*/ 0 w 562"/>
                            <a:gd name="T43" fmla="*/ 0 h 898"/>
                            <a:gd name="T44" fmla="*/ 0 w 562"/>
                            <a:gd name="T45" fmla="*/ 0 h 898"/>
                            <a:gd name="T46" fmla="*/ 0 w 562"/>
                            <a:gd name="T47" fmla="*/ 0 h 898"/>
                            <a:gd name="T48" fmla="*/ 0 w 562"/>
                            <a:gd name="T49" fmla="*/ 0 h 898"/>
                            <a:gd name="T50" fmla="*/ 0 w 562"/>
                            <a:gd name="T51" fmla="*/ 0 h 898"/>
                            <a:gd name="T52" fmla="*/ 0 w 562"/>
                            <a:gd name="T53" fmla="*/ 0 h 898"/>
                            <a:gd name="T54" fmla="*/ 0 w 562"/>
                            <a:gd name="T55" fmla="*/ 0 h 898"/>
                            <a:gd name="T56" fmla="*/ 0 w 562"/>
                            <a:gd name="T57" fmla="*/ 0 h 898"/>
                            <a:gd name="T58" fmla="*/ 0 w 562"/>
                            <a:gd name="T59" fmla="*/ 0 h 898"/>
                            <a:gd name="T60" fmla="*/ 0 w 562"/>
                            <a:gd name="T61" fmla="*/ 0 h 898"/>
                            <a:gd name="T62" fmla="*/ 0 w 562"/>
                            <a:gd name="T63" fmla="*/ 0 h 898"/>
                            <a:gd name="T64" fmla="*/ 0 w 562"/>
                            <a:gd name="T65" fmla="*/ 0 h 898"/>
                            <a:gd name="T66" fmla="*/ 0 w 562"/>
                            <a:gd name="T67" fmla="*/ 0 h 898"/>
                            <a:gd name="T68" fmla="*/ 0 w 562"/>
                            <a:gd name="T69" fmla="*/ 0 h 898"/>
                            <a:gd name="T70" fmla="*/ 0 w 562"/>
                            <a:gd name="T71" fmla="*/ 0 h 898"/>
                            <a:gd name="T72" fmla="*/ 0 w 562"/>
                            <a:gd name="T73" fmla="*/ 0 h 898"/>
                            <a:gd name="T74" fmla="*/ 0 w 562"/>
                            <a:gd name="T75" fmla="*/ 0 h 898"/>
                            <a:gd name="T76" fmla="*/ 0 w 562"/>
                            <a:gd name="T77" fmla="*/ 0 h 898"/>
                            <a:gd name="T78" fmla="*/ 0 w 562"/>
                            <a:gd name="T79" fmla="*/ 0 h 898"/>
                            <a:gd name="T80" fmla="*/ 0 w 562"/>
                            <a:gd name="T81" fmla="*/ 0 h 898"/>
                            <a:gd name="T82" fmla="*/ 0 w 562"/>
                            <a:gd name="T83" fmla="*/ 0 h 898"/>
                            <a:gd name="T84" fmla="*/ 0 w 562"/>
                            <a:gd name="T85" fmla="*/ 0 h 898"/>
                            <a:gd name="T86" fmla="*/ 0 w 562"/>
                            <a:gd name="T87" fmla="*/ 0 h 898"/>
                            <a:gd name="T88" fmla="*/ 0 w 562"/>
                            <a:gd name="T89" fmla="*/ 0 h 898"/>
                            <a:gd name="T90" fmla="*/ 0 w 562"/>
                            <a:gd name="T91" fmla="*/ 0 h 898"/>
                            <a:gd name="T92" fmla="*/ 0 w 562"/>
                            <a:gd name="T93" fmla="*/ 0 h 898"/>
                            <a:gd name="T94" fmla="*/ 0 w 562"/>
                            <a:gd name="T95" fmla="*/ 0 h 898"/>
                            <a:gd name="T96" fmla="*/ 0 w 562"/>
                            <a:gd name="T97" fmla="*/ 0 h 898"/>
                            <a:gd name="T98" fmla="*/ 0 w 562"/>
                            <a:gd name="T99" fmla="*/ 0 h 898"/>
                            <a:gd name="T100" fmla="*/ 0 w 562"/>
                            <a:gd name="T101" fmla="*/ 0 h 898"/>
                            <a:gd name="T102" fmla="*/ 0 w 562"/>
                            <a:gd name="T103" fmla="*/ 0 h 898"/>
                            <a:gd name="T104" fmla="*/ 0 w 562"/>
                            <a:gd name="T105" fmla="*/ 0 h 898"/>
                            <a:gd name="T106" fmla="*/ 0 w 562"/>
                            <a:gd name="T107" fmla="*/ 0 h 898"/>
                            <a:gd name="T108" fmla="*/ 0 w 562"/>
                            <a:gd name="T109" fmla="*/ 0 h 898"/>
                            <a:gd name="T110" fmla="*/ 0 w 562"/>
                            <a:gd name="T111" fmla="*/ 0 h 898"/>
                            <a:gd name="T112" fmla="*/ 0 w 562"/>
                            <a:gd name="T113" fmla="*/ 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48" name="Group 132">
                          <a:extLst>
                            <a:ext uri="{FF2B5EF4-FFF2-40B4-BE49-F238E27FC236}">
                              <a16:creationId xmlns:a16="http://schemas.microsoft.com/office/drawing/2014/main" id="{6D3C9BDA-FBFC-48EF-9B6E-F74F17B61DB0}"/>
                            </a:ext>
                          </a:extLst>
                        </p:cNvPr>
                        <p:cNvGrpSpPr>
                          <a:grpSpLocks/>
                        </p:cNvGrpSpPr>
                        <p:nvPr/>
                      </p:nvGrpSpPr>
                      <p:grpSpPr bwMode="auto">
                        <a:xfrm>
                          <a:off x="2072" y="1522"/>
                          <a:ext cx="112" cy="179"/>
                          <a:chOff x="2072" y="1522"/>
                          <a:chExt cx="112" cy="179"/>
                        </a:xfrm>
                      </p:grpSpPr>
                      <p:sp>
                        <p:nvSpPr>
                          <p:cNvPr id="36249" name="Freeform 133">
                            <a:extLst>
                              <a:ext uri="{FF2B5EF4-FFF2-40B4-BE49-F238E27FC236}">
                                <a16:creationId xmlns:a16="http://schemas.microsoft.com/office/drawing/2014/main" id="{A7E40D78-4760-49A0-92A8-80FF6AE93DD6}"/>
                              </a:ext>
                            </a:extLst>
                          </p:cNvPr>
                          <p:cNvSpPr>
                            <a:spLocks/>
                          </p:cNvSpPr>
                          <p:nvPr/>
                        </p:nvSpPr>
                        <p:spPr bwMode="auto">
                          <a:xfrm>
                            <a:off x="2092" y="1535"/>
                            <a:ext cx="83" cy="140"/>
                          </a:xfrm>
                          <a:custGeom>
                            <a:avLst/>
                            <a:gdLst>
                              <a:gd name="T0" fmla="*/ 0 w 417"/>
                              <a:gd name="T1" fmla="*/ 0 h 703"/>
                              <a:gd name="T2" fmla="*/ 0 w 417"/>
                              <a:gd name="T3" fmla="*/ 0 h 703"/>
                              <a:gd name="T4" fmla="*/ 0 w 417"/>
                              <a:gd name="T5" fmla="*/ 0 h 703"/>
                              <a:gd name="T6" fmla="*/ 0 w 417"/>
                              <a:gd name="T7" fmla="*/ 0 h 703"/>
                              <a:gd name="T8" fmla="*/ 0 w 417"/>
                              <a:gd name="T9" fmla="*/ 0 h 703"/>
                              <a:gd name="T10" fmla="*/ 0 w 417"/>
                              <a:gd name="T11" fmla="*/ 0 h 703"/>
                              <a:gd name="T12" fmla="*/ 0 w 417"/>
                              <a:gd name="T13" fmla="*/ 0 h 703"/>
                              <a:gd name="T14" fmla="*/ 0 w 417"/>
                              <a:gd name="T15" fmla="*/ 0 h 703"/>
                              <a:gd name="T16" fmla="*/ 0 w 417"/>
                              <a:gd name="T17" fmla="*/ 0 h 703"/>
                              <a:gd name="T18" fmla="*/ 0 w 417"/>
                              <a:gd name="T19" fmla="*/ 0 h 703"/>
                              <a:gd name="T20" fmla="*/ 0 w 417"/>
                              <a:gd name="T21" fmla="*/ 0 h 703"/>
                              <a:gd name="T22" fmla="*/ 0 w 417"/>
                              <a:gd name="T23" fmla="*/ 0 h 703"/>
                              <a:gd name="T24" fmla="*/ 0 w 417"/>
                              <a:gd name="T25" fmla="*/ 0 h 703"/>
                              <a:gd name="T26" fmla="*/ 0 w 417"/>
                              <a:gd name="T27" fmla="*/ 0 h 703"/>
                              <a:gd name="T28" fmla="*/ 0 w 417"/>
                              <a:gd name="T29" fmla="*/ 0 h 703"/>
                              <a:gd name="T30" fmla="*/ 0 w 417"/>
                              <a:gd name="T31" fmla="*/ 0 h 703"/>
                              <a:gd name="T32" fmla="*/ 0 w 417"/>
                              <a:gd name="T33" fmla="*/ 0 h 703"/>
                              <a:gd name="T34" fmla="*/ 0 w 417"/>
                              <a:gd name="T35" fmla="*/ 0 h 703"/>
                              <a:gd name="T36" fmla="*/ 0 w 417"/>
                              <a:gd name="T37" fmla="*/ 0 h 703"/>
                              <a:gd name="T38" fmla="*/ 0 w 417"/>
                              <a:gd name="T39" fmla="*/ 0 h 703"/>
                              <a:gd name="T40" fmla="*/ 0 w 417"/>
                              <a:gd name="T41" fmla="*/ 0 h 703"/>
                              <a:gd name="T42" fmla="*/ 0 w 417"/>
                              <a:gd name="T43" fmla="*/ 0 h 703"/>
                              <a:gd name="T44" fmla="*/ 0 w 417"/>
                              <a:gd name="T45" fmla="*/ 0 h 703"/>
                              <a:gd name="T46" fmla="*/ 0 w 417"/>
                              <a:gd name="T47" fmla="*/ 0 h 703"/>
                              <a:gd name="T48" fmla="*/ 0 w 417"/>
                              <a:gd name="T49" fmla="*/ 0 h 703"/>
                              <a:gd name="T50" fmla="*/ 0 w 417"/>
                              <a:gd name="T51" fmla="*/ 0 h 703"/>
                              <a:gd name="T52" fmla="*/ 0 w 417"/>
                              <a:gd name="T53" fmla="*/ 0 h 703"/>
                              <a:gd name="T54" fmla="*/ 0 w 417"/>
                              <a:gd name="T55" fmla="*/ 0 h 703"/>
                              <a:gd name="T56" fmla="*/ 0 w 417"/>
                              <a:gd name="T57" fmla="*/ 0 h 703"/>
                              <a:gd name="T58" fmla="*/ 0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50" name="Freeform 134">
                            <a:extLst>
                              <a:ext uri="{FF2B5EF4-FFF2-40B4-BE49-F238E27FC236}">
                                <a16:creationId xmlns:a16="http://schemas.microsoft.com/office/drawing/2014/main" id="{AE735468-FF13-4443-8C84-664D4B437D5C}"/>
                              </a:ext>
                            </a:extLst>
                          </p:cNvPr>
                          <p:cNvSpPr>
                            <a:spLocks/>
                          </p:cNvSpPr>
                          <p:nvPr/>
                        </p:nvSpPr>
                        <p:spPr bwMode="auto">
                          <a:xfrm>
                            <a:off x="2113" y="1550"/>
                            <a:ext cx="71" cy="117"/>
                          </a:xfrm>
                          <a:custGeom>
                            <a:avLst/>
                            <a:gdLst>
                              <a:gd name="T0" fmla="*/ 0 w 356"/>
                              <a:gd name="T1" fmla="*/ 0 h 585"/>
                              <a:gd name="T2" fmla="*/ 0 w 356"/>
                              <a:gd name="T3" fmla="*/ 0 h 585"/>
                              <a:gd name="T4" fmla="*/ 0 w 356"/>
                              <a:gd name="T5" fmla="*/ 0 h 585"/>
                              <a:gd name="T6" fmla="*/ 0 w 356"/>
                              <a:gd name="T7" fmla="*/ 0 h 585"/>
                              <a:gd name="T8" fmla="*/ 0 w 356"/>
                              <a:gd name="T9" fmla="*/ 0 h 585"/>
                              <a:gd name="T10" fmla="*/ 0 w 356"/>
                              <a:gd name="T11" fmla="*/ 0 h 585"/>
                              <a:gd name="T12" fmla="*/ 0 w 356"/>
                              <a:gd name="T13" fmla="*/ 0 h 585"/>
                              <a:gd name="T14" fmla="*/ 0 w 356"/>
                              <a:gd name="T15" fmla="*/ 0 h 585"/>
                              <a:gd name="T16" fmla="*/ 0 w 356"/>
                              <a:gd name="T17" fmla="*/ 0 h 585"/>
                              <a:gd name="T18" fmla="*/ 0 w 356"/>
                              <a:gd name="T19" fmla="*/ 0 h 585"/>
                              <a:gd name="T20" fmla="*/ 0 w 356"/>
                              <a:gd name="T21" fmla="*/ 0 h 585"/>
                              <a:gd name="T22" fmla="*/ 0 w 356"/>
                              <a:gd name="T23" fmla="*/ 0 h 585"/>
                              <a:gd name="T24" fmla="*/ 0 w 356"/>
                              <a:gd name="T25" fmla="*/ 0 h 585"/>
                              <a:gd name="T26" fmla="*/ 0 w 356"/>
                              <a:gd name="T27" fmla="*/ 0 h 585"/>
                              <a:gd name="T28" fmla="*/ 0 w 356"/>
                              <a:gd name="T29" fmla="*/ 0 h 585"/>
                              <a:gd name="T30" fmla="*/ 0 w 356"/>
                              <a:gd name="T31" fmla="*/ 0 h 585"/>
                              <a:gd name="T32" fmla="*/ 0 w 356"/>
                              <a:gd name="T33" fmla="*/ 0 h 585"/>
                              <a:gd name="T34" fmla="*/ 0 w 356"/>
                              <a:gd name="T35" fmla="*/ 0 h 585"/>
                              <a:gd name="T36" fmla="*/ 0 w 356"/>
                              <a:gd name="T37" fmla="*/ 0 h 585"/>
                              <a:gd name="T38" fmla="*/ 0 w 356"/>
                              <a:gd name="T39" fmla="*/ 0 h 585"/>
                              <a:gd name="T40" fmla="*/ 0 w 356"/>
                              <a:gd name="T41" fmla="*/ 0 h 585"/>
                              <a:gd name="T42" fmla="*/ 0 w 356"/>
                              <a:gd name="T43" fmla="*/ 0 h 585"/>
                              <a:gd name="T44" fmla="*/ 0 w 356"/>
                              <a:gd name="T45" fmla="*/ 0 h 585"/>
                              <a:gd name="T46" fmla="*/ 0 w 356"/>
                              <a:gd name="T47" fmla="*/ 0 h 585"/>
                              <a:gd name="T48" fmla="*/ 0 w 356"/>
                              <a:gd name="T49" fmla="*/ 0 h 585"/>
                              <a:gd name="T50" fmla="*/ 0 w 356"/>
                              <a:gd name="T51" fmla="*/ 0 h 585"/>
                              <a:gd name="T52" fmla="*/ 0 w 356"/>
                              <a:gd name="T53" fmla="*/ 0 h 585"/>
                              <a:gd name="T54" fmla="*/ 0 w 356"/>
                              <a:gd name="T55" fmla="*/ 0 h 585"/>
                              <a:gd name="T56" fmla="*/ 0 w 356"/>
                              <a:gd name="T57" fmla="*/ 0 h 585"/>
                              <a:gd name="T58" fmla="*/ 0 w 356"/>
                              <a:gd name="T59" fmla="*/ 0 h 585"/>
                              <a:gd name="T60" fmla="*/ 0 w 356"/>
                              <a:gd name="T61" fmla="*/ 0 h 585"/>
                              <a:gd name="T62" fmla="*/ 0 w 356"/>
                              <a:gd name="T63" fmla="*/ 0 h 585"/>
                              <a:gd name="T64" fmla="*/ 0 w 356"/>
                              <a:gd name="T65" fmla="*/ 0 h 585"/>
                              <a:gd name="T66" fmla="*/ 0 w 356"/>
                              <a:gd name="T67" fmla="*/ 0 h 585"/>
                              <a:gd name="T68" fmla="*/ 0 w 356"/>
                              <a:gd name="T69" fmla="*/ 0 h 585"/>
                              <a:gd name="T70" fmla="*/ 0 w 356"/>
                              <a:gd name="T71" fmla="*/ 0 h 585"/>
                              <a:gd name="T72" fmla="*/ 0 w 356"/>
                              <a:gd name="T73" fmla="*/ 0 h 585"/>
                              <a:gd name="T74" fmla="*/ 0 w 356"/>
                              <a:gd name="T75" fmla="*/ 0 h 585"/>
                              <a:gd name="T76" fmla="*/ 0 w 356"/>
                              <a:gd name="T77" fmla="*/ 0 h 585"/>
                              <a:gd name="T78" fmla="*/ 0 w 356"/>
                              <a:gd name="T79" fmla="*/ 0 h 585"/>
                              <a:gd name="T80" fmla="*/ 0 w 356"/>
                              <a:gd name="T81" fmla="*/ 0 h 585"/>
                              <a:gd name="T82" fmla="*/ 0 w 356"/>
                              <a:gd name="T83" fmla="*/ 0 h 585"/>
                              <a:gd name="T84" fmla="*/ 0 w 356"/>
                              <a:gd name="T85" fmla="*/ 0 h 585"/>
                              <a:gd name="T86" fmla="*/ 0 w 356"/>
                              <a:gd name="T87" fmla="*/ 0 h 585"/>
                              <a:gd name="T88" fmla="*/ 0 w 356"/>
                              <a:gd name="T89" fmla="*/ 0 h 585"/>
                              <a:gd name="T90" fmla="*/ 0 w 356"/>
                              <a:gd name="T91" fmla="*/ 0 h 585"/>
                              <a:gd name="T92" fmla="*/ 0 w 356"/>
                              <a:gd name="T93" fmla="*/ 0 h 585"/>
                              <a:gd name="T94" fmla="*/ 0 w 356"/>
                              <a:gd name="T95" fmla="*/ 0 h 585"/>
                              <a:gd name="T96" fmla="*/ 0 w 356"/>
                              <a:gd name="T97" fmla="*/ 0 h 585"/>
                              <a:gd name="T98" fmla="*/ 0 w 356"/>
                              <a:gd name="T99" fmla="*/ 0 h 585"/>
                              <a:gd name="T100" fmla="*/ 0 w 356"/>
                              <a:gd name="T101" fmla="*/ 0 h 585"/>
                              <a:gd name="T102" fmla="*/ 0 w 356"/>
                              <a:gd name="T103" fmla="*/ 0 h 585"/>
                              <a:gd name="T104" fmla="*/ 0 w 356"/>
                              <a:gd name="T105" fmla="*/ 0 h 585"/>
                              <a:gd name="T106" fmla="*/ 0 w 356"/>
                              <a:gd name="T107" fmla="*/ 0 h 585"/>
                              <a:gd name="T108" fmla="*/ 0 w 356"/>
                              <a:gd name="T109" fmla="*/ 0 h 585"/>
                              <a:gd name="T110" fmla="*/ 0 w 356"/>
                              <a:gd name="T111" fmla="*/ 0 h 585"/>
                              <a:gd name="T112" fmla="*/ 0 w 356"/>
                              <a:gd name="T113" fmla="*/ 0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1" name="Freeform 135">
                            <a:extLst>
                              <a:ext uri="{FF2B5EF4-FFF2-40B4-BE49-F238E27FC236}">
                                <a16:creationId xmlns:a16="http://schemas.microsoft.com/office/drawing/2014/main" id="{9DCBD377-980F-4EAF-977D-657735E518E1}"/>
                              </a:ext>
                            </a:extLst>
                          </p:cNvPr>
                          <p:cNvSpPr>
                            <a:spLocks/>
                          </p:cNvSpPr>
                          <p:nvPr/>
                        </p:nvSpPr>
                        <p:spPr bwMode="auto">
                          <a:xfrm>
                            <a:off x="2122" y="1555"/>
                            <a:ext cx="62" cy="113"/>
                          </a:xfrm>
                          <a:custGeom>
                            <a:avLst/>
                            <a:gdLst>
                              <a:gd name="T0" fmla="*/ 0 w 308"/>
                              <a:gd name="T1" fmla="*/ 0 h 566"/>
                              <a:gd name="T2" fmla="*/ 0 w 308"/>
                              <a:gd name="T3" fmla="*/ 0 h 566"/>
                              <a:gd name="T4" fmla="*/ 0 w 308"/>
                              <a:gd name="T5" fmla="*/ 0 h 566"/>
                              <a:gd name="T6" fmla="*/ 0 w 308"/>
                              <a:gd name="T7" fmla="*/ 0 h 566"/>
                              <a:gd name="T8" fmla="*/ 0 w 308"/>
                              <a:gd name="T9" fmla="*/ 0 h 566"/>
                              <a:gd name="T10" fmla="*/ 0 w 308"/>
                              <a:gd name="T11" fmla="*/ 0 h 566"/>
                              <a:gd name="T12" fmla="*/ 0 w 308"/>
                              <a:gd name="T13" fmla="*/ 0 h 566"/>
                              <a:gd name="T14" fmla="*/ 0 w 308"/>
                              <a:gd name="T15" fmla="*/ 0 h 566"/>
                              <a:gd name="T16" fmla="*/ 0 w 308"/>
                              <a:gd name="T17" fmla="*/ 0 h 566"/>
                              <a:gd name="T18" fmla="*/ 0 w 308"/>
                              <a:gd name="T19" fmla="*/ 0 h 566"/>
                              <a:gd name="T20" fmla="*/ 0 w 308"/>
                              <a:gd name="T21" fmla="*/ 0 h 566"/>
                              <a:gd name="T22" fmla="*/ 0 w 308"/>
                              <a:gd name="T23" fmla="*/ 0 h 566"/>
                              <a:gd name="T24" fmla="*/ 0 w 308"/>
                              <a:gd name="T25" fmla="*/ 0 h 566"/>
                              <a:gd name="T26" fmla="*/ 0 w 308"/>
                              <a:gd name="T27" fmla="*/ 0 h 566"/>
                              <a:gd name="T28" fmla="*/ 0 w 308"/>
                              <a:gd name="T29" fmla="*/ 0 h 566"/>
                              <a:gd name="T30" fmla="*/ 0 w 308"/>
                              <a:gd name="T31" fmla="*/ 0 h 566"/>
                              <a:gd name="T32" fmla="*/ 0 w 308"/>
                              <a:gd name="T33" fmla="*/ 0 h 566"/>
                              <a:gd name="T34" fmla="*/ 0 w 308"/>
                              <a:gd name="T35" fmla="*/ 0 h 566"/>
                              <a:gd name="T36" fmla="*/ 0 w 308"/>
                              <a:gd name="T37" fmla="*/ 0 h 566"/>
                              <a:gd name="T38" fmla="*/ 0 w 308"/>
                              <a:gd name="T39" fmla="*/ 0 h 566"/>
                              <a:gd name="T40" fmla="*/ 0 w 308"/>
                              <a:gd name="T41" fmla="*/ 0 h 566"/>
                              <a:gd name="T42" fmla="*/ 0 w 308"/>
                              <a:gd name="T43" fmla="*/ 0 h 566"/>
                              <a:gd name="T44" fmla="*/ 0 w 308"/>
                              <a:gd name="T45" fmla="*/ 0 h 566"/>
                              <a:gd name="T46" fmla="*/ 0 w 308"/>
                              <a:gd name="T47" fmla="*/ 0 h 566"/>
                              <a:gd name="T48" fmla="*/ 0 w 308"/>
                              <a:gd name="T49" fmla="*/ 0 h 566"/>
                              <a:gd name="T50" fmla="*/ 0 w 308"/>
                              <a:gd name="T51" fmla="*/ 0 h 566"/>
                              <a:gd name="T52" fmla="*/ 0 w 308"/>
                              <a:gd name="T53" fmla="*/ 0 h 566"/>
                              <a:gd name="T54" fmla="*/ 0 w 308"/>
                              <a:gd name="T55" fmla="*/ 0 h 566"/>
                              <a:gd name="T56" fmla="*/ 0 w 308"/>
                              <a:gd name="T57" fmla="*/ 0 h 566"/>
                              <a:gd name="T58" fmla="*/ 0 w 308"/>
                              <a:gd name="T59" fmla="*/ 0 h 566"/>
                              <a:gd name="T60" fmla="*/ 0 w 308"/>
                              <a:gd name="T61" fmla="*/ 0 h 566"/>
                              <a:gd name="T62" fmla="*/ 0 w 308"/>
                              <a:gd name="T63" fmla="*/ 0 h 566"/>
                              <a:gd name="T64" fmla="*/ 0 w 308"/>
                              <a:gd name="T65" fmla="*/ 0 h 566"/>
                              <a:gd name="T66" fmla="*/ 0 w 308"/>
                              <a:gd name="T67" fmla="*/ 0 h 566"/>
                              <a:gd name="T68" fmla="*/ 0 w 308"/>
                              <a:gd name="T69" fmla="*/ 0 h 566"/>
                              <a:gd name="T70" fmla="*/ 0 w 308"/>
                              <a:gd name="T71" fmla="*/ 0 h 566"/>
                              <a:gd name="T72" fmla="*/ 0 w 308"/>
                              <a:gd name="T73" fmla="*/ 0 h 566"/>
                              <a:gd name="T74" fmla="*/ 0 w 308"/>
                              <a:gd name="T75" fmla="*/ 0 h 566"/>
                              <a:gd name="T76" fmla="*/ 0 w 308"/>
                              <a:gd name="T77" fmla="*/ 0 h 566"/>
                              <a:gd name="T78" fmla="*/ 0 w 308"/>
                              <a:gd name="T79" fmla="*/ 0 h 566"/>
                              <a:gd name="T80" fmla="*/ 0 w 308"/>
                              <a:gd name="T81" fmla="*/ 0 h 566"/>
                              <a:gd name="T82" fmla="*/ 0 w 308"/>
                              <a:gd name="T83" fmla="*/ 0 h 566"/>
                              <a:gd name="T84" fmla="*/ 0 w 308"/>
                              <a:gd name="T85" fmla="*/ 0 h 566"/>
                              <a:gd name="T86" fmla="*/ 0 w 308"/>
                              <a:gd name="T87" fmla="*/ 0 h 566"/>
                              <a:gd name="T88" fmla="*/ 0 w 308"/>
                              <a:gd name="T89" fmla="*/ 0 h 566"/>
                              <a:gd name="T90" fmla="*/ 0 w 308"/>
                              <a:gd name="T91" fmla="*/ 0 h 566"/>
                              <a:gd name="T92" fmla="*/ 0 w 308"/>
                              <a:gd name="T93" fmla="*/ 0 h 566"/>
                              <a:gd name="T94" fmla="*/ 0 w 308"/>
                              <a:gd name="T95" fmla="*/ 0 h 566"/>
                              <a:gd name="T96" fmla="*/ 0 w 308"/>
                              <a:gd name="T97" fmla="*/ 0 h 566"/>
                              <a:gd name="T98" fmla="*/ 0 w 308"/>
                              <a:gd name="T99" fmla="*/ 0 h 566"/>
                              <a:gd name="T100" fmla="*/ 0 w 308"/>
                              <a:gd name="T101" fmla="*/ 0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 name="Freeform 136">
                            <a:extLst>
                              <a:ext uri="{FF2B5EF4-FFF2-40B4-BE49-F238E27FC236}">
                                <a16:creationId xmlns:a16="http://schemas.microsoft.com/office/drawing/2014/main" id="{A45A60F0-A9A3-4DB0-85F3-6727DE0CC270}"/>
                              </a:ext>
                            </a:extLst>
                          </p:cNvPr>
                          <p:cNvSpPr>
                            <a:spLocks/>
                          </p:cNvSpPr>
                          <p:nvPr/>
                        </p:nvSpPr>
                        <p:spPr bwMode="auto">
                          <a:xfrm>
                            <a:off x="2072" y="1522"/>
                            <a:ext cx="101" cy="179"/>
                          </a:xfrm>
                          <a:custGeom>
                            <a:avLst/>
                            <a:gdLst>
                              <a:gd name="T0" fmla="*/ 0 w 503"/>
                              <a:gd name="T1" fmla="*/ 0 h 898"/>
                              <a:gd name="T2" fmla="*/ 0 w 503"/>
                              <a:gd name="T3" fmla="*/ 0 h 898"/>
                              <a:gd name="T4" fmla="*/ 0 w 503"/>
                              <a:gd name="T5" fmla="*/ 0 h 898"/>
                              <a:gd name="T6" fmla="*/ 0 w 503"/>
                              <a:gd name="T7" fmla="*/ 0 h 898"/>
                              <a:gd name="T8" fmla="*/ 0 w 503"/>
                              <a:gd name="T9" fmla="*/ 0 h 898"/>
                              <a:gd name="T10" fmla="*/ 0 w 503"/>
                              <a:gd name="T11" fmla="*/ 0 h 898"/>
                              <a:gd name="T12" fmla="*/ 0 w 503"/>
                              <a:gd name="T13" fmla="*/ 0 h 898"/>
                              <a:gd name="T14" fmla="*/ 0 w 503"/>
                              <a:gd name="T15" fmla="*/ 0 h 898"/>
                              <a:gd name="T16" fmla="*/ 0 w 503"/>
                              <a:gd name="T17" fmla="*/ 0 h 898"/>
                              <a:gd name="T18" fmla="*/ 0 w 503"/>
                              <a:gd name="T19" fmla="*/ 0 h 898"/>
                              <a:gd name="T20" fmla="*/ 0 w 503"/>
                              <a:gd name="T21" fmla="*/ 0 h 898"/>
                              <a:gd name="T22" fmla="*/ 0 w 503"/>
                              <a:gd name="T23" fmla="*/ 0 h 898"/>
                              <a:gd name="T24" fmla="*/ 0 w 503"/>
                              <a:gd name="T25" fmla="*/ 0 h 898"/>
                              <a:gd name="T26" fmla="*/ 0 w 503"/>
                              <a:gd name="T27" fmla="*/ 0 h 898"/>
                              <a:gd name="T28" fmla="*/ 0 w 503"/>
                              <a:gd name="T29" fmla="*/ 0 h 898"/>
                              <a:gd name="T30" fmla="*/ 0 w 503"/>
                              <a:gd name="T31" fmla="*/ 0 h 898"/>
                              <a:gd name="T32" fmla="*/ 0 w 503"/>
                              <a:gd name="T33" fmla="*/ 0 h 898"/>
                              <a:gd name="T34" fmla="*/ 0 w 503"/>
                              <a:gd name="T35" fmla="*/ 0 h 898"/>
                              <a:gd name="T36" fmla="*/ 0 w 503"/>
                              <a:gd name="T37" fmla="*/ 0 h 898"/>
                              <a:gd name="T38" fmla="*/ 0 w 503"/>
                              <a:gd name="T39" fmla="*/ 0 h 898"/>
                              <a:gd name="T40" fmla="*/ 0 w 503"/>
                              <a:gd name="T41" fmla="*/ 0 h 898"/>
                              <a:gd name="T42" fmla="*/ 0 w 503"/>
                              <a:gd name="T43" fmla="*/ 0 h 898"/>
                              <a:gd name="T44" fmla="*/ 0 w 503"/>
                              <a:gd name="T45" fmla="*/ 0 h 898"/>
                              <a:gd name="T46" fmla="*/ 0 w 503"/>
                              <a:gd name="T47" fmla="*/ 0 h 898"/>
                              <a:gd name="T48" fmla="*/ 0 w 503"/>
                              <a:gd name="T49" fmla="*/ 0 h 898"/>
                              <a:gd name="T50" fmla="*/ 0 w 503"/>
                              <a:gd name="T51" fmla="*/ 0 h 898"/>
                              <a:gd name="T52" fmla="*/ 0 w 503"/>
                              <a:gd name="T53" fmla="*/ 0 h 898"/>
                              <a:gd name="T54" fmla="*/ 0 w 503"/>
                              <a:gd name="T55" fmla="*/ 0 h 898"/>
                              <a:gd name="T56" fmla="*/ 0 w 503"/>
                              <a:gd name="T57" fmla="*/ 0 h 898"/>
                              <a:gd name="T58" fmla="*/ 0 w 503"/>
                              <a:gd name="T59" fmla="*/ 0 h 898"/>
                              <a:gd name="T60" fmla="*/ 0 w 503"/>
                              <a:gd name="T61" fmla="*/ 0 h 898"/>
                              <a:gd name="T62" fmla="*/ 0 w 503"/>
                              <a:gd name="T63" fmla="*/ 0 h 898"/>
                              <a:gd name="T64" fmla="*/ 0 w 503"/>
                              <a:gd name="T65" fmla="*/ 0 h 898"/>
                              <a:gd name="T66" fmla="*/ 0 w 503"/>
                              <a:gd name="T67" fmla="*/ 0 h 898"/>
                              <a:gd name="T68" fmla="*/ 0 w 503"/>
                              <a:gd name="T69" fmla="*/ 0 h 898"/>
                              <a:gd name="T70" fmla="*/ 0 w 503"/>
                              <a:gd name="T71" fmla="*/ 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44" name="Group 137">
                        <a:extLst>
                          <a:ext uri="{FF2B5EF4-FFF2-40B4-BE49-F238E27FC236}">
                            <a16:creationId xmlns:a16="http://schemas.microsoft.com/office/drawing/2014/main" id="{DCC0B7DA-C340-46B5-B205-E67668A2D501}"/>
                          </a:ext>
                        </a:extLst>
                      </p:cNvPr>
                      <p:cNvGrpSpPr>
                        <a:grpSpLocks/>
                      </p:cNvGrpSpPr>
                      <p:nvPr/>
                    </p:nvGrpSpPr>
                    <p:grpSpPr bwMode="auto">
                      <a:xfrm>
                        <a:off x="2112" y="1663"/>
                        <a:ext cx="49" cy="42"/>
                        <a:chOff x="2112" y="1663"/>
                        <a:chExt cx="49" cy="42"/>
                      </a:xfrm>
                    </p:grpSpPr>
                    <p:sp>
                      <p:nvSpPr>
                        <p:cNvPr id="36245" name="Freeform 138">
                          <a:extLst>
                            <a:ext uri="{FF2B5EF4-FFF2-40B4-BE49-F238E27FC236}">
                              <a16:creationId xmlns:a16="http://schemas.microsoft.com/office/drawing/2014/main" id="{7D2E9082-FA67-44DF-8C8B-9D60E8C5AE5D}"/>
                            </a:ext>
                          </a:extLst>
                        </p:cNvPr>
                        <p:cNvSpPr>
                          <a:spLocks/>
                        </p:cNvSpPr>
                        <p:nvPr/>
                      </p:nvSpPr>
                      <p:spPr bwMode="auto">
                        <a:xfrm>
                          <a:off x="2112" y="1663"/>
                          <a:ext cx="49" cy="42"/>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w 244"/>
                            <a:gd name="T11" fmla="*/ 0 h 210"/>
                            <a:gd name="T12" fmla="*/ 0 w 244"/>
                            <a:gd name="T13" fmla="*/ 0 h 210"/>
                            <a:gd name="T14" fmla="*/ 0 w 244"/>
                            <a:gd name="T15" fmla="*/ 0 h 210"/>
                            <a:gd name="T16" fmla="*/ 0 w 244"/>
                            <a:gd name="T17" fmla="*/ 0 h 210"/>
                            <a:gd name="T18" fmla="*/ 0 w 244"/>
                            <a:gd name="T19" fmla="*/ 0 h 210"/>
                            <a:gd name="T20" fmla="*/ 0 w 244"/>
                            <a:gd name="T21" fmla="*/ 0 h 210"/>
                            <a:gd name="T22" fmla="*/ 0 w 244"/>
                            <a:gd name="T23" fmla="*/ 0 h 210"/>
                            <a:gd name="T24" fmla="*/ 0 w 244"/>
                            <a:gd name="T25" fmla="*/ 0 h 210"/>
                            <a:gd name="T26" fmla="*/ 0 w 244"/>
                            <a:gd name="T27" fmla="*/ 0 h 210"/>
                            <a:gd name="T28" fmla="*/ 0 w 244"/>
                            <a:gd name="T29" fmla="*/ 0 h 210"/>
                            <a:gd name="T30" fmla="*/ 0 w 244"/>
                            <a:gd name="T31" fmla="*/ 0 h 210"/>
                            <a:gd name="T32" fmla="*/ 0 w 244"/>
                            <a:gd name="T33" fmla="*/ 0 h 210"/>
                            <a:gd name="T34" fmla="*/ 0 w 244"/>
                            <a:gd name="T35" fmla="*/ 0 h 210"/>
                            <a:gd name="T36" fmla="*/ 0 w 244"/>
                            <a:gd name="T37" fmla="*/ 0 h 210"/>
                            <a:gd name="T38" fmla="*/ 0 w 244"/>
                            <a:gd name="T39" fmla="*/ 0 h 210"/>
                            <a:gd name="T40" fmla="*/ 0 w 244"/>
                            <a:gd name="T41" fmla="*/ 0 h 210"/>
                            <a:gd name="T42" fmla="*/ 0 w 244"/>
                            <a:gd name="T43" fmla="*/ 0 h 210"/>
                            <a:gd name="T44" fmla="*/ 0 w 244"/>
                            <a:gd name="T45" fmla="*/ 0 h 210"/>
                            <a:gd name="T46" fmla="*/ 0 w 244"/>
                            <a:gd name="T47" fmla="*/ 0 h 210"/>
                            <a:gd name="T48" fmla="*/ 0 w 244"/>
                            <a:gd name="T49" fmla="*/ 0 h 210"/>
                            <a:gd name="T50" fmla="*/ 0 w 244"/>
                            <a:gd name="T51" fmla="*/ 0 h 210"/>
                            <a:gd name="T52" fmla="*/ 0 w 244"/>
                            <a:gd name="T53" fmla="*/ 0 h 210"/>
                            <a:gd name="T54" fmla="*/ 0 w 244"/>
                            <a:gd name="T55" fmla="*/ 0 h 210"/>
                            <a:gd name="T56" fmla="*/ 0 w 244"/>
                            <a:gd name="T57" fmla="*/ 0 h 210"/>
                            <a:gd name="T58" fmla="*/ 0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en-US"/>
                        </a:p>
                      </p:txBody>
                    </p:sp>
                    <p:sp>
                      <p:nvSpPr>
                        <p:cNvPr id="36246" name="Freeform 139">
                          <a:extLst>
                            <a:ext uri="{FF2B5EF4-FFF2-40B4-BE49-F238E27FC236}">
                              <a16:creationId xmlns:a16="http://schemas.microsoft.com/office/drawing/2014/main" id="{DB1F24DD-00E4-44D9-A07F-A8EB29BCCB17}"/>
                            </a:ext>
                          </a:extLst>
                        </p:cNvPr>
                        <p:cNvSpPr>
                          <a:spLocks/>
                        </p:cNvSpPr>
                        <p:nvPr/>
                      </p:nvSpPr>
                      <p:spPr bwMode="auto">
                        <a:xfrm>
                          <a:off x="2118" y="1669"/>
                          <a:ext cx="37" cy="31"/>
                        </a:xfrm>
                        <a:custGeom>
                          <a:avLst/>
                          <a:gdLst>
                            <a:gd name="T0" fmla="*/ 0 w 182"/>
                            <a:gd name="T1" fmla="*/ 0 h 155"/>
                            <a:gd name="T2" fmla="*/ 0 w 182"/>
                            <a:gd name="T3" fmla="*/ 0 h 155"/>
                            <a:gd name="T4" fmla="*/ 0 w 182"/>
                            <a:gd name="T5" fmla="*/ 0 h 155"/>
                            <a:gd name="T6" fmla="*/ 0 w 182"/>
                            <a:gd name="T7" fmla="*/ 0 h 155"/>
                            <a:gd name="T8" fmla="*/ 0 w 182"/>
                            <a:gd name="T9" fmla="*/ 0 h 155"/>
                            <a:gd name="T10" fmla="*/ 0 w 182"/>
                            <a:gd name="T11" fmla="*/ 0 h 155"/>
                            <a:gd name="T12" fmla="*/ 0 w 182"/>
                            <a:gd name="T13" fmla="*/ 0 h 155"/>
                            <a:gd name="T14" fmla="*/ 0 w 182"/>
                            <a:gd name="T15" fmla="*/ 0 h 155"/>
                            <a:gd name="T16" fmla="*/ 0 w 182"/>
                            <a:gd name="T17" fmla="*/ 0 h 155"/>
                            <a:gd name="T18" fmla="*/ 0 w 182"/>
                            <a:gd name="T19" fmla="*/ 0 h 155"/>
                            <a:gd name="T20" fmla="*/ 0 w 182"/>
                            <a:gd name="T21" fmla="*/ 0 h 155"/>
                            <a:gd name="T22" fmla="*/ 0 w 182"/>
                            <a:gd name="T23" fmla="*/ 0 h 155"/>
                            <a:gd name="T24" fmla="*/ 0 w 182"/>
                            <a:gd name="T25" fmla="*/ 0 h 155"/>
                            <a:gd name="T26" fmla="*/ 0 w 182"/>
                            <a:gd name="T27" fmla="*/ 0 h 155"/>
                            <a:gd name="T28" fmla="*/ 0 w 182"/>
                            <a:gd name="T29" fmla="*/ 0 h 155"/>
                            <a:gd name="T30" fmla="*/ 0 w 182"/>
                            <a:gd name="T31" fmla="*/ 0 h 155"/>
                            <a:gd name="T32" fmla="*/ 0 w 182"/>
                            <a:gd name="T33" fmla="*/ 0 h 155"/>
                            <a:gd name="T34" fmla="*/ 0 w 182"/>
                            <a:gd name="T35" fmla="*/ 0 h 155"/>
                            <a:gd name="T36" fmla="*/ 0 w 182"/>
                            <a:gd name="T37" fmla="*/ 0 h 155"/>
                            <a:gd name="T38" fmla="*/ 0 w 182"/>
                            <a:gd name="T39" fmla="*/ 0 h 155"/>
                            <a:gd name="T40" fmla="*/ 0 w 182"/>
                            <a:gd name="T41" fmla="*/ 0 h 155"/>
                            <a:gd name="T42" fmla="*/ 0 w 182"/>
                            <a:gd name="T43" fmla="*/ 0 h 155"/>
                            <a:gd name="T44" fmla="*/ 0 w 182"/>
                            <a:gd name="T45" fmla="*/ 0 h 155"/>
                            <a:gd name="T46" fmla="*/ 0 w 182"/>
                            <a:gd name="T47" fmla="*/ 0 h 155"/>
                            <a:gd name="T48" fmla="*/ 0 w 182"/>
                            <a:gd name="T49" fmla="*/ 0 h 155"/>
                            <a:gd name="T50" fmla="*/ 0 w 182"/>
                            <a:gd name="T51" fmla="*/ 0 h 155"/>
                            <a:gd name="T52" fmla="*/ 0 w 182"/>
                            <a:gd name="T53" fmla="*/ 0 h 155"/>
                            <a:gd name="T54" fmla="*/ 0 w 182"/>
                            <a:gd name="T55" fmla="*/ 0 h 155"/>
                            <a:gd name="T56" fmla="*/ 0 w 182"/>
                            <a:gd name="T57" fmla="*/ 0 h 155"/>
                            <a:gd name="T58" fmla="*/ 0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en-US"/>
                        </a:p>
                      </p:txBody>
                    </p:sp>
                  </p:grpSp>
                </p:grpSp>
              </p:grpSp>
              <p:grpSp>
                <p:nvGrpSpPr>
                  <p:cNvPr id="36230" name="Group 140">
                    <a:extLst>
                      <a:ext uri="{FF2B5EF4-FFF2-40B4-BE49-F238E27FC236}">
                        <a16:creationId xmlns:a16="http://schemas.microsoft.com/office/drawing/2014/main" id="{69C6DC07-9A5C-4DD7-AC21-E773B98582E6}"/>
                      </a:ext>
                    </a:extLst>
                  </p:cNvPr>
                  <p:cNvGrpSpPr>
                    <a:grpSpLocks/>
                  </p:cNvGrpSpPr>
                  <p:nvPr/>
                </p:nvGrpSpPr>
                <p:grpSpPr bwMode="auto">
                  <a:xfrm>
                    <a:off x="2072" y="1578"/>
                    <a:ext cx="215" cy="151"/>
                    <a:chOff x="2072" y="1578"/>
                    <a:chExt cx="215" cy="151"/>
                  </a:xfrm>
                </p:grpSpPr>
                <p:grpSp>
                  <p:nvGrpSpPr>
                    <p:cNvPr id="36231" name="Group 141">
                      <a:extLst>
                        <a:ext uri="{FF2B5EF4-FFF2-40B4-BE49-F238E27FC236}">
                          <a16:creationId xmlns:a16="http://schemas.microsoft.com/office/drawing/2014/main" id="{757FED10-53CB-4D08-91C8-EB7CB56243CF}"/>
                        </a:ext>
                      </a:extLst>
                    </p:cNvPr>
                    <p:cNvGrpSpPr>
                      <a:grpSpLocks/>
                    </p:cNvGrpSpPr>
                    <p:nvPr/>
                  </p:nvGrpSpPr>
                  <p:grpSpPr bwMode="auto">
                    <a:xfrm>
                      <a:off x="2072" y="1578"/>
                      <a:ext cx="215" cy="140"/>
                      <a:chOff x="2072" y="1578"/>
                      <a:chExt cx="215" cy="140"/>
                    </a:xfrm>
                  </p:grpSpPr>
                  <p:sp>
                    <p:nvSpPr>
                      <p:cNvPr id="36235" name="Freeform 142">
                        <a:extLst>
                          <a:ext uri="{FF2B5EF4-FFF2-40B4-BE49-F238E27FC236}">
                            <a16:creationId xmlns:a16="http://schemas.microsoft.com/office/drawing/2014/main" id="{EF2D939E-22A5-489E-A0D9-278AEA44A9C7}"/>
                          </a:ext>
                        </a:extLst>
                      </p:cNvPr>
                      <p:cNvSpPr>
                        <a:spLocks/>
                      </p:cNvSpPr>
                      <p:nvPr/>
                    </p:nvSpPr>
                    <p:spPr bwMode="auto">
                      <a:xfrm>
                        <a:off x="2072" y="1578"/>
                        <a:ext cx="215" cy="140"/>
                      </a:xfrm>
                      <a:custGeom>
                        <a:avLst/>
                        <a:gdLst>
                          <a:gd name="T0" fmla="*/ 0 w 1073"/>
                          <a:gd name="T1" fmla="*/ 0 h 702"/>
                          <a:gd name="T2" fmla="*/ 0 w 1073"/>
                          <a:gd name="T3" fmla="*/ 0 h 702"/>
                          <a:gd name="T4" fmla="*/ 0 w 1073"/>
                          <a:gd name="T5" fmla="*/ 0 h 702"/>
                          <a:gd name="T6" fmla="*/ 0 w 1073"/>
                          <a:gd name="T7" fmla="*/ 0 h 702"/>
                          <a:gd name="T8" fmla="*/ 0 w 1073"/>
                          <a:gd name="T9" fmla="*/ 0 h 702"/>
                          <a:gd name="T10" fmla="*/ 0 w 1073"/>
                          <a:gd name="T11" fmla="*/ 0 h 702"/>
                          <a:gd name="T12" fmla="*/ 0 w 1073"/>
                          <a:gd name="T13" fmla="*/ 0 h 702"/>
                          <a:gd name="T14" fmla="*/ 0 w 1073"/>
                          <a:gd name="T15" fmla="*/ 0 h 702"/>
                          <a:gd name="T16" fmla="*/ 0 w 1073"/>
                          <a:gd name="T17" fmla="*/ 0 h 702"/>
                          <a:gd name="T18" fmla="*/ 0 w 1073"/>
                          <a:gd name="T19" fmla="*/ 0 h 702"/>
                          <a:gd name="T20" fmla="*/ 0 w 1073"/>
                          <a:gd name="T21" fmla="*/ 0 h 702"/>
                          <a:gd name="T22" fmla="*/ 0 w 1073"/>
                          <a:gd name="T23" fmla="*/ 0 h 702"/>
                          <a:gd name="T24" fmla="*/ 0 w 1073"/>
                          <a:gd name="T25" fmla="*/ 0 h 702"/>
                          <a:gd name="T26" fmla="*/ 0 w 1073"/>
                          <a:gd name="T27" fmla="*/ 0 h 702"/>
                          <a:gd name="T28" fmla="*/ 0 w 1073"/>
                          <a:gd name="T29" fmla="*/ 0 h 702"/>
                          <a:gd name="T30" fmla="*/ 0 w 1073"/>
                          <a:gd name="T31" fmla="*/ 0 h 702"/>
                          <a:gd name="T32" fmla="*/ 0 w 1073"/>
                          <a:gd name="T33" fmla="*/ 0 h 702"/>
                          <a:gd name="T34" fmla="*/ 0 w 1073"/>
                          <a:gd name="T35" fmla="*/ 0 h 702"/>
                          <a:gd name="T36" fmla="*/ 0 w 1073"/>
                          <a:gd name="T37" fmla="*/ 0 h 702"/>
                          <a:gd name="T38" fmla="*/ 0 w 1073"/>
                          <a:gd name="T39" fmla="*/ 0 h 702"/>
                          <a:gd name="T40" fmla="*/ 0 w 1073"/>
                          <a:gd name="T41" fmla="*/ 0 h 702"/>
                          <a:gd name="T42" fmla="*/ 0 w 1073"/>
                          <a:gd name="T43" fmla="*/ 0 h 702"/>
                          <a:gd name="T44" fmla="*/ 0 w 1073"/>
                          <a:gd name="T45" fmla="*/ 0 h 702"/>
                          <a:gd name="T46" fmla="*/ 0 w 1073"/>
                          <a:gd name="T47" fmla="*/ 0 h 702"/>
                          <a:gd name="T48" fmla="*/ 0 w 1073"/>
                          <a:gd name="T49" fmla="*/ 0 h 702"/>
                          <a:gd name="T50" fmla="*/ 0 w 1073"/>
                          <a:gd name="T51" fmla="*/ 0 h 702"/>
                          <a:gd name="T52" fmla="*/ 0 w 1073"/>
                          <a:gd name="T53" fmla="*/ 0 h 702"/>
                          <a:gd name="T54" fmla="*/ 0 w 1073"/>
                          <a:gd name="T55" fmla="*/ 0 h 702"/>
                          <a:gd name="T56" fmla="*/ 0 w 1073"/>
                          <a:gd name="T57" fmla="*/ 0 h 702"/>
                          <a:gd name="T58" fmla="*/ 0 w 1073"/>
                          <a:gd name="T59" fmla="*/ 0 h 702"/>
                          <a:gd name="T60" fmla="*/ 0 w 1073"/>
                          <a:gd name="T61" fmla="*/ 0 h 702"/>
                          <a:gd name="T62" fmla="*/ 0 w 1073"/>
                          <a:gd name="T63" fmla="*/ 0 h 702"/>
                          <a:gd name="T64" fmla="*/ 0 w 1073"/>
                          <a:gd name="T65" fmla="*/ 0 h 702"/>
                          <a:gd name="T66" fmla="*/ 0 w 1073"/>
                          <a:gd name="T67" fmla="*/ 0 h 702"/>
                          <a:gd name="T68" fmla="*/ 0 w 1073"/>
                          <a:gd name="T69" fmla="*/ 0 h 702"/>
                          <a:gd name="T70" fmla="*/ 0 w 1073"/>
                          <a:gd name="T71" fmla="*/ 0 h 702"/>
                          <a:gd name="T72" fmla="*/ 0 w 1073"/>
                          <a:gd name="T73" fmla="*/ 0 h 702"/>
                          <a:gd name="T74" fmla="*/ 0 w 1073"/>
                          <a:gd name="T75" fmla="*/ 0 h 702"/>
                          <a:gd name="T76" fmla="*/ 0 w 1073"/>
                          <a:gd name="T77" fmla="*/ 0 h 702"/>
                          <a:gd name="T78" fmla="*/ 0 w 1073"/>
                          <a:gd name="T79" fmla="*/ 0 h 702"/>
                          <a:gd name="T80" fmla="*/ 0 w 1073"/>
                          <a:gd name="T81" fmla="*/ 0 h 702"/>
                          <a:gd name="T82" fmla="*/ 0 w 1073"/>
                          <a:gd name="T83" fmla="*/ 0 h 702"/>
                          <a:gd name="T84" fmla="*/ 0 w 1073"/>
                          <a:gd name="T85" fmla="*/ 0 h 702"/>
                          <a:gd name="T86" fmla="*/ 0 w 1073"/>
                          <a:gd name="T87" fmla="*/ 0 h 702"/>
                          <a:gd name="T88" fmla="*/ 0 w 1073"/>
                          <a:gd name="T89" fmla="*/ 0 h 702"/>
                          <a:gd name="T90" fmla="*/ 0 w 1073"/>
                          <a:gd name="T91" fmla="*/ 0 h 702"/>
                          <a:gd name="T92" fmla="*/ 0 w 1073"/>
                          <a:gd name="T93" fmla="*/ 0 h 702"/>
                          <a:gd name="T94" fmla="*/ 0 w 1073"/>
                          <a:gd name="T95" fmla="*/ 0 h 702"/>
                          <a:gd name="T96" fmla="*/ 0 w 1073"/>
                          <a:gd name="T97" fmla="*/ 0 h 702"/>
                          <a:gd name="T98" fmla="*/ 0 w 1073"/>
                          <a:gd name="T99" fmla="*/ 0 h 702"/>
                          <a:gd name="T100" fmla="*/ 0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36" name="Group 143">
                        <a:extLst>
                          <a:ext uri="{FF2B5EF4-FFF2-40B4-BE49-F238E27FC236}">
                            <a16:creationId xmlns:a16="http://schemas.microsoft.com/office/drawing/2014/main" id="{4C313AE0-FBCD-4730-B3F2-0AAE099543A5}"/>
                          </a:ext>
                        </a:extLst>
                      </p:cNvPr>
                      <p:cNvGrpSpPr>
                        <a:grpSpLocks/>
                      </p:cNvGrpSpPr>
                      <p:nvPr/>
                    </p:nvGrpSpPr>
                    <p:grpSpPr bwMode="auto">
                      <a:xfrm>
                        <a:off x="2089" y="1587"/>
                        <a:ext cx="198" cy="131"/>
                        <a:chOff x="2089" y="1587"/>
                        <a:chExt cx="198" cy="131"/>
                      </a:xfrm>
                    </p:grpSpPr>
                    <p:grpSp>
                      <p:nvGrpSpPr>
                        <p:cNvPr id="36237" name="Group 144">
                          <a:extLst>
                            <a:ext uri="{FF2B5EF4-FFF2-40B4-BE49-F238E27FC236}">
                              <a16:creationId xmlns:a16="http://schemas.microsoft.com/office/drawing/2014/main" id="{CF24E645-1B87-4F6C-A559-8E91A2F572E4}"/>
                            </a:ext>
                          </a:extLst>
                        </p:cNvPr>
                        <p:cNvGrpSpPr>
                          <a:grpSpLocks/>
                        </p:cNvGrpSpPr>
                        <p:nvPr/>
                      </p:nvGrpSpPr>
                      <p:grpSpPr bwMode="auto">
                        <a:xfrm>
                          <a:off x="2110" y="1599"/>
                          <a:ext cx="177" cy="119"/>
                          <a:chOff x="2110" y="1599"/>
                          <a:chExt cx="177" cy="119"/>
                        </a:xfrm>
                      </p:grpSpPr>
                      <p:sp>
                        <p:nvSpPr>
                          <p:cNvPr id="36239" name="Freeform 145">
                            <a:extLst>
                              <a:ext uri="{FF2B5EF4-FFF2-40B4-BE49-F238E27FC236}">
                                <a16:creationId xmlns:a16="http://schemas.microsoft.com/office/drawing/2014/main" id="{6FE9DD73-8625-4AD8-AC38-448AA31394D5}"/>
                              </a:ext>
                            </a:extLst>
                          </p:cNvPr>
                          <p:cNvSpPr>
                            <a:spLocks/>
                          </p:cNvSpPr>
                          <p:nvPr/>
                        </p:nvSpPr>
                        <p:spPr bwMode="auto">
                          <a:xfrm>
                            <a:off x="2110" y="1599"/>
                            <a:ext cx="177" cy="111"/>
                          </a:xfrm>
                          <a:custGeom>
                            <a:avLst/>
                            <a:gdLst>
                              <a:gd name="T0" fmla="*/ 0 w 883"/>
                              <a:gd name="T1" fmla="*/ 0 h 559"/>
                              <a:gd name="T2" fmla="*/ 0 w 883"/>
                              <a:gd name="T3" fmla="*/ 0 h 559"/>
                              <a:gd name="T4" fmla="*/ 0 w 883"/>
                              <a:gd name="T5" fmla="*/ 0 h 559"/>
                              <a:gd name="T6" fmla="*/ 0 w 883"/>
                              <a:gd name="T7" fmla="*/ 0 h 559"/>
                              <a:gd name="T8" fmla="*/ 0 w 883"/>
                              <a:gd name="T9" fmla="*/ 0 h 559"/>
                              <a:gd name="T10" fmla="*/ 0 w 883"/>
                              <a:gd name="T11" fmla="*/ 0 h 559"/>
                              <a:gd name="T12" fmla="*/ 0 w 883"/>
                              <a:gd name="T13" fmla="*/ 0 h 559"/>
                              <a:gd name="T14" fmla="*/ 0 w 883"/>
                              <a:gd name="T15" fmla="*/ 0 h 559"/>
                              <a:gd name="T16" fmla="*/ 0 w 883"/>
                              <a:gd name="T17" fmla="*/ 0 h 559"/>
                              <a:gd name="T18" fmla="*/ 0 w 883"/>
                              <a:gd name="T19" fmla="*/ 0 h 559"/>
                              <a:gd name="T20" fmla="*/ 0 w 883"/>
                              <a:gd name="T21" fmla="*/ 0 h 559"/>
                              <a:gd name="T22" fmla="*/ 0 w 883"/>
                              <a:gd name="T23" fmla="*/ 0 h 559"/>
                              <a:gd name="T24" fmla="*/ 0 w 883"/>
                              <a:gd name="T25" fmla="*/ 0 h 559"/>
                              <a:gd name="T26" fmla="*/ 0 w 883"/>
                              <a:gd name="T27" fmla="*/ 0 h 559"/>
                              <a:gd name="T28" fmla="*/ 0 w 883"/>
                              <a:gd name="T29" fmla="*/ 0 h 559"/>
                              <a:gd name="T30" fmla="*/ 0 w 883"/>
                              <a:gd name="T31" fmla="*/ 0 h 559"/>
                              <a:gd name="T32" fmla="*/ 0 w 883"/>
                              <a:gd name="T33" fmla="*/ 0 h 559"/>
                              <a:gd name="T34" fmla="*/ 0 w 883"/>
                              <a:gd name="T35" fmla="*/ 0 h 559"/>
                              <a:gd name="T36" fmla="*/ 0 w 883"/>
                              <a:gd name="T37" fmla="*/ 0 h 559"/>
                              <a:gd name="T38" fmla="*/ 0 w 883"/>
                              <a:gd name="T39" fmla="*/ 0 h 559"/>
                              <a:gd name="T40" fmla="*/ 0 w 883"/>
                              <a:gd name="T41" fmla="*/ 0 h 559"/>
                              <a:gd name="T42" fmla="*/ 0 w 883"/>
                              <a:gd name="T43" fmla="*/ 0 h 559"/>
                              <a:gd name="T44" fmla="*/ 0 w 883"/>
                              <a:gd name="T45" fmla="*/ 0 h 559"/>
                              <a:gd name="T46" fmla="*/ 0 w 883"/>
                              <a:gd name="T47" fmla="*/ 0 h 559"/>
                              <a:gd name="T48" fmla="*/ 0 w 883"/>
                              <a:gd name="T49" fmla="*/ 0 h 559"/>
                              <a:gd name="T50" fmla="*/ 0 w 883"/>
                              <a:gd name="T51" fmla="*/ 0 h 559"/>
                              <a:gd name="T52" fmla="*/ 0 w 883"/>
                              <a:gd name="T53" fmla="*/ 0 h 559"/>
                              <a:gd name="T54" fmla="*/ 0 w 883"/>
                              <a:gd name="T55" fmla="*/ 0 h 559"/>
                              <a:gd name="T56" fmla="*/ 0 w 883"/>
                              <a:gd name="T57" fmla="*/ 0 h 559"/>
                              <a:gd name="T58" fmla="*/ 0 w 883"/>
                              <a:gd name="T59" fmla="*/ 0 h 559"/>
                              <a:gd name="T60" fmla="*/ 0 w 883"/>
                              <a:gd name="T61" fmla="*/ 0 h 559"/>
                              <a:gd name="T62" fmla="*/ 0 w 883"/>
                              <a:gd name="T63" fmla="*/ 0 h 559"/>
                              <a:gd name="T64" fmla="*/ 0 w 883"/>
                              <a:gd name="T65" fmla="*/ 0 h 559"/>
                              <a:gd name="T66" fmla="*/ 0 w 883"/>
                              <a:gd name="T67" fmla="*/ 0 h 559"/>
                              <a:gd name="T68" fmla="*/ 0 w 883"/>
                              <a:gd name="T69" fmla="*/ 0 h 559"/>
                              <a:gd name="T70" fmla="*/ 0 w 883"/>
                              <a:gd name="T71" fmla="*/ 0 h 559"/>
                              <a:gd name="T72" fmla="*/ 0 w 883"/>
                              <a:gd name="T73" fmla="*/ 0 h 559"/>
                              <a:gd name="T74" fmla="*/ 0 w 883"/>
                              <a:gd name="T75" fmla="*/ 0 h 559"/>
                              <a:gd name="T76" fmla="*/ 0 w 883"/>
                              <a:gd name="T77" fmla="*/ 0 h 559"/>
                              <a:gd name="T78" fmla="*/ 0 w 883"/>
                              <a:gd name="T79" fmla="*/ 0 h 559"/>
                              <a:gd name="T80" fmla="*/ 0 w 883"/>
                              <a:gd name="T81" fmla="*/ 0 h 559"/>
                              <a:gd name="T82" fmla="*/ 0 w 883"/>
                              <a:gd name="T83" fmla="*/ 0 h 559"/>
                              <a:gd name="T84" fmla="*/ 0 w 883"/>
                              <a:gd name="T85" fmla="*/ 0 h 559"/>
                              <a:gd name="T86" fmla="*/ 0 w 883"/>
                              <a:gd name="T87" fmla="*/ 0 h 559"/>
                              <a:gd name="T88" fmla="*/ 0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0" name="Freeform 146">
                            <a:extLst>
                              <a:ext uri="{FF2B5EF4-FFF2-40B4-BE49-F238E27FC236}">
                                <a16:creationId xmlns:a16="http://schemas.microsoft.com/office/drawing/2014/main" id="{36A020F3-C402-4E35-B910-36989B2F927D}"/>
                              </a:ext>
                            </a:extLst>
                          </p:cNvPr>
                          <p:cNvSpPr>
                            <a:spLocks/>
                          </p:cNvSpPr>
                          <p:nvPr/>
                        </p:nvSpPr>
                        <p:spPr bwMode="auto">
                          <a:xfrm>
                            <a:off x="2115" y="1606"/>
                            <a:ext cx="170" cy="112"/>
                          </a:xfrm>
                          <a:custGeom>
                            <a:avLst/>
                            <a:gdLst>
                              <a:gd name="T0" fmla="*/ 0 w 854"/>
                              <a:gd name="T1" fmla="*/ 0 h 560"/>
                              <a:gd name="T2" fmla="*/ 0 w 854"/>
                              <a:gd name="T3" fmla="*/ 0 h 560"/>
                              <a:gd name="T4" fmla="*/ 0 w 854"/>
                              <a:gd name="T5" fmla="*/ 0 h 560"/>
                              <a:gd name="T6" fmla="*/ 0 w 854"/>
                              <a:gd name="T7" fmla="*/ 0 h 560"/>
                              <a:gd name="T8" fmla="*/ 0 w 854"/>
                              <a:gd name="T9" fmla="*/ 0 h 560"/>
                              <a:gd name="T10" fmla="*/ 0 w 854"/>
                              <a:gd name="T11" fmla="*/ 0 h 560"/>
                              <a:gd name="T12" fmla="*/ 0 w 854"/>
                              <a:gd name="T13" fmla="*/ 0 h 560"/>
                              <a:gd name="T14" fmla="*/ 0 w 854"/>
                              <a:gd name="T15" fmla="*/ 0 h 560"/>
                              <a:gd name="T16" fmla="*/ 0 w 854"/>
                              <a:gd name="T17" fmla="*/ 0 h 560"/>
                              <a:gd name="T18" fmla="*/ 0 w 854"/>
                              <a:gd name="T19" fmla="*/ 0 h 560"/>
                              <a:gd name="T20" fmla="*/ 0 w 854"/>
                              <a:gd name="T21" fmla="*/ 0 h 560"/>
                              <a:gd name="T22" fmla="*/ 0 w 854"/>
                              <a:gd name="T23" fmla="*/ 0 h 560"/>
                              <a:gd name="T24" fmla="*/ 0 w 854"/>
                              <a:gd name="T25" fmla="*/ 0 h 560"/>
                              <a:gd name="T26" fmla="*/ 0 w 854"/>
                              <a:gd name="T27" fmla="*/ 0 h 560"/>
                              <a:gd name="T28" fmla="*/ 0 w 854"/>
                              <a:gd name="T29" fmla="*/ 0 h 560"/>
                              <a:gd name="T30" fmla="*/ 0 w 854"/>
                              <a:gd name="T31" fmla="*/ 0 h 560"/>
                              <a:gd name="T32" fmla="*/ 0 w 854"/>
                              <a:gd name="T33" fmla="*/ 0 h 560"/>
                              <a:gd name="T34" fmla="*/ 0 w 854"/>
                              <a:gd name="T35" fmla="*/ 0 h 560"/>
                              <a:gd name="T36" fmla="*/ 0 w 854"/>
                              <a:gd name="T37" fmla="*/ 0 h 560"/>
                              <a:gd name="T38" fmla="*/ 0 w 854"/>
                              <a:gd name="T39" fmla="*/ 0 h 560"/>
                              <a:gd name="T40" fmla="*/ 0 w 854"/>
                              <a:gd name="T41" fmla="*/ 0 h 560"/>
                              <a:gd name="T42" fmla="*/ 0 w 854"/>
                              <a:gd name="T43" fmla="*/ 0 h 560"/>
                              <a:gd name="T44" fmla="*/ 0 w 854"/>
                              <a:gd name="T45" fmla="*/ 0 h 560"/>
                              <a:gd name="T46" fmla="*/ 0 w 854"/>
                              <a:gd name="T47" fmla="*/ 0 h 560"/>
                              <a:gd name="T48" fmla="*/ 0 w 854"/>
                              <a:gd name="T49" fmla="*/ 0 h 560"/>
                              <a:gd name="T50" fmla="*/ 0 w 854"/>
                              <a:gd name="T51" fmla="*/ 0 h 560"/>
                              <a:gd name="T52" fmla="*/ 0 w 854"/>
                              <a:gd name="T53" fmla="*/ 0 h 560"/>
                              <a:gd name="T54" fmla="*/ 0 w 854"/>
                              <a:gd name="T55" fmla="*/ 0 h 560"/>
                              <a:gd name="T56" fmla="*/ 0 w 854"/>
                              <a:gd name="T57" fmla="*/ 0 h 560"/>
                              <a:gd name="T58" fmla="*/ 0 w 854"/>
                              <a:gd name="T59" fmla="*/ 0 h 560"/>
                              <a:gd name="T60" fmla="*/ 0 w 854"/>
                              <a:gd name="T61" fmla="*/ 0 h 560"/>
                              <a:gd name="T62" fmla="*/ 0 w 854"/>
                              <a:gd name="T63" fmla="*/ 0 h 560"/>
                              <a:gd name="T64" fmla="*/ 0 w 854"/>
                              <a:gd name="T65" fmla="*/ 0 h 560"/>
                              <a:gd name="T66" fmla="*/ 0 w 854"/>
                              <a:gd name="T67" fmla="*/ 0 h 560"/>
                              <a:gd name="T68" fmla="*/ 0 w 854"/>
                              <a:gd name="T69" fmla="*/ 0 h 560"/>
                              <a:gd name="T70" fmla="*/ 0 w 854"/>
                              <a:gd name="T71" fmla="*/ 0 h 560"/>
                              <a:gd name="T72" fmla="*/ 0 w 854"/>
                              <a:gd name="T73" fmla="*/ 0 h 560"/>
                              <a:gd name="T74" fmla="*/ 0 w 854"/>
                              <a:gd name="T75" fmla="*/ 0 h 560"/>
                              <a:gd name="T76" fmla="*/ 0 w 854"/>
                              <a:gd name="T77" fmla="*/ 0 h 560"/>
                              <a:gd name="T78" fmla="*/ 0 w 854"/>
                              <a:gd name="T79" fmla="*/ 0 h 560"/>
                              <a:gd name="T80" fmla="*/ 0 w 854"/>
                              <a:gd name="T81" fmla="*/ 0 h 560"/>
                              <a:gd name="T82" fmla="*/ 0 w 854"/>
                              <a:gd name="T83" fmla="*/ 0 h 560"/>
                              <a:gd name="T84" fmla="*/ 0 w 854"/>
                              <a:gd name="T85" fmla="*/ 0 h 560"/>
                              <a:gd name="T86" fmla="*/ 0 w 854"/>
                              <a:gd name="T87" fmla="*/ 0 h 560"/>
                              <a:gd name="T88" fmla="*/ 0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38" name="Freeform 147">
                          <a:extLst>
                            <a:ext uri="{FF2B5EF4-FFF2-40B4-BE49-F238E27FC236}">
                              <a16:creationId xmlns:a16="http://schemas.microsoft.com/office/drawing/2014/main" id="{6A295FA1-3577-41E2-B8EE-F96473DD76A1}"/>
                            </a:ext>
                          </a:extLst>
                        </p:cNvPr>
                        <p:cNvSpPr>
                          <a:spLocks/>
                        </p:cNvSpPr>
                        <p:nvPr/>
                      </p:nvSpPr>
                      <p:spPr bwMode="auto">
                        <a:xfrm>
                          <a:off x="2089" y="1587"/>
                          <a:ext cx="180" cy="109"/>
                        </a:xfrm>
                        <a:custGeom>
                          <a:avLst/>
                          <a:gdLst>
                            <a:gd name="T0" fmla="*/ 0 w 901"/>
                            <a:gd name="T1" fmla="*/ 0 h 544"/>
                            <a:gd name="T2" fmla="*/ 0 w 901"/>
                            <a:gd name="T3" fmla="*/ 0 h 544"/>
                            <a:gd name="T4" fmla="*/ 0 w 901"/>
                            <a:gd name="T5" fmla="*/ 0 h 544"/>
                            <a:gd name="T6" fmla="*/ 0 w 901"/>
                            <a:gd name="T7" fmla="*/ 0 h 544"/>
                            <a:gd name="T8" fmla="*/ 0 w 901"/>
                            <a:gd name="T9" fmla="*/ 0 h 544"/>
                            <a:gd name="T10" fmla="*/ 0 w 901"/>
                            <a:gd name="T11" fmla="*/ 0 h 544"/>
                            <a:gd name="T12" fmla="*/ 0 w 901"/>
                            <a:gd name="T13" fmla="*/ 0 h 544"/>
                            <a:gd name="T14" fmla="*/ 0 w 901"/>
                            <a:gd name="T15" fmla="*/ 0 h 544"/>
                            <a:gd name="T16" fmla="*/ 0 w 901"/>
                            <a:gd name="T17" fmla="*/ 0 h 544"/>
                            <a:gd name="T18" fmla="*/ 0 w 901"/>
                            <a:gd name="T19" fmla="*/ 0 h 544"/>
                            <a:gd name="T20" fmla="*/ 0 w 901"/>
                            <a:gd name="T21" fmla="*/ 0 h 544"/>
                            <a:gd name="T22" fmla="*/ 0 w 901"/>
                            <a:gd name="T23" fmla="*/ 0 h 544"/>
                            <a:gd name="T24" fmla="*/ 0 w 901"/>
                            <a:gd name="T25" fmla="*/ 0 h 544"/>
                            <a:gd name="T26" fmla="*/ 0 w 901"/>
                            <a:gd name="T27" fmla="*/ 0 h 544"/>
                            <a:gd name="T28" fmla="*/ 0 w 901"/>
                            <a:gd name="T29" fmla="*/ 0 h 544"/>
                            <a:gd name="T30" fmla="*/ 0 w 901"/>
                            <a:gd name="T31" fmla="*/ 0 h 544"/>
                            <a:gd name="T32" fmla="*/ 0 w 901"/>
                            <a:gd name="T33" fmla="*/ 0 h 544"/>
                            <a:gd name="T34" fmla="*/ 0 w 901"/>
                            <a:gd name="T35" fmla="*/ 0 h 544"/>
                            <a:gd name="T36" fmla="*/ 0 w 901"/>
                            <a:gd name="T37" fmla="*/ 0 h 544"/>
                            <a:gd name="T38" fmla="*/ 0 w 901"/>
                            <a:gd name="T39" fmla="*/ 0 h 544"/>
                            <a:gd name="T40" fmla="*/ 0 w 901"/>
                            <a:gd name="T41" fmla="*/ 0 h 544"/>
                            <a:gd name="T42" fmla="*/ 0 w 901"/>
                            <a:gd name="T43" fmla="*/ 0 h 544"/>
                            <a:gd name="T44" fmla="*/ 0 w 901"/>
                            <a:gd name="T45" fmla="*/ 0 h 544"/>
                            <a:gd name="T46" fmla="*/ 0 w 901"/>
                            <a:gd name="T47" fmla="*/ 0 h 544"/>
                            <a:gd name="T48" fmla="*/ 0 w 901"/>
                            <a:gd name="T49" fmla="*/ 0 h 544"/>
                            <a:gd name="T50" fmla="*/ 0 w 901"/>
                            <a:gd name="T51" fmla="*/ 0 h 544"/>
                            <a:gd name="T52" fmla="*/ 0 w 901"/>
                            <a:gd name="T53" fmla="*/ 0 h 544"/>
                            <a:gd name="T54" fmla="*/ 0 w 901"/>
                            <a:gd name="T55" fmla="*/ 0 h 544"/>
                            <a:gd name="T56" fmla="*/ 0 w 901"/>
                            <a:gd name="T57" fmla="*/ 0 h 544"/>
                            <a:gd name="T58" fmla="*/ 0 w 901"/>
                            <a:gd name="T59" fmla="*/ 0 h 544"/>
                            <a:gd name="T60" fmla="*/ 0 w 901"/>
                            <a:gd name="T61" fmla="*/ 0 h 544"/>
                            <a:gd name="T62" fmla="*/ 0 w 901"/>
                            <a:gd name="T63" fmla="*/ 0 h 544"/>
                            <a:gd name="T64" fmla="*/ 0 w 901"/>
                            <a:gd name="T65" fmla="*/ 0 h 544"/>
                            <a:gd name="T66" fmla="*/ 0 w 901"/>
                            <a:gd name="T67" fmla="*/ 0 h 544"/>
                            <a:gd name="T68" fmla="*/ 0 w 901"/>
                            <a:gd name="T69" fmla="*/ 0 h 544"/>
                            <a:gd name="T70" fmla="*/ 0 w 901"/>
                            <a:gd name="T71" fmla="*/ 0 h 544"/>
                            <a:gd name="T72" fmla="*/ 0 w 901"/>
                            <a:gd name="T73" fmla="*/ 0 h 544"/>
                            <a:gd name="T74" fmla="*/ 0 w 901"/>
                            <a:gd name="T75" fmla="*/ 0 h 544"/>
                            <a:gd name="T76" fmla="*/ 0 w 901"/>
                            <a:gd name="T77" fmla="*/ 0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32" name="Group 148">
                      <a:extLst>
                        <a:ext uri="{FF2B5EF4-FFF2-40B4-BE49-F238E27FC236}">
                          <a16:creationId xmlns:a16="http://schemas.microsoft.com/office/drawing/2014/main" id="{85AF466D-63CF-4684-94D2-A80F0741507D}"/>
                        </a:ext>
                      </a:extLst>
                    </p:cNvPr>
                    <p:cNvGrpSpPr>
                      <a:grpSpLocks/>
                    </p:cNvGrpSpPr>
                    <p:nvPr/>
                  </p:nvGrpSpPr>
                  <p:grpSpPr bwMode="auto">
                    <a:xfrm>
                      <a:off x="2073" y="1705"/>
                      <a:ext cx="48" cy="24"/>
                      <a:chOff x="2073" y="1705"/>
                      <a:chExt cx="48" cy="24"/>
                    </a:xfrm>
                  </p:grpSpPr>
                  <p:sp>
                    <p:nvSpPr>
                      <p:cNvPr id="36233" name="Oval 149">
                        <a:extLst>
                          <a:ext uri="{FF2B5EF4-FFF2-40B4-BE49-F238E27FC236}">
                            <a16:creationId xmlns:a16="http://schemas.microsoft.com/office/drawing/2014/main" id="{0AE98A90-4AA1-4F35-A577-79A9C3F5421F}"/>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234" name="Oval 150">
                        <a:extLst>
                          <a:ext uri="{FF2B5EF4-FFF2-40B4-BE49-F238E27FC236}">
                            <a16:creationId xmlns:a16="http://schemas.microsoft.com/office/drawing/2014/main" id="{E100547E-32A7-4409-9492-ADDB00275D30}"/>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6213" name="Group 151">
                <a:extLst>
                  <a:ext uri="{FF2B5EF4-FFF2-40B4-BE49-F238E27FC236}">
                    <a16:creationId xmlns:a16="http://schemas.microsoft.com/office/drawing/2014/main" id="{38266A5D-A565-4F9E-9A57-234BFE669A07}"/>
                  </a:ext>
                </a:extLst>
              </p:cNvPr>
              <p:cNvGrpSpPr>
                <a:grpSpLocks/>
              </p:cNvGrpSpPr>
              <p:nvPr/>
            </p:nvGrpSpPr>
            <p:grpSpPr bwMode="auto">
              <a:xfrm>
                <a:off x="2009" y="1688"/>
                <a:ext cx="82" cy="250"/>
                <a:chOff x="2009" y="1688"/>
                <a:chExt cx="82" cy="250"/>
              </a:xfrm>
            </p:grpSpPr>
            <p:grpSp>
              <p:nvGrpSpPr>
                <p:cNvPr id="36214" name="Group 152">
                  <a:extLst>
                    <a:ext uri="{FF2B5EF4-FFF2-40B4-BE49-F238E27FC236}">
                      <a16:creationId xmlns:a16="http://schemas.microsoft.com/office/drawing/2014/main" id="{65799CEF-00BE-4B88-B3C3-517C4B3C111B}"/>
                    </a:ext>
                  </a:extLst>
                </p:cNvPr>
                <p:cNvGrpSpPr>
                  <a:grpSpLocks/>
                </p:cNvGrpSpPr>
                <p:nvPr/>
              </p:nvGrpSpPr>
              <p:grpSpPr bwMode="auto">
                <a:xfrm>
                  <a:off x="2009" y="1698"/>
                  <a:ext cx="82" cy="240"/>
                  <a:chOff x="2009" y="1698"/>
                  <a:chExt cx="82" cy="240"/>
                </a:xfrm>
              </p:grpSpPr>
              <p:sp>
                <p:nvSpPr>
                  <p:cNvPr id="36219" name="Freeform 153">
                    <a:extLst>
                      <a:ext uri="{FF2B5EF4-FFF2-40B4-BE49-F238E27FC236}">
                        <a16:creationId xmlns:a16="http://schemas.microsoft.com/office/drawing/2014/main" id="{AB650B5C-9F5E-4FFC-A05B-E941AC59362C}"/>
                      </a:ext>
                    </a:extLst>
                  </p:cNvPr>
                  <p:cNvSpPr>
                    <a:spLocks/>
                  </p:cNvSpPr>
                  <p:nvPr/>
                </p:nvSpPr>
                <p:spPr bwMode="auto">
                  <a:xfrm>
                    <a:off x="2009" y="1698"/>
                    <a:ext cx="82" cy="240"/>
                  </a:xfrm>
                  <a:custGeom>
                    <a:avLst/>
                    <a:gdLst>
                      <a:gd name="T0" fmla="*/ 0 w 410"/>
                      <a:gd name="T1" fmla="*/ 0 h 1199"/>
                      <a:gd name="T2" fmla="*/ 0 w 410"/>
                      <a:gd name="T3" fmla="*/ 0 h 1199"/>
                      <a:gd name="T4" fmla="*/ 0 w 410"/>
                      <a:gd name="T5" fmla="*/ 0 h 1199"/>
                      <a:gd name="T6" fmla="*/ 0 w 410"/>
                      <a:gd name="T7" fmla="*/ 0 h 1199"/>
                      <a:gd name="T8" fmla="*/ 0 w 410"/>
                      <a:gd name="T9" fmla="*/ 0 h 1199"/>
                      <a:gd name="T10" fmla="*/ 0 w 410"/>
                      <a:gd name="T11" fmla="*/ 0 h 1199"/>
                      <a:gd name="T12" fmla="*/ 0 w 410"/>
                      <a:gd name="T13" fmla="*/ 0 h 1199"/>
                      <a:gd name="T14" fmla="*/ 0 w 410"/>
                      <a:gd name="T15" fmla="*/ 0 h 1199"/>
                      <a:gd name="T16" fmla="*/ 0 w 410"/>
                      <a:gd name="T17" fmla="*/ 0 h 1199"/>
                      <a:gd name="T18" fmla="*/ 0 w 410"/>
                      <a:gd name="T19" fmla="*/ 0 h 1199"/>
                      <a:gd name="T20" fmla="*/ 0 w 410"/>
                      <a:gd name="T21" fmla="*/ 0 h 1199"/>
                      <a:gd name="T22" fmla="*/ 0 w 410"/>
                      <a:gd name="T23" fmla="*/ 0 h 1199"/>
                      <a:gd name="T24" fmla="*/ 0 w 410"/>
                      <a:gd name="T25" fmla="*/ 0 h 1199"/>
                      <a:gd name="T26" fmla="*/ 0 w 410"/>
                      <a:gd name="T27" fmla="*/ 0 h 1199"/>
                      <a:gd name="T28" fmla="*/ 0 w 410"/>
                      <a:gd name="T29" fmla="*/ 0 h 1199"/>
                      <a:gd name="T30" fmla="*/ 0 w 410"/>
                      <a:gd name="T31" fmla="*/ 0 h 1199"/>
                      <a:gd name="T32" fmla="*/ 0 w 410"/>
                      <a:gd name="T33" fmla="*/ 0 h 1199"/>
                      <a:gd name="T34" fmla="*/ 0 w 410"/>
                      <a:gd name="T35" fmla="*/ 0 h 1199"/>
                      <a:gd name="T36" fmla="*/ 0 w 410"/>
                      <a:gd name="T37" fmla="*/ 0 h 1199"/>
                      <a:gd name="T38" fmla="*/ 0 w 410"/>
                      <a:gd name="T39" fmla="*/ 0 h 1199"/>
                      <a:gd name="T40" fmla="*/ 0 w 410"/>
                      <a:gd name="T41" fmla="*/ 0 h 1199"/>
                      <a:gd name="T42" fmla="*/ 0 w 410"/>
                      <a:gd name="T43" fmla="*/ 0 h 1199"/>
                      <a:gd name="T44" fmla="*/ 0 w 410"/>
                      <a:gd name="T45" fmla="*/ 0 h 1199"/>
                      <a:gd name="T46" fmla="*/ 0 w 410"/>
                      <a:gd name="T47" fmla="*/ 0 h 1199"/>
                      <a:gd name="T48" fmla="*/ 0 w 410"/>
                      <a:gd name="T49" fmla="*/ 0 h 1199"/>
                      <a:gd name="T50" fmla="*/ 0 w 410"/>
                      <a:gd name="T51" fmla="*/ 0 h 1199"/>
                      <a:gd name="T52" fmla="*/ 0 w 410"/>
                      <a:gd name="T53" fmla="*/ 0 h 1199"/>
                      <a:gd name="T54" fmla="*/ 0 w 410"/>
                      <a:gd name="T55" fmla="*/ 0 h 1199"/>
                      <a:gd name="T56" fmla="*/ 0 w 410"/>
                      <a:gd name="T57" fmla="*/ 0 h 1199"/>
                      <a:gd name="T58" fmla="*/ 0 w 410"/>
                      <a:gd name="T59" fmla="*/ 0 h 1199"/>
                      <a:gd name="T60" fmla="*/ 0 w 410"/>
                      <a:gd name="T61" fmla="*/ 0 h 1199"/>
                      <a:gd name="T62" fmla="*/ 0 w 410"/>
                      <a:gd name="T63" fmla="*/ 0 h 1199"/>
                      <a:gd name="T64" fmla="*/ 0 w 410"/>
                      <a:gd name="T65" fmla="*/ 0 h 1199"/>
                      <a:gd name="T66" fmla="*/ 0 w 410"/>
                      <a:gd name="T67" fmla="*/ 0 h 1199"/>
                      <a:gd name="T68" fmla="*/ 0 w 410"/>
                      <a:gd name="T69" fmla="*/ 0 h 1199"/>
                      <a:gd name="T70" fmla="*/ 0 w 410"/>
                      <a:gd name="T71" fmla="*/ 0 h 1199"/>
                      <a:gd name="T72" fmla="*/ 0 w 410"/>
                      <a:gd name="T73" fmla="*/ 0 h 1199"/>
                      <a:gd name="T74" fmla="*/ 0 w 410"/>
                      <a:gd name="T75" fmla="*/ 0 h 1199"/>
                      <a:gd name="T76" fmla="*/ 0 w 410"/>
                      <a:gd name="T77" fmla="*/ 0 h 1199"/>
                      <a:gd name="T78" fmla="*/ 0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20" name="Group 154">
                    <a:extLst>
                      <a:ext uri="{FF2B5EF4-FFF2-40B4-BE49-F238E27FC236}">
                        <a16:creationId xmlns:a16="http://schemas.microsoft.com/office/drawing/2014/main" id="{9389956B-18FA-4C81-A03A-42D5F43B2A77}"/>
                      </a:ext>
                    </a:extLst>
                  </p:cNvPr>
                  <p:cNvGrpSpPr>
                    <a:grpSpLocks/>
                  </p:cNvGrpSpPr>
                  <p:nvPr/>
                </p:nvGrpSpPr>
                <p:grpSpPr bwMode="auto">
                  <a:xfrm>
                    <a:off x="2009" y="1698"/>
                    <a:ext cx="82" cy="239"/>
                    <a:chOff x="2009" y="1698"/>
                    <a:chExt cx="82" cy="239"/>
                  </a:xfrm>
                </p:grpSpPr>
                <p:grpSp>
                  <p:nvGrpSpPr>
                    <p:cNvPr id="36221" name="Group 155">
                      <a:extLst>
                        <a:ext uri="{FF2B5EF4-FFF2-40B4-BE49-F238E27FC236}">
                          <a16:creationId xmlns:a16="http://schemas.microsoft.com/office/drawing/2014/main" id="{CBE88D70-E600-482D-A9EC-0A8162B9D2AF}"/>
                        </a:ext>
                      </a:extLst>
                    </p:cNvPr>
                    <p:cNvGrpSpPr>
                      <a:grpSpLocks/>
                    </p:cNvGrpSpPr>
                    <p:nvPr/>
                  </p:nvGrpSpPr>
                  <p:grpSpPr bwMode="auto">
                    <a:xfrm>
                      <a:off x="2009" y="1698"/>
                      <a:ext cx="82" cy="239"/>
                      <a:chOff x="2009" y="1698"/>
                      <a:chExt cx="82" cy="239"/>
                    </a:xfrm>
                  </p:grpSpPr>
                  <p:grpSp>
                    <p:nvGrpSpPr>
                      <p:cNvPr id="36223" name="Group 156">
                        <a:extLst>
                          <a:ext uri="{FF2B5EF4-FFF2-40B4-BE49-F238E27FC236}">
                            <a16:creationId xmlns:a16="http://schemas.microsoft.com/office/drawing/2014/main" id="{362BFB4A-0BB9-4C15-968B-97DC6F7341AF}"/>
                          </a:ext>
                        </a:extLst>
                      </p:cNvPr>
                      <p:cNvGrpSpPr>
                        <a:grpSpLocks/>
                      </p:cNvGrpSpPr>
                      <p:nvPr/>
                    </p:nvGrpSpPr>
                    <p:grpSpPr bwMode="auto">
                      <a:xfrm>
                        <a:off x="2009" y="1698"/>
                        <a:ext cx="82" cy="239"/>
                        <a:chOff x="2009" y="1698"/>
                        <a:chExt cx="82" cy="239"/>
                      </a:xfrm>
                    </p:grpSpPr>
                    <p:sp>
                      <p:nvSpPr>
                        <p:cNvPr id="36225" name="Freeform 157">
                          <a:extLst>
                            <a:ext uri="{FF2B5EF4-FFF2-40B4-BE49-F238E27FC236}">
                              <a16:creationId xmlns:a16="http://schemas.microsoft.com/office/drawing/2014/main" id="{AF7B8A46-3504-4F58-9CD8-F5FA79D572CE}"/>
                            </a:ext>
                          </a:extLst>
                        </p:cNvPr>
                        <p:cNvSpPr>
                          <a:spLocks/>
                        </p:cNvSpPr>
                        <p:nvPr/>
                      </p:nvSpPr>
                      <p:spPr bwMode="auto">
                        <a:xfrm>
                          <a:off x="2009" y="1702"/>
                          <a:ext cx="36" cy="230"/>
                        </a:xfrm>
                        <a:custGeom>
                          <a:avLst/>
                          <a:gdLst>
                            <a:gd name="T0" fmla="*/ 0 w 181"/>
                            <a:gd name="T1" fmla="*/ 0 h 1152"/>
                            <a:gd name="T2" fmla="*/ 0 w 181"/>
                            <a:gd name="T3" fmla="*/ 0 h 1152"/>
                            <a:gd name="T4" fmla="*/ 0 w 181"/>
                            <a:gd name="T5" fmla="*/ 0 h 1152"/>
                            <a:gd name="T6" fmla="*/ 0 w 181"/>
                            <a:gd name="T7" fmla="*/ 0 h 1152"/>
                            <a:gd name="T8" fmla="*/ 0 w 181"/>
                            <a:gd name="T9" fmla="*/ 0 h 1152"/>
                            <a:gd name="T10" fmla="*/ 0 w 181"/>
                            <a:gd name="T11" fmla="*/ 0 h 1152"/>
                            <a:gd name="T12" fmla="*/ 0 w 181"/>
                            <a:gd name="T13" fmla="*/ 0 h 1152"/>
                            <a:gd name="T14" fmla="*/ 0 w 181"/>
                            <a:gd name="T15" fmla="*/ 0 h 1152"/>
                            <a:gd name="T16" fmla="*/ 0 w 181"/>
                            <a:gd name="T17" fmla="*/ 0 h 1152"/>
                            <a:gd name="T18" fmla="*/ 0 w 181"/>
                            <a:gd name="T19" fmla="*/ 0 h 1152"/>
                            <a:gd name="T20" fmla="*/ 0 w 181"/>
                            <a:gd name="T21" fmla="*/ 0 h 1152"/>
                            <a:gd name="T22" fmla="*/ 0 w 181"/>
                            <a:gd name="T23" fmla="*/ 0 h 1152"/>
                            <a:gd name="T24" fmla="*/ 0 w 181"/>
                            <a:gd name="T25" fmla="*/ 0 h 1152"/>
                            <a:gd name="T26" fmla="*/ 0 w 181"/>
                            <a:gd name="T27" fmla="*/ 0 h 1152"/>
                            <a:gd name="T28" fmla="*/ 0 w 181"/>
                            <a:gd name="T29" fmla="*/ 0 h 1152"/>
                            <a:gd name="T30" fmla="*/ 0 w 181"/>
                            <a:gd name="T31" fmla="*/ 0 h 1152"/>
                            <a:gd name="T32" fmla="*/ 0 w 181"/>
                            <a:gd name="T33" fmla="*/ 0 h 1152"/>
                            <a:gd name="T34" fmla="*/ 0 w 181"/>
                            <a:gd name="T35" fmla="*/ 0 h 1152"/>
                            <a:gd name="T36" fmla="*/ 0 w 181"/>
                            <a:gd name="T37" fmla="*/ 0 h 1152"/>
                            <a:gd name="T38" fmla="*/ 0 w 181"/>
                            <a:gd name="T39" fmla="*/ 0 h 1152"/>
                            <a:gd name="T40" fmla="*/ 0 w 181"/>
                            <a:gd name="T41" fmla="*/ 0 h 1152"/>
                            <a:gd name="T42" fmla="*/ 0 w 181"/>
                            <a:gd name="T43" fmla="*/ 0 h 1152"/>
                            <a:gd name="T44" fmla="*/ 0 w 181"/>
                            <a:gd name="T45" fmla="*/ 0 h 1152"/>
                            <a:gd name="T46" fmla="*/ 0 w 181"/>
                            <a:gd name="T47" fmla="*/ 0 h 1152"/>
                            <a:gd name="T48" fmla="*/ 0 w 181"/>
                            <a:gd name="T49" fmla="*/ 0 h 1152"/>
                            <a:gd name="T50" fmla="*/ 0 w 181"/>
                            <a:gd name="T51" fmla="*/ 0 h 1152"/>
                            <a:gd name="T52" fmla="*/ 0 w 181"/>
                            <a:gd name="T53" fmla="*/ 0 h 1152"/>
                            <a:gd name="T54" fmla="*/ 0 w 181"/>
                            <a:gd name="T55" fmla="*/ 0 h 1152"/>
                            <a:gd name="T56" fmla="*/ 0 w 181"/>
                            <a:gd name="T57" fmla="*/ 0 h 1152"/>
                            <a:gd name="T58" fmla="*/ 0 w 181"/>
                            <a:gd name="T59" fmla="*/ 0 h 1152"/>
                            <a:gd name="T60" fmla="*/ 0 w 181"/>
                            <a:gd name="T61" fmla="*/ 0 h 1152"/>
                            <a:gd name="T62" fmla="*/ 0 w 181"/>
                            <a:gd name="T63" fmla="*/ 0 h 1152"/>
                            <a:gd name="T64" fmla="*/ 0 w 181"/>
                            <a:gd name="T65" fmla="*/ 0 h 1152"/>
                            <a:gd name="T66" fmla="*/ 0 w 181"/>
                            <a:gd name="T67" fmla="*/ 0 h 1152"/>
                            <a:gd name="T68" fmla="*/ 0 w 181"/>
                            <a:gd name="T69" fmla="*/ 0 h 1152"/>
                            <a:gd name="T70" fmla="*/ 0 w 181"/>
                            <a:gd name="T71" fmla="*/ 0 h 1152"/>
                            <a:gd name="T72" fmla="*/ 0 w 181"/>
                            <a:gd name="T73" fmla="*/ 0 h 1152"/>
                            <a:gd name="T74" fmla="*/ 0 w 181"/>
                            <a:gd name="T75" fmla="*/ 0 h 1152"/>
                            <a:gd name="T76" fmla="*/ 0 w 181"/>
                            <a:gd name="T77" fmla="*/ 0 h 1152"/>
                            <a:gd name="T78" fmla="*/ 0 w 181"/>
                            <a:gd name="T79" fmla="*/ 0 h 1152"/>
                            <a:gd name="T80" fmla="*/ 0 w 181"/>
                            <a:gd name="T81" fmla="*/ 0 h 1152"/>
                            <a:gd name="T82" fmla="*/ 0 w 181"/>
                            <a:gd name="T83" fmla="*/ 0 h 1152"/>
                            <a:gd name="T84" fmla="*/ 0 w 181"/>
                            <a:gd name="T85" fmla="*/ 0 h 1152"/>
                            <a:gd name="T86" fmla="*/ 0 w 181"/>
                            <a:gd name="T87" fmla="*/ 0 h 1152"/>
                            <a:gd name="T88" fmla="*/ 0 w 181"/>
                            <a:gd name="T89" fmla="*/ 0 h 1152"/>
                            <a:gd name="T90" fmla="*/ 0 w 181"/>
                            <a:gd name="T91" fmla="*/ 0 h 1152"/>
                            <a:gd name="T92" fmla="*/ 0 w 181"/>
                            <a:gd name="T93" fmla="*/ 0 h 1152"/>
                            <a:gd name="T94" fmla="*/ 0 w 181"/>
                            <a:gd name="T95" fmla="*/ 0 h 1152"/>
                            <a:gd name="T96" fmla="*/ 0 w 181"/>
                            <a:gd name="T97" fmla="*/ 0 h 1152"/>
                            <a:gd name="T98" fmla="*/ 0 w 181"/>
                            <a:gd name="T99" fmla="*/ 0 h 1152"/>
                            <a:gd name="T100" fmla="*/ 0 w 181"/>
                            <a:gd name="T101" fmla="*/ 0 h 1152"/>
                            <a:gd name="T102" fmla="*/ 0 w 181"/>
                            <a:gd name="T103" fmla="*/ 0 h 1152"/>
                            <a:gd name="T104" fmla="*/ 0 w 181"/>
                            <a:gd name="T105" fmla="*/ 0 h 1152"/>
                            <a:gd name="T106" fmla="*/ 0 w 181"/>
                            <a:gd name="T107" fmla="*/ 0 h 1152"/>
                            <a:gd name="T108" fmla="*/ 0 w 181"/>
                            <a:gd name="T109" fmla="*/ 0 h 1152"/>
                            <a:gd name="T110" fmla="*/ 0 w 181"/>
                            <a:gd name="T111" fmla="*/ 0 h 1152"/>
                            <a:gd name="T112" fmla="*/ 0 w 181"/>
                            <a:gd name="T113" fmla="*/ 0 h 1152"/>
                            <a:gd name="T114" fmla="*/ 0 w 181"/>
                            <a:gd name="T115" fmla="*/ 0 h 1152"/>
                            <a:gd name="T116" fmla="*/ 0 w 181"/>
                            <a:gd name="T117" fmla="*/ 0 h 1152"/>
                            <a:gd name="T118" fmla="*/ 0 w 181"/>
                            <a:gd name="T119" fmla="*/ 0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6" name="Freeform 158">
                          <a:extLst>
                            <a:ext uri="{FF2B5EF4-FFF2-40B4-BE49-F238E27FC236}">
                              <a16:creationId xmlns:a16="http://schemas.microsoft.com/office/drawing/2014/main" id="{0C54E670-7DBB-4765-B10A-D70103CD6876}"/>
                            </a:ext>
                          </a:extLst>
                        </p:cNvPr>
                        <p:cNvSpPr>
                          <a:spLocks/>
                        </p:cNvSpPr>
                        <p:nvPr/>
                      </p:nvSpPr>
                      <p:spPr bwMode="auto">
                        <a:xfrm>
                          <a:off x="2054" y="1698"/>
                          <a:ext cx="37" cy="239"/>
                        </a:xfrm>
                        <a:custGeom>
                          <a:avLst/>
                          <a:gdLst>
                            <a:gd name="T0" fmla="*/ 0 w 188"/>
                            <a:gd name="T1" fmla="*/ 0 h 1194"/>
                            <a:gd name="T2" fmla="*/ 0 w 188"/>
                            <a:gd name="T3" fmla="*/ 0 h 1194"/>
                            <a:gd name="T4" fmla="*/ 0 w 188"/>
                            <a:gd name="T5" fmla="*/ 0 h 1194"/>
                            <a:gd name="T6" fmla="*/ 0 w 188"/>
                            <a:gd name="T7" fmla="*/ 0 h 1194"/>
                            <a:gd name="T8" fmla="*/ 0 w 188"/>
                            <a:gd name="T9" fmla="*/ 0 h 1194"/>
                            <a:gd name="T10" fmla="*/ 0 w 188"/>
                            <a:gd name="T11" fmla="*/ 0 h 1194"/>
                            <a:gd name="T12" fmla="*/ 0 w 188"/>
                            <a:gd name="T13" fmla="*/ 0 h 1194"/>
                            <a:gd name="T14" fmla="*/ 0 w 188"/>
                            <a:gd name="T15" fmla="*/ 0 h 1194"/>
                            <a:gd name="T16" fmla="*/ 0 w 188"/>
                            <a:gd name="T17" fmla="*/ 0 h 1194"/>
                            <a:gd name="T18" fmla="*/ 0 w 188"/>
                            <a:gd name="T19" fmla="*/ 0 h 1194"/>
                            <a:gd name="T20" fmla="*/ 0 w 188"/>
                            <a:gd name="T21" fmla="*/ 0 h 1194"/>
                            <a:gd name="T22" fmla="*/ 0 w 188"/>
                            <a:gd name="T23" fmla="*/ 0 h 1194"/>
                            <a:gd name="T24" fmla="*/ 0 w 188"/>
                            <a:gd name="T25" fmla="*/ 0 h 1194"/>
                            <a:gd name="T26" fmla="*/ 0 w 188"/>
                            <a:gd name="T27" fmla="*/ 0 h 1194"/>
                            <a:gd name="T28" fmla="*/ 0 w 188"/>
                            <a:gd name="T29" fmla="*/ 0 h 1194"/>
                            <a:gd name="T30" fmla="*/ 0 w 188"/>
                            <a:gd name="T31" fmla="*/ 0 h 1194"/>
                            <a:gd name="T32" fmla="*/ 0 w 188"/>
                            <a:gd name="T33" fmla="*/ 0 h 1194"/>
                            <a:gd name="T34" fmla="*/ 0 w 188"/>
                            <a:gd name="T35" fmla="*/ 0 h 1194"/>
                            <a:gd name="T36" fmla="*/ 0 w 188"/>
                            <a:gd name="T37" fmla="*/ 0 h 1194"/>
                            <a:gd name="T38" fmla="*/ 0 w 188"/>
                            <a:gd name="T39" fmla="*/ 0 h 1194"/>
                            <a:gd name="T40" fmla="*/ 0 w 188"/>
                            <a:gd name="T41" fmla="*/ 0 h 1194"/>
                            <a:gd name="T42" fmla="*/ 0 w 188"/>
                            <a:gd name="T43" fmla="*/ 0 h 1194"/>
                            <a:gd name="T44" fmla="*/ 0 w 188"/>
                            <a:gd name="T45" fmla="*/ 0 h 1194"/>
                            <a:gd name="T46" fmla="*/ 0 w 188"/>
                            <a:gd name="T47" fmla="*/ 0 h 1194"/>
                            <a:gd name="T48" fmla="*/ 0 w 188"/>
                            <a:gd name="T49" fmla="*/ 0 h 1194"/>
                            <a:gd name="T50" fmla="*/ 0 w 188"/>
                            <a:gd name="T51" fmla="*/ 0 h 1194"/>
                            <a:gd name="T52" fmla="*/ 0 w 188"/>
                            <a:gd name="T53" fmla="*/ 0 h 1194"/>
                            <a:gd name="T54" fmla="*/ 0 w 188"/>
                            <a:gd name="T55" fmla="*/ 0 h 1194"/>
                            <a:gd name="T56" fmla="*/ 0 w 188"/>
                            <a:gd name="T57" fmla="*/ 0 h 1194"/>
                            <a:gd name="T58" fmla="*/ 0 w 188"/>
                            <a:gd name="T59" fmla="*/ 0 h 1194"/>
                            <a:gd name="T60" fmla="*/ 0 w 188"/>
                            <a:gd name="T61" fmla="*/ 0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24" name="Freeform 159">
                        <a:extLst>
                          <a:ext uri="{FF2B5EF4-FFF2-40B4-BE49-F238E27FC236}">
                            <a16:creationId xmlns:a16="http://schemas.microsoft.com/office/drawing/2014/main" id="{EEDE2A9F-08FE-479A-AF26-543E26820B93}"/>
                          </a:ext>
                        </a:extLst>
                      </p:cNvPr>
                      <p:cNvSpPr>
                        <a:spLocks/>
                      </p:cNvSpPr>
                      <p:nvPr/>
                    </p:nvSpPr>
                    <p:spPr bwMode="auto">
                      <a:xfrm>
                        <a:off x="2017" y="1707"/>
                        <a:ext cx="41" cy="230"/>
                      </a:xfrm>
                      <a:custGeom>
                        <a:avLst/>
                        <a:gdLst>
                          <a:gd name="T0" fmla="*/ 0 w 206"/>
                          <a:gd name="T1" fmla="*/ 0 h 1149"/>
                          <a:gd name="T2" fmla="*/ 0 w 206"/>
                          <a:gd name="T3" fmla="*/ 0 h 1149"/>
                          <a:gd name="T4" fmla="*/ 0 w 206"/>
                          <a:gd name="T5" fmla="*/ 0 h 1149"/>
                          <a:gd name="T6" fmla="*/ 0 w 206"/>
                          <a:gd name="T7" fmla="*/ 0 h 1149"/>
                          <a:gd name="T8" fmla="*/ 0 w 206"/>
                          <a:gd name="T9" fmla="*/ 0 h 1149"/>
                          <a:gd name="T10" fmla="*/ 0 w 206"/>
                          <a:gd name="T11" fmla="*/ 0 h 1149"/>
                          <a:gd name="T12" fmla="*/ 0 w 206"/>
                          <a:gd name="T13" fmla="*/ 0 h 1149"/>
                          <a:gd name="T14" fmla="*/ 0 w 206"/>
                          <a:gd name="T15" fmla="*/ 0 h 1149"/>
                          <a:gd name="T16" fmla="*/ 0 w 206"/>
                          <a:gd name="T17" fmla="*/ 0 h 1149"/>
                          <a:gd name="T18" fmla="*/ 0 w 206"/>
                          <a:gd name="T19" fmla="*/ 0 h 1149"/>
                          <a:gd name="T20" fmla="*/ 0 w 206"/>
                          <a:gd name="T21" fmla="*/ 0 h 1149"/>
                          <a:gd name="T22" fmla="*/ 0 w 206"/>
                          <a:gd name="T23" fmla="*/ 0 h 1149"/>
                          <a:gd name="T24" fmla="*/ 0 w 206"/>
                          <a:gd name="T25" fmla="*/ 0 h 1149"/>
                          <a:gd name="T26" fmla="*/ 0 w 206"/>
                          <a:gd name="T27" fmla="*/ 0 h 1149"/>
                          <a:gd name="T28" fmla="*/ 0 w 206"/>
                          <a:gd name="T29" fmla="*/ 0 h 1149"/>
                          <a:gd name="T30" fmla="*/ 0 w 206"/>
                          <a:gd name="T31" fmla="*/ 0 h 1149"/>
                          <a:gd name="T32" fmla="*/ 0 w 206"/>
                          <a:gd name="T33" fmla="*/ 0 h 1149"/>
                          <a:gd name="T34" fmla="*/ 0 w 206"/>
                          <a:gd name="T35" fmla="*/ 0 h 1149"/>
                          <a:gd name="T36" fmla="*/ 0 w 206"/>
                          <a:gd name="T37" fmla="*/ 0 h 1149"/>
                          <a:gd name="T38" fmla="*/ 0 w 206"/>
                          <a:gd name="T39" fmla="*/ 0 h 1149"/>
                          <a:gd name="T40" fmla="*/ 0 w 206"/>
                          <a:gd name="T41" fmla="*/ 0 h 1149"/>
                          <a:gd name="T42" fmla="*/ 0 w 206"/>
                          <a:gd name="T43" fmla="*/ 0 h 1149"/>
                          <a:gd name="T44" fmla="*/ 0 w 206"/>
                          <a:gd name="T45" fmla="*/ 0 h 1149"/>
                          <a:gd name="T46" fmla="*/ 0 w 206"/>
                          <a:gd name="T47" fmla="*/ 0 h 1149"/>
                          <a:gd name="T48" fmla="*/ 0 w 206"/>
                          <a:gd name="T49" fmla="*/ 0 h 1149"/>
                          <a:gd name="T50" fmla="*/ 0 w 206"/>
                          <a:gd name="T51" fmla="*/ 0 h 1149"/>
                          <a:gd name="T52" fmla="*/ 0 w 206"/>
                          <a:gd name="T53" fmla="*/ 0 h 1149"/>
                          <a:gd name="T54" fmla="*/ 0 w 206"/>
                          <a:gd name="T55" fmla="*/ 0 h 1149"/>
                          <a:gd name="T56" fmla="*/ 0 w 206"/>
                          <a:gd name="T57" fmla="*/ 0 h 1149"/>
                          <a:gd name="T58" fmla="*/ 0 w 206"/>
                          <a:gd name="T59" fmla="*/ 0 h 1149"/>
                          <a:gd name="T60" fmla="*/ 0 w 206"/>
                          <a:gd name="T61" fmla="*/ 0 h 1149"/>
                          <a:gd name="T62" fmla="*/ 0 w 206"/>
                          <a:gd name="T63" fmla="*/ 0 h 1149"/>
                          <a:gd name="T64" fmla="*/ 0 w 206"/>
                          <a:gd name="T65" fmla="*/ 0 h 1149"/>
                          <a:gd name="T66" fmla="*/ 0 w 206"/>
                          <a:gd name="T67" fmla="*/ 0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22" name="Freeform 160">
                      <a:extLst>
                        <a:ext uri="{FF2B5EF4-FFF2-40B4-BE49-F238E27FC236}">
                          <a16:creationId xmlns:a16="http://schemas.microsoft.com/office/drawing/2014/main" id="{15F22D77-4A37-46DC-90F2-B1CFE315C8D2}"/>
                        </a:ext>
                      </a:extLst>
                    </p:cNvPr>
                    <p:cNvSpPr>
                      <a:spLocks/>
                    </p:cNvSpPr>
                    <p:nvPr/>
                  </p:nvSpPr>
                  <p:spPr bwMode="auto">
                    <a:xfrm>
                      <a:off x="2046" y="1715"/>
                      <a:ext cx="27" cy="207"/>
                    </a:xfrm>
                    <a:custGeom>
                      <a:avLst/>
                      <a:gdLst>
                        <a:gd name="T0" fmla="*/ 0 w 138"/>
                        <a:gd name="T1" fmla="*/ 0 h 1036"/>
                        <a:gd name="T2" fmla="*/ 0 w 138"/>
                        <a:gd name="T3" fmla="*/ 0 h 1036"/>
                        <a:gd name="T4" fmla="*/ 0 w 138"/>
                        <a:gd name="T5" fmla="*/ 0 h 1036"/>
                        <a:gd name="T6" fmla="*/ 0 w 138"/>
                        <a:gd name="T7" fmla="*/ 0 h 1036"/>
                        <a:gd name="T8" fmla="*/ 0 w 138"/>
                        <a:gd name="T9" fmla="*/ 0 h 1036"/>
                        <a:gd name="T10" fmla="*/ 0 w 138"/>
                        <a:gd name="T11" fmla="*/ 0 h 1036"/>
                        <a:gd name="T12" fmla="*/ 0 w 138"/>
                        <a:gd name="T13" fmla="*/ 0 h 1036"/>
                        <a:gd name="T14" fmla="*/ 0 w 138"/>
                        <a:gd name="T15" fmla="*/ 0 h 1036"/>
                        <a:gd name="T16" fmla="*/ 0 w 138"/>
                        <a:gd name="T17" fmla="*/ 0 h 1036"/>
                        <a:gd name="T18" fmla="*/ 0 w 138"/>
                        <a:gd name="T19" fmla="*/ 0 h 1036"/>
                        <a:gd name="T20" fmla="*/ 0 w 138"/>
                        <a:gd name="T21" fmla="*/ 0 h 1036"/>
                        <a:gd name="T22" fmla="*/ 0 w 138"/>
                        <a:gd name="T23" fmla="*/ 0 h 1036"/>
                        <a:gd name="T24" fmla="*/ 0 w 138"/>
                        <a:gd name="T25" fmla="*/ 0 h 1036"/>
                        <a:gd name="T26" fmla="*/ 0 w 138"/>
                        <a:gd name="T27" fmla="*/ 0 h 1036"/>
                        <a:gd name="T28" fmla="*/ 0 w 138"/>
                        <a:gd name="T29" fmla="*/ 0 h 1036"/>
                        <a:gd name="T30" fmla="*/ 0 w 138"/>
                        <a:gd name="T31" fmla="*/ 0 h 1036"/>
                        <a:gd name="T32" fmla="*/ 0 w 138"/>
                        <a:gd name="T33" fmla="*/ 0 h 1036"/>
                        <a:gd name="T34" fmla="*/ 0 w 138"/>
                        <a:gd name="T35" fmla="*/ 0 h 1036"/>
                        <a:gd name="T36" fmla="*/ 0 w 138"/>
                        <a:gd name="T37" fmla="*/ 0 h 1036"/>
                        <a:gd name="T38" fmla="*/ 0 w 138"/>
                        <a:gd name="T39" fmla="*/ 0 h 1036"/>
                        <a:gd name="T40" fmla="*/ 0 w 138"/>
                        <a:gd name="T41" fmla="*/ 0 h 1036"/>
                        <a:gd name="T42" fmla="*/ 0 w 138"/>
                        <a:gd name="T43" fmla="*/ 0 h 1036"/>
                        <a:gd name="T44" fmla="*/ 0 w 138"/>
                        <a:gd name="T45" fmla="*/ 0 h 1036"/>
                        <a:gd name="T46" fmla="*/ 0 w 138"/>
                        <a:gd name="T47" fmla="*/ 0 h 1036"/>
                        <a:gd name="T48" fmla="*/ 0 w 138"/>
                        <a:gd name="T49" fmla="*/ 0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15" name="Group 161">
                  <a:extLst>
                    <a:ext uri="{FF2B5EF4-FFF2-40B4-BE49-F238E27FC236}">
                      <a16:creationId xmlns:a16="http://schemas.microsoft.com/office/drawing/2014/main" id="{04A9EFA0-C017-4919-AFB5-C3082709A989}"/>
                    </a:ext>
                  </a:extLst>
                </p:cNvPr>
                <p:cNvGrpSpPr>
                  <a:grpSpLocks/>
                </p:cNvGrpSpPr>
                <p:nvPr/>
              </p:nvGrpSpPr>
              <p:grpSpPr bwMode="auto">
                <a:xfrm>
                  <a:off x="2010" y="1688"/>
                  <a:ext cx="53" cy="26"/>
                  <a:chOff x="2010" y="1688"/>
                  <a:chExt cx="53" cy="26"/>
                </a:xfrm>
              </p:grpSpPr>
              <p:sp>
                <p:nvSpPr>
                  <p:cNvPr id="36216" name="Oval 162">
                    <a:extLst>
                      <a:ext uri="{FF2B5EF4-FFF2-40B4-BE49-F238E27FC236}">
                        <a16:creationId xmlns:a16="http://schemas.microsoft.com/office/drawing/2014/main" id="{FDC36EEF-9A4D-47B3-9571-D9787498DF28}"/>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217" name="Oval 163">
                    <a:extLst>
                      <a:ext uri="{FF2B5EF4-FFF2-40B4-BE49-F238E27FC236}">
                        <a16:creationId xmlns:a16="http://schemas.microsoft.com/office/drawing/2014/main" id="{3612F366-D111-44A2-ADA9-4369671E0313}"/>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218" name="Oval 164">
                    <a:extLst>
                      <a:ext uri="{FF2B5EF4-FFF2-40B4-BE49-F238E27FC236}">
                        <a16:creationId xmlns:a16="http://schemas.microsoft.com/office/drawing/2014/main" id="{04E2C75A-94DB-4BAF-9A5D-15AD75CF0575}"/>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grpSp>
        <p:nvGrpSpPr>
          <p:cNvPr id="35847" name="Group 165">
            <a:extLst>
              <a:ext uri="{FF2B5EF4-FFF2-40B4-BE49-F238E27FC236}">
                <a16:creationId xmlns:a16="http://schemas.microsoft.com/office/drawing/2014/main" id="{FCD5F312-F55C-470D-B882-405C09B4F00E}"/>
              </a:ext>
            </a:extLst>
          </p:cNvPr>
          <p:cNvGrpSpPr>
            <a:grpSpLocks/>
          </p:cNvGrpSpPr>
          <p:nvPr/>
        </p:nvGrpSpPr>
        <p:grpSpPr bwMode="auto">
          <a:xfrm>
            <a:off x="4033839" y="276226"/>
            <a:ext cx="750887" cy="1495425"/>
            <a:chOff x="1581" y="174"/>
            <a:chExt cx="473" cy="942"/>
          </a:xfrm>
        </p:grpSpPr>
        <p:grpSp>
          <p:nvGrpSpPr>
            <p:cNvPr id="36188" name="Group 166">
              <a:extLst>
                <a:ext uri="{FF2B5EF4-FFF2-40B4-BE49-F238E27FC236}">
                  <a16:creationId xmlns:a16="http://schemas.microsoft.com/office/drawing/2014/main" id="{A1C1C486-9E9F-45D0-A444-6A2486D59153}"/>
                </a:ext>
              </a:extLst>
            </p:cNvPr>
            <p:cNvGrpSpPr>
              <a:grpSpLocks/>
            </p:cNvGrpSpPr>
            <p:nvPr/>
          </p:nvGrpSpPr>
          <p:grpSpPr bwMode="auto">
            <a:xfrm>
              <a:off x="1630" y="174"/>
              <a:ext cx="406" cy="467"/>
              <a:chOff x="1630" y="174"/>
              <a:chExt cx="406" cy="467"/>
            </a:xfrm>
          </p:grpSpPr>
          <p:sp>
            <p:nvSpPr>
              <p:cNvPr id="36208" name="Freeform 167">
                <a:extLst>
                  <a:ext uri="{FF2B5EF4-FFF2-40B4-BE49-F238E27FC236}">
                    <a16:creationId xmlns:a16="http://schemas.microsoft.com/office/drawing/2014/main" id="{E8355561-5146-49F7-ACB4-59F50866D742}"/>
                  </a:ext>
                </a:extLst>
              </p:cNvPr>
              <p:cNvSpPr>
                <a:spLocks/>
              </p:cNvSpPr>
              <p:nvPr/>
            </p:nvSpPr>
            <p:spPr bwMode="auto">
              <a:xfrm>
                <a:off x="1630" y="186"/>
                <a:ext cx="406" cy="455"/>
              </a:xfrm>
              <a:custGeom>
                <a:avLst/>
                <a:gdLst>
                  <a:gd name="T0" fmla="*/ 0 w 1624"/>
                  <a:gd name="T1" fmla="*/ 0 h 1819"/>
                  <a:gd name="T2" fmla="*/ 0 w 1624"/>
                  <a:gd name="T3" fmla="*/ 0 h 1819"/>
                  <a:gd name="T4" fmla="*/ 0 w 1624"/>
                  <a:gd name="T5" fmla="*/ 0 h 1819"/>
                  <a:gd name="T6" fmla="*/ 0 w 1624"/>
                  <a:gd name="T7" fmla="*/ 0 h 1819"/>
                  <a:gd name="T8" fmla="*/ 0 w 1624"/>
                  <a:gd name="T9" fmla="*/ 0 h 1819"/>
                  <a:gd name="T10" fmla="*/ 0 w 1624"/>
                  <a:gd name="T11" fmla="*/ 0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0 w 1624"/>
                  <a:gd name="T51" fmla="*/ 0 h 1819"/>
                  <a:gd name="T52" fmla="*/ 0 w 1624"/>
                  <a:gd name="T53" fmla="*/ 0 h 1819"/>
                  <a:gd name="T54" fmla="*/ 0 w 1624"/>
                  <a:gd name="T55" fmla="*/ 0 h 1819"/>
                  <a:gd name="T56" fmla="*/ 0 w 1624"/>
                  <a:gd name="T57" fmla="*/ 0 h 1819"/>
                  <a:gd name="T58" fmla="*/ 0 w 1624"/>
                  <a:gd name="T59" fmla="*/ 0 h 1819"/>
                  <a:gd name="T60" fmla="*/ 0 w 1624"/>
                  <a:gd name="T61" fmla="*/ 0 h 1819"/>
                  <a:gd name="T62" fmla="*/ 0 w 1624"/>
                  <a:gd name="T63" fmla="*/ 0 h 1819"/>
                  <a:gd name="T64" fmla="*/ 0 w 1624"/>
                  <a:gd name="T65" fmla="*/ 0 h 1819"/>
                  <a:gd name="T66" fmla="*/ 0 w 1624"/>
                  <a:gd name="T67" fmla="*/ 0 h 1819"/>
                  <a:gd name="T68" fmla="*/ 0 w 1624"/>
                  <a:gd name="T69" fmla="*/ 0 h 1819"/>
                  <a:gd name="T70" fmla="*/ 0 w 1624"/>
                  <a:gd name="T71" fmla="*/ 0 h 1819"/>
                  <a:gd name="T72" fmla="*/ 0 w 1624"/>
                  <a:gd name="T73" fmla="*/ 0 h 1819"/>
                  <a:gd name="T74" fmla="*/ 0 w 1624"/>
                  <a:gd name="T75" fmla="*/ 0 h 1819"/>
                  <a:gd name="T76" fmla="*/ 0 w 1624"/>
                  <a:gd name="T77" fmla="*/ 0 h 1819"/>
                  <a:gd name="T78" fmla="*/ 0 w 1624"/>
                  <a:gd name="T79" fmla="*/ 0 h 1819"/>
                  <a:gd name="T80" fmla="*/ 0 w 1624"/>
                  <a:gd name="T81" fmla="*/ 0 h 1819"/>
                  <a:gd name="T82" fmla="*/ 0 w 1624"/>
                  <a:gd name="T83" fmla="*/ 0 h 1819"/>
                  <a:gd name="T84" fmla="*/ 0 w 1624"/>
                  <a:gd name="T85" fmla="*/ 0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6209" name="Oval 168">
                <a:extLst>
                  <a:ext uri="{FF2B5EF4-FFF2-40B4-BE49-F238E27FC236}">
                    <a16:creationId xmlns:a16="http://schemas.microsoft.com/office/drawing/2014/main" id="{0CF45926-8B58-417D-BE15-2887927206C5}"/>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6189" name="Group 169">
              <a:extLst>
                <a:ext uri="{FF2B5EF4-FFF2-40B4-BE49-F238E27FC236}">
                  <a16:creationId xmlns:a16="http://schemas.microsoft.com/office/drawing/2014/main" id="{5FF5F998-E65A-46F1-910D-591BC1941AA1}"/>
                </a:ext>
              </a:extLst>
            </p:cNvPr>
            <p:cNvGrpSpPr>
              <a:grpSpLocks/>
            </p:cNvGrpSpPr>
            <p:nvPr/>
          </p:nvGrpSpPr>
          <p:grpSpPr bwMode="auto">
            <a:xfrm>
              <a:off x="1581" y="525"/>
              <a:ext cx="473" cy="591"/>
              <a:chOff x="1581" y="525"/>
              <a:chExt cx="473" cy="591"/>
            </a:xfrm>
          </p:grpSpPr>
          <p:grpSp>
            <p:nvGrpSpPr>
              <p:cNvPr id="36190" name="Group 170">
                <a:extLst>
                  <a:ext uri="{FF2B5EF4-FFF2-40B4-BE49-F238E27FC236}">
                    <a16:creationId xmlns:a16="http://schemas.microsoft.com/office/drawing/2014/main" id="{25E565E2-BFED-4212-BDC6-B025BD401737}"/>
                  </a:ext>
                </a:extLst>
              </p:cNvPr>
              <p:cNvGrpSpPr>
                <a:grpSpLocks/>
              </p:cNvGrpSpPr>
              <p:nvPr/>
            </p:nvGrpSpPr>
            <p:grpSpPr bwMode="auto">
              <a:xfrm>
                <a:off x="1665" y="660"/>
                <a:ext cx="320" cy="275"/>
                <a:chOff x="1665" y="660"/>
                <a:chExt cx="320" cy="275"/>
              </a:xfrm>
            </p:grpSpPr>
            <p:sp>
              <p:nvSpPr>
                <p:cNvPr id="36205" name="Freeform 171">
                  <a:extLst>
                    <a:ext uri="{FF2B5EF4-FFF2-40B4-BE49-F238E27FC236}">
                      <a16:creationId xmlns:a16="http://schemas.microsoft.com/office/drawing/2014/main" id="{4519387F-B578-4DEB-A856-2E065A942D75}"/>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6206" name="Freeform 172">
                  <a:extLst>
                    <a:ext uri="{FF2B5EF4-FFF2-40B4-BE49-F238E27FC236}">
                      <a16:creationId xmlns:a16="http://schemas.microsoft.com/office/drawing/2014/main" id="{C08C4ACB-0DB2-418A-B9BB-5E49D6F0C881}"/>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6207" name="Freeform 173">
                  <a:extLst>
                    <a:ext uri="{FF2B5EF4-FFF2-40B4-BE49-F238E27FC236}">
                      <a16:creationId xmlns:a16="http://schemas.microsoft.com/office/drawing/2014/main" id="{D2203748-7BF9-4FEC-8BAB-6B6D74CCAA0E}"/>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6191" name="Group 174">
                <a:extLst>
                  <a:ext uri="{FF2B5EF4-FFF2-40B4-BE49-F238E27FC236}">
                    <a16:creationId xmlns:a16="http://schemas.microsoft.com/office/drawing/2014/main" id="{67EC43CA-48E3-4F5F-ACB3-17436182A18F}"/>
                  </a:ext>
                </a:extLst>
              </p:cNvPr>
              <p:cNvGrpSpPr>
                <a:grpSpLocks/>
              </p:cNvGrpSpPr>
              <p:nvPr/>
            </p:nvGrpSpPr>
            <p:grpSpPr bwMode="auto">
              <a:xfrm>
                <a:off x="1581" y="525"/>
                <a:ext cx="473" cy="591"/>
                <a:chOff x="1581" y="525"/>
                <a:chExt cx="473" cy="591"/>
              </a:xfrm>
            </p:grpSpPr>
            <p:sp>
              <p:nvSpPr>
                <p:cNvPr id="36192" name="Freeform 175">
                  <a:extLst>
                    <a:ext uri="{FF2B5EF4-FFF2-40B4-BE49-F238E27FC236}">
                      <a16:creationId xmlns:a16="http://schemas.microsoft.com/office/drawing/2014/main" id="{280C14F5-95AC-4D89-882D-B41AB3C44428}"/>
                    </a:ext>
                  </a:extLst>
                </p:cNvPr>
                <p:cNvSpPr>
                  <a:spLocks/>
                </p:cNvSpPr>
                <p:nvPr/>
              </p:nvSpPr>
              <p:spPr bwMode="auto">
                <a:xfrm>
                  <a:off x="1581" y="525"/>
                  <a:ext cx="473" cy="591"/>
                </a:xfrm>
                <a:custGeom>
                  <a:avLst/>
                  <a:gdLst>
                    <a:gd name="T0" fmla="*/ 0 w 1891"/>
                    <a:gd name="T1" fmla="*/ 0 h 2363"/>
                    <a:gd name="T2" fmla="*/ 0 w 1891"/>
                    <a:gd name="T3" fmla="*/ 0 h 2363"/>
                    <a:gd name="T4" fmla="*/ 0 w 1891"/>
                    <a:gd name="T5" fmla="*/ 0 h 2363"/>
                    <a:gd name="T6" fmla="*/ 0 w 1891"/>
                    <a:gd name="T7" fmla="*/ 0 h 2363"/>
                    <a:gd name="T8" fmla="*/ 0 w 1891"/>
                    <a:gd name="T9" fmla="*/ 0 h 2363"/>
                    <a:gd name="T10" fmla="*/ 0 w 1891"/>
                    <a:gd name="T11" fmla="*/ 0 h 2363"/>
                    <a:gd name="T12" fmla="*/ 0 w 1891"/>
                    <a:gd name="T13" fmla="*/ 0 h 2363"/>
                    <a:gd name="T14" fmla="*/ 0 w 1891"/>
                    <a:gd name="T15" fmla="*/ 0 h 2363"/>
                    <a:gd name="T16" fmla="*/ 0 w 1891"/>
                    <a:gd name="T17" fmla="*/ 0 h 2363"/>
                    <a:gd name="T18" fmla="*/ 0 w 1891"/>
                    <a:gd name="T19" fmla="*/ 0 h 2363"/>
                    <a:gd name="T20" fmla="*/ 0 w 1891"/>
                    <a:gd name="T21" fmla="*/ 0 h 2363"/>
                    <a:gd name="T22" fmla="*/ 0 w 1891"/>
                    <a:gd name="T23" fmla="*/ 0 h 2363"/>
                    <a:gd name="T24" fmla="*/ 0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0 h 2363"/>
                    <a:gd name="T50" fmla="*/ 0 w 1891"/>
                    <a:gd name="T51" fmla="*/ 0 h 2363"/>
                    <a:gd name="T52" fmla="*/ 0 w 1891"/>
                    <a:gd name="T53" fmla="*/ 0 h 2363"/>
                    <a:gd name="T54" fmla="*/ 0 w 1891"/>
                    <a:gd name="T55" fmla="*/ 0 h 2363"/>
                    <a:gd name="T56" fmla="*/ 0 w 1891"/>
                    <a:gd name="T57" fmla="*/ 0 h 2363"/>
                    <a:gd name="T58" fmla="*/ 0 w 1891"/>
                    <a:gd name="T59" fmla="*/ 0 h 2363"/>
                    <a:gd name="T60" fmla="*/ 0 w 1891"/>
                    <a:gd name="T61" fmla="*/ 0 h 2363"/>
                    <a:gd name="T62" fmla="*/ 0 w 1891"/>
                    <a:gd name="T63" fmla="*/ 0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0 w 1891"/>
                    <a:gd name="T81" fmla="*/ 0 h 2363"/>
                    <a:gd name="T82" fmla="*/ 0 w 1891"/>
                    <a:gd name="T83" fmla="*/ 0 h 2363"/>
                    <a:gd name="T84" fmla="*/ 0 w 1891"/>
                    <a:gd name="T85" fmla="*/ 0 h 2363"/>
                    <a:gd name="T86" fmla="*/ 0 w 1891"/>
                    <a:gd name="T87" fmla="*/ 0 h 2363"/>
                    <a:gd name="T88" fmla="*/ 0 w 1891"/>
                    <a:gd name="T89" fmla="*/ 0 h 2363"/>
                    <a:gd name="T90" fmla="*/ 0 w 1891"/>
                    <a:gd name="T91" fmla="*/ 0 h 2363"/>
                    <a:gd name="T92" fmla="*/ 0 w 1891"/>
                    <a:gd name="T93" fmla="*/ 0 h 2363"/>
                    <a:gd name="T94" fmla="*/ 0 w 1891"/>
                    <a:gd name="T95" fmla="*/ 0 h 2363"/>
                    <a:gd name="T96" fmla="*/ 0 w 1891"/>
                    <a:gd name="T97" fmla="*/ 0 h 2363"/>
                    <a:gd name="T98" fmla="*/ 0 w 1891"/>
                    <a:gd name="T99" fmla="*/ 0 h 2363"/>
                    <a:gd name="T100" fmla="*/ 0 w 1891"/>
                    <a:gd name="T101" fmla="*/ 0 h 2363"/>
                    <a:gd name="T102" fmla="*/ 0 w 1891"/>
                    <a:gd name="T103" fmla="*/ 0 h 2363"/>
                    <a:gd name="T104" fmla="*/ 0 w 1891"/>
                    <a:gd name="T105" fmla="*/ 0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6193" name="Group 176">
                  <a:extLst>
                    <a:ext uri="{FF2B5EF4-FFF2-40B4-BE49-F238E27FC236}">
                      <a16:creationId xmlns:a16="http://schemas.microsoft.com/office/drawing/2014/main" id="{6859D326-A9E5-4335-827D-1D29AEA4E133}"/>
                    </a:ext>
                  </a:extLst>
                </p:cNvPr>
                <p:cNvGrpSpPr>
                  <a:grpSpLocks/>
                </p:cNvGrpSpPr>
                <p:nvPr/>
              </p:nvGrpSpPr>
              <p:grpSpPr bwMode="auto">
                <a:xfrm>
                  <a:off x="1610" y="596"/>
                  <a:ext cx="415" cy="346"/>
                  <a:chOff x="1610" y="596"/>
                  <a:chExt cx="415" cy="346"/>
                </a:xfrm>
              </p:grpSpPr>
              <p:sp>
                <p:nvSpPr>
                  <p:cNvPr id="36194" name="Freeform 177">
                    <a:extLst>
                      <a:ext uri="{FF2B5EF4-FFF2-40B4-BE49-F238E27FC236}">
                        <a16:creationId xmlns:a16="http://schemas.microsoft.com/office/drawing/2014/main" id="{4F64FC27-6C3D-4F8F-B75B-95588A126BA8}"/>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5" name="Freeform 178">
                    <a:extLst>
                      <a:ext uri="{FF2B5EF4-FFF2-40B4-BE49-F238E27FC236}">
                        <a16:creationId xmlns:a16="http://schemas.microsoft.com/office/drawing/2014/main" id="{1006BBB1-B5F0-4E44-A68A-05AF45696293}"/>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6" name="Freeform 179">
                    <a:extLst>
                      <a:ext uri="{FF2B5EF4-FFF2-40B4-BE49-F238E27FC236}">
                        <a16:creationId xmlns:a16="http://schemas.microsoft.com/office/drawing/2014/main" id="{97CF82C4-F00F-4222-A39E-72A362B03D2B}"/>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7" name="Line 180">
                    <a:extLst>
                      <a:ext uri="{FF2B5EF4-FFF2-40B4-BE49-F238E27FC236}">
                        <a16:creationId xmlns:a16="http://schemas.microsoft.com/office/drawing/2014/main" id="{914244B5-C694-4E83-89B6-5FB2CB10298D}"/>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198" name="Freeform 181">
                    <a:extLst>
                      <a:ext uri="{FF2B5EF4-FFF2-40B4-BE49-F238E27FC236}">
                        <a16:creationId xmlns:a16="http://schemas.microsoft.com/office/drawing/2014/main" id="{6585CADC-A77F-40CF-95B9-A081410B6A74}"/>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9" name="Freeform 182">
                    <a:extLst>
                      <a:ext uri="{FF2B5EF4-FFF2-40B4-BE49-F238E27FC236}">
                        <a16:creationId xmlns:a16="http://schemas.microsoft.com/office/drawing/2014/main" id="{EAD86267-E55E-4584-82F1-EF7ADDE7211B}"/>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0" name="Freeform 183">
                    <a:extLst>
                      <a:ext uri="{FF2B5EF4-FFF2-40B4-BE49-F238E27FC236}">
                        <a16:creationId xmlns:a16="http://schemas.microsoft.com/office/drawing/2014/main" id="{9779DFA2-D5B5-461A-B2A7-0C196F28564A}"/>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1" name="Freeform 184">
                    <a:extLst>
                      <a:ext uri="{FF2B5EF4-FFF2-40B4-BE49-F238E27FC236}">
                        <a16:creationId xmlns:a16="http://schemas.microsoft.com/office/drawing/2014/main" id="{4622840F-12A4-42FC-B538-8C6460747E1F}"/>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2" name="Freeform 185">
                    <a:extLst>
                      <a:ext uri="{FF2B5EF4-FFF2-40B4-BE49-F238E27FC236}">
                        <a16:creationId xmlns:a16="http://schemas.microsoft.com/office/drawing/2014/main" id="{C0361511-A1BD-4439-8C84-71B0984C57DC}"/>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3" name="Freeform 186">
                    <a:extLst>
                      <a:ext uri="{FF2B5EF4-FFF2-40B4-BE49-F238E27FC236}">
                        <a16:creationId xmlns:a16="http://schemas.microsoft.com/office/drawing/2014/main" id="{303DDD70-CF69-4160-854E-69B3EF42F10D}"/>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4" name="Freeform 187">
                    <a:extLst>
                      <a:ext uri="{FF2B5EF4-FFF2-40B4-BE49-F238E27FC236}">
                        <a16:creationId xmlns:a16="http://schemas.microsoft.com/office/drawing/2014/main" id="{29736DDF-F0DB-4B5F-B40B-14873F36A7AE}"/>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5848" name="Group 188">
            <a:extLst>
              <a:ext uri="{FF2B5EF4-FFF2-40B4-BE49-F238E27FC236}">
                <a16:creationId xmlns:a16="http://schemas.microsoft.com/office/drawing/2014/main" id="{C0AB3916-6A49-48A2-BC8C-AFC33D3D0426}"/>
              </a:ext>
            </a:extLst>
          </p:cNvPr>
          <p:cNvGrpSpPr>
            <a:grpSpLocks/>
          </p:cNvGrpSpPr>
          <p:nvPr/>
        </p:nvGrpSpPr>
        <p:grpSpPr bwMode="auto">
          <a:xfrm>
            <a:off x="5448301" y="1844676"/>
            <a:ext cx="3287713" cy="881063"/>
            <a:chOff x="2486" y="1161"/>
            <a:chExt cx="2071" cy="555"/>
          </a:xfrm>
        </p:grpSpPr>
        <p:sp>
          <p:nvSpPr>
            <p:cNvPr id="36186" name="Freeform 189">
              <a:extLst>
                <a:ext uri="{FF2B5EF4-FFF2-40B4-BE49-F238E27FC236}">
                  <a16:creationId xmlns:a16="http://schemas.microsoft.com/office/drawing/2014/main" id="{6C4EB67A-586D-4D60-ABAC-73AD332CBEF7}"/>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7" name="Freeform 190">
              <a:extLst>
                <a:ext uri="{FF2B5EF4-FFF2-40B4-BE49-F238E27FC236}">
                  <a16:creationId xmlns:a16="http://schemas.microsoft.com/office/drawing/2014/main" id="{2932B2ED-55E5-41B9-BEB1-B77A98F6E1D8}"/>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49" name="Rectangle 191">
            <a:extLst>
              <a:ext uri="{FF2B5EF4-FFF2-40B4-BE49-F238E27FC236}">
                <a16:creationId xmlns:a16="http://schemas.microsoft.com/office/drawing/2014/main" id="{C11F4FBC-25CC-44FF-972C-5C42E32CCF94}"/>
              </a:ext>
            </a:extLst>
          </p:cNvPr>
          <p:cNvSpPr>
            <a:spLocks noChangeArrowheads="1"/>
          </p:cNvSpPr>
          <p:nvPr/>
        </p:nvSpPr>
        <p:spPr bwMode="auto">
          <a:xfrm>
            <a:off x="8729664" y="1935163"/>
            <a:ext cx="158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intravascular</a:t>
            </a:r>
          </a:p>
        </p:txBody>
      </p:sp>
      <p:sp>
        <p:nvSpPr>
          <p:cNvPr id="35850" name="Rectangle 192">
            <a:extLst>
              <a:ext uri="{FF2B5EF4-FFF2-40B4-BE49-F238E27FC236}">
                <a16:creationId xmlns:a16="http://schemas.microsoft.com/office/drawing/2014/main" id="{7E15D99A-3834-47D4-AD97-F898676CF87F}"/>
              </a:ext>
            </a:extLst>
          </p:cNvPr>
          <p:cNvSpPr>
            <a:spLocks noChangeArrowheads="1"/>
          </p:cNvSpPr>
          <p:nvPr/>
        </p:nvSpPr>
        <p:spPr bwMode="auto">
          <a:xfrm>
            <a:off x="8729664" y="2300288"/>
            <a:ext cx="5802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fluid</a:t>
            </a:r>
            <a:endParaRPr lang="cs-CZ" altLang="cs-CZ" sz="2400">
              <a:latin typeface="Times New Roman" panose="02020603050405020304" pitchFamily="18" charset="0"/>
            </a:endParaRPr>
          </a:p>
        </p:txBody>
      </p:sp>
      <p:grpSp>
        <p:nvGrpSpPr>
          <p:cNvPr id="35851" name="Group 193">
            <a:extLst>
              <a:ext uri="{FF2B5EF4-FFF2-40B4-BE49-F238E27FC236}">
                <a16:creationId xmlns:a16="http://schemas.microsoft.com/office/drawing/2014/main" id="{C2D1D0E7-8CC5-4F86-A24F-6A6A1277F5B8}"/>
              </a:ext>
            </a:extLst>
          </p:cNvPr>
          <p:cNvGrpSpPr>
            <a:grpSpLocks/>
          </p:cNvGrpSpPr>
          <p:nvPr/>
        </p:nvGrpSpPr>
        <p:grpSpPr bwMode="auto">
          <a:xfrm>
            <a:off x="7131050" y="1851025"/>
            <a:ext cx="1443038" cy="844550"/>
            <a:chOff x="3554" y="1166"/>
            <a:chExt cx="887" cy="532"/>
          </a:xfrm>
        </p:grpSpPr>
        <p:sp>
          <p:nvSpPr>
            <p:cNvPr id="36182" name="Rectangle 194">
              <a:extLst>
                <a:ext uri="{FF2B5EF4-FFF2-40B4-BE49-F238E27FC236}">
                  <a16:creationId xmlns:a16="http://schemas.microsoft.com/office/drawing/2014/main" id="{D672B181-5024-44FD-BF32-9017F8037615}"/>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83" name="Rectangle 195">
              <a:extLst>
                <a:ext uri="{FF2B5EF4-FFF2-40B4-BE49-F238E27FC236}">
                  <a16:creationId xmlns:a16="http://schemas.microsoft.com/office/drawing/2014/main" id="{1CB72E27-A598-4359-BA46-3191B99749A1}"/>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84" name="Rectangle 196">
              <a:extLst>
                <a:ext uri="{FF2B5EF4-FFF2-40B4-BE49-F238E27FC236}">
                  <a16:creationId xmlns:a16="http://schemas.microsoft.com/office/drawing/2014/main" id="{70ECD25D-99CB-4C6B-91C0-28CD252EAA65}"/>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85" name="Rectangle 197">
              <a:extLst>
                <a:ext uri="{FF2B5EF4-FFF2-40B4-BE49-F238E27FC236}">
                  <a16:creationId xmlns:a16="http://schemas.microsoft.com/office/drawing/2014/main" id="{D34AD13E-8B10-4BBF-9AB3-7D123637C490}"/>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35852" name="Rectangle 198">
            <a:extLst>
              <a:ext uri="{FF2B5EF4-FFF2-40B4-BE49-F238E27FC236}">
                <a16:creationId xmlns:a16="http://schemas.microsoft.com/office/drawing/2014/main" id="{BDB78419-F1BF-41BE-8CA0-0D1BBBA23585}"/>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53" name="Freeform 199">
            <a:extLst>
              <a:ext uri="{FF2B5EF4-FFF2-40B4-BE49-F238E27FC236}">
                <a16:creationId xmlns:a16="http://schemas.microsoft.com/office/drawing/2014/main" id="{C7722827-D6E1-4477-B0FF-C79130CF3737}"/>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5854" name="Group 200">
            <a:extLst>
              <a:ext uri="{FF2B5EF4-FFF2-40B4-BE49-F238E27FC236}">
                <a16:creationId xmlns:a16="http://schemas.microsoft.com/office/drawing/2014/main" id="{6D3A7D0F-C16E-4356-9CF2-50DD2D148B47}"/>
              </a:ext>
            </a:extLst>
          </p:cNvPr>
          <p:cNvGrpSpPr>
            <a:grpSpLocks/>
          </p:cNvGrpSpPr>
          <p:nvPr/>
        </p:nvGrpSpPr>
        <p:grpSpPr bwMode="auto">
          <a:xfrm>
            <a:off x="6124576" y="2690814"/>
            <a:ext cx="169863" cy="498475"/>
            <a:chOff x="3104" y="1695"/>
            <a:chExt cx="107" cy="314"/>
          </a:xfrm>
        </p:grpSpPr>
        <p:sp>
          <p:nvSpPr>
            <p:cNvPr id="36180" name="Rectangle 201">
              <a:extLst>
                <a:ext uri="{FF2B5EF4-FFF2-40B4-BE49-F238E27FC236}">
                  <a16:creationId xmlns:a16="http://schemas.microsoft.com/office/drawing/2014/main" id="{3FB929C1-7888-4C70-AE50-184FA1147B0B}"/>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81" name="Freeform 202">
              <a:extLst>
                <a:ext uri="{FF2B5EF4-FFF2-40B4-BE49-F238E27FC236}">
                  <a16:creationId xmlns:a16="http://schemas.microsoft.com/office/drawing/2014/main" id="{08FB260B-A5EA-425C-9129-EA7288E85C17}"/>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5" name="Group 203">
            <a:extLst>
              <a:ext uri="{FF2B5EF4-FFF2-40B4-BE49-F238E27FC236}">
                <a16:creationId xmlns:a16="http://schemas.microsoft.com/office/drawing/2014/main" id="{D55C6725-D124-4FFF-A10E-F758E64B8D79}"/>
              </a:ext>
            </a:extLst>
          </p:cNvPr>
          <p:cNvGrpSpPr>
            <a:grpSpLocks/>
          </p:cNvGrpSpPr>
          <p:nvPr/>
        </p:nvGrpSpPr>
        <p:grpSpPr bwMode="auto">
          <a:xfrm>
            <a:off x="5808663" y="2695576"/>
            <a:ext cx="169862" cy="473075"/>
            <a:chOff x="2905" y="1698"/>
            <a:chExt cx="107" cy="298"/>
          </a:xfrm>
        </p:grpSpPr>
        <p:sp>
          <p:nvSpPr>
            <p:cNvPr id="36178" name="Rectangle 204">
              <a:extLst>
                <a:ext uri="{FF2B5EF4-FFF2-40B4-BE49-F238E27FC236}">
                  <a16:creationId xmlns:a16="http://schemas.microsoft.com/office/drawing/2014/main" id="{9DC5C926-7EA4-4A2A-8B54-BD28D927F870}"/>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79" name="Freeform 205">
              <a:extLst>
                <a:ext uri="{FF2B5EF4-FFF2-40B4-BE49-F238E27FC236}">
                  <a16:creationId xmlns:a16="http://schemas.microsoft.com/office/drawing/2014/main" id="{709C05AD-AC96-414B-B2A5-35F1ECCE85A1}"/>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6" name="Group 206">
            <a:extLst>
              <a:ext uri="{FF2B5EF4-FFF2-40B4-BE49-F238E27FC236}">
                <a16:creationId xmlns:a16="http://schemas.microsoft.com/office/drawing/2014/main" id="{29B41761-2A5F-409C-8884-8DD0ABA8E604}"/>
              </a:ext>
            </a:extLst>
          </p:cNvPr>
          <p:cNvGrpSpPr>
            <a:grpSpLocks/>
          </p:cNvGrpSpPr>
          <p:nvPr/>
        </p:nvGrpSpPr>
        <p:grpSpPr bwMode="auto">
          <a:xfrm>
            <a:off x="6238876" y="4152900"/>
            <a:ext cx="169863" cy="412750"/>
            <a:chOff x="2827" y="2616"/>
            <a:chExt cx="107" cy="260"/>
          </a:xfrm>
        </p:grpSpPr>
        <p:sp>
          <p:nvSpPr>
            <p:cNvPr id="36176" name="Rectangle 207">
              <a:extLst>
                <a:ext uri="{FF2B5EF4-FFF2-40B4-BE49-F238E27FC236}">
                  <a16:creationId xmlns:a16="http://schemas.microsoft.com/office/drawing/2014/main" id="{E85F7225-18ED-46A3-8CA5-4B1F3376DEC5}"/>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77" name="Freeform 208">
              <a:extLst>
                <a:ext uri="{FF2B5EF4-FFF2-40B4-BE49-F238E27FC236}">
                  <a16:creationId xmlns:a16="http://schemas.microsoft.com/office/drawing/2014/main" id="{A7FD1D3E-4DBF-4F40-9A76-B8F64773432D}"/>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7" name="Group 209">
            <a:extLst>
              <a:ext uri="{FF2B5EF4-FFF2-40B4-BE49-F238E27FC236}">
                <a16:creationId xmlns:a16="http://schemas.microsoft.com/office/drawing/2014/main" id="{60BA8202-E002-4BBE-9A18-4DD472CE52A6}"/>
              </a:ext>
            </a:extLst>
          </p:cNvPr>
          <p:cNvGrpSpPr>
            <a:grpSpLocks/>
          </p:cNvGrpSpPr>
          <p:nvPr/>
        </p:nvGrpSpPr>
        <p:grpSpPr bwMode="auto">
          <a:xfrm>
            <a:off x="5776913" y="4175126"/>
            <a:ext cx="169862" cy="411163"/>
            <a:chOff x="2536" y="2630"/>
            <a:chExt cx="107" cy="259"/>
          </a:xfrm>
        </p:grpSpPr>
        <p:sp>
          <p:nvSpPr>
            <p:cNvPr id="36174" name="Rectangle 210">
              <a:extLst>
                <a:ext uri="{FF2B5EF4-FFF2-40B4-BE49-F238E27FC236}">
                  <a16:creationId xmlns:a16="http://schemas.microsoft.com/office/drawing/2014/main" id="{725294DE-C361-43F1-94CF-F3F7D904A85B}"/>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75" name="Freeform 211">
              <a:extLst>
                <a:ext uri="{FF2B5EF4-FFF2-40B4-BE49-F238E27FC236}">
                  <a16:creationId xmlns:a16="http://schemas.microsoft.com/office/drawing/2014/main" id="{5564AF3C-ACC0-4AAB-A1AE-0C054F559155}"/>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5858" name="Group 212">
            <a:extLst>
              <a:ext uri="{FF2B5EF4-FFF2-40B4-BE49-F238E27FC236}">
                <a16:creationId xmlns:a16="http://schemas.microsoft.com/office/drawing/2014/main" id="{9001EABB-223C-4114-BCFE-456BD34C07E4}"/>
              </a:ext>
            </a:extLst>
          </p:cNvPr>
          <p:cNvGrpSpPr>
            <a:grpSpLocks/>
          </p:cNvGrpSpPr>
          <p:nvPr/>
        </p:nvGrpSpPr>
        <p:grpSpPr bwMode="auto">
          <a:xfrm>
            <a:off x="6278563" y="6054726"/>
            <a:ext cx="169862" cy="447675"/>
            <a:chOff x="2852" y="3814"/>
            <a:chExt cx="107" cy="282"/>
          </a:xfrm>
        </p:grpSpPr>
        <p:sp>
          <p:nvSpPr>
            <p:cNvPr id="36172" name="Rectangle 213">
              <a:extLst>
                <a:ext uri="{FF2B5EF4-FFF2-40B4-BE49-F238E27FC236}">
                  <a16:creationId xmlns:a16="http://schemas.microsoft.com/office/drawing/2014/main" id="{814D6F6F-B45D-4378-B491-A7A318D5613A}"/>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73" name="Freeform 214">
              <a:extLst>
                <a:ext uri="{FF2B5EF4-FFF2-40B4-BE49-F238E27FC236}">
                  <a16:creationId xmlns:a16="http://schemas.microsoft.com/office/drawing/2014/main" id="{BDD21C7A-77D3-49BD-B682-9D9462383C34}"/>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9" name="Group 215">
            <a:extLst>
              <a:ext uri="{FF2B5EF4-FFF2-40B4-BE49-F238E27FC236}">
                <a16:creationId xmlns:a16="http://schemas.microsoft.com/office/drawing/2014/main" id="{61A80286-FB25-47AB-B6D9-919E9D7BFAA8}"/>
              </a:ext>
            </a:extLst>
          </p:cNvPr>
          <p:cNvGrpSpPr>
            <a:grpSpLocks/>
          </p:cNvGrpSpPr>
          <p:nvPr/>
        </p:nvGrpSpPr>
        <p:grpSpPr bwMode="auto">
          <a:xfrm>
            <a:off x="5794376" y="6070601"/>
            <a:ext cx="169863" cy="385763"/>
            <a:chOff x="2547" y="3824"/>
            <a:chExt cx="107" cy="243"/>
          </a:xfrm>
        </p:grpSpPr>
        <p:sp>
          <p:nvSpPr>
            <p:cNvPr id="36170" name="Rectangle 216">
              <a:extLst>
                <a:ext uri="{FF2B5EF4-FFF2-40B4-BE49-F238E27FC236}">
                  <a16:creationId xmlns:a16="http://schemas.microsoft.com/office/drawing/2014/main" id="{830FE034-7185-4DA3-A8C1-76B24E978576}"/>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71" name="Freeform 217">
              <a:extLst>
                <a:ext uri="{FF2B5EF4-FFF2-40B4-BE49-F238E27FC236}">
                  <a16:creationId xmlns:a16="http://schemas.microsoft.com/office/drawing/2014/main" id="{91BA75D0-6FFE-433D-B1F8-97E89AC0F541}"/>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60" name="Group 218">
            <a:extLst>
              <a:ext uri="{FF2B5EF4-FFF2-40B4-BE49-F238E27FC236}">
                <a16:creationId xmlns:a16="http://schemas.microsoft.com/office/drawing/2014/main" id="{4A9DC296-A43C-44E8-97FC-5C6B36ECBB26}"/>
              </a:ext>
            </a:extLst>
          </p:cNvPr>
          <p:cNvGrpSpPr>
            <a:grpSpLocks/>
          </p:cNvGrpSpPr>
          <p:nvPr/>
        </p:nvGrpSpPr>
        <p:grpSpPr bwMode="auto">
          <a:xfrm>
            <a:off x="6235701" y="1331914"/>
            <a:ext cx="169863" cy="542925"/>
            <a:chOff x="2968" y="839"/>
            <a:chExt cx="107" cy="342"/>
          </a:xfrm>
        </p:grpSpPr>
        <p:sp>
          <p:nvSpPr>
            <p:cNvPr id="36168" name="Freeform 219">
              <a:extLst>
                <a:ext uri="{FF2B5EF4-FFF2-40B4-BE49-F238E27FC236}">
                  <a16:creationId xmlns:a16="http://schemas.microsoft.com/office/drawing/2014/main" id="{20E08C91-3ECD-4F12-AB0E-F8B2619CBE40}"/>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9" name="Freeform 220">
              <a:extLst>
                <a:ext uri="{FF2B5EF4-FFF2-40B4-BE49-F238E27FC236}">
                  <a16:creationId xmlns:a16="http://schemas.microsoft.com/office/drawing/2014/main" id="{BDFB759B-4F42-4EA4-BB31-DAC3701A56AD}"/>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61" name="Group 221">
            <a:extLst>
              <a:ext uri="{FF2B5EF4-FFF2-40B4-BE49-F238E27FC236}">
                <a16:creationId xmlns:a16="http://schemas.microsoft.com/office/drawing/2014/main" id="{339F4A31-71E0-4FCC-9B51-C4DFD7CA8150}"/>
              </a:ext>
            </a:extLst>
          </p:cNvPr>
          <p:cNvGrpSpPr>
            <a:grpSpLocks/>
          </p:cNvGrpSpPr>
          <p:nvPr/>
        </p:nvGrpSpPr>
        <p:grpSpPr bwMode="auto">
          <a:xfrm>
            <a:off x="5884863" y="1343025"/>
            <a:ext cx="169862" cy="508000"/>
            <a:chOff x="2747" y="846"/>
            <a:chExt cx="107" cy="320"/>
          </a:xfrm>
        </p:grpSpPr>
        <p:sp>
          <p:nvSpPr>
            <p:cNvPr id="36166" name="Rectangle 222">
              <a:extLst>
                <a:ext uri="{FF2B5EF4-FFF2-40B4-BE49-F238E27FC236}">
                  <a16:creationId xmlns:a16="http://schemas.microsoft.com/office/drawing/2014/main" id="{5A7CB048-6133-4520-B671-E449BFF0C2D7}"/>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67" name="Freeform 223">
              <a:extLst>
                <a:ext uri="{FF2B5EF4-FFF2-40B4-BE49-F238E27FC236}">
                  <a16:creationId xmlns:a16="http://schemas.microsoft.com/office/drawing/2014/main" id="{B0234176-ACF4-4D33-AFC6-C2EFD6896209}"/>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62" name="Rectangle 224">
            <a:extLst>
              <a:ext uri="{FF2B5EF4-FFF2-40B4-BE49-F238E27FC236}">
                <a16:creationId xmlns:a16="http://schemas.microsoft.com/office/drawing/2014/main" id="{B712BFBD-A38C-4655-BDAA-A847B001C327}"/>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a:solidFill>
                  <a:srgbClr val="000000"/>
                </a:solidFill>
                <a:latin typeface="Times New Roman" panose="02020603050405020304" pitchFamily="18" charset="0"/>
              </a:rPr>
              <a:t>intracellular fluid - ICF</a:t>
            </a:r>
            <a:endParaRPr lang="cs-CZ" altLang="cs-CZ" sz="2400">
              <a:solidFill>
                <a:srgbClr val="000000"/>
              </a:solidFill>
              <a:latin typeface="Times New Roman" panose="02020603050405020304" pitchFamily="18" charset="0"/>
            </a:endParaRPr>
          </a:p>
        </p:txBody>
      </p:sp>
      <p:sp>
        <p:nvSpPr>
          <p:cNvPr id="35863" name="Rectangle 225">
            <a:extLst>
              <a:ext uri="{FF2B5EF4-FFF2-40B4-BE49-F238E27FC236}">
                <a16:creationId xmlns:a16="http://schemas.microsoft.com/office/drawing/2014/main" id="{923E7A6F-7E6F-4FA6-9BD0-3501F959C69A}"/>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64" name="Rectangle 226">
            <a:extLst>
              <a:ext uri="{FF2B5EF4-FFF2-40B4-BE49-F238E27FC236}">
                <a16:creationId xmlns:a16="http://schemas.microsoft.com/office/drawing/2014/main" id="{DC2E360B-076F-4273-B7D0-644F17842D29}"/>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a:t>
            </a:r>
            <a:endParaRPr lang="cs-CZ" altLang="cs-CZ" sz="2400" b="1">
              <a:latin typeface="Times New Roman" panose="02020603050405020304" pitchFamily="18" charset="0"/>
            </a:endParaRPr>
          </a:p>
        </p:txBody>
      </p:sp>
      <p:sp>
        <p:nvSpPr>
          <p:cNvPr id="35865" name="Rectangle 227">
            <a:extLst>
              <a:ext uri="{FF2B5EF4-FFF2-40B4-BE49-F238E27FC236}">
                <a16:creationId xmlns:a16="http://schemas.microsoft.com/office/drawing/2014/main" id="{F60AE1EA-12D9-4724-985F-0C982F81CE44}"/>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66" name="Rectangle 228">
            <a:extLst>
              <a:ext uri="{FF2B5EF4-FFF2-40B4-BE49-F238E27FC236}">
                <a16:creationId xmlns:a16="http://schemas.microsoft.com/office/drawing/2014/main" id="{09153E9C-46D4-4FAF-BE66-99A8C2BEE6B9}"/>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67" name="Rectangle 229">
            <a:extLst>
              <a:ext uri="{FF2B5EF4-FFF2-40B4-BE49-F238E27FC236}">
                <a16:creationId xmlns:a16="http://schemas.microsoft.com/office/drawing/2014/main" id="{8D84CBC8-E90F-41EE-8AFA-BB014D06C118}"/>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68" name="Rectangle 230">
            <a:extLst>
              <a:ext uri="{FF2B5EF4-FFF2-40B4-BE49-F238E27FC236}">
                <a16:creationId xmlns:a16="http://schemas.microsoft.com/office/drawing/2014/main" id="{DD9048B1-9E2D-46AB-BC8B-0B652D6872E9}"/>
              </a:ext>
            </a:extLst>
          </p:cNvPr>
          <p:cNvSpPr>
            <a:spLocks noChangeArrowheads="1"/>
          </p:cNvSpPr>
          <p:nvPr/>
        </p:nvSpPr>
        <p:spPr bwMode="auto">
          <a:xfrm>
            <a:off x="5645151" y="2063750"/>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plasma</a:t>
            </a:r>
            <a:endParaRPr lang="cs-CZ" altLang="cs-CZ" sz="2400">
              <a:latin typeface="Times New Roman" panose="02020603050405020304" pitchFamily="18" charset="0"/>
            </a:endParaRPr>
          </a:p>
        </p:txBody>
      </p:sp>
      <p:sp>
        <p:nvSpPr>
          <p:cNvPr id="35869" name="Rectangle 231">
            <a:extLst>
              <a:ext uri="{FF2B5EF4-FFF2-40B4-BE49-F238E27FC236}">
                <a16:creationId xmlns:a16="http://schemas.microsoft.com/office/drawing/2014/main" id="{BE80B016-E5B0-47A2-AE54-981174A7EE32}"/>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70" name="Line 232">
            <a:extLst>
              <a:ext uri="{FF2B5EF4-FFF2-40B4-BE49-F238E27FC236}">
                <a16:creationId xmlns:a16="http://schemas.microsoft.com/office/drawing/2014/main" id="{EFF8A0B8-3A7F-4F84-A242-E10A20649A64}"/>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5871" name="Rectangle 233">
            <a:extLst>
              <a:ext uri="{FF2B5EF4-FFF2-40B4-BE49-F238E27FC236}">
                <a16:creationId xmlns:a16="http://schemas.microsoft.com/office/drawing/2014/main" id="{00368679-32A5-4722-9A0C-91D084A4A685}"/>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capillaries</a:t>
            </a:r>
          </a:p>
        </p:txBody>
      </p:sp>
      <p:sp>
        <p:nvSpPr>
          <p:cNvPr id="35872" name="Rectangle 234">
            <a:extLst>
              <a:ext uri="{FF2B5EF4-FFF2-40B4-BE49-F238E27FC236}">
                <a16:creationId xmlns:a16="http://schemas.microsoft.com/office/drawing/2014/main" id="{2DF57451-E77C-4A5E-864D-6D22C1F0DD13}"/>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Lymph</a:t>
            </a:r>
          </a:p>
        </p:txBody>
      </p:sp>
      <p:sp>
        <p:nvSpPr>
          <p:cNvPr id="35873" name="Freeform 235">
            <a:extLst>
              <a:ext uri="{FF2B5EF4-FFF2-40B4-BE49-F238E27FC236}">
                <a16:creationId xmlns:a16="http://schemas.microsoft.com/office/drawing/2014/main" id="{DD56285C-E485-4B7D-B0EB-D231E56EF601}"/>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4" name="Line 236">
            <a:extLst>
              <a:ext uri="{FF2B5EF4-FFF2-40B4-BE49-F238E27FC236}">
                <a16:creationId xmlns:a16="http://schemas.microsoft.com/office/drawing/2014/main" id="{3A573978-E6D1-4ED8-A1D8-B151E8CE8BCF}"/>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5875" name="Group 237">
            <a:extLst>
              <a:ext uri="{FF2B5EF4-FFF2-40B4-BE49-F238E27FC236}">
                <a16:creationId xmlns:a16="http://schemas.microsoft.com/office/drawing/2014/main" id="{E9421344-90A4-42E0-9A2E-617DA672CBCF}"/>
              </a:ext>
            </a:extLst>
          </p:cNvPr>
          <p:cNvGrpSpPr>
            <a:grpSpLocks/>
          </p:cNvGrpSpPr>
          <p:nvPr/>
        </p:nvGrpSpPr>
        <p:grpSpPr bwMode="auto">
          <a:xfrm>
            <a:off x="8886826" y="4138614"/>
            <a:ext cx="169863" cy="447675"/>
            <a:chOff x="4638" y="2607"/>
            <a:chExt cx="107" cy="282"/>
          </a:xfrm>
        </p:grpSpPr>
        <p:sp>
          <p:nvSpPr>
            <p:cNvPr id="36164" name="Rectangle 238">
              <a:extLst>
                <a:ext uri="{FF2B5EF4-FFF2-40B4-BE49-F238E27FC236}">
                  <a16:creationId xmlns:a16="http://schemas.microsoft.com/office/drawing/2014/main" id="{5B096EDC-92A2-42CA-B45E-5A3B9AE04A0D}"/>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65" name="Freeform 239">
              <a:extLst>
                <a:ext uri="{FF2B5EF4-FFF2-40B4-BE49-F238E27FC236}">
                  <a16:creationId xmlns:a16="http://schemas.microsoft.com/office/drawing/2014/main" id="{575ACA29-2054-4A66-B650-7503A725CADC}"/>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76" name="Group 240">
            <a:extLst>
              <a:ext uri="{FF2B5EF4-FFF2-40B4-BE49-F238E27FC236}">
                <a16:creationId xmlns:a16="http://schemas.microsoft.com/office/drawing/2014/main" id="{21C13C44-F74D-4097-BBA8-81A6A736A415}"/>
              </a:ext>
            </a:extLst>
          </p:cNvPr>
          <p:cNvGrpSpPr>
            <a:grpSpLocks/>
          </p:cNvGrpSpPr>
          <p:nvPr/>
        </p:nvGrpSpPr>
        <p:grpSpPr bwMode="auto">
          <a:xfrm>
            <a:off x="8432801" y="4159250"/>
            <a:ext cx="169863" cy="420688"/>
            <a:chOff x="4352" y="2620"/>
            <a:chExt cx="107" cy="265"/>
          </a:xfrm>
        </p:grpSpPr>
        <p:sp>
          <p:nvSpPr>
            <p:cNvPr id="36162" name="Rectangle 241">
              <a:extLst>
                <a:ext uri="{FF2B5EF4-FFF2-40B4-BE49-F238E27FC236}">
                  <a16:creationId xmlns:a16="http://schemas.microsoft.com/office/drawing/2014/main" id="{F0BA2CBC-D732-422B-A707-75CC2253FF19}"/>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63" name="Freeform 242">
              <a:extLst>
                <a:ext uri="{FF2B5EF4-FFF2-40B4-BE49-F238E27FC236}">
                  <a16:creationId xmlns:a16="http://schemas.microsoft.com/office/drawing/2014/main" id="{A449BD76-E338-4843-A65D-7EE041CFA5EC}"/>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77" name="Rectangle 243">
            <a:extLst>
              <a:ext uri="{FF2B5EF4-FFF2-40B4-BE49-F238E27FC236}">
                <a16:creationId xmlns:a16="http://schemas.microsoft.com/office/drawing/2014/main" id="{8F6FD202-2D80-4E26-BD07-9F72D876CD57}"/>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78" name="Line 244">
            <a:extLst>
              <a:ext uri="{FF2B5EF4-FFF2-40B4-BE49-F238E27FC236}">
                <a16:creationId xmlns:a16="http://schemas.microsoft.com/office/drawing/2014/main" id="{71F2509E-BF11-4C73-8544-D0D880CA6B78}"/>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5879" name="Line 245">
            <a:extLst>
              <a:ext uri="{FF2B5EF4-FFF2-40B4-BE49-F238E27FC236}">
                <a16:creationId xmlns:a16="http://schemas.microsoft.com/office/drawing/2014/main" id="{2B90F5E5-EBA4-4337-BEA0-EED638A47ED3}"/>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5880" name="Rectangle 246">
            <a:extLst>
              <a:ext uri="{FF2B5EF4-FFF2-40B4-BE49-F238E27FC236}">
                <a16:creationId xmlns:a16="http://schemas.microsoft.com/office/drawing/2014/main" id="{552EC3EF-5AFE-41F2-BB7F-346F0CB9F520}"/>
              </a:ext>
            </a:extLst>
          </p:cNvPr>
          <p:cNvSpPr>
            <a:spLocks noChangeArrowheads="1"/>
          </p:cNvSpPr>
          <p:nvPr/>
        </p:nvSpPr>
        <p:spPr bwMode="auto">
          <a:xfrm>
            <a:off x="7464426" y="2684463"/>
            <a:ext cx="3090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-ECF</a:t>
            </a:r>
          </a:p>
        </p:txBody>
      </p:sp>
      <p:grpSp>
        <p:nvGrpSpPr>
          <p:cNvPr id="35881" name="Group 247">
            <a:extLst>
              <a:ext uri="{FF2B5EF4-FFF2-40B4-BE49-F238E27FC236}">
                <a16:creationId xmlns:a16="http://schemas.microsoft.com/office/drawing/2014/main" id="{5848415A-7D58-4D9E-9913-AD1DED6CCB7F}"/>
              </a:ext>
            </a:extLst>
          </p:cNvPr>
          <p:cNvGrpSpPr>
            <a:grpSpLocks/>
          </p:cNvGrpSpPr>
          <p:nvPr/>
        </p:nvGrpSpPr>
        <p:grpSpPr bwMode="auto">
          <a:xfrm>
            <a:off x="5476875" y="477839"/>
            <a:ext cx="1333500" cy="993775"/>
            <a:chOff x="2512" y="300"/>
            <a:chExt cx="840" cy="626"/>
          </a:xfrm>
        </p:grpSpPr>
        <p:grpSp>
          <p:nvGrpSpPr>
            <p:cNvPr id="35969" name="Group 248">
              <a:extLst>
                <a:ext uri="{FF2B5EF4-FFF2-40B4-BE49-F238E27FC236}">
                  <a16:creationId xmlns:a16="http://schemas.microsoft.com/office/drawing/2014/main" id="{DA1BC48E-5C79-4AFE-9EBD-36C8D6F2E469}"/>
                </a:ext>
              </a:extLst>
            </p:cNvPr>
            <p:cNvGrpSpPr>
              <a:grpSpLocks/>
            </p:cNvGrpSpPr>
            <p:nvPr/>
          </p:nvGrpSpPr>
          <p:grpSpPr bwMode="auto">
            <a:xfrm>
              <a:off x="2512" y="300"/>
              <a:ext cx="840" cy="626"/>
              <a:chOff x="2512" y="300"/>
              <a:chExt cx="840" cy="626"/>
            </a:xfrm>
          </p:grpSpPr>
          <p:grpSp>
            <p:nvGrpSpPr>
              <p:cNvPr id="36110" name="Group 249">
                <a:extLst>
                  <a:ext uri="{FF2B5EF4-FFF2-40B4-BE49-F238E27FC236}">
                    <a16:creationId xmlns:a16="http://schemas.microsoft.com/office/drawing/2014/main" id="{DE4C7BD7-B9C4-4DEC-BC16-EAB7D84B850E}"/>
                  </a:ext>
                </a:extLst>
              </p:cNvPr>
              <p:cNvGrpSpPr>
                <a:grpSpLocks/>
              </p:cNvGrpSpPr>
              <p:nvPr/>
            </p:nvGrpSpPr>
            <p:grpSpPr bwMode="auto">
              <a:xfrm>
                <a:off x="2512" y="300"/>
                <a:ext cx="840" cy="626"/>
                <a:chOff x="2512" y="300"/>
                <a:chExt cx="840" cy="626"/>
              </a:xfrm>
            </p:grpSpPr>
            <p:grpSp>
              <p:nvGrpSpPr>
                <p:cNvPr id="36148" name="Group 250">
                  <a:extLst>
                    <a:ext uri="{FF2B5EF4-FFF2-40B4-BE49-F238E27FC236}">
                      <a16:creationId xmlns:a16="http://schemas.microsoft.com/office/drawing/2014/main" id="{41149016-E845-4D20-B765-6DB23358A6A7}"/>
                    </a:ext>
                  </a:extLst>
                </p:cNvPr>
                <p:cNvGrpSpPr>
                  <a:grpSpLocks/>
                </p:cNvGrpSpPr>
                <p:nvPr/>
              </p:nvGrpSpPr>
              <p:grpSpPr bwMode="auto">
                <a:xfrm>
                  <a:off x="2512" y="302"/>
                  <a:ext cx="383" cy="624"/>
                  <a:chOff x="2512" y="302"/>
                  <a:chExt cx="383" cy="624"/>
                </a:xfrm>
              </p:grpSpPr>
              <p:grpSp>
                <p:nvGrpSpPr>
                  <p:cNvPr id="36156" name="Group 251">
                    <a:extLst>
                      <a:ext uri="{FF2B5EF4-FFF2-40B4-BE49-F238E27FC236}">
                        <a16:creationId xmlns:a16="http://schemas.microsoft.com/office/drawing/2014/main" id="{9A3EC54A-8232-4A91-AD24-C207F9BE19A8}"/>
                      </a:ext>
                    </a:extLst>
                  </p:cNvPr>
                  <p:cNvGrpSpPr>
                    <a:grpSpLocks/>
                  </p:cNvGrpSpPr>
                  <p:nvPr/>
                </p:nvGrpSpPr>
                <p:grpSpPr bwMode="auto">
                  <a:xfrm>
                    <a:off x="2512" y="302"/>
                    <a:ext cx="383" cy="624"/>
                    <a:chOff x="2512" y="302"/>
                    <a:chExt cx="383" cy="624"/>
                  </a:xfrm>
                </p:grpSpPr>
                <p:sp>
                  <p:nvSpPr>
                    <p:cNvPr id="36158" name="Freeform 252">
                      <a:extLst>
                        <a:ext uri="{FF2B5EF4-FFF2-40B4-BE49-F238E27FC236}">
                          <a16:creationId xmlns:a16="http://schemas.microsoft.com/office/drawing/2014/main" id="{F67DD49E-CF7B-4A2F-ADD2-03EBE1F4910C}"/>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159" name="Group 253">
                      <a:extLst>
                        <a:ext uri="{FF2B5EF4-FFF2-40B4-BE49-F238E27FC236}">
                          <a16:creationId xmlns:a16="http://schemas.microsoft.com/office/drawing/2014/main" id="{2D5E1507-5047-4894-8CDA-0B3E50B5909A}"/>
                        </a:ext>
                      </a:extLst>
                    </p:cNvPr>
                    <p:cNvGrpSpPr>
                      <a:grpSpLocks/>
                    </p:cNvGrpSpPr>
                    <p:nvPr/>
                  </p:nvGrpSpPr>
                  <p:grpSpPr bwMode="auto">
                    <a:xfrm>
                      <a:off x="2512" y="612"/>
                      <a:ext cx="383" cy="314"/>
                      <a:chOff x="2512" y="612"/>
                      <a:chExt cx="383" cy="314"/>
                    </a:xfrm>
                  </p:grpSpPr>
                  <p:sp>
                    <p:nvSpPr>
                      <p:cNvPr id="36160" name="Freeform 254">
                        <a:extLst>
                          <a:ext uri="{FF2B5EF4-FFF2-40B4-BE49-F238E27FC236}">
                            <a16:creationId xmlns:a16="http://schemas.microsoft.com/office/drawing/2014/main" id="{AA2B7940-9076-40DE-A8E4-BF12D277F735}"/>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1" name="Freeform 255">
                        <a:extLst>
                          <a:ext uri="{FF2B5EF4-FFF2-40B4-BE49-F238E27FC236}">
                            <a16:creationId xmlns:a16="http://schemas.microsoft.com/office/drawing/2014/main" id="{5261FCB0-0152-4668-882B-4F0CEE31BDB4}"/>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157" name="Freeform 256">
                    <a:extLst>
                      <a:ext uri="{FF2B5EF4-FFF2-40B4-BE49-F238E27FC236}">
                        <a16:creationId xmlns:a16="http://schemas.microsoft.com/office/drawing/2014/main" id="{200C83F2-8FE9-4753-8DEF-D6F964325553}"/>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49" name="Group 257">
                  <a:extLst>
                    <a:ext uri="{FF2B5EF4-FFF2-40B4-BE49-F238E27FC236}">
                      <a16:creationId xmlns:a16="http://schemas.microsoft.com/office/drawing/2014/main" id="{26B43B77-E761-421E-A787-09F0251524BC}"/>
                    </a:ext>
                  </a:extLst>
                </p:cNvPr>
                <p:cNvGrpSpPr>
                  <a:grpSpLocks/>
                </p:cNvGrpSpPr>
                <p:nvPr/>
              </p:nvGrpSpPr>
              <p:grpSpPr bwMode="auto">
                <a:xfrm>
                  <a:off x="2969" y="300"/>
                  <a:ext cx="383" cy="624"/>
                  <a:chOff x="2969" y="300"/>
                  <a:chExt cx="383" cy="624"/>
                </a:xfrm>
              </p:grpSpPr>
              <p:grpSp>
                <p:nvGrpSpPr>
                  <p:cNvPr id="36150" name="Group 258">
                    <a:extLst>
                      <a:ext uri="{FF2B5EF4-FFF2-40B4-BE49-F238E27FC236}">
                        <a16:creationId xmlns:a16="http://schemas.microsoft.com/office/drawing/2014/main" id="{43BB4309-4AA1-4EAE-A0B2-EEF43CD8A6D3}"/>
                      </a:ext>
                    </a:extLst>
                  </p:cNvPr>
                  <p:cNvGrpSpPr>
                    <a:grpSpLocks/>
                  </p:cNvGrpSpPr>
                  <p:nvPr/>
                </p:nvGrpSpPr>
                <p:grpSpPr bwMode="auto">
                  <a:xfrm>
                    <a:off x="2969" y="300"/>
                    <a:ext cx="383" cy="624"/>
                    <a:chOff x="2969" y="300"/>
                    <a:chExt cx="383" cy="624"/>
                  </a:xfrm>
                </p:grpSpPr>
                <p:sp>
                  <p:nvSpPr>
                    <p:cNvPr id="36152" name="Freeform 259">
                      <a:extLst>
                        <a:ext uri="{FF2B5EF4-FFF2-40B4-BE49-F238E27FC236}">
                          <a16:creationId xmlns:a16="http://schemas.microsoft.com/office/drawing/2014/main" id="{E7FD2EC2-AAE7-42A8-88EE-8E01EF653FAD}"/>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0 h 2491"/>
                        <a:gd name="T24" fmla="*/ 0 w 1532"/>
                        <a:gd name="T25" fmla="*/ 0 h 2491"/>
                        <a:gd name="T26" fmla="*/ 0 w 1532"/>
                        <a:gd name="T27" fmla="*/ 0 h 2491"/>
                        <a:gd name="T28" fmla="*/ 0 w 1532"/>
                        <a:gd name="T29" fmla="*/ 0 h 2491"/>
                        <a:gd name="T30" fmla="*/ 0 w 1532"/>
                        <a:gd name="T31" fmla="*/ 0 h 2491"/>
                        <a:gd name="T32" fmla="*/ 0 w 1532"/>
                        <a:gd name="T33" fmla="*/ 0 h 2491"/>
                        <a:gd name="T34" fmla="*/ 0 w 1532"/>
                        <a:gd name="T35" fmla="*/ 0 h 2491"/>
                        <a:gd name="T36" fmla="*/ 0 w 1532"/>
                        <a:gd name="T37" fmla="*/ 0 h 2491"/>
                        <a:gd name="T38" fmla="*/ 0 w 1532"/>
                        <a:gd name="T39" fmla="*/ 0 h 2491"/>
                        <a:gd name="T40" fmla="*/ 0 w 1532"/>
                        <a:gd name="T41" fmla="*/ 0 h 2491"/>
                        <a:gd name="T42" fmla="*/ 0 w 1532"/>
                        <a:gd name="T43" fmla="*/ 0 h 2491"/>
                        <a:gd name="T44" fmla="*/ 0 w 1532"/>
                        <a:gd name="T45" fmla="*/ 0 h 2491"/>
                        <a:gd name="T46" fmla="*/ 0 w 1532"/>
                        <a:gd name="T47" fmla="*/ 0 h 2491"/>
                        <a:gd name="T48" fmla="*/ 0 w 1532"/>
                        <a:gd name="T49" fmla="*/ 0 h 2491"/>
                        <a:gd name="T50" fmla="*/ 0 w 1532"/>
                        <a:gd name="T51" fmla="*/ 0 h 2491"/>
                        <a:gd name="T52" fmla="*/ 0 w 1532"/>
                        <a:gd name="T53" fmla="*/ 0 h 2491"/>
                        <a:gd name="T54" fmla="*/ 0 w 1532"/>
                        <a:gd name="T55" fmla="*/ 0 h 2491"/>
                        <a:gd name="T56" fmla="*/ 0 w 1532"/>
                        <a:gd name="T57" fmla="*/ 0 h 2491"/>
                        <a:gd name="T58" fmla="*/ 0 w 1532"/>
                        <a:gd name="T59" fmla="*/ 0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153" name="Group 260">
                      <a:extLst>
                        <a:ext uri="{FF2B5EF4-FFF2-40B4-BE49-F238E27FC236}">
                          <a16:creationId xmlns:a16="http://schemas.microsoft.com/office/drawing/2014/main" id="{EE339041-0F40-4AD1-81CA-E32325198817}"/>
                        </a:ext>
                      </a:extLst>
                    </p:cNvPr>
                    <p:cNvGrpSpPr>
                      <a:grpSpLocks/>
                    </p:cNvGrpSpPr>
                    <p:nvPr/>
                  </p:nvGrpSpPr>
                  <p:grpSpPr bwMode="auto">
                    <a:xfrm>
                      <a:off x="2969" y="610"/>
                      <a:ext cx="383" cy="314"/>
                      <a:chOff x="2969" y="610"/>
                      <a:chExt cx="383" cy="314"/>
                    </a:xfrm>
                  </p:grpSpPr>
                  <p:sp>
                    <p:nvSpPr>
                      <p:cNvPr id="36154" name="Freeform 261">
                        <a:extLst>
                          <a:ext uri="{FF2B5EF4-FFF2-40B4-BE49-F238E27FC236}">
                            <a16:creationId xmlns:a16="http://schemas.microsoft.com/office/drawing/2014/main" id="{7FE4FC72-C2C1-401A-9A56-5646E3E54DAC}"/>
                          </a:ext>
                        </a:extLst>
                      </p:cNvPr>
                      <p:cNvSpPr>
                        <a:spLocks/>
                      </p:cNvSpPr>
                      <p:nvPr/>
                    </p:nvSpPr>
                    <p:spPr bwMode="auto">
                      <a:xfrm>
                        <a:off x="2969" y="610"/>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5" name="Freeform 262">
                        <a:extLst>
                          <a:ext uri="{FF2B5EF4-FFF2-40B4-BE49-F238E27FC236}">
                            <a16:creationId xmlns:a16="http://schemas.microsoft.com/office/drawing/2014/main" id="{3A8FF63C-761B-4324-93C6-EAD8D15EB0D2}"/>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151" name="Freeform 263">
                    <a:extLst>
                      <a:ext uri="{FF2B5EF4-FFF2-40B4-BE49-F238E27FC236}">
                        <a16:creationId xmlns:a16="http://schemas.microsoft.com/office/drawing/2014/main" id="{74339460-EDF4-4088-A4CB-D481582C014D}"/>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111" name="Group 264">
                <a:extLst>
                  <a:ext uri="{FF2B5EF4-FFF2-40B4-BE49-F238E27FC236}">
                    <a16:creationId xmlns:a16="http://schemas.microsoft.com/office/drawing/2014/main" id="{2A4E3D21-CA15-426C-B4FD-5BC55F972E7A}"/>
                  </a:ext>
                </a:extLst>
              </p:cNvPr>
              <p:cNvGrpSpPr>
                <a:grpSpLocks/>
              </p:cNvGrpSpPr>
              <p:nvPr/>
            </p:nvGrpSpPr>
            <p:grpSpPr bwMode="auto">
              <a:xfrm>
                <a:off x="2544" y="414"/>
                <a:ext cx="579" cy="456"/>
                <a:chOff x="2544" y="414"/>
                <a:chExt cx="579" cy="456"/>
              </a:xfrm>
            </p:grpSpPr>
            <p:grpSp>
              <p:nvGrpSpPr>
                <p:cNvPr id="36112" name="Group 265">
                  <a:extLst>
                    <a:ext uri="{FF2B5EF4-FFF2-40B4-BE49-F238E27FC236}">
                      <a16:creationId xmlns:a16="http://schemas.microsoft.com/office/drawing/2014/main" id="{DE6E0AD0-0C3A-42B2-BA38-B354E206329A}"/>
                    </a:ext>
                  </a:extLst>
                </p:cNvPr>
                <p:cNvGrpSpPr>
                  <a:grpSpLocks/>
                </p:cNvGrpSpPr>
                <p:nvPr/>
              </p:nvGrpSpPr>
              <p:grpSpPr bwMode="auto">
                <a:xfrm>
                  <a:off x="2544" y="414"/>
                  <a:ext cx="579" cy="456"/>
                  <a:chOff x="2544" y="414"/>
                  <a:chExt cx="579" cy="456"/>
                </a:xfrm>
              </p:grpSpPr>
              <p:grpSp>
                <p:nvGrpSpPr>
                  <p:cNvPr id="36130" name="Group 266">
                    <a:extLst>
                      <a:ext uri="{FF2B5EF4-FFF2-40B4-BE49-F238E27FC236}">
                        <a16:creationId xmlns:a16="http://schemas.microsoft.com/office/drawing/2014/main" id="{ACA48B04-5897-423F-A264-28316917DD14}"/>
                      </a:ext>
                    </a:extLst>
                  </p:cNvPr>
                  <p:cNvGrpSpPr>
                    <a:grpSpLocks/>
                  </p:cNvGrpSpPr>
                  <p:nvPr/>
                </p:nvGrpSpPr>
                <p:grpSpPr bwMode="auto">
                  <a:xfrm>
                    <a:off x="2627" y="414"/>
                    <a:ext cx="474" cy="417"/>
                    <a:chOff x="2627" y="414"/>
                    <a:chExt cx="474" cy="417"/>
                  </a:xfrm>
                </p:grpSpPr>
                <p:sp>
                  <p:nvSpPr>
                    <p:cNvPr id="36146" name="Freeform 267">
                      <a:extLst>
                        <a:ext uri="{FF2B5EF4-FFF2-40B4-BE49-F238E27FC236}">
                          <a16:creationId xmlns:a16="http://schemas.microsoft.com/office/drawing/2014/main" id="{7D12F123-65C4-4816-AD84-CC9F6F88FD24}"/>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0 h 1668"/>
                        <a:gd name="T72" fmla="*/ 0 w 1149"/>
                        <a:gd name="T73" fmla="*/ 0 h 1668"/>
                        <a:gd name="T74" fmla="*/ 0 w 1149"/>
                        <a:gd name="T75" fmla="*/ 0 h 1668"/>
                        <a:gd name="T76" fmla="*/ 0 w 1149"/>
                        <a:gd name="T77" fmla="*/ 0 h 1668"/>
                        <a:gd name="T78" fmla="*/ 0 w 1149"/>
                        <a:gd name="T79" fmla="*/ 0 h 1668"/>
                        <a:gd name="T80" fmla="*/ 0 w 1149"/>
                        <a:gd name="T81" fmla="*/ 0 h 1668"/>
                        <a:gd name="T82" fmla="*/ 0 w 1149"/>
                        <a:gd name="T83" fmla="*/ 0 h 1668"/>
                        <a:gd name="T84" fmla="*/ 0 w 1149"/>
                        <a:gd name="T85" fmla="*/ 0 h 1668"/>
                        <a:gd name="T86" fmla="*/ 0 w 1149"/>
                        <a:gd name="T87" fmla="*/ 0 h 1668"/>
                        <a:gd name="T88" fmla="*/ 0 w 1149"/>
                        <a:gd name="T89" fmla="*/ 0 h 1668"/>
                        <a:gd name="T90" fmla="*/ 0 w 1149"/>
                        <a:gd name="T91" fmla="*/ 0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7" name="Freeform 268">
                      <a:extLst>
                        <a:ext uri="{FF2B5EF4-FFF2-40B4-BE49-F238E27FC236}">
                          <a16:creationId xmlns:a16="http://schemas.microsoft.com/office/drawing/2014/main" id="{67E9C9C6-5007-43A5-BB7D-969052E48C5E}"/>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1" name="Group 269">
                    <a:extLst>
                      <a:ext uri="{FF2B5EF4-FFF2-40B4-BE49-F238E27FC236}">
                        <a16:creationId xmlns:a16="http://schemas.microsoft.com/office/drawing/2014/main" id="{8D9F0B44-21D1-42B0-80B4-FAED74AED38F}"/>
                      </a:ext>
                    </a:extLst>
                  </p:cNvPr>
                  <p:cNvGrpSpPr>
                    <a:grpSpLocks/>
                  </p:cNvGrpSpPr>
                  <p:nvPr/>
                </p:nvGrpSpPr>
                <p:grpSpPr bwMode="auto">
                  <a:xfrm>
                    <a:off x="2544" y="445"/>
                    <a:ext cx="579" cy="425"/>
                    <a:chOff x="2544" y="445"/>
                    <a:chExt cx="579" cy="425"/>
                  </a:xfrm>
                </p:grpSpPr>
                <p:grpSp>
                  <p:nvGrpSpPr>
                    <p:cNvPr id="36132" name="Group 270">
                      <a:extLst>
                        <a:ext uri="{FF2B5EF4-FFF2-40B4-BE49-F238E27FC236}">
                          <a16:creationId xmlns:a16="http://schemas.microsoft.com/office/drawing/2014/main" id="{D416569E-62C8-4C32-B7CE-2D0E5C0729DA}"/>
                        </a:ext>
                      </a:extLst>
                    </p:cNvPr>
                    <p:cNvGrpSpPr>
                      <a:grpSpLocks/>
                    </p:cNvGrpSpPr>
                    <p:nvPr/>
                  </p:nvGrpSpPr>
                  <p:grpSpPr bwMode="auto">
                    <a:xfrm>
                      <a:off x="3045" y="514"/>
                      <a:ext cx="78" cy="84"/>
                      <a:chOff x="3045" y="514"/>
                      <a:chExt cx="78" cy="84"/>
                    </a:xfrm>
                  </p:grpSpPr>
                  <p:sp>
                    <p:nvSpPr>
                      <p:cNvPr id="36144" name="Freeform 271">
                        <a:extLst>
                          <a:ext uri="{FF2B5EF4-FFF2-40B4-BE49-F238E27FC236}">
                            <a16:creationId xmlns:a16="http://schemas.microsoft.com/office/drawing/2014/main" id="{D348C8F2-FCF1-48D7-97E1-6FB80826ECEF}"/>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5" name="Freeform 272">
                        <a:extLst>
                          <a:ext uri="{FF2B5EF4-FFF2-40B4-BE49-F238E27FC236}">
                            <a16:creationId xmlns:a16="http://schemas.microsoft.com/office/drawing/2014/main" id="{FD2DA55E-440E-4BBB-9BAC-93455C72EE22}"/>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3" name="Group 273">
                      <a:extLst>
                        <a:ext uri="{FF2B5EF4-FFF2-40B4-BE49-F238E27FC236}">
                          <a16:creationId xmlns:a16="http://schemas.microsoft.com/office/drawing/2014/main" id="{08CC7957-55E4-4427-BB2C-DAFF294A000D}"/>
                        </a:ext>
                      </a:extLst>
                    </p:cNvPr>
                    <p:cNvGrpSpPr>
                      <a:grpSpLocks/>
                    </p:cNvGrpSpPr>
                    <p:nvPr/>
                  </p:nvGrpSpPr>
                  <p:grpSpPr bwMode="auto">
                    <a:xfrm>
                      <a:off x="2544" y="445"/>
                      <a:ext cx="284" cy="425"/>
                      <a:chOff x="2544" y="445"/>
                      <a:chExt cx="284" cy="425"/>
                    </a:xfrm>
                  </p:grpSpPr>
                  <p:grpSp>
                    <p:nvGrpSpPr>
                      <p:cNvPr id="36134" name="Group 274">
                        <a:extLst>
                          <a:ext uri="{FF2B5EF4-FFF2-40B4-BE49-F238E27FC236}">
                            <a16:creationId xmlns:a16="http://schemas.microsoft.com/office/drawing/2014/main" id="{E1B352C1-FD77-48EF-BE7F-1778710DD72B}"/>
                          </a:ext>
                        </a:extLst>
                      </p:cNvPr>
                      <p:cNvGrpSpPr>
                        <a:grpSpLocks/>
                      </p:cNvGrpSpPr>
                      <p:nvPr/>
                    </p:nvGrpSpPr>
                    <p:grpSpPr bwMode="auto">
                      <a:xfrm>
                        <a:off x="2700" y="445"/>
                        <a:ext cx="128" cy="131"/>
                        <a:chOff x="2700" y="445"/>
                        <a:chExt cx="128" cy="131"/>
                      </a:xfrm>
                    </p:grpSpPr>
                    <p:sp>
                      <p:nvSpPr>
                        <p:cNvPr id="36142" name="Freeform 275">
                          <a:extLst>
                            <a:ext uri="{FF2B5EF4-FFF2-40B4-BE49-F238E27FC236}">
                              <a16:creationId xmlns:a16="http://schemas.microsoft.com/office/drawing/2014/main" id="{0E845CB9-1B2D-4BAF-933C-7DDAD20DC227}"/>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3" name="Freeform 276">
                          <a:extLst>
                            <a:ext uri="{FF2B5EF4-FFF2-40B4-BE49-F238E27FC236}">
                              <a16:creationId xmlns:a16="http://schemas.microsoft.com/office/drawing/2014/main" id="{9407078D-CE0F-405F-9F39-7A3AD5B7CF2B}"/>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5" name="Group 277">
                        <a:extLst>
                          <a:ext uri="{FF2B5EF4-FFF2-40B4-BE49-F238E27FC236}">
                            <a16:creationId xmlns:a16="http://schemas.microsoft.com/office/drawing/2014/main" id="{DDBCA227-3C79-47C1-B118-D75BC0D41AC8}"/>
                          </a:ext>
                        </a:extLst>
                      </p:cNvPr>
                      <p:cNvGrpSpPr>
                        <a:grpSpLocks/>
                      </p:cNvGrpSpPr>
                      <p:nvPr/>
                    </p:nvGrpSpPr>
                    <p:grpSpPr bwMode="auto">
                      <a:xfrm>
                        <a:off x="2544" y="771"/>
                        <a:ext cx="176" cy="99"/>
                        <a:chOff x="2544" y="771"/>
                        <a:chExt cx="176" cy="99"/>
                      </a:xfrm>
                    </p:grpSpPr>
                    <p:sp>
                      <p:nvSpPr>
                        <p:cNvPr id="36136" name="Freeform 278">
                          <a:extLst>
                            <a:ext uri="{FF2B5EF4-FFF2-40B4-BE49-F238E27FC236}">
                              <a16:creationId xmlns:a16="http://schemas.microsoft.com/office/drawing/2014/main" id="{D07F92B4-7BEC-45AA-B3FA-40CA2C00ABEE}"/>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6137" name="Group 279">
                          <a:extLst>
                            <a:ext uri="{FF2B5EF4-FFF2-40B4-BE49-F238E27FC236}">
                              <a16:creationId xmlns:a16="http://schemas.microsoft.com/office/drawing/2014/main" id="{67E14E84-415A-400D-914B-796D65054DC8}"/>
                            </a:ext>
                          </a:extLst>
                        </p:cNvPr>
                        <p:cNvGrpSpPr>
                          <a:grpSpLocks/>
                        </p:cNvGrpSpPr>
                        <p:nvPr/>
                      </p:nvGrpSpPr>
                      <p:grpSpPr bwMode="auto">
                        <a:xfrm>
                          <a:off x="2544" y="771"/>
                          <a:ext cx="176" cy="99"/>
                          <a:chOff x="2544" y="771"/>
                          <a:chExt cx="176" cy="99"/>
                        </a:xfrm>
                      </p:grpSpPr>
                      <p:sp>
                        <p:nvSpPr>
                          <p:cNvPr id="36138" name="Freeform 280">
                            <a:extLst>
                              <a:ext uri="{FF2B5EF4-FFF2-40B4-BE49-F238E27FC236}">
                                <a16:creationId xmlns:a16="http://schemas.microsoft.com/office/drawing/2014/main" id="{CC56D269-5B18-4B32-9C20-276ABE1A1EB0}"/>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9" name="Freeform 281">
                            <a:extLst>
                              <a:ext uri="{FF2B5EF4-FFF2-40B4-BE49-F238E27FC236}">
                                <a16:creationId xmlns:a16="http://schemas.microsoft.com/office/drawing/2014/main" id="{DAF3B8CB-6E06-4061-9096-98E1420F750B}"/>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0" name="Freeform 282">
                            <a:extLst>
                              <a:ext uri="{FF2B5EF4-FFF2-40B4-BE49-F238E27FC236}">
                                <a16:creationId xmlns:a16="http://schemas.microsoft.com/office/drawing/2014/main" id="{73B50635-6867-4A32-A698-735842A3D26B}"/>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1" name="Freeform 283">
                            <a:extLst>
                              <a:ext uri="{FF2B5EF4-FFF2-40B4-BE49-F238E27FC236}">
                                <a16:creationId xmlns:a16="http://schemas.microsoft.com/office/drawing/2014/main" id="{DCE42CCF-9E06-48F7-99FC-693BF440B83B}"/>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6113" name="Group 284">
                  <a:extLst>
                    <a:ext uri="{FF2B5EF4-FFF2-40B4-BE49-F238E27FC236}">
                      <a16:creationId xmlns:a16="http://schemas.microsoft.com/office/drawing/2014/main" id="{D5BFA233-C932-4C81-AC67-7EFFA251AD1B}"/>
                    </a:ext>
                  </a:extLst>
                </p:cNvPr>
                <p:cNvGrpSpPr>
                  <a:grpSpLocks/>
                </p:cNvGrpSpPr>
                <p:nvPr/>
              </p:nvGrpSpPr>
              <p:grpSpPr bwMode="auto">
                <a:xfrm>
                  <a:off x="2866" y="422"/>
                  <a:ext cx="132" cy="133"/>
                  <a:chOff x="2866" y="422"/>
                  <a:chExt cx="132" cy="133"/>
                </a:xfrm>
              </p:grpSpPr>
              <p:grpSp>
                <p:nvGrpSpPr>
                  <p:cNvPr id="36114" name="Group 285">
                    <a:extLst>
                      <a:ext uri="{FF2B5EF4-FFF2-40B4-BE49-F238E27FC236}">
                        <a16:creationId xmlns:a16="http://schemas.microsoft.com/office/drawing/2014/main" id="{3FA8AE10-1EE4-47CF-B600-27F50AC856B1}"/>
                      </a:ext>
                    </a:extLst>
                  </p:cNvPr>
                  <p:cNvGrpSpPr>
                    <a:grpSpLocks/>
                  </p:cNvGrpSpPr>
                  <p:nvPr/>
                </p:nvGrpSpPr>
                <p:grpSpPr bwMode="auto">
                  <a:xfrm>
                    <a:off x="2900" y="422"/>
                    <a:ext cx="35" cy="85"/>
                    <a:chOff x="2900" y="422"/>
                    <a:chExt cx="35" cy="85"/>
                  </a:xfrm>
                </p:grpSpPr>
                <p:sp>
                  <p:nvSpPr>
                    <p:cNvPr id="36125" name="Arc 286">
                      <a:extLst>
                        <a:ext uri="{FF2B5EF4-FFF2-40B4-BE49-F238E27FC236}">
                          <a16:creationId xmlns:a16="http://schemas.microsoft.com/office/drawing/2014/main" id="{53AC608B-18C5-466B-B72B-316F8C29143A}"/>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6" name="Arc 287">
                      <a:extLst>
                        <a:ext uri="{FF2B5EF4-FFF2-40B4-BE49-F238E27FC236}">
                          <a16:creationId xmlns:a16="http://schemas.microsoft.com/office/drawing/2014/main" id="{F81553C5-8DC2-42B5-BBC6-145737709DC9}"/>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7" name="Arc 288">
                      <a:extLst>
                        <a:ext uri="{FF2B5EF4-FFF2-40B4-BE49-F238E27FC236}">
                          <a16:creationId xmlns:a16="http://schemas.microsoft.com/office/drawing/2014/main" id="{EA05B3C5-5CD8-4671-A268-D524A7747C0A}"/>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8" name="Arc 289">
                      <a:extLst>
                        <a:ext uri="{FF2B5EF4-FFF2-40B4-BE49-F238E27FC236}">
                          <a16:creationId xmlns:a16="http://schemas.microsoft.com/office/drawing/2014/main" id="{47B65E52-054E-4049-9126-2BE9B1DD4F46}"/>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9" name="Arc 290">
                      <a:extLst>
                        <a:ext uri="{FF2B5EF4-FFF2-40B4-BE49-F238E27FC236}">
                          <a16:creationId xmlns:a16="http://schemas.microsoft.com/office/drawing/2014/main" id="{5943ACE9-841D-4415-BAAC-9BE13DD338CE}"/>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15" name="Group 291">
                    <a:extLst>
                      <a:ext uri="{FF2B5EF4-FFF2-40B4-BE49-F238E27FC236}">
                        <a16:creationId xmlns:a16="http://schemas.microsoft.com/office/drawing/2014/main" id="{36FF4A53-983C-4281-B72D-9EB4BC2CEDC1}"/>
                      </a:ext>
                    </a:extLst>
                  </p:cNvPr>
                  <p:cNvGrpSpPr>
                    <a:grpSpLocks/>
                  </p:cNvGrpSpPr>
                  <p:nvPr/>
                </p:nvGrpSpPr>
                <p:grpSpPr bwMode="auto">
                  <a:xfrm>
                    <a:off x="2866" y="515"/>
                    <a:ext cx="41" cy="32"/>
                    <a:chOff x="2866" y="515"/>
                    <a:chExt cx="41" cy="32"/>
                  </a:xfrm>
                </p:grpSpPr>
                <p:sp>
                  <p:nvSpPr>
                    <p:cNvPr id="36121" name="Arc 292">
                      <a:extLst>
                        <a:ext uri="{FF2B5EF4-FFF2-40B4-BE49-F238E27FC236}">
                          <a16:creationId xmlns:a16="http://schemas.microsoft.com/office/drawing/2014/main" id="{F1ED1EA7-8926-4BD5-8FF9-14944C158733}"/>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2" name="Arc 293">
                      <a:extLst>
                        <a:ext uri="{FF2B5EF4-FFF2-40B4-BE49-F238E27FC236}">
                          <a16:creationId xmlns:a16="http://schemas.microsoft.com/office/drawing/2014/main" id="{DA047C7B-2306-4F17-9DB3-FF748BE6A245}"/>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3" name="Arc 294">
                      <a:extLst>
                        <a:ext uri="{FF2B5EF4-FFF2-40B4-BE49-F238E27FC236}">
                          <a16:creationId xmlns:a16="http://schemas.microsoft.com/office/drawing/2014/main" id="{76EEE8AD-AA5B-4C83-AB45-21431459F512}"/>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4" name="Arc 295">
                      <a:extLst>
                        <a:ext uri="{FF2B5EF4-FFF2-40B4-BE49-F238E27FC236}">
                          <a16:creationId xmlns:a16="http://schemas.microsoft.com/office/drawing/2014/main" id="{11050E6D-B837-4078-9C7E-D51D6A4C3F5F}"/>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16" name="Group 296">
                    <a:extLst>
                      <a:ext uri="{FF2B5EF4-FFF2-40B4-BE49-F238E27FC236}">
                        <a16:creationId xmlns:a16="http://schemas.microsoft.com/office/drawing/2014/main" id="{D1C03898-1E97-4CCE-BE8E-81F4F49C02A6}"/>
                      </a:ext>
                    </a:extLst>
                  </p:cNvPr>
                  <p:cNvGrpSpPr>
                    <a:grpSpLocks/>
                  </p:cNvGrpSpPr>
                  <p:nvPr/>
                </p:nvGrpSpPr>
                <p:grpSpPr bwMode="auto">
                  <a:xfrm>
                    <a:off x="2926" y="516"/>
                    <a:ext cx="72" cy="39"/>
                    <a:chOff x="2926" y="516"/>
                    <a:chExt cx="72" cy="39"/>
                  </a:xfrm>
                </p:grpSpPr>
                <p:sp>
                  <p:nvSpPr>
                    <p:cNvPr id="36117" name="Arc 297">
                      <a:extLst>
                        <a:ext uri="{FF2B5EF4-FFF2-40B4-BE49-F238E27FC236}">
                          <a16:creationId xmlns:a16="http://schemas.microsoft.com/office/drawing/2014/main" id="{99825E6E-9B58-421F-99BE-D525D8F53E65}"/>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8" name="Arc 298">
                      <a:extLst>
                        <a:ext uri="{FF2B5EF4-FFF2-40B4-BE49-F238E27FC236}">
                          <a16:creationId xmlns:a16="http://schemas.microsoft.com/office/drawing/2014/main" id="{CFC63A83-FED7-42E8-BE98-DF2E1948FDD9}"/>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9" name="Arc 299">
                      <a:extLst>
                        <a:ext uri="{FF2B5EF4-FFF2-40B4-BE49-F238E27FC236}">
                          <a16:creationId xmlns:a16="http://schemas.microsoft.com/office/drawing/2014/main" id="{6B1A4276-7765-4DC4-9F64-EA149A036596}"/>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0" name="Arc 300">
                      <a:extLst>
                        <a:ext uri="{FF2B5EF4-FFF2-40B4-BE49-F238E27FC236}">
                          <a16:creationId xmlns:a16="http://schemas.microsoft.com/office/drawing/2014/main" id="{123A0A7C-1A21-4C88-BACB-1361EE47F7D4}"/>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5970" name="Group 301">
              <a:extLst>
                <a:ext uri="{FF2B5EF4-FFF2-40B4-BE49-F238E27FC236}">
                  <a16:creationId xmlns:a16="http://schemas.microsoft.com/office/drawing/2014/main" id="{B326A315-34C2-4580-BF82-068FC983D6FE}"/>
                </a:ext>
              </a:extLst>
            </p:cNvPr>
            <p:cNvGrpSpPr>
              <a:grpSpLocks/>
            </p:cNvGrpSpPr>
            <p:nvPr/>
          </p:nvGrpSpPr>
          <p:grpSpPr bwMode="auto">
            <a:xfrm>
              <a:off x="2520" y="387"/>
              <a:ext cx="745" cy="521"/>
              <a:chOff x="2520" y="387"/>
              <a:chExt cx="745" cy="521"/>
            </a:xfrm>
          </p:grpSpPr>
          <p:grpSp>
            <p:nvGrpSpPr>
              <p:cNvPr id="35971" name="Group 302">
                <a:extLst>
                  <a:ext uri="{FF2B5EF4-FFF2-40B4-BE49-F238E27FC236}">
                    <a16:creationId xmlns:a16="http://schemas.microsoft.com/office/drawing/2014/main" id="{3A9C5149-61AD-4F46-B363-7E75C2903DB5}"/>
                  </a:ext>
                </a:extLst>
              </p:cNvPr>
              <p:cNvGrpSpPr>
                <a:grpSpLocks/>
              </p:cNvGrpSpPr>
              <p:nvPr/>
            </p:nvGrpSpPr>
            <p:grpSpPr bwMode="auto">
              <a:xfrm>
                <a:off x="2981" y="387"/>
                <a:ext cx="284" cy="362"/>
                <a:chOff x="2981" y="387"/>
                <a:chExt cx="284" cy="362"/>
              </a:xfrm>
            </p:grpSpPr>
            <p:grpSp>
              <p:nvGrpSpPr>
                <p:cNvPr id="36028" name="Group 303">
                  <a:extLst>
                    <a:ext uri="{FF2B5EF4-FFF2-40B4-BE49-F238E27FC236}">
                      <a16:creationId xmlns:a16="http://schemas.microsoft.com/office/drawing/2014/main" id="{544D13F1-42A4-4605-9581-0B1D6953DEA0}"/>
                    </a:ext>
                  </a:extLst>
                </p:cNvPr>
                <p:cNvGrpSpPr>
                  <a:grpSpLocks/>
                </p:cNvGrpSpPr>
                <p:nvPr/>
              </p:nvGrpSpPr>
              <p:grpSpPr bwMode="auto">
                <a:xfrm>
                  <a:off x="3172" y="387"/>
                  <a:ext cx="93" cy="116"/>
                  <a:chOff x="3172" y="387"/>
                  <a:chExt cx="93" cy="116"/>
                </a:xfrm>
              </p:grpSpPr>
              <p:sp>
                <p:nvSpPr>
                  <p:cNvPr id="36096" name="Oval 304">
                    <a:extLst>
                      <a:ext uri="{FF2B5EF4-FFF2-40B4-BE49-F238E27FC236}">
                        <a16:creationId xmlns:a16="http://schemas.microsoft.com/office/drawing/2014/main" id="{9B8C503B-D956-4F4F-9376-3801A4EAB1CD}"/>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7" name="Oval 305">
                    <a:extLst>
                      <a:ext uri="{FF2B5EF4-FFF2-40B4-BE49-F238E27FC236}">
                        <a16:creationId xmlns:a16="http://schemas.microsoft.com/office/drawing/2014/main" id="{2D79061B-5F9D-461D-B6D1-AD9118BAC732}"/>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8" name="Oval 306">
                    <a:extLst>
                      <a:ext uri="{FF2B5EF4-FFF2-40B4-BE49-F238E27FC236}">
                        <a16:creationId xmlns:a16="http://schemas.microsoft.com/office/drawing/2014/main" id="{2C55FDAE-573B-4E04-AC34-465C66D2BA82}"/>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9" name="Oval 307">
                    <a:extLst>
                      <a:ext uri="{FF2B5EF4-FFF2-40B4-BE49-F238E27FC236}">
                        <a16:creationId xmlns:a16="http://schemas.microsoft.com/office/drawing/2014/main" id="{84EFEF16-B69A-4AAC-ABD8-17890CA375DC}"/>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0" name="Oval 308">
                    <a:extLst>
                      <a:ext uri="{FF2B5EF4-FFF2-40B4-BE49-F238E27FC236}">
                        <a16:creationId xmlns:a16="http://schemas.microsoft.com/office/drawing/2014/main" id="{BE224E6F-C42A-4093-BAD1-0DA31CB58A6F}"/>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1" name="Oval 309">
                    <a:extLst>
                      <a:ext uri="{FF2B5EF4-FFF2-40B4-BE49-F238E27FC236}">
                        <a16:creationId xmlns:a16="http://schemas.microsoft.com/office/drawing/2014/main" id="{F9650A4E-0A83-40BD-854B-C57D2EBAF1E3}"/>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2" name="Oval 310">
                    <a:extLst>
                      <a:ext uri="{FF2B5EF4-FFF2-40B4-BE49-F238E27FC236}">
                        <a16:creationId xmlns:a16="http://schemas.microsoft.com/office/drawing/2014/main" id="{6DD3D05A-697B-4F76-AECE-6BDCF8163ECB}"/>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3" name="Oval 311">
                    <a:extLst>
                      <a:ext uri="{FF2B5EF4-FFF2-40B4-BE49-F238E27FC236}">
                        <a16:creationId xmlns:a16="http://schemas.microsoft.com/office/drawing/2014/main" id="{86E6A9A1-7B09-4520-A20B-764854BD3141}"/>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4" name="Oval 312">
                    <a:extLst>
                      <a:ext uri="{FF2B5EF4-FFF2-40B4-BE49-F238E27FC236}">
                        <a16:creationId xmlns:a16="http://schemas.microsoft.com/office/drawing/2014/main" id="{DF9634C3-FE32-4BD0-B5A8-1791D0D636D7}"/>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5" name="Oval 313">
                    <a:extLst>
                      <a:ext uri="{FF2B5EF4-FFF2-40B4-BE49-F238E27FC236}">
                        <a16:creationId xmlns:a16="http://schemas.microsoft.com/office/drawing/2014/main" id="{F5A01220-2C88-4D55-A115-9EDF72DAF3F8}"/>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6" name="Oval 314">
                    <a:extLst>
                      <a:ext uri="{FF2B5EF4-FFF2-40B4-BE49-F238E27FC236}">
                        <a16:creationId xmlns:a16="http://schemas.microsoft.com/office/drawing/2014/main" id="{201C3D13-FF37-4F77-8616-F5861E309D6E}"/>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7" name="Oval 315">
                    <a:extLst>
                      <a:ext uri="{FF2B5EF4-FFF2-40B4-BE49-F238E27FC236}">
                        <a16:creationId xmlns:a16="http://schemas.microsoft.com/office/drawing/2014/main" id="{52973EC2-2AC7-4D00-B426-91508A668141}"/>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8" name="Oval 316">
                    <a:extLst>
                      <a:ext uri="{FF2B5EF4-FFF2-40B4-BE49-F238E27FC236}">
                        <a16:creationId xmlns:a16="http://schemas.microsoft.com/office/drawing/2014/main" id="{7B2A62E5-6DAC-4CA7-81BF-9AEC1DEE586D}"/>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109" name="Oval 317">
                    <a:extLst>
                      <a:ext uri="{FF2B5EF4-FFF2-40B4-BE49-F238E27FC236}">
                        <a16:creationId xmlns:a16="http://schemas.microsoft.com/office/drawing/2014/main" id="{B6156469-D101-4F64-840A-385784103A22}"/>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6029" name="Group 318">
                  <a:extLst>
                    <a:ext uri="{FF2B5EF4-FFF2-40B4-BE49-F238E27FC236}">
                      <a16:creationId xmlns:a16="http://schemas.microsoft.com/office/drawing/2014/main" id="{EA08DE9C-688A-4D29-819B-D49EAC0437C4}"/>
                    </a:ext>
                  </a:extLst>
                </p:cNvPr>
                <p:cNvGrpSpPr>
                  <a:grpSpLocks/>
                </p:cNvGrpSpPr>
                <p:nvPr/>
              </p:nvGrpSpPr>
              <p:grpSpPr bwMode="auto">
                <a:xfrm>
                  <a:off x="3001" y="482"/>
                  <a:ext cx="186" cy="145"/>
                  <a:chOff x="3001" y="482"/>
                  <a:chExt cx="186" cy="145"/>
                </a:xfrm>
              </p:grpSpPr>
              <p:sp>
                <p:nvSpPr>
                  <p:cNvPr id="36055" name="Oval 319">
                    <a:extLst>
                      <a:ext uri="{FF2B5EF4-FFF2-40B4-BE49-F238E27FC236}">
                        <a16:creationId xmlns:a16="http://schemas.microsoft.com/office/drawing/2014/main" id="{AAB173D7-FA5D-484F-9B93-BA7908F1F8E7}"/>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36056" name="Group 320">
                    <a:extLst>
                      <a:ext uri="{FF2B5EF4-FFF2-40B4-BE49-F238E27FC236}">
                        <a16:creationId xmlns:a16="http://schemas.microsoft.com/office/drawing/2014/main" id="{6E10E55B-E3C7-4D91-928F-9737FFB5DE11}"/>
                      </a:ext>
                    </a:extLst>
                  </p:cNvPr>
                  <p:cNvGrpSpPr>
                    <a:grpSpLocks/>
                  </p:cNvGrpSpPr>
                  <p:nvPr/>
                </p:nvGrpSpPr>
                <p:grpSpPr bwMode="auto">
                  <a:xfrm>
                    <a:off x="3001" y="482"/>
                    <a:ext cx="186" cy="145"/>
                    <a:chOff x="3001" y="482"/>
                    <a:chExt cx="186" cy="145"/>
                  </a:xfrm>
                </p:grpSpPr>
                <p:sp>
                  <p:nvSpPr>
                    <p:cNvPr id="36057" name="Oval 321">
                      <a:extLst>
                        <a:ext uri="{FF2B5EF4-FFF2-40B4-BE49-F238E27FC236}">
                          <a16:creationId xmlns:a16="http://schemas.microsoft.com/office/drawing/2014/main" id="{373C8610-1354-4AEE-A493-2EAC3877F3DF}"/>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8" name="Oval 322">
                      <a:extLst>
                        <a:ext uri="{FF2B5EF4-FFF2-40B4-BE49-F238E27FC236}">
                          <a16:creationId xmlns:a16="http://schemas.microsoft.com/office/drawing/2014/main" id="{2E1F93B8-867D-4D77-99CA-CCD63B2EA980}"/>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9" name="Oval 323">
                      <a:extLst>
                        <a:ext uri="{FF2B5EF4-FFF2-40B4-BE49-F238E27FC236}">
                          <a16:creationId xmlns:a16="http://schemas.microsoft.com/office/drawing/2014/main" id="{B3A68C6D-2711-4C41-93BB-9C71C53235FD}"/>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0" name="Oval 324">
                      <a:extLst>
                        <a:ext uri="{FF2B5EF4-FFF2-40B4-BE49-F238E27FC236}">
                          <a16:creationId xmlns:a16="http://schemas.microsoft.com/office/drawing/2014/main" id="{ED93EF9C-90B6-4A71-83F8-DF30E2CA1DEB}"/>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1" name="Oval 325">
                      <a:extLst>
                        <a:ext uri="{FF2B5EF4-FFF2-40B4-BE49-F238E27FC236}">
                          <a16:creationId xmlns:a16="http://schemas.microsoft.com/office/drawing/2014/main" id="{06DDEBB0-C2CE-4341-B79A-58F23E623B0D}"/>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2" name="Oval 326">
                      <a:extLst>
                        <a:ext uri="{FF2B5EF4-FFF2-40B4-BE49-F238E27FC236}">
                          <a16:creationId xmlns:a16="http://schemas.microsoft.com/office/drawing/2014/main" id="{948A266C-9BE2-4434-A105-767191AB0F42}"/>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3" name="Oval 327">
                      <a:extLst>
                        <a:ext uri="{FF2B5EF4-FFF2-40B4-BE49-F238E27FC236}">
                          <a16:creationId xmlns:a16="http://schemas.microsoft.com/office/drawing/2014/main" id="{080AE635-FFAC-4233-9B9C-56B0EEB78BB1}"/>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4" name="Oval 328">
                      <a:extLst>
                        <a:ext uri="{FF2B5EF4-FFF2-40B4-BE49-F238E27FC236}">
                          <a16:creationId xmlns:a16="http://schemas.microsoft.com/office/drawing/2014/main" id="{A5BB4934-4CF4-4047-AC90-636D9544BD0D}"/>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5" name="Oval 329">
                      <a:extLst>
                        <a:ext uri="{FF2B5EF4-FFF2-40B4-BE49-F238E27FC236}">
                          <a16:creationId xmlns:a16="http://schemas.microsoft.com/office/drawing/2014/main" id="{C8A50812-36E8-4A85-9235-596242751338}"/>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6" name="Oval 330">
                      <a:extLst>
                        <a:ext uri="{FF2B5EF4-FFF2-40B4-BE49-F238E27FC236}">
                          <a16:creationId xmlns:a16="http://schemas.microsoft.com/office/drawing/2014/main" id="{AD9DE62E-89C2-4CB1-8B91-4DD020978196}"/>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7" name="Oval 331">
                      <a:extLst>
                        <a:ext uri="{FF2B5EF4-FFF2-40B4-BE49-F238E27FC236}">
                          <a16:creationId xmlns:a16="http://schemas.microsoft.com/office/drawing/2014/main" id="{88A8A419-969D-4231-B4C9-79F6C74D843C}"/>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8" name="Oval 332">
                      <a:extLst>
                        <a:ext uri="{FF2B5EF4-FFF2-40B4-BE49-F238E27FC236}">
                          <a16:creationId xmlns:a16="http://schemas.microsoft.com/office/drawing/2014/main" id="{01138D9E-4664-4B47-9721-867C279F1AEB}"/>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69" name="Oval 333">
                      <a:extLst>
                        <a:ext uri="{FF2B5EF4-FFF2-40B4-BE49-F238E27FC236}">
                          <a16:creationId xmlns:a16="http://schemas.microsoft.com/office/drawing/2014/main" id="{AFCA9D06-270B-405A-8857-EA49A9EB3E17}"/>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0" name="Oval 334">
                      <a:extLst>
                        <a:ext uri="{FF2B5EF4-FFF2-40B4-BE49-F238E27FC236}">
                          <a16:creationId xmlns:a16="http://schemas.microsoft.com/office/drawing/2014/main" id="{BAE0DE5F-FE53-4A3D-8043-63ED1AA4952C}"/>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1" name="Oval 335">
                      <a:extLst>
                        <a:ext uri="{FF2B5EF4-FFF2-40B4-BE49-F238E27FC236}">
                          <a16:creationId xmlns:a16="http://schemas.microsoft.com/office/drawing/2014/main" id="{EE3C4CBB-D8D6-41D4-9780-B4609C0C9DAA}"/>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2" name="Oval 336">
                      <a:extLst>
                        <a:ext uri="{FF2B5EF4-FFF2-40B4-BE49-F238E27FC236}">
                          <a16:creationId xmlns:a16="http://schemas.microsoft.com/office/drawing/2014/main" id="{EF0F3CC0-43B8-4401-9CE6-C8F2AEE4AEB6}"/>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3" name="Oval 337">
                      <a:extLst>
                        <a:ext uri="{FF2B5EF4-FFF2-40B4-BE49-F238E27FC236}">
                          <a16:creationId xmlns:a16="http://schemas.microsoft.com/office/drawing/2014/main" id="{09F2D405-1BD9-4373-B398-7C5E27228DAA}"/>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4" name="Oval 338">
                      <a:extLst>
                        <a:ext uri="{FF2B5EF4-FFF2-40B4-BE49-F238E27FC236}">
                          <a16:creationId xmlns:a16="http://schemas.microsoft.com/office/drawing/2014/main" id="{818E7E47-46DB-4DEB-8499-09C46CB3FDA8}"/>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5" name="Oval 339">
                      <a:extLst>
                        <a:ext uri="{FF2B5EF4-FFF2-40B4-BE49-F238E27FC236}">
                          <a16:creationId xmlns:a16="http://schemas.microsoft.com/office/drawing/2014/main" id="{2D501D60-3A46-4A6E-9FE1-7E21411A50B9}"/>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6" name="Oval 340">
                      <a:extLst>
                        <a:ext uri="{FF2B5EF4-FFF2-40B4-BE49-F238E27FC236}">
                          <a16:creationId xmlns:a16="http://schemas.microsoft.com/office/drawing/2014/main" id="{4C184C69-8FCD-4138-BE47-540AF699B900}"/>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7" name="Oval 341">
                      <a:extLst>
                        <a:ext uri="{FF2B5EF4-FFF2-40B4-BE49-F238E27FC236}">
                          <a16:creationId xmlns:a16="http://schemas.microsoft.com/office/drawing/2014/main" id="{DD4225BC-76C0-42FF-85AF-D4DA9346E39D}"/>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8" name="Oval 342">
                      <a:extLst>
                        <a:ext uri="{FF2B5EF4-FFF2-40B4-BE49-F238E27FC236}">
                          <a16:creationId xmlns:a16="http://schemas.microsoft.com/office/drawing/2014/main" id="{2032D2BB-F8FA-4577-85EC-37B46A93B59C}"/>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79" name="Oval 343">
                      <a:extLst>
                        <a:ext uri="{FF2B5EF4-FFF2-40B4-BE49-F238E27FC236}">
                          <a16:creationId xmlns:a16="http://schemas.microsoft.com/office/drawing/2014/main" id="{C70F0208-B97A-4715-AA2B-6400D694877A}"/>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0" name="Oval 344">
                      <a:extLst>
                        <a:ext uri="{FF2B5EF4-FFF2-40B4-BE49-F238E27FC236}">
                          <a16:creationId xmlns:a16="http://schemas.microsoft.com/office/drawing/2014/main" id="{148C6FDA-CBB3-47F8-9C45-895003532A59}"/>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1" name="Oval 345">
                      <a:extLst>
                        <a:ext uri="{FF2B5EF4-FFF2-40B4-BE49-F238E27FC236}">
                          <a16:creationId xmlns:a16="http://schemas.microsoft.com/office/drawing/2014/main" id="{A42CB0C8-17CE-47C4-8AF8-C71FB7A7CC85}"/>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2" name="Oval 346">
                      <a:extLst>
                        <a:ext uri="{FF2B5EF4-FFF2-40B4-BE49-F238E27FC236}">
                          <a16:creationId xmlns:a16="http://schemas.microsoft.com/office/drawing/2014/main" id="{D5303040-26C8-4123-A3B8-2B69003D914D}"/>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3" name="Oval 347">
                      <a:extLst>
                        <a:ext uri="{FF2B5EF4-FFF2-40B4-BE49-F238E27FC236}">
                          <a16:creationId xmlns:a16="http://schemas.microsoft.com/office/drawing/2014/main" id="{99B9DB6B-7320-4554-9033-08FF6B222F55}"/>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4" name="Oval 348">
                      <a:extLst>
                        <a:ext uri="{FF2B5EF4-FFF2-40B4-BE49-F238E27FC236}">
                          <a16:creationId xmlns:a16="http://schemas.microsoft.com/office/drawing/2014/main" id="{0509CA6D-F748-4CF8-8BB3-59DBCC9D7B92}"/>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5" name="Oval 349">
                      <a:extLst>
                        <a:ext uri="{FF2B5EF4-FFF2-40B4-BE49-F238E27FC236}">
                          <a16:creationId xmlns:a16="http://schemas.microsoft.com/office/drawing/2014/main" id="{D3600DC1-538F-40B5-B54F-65B211109BAB}"/>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6" name="Oval 350">
                      <a:extLst>
                        <a:ext uri="{FF2B5EF4-FFF2-40B4-BE49-F238E27FC236}">
                          <a16:creationId xmlns:a16="http://schemas.microsoft.com/office/drawing/2014/main" id="{AF2B412D-0C33-486D-BAC2-084A1D1DA42D}"/>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7" name="Oval 351">
                      <a:extLst>
                        <a:ext uri="{FF2B5EF4-FFF2-40B4-BE49-F238E27FC236}">
                          <a16:creationId xmlns:a16="http://schemas.microsoft.com/office/drawing/2014/main" id="{4BD7F886-0E28-4457-B6F2-52F071552E2C}"/>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8" name="Oval 352">
                      <a:extLst>
                        <a:ext uri="{FF2B5EF4-FFF2-40B4-BE49-F238E27FC236}">
                          <a16:creationId xmlns:a16="http://schemas.microsoft.com/office/drawing/2014/main" id="{4EB4561A-6B72-4AD8-AC33-7F32603E3EBD}"/>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89" name="Oval 353">
                      <a:extLst>
                        <a:ext uri="{FF2B5EF4-FFF2-40B4-BE49-F238E27FC236}">
                          <a16:creationId xmlns:a16="http://schemas.microsoft.com/office/drawing/2014/main" id="{612D9531-F43F-4802-9539-501C07C23399}"/>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0" name="Oval 354">
                      <a:extLst>
                        <a:ext uri="{FF2B5EF4-FFF2-40B4-BE49-F238E27FC236}">
                          <a16:creationId xmlns:a16="http://schemas.microsoft.com/office/drawing/2014/main" id="{4FEBE52F-C1FF-447D-AB26-E2BA139C29AE}"/>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1" name="Oval 355">
                      <a:extLst>
                        <a:ext uri="{FF2B5EF4-FFF2-40B4-BE49-F238E27FC236}">
                          <a16:creationId xmlns:a16="http://schemas.microsoft.com/office/drawing/2014/main" id="{41479DE1-222A-4979-90F0-59230A8D9C01}"/>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2" name="Oval 356">
                      <a:extLst>
                        <a:ext uri="{FF2B5EF4-FFF2-40B4-BE49-F238E27FC236}">
                          <a16:creationId xmlns:a16="http://schemas.microsoft.com/office/drawing/2014/main" id="{B12A6180-EE6B-4599-8CB1-8DE92CD3A39B}"/>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3" name="Oval 357">
                      <a:extLst>
                        <a:ext uri="{FF2B5EF4-FFF2-40B4-BE49-F238E27FC236}">
                          <a16:creationId xmlns:a16="http://schemas.microsoft.com/office/drawing/2014/main" id="{C5ADF129-9518-4046-968F-78473FF583E4}"/>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4" name="Oval 358">
                      <a:extLst>
                        <a:ext uri="{FF2B5EF4-FFF2-40B4-BE49-F238E27FC236}">
                          <a16:creationId xmlns:a16="http://schemas.microsoft.com/office/drawing/2014/main" id="{F22372A6-FFF9-4D6F-A882-3E0A3FA1EEEF}"/>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95" name="Oval 359">
                      <a:extLst>
                        <a:ext uri="{FF2B5EF4-FFF2-40B4-BE49-F238E27FC236}">
                          <a16:creationId xmlns:a16="http://schemas.microsoft.com/office/drawing/2014/main" id="{C3A92999-17FF-45C7-A2FB-8C8BBAFB7712}"/>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6030" name="Group 360">
                  <a:extLst>
                    <a:ext uri="{FF2B5EF4-FFF2-40B4-BE49-F238E27FC236}">
                      <a16:creationId xmlns:a16="http://schemas.microsoft.com/office/drawing/2014/main" id="{46AAE1DF-8D5B-44B3-977A-2C63632B2EE8}"/>
                    </a:ext>
                  </a:extLst>
                </p:cNvPr>
                <p:cNvGrpSpPr>
                  <a:grpSpLocks/>
                </p:cNvGrpSpPr>
                <p:nvPr/>
              </p:nvGrpSpPr>
              <p:grpSpPr bwMode="auto">
                <a:xfrm>
                  <a:off x="2981" y="633"/>
                  <a:ext cx="168" cy="116"/>
                  <a:chOff x="2981" y="633"/>
                  <a:chExt cx="168" cy="116"/>
                </a:xfrm>
              </p:grpSpPr>
              <p:sp>
                <p:nvSpPr>
                  <p:cNvPr id="36031" name="Oval 361">
                    <a:extLst>
                      <a:ext uri="{FF2B5EF4-FFF2-40B4-BE49-F238E27FC236}">
                        <a16:creationId xmlns:a16="http://schemas.microsoft.com/office/drawing/2014/main" id="{B97FB467-3A6F-4A7B-AD2E-5903982CDFFF}"/>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2" name="Oval 362">
                    <a:extLst>
                      <a:ext uri="{FF2B5EF4-FFF2-40B4-BE49-F238E27FC236}">
                        <a16:creationId xmlns:a16="http://schemas.microsoft.com/office/drawing/2014/main" id="{459EC6FF-1945-4FDE-8340-EC903901F73A}"/>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3" name="Oval 363">
                    <a:extLst>
                      <a:ext uri="{FF2B5EF4-FFF2-40B4-BE49-F238E27FC236}">
                        <a16:creationId xmlns:a16="http://schemas.microsoft.com/office/drawing/2014/main" id="{D25C96D9-E087-4C45-BC41-C401B85448A6}"/>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4" name="Oval 364">
                    <a:extLst>
                      <a:ext uri="{FF2B5EF4-FFF2-40B4-BE49-F238E27FC236}">
                        <a16:creationId xmlns:a16="http://schemas.microsoft.com/office/drawing/2014/main" id="{2657089A-09F7-4A9F-B935-9633CF4C105D}"/>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5" name="Oval 365">
                    <a:extLst>
                      <a:ext uri="{FF2B5EF4-FFF2-40B4-BE49-F238E27FC236}">
                        <a16:creationId xmlns:a16="http://schemas.microsoft.com/office/drawing/2014/main" id="{DA6CECE8-186D-48BB-8501-B366C315B24C}"/>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6" name="Oval 366">
                    <a:extLst>
                      <a:ext uri="{FF2B5EF4-FFF2-40B4-BE49-F238E27FC236}">
                        <a16:creationId xmlns:a16="http://schemas.microsoft.com/office/drawing/2014/main" id="{99667DDF-8757-410D-B341-973FC2DCAF7E}"/>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7" name="Oval 367">
                    <a:extLst>
                      <a:ext uri="{FF2B5EF4-FFF2-40B4-BE49-F238E27FC236}">
                        <a16:creationId xmlns:a16="http://schemas.microsoft.com/office/drawing/2014/main" id="{A354A419-DCAC-4C42-A575-20206726DE7B}"/>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8" name="Oval 368">
                    <a:extLst>
                      <a:ext uri="{FF2B5EF4-FFF2-40B4-BE49-F238E27FC236}">
                        <a16:creationId xmlns:a16="http://schemas.microsoft.com/office/drawing/2014/main" id="{92EF3F7E-C425-4EC7-A993-DA82EC8A8ACE}"/>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39" name="Oval 369">
                    <a:extLst>
                      <a:ext uri="{FF2B5EF4-FFF2-40B4-BE49-F238E27FC236}">
                        <a16:creationId xmlns:a16="http://schemas.microsoft.com/office/drawing/2014/main" id="{C534569A-AAF8-4ED8-9501-630AC5449355}"/>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0" name="Oval 370">
                    <a:extLst>
                      <a:ext uri="{FF2B5EF4-FFF2-40B4-BE49-F238E27FC236}">
                        <a16:creationId xmlns:a16="http://schemas.microsoft.com/office/drawing/2014/main" id="{AE51244B-288A-4A8F-A16F-3254FF1B3A2B}"/>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1" name="Oval 371">
                    <a:extLst>
                      <a:ext uri="{FF2B5EF4-FFF2-40B4-BE49-F238E27FC236}">
                        <a16:creationId xmlns:a16="http://schemas.microsoft.com/office/drawing/2014/main" id="{58AD3B93-A84A-457F-9499-EED989BCE6EC}"/>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2" name="Oval 372">
                    <a:extLst>
                      <a:ext uri="{FF2B5EF4-FFF2-40B4-BE49-F238E27FC236}">
                        <a16:creationId xmlns:a16="http://schemas.microsoft.com/office/drawing/2014/main" id="{CE90529B-E748-4D10-A053-AF4F35465304}"/>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3" name="Oval 373">
                    <a:extLst>
                      <a:ext uri="{FF2B5EF4-FFF2-40B4-BE49-F238E27FC236}">
                        <a16:creationId xmlns:a16="http://schemas.microsoft.com/office/drawing/2014/main" id="{9CA1F517-0A70-4C2B-BEF9-6500B56E1FF8}"/>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4" name="Oval 374">
                    <a:extLst>
                      <a:ext uri="{FF2B5EF4-FFF2-40B4-BE49-F238E27FC236}">
                        <a16:creationId xmlns:a16="http://schemas.microsoft.com/office/drawing/2014/main" id="{9E51FED5-5E50-4C00-A052-A556CBD795D2}"/>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5" name="Oval 375">
                    <a:extLst>
                      <a:ext uri="{FF2B5EF4-FFF2-40B4-BE49-F238E27FC236}">
                        <a16:creationId xmlns:a16="http://schemas.microsoft.com/office/drawing/2014/main" id="{14DC1FDE-CFE5-4B0B-83D4-7975389FBC99}"/>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6" name="Oval 376">
                    <a:extLst>
                      <a:ext uri="{FF2B5EF4-FFF2-40B4-BE49-F238E27FC236}">
                        <a16:creationId xmlns:a16="http://schemas.microsoft.com/office/drawing/2014/main" id="{C4C73C71-BAE8-45F1-87C0-DC6B698471A7}"/>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7" name="Oval 377">
                    <a:extLst>
                      <a:ext uri="{FF2B5EF4-FFF2-40B4-BE49-F238E27FC236}">
                        <a16:creationId xmlns:a16="http://schemas.microsoft.com/office/drawing/2014/main" id="{F5D3284E-933B-4787-95DB-E4B87106B15C}"/>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8" name="Oval 378">
                    <a:extLst>
                      <a:ext uri="{FF2B5EF4-FFF2-40B4-BE49-F238E27FC236}">
                        <a16:creationId xmlns:a16="http://schemas.microsoft.com/office/drawing/2014/main" id="{BE16E646-26B9-4D3B-BFEC-8EF054DE4967}"/>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49" name="Oval 379">
                    <a:extLst>
                      <a:ext uri="{FF2B5EF4-FFF2-40B4-BE49-F238E27FC236}">
                        <a16:creationId xmlns:a16="http://schemas.microsoft.com/office/drawing/2014/main" id="{51D93915-F939-44FB-AC30-CC68CFD54E28}"/>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0" name="Oval 380">
                    <a:extLst>
                      <a:ext uri="{FF2B5EF4-FFF2-40B4-BE49-F238E27FC236}">
                        <a16:creationId xmlns:a16="http://schemas.microsoft.com/office/drawing/2014/main" id="{FE8E76E0-5981-43EF-97DE-53992539C1A0}"/>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1" name="Oval 381">
                    <a:extLst>
                      <a:ext uri="{FF2B5EF4-FFF2-40B4-BE49-F238E27FC236}">
                        <a16:creationId xmlns:a16="http://schemas.microsoft.com/office/drawing/2014/main" id="{B36625C2-C1B2-4A0C-9EB7-5D2F04156878}"/>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2" name="Oval 382">
                    <a:extLst>
                      <a:ext uri="{FF2B5EF4-FFF2-40B4-BE49-F238E27FC236}">
                        <a16:creationId xmlns:a16="http://schemas.microsoft.com/office/drawing/2014/main" id="{9CE69EDA-E058-464E-850D-B9577DEDC694}"/>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3" name="Oval 383">
                    <a:extLst>
                      <a:ext uri="{FF2B5EF4-FFF2-40B4-BE49-F238E27FC236}">
                        <a16:creationId xmlns:a16="http://schemas.microsoft.com/office/drawing/2014/main" id="{5248B62D-FDEE-478D-9E33-B525FBB8F074}"/>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54" name="Oval 384">
                    <a:extLst>
                      <a:ext uri="{FF2B5EF4-FFF2-40B4-BE49-F238E27FC236}">
                        <a16:creationId xmlns:a16="http://schemas.microsoft.com/office/drawing/2014/main" id="{D4538492-CC10-4A63-9817-9929F9CCC27A}"/>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nvGrpSpPr>
              <p:cNvPr id="35972" name="Group 385">
                <a:extLst>
                  <a:ext uri="{FF2B5EF4-FFF2-40B4-BE49-F238E27FC236}">
                    <a16:creationId xmlns:a16="http://schemas.microsoft.com/office/drawing/2014/main" id="{83BA2E53-679D-4C95-A1E9-385E1D8E22AF}"/>
                  </a:ext>
                </a:extLst>
              </p:cNvPr>
              <p:cNvGrpSpPr>
                <a:grpSpLocks/>
              </p:cNvGrpSpPr>
              <p:nvPr/>
            </p:nvGrpSpPr>
            <p:grpSpPr bwMode="auto">
              <a:xfrm>
                <a:off x="2520" y="407"/>
                <a:ext cx="320" cy="501"/>
                <a:chOff x="2520" y="407"/>
                <a:chExt cx="320" cy="501"/>
              </a:xfrm>
            </p:grpSpPr>
            <p:grpSp>
              <p:nvGrpSpPr>
                <p:cNvPr id="35973" name="Group 386">
                  <a:extLst>
                    <a:ext uri="{FF2B5EF4-FFF2-40B4-BE49-F238E27FC236}">
                      <a16:creationId xmlns:a16="http://schemas.microsoft.com/office/drawing/2014/main" id="{ECDBBA9C-E984-416B-AED4-FDC3D728A0A0}"/>
                    </a:ext>
                  </a:extLst>
                </p:cNvPr>
                <p:cNvGrpSpPr>
                  <a:grpSpLocks/>
                </p:cNvGrpSpPr>
                <p:nvPr/>
              </p:nvGrpSpPr>
              <p:grpSpPr bwMode="auto">
                <a:xfrm>
                  <a:off x="2756" y="520"/>
                  <a:ext cx="84" cy="126"/>
                  <a:chOff x="2756" y="520"/>
                  <a:chExt cx="84" cy="126"/>
                </a:xfrm>
              </p:grpSpPr>
              <p:sp>
                <p:nvSpPr>
                  <p:cNvPr id="36015" name="Oval 387">
                    <a:extLst>
                      <a:ext uri="{FF2B5EF4-FFF2-40B4-BE49-F238E27FC236}">
                        <a16:creationId xmlns:a16="http://schemas.microsoft.com/office/drawing/2014/main" id="{7D4C2A6C-CBDA-4B0B-B833-CD0AD87B2DA7}"/>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6" name="Oval 388">
                    <a:extLst>
                      <a:ext uri="{FF2B5EF4-FFF2-40B4-BE49-F238E27FC236}">
                        <a16:creationId xmlns:a16="http://schemas.microsoft.com/office/drawing/2014/main" id="{02BA5FBA-F165-480D-9E2F-D8CAA4D993AE}"/>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7" name="Oval 389">
                    <a:extLst>
                      <a:ext uri="{FF2B5EF4-FFF2-40B4-BE49-F238E27FC236}">
                        <a16:creationId xmlns:a16="http://schemas.microsoft.com/office/drawing/2014/main" id="{DE6ADDDB-12A5-4795-AC20-067E14A7BA18}"/>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8" name="Oval 390">
                    <a:extLst>
                      <a:ext uri="{FF2B5EF4-FFF2-40B4-BE49-F238E27FC236}">
                        <a16:creationId xmlns:a16="http://schemas.microsoft.com/office/drawing/2014/main" id="{4EB752C8-751F-48A3-B769-CC9A2425FA7C}"/>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9" name="Oval 391">
                    <a:extLst>
                      <a:ext uri="{FF2B5EF4-FFF2-40B4-BE49-F238E27FC236}">
                        <a16:creationId xmlns:a16="http://schemas.microsoft.com/office/drawing/2014/main" id="{D03451E9-4F23-4DCB-AA55-4583497AE83A}"/>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0" name="Oval 392">
                    <a:extLst>
                      <a:ext uri="{FF2B5EF4-FFF2-40B4-BE49-F238E27FC236}">
                        <a16:creationId xmlns:a16="http://schemas.microsoft.com/office/drawing/2014/main" id="{8FC91A75-F550-45A2-B70E-80098A90E1B2}"/>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1" name="Oval 393">
                    <a:extLst>
                      <a:ext uri="{FF2B5EF4-FFF2-40B4-BE49-F238E27FC236}">
                        <a16:creationId xmlns:a16="http://schemas.microsoft.com/office/drawing/2014/main" id="{6D51D28B-D003-4F12-AF34-89F5162A72FE}"/>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2" name="Oval 394">
                    <a:extLst>
                      <a:ext uri="{FF2B5EF4-FFF2-40B4-BE49-F238E27FC236}">
                        <a16:creationId xmlns:a16="http://schemas.microsoft.com/office/drawing/2014/main" id="{CE5DA24B-AA2D-466C-9C01-6BB7A2E96827}"/>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3" name="Oval 395">
                    <a:extLst>
                      <a:ext uri="{FF2B5EF4-FFF2-40B4-BE49-F238E27FC236}">
                        <a16:creationId xmlns:a16="http://schemas.microsoft.com/office/drawing/2014/main" id="{CF2099DF-BB31-4172-927F-B344C762DD28}"/>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4" name="Oval 396">
                    <a:extLst>
                      <a:ext uri="{FF2B5EF4-FFF2-40B4-BE49-F238E27FC236}">
                        <a16:creationId xmlns:a16="http://schemas.microsoft.com/office/drawing/2014/main" id="{861B6465-66AE-4978-AA77-6546500E376B}"/>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5" name="Oval 397">
                    <a:extLst>
                      <a:ext uri="{FF2B5EF4-FFF2-40B4-BE49-F238E27FC236}">
                        <a16:creationId xmlns:a16="http://schemas.microsoft.com/office/drawing/2014/main" id="{B365E807-5AA3-4002-BDEA-84F4011CB909}"/>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6" name="Oval 398">
                    <a:extLst>
                      <a:ext uri="{FF2B5EF4-FFF2-40B4-BE49-F238E27FC236}">
                        <a16:creationId xmlns:a16="http://schemas.microsoft.com/office/drawing/2014/main" id="{37045420-EAAA-49E6-AA6E-A12A8A825A14}"/>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27" name="Oval 399">
                    <a:extLst>
                      <a:ext uri="{FF2B5EF4-FFF2-40B4-BE49-F238E27FC236}">
                        <a16:creationId xmlns:a16="http://schemas.microsoft.com/office/drawing/2014/main" id="{1D81EB20-FDAB-4C4C-8327-75AECA20ACB7}"/>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5974" name="Group 400">
                  <a:extLst>
                    <a:ext uri="{FF2B5EF4-FFF2-40B4-BE49-F238E27FC236}">
                      <a16:creationId xmlns:a16="http://schemas.microsoft.com/office/drawing/2014/main" id="{7448CDA3-F2D7-4ED6-9568-4FFB1F719634}"/>
                    </a:ext>
                  </a:extLst>
                </p:cNvPr>
                <p:cNvGrpSpPr>
                  <a:grpSpLocks/>
                </p:cNvGrpSpPr>
                <p:nvPr/>
              </p:nvGrpSpPr>
              <p:grpSpPr bwMode="auto">
                <a:xfrm>
                  <a:off x="2628" y="407"/>
                  <a:ext cx="62" cy="60"/>
                  <a:chOff x="2628" y="407"/>
                  <a:chExt cx="62" cy="60"/>
                </a:xfrm>
              </p:grpSpPr>
              <p:sp>
                <p:nvSpPr>
                  <p:cNvPr id="36006" name="Oval 401">
                    <a:extLst>
                      <a:ext uri="{FF2B5EF4-FFF2-40B4-BE49-F238E27FC236}">
                        <a16:creationId xmlns:a16="http://schemas.microsoft.com/office/drawing/2014/main" id="{9734181E-2950-4817-95AD-6FEDEFFBE3DF}"/>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7" name="Oval 402">
                    <a:extLst>
                      <a:ext uri="{FF2B5EF4-FFF2-40B4-BE49-F238E27FC236}">
                        <a16:creationId xmlns:a16="http://schemas.microsoft.com/office/drawing/2014/main" id="{BDABE8F7-7F17-4734-AF70-BCE6624A501C}"/>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8" name="Oval 403">
                    <a:extLst>
                      <a:ext uri="{FF2B5EF4-FFF2-40B4-BE49-F238E27FC236}">
                        <a16:creationId xmlns:a16="http://schemas.microsoft.com/office/drawing/2014/main" id="{7A989F8A-A30C-45F1-8E8F-2C8DEF1FB4A9}"/>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9" name="Oval 404">
                    <a:extLst>
                      <a:ext uri="{FF2B5EF4-FFF2-40B4-BE49-F238E27FC236}">
                        <a16:creationId xmlns:a16="http://schemas.microsoft.com/office/drawing/2014/main" id="{11528623-1296-4201-BB33-58C4F12466C2}"/>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0" name="Oval 405">
                    <a:extLst>
                      <a:ext uri="{FF2B5EF4-FFF2-40B4-BE49-F238E27FC236}">
                        <a16:creationId xmlns:a16="http://schemas.microsoft.com/office/drawing/2014/main" id="{E5CD3CEA-9CB7-4980-8536-F7508AF37C3C}"/>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1" name="Oval 406">
                    <a:extLst>
                      <a:ext uri="{FF2B5EF4-FFF2-40B4-BE49-F238E27FC236}">
                        <a16:creationId xmlns:a16="http://schemas.microsoft.com/office/drawing/2014/main" id="{77395A28-3BB1-488A-8FDA-5B4629114424}"/>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2" name="Oval 407">
                    <a:extLst>
                      <a:ext uri="{FF2B5EF4-FFF2-40B4-BE49-F238E27FC236}">
                        <a16:creationId xmlns:a16="http://schemas.microsoft.com/office/drawing/2014/main" id="{210FD87F-70A5-47F9-AB6E-E4AD0C61A0DA}"/>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3" name="Oval 408">
                    <a:extLst>
                      <a:ext uri="{FF2B5EF4-FFF2-40B4-BE49-F238E27FC236}">
                        <a16:creationId xmlns:a16="http://schemas.microsoft.com/office/drawing/2014/main" id="{5B859373-3A66-4291-84ED-6CB052D6187C}"/>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14" name="Oval 409">
                    <a:extLst>
                      <a:ext uri="{FF2B5EF4-FFF2-40B4-BE49-F238E27FC236}">
                        <a16:creationId xmlns:a16="http://schemas.microsoft.com/office/drawing/2014/main" id="{0B10814D-3CC7-44BF-9991-104741C40973}"/>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nvGrpSpPr>
                <p:cNvPr id="35975" name="Group 410">
                  <a:extLst>
                    <a:ext uri="{FF2B5EF4-FFF2-40B4-BE49-F238E27FC236}">
                      <a16:creationId xmlns:a16="http://schemas.microsoft.com/office/drawing/2014/main" id="{6AD398ED-A0D5-4C0A-8D2E-76FAA4B1ED35}"/>
                    </a:ext>
                  </a:extLst>
                </p:cNvPr>
                <p:cNvGrpSpPr>
                  <a:grpSpLocks/>
                </p:cNvGrpSpPr>
                <p:nvPr/>
              </p:nvGrpSpPr>
              <p:grpSpPr bwMode="auto">
                <a:xfrm>
                  <a:off x="2520" y="758"/>
                  <a:ext cx="168" cy="150"/>
                  <a:chOff x="2520" y="758"/>
                  <a:chExt cx="168" cy="150"/>
                </a:xfrm>
              </p:grpSpPr>
              <p:sp>
                <p:nvSpPr>
                  <p:cNvPr id="35976" name="Oval 411">
                    <a:extLst>
                      <a:ext uri="{FF2B5EF4-FFF2-40B4-BE49-F238E27FC236}">
                        <a16:creationId xmlns:a16="http://schemas.microsoft.com/office/drawing/2014/main" id="{17893B99-0272-4BCB-AA42-7BB4C9696D99}"/>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77" name="Oval 412">
                    <a:extLst>
                      <a:ext uri="{FF2B5EF4-FFF2-40B4-BE49-F238E27FC236}">
                        <a16:creationId xmlns:a16="http://schemas.microsoft.com/office/drawing/2014/main" id="{42020724-1FE9-4DDA-A96B-D79F23EC91B1}"/>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78" name="Oval 413">
                    <a:extLst>
                      <a:ext uri="{FF2B5EF4-FFF2-40B4-BE49-F238E27FC236}">
                        <a16:creationId xmlns:a16="http://schemas.microsoft.com/office/drawing/2014/main" id="{73101E3C-58E7-47E1-BB6C-DBE0E5A9470D}"/>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79" name="Oval 414">
                    <a:extLst>
                      <a:ext uri="{FF2B5EF4-FFF2-40B4-BE49-F238E27FC236}">
                        <a16:creationId xmlns:a16="http://schemas.microsoft.com/office/drawing/2014/main" id="{79AA5527-0DC1-48D7-A887-0DC9866A35D7}"/>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0" name="Oval 415">
                    <a:extLst>
                      <a:ext uri="{FF2B5EF4-FFF2-40B4-BE49-F238E27FC236}">
                        <a16:creationId xmlns:a16="http://schemas.microsoft.com/office/drawing/2014/main" id="{F78B00E9-8136-4240-826C-D37B30CD5FF6}"/>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1" name="Oval 416">
                    <a:extLst>
                      <a:ext uri="{FF2B5EF4-FFF2-40B4-BE49-F238E27FC236}">
                        <a16:creationId xmlns:a16="http://schemas.microsoft.com/office/drawing/2014/main" id="{021E2043-FAE7-4E97-A499-8703D8AB51D9}"/>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2" name="Oval 417">
                    <a:extLst>
                      <a:ext uri="{FF2B5EF4-FFF2-40B4-BE49-F238E27FC236}">
                        <a16:creationId xmlns:a16="http://schemas.microsoft.com/office/drawing/2014/main" id="{56AD5518-AF2D-4653-9816-7F51494F6CA9}"/>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3" name="Oval 418">
                    <a:extLst>
                      <a:ext uri="{FF2B5EF4-FFF2-40B4-BE49-F238E27FC236}">
                        <a16:creationId xmlns:a16="http://schemas.microsoft.com/office/drawing/2014/main" id="{F9C7F91C-9343-4845-988D-DA97C5CAABB1}"/>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4" name="Oval 419">
                    <a:extLst>
                      <a:ext uri="{FF2B5EF4-FFF2-40B4-BE49-F238E27FC236}">
                        <a16:creationId xmlns:a16="http://schemas.microsoft.com/office/drawing/2014/main" id="{8869494B-34B5-4BD7-8168-7C51CF038A1F}"/>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5" name="Oval 420">
                    <a:extLst>
                      <a:ext uri="{FF2B5EF4-FFF2-40B4-BE49-F238E27FC236}">
                        <a16:creationId xmlns:a16="http://schemas.microsoft.com/office/drawing/2014/main" id="{FD596E3B-7915-46D5-BBE6-68A3E48A0852}"/>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6" name="Oval 421">
                    <a:extLst>
                      <a:ext uri="{FF2B5EF4-FFF2-40B4-BE49-F238E27FC236}">
                        <a16:creationId xmlns:a16="http://schemas.microsoft.com/office/drawing/2014/main" id="{05C95AEE-55BC-4EC1-B016-16B132DC78C4}"/>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7" name="Oval 422">
                    <a:extLst>
                      <a:ext uri="{FF2B5EF4-FFF2-40B4-BE49-F238E27FC236}">
                        <a16:creationId xmlns:a16="http://schemas.microsoft.com/office/drawing/2014/main" id="{A8B33E1A-912B-4D0A-BB77-4B69C2AD7029}"/>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8" name="Oval 423">
                    <a:extLst>
                      <a:ext uri="{FF2B5EF4-FFF2-40B4-BE49-F238E27FC236}">
                        <a16:creationId xmlns:a16="http://schemas.microsoft.com/office/drawing/2014/main" id="{065C473F-1DC4-49D9-A1AF-9342CF031386}"/>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89" name="Oval 424">
                    <a:extLst>
                      <a:ext uri="{FF2B5EF4-FFF2-40B4-BE49-F238E27FC236}">
                        <a16:creationId xmlns:a16="http://schemas.microsoft.com/office/drawing/2014/main" id="{99772227-2161-4662-970D-BBD159999946}"/>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0" name="Oval 425">
                    <a:extLst>
                      <a:ext uri="{FF2B5EF4-FFF2-40B4-BE49-F238E27FC236}">
                        <a16:creationId xmlns:a16="http://schemas.microsoft.com/office/drawing/2014/main" id="{FAC2C4BD-4459-48E4-B231-2DEB56103902}"/>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1" name="Oval 426">
                    <a:extLst>
                      <a:ext uri="{FF2B5EF4-FFF2-40B4-BE49-F238E27FC236}">
                        <a16:creationId xmlns:a16="http://schemas.microsoft.com/office/drawing/2014/main" id="{0E33991F-A32F-4930-BBAA-CD49FE7D3498}"/>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2" name="Oval 427">
                    <a:extLst>
                      <a:ext uri="{FF2B5EF4-FFF2-40B4-BE49-F238E27FC236}">
                        <a16:creationId xmlns:a16="http://schemas.microsoft.com/office/drawing/2014/main" id="{06775275-C391-4992-B227-9637C0F3F591}"/>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3" name="Oval 428">
                    <a:extLst>
                      <a:ext uri="{FF2B5EF4-FFF2-40B4-BE49-F238E27FC236}">
                        <a16:creationId xmlns:a16="http://schemas.microsoft.com/office/drawing/2014/main" id="{21D75889-C2D8-4645-9DFE-1E091226B55F}"/>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4" name="Oval 429">
                    <a:extLst>
                      <a:ext uri="{FF2B5EF4-FFF2-40B4-BE49-F238E27FC236}">
                        <a16:creationId xmlns:a16="http://schemas.microsoft.com/office/drawing/2014/main" id="{4CFA9DB9-32C5-4C6A-822D-E0F640D173FC}"/>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5" name="Oval 430">
                    <a:extLst>
                      <a:ext uri="{FF2B5EF4-FFF2-40B4-BE49-F238E27FC236}">
                        <a16:creationId xmlns:a16="http://schemas.microsoft.com/office/drawing/2014/main" id="{128E5ED1-EF51-4825-8DCD-369DCF1CD3C8}"/>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6" name="Oval 431">
                    <a:extLst>
                      <a:ext uri="{FF2B5EF4-FFF2-40B4-BE49-F238E27FC236}">
                        <a16:creationId xmlns:a16="http://schemas.microsoft.com/office/drawing/2014/main" id="{184A4AF6-3A98-4A90-8B07-8F214947E7BE}"/>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7" name="Oval 432">
                    <a:extLst>
                      <a:ext uri="{FF2B5EF4-FFF2-40B4-BE49-F238E27FC236}">
                        <a16:creationId xmlns:a16="http://schemas.microsoft.com/office/drawing/2014/main" id="{9847B359-16FE-4507-B680-81AC502DCD3A}"/>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8" name="Oval 433">
                    <a:extLst>
                      <a:ext uri="{FF2B5EF4-FFF2-40B4-BE49-F238E27FC236}">
                        <a16:creationId xmlns:a16="http://schemas.microsoft.com/office/drawing/2014/main" id="{A46C6A06-EE83-4991-8378-4975C850AD28}"/>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999" name="Oval 434">
                    <a:extLst>
                      <a:ext uri="{FF2B5EF4-FFF2-40B4-BE49-F238E27FC236}">
                        <a16:creationId xmlns:a16="http://schemas.microsoft.com/office/drawing/2014/main" id="{E950C918-ADD6-46CD-A529-8D37C94AEA9A}"/>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0" name="Oval 435">
                    <a:extLst>
                      <a:ext uri="{FF2B5EF4-FFF2-40B4-BE49-F238E27FC236}">
                        <a16:creationId xmlns:a16="http://schemas.microsoft.com/office/drawing/2014/main" id="{E1F5F0ED-BC6E-4CC4-A220-E3121465ECDD}"/>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1" name="Oval 436">
                    <a:extLst>
                      <a:ext uri="{FF2B5EF4-FFF2-40B4-BE49-F238E27FC236}">
                        <a16:creationId xmlns:a16="http://schemas.microsoft.com/office/drawing/2014/main" id="{9549C2C8-5FDF-4ED4-954B-F4E4A057B8D8}"/>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2" name="Oval 437">
                    <a:extLst>
                      <a:ext uri="{FF2B5EF4-FFF2-40B4-BE49-F238E27FC236}">
                        <a16:creationId xmlns:a16="http://schemas.microsoft.com/office/drawing/2014/main" id="{08710206-6722-47C8-8874-104B371BB387}"/>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3" name="Oval 438">
                    <a:extLst>
                      <a:ext uri="{FF2B5EF4-FFF2-40B4-BE49-F238E27FC236}">
                        <a16:creationId xmlns:a16="http://schemas.microsoft.com/office/drawing/2014/main" id="{A9118B20-8960-45B4-928B-047AE4A17273}"/>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4" name="Oval 439">
                    <a:extLst>
                      <a:ext uri="{FF2B5EF4-FFF2-40B4-BE49-F238E27FC236}">
                        <a16:creationId xmlns:a16="http://schemas.microsoft.com/office/drawing/2014/main" id="{C39DB7EA-D325-4B0F-AF8D-024DDC4F36AF}"/>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6005" name="Oval 440">
                    <a:extLst>
                      <a:ext uri="{FF2B5EF4-FFF2-40B4-BE49-F238E27FC236}">
                        <a16:creationId xmlns:a16="http://schemas.microsoft.com/office/drawing/2014/main" id="{4F0DCE0A-39E5-4D12-9CA7-21BA2F2BAFAC}"/>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pSp>
        </p:grpSp>
      </p:grpSp>
      <p:pic>
        <p:nvPicPr>
          <p:cNvPr id="35882" name="Picture 441">
            <a:extLst>
              <a:ext uri="{FF2B5EF4-FFF2-40B4-BE49-F238E27FC236}">
                <a16:creationId xmlns:a16="http://schemas.microsoft.com/office/drawing/2014/main" id="{E0F7A57D-913A-41AB-934F-768A3E0859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883" name="Group 442">
            <a:extLst>
              <a:ext uri="{FF2B5EF4-FFF2-40B4-BE49-F238E27FC236}">
                <a16:creationId xmlns:a16="http://schemas.microsoft.com/office/drawing/2014/main" id="{FC83418F-512D-44B8-86BC-D09179A02BF8}"/>
              </a:ext>
            </a:extLst>
          </p:cNvPr>
          <p:cNvGrpSpPr>
            <a:grpSpLocks/>
          </p:cNvGrpSpPr>
          <p:nvPr/>
        </p:nvGrpSpPr>
        <p:grpSpPr bwMode="auto">
          <a:xfrm>
            <a:off x="2625726" y="1533525"/>
            <a:ext cx="1173163" cy="642938"/>
            <a:chOff x="716" y="965"/>
            <a:chExt cx="739" cy="405"/>
          </a:xfrm>
        </p:grpSpPr>
        <p:grpSp>
          <p:nvGrpSpPr>
            <p:cNvPr id="35940" name="Group 443">
              <a:extLst>
                <a:ext uri="{FF2B5EF4-FFF2-40B4-BE49-F238E27FC236}">
                  <a16:creationId xmlns:a16="http://schemas.microsoft.com/office/drawing/2014/main" id="{E0458459-2D7B-4987-B536-1EF4EECD23D5}"/>
                </a:ext>
              </a:extLst>
            </p:cNvPr>
            <p:cNvGrpSpPr>
              <a:grpSpLocks/>
            </p:cNvGrpSpPr>
            <p:nvPr/>
          </p:nvGrpSpPr>
          <p:grpSpPr bwMode="auto">
            <a:xfrm>
              <a:off x="716" y="965"/>
              <a:ext cx="739" cy="405"/>
              <a:chOff x="716" y="965"/>
              <a:chExt cx="739" cy="405"/>
            </a:xfrm>
          </p:grpSpPr>
          <p:sp>
            <p:nvSpPr>
              <p:cNvPr id="35967" name="Freeform 444">
                <a:extLst>
                  <a:ext uri="{FF2B5EF4-FFF2-40B4-BE49-F238E27FC236}">
                    <a16:creationId xmlns:a16="http://schemas.microsoft.com/office/drawing/2014/main" id="{C58D80B2-8CF0-4D78-A329-D6B4A88B1CC9}"/>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0 w 2956"/>
                  <a:gd name="T11" fmla="*/ 0 h 1617"/>
                  <a:gd name="T12" fmla="*/ 0 w 2956"/>
                  <a:gd name="T13" fmla="*/ 0 h 1617"/>
                  <a:gd name="T14" fmla="*/ 0 w 2956"/>
                  <a:gd name="T15" fmla="*/ 0 h 1617"/>
                  <a:gd name="T16" fmla="*/ 0 w 2956"/>
                  <a:gd name="T17" fmla="*/ 0 h 1617"/>
                  <a:gd name="T18" fmla="*/ 0 w 2956"/>
                  <a:gd name="T19" fmla="*/ 0 h 1617"/>
                  <a:gd name="T20" fmla="*/ 0 w 2956"/>
                  <a:gd name="T21" fmla="*/ 0 h 1617"/>
                  <a:gd name="T22" fmla="*/ 0 w 2956"/>
                  <a:gd name="T23" fmla="*/ 0 h 1617"/>
                  <a:gd name="T24" fmla="*/ 0 w 2956"/>
                  <a:gd name="T25" fmla="*/ 0 h 1617"/>
                  <a:gd name="T26" fmla="*/ 0 w 2956"/>
                  <a:gd name="T27" fmla="*/ 0 h 1617"/>
                  <a:gd name="T28" fmla="*/ 0 w 2956"/>
                  <a:gd name="T29" fmla="*/ 0 h 1617"/>
                  <a:gd name="T30" fmla="*/ 0 w 2956"/>
                  <a:gd name="T31" fmla="*/ 0 h 1617"/>
                  <a:gd name="T32" fmla="*/ 0 w 2956"/>
                  <a:gd name="T33" fmla="*/ 0 h 1617"/>
                  <a:gd name="T34" fmla="*/ 0 w 2956"/>
                  <a:gd name="T35" fmla="*/ 0 h 1617"/>
                  <a:gd name="T36" fmla="*/ 0 w 2956"/>
                  <a:gd name="T37" fmla="*/ 0 h 1617"/>
                  <a:gd name="T38" fmla="*/ 0 w 2956"/>
                  <a:gd name="T39" fmla="*/ 0 h 1617"/>
                  <a:gd name="T40" fmla="*/ 0 w 2956"/>
                  <a:gd name="T41" fmla="*/ 0 h 1617"/>
                  <a:gd name="T42" fmla="*/ 0 w 2956"/>
                  <a:gd name="T43" fmla="*/ 0 h 1617"/>
                  <a:gd name="T44" fmla="*/ 0 w 2956"/>
                  <a:gd name="T45" fmla="*/ 0 h 1617"/>
                  <a:gd name="T46" fmla="*/ 0 w 2956"/>
                  <a:gd name="T47" fmla="*/ 0 h 1617"/>
                  <a:gd name="T48" fmla="*/ 0 w 2956"/>
                  <a:gd name="T49" fmla="*/ 0 h 1617"/>
                  <a:gd name="T50" fmla="*/ 0 w 2956"/>
                  <a:gd name="T51" fmla="*/ 0 h 1617"/>
                  <a:gd name="T52" fmla="*/ 0 w 2956"/>
                  <a:gd name="T53" fmla="*/ 0 h 1617"/>
                  <a:gd name="T54" fmla="*/ 0 w 2956"/>
                  <a:gd name="T55" fmla="*/ 0 h 1617"/>
                  <a:gd name="T56" fmla="*/ 0 w 2956"/>
                  <a:gd name="T57" fmla="*/ 0 h 1617"/>
                  <a:gd name="T58" fmla="*/ 0 w 2956"/>
                  <a:gd name="T59" fmla="*/ 0 h 1617"/>
                  <a:gd name="T60" fmla="*/ 0 w 2956"/>
                  <a:gd name="T61" fmla="*/ 0 h 1617"/>
                  <a:gd name="T62" fmla="*/ 0 w 2956"/>
                  <a:gd name="T63" fmla="*/ 0 h 1617"/>
                  <a:gd name="T64" fmla="*/ 0 w 2956"/>
                  <a:gd name="T65" fmla="*/ 0 h 1617"/>
                  <a:gd name="T66" fmla="*/ 0 w 2956"/>
                  <a:gd name="T67" fmla="*/ 0 h 1617"/>
                  <a:gd name="T68" fmla="*/ 0 w 2956"/>
                  <a:gd name="T69" fmla="*/ 0 h 1617"/>
                  <a:gd name="T70" fmla="*/ 0 w 2956"/>
                  <a:gd name="T71" fmla="*/ 0 h 1617"/>
                  <a:gd name="T72" fmla="*/ 0 w 2956"/>
                  <a:gd name="T73" fmla="*/ 0 h 1617"/>
                  <a:gd name="T74" fmla="*/ 0 w 2956"/>
                  <a:gd name="T75" fmla="*/ 0 h 1617"/>
                  <a:gd name="T76" fmla="*/ 0 w 2956"/>
                  <a:gd name="T77" fmla="*/ 0 h 1617"/>
                  <a:gd name="T78" fmla="*/ 0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8" name="Freeform 445">
                <a:extLst>
                  <a:ext uri="{FF2B5EF4-FFF2-40B4-BE49-F238E27FC236}">
                    <a16:creationId xmlns:a16="http://schemas.microsoft.com/office/drawing/2014/main" id="{C0633C80-FFE0-4FB2-BD77-35E2354E1EEA}"/>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0 w 2958"/>
                  <a:gd name="T29" fmla="*/ 0 h 1619"/>
                  <a:gd name="T30" fmla="*/ 0 w 2958"/>
                  <a:gd name="T31" fmla="*/ 0 h 1619"/>
                  <a:gd name="T32" fmla="*/ 0 w 2958"/>
                  <a:gd name="T33" fmla="*/ 0 h 1619"/>
                  <a:gd name="T34" fmla="*/ 0 w 2958"/>
                  <a:gd name="T35" fmla="*/ 0 h 1619"/>
                  <a:gd name="T36" fmla="*/ 0 w 2958"/>
                  <a:gd name="T37" fmla="*/ 0 h 1619"/>
                  <a:gd name="T38" fmla="*/ 0 w 2958"/>
                  <a:gd name="T39" fmla="*/ 0 h 1619"/>
                  <a:gd name="T40" fmla="*/ 0 w 2958"/>
                  <a:gd name="T41" fmla="*/ 0 h 1619"/>
                  <a:gd name="T42" fmla="*/ 0 w 2958"/>
                  <a:gd name="T43" fmla="*/ 0 h 1619"/>
                  <a:gd name="T44" fmla="*/ 0 w 2958"/>
                  <a:gd name="T45" fmla="*/ 0 h 1619"/>
                  <a:gd name="T46" fmla="*/ 0 w 2958"/>
                  <a:gd name="T47" fmla="*/ 0 h 1619"/>
                  <a:gd name="T48" fmla="*/ 0 w 2958"/>
                  <a:gd name="T49" fmla="*/ 0 h 1619"/>
                  <a:gd name="T50" fmla="*/ 0 w 2958"/>
                  <a:gd name="T51" fmla="*/ 0 h 1619"/>
                  <a:gd name="T52" fmla="*/ 0 w 2958"/>
                  <a:gd name="T53" fmla="*/ 0 h 1619"/>
                  <a:gd name="T54" fmla="*/ 0 w 2958"/>
                  <a:gd name="T55" fmla="*/ 0 h 1619"/>
                  <a:gd name="T56" fmla="*/ 0 w 2958"/>
                  <a:gd name="T57" fmla="*/ 0 h 1619"/>
                  <a:gd name="T58" fmla="*/ 0 w 2958"/>
                  <a:gd name="T59" fmla="*/ 0 h 1619"/>
                  <a:gd name="T60" fmla="*/ 0 w 2958"/>
                  <a:gd name="T61" fmla="*/ 0 h 1619"/>
                  <a:gd name="T62" fmla="*/ 0 w 2958"/>
                  <a:gd name="T63" fmla="*/ 0 h 1619"/>
                  <a:gd name="T64" fmla="*/ 0 w 2958"/>
                  <a:gd name="T65" fmla="*/ 0 h 1619"/>
                  <a:gd name="T66" fmla="*/ 0 w 2958"/>
                  <a:gd name="T67" fmla="*/ 0 h 1619"/>
                  <a:gd name="T68" fmla="*/ 0 w 2958"/>
                  <a:gd name="T69" fmla="*/ 0 h 1619"/>
                  <a:gd name="T70" fmla="*/ 0 w 2958"/>
                  <a:gd name="T71" fmla="*/ 0 h 1619"/>
                  <a:gd name="T72" fmla="*/ 0 w 2958"/>
                  <a:gd name="T73" fmla="*/ 0 h 1619"/>
                  <a:gd name="T74" fmla="*/ 0 w 2958"/>
                  <a:gd name="T75" fmla="*/ 0 h 1619"/>
                  <a:gd name="T76" fmla="*/ 0 w 2958"/>
                  <a:gd name="T77" fmla="*/ 0 h 1619"/>
                  <a:gd name="T78" fmla="*/ 0 w 2958"/>
                  <a:gd name="T79" fmla="*/ 0 h 1619"/>
                  <a:gd name="T80" fmla="*/ 0 w 2958"/>
                  <a:gd name="T81" fmla="*/ 0 h 1619"/>
                  <a:gd name="T82" fmla="*/ 0 w 2958"/>
                  <a:gd name="T83" fmla="*/ 0 h 1619"/>
                  <a:gd name="T84" fmla="*/ 0 w 2958"/>
                  <a:gd name="T85" fmla="*/ 0 h 1619"/>
                  <a:gd name="T86" fmla="*/ 0 w 2958"/>
                  <a:gd name="T87" fmla="*/ 0 h 1619"/>
                  <a:gd name="T88" fmla="*/ 0 w 2958"/>
                  <a:gd name="T89" fmla="*/ 0 h 1619"/>
                  <a:gd name="T90" fmla="*/ 0 w 2958"/>
                  <a:gd name="T91" fmla="*/ 0 h 1619"/>
                  <a:gd name="T92" fmla="*/ 0 w 2958"/>
                  <a:gd name="T93" fmla="*/ 0 h 1619"/>
                  <a:gd name="T94" fmla="*/ 0 w 2958"/>
                  <a:gd name="T95" fmla="*/ 0 h 1619"/>
                  <a:gd name="T96" fmla="*/ 0 w 2958"/>
                  <a:gd name="T97" fmla="*/ 0 h 1619"/>
                  <a:gd name="T98" fmla="*/ 0 w 2958"/>
                  <a:gd name="T99" fmla="*/ 0 h 1619"/>
                  <a:gd name="T100" fmla="*/ 0 w 2958"/>
                  <a:gd name="T101" fmla="*/ 0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41" name="Group 446">
              <a:extLst>
                <a:ext uri="{FF2B5EF4-FFF2-40B4-BE49-F238E27FC236}">
                  <a16:creationId xmlns:a16="http://schemas.microsoft.com/office/drawing/2014/main" id="{9217BFCD-18A4-4E48-9B7D-CB622797AB8B}"/>
                </a:ext>
              </a:extLst>
            </p:cNvPr>
            <p:cNvGrpSpPr>
              <a:grpSpLocks/>
            </p:cNvGrpSpPr>
            <p:nvPr/>
          </p:nvGrpSpPr>
          <p:grpSpPr bwMode="auto">
            <a:xfrm>
              <a:off x="826" y="1020"/>
              <a:ext cx="620" cy="330"/>
              <a:chOff x="826" y="1020"/>
              <a:chExt cx="620" cy="330"/>
            </a:xfrm>
          </p:grpSpPr>
          <p:grpSp>
            <p:nvGrpSpPr>
              <p:cNvPr id="35942" name="Group 447">
                <a:extLst>
                  <a:ext uri="{FF2B5EF4-FFF2-40B4-BE49-F238E27FC236}">
                    <a16:creationId xmlns:a16="http://schemas.microsoft.com/office/drawing/2014/main" id="{59A7F045-59E9-4C89-822F-F862562C2B99}"/>
                  </a:ext>
                </a:extLst>
              </p:cNvPr>
              <p:cNvGrpSpPr>
                <a:grpSpLocks/>
              </p:cNvGrpSpPr>
              <p:nvPr/>
            </p:nvGrpSpPr>
            <p:grpSpPr bwMode="auto">
              <a:xfrm>
                <a:off x="826" y="1020"/>
                <a:ext cx="425" cy="274"/>
                <a:chOff x="826" y="1020"/>
                <a:chExt cx="425" cy="274"/>
              </a:xfrm>
            </p:grpSpPr>
            <p:grpSp>
              <p:nvGrpSpPr>
                <p:cNvPr id="35959" name="Group 448">
                  <a:extLst>
                    <a:ext uri="{FF2B5EF4-FFF2-40B4-BE49-F238E27FC236}">
                      <a16:creationId xmlns:a16="http://schemas.microsoft.com/office/drawing/2014/main" id="{ACAC4108-7C5D-407C-B78A-89B34480A028}"/>
                    </a:ext>
                  </a:extLst>
                </p:cNvPr>
                <p:cNvGrpSpPr>
                  <a:grpSpLocks/>
                </p:cNvGrpSpPr>
                <p:nvPr/>
              </p:nvGrpSpPr>
              <p:grpSpPr bwMode="auto">
                <a:xfrm>
                  <a:off x="1155" y="1210"/>
                  <a:ext cx="96" cy="59"/>
                  <a:chOff x="1155" y="1210"/>
                  <a:chExt cx="96" cy="59"/>
                </a:xfrm>
              </p:grpSpPr>
              <p:sp>
                <p:nvSpPr>
                  <p:cNvPr id="35964" name="Freeform 449">
                    <a:extLst>
                      <a:ext uri="{FF2B5EF4-FFF2-40B4-BE49-F238E27FC236}">
                        <a16:creationId xmlns:a16="http://schemas.microsoft.com/office/drawing/2014/main" id="{7BDB8C64-C0BB-45A4-8EB4-432AA4EE39E9}"/>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5" name="Freeform 450">
                    <a:extLst>
                      <a:ext uri="{FF2B5EF4-FFF2-40B4-BE49-F238E27FC236}">
                        <a16:creationId xmlns:a16="http://schemas.microsoft.com/office/drawing/2014/main" id="{71432545-F020-4700-8490-47B15433519F}"/>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6" name="Freeform 451">
                    <a:extLst>
                      <a:ext uri="{FF2B5EF4-FFF2-40B4-BE49-F238E27FC236}">
                        <a16:creationId xmlns:a16="http://schemas.microsoft.com/office/drawing/2014/main" id="{60B2DBE7-DCDF-4E68-95EA-88C0E52244F6}"/>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60" name="Group 452">
                  <a:extLst>
                    <a:ext uri="{FF2B5EF4-FFF2-40B4-BE49-F238E27FC236}">
                      <a16:creationId xmlns:a16="http://schemas.microsoft.com/office/drawing/2014/main" id="{41D45638-E79C-4BD9-966F-5276A0234C09}"/>
                    </a:ext>
                  </a:extLst>
                </p:cNvPr>
                <p:cNvGrpSpPr>
                  <a:grpSpLocks/>
                </p:cNvGrpSpPr>
                <p:nvPr/>
              </p:nvGrpSpPr>
              <p:grpSpPr bwMode="auto">
                <a:xfrm>
                  <a:off x="826" y="1020"/>
                  <a:ext cx="137" cy="274"/>
                  <a:chOff x="826" y="1020"/>
                  <a:chExt cx="137" cy="274"/>
                </a:xfrm>
              </p:grpSpPr>
              <p:sp>
                <p:nvSpPr>
                  <p:cNvPr id="35961" name="Freeform 453">
                    <a:extLst>
                      <a:ext uri="{FF2B5EF4-FFF2-40B4-BE49-F238E27FC236}">
                        <a16:creationId xmlns:a16="http://schemas.microsoft.com/office/drawing/2014/main" id="{F3AE27EF-DB70-411D-B1EF-9035970D0133}"/>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2" name="Freeform 454">
                    <a:extLst>
                      <a:ext uri="{FF2B5EF4-FFF2-40B4-BE49-F238E27FC236}">
                        <a16:creationId xmlns:a16="http://schemas.microsoft.com/office/drawing/2014/main" id="{563CBF5E-9249-4A21-83F2-9BF803D7326E}"/>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3" name="Freeform 455">
                    <a:extLst>
                      <a:ext uri="{FF2B5EF4-FFF2-40B4-BE49-F238E27FC236}">
                        <a16:creationId xmlns:a16="http://schemas.microsoft.com/office/drawing/2014/main" id="{A7084C9C-8CF5-42CD-9160-A4D37CD9E848}"/>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5943" name="Group 456">
                <a:extLst>
                  <a:ext uri="{FF2B5EF4-FFF2-40B4-BE49-F238E27FC236}">
                    <a16:creationId xmlns:a16="http://schemas.microsoft.com/office/drawing/2014/main" id="{E923741D-94DF-4C65-8701-2BD85528EF14}"/>
                  </a:ext>
                </a:extLst>
              </p:cNvPr>
              <p:cNvGrpSpPr>
                <a:grpSpLocks/>
              </p:cNvGrpSpPr>
              <p:nvPr/>
            </p:nvGrpSpPr>
            <p:grpSpPr bwMode="auto">
              <a:xfrm>
                <a:off x="1208" y="1204"/>
                <a:ext cx="238" cy="146"/>
                <a:chOff x="1208" y="1204"/>
                <a:chExt cx="238" cy="146"/>
              </a:xfrm>
            </p:grpSpPr>
            <p:grpSp>
              <p:nvGrpSpPr>
                <p:cNvPr id="35944" name="Group 457">
                  <a:extLst>
                    <a:ext uri="{FF2B5EF4-FFF2-40B4-BE49-F238E27FC236}">
                      <a16:creationId xmlns:a16="http://schemas.microsoft.com/office/drawing/2014/main" id="{1CF1289C-8519-452D-A03F-1BCBA8D19DB3}"/>
                    </a:ext>
                  </a:extLst>
                </p:cNvPr>
                <p:cNvGrpSpPr>
                  <a:grpSpLocks/>
                </p:cNvGrpSpPr>
                <p:nvPr/>
              </p:nvGrpSpPr>
              <p:grpSpPr bwMode="auto">
                <a:xfrm>
                  <a:off x="1208" y="1223"/>
                  <a:ext cx="238" cy="127"/>
                  <a:chOff x="1208" y="1223"/>
                  <a:chExt cx="238" cy="127"/>
                </a:xfrm>
              </p:grpSpPr>
              <p:sp>
                <p:nvSpPr>
                  <p:cNvPr id="35952" name="Freeform 458">
                    <a:extLst>
                      <a:ext uri="{FF2B5EF4-FFF2-40B4-BE49-F238E27FC236}">
                        <a16:creationId xmlns:a16="http://schemas.microsoft.com/office/drawing/2014/main" id="{D4F49C61-D25E-4ABF-A6FE-A204E60B8769}"/>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3" name="Freeform 459">
                    <a:extLst>
                      <a:ext uri="{FF2B5EF4-FFF2-40B4-BE49-F238E27FC236}">
                        <a16:creationId xmlns:a16="http://schemas.microsoft.com/office/drawing/2014/main" id="{3DF733E0-B0A9-420D-8F59-2504F9AA3A6F}"/>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4" name="Freeform 460">
                    <a:extLst>
                      <a:ext uri="{FF2B5EF4-FFF2-40B4-BE49-F238E27FC236}">
                        <a16:creationId xmlns:a16="http://schemas.microsoft.com/office/drawing/2014/main" id="{FE4FE477-EC49-40C6-B0C0-856FB0A1DEE1}"/>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5" name="Freeform 461">
                    <a:extLst>
                      <a:ext uri="{FF2B5EF4-FFF2-40B4-BE49-F238E27FC236}">
                        <a16:creationId xmlns:a16="http://schemas.microsoft.com/office/drawing/2014/main" id="{75865FB8-9AEA-4E30-BB91-614D66FA5C29}"/>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6" name="Freeform 462">
                    <a:extLst>
                      <a:ext uri="{FF2B5EF4-FFF2-40B4-BE49-F238E27FC236}">
                        <a16:creationId xmlns:a16="http://schemas.microsoft.com/office/drawing/2014/main" id="{3FE9AD8F-7CE3-4E1E-9984-0EEA5D8F21DB}"/>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7" name="Freeform 463">
                    <a:extLst>
                      <a:ext uri="{FF2B5EF4-FFF2-40B4-BE49-F238E27FC236}">
                        <a16:creationId xmlns:a16="http://schemas.microsoft.com/office/drawing/2014/main" id="{83E080D3-6190-4EE3-9C6E-B3661D7A2942}"/>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8" name="Freeform 464">
                    <a:extLst>
                      <a:ext uri="{FF2B5EF4-FFF2-40B4-BE49-F238E27FC236}">
                        <a16:creationId xmlns:a16="http://schemas.microsoft.com/office/drawing/2014/main" id="{FB81CC08-4026-4CCF-92F3-3BFCCAFDD18D}"/>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45" name="Group 465">
                  <a:extLst>
                    <a:ext uri="{FF2B5EF4-FFF2-40B4-BE49-F238E27FC236}">
                      <a16:creationId xmlns:a16="http://schemas.microsoft.com/office/drawing/2014/main" id="{60015BA2-1516-4E4B-B6D7-F75F99F83C4A}"/>
                    </a:ext>
                  </a:extLst>
                </p:cNvPr>
                <p:cNvGrpSpPr>
                  <a:grpSpLocks/>
                </p:cNvGrpSpPr>
                <p:nvPr/>
              </p:nvGrpSpPr>
              <p:grpSpPr bwMode="auto">
                <a:xfrm>
                  <a:off x="1284" y="1204"/>
                  <a:ext cx="162" cy="134"/>
                  <a:chOff x="1284" y="1204"/>
                  <a:chExt cx="162" cy="134"/>
                </a:xfrm>
              </p:grpSpPr>
              <p:sp>
                <p:nvSpPr>
                  <p:cNvPr id="35946" name="Freeform 466">
                    <a:extLst>
                      <a:ext uri="{FF2B5EF4-FFF2-40B4-BE49-F238E27FC236}">
                        <a16:creationId xmlns:a16="http://schemas.microsoft.com/office/drawing/2014/main" id="{22318561-8C23-4C2C-8F15-D428D382D8B2}"/>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7" name="Freeform 467">
                    <a:extLst>
                      <a:ext uri="{FF2B5EF4-FFF2-40B4-BE49-F238E27FC236}">
                        <a16:creationId xmlns:a16="http://schemas.microsoft.com/office/drawing/2014/main" id="{14963873-EDAA-48FE-BB2B-A64B8687BFCF}"/>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8" name="Freeform 468">
                    <a:extLst>
                      <a:ext uri="{FF2B5EF4-FFF2-40B4-BE49-F238E27FC236}">
                        <a16:creationId xmlns:a16="http://schemas.microsoft.com/office/drawing/2014/main" id="{D2F19700-C01D-4171-B9FA-EFE870DF969D}"/>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9" name="Freeform 469">
                    <a:extLst>
                      <a:ext uri="{FF2B5EF4-FFF2-40B4-BE49-F238E27FC236}">
                        <a16:creationId xmlns:a16="http://schemas.microsoft.com/office/drawing/2014/main" id="{08ABFDE0-F032-4E83-92D3-411BFFD9CF35}"/>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0" name="Freeform 470">
                    <a:extLst>
                      <a:ext uri="{FF2B5EF4-FFF2-40B4-BE49-F238E27FC236}">
                        <a16:creationId xmlns:a16="http://schemas.microsoft.com/office/drawing/2014/main" id="{AE2AF548-0B9B-4520-977F-31E94D8216AD}"/>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1" name="Freeform 471">
                    <a:extLst>
                      <a:ext uri="{FF2B5EF4-FFF2-40B4-BE49-F238E27FC236}">
                        <a16:creationId xmlns:a16="http://schemas.microsoft.com/office/drawing/2014/main" id="{3521E380-794C-4949-BED6-B8986AA300B1}"/>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5884" name="Rectangle 472">
            <a:extLst>
              <a:ext uri="{FF2B5EF4-FFF2-40B4-BE49-F238E27FC236}">
                <a16:creationId xmlns:a16="http://schemas.microsoft.com/office/drawing/2014/main" id="{44AAA210-6E45-4BD8-8FD6-25DF43D1A474}"/>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85" name="Rectangle 473">
            <a:extLst>
              <a:ext uri="{FF2B5EF4-FFF2-40B4-BE49-F238E27FC236}">
                <a16:creationId xmlns:a16="http://schemas.microsoft.com/office/drawing/2014/main" id="{09D81BC8-E94A-49E1-9A52-339AF45D35C6}"/>
              </a:ext>
            </a:extLst>
          </p:cNvPr>
          <p:cNvSpPr>
            <a:spLocks noChangeArrowheads="1"/>
          </p:cNvSpPr>
          <p:nvPr/>
        </p:nvSpPr>
        <p:spPr bwMode="auto">
          <a:xfrm>
            <a:off x="6724651" y="641350"/>
            <a:ext cx="7534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Lungs</a:t>
            </a:r>
            <a:endParaRPr lang="cs-CZ" altLang="cs-CZ" sz="2400">
              <a:latin typeface="Times New Roman" panose="02020603050405020304" pitchFamily="18" charset="0"/>
            </a:endParaRPr>
          </a:p>
        </p:txBody>
      </p:sp>
      <p:sp>
        <p:nvSpPr>
          <p:cNvPr id="35886" name="Rectangle 474">
            <a:extLst>
              <a:ext uri="{FF2B5EF4-FFF2-40B4-BE49-F238E27FC236}">
                <a16:creationId xmlns:a16="http://schemas.microsoft.com/office/drawing/2014/main" id="{56A523BF-A7D7-47B3-AE03-F5859B6237D0}"/>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87" name="Rectangle 475">
            <a:extLst>
              <a:ext uri="{FF2B5EF4-FFF2-40B4-BE49-F238E27FC236}">
                <a16:creationId xmlns:a16="http://schemas.microsoft.com/office/drawing/2014/main" id="{61AAE509-D9AD-4666-A63F-43B9B51AE87E}"/>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5888" name="Rectangle 476">
            <a:extLst>
              <a:ext uri="{FF2B5EF4-FFF2-40B4-BE49-F238E27FC236}">
                <a16:creationId xmlns:a16="http://schemas.microsoft.com/office/drawing/2014/main" id="{7D14CD4D-67A8-461F-8E12-D0F1D06DF20B}"/>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5889" name="Rectangle 477">
            <a:extLst>
              <a:ext uri="{FF2B5EF4-FFF2-40B4-BE49-F238E27FC236}">
                <a16:creationId xmlns:a16="http://schemas.microsoft.com/office/drawing/2014/main" id="{4EF923EC-C886-4148-B800-7FAA3C4F1143}"/>
              </a:ext>
            </a:extLst>
          </p:cNvPr>
          <p:cNvSpPr>
            <a:spLocks noChangeArrowheads="1"/>
          </p:cNvSpPr>
          <p:nvPr/>
        </p:nvSpPr>
        <p:spPr bwMode="auto">
          <a:xfrm>
            <a:off x="8904289" y="1049338"/>
            <a:ext cx="8704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Kidney</a:t>
            </a:r>
            <a:endParaRPr lang="cs-CZ" altLang="cs-CZ" sz="2400">
              <a:latin typeface="Times New Roman" panose="02020603050405020304" pitchFamily="18" charset="0"/>
            </a:endParaRPr>
          </a:p>
        </p:txBody>
      </p:sp>
      <p:grpSp>
        <p:nvGrpSpPr>
          <p:cNvPr id="35890" name="Group 478">
            <a:extLst>
              <a:ext uri="{FF2B5EF4-FFF2-40B4-BE49-F238E27FC236}">
                <a16:creationId xmlns:a16="http://schemas.microsoft.com/office/drawing/2014/main" id="{E138120D-C51A-4E4D-B836-F36C4F7CB9A0}"/>
              </a:ext>
            </a:extLst>
          </p:cNvPr>
          <p:cNvGrpSpPr>
            <a:grpSpLocks/>
          </p:cNvGrpSpPr>
          <p:nvPr/>
        </p:nvGrpSpPr>
        <p:grpSpPr bwMode="auto">
          <a:xfrm>
            <a:off x="2393951" y="1468438"/>
            <a:ext cx="525463" cy="400050"/>
            <a:chOff x="570" y="924"/>
            <a:chExt cx="331" cy="252"/>
          </a:xfrm>
        </p:grpSpPr>
        <p:sp>
          <p:nvSpPr>
            <p:cNvPr id="35938" name="Freeform 479">
              <a:extLst>
                <a:ext uri="{FF2B5EF4-FFF2-40B4-BE49-F238E27FC236}">
                  <a16:creationId xmlns:a16="http://schemas.microsoft.com/office/drawing/2014/main" id="{62DDE42D-7735-4552-B85A-D7E71F756C94}"/>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9" name="Freeform 480">
              <a:extLst>
                <a:ext uri="{FF2B5EF4-FFF2-40B4-BE49-F238E27FC236}">
                  <a16:creationId xmlns:a16="http://schemas.microsoft.com/office/drawing/2014/main" id="{78A033C0-7435-4A22-AF3E-4F309E1E3D5C}"/>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1" name="Group 481">
            <a:extLst>
              <a:ext uri="{FF2B5EF4-FFF2-40B4-BE49-F238E27FC236}">
                <a16:creationId xmlns:a16="http://schemas.microsoft.com/office/drawing/2014/main" id="{F4A11397-B9FD-4568-892E-5A3A7EBAF39B}"/>
              </a:ext>
            </a:extLst>
          </p:cNvPr>
          <p:cNvGrpSpPr>
            <a:grpSpLocks/>
          </p:cNvGrpSpPr>
          <p:nvPr/>
        </p:nvGrpSpPr>
        <p:grpSpPr bwMode="auto">
          <a:xfrm>
            <a:off x="3429000" y="182563"/>
            <a:ext cx="1111250" cy="577850"/>
            <a:chOff x="1222" y="114"/>
            <a:chExt cx="700" cy="364"/>
          </a:xfrm>
        </p:grpSpPr>
        <p:sp>
          <p:nvSpPr>
            <p:cNvPr id="35936" name="Freeform 482">
              <a:extLst>
                <a:ext uri="{FF2B5EF4-FFF2-40B4-BE49-F238E27FC236}">
                  <a16:creationId xmlns:a16="http://schemas.microsoft.com/office/drawing/2014/main" id="{AC03B19D-DD3E-483E-BB3E-23CC299E8958}"/>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7" name="Freeform 483">
              <a:extLst>
                <a:ext uri="{FF2B5EF4-FFF2-40B4-BE49-F238E27FC236}">
                  <a16:creationId xmlns:a16="http://schemas.microsoft.com/office/drawing/2014/main" id="{4773D091-41AA-4105-9D50-46940E382D1F}"/>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2" name="Group 484">
            <a:extLst>
              <a:ext uri="{FF2B5EF4-FFF2-40B4-BE49-F238E27FC236}">
                <a16:creationId xmlns:a16="http://schemas.microsoft.com/office/drawing/2014/main" id="{EBDCA294-0EB7-4666-910A-01277BCD9A14}"/>
              </a:ext>
            </a:extLst>
          </p:cNvPr>
          <p:cNvGrpSpPr>
            <a:grpSpLocks/>
          </p:cNvGrpSpPr>
          <p:nvPr/>
        </p:nvGrpSpPr>
        <p:grpSpPr bwMode="auto">
          <a:xfrm>
            <a:off x="8374064" y="161925"/>
            <a:ext cx="1235075" cy="793750"/>
            <a:chOff x="4337" y="101"/>
            <a:chExt cx="778" cy="500"/>
          </a:xfrm>
        </p:grpSpPr>
        <p:sp>
          <p:nvSpPr>
            <p:cNvPr id="35934" name="Freeform 485">
              <a:extLst>
                <a:ext uri="{FF2B5EF4-FFF2-40B4-BE49-F238E27FC236}">
                  <a16:creationId xmlns:a16="http://schemas.microsoft.com/office/drawing/2014/main" id="{99C926F8-4876-414E-AF18-6B3F27786D78}"/>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5" name="Freeform 486">
              <a:extLst>
                <a:ext uri="{FF2B5EF4-FFF2-40B4-BE49-F238E27FC236}">
                  <a16:creationId xmlns:a16="http://schemas.microsoft.com/office/drawing/2014/main" id="{B8238C96-B414-4AEF-9727-70845D533C7C}"/>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3" name="Group 487">
            <a:extLst>
              <a:ext uri="{FF2B5EF4-FFF2-40B4-BE49-F238E27FC236}">
                <a16:creationId xmlns:a16="http://schemas.microsoft.com/office/drawing/2014/main" id="{40621D07-CCAE-4F24-B392-758B71A934D9}"/>
              </a:ext>
            </a:extLst>
          </p:cNvPr>
          <p:cNvGrpSpPr>
            <a:grpSpLocks/>
          </p:cNvGrpSpPr>
          <p:nvPr/>
        </p:nvGrpSpPr>
        <p:grpSpPr bwMode="auto">
          <a:xfrm rot="10800000">
            <a:off x="6591300" y="323850"/>
            <a:ext cx="611188" cy="368300"/>
            <a:chOff x="3214" y="162"/>
            <a:chExt cx="385" cy="232"/>
          </a:xfrm>
        </p:grpSpPr>
        <p:sp>
          <p:nvSpPr>
            <p:cNvPr id="35932" name="Freeform 488">
              <a:extLst>
                <a:ext uri="{FF2B5EF4-FFF2-40B4-BE49-F238E27FC236}">
                  <a16:creationId xmlns:a16="http://schemas.microsoft.com/office/drawing/2014/main" id="{63A8C66F-CFCD-4169-9080-2E94855CDB6C}"/>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3" name="Freeform 489">
              <a:extLst>
                <a:ext uri="{FF2B5EF4-FFF2-40B4-BE49-F238E27FC236}">
                  <a16:creationId xmlns:a16="http://schemas.microsoft.com/office/drawing/2014/main" id="{718EA500-0055-4CE3-8BCD-30C618EB2E76}"/>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4" name="Group 490">
            <a:extLst>
              <a:ext uri="{FF2B5EF4-FFF2-40B4-BE49-F238E27FC236}">
                <a16:creationId xmlns:a16="http://schemas.microsoft.com/office/drawing/2014/main" id="{E73F4555-99A9-4465-99C7-005607C4C8AA}"/>
              </a:ext>
            </a:extLst>
          </p:cNvPr>
          <p:cNvGrpSpPr>
            <a:grpSpLocks/>
          </p:cNvGrpSpPr>
          <p:nvPr/>
        </p:nvGrpSpPr>
        <p:grpSpPr bwMode="auto">
          <a:xfrm>
            <a:off x="5000626" y="311151"/>
            <a:ext cx="720725" cy="454025"/>
            <a:chOff x="2212" y="111"/>
            <a:chExt cx="454" cy="286"/>
          </a:xfrm>
        </p:grpSpPr>
        <p:sp>
          <p:nvSpPr>
            <p:cNvPr id="35930" name="Freeform 491">
              <a:extLst>
                <a:ext uri="{FF2B5EF4-FFF2-40B4-BE49-F238E27FC236}">
                  <a16:creationId xmlns:a16="http://schemas.microsoft.com/office/drawing/2014/main" id="{DFB514EF-889C-4A9A-8F01-85359EDAE102}"/>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1" name="Freeform 492">
              <a:extLst>
                <a:ext uri="{FF2B5EF4-FFF2-40B4-BE49-F238E27FC236}">
                  <a16:creationId xmlns:a16="http://schemas.microsoft.com/office/drawing/2014/main" id="{43719C2B-B855-4013-8C09-E42D6FAECA9A}"/>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5" name="Group 493">
            <a:extLst>
              <a:ext uri="{FF2B5EF4-FFF2-40B4-BE49-F238E27FC236}">
                <a16:creationId xmlns:a16="http://schemas.microsoft.com/office/drawing/2014/main" id="{E00549C7-002A-486D-BB15-E5379FC5C3E8}"/>
              </a:ext>
            </a:extLst>
          </p:cNvPr>
          <p:cNvGrpSpPr>
            <a:grpSpLocks/>
          </p:cNvGrpSpPr>
          <p:nvPr/>
        </p:nvGrpSpPr>
        <p:grpSpPr bwMode="auto">
          <a:xfrm>
            <a:off x="4730751" y="1195389"/>
            <a:ext cx="873125" cy="669925"/>
            <a:chOff x="2042" y="752"/>
            <a:chExt cx="550" cy="422"/>
          </a:xfrm>
        </p:grpSpPr>
        <p:sp>
          <p:nvSpPr>
            <p:cNvPr id="35928" name="Freeform 494">
              <a:extLst>
                <a:ext uri="{FF2B5EF4-FFF2-40B4-BE49-F238E27FC236}">
                  <a16:creationId xmlns:a16="http://schemas.microsoft.com/office/drawing/2014/main" id="{3E851B60-5DC3-41FB-B80D-E6018163E369}"/>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9" name="Freeform 495">
              <a:extLst>
                <a:ext uri="{FF2B5EF4-FFF2-40B4-BE49-F238E27FC236}">
                  <a16:creationId xmlns:a16="http://schemas.microsoft.com/office/drawing/2014/main" id="{2E0EC116-AF13-405A-B00E-C403F6FABB81}"/>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6" name="Group 496">
            <a:extLst>
              <a:ext uri="{FF2B5EF4-FFF2-40B4-BE49-F238E27FC236}">
                <a16:creationId xmlns:a16="http://schemas.microsoft.com/office/drawing/2014/main" id="{BC479842-A8F0-4123-8251-C9E4A9633C6F}"/>
              </a:ext>
            </a:extLst>
          </p:cNvPr>
          <p:cNvGrpSpPr>
            <a:grpSpLocks/>
          </p:cNvGrpSpPr>
          <p:nvPr/>
        </p:nvGrpSpPr>
        <p:grpSpPr bwMode="auto">
          <a:xfrm>
            <a:off x="4652964" y="1365250"/>
            <a:ext cx="708025" cy="496888"/>
            <a:chOff x="1993" y="859"/>
            <a:chExt cx="446" cy="313"/>
          </a:xfrm>
        </p:grpSpPr>
        <p:sp>
          <p:nvSpPr>
            <p:cNvPr id="35926" name="Freeform 497">
              <a:extLst>
                <a:ext uri="{FF2B5EF4-FFF2-40B4-BE49-F238E27FC236}">
                  <a16:creationId xmlns:a16="http://schemas.microsoft.com/office/drawing/2014/main" id="{32012469-E947-4A34-A4F7-A5C1F00E1C1F}"/>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7" name="Freeform 498">
              <a:extLst>
                <a:ext uri="{FF2B5EF4-FFF2-40B4-BE49-F238E27FC236}">
                  <a16:creationId xmlns:a16="http://schemas.microsoft.com/office/drawing/2014/main" id="{293EB8DC-2797-4E53-A948-540201D9DDBA}"/>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7" name="Group 499">
            <a:extLst>
              <a:ext uri="{FF2B5EF4-FFF2-40B4-BE49-F238E27FC236}">
                <a16:creationId xmlns:a16="http://schemas.microsoft.com/office/drawing/2014/main" id="{1262DC3B-9916-4B08-B204-2C3D2AC33A26}"/>
              </a:ext>
            </a:extLst>
          </p:cNvPr>
          <p:cNvGrpSpPr>
            <a:grpSpLocks/>
          </p:cNvGrpSpPr>
          <p:nvPr/>
        </p:nvGrpSpPr>
        <p:grpSpPr bwMode="auto">
          <a:xfrm>
            <a:off x="6715126" y="981075"/>
            <a:ext cx="1185863" cy="890588"/>
            <a:chOff x="3292" y="617"/>
            <a:chExt cx="747" cy="561"/>
          </a:xfrm>
        </p:grpSpPr>
        <p:sp>
          <p:nvSpPr>
            <p:cNvPr id="35924" name="Freeform 500">
              <a:extLst>
                <a:ext uri="{FF2B5EF4-FFF2-40B4-BE49-F238E27FC236}">
                  <a16:creationId xmlns:a16="http://schemas.microsoft.com/office/drawing/2014/main" id="{D10F71D9-CAED-4EEA-AAE1-F1FC55E44347}"/>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5" name="Freeform 501">
              <a:extLst>
                <a:ext uri="{FF2B5EF4-FFF2-40B4-BE49-F238E27FC236}">
                  <a16:creationId xmlns:a16="http://schemas.microsoft.com/office/drawing/2014/main" id="{6AEE447D-E853-4307-A347-B402F166ABED}"/>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8" name="Group 502">
            <a:extLst>
              <a:ext uri="{FF2B5EF4-FFF2-40B4-BE49-F238E27FC236}">
                <a16:creationId xmlns:a16="http://schemas.microsoft.com/office/drawing/2014/main" id="{E5BEF7DB-A07B-4EB6-9747-1641D974FCFE}"/>
              </a:ext>
            </a:extLst>
          </p:cNvPr>
          <p:cNvGrpSpPr>
            <a:grpSpLocks/>
          </p:cNvGrpSpPr>
          <p:nvPr/>
        </p:nvGrpSpPr>
        <p:grpSpPr bwMode="auto">
          <a:xfrm>
            <a:off x="6985001" y="1198563"/>
            <a:ext cx="904875" cy="660400"/>
            <a:chOff x="3477" y="754"/>
            <a:chExt cx="555" cy="416"/>
          </a:xfrm>
        </p:grpSpPr>
        <p:sp>
          <p:nvSpPr>
            <p:cNvPr id="35922" name="Freeform 503">
              <a:extLst>
                <a:ext uri="{FF2B5EF4-FFF2-40B4-BE49-F238E27FC236}">
                  <a16:creationId xmlns:a16="http://schemas.microsoft.com/office/drawing/2014/main" id="{785998BC-F2C2-4D7E-867E-4A31EB9FF9E6}"/>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3" name="Freeform 504">
              <a:extLst>
                <a:ext uri="{FF2B5EF4-FFF2-40B4-BE49-F238E27FC236}">
                  <a16:creationId xmlns:a16="http://schemas.microsoft.com/office/drawing/2014/main" id="{19751A61-BF2F-4A54-9055-8E78CF6A40AA}"/>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9" name="Group 505">
            <a:extLst>
              <a:ext uri="{FF2B5EF4-FFF2-40B4-BE49-F238E27FC236}">
                <a16:creationId xmlns:a16="http://schemas.microsoft.com/office/drawing/2014/main" id="{18D7D88E-DD21-4AB9-B74A-3A5AC342C040}"/>
              </a:ext>
            </a:extLst>
          </p:cNvPr>
          <p:cNvGrpSpPr>
            <a:grpSpLocks/>
          </p:cNvGrpSpPr>
          <p:nvPr/>
        </p:nvGrpSpPr>
        <p:grpSpPr bwMode="auto">
          <a:xfrm>
            <a:off x="3303589" y="1892301"/>
            <a:ext cx="1990725" cy="169863"/>
            <a:chOff x="1143" y="1191"/>
            <a:chExt cx="1254" cy="107"/>
          </a:xfrm>
        </p:grpSpPr>
        <p:sp>
          <p:nvSpPr>
            <p:cNvPr id="35920" name="Freeform 506">
              <a:extLst>
                <a:ext uri="{FF2B5EF4-FFF2-40B4-BE49-F238E27FC236}">
                  <a16:creationId xmlns:a16="http://schemas.microsoft.com/office/drawing/2014/main" id="{14FCB3DA-BE8B-42EA-8101-0FE86C533EFF}"/>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1" name="Freeform 507">
              <a:extLst>
                <a:ext uri="{FF2B5EF4-FFF2-40B4-BE49-F238E27FC236}">
                  <a16:creationId xmlns:a16="http://schemas.microsoft.com/office/drawing/2014/main" id="{4BD5E9D2-C145-467C-B69B-16F33075C564}"/>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0" name="Group 508">
            <a:extLst>
              <a:ext uri="{FF2B5EF4-FFF2-40B4-BE49-F238E27FC236}">
                <a16:creationId xmlns:a16="http://schemas.microsoft.com/office/drawing/2014/main" id="{01110A19-A7A9-4915-AEBB-19DD0BFCEC71}"/>
              </a:ext>
            </a:extLst>
          </p:cNvPr>
          <p:cNvGrpSpPr>
            <a:grpSpLocks/>
          </p:cNvGrpSpPr>
          <p:nvPr/>
        </p:nvGrpSpPr>
        <p:grpSpPr bwMode="auto">
          <a:xfrm>
            <a:off x="2005013" y="115889"/>
            <a:ext cx="8153400" cy="1755775"/>
            <a:chOff x="325" y="72"/>
            <a:chExt cx="5136" cy="1106"/>
          </a:xfrm>
        </p:grpSpPr>
        <p:sp>
          <p:nvSpPr>
            <p:cNvPr id="35918" name="Freeform 509">
              <a:extLst>
                <a:ext uri="{FF2B5EF4-FFF2-40B4-BE49-F238E27FC236}">
                  <a16:creationId xmlns:a16="http://schemas.microsoft.com/office/drawing/2014/main" id="{C9C5D719-5BCA-4649-9208-63C56894EA84}"/>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9" name="Freeform 510">
              <a:extLst>
                <a:ext uri="{FF2B5EF4-FFF2-40B4-BE49-F238E27FC236}">
                  <a16:creationId xmlns:a16="http://schemas.microsoft.com/office/drawing/2014/main" id="{F3ACCA74-C8B8-4D76-94E8-4AE40813D08D}"/>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01" name="Rectangle 511">
            <a:extLst>
              <a:ext uri="{FF2B5EF4-FFF2-40B4-BE49-F238E27FC236}">
                <a16:creationId xmlns:a16="http://schemas.microsoft.com/office/drawing/2014/main" id="{EA6E68FE-31E9-4832-9331-9CF43AFEB101}"/>
              </a:ext>
            </a:extLst>
          </p:cNvPr>
          <p:cNvSpPr>
            <a:spLocks noChangeArrowheads="1"/>
          </p:cNvSpPr>
          <p:nvPr/>
        </p:nvSpPr>
        <p:spPr bwMode="auto">
          <a:xfrm rot="-5400000">
            <a:off x="913537" y="751166"/>
            <a:ext cx="16559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„exchangers“</a:t>
            </a:r>
          </a:p>
        </p:txBody>
      </p:sp>
      <p:grpSp>
        <p:nvGrpSpPr>
          <p:cNvPr id="35902" name="Group 512">
            <a:extLst>
              <a:ext uri="{FF2B5EF4-FFF2-40B4-BE49-F238E27FC236}">
                <a16:creationId xmlns:a16="http://schemas.microsoft.com/office/drawing/2014/main" id="{63ABB1B5-0E61-4112-877E-88D4A644CB74}"/>
              </a:ext>
            </a:extLst>
          </p:cNvPr>
          <p:cNvGrpSpPr>
            <a:grpSpLocks/>
          </p:cNvGrpSpPr>
          <p:nvPr/>
        </p:nvGrpSpPr>
        <p:grpSpPr bwMode="auto">
          <a:xfrm>
            <a:off x="2736850" y="857251"/>
            <a:ext cx="1703388" cy="885825"/>
            <a:chOff x="764" y="540"/>
            <a:chExt cx="1073" cy="558"/>
          </a:xfrm>
        </p:grpSpPr>
        <p:sp>
          <p:nvSpPr>
            <p:cNvPr id="35916" name="Freeform 513">
              <a:extLst>
                <a:ext uri="{FF2B5EF4-FFF2-40B4-BE49-F238E27FC236}">
                  <a16:creationId xmlns:a16="http://schemas.microsoft.com/office/drawing/2014/main" id="{AED7A612-3334-4BFD-8715-8EBDF74CAD11}"/>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7" name="Freeform 514">
              <a:extLst>
                <a:ext uri="{FF2B5EF4-FFF2-40B4-BE49-F238E27FC236}">
                  <a16:creationId xmlns:a16="http://schemas.microsoft.com/office/drawing/2014/main" id="{9AF073EC-61B1-496D-BFF0-99C9BF9F8DFC}"/>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03" name="Rectangle 515">
            <a:extLst>
              <a:ext uri="{FF2B5EF4-FFF2-40B4-BE49-F238E27FC236}">
                <a16:creationId xmlns:a16="http://schemas.microsoft.com/office/drawing/2014/main" id="{57E9957F-E43D-4914-8D12-AA75D1ABD24B}"/>
              </a:ext>
            </a:extLst>
          </p:cNvPr>
          <p:cNvSpPr>
            <a:spLocks noChangeArrowheads="1"/>
          </p:cNvSpPr>
          <p:nvPr/>
        </p:nvSpPr>
        <p:spPr bwMode="auto">
          <a:xfrm>
            <a:off x="2927351" y="2703513"/>
            <a:ext cx="14056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Circulation</a:t>
            </a:r>
            <a:endParaRPr lang="cs-CZ" altLang="cs-CZ" sz="2400">
              <a:latin typeface="Times New Roman" panose="02020603050405020304" pitchFamily="18" charset="0"/>
            </a:endParaRPr>
          </a:p>
        </p:txBody>
      </p:sp>
      <p:grpSp>
        <p:nvGrpSpPr>
          <p:cNvPr id="35904" name="Group 516">
            <a:extLst>
              <a:ext uri="{FF2B5EF4-FFF2-40B4-BE49-F238E27FC236}">
                <a16:creationId xmlns:a16="http://schemas.microsoft.com/office/drawing/2014/main" id="{FCD401E5-9667-4584-AAF7-A0995DEDBE2A}"/>
              </a:ext>
            </a:extLst>
          </p:cNvPr>
          <p:cNvGrpSpPr>
            <a:grpSpLocks/>
          </p:cNvGrpSpPr>
          <p:nvPr/>
        </p:nvGrpSpPr>
        <p:grpSpPr bwMode="auto">
          <a:xfrm>
            <a:off x="2740025" y="2601913"/>
            <a:ext cx="9620250" cy="933450"/>
            <a:chOff x="845" y="1503"/>
            <a:chExt cx="4769" cy="588"/>
          </a:xfrm>
        </p:grpSpPr>
        <p:sp>
          <p:nvSpPr>
            <p:cNvPr id="35914" name="Freeform 517">
              <a:extLst>
                <a:ext uri="{FF2B5EF4-FFF2-40B4-BE49-F238E27FC236}">
                  <a16:creationId xmlns:a16="http://schemas.microsoft.com/office/drawing/2014/main" id="{978B7AF2-8C36-4214-AB4C-6DDBDB5A0DB5}"/>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5" name="Freeform 518">
              <a:extLst>
                <a:ext uri="{FF2B5EF4-FFF2-40B4-BE49-F238E27FC236}">
                  <a16:creationId xmlns:a16="http://schemas.microsoft.com/office/drawing/2014/main" id="{D27F0981-0041-4164-A28D-9066CD4FD489}"/>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05" name="Rectangle 519">
            <a:extLst>
              <a:ext uri="{FF2B5EF4-FFF2-40B4-BE49-F238E27FC236}">
                <a16:creationId xmlns:a16="http://schemas.microsoft.com/office/drawing/2014/main" id="{A53337BD-500B-41C3-83E8-C3EFDB7C7605}"/>
              </a:ext>
            </a:extLst>
          </p:cNvPr>
          <p:cNvSpPr>
            <a:spLocks noChangeArrowheads="1"/>
          </p:cNvSpPr>
          <p:nvPr/>
        </p:nvSpPr>
        <p:spPr bwMode="auto">
          <a:xfrm>
            <a:off x="1606550" y="2851150"/>
            <a:ext cx="11429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„mixing“</a:t>
            </a:r>
            <a:endParaRPr lang="cs-CZ" altLang="cs-CZ" sz="2400">
              <a:latin typeface="Times New Roman" panose="02020603050405020304" pitchFamily="18" charset="0"/>
            </a:endParaRPr>
          </a:p>
        </p:txBody>
      </p:sp>
      <p:sp>
        <p:nvSpPr>
          <p:cNvPr id="35906" name="Rectangle 520">
            <a:extLst>
              <a:ext uri="{FF2B5EF4-FFF2-40B4-BE49-F238E27FC236}">
                <a16:creationId xmlns:a16="http://schemas.microsoft.com/office/drawing/2014/main" id="{074562F5-506C-46E5-BFED-D0E2EB725991}"/>
              </a:ext>
            </a:extLst>
          </p:cNvPr>
          <p:cNvSpPr>
            <a:spLocks noChangeArrowheads="1"/>
          </p:cNvSpPr>
          <p:nvPr/>
        </p:nvSpPr>
        <p:spPr bwMode="auto">
          <a:xfrm>
            <a:off x="7145338" y="1944688"/>
            <a:ext cx="13401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blood cells</a:t>
            </a:r>
            <a:endParaRPr lang="cs-CZ" altLang="cs-CZ" sz="2400">
              <a:latin typeface="Times New Roman" panose="02020603050405020304" pitchFamily="18" charset="0"/>
            </a:endParaRPr>
          </a:p>
        </p:txBody>
      </p:sp>
      <p:sp>
        <p:nvSpPr>
          <p:cNvPr id="35907" name="Rectangle 521">
            <a:extLst>
              <a:ext uri="{FF2B5EF4-FFF2-40B4-BE49-F238E27FC236}">
                <a16:creationId xmlns:a16="http://schemas.microsoft.com/office/drawing/2014/main" id="{BD42FE6B-071D-453F-BB9C-C4C136507C48}"/>
              </a:ext>
            </a:extLst>
          </p:cNvPr>
          <p:cNvSpPr>
            <a:spLocks noChangeArrowheads="1"/>
          </p:cNvSpPr>
          <p:nvPr/>
        </p:nvSpPr>
        <p:spPr bwMode="auto">
          <a:xfrm>
            <a:off x="7261225" y="2305050"/>
            <a:ext cx="1168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(part of ICF)</a:t>
            </a:r>
            <a:endParaRPr lang="cs-CZ" altLang="cs-CZ" sz="2400">
              <a:latin typeface="Times New Roman" panose="02020603050405020304" pitchFamily="18" charset="0"/>
            </a:endParaRPr>
          </a:p>
        </p:txBody>
      </p:sp>
      <p:sp>
        <p:nvSpPr>
          <p:cNvPr id="35908" name="Rectangle 522">
            <a:extLst>
              <a:ext uri="{FF2B5EF4-FFF2-40B4-BE49-F238E27FC236}">
                <a16:creationId xmlns:a16="http://schemas.microsoft.com/office/drawing/2014/main" id="{1597BE89-F497-4250-BCE3-39184661379F}"/>
              </a:ext>
            </a:extLst>
          </p:cNvPr>
          <p:cNvSpPr>
            <a:spLocks noChangeArrowheads="1"/>
          </p:cNvSpPr>
          <p:nvPr/>
        </p:nvSpPr>
        <p:spPr bwMode="auto">
          <a:xfrm>
            <a:off x="4513264" y="3525838"/>
            <a:ext cx="26032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interstitial fluid - ISF</a:t>
            </a:r>
            <a:endParaRPr lang="cs-CZ" altLang="cs-CZ" sz="2400">
              <a:latin typeface="Times New Roman" panose="02020603050405020304" pitchFamily="18" charset="0"/>
            </a:endParaRPr>
          </a:p>
        </p:txBody>
      </p:sp>
      <p:sp>
        <p:nvSpPr>
          <p:cNvPr id="35909" name="Rectangle 523">
            <a:extLst>
              <a:ext uri="{FF2B5EF4-FFF2-40B4-BE49-F238E27FC236}">
                <a16:creationId xmlns:a16="http://schemas.microsoft.com/office/drawing/2014/main" id="{3691321A-F60D-497E-B603-04995F6BD1B5}"/>
              </a:ext>
            </a:extLst>
          </p:cNvPr>
          <p:cNvSpPr>
            <a:spLocks noChangeArrowheads="1"/>
          </p:cNvSpPr>
          <p:nvPr/>
        </p:nvSpPr>
        <p:spPr bwMode="auto">
          <a:xfrm>
            <a:off x="7967664" y="3500438"/>
            <a:ext cx="21752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transcellular fluid</a:t>
            </a:r>
            <a:endParaRPr lang="cs-CZ" altLang="cs-CZ" sz="2400">
              <a:latin typeface="Times New Roman" panose="02020603050405020304" pitchFamily="18" charset="0"/>
            </a:endParaRPr>
          </a:p>
        </p:txBody>
      </p:sp>
      <p:sp>
        <p:nvSpPr>
          <p:cNvPr id="35910" name="Text Box 524">
            <a:extLst>
              <a:ext uri="{FF2B5EF4-FFF2-40B4-BE49-F238E27FC236}">
                <a16:creationId xmlns:a16="http://schemas.microsoft.com/office/drawing/2014/main" id="{40EBAA0C-3AA6-46A9-AF6C-3C8C67988387}"/>
              </a:ext>
            </a:extLst>
          </p:cNvPr>
          <p:cNvSpPr txBox="1">
            <a:spLocks noChangeArrowheads="1"/>
          </p:cNvSpPr>
          <p:nvPr/>
        </p:nvSpPr>
        <p:spPr bwMode="auto">
          <a:xfrm>
            <a:off x="3863976" y="-123825"/>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
        <p:nvSpPr>
          <p:cNvPr id="253454" name="AutoShape 526">
            <a:extLst>
              <a:ext uri="{FF2B5EF4-FFF2-40B4-BE49-F238E27FC236}">
                <a16:creationId xmlns:a16="http://schemas.microsoft.com/office/drawing/2014/main" id="{E023134F-A705-4FB3-BE8F-AD173B8E0BCC}"/>
              </a:ext>
            </a:extLst>
          </p:cNvPr>
          <p:cNvSpPr>
            <a:spLocks noChangeArrowheads="1"/>
          </p:cNvSpPr>
          <p:nvPr/>
        </p:nvSpPr>
        <p:spPr bwMode="auto">
          <a:xfrm>
            <a:off x="5880101" y="260351"/>
            <a:ext cx="1152525" cy="6264275"/>
          </a:xfrm>
          <a:prstGeom prst="upArrow">
            <a:avLst>
              <a:gd name="adj1" fmla="val 50000"/>
              <a:gd name="adj2" fmla="val 135882"/>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CO</a:t>
            </a:r>
            <a:r>
              <a:rPr lang="cs-CZ" altLang="cs-CZ" sz="2400" baseline="-25000">
                <a:latin typeface="Times New Roman" panose="02020603050405020304" pitchFamily="18" charset="0"/>
              </a:rPr>
              <a:t>2</a:t>
            </a:r>
            <a:endParaRPr lang="en-US" altLang="cs-CZ" sz="2400" baseline="-25000">
              <a:latin typeface="Times New Roman" panose="02020603050405020304" pitchFamily="18" charset="0"/>
            </a:endParaRPr>
          </a:p>
        </p:txBody>
      </p:sp>
      <p:sp>
        <p:nvSpPr>
          <p:cNvPr id="253456" name="AutoShape 528">
            <a:extLst>
              <a:ext uri="{FF2B5EF4-FFF2-40B4-BE49-F238E27FC236}">
                <a16:creationId xmlns:a16="http://schemas.microsoft.com/office/drawing/2014/main" id="{95288EAC-42DE-4174-B819-099639A03C3B}"/>
              </a:ext>
            </a:extLst>
          </p:cNvPr>
          <p:cNvSpPr>
            <a:spLocks noChangeArrowheads="1"/>
          </p:cNvSpPr>
          <p:nvPr/>
        </p:nvSpPr>
        <p:spPr bwMode="auto">
          <a:xfrm rot="1154031">
            <a:off x="6888164" y="404814"/>
            <a:ext cx="1152525" cy="6264275"/>
          </a:xfrm>
          <a:prstGeom prst="upArrow">
            <a:avLst>
              <a:gd name="adj1" fmla="val 50000"/>
              <a:gd name="adj2" fmla="val 135882"/>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endParaRPr lang="en-US" altLang="cs-CZ" sz="2400" baseline="30000">
              <a:latin typeface="Times New Roman" panose="02020603050405020304" pitchFamily="18" charset="0"/>
            </a:endParaRPr>
          </a:p>
        </p:txBody>
      </p:sp>
      <p:sp>
        <p:nvSpPr>
          <p:cNvPr id="35913" name="Oval 530">
            <a:extLst>
              <a:ext uri="{FF2B5EF4-FFF2-40B4-BE49-F238E27FC236}">
                <a16:creationId xmlns:a16="http://schemas.microsoft.com/office/drawing/2014/main" id="{1C170F68-990F-47F9-BFEF-374B07B1F554}"/>
              </a:ext>
            </a:extLst>
          </p:cNvPr>
          <p:cNvSpPr>
            <a:spLocks noChangeArrowheads="1"/>
          </p:cNvSpPr>
          <p:nvPr/>
        </p:nvSpPr>
        <p:spPr bwMode="auto">
          <a:xfrm>
            <a:off x="5808663" y="5300664"/>
            <a:ext cx="1727200" cy="1152525"/>
          </a:xfrm>
          <a:prstGeom prst="ellipse">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ACID-BASE </a:t>
            </a:r>
          </a:p>
          <a:p>
            <a:pPr algn="ctr">
              <a:spcBef>
                <a:spcPct val="0"/>
              </a:spcBef>
              <a:buClrTx/>
              <a:buFontTx/>
              <a:buNone/>
            </a:pPr>
            <a:r>
              <a:rPr lang="cs-CZ" altLang="cs-CZ" sz="2400">
                <a:latin typeface="Times New Roman" panose="02020603050405020304" pitchFamily="18" charset="0"/>
              </a:rPr>
              <a:t>BALANCE</a:t>
            </a:r>
            <a:endParaRPr lang="en-US" altLang="cs-CZ" sz="2400">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3454"/>
                                        </p:tgtEl>
                                        <p:attrNameLst>
                                          <p:attrName>style.visibility</p:attrName>
                                        </p:attrNameLst>
                                      </p:cBhvr>
                                      <p:to>
                                        <p:strVal val="visible"/>
                                      </p:to>
                                    </p:set>
                                    <p:animEffect transition="in" filter="checkerboard(across)">
                                      <p:cBhvr>
                                        <p:cTn id="7" dur="500"/>
                                        <p:tgtEl>
                                          <p:spTgt spid="25345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3456"/>
                                        </p:tgtEl>
                                        <p:attrNameLst>
                                          <p:attrName>style.visibility</p:attrName>
                                        </p:attrNameLst>
                                      </p:cBhvr>
                                      <p:to>
                                        <p:strVal val="visible"/>
                                      </p:to>
                                    </p:set>
                                    <p:animEffect transition="in" filter="checkerboard(across)">
                                      <p:cBhvr>
                                        <p:cTn id="12" dur="500"/>
                                        <p:tgtEl>
                                          <p:spTgt spid="253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454" grpId="0" animBg="1"/>
      <p:bldP spid="25345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10D035DB-3F08-4D2F-A0BF-E1E276E3DC91}"/>
              </a:ext>
            </a:extLst>
          </p:cNvPr>
          <p:cNvSpPr/>
          <p:nvPr/>
        </p:nvSpPr>
        <p:spPr>
          <a:xfrm>
            <a:off x="1524000" y="-7205"/>
            <a:ext cx="9144000" cy="6858000"/>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7891" name="Rectangle 2">
            <a:extLst>
              <a:ext uri="{FF2B5EF4-FFF2-40B4-BE49-F238E27FC236}">
                <a16:creationId xmlns:a16="http://schemas.microsoft.com/office/drawing/2014/main" id="{54DF36D5-1920-4857-B1FB-D900E8EB3D1C}"/>
              </a:ext>
            </a:extLst>
          </p:cNvPr>
          <p:cNvSpPr>
            <a:spLocks noGrp="1" noChangeArrowheads="1"/>
          </p:cNvSpPr>
          <p:nvPr>
            <p:ph type="title"/>
          </p:nvPr>
        </p:nvSpPr>
        <p:spPr>
          <a:xfrm>
            <a:off x="2032774" y="315872"/>
            <a:ext cx="8218487" cy="1008063"/>
          </a:xfrm>
        </p:spPr>
        <p:txBody>
          <a:bodyPr>
            <a:normAutofit/>
          </a:bodyPr>
          <a:lstStyle/>
          <a:p>
            <a:pPr eaLnBrk="1" hangingPunct="1"/>
            <a:r>
              <a:rPr lang="cs-CZ" altLang="cs-CZ" sz="4000" b="1" dirty="0"/>
              <a:t>Body fluid h</a:t>
            </a:r>
            <a:r>
              <a:rPr lang="en-US" altLang="cs-CZ" sz="4000" b="1" dirty="0" err="1"/>
              <a:t>omeostasis</a:t>
            </a:r>
            <a:r>
              <a:rPr lang="en-US" altLang="cs-CZ" sz="4000" b="1" dirty="0"/>
              <a:t> and its disorders</a:t>
            </a:r>
            <a:endParaRPr lang="cs-CZ" altLang="cs-CZ" sz="4000" b="1" dirty="0"/>
          </a:p>
        </p:txBody>
      </p:sp>
      <p:sp>
        <p:nvSpPr>
          <p:cNvPr id="353283" name="Rectangle 3">
            <a:extLst>
              <a:ext uri="{FF2B5EF4-FFF2-40B4-BE49-F238E27FC236}">
                <a16:creationId xmlns:a16="http://schemas.microsoft.com/office/drawing/2014/main" id="{91BF527E-ECD2-494C-BC43-E29C923A5318}"/>
              </a:ext>
            </a:extLst>
          </p:cNvPr>
          <p:cNvSpPr>
            <a:spLocks noGrp="1" noChangeArrowheads="1"/>
          </p:cNvSpPr>
          <p:nvPr>
            <p:ph idx="1"/>
          </p:nvPr>
        </p:nvSpPr>
        <p:spPr>
          <a:xfrm>
            <a:off x="1847850" y="1981200"/>
            <a:ext cx="8496300" cy="4114800"/>
          </a:xfrm>
        </p:spPr>
        <p:txBody>
          <a:bodyPr/>
          <a:lstStyle/>
          <a:p>
            <a:r>
              <a:rPr lang="en-US" altLang="cs-CZ" dirty="0"/>
              <a:t>Physiology and pathophysiology of acid-base balance</a:t>
            </a:r>
            <a:endParaRPr lang="cs-CZ" altLang="cs-CZ" dirty="0"/>
          </a:p>
          <a:p>
            <a:r>
              <a:rPr lang="en-US" altLang="cs-CZ" dirty="0"/>
              <a:t>Physiology and pathophysiology of volume and osmotic homeostasis</a:t>
            </a:r>
            <a:endParaRPr lang="cs-CZ" altLang="cs-CZ" dirty="0"/>
          </a:p>
          <a:p>
            <a:r>
              <a:rPr lang="en-US" altLang="cs-CZ" dirty="0"/>
              <a:t>Physiology and pathophysiology of ionic balance</a:t>
            </a:r>
            <a:endParaRPr lang="cs-CZ" altLang="cs-CZ" dirty="0"/>
          </a:p>
          <a:p>
            <a:r>
              <a:rPr lang="en-US" altLang="cs-CZ" dirty="0"/>
              <a:t>Mixed disorders of the internal environment</a:t>
            </a:r>
            <a:endParaRPr lang="cs-CZ" altLang="cs-CZ"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328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10D035DB-3F08-4D2F-A0BF-E1E276E3DC91}"/>
              </a:ext>
            </a:extLst>
          </p:cNvPr>
          <p:cNvSpPr/>
          <p:nvPr/>
        </p:nvSpPr>
        <p:spPr>
          <a:xfrm>
            <a:off x="1524000" y="0"/>
            <a:ext cx="9144000" cy="6858000"/>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7891" name="Rectangle 2">
            <a:extLst>
              <a:ext uri="{FF2B5EF4-FFF2-40B4-BE49-F238E27FC236}">
                <a16:creationId xmlns:a16="http://schemas.microsoft.com/office/drawing/2014/main" id="{54DF36D5-1920-4857-B1FB-D900E8EB3D1C}"/>
              </a:ext>
            </a:extLst>
          </p:cNvPr>
          <p:cNvSpPr>
            <a:spLocks noGrp="1" noChangeArrowheads="1"/>
          </p:cNvSpPr>
          <p:nvPr>
            <p:ph type="title"/>
          </p:nvPr>
        </p:nvSpPr>
        <p:spPr>
          <a:xfrm>
            <a:off x="2032774" y="315872"/>
            <a:ext cx="8218487" cy="1008063"/>
          </a:xfrm>
        </p:spPr>
        <p:txBody>
          <a:bodyPr>
            <a:normAutofit/>
          </a:bodyPr>
          <a:lstStyle/>
          <a:p>
            <a:pPr eaLnBrk="1" hangingPunct="1"/>
            <a:r>
              <a:rPr lang="cs-CZ" altLang="cs-CZ" sz="4000" b="1" dirty="0"/>
              <a:t>Body fluid h</a:t>
            </a:r>
            <a:r>
              <a:rPr lang="en-US" altLang="cs-CZ" sz="4000" b="1" dirty="0" err="1"/>
              <a:t>omeostasis</a:t>
            </a:r>
            <a:r>
              <a:rPr lang="en-US" altLang="cs-CZ" sz="4000" b="1" dirty="0"/>
              <a:t> and its disorders</a:t>
            </a:r>
            <a:endParaRPr lang="cs-CZ" altLang="cs-CZ" sz="4000" b="1" dirty="0"/>
          </a:p>
        </p:txBody>
      </p:sp>
      <p:sp>
        <p:nvSpPr>
          <p:cNvPr id="353283" name="Rectangle 3">
            <a:extLst>
              <a:ext uri="{FF2B5EF4-FFF2-40B4-BE49-F238E27FC236}">
                <a16:creationId xmlns:a16="http://schemas.microsoft.com/office/drawing/2014/main" id="{91BF527E-ECD2-494C-BC43-E29C923A5318}"/>
              </a:ext>
            </a:extLst>
          </p:cNvPr>
          <p:cNvSpPr>
            <a:spLocks noGrp="1" noChangeArrowheads="1"/>
          </p:cNvSpPr>
          <p:nvPr>
            <p:ph idx="1"/>
          </p:nvPr>
        </p:nvSpPr>
        <p:spPr>
          <a:xfrm>
            <a:off x="1847850" y="1981200"/>
            <a:ext cx="8496300" cy="4114800"/>
          </a:xfrm>
        </p:spPr>
        <p:txBody>
          <a:bodyPr/>
          <a:lstStyle/>
          <a:p>
            <a:r>
              <a:rPr lang="en-US" altLang="cs-CZ" dirty="0">
                <a:solidFill>
                  <a:schemeClr val="accent1"/>
                </a:solidFill>
              </a:rPr>
              <a:t>Physiology and pathophysiology of acid-base balance</a:t>
            </a:r>
            <a:endParaRPr lang="cs-CZ" altLang="cs-CZ" dirty="0">
              <a:solidFill>
                <a:schemeClr val="accent1"/>
              </a:solidFill>
            </a:endParaRPr>
          </a:p>
        </p:txBody>
      </p:sp>
    </p:spTree>
    <p:custDataLst>
      <p:tags r:id="rId1"/>
    </p:custDataLst>
    <p:extLst>
      <p:ext uri="{BB962C8B-B14F-4D97-AF65-F5344CB8AC3E}">
        <p14:creationId xmlns:p14="http://schemas.microsoft.com/office/powerpoint/2010/main" val="6766700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vál 3">
            <a:extLst>
              <a:ext uri="{FF2B5EF4-FFF2-40B4-BE49-F238E27FC236}">
                <a16:creationId xmlns:a16="http://schemas.microsoft.com/office/drawing/2014/main" id="{C14E8701-6272-4C5C-A219-26239EB81E9D}"/>
              </a:ext>
            </a:extLst>
          </p:cNvPr>
          <p:cNvSpPr/>
          <p:nvPr/>
        </p:nvSpPr>
        <p:spPr>
          <a:xfrm>
            <a:off x="1687484" y="917352"/>
            <a:ext cx="7394171" cy="580643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bdélník 4">
            <a:extLst>
              <a:ext uri="{FF2B5EF4-FFF2-40B4-BE49-F238E27FC236}">
                <a16:creationId xmlns:a16="http://schemas.microsoft.com/office/drawing/2014/main" id="{8538C26F-2407-4F40-AA0D-FCCFFAFBF538}"/>
              </a:ext>
            </a:extLst>
          </p:cNvPr>
          <p:cNvSpPr/>
          <p:nvPr/>
        </p:nvSpPr>
        <p:spPr>
          <a:xfrm>
            <a:off x="1241967" y="3144751"/>
            <a:ext cx="8761615" cy="3653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Přímá spojnice se šipkou 6">
            <a:extLst>
              <a:ext uri="{FF2B5EF4-FFF2-40B4-BE49-F238E27FC236}">
                <a16:creationId xmlns:a16="http://schemas.microsoft.com/office/drawing/2014/main" id="{D705F97F-2343-4078-BE00-27470B6669C5}"/>
              </a:ext>
            </a:extLst>
          </p:cNvPr>
          <p:cNvCxnSpPr/>
          <p:nvPr/>
        </p:nvCxnSpPr>
        <p:spPr>
          <a:xfrm flipH="1" flipV="1">
            <a:off x="5091545" y="954758"/>
            <a:ext cx="295102" cy="2335876"/>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8" name="TextovéPole 7">
            <a:extLst>
              <a:ext uri="{FF2B5EF4-FFF2-40B4-BE49-F238E27FC236}">
                <a16:creationId xmlns:a16="http://schemas.microsoft.com/office/drawing/2014/main" id="{D39764B1-6F2A-4E11-918C-4E742016F052}"/>
              </a:ext>
            </a:extLst>
          </p:cNvPr>
          <p:cNvSpPr txBox="1"/>
          <p:nvPr/>
        </p:nvSpPr>
        <p:spPr>
          <a:xfrm>
            <a:off x="5146363" y="472615"/>
            <a:ext cx="476412" cy="369332"/>
          </a:xfrm>
          <a:prstGeom prst="rect">
            <a:avLst/>
          </a:prstGeom>
          <a:noFill/>
        </p:spPr>
        <p:txBody>
          <a:bodyPr wrap="none" rtlCol="0">
            <a:spAutoFit/>
          </a:bodyPr>
          <a:lstStyle/>
          <a:p>
            <a:r>
              <a:rPr lang="cs-CZ" dirty="0"/>
              <a:t>7,4</a:t>
            </a:r>
            <a:endParaRPr lang="en-US" dirty="0"/>
          </a:p>
        </p:txBody>
      </p:sp>
      <p:sp>
        <p:nvSpPr>
          <p:cNvPr id="10" name="TextovéPole 9">
            <a:extLst>
              <a:ext uri="{FF2B5EF4-FFF2-40B4-BE49-F238E27FC236}">
                <a16:creationId xmlns:a16="http://schemas.microsoft.com/office/drawing/2014/main" id="{0F64A006-8DFF-4BB0-AA51-D078C38E310A}"/>
              </a:ext>
            </a:extLst>
          </p:cNvPr>
          <p:cNvSpPr txBox="1"/>
          <p:nvPr/>
        </p:nvSpPr>
        <p:spPr>
          <a:xfrm rot="17196108">
            <a:off x="1384069" y="2551383"/>
            <a:ext cx="476412" cy="369332"/>
          </a:xfrm>
          <a:prstGeom prst="rect">
            <a:avLst/>
          </a:prstGeom>
          <a:noFill/>
        </p:spPr>
        <p:txBody>
          <a:bodyPr wrap="none" rtlCol="0">
            <a:spAutoFit/>
          </a:bodyPr>
          <a:lstStyle/>
          <a:p>
            <a:r>
              <a:rPr lang="cs-CZ" dirty="0"/>
              <a:t>6,2</a:t>
            </a:r>
            <a:endParaRPr lang="en-US" dirty="0"/>
          </a:p>
        </p:txBody>
      </p:sp>
      <p:sp>
        <p:nvSpPr>
          <p:cNvPr id="11" name="TextovéPole 10">
            <a:extLst>
              <a:ext uri="{FF2B5EF4-FFF2-40B4-BE49-F238E27FC236}">
                <a16:creationId xmlns:a16="http://schemas.microsoft.com/office/drawing/2014/main" id="{8C296345-EC8E-4F78-A5F0-B1EFFD7C5907}"/>
              </a:ext>
            </a:extLst>
          </p:cNvPr>
          <p:cNvSpPr txBox="1"/>
          <p:nvPr/>
        </p:nvSpPr>
        <p:spPr>
          <a:xfrm rot="3654475">
            <a:off x="8908658" y="2551383"/>
            <a:ext cx="476412" cy="369332"/>
          </a:xfrm>
          <a:prstGeom prst="rect">
            <a:avLst/>
          </a:prstGeom>
          <a:noFill/>
        </p:spPr>
        <p:txBody>
          <a:bodyPr wrap="none" rtlCol="0">
            <a:spAutoFit/>
          </a:bodyPr>
          <a:lstStyle/>
          <a:p>
            <a:r>
              <a:rPr lang="cs-CZ" dirty="0"/>
              <a:t>7,8</a:t>
            </a:r>
            <a:endParaRPr lang="en-US" dirty="0"/>
          </a:p>
        </p:txBody>
      </p:sp>
      <p:cxnSp>
        <p:nvCxnSpPr>
          <p:cNvPr id="12" name="Přímá spojnice 11">
            <a:extLst>
              <a:ext uri="{FF2B5EF4-FFF2-40B4-BE49-F238E27FC236}">
                <a16:creationId xmlns:a16="http://schemas.microsoft.com/office/drawing/2014/main" id="{B9874627-57F9-4F82-A79C-32D6289311BA}"/>
              </a:ext>
            </a:extLst>
          </p:cNvPr>
          <p:cNvCxnSpPr>
            <a:cxnSpLocks/>
          </p:cNvCxnSpPr>
          <p:nvPr/>
        </p:nvCxnSpPr>
        <p:spPr>
          <a:xfrm flipV="1">
            <a:off x="2398222" y="2920715"/>
            <a:ext cx="6076603" cy="73983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5" name="TextovéPole 14">
            <a:extLst>
              <a:ext uri="{FF2B5EF4-FFF2-40B4-BE49-F238E27FC236}">
                <a16:creationId xmlns:a16="http://schemas.microsoft.com/office/drawing/2014/main" id="{408F9061-30E0-4BCA-8715-C146529BA483}"/>
              </a:ext>
            </a:extLst>
          </p:cNvPr>
          <p:cNvSpPr txBox="1"/>
          <p:nvPr/>
        </p:nvSpPr>
        <p:spPr>
          <a:xfrm rot="17861384">
            <a:off x="1536469" y="2703783"/>
            <a:ext cx="1212191" cy="369332"/>
          </a:xfrm>
          <a:prstGeom prst="rect">
            <a:avLst/>
          </a:prstGeom>
          <a:noFill/>
        </p:spPr>
        <p:txBody>
          <a:bodyPr wrap="none" rtlCol="0">
            <a:spAutoFit/>
          </a:bodyPr>
          <a:lstStyle/>
          <a:p>
            <a:r>
              <a:rPr lang="cs-CZ" dirty="0"/>
              <a:t>160 </a:t>
            </a:r>
            <a:r>
              <a:rPr lang="cs-CZ" dirty="0" err="1"/>
              <a:t>nmol</a:t>
            </a:r>
            <a:r>
              <a:rPr lang="cs-CZ" dirty="0"/>
              <a:t>/l</a:t>
            </a:r>
            <a:endParaRPr lang="en-US" dirty="0"/>
          </a:p>
        </p:txBody>
      </p:sp>
      <p:sp>
        <p:nvSpPr>
          <p:cNvPr id="16" name="TextovéPole 15">
            <a:extLst>
              <a:ext uri="{FF2B5EF4-FFF2-40B4-BE49-F238E27FC236}">
                <a16:creationId xmlns:a16="http://schemas.microsoft.com/office/drawing/2014/main" id="{7A1DD0DE-129D-4F91-AFB5-0522D1E69958}"/>
              </a:ext>
            </a:extLst>
          </p:cNvPr>
          <p:cNvSpPr txBox="1"/>
          <p:nvPr/>
        </p:nvSpPr>
        <p:spPr>
          <a:xfrm rot="3371273">
            <a:off x="8088727" y="2637875"/>
            <a:ext cx="1095172" cy="369332"/>
          </a:xfrm>
          <a:prstGeom prst="rect">
            <a:avLst/>
          </a:prstGeom>
          <a:noFill/>
        </p:spPr>
        <p:txBody>
          <a:bodyPr wrap="none" rtlCol="0">
            <a:spAutoFit/>
          </a:bodyPr>
          <a:lstStyle/>
          <a:p>
            <a:r>
              <a:rPr lang="cs-CZ" dirty="0"/>
              <a:t>20 </a:t>
            </a:r>
            <a:r>
              <a:rPr lang="cs-CZ" dirty="0" err="1"/>
              <a:t>nmol</a:t>
            </a:r>
            <a:r>
              <a:rPr lang="cs-CZ" dirty="0"/>
              <a:t>/l</a:t>
            </a:r>
            <a:endParaRPr lang="en-US" dirty="0"/>
          </a:p>
        </p:txBody>
      </p:sp>
      <p:sp>
        <p:nvSpPr>
          <p:cNvPr id="14" name="Rovnoramenný trojúhelník 13">
            <a:extLst>
              <a:ext uri="{FF2B5EF4-FFF2-40B4-BE49-F238E27FC236}">
                <a16:creationId xmlns:a16="http://schemas.microsoft.com/office/drawing/2014/main" id="{BB274D6A-AF31-4C11-8CCE-978B4B8C5E75}"/>
              </a:ext>
            </a:extLst>
          </p:cNvPr>
          <p:cNvSpPr/>
          <p:nvPr/>
        </p:nvSpPr>
        <p:spPr>
          <a:xfrm>
            <a:off x="1436392" y="3689642"/>
            <a:ext cx="2006005" cy="226106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vnoramenný trojúhelník 17">
            <a:extLst>
              <a:ext uri="{FF2B5EF4-FFF2-40B4-BE49-F238E27FC236}">
                <a16:creationId xmlns:a16="http://schemas.microsoft.com/office/drawing/2014/main" id="{B16077DD-7FF2-4F6D-8D47-2FCEF6962CBC}"/>
              </a:ext>
            </a:extLst>
          </p:cNvPr>
          <p:cNvSpPr/>
          <p:nvPr/>
        </p:nvSpPr>
        <p:spPr>
          <a:xfrm>
            <a:off x="7468406" y="2931104"/>
            <a:ext cx="2006005" cy="226106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ovéPole 19">
            <a:extLst>
              <a:ext uri="{FF2B5EF4-FFF2-40B4-BE49-F238E27FC236}">
                <a16:creationId xmlns:a16="http://schemas.microsoft.com/office/drawing/2014/main" id="{A79F6F8A-50C5-46E4-98B5-5BC106221B3A}"/>
              </a:ext>
            </a:extLst>
          </p:cNvPr>
          <p:cNvSpPr txBox="1"/>
          <p:nvPr/>
        </p:nvSpPr>
        <p:spPr>
          <a:xfrm rot="19260156">
            <a:off x="669430" y="4610837"/>
            <a:ext cx="1785465" cy="369332"/>
          </a:xfrm>
          <a:prstGeom prst="rect">
            <a:avLst/>
          </a:prstGeom>
          <a:solidFill>
            <a:srgbClr val="DAE3F3"/>
          </a:solidFill>
          <a:ln>
            <a:solidFill>
              <a:schemeClr val="tx1"/>
            </a:solidFill>
          </a:ln>
        </p:spPr>
        <p:txBody>
          <a:bodyPr wrap="square" rtlCol="0">
            <a:spAutoFit/>
          </a:bodyPr>
          <a:lstStyle/>
          <a:p>
            <a:pPr algn="ctr"/>
            <a:r>
              <a:rPr lang="cs-CZ" dirty="0" err="1"/>
              <a:t>Strong</a:t>
            </a:r>
            <a:r>
              <a:rPr lang="cs-CZ" dirty="0"/>
              <a:t> </a:t>
            </a:r>
            <a:r>
              <a:rPr lang="cs-CZ" dirty="0" err="1"/>
              <a:t>acids</a:t>
            </a:r>
            <a:r>
              <a:rPr lang="cs-CZ" dirty="0"/>
              <a:t> (H</a:t>
            </a:r>
            <a:r>
              <a:rPr lang="cs-CZ" baseline="30000" dirty="0"/>
              <a:t>+</a:t>
            </a:r>
            <a:r>
              <a:rPr lang="cs-CZ" dirty="0"/>
              <a:t>)</a:t>
            </a:r>
            <a:endParaRPr lang="en-US" dirty="0"/>
          </a:p>
        </p:txBody>
      </p:sp>
      <p:sp>
        <p:nvSpPr>
          <p:cNvPr id="19" name="Šipka: dolů 18">
            <a:extLst>
              <a:ext uri="{FF2B5EF4-FFF2-40B4-BE49-F238E27FC236}">
                <a16:creationId xmlns:a16="http://schemas.microsoft.com/office/drawing/2014/main" id="{92E4DBCC-C8ED-49FF-B16F-D6AB6CF6178B}"/>
              </a:ext>
            </a:extLst>
          </p:cNvPr>
          <p:cNvSpPr/>
          <p:nvPr/>
        </p:nvSpPr>
        <p:spPr>
          <a:xfrm rot="19497380">
            <a:off x="1653820" y="4752736"/>
            <a:ext cx="897775" cy="1167113"/>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en-US" dirty="0"/>
          </a:p>
        </p:txBody>
      </p:sp>
      <p:sp>
        <p:nvSpPr>
          <p:cNvPr id="22" name="Šipka: dolů 21">
            <a:extLst>
              <a:ext uri="{FF2B5EF4-FFF2-40B4-BE49-F238E27FC236}">
                <a16:creationId xmlns:a16="http://schemas.microsoft.com/office/drawing/2014/main" id="{3539A05F-FE5A-4052-B507-6A02AFFC924C}"/>
              </a:ext>
            </a:extLst>
          </p:cNvPr>
          <p:cNvSpPr/>
          <p:nvPr/>
        </p:nvSpPr>
        <p:spPr>
          <a:xfrm rot="19497380">
            <a:off x="8385724" y="4857839"/>
            <a:ext cx="897775" cy="1167113"/>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ovéPole 16">
            <a:extLst>
              <a:ext uri="{FF2B5EF4-FFF2-40B4-BE49-F238E27FC236}">
                <a16:creationId xmlns:a16="http://schemas.microsoft.com/office/drawing/2014/main" id="{47C9ADD2-CB8A-4834-9492-C95F1CD40C6B}"/>
              </a:ext>
            </a:extLst>
          </p:cNvPr>
          <p:cNvSpPr txBox="1"/>
          <p:nvPr/>
        </p:nvSpPr>
        <p:spPr>
          <a:xfrm rot="19240844">
            <a:off x="453359" y="4326366"/>
            <a:ext cx="1778652" cy="369332"/>
          </a:xfrm>
          <a:prstGeom prst="rect">
            <a:avLst/>
          </a:prstGeom>
          <a:solidFill>
            <a:srgbClr val="DAE3F3"/>
          </a:solidFill>
          <a:ln>
            <a:solidFill>
              <a:schemeClr val="tx1"/>
            </a:solidFill>
          </a:ln>
        </p:spPr>
        <p:txBody>
          <a:bodyPr wrap="square" rtlCol="0">
            <a:spAutoFit/>
          </a:bodyPr>
          <a:lstStyle/>
          <a:p>
            <a:pPr algn="ctr"/>
            <a:r>
              <a:rPr lang="cs-CZ" dirty="0"/>
              <a:t>CO</a:t>
            </a:r>
            <a:r>
              <a:rPr lang="cs-CZ" baseline="-25000" dirty="0"/>
              <a:t>2</a:t>
            </a:r>
            <a:r>
              <a:rPr lang="cs-CZ" dirty="0"/>
              <a:t> </a:t>
            </a:r>
          </a:p>
        </p:txBody>
      </p:sp>
      <p:sp>
        <p:nvSpPr>
          <p:cNvPr id="23" name="TextovéPole 22">
            <a:extLst>
              <a:ext uri="{FF2B5EF4-FFF2-40B4-BE49-F238E27FC236}">
                <a16:creationId xmlns:a16="http://schemas.microsoft.com/office/drawing/2014/main" id="{BFC3E375-8D24-42BB-B9DB-C75BAB100ECC}"/>
              </a:ext>
            </a:extLst>
          </p:cNvPr>
          <p:cNvSpPr txBox="1"/>
          <p:nvPr/>
        </p:nvSpPr>
        <p:spPr>
          <a:xfrm rot="19260156">
            <a:off x="8617319" y="6034237"/>
            <a:ext cx="1849418" cy="369332"/>
          </a:xfrm>
          <a:prstGeom prst="rect">
            <a:avLst/>
          </a:prstGeom>
          <a:solidFill>
            <a:srgbClr val="DAE3F3"/>
          </a:solidFill>
          <a:ln>
            <a:solidFill>
              <a:schemeClr val="tx1"/>
            </a:solidFill>
          </a:ln>
        </p:spPr>
        <p:txBody>
          <a:bodyPr wrap="square" rtlCol="0">
            <a:spAutoFit/>
          </a:bodyPr>
          <a:lstStyle/>
          <a:p>
            <a:pPr algn="ctr"/>
            <a:r>
              <a:rPr lang="cs-CZ" dirty="0" err="1"/>
              <a:t>Strong</a:t>
            </a:r>
            <a:r>
              <a:rPr lang="cs-CZ" dirty="0"/>
              <a:t> </a:t>
            </a:r>
            <a:r>
              <a:rPr lang="cs-CZ" dirty="0" err="1"/>
              <a:t>acids</a:t>
            </a:r>
            <a:r>
              <a:rPr lang="cs-CZ" dirty="0"/>
              <a:t> (H</a:t>
            </a:r>
            <a:r>
              <a:rPr lang="cs-CZ" baseline="30000" dirty="0"/>
              <a:t>+</a:t>
            </a:r>
            <a:r>
              <a:rPr lang="cs-CZ" dirty="0"/>
              <a:t>)</a:t>
            </a:r>
            <a:endParaRPr lang="en-US" dirty="0"/>
          </a:p>
        </p:txBody>
      </p:sp>
      <p:sp>
        <p:nvSpPr>
          <p:cNvPr id="24" name="TextovéPole 23">
            <a:extLst>
              <a:ext uri="{FF2B5EF4-FFF2-40B4-BE49-F238E27FC236}">
                <a16:creationId xmlns:a16="http://schemas.microsoft.com/office/drawing/2014/main" id="{496E7197-BDBC-4703-8C0C-211F9E68C2D6}"/>
              </a:ext>
            </a:extLst>
          </p:cNvPr>
          <p:cNvSpPr txBox="1"/>
          <p:nvPr/>
        </p:nvSpPr>
        <p:spPr>
          <a:xfrm rot="19240844">
            <a:off x="8384213" y="5758972"/>
            <a:ext cx="1851978" cy="369332"/>
          </a:xfrm>
          <a:prstGeom prst="rect">
            <a:avLst/>
          </a:prstGeom>
          <a:solidFill>
            <a:srgbClr val="DAE3F3"/>
          </a:solidFill>
          <a:ln>
            <a:solidFill>
              <a:schemeClr val="tx1"/>
            </a:solidFill>
          </a:ln>
        </p:spPr>
        <p:txBody>
          <a:bodyPr wrap="square" rtlCol="0">
            <a:spAutoFit/>
          </a:bodyPr>
          <a:lstStyle/>
          <a:p>
            <a:pPr algn="ctr"/>
            <a:r>
              <a:rPr lang="cs-CZ" dirty="0"/>
              <a:t>CO</a:t>
            </a:r>
            <a:r>
              <a:rPr lang="cs-CZ" baseline="-25000" dirty="0"/>
              <a:t>2</a:t>
            </a:r>
            <a:r>
              <a:rPr lang="cs-CZ" dirty="0"/>
              <a:t> </a:t>
            </a:r>
          </a:p>
        </p:txBody>
      </p:sp>
      <p:sp>
        <p:nvSpPr>
          <p:cNvPr id="21" name="TextovéPole 20">
            <a:extLst>
              <a:ext uri="{FF2B5EF4-FFF2-40B4-BE49-F238E27FC236}">
                <a16:creationId xmlns:a16="http://schemas.microsoft.com/office/drawing/2014/main" id="{AC2688D5-B5A1-49C3-AE21-D72BF70512FD}"/>
              </a:ext>
            </a:extLst>
          </p:cNvPr>
          <p:cNvSpPr txBox="1"/>
          <p:nvPr/>
        </p:nvSpPr>
        <p:spPr>
          <a:xfrm rot="19061701">
            <a:off x="9943077" y="4953183"/>
            <a:ext cx="687316" cy="369332"/>
          </a:xfrm>
          <a:prstGeom prst="rect">
            <a:avLst/>
          </a:prstGeom>
          <a:noFill/>
        </p:spPr>
        <p:txBody>
          <a:bodyPr wrap="square" rtlCol="0">
            <a:spAutoFit/>
          </a:bodyPr>
          <a:lstStyle/>
          <a:p>
            <a:r>
              <a:rPr lang="cs-CZ" dirty="0" err="1"/>
              <a:t>Lung</a:t>
            </a:r>
            <a:endParaRPr lang="en-US" dirty="0"/>
          </a:p>
        </p:txBody>
      </p:sp>
      <p:sp>
        <p:nvSpPr>
          <p:cNvPr id="25" name="TextovéPole 24">
            <a:extLst>
              <a:ext uri="{FF2B5EF4-FFF2-40B4-BE49-F238E27FC236}">
                <a16:creationId xmlns:a16="http://schemas.microsoft.com/office/drawing/2014/main" id="{F0D5FF4E-7C77-43E8-8FEA-B55333BFC5F9}"/>
              </a:ext>
            </a:extLst>
          </p:cNvPr>
          <p:cNvSpPr txBox="1"/>
          <p:nvPr/>
        </p:nvSpPr>
        <p:spPr>
          <a:xfrm rot="19134992">
            <a:off x="10147681" y="5195575"/>
            <a:ext cx="907236" cy="369332"/>
          </a:xfrm>
          <a:prstGeom prst="rect">
            <a:avLst/>
          </a:prstGeom>
          <a:noFill/>
        </p:spPr>
        <p:txBody>
          <a:bodyPr wrap="none" rtlCol="0">
            <a:spAutoFit/>
          </a:bodyPr>
          <a:lstStyle/>
          <a:p>
            <a:r>
              <a:rPr lang="cs-CZ" dirty="0" err="1"/>
              <a:t>Kidneys</a:t>
            </a:r>
            <a:endParaRPr lang="en-US" dirty="0"/>
          </a:p>
        </p:txBody>
      </p:sp>
      <p:sp>
        <p:nvSpPr>
          <p:cNvPr id="26" name="TextovéPole 25">
            <a:extLst>
              <a:ext uri="{FF2B5EF4-FFF2-40B4-BE49-F238E27FC236}">
                <a16:creationId xmlns:a16="http://schemas.microsoft.com/office/drawing/2014/main" id="{8778EBFC-DF6C-4E2C-8774-4ECDEE844C82}"/>
              </a:ext>
            </a:extLst>
          </p:cNvPr>
          <p:cNvSpPr txBox="1"/>
          <p:nvPr/>
        </p:nvSpPr>
        <p:spPr>
          <a:xfrm rot="19061701">
            <a:off x="438621" y="4096638"/>
            <a:ext cx="1304331" cy="369332"/>
          </a:xfrm>
          <a:prstGeom prst="rect">
            <a:avLst/>
          </a:prstGeom>
          <a:noFill/>
        </p:spPr>
        <p:txBody>
          <a:bodyPr wrap="none" rtlCol="0">
            <a:spAutoFit/>
          </a:bodyPr>
          <a:lstStyle/>
          <a:p>
            <a:r>
              <a:rPr lang="cs-CZ" dirty="0" err="1"/>
              <a:t>Metabolism</a:t>
            </a:r>
            <a:endParaRPr lang="en-US" dirty="0"/>
          </a:p>
        </p:txBody>
      </p:sp>
    </p:spTree>
    <p:custDataLst>
      <p:tags r:id="rId1"/>
    </p:custDataLst>
    <p:extLst>
      <p:ext uri="{BB962C8B-B14F-4D97-AF65-F5344CB8AC3E}">
        <p14:creationId xmlns:p14="http://schemas.microsoft.com/office/powerpoint/2010/main" val="12197103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7170" name="Picture 2" descr="claudeBernard">
            <a:extLst>
              <a:ext uri="{FF2B5EF4-FFF2-40B4-BE49-F238E27FC236}">
                <a16:creationId xmlns:a16="http://schemas.microsoft.com/office/drawing/2014/main" id="{F737BD88-6B87-4B5A-8FBF-5FBD64C618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Text Box 3">
            <a:extLst>
              <a:ext uri="{FF2B5EF4-FFF2-40B4-BE49-F238E27FC236}">
                <a16:creationId xmlns:a16="http://schemas.microsoft.com/office/drawing/2014/main" id="{CEC3927F-552A-4143-B531-B41C283D53EF}"/>
              </a:ext>
            </a:extLst>
          </p:cNvPr>
          <p:cNvSpPr txBox="1">
            <a:spLocks noChangeArrowheads="1"/>
          </p:cNvSpPr>
          <p:nvPr/>
        </p:nvSpPr>
        <p:spPr bwMode="auto">
          <a:xfrm>
            <a:off x="2474913" y="2874963"/>
            <a:ext cx="2139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1865 Claude Bernard</a:t>
            </a:r>
          </a:p>
        </p:txBody>
      </p:sp>
      <p:pic>
        <p:nvPicPr>
          <p:cNvPr id="7172" name="Picture 4" descr="kapr_index">
            <a:extLst>
              <a:ext uri="{FF2B5EF4-FFF2-40B4-BE49-F238E27FC236}">
                <a16:creationId xmlns:a16="http://schemas.microsoft.com/office/drawing/2014/main" id="{F1EA84E3-EB1C-4B8D-A0E2-AC2B3FBA07E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0600" y="2852739"/>
            <a:ext cx="4954588" cy="241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3" name="Text Box 5">
            <a:extLst>
              <a:ext uri="{FF2B5EF4-FFF2-40B4-BE49-F238E27FC236}">
                <a16:creationId xmlns:a16="http://schemas.microsoft.com/office/drawing/2014/main" id="{509DB5E3-35AD-48B5-97EB-2CF0C949FC34}"/>
              </a:ext>
            </a:extLst>
          </p:cNvPr>
          <p:cNvSpPr txBox="1">
            <a:spLocks noChangeArrowheads="1"/>
          </p:cNvSpPr>
          <p:nvPr/>
        </p:nvSpPr>
        <p:spPr bwMode="auto">
          <a:xfrm>
            <a:off x="5448300" y="1916113"/>
            <a:ext cx="5068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p>
        </p:txBody>
      </p:sp>
      <p:pic>
        <p:nvPicPr>
          <p:cNvPr id="144390" name="Picture 6" descr="j0223796">
            <a:extLst>
              <a:ext uri="{FF2B5EF4-FFF2-40B4-BE49-F238E27FC236}">
                <a16:creationId xmlns:a16="http://schemas.microsoft.com/office/drawing/2014/main" id="{52911FC9-E30C-4341-877E-B76329C77DDE}"/>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5808664" y="3429000"/>
            <a:ext cx="2020887"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1" name="Text Box 7">
            <a:extLst>
              <a:ext uri="{FF2B5EF4-FFF2-40B4-BE49-F238E27FC236}">
                <a16:creationId xmlns:a16="http://schemas.microsoft.com/office/drawing/2014/main" id="{744C48ED-1A7E-451D-8D52-25468BFF7FD0}"/>
              </a:ext>
            </a:extLst>
          </p:cNvPr>
          <p:cNvSpPr txBox="1">
            <a:spLocks noChangeArrowheads="1"/>
          </p:cNvSpPr>
          <p:nvPr/>
        </p:nvSpPr>
        <p:spPr bwMode="auto">
          <a:xfrm>
            <a:off x="1847850" y="6092826"/>
            <a:ext cx="48196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Internal environment of</a:t>
            </a:r>
            <a:r>
              <a:rPr lang="cs-CZ" altLang="cs-CZ" sz="2800">
                <a:latin typeface="Times New Roman" panose="02020603050405020304" pitchFamily="18" charset="0"/>
              </a:rPr>
              <a:t> the</a:t>
            </a:r>
            <a:r>
              <a:rPr lang="en-US" altLang="cs-CZ" sz="2800">
                <a:latin typeface="Times New Roman" panose="02020603050405020304" pitchFamily="18" charset="0"/>
              </a:rPr>
              <a:t> cells</a:t>
            </a:r>
          </a:p>
        </p:txBody>
      </p:sp>
      <p:sp>
        <p:nvSpPr>
          <p:cNvPr id="144392" name="AutoShape 8">
            <a:extLst>
              <a:ext uri="{FF2B5EF4-FFF2-40B4-BE49-F238E27FC236}">
                <a16:creationId xmlns:a16="http://schemas.microsoft.com/office/drawing/2014/main" id="{4D12A622-5EDD-431E-8583-AD92FEBB7159}"/>
              </a:ext>
            </a:extLst>
          </p:cNvPr>
          <p:cNvSpPr>
            <a:spLocks noChangeArrowheads="1"/>
          </p:cNvSpPr>
          <p:nvPr/>
        </p:nvSpPr>
        <p:spPr bwMode="auto">
          <a:xfrm flipH="1">
            <a:off x="3792538" y="4437064"/>
            <a:ext cx="1295400" cy="1582737"/>
          </a:xfrm>
          <a:prstGeom prst="lightningBol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3" name="AutoShape 9">
            <a:extLst>
              <a:ext uri="{FF2B5EF4-FFF2-40B4-BE49-F238E27FC236}">
                <a16:creationId xmlns:a16="http://schemas.microsoft.com/office/drawing/2014/main" id="{AFFF8820-518B-4C5D-850C-142F64C2814C}"/>
              </a:ext>
            </a:extLst>
          </p:cNvPr>
          <p:cNvSpPr>
            <a:spLocks noChangeArrowheads="1"/>
          </p:cNvSpPr>
          <p:nvPr/>
        </p:nvSpPr>
        <p:spPr bwMode="auto">
          <a:xfrm flipV="1">
            <a:off x="5016500" y="2276475"/>
            <a:ext cx="1079500" cy="1728788"/>
          </a:xfrm>
          <a:prstGeom prst="lightningBol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44390"/>
                                        </p:tgtEl>
                                        <p:attrNameLst>
                                          <p:attrName>style.visibility</p:attrName>
                                        </p:attrNameLst>
                                      </p:cBhvr>
                                      <p:to>
                                        <p:strVal val="visible"/>
                                      </p:to>
                                    </p:set>
                                    <p:animEffect transition="in" filter="checkerboard(across)">
                                      <p:cBhvr>
                                        <p:cTn id="7" dur="500"/>
                                        <p:tgtEl>
                                          <p:spTgt spid="14439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44391"/>
                                        </p:tgtEl>
                                        <p:attrNameLst>
                                          <p:attrName>style.visibility</p:attrName>
                                        </p:attrNameLst>
                                      </p:cBhvr>
                                      <p:to>
                                        <p:strVal val="visible"/>
                                      </p:to>
                                    </p:set>
                                    <p:animEffect transition="in" filter="checkerboard(across)">
                                      <p:cBhvr>
                                        <p:cTn id="10" dur="500"/>
                                        <p:tgtEl>
                                          <p:spTgt spid="14439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nodeType="clickEffect">
                                  <p:stCondLst>
                                    <p:cond delay="0"/>
                                  </p:stCondLst>
                                  <p:childTnLst>
                                    <p:set>
                                      <p:cBhvr>
                                        <p:cTn id="14" dur="1" fill="hold">
                                          <p:stCondLst>
                                            <p:cond delay="0"/>
                                          </p:stCondLst>
                                        </p:cTn>
                                        <p:tgtEl>
                                          <p:spTgt spid="144390"/>
                                        </p:tgtEl>
                                        <p:attrNameLst>
                                          <p:attrName>style.visibility</p:attrName>
                                        </p:attrNameLst>
                                      </p:cBhvr>
                                      <p:to>
                                        <p:strVal val="visible"/>
                                      </p:to>
                                    </p:set>
                                    <p:animEffect transition="in" filter="checkerboard(across)">
                                      <p:cBhvr>
                                        <p:cTn id="15" dur="500"/>
                                        <p:tgtEl>
                                          <p:spTgt spid="144390"/>
                                        </p:tgtEl>
                                      </p:cBhvr>
                                    </p:animEffect>
                                  </p:childTnLst>
                                </p:cTn>
                              </p:par>
                              <p:par>
                                <p:cTn id="16" presetID="5" presetClass="entr" presetSubtype="10" fill="hold" grpId="1" nodeType="withEffect">
                                  <p:stCondLst>
                                    <p:cond delay="0"/>
                                  </p:stCondLst>
                                  <p:childTnLst>
                                    <p:set>
                                      <p:cBhvr>
                                        <p:cTn id="17" dur="1" fill="hold">
                                          <p:stCondLst>
                                            <p:cond delay="0"/>
                                          </p:stCondLst>
                                        </p:cTn>
                                        <p:tgtEl>
                                          <p:spTgt spid="144391"/>
                                        </p:tgtEl>
                                        <p:attrNameLst>
                                          <p:attrName>style.visibility</p:attrName>
                                        </p:attrNameLst>
                                      </p:cBhvr>
                                      <p:to>
                                        <p:strVal val="visible"/>
                                      </p:to>
                                    </p:set>
                                    <p:animEffect transition="in" filter="checkerboard(across)">
                                      <p:cBhvr>
                                        <p:cTn id="18" dur="500"/>
                                        <p:tgtEl>
                                          <p:spTgt spid="144391"/>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144392"/>
                                        </p:tgtEl>
                                        <p:attrNameLst>
                                          <p:attrName>style.visibility</p:attrName>
                                        </p:attrNameLst>
                                      </p:cBhvr>
                                      <p:to>
                                        <p:strVal val="visible"/>
                                      </p:to>
                                    </p:set>
                                    <p:animEffect transition="in" filter="checkerboard(across)">
                                      <p:cBhvr>
                                        <p:cTn id="21" dur="500"/>
                                        <p:tgtEl>
                                          <p:spTgt spid="144392"/>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144393"/>
                                        </p:tgtEl>
                                        <p:attrNameLst>
                                          <p:attrName>style.visibility</p:attrName>
                                        </p:attrNameLst>
                                      </p:cBhvr>
                                      <p:to>
                                        <p:strVal val="visible"/>
                                      </p:to>
                                    </p:set>
                                    <p:animEffect transition="in" filter="checkerboard(across)">
                                      <p:cBhvr>
                                        <p:cTn id="24" dur="500"/>
                                        <p:tgtEl>
                                          <p:spTgt spid="144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91" grpId="0"/>
      <p:bldP spid="144391" grpId="1"/>
      <p:bldP spid="144392" grpId="0" animBg="1"/>
      <p:bldP spid="14439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a:xfrm>
            <a:off x="610177" y="2810435"/>
            <a:ext cx="10515600" cy="3414585"/>
          </a:xfrm>
        </p:spPr>
        <p:txBody>
          <a:bodyPr>
            <a:normAutofit/>
          </a:bodyPr>
          <a:lstStyle/>
          <a:p>
            <a:pPr algn="ctr"/>
            <a:r>
              <a:rPr lang="en-US" b="1" dirty="0"/>
              <a:t>Acid-base Chemistry </a:t>
            </a:r>
            <a:br>
              <a:rPr lang="en-US" b="1" dirty="0"/>
            </a:br>
            <a:r>
              <a:rPr lang="en-US" b="1" dirty="0"/>
              <a:t>and Physiology </a:t>
            </a:r>
            <a:br>
              <a:rPr lang="en-US" b="1" dirty="0"/>
            </a:br>
            <a:r>
              <a:rPr lang="en-US" b="1" dirty="0"/>
              <a:t>Refresher</a:t>
            </a:r>
            <a:br>
              <a:rPr lang="cs-CZ" dirty="0"/>
            </a:br>
            <a:r>
              <a:rPr lang="cs-CZ" b="1" i="1" dirty="0">
                <a:solidFill>
                  <a:srgbClr val="CC3300"/>
                </a:solidFill>
              </a:rPr>
              <a:t>(</a:t>
            </a:r>
            <a:r>
              <a:rPr lang="en-US" b="1" i="1" dirty="0">
                <a:solidFill>
                  <a:srgbClr val="CC3300"/>
                </a:solidFill>
              </a:rPr>
              <a:t>hopefully</a:t>
            </a:r>
            <a:r>
              <a:rPr lang="cs-CZ" b="1" i="1" dirty="0">
                <a:solidFill>
                  <a:srgbClr val="CC3300"/>
                </a:solidFill>
              </a:rPr>
              <a:t>)</a:t>
            </a:r>
            <a:r>
              <a:rPr lang="cs-CZ" i="1" dirty="0">
                <a:solidFill>
                  <a:srgbClr val="C00000"/>
                </a:solidFill>
              </a:rPr>
              <a:t>  </a:t>
            </a:r>
          </a:p>
        </p:txBody>
      </p:sp>
      <p:pic>
        <p:nvPicPr>
          <p:cNvPr id="4" name="Obrázek 3"/>
          <p:cNvPicPr>
            <a:picLocks noChangeAspect="1"/>
          </p:cNvPicPr>
          <p:nvPr/>
        </p:nvPicPr>
        <p:blipFill>
          <a:blip r:embed="rId4"/>
          <a:stretch>
            <a:fillRect/>
          </a:stretch>
        </p:blipFill>
        <p:spPr>
          <a:xfrm>
            <a:off x="0" y="0"/>
            <a:ext cx="4034195" cy="2687782"/>
          </a:xfrm>
          <a:prstGeom prst="rect">
            <a:avLst/>
          </a:prstGeom>
        </p:spPr>
      </p:pic>
    </p:spTree>
    <p:custDataLst>
      <p:tags r:id="rId1"/>
    </p:custDataLst>
    <p:extLst>
      <p:ext uri="{BB962C8B-B14F-4D97-AF65-F5344CB8AC3E}">
        <p14:creationId xmlns:p14="http://schemas.microsoft.com/office/powerpoint/2010/main" val="16736762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en-US" dirty="0"/>
              <a:t>Hydrogen ions</a:t>
            </a:r>
            <a:r>
              <a:rPr lang="cs-CZ" dirty="0"/>
              <a:t> – </a:t>
            </a:r>
            <a:r>
              <a:rPr lang="cs-CZ" dirty="0" err="1"/>
              <a:t>refresher</a:t>
            </a:r>
            <a:r>
              <a:rPr lang="cs-CZ" dirty="0"/>
              <a:t> </a:t>
            </a:r>
            <a:r>
              <a:rPr lang="cs-CZ" dirty="0" err="1"/>
              <a:t>questions</a:t>
            </a:r>
            <a:endParaRPr lang="cs-CZ" dirty="0">
              <a:solidFill>
                <a:srgbClr val="CC3300"/>
              </a:solidFill>
            </a:endParaRPr>
          </a:p>
        </p:txBody>
      </p:sp>
      <p:sp>
        <p:nvSpPr>
          <p:cNvPr id="3" name="Zástupný symbol pro obsah 2"/>
          <p:cNvSpPr>
            <a:spLocks noGrp="1"/>
          </p:cNvSpPr>
          <p:nvPr>
            <p:ph idx="1"/>
          </p:nvPr>
        </p:nvSpPr>
        <p:spPr/>
        <p:txBody>
          <a:bodyPr/>
          <a:lstStyle/>
          <a:p>
            <a:r>
              <a:rPr lang="en-US" dirty="0"/>
              <a:t>Is the concentration of hydrogen ions in extracellular fluid (ICF) small, large, huge or minuscule</a:t>
            </a:r>
            <a:r>
              <a:rPr lang="cs-CZ" dirty="0"/>
              <a:t>?</a:t>
            </a:r>
          </a:p>
          <a:p>
            <a:r>
              <a:rPr lang="en-US" dirty="0"/>
              <a:t>Why is maintaining H</a:t>
            </a:r>
            <a:r>
              <a:rPr lang="en-US" baseline="30000" dirty="0"/>
              <a:t>+</a:t>
            </a:r>
            <a:r>
              <a:rPr lang="en-US" dirty="0"/>
              <a:t> concentration within narrow limits much more important than maintaining strict concentrations of let’s say iodine or </a:t>
            </a:r>
            <a:r>
              <a:rPr lang="en-US" dirty="0" err="1"/>
              <a:t>zink</a:t>
            </a:r>
            <a:r>
              <a:rPr lang="cs-CZ" baseline="30000" dirty="0"/>
              <a:t>1</a:t>
            </a:r>
            <a:r>
              <a:rPr lang="cs-CZ" dirty="0"/>
              <a:t>? </a:t>
            </a:r>
          </a:p>
          <a:p>
            <a:r>
              <a:rPr lang="en-US" dirty="0">
                <a:solidFill>
                  <a:schemeClr val="bg1">
                    <a:lumMod val="50000"/>
                  </a:schemeClr>
                </a:solidFill>
              </a:rPr>
              <a:t>Is it more accurate to speak of </a:t>
            </a:r>
            <a:r>
              <a:rPr lang="cs-CZ" dirty="0">
                <a:solidFill>
                  <a:schemeClr val="bg1">
                    <a:lumMod val="50000"/>
                  </a:schemeClr>
                </a:solidFill>
              </a:rPr>
              <a:t>H</a:t>
            </a:r>
            <a:r>
              <a:rPr lang="cs-CZ" baseline="-25000" dirty="0">
                <a:solidFill>
                  <a:schemeClr val="bg1">
                    <a:lumMod val="50000"/>
                  </a:schemeClr>
                </a:solidFill>
              </a:rPr>
              <a:t>3</a:t>
            </a:r>
            <a:r>
              <a:rPr lang="cs-CZ" dirty="0">
                <a:solidFill>
                  <a:schemeClr val="bg1">
                    <a:lumMod val="50000"/>
                  </a:schemeClr>
                </a:solidFill>
              </a:rPr>
              <a:t>O</a:t>
            </a:r>
            <a:r>
              <a:rPr lang="cs-CZ" baseline="30000" dirty="0">
                <a:solidFill>
                  <a:schemeClr val="bg1">
                    <a:lumMod val="50000"/>
                  </a:schemeClr>
                </a:solidFill>
              </a:rPr>
              <a:t>+</a:t>
            </a:r>
            <a:r>
              <a:rPr lang="cs-CZ" dirty="0">
                <a:solidFill>
                  <a:schemeClr val="bg1">
                    <a:lumMod val="50000"/>
                  </a:schemeClr>
                </a:solidFill>
              </a:rPr>
              <a:t> </a:t>
            </a:r>
            <a:r>
              <a:rPr lang="en-US" dirty="0">
                <a:solidFill>
                  <a:schemeClr val="bg1">
                    <a:lumMod val="50000"/>
                  </a:schemeClr>
                </a:solidFill>
              </a:rPr>
              <a:t>or</a:t>
            </a:r>
            <a:r>
              <a:rPr lang="cs-CZ" dirty="0">
                <a:solidFill>
                  <a:schemeClr val="bg1">
                    <a:lumMod val="50000"/>
                  </a:schemeClr>
                </a:solidFill>
              </a:rPr>
              <a:t>  H</a:t>
            </a:r>
            <a:r>
              <a:rPr lang="cs-CZ" baseline="30000" dirty="0">
                <a:solidFill>
                  <a:schemeClr val="bg1">
                    <a:lumMod val="50000"/>
                  </a:schemeClr>
                </a:solidFill>
              </a:rPr>
              <a:t>+</a:t>
            </a:r>
            <a:r>
              <a:rPr lang="cs-CZ" dirty="0">
                <a:solidFill>
                  <a:schemeClr val="bg1">
                    <a:lumMod val="50000"/>
                  </a:schemeClr>
                </a:solidFill>
              </a:rPr>
              <a:t>? </a:t>
            </a:r>
            <a:r>
              <a:rPr lang="en-US" dirty="0">
                <a:solidFill>
                  <a:schemeClr val="bg1">
                    <a:lumMod val="50000"/>
                  </a:schemeClr>
                </a:solidFill>
              </a:rPr>
              <a:t>Why</a:t>
            </a:r>
            <a:r>
              <a:rPr lang="cs-CZ" dirty="0">
                <a:solidFill>
                  <a:schemeClr val="bg1">
                    <a:lumMod val="50000"/>
                  </a:schemeClr>
                </a:solidFill>
              </a:rPr>
              <a:t>?</a:t>
            </a:r>
          </a:p>
          <a:p>
            <a:r>
              <a:rPr lang="en-US" dirty="0">
                <a:solidFill>
                  <a:schemeClr val="bg1">
                    <a:lumMod val="50000"/>
                  </a:schemeClr>
                </a:solidFill>
              </a:rPr>
              <a:t>What is a hydrogen bond (H bond)?</a:t>
            </a:r>
            <a:endParaRPr lang="cs-CZ" dirty="0">
              <a:solidFill>
                <a:schemeClr val="bg1">
                  <a:lumMod val="50000"/>
                </a:schemeClr>
              </a:solidFill>
            </a:endParaRPr>
          </a:p>
          <a:p>
            <a:r>
              <a:rPr lang="en-US" dirty="0">
                <a:solidFill>
                  <a:schemeClr val="bg1">
                    <a:lumMod val="50000"/>
                  </a:schemeClr>
                </a:solidFill>
              </a:rPr>
              <a:t>Is there more </a:t>
            </a:r>
            <a:r>
              <a:rPr lang="cs-CZ" dirty="0">
                <a:solidFill>
                  <a:schemeClr val="bg1">
                    <a:lumMod val="50000"/>
                  </a:schemeClr>
                </a:solidFill>
              </a:rPr>
              <a:t>H</a:t>
            </a:r>
            <a:r>
              <a:rPr lang="cs-CZ" baseline="-25000" dirty="0">
                <a:solidFill>
                  <a:schemeClr val="bg1">
                    <a:lumMod val="50000"/>
                  </a:schemeClr>
                </a:solidFill>
              </a:rPr>
              <a:t>3</a:t>
            </a:r>
            <a:r>
              <a:rPr lang="cs-CZ" dirty="0">
                <a:solidFill>
                  <a:schemeClr val="bg1">
                    <a:lumMod val="50000"/>
                  </a:schemeClr>
                </a:solidFill>
              </a:rPr>
              <a:t>O</a:t>
            </a:r>
            <a:r>
              <a:rPr lang="cs-CZ" baseline="30000" dirty="0">
                <a:solidFill>
                  <a:schemeClr val="bg1">
                    <a:lumMod val="50000"/>
                  </a:schemeClr>
                </a:solidFill>
              </a:rPr>
              <a:t>+</a:t>
            </a:r>
            <a:r>
              <a:rPr lang="cs-CZ" dirty="0">
                <a:solidFill>
                  <a:schemeClr val="bg1">
                    <a:lumMod val="50000"/>
                  </a:schemeClr>
                </a:solidFill>
              </a:rPr>
              <a:t> </a:t>
            </a:r>
            <a:r>
              <a:rPr lang="en-US" dirty="0">
                <a:solidFill>
                  <a:schemeClr val="bg1">
                    <a:lumMod val="50000"/>
                  </a:schemeClr>
                </a:solidFill>
              </a:rPr>
              <a:t>or</a:t>
            </a:r>
            <a:r>
              <a:rPr lang="cs-CZ" dirty="0">
                <a:solidFill>
                  <a:schemeClr val="bg1">
                    <a:lumMod val="50000"/>
                  </a:schemeClr>
                </a:solidFill>
              </a:rPr>
              <a:t> OH</a:t>
            </a:r>
            <a:r>
              <a:rPr lang="cs-CZ" baseline="30000" dirty="0">
                <a:solidFill>
                  <a:schemeClr val="bg1">
                    <a:lumMod val="50000"/>
                  </a:schemeClr>
                </a:solidFill>
              </a:rPr>
              <a:t>-</a:t>
            </a:r>
            <a:r>
              <a:rPr lang="cs-CZ" dirty="0">
                <a:solidFill>
                  <a:schemeClr val="bg1">
                    <a:lumMod val="50000"/>
                  </a:schemeClr>
                </a:solidFill>
              </a:rPr>
              <a:t> </a:t>
            </a:r>
            <a:r>
              <a:rPr lang="en-US" dirty="0">
                <a:solidFill>
                  <a:schemeClr val="bg1">
                    <a:lumMod val="50000"/>
                  </a:schemeClr>
                </a:solidFill>
              </a:rPr>
              <a:t>in plasma under physiological conditions</a:t>
            </a:r>
            <a:r>
              <a:rPr lang="cs-CZ" dirty="0">
                <a:solidFill>
                  <a:schemeClr val="bg1">
                    <a:lumMod val="50000"/>
                  </a:schemeClr>
                </a:solidFill>
              </a:rPr>
              <a:t>?</a:t>
            </a:r>
          </a:p>
        </p:txBody>
      </p:sp>
      <p:sp>
        <p:nvSpPr>
          <p:cNvPr id="4" name="Zástupný symbol pro zápatí 3"/>
          <p:cNvSpPr>
            <a:spLocks noGrp="1"/>
          </p:cNvSpPr>
          <p:nvPr>
            <p:ph type="ftr" sz="quarter" idx="11"/>
          </p:nvPr>
        </p:nvSpPr>
        <p:spPr>
          <a:xfrm>
            <a:off x="1017494" y="6176963"/>
            <a:ext cx="6019800" cy="544512"/>
          </a:xfrm>
        </p:spPr>
        <p:txBody>
          <a:bodyPr/>
          <a:lstStyle/>
          <a:p>
            <a:pPr algn="l"/>
            <a:r>
              <a:rPr lang="cs-CZ" sz="1400" dirty="0">
                <a:solidFill>
                  <a:schemeClr val="tx1"/>
                </a:solidFill>
              </a:rPr>
              <a:t>1.</a:t>
            </a:r>
            <a:r>
              <a:rPr lang="en-US" sz="1400" dirty="0">
                <a:solidFill>
                  <a:schemeClr val="tx1"/>
                </a:solidFill>
              </a:rPr>
              <a:t>Hint: Focus on properties of certain biomolecules as well as properties of water itself.</a:t>
            </a:r>
            <a:endParaRPr lang="cs-CZ" sz="1400" dirty="0">
              <a:solidFill>
                <a:schemeClr val="tx1"/>
              </a:solidFill>
            </a:endParaRPr>
          </a:p>
        </p:txBody>
      </p:sp>
    </p:spTree>
    <p:custDataLst>
      <p:tags r:id="rId1"/>
    </p:custDataLst>
    <p:extLst>
      <p:ext uri="{BB962C8B-B14F-4D97-AF65-F5344CB8AC3E}">
        <p14:creationId xmlns:p14="http://schemas.microsoft.com/office/powerpoint/2010/main" val="586984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en-US" dirty="0"/>
              <a:t>Hydrogen ions</a:t>
            </a:r>
            <a:r>
              <a:rPr lang="cs-CZ" dirty="0"/>
              <a:t> -</a:t>
            </a:r>
            <a:r>
              <a:rPr lang="cs-CZ" dirty="0" err="1"/>
              <a:t>answers</a:t>
            </a:r>
            <a:endParaRPr lang="cs-CZ" dirty="0"/>
          </a:p>
        </p:txBody>
      </p:sp>
      <p:sp>
        <p:nvSpPr>
          <p:cNvPr id="3" name="Zástupný symbol pro obsah 2"/>
          <p:cNvSpPr>
            <a:spLocks noGrp="1"/>
          </p:cNvSpPr>
          <p:nvPr>
            <p:ph idx="1"/>
          </p:nvPr>
        </p:nvSpPr>
        <p:spPr/>
        <p:txBody>
          <a:bodyPr/>
          <a:lstStyle/>
          <a:p>
            <a:r>
              <a:rPr lang="en-US" dirty="0"/>
              <a:t>Concentration of H</a:t>
            </a:r>
            <a:r>
              <a:rPr lang="en-US" baseline="30000" dirty="0"/>
              <a:t>+</a:t>
            </a:r>
            <a:r>
              <a:rPr lang="cs-CZ" dirty="0"/>
              <a:t> </a:t>
            </a:r>
            <a:r>
              <a:rPr lang="en-US" dirty="0"/>
              <a:t>= [</a:t>
            </a:r>
            <a:r>
              <a:rPr lang="cs-CZ" dirty="0"/>
              <a:t>H</a:t>
            </a:r>
            <a:r>
              <a:rPr lang="cs-CZ" baseline="30000" dirty="0"/>
              <a:t>+</a:t>
            </a:r>
            <a:r>
              <a:rPr lang="en-US" dirty="0"/>
              <a:t>]   </a:t>
            </a:r>
            <a:r>
              <a:rPr lang="cs-CZ" dirty="0"/>
              <a:t>~</a:t>
            </a:r>
            <a:r>
              <a:rPr lang="en-US" dirty="0"/>
              <a:t> </a:t>
            </a:r>
            <a:r>
              <a:rPr lang="cs-CZ" dirty="0"/>
              <a:t> </a:t>
            </a:r>
            <a:r>
              <a:rPr lang="cs-CZ" b="1" dirty="0"/>
              <a:t>1 000 000x</a:t>
            </a:r>
            <a:r>
              <a:rPr lang="en-US" dirty="0"/>
              <a:t> &lt;&lt;</a:t>
            </a:r>
            <a:r>
              <a:rPr lang="cs-CZ" dirty="0"/>
              <a:t>  </a:t>
            </a:r>
            <a:r>
              <a:rPr lang="en-US" dirty="0"/>
              <a:t>[</a:t>
            </a:r>
            <a:r>
              <a:rPr lang="cs-CZ" dirty="0"/>
              <a:t>Na</a:t>
            </a:r>
            <a:r>
              <a:rPr lang="cs-CZ" baseline="30000" dirty="0"/>
              <a:t>+</a:t>
            </a:r>
            <a:r>
              <a:rPr lang="en-US" dirty="0"/>
              <a:t>] – minuscule</a:t>
            </a:r>
            <a:endParaRPr lang="cs-CZ" dirty="0"/>
          </a:p>
          <a:p>
            <a:r>
              <a:rPr lang="en-US" dirty="0"/>
              <a:t>Maintaining pH within tight limits is important because of very large reactivity of </a:t>
            </a:r>
            <a:r>
              <a:rPr lang="cs-CZ" dirty="0"/>
              <a:t>H</a:t>
            </a:r>
            <a:r>
              <a:rPr lang="cs-CZ" baseline="30000" dirty="0"/>
              <a:t>+</a:t>
            </a:r>
            <a:r>
              <a:rPr lang="cs-CZ" dirty="0"/>
              <a:t> </a:t>
            </a:r>
            <a:r>
              <a:rPr lang="en-US" dirty="0"/>
              <a:t>and its effect on the conformation of many macromolecules, especially proteins.</a:t>
            </a:r>
            <a:endParaRPr lang="cs-CZ" dirty="0"/>
          </a:p>
          <a:p>
            <a:r>
              <a:rPr lang="en-US" dirty="0"/>
              <a:t>Hydrogen bond </a:t>
            </a:r>
            <a:r>
              <a:rPr lang="cs-CZ" dirty="0"/>
              <a:t>– </a:t>
            </a:r>
            <a:r>
              <a:rPr lang="en-US" dirty="0"/>
              <a:t>special type of weak chemical bond created by </a:t>
            </a:r>
            <a:r>
              <a:rPr lang="cs-CZ" dirty="0"/>
              <a:t>H</a:t>
            </a:r>
            <a:r>
              <a:rPr lang="cs-CZ" baseline="30000" dirty="0"/>
              <a:t>+</a:t>
            </a:r>
            <a:r>
              <a:rPr lang="cs-CZ" dirty="0"/>
              <a:t>;  </a:t>
            </a:r>
            <a:r>
              <a:rPr lang="en-US" dirty="0"/>
              <a:t>it binds</a:t>
            </a:r>
            <a:r>
              <a:rPr lang="cs-CZ" dirty="0"/>
              <a:t> H</a:t>
            </a:r>
            <a:r>
              <a:rPr lang="cs-CZ" baseline="-25000" dirty="0"/>
              <a:t>2</a:t>
            </a:r>
            <a:r>
              <a:rPr lang="cs-CZ" dirty="0"/>
              <a:t>0 </a:t>
            </a:r>
            <a:r>
              <a:rPr lang="en-US" dirty="0"/>
              <a:t>molecules together</a:t>
            </a:r>
            <a:r>
              <a:rPr lang="cs-CZ" dirty="0"/>
              <a:t> </a:t>
            </a:r>
            <a:r>
              <a:rPr lang="cs-CZ" dirty="0">
                <a:sym typeface="Wingdings" panose="05000000000000000000" pitchFamily="2" charset="2"/>
              </a:rPr>
              <a:t></a:t>
            </a:r>
            <a:r>
              <a:rPr lang="en-US" dirty="0">
                <a:sym typeface="Wingdings" panose="05000000000000000000" pitchFamily="2" charset="2"/>
              </a:rPr>
              <a:t>liquefaction of water</a:t>
            </a:r>
            <a:endParaRPr lang="cs-CZ" dirty="0"/>
          </a:p>
          <a:p>
            <a:r>
              <a:rPr lang="en-US" dirty="0"/>
              <a:t> </a:t>
            </a:r>
            <a:r>
              <a:rPr lang="cs-CZ" dirty="0" err="1"/>
              <a:t>pH</a:t>
            </a:r>
            <a:r>
              <a:rPr lang="cs-CZ" baseline="-25000" dirty="0" err="1"/>
              <a:t>plasma,Norm</a:t>
            </a:r>
            <a:r>
              <a:rPr lang="cs-CZ" baseline="-25000" dirty="0"/>
              <a:t> </a:t>
            </a:r>
            <a:r>
              <a:rPr lang="cs-CZ" dirty="0"/>
              <a:t>≈ 7,4    </a:t>
            </a:r>
            <a:r>
              <a:rPr lang="en-US" dirty="0"/>
              <a:t>&gt;  7,0  → alkaline</a:t>
            </a:r>
            <a:r>
              <a:rPr lang="cs-CZ" dirty="0"/>
              <a:t> pH → </a:t>
            </a:r>
            <a:r>
              <a:rPr lang="en-US" dirty="0"/>
              <a:t>[OH</a:t>
            </a:r>
            <a:r>
              <a:rPr lang="en-US" baseline="30000" dirty="0"/>
              <a:t>-</a:t>
            </a:r>
            <a:r>
              <a:rPr lang="en-US" dirty="0"/>
              <a:t>] &gt; [H3O</a:t>
            </a:r>
            <a:r>
              <a:rPr lang="en-US" baseline="30000" dirty="0"/>
              <a:t>+</a:t>
            </a:r>
            <a:r>
              <a:rPr lang="en-US" dirty="0"/>
              <a:t>]</a:t>
            </a:r>
            <a:endParaRPr lang="cs-CZ" baseline="-25000" dirty="0"/>
          </a:p>
        </p:txBody>
      </p:sp>
    </p:spTree>
    <p:custDataLst>
      <p:tags r:id="rId1"/>
    </p:custDataLst>
    <p:extLst>
      <p:ext uri="{BB962C8B-B14F-4D97-AF65-F5344CB8AC3E}">
        <p14:creationId xmlns:p14="http://schemas.microsoft.com/office/powerpoint/2010/main" val="3901222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1030" name="Picture 6" descr="Water Electron Density - Water Molecule Electron Density Transparent PNG -  599x712 - Free Download on NicePNG">
            <a:extLst>
              <a:ext uri="{FF2B5EF4-FFF2-40B4-BE49-F238E27FC236}">
                <a16:creationId xmlns:a16="http://schemas.microsoft.com/office/drawing/2014/main" id="{46172969-B39E-4EB2-BB34-CCC44FF1989F}"/>
              </a:ext>
            </a:extLst>
          </p:cNvPr>
          <p:cNvPicPr>
            <a:picLocks noChangeAspect="1" noChangeArrowheads="1"/>
          </p:cNvPicPr>
          <p:nvPr/>
        </p:nvPicPr>
        <p:blipFill>
          <a:blip r:embed="rId4">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rot="4101947">
            <a:off x="1790162" y="336884"/>
            <a:ext cx="4902934" cy="4359060"/>
          </a:xfrm>
          <a:prstGeom prst="rect">
            <a:avLst/>
          </a:prstGeom>
          <a:noFill/>
          <a:extLst>
            <a:ext uri="{909E8E84-426E-40DD-AFC4-6F175D3DCCD1}">
              <a14:hiddenFill xmlns:a14="http://schemas.microsoft.com/office/drawing/2010/main">
                <a:solidFill>
                  <a:srgbClr val="FFFFFF"/>
                </a:solidFill>
              </a14:hiddenFill>
            </a:ext>
          </a:extLst>
        </p:spPr>
      </p:pic>
      <p:sp>
        <p:nvSpPr>
          <p:cNvPr id="2" name="Nadpis 1"/>
          <p:cNvSpPr>
            <a:spLocks noGrp="1"/>
          </p:cNvSpPr>
          <p:nvPr>
            <p:ph type="title"/>
          </p:nvPr>
        </p:nvSpPr>
        <p:spPr>
          <a:xfrm>
            <a:off x="74052" y="-259550"/>
            <a:ext cx="11415678" cy="1325563"/>
          </a:xfrm>
        </p:spPr>
        <p:txBody>
          <a:bodyPr>
            <a:normAutofit/>
          </a:bodyPr>
          <a:lstStyle/>
          <a:p>
            <a:pPr algn="ctr"/>
            <a:r>
              <a:rPr lang="cs-CZ" b="1" dirty="0">
                <a:solidFill>
                  <a:srgbClr val="C00000"/>
                </a:solidFill>
              </a:rPr>
              <a:t>Hydrogen </a:t>
            </a:r>
            <a:r>
              <a:rPr lang="cs-CZ" b="1" dirty="0" err="1">
                <a:solidFill>
                  <a:srgbClr val="C00000"/>
                </a:solidFill>
              </a:rPr>
              <a:t>bonds</a:t>
            </a:r>
            <a:r>
              <a:rPr lang="cs-CZ" b="1" dirty="0">
                <a:solidFill>
                  <a:srgbClr val="C00000"/>
                </a:solidFill>
              </a:rPr>
              <a:t> in </a:t>
            </a:r>
            <a:r>
              <a:rPr lang="cs-CZ" b="1" dirty="0" err="1">
                <a:solidFill>
                  <a:srgbClr val="C00000"/>
                </a:solidFill>
              </a:rPr>
              <a:t>water</a:t>
            </a:r>
            <a:endParaRPr lang="cs-CZ" b="1" dirty="0">
              <a:solidFill>
                <a:srgbClr val="C00000"/>
              </a:solidFill>
            </a:endParaRPr>
          </a:p>
        </p:txBody>
      </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60" name="Přímá spojnice 159"/>
          <p:cNvCxnSpPr>
            <a:cxnSpLocks/>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3" name="TextovéPole 2">
            <a:extLst>
              <a:ext uri="{FF2B5EF4-FFF2-40B4-BE49-F238E27FC236}">
                <a16:creationId xmlns:a16="http://schemas.microsoft.com/office/drawing/2014/main" id="{DC3D1A1E-F8BC-449B-9F5A-8604BFBE61F2}"/>
              </a:ext>
            </a:extLst>
          </p:cNvPr>
          <p:cNvSpPr txBox="1"/>
          <p:nvPr/>
        </p:nvSpPr>
        <p:spPr>
          <a:xfrm>
            <a:off x="5329861" y="2995047"/>
            <a:ext cx="255198" cy="369332"/>
          </a:xfrm>
          <a:prstGeom prst="rect">
            <a:avLst/>
          </a:prstGeom>
          <a:noFill/>
        </p:spPr>
        <p:txBody>
          <a:bodyPr wrap="none" rtlCol="0">
            <a:spAutoFit/>
          </a:bodyPr>
          <a:lstStyle/>
          <a:p>
            <a:r>
              <a:rPr lang="cs-CZ" dirty="0"/>
              <a:t>-</a:t>
            </a:r>
            <a:endParaRPr lang="en-US" dirty="0"/>
          </a:p>
        </p:txBody>
      </p:sp>
      <p:sp>
        <p:nvSpPr>
          <p:cNvPr id="147" name="TextovéPole 146">
            <a:extLst>
              <a:ext uri="{FF2B5EF4-FFF2-40B4-BE49-F238E27FC236}">
                <a16:creationId xmlns:a16="http://schemas.microsoft.com/office/drawing/2014/main" id="{6A11E93D-1797-4C65-A751-F83FC0B0482F}"/>
              </a:ext>
            </a:extLst>
          </p:cNvPr>
          <p:cNvSpPr txBox="1"/>
          <p:nvPr/>
        </p:nvSpPr>
        <p:spPr>
          <a:xfrm>
            <a:off x="4002638" y="3832694"/>
            <a:ext cx="255198" cy="369332"/>
          </a:xfrm>
          <a:prstGeom prst="rect">
            <a:avLst/>
          </a:prstGeom>
          <a:noFill/>
        </p:spPr>
        <p:txBody>
          <a:bodyPr wrap="none" rtlCol="0">
            <a:spAutoFit/>
          </a:bodyPr>
          <a:lstStyle/>
          <a:p>
            <a:r>
              <a:rPr lang="cs-CZ" dirty="0"/>
              <a:t>-</a:t>
            </a:r>
            <a:endParaRPr lang="en-US" dirty="0"/>
          </a:p>
        </p:txBody>
      </p:sp>
      <p:sp>
        <p:nvSpPr>
          <p:cNvPr id="148" name="TextovéPole 147">
            <a:extLst>
              <a:ext uri="{FF2B5EF4-FFF2-40B4-BE49-F238E27FC236}">
                <a16:creationId xmlns:a16="http://schemas.microsoft.com/office/drawing/2014/main" id="{F2CBF6BF-84B2-4521-8685-BCF10DE1035A}"/>
              </a:ext>
            </a:extLst>
          </p:cNvPr>
          <p:cNvSpPr txBox="1"/>
          <p:nvPr/>
        </p:nvSpPr>
        <p:spPr>
          <a:xfrm>
            <a:off x="2527748" y="2147082"/>
            <a:ext cx="300082" cy="369332"/>
          </a:xfrm>
          <a:prstGeom prst="rect">
            <a:avLst/>
          </a:prstGeom>
          <a:noFill/>
        </p:spPr>
        <p:txBody>
          <a:bodyPr wrap="none" rtlCol="0">
            <a:spAutoFit/>
          </a:bodyPr>
          <a:lstStyle/>
          <a:p>
            <a:r>
              <a:rPr lang="cs-CZ" dirty="0"/>
              <a:t>+</a:t>
            </a:r>
            <a:endParaRPr lang="en-US" dirty="0"/>
          </a:p>
        </p:txBody>
      </p:sp>
      <p:sp>
        <p:nvSpPr>
          <p:cNvPr id="149" name="TextovéPole 148">
            <a:extLst>
              <a:ext uri="{FF2B5EF4-FFF2-40B4-BE49-F238E27FC236}">
                <a16:creationId xmlns:a16="http://schemas.microsoft.com/office/drawing/2014/main" id="{9A39A2E1-29B6-4680-BE4A-F4B744B4CC50}"/>
              </a:ext>
            </a:extLst>
          </p:cNvPr>
          <p:cNvSpPr txBox="1"/>
          <p:nvPr/>
        </p:nvSpPr>
        <p:spPr>
          <a:xfrm>
            <a:off x="5038554" y="1368835"/>
            <a:ext cx="300082" cy="369332"/>
          </a:xfrm>
          <a:prstGeom prst="rect">
            <a:avLst/>
          </a:prstGeom>
          <a:noFill/>
        </p:spPr>
        <p:txBody>
          <a:bodyPr wrap="none" rtlCol="0">
            <a:spAutoFit/>
          </a:bodyPr>
          <a:lstStyle/>
          <a:p>
            <a:r>
              <a:rPr lang="cs-CZ" dirty="0"/>
              <a:t>+</a:t>
            </a:r>
            <a:endParaRPr lang="en-US" dirty="0"/>
          </a:p>
        </p:txBody>
      </p:sp>
    </p:spTree>
    <p:custDataLst>
      <p:tags r:id="rId1"/>
    </p:custDataLst>
    <p:extLst>
      <p:ext uri="{BB962C8B-B14F-4D97-AF65-F5344CB8AC3E}">
        <p14:creationId xmlns:p14="http://schemas.microsoft.com/office/powerpoint/2010/main" val="1727951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fade">
                                      <p:cBhvr>
                                        <p:cTn id="7" dur="500"/>
                                        <p:tgtEl>
                                          <p:spTgt spid="1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9"/>
                                        </p:tgtEl>
                                        <p:attrNameLst>
                                          <p:attrName>style.visibility</p:attrName>
                                        </p:attrNameLst>
                                      </p:cBhvr>
                                      <p:to>
                                        <p:strVal val="visible"/>
                                      </p:to>
                                    </p:set>
                                    <p:animEffect transition="in" filter="fade">
                                      <p:cBhvr>
                                        <p:cTn id="13" dur="500"/>
                                        <p:tgtEl>
                                          <p:spTgt spid="14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fade">
                                      <p:cBhvr>
                                        <p:cTn id="16" dur="500"/>
                                        <p:tgtEl>
                                          <p:spTgt spid="14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5"/>
                                        </p:tgtEl>
                                        <p:attrNameLst>
                                          <p:attrName>style.visibility</p:attrName>
                                        </p:attrNameLst>
                                      </p:cBhvr>
                                      <p:to>
                                        <p:strVal val="visible"/>
                                      </p:to>
                                    </p:set>
                                    <p:animEffect transition="in" filter="fade">
                                      <p:cBhvr>
                                        <p:cTn id="21" dur="500"/>
                                        <p:tgtEl>
                                          <p:spTgt spid="145"/>
                                        </p:tgtEl>
                                      </p:cBhvr>
                                    </p:animEffect>
                                  </p:childTnLst>
                                </p:cTn>
                              </p:par>
                              <p:par>
                                <p:cTn id="22" presetID="10" presetClass="entr" presetSubtype="0" fill="hold" nodeType="with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par>
                                <p:cTn id="25" presetID="10" presetClass="entr" presetSubtype="0" fill="hold" nodeType="withEffect">
                                  <p:stCondLst>
                                    <p:cond delay="0"/>
                                  </p:stCondLst>
                                  <p:childTnLst>
                                    <p:set>
                                      <p:cBhvr>
                                        <p:cTn id="26" dur="1" fill="hold">
                                          <p:stCondLst>
                                            <p:cond delay="0"/>
                                          </p:stCondLst>
                                        </p:cTn>
                                        <p:tgtEl>
                                          <p:spTgt spid="120"/>
                                        </p:tgtEl>
                                        <p:attrNameLst>
                                          <p:attrName>style.visibility</p:attrName>
                                        </p:attrNameLst>
                                      </p:cBhvr>
                                      <p:to>
                                        <p:strVal val="visible"/>
                                      </p:to>
                                    </p:set>
                                    <p:animEffect transition="in" filter="fade">
                                      <p:cBhvr>
                                        <p:cTn id="27" dur="500"/>
                                        <p:tgtEl>
                                          <p:spTgt spid="120"/>
                                        </p:tgtEl>
                                      </p:cBhvr>
                                    </p:animEffect>
                                  </p:childTnLst>
                                </p:cTn>
                              </p:par>
                              <p:par>
                                <p:cTn id="28" presetID="10" presetClass="entr" presetSubtype="0" fill="hold" nodeType="with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500"/>
                                        <p:tgtEl>
                                          <p:spTgt spid="83"/>
                                        </p:tgtEl>
                                      </p:cBhvr>
                                    </p:animEffect>
                                  </p:childTnLst>
                                </p:cTn>
                              </p:par>
                              <p:par>
                                <p:cTn id="31" presetID="10" presetClass="entr" presetSubtype="0" fill="hold" nodeType="withEffect">
                                  <p:stCondLst>
                                    <p:cond delay="0"/>
                                  </p:stCondLst>
                                  <p:childTnLst>
                                    <p:set>
                                      <p:cBhvr>
                                        <p:cTn id="32" dur="1" fill="hold">
                                          <p:stCondLst>
                                            <p:cond delay="0"/>
                                          </p:stCondLst>
                                        </p:cTn>
                                        <p:tgtEl>
                                          <p:spTgt spid="79"/>
                                        </p:tgtEl>
                                        <p:attrNameLst>
                                          <p:attrName>style.visibility</p:attrName>
                                        </p:attrNameLst>
                                      </p:cBhvr>
                                      <p:to>
                                        <p:strVal val="visible"/>
                                      </p:to>
                                    </p:set>
                                    <p:animEffect transition="in" filter="fade">
                                      <p:cBhvr>
                                        <p:cTn id="33" dur="500"/>
                                        <p:tgtEl>
                                          <p:spTgt spid="7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500"/>
                                        <p:tgtEl>
                                          <p:spTgt spid="8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Effect transition="in" filter="fade">
                                      <p:cBhvr>
                                        <p:cTn id="39" dur="500"/>
                                        <p:tgtEl>
                                          <p:spTgt spid="78"/>
                                        </p:tgtEl>
                                      </p:cBhvr>
                                    </p:animEffect>
                                  </p:childTnLst>
                                </p:cTn>
                              </p:par>
                              <p:par>
                                <p:cTn id="40" presetID="10" presetClass="exit" presetSubtype="0" fill="hold" nodeType="withEffect">
                                  <p:stCondLst>
                                    <p:cond delay="0"/>
                                  </p:stCondLst>
                                  <p:childTnLst>
                                    <p:animEffect transition="out" filter="fade">
                                      <p:cBhvr>
                                        <p:cTn id="41" dur="500"/>
                                        <p:tgtEl>
                                          <p:spTgt spid="1030"/>
                                        </p:tgtEl>
                                      </p:cBhvr>
                                    </p:animEffect>
                                    <p:set>
                                      <p:cBhvr>
                                        <p:cTn id="42" dur="1" fill="hold">
                                          <p:stCondLst>
                                            <p:cond delay="499"/>
                                          </p:stCondLst>
                                        </p:cTn>
                                        <p:tgtEl>
                                          <p:spTgt spid="10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1" grpId="0" animBg="1"/>
      <p:bldP spid="145" grpId="0" animBg="1"/>
      <p:bldP spid="3" grpId="0"/>
      <p:bldP spid="147" grpId="0"/>
      <p:bldP spid="148" grpId="0"/>
      <p:bldP spid="149"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a:xfrm>
            <a:off x="227801" y="0"/>
            <a:ext cx="11415678" cy="1325563"/>
          </a:xfrm>
        </p:spPr>
        <p:txBody>
          <a:bodyPr>
            <a:normAutofit/>
          </a:bodyPr>
          <a:lstStyle/>
          <a:p>
            <a:pPr algn="ctr"/>
            <a:r>
              <a:rPr lang="cs-CZ" b="1" dirty="0">
                <a:solidFill>
                  <a:srgbClr val="C00000"/>
                </a:solidFill>
              </a:rPr>
              <a:t>Hydrogen </a:t>
            </a:r>
            <a:r>
              <a:rPr lang="cs-CZ" b="1" dirty="0" err="1">
                <a:solidFill>
                  <a:srgbClr val="C00000"/>
                </a:solidFill>
              </a:rPr>
              <a:t>bonds</a:t>
            </a:r>
            <a:r>
              <a:rPr lang="cs-CZ" b="1" dirty="0">
                <a:solidFill>
                  <a:srgbClr val="C00000"/>
                </a:solidFill>
              </a:rPr>
              <a:t> in </a:t>
            </a:r>
            <a:r>
              <a:rPr lang="cs-CZ" b="1" dirty="0" err="1">
                <a:solidFill>
                  <a:srgbClr val="C00000"/>
                </a:solidFill>
              </a:rPr>
              <a:t>water</a:t>
            </a:r>
            <a:endParaRPr lang="cs-CZ" b="1" dirty="0">
              <a:solidFill>
                <a:srgbClr val="C00000"/>
              </a:solidFill>
            </a:endParaRPr>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17" name="Ovál 216">
            <a:extLst>
              <a:ext uri="{FF2B5EF4-FFF2-40B4-BE49-F238E27FC236}">
                <a16:creationId xmlns:a16="http://schemas.microsoft.com/office/drawing/2014/main" id="{7D4C963F-EE95-441B-87EB-D8F8BFA97171}"/>
              </a:ext>
            </a:extLst>
          </p:cNvPr>
          <p:cNvSpPr/>
          <p:nvPr/>
        </p:nvSpPr>
        <p:spPr>
          <a:xfrm rot="1923063">
            <a:off x="5509193" y="5361751"/>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20" name="Skupina 219">
            <a:extLst>
              <a:ext uri="{FF2B5EF4-FFF2-40B4-BE49-F238E27FC236}">
                <a16:creationId xmlns:a16="http://schemas.microsoft.com/office/drawing/2014/main" id="{50F89B9D-A6D6-479A-A4BA-F2E9C186904D}"/>
              </a:ext>
            </a:extLst>
          </p:cNvPr>
          <p:cNvGrpSpPr/>
          <p:nvPr/>
        </p:nvGrpSpPr>
        <p:grpSpPr>
          <a:xfrm rot="7124565">
            <a:off x="7556522" y="2474627"/>
            <a:ext cx="821872" cy="838201"/>
            <a:chOff x="2841171" y="3118756"/>
            <a:chExt cx="821872" cy="838201"/>
          </a:xfrm>
        </p:grpSpPr>
        <p:cxnSp>
          <p:nvCxnSpPr>
            <p:cNvPr id="250" name="Přímá spojnice 249">
              <a:extLst>
                <a:ext uri="{FF2B5EF4-FFF2-40B4-BE49-F238E27FC236}">
                  <a16:creationId xmlns:a16="http://schemas.microsoft.com/office/drawing/2014/main" id="{11B89180-18A8-4B2D-A4DB-17A58E249BA4}"/>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a:extLst>
                <a:ext uri="{FF2B5EF4-FFF2-40B4-BE49-F238E27FC236}">
                  <a16:creationId xmlns:a16="http://schemas.microsoft.com/office/drawing/2014/main" id="{E0031C18-8BED-427F-9F95-E7DBDB79168C}"/>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a:extLst>
                <a:ext uri="{FF2B5EF4-FFF2-40B4-BE49-F238E27FC236}">
                  <a16:creationId xmlns:a16="http://schemas.microsoft.com/office/drawing/2014/main" id="{109878A0-8BEE-4CAB-BC87-A26A9F6372CA}"/>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a:extLst>
                <a:ext uri="{FF2B5EF4-FFF2-40B4-BE49-F238E27FC236}">
                  <a16:creationId xmlns:a16="http://schemas.microsoft.com/office/drawing/2014/main" id="{E53C3777-E4B5-4404-9E91-1EE43E3AD3C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a:extLst>
                <a:ext uri="{FF2B5EF4-FFF2-40B4-BE49-F238E27FC236}">
                  <a16:creationId xmlns:a16="http://schemas.microsoft.com/office/drawing/2014/main" id="{16039BAA-9142-4D2B-B3CE-AE5BD1AC6E26}"/>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59" name="Skupina 258">
            <a:extLst>
              <a:ext uri="{FF2B5EF4-FFF2-40B4-BE49-F238E27FC236}">
                <a16:creationId xmlns:a16="http://schemas.microsoft.com/office/drawing/2014/main" id="{9F13A6E5-42C5-461C-85E3-9C5E67A5EBC4}"/>
              </a:ext>
            </a:extLst>
          </p:cNvPr>
          <p:cNvGrpSpPr/>
          <p:nvPr/>
        </p:nvGrpSpPr>
        <p:grpSpPr>
          <a:xfrm rot="7936150">
            <a:off x="10378751" y="2839374"/>
            <a:ext cx="1517310" cy="1000219"/>
            <a:chOff x="5200013" y="2923807"/>
            <a:chExt cx="1517310" cy="1000219"/>
          </a:xfrm>
        </p:grpSpPr>
        <p:sp>
          <p:nvSpPr>
            <p:cNvPr id="260" name="Ovál 259">
              <a:extLst>
                <a:ext uri="{FF2B5EF4-FFF2-40B4-BE49-F238E27FC236}">
                  <a16:creationId xmlns:a16="http://schemas.microsoft.com/office/drawing/2014/main" id="{0A8597ED-0BB9-46A1-9719-19AAED34DAD3}"/>
                </a:ext>
              </a:extLst>
            </p:cNvPr>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1" name="Přímá spojnice 260">
              <a:extLst>
                <a:ext uri="{FF2B5EF4-FFF2-40B4-BE49-F238E27FC236}">
                  <a16:creationId xmlns:a16="http://schemas.microsoft.com/office/drawing/2014/main" id="{DEDA8255-8A5D-47B9-AAB2-86A5792A2602}"/>
                </a:ext>
              </a:extLst>
            </p:cNvPr>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2" name="Přímá spojnice 261">
              <a:extLst>
                <a:ext uri="{FF2B5EF4-FFF2-40B4-BE49-F238E27FC236}">
                  <a16:creationId xmlns:a16="http://schemas.microsoft.com/office/drawing/2014/main" id="{A29F848C-D845-4AB3-9AFA-CDC20C8BEA6E}"/>
                </a:ext>
              </a:extLst>
            </p:cNvPr>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3" name="Ovál 262">
              <a:extLst>
                <a:ext uri="{FF2B5EF4-FFF2-40B4-BE49-F238E27FC236}">
                  <a16:creationId xmlns:a16="http://schemas.microsoft.com/office/drawing/2014/main" id="{6B322CCB-FA1D-479D-A6C6-ECB202DE6B6F}"/>
                </a:ext>
              </a:extLst>
            </p:cNvPr>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4" name="Ovál 263">
              <a:extLst>
                <a:ext uri="{FF2B5EF4-FFF2-40B4-BE49-F238E27FC236}">
                  <a16:creationId xmlns:a16="http://schemas.microsoft.com/office/drawing/2014/main" id="{27EAA361-1A25-4BC7-B0EE-B085AD64FA30}"/>
                </a:ext>
              </a:extLst>
            </p:cNvPr>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65" name="Skupina 264">
            <a:extLst>
              <a:ext uri="{FF2B5EF4-FFF2-40B4-BE49-F238E27FC236}">
                <a16:creationId xmlns:a16="http://schemas.microsoft.com/office/drawing/2014/main" id="{F71916F2-CC1D-4B93-8258-AFC04F862DB6}"/>
              </a:ext>
            </a:extLst>
          </p:cNvPr>
          <p:cNvGrpSpPr/>
          <p:nvPr/>
        </p:nvGrpSpPr>
        <p:grpSpPr>
          <a:xfrm rot="20821052">
            <a:off x="1137387" y="4769146"/>
            <a:ext cx="876301" cy="1605642"/>
            <a:chOff x="1817914" y="2449286"/>
            <a:chExt cx="876301" cy="1605642"/>
          </a:xfrm>
        </p:grpSpPr>
        <p:sp>
          <p:nvSpPr>
            <p:cNvPr id="266" name="Ovál 265">
              <a:extLst>
                <a:ext uri="{FF2B5EF4-FFF2-40B4-BE49-F238E27FC236}">
                  <a16:creationId xmlns:a16="http://schemas.microsoft.com/office/drawing/2014/main" id="{2470846D-2C63-4C33-82BB-4C72FB8D1383}"/>
                </a:ext>
              </a:extLst>
            </p:cNvPr>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7" name="Přímá spojnice 266">
              <a:extLst>
                <a:ext uri="{FF2B5EF4-FFF2-40B4-BE49-F238E27FC236}">
                  <a16:creationId xmlns:a16="http://schemas.microsoft.com/office/drawing/2014/main" id="{BA653457-59CD-4487-A348-C81632A67FE9}"/>
                </a:ext>
              </a:extLst>
            </p:cNvPr>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8" name="Přímá spojnice 267">
              <a:extLst>
                <a:ext uri="{FF2B5EF4-FFF2-40B4-BE49-F238E27FC236}">
                  <a16:creationId xmlns:a16="http://schemas.microsoft.com/office/drawing/2014/main" id="{7DDE0ECB-CD29-4D98-A5BD-619A9E96E2F6}"/>
                </a:ext>
              </a:extLst>
            </p:cNvPr>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9" name="Ovál 268">
              <a:extLst>
                <a:ext uri="{FF2B5EF4-FFF2-40B4-BE49-F238E27FC236}">
                  <a16:creationId xmlns:a16="http://schemas.microsoft.com/office/drawing/2014/main" id="{7120C625-C8AC-48F7-AB7D-058FB58CE47B}"/>
                </a:ext>
              </a:extLst>
            </p:cNvPr>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0" name="Ovál 269">
              <a:extLst>
                <a:ext uri="{FF2B5EF4-FFF2-40B4-BE49-F238E27FC236}">
                  <a16:creationId xmlns:a16="http://schemas.microsoft.com/office/drawing/2014/main" id="{339613C8-FCBB-468D-9E82-78516B5B6F33}"/>
                </a:ext>
              </a:extLst>
            </p:cNvPr>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71" name="Skupina 270">
            <a:extLst>
              <a:ext uri="{FF2B5EF4-FFF2-40B4-BE49-F238E27FC236}">
                <a16:creationId xmlns:a16="http://schemas.microsoft.com/office/drawing/2014/main" id="{FD7A7D45-768B-4DD0-B338-4FDD7DC64900}"/>
              </a:ext>
            </a:extLst>
          </p:cNvPr>
          <p:cNvGrpSpPr/>
          <p:nvPr/>
        </p:nvGrpSpPr>
        <p:grpSpPr>
          <a:xfrm rot="18136322">
            <a:off x="2226143" y="5053461"/>
            <a:ext cx="821872" cy="838201"/>
            <a:chOff x="2841171" y="3118756"/>
            <a:chExt cx="821872" cy="838201"/>
          </a:xfrm>
        </p:grpSpPr>
        <p:cxnSp>
          <p:nvCxnSpPr>
            <p:cNvPr id="272" name="Přímá spojnice 271">
              <a:extLst>
                <a:ext uri="{FF2B5EF4-FFF2-40B4-BE49-F238E27FC236}">
                  <a16:creationId xmlns:a16="http://schemas.microsoft.com/office/drawing/2014/main" id="{22D90AFD-E982-4B7E-95B3-9BE05A875E3E}"/>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a:extLst>
                <a:ext uri="{FF2B5EF4-FFF2-40B4-BE49-F238E27FC236}">
                  <a16:creationId xmlns:a16="http://schemas.microsoft.com/office/drawing/2014/main" id="{F5D3383E-E18B-480C-AF73-4252CACEAD7A}"/>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4" name="Přímá spojnice 273">
              <a:extLst>
                <a:ext uri="{FF2B5EF4-FFF2-40B4-BE49-F238E27FC236}">
                  <a16:creationId xmlns:a16="http://schemas.microsoft.com/office/drawing/2014/main" id="{6164B627-79FA-42C8-99AE-284E53881D5C}"/>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5" name="Přímá spojnice 274">
              <a:extLst>
                <a:ext uri="{FF2B5EF4-FFF2-40B4-BE49-F238E27FC236}">
                  <a16:creationId xmlns:a16="http://schemas.microsoft.com/office/drawing/2014/main" id="{E59099C4-310C-4009-951E-AD2A8485E07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Přímá spojnice 275">
              <a:extLst>
                <a:ext uri="{FF2B5EF4-FFF2-40B4-BE49-F238E27FC236}">
                  <a16:creationId xmlns:a16="http://schemas.microsoft.com/office/drawing/2014/main" id="{11418D4A-C9FF-4BA7-ABD6-EB739A325897}"/>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2154892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2"/>
                                        </p:tgtEl>
                                        <p:attrNameLst>
                                          <p:attrName>style.visibility</p:attrName>
                                        </p:attrNameLst>
                                      </p:cBhvr>
                                      <p:to>
                                        <p:strVal val="visible"/>
                                      </p:to>
                                    </p:set>
                                    <p:animEffect transition="in" filter="fade">
                                      <p:cBhvr>
                                        <p:cTn id="15" dur="500"/>
                                        <p:tgtEl>
                                          <p:spTgt spid="132"/>
                                        </p:tgtEl>
                                      </p:cBhvr>
                                    </p:animEffect>
                                  </p:childTnLst>
                                </p:cTn>
                              </p:par>
                              <p:par>
                                <p:cTn id="16" presetID="10" presetClass="entr" presetSubtype="0" fill="hold" nodeType="with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fade">
                                      <p:cBhvr>
                                        <p:cTn id="18" dur="5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6"/>
                                        </p:tgtEl>
                                        <p:attrNameLst>
                                          <p:attrName>style.visibility</p:attrName>
                                        </p:attrNameLst>
                                      </p:cBhvr>
                                      <p:to>
                                        <p:strVal val="visible"/>
                                      </p:to>
                                    </p:set>
                                    <p:animEffect transition="in" filter="fade">
                                      <p:cBhvr>
                                        <p:cTn id="26" dur="500"/>
                                        <p:tgtEl>
                                          <p:spTgt spid="14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par>
                                <p:cTn id="30" presetID="10" presetClass="entr" presetSubtype="0" fill="hold"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par>
                                <p:cTn id="33" presetID="10" presetClass="entr" presetSubtype="0" fill="hold" nodeType="withEffect">
                                  <p:stCondLst>
                                    <p:cond delay="0"/>
                                  </p:stCondLst>
                                  <p:childTnLst>
                                    <p:set>
                                      <p:cBhvr>
                                        <p:cTn id="34" dur="1" fill="hold">
                                          <p:stCondLst>
                                            <p:cond delay="0"/>
                                          </p:stCondLst>
                                        </p:cTn>
                                        <p:tgtEl>
                                          <p:spTgt spid="159"/>
                                        </p:tgtEl>
                                        <p:attrNameLst>
                                          <p:attrName>style.visibility</p:attrName>
                                        </p:attrNameLst>
                                      </p:cBhvr>
                                      <p:to>
                                        <p:strVal val="visible"/>
                                      </p:to>
                                    </p:set>
                                    <p:animEffect transition="in" filter="fade">
                                      <p:cBhvr>
                                        <p:cTn id="35" dur="500"/>
                                        <p:tgtEl>
                                          <p:spTgt spid="159"/>
                                        </p:tgtEl>
                                      </p:cBhvr>
                                    </p:animEffect>
                                  </p:childTnLst>
                                </p:cTn>
                              </p:par>
                              <p:par>
                                <p:cTn id="36" presetID="10" presetClass="entr" presetSubtype="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par>
                                <p:cTn id="44" presetID="10" presetClass="entr" presetSubtype="0" fill="hold" nodeType="with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500"/>
                                        <p:tgtEl>
                                          <p:spTgt spid="9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0"/>
                                        </p:tgtEl>
                                        <p:attrNameLst>
                                          <p:attrName>style.visibility</p:attrName>
                                        </p:attrNameLst>
                                      </p:cBhvr>
                                      <p:to>
                                        <p:strVal val="visible"/>
                                      </p:to>
                                    </p:set>
                                    <p:animEffect transition="in" filter="fade">
                                      <p:cBhvr>
                                        <p:cTn id="49" dur="500"/>
                                        <p:tgtEl>
                                          <p:spTgt spid="90"/>
                                        </p:tgtEl>
                                      </p:cBhvr>
                                    </p:animEffect>
                                  </p:childTnLst>
                                </p:cTn>
                              </p:par>
                              <p:par>
                                <p:cTn id="50" presetID="10" presetClass="entr" presetSubtype="0" fill="hold" nodeType="with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fade">
                                      <p:cBhvr>
                                        <p:cTn id="52" dur="500"/>
                                        <p:tgtEl>
                                          <p:spTgt spid="9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fade">
                                      <p:cBhvr>
                                        <p:cTn id="55" dur="500"/>
                                        <p:tgtEl>
                                          <p:spTgt spid="93"/>
                                        </p:tgtEl>
                                      </p:cBhvr>
                                    </p:animEffect>
                                  </p:childTnLst>
                                </p:cTn>
                              </p:par>
                              <p:par>
                                <p:cTn id="56" presetID="10" presetClass="entr" presetSubtype="0" fill="hold" nodeType="withEffect">
                                  <p:stCondLst>
                                    <p:cond delay="0"/>
                                  </p:stCondLst>
                                  <p:childTnLst>
                                    <p:set>
                                      <p:cBhvr>
                                        <p:cTn id="57" dur="1" fill="hold">
                                          <p:stCondLst>
                                            <p:cond delay="0"/>
                                          </p:stCondLst>
                                        </p:cTn>
                                        <p:tgtEl>
                                          <p:spTgt spid="128"/>
                                        </p:tgtEl>
                                        <p:attrNameLst>
                                          <p:attrName>style.visibility</p:attrName>
                                        </p:attrNameLst>
                                      </p:cBhvr>
                                      <p:to>
                                        <p:strVal val="visible"/>
                                      </p:to>
                                    </p:set>
                                    <p:animEffect transition="in" filter="fade">
                                      <p:cBhvr>
                                        <p:cTn id="58" dur="500"/>
                                        <p:tgtEl>
                                          <p:spTgt spid="128"/>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265"/>
                                        </p:tgtEl>
                                        <p:attrNameLst>
                                          <p:attrName>style.visibility</p:attrName>
                                        </p:attrNameLst>
                                      </p:cBhvr>
                                      <p:to>
                                        <p:strVal val="visible"/>
                                      </p:to>
                                    </p:set>
                                    <p:animEffect transition="in" filter="fade">
                                      <p:cBhvr>
                                        <p:cTn id="63" dur="500"/>
                                        <p:tgtEl>
                                          <p:spTgt spid="265"/>
                                        </p:tgtEl>
                                      </p:cBhvr>
                                    </p:animEffect>
                                  </p:childTnLst>
                                </p:cTn>
                              </p:par>
                              <p:par>
                                <p:cTn id="64" presetID="10" presetClass="entr" presetSubtype="0" fill="hold" nodeType="withEffect">
                                  <p:stCondLst>
                                    <p:cond delay="0"/>
                                  </p:stCondLst>
                                  <p:childTnLst>
                                    <p:set>
                                      <p:cBhvr>
                                        <p:cTn id="65" dur="1" fill="hold">
                                          <p:stCondLst>
                                            <p:cond delay="0"/>
                                          </p:stCondLst>
                                        </p:cTn>
                                        <p:tgtEl>
                                          <p:spTgt spid="271"/>
                                        </p:tgtEl>
                                        <p:attrNameLst>
                                          <p:attrName>style.visibility</p:attrName>
                                        </p:attrNameLst>
                                      </p:cBhvr>
                                      <p:to>
                                        <p:strVal val="visible"/>
                                      </p:to>
                                    </p:set>
                                    <p:animEffect transition="in" filter="fade">
                                      <p:cBhvr>
                                        <p:cTn id="66" dur="500"/>
                                        <p:tgtEl>
                                          <p:spTgt spid="271"/>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5"/>
                                        </p:tgtEl>
                                        <p:attrNameLst>
                                          <p:attrName>style.visibility</p:attrName>
                                        </p:attrNameLst>
                                      </p:cBhvr>
                                      <p:to>
                                        <p:strVal val="visible"/>
                                      </p:to>
                                    </p:set>
                                    <p:animEffect transition="in" filter="fade">
                                      <p:cBhvr>
                                        <p:cTn id="71" dur="500"/>
                                        <p:tgtEl>
                                          <p:spTgt spid="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17"/>
                                        </p:tgtEl>
                                        <p:attrNameLst>
                                          <p:attrName>style.visibility</p:attrName>
                                        </p:attrNameLst>
                                      </p:cBhvr>
                                      <p:to>
                                        <p:strVal val="visible"/>
                                      </p:to>
                                    </p:set>
                                    <p:animEffect transition="in" filter="fade">
                                      <p:cBhvr>
                                        <p:cTn id="74" dur="500"/>
                                        <p:tgtEl>
                                          <p:spTgt spid="21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8"/>
                                        </p:tgtEl>
                                        <p:attrNameLst>
                                          <p:attrName>style.visibility</p:attrName>
                                        </p:attrNameLst>
                                      </p:cBhvr>
                                      <p:to>
                                        <p:strVal val="visible"/>
                                      </p:to>
                                    </p:set>
                                    <p:animEffect transition="in" filter="fade">
                                      <p:cBhvr>
                                        <p:cTn id="77" dur="500"/>
                                        <p:tgtEl>
                                          <p:spTgt spid="8"/>
                                        </p:tgtEl>
                                      </p:cBhvr>
                                    </p:animEffect>
                                  </p:childTnLst>
                                </p:cTn>
                              </p:par>
                              <p:par>
                                <p:cTn id="78" presetID="10" presetClass="entr" presetSubtype="0" fill="hold" nodeType="withEffect">
                                  <p:stCondLst>
                                    <p:cond delay="0"/>
                                  </p:stCondLst>
                                  <p:childTnLst>
                                    <p:set>
                                      <p:cBhvr>
                                        <p:cTn id="79" dur="1" fill="hold">
                                          <p:stCondLst>
                                            <p:cond delay="0"/>
                                          </p:stCondLst>
                                        </p:cTn>
                                        <p:tgtEl>
                                          <p:spTgt spid="6"/>
                                        </p:tgtEl>
                                        <p:attrNameLst>
                                          <p:attrName>style.visibility</p:attrName>
                                        </p:attrNameLst>
                                      </p:cBhvr>
                                      <p:to>
                                        <p:strVal val="visible"/>
                                      </p:to>
                                    </p:set>
                                    <p:animEffect transition="in" filter="fade">
                                      <p:cBhvr>
                                        <p:cTn id="80" dur="500"/>
                                        <p:tgtEl>
                                          <p:spTgt spid="6"/>
                                        </p:tgtEl>
                                      </p:cBhvr>
                                    </p:animEffect>
                                  </p:childTnLst>
                                </p:cTn>
                              </p:par>
                              <p:par>
                                <p:cTn id="81" presetID="10" presetClass="entr" presetSubtype="0" fill="hold" nodeType="withEffect">
                                  <p:stCondLst>
                                    <p:cond delay="0"/>
                                  </p:stCondLst>
                                  <p:childTnLst>
                                    <p:set>
                                      <p:cBhvr>
                                        <p:cTn id="82" dur="1" fill="hold">
                                          <p:stCondLst>
                                            <p:cond delay="0"/>
                                          </p:stCondLst>
                                        </p:cTn>
                                        <p:tgtEl>
                                          <p:spTgt spid="163"/>
                                        </p:tgtEl>
                                        <p:attrNameLst>
                                          <p:attrName>style.visibility</p:attrName>
                                        </p:attrNameLst>
                                      </p:cBhvr>
                                      <p:to>
                                        <p:strVal val="visible"/>
                                      </p:to>
                                    </p:set>
                                    <p:animEffect transition="in" filter="fade">
                                      <p:cBhvr>
                                        <p:cTn id="83" dur="500"/>
                                        <p:tgtEl>
                                          <p:spTgt spid="163"/>
                                        </p:tgtEl>
                                      </p:cBhvr>
                                    </p:animEffect>
                                  </p:childTnLst>
                                </p:cTn>
                              </p:par>
                              <p:par>
                                <p:cTn id="84" presetID="10" presetClass="entr" presetSubtype="0" fill="hold" nodeType="with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fad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220"/>
                                        </p:tgtEl>
                                        <p:attrNameLst>
                                          <p:attrName>style.visibility</p:attrName>
                                        </p:attrNameLst>
                                      </p:cBhvr>
                                      <p:to>
                                        <p:strVal val="visible"/>
                                      </p:to>
                                    </p:set>
                                    <p:animEffect transition="in" filter="fade">
                                      <p:cBhvr>
                                        <p:cTn id="91" dur="500"/>
                                        <p:tgtEl>
                                          <p:spTgt spid="22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4"/>
                                        </p:tgtEl>
                                        <p:attrNameLst>
                                          <p:attrName>style.visibility</p:attrName>
                                        </p:attrNameLst>
                                      </p:cBhvr>
                                      <p:to>
                                        <p:strVal val="visible"/>
                                      </p:to>
                                    </p:set>
                                    <p:animEffect transition="in" filter="fade">
                                      <p:cBhvr>
                                        <p:cTn id="94" dur="500"/>
                                        <p:tgtEl>
                                          <p:spTgt spid="104"/>
                                        </p:tgtEl>
                                      </p:cBhvr>
                                    </p:animEffect>
                                  </p:childTnLst>
                                </p:cTn>
                              </p:par>
                              <p:par>
                                <p:cTn id="95" presetID="10" presetClass="entr" presetSubtype="0" fill="hold" nodeType="with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Effect transition="in" filter="fade">
                                      <p:cBhvr>
                                        <p:cTn id="100" dur="500"/>
                                        <p:tgtEl>
                                          <p:spTgt spid="10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8"/>
                                        </p:tgtEl>
                                        <p:attrNameLst>
                                          <p:attrName>style.visibility</p:attrName>
                                        </p:attrNameLst>
                                      </p:cBhvr>
                                      <p:to>
                                        <p:strVal val="visible"/>
                                      </p:to>
                                    </p:set>
                                    <p:animEffect transition="in" filter="fade">
                                      <p:cBhvr>
                                        <p:cTn id="103" dur="500"/>
                                        <p:tgtEl>
                                          <p:spTgt spid="108"/>
                                        </p:tgtEl>
                                      </p:cBhvr>
                                    </p:animEffect>
                                  </p:childTnLst>
                                </p:cTn>
                              </p:par>
                              <p:par>
                                <p:cTn id="104" presetID="10" presetClass="entr" presetSubtype="0" fill="hold" nodeType="withEffect">
                                  <p:stCondLst>
                                    <p:cond delay="0"/>
                                  </p:stCondLst>
                                  <p:childTnLst>
                                    <p:set>
                                      <p:cBhvr>
                                        <p:cTn id="105" dur="1" fill="hold">
                                          <p:stCondLst>
                                            <p:cond delay="0"/>
                                          </p:stCondLst>
                                        </p:cTn>
                                        <p:tgtEl>
                                          <p:spTgt spid="105"/>
                                        </p:tgtEl>
                                        <p:attrNameLst>
                                          <p:attrName>style.visibility</p:attrName>
                                        </p:attrNameLst>
                                      </p:cBhvr>
                                      <p:to>
                                        <p:strVal val="visible"/>
                                      </p:to>
                                    </p:set>
                                    <p:animEffect transition="in" filter="fade">
                                      <p:cBhvr>
                                        <p:cTn id="106" dur="500"/>
                                        <p:tgtEl>
                                          <p:spTgt spid="105"/>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
                                        </p:tgtEl>
                                        <p:attrNameLst>
                                          <p:attrName>style.visibility</p:attrName>
                                        </p:attrNameLst>
                                      </p:cBhvr>
                                      <p:to>
                                        <p:strVal val="visible"/>
                                      </p:to>
                                    </p:set>
                                    <p:animEffect transition="in" filter="fade">
                                      <p:cBhvr>
                                        <p:cTn id="109" dur="500"/>
                                        <p:tgtEl>
                                          <p:spTgt spid="10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nodeType="clickEffect">
                                  <p:stCondLst>
                                    <p:cond delay="0"/>
                                  </p:stCondLst>
                                  <p:childTnLst>
                                    <p:set>
                                      <p:cBhvr>
                                        <p:cTn id="113" dur="1" fill="hold">
                                          <p:stCondLst>
                                            <p:cond delay="0"/>
                                          </p:stCondLst>
                                        </p:cTn>
                                        <p:tgtEl>
                                          <p:spTgt spid="109"/>
                                        </p:tgtEl>
                                        <p:attrNameLst>
                                          <p:attrName>style.visibility</p:attrName>
                                        </p:attrNameLst>
                                      </p:cBhvr>
                                      <p:to>
                                        <p:strVal val="visible"/>
                                      </p:to>
                                    </p:set>
                                    <p:animEffect transition="in" filter="fade">
                                      <p:cBhvr>
                                        <p:cTn id="114" dur="500"/>
                                        <p:tgtEl>
                                          <p:spTgt spid="109"/>
                                        </p:tgtEl>
                                      </p:cBhvr>
                                    </p:animEffect>
                                  </p:childTnLst>
                                </p:cTn>
                              </p:par>
                              <p:par>
                                <p:cTn id="115" presetID="10" presetClass="entr" presetSubtype="0" fill="hold" nodeType="withEffect">
                                  <p:stCondLst>
                                    <p:cond delay="0"/>
                                  </p:stCondLst>
                                  <p:childTnLst>
                                    <p:set>
                                      <p:cBhvr>
                                        <p:cTn id="116" dur="1" fill="hold">
                                          <p:stCondLst>
                                            <p:cond delay="0"/>
                                          </p:stCondLst>
                                        </p:cTn>
                                        <p:tgtEl>
                                          <p:spTgt spid="186"/>
                                        </p:tgtEl>
                                        <p:attrNameLst>
                                          <p:attrName>style.visibility</p:attrName>
                                        </p:attrNameLst>
                                      </p:cBhvr>
                                      <p:to>
                                        <p:strVal val="visible"/>
                                      </p:to>
                                    </p:set>
                                    <p:animEffect transition="in" filter="fade">
                                      <p:cBhvr>
                                        <p:cTn id="117" dur="500"/>
                                        <p:tgtEl>
                                          <p:spTgt spid="186"/>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74"/>
                                        </p:tgtEl>
                                        <p:attrNameLst>
                                          <p:attrName>style.visibility</p:attrName>
                                        </p:attrNameLst>
                                      </p:cBhvr>
                                      <p:to>
                                        <p:strVal val="visible"/>
                                      </p:to>
                                    </p:set>
                                    <p:animEffect transition="in" filter="fade">
                                      <p:cBhvr>
                                        <p:cTn id="122" dur="500"/>
                                        <p:tgtEl>
                                          <p:spTgt spid="174"/>
                                        </p:tgtEl>
                                      </p:cBhvr>
                                    </p:animEffect>
                                  </p:childTnLst>
                                </p:cTn>
                              </p:par>
                              <p:par>
                                <p:cTn id="123" presetID="10" presetClass="entr" presetSubtype="0" fill="hold" nodeType="withEffect">
                                  <p:stCondLst>
                                    <p:cond delay="0"/>
                                  </p:stCondLst>
                                  <p:childTnLst>
                                    <p:set>
                                      <p:cBhvr>
                                        <p:cTn id="124" dur="1" fill="hold">
                                          <p:stCondLst>
                                            <p:cond delay="0"/>
                                          </p:stCondLst>
                                        </p:cTn>
                                        <p:tgtEl>
                                          <p:spTgt spid="259"/>
                                        </p:tgtEl>
                                        <p:attrNameLst>
                                          <p:attrName>style.visibility</p:attrName>
                                        </p:attrNameLst>
                                      </p:cBhvr>
                                      <p:to>
                                        <p:strVal val="visible"/>
                                      </p:to>
                                    </p:set>
                                    <p:animEffect transition="in" filter="fade">
                                      <p:cBhvr>
                                        <p:cTn id="125" dur="500"/>
                                        <p:tgtEl>
                                          <p:spTgt spid="259"/>
                                        </p:tgtEl>
                                      </p:cBhvr>
                                    </p:animEffect>
                                  </p:childTnLst>
                                </p:cTn>
                              </p:par>
                            </p:childTnLst>
                          </p:cTn>
                        </p:par>
                      </p:childTnLst>
                    </p:cTn>
                  </p:par>
                  <p:par>
                    <p:cTn id="126" fill="hold">
                      <p:stCondLst>
                        <p:cond delay="indefinite"/>
                      </p:stCondLst>
                      <p:childTnLst>
                        <p:par>
                          <p:cTn id="127" fill="hold">
                            <p:stCondLst>
                              <p:cond delay="0"/>
                            </p:stCondLst>
                            <p:childTnLst>
                              <p:par>
                                <p:cTn id="128" presetID="10" presetClass="entr" presetSubtype="0" fill="hold" nodeType="clickEffect">
                                  <p:stCondLst>
                                    <p:cond delay="0"/>
                                  </p:stCondLst>
                                  <p:childTnLst>
                                    <p:set>
                                      <p:cBhvr>
                                        <p:cTn id="129" dur="1" fill="hold">
                                          <p:stCondLst>
                                            <p:cond delay="0"/>
                                          </p:stCondLst>
                                        </p:cTn>
                                        <p:tgtEl>
                                          <p:spTgt spid="180"/>
                                        </p:tgtEl>
                                        <p:attrNameLst>
                                          <p:attrName>style.visibility</p:attrName>
                                        </p:attrNameLst>
                                      </p:cBhvr>
                                      <p:to>
                                        <p:strVal val="visible"/>
                                      </p:to>
                                    </p:set>
                                    <p:animEffect transition="in" filter="fade">
                                      <p:cBhvr>
                                        <p:cTn id="130" dur="500"/>
                                        <p:tgtEl>
                                          <p:spTgt spid="180"/>
                                        </p:tgtEl>
                                      </p:cBhvr>
                                    </p:animEffect>
                                  </p:childTnLst>
                                </p:cTn>
                              </p:par>
                              <p:par>
                                <p:cTn id="131" presetID="10" presetClass="entr" presetSubtype="0" fill="hold" nodeType="withEffect">
                                  <p:stCondLst>
                                    <p:cond delay="0"/>
                                  </p:stCondLst>
                                  <p:childTnLst>
                                    <p:set>
                                      <p:cBhvr>
                                        <p:cTn id="132" dur="1" fill="hold">
                                          <p:stCondLst>
                                            <p:cond delay="0"/>
                                          </p:stCondLst>
                                        </p:cTn>
                                        <p:tgtEl>
                                          <p:spTgt spid="192"/>
                                        </p:tgtEl>
                                        <p:attrNameLst>
                                          <p:attrName>style.visibility</p:attrName>
                                        </p:attrNameLst>
                                      </p:cBhvr>
                                      <p:to>
                                        <p:strVal val="visible"/>
                                      </p:to>
                                    </p:set>
                                    <p:animEffect transition="in" filter="fade">
                                      <p:cBhvr>
                                        <p:cTn id="133" dur="500"/>
                                        <p:tgtEl>
                                          <p:spTgt spid="192"/>
                                        </p:tgtEl>
                                      </p:cBhvr>
                                    </p:animEffect>
                                  </p:childTnLst>
                                </p:cTn>
                              </p:par>
                              <p:par>
                                <p:cTn id="134" presetID="10" presetClass="entr" presetSubtype="0" fill="hold" nodeType="withEffect">
                                  <p:stCondLst>
                                    <p:cond delay="0"/>
                                  </p:stCondLst>
                                  <p:childTnLst>
                                    <p:set>
                                      <p:cBhvr>
                                        <p:cTn id="135" dur="1" fill="hold">
                                          <p:stCondLst>
                                            <p:cond delay="0"/>
                                          </p:stCondLst>
                                        </p:cTn>
                                        <p:tgtEl>
                                          <p:spTgt spid="204"/>
                                        </p:tgtEl>
                                        <p:attrNameLst>
                                          <p:attrName>style.visibility</p:attrName>
                                        </p:attrNameLst>
                                      </p:cBhvr>
                                      <p:to>
                                        <p:strVal val="visible"/>
                                      </p:to>
                                    </p:set>
                                    <p:animEffect transition="in" filter="fade">
                                      <p:cBhvr>
                                        <p:cTn id="136"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5" grpId="0" animBg="1"/>
      <p:bldP spid="90" grpId="0" animBg="1"/>
      <p:bldP spid="93" grpId="0" animBg="1"/>
      <p:bldP spid="94" grpId="0" animBg="1"/>
      <p:bldP spid="146" grpId="0" animBg="1"/>
      <p:bldP spid="104" grpId="0" animBg="1"/>
      <p:bldP spid="107" grpId="0" animBg="1"/>
      <p:bldP spid="108" grpId="0" animBg="1"/>
      <p:bldP spid="21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54" name="Volný tvar 253"/>
          <p:cNvSpPr/>
          <p:nvPr/>
        </p:nvSpPr>
        <p:spPr>
          <a:xfrm rot="5606027" flipH="1">
            <a:off x="5672188" y="4999258"/>
            <a:ext cx="1790150" cy="102095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Volný tvar 2"/>
          <p:cNvSpPr/>
          <p:nvPr/>
        </p:nvSpPr>
        <p:spPr>
          <a:xfrm rot="10800000">
            <a:off x="3054284" y="3985604"/>
            <a:ext cx="2197377" cy="1797638"/>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vál 8"/>
          <p:cNvSpPr/>
          <p:nvPr/>
        </p:nvSpPr>
        <p:spPr>
          <a:xfrm rot="3438083">
            <a:off x="5526753" y="5357535"/>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p:cNvGrpSpPr/>
          <p:nvPr/>
        </p:nvGrpSpPr>
        <p:grpSpPr>
          <a:xfrm rot="8740498">
            <a:off x="5344030" y="5115435"/>
            <a:ext cx="821872" cy="838201"/>
            <a:chOff x="2841171" y="3118756"/>
            <a:chExt cx="821872" cy="838201"/>
          </a:xfrm>
        </p:grpSpPr>
        <p:cxnSp>
          <p:nvCxnSpPr>
            <p:cNvPr id="24" name="Přímá spojnice 2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Přímá spojnice 2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Přímá spojnice 2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8" name="Přímá spojnice 2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2" name="Přímá spojnice 21"/>
          <p:cNvCxnSpPr/>
          <p:nvPr/>
        </p:nvCxnSpPr>
        <p:spPr>
          <a:xfrm flipH="1" flipV="1">
            <a:off x="4392110" y="5197600"/>
            <a:ext cx="537502" cy="121498"/>
          </a:xfrm>
          <a:prstGeom prst="line">
            <a:avLst/>
          </a:prstGeom>
          <a:ln w="53975"/>
        </p:spPr>
        <p:style>
          <a:lnRef idx="1">
            <a:schemeClr val="dk1"/>
          </a:lnRef>
          <a:fillRef idx="0">
            <a:schemeClr val="dk1"/>
          </a:fillRef>
          <a:effectRef idx="0">
            <a:schemeClr val="dk1"/>
          </a:effectRef>
          <a:fontRef idx="minor">
            <a:schemeClr val="tx1"/>
          </a:fontRef>
        </p:style>
      </p:cxnSp>
      <p:grpSp>
        <p:nvGrpSpPr>
          <p:cNvPr id="41" name="Skupina 40"/>
          <p:cNvGrpSpPr/>
          <p:nvPr/>
        </p:nvGrpSpPr>
        <p:grpSpPr>
          <a:xfrm>
            <a:off x="4392110" y="4296457"/>
            <a:ext cx="411072" cy="707886"/>
            <a:chOff x="6943039" y="5179044"/>
            <a:chExt cx="411072" cy="707886"/>
          </a:xfrm>
        </p:grpSpPr>
        <p:sp>
          <p:nvSpPr>
            <p:cNvPr id="42" name="TextovéPole 41"/>
            <p:cNvSpPr txBox="1"/>
            <p:nvPr/>
          </p:nvSpPr>
          <p:spPr>
            <a:xfrm>
              <a:off x="6943039" y="5179044"/>
              <a:ext cx="265489" cy="707886"/>
            </a:xfrm>
            <a:prstGeom prst="rect">
              <a:avLst/>
            </a:prstGeom>
            <a:noFill/>
          </p:spPr>
          <p:txBody>
            <a:bodyPr wrap="square" rtlCol="0">
              <a:spAutoFit/>
            </a:bodyPr>
            <a:lstStyle/>
            <a:p>
              <a:r>
                <a:rPr lang="cs-CZ" sz="4000" dirty="0"/>
                <a:t>+</a:t>
              </a:r>
            </a:p>
          </p:txBody>
        </p:sp>
        <p:sp>
          <p:nvSpPr>
            <p:cNvPr id="43" name="Ovál 42"/>
            <p:cNvSpPr/>
            <p:nvPr/>
          </p:nvSpPr>
          <p:spPr>
            <a:xfrm>
              <a:off x="6969460" y="5363104"/>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53" name="Skupina 152"/>
          <p:cNvGrpSpPr/>
          <p:nvPr/>
        </p:nvGrpSpPr>
        <p:grpSpPr>
          <a:xfrm rot="13892830">
            <a:off x="3652865" y="4009786"/>
            <a:ext cx="926308" cy="826045"/>
            <a:chOff x="2841171" y="3118756"/>
            <a:chExt cx="821872" cy="838201"/>
          </a:xfrm>
        </p:grpSpPr>
        <p:cxnSp>
          <p:nvCxnSpPr>
            <p:cNvPr id="154" name="Přímá spojnice 15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Přímá spojnice 15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6" name="Přímá spojnice 15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7" name="Přímá spojnice 15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8" name="Přímá spojnice 15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3" name="Skupina 52"/>
          <p:cNvGrpSpPr/>
          <p:nvPr/>
        </p:nvGrpSpPr>
        <p:grpSpPr>
          <a:xfrm>
            <a:off x="6205315" y="4945780"/>
            <a:ext cx="386861" cy="386861"/>
            <a:chOff x="10292862" y="1699850"/>
            <a:chExt cx="386861" cy="386861"/>
          </a:xfrm>
        </p:grpSpPr>
        <p:sp>
          <p:nvSpPr>
            <p:cNvPr id="218" name="Ovál 217"/>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19" name="Přímá spojnice 218"/>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
        <p:nvSpPr>
          <p:cNvPr id="217" name="Nadpis 1">
            <a:extLst>
              <a:ext uri="{FF2B5EF4-FFF2-40B4-BE49-F238E27FC236}">
                <a16:creationId xmlns:a16="http://schemas.microsoft.com/office/drawing/2014/main" id="{B373F20B-90B0-4979-B208-130E58E66736}"/>
              </a:ext>
            </a:extLst>
          </p:cNvPr>
          <p:cNvSpPr>
            <a:spLocks noGrp="1"/>
          </p:cNvSpPr>
          <p:nvPr>
            <p:ph type="title"/>
          </p:nvPr>
        </p:nvSpPr>
        <p:spPr>
          <a:xfrm>
            <a:off x="199233" y="0"/>
            <a:ext cx="11415678" cy="1325563"/>
          </a:xfrm>
        </p:spPr>
        <p:txBody>
          <a:bodyPr>
            <a:normAutofit/>
          </a:bodyPr>
          <a:lstStyle/>
          <a:p>
            <a:pPr algn="ctr"/>
            <a:r>
              <a:rPr lang="en-US" b="1" dirty="0">
                <a:solidFill>
                  <a:srgbClr val="C00000"/>
                </a:solidFill>
              </a:rPr>
              <a:t>Is it more accurate to speak of </a:t>
            </a:r>
            <a:r>
              <a:rPr lang="cs-CZ" b="1" dirty="0">
                <a:solidFill>
                  <a:srgbClr val="C00000"/>
                </a:solidFill>
              </a:rPr>
              <a:t>H</a:t>
            </a:r>
            <a:r>
              <a:rPr lang="cs-CZ" b="1" baseline="-25000" dirty="0">
                <a:solidFill>
                  <a:srgbClr val="C00000"/>
                </a:solidFill>
              </a:rPr>
              <a:t>3</a:t>
            </a:r>
            <a:r>
              <a:rPr lang="cs-CZ" b="1" dirty="0">
                <a:solidFill>
                  <a:srgbClr val="C00000"/>
                </a:solidFill>
              </a:rPr>
              <a:t>O</a:t>
            </a:r>
            <a:r>
              <a:rPr lang="cs-CZ" b="1" baseline="30000" dirty="0">
                <a:solidFill>
                  <a:srgbClr val="C00000"/>
                </a:solidFill>
              </a:rPr>
              <a:t>+</a:t>
            </a:r>
            <a:r>
              <a:rPr lang="cs-CZ" b="1" dirty="0">
                <a:solidFill>
                  <a:srgbClr val="C00000"/>
                </a:solidFill>
              </a:rPr>
              <a:t> </a:t>
            </a:r>
            <a:r>
              <a:rPr lang="cs-CZ" b="1" dirty="0" err="1">
                <a:solidFill>
                  <a:srgbClr val="C00000"/>
                </a:solidFill>
              </a:rPr>
              <a:t>than</a:t>
            </a:r>
            <a:r>
              <a:rPr lang="cs-CZ" b="1" dirty="0">
                <a:solidFill>
                  <a:srgbClr val="C00000"/>
                </a:solidFill>
              </a:rPr>
              <a:t>  H</a:t>
            </a:r>
            <a:r>
              <a:rPr lang="cs-CZ" b="1" baseline="30000" dirty="0">
                <a:solidFill>
                  <a:srgbClr val="C00000"/>
                </a:solidFill>
              </a:rPr>
              <a:t>+</a:t>
            </a:r>
            <a:r>
              <a:rPr lang="cs-CZ" b="1" dirty="0">
                <a:solidFill>
                  <a:srgbClr val="C00000"/>
                </a:solidFill>
              </a:rPr>
              <a:t>  </a:t>
            </a:r>
          </a:p>
        </p:txBody>
      </p:sp>
      <p:sp>
        <p:nvSpPr>
          <p:cNvPr id="250" name="TextovéPole 249">
            <a:extLst>
              <a:ext uri="{FF2B5EF4-FFF2-40B4-BE49-F238E27FC236}">
                <a16:creationId xmlns:a16="http://schemas.microsoft.com/office/drawing/2014/main" id="{037E19CB-73B4-488B-AB64-3E94AD465423}"/>
              </a:ext>
            </a:extLst>
          </p:cNvPr>
          <p:cNvSpPr txBox="1"/>
          <p:nvPr/>
        </p:nvSpPr>
        <p:spPr>
          <a:xfrm>
            <a:off x="2690283" y="1928022"/>
            <a:ext cx="4977969" cy="523220"/>
          </a:xfrm>
          <a:prstGeom prst="rect">
            <a:avLst/>
          </a:prstGeom>
          <a:noFill/>
        </p:spPr>
        <p:txBody>
          <a:bodyPr wrap="square" rtlCol="0">
            <a:spAutoFit/>
          </a:bodyPr>
          <a:lstStyle/>
          <a:p>
            <a:r>
              <a:rPr lang="cs-CZ" sz="2800" dirty="0"/>
              <a:t>H</a:t>
            </a:r>
            <a:r>
              <a:rPr lang="cs-CZ" sz="2800" baseline="-25000" dirty="0"/>
              <a:t>2</a:t>
            </a:r>
            <a:r>
              <a:rPr lang="cs-CZ" sz="2800" dirty="0"/>
              <a:t>O + H</a:t>
            </a:r>
            <a:r>
              <a:rPr lang="cs-CZ" sz="2800" baseline="-25000" dirty="0"/>
              <a:t>2</a:t>
            </a:r>
            <a:r>
              <a:rPr lang="cs-CZ" sz="2800" dirty="0"/>
              <a:t>O         H</a:t>
            </a:r>
            <a:r>
              <a:rPr lang="cs-CZ" sz="2800" baseline="-25000" dirty="0"/>
              <a:t>3</a:t>
            </a:r>
            <a:r>
              <a:rPr lang="cs-CZ" sz="2800" dirty="0"/>
              <a:t>O</a:t>
            </a:r>
            <a:r>
              <a:rPr lang="cs-CZ" sz="2800" baseline="30000" dirty="0"/>
              <a:t>+</a:t>
            </a:r>
            <a:r>
              <a:rPr lang="cs-CZ" sz="2800" dirty="0"/>
              <a:t>  +  OH</a:t>
            </a:r>
            <a:r>
              <a:rPr lang="cs-CZ" sz="2800" baseline="30000" dirty="0"/>
              <a:t>-</a:t>
            </a:r>
            <a:endParaRPr lang="en-US" sz="2800" baseline="30000" dirty="0"/>
          </a:p>
        </p:txBody>
      </p:sp>
      <p:cxnSp>
        <p:nvCxnSpPr>
          <p:cNvPr id="32" name="Přímá spojnice se šipkou 31">
            <a:extLst>
              <a:ext uri="{FF2B5EF4-FFF2-40B4-BE49-F238E27FC236}">
                <a16:creationId xmlns:a16="http://schemas.microsoft.com/office/drawing/2014/main" id="{82E3E8F2-42E5-499A-8FDD-C02F9100A19B}"/>
              </a:ext>
            </a:extLst>
          </p:cNvPr>
          <p:cNvCxnSpPr>
            <a:cxnSpLocks/>
          </p:cNvCxnSpPr>
          <p:nvPr/>
        </p:nvCxnSpPr>
        <p:spPr>
          <a:xfrm>
            <a:off x="4465273" y="2189632"/>
            <a:ext cx="384651" cy="6447"/>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20" name="TextovéPole 219">
            <a:extLst>
              <a:ext uri="{FF2B5EF4-FFF2-40B4-BE49-F238E27FC236}">
                <a16:creationId xmlns:a16="http://schemas.microsoft.com/office/drawing/2014/main" id="{331C3B91-8308-433A-95F7-47D17285D2CC}"/>
              </a:ext>
            </a:extLst>
          </p:cNvPr>
          <p:cNvSpPr txBox="1"/>
          <p:nvPr/>
        </p:nvSpPr>
        <p:spPr>
          <a:xfrm>
            <a:off x="3648483" y="3180814"/>
            <a:ext cx="1760185" cy="769441"/>
          </a:xfrm>
          <a:prstGeom prst="rect">
            <a:avLst/>
          </a:prstGeom>
          <a:noFill/>
        </p:spPr>
        <p:txBody>
          <a:bodyPr wrap="square" rtlCol="0">
            <a:spAutoFit/>
          </a:bodyPr>
          <a:lstStyle/>
          <a:p>
            <a:r>
              <a:rPr lang="cs-CZ" sz="4400" dirty="0"/>
              <a:t>H</a:t>
            </a:r>
            <a:r>
              <a:rPr lang="cs-CZ" sz="4400" baseline="-25000" dirty="0"/>
              <a:t>3</a:t>
            </a:r>
            <a:r>
              <a:rPr lang="cs-CZ" sz="4400" dirty="0"/>
              <a:t>O</a:t>
            </a:r>
            <a:r>
              <a:rPr lang="cs-CZ" sz="4400" baseline="30000" dirty="0"/>
              <a:t>+</a:t>
            </a:r>
            <a:endParaRPr lang="en-US" sz="4400" baseline="30000" dirty="0"/>
          </a:p>
        </p:txBody>
      </p:sp>
      <p:sp>
        <p:nvSpPr>
          <p:cNvPr id="256" name="TextovéPole 255">
            <a:extLst>
              <a:ext uri="{FF2B5EF4-FFF2-40B4-BE49-F238E27FC236}">
                <a16:creationId xmlns:a16="http://schemas.microsoft.com/office/drawing/2014/main" id="{4A72D97C-F3FD-463E-9059-DA9E2009D1E1}"/>
              </a:ext>
            </a:extLst>
          </p:cNvPr>
          <p:cNvSpPr txBox="1"/>
          <p:nvPr/>
        </p:nvSpPr>
        <p:spPr>
          <a:xfrm>
            <a:off x="6341844" y="3830741"/>
            <a:ext cx="1331792" cy="769441"/>
          </a:xfrm>
          <a:prstGeom prst="rect">
            <a:avLst/>
          </a:prstGeom>
          <a:noFill/>
        </p:spPr>
        <p:txBody>
          <a:bodyPr wrap="square" rtlCol="0">
            <a:spAutoFit/>
          </a:bodyPr>
          <a:lstStyle/>
          <a:p>
            <a:r>
              <a:rPr lang="cs-CZ" sz="4400" dirty="0"/>
              <a:t>OH</a:t>
            </a:r>
            <a:r>
              <a:rPr lang="cs-CZ" sz="4400" baseline="30000" dirty="0"/>
              <a:t>-</a:t>
            </a:r>
            <a:endParaRPr lang="en-US" sz="4400" baseline="30000" dirty="0"/>
          </a:p>
        </p:txBody>
      </p:sp>
      <p:sp>
        <p:nvSpPr>
          <p:cNvPr id="257" name="TextovéPole 256">
            <a:extLst>
              <a:ext uri="{FF2B5EF4-FFF2-40B4-BE49-F238E27FC236}">
                <a16:creationId xmlns:a16="http://schemas.microsoft.com/office/drawing/2014/main" id="{18302EA6-F13A-4951-A09E-CC7FE0FDBD99}"/>
              </a:ext>
            </a:extLst>
          </p:cNvPr>
          <p:cNvSpPr txBox="1"/>
          <p:nvPr/>
        </p:nvSpPr>
        <p:spPr>
          <a:xfrm>
            <a:off x="3648483" y="3151980"/>
            <a:ext cx="1760185" cy="769441"/>
          </a:xfrm>
          <a:prstGeom prst="rect">
            <a:avLst/>
          </a:prstGeom>
          <a:noFill/>
        </p:spPr>
        <p:txBody>
          <a:bodyPr wrap="square" rtlCol="0">
            <a:spAutoFit/>
          </a:bodyPr>
          <a:lstStyle/>
          <a:p>
            <a:r>
              <a:rPr lang="cs-CZ" sz="4400" dirty="0"/>
              <a:t>H</a:t>
            </a:r>
            <a:r>
              <a:rPr lang="cs-CZ" sz="4400" baseline="-25000" dirty="0"/>
              <a:t>2</a:t>
            </a:r>
            <a:r>
              <a:rPr lang="cs-CZ" sz="4400" dirty="0"/>
              <a:t>O</a:t>
            </a:r>
            <a:endParaRPr lang="en-US" sz="4400" baseline="30000" dirty="0"/>
          </a:p>
        </p:txBody>
      </p:sp>
      <p:sp>
        <p:nvSpPr>
          <p:cNvPr id="258" name="TextovéPole 257">
            <a:extLst>
              <a:ext uri="{FF2B5EF4-FFF2-40B4-BE49-F238E27FC236}">
                <a16:creationId xmlns:a16="http://schemas.microsoft.com/office/drawing/2014/main" id="{9DFFF138-CA63-41EA-930E-E61203AA70E1}"/>
              </a:ext>
            </a:extLst>
          </p:cNvPr>
          <p:cNvSpPr txBox="1"/>
          <p:nvPr/>
        </p:nvSpPr>
        <p:spPr>
          <a:xfrm>
            <a:off x="6341844" y="3718368"/>
            <a:ext cx="1760185" cy="769441"/>
          </a:xfrm>
          <a:prstGeom prst="rect">
            <a:avLst/>
          </a:prstGeom>
          <a:noFill/>
        </p:spPr>
        <p:txBody>
          <a:bodyPr wrap="square" rtlCol="0">
            <a:spAutoFit/>
          </a:bodyPr>
          <a:lstStyle/>
          <a:p>
            <a:r>
              <a:rPr lang="cs-CZ" sz="4400" dirty="0"/>
              <a:t>H</a:t>
            </a:r>
            <a:r>
              <a:rPr lang="cs-CZ" sz="4400" baseline="-25000" dirty="0"/>
              <a:t>2</a:t>
            </a:r>
            <a:r>
              <a:rPr lang="cs-CZ" sz="4400" dirty="0"/>
              <a:t>O</a:t>
            </a:r>
            <a:endParaRPr lang="en-US" sz="4400" baseline="30000" dirty="0"/>
          </a:p>
        </p:txBody>
      </p:sp>
      <p:sp>
        <p:nvSpPr>
          <p:cNvPr id="259" name="TextovéPole 258">
            <a:extLst>
              <a:ext uri="{FF2B5EF4-FFF2-40B4-BE49-F238E27FC236}">
                <a16:creationId xmlns:a16="http://schemas.microsoft.com/office/drawing/2014/main" id="{11D5FC47-B441-4A57-ADC7-6920BF30BF35}"/>
              </a:ext>
            </a:extLst>
          </p:cNvPr>
          <p:cNvSpPr txBox="1"/>
          <p:nvPr/>
        </p:nvSpPr>
        <p:spPr>
          <a:xfrm>
            <a:off x="8208108" y="3381625"/>
            <a:ext cx="1760185" cy="769441"/>
          </a:xfrm>
          <a:prstGeom prst="rect">
            <a:avLst/>
          </a:prstGeom>
          <a:noFill/>
        </p:spPr>
        <p:txBody>
          <a:bodyPr wrap="square" rtlCol="0">
            <a:spAutoFit/>
          </a:bodyPr>
          <a:lstStyle/>
          <a:p>
            <a:r>
              <a:rPr lang="cs-CZ" sz="4400" dirty="0"/>
              <a:t>H</a:t>
            </a:r>
            <a:r>
              <a:rPr lang="cs-CZ" sz="4400" baseline="-25000" dirty="0"/>
              <a:t>2</a:t>
            </a:r>
            <a:r>
              <a:rPr lang="cs-CZ" sz="4400" dirty="0"/>
              <a:t>O</a:t>
            </a:r>
            <a:endParaRPr lang="en-US" sz="4400" baseline="30000" dirty="0"/>
          </a:p>
        </p:txBody>
      </p:sp>
      <p:sp>
        <p:nvSpPr>
          <p:cNvPr id="260" name="TextovéPole 259">
            <a:extLst>
              <a:ext uri="{FF2B5EF4-FFF2-40B4-BE49-F238E27FC236}">
                <a16:creationId xmlns:a16="http://schemas.microsoft.com/office/drawing/2014/main" id="{4AB5EDDD-F729-45C7-9F86-66CC23F05188}"/>
              </a:ext>
            </a:extLst>
          </p:cNvPr>
          <p:cNvSpPr txBox="1"/>
          <p:nvPr/>
        </p:nvSpPr>
        <p:spPr>
          <a:xfrm>
            <a:off x="10655625" y="4118241"/>
            <a:ext cx="1760185" cy="769441"/>
          </a:xfrm>
          <a:prstGeom prst="rect">
            <a:avLst/>
          </a:prstGeom>
          <a:noFill/>
        </p:spPr>
        <p:txBody>
          <a:bodyPr wrap="square" rtlCol="0">
            <a:spAutoFit/>
          </a:bodyPr>
          <a:lstStyle/>
          <a:p>
            <a:r>
              <a:rPr lang="cs-CZ" sz="4400" dirty="0"/>
              <a:t>H</a:t>
            </a:r>
            <a:r>
              <a:rPr lang="cs-CZ" sz="4400" baseline="-25000" dirty="0"/>
              <a:t>2</a:t>
            </a:r>
            <a:r>
              <a:rPr lang="cs-CZ" sz="4400" dirty="0"/>
              <a:t>O</a:t>
            </a:r>
            <a:endParaRPr lang="en-US" sz="4400" baseline="30000" dirty="0"/>
          </a:p>
        </p:txBody>
      </p:sp>
    </p:spTree>
    <p:custDataLst>
      <p:tags r:id="rId1"/>
    </p:custDataLst>
    <p:extLst>
      <p:ext uri="{BB962C8B-B14F-4D97-AF65-F5344CB8AC3E}">
        <p14:creationId xmlns:p14="http://schemas.microsoft.com/office/powerpoint/2010/main" val="1785113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grpId="0" nodeType="clickEffect">
                                  <p:stCondLst>
                                    <p:cond delay="0"/>
                                  </p:stCondLst>
                                  <p:childTnLst>
                                    <p:animMotion origin="layout" path="M -1.875E-6 1.11111E-6 L -0.04844 -0.0169 " pathEditMode="relative" rAng="0" ptsTypes="AA">
                                      <p:cBhvr>
                                        <p:cTn id="6" dur="2100" fill="hold"/>
                                        <p:tgtEl>
                                          <p:spTgt spid="9"/>
                                        </p:tgtEl>
                                        <p:attrNameLst>
                                          <p:attrName>ppt_x</p:attrName>
                                          <p:attrName>ppt_y</p:attrName>
                                        </p:attrNameLst>
                                      </p:cBhvr>
                                      <p:rCtr x="-2422" y="-856"/>
                                    </p:animMotion>
                                  </p:childTnLst>
                                </p:cTn>
                              </p:par>
                              <p:par>
                                <p:cTn id="7" presetID="22" presetClass="entr" presetSubtype="2" fill="hold"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wipe(right)">
                                      <p:cBhvr>
                                        <p:cTn id="9" dur="2000"/>
                                        <p:tgtEl>
                                          <p:spTgt spid="22"/>
                                        </p:tgtEl>
                                      </p:cBhvr>
                                    </p:animEffect>
                                  </p:childTnLst>
                                </p:cTn>
                              </p:par>
                              <p:par>
                                <p:cTn id="10" presetID="22" presetClass="exit" presetSubtype="2" fill="hold" nodeType="withEffect">
                                  <p:stCondLst>
                                    <p:cond delay="0"/>
                                  </p:stCondLst>
                                  <p:childTnLst>
                                    <p:animEffect transition="out" filter="wipe(right)">
                                      <p:cBhvr>
                                        <p:cTn id="11" dur="2000"/>
                                        <p:tgtEl>
                                          <p:spTgt spid="16"/>
                                        </p:tgtEl>
                                      </p:cBhvr>
                                    </p:animEffect>
                                    <p:set>
                                      <p:cBhvr>
                                        <p:cTn id="12" dur="1" fill="hold">
                                          <p:stCondLst>
                                            <p:cond delay="1999"/>
                                          </p:stCondLst>
                                        </p:cTn>
                                        <p:tgtEl>
                                          <p:spTgt spid="16"/>
                                        </p:tgtEl>
                                        <p:attrNameLst>
                                          <p:attrName>style.visibility</p:attrName>
                                        </p:attrNameLst>
                                      </p:cBhvr>
                                      <p:to>
                                        <p:strVal val="hidden"/>
                                      </p:to>
                                    </p:set>
                                  </p:childTnLst>
                                </p:cTn>
                              </p:par>
                              <p:par>
                                <p:cTn id="13" presetID="22" presetClass="entr" presetSubtype="2"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right)">
                                      <p:cBhvr>
                                        <p:cTn id="15" dur="2000"/>
                                        <p:tgtEl>
                                          <p:spTgt spid="23"/>
                                        </p:tgtEl>
                                      </p:cBhvr>
                                    </p:animEffect>
                                  </p:childTnLst>
                                </p:cTn>
                              </p:par>
                              <p:par>
                                <p:cTn id="16" presetID="22" presetClass="exit" presetSubtype="2" fill="hold" nodeType="withEffect">
                                  <p:stCondLst>
                                    <p:cond delay="0"/>
                                  </p:stCondLst>
                                  <p:childTnLst>
                                    <p:animEffect transition="out" filter="wipe(right)">
                                      <p:cBhvr>
                                        <p:cTn id="17" dur="2000"/>
                                        <p:tgtEl>
                                          <p:spTgt spid="7"/>
                                        </p:tgtEl>
                                      </p:cBhvr>
                                    </p:animEffect>
                                    <p:set>
                                      <p:cBhvr>
                                        <p:cTn id="18" dur="1" fill="hold">
                                          <p:stCondLst>
                                            <p:cond delay="19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120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800"/>
                                        <p:tgtEl>
                                          <p:spTgt spid="3"/>
                                        </p:tgtEl>
                                      </p:cBhvr>
                                    </p:animEffect>
                                  </p:childTnLst>
                                </p:cTn>
                              </p:par>
                              <p:par>
                                <p:cTn id="22" presetID="10" presetClass="entr" presetSubtype="0" fill="hold" nodeType="withEffect">
                                  <p:stCondLst>
                                    <p:cond delay="110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900"/>
                                        <p:tgtEl>
                                          <p:spTgt spid="41"/>
                                        </p:tgtEl>
                                      </p:cBhvr>
                                    </p:animEffect>
                                  </p:childTnLst>
                                </p:cTn>
                              </p:par>
                              <p:par>
                                <p:cTn id="25" presetID="22" presetClass="exit" presetSubtype="4" fill="hold" nodeType="withEffect">
                                  <p:stCondLst>
                                    <p:cond delay="0"/>
                                  </p:stCondLst>
                                  <p:childTnLst>
                                    <p:animEffect transition="out" filter="wipe(down)">
                                      <p:cBhvr>
                                        <p:cTn id="26" dur="2000"/>
                                        <p:tgtEl>
                                          <p:spTgt spid="159"/>
                                        </p:tgtEl>
                                      </p:cBhvr>
                                    </p:animEffect>
                                    <p:set>
                                      <p:cBhvr>
                                        <p:cTn id="27" dur="1" fill="hold">
                                          <p:stCondLst>
                                            <p:cond delay="1999"/>
                                          </p:stCondLst>
                                        </p:cTn>
                                        <p:tgtEl>
                                          <p:spTgt spid="159"/>
                                        </p:tgtEl>
                                        <p:attrNameLst>
                                          <p:attrName>style.visibility</p:attrName>
                                        </p:attrNameLst>
                                      </p:cBhvr>
                                      <p:to>
                                        <p:strVal val="hidden"/>
                                      </p:to>
                                    </p:set>
                                  </p:childTnLst>
                                </p:cTn>
                              </p:par>
                              <p:par>
                                <p:cTn id="28" presetID="22" presetClass="entr" presetSubtype="4" fill="hold" nodeType="withEffect">
                                  <p:stCondLst>
                                    <p:cond delay="0"/>
                                  </p:stCondLst>
                                  <p:childTnLst>
                                    <p:set>
                                      <p:cBhvr>
                                        <p:cTn id="29" dur="1" fill="hold">
                                          <p:stCondLst>
                                            <p:cond delay="0"/>
                                          </p:stCondLst>
                                        </p:cTn>
                                        <p:tgtEl>
                                          <p:spTgt spid="153"/>
                                        </p:tgtEl>
                                        <p:attrNameLst>
                                          <p:attrName>style.visibility</p:attrName>
                                        </p:attrNameLst>
                                      </p:cBhvr>
                                      <p:to>
                                        <p:strVal val="visible"/>
                                      </p:to>
                                    </p:set>
                                    <p:animEffect transition="in" filter="wipe(down)">
                                      <p:cBhvr>
                                        <p:cTn id="30" dur="2000"/>
                                        <p:tgtEl>
                                          <p:spTgt spid="153"/>
                                        </p:tgtEl>
                                      </p:cBhvr>
                                    </p:animEffect>
                                  </p:childTnLst>
                                </p:cTn>
                              </p:par>
                              <p:par>
                                <p:cTn id="31" presetID="10" presetClass="exit" presetSubtype="0" fill="hold" grpId="1" nodeType="withEffect">
                                  <p:stCondLst>
                                    <p:cond delay="0"/>
                                  </p:stCondLst>
                                  <p:childTnLst>
                                    <p:animEffect transition="out" filter="fade">
                                      <p:cBhvr>
                                        <p:cTn id="32" dur="700"/>
                                        <p:tgtEl>
                                          <p:spTgt spid="3"/>
                                        </p:tgtEl>
                                      </p:cBhvr>
                                    </p:animEffect>
                                    <p:set>
                                      <p:cBhvr>
                                        <p:cTn id="33" dur="1" fill="hold">
                                          <p:stCondLst>
                                            <p:cond delay="699"/>
                                          </p:stCondLst>
                                        </p:cTn>
                                        <p:tgtEl>
                                          <p:spTgt spid="3"/>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700"/>
                                        <p:tgtEl>
                                          <p:spTgt spid="41"/>
                                        </p:tgtEl>
                                      </p:cBhvr>
                                    </p:animEffect>
                                    <p:set>
                                      <p:cBhvr>
                                        <p:cTn id="36" dur="1" fill="hold">
                                          <p:stCondLst>
                                            <p:cond delay="699"/>
                                          </p:stCondLst>
                                        </p:cTn>
                                        <p:tgtEl>
                                          <p:spTgt spid="41"/>
                                        </p:tgtEl>
                                        <p:attrNameLst>
                                          <p:attrName>style.visibility</p:attrName>
                                        </p:attrNameLst>
                                      </p:cBhvr>
                                      <p:to>
                                        <p:strVal val="hidden"/>
                                      </p:to>
                                    </p:set>
                                  </p:childTnLst>
                                </p:cTn>
                              </p:par>
                            </p:childTnLst>
                          </p:cTn>
                        </p:par>
                        <p:par>
                          <p:cTn id="37" fill="hold">
                            <p:stCondLst>
                              <p:cond delay="2100"/>
                            </p:stCondLst>
                            <p:childTnLst>
                              <p:par>
                                <p:cTn id="38" presetID="10" presetClass="entr" presetSubtype="0" fill="hold" nodeType="after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500"/>
                                        <p:tgtEl>
                                          <p:spTgt spid="5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4"/>
                                        </p:tgtEl>
                                        <p:attrNameLst>
                                          <p:attrName>style.visibility</p:attrName>
                                        </p:attrNameLst>
                                      </p:cBhvr>
                                      <p:to>
                                        <p:strVal val="visible"/>
                                      </p:to>
                                    </p:set>
                                    <p:animEffect transition="in" filter="fade">
                                      <p:cBhvr>
                                        <p:cTn id="43" dur="500"/>
                                        <p:tgtEl>
                                          <p:spTgt spid="254"/>
                                        </p:tgtEl>
                                      </p:cBhvr>
                                    </p:animEffect>
                                  </p:childTnLst>
                                </p:cTn>
                              </p:par>
                              <p:par>
                                <p:cTn id="44" presetID="10" presetClass="exit" presetSubtype="0" fill="hold" grpId="0" nodeType="withEffect">
                                  <p:stCondLst>
                                    <p:cond delay="0"/>
                                  </p:stCondLst>
                                  <p:childTnLst>
                                    <p:animEffect transition="out" filter="fade">
                                      <p:cBhvr>
                                        <p:cTn id="45" dur="500"/>
                                        <p:tgtEl>
                                          <p:spTgt spid="258"/>
                                        </p:tgtEl>
                                      </p:cBhvr>
                                    </p:animEffect>
                                    <p:set>
                                      <p:cBhvr>
                                        <p:cTn id="46" dur="1" fill="hold">
                                          <p:stCondLst>
                                            <p:cond delay="499"/>
                                          </p:stCondLst>
                                        </p:cTn>
                                        <p:tgtEl>
                                          <p:spTgt spid="258"/>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500"/>
                                        <p:tgtEl>
                                          <p:spTgt spid="257"/>
                                        </p:tgtEl>
                                      </p:cBhvr>
                                    </p:animEffect>
                                    <p:set>
                                      <p:cBhvr>
                                        <p:cTn id="49" dur="1" fill="hold">
                                          <p:stCondLst>
                                            <p:cond delay="499"/>
                                          </p:stCondLst>
                                        </p:cTn>
                                        <p:tgtEl>
                                          <p:spTgt spid="257"/>
                                        </p:tgtEl>
                                        <p:attrNameLst>
                                          <p:attrName>style.visibility</p:attrName>
                                        </p:attrNameLst>
                                      </p:cBhvr>
                                      <p:to>
                                        <p:strVal val="hidden"/>
                                      </p:to>
                                    </p:set>
                                  </p:childTnLst>
                                </p:cTn>
                              </p:par>
                              <p:par>
                                <p:cTn id="50" presetID="10" presetClass="entr" presetSubtype="0" fill="hold" grpId="0" nodeType="withEffect">
                                  <p:stCondLst>
                                    <p:cond delay="0"/>
                                  </p:stCondLst>
                                  <p:childTnLst>
                                    <p:set>
                                      <p:cBhvr>
                                        <p:cTn id="51" dur="1" fill="hold">
                                          <p:stCondLst>
                                            <p:cond delay="0"/>
                                          </p:stCondLst>
                                        </p:cTn>
                                        <p:tgtEl>
                                          <p:spTgt spid="220"/>
                                        </p:tgtEl>
                                        <p:attrNameLst>
                                          <p:attrName>style.visibility</p:attrName>
                                        </p:attrNameLst>
                                      </p:cBhvr>
                                      <p:to>
                                        <p:strVal val="visible"/>
                                      </p:to>
                                    </p:set>
                                    <p:animEffect transition="in" filter="fade">
                                      <p:cBhvr>
                                        <p:cTn id="52" dur="500"/>
                                        <p:tgtEl>
                                          <p:spTgt spid="22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6"/>
                                        </p:tgtEl>
                                        <p:attrNameLst>
                                          <p:attrName>style.visibility</p:attrName>
                                        </p:attrNameLst>
                                      </p:cBhvr>
                                      <p:to>
                                        <p:strVal val="visible"/>
                                      </p:to>
                                    </p:set>
                                    <p:animEffect transition="in" filter="fade">
                                      <p:cBhvr>
                                        <p:cTn id="55" dur="500"/>
                                        <p:tgtEl>
                                          <p:spTgt spid="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3" grpId="0" animBg="1"/>
      <p:bldP spid="3" grpId="1" animBg="1"/>
      <p:bldP spid="9" grpId="0" animBg="1"/>
      <p:bldP spid="220" grpId="0"/>
      <p:bldP spid="256" grpId="0"/>
      <p:bldP spid="257" grpId="0"/>
      <p:bldP spid="25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54" name="Volný tvar 253"/>
          <p:cNvSpPr/>
          <p:nvPr/>
        </p:nvSpPr>
        <p:spPr>
          <a:xfrm rot="5606027" flipH="1">
            <a:off x="5901990" y="5145784"/>
            <a:ext cx="1790150" cy="102095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2" name="Volný tvar 241"/>
          <p:cNvSpPr/>
          <p:nvPr/>
        </p:nvSpPr>
        <p:spPr>
          <a:xfrm rot="16200000" flipV="1">
            <a:off x="5389350" y="2360615"/>
            <a:ext cx="1096814" cy="1553491"/>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1" name="Volný tvar 230"/>
          <p:cNvSpPr/>
          <p:nvPr/>
        </p:nvSpPr>
        <p:spPr>
          <a:xfrm rot="20596400" flipV="1">
            <a:off x="8221435" y="1495888"/>
            <a:ext cx="1112298" cy="1550849"/>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0" name="Volný tvar 209"/>
          <p:cNvSpPr/>
          <p:nvPr/>
        </p:nvSpPr>
        <p:spPr>
          <a:xfrm rot="14804359">
            <a:off x="10338358" y="2949177"/>
            <a:ext cx="1577521" cy="114870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65" name="Volný tvar 164"/>
          <p:cNvSpPr/>
          <p:nvPr/>
        </p:nvSpPr>
        <p:spPr>
          <a:xfrm rot="9476827">
            <a:off x="921123" y="1091457"/>
            <a:ext cx="2123103" cy="2066946"/>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4" name="Volný tvar 163"/>
          <p:cNvSpPr/>
          <p:nvPr/>
        </p:nvSpPr>
        <p:spPr>
          <a:xfrm rot="13824138">
            <a:off x="3224444" y="1650470"/>
            <a:ext cx="1917766" cy="1934731"/>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Volný tvar 2"/>
          <p:cNvSpPr/>
          <p:nvPr/>
        </p:nvSpPr>
        <p:spPr>
          <a:xfrm rot="10800000">
            <a:off x="3054284" y="3985604"/>
            <a:ext cx="2197377" cy="1797638"/>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Volný tvar 3"/>
          <p:cNvSpPr/>
          <p:nvPr/>
        </p:nvSpPr>
        <p:spPr>
          <a:xfrm rot="12310699">
            <a:off x="5585398" y="4468470"/>
            <a:ext cx="2098720" cy="1903490"/>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vál 8"/>
          <p:cNvSpPr/>
          <p:nvPr/>
        </p:nvSpPr>
        <p:spPr>
          <a:xfrm rot="3438083">
            <a:off x="5526753" y="5357535"/>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p:cNvGrpSpPr/>
          <p:nvPr/>
        </p:nvGrpSpPr>
        <p:grpSpPr>
          <a:xfrm rot="8740498">
            <a:off x="5344030" y="5115435"/>
            <a:ext cx="821872" cy="838201"/>
            <a:chOff x="2841171" y="3118756"/>
            <a:chExt cx="821872" cy="838201"/>
          </a:xfrm>
        </p:grpSpPr>
        <p:cxnSp>
          <p:nvCxnSpPr>
            <p:cNvPr id="24" name="Přímá spojnice 2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Přímá spojnice 2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Přímá spojnice 2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8" name="Přímá spojnice 2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2" name="Přímá spojnice 21"/>
          <p:cNvCxnSpPr/>
          <p:nvPr/>
        </p:nvCxnSpPr>
        <p:spPr>
          <a:xfrm flipH="1" flipV="1">
            <a:off x="4392110" y="5197600"/>
            <a:ext cx="537502" cy="121498"/>
          </a:xfrm>
          <a:prstGeom prst="line">
            <a:avLst/>
          </a:prstGeom>
          <a:ln w="53975"/>
        </p:spPr>
        <p:style>
          <a:lnRef idx="1">
            <a:schemeClr val="dk1"/>
          </a:lnRef>
          <a:fillRef idx="0">
            <a:schemeClr val="dk1"/>
          </a:fillRef>
          <a:effectRef idx="0">
            <a:schemeClr val="dk1"/>
          </a:effectRef>
          <a:fontRef idx="minor">
            <a:schemeClr val="tx1"/>
          </a:fontRef>
        </p:style>
      </p:cxnSp>
      <p:grpSp>
        <p:nvGrpSpPr>
          <p:cNvPr id="37" name="Skupina 36"/>
          <p:cNvGrpSpPr/>
          <p:nvPr/>
        </p:nvGrpSpPr>
        <p:grpSpPr>
          <a:xfrm rot="13479969">
            <a:off x="6608295" y="6000343"/>
            <a:ext cx="619647" cy="347621"/>
            <a:chOff x="5200013" y="3380221"/>
            <a:chExt cx="619647" cy="347621"/>
          </a:xfrm>
        </p:grpSpPr>
        <p:cxnSp>
          <p:nvCxnSpPr>
            <p:cNvPr id="35" name="Přímá spojnice 34"/>
            <p:cNvCxnSpPr/>
            <p:nvPr/>
          </p:nvCxnSpPr>
          <p:spPr>
            <a:xfrm rot="3723607" flipH="1">
              <a:off x="5500840"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36" name="Ovál 35"/>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40" name="Skupina 39"/>
          <p:cNvGrpSpPr/>
          <p:nvPr/>
        </p:nvGrpSpPr>
        <p:grpSpPr>
          <a:xfrm>
            <a:off x="6869092" y="4683788"/>
            <a:ext cx="398098" cy="707886"/>
            <a:chOff x="6956013" y="5184123"/>
            <a:chExt cx="398098" cy="707886"/>
          </a:xfrm>
        </p:grpSpPr>
        <p:sp>
          <p:nvSpPr>
            <p:cNvPr id="38" name="TextovéPole 37"/>
            <p:cNvSpPr txBox="1"/>
            <p:nvPr/>
          </p:nvSpPr>
          <p:spPr>
            <a:xfrm>
              <a:off x="6956013" y="5184123"/>
              <a:ext cx="265489" cy="707886"/>
            </a:xfrm>
            <a:prstGeom prst="rect">
              <a:avLst/>
            </a:prstGeom>
            <a:noFill/>
          </p:spPr>
          <p:txBody>
            <a:bodyPr wrap="square" rtlCol="0">
              <a:spAutoFit/>
            </a:bodyPr>
            <a:lstStyle/>
            <a:p>
              <a:r>
                <a:rPr lang="cs-CZ" sz="4000" dirty="0"/>
                <a:t>+</a:t>
              </a:r>
            </a:p>
          </p:txBody>
        </p:sp>
        <p:sp>
          <p:nvSpPr>
            <p:cNvPr id="39" name="Ovál 38"/>
            <p:cNvSpPr/>
            <p:nvPr/>
          </p:nvSpPr>
          <p:spPr>
            <a:xfrm>
              <a:off x="6969460" y="5363104"/>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41" name="Skupina 40"/>
          <p:cNvGrpSpPr/>
          <p:nvPr/>
        </p:nvGrpSpPr>
        <p:grpSpPr>
          <a:xfrm>
            <a:off x="4392110" y="4296457"/>
            <a:ext cx="411072" cy="707886"/>
            <a:chOff x="6943039" y="5179044"/>
            <a:chExt cx="411072" cy="707886"/>
          </a:xfrm>
        </p:grpSpPr>
        <p:sp>
          <p:nvSpPr>
            <p:cNvPr id="42" name="TextovéPole 41"/>
            <p:cNvSpPr txBox="1"/>
            <p:nvPr/>
          </p:nvSpPr>
          <p:spPr>
            <a:xfrm>
              <a:off x="6943039" y="5179044"/>
              <a:ext cx="265489" cy="707886"/>
            </a:xfrm>
            <a:prstGeom prst="rect">
              <a:avLst/>
            </a:prstGeom>
            <a:noFill/>
          </p:spPr>
          <p:txBody>
            <a:bodyPr wrap="square" rtlCol="0">
              <a:spAutoFit/>
            </a:bodyPr>
            <a:lstStyle/>
            <a:p>
              <a:r>
                <a:rPr lang="cs-CZ" sz="4000" dirty="0"/>
                <a:t>+</a:t>
              </a:r>
            </a:p>
          </p:txBody>
        </p:sp>
        <p:sp>
          <p:nvSpPr>
            <p:cNvPr id="43" name="Ovál 42"/>
            <p:cNvSpPr/>
            <p:nvPr/>
          </p:nvSpPr>
          <p:spPr>
            <a:xfrm>
              <a:off x="6969460" y="5363104"/>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26" name="Přímá spojnice 125"/>
          <p:cNvCxnSpPr/>
          <p:nvPr/>
        </p:nvCxnSpPr>
        <p:spPr>
          <a:xfrm flipV="1">
            <a:off x="4145033" y="2961251"/>
            <a:ext cx="47300" cy="549030"/>
          </a:xfrm>
          <a:prstGeom prst="line">
            <a:avLst/>
          </a:prstGeom>
          <a:ln w="53975"/>
        </p:spPr>
        <p:style>
          <a:lnRef idx="1">
            <a:schemeClr val="dk1"/>
          </a:lnRef>
          <a:fillRef idx="0">
            <a:schemeClr val="dk1"/>
          </a:fillRef>
          <a:effectRef idx="0">
            <a:schemeClr val="dk1"/>
          </a:effectRef>
          <a:fontRef idx="minor">
            <a:schemeClr val="tx1"/>
          </a:fontRef>
        </p:style>
      </p:cxnSp>
      <p:cxnSp>
        <p:nvCxnSpPr>
          <p:cNvPr id="131" name="Přímá spojnice 130"/>
          <p:cNvCxnSpPr/>
          <p:nvPr/>
        </p:nvCxnSpPr>
        <p:spPr>
          <a:xfrm flipH="1" flipV="1">
            <a:off x="2252107" y="2280340"/>
            <a:ext cx="537502" cy="121498"/>
          </a:xfrm>
          <a:prstGeom prst="line">
            <a:avLst/>
          </a:prstGeom>
          <a:ln w="53975"/>
        </p:spPr>
        <p:style>
          <a:lnRef idx="1">
            <a:schemeClr val="dk1"/>
          </a:lnRef>
          <a:fillRef idx="0">
            <a:schemeClr val="dk1"/>
          </a:fillRef>
          <a:effectRef idx="0">
            <a:schemeClr val="dk1"/>
          </a:effectRef>
          <a:fontRef idx="minor">
            <a:schemeClr val="tx1"/>
          </a:fontRef>
        </p:style>
      </p:cxn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47" name="Skupina 146"/>
          <p:cNvGrpSpPr/>
          <p:nvPr/>
        </p:nvGrpSpPr>
        <p:grpSpPr>
          <a:xfrm rot="8740498">
            <a:off x="3123304" y="2133212"/>
            <a:ext cx="821872" cy="838201"/>
            <a:chOff x="2841171" y="3118756"/>
            <a:chExt cx="821872" cy="838201"/>
          </a:xfrm>
        </p:grpSpPr>
        <p:cxnSp>
          <p:nvCxnSpPr>
            <p:cNvPr id="148" name="Přímá spojnice 147"/>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Přímá spojnice 148"/>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0" name="Přímá spojnice 149"/>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1" name="Přímá spojnice 15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2" name="Přímá spojnice 15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3" name="Skupina 152"/>
          <p:cNvGrpSpPr/>
          <p:nvPr/>
        </p:nvGrpSpPr>
        <p:grpSpPr>
          <a:xfrm rot="13892830">
            <a:off x="3652865" y="4009786"/>
            <a:ext cx="926308" cy="826045"/>
            <a:chOff x="2841171" y="3118756"/>
            <a:chExt cx="821872" cy="838201"/>
          </a:xfrm>
        </p:grpSpPr>
        <p:cxnSp>
          <p:nvCxnSpPr>
            <p:cNvPr id="154" name="Přímá spojnice 15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Přímá spojnice 15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6" name="Přímá spojnice 15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7" name="Přímá spojnice 15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8" name="Přímá spojnice 15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grpSp>
        <p:nvGrpSpPr>
          <p:cNvPr id="31" name="Skupina 30"/>
          <p:cNvGrpSpPr/>
          <p:nvPr/>
        </p:nvGrpSpPr>
        <p:grpSpPr>
          <a:xfrm>
            <a:off x="3985846" y="2027425"/>
            <a:ext cx="386861" cy="386861"/>
            <a:chOff x="9015046" y="1477108"/>
            <a:chExt cx="386861" cy="386861"/>
          </a:xfrm>
        </p:grpSpPr>
        <p:sp>
          <p:nvSpPr>
            <p:cNvPr id="10" name="Ovál 9"/>
            <p:cNvSpPr/>
            <p:nvPr/>
          </p:nvSpPr>
          <p:spPr>
            <a:xfrm>
              <a:off x="9015046" y="1477108"/>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4" name="Přímá spojnice 13"/>
            <p:cNvCxnSpPr/>
            <p:nvPr/>
          </p:nvCxnSpPr>
          <p:spPr>
            <a:xfrm>
              <a:off x="9062180" y="1664677"/>
              <a:ext cx="280862"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cxnSp>
          <p:nvCxnSpPr>
            <p:cNvPr id="30" name="Přímá spojnice 29"/>
            <p:cNvCxnSpPr/>
            <p:nvPr/>
          </p:nvCxnSpPr>
          <p:spPr>
            <a:xfrm>
              <a:off x="9202612" y="1535723"/>
              <a:ext cx="0" cy="257908"/>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99" name="Skupina 98"/>
          <p:cNvGrpSpPr/>
          <p:nvPr/>
        </p:nvGrpSpPr>
        <p:grpSpPr>
          <a:xfrm>
            <a:off x="2157047" y="1581948"/>
            <a:ext cx="386861" cy="386861"/>
            <a:chOff x="9015046" y="1477108"/>
            <a:chExt cx="386861" cy="386861"/>
          </a:xfrm>
        </p:grpSpPr>
        <p:sp>
          <p:nvSpPr>
            <p:cNvPr id="100" name="Ovál 99"/>
            <p:cNvSpPr/>
            <p:nvPr/>
          </p:nvSpPr>
          <p:spPr>
            <a:xfrm>
              <a:off x="9015046" y="1477108"/>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1" name="Přímá spojnice 100"/>
            <p:cNvCxnSpPr/>
            <p:nvPr/>
          </p:nvCxnSpPr>
          <p:spPr>
            <a:xfrm>
              <a:off x="9062180" y="1664677"/>
              <a:ext cx="280862"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cxnSp>
          <p:nvCxnSpPr>
            <p:cNvPr id="102" name="Přímá spojnice 101"/>
            <p:cNvCxnSpPr/>
            <p:nvPr/>
          </p:nvCxnSpPr>
          <p:spPr>
            <a:xfrm>
              <a:off x="9202612" y="1535723"/>
              <a:ext cx="0" cy="257908"/>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15" name="Skupina 114"/>
          <p:cNvGrpSpPr/>
          <p:nvPr/>
        </p:nvGrpSpPr>
        <p:grpSpPr>
          <a:xfrm rot="7400989">
            <a:off x="7507148" y="2422718"/>
            <a:ext cx="821872" cy="838201"/>
            <a:chOff x="2841171" y="3118756"/>
            <a:chExt cx="821872" cy="838201"/>
          </a:xfrm>
        </p:grpSpPr>
        <p:cxnSp>
          <p:nvCxnSpPr>
            <p:cNvPr id="116" name="Přímá spojnice 11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Přímá spojnice 11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8" name="Přímá spojnice 11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9" name="Přímá spojnice 11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7" name="Přímá spojnice 12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71" name="Ovál 170"/>
          <p:cNvSpPr/>
          <p:nvPr/>
        </p:nvSpPr>
        <p:spPr>
          <a:xfrm rot="16328894">
            <a:off x="10644468" y="299890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72" name="Přímá spojnice 171"/>
          <p:cNvCxnSpPr/>
          <p:nvPr/>
        </p:nvCxnSpPr>
        <p:spPr>
          <a:xfrm>
            <a:off x="10902462" y="3445917"/>
            <a:ext cx="86482" cy="521443"/>
          </a:xfrm>
          <a:prstGeom prst="line">
            <a:avLst/>
          </a:prstGeom>
          <a:ln w="53975"/>
        </p:spPr>
        <p:style>
          <a:lnRef idx="1">
            <a:schemeClr val="dk1"/>
          </a:lnRef>
          <a:fillRef idx="0">
            <a:schemeClr val="dk1"/>
          </a:fillRef>
          <a:effectRef idx="0">
            <a:schemeClr val="dk1"/>
          </a:effectRef>
          <a:fontRef idx="minor">
            <a:schemeClr val="tx1"/>
          </a:fontRef>
        </p:style>
      </p:cxnSp>
      <p:sp>
        <p:nvSpPr>
          <p:cNvPr id="173" name="Ovál 172"/>
          <p:cNvSpPr/>
          <p:nvPr/>
        </p:nvSpPr>
        <p:spPr>
          <a:xfrm rot="16328894">
            <a:off x="10903956" y="3920960"/>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11" name="Skupina 210"/>
          <p:cNvGrpSpPr/>
          <p:nvPr/>
        </p:nvGrpSpPr>
        <p:grpSpPr>
          <a:xfrm rot="15897701">
            <a:off x="11001599" y="2201342"/>
            <a:ext cx="821872" cy="838201"/>
            <a:chOff x="2841171" y="3118756"/>
            <a:chExt cx="821872" cy="838201"/>
          </a:xfrm>
        </p:grpSpPr>
        <p:cxnSp>
          <p:nvCxnSpPr>
            <p:cNvPr id="212" name="Přímá spojnice 21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Přímá spojnice 21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4" name="Přímá spojnice 21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5" name="Přímá spojnice 214"/>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6" name="Přímá spojnice 215"/>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3" name="Skupina 52"/>
          <p:cNvGrpSpPr/>
          <p:nvPr/>
        </p:nvGrpSpPr>
        <p:grpSpPr>
          <a:xfrm>
            <a:off x="11126580" y="3282763"/>
            <a:ext cx="386861" cy="386861"/>
            <a:chOff x="10292862" y="1699850"/>
            <a:chExt cx="386861" cy="386861"/>
          </a:xfrm>
        </p:grpSpPr>
        <p:sp>
          <p:nvSpPr>
            <p:cNvPr id="218" name="Ovál 217"/>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19" name="Přímá spojnice 218"/>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221" name="Skupina 220"/>
          <p:cNvGrpSpPr/>
          <p:nvPr/>
        </p:nvGrpSpPr>
        <p:grpSpPr>
          <a:xfrm rot="19743627">
            <a:off x="8957450" y="2482952"/>
            <a:ext cx="821872" cy="838201"/>
            <a:chOff x="2841171" y="3118756"/>
            <a:chExt cx="821872" cy="838201"/>
          </a:xfrm>
        </p:grpSpPr>
        <p:cxnSp>
          <p:nvCxnSpPr>
            <p:cNvPr id="222" name="Přímá spojnice 22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Přímá spojnice 22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4" name="Přímá spojnice 22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5" name="Přímá spojnice 224"/>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6" name="Přímá spojnice 225"/>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27" name="Přímá spojnice 226"/>
          <p:cNvCxnSpPr/>
          <p:nvPr/>
        </p:nvCxnSpPr>
        <p:spPr>
          <a:xfrm flipH="1" flipV="1">
            <a:off x="10177670" y="3084541"/>
            <a:ext cx="469687" cy="106272"/>
          </a:xfrm>
          <a:prstGeom prst="line">
            <a:avLst/>
          </a:prstGeom>
          <a:ln w="53975"/>
        </p:spPr>
        <p:style>
          <a:lnRef idx="1">
            <a:schemeClr val="dk1"/>
          </a:lnRef>
          <a:fillRef idx="0">
            <a:schemeClr val="dk1"/>
          </a:fillRef>
          <a:effectRef idx="0">
            <a:schemeClr val="dk1"/>
          </a:effectRef>
          <a:fontRef idx="minor">
            <a:schemeClr val="tx1"/>
          </a:fontRef>
        </p:style>
      </p:cxnSp>
      <p:grpSp>
        <p:nvGrpSpPr>
          <p:cNvPr id="228" name="Skupina 227"/>
          <p:cNvGrpSpPr/>
          <p:nvPr/>
        </p:nvGrpSpPr>
        <p:grpSpPr>
          <a:xfrm>
            <a:off x="8814076" y="2133137"/>
            <a:ext cx="386861" cy="386861"/>
            <a:chOff x="10292862" y="1699850"/>
            <a:chExt cx="386861" cy="386861"/>
          </a:xfrm>
        </p:grpSpPr>
        <p:sp>
          <p:nvSpPr>
            <p:cNvPr id="229" name="Ovál 228"/>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30" name="Přímá spojnice 229"/>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cxnSp>
        <p:nvCxnSpPr>
          <p:cNvPr id="232" name="Přímá spojnice 231"/>
          <p:cNvCxnSpPr/>
          <p:nvPr/>
        </p:nvCxnSpPr>
        <p:spPr>
          <a:xfrm flipH="1">
            <a:off x="7921487" y="2736672"/>
            <a:ext cx="536714" cy="109329"/>
          </a:xfrm>
          <a:prstGeom prst="line">
            <a:avLst/>
          </a:prstGeom>
          <a:ln w="53975"/>
        </p:spPr>
        <p:style>
          <a:lnRef idx="1">
            <a:schemeClr val="dk1"/>
          </a:lnRef>
          <a:fillRef idx="0">
            <a:schemeClr val="dk1"/>
          </a:fillRef>
          <a:effectRef idx="0">
            <a:schemeClr val="dk1"/>
          </a:effectRef>
          <a:fontRef idx="minor">
            <a:schemeClr val="tx1"/>
          </a:fontRef>
        </p:style>
      </p:cxnSp>
      <p:grpSp>
        <p:nvGrpSpPr>
          <p:cNvPr id="233" name="Skupina 232"/>
          <p:cNvGrpSpPr/>
          <p:nvPr/>
        </p:nvGrpSpPr>
        <p:grpSpPr>
          <a:xfrm rot="17918123">
            <a:off x="6696459" y="2707972"/>
            <a:ext cx="841575" cy="806906"/>
            <a:chOff x="2841171" y="3118756"/>
            <a:chExt cx="821872" cy="838201"/>
          </a:xfrm>
        </p:grpSpPr>
        <p:cxnSp>
          <p:nvCxnSpPr>
            <p:cNvPr id="234" name="Přímá spojnice 23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Přímá spojnice 23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6" name="Přímá spojnice 23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7" name="Přímá spojnice 23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8" name="Přímá spojnice 23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39" name="Skupina 238"/>
          <p:cNvGrpSpPr/>
          <p:nvPr/>
        </p:nvGrpSpPr>
        <p:grpSpPr>
          <a:xfrm>
            <a:off x="6004624" y="2702976"/>
            <a:ext cx="386861" cy="386861"/>
            <a:chOff x="10292862" y="1699850"/>
            <a:chExt cx="386861" cy="386861"/>
          </a:xfrm>
        </p:grpSpPr>
        <p:sp>
          <p:nvSpPr>
            <p:cNvPr id="240" name="Ovál 239"/>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41" name="Přímá spojnice 240"/>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243" name="Skupina 242"/>
          <p:cNvGrpSpPr/>
          <p:nvPr/>
        </p:nvGrpSpPr>
        <p:grpSpPr>
          <a:xfrm rot="13320758">
            <a:off x="6207319" y="4460302"/>
            <a:ext cx="821872" cy="838201"/>
            <a:chOff x="2841171" y="3118756"/>
            <a:chExt cx="821872" cy="838201"/>
          </a:xfrm>
        </p:grpSpPr>
        <p:cxnSp>
          <p:nvCxnSpPr>
            <p:cNvPr id="244" name="Přímá spojnice 24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Přímá spojnice 24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6" name="Přímá spojnice 24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7" name="Přímá spojnice 24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Přímá spojnice 24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49" name="Přímá spojnice 248"/>
          <p:cNvCxnSpPr/>
          <p:nvPr/>
        </p:nvCxnSpPr>
        <p:spPr>
          <a:xfrm>
            <a:off x="6407238" y="3569832"/>
            <a:ext cx="122771" cy="518561"/>
          </a:xfrm>
          <a:prstGeom prst="line">
            <a:avLst/>
          </a:prstGeom>
          <a:ln w="53975"/>
        </p:spPr>
        <p:style>
          <a:lnRef idx="1">
            <a:schemeClr val="dk1"/>
          </a:lnRef>
          <a:fillRef idx="0">
            <a:schemeClr val="dk1"/>
          </a:fillRef>
          <a:effectRef idx="0">
            <a:schemeClr val="dk1"/>
          </a:effectRef>
          <a:fontRef idx="minor">
            <a:schemeClr val="tx1"/>
          </a:fontRef>
        </p:style>
      </p:cxnSp>
      <p:grpSp>
        <p:nvGrpSpPr>
          <p:cNvPr id="251" name="Skupina 250"/>
          <p:cNvGrpSpPr/>
          <p:nvPr/>
        </p:nvGrpSpPr>
        <p:grpSpPr>
          <a:xfrm>
            <a:off x="6842816" y="4952525"/>
            <a:ext cx="386861" cy="386861"/>
            <a:chOff x="10292862" y="1699850"/>
            <a:chExt cx="386861" cy="386861"/>
          </a:xfrm>
        </p:grpSpPr>
        <p:sp>
          <p:nvSpPr>
            <p:cNvPr id="252" name="Ovál 251"/>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53" name="Přímá spojnice 252"/>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
        <p:nvSpPr>
          <p:cNvPr id="217" name="Nadpis 1">
            <a:extLst>
              <a:ext uri="{FF2B5EF4-FFF2-40B4-BE49-F238E27FC236}">
                <a16:creationId xmlns:a16="http://schemas.microsoft.com/office/drawing/2014/main" id="{B373F20B-90B0-4979-B208-130E58E66736}"/>
              </a:ext>
            </a:extLst>
          </p:cNvPr>
          <p:cNvSpPr>
            <a:spLocks noGrp="1"/>
          </p:cNvSpPr>
          <p:nvPr>
            <p:ph type="title"/>
          </p:nvPr>
        </p:nvSpPr>
        <p:spPr>
          <a:xfrm>
            <a:off x="227801" y="0"/>
            <a:ext cx="11415678" cy="1325563"/>
          </a:xfrm>
        </p:spPr>
        <p:txBody>
          <a:bodyPr>
            <a:normAutofit/>
          </a:bodyPr>
          <a:lstStyle/>
          <a:p>
            <a:pPr algn="ctr"/>
            <a:r>
              <a:rPr lang="en-US" b="1" dirty="0">
                <a:solidFill>
                  <a:srgbClr val="C00000"/>
                </a:solidFill>
              </a:rPr>
              <a:t>Dynamics of </a:t>
            </a:r>
            <a:r>
              <a:rPr lang="cs-CZ" b="1" dirty="0">
                <a:solidFill>
                  <a:srgbClr val="C00000"/>
                </a:solidFill>
              </a:rPr>
              <a:t>H</a:t>
            </a:r>
            <a:r>
              <a:rPr lang="cs-CZ" b="1" baseline="-25000" dirty="0">
                <a:solidFill>
                  <a:srgbClr val="C00000"/>
                </a:solidFill>
              </a:rPr>
              <a:t>3</a:t>
            </a:r>
            <a:r>
              <a:rPr lang="cs-CZ" b="1" dirty="0">
                <a:solidFill>
                  <a:srgbClr val="C00000"/>
                </a:solidFill>
              </a:rPr>
              <a:t>O</a:t>
            </a:r>
            <a:r>
              <a:rPr lang="cs-CZ" b="1" baseline="30000" dirty="0">
                <a:solidFill>
                  <a:srgbClr val="C00000"/>
                </a:solidFill>
              </a:rPr>
              <a:t>+</a:t>
            </a:r>
            <a:r>
              <a:rPr lang="cs-CZ" b="1" dirty="0">
                <a:solidFill>
                  <a:srgbClr val="C00000"/>
                </a:solidFill>
              </a:rPr>
              <a:t> a</a:t>
            </a:r>
            <a:r>
              <a:rPr lang="en-US" b="1" dirty="0" err="1">
                <a:solidFill>
                  <a:srgbClr val="C00000"/>
                </a:solidFill>
              </a:rPr>
              <a:t>nd</a:t>
            </a:r>
            <a:r>
              <a:rPr lang="cs-CZ" b="1" dirty="0">
                <a:solidFill>
                  <a:srgbClr val="C00000"/>
                </a:solidFill>
              </a:rPr>
              <a:t> OH</a:t>
            </a:r>
            <a:r>
              <a:rPr lang="cs-CZ" b="1" baseline="30000" dirty="0">
                <a:solidFill>
                  <a:srgbClr val="C00000"/>
                </a:solidFill>
              </a:rPr>
              <a:t>-</a:t>
            </a:r>
            <a:r>
              <a:rPr lang="cs-CZ" b="1" dirty="0">
                <a:solidFill>
                  <a:srgbClr val="C00000"/>
                </a:solidFill>
              </a:rPr>
              <a:t> </a:t>
            </a:r>
            <a:r>
              <a:rPr lang="en-US" b="1" dirty="0">
                <a:solidFill>
                  <a:srgbClr val="C00000"/>
                </a:solidFill>
              </a:rPr>
              <a:t>movement in water</a:t>
            </a:r>
            <a:r>
              <a:rPr lang="cs-CZ" dirty="0">
                <a:solidFill>
                  <a:srgbClr val="C00000"/>
                </a:solidFill>
              </a:rPr>
              <a:t> </a:t>
            </a:r>
          </a:p>
        </p:txBody>
      </p:sp>
    </p:spTree>
    <p:custDataLst>
      <p:tags r:id="rId1"/>
    </p:custDataLst>
    <p:extLst>
      <p:ext uri="{BB962C8B-B14F-4D97-AF65-F5344CB8AC3E}">
        <p14:creationId xmlns:p14="http://schemas.microsoft.com/office/powerpoint/2010/main" val="1805672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grpId="0" nodeType="clickEffect">
                                  <p:stCondLst>
                                    <p:cond delay="0"/>
                                  </p:stCondLst>
                                  <p:childTnLst>
                                    <p:animMotion origin="layout" path="M -1.875E-6 1.11111E-6 L -0.04844 -0.0169 " pathEditMode="relative" rAng="0" ptsTypes="AA">
                                      <p:cBhvr>
                                        <p:cTn id="6" dur="2100" fill="hold"/>
                                        <p:tgtEl>
                                          <p:spTgt spid="9"/>
                                        </p:tgtEl>
                                        <p:attrNameLst>
                                          <p:attrName>ppt_x</p:attrName>
                                          <p:attrName>ppt_y</p:attrName>
                                        </p:attrNameLst>
                                      </p:cBhvr>
                                      <p:rCtr x="-2422" y="-856"/>
                                    </p:animMotion>
                                  </p:childTnLst>
                                </p:cTn>
                              </p:par>
                              <p:par>
                                <p:cTn id="7" presetID="22" presetClass="entr" presetSubtype="2" fill="hold"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wipe(right)">
                                      <p:cBhvr>
                                        <p:cTn id="9" dur="2000"/>
                                        <p:tgtEl>
                                          <p:spTgt spid="22"/>
                                        </p:tgtEl>
                                      </p:cBhvr>
                                    </p:animEffect>
                                  </p:childTnLst>
                                </p:cTn>
                              </p:par>
                              <p:par>
                                <p:cTn id="10" presetID="22" presetClass="exit" presetSubtype="2" fill="hold" nodeType="withEffect">
                                  <p:stCondLst>
                                    <p:cond delay="0"/>
                                  </p:stCondLst>
                                  <p:childTnLst>
                                    <p:animEffect transition="out" filter="wipe(right)">
                                      <p:cBhvr>
                                        <p:cTn id="11" dur="2000"/>
                                        <p:tgtEl>
                                          <p:spTgt spid="16"/>
                                        </p:tgtEl>
                                      </p:cBhvr>
                                    </p:animEffect>
                                    <p:set>
                                      <p:cBhvr>
                                        <p:cTn id="12" dur="1" fill="hold">
                                          <p:stCondLst>
                                            <p:cond delay="1999"/>
                                          </p:stCondLst>
                                        </p:cTn>
                                        <p:tgtEl>
                                          <p:spTgt spid="16"/>
                                        </p:tgtEl>
                                        <p:attrNameLst>
                                          <p:attrName>style.visibility</p:attrName>
                                        </p:attrNameLst>
                                      </p:cBhvr>
                                      <p:to>
                                        <p:strVal val="hidden"/>
                                      </p:to>
                                    </p:set>
                                  </p:childTnLst>
                                </p:cTn>
                              </p:par>
                              <p:par>
                                <p:cTn id="13" presetID="22" presetClass="entr" presetSubtype="2"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right)">
                                      <p:cBhvr>
                                        <p:cTn id="15" dur="2000"/>
                                        <p:tgtEl>
                                          <p:spTgt spid="23"/>
                                        </p:tgtEl>
                                      </p:cBhvr>
                                    </p:animEffect>
                                  </p:childTnLst>
                                </p:cTn>
                              </p:par>
                              <p:par>
                                <p:cTn id="16" presetID="22" presetClass="exit" presetSubtype="2" fill="hold" nodeType="withEffect">
                                  <p:stCondLst>
                                    <p:cond delay="0"/>
                                  </p:stCondLst>
                                  <p:childTnLst>
                                    <p:animEffect transition="out" filter="wipe(right)">
                                      <p:cBhvr>
                                        <p:cTn id="17" dur="2000"/>
                                        <p:tgtEl>
                                          <p:spTgt spid="7"/>
                                        </p:tgtEl>
                                      </p:cBhvr>
                                    </p:animEffect>
                                    <p:set>
                                      <p:cBhvr>
                                        <p:cTn id="18" dur="1" fill="hold">
                                          <p:stCondLst>
                                            <p:cond delay="1999"/>
                                          </p:stCondLst>
                                        </p:cTn>
                                        <p:tgtEl>
                                          <p:spTgt spid="7"/>
                                        </p:tgtEl>
                                        <p:attrNameLst>
                                          <p:attrName>style.visibility</p:attrName>
                                        </p:attrNameLst>
                                      </p:cBhvr>
                                      <p:to>
                                        <p:strVal val="hidden"/>
                                      </p:to>
                                    </p:set>
                                  </p:childTnLst>
                                </p:cTn>
                              </p:par>
                              <p:par>
                                <p:cTn id="19" presetID="10" presetClass="exit" presetSubtype="0" fill="hold" grpId="0" nodeType="withEffect">
                                  <p:stCondLst>
                                    <p:cond delay="900"/>
                                  </p:stCondLst>
                                  <p:childTnLst>
                                    <p:animEffect transition="out" filter="fade">
                                      <p:cBhvr>
                                        <p:cTn id="20" dur="1100"/>
                                        <p:tgtEl>
                                          <p:spTgt spid="4"/>
                                        </p:tgtEl>
                                      </p:cBhvr>
                                    </p:animEffect>
                                    <p:set>
                                      <p:cBhvr>
                                        <p:cTn id="21" dur="1" fill="hold">
                                          <p:stCondLst>
                                            <p:cond delay="1099"/>
                                          </p:stCondLst>
                                        </p:cTn>
                                        <p:tgtEl>
                                          <p:spTgt spid="4"/>
                                        </p:tgtEl>
                                        <p:attrNameLst>
                                          <p:attrName>style.visibility</p:attrName>
                                        </p:attrNameLst>
                                      </p:cBhvr>
                                      <p:to>
                                        <p:strVal val="hidden"/>
                                      </p:to>
                                    </p:set>
                                  </p:childTnLst>
                                </p:cTn>
                              </p:par>
                              <p:par>
                                <p:cTn id="22" presetID="10" presetClass="entr" presetSubtype="0" fill="hold" grpId="0" nodeType="withEffect">
                                  <p:stCondLst>
                                    <p:cond delay="120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800"/>
                                        <p:tgtEl>
                                          <p:spTgt spid="3"/>
                                        </p:tgtEl>
                                      </p:cBhvr>
                                    </p:animEffect>
                                  </p:childTnLst>
                                </p:cTn>
                              </p:par>
                              <p:par>
                                <p:cTn id="25" presetID="10" presetClass="exit" presetSubtype="0" fill="hold" nodeType="withEffect">
                                  <p:stCondLst>
                                    <p:cond delay="100"/>
                                  </p:stCondLst>
                                  <p:childTnLst>
                                    <p:animEffect transition="out" filter="fade">
                                      <p:cBhvr>
                                        <p:cTn id="26" dur="800"/>
                                        <p:tgtEl>
                                          <p:spTgt spid="40"/>
                                        </p:tgtEl>
                                      </p:cBhvr>
                                    </p:animEffect>
                                    <p:set>
                                      <p:cBhvr>
                                        <p:cTn id="27" dur="1" fill="hold">
                                          <p:stCondLst>
                                            <p:cond delay="799"/>
                                          </p:stCondLst>
                                        </p:cTn>
                                        <p:tgtEl>
                                          <p:spTgt spid="40"/>
                                        </p:tgtEl>
                                        <p:attrNameLst>
                                          <p:attrName>style.visibility</p:attrName>
                                        </p:attrNameLst>
                                      </p:cBhvr>
                                      <p:to>
                                        <p:strVal val="hidden"/>
                                      </p:to>
                                    </p:set>
                                  </p:childTnLst>
                                </p:cTn>
                              </p:par>
                              <p:par>
                                <p:cTn id="28" presetID="10" presetClass="entr" presetSubtype="0" fill="hold" nodeType="withEffect">
                                  <p:stCondLst>
                                    <p:cond delay="110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9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wipe(down)">
                                      <p:cBhvr>
                                        <p:cTn id="35" dur="2000"/>
                                        <p:tgtEl>
                                          <p:spTgt spid="126"/>
                                        </p:tgtEl>
                                      </p:cBhvr>
                                    </p:animEffect>
                                  </p:childTnLst>
                                </p:cTn>
                              </p:par>
                              <p:par>
                                <p:cTn id="36" presetID="22" presetClass="exit" presetSubtype="4" fill="hold" nodeType="withEffect">
                                  <p:stCondLst>
                                    <p:cond delay="0"/>
                                  </p:stCondLst>
                                  <p:childTnLst>
                                    <p:animEffect transition="out" filter="wipe(down)">
                                      <p:cBhvr>
                                        <p:cTn id="37" dur="2000"/>
                                        <p:tgtEl>
                                          <p:spTgt spid="120"/>
                                        </p:tgtEl>
                                      </p:cBhvr>
                                    </p:animEffect>
                                    <p:set>
                                      <p:cBhvr>
                                        <p:cTn id="38" dur="1" fill="hold">
                                          <p:stCondLst>
                                            <p:cond delay="1999"/>
                                          </p:stCondLst>
                                        </p:cTn>
                                        <p:tgtEl>
                                          <p:spTgt spid="120"/>
                                        </p:tgtEl>
                                        <p:attrNameLst>
                                          <p:attrName>style.visibility</p:attrName>
                                        </p:attrNameLst>
                                      </p:cBhvr>
                                      <p:to>
                                        <p:strVal val="hidden"/>
                                      </p:to>
                                    </p:set>
                                  </p:childTnLst>
                                </p:cTn>
                              </p:par>
                              <p:par>
                                <p:cTn id="39" presetID="64" presetClass="path" presetSubtype="0" accel="50000" decel="50000" fill="hold" grpId="0" nodeType="withEffect">
                                  <p:stCondLst>
                                    <p:cond delay="0"/>
                                  </p:stCondLst>
                                  <p:childTnLst>
                                    <p:animMotion origin="layout" path="M 3.125E-6 7.40741E-7 L -0.00183 -0.08403 " pathEditMode="relative" rAng="0" ptsTypes="AA">
                                      <p:cBhvr>
                                        <p:cTn id="40" dur="2000" fill="hold"/>
                                        <p:tgtEl>
                                          <p:spTgt spid="146"/>
                                        </p:tgtEl>
                                        <p:attrNameLst>
                                          <p:attrName>ppt_x</p:attrName>
                                          <p:attrName>ppt_y</p:attrName>
                                        </p:attrNameLst>
                                      </p:cBhvr>
                                      <p:rCtr x="-91" y="-4213"/>
                                    </p:animMotion>
                                  </p:childTnLst>
                                </p:cTn>
                              </p:par>
                              <p:par>
                                <p:cTn id="41" presetID="22" presetClass="exit" presetSubtype="4" fill="hold" nodeType="withEffect">
                                  <p:stCondLst>
                                    <p:cond delay="0"/>
                                  </p:stCondLst>
                                  <p:childTnLst>
                                    <p:animEffect transition="out" filter="wipe(down)">
                                      <p:cBhvr>
                                        <p:cTn id="42" dur="2000"/>
                                        <p:tgtEl>
                                          <p:spTgt spid="159"/>
                                        </p:tgtEl>
                                      </p:cBhvr>
                                    </p:animEffect>
                                    <p:set>
                                      <p:cBhvr>
                                        <p:cTn id="43" dur="1" fill="hold">
                                          <p:stCondLst>
                                            <p:cond delay="1999"/>
                                          </p:stCondLst>
                                        </p:cTn>
                                        <p:tgtEl>
                                          <p:spTgt spid="159"/>
                                        </p:tgtEl>
                                        <p:attrNameLst>
                                          <p:attrName>style.visibility</p:attrName>
                                        </p:attrNameLst>
                                      </p:cBhvr>
                                      <p:to>
                                        <p:strVal val="hidden"/>
                                      </p:to>
                                    </p:set>
                                  </p:childTnLst>
                                </p:cTn>
                              </p:par>
                              <p:par>
                                <p:cTn id="44" presetID="22" presetClass="entr" presetSubtype="4" fill="hold" nodeType="withEffect">
                                  <p:stCondLst>
                                    <p:cond delay="0"/>
                                  </p:stCondLst>
                                  <p:childTnLst>
                                    <p:set>
                                      <p:cBhvr>
                                        <p:cTn id="45" dur="1" fill="hold">
                                          <p:stCondLst>
                                            <p:cond delay="0"/>
                                          </p:stCondLst>
                                        </p:cTn>
                                        <p:tgtEl>
                                          <p:spTgt spid="153"/>
                                        </p:tgtEl>
                                        <p:attrNameLst>
                                          <p:attrName>style.visibility</p:attrName>
                                        </p:attrNameLst>
                                      </p:cBhvr>
                                      <p:to>
                                        <p:strVal val="visible"/>
                                      </p:to>
                                    </p:set>
                                    <p:animEffect transition="in" filter="wipe(down)">
                                      <p:cBhvr>
                                        <p:cTn id="46" dur="2000"/>
                                        <p:tgtEl>
                                          <p:spTgt spid="153"/>
                                        </p:tgtEl>
                                      </p:cBhvr>
                                    </p:animEffect>
                                  </p:childTnLst>
                                </p:cTn>
                              </p:par>
                              <p:par>
                                <p:cTn id="47" presetID="10" presetClass="exit" presetSubtype="0" fill="hold" grpId="1" nodeType="withEffect">
                                  <p:stCondLst>
                                    <p:cond delay="0"/>
                                  </p:stCondLst>
                                  <p:childTnLst>
                                    <p:animEffect transition="out" filter="fade">
                                      <p:cBhvr>
                                        <p:cTn id="48" dur="700"/>
                                        <p:tgtEl>
                                          <p:spTgt spid="3"/>
                                        </p:tgtEl>
                                      </p:cBhvr>
                                    </p:animEffect>
                                    <p:set>
                                      <p:cBhvr>
                                        <p:cTn id="49" dur="1" fill="hold">
                                          <p:stCondLst>
                                            <p:cond delay="699"/>
                                          </p:stCondLst>
                                        </p:cTn>
                                        <p:tgtEl>
                                          <p:spTgt spid="3"/>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700"/>
                                        <p:tgtEl>
                                          <p:spTgt spid="41"/>
                                        </p:tgtEl>
                                      </p:cBhvr>
                                    </p:animEffect>
                                    <p:set>
                                      <p:cBhvr>
                                        <p:cTn id="52" dur="1" fill="hold">
                                          <p:stCondLst>
                                            <p:cond delay="699"/>
                                          </p:stCondLst>
                                        </p:cTn>
                                        <p:tgtEl>
                                          <p:spTgt spid="41"/>
                                        </p:tgtEl>
                                        <p:attrNameLst>
                                          <p:attrName>style.visibility</p:attrName>
                                        </p:attrNameLst>
                                      </p:cBhvr>
                                      <p:to>
                                        <p:strVal val="hidden"/>
                                      </p:to>
                                    </p:set>
                                  </p:childTnLst>
                                </p:cTn>
                              </p:par>
                              <p:par>
                                <p:cTn id="53" presetID="10" presetClass="entr" presetSubtype="0" fill="hold" grpId="1" nodeType="withEffect">
                                  <p:stCondLst>
                                    <p:cond delay="1200"/>
                                  </p:stCondLst>
                                  <p:childTnLst>
                                    <p:set>
                                      <p:cBhvr>
                                        <p:cTn id="54" dur="1" fill="hold">
                                          <p:stCondLst>
                                            <p:cond delay="0"/>
                                          </p:stCondLst>
                                        </p:cTn>
                                        <p:tgtEl>
                                          <p:spTgt spid="164"/>
                                        </p:tgtEl>
                                        <p:attrNameLst>
                                          <p:attrName>style.visibility</p:attrName>
                                        </p:attrNameLst>
                                      </p:cBhvr>
                                      <p:to>
                                        <p:strVal val="visible"/>
                                      </p:to>
                                    </p:set>
                                    <p:animEffect transition="in" filter="fade">
                                      <p:cBhvr>
                                        <p:cTn id="55" dur="800"/>
                                        <p:tgtEl>
                                          <p:spTgt spid="164"/>
                                        </p:tgtEl>
                                      </p:cBhvr>
                                    </p:animEffect>
                                  </p:childTnLst>
                                </p:cTn>
                              </p:par>
                              <p:par>
                                <p:cTn id="56" presetID="10" presetClass="entr" presetSubtype="0" fill="hold" nodeType="withEffect">
                                  <p:stCondLst>
                                    <p:cond delay="12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800"/>
                                        <p:tgtEl>
                                          <p:spTgt spid="3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131"/>
                                        </p:tgtEl>
                                        <p:attrNameLst>
                                          <p:attrName>style.visibility</p:attrName>
                                        </p:attrNameLst>
                                      </p:cBhvr>
                                      <p:to>
                                        <p:strVal val="visible"/>
                                      </p:to>
                                    </p:set>
                                    <p:animEffect transition="in" filter="wipe(right)">
                                      <p:cBhvr>
                                        <p:cTn id="63" dur="2000"/>
                                        <p:tgtEl>
                                          <p:spTgt spid="131"/>
                                        </p:tgtEl>
                                      </p:cBhvr>
                                    </p:animEffect>
                                  </p:childTnLst>
                                </p:cTn>
                              </p:par>
                              <p:par>
                                <p:cTn id="64" presetID="22" presetClass="exit" presetSubtype="2" fill="hold" nodeType="withEffect">
                                  <p:stCondLst>
                                    <p:cond delay="0"/>
                                  </p:stCondLst>
                                  <p:childTnLst>
                                    <p:animEffect transition="out" filter="wipe(right)">
                                      <p:cBhvr>
                                        <p:cTn id="65" dur="2000"/>
                                        <p:tgtEl>
                                          <p:spTgt spid="132"/>
                                        </p:tgtEl>
                                      </p:cBhvr>
                                    </p:animEffect>
                                    <p:set>
                                      <p:cBhvr>
                                        <p:cTn id="66" dur="1" fill="hold">
                                          <p:stCondLst>
                                            <p:cond delay="1999"/>
                                          </p:stCondLst>
                                        </p:cTn>
                                        <p:tgtEl>
                                          <p:spTgt spid="132"/>
                                        </p:tgtEl>
                                        <p:attrNameLst>
                                          <p:attrName>style.visibility</p:attrName>
                                        </p:attrNameLst>
                                      </p:cBhvr>
                                      <p:to>
                                        <p:strVal val="hidden"/>
                                      </p:to>
                                    </p:set>
                                  </p:childTnLst>
                                </p:cTn>
                              </p:par>
                              <p:par>
                                <p:cTn id="67" presetID="35" presetClass="path" presetSubtype="0" accel="50000" decel="50000" fill="hold" grpId="0" nodeType="withEffect">
                                  <p:stCondLst>
                                    <p:cond delay="0"/>
                                  </p:stCondLst>
                                  <p:childTnLst>
                                    <p:animMotion origin="layout" path="M 4.79167E-6 7.40741E-7 L -0.03855 -0.01898 " pathEditMode="relative" rAng="0" ptsTypes="AA">
                                      <p:cBhvr>
                                        <p:cTn id="68" dur="2000" fill="hold"/>
                                        <p:tgtEl>
                                          <p:spTgt spid="145"/>
                                        </p:tgtEl>
                                        <p:attrNameLst>
                                          <p:attrName>ppt_x</p:attrName>
                                          <p:attrName>ppt_y</p:attrName>
                                        </p:attrNameLst>
                                      </p:cBhvr>
                                      <p:rCtr x="-1927" y="-949"/>
                                    </p:animMotion>
                                  </p:childTnLst>
                                </p:cTn>
                              </p:par>
                              <p:par>
                                <p:cTn id="69" presetID="22" presetClass="entr" presetSubtype="2" fill="hold" nodeType="withEffect">
                                  <p:stCondLst>
                                    <p:cond delay="0"/>
                                  </p:stCondLst>
                                  <p:childTnLst>
                                    <p:set>
                                      <p:cBhvr>
                                        <p:cTn id="70" dur="1" fill="hold">
                                          <p:stCondLst>
                                            <p:cond delay="0"/>
                                          </p:stCondLst>
                                        </p:cTn>
                                        <p:tgtEl>
                                          <p:spTgt spid="147"/>
                                        </p:tgtEl>
                                        <p:attrNameLst>
                                          <p:attrName>style.visibility</p:attrName>
                                        </p:attrNameLst>
                                      </p:cBhvr>
                                      <p:to>
                                        <p:strVal val="visible"/>
                                      </p:to>
                                    </p:set>
                                    <p:animEffect transition="in" filter="wipe(right)">
                                      <p:cBhvr>
                                        <p:cTn id="71" dur="2000"/>
                                        <p:tgtEl>
                                          <p:spTgt spid="147"/>
                                        </p:tgtEl>
                                      </p:cBhvr>
                                    </p:animEffect>
                                  </p:childTnLst>
                                </p:cTn>
                              </p:par>
                              <p:par>
                                <p:cTn id="72" presetID="22" presetClass="exit" presetSubtype="4" fill="hold" nodeType="withEffect">
                                  <p:stCondLst>
                                    <p:cond delay="0"/>
                                  </p:stCondLst>
                                  <p:childTnLst>
                                    <p:animEffect transition="out" filter="wipe(down)">
                                      <p:cBhvr>
                                        <p:cTn id="73" dur="2000"/>
                                        <p:tgtEl>
                                          <p:spTgt spid="160"/>
                                        </p:tgtEl>
                                      </p:cBhvr>
                                    </p:animEffect>
                                    <p:set>
                                      <p:cBhvr>
                                        <p:cTn id="74" dur="1" fill="hold">
                                          <p:stCondLst>
                                            <p:cond delay="1999"/>
                                          </p:stCondLst>
                                        </p:cTn>
                                        <p:tgtEl>
                                          <p:spTgt spid="160"/>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700"/>
                                        <p:tgtEl>
                                          <p:spTgt spid="164"/>
                                        </p:tgtEl>
                                      </p:cBhvr>
                                    </p:animEffect>
                                    <p:set>
                                      <p:cBhvr>
                                        <p:cTn id="77" dur="1" fill="hold">
                                          <p:stCondLst>
                                            <p:cond delay="699"/>
                                          </p:stCondLst>
                                        </p:cTn>
                                        <p:tgtEl>
                                          <p:spTgt spid="164"/>
                                        </p:tgtEl>
                                        <p:attrNameLst>
                                          <p:attrName>style.visibility</p:attrName>
                                        </p:attrNameLst>
                                      </p:cBhvr>
                                      <p:to>
                                        <p:strVal val="hidden"/>
                                      </p:to>
                                    </p:set>
                                  </p:childTnLst>
                                </p:cTn>
                              </p:par>
                              <p:par>
                                <p:cTn id="78" presetID="10" presetClass="exit" presetSubtype="0" fill="hold" nodeType="withEffect">
                                  <p:stCondLst>
                                    <p:cond delay="0"/>
                                  </p:stCondLst>
                                  <p:childTnLst>
                                    <p:animEffect transition="out" filter="fade">
                                      <p:cBhvr>
                                        <p:cTn id="79" dur="800"/>
                                        <p:tgtEl>
                                          <p:spTgt spid="31"/>
                                        </p:tgtEl>
                                      </p:cBhvr>
                                    </p:animEffect>
                                    <p:set>
                                      <p:cBhvr>
                                        <p:cTn id="80" dur="1" fill="hold">
                                          <p:stCondLst>
                                            <p:cond delay="799"/>
                                          </p:stCondLst>
                                        </p:cTn>
                                        <p:tgtEl>
                                          <p:spTgt spid="31"/>
                                        </p:tgtEl>
                                        <p:attrNameLst>
                                          <p:attrName>style.visibility</p:attrName>
                                        </p:attrNameLst>
                                      </p:cBhvr>
                                      <p:to>
                                        <p:strVal val="hidden"/>
                                      </p:to>
                                    </p:set>
                                  </p:childTnLst>
                                </p:cTn>
                              </p:par>
                              <p:par>
                                <p:cTn id="81" presetID="10" presetClass="entr" presetSubtype="0" fill="hold" grpId="0" nodeType="withEffect">
                                  <p:stCondLst>
                                    <p:cond delay="1200"/>
                                  </p:stCondLst>
                                  <p:childTnLst>
                                    <p:set>
                                      <p:cBhvr>
                                        <p:cTn id="82" dur="1" fill="hold">
                                          <p:stCondLst>
                                            <p:cond delay="0"/>
                                          </p:stCondLst>
                                        </p:cTn>
                                        <p:tgtEl>
                                          <p:spTgt spid="165"/>
                                        </p:tgtEl>
                                        <p:attrNameLst>
                                          <p:attrName>style.visibility</p:attrName>
                                        </p:attrNameLst>
                                      </p:cBhvr>
                                      <p:to>
                                        <p:strVal val="visible"/>
                                      </p:to>
                                    </p:set>
                                    <p:animEffect transition="in" filter="fade">
                                      <p:cBhvr>
                                        <p:cTn id="83" dur="800"/>
                                        <p:tgtEl>
                                          <p:spTgt spid="165"/>
                                        </p:tgtEl>
                                      </p:cBhvr>
                                    </p:animEffect>
                                  </p:childTnLst>
                                </p:cTn>
                              </p:par>
                              <p:par>
                                <p:cTn id="84" presetID="10" presetClass="entr" presetSubtype="0" fill="hold" nodeType="withEffect">
                                  <p:stCondLst>
                                    <p:cond delay="1200"/>
                                  </p:stCondLst>
                                  <p:childTnLst>
                                    <p:set>
                                      <p:cBhvr>
                                        <p:cTn id="85" dur="1" fill="hold">
                                          <p:stCondLst>
                                            <p:cond delay="0"/>
                                          </p:stCondLst>
                                        </p:cTn>
                                        <p:tgtEl>
                                          <p:spTgt spid="99"/>
                                        </p:tgtEl>
                                        <p:attrNameLst>
                                          <p:attrName>style.visibility</p:attrName>
                                        </p:attrNameLst>
                                      </p:cBhvr>
                                      <p:to>
                                        <p:strVal val="visible"/>
                                      </p:to>
                                    </p:set>
                                    <p:animEffect transition="in" filter="fade">
                                      <p:cBhvr>
                                        <p:cTn id="86" dur="800"/>
                                        <p:tgtEl>
                                          <p:spTgt spid="99"/>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xit" presetSubtype="8" fill="hold" nodeType="clickEffect">
                                  <p:stCondLst>
                                    <p:cond delay="0"/>
                                  </p:stCondLst>
                                  <p:childTnLst>
                                    <p:animEffect transition="out" filter="wipe(left)">
                                      <p:cBhvr>
                                        <p:cTn id="90" dur="2000"/>
                                        <p:tgtEl>
                                          <p:spTgt spid="174"/>
                                        </p:tgtEl>
                                      </p:cBhvr>
                                    </p:animEffect>
                                    <p:set>
                                      <p:cBhvr>
                                        <p:cTn id="91" dur="1" fill="hold">
                                          <p:stCondLst>
                                            <p:cond delay="1999"/>
                                          </p:stCondLst>
                                        </p:cTn>
                                        <p:tgtEl>
                                          <p:spTgt spid="174"/>
                                        </p:tgtEl>
                                        <p:attrNameLst>
                                          <p:attrName>style.visibility</p:attrName>
                                        </p:attrNameLst>
                                      </p:cBhvr>
                                      <p:to>
                                        <p:strVal val="hidden"/>
                                      </p:to>
                                    </p:set>
                                  </p:childTnLst>
                                </p:cTn>
                              </p:par>
                              <p:par>
                                <p:cTn id="92" presetID="22" presetClass="exit" presetSubtype="8" fill="hold" nodeType="withEffect">
                                  <p:stCondLst>
                                    <p:cond delay="0"/>
                                  </p:stCondLst>
                                  <p:childTnLst>
                                    <p:animEffect transition="out" filter="wipe(left)">
                                      <p:cBhvr>
                                        <p:cTn id="93" dur="2000"/>
                                        <p:tgtEl>
                                          <p:spTgt spid="106"/>
                                        </p:tgtEl>
                                      </p:cBhvr>
                                    </p:animEffect>
                                    <p:set>
                                      <p:cBhvr>
                                        <p:cTn id="94" dur="1" fill="hold">
                                          <p:stCondLst>
                                            <p:cond delay="1999"/>
                                          </p:stCondLst>
                                        </p:cTn>
                                        <p:tgtEl>
                                          <p:spTgt spid="106"/>
                                        </p:tgtEl>
                                        <p:attrNameLst>
                                          <p:attrName>style.visibility</p:attrName>
                                        </p:attrNameLst>
                                      </p:cBhvr>
                                      <p:to>
                                        <p:strVal val="hidden"/>
                                      </p:to>
                                    </p:set>
                                  </p:childTnLst>
                                </p:cTn>
                              </p:par>
                              <p:par>
                                <p:cTn id="95" presetID="63" presetClass="path" presetSubtype="0" accel="50000" decel="50000" fill="hold" grpId="0" nodeType="withEffect">
                                  <p:stCondLst>
                                    <p:cond delay="0"/>
                                  </p:stCondLst>
                                  <p:childTnLst>
                                    <p:animMotion origin="layout" path="M 2.08333E-6 -3.7037E-6 L 0.05208 0.02292 " pathEditMode="relative" rAng="0" ptsTypes="AA">
                                      <p:cBhvr>
                                        <p:cTn id="96" dur="2000" fill="hold"/>
                                        <p:tgtEl>
                                          <p:spTgt spid="108"/>
                                        </p:tgtEl>
                                        <p:attrNameLst>
                                          <p:attrName>ppt_x</p:attrName>
                                          <p:attrName>ppt_y</p:attrName>
                                        </p:attrNameLst>
                                      </p:cBhvr>
                                      <p:rCtr x="2604" y="1134"/>
                                    </p:animMotion>
                                  </p:childTnLst>
                                </p:cTn>
                              </p:par>
                              <p:par>
                                <p:cTn id="97" presetID="22" presetClass="entr" presetSubtype="8" fill="hold" nodeType="withEffect">
                                  <p:stCondLst>
                                    <p:cond delay="0"/>
                                  </p:stCondLst>
                                  <p:childTnLst>
                                    <p:set>
                                      <p:cBhvr>
                                        <p:cTn id="98" dur="1" fill="hold">
                                          <p:stCondLst>
                                            <p:cond delay="0"/>
                                          </p:stCondLst>
                                        </p:cTn>
                                        <p:tgtEl>
                                          <p:spTgt spid="221"/>
                                        </p:tgtEl>
                                        <p:attrNameLst>
                                          <p:attrName>style.visibility</p:attrName>
                                        </p:attrNameLst>
                                      </p:cBhvr>
                                      <p:to>
                                        <p:strVal val="visible"/>
                                      </p:to>
                                    </p:set>
                                    <p:animEffect transition="in" filter="wipe(left)">
                                      <p:cBhvr>
                                        <p:cTn id="99" dur="2000"/>
                                        <p:tgtEl>
                                          <p:spTgt spid="221"/>
                                        </p:tgtEl>
                                      </p:cBhvr>
                                    </p:animEffect>
                                  </p:childTnLst>
                                </p:cTn>
                              </p:par>
                              <p:par>
                                <p:cTn id="100" presetID="22" presetClass="entr" presetSubtype="8" fill="hold" nodeType="withEffect">
                                  <p:stCondLst>
                                    <p:cond delay="0"/>
                                  </p:stCondLst>
                                  <p:childTnLst>
                                    <p:set>
                                      <p:cBhvr>
                                        <p:cTn id="101" dur="1" fill="hold">
                                          <p:stCondLst>
                                            <p:cond delay="0"/>
                                          </p:stCondLst>
                                        </p:cTn>
                                        <p:tgtEl>
                                          <p:spTgt spid="227"/>
                                        </p:tgtEl>
                                        <p:attrNameLst>
                                          <p:attrName>style.visibility</p:attrName>
                                        </p:attrNameLst>
                                      </p:cBhvr>
                                      <p:to>
                                        <p:strVal val="visible"/>
                                      </p:to>
                                    </p:set>
                                    <p:animEffect transition="in" filter="wipe(left)">
                                      <p:cBhvr>
                                        <p:cTn id="102" dur="2000"/>
                                        <p:tgtEl>
                                          <p:spTgt spid="227"/>
                                        </p:tgtEl>
                                      </p:cBhvr>
                                    </p:animEffect>
                                  </p:childTnLst>
                                </p:cTn>
                              </p:par>
                              <p:par>
                                <p:cTn id="103" presetID="10" presetClass="exit" presetSubtype="0" fill="hold" grpId="0" nodeType="withEffect">
                                  <p:stCondLst>
                                    <p:cond delay="0"/>
                                  </p:stCondLst>
                                  <p:childTnLst>
                                    <p:animEffect transition="out" filter="fade">
                                      <p:cBhvr>
                                        <p:cTn id="104" dur="700"/>
                                        <p:tgtEl>
                                          <p:spTgt spid="210"/>
                                        </p:tgtEl>
                                      </p:cBhvr>
                                    </p:animEffect>
                                    <p:set>
                                      <p:cBhvr>
                                        <p:cTn id="105" dur="1" fill="hold">
                                          <p:stCondLst>
                                            <p:cond delay="699"/>
                                          </p:stCondLst>
                                        </p:cTn>
                                        <p:tgtEl>
                                          <p:spTgt spid="210"/>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700"/>
                                        <p:tgtEl>
                                          <p:spTgt spid="53"/>
                                        </p:tgtEl>
                                      </p:cBhvr>
                                    </p:animEffect>
                                    <p:set>
                                      <p:cBhvr>
                                        <p:cTn id="108" dur="1" fill="hold">
                                          <p:stCondLst>
                                            <p:cond delay="699"/>
                                          </p:stCondLst>
                                        </p:cTn>
                                        <p:tgtEl>
                                          <p:spTgt spid="53"/>
                                        </p:tgtEl>
                                        <p:attrNameLst>
                                          <p:attrName>style.visibility</p:attrName>
                                        </p:attrNameLst>
                                      </p:cBhvr>
                                      <p:to>
                                        <p:strVal val="hidden"/>
                                      </p:to>
                                    </p:set>
                                  </p:childTnLst>
                                </p:cTn>
                              </p:par>
                              <p:par>
                                <p:cTn id="109" presetID="10" presetClass="entr" presetSubtype="0" fill="hold" nodeType="withEffect">
                                  <p:stCondLst>
                                    <p:cond delay="1300"/>
                                  </p:stCondLst>
                                  <p:childTnLst>
                                    <p:set>
                                      <p:cBhvr>
                                        <p:cTn id="110" dur="1" fill="hold">
                                          <p:stCondLst>
                                            <p:cond delay="0"/>
                                          </p:stCondLst>
                                        </p:cTn>
                                        <p:tgtEl>
                                          <p:spTgt spid="228"/>
                                        </p:tgtEl>
                                        <p:attrNameLst>
                                          <p:attrName>style.visibility</p:attrName>
                                        </p:attrNameLst>
                                      </p:cBhvr>
                                      <p:to>
                                        <p:strVal val="visible"/>
                                      </p:to>
                                    </p:set>
                                    <p:animEffect transition="in" filter="fade">
                                      <p:cBhvr>
                                        <p:cTn id="111" dur="700"/>
                                        <p:tgtEl>
                                          <p:spTgt spid="228"/>
                                        </p:tgtEl>
                                      </p:cBhvr>
                                    </p:animEffect>
                                  </p:childTnLst>
                                </p:cTn>
                              </p:par>
                              <p:par>
                                <p:cTn id="112" presetID="10" presetClass="entr" presetSubtype="0" fill="hold" grpId="0" nodeType="withEffect">
                                  <p:stCondLst>
                                    <p:cond delay="1300"/>
                                  </p:stCondLst>
                                  <p:childTnLst>
                                    <p:set>
                                      <p:cBhvr>
                                        <p:cTn id="113" dur="1" fill="hold">
                                          <p:stCondLst>
                                            <p:cond delay="0"/>
                                          </p:stCondLst>
                                        </p:cTn>
                                        <p:tgtEl>
                                          <p:spTgt spid="231"/>
                                        </p:tgtEl>
                                        <p:attrNameLst>
                                          <p:attrName>style.visibility</p:attrName>
                                        </p:attrNameLst>
                                      </p:cBhvr>
                                      <p:to>
                                        <p:strVal val="visible"/>
                                      </p:to>
                                    </p:set>
                                    <p:animEffect transition="in" filter="fade">
                                      <p:cBhvr>
                                        <p:cTn id="114" dur="700"/>
                                        <p:tgtEl>
                                          <p:spTgt spid="23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xit" presetSubtype="8" fill="hold" nodeType="clickEffect">
                                  <p:stCondLst>
                                    <p:cond delay="0"/>
                                  </p:stCondLst>
                                  <p:childTnLst>
                                    <p:animEffect transition="out" filter="wipe(left)">
                                      <p:cBhvr>
                                        <p:cTn id="118" dur="2000"/>
                                        <p:tgtEl>
                                          <p:spTgt spid="115"/>
                                        </p:tgtEl>
                                      </p:cBhvr>
                                    </p:animEffect>
                                    <p:set>
                                      <p:cBhvr>
                                        <p:cTn id="119" dur="1" fill="hold">
                                          <p:stCondLst>
                                            <p:cond delay="1999"/>
                                          </p:stCondLst>
                                        </p:cTn>
                                        <p:tgtEl>
                                          <p:spTgt spid="115"/>
                                        </p:tgtEl>
                                        <p:attrNameLst>
                                          <p:attrName>style.visibility</p:attrName>
                                        </p:attrNameLst>
                                      </p:cBhvr>
                                      <p:to>
                                        <p:strVal val="hidden"/>
                                      </p:to>
                                    </p:set>
                                  </p:childTnLst>
                                </p:cTn>
                              </p:par>
                              <p:par>
                                <p:cTn id="120" presetID="22" presetClass="exit" presetSubtype="8" fill="hold" nodeType="withEffect">
                                  <p:stCondLst>
                                    <p:cond delay="0"/>
                                  </p:stCondLst>
                                  <p:childTnLst>
                                    <p:animEffect transition="out" filter="wipe(left)">
                                      <p:cBhvr>
                                        <p:cTn id="121" dur="2000"/>
                                        <p:tgtEl>
                                          <p:spTgt spid="91"/>
                                        </p:tgtEl>
                                      </p:cBhvr>
                                    </p:animEffect>
                                    <p:set>
                                      <p:cBhvr>
                                        <p:cTn id="122" dur="1" fill="hold">
                                          <p:stCondLst>
                                            <p:cond delay="1999"/>
                                          </p:stCondLst>
                                        </p:cTn>
                                        <p:tgtEl>
                                          <p:spTgt spid="91"/>
                                        </p:tgtEl>
                                        <p:attrNameLst>
                                          <p:attrName>style.visibility</p:attrName>
                                        </p:attrNameLst>
                                      </p:cBhvr>
                                      <p:to>
                                        <p:strVal val="hidden"/>
                                      </p:to>
                                    </p:set>
                                  </p:childTnLst>
                                </p:cTn>
                              </p:par>
                              <p:par>
                                <p:cTn id="123" presetID="22" presetClass="entr" presetSubtype="8" fill="hold" nodeType="withEffect">
                                  <p:stCondLst>
                                    <p:cond delay="0"/>
                                  </p:stCondLst>
                                  <p:childTnLst>
                                    <p:set>
                                      <p:cBhvr>
                                        <p:cTn id="124" dur="1" fill="hold">
                                          <p:stCondLst>
                                            <p:cond delay="0"/>
                                          </p:stCondLst>
                                        </p:cTn>
                                        <p:tgtEl>
                                          <p:spTgt spid="232"/>
                                        </p:tgtEl>
                                        <p:attrNameLst>
                                          <p:attrName>style.visibility</p:attrName>
                                        </p:attrNameLst>
                                      </p:cBhvr>
                                      <p:to>
                                        <p:strVal val="visible"/>
                                      </p:to>
                                    </p:set>
                                    <p:animEffect transition="in" filter="wipe(left)">
                                      <p:cBhvr>
                                        <p:cTn id="125" dur="2000"/>
                                        <p:tgtEl>
                                          <p:spTgt spid="232"/>
                                        </p:tgtEl>
                                      </p:cBhvr>
                                    </p:animEffect>
                                  </p:childTnLst>
                                </p:cTn>
                              </p:par>
                              <p:par>
                                <p:cTn id="126" presetID="22" presetClass="entr" presetSubtype="8" fill="hold" nodeType="withEffect">
                                  <p:stCondLst>
                                    <p:cond delay="0"/>
                                  </p:stCondLst>
                                  <p:childTnLst>
                                    <p:set>
                                      <p:cBhvr>
                                        <p:cTn id="127" dur="1" fill="hold">
                                          <p:stCondLst>
                                            <p:cond delay="0"/>
                                          </p:stCondLst>
                                        </p:cTn>
                                        <p:tgtEl>
                                          <p:spTgt spid="233"/>
                                        </p:tgtEl>
                                        <p:attrNameLst>
                                          <p:attrName>style.visibility</p:attrName>
                                        </p:attrNameLst>
                                      </p:cBhvr>
                                      <p:to>
                                        <p:strVal val="visible"/>
                                      </p:to>
                                    </p:set>
                                    <p:animEffect transition="in" filter="wipe(left)">
                                      <p:cBhvr>
                                        <p:cTn id="128" dur="2000"/>
                                        <p:tgtEl>
                                          <p:spTgt spid="233"/>
                                        </p:tgtEl>
                                      </p:cBhvr>
                                    </p:animEffect>
                                  </p:childTnLst>
                                </p:cTn>
                              </p:par>
                              <p:par>
                                <p:cTn id="129" presetID="63" presetClass="path" presetSubtype="0" accel="50000" decel="50000" fill="hold" grpId="0" nodeType="withEffect">
                                  <p:stCondLst>
                                    <p:cond delay="0"/>
                                  </p:stCondLst>
                                  <p:childTnLst>
                                    <p:animMotion origin="layout" path="M 2.29167E-6 -1.85185E-6 L 0.04765 -0.02153 " pathEditMode="relative" rAng="0" ptsTypes="AA">
                                      <p:cBhvr>
                                        <p:cTn id="130" dur="2000" fill="hold"/>
                                        <p:tgtEl>
                                          <p:spTgt spid="93"/>
                                        </p:tgtEl>
                                        <p:attrNameLst>
                                          <p:attrName>ppt_x</p:attrName>
                                          <p:attrName>ppt_y</p:attrName>
                                        </p:attrNameLst>
                                      </p:cBhvr>
                                      <p:rCtr x="2383" y="-1088"/>
                                    </p:animMotion>
                                  </p:childTnLst>
                                </p:cTn>
                              </p:par>
                              <p:par>
                                <p:cTn id="131" presetID="10" presetClass="exit" presetSubtype="0" fill="hold" grpId="1" nodeType="withEffect">
                                  <p:stCondLst>
                                    <p:cond delay="0"/>
                                  </p:stCondLst>
                                  <p:childTnLst>
                                    <p:animEffect transition="out" filter="fade">
                                      <p:cBhvr>
                                        <p:cTn id="132" dur="700"/>
                                        <p:tgtEl>
                                          <p:spTgt spid="231"/>
                                        </p:tgtEl>
                                      </p:cBhvr>
                                    </p:animEffect>
                                    <p:set>
                                      <p:cBhvr>
                                        <p:cTn id="133" dur="1" fill="hold">
                                          <p:stCondLst>
                                            <p:cond delay="699"/>
                                          </p:stCondLst>
                                        </p:cTn>
                                        <p:tgtEl>
                                          <p:spTgt spid="231"/>
                                        </p:tgtEl>
                                        <p:attrNameLst>
                                          <p:attrName>style.visibility</p:attrName>
                                        </p:attrNameLst>
                                      </p:cBhvr>
                                      <p:to>
                                        <p:strVal val="hidden"/>
                                      </p:to>
                                    </p:set>
                                  </p:childTnLst>
                                </p:cTn>
                              </p:par>
                              <p:par>
                                <p:cTn id="134" presetID="10" presetClass="exit" presetSubtype="0" fill="hold" nodeType="withEffect">
                                  <p:stCondLst>
                                    <p:cond delay="0"/>
                                  </p:stCondLst>
                                  <p:childTnLst>
                                    <p:animEffect transition="out" filter="fade">
                                      <p:cBhvr>
                                        <p:cTn id="135" dur="700"/>
                                        <p:tgtEl>
                                          <p:spTgt spid="228"/>
                                        </p:tgtEl>
                                      </p:cBhvr>
                                    </p:animEffect>
                                    <p:set>
                                      <p:cBhvr>
                                        <p:cTn id="136" dur="1" fill="hold">
                                          <p:stCondLst>
                                            <p:cond delay="699"/>
                                          </p:stCondLst>
                                        </p:cTn>
                                        <p:tgtEl>
                                          <p:spTgt spid="228"/>
                                        </p:tgtEl>
                                        <p:attrNameLst>
                                          <p:attrName>style.visibility</p:attrName>
                                        </p:attrNameLst>
                                      </p:cBhvr>
                                      <p:to>
                                        <p:strVal val="hidden"/>
                                      </p:to>
                                    </p:set>
                                  </p:childTnLst>
                                </p:cTn>
                              </p:par>
                              <p:par>
                                <p:cTn id="137" presetID="10" presetClass="entr" presetSubtype="0" fill="hold" nodeType="withEffect">
                                  <p:stCondLst>
                                    <p:cond delay="1300"/>
                                  </p:stCondLst>
                                  <p:childTnLst>
                                    <p:set>
                                      <p:cBhvr>
                                        <p:cTn id="138" dur="1" fill="hold">
                                          <p:stCondLst>
                                            <p:cond delay="0"/>
                                          </p:stCondLst>
                                        </p:cTn>
                                        <p:tgtEl>
                                          <p:spTgt spid="239"/>
                                        </p:tgtEl>
                                        <p:attrNameLst>
                                          <p:attrName>style.visibility</p:attrName>
                                        </p:attrNameLst>
                                      </p:cBhvr>
                                      <p:to>
                                        <p:strVal val="visible"/>
                                      </p:to>
                                    </p:set>
                                    <p:animEffect transition="in" filter="fade">
                                      <p:cBhvr>
                                        <p:cTn id="139" dur="700"/>
                                        <p:tgtEl>
                                          <p:spTgt spid="239"/>
                                        </p:tgtEl>
                                      </p:cBhvr>
                                    </p:animEffect>
                                  </p:childTnLst>
                                </p:cTn>
                              </p:par>
                              <p:par>
                                <p:cTn id="140" presetID="10" presetClass="entr" presetSubtype="0" fill="hold" grpId="0" nodeType="withEffect">
                                  <p:stCondLst>
                                    <p:cond delay="1300"/>
                                  </p:stCondLst>
                                  <p:childTnLst>
                                    <p:set>
                                      <p:cBhvr>
                                        <p:cTn id="141" dur="1" fill="hold">
                                          <p:stCondLst>
                                            <p:cond delay="0"/>
                                          </p:stCondLst>
                                        </p:cTn>
                                        <p:tgtEl>
                                          <p:spTgt spid="242"/>
                                        </p:tgtEl>
                                        <p:attrNameLst>
                                          <p:attrName>style.visibility</p:attrName>
                                        </p:attrNameLst>
                                      </p:cBhvr>
                                      <p:to>
                                        <p:strVal val="visible"/>
                                      </p:to>
                                    </p:set>
                                    <p:animEffect transition="in" filter="fade">
                                      <p:cBhvr>
                                        <p:cTn id="142" dur="700"/>
                                        <p:tgtEl>
                                          <p:spTgt spid="242"/>
                                        </p:tgtEl>
                                      </p:cBhvr>
                                    </p:animEffect>
                                  </p:childTnLst>
                                </p:cTn>
                              </p:par>
                            </p:childTnLst>
                          </p:cTn>
                        </p:par>
                      </p:childTnLst>
                    </p:cTn>
                  </p:par>
                  <p:par>
                    <p:cTn id="143" fill="hold">
                      <p:stCondLst>
                        <p:cond delay="indefinite"/>
                      </p:stCondLst>
                      <p:childTnLst>
                        <p:par>
                          <p:cTn id="144" fill="hold">
                            <p:stCondLst>
                              <p:cond delay="0"/>
                            </p:stCondLst>
                            <p:childTnLst>
                              <p:par>
                                <p:cTn id="145" presetID="10" presetClass="exit" presetSubtype="0" fill="hold" nodeType="clickEffect">
                                  <p:stCondLst>
                                    <p:cond delay="0"/>
                                  </p:stCondLst>
                                  <p:childTnLst>
                                    <p:animEffect transition="out" filter="fade">
                                      <p:cBhvr>
                                        <p:cTn id="146" dur="700"/>
                                        <p:tgtEl>
                                          <p:spTgt spid="239"/>
                                        </p:tgtEl>
                                      </p:cBhvr>
                                    </p:animEffect>
                                    <p:set>
                                      <p:cBhvr>
                                        <p:cTn id="147" dur="1" fill="hold">
                                          <p:stCondLst>
                                            <p:cond delay="699"/>
                                          </p:stCondLst>
                                        </p:cTn>
                                        <p:tgtEl>
                                          <p:spTgt spid="239"/>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700"/>
                                        <p:tgtEl>
                                          <p:spTgt spid="242"/>
                                        </p:tgtEl>
                                      </p:cBhvr>
                                    </p:animEffect>
                                    <p:set>
                                      <p:cBhvr>
                                        <p:cTn id="150" dur="1" fill="hold">
                                          <p:stCondLst>
                                            <p:cond delay="699"/>
                                          </p:stCondLst>
                                        </p:cTn>
                                        <p:tgtEl>
                                          <p:spTgt spid="242"/>
                                        </p:tgtEl>
                                        <p:attrNameLst>
                                          <p:attrName>style.visibility</p:attrName>
                                        </p:attrNameLst>
                                      </p:cBhvr>
                                      <p:to>
                                        <p:strVal val="hidden"/>
                                      </p:to>
                                    </p:set>
                                  </p:childTnLst>
                                </p:cTn>
                              </p:par>
                              <p:par>
                                <p:cTn id="151" presetID="22" presetClass="exit" presetSubtype="4" fill="hold" nodeType="withEffect">
                                  <p:stCondLst>
                                    <p:cond delay="0"/>
                                  </p:stCondLst>
                                  <p:childTnLst>
                                    <p:animEffect transition="out" filter="wipe(down)">
                                      <p:cBhvr>
                                        <p:cTn id="152" dur="2000"/>
                                        <p:tgtEl>
                                          <p:spTgt spid="128"/>
                                        </p:tgtEl>
                                      </p:cBhvr>
                                    </p:animEffect>
                                    <p:set>
                                      <p:cBhvr>
                                        <p:cTn id="153" dur="1" fill="hold">
                                          <p:stCondLst>
                                            <p:cond delay="1999"/>
                                          </p:stCondLst>
                                        </p:cTn>
                                        <p:tgtEl>
                                          <p:spTgt spid="128"/>
                                        </p:tgtEl>
                                        <p:attrNameLst>
                                          <p:attrName>style.visibility</p:attrName>
                                        </p:attrNameLst>
                                      </p:cBhvr>
                                      <p:to>
                                        <p:strVal val="hidden"/>
                                      </p:to>
                                    </p:set>
                                  </p:childTnLst>
                                </p:cTn>
                              </p:par>
                              <p:par>
                                <p:cTn id="154" presetID="22" presetClass="exit" presetSubtype="4" fill="hold" nodeType="withEffect">
                                  <p:stCondLst>
                                    <p:cond delay="0"/>
                                  </p:stCondLst>
                                  <p:childTnLst>
                                    <p:animEffect transition="out" filter="wipe(down)">
                                      <p:cBhvr>
                                        <p:cTn id="155" dur="2000"/>
                                        <p:tgtEl>
                                          <p:spTgt spid="6"/>
                                        </p:tgtEl>
                                      </p:cBhvr>
                                    </p:animEffect>
                                    <p:set>
                                      <p:cBhvr>
                                        <p:cTn id="156" dur="1" fill="hold">
                                          <p:stCondLst>
                                            <p:cond delay="1999"/>
                                          </p:stCondLst>
                                        </p:cTn>
                                        <p:tgtEl>
                                          <p:spTgt spid="6"/>
                                        </p:tgtEl>
                                        <p:attrNameLst>
                                          <p:attrName>style.visibility</p:attrName>
                                        </p:attrNameLst>
                                      </p:cBhvr>
                                      <p:to>
                                        <p:strVal val="hidden"/>
                                      </p:to>
                                    </p:set>
                                  </p:childTnLst>
                                </p:cTn>
                              </p:par>
                              <p:par>
                                <p:cTn id="157" presetID="64" presetClass="path" presetSubtype="0" accel="50000" decel="50000" fill="hold" grpId="0" nodeType="withEffect">
                                  <p:stCondLst>
                                    <p:cond delay="0"/>
                                  </p:stCondLst>
                                  <p:childTnLst>
                                    <p:animMotion origin="layout" path="M 1.25E-6 -3.7037E-6 L -0.0112 -0.0949 " pathEditMode="relative" rAng="0" ptsTypes="AA">
                                      <p:cBhvr>
                                        <p:cTn id="158" dur="2000" fill="hold"/>
                                        <p:tgtEl>
                                          <p:spTgt spid="8"/>
                                        </p:tgtEl>
                                        <p:attrNameLst>
                                          <p:attrName>ppt_x</p:attrName>
                                          <p:attrName>ppt_y</p:attrName>
                                        </p:attrNameLst>
                                      </p:cBhvr>
                                      <p:rCtr x="-560" y="-4745"/>
                                    </p:animMotion>
                                  </p:childTnLst>
                                </p:cTn>
                              </p:par>
                              <p:par>
                                <p:cTn id="159" presetID="22" presetClass="entr" presetSubtype="4" fill="hold" nodeType="withEffect">
                                  <p:stCondLst>
                                    <p:cond delay="0"/>
                                  </p:stCondLst>
                                  <p:childTnLst>
                                    <p:set>
                                      <p:cBhvr>
                                        <p:cTn id="160" dur="1" fill="hold">
                                          <p:stCondLst>
                                            <p:cond delay="0"/>
                                          </p:stCondLst>
                                        </p:cTn>
                                        <p:tgtEl>
                                          <p:spTgt spid="243"/>
                                        </p:tgtEl>
                                        <p:attrNameLst>
                                          <p:attrName>style.visibility</p:attrName>
                                        </p:attrNameLst>
                                      </p:cBhvr>
                                      <p:to>
                                        <p:strVal val="visible"/>
                                      </p:to>
                                    </p:set>
                                    <p:animEffect transition="in" filter="wipe(down)">
                                      <p:cBhvr>
                                        <p:cTn id="161" dur="2000"/>
                                        <p:tgtEl>
                                          <p:spTgt spid="243"/>
                                        </p:tgtEl>
                                      </p:cBhvr>
                                    </p:animEffect>
                                  </p:childTnLst>
                                </p:cTn>
                              </p:par>
                              <p:par>
                                <p:cTn id="162" presetID="22" presetClass="entr" presetSubtype="4" fill="hold" nodeType="withEffect">
                                  <p:stCondLst>
                                    <p:cond delay="0"/>
                                  </p:stCondLst>
                                  <p:childTnLst>
                                    <p:set>
                                      <p:cBhvr>
                                        <p:cTn id="163" dur="1" fill="hold">
                                          <p:stCondLst>
                                            <p:cond delay="0"/>
                                          </p:stCondLst>
                                        </p:cTn>
                                        <p:tgtEl>
                                          <p:spTgt spid="249"/>
                                        </p:tgtEl>
                                        <p:attrNameLst>
                                          <p:attrName>style.visibility</p:attrName>
                                        </p:attrNameLst>
                                      </p:cBhvr>
                                      <p:to>
                                        <p:strVal val="visible"/>
                                      </p:to>
                                    </p:set>
                                    <p:animEffect transition="in" filter="wipe(down)">
                                      <p:cBhvr>
                                        <p:cTn id="164" dur="2000"/>
                                        <p:tgtEl>
                                          <p:spTgt spid="249"/>
                                        </p:tgtEl>
                                      </p:cBhvr>
                                    </p:animEffect>
                                  </p:childTnLst>
                                </p:cTn>
                              </p:par>
                              <p:par>
                                <p:cTn id="165" presetID="10" presetClass="entr" presetSubtype="0" fill="hold" nodeType="withEffect">
                                  <p:stCondLst>
                                    <p:cond delay="1300"/>
                                  </p:stCondLst>
                                  <p:childTnLst>
                                    <p:set>
                                      <p:cBhvr>
                                        <p:cTn id="166" dur="1" fill="hold">
                                          <p:stCondLst>
                                            <p:cond delay="0"/>
                                          </p:stCondLst>
                                        </p:cTn>
                                        <p:tgtEl>
                                          <p:spTgt spid="251"/>
                                        </p:tgtEl>
                                        <p:attrNameLst>
                                          <p:attrName>style.visibility</p:attrName>
                                        </p:attrNameLst>
                                      </p:cBhvr>
                                      <p:to>
                                        <p:strVal val="visible"/>
                                      </p:to>
                                    </p:set>
                                    <p:animEffect transition="in" filter="fade">
                                      <p:cBhvr>
                                        <p:cTn id="167" dur="700"/>
                                        <p:tgtEl>
                                          <p:spTgt spid="251"/>
                                        </p:tgtEl>
                                      </p:cBhvr>
                                    </p:animEffect>
                                  </p:childTnLst>
                                </p:cTn>
                              </p:par>
                              <p:par>
                                <p:cTn id="168" presetID="10" presetClass="entr" presetSubtype="0" fill="hold" grpId="0" nodeType="withEffect">
                                  <p:stCondLst>
                                    <p:cond delay="1300"/>
                                  </p:stCondLst>
                                  <p:childTnLst>
                                    <p:set>
                                      <p:cBhvr>
                                        <p:cTn id="169" dur="1" fill="hold">
                                          <p:stCondLst>
                                            <p:cond delay="0"/>
                                          </p:stCondLst>
                                        </p:cTn>
                                        <p:tgtEl>
                                          <p:spTgt spid="254"/>
                                        </p:tgtEl>
                                        <p:attrNameLst>
                                          <p:attrName>style.visibility</p:attrName>
                                        </p:attrNameLst>
                                      </p:cBhvr>
                                      <p:to>
                                        <p:strVal val="visible"/>
                                      </p:to>
                                    </p:set>
                                    <p:animEffect transition="in" filter="fade">
                                      <p:cBhvr>
                                        <p:cTn id="170" dur="7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242" grpId="0" animBg="1"/>
      <p:bldP spid="242" grpId="1" animBg="1"/>
      <p:bldP spid="231" grpId="0" animBg="1"/>
      <p:bldP spid="231" grpId="1" animBg="1"/>
      <p:bldP spid="210" grpId="0" animBg="1"/>
      <p:bldP spid="165" grpId="0" animBg="1"/>
      <p:bldP spid="164" grpId="0" animBg="1"/>
      <p:bldP spid="164" grpId="1" animBg="1"/>
      <p:bldP spid="3" grpId="0" animBg="1"/>
      <p:bldP spid="3" grpId="1" animBg="1"/>
      <p:bldP spid="4" grpId="0" animBg="1"/>
      <p:bldP spid="8" grpId="0" animBg="1"/>
      <p:bldP spid="9" grpId="0" animBg="1"/>
      <p:bldP spid="93" grpId="0" animBg="1"/>
      <p:bldP spid="145" grpId="0" animBg="1"/>
      <p:bldP spid="146" grpId="0" animBg="1"/>
      <p:bldP spid="10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3FA943-4F82-42A3-97DA-F85163CA937A}"/>
              </a:ext>
            </a:extLst>
          </p:cNvPr>
          <p:cNvSpPr>
            <a:spLocks noGrp="1"/>
          </p:cNvSpPr>
          <p:nvPr>
            <p:ph type="ctrTitle"/>
          </p:nvPr>
        </p:nvSpPr>
        <p:spPr/>
        <p:txBody>
          <a:bodyPr/>
          <a:lstStyle/>
          <a:p>
            <a:endParaRPr lang="en-US"/>
          </a:p>
        </p:txBody>
      </p:sp>
      <p:pic>
        <p:nvPicPr>
          <p:cNvPr id="4" name="Obrázek 3">
            <a:extLst>
              <a:ext uri="{FF2B5EF4-FFF2-40B4-BE49-F238E27FC236}">
                <a16:creationId xmlns:a16="http://schemas.microsoft.com/office/drawing/2014/main" id="{364D7568-42D9-4087-9CBC-8352D0409A29}"/>
              </a:ext>
            </a:extLst>
          </p:cNvPr>
          <p:cNvPicPr>
            <a:picLocks noChangeAspect="1"/>
          </p:cNvPicPr>
          <p:nvPr/>
        </p:nvPicPr>
        <p:blipFill rotWithShape="1">
          <a:blip r:embed="rId3"/>
          <a:srcRect b="-4056"/>
          <a:stretch/>
        </p:blipFill>
        <p:spPr>
          <a:xfrm>
            <a:off x="0" y="-167"/>
            <a:ext cx="12192000" cy="4779272"/>
          </a:xfrm>
          <a:prstGeom prst="rect">
            <a:avLst/>
          </a:prstGeom>
        </p:spPr>
      </p:pic>
      <p:sp>
        <p:nvSpPr>
          <p:cNvPr id="8" name="Šipka: doprava 7">
            <a:extLst>
              <a:ext uri="{FF2B5EF4-FFF2-40B4-BE49-F238E27FC236}">
                <a16:creationId xmlns:a16="http://schemas.microsoft.com/office/drawing/2014/main" id="{06F3FBA7-A3B8-4497-8D0E-E03C6E1CE098}"/>
              </a:ext>
            </a:extLst>
          </p:cNvPr>
          <p:cNvSpPr/>
          <p:nvPr/>
        </p:nvSpPr>
        <p:spPr>
          <a:xfrm rot="20493316">
            <a:off x="4493538" y="3802436"/>
            <a:ext cx="1432525" cy="478565"/>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err="1"/>
              <a:t>Bind</a:t>
            </a:r>
            <a:r>
              <a:rPr lang="cs-CZ" dirty="0"/>
              <a:t> </a:t>
            </a:r>
            <a:r>
              <a:rPr lang="cs-CZ" dirty="0" err="1"/>
              <a:t>at</a:t>
            </a:r>
            <a:r>
              <a:rPr lang="cs-CZ" dirty="0"/>
              <a:t> -</a:t>
            </a:r>
            <a:endParaRPr lang="en-US" dirty="0"/>
          </a:p>
        </p:txBody>
      </p:sp>
      <p:sp>
        <p:nvSpPr>
          <p:cNvPr id="5" name="Ovál 4">
            <a:extLst>
              <a:ext uri="{FF2B5EF4-FFF2-40B4-BE49-F238E27FC236}">
                <a16:creationId xmlns:a16="http://schemas.microsoft.com/office/drawing/2014/main" id="{41C2813F-3A35-4206-918B-E30B7DDF5F3A}"/>
              </a:ext>
            </a:extLst>
          </p:cNvPr>
          <p:cNvSpPr/>
          <p:nvPr/>
        </p:nvSpPr>
        <p:spPr>
          <a:xfrm>
            <a:off x="4035829" y="3950493"/>
            <a:ext cx="651097" cy="6229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b="1" dirty="0">
                <a:solidFill>
                  <a:schemeClr val="bg1"/>
                </a:solidFill>
              </a:rPr>
              <a:t>H</a:t>
            </a:r>
            <a:r>
              <a:rPr lang="cs-CZ" b="1" baseline="30000" dirty="0">
                <a:solidFill>
                  <a:schemeClr val="bg1"/>
                </a:solidFill>
              </a:rPr>
              <a:t>+</a:t>
            </a:r>
            <a:endParaRPr lang="en-US" b="1" dirty="0">
              <a:solidFill>
                <a:schemeClr val="bg1"/>
              </a:solidFill>
            </a:endParaRPr>
          </a:p>
        </p:txBody>
      </p:sp>
      <p:sp>
        <p:nvSpPr>
          <p:cNvPr id="9" name="TextovéPole 8">
            <a:extLst>
              <a:ext uri="{FF2B5EF4-FFF2-40B4-BE49-F238E27FC236}">
                <a16:creationId xmlns:a16="http://schemas.microsoft.com/office/drawing/2014/main" id="{5AC0C516-5B0D-49B6-A6AB-FB99C7F711D7}"/>
              </a:ext>
            </a:extLst>
          </p:cNvPr>
          <p:cNvSpPr txBox="1"/>
          <p:nvPr/>
        </p:nvSpPr>
        <p:spPr>
          <a:xfrm>
            <a:off x="30545" y="4792038"/>
            <a:ext cx="4858123" cy="1200329"/>
          </a:xfrm>
          <a:prstGeom prst="rect">
            <a:avLst/>
          </a:prstGeom>
          <a:solidFill>
            <a:schemeClr val="bg1"/>
          </a:solidFill>
        </p:spPr>
        <p:txBody>
          <a:bodyPr wrap="square" rtlCol="0">
            <a:spAutoFit/>
          </a:bodyPr>
          <a:lstStyle/>
          <a:p>
            <a:r>
              <a:rPr lang="en-US" dirty="0"/>
              <a:t>The binding of H</a:t>
            </a:r>
            <a:r>
              <a:rPr lang="en-US" baseline="30000" dirty="0"/>
              <a:t>+</a:t>
            </a:r>
            <a:r>
              <a:rPr lang="en-US" dirty="0"/>
              <a:t> or OH</a:t>
            </a:r>
            <a:r>
              <a:rPr lang="en-US" baseline="30000" dirty="0"/>
              <a:t>-</a:t>
            </a:r>
            <a:r>
              <a:rPr lang="en-US" dirty="0"/>
              <a:t> leads to a break in the binding in the side chains of proteins and to a change in the conformation of the protein molecule.</a:t>
            </a:r>
          </a:p>
        </p:txBody>
      </p:sp>
      <p:sp>
        <p:nvSpPr>
          <p:cNvPr id="7" name="Šipka: doprava 6">
            <a:extLst>
              <a:ext uri="{FF2B5EF4-FFF2-40B4-BE49-F238E27FC236}">
                <a16:creationId xmlns:a16="http://schemas.microsoft.com/office/drawing/2014/main" id="{48147325-CB88-47B8-868B-435EBA4E93AB}"/>
              </a:ext>
            </a:extLst>
          </p:cNvPr>
          <p:cNvSpPr/>
          <p:nvPr/>
        </p:nvSpPr>
        <p:spPr>
          <a:xfrm rot="18842888">
            <a:off x="4407739" y="4748551"/>
            <a:ext cx="1962032" cy="47856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err="1"/>
              <a:t>Bind</a:t>
            </a:r>
            <a:r>
              <a:rPr lang="cs-CZ" dirty="0"/>
              <a:t> </a:t>
            </a:r>
            <a:r>
              <a:rPr lang="cs-CZ" dirty="0" err="1"/>
              <a:t>at</a:t>
            </a:r>
            <a:r>
              <a:rPr lang="cs-CZ" dirty="0"/>
              <a:t> +</a:t>
            </a:r>
            <a:endParaRPr lang="en-US" dirty="0"/>
          </a:p>
        </p:txBody>
      </p:sp>
      <p:sp>
        <p:nvSpPr>
          <p:cNvPr id="6" name="Ovál 5">
            <a:extLst>
              <a:ext uri="{FF2B5EF4-FFF2-40B4-BE49-F238E27FC236}">
                <a16:creationId xmlns:a16="http://schemas.microsoft.com/office/drawing/2014/main" id="{A0E8CBDA-9BB9-44FA-B79B-D6C07556716E}"/>
              </a:ext>
            </a:extLst>
          </p:cNvPr>
          <p:cNvSpPr/>
          <p:nvPr/>
        </p:nvSpPr>
        <p:spPr>
          <a:xfrm>
            <a:off x="4138537" y="5457000"/>
            <a:ext cx="750131" cy="726185"/>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b="1" dirty="0">
                <a:solidFill>
                  <a:schemeClr val="tx1"/>
                </a:solidFill>
              </a:rPr>
              <a:t>OH</a:t>
            </a:r>
            <a:r>
              <a:rPr lang="cs-CZ" b="1" baseline="30000" dirty="0">
                <a:solidFill>
                  <a:schemeClr val="tx1"/>
                </a:solidFill>
              </a:rPr>
              <a:t>-</a:t>
            </a:r>
            <a:endParaRPr lang="en-US" b="1" dirty="0">
              <a:solidFill>
                <a:schemeClr val="tx1"/>
              </a:solidFill>
            </a:endParaRPr>
          </a:p>
        </p:txBody>
      </p:sp>
      <p:sp>
        <p:nvSpPr>
          <p:cNvPr id="10" name="TextovéPole 9">
            <a:extLst>
              <a:ext uri="{FF2B5EF4-FFF2-40B4-BE49-F238E27FC236}">
                <a16:creationId xmlns:a16="http://schemas.microsoft.com/office/drawing/2014/main" id="{2A424765-6157-4E7F-9D9B-C721F04EFAD9}"/>
              </a:ext>
            </a:extLst>
          </p:cNvPr>
          <p:cNvSpPr txBox="1"/>
          <p:nvPr/>
        </p:nvSpPr>
        <p:spPr>
          <a:xfrm>
            <a:off x="5320387" y="5204305"/>
            <a:ext cx="6532628" cy="1477328"/>
          </a:xfrm>
          <a:prstGeom prst="rect">
            <a:avLst/>
          </a:prstGeom>
          <a:solidFill>
            <a:schemeClr val="bg1"/>
          </a:solidFill>
        </p:spPr>
        <p:txBody>
          <a:bodyPr wrap="square" rtlCol="0">
            <a:spAutoFit/>
          </a:bodyPr>
          <a:lstStyle/>
          <a:p>
            <a:r>
              <a:rPr lang="cs-CZ" dirty="0"/>
              <a:t>pH = 7,4  [H</a:t>
            </a:r>
            <a:r>
              <a:rPr lang="cs-CZ" baseline="30000" dirty="0"/>
              <a:t>+</a:t>
            </a:r>
            <a:r>
              <a:rPr lang="cs-CZ" dirty="0"/>
              <a:t>] = 40 </a:t>
            </a:r>
            <a:r>
              <a:rPr lang="cs-CZ" dirty="0" err="1"/>
              <a:t>nmol</a:t>
            </a:r>
            <a:r>
              <a:rPr lang="cs-CZ" dirty="0"/>
              <a:t>/l    [OH</a:t>
            </a:r>
            <a:r>
              <a:rPr lang="cs-CZ" baseline="30000" dirty="0"/>
              <a:t>-</a:t>
            </a:r>
            <a:r>
              <a:rPr lang="cs-CZ" dirty="0"/>
              <a:t>] = 251 </a:t>
            </a:r>
            <a:r>
              <a:rPr lang="cs-CZ" dirty="0" err="1"/>
              <a:t>nmol</a:t>
            </a:r>
            <a:r>
              <a:rPr lang="cs-CZ" dirty="0"/>
              <a:t>/l</a:t>
            </a:r>
          </a:p>
          <a:p>
            <a:endParaRPr lang="cs-CZ" dirty="0"/>
          </a:p>
          <a:p>
            <a:r>
              <a:rPr lang="cs-CZ" dirty="0"/>
              <a:t>pH = 6,8  [H</a:t>
            </a:r>
            <a:r>
              <a:rPr lang="cs-CZ" baseline="30000" dirty="0"/>
              <a:t>+</a:t>
            </a:r>
            <a:r>
              <a:rPr lang="cs-CZ" dirty="0"/>
              <a:t>] = 159 </a:t>
            </a:r>
            <a:r>
              <a:rPr lang="cs-CZ" dirty="0" err="1"/>
              <a:t>nmol</a:t>
            </a:r>
            <a:r>
              <a:rPr lang="cs-CZ" dirty="0"/>
              <a:t>/l  [OH</a:t>
            </a:r>
            <a:r>
              <a:rPr lang="cs-CZ" baseline="30000" dirty="0"/>
              <a:t>-</a:t>
            </a:r>
            <a:r>
              <a:rPr lang="cs-CZ" dirty="0"/>
              <a:t>] = 63 </a:t>
            </a:r>
            <a:r>
              <a:rPr lang="cs-CZ" dirty="0" err="1"/>
              <a:t>nmol</a:t>
            </a:r>
            <a:r>
              <a:rPr lang="cs-CZ" dirty="0"/>
              <a:t>/l</a:t>
            </a:r>
          </a:p>
          <a:p>
            <a:endParaRPr lang="cs-CZ" dirty="0"/>
          </a:p>
          <a:p>
            <a:r>
              <a:rPr lang="cs-CZ" dirty="0"/>
              <a:t>pH = 7,7 [H</a:t>
            </a:r>
            <a:r>
              <a:rPr lang="cs-CZ" baseline="30000" dirty="0"/>
              <a:t>+</a:t>
            </a:r>
            <a:r>
              <a:rPr lang="cs-CZ" dirty="0"/>
              <a:t>] = 20 </a:t>
            </a:r>
            <a:r>
              <a:rPr lang="cs-CZ" dirty="0" err="1"/>
              <a:t>nmol</a:t>
            </a:r>
            <a:r>
              <a:rPr lang="cs-CZ" dirty="0"/>
              <a:t>/l   [OH</a:t>
            </a:r>
            <a:r>
              <a:rPr lang="cs-CZ" baseline="30000" dirty="0"/>
              <a:t>-</a:t>
            </a:r>
            <a:r>
              <a:rPr lang="cs-CZ" dirty="0"/>
              <a:t>] = 501 </a:t>
            </a:r>
            <a:r>
              <a:rPr lang="cs-CZ" dirty="0" err="1"/>
              <a:t>nmol</a:t>
            </a:r>
            <a:r>
              <a:rPr lang="cs-CZ" dirty="0"/>
              <a:t>/l</a:t>
            </a:r>
            <a:endParaRPr lang="en-US" dirty="0"/>
          </a:p>
        </p:txBody>
      </p:sp>
      <p:sp>
        <p:nvSpPr>
          <p:cNvPr id="11" name="Rectangle 10">
            <a:extLst>
              <a:ext uri="{FF2B5EF4-FFF2-40B4-BE49-F238E27FC236}">
                <a16:creationId xmlns:a16="http://schemas.microsoft.com/office/drawing/2014/main" id="{72E97D1E-ECA0-403B-9E94-BF66146EE000}"/>
              </a:ext>
            </a:extLst>
          </p:cNvPr>
          <p:cNvSpPr/>
          <p:nvPr/>
        </p:nvSpPr>
        <p:spPr>
          <a:xfrm>
            <a:off x="66501" y="91986"/>
            <a:ext cx="2107277" cy="224443"/>
          </a:xfrm>
          <a:prstGeom prst="rect">
            <a:avLst/>
          </a:prstGeom>
          <a:solidFill>
            <a:srgbClr val="D3D1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Molecular shape</a:t>
            </a:r>
          </a:p>
        </p:txBody>
      </p:sp>
      <p:sp>
        <p:nvSpPr>
          <p:cNvPr id="12" name="Rectangle 11">
            <a:extLst>
              <a:ext uri="{FF2B5EF4-FFF2-40B4-BE49-F238E27FC236}">
                <a16:creationId xmlns:a16="http://schemas.microsoft.com/office/drawing/2014/main" id="{8064EA83-9B5C-490F-A115-94DA6C42FD7F}"/>
              </a:ext>
            </a:extLst>
          </p:cNvPr>
          <p:cNvSpPr/>
          <p:nvPr/>
        </p:nvSpPr>
        <p:spPr>
          <a:xfrm>
            <a:off x="30545" y="528250"/>
            <a:ext cx="1615375" cy="14048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DBC2DA1E-0BF8-4C95-B02C-068AC46D16F6}"/>
              </a:ext>
            </a:extLst>
          </p:cNvPr>
          <p:cNvSpPr/>
          <p:nvPr/>
        </p:nvSpPr>
        <p:spPr>
          <a:xfrm>
            <a:off x="1319949" y="489415"/>
            <a:ext cx="2672866" cy="7318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CF6B1453-7D94-419D-BE1D-BAF80AD22024}"/>
              </a:ext>
            </a:extLst>
          </p:cNvPr>
          <p:cNvSpPr/>
          <p:nvPr/>
        </p:nvSpPr>
        <p:spPr>
          <a:xfrm>
            <a:off x="798196" y="1135052"/>
            <a:ext cx="1511291" cy="5900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C1F52B77-689F-4B5D-927A-B3075C64A0F9}"/>
              </a:ext>
            </a:extLst>
          </p:cNvPr>
          <p:cNvSpPr txBox="1"/>
          <p:nvPr/>
        </p:nvSpPr>
        <p:spPr>
          <a:xfrm>
            <a:off x="125383" y="401131"/>
            <a:ext cx="6089073" cy="1200329"/>
          </a:xfrm>
          <a:prstGeom prst="rect">
            <a:avLst/>
          </a:prstGeom>
          <a:noFill/>
        </p:spPr>
        <p:txBody>
          <a:bodyPr wrap="square" rtlCol="0">
            <a:spAutoFit/>
          </a:bodyPr>
          <a:lstStyle/>
          <a:p>
            <a:r>
              <a:rPr lang="en-US" dirty="0"/>
              <a:t>Covalent bonds, ionic bonds, hydrogen bonds, and van der Waals forces interact to form the characteristic spatial shape of a complex biomolecule. This shape plays a critical role in the function of the molecule.</a:t>
            </a:r>
          </a:p>
        </p:txBody>
      </p:sp>
      <p:sp>
        <p:nvSpPr>
          <p:cNvPr id="16" name="Obdélník 3">
            <a:extLst>
              <a:ext uri="{FF2B5EF4-FFF2-40B4-BE49-F238E27FC236}">
                <a16:creationId xmlns:a16="http://schemas.microsoft.com/office/drawing/2014/main" id="{1693853E-738A-42A8-A39A-14187F06D0FD}"/>
              </a:ext>
            </a:extLst>
          </p:cNvPr>
          <p:cNvSpPr/>
          <p:nvPr/>
        </p:nvSpPr>
        <p:spPr>
          <a:xfrm>
            <a:off x="69664" y="6608385"/>
            <a:ext cx="6674408" cy="276999"/>
          </a:xfrm>
          <a:prstGeom prst="rect">
            <a:avLst/>
          </a:prstGeom>
        </p:spPr>
        <p:txBody>
          <a:bodyPr wrap="square">
            <a:spAutoFit/>
          </a:bodyPr>
          <a:lstStyle/>
          <a:p>
            <a:r>
              <a:rPr lang="cs-CZ" sz="1200" i="1" dirty="0" err="1"/>
              <a:t>Modified</a:t>
            </a:r>
            <a:r>
              <a:rPr lang="cs-CZ" sz="1200" i="1" dirty="0"/>
              <a:t> </a:t>
            </a:r>
            <a:r>
              <a:rPr lang="cs-CZ" sz="1200" i="1" dirty="0" err="1"/>
              <a:t>from</a:t>
            </a:r>
            <a:r>
              <a:rPr lang="cs-CZ" sz="1200" i="1" dirty="0"/>
              <a:t>: </a:t>
            </a:r>
            <a:r>
              <a:rPr lang="cs-CZ" sz="1200" i="1" dirty="0" err="1"/>
              <a:t>Dee</a:t>
            </a:r>
            <a:r>
              <a:rPr lang="cs-CZ" sz="1200" i="1" dirty="0"/>
              <a:t> </a:t>
            </a:r>
            <a:r>
              <a:rPr lang="cs-CZ" sz="1200" i="1" dirty="0" err="1"/>
              <a:t>Silverthorn</a:t>
            </a:r>
            <a:r>
              <a:rPr lang="cs-CZ" sz="1200" i="1" dirty="0"/>
              <a:t>, </a:t>
            </a:r>
            <a:r>
              <a:rPr lang="cs-CZ" sz="1200" i="1" dirty="0" err="1"/>
              <a:t>Human</a:t>
            </a:r>
            <a:r>
              <a:rPr lang="cs-CZ" sz="1200" i="1" dirty="0"/>
              <a:t> </a:t>
            </a:r>
            <a:r>
              <a:rPr lang="cs-CZ" sz="1200" i="1" dirty="0" err="1"/>
              <a:t>physiology</a:t>
            </a:r>
            <a:r>
              <a:rPr lang="cs-CZ" sz="1200" i="1" dirty="0"/>
              <a:t>: </a:t>
            </a:r>
            <a:r>
              <a:rPr lang="cs-CZ" sz="1200" i="1" dirty="0" err="1"/>
              <a:t>an</a:t>
            </a:r>
            <a:r>
              <a:rPr lang="cs-CZ" sz="1200" i="1" dirty="0"/>
              <a:t> </a:t>
            </a:r>
            <a:r>
              <a:rPr lang="cs-CZ" sz="1200" i="1" dirty="0" err="1"/>
              <a:t>integrated</a:t>
            </a:r>
            <a:r>
              <a:rPr lang="cs-CZ" sz="1200" i="1" dirty="0"/>
              <a:t> </a:t>
            </a:r>
            <a:r>
              <a:rPr lang="cs-CZ" sz="1200" i="1" dirty="0" err="1"/>
              <a:t>approach</a:t>
            </a:r>
            <a:r>
              <a:rPr lang="cs-CZ" sz="1200" i="1" dirty="0"/>
              <a:t>, 8th </a:t>
            </a:r>
            <a:r>
              <a:rPr lang="cs-CZ" sz="1200" i="1" dirty="0" err="1"/>
              <a:t>edition</a:t>
            </a:r>
            <a:r>
              <a:rPr lang="cs-CZ" sz="1200" i="1" dirty="0"/>
              <a:t>, </a:t>
            </a:r>
            <a:r>
              <a:rPr lang="cs-CZ" sz="1200" i="1" dirty="0" err="1"/>
              <a:t>Pearson</a:t>
            </a:r>
            <a:r>
              <a:rPr lang="cs-CZ" sz="1200" i="1" dirty="0"/>
              <a:t> 2017 </a:t>
            </a:r>
            <a:endParaRPr lang="en-US" sz="1200" i="1" dirty="0"/>
          </a:p>
        </p:txBody>
      </p:sp>
    </p:spTree>
    <p:extLst>
      <p:ext uri="{BB962C8B-B14F-4D97-AF65-F5344CB8AC3E}">
        <p14:creationId xmlns:p14="http://schemas.microsoft.com/office/powerpoint/2010/main" val="236835362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 name="Zaoblený obdélník 5"/>
          <p:cNvSpPr/>
          <p:nvPr/>
        </p:nvSpPr>
        <p:spPr>
          <a:xfrm>
            <a:off x="9457509" y="2090057"/>
            <a:ext cx="2508068" cy="4767943"/>
          </a:xfrm>
          <a:prstGeom prst="roundRect">
            <a:avLst/>
          </a:prstGeom>
          <a:solidFill>
            <a:srgbClr val="FF8181"/>
          </a:solidFill>
          <a:ln>
            <a:solidFill>
              <a:srgbClr val="A42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a:xfrm>
            <a:off x="590006" y="0"/>
            <a:ext cx="10515600" cy="1325563"/>
          </a:xfrm>
        </p:spPr>
        <p:txBody>
          <a:bodyPr/>
          <a:lstStyle/>
          <a:p>
            <a:r>
              <a:rPr lang="en-US" dirty="0"/>
              <a:t>Amino-acid charge and protein conformation</a:t>
            </a:r>
            <a:endParaRPr lang="cs-CZ" dirty="0"/>
          </a:p>
        </p:txBody>
      </p:sp>
      <p:pic>
        <p:nvPicPr>
          <p:cNvPr id="1026" name="Picture 2" descr="Cyclin-dependent kinase 6 (CDK6) bound to the inhibitor ribociclib. Enzyme involved in cell cycle regulation and target of several antitumoral drugs. 3D rendering based on protein data bank entry 5l2t. Atoms are represented as spheres with conventional co Stock Photo - 78436755"/>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bwMode="auto">
          <a:xfrm>
            <a:off x="6491238" y="1307629"/>
            <a:ext cx="2650418" cy="2650418"/>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Obrázek(9597750): Mozku anatomie. | Autor: Andre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14263" y="2325188"/>
            <a:ext cx="2175297" cy="1711235"/>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s://upload.wikimedia.org/wikipedia/commons/thumb/e/ef/Human_heart_outside.svg/220px-Human_heart_outside.svg.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52750" y="4297680"/>
            <a:ext cx="1518878" cy="2243797"/>
          </a:xfrm>
          <a:prstGeom prst="rect">
            <a:avLst/>
          </a:prstGeom>
          <a:noFill/>
          <a:extLst>
            <a:ext uri="{909E8E84-426E-40DD-AFC4-6F175D3DCCD1}">
              <a14:hiddenFill xmlns:a14="http://schemas.microsoft.com/office/drawing/2010/main">
                <a:solidFill>
                  <a:srgbClr val="FFFFFF"/>
                </a:solidFill>
              </a14:hiddenFill>
            </a:ext>
          </a:extLst>
        </p:spPr>
      </p:pic>
      <p:pic>
        <p:nvPicPr>
          <p:cNvPr id="8" name="Obrázek 7" descr="StandaObrazekHistidineAminoAcid.jpg"/>
          <p:cNvPicPr/>
          <p:nvPr/>
        </p:nvPicPr>
        <p:blipFill>
          <a:blip r:embed="rId7" cstate="print"/>
          <a:stretch>
            <a:fillRect/>
          </a:stretch>
        </p:blipFill>
        <p:spPr>
          <a:xfrm>
            <a:off x="41356" y="1573891"/>
            <a:ext cx="6150428" cy="2553972"/>
          </a:xfrm>
          <a:prstGeom prst="rect">
            <a:avLst/>
          </a:prstGeom>
        </p:spPr>
      </p:pic>
      <p:sp>
        <p:nvSpPr>
          <p:cNvPr id="3" name="TextovéPole 2"/>
          <p:cNvSpPr txBox="1"/>
          <p:nvPr/>
        </p:nvSpPr>
        <p:spPr>
          <a:xfrm>
            <a:off x="9418320" y="1541417"/>
            <a:ext cx="1998617" cy="369332"/>
          </a:xfrm>
          <a:prstGeom prst="rect">
            <a:avLst/>
          </a:prstGeom>
          <a:noFill/>
        </p:spPr>
        <p:txBody>
          <a:bodyPr wrap="square" rtlCol="0">
            <a:spAutoFit/>
          </a:bodyPr>
          <a:lstStyle/>
          <a:p>
            <a:r>
              <a:rPr lang="en-US" b="1" dirty="0"/>
              <a:t>Crucial organs</a:t>
            </a:r>
            <a:r>
              <a:rPr lang="cs-CZ" b="1" dirty="0"/>
              <a:t>:</a:t>
            </a:r>
          </a:p>
        </p:txBody>
      </p:sp>
      <p:pic>
        <p:nvPicPr>
          <p:cNvPr id="10" name="Obrázek 9" descr="StandaObrazekCysteineHistidine.png"/>
          <p:cNvPicPr/>
          <p:nvPr/>
        </p:nvPicPr>
        <p:blipFill>
          <a:blip r:embed="rId8" cstate="print"/>
          <a:stretch>
            <a:fillRect/>
          </a:stretch>
        </p:blipFill>
        <p:spPr>
          <a:xfrm>
            <a:off x="-11" y="4304029"/>
            <a:ext cx="6204857" cy="2318840"/>
          </a:xfrm>
          <a:prstGeom prst="rect">
            <a:avLst/>
          </a:prstGeom>
        </p:spPr>
      </p:pic>
      <p:sp>
        <p:nvSpPr>
          <p:cNvPr id="4" name="TextovéPole 3"/>
          <p:cNvSpPr txBox="1"/>
          <p:nvPr/>
        </p:nvSpPr>
        <p:spPr>
          <a:xfrm>
            <a:off x="849075" y="3709851"/>
            <a:ext cx="4794069" cy="369332"/>
          </a:xfrm>
          <a:prstGeom prst="rect">
            <a:avLst/>
          </a:prstGeom>
          <a:noFill/>
        </p:spPr>
        <p:txBody>
          <a:bodyPr wrap="square" rtlCol="0">
            <a:spAutoFit/>
          </a:bodyPr>
          <a:lstStyle/>
          <a:p>
            <a:r>
              <a:rPr lang="cs-CZ" dirty="0" err="1"/>
              <a:t>pK</a:t>
            </a:r>
            <a:r>
              <a:rPr lang="cs-CZ" baseline="-25000" dirty="0" err="1"/>
              <a:t>A</a:t>
            </a:r>
            <a:r>
              <a:rPr lang="cs-CZ" baseline="-25000" dirty="0"/>
              <a:t> </a:t>
            </a:r>
            <a:r>
              <a:rPr lang="cs-CZ" dirty="0"/>
              <a:t>= 6,05                                           </a:t>
            </a:r>
            <a:r>
              <a:rPr lang="cs-CZ" dirty="0" err="1"/>
              <a:t>pK</a:t>
            </a:r>
            <a:r>
              <a:rPr lang="cs-CZ" baseline="-25000" dirty="0" err="1"/>
              <a:t>A</a:t>
            </a:r>
            <a:r>
              <a:rPr lang="cs-CZ" baseline="-25000" dirty="0"/>
              <a:t> </a:t>
            </a:r>
            <a:r>
              <a:rPr lang="cs-CZ" dirty="0"/>
              <a:t>= 9,2</a:t>
            </a:r>
            <a:endParaRPr lang="cs-CZ" baseline="-25000" dirty="0"/>
          </a:p>
        </p:txBody>
      </p:sp>
      <p:sp>
        <p:nvSpPr>
          <p:cNvPr id="5" name="TextovéPole 4"/>
          <p:cNvSpPr txBox="1"/>
          <p:nvPr/>
        </p:nvSpPr>
        <p:spPr>
          <a:xfrm>
            <a:off x="822949" y="6230983"/>
            <a:ext cx="4428310" cy="369332"/>
          </a:xfrm>
          <a:prstGeom prst="rect">
            <a:avLst/>
          </a:prstGeom>
          <a:noFill/>
        </p:spPr>
        <p:txBody>
          <a:bodyPr wrap="square" rtlCol="0">
            <a:spAutoFit/>
          </a:bodyPr>
          <a:lstStyle/>
          <a:p>
            <a:r>
              <a:rPr lang="cs-CZ" dirty="0" err="1"/>
              <a:t>pK</a:t>
            </a:r>
            <a:r>
              <a:rPr lang="cs-CZ" baseline="-25000" dirty="0" err="1"/>
              <a:t>A</a:t>
            </a:r>
            <a:r>
              <a:rPr lang="cs-CZ" baseline="-25000" dirty="0"/>
              <a:t> </a:t>
            </a:r>
            <a:r>
              <a:rPr lang="cs-CZ" dirty="0"/>
              <a:t>= 8,2                                              </a:t>
            </a:r>
            <a:r>
              <a:rPr lang="cs-CZ" dirty="0" err="1"/>
              <a:t>pK</a:t>
            </a:r>
            <a:r>
              <a:rPr lang="cs-CZ" baseline="-25000" dirty="0" err="1"/>
              <a:t>A</a:t>
            </a:r>
            <a:r>
              <a:rPr lang="cs-CZ" dirty="0"/>
              <a:t> =4,25</a:t>
            </a:r>
            <a:endParaRPr lang="cs-CZ" baseline="-25000" dirty="0"/>
          </a:p>
        </p:txBody>
      </p:sp>
      <p:sp>
        <p:nvSpPr>
          <p:cNvPr id="9" name="Šipka dolů 8"/>
          <p:cNvSpPr/>
          <p:nvPr/>
        </p:nvSpPr>
        <p:spPr>
          <a:xfrm>
            <a:off x="7602583" y="3984172"/>
            <a:ext cx="378823" cy="666205"/>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TextovéPole 10"/>
          <p:cNvSpPr txBox="1"/>
          <p:nvPr/>
        </p:nvSpPr>
        <p:spPr>
          <a:xfrm>
            <a:off x="6714308" y="4624252"/>
            <a:ext cx="2220686" cy="830997"/>
          </a:xfrm>
          <a:prstGeom prst="rect">
            <a:avLst/>
          </a:prstGeom>
          <a:noFill/>
        </p:spPr>
        <p:txBody>
          <a:bodyPr wrap="square" rtlCol="0">
            <a:spAutoFit/>
          </a:bodyPr>
          <a:lstStyle/>
          <a:p>
            <a:pPr algn="ctr"/>
            <a:r>
              <a:rPr lang="en-US" sz="2400" dirty="0"/>
              <a:t>Conformation change</a:t>
            </a:r>
            <a:endParaRPr lang="cs-CZ" sz="2400" dirty="0"/>
          </a:p>
        </p:txBody>
      </p:sp>
      <p:sp>
        <p:nvSpPr>
          <p:cNvPr id="17" name="Šipka dolů 16"/>
          <p:cNvSpPr/>
          <p:nvPr/>
        </p:nvSpPr>
        <p:spPr>
          <a:xfrm>
            <a:off x="7611291" y="5468983"/>
            <a:ext cx="378823" cy="666205"/>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TextovéPole 18"/>
          <p:cNvSpPr txBox="1"/>
          <p:nvPr/>
        </p:nvSpPr>
        <p:spPr>
          <a:xfrm>
            <a:off x="7114901" y="6187441"/>
            <a:ext cx="2220686" cy="461665"/>
          </a:xfrm>
          <a:prstGeom prst="rect">
            <a:avLst/>
          </a:prstGeom>
          <a:noFill/>
        </p:spPr>
        <p:txBody>
          <a:bodyPr wrap="square" rtlCol="0">
            <a:spAutoFit/>
          </a:bodyPr>
          <a:lstStyle/>
          <a:p>
            <a:r>
              <a:rPr lang="en-US" sz="2400" dirty="0"/>
              <a:t>Dysfunction</a:t>
            </a:r>
            <a:endParaRPr lang="cs-CZ" sz="2400" dirty="0"/>
          </a:p>
        </p:txBody>
      </p:sp>
    </p:spTree>
    <p:custDataLst>
      <p:tags r:id="rId1"/>
    </p:custDataLst>
    <p:extLst>
      <p:ext uri="{BB962C8B-B14F-4D97-AF65-F5344CB8AC3E}">
        <p14:creationId xmlns:p14="http://schemas.microsoft.com/office/powerpoint/2010/main" val="991590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12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P spid="9" grpId="0" animBg="1"/>
      <p:bldP spid="11" grpId="0"/>
      <p:bldP spid="17" grpId="0" animBg="1"/>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1973" name="Line 53">
            <a:extLst>
              <a:ext uri="{FF2B5EF4-FFF2-40B4-BE49-F238E27FC236}">
                <a16:creationId xmlns:a16="http://schemas.microsoft.com/office/drawing/2014/main" id="{47485D0D-BC75-424E-B677-EB41D288036F}"/>
              </a:ext>
            </a:extLst>
          </p:cNvPr>
          <p:cNvSpPr>
            <a:spLocks noChangeShapeType="1"/>
          </p:cNvSpPr>
          <p:nvPr/>
        </p:nvSpPr>
        <p:spPr bwMode="auto">
          <a:xfrm flipH="1" flipV="1">
            <a:off x="5864225" y="1557338"/>
            <a:ext cx="503238" cy="4824412"/>
          </a:xfrm>
          <a:prstGeom prst="line">
            <a:avLst/>
          </a:prstGeom>
          <a:noFill/>
          <a:ln w="9525">
            <a:solidFill>
              <a:schemeClr val="tx1"/>
            </a:solidFill>
            <a:round/>
            <a:headEnd/>
            <a:tailEnd/>
          </a:ln>
          <a:effectLst>
            <a:prstShdw prst="shdw17" dist="17961" dir="2700000">
              <a:schemeClr val="tx1">
                <a:gamma/>
                <a:shade val="60000"/>
                <a:invGamma/>
              </a:schemeClr>
            </a:prstShdw>
          </a:effectLst>
        </p:spPr>
        <p:txBody>
          <a:bodyPr/>
          <a:lstStyle/>
          <a:p>
            <a:pPr>
              <a:defRPr/>
            </a:pPr>
            <a:endParaRPr lang="cs-CZ"/>
          </a:p>
        </p:txBody>
      </p:sp>
      <p:sp>
        <p:nvSpPr>
          <p:cNvPr id="74755" name="Rectangle 2">
            <a:extLst>
              <a:ext uri="{FF2B5EF4-FFF2-40B4-BE49-F238E27FC236}">
                <a16:creationId xmlns:a16="http://schemas.microsoft.com/office/drawing/2014/main" id="{BF23F3E0-1EB2-49A5-9D11-071C16139232}"/>
              </a:ext>
            </a:extLst>
          </p:cNvPr>
          <p:cNvSpPr>
            <a:spLocks noGrp="1" noChangeArrowheads="1"/>
          </p:cNvSpPr>
          <p:nvPr>
            <p:ph type="title"/>
          </p:nvPr>
        </p:nvSpPr>
        <p:spPr>
          <a:xfrm>
            <a:off x="2139950" y="-26988"/>
            <a:ext cx="7772400" cy="1143001"/>
          </a:xfrm>
        </p:spPr>
        <p:txBody>
          <a:bodyPr/>
          <a:lstStyle/>
          <a:p>
            <a:pPr eaLnBrk="1" hangingPunct="1"/>
            <a:r>
              <a:rPr lang="cs-CZ" altLang="cs-CZ"/>
              <a:t>Buffer curve</a:t>
            </a:r>
          </a:p>
        </p:txBody>
      </p:sp>
      <p:sp>
        <p:nvSpPr>
          <p:cNvPr id="74756" name="Line 4">
            <a:extLst>
              <a:ext uri="{FF2B5EF4-FFF2-40B4-BE49-F238E27FC236}">
                <a16:creationId xmlns:a16="http://schemas.microsoft.com/office/drawing/2014/main" id="{4AA245FE-C902-4940-A220-50717723C6A2}"/>
              </a:ext>
            </a:extLst>
          </p:cNvPr>
          <p:cNvSpPr>
            <a:spLocks noChangeShapeType="1"/>
          </p:cNvSpPr>
          <p:nvPr/>
        </p:nvSpPr>
        <p:spPr bwMode="auto">
          <a:xfrm flipH="1">
            <a:off x="2711451"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7" name="Line 5">
            <a:extLst>
              <a:ext uri="{FF2B5EF4-FFF2-40B4-BE49-F238E27FC236}">
                <a16:creationId xmlns:a16="http://schemas.microsoft.com/office/drawing/2014/main" id="{8E27DC5A-82B4-44B9-83E0-25E4585D81CE}"/>
              </a:ext>
            </a:extLst>
          </p:cNvPr>
          <p:cNvSpPr>
            <a:spLocks noChangeShapeType="1"/>
          </p:cNvSpPr>
          <p:nvPr/>
        </p:nvSpPr>
        <p:spPr bwMode="auto">
          <a:xfrm flipH="1">
            <a:off x="2711450" y="1484314"/>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8" name="Line 6">
            <a:extLst>
              <a:ext uri="{FF2B5EF4-FFF2-40B4-BE49-F238E27FC236}">
                <a16:creationId xmlns:a16="http://schemas.microsoft.com/office/drawing/2014/main" id="{43365CDE-1F81-4274-95EA-A3F57DF8CF6A}"/>
              </a:ext>
            </a:extLst>
          </p:cNvPr>
          <p:cNvSpPr>
            <a:spLocks noChangeShapeType="1"/>
          </p:cNvSpPr>
          <p:nvPr/>
        </p:nvSpPr>
        <p:spPr bwMode="auto">
          <a:xfrm flipV="1">
            <a:off x="6096000" y="1557338"/>
            <a:ext cx="0" cy="482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9" name="Line 7">
            <a:extLst>
              <a:ext uri="{FF2B5EF4-FFF2-40B4-BE49-F238E27FC236}">
                <a16:creationId xmlns:a16="http://schemas.microsoft.com/office/drawing/2014/main" id="{EA6C809B-B0F4-4429-9729-E9944BD6FCEA}"/>
              </a:ext>
            </a:extLst>
          </p:cNvPr>
          <p:cNvSpPr>
            <a:spLocks noChangeShapeType="1"/>
          </p:cNvSpPr>
          <p:nvPr/>
        </p:nvSpPr>
        <p:spPr bwMode="auto">
          <a:xfrm>
            <a:off x="2711450" y="3933825"/>
            <a:ext cx="64087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0" name="Line 8">
            <a:extLst>
              <a:ext uri="{FF2B5EF4-FFF2-40B4-BE49-F238E27FC236}">
                <a16:creationId xmlns:a16="http://schemas.microsoft.com/office/drawing/2014/main" id="{1FEB1582-C933-45BF-B9DE-27F6F140CE1A}"/>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1" name="Line 9">
            <a:extLst>
              <a:ext uri="{FF2B5EF4-FFF2-40B4-BE49-F238E27FC236}">
                <a16:creationId xmlns:a16="http://schemas.microsoft.com/office/drawing/2014/main" id="{A10EB585-6066-4A51-9190-C64381731462}"/>
              </a:ext>
            </a:extLst>
          </p:cNvPr>
          <p:cNvSpPr>
            <a:spLocks noChangeShapeType="1"/>
          </p:cNvSpPr>
          <p:nvPr/>
        </p:nvSpPr>
        <p:spPr bwMode="auto">
          <a:xfrm>
            <a:off x="6527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2" name="Line 10">
            <a:extLst>
              <a:ext uri="{FF2B5EF4-FFF2-40B4-BE49-F238E27FC236}">
                <a16:creationId xmlns:a16="http://schemas.microsoft.com/office/drawing/2014/main" id="{B311C99F-2674-4C96-B7C9-14F458159C53}"/>
              </a:ext>
            </a:extLst>
          </p:cNvPr>
          <p:cNvSpPr>
            <a:spLocks noChangeShapeType="1"/>
          </p:cNvSpPr>
          <p:nvPr/>
        </p:nvSpPr>
        <p:spPr bwMode="auto">
          <a:xfrm>
            <a:off x="6959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3" name="Line 11">
            <a:extLst>
              <a:ext uri="{FF2B5EF4-FFF2-40B4-BE49-F238E27FC236}">
                <a16:creationId xmlns:a16="http://schemas.microsoft.com/office/drawing/2014/main" id="{ECE7B1B8-0FFB-43AE-BCBB-FA22244AF90A}"/>
              </a:ext>
            </a:extLst>
          </p:cNvPr>
          <p:cNvSpPr>
            <a:spLocks noChangeShapeType="1"/>
          </p:cNvSpPr>
          <p:nvPr/>
        </p:nvSpPr>
        <p:spPr bwMode="auto">
          <a:xfrm>
            <a:off x="7391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4" name="Line 12">
            <a:extLst>
              <a:ext uri="{FF2B5EF4-FFF2-40B4-BE49-F238E27FC236}">
                <a16:creationId xmlns:a16="http://schemas.microsoft.com/office/drawing/2014/main" id="{26C7B9AE-23C3-4D85-B2C5-33C6F78D808D}"/>
              </a:ext>
            </a:extLst>
          </p:cNvPr>
          <p:cNvSpPr>
            <a:spLocks noChangeShapeType="1"/>
          </p:cNvSpPr>
          <p:nvPr/>
        </p:nvSpPr>
        <p:spPr bwMode="auto">
          <a:xfrm>
            <a:off x="7823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5" name="Line 13">
            <a:extLst>
              <a:ext uri="{FF2B5EF4-FFF2-40B4-BE49-F238E27FC236}">
                <a16:creationId xmlns:a16="http://schemas.microsoft.com/office/drawing/2014/main" id="{6DBB55B0-C391-428D-9A08-F920F5B32A97}"/>
              </a:ext>
            </a:extLst>
          </p:cNvPr>
          <p:cNvSpPr>
            <a:spLocks noChangeShapeType="1"/>
          </p:cNvSpPr>
          <p:nvPr/>
        </p:nvSpPr>
        <p:spPr bwMode="auto">
          <a:xfrm>
            <a:off x="8255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6" name="Line 14">
            <a:extLst>
              <a:ext uri="{FF2B5EF4-FFF2-40B4-BE49-F238E27FC236}">
                <a16:creationId xmlns:a16="http://schemas.microsoft.com/office/drawing/2014/main" id="{83B428BA-50F3-4E5D-8C54-E324339517D7}"/>
              </a:ext>
            </a:extLst>
          </p:cNvPr>
          <p:cNvSpPr>
            <a:spLocks noChangeShapeType="1"/>
          </p:cNvSpPr>
          <p:nvPr/>
        </p:nvSpPr>
        <p:spPr bwMode="auto">
          <a:xfrm>
            <a:off x="8686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7" name="Line 15">
            <a:extLst>
              <a:ext uri="{FF2B5EF4-FFF2-40B4-BE49-F238E27FC236}">
                <a16:creationId xmlns:a16="http://schemas.microsoft.com/office/drawing/2014/main" id="{B137A815-B087-4AB9-B71C-203B94D47CBC}"/>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8" name="Line 16">
            <a:extLst>
              <a:ext uri="{FF2B5EF4-FFF2-40B4-BE49-F238E27FC236}">
                <a16:creationId xmlns:a16="http://schemas.microsoft.com/office/drawing/2014/main" id="{8AE006CF-8ADC-4964-9FCD-8D1CFEA0F802}"/>
              </a:ext>
            </a:extLst>
          </p:cNvPr>
          <p:cNvSpPr>
            <a:spLocks noChangeShapeType="1"/>
          </p:cNvSpPr>
          <p:nvPr/>
        </p:nvSpPr>
        <p:spPr bwMode="auto">
          <a:xfrm>
            <a:off x="5664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9" name="Line 17">
            <a:extLst>
              <a:ext uri="{FF2B5EF4-FFF2-40B4-BE49-F238E27FC236}">
                <a16:creationId xmlns:a16="http://schemas.microsoft.com/office/drawing/2014/main" id="{A244FE3F-1F39-4B49-94A6-8F2DA9BAD41F}"/>
              </a:ext>
            </a:extLst>
          </p:cNvPr>
          <p:cNvSpPr>
            <a:spLocks noChangeShapeType="1"/>
          </p:cNvSpPr>
          <p:nvPr/>
        </p:nvSpPr>
        <p:spPr bwMode="auto">
          <a:xfrm>
            <a:off x="5232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0" name="Line 18">
            <a:extLst>
              <a:ext uri="{FF2B5EF4-FFF2-40B4-BE49-F238E27FC236}">
                <a16:creationId xmlns:a16="http://schemas.microsoft.com/office/drawing/2014/main" id="{E88740A5-F5F2-4836-A61C-5ED2DF32FDB7}"/>
              </a:ext>
            </a:extLst>
          </p:cNvPr>
          <p:cNvSpPr>
            <a:spLocks noChangeShapeType="1"/>
          </p:cNvSpPr>
          <p:nvPr/>
        </p:nvSpPr>
        <p:spPr bwMode="auto">
          <a:xfrm>
            <a:off x="4800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1" name="Line 19">
            <a:extLst>
              <a:ext uri="{FF2B5EF4-FFF2-40B4-BE49-F238E27FC236}">
                <a16:creationId xmlns:a16="http://schemas.microsoft.com/office/drawing/2014/main" id="{7B5C52E7-EB71-4F44-A5AB-FB3E42FA4C5D}"/>
              </a:ext>
            </a:extLst>
          </p:cNvPr>
          <p:cNvSpPr>
            <a:spLocks noChangeShapeType="1"/>
          </p:cNvSpPr>
          <p:nvPr/>
        </p:nvSpPr>
        <p:spPr bwMode="auto">
          <a:xfrm>
            <a:off x="4368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2" name="Line 20">
            <a:extLst>
              <a:ext uri="{FF2B5EF4-FFF2-40B4-BE49-F238E27FC236}">
                <a16:creationId xmlns:a16="http://schemas.microsoft.com/office/drawing/2014/main" id="{3A589901-398D-4248-B473-AE06F98BC8AD}"/>
              </a:ext>
            </a:extLst>
          </p:cNvPr>
          <p:cNvSpPr>
            <a:spLocks noChangeShapeType="1"/>
          </p:cNvSpPr>
          <p:nvPr/>
        </p:nvSpPr>
        <p:spPr bwMode="auto">
          <a:xfrm>
            <a:off x="3937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3" name="Line 21">
            <a:extLst>
              <a:ext uri="{FF2B5EF4-FFF2-40B4-BE49-F238E27FC236}">
                <a16:creationId xmlns:a16="http://schemas.microsoft.com/office/drawing/2014/main" id="{8A93299B-A5D0-47D5-BFEA-6E417DFCB2C8}"/>
              </a:ext>
            </a:extLst>
          </p:cNvPr>
          <p:cNvSpPr>
            <a:spLocks noChangeShapeType="1"/>
          </p:cNvSpPr>
          <p:nvPr/>
        </p:nvSpPr>
        <p:spPr bwMode="auto">
          <a:xfrm>
            <a:off x="3505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4" name="Line 22">
            <a:extLst>
              <a:ext uri="{FF2B5EF4-FFF2-40B4-BE49-F238E27FC236}">
                <a16:creationId xmlns:a16="http://schemas.microsoft.com/office/drawing/2014/main" id="{AEC1E3FA-27E4-40DB-B388-519299143A32}"/>
              </a:ext>
            </a:extLst>
          </p:cNvPr>
          <p:cNvSpPr>
            <a:spLocks noChangeShapeType="1"/>
          </p:cNvSpPr>
          <p:nvPr/>
        </p:nvSpPr>
        <p:spPr bwMode="auto">
          <a:xfrm>
            <a:off x="3073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5" name="Text Box 23">
            <a:extLst>
              <a:ext uri="{FF2B5EF4-FFF2-40B4-BE49-F238E27FC236}">
                <a16:creationId xmlns:a16="http://schemas.microsoft.com/office/drawing/2014/main" id="{25FF5EC4-54D5-476F-A568-4E40C0CAE978}"/>
              </a:ext>
            </a:extLst>
          </p:cNvPr>
          <p:cNvSpPr txBox="1">
            <a:spLocks noChangeArrowheads="1"/>
          </p:cNvSpPr>
          <p:nvPr/>
        </p:nvSpPr>
        <p:spPr bwMode="auto">
          <a:xfrm>
            <a:off x="1900238" y="1001713"/>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pH</a:t>
            </a:r>
          </a:p>
        </p:txBody>
      </p:sp>
      <p:sp>
        <p:nvSpPr>
          <p:cNvPr id="74776" name="Text Box 24">
            <a:extLst>
              <a:ext uri="{FF2B5EF4-FFF2-40B4-BE49-F238E27FC236}">
                <a16:creationId xmlns:a16="http://schemas.microsoft.com/office/drawing/2014/main" id="{BE80F53C-A442-45E7-A294-8014B11ACF06}"/>
              </a:ext>
            </a:extLst>
          </p:cNvPr>
          <p:cNvSpPr txBox="1">
            <a:spLocks noChangeArrowheads="1"/>
          </p:cNvSpPr>
          <p:nvPr/>
        </p:nvSpPr>
        <p:spPr bwMode="auto">
          <a:xfrm>
            <a:off x="8328026" y="5942013"/>
            <a:ext cx="2339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Addition of 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74777" name="Text Box 25">
            <a:extLst>
              <a:ext uri="{FF2B5EF4-FFF2-40B4-BE49-F238E27FC236}">
                <a16:creationId xmlns:a16="http://schemas.microsoft.com/office/drawing/2014/main" id="{C54C069F-A550-44D7-98F3-64B59BFBFA47}"/>
              </a:ext>
            </a:extLst>
          </p:cNvPr>
          <p:cNvSpPr txBox="1">
            <a:spLocks noChangeArrowheads="1"/>
          </p:cNvSpPr>
          <p:nvPr/>
        </p:nvSpPr>
        <p:spPr bwMode="auto">
          <a:xfrm>
            <a:off x="2674939" y="5942013"/>
            <a:ext cx="2484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Addition of OH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74778" name="Text Box 26">
            <a:extLst>
              <a:ext uri="{FF2B5EF4-FFF2-40B4-BE49-F238E27FC236}">
                <a16:creationId xmlns:a16="http://schemas.microsoft.com/office/drawing/2014/main" id="{777FA788-C5C8-4E01-8331-258E4C37922D}"/>
              </a:ext>
            </a:extLst>
          </p:cNvPr>
          <p:cNvSpPr txBox="1">
            <a:spLocks noChangeArrowheads="1"/>
          </p:cNvSpPr>
          <p:nvPr/>
        </p:nvSpPr>
        <p:spPr bwMode="auto">
          <a:xfrm>
            <a:off x="2782889" y="6459538"/>
            <a:ext cx="72723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-7      -6    -5     -4    -3    -2    -1     0      1     2      3     4      5      6       7</a:t>
            </a:r>
          </a:p>
          <a:p>
            <a:pPr>
              <a:spcBef>
                <a:spcPct val="0"/>
              </a:spcBef>
              <a:buClrTx/>
              <a:buFontTx/>
              <a:buNone/>
            </a:pPr>
            <a:endParaRPr lang="cs-CZ" altLang="cs-CZ" sz="1800">
              <a:latin typeface="Times New Roman" panose="02020603050405020304" pitchFamily="18" charset="0"/>
            </a:endParaRPr>
          </a:p>
        </p:txBody>
      </p:sp>
      <p:sp>
        <p:nvSpPr>
          <p:cNvPr id="74779" name="Line 27">
            <a:extLst>
              <a:ext uri="{FF2B5EF4-FFF2-40B4-BE49-F238E27FC236}">
                <a16:creationId xmlns:a16="http://schemas.microsoft.com/office/drawing/2014/main" id="{D89256A2-94EE-4EFB-A74F-1DF14DA4B186}"/>
              </a:ext>
            </a:extLst>
          </p:cNvPr>
          <p:cNvSpPr>
            <a:spLocks noChangeShapeType="1"/>
          </p:cNvSpPr>
          <p:nvPr/>
        </p:nvSpPr>
        <p:spPr bwMode="auto">
          <a:xfrm>
            <a:off x="9120188"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0" name="Rectangle 35">
            <a:extLst>
              <a:ext uri="{FF2B5EF4-FFF2-40B4-BE49-F238E27FC236}">
                <a16:creationId xmlns:a16="http://schemas.microsoft.com/office/drawing/2014/main" id="{563CC369-2724-475F-9E1D-374449623471}"/>
              </a:ext>
            </a:extLst>
          </p:cNvPr>
          <p:cNvSpPr>
            <a:spLocks noChangeArrowheads="1"/>
          </p:cNvSpPr>
          <p:nvPr/>
        </p:nvSpPr>
        <p:spPr bwMode="auto">
          <a:xfrm>
            <a:off x="6240464" y="2924175"/>
            <a:ext cx="3311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a:solidFill>
                  <a:schemeClr val="tx2"/>
                </a:solidFill>
                <a:latin typeface="Times New Roman" panose="02020603050405020304" pitchFamily="18" charset="0"/>
              </a:rPr>
              <a:t>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 OH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H</a:t>
            </a:r>
            <a:r>
              <a:rPr lang="cs-CZ" altLang="cs-CZ" baseline="-25000">
                <a:solidFill>
                  <a:schemeClr val="tx2"/>
                </a:solidFill>
                <a:latin typeface="Times New Roman" panose="02020603050405020304" pitchFamily="18" charset="0"/>
              </a:rPr>
              <a:t>2</a:t>
            </a:r>
            <a:r>
              <a:rPr lang="cs-CZ" altLang="cs-CZ">
                <a:solidFill>
                  <a:schemeClr val="tx2"/>
                </a:solidFill>
                <a:latin typeface="Times New Roman" panose="02020603050405020304" pitchFamily="18" charset="0"/>
              </a:rPr>
              <a:t>O    </a:t>
            </a:r>
          </a:p>
        </p:txBody>
      </p:sp>
      <p:sp>
        <p:nvSpPr>
          <p:cNvPr id="82980" name="Line 36">
            <a:extLst>
              <a:ext uri="{FF2B5EF4-FFF2-40B4-BE49-F238E27FC236}">
                <a16:creationId xmlns:a16="http://schemas.microsoft.com/office/drawing/2014/main" id="{2084F433-CDED-44F5-AA6D-9F73FDD198E6}"/>
              </a:ext>
            </a:extLst>
          </p:cNvPr>
          <p:cNvSpPr>
            <a:spLocks noChangeShapeType="1"/>
          </p:cNvSpPr>
          <p:nvPr/>
        </p:nvSpPr>
        <p:spPr bwMode="auto">
          <a:xfrm>
            <a:off x="7967663" y="3197225"/>
            <a:ext cx="360362"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4782" name="Rectangle 43">
            <a:extLst>
              <a:ext uri="{FF2B5EF4-FFF2-40B4-BE49-F238E27FC236}">
                <a16:creationId xmlns:a16="http://schemas.microsoft.com/office/drawing/2014/main" id="{84E22D8C-FC97-4DF3-AE1E-683BDF57DB09}"/>
              </a:ext>
            </a:extLst>
          </p:cNvPr>
          <p:cNvSpPr>
            <a:spLocks noChangeArrowheads="1"/>
          </p:cNvSpPr>
          <p:nvPr/>
        </p:nvSpPr>
        <p:spPr bwMode="auto">
          <a:xfrm>
            <a:off x="6167438" y="1052513"/>
            <a:ext cx="938212" cy="10080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a:latin typeface="Times New Roman" panose="02020603050405020304" pitchFamily="18" charset="0"/>
              </a:rPr>
              <a:t>H</a:t>
            </a:r>
            <a:r>
              <a:rPr lang="cs-CZ" altLang="cs-CZ" baseline="-22000">
                <a:latin typeface="Times New Roman" panose="02020603050405020304" pitchFamily="18" charset="0"/>
              </a:rPr>
              <a:t>2</a:t>
            </a:r>
            <a:r>
              <a:rPr lang="cs-CZ" altLang="cs-CZ">
                <a:latin typeface="Times New Roman" panose="02020603050405020304" pitchFamily="18" charset="0"/>
              </a:rPr>
              <a:t>0</a:t>
            </a:r>
            <a:endParaRPr lang="en-US" altLang="cs-CZ">
              <a:latin typeface="Times New Roman" panose="02020603050405020304" pitchFamily="18" charset="0"/>
            </a:endParaRPr>
          </a:p>
        </p:txBody>
      </p:sp>
      <p:sp>
        <p:nvSpPr>
          <p:cNvPr id="81956" name="Rectangle 44">
            <a:extLst>
              <a:ext uri="{FF2B5EF4-FFF2-40B4-BE49-F238E27FC236}">
                <a16:creationId xmlns:a16="http://schemas.microsoft.com/office/drawing/2014/main" id="{64672D90-0563-460D-BF69-1698D843B6EB}"/>
              </a:ext>
            </a:extLst>
          </p:cNvPr>
          <p:cNvSpPr>
            <a:spLocks noChangeArrowheads="1"/>
          </p:cNvSpPr>
          <p:nvPr/>
        </p:nvSpPr>
        <p:spPr bwMode="auto">
          <a:xfrm>
            <a:off x="7967664" y="1700214"/>
            <a:ext cx="288925" cy="35877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OH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74784" name="Rectangle 45">
            <a:extLst>
              <a:ext uri="{FF2B5EF4-FFF2-40B4-BE49-F238E27FC236}">
                <a16:creationId xmlns:a16="http://schemas.microsoft.com/office/drawing/2014/main" id="{9A5F0747-A461-41DC-8154-AB5C330D5E43}"/>
              </a:ext>
            </a:extLst>
          </p:cNvPr>
          <p:cNvSpPr>
            <a:spLocks noChangeArrowheads="1"/>
          </p:cNvSpPr>
          <p:nvPr/>
        </p:nvSpPr>
        <p:spPr bwMode="auto">
          <a:xfrm>
            <a:off x="7967664" y="908051"/>
            <a:ext cx="288925" cy="2889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74785" name="Freeform 48">
            <a:extLst>
              <a:ext uri="{FF2B5EF4-FFF2-40B4-BE49-F238E27FC236}">
                <a16:creationId xmlns:a16="http://schemas.microsoft.com/office/drawing/2014/main" id="{FD481120-2565-4BA0-B913-472A630E43A1}"/>
              </a:ext>
            </a:extLst>
          </p:cNvPr>
          <p:cNvSpPr>
            <a:spLocks/>
          </p:cNvSpPr>
          <p:nvPr/>
        </p:nvSpPr>
        <p:spPr bwMode="auto">
          <a:xfrm>
            <a:off x="7175501" y="1036638"/>
            <a:ext cx="792163" cy="520700"/>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786" name="Freeform 49">
            <a:extLst>
              <a:ext uri="{FF2B5EF4-FFF2-40B4-BE49-F238E27FC236}">
                <a16:creationId xmlns:a16="http://schemas.microsoft.com/office/drawing/2014/main" id="{32EAD254-5995-4009-B405-DA5FF249F8E0}"/>
              </a:ext>
            </a:extLst>
          </p:cNvPr>
          <p:cNvSpPr>
            <a:spLocks/>
          </p:cNvSpPr>
          <p:nvPr/>
        </p:nvSpPr>
        <p:spPr bwMode="auto">
          <a:xfrm>
            <a:off x="7104063" y="1557338"/>
            <a:ext cx="863600" cy="304800"/>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994" name="Oval 50">
            <a:extLst>
              <a:ext uri="{FF2B5EF4-FFF2-40B4-BE49-F238E27FC236}">
                <a16:creationId xmlns:a16="http://schemas.microsoft.com/office/drawing/2014/main" id="{87464F63-57C5-4772-823D-A35B797FD661}"/>
              </a:ext>
            </a:extLst>
          </p:cNvPr>
          <p:cNvSpPr>
            <a:spLocks noChangeArrowheads="1"/>
          </p:cNvSpPr>
          <p:nvPr/>
        </p:nvSpPr>
        <p:spPr bwMode="auto">
          <a:xfrm>
            <a:off x="6024563" y="37893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5" name="Rectangle 51">
            <a:extLst>
              <a:ext uri="{FF2B5EF4-FFF2-40B4-BE49-F238E27FC236}">
                <a16:creationId xmlns:a16="http://schemas.microsoft.com/office/drawing/2014/main" id="{D213AF07-4324-434B-9B4E-91BD5685FAF6}"/>
              </a:ext>
            </a:extLst>
          </p:cNvPr>
          <p:cNvSpPr>
            <a:spLocks noChangeArrowheads="1"/>
          </p:cNvSpPr>
          <p:nvPr/>
        </p:nvSpPr>
        <p:spPr bwMode="auto">
          <a:xfrm>
            <a:off x="7967664" y="260351"/>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6" name="Oval 52">
            <a:extLst>
              <a:ext uri="{FF2B5EF4-FFF2-40B4-BE49-F238E27FC236}">
                <a16:creationId xmlns:a16="http://schemas.microsoft.com/office/drawing/2014/main" id="{4A1BF460-C18F-4D59-AFFE-C7FFA059597A}"/>
              </a:ext>
            </a:extLst>
          </p:cNvPr>
          <p:cNvSpPr>
            <a:spLocks noChangeArrowheads="1"/>
          </p:cNvSpPr>
          <p:nvPr/>
        </p:nvSpPr>
        <p:spPr bwMode="auto">
          <a:xfrm>
            <a:off x="6240463" y="6092825"/>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3004" name="Rectangle 60">
            <a:extLst>
              <a:ext uri="{FF2B5EF4-FFF2-40B4-BE49-F238E27FC236}">
                <a16:creationId xmlns:a16="http://schemas.microsoft.com/office/drawing/2014/main" id="{BD8E611C-FF98-4F3F-857A-125672A70415}"/>
              </a:ext>
            </a:extLst>
          </p:cNvPr>
          <p:cNvSpPr>
            <a:spLocks noChangeArrowheads="1"/>
          </p:cNvSpPr>
          <p:nvPr/>
        </p:nvSpPr>
        <p:spPr bwMode="auto">
          <a:xfrm>
            <a:off x="8401050" y="620714"/>
            <a:ext cx="287338"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82984" name="Line 40">
            <a:extLst>
              <a:ext uri="{FF2B5EF4-FFF2-40B4-BE49-F238E27FC236}">
                <a16:creationId xmlns:a16="http://schemas.microsoft.com/office/drawing/2014/main" id="{930E0CFF-3EEF-4A7F-9B04-5A8838A070B3}"/>
              </a:ext>
            </a:extLst>
          </p:cNvPr>
          <p:cNvSpPr>
            <a:spLocks noChangeShapeType="1"/>
          </p:cNvSpPr>
          <p:nvPr/>
        </p:nvSpPr>
        <p:spPr bwMode="auto">
          <a:xfrm flipH="1">
            <a:off x="8328025" y="981075"/>
            <a:ext cx="1296988" cy="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75" name="Rectangle 44">
            <a:extLst>
              <a:ext uri="{FF2B5EF4-FFF2-40B4-BE49-F238E27FC236}">
                <a16:creationId xmlns:a16="http://schemas.microsoft.com/office/drawing/2014/main" id="{DFAEB8DF-1DF2-4101-B64B-D30268A74648}"/>
              </a:ext>
            </a:extLst>
          </p:cNvPr>
          <p:cNvSpPr>
            <a:spLocks noChangeArrowheads="1"/>
          </p:cNvSpPr>
          <p:nvPr/>
        </p:nvSpPr>
        <p:spPr bwMode="auto">
          <a:xfrm>
            <a:off x="7967664" y="1987551"/>
            <a:ext cx="288925" cy="730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OH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2" name="Line 36">
            <a:extLst>
              <a:ext uri="{FF2B5EF4-FFF2-40B4-BE49-F238E27FC236}">
                <a16:creationId xmlns:a16="http://schemas.microsoft.com/office/drawing/2014/main" id="{C4D98360-0B6B-4DCD-AFBA-69C1A12B327E}"/>
              </a:ext>
            </a:extLst>
          </p:cNvPr>
          <p:cNvSpPr>
            <a:spLocks noChangeShapeType="1"/>
          </p:cNvSpPr>
          <p:nvPr/>
        </p:nvSpPr>
        <p:spPr bwMode="auto">
          <a:xfrm>
            <a:off x="7967663" y="3201988"/>
            <a:ext cx="36036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 name="Rectangle 51">
            <a:extLst>
              <a:ext uri="{FF2B5EF4-FFF2-40B4-BE49-F238E27FC236}">
                <a16:creationId xmlns:a16="http://schemas.microsoft.com/office/drawing/2014/main" id="{D3A96FD8-BA72-443D-BEAC-5D8A4E13E90F}"/>
              </a:ext>
            </a:extLst>
          </p:cNvPr>
          <p:cNvSpPr>
            <a:spLocks noChangeArrowheads="1"/>
          </p:cNvSpPr>
          <p:nvPr/>
        </p:nvSpPr>
        <p:spPr bwMode="auto">
          <a:xfrm>
            <a:off x="9515476" y="115889"/>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4" name="Rectangle 60">
            <a:extLst>
              <a:ext uri="{FF2B5EF4-FFF2-40B4-BE49-F238E27FC236}">
                <a16:creationId xmlns:a16="http://schemas.microsoft.com/office/drawing/2014/main" id="{40D216D7-0006-45A0-A3FE-18130A78CA9B}"/>
              </a:ext>
            </a:extLst>
          </p:cNvPr>
          <p:cNvSpPr>
            <a:spLocks noChangeArrowheads="1"/>
          </p:cNvSpPr>
          <p:nvPr/>
        </p:nvSpPr>
        <p:spPr bwMode="auto">
          <a:xfrm>
            <a:off x="9983789" y="476251"/>
            <a:ext cx="287337"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5" name="Line 40">
            <a:extLst>
              <a:ext uri="{FF2B5EF4-FFF2-40B4-BE49-F238E27FC236}">
                <a16:creationId xmlns:a16="http://schemas.microsoft.com/office/drawing/2014/main" id="{8EB7AD20-110C-4B10-A2B1-09BE7B911034}"/>
              </a:ext>
            </a:extLst>
          </p:cNvPr>
          <p:cNvSpPr>
            <a:spLocks noChangeShapeType="1"/>
          </p:cNvSpPr>
          <p:nvPr/>
        </p:nvSpPr>
        <p:spPr bwMode="auto">
          <a:xfrm flipH="1">
            <a:off x="6456363" y="2492375"/>
            <a:ext cx="0" cy="43180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80" name="Line 60">
            <a:extLst>
              <a:ext uri="{FF2B5EF4-FFF2-40B4-BE49-F238E27FC236}">
                <a16:creationId xmlns:a16="http://schemas.microsoft.com/office/drawing/2014/main" id="{EB03BDF7-820A-4F1B-8181-C9A3B31532E1}"/>
              </a:ext>
            </a:extLst>
          </p:cNvPr>
          <p:cNvSpPr>
            <a:spLocks noChangeShapeType="1"/>
          </p:cNvSpPr>
          <p:nvPr/>
        </p:nvSpPr>
        <p:spPr bwMode="auto">
          <a:xfrm>
            <a:off x="6240463" y="2997200"/>
            <a:ext cx="0" cy="287338"/>
          </a:xfrm>
          <a:prstGeom prst="line">
            <a:avLst/>
          </a:prstGeom>
          <a:noFill/>
          <a:ln w="9525">
            <a:solidFill>
              <a:schemeClr val="tx1"/>
            </a:solidFill>
            <a:round/>
            <a:headEnd type="triangle" w="med" len="med"/>
            <a:tailEnd/>
          </a:ln>
          <a:effectLst>
            <a:prstShdw prst="shdw17" dist="17961" dir="2700000">
              <a:schemeClr val="tx1">
                <a:gamma/>
                <a:shade val="60000"/>
                <a:invGamma/>
              </a:schemeClr>
            </a:prstShdw>
          </a:effectLst>
        </p:spPr>
        <p:txBody>
          <a:bodyPr/>
          <a:lstStyle/>
          <a:p>
            <a:pPr>
              <a:defRPr/>
            </a:pPr>
            <a:endParaRPr lang="cs-CZ"/>
          </a:p>
        </p:txBody>
      </p:sp>
      <p:sp>
        <p:nvSpPr>
          <p:cNvPr id="81981" name="Line 61">
            <a:extLst>
              <a:ext uri="{FF2B5EF4-FFF2-40B4-BE49-F238E27FC236}">
                <a16:creationId xmlns:a16="http://schemas.microsoft.com/office/drawing/2014/main" id="{35041FB2-66DA-449F-B9E4-577E4825444C}"/>
              </a:ext>
            </a:extLst>
          </p:cNvPr>
          <p:cNvSpPr>
            <a:spLocks noChangeShapeType="1"/>
          </p:cNvSpPr>
          <p:nvPr/>
        </p:nvSpPr>
        <p:spPr bwMode="auto">
          <a:xfrm>
            <a:off x="7153275" y="2997200"/>
            <a:ext cx="0" cy="287338"/>
          </a:xfrm>
          <a:prstGeom prst="line">
            <a:avLst/>
          </a:prstGeom>
          <a:noFill/>
          <a:ln w="9525">
            <a:solidFill>
              <a:schemeClr val="tx1"/>
            </a:solidFill>
            <a:round/>
            <a:headEnd/>
            <a:tailEnd type="triangle" w="med" len="med"/>
          </a:ln>
          <a:effectLst>
            <a:prstShdw prst="shdw17" dist="17961" dir="2700000">
              <a:schemeClr val="tx1">
                <a:gamma/>
                <a:shade val="60000"/>
                <a:invGamma/>
              </a:schemeClr>
            </a:prstShdw>
          </a:effectLst>
        </p:spPr>
        <p:txBody>
          <a:bodyPr/>
          <a:lstStyle/>
          <a:p>
            <a:pPr>
              <a:defRPr/>
            </a:pPr>
            <a:endParaRPr lang="cs-CZ"/>
          </a:p>
        </p:txBody>
      </p:sp>
      <p:sp>
        <p:nvSpPr>
          <p:cNvPr id="6" name="Rectangle 51">
            <a:extLst>
              <a:ext uri="{FF2B5EF4-FFF2-40B4-BE49-F238E27FC236}">
                <a16:creationId xmlns:a16="http://schemas.microsoft.com/office/drawing/2014/main" id="{8B0AE9F0-2DC3-4C48-9A22-68633F6EBF9E}"/>
              </a:ext>
            </a:extLst>
          </p:cNvPr>
          <p:cNvSpPr>
            <a:spLocks noChangeArrowheads="1"/>
          </p:cNvSpPr>
          <p:nvPr/>
        </p:nvSpPr>
        <p:spPr bwMode="auto">
          <a:xfrm>
            <a:off x="9515476" y="1700214"/>
            <a:ext cx="1152525" cy="936625"/>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7" name="Rectangle 60">
            <a:extLst>
              <a:ext uri="{FF2B5EF4-FFF2-40B4-BE49-F238E27FC236}">
                <a16:creationId xmlns:a16="http://schemas.microsoft.com/office/drawing/2014/main" id="{5E3C67C8-A82C-490C-B4E7-89CC10256E49}"/>
              </a:ext>
            </a:extLst>
          </p:cNvPr>
          <p:cNvSpPr>
            <a:spLocks noChangeArrowheads="1"/>
          </p:cNvSpPr>
          <p:nvPr/>
        </p:nvSpPr>
        <p:spPr bwMode="auto">
          <a:xfrm>
            <a:off x="9983789" y="2060576"/>
            <a:ext cx="287337"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Cl</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1434591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heckerboard(across)">
                                      <p:cBhvr>
                                        <p:cTn id="10" dur="500"/>
                                        <p:tgtEl>
                                          <p:spTgt spid="7"/>
                                        </p:tgtEl>
                                      </p:cBhvr>
                                    </p:animEffect>
                                  </p:childTnLst>
                                </p:cTn>
                              </p:par>
                              <p:par>
                                <p:cTn id="11" presetID="5" presetClass="entr" presetSubtype="10" fill="hold" grpId="1"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par>
                                <p:cTn id="14" presetID="5" presetClass="entr" presetSubtype="10" fill="hold" grpId="1"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checkerboard(across)">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82984"/>
                                        </p:tgtEl>
                                        <p:attrNameLst>
                                          <p:attrName>style.visibility</p:attrName>
                                        </p:attrNameLst>
                                      </p:cBhvr>
                                      <p:to>
                                        <p:strVal val="visible"/>
                                      </p:to>
                                    </p:set>
                                    <p:animEffect transition="in" filter="checkerboard(across)">
                                      <p:cBhvr>
                                        <p:cTn id="21" dur="500"/>
                                        <p:tgtEl>
                                          <p:spTgt spid="8298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82995"/>
                                        </p:tgtEl>
                                        <p:attrNameLst>
                                          <p:attrName>style.visibility</p:attrName>
                                        </p:attrNameLst>
                                      </p:cBhvr>
                                      <p:to>
                                        <p:strVal val="visible"/>
                                      </p:to>
                                    </p:set>
                                    <p:animEffect transition="in" filter="checkerboard(across)">
                                      <p:cBhvr>
                                        <p:cTn id="26" dur="500"/>
                                        <p:tgtEl>
                                          <p:spTgt spid="82995"/>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81975"/>
                                        </p:tgtEl>
                                        <p:attrNameLst>
                                          <p:attrName>style.visibility</p:attrName>
                                        </p:attrNameLst>
                                      </p:cBhvr>
                                      <p:to>
                                        <p:strVal val="visible"/>
                                      </p:to>
                                    </p:set>
                                    <p:animEffect transition="in" filter="checkerboard(across)">
                                      <p:cBhvr>
                                        <p:cTn id="29" dur="500"/>
                                        <p:tgtEl>
                                          <p:spTgt spid="81975"/>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82996"/>
                                        </p:tgtEl>
                                        <p:attrNameLst>
                                          <p:attrName>style.visibility</p:attrName>
                                        </p:attrNameLst>
                                      </p:cBhvr>
                                      <p:to>
                                        <p:strVal val="visible"/>
                                      </p:to>
                                    </p:set>
                                    <p:animEffect transition="in" filter="checkerboard(across)">
                                      <p:cBhvr>
                                        <p:cTn id="32" dur="500"/>
                                        <p:tgtEl>
                                          <p:spTgt spid="82996"/>
                                        </p:tgtEl>
                                      </p:cBhvr>
                                    </p:animEffect>
                                  </p:childTnLst>
                                </p:cTn>
                              </p:par>
                              <p:par>
                                <p:cTn id="33" presetID="5" presetClass="exit" presetSubtype="10" fill="hold" grpId="0" nodeType="withEffect">
                                  <p:stCondLst>
                                    <p:cond delay="0"/>
                                  </p:stCondLst>
                                  <p:childTnLst>
                                    <p:animEffect transition="out" filter="checkerboard(across)">
                                      <p:cBhvr>
                                        <p:cTn id="34" dur="500"/>
                                        <p:tgtEl>
                                          <p:spTgt spid="81956"/>
                                        </p:tgtEl>
                                      </p:cBhvr>
                                    </p:animEffect>
                                    <p:set>
                                      <p:cBhvr>
                                        <p:cTn id="35" dur="1" fill="hold">
                                          <p:stCondLst>
                                            <p:cond delay="499"/>
                                          </p:stCondLst>
                                        </p:cTn>
                                        <p:tgtEl>
                                          <p:spTgt spid="81956"/>
                                        </p:tgtEl>
                                        <p:attrNameLst>
                                          <p:attrName>style.visibility</p:attrName>
                                        </p:attrNameLst>
                                      </p:cBhvr>
                                      <p:to>
                                        <p:strVal val="hidden"/>
                                      </p:to>
                                    </p:set>
                                  </p:childTnLst>
                                </p:cTn>
                              </p:par>
                              <p:par>
                                <p:cTn id="36" presetID="5" presetClass="entr" presetSubtype="10" fill="hold" grpId="0" nodeType="withEffect">
                                  <p:stCondLst>
                                    <p:cond delay="0"/>
                                  </p:stCondLst>
                                  <p:childTnLst>
                                    <p:set>
                                      <p:cBhvr>
                                        <p:cTn id="37" dur="1" fill="hold">
                                          <p:stCondLst>
                                            <p:cond delay="0"/>
                                          </p:stCondLst>
                                        </p:cTn>
                                        <p:tgtEl>
                                          <p:spTgt spid="83004"/>
                                        </p:tgtEl>
                                        <p:attrNameLst>
                                          <p:attrName>style.visibility</p:attrName>
                                        </p:attrNameLst>
                                      </p:cBhvr>
                                      <p:to>
                                        <p:strVal val="visible"/>
                                      </p:to>
                                    </p:set>
                                    <p:animEffect transition="in" filter="checkerboard(across)">
                                      <p:cBhvr>
                                        <p:cTn id="38" dur="500"/>
                                        <p:tgtEl>
                                          <p:spTgt spid="83004"/>
                                        </p:tgtEl>
                                      </p:cBhvr>
                                    </p:animEffect>
                                  </p:childTnLst>
                                </p:cTn>
                              </p:par>
                              <p:par>
                                <p:cTn id="39" presetID="5" presetClass="exit" presetSubtype="10" fill="hold" nodeType="withEffect">
                                  <p:stCondLst>
                                    <p:cond delay="0"/>
                                  </p:stCondLst>
                                  <p:childTnLst>
                                    <p:animEffect transition="out" filter="checkerboard(across)">
                                      <p:cBhvr>
                                        <p:cTn id="40" dur="500"/>
                                        <p:tgtEl>
                                          <p:spTgt spid="82980"/>
                                        </p:tgtEl>
                                      </p:cBhvr>
                                    </p:animEffect>
                                    <p:set>
                                      <p:cBhvr>
                                        <p:cTn id="41" dur="1" fill="hold">
                                          <p:stCondLst>
                                            <p:cond delay="499"/>
                                          </p:stCondLst>
                                        </p:cTn>
                                        <p:tgtEl>
                                          <p:spTgt spid="82980"/>
                                        </p:tgtEl>
                                        <p:attrNameLst>
                                          <p:attrName>style.visibility</p:attrName>
                                        </p:attrNameLst>
                                      </p:cBhvr>
                                      <p:to>
                                        <p:strVal val="hidden"/>
                                      </p:to>
                                    </p:set>
                                  </p:childTnLst>
                                </p:cTn>
                              </p:par>
                              <p:par>
                                <p:cTn id="42" presetID="5" presetClass="entr" presetSubtype="1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checkerboard(across)">
                                      <p:cBhvr>
                                        <p:cTn id="44" dur="500"/>
                                        <p:tgtEl>
                                          <p:spTgt spid="2"/>
                                        </p:tgtEl>
                                      </p:cBhvr>
                                    </p:animEffect>
                                  </p:childTnLst>
                                </p:cTn>
                              </p:par>
                              <p:par>
                                <p:cTn id="45" presetID="5" presetClass="exit" presetSubtype="10" fill="hold" nodeType="withEffect">
                                  <p:stCondLst>
                                    <p:cond delay="0"/>
                                  </p:stCondLst>
                                  <p:childTnLst>
                                    <p:animEffect transition="out" filter="checkerboard(across)">
                                      <p:cBhvr>
                                        <p:cTn id="46" dur="500"/>
                                        <p:tgtEl>
                                          <p:spTgt spid="82984"/>
                                        </p:tgtEl>
                                      </p:cBhvr>
                                    </p:animEffect>
                                    <p:set>
                                      <p:cBhvr>
                                        <p:cTn id="47" dur="1" fill="hold">
                                          <p:stCondLst>
                                            <p:cond delay="499"/>
                                          </p:stCondLst>
                                        </p:cTn>
                                        <p:tgtEl>
                                          <p:spTgt spid="82984"/>
                                        </p:tgtEl>
                                        <p:attrNameLst>
                                          <p:attrName>style.visibility</p:attrName>
                                        </p:attrNameLst>
                                      </p:cBhvr>
                                      <p:to>
                                        <p:strVal val="hidden"/>
                                      </p:to>
                                    </p:set>
                                  </p:childTnLst>
                                </p:cTn>
                              </p:par>
                              <p:par>
                                <p:cTn id="48" presetID="5" presetClass="exit" presetSubtype="10" fill="hold" grpId="0" nodeType="withEffect">
                                  <p:stCondLst>
                                    <p:cond delay="0"/>
                                  </p:stCondLst>
                                  <p:childTnLst>
                                    <p:animEffect transition="out" filter="checkerboard(across)">
                                      <p:cBhvr>
                                        <p:cTn id="49" dur="500"/>
                                        <p:tgtEl>
                                          <p:spTgt spid="4"/>
                                        </p:tgtEl>
                                      </p:cBhvr>
                                    </p:animEffect>
                                    <p:set>
                                      <p:cBhvr>
                                        <p:cTn id="50" dur="1" fill="hold">
                                          <p:stCondLst>
                                            <p:cond delay="499"/>
                                          </p:stCondLst>
                                        </p:cTn>
                                        <p:tgtEl>
                                          <p:spTgt spid="4"/>
                                        </p:tgtEl>
                                        <p:attrNameLst>
                                          <p:attrName>style.visibility</p:attrName>
                                        </p:attrNameLst>
                                      </p:cBhvr>
                                      <p:to>
                                        <p:strVal val="hidden"/>
                                      </p:to>
                                    </p:set>
                                  </p:childTnLst>
                                </p:cTn>
                              </p:par>
                              <p:par>
                                <p:cTn id="51" presetID="5" presetClass="exit" presetSubtype="10" fill="hold" grpId="0" nodeType="withEffect">
                                  <p:stCondLst>
                                    <p:cond delay="0"/>
                                  </p:stCondLst>
                                  <p:childTnLst>
                                    <p:animEffect transition="out" filter="checkerboard(across)">
                                      <p:cBhvr>
                                        <p:cTn id="52" dur="500"/>
                                        <p:tgtEl>
                                          <p:spTgt spid="3"/>
                                        </p:tgtEl>
                                      </p:cBhvr>
                                    </p:animEffect>
                                    <p:set>
                                      <p:cBhvr>
                                        <p:cTn id="53" dur="1" fill="hold">
                                          <p:stCondLst>
                                            <p:cond delay="499"/>
                                          </p:stCondLst>
                                        </p:cTn>
                                        <p:tgtEl>
                                          <p:spTgt spid="3"/>
                                        </p:tgtEl>
                                        <p:attrNameLst>
                                          <p:attrName>style.visibility</p:attrName>
                                        </p:attrNameLst>
                                      </p:cBhvr>
                                      <p:to>
                                        <p:strVal val="hidden"/>
                                      </p:to>
                                    </p:set>
                                  </p:childTnLst>
                                </p:cTn>
                              </p:par>
                              <p:par>
                                <p:cTn id="54" presetID="5" presetClass="exit" presetSubtype="10" fill="hold" grpId="0" nodeType="withEffect">
                                  <p:stCondLst>
                                    <p:cond delay="0"/>
                                  </p:stCondLst>
                                  <p:childTnLst>
                                    <p:animEffect transition="out" filter="checkerboard(across)">
                                      <p:cBhvr>
                                        <p:cTn id="55" dur="500"/>
                                        <p:tgtEl>
                                          <p:spTgt spid="82994"/>
                                        </p:tgtEl>
                                      </p:cBhvr>
                                    </p:animEffect>
                                    <p:set>
                                      <p:cBhvr>
                                        <p:cTn id="56" dur="1" fill="hold">
                                          <p:stCondLst>
                                            <p:cond delay="499"/>
                                          </p:stCondLst>
                                        </p:cTn>
                                        <p:tgtEl>
                                          <p:spTgt spid="82994"/>
                                        </p:tgtEl>
                                        <p:attrNameLst>
                                          <p:attrName>style.visibility</p:attrName>
                                        </p:attrNameLst>
                                      </p:cBhvr>
                                      <p:to>
                                        <p:strVal val="hidden"/>
                                      </p:to>
                                    </p:set>
                                  </p:childTnLst>
                                </p:cTn>
                              </p:par>
                              <p:par>
                                <p:cTn id="57" presetID="5" presetClass="entr" presetSubtype="10" fill="hold" nodeType="withEffect">
                                  <p:stCondLst>
                                    <p:cond delay="0"/>
                                  </p:stCondLst>
                                  <p:childTnLst>
                                    <p:set>
                                      <p:cBhvr>
                                        <p:cTn id="58" dur="1" fill="hold">
                                          <p:stCondLst>
                                            <p:cond delay="0"/>
                                          </p:stCondLst>
                                        </p:cTn>
                                        <p:tgtEl>
                                          <p:spTgt spid="81981"/>
                                        </p:tgtEl>
                                        <p:attrNameLst>
                                          <p:attrName>style.visibility</p:attrName>
                                        </p:attrNameLst>
                                      </p:cBhvr>
                                      <p:to>
                                        <p:strVal val="visible"/>
                                      </p:to>
                                    </p:set>
                                    <p:animEffect transition="in" filter="checkerboard(across)">
                                      <p:cBhvr>
                                        <p:cTn id="59" dur="500"/>
                                        <p:tgtEl>
                                          <p:spTgt spid="81981"/>
                                        </p:tgtEl>
                                      </p:cBhvr>
                                    </p:animEffect>
                                  </p:childTnLst>
                                </p:cTn>
                              </p:par>
                              <p:par>
                                <p:cTn id="60" presetID="5" presetClass="entr" presetSubtype="10" fill="hold" nodeType="withEffect">
                                  <p:stCondLst>
                                    <p:cond delay="0"/>
                                  </p:stCondLst>
                                  <p:childTnLst>
                                    <p:set>
                                      <p:cBhvr>
                                        <p:cTn id="61" dur="1" fill="hold">
                                          <p:stCondLst>
                                            <p:cond delay="0"/>
                                          </p:stCondLst>
                                        </p:cTn>
                                        <p:tgtEl>
                                          <p:spTgt spid="81980"/>
                                        </p:tgtEl>
                                        <p:attrNameLst>
                                          <p:attrName>style.visibility</p:attrName>
                                        </p:attrNameLst>
                                      </p:cBhvr>
                                      <p:to>
                                        <p:strVal val="visible"/>
                                      </p:to>
                                    </p:set>
                                    <p:animEffect transition="in" filter="checkerboard(across)">
                                      <p:cBhvr>
                                        <p:cTn id="62" dur="500"/>
                                        <p:tgtEl>
                                          <p:spTgt spid="81980"/>
                                        </p:tgtEl>
                                      </p:cBhvr>
                                    </p:animEffect>
                                  </p:childTnLst>
                                </p:cTn>
                              </p:par>
                              <p:par>
                                <p:cTn id="63" presetID="5" presetClass="entr" presetSubtype="10"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Effect transition="in" filter="checkerboard(across)">
                                      <p:cBhvr>
                                        <p:cTn id="6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6" grpId="0" animBg="1"/>
      <p:bldP spid="82994" grpId="0" animBg="1"/>
      <p:bldP spid="82995" grpId="0" animBg="1"/>
      <p:bldP spid="82996" grpId="0" animBg="1"/>
      <p:bldP spid="83004" grpId="0" animBg="1"/>
      <p:bldP spid="81975" grpId="0" animBg="1"/>
      <p:bldP spid="3" grpId="0" animBg="1"/>
      <p:bldP spid="3" grpId="1" animBg="1"/>
      <p:bldP spid="4" grpId="0" animBg="1"/>
      <p:bldP spid="4" grpId="1" animBg="1"/>
      <p:bldP spid="6" grpId="0" animBg="1"/>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9218" name="Picture 2" descr="claudeBernard">
            <a:extLst>
              <a:ext uri="{FF2B5EF4-FFF2-40B4-BE49-F238E27FC236}">
                <a16:creationId xmlns:a16="http://schemas.microsoft.com/office/drawing/2014/main" id="{ED154717-B63A-4D4D-906B-2B07BB21D2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Text Box 3">
            <a:extLst>
              <a:ext uri="{FF2B5EF4-FFF2-40B4-BE49-F238E27FC236}">
                <a16:creationId xmlns:a16="http://schemas.microsoft.com/office/drawing/2014/main" id="{35A754D2-B91D-4443-AB60-322A60A89CA6}"/>
              </a:ext>
            </a:extLst>
          </p:cNvPr>
          <p:cNvSpPr txBox="1">
            <a:spLocks noChangeArrowheads="1"/>
          </p:cNvSpPr>
          <p:nvPr/>
        </p:nvSpPr>
        <p:spPr bwMode="auto">
          <a:xfrm>
            <a:off x="2474913" y="2874963"/>
            <a:ext cx="2139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1865 Claude Bernard</a:t>
            </a:r>
          </a:p>
        </p:txBody>
      </p:sp>
      <p:sp>
        <p:nvSpPr>
          <p:cNvPr id="9220" name="Text Box 4">
            <a:extLst>
              <a:ext uri="{FF2B5EF4-FFF2-40B4-BE49-F238E27FC236}">
                <a16:creationId xmlns:a16="http://schemas.microsoft.com/office/drawing/2014/main" id="{9C7E54F5-2D20-46BE-9B6D-1F4E780B602B}"/>
              </a:ext>
            </a:extLst>
          </p:cNvPr>
          <p:cNvSpPr txBox="1">
            <a:spLocks noChangeArrowheads="1"/>
          </p:cNvSpPr>
          <p:nvPr/>
        </p:nvSpPr>
        <p:spPr bwMode="auto">
          <a:xfrm>
            <a:off x="5448300" y="1885951"/>
            <a:ext cx="5068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endParaRPr lang="cs-CZ" altLang="cs-CZ" sz="2800">
              <a:latin typeface="Times New Roman" panose="02020603050405020304" pitchFamily="18" charset="0"/>
            </a:endParaRPr>
          </a:p>
        </p:txBody>
      </p:sp>
      <p:pic>
        <p:nvPicPr>
          <p:cNvPr id="9221" name="Picture 5" descr="j0182837">
            <a:extLst>
              <a:ext uri="{FF2B5EF4-FFF2-40B4-BE49-F238E27FC236}">
                <a16:creationId xmlns:a16="http://schemas.microsoft.com/office/drawing/2014/main" id="{C8FB5173-D073-47F7-8304-6952457AAD9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2" name="Text Box 6">
            <a:extLst>
              <a:ext uri="{FF2B5EF4-FFF2-40B4-BE49-F238E27FC236}">
                <a16:creationId xmlns:a16="http://schemas.microsoft.com/office/drawing/2014/main" id="{0C93009E-D90C-4330-9DC1-C846A6814211}"/>
              </a:ext>
            </a:extLst>
          </p:cNvPr>
          <p:cNvSpPr txBox="1">
            <a:spLocks noChangeArrowheads="1"/>
          </p:cNvSpPr>
          <p:nvPr/>
        </p:nvSpPr>
        <p:spPr bwMode="auto">
          <a:xfrm>
            <a:off x="1847850" y="6294438"/>
            <a:ext cx="4395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External environment of cells</a:t>
            </a:r>
          </a:p>
        </p:txBody>
      </p:sp>
      <p:sp>
        <p:nvSpPr>
          <p:cNvPr id="9223" name="Line 7">
            <a:extLst>
              <a:ext uri="{FF2B5EF4-FFF2-40B4-BE49-F238E27FC236}">
                <a16:creationId xmlns:a16="http://schemas.microsoft.com/office/drawing/2014/main" id="{8BFCBA5D-6D14-4FE2-9123-7DE209715D99}"/>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6440" name="Text Box 8">
            <a:extLst>
              <a:ext uri="{FF2B5EF4-FFF2-40B4-BE49-F238E27FC236}">
                <a16:creationId xmlns:a16="http://schemas.microsoft.com/office/drawing/2014/main" id="{366079EA-AF08-41DF-A7C0-8BB002B077F4}"/>
              </a:ext>
            </a:extLst>
          </p:cNvPr>
          <p:cNvSpPr txBox="1">
            <a:spLocks noChangeArrowheads="1"/>
          </p:cNvSpPr>
          <p:nvPr/>
        </p:nvSpPr>
        <p:spPr bwMode="auto">
          <a:xfrm>
            <a:off x="6096001" y="6294438"/>
            <a:ext cx="370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internal environment</a:t>
            </a:r>
          </a:p>
        </p:txBody>
      </p:sp>
      <p:sp>
        <p:nvSpPr>
          <p:cNvPr id="146441" name="Text Box 9">
            <a:extLst>
              <a:ext uri="{FF2B5EF4-FFF2-40B4-BE49-F238E27FC236}">
                <a16:creationId xmlns:a16="http://schemas.microsoft.com/office/drawing/2014/main" id="{4F83A17C-1C54-4AE5-B187-9952E07C4329}"/>
              </a:ext>
            </a:extLst>
          </p:cNvPr>
          <p:cNvSpPr txBox="1">
            <a:spLocks noChangeArrowheads="1"/>
          </p:cNvSpPr>
          <p:nvPr/>
        </p:nvSpPr>
        <p:spPr bwMode="auto">
          <a:xfrm>
            <a:off x="1847851" y="4292601"/>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Their </a:t>
            </a:r>
            <a:r>
              <a:rPr lang="cs-CZ" altLang="cs-CZ" sz="2800" b="1">
                <a:latin typeface="Times New Roman" panose="02020603050405020304" pitchFamily="18" charset="0"/>
              </a:rPr>
              <a:t>properties</a:t>
            </a:r>
            <a:r>
              <a:rPr lang="cs-CZ" altLang="cs-CZ" sz="2800">
                <a:latin typeface="Times New Roman" panose="02020603050405020304" pitchFamily="18" charset="0"/>
              </a:rPr>
              <a:t> must enable optimal functioning of cellular structures</a:t>
            </a:r>
          </a:p>
        </p:txBody>
      </p:sp>
      <p:sp>
        <p:nvSpPr>
          <p:cNvPr id="146442" name="AutoShape 10">
            <a:extLst>
              <a:ext uri="{FF2B5EF4-FFF2-40B4-BE49-F238E27FC236}">
                <a16:creationId xmlns:a16="http://schemas.microsoft.com/office/drawing/2014/main" id="{A680996E-C25A-4BB7-823C-9A6C1015E848}"/>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chemeClr val="bg1"/>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000" dirty="0">
                <a:latin typeface="Times New Roman" panose="02020603050405020304" pitchFamily="18" charset="0"/>
              </a:rPr>
              <a:t>i.e. temperature, volume, osmolarity, pH, ionic composition, O</a:t>
            </a:r>
            <a:r>
              <a:rPr lang="en-US" altLang="cs-CZ" sz="2000" baseline="-25000" dirty="0">
                <a:latin typeface="Times New Roman" panose="02020603050405020304" pitchFamily="18" charset="0"/>
              </a:rPr>
              <a:t>2</a:t>
            </a:r>
            <a:r>
              <a:rPr lang="en-US" altLang="cs-CZ" sz="2000" dirty="0">
                <a:latin typeface="Times New Roman" panose="02020603050405020304" pitchFamily="18" charset="0"/>
              </a:rPr>
              <a:t>, CO</a:t>
            </a:r>
            <a:r>
              <a:rPr lang="en-US" altLang="cs-CZ" sz="2000" baseline="-25000" dirty="0">
                <a:latin typeface="Times New Roman" panose="02020603050405020304" pitchFamily="18" charset="0"/>
              </a:rPr>
              <a:t>2 </a:t>
            </a:r>
            <a:r>
              <a:rPr lang="en-US" altLang="cs-CZ" sz="2000" dirty="0">
                <a:latin typeface="Times New Roman" panose="02020603050405020304" pitchFamily="18" charset="0"/>
              </a:rPr>
              <a:t> concentrations, concentration of glucose etc.</a:t>
            </a:r>
          </a:p>
          <a:p>
            <a:pPr algn="ctr" eaLnBrk="1" hangingPunct="1">
              <a:spcBef>
                <a:spcPct val="0"/>
              </a:spcBef>
              <a:buClrTx/>
              <a:buFontTx/>
              <a:buNone/>
            </a:pPr>
            <a:endParaRPr lang="cs-CZ" altLang="cs-CZ" sz="2000" dirty="0">
              <a:latin typeface="Times New Roman" panose="02020603050405020304" pitchFamily="18" charset="0"/>
            </a:endParaRPr>
          </a:p>
        </p:txBody>
      </p:sp>
      <p:sp>
        <p:nvSpPr>
          <p:cNvPr id="146443" name="AutoShape 11">
            <a:extLst>
              <a:ext uri="{FF2B5EF4-FFF2-40B4-BE49-F238E27FC236}">
                <a16:creationId xmlns:a16="http://schemas.microsoft.com/office/drawing/2014/main" id="{672732A5-D0A7-435F-86E6-DA5AB5018AFD}"/>
              </a:ext>
            </a:extLst>
          </p:cNvPr>
          <p:cNvSpPr>
            <a:spLocks noChangeArrowheads="1"/>
          </p:cNvSpPr>
          <p:nvPr/>
        </p:nvSpPr>
        <p:spPr bwMode="auto">
          <a:xfrm>
            <a:off x="6527800" y="4005264"/>
            <a:ext cx="4681538" cy="2376487"/>
          </a:xfrm>
          <a:prstGeom prst="cloudCallout">
            <a:avLst>
              <a:gd name="adj1" fmla="val -28741"/>
              <a:gd name="adj2" fmla="val -59019"/>
            </a:avLst>
          </a:prstGeom>
          <a:solidFill>
            <a:schemeClr val="bg1"/>
          </a:solidFill>
          <a:ln w="9525">
            <a:solidFill>
              <a:schemeClr val="tx1"/>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b="1" dirty="0">
                <a:latin typeface="Times New Roman" panose="02020603050405020304" pitchFamily="18" charset="0"/>
              </a:rPr>
              <a:t>THEY ARE STAEDY AND INDEPENDENT ON FLOATING CONDITIONS OF EXTERNAL ENVIRONMENT AND ON VARIED LEVELS OF CELLULAR METABOLIC ACTIVITY</a:t>
            </a:r>
          </a:p>
          <a:p>
            <a:pPr algn="ctr" eaLnBrk="1" hangingPunct="1">
              <a:spcBef>
                <a:spcPct val="0"/>
              </a:spcBef>
              <a:buClrTx/>
              <a:buFontTx/>
              <a:buNone/>
            </a:pPr>
            <a:endParaRPr lang="cs-CZ" altLang="cs-CZ" sz="1600" dirty="0">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6441"/>
                                        </p:tgtEl>
                                        <p:attrNameLst>
                                          <p:attrName>style.visibility</p:attrName>
                                        </p:attrNameLst>
                                      </p:cBhvr>
                                      <p:to>
                                        <p:strVal val="visible"/>
                                      </p:to>
                                    </p:set>
                                    <p:animEffect transition="in" filter="checkerboard(across)">
                                      <p:cBhvr>
                                        <p:cTn id="7" dur="500"/>
                                        <p:tgtEl>
                                          <p:spTgt spid="1464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46442"/>
                                        </p:tgtEl>
                                        <p:attrNameLst>
                                          <p:attrName>style.visibility</p:attrName>
                                        </p:attrNameLst>
                                      </p:cBhvr>
                                      <p:to>
                                        <p:strVal val="visible"/>
                                      </p:to>
                                    </p:set>
                                    <p:animEffect transition="in" filter="checkerboard(across)">
                                      <p:cBhvr>
                                        <p:cTn id="12" dur="500"/>
                                        <p:tgtEl>
                                          <p:spTgt spid="14644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46440"/>
                                        </p:tgtEl>
                                        <p:attrNameLst>
                                          <p:attrName>style.visibility</p:attrName>
                                        </p:attrNameLst>
                                      </p:cBhvr>
                                      <p:to>
                                        <p:strVal val="visible"/>
                                      </p:to>
                                    </p:set>
                                    <p:animEffect transition="in" filter="checkerboard(across)">
                                      <p:cBhvr>
                                        <p:cTn id="17" dur="500"/>
                                        <p:tgtEl>
                                          <p:spTgt spid="14644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46443"/>
                                        </p:tgtEl>
                                        <p:attrNameLst>
                                          <p:attrName>style.visibility</p:attrName>
                                        </p:attrNameLst>
                                      </p:cBhvr>
                                      <p:to>
                                        <p:strVal val="visible"/>
                                      </p:to>
                                    </p:set>
                                    <p:animEffect transition="in" filter="checkerboard(across)">
                                      <p:cBhvr>
                                        <p:cTn id="22" dur="500"/>
                                        <p:tgtEl>
                                          <p:spTgt spid="146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40" grpId="0"/>
      <p:bldP spid="146441" grpId="0"/>
      <p:bldP spid="146442" grpId="0" animBg="1"/>
      <p:bldP spid="14644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9358"/>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0D7CC295-E4F8-48B0-AB86-5C8A7AB0DAAE}"/>
              </a:ext>
            </a:extLst>
          </p:cNvPr>
          <p:cNvSpPr txBox="1"/>
          <p:nvPr/>
        </p:nvSpPr>
        <p:spPr>
          <a:xfrm>
            <a:off x="0" y="2512576"/>
            <a:ext cx="4454666" cy="338554"/>
          </a:xfrm>
          <a:prstGeom prst="rect">
            <a:avLst/>
          </a:prstGeom>
          <a:solidFill>
            <a:srgbClr val="E0E7E8"/>
          </a:solidFill>
        </p:spPr>
        <p:txBody>
          <a:bodyPr wrap="square" rtlCol="0">
            <a:spAutoFit/>
          </a:bodyPr>
          <a:lstStyle/>
          <a:p>
            <a:pPr algn="r"/>
            <a:r>
              <a:rPr lang="en-US" sz="1600" dirty="0"/>
              <a:t>Respiratory regulation of acid-base balance</a:t>
            </a:r>
          </a:p>
        </p:txBody>
      </p:sp>
      <p:sp>
        <p:nvSpPr>
          <p:cNvPr id="4" name="TextovéPole 3">
            <a:extLst>
              <a:ext uri="{FF2B5EF4-FFF2-40B4-BE49-F238E27FC236}">
                <a16:creationId xmlns:a16="http://schemas.microsoft.com/office/drawing/2014/main" id="{76251173-302B-4206-8FC0-37538DAD98A5}"/>
              </a:ext>
            </a:extLst>
          </p:cNvPr>
          <p:cNvSpPr txBox="1"/>
          <p:nvPr/>
        </p:nvSpPr>
        <p:spPr>
          <a:xfrm>
            <a:off x="7204608" y="2571918"/>
            <a:ext cx="4454666" cy="338554"/>
          </a:xfrm>
          <a:prstGeom prst="rect">
            <a:avLst/>
          </a:prstGeom>
          <a:solidFill>
            <a:srgbClr val="E0E7E8"/>
          </a:solidFill>
        </p:spPr>
        <p:txBody>
          <a:bodyPr wrap="square" rtlCol="0">
            <a:spAutoFit/>
          </a:bodyPr>
          <a:lstStyle/>
          <a:p>
            <a:r>
              <a:rPr lang="en-US" sz="1600" dirty="0"/>
              <a:t>Re</a:t>
            </a:r>
            <a:r>
              <a:rPr lang="cs-CZ" sz="1600" dirty="0" err="1"/>
              <a:t>nal</a:t>
            </a:r>
            <a:r>
              <a:rPr lang="en-US" sz="1600" dirty="0"/>
              <a:t> regulation of acid-base balance</a:t>
            </a:r>
          </a:p>
        </p:txBody>
      </p:sp>
      <p:sp>
        <p:nvSpPr>
          <p:cNvPr id="5" name="TextovéPole 4">
            <a:extLst>
              <a:ext uri="{FF2B5EF4-FFF2-40B4-BE49-F238E27FC236}">
                <a16:creationId xmlns:a16="http://schemas.microsoft.com/office/drawing/2014/main" id="{EDA8196E-5280-430D-9908-C9B8F7F18677}"/>
              </a:ext>
            </a:extLst>
          </p:cNvPr>
          <p:cNvSpPr txBox="1"/>
          <p:nvPr/>
        </p:nvSpPr>
        <p:spPr>
          <a:xfrm>
            <a:off x="977787" y="6213334"/>
            <a:ext cx="4454666" cy="584775"/>
          </a:xfrm>
          <a:prstGeom prst="rect">
            <a:avLst/>
          </a:prstGeom>
          <a:solidFill>
            <a:srgbClr val="E0E7E8"/>
          </a:solidFill>
        </p:spPr>
        <p:txBody>
          <a:bodyPr wrap="square" rtlCol="0">
            <a:spAutoFit/>
          </a:bodyPr>
          <a:lstStyle/>
          <a:p>
            <a:pPr algn="ctr"/>
            <a:r>
              <a:rPr lang="en-US" sz="1600" dirty="0"/>
              <a:t>Metabolic production of CO</a:t>
            </a:r>
            <a:r>
              <a:rPr lang="en-US" sz="1600" baseline="-25000" dirty="0"/>
              <a:t>2</a:t>
            </a:r>
            <a:endParaRPr lang="cs-CZ" sz="1600" baseline="-25000" dirty="0"/>
          </a:p>
          <a:p>
            <a:pPr algn="ctr"/>
            <a:r>
              <a:rPr lang="cs-CZ" sz="1600" dirty="0"/>
              <a:t>16-21 000 </a:t>
            </a:r>
            <a:r>
              <a:rPr lang="cs-CZ" sz="1600" dirty="0" err="1"/>
              <a:t>mmol</a:t>
            </a:r>
            <a:r>
              <a:rPr lang="cs-CZ" sz="1600" dirty="0"/>
              <a:t>/</a:t>
            </a:r>
            <a:r>
              <a:rPr lang="cs-CZ" sz="1600" dirty="0" err="1"/>
              <a:t>day</a:t>
            </a:r>
            <a:endParaRPr lang="en-US" sz="1600" dirty="0"/>
          </a:p>
        </p:txBody>
      </p:sp>
      <p:sp>
        <p:nvSpPr>
          <p:cNvPr id="6" name="TextovéPole 5">
            <a:extLst>
              <a:ext uri="{FF2B5EF4-FFF2-40B4-BE49-F238E27FC236}">
                <a16:creationId xmlns:a16="http://schemas.microsoft.com/office/drawing/2014/main" id="{5FF112B5-9DA1-494C-8FF6-B3CE11D59721}"/>
              </a:ext>
            </a:extLst>
          </p:cNvPr>
          <p:cNvSpPr txBox="1"/>
          <p:nvPr/>
        </p:nvSpPr>
        <p:spPr>
          <a:xfrm>
            <a:off x="6180965" y="6176920"/>
            <a:ext cx="4454666" cy="584775"/>
          </a:xfrm>
          <a:prstGeom prst="rect">
            <a:avLst/>
          </a:prstGeom>
          <a:solidFill>
            <a:srgbClr val="E0E7E8"/>
          </a:solidFill>
        </p:spPr>
        <p:txBody>
          <a:bodyPr wrap="square" rtlCol="0">
            <a:spAutoFit/>
          </a:bodyPr>
          <a:lstStyle/>
          <a:p>
            <a:pPr algn="ctr"/>
            <a:r>
              <a:rPr lang="en-US" sz="1600" dirty="0"/>
              <a:t>Metabolic formation of strong acids (H</a:t>
            </a:r>
            <a:r>
              <a:rPr lang="en-US" sz="1600" baseline="30000" dirty="0"/>
              <a:t>+</a:t>
            </a:r>
            <a:r>
              <a:rPr lang="en-US" sz="1600" dirty="0"/>
              <a:t>)</a:t>
            </a:r>
            <a:endParaRPr lang="cs-CZ" sz="1600" dirty="0"/>
          </a:p>
          <a:p>
            <a:pPr algn="ctr"/>
            <a:r>
              <a:rPr lang="cs-CZ" sz="1600" dirty="0"/>
              <a:t>60-70 </a:t>
            </a:r>
            <a:r>
              <a:rPr lang="cs-CZ" sz="1600" dirty="0" err="1"/>
              <a:t>mmol</a:t>
            </a:r>
            <a:r>
              <a:rPr lang="cs-CZ" sz="1600" dirty="0"/>
              <a:t>/</a:t>
            </a:r>
            <a:r>
              <a:rPr lang="cs-CZ" sz="1600" dirty="0" err="1"/>
              <a:t>day</a:t>
            </a:r>
            <a:endParaRPr lang="en-US" sz="1600" dirty="0"/>
          </a:p>
        </p:txBody>
      </p:sp>
      <p:sp>
        <p:nvSpPr>
          <p:cNvPr id="7" name="TextovéPole 6">
            <a:extLst>
              <a:ext uri="{FF2B5EF4-FFF2-40B4-BE49-F238E27FC236}">
                <a16:creationId xmlns:a16="http://schemas.microsoft.com/office/drawing/2014/main" id="{E8B72CDF-9428-48BB-BB24-CB44AE2A8F3E}"/>
              </a:ext>
            </a:extLst>
          </p:cNvPr>
          <p:cNvSpPr txBox="1"/>
          <p:nvPr/>
        </p:nvSpPr>
        <p:spPr>
          <a:xfrm>
            <a:off x="4806670" y="4878046"/>
            <a:ext cx="1861168" cy="369332"/>
          </a:xfrm>
          <a:prstGeom prst="rect">
            <a:avLst/>
          </a:prstGeom>
          <a:solidFill>
            <a:srgbClr val="FCE7DA"/>
          </a:solidFill>
        </p:spPr>
        <p:txBody>
          <a:bodyPr wrap="square" rtlCol="0">
            <a:spAutoFit/>
          </a:bodyPr>
          <a:lstStyle/>
          <a:p>
            <a:pPr algn="ctr"/>
            <a:r>
              <a:rPr lang="cs-CZ" dirty="0"/>
              <a:t>Buffer </a:t>
            </a:r>
            <a:r>
              <a:rPr lang="cs-CZ" dirty="0" err="1"/>
              <a:t>systems</a:t>
            </a:r>
            <a:endParaRPr lang="en-US" dirty="0"/>
          </a:p>
        </p:txBody>
      </p:sp>
    </p:spTree>
    <p:custDataLst>
      <p:tags r:id="rId1"/>
    </p:custData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 name="Šipka: doprava 2">
            <a:extLst>
              <a:ext uri="{FF2B5EF4-FFF2-40B4-BE49-F238E27FC236}">
                <a16:creationId xmlns:a16="http://schemas.microsoft.com/office/drawing/2014/main" id="{3CDDD38F-29C7-457C-909C-55D5E17C713C}"/>
              </a:ext>
            </a:extLst>
          </p:cNvPr>
          <p:cNvSpPr/>
          <p:nvPr/>
        </p:nvSpPr>
        <p:spPr>
          <a:xfrm rot="18588752">
            <a:off x="917758" y="4941406"/>
            <a:ext cx="612183" cy="27122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4180"/>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CC0DD1A4-0803-4082-B4E5-214B69A87175}"/>
              </a:ext>
            </a:extLst>
          </p:cNvPr>
          <p:cNvSpPr txBox="1"/>
          <p:nvPr/>
        </p:nvSpPr>
        <p:spPr>
          <a:xfrm>
            <a:off x="164993" y="3552307"/>
            <a:ext cx="3257938" cy="923330"/>
          </a:xfrm>
          <a:prstGeom prst="rect">
            <a:avLst/>
          </a:prstGeom>
          <a:noFill/>
        </p:spPr>
        <p:txBody>
          <a:bodyPr wrap="square" rtlCol="0">
            <a:spAutoFit/>
          </a:bodyPr>
          <a:lstStyle/>
          <a:p>
            <a:r>
              <a:rPr lang="cs-CZ" dirty="0">
                <a:solidFill>
                  <a:srgbClr val="FF0000"/>
                </a:solidFill>
              </a:rPr>
              <a:t>CO</a:t>
            </a:r>
            <a:r>
              <a:rPr lang="cs-CZ" baseline="-25000" dirty="0">
                <a:solidFill>
                  <a:srgbClr val="FF0000"/>
                </a:solidFill>
              </a:rPr>
              <a:t>2</a:t>
            </a:r>
            <a:r>
              <a:rPr lang="cs-CZ" dirty="0">
                <a:solidFill>
                  <a:srgbClr val="FF0000"/>
                </a:solidFill>
              </a:rPr>
              <a:t> </a:t>
            </a:r>
            <a:r>
              <a:rPr lang="cs-CZ" dirty="0" err="1">
                <a:solidFill>
                  <a:srgbClr val="FF0000"/>
                </a:solidFill>
              </a:rPr>
              <a:t>flow</a:t>
            </a:r>
            <a:r>
              <a:rPr lang="cs-CZ" dirty="0">
                <a:solidFill>
                  <a:srgbClr val="FF0000"/>
                </a:solidFill>
              </a:rPr>
              <a:t> balance </a:t>
            </a:r>
            <a:r>
              <a:rPr lang="cs-CZ" dirty="0" err="1">
                <a:solidFill>
                  <a:srgbClr val="FF0000"/>
                </a:solidFill>
              </a:rPr>
              <a:t>failure</a:t>
            </a:r>
            <a:r>
              <a:rPr lang="cs-CZ" dirty="0">
                <a:solidFill>
                  <a:srgbClr val="FF0000"/>
                </a:solidFill>
              </a:rPr>
              <a:t>:</a:t>
            </a:r>
          </a:p>
          <a:p>
            <a:endParaRPr lang="cs-CZ" dirty="0"/>
          </a:p>
          <a:p>
            <a:r>
              <a:rPr lang="cs-CZ" dirty="0" err="1"/>
              <a:t>Respiratory</a:t>
            </a:r>
            <a:r>
              <a:rPr lang="cs-CZ" dirty="0"/>
              <a:t> </a:t>
            </a:r>
            <a:r>
              <a:rPr lang="cs-CZ" dirty="0" err="1"/>
              <a:t>acidosis</a:t>
            </a:r>
            <a:r>
              <a:rPr lang="cs-CZ" dirty="0"/>
              <a:t> / </a:t>
            </a:r>
            <a:r>
              <a:rPr lang="cs-CZ" dirty="0" err="1"/>
              <a:t>alkalosis</a:t>
            </a:r>
            <a:endParaRPr lang="en-US" dirty="0"/>
          </a:p>
        </p:txBody>
      </p:sp>
      <p:sp>
        <p:nvSpPr>
          <p:cNvPr id="4" name="TextovéPole 3">
            <a:extLst>
              <a:ext uri="{FF2B5EF4-FFF2-40B4-BE49-F238E27FC236}">
                <a16:creationId xmlns:a16="http://schemas.microsoft.com/office/drawing/2014/main" id="{7CC897A2-6842-41FC-9754-D0345114A33A}"/>
              </a:ext>
            </a:extLst>
          </p:cNvPr>
          <p:cNvSpPr txBox="1"/>
          <p:nvPr/>
        </p:nvSpPr>
        <p:spPr>
          <a:xfrm>
            <a:off x="7720312" y="3275308"/>
            <a:ext cx="3500138" cy="923330"/>
          </a:xfrm>
          <a:prstGeom prst="rect">
            <a:avLst/>
          </a:prstGeom>
          <a:noFill/>
        </p:spPr>
        <p:txBody>
          <a:bodyPr wrap="square" rtlCol="0">
            <a:spAutoFit/>
          </a:bodyPr>
          <a:lstStyle/>
          <a:p>
            <a:r>
              <a:rPr lang="cs-CZ" dirty="0">
                <a:solidFill>
                  <a:srgbClr val="FF0000"/>
                </a:solidFill>
              </a:rPr>
              <a:t>H</a:t>
            </a:r>
            <a:r>
              <a:rPr lang="cs-CZ" baseline="30000" dirty="0">
                <a:solidFill>
                  <a:srgbClr val="FF0000"/>
                </a:solidFill>
              </a:rPr>
              <a:t>+</a:t>
            </a:r>
            <a:r>
              <a:rPr lang="cs-CZ" dirty="0">
                <a:solidFill>
                  <a:srgbClr val="FF0000"/>
                </a:solidFill>
              </a:rPr>
              <a:t>/HCO</a:t>
            </a:r>
            <a:r>
              <a:rPr lang="cs-CZ" baseline="-25000" dirty="0">
                <a:solidFill>
                  <a:srgbClr val="FF0000"/>
                </a:solidFill>
              </a:rPr>
              <a:t>3</a:t>
            </a:r>
            <a:r>
              <a:rPr lang="cs-CZ" baseline="30000" dirty="0">
                <a:solidFill>
                  <a:srgbClr val="FF0000"/>
                </a:solidFill>
              </a:rPr>
              <a:t>- </a:t>
            </a:r>
            <a:r>
              <a:rPr lang="cs-CZ" dirty="0" err="1">
                <a:solidFill>
                  <a:srgbClr val="FF0000"/>
                </a:solidFill>
              </a:rPr>
              <a:t>flow</a:t>
            </a:r>
            <a:r>
              <a:rPr lang="cs-CZ" dirty="0">
                <a:solidFill>
                  <a:srgbClr val="FF0000"/>
                </a:solidFill>
              </a:rPr>
              <a:t> balance </a:t>
            </a:r>
            <a:r>
              <a:rPr lang="cs-CZ" dirty="0" err="1">
                <a:solidFill>
                  <a:srgbClr val="FF0000"/>
                </a:solidFill>
              </a:rPr>
              <a:t>failure</a:t>
            </a:r>
            <a:endParaRPr lang="cs-CZ" dirty="0">
              <a:solidFill>
                <a:srgbClr val="FF0000"/>
              </a:solidFill>
            </a:endParaRPr>
          </a:p>
          <a:p>
            <a:endParaRPr lang="cs-CZ" dirty="0"/>
          </a:p>
          <a:p>
            <a:r>
              <a:rPr lang="cs-CZ" dirty="0" err="1"/>
              <a:t>Metabolic</a:t>
            </a:r>
            <a:r>
              <a:rPr lang="cs-CZ" dirty="0"/>
              <a:t> </a:t>
            </a:r>
            <a:r>
              <a:rPr lang="cs-CZ" dirty="0" err="1"/>
              <a:t>acidosis</a:t>
            </a:r>
            <a:r>
              <a:rPr lang="cs-CZ" dirty="0"/>
              <a:t>/</a:t>
            </a:r>
            <a:r>
              <a:rPr lang="cs-CZ" dirty="0" err="1"/>
              <a:t>alkalosis</a:t>
            </a:r>
            <a:endParaRPr lang="en-US" dirty="0"/>
          </a:p>
        </p:txBody>
      </p:sp>
      <p:sp>
        <p:nvSpPr>
          <p:cNvPr id="5" name="TextovéPole 4">
            <a:extLst>
              <a:ext uri="{FF2B5EF4-FFF2-40B4-BE49-F238E27FC236}">
                <a16:creationId xmlns:a16="http://schemas.microsoft.com/office/drawing/2014/main" id="{47468B9D-92C7-421A-93FE-FF1EDBC994BD}"/>
              </a:ext>
            </a:extLst>
          </p:cNvPr>
          <p:cNvSpPr txBox="1"/>
          <p:nvPr/>
        </p:nvSpPr>
        <p:spPr>
          <a:xfrm>
            <a:off x="164993" y="4475637"/>
            <a:ext cx="3630720" cy="369332"/>
          </a:xfrm>
          <a:prstGeom prst="rect">
            <a:avLst/>
          </a:prstGeom>
          <a:noFill/>
        </p:spPr>
        <p:txBody>
          <a:bodyPr wrap="square" rtlCol="0">
            <a:spAutoFit/>
          </a:bodyPr>
          <a:lstStyle/>
          <a:p>
            <a:r>
              <a:rPr lang="cs-CZ" dirty="0" err="1"/>
              <a:t>Hypoperfusion</a:t>
            </a:r>
            <a:r>
              <a:rPr lang="cs-CZ" dirty="0"/>
              <a:t> </a:t>
            </a:r>
            <a:r>
              <a:rPr lang="cs-CZ" dirty="0" err="1"/>
              <a:t>hypercapnic</a:t>
            </a:r>
            <a:r>
              <a:rPr lang="cs-CZ" dirty="0"/>
              <a:t> </a:t>
            </a:r>
            <a:r>
              <a:rPr lang="cs-CZ" dirty="0" err="1"/>
              <a:t>acidosis</a:t>
            </a:r>
            <a:endParaRPr lang="en-US" dirty="0"/>
          </a:p>
        </p:txBody>
      </p:sp>
      <p:pic>
        <p:nvPicPr>
          <p:cNvPr id="4098" name="Picture 2" descr="ELUC">
            <a:extLst>
              <a:ext uri="{FF2B5EF4-FFF2-40B4-BE49-F238E27FC236}">
                <a16:creationId xmlns:a16="http://schemas.microsoft.com/office/drawing/2014/main" id="{329DED4E-090E-4D31-8931-87033403F4A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8631" y="4890227"/>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10" name="TextovéPole 9">
            <a:extLst>
              <a:ext uri="{FF2B5EF4-FFF2-40B4-BE49-F238E27FC236}">
                <a16:creationId xmlns:a16="http://schemas.microsoft.com/office/drawing/2014/main" id="{E84F8B4B-5579-47F3-AE0E-EEBE63389114}"/>
              </a:ext>
            </a:extLst>
          </p:cNvPr>
          <p:cNvSpPr txBox="1"/>
          <p:nvPr/>
        </p:nvSpPr>
        <p:spPr>
          <a:xfrm>
            <a:off x="0" y="2512576"/>
            <a:ext cx="4454666" cy="338554"/>
          </a:xfrm>
          <a:prstGeom prst="rect">
            <a:avLst/>
          </a:prstGeom>
          <a:solidFill>
            <a:srgbClr val="E0E7E8"/>
          </a:solidFill>
        </p:spPr>
        <p:txBody>
          <a:bodyPr wrap="square" rtlCol="0">
            <a:spAutoFit/>
          </a:bodyPr>
          <a:lstStyle/>
          <a:p>
            <a:pPr algn="r"/>
            <a:r>
              <a:rPr lang="en-US" sz="1600" dirty="0"/>
              <a:t>Respiratory regulation of acid-base balance</a:t>
            </a:r>
          </a:p>
        </p:txBody>
      </p:sp>
      <p:sp>
        <p:nvSpPr>
          <p:cNvPr id="11" name="TextovéPole 10">
            <a:extLst>
              <a:ext uri="{FF2B5EF4-FFF2-40B4-BE49-F238E27FC236}">
                <a16:creationId xmlns:a16="http://schemas.microsoft.com/office/drawing/2014/main" id="{98F2E90C-A1B3-4649-A4D0-A5F2304BE96B}"/>
              </a:ext>
            </a:extLst>
          </p:cNvPr>
          <p:cNvSpPr txBox="1"/>
          <p:nvPr/>
        </p:nvSpPr>
        <p:spPr>
          <a:xfrm>
            <a:off x="7204608" y="2571918"/>
            <a:ext cx="4454666" cy="338554"/>
          </a:xfrm>
          <a:prstGeom prst="rect">
            <a:avLst/>
          </a:prstGeom>
          <a:solidFill>
            <a:srgbClr val="E0E7E8"/>
          </a:solidFill>
        </p:spPr>
        <p:txBody>
          <a:bodyPr wrap="square" rtlCol="0">
            <a:spAutoFit/>
          </a:bodyPr>
          <a:lstStyle/>
          <a:p>
            <a:r>
              <a:rPr lang="en-US" sz="1600" dirty="0"/>
              <a:t>Re</a:t>
            </a:r>
            <a:r>
              <a:rPr lang="cs-CZ" sz="1600" dirty="0" err="1"/>
              <a:t>nal</a:t>
            </a:r>
            <a:r>
              <a:rPr lang="en-US" sz="1600" dirty="0"/>
              <a:t> regulation of acid-base balance</a:t>
            </a:r>
          </a:p>
        </p:txBody>
      </p:sp>
      <p:sp>
        <p:nvSpPr>
          <p:cNvPr id="12" name="TextovéPole 11">
            <a:extLst>
              <a:ext uri="{FF2B5EF4-FFF2-40B4-BE49-F238E27FC236}">
                <a16:creationId xmlns:a16="http://schemas.microsoft.com/office/drawing/2014/main" id="{8CCE20E4-EACF-4730-AE75-7ABF5F23A73E}"/>
              </a:ext>
            </a:extLst>
          </p:cNvPr>
          <p:cNvSpPr txBox="1"/>
          <p:nvPr/>
        </p:nvSpPr>
        <p:spPr>
          <a:xfrm>
            <a:off x="1282587" y="6213334"/>
            <a:ext cx="4149865" cy="584775"/>
          </a:xfrm>
          <a:prstGeom prst="rect">
            <a:avLst/>
          </a:prstGeom>
          <a:solidFill>
            <a:srgbClr val="E0E7E8"/>
          </a:solidFill>
        </p:spPr>
        <p:txBody>
          <a:bodyPr wrap="square" rtlCol="0">
            <a:spAutoFit/>
          </a:bodyPr>
          <a:lstStyle/>
          <a:p>
            <a:pPr algn="ctr"/>
            <a:r>
              <a:rPr lang="en-US" sz="1600" dirty="0"/>
              <a:t>Metabolic production of CO</a:t>
            </a:r>
            <a:r>
              <a:rPr lang="en-US" sz="1600" baseline="-25000" dirty="0"/>
              <a:t>2</a:t>
            </a:r>
            <a:endParaRPr lang="cs-CZ" sz="1600" baseline="-25000" dirty="0"/>
          </a:p>
          <a:p>
            <a:pPr algn="ctr"/>
            <a:r>
              <a:rPr lang="cs-CZ" sz="1600" dirty="0"/>
              <a:t>16-21 000 </a:t>
            </a:r>
            <a:r>
              <a:rPr lang="cs-CZ" sz="1600" dirty="0" err="1"/>
              <a:t>mmol</a:t>
            </a:r>
            <a:r>
              <a:rPr lang="cs-CZ" sz="1600" dirty="0"/>
              <a:t>/</a:t>
            </a:r>
            <a:r>
              <a:rPr lang="cs-CZ" sz="1600" dirty="0" err="1"/>
              <a:t>day</a:t>
            </a:r>
            <a:endParaRPr lang="en-US" sz="1600" dirty="0"/>
          </a:p>
        </p:txBody>
      </p:sp>
      <p:sp>
        <p:nvSpPr>
          <p:cNvPr id="13" name="TextovéPole 12">
            <a:extLst>
              <a:ext uri="{FF2B5EF4-FFF2-40B4-BE49-F238E27FC236}">
                <a16:creationId xmlns:a16="http://schemas.microsoft.com/office/drawing/2014/main" id="{8883784F-A83C-4C1D-BEF1-6CE221AF3D25}"/>
              </a:ext>
            </a:extLst>
          </p:cNvPr>
          <p:cNvSpPr txBox="1"/>
          <p:nvPr/>
        </p:nvSpPr>
        <p:spPr>
          <a:xfrm>
            <a:off x="6180965" y="6176920"/>
            <a:ext cx="4454666" cy="584775"/>
          </a:xfrm>
          <a:prstGeom prst="rect">
            <a:avLst/>
          </a:prstGeom>
          <a:solidFill>
            <a:srgbClr val="E0E7E8"/>
          </a:solidFill>
        </p:spPr>
        <p:txBody>
          <a:bodyPr wrap="square" rtlCol="0">
            <a:spAutoFit/>
          </a:bodyPr>
          <a:lstStyle/>
          <a:p>
            <a:pPr algn="ctr"/>
            <a:r>
              <a:rPr lang="en-US" sz="1600" dirty="0"/>
              <a:t>Metabolic formation of strong acids (H</a:t>
            </a:r>
            <a:r>
              <a:rPr lang="en-US" sz="1600" baseline="30000" dirty="0"/>
              <a:t>+</a:t>
            </a:r>
            <a:r>
              <a:rPr lang="en-US" sz="1600" dirty="0"/>
              <a:t>)</a:t>
            </a:r>
            <a:endParaRPr lang="cs-CZ" sz="1600" dirty="0"/>
          </a:p>
          <a:p>
            <a:pPr algn="ctr"/>
            <a:r>
              <a:rPr lang="cs-CZ" sz="1600" dirty="0"/>
              <a:t>60-70 </a:t>
            </a:r>
            <a:r>
              <a:rPr lang="cs-CZ" sz="1600" dirty="0" err="1"/>
              <a:t>mmol</a:t>
            </a:r>
            <a:r>
              <a:rPr lang="cs-CZ" sz="1600" dirty="0"/>
              <a:t>/</a:t>
            </a:r>
            <a:r>
              <a:rPr lang="cs-CZ" sz="1600" dirty="0" err="1"/>
              <a:t>day</a:t>
            </a:r>
            <a:endParaRPr lang="en-US" sz="1600" dirty="0"/>
          </a:p>
        </p:txBody>
      </p:sp>
      <p:sp>
        <p:nvSpPr>
          <p:cNvPr id="14" name="TextovéPole 13">
            <a:extLst>
              <a:ext uri="{FF2B5EF4-FFF2-40B4-BE49-F238E27FC236}">
                <a16:creationId xmlns:a16="http://schemas.microsoft.com/office/drawing/2014/main" id="{767F3EA4-7CC1-42E7-B789-F692A8FFCD5B}"/>
              </a:ext>
            </a:extLst>
          </p:cNvPr>
          <p:cNvSpPr txBox="1"/>
          <p:nvPr/>
        </p:nvSpPr>
        <p:spPr>
          <a:xfrm>
            <a:off x="4806670" y="4878046"/>
            <a:ext cx="1861168" cy="369332"/>
          </a:xfrm>
          <a:prstGeom prst="rect">
            <a:avLst/>
          </a:prstGeom>
          <a:solidFill>
            <a:srgbClr val="FCE7DA"/>
          </a:solidFill>
        </p:spPr>
        <p:txBody>
          <a:bodyPr wrap="square" rtlCol="0">
            <a:spAutoFit/>
          </a:bodyPr>
          <a:lstStyle/>
          <a:p>
            <a:pPr algn="ctr"/>
            <a:r>
              <a:rPr lang="cs-CZ" dirty="0"/>
              <a:t>Buffer </a:t>
            </a:r>
            <a:r>
              <a:rPr lang="cs-CZ" dirty="0" err="1"/>
              <a:t>systems</a:t>
            </a:r>
            <a:endParaRPr lang="en-US" dirty="0"/>
          </a:p>
        </p:txBody>
      </p:sp>
    </p:spTree>
    <p:custDataLst>
      <p:tags r:id="rId1"/>
    </p:custDataLst>
    <p:extLst>
      <p:ext uri="{BB962C8B-B14F-4D97-AF65-F5344CB8AC3E}">
        <p14:creationId xmlns:p14="http://schemas.microsoft.com/office/powerpoint/2010/main" val="1068958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4098"/>
                                        </p:tgtEl>
                                        <p:attrNameLst>
                                          <p:attrName>style.visibility</p:attrName>
                                        </p:attrNameLst>
                                      </p:cBhvr>
                                      <p:to>
                                        <p:strVal val="visible"/>
                                      </p:to>
                                    </p:set>
                                    <p:animEffect transition="in" filter="fade">
                                      <p:cBhvr>
                                        <p:cTn id="10" dur="500"/>
                                        <p:tgtEl>
                                          <p:spTgt spid="40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pic>
        <p:nvPicPr>
          <p:cNvPr id="4" name="Obrázek 3">
            <a:extLst>
              <a:ext uri="{FF2B5EF4-FFF2-40B4-BE49-F238E27FC236}">
                <a16:creationId xmlns:a16="http://schemas.microsoft.com/office/drawing/2014/main" id="{F2D29653-0D5D-4885-8433-0E64A26D2759}"/>
              </a:ext>
            </a:extLst>
          </p:cNvPr>
          <p:cNvPicPr>
            <a:picLocks noChangeAspect="1"/>
          </p:cNvPicPr>
          <p:nvPr/>
        </p:nvPicPr>
        <p:blipFill>
          <a:blip r:embed="rId4"/>
          <a:stretch>
            <a:fillRect/>
          </a:stretch>
        </p:blipFill>
        <p:spPr>
          <a:xfrm>
            <a:off x="5152" y="0"/>
            <a:ext cx="12181695" cy="6858000"/>
          </a:xfrm>
          <a:prstGeom prst="rect">
            <a:avLst/>
          </a:prstGeom>
        </p:spPr>
      </p:pic>
      <p:pic>
        <p:nvPicPr>
          <p:cNvPr id="8" name="Picture 2" descr="ELUC">
            <a:extLst>
              <a:ext uri="{FF2B5EF4-FFF2-40B4-BE49-F238E27FC236}">
                <a16:creationId xmlns:a16="http://schemas.microsoft.com/office/drawing/2014/main" id="{207098F7-D9C7-48E4-A142-81CEB301E81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128" y="1482009"/>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5" name="Obdélník 4">
            <a:extLst>
              <a:ext uri="{FF2B5EF4-FFF2-40B4-BE49-F238E27FC236}">
                <a16:creationId xmlns:a16="http://schemas.microsoft.com/office/drawing/2014/main" id="{711B7074-35F5-4ED9-8583-A4E7FACEBCFC}"/>
              </a:ext>
            </a:extLst>
          </p:cNvPr>
          <p:cNvSpPr/>
          <p:nvPr/>
        </p:nvSpPr>
        <p:spPr>
          <a:xfrm>
            <a:off x="36414" y="3172078"/>
            <a:ext cx="347958" cy="524010"/>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ovéPole 6">
            <a:extLst>
              <a:ext uri="{FF2B5EF4-FFF2-40B4-BE49-F238E27FC236}">
                <a16:creationId xmlns:a16="http://schemas.microsoft.com/office/drawing/2014/main" id="{C4242F9F-579C-4EC7-973D-A789BB06ECF6}"/>
              </a:ext>
            </a:extLst>
          </p:cNvPr>
          <p:cNvSpPr txBox="1"/>
          <p:nvPr/>
        </p:nvSpPr>
        <p:spPr>
          <a:xfrm>
            <a:off x="97104" y="2886923"/>
            <a:ext cx="1327094" cy="769441"/>
          </a:xfrm>
          <a:prstGeom prst="rect">
            <a:avLst/>
          </a:prstGeom>
          <a:noFill/>
        </p:spPr>
        <p:txBody>
          <a:bodyPr wrap="square" rtlCol="0">
            <a:spAutoFit/>
          </a:bodyPr>
          <a:lstStyle/>
          <a:p>
            <a:r>
              <a:rPr lang="cs-CZ" sz="1400" u="sng" dirty="0" err="1">
                <a:solidFill>
                  <a:srgbClr val="FF0000"/>
                </a:solidFill>
              </a:rPr>
              <a:t>Hypoperfusion</a:t>
            </a:r>
            <a:r>
              <a:rPr lang="cs-CZ" sz="1600" u="sng" dirty="0">
                <a:solidFill>
                  <a:srgbClr val="FF0000"/>
                </a:solidFill>
              </a:rPr>
              <a:t> </a:t>
            </a:r>
            <a:r>
              <a:rPr lang="cs-CZ" sz="1400" u="sng" dirty="0" err="1">
                <a:solidFill>
                  <a:srgbClr val="FF0000"/>
                </a:solidFill>
              </a:rPr>
              <a:t>hypercapnic</a:t>
            </a:r>
            <a:r>
              <a:rPr lang="cs-CZ" sz="1400" u="sng" dirty="0">
                <a:solidFill>
                  <a:srgbClr val="FF0000"/>
                </a:solidFill>
              </a:rPr>
              <a:t> </a:t>
            </a:r>
            <a:r>
              <a:rPr lang="cs-CZ" sz="1400" u="sng" dirty="0" err="1">
                <a:solidFill>
                  <a:srgbClr val="FF0000"/>
                </a:solidFill>
              </a:rPr>
              <a:t>acidosis</a:t>
            </a:r>
            <a:endParaRPr lang="en-US" sz="1600" u="sng" dirty="0">
              <a:solidFill>
                <a:srgbClr val="FF0000"/>
              </a:solidFill>
            </a:endParaRPr>
          </a:p>
        </p:txBody>
      </p:sp>
      <p:sp>
        <p:nvSpPr>
          <p:cNvPr id="9" name="Obdélník 8">
            <a:extLst>
              <a:ext uri="{FF2B5EF4-FFF2-40B4-BE49-F238E27FC236}">
                <a16:creationId xmlns:a16="http://schemas.microsoft.com/office/drawing/2014/main" id="{990CFD78-6FBF-4D8D-95D2-58F56883EA08}"/>
              </a:ext>
            </a:extLst>
          </p:cNvPr>
          <p:cNvSpPr/>
          <p:nvPr/>
        </p:nvSpPr>
        <p:spPr>
          <a:xfrm>
            <a:off x="7002011" y="4124586"/>
            <a:ext cx="931178" cy="935374"/>
          </a:xfrm>
          <a:prstGeom prst="rect">
            <a:avLst/>
          </a:prstGeom>
          <a:solidFill>
            <a:srgbClr val="AFADB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VCO</a:t>
            </a:r>
            <a:r>
              <a:rPr lang="cs-CZ" baseline="-25000" dirty="0">
                <a:solidFill>
                  <a:schemeClr val="tx1"/>
                </a:solidFill>
              </a:rPr>
              <a:t>2</a:t>
            </a:r>
            <a:endParaRPr lang="en-US" baseline="-25000" dirty="0">
              <a:solidFill>
                <a:schemeClr val="tx1"/>
              </a:solidFill>
            </a:endParaRPr>
          </a:p>
        </p:txBody>
      </p:sp>
      <p:sp>
        <p:nvSpPr>
          <p:cNvPr id="11" name="Obdélník 10">
            <a:extLst>
              <a:ext uri="{FF2B5EF4-FFF2-40B4-BE49-F238E27FC236}">
                <a16:creationId xmlns:a16="http://schemas.microsoft.com/office/drawing/2014/main" id="{C8739C22-9660-48A6-85FE-2C51B392259D}"/>
              </a:ext>
            </a:extLst>
          </p:cNvPr>
          <p:cNvSpPr/>
          <p:nvPr/>
        </p:nvSpPr>
        <p:spPr>
          <a:xfrm>
            <a:off x="7087298" y="942363"/>
            <a:ext cx="931178" cy="935374"/>
          </a:xfrm>
          <a:prstGeom prst="rect">
            <a:avLst/>
          </a:prstGeom>
          <a:solidFill>
            <a:srgbClr val="AFADB0"/>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VCO</a:t>
            </a:r>
            <a:r>
              <a:rPr lang="cs-CZ" baseline="-25000" dirty="0">
                <a:solidFill>
                  <a:schemeClr val="tx1"/>
                </a:solidFill>
              </a:rPr>
              <a:t>2</a:t>
            </a:r>
            <a:endParaRPr lang="en-US" baseline="-25000" dirty="0">
              <a:solidFill>
                <a:schemeClr val="tx1"/>
              </a:solidFill>
            </a:endParaRPr>
          </a:p>
        </p:txBody>
      </p:sp>
    </p:spTree>
    <p:custDataLst>
      <p:tags r:id="rId1"/>
    </p:custDataLst>
    <p:extLst>
      <p:ext uri="{BB962C8B-B14F-4D97-AF65-F5344CB8AC3E}">
        <p14:creationId xmlns:p14="http://schemas.microsoft.com/office/powerpoint/2010/main" val="16765266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Obrázek 3">
            <a:extLst>
              <a:ext uri="{FF2B5EF4-FFF2-40B4-BE49-F238E27FC236}">
                <a16:creationId xmlns:a16="http://schemas.microsoft.com/office/drawing/2014/main" id="{32B70D40-221D-41A8-8791-E2953C632AE0}"/>
              </a:ext>
            </a:extLst>
          </p:cNvPr>
          <p:cNvPicPr>
            <a:picLocks noChangeAspect="1"/>
          </p:cNvPicPr>
          <p:nvPr/>
        </p:nvPicPr>
        <p:blipFill>
          <a:blip r:embed="rId4"/>
          <a:stretch>
            <a:fillRect/>
          </a:stretch>
        </p:blipFill>
        <p:spPr>
          <a:xfrm>
            <a:off x="0" y="0"/>
            <a:ext cx="12192000" cy="6864778"/>
          </a:xfrm>
          <a:prstGeom prst="rect">
            <a:avLst/>
          </a:prstGeom>
          <a:solidFill>
            <a:srgbClr val="E7E7E7"/>
          </a:solidFill>
        </p:spPr>
      </p:pic>
      <p:sp>
        <p:nvSpPr>
          <p:cNvPr id="7" name="TextovéPole 6">
            <a:extLst>
              <a:ext uri="{FF2B5EF4-FFF2-40B4-BE49-F238E27FC236}">
                <a16:creationId xmlns:a16="http://schemas.microsoft.com/office/drawing/2014/main" id="{BEDFCA4B-C1B3-4CC4-A58E-7926DC03A875}"/>
              </a:ext>
            </a:extLst>
          </p:cNvPr>
          <p:cNvSpPr txBox="1"/>
          <p:nvPr/>
        </p:nvSpPr>
        <p:spPr>
          <a:xfrm>
            <a:off x="8624889" y="2452687"/>
            <a:ext cx="1198983" cy="323165"/>
          </a:xfrm>
          <a:prstGeom prst="rect">
            <a:avLst/>
          </a:prstGeom>
          <a:solidFill>
            <a:srgbClr val="DEE7E8"/>
          </a:solidFill>
        </p:spPr>
        <p:txBody>
          <a:bodyPr wrap="none" rtlCol="0">
            <a:spAutoFit/>
          </a:bodyPr>
          <a:lstStyle/>
          <a:p>
            <a:r>
              <a:rPr lang="cs-CZ" sz="1500" dirty="0" err="1"/>
              <a:t>perfusion</a:t>
            </a:r>
            <a:r>
              <a:rPr lang="cs-CZ" sz="1500" dirty="0"/>
              <a:t>(Q)</a:t>
            </a:r>
            <a:endParaRPr lang="en-US" sz="1500" dirty="0"/>
          </a:p>
        </p:txBody>
      </p:sp>
      <p:sp>
        <p:nvSpPr>
          <p:cNvPr id="8" name="TextovéPole 7">
            <a:extLst>
              <a:ext uri="{FF2B5EF4-FFF2-40B4-BE49-F238E27FC236}">
                <a16:creationId xmlns:a16="http://schemas.microsoft.com/office/drawing/2014/main" id="{EACB4274-A3BB-4721-B3A4-AF53E3AA411F}"/>
              </a:ext>
            </a:extLst>
          </p:cNvPr>
          <p:cNvSpPr txBox="1"/>
          <p:nvPr/>
        </p:nvSpPr>
        <p:spPr>
          <a:xfrm>
            <a:off x="8705852" y="595313"/>
            <a:ext cx="886846" cy="323165"/>
          </a:xfrm>
          <a:prstGeom prst="rect">
            <a:avLst/>
          </a:prstGeom>
          <a:solidFill>
            <a:srgbClr val="DEE7E8"/>
          </a:solidFill>
        </p:spPr>
        <p:txBody>
          <a:bodyPr wrap="none" rtlCol="0">
            <a:spAutoFit/>
          </a:bodyPr>
          <a:lstStyle/>
          <a:p>
            <a:r>
              <a:rPr lang="cs-CZ" sz="1500" b="1" dirty="0"/>
              <a:t>   </a:t>
            </a:r>
            <a:r>
              <a:rPr lang="cs-CZ" sz="1500" dirty="0" err="1"/>
              <a:t>artery</a:t>
            </a:r>
            <a:r>
              <a:rPr lang="cs-CZ" sz="1500" dirty="0"/>
              <a:t>  </a:t>
            </a:r>
            <a:endParaRPr lang="en-US" sz="1500" dirty="0"/>
          </a:p>
        </p:txBody>
      </p:sp>
      <p:sp>
        <p:nvSpPr>
          <p:cNvPr id="10" name="TextovéPole 9">
            <a:extLst>
              <a:ext uri="{FF2B5EF4-FFF2-40B4-BE49-F238E27FC236}">
                <a16:creationId xmlns:a16="http://schemas.microsoft.com/office/drawing/2014/main" id="{5228A8D4-3F12-4340-B37F-36F6064A8655}"/>
              </a:ext>
            </a:extLst>
          </p:cNvPr>
          <p:cNvSpPr txBox="1"/>
          <p:nvPr/>
        </p:nvSpPr>
        <p:spPr>
          <a:xfrm>
            <a:off x="4185262" y="519454"/>
            <a:ext cx="586764" cy="323165"/>
          </a:xfrm>
          <a:prstGeom prst="rect">
            <a:avLst/>
          </a:prstGeom>
          <a:solidFill>
            <a:srgbClr val="DEE7E8"/>
          </a:solidFill>
        </p:spPr>
        <p:txBody>
          <a:bodyPr wrap="none" rtlCol="0">
            <a:spAutoFit/>
          </a:bodyPr>
          <a:lstStyle/>
          <a:p>
            <a:r>
              <a:rPr lang="cs-CZ" sz="1500" dirty="0" err="1"/>
              <a:t>veins</a:t>
            </a:r>
            <a:endParaRPr lang="en-US" sz="1500" dirty="0"/>
          </a:p>
        </p:txBody>
      </p:sp>
      <p:sp>
        <p:nvSpPr>
          <p:cNvPr id="11" name="TextovéPole 10">
            <a:extLst>
              <a:ext uri="{FF2B5EF4-FFF2-40B4-BE49-F238E27FC236}">
                <a16:creationId xmlns:a16="http://schemas.microsoft.com/office/drawing/2014/main" id="{2AA20179-2A86-45DE-B18E-5E7E6D780769}"/>
              </a:ext>
            </a:extLst>
          </p:cNvPr>
          <p:cNvSpPr txBox="1"/>
          <p:nvPr/>
        </p:nvSpPr>
        <p:spPr>
          <a:xfrm>
            <a:off x="6308468" y="718422"/>
            <a:ext cx="718787" cy="400110"/>
          </a:xfrm>
          <a:prstGeom prst="rect">
            <a:avLst/>
          </a:prstGeom>
          <a:solidFill>
            <a:srgbClr val="DEE7E8"/>
          </a:solidFill>
        </p:spPr>
        <p:txBody>
          <a:bodyPr wrap="none" rtlCol="0">
            <a:spAutoFit/>
          </a:bodyPr>
          <a:lstStyle/>
          <a:p>
            <a:r>
              <a:rPr lang="cs-CZ" sz="2000" dirty="0"/>
              <a:t>VCO</a:t>
            </a:r>
            <a:r>
              <a:rPr lang="cs-CZ" sz="2000" baseline="-25000" dirty="0"/>
              <a:t>2</a:t>
            </a:r>
            <a:endParaRPr lang="en-US" sz="2000" baseline="-25000" dirty="0"/>
          </a:p>
        </p:txBody>
      </p:sp>
      <p:sp>
        <p:nvSpPr>
          <p:cNvPr id="13" name="TextovéPole 12">
            <a:extLst>
              <a:ext uri="{FF2B5EF4-FFF2-40B4-BE49-F238E27FC236}">
                <a16:creationId xmlns:a16="http://schemas.microsoft.com/office/drawing/2014/main" id="{C6E1B544-0A02-4D7C-AC15-CE292AAFB84C}"/>
              </a:ext>
            </a:extLst>
          </p:cNvPr>
          <p:cNvSpPr txBox="1"/>
          <p:nvPr/>
        </p:nvSpPr>
        <p:spPr>
          <a:xfrm>
            <a:off x="7027255" y="1625570"/>
            <a:ext cx="834844" cy="400110"/>
          </a:xfrm>
          <a:prstGeom prst="rect">
            <a:avLst/>
          </a:prstGeom>
          <a:solidFill>
            <a:srgbClr val="DEE7E8"/>
          </a:solidFill>
        </p:spPr>
        <p:txBody>
          <a:bodyPr wrap="none" rtlCol="0">
            <a:spAutoFit/>
          </a:bodyPr>
          <a:lstStyle/>
          <a:p>
            <a:r>
              <a:rPr lang="cs-CZ" sz="2000" dirty="0"/>
              <a:t>CaCO</a:t>
            </a:r>
            <a:r>
              <a:rPr lang="cs-CZ" sz="2000" baseline="-25000" dirty="0"/>
              <a:t>2</a:t>
            </a:r>
            <a:endParaRPr lang="en-US" sz="2000" baseline="-25000" dirty="0"/>
          </a:p>
        </p:txBody>
      </p:sp>
      <p:sp>
        <p:nvSpPr>
          <p:cNvPr id="19" name="TextovéPole 18">
            <a:extLst>
              <a:ext uri="{FF2B5EF4-FFF2-40B4-BE49-F238E27FC236}">
                <a16:creationId xmlns:a16="http://schemas.microsoft.com/office/drawing/2014/main" id="{B9B7100B-C668-42DD-8687-5D4843AE8B2B}"/>
              </a:ext>
            </a:extLst>
          </p:cNvPr>
          <p:cNvSpPr txBox="1"/>
          <p:nvPr/>
        </p:nvSpPr>
        <p:spPr>
          <a:xfrm>
            <a:off x="5473624" y="1625570"/>
            <a:ext cx="834844" cy="400110"/>
          </a:xfrm>
          <a:prstGeom prst="rect">
            <a:avLst/>
          </a:prstGeom>
          <a:solidFill>
            <a:srgbClr val="DEE7E8"/>
          </a:solidFill>
        </p:spPr>
        <p:txBody>
          <a:bodyPr wrap="none" rtlCol="0">
            <a:spAutoFit/>
          </a:bodyPr>
          <a:lstStyle/>
          <a:p>
            <a:r>
              <a:rPr lang="cs-CZ" sz="2000" dirty="0"/>
              <a:t>CaCO</a:t>
            </a:r>
            <a:r>
              <a:rPr lang="cs-CZ" sz="2000" baseline="-25000" dirty="0"/>
              <a:t>2</a:t>
            </a:r>
            <a:endParaRPr lang="en-US" sz="2000" baseline="-25000" dirty="0"/>
          </a:p>
        </p:txBody>
      </p:sp>
      <p:sp>
        <p:nvSpPr>
          <p:cNvPr id="20" name="TextovéPole 19">
            <a:extLst>
              <a:ext uri="{FF2B5EF4-FFF2-40B4-BE49-F238E27FC236}">
                <a16:creationId xmlns:a16="http://schemas.microsoft.com/office/drawing/2014/main" id="{1E23E63F-4ED3-4C04-83CE-B90850A7CD18}"/>
              </a:ext>
            </a:extLst>
          </p:cNvPr>
          <p:cNvSpPr txBox="1"/>
          <p:nvPr/>
        </p:nvSpPr>
        <p:spPr>
          <a:xfrm>
            <a:off x="2268675" y="1413747"/>
            <a:ext cx="956224" cy="461665"/>
          </a:xfrm>
          <a:prstGeom prst="rect">
            <a:avLst/>
          </a:prstGeom>
          <a:solidFill>
            <a:srgbClr val="DEE7E8"/>
          </a:solidFill>
        </p:spPr>
        <p:txBody>
          <a:bodyPr wrap="none" rtlCol="0">
            <a:spAutoFit/>
          </a:bodyPr>
          <a:lstStyle/>
          <a:p>
            <a:r>
              <a:rPr lang="cs-CZ" sz="2400" dirty="0"/>
              <a:t>CvCO</a:t>
            </a:r>
            <a:r>
              <a:rPr lang="cs-CZ" sz="2400" baseline="-25000" dirty="0"/>
              <a:t>2</a:t>
            </a:r>
            <a:endParaRPr lang="en-US" sz="2400" baseline="-25000" dirty="0"/>
          </a:p>
        </p:txBody>
      </p:sp>
      <p:sp>
        <p:nvSpPr>
          <p:cNvPr id="21" name="TextovéPole 20">
            <a:extLst>
              <a:ext uri="{FF2B5EF4-FFF2-40B4-BE49-F238E27FC236}">
                <a16:creationId xmlns:a16="http://schemas.microsoft.com/office/drawing/2014/main" id="{30DE9694-7CB9-4302-B344-45B247F0ACC6}"/>
              </a:ext>
            </a:extLst>
          </p:cNvPr>
          <p:cNvSpPr txBox="1"/>
          <p:nvPr/>
        </p:nvSpPr>
        <p:spPr>
          <a:xfrm>
            <a:off x="2221050" y="2687302"/>
            <a:ext cx="2031838" cy="830997"/>
          </a:xfrm>
          <a:prstGeom prst="rect">
            <a:avLst/>
          </a:prstGeom>
          <a:solidFill>
            <a:srgbClr val="DEE7E8"/>
          </a:solidFill>
        </p:spPr>
        <p:txBody>
          <a:bodyPr wrap="none" rtlCol="0">
            <a:spAutoFit/>
          </a:bodyPr>
          <a:lstStyle/>
          <a:p>
            <a:r>
              <a:rPr lang="cs-CZ" sz="2400" dirty="0"/>
              <a:t>PvCO</a:t>
            </a:r>
            <a:r>
              <a:rPr lang="cs-CZ" sz="2400" baseline="-25000" dirty="0"/>
              <a:t>2</a:t>
            </a:r>
          </a:p>
          <a:p>
            <a:r>
              <a:rPr lang="cs-CZ" sz="2400" dirty="0"/>
              <a:t>PCO</a:t>
            </a:r>
            <a:r>
              <a:rPr lang="cs-CZ" sz="2400" baseline="-25000" dirty="0"/>
              <a:t>2</a:t>
            </a:r>
            <a:r>
              <a:rPr lang="cs-CZ" sz="2400" dirty="0"/>
              <a:t> </a:t>
            </a:r>
            <a:r>
              <a:rPr lang="en-US" sz="2400" dirty="0"/>
              <a:t>in tissues</a:t>
            </a:r>
          </a:p>
        </p:txBody>
      </p:sp>
      <p:sp>
        <p:nvSpPr>
          <p:cNvPr id="23" name="Obdélník 22">
            <a:extLst>
              <a:ext uri="{FF2B5EF4-FFF2-40B4-BE49-F238E27FC236}">
                <a16:creationId xmlns:a16="http://schemas.microsoft.com/office/drawing/2014/main" id="{8C80DEEA-C924-4A3B-B296-8DF82650B9F2}"/>
              </a:ext>
            </a:extLst>
          </p:cNvPr>
          <p:cNvSpPr/>
          <p:nvPr/>
        </p:nvSpPr>
        <p:spPr>
          <a:xfrm>
            <a:off x="4056956" y="947924"/>
            <a:ext cx="1028700" cy="1134846"/>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bdélník 27">
            <a:extLst>
              <a:ext uri="{FF2B5EF4-FFF2-40B4-BE49-F238E27FC236}">
                <a16:creationId xmlns:a16="http://schemas.microsoft.com/office/drawing/2014/main" id="{0AFF8F39-A822-4003-9467-0C0EC85CB02A}"/>
              </a:ext>
            </a:extLst>
          </p:cNvPr>
          <p:cNvSpPr/>
          <p:nvPr/>
        </p:nvSpPr>
        <p:spPr>
          <a:xfrm>
            <a:off x="8703327" y="1590674"/>
            <a:ext cx="1028700" cy="498415"/>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ovéPole 13">
            <a:extLst>
              <a:ext uri="{FF2B5EF4-FFF2-40B4-BE49-F238E27FC236}">
                <a16:creationId xmlns:a16="http://schemas.microsoft.com/office/drawing/2014/main" id="{CF1CC342-CC89-4B33-9F75-F364A7AB53A9}"/>
              </a:ext>
            </a:extLst>
          </p:cNvPr>
          <p:cNvSpPr txBox="1"/>
          <p:nvPr/>
        </p:nvSpPr>
        <p:spPr>
          <a:xfrm>
            <a:off x="8746268" y="1682780"/>
            <a:ext cx="956224" cy="338554"/>
          </a:xfrm>
          <a:prstGeom prst="rect">
            <a:avLst/>
          </a:prstGeom>
          <a:solidFill>
            <a:srgbClr val="D9D9D9"/>
          </a:solidFill>
        </p:spPr>
        <p:txBody>
          <a:bodyPr wrap="square" rtlCol="0">
            <a:spAutoFit/>
          </a:bodyPr>
          <a:lstStyle/>
          <a:p>
            <a:r>
              <a:rPr lang="cs-CZ" sz="1600" dirty="0"/>
              <a:t>CaCO</a:t>
            </a:r>
            <a:r>
              <a:rPr lang="cs-CZ" sz="1600" baseline="-25000" dirty="0"/>
              <a:t>2</a:t>
            </a:r>
            <a:r>
              <a:rPr lang="cs-CZ" sz="1600" dirty="0"/>
              <a:t>*Q   </a:t>
            </a:r>
            <a:endParaRPr lang="en-US" sz="1600" dirty="0"/>
          </a:p>
        </p:txBody>
      </p:sp>
      <p:sp>
        <p:nvSpPr>
          <p:cNvPr id="29" name="TextovéPole 28">
            <a:extLst>
              <a:ext uri="{FF2B5EF4-FFF2-40B4-BE49-F238E27FC236}">
                <a16:creationId xmlns:a16="http://schemas.microsoft.com/office/drawing/2014/main" id="{A2579DA9-EF11-4067-8F78-67DE003D4FDC}"/>
              </a:ext>
            </a:extLst>
          </p:cNvPr>
          <p:cNvSpPr txBox="1"/>
          <p:nvPr/>
        </p:nvSpPr>
        <p:spPr>
          <a:xfrm>
            <a:off x="4084594" y="1365514"/>
            <a:ext cx="956224" cy="338554"/>
          </a:xfrm>
          <a:prstGeom prst="rect">
            <a:avLst/>
          </a:prstGeom>
          <a:solidFill>
            <a:srgbClr val="D9D9D9"/>
          </a:solidFill>
        </p:spPr>
        <p:txBody>
          <a:bodyPr wrap="square" rtlCol="0">
            <a:spAutoFit/>
          </a:bodyPr>
          <a:lstStyle/>
          <a:p>
            <a:r>
              <a:rPr lang="cs-CZ" sz="1600" dirty="0"/>
              <a:t>CvCO</a:t>
            </a:r>
            <a:r>
              <a:rPr lang="cs-CZ" sz="1600" baseline="-25000" dirty="0"/>
              <a:t>2</a:t>
            </a:r>
            <a:r>
              <a:rPr lang="cs-CZ" sz="1600" dirty="0"/>
              <a:t>*Q   </a:t>
            </a:r>
            <a:endParaRPr lang="en-US" sz="1600" dirty="0"/>
          </a:p>
        </p:txBody>
      </p:sp>
      <p:sp>
        <p:nvSpPr>
          <p:cNvPr id="30" name="TextovéPole 29">
            <a:extLst>
              <a:ext uri="{FF2B5EF4-FFF2-40B4-BE49-F238E27FC236}">
                <a16:creationId xmlns:a16="http://schemas.microsoft.com/office/drawing/2014/main" id="{22A4A51F-589D-4D30-B3F8-AAA9638434BF}"/>
              </a:ext>
            </a:extLst>
          </p:cNvPr>
          <p:cNvSpPr txBox="1"/>
          <p:nvPr/>
        </p:nvSpPr>
        <p:spPr>
          <a:xfrm>
            <a:off x="4009914" y="2351798"/>
            <a:ext cx="1198983" cy="323165"/>
          </a:xfrm>
          <a:prstGeom prst="rect">
            <a:avLst/>
          </a:prstGeom>
          <a:solidFill>
            <a:srgbClr val="DEE7E8"/>
          </a:solidFill>
        </p:spPr>
        <p:txBody>
          <a:bodyPr wrap="none" rtlCol="0">
            <a:spAutoFit/>
          </a:bodyPr>
          <a:lstStyle/>
          <a:p>
            <a:r>
              <a:rPr lang="cs-CZ" sz="1500" dirty="0" err="1"/>
              <a:t>perfusion</a:t>
            </a:r>
            <a:r>
              <a:rPr lang="cs-CZ" sz="1500" dirty="0"/>
              <a:t>(Q)</a:t>
            </a:r>
            <a:endParaRPr lang="en-US" sz="1500" dirty="0"/>
          </a:p>
        </p:txBody>
      </p:sp>
      <p:cxnSp>
        <p:nvCxnSpPr>
          <p:cNvPr id="34" name="Přímá spojnice 33">
            <a:extLst>
              <a:ext uri="{FF2B5EF4-FFF2-40B4-BE49-F238E27FC236}">
                <a16:creationId xmlns:a16="http://schemas.microsoft.com/office/drawing/2014/main" id="{075A0E9E-E6EB-41BC-B3A7-56218D3325BB}"/>
              </a:ext>
            </a:extLst>
          </p:cNvPr>
          <p:cNvCxnSpPr/>
          <p:nvPr/>
        </p:nvCxnSpPr>
        <p:spPr>
          <a:xfrm>
            <a:off x="4056956" y="2082770"/>
            <a:ext cx="0" cy="369917"/>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 name="Přímá spojnice 34">
            <a:extLst>
              <a:ext uri="{FF2B5EF4-FFF2-40B4-BE49-F238E27FC236}">
                <a16:creationId xmlns:a16="http://schemas.microsoft.com/office/drawing/2014/main" id="{992CDA04-6D23-493B-950E-A16327634AFD}"/>
              </a:ext>
            </a:extLst>
          </p:cNvPr>
          <p:cNvCxnSpPr/>
          <p:nvPr/>
        </p:nvCxnSpPr>
        <p:spPr>
          <a:xfrm>
            <a:off x="5095182" y="2063716"/>
            <a:ext cx="0" cy="369917"/>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Přímá spojnice 36">
            <a:extLst>
              <a:ext uri="{FF2B5EF4-FFF2-40B4-BE49-F238E27FC236}">
                <a16:creationId xmlns:a16="http://schemas.microsoft.com/office/drawing/2014/main" id="{FE89A622-001D-4304-9830-0BC6164DA92B}"/>
              </a:ext>
            </a:extLst>
          </p:cNvPr>
          <p:cNvCxnSpPr/>
          <p:nvPr/>
        </p:nvCxnSpPr>
        <p:spPr>
          <a:xfrm>
            <a:off x="4056956" y="2324100"/>
            <a:ext cx="1028700" cy="0"/>
          </a:xfrm>
          <a:prstGeom prst="line">
            <a:avLst/>
          </a:prstGeom>
          <a:ln w="127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Přímá spojnice se šipkou 38">
            <a:extLst>
              <a:ext uri="{FF2B5EF4-FFF2-40B4-BE49-F238E27FC236}">
                <a16:creationId xmlns:a16="http://schemas.microsoft.com/office/drawing/2014/main" id="{448AB2F9-3738-438D-BDB0-BF8CC10587D2}"/>
              </a:ext>
            </a:extLst>
          </p:cNvPr>
          <p:cNvCxnSpPr/>
          <p:nvPr/>
        </p:nvCxnSpPr>
        <p:spPr>
          <a:xfrm flipV="1">
            <a:off x="2162175" y="3139046"/>
            <a:ext cx="0" cy="2232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6" name="Picture 2" descr="ELUC">
            <a:extLst>
              <a:ext uri="{FF2B5EF4-FFF2-40B4-BE49-F238E27FC236}">
                <a16:creationId xmlns:a16="http://schemas.microsoft.com/office/drawing/2014/main" id="{BD1BBC54-2790-4C15-B614-E04352FD56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192" y="1480932"/>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6" name="TextovéPole 5">
            <a:extLst>
              <a:ext uri="{FF2B5EF4-FFF2-40B4-BE49-F238E27FC236}">
                <a16:creationId xmlns:a16="http://schemas.microsoft.com/office/drawing/2014/main" id="{9F0967B6-40D2-4BF2-BE57-8284DC76566E}"/>
              </a:ext>
            </a:extLst>
          </p:cNvPr>
          <p:cNvSpPr txBox="1"/>
          <p:nvPr/>
        </p:nvSpPr>
        <p:spPr>
          <a:xfrm>
            <a:off x="5328606" y="95571"/>
            <a:ext cx="2892903" cy="369332"/>
          </a:xfrm>
          <a:prstGeom prst="rect">
            <a:avLst/>
          </a:prstGeom>
          <a:solidFill>
            <a:srgbClr val="DEE7E7"/>
          </a:solidFill>
        </p:spPr>
        <p:txBody>
          <a:bodyPr wrap="square" rtlCol="0">
            <a:spAutoFit/>
          </a:bodyPr>
          <a:lstStyle/>
          <a:p>
            <a:r>
              <a:rPr lang="en-US" dirty="0"/>
              <a:t>Decreased perfusion</a:t>
            </a:r>
            <a:r>
              <a:rPr lang="cs-CZ" dirty="0"/>
              <a:t>(Q)</a:t>
            </a:r>
            <a:endParaRPr lang="en-US" dirty="0"/>
          </a:p>
        </p:txBody>
      </p:sp>
      <p:sp>
        <p:nvSpPr>
          <p:cNvPr id="33" name="TextovéPole 32">
            <a:extLst>
              <a:ext uri="{FF2B5EF4-FFF2-40B4-BE49-F238E27FC236}">
                <a16:creationId xmlns:a16="http://schemas.microsoft.com/office/drawing/2014/main" id="{5A05765D-1A5B-4447-8D57-380A447F7E3C}"/>
              </a:ext>
            </a:extLst>
          </p:cNvPr>
          <p:cNvSpPr txBox="1"/>
          <p:nvPr/>
        </p:nvSpPr>
        <p:spPr>
          <a:xfrm>
            <a:off x="-105197" y="549943"/>
            <a:ext cx="1331140" cy="769441"/>
          </a:xfrm>
          <a:prstGeom prst="rect">
            <a:avLst/>
          </a:prstGeom>
          <a:noFill/>
        </p:spPr>
        <p:txBody>
          <a:bodyPr wrap="square" rtlCol="0">
            <a:spAutoFit/>
          </a:bodyPr>
          <a:lstStyle/>
          <a:p>
            <a:pPr algn="ctr"/>
            <a:r>
              <a:rPr lang="cs-CZ" sz="1400" u="sng" dirty="0" err="1">
                <a:solidFill>
                  <a:srgbClr val="FF0000"/>
                </a:solidFill>
              </a:rPr>
              <a:t>Hypoperfusion</a:t>
            </a:r>
            <a:r>
              <a:rPr lang="cs-CZ" sz="1600" u="sng" dirty="0">
                <a:solidFill>
                  <a:srgbClr val="FF0000"/>
                </a:solidFill>
              </a:rPr>
              <a:t> </a:t>
            </a:r>
            <a:r>
              <a:rPr lang="cs-CZ" sz="1400" u="sng" dirty="0" err="1">
                <a:solidFill>
                  <a:srgbClr val="FF0000"/>
                </a:solidFill>
              </a:rPr>
              <a:t>hypercapnic</a:t>
            </a:r>
            <a:r>
              <a:rPr lang="cs-CZ" sz="1400" u="sng" dirty="0">
                <a:solidFill>
                  <a:srgbClr val="FF0000"/>
                </a:solidFill>
              </a:rPr>
              <a:t> </a:t>
            </a:r>
            <a:r>
              <a:rPr lang="cs-CZ" sz="1400" u="sng" dirty="0" err="1">
                <a:solidFill>
                  <a:srgbClr val="FF0000"/>
                </a:solidFill>
              </a:rPr>
              <a:t>acidosis</a:t>
            </a:r>
            <a:endParaRPr lang="en-US" sz="1600" u="sng" dirty="0">
              <a:solidFill>
                <a:srgbClr val="FF0000"/>
              </a:solidFill>
            </a:endParaRPr>
          </a:p>
        </p:txBody>
      </p:sp>
    </p:spTree>
    <p:custDataLst>
      <p:tags r:id="rId1"/>
    </p:custDataLst>
    <p:extLst>
      <p:ext uri="{BB962C8B-B14F-4D97-AF65-F5344CB8AC3E}">
        <p14:creationId xmlns:p14="http://schemas.microsoft.com/office/powerpoint/2010/main" val="17939285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dirty="0"/>
          </a:p>
        </p:txBody>
      </p:sp>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bdélník 7">
            <a:extLst>
              <a:ext uri="{FF2B5EF4-FFF2-40B4-BE49-F238E27FC236}">
                <a16:creationId xmlns:a16="http://schemas.microsoft.com/office/drawing/2014/main" id="{D916047C-FD9D-4002-9927-3669CED44CD5}"/>
              </a:ext>
            </a:extLst>
          </p:cNvPr>
          <p:cNvSpPr/>
          <p:nvPr/>
        </p:nvSpPr>
        <p:spPr>
          <a:xfrm>
            <a:off x="68094" y="2719992"/>
            <a:ext cx="335604" cy="524503"/>
          </a:xfrm>
          <a:prstGeom prst="rect">
            <a:avLst/>
          </a:prstGeom>
          <a:solidFill>
            <a:srgbClr val="ECF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Obrázek 3">
            <a:extLst>
              <a:ext uri="{FF2B5EF4-FFF2-40B4-BE49-F238E27FC236}">
                <a16:creationId xmlns:a16="http://schemas.microsoft.com/office/drawing/2014/main" id="{A1D5B5DB-F233-4598-AC64-7B9DD607D71B}"/>
              </a:ext>
            </a:extLst>
          </p:cNvPr>
          <p:cNvPicPr>
            <a:picLocks noChangeAspect="1"/>
          </p:cNvPicPr>
          <p:nvPr/>
        </p:nvPicPr>
        <p:blipFill>
          <a:blip r:embed="rId4"/>
          <a:stretch>
            <a:fillRect/>
          </a:stretch>
        </p:blipFill>
        <p:spPr>
          <a:xfrm>
            <a:off x="0" y="0"/>
            <a:ext cx="12192000" cy="6860388"/>
          </a:xfrm>
          <a:prstGeom prst="rect">
            <a:avLst/>
          </a:prstGeom>
        </p:spPr>
      </p:pic>
      <p:pic>
        <p:nvPicPr>
          <p:cNvPr id="10" name="Obrázek 9">
            <a:extLst>
              <a:ext uri="{FF2B5EF4-FFF2-40B4-BE49-F238E27FC236}">
                <a16:creationId xmlns:a16="http://schemas.microsoft.com/office/drawing/2014/main" id="{4653BE7A-8BE7-48B5-AC1E-ABF007597E97}"/>
              </a:ext>
            </a:extLst>
          </p:cNvPr>
          <p:cNvPicPr>
            <a:picLocks noChangeAspect="1"/>
          </p:cNvPicPr>
          <p:nvPr/>
        </p:nvPicPr>
        <p:blipFill>
          <a:blip r:embed="rId5"/>
          <a:stretch>
            <a:fillRect/>
          </a:stretch>
        </p:blipFill>
        <p:spPr>
          <a:xfrm>
            <a:off x="6472238" y="0"/>
            <a:ext cx="5493572" cy="2440097"/>
          </a:xfrm>
          <a:prstGeom prst="rect">
            <a:avLst/>
          </a:prstGeom>
        </p:spPr>
      </p:pic>
      <p:sp>
        <p:nvSpPr>
          <p:cNvPr id="11" name="TextovéPole 10">
            <a:extLst>
              <a:ext uri="{FF2B5EF4-FFF2-40B4-BE49-F238E27FC236}">
                <a16:creationId xmlns:a16="http://schemas.microsoft.com/office/drawing/2014/main" id="{BBAB82A8-2B31-483D-98E4-CC5021C920E9}"/>
              </a:ext>
            </a:extLst>
          </p:cNvPr>
          <p:cNvSpPr txBox="1"/>
          <p:nvPr/>
        </p:nvSpPr>
        <p:spPr>
          <a:xfrm>
            <a:off x="-105197" y="549943"/>
            <a:ext cx="1331140" cy="769441"/>
          </a:xfrm>
          <a:prstGeom prst="rect">
            <a:avLst/>
          </a:prstGeom>
          <a:noFill/>
        </p:spPr>
        <p:txBody>
          <a:bodyPr wrap="square" rtlCol="0">
            <a:spAutoFit/>
          </a:bodyPr>
          <a:lstStyle/>
          <a:p>
            <a:pPr algn="ctr"/>
            <a:r>
              <a:rPr lang="cs-CZ" sz="1400" u="sng" dirty="0" err="1">
                <a:solidFill>
                  <a:srgbClr val="FF0000"/>
                </a:solidFill>
              </a:rPr>
              <a:t>Hypoperfusion</a:t>
            </a:r>
            <a:r>
              <a:rPr lang="cs-CZ" sz="1600" u="sng" dirty="0">
                <a:solidFill>
                  <a:srgbClr val="FF0000"/>
                </a:solidFill>
              </a:rPr>
              <a:t> </a:t>
            </a:r>
            <a:r>
              <a:rPr lang="cs-CZ" sz="1400" u="sng" dirty="0" err="1">
                <a:solidFill>
                  <a:srgbClr val="FF0000"/>
                </a:solidFill>
              </a:rPr>
              <a:t>hypercapnic</a:t>
            </a:r>
            <a:r>
              <a:rPr lang="cs-CZ" sz="1400" u="sng" dirty="0">
                <a:solidFill>
                  <a:srgbClr val="FF0000"/>
                </a:solidFill>
              </a:rPr>
              <a:t> </a:t>
            </a:r>
            <a:r>
              <a:rPr lang="cs-CZ" sz="1400" u="sng" dirty="0" err="1">
                <a:solidFill>
                  <a:srgbClr val="FF0000"/>
                </a:solidFill>
              </a:rPr>
              <a:t>acidosis</a:t>
            </a:r>
            <a:endParaRPr lang="en-US" sz="1600" u="sng" dirty="0">
              <a:solidFill>
                <a:srgbClr val="FF0000"/>
              </a:solidFill>
            </a:endParaRPr>
          </a:p>
        </p:txBody>
      </p:sp>
      <p:pic>
        <p:nvPicPr>
          <p:cNvPr id="13" name="Picture 2" descr="ELUC">
            <a:extLst>
              <a:ext uri="{FF2B5EF4-FFF2-40B4-BE49-F238E27FC236}">
                <a16:creationId xmlns:a16="http://schemas.microsoft.com/office/drawing/2014/main" id="{C2BCB317-63F2-4814-ACC5-A31D9ADF204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192" y="1480932"/>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26310345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Obrázek 1">
            <a:extLst>
              <a:ext uri="{FF2B5EF4-FFF2-40B4-BE49-F238E27FC236}">
                <a16:creationId xmlns:a16="http://schemas.microsoft.com/office/drawing/2014/main" id="{554D39FC-AB91-425C-B373-8BC4E9A7A151}"/>
              </a:ext>
            </a:extLst>
          </p:cNvPr>
          <p:cNvPicPr>
            <a:picLocks noChangeAspect="1"/>
          </p:cNvPicPr>
          <p:nvPr/>
        </p:nvPicPr>
        <p:blipFill>
          <a:blip r:embed="rId4"/>
          <a:stretch>
            <a:fillRect/>
          </a:stretch>
        </p:blipFill>
        <p:spPr>
          <a:xfrm>
            <a:off x="0" y="0"/>
            <a:ext cx="12192000" cy="6860388"/>
          </a:xfrm>
          <a:prstGeom prst="rect">
            <a:avLst/>
          </a:prstGeom>
        </p:spPr>
      </p:pic>
      <p:sp>
        <p:nvSpPr>
          <p:cNvPr id="6" name="TextovéPole 5">
            <a:extLst>
              <a:ext uri="{FF2B5EF4-FFF2-40B4-BE49-F238E27FC236}">
                <a16:creationId xmlns:a16="http://schemas.microsoft.com/office/drawing/2014/main" id="{849B6F66-C8EF-49B6-94A6-F9C85761558A}"/>
              </a:ext>
            </a:extLst>
          </p:cNvPr>
          <p:cNvSpPr txBox="1"/>
          <p:nvPr/>
        </p:nvSpPr>
        <p:spPr>
          <a:xfrm>
            <a:off x="-105197" y="549943"/>
            <a:ext cx="1331140" cy="769441"/>
          </a:xfrm>
          <a:prstGeom prst="rect">
            <a:avLst/>
          </a:prstGeom>
          <a:noFill/>
        </p:spPr>
        <p:txBody>
          <a:bodyPr wrap="square" rtlCol="0">
            <a:spAutoFit/>
          </a:bodyPr>
          <a:lstStyle/>
          <a:p>
            <a:pPr algn="ctr"/>
            <a:r>
              <a:rPr lang="cs-CZ" sz="1400" u="sng" dirty="0" err="1">
                <a:solidFill>
                  <a:srgbClr val="FF0000"/>
                </a:solidFill>
              </a:rPr>
              <a:t>Hypoperfusion</a:t>
            </a:r>
            <a:r>
              <a:rPr lang="cs-CZ" sz="1600" u="sng" dirty="0">
                <a:solidFill>
                  <a:srgbClr val="FF0000"/>
                </a:solidFill>
              </a:rPr>
              <a:t> </a:t>
            </a:r>
            <a:r>
              <a:rPr lang="cs-CZ" sz="1400" u="sng" dirty="0" err="1">
                <a:solidFill>
                  <a:srgbClr val="FF0000"/>
                </a:solidFill>
              </a:rPr>
              <a:t>hypercapnic</a:t>
            </a:r>
            <a:r>
              <a:rPr lang="cs-CZ" sz="1400" u="sng" dirty="0">
                <a:solidFill>
                  <a:srgbClr val="FF0000"/>
                </a:solidFill>
              </a:rPr>
              <a:t> </a:t>
            </a:r>
            <a:r>
              <a:rPr lang="cs-CZ" sz="1400" u="sng" dirty="0" err="1">
                <a:solidFill>
                  <a:srgbClr val="FF0000"/>
                </a:solidFill>
              </a:rPr>
              <a:t>acidosis</a:t>
            </a:r>
            <a:endParaRPr lang="en-US" sz="1600" u="sng" dirty="0">
              <a:solidFill>
                <a:srgbClr val="FF0000"/>
              </a:solidFill>
            </a:endParaRPr>
          </a:p>
        </p:txBody>
      </p:sp>
      <p:pic>
        <p:nvPicPr>
          <p:cNvPr id="7" name="Picture 2" descr="ELUC">
            <a:extLst>
              <a:ext uri="{FF2B5EF4-FFF2-40B4-BE49-F238E27FC236}">
                <a16:creationId xmlns:a16="http://schemas.microsoft.com/office/drawing/2014/main" id="{87394448-A27E-4998-9BA3-CA7AE916D7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192" y="1480932"/>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3" name="Obdélník 2">
            <a:extLst>
              <a:ext uri="{FF2B5EF4-FFF2-40B4-BE49-F238E27FC236}">
                <a16:creationId xmlns:a16="http://schemas.microsoft.com/office/drawing/2014/main" id="{C348DC4D-68B2-4DB3-9611-81780435A937}"/>
              </a:ext>
            </a:extLst>
          </p:cNvPr>
          <p:cNvSpPr/>
          <p:nvPr/>
        </p:nvSpPr>
        <p:spPr>
          <a:xfrm>
            <a:off x="0" y="3176124"/>
            <a:ext cx="441016" cy="536854"/>
          </a:xfrm>
          <a:prstGeom prst="rect">
            <a:avLst/>
          </a:prstGeom>
          <a:solidFill>
            <a:srgbClr val="DEE7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5585672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9358"/>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0D7CC295-E4F8-48B0-AB86-5C8A7AB0DAAE}"/>
              </a:ext>
            </a:extLst>
          </p:cNvPr>
          <p:cNvSpPr txBox="1"/>
          <p:nvPr/>
        </p:nvSpPr>
        <p:spPr>
          <a:xfrm>
            <a:off x="0" y="2512576"/>
            <a:ext cx="4454666" cy="338554"/>
          </a:xfrm>
          <a:prstGeom prst="rect">
            <a:avLst/>
          </a:prstGeom>
          <a:solidFill>
            <a:srgbClr val="E0E7E8"/>
          </a:solidFill>
        </p:spPr>
        <p:txBody>
          <a:bodyPr wrap="square" rtlCol="0">
            <a:spAutoFit/>
          </a:bodyPr>
          <a:lstStyle/>
          <a:p>
            <a:pPr algn="r"/>
            <a:r>
              <a:rPr lang="en-US" sz="1600" dirty="0"/>
              <a:t>Respiratory regulation of acid-base balance</a:t>
            </a:r>
          </a:p>
        </p:txBody>
      </p:sp>
      <p:sp>
        <p:nvSpPr>
          <p:cNvPr id="4" name="TextovéPole 3">
            <a:extLst>
              <a:ext uri="{FF2B5EF4-FFF2-40B4-BE49-F238E27FC236}">
                <a16:creationId xmlns:a16="http://schemas.microsoft.com/office/drawing/2014/main" id="{76251173-302B-4206-8FC0-37538DAD98A5}"/>
              </a:ext>
            </a:extLst>
          </p:cNvPr>
          <p:cNvSpPr txBox="1"/>
          <p:nvPr/>
        </p:nvSpPr>
        <p:spPr>
          <a:xfrm>
            <a:off x="7204608" y="2571918"/>
            <a:ext cx="4454666" cy="338554"/>
          </a:xfrm>
          <a:prstGeom prst="rect">
            <a:avLst/>
          </a:prstGeom>
          <a:solidFill>
            <a:srgbClr val="E0E7E8"/>
          </a:solidFill>
        </p:spPr>
        <p:txBody>
          <a:bodyPr wrap="square" rtlCol="0">
            <a:spAutoFit/>
          </a:bodyPr>
          <a:lstStyle/>
          <a:p>
            <a:r>
              <a:rPr lang="en-US" sz="1600" dirty="0"/>
              <a:t>Re</a:t>
            </a:r>
            <a:r>
              <a:rPr lang="cs-CZ" sz="1600" dirty="0" err="1"/>
              <a:t>nal</a:t>
            </a:r>
            <a:r>
              <a:rPr lang="en-US" sz="1600" dirty="0"/>
              <a:t> regulation of acid-base balance</a:t>
            </a:r>
          </a:p>
        </p:txBody>
      </p:sp>
      <p:sp>
        <p:nvSpPr>
          <p:cNvPr id="5" name="TextovéPole 4">
            <a:extLst>
              <a:ext uri="{FF2B5EF4-FFF2-40B4-BE49-F238E27FC236}">
                <a16:creationId xmlns:a16="http://schemas.microsoft.com/office/drawing/2014/main" id="{EDA8196E-5280-430D-9908-C9B8F7F18677}"/>
              </a:ext>
            </a:extLst>
          </p:cNvPr>
          <p:cNvSpPr txBox="1"/>
          <p:nvPr/>
        </p:nvSpPr>
        <p:spPr>
          <a:xfrm>
            <a:off x="977787" y="6213334"/>
            <a:ext cx="4454666" cy="584775"/>
          </a:xfrm>
          <a:prstGeom prst="rect">
            <a:avLst/>
          </a:prstGeom>
          <a:solidFill>
            <a:srgbClr val="E0E7E8"/>
          </a:solidFill>
        </p:spPr>
        <p:txBody>
          <a:bodyPr wrap="square" rtlCol="0">
            <a:spAutoFit/>
          </a:bodyPr>
          <a:lstStyle/>
          <a:p>
            <a:pPr algn="ctr"/>
            <a:r>
              <a:rPr lang="en-US" sz="1600" dirty="0"/>
              <a:t>Metabolic production of CO</a:t>
            </a:r>
            <a:r>
              <a:rPr lang="en-US" sz="1600" baseline="-25000" dirty="0"/>
              <a:t>2</a:t>
            </a:r>
            <a:endParaRPr lang="cs-CZ" sz="1600" baseline="-25000" dirty="0"/>
          </a:p>
          <a:p>
            <a:pPr algn="ctr"/>
            <a:r>
              <a:rPr lang="cs-CZ" sz="1600" dirty="0"/>
              <a:t>16-21 000 </a:t>
            </a:r>
            <a:r>
              <a:rPr lang="cs-CZ" sz="1600" dirty="0" err="1"/>
              <a:t>mmol</a:t>
            </a:r>
            <a:r>
              <a:rPr lang="cs-CZ" sz="1600" dirty="0"/>
              <a:t>/</a:t>
            </a:r>
            <a:r>
              <a:rPr lang="cs-CZ" sz="1600" dirty="0" err="1"/>
              <a:t>day</a:t>
            </a:r>
            <a:endParaRPr lang="en-US" sz="1600" dirty="0"/>
          </a:p>
        </p:txBody>
      </p:sp>
      <p:sp>
        <p:nvSpPr>
          <p:cNvPr id="6" name="TextovéPole 5">
            <a:extLst>
              <a:ext uri="{FF2B5EF4-FFF2-40B4-BE49-F238E27FC236}">
                <a16:creationId xmlns:a16="http://schemas.microsoft.com/office/drawing/2014/main" id="{5FF112B5-9DA1-494C-8FF6-B3CE11D59721}"/>
              </a:ext>
            </a:extLst>
          </p:cNvPr>
          <p:cNvSpPr txBox="1"/>
          <p:nvPr/>
        </p:nvSpPr>
        <p:spPr>
          <a:xfrm>
            <a:off x="6180965" y="6176920"/>
            <a:ext cx="4454666" cy="584775"/>
          </a:xfrm>
          <a:prstGeom prst="rect">
            <a:avLst/>
          </a:prstGeom>
          <a:solidFill>
            <a:srgbClr val="E0E7E8"/>
          </a:solidFill>
        </p:spPr>
        <p:txBody>
          <a:bodyPr wrap="square" rtlCol="0">
            <a:spAutoFit/>
          </a:bodyPr>
          <a:lstStyle/>
          <a:p>
            <a:pPr algn="ctr"/>
            <a:r>
              <a:rPr lang="en-US" sz="1600" dirty="0"/>
              <a:t>Metabolic formation of strong acids (H</a:t>
            </a:r>
            <a:r>
              <a:rPr lang="en-US" sz="1600" baseline="30000" dirty="0"/>
              <a:t>+</a:t>
            </a:r>
            <a:r>
              <a:rPr lang="en-US" sz="1600" dirty="0"/>
              <a:t>)</a:t>
            </a:r>
            <a:endParaRPr lang="cs-CZ" sz="1600" dirty="0"/>
          </a:p>
          <a:p>
            <a:pPr algn="ctr"/>
            <a:r>
              <a:rPr lang="cs-CZ" sz="1600" dirty="0"/>
              <a:t>60-70 </a:t>
            </a:r>
            <a:r>
              <a:rPr lang="cs-CZ" sz="1600" dirty="0" err="1"/>
              <a:t>mmol</a:t>
            </a:r>
            <a:r>
              <a:rPr lang="cs-CZ" sz="1600" dirty="0"/>
              <a:t>/</a:t>
            </a:r>
            <a:r>
              <a:rPr lang="cs-CZ" sz="1600" dirty="0" err="1"/>
              <a:t>day</a:t>
            </a:r>
            <a:endParaRPr lang="en-US" sz="1600" dirty="0"/>
          </a:p>
        </p:txBody>
      </p:sp>
      <p:sp>
        <p:nvSpPr>
          <p:cNvPr id="7" name="TextovéPole 6">
            <a:extLst>
              <a:ext uri="{FF2B5EF4-FFF2-40B4-BE49-F238E27FC236}">
                <a16:creationId xmlns:a16="http://schemas.microsoft.com/office/drawing/2014/main" id="{E8B72CDF-9428-48BB-BB24-CB44AE2A8F3E}"/>
              </a:ext>
            </a:extLst>
          </p:cNvPr>
          <p:cNvSpPr txBox="1"/>
          <p:nvPr/>
        </p:nvSpPr>
        <p:spPr>
          <a:xfrm>
            <a:off x="4806670" y="4878046"/>
            <a:ext cx="1861168" cy="369332"/>
          </a:xfrm>
          <a:prstGeom prst="rect">
            <a:avLst/>
          </a:prstGeom>
          <a:solidFill>
            <a:srgbClr val="FCE7DA"/>
          </a:solidFill>
        </p:spPr>
        <p:txBody>
          <a:bodyPr wrap="square" rtlCol="0">
            <a:spAutoFit/>
          </a:bodyPr>
          <a:lstStyle/>
          <a:p>
            <a:pPr algn="ctr"/>
            <a:r>
              <a:rPr lang="cs-CZ" dirty="0"/>
              <a:t>Buffer </a:t>
            </a:r>
            <a:r>
              <a:rPr lang="cs-CZ" dirty="0" err="1"/>
              <a:t>systems</a:t>
            </a:r>
            <a:endParaRPr lang="en-US" dirty="0"/>
          </a:p>
        </p:txBody>
      </p:sp>
      <p:sp>
        <p:nvSpPr>
          <p:cNvPr id="8" name="TextovéPole 7">
            <a:extLst>
              <a:ext uri="{FF2B5EF4-FFF2-40B4-BE49-F238E27FC236}">
                <a16:creationId xmlns:a16="http://schemas.microsoft.com/office/drawing/2014/main" id="{334BA091-D32E-4D2D-824D-F631BBA23603}"/>
              </a:ext>
            </a:extLst>
          </p:cNvPr>
          <p:cNvSpPr txBox="1"/>
          <p:nvPr/>
        </p:nvSpPr>
        <p:spPr>
          <a:xfrm>
            <a:off x="119471" y="94551"/>
            <a:ext cx="1500154" cy="369332"/>
          </a:xfrm>
          <a:prstGeom prst="rect">
            <a:avLst/>
          </a:prstGeom>
          <a:noFill/>
        </p:spPr>
        <p:txBody>
          <a:bodyPr wrap="none" rtlCol="0">
            <a:spAutoFit/>
          </a:bodyPr>
          <a:lstStyle/>
          <a:p>
            <a:r>
              <a:rPr lang="cs-CZ" dirty="0" err="1">
                <a:solidFill>
                  <a:srgbClr val="FF0000"/>
                </a:solidFill>
              </a:rPr>
              <a:t>Control</a:t>
            </a:r>
            <a:r>
              <a:rPr lang="cs-CZ" dirty="0">
                <a:solidFill>
                  <a:srgbClr val="FF0000"/>
                </a:solidFill>
              </a:rPr>
              <a:t> </a:t>
            </a:r>
            <a:r>
              <a:rPr lang="cs-CZ" dirty="0" err="1">
                <a:solidFill>
                  <a:srgbClr val="FF0000"/>
                </a:solidFill>
              </a:rPr>
              <a:t>loops</a:t>
            </a:r>
            <a:r>
              <a:rPr lang="cs-CZ" dirty="0">
                <a:solidFill>
                  <a:srgbClr val="FF0000"/>
                </a:solidFill>
              </a:rPr>
              <a:t>:</a:t>
            </a:r>
          </a:p>
        </p:txBody>
      </p:sp>
      <p:sp>
        <p:nvSpPr>
          <p:cNvPr id="9" name="TextovéPole 8">
            <a:extLst>
              <a:ext uri="{FF2B5EF4-FFF2-40B4-BE49-F238E27FC236}">
                <a16:creationId xmlns:a16="http://schemas.microsoft.com/office/drawing/2014/main" id="{77FF313B-EF90-4AA9-91CD-D09AEEF032B6}"/>
              </a:ext>
            </a:extLst>
          </p:cNvPr>
          <p:cNvSpPr txBox="1"/>
          <p:nvPr/>
        </p:nvSpPr>
        <p:spPr>
          <a:xfrm>
            <a:off x="637626" y="810563"/>
            <a:ext cx="2670475" cy="369332"/>
          </a:xfrm>
          <a:prstGeom prst="rect">
            <a:avLst/>
          </a:prstGeom>
          <a:noFill/>
        </p:spPr>
        <p:txBody>
          <a:bodyPr wrap="none" rtlCol="0">
            <a:spAutoFit/>
          </a:bodyPr>
          <a:lstStyle/>
          <a:p>
            <a:r>
              <a:rPr lang="cs-CZ" dirty="0"/>
              <a:t>2. </a:t>
            </a:r>
            <a:r>
              <a:rPr lang="cs-CZ" dirty="0" err="1"/>
              <a:t>Respiration</a:t>
            </a:r>
            <a:r>
              <a:rPr lang="cs-CZ" dirty="0"/>
              <a:t> (6-12 </a:t>
            </a:r>
            <a:r>
              <a:rPr lang="cs-CZ" dirty="0" err="1"/>
              <a:t>hours</a:t>
            </a:r>
            <a:r>
              <a:rPr lang="cs-CZ" dirty="0"/>
              <a:t>)</a:t>
            </a:r>
          </a:p>
        </p:txBody>
      </p:sp>
      <p:sp>
        <p:nvSpPr>
          <p:cNvPr id="10" name="TextovéPole 9">
            <a:extLst>
              <a:ext uri="{FF2B5EF4-FFF2-40B4-BE49-F238E27FC236}">
                <a16:creationId xmlns:a16="http://schemas.microsoft.com/office/drawing/2014/main" id="{84CE7B33-91BA-4DC5-81F9-9EDCBDFD6361}"/>
              </a:ext>
            </a:extLst>
          </p:cNvPr>
          <p:cNvSpPr txBox="1"/>
          <p:nvPr/>
        </p:nvSpPr>
        <p:spPr>
          <a:xfrm>
            <a:off x="637626" y="1157243"/>
            <a:ext cx="2967928" cy="369332"/>
          </a:xfrm>
          <a:prstGeom prst="rect">
            <a:avLst/>
          </a:prstGeom>
          <a:noFill/>
        </p:spPr>
        <p:txBody>
          <a:bodyPr wrap="none" rtlCol="0">
            <a:spAutoFit/>
          </a:bodyPr>
          <a:lstStyle/>
          <a:p>
            <a:r>
              <a:rPr lang="cs-CZ" dirty="0"/>
              <a:t>3. </a:t>
            </a:r>
            <a:r>
              <a:rPr lang="cs-CZ" dirty="0" err="1"/>
              <a:t>Renal</a:t>
            </a:r>
            <a:r>
              <a:rPr lang="cs-CZ" dirty="0"/>
              <a:t> </a:t>
            </a:r>
            <a:r>
              <a:rPr lang="cs-CZ" dirty="0" err="1"/>
              <a:t>regulation</a:t>
            </a:r>
            <a:r>
              <a:rPr lang="cs-CZ" dirty="0"/>
              <a:t> (3-5 </a:t>
            </a:r>
            <a:r>
              <a:rPr lang="cs-CZ" dirty="0" err="1"/>
              <a:t>days</a:t>
            </a:r>
            <a:r>
              <a:rPr lang="cs-CZ" dirty="0"/>
              <a:t>)</a:t>
            </a:r>
          </a:p>
        </p:txBody>
      </p:sp>
      <p:sp>
        <p:nvSpPr>
          <p:cNvPr id="11" name="TextovéPole 10">
            <a:extLst>
              <a:ext uri="{FF2B5EF4-FFF2-40B4-BE49-F238E27FC236}">
                <a16:creationId xmlns:a16="http://schemas.microsoft.com/office/drawing/2014/main" id="{EE93B86A-D626-4E17-AB9D-FB8575B4676F}"/>
              </a:ext>
            </a:extLst>
          </p:cNvPr>
          <p:cNvSpPr txBox="1"/>
          <p:nvPr/>
        </p:nvSpPr>
        <p:spPr>
          <a:xfrm>
            <a:off x="637626" y="444833"/>
            <a:ext cx="1754839" cy="369332"/>
          </a:xfrm>
          <a:prstGeom prst="rect">
            <a:avLst/>
          </a:prstGeom>
          <a:noFill/>
        </p:spPr>
        <p:txBody>
          <a:bodyPr wrap="none" rtlCol="0">
            <a:spAutoFit/>
          </a:bodyPr>
          <a:lstStyle/>
          <a:p>
            <a:r>
              <a:rPr lang="cs-CZ" dirty="0"/>
              <a:t>1. </a:t>
            </a:r>
            <a:r>
              <a:rPr lang="cs-CZ" dirty="0" err="1"/>
              <a:t>Buffers</a:t>
            </a:r>
            <a:r>
              <a:rPr lang="cs-CZ" dirty="0"/>
              <a:t> (</a:t>
            </a:r>
            <a:r>
              <a:rPr lang="cs-CZ" dirty="0" err="1"/>
              <a:t>msec</a:t>
            </a:r>
            <a:r>
              <a:rPr lang="cs-CZ" dirty="0"/>
              <a:t>)</a:t>
            </a:r>
          </a:p>
        </p:txBody>
      </p:sp>
      <p:sp>
        <p:nvSpPr>
          <p:cNvPr id="12" name="TextovéPole 11">
            <a:extLst>
              <a:ext uri="{FF2B5EF4-FFF2-40B4-BE49-F238E27FC236}">
                <a16:creationId xmlns:a16="http://schemas.microsoft.com/office/drawing/2014/main" id="{42CAB8CE-F365-40DE-94AE-2A6FB1BAC167}"/>
              </a:ext>
            </a:extLst>
          </p:cNvPr>
          <p:cNvSpPr txBox="1"/>
          <p:nvPr/>
        </p:nvSpPr>
        <p:spPr>
          <a:xfrm>
            <a:off x="679241" y="1502673"/>
            <a:ext cx="2767966" cy="646331"/>
          </a:xfrm>
          <a:prstGeom prst="rect">
            <a:avLst/>
          </a:prstGeom>
          <a:noFill/>
        </p:spPr>
        <p:txBody>
          <a:bodyPr wrap="square" rtlCol="0">
            <a:spAutoFit/>
          </a:bodyPr>
          <a:lstStyle/>
          <a:p>
            <a:r>
              <a:rPr lang="cs-CZ" dirty="0"/>
              <a:t>4. Exchange H</a:t>
            </a:r>
            <a:r>
              <a:rPr lang="cs-CZ" baseline="30000" dirty="0"/>
              <a:t>+</a:t>
            </a:r>
            <a:r>
              <a:rPr lang="cs-CZ" dirty="0"/>
              <a:t>/Na</a:t>
            </a:r>
            <a:r>
              <a:rPr lang="cs-CZ" baseline="30000" dirty="0"/>
              <a:t>+</a:t>
            </a:r>
            <a:r>
              <a:rPr lang="cs-CZ" dirty="0"/>
              <a:t> H</a:t>
            </a:r>
            <a:r>
              <a:rPr lang="cs-CZ" baseline="30000" dirty="0"/>
              <a:t>+</a:t>
            </a:r>
            <a:r>
              <a:rPr lang="cs-CZ" dirty="0"/>
              <a:t>/K</a:t>
            </a:r>
            <a:r>
              <a:rPr lang="cs-CZ" baseline="30000" dirty="0"/>
              <a:t>+</a:t>
            </a:r>
            <a:r>
              <a:rPr lang="cs-CZ" dirty="0"/>
              <a:t> </a:t>
            </a:r>
            <a:r>
              <a:rPr lang="cs-CZ" dirty="0" err="1"/>
              <a:t>between</a:t>
            </a:r>
            <a:r>
              <a:rPr lang="cs-CZ" dirty="0"/>
              <a:t> </a:t>
            </a:r>
            <a:r>
              <a:rPr lang="cs-CZ" dirty="0" err="1"/>
              <a:t>cells</a:t>
            </a:r>
            <a:r>
              <a:rPr lang="cs-CZ" dirty="0"/>
              <a:t> and ISF</a:t>
            </a:r>
          </a:p>
        </p:txBody>
      </p:sp>
    </p:spTree>
    <p:custDataLst>
      <p:tags r:id="rId1"/>
    </p:custDataLst>
    <p:extLst>
      <p:ext uri="{BB962C8B-B14F-4D97-AF65-F5344CB8AC3E}">
        <p14:creationId xmlns:p14="http://schemas.microsoft.com/office/powerpoint/2010/main" val="388971593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3E314AF0-2FA3-43C3-9825-A4411C03F7C7}"/>
              </a:ext>
            </a:extLst>
          </p:cNvPr>
          <p:cNvSpPr/>
          <p:nvPr/>
        </p:nvSpPr>
        <p:spPr>
          <a:xfrm>
            <a:off x="7930341" y="-660689"/>
            <a:ext cx="2863735" cy="7479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Obrázek 7">
            <a:extLst>
              <a:ext uri="{FF2B5EF4-FFF2-40B4-BE49-F238E27FC236}">
                <a16:creationId xmlns:a16="http://schemas.microsoft.com/office/drawing/2014/main" id="{92F2D143-F6AA-4835-BC24-1039131A428B}"/>
              </a:ext>
            </a:extLst>
          </p:cNvPr>
          <p:cNvPicPr>
            <a:picLocks noChangeAspect="1"/>
          </p:cNvPicPr>
          <p:nvPr/>
        </p:nvPicPr>
        <p:blipFill>
          <a:blip r:embed="rId4">
            <a:clrChange>
              <a:clrFrom>
                <a:srgbClr val="FFFEFD"/>
              </a:clrFrom>
              <a:clrTo>
                <a:srgbClr val="FFFEFD">
                  <a:alpha val="0"/>
                </a:srgbClr>
              </a:clrTo>
            </a:clrChange>
            <a:extLst>
              <a:ext uri="{28A0092B-C50C-407E-A947-70E740481C1C}">
                <a14:useLocalDpi xmlns:a14="http://schemas.microsoft.com/office/drawing/2010/main" val="0"/>
              </a:ext>
            </a:extLst>
          </a:blip>
          <a:stretch>
            <a:fillRect/>
          </a:stretch>
        </p:blipFill>
        <p:spPr>
          <a:xfrm>
            <a:off x="1406986" y="27432"/>
            <a:ext cx="9360408" cy="6803136"/>
          </a:xfrm>
          <a:prstGeom prst="rect">
            <a:avLst/>
          </a:prstGeom>
        </p:spPr>
      </p:pic>
      <p:sp>
        <p:nvSpPr>
          <p:cNvPr id="4" name="TextovéPole 3">
            <a:extLst>
              <a:ext uri="{FF2B5EF4-FFF2-40B4-BE49-F238E27FC236}">
                <a16:creationId xmlns:a16="http://schemas.microsoft.com/office/drawing/2014/main" id="{E4A055CE-F904-4DCE-8702-29EB9FBED277}"/>
              </a:ext>
            </a:extLst>
          </p:cNvPr>
          <p:cNvSpPr txBox="1"/>
          <p:nvPr/>
        </p:nvSpPr>
        <p:spPr>
          <a:xfrm>
            <a:off x="5245675" y="201335"/>
            <a:ext cx="3445319" cy="1200329"/>
          </a:xfrm>
          <a:prstGeom prst="rect">
            <a:avLst/>
          </a:prstGeom>
          <a:solidFill>
            <a:srgbClr val="FFFF45"/>
          </a:solidFill>
        </p:spPr>
        <p:txBody>
          <a:bodyPr wrap="square" rtlCol="0">
            <a:spAutoFit/>
          </a:bodyPr>
          <a:lstStyle/>
          <a:p>
            <a:r>
              <a:rPr lang="cs-CZ" sz="2400" dirty="0" err="1"/>
              <a:t>Two</a:t>
            </a:r>
            <a:r>
              <a:rPr lang="cs-CZ" sz="2400" dirty="0"/>
              <a:t> </a:t>
            </a:r>
            <a:r>
              <a:rPr lang="cs-CZ" sz="2400" dirty="0" err="1"/>
              <a:t>main</a:t>
            </a:r>
            <a:r>
              <a:rPr lang="cs-CZ" sz="2400" dirty="0"/>
              <a:t> </a:t>
            </a:r>
            <a:r>
              <a:rPr lang="cs-CZ" sz="2400" dirty="0" err="1"/>
              <a:t>balances</a:t>
            </a:r>
            <a:endParaRPr lang="cs-CZ" sz="2400" dirty="0"/>
          </a:p>
          <a:p>
            <a:pPr marL="457200" indent="-457200">
              <a:buFont typeface="+mj-lt"/>
              <a:buAutoNum type="arabicPeriod"/>
            </a:pPr>
            <a:r>
              <a:rPr lang="cs-CZ" sz="2400" dirty="0"/>
              <a:t>flux CO</a:t>
            </a:r>
            <a:r>
              <a:rPr lang="cs-CZ" sz="2400" baseline="-25000" dirty="0"/>
              <a:t>2</a:t>
            </a:r>
            <a:r>
              <a:rPr lang="cs-CZ" sz="2400" dirty="0"/>
              <a:t> </a:t>
            </a:r>
          </a:p>
          <a:p>
            <a:pPr marL="457200" indent="-457200">
              <a:buFont typeface="+mj-lt"/>
              <a:buAutoNum type="arabicPeriod"/>
            </a:pPr>
            <a:r>
              <a:rPr lang="cs-CZ" sz="2400" dirty="0"/>
              <a:t> flux H</a:t>
            </a:r>
            <a:r>
              <a:rPr lang="cs-CZ" sz="2400" baseline="30000" dirty="0"/>
              <a:t>+</a:t>
            </a:r>
            <a:r>
              <a:rPr lang="cs-CZ" sz="2400" dirty="0"/>
              <a:t>/HCO</a:t>
            </a:r>
            <a:r>
              <a:rPr lang="cs-CZ" sz="2400" baseline="-25000" dirty="0"/>
              <a:t>3</a:t>
            </a:r>
            <a:r>
              <a:rPr lang="cs-CZ" sz="2400" baseline="30000" dirty="0"/>
              <a:t>-</a:t>
            </a:r>
            <a:endParaRPr lang="en-US" sz="2400" baseline="30000" dirty="0"/>
          </a:p>
        </p:txBody>
      </p:sp>
      <p:sp>
        <p:nvSpPr>
          <p:cNvPr id="2" name="Obdélník 1">
            <a:extLst>
              <a:ext uri="{FF2B5EF4-FFF2-40B4-BE49-F238E27FC236}">
                <a16:creationId xmlns:a16="http://schemas.microsoft.com/office/drawing/2014/main" id="{EBCECB2E-5F86-4E4E-B06B-293AD1F99B8C}"/>
              </a:ext>
            </a:extLst>
          </p:cNvPr>
          <p:cNvSpPr/>
          <p:nvPr/>
        </p:nvSpPr>
        <p:spPr>
          <a:xfrm rot="2140061">
            <a:off x="5937040" y="2738697"/>
            <a:ext cx="286535" cy="5978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ovéPole 2">
            <a:extLst>
              <a:ext uri="{FF2B5EF4-FFF2-40B4-BE49-F238E27FC236}">
                <a16:creationId xmlns:a16="http://schemas.microsoft.com/office/drawing/2014/main" id="{773CBCE8-93A6-4CF1-B25F-098A8359524C}"/>
              </a:ext>
            </a:extLst>
          </p:cNvPr>
          <p:cNvSpPr txBox="1"/>
          <p:nvPr/>
        </p:nvSpPr>
        <p:spPr>
          <a:xfrm rot="18264138">
            <a:off x="5236520" y="3100830"/>
            <a:ext cx="1478290" cy="246221"/>
          </a:xfrm>
          <a:prstGeom prst="rect">
            <a:avLst/>
          </a:prstGeom>
          <a:noFill/>
        </p:spPr>
        <p:txBody>
          <a:bodyPr wrap="none" rtlCol="0">
            <a:spAutoFit/>
          </a:bodyPr>
          <a:lstStyle/>
          <a:p>
            <a:r>
              <a:rPr lang="cs-CZ" sz="1000" dirty="0" err="1"/>
              <a:t>Disturbances</a:t>
            </a:r>
            <a:r>
              <a:rPr lang="cs-CZ" sz="1000" dirty="0"/>
              <a:t> </a:t>
            </a:r>
            <a:r>
              <a:rPr lang="cs-CZ" sz="1000" dirty="0" err="1"/>
              <a:t>of</a:t>
            </a:r>
            <a:r>
              <a:rPr lang="cs-CZ" sz="1000" dirty="0"/>
              <a:t> </a:t>
            </a:r>
            <a:r>
              <a:rPr lang="cs-CZ" sz="1000" dirty="0" err="1"/>
              <a:t>balances</a:t>
            </a:r>
            <a:endParaRPr lang="en-US" sz="1000" dirty="0"/>
          </a:p>
        </p:txBody>
      </p:sp>
      <p:sp>
        <p:nvSpPr>
          <p:cNvPr id="6" name="Ovál 5">
            <a:extLst>
              <a:ext uri="{FF2B5EF4-FFF2-40B4-BE49-F238E27FC236}">
                <a16:creationId xmlns:a16="http://schemas.microsoft.com/office/drawing/2014/main" id="{8A71C5D9-2431-445A-BB1D-689E1977E64E}"/>
              </a:ext>
            </a:extLst>
          </p:cNvPr>
          <p:cNvSpPr/>
          <p:nvPr/>
        </p:nvSpPr>
        <p:spPr>
          <a:xfrm rot="19030540">
            <a:off x="5928162" y="3727289"/>
            <a:ext cx="741120" cy="203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bdélník 6">
            <a:extLst>
              <a:ext uri="{FF2B5EF4-FFF2-40B4-BE49-F238E27FC236}">
                <a16:creationId xmlns:a16="http://schemas.microsoft.com/office/drawing/2014/main" id="{E9305EF6-A226-4A07-B919-A2EE0AF051CC}"/>
              </a:ext>
            </a:extLst>
          </p:cNvPr>
          <p:cNvSpPr/>
          <p:nvPr/>
        </p:nvSpPr>
        <p:spPr>
          <a:xfrm>
            <a:off x="6298179" y="4648162"/>
            <a:ext cx="2448808" cy="1070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Obdélník 8">
            <a:extLst>
              <a:ext uri="{FF2B5EF4-FFF2-40B4-BE49-F238E27FC236}">
                <a16:creationId xmlns:a16="http://schemas.microsoft.com/office/drawing/2014/main" id="{FF51E6A7-0E49-4185-A4A2-A3576453EED6}"/>
              </a:ext>
            </a:extLst>
          </p:cNvPr>
          <p:cNvSpPr/>
          <p:nvPr/>
        </p:nvSpPr>
        <p:spPr>
          <a:xfrm rot="20749077">
            <a:off x="6485575" y="4049635"/>
            <a:ext cx="1493874" cy="110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TextovéPole 9">
            <a:extLst>
              <a:ext uri="{FF2B5EF4-FFF2-40B4-BE49-F238E27FC236}">
                <a16:creationId xmlns:a16="http://schemas.microsoft.com/office/drawing/2014/main" id="{61D56A7F-A1EF-46BB-9BB3-6046BE03ADAB}"/>
              </a:ext>
            </a:extLst>
          </p:cNvPr>
          <p:cNvSpPr txBox="1"/>
          <p:nvPr/>
        </p:nvSpPr>
        <p:spPr>
          <a:xfrm rot="20763154">
            <a:off x="5961160" y="4055745"/>
            <a:ext cx="1915909" cy="261610"/>
          </a:xfrm>
          <a:prstGeom prst="rect">
            <a:avLst/>
          </a:prstGeom>
          <a:noFill/>
        </p:spPr>
        <p:txBody>
          <a:bodyPr wrap="none" rtlCol="0">
            <a:spAutoFit/>
          </a:bodyPr>
          <a:lstStyle/>
          <a:p>
            <a:r>
              <a:rPr lang="en-US" sz="1050" dirty="0"/>
              <a:t>Binding</a:t>
            </a:r>
            <a:r>
              <a:rPr lang="en-US" sz="1100" dirty="0"/>
              <a:t> to the matrix of bones</a:t>
            </a:r>
          </a:p>
        </p:txBody>
      </p:sp>
      <p:sp>
        <p:nvSpPr>
          <p:cNvPr id="12" name="TextovéPole 11">
            <a:extLst>
              <a:ext uri="{FF2B5EF4-FFF2-40B4-BE49-F238E27FC236}">
                <a16:creationId xmlns:a16="http://schemas.microsoft.com/office/drawing/2014/main" id="{2DCDDDE5-D0FF-4858-A4DD-9B9B21F123B4}"/>
              </a:ext>
            </a:extLst>
          </p:cNvPr>
          <p:cNvSpPr txBox="1"/>
          <p:nvPr/>
        </p:nvSpPr>
        <p:spPr>
          <a:xfrm>
            <a:off x="5930078" y="4386552"/>
            <a:ext cx="3185009" cy="261610"/>
          </a:xfrm>
          <a:prstGeom prst="rect">
            <a:avLst/>
          </a:prstGeom>
          <a:noFill/>
        </p:spPr>
        <p:txBody>
          <a:bodyPr wrap="square">
            <a:spAutoFit/>
          </a:bodyPr>
          <a:lstStyle/>
          <a:p>
            <a:pPr algn="ctr"/>
            <a:r>
              <a:rPr lang="en-US" sz="1050" dirty="0"/>
              <a:t>Exchanges of H</a:t>
            </a:r>
            <a:r>
              <a:rPr lang="en-US" sz="1050" baseline="30000" dirty="0"/>
              <a:t>+</a:t>
            </a:r>
            <a:r>
              <a:rPr lang="en-US" sz="1050" dirty="0"/>
              <a:t> for K</a:t>
            </a:r>
            <a:r>
              <a:rPr lang="en-US" sz="1050" baseline="30000" dirty="0"/>
              <a:t>+</a:t>
            </a:r>
            <a:r>
              <a:rPr lang="en-US" sz="1050" dirty="0"/>
              <a:t> and Na</a:t>
            </a:r>
            <a:r>
              <a:rPr lang="en-US" sz="1050" baseline="30000" dirty="0"/>
              <a:t>+</a:t>
            </a:r>
            <a:r>
              <a:rPr lang="en-US" sz="1050" dirty="0"/>
              <a:t> between ISF and ICF</a:t>
            </a:r>
          </a:p>
        </p:txBody>
      </p:sp>
      <p:sp>
        <p:nvSpPr>
          <p:cNvPr id="13" name="TextovéPole 12">
            <a:extLst>
              <a:ext uri="{FF2B5EF4-FFF2-40B4-BE49-F238E27FC236}">
                <a16:creationId xmlns:a16="http://schemas.microsoft.com/office/drawing/2014/main" id="{C21842DE-285C-4B75-97C7-327CA8FD1BA4}"/>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4" name="TextovéPole 13">
            <a:extLst>
              <a:ext uri="{FF2B5EF4-FFF2-40B4-BE49-F238E27FC236}">
                <a16:creationId xmlns:a16="http://schemas.microsoft.com/office/drawing/2014/main" id="{6D863DE9-8BDD-4FC5-9961-AC5E54E447ED}"/>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a:t>
            </a:r>
            <a:endParaRPr lang="en-US" dirty="0"/>
          </a:p>
        </p:txBody>
      </p:sp>
    </p:spTree>
    <p:custDataLst>
      <p:tags r:id="rId1"/>
    </p:custDataLst>
    <p:extLst>
      <p:ext uri="{BB962C8B-B14F-4D97-AF65-F5344CB8AC3E}">
        <p14:creationId xmlns:p14="http://schemas.microsoft.com/office/powerpoint/2010/main" val="23726396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1" name="Rectangle 3" descr="Pergamen">
            <a:extLst>
              <a:ext uri="{FF2B5EF4-FFF2-40B4-BE49-F238E27FC236}">
                <a16:creationId xmlns:a16="http://schemas.microsoft.com/office/drawing/2014/main" id="{4DD4766E-4543-472E-9BEA-800739939540}"/>
              </a:ext>
            </a:extLst>
          </p:cNvPr>
          <p:cNvSpPr>
            <a:spLocks noChangeArrowheads="1"/>
          </p:cNvSpPr>
          <p:nvPr/>
        </p:nvSpPr>
        <p:spPr bwMode="auto">
          <a:xfrm>
            <a:off x="1523997" y="3778472"/>
            <a:ext cx="9144000" cy="3041650"/>
          </a:xfrm>
          <a:prstGeom prst="rect">
            <a:avLst/>
          </a:prstGeom>
          <a:solidFill>
            <a:srgbClr val="FFFFFF"/>
          </a:solidFill>
          <a:ln>
            <a:noFill/>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dirty="0">
              <a:latin typeface="Times New Roman" panose="02020603050405020304" pitchFamily="18" charset="0"/>
            </a:endParaRPr>
          </a:p>
        </p:txBody>
      </p:sp>
      <p:sp>
        <p:nvSpPr>
          <p:cNvPr id="263214" name="Rectangle 61">
            <a:extLst>
              <a:ext uri="{FF2B5EF4-FFF2-40B4-BE49-F238E27FC236}">
                <a16:creationId xmlns:a16="http://schemas.microsoft.com/office/drawing/2014/main" id="{A4C08C23-97BB-44BB-9215-A261A9F9CA85}"/>
              </a:ext>
            </a:extLst>
          </p:cNvPr>
          <p:cNvSpPr>
            <a:spLocks noChangeArrowheads="1"/>
          </p:cNvSpPr>
          <p:nvPr/>
        </p:nvSpPr>
        <p:spPr bwMode="auto">
          <a:xfrm>
            <a:off x="6600825" y="6132514"/>
            <a:ext cx="1093788" cy="658811"/>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0" name="Rectangle 2">
            <a:extLst>
              <a:ext uri="{FF2B5EF4-FFF2-40B4-BE49-F238E27FC236}">
                <a16:creationId xmlns:a16="http://schemas.microsoft.com/office/drawing/2014/main" id="{3FEAF5DF-B7B0-430F-87B3-39D39DD6315A}"/>
              </a:ext>
            </a:extLst>
          </p:cNvPr>
          <p:cNvSpPr>
            <a:spLocks noChangeArrowheads="1"/>
          </p:cNvSpPr>
          <p:nvPr/>
        </p:nvSpPr>
        <p:spPr bwMode="auto">
          <a:xfrm>
            <a:off x="1523998" y="-23810"/>
            <a:ext cx="9144001" cy="4648199"/>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2" name="Rectangle 4">
            <a:extLst>
              <a:ext uri="{FF2B5EF4-FFF2-40B4-BE49-F238E27FC236}">
                <a16:creationId xmlns:a16="http://schemas.microsoft.com/office/drawing/2014/main" id="{0B9EB057-F7C8-4459-A014-06740152989B}"/>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3" name="Rectangle 5">
            <a:extLst>
              <a:ext uri="{FF2B5EF4-FFF2-40B4-BE49-F238E27FC236}">
                <a16:creationId xmlns:a16="http://schemas.microsoft.com/office/drawing/2014/main" id="{67401B0B-7602-46EB-B126-15450C66449E}"/>
              </a:ext>
            </a:extLst>
          </p:cNvPr>
          <p:cNvSpPr>
            <a:spLocks noChangeArrowheads="1"/>
          </p:cNvSpPr>
          <p:nvPr/>
        </p:nvSpPr>
        <p:spPr bwMode="auto">
          <a:xfrm>
            <a:off x="8893175" y="5387976"/>
            <a:ext cx="1111250" cy="10080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4" name="Rectangle 6">
            <a:extLst>
              <a:ext uri="{FF2B5EF4-FFF2-40B4-BE49-F238E27FC236}">
                <a16:creationId xmlns:a16="http://schemas.microsoft.com/office/drawing/2014/main" id="{0B7E1803-DDAF-4BD5-B1C1-A3BC825D6F30}"/>
              </a:ext>
            </a:extLst>
          </p:cNvPr>
          <p:cNvSpPr>
            <a:spLocks noChangeArrowheads="1"/>
          </p:cNvSpPr>
          <p:nvPr/>
        </p:nvSpPr>
        <p:spPr bwMode="auto">
          <a:xfrm>
            <a:off x="4143375" y="1787526"/>
            <a:ext cx="1144588" cy="708025"/>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5" name="Rectangle 7">
            <a:extLst>
              <a:ext uri="{FF2B5EF4-FFF2-40B4-BE49-F238E27FC236}">
                <a16:creationId xmlns:a16="http://schemas.microsoft.com/office/drawing/2014/main" id="{D5905DD4-3358-43ED-80AD-FFA3F0F7B925}"/>
              </a:ext>
            </a:extLst>
          </p:cNvPr>
          <p:cNvSpPr>
            <a:spLocks noChangeArrowheads="1"/>
          </p:cNvSpPr>
          <p:nvPr/>
        </p:nvSpPr>
        <p:spPr bwMode="auto">
          <a:xfrm>
            <a:off x="2005013" y="1193800"/>
            <a:ext cx="927100" cy="74295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6" name="Text Box 8">
            <a:extLst>
              <a:ext uri="{FF2B5EF4-FFF2-40B4-BE49-F238E27FC236}">
                <a16:creationId xmlns:a16="http://schemas.microsoft.com/office/drawing/2014/main" id="{22878E75-7D67-4A3C-BE3F-9EB68CD8028A}"/>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263177" name="Text Box 9">
            <a:extLst>
              <a:ext uri="{FF2B5EF4-FFF2-40B4-BE49-F238E27FC236}">
                <a16:creationId xmlns:a16="http://schemas.microsoft.com/office/drawing/2014/main" id="{87881539-F8FB-4ABD-B5A8-F3D78F0F054F}"/>
              </a:ext>
            </a:extLst>
          </p:cNvPr>
          <p:cNvSpPr txBox="1">
            <a:spLocks noChangeArrowheads="1"/>
          </p:cNvSpPr>
          <p:nvPr/>
        </p:nvSpPr>
        <p:spPr bwMode="auto">
          <a:xfrm>
            <a:off x="2265363" y="222726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263178" name="Text Box 10">
            <a:extLst>
              <a:ext uri="{FF2B5EF4-FFF2-40B4-BE49-F238E27FC236}">
                <a16:creationId xmlns:a16="http://schemas.microsoft.com/office/drawing/2014/main" id="{A7C0E45A-CEA8-4791-839E-5AE616DDEB14}"/>
              </a:ext>
            </a:extLst>
          </p:cNvPr>
          <p:cNvSpPr txBox="1">
            <a:spLocks noChangeArrowheads="1"/>
          </p:cNvSpPr>
          <p:nvPr/>
        </p:nvSpPr>
        <p:spPr bwMode="auto">
          <a:xfrm>
            <a:off x="4200367" y="1931779"/>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25000" dirty="0">
                <a:latin typeface="Arial" panose="020B0604020202020204" pitchFamily="34" charset="0"/>
              </a:rPr>
              <a:t>2</a:t>
            </a:r>
            <a:r>
              <a:rPr lang="cs-CZ" altLang="cs-CZ" sz="2400" b="1" dirty="0">
                <a:latin typeface="Arial" panose="020B0604020202020204" pitchFamily="34" charset="0"/>
              </a:rPr>
              <a:t>CO</a:t>
            </a:r>
            <a:r>
              <a:rPr lang="cs-CZ" altLang="cs-CZ" sz="2400" b="1" baseline="-25000" dirty="0">
                <a:latin typeface="Arial" panose="020B0604020202020204" pitchFamily="34" charset="0"/>
              </a:rPr>
              <a:t>3</a:t>
            </a:r>
            <a:endParaRPr lang="cs-CZ" altLang="cs-CZ" sz="2400" dirty="0">
              <a:latin typeface="Times New Roman" panose="02020603050405020304" pitchFamily="18" charset="0"/>
            </a:endParaRPr>
          </a:p>
        </p:txBody>
      </p:sp>
      <p:grpSp>
        <p:nvGrpSpPr>
          <p:cNvPr id="263179" name="Group 11">
            <a:extLst>
              <a:ext uri="{FF2B5EF4-FFF2-40B4-BE49-F238E27FC236}">
                <a16:creationId xmlns:a16="http://schemas.microsoft.com/office/drawing/2014/main" id="{97795744-6B8E-4E7E-8DC1-323F223F681E}"/>
              </a:ext>
            </a:extLst>
          </p:cNvPr>
          <p:cNvGrpSpPr>
            <a:grpSpLocks/>
          </p:cNvGrpSpPr>
          <p:nvPr/>
        </p:nvGrpSpPr>
        <p:grpSpPr bwMode="auto">
          <a:xfrm>
            <a:off x="5289551" y="1635126"/>
            <a:ext cx="1249363" cy="911225"/>
            <a:chOff x="2365" y="1176"/>
            <a:chExt cx="787" cy="1285"/>
          </a:xfrm>
        </p:grpSpPr>
        <p:sp>
          <p:nvSpPr>
            <p:cNvPr id="263245" name="Freeform 12">
              <a:extLst>
                <a:ext uri="{FF2B5EF4-FFF2-40B4-BE49-F238E27FC236}">
                  <a16:creationId xmlns:a16="http://schemas.microsoft.com/office/drawing/2014/main" id="{894A2D73-F88B-480B-B0B8-916BC6182FFC}"/>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6" name="Freeform 13">
              <a:extLst>
                <a:ext uri="{FF2B5EF4-FFF2-40B4-BE49-F238E27FC236}">
                  <a16:creationId xmlns:a16="http://schemas.microsoft.com/office/drawing/2014/main" id="{3DBC3211-B185-4029-9BF5-96D6F2F7C825}"/>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63180" name="Group 14">
            <a:extLst>
              <a:ext uri="{FF2B5EF4-FFF2-40B4-BE49-F238E27FC236}">
                <a16:creationId xmlns:a16="http://schemas.microsoft.com/office/drawing/2014/main" id="{C2725D2F-E11E-4AC7-B368-18C0C0BAABDF}"/>
              </a:ext>
            </a:extLst>
          </p:cNvPr>
          <p:cNvGrpSpPr>
            <a:grpSpLocks/>
          </p:cNvGrpSpPr>
          <p:nvPr/>
        </p:nvGrpSpPr>
        <p:grpSpPr bwMode="auto">
          <a:xfrm flipH="1">
            <a:off x="2949575" y="1617663"/>
            <a:ext cx="1193800" cy="849312"/>
            <a:chOff x="2575" y="781"/>
            <a:chExt cx="866" cy="1284"/>
          </a:xfrm>
        </p:grpSpPr>
        <p:sp>
          <p:nvSpPr>
            <p:cNvPr id="263243" name="Freeform 15">
              <a:extLst>
                <a:ext uri="{FF2B5EF4-FFF2-40B4-BE49-F238E27FC236}">
                  <a16:creationId xmlns:a16="http://schemas.microsoft.com/office/drawing/2014/main" id="{DB3A4A58-DA9B-4AB3-BA9B-031865ED7110}"/>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4" name="Freeform 16">
              <a:extLst>
                <a:ext uri="{FF2B5EF4-FFF2-40B4-BE49-F238E27FC236}">
                  <a16:creationId xmlns:a16="http://schemas.microsoft.com/office/drawing/2014/main" id="{B8DF9412-4B39-4DFC-B332-541BBB85FF71}"/>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63181" name="Rectangle 17">
            <a:extLst>
              <a:ext uri="{FF2B5EF4-FFF2-40B4-BE49-F238E27FC236}">
                <a16:creationId xmlns:a16="http://schemas.microsoft.com/office/drawing/2014/main" id="{CCE4EDFE-CAEF-441E-A44A-5325C2182831}"/>
              </a:ext>
            </a:extLst>
          </p:cNvPr>
          <p:cNvSpPr>
            <a:spLocks noChangeArrowheads="1"/>
          </p:cNvSpPr>
          <p:nvPr/>
        </p:nvSpPr>
        <p:spPr bwMode="auto">
          <a:xfrm>
            <a:off x="8901113" y="5640389"/>
            <a:ext cx="1111250" cy="782637"/>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2" name="Rectangle 18">
            <a:extLst>
              <a:ext uri="{FF2B5EF4-FFF2-40B4-BE49-F238E27FC236}">
                <a16:creationId xmlns:a16="http://schemas.microsoft.com/office/drawing/2014/main" id="{358AA424-D5DB-47F2-8041-81F52950F030}"/>
              </a:ext>
            </a:extLst>
          </p:cNvPr>
          <p:cNvSpPr>
            <a:spLocks noChangeArrowheads="1"/>
          </p:cNvSpPr>
          <p:nvPr/>
        </p:nvSpPr>
        <p:spPr bwMode="auto">
          <a:xfrm>
            <a:off x="7129463" y="3911601"/>
            <a:ext cx="1100137" cy="923925"/>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3" name="Rectangle 19">
            <a:extLst>
              <a:ext uri="{FF2B5EF4-FFF2-40B4-BE49-F238E27FC236}">
                <a16:creationId xmlns:a16="http://schemas.microsoft.com/office/drawing/2014/main" id="{45C46295-CE5E-4563-BD30-BD83AFD94080}"/>
              </a:ext>
            </a:extLst>
          </p:cNvPr>
          <p:cNvSpPr>
            <a:spLocks noChangeArrowheads="1"/>
          </p:cNvSpPr>
          <p:nvPr/>
        </p:nvSpPr>
        <p:spPr bwMode="auto">
          <a:xfrm>
            <a:off x="6591300" y="6396038"/>
            <a:ext cx="1111250" cy="40005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4" name="Text Box 20">
            <a:extLst>
              <a:ext uri="{FF2B5EF4-FFF2-40B4-BE49-F238E27FC236}">
                <a16:creationId xmlns:a16="http://schemas.microsoft.com/office/drawing/2014/main" id="{CC8FDF4A-5D99-4AE9-AD04-74EF653D42D2}"/>
              </a:ext>
            </a:extLst>
          </p:cNvPr>
          <p:cNvSpPr txBox="1">
            <a:spLocks noChangeArrowheads="1"/>
          </p:cNvSpPr>
          <p:nvPr/>
        </p:nvSpPr>
        <p:spPr bwMode="auto">
          <a:xfrm>
            <a:off x="6735763" y="6400800"/>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err="1">
                <a:latin typeface="Arial" panose="020B0604020202020204" pitchFamily="34" charset="0"/>
              </a:rPr>
              <a:t>Buf</a:t>
            </a:r>
            <a:r>
              <a:rPr lang="cs-CZ" altLang="cs-CZ" sz="2400" b="1" dirty="0">
                <a:latin typeface="Arial" panose="020B0604020202020204" pitchFamily="34" charset="0"/>
              </a:rPr>
              <a:t> </a:t>
            </a:r>
            <a:r>
              <a:rPr lang="cs-CZ" altLang="cs-CZ" sz="2400" b="1" baseline="70000" dirty="0">
                <a:latin typeface="Arial" panose="020B0604020202020204" pitchFamily="34" charset="0"/>
              </a:rPr>
              <a:t>-</a:t>
            </a:r>
            <a:endParaRPr lang="cs-CZ" altLang="cs-CZ" sz="2400" b="1" dirty="0">
              <a:latin typeface="Times New Roman" panose="02020603050405020304" pitchFamily="18" charset="0"/>
            </a:endParaRPr>
          </a:p>
        </p:txBody>
      </p:sp>
      <p:sp>
        <p:nvSpPr>
          <p:cNvPr id="263185" name="Freeform 21">
            <a:extLst>
              <a:ext uri="{FF2B5EF4-FFF2-40B4-BE49-F238E27FC236}">
                <a16:creationId xmlns:a16="http://schemas.microsoft.com/office/drawing/2014/main" id="{46C25B86-B691-4FE4-B2E3-A5BDFCEBE808}"/>
              </a:ext>
            </a:extLst>
          </p:cNvPr>
          <p:cNvSpPr>
            <a:spLocks/>
          </p:cNvSpPr>
          <p:nvPr/>
        </p:nvSpPr>
        <p:spPr bwMode="auto">
          <a:xfrm>
            <a:off x="7124701" y="5641976"/>
            <a:ext cx="1768475" cy="485775"/>
          </a:xfrm>
          <a:custGeom>
            <a:avLst/>
            <a:gdLst>
              <a:gd name="T0" fmla="*/ 2147483646 w 1114"/>
              <a:gd name="T1" fmla="*/ 2147483646 h 306"/>
              <a:gd name="T2" fmla="*/ 2147483646 w 1114"/>
              <a:gd name="T3" fmla="*/ 2147483646 h 306"/>
              <a:gd name="T4" fmla="*/ 2147483646 w 1114"/>
              <a:gd name="T5" fmla="*/ 2147483646 h 306"/>
              <a:gd name="T6" fmla="*/ 2147483646 w 1114"/>
              <a:gd name="T7" fmla="*/ 2147483646 h 306"/>
              <a:gd name="T8" fmla="*/ 2147483646 w 1114"/>
              <a:gd name="T9" fmla="*/ 2147483646 h 306"/>
              <a:gd name="T10" fmla="*/ 0 w 1114"/>
              <a:gd name="T11" fmla="*/ 2147483646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86" name="Freeform 22">
            <a:extLst>
              <a:ext uri="{FF2B5EF4-FFF2-40B4-BE49-F238E27FC236}">
                <a16:creationId xmlns:a16="http://schemas.microsoft.com/office/drawing/2014/main" id="{34538A50-D7DF-4E44-82FD-C07A582B4A00}"/>
              </a:ext>
            </a:extLst>
          </p:cNvPr>
          <p:cNvSpPr>
            <a:spLocks/>
          </p:cNvSpPr>
          <p:nvPr/>
        </p:nvSpPr>
        <p:spPr bwMode="auto">
          <a:xfrm>
            <a:off x="7702551" y="6124576"/>
            <a:ext cx="1203325" cy="487363"/>
          </a:xfrm>
          <a:custGeom>
            <a:avLst/>
            <a:gdLst>
              <a:gd name="T0" fmla="*/ 2147483646 w 758"/>
              <a:gd name="T1" fmla="*/ 0 h 307"/>
              <a:gd name="T2" fmla="*/ 2147483646 w 758"/>
              <a:gd name="T3" fmla="*/ 2147483646 h 307"/>
              <a:gd name="T4" fmla="*/ 2147483646 w 758"/>
              <a:gd name="T5" fmla="*/ 0 h 307"/>
              <a:gd name="T6" fmla="*/ 2147483646 w 758"/>
              <a:gd name="T7" fmla="*/ 2147483646 h 307"/>
              <a:gd name="T8" fmla="*/ 2147483646 w 758"/>
              <a:gd name="T9" fmla="*/ 2147483646 h 307"/>
              <a:gd name="T10" fmla="*/ 2147483646 w 758"/>
              <a:gd name="T11" fmla="*/ 2147483646 h 307"/>
              <a:gd name="T12" fmla="*/ 0 w 758"/>
              <a:gd name="T13" fmla="*/ 2147483646 h 307"/>
              <a:gd name="T14" fmla="*/ 0 60000 65536"/>
              <a:gd name="T15" fmla="*/ 0 60000 65536"/>
              <a:gd name="T16" fmla="*/ 0 60000 65536"/>
              <a:gd name="T17" fmla="*/ 0 60000 65536"/>
              <a:gd name="T18" fmla="*/ 0 60000 65536"/>
              <a:gd name="T19" fmla="*/ 0 60000 65536"/>
              <a:gd name="T20" fmla="*/ 0 60000 65536"/>
              <a:gd name="T21" fmla="*/ 0 w 758"/>
              <a:gd name="T22" fmla="*/ 0 h 307"/>
              <a:gd name="T23" fmla="*/ 758 w 758"/>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8" h="307">
                <a:moveTo>
                  <a:pt x="758" y="0"/>
                </a:moveTo>
                <a:lnTo>
                  <a:pt x="545" y="2"/>
                </a:lnTo>
                <a:lnTo>
                  <a:pt x="296" y="0"/>
                </a:lnTo>
                <a:cubicBezTo>
                  <a:pt x="239" y="10"/>
                  <a:pt x="219" y="22"/>
                  <a:pt x="204" y="65"/>
                </a:cubicBezTo>
                <a:lnTo>
                  <a:pt x="204" y="257"/>
                </a:lnTo>
                <a:cubicBezTo>
                  <a:pt x="193" y="296"/>
                  <a:pt x="177" y="292"/>
                  <a:pt x="143" y="300"/>
                </a:cubicBezTo>
                <a:lnTo>
                  <a:pt x="0" y="307"/>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87" name="Text Box 23">
            <a:extLst>
              <a:ext uri="{FF2B5EF4-FFF2-40B4-BE49-F238E27FC236}">
                <a16:creationId xmlns:a16="http://schemas.microsoft.com/office/drawing/2014/main" id="{F0DE1B02-8180-49D4-97C0-B5E2A0826F0E}"/>
              </a:ext>
            </a:extLst>
          </p:cNvPr>
          <p:cNvSpPr txBox="1">
            <a:spLocks noChangeArrowheads="1"/>
          </p:cNvSpPr>
          <p:nvPr/>
        </p:nvSpPr>
        <p:spPr bwMode="auto">
          <a:xfrm>
            <a:off x="9091613" y="592772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263188" name="Line 24">
            <a:extLst>
              <a:ext uri="{FF2B5EF4-FFF2-40B4-BE49-F238E27FC236}">
                <a16:creationId xmlns:a16="http://schemas.microsoft.com/office/drawing/2014/main" id="{947E521E-F154-420F-AA67-5B5D2A197AA0}"/>
              </a:ext>
            </a:extLst>
          </p:cNvPr>
          <p:cNvSpPr>
            <a:spLocks noChangeShapeType="1"/>
          </p:cNvSpPr>
          <p:nvPr/>
        </p:nvSpPr>
        <p:spPr bwMode="auto">
          <a:xfrm>
            <a:off x="9078119" y="6004717"/>
            <a:ext cx="1587" cy="303213"/>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189" name="Rectangle 25">
            <a:extLst>
              <a:ext uri="{FF2B5EF4-FFF2-40B4-BE49-F238E27FC236}">
                <a16:creationId xmlns:a16="http://schemas.microsoft.com/office/drawing/2014/main" id="{54A311AE-0781-4A51-830A-1D145B8E553B}"/>
              </a:ext>
            </a:extLst>
          </p:cNvPr>
          <p:cNvSpPr>
            <a:spLocks noChangeArrowheads="1"/>
          </p:cNvSpPr>
          <p:nvPr/>
        </p:nvSpPr>
        <p:spPr bwMode="auto">
          <a:xfrm>
            <a:off x="6543676" y="5441950"/>
            <a:ext cx="587375" cy="6286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0" name="Rectangle 26">
            <a:extLst>
              <a:ext uri="{FF2B5EF4-FFF2-40B4-BE49-F238E27FC236}">
                <a16:creationId xmlns:a16="http://schemas.microsoft.com/office/drawing/2014/main" id="{5321C7CD-6A11-4697-82A3-5A2C982E3C3F}"/>
              </a:ext>
            </a:extLst>
          </p:cNvPr>
          <p:cNvSpPr>
            <a:spLocks noChangeArrowheads="1"/>
          </p:cNvSpPr>
          <p:nvPr/>
        </p:nvSpPr>
        <p:spPr bwMode="auto">
          <a:xfrm>
            <a:off x="7118350" y="4318001"/>
            <a:ext cx="1111250" cy="531813"/>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1" name="Rectangle 27">
            <a:extLst>
              <a:ext uri="{FF2B5EF4-FFF2-40B4-BE49-F238E27FC236}">
                <a16:creationId xmlns:a16="http://schemas.microsoft.com/office/drawing/2014/main" id="{FC629048-316D-42F8-B6D7-898C94C74A28}"/>
              </a:ext>
            </a:extLst>
          </p:cNvPr>
          <p:cNvSpPr>
            <a:spLocks noChangeArrowheads="1"/>
          </p:cNvSpPr>
          <p:nvPr/>
        </p:nvSpPr>
        <p:spPr bwMode="auto">
          <a:xfrm>
            <a:off x="4129089" y="5103814"/>
            <a:ext cx="1144587" cy="788987"/>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2" name="Rectangle 28">
            <a:extLst>
              <a:ext uri="{FF2B5EF4-FFF2-40B4-BE49-F238E27FC236}">
                <a16:creationId xmlns:a16="http://schemas.microsoft.com/office/drawing/2014/main" id="{7B30E433-DF02-41DD-8A8D-FC28FE0E21D0}"/>
              </a:ext>
            </a:extLst>
          </p:cNvPr>
          <p:cNvSpPr>
            <a:spLocks noChangeArrowheads="1"/>
          </p:cNvSpPr>
          <p:nvPr/>
        </p:nvSpPr>
        <p:spPr bwMode="auto">
          <a:xfrm>
            <a:off x="2082800" y="4819650"/>
            <a:ext cx="927100" cy="769938"/>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3" name="Text Box 29">
            <a:extLst>
              <a:ext uri="{FF2B5EF4-FFF2-40B4-BE49-F238E27FC236}">
                <a16:creationId xmlns:a16="http://schemas.microsoft.com/office/drawing/2014/main" id="{BC05CE01-BEDD-4488-A85C-F91FAC260696}"/>
              </a:ext>
            </a:extLst>
          </p:cNvPr>
          <p:cNvSpPr txBox="1">
            <a:spLocks noChangeArrowheads="1"/>
          </p:cNvSpPr>
          <p:nvPr/>
        </p:nvSpPr>
        <p:spPr bwMode="auto">
          <a:xfrm>
            <a:off x="2228851" y="50276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263194" name="Text Box 30">
            <a:extLst>
              <a:ext uri="{FF2B5EF4-FFF2-40B4-BE49-F238E27FC236}">
                <a16:creationId xmlns:a16="http://schemas.microsoft.com/office/drawing/2014/main" id="{C8C2D6FB-3D48-4705-A478-176280F891CF}"/>
              </a:ext>
            </a:extLst>
          </p:cNvPr>
          <p:cNvSpPr txBox="1">
            <a:spLocks noChangeArrowheads="1"/>
          </p:cNvSpPr>
          <p:nvPr/>
        </p:nvSpPr>
        <p:spPr bwMode="auto">
          <a:xfrm>
            <a:off x="2270126" y="5788025"/>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263195" name="Text Box 31">
            <a:extLst>
              <a:ext uri="{FF2B5EF4-FFF2-40B4-BE49-F238E27FC236}">
                <a16:creationId xmlns:a16="http://schemas.microsoft.com/office/drawing/2014/main" id="{495E8B35-F40B-4E8B-862F-91893CD25DBC}"/>
              </a:ext>
            </a:extLst>
          </p:cNvPr>
          <p:cNvSpPr txBox="1">
            <a:spLocks noChangeArrowheads="1"/>
          </p:cNvSpPr>
          <p:nvPr/>
        </p:nvSpPr>
        <p:spPr bwMode="auto">
          <a:xfrm>
            <a:off x="4125914" y="5307013"/>
            <a:ext cx="1087437" cy="457200"/>
          </a:xfrm>
          <a:prstGeom prst="rect">
            <a:avLst/>
          </a:prstGeom>
          <a:noFill/>
          <a:ln>
            <a:noFill/>
          </a:ln>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25000" dirty="0">
                <a:latin typeface="Arial" panose="020B0604020202020204" pitchFamily="34" charset="0"/>
              </a:rPr>
              <a:t>2</a:t>
            </a:r>
            <a:r>
              <a:rPr lang="cs-CZ" altLang="cs-CZ" sz="2400" b="1" dirty="0">
                <a:latin typeface="Arial" panose="020B0604020202020204" pitchFamily="34" charset="0"/>
              </a:rPr>
              <a:t>CO</a:t>
            </a:r>
            <a:r>
              <a:rPr lang="cs-CZ" altLang="cs-CZ" sz="2400" b="1" baseline="-25000" dirty="0">
                <a:latin typeface="Arial" panose="020B0604020202020204" pitchFamily="34" charset="0"/>
              </a:rPr>
              <a:t>3</a:t>
            </a:r>
            <a:endParaRPr lang="cs-CZ" altLang="cs-CZ" sz="2400" dirty="0">
              <a:latin typeface="Times New Roman" panose="02020603050405020304" pitchFamily="18" charset="0"/>
            </a:endParaRPr>
          </a:p>
        </p:txBody>
      </p:sp>
      <p:sp>
        <p:nvSpPr>
          <p:cNvPr id="263196" name="Text Box 32">
            <a:extLst>
              <a:ext uri="{FF2B5EF4-FFF2-40B4-BE49-F238E27FC236}">
                <a16:creationId xmlns:a16="http://schemas.microsoft.com/office/drawing/2014/main" id="{E7F98EF1-ADAC-457F-AA21-F4B28452B03C}"/>
              </a:ext>
            </a:extLst>
          </p:cNvPr>
          <p:cNvSpPr txBox="1">
            <a:spLocks noChangeArrowheads="1"/>
          </p:cNvSpPr>
          <p:nvPr/>
        </p:nvSpPr>
        <p:spPr bwMode="auto">
          <a:xfrm>
            <a:off x="7288214" y="43672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263197" name="Freeform 33">
            <a:extLst>
              <a:ext uri="{FF2B5EF4-FFF2-40B4-BE49-F238E27FC236}">
                <a16:creationId xmlns:a16="http://schemas.microsoft.com/office/drawing/2014/main" id="{5FB4DBF6-D0E2-4444-A935-680C28594370}"/>
              </a:ext>
            </a:extLst>
          </p:cNvPr>
          <p:cNvSpPr>
            <a:spLocks/>
          </p:cNvSpPr>
          <p:nvPr/>
        </p:nvSpPr>
        <p:spPr bwMode="auto">
          <a:xfrm>
            <a:off x="5324475" y="4730750"/>
            <a:ext cx="1804988" cy="711200"/>
          </a:xfrm>
          <a:custGeom>
            <a:avLst/>
            <a:gdLst>
              <a:gd name="T0" fmla="*/ 0 w 1137"/>
              <a:gd name="T1" fmla="*/ 2147483646 h 448"/>
              <a:gd name="T2" fmla="*/ 2147483646 w 1137"/>
              <a:gd name="T3" fmla="*/ 2147483646 h 448"/>
              <a:gd name="T4" fmla="*/ 2147483646 w 1137"/>
              <a:gd name="T5" fmla="*/ 2147483646 h 448"/>
              <a:gd name="T6" fmla="*/ 2147483646 w 1137"/>
              <a:gd name="T7" fmla="*/ 2147483646 h 448"/>
              <a:gd name="T8" fmla="*/ 2147483646 w 1137"/>
              <a:gd name="T9" fmla="*/ 0 h 448"/>
              <a:gd name="T10" fmla="*/ 2147483646 w 1137"/>
              <a:gd name="T11" fmla="*/ 2147483646 h 448"/>
              <a:gd name="T12" fmla="*/ 0 60000 65536"/>
              <a:gd name="T13" fmla="*/ 0 60000 65536"/>
              <a:gd name="T14" fmla="*/ 0 60000 65536"/>
              <a:gd name="T15" fmla="*/ 0 60000 65536"/>
              <a:gd name="T16" fmla="*/ 0 60000 65536"/>
              <a:gd name="T17" fmla="*/ 0 60000 65536"/>
              <a:gd name="T18" fmla="*/ 0 w 1137"/>
              <a:gd name="T19" fmla="*/ 0 h 448"/>
              <a:gd name="T20" fmla="*/ 1137 w 1137"/>
              <a:gd name="T21" fmla="*/ 448 h 448"/>
            </a:gdLst>
            <a:ahLst/>
            <a:cxnLst>
              <a:cxn ang="T12">
                <a:pos x="T0" y="T1"/>
              </a:cxn>
              <a:cxn ang="T13">
                <a:pos x="T2" y="T3"/>
              </a:cxn>
              <a:cxn ang="T14">
                <a:pos x="T4" y="T5"/>
              </a:cxn>
              <a:cxn ang="T15">
                <a:pos x="T6" y="T7"/>
              </a:cxn>
              <a:cxn ang="T16">
                <a:pos x="T8" y="T9"/>
              </a:cxn>
              <a:cxn ang="T17">
                <a:pos x="T10" y="T11"/>
              </a:cxn>
            </a:cxnLst>
            <a:rect l="T18" t="T19" r="T20" b="T21"/>
            <a:pathLst>
              <a:path w="1137" h="448">
                <a:moveTo>
                  <a:pt x="0" y="446"/>
                </a:moveTo>
                <a:lnTo>
                  <a:pt x="388" y="448"/>
                </a:lnTo>
                <a:cubicBezTo>
                  <a:pt x="463" y="435"/>
                  <a:pt x="438" y="422"/>
                  <a:pt x="450" y="368"/>
                </a:cubicBezTo>
                <a:lnTo>
                  <a:pt x="463" y="124"/>
                </a:lnTo>
                <a:cubicBezTo>
                  <a:pt x="482" y="63"/>
                  <a:pt x="454" y="19"/>
                  <a:pt x="566" y="0"/>
                </a:cubicBezTo>
                <a:lnTo>
                  <a:pt x="1137" y="12"/>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98" name="Freeform 34">
            <a:extLst>
              <a:ext uri="{FF2B5EF4-FFF2-40B4-BE49-F238E27FC236}">
                <a16:creationId xmlns:a16="http://schemas.microsoft.com/office/drawing/2014/main" id="{2D9BD22C-A74E-4E9D-B18B-7260E9684F37}"/>
              </a:ext>
            </a:extLst>
          </p:cNvPr>
          <p:cNvSpPr>
            <a:spLocks/>
          </p:cNvSpPr>
          <p:nvPr/>
        </p:nvSpPr>
        <p:spPr bwMode="auto">
          <a:xfrm>
            <a:off x="5267325" y="5438775"/>
            <a:ext cx="1284288" cy="47148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63199" name="Group 35">
            <a:extLst>
              <a:ext uri="{FF2B5EF4-FFF2-40B4-BE49-F238E27FC236}">
                <a16:creationId xmlns:a16="http://schemas.microsoft.com/office/drawing/2014/main" id="{78C81C3B-EA9C-482F-AC93-89A64CBC3B94}"/>
              </a:ext>
            </a:extLst>
          </p:cNvPr>
          <p:cNvGrpSpPr>
            <a:grpSpLocks/>
          </p:cNvGrpSpPr>
          <p:nvPr/>
        </p:nvGrpSpPr>
        <p:grpSpPr bwMode="auto">
          <a:xfrm flipH="1">
            <a:off x="2998788" y="5141913"/>
            <a:ext cx="1130300" cy="849312"/>
            <a:chOff x="2575" y="781"/>
            <a:chExt cx="866" cy="1284"/>
          </a:xfrm>
        </p:grpSpPr>
        <p:sp>
          <p:nvSpPr>
            <p:cNvPr id="263241" name="Freeform 36">
              <a:extLst>
                <a:ext uri="{FF2B5EF4-FFF2-40B4-BE49-F238E27FC236}">
                  <a16:creationId xmlns:a16="http://schemas.microsoft.com/office/drawing/2014/main" id="{3D33EC13-242C-4341-97C8-C762F1502465}"/>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2" name="Freeform 37">
              <a:extLst>
                <a:ext uri="{FF2B5EF4-FFF2-40B4-BE49-F238E27FC236}">
                  <a16:creationId xmlns:a16="http://schemas.microsoft.com/office/drawing/2014/main" id="{12CB54AC-842D-4FEF-B8FE-7967F9C06E5C}"/>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63200" name="Line 38">
            <a:extLst>
              <a:ext uri="{FF2B5EF4-FFF2-40B4-BE49-F238E27FC236}">
                <a16:creationId xmlns:a16="http://schemas.microsoft.com/office/drawing/2014/main" id="{26FA3178-47EE-49C9-8C3A-0E0619991B34}"/>
              </a:ext>
            </a:extLst>
          </p:cNvPr>
          <p:cNvSpPr>
            <a:spLocks noChangeShapeType="1"/>
          </p:cNvSpPr>
          <p:nvPr/>
        </p:nvSpPr>
        <p:spPr bwMode="auto">
          <a:xfrm>
            <a:off x="7261226" y="445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3201" name="Text Box 39">
            <a:extLst>
              <a:ext uri="{FF2B5EF4-FFF2-40B4-BE49-F238E27FC236}">
                <a16:creationId xmlns:a16="http://schemas.microsoft.com/office/drawing/2014/main" id="{AF4483C9-9B06-443B-A3B9-F05515540EA6}"/>
              </a:ext>
            </a:extLst>
          </p:cNvPr>
          <p:cNvSpPr txBox="1">
            <a:spLocks noChangeArrowheads="1"/>
          </p:cNvSpPr>
          <p:nvPr/>
        </p:nvSpPr>
        <p:spPr bwMode="auto">
          <a:xfrm>
            <a:off x="7958138" y="4148138"/>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263202" name="Rectangle 40">
            <a:extLst>
              <a:ext uri="{FF2B5EF4-FFF2-40B4-BE49-F238E27FC236}">
                <a16:creationId xmlns:a16="http://schemas.microsoft.com/office/drawing/2014/main" id="{3EBEB8C9-9410-4774-B425-6EA28980C2B6}"/>
              </a:ext>
            </a:extLst>
          </p:cNvPr>
          <p:cNvSpPr>
            <a:spLocks noChangeArrowheads="1"/>
          </p:cNvSpPr>
          <p:nvPr/>
        </p:nvSpPr>
        <p:spPr bwMode="auto">
          <a:xfrm>
            <a:off x="6548439" y="5540376"/>
            <a:ext cx="579437" cy="555625"/>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03" name="Text Box 41">
            <a:extLst>
              <a:ext uri="{FF2B5EF4-FFF2-40B4-BE49-F238E27FC236}">
                <a16:creationId xmlns:a16="http://schemas.microsoft.com/office/drawing/2014/main" id="{6D6F911C-2D7A-477F-A94A-F12F0568F22E}"/>
              </a:ext>
            </a:extLst>
          </p:cNvPr>
          <p:cNvSpPr txBox="1">
            <a:spLocks noChangeArrowheads="1"/>
          </p:cNvSpPr>
          <p:nvPr/>
        </p:nvSpPr>
        <p:spPr bwMode="auto">
          <a:xfrm>
            <a:off x="6697664" y="56451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263204" name="Line 42">
            <a:extLst>
              <a:ext uri="{FF2B5EF4-FFF2-40B4-BE49-F238E27FC236}">
                <a16:creationId xmlns:a16="http://schemas.microsoft.com/office/drawing/2014/main" id="{822AB242-BA1B-4621-AF48-D5FD176A2CA7}"/>
              </a:ext>
            </a:extLst>
          </p:cNvPr>
          <p:cNvSpPr>
            <a:spLocks noChangeShapeType="1"/>
          </p:cNvSpPr>
          <p:nvPr/>
        </p:nvSpPr>
        <p:spPr bwMode="auto">
          <a:xfrm>
            <a:off x="6708742" y="5718080"/>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05" name="Freeform 43">
            <a:extLst>
              <a:ext uri="{FF2B5EF4-FFF2-40B4-BE49-F238E27FC236}">
                <a16:creationId xmlns:a16="http://schemas.microsoft.com/office/drawing/2014/main" id="{A5DE93A9-6263-4FFF-8543-CF86C00BD402}"/>
              </a:ext>
            </a:extLst>
          </p:cNvPr>
          <p:cNvSpPr>
            <a:spLocks/>
          </p:cNvSpPr>
          <p:nvPr/>
        </p:nvSpPr>
        <p:spPr bwMode="auto">
          <a:xfrm>
            <a:off x="7643814" y="2436813"/>
            <a:ext cx="2713037" cy="2323904"/>
          </a:xfrm>
          <a:custGeom>
            <a:avLst/>
            <a:gdLst>
              <a:gd name="T0" fmla="*/ 2147483646 w 1709"/>
              <a:gd name="T1" fmla="*/ 2147483646 h 1548"/>
              <a:gd name="T2" fmla="*/ 2147483646 w 1709"/>
              <a:gd name="T3" fmla="*/ 2147483646 h 1548"/>
              <a:gd name="T4" fmla="*/ 2147483646 w 1709"/>
              <a:gd name="T5" fmla="*/ 2147483646 h 1548"/>
              <a:gd name="T6" fmla="*/ 2147483646 w 1709"/>
              <a:gd name="T7" fmla="*/ 2147483646 h 1548"/>
              <a:gd name="T8" fmla="*/ 2147483646 w 1709"/>
              <a:gd name="T9" fmla="*/ 2147483646 h 1548"/>
              <a:gd name="T10" fmla="*/ 0 w 1709"/>
              <a:gd name="T11" fmla="*/ 2147483646 h 1548"/>
              <a:gd name="T12" fmla="*/ 0 60000 65536"/>
              <a:gd name="T13" fmla="*/ 0 60000 65536"/>
              <a:gd name="T14" fmla="*/ 0 60000 65536"/>
              <a:gd name="T15" fmla="*/ 0 60000 65536"/>
              <a:gd name="T16" fmla="*/ 0 60000 65536"/>
              <a:gd name="T17" fmla="*/ 0 60000 65536"/>
              <a:gd name="T18" fmla="*/ 0 w 1709"/>
              <a:gd name="T19" fmla="*/ 0 h 1548"/>
              <a:gd name="T20" fmla="*/ 1709 w 1709"/>
              <a:gd name="T21" fmla="*/ 1548 h 1548"/>
            </a:gdLst>
            <a:ahLst/>
            <a:cxnLst>
              <a:cxn ang="T12">
                <a:pos x="T0" y="T1"/>
              </a:cxn>
              <a:cxn ang="T13">
                <a:pos x="T2" y="T3"/>
              </a:cxn>
              <a:cxn ang="T14">
                <a:pos x="T4" y="T5"/>
              </a:cxn>
              <a:cxn ang="T15">
                <a:pos x="T6" y="T7"/>
              </a:cxn>
              <a:cxn ang="T16">
                <a:pos x="T8" y="T9"/>
              </a:cxn>
              <a:cxn ang="T17">
                <a:pos x="T10" y="T11"/>
              </a:cxn>
            </a:cxnLst>
            <a:rect l="T18" t="T19" r="T20" b="T21"/>
            <a:pathLst>
              <a:path w="1709" h="1548">
                <a:moveTo>
                  <a:pt x="362" y="1548"/>
                </a:moveTo>
                <a:cubicBezTo>
                  <a:pt x="467" y="1542"/>
                  <a:pt x="792" y="1545"/>
                  <a:pt x="998" y="1515"/>
                </a:cubicBezTo>
                <a:cubicBezTo>
                  <a:pt x="1204" y="1485"/>
                  <a:pt x="1487" y="1508"/>
                  <a:pt x="1598" y="1366"/>
                </a:cubicBezTo>
                <a:cubicBezTo>
                  <a:pt x="1709" y="1223"/>
                  <a:pt x="1683" y="877"/>
                  <a:pt x="1667" y="661"/>
                </a:cubicBezTo>
                <a:cubicBezTo>
                  <a:pt x="1656" y="433"/>
                  <a:pt x="1690" y="209"/>
                  <a:pt x="1412" y="105"/>
                </a:cubicBezTo>
                <a:cubicBezTo>
                  <a:pt x="1134" y="0"/>
                  <a:pt x="294" y="48"/>
                  <a:pt x="0" y="33"/>
                </a:cubicBezTo>
              </a:path>
            </a:pathLst>
          </a:custGeom>
          <a:noFill/>
          <a:ln w="76200">
            <a:solidFill>
              <a:srgbClr val="000000"/>
            </a:solidFill>
            <a:prstDash val="dash"/>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63206" name="Group 44">
            <a:extLst>
              <a:ext uri="{FF2B5EF4-FFF2-40B4-BE49-F238E27FC236}">
                <a16:creationId xmlns:a16="http://schemas.microsoft.com/office/drawing/2014/main" id="{199893FA-A389-4093-9B13-FB57B3566229}"/>
              </a:ext>
            </a:extLst>
          </p:cNvPr>
          <p:cNvGrpSpPr>
            <a:grpSpLocks/>
          </p:cNvGrpSpPr>
          <p:nvPr/>
        </p:nvGrpSpPr>
        <p:grpSpPr bwMode="auto">
          <a:xfrm>
            <a:off x="6202363" y="4283076"/>
            <a:ext cx="868362" cy="1109663"/>
            <a:chOff x="3510" y="1453"/>
            <a:chExt cx="353" cy="578"/>
          </a:xfrm>
        </p:grpSpPr>
        <p:sp>
          <p:nvSpPr>
            <p:cNvPr id="263232" name="Freeform 45">
              <a:extLst>
                <a:ext uri="{FF2B5EF4-FFF2-40B4-BE49-F238E27FC236}">
                  <a16:creationId xmlns:a16="http://schemas.microsoft.com/office/drawing/2014/main" id="{89085776-0BD4-4E74-85AE-FFC6EE86DFC7}"/>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3" name="Oval 46">
              <a:extLst>
                <a:ext uri="{FF2B5EF4-FFF2-40B4-BE49-F238E27FC236}">
                  <a16:creationId xmlns:a16="http://schemas.microsoft.com/office/drawing/2014/main" id="{C48845C8-DDBA-4E67-9549-6FD3C9C84D38}"/>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34" name="Freeform 47">
              <a:extLst>
                <a:ext uri="{FF2B5EF4-FFF2-40B4-BE49-F238E27FC236}">
                  <a16:creationId xmlns:a16="http://schemas.microsoft.com/office/drawing/2014/main" id="{8A25524F-50FD-4322-8F34-8ED122AA489D}"/>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5" name="Freeform 48">
              <a:extLst>
                <a:ext uri="{FF2B5EF4-FFF2-40B4-BE49-F238E27FC236}">
                  <a16:creationId xmlns:a16="http://schemas.microsoft.com/office/drawing/2014/main" id="{6ECC2265-035C-452B-9E2D-A60AED1E21F0}"/>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6" name="Freeform 49">
              <a:extLst>
                <a:ext uri="{FF2B5EF4-FFF2-40B4-BE49-F238E27FC236}">
                  <a16:creationId xmlns:a16="http://schemas.microsoft.com/office/drawing/2014/main" id="{1341C5A1-7914-4B26-A55F-AE164F7DF537}"/>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7" name="Oval 50">
              <a:extLst>
                <a:ext uri="{FF2B5EF4-FFF2-40B4-BE49-F238E27FC236}">
                  <a16:creationId xmlns:a16="http://schemas.microsoft.com/office/drawing/2014/main" id="{0F6C32D6-435B-47BD-A401-1987944FACE0}"/>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38" name="Freeform 51">
              <a:extLst>
                <a:ext uri="{FF2B5EF4-FFF2-40B4-BE49-F238E27FC236}">
                  <a16:creationId xmlns:a16="http://schemas.microsoft.com/office/drawing/2014/main" id="{8EC169E8-CEA2-49BB-A3ED-063FADE54E54}"/>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9" name="Oval 52">
              <a:extLst>
                <a:ext uri="{FF2B5EF4-FFF2-40B4-BE49-F238E27FC236}">
                  <a16:creationId xmlns:a16="http://schemas.microsoft.com/office/drawing/2014/main" id="{877631F3-5117-4933-8BE7-60F9AE2BF84F}"/>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40" name="Oval 53">
              <a:extLst>
                <a:ext uri="{FF2B5EF4-FFF2-40B4-BE49-F238E27FC236}">
                  <a16:creationId xmlns:a16="http://schemas.microsoft.com/office/drawing/2014/main" id="{6FD3361E-3A9D-45EA-BE9A-F6EEB8E58C56}"/>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263207" name="Text Box 54">
            <a:extLst>
              <a:ext uri="{FF2B5EF4-FFF2-40B4-BE49-F238E27FC236}">
                <a16:creationId xmlns:a16="http://schemas.microsoft.com/office/drawing/2014/main" id="{79713D62-CC94-4B9C-AC2B-0CE54BE8D0E6}"/>
              </a:ext>
            </a:extLst>
          </p:cNvPr>
          <p:cNvSpPr txBox="1">
            <a:spLocks noChangeArrowheads="1"/>
          </p:cNvSpPr>
          <p:nvPr/>
        </p:nvSpPr>
        <p:spPr bwMode="auto">
          <a:xfrm>
            <a:off x="3754438" y="117475"/>
            <a:ext cx="38779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Acute</a:t>
            </a:r>
            <a:r>
              <a:rPr lang="cs-CZ" altLang="cs-CZ" sz="2400" b="1" dirty="0">
                <a:latin typeface="Arial" panose="020B0604020202020204" pitchFamily="34" charset="0"/>
              </a:rPr>
              <a:t> </a:t>
            </a:r>
            <a:r>
              <a:rPr lang="cs-CZ" altLang="cs-CZ" sz="2400" b="1" dirty="0" err="1">
                <a:latin typeface="Arial" panose="020B0604020202020204" pitchFamily="34" charset="0"/>
              </a:rPr>
              <a:t>metabolic</a:t>
            </a:r>
            <a:r>
              <a:rPr lang="cs-CZ" altLang="cs-CZ" sz="2400" b="1" dirty="0">
                <a:latin typeface="Arial" panose="020B0604020202020204" pitchFamily="34" charset="0"/>
              </a:rPr>
              <a:t> </a:t>
            </a:r>
            <a:r>
              <a:rPr lang="cs-CZ" altLang="cs-CZ" sz="2400" b="1" dirty="0" err="1">
                <a:latin typeface="Arial" panose="020B0604020202020204" pitchFamily="34" charset="0"/>
              </a:rPr>
              <a:t>acidosis</a:t>
            </a:r>
            <a:endParaRPr lang="cs-CZ" altLang="cs-CZ" sz="2400" b="1" dirty="0">
              <a:latin typeface="Times New Roman" panose="02020603050405020304" pitchFamily="18" charset="0"/>
            </a:endParaRPr>
          </a:p>
        </p:txBody>
      </p:sp>
      <p:sp>
        <p:nvSpPr>
          <p:cNvPr id="263208" name="AutoShape 55">
            <a:extLst>
              <a:ext uri="{FF2B5EF4-FFF2-40B4-BE49-F238E27FC236}">
                <a16:creationId xmlns:a16="http://schemas.microsoft.com/office/drawing/2014/main" id="{FE581B42-1C24-4A2B-B3A7-187E8DCD61A0}"/>
              </a:ext>
            </a:extLst>
          </p:cNvPr>
          <p:cNvSpPr>
            <a:spLocks noChangeArrowheads="1"/>
          </p:cNvSpPr>
          <p:nvPr/>
        </p:nvSpPr>
        <p:spPr bwMode="auto">
          <a:xfrm>
            <a:off x="2166938" y="2019300"/>
            <a:ext cx="150812" cy="623888"/>
          </a:xfrm>
          <a:prstGeom prst="upArrow">
            <a:avLst>
              <a:gd name="adj1" fmla="val 50000"/>
              <a:gd name="adj2" fmla="val 103421"/>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09" name="AutoShape 56">
            <a:extLst>
              <a:ext uri="{FF2B5EF4-FFF2-40B4-BE49-F238E27FC236}">
                <a16:creationId xmlns:a16="http://schemas.microsoft.com/office/drawing/2014/main" id="{E633A7F4-40F3-4BFF-995E-CF83202F111E}"/>
              </a:ext>
            </a:extLst>
          </p:cNvPr>
          <p:cNvSpPr>
            <a:spLocks noChangeArrowheads="1"/>
          </p:cNvSpPr>
          <p:nvPr/>
        </p:nvSpPr>
        <p:spPr bwMode="auto">
          <a:xfrm>
            <a:off x="2174875" y="3835400"/>
            <a:ext cx="134938" cy="947738"/>
          </a:xfrm>
          <a:prstGeom prst="downArrow">
            <a:avLst>
              <a:gd name="adj1" fmla="val 50000"/>
              <a:gd name="adj2" fmla="val 175588"/>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10" name="Rectangle 57">
            <a:extLst>
              <a:ext uri="{FF2B5EF4-FFF2-40B4-BE49-F238E27FC236}">
                <a16:creationId xmlns:a16="http://schemas.microsoft.com/office/drawing/2014/main" id="{AB0477BF-29A5-49A6-8479-BE534BF6F754}"/>
              </a:ext>
            </a:extLst>
          </p:cNvPr>
          <p:cNvSpPr>
            <a:spLocks noChangeArrowheads="1"/>
          </p:cNvSpPr>
          <p:nvPr/>
        </p:nvSpPr>
        <p:spPr bwMode="auto">
          <a:xfrm>
            <a:off x="2205038" y="2614613"/>
            <a:ext cx="74612" cy="1503362"/>
          </a:xfrm>
          <a:prstGeom prst="rect">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11" name="Line 58">
            <a:extLst>
              <a:ext uri="{FF2B5EF4-FFF2-40B4-BE49-F238E27FC236}">
                <a16:creationId xmlns:a16="http://schemas.microsoft.com/office/drawing/2014/main" id="{36F288BD-37B1-48B5-AC3E-E8F37A6C798F}"/>
              </a:ext>
            </a:extLst>
          </p:cNvPr>
          <p:cNvSpPr>
            <a:spLocks noChangeShapeType="1"/>
          </p:cNvSpPr>
          <p:nvPr/>
        </p:nvSpPr>
        <p:spPr bwMode="auto">
          <a:xfrm flipV="1">
            <a:off x="2409826" y="3829050"/>
            <a:ext cx="7834313" cy="7938"/>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2" name="Line 59">
            <a:extLst>
              <a:ext uri="{FF2B5EF4-FFF2-40B4-BE49-F238E27FC236}">
                <a16:creationId xmlns:a16="http://schemas.microsoft.com/office/drawing/2014/main" id="{8E0BFDBD-D67C-4375-9A3F-B93DDAABA5F9}"/>
              </a:ext>
            </a:extLst>
          </p:cNvPr>
          <p:cNvSpPr>
            <a:spLocks noChangeShapeType="1"/>
          </p:cNvSpPr>
          <p:nvPr/>
        </p:nvSpPr>
        <p:spPr bwMode="auto">
          <a:xfrm flipV="1">
            <a:off x="1524001" y="3813175"/>
            <a:ext cx="576263" cy="6350"/>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3" name="Line 60">
            <a:extLst>
              <a:ext uri="{FF2B5EF4-FFF2-40B4-BE49-F238E27FC236}">
                <a16:creationId xmlns:a16="http://schemas.microsoft.com/office/drawing/2014/main" id="{FAA5BB3D-251E-4DCB-A9E0-1955534A65EF}"/>
              </a:ext>
            </a:extLst>
          </p:cNvPr>
          <p:cNvSpPr>
            <a:spLocks noChangeShapeType="1"/>
          </p:cNvSpPr>
          <p:nvPr/>
        </p:nvSpPr>
        <p:spPr bwMode="auto">
          <a:xfrm flipV="1">
            <a:off x="10364788" y="3817938"/>
            <a:ext cx="303212" cy="6350"/>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5" name="Oval 62">
            <a:extLst>
              <a:ext uri="{FF2B5EF4-FFF2-40B4-BE49-F238E27FC236}">
                <a16:creationId xmlns:a16="http://schemas.microsoft.com/office/drawing/2014/main" id="{F29EFC86-DF6B-4177-B567-2D6A682986EE}"/>
              </a:ext>
            </a:extLst>
          </p:cNvPr>
          <p:cNvSpPr>
            <a:spLocks noChangeArrowheads="1"/>
          </p:cNvSpPr>
          <p:nvPr/>
        </p:nvSpPr>
        <p:spPr bwMode="auto">
          <a:xfrm>
            <a:off x="8428039" y="1"/>
            <a:ext cx="1779587" cy="1433513"/>
          </a:xfrm>
          <a:prstGeom prst="ellipse">
            <a:avLst/>
          </a:pr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aphicFrame>
        <p:nvGraphicFramePr>
          <p:cNvPr id="263216" name="Object 80">
            <a:extLst>
              <a:ext uri="{FF2B5EF4-FFF2-40B4-BE49-F238E27FC236}">
                <a16:creationId xmlns:a16="http://schemas.microsoft.com/office/drawing/2014/main" id="{AD4586F4-AEBB-4C70-A7B4-D99AF0B0C99B}"/>
              </a:ext>
            </a:extLst>
          </p:cNvPr>
          <p:cNvGraphicFramePr>
            <a:graphicFrameLocks noChangeAspect="1"/>
          </p:cNvGraphicFramePr>
          <p:nvPr/>
        </p:nvGraphicFramePr>
        <p:xfrm>
          <a:off x="8848726" y="250826"/>
          <a:ext cx="893763" cy="663575"/>
        </p:xfrm>
        <a:graphic>
          <a:graphicData uri="http://schemas.openxmlformats.org/presentationml/2006/ole">
            <mc:AlternateContent xmlns:mc="http://schemas.openxmlformats.org/markup-compatibility/2006">
              <mc:Choice xmlns:v="urn:schemas-microsoft-com:vml" Requires="v">
                <p:oleObj name="Clip" r:id="rId4" imgW="2287616" imgH="1701980" progId="">
                  <p:embed/>
                </p:oleObj>
              </mc:Choice>
              <mc:Fallback>
                <p:oleObj name="Clip" r:id="rId4" imgW="2287616" imgH="1701980" progId="">
                  <p:embed/>
                  <p:pic>
                    <p:nvPicPr>
                      <p:cNvPr id="263216" name="Object 80">
                        <a:extLst>
                          <a:ext uri="{FF2B5EF4-FFF2-40B4-BE49-F238E27FC236}">
                            <a16:creationId xmlns:a16="http://schemas.microsoft.com/office/drawing/2014/main" id="{AD4586F4-AEBB-4C70-A7B4-D99AF0B0C9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48726" y="250826"/>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3217" name="Text Box 64">
            <a:extLst>
              <a:ext uri="{FF2B5EF4-FFF2-40B4-BE49-F238E27FC236}">
                <a16:creationId xmlns:a16="http://schemas.microsoft.com/office/drawing/2014/main" id="{3C6952B8-B39F-4863-9356-A8C6D5A54745}"/>
              </a:ext>
            </a:extLst>
          </p:cNvPr>
          <p:cNvSpPr txBox="1">
            <a:spLocks noChangeArrowheads="1"/>
          </p:cNvSpPr>
          <p:nvPr/>
        </p:nvSpPr>
        <p:spPr bwMode="auto">
          <a:xfrm>
            <a:off x="8397564" y="877888"/>
            <a:ext cx="1749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err="1">
                <a:solidFill>
                  <a:schemeClr val="bg1"/>
                </a:solidFill>
                <a:latin typeface="Times New Roman" panose="02020603050405020304" pitchFamily="18" charset="0"/>
              </a:rPr>
              <a:t>Respiratorycenter</a:t>
            </a:r>
            <a:endParaRPr lang="cs-CZ" altLang="cs-CZ" sz="1400" b="1" dirty="0">
              <a:latin typeface="Times New Roman" panose="02020603050405020304" pitchFamily="18" charset="0"/>
            </a:endParaRPr>
          </a:p>
        </p:txBody>
      </p:sp>
      <p:sp>
        <p:nvSpPr>
          <p:cNvPr id="263218" name="Text Box 65">
            <a:extLst>
              <a:ext uri="{FF2B5EF4-FFF2-40B4-BE49-F238E27FC236}">
                <a16:creationId xmlns:a16="http://schemas.microsoft.com/office/drawing/2014/main" id="{43C43FD0-13ED-4920-9A6E-09542722F447}"/>
              </a:ext>
            </a:extLst>
          </p:cNvPr>
          <p:cNvSpPr txBox="1">
            <a:spLocks noChangeArrowheads="1"/>
          </p:cNvSpPr>
          <p:nvPr/>
        </p:nvSpPr>
        <p:spPr bwMode="auto">
          <a:xfrm>
            <a:off x="5653340" y="3954202"/>
            <a:ext cx="1636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000" b="1" dirty="0">
                <a:latin typeface="Arial" panose="020B0604020202020204" pitchFamily="34" charset="0"/>
              </a:rPr>
              <a:t>H</a:t>
            </a:r>
            <a:r>
              <a:rPr lang="cs-CZ" altLang="cs-CZ" sz="2000" b="1" baseline="30000" dirty="0">
                <a:latin typeface="Arial" panose="020B0604020202020204" pitchFamily="34" charset="0"/>
              </a:rPr>
              <a:t>+</a:t>
            </a:r>
            <a:r>
              <a:rPr lang="cs-CZ" altLang="cs-CZ" sz="2000" b="1" dirty="0">
                <a:latin typeface="Arial" panose="020B0604020202020204" pitchFamily="34" charset="0"/>
              </a:rPr>
              <a:t> </a:t>
            </a:r>
            <a:r>
              <a:rPr lang="cs-CZ" altLang="cs-CZ" sz="2000" b="1" dirty="0" err="1">
                <a:latin typeface="Arial" panose="020B0604020202020204" pitchFamily="34" charset="0"/>
              </a:rPr>
              <a:t>retention</a:t>
            </a:r>
            <a:endParaRPr lang="cs-CZ" altLang="cs-CZ" sz="2400" b="1" dirty="0">
              <a:latin typeface="Times New Roman" panose="02020603050405020304" pitchFamily="18" charset="0"/>
            </a:endParaRPr>
          </a:p>
        </p:txBody>
      </p:sp>
      <p:sp>
        <p:nvSpPr>
          <p:cNvPr id="263219" name="Line 66">
            <a:extLst>
              <a:ext uri="{FF2B5EF4-FFF2-40B4-BE49-F238E27FC236}">
                <a16:creationId xmlns:a16="http://schemas.microsoft.com/office/drawing/2014/main" id="{AD5F0036-A079-477B-A5EF-4D27A536EEB0}"/>
              </a:ext>
            </a:extLst>
          </p:cNvPr>
          <p:cNvSpPr>
            <a:spLocks noChangeShapeType="1"/>
          </p:cNvSpPr>
          <p:nvPr/>
        </p:nvSpPr>
        <p:spPr bwMode="auto">
          <a:xfrm>
            <a:off x="6723064" y="6480175"/>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3220" name="Rectangle 67">
            <a:extLst>
              <a:ext uri="{FF2B5EF4-FFF2-40B4-BE49-F238E27FC236}">
                <a16:creationId xmlns:a16="http://schemas.microsoft.com/office/drawing/2014/main" id="{4D478552-AA1D-42F3-9400-C10CA5B295CF}"/>
              </a:ext>
            </a:extLst>
          </p:cNvPr>
          <p:cNvSpPr>
            <a:spLocks noChangeArrowheads="1"/>
          </p:cNvSpPr>
          <p:nvPr/>
        </p:nvSpPr>
        <p:spPr bwMode="auto">
          <a:xfrm>
            <a:off x="6530975" y="2089150"/>
            <a:ext cx="1111250" cy="93980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21" name="Rectangle 68">
            <a:extLst>
              <a:ext uri="{FF2B5EF4-FFF2-40B4-BE49-F238E27FC236}">
                <a16:creationId xmlns:a16="http://schemas.microsoft.com/office/drawing/2014/main" id="{5E35CB33-6707-43D2-BE19-DEF576C3CE42}"/>
              </a:ext>
            </a:extLst>
          </p:cNvPr>
          <p:cNvSpPr>
            <a:spLocks noChangeArrowheads="1"/>
          </p:cNvSpPr>
          <p:nvPr/>
        </p:nvSpPr>
        <p:spPr bwMode="auto">
          <a:xfrm>
            <a:off x="6554789" y="1196976"/>
            <a:ext cx="579437" cy="703263"/>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22" name="Text Box 69">
            <a:extLst>
              <a:ext uri="{FF2B5EF4-FFF2-40B4-BE49-F238E27FC236}">
                <a16:creationId xmlns:a16="http://schemas.microsoft.com/office/drawing/2014/main" id="{D9A72AED-219E-4C4C-AECE-EBCE466DD015}"/>
              </a:ext>
            </a:extLst>
          </p:cNvPr>
          <p:cNvSpPr txBox="1">
            <a:spLocks noChangeArrowheads="1"/>
          </p:cNvSpPr>
          <p:nvPr/>
        </p:nvSpPr>
        <p:spPr bwMode="auto">
          <a:xfrm>
            <a:off x="6586669" y="13954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70000" dirty="0">
                <a:latin typeface="Arial" panose="020B0604020202020204" pitchFamily="34" charset="0"/>
              </a:rPr>
              <a:t>+</a:t>
            </a:r>
            <a:endParaRPr lang="cs-CZ" altLang="cs-CZ" sz="2400" b="1" dirty="0">
              <a:latin typeface="Times New Roman" panose="02020603050405020304" pitchFamily="18" charset="0"/>
            </a:endParaRPr>
          </a:p>
        </p:txBody>
      </p:sp>
      <p:sp>
        <p:nvSpPr>
          <p:cNvPr id="263223" name="Line 70">
            <a:extLst>
              <a:ext uri="{FF2B5EF4-FFF2-40B4-BE49-F238E27FC236}">
                <a16:creationId xmlns:a16="http://schemas.microsoft.com/office/drawing/2014/main" id="{62C16559-FFB0-42AD-A925-EEB0AFEB10F8}"/>
              </a:ext>
            </a:extLst>
          </p:cNvPr>
          <p:cNvSpPr>
            <a:spLocks noChangeShapeType="1"/>
          </p:cNvSpPr>
          <p:nvPr/>
        </p:nvSpPr>
        <p:spPr bwMode="auto">
          <a:xfrm flipV="1">
            <a:off x="7175500" y="908051"/>
            <a:ext cx="1296988" cy="504825"/>
          </a:xfrm>
          <a:prstGeom prst="line">
            <a:avLst/>
          </a:prstGeom>
          <a:noFill/>
          <a:ln w="28575">
            <a:solidFill>
              <a:srgbClr val="FF0066"/>
            </a:solidFill>
            <a:prstDash val="dashDot"/>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3224" name="Text Box 71">
            <a:extLst>
              <a:ext uri="{FF2B5EF4-FFF2-40B4-BE49-F238E27FC236}">
                <a16:creationId xmlns:a16="http://schemas.microsoft.com/office/drawing/2014/main" id="{A7A7B938-22B7-439C-A713-985B2D96AB26}"/>
              </a:ext>
            </a:extLst>
          </p:cNvPr>
          <p:cNvSpPr txBox="1">
            <a:spLocks noChangeArrowheads="1"/>
          </p:cNvSpPr>
          <p:nvPr/>
        </p:nvSpPr>
        <p:spPr bwMode="auto">
          <a:xfrm>
            <a:off x="6623182" y="2344737"/>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HCO</a:t>
            </a:r>
            <a:r>
              <a:rPr lang="cs-CZ" altLang="cs-CZ" sz="2400" b="1" baseline="-25000" dirty="0">
                <a:latin typeface="Arial" panose="020B0604020202020204" pitchFamily="34" charset="0"/>
              </a:rPr>
              <a:t>3</a:t>
            </a:r>
            <a:endParaRPr lang="cs-CZ" altLang="cs-CZ" sz="2400" b="1" dirty="0">
              <a:latin typeface="Times New Roman" panose="02020603050405020304" pitchFamily="18" charset="0"/>
            </a:endParaRPr>
          </a:p>
        </p:txBody>
      </p:sp>
      <p:sp>
        <p:nvSpPr>
          <p:cNvPr id="263225" name="Text Box 72">
            <a:extLst>
              <a:ext uri="{FF2B5EF4-FFF2-40B4-BE49-F238E27FC236}">
                <a16:creationId xmlns:a16="http://schemas.microsoft.com/office/drawing/2014/main" id="{77BA0D15-BB3A-4B9A-8D9E-A8781EF130AD}"/>
              </a:ext>
            </a:extLst>
          </p:cNvPr>
          <p:cNvSpPr txBox="1">
            <a:spLocks noChangeArrowheads="1"/>
          </p:cNvSpPr>
          <p:nvPr/>
        </p:nvSpPr>
        <p:spPr bwMode="auto">
          <a:xfrm>
            <a:off x="7284114" y="2139660"/>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dirty="0">
                <a:latin typeface="Times New Roman" panose="02020603050405020304" pitchFamily="18" charset="0"/>
              </a:rPr>
              <a:t>-</a:t>
            </a:r>
          </a:p>
        </p:txBody>
      </p:sp>
      <p:sp>
        <p:nvSpPr>
          <p:cNvPr id="263226" name="Text Box 73">
            <a:extLst>
              <a:ext uri="{FF2B5EF4-FFF2-40B4-BE49-F238E27FC236}">
                <a16:creationId xmlns:a16="http://schemas.microsoft.com/office/drawing/2014/main" id="{01EA3D96-014E-4133-AC9E-00FC8C292460}"/>
              </a:ext>
            </a:extLst>
          </p:cNvPr>
          <p:cNvSpPr txBox="1">
            <a:spLocks noChangeArrowheads="1"/>
          </p:cNvSpPr>
          <p:nvPr/>
        </p:nvSpPr>
        <p:spPr bwMode="auto">
          <a:xfrm>
            <a:off x="8491539" y="3860800"/>
            <a:ext cx="2357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err="1">
                <a:solidFill>
                  <a:srgbClr val="FF0000"/>
                </a:solidFill>
                <a:latin typeface="Times New Roman" panose="02020603050405020304" pitchFamily="18" charset="0"/>
              </a:rPr>
              <a:t>Slow</a:t>
            </a:r>
            <a:r>
              <a:rPr lang="cs-CZ" altLang="cs-CZ" sz="1400" b="1" dirty="0">
                <a:solidFill>
                  <a:srgbClr val="FF0000"/>
                </a:solidFill>
                <a:latin typeface="Times New Roman" panose="02020603050405020304" pitchFamily="18" charset="0"/>
              </a:rPr>
              <a:t> </a:t>
            </a:r>
            <a:r>
              <a:rPr lang="cs-CZ" altLang="cs-CZ" sz="1400" b="1" dirty="0" err="1">
                <a:solidFill>
                  <a:srgbClr val="FF0000"/>
                </a:solidFill>
                <a:latin typeface="Times New Roman" panose="02020603050405020304" pitchFamily="18" charset="0"/>
              </a:rPr>
              <a:t>diffusion</a:t>
            </a:r>
            <a:endParaRPr lang="cs-CZ" altLang="cs-CZ" sz="1400" b="1" dirty="0">
              <a:solidFill>
                <a:srgbClr val="FF0000"/>
              </a:solidFill>
              <a:latin typeface="Times New Roman" panose="02020603050405020304" pitchFamily="18" charset="0"/>
            </a:endParaRPr>
          </a:p>
        </p:txBody>
      </p:sp>
      <p:sp>
        <p:nvSpPr>
          <p:cNvPr id="263229" name="Text Box 76">
            <a:extLst>
              <a:ext uri="{FF2B5EF4-FFF2-40B4-BE49-F238E27FC236}">
                <a16:creationId xmlns:a16="http://schemas.microsoft.com/office/drawing/2014/main" id="{3D390775-0043-473A-8E5E-7BD65307C1AD}"/>
              </a:ext>
            </a:extLst>
          </p:cNvPr>
          <p:cNvSpPr txBox="1">
            <a:spLocks noChangeArrowheads="1"/>
          </p:cNvSpPr>
          <p:nvPr/>
        </p:nvSpPr>
        <p:spPr bwMode="auto">
          <a:xfrm>
            <a:off x="7850189" y="3086100"/>
            <a:ext cx="235743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en-US" altLang="cs-CZ" sz="1400" b="1" dirty="0">
                <a:latin typeface="Times New Roman" panose="02020603050405020304" pitchFamily="18" charset="0"/>
              </a:rPr>
              <a:t>Bicarbonate does not easily cross the blood-brain barrier</a:t>
            </a:r>
            <a:endParaRPr lang="cs-CZ" altLang="cs-CZ" sz="1400" b="1" dirty="0">
              <a:latin typeface="Times New Roman" panose="02020603050405020304" pitchFamily="18" charset="0"/>
            </a:endParaRPr>
          </a:p>
        </p:txBody>
      </p:sp>
      <p:sp>
        <p:nvSpPr>
          <p:cNvPr id="263230" name="Text Box 77">
            <a:extLst>
              <a:ext uri="{FF2B5EF4-FFF2-40B4-BE49-F238E27FC236}">
                <a16:creationId xmlns:a16="http://schemas.microsoft.com/office/drawing/2014/main" id="{4E0B5C9B-EC06-4B66-B726-C0544A4B59DF}"/>
              </a:ext>
            </a:extLst>
          </p:cNvPr>
          <p:cNvSpPr txBox="1">
            <a:spLocks noChangeArrowheads="1"/>
          </p:cNvSpPr>
          <p:nvPr/>
        </p:nvSpPr>
        <p:spPr bwMode="auto">
          <a:xfrm>
            <a:off x="2351089" y="2924175"/>
            <a:ext cx="17049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1400" b="1" dirty="0">
                <a:latin typeface="Times New Roman" panose="02020603050405020304" pitchFamily="18" charset="0"/>
              </a:rPr>
              <a:t>CO</a:t>
            </a:r>
            <a:r>
              <a:rPr lang="en-US" altLang="cs-CZ" sz="1400" b="1" baseline="-25000" dirty="0">
                <a:latin typeface="Times New Roman" panose="02020603050405020304" pitchFamily="18" charset="0"/>
              </a:rPr>
              <a:t>2</a:t>
            </a:r>
            <a:r>
              <a:rPr lang="cs-CZ" altLang="cs-CZ" sz="1400" b="1" dirty="0">
                <a:latin typeface="Times New Roman" panose="02020603050405020304" pitchFamily="18" charset="0"/>
              </a:rPr>
              <a:t> </a:t>
            </a:r>
            <a:r>
              <a:rPr lang="en-US" altLang="cs-CZ" sz="1400" b="1" dirty="0">
                <a:latin typeface="Times New Roman" panose="02020603050405020304" pitchFamily="18" charset="0"/>
              </a:rPr>
              <a:t>easily crosses the blood-brain barrier</a:t>
            </a:r>
          </a:p>
        </p:txBody>
      </p:sp>
      <p:sp>
        <p:nvSpPr>
          <p:cNvPr id="263231" name="Text Box 78">
            <a:extLst>
              <a:ext uri="{FF2B5EF4-FFF2-40B4-BE49-F238E27FC236}">
                <a16:creationId xmlns:a16="http://schemas.microsoft.com/office/drawing/2014/main" id="{C8122A0C-6C9D-4A8E-85B6-AA1823B11235}"/>
              </a:ext>
            </a:extLst>
          </p:cNvPr>
          <p:cNvSpPr txBox="1">
            <a:spLocks noChangeArrowheads="1"/>
          </p:cNvSpPr>
          <p:nvPr/>
        </p:nvSpPr>
        <p:spPr bwMode="auto">
          <a:xfrm rot="16200000">
            <a:off x="817565" y="2946890"/>
            <a:ext cx="2357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a:latin typeface="Times New Roman" panose="02020603050405020304" pitchFamily="18" charset="0"/>
              </a:rPr>
              <a:t>Rapid </a:t>
            </a:r>
            <a:r>
              <a:rPr lang="cs-CZ" altLang="cs-CZ" sz="1400" b="1" dirty="0" err="1">
                <a:latin typeface="Times New Roman" panose="02020603050405020304" pitchFamily="18" charset="0"/>
              </a:rPr>
              <a:t>diffusion</a:t>
            </a:r>
            <a:endParaRPr lang="cs-CZ" altLang="cs-CZ" sz="1400" b="1" dirty="0">
              <a:latin typeface="Times New Roman" panose="02020603050405020304" pitchFamily="18" charset="0"/>
            </a:endParaRPr>
          </a:p>
        </p:txBody>
      </p:sp>
      <p:sp>
        <p:nvSpPr>
          <p:cNvPr id="77" name="TextovéPole 76">
            <a:extLst>
              <a:ext uri="{FF2B5EF4-FFF2-40B4-BE49-F238E27FC236}">
                <a16:creationId xmlns:a16="http://schemas.microsoft.com/office/drawing/2014/main" id="{5F2E43CB-28FB-4EA0-952B-809696F49C07}"/>
              </a:ext>
            </a:extLst>
          </p:cNvPr>
          <p:cNvSpPr txBox="1"/>
          <p:nvPr/>
        </p:nvSpPr>
        <p:spPr>
          <a:xfrm>
            <a:off x="230963" y="6410325"/>
            <a:ext cx="4475199" cy="338554"/>
          </a:xfrm>
          <a:prstGeom prst="rect">
            <a:avLst/>
          </a:prstGeom>
          <a:solidFill>
            <a:schemeClr val="bg1"/>
          </a:solidFill>
        </p:spPr>
        <p:txBody>
          <a:bodyPr wrap="none" rtlCol="0">
            <a:spAutoFit/>
          </a:bodyPr>
          <a:lstStyle/>
          <a:p>
            <a:r>
              <a:rPr lang="en-US" sz="1600" b="1" dirty="0"/>
              <a:t>Compensation of metabolic acidosis by respiration</a:t>
            </a:r>
          </a:p>
        </p:txBody>
      </p:sp>
    </p:spTree>
    <p:custDataLst>
      <p:tags r:id="rId1"/>
    </p:custDataLst>
    <p:extLst>
      <p:ext uri="{BB962C8B-B14F-4D97-AF65-F5344CB8AC3E}">
        <p14:creationId xmlns:p14="http://schemas.microsoft.com/office/powerpoint/2010/main" val="3311054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a:extLst>
              <a:ext uri="{FF2B5EF4-FFF2-40B4-BE49-F238E27FC236}">
                <a16:creationId xmlns:a16="http://schemas.microsoft.com/office/drawing/2014/main" id="{C4E05A2D-5B97-4D05-9D2C-6357A188700B}"/>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4" name="TextovéPole 3">
            <a:extLst>
              <a:ext uri="{FF2B5EF4-FFF2-40B4-BE49-F238E27FC236}">
                <a16:creationId xmlns:a16="http://schemas.microsoft.com/office/drawing/2014/main" id="{0B630504-2065-4C3B-BC29-777BECFB769E}"/>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grpSp>
        <p:nvGrpSpPr>
          <p:cNvPr id="3" name="Skupina 2">
            <a:extLst>
              <a:ext uri="{FF2B5EF4-FFF2-40B4-BE49-F238E27FC236}">
                <a16:creationId xmlns:a16="http://schemas.microsoft.com/office/drawing/2014/main" id="{7809579D-08BF-4780-93DA-9B17C4B5A683}"/>
              </a:ext>
            </a:extLst>
          </p:cNvPr>
          <p:cNvGrpSpPr/>
          <p:nvPr/>
        </p:nvGrpSpPr>
        <p:grpSpPr>
          <a:xfrm>
            <a:off x="3251649" y="-28364"/>
            <a:ext cx="5688701" cy="6858000"/>
            <a:chOff x="3251649" y="-28364"/>
            <a:chExt cx="5688701" cy="6858000"/>
          </a:xfrm>
        </p:grpSpPr>
        <p:pic>
          <p:nvPicPr>
            <p:cNvPr id="247810" name="Obrázek 1">
              <a:extLst>
                <a:ext uri="{FF2B5EF4-FFF2-40B4-BE49-F238E27FC236}">
                  <a16:creationId xmlns:a16="http://schemas.microsoft.com/office/drawing/2014/main" id="{AC872CEC-3021-4DB6-907F-953E833E1DB5}"/>
                </a:ext>
              </a:extLst>
            </p:cNvPr>
            <p:cNvPicPr>
              <a:picLocks noChangeAspect="1"/>
            </p:cNvPicPr>
            <p:nvPr/>
          </p:nvPicPr>
          <p:blipFill rotWithShape="1">
            <a:blip r:embed="rId4">
              <a:extLst>
                <a:ext uri="{28A0092B-C50C-407E-A947-70E740481C1C}">
                  <a14:useLocalDpi xmlns:a14="http://schemas.microsoft.com/office/drawing/2010/main" val="0"/>
                </a:ext>
              </a:extLst>
            </a:blip>
            <a:srcRect r="2496"/>
            <a:stretch/>
          </p:blipFill>
          <p:spPr bwMode="auto">
            <a:xfrm>
              <a:off x="3251649" y="-28364"/>
              <a:ext cx="56887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ovéPole 5">
              <a:extLst>
                <a:ext uri="{FF2B5EF4-FFF2-40B4-BE49-F238E27FC236}">
                  <a16:creationId xmlns:a16="http://schemas.microsoft.com/office/drawing/2014/main" id="{16965203-2F46-4A5D-B686-76CCF5E5C648}"/>
                </a:ext>
              </a:extLst>
            </p:cNvPr>
            <p:cNvSpPr txBox="1"/>
            <p:nvPr/>
          </p:nvSpPr>
          <p:spPr>
            <a:xfrm>
              <a:off x="4705518" y="3684470"/>
              <a:ext cx="1501073"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7" name="TextovéPole 6">
              <a:extLst>
                <a:ext uri="{FF2B5EF4-FFF2-40B4-BE49-F238E27FC236}">
                  <a16:creationId xmlns:a16="http://schemas.microsoft.com/office/drawing/2014/main" id="{BABE4F92-87B2-4EC6-B5C8-B9AF137ED5C9}"/>
                </a:ext>
              </a:extLst>
            </p:cNvPr>
            <p:cNvSpPr txBox="1"/>
            <p:nvPr/>
          </p:nvSpPr>
          <p:spPr>
            <a:xfrm>
              <a:off x="3547683" y="5897745"/>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8" name="TextovéPole 7">
              <a:extLst>
                <a:ext uri="{FF2B5EF4-FFF2-40B4-BE49-F238E27FC236}">
                  <a16:creationId xmlns:a16="http://schemas.microsoft.com/office/drawing/2014/main" id="{F4D266A3-257E-4674-8717-68B4633355ED}"/>
                </a:ext>
              </a:extLst>
            </p:cNvPr>
            <p:cNvSpPr txBox="1"/>
            <p:nvPr/>
          </p:nvSpPr>
          <p:spPr>
            <a:xfrm>
              <a:off x="5587550" y="5905837"/>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grpSp>
    </p:spTree>
    <p:custDataLst>
      <p:tags r:id="rId1"/>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1266" name="Text Box 2">
            <a:extLst>
              <a:ext uri="{FF2B5EF4-FFF2-40B4-BE49-F238E27FC236}">
                <a16:creationId xmlns:a16="http://schemas.microsoft.com/office/drawing/2014/main" id="{78A59D50-903B-48AF-BE4E-6066B9CEA325}"/>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1932 Walter Cannon</a:t>
            </a:r>
          </a:p>
        </p:txBody>
      </p:sp>
      <p:sp>
        <p:nvSpPr>
          <p:cNvPr id="11267" name="Text Box 3">
            <a:extLst>
              <a:ext uri="{FF2B5EF4-FFF2-40B4-BE49-F238E27FC236}">
                <a16:creationId xmlns:a16="http://schemas.microsoft.com/office/drawing/2014/main" id="{8E08E153-FEE5-4225-B505-64497A49EC32}"/>
              </a:ext>
            </a:extLst>
          </p:cNvPr>
          <p:cNvSpPr txBox="1">
            <a:spLocks noChangeArrowheads="1"/>
          </p:cNvSpPr>
          <p:nvPr/>
        </p:nvSpPr>
        <p:spPr bwMode="auto">
          <a:xfrm>
            <a:off x="5591175" y="1916113"/>
            <a:ext cx="5068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endParaRPr lang="cs-CZ" altLang="cs-CZ" sz="2800">
              <a:latin typeface="Times New Roman" panose="02020603050405020304" pitchFamily="18" charset="0"/>
            </a:endParaRPr>
          </a:p>
        </p:txBody>
      </p:sp>
      <p:pic>
        <p:nvPicPr>
          <p:cNvPr id="11268" name="Picture 4" descr="j0182837">
            <a:extLst>
              <a:ext uri="{FF2B5EF4-FFF2-40B4-BE49-F238E27FC236}">
                <a16:creationId xmlns:a16="http://schemas.microsoft.com/office/drawing/2014/main" id="{55BDE92A-042D-4FAB-B5F8-78843F169D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9" name="Text Box 5">
            <a:extLst>
              <a:ext uri="{FF2B5EF4-FFF2-40B4-BE49-F238E27FC236}">
                <a16:creationId xmlns:a16="http://schemas.microsoft.com/office/drawing/2014/main" id="{F184E4B8-4A89-47E6-AB1F-9FD3CE4EB560}"/>
              </a:ext>
            </a:extLst>
          </p:cNvPr>
          <p:cNvSpPr txBox="1">
            <a:spLocks noChangeArrowheads="1"/>
          </p:cNvSpPr>
          <p:nvPr/>
        </p:nvSpPr>
        <p:spPr bwMode="auto">
          <a:xfrm>
            <a:off x="1774825" y="6294438"/>
            <a:ext cx="4395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External environment of cells</a:t>
            </a:r>
          </a:p>
        </p:txBody>
      </p:sp>
      <p:sp>
        <p:nvSpPr>
          <p:cNvPr id="11270" name="Line 6">
            <a:extLst>
              <a:ext uri="{FF2B5EF4-FFF2-40B4-BE49-F238E27FC236}">
                <a16:creationId xmlns:a16="http://schemas.microsoft.com/office/drawing/2014/main" id="{F22DD296-2025-4CF9-9BE5-5A8912CE2186}"/>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71" name="Text Box 7">
            <a:extLst>
              <a:ext uri="{FF2B5EF4-FFF2-40B4-BE49-F238E27FC236}">
                <a16:creationId xmlns:a16="http://schemas.microsoft.com/office/drawing/2014/main" id="{27203BA4-BCBF-4F0D-9411-D2948FD8D7B7}"/>
              </a:ext>
            </a:extLst>
          </p:cNvPr>
          <p:cNvSpPr txBox="1">
            <a:spLocks noChangeArrowheads="1"/>
          </p:cNvSpPr>
          <p:nvPr/>
        </p:nvSpPr>
        <p:spPr bwMode="auto">
          <a:xfrm>
            <a:off x="6092826" y="6294438"/>
            <a:ext cx="370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internal environment</a:t>
            </a:r>
          </a:p>
        </p:txBody>
      </p:sp>
      <p:sp>
        <p:nvSpPr>
          <p:cNvPr id="11272" name="Text Box 8">
            <a:extLst>
              <a:ext uri="{FF2B5EF4-FFF2-40B4-BE49-F238E27FC236}">
                <a16:creationId xmlns:a16="http://schemas.microsoft.com/office/drawing/2014/main" id="{49F9E9AC-031A-4126-8733-55366EF14EF9}"/>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a:latin typeface="Times New Roman" panose="02020603050405020304" pitchFamily="18" charset="0"/>
              </a:rPr>
              <a:t>Their </a:t>
            </a:r>
            <a:r>
              <a:rPr lang="cs-CZ" altLang="cs-CZ" sz="2800" b="1">
                <a:latin typeface="Times New Roman" panose="02020603050405020304" pitchFamily="18" charset="0"/>
              </a:rPr>
              <a:t>properties</a:t>
            </a:r>
            <a:r>
              <a:rPr lang="cs-CZ" altLang="cs-CZ" sz="2800">
                <a:latin typeface="Times New Roman" panose="02020603050405020304" pitchFamily="18" charset="0"/>
              </a:rPr>
              <a:t> must enable optimal functioning of cellular structures</a:t>
            </a:r>
          </a:p>
        </p:txBody>
      </p:sp>
      <p:sp>
        <p:nvSpPr>
          <p:cNvPr id="11273" name="AutoShape 9">
            <a:extLst>
              <a:ext uri="{FF2B5EF4-FFF2-40B4-BE49-F238E27FC236}">
                <a16:creationId xmlns:a16="http://schemas.microsoft.com/office/drawing/2014/main" id="{E37735A8-FAE8-462F-803D-FEDC35CA2252}"/>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chemeClr val="bg1"/>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000">
                <a:latin typeface="Times New Roman" panose="02020603050405020304" pitchFamily="18" charset="0"/>
              </a:rPr>
              <a:t>i.e. temperature, volume, osmolarity, pH, ionic composition, O</a:t>
            </a:r>
            <a:r>
              <a:rPr lang="en-US" altLang="cs-CZ" sz="2000" baseline="-25000">
                <a:latin typeface="Times New Roman" panose="02020603050405020304" pitchFamily="18" charset="0"/>
              </a:rPr>
              <a:t>2</a:t>
            </a:r>
            <a:r>
              <a:rPr lang="en-US" altLang="cs-CZ" sz="2000">
                <a:latin typeface="Times New Roman" panose="02020603050405020304" pitchFamily="18" charset="0"/>
              </a:rPr>
              <a:t>, CO</a:t>
            </a:r>
            <a:r>
              <a:rPr lang="en-US" altLang="cs-CZ" sz="2000" baseline="-25000">
                <a:latin typeface="Times New Roman" panose="02020603050405020304" pitchFamily="18" charset="0"/>
              </a:rPr>
              <a:t>2 </a:t>
            </a:r>
            <a:r>
              <a:rPr lang="en-US" altLang="cs-CZ" sz="2000">
                <a:latin typeface="Times New Roman" panose="02020603050405020304" pitchFamily="18" charset="0"/>
              </a:rPr>
              <a:t> concentrations, concentration of glucose etc.</a:t>
            </a:r>
          </a:p>
          <a:p>
            <a:pPr algn="ctr" eaLnBrk="1" hangingPunct="1">
              <a:spcBef>
                <a:spcPct val="0"/>
              </a:spcBef>
              <a:buClrTx/>
              <a:buFontTx/>
              <a:buNone/>
            </a:pPr>
            <a:endParaRPr lang="cs-CZ" altLang="cs-CZ" sz="2000">
              <a:latin typeface="Times New Roman" panose="02020603050405020304" pitchFamily="18" charset="0"/>
            </a:endParaRPr>
          </a:p>
        </p:txBody>
      </p:sp>
      <p:sp>
        <p:nvSpPr>
          <p:cNvPr id="11274" name="AutoShape 10">
            <a:extLst>
              <a:ext uri="{FF2B5EF4-FFF2-40B4-BE49-F238E27FC236}">
                <a16:creationId xmlns:a16="http://schemas.microsoft.com/office/drawing/2014/main" id="{F3E2DF31-D331-47E2-9369-D0AC157CB44A}"/>
              </a:ext>
            </a:extLst>
          </p:cNvPr>
          <p:cNvSpPr>
            <a:spLocks noChangeArrowheads="1"/>
          </p:cNvSpPr>
          <p:nvPr/>
        </p:nvSpPr>
        <p:spPr bwMode="auto">
          <a:xfrm>
            <a:off x="6527801" y="4005264"/>
            <a:ext cx="4537075" cy="2376487"/>
          </a:xfrm>
          <a:prstGeom prst="cloudCallout">
            <a:avLst>
              <a:gd name="adj1" fmla="val -28060"/>
              <a:gd name="adj2" fmla="val -59019"/>
            </a:avLst>
          </a:prstGeom>
          <a:solidFill>
            <a:schemeClr val="bg1"/>
          </a:solidFill>
          <a:ln w="9525">
            <a:solidFill>
              <a:schemeClr val="tx1"/>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b="1">
                <a:latin typeface="Times New Roman" panose="02020603050405020304" pitchFamily="18" charset="0"/>
              </a:rPr>
              <a:t>THEY ARE STAEDY AND INDEPENDENT ON FLOATING CONDITIONS OF EXTERNAL ENVIRONMENT AND ON VARIED LEVELS OF CELLULAR METABOLIC ACTIVITY</a:t>
            </a:r>
          </a:p>
          <a:p>
            <a:pPr algn="ctr" eaLnBrk="1" hangingPunct="1">
              <a:spcBef>
                <a:spcPct val="0"/>
              </a:spcBef>
              <a:buClrTx/>
              <a:buFontTx/>
              <a:buNone/>
            </a:pPr>
            <a:endParaRPr lang="cs-CZ" altLang="cs-CZ" sz="1600">
              <a:latin typeface="Times New Roman" panose="02020603050405020304" pitchFamily="18" charset="0"/>
            </a:endParaRPr>
          </a:p>
        </p:txBody>
      </p:sp>
      <p:pic>
        <p:nvPicPr>
          <p:cNvPr id="11275" name="Picture 11" descr="cannontop">
            <a:extLst>
              <a:ext uri="{FF2B5EF4-FFF2-40B4-BE49-F238E27FC236}">
                <a16:creationId xmlns:a16="http://schemas.microsoft.com/office/drawing/2014/main" id="{809D507E-F287-4284-B918-DEE88CA3456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6" name="Text Box 12">
            <a:extLst>
              <a:ext uri="{FF2B5EF4-FFF2-40B4-BE49-F238E27FC236}">
                <a16:creationId xmlns:a16="http://schemas.microsoft.com/office/drawing/2014/main" id="{FF796CC3-E2D3-435A-A1FF-FB2397667A26}"/>
              </a:ext>
            </a:extLst>
          </p:cNvPr>
          <p:cNvSpPr txBox="1">
            <a:spLocks noChangeArrowheads="1"/>
          </p:cNvSpPr>
          <p:nvPr/>
        </p:nvSpPr>
        <p:spPr bwMode="auto">
          <a:xfrm>
            <a:off x="4330700" y="260350"/>
            <a:ext cx="63373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FF0000"/>
                </a:solidFill>
                <a:latin typeface="Times New Roman" panose="02020603050405020304" pitchFamily="18" charset="0"/>
              </a:rPr>
              <a:t>Homeostasis</a:t>
            </a:r>
            <a:r>
              <a:rPr lang="cs-CZ" altLang="cs-CZ" sz="2400" b="1">
                <a:latin typeface="Times New Roman" panose="02020603050405020304" pitchFamily="18" charset="0"/>
              </a:rPr>
              <a:t> - t</a:t>
            </a:r>
            <a:r>
              <a:rPr lang="en-US" altLang="cs-CZ" sz="2400" b="1">
                <a:latin typeface="Times New Roman" panose="02020603050405020304" pitchFamily="18" charset="0"/>
              </a:rPr>
              <a:t>he ability or tendency of an organism or cell to maintain internal equilibrium by adjusting its physiological processes.</a:t>
            </a:r>
            <a:r>
              <a:rPr lang="cs-CZ" altLang="cs-CZ" sz="2400" b="1">
                <a:latin typeface="Times New Roman" panose="02020603050405020304" pitchFamily="18" charset="0"/>
              </a:rPr>
              <a:t> </a:t>
            </a:r>
            <a:endParaRPr lang="cs-CZ" altLang="cs-CZ" sz="2400">
              <a:latin typeface="Times New Roman" panose="02020603050405020304" pitchFamily="18" charset="0"/>
            </a:endParaRPr>
          </a:p>
        </p:txBody>
      </p:sp>
    </p:spTree>
    <p:custDataLst>
      <p:tags r:id="rId1"/>
    </p:custData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Obrázek 1">
            <a:extLst>
              <a:ext uri="{FF2B5EF4-FFF2-40B4-BE49-F238E27FC236}">
                <a16:creationId xmlns:a16="http://schemas.microsoft.com/office/drawing/2014/main" id="{B13C0B1E-C4BD-4B53-8098-E7C113495B32}"/>
              </a:ext>
            </a:extLst>
          </p:cNvPr>
          <p:cNvPicPr>
            <a:picLocks noChangeAspect="1"/>
          </p:cNvPicPr>
          <p:nvPr/>
        </p:nvPicPr>
        <p:blipFill rotWithShape="1">
          <a:blip r:embed="rId4">
            <a:extLst>
              <a:ext uri="{28A0092B-C50C-407E-A947-70E740481C1C}">
                <a14:useLocalDpi xmlns:a14="http://schemas.microsoft.com/office/drawing/2010/main" val="0"/>
              </a:ext>
            </a:extLst>
          </a:blip>
          <a:srcRect r="1187"/>
          <a:stretch/>
        </p:blipFill>
        <p:spPr bwMode="auto">
          <a:xfrm>
            <a:off x="3243262" y="0"/>
            <a:ext cx="563774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ovéPole 3">
            <a:extLst>
              <a:ext uri="{FF2B5EF4-FFF2-40B4-BE49-F238E27FC236}">
                <a16:creationId xmlns:a16="http://schemas.microsoft.com/office/drawing/2014/main" id="{70DA3952-621E-4A6F-8D8A-F1B021E99077}"/>
              </a:ext>
            </a:extLst>
          </p:cNvPr>
          <p:cNvSpPr txBox="1"/>
          <p:nvPr/>
        </p:nvSpPr>
        <p:spPr>
          <a:xfrm>
            <a:off x="4644828" y="3749206"/>
            <a:ext cx="1501073"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6" name="TextovéPole 5">
            <a:extLst>
              <a:ext uri="{FF2B5EF4-FFF2-40B4-BE49-F238E27FC236}">
                <a16:creationId xmlns:a16="http://schemas.microsoft.com/office/drawing/2014/main" id="{2DED870D-D0FB-4B67-A5B4-0FA5BDC4573F}"/>
              </a:ext>
            </a:extLst>
          </p:cNvPr>
          <p:cNvSpPr txBox="1"/>
          <p:nvPr/>
        </p:nvSpPr>
        <p:spPr>
          <a:xfrm>
            <a:off x="3422257" y="5897745"/>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7" name="TextovéPole 6">
            <a:extLst>
              <a:ext uri="{FF2B5EF4-FFF2-40B4-BE49-F238E27FC236}">
                <a16:creationId xmlns:a16="http://schemas.microsoft.com/office/drawing/2014/main" id="{5CE23197-2840-4DC3-A962-CF18BFBD6CE4}"/>
              </a:ext>
            </a:extLst>
          </p:cNvPr>
          <p:cNvSpPr txBox="1"/>
          <p:nvPr/>
        </p:nvSpPr>
        <p:spPr>
          <a:xfrm>
            <a:off x="5462124" y="5905837"/>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2" name="TextovéPole 1">
            <a:extLst>
              <a:ext uri="{FF2B5EF4-FFF2-40B4-BE49-F238E27FC236}">
                <a16:creationId xmlns:a16="http://schemas.microsoft.com/office/drawing/2014/main" id="{C96DDFE0-F4A5-41FF-B842-76D84A2A0EDA}"/>
              </a:ext>
            </a:extLst>
          </p:cNvPr>
          <p:cNvSpPr txBox="1"/>
          <p:nvPr/>
        </p:nvSpPr>
        <p:spPr>
          <a:xfrm>
            <a:off x="6976682"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11" name="TextovéPole 10">
            <a:extLst>
              <a:ext uri="{FF2B5EF4-FFF2-40B4-BE49-F238E27FC236}">
                <a16:creationId xmlns:a16="http://schemas.microsoft.com/office/drawing/2014/main" id="{3F9534F9-3792-4CE5-93DE-3ECFA024D3E4}"/>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2" name="TextovéPole 11">
            <a:extLst>
              <a:ext uri="{FF2B5EF4-FFF2-40B4-BE49-F238E27FC236}">
                <a16:creationId xmlns:a16="http://schemas.microsoft.com/office/drawing/2014/main" id="{86029555-E877-4E05-B908-68120213910F}"/>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Tree>
    <p:custDataLst>
      <p:tags r:id="rId1"/>
    </p:custData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Obrázek 1">
            <a:extLst>
              <a:ext uri="{FF2B5EF4-FFF2-40B4-BE49-F238E27FC236}">
                <a16:creationId xmlns:a16="http://schemas.microsoft.com/office/drawing/2014/main" id="{E336034A-4C22-47D6-B833-14477EDAF8B8}"/>
              </a:ext>
            </a:extLst>
          </p:cNvPr>
          <p:cNvPicPr>
            <a:picLocks noChangeAspect="1"/>
          </p:cNvPicPr>
          <p:nvPr/>
        </p:nvPicPr>
        <p:blipFill rotWithShape="1">
          <a:blip r:embed="rId4">
            <a:extLst>
              <a:ext uri="{28A0092B-C50C-407E-A947-70E740481C1C}">
                <a14:useLocalDpi xmlns:a14="http://schemas.microsoft.com/office/drawing/2010/main" val="0"/>
              </a:ext>
            </a:extLst>
          </a:blip>
          <a:srcRect r="1258"/>
          <a:stretch/>
        </p:blipFill>
        <p:spPr bwMode="auto">
          <a:xfrm>
            <a:off x="3243264" y="0"/>
            <a:ext cx="563369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ovéPole 3">
            <a:extLst>
              <a:ext uri="{FF2B5EF4-FFF2-40B4-BE49-F238E27FC236}">
                <a16:creationId xmlns:a16="http://schemas.microsoft.com/office/drawing/2014/main" id="{4564D56A-2B9A-4C7B-BA5D-937E2ECBFCF8}"/>
              </a:ext>
            </a:extLst>
          </p:cNvPr>
          <p:cNvSpPr txBox="1"/>
          <p:nvPr/>
        </p:nvSpPr>
        <p:spPr>
          <a:xfrm>
            <a:off x="4652920" y="3761344"/>
            <a:ext cx="1488935"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5" name="TextovéPole 4">
            <a:extLst>
              <a:ext uri="{FF2B5EF4-FFF2-40B4-BE49-F238E27FC236}">
                <a16:creationId xmlns:a16="http://schemas.microsoft.com/office/drawing/2014/main" id="{77EE915F-8BFA-4890-B047-C606CD22D0E9}"/>
              </a:ext>
            </a:extLst>
          </p:cNvPr>
          <p:cNvSpPr txBox="1"/>
          <p:nvPr/>
        </p:nvSpPr>
        <p:spPr>
          <a:xfrm>
            <a:off x="3454625" y="5930113"/>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6" name="TextovéPole 5">
            <a:extLst>
              <a:ext uri="{FF2B5EF4-FFF2-40B4-BE49-F238E27FC236}">
                <a16:creationId xmlns:a16="http://schemas.microsoft.com/office/drawing/2014/main" id="{2CD18BC8-14E3-4064-87AB-BC4010E34061}"/>
              </a:ext>
            </a:extLst>
          </p:cNvPr>
          <p:cNvSpPr txBox="1"/>
          <p:nvPr/>
        </p:nvSpPr>
        <p:spPr>
          <a:xfrm>
            <a:off x="3288739" y="5913929"/>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7" name="TextovéPole 6">
            <a:extLst>
              <a:ext uri="{FF2B5EF4-FFF2-40B4-BE49-F238E27FC236}">
                <a16:creationId xmlns:a16="http://schemas.microsoft.com/office/drawing/2014/main" id="{305EE575-1054-4C46-B561-F9F3D5EBF06F}"/>
              </a:ext>
            </a:extLst>
          </p:cNvPr>
          <p:cNvSpPr txBox="1"/>
          <p:nvPr/>
        </p:nvSpPr>
        <p:spPr>
          <a:xfrm>
            <a:off x="5328606" y="5922021"/>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8" name="TextovéPole 7">
            <a:extLst>
              <a:ext uri="{FF2B5EF4-FFF2-40B4-BE49-F238E27FC236}">
                <a16:creationId xmlns:a16="http://schemas.microsoft.com/office/drawing/2014/main" id="{529782EB-8681-4F11-BFFA-827F1D9B6EB3}"/>
              </a:ext>
            </a:extLst>
          </p:cNvPr>
          <p:cNvSpPr txBox="1"/>
          <p:nvPr/>
        </p:nvSpPr>
        <p:spPr>
          <a:xfrm>
            <a:off x="6964544"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9" name="TextovéPole 8">
            <a:extLst>
              <a:ext uri="{FF2B5EF4-FFF2-40B4-BE49-F238E27FC236}">
                <a16:creationId xmlns:a16="http://schemas.microsoft.com/office/drawing/2014/main" id="{5E499BA1-3447-4E83-B679-16540B458ED3}"/>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0" name="TextovéPole 9">
            <a:extLst>
              <a:ext uri="{FF2B5EF4-FFF2-40B4-BE49-F238E27FC236}">
                <a16:creationId xmlns:a16="http://schemas.microsoft.com/office/drawing/2014/main" id="{A5736D80-E9E7-464F-8D6B-73002FE34CB4}"/>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
        <p:nvSpPr>
          <p:cNvPr id="11" name="TextovéPole 10">
            <a:extLst>
              <a:ext uri="{FF2B5EF4-FFF2-40B4-BE49-F238E27FC236}">
                <a16:creationId xmlns:a16="http://schemas.microsoft.com/office/drawing/2014/main" id="{CEE05FA4-6A56-4C72-9271-CE6029380F8B}"/>
              </a:ext>
            </a:extLst>
          </p:cNvPr>
          <p:cNvSpPr txBox="1"/>
          <p:nvPr/>
        </p:nvSpPr>
        <p:spPr>
          <a:xfrm>
            <a:off x="4798577" y="2325111"/>
            <a:ext cx="1602471" cy="261610"/>
          </a:xfrm>
          <a:prstGeom prst="rect">
            <a:avLst/>
          </a:prstGeom>
          <a:solidFill>
            <a:schemeClr val="bg1"/>
          </a:solidFill>
        </p:spPr>
        <p:txBody>
          <a:bodyPr wrap="square" rtlCol="0">
            <a:spAutoFit/>
          </a:bodyPr>
          <a:lstStyle/>
          <a:p>
            <a:pPr algn="r"/>
            <a:r>
              <a:rPr lang="en-US" sz="1100" dirty="0"/>
              <a:t>Negative HCO</a:t>
            </a:r>
            <a:r>
              <a:rPr lang="en-US" sz="1100" baseline="-25000" dirty="0"/>
              <a:t>3</a:t>
            </a:r>
            <a:r>
              <a:rPr lang="cs-CZ" sz="1100" baseline="30000" dirty="0"/>
              <a:t>-</a:t>
            </a:r>
            <a:r>
              <a:rPr lang="en-US" sz="1100" dirty="0"/>
              <a:t> balance</a:t>
            </a:r>
          </a:p>
        </p:txBody>
      </p:sp>
    </p:spTree>
    <p:custDataLst>
      <p:tags r:id="rId1"/>
    </p:custData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2" name="Obrázek 1">
            <a:extLst>
              <a:ext uri="{FF2B5EF4-FFF2-40B4-BE49-F238E27FC236}">
                <a16:creationId xmlns:a16="http://schemas.microsoft.com/office/drawing/2014/main" id="{A4524E2B-58F1-4D9E-9E1A-8108D9BCCB6C}"/>
              </a:ext>
            </a:extLst>
          </p:cNvPr>
          <p:cNvPicPr>
            <a:picLocks noChangeAspect="1"/>
          </p:cNvPicPr>
          <p:nvPr/>
        </p:nvPicPr>
        <p:blipFill rotWithShape="1">
          <a:blip r:embed="rId4">
            <a:extLst>
              <a:ext uri="{28A0092B-C50C-407E-A947-70E740481C1C}">
                <a14:useLocalDpi xmlns:a14="http://schemas.microsoft.com/office/drawing/2010/main" val="0"/>
              </a:ext>
            </a:extLst>
          </a:blip>
          <a:srcRect r="2038"/>
          <a:stretch/>
        </p:blipFill>
        <p:spPr bwMode="auto">
          <a:xfrm>
            <a:off x="3243264" y="0"/>
            <a:ext cx="558919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ovéPole 3">
            <a:extLst>
              <a:ext uri="{FF2B5EF4-FFF2-40B4-BE49-F238E27FC236}">
                <a16:creationId xmlns:a16="http://schemas.microsoft.com/office/drawing/2014/main" id="{164497D2-EF67-40AA-9AFE-D2D415647748}"/>
              </a:ext>
            </a:extLst>
          </p:cNvPr>
          <p:cNvSpPr txBox="1"/>
          <p:nvPr/>
        </p:nvSpPr>
        <p:spPr>
          <a:xfrm>
            <a:off x="4648874" y="3769436"/>
            <a:ext cx="1488935"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6" name="TextovéPole 5">
            <a:extLst>
              <a:ext uri="{FF2B5EF4-FFF2-40B4-BE49-F238E27FC236}">
                <a16:creationId xmlns:a16="http://schemas.microsoft.com/office/drawing/2014/main" id="{75F95222-04C9-4888-943E-1FB3D4531137}"/>
              </a:ext>
            </a:extLst>
          </p:cNvPr>
          <p:cNvSpPr txBox="1"/>
          <p:nvPr/>
        </p:nvSpPr>
        <p:spPr>
          <a:xfrm>
            <a:off x="3288739" y="5913929"/>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7" name="TextovéPole 6">
            <a:extLst>
              <a:ext uri="{FF2B5EF4-FFF2-40B4-BE49-F238E27FC236}">
                <a16:creationId xmlns:a16="http://schemas.microsoft.com/office/drawing/2014/main" id="{F4D3D648-BA4A-4DB2-B133-4BCEDEB89062}"/>
              </a:ext>
            </a:extLst>
          </p:cNvPr>
          <p:cNvSpPr txBox="1"/>
          <p:nvPr/>
        </p:nvSpPr>
        <p:spPr>
          <a:xfrm>
            <a:off x="5328606" y="5922021"/>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8" name="TextovéPole 7">
            <a:extLst>
              <a:ext uri="{FF2B5EF4-FFF2-40B4-BE49-F238E27FC236}">
                <a16:creationId xmlns:a16="http://schemas.microsoft.com/office/drawing/2014/main" id="{39543175-46F3-4BFD-8F1C-F46EA986E5C1}"/>
              </a:ext>
            </a:extLst>
          </p:cNvPr>
          <p:cNvSpPr txBox="1"/>
          <p:nvPr/>
        </p:nvSpPr>
        <p:spPr>
          <a:xfrm>
            <a:off x="6976682"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9" name="TextovéPole 8">
            <a:extLst>
              <a:ext uri="{FF2B5EF4-FFF2-40B4-BE49-F238E27FC236}">
                <a16:creationId xmlns:a16="http://schemas.microsoft.com/office/drawing/2014/main" id="{73092502-C520-4EDA-89D8-840B13282346}"/>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0" name="TextovéPole 9">
            <a:extLst>
              <a:ext uri="{FF2B5EF4-FFF2-40B4-BE49-F238E27FC236}">
                <a16:creationId xmlns:a16="http://schemas.microsoft.com/office/drawing/2014/main" id="{CC0B5C44-CDD7-4375-864E-BBA8388295E3}"/>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
        <p:nvSpPr>
          <p:cNvPr id="11" name="TextovéPole 10">
            <a:extLst>
              <a:ext uri="{FF2B5EF4-FFF2-40B4-BE49-F238E27FC236}">
                <a16:creationId xmlns:a16="http://schemas.microsoft.com/office/drawing/2014/main" id="{B1ABC1E8-4435-4424-AC16-011E75C73350}"/>
              </a:ext>
            </a:extLst>
          </p:cNvPr>
          <p:cNvSpPr txBox="1"/>
          <p:nvPr/>
        </p:nvSpPr>
        <p:spPr>
          <a:xfrm>
            <a:off x="6137809" y="1742747"/>
            <a:ext cx="1023642" cy="430887"/>
          </a:xfrm>
          <a:prstGeom prst="rect">
            <a:avLst/>
          </a:prstGeom>
          <a:noFill/>
        </p:spPr>
        <p:txBody>
          <a:bodyPr wrap="square" rtlCol="0">
            <a:spAutoFit/>
          </a:bodyPr>
          <a:lstStyle/>
          <a:p>
            <a:pPr algn="just"/>
            <a:r>
              <a:rPr lang="en-US" sz="1100" dirty="0"/>
              <a:t>HCO</a:t>
            </a:r>
            <a:r>
              <a:rPr lang="en-US" sz="1100" baseline="-25000" dirty="0"/>
              <a:t>3</a:t>
            </a:r>
            <a:r>
              <a:rPr lang="cs-CZ" sz="1100" baseline="30000" dirty="0"/>
              <a:t>-</a:t>
            </a:r>
            <a:r>
              <a:rPr lang="en-US" sz="1100" dirty="0"/>
              <a:t> balance</a:t>
            </a:r>
            <a:r>
              <a:rPr lang="cs-CZ" sz="1100" dirty="0"/>
              <a:t> </a:t>
            </a:r>
            <a:r>
              <a:rPr lang="cs-CZ" sz="1100" dirty="0" err="1"/>
              <a:t>correction</a:t>
            </a:r>
            <a:endParaRPr lang="en-US" sz="1100" dirty="0"/>
          </a:p>
        </p:txBody>
      </p:sp>
      <p:sp>
        <p:nvSpPr>
          <p:cNvPr id="12" name="Obdélník 11">
            <a:extLst>
              <a:ext uri="{FF2B5EF4-FFF2-40B4-BE49-F238E27FC236}">
                <a16:creationId xmlns:a16="http://schemas.microsoft.com/office/drawing/2014/main" id="{9B2212F1-F13A-41C3-8D2B-CDF82BE94A7E}"/>
              </a:ext>
            </a:extLst>
          </p:cNvPr>
          <p:cNvSpPr/>
          <p:nvPr/>
        </p:nvSpPr>
        <p:spPr>
          <a:xfrm>
            <a:off x="5518768" y="2447841"/>
            <a:ext cx="871096" cy="1173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ovéPole 12">
            <a:extLst>
              <a:ext uri="{FF2B5EF4-FFF2-40B4-BE49-F238E27FC236}">
                <a16:creationId xmlns:a16="http://schemas.microsoft.com/office/drawing/2014/main" id="{6803ED92-102F-40E7-B3E6-4C30A96090A0}"/>
              </a:ext>
            </a:extLst>
          </p:cNvPr>
          <p:cNvSpPr txBox="1"/>
          <p:nvPr/>
        </p:nvSpPr>
        <p:spPr>
          <a:xfrm>
            <a:off x="4786439" y="2317019"/>
            <a:ext cx="1602471" cy="261610"/>
          </a:xfrm>
          <a:prstGeom prst="rect">
            <a:avLst/>
          </a:prstGeom>
          <a:solidFill>
            <a:schemeClr val="bg1"/>
          </a:solidFill>
        </p:spPr>
        <p:txBody>
          <a:bodyPr wrap="square" rtlCol="0">
            <a:spAutoFit/>
          </a:bodyPr>
          <a:lstStyle/>
          <a:p>
            <a:pPr algn="r"/>
            <a:r>
              <a:rPr lang="en-US" sz="1100" dirty="0"/>
              <a:t>Negative HCO</a:t>
            </a:r>
            <a:r>
              <a:rPr lang="en-US" sz="1100" baseline="-25000" dirty="0"/>
              <a:t>3</a:t>
            </a:r>
            <a:r>
              <a:rPr lang="cs-CZ" sz="1100" baseline="30000" dirty="0"/>
              <a:t>-</a:t>
            </a:r>
            <a:r>
              <a:rPr lang="en-US" sz="1100" dirty="0"/>
              <a:t> balance</a:t>
            </a:r>
          </a:p>
        </p:txBody>
      </p:sp>
    </p:spTree>
    <p:custDataLst>
      <p:tags r:id="rId1"/>
    </p:custData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Obrázek 1">
            <a:extLst>
              <a:ext uri="{FF2B5EF4-FFF2-40B4-BE49-F238E27FC236}">
                <a16:creationId xmlns:a16="http://schemas.microsoft.com/office/drawing/2014/main" id="{8A9936E0-0826-4684-ABE1-2290E152836C}"/>
              </a:ext>
            </a:extLst>
          </p:cNvPr>
          <p:cNvPicPr>
            <a:picLocks noChangeAspect="1"/>
          </p:cNvPicPr>
          <p:nvPr/>
        </p:nvPicPr>
        <p:blipFill rotWithShape="1">
          <a:blip r:embed="rId4">
            <a:extLst>
              <a:ext uri="{28A0092B-C50C-407E-A947-70E740481C1C}">
                <a14:useLocalDpi xmlns:a14="http://schemas.microsoft.com/office/drawing/2010/main" val="0"/>
              </a:ext>
            </a:extLst>
          </a:blip>
          <a:srcRect r="974"/>
          <a:stretch/>
        </p:blipFill>
        <p:spPr bwMode="auto">
          <a:xfrm>
            <a:off x="3243264" y="0"/>
            <a:ext cx="564988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ovéPole 3">
            <a:extLst>
              <a:ext uri="{FF2B5EF4-FFF2-40B4-BE49-F238E27FC236}">
                <a16:creationId xmlns:a16="http://schemas.microsoft.com/office/drawing/2014/main" id="{462F1798-A4D4-42FD-90D0-87BD6BD13B9E}"/>
              </a:ext>
            </a:extLst>
          </p:cNvPr>
          <p:cNvSpPr txBox="1"/>
          <p:nvPr/>
        </p:nvSpPr>
        <p:spPr>
          <a:xfrm>
            <a:off x="4656966" y="3781575"/>
            <a:ext cx="1501073"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5" name="TextovéPole 4">
            <a:extLst>
              <a:ext uri="{FF2B5EF4-FFF2-40B4-BE49-F238E27FC236}">
                <a16:creationId xmlns:a16="http://schemas.microsoft.com/office/drawing/2014/main" id="{95EB17D1-5A0D-4A2F-A5E6-6AE98CD5AC28}"/>
              </a:ext>
            </a:extLst>
          </p:cNvPr>
          <p:cNvSpPr txBox="1"/>
          <p:nvPr/>
        </p:nvSpPr>
        <p:spPr>
          <a:xfrm>
            <a:off x="3426303" y="5926067"/>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6" name="TextovéPole 5">
            <a:extLst>
              <a:ext uri="{FF2B5EF4-FFF2-40B4-BE49-F238E27FC236}">
                <a16:creationId xmlns:a16="http://schemas.microsoft.com/office/drawing/2014/main" id="{B8970A2F-8029-42C0-B680-6F837F9A8110}"/>
              </a:ext>
            </a:extLst>
          </p:cNvPr>
          <p:cNvSpPr txBox="1"/>
          <p:nvPr/>
        </p:nvSpPr>
        <p:spPr>
          <a:xfrm>
            <a:off x="3288739" y="5913929"/>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7" name="TextovéPole 6">
            <a:extLst>
              <a:ext uri="{FF2B5EF4-FFF2-40B4-BE49-F238E27FC236}">
                <a16:creationId xmlns:a16="http://schemas.microsoft.com/office/drawing/2014/main" id="{011F735F-B069-411D-9564-A0AD2CCFA3F5}"/>
              </a:ext>
            </a:extLst>
          </p:cNvPr>
          <p:cNvSpPr txBox="1"/>
          <p:nvPr/>
        </p:nvSpPr>
        <p:spPr>
          <a:xfrm>
            <a:off x="5328606" y="5922021"/>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8" name="TextovéPole 7">
            <a:extLst>
              <a:ext uri="{FF2B5EF4-FFF2-40B4-BE49-F238E27FC236}">
                <a16:creationId xmlns:a16="http://schemas.microsoft.com/office/drawing/2014/main" id="{CF49F21A-B9AD-424E-903F-1A8636785D5A}"/>
              </a:ext>
            </a:extLst>
          </p:cNvPr>
          <p:cNvSpPr txBox="1"/>
          <p:nvPr/>
        </p:nvSpPr>
        <p:spPr>
          <a:xfrm>
            <a:off x="6976682"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9" name="TextovéPole 8">
            <a:extLst>
              <a:ext uri="{FF2B5EF4-FFF2-40B4-BE49-F238E27FC236}">
                <a16:creationId xmlns:a16="http://schemas.microsoft.com/office/drawing/2014/main" id="{2B96D89D-E703-4DD5-A61D-347E4C5BC219}"/>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0" name="TextovéPole 9">
            <a:extLst>
              <a:ext uri="{FF2B5EF4-FFF2-40B4-BE49-F238E27FC236}">
                <a16:creationId xmlns:a16="http://schemas.microsoft.com/office/drawing/2014/main" id="{E8397E31-BE32-4B33-9B97-55DF2F378763}"/>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
        <p:nvSpPr>
          <p:cNvPr id="11" name="TextovéPole 10">
            <a:extLst>
              <a:ext uri="{FF2B5EF4-FFF2-40B4-BE49-F238E27FC236}">
                <a16:creationId xmlns:a16="http://schemas.microsoft.com/office/drawing/2014/main" id="{BC546A92-0338-4F27-A9D2-064DE67C9D2E}"/>
              </a:ext>
            </a:extLst>
          </p:cNvPr>
          <p:cNvSpPr txBox="1"/>
          <p:nvPr/>
        </p:nvSpPr>
        <p:spPr>
          <a:xfrm>
            <a:off x="4665058" y="2306230"/>
            <a:ext cx="1602471" cy="261610"/>
          </a:xfrm>
          <a:prstGeom prst="rect">
            <a:avLst/>
          </a:prstGeom>
          <a:solidFill>
            <a:schemeClr val="bg1"/>
          </a:solidFill>
        </p:spPr>
        <p:txBody>
          <a:bodyPr wrap="square" rtlCol="0">
            <a:spAutoFit/>
          </a:bodyPr>
          <a:lstStyle/>
          <a:p>
            <a:pPr algn="r"/>
            <a:r>
              <a:rPr lang="cs-CZ" sz="1100" dirty="0"/>
              <a:t>Positive</a:t>
            </a:r>
            <a:r>
              <a:rPr lang="en-US" sz="1100" dirty="0"/>
              <a:t> HCO</a:t>
            </a:r>
            <a:r>
              <a:rPr lang="en-US" sz="1100" baseline="-25000" dirty="0"/>
              <a:t>3</a:t>
            </a:r>
            <a:r>
              <a:rPr lang="cs-CZ" sz="1100" baseline="30000" dirty="0"/>
              <a:t>-</a:t>
            </a:r>
            <a:r>
              <a:rPr lang="en-US" sz="1100" dirty="0"/>
              <a:t> balance</a:t>
            </a:r>
          </a:p>
        </p:txBody>
      </p:sp>
      <p:sp>
        <p:nvSpPr>
          <p:cNvPr id="2" name="Obdélník 1">
            <a:extLst>
              <a:ext uri="{FF2B5EF4-FFF2-40B4-BE49-F238E27FC236}">
                <a16:creationId xmlns:a16="http://schemas.microsoft.com/office/drawing/2014/main" id="{0AAC81C3-5997-45AA-AE78-687A9F621FF9}"/>
              </a:ext>
            </a:extLst>
          </p:cNvPr>
          <p:cNvSpPr/>
          <p:nvPr/>
        </p:nvSpPr>
        <p:spPr>
          <a:xfrm>
            <a:off x="5166765" y="2148435"/>
            <a:ext cx="647362" cy="141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Obrázek 1">
            <a:extLst>
              <a:ext uri="{FF2B5EF4-FFF2-40B4-BE49-F238E27FC236}">
                <a16:creationId xmlns:a16="http://schemas.microsoft.com/office/drawing/2014/main" id="{6B9D48E6-B1A8-4D9D-BF5C-922026879602}"/>
              </a:ext>
            </a:extLst>
          </p:cNvPr>
          <p:cNvPicPr>
            <a:picLocks noChangeAspect="1"/>
          </p:cNvPicPr>
          <p:nvPr/>
        </p:nvPicPr>
        <p:blipFill rotWithShape="1">
          <a:blip r:embed="rId4">
            <a:extLst>
              <a:ext uri="{28A0092B-C50C-407E-A947-70E740481C1C}">
                <a14:useLocalDpi xmlns:a14="http://schemas.microsoft.com/office/drawing/2010/main" val="0"/>
              </a:ext>
            </a:extLst>
          </a:blip>
          <a:srcRect r="1258"/>
          <a:stretch/>
        </p:blipFill>
        <p:spPr bwMode="auto">
          <a:xfrm>
            <a:off x="3243264" y="0"/>
            <a:ext cx="563369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ovéPole 3">
            <a:extLst>
              <a:ext uri="{FF2B5EF4-FFF2-40B4-BE49-F238E27FC236}">
                <a16:creationId xmlns:a16="http://schemas.microsoft.com/office/drawing/2014/main" id="{8AED6338-6EB1-4C1A-A999-3B9BCF9CA97F}"/>
              </a:ext>
            </a:extLst>
          </p:cNvPr>
          <p:cNvSpPr txBox="1"/>
          <p:nvPr/>
        </p:nvSpPr>
        <p:spPr>
          <a:xfrm>
            <a:off x="4652919" y="3757298"/>
            <a:ext cx="1501073" cy="253916"/>
          </a:xfrm>
          <a:prstGeom prst="rect">
            <a:avLst/>
          </a:prstGeom>
          <a:solidFill>
            <a:srgbClr val="FCE0D1"/>
          </a:solidFill>
        </p:spPr>
        <p:txBody>
          <a:bodyPr wrap="square" rtlCol="0">
            <a:spAutoFit/>
          </a:bodyPr>
          <a:lstStyle/>
          <a:p>
            <a:pPr algn="ctr"/>
            <a:r>
              <a:rPr lang="cs-CZ" sz="1050" dirty="0"/>
              <a:t>Buffer </a:t>
            </a:r>
            <a:r>
              <a:rPr lang="cs-CZ" sz="1050" dirty="0" err="1"/>
              <a:t>systems</a:t>
            </a:r>
            <a:endParaRPr lang="en-US" sz="1050" dirty="0"/>
          </a:p>
        </p:txBody>
      </p:sp>
      <p:sp>
        <p:nvSpPr>
          <p:cNvPr id="5" name="TextovéPole 4">
            <a:extLst>
              <a:ext uri="{FF2B5EF4-FFF2-40B4-BE49-F238E27FC236}">
                <a16:creationId xmlns:a16="http://schemas.microsoft.com/office/drawing/2014/main" id="{A4246BD5-5596-420D-9B0C-86B36395D5EE}"/>
              </a:ext>
            </a:extLst>
          </p:cNvPr>
          <p:cNvSpPr txBox="1"/>
          <p:nvPr/>
        </p:nvSpPr>
        <p:spPr>
          <a:xfrm>
            <a:off x="3288739" y="5913929"/>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6" name="TextovéPole 5">
            <a:extLst>
              <a:ext uri="{FF2B5EF4-FFF2-40B4-BE49-F238E27FC236}">
                <a16:creationId xmlns:a16="http://schemas.microsoft.com/office/drawing/2014/main" id="{30D74C13-AE23-4A03-B3BD-02491EA7B765}"/>
              </a:ext>
            </a:extLst>
          </p:cNvPr>
          <p:cNvSpPr txBox="1"/>
          <p:nvPr/>
        </p:nvSpPr>
        <p:spPr>
          <a:xfrm>
            <a:off x="5328606" y="5922021"/>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7" name="TextovéPole 6">
            <a:extLst>
              <a:ext uri="{FF2B5EF4-FFF2-40B4-BE49-F238E27FC236}">
                <a16:creationId xmlns:a16="http://schemas.microsoft.com/office/drawing/2014/main" id="{7CE4F106-2514-4621-9B45-7D2285DA5E49}"/>
              </a:ext>
            </a:extLst>
          </p:cNvPr>
          <p:cNvSpPr txBox="1"/>
          <p:nvPr/>
        </p:nvSpPr>
        <p:spPr>
          <a:xfrm>
            <a:off x="6976682"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8" name="TextovéPole 7">
            <a:extLst>
              <a:ext uri="{FF2B5EF4-FFF2-40B4-BE49-F238E27FC236}">
                <a16:creationId xmlns:a16="http://schemas.microsoft.com/office/drawing/2014/main" id="{148A0DB4-A11D-47AA-852D-76DA5799FF9C}"/>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9" name="TextovéPole 8">
            <a:extLst>
              <a:ext uri="{FF2B5EF4-FFF2-40B4-BE49-F238E27FC236}">
                <a16:creationId xmlns:a16="http://schemas.microsoft.com/office/drawing/2014/main" id="{600D385E-9C21-4E80-BF64-AD2D9EE5702F}"/>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
        <p:nvSpPr>
          <p:cNvPr id="11" name="Obdélník 10">
            <a:extLst>
              <a:ext uri="{FF2B5EF4-FFF2-40B4-BE49-F238E27FC236}">
                <a16:creationId xmlns:a16="http://schemas.microsoft.com/office/drawing/2014/main" id="{E0EDF6F6-297E-434C-B2DE-63B9CD806115}"/>
              </a:ext>
            </a:extLst>
          </p:cNvPr>
          <p:cNvSpPr/>
          <p:nvPr/>
        </p:nvSpPr>
        <p:spPr>
          <a:xfrm>
            <a:off x="5166765" y="2148435"/>
            <a:ext cx="647362" cy="141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ovéPole 11">
            <a:extLst>
              <a:ext uri="{FF2B5EF4-FFF2-40B4-BE49-F238E27FC236}">
                <a16:creationId xmlns:a16="http://schemas.microsoft.com/office/drawing/2014/main" id="{5C6184E4-47A3-4BB6-907A-B4E3CC978028}"/>
              </a:ext>
            </a:extLst>
          </p:cNvPr>
          <p:cNvSpPr txBox="1"/>
          <p:nvPr/>
        </p:nvSpPr>
        <p:spPr>
          <a:xfrm>
            <a:off x="6137809" y="1742747"/>
            <a:ext cx="1023642" cy="430887"/>
          </a:xfrm>
          <a:prstGeom prst="rect">
            <a:avLst/>
          </a:prstGeom>
          <a:noFill/>
        </p:spPr>
        <p:txBody>
          <a:bodyPr wrap="square" rtlCol="0">
            <a:spAutoFit/>
          </a:bodyPr>
          <a:lstStyle/>
          <a:p>
            <a:pPr algn="just"/>
            <a:r>
              <a:rPr lang="en-US" sz="1100" dirty="0"/>
              <a:t>HCO</a:t>
            </a:r>
            <a:r>
              <a:rPr lang="en-US" sz="1100" baseline="-25000" dirty="0"/>
              <a:t>3</a:t>
            </a:r>
            <a:r>
              <a:rPr lang="cs-CZ" sz="1100" baseline="30000" dirty="0"/>
              <a:t>-</a:t>
            </a:r>
            <a:r>
              <a:rPr lang="en-US" sz="1100" dirty="0"/>
              <a:t> balance</a:t>
            </a:r>
            <a:r>
              <a:rPr lang="cs-CZ" sz="1100" dirty="0"/>
              <a:t> </a:t>
            </a:r>
            <a:r>
              <a:rPr lang="cs-CZ" sz="1100" dirty="0" err="1"/>
              <a:t>correction</a:t>
            </a:r>
            <a:endParaRPr lang="en-US" sz="1100" dirty="0"/>
          </a:p>
        </p:txBody>
      </p:sp>
    </p:spTree>
    <p:custDataLst>
      <p:tags r:id="rId1"/>
    </p:custData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Obrázek 1">
            <a:extLst>
              <a:ext uri="{FF2B5EF4-FFF2-40B4-BE49-F238E27FC236}">
                <a16:creationId xmlns:a16="http://schemas.microsoft.com/office/drawing/2014/main" id="{2BFF6482-AF12-4EBF-8224-9DD3D71E8CCC}"/>
              </a:ext>
            </a:extLst>
          </p:cNvPr>
          <p:cNvPicPr>
            <a:picLocks noChangeAspect="1"/>
          </p:cNvPicPr>
          <p:nvPr/>
        </p:nvPicPr>
        <p:blipFill rotWithShape="1">
          <a:blip r:embed="rId4">
            <a:extLst>
              <a:ext uri="{28A0092B-C50C-407E-A947-70E740481C1C}">
                <a14:useLocalDpi xmlns:a14="http://schemas.microsoft.com/office/drawing/2010/main" val="0"/>
              </a:ext>
            </a:extLst>
          </a:blip>
          <a:srcRect l="-1" r="860"/>
          <a:stretch/>
        </p:blipFill>
        <p:spPr bwMode="auto">
          <a:xfrm>
            <a:off x="3266218" y="0"/>
            <a:ext cx="5659564" cy="6858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4" name="TextovéPole 3">
            <a:extLst>
              <a:ext uri="{FF2B5EF4-FFF2-40B4-BE49-F238E27FC236}">
                <a16:creationId xmlns:a16="http://schemas.microsoft.com/office/drawing/2014/main" id="{354B663B-E24B-4BF0-B1D3-028AA96AE11F}"/>
              </a:ext>
            </a:extLst>
          </p:cNvPr>
          <p:cNvSpPr txBox="1"/>
          <p:nvPr/>
        </p:nvSpPr>
        <p:spPr>
          <a:xfrm>
            <a:off x="4673150" y="3749206"/>
            <a:ext cx="1501073" cy="253916"/>
          </a:xfrm>
          <a:prstGeom prst="rect">
            <a:avLst/>
          </a:prstGeom>
          <a:solidFill>
            <a:srgbClr val="FCE0D1"/>
          </a:solidFill>
          <a:ln>
            <a:noFill/>
          </a:ln>
        </p:spPr>
        <p:txBody>
          <a:bodyPr wrap="square" rtlCol="0">
            <a:spAutoFit/>
          </a:bodyPr>
          <a:lstStyle/>
          <a:p>
            <a:pPr algn="ctr"/>
            <a:r>
              <a:rPr lang="cs-CZ" sz="1050" u="sng" dirty="0"/>
              <a:t>Buffer </a:t>
            </a:r>
            <a:r>
              <a:rPr lang="cs-CZ" sz="1050" u="sng" dirty="0" err="1"/>
              <a:t>systems</a:t>
            </a:r>
            <a:endParaRPr lang="en-US" sz="1050" u="sng" dirty="0"/>
          </a:p>
        </p:txBody>
      </p:sp>
      <p:sp>
        <p:nvSpPr>
          <p:cNvPr id="10" name="TextovéPole 9">
            <a:extLst>
              <a:ext uri="{FF2B5EF4-FFF2-40B4-BE49-F238E27FC236}">
                <a16:creationId xmlns:a16="http://schemas.microsoft.com/office/drawing/2014/main" id="{AE2289DD-5FC5-4A49-8B5A-BEFE833B70A5}"/>
              </a:ext>
            </a:extLst>
          </p:cNvPr>
          <p:cNvSpPr txBox="1"/>
          <p:nvPr/>
        </p:nvSpPr>
        <p:spPr>
          <a:xfrm>
            <a:off x="3288739" y="5913929"/>
            <a:ext cx="1908371" cy="430887"/>
          </a:xfrm>
          <a:prstGeom prst="rect">
            <a:avLst/>
          </a:prstGeom>
          <a:solidFill>
            <a:srgbClr val="CBBBA0"/>
          </a:solidFill>
        </p:spPr>
        <p:txBody>
          <a:bodyPr wrap="square" rtlCol="0">
            <a:spAutoFit/>
          </a:bodyPr>
          <a:lstStyle/>
          <a:p>
            <a:pPr algn="ctr"/>
            <a:r>
              <a:rPr lang="en-US" sz="1100" dirty="0"/>
              <a:t>Metabolic production of CO</a:t>
            </a:r>
            <a:r>
              <a:rPr lang="en-US" sz="1100" baseline="-25000" dirty="0"/>
              <a:t>2</a:t>
            </a:r>
            <a:endParaRPr lang="cs-CZ" sz="1100" baseline="-25000" dirty="0"/>
          </a:p>
          <a:p>
            <a:pPr algn="ctr"/>
            <a:r>
              <a:rPr lang="cs-CZ" sz="1100" dirty="0"/>
              <a:t>16-21 000 </a:t>
            </a:r>
            <a:r>
              <a:rPr lang="cs-CZ" sz="1100" dirty="0" err="1"/>
              <a:t>mmol</a:t>
            </a:r>
            <a:r>
              <a:rPr lang="cs-CZ" sz="1100" dirty="0"/>
              <a:t>/</a:t>
            </a:r>
            <a:r>
              <a:rPr lang="cs-CZ" sz="1100" dirty="0" err="1"/>
              <a:t>day</a:t>
            </a:r>
            <a:endParaRPr lang="en-US" sz="1100" dirty="0"/>
          </a:p>
        </p:txBody>
      </p:sp>
      <p:sp>
        <p:nvSpPr>
          <p:cNvPr id="11" name="TextovéPole 10">
            <a:extLst>
              <a:ext uri="{FF2B5EF4-FFF2-40B4-BE49-F238E27FC236}">
                <a16:creationId xmlns:a16="http://schemas.microsoft.com/office/drawing/2014/main" id="{921AED06-DBD4-4E80-BB1F-B87E185526AF}"/>
              </a:ext>
            </a:extLst>
          </p:cNvPr>
          <p:cNvSpPr txBox="1"/>
          <p:nvPr/>
        </p:nvSpPr>
        <p:spPr>
          <a:xfrm>
            <a:off x="5328606" y="5922021"/>
            <a:ext cx="2523366" cy="430887"/>
          </a:xfrm>
          <a:prstGeom prst="rect">
            <a:avLst/>
          </a:prstGeom>
          <a:solidFill>
            <a:srgbClr val="CBBBA0"/>
          </a:solidFill>
        </p:spPr>
        <p:txBody>
          <a:bodyPr wrap="square" rtlCol="0">
            <a:spAutoFit/>
          </a:bodyPr>
          <a:lstStyle/>
          <a:p>
            <a:pPr algn="ctr"/>
            <a:r>
              <a:rPr lang="en-US" sz="1100" dirty="0"/>
              <a:t>Metabolic formation of strong acids (H</a:t>
            </a:r>
            <a:r>
              <a:rPr lang="en-US" sz="1100" baseline="30000" dirty="0"/>
              <a:t>+</a:t>
            </a:r>
            <a:r>
              <a:rPr lang="en-US" sz="1100" dirty="0"/>
              <a:t>)</a:t>
            </a:r>
            <a:endParaRPr lang="cs-CZ" sz="1100" dirty="0"/>
          </a:p>
          <a:p>
            <a:pPr algn="ctr"/>
            <a:r>
              <a:rPr lang="cs-CZ" sz="1100" dirty="0"/>
              <a:t>60-70 </a:t>
            </a:r>
            <a:r>
              <a:rPr lang="cs-CZ" sz="1100" dirty="0" err="1"/>
              <a:t>mmol</a:t>
            </a:r>
            <a:r>
              <a:rPr lang="cs-CZ" sz="1100" dirty="0"/>
              <a:t>/</a:t>
            </a:r>
            <a:r>
              <a:rPr lang="cs-CZ" sz="1100" dirty="0" err="1"/>
              <a:t>day</a:t>
            </a:r>
            <a:endParaRPr lang="en-US" sz="1100" dirty="0"/>
          </a:p>
        </p:txBody>
      </p:sp>
      <p:sp>
        <p:nvSpPr>
          <p:cNvPr id="12" name="TextovéPole 11">
            <a:extLst>
              <a:ext uri="{FF2B5EF4-FFF2-40B4-BE49-F238E27FC236}">
                <a16:creationId xmlns:a16="http://schemas.microsoft.com/office/drawing/2014/main" id="{5B528FB1-CD05-489D-8EA7-1F60D146EB04}"/>
              </a:ext>
            </a:extLst>
          </p:cNvPr>
          <p:cNvSpPr txBox="1"/>
          <p:nvPr/>
        </p:nvSpPr>
        <p:spPr>
          <a:xfrm>
            <a:off x="6976682" y="3633324"/>
            <a:ext cx="1352453" cy="600164"/>
          </a:xfrm>
          <a:prstGeom prst="rect">
            <a:avLst/>
          </a:prstGeom>
          <a:solidFill>
            <a:schemeClr val="bg1"/>
          </a:solidFill>
        </p:spPr>
        <p:txBody>
          <a:bodyPr wrap="square" rtlCol="0">
            <a:spAutoFit/>
          </a:bodyPr>
          <a:lstStyle/>
          <a:p>
            <a:pPr algn="ctr"/>
            <a:r>
              <a:rPr lang="en-US" sz="1100" dirty="0"/>
              <a:t>Exchanges of H</a:t>
            </a:r>
            <a:r>
              <a:rPr lang="en-US" sz="1100" baseline="30000" dirty="0"/>
              <a:t>+</a:t>
            </a:r>
            <a:r>
              <a:rPr lang="en-US" sz="1100" dirty="0"/>
              <a:t> for K</a:t>
            </a:r>
            <a:r>
              <a:rPr lang="en-US" sz="1100" baseline="30000" dirty="0"/>
              <a:t>+</a:t>
            </a:r>
            <a:r>
              <a:rPr lang="en-US" sz="1100" dirty="0"/>
              <a:t> and Na</a:t>
            </a:r>
            <a:r>
              <a:rPr lang="en-US" sz="1100" baseline="30000" dirty="0"/>
              <a:t>+</a:t>
            </a:r>
            <a:r>
              <a:rPr lang="en-US" sz="1100" dirty="0"/>
              <a:t> between ISF and ICF</a:t>
            </a:r>
          </a:p>
        </p:txBody>
      </p:sp>
      <p:sp>
        <p:nvSpPr>
          <p:cNvPr id="13" name="TextovéPole 12">
            <a:extLst>
              <a:ext uri="{FF2B5EF4-FFF2-40B4-BE49-F238E27FC236}">
                <a16:creationId xmlns:a16="http://schemas.microsoft.com/office/drawing/2014/main" id="{68C0E240-3F60-4C38-9556-B1757C703D03}"/>
              </a:ext>
            </a:extLst>
          </p:cNvPr>
          <p:cNvSpPr txBox="1"/>
          <p:nvPr/>
        </p:nvSpPr>
        <p:spPr>
          <a:xfrm>
            <a:off x="8072438" y="2624138"/>
            <a:ext cx="3414589" cy="369332"/>
          </a:xfrm>
          <a:prstGeom prst="rect">
            <a:avLst/>
          </a:prstGeom>
          <a:noFill/>
        </p:spPr>
        <p:txBody>
          <a:bodyPr wrap="none" rtlCol="0">
            <a:spAutoFit/>
          </a:bodyPr>
          <a:lstStyle/>
          <a:p>
            <a:r>
              <a:rPr lang="cs-CZ" dirty="0" err="1"/>
              <a:t>Bicarbonate</a:t>
            </a:r>
            <a:r>
              <a:rPr lang="cs-CZ" dirty="0"/>
              <a:t> balance = H</a:t>
            </a:r>
            <a:r>
              <a:rPr lang="cs-CZ" baseline="30000" dirty="0"/>
              <a:t>+</a:t>
            </a:r>
            <a:r>
              <a:rPr lang="cs-CZ" dirty="0"/>
              <a:t> balance</a:t>
            </a:r>
            <a:endParaRPr lang="en-US" baseline="30000" dirty="0"/>
          </a:p>
        </p:txBody>
      </p:sp>
      <p:sp>
        <p:nvSpPr>
          <p:cNvPr id="14" name="TextovéPole 13">
            <a:extLst>
              <a:ext uri="{FF2B5EF4-FFF2-40B4-BE49-F238E27FC236}">
                <a16:creationId xmlns:a16="http://schemas.microsoft.com/office/drawing/2014/main" id="{865A11F5-5F2F-41C0-9D17-E7360FF1ADF4}"/>
              </a:ext>
            </a:extLst>
          </p:cNvPr>
          <p:cNvSpPr txBox="1"/>
          <p:nvPr/>
        </p:nvSpPr>
        <p:spPr>
          <a:xfrm>
            <a:off x="9129713" y="1064092"/>
            <a:ext cx="2704523" cy="646331"/>
          </a:xfrm>
          <a:prstGeom prst="rect">
            <a:avLst/>
          </a:prstGeom>
          <a:noFill/>
        </p:spPr>
        <p:txBody>
          <a:bodyPr wrap="none" rtlCol="0">
            <a:spAutoFit/>
          </a:bodyPr>
          <a:lstStyle/>
          <a:p>
            <a:r>
              <a:rPr lang="cs-CZ" dirty="0"/>
              <a:t>HCO</a:t>
            </a:r>
            <a:r>
              <a:rPr lang="cs-CZ" baseline="-25000" dirty="0"/>
              <a:t>3</a:t>
            </a:r>
            <a:r>
              <a:rPr lang="cs-CZ" baseline="30000" dirty="0"/>
              <a:t>-</a:t>
            </a:r>
            <a:r>
              <a:rPr lang="cs-CZ" dirty="0"/>
              <a:t> </a:t>
            </a:r>
            <a:r>
              <a:rPr lang="cs-CZ" dirty="0" err="1"/>
              <a:t>retention</a:t>
            </a:r>
            <a:r>
              <a:rPr lang="cs-CZ" dirty="0"/>
              <a:t> - </a:t>
            </a:r>
            <a:r>
              <a:rPr lang="cs-CZ" dirty="0" err="1"/>
              <a:t>alkalosis</a:t>
            </a:r>
            <a:endParaRPr lang="cs-CZ" dirty="0"/>
          </a:p>
          <a:p>
            <a:r>
              <a:rPr lang="cs-CZ" dirty="0"/>
              <a:t>HCO</a:t>
            </a:r>
            <a:r>
              <a:rPr lang="cs-CZ" baseline="-25000" dirty="0"/>
              <a:t>3</a:t>
            </a:r>
            <a:r>
              <a:rPr lang="cs-CZ" baseline="30000" dirty="0"/>
              <a:t>-</a:t>
            </a:r>
            <a:r>
              <a:rPr lang="cs-CZ" dirty="0"/>
              <a:t> </a:t>
            </a:r>
            <a:r>
              <a:rPr lang="cs-CZ" dirty="0" err="1"/>
              <a:t>depletion</a:t>
            </a:r>
            <a:r>
              <a:rPr lang="cs-CZ" dirty="0"/>
              <a:t> - </a:t>
            </a:r>
            <a:r>
              <a:rPr lang="cs-CZ" dirty="0" err="1"/>
              <a:t>acidosis</a:t>
            </a:r>
            <a:endParaRPr lang="en-US" dirty="0"/>
          </a:p>
        </p:txBody>
      </p:sp>
      <p:sp>
        <p:nvSpPr>
          <p:cNvPr id="15" name="Obdélník 14">
            <a:extLst>
              <a:ext uri="{FF2B5EF4-FFF2-40B4-BE49-F238E27FC236}">
                <a16:creationId xmlns:a16="http://schemas.microsoft.com/office/drawing/2014/main" id="{ACFDC6A0-620C-4256-96F4-4A91A32BB3EF}"/>
              </a:ext>
            </a:extLst>
          </p:cNvPr>
          <p:cNvSpPr/>
          <p:nvPr/>
        </p:nvSpPr>
        <p:spPr>
          <a:xfrm>
            <a:off x="6708297" y="226577"/>
            <a:ext cx="365846" cy="822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bdélník 17">
            <a:extLst>
              <a:ext uri="{FF2B5EF4-FFF2-40B4-BE49-F238E27FC236}">
                <a16:creationId xmlns:a16="http://schemas.microsoft.com/office/drawing/2014/main" id="{E97C41E6-EC2D-4C33-8F88-85BCBBBAB394}"/>
              </a:ext>
            </a:extLst>
          </p:cNvPr>
          <p:cNvSpPr/>
          <p:nvPr/>
        </p:nvSpPr>
        <p:spPr>
          <a:xfrm>
            <a:off x="7169543" y="226577"/>
            <a:ext cx="670291" cy="849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bdélník 8">
            <a:extLst>
              <a:ext uri="{FF2B5EF4-FFF2-40B4-BE49-F238E27FC236}">
                <a16:creationId xmlns:a16="http://schemas.microsoft.com/office/drawing/2014/main" id="{08070D95-F9AC-462A-8533-E8DC62F21265}"/>
              </a:ext>
            </a:extLst>
          </p:cNvPr>
          <p:cNvSpPr/>
          <p:nvPr/>
        </p:nvSpPr>
        <p:spPr>
          <a:xfrm>
            <a:off x="6599055" y="153434"/>
            <a:ext cx="603273"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solidFill>
                  <a:schemeClr val="tx1"/>
                </a:solidFill>
              </a:rPr>
              <a:t>stomach</a:t>
            </a:r>
          </a:p>
        </p:txBody>
      </p:sp>
      <p:sp>
        <p:nvSpPr>
          <p:cNvPr id="19" name="Obdélník 18">
            <a:extLst>
              <a:ext uri="{FF2B5EF4-FFF2-40B4-BE49-F238E27FC236}">
                <a16:creationId xmlns:a16="http://schemas.microsoft.com/office/drawing/2014/main" id="{18DE0D37-D347-43B6-A6EF-F9DBADA964AB}"/>
              </a:ext>
            </a:extLst>
          </p:cNvPr>
          <p:cNvSpPr/>
          <p:nvPr/>
        </p:nvSpPr>
        <p:spPr>
          <a:xfrm>
            <a:off x="7134833" y="79659"/>
            <a:ext cx="603273"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dirty="0">
                <a:solidFill>
                  <a:schemeClr val="tx1"/>
                </a:solidFill>
              </a:rPr>
              <a:t>pancreas, intestines</a:t>
            </a:r>
          </a:p>
        </p:txBody>
      </p:sp>
      <p:sp>
        <p:nvSpPr>
          <p:cNvPr id="17" name="Obdélník 16">
            <a:extLst>
              <a:ext uri="{FF2B5EF4-FFF2-40B4-BE49-F238E27FC236}">
                <a16:creationId xmlns:a16="http://schemas.microsoft.com/office/drawing/2014/main" id="{FF8BA644-05DB-4B77-BC42-04E8DE6EF75B}"/>
              </a:ext>
            </a:extLst>
          </p:cNvPr>
          <p:cNvSpPr/>
          <p:nvPr/>
        </p:nvSpPr>
        <p:spPr>
          <a:xfrm>
            <a:off x="5263870" y="316851"/>
            <a:ext cx="264340" cy="125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bdélník 20">
            <a:extLst>
              <a:ext uri="{FF2B5EF4-FFF2-40B4-BE49-F238E27FC236}">
                <a16:creationId xmlns:a16="http://schemas.microsoft.com/office/drawing/2014/main" id="{AFC04A9E-9C92-4404-9C74-5AA42C316495}"/>
              </a:ext>
            </a:extLst>
          </p:cNvPr>
          <p:cNvSpPr/>
          <p:nvPr/>
        </p:nvSpPr>
        <p:spPr>
          <a:xfrm rot="3473657">
            <a:off x="5857435" y="2095097"/>
            <a:ext cx="629047" cy="1486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bdélník 21">
            <a:extLst>
              <a:ext uri="{FF2B5EF4-FFF2-40B4-BE49-F238E27FC236}">
                <a16:creationId xmlns:a16="http://schemas.microsoft.com/office/drawing/2014/main" id="{07DA4673-8CF6-4CDF-87BD-FD1E34396ADC}"/>
              </a:ext>
            </a:extLst>
          </p:cNvPr>
          <p:cNvSpPr/>
          <p:nvPr/>
        </p:nvSpPr>
        <p:spPr>
          <a:xfrm rot="19042125">
            <a:off x="6386973" y="2036644"/>
            <a:ext cx="629047" cy="1486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bdélník 4">
            <a:extLst>
              <a:ext uri="{FF2B5EF4-FFF2-40B4-BE49-F238E27FC236}">
                <a16:creationId xmlns:a16="http://schemas.microsoft.com/office/drawing/2014/main" id="{5973BEDE-5CAD-481A-BF34-65131E57149A}"/>
              </a:ext>
            </a:extLst>
          </p:cNvPr>
          <p:cNvSpPr/>
          <p:nvPr/>
        </p:nvSpPr>
        <p:spPr>
          <a:xfrm rot="3306584">
            <a:off x="5791142" y="2075808"/>
            <a:ext cx="693335" cy="2470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sz="1050" u="sng" dirty="0">
                <a:solidFill>
                  <a:schemeClr val="tx1"/>
                </a:solidFill>
              </a:rPr>
              <a:t>Balance </a:t>
            </a:r>
            <a:r>
              <a:rPr lang="cs-CZ" sz="1050" u="sng" dirty="0" err="1">
                <a:solidFill>
                  <a:schemeClr val="tx1"/>
                </a:solidFill>
              </a:rPr>
              <a:t>disorders</a:t>
            </a:r>
            <a:endParaRPr lang="en-US" sz="1050" u="sng" dirty="0">
              <a:solidFill>
                <a:schemeClr val="tx1"/>
              </a:solidFill>
            </a:endParaRPr>
          </a:p>
        </p:txBody>
      </p:sp>
      <p:sp>
        <p:nvSpPr>
          <p:cNvPr id="7" name="TextovéPole 6">
            <a:extLst>
              <a:ext uri="{FF2B5EF4-FFF2-40B4-BE49-F238E27FC236}">
                <a16:creationId xmlns:a16="http://schemas.microsoft.com/office/drawing/2014/main" id="{E21DA566-A2E1-42E0-BEC3-A99CC9F6FF21}"/>
              </a:ext>
            </a:extLst>
          </p:cNvPr>
          <p:cNvSpPr txBox="1"/>
          <p:nvPr/>
        </p:nvSpPr>
        <p:spPr>
          <a:xfrm rot="19400358">
            <a:off x="6314946" y="1807244"/>
            <a:ext cx="741804" cy="415498"/>
          </a:xfrm>
          <a:prstGeom prst="rect">
            <a:avLst/>
          </a:prstGeom>
          <a:noFill/>
        </p:spPr>
        <p:txBody>
          <a:bodyPr wrap="square" rtlCol="0">
            <a:spAutoFit/>
          </a:bodyPr>
          <a:lstStyle/>
          <a:p>
            <a:pPr algn="ctr"/>
            <a:r>
              <a:rPr lang="cs-CZ" sz="1050" dirty="0"/>
              <a:t>Balance </a:t>
            </a:r>
            <a:r>
              <a:rPr lang="cs-CZ" sz="1050" dirty="0" err="1"/>
              <a:t>regulation</a:t>
            </a:r>
            <a:endParaRPr lang="en-US" sz="1050" dirty="0"/>
          </a:p>
        </p:txBody>
      </p:sp>
    </p:spTree>
    <p:custDataLst>
      <p:tags r:id="rId1"/>
    </p:custData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8" name="Obrázek 1">
            <a:extLst>
              <a:ext uri="{FF2B5EF4-FFF2-40B4-BE49-F238E27FC236}">
                <a16:creationId xmlns:a16="http://schemas.microsoft.com/office/drawing/2014/main" id="{59ED2F15-4547-402B-A6FC-B81B6A2A5D09}"/>
              </a:ext>
            </a:extLst>
          </p:cNvPr>
          <p:cNvPicPr>
            <a:picLocks noChangeAspect="1"/>
          </p:cNvPicPr>
          <p:nvPr/>
        </p:nvPicPr>
        <p:blipFill rotWithShape="1">
          <a:blip r:embed="rId4">
            <a:extLst>
              <a:ext uri="{28A0092B-C50C-407E-A947-70E740481C1C}">
                <a14:useLocalDpi xmlns:a14="http://schemas.microsoft.com/office/drawing/2010/main" val="0"/>
              </a:ext>
            </a:extLst>
          </a:blip>
          <a:srcRect l="17203" r="12158" b="74364"/>
          <a:stretch/>
        </p:blipFill>
        <p:spPr bwMode="auto">
          <a:xfrm>
            <a:off x="1847851" y="1345486"/>
            <a:ext cx="9007475" cy="392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Obdélník 2">
            <a:extLst>
              <a:ext uri="{FF2B5EF4-FFF2-40B4-BE49-F238E27FC236}">
                <a16:creationId xmlns:a16="http://schemas.microsoft.com/office/drawing/2014/main" id="{84B15140-F54E-42F6-90C3-376CA2C1D25E}"/>
              </a:ext>
            </a:extLst>
          </p:cNvPr>
          <p:cNvSpPr/>
          <p:nvPr/>
        </p:nvSpPr>
        <p:spPr>
          <a:xfrm>
            <a:off x="4151214" y="2083699"/>
            <a:ext cx="347958" cy="2306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Zaoblený obdélník 7">
            <a:extLst>
              <a:ext uri="{FF2B5EF4-FFF2-40B4-BE49-F238E27FC236}">
                <a16:creationId xmlns:a16="http://schemas.microsoft.com/office/drawing/2014/main" id="{0F6CC78B-E6EF-49A9-8F94-8CE80936C5EE}"/>
              </a:ext>
            </a:extLst>
          </p:cNvPr>
          <p:cNvSpPr/>
          <p:nvPr/>
        </p:nvSpPr>
        <p:spPr>
          <a:xfrm>
            <a:off x="7297667" y="1651521"/>
            <a:ext cx="681079"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6" name="Zaoblený obdélník 7">
            <a:extLst>
              <a:ext uri="{FF2B5EF4-FFF2-40B4-BE49-F238E27FC236}">
                <a16:creationId xmlns:a16="http://schemas.microsoft.com/office/drawing/2014/main" id="{9AB94DDD-EDB3-4D7A-BBBA-EB354EBA090F}"/>
              </a:ext>
            </a:extLst>
          </p:cNvPr>
          <p:cNvSpPr/>
          <p:nvPr/>
        </p:nvSpPr>
        <p:spPr>
          <a:xfrm>
            <a:off x="8395417" y="1704694"/>
            <a:ext cx="1355486"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7" name="Obdélník 6">
            <a:extLst>
              <a:ext uri="{FF2B5EF4-FFF2-40B4-BE49-F238E27FC236}">
                <a16:creationId xmlns:a16="http://schemas.microsoft.com/office/drawing/2014/main" id="{57EACE3B-2A81-414F-AB86-7291CC8FD672}"/>
              </a:ext>
            </a:extLst>
          </p:cNvPr>
          <p:cNvSpPr/>
          <p:nvPr/>
        </p:nvSpPr>
        <p:spPr>
          <a:xfrm>
            <a:off x="7083819" y="1793705"/>
            <a:ext cx="1023642"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400" dirty="0">
                <a:solidFill>
                  <a:schemeClr val="tx1"/>
                </a:solidFill>
              </a:rPr>
              <a:t>stomach</a:t>
            </a:r>
          </a:p>
        </p:txBody>
      </p:sp>
      <p:sp>
        <p:nvSpPr>
          <p:cNvPr id="8" name="Obdélník 7">
            <a:extLst>
              <a:ext uri="{FF2B5EF4-FFF2-40B4-BE49-F238E27FC236}">
                <a16:creationId xmlns:a16="http://schemas.microsoft.com/office/drawing/2014/main" id="{5F976F2F-55FC-4483-9E3A-04C4DAA33C85}"/>
              </a:ext>
            </a:extLst>
          </p:cNvPr>
          <p:cNvSpPr/>
          <p:nvPr/>
        </p:nvSpPr>
        <p:spPr>
          <a:xfrm>
            <a:off x="8236175" y="1785715"/>
            <a:ext cx="1884991"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pancreas, intestines</a:t>
            </a:r>
          </a:p>
        </p:txBody>
      </p:sp>
    </p:spTree>
    <p:custDataLst>
      <p:tags r:id="rId1"/>
    </p:custData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314" name="Obrázek 1">
            <a:extLst>
              <a:ext uri="{FF2B5EF4-FFF2-40B4-BE49-F238E27FC236}">
                <a16:creationId xmlns:a16="http://schemas.microsoft.com/office/drawing/2014/main" id="{66C89D8D-C180-458A-9494-B91B44E0F448}"/>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aoblený obdélník 1">
            <a:extLst>
              <a:ext uri="{FF2B5EF4-FFF2-40B4-BE49-F238E27FC236}">
                <a16:creationId xmlns:a16="http://schemas.microsoft.com/office/drawing/2014/main" id="{C61EACD3-0A41-4486-9D15-DB5DB11CA3F0}"/>
              </a:ext>
            </a:extLst>
          </p:cNvPr>
          <p:cNvSpPr/>
          <p:nvPr/>
        </p:nvSpPr>
        <p:spPr>
          <a:xfrm>
            <a:off x="1919288" y="6453188"/>
            <a:ext cx="576262" cy="40481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4" name="Zaoblený obdélník 3">
            <a:extLst>
              <a:ext uri="{FF2B5EF4-FFF2-40B4-BE49-F238E27FC236}">
                <a16:creationId xmlns:a16="http://schemas.microsoft.com/office/drawing/2014/main" id="{86843995-7917-4DAE-9F4E-0FB39A3F098A}"/>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8" name="Obrázek 1">
            <a:extLst>
              <a:ext uri="{FF2B5EF4-FFF2-40B4-BE49-F238E27FC236}">
                <a16:creationId xmlns:a16="http://schemas.microsoft.com/office/drawing/2014/main" id="{BB3FD9EE-3FE4-4F4D-99F3-6246FA0FDFDA}"/>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aoblený obdélník 1">
            <a:extLst>
              <a:ext uri="{FF2B5EF4-FFF2-40B4-BE49-F238E27FC236}">
                <a16:creationId xmlns:a16="http://schemas.microsoft.com/office/drawing/2014/main" id="{9B746E3A-78F1-4BAD-B26F-5ABE84CDAFD1}"/>
              </a:ext>
            </a:extLst>
          </p:cNvPr>
          <p:cNvSpPr/>
          <p:nvPr/>
        </p:nvSpPr>
        <p:spPr>
          <a:xfrm>
            <a:off x="1919288" y="6453188"/>
            <a:ext cx="576262" cy="4048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graphicFrame>
        <p:nvGraphicFramePr>
          <p:cNvPr id="270340" name="Object 33">
            <a:extLst>
              <a:ext uri="{FF2B5EF4-FFF2-40B4-BE49-F238E27FC236}">
                <a16:creationId xmlns:a16="http://schemas.microsoft.com/office/drawing/2014/main" id="{8A58007C-1289-4529-8311-83511A84BE33}"/>
              </a:ext>
            </a:extLst>
          </p:cNvPr>
          <p:cNvGraphicFramePr>
            <a:graphicFrameLocks noChangeAspect="1"/>
          </p:cNvGraphicFramePr>
          <p:nvPr/>
        </p:nvGraphicFramePr>
        <p:xfrm>
          <a:off x="3576639" y="5661026"/>
          <a:ext cx="790575" cy="936625"/>
        </p:xfrm>
        <a:graphic>
          <a:graphicData uri="http://schemas.openxmlformats.org/presentationml/2006/ole">
            <mc:AlternateContent xmlns:mc="http://schemas.openxmlformats.org/markup-compatibility/2006">
              <mc:Choice xmlns:v="urn:schemas-microsoft-com:vml" Requires="v">
                <p:oleObj name="Rastrový obrázek" r:id="rId5" imgW="1495431" imgH="1771790" progId="PBrush">
                  <p:embed/>
                </p:oleObj>
              </mc:Choice>
              <mc:Fallback>
                <p:oleObj name="Rastrový obrázek" r:id="rId5" imgW="1495431" imgH="1771790" progId="PBrush">
                  <p:embed/>
                  <p:pic>
                    <p:nvPicPr>
                      <p:cNvPr id="270340" name="Object 33">
                        <a:extLst>
                          <a:ext uri="{FF2B5EF4-FFF2-40B4-BE49-F238E27FC236}">
                            <a16:creationId xmlns:a16="http://schemas.microsoft.com/office/drawing/2014/main" id="{8A58007C-1289-4529-8311-83511A84BE3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6639" y="5661026"/>
                        <a:ext cx="79057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270341" name="Obrázek 1">
            <a:extLst>
              <a:ext uri="{FF2B5EF4-FFF2-40B4-BE49-F238E27FC236}">
                <a16:creationId xmlns:a16="http://schemas.microsoft.com/office/drawing/2014/main" id="{50B43FED-F4E2-48C7-B76B-7F45342301BA}"/>
              </a:ext>
            </a:extLst>
          </p:cNvPr>
          <p:cNvPicPr>
            <a:picLocks noChangeAspect="1"/>
          </p:cNvPicPr>
          <p:nvPr/>
        </p:nvPicPr>
        <p:blipFill>
          <a:blip r:embed="rId4">
            <a:extLst>
              <a:ext uri="{28A0092B-C50C-407E-A947-70E740481C1C}">
                <a14:useLocalDpi xmlns:a14="http://schemas.microsoft.com/office/drawing/2010/main" val="0"/>
              </a:ext>
            </a:extLst>
          </a:blip>
          <a:srcRect l="53499" r="40187" b="94594"/>
          <a:stretch>
            <a:fillRect/>
          </a:stretch>
        </p:blipFill>
        <p:spPr bwMode="auto">
          <a:xfrm>
            <a:off x="5164139" y="5497514"/>
            <a:ext cx="1076325" cy="110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Přímá spojnice se šipkou 5">
            <a:extLst>
              <a:ext uri="{FF2B5EF4-FFF2-40B4-BE49-F238E27FC236}">
                <a16:creationId xmlns:a16="http://schemas.microsoft.com/office/drawing/2014/main" id="{688543C0-E873-4921-AD74-5F77566A13EA}"/>
              </a:ext>
            </a:extLst>
          </p:cNvPr>
          <p:cNvCxnSpPr/>
          <p:nvPr/>
        </p:nvCxnSpPr>
        <p:spPr>
          <a:xfrm flipH="1" flipV="1">
            <a:off x="5414964" y="4581526"/>
            <a:ext cx="376237" cy="1223963"/>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9" name="Přímá spojnice se šipkou 8">
            <a:extLst>
              <a:ext uri="{FF2B5EF4-FFF2-40B4-BE49-F238E27FC236}">
                <a16:creationId xmlns:a16="http://schemas.microsoft.com/office/drawing/2014/main" id="{D9AEDFD2-F560-4388-808E-6861BFEA9815}"/>
              </a:ext>
            </a:extLst>
          </p:cNvPr>
          <p:cNvCxnSpPr/>
          <p:nvPr/>
        </p:nvCxnSpPr>
        <p:spPr>
          <a:xfrm flipH="1">
            <a:off x="4143376" y="4581526"/>
            <a:ext cx="1020763" cy="1223963"/>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 name="Zaoblený obdélník 7">
            <a:extLst>
              <a:ext uri="{FF2B5EF4-FFF2-40B4-BE49-F238E27FC236}">
                <a16:creationId xmlns:a16="http://schemas.microsoft.com/office/drawing/2014/main" id="{151BA15B-7FC7-4DBC-BE3F-7C89D9BF9D82}"/>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2" name="Obrázek 1">
            <a:extLst>
              <a:ext uri="{FF2B5EF4-FFF2-40B4-BE49-F238E27FC236}">
                <a16:creationId xmlns:a16="http://schemas.microsoft.com/office/drawing/2014/main" id="{12C1D26B-A318-45AB-BA1F-26593CE08951}"/>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47567"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 name="Přímá spojnice se šipkou 7">
            <a:extLst>
              <a:ext uri="{FF2B5EF4-FFF2-40B4-BE49-F238E27FC236}">
                <a16:creationId xmlns:a16="http://schemas.microsoft.com/office/drawing/2014/main" id="{8EF9CA82-9A87-4A8F-8454-49FA1CADEA56}"/>
              </a:ext>
            </a:extLst>
          </p:cNvPr>
          <p:cNvCxnSpPr>
            <a:cxnSpLocks/>
          </p:cNvCxnSpPr>
          <p:nvPr/>
        </p:nvCxnSpPr>
        <p:spPr>
          <a:xfrm>
            <a:off x="4923554" y="3026274"/>
            <a:ext cx="374094" cy="1004636"/>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4920BED9-FBE9-42E1-B8EF-A8D23419FCE0}"/>
              </a:ext>
            </a:extLst>
          </p:cNvPr>
          <p:cNvCxnSpPr>
            <a:cxnSpLocks/>
          </p:cNvCxnSpPr>
          <p:nvPr/>
        </p:nvCxnSpPr>
        <p:spPr>
          <a:xfrm>
            <a:off x="4499215" y="1731695"/>
            <a:ext cx="1" cy="822424"/>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98B39EC4-CA33-4E5A-8222-E28E379BC5DC}"/>
              </a:ext>
            </a:extLst>
          </p:cNvPr>
          <p:cNvCxnSpPr>
            <a:cxnSpLocks/>
          </p:cNvCxnSpPr>
          <p:nvPr/>
        </p:nvCxnSpPr>
        <p:spPr>
          <a:xfrm>
            <a:off x="4923554" y="1755972"/>
            <a:ext cx="0" cy="855149"/>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7832B62A-3B17-4750-A2DF-9ED2758571D7}"/>
              </a:ext>
            </a:extLst>
          </p:cNvPr>
          <p:cNvCxnSpPr>
            <a:cxnSpLocks/>
          </p:cNvCxnSpPr>
          <p:nvPr/>
        </p:nvCxnSpPr>
        <p:spPr>
          <a:xfrm flipH="1" flipV="1">
            <a:off x="4563611" y="4616951"/>
            <a:ext cx="3759090" cy="1969966"/>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4" name="TextovéPole 18">
            <a:extLst>
              <a:ext uri="{FF2B5EF4-FFF2-40B4-BE49-F238E27FC236}">
                <a16:creationId xmlns:a16="http://schemas.microsoft.com/office/drawing/2014/main" id="{952DFF38-7E75-448E-8484-3E15AAC61836}"/>
              </a:ext>
            </a:extLst>
          </p:cNvPr>
          <p:cNvSpPr txBox="1">
            <a:spLocks noChangeArrowheads="1"/>
          </p:cNvSpPr>
          <p:nvPr/>
        </p:nvSpPr>
        <p:spPr bwMode="auto">
          <a:xfrm>
            <a:off x="238714" y="5668415"/>
            <a:ext cx="4766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r"/>
            <a:r>
              <a:rPr lang="en-US" altLang="en-US" sz="2000" dirty="0"/>
              <a:t>Greater production of organic acids than their utilization (e</a:t>
            </a:r>
            <a:r>
              <a:rPr lang="cs-CZ" altLang="en-US" sz="2000" dirty="0"/>
              <a:t>.</a:t>
            </a:r>
            <a:r>
              <a:rPr lang="en-US" altLang="en-US" sz="2000" dirty="0"/>
              <a:t>g</a:t>
            </a:r>
            <a:r>
              <a:rPr lang="cs-CZ" altLang="en-US" sz="2000" dirty="0"/>
              <a:t>.,</a:t>
            </a:r>
            <a:r>
              <a:rPr lang="en-US" altLang="en-US" sz="2000" dirty="0"/>
              <a:t> lactic acidosis)</a:t>
            </a:r>
            <a:endParaRPr lang="cs-CZ" altLang="en-US" sz="2000" dirty="0"/>
          </a:p>
        </p:txBody>
      </p:sp>
      <p:sp>
        <p:nvSpPr>
          <p:cNvPr id="15" name="Zaoblený obdélník 7">
            <a:extLst>
              <a:ext uri="{FF2B5EF4-FFF2-40B4-BE49-F238E27FC236}">
                <a16:creationId xmlns:a16="http://schemas.microsoft.com/office/drawing/2014/main" id="{31ADF41A-86D3-4525-B444-7E435DDE30A6}"/>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extLst>
      <p:ext uri="{BB962C8B-B14F-4D97-AF65-F5344CB8AC3E}">
        <p14:creationId xmlns:p14="http://schemas.microsoft.com/office/powerpoint/2010/main" val="42163797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56A30D7B-151B-4AD2-B8A0-115EAAE832A9}"/>
              </a:ext>
            </a:extLst>
          </p:cNvPr>
          <p:cNvSpPr>
            <a:spLocks noChangeArrowheads="1"/>
          </p:cNvSpPr>
          <p:nvPr/>
        </p:nvSpPr>
        <p:spPr bwMode="auto">
          <a:xfrm>
            <a:off x="5664200" y="3789364"/>
            <a:ext cx="1873250" cy="1368425"/>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extracellular </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3315" name="Text Box 3">
            <a:extLst>
              <a:ext uri="{FF2B5EF4-FFF2-40B4-BE49-F238E27FC236}">
                <a16:creationId xmlns:a16="http://schemas.microsoft.com/office/drawing/2014/main" id="{7F9BAE4E-E514-425D-93A1-F7DA1197F615}"/>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1932 Walter Cannon</a:t>
            </a:r>
          </a:p>
        </p:txBody>
      </p:sp>
      <p:sp>
        <p:nvSpPr>
          <p:cNvPr id="13316" name="Line 4">
            <a:extLst>
              <a:ext uri="{FF2B5EF4-FFF2-40B4-BE49-F238E27FC236}">
                <a16:creationId xmlns:a16="http://schemas.microsoft.com/office/drawing/2014/main" id="{9C9A6E81-1C73-4ABB-B04C-7FA3EAE9A0E7}"/>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17" name="Rectangle 5">
            <a:extLst>
              <a:ext uri="{FF2B5EF4-FFF2-40B4-BE49-F238E27FC236}">
                <a16:creationId xmlns:a16="http://schemas.microsoft.com/office/drawing/2014/main" id="{B8305723-1BC5-425A-BC96-05467D277C89}"/>
              </a:ext>
            </a:extLst>
          </p:cNvPr>
          <p:cNvSpPr>
            <a:spLocks noChangeArrowheads="1"/>
          </p:cNvSpPr>
          <p:nvPr/>
        </p:nvSpPr>
        <p:spPr bwMode="auto">
          <a:xfrm>
            <a:off x="7896226" y="3644900"/>
            <a:ext cx="2303463" cy="1728788"/>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intracellular</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3318" name="Text Box 7">
            <a:extLst>
              <a:ext uri="{FF2B5EF4-FFF2-40B4-BE49-F238E27FC236}">
                <a16:creationId xmlns:a16="http://schemas.microsoft.com/office/drawing/2014/main" id="{1D7DF632-E9AD-4B40-A0F9-4BC9EC9EAE84}"/>
              </a:ext>
            </a:extLst>
          </p:cNvPr>
          <p:cNvSpPr txBox="1">
            <a:spLocks noChangeArrowheads="1"/>
          </p:cNvSpPr>
          <p:nvPr/>
        </p:nvSpPr>
        <p:spPr bwMode="auto">
          <a:xfrm>
            <a:off x="4330700" y="260350"/>
            <a:ext cx="63373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FF0000"/>
                </a:solidFill>
                <a:latin typeface="Times New Roman" panose="02020603050405020304" pitchFamily="18" charset="0"/>
              </a:rPr>
              <a:t>Homeostasis</a:t>
            </a:r>
            <a:r>
              <a:rPr lang="cs-CZ" altLang="cs-CZ" sz="2400" b="1">
                <a:latin typeface="Times New Roman" panose="02020603050405020304" pitchFamily="18" charset="0"/>
              </a:rPr>
              <a:t> - t</a:t>
            </a:r>
            <a:r>
              <a:rPr lang="en-US" altLang="cs-CZ" sz="2400" b="1">
                <a:latin typeface="Times New Roman" panose="02020603050405020304" pitchFamily="18" charset="0"/>
              </a:rPr>
              <a:t>he ability or tendency of an organism or cell to maintain internal equilibrium by adjusting its physiological processes.</a:t>
            </a:r>
            <a:r>
              <a:rPr lang="cs-CZ" altLang="cs-CZ" sz="2400" b="1">
                <a:latin typeface="Times New Roman" panose="02020603050405020304" pitchFamily="18" charset="0"/>
              </a:rPr>
              <a:t> </a:t>
            </a:r>
            <a:endParaRPr lang="cs-CZ" altLang="cs-CZ" sz="2400">
              <a:latin typeface="Times New Roman" panose="02020603050405020304" pitchFamily="18" charset="0"/>
            </a:endParaRPr>
          </a:p>
        </p:txBody>
      </p:sp>
      <p:pic>
        <p:nvPicPr>
          <p:cNvPr id="13319" name="Picture 8" descr="cannontop">
            <a:extLst>
              <a:ext uri="{FF2B5EF4-FFF2-40B4-BE49-F238E27FC236}">
                <a16:creationId xmlns:a16="http://schemas.microsoft.com/office/drawing/2014/main" id="{AF0CBA09-E0DA-40B6-973A-7C03FE2AF0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0" name="Text Box 9">
            <a:extLst>
              <a:ext uri="{FF2B5EF4-FFF2-40B4-BE49-F238E27FC236}">
                <a16:creationId xmlns:a16="http://schemas.microsoft.com/office/drawing/2014/main" id="{C99F0CEF-BE99-4617-99D7-88ACB4F74BCF}"/>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a:latin typeface="Times New Roman" panose="02020603050405020304" pitchFamily="18" charset="0"/>
              </a:rPr>
              <a:t>Their </a:t>
            </a:r>
            <a:r>
              <a:rPr lang="cs-CZ" altLang="cs-CZ" sz="2800" b="1">
                <a:latin typeface="Times New Roman" panose="02020603050405020304" pitchFamily="18" charset="0"/>
              </a:rPr>
              <a:t>properties</a:t>
            </a:r>
            <a:r>
              <a:rPr lang="cs-CZ" altLang="cs-CZ" sz="2800">
                <a:latin typeface="Times New Roman" panose="02020603050405020304" pitchFamily="18" charset="0"/>
              </a:rPr>
              <a:t> must enable optimal functioning of cellular structures</a:t>
            </a:r>
          </a:p>
        </p:txBody>
      </p:sp>
      <p:sp>
        <p:nvSpPr>
          <p:cNvPr id="13321" name="Text Box 10">
            <a:extLst>
              <a:ext uri="{FF2B5EF4-FFF2-40B4-BE49-F238E27FC236}">
                <a16:creationId xmlns:a16="http://schemas.microsoft.com/office/drawing/2014/main" id="{99D85025-17C6-44FF-BA66-6DE1FEE70F28}"/>
              </a:ext>
            </a:extLst>
          </p:cNvPr>
          <p:cNvSpPr txBox="1">
            <a:spLocks noChangeArrowheads="1"/>
          </p:cNvSpPr>
          <p:nvPr/>
        </p:nvSpPr>
        <p:spPr bwMode="auto">
          <a:xfrm>
            <a:off x="1774825" y="6294438"/>
            <a:ext cx="4395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External environment of cells</a:t>
            </a:r>
          </a:p>
        </p:txBody>
      </p:sp>
      <p:sp>
        <p:nvSpPr>
          <p:cNvPr id="13322" name="Text Box 11">
            <a:extLst>
              <a:ext uri="{FF2B5EF4-FFF2-40B4-BE49-F238E27FC236}">
                <a16:creationId xmlns:a16="http://schemas.microsoft.com/office/drawing/2014/main" id="{2CCD1C06-9D18-4AFA-890A-B20C9453CBF6}"/>
              </a:ext>
            </a:extLst>
          </p:cNvPr>
          <p:cNvSpPr txBox="1">
            <a:spLocks noChangeArrowheads="1"/>
          </p:cNvSpPr>
          <p:nvPr/>
        </p:nvSpPr>
        <p:spPr bwMode="auto">
          <a:xfrm>
            <a:off x="6092826" y="6294438"/>
            <a:ext cx="370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internal environment</a:t>
            </a:r>
          </a:p>
        </p:txBody>
      </p:sp>
      <p:sp>
        <p:nvSpPr>
          <p:cNvPr id="13323" name="Text Box 12">
            <a:extLst>
              <a:ext uri="{FF2B5EF4-FFF2-40B4-BE49-F238E27FC236}">
                <a16:creationId xmlns:a16="http://schemas.microsoft.com/office/drawing/2014/main" id="{19D38CA8-CBF8-4AAA-9F4C-D01A4698B903}"/>
              </a:ext>
            </a:extLst>
          </p:cNvPr>
          <p:cNvSpPr txBox="1">
            <a:spLocks noChangeArrowheads="1"/>
          </p:cNvSpPr>
          <p:nvPr/>
        </p:nvSpPr>
        <p:spPr bwMode="auto">
          <a:xfrm>
            <a:off x="5591175" y="1916113"/>
            <a:ext cx="5068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endParaRPr lang="cs-CZ" altLang="cs-CZ" sz="2800">
              <a:latin typeface="Times New Roman" panose="02020603050405020304" pitchFamily="18" charset="0"/>
            </a:endParaRPr>
          </a:p>
        </p:txBody>
      </p:sp>
      <p:sp>
        <p:nvSpPr>
          <p:cNvPr id="13324" name="Line 13">
            <a:extLst>
              <a:ext uri="{FF2B5EF4-FFF2-40B4-BE49-F238E27FC236}">
                <a16:creationId xmlns:a16="http://schemas.microsoft.com/office/drawing/2014/main" id="{A2CD2BE4-7FF5-4748-BE94-5DE5843FC82E}"/>
              </a:ext>
            </a:extLst>
          </p:cNvPr>
          <p:cNvSpPr>
            <a:spLocks noChangeShapeType="1"/>
          </p:cNvSpPr>
          <p:nvPr/>
        </p:nvSpPr>
        <p:spPr bwMode="auto">
          <a:xfrm>
            <a:off x="7535863" y="4581525"/>
            <a:ext cx="360362" cy="0"/>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25" name="Line 14">
            <a:extLst>
              <a:ext uri="{FF2B5EF4-FFF2-40B4-BE49-F238E27FC236}">
                <a16:creationId xmlns:a16="http://schemas.microsoft.com/office/drawing/2014/main" id="{E62D5984-A36E-4096-A1D5-E0C4A6E73B9A}"/>
              </a:ext>
            </a:extLst>
          </p:cNvPr>
          <p:cNvSpPr>
            <a:spLocks noChangeShapeType="1"/>
          </p:cNvSpPr>
          <p:nvPr/>
        </p:nvSpPr>
        <p:spPr bwMode="auto">
          <a:xfrm>
            <a:off x="7535863" y="4797425"/>
            <a:ext cx="360362" cy="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Tree>
    <p:custDataLst>
      <p:tags r:id="rId1"/>
    </p:custData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2" name="Obrázek 1">
            <a:extLst>
              <a:ext uri="{FF2B5EF4-FFF2-40B4-BE49-F238E27FC236}">
                <a16:creationId xmlns:a16="http://schemas.microsoft.com/office/drawing/2014/main" id="{12C1D26B-A318-45AB-BA1F-26593CE08951}"/>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 name="Přímá spojnice se šipkou 7">
            <a:extLst>
              <a:ext uri="{FF2B5EF4-FFF2-40B4-BE49-F238E27FC236}">
                <a16:creationId xmlns:a16="http://schemas.microsoft.com/office/drawing/2014/main" id="{8EF9CA82-9A87-4A8F-8454-49FA1CADEA56}"/>
              </a:ext>
            </a:extLst>
          </p:cNvPr>
          <p:cNvCxnSpPr>
            <a:cxnSpLocks/>
          </p:cNvCxnSpPr>
          <p:nvPr/>
        </p:nvCxnSpPr>
        <p:spPr>
          <a:xfrm flipV="1">
            <a:off x="5474262" y="3045204"/>
            <a:ext cx="550301" cy="956308"/>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4920BED9-FBE9-42E1-B8EF-A8D23419FCE0}"/>
              </a:ext>
            </a:extLst>
          </p:cNvPr>
          <p:cNvCxnSpPr>
            <a:cxnSpLocks/>
          </p:cNvCxnSpPr>
          <p:nvPr/>
        </p:nvCxnSpPr>
        <p:spPr>
          <a:xfrm flipH="1" flipV="1">
            <a:off x="6024563" y="1773238"/>
            <a:ext cx="1" cy="828351"/>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98B39EC4-CA33-4E5A-8222-E28E379BC5DC}"/>
              </a:ext>
            </a:extLst>
          </p:cNvPr>
          <p:cNvCxnSpPr>
            <a:cxnSpLocks/>
          </p:cNvCxnSpPr>
          <p:nvPr/>
        </p:nvCxnSpPr>
        <p:spPr>
          <a:xfrm flipV="1">
            <a:off x="6367982" y="1773239"/>
            <a:ext cx="0" cy="828350"/>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7832B62A-3B17-4750-A2DF-9ED2758571D7}"/>
              </a:ext>
            </a:extLst>
          </p:cNvPr>
          <p:cNvCxnSpPr>
            <a:cxnSpLocks/>
          </p:cNvCxnSpPr>
          <p:nvPr/>
        </p:nvCxnSpPr>
        <p:spPr>
          <a:xfrm>
            <a:off x="6367982" y="4585920"/>
            <a:ext cx="1956474" cy="1917812"/>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4" name="TextovéPole 18">
            <a:extLst>
              <a:ext uri="{FF2B5EF4-FFF2-40B4-BE49-F238E27FC236}">
                <a16:creationId xmlns:a16="http://schemas.microsoft.com/office/drawing/2014/main" id="{9B59F804-668C-430A-8F21-DCBAC3616279}"/>
              </a:ext>
            </a:extLst>
          </p:cNvPr>
          <p:cNvSpPr txBox="1">
            <a:spLocks noChangeArrowheads="1"/>
          </p:cNvSpPr>
          <p:nvPr/>
        </p:nvSpPr>
        <p:spPr bwMode="auto">
          <a:xfrm>
            <a:off x="238714" y="5668415"/>
            <a:ext cx="4766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r"/>
            <a:r>
              <a:rPr lang="en-US" altLang="en-US" sz="2000" dirty="0"/>
              <a:t>Higher utilization of organic acids than formation (e.g. lactate utilization)</a:t>
            </a:r>
            <a:endParaRPr lang="cs-CZ" altLang="en-US" sz="2000" dirty="0"/>
          </a:p>
        </p:txBody>
      </p:sp>
      <p:sp>
        <p:nvSpPr>
          <p:cNvPr id="15" name="Zaoblený obdélník 7">
            <a:extLst>
              <a:ext uri="{FF2B5EF4-FFF2-40B4-BE49-F238E27FC236}">
                <a16:creationId xmlns:a16="http://schemas.microsoft.com/office/drawing/2014/main" id="{8391A3E8-77FC-4C3A-80D7-D9EA72A28321}"/>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extLst>
      <p:ext uri="{BB962C8B-B14F-4D97-AF65-F5344CB8AC3E}">
        <p14:creationId xmlns:p14="http://schemas.microsoft.com/office/powerpoint/2010/main" val="105185462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2" name="Obrázek 1">
            <a:extLst>
              <a:ext uri="{FF2B5EF4-FFF2-40B4-BE49-F238E27FC236}">
                <a16:creationId xmlns:a16="http://schemas.microsoft.com/office/drawing/2014/main" id="{12C1D26B-A318-45AB-BA1F-26593CE08951}"/>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364" name="Obrázek 1">
            <a:extLst>
              <a:ext uri="{FF2B5EF4-FFF2-40B4-BE49-F238E27FC236}">
                <a16:creationId xmlns:a16="http://schemas.microsoft.com/office/drawing/2014/main" id="{0B168F01-EBF7-49CC-A8D3-9D6CC3A32883}"/>
              </a:ext>
            </a:extLst>
          </p:cNvPr>
          <p:cNvPicPr>
            <a:picLocks noChangeAspect="1"/>
          </p:cNvPicPr>
          <p:nvPr/>
        </p:nvPicPr>
        <p:blipFill>
          <a:blip r:embed="rId4">
            <a:extLst>
              <a:ext uri="{28A0092B-C50C-407E-A947-70E740481C1C}">
                <a14:useLocalDpi xmlns:a14="http://schemas.microsoft.com/office/drawing/2010/main" val="0"/>
              </a:ext>
            </a:extLst>
          </a:blip>
          <a:srcRect l="53499" r="40187" b="94594"/>
          <a:stretch>
            <a:fillRect/>
          </a:stretch>
        </p:blipFill>
        <p:spPr bwMode="auto">
          <a:xfrm>
            <a:off x="5164139" y="5497514"/>
            <a:ext cx="1076325" cy="110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Přímá spojnice se šipkou 5">
            <a:extLst>
              <a:ext uri="{FF2B5EF4-FFF2-40B4-BE49-F238E27FC236}">
                <a16:creationId xmlns:a16="http://schemas.microsoft.com/office/drawing/2014/main" id="{08059724-069D-4766-AC9A-D193C8F9F637}"/>
              </a:ext>
            </a:extLst>
          </p:cNvPr>
          <p:cNvCxnSpPr/>
          <p:nvPr/>
        </p:nvCxnSpPr>
        <p:spPr>
          <a:xfrm flipH="1" flipV="1">
            <a:off x="5414964" y="4581526"/>
            <a:ext cx="376237" cy="1223963"/>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Přímá spojnice se šipkou 7">
            <a:extLst>
              <a:ext uri="{FF2B5EF4-FFF2-40B4-BE49-F238E27FC236}">
                <a16:creationId xmlns:a16="http://schemas.microsoft.com/office/drawing/2014/main" id="{8EF9CA82-9A87-4A8F-8454-49FA1CADEA56}"/>
              </a:ext>
            </a:extLst>
          </p:cNvPr>
          <p:cNvCxnSpPr>
            <a:cxnSpLocks/>
          </p:cNvCxnSpPr>
          <p:nvPr/>
        </p:nvCxnSpPr>
        <p:spPr>
          <a:xfrm flipV="1">
            <a:off x="5492751" y="3057787"/>
            <a:ext cx="492794" cy="947478"/>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4920BED9-FBE9-42E1-B8EF-A8D23419FCE0}"/>
              </a:ext>
            </a:extLst>
          </p:cNvPr>
          <p:cNvCxnSpPr>
            <a:cxnSpLocks/>
          </p:cNvCxnSpPr>
          <p:nvPr/>
        </p:nvCxnSpPr>
        <p:spPr>
          <a:xfrm flipH="1" flipV="1">
            <a:off x="6024563" y="1773238"/>
            <a:ext cx="1" cy="828351"/>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98B39EC4-CA33-4E5A-8222-E28E379BC5DC}"/>
              </a:ext>
            </a:extLst>
          </p:cNvPr>
          <p:cNvCxnSpPr>
            <a:cxnSpLocks/>
          </p:cNvCxnSpPr>
          <p:nvPr/>
        </p:nvCxnSpPr>
        <p:spPr>
          <a:xfrm flipH="1" flipV="1">
            <a:off x="6367982" y="1773239"/>
            <a:ext cx="31698" cy="828350"/>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7832B62A-3B17-4750-A2DF-9ED2758571D7}"/>
              </a:ext>
            </a:extLst>
          </p:cNvPr>
          <p:cNvCxnSpPr>
            <a:cxnSpLocks/>
          </p:cNvCxnSpPr>
          <p:nvPr/>
        </p:nvCxnSpPr>
        <p:spPr>
          <a:xfrm>
            <a:off x="6399680" y="4581526"/>
            <a:ext cx="1924776" cy="1951568"/>
          </a:xfrm>
          <a:prstGeom prst="straightConnector1">
            <a:avLst/>
          </a:prstGeom>
          <a:ln w="762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8">
            <a:extLst>
              <a:ext uri="{FF2B5EF4-FFF2-40B4-BE49-F238E27FC236}">
                <a16:creationId xmlns:a16="http://schemas.microsoft.com/office/drawing/2014/main" id="{D4384B46-224A-4DE0-9B43-7E805BDB93C1}"/>
              </a:ext>
            </a:extLst>
          </p:cNvPr>
          <p:cNvSpPr txBox="1">
            <a:spLocks noChangeArrowheads="1"/>
          </p:cNvSpPr>
          <p:nvPr/>
        </p:nvSpPr>
        <p:spPr bwMode="auto">
          <a:xfrm>
            <a:off x="238714" y="5668415"/>
            <a:ext cx="4766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r"/>
            <a:r>
              <a:rPr lang="en-US" altLang="en-US" sz="2000" dirty="0"/>
              <a:t>Intake of salts of organic</a:t>
            </a:r>
            <a:r>
              <a:rPr lang="cs-CZ" altLang="en-US" sz="2000" dirty="0"/>
              <a:t> </a:t>
            </a:r>
            <a:r>
              <a:rPr lang="en-US" altLang="en-US" sz="2000" dirty="0"/>
              <a:t>acids(potassium citrate, sodium lactate, etc.)</a:t>
            </a:r>
            <a:endParaRPr lang="cs-CZ" altLang="en-US" sz="2000" dirty="0"/>
          </a:p>
        </p:txBody>
      </p:sp>
      <p:sp>
        <p:nvSpPr>
          <p:cNvPr id="14" name="Zaoblený obdélník 7">
            <a:extLst>
              <a:ext uri="{FF2B5EF4-FFF2-40B4-BE49-F238E27FC236}">
                <a16:creationId xmlns:a16="http://schemas.microsoft.com/office/drawing/2014/main" id="{70DE55B2-CF02-4B72-B74A-F6F9CA1E98C1}"/>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6" name="Obrázek 1">
            <a:extLst>
              <a:ext uri="{FF2B5EF4-FFF2-40B4-BE49-F238E27FC236}">
                <a16:creationId xmlns:a16="http://schemas.microsoft.com/office/drawing/2014/main" id="{1D33F16A-5874-4941-B054-70A7B1BA0C02}"/>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2388" name="Object 33">
            <a:extLst>
              <a:ext uri="{FF2B5EF4-FFF2-40B4-BE49-F238E27FC236}">
                <a16:creationId xmlns:a16="http://schemas.microsoft.com/office/drawing/2014/main" id="{41CB0C03-E822-4C11-8729-2D0E023EDEF7}"/>
              </a:ext>
            </a:extLst>
          </p:cNvPr>
          <p:cNvGraphicFramePr>
            <a:graphicFrameLocks noChangeAspect="1"/>
          </p:cNvGraphicFramePr>
          <p:nvPr/>
        </p:nvGraphicFramePr>
        <p:xfrm>
          <a:off x="3576639" y="5661026"/>
          <a:ext cx="790575" cy="936625"/>
        </p:xfrm>
        <a:graphic>
          <a:graphicData uri="http://schemas.openxmlformats.org/presentationml/2006/ole">
            <mc:AlternateContent xmlns:mc="http://schemas.openxmlformats.org/markup-compatibility/2006">
              <mc:Choice xmlns:v="urn:schemas-microsoft-com:vml" Requires="v">
                <p:oleObj name="Rastrový obrázek" r:id="rId5" imgW="1495431" imgH="1771790" progId="PBrush">
                  <p:embed/>
                </p:oleObj>
              </mc:Choice>
              <mc:Fallback>
                <p:oleObj name="Rastrový obrázek" r:id="rId5" imgW="1495431" imgH="1771790" progId="PBrush">
                  <p:embed/>
                  <p:pic>
                    <p:nvPicPr>
                      <p:cNvPr id="272388" name="Object 33">
                        <a:extLst>
                          <a:ext uri="{FF2B5EF4-FFF2-40B4-BE49-F238E27FC236}">
                            <a16:creationId xmlns:a16="http://schemas.microsoft.com/office/drawing/2014/main" id="{41CB0C03-E822-4C11-8729-2D0E023EDEF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6639" y="5661026"/>
                        <a:ext cx="79057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9" name="Přímá spojnice se šipkou 8">
            <a:extLst>
              <a:ext uri="{FF2B5EF4-FFF2-40B4-BE49-F238E27FC236}">
                <a16:creationId xmlns:a16="http://schemas.microsoft.com/office/drawing/2014/main" id="{067DF2E9-4F19-4A8A-874A-F318464883F2}"/>
              </a:ext>
            </a:extLst>
          </p:cNvPr>
          <p:cNvCxnSpPr/>
          <p:nvPr/>
        </p:nvCxnSpPr>
        <p:spPr>
          <a:xfrm flipH="1">
            <a:off x="4102100" y="4581525"/>
            <a:ext cx="1062038" cy="1079500"/>
          </a:xfrm>
          <a:prstGeom prst="straightConnector1">
            <a:avLst/>
          </a:prstGeom>
          <a:ln w="38100">
            <a:solidFill>
              <a:srgbClr val="FF330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 name="Zahnutá šipka nahoru 2">
            <a:extLst>
              <a:ext uri="{FF2B5EF4-FFF2-40B4-BE49-F238E27FC236}">
                <a16:creationId xmlns:a16="http://schemas.microsoft.com/office/drawing/2014/main" id="{B91749FE-A6E4-4B82-8287-BD854D680BA0}"/>
              </a:ext>
            </a:extLst>
          </p:cNvPr>
          <p:cNvSpPr/>
          <p:nvPr/>
        </p:nvSpPr>
        <p:spPr>
          <a:xfrm>
            <a:off x="4038600" y="5805488"/>
            <a:ext cx="735701" cy="595312"/>
          </a:xfrm>
          <a:prstGeom prst="curved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p:txBody>
      </p:sp>
      <p:sp>
        <p:nvSpPr>
          <p:cNvPr id="272391" name="TextovéPole 7">
            <a:extLst>
              <a:ext uri="{FF2B5EF4-FFF2-40B4-BE49-F238E27FC236}">
                <a16:creationId xmlns:a16="http://schemas.microsoft.com/office/drawing/2014/main" id="{2B5E4423-1DF3-4294-8043-4C4D0AC8B640}"/>
              </a:ext>
            </a:extLst>
          </p:cNvPr>
          <p:cNvSpPr txBox="1">
            <a:spLocks noChangeArrowheads="1"/>
          </p:cNvSpPr>
          <p:nvPr/>
        </p:nvSpPr>
        <p:spPr bwMode="auto">
          <a:xfrm>
            <a:off x="4440238" y="5373688"/>
            <a:ext cx="476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r>
              <a:rPr lang="cs-CZ" altLang="en-US" dirty="0"/>
              <a:t>A</a:t>
            </a:r>
            <a:r>
              <a:rPr lang="cs-CZ" altLang="en-US" baseline="30000" dirty="0"/>
              <a:t>-</a:t>
            </a:r>
          </a:p>
        </p:txBody>
      </p:sp>
      <p:sp>
        <p:nvSpPr>
          <p:cNvPr id="8" name="Zaoblený obdélník 7">
            <a:extLst>
              <a:ext uri="{FF2B5EF4-FFF2-40B4-BE49-F238E27FC236}">
                <a16:creationId xmlns:a16="http://schemas.microsoft.com/office/drawing/2014/main" id="{0156C221-4DA2-4942-9D92-C3A785CDD833}"/>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Tree>
    <p:custDataLst>
      <p:tags r:id="rId1"/>
    </p:custData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Obrázek 1">
            <a:extLst>
              <a:ext uri="{FF2B5EF4-FFF2-40B4-BE49-F238E27FC236}">
                <a16:creationId xmlns:a16="http://schemas.microsoft.com/office/drawing/2014/main" id="{AE5DD134-79E8-4B50-83EC-25BF17006EAE}"/>
              </a:ext>
            </a:extLst>
          </p:cNvPr>
          <p:cNvPicPr>
            <a:picLocks noChangeAspect="1"/>
          </p:cNvPicPr>
          <p:nvPr/>
        </p:nvPicPr>
        <p:blipFill>
          <a:blip r:embed="rId4">
            <a:extLst>
              <a:ext uri="{28A0092B-C50C-407E-A947-70E740481C1C}">
                <a14:useLocalDpi xmlns:a14="http://schemas.microsoft.com/office/drawing/2010/main" val="0"/>
              </a:ext>
            </a:extLst>
          </a:blip>
          <a:srcRect l="17203" r="50047" b="74150"/>
          <a:stretch>
            <a:fillRect/>
          </a:stretch>
        </p:blipFill>
        <p:spPr bwMode="auto">
          <a:xfrm>
            <a:off x="2063751" y="-106363"/>
            <a:ext cx="7345363"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3412" name="Object 33">
            <a:extLst>
              <a:ext uri="{FF2B5EF4-FFF2-40B4-BE49-F238E27FC236}">
                <a16:creationId xmlns:a16="http://schemas.microsoft.com/office/drawing/2014/main" id="{7DFCE1FB-9166-4780-BD9E-4353C7012F03}"/>
              </a:ext>
            </a:extLst>
          </p:cNvPr>
          <p:cNvGraphicFramePr>
            <a:graphicFrameLocks noChangeAspect="1"/>
          </p:cNvGraphicFramePr>
          <p:nvPr/>
        </p:nvGraphicFramePr>
        <p:xfrm>
          <a:off x="3576639" y="5661026"/>
          <a:ext cx="790575" cy="936625"/>
        </p:xfrm>
        <a:graphic>
          <a:graphicData uri="http://schemas.openxmlformats.org/presentationml/2006/ole">
            <mc:AlternateContent xmlns:mc="http://schemas.openxmlformats.org/markup-compatibility/2006">
              <mc:Choice xmlns:v="urn:schemas-microsoft-com:vml" Requires="v">
                <p:oleObj name="Rastrový obrázek" r:id="rId5" imgW="1495431" imgH="1771790" progId="PBrush">
                  <p:embed/>
                </p:oleObj>
              </mc:Choice>
              <mc:Fallback>
                <p:oleObj name="Rastrový obrázek" r:id="rId5" imgW="1495431" imgH="1771790" progId="PBrush">
                  <p:embed/>
                  <p:pic>
                    <p:nvPicPr>
                      <p:cNvPr id="273412" name="Object 33">
                        <a:extLst>
                          <a:ext uri="{FF2B5EF4-FFF2-40B4-BE49-F238E27FC236}">
                            <a16:creationId xmlns:a16="http://schemas.microsoft.com/office/drawing/2014/main" id="{7DFCE1FB-9166-4780-BD9E-4353C7012F0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6639" y="5661026"/>
                        <a:ext cx="79057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9" name="Přímá spojnice se šipkou 8">
            <a:extLst>
              <a:ext uri="{FF2B5EF4-FFF2-40B4-BE49-F238E27FC236}">
                <a16:creationId xmlns:a16="http://schemas.microsoft.com/office/drawing/2014/main" id="{2A7E7A1E-8FE9-4A68-A6EC-9E13C6930C67}"/>
              </a:ext>
            </a:extLst>
          </p:cNvPr>
          <p:cNvCxnSpPr/>
          <p:nvPr/>
        </p:nvCxnSpPr>
        <p:spPr>
          <a:xfrm flipH="1">
            <a:off x="4143376" y="4581526"/>
            <a:ext cx="1020763" cy="1223963"/>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8" name="Přímá spojnice se šipkou 7">
            <a:extLst>
              <a:ext uri="{FF2B5EF4-FFF2-40B4-BE49-F238E27FC236}">
                <a16:creationId xmlns:a16="http://schemas.microsoft.com/office/drawing/2014/main" id="{E379884B-4C5C-4FA6-8C76-2066F583DC45}"/>
              </a:ext>
            </a:extLst>
          </p:cNvPr>
          <p:cNvCxnSpPr>
            <a:cxnSpLocks/>
          </p:cNvCxnSpPr>
          <p:nvPr/>
        </p:nvCxnSpPr>
        <p:spPr>
          <a:xfrm>
            <a:off x="4943476" y="2997200"/>
            <a:ext cx="377037" cy="101645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3" name="Přímá spojnice se šipkou 12">
            <a:extLst>
              <a:ext uri="{FF2B5EF4-FFF2-40B4-BE49-F238E27FC236}">
                <a16:creationId xmlns:a16="http://schemas.microsoft.com/office/drawing/2014/main" id="{E2A91A7B-E5C0-4087-BE40-25C4B822E41F}"/>
              </a:ext>
            </a:extLst>
          </p:cNvPr>
          <p:cNvCxnSpPr>
            <a:cxnSpLocks/>
          </p:cNvCxnSpPr>
          <p:nvPr/>
        </p:nvCxnSpPr>
        <p:spPr>
          <a:xfrm>
            <a:off x="4911009" y="1675051"/>
            <a:ext cx="0" cy="89035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5" name="Přímá spojnice se šipkou 14">
            <a:extLst>
              <a:ext uri="{FF2B5EF4-FFF2-40B4-BE49-F238E27FC236}">
                <a16:creationId xmlns:a16="http://schemas.microsoft.com/office/drawing/2014/main" id="{4F87E2FB-2A6B-4285-9051-2A17928794FF}"/>
              </a:ext>
            </a:extLst>
          </p:cNvPr>
          <p:cNvCxnSpPr>
            <a:cxnSpLocks/>
          </p:cNvCxnSpPr>
          <p:nvPr/>
        </p:nvCxnSpPr>
        <p:spPr>
          <a:xfrm flipH="1" flipV="1">
            <a:off x="4626528" y="4634917"/>
            <a:ext cx="3716360" cy="1962734"/>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3C83A135-BA5A-428A-B22F-A80F0CB87F02}"/>
              </a:ext>
            </a:extLst>
          </p:cNvPr>
          <p:cNvCxnSpPr>
            <a:cxnSpLocks/>
          </p:cNvCxnSpPr>
          <p:nvPr/>
        </p:nvCxnSpPr>
        <p:spPr>
          <a:xfrm>
            <a:off x="4489759" y="1646729"/>
            <a:ext cx="0" cy="918672"/>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73418" name="TextovéPole 18">
            <a:extLst>
              <a:ext uri="{FF2B5EF4-FFF2-40B4-BE49-F238E27FC236}">
                <a16:creationId xmlns:a16="http://schemas.microsoft.com/office/drawing/2014/main" id="{970491B5-0EA6-4479-B3F7-7E5840FE517F}"/>
              </a:ext>
            </a:extLst>
          </p:cNvPr>
          <p:cNvSpPr txBox="1">
            <a:spLocks noChangeArrowheads="1"/>
          </p:cNvSpPr>
          <p:nvPr/>
        </p:nvSpPr>
        <p:spPr bwMode="auto">
          <a:xfrm>
            <a:off x="1066803" y="5458022"/>
            <a:ext cx="256063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r"/>
            <a:r>
              <a:rPr lang="cs-CZ" altLang="en-US" sz="2000" dirty="0" err="1"/>
              <a:t>Renal</a:t>
            </a:r>
            <a:r>
              <a:rPr lang="cs-CZ" altLang="en-US" sz="2000" dirty="0"/>
              <a:t> </a:t>
            </a:r>
            <a:r>
              <a:rPr lang="cs-CZ" altLang="en-US" sz="2000" dirty="0" err="1"/>
              <a:t>compensatory</a:t>
            </a:r>
            <a:r>
              <a:rPr lang="cs-CZ" altLang="en-US" sz="2000" dirty="0"/>
              <a:t> response  </a:t>
            </a:r>
            <a:r>
              <a:rPr lang="cs-CZ" altLang="en-US" sz="2000" dirty="0" err="1"/>
              <a:t>for</a:t>
            </a:r>
            <a:r>
              <a:rPr lang="cs-CZ" altLang="en-US" sz="2000" dirty="0"/>
              <a:t> </a:t>
            </a:r>
            <a:r>
              <a:rPr lang="cs-CZ" altLang="en-US" sz="2000" dirty="0" err="1"/>
              <a:t>alkalosis</a:t>
            </a:r>
            <a:r>
              <a:rPr lang="cs-CZ" altLang="en-US" sz="2000" dirty="0"/>
              <a:t> - </a:t>
            </a:r>
            <a:r>
              <a:rPr lang="cs-CZ" altLang="en-US" sz="2000" dirty="0" err="1"/>
              <a:t>exkrexe</a:t>
            </a:r>
            <a:r>
              <a:rPr lang="cs-CZ" altLang="en-US" sz="2000" dirty="0"/>
              <a:t> </a:t>
            </a:r>
            <a:r>
              <a:rPr lang="cs-CZ" altLang="en-US" sz="2000" dirty="0" err="1"/>
              <a:t>org</a:t>
            </a:r>
            <a:r>
              <a:rPr lang="cs-CZ" altLang="en-US" sz="2000" dirty="0"/>
              <a:t>. </a:t>
            </a:r>
            <a:r>
              <a:rPr lang="cs-CZ" altLang="en-US" sz="2000" dirty="0" err="1"/>
              <a:t>acids</a:t>
            </a:r>
            <a:endParaRPr lang="cs-CZ" altLang="en-US" sz="2000" dirty="0"/>
          </a:p>
        </p:txBody>
      </p:sp>
      <p:sp>
        <p:nvSpPr>
          <p:cNvPr id="3" name="Zaoblený obdélník 2">
            <a:extLst>
              <a:ext uri="{FF2B5EF4-FFF2-40B4-BE49-F238E27FC236}">
                <a16:creationId xmlns:a16="http://schemas.microsoft.com/office/drawing/2014/main" id="{A24CA9CA-43B0-4075-B24D-58D0B8839311}"/>
              </a:ext>
            </a:extLst>
          </p:cNvPr>
          <p:cNvSpPr/>
          <p:nvPr/>
        </p:nvSpPr>
        <p:spPr>
          <a:xfrm>
            <a:off x="6096000" y="1125539"/>
            <a:ext cx="431800" cy="35877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14" name="Zahnutá šipka nahoru 2">
            <a:extLst>
              <a:ext uri="{FF2B5EF4-FFF2-40B4-BE49-F238E27FC236}">
                <a16:creationId xmlns:a16="http://schemas.microsoft.com/office/drawing/2014/main" id="{D674DDEB-54AD-4849-8F63-1777EBD37FE3}"/>
              </a:ext>
            </a:extLst>
          </p:cNvPr>
          <p:cNvSpPr/>
          <p:nvPr/>
        </p:nvSpPr>
        <p:spPr>
          <a:xfrm>
            <a:off x="4089966" y="5835650"/>
            <a:ext cx="603415" cy="565150"/>
          </a:xfrm>
          <a:prstGeom prst="curvedUpArrow">
            <a:avLst>
              <a:gd name="adj1" fmla="val 4929"/>
              <a:gd name="adj2" fmla="val 35620"/>
              <a:gd name="adj3" fmla="val 2432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a:p>
            <a:pPr algn="ctr">
              <a:defRPr/>
            </a:pPr>
            <a:endParaRPr lang="cs-CZ" dirty="0">
              <a:solidFill>
                <a:schemeClr val="tx1"/>
              </a:solidFill>
            </a:endParaRPr>
          </a:p>
        </p:txBody>
      </p:sp>
      <p:sp>
        <p:nvSpPr>
          <p:cNvPr id="16" name="TextovéPole 7">
            <a:extLst>
              <a:ext uri="{FF2B5EF4-FFF2-40B4-BE49-F238E27FC236}">
                <a16:creationId xmlns:a16="http://schemas.microsoft.com/office/drawing/2014/main" id="{733988E4-9C7A-49FE-88DD-E409DC985FAB}"/>
              </a:ext>
            </a:extLst>
          </p:cNvPr>
          <p:cNvSpPr txBox="1">
            <a:spLocks noChangeArrowheads="1"/>
          </p:cNvSpPr>
          <p:nvPr/>
        </p:nvSpPr>
        <p:spPr bwMode="auto">
          <a:xfrm>
            <a:off x="4459920" y="5587566"/>
            <a:ext cx="3289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r>
              <a:rPr lang="cs-CZ" altLang="en-US" sz="1200" dirty="0"/>
              <a:t>A</a:t>
            </a:r>
            <a:r>
              <a:rPr lang="cs-CZ" altLang="en-US" sz="1200" baseline="30000" dirty="0"/>
              <a:t>-</a:t>
            </a:r>
          </a:p>
        </p:txBody>
      </p:sp>
      <p:sp>
        <p:nvSpPr>
          <p:cNvPr id="6" name="Šipka: dolů 5">
            <a:extLst>
              <a:ext uri="{FF2B5EF4-FFF2-40B4-BE49-F238E27FC236}">
                <a16:creationId xmlns:a16="http://schemas.microsoft.com/office/drawing/2014/main" id="{D0109AEF-F9B5-4E92-9C86-3E3AEFDB50A0}"/>
              </a:ext>
            </a:extLst>
          </p:cNvPr>
          <p:cNvSpPr/>
          <p:nvPr/>
        </p:nvSpPr>
        <p:spPr>
          <a:xfrm rot="411381">
            <a:off x="4013650" y="5874102"/>
            <a:ext cx="76316" cy="833437"/>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ovéPole 7">
            <a:extLst>
              <a:ext uri="{FF2B5EF4-FFF2-40B4-BE49-F238E27FC236}">
                <a16:creationId xmlns:a16="http://schemas.microsoft.com/office/drawing/2014/main" id="{995DE254-1F1B-461D-8117-82671C9F57E2}"/>
              </a:ext>
            </a:extLst>
          </p:cNvPr>
          <p:cNvSpPr txBox="1">
            <a:spLocks noChangeArrowheads="1"/>
          </p:cNvSpPr>
          <p:nvPr/>
        </p:nvSpPr>
        <p:spPr bwMode="auto">
          <a:xfrm>
            <a:off x="3740421" y="6561325"/>
            <a:ext cx="402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r>
              <a:rPr lang="cs-CZ" altLang="en-US" sz="1800" dirty="0"/>
              <a:t>A</a:t>
            </a:r>
            <a:r>
              <a:rPr lang="cs-CZ" altLang="en-US" sz="1800" baseline="30000" dirty="0"/>
              <a:t>-</a:t>
            </a:r>
          </a:p>
        </p:txBody>
      </p:sp>
    </p:spTree>
    <p:custDataLst>
      <p:tags r:id="rId1"/>
    </p:custData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Obrázek 1">
            <a:extLst>
              <a:ext uri="{FF2B5EF4-FFF2-40B4-BE49-F238E27FC236}">
                <a16:creationId xmlns:a16="http://schemas.microsoft.com/office/drawing/2014/main" id="{89AB8EB7-AD9B-4EE1-81F8-97306C126575}"/>
              </a:ext>
            </a:extLst>
          </p:cNvPr>
          <p:cNvPicPr>
            <a:picLocks noChangeAspect="1"/>
          </p:cNvPicPr>
          <p:nvPr/>
        </p:nvPicPr>
        <p:blipFill>
          <a:blip r:embed="rId4">
            <a:extLst>
              <a:ext uri="{28A0092B-C50C-407E-A947-70E740481C1C}">
                <a14:useLocalDpi xmlns:a14="http://schemas.microsoft.com/office/drawing/2010/main" val="0"/>
              </a:ext>
            </a:extLst>
          </a:blip>
          <a:srcRect l="45190" r="12158" b="74150"/>
          <a:stretch>
            <a:fillRect/>
          </a:stretch>
        </p:blipFill>
        <p:spPr bwMode="auto">
          <a:xfrm>
            <a:off x="1820047" y="0"/>
            <a:ext cx="9242425" cy="672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aoblený obdélník 1">
            <a:extLst>
              <a:ext uri="{FF2B5EF4-FFF2-40B4-BE49-F238E27FC236}">
                <a16:creationId xmlns:a16="http://schemas.microsoft.com/office/drawing/2014/main" id="{A91577DA-1BAF-472A-913C-078C2DA3A4FD}"/>
              </a:ext>
            </a:extLst>
          </p:cNvPr>
          <p:cNvSpPr/>
          <p:nvPr/>
        </p:nvSpPr>
        <p:spPr>
          <a:xfrm>
            <a:off x="1558925" y="3336925"/>
            <a:ext cx="827088" cy="64928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6" name="Zaoblený obdélník 1">
            <a:extLst>
              <a:ext uri="{FF2B5EF4-FFF2-40B4-BE49-F238E27FC236}">
                <a16:creationId xmlns:a16="http://schemas.microsoft.com/office/drawing/2014/main" id="{80702263-3FF6-4233-B322-19E41853385E}"/>
              </a:ext>
            </a:extLst>
          </p:cNvPr>
          <p:cNvSpPr/>
          <p:nvPr/>
        </p:nvSpPr>
        <p:spPr>
          <a:xfrm>
            <a:off x="5049431" y="841571"/>
            <a:ext cx="1149068" cy="31559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7" name="Zaoblený obdélník 1">
            <a:extLst>
              <a:ext uri="{FF2B5EF4-FFF2-40B4-BE49-F238E27FC236}">
                <a16:creationId xmlns:a16="http://schemas.microsoft.com/office/drawing/2014/main" id="{AE1C69B4-966E-4F1A-955D-CBA1B582C5F7}"/>
              </a:ext>
            </a:extLst>
          </p:cNvPr>
          <p:cNvSpPr/>
          <p:nvPr/>
        </p:nvSpPr>
        <p:spPr>
          <a:xfrm>
            <a:off x="6848700" y="791273"/>
            <a:ext cx="2335759" cy="3873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4" name="Obdélník 3">
            <a:extLst>
              <a:ext uri="{FF2B5EF4-FFF2-40B4-BE49-F238E27FC236}">
                <a16:creationId xmlns:a16="http://schemas.microsoft.com/office/drawing/2014/main" id="{F1984B95-A10C-4ADC-937F-4139A4AC02C0}"/>
              </a:ext>
            </a:extLst>
          </p:cNvPr>
          <p:cNvSpPr/>
          <p:nvPr/>
        </p:nvSpPr>
        <p:spPr>
          <a:xfrm>
            <a:off x="4774300" y="880770"/>
            <a:ext cx="1525349"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tx1"/>
                </a:solidFill>
              </a:rPr>
              <a:t>stomach</a:t>
            </a:r>
          </a:p>
        </p:txBody>
      </p:sp>
      <p:sp>
        <p:nvSpPr>
          <p:cNvPr id="5" name="Obdélník 4">
            <a:extLst>
              <a:ext uri="{FF2B5EF4-FFF2-40B4-BE49-F238E27FC236}">
                <a16:creationId xmlns:a16="http://schemas.microsoft.com/office/drawing/2014/main" id="{C51997C5-1FD7-49EF-8E6E-7116CB59079D}"/>
              </a:ext>
            </a:extLst>
          </p:cNvPr>
          <p:cNvSpPr/>
          <p:nvPr/>
        </p:nvSpPr>
        <p:spPr>
          <a:xfrm>
            <a:off x="6716390" y="869893"/>
            <a:ext cx="3244906"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chemeClr val="tx1"/>
                </a:solidFill>
              </a:rPr>
              <a:t>pancreas, intestines</a:t>
            </a:r>
          </a:p>
        </p:txBody>
      </p:sp>
    </p:spTree>
    <p:custDataLst>
      <p:tags r:id="rId1"/>
    </p:custData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Obrázek 1">
            <a:extLst>
              <a:ext uri="{FF2B5EF4-FFF2-40B4-BE49-F238E27FC236}">
                <a16:creationId xmlns:a16="http://schemas.microsoft.com/office/drawing/2014/main" id="{89AB8EB7-AD9B-4EE1-81F8-97306C126575}"/>
              </a:ext>
            </a:extLst>
          </p:cNvPr>
          <p:cNvPicPr>
            <a:picLocks noChangeAspect="1"/>
          </p:cNvPicPr>
          <p:nvPr/>
        </p:nvPicPr>
        <p:blipFill>
          <a:blip r:embed="rId4">
            <a:extLst>
              <a:ext uri="{28A0092B-C50C-407E-A947-70E740481C1C}">
                <a14:useLocalDpi xmlns:a14="http://schemas.microsoft.com/office/drawing/2010/main" val="0"/>
              </a:ext>
            </a:extLst>
          </a:blip>
          <a:srcRect l="45190" r="12158" b="74150"/>
          <a:stretch>
            <a:fillRect/>
          </a:stretch>
        </p:blipFill>
        <p:spPr bwMode="auto">
          <a:xfrm>
            <a:off x="1820047" y="0"/>
            <a:ext cx="9242425" cy="672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aoblený obdélník 1">
            <a:extLst>
              <a:ext uri="{FF2B5EF4-FFF2-40B4-BE49-F238E27FC236}">
                <a16:creationId xmlns:a16="http://schemas.microsoft.com/office/drawing/2014/main" id="{A91577DA-1BAF-472A-913C-078C2DA3A4FD}"/>
              </a:ext>
            </a:extLst>
          </p:cNvPr>
          <p:cNvSpPr/>
          <p:nvPr/>
        </p:nvSpPr>
        <p:spPr>
          <a:xfrm>
            <a:off x="1558925" y="3336925"/>
            <a:ext cx="827088" cy="64928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6" name="Zaoblený obdélník 1">
            <a:extLst>
              <a:ext uri="{FF2B5EF4-FFF2-40B4-BE49-F238E27FC236}">
                <a16:creationId xmlns:a16="http://schemas.microsoft.com/office/drawing/2014/main" id="{80702263-3FF6-4233-B322-19E41853385E}"/>
              </a:ext>
            </a:extLst>
          </p:cNvPr>
          <p:cNvSpPr/>
          <p:nvPr/>
        </p:nvSpPr>
        <p:spPr>
          <a:xfrm>
            <a:off x="5049431" y="841571"/>
            <a:ext cx="1149068" cy="31559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7" name="Zaoblený obdélník 1">
            <a:extLst>
              <a:ext uri="{FF2B5EF4-FFF2-40B4-BE49-F238E27FC236}">
                <a16:creationId xmlns:a16="http://schemas.microsoft.com/office/drawing/2014/main" id="{AE1C69B4-966E-4F1A-955D-CBA1B582C5F7}"/>
              </a:ext>
            </a:extLst>
          </p:cNvPr>
          <p:cNvSpPr/>
          <p:nvPr/>
        </p:nvSpPr>
        <p:spPr>
          <a:xfrm>
            <a:off x="6848700" y="791273"/>
            <a:ext cx="2335759" cy="3873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4" name="Obdélník 3">
            <a:extLst>
              <a:ext uri="{FF2B5EF4-FFF2-40B4-BE49-F238E27FC236}">
                <a16:creationId xmlns:a16="http://schemas.microsoft.com/office/drawing/2014/main" id="{F1984B95-A10C-4ADC-937F-4139A4AC02C0}"/>
              </a:ext>
            </a:extLst>
          </p:cNvPr>
          <p:cNvSpPr/>
          <p:nvPr/>
        </p:nvSpPr>
        <p:spPr>
          <a:xfrm>
            <a:off x="4774300" y="880770"/>
            <a:ext cx="1525349"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tx1"/>
                </a:solidFill>
              </a:rPr>
              <a:t>stomach</a:t>
            </a:r>
          </a:p>
        </p:txBody>
      </p:sp>
      <p:sp>
        <p:nvSpPr>
          <p:cNvPr id="5" name="Obdélník 4">
            <a:extLst>
              <a:ext uri="{FF2B5EF4-FFF2-40B4-BE49-F238E27FC236}">
                <a16:creationId xmlns:a16="http://schemas.microsoft.com/office/drawing/2014/main" id="{C51997C5-1FD7-49EF-8E6E-7116CB59079D}"/>
              </a:ext>
            </a:extLst>
          </p:cNvPr>
          <p:cNvSpPr/>
          <p:nvPr/>
        </p:nvSpPr>
        <p:spPr>
          <a:xfrm>
            <a:off x="6716390" y="869893"/>
            <a:ext cx="3244906"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chemeClr val="tx1"/>
                </a:solidFill>
              </a:rPr>
              <a:t>pancreas, intestines</a:t>
            </a:r>
          </a:p>
        </p:txBody>
      </p:sp>
      <p:cxnSp>
        <p:nvCxnSpPr>
          <p:cNvPr id="8" name="Přímá spojnice se šipkou 7">
            <a:extLst>
              <a:ext uri="{FF2B5EF4-FFF2-40B4-BE49-F238E27FC236}">
                <a16:creationId xmlns:a16="http://schemas.microsoft.com/office/drawing/2014/main" id="{80ED6732-784A-4A7C-B0B2-9C61E542551E}"/>
              </a:ext>
            </a:extLst>
          </p:cNvPr>
          <p:cNvCxnSpPr>
            <a:cxnSpLocks/>
          </p:cNvCxnSpPr>
          <p:nvPr/>
        </p:nvCxnSpPr>
        <p:spPr>
          <a:xfrm flipV="1">
            <a:off x="5946789" y="1598178"/>
            <a:ext cx="0" cy="898215"/>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9" name="Přímá spojnice se šipkou 8">
            <a:extLst>
              <a:ext uri="{FF2B5EF4-FFF2-40B4-BE49-F238E27FC236}">
                <a16:creationId xmlns:a16="http://schemas.microsoft.com/office/drawing/2014/main" id="{915DC557-B5BE-422A-B421-E701A34B8FCF}"/>
              </a:ext>
            </a:extLst>
          </p:cNvPr>
          <p:cNvCxnSpPr>
            <a:cxnSpLocks/>
          </p:cNvCxnSpPr>
          <p:nvPr/>
        </p:nvCxnSpPr>
        <p:spPr>
          <a:xfrm flipV="1">
            <a:off x="5339422" y="1598177"/>
            <a:ext cx="0" cy="83348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6" name="Přímá spojnice se šipkou 15">
            <a:extLst>
              <a:ext uri="{FF2B5EF4-FFF2-40B4-BE49-F238E27FC236}">
                <a16:creationId xmlns:a16="http://schemas.microsoft.com/office/drawing/2014/main" id="{94E7EA44-AFFF-44C5-857E-D253DC24E06E}"/>
              </a:ext>
            </a:extLst>
          </p:cNvPr>
          <p:cNvCxnSpPr>
            <a:cxnSpLocks/>
          </p:cNvCxnSpPr>
          <p:nvPr/>
        </p:nvCxnSpPr>
        <p:spPr>
          <a:xfrm flipV="1">
            <a:off x="5888796" y="0"/>
            <a:ext cx="0" cy="898215"/>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982BEB86-2DCC-48CF-8C43-2E4709CBE04D}"/>
              </a:ext>
            </a:extLst>
          </p:cNvPr>
          <p:cNvCxnSpPr>
            <a:cxnSpLocks/>
          </p:cNvCxnSpPr>
          <p:nvPr/>
        </p:nvCxnSpPr>
        <p:spPr>
          <a:xfrm flipV="1">
            <a:off x="5281429" y="47291"/>
            <a:ext cx="0" cy="83348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7FA0F8AA-D45F-42E2-8856-DA38D23DD6A1}"/>
              </a:ext>
            </a:extLst>
          </p:cNvPr>
          <p:cNvCxnSpPr>
            <a:cxnSpLocks/>
          </p:cNvCxnSpPr>
          <p:nvPr/>
        </p:nvCxnSpPr>
        <p:spPr>
          <a:xfrm flipH="1" flipV="1">
            <a:off x="6096000" y="2909087"/>
            <a:ext cx="463088" cy="933282"/>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 name="Přímá spojnice se šipkou 20">
            <a:extLst>
              <a:ext uri="{FF2B5EF4-FFF2-40B4-BE49-F238E27FC236}">
                <a16:creationId xmlns:a16="http://schemas.microsoft.com/office/drawing/2014/main" id="{97CA84AC-2CF2-407A-8600-EA131EF3527C}"/>
              </a:ext>
            </a:extLst>
          </p:cNvPr>
          <p:cNvCxnSpPr>
            <a:cxnSpLocks/>
          </p:cNvCxnSpPr>
          <p:nvPr/>
        </p:nvCxnSpPr>
        <p:spPr>
          <a:xfrm flipH="1">
            <a:off x="2840157" y="4463796"/>
            <a:ext cx="2140343" cy="1832846"/>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4" name="Šipka: dolů 23">
            <a:extLst>
              <a:ext uri="{FF2B5EF4-FFF2-40B4-BE49-F238E27FC236}">
                <a16:creationId xmlns:a16="http://schemas.microsoft.com/office/drawing/2014/main" id="{235D6308-AEB6-4D77-8000-EDA1CCB51605}"/>
              </a:ext>
            </a:extLst>
          </p:cNvPr>
          <p:cNvSpPr/>
          <p:nvPr/>
        </p:nvSpPr>
        <p:spPr>
          <a:xfrm>
            <a:off x="6242790" y="4027049"/>
            <a:ext cx="169507" cy="376279"/>
          </a:xfrm>
          <a:prstGeom prst="down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Šipka: dolů 25">
            <a:extLst>
              <a:ext uri="{FF2B5EF4-FFF2-40B4-BE49-F238E27FC236}">
                <a16:creationId xmlns:a16="http://schemas.microsoft.com/office/drawing/2014/main" id="{8D74550E-2FB9-434D-9E7C-B4D68B74D441}"/>
              </a:ext>
            </a:extLst>
          </p:cNvPr>
          <p:cNvSpPr/>
          <p:nvPr/>
        </p:nvSpPr>
        <p:spPr>
          <a:xfrm rot="10800000">
            <a:off x="1604733" y="6145901"/>
            <a:ext cx="169507" cy="376279"/>
          </a:xfrm>
          <a:prstGeom prst="down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ovéPole 26">
            <a:extLst>
              <a:ext uri="{FF2B5EF4-FFF2-40B4-BE49-F238E27FC236}">
                <a16:creationId xmlns:a16="http://schemas.microsoft.com/office/drawing/2014/main" id="{AB1D2FC8-3212-4F5B-9204-3C38ACE99A04}"/>
              </a:ext>
            </a:extLst>
          </p:cNvPr>
          <p:cNvSpPr txBox="1"/>
          <p:nvPr/>
        </p:nvSpPr>
        <p:spPr>
          <a:xfrm>
            <a:off x="331808" y="4747221"/>
            <a:ext cx="3418885" cy="830997"/>
          </a:xfrm>
          <a:prstGeom prst="rect">
            <a:avLst/>
          </a:prstGeom>
          <a:noFill/>
        </p:spPr>
        <p:txBody>
          <a:bodyPr wrap="square" rtlCol="0">
            <a:spAutoFit/>
          </a:bodyPr>
          <a:lstStyle/>
          <a:p>
            <a:r>
              <a:rPr lang="en-US" sz="2400" dirty="0" err="1"/>
              <a:t>Hypochloraemic</a:t>
            </a:r>
            <a:r>
              <a:rPr lang="en-US" sz="2400" dirty="0"/>
              <a:t> alkalosis after vomiting</a:t>
            </a:r>
          </a:p>
        </p:txBody>
      </p:sp>
    </p:spTree>
    <p:custDataLst>
      <p:tags r:id="rId1"/>
    </p:custDataLst>
    <p:extLst>
      <p:ext uri="{BB962C8B-B14F-4D97-AF65-F5344CB8AC3E}">
        <p14:creationId xmlns:p14="http://schemas.microsoft.com/office/powerpoint/2010/main" val="163955972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Obrázek 1">
            <a:extLst>
              <a:ext uri="{FF2B5EF4-FFF2-40B4-BE49-F238E27FC236}">
                <a16:creationId xmlns:a16="http://schemas.microsoft.com/office/drawing/2014/main" id="{89AB8EB7-AD9B-4EE1-81F8-97306C126575}"/>
              </a:ext>
            </a:extLst>
          </p:cNvPr>
          <p:cNvPicPr>
            <a:picLocks noChangeAspect="1"/>
          </p:cNvPicPr>
          <p:nvPr/>
        </p:nvPicPr>
        <p:blipFill>
          <a:blip r:embed="rId4">
            <a:extLst>
              <a:ext uri="{28A0092B-C50C-407E-A947-70E740481C1C}">
                <a14:useLocalDpi xmlns:a14="http://schemas.microsoft.com/office/drawing/2010/main" val="0"/>
              </a:ext>
            </a:extLst>
          </a:blip>
          <a:srcRect l="45190" r="12158" b="74150"/>
          <a:stretch>
            <a:fillRect/>
          </a:stretch>
        </p:blipFill>
        <p:spPr bwMode="auto">
          <a:xfrm>
            <a:off x="1820047" y="0"/>
            <a:ext cx="9242425" cy="672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aoblený obdélník 1">
            <a:extLst>
              <a:ext uri="{FF2B5EF4-FFF2-40B4-BE49-F238E27FC236}">
                <a16:creationId xmlns:a16="http://schemas.microsoft.com/office/drawing/2014/main" id="{A91577DA-1BAF-472A-913C-078C2DA3A4FD}"/>
              </a:ext>
            </a:extLst>
          </p:cNvPr>
          <p:cNvSpPr/>
          <p:nvPr/>
        </p:nvSpPr>
        <p:spPr>
          <a:xfrm>
            <a:off x="1558925" y="3336925"/>
            <a:ext cx="827088" cy="64928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6" name="Zaoblený obdélník 1">
            <a:extLst>
              <a:ext uri="{FF2B5EF4-FFF2-40B4-BE49-F238E27FC236}">
                <a16:creationId xmlns:a16="http://schemas.microsoft.com/office/drawing/2014/main" id="{80702263-3FF6-4233-B322-19E41853385E}"/>
              </a:ext>
            </a:extLst>
          </p:cNvPr>
          <p:cNvSpPr/>
          <p:nvPr/>
        </p:nvSpPr>
        <p:spPr>
          <a:xfrm>
            <a:off x="5049431" y="841571"/>
            <a:ext cx="1149068" cy="31559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7" name="Zaoblený obdélník 1">
            <a:extLst>
              <a:ext uri="{FF2B5EF4-FFF2-40B4-BE49-F238E27FC236}">
                <a16:creationId xmlns:a16="http://schemas.microsoft.com/office/drawing/2014/main" id="{AE1C69B4-966E-4F1A-955D-CBA1B582C5F7}"/>
              </a:ext>
            </a:extLst>
          </p:cNvPr>
          <p:cNvSpPr/>
          <p:nvPr/>
        </p:nvSpPr>
        <p:spPr>
          <a:xfrm>
            <a:off x="6848700" y="791273"/>
            <a:ext cx="2335759" cy="3873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4" name="Obdélník 3">
            <a:extLst>
              <a:ext uri="{FF2B5EF4-FFF2-40B4-BE49-F238E27FC236}">
                <a16:creationId xmlns:a16="http://schemas.microsoft.com/office/drawing/2014/main" id="{F1984B95-A10C-4ADC-937F-4139A4AC02C0}"/>
              </a:ext>
            </a:extLst>
          </p:cNvPr>
          <p:cNvSpPr/>
          <p:nvPr/>
        </p:nvSpPr>
        <p:spPr>
          <a:xfrm>
            <a:off x="4774300" y="880770"/>
            <a:ext cx="1525349"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tx1"/>
                </a:solidFill>
              </a:rPr>
              <a:t>stomach</a:t>
            </a:r>
          </a:p>
        </p:txBody>
      </p:sp>
      <p:sp>
        <p:nvSpPr>
          <p:cNvPr id="5" name="Obdélník 4">
            <a:extLst>
              <a:ext uri="{FF2B5EF4-FFF2-40B4-BE49-F238E27FC236}">
                <a16:creationId xmlns:a16="http://schemas.microsoft.com/office/drawing/2014/main" id="{C51997C5-1FD7-49EF-8E6E-7116CB59079D}"/>
              </a:ext>
            </a:extLst>
          </p:cNvPr>
          <p:cNvSpPr/>
          <p:nvPr/>
        </p:nvSpPr>
        <p:spPr>
          <a:xfrm>
            <a:off x="6716390" y="869893"/>
            <a:ext cx="3244906" cy="2371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chemeClr val="tx1"/>
                </a:solidFill>
              </a:rPr>
              <a:t>pancreas, intestines</a:t>
            </a:r>
          </a:p>
        </p:txBody>
      </p:sp>
      <p:cxnSp>
        <p:nvCxnSpPr>
          <p:cNvPr id="8" name="Přímá spojnice se šipkou 7">
            <a:extLst>
              <a:ext uri="{FF2B5EF4-FFF2-40B4-BE49-F238E27FC236}">
                <a16:creationId xmlns:a16="http://schemas.microsoft.com/office/drawing/2014/main" id="{80ED6732-784A-4A7C-B0B2-9C61E542551E}"/>
              </a:ext>
            </a:extLst>
          </p:cNvPr>
          <p:cNvCxnSpPr>
            <a:cxnSpLocks/>
          </p:cNvCxnSpPr>
          <p:nvPr/>
        </p:nvCxnSpPr>
        <p:spPr>
          <a:xfrm>
            <a:off x="7553915" y="1675051"/>
            <a:ext cx="0" cy="79302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6" name="Přímá spojnice se šipkou 15">
            <a:extLst>
              <a:ext uri="{FF2B5EF4-FFF2-40B4-BE49-F238E27FC236}">
                <a16:creationId xmlns:a16="http://schemas.microsoft.com/office/drawing/2014/main" id="{94E7EA44-AFFF-44C5-857E-D253DC24E06E}"/>
              </a:ext>
            </a:extLst>
          </p:cNvPr>
          <p:cNvCxnSpPr>
            <a:cxnSpLocks/>
          </p:cNvCxnSpPr>
          <p:nvPr/>
        </p:nvCxnSpPr>
        <p:spPr>
          <a:xfrm flipV="1">
            <a:off x="8219302" y="1656844"/>
            <a:ext cx="0" cy="811229"/>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982BEB86-2DCC-48CF-8C43-2E4709CBE04D}"/>
              </a:ext>
            </a:extLst>
          </p:cNvPr>
          <p:cNvCxnSpPr>
            <a:cxnSpLocks/>
          </p:cNvCxnSpPr>
          <p:nvPr/>
        </p:nvCxnSpPr>
        <p:spPr>
          <a:xfrm flipV="1">
            <a:off x="8232816" y="2920185"/>
            <a:ext cx="0" cy="1016590"/>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8" name="Přímá spojnice se šipkou 17">
            <a:extLst>
              <a:ext uri="{FF2B5EF4-FFF2-40B4-BE49-F238E27FC236}">
                <a16:creationId xmlns:a16="http://schemas.microsoft.com/office/drawing/2014/main" id="{7FA0F8AA-D45F-42E2-8856-DA38D23DD6A1}"/>
              </a:ext>
            </a:extLst>
          </p:cNvPr>
          <p:cNvCxnSpPr>
            <a:cxnSpLocks/>
          </p:cNvCxnSpPr>
          <p:nvPr/>
        </p:nvCxnSpPr>
        <p:spPr>
          <a:xfrm flipH="1">
            <a:off x="6768988" y="2896949"/>
            <a:ext cx="594764" cy="898216"/>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 name="Přímá spojnice se šipkou 20">
            <a:extLst>
              <a:ext uri="{FF2B5EF4-FFF2-40B4-BE49-F238E27FC236}">
                <a16:creationId xmlns:a16="http://schemas.microsoft.com/office/drawing/2014/main" id="{97CA84AC-2CF2-407A-8600-EA131EF3527C}"/>
              </a:ext>
            </a:extLst>
          </p:cNvPr>
          <p:cNvCxnSpPr>
            <a:cxnSpLocks/>
          </p:cNvCxnSpPr>
          <p:nvPr/>
        </p:nvCxnSpPr>
        <p:spPr>
          <a:xfrm flipV="1">
            <a:off x="2872673" y="4389930"/>
            <a:ext cx="4928049" cy="1994686"/>
          </a:xfrm>
          <a:prstGeom prst="straightConnector1">
            <a:avLst/>
          </a:prstGeom>
          <a:ln w="57150">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4" name="Šipka: dolů 23">
            <a:extLst>
              <a:ext uri="{FF2B5EF4-FFF2-40B4-BE49-F238E27FC236}">
                <a16:creationId xmlns:a16="http://schemas.microsoft.com/office/drawing/2014/main" id="{235D6308-AEB6-4D77-8000-EDA1CCB51605}"/>
              </a:ext>
            </a:extLst>
          </p:cNvPr>
          <p:cNvSpPr/>
          <p:nvPr/>
        </p:nvSpPr>
        <p:spPr>
          <a:xfrm rot="10800000">
            <a:off x="6242790" y="4027049"/>
            <a:ext cx="169507" cy="376279"/>
          </a:xfrm>
          <a:prstGeom prst="down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Šipka: dolů 25">
            <a:extLst>
              <a:ext uri="{FF2B5EF4-FFF2-40B4-BE49-F238E27FC236}">
                <a16:creationId xmlns:a16="http://schemas.microsoft.com/office/drawing/2014/main" id="{8D74550E-2FB9-434D-9E7C-B4D68B74D441}"/>
              </a:ext>
            </a:extLst>
          </p:cNvPr>
          <p:cNvSpPr/>
          <p:nvPr/>
        </p:nvSpPr>
        <p:spPr>
          <a:xfrm>
            <a:off x="1604733" y="6145901"/>
            <a:ext cx="169507" cy="376279"/>
          </a:xfrm>
          <a:prstGeom prst="down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ovéPole 27">
            <a:extLst>
              <a:ext uri="{FF2B5EF4-FFF2-40B4-BE49-F238E27FC236}">
                <a16:creationId xmlns:a16="http://schemas.microsoft.com/office/drawing/2014/main" id="{26D4B062-BE72-4987-9D36-E288C521BDEE}"/>
              </a:ext>
            </a:extLst>
          </p:cNvPr>
          <p:cNvSpPr txBox="1"/>
          <p:nvPr/>
        </p:nvSpPr>
        <p:spPr>
          <a:xfrm>
            <a:off x="307497" y="4580978"/>
            <a:ext cx="3418885" cy="830997"/>
          </a:xfrm>
          <a:prstGeom prst="rect">
            <a:avLst/>
          </a:prstGeom>
          <a:noFill/>
        </p:spPr>
        <p:txBody>
          <a:bodyPr wrap="square" rtlCol="0">
            <a:spAutoFit/>
          </a:bodyPr>
          <a:lstStyle/>
          <a:p>
            <a:r>
              <a:rPr lang="en-US" sz="2400" dirty="0" err="1"/>
              <a:t>Hypechloremic</a:t>
            </a:r>
            <a:r>
              <a:rPr lang="en-US" sz="2400" dirty="0"/>
              <a:t> </a:t>
            </a:r>
            <a:r>
              <a:rPr lang="en-US" sz="2400" dirty="0" err="1"/>
              <a:t>cidosis</a:t>
            </a:r>
            <a:r>
              <a:rPr lang="en-US" sz="2400" dirty="0"/>
              <a:t> after diarrhea</a:t>
            </a:r>
          </a:p>
        </p:txBody>
      </p:sp>
    </p:spTree>
    <p:custDataLst>
      <p:tags r:id="rId1"/>
    </p:custDataLst>
    <p:extLst>
      <p:ext uri="{BB962C8B-B14F-4D97-AF65-F5344CB8AC3E}">
        <p14:creationId xmlns:p14="http://schemas.microsoft.com/office/powerpoint/2010/main" val="113527493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4">
            <a:extLst>
              <a:ext uri="{FF2B5EF4-FFF2-40B4-BE49-F238E27FC236}">
                <a16:creationId xmlns:a16="http://schemas.microsoft.com/office/drawing/2014/main" id="{51F728E1-B059-4105-BDAF-EC35EACC00EB}"/>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81763" y="95596"/>
            <a:ext cx="8429023" cy="6826197"/>
          </a:xfrm>
          <a:prstGeom prst="rect">
            <a:avLst/>
          </a:prstGeom>
        </p:spPr>
      </p:pic>
      <p:sp>
        <p:nvSpPr>
          <p:cNvPr id="4" name="Obdélník 3">
            <a:extLst>
              <a:ext uri="{FF2B5EF4-FFF2-40B4-BE49-F238E27FC236}">
                <a16:creationId xmlns:a16="http://schemas.microsoft.com/office/drawing/2014/main" id="{F488E929-BF33-4B91-B093-3C4AF5C18951}"/>
              </a:ext>
            </a:extLst>
          </p:cNvPr>
          <p:cNvSpPr/>
          <p:nvPr/>
        </p:nvSpPr>
        <p:spPr>
          <a:xfrm rot="1365272">
            <a:off x="2553440" y="1475821"/>
            <a:ext cx="1361686" cy="135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ovéPole 5">
            <a:extLst>
              <a:ext uri="{FF2B5EF4-FFF2-40B4-BE49-F238E27FC236}">
                <a16:creationId xmlns:a16="http://schemas.microsoft.com/office/drawing/2014/main" id="{DFA6DE86-449A-42EF-B325-99FC280EEEAA}"/>
              </a:ext>
            </a:extLst>
          </p:cNvPr>
          <p:cNvSpPr txBox="1"/>
          <p:nvPr/>
        </p:nvSpPr>
        <p:spPr>
          <a:xfrm>
            <a:off x="7333042" y="2114271"/>
            <a:ext cx="745579" cy="369332"/>
          </a:xfrm>
          <a:prstGeom prst="rect">
            <a:avLst/>
          </a:prstGeom>
          <a:solidFill>
            <a:schemeClr val="bg1"/>
          </a:solidFill>
        </p:spPr>
        <p:txBody>
          <a:bodyPr wrap="square" rtlCol="0">
            <a:spAutoFit/>
          </a:bodyPr>
          <a:lstStyle/>
          <a:p>
            <a:r>
              <a:rPr lang="cs-CZ" dirty="0"/>
              <a:t>Norm  </a:t>
            </a:r>
            <a:endParaRPr lang="en-US" dirty="0"/>
          </a:p>
        </p:txBody>
      </p:sp>
      <p:sp>
        <p:nvSpPr>
          <p:cNvPr id="7" name="TextovéPole 6">
            <a:extLst>
              <a:ext uri="{FF2B5EF4-FFF2-40B4-BE49-F238E27FC236}">
                <a16:creationId xmlns:a16="http://schemas.microsoft.com/office/drawing/2014/main" id="{E18D111B-7C6A-4CF5-A4B1-77E784E605C2}"/>
              </a:ext>
            </a:extLst>
          </p:cNvPr>
          <p:cNvSpPr txBox="1"/>
          <p:nvPr/>
        </p:nvSpPr>
        <p:spPr>
          <a:xfrm>
            <a:off x="4357897" y="6142833"/>
            <a:ext cx="2212402" cy="646331"/>
          </a:xfrm>
          <a:prstGeom prst="rect">
            <a:avLst/>
          </a:prstGeom>
          <a:solidFill>
            <a:schemeClr val="bg1"/>
          </a:solidFill>
        </p:spPr>
        <p:txBody>
          <a:bodyPr wrap="square" rtlCol="0">
            <a:spAutoFit/>
          </a:bodyPr>
          <a:lstStyle/>
          <a:p>
            <a:r>
              <a:rPr lang="cs-CZ" b="1" dirty="0"/>
              <a:t>C: </a:t>
            </a:r>
            <a:r>
              <a:rPr lang="en-US" dirty="0"/>
              <a:t>Long-term acidosis</a:t>
            </a:r>
            <a:r>
              <a:rPr lang="cs-CZ" dirty="0"/>
              <a:t>: K</a:t>
            </a:r>
            <a:r>
              <a:rPr lang="cs-CZ" baseline="30000" dirty="0"/>
              <a:t>+</a:t>
            </a:r>
            <a:r>
              <a:rPr lang="cs-CZ" dirty="0"/>
              <a:t> </a:t>
            </a:r>
            <a:r>
              <a:rPr lang="cs-CZ" dirty="0" err="1"/>
              <a:t>depletion</a:t>
            </a:r>
            <a:endParaRPr lang="en-US" dirty="0"/>
          </a:p>
        </p:txBody>
      </p:sp>
      <p:sp>
        <p:nvSpPr>
          <p:cNvPr id="8" name="TextovéPole 7">
            <a:extLst>
              <a:ext uri="{FF2B5EF4-FFF2-40B4-BE49-F238E27FC236}">
                <a16:creationId xmlns:a16="http://schemas.microsoft.com/office/drawing/2014/main" id="{FDBDFE13-34D8-4BCE-8EEB-F803CE56DE9E}"/>
              </a:ext>
            </a:extLst>
          </p:cNvPr>
          <p:cNvSpPr txBox="1"/>
          <p:nvPr/>
        </p:nvSpPr>
        <p:spPr>
          <a:xfrm>
            <a:off x="1382752" y="6116072"/>
            <a:ext cx="2118731" cy="646331"/>
          </a:xfrm>
          <a:prstGeom prst="rect">
            <a:avLst/>
          </a:prstGeom>
          <a:solidFill>
            <a:schemeClr val="bg1"/>
          </a:solidFill>
        </p:spPr>
        <p:txBody>
          <a:bodyPr wrap="square" rtlCol="0">
            <a:spAutoFit/>
          </a:bodyPr>
          <a:lstStyle/>
          <a:p>
            <a:r>
              <a:rPr lang="cs-CZ" b="1" dirty="0"/>
              <a:t>B: </a:t>
            </a:r>
            <a:r>
              <a:rPr lang="cs-CZ" dirty="0" err="1"/>
              <a:t>Acute</a:t>
            </a:r>
            <a:r>
              <a:rPr lang="cs-CZ" dirty="0"/>
              <a:t> </a:t>
            </a:r>
            <a:r>
              <a:rPr lang="cs-CZ" dirty="0" err="1"/>
              <a:t>acidosis</a:t>
            </a:r>
            <a:r>
              <a:rPr lang="cs-CZ" dirty="0"/>
              <a:t>: </a:t>
            </a:r>
            <a:r>
              <a:rPr lang="cs-CZ" dirty="0" err="1"/>
              <a:t>exchange</a:t>
            </a:r>
            <a:r>
              <a:rPr lang="cs-CZ" dirty="0"/>
              <a:t> K</a:t>
            </a:r>
            <a:r>
              <a:rPr lang="cs-CZ" baseline="30000" dirty="0"/>
              <a:t>+</a:t>
            </a:r>
            <a:r>
              <a:rPr lang="cs-CZ" dirty="0"/>
              <a:t> </a:t>
            </a:r>
            <a:r>
              <a:rPr lang="cs-CZ" dirty="0" err="1"/>
              <a:t>with</a:t>
            </a:r>
            <a:r>
              <a:rPr lang="cs-CZ" dirty="0"/>
              <a:t> H</a:t>
            </a:r>
            <a:r>
              <a:rPr lang="cs-CZ" baseline="30000" dirty="0"/>
              <a:t>+</a:t>
            </a:r>
            <a:endParaRPr lang="en-US" baseline="30000" dirty="0"/>
          </a:p>
        </p:txBody>
      </p:sp>
      <p:sp>
        <p:nvSpPr>
          <p:cNvPr id="9" name="TextovéPole 8">
            <a:extLst>
              <a:ext uri="{FF2B5EF4-FFF2-40B4-BE49-F238E27FC236}">
                <a16:creationId xmlns:a16="http://schemas.microsoft.com/office/drawing/2014/main" id="{5DD43918-98CA-4F51-9758-92776E7753BD}"/>
              </a:ext>
            </a:extLst>
          </p:cNvPr>
          <p:cNvSpPr txBox="1"/>
          <p:nvPr/>
        </p:nvSpPr>
        <p:spPr>
          <a:xfrm>
            <a:off x="7186590" y="6229509"/>
            <a:ext cx="2590800" cy="646331"/>
          </a:xfrm>
          <a:prstGeom prst="rect">
            <a:avLst/>
          </a:prstGeom>
          <a:solidFill>
            <a:schemeClr val="bg1"/>
          </a:solidFill>
        </p:spPr>
        <p:txBody>
          <a:bodyPr wrap="square" rtlCol="0">
            <a:spAutoFit/>
          </a:bodyPr>
          <a:lstStyle/>
          <a:p>
            <a:r>
              <a:rPr lang="cs-CZ" b="1" dirty="0"/>
              <a:t>C: </a:t>
            </a:r>
            <a:r>
              <a:rPr lang="cs-CZ" dirty="0"/>
              <a:t>Rapid </a:t>
            </a:r>
            <a:r>
              <a:rPr lang="cs-CZ" dirty="0" err="1"/>
              <a:t>alkalisation</a:t>
            </a:r>
            <a:r>
              <a:rPr lang="en-US" dirty="0"/>
              <a:t> </a:t>
            </a:r>
            <a:r>
              <a:rPr lang="cs-CZ" dirty="0" err="1"/>
              <a:t>dangerous</a:t>
            </a:r>
            <a:r>
              <a:rPr lang="cs-CZ" dirty="0"/>
              <a:t> </a:t>
            </a:r>
            <a:r>
              <a:rPr lang="cs-CZ" dirty="0" err="1"/>
              <a:t>hypokalemia</a:t>
            </a:r>
            <a:endParaRPr lang="en-US" dirty="0"/>
          </a:p>
        </p:txBody>
      </p:sp>
      <p:sp>
        <p:nvSpPr>
          <p:cNvPr id="2" name="Volný tvar: obrazec 1">
            <a:extLst>
              <a:ext uri="{FF2B5EF4-FFF2-40B4-BE49-F238E27FC236}">
                <a16:creationId xmlns:a16="http://schemas.microsoft.com/office/drawing/2014/main" id="{0226E636-7B34-48F8-A8F1-AB464AF00E85}"/>
              </a:ext>
            </a:extLst>
          </p:cNvPr>
          <p:cNvSpPr/>
          <p:nvPr/>
        </p:nvSpPr>
        <p:spPr>
          <a:xfrm>
            <a:off x="2973823" y="5063057"/>
            <a:ext cx="525279" cy="1218148"/>
          </a:xfrm>
          <a:custGeom>
            <a:avLst/>
            <a:gdLst>
              <a:gd name="connsiteX0" fmla="*/ 0 w 508112"/>
              <a:gd name="connsiteY0" fmla="*/ 348202 h 1109774"/>
              <a:gd name="connsiteX1" fmla="*/ 303451 w 508112"/>
              <a:gd name="connsiteY1" fmla="*/ 8336 h 1109774"/>
              <a:gd name="connsiteX2" fmla="*/ 505752 w 508112"/>
              <a:gd name="connsiteY2" fmla="*/ 117579 h 1109774"/>
              <a:gd name="connsiteX3" fmla="*/ 169933 w 508112"/>
              <a:gd name="connsiteY3" fmla="*/ 267281 h 1109774"/>
              <a:gd name="connsiteX4" fmla="*/ 105197 w 508112"/>
              <a:gd name="connsiteY4" fmla="*/ 768988 h 1109774"/>
              <a:gd name="connsiteX5" fmla="*/ 165887 w 508112"/>
              <a:gd name="connsiteY5" fmla="*/ 1088623 h 1109774"/>
              <a:gd name="connsiteX6" fmla="*/ 165887 w 508112"/>
              <a:gd name="connsiteY6" fmla="*/ 1080531 h 1109774"/>
              <a:gd name="connsiteX7" fmla="*/ 157795 w 508112"/>
              <a:gd name="connsiteY7" fmla="*/ 1084577 h 1109774"/>
              <a:gd name="connsiteX0" fmla="*/ 0 w 471614"/>
              <a:gd name="connsiteY0" fmla="*/ 194284 h 1103041"/>
              <a:gd name="connsiteX1" fmla="*/ 267037 w 471614"/>
              <a:gd name="connsiteY1" fmla="*/ 1603 h 1103041"/>
              <a:gd name="connsiteX2" fmla="*/ 469338 w 471614"/>
              <a:gd name="connsiteY2" fmla="*/ 110846 h 1103041"/>
              <a:gd name="connsiteX3" fmla="*/ 133519 w 471614"/>
              <a:gd name="connsiteY3" fmla="*/ 260548 h 1103041"/>
              <a:gd name="connsiteX4" fmla="*/ 68783 w 471614"/>
              <a:gd name="connsiteY4" fmla="*/ 762255 h 1103041"/>
              <a:gd name="connsiteX5" fmla="*/ 129473 w 471614"/>
              <a:gd name="connsiteY5" fmla="*/ 1081890 h 1103041"/>
              <a:gd name="connsiteX6" fmla="*/ 129473 w 471614"/>
              <a:gd name="connsiteY6" fmla="*/ 1073798 h 1103041"/>
              <a:gd name="connsiteX7" fmla="*/ 121381 w 471614"/>
              <a:gd name="connsiteY7" fmla="*/ 1077844 h 1103041"/>
              <a:gd name="connsiteX0" fmla="*/ 0 w 581128"/>
              <a:gd name="connsiteY0" fmla="*/ 128632 h 1101546"/>
              <a:gd name="connsiteX1" fmla="*/ 376279 w 581128"/>
              <a:gd name="connsiteY1" fmla="*/ 108 h 1101546"/>
              <a:gd name="connsiteX2" fmla="*/ 578580 w 581128"/>
              <a:gd name="connsiteY2" fmla="*/ 109351 h 1101546"/>
              <a:gd name="connsiteX3" fmla="*/ 242761 w 581128"/>
              <a:gd name="connsiteY3" fmla="*/ 259053 h 1101546"/>
              <a:gd name="connsiteX4" fmla="*/ 178025 w 581128"/>
              <a:gd name="connsiteY4" fmla="*/ 760760 h 1101546"/>
              <a:gd name="connsiteX5" fmla="*/ 238715 w 581128"/>
              <a:gd name="connsiteY5" fmla="*/ 1080395 h 1101546"/>
              <a:gd name="connsiteX6" fmla="*/ 238715 w 581128"/>
              <a:gd name="connsiteY6" fmla="*/ 1072303 h 1101546"/>
              <a:gd name="connsiteX7" fmla="*/ 230623 w 581128"/>
              <a:gd name="connsiteY7" fmla="*/ 1076349 h 1101546"/>
              <a:gd name="connsiteX0" fmla="*/ 0 w 646058"/>
              <a:gd name="connsiteY0" fmla="*/ 140105 h 1101697"/>
              <a:gd name="connsiteX1" fmla="*/ 441016 w 646058"/>
              <a:gd name="connsiteY1" fmla="*/ 259 h 1101697"/>
              <a:gd name="connsiteX2" fmla="*/ 643317 w 646058"/>
              <a:gd name="connsiteY2" fmla="*/ 109502 h 1101697"/>
              <a:gd name="connsiteX3" fmla="*/ 307498 w 646058"/>
              <a:gd name="connsiteY3" fmla="*/ 259204 h 1101697"/>
              <a:gd name="connsiteX4" fmla="*/ 242762 w 646058"/>
              <a:gd name="connsiteY4" fmla="*/ 760911 h 1101697"/>
              <a:gd name="connsiteX5" fmla="*/ 303452 w 646058"/>
              <a:gd name="connsiteY5" fmla="*/ 1080546 h 1101697"/>
              <a:gd name="connsiteX6" fmla="*/ 303452 w 646058"/>
              <a:gd name="connsiteY6" fmla="*/ 1072454 h 1101697"/>
              <a:gd name="connsiteX7" fmla="*/ 295360 w 646058"/>
              <a:gd name="connsiteY7" fmla="*/ 1076500 h 1101697"/>
              <a:gd name="connsiteX0" fmla="*/ 0 w 524336"/>
              <a:gd name="connsiteY0" fmla="*/ 336271 h 1109164"/>
              <a:gd name="connsiteX1" fmla="*/ 319635 w 524336"/>
              <a:gd name="connsiteY1" fmla="*/ 7726 h 1109164"/>
              <a:gd name="connsiteX2" fmla="*/ 521936 w 524336"/>
              <a:gd name="connsiteY2" fmla="*/ 116969 h 1109164"/>
              <a:gd name="connsiteX3" fmla="*/ 186117 w 524336"/>
              <a:gd name="connsiteY3" fmla="*/ 266671 h 1109164"/>
              <a:gd name="connsiteX4" fmla="*/ 121381 w 524336"/>
              <a:gd name="connsiteY4" fmla="*/ 768378 h 1109164"/>
              <a:gd name="connsiteX5" fmla="*/ 182071 w 524336"/>
              <a:gd name="connsiteY5" fmla="*/ 1088013 h 1109164"/>
              <a:gd name="connsiteX6" fmla="*/ 182071 w 524336"/>
              <a:gd name="connsiteY6" fmla="*/ 1079921 h 1109164"/>
              <a:gd name="connsiteX7" fmla="*/ 173979 w 524336"/>
              <a:gd name="connsiteY7" fmla="*/ 1083967 h 1109164"/>
              <a:gd name="connsiteX0" fmla="*/ 0 w 524336"/>
              <a:gd name="connsiteY0" fmla="*/ 336271 h 1109164"/>
              <a:gd name="connsiteX1" fmla="*/ 319635 w 524336"/>
              <a:gd name="connsiteY1" fmla="*/ 7726 h 1109164"/>
              <a:gd name="connsiteX2" fmla="*/ 521936 w 524336"/>
              <a:gd name="connsiteY2" fmla="*/ 116969 h 1109164"/>
              <a:gd name="connsiteX3" fmla="*/ 186117 w 524336"/>
              <a:gd name="connsiteY3" fmla="*/ 266671 h 1109164"/>
              <a:gd name="connsiteX4" fmla="*/ 121381 w 524336"/>
              <a:gd name="connsiteY4" fmla="*/ 768378 h 1109164"/>
              <a:gd name="connsiteX5" fmla="*/ 182071 w 524336"/>
              <a:gd name="connsiteY5" fmla="*/ 1088013 h 1109164"/>
              <a:gd name="connsiteX6" fmla="*/ 182071 w 524336"/>
              <a:gd name="connsiteY6" fmla="*/ 1079921 h 1109164"/>
              <a:gd name="connsiteX7" fmla="*/ 173979 w 524336"/>
              <a:gd name="connsiteY7" fmla="*/ 1083967 h 1109164"/>
              <a:gd name="connsiteX0" fmla="*/ 0 w 523198"/>
              <a:gd name="connsiteY0" fmla="*/ 336484 h 1109377"/>
              <a:gd name="connsiteX1" fmla="*/ 319635 w 523198"/>
              <a:gd name="connsiteY1" fmla="*/ 7939 h 1109377"/>
              <a:gd name="connsiteX2" fmla="*/ 521936 w 523198"/>
              <a:gd name="connsiteY2" fmla="*/ 117182 h 1109377"/>
              <a:gd name="connsiteX3" fmla="*/ 226577 w 523198"/>
              <a:gd name="connsiteY3" fmla="*/ 289528 h 1109377"/>
              <a:gd name="connsiteX4" fmla="*/ 121381 w 523198"/>
              <a:gd name="connsiteY4" fmla="*/ 768591 h 1109377"/>
              <a:gd name="connsiteX5" fmla="*/ 182071 w 523198"/>
              <a:gd name="connsiteY5" fmla="*/ 1088226 h 1109377"/>
              <a:gd name="connsiteX6" fmla="*/ 182071 w 523198"/>
              <a:gd name="connsiteY6" fmla="*/ 1080134 h 1109377"/>
              <a:gd name="connsiteX7" fmla="*/ 173979 w 523198"/>
              <a:gd name="connsiteY7" fmla="*/ 1084180 h 1109377"/>
              <a:gd name="connsiteX0" fmla="*/ 0 w 523198"/>
              <a:gd name="connsiteY0" fmla="*/ 336484 h 1111043"/>
              <a:gd name="connsiteX1" fmla="*/ 319635 w 523198"/>
              <a:gd name="connsiteY1" fmla="*/ 7939 h 1111043"/>
              <a:gd name="connsiteX2" fmla="*/ 521936 w 523198"/>
              <a:gd name="connsiteY2" fmla="*/ 117182 h 1111043"/>
              <a:gd name="connsiteX3" fmla="*/ 226577 w 523198"/>
              <a:gd name="connsiteY3" fmla="*/ 289528 h 1111043"/>
              <a:gd name="connsiteX4" fmla="*/ 121381 w 523198"/>
              <a:gd name="connsiteY4" fmla="*/ 745947 h 1111043"/>
              <a:gd name="connsiteX5" fmla="*/ 182071 w 523198"/>
              <a:gd name="connsiteY5" fmla="*/ 1088226 h 1111043"/>
              <a:gd name="connsiteX6" fmla="*/ 182071 w 523198"/>
              <a:gd name="connsiteY6" fmla="*/ 1080134 h 1111043"/>
              <a:gd name="connsiteX7" fmla="*/ 173979 w 523198"/>
              <a:gd name="connsiteY7" fmla="*/ 1084180 h 1111043"/>
              <a:gd name="connsiteX0" fmla="*/ 0 w 524010"/>
              <a:gd name="connsiteY0" fmla="*/ 361736 h 1136295"/>
              <a:gd name="connsiteX1" fmla="*/ 339865 w 524010"/>
              <a:gd name="connsiteY1" fmla="*/ 6773 h 1136295"/>
              <a:gd name="connsiteX2" fmla="*/ 521936 w 524010"/>
              <a:gd name="connsiteY2" fmla="*/ 142434 h 1136295"/>
              <a:gd name="connsiteX3" fmla="*/ 226577 w 524010"/>
              <a:gd name="connsiteY3" fmla="*/ 314780 h 1136295"/>
              <a:gd name="connsiteX4" fmla="*/ 121381 w 524010"/>
              <a:gd name="connsiteY4" fmla="*/ 771199 h 1136295"/>
              <a:gd name="connsiteX5" fmla="*/ 182071 w 524010"/>
              <a:gd name="connsiteY5" fmla="*/ 1113478 h 1136295"/>
              <a:gd name="connsiteX6" fmla="*/ 182071 w 524010"/>
              <a:gd name="connsiteY6" fmla="*/ 1105386 h 1136295"/>
              <a:gd name="connsiteX7" fmla="*/ 173979 w 524010"/>
              <a:gd name="connsiteY7" fmla="*/ 1109432 h 1136295"/>
              <a:gd name="connsiteX0" fmla="*/ 0 w 525279"/>
              <a:gd name="connsiteY0" fmla="*/ 361683 h 1136242"/>
              <a:gd name="connsiteX1" fmla="*/ 339865 w 525279"/>
              <a:gd name="connsiteY1" fmla="*/ 6720 h 1136242"/>
              <a:gd name="connsiteX2" fmla="*/ 521936 w 525279"/>
              <a:gd name="connsiteY2" fmla="*/ 142381 h 1136242"/>
              <a:gd name="connsiteX3" fmla="*/ 190163 w 525279"/>
              <a:gd name="connsiteY3" fmla="*/ 307179 h 1136242"/>
              <a:gd name="connsiteX4" fmla="*/ 121381 w 525279"/>
              <a:gd name="connsiteY4" fmla="*/ 771146 h 1136242"/>
              <a:gd name="connsiteX5" fmla="*/ 182071 w 525279"/>
              <a:gd name="connsiteY5" fmla="*/ 1113425 h 1136242"/>
              <a:gd name="connsiteX6" fmla="*/ 182071 w 525279"/>
              <a:gd name="connsiteY6" fmla="*/ 1105333 h 1136242"/>
              <a:gd name="connsiteX7" fmla="*/ 173979 w 525279"/>
              <a:gd name="connsiteY7" fmla="*/ 1109379 h 1136242"/>
              <a:gd name="connsiteX0" fmla="*/ 0 w 525279"/>
              <a:gd name="connsiteY0" fmla="*/ 361683 h 1136242"/>
              <a:gd name="connsiteX1" fmla="*/ 339865 w 525279"/>
              <a:gd name="connsiteY1" fmla="*/ 6720 h 1136242"/>
              <a:gd name="connsiteX2" fmla="*/ 521936 w 525279"/>
              <a:gd name="connsiteY2" fmla="*/ 142381 h 1136242"/>
              <a:gd name="connsiteX3" fmla="*/ 190163 w 525279"/>
              <a:gd name="connsiteY3" fmla="*/ 307179 h 1136242"/>
              <a:gd name="connsiteX4" fmla="*/ 121381 w 525279"/>
              <a:gd name="connsiteY4" fmla="*/ 771146 h 1136242"/>
              <a:gd name="connsiteX5" fmla="*/ 182071 w 525279"/>
              <a:gd name="connsiteY5" fmla="*/ 1113425 h 1136242"/>
              <a:gd name="connsiteX6" fmla="*/ 182071 w 525279"/>
              <a:gd name="connsiteY6" fmla="*/ 1105333 h 1136242"/>
              <a:gd name="connsiteX7" fmla="*/ 194209 w 525279"/>
              <a:gd name="connsiteY7" fmla="*/ 1101831 h 113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279" h="1136242">
                <a:moveTo>
                  <a:pt x="0" y="361683"/>
                </a:moveTo>
                <a:cubicBezTo>
                  <a:pt x="190499" y="335509"/>
                  <a:pt x="252876" y="43270"/>
                  <a:pt x="339865" y="6720"/>
                </a:cubicBezTo>
                <a:cubicBezTo>
                  <a:pt x="426854" y="-29830"/>
                  <a:pt x="546886" y="92305"/>
                  <a:pt x="521936" y="142381"/>
                </a:cubicBezTo>
                <a:cubicBezTo>
                  <a:pt x="496986" y="192458"/>
                  <a:pt x="256922" y="202385"/>
                  <a:pt x="190163" y="307179"/>
                </a:cubicBezTo>
                <a:cubicBezTo>
                  <a:pt x="123404" y="411973"/>
                  <a:pt x="122730" y="636772"/>
                  <a:pt x="121381" y="771146"/>
                </a:cubicBezTo>
                <a:cubicBezTo>
                  <a:pt x="120032" y="905520"/>
                  <a:pt x="171956" y="1057727"/>
                  <a:pt x="182071" y="1113425"/>
                </a:cubicBezTo>
                <a:cubicBezTo>
                  <a:pt x="192186" y="1169123"/>
                  <a:pt x="182071" y="1105333"/>
                  <a:pt x="182071" y="1105333"/>
                </a:cubicBezTo>
                <a:cubicBezTo>
                  <a:pt x="180722" y="1104659"/>
                  <a:pt x="197580" y="1099471"/>
                  <a:pt x="194209" y="1101831"/>
                </a:cubicBezTo>
              </a:path>
            </a:pathLst>
          </a:custGeom>
          <a:noFill/>
          <a:ln w="3810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Volný tvar: obrazec 9">
            <a:extLst>
              <a:ext uri="{FF2B5EF4-FFF2-40B4-BE49-F238E27FC236}">
                <a16:creationId xmlns:a16="http://schemas.microsoft.com/office/drawing/2014/main" id="{483CD7B9-FAB3-4721-8870-1CA3C916E35A}"/>
              </a:ext>
            </a:extLst>
          </p:cNvPr>
          <p:cNvSpPr/>
          <p:nvPr/>
        </p:nvSpPr>
        <p:spPr>
          <a:xfrm>
            <a:off x="5739951" y="5028257"/>
            <a:ext cx="525279" cy="1218148"/>
          </a:xfrm>
          <a:custGeom>
            <a:avLst/>
            <a:gdLst>
              <a:gd name="connsiteX0" fmla="*/ 0 w 508112"/>
              <a:gd name="connsiteY0" fmla="*/ 348202 h 1109774"/>
              <a:gd name="connsiteX1" fmla="*/ 303451 w 508112"/>
              <a:gd name="connsiteY1" fmla="*/ 8336 h 1109774"/>
              <a:gd name="connsiteX2" fmla="*/ 505752 w 508112"/>
              <a:gd name="connsiteY2" fmla="*/ 117579 h 1109774"/>
              <a:gd name="connsiteX3" fmla="*/ 169933 w 508112"/>
              <a:gd name="connsiteY3" fmla="*/ 267281 h 1109774"/>
              <a:gd name="connsiteX4" fmla="*/ 105197 w 508112"/>
              <a:gd name="connsiteY4" fmla="*/ 768988 h 1109774"/>
              <a:gd name="connsiteX5" fmla="*/ 165887 w 508112"/>
              <a:gd name="connsiteY5" fmla="*/ 1088623 h 1109774"/>
              <a:gd name="connsiteX6" fmla="*/ 165887 w 508112"/>
              <a:gd name="connsiteY6" fmla="*/ 1080531 h 1109774"/>
              <a:gd name="connsiteX7" fmla="*/ 157795 w 508112"/>
              <a:gd name="connsiteY7" fmla="*/ 1084577 h 1109774"/>
              <a:gd name="connsiteX0" fmla="*/ 0 w 471614"/>
              <a:gd name="connsiteY0" fmla="*/ 194284 h 1103041"/>
              <a:gd name="connsiteX1" fmla="*/ 267037 w 471614"/>
              <a:gd name="connsiteY1" fmla="*/ 1603 h 1103041"/>
              <a:gd name="connsiteX2" fmla="*/ 469338 w 471614"/>
              <a:gd name="connsiteY2" fmla="*/ 110846 h 1103041"/>
              <a:gd name="connsiteX3" fmla="*/ 133519 w 471614"/>
              <a:gd name="connsiteY3" fmla="*/ 260548 h 1103041"/>
              <a:gd name="connsiteX4" fmla="*/ 68783 w 471614"/>
              <a:gd name="connsiteY4" fmla="*/ 762255 h 1103041"/>
              <a:gd name="connsiteX5" fmla="*/ 129473 w 471614"/>
              <a:gd name="connsiteY5" fmla="*/ 1081890 h 1103041"/>
              <a:gd name="connsiteX6" fmla="*/ 129473 w 471614"/>
              <a:gd name="connsiteY6" fmla="*/ 1073798 h 1103041"/>
              <a:gd name="connsiteX7" fmla="*/ 121381 w 471614"/>
              <a:gd name="connsiteY7" fmla="*/ 1077844 h 1103041"/>
              <a:gd name="connsiteX0" fmla="*/ 0 w 581128"/>
              <a:gd name="connsiteY0" fmla="*/ 128632 h 1101546"/>
              <a:gd name="connsiteX1" fmla="*/ 376279 w 581128"/>
              <a:gd name="connsiteY1" fmla="*/ 108 h 1101546"/>
              <a:gd name="connsiteX2" fmla="*/ 578580 w 581128"/>
              <a:gd name="connsiteY2" fmla="*/ 109351 h 1101546"/>
              <a:gd name="connsiteX3" fmla="*/ 242761 w 581128"/>
              <a:gd name="connsiteY3" fmla="*/ 259053 h 1101546"/>
              <a:gd name="connsiteX4" fmla="*/ 178025 w 581128"/>
              <a:gd name="connsiteY4" fmla="*/ 760760 h 1101546"/>
              <a:gd name="connsiteX5" fmla="*/ 238715 w 581128"/>
              <a:gd name="connsiteY5" fmla="*/ 1080395 h 1101546"/>
              <a:gd name="connsiteX6" fmla="*/ 238715 w 581128"/>
              <a:gd name="connsiteY6" fmla="*/ 1072303 h 1101546"/>
              <a:gd name="connsiteX7" fmla="*/ 230623 w 581128"/>
              <a:gd name="connsiteY7" fmla="*/ 1076349 h 1101546"/>
              <a:gd name="connsiteX0" fmla="*/ 0 w 646058"/>
              <a:gd name="connsiteY0" fmla="*/ 140105 h 1101697"/>
              <a:gd name="connsiteX1" fmla="*/ 441016 w 646058"/>
              <a:gd name="connsiteY1" fmla="*/ 259 h 1101697"/>
              <a:gd name="connsiteX2" fmla="*/ 643317 w 646058"/>
              <a:gd name="connsiteY2" fmla="*/ 109502 h 1101697"/>
              <a:gd name="connsiteX3" fmla="*/ 307498 w 646058"/>
              <a:gd name="connsiteY3" fmla="*/ 259204 h 1101697"/>
              <a:gd name="connsiteX4" fmla="*/ 242762 w 646058"/>
              <a:gd name="connsiteY4" fmla="*/ 760911 h 1101697"/>
              <a:gd name="connsiteX5" fmla="*/ 303452 w 646058"/>
              <a:gd name="connsiteY5" fmla="*/ 1080546 h 1101697"/>
              <a:gd name="connsiteX6" fmla="*/ 303452 w 646058"/>
              <a:gd name="connsiteY6" fmla="*/ 1072454 h 1101697"/>
              <a:gd name="connsiteX7" fmla="*/ 295360 w 646058"/>
              <a:gd name="connsiteY7" fmla="*/ 1076500 h 1101697"/>
              <a:gd name="connsiteX0" fmla="*/ 0 w 524336"/>
              <a:gd name="connsiteY0" fmla="*/ 336271 h 1109164"/>
              <a:gd name="connsiteX1" fmla="*/ 319635 w 524336"/>
              <a:gd name="connsiteY1" fmla="*/ 7726 h 1109164"/>
              <a:gd name="connsiteX2" fmla="*/ 521936 w 524336"/>
              <a:gd name="connsiteY2" fmla="*/ 116969 h 1109164"/>
              <a:gd name="connsiteX3" fmla="*/ 186117 w 524336"/>
              <a:gd name="connsiteY3" fmla="*/ 266671 h 1109164"/>
              <a:gd name="connsiteX4" fmla="*/ 121381 w 524336"/>
              <a:gd name="connsiteY4" fmla="*/ 768378 h 1109164"/>
              <a:gd name="connsiteX5" fmla="*/ 182071 w 524336"/>
              <a:gd name="connsiteY5" fmla="*/ 1088013 h 1109164"/>
              <a:gd name="connsiteX6" fmla="*/ 182071 w 524336"/>
              <a:gd name="connsiteY6" fmla="*/ 1079921 h 1109164"/>
              <a:gd name="connsiteX7" fmla="*/ 173979 w 524336"/>
              <a:gd name="connsiteY7" fmla="*/ 1083967 h 1109164"/>
              <a:gd name="connsiteX0" fmla="*/ 0 w 524336"/>
              <a:gd name="connsiteY0" fmla="*/ 336271 h 1109164"/>
              <a:gd name="connsiteX1" fmla="*/ 319635 w 524336"/>
              <a:gd name="connsiteY1" fmla="*/ 7726 h 1109164"/>
              <a:gd name="connsiteX2" fmla="*/ 521936 w 524336"/>
              <a:gd name="connsiteY2" fmla="*/ 116969 h 1109164"/>
              <a:gd name="connsiteX3" fmla="*/ 186117 w 524336"/>
              <a:gd name="connsiteY3" fmla="*/ 266671 h 1109164"/>
              <a:gd name="connsiteX4" fmla="*/ 121381 w 524336"/>
              <a:gd name="connsiteY4" fmla="*/ 768378 h 1109164"/>
              <a:gd name="connsiteX5" fmla="*/ 182071 w 524336"/>
              <a:gd name="connsiteY5" fmla="*/ 1088013 h 1109164"/>
              <a:gd name="connsiteX6" fmla="*/ 182071 w 524336"/>
              <a:gd name="connsiteY6" fmla="*/ 1079921 h 1109164"/>
              <a:gd name="connsiteX7" fmla="*/ 173979 w 524336"/>
              <a:gd name="connsiteY7" fmla="*/ 1083967 h 1109164"/>
              <a:gd name="connsiteX0" fmla="*/ 0 w 523198"/>
              <a:gd name="connsiteY0" fmla="*/ 336484 h 1109377"/>
              <a:gd name="connsiteX1" fmla="*/ 319635 w 523198"/>
              <a:gd name="connsiteY1" fmla="*/ 7939 h 1109377"/>
              <a:gd name="connsiteX2" fmla="*/ 521936 w 523198"/>
              <a:gd name="connsiteY2" fmla="*/ 117182 h 1109377"/>
              <a:gd name="connsiteX3" fmla="*/ 226577 w 523198"/>
              <a:gd name="connsiteY3" fmla="*/ 289528 h 1109377"/>
              <a:gd name="connsiteX4" fmla="*/ 121381 w 523198"/>
              <a:gd name="connsiteY4" fmla="*/ 768591 h 1109377"/>
              <a:gd name="connsiteX5" fmla="*/ 182071 w 523198"/>
              <a:gd name="connsiteY5" fmla="*/ 1088226 h 1109377"/>
              <a:gd name="connsiteX6" fmla="*/ 182071 w 523198"/>
              <a:gd name="connsiteY6" fmla="*/ 1080134 h 1109377"/>
              <a:gd name="connsiteX7" fmla="*/ 173979 w 523198"/>
              <a:gd name="connsiteY7" fmla="*/ 1084180 h 1109377"/>
              <a:gd name="connsiteX0" fmla="*/ 0 w 523198"/>
              <a:gd name="connsiteY0" fmla="*/ 336484 h 1111043"/>
              <a:gd name="connsiteX1" fmla="*/ 319635 w 523198"/>
              <a:gd name="connsiteY1" fmla="*/ 7939 h 1111043"/>
              <a:gd name="connsiteX2" fmla="*/ 521936 w 523198"/>
              <a:gd name="connsiteY2" fmla="*/ 117182 h 1111043"/>
              <a:gd name="connsiteX3" fmla="*/ 226577 w 523198"/>
              <a:gd name="connsiteY3" fmla="*/ 289528 h 1111043"/>
              <a:gd name="connsiteX4" fmla="*/ 121381 w 523198"/>
              <a:gd name="connsiteY4" fmla="*/ 745947 h 1111043"/>
              <a:gd name="connsiteX5" fmla="*/ 182071 w 523198"/>
              <a:gd name="connsiteY5" fmla="*/ 1088226 h 1111043"/>
              <a:gd name="connsiteX6" fmla="*/ 182071 w 523198"/>
              <a:gd name="connsiteY6" fmla="*/ 1080134 h 1111043"/>
              <a:gd name="connsiteX7" fmla="*/ 173979 w 523198"/>
              <a:gd name="connsiteY7" fmla="*/ 1084180 h 1111043"/>
              <a:gd name="connsiteX0" fmla="*/ 0 w 524010"/>
              <a:gd name="connsiteY0" fmla="*/ 361736 h 1136295"/>
              <a:gd name="connsiteX1" fmla="*/ 339865 w 524010"/>
              <a:gd name="connsiteY1" fmla="*/ 6773 h 1136295"/>
              <a:gd name="connsiteX2" fmla="*/ 521936 w 524010"/>
              <a:gd name="connsiteY2" fmla="*/ 142434 h 1136295"/>
              <a:gd name="connsiteX3" fmla="*/ 226577 w 524010"/>
              <a:gd name="connsiteY3" fmla="*/ 314780 h 1136295"/>
              <a:gd name="connsiteX4" fmla="*/ 121381 w 524010"/>
              <a:gd name="connsiteY4" fmla="*/ 771199 h 1136295"/>
              <a:gd name="connsiteX5" fmla="*/ 182071 w 524010"/>
              <a:gd name="connsiteY5" fmla="*/ 1113478 h 1136295"/>
              <a:gd name="connsiteX6" fmla="*/ 182071 w 524010"/>
              <a:gd name="connsiteY6" fmla="*/ 1105386 h 1136295"/>
              <a:gd name="connsiteX7" fmla="*/ 173979 w 524010"/>
              <a:gd name="connsiteY7" fmla="*/ 1109432 h 1136295"/>
              <a:gd name="connsiteX0" fmla="*/ 0 w 525279"/>
              <a:gd name="connsiteY0" fmla="*/ 361683 h 1136242"/>
              <a:gd name="connsiteX1" fmla="*/ 339865 w 525279"/>
              <a:gd name="connsiteY1" fmla="*/ 6720 h 1136242"/>
              <a:gd name="connsiteX2" fmla="*/ 521936 w 525279"/>
              <a:gd name="connsiteY2" fmla="*/ 142381 h 1136242"/>
              <a:gd name="connsiteX3" fmla="*/ 190163 w 525279"/>
              <a:gd name="connsiteY3" fmla="*/ 307179 h 1136242"/>
              <a:gd name="connsiteX4" fmla="*/ 121381 w 525279"/>
              <a:gd name="connsiteY4" fmla="*/ 771146 h 1136242"/>
              <a:gd name="connsiteX5" fmla="*/ 182071 w 525279"/>
              <a:gd name="connsiteY5" fmla="*/ 1113425 h 1136242"/>
              <a:gd name="connsiteX6" fmla="*/ 182071 w 525279"/>
              <a:gd name="connsiteY6" fmla="*/ 1105333 h 1136242"/>
              <a:gd name="connsiteX7" fmla="*/ 173979 w 525279"/>
              <a:gd name="connsiteY7" fmla="*/ 1109379 h 1136242"/>
              <a:gd name="connsiteX0" fmla="*/ 0 w 525279"/>
              <a:gd name="connsiteY0" fmla="*/ 361683 h 1136242"/>
              <a:gd name="connsiteX1" fmla="*/ 339865 w 525279"/>
              <a:gd name="connsiteY1" fmla="*/ 6720 h 1136242"/>
              <a:gd name="connsiteX2" fmla="*/ 521936 w 525279"/>
              <a:gd name="connsiteY2" fmla="*/ 142381 h 1136242"/>
              <a:gd name="connsiteX3" fmla="*/ 190163 w 525279"/>
              <a:gd name="connsiteY3" fmla="*/ 307179 h 1136242"/>
              <a:gd name="connsiteX4" fmla="*/ 121381 w 525279"/>
              <a:gd name="connsiteY4" fmla="*/ 771146 h 1136242"/>
              <a:gd name="connsiteX5" fmla="*/ 182071 w 525279"/>
              <a:gd name="connsiteY5" fmla="*/ 1113425 h 1136242"/>
              <a:gd name="connsiteX6" fmla="*/ 182071 w 525279"/>
              <a:gd name="connsiteY6" fmla="*/ 1105333 h 1136242"/>
              <a:gd name="connsiteX7" fmla="*/ 194209 w 525279"/>
              <a:gd name="connsiteY7" fmla="*/ 1101831 h 113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279" h="1136242">
                <a:moveTo>
                  <a:pt x="0" y="361683"/>
                </a:moveTo>
                <a:cubicBezTo>
                  <a:pt x="190499" y="335509"/>
                  <a:pt x="252876" y="43270"/>
                  <a:pt x="339865" y="6720"/>
                </a:cubicBezTo>
                <a:cubicBezTo>
                  <a:pt x="426854" y="-29830"/>
                  <a:pt x="546886" y="92305"/>
                  <a:pt x="521936" y="142381"/>
                </a:cubicBezTo>
                <a:cubicBezTo>
                  <a:pt x="496986" y="192458"/>
                  <a:pt x="256922" y="202385"/>
                  <a:pt x="190163" y="307179"/>
                </a:cubicBezTo>
                <a:cubicBezTo>
                  <a:pt x="123404" y="411973"/>
                  <a:pt x="122730" y="636772"/>
                  <a:pt x="121381" y="771146"/>
                </a:cubicBezTo>
                <a:cubicBezTo>
                  <a:pt x="120032" y="905520"/>
                  <a:pt x="171956" y="1057727"/>
                  <a:pt x="182071" y="1113425"/>
                </a:cubicBezTo>
                <a:cubicBezTo>
                  <a:pt x="192186" y="1169123"/>
                  <a:pt x="182071" y="1105333"/>
                  <a:pt x="182071" y="1105333"/>
                </a:cubicBezTo>
                <a:cubicBezTo>
                  <a:pt x="180722" y="1104659"/>
                  <a:pt x="197580" y="1099471"/>
                  <a:pt x="194209" y="1101831"/>
                </a:cubicBezTo>
              </a:path>
            </a:pathLst>
          </a:custGeom>
          <a:noFill/>
          <a:ln w="3810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55512538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8" name="Picture 10" descr="Dr. Fencl">
            <a:extLst>
              <a:ext uri="{FF2B5EF4-FFF2-40B4-BE49-F238E27FC236}">
                <a16:creationId xmlns:a16="http://schemas.microsoft.com/office/drawing/2014/main" id="{A578B652-3A7A-4D25-BF0E-5B18ADD4A9DA}"/>
              </a:ext>
            </a:extLst>
          </p:cNvPr>
          <p:cNvPicPr>
            <a:picLocks noChangeAspect="1" noChangeArrowheads="1"/>
          </p:cNvPicPr>
          <p:nvPr/>
        </p:nvPicPr>
        <p:blipFill>
          <a:blip r:embed="rId10"/>
          <a:srcRect/>
          <a:stretch>
            <a:fillRect/>
          </a:stretch>
        </p:blipFill>
        <p:spPr bwMode="auto">
          <a:xfrm>
            <a:off x="9702048" y="4096374"/>
            <a:ext cx="1771513" cy="2214391"/>
          </a:xfrm>
          <a:prstGeom prst="rect">
            <a:avLst/>
          </a:prstGeom>
          <a:noFill/>
          <a:effectLst>
            <a:outerShdw blurRad="50800" dist="38100" dir="2700000" algn="tl" rotWithShape="0">
              <a:prstClr val="black">
                <a:alpha val="40000"/>
              </a:prstClr>
            </a:outerShdw>
          </a:effectLst>
        </p:spPr>
      </p:pic>
      <p:pic>
        <p:nvPicPr>
          <p:cNvPr id="2054" name="Picture 6" descr="http://www.unipa.it/~lanza/esiait/astrup.JPG">
            <a:extLst>
              <a:ext uri="{FF2B5EF4-FFF2-40B4-BE49-F238E27FC236}">
                <a16:creationId xmlns:a16="http://schemas.microsoft.com/office/drawing/2014/main" id="{08BE7FE7-F9DA-401D-A174-08DBE4EC2C75}"/>
              </a:ext>
            </a:extLst>
          </p:cNvPr>
          <p:cNvPicPr>
            <a:picLocks noChangeAspect="1" noChangeArrowheads="1"/>
          </p:cNvPicPr>
          <p:nvPr/>
        </p:nvPicPr>
        <p:blipFill>
          <a:blip r:embed="rId11"/>
          <a:srcRect/>
          <a:stretch>
            <a:fillRect/>
          </a:stretch>
        </p:blipFill>
        <p:spPr bwMode="auto">
          <a:xfrm>
            <a:off x="448443" y="1017774"/>
            <a:ext cx="3214440" cy="2411226"/>
          </a:xfrm>
          <a:prstGeom prst="rect">
            <a:avLst/>
          </a:prstGeom>
          <a:noFill/>
          <a:effectLst>
            <a:outerShdw blurRad="50800" dist="38100" dir="2700000" algn="tl" rotWithShape="0">
              <a:prstClr val="black">
                <a:alpha val="40000"/>
              </a:prstClr>
            </a:outerShdw>
          </a:effectLst>
        </p:spPr>
      </p:pic>
      <p:sp>
        <p:nvSpPr>
          <p:cNvPr id="24581" name="Rectangle 8">
            <a:extLst>
              <a:ext uri="{FF2B5EF4-FFF2-40B4-BE49-F238E27FC236}">
                <a16:creationId xmlns:a16="http://schemas.microsoft.com/office/drawing/2014/main" id="{73287841-6022-45FA-BE87-F81C5F65C2BC}"/>
              </a:ext>
            </a:extLst>
          </p:cNvPr>
          <p:cNvSpPr>
            <a:spLocks noChangeArrowheads="1"/>
          </p:cNvSpPr>
          <p:nvPr/>
        </p:nvSpPr>
        <p:spPr bwMode="auto">
          <a:xfrm>
            <a:off x="4884831" y="1845453"/>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err="1">
                <a:solidFill>
                  <a:srgbClr val="FF0000"/>
                </a:solidFill>
              </a:rPr>
              <a:t>Classic</a:t>
            </a:r>
            <a:r>
              <a:rPr lang="cs-CZ" altLang="cs-CZ" sz="3600" dirty="0">
                <a:solidFill>
                  <a:srgbClr val="FF0000"/>
                </a:solidFill>
              </a:rPr>
              <a:t> </a:t>
            </a:r>
            <a:r>
              <a:rPr lang="cs-CZ" altLang="cs-CZ" sz="3600" dirty="0" err="1">
                <a:solidFill>
                  <a:srgbClr val="FF0000"/>
                </a:solidFill>
              </a:rPr>
              <a:t>Danish</a:t>
            </a:r>
            <a:r>
              <a:rPr lang="cs-CZ" altLang="cs-CZ" sz="3600" dirty="0">
                <a:solidFill>
                  <a:srgbClr val="FF0000"/>
                </a:solidFill>
              </a:rPr>
              <a:t> </a:t>
            </a:r>
            <a:r>
              <a:rPr lang="cs-CZ" altLang="cs-CZ" sz="3600" dirty="0" err="1">
                <a:solidFill>
                  <a:srgbClr val="FF0000"/>
                </a:solidFill>
              </a:rPr>
              <a:t>school</a:t>
            </a:r>
            <a:endParaRPr lang="cs-CZ" altLang="cs-CZ" sz="3600" dirty="0">
              <a:solidFill>
                <a:srgbClr val="FF0000"/>
              </a:solidFill>
            </a:endParaRPr>
          </a:p>
        </p:txBody>
      </p:sp>
      <p:pic>
        <p:nvPicPr>
          <p:cNvPr id="76810" name="Picture 10" descr="Summer2003">
            <a:extLst>
              <a:ext uri="{FF2B5EF4-FFF2-40B4-BE49-F238E27FC236}">
                <a16:creationId xmlns:a16="http://schemas.microsoft.com/office/drawing/2014/main" id="{51801D0C-0D6D-4EDF-B0D9-8BAF518CAA07}"/>
              </a:ext>
            </a:extLst>
          </p:cNvPr>
          <p:cNvPicPr>
            <a:picLocks noChangeAspect="1" noChangeArrowheads="1"/>
          </p:cNvPicPr>
          <p:nvPr/>
        </p:nvPicPr>
        <p:blipFill>
          <a:blip r:embed="rId12"/>
          <a:srcRect l="18808" t="9206" r="45308"/>
          <a:stretch>
            <a:fillRect/>
          </a:stretch>
        </p:blipFill>
        <p:spPr bwMode="auto">
          <a:xfrm>
            <a:off x="10011796" y="451874"/>
            <a:ext cx="1554042" cy="2633459"/>
          </a:xfrm>
          <a:prstGeom prst="rect">
            <a:avLst/>
          </a:prstGeom>
          <a:noFill/>
          <a:effectLst>
            <a:outerShdw blurRad="50800" dist="38100" dir="2700000" algn="tl" rotWithShape="0">
              <a:prstClr val="black">
                <a:alpha val="40000"/>
              </a:prstClr>
            </a:outerShdw>
          </a:effectLst>
        </p:spPr>
      </p:pic>
      <p:sp>
        <p:nvSpPr>
          <p:cNvPr id="24583" name="Rectangle 11">
            <a:extLst>
              <a:ext uri="{FF2B5EF4-FFF2-40B4-BE49-F238E27FC236}">
                <a16:creationId xmlns:a16="http://schemas.microsoft.com/office/drawing/2014/main" id="{5F472420-B6A4-4A8A-B9BB-DD9CE3923901}"/>
              </a:ext>
            </a:extLst>
          </p:cNvPr>
          <p:cNvSpPr>
            <a:spLocks noChangeArrowheads="1"/>
          </p:cNvSpPr>
          <p:nvPr/>
        </p:nvSpPr>
        <p:spPr bwMode="auto">
          <a:xfrm>
            <a:off x="3241965" y="4790803"/>
            <a:ext cx="6397394"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3600" dirty="0">
                <a:solidFill>
                  <a:srgbClr val="FF0000"/>
                </a:solidFill>
              </a:rPr>
              <a:t>"Modern </a:t>
            </a:r>
            <a:r>
              <a:rPr lang="en-US" altLang="cs-CZ" sz="3600" dirty="0" err="1">
                <a:solidFill>
                  <a:srgbClr val="FF0000"/>
                </a:solidFill>
              </a:rPr>
              <a:t>approach"according</a:t>
            </a:r>
            <a:r>
              <a:rPr lang="en-US" altLang="cs-CZ" sz="3600" dirty="0">
                <a:solidFill>
                  <a:srgbClr val="FF0000"/>
                </a:solidFill>
              </a:rPr>
              <a:t> to Stewart and </a:t>
            </a:r>
            <a:r>
              <a:rPr lang="en-US" altLang="cs-CZ" sz="3600" dirty="0" err="1">
                <a:solidFill>
                  <a:srgbClr val="FF0000"/>
                </a:solidFill>
              </a:rPr>
              <a:t>Fencl</a:t>
            </a:r>
            <a:endParaRPr lang="cs-CZ" altLang="cs-CZ" sz="3600" dirty="0">
              <a:solidFill>
                <a:srgbClr val="FF0000"/>
              </a:solidFill>
            </a:endParaRPr>
          </a:p>
        </p:txBody>
      </p:sp>
      <p:grpSp>
        <p:nvGrpSpPr>
          <p:cNvPr id="24584" name="Skupina 13">
            <a:extLst>
              <a:ext uri="{FF2B5EF4-FFF2-40B4-BE49-F238E27FC236}">
                <a16:creationId xmlns:a16="http://schemas.microsoft.com/office/drawing/2014/main" id="{EC445B1A-BF16-4EAD-80AC-44870AB84610}"/>
              </a:ext>
            </a:extLst>
          </p:cNvPr>
          <p:cNvGrpSpPr>
            <a:grpSpLocks/>
          </p:cNvGrpSpPr>
          <p:nvPr/>
        </p:nvGrpSpPr>
        <p:grpSpPr bwMode="auto">
          <a:xfrm>
            <a:off x="5114207" y="3470272"/>
            <a:ext cx="1963586" cy="1446550"/>
            <a:chOff x="4067299" y="3446219"/>
            <a:chExt cx="1962857" cy="1446662"/>
          </a:xfrm>
        </p:grpSpPr>
        <p:sp>
          <p:nvSpPr>
            <p:cNvPr id="24593" name="AutoShape 12">
              <a:extLst>
                <a:ext uri="{FF2B5EF4-FFF2-40B4-BE49-F238E27FC236}">
                  <a16:creationId xmlns:a16="http://schemas.microsoft.com/office/drawing/2014/main" id="{2BE44B8B-D10D-4BC8-9210-419A66B36458}"/>
                </a:ext>
              </a:extLst>
            </p:cNvPr>
            <p:cNvSpPr>
              <a:spLocks noChangeArrowheads="1"/>
            </p:cNvSpPr>
            <p:nvPr/>
          </p:nvSpPr>
          <p:spPr bwMode="auto">
            <a:xfrm>
              <a:off x="4067299" y="3786188"/>
              <a:ext cx="720725" cy="865187"/>
            </a:xfrm>
            <a:prstGeom prst="lightningBolt">
              <a:avLst/>
            </a:prstGeom>
            <a:solidFill>
              <a:srgbClr val="00CC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p>
          </p:txBody>
        </p:sp>
        <p:sp>
          <p:nvSpPr>
            <p:cNvPr id="24594" name="AutoShape 13">
              <a:extLst>
                <a:ext uri="{FF2B5EF4-FFF2-40B4-BE49-F238E27FC236}">
                  <a16:creationId xmlns:a16="http://schemas.microsoft.com/office/drawing/2014/main" id="{542D2F49-9757-49A4-BDF9-192ECAC86FDA}"/>
                </a:ext>
              </a:extLst>
            </p:cNvPr>
            <p:cNvSpPr>
              <a:spLocks noChangeArrowheads="1"/>
            </p:cNvSpPr>
            <p:nvPr/>
          </p:nvSpPr>
          <p:spPr bwMode="auto">
            <a:xfrm rot="-10344321">
              <a:off x="5309431" y="3694730"/>
              <a:ext cx="720725" cy="865188"/>
            </a:xfrm>
            <a:prstGeom prst="lightningBol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p>
          </p:txBody>
        </p:sp>
        <p:sp>
          <p:nvSpPr>
            <p:cNvPr id="24595" name="Text Box 14">
              <a:hlinkClick r:id="rId13" action="ppaction://hlinkfile"/>
              <a:extLst>
                <a:ext uri="{FF2B5EF4-FFF2-40B4-BE49-F238E27FC236}">
                  <a16:creationId xmlns:a16="http://schemas.microsoft.com/office/drawing/2014/main" id="{37E13B5D-DD7B-4A2E-A69E-FF3A766CCE15}"/>
                </a:ext>
              </a:extLst>
            </p:cNvPr>
            <p:cNvSpPr txBox="1">
              <a:spLocks noChangeArrowheads="1"/>
            </p:cNvSpPr>
            <p:nvPr/>
          </p:nvSpPr>
          <p:spPr bwMode="auto">
            <a:xfrm>
              <a:off x="4707791" y="3446219"/>
              <a:ext cx="724609" cy="144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8800"/>
                <a:t>?</a:t>
              </a:r>
            </a:p>
          </p:txBody>
        </p:sp>
      </p:grpSp>
      <p:pic>
        <p:nvPicPr>
          <p:cNvPr id="2056" name="Picture 8" descr="http://www.acidbase.org/i/stewart.jpg">
            <a:extLst>
              <a:ext uri="{FF2B5EF4-FFF2-40B4-BE49-F238E27FC236}">
                <a16:creationId xmlns:a16="http://schemas.microsoft.com/office/drawing/2014/main" id="{D35E0E25-AC52-4964-8F6C-01D7CCC7D0FD}"/>
              </a:ext>
            </a:extLst>
          </p:cNvPr>
          <p:cNvPicPr>
            <a:picLocks noChangeAspect="1" noChangeArrowheads="1"/>
          </p:cNvPicPr>
          <p:nvPr/>
        </p:nvPicPr>
        <p:blipFill>
          <a:blip r:embed="rId14"/>
          <a:srcRect l="3900" r="6395"/>
          <a:stretch>
            <a:fillRect/>
          </a:stretch>
        </p:blipFill>
        <p:spPr bwMode="auto">
          <a:xfrm>
            <a:off x="926313" y="4080983"/>
            <a:ext cx="1357208" cy="2254076"/>
          </a:xfrm>
          <a:prstGeom prst="rect">
            <a:avLst/>
          </a:prstGeom>
          <a:noFill/>
          <a:effectLst>
            <a:outerShdw blurRad="50800" dist="38100" dir="2700000" algn="tl" rotWithShape="0">
              <a:prstClr val="black">
                <a:alpha val="40000"/>
              </a:prstClr>
            </a:outerShdw>
          </a:effectLst>
        </p:spPr>
      </p:pic>
      <p:sp>
        <p:nvSpPr>
          <p:cNvPr id="24586" name="Rectangle 11">
            <a:extLst>
              <a:ext uri="{FF2B5EF4-FFF2-40B4-BE49-F238E27FC236}">
                <a16:creationId xmlns:a16="http://schemas.microsoft.com/office/drawing/2014/main" id="{63CD9805-A609-408A-80CB-87C8ACD2CE81}"/>
              </a:ext>
            </a:extLst>
          </p:cNvPr>
          <p:cNvSpPr>
            <a:spLocks noChangeArrowheads="1"/>
          </p:cNvSpPr>
          <p:nvPr/>
        </p:nvSpPr>
        <p:spPr bwMode="auto">
          <a:xfrm>
            <a:off x="9128304" y="2642455"/>
            <a:ext cx="3519264"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solidFill>
                  <a:srgbClr val="FF0000"/>
                </a:solidFill>
              </a:rPr>
              <a:t>Siggaard</a:t>
            </a:r>
            <a:r>
              <a:rPr lang="cs-CZ" altLang="cs-CZ" sz="2399" dirty="0">
                <a:solidFill>
                  <a:srgbClr val="FF0000"/>
                </a:solidFill>
              </a:rPr>
              <a:t>-Andersen</a:t>
            </a:r>
          </a:p>
        </p:txBody>
      </p:sp>
      <p:sp>
        <p:nvSpPr>
          <p:cNvPr id="24587" name="Rectangle 11">
            <a:extLst>
              <a:ext uri="{FF2B5EF4-FFF2-40B4-BE49-F238E27FC236}">
                <a16:creationId xmlns:a16="http://schemas.microsoft.com/office/drawing/2014/main" id="{BED43438-58C8-4081-9149-533D1C5FD438}"/>
              </a:ext>
            </a:extLst>
          </p:cNvPr>
          <p:cNvSpPr>
            <a:spLocks noChangeArrowheads="1"/>
          </p:cNvSpPr>
          <p:nvPr/>
        </p:nvSpPr>
        <p:spPr bwMode="auto">
          <a:xfrm>
            <a:off x="848079" y="2884956"/>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Paul </a:t>
            </a:r>
            <a:r>
              <a:rPr lang="cs-CZ" altLang="cs-CZ" sz="2399" dirty="0" err="1">
                <a:solidFill>
                  <a:srgbClr val="FF0000"/>
                </a:solidFill>
              </a:rPr>
              <a:t>Astrup</a:t>
            </a:r>
            <a:endParaRPr lang="cs-CZ" altLang="cs-CZ" sz="2399" dirty="0">
              <a:solidFill>
                <a:srgbClr val="FF0000"/>
              </a:solidFill>
            </a:endParaRPr>
          </a:p>
        </p:txBody>
      </p:sp>
      <p:sp>
        <p:nvSpPr>
          <p:cNvPr id="24591" name="Rectangle 11">
            <a:extLst>
              <a:ext uri="{FF2B5EF4-FFF2-40B4-BE49-F238E27FC236}">
                <a16:creationId xmlns:a16="http://schemas.microsoft.com/office/drawing/2014/main" id="{6EBA2DBB-33CC-4E67-BACF-25A0F590A2E2}"/>
              </a:ext>
            </a:extLst>
          </p:cNvPr>
          <p:cNvSpPr>
            <a:spLocks noChangeArrowheads="1"/>
          </p:cNvSpPr>
          <p:nvPr/>
        </p:nvSpPr>
        <p:spPr bwMode="auto">
          <a:xfrm>
            <a:off x="659745" y="6230576"/>
            <a:ext cx="2208043"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Peter Stewart</a:t>
            </a:r>
          </a:p>
        </p:txBody>
      </p:sp>
      <p:sp>
        <p:nvSpPr>
          <p:cNvPr id="24592" name="Rectangle 11">
            <a:extLst>
              <a:ext uri="{FF2B5EF4-FFF2-40B4-BE49-F238E27FC236}">
                <a16:creationId xmlns:a16="http://schemas.microsoft.com/office/drawing/2014/main" id="{A1A7AD90-BED9-4219-8182-525156A68D8F}"/>
              </a:ext>
            </a:extLst>
          </p:cNvPr>
          <p:cNvSpPr>
            <a:spLocks noChangeArrowheads="1"/>
          </p:cNvSpPr>
          <p:nvPr/>
        </p:nvSpPr>
        <p:spPr bwMode="auto">
          <a:xfrm>
            <a:off x="9623662" y="6189532"/>
            <a:ext cx="2608891"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Vladimír Fencl</a:t>
            </a:r>
          </a:p>
        </p:txBody>
      </p:sp>
      <p:sp>
        <p:nvSpPr>
          <p:cNvPr id="22" name="Rectangle 2">
            <a:extLst>
              <a:ext uri="{FF2B5EF4-FFF2-40B4-BE49-F238E27FC236}">
                <a16:creationId xmlns:a16="http://schemas.microsoft.com/office/drawing/2014/main" id="{A78D33DA-1BDF-4441-A87A-EE2A57CD6EAA}"/>
              </a:ext>
            </a:extLst>
          </p:cNvPr>
          <p:cNvSpPr txBox="1">
            <a:spLocks noChangeArrowheads="1"/>
          </p:cNvSpPr>
          <p:nvPr/>
        </p:nvSpPr>
        <p:spPr>
          <a:xfrm>
            <a:off x="3384760" y="266"/>
            <a:ext cx="7282888" cy="122386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cs-CZ" altLang="cs-CZ" dirty="0"/>
              <a:t>Acid-base balance</a:t>
            </a:r>
          </a:p>
        </p:txBody>
      </p:sp>
    </p:spTree>
    <p:custDataLst>
      <p:tags r:id="rId1"/>
    </p:custDataLst>
    <p:controls>
      <mc:AlternateContent xmlns:mc="http://schemas.openxmlformats.org/markup-compatibility/2006">
        <mc:Choice xmlns:v="urn:schemas-microsoft-com:vml" Requires="v">
          <p:control r:id="rId2" imgW="1828800" imgH="1828800"/>
        </mc:Choice>
        <mc:Fallback>
          <p:control r:id="rId2" imgW="1828800" imgH="1828800">
            <p:pic>
              <p:nvPicPr>
                <p:cNvPr id="24588" name="ShockwaveFlash1">
                  <a:extLst>
                    <a:ext uri="{FF2B5EF4-FFF2-40B4-BE49-F238E27FC236}">
                      <a16:creationId xmlns:a16="http://schemas.microsoft.com/office/drawing/2014/main" id="{AD1971B1-71CF-4A37-8313-C009EE5DF500}"/>
                    </a:ext>
                  </a:extLst>
                </p:cNvPr>
                <p:cNvPicPr preferRelativeResize="0">
                  <a:picLocks noChangeArrowheads="1" noChangeShapeType="1"/>
                </p:cNvPicPr>
                <p:nvPr>
                  <p:custDataLst>
                    <p:tags r:id="rId3"/>
                  </p:custDataLst>
                </p:nvPr>
              </p:nvPicPr>
              <p:blipFill>
                <a:blip r:embed="rId15"/>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4" imgW="1828800" imgH="1828800"/>
        </mc:Choice>
        <mc:Fallback>
          <p:control r:id="rId4" imgW="1828800" imgH="1828800">
            <p:pic>
              <p:nvPicPr>
                <p:cNvPr id="24589" name="ShockwaveFlash2">
                  <a:extLst>
                    <a:ext uri="{FF2B5EF4-FFF2-40B4-BE49-F238E27FC236}">
                      <a16:creationId xmlns:a16="http://schemas.microsoft.com/office/drawing/2014/main" id="{47B0CBA5-AAE8-4989-B13D-3FA4E13964F2}"/>
                    </a:ext>
                  </a:extLst>
                </p:cNvPr>
                <p:cNvPicPr preferRelativeResize="0">
                  <a:picLocks noChangeArrowheads="1" noChangeShapeType="1"/>
                </p:cNvPicPr>
                <p:nvPr>
                  <p:custDataLst>
                    <p:tags r:id="rId5"/>
                  </p:custDataLst>
                </p:nvPr>
              </p:nvPicPr>
              <p:blipFill>
                <a:blip r:embed="rId16"/>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6" imgW="1828800" imgH="1828800"/>
        </mc:Choice>
        <mc:Fallback>
          <p:control r:id="rId6" imgW="1828800" imgH="1828800">
            <p:pic>
              <p:nvPicPr>
                <p:cNvPr id="24590" name="ShockwaveFlash3">
                  <a:extLst>
                    <a:ext uri="{FF2B5EF4-FFF2-40B4-BE49-F238E27FC236}">
                      <a16:creationId xmlns:a16="http://schemas.microsoft.com/office/drawing/2014/main" id="{025EB2F3-D705-4228-8569-0032C32177B1}"/>
                    </a:ext>
                  </a:extLst>
                </p:cNvPr>
                <p:cNvPicPr preferRelativeResize="0">
                  <a:picLocks noChangeArrowheads="1" noChangeShapeType="1"/>
                </p:cNvPicPr>
                <p:nvPr>
                  <p:custDataLst>
                    <p:tags r:id="rId7"/>
                  </p:custDataLst>
                </p:nvPr>
              </p:nvPicPr>
              <p:blipFill>
                <a:blip r:embed="rId17"/>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114350866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6626" name="Picture 23" descr="Výsledek obrázku pro dětská obrna železné plíce">
            <a:extLst>
              <a:ext uri="{FF2B5EF4-FFF2-40B4-BE49-F238E27FC236}">
                <a16:creationId xmlns:a16="http://schemas.microsoft.com/office/drawing/2014/main" id="{D9354527-E5DE-4929-BE2F-21158305FA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017" y="3268677"/>
            <a:ext cx="5579631" cy="369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7" name="Nadpis 1">
            <a:extLst>
              <a:ext uri="{FF2B5EF4-FFF2-40B4-BE49-F238E27FC236}">
                <a16:creationId xmlns:a16="http://schemas.microsoft.com/office/drawing/2014/main" id="{CC17C87B-E519-40EC-88E5-C5C5E3FBDF1A}"/>
              </a:ext>
            </a:extLst>
          </p:cNvPr>
          <p:cNvSpPr>
            <a:spLocks noGrp="1"/>
          </p:cNvSpPr>
          <p:nvPr>
            <p:ph type="title"/>
          </p:nvPr>
        </p:nvSpPr>
        <p:spPr>
          <a:xfrm>
            <a:off x="7483368" y="620931"/>
            <a:ext cx="3184280" cy="1525469"/>
          </a:xfrm>
        </p:spPr>
        <p:txBody>
          <a:bodyPr>
            <a:normAutofit fontScale="90000"/>
          </a:bodyPr>
          <a:lstStyle/>
          <a:p>
            <a:r>
              <a:rPr lang="cs-CZ" altLang="cs-CZ" dirty="0"/>
              <a:t>1952 </a:t>
            </a:r>
            <a:r>
              <a:rPr lang="cs-CZ" altLang="cs-CZ" dirty="0" err="1"/>
              <a:t>Denmark</a:t>
            </a:r>
            <a:r>
              <a:rPr lang="cs-CZ" altLang="cs-CZ" dirty="0"/>
              <a:t> </a:t>
            </a:r>
            <a:r>
              <a:rPr lang="cs-CZ" altLang="cs-CZ" dirty="0" err="1"/>
              <a:t>polio</a:t>
            </a:r>
            <a:r>
              <a:rPr lang="cs-CZ" altLang="cs-CZ" dirty="0"/>
              <a:t> </a:t>
            </a:r>
            <a:r>
              <a:rPr lang="cs-CZ" altLang="cs-CZ" dirty="0" err="1"/>
              <a:t>epidemic</a:t>
            </a:r>
            <a:endParaRPr lang="cs-CZ" altLang="cs-CZ" dirty="0"/>
          </a:p>
        </p:txBody>
      </p:sp>
      <p:pic>
        <p:nvPicPr>
          <p:cNvPr id="26628" name="Picture 2" descr="http://www.jenproholky.cz/sites/default/files/imagecache/obsah-clanku/node/gallery/11767/87810.jpg">
            <a:extLst>
              <a:ext uri="{FF2B5EF4-FFF2-40B4-BE49-F238E27FC236}">
                <a16:creationId xmlns:a16="http://schemas.microsoft.com/office/drawing/2014/main" id="{DF649702-D125-472D-BB33-5271235A8B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3392" y="-36245"/>
            <a:ext cx="6084418" cy="4844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extovéPole 1">
            <a:extLst>
              <a:ext uri="{FF2B5EF4-FFF2-40B4-BE49-F238E27FC236}">
                <a16:creationId xmlns:a16="http://schemas.microsoft.com/office/drawing/2014/main" id="{025A7E33-1018-45B0-85BC-A58D211068E7}"/>
              </a:ext>
            </a:extLst>
          </p:cNvPr>
          <p:cNvSpPr txBox="1">
            <a:spLocks noChangeArrowheads="1"/>
          </p:cNvSpPr>
          <p:nvPr/>
        </p:nvSpPr>
        <p:spPr bwMode="auto">
          <a:xfrm>
            <a:off x="1622770" y="4941772"/>
            <a:ext cx="294617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800" b="1" dirty="0">
                <a:latin typeface="Times New Roman" panose="02020603050405020304" pitchFamily="18" charset="0"/>
              </a:rPr>
              <a:t>Problem:</a:t>
            </a:r>
            <a:endParaRPr lang="cs-CZ" altLang="cs-CZ" sz="2800" b="1" dirty="0">
              <a:latin typeface="Times New Roman" panose="02020603050405020304" pitchFamily="18" charset="0"/>
            </a:endParaRPr>
          </a:p>
          <a:p>
            <a:pPr>
              <a:spcBef>
                <a:spcPct val="0"/>
              </a:spcBef>
              <a:buClrTx/>
              <a:buFontTx/>
              <a:buNone/>
            </a:pPr>
            <a:r>
              <a:rPr lang="en-US" altLang="cs-CZ" sz="2800" b="1" dirty="0">
                <a:latin typeface="Times New Roman" panose="02020603050405020304" pitchFamily="18" charset="0"/>
              </a:rPr>
              <a:t>How to measure ABR parameters in the clinic</a:t>
            </a:r>
            <a:endParaRPr lang="cs-CZ" altLang="cs-CZ" sz="2800" b="1" dirty="0">
              <a:latin typeface="Times New Roman" panose="02020603050405020304" pitchFamily="18" charset="0"/>
            </a:endParaRPr>
          </a:p>
        </p:txBody>
      </p:sp>
    </p:spTree>
    <p:custDataLst>
      <p:tags r:id="rId1"/>
    </p:custDataLst>
    <p:extLst>
      <p:ext uri="{BB962C8B-B14F-4D97-AF65-F5344CB8AC3E}">
        <p14:creationId xmlns:p14="http://schemas.microsoft.com/office/powerpoint/2010/main" val="33428239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0FDC2D9-7F7A-4BBF-BAC4-CB6EB1064F3D}"/>
              </a:ext>
            </a:extLst>
          </p:cNvPr>
          <p:cNvSpPr>
            <a:spLocks noChangeArrowheads="1"/>
          </p:cNvSpPr>
          <p:nvPr/>
        </p:nvSpPr>
        <p:spPr bwMode="auto">
          <a:xfrm>
            <a:off x="5664200" y="3789364"/>
            <a:ext cx="1873250" cy="1368425"/>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extracellular </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5363" name="Text Box 3">
            <a:extLst>
              <a:ext uri="{FF2B5EF4-FFF2-40B4-BE49-F238E27FC236}">
                <a16:creationId xmlns:a16="http://schemas.microsoft.com/office/drawing/2014/main" id="{E118A1A8-8D62-4B30-A27C-FE0DEFB4EF96}"/>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1932 Walter Cannon</a:t>
            </a:r>
          </a:p>
        </p:txBody>
      </p:sp>
      <p:sp>
        <p:nvSpPr>
          <p:cNvPr id="15364" name="Line 6">
            <a:extLst>
              <a:ext uri="{FF2B5EF4-FFF2-40B4-BE49-F238E27FC236}">
                <a16:creationId xmlns:a16="http://schemas.microsoft.com/office/drawing/2014/main" id="{DE3FEF14-4A8A-46A6-9D43-B21D5A17B761}"/>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365" name="Rectangle 11">
            <a:extLst>
              <a:ext uri="{FF2B5EF4-FFF2-40B4-BE49-F238E27FC236}">
                <a16:creationId xmlns:a16="http://schemas.microsoft.com/office/drawing/2014/main" id="{4B294618-EFB9-445B-BF34-C694FFF37734}"/>
              </a:ext>
            </a:extLst>
          </p:cNvPr>
          <p:cNvSpPr>
            <a:spLocks noChangeArrowheads="1"/>
          </p:cNvSpPr>
          <p:nvPr/>
        </p:nvSpPr>
        <p:spPr bwMode="auto">
          <a:xfrm>
            <a:off x="7896226" y="3644900"/>
            <a:ext cx="2303463" cy="1728788"/>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intracellular</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5366" name="Text Box 13">
            <a:extLst>
              <a:ext uri="{FF2B5EF4-FFF2-40B4-BE49-F238E27FC236}">
                <a16:creationId xmlns:a16="http://schemas.microsoft.com/office/drawing/2014/main" id="{A60FEE18-06F4-4404-B3E4-85D88F90002B}"/>
              </a:ext>
            </a:extLst>
          </p:cNvPr>
          <p:cNvSpPr txBox="1">
            <a:spLocks noChangeArrowheads="1"/>
          </p:cNvSpPr>
          <p:nvPr/>
        </p:nvSpPr>
        <p:spPr bwMode="auto">
          <a:xfrm>
            <a:off x="4330700" y="260350"/>
            <a:ext cx="63373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FF0000"/>
                </a:solidFill>
                <a:latin typeface="Times New Roman" panose="02020603050405020304" pitchFamily="18" charset="0"/>
              </a:rPr>
              <a:t>Homeostasis</a:t>
            </a:r>
            <a:r>
              <a:rPr lang="cs-CZ" altLang="cs-CZ" sz="2400" b="1">
                <a:latin typeface="Times New Roman" panose="02020603050405020304" pitchFamily="18" charset="0"/>
              </a:rPr>
              <a:t> - t</a:t>
            </a:r>
            <a:r>
              <a:rPr lang="en-US" altLang="cs-CZ" sz="2400" b="1">
                <a:latin typeface="Times New Roman" panose="02020603050405020304" pitchFamily="18" charset="0"/>
              </a:rPr>
              <a:t>he ability or tendency of an organism or cell to maintain internal equilibrium by adjusting its physiological processes.</a:t>
            </a:r>
            <a:r>
              <a:rPr lang="cs-CZ" altLang="cs-CZ" sz="2400" b="1">
                <a:latin typeface="Times New Roman" panose="02020603050405020304" pitchFamily="18" charset="0"/>
              </a:rPr>
              <a:t> </a:t>
            </a:r>
            <a:endParaRPr lang="cs-CZ" altLang="cs-CZ" sz="2400">
              <a:latin typeface="Times New Roman" panose="02020603050405020304" pitchFamily="18" charset="0"/>
            </a:endParaRPr>
          </a:p>
        </p:txBody>
      </p:sp>
      <p:pic>
        <p:nvPicPr>
          <p:cNvPr id="15367" name="Picture 14" descr="cannontop">
            <a:extLst>
              <a:ext uri="{FF2B5EF4-FFF2-40B4-BE49-F238E27FC236}">
                <a16:creationId xmlns:a16="http://schemas.microsoft.com/office/drawing/2014/main" id="{2276FA5E-38B0-4446-93BE-FEFE71E5EE9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8" name="Text Box 15">
            <a:extLst>
              <a:ext uri="{FF2B5EF4-FFF2-40B4-BE49-F238E27FC236}">
                <a16:creationId xmlns:a16="http://schemas.microsoft.com/office/drawing/2014/main" id="{DB54D3F7-67B7-4B7F-A412-5486541282DF}"/>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a:latin typeface="Times New Roman" panose="02020603050405020304" pitchFamily="18" charset="0"/>
              </a:rPr>
              <a:t>Their </a:t>
            </a:r>
            <a:r>
              <a:rPr lang="cs-CZ" altLang="cs-CZ" sz="2800" b="1">
                <a:latin typeface="Times New Roman" panose="02020603050405020304" pitchFamily="18" charset="0"/>
              </a:rPr>
              <a:t>properties</a:t>
            </a:r>
            <a:r>
              <a:rPr lang="cs-CZ" altLang="cs-CZ" sz="2800">
                <a:latin typeface="Times New Roman" panose="02020603050405020304" pitchFamily="18" charset="0"/>
              </a:rPr>
              <a:t> must enable optimal functioning of cellular structures</a:t>
            </a:r>
          </a:p>
        </p:txBody>
      </p:sp>
      <p:sp>
        <p:nvSpPr>
          <p:cNvPr id="15369" name="Text Box 16">
            <a:extLst>
              <a:ext uri="{FF2B5EF4-FFF2-40B4-BE49-F238E27FC236}">
                <a16:creationId xmlns:a16="http://schemas.microsoft.com/office/drawing/2014/main" id="{0CBCBF65-694F-4EC0-B245-26FE781E9A69}"/>
              </a:ext>
            </a:extLst>
          </p:cNvPr>
          <p:cNvSpPr txBox="1">
            <a:spLocks noChangeArrowheads="1"/>
          </p:cNvSpPr>
          <p:nvPr/>
        </p:nvSpPr>
        <p:spPr bwMode="auto">
          <a:xfrm>
            <a:off x="1774825" y="6294438"/>
            <a:ext cx="4395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External environment of cells</a:t>
            </a:r>
          </a:p>
        </p:txBody>
      </p:sp>
      <p:sp>
        <p:nvSpPr>
          <p:cNvPr id="15370" name="Text Box 17">
            <a:extLst>
              <a:ext uri="{FF2B5EF4-FFF2-40B4-BE49-F238E27FC236}">
                <a16:creationId xmlns:a16="http://schemas.microsoft.com/office/drawing/2014/main" id="{0CBE62CD-3AA1-4638-B0A3-C4D61EC727AF}"/>
              </a:ext>
            </a:extLst>
          </p:cNvPr>
          <p:cNvSpPr txBox="1">
            <a:spLocks noChangeArrowheads="1"/>
          </p:cNvSpPr>
          <p:nvPr/>
        </p:nvSpPr>
        <p:spPr bwMode="auto">
          <a:xfrm>
            <a:off x="6092826" y="6294438"/>
            <a:ext cx="370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internal environment</a:t>
            </a:r>
          </a:p>
        </p:txBody>
      </p:sp>
      <p:sp>
        <p:nvSpPr>
          <p:cNvPr id="15371" name="Text Box 18">
            <a:extLst>
              <a:ext uri="{FF2B5EF4-FFF2-40B4-BE49-F238E27FC236}">
                <a16:creationId xmlns:a16="http://schemas.microsoft.com/office/drawing/2014/main" id="{D5F45661-EBAB-48C9-BC1F-99CC58DE8E42}"/>
              </a:ext>
            </a:extLst>
          </p:cNvPr>
          <p:cNvSpPr txBox="1">
            <a:spLocks noChangeArrowheads="1"/>
          </p:cNvSpPr>
          <p:nvPr/>
        </p:nvSpPr>
        <p:spPr bwMode="auto">
          <a:xfrm>
            <a:off x="5591175" y="1916113"/>
            <a:ext cx="5068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endParaRPr lang="cs-CZ" altLang="cs-CZ" sz="2800">
              <a:latin typeface="Times New Roman" panose="02020603050405020304" pitchFamily="18" charset="0"/>
            </a:endParaRPr>
          </a:p>
        </p:txBody>
      </p:sp>
      <p:sp>
        <p:nvSpPr>
          <p:cNvPr id="15372" name="Text Box 21">
            <a:extLst>
              <a:ext uri="{FF2B5EF4-FFF2-40B4-BE49-F238E27FC236}">
                <a16:creationId xmlns:a16="http://schemas.microsoft.com/office/drawing/2014/main" id="{54BF216D-646C-40E7-966E-F84A9B42E536}"/>
              </a:ext>
            </a:extLst>
          </p:cNvPr>
          <p:cNvSpPr txBox="1">
            <a:spLocks noChangeArrowheads="1"/>
          </p:cNvSpPr>
          <p:nvPr/>
        </p:nvSpPr>
        <p:spPr bwMode="auto">
          <a:xfrm>
            <a:off x="8386763" y="5734051"/>
            <a:ext cx="1981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Metabolism</a:t>
            </a:r>
          </a:p>
        </p:txBody>
      </p:sp>
      <p:sp>
        <p:nvSpPr>
          <p:cNvPr id="15373" name="Line 22">
            <a:extLst>
              <a:ext uri="{FF2B5EF4-FFF2-40B4-BE49-F238E27FC236}">
                <a16:creationId xmlns:a16="http://schemas.microsoft.com/office/drawing/2014/main" id="{10FD89B2-A656-41DC-A0F2-7565EB78CFDA}"/>
              </a:ext>
            </a:extLst>
          </p:cNvPr>
          <p:cNvSpPr>
            <a:spLocks noChangeShapeType="1"/>
          </p:cNvSpPr>
          <p:nvPr/>
        </p:nvSpPr>
        <p:spPr bwMode="auto">
          <a:xfrm>
            <a:off x="7535863" y="4581525"/>
            <a:ext cx="360362" cy="0"/>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374" name="Line 23">
            <a:extLst>
              <a:ext uri="{FF2B5EF4-FFF2-40B4-BE49-F238E27FC236}">
                <a16:creationId xmlns:a16="http://schemas.microsoft.com/office/drawing/2014/main" id="{4FC57604-2765-4801-9C06-ACD58390F945}"/>
              </a:ext>
            </a:extLst>
          </p:cNvPr>
          <p:cNvSpPr>
            <a:spLocks noChangeShapeType="1"/>
          </p:cNvSpPr>
          <p:nvPr/>
        </p:nvSpPr>
        <p:spPr bwMode="auto">
          <a:xfrm>
            <a:off x="7535863" y="4797425"/>
            <a:ext cx="360362" cy="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375" name="Line 24">
            <a:extLst>
              <a:ext uri="{FF2B5EF4-FFF2-40B4-BE49-F238E27FC236}">
                <a16:creationId xmlns:a16="http://schemas.microsoft.com/office/drawing/2014/main" id="{7140F36E-6273-46D7-8459-E197F63EA186}"/>
              </a:ext>
            </a:extLst>
          </p:cNvPr>
          <p:cNvSpPr>
            <a:spLocks noChangeShapeType="1"/>
          </p:cNvSpPr>
          <p:nvPr/>
        </p:nvSpPr>
        <p:spPr bwMode="auto">
          <a:xfrm>
            <a:off x="9409113" y="5373689"/>
            <a:ext cx="0" cy="503237"/>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376" name="Line 25">
            <a:extLst>
              <a:ext uri="{FF2B5EF4-FFF2-40B4-BE49-F238E27FC236}">
                <a16:creationId xmlns:a16="http://schemas.microsoft.com/office/drawing/2014/main" id="{71F6C96B-C307-452C-AD45-3582642C15BE}"/>
              </a:ext>
            </a:extLst>
          </p:cNvPr>
          <p:cNvSpPr>
            <a:spLocks noChangeShapeType="1"/>
          </p:cNvSpPr>
          <p:nvPr/>
        </p:nvSpPr>
        <p:spPr bwMode="auto">
          <a:xfrm>
            <a:off x="9625013" y="5373688"/>
            <a:ext cx="0" cy="43180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Tree>
    <p:custDataLst>
      <p:tags r:id="rId1"/>
    </p:custData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4" name="Picture 6" descr="http://www.unipa.it/~lanza/esiait/astrup.JPG">
            <a:extLst>
              <a:ext uri="{FF2B5EF4-FFF2-40B4-BE49-F238E27FC236}">
                <a16:creationId xmlns:a16="http://schemas.microsoft.com/office/drawing/2014/main" id="{E9D3C73E-CCAF-49A6-A378-E83480C75B6A}"/>
              </a:ext>
            </a:extLst>
          </p:cNvPr>
          <p:cNvPicPr>
            <a:picLocks noChangeAspect="1" noChangeArrowheads="1"/>
          </p:cNvPicPr>
          <p:nvPr/>
        </p:nvPicPr>
        <p:blipFill>
          <a:blip r:embed="rId10"/>
          <a:srcRect/>
          <a:stretch>
            <a:fillRect/>
          </a:stretch>
        </p:blipFill>
        <p:spPr bwMode="auto">
          <a:xfrm>
            <a:off x="7194958" y="983646"/>
            <a:ext cx="3214440" cy="2411226"/>
          </a:xfrm>
          <a:prstGeom prst="rect">
            <a:avLst/>
          </a:prstGeom>
          <a:noFill/>
          <a:effectLst>
            <a:outerShdw blurRad="50800" dist="38100" dir="2700000" algn="tl" rotWithShape="0">
              <a:prstClr val="black">
                <a:alpha val="40000"/>
              </a:prstClr>
            </a:outerShdw>
          </a:effectLst>
        </p:spPr>
      </p:pic>
      <p:sp>
        <p:nvSpPr>
          <p:cNvPr id="27651" name="Rectangle 2">
            <a:extLst>
              <a:ext uri="{FF2B5EF4-FFF2-40B4-BE49-F238E27FC236}">
                <a16:creationId xmlns:a16="http://schemas.microsoft.com/office/drawing/2014/main" id="{0FF1D628-DDB8-43A1-937F-05283754BD52}"/>
              </a:ext>
            </a:extLst>
          </p:cNvPr>
          <p:cNvSpPr>
            <a:spLocks noGrp="1" noChangeArrowheads="1"/>
          </p:cNvSpPr>
          <p:nvPr>
            <p:ph type="title"/>
          </p:nvPr>
        </p:nvSpPr>
        <p:spPr>
          <a:xfrm>
            <a:off x="3384760" y="266"/>
            <a:ext cx="7282888" cy="1223869"/>
          </a:xfrm>
        </p:spPr>
        <p:txBody>
          <a:bodyPr/>
          <a:lstStyle/>
          <a:p>
            <a:pPr eaLnBrk="1" hangingPunct="1"/>
            <a:r>
              <a:rPr lang="cs-CZ" altLang="cs-CZ" dirty="0"/>
              <a:t>Acid-base balance</a:t>
            </a:r>
          </a:p>
        </p:txBody>
      </p:sp>
      <p:sp>
        <p:nvSpPr>
          <p:cNvPr id="27652" name="Rectangle 8">
            <a:extLst>
              <a:ext uri="{FF2B5EF4-FFF2-40B4-BE49-F238E27FC236}">
                <a16:creationId xmlns:a16="http://schemas.microsoft.com/office/drawing/2014/main" id="{98097BC8-8FD0-46BE-BA02-27515F1D13C7}"/>
              </a:ext>
            </a:extLst>
          </p:cNvPr>
          <p:cNvSpPr>
            <a:spLocks noChangeArrowheads="1"/>
          </p:cNvSpPr>
          <p:nvPr/>
        </p:nvSpPr>
        <p:spPr bwMode="auto">
          <a:xfrm>
            <a:off x="1898240" y="1766806"/>
            <a:ext cx="3311270" cy="1223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err="1">
                <a:solidFill>
                  <a:srgbClr val="FF0000"/>
                </a:solidFill>
              </a:rPr>
              <a:t>Classic</a:t>
            </a:r>
            <a:r>
              <a:rPr lang="cs-CZ" altLang="cs-CZ" sz="3600" dirty="0">
                <a:solidFill>
                  <a:srgbClr val="FF0000"/>
                </a:solidFill>
              </a:rPr>
              <a:t> </a:t>
            </a:r>
            <a:r>
              <a:rPr lang="cs-CZ" altLang="cs-CZ" sz="3600" dirty="0" err="1">
                <a:solidFill>
                  <a:srgbClr val="FF0000"/>
                </a:solidFill>
              </a:rPr>
              <a:t>danish</a:t>
            </a:r>
            <a:r>
              <a:rPr lang="cs-CZ" altLang="cs-CZ" sz="3600" dirty="0">
                <a:solidFill>
                  <a:srgbClr val="FF0000"/>
                </a:solidFill>
              </a:rPr>
              <a:t> </a:t>
            </a:r>
            <a:r>
              <a:rPr lang="cs-CZ" altLang="cs-CZ" sz="3600" dirty="0" err="1">
                <a:solidFill>
                  <a:srgbClr val="FF0000"/>
                </a:solidFill>
              </a:rPr>
              <a:t>school</a:t>
            </a:r>
            <a:endParaRPr lang="cs-CZ" altLang="cs-CZ" sz="3600" dirty="0">
              <a:solidFill>
                <a:srgbClr val="FF0000"/>
              </a:solidFill>
            </a:endParaRPr>
          </a:p>
        </p:txBody>
      </p:sp>
      <p:pic>
        <p:nvPicPr>
          <p:cNvPr id="76810" name="Picture 10" descr="Summer2003">
            <a:extLst>
              <a:ext uri="{FF2B5EF4-FFF2-40B4-BE49-F238E27FC236}">
                <a16:creationId xmlns:a16="http://schemas.microsoft.com/office/drawing/2014/main" id="{5D15B038-0A69-4E22-9298-A12D68E482CB}"/>
              </a:ext>
            </a:extLst>
          </p:cNvPr>
          <p:cNvPicPr>
            <a:picLocks noChangeAspect="1" noChangeArrowheads="1"/>
          </p:cNvPicPr>
          <p:nvPr/>
        </p:nvPicPr>
        <p:blipFill>
          <a:blip r:embed="rId11"/>
          <a:srcRect l="18808" t="9206" r="45308"/>
          <a:stretch>
            <a:fillRect/>
          </a:stretch>
        </p:blipFill>
        <p:spPr bwMode="auto">
          <a:xfrm>
            <a:off x="55427" y="983646"/>
            <a:ext cx="1511183" cy="2562028"/>
          </a:xfrm>
          <a:prstGeom prst="rect">
            <a:avLst/>
          </a:prstGeom>
          <a:noFill/>
          <a:effectLst>
            <a:outerShdw blurRad="50800" dist="38100" dir="2700000" algn="tl" rotWithShape="0">
              <a:prstClr val="black">
                <a:alpha val="40000"/>
              </a:prstClr>
            </a:outerShdw>
          </a:effectLst>
        </p:spPr>
      </p:pic>
      <p:sp>
        <p:nvSpPr>
          <p:cNvPr id="27654" name="TextovéPole 1">
            <a:extLst>
              <a:ext uri="{FF2B5EF4-FFF2-40B4-BE49-F238E27FC236}">
                <a16:creationId xmlns:a16="http://schemas.microsoft.com/office/drawing/2014/main" id="{188BE4E3-343C-4F25-8E93-0A494774A2CE}"/>
              </a:ext>
            </a:extLst>
          </p:cNvPr>
          <p:cNvSpPr txBox="1">
            <a:spLocks noChangeArrowheads="1"/>
          </p:cNvSpPr>
          <p:nvPr/>
        </p:nvSpPr>
        <p:spPr bwMode="auto">
          <a:xfrm>
            <a:off x="607702" y="4757214"/>
            <a:ext cx="294617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800" b="1" dirty="0">
                <a:latin typeface="Times New Roman" panose="02020603050405020304" pitchFamily="18" charset="0"/>
              </a:rPr>
              <a:t>Problem:</a:t>
            </a:r>
            <a:r>
              <a:rPr lang="cs-CZ" altLang="cs-CZ" sz="2800" b="1" dirty="0">
                <a:latin typeface="Times New Roman" panose="02020603050405020304" pitchFamily="18" charset="0"/>
              </a:rPr>
              <a:t> </a:t>
            </a:r>
          </a:p>
          <a:p>
            <a:pPr>
              <a:spcBef>
                <a:spcPct val="0"/>
              </a:spcBef>
              <a:buClrTx/>
              <a:buFontTx/>
              <a:buNone/>
            </a:pPr>
            <a:r>
              <a:rPr lang="en-US" altLang="cs-CZ" sz="2800" b="1" dirty="0">
                <a:latin typeface="Times New Roman" panose="02020603050405020304" pitchFamily="18" charset="0"/>
              </a:rPr>
              <a:t>How to measure ABR parameters in the clinic</a:t>
            </a:r>
            <a:endParaRPr lang="cs-CZ" altLang="cs-CZ" sz="2800" b="1" dirty="0">
              <a:latin typeface="Times New Roman" panose="02020603050405020304" pitchFamily="18" charset="0"/>
            </a:endParaRPr>
          </a:p>
        </p:txBody>
      </p:sp>
      <p:pic>
        <p:nvPicPr>
          <p:cNvPr id="27658" name="Picture 23" descr="Výsledek obrázku pro dětská obrna železné plíce">
            <a:extLst>
              <a:ext uri="{FF2B5EF4-FFF2-40B4-BE49-F238E27FC236}">
                <a16:creationId xmlns:a16="http://schemas.microsoft.com/office/drawing/2014/main" id="{CA2BB082-BDB7-491D-A922-FEF76B27707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12369" y="3164173"/>
            <a:ext cx="5579631" cy="369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ontrols>
      <mc:AlternateContent xmlns:mc="http://schemas.openxmlformats.org/markup-compatibility/2006">
        <mc:Choice xmlns:v="urn:schemas-microsoft-com:vml" Requires="v">
          <p:control r:id="rId2" imgW="1828800" imgH="1828800"/>
        </mc:Choice>
        <mc:Fallback>
          <p:control r:id="rId2" imgW="1828800" imgH="1828800">
            <p:pic>
              <p:nvPicPr>
                <p:cNvPr id="27655" name="ShockwaveFlash1">
                  <a:extLst>
                    <a:ext uri="{FF2B5EF4-FFF2-40B4-BE49-F238E27FC236}">
                      <a16:creationId xmlns:a16="http://schemas.microsoft.com/office/drawing/2014/main" id="{77948E19-896D-42EB-B74F-14C38820D1B9}"/>
                    </a:ext>
                  </a:extLst>
                </p:cNvPr>
                <p:cNvPicPr preferRelativeResize="0">
                  <a:picLocks noChangeArrowheads="1" noChangeShapeType="1"/>
                </p:cNvPicPr>
                <p:nvPr>
                  <p:custDataLst>
                    <p:tags r:id="rId3"/>
                  </p:custDataLst>
                </p:nvPr>
              </p:nvPicPr>
              <p:blipFill>
                <a:blip r:embed="rId13"/>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4" imgW="1828800" imgH="1828800"/>
        </mc:Choice>
        <mc:Fallback>
          <p:control r:id="rId4" imgW="1828800" imgH="1828800">
            <p:pic>
              <p:nvPicPr>
                <p:cNvPr id="27656" name="ShockwaveFlash2">
                  <a:extLst>
                    <a:ext uri="{FF2B5EF4-FFF2-40B4-BE49-F238E27FC236}">
                      <a16:creationId xmlns:a16="http://schemas.microsoft.com/office/drawing/2014/main" id="{AE3116E8-F01E-4DD8-B382-8F12FE08ED6B}"/>
                    </a:ext>
                  </a:extLst>
                </p:cNvPr>
                <p:cNvPicPr preferRelativeResize="0">
                  <a:picLocks noChangeArrowheads="1" noChangeShapeType="1"/>
                </p:cNvPicPr>
                <p:nvPr>
                  <p:custDataLst>
                    <p:tags r:id="rId5"/>
                  </p:custDataLst>
                </p:nvPr>
              </p:nvPicPr>
              <p:blipFill>
                <a:blip r:embed="rId13"/>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r:id="rId6" imgW="1828800" imgH="1828800"/>
        </mc:Choice>
        <mc:Fallback>
          <p:control r:id="rId6" imgW="1828800" imgH="1828800">
            <p:pic>
              <p:nvPicPr>
                <p:cNvPr id="27657" name="ShockwaveFlash3">
                  <a:extLst>
                    <a:ext uri="{FF2B5EF4-FFF2-40B4-BE49-F238E27FC236}">
                      <a16:creationId xmlns:a16="http://schemas.microsoft.com/office/drawing/2014/main" id="{DABD983C-F134-45E1-981B-A00DCB15924F}"/>
                    </a:ext>
                  </a:extLst>
                </p:cNvPr>
                <p:cNvPicPr preferRelativeResize="0">
                  <a:picLocks noChangeArrowheads="1" noChangeShapeType="1"/>
                </p:cNvPicPr>
                <p:nvPr>
                  <p:custDataLst>
                    <p:tags r:id="rId7"/>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116653624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3" name="Obdélník 22">
            <a:extLst>
              <a:ext uri="{FF2B5EF4-FFF2-40B4-BE49-F238E27FC236}">
                <a16:creationId xmlns:a16="http://schemas.microsoft.com/office/drawing/2014/main" id="{657E538F-F88F-416C-8A20-798E0258C1A3}"/>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29699" name="Rectangle 2">
            <a:extLst>
              <a:ext uri="{FF2B5EF4-FFF2-40B4-BE49-F238E27FC236}">
                <a16:creationId xmlns:a16="http://schemas.microsoft.com/office/drawing/2014/main" id="{D4B94987-28FE-4B6C-A4AD-B8C8E2889F4D}"/>
              </a:ext>
            </a:extLst>
          </p:cNvPr>
          <p:cNvSpPr>
            <a:spLocks noGrp="1" noChangeArrowheads="1"/>
          </p:cNvSpPr>
          <p:nvPr>
            <p:ph type="title"/>
          </p:nvPr>
        </p:nvSpPr>
        <p:spPr>
          <a:xfrm>
            <a:off x="1524354" y="-242604"/>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29700" name="Rectangle 3">
            <a:extLst>
              <a:ext uri="{FF2B5EF4-FFF2-40B4-BE49-F238E27FC236}">
                <a16:creationId xmlns:a16="http://schemas.microsoft.com/office/drawing/2014/main" id="{6B931E02-FB77-4598-99EC-E873349A6D38}"/>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t>pH, pCO2, [HCO</a:t>
            </a:r>
            <a:r>
              <a:rPr lang="cs-CZ" altLang="cs-CZ" baseline="-25000"/>
              <a:t>3</a:t>
            </a:r>
            <a:r>
              <a:rPr lang="cs-CZ" altLang="cs-CZ" baseline="40000"/>
              <a:t>-</a:t>
            </a:r>
            <a:r>
              <a:rPr lang="cs-CZ" altLang="cs-CZ"/>
              <a:t>]</a:t>
            </a:r>
          </a:p>
        </p:txBody>
      </p:sp>
      <p:sp>
        <p:nvSpPr>
          <p:cNvPr id="29701" name="Rectangle 4">
            <a:extLst>
              <a:ext uri="{FF2B5EF4-FFF2-40B4-BE49-F238E27FC236}">
                <a16:creationId xmlns:a16="http://schemas.microsoft.com/office/drawing/2014/main" id="{45FD4144-42E8-42E7-A697-60FE723F404B}"/>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29702" name="Rectangle 5">
            <a:extLst>
              <a:ext uri="{FF2B5EF4-FFF2-40B4-BE49-F238E27FC236}">
                <a16:creationId xmlns:a16="http://schemas.microsoft.com/office/drawing/2014/main" id="{B9B66A9A-95E8-43D9-A136-39DB86A05FA9}"/>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40000">
                <a:latin typeface="Verdana" panose="020B0604030504040204" pitchFamily="34" charset="0"/>
              </a:rPr>
              <a:t>+</a:t>
            </a:r>
          </a:p>
        </p:txBody>
      </p:sp>
      <p:sp>
        <p:nvSpPr>
          <p:cNvPr id="29703" name="Rectangle 6">
            <a:extLst>
              <a:ext uri="{FF2B5EF4-FFF2-40B4-BE49-F238E27FC236}">
                <a16:creationId xmlns:a16="http://schemas.microsoft.com/office/drawing/2014/main" id="{AE4566F8-8490-405D-BA31-DC2A952A1039}"/>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29704" name="Rectangle 7">
            <a:extLst>
              <a:ext uri="{FF2B5EF4-FFF2-40B4-BE49-F238E27FC236}">
                <a16:creationId xmlns:a16="http://schemas.microsoft.com/office/drawing/2014/main" id="{1788AAD7-CBC2-4A57-BE7A-37E5AA90D3AB}"/>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29705" name="Rectangle 8">
            <a:extLst>
              <a:ext uri="{FF2B5EF4-FFF2-40B4-BE49-F238E27FC236}">
                <a16:creationId xmlns:a16="http://schemas.microsoft.com/office/drawing/2014/main" id="{A2386002-7F2A-4FFF-A3F6-6D7B5DC76A2D}"/>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CO</a:t>
            </a:r>
            <a:r>
              <a:rPr lang="cs-CZ" altLang="cs-CZ" sz="1799" baseline="-25000">
                <a:latin typeface="Verdana" panose="020B0604030504040204" pitchFamily="34" charset="0"/>
              </a:rPr>
              <a:t>2</a:t>
            </a:r>
          </a:p>
        </p:txBody>
      </p:sp>
      <p:sp>
        <p:nvSpPr>
          <p:cNvPr id="29706" name="Rectangle 9">
            <a:extLst>
              <a:ext uri="{FF2B5EF4-FFF2-40B4-BE49-F238E27FC236}">
                <a16:creationId xmlns:a16="http://schemas.microsoft.com/office/drawing/2014/main" id="{ABF383CF-2338-4CB5-8004-FCE9C4530EE9}"/>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29707" name="Group 10">
            <a:extLst>
              <a:ext uri="{FF2B5EF4-FFF2-40B4-BE49-F238E27FC236}">
                <a16:creationId xmlns:a16="http://schemas.microsoft.com/office/drawing/2014/main" id="{B62E3C10-CAD3-44AD-AC7A-F0F85733D6F6}"/>
              </a:ext>
            </a:extLst>
          </p:cNvPr>
          <p:cNvGrpSpPr>
            <a:grpSpLocks/>
          </p:cNvGrpSpPr>
          <p:nvPr/>
        </p:nvGrpSpPr>
        <p:grpSpPr bwMode="auto">
          <a:xfrm>
            <a:off x="5088016" y="2141638"/>
            <a:ext cx="1655634" cy="2231852"/>
            <a:chOff x="2245" y="572"/>
            <a:chExt cx="1134" cy="1724"/>
          </a:xfrm>
        </p:grpSpPr>
        <p:sp>
          <p:nvSpPr>
            <p:cNvPr id="29717" name="Line 11">
              <a:extLst>
                <a:ext uri="{FF2B5EF4-FFF2-40B4-BE49-F238E27FC236}">
                  <a16:creationId xmlns:a16="http://schemas.microsoft.com/office/drawing/2014/main" id="{0C0C5DD4-69A0-4932-9A21-1ADC204F76CF}"/>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8" name="Line 12">
              <a:extLst>
                <a:ext uri="{FF2B5EF4-FFF2-40B4-BE49-F238E27FC236}">
                  <a16:creationId xmlns:a16="http://schemas.microsoft.com/office/drawing/2014/main" id="{A1D6BE57-FF74-42DC-B701-CACC516A5170}"/>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9" name="Line 13">
              <a:extLst>
                <a:ext uri="{FF2B5EF4-FFF2-40B4-BE49-F238E27FC236}">
                  <a16:creationId xmlns:a16="http://schemas.microsoft.com/office/drawing/2014/main" id="{69566FCD-E0E7-488C-8757-FA90A5900473}"/>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29708" name="Rectangle 14">
            <a:extLst>
              <a:ext uri="{FF2B5EF4-FFF2-40B4-BE49-F238E27FC236}">
                <a16:creationId xmlns:a16="http://schemas.microsoft.com/office/drawing/2014/main" id="{B41852F6-7051-41A6-BFE5-097383973400}"/>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29709" name="Group 15">
            <a:extLst>
              <a:ext uri="{FF2B5EF4-FFF2-40B4-BE49-F238E27FC236}">
                <a16:creationId xmlns:a16="http://schemas.microsoft.com/office/drawing/2014/main" id="{C81D0EF1-670B-40DB-BFB0-F56CD5E446ED}"/>
              </a:ext>
            </a:extLst>
          </p:cNvPr>
          <p:cNvGrpSpPr>
            <a:grpSpLocks/>
          </p:cNvGrpSpPr>
          <p:nvPr/>
        </p:nvGrpSpPr>
        <p:grpSpPr bwMode="auto">
          <a:xfrm flipH="1">
            <a:off x="2711712" y="2141639"/>
            <a:ext cx="1439752" cy="2160420"/>
            <a:chOff x="2245" y="572"/>
            <a:chExt cx="1134" cy="1724"/>
          </a:xfrm>
        </p:grpSpPr>
        <p:sp>
          <p:nvSpPr>
            <p:cNvPr id="29714" name="Line 16">
              <a:extLst>
                <a:ext uri="{FF2B5EF4-FFF2-40B4-BE49-F238E27FC236}">
                  <a16:creationId xmlns:a16="http://schemas.microsoft.com/office/drawing/2014/main" id="{BB74EFFE-A6EC-4108-8E79-6D890C1B1F6E}"/>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5" name="Line 17">
              <a:extLst>
                <a:ext uri="{FF2B5EF4-FFF2-40B4-BE49-F238E27FC236}">
                  <a16:creationId xmlns:a16="http://schemas.microsoft.com/office/drawing/2014/main" id="{AF91F36A-13AD-43E0-B988-E453754CD385}"/>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6" name="Line 18">
              <a:extLst>
                <a:ext uri="{FF2B5EF4-FFF2-40B4-BE49-F238E27FC236}">
                  <a16:creationId xmlns:a16="http://schemas.microsoft.com/office/drawing/2014/main" id="{853B5A9F-42A0-4FEA-85E5-8D5AF43F6BC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29710" name="Group 19">
            <a:extLst>
              <a:ext uri="{FF2B5EF4-FFF2-40B4-BE49-F238E27FC236}">
                <a16:creationId xmlns:a16="http://schemas.microsoft.com/office/drawing/2014/main" id="{3CCDAAB8-B00E-460C-A7D2-50FE138A96C0}"/>
              </a:ext>
            </a:extLst>
          </p:cNvPr>
          <p:cNvGrpSpPr>
            <a:grpSpLocks/>
          </p:cNvGrpSpPr>
          <p:nvPr/>
        </p:nvGrpSpPr>
        <p:grpSpPr bwMode="auto">
          <a:xfrm flipH="1">
            <a:off x="7713539" y="4443336"/>
            <a:ext cx="1728653" cy="1585789"/>
            <a:chOff x="2245" y="572"/>
            <a:chExt cx="1134" cy="1724"/>
          </a:xfrm>
        </p:grpSpPr>
        <p:sp>
          <p:nvSpPr>
            <p:cNvPr id="29711" name="Line 20">
              <a:extLst>
                <a:ext uri="{FF2B5EF4-FFF2-40B4-BE49-F238E27FC236}">
                  <a16:creationId xmlns:a16="http://schemas.microsoft.com/office/drawing/2014/main" id="{A123D431-F185-4EF7-ACB1-E33800DF5EA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2" name="Line 21">
              <a:extLst>
                <a:ext uri="{FF2B5EF4-FFF2-40B4-BE49-F238E27FC236}">
                  <a16:creationId xmlns:a16="http://schemas.microsoft.com/office/drawing/2014/main" id="{586A1DB5-0335-4439-9C5F-EF8D74BFF1CF}"/>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3" name="Line 22">
              <a:extLst>
                <a:ext uri="{FF2B5EF4-FFF2-40B4-BE49-F238E27FC236}">
                  <a16:creationId xmlns:a16="http://schemas.microsoft.com/office/drawing/2014/main" id="{23BA5218-103C-4BE7-9031-F4B9F007463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Tree>
    <p:custDataLst>
      <p:tags r:id="rId1"/>
    </p:custDataLst>
    <p:extLst>
      <p:ext uri="{BB962C8B-B14F-4D97-AF65-F5344CB8AC3E}">
        <p14:creationId xmlns:p14="http://schemas.microsoft.com/office/powerpoint/2010/main" val="295112953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3" name="Obdélník 22">
            <a:extLst>
              <a:ext uri="{FF2B5EF4-FFF2-40B4-BE49-F238E27FC236}">
                <a16:creationId xmlns:a16="http://schemas.microsoft.com/office/drawing/2014/main" id="{7156867F-87FE-4715-8318-16331CEB4999}"/>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1747" name="Rectangle 3">
            <a:extLst>
              <a:ext uri="{FF2B5EF4-FFF2-40B4-BE49-F238E27FC236}">
                <a16:creationId xmlns:a16="http://schemas.microsoft.com/office/drawing/2014/main" id="{F5AFC44D-4F97-4569-8817-0BDE53B3584D}"/>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31748" name="Rectangle 4">
            <a:extLst>
              <a:ext uri="{FF2B5EF4-FFF2-40B4-BE49-F238E27FC236}">
                <a16:creationId xmlns:a16="http://schemas.microsoft.com/office/drawing/2014/main" id="{761087CD-1589-4C94-9BEA-0BAC5D9E8679}"/>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31749" name="Rectangle 5">
            <a:extLst>
              <a:ext uri="{FF2B5EF4-FFF2-40B4-BE49-F238E27FC236}">
                <a16:creationId xmlns:a16="http://schemas.microsoft.com/office/drawing/2014/main" id="{9A2C2F14-7B81-4453-AB87-1FA15F118789}"/>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1750" name="Rectangle 6">
            <a:extLst>
              <a:ext uri="{FF2B5EF4-FFF2-40B4-BE49-F238E27FC236}">
                <a16:creationId xmlns:a16="http://schemas.microsoft.com/office/drawing/2014/main" id="{EB630CD7-D963-4E2E-B088-592746E0EA8D}"/>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1751" name="Rectangle 7">
            <a:extLst>
              <a:ext uri="{FF2B5EF4-FFF2-40B4-BE49-F238E27FC236}">
                <a16:creationId xmlns:a16="http://schemas.microsoft.com/office/drawing/2014/main" id="{BCD61226-35BD-484A-B702-226E536EE59E}"/>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1752" name="Rectangle 8">
            <a:extLst>
              <a:ext uri="{FF2B5EF4-FFF2-40B4-BE49-F238E27FC236}">
                <a16:creationId xmlns:a16="http://schemas.microsoft.com/office/drawing/2014/main" id="{F6B09B09-A88A-4034-839B-A4A9E7490F0E}"/>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CO</a:t>
            </a:r>
            <a:r>
              <a:rPr lang="cs-CZ" altLang="cs-CZ" sz="1799" baseline="-25000">
                <a:latin typeface="Verdana" panose="020B0604030504040204" pitchFamily="34" charset="0"/>
              </a:rPr>
              <a:t>2</a:t>
            </a:r>
          </a:p>
        </p:txBody>
      </p:sp>
      <p:sp>
        <p:nvSpPr>
          <p:cNvPr id="31753" name="Rectangle 9">
            <a:extLst>
              <a:ext uri="{FF2B5EF4-FFF2-40B4-BE49-F238E27FC236}">
                <a16:creationId xmlns:a16="http://schemas.microsoft.com/office/drawing/2014/main" id="{74039370-8C9F-4CAE-AE28-D3AE63B405FF}"/>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1754" name="Group 10">
            <a:extLst>
              <a:ext uri="{FF2B5EF4-FFF2-40B4-BE49-F238E27FC236}">
                <a16:creationId xmlns:a16="http://schemas.microsoft.com/office/drawing/2014/main" id="{792A6954-7D3B-43D8-83B3-774BC18B4DB0}"/>
              </a:ext>
            </a:extLst>
          </p:cNvPr>
          <p:cNvGrpSpPr>
            <a:grpSpLocks/>
          </p:cNvGrpSpPr>
          <p:nvPr/>
        </p:nvGrpSpPr>
        <p:grpSpPr bwMode="auto">
          <a:xfrm>
            <a:off x="5088016" y="2141638"/>
            <a:ext cx="1655634" cy="2231852"/>
            <a:chOff x="2245" y="572"/>
            <a:chExt cx="1134" cy="1724"/>
          </a:xfrm>
        </p:grpSpPr>
        <p:sp>
          <p:nvSpPr>
            <p:cNvPr id="31765" name="Line 11">
              <a:extLst>
                <a:ext uri="{FF2B5EF4-FFF2-40B4-BE49-F238E27FC236}">
                  <a16:creationId xmlns:a16="http://schemas.microsoft.com/office/drawing/2014/main" id="{1F9DBACB-C694-4DC0-BD3F-8D8A82EE14D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6" name="Line 12">
              <a:extLst>
                <a:ext uri="{FF2B5EF4-FFF2-40B4-BE49-F238E27FC236}">
                  <a16:creationId xmlns:a16="http://schemas.microsoft.com/office/drawing/2014/main" id="{D4A1E8D2-363C-4949-BEB8-E9385CDB169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7" name="Line 13">
              <a:extLst>
                <a:ext uri="{FF2B5EF4-FFF2-40B4-BE49-F238E27FC236}">
                  <a16:creationId xmlns:a16="http://schemas.microsoft.com/office/drawing/2014/main" id="{30698AAD-49F2-4103-99C6-4E7C1D0FBDFA}"/>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1755" name="Rectangle 14">
            <a:extLst>
              <a:ext uri="{FF2B5EF4-FFF2-40B4-BE49-F238E27FC236}">
                <a16:creationId xmlns:a16="http://schemas.microsoft.com/office/drawing/2014/main" id="{B683FEA2-1FDD-4182-9CAE-CD7042A5BC48}"/>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31756" name="Group 15">
            <a:extLst>
              <a:ext uri="{FF2B5EF4-FFF2-40B4-BE49-F238E27FC236}">
                <a16:creationId xmlns:a16="http://schemas.microsoft.com/office/drawing/2014/main" id="{FE5D4E26-38D8-4367-83F3-1DC99DBAF925}"/>
              </a:ext>
            </a:extLst>
          </p:cNvPr>
          <p:cNvGrpSpPr>
            <a:grpSpLocks/>
          </p:cNvGrpSpPr>
          <p:nvPr/>
        </p:nvGrpSpPr>
        <p:grpSpPr bwMode="auto">
          <a:xfrm flipH="1">
            <a:off x="2711712" y="2141639"/>
            <a:ext cx="1439752" cy="2160420"/>
            <a:chOff x="2245" y="572"/>
            <a:chExt cx="1134" cy="1724"/>
          </a:xfrm>
        </p:grpSpPr>
        <p:sp>
          <p:nvSpPr>
            <p:cNvPr id="31762" name="Line 16">
              <a:extLst>
                <a:ext uri="{FF2B5EF4-FFF2-40B4-BE49-F238E27FC236}">
                  <a16:creationId xmlns:a16="http://schemas.microsoft.com/office/drawing/2014/main" id="{38C301DF-A53A-4553-A4C9-B3BF656F7A9E}"/>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3" name="Line 17">
              <a:extLst>
                <a:ext uri="{FF2B5EF4-FFF2-40B4-BE49-F238E27FC236}">
                  <a16:creationId xmlns:a16="http://schemas.microsoft.com/office/drawing/2014/main" id="{24A7125C-1FAD-4A0C-99B6-B797CAAE51D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4" name="Line 18">
              <a:extLst>
                <a:ext uri="{FF2B5EF4-FFF2-40B4-BE49-F238E27FC236}">
                  <a16:creationId xmlns:a16="http://schemas.microsoft.com/office/drawing/2014/main" id="{B024B830-6042-4092-996E-091A983EF837}"/>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1757" name="Group 19">
            <a:extLst>
              <a:ext uri="{FF2B5EF4-FFF2-40B4-BE49-F238E27FC236}">
                <a16:creationId xmlns:a16="http://schemas.microsoft.com/office/drawing/2014/main" id="{274E3C3B-2823-41D0-98C5-95AD6EFAA5F2}"/>
              </a:ext>
            </a:extLst>
          </p:cNvPr>
          <p:cNvGrpSpPr>
            <a:grpSpLocks/>
          </p:cNvGrpSpPr>
          <p:nvPr/>
        </p:nvGrpSpPr>
        <p:grpSpPr bwMode="auto">
          <a:xfrm flipH="1">
            <a:off x="7713539" y="4443336"/>
            <a:ext cx="1728653" cy="1585789"/>
            <a:chOff x="2245" y="572"/>
            <a:chExt cx="1134" cy="1724"/>
          </a:xfrm>
        </p:grpSpPr>
        <p:sp>
          <p:nvSpPr>
            <p:cNvPr id="31759" name="Line 20">
              <a:extLst>
                <a:ext uri="{FF2B5EF4-FFF2-40B4-BE49-F238E27FC236}">
                  <a16:creationId xmlns:a16="http://schemas.microsoft.com/office/drawing/2014/main" id="{037F52A5-39F2-43B4-BCCE-F28D68CF8FA4}"/>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0" name="Line 21">
              <a:extLst>
                <a:ext uri="{FF2B5EF4-FFF2-40B4-BE49-F238E27FC236}">
                  <a16:creationId xmlns:a16="http://schemas.microsoft.com/office/drawing/2014/main" id="{5C9F94B1-9351-41F5-A569-29123A56291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1" name="Line 22">
              <a:extLst>
                <a:ext uri="{FF2B5EF4-FFF2-40B4-BE49-F238E27FC236}">
                  <a16:creationId xmlns:a16="http://schemas.microsoft.com/office/drawing/2014/main" id="{9D91E774-D4FA-4FEC-A735-C99CD1314DF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25" name="Rectangle 2">
            <a:extLst>
              <a:ext uri="{FF2B5EF4-FFF2-40B4-BE49-F238E27FC236}">
                <a16:creationId xmlns:a16="http://schemas.microsoft.com/office/drawing/2014/main" id="{C23A4B83-33D7-4D82-A773-5934E8020F00}"/>
              </a:ext>
            </a:extLst>
          </p:cNvPr>
          <p:cNvSpPr txBox="1">
            <a:spLocks noChangeArrowheads="1"/>
          </p:cNvSpPr>
          <p:nvPr/>
        </p:nvSpPr>
        <p:spPr bwMode="auto">
          <a:xfrm>
            <a:off x="885586" y="-258478"/>
            <a:ext cx="10699730" cy="11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rtl="0" eaLnBrk="0" fontAlgn="base" hangingPunct="0">
              <a:spcBef>
                <a:spcPct val="0"/>
              </a:spcBef>
              <a:spcAft>
                <a:spcPct val="0"/>
              </a:spcAft>
              <a:defRPr sz="36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Georgia" pitchFamily="18" charset="0"/>
              </a:defRPr>
            </a:lvl2pPr>
            <a:lvl3pPr algn="l" rtl="0" eaLnBrk="0" fontAlgn="base" hangingPunct="0">
              <a:spcBef>
                <a:spcPct val="0"/>
              </a:spcBef>
              <a:spcAft>
                <a:spcPct val="0"/>
              </a:spcAft>
              <a:defRPr sz="3600">
                <a:solidFill>
                  <a:schemeClr val="tx2"/>
                </a:solidFill>
                <a:latin typeface="Georgia" pitchFamily="18" charset="0"/>
              </a:defRPr>
            </a:lvl3pPr>
            <a:lvl4pPr algn="l" rtl="0" eaLnBrk="0" fontAlgn="base" hangingPunct="0">
              <a:spcBef>
                <a:spcPct val="0"/>
              </a:spcBef>
              <a:spcAft>
                <a:spcPct val="0"/>
              </a:spcAft>
              <a:defRPr sz="3600">
                <a:solidFill>
                  <a:schemeClr val="tx2"/>
                </a:solidFill>
                <a:latin typeface="Georgia" pitchFamily="18" charset="0"/>
              </a:defRPr>
            </a:lvl4pPr>
            <a:lvl5pPr algn="l" rtl="0" eaLnBrk="0" fontAlgn="base" hangingPunct="0">
              <a:spcBef>
                <a:spcPct val="0"/>
              </a:spcBef>
              <a:spcAft>
                <a:spcPct val="0"/>
              </a:spcAft>
              <a:defRPr sz="3600">
                <a:solidFill>
                  <a:schemeClr val="tx2"/>
                </a:solidFill>
                <a:latin typeface="Georgia" pitchFamily="18" charset="0"/>
              </a:defRPr>
            </a:lvl5pPr>
            <a:lvl6pPr marL="457200" algn="l" rtl="0" eaLnBrk="1" fontAlgn="base" hangingPunct="1">
              <a:spcBef>
                <a:spcPct val="0"/>
              </a:spcBef>
              <a:spcAft>
                <a:spcPct val="0"/>
              </a:spcAft>
              <a:defRPr sz="3600">
                <a:solidFill>
                  <a:schemeClr val="tx2"/>
                </a:solidFill>
                <a:latin typeface="Georgia" pitchFamily="18" charset="0"/>
              </a:defRPr>
            </a:lvl6pPr>
            <a:lvl7pPr marL="914400" algn="l" rtl="0" eaLnBrk="1" fontAlgn="base" hangingPunct="1">
              <a:spcBef>
                <a:spcPct val="0"/>
              </a:spcBef>
              <a:spcAft>
                <a:spcPct val="0"/>
              </a:spcAft>
              <a:defRPr sz="3600">
                <a:solidFill>
                  <a:schemeClr val="tx2"/>
                </a:solidFill>
                <a:latin typeface="Georgia" pitchFamily="18" charset="0"/>
              </a:defRPr>
            </a:lvl7pPr>
            <a:lvl8pPr marL="1371600" algn="l" rtl="0" eaLnBrk="1" fontAlgn="base" hangingPunct="1">
              <a:spcBef>
                <a:spcPct val="0"/>
              </a:spcBef>
              <a:spcAft>
                <a:spcPct val="0"/>
              </a:spcAft>
              <a:defRPr sz="3600">
                <a:solidFill>
                  <a:schemeClr val="tx2"/>
                </a:solidFill>
                <a:latin typeface="Georgia" pitchFamily="18" charset="0"/>
              </a:defRPr>
            </a:lvl8pPr>
            <a:lvl9pPr marL="1828800" algn="l" rtl="0" eaLnBrk="1" fontAlgn="base" hangingPunct="1">
              <a:spcBef>
                <a:spcPct val="0"/>
              </a:spcBef>
              <a:spcAft>
                <a:spcPct val="0"/>
              </a:spcAft>
              <a:defRPr sz="3600">
                <a:solidFill>
                  <a:schemeClr val="tx2"/>
                </a:solidFill>
                <a:latin typeface="Georgia" pitchFamily="18" charset="0"/>
              </a:defRPr>
            </a:lvl9pPr>
          </a:lstStyle>
          <a:p>
            <a:pPr algn="ctr">
              <a:defRPr/>
            </a:pPr>
            <a:r>
              <a:rPr lang="en-US" sz="4000" kern="0" dirty="0">
                <a:solidFill>
                  <a:srgbClr val="FF0000"/>
                </a:solidFill>
                <a:latin typeface="Arial" charset="0"/>
              </a:rPr>
              <a:t>Investigation of acid-base balance parameters</a:t>
            </a:r>
            <a:endParaRPr lang="cs-CZ" sz="4000" kern="0" dirty="0">
              <a:solidFill>
                <a:srgbClr val="FF0000"/>
              </a:solidFill>
            </a:endParaRPr>
          </a:p>
        </p:txBody>
      </p:sp>
    </p:spTree>
    <p:custDataLst>
      <p:tags r:id="rId1"/>
    </p:custDataLst>
    <p:extLst>
      <p:ext uri="{BB962C8B-B14F-4D97-AF65-F5344CB8AC3E}">
        <p14:creationId xmlns:p14="http://schemas.microsoft.com/office/powerpoint/2010/main" val="28784690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8" name="Obdélník 27">
            <a:extLst>
              <a:ext uri="{FF2B5EF4-FFF2-40B4-BE49-F238E27FC236}">
                <a16:creationId xmlns:a16="http://schemas.microsoft.com/office/drawing/2014/main" id="{DBD23552-9520-4A7E-8295-8AE61D662555}"/>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3795" name="Rectangle 3">
            <a:extLst>
              <a:ext uri="{FF2B5EF4-FFF2-40B4-BE49-F238E27FC236}">
                <a16:creationId xmlns:a16="http://schemas.microsoft.com/office/drawing/2014/main" id="{ADA287B0-3C1A-412A-86B3-8ED9B869677F}"/>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33796" name="Rectangle 4">
            <a:extLst>
              <a:ext uri="{FF2B5EF4-FFF2-40B4-BE49-F238E27FC236}">
                <a16:creationId xmlns:a16="http://schemas.microsoft.com/office/drawing/2014/main" id="{8C689103-7EC2-4E3E-9986-891B3E55933D}"/>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3797" name="Rectangle 5">
            <a:extLst>
              <a:ext uri="{FF2B5EF4-FFF2-40B4-BE49-F238E27FC236}">
                <a16:creationId xmlns:a16="http://schemas.microsoft.com/office/drawing/2014/main" id="{213E445A-A120-4548-B5C1-0D49E97C4ACA}"/>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3798" name="Rectangle 6">
            <a:extLst>
              <a:ext uri="{FF2B5EF4-FFF2-40B4-BE49-F238E27FC236}">
                <a16:creationId xmlns:a16="http://schemas.microsoft.com/office/drawing/2014/main" id="{60579CAD-13A7-41D9-881B-2357C3CA5227}"/>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3799" name="Rectangle 7">
            <a:extLst>
              <a:ext uri="{FF2B5EF4-FFF2-40B4-BE49-F238E27FC236}">
                <a16:creationId xmlns:a16="http://schemas.microsoft.com/office/drawing/2014/main" id="{C6F7C1D7-290C-43D4-9AAF-A87FDBE34DB2}"/>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3800" name="Rectangle 8">
            <a:extLst>
              <a:ext uri="{FF2B5EF4-FFF2-40B4-BE49-F238E27FC236}">
                <a16:creationId xmlns:a16="http://schemas.microsoft.com/office/drawing/2014/main" id="{04D3DB6B-38C9-4D58-AE6F-EF4D614E9D18}"/>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3801" name="Rectangle 9">
            <a:extLst>
              <a:ext uri="{FF2B5EF4-FFF2-40B4-BE49-F238E27FC236}">
                <a16:creationId xmlns:a16="http://schemas.microsoft.com/office/drawing/2014/main" id="{DB40329D-60FB-44AA-812B-4D9024B5A4A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3802" name="Group 10">
            <a:extLst>
              <a:ext uri="{FF2B5EF4-FFF2-40B4-BE49-F238E27FC236}">
                <a16:creationId xmlns:a16="http://schemas.microsoft.com/office/drawing/2014/main" id="{553CC7A6-5F2E-4772-9AF2-1963E76DB72F}"/>
              </a:ext>
            </a:extLst>
          </p:cNvPr>
          <p:cNvGrpSpPr>
            <a:grpSpLocks/>
          </p:cNvGrpSpPr>
          <p:nvPr/>
        </p:nvGrpSpPr>
        <p:grpSpPr bwMode="auto">
          <a:xfrm>
            <a:off x="5088016" y="2141638"/>
            <a:ext cx="1655634" cy="2231852"/>
            <a:chOff x="2245" y="572"/>
            <a:chExt cx="1134" cy="1724"/>
          </a:xfrm>
        </p:grpSpPr>
        <p:sp>
          <p:nvSpPr>
            <p:cNvPr id="33814" name="Line 11">
              <a:extLst>
                <a:ext uri="{FF2B5EF4-FFF2-40B4-BE49-F238E27FC236}">
                  <a16:creationId xmlns:a16="http://schemas.microsoft.com/office/drawing/2014/main" id="{3E608D37-CD47-4A8E-9B78-902595D4129A}"/>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5" name="Line 12">
              <a:extLst>
                <a:ext uri="{FF2B5EF4-FFF2-40B4-BE49-F238E27FC236}">
                  <a16:creationId xmlns:a16="http://schemas.microsoft.com/office/drawing/2014/main" id="{D4E6284C-B9D7-41D2-90C2-07C8686C00E2}"/>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6" name="Line 13">
              <a:extLst>
                <a:ext uri="{FF2B5EF4-FFF2-40B4-BE49-F238E27FC236}">
                  <a16:creationId xmlns:a16="http://schemas.microsoft.com/office/drawing/2014/main" id="{9A2FD866-B48F-4EA7-B22F-DE86FC6A464C}"/>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3803" name="Rectangle 14">
            <a:extLst>
              <a:ext uri="{FF2B5EF4-FFF2-40B4-BE49-F238E27FC236}">
                <a16:creationId xmlns:a16="http://schemas.microsoft.com/office/drawing/2014/main" id="{0F6E606D-AFA6-47BC-AEB4-D65ADF861DE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3804" name="Group 15">
            <a:extLst>
              <a:ext uri="{FF2B5EF4-FFF2-40B4-BE49-F238E27FC236}">
                <a16:creationId xmlns:a16="http://schemas.microsoft.com/office/drawing/2014/main" id="{6BA4C141-0A2D-4004-A168-9120F981F8AA}"/>
              </a:ext>
            </a:extLst>
          </p:cNvPr>
          <p:cNvGrpSpPr>
            <a:grpSpLocks/>
          </p:cNvGrpSpPr>
          <p:nvPr/>
        </p:nvGrpSpPr>
        <p:grpSpPr bwMode="auto">
          <a:xfrm flipH="1">
            <a:off x="2711712" y="2141639"/>
            <a:ext cx="1439752" cy="2160420"/>
            <a:chOff x="2245" y="572"/>
            <a:chExt cx="1134" cy="1724"/>
          </a:xfrm>
        </p:grpSpPr>
        <p:sp>
          <p:nvSpPr>
            <p:cNvPr id="33811" name="Line 16">
              <a:extLst>
                <a:ext uri="{FF2B5EF4-FFF2-40B4-BE49-F238E27FC236}">
                  <a16:creationId xmlns:a16="http://schemas.microsoft.com/office/drawing/2014/main" id="{2F65A56E-BD36-49EC-B8F8-70128E95252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2" name="Line 17">
              <a:extLst>
                <a:ext uri="{FF2B5EF4-FFF2-40B4-BE49-F238E27FC236}">
                  <a16:creationId xmlns:a16="http://schemas.microsoft.com/office/drawing/2014/main" id="{E7E071AC-F216-4B31-8640-9AA2544B737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3" name="Line 18">
              <a:extLst>
                <a:ext uri="{FF2B5EF4-FFF2-40B4-BE49-F238E27FC236}">
                  <a16:creationId xmlns:a16="http://schemas.microsoft.com/office/drawing/2014/main" id="{84FA7A7F-1513-46E2-8A6F-E5A2BE207458}"/>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3805" name="Group 19">
            <a:extLst>
              <a:ext uri="{FF2B5EF4-FFF2-40B4-BE49-F238E27FC236}">
                <a16:creationId xmlns:a16="http://schemas.microsoft.com/office/drawing/2014/main" id="{88C8B1A0-4F96-450C-88F6-CDE85FB50C77}"/>
              </a:ext>
            </a:extLst>
          </p:cNvPr>
          <p:cNvGrpSpPr>
            <a:grpSpLocks/>
          </p:cNvGrpSpPr>
          <p:nvPr/>
        </p:nvGrpSpPr>
        <p:grpSpPr bwMode="auto">
          <a:xfrm flipH="1">
            <a:off x="7713539" y="4443336"/>
            <a:ext cx="1728653" cy="1585789"/>
            <a:chOff x="2245" y="572"/>
            <a:chExt cx="1134" cy="1724"/>
          </a:xfrm>
        </p:grpSpPr>
        <p:sp>
          <p:nvSpPr>
            <p:cNvPr id="33808" name="Line 20">
              <a:extLst>
                <a:ext uri="{FF2B5EF4-FFF2-40B4-BE49-F238E27FC236}">
                  <a16:creationId xmlns:a16="http://schemas.microsoft.com/office/drawing/2014/main" id="{B16F9277-CD56-4C8D-8BA9-032D41692CC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09" name="Line 21">
              <a:extLst>
                <a:ext uri="{FF2B5EF4-FFF2-40B4-BE49-F238E27FC236}">
                  <a16:creationId xmlns:a16="http://schemas.microsoft.com/office/drawing/2014/main" id="{648B3DBD-98A8-4236-8BD9-9C4B81123E61}"/>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0" name="Line 22">
              <a:extLst>
                <a:ext uri="{FF2B5EF4-FFF2-40B4-BE49-F238E27FC236}">
                  <a16:creationId xmlns:a16="http://schemas.microsoft.com/office/drawing/2014/main" id="{B2BCE677-DA1D-4C95-9616-668633A91A0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3807" name="Rectangle 2">
            <a:extLst>
              <a:ext uri="{FF2B5EF4-FFF2-40B4-BE49-F238E27FC236}">
                <a16:creationId xmlns:a16="http://schemas.microsoft.com/office/drawing/2014/main" id="{3402FF20-D68C-4A95-917A-033090EB36EE}"/>
              </a:ext>
            </a:extLst>
          </p:cNvPr>
          <p:cNvSpPr>
            <a:spLocks noGrp="1" noChangeArrowheads="1"/>
          </p:cNvSpPr>
          <p:nvPr>
            <p:ph type="title"/>
          </p:nvPr>
        </p:nvSpPr>
        <p:spPr>
          <a:xfrm>
            <a:off x="1524353" y="-144623"/>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25" name="Text Box 23">
            <a:extLst>
              <a:ext uri="{FF2B5EF4-FFF2-40B4-BE49-F238E27FC236}">
                <a16:creationId xmlns:a16="http://schemas.microsoft.com/office/drawing/2014/main" id="{9F31E674-C9C4-490F-8895-F1CC3F895BC2}"/>
              </a:ext>
            </a:extLst>
          </p:cNvPr>
          <p:cNvSpPr txBox="1">
            <a:spLocks noChangeArrowheads="1"/>
          </p:cNvSpPr>
          <p:nvPr/>
        </p:nvSpPr>
        <p:spPr bwMode="auto">
          <a:xfrm>
            <a:off x="7713540" y="1042737"/>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Tree>
    <p:custDataLst>
      <p:tags r:id="rId1"/>
    </p:custDataLst>
    <p:extLst>
      <p:ext uri="{BB962C8B-B14F-4D97-AF65-F5344CB8AC3E}">
        <p14:creationId xmlns:p14="http://schemas.microsoft.com/office/powerpoint/2010/main" val="100529789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1" name="Obdélník 30">
            <a:extLst>
              <a:ext uri="{FF2B5EF4-FFF2-40B4-BE49-F238E27FC236}">
                <a16:creationId xmlns:a16="http://schemas.microsoft.com/office/drawing/2014/main" id="{CE7B322E-F0D5-469A-AA2E-AE78501E9C85}"/>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5843" name="Rectangle 3">
            <a:extLst>
              <a:ext uri="{FF2B5EF4-FFF2-40B4-BE49-F238E27FC236}">
                <a16:creationId xmlns:a16="http://schemas.microsoft.com/office/drawing/2014/main" id="{0DC9E19E-7D5D-462B-A2FB-8D46B866060C}"/>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dirty="0">
                <a:solidFill>
                  <a:srgbClr val="FF0066"/>
                </a:solidFill>
              </a:rPr>
              <a:t>pH</a:t>
            </a:r>
            <a:r>
              <a:rPr lang="cs-CZ" altLang="cs-CZ" dirty="0"/>
              <a:t>, pCO2, [HCO</a:t>
            </a:r>
            <a:r>
              <a:rPr lang="cs-CZ" altLang="cs-CZ" baseline="-25000" dirty="0"/>
              <a:t>3</a:t>
            </a:r>
            <a:r>
              <a:rPr lang="cs-CZ" altLang="cs-CZ" baseline="40000" dirty="0"/>
              <a:t>-</a:t>
            </a:r>
            <a:r>
              <a:rPr lang="cs-CZ" altLang="cs-CZ" dirty="0"/>
              <a:t>]</a:t>
            </a:r>
          </a:p>
        </p:txBody>
      </p:sp>
      <p:sp>
        <p:nvSpPr>
          <p:cNvPr id="35844" name="Rectangle 4">
            <a:extLst>
              <a:ext uri="{FF2B5EF4-FFF2-40B4-BE49-F238E27FC236}">
                <a16:creationId xmlns:a16="http://schemas.microsoft.com/office/drawing/2014/main" id="{4B41879B-CD37-4110-A852-5B33FE45134D}"/>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5845" name="Rectangle 5">
            <a:extLst>
              <a:ext uri="{FF2B5EF4-FFF2-40B4-BE49-F238E27FC236}">
                <a16:creationId xmlns:a16="http://schemas.microsoft.com/office/drawing/2014/main" id="{8FA95F0A-47F4-48F3-AF5D-3116C8C24E19}"/>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5846" name="Rectangle 6">
            <a:extLst>
              <a:ext uri="{FF2B5EF4-FFF2-40B4-BE49-F238E27FC236}">
                <a16:creationId xmlns:a16="http://schemas.microsoft.com/office/drawing/2014/main" id="{0A81D918-2D21-4516-94C9-83D281C91FDD}"/>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5847" name="Rectangle 7">
            <a:extLst>
              <a:ext uri="{FF2B5EF4-FFF2-40B4-BE49-F238E27FC236}">
                <a16:creationId xmlns:a16="http://schemas.microsoft.com/office/drawing/2014/main" id="{7FEEAF14-D140-4BDB-81C5-D236F404C6C2}"/>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5848" name="Rectangle 8">
            <a:extLst>
              <a:ext uri="{FF2B5EF4-FFF2-40B4-BE49-F238E27FC236}">
                <a16:creationId xmlns:a16="http://schemas.microsoft.com/office/drawing/2014/main" id="{0FCFC9C2-3FFD-4E1A-AA83-C5AADE8E3D48}"/>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5849" name="Rectangle 9">
            <a:extLst>
              <a:ext uri="{FF2B5EF4-FFF2-40B4-BE49-F238E27FC236}">
                <a16:creationId xmlns:a16="http://schemas.microsoft.com/office/drawing/2014/main" id="{7E14791B-3934-4E0B-8AE3-1CD8BA8746DC}"/>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5850" name="Group 10">
            <a:extLst>
              <a:ext uri="{FF2B5EF4-FFF2-40B4-BE49-F238E27FC236}">
                <a16:creationId xmlns:a16="http://schemas.microsoft.com/office/drawing/2014/main" id="{3A90F6B9-1205-41DF-A04A-62A2F289BC14}"/>
              </a:ext>
            </a:extLst>
          </p:cNvPr>
          <p:cNvGrpSpPr>
            <a:grpSpLocks/>
          </p:cNvGrpSpPr>
          <p:nvPr/>
        </p:nvGrpSpPr>
        <p:grpSpPr bwMode="auto">
          <a:xfrm>
            <a:off x="5088016" y="2141638"/>
            <a:ext cx="1655634" cy="2231852"/>
            <a:chOff x="2245" y="572"/>
            <a:chExt cx="1134" cy="1724"/>
          </a:xfrm>
        </p:grpSpPr>
        <p:sp>
          <p:nvSpPr>
            <p:cNvPr id="35866" name="Line 11">
              <a:extLst>
                <a:ext uri="{FF2B5EF4-FFF2-40B4-BE49-F238E27FC236}">
                  <a16:creationId xmlns:a16="http://schemas.microsoft.com/office/drawing/2014/main" id="{95C669AB-47B4-4898-A288-6AF0C8320E7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7" name="Line 12">
              <a:extLst>
                <a:ext uri="{FF2B5EF4-FFF2-40B4-BE49-F238E27FC236}">
                  <a16:creationId xmlns:a16="http://schemas.microsoft.com/office/drawing/2014/main" id="{88A4DB82-73F3-4332-B7A8-0A45B37B1E91}"/>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8" name="Line 13">
              <a:extLst>
                <a:ext uri="{FF2B5EF4-FFF2-40B4-BE49-F238E27FC236}">
                  <a16:creationId xmlns:a16="http://schemas.microsoft.com/office/drawing/2014/main" id="{BE7C73BC-4471-4837-A30F-C7F1178EF666}"/>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5851" name="Rectangle 14">
            <a:extLst>
              <a:ext uri="{FF2B5EF4-FFF2-40B4-BE49-F238E27FC236}">
                <a16:creationId xmlns:a16="http://schemas.microsoft.com/office/drawing/2014/main" id="{58673B41-5C78-49D5-BC08-77E6B043023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5852" name="Group 15">
            <a:extLst>
              <a:ext uri="{FF2B5EF4-FFF2-40B4-BE49-F238E27FC236}">
                <a16:creationId xmlns:a16="http://schemas.microsoft.com/office/drawing/2014/main" id="{1D17DEC3-6744-48BB-A4F4-9AD94CC44927}"/>
              </a:ext>
            </a:extLst>
          </p:cNvPr>
          <p:cNvGrpSpPr>
            <a:grpSpLocks/>
          </p:cNvGrpSpPr>
          <p:nvPr/>
        </p:nvGrpSpPr>
        <p:grpSpPr bwMode="auto">
          <a:xfrm flipH="1">
            <a:off x="2711712" y="2141639"/>
            <a:ext cx="1439752" cy="2160420"/>
            <a:chOff x="2245" y="572"/>
            <a:chExt cx="1134" cy="1724"/>
          </a:xfrm>
        </p:grpSpPr>
        <p:sp>
          <p:nvSpPr>
            <p:cNvPr id="35863" name="Line 16">
              <a:extLst>
                <a:ext uri="{FF2B5EF4-FFF2-40B4-BE49-F238E27FC236}">
                  <a16:creationId xmlns:a16="http://schemas.microsoft.com/office/drawing/2014/main" id="{90159E5B-FDB5-43EF-9DAB-E90E3F79BB4A}"/>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4" name="Line 17">
              <a:extLst>
                <a:ext uri="{FF2B5EF4-FFF2-40B4-BE49-F238E27FC236}">
                  <a16:creationId xmlns:a16="http://schemas.microsoft.com/office/drawing/2014/main" id="{DC20D50C-1902-4BCC-AEE0-E6AD0E1AA28B}"/>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5" name="Line 18">
              <a:extLst>
                <a:ext uri="{FF2B5EF4-FFF2-40B4-BE49-F238E27FC236}">
                  <a16:creationId xmlns:a16="http://schemas.microsoft.com/office/drawing/2014/main" id="{8DE1DDD0-518D-49E3-B0C3-856DCB3B6128}"/>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5853" name="Group 19">
            <a:extLst>
              <a:ext uri="{FF2B5EF4-FFF2-40B4-BE49-F238E27FC236}">
                <a16:creationId xmlns:a16="http://schemas.microsoft.com/office/drawing/2014/main" id="{4A8BEC83-60DD-424A-BC32-596469EBA126}"/>
              </a:ext>
            </a:extLst>
          </p:cNvPr>
          <p:cNvGrpSpPr>
            <a:grpSpLocks/>
          </p:cNvGrpSpPr>
          <p:nvPr/>
        </p:nvGrpSpPr>
        <p:grpSpPr bwMode="auto">
          <a:xfrm flipH="1">
            <a:off x="7713539" y="4443336"/>
            <a:ext cx="1728653" cy="1585789"/>
            <a:chOff x="2245" y="572"/>
            <a:chExt cx="1134" cy="1724"/>
          </a:xfrm>
        </p:grpSpPr>
        <p:sp>
          <p:nvSpPr>
            <p:cNvPr id="35860" name="Line 20">
              <a:extLst>
                <a:ext uri="{FF2B5EF4-FFF2-40B4-BE49-F238E27FC236}">
                  <a16:creationId xmlns:a16="http://schemas.microsoft.com/office/drawing/2014/main" id="{43174459-1BC5-44BF-AA22-8139938FCF7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1" name="Line 21">
              <a:extLst>
                <a:ext uri="{FF2B5EF4-FFF2-40B4-BE49-F238E27FC236}">
                  <a16:creationId xmlns:a16="http://schemas.microsoft.com/office/drawing/2014/main" id="{B6125C2C-4EFA-4B49-A119-19B0DF848CC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2" name="Line 22">
              <a:extLst>
                <a:ext uri="{FF2B5EF4-FFF2-40B4-BE49-F238E27FC236}">
                  <a16:creationId xmlns:a16="http://schemas.microsoft.com/office/drawing/2014/main" id="{C257636E-3735-4E91-B3F7-E75B163ED13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5855" name="TextovéPole 1">
            <a:extLst>
              <a:ext uri="{FF2B5EF4-FFF2-40B4-BE49-F238E27FC236}">
                <a16:creationId xmlns:a16="http://schemas.microsoft.com/office/drawing/2014/main" id="{883F7B61-3502-4562-95C0-98A1CA4EE0D3}"/>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5856" name="Picture 4" descr="BÜRETTE ZU APPARAT N.VAN SLYKE">
            <a:extLst>
              <a:ext uri="{FF2B5EF4-FFF2-40B4-BE49-F238E27FC236}">
                <a16:creationId xmlns:a16="http://schemas.microsoft.com/office/drawing/2014/main" id="{0F8099D1-38A7-406A-9E08-001F991431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23092" y="1841623"/>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7" name="Picture 6" descr="http://centennial.rucares.org/centennial/assets_public/images/53_photo1.jpg">
            <a:extLst>
              <a:ext uri="{FF2B5EF4-FFF2-40B4-BE49-F238E27FC236}">
                <a16:creationId xmlns:a16="http://schemas.microsoft.com/office/drawing/2014/main" id="{5267AB6F-8D27-4205-BD91-781EFC4A7A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8" name="Picture 25" descr="http://www.asbmb.org/uploadedfiles/aboutus/asbmb_history/past_president_images/large_images/1920s/1921_1922VanSlyke.jpg">
            <a:extLst>
              <a:ext uri="{FF2B5EF4-FFF2-40B4-BE49-F238E27FC236}">
                <a16:creationId xmlns:a16="http://schemas.microsoft.com/office/drawing/2014/main" id="{0238E85D-C38B-4BF7-B7FC-8456DF0BF6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9" name="Rectangle 2">
            <a:extLst>
              <a:ext uri="{FF2B5EF4-FFF2-40B4-BE49-F238E27FC236}">
                <a16:creationId xmlns:a16="http://schemas.microsoft.com/office/drawing/2014/main" id="{33923D56-DA96-4632-BE19-D183588D7E9E}"/>
              </a:ext>
            </a:extLst>
          </p:cNvPr>
          <p:cNvSpPr>
            <a:spLocks noGrp="1" noChangeArrowheads="1"/>
          </p:cNvSpPr>
          <p:nvPr>
            <p:ph type="title"/>
          </p:nvPr>
        </p:nvSpPr>
        <p:spPr>
          <a:xfrm>
            <a:off x="1524353" y="-145367"/>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30" name="Text Box 23">
            <a:extLst>
              <a:ext uri="{FF2B5EF4-FFF2-40B4-BE49-F238E27FC236}">
                <a16:creationId xmlns:a16="http://schemas.microsoft.com/office/drawing/2014/main" id="{09B6E1AB-108A-48A9-AE8C-87AF448D65EB}"/>
              </a:ext>
            </a:extLst>
          </p:cNvPr>
          <p:cNvSpPr txBox="1">
            <a:spLocks noChangeArrowheads="1"/>
          </p:cNvSpPr>
          <p:nvPr/>
        </p:nvSpPr>
        <p:spPr bwMode="auto">
          <a:xfrm>
            <a:off x="7657287" y="1103900"/>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Tree>
    <p:custDataLst>
      <p:tags r:id="rId1"/>
    </p:custDataLst>
    <p:extLst>
      <p:ext uri="{BB962C8B-B14F-4D97-AF65-F5344CB8AC3E}">
        <p14:creationId xmlns:p14="http://schemas.microsoft.com/office/powerpoint/2010/main" val="36727263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 name="Obdélník 5">
            <a:extLst>
              <a:ext uri="{FF2B5EF4-FFF2-40B4-BE49-F238E27FC236}">
                <a16:creationId xmlns:a16="http://schemas.microsoft.com/office/drawing/2014/main" id="{D0D9020F-4ADF-4209-8E21-789BE8158992}"/>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7892" name="Rectangle 4">
            <a:extLst>
              <a:ext uri="{FF2B5EF4-FFF2-40B4-BE49-F238E27FC236}">
                <a16:creationId xmlns:a16="http://schemas.microsoft.com/office/drawing/2014/main" id="{8FE0F5FC-2E89-43AC-A58E-26F732176EFE}"/>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7893" name="Rectangle 5">
            <a:extLst>
              <a:ext uri="{FF2B5EF4-FFF2-40B4-BE49-F238E27FC236}">
                <a16:creationId xmlns:a16="http://schemas.microsoft.com/office/drawing/2014/main" id="{F6505F6E-28FD-417E-BD33-A5B9D366EFC0}"/>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7894" name="Rectangle 6">
            <a:extLst>
              <a:ext uri="{FF2B5EF4-FFF2-40B4-BE49-F238E27FC236}">
                <a16:creationId xmlns:a16="http://schemas.microsoft.com/office/drawing/2014/main" id="{F55BAFCF-04A3-4FC8-9991-02E9661AF01E}"/>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7895" name="Rectangle 7">
            <a:extLst>
              <a:ext uri="{FF2B5EF4-FFF2-40B4-BE49-F238E27FC236}">
                <a16:creationId xmlns:a16="http://schemas.microsoft.com/office/drawing/2014/main" id="{E9059963-ABF7-4515-ADD5-43812614C8B9}"/>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7896" name="Rectangle 8">
            <a:extLst>
              <a:ext uri="{FF2B5EF4-FFF2-40B4-BE49-F238E27FC236}">
                <a16:creationId xmlns:a16="http://schemas.microsoft.com/office/drawing/2014/main" id="{905C9A0C-3868-4DF3-AE6F-33C450F3D3A4}"/>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7897" name="Rectangle 9">
            <a:extLst>
              <a:ext uri="{FF2B5EF4-FFF2-40B4-BE49-F238E27FC236}">
                <a16:creationId xmlns:a16="http://schemas.microsoft.com/office/drawing/2014/main" id="{81620F9D-B8A4-41A6-B0F2-84775361E815}"/>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7898" name="Group 10">
            <a:extLst>
              <a:ext uri="{FF2B5EF4-FFF2-40B4-BE49-F238E27FC236}">
                <a16:creationId xmlns:a16="http://schemas.microsoft.com/office/drawing/2014/main" id="{D389DA02-2B83-48E9-A56F-DA87F734DC89}"/>
              </a:ext>
            </a:extLst>
          </p:cNvPr>
          <p:cNvGrpSpPr>
            <a:grpSpLocks/>
          </p:cNvGrpSpPr>
          <p:nvPr/>
        </p:nvGrpSpPr>
        <p:grpSpPr bwMode="auto">
          <a:xfrm>
            <a:off x="5088016" y="2141638"/>
            <a:ext cx="1655634" cy="2231852"/>
            <a:chOff x="2245" y="572"/>
            <a:chExt cx="1134" cy="1724"/>
          </a:xfrm>
        </p:grpSpPr>
        <p:sp>
          <p:nvSpPr>
            <p:cNvPr id="37917" name="Line 11">
              <a:extLst>
                <a:ext uri="{FF2B5EF4-FFF2-40B4-BE49-F238E27FC236}">
                  <a16:creationId xmlns:a16="http://schemas.microsoft.com/office/drawing/2014/main" id="{F5D70E37-8CB8-4993-95CF-ED9D66A6A2E8}"/>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7918" name="Line 12">
              <a:extLst>
                <a:ext uri="{FF2B5EF4-FFF2-40B4-BE49-F238E27FC236}">
                  <a16:creationId xmlns:a16="http://schemas.microsoft.com/office/drawing/2014/main" id="{A9899CEE-68BB-4ACD-982B-1063DD17E60A}"/>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7919" name="Line 13">
              <a:extLst>
                <a:ext uri="{FF2B5EF4-FFF2-40B4-BE49-F238E27FC236}">
                  <a16:creationId xmlns:a16="http://schemas.microsoft.com/office/drawing/2014/main" id="{1B39E85C-58C1-4B00-90EF-AD264B73A11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899" name="Rectangle 14">
            <a:extLst>
              <a:ext uri="{FF2B5EF4-FFF2-40B4-BE49-F238E27FC236}">
                <a16:creationId xmlns:a16="http://schemas.microsoft.com/office/drawing/2014/main" id="{8B4585DA-FC01-4B00-8C12-0ADFF163352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7900" name="Group 15">
            <a:extLst>
              <a:ext uri="{FF2B5EF4-FFF2-40B4-BE49-F238E27FC236}">
                <a16:creationId xmlns:a16="http://schemas.microsoft.com/office/drawing/2014/main" id="{1F385703-978E-4FB4-B554-C760E9F9B40A}"/>
              </a:ext>
            </a:extLst>
          </p:cNvPr>
          <p:cNvGrpSpPr>
            <a:grpSpLocks/>
          </p:cNvGrpSpPr>
          <p:nvPr/>
        </p:nvGrpSpPr>
        <p:grpSpPr bwMode="auto">
          <a:xfrm flipH="1">
            <a:off x="2711712" y="2141639"/>
            <a:ext cx="1439752" cy="2160420"/>
            <a:chOff x="2245" y="572"/>
            <a:chExt cx="1134" cy="1724"/>
          </a:xfrm>
        </p:grpSpPr>
        <p:sp>
          <p:nvSpPr>
            <p:cNvPr id="37914" name="Line 16">
              <a:extLst>
                <a:ext uri="{FF2B5EF4-FFF2-40B4-BE49-F238E27FC236}">
                  <a16:creationId xmlns:a16="http://schemas.microsoft.com/office/drawing/2014/main" id="{5C27FADE-AA45-47FA-8352-28AB46291B7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5" name="Line 17">
              <a:extLst>
                <a:ext uri="{FF2B5EF4-FFF2-40B4-BE49-F238E27FC236}">
                  <a16:creationId xmlns:a16="http://schemas.microsoft.com/office/drawing/2014/main" id="{5D256501-AE72-44BC-8A83-7BEB89FD043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6" name="Line 18">
              <a:extLst>
                <a:ext uri="{FF2B5EF4-FFF2-40B4-BE49-F238E27FC236}">
                  <a16:creationId xmlns:a16="http://schemas.microsoft.com/office/drawing/2014/main" id="{D4F05A35-04C3-4C8C-AF60-8D6BEAC3CDC8}"/>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7901" name="Group 19">
            <a:extLst>
              <a:ext uri="{FF2B5EF4-FFF2-40B4-BE49-F238E27FC236}">
                <a16:creationId xmlns:a16="http://schemas.microsoft.com/office/drawing/2014/main" id="{CEDFC496-C8D0-42DB-93DA-595C2322F59C}"/>
              </a:ext>
            </a:extLst>
          </p:cNvPr>
          <p:cNvGrpSpPr>
            <a:grpSpLocks/>
          </p:cNvGrpSpPr>
          <p:nvPr/>
        </p:nvGrpSpPr>
        <p:grpSpPr bwMode="auto">
          <a:xfrm flipH="1">
            <a:off x="7713539" y="4443336"/>
            <a:ext cx="1728653" cy="1585789"/>
            <a:chOff x="2245" y="572"/>
            <a:chExt cx="1134" cy="1724"/>
          </a:xfrm>
        </p:grpSpPr>
        <p:sp>
          <p:nvSpPr>
            <p:cNvPr id="37911" name="Line 20">
              <a:extLst>
                <a:ext uri="{FF2B5EF4-FFF2-40B4-BE49-F238E27FC236}">
                  <a16:creationId xmlns:a16="http://schemas.microsoft.com/office/drawing/2014/main" id="{93911025-E9D6-4C1C-A00D-79C2B4704B65}"/>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2" name="Line 21">
              <a:extLst>
                <a:ext uri="{FF2B5EF4-FFF2-40B4-BE49-F238E27FC236}">
                  <a16:creationId xmlns:a16="http://schemas.microsoft.com/office/drawing/2014/main" id="{3F50F7E9-28DE-4D20-8666-BBCDAA05F68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3" name="Line 22">
              <a:extLst>
                <a:ext uri="{FF2B5EF4-FFF2-40B4-BE49-F238E27FC236}">
                  <a16:creationId xmlns:a16="http://schemas.microsoft.com/office/drawing/2014/main" id="{AABFB423-EBBB-455C-A2BD-22038C491639}"/>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3" name="TextovéPole 1">
            <a:extLst>
              <a:ext uri="{FF2B5EF4-FFF2-40B4-BE49-F238E27FC236}">
                <a16:creationId xmlns:a16="http://schemas.microsoft.com/office/drawing/2014/main" id="{BB9837B5-2596-4CEE-B182-CA06C56A2EA7}"/>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7904" name="Picture 4" descr="BÜRETTE ZU APPARAT N.VAN SLYKE">
            <a:extLst>
              <a:ext uri="{FF2B5EF4-FFF2-40B4-BE49-F238E27FC236}">
                <a16:creationId xmlns:a16="http://schemas.microsoft.com/office/drawing/2014/main" id="{970DBEE8-0CA6-4D3F-91F2-4BC2103C79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5" name="Picture 6" descr="http://centennial.rucares.org/centennial/assets_public/images/53_photo1.jpg">
            <a:extLst>
              <a:ext uri="{FF2B5EF4-FFF2-40B4-BE49-F238E27FC236}">
                <a16:creationId xmlns:a16="http://schemas.microsoft.com/office/drawing/2014/main" id="{0D6F4279-5966-4D7A-B07B-C0B6BD441C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6" name="Picture 25" descr="http://www.asbmb.org/uploadedfiles/aboutus/asbmb_history/past_president_images/large_images/1920s/1921_1922VanSlyke.jpg">
            <a:extLst>
              <a:ext uri="{FF2B5EF4-FFF2-40B4-BE49-F238E27FC236}">
                <a16:creationId xmlns:a16="http://schemas.microsoft.com/office/drawing/2014/main" id="{9BECA7BD-2B6D-4DBA-B3A1-CE83C88F95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E677EF8C-4867-422A-92C9-FDA9A3DEB445}"/>
              </a:ext>
            </a:extLst>
          </p:cNvPr>
          <p:cNvSpPr/>
          <p:nvPr/>
        </p:nvSpPr>
        <p:spPr>
          <a:xfrm>
            <a:off x="2135494" y="1140003"/>
            <a:ext cx="252393" cy="569869"/>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37908" name="TextovéPole 4">
            <a:extLst>
              <a:ext uri="{FF2B5EF4-FFF2-40B4-BE49-F238E27FC236}">
                <a16:creationId xmlns:a16="http://schemas.microsoft.com/office/drawing/2014/main" id="{1298254D-1C9E-43E7-A767-33F84F0568F4}"/>
              </a:ext>
            </a:extLst>
          </p:cNvPr>
          <p:cNvSpPr txBox="1">
            <a:spLocks noChangeArrowheads="1"/>
          </p:cNvSpPr>
          <p:nvPr/>
        </p:nvSpPr>
        <p:spPr bwMode="auto">
          <a:xfrm>
            <a:off x="1979932" y="692361"/>
            <a:ext cx="715260"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CO</a:t>
            </a:r>
            <a:r>
              <a:rPr lang="cs-CZ" altLang="cs-CZ" sz="2399" baseline="-25000">
                <a:latin typeface="Times New Roman" panose="02020603050405020304" pitchFamily="18" charset="0"/>
              </a:rPr>
              <a:t>2</a:t>
            </a:r>
          </a:p>
        </p:txBody>
      </p:sp>
      <p:sp>
        <p:nvSpPr>
          <p:cNvPr id="37909" name="TextovéPole 33">
            <a:extLst>
              <a:ext uri="{FF2B5EF4-FFF2-40B4-BE49-F238E27FC236}">
                <a16:creationId xmlns:a16="http://schemas.microsoft.com/office/drawing/2014/main" id="{46FD353F-673F-43F6-BCCC-ABEF4FB4FD2E}"/>
              </a:ext>
            </a:extLst>
          </p:cNvPr>
          <p:cNvSpPr txBox="1">
            <a:spLocks noChangeArrowheads="1"/>
          </p:cNvSpPr>
          <p:nvPr/>
        </p:nvSpPr>
        <p:spPr bwMode="auto">
          <a:xfrm>
            <a:off x="3518098" y="1044759"/>
            <a:ext cx="24625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latin typeface="Times New Roman" panose="02020603050405020304" pitchFamily="18" charset="0"/>
              </a:rPr>
              <a:t>vacuum</a:t>
            </a:r>
            <a:r>
              <a:rPr lang="cs-CZ" altLang="cs-CZ" sz="2399" dirty="0">
                <a:latin typeface="Times New Roman" panose="02020603050405020304" pitchFamily="18" charset="0"/>
              </a:rPr>
              <a:t> </a:t>
            </a:r>
            <a:r>
              <a:rPr lang="cs-CZ" altLang="cs-CZ" sz="2399" dirty="0" err="1">
                <a:latin typeface="Times New Roman" panose="02020603050405020304" pitchFamily="18" charset="0"/>
              </a:rPr>
              <a:t>extraction</a:t>
            </a:r>
            <a:endParaRPr lang="cs-CZ" altLang="cs-CZ" sz="2399" dirty="0">
              <a:latin typeface="Times New Roman" panose="02020603050405020304" pitchFamily="18" charset="0"/>
            </a:endParaRPr>
          </a:p>
        </p:txBody>
      </p:sp>
      <p:sp>
        <p:nvSpPr>
          <p:cNvPr id="37910" name="Rectangle 2">
            <a:extLst>
              <a:ext uri="{FF2B5EF4-FFF2-40B4-BE49-F238E27FC236}">
                <a16:creationId xmlns:a16="http://schemas.microsoft.com/office/drawing/2014/main" id="{544C48A4-4E2F-40B1-A175-DAD0B28CFD3D}"/>
              </a:ext>
            </a:extLst>
          </p:cNvPr>
          <p:cNvSpPr>
            <a:spLocks noGrp="1" noChangeArrowheads="1"/>
          </p:cNvSpPr>
          <p:nvPr>
            <p:ph type="title"/>
          </p:nvPr>
        </p:nvSpPr>
        <p:spPr>
          <a:xfrm>
            <a:off x="1344581" y="-107677"/>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37902" name="Text Box 23">
            <a:extLst>
              <a:ext uri="{FF2B5EF4-FFF2-40B4-BE49-F238E27FC236}">
                <a16:creationId xmlns:a16="http://schemas.microsoft.com/office/drawing/2014/main" id="{BB0CD840-3984-467F-BFFE-BD6BAF7A0B93}"/>
              </a:ext>
            </a:extLst>
          </p:cNvPr>
          <p:cNvSpPr txBox="1">
            <a:spLocks noChangeArrowheads="1"/>
          </p:cNvSpPr>
          <p:nvPr/>
        </p:nvSpPr>
        <p:spPr bwMode="auto">
          <a:xfrm>
            <a:off x="7713540" y="1042737"/>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
        <p:nvSpPr>
          <p:cNvPr id="3" name="Zástupný symbol pro obsah 2">
            <a:extLst>
              <a:ext uri="{FF2B5EF4-FFF2-40B4-BE49-F238E27FC236}">
                <a16:creationId xmlns:a16="http://schemas.microsoft.com/office/drawing/2014/main" id="{9F15ABC6-8D5C-43A8-954D-29A197170104}"/>
              </a:ext>
            </a:extLst>
          </p:cNvPr>
          <p:cNvSpPr>
            <a:spLocks noGrp="1"/>
          </p:cNvSpPr>
          <p:nvPr>
            <p:ph idx="1"/>
          </p:nvPr>
        </p:nvSpPr>
        <p:spPr/>
        <p:txBody>
          <a:bodyPr/>
          <a:lstStyle/>
          <a:p>
            <a:endParaRPr lang="en-US"/>
          </a:p>
        </p:txBody>
      </p:sp>
    </p:spTree>
    <p:custDataLst>
      <p:tags r:id="rId1"/>
    </p:custDataLst>
    <p:extLst>
      <p:ext uri="{BB962C8B-B14F-4D97-AF65-F5344CB8AC3E}">
        <p14:creationId xmlns:p14="http://schemas.microsoft.com/office/powerpoint/2010/main" val="44775470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9938" name="Rectangle 8">
            <a:extLst>
              <a:ext uri="{FF2B5EF4-FFF2-40B4-BE49-F238E27FC236}">
                <a16:creationId xmlns:a16="http://schemas.microsoft.com/office/drawing/2014/main" id="{CB522E8E-2E79-4FB5-8FD7-F49970AE6F00}"/>
              </a:ext>
            </a:extLst>
          </p:cNvPr>
          <p:cNvSpPr>
            <a:spLocks noChangeArrowheads="1"/>
          </p:cNvSpPr>
          <p:nvPr/>
        </p:nvSpPr>
        <p:spPr bwMode="auto">
          <a:xfrm>
            <a:off x="1775159" y="620930"/>
            <a:ext cx="1254028"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59B6F0B2-675F-4632-9147-461BEB893C63}"/>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9941" name="Rectangle 4">
            <a:extLst>
              <a:ext uri="{FF2B5EF4-FFF2-40B4-BE49-F238E27FC236}">
                <a16:creationId xmlns:a16="http://schemas.microsoft.com/office/drawing/2014/main" id="{A0D56EA4-ABC5-48E6-B9A3-0585E862D7CB}"/>
              </a:ext>
            </a:extLst>
          </p:cNvPr>
          <p:cNvSpPr>
            <a:spLocks noChangeArrowheads="1"/>
          </p:cNvSpPr>
          <p:nvPr/>
        </p:nvSpPr>
        <p:spPr bwMode="auto">
          <a:xfrm>
            <a:off x="6745238" y="1989250"/>
            <a:ext cx="934965" cy="431767"/>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9942" name="Rectangle 5">
            <a:extLst>
              <a:ext uri="{FF2B5EF4-FFF2-40B4-BE49-F238E27FC236}">
                <a16:creationId xmlns:a16="http://schemas.microsoft.com/office/drawing/2014/main" id="{F4CE27B6-20CD-4980-8A20-997552BE54DC}"/>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9943" name="Rectangle 6">
            <a:extLst>
              <a:ext uri="{FF2B5EF4-FFF2-40B4-BE49-F238E27FC236}">
                <a16:creationId xmlns:a16="http://schemas.microsoft.com/office/drawing/2014/main" id="{83C2F13B-AC21-43B4-BF08-5E6CEE6EF512}"/>
              </a:ext>
            </a:extLst>
          </p:cNvPr>
          <p:cNvSpPr>
            <a:spLocks noChangeArrowheads="1"/>
          </p:cNvSpPr>
          <p:nvPr/>
        </p:nvSpPr>
        <p:spPr bwMode="auto">
          <a:xfrm>
            <a:off x="6781748" y="5238611"/>
            <a:ext cx="934966" cy="1214344"/>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9944" name="Rectangle 7">
            <a:extLst>
              <a:ext uri="{FF2B5EF4-FFF2-40B4-BE49-F238E27FC236}">
                <a16:creationId xmlns:a16="http://schemas.microsoft.com/office/drawing/2014/main" id="{1FC14977-9029-408B-9CBE-D912F3BB43A5}"/>
              </a:ext>
            </a:extLst>
          </p:cNvPr>
          <p:cNvSpPr>
            <a:spLocks noChangeArrowheads="1"/>
          </p:cNvSpPr>
          <p:nvPr/>
        </p:nvSpPr>
        <p:spPr bwMode="auto">
          <a:xfrm>
            <a:off x="9472352" y="4797321"/>
            <a:ext cx="934965" cy="830198"/>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9945" name="Rectangle 8">
            <a:extLst>
              <a:ext uri="{FF2B5EF4-FFF2-40B4-BE49-F238E27FC236}">
                <a16:creationId xmlns:a16="http://schemas.microsoft.com/office/drawing/2014/main" id="{113D06DD-9CE1-41CA-8F04-F21597AE67C4}"/>
              </a:ext>
            </a:extLst>
          </p:cNvPr>
          <p:cNvSpPr>
            <a:spLocks noChangeArrowheads="1"/>
          </p:cNvSpPr>
          <p:nvPr/>
        </p:nvSpPr>
        <p:spPr bwMode="auto">
          <a:xfrm>
            <a:off x="1776746" y="1700347"/>
            <a:ext cx="934965" cy="585742"/>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9946" name="Rectangle 9">
            <a:extLst>
              <a:ext uri="{FF2B5EF4-FFF2-40B4-BE49-F238E27FC236}">
                <a16:creationId xmlns:a16="http://schemas.microsoft.com/office/drawing/2014/main" id="{5157221B-393C-4A26-8AD6-7283FA06BA1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9947" name="Group 10">
            <a:extLst>
              <a:ext uri="{FF2B5EF4-FFF2-40B4-BE49-F238E27FC236}">
                <a16:creationId xmlns:a16="http://schemas.microsoft.com/office/drawing/2014/main" id="{BBDB8541-B916-45A8-A583-142467B266F1}"/>
              </a:ext>
            </a:extLst>
          </p:cNvPr>
          <p:cNvGrpSpPr>
            <a:grpSpLocks/>
          </p:cNvGrpSpPr>
          <p:nvPr/>
        </p:nvGrpSpPr>
        <p:grpSpPr bwMode="auto">
          <a:xfrm>
            <a:off x="5088016" y="2141638"/>
            <a:ext cx="1655634" cy="2231852"/>
            <a:chOff x="2245" y="572"/>
            <a:chExt cx="1134" cy="1724"/>
          </a:xfrm>
        </p:grpSpPr>
        <p:sp>
          <p:nvSpPr>
            <p:cNvPr id="39965" name="Line 11">
              <a:extLst>
                <a:ext uri="{FF2B5EF4-FFF2-40B4-BE49-F238E27FC236}">
                  <a16:creationId xmlns:a16="http://schemas.microsoft.com/office/drawing/2014/main" id="{D4B65208-497B-42E9-B3C8-B8A4D6B6821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9966" name="Line 12">
              <a:extLst>
                <a:ext uri="{FF2B5EF4-FFF2-40B4-BE49-F238E27FC236}">
                  <a16:creationId xmlns:a16="http://schemas.microsoft.com/office/drawing/2014/main" id="{AD3C095A-5FC2-426A-82C0-89A3A02E65C8}"/>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9967" name="Line 13">
              <a:extLst>
                <a:ext uri="{FF2B5EF4-FFF2-40B4-BE49-F238E27FC236}">
                  <a16:creationId xmlns:a16="http://schemas.microsoft.com/office/drawing/2014/main" id="{0B291601-A97C-4FBC-8F7B-446343553E8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9948" name="Rectangle 14">
            <a:extLst>
              <a:ext uri="{FF2B5EF4-FFF2-40B4-BE49-F238E27FC236}">
                <a16:creationId xmlns:a16="http://schemas.microsoft.com/office/drawing/2014/main" id="{57C317B1-603B-414F-A758-D4DBD54B2DFA}"/>
              </a:ext>
            </a:extLst>
          </p:cNvPr>
          <p:cNvSpPr>
            <a:spLocks noChangeArrowheads="1"/>
          </p:cNvSpPr>
          <p:nvPr/>
        </p:nvSpPr>
        <p:spPr bwMode="auto">
          <a:xfrm>
            <a:off x="4151464" y="3068666"/>
            <a:ext cx="934965" cy="431767"/>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9949" name="Group 15">
            <a:extLst>
              <a:ext uri="{FF2B5EF4-FFF2-40B4-BE49-F238E27FC236}">
                <a16:creationId xmlns:a16="http://schemas.microsoft.com/office/drawing/2014/main" id="{37DD1ED1-6E2F-4992-A571-FA68D22895A4}"/>
              </a:ext>
            </a:extLst>
          </p:cNvPr>
          <p:cNvGrpSpPr>
            <a:grpSpLocks/>
          </p:cNvGrpSpPr>
          <p:nvPr/>
        </p:nvGrpSpPr>
        <p:grpSpPr bwMode="auto">
          <a:xfrm flipH="1">
            <a:off x="2711712" y="2141639"/>
            <a:ext cx="1439752" cy="2160420"/>
            <a:chOff x="2245" y="572"/>
            <a:chExt cx="1134" cy="1724"/>
          </a:xfrm>
        </p:grpSpPr>
        <p:sp>
          <p:nvSpPr>
            <p:cNvPr id="39962" name="Line 16">
              <a:extLst>
                <a:ext uri="{FF2B5EF4-FFF2-40B4-BE49-F238E27FC236}">
                  <a16:creationId xmlns:a16="http://schemas.microsoft.com/office/drawing/2014/main" id="{1065435B-6293-4927-9DF6-B9F5CB9566D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3" name="Line 17">
              <a:extLst>
                <a:ext uri="{FF2B5EF4-FFF2-40B4-BE49-F238E27FC236}">
                  <a16:creationId xmlns:a16="http://schemas.microsoft.com/office/drawing/2014/main" id="{2C857590-FA50-4200-AF8F-69632BBFBB42}"/>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4" name="Line 18">
              <a:extLst>
                <a:ext uri="{FF2B5EF4-FFF2-40B4-BE49-F238E27FC236}">
                  <a16:creationId xmlns:a16="http://schemas.microsoft.com/office/drawing/2014/main" id="{A381732F-B1E2-4740-BAAF-693EDF296897}"/>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9950" name="Group 19">
            <a:extLst>
              <a:ext uri="{FF2B5EF4-FFF2-40B4-BE49-F238E27FC236}">
                <a16:creationId xmlns:a16="http://schemas.microsoft.com/office/drawing/2014/main" id="{D4D510B7-AE81-42D3-A184-7DDA29A232BC}"/>
              </a:ext>
            </a:extLst>
          </p:cNvPr>
          <p:cNvGrpSpPr>
            <a:grpSpLocks/>
          </p:cNvGrpSpPr>
          <p:nvPr/>
        </p:nvGrpSpPr>
        <p:grpSpPr bwMode="auto">
          <a:xfrm flipH="1">
            <a:off x="7713539" y="4443336"/>
            <a:ext cx="1728653" cy="1585789"/>
            <a:chOff x="2245" y="572"/>
            <a:chExt cx="1134" cy="1724"/>
          </a:xfrm>
        </p:grpSpPr>
        <p:sp>
          <p:nvSpPr>
            <p:cNvPr id="39959" name="Line 20">
              <a:extLst>
                <a:ext uri="{FF2B5EF4-FFF2-40B4-BE49-F238E27FC236}">
                  <a16:creationId xmlns:a16="http://schemas.microsoft.com/office/drawing/2014/main" id="{C0A737A2-9991-483D-A389-EEED8716AF3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0" name="Line 21">
              <a:extLst>
                <a:ext uri="{FF2B5EF4-FFF2-40B4-BE49-F238E27FC236}">
                  <a16:creationId xmlns:a16="http://schemas.microsoft.com/office/drawing/2014/main" id="{5EF0482C-602E-4DDC-9666-4E361366D66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1" name="Line 22">
              <a:extLst>
                <a:ext uri="{FF2B5EF4-FFF2-40B4-BE49-F238E27FC236}">
                  <a16:creationId xmlns:a16="http://schemas.microsoft.com/office/drawing/2014/main" id="{6DFA0951-67E3-4393-8F6A-653A95674CEB}"/>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9952" name="TextovéPole 1">
            <a:extLst>
              <a:ext uri="{FF2B5EF4-FFF2-40B4-BE49-F238E27FC236}">
                <a16:creationId xmlns:a16="http://schemas.microsoft.com/office/drawing/2014/main" id="{AF1CB8C2-5FFE-4154-9661-D83D66F2622F}"/>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9953" name="Picture 4" descr="BÜRETTE ZU APPARAT N.VAN SLYKE">
            <a:extLst>
              <a:ext uri="{FF2B5EF4-FFF2-40B4-BE49-F238E27FC236}">
                <a16:creationId xmlns:a16="http://schemas.microsoft.com/office/drawing/2014/main" id="{0719F174-8FA9-491A-81B4-531CCC3E0D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4" name="Picture 6" descr="http://centennial.rucares.org/centennial/assets_public/images/53_photo1.jpg">
            <a:extLst>
              <a:ext uri="{FF2B5EF4-FFF2-40B4-BE49-F238E27FC236}">
                <a16:creationId xmlns:a16="http://schemas.microsoft.com/office/drawing/2014/main" id="{4D58968B-21CE-444C-9C08-D3E907D85A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5" name="Picture 25" descr="http://www.asbmb.org/uploadedfiles/aboutus/asbmb_history/past_president_images/large_images/1920s/1921_1922VanSlyke.jpg">
            <a:extLst>
              <a:ext uri="{FF2B5EF4-FFF2-40B4-BE49-F238E27FC236}">
                <a16:creationId xmlns:a16="http://schemas.microsoft.com/office/drawing/2014/main" id="{F9B1420B-7F0E-4036-94A2-85A172C586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3689DFD5-EC9E-44AF-B520-D3BD1A431D9C}"/>
              </a:ext>
            </a:extLst>
          </p:cNvPr>
          <p:cNvSpPr/>
          <p:nvPr/>
        </p:nvSpPr>
        <p:spPr>
          <a:xfrm>
            <a:off x="2135494" y="1140003"/>
            <a:ext cx="252393" cy="569869"/>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39957" name="TextovéPole 6">
            <a:extLst>
              <a:ext uri="{FF2B5EF4-FFF2-40B4-BE49-F238E27FC236}">
                <a16:creationId xmlns:a16="http://schemas.microsoft.com/office/drawing/2014/main" id="{5058548B-7275-4320-8FFB-466888079DA1}"/>
              </a:ext>
            </a:extLst>
          </p:cNvPr>
          <p:cNvSpPr txBox="1">
            <a:spLocks noChangeArrowheads="1"/>
          </p:cNvSpPr>
          <p:nvPr/>
        </p:nvSpPr>
        <p:spPr bwMode="auto">
          <a:xfrm>
            <a:off x="3518098" y="1044759"/>
            <a:ext cx="24625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latin typeface="Times New Roman" panose="02020603050405020304" pitchFamily="18" charset="0"/>
              </a:rPr>
              <a:t>vacuum</a:t>
            </a:r>
            <a:r>
              <a:rPr lang="cs-CZ" altLang="cs-CZ" sz="2399" dirty="0">
                <a:latin typeface="Times New Roman" panose="02020603050405020304" pitchFamily="18" charset="0"/>
              </a:rPr>
              <a:t> </a:t>
            </a:r>
            <a:r>
              <a:rPr lang="cs-CZ" altLang="cs-CZ" sz="2399" dirty="0" err="1">
                <a:latin typeface="Times New Roman" panose="02020603050405020304" pitchFamily="18" charset="0"/>
              </a:rPr>
              <a:t>extraction</a:t>
            </a:r>
            <a:endParaRPr lang="cs-CZ" altLang="cs-CZ" sz="2399" dirty="0">
              <a:latin typeface="Times New Roman" panose="02020603050405020304" pitchFamily="18" charset="0"/>
            </a:endParaRPr>
          </a:p>
        </p:txBody>
      </p:sp>
      <p:sp>
        <p:nvSpPr>
          <p:cNvPr id="39958" name="Rectangle 2">
            <a:extLst>
              <a:ext uri="{FF2B5EF4-FFF2-40B4-BE49-F238E27FC236}">
                <a16:creationId xmlns:a16="http://schemas.microsoft.com/office/drawing/2014/main" id="{B02B8B7F-0380-4750-B659-B0F43C9632DF}"/>
              </a:ext>
            </a:extLst>
          </p:cNvPr>
          <p:cNvSpPr>
            <a:spLocks noGrp="1" noChangeArrowheads="1"/>
          </p:cNvSpPr>
          <p:nvPr>
            <p:ph type="title"/>
          </p:nvPr>
        </p:nvSpPr>
        <p:spPr>
          <a:xfrm>
            <a:off x="1524354" y="-242604"/>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39951" name="Text Box 23">
            <a:extLst>
              <a:ext uri="{FF2B5EF4-FFF2-40B4-BE49-F238E27FC236}">
                <a16:creationId xmlns:a16="http://schemas.microsoft.com/office/drawing/2014/main" id="{D3728596-FB14-44D6-987A-E2CCC308811E}"/>
              </a:ext>
            </a:extLst>
          </p:cNvPr>
          <p:cNvSpPr txBox="1">
            <a:spLocks noChangeArrowheads="1"/>
          </p:cNvSpPr>
          <p:nvPr/>
        </p:nvSpPr>
        <p:spPr bwMode="auto">
          <a:xfrm>
            <a:off x="8070698" y="1044537"/>
            <a:ext cx="2149309" cy="36920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Tree>
    <p:custDataLst>
      <p:tags r:id="rId1"/>
    </p:custDataLst>
    <p:extLst>
      <p:ext uri="{BB962C8B-B14F-4D97-AF65-F5344CB8AC3E}">
        <p14:creationId xmlns:p14="http://schemas.microsoft.com/office/powerpoint/2010/main" val="149224068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1986" name="Rectangle 8">
            <a:extLst>
              <a:ext uri="{FF2B5EF4-FFF2-40B4-BE49-F238E27FC236}">
                <a16:creationId xmlns:a16="http://schemas.microsoft.com/office/drawing/2014/main" id="{2C294E0F-2158-4AC8-8490-290FFE46F033}"/>
              </a:ext>
            </a:extLst>
          </p:cNvPr>
          <p:cNvSpPr>
            <a:spLocks noChangeArrowheads="1"/>
          </p:cNvSpPr>
          <p:nvPr/>
        </p:nvSpPr>
        <p:spPr bwMode="auto">
          <a:xfrm>
            <a:off x="1775160" y="620930"/>
            <a:ext cx="2842993"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71CC4E6A-FAC5-485C-8AE3-85AAB77D9E0F}"/>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1989" name="Rectangle 4">
            <a:extLst>
              <a:ext uri="{FF2B5EF4-FFF2-40B4-BE49-F238E27FC236}">
                <a16:creationId xmlns:a16="http://schemas.microsoft.com/office/drawing/2014/main" id="{E463368B-94A2-4358-929D-B28F4F3B0088}"/>
              </a:ext>
            </a:extLst>
          </p:cNvPr>
          <p:cNvSpPr>
            <a:spLocks noChangeArrowheads="1"/>
          </p:cNvSpPr>
          <p:nvPr/>
        </p:nvSpPr>
        <p:spPr bwMode="auto">
          <a:xfrm>
            <a:off x="6745238" y="1989250"/>
            <a:ext cx="934965" cy="152388"/>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41990" name="Rectangle 5">
            <a:extLst>
              <a:ext uri="{FF2B5EF4-FFF2-40B4-BE49-F238E27FC236}">
                <a16:creationId xmlns:a16="http://schemas.microsoft.com/office/drawing/2014/main" id="{01B8B573-49C8-4F4A-A314-C296F9BBA266}"/>
              </a:ext>
            </a:extLst>
          </p:cNvPr>
          <p:cNvSpPr>
            <a:spLocks noChangeArrowheads="1"/>
          </p:cNvSpPr>
          <p:nvPr/>
        </p:nvSpPr>
        <p:spPr bwMode="auto">
          <a:xfrm>
            <a:off x="6762699" y="4076649"/>
            <a:ext cx="934966" cy="668287"/>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1991" name="Rectangle 6">
            <a:extLst>
              <a:ext uri="{FF2B5EF4-FFF2-40B4-BE49-F238E27FC236}">
                <a16:creationId xmlns:a16="http://schemas.microsoft.com/office/drawing/2014/main" id="{1FEED641-3E43-4EF4-A289-5D730A5AC1FB}"/>
              </a:ext>
            </a:extLst>
          </p:cNvPr>
          <p:cNvSpPr>
            <a:spLocks noChangeArrowheads="1"/>
          </p:cNvSpPr>
          <p:nvPr/>
        </p:nvSpPr>
        <p:spPr bwMode="auto">
          <a:xfrm>
            <a:off x="6781748" y="5238611"/>
            <a:ext cx="934966" cy="1214344"/>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1992" name="Rectangle 7">
            <a:extLst>
              <a:ext uri="{FF2B5EF4-FFF2-40B4-BE49-F238E27FC236}">
                <a16:creationId xmlns:a16="http://schemas.microsoft.com/office/drawing/2014/main" id="{BA6D9436-B2A3-42BD-9480-AEF4AF490F38}"/>
              </a:ext>
            </a:extLst>
          </p:cNvPr>
          <p:cNvSpPr>
            <a:spLocks noChangeArrowheads="1"/>
          </p:cNvSpPr>
          <p:nvPr/>
        </p:nvSpPr>
        <p:spPr bwMode="auto">
          <a:xfrm>
            <a:off x="9472352" y="5084636"/>
            <a:ext cx="934965" cy="54288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1993" name="Rectangle 8">
            <a:extLst>
              <a:ext uri="{FF2B5EF4-FFF2-40B4-BE49-F238E27FC236}">
                <a16:creationId xmlns:a16="http://schemas.microsoft.com/office/drawing/2014/main" id="{B55A0226-3F41-4074-B347-83D4DE162C44}"/>
              </a:ext>
            </a:extLst>
          </p:cNvPr>
          <p:cNvSpPr>
            <a:spLocks noChangeArrowheads="1"/>
          </p:cNvSpPr>
          <p:nvPr/>
        </p:nvSpPr>
        <p:spPr bwMode="auto">
          <a:xfrm>
            <a:off x="1776746" y="1943215"/>
            <a:ext cx="934965" cy="190485"/>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1994" name="Rectangle 9">
            <a:extLst>
              <a:ext uri="{FF2B5EF4-FFF2-40B4-BE49-F238E27FC236}">
                <a16:creationId xmlns:a16="http://schemas.microsoft.com/office/drawing/2014/main" id="{43B1157B-3A1A-4EB1-80A8-859E4D7D557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1995" name="Group 10">
            <a:extLst>
              <a:ext uri="{FF2B5EF4-FFF2-40B4-BE49-F238E27FC236}">
                <a16:creationId xmlns:a16="http://schemas.microsoft.com/office/drawing/2014/main" id="{BD42AD45-1254-4FA3-91F5-BA35CE8BE8F3}"/>
              </a:ext>
            </a:extLst>
          </p:cNvPr>
          <p:cNvGrpSpPr>
            <a:grpSpLocks/>
          </p:cNvGrpSpPr>
          <p:nvPr/>
        </p:nvGrpSpPr>
        <p:grpSpPr bwMode="auto">
          <a:xfrm>
            <a:off x="5088016" y="2141638"/>
            <a:ext cx="1655634" cy="2231852"/>
            <a:chOff x="2245" y="572"/>
            <a:chExt cx="1134" cy="1724"/>
          </a:xfrm>
        </p:grpSpPr>
        <p:sp>
          <p:nvSpPr>
            <p:cNvPr id="42013" name="Line 11">
              <a:extLst>
                <a:ext uri="{FF2B5EF4-FFF2-40B4-BE49-F238E27FC236}">
                  <a16:creationId xmlns:a16="http://schemas.microsoft.com/office/drawing/2014/main" id="{B7193793-01DB-44F3-AC4D-88EA94BF7D5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2014" name="Line 12">
              <a:extLst>
                <a:ext uri="{FF2B5EF4-FFF2-40B4-BE49-F238E27FC236}">
                  <a16:creationId xmlns:a16="http://schemas.microsoft.com/office/drawing/2014/main" id="{2F00DFCC-5883-480C-B8B4-BEDDABE02CF8}"/>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2015" name="Line 13">
              <a:extLst>
                <a:ext uri="{FF2B5EF4-FFF2-40B4-BE49-F238E27FC236}">
                  <a16:creationId xmlns:a16="http://schemas.microsoft.com/office/drawing/2014/main" id="{C75E4F9B-479D-4E91-98A6-0E497A5878A2}"/>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1996" name="Rectangle 14">
            <a:extLst>
              <a:ext uri="{FF2B5EF4-FFF2-40B4-BE49-F238E27FC236}">
                <a16:creationId xmlns:a16="http://schemas.microsoft.com/office/drawing/2014/main" id="{599A8F46-19A4-41B0-A212-0E16FF5C4680}"/>
              </a:ext>
            </a:extLst>
          </p:cNvPr>
          <p:cNvSpPr>
            <a:spLocks noChangeArrowheads="1"/>
          </p:cNvSpPr>
          <p:nvPr/>
        </p:nvSpPr>
        <p:spPr bwMode="auto">
          <a:xfrm>
            <a:off x="4151464" y="3203592"/>
            <a:ext cx="934965" cy="153976"/>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41997" name="Group 15">
            <a:extLst>
              <a:ext uri="{FF2B5EF4-FFF2-40B4-BE49-F238E27FC236}">
                <a16:creationId xmlns:a16="http://schemas.microsoft.com/office/drawing/2014/main" id="{17ACC389-7F61-40FC-9162-5886BF51B63A}"/>
              </a:ext>
            </a:extLst>
          </p:cNvPr>
          <p:cNvGrpSpPr>
            <a:grpSpLocks/>
          </p:cNvGrpSpPr>
          <p:nvPr/>
        </p:nvGrpSpPr>
        <p:grpSpPr bwMode="auto">
          <a:xfrm flipH="1">
            <a:off x="2711712" y="2141639"/>
            <a:ext cx="1439752" cy="2160420"/>
            <a:chOff x="2245" y="572"/>
            <a:chExt cx="1134" cy="1724"/>
          </a:xfrm>
        </p:grpSpPr>
        <p:sp>
          <p:nvSpPr>
            <p:cNvPr id="42010" name="Line 16">
              <a:extLst>
                <a:ext uri="{FF2B5EF4-FFF2-40B4-BE49-F238E27FC236}">
                  <a16:creationId xmlns:a16="http://schemas.microsoft.com/office/drawing/2014/main" id="{B61276CD-15A1-48C8-9E9F-B30041AFDEA9}"/>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11" name="Line 17">
              <a:extLst>
                <a:ext uri="{FF2B5EF4-FFF2-40B4-BE49-F238E27FC236}">
                  <a16:creationId xmlns:a16="http://schemas.microsoft.com/office/drawing/2014/main" id="{ABE2FBA9-ED08-4F0E-957F-8252F7BA3367}"/>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12" name="Line 18">
              <a:extLst>
                <a:ext uri="{FF2B5EF4-FFF2-40B4-BE49-F238E27FC236}">
                  <a16:creationId xmlns:a16="http://schemas.microsoft.com/office/drawing/2014/main" id="{9E57AE4D-52E2-4BB5-AD2F-2F16C38F73EB}"/>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1998" name="Group 19">
            <a:extLst>
              <a:ext uri="{FF2B5EF4-FFF2-40B4-BE49-F238E27FC236}">
                <a16:creationId xmlns:a16="http://schemas.microsoft.com/office/drawing/2014/main" id="{15EF8A03-C240-4AB0-B0B4-E4AA19591C0E}"/>
              </a:ext>
            </a:extLst>
          </p:cNvPr>
          <p:cNvGrpSpPr>
            <a:grpSpLocks/>
          </p:cNvGrpSpPr>
          <p:nvPr/>
        </p:nvGrpSpPr>
        <p:grpSpPr bwMode="auto">
          <a:xfrm flipH="1">
            <a:off x="7713539" y="4443336"/>
            <a:ext cx="1728653" cy="1585789"/>
            <a:chOff x="2245" y="572"/>
            <a:chExt cx="1134" cy="1724"/>
          </a:xfrm>
        </p:grpSpPr>
        <p:sp>
          <p:nvSpPr>
            <p:cNvPr id="42007" name="Line 20">
              <a:extLst>
                <a:ext uri="{FF2B5EF4-FFF2-40B4-BE49-F238E27FC236}">
                  <a16:creationId xmlns:a16="http://schemas.microsoft.com/office/drawing/2014/main" id="{5375C492-BB31-4400-B377-33B95925E99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08" name="Line 21">
              <a:extLst>
                <a:ext uri="{FF2B5EF4-FFF2-40B4-BE49-F238E27FC236}">
                  <a16:creationId xmlns:a16="http://schemas.microsoft.com/office/drawing/2014/main" id="{1C1D150A-CF8B-4C73-9DAD-FE85CC75C16F}"/>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09" name="Line 22">
              <a:extLst>
                <a:ext uri="{FF2B5EF4-FFF2-40B4-BE49-F238E27FC236}">
                  <a16:creationId xmlns:a16="http://schemas.microsoft.com/office/drawing/2014/main" id="{E6684E33-0482-4518-B29C-802527E97D0E}"/>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2000" name="TextovéPole 1">
            <a:extLst>
              <a:ext uri="{FF2B5EF4-FFF2-40B4-BE49-F238E27FC236}">
                <a16:creationId xmlns:a16="http://schemas.microsoft.com/office/drawing/2014/main" id="{5E5C9623-186B-4F2A-93E8-A36FEFB49800}"/>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2001" name="Picture 4" descr="BÜRETTE ZU APPARAT N.VAN SLYKE">
            <a:extLst>
              <a:ext uri="{FF2B5EF4-FFF2-40B4-BE49-F238E27FC236}">
                <a16:creationId xmlns:a16="http://schemas.microsoft.com/office/drawing/2014/main" id="{A9293278-47ED-4C83-A890-1C0368802E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02" name="Picture 6" descr="http://centennial.rucares.org/centennial/assets_public/images/53_photo1.jpg">
            <a:extLst>
              <a:ext uri="{FF2B5EF4-FFF2-40B4-BE49-F238E27FC236}">
                <a16:creationId xmlns:a16="http://schemas.microsoft.com/office/drawing/2014/main" id="{AD71F2C9-6CAE-442E-91C7-825C382859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03" name="Picture 25" descr="http://www.asbmb.org/uploadedfiles/aboutus/asbmb_history/past_president_images/large_images/1920s/1921_1922VanSlyke.jpg">
            <a:extLst>
              <a:ext uri="{FF2B5EF4-FFF2-40B4-BE49-F238E27FC236}">
                <a16:creationId xmlns:a16="http://schemas.microsoft.com/office/drawing/2014/main" id="{446CEC25-8C36-47F2-8925-0A947A8BAE4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6E4B9E30-7235-4EF9-AFB5-287C8C9ECAE2}"/>
              </a:ext>
            </a:extLst>
          </p:cNvPr>
          <p:cNvSpPr/>
          <p:nvPr/>
        </p:nvSpPr>
        <p:spPr>
          <a:xfrm>
            <a:off x="2135494" y="1140003"/>
            <a:ext cx="252393" cy="849247"/>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42005" name="TextovéPole 6">
            <a:extLst>
              <a:ext uri="{FF2B5EF4-FFF2-40B4-BE49-F238E27FC236}">
                <a16:creationId xmlns:a16="http://schemas.microsoft.com/office/drawing/2014/main" id="{691CE757-73F5-411B-8305-22514C513C97}"/>
              </a:ext>
            </a:extLst>
          </p:cNvPr>
          <p:cNvSpPr txBox="1">
            <a:spLocks noChangeArrowheads="1"/>
          </p:cNvSpPr>
          <p:nvPr/>
        </p:nvSpPr>
        <p:spPr bwMode="auto">
          <a:xfrm>
            <a:off x="3518098" y="1044759"/>
            <a:ext cx="24625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latin typeface="Times New Roman" panose="02020603050405020304" pitchFamily="18" charset="0"/>
              </a:rPr>
              <a:t>vacuum</a:t>
            </a:r>
            <a:r>
              <a:rPr lang="cs-CZ" altLang="cs-CZ" sz="2399" dirty="0">
                <a:latin typeface="Times New Roman" panose="02020603050405020304" pitchFamily="18" charset="0"/>
              </a:rPr>
              <a:t> </a:t>
            </a:r>
            <a:r>
              <a:rPr lang="cs-CZ" altLang="cs-CZ" sz="2399" dirty="0" err="1">
                <a:latin typeface="Times New Roman" panose="02020603050405020304" pitchFamily="18" charset="0"/>
              </a:rPr>
              <a:t>extraction</a:t>
            </a:r>
            <a:endParaRPr lang="cs-CZ" altLang="cs-CZ" sz="2399" dirty="0">
              <a:latin typeface="Times New Roman" panose="02020603050405020304" pitchFamily="18" charset="0"/>
            </a:endParaRPr>
          </a:p>
        </p:txBody>
      </p:sp>
      <p:sp>
        <p:nvSpPr>
          <p:cNvPr id="42006" name="Rectangle 2">
            <a:extLst>
              <a:ext uri="{FF2B5EF4-FFF2-40B4-BE49-F238E27FC236}">
                <a16:creationId xmlns:a16="http://schemas.microsoft.com/office/drawing/2014/main" id="{A6C91CA8-2FED-4379-890E-21F61F85E878}"/>
              </a:ext>
            </a:extLst>
          </p:cNvPr>
          <p:cNvSpPr>
            <a:spLocks noGrp="1" noChangeArrowheads="1"/>
          </p:cNvSpPr>
          <p:nvPr>
            <p:ph type="title"/>
          </p:nvPr>
        </p:nvSpPr>
        <p:spPr>
          <a:xfrm>
            <a:off x="1501370" y="-230698"/>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35" name="Text Box 23">
            <a:extLst>
              <a:ext uri="{FF2B5EF4-FFF2-40B4-BE49-F238E27FC236}">
                <a16:creationId xmlns:a16="http://schemas.microsoft.com/office/drawing/2014/main" id="{9566BF2B-26C2-4C7C-89CF-49A7D8B3F12D}"/>
              </a:ext>
            </a:extLst>
          </p:cNvPr>
          <p:cNvSpPr txBox="1">
            <a:spLocks noChangeArrowheads="1"/>
          </p:cNvSpPr>
          <p:nvPr/>
        </p:nvSpPr>
        <p:spPr bwMode="auto">
          <a:xfrm>
            <a:off x="8093873" y="972989"/>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Tree>
    <p:custDataLst>
      <p:tags r:id="rId1"/>
    </p:custDataLst>
    <p:extLst>
      <p:ext uri="{BB962C8B-B14F-4D97-AF65-F5344CB8AC3E}">
        <p14:creationId xmlns:p14="http://schemas.microsoft.com/office/powerpoint/2010/main" val="11766261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6082" name="Rectangle 8">
            <a:extLst>
              <a:ext uri="{FF2B5EF4-FFF2-40B4-BE49-F238E27FC236}">
                <a16:creationId xmlns:a16="http://schemas.microsoft.com/office/drawing/2014/main" id="{7518B034-995B-4CBD-8A43-1A4B1C3E23F1}"/>
              </a:ext>
            </a:extLst>
          </p:cNvPr>
          <p:cNvSpPr>
            <a:spLocks noChangeArrowheads="1"/>
          </p:cNvSpPr>
          <p:nvPr/>
        </p:nvSpPr>
        <p:spPr bwMode="auto">
          <a:xfrm>
            <a:off x="1775158" y="620930"/>
            <a:ext cx="4116071"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A516F843-E8EF-4B16-807C-DBC4FB837046}"/>
              </a:ext>
            </a:extLst>
          </p:cNvPr>
          <p:cNvSpPr/>
          <p:nvPr/>
        </p:nvSpPr>
        <p:spPr>
          <a:xfrm>
            <a:off x="1524354" y="1512162"/>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6085" name="Rectangle 4">
            <a:extLst>
              <a:ext uri="{FF2B5EF4-FFF2-40B4-BE49-F238E27FC236}">
                <a16:creationId xmlns:a16="http://schemas.microsoft.com/office/drawing/2014/main" id="{13DDC8D5-8122-4197-8016-42072EA25D8A}"/>
              </a:ext>
            </a:extLst>
          </p:cNvPr>
          <p:cNvSpPr>
            <a:spLocks noChangeArrowheads="1"/>
          </p:cNvSpPr>
          <p:nvPr/>
        </p:nvSpPr>
        <p:spPr bwMode="auto">
          <a:xfrm>
            <a:off x="6745238" y="2087667"/>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46086" name="Rectangle 5">
            <a:extLst>
              <a:ext uri="{FF2B5EF4-FFF2-40B4-BE49-F238E27FC236}">
                <a16:creationId xmlns:a16="http://schemas.microsoft.com/office/drawing/2014/main" id="{1A3E07FC-90B7-420E-97F5-9964CD6A40A4}"/>
              </a:ext>
            </a:extLst>
          </p:cNvPr>
          <p:cNvSpPr>
            <a:spLocks noChangeArrowheads="1"/>
          </p:cNvSpPr>
          <p:nvPr/>
        </p:nvSpPr>
        <p:spPr bwMode="auto">
          <a:xfrm>
            <a:off x="6762699" y="4076649"/>
            <a:ext cx="934966" cy="668287"/>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6087" name="Rectangle 6">
            <a:extLst>
              <a:ext uri="{FF2B5EF4-FFF2-40B4-BE49-F238E27FC236}">
                <a16:creationId xmlns:a16="http://schemas.microsoft.com/office/drawing/2014/main" id="{44553AD0-5CF9-41D1-A5C9-CA43F3C84B6F}"/>
              </a:ext>
            </a:extLst>
          </p:cNvPr>
          <p:cNvSpPr>
            <a:spLocks noChangeArrowheads="1"/>
          </p:cNvSpPr>
          <p:nvPr/>
        </p:nvSpPr>
        <p:spPr bwMode="auto">
          <a:xfrm>
            <a:off x="6781748" y="5084636"/>
            <a:ext cx="934966" cy="1368319"/>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6088" name="Rectangle 7">
            <a:extLst>
              <a:ext uri="{FF2B5EF4-FFF2-40B4-BE49-F238E27FC236}">
                <a16:creationId xmlns:a16="http://schemas.microsoft.com/office/drawing/2014/main" id="{C1665B4A-6E1E-49F2-91DE-7C91D7D599BB}"/>
              </a:ext>
            </a:extLst>
          </p:cNvPr>
          <p:cNvSpPr>
            <a:spLocks noChangeArrowheads="1"/>
          </p:cNvSpPr>
          <p:nvPr/>
        </p:nvSpPr>
        <p:spPr bwMode="auto">
          <a:xfrm>
            <a:off x="9472352" y="5084636"/>
            <a:ext cx="934965" cy="54288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6089" name="Rectangle 8">
            <a:extLst>
              <a:ext uri="{FF2B5EF4-FFF2-40B4-BE49-F238E27FC236}">
                <a16:creationId xmlns:a16="http://schemas.microsoft.com/office/drawing/2014/main" id="{CCD97169-B385-4A30-9160-0ACBC6E36504}"/>
              </a:ext>
            </a:extLst>
          </p:cNvPr>
          <p:cNvSpPr>
            <a:spLocks noChangeArrowheads="1"/>
          </p:cNvSpPr>
          <p:nvPr/>
        </p:nvSpPr>
        <p:spPr bwMode="auto">
          <a:xfrm>
            <a:off x="1776746" y="2159099"/>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6090" name="Rectangle 9">
            <a:extLst>
              <a:ext uri="{FF2B5EF4-FFF2-40B4-BE49-F238E27FC236}">
                <a16:creationId xmlns:a16="http://schemas.microsoft.com/office/drawing/2014/main" id="{C338C64B-1DFC-4430-9049-F1DE7EA53818}"/>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6091" name="Group 10">
            <a:extLst>
              <a:ext uri="{FF2B5EF4-FFF2-40B4-BE49-F238E27FC236}">
                <a16:creationId xmlns:a16="http://schemas.microsoft.com/office/drawing/2014/main" id="{BF383D8C-140C-4523-9B5B-0156594FDD6C}"/>
              </a:ext>
            </a:extLst>
          </p:cNvPr>
          <p:cNvGrpSpPr>
            <a:grpSpLocks/>
          </p:cNvGrpSpPr>
          <p:nvPr/>
        </p:nvGrpSpPr>
        <p:grpSpPr bwMode="auto">
          <a:xfrm>
            <a:off x="5088016" y="2141638"/>
            <a:ext cx="1655634" cy="2231852"/>
            <a:chOff x="2245" y="572"/>
            <a:chExt cx="1134" cy="1724"/>
          </a:xfrm>
        </p:grpSpPr>
        <p:sp>
          <p:nvSpPr>
            <p:cNvPr id="46111" name="Line 11">
              <a:extLst>
                <a:ext uri="{FF2B5EF4-FFF2-40B4-BE49-F238E27FC236}">
                  <a16:creationId xmlns:a16="http://schemas.microsoft.com/office/drawing/2014/main" id="{ED23FFC5-0E18-4878-B021-32A313E1765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6112" name="Line 12">
              <a:extLst>
                <a:ext uri="{FF2B5EF4-FFF2-40B4-BE49-F238E27FC236}">
                  <a16:creationId xmlns:a16="http://schemas.microsoft.com/office/drawing/2014/main" id="{7EA84BAE-E232-4A0A-82D4-F9142DA04E09}"/>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6113" name="Line 13">
              <a:extLst>
                <a:ext uri="{FF2B5EF4-FFF2-40B4-BE49-F238E27FC236}">
                  <a16:creationId xmlns:a16="http://schemas.microsoft.com/office/drawing/2014/main" id="{30F472A9-477A-471B-AF5D-82101EBA254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6092" name="Group 15">
            <a:extLst>
              <a:ext uri="{FF2B5EF4-FFF2-40B4-BE49-F238E27FC236}">
                <a16:creationId xmlns:a16="http://schemas.microsoft.com/office/drawing/2014/main" id="{81EC7DC6-8FDB-4A85-A729-89230DDCF079}"/>
              </a:ext>
            </a:extLst>
          </p:cNvPr>
          <p:cNvGrpSpPr>
            <a:grpSpLocks/>
          </p:cNvGrpSpPr>
          <p:nvPr/>
        </p:nvGrpSpPr>
        <p:grpSpPr bwMode="auto">
          <a:xfrm flipH="1">
            <a:off x="2711712" y="2141639"/>
            <a:ext cx="1439752" cy="2160420"/>
            <a:chOff x="2245" y="572"/>
            <a:chExt cx="1134" cy="1724"/>
          </a:xfrm>
        </p:grpSpPr>
        <p:sp>
          <p:nvSpPr>
            <p:cNvPr id="46108" name="Line 16">
              <a:extLst>
                <a:ext uri="{FF2B5EF4-FFF2-40B4-BE49-F238E27FC236}">
                  <a16:creationId xmlns:a16="http://schemas.microsoft.com/office/drawing/2014/main" id="{7860CE6A-0952-4608-B151-14228814563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9" name="Line 17">
              <a:extLst>
                <a:ext uri="{FF2B5EF4-FFF2-40B4-BE49-F238E27FC236}">
                  <a16:creationId xmlns:a16="http://schemas.microsoft.com/office/drawing/2014/main" id="{4D5BD0B2-9E46-45A9-866F-6DE88CFDD5FA}"/>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10" name="Line 18">
              <a:extLst>
                <a:ext uri="{FF2B5EF4-FFF2-40B4-BE49-F238E27FC236}">
                  <a16:creationId xmlns:a16="http://schemas.microsoft.com/office/drawing/2014/main" id="{AB1711F3-2697-44AF-B44A-B77B444782DD}"/>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6093" name="Group 19">
            <a:extLst>
              <a:ext uri="{FF2B5EF4-FFF2-40B4-BE49-F238E27FC236}">
                <a16:creationId xmlns:a16="http://schemas.microsoft.com/office/drawing/2014/main" id="{D1A4353D-0B3D-4228-B28A-8F592DE0BE0B}"/>
              </a:ext>
            </a:extLst>
          </p:cNvPr>
          <p:cNvGrpSpPr>
            <a:grpSpLocks/>
          </p:cNvGrpSpPr>
          <p:nvPr/>
        </p:nvGrpSpPr>
        <p:grpSpPr bwMode="auto">
          <a:xfrm flipH="1">
            <a:off x="7713539" y="4443336"/>
            <a:ext cx="1728653" cy="1585789"/>
            <a:chOff x="2245" y="572"/>
            <a:chExt cx="1134" cy="1724"/>
          </a:xfrm>
        </p:grpSpPr>
        <p:sp>
          <p:nvSpPr>
            <p:cNvPr id="46105" name="Line 20">
              <a:extLst>
                <a:ext uri="{FF2B5EF4-FFF2-40B4-BE49-F238E27FC236}">
                  <a16:creationId xmlns:a16="http://schemas.microsoft.com/office/drawing/2014/main" id="{8B2165A2-45C4-43E5-BD0D-14143D1218F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6" name="Line 21">
              <a:extLst>
                <a:ext uri="{FF2B5EF4-FFF2-40B4-BE49-F238E27FC236}">
                  <a16:creationId xmlns:a16="http://schemas.microsoft.com/office/drawing/2014/main" id="{262637D5-F569-42A1-8971-9E5DEFA29239}"/>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7" name="Line 22">
              <a:extLst>
                <a:ext uri="{FF2B5EF4-FFF2-40B4-BE49-F238E27FC236}">
                  <a16:creationId xmlns:a16="http://schemas.microsoft.com/office/drawing/2014/main" id="{000AAE31-C2F4-41F1-9BB5-C888C7A3B9EF}"/>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6094" name="Text Box 23">
            <a:extLst>
              <a:ext uri="{FF2B5EF4-FFF2-40B4-BE49-F238E27FC236}">
                <a16:creationId xmlns:a16="http://schemas.microsoft.com/office/drawing/2014/main" id="{798EEDA0-104C-4F23-95FA-64705DB8C6E6}"/>
              </a:ext>
            </a:extLst>
          </p:cNvPr>
          <p:cNvSpPr txBox="1">
            <a:spLocks noChangeArrowheads="1"/>
          </p:cNvSpPr>
          <p:nvPr/>
        </p:nvSpPr>
        <p:spPr bwMode="auto">
          <a:xfrm>
            <a:off x="8300869" y="859079"/>
            <a:ext cx="2149309" cy="36920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
        <p:nvSpPr>
          <p:cNvPr id="46095" name="TextovéPole 1">
            <a:extLst>
              <a:ext uri="{FF2B5EF4-FFF2-40B4-BE49-F238E27FC236}">
                <a16:creationId xmlns:a16="http://schemas.microsoft.com/office/drawing/2014/main" id="{BB603A82-DDEA-4442-8BFD-6C5B46FF3D49}"/>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6096" name="Picture 4" descr="BÜRETTE ZU APPARAT N.VAN SLYKE">
            <a:extLst>
              <a:ext uri="{FF2B5EF4-FFF2-40B4-BE49-F238E27FC236}">
                <a16:creationId xmlns:a16="http://schemas.microsoft.com/office/drawing/2014/main" id="{1FC6DA34-305A-4625-8662-81C212AB81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7" name="Picture 6" descr="http://centennial.rucares.org/centennial/assets_public/images/53_photo1.jpg">
            <a:extLst>
              <a:ext uri="{FF2B5EF4-FFF2-40B4-BE49-F238E27FC236}">
                <a16:creationId xmlns:a16="http://schemas.microsoft.com/office/drawing/2014/main" id="{87952323-5D7A-4C19-89E3-E96FEFAB59F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8" name="Picture 25" descr="http://www.asbmb.org/uploadedfiles/aboutus/asbmb_history/past_president_images/large_images/1920s/1921_1922VanSlyke.jpg">
            <a:extLst>
              <a:ext uri="{FF2B5EF4-FFF2-40B4-BE49-F238E27FC236}">
                <a16:creationId xmlns:a16="http://schemas.microsoft.com/office/drawing/2014/main" id="{4B9161DD-32CF-48E6-8DA0-483FCA889E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2E047130-205C-4B0D-9909-37EB3736FC6D}"/>
              </a:ext>
            </a:extLst>
          </p:cNvPr>
          <p:cNvSpPr/>
          <p:nvPr/>
        </p:nvSpPr>
        <p:spPr>
          <a:xfrm>
            <a:off x="2135494" y="1140003"/>
            <a:ext cx="252393" cy="849247"/>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46100" name="TextovéPole 6">
            <a:extLst>
              <a:ext uri="{FF2B5EF4-FFF2-40B4-BE49-F238E27FC236}">
                <a16:creationId xmlns:a16="http://schemas.microsoft.com/office/drawing/2014/main" id="{96D4001A-5DA8-4305-BE9F-C56596AFF444}"/>
              </a:ext>
            </a:extLst>
          </p:cNvPr>
          <p:cNvSpPr txBox="1">
            <a:spLocks noChangeArrowheads="1"/>
          </p:cNvSpPr>
          <p:nvPr/>
        </p:nvSpPr>
        <p:spPr bwMode="auto">
          <a:xfrm>
            <a:off x="3518098" y="1095555"/>
            <a:ext cx="24625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latin typeface="Times New Roman" panose="02020603050405020304" pitchFamily="18" charset="0"/>
              </a:rPr>
              <a:t>vacuum</a:t>
            </a:r>
            <a:r>
              <a:rPr lang="cs-CZ" altLang="cs-CZ" sz="2399" dirty="0">
                <a:latin typeface="Times New Roman" panose="02020603050405020304" pitchFamily="18" charset="0"/>
              </a:rPr>
              <a:t> </a:t>
            </a:r>
            <a:r>
              <a:rPr lang="cs-CZ" altLang="cs-CZ" sz="2399" dirty="0" err="1">
                <a:latin typeface="Times New Roman" panose="02020603050405020304" pitchFamily="18" charset="0"/>
              </a:rPr>
              <a:t>extraction</a:t>
            </a:r>
            <a:endParaRPr lang="cs-CZ" altLang="cs-CZ" sz="2399" dirty="0">
              <a:latin typeface="Times New Roman" panose="02020603050405020304" pitchFamily="18" charset="0"/>
            </a:endParaRPr>
          </a:p>
        </p:txBody>
      </p:sp>
      <p:sp>
        <p:nvSpPr>
          <p:cNvPr id="46101" name="Rectangle 14">
            <a:extLst>
              <a:ext uri="{FF2B5EF4-FFF2-40B4-BE49-F238E27FC236}">
                <a16:creationId xmlns:a16="http://schemas.microsoft.com/office/drawing/2014/main" id="{8C8546A0-04C6-4F91-A685-2FBFAB2F4B78}"/>
              </a:ext>
            </a:extLst>
          </p:cNvPr>
          <p:cNvSpPr>
            <a:spLocks noChangeArrowheads="1"/>
          </p:cNvSpPr>
          <p:nvPr/>
        </p:nvSpPr>
        <p:spPr bwMode="auto">
          <a:xfrm>
            <a:off x="4151464" y="3203592"/>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sp>
        <p:nvSpPr>
          <p:cNvPr id="46102" name="Rectangle 2">
            <a:extLst>
              <a:ext uri="{FF2B5EF4-FFF2-40B4-BE49-F238E27FC236}">
                <a16:creationId xmlns:a16="http://schemas.microsoft.com/office/drawing/2014/main" id="{0B4F2A76-4731-442E-89CA-B247E521C309}"/>
              </a:ext>
            </a:extLst>
          </p:cNvPr>
          <p:cNvSpPr>
            <a:spLocks noGrp="1" noChangeArrowheads="1"/>
          </p:cNvSpPr>
          <p:nvPr>
            <p:ph type="title"/>
          </p:nvPr>
        </p:nvSpPr>
        <p:spPr>
          <a:xfrm>
            <a:off x="1217989" y="-227522"/>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46103" name="TextovéPole 33">
            <a:extLst>
              <a:ext uri="{FF2B5EF4-FFF2-40B4-BE49-F238E27FC236}">
                <a16:creationId xmlns:a16="http://schemas.microsoft.com/office/drawing/2014/main" id="{773BFB92-E65C-44F5-BDD6-0BEDEA0ABA7E}"/>
              </a:ext>
            </a:extLst>
          </p:cNvPr>
          <p:cNvSpPr txBox="1">
            <a:spLocks noChangeArrowheads="1"/>
          </p:cNvSpPr>
          <p:nvPr/>
        </p:nvSpPr>
        <p:spPr bwMode="auto">
          <a:xfrm>
            <a:off x="4238769" y="560609"/>
            <a:ext cx="1325460" cy="70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999" dirty="0" err="1">
                <a:solidFill>
                  <a:srgbClr val="FF0000"/>
                </a:solidFill>
                <a:latin typeface="Times New Roman" panose="02020603050405020304" pitchFamily="18" charset="0"/>
              </a:rPr>
              <a:t>pressure</a:t>
            </a:r>
            <a:r>
              <a:rPr lang="cs-CZ" altLang="cs-CZ" sz="1999" dirty="0">
                <a:solidFill>
                  <a:srgbClr val="FF0000"/>
                </a:solidFill>
                <a:latin typeface="Times New Roman" panose="02020603050405020304" pitchFamily="18" charset="0"/>
              </a:rPr>
              <a:t> </a:t>
            </a:r>
            <a:r>
              <a:rPr lang="cs-CZ" altLang="cs-CZ" sz="1999" dirty="0" err="1">
                <a:solidFill>
                  <a:srgbClr val="FF0000"/>
                </a:solidFill>
                <a:latin typeface="Times New Roman" panose="02020603050405020304" pitchFamily="18" charset="0"/>
              </a:rPr>
              <a:t>changes</a:t>
            </a:r>
            <a:endParaRPr lang="cs-CZ" altLang="cs-CZ" sz="1999" dirty="0">
              <a:solidFill>
                <a:srgbClr val="FF0000"/>
              </a:solidFill>
              <a:latin typeface="Times New Roman" panose="02020603050405020304" pitchFamily="18" charset="0"/>
            </a:endParaRPr>
          </a:p>
        </p:txBody>
      </p:sp>
      <p:sp>
        <p:nvSpPr>
          <p:cNvPr id="38" name="Šipka doprava se zářezem 37">
            <a:extLst>
              <a:ext uri="{FF2B5EF4-FFF2-40B4-BE49-F238E27FC236}">
                <a16:creationId xmlns:a16="http://schemas.microsoft.com/office/drawing/2014/main" id="{383165C3-39CB-4199-954B-90AD0399F002}"/>
              </a:ext>
            </a:extLst>
          </p:cNvPr>
          <p:cNvSpPr/>
          <p:nvPr/>
        </p:nvSpPr>
        <p:spPr>
          <a:xfrm>
            <a:off x="5591214" y="836813"/>
            <a:ext cx="2665207" cy="455577"/>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999" dirty="0" err="1">
                <a:solidFill>
                  <a:schemeClr val="bg1"/>
                </a:solidFill>
              </a:rPr>
              <a:t>calculation</a:t>
            </a:r>
            <a:endParaRPr lang="cs-CZ" sz="1400" dirty="0">
              <a:solidFill>
                <a:schemeClr val="bg1"/>
              </a:solidFill>
            </a:endParaRPr>
          </a:p>
        </p:txBody>
      </p:sp>
      <p:sp>
        <p:nvSpPr>
          <p:cNvPr id="3" name="Zástupný obsah 2">
            <a:extLst>
              <a:ext uri="{FF2B5EF4-FFF2-40B4-BE49-F238E27FC236}">
                <a16:creationId xmlns:a16="http://schemas.microsoft.com/office/drawing/2014/main" id="{EBACF5AF-265F-4B0F-9218-B7CD71E1348E}"/>
              </a:ext>
            </a:extLst>
          </p:cNvPr>
          <p:cNvSpPr>
            <a:spLocks noGrp="1"/>
          </p:cNvSpPr>
          <p:nvPr>
            <p:ph idx="1"/>
          </p:nvPr>
        </p:nvSpPr>
        <p:spPr/>
        <p:txBody>
          <a:bodyPr/>
          <a:lstStyle/>
          <a:p>
            <a:endParaRPr lang="en-US"/>
          </a:p>
        </p:txBody>
      </p:sp>
    </p:spTree>
    <p:custDataLst>
      <p:tags r:id="rId1"/>
    </p:custDataLst>
    <p:extLst>
      <p:ext uri="{BB962C8B-B14F-4D97-AF65-F5344CB8AC3E}">
        <p14:creationId xmlns:p14="http://schemas.microsoft.com/office/powerpoint/2010/main" val="373094671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4034" name="Rectangle 8">
            <a:extLst>
              <a:ext uri="{FF2B5EF4-FFF2-40B4-BE49-F238E27FC236}">
                <a16:creationId xmlns:a16="http://schemas.microsoft.com/office/drawing/2014/main" id="{FA5143C7-B2CB-4319-ACB1-F06431FD2E69}"/>
              </a:ext>
            </a:extLst>
          </p:cNvPr>
          <p:cNvSpPr>
            <a:spLocks noChangeArrowheads="1"/>
          </p:cNvSpPr>
          <p:nvPr/>
        </p:nvSpPr>
        <p:spPr bwMode="auto">
          <a:xfrm>
            <a:off x="1775158" y="620930"/>
            <a:ext cx="4116071"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E265C010-E1F3-4DDE-AB96-8E2514B1B1F3}"/>
              </a:ext>
            </a:extLst>
          </p:cNvPr>
          <p:cNvSpPr/>
          <p:nvPr/>
        </p:nvSpPr>
        <p:spPr>
          <a:xfrm>
            <a:off x="1524353" y="1520648"/>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4047" name="TextovéPole 1">
            <a:extLst>
              <a:ext uri="{FF2B5EF4-FFF2-40B4-BE49-F238E27FC236}">
                <a16:creationId xmlns:a16="http://schemas.microsoft.com/office/drawing/2014/main" id="{D45EFE14-B08B-450A-90B2-F774F80AA062}"/>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4048" name="Picture 4" descr="BÜRETTE ZU APPARAT N.VAN SLYKE">
            <a:extLst>
              <a:ext uri="{FF2B5EF4-FFF2-40B4-BE49-F238E27FC236}">
                <a16:creationId xmlns:a16="http://schemas.microsoft.com/office/drawing/2014/main" id="{D892DF6F-4FD7-43B6-971A-3CD8D2681E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9" name="Picture 6" descr="http://centennial.rucares.org/centennial/assets_public/images/53_photo1.jpg">
            <a:extLst>
              <a:ext uri="{FF2B5EF4-FFF2-40B4-BE49-F238E27FC236}">
                <a16:creationId xmlns:a16="http://schemas.microsoft.com/office/drawing/2014/main" id="{77432F3B-A80A-448E-983A-F752CF4194B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50" name="Picture 25" descr="http://www.asbmb.org/uploadedfiles/aboutus/asbmb_history/past_president_images/large_images/1920s/1921_1922VanSlyke.jpg">
            <a:extLst>
              <a:ext uri="{FF2B5EF4-FFF2-40B4-BE49-F238E27FC236}">
                <a16:creationId xmlns:a16="http://schemas.microsoft.com/office/drawing/2014/main" id="{35D8C152-2CC6-4A8C-A722-0CCCD592309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52" name="TextovéPole 6">
            <a:extLst>
              <a:ext uri="{FF2B5EF4-FFF2-40B4-BE49-F238E27FC236}">
                <a16:creationId xmlns:a16="http://schemas.microsoft.com/office/drawing/2014/main" id="{40FAA7A7-F820-49AF-B9DF-52983DD84894}"/>
              </a:ext>
            </a:extLst>
          </p:cNvPr>
          <p:cNvSpPr txBox="1">
            <a:spLocks noChangeArrowheads="1"/>
          </p:cNvSpPr>
          <p:nvPr/>
        </p:nvSpPr>
        <p:spPr bwMode="auto">
          <a:xfrm>
            <a:off x="3518098" y="1095555"/>
            <a:ext cx="24625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latin typeface="Times New Roman" panose="02020603050405020304" pitchFamily="18" charset="0"/>
              </a:rPr>
              <a:t>vacuum</a:t>
            </a:r>
            <a:r>
              <a:rPr lang="cs-CZ" altLang="cs-CZ" sz="2399" dirty="0">
                <a:latin typeface="Times New Roman" panose="02020603050405020304" pitchFamily="18" charset="0"/>
              </a:rPr>
              <a:t> </a:t>
            </a:r>
            <a:r>
              <a:rPr lang="cs-CZ" altLang="cs-CZ" sz="2399" dirty="0" err="1">
                <a:latin typeface="Times New Roman" panose="02020603050405020304" pitchFamily="18" charset="0"/>
              </a:rPr>
              <a:t>extraction</a:t>
            </a:r>
            <a:endParaRPr lang="cs-CZ" altLang="cs-CZ" sz="2399" dirty="0">
              <a:latin typeface="Times New Roman" panose="02020603050405020304" pitchFamily="18" charset="0"/>
            </a:endParaRPr>
          </a:p>
        </p:txBody>
      </p:sp>
      <p:sp>
        <p:nvSpPr>
          <p:cNvPr id="44054" name="TextovéPole 33">
            <a:extLst>
              <a:ext uri="{FF2B5EF4-FFF2-40B4-BE49-F238E27FC236}">
                <a16:creationId xmlns:a16="http://schemas.microsoft.com/office/drawing/2014/main" id="{10F62613-F07B-46D1-A6E7-383BD0F6BCC6}"/>
              </a:ext>
            </a:extLst>
          </p:cNvPr>
          <p:cNvSpPr txBox="1">
            <a:spLocks noChangeArrowheads="1"/>
          </p:cNvSpPr>
          <p:nvPr/>
        </p:nvSpPr>
        <p:spPr bwMode="auto">
          <a:xfrm>
            <a:off x="4238769" y="560609"/>
            <a:ext cx="1325460" cy="70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999" dirty="0" err="1">
                <a:solidFill>
                  <a:srgbClr val="FF0000"/>
                </a:solidFill>
                <a:latin typeface="Times New Roman" panose="02020603050405020304" pitchFamily="18" charset="0"/>
              </a:rPr>
              <a:t>pressure</a:t>
            </a:r>
            <a:r>
              <a:rPr lang="cs-CZ" altLang="cs-CZ" sz="1999" dirty="0">
                <a:solidFill>
                  <a:srgbClr val="FF0000"/>
                </a:solidFill>
                <a:latin typeface="Times New Roman" panose="02020603050405020304" pitchFamily="18" charset="0"/>
              </a:rPr>
              <a:t> </a:t>
            </a:r>
            <a:r>
              <a:rPr lang="cs-CZ" altLang="cs-CZ" sz="1999" dirty="0" err="1">
                <a:solidFill>
                  <a:srgbClr val="FF0000"/>
                </a:solidFill>
                <a:latin typeface="Times New Roman" panose="02020603050405020304" pitchFamily="18" charset="0"/>
              </a:rPr>
              <a:t>changes</a:t>
            </a:r>
            <a:endParaRPr lang="cs-CZ" altLang="cs-CZ" sz="1999" dirty="0">
              <a:solidFill>
                <a:srgbClr val="FF0000"/>
              </a:solidFill>
              <a:latin typeface="Times New Roman" panose="02020603050405020304" pitchFamily="18" charset="0"/>
            </a:endParaRPr>
          </a:p>
        </p:txBody>
      </p:sp>
      <p:sp>
        <p:nvSpPr>
          <p:cNvPr id="3" name="Šipka doprava se zářezem 2">
            <a:extLst>
              <a:ext uri="{FF2B5EF4-FFF2-40B4-BE49-F238E27FC236}">
                <a16:creationId xmlns:a16="http://schemas.microsoft.com/office/drawing/2014/main" id="{588C11E4-3F62-4AE9-8095-6C5CED80BFA3}"/>
              </a:ext>
            </a:extLst>
          </p:cNvPr>
          <p:cNvSpPr/>
          <p:nvPr/>
        </p:nvSpPr>
        <p:spPr>
          <a:xfrm>
            <a:off x="5591214" y="836813"/>
            <a:ext cx="2665207" cy="455577"/>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999" dirty="0" err="1">
                <a:solidFill>
                  <a:schemeClr val="bg1"/>
                </a:solidFill>
              </a:rPr>
              <a:t>calculation</a:t>
            </a:r>
            <a:endParaRPr lang="cs-CZ" sz="1400" dirty="0">
              <a:solidFill>
                <a:schemeClr val="bg1"/>
              </a:solidFill>
            </a:endParaRPr>
          </a:p>
        </p:txBody>
      </p:sp>
      <p:sp>
        <p:nvSpPr>
          <p:cNvPr id="44056" name="Rectangle 2">
            <a:extLst>
              <a:ext uri="{FF2B5EF4-FFF2-40B4-BE49-F238E27FC236}">
                <a16:creationId xmlns:a16="http://schemas.microsoft.com/office/drawing/2014/main" id="{ED497D41-4F49-4E69-84A1-E133AB641C82}"/>
              </a:ext>
            </a:extLst>
          </p:cNvPr>
          <p:cNvSpPr>
            <a:spLocks noGrp="1" noChangeArrowheads="1"/>
          </p:cNvSpPr>
          <p:nvPr>
            <p:ph type="title"/>
          </p:nvPr>
        </p:nvSpPr>
        <p:spPr>
          <a:xfrm>
            <a:off x="1524353" y="-232478"/>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
        <p:nvSpPr>
          <p:cNvPr id="37" name="Text Box 23">
            <a:extLst>
              <a:ext uri="{FF2B5EF4-FFF2-40B4-BE49-F238E27FC236}">
                <a16:creationId xmlns:a16="http://schemas.microsoft.com/office/drawing/2014/main" id="{1B44079E-D22B-4C3E-99F9-13F6077527F1}"/>
              </a:ext>
            </a:extLst>
          </p:cNvPr>
          <p:cNvSpPr txBox="1">
            <a:spLocks noChangeArrowheads="1"/>
          </p:cNvSpPr>
          <p:nvPr/>
        </p:nvSpPr>
        <p:spPr bwMode="auto">
          <a:xfrm>
            <a:off x="8278646" y="746639"/>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err="1">
                <a:solidFill>
                  <a:srgbClr val="FF0066"/>
                </a:solidFill>
                <a:latin typeface="Verdana" panose="020B0604030504040204" pitchFamily="34" charset="0"/>
              </a:rPr>
              <a:t>Alkaline</a:t>
            </a:r>
            <a:r>
              <a:rPr lang="cs-CZ" altLang="cs-CZ" sz="1799" dirty="0">
                <a:solidFill>
                  <a:srgbClr val="FF0066"/>
                </a:solidFill>
                <a:latin typeface="Verdana" panose="020B0604030504040204" pitchFamily="34" charset="0"/>
              </a:rPr>
              <a:t> </a:t>
            </a:r>
            <a:r>
              <a:rPr lang="cs-CZ" altLang="cs-CZ" sz="1799" dirty="0" err="1">
                <a:solidFill>
                  <a:srgbClr val="FF0066"/>
                </a:solidFill>
                <a:latin typeface="Verdana" panose="020B0604030504040204" pitchFamily="34" charset="0"/>
              </a:rPr>
              <a:t>reserve</a:t>
            </a:r>
            <a:endParaRPr lang="cs-CZ" altLang="cs-CZ" sz="1799" dirty="0">
              <a:solidFill>
                <a:srgbClr val="FF0066"/>
              </a:solidFill>
              <a:latin typeface="Verdana" panose="020B0604030504040204" pitchFamily="34" charset="0"/>
            </a:endParaRPr>
          </a:p>
        </p:txBody>
      </p:sp>
      <p:sp>
        <p:nvSpPr>
          <p:cNvPr id="33" name="Rectangle 3">
            <a:extLst>
              <a:ext uri="{FF2B5EF4-FFF2-40B4-BE49-F238E27FC236}">
                <a16:creationId xmlns:a16="http://schemas.microsoft.com/office/drawing/2014/main" id="{4482B166-891F-4284-9049-9FA80D65424E}"/>
              </a:ext>
            </a:extLst>
          </p:cNvPr>
          <p:cNvSpPr>
            <a:spLocks noGrp="1" noChangeArrowheads="1"/>
          </p:cNvSpPr>
          <p:nvPr>
            <p:ph idx="1"/>
          </p:nvPr>
        </p:nvSpPr>
        <p:spPr>
          <a:xfrm>
            <a:off x="1866149" y="2943426"/>
            <a:ext cx="8228966" cy="649237"/>
          </a:xfrm>
        </p:spPr>
        <p:txBody>
          <a:bodyPr>
            <a:normAutofit/>
          </a:bodyPr>
          <a:lstStyle/>
          <a:p>
            <a:pPr eaLnBrk="1" hangingPunct="1">
              <a:buFontTx/>
              <a:buNone/>
            </a:pPr>
            <a:r>
              <a:rPr lang="cs-CZ" altLang="cs-CZ" sz="3200" dirty="0" err="1"/>
              <a:t>Determination</a:t>
            </a:r>
            <a:r>
              <a:rPr lang="cs-CZ" altLang="cs-CZ" sz="3200" dirty="0"/>
              <a:t> </a:t>
            </a:r>
            <a:r>
              <a:rPr lang="cs-CZ" altLang="cs-CZ" sz="3200" dirty="0" err="1"/>
              <a:t>of</a:t>
            </a:r>
            <a:r>
              <a:rPr lang="cs-CZ" altLang="cs-CZ" sz="3200" dirty="0"/>
              <a:t> </a:t>
            </a:r>
            <a:r>
              <a:rPr lang="cs-CZ" altLang="cs-CZ" sz="3200" dirty="0">
                <a:solidFill>
                  <a:srgbClr val="FF0000"/>
                </a:solidFill>
              </a:rPr>
              <a:t>pH</a:t>
            </a:r>
            <a:r>
              <a:rPr lang="cs-CZ" altLang="cs-CZ" sz="3200" dirty="0"/>
              <a:t>, </a:t>
            </a:r>
            <a:r>
              <a:rPr lang="cs-CZ" altLang="cs-CZ" sz="3200" dirty="0">
                <a:solidFill>
                  <a:srgbClr val="FF0000"/>
                </a:solidFill>
              </a:rPr>
              <a:t>pCO2</a:t>
            </a:r>
            <a:r>
              <a:rPr lang="cs-CZ" altLang="cs-CZ" sz="3200" dirty="0"/>
              <a:t>, </a:t>
            </a:r>
            <a:r>
              <a:rPr lang="cs-CZ" altLang="cs-CZ" sz="3200" dirty="0">
                <a:solidFill>
                  <a:srgbClr val="FF0000"/>
                </a:solidFill>
              </a:rPr>
              <a:t>[HCO</a:t>
            </a:r>
            <a:r>
              <a:rPr lang="cs-CZ" altLang="cs-CZ" sz="3200" baseline="-25000" dirty="0">
                <a:solidFill>
                  <a:srgbClr val="FF0000"/>
                </a:solidFill>
              </a:rPr>
              <a:t>3</a:t>
            </a:r>
            <a:r>
              <a:rPr lang="cs-CZ" altLang="cs-CZ" sz="3200" baseline="40000" dirty="0">
                <a:solidFill>
                  <a:srgbClr val="FF0000"/>
                </a:solidFill>
              </a:rPr>
              <a:t>-</a:t>
            </a:r>
            <a:r>
              <a:rPr lang="cs-CZ" altLang="cs-CZ" sz="3200" dirty="0">
                <a:solidFill>
                  <a:srgbClr val="FF0000"/>
                </a:solidFill>
              </a:rPr>
              <a:t>]</a:t>
            </a:r>
          </a:p>
        </p:txBody>
      </p:sp>
      <p:sp>
        <p:nvSpPr>
          <p:cNvPr id="34" name="Šipka doprava se zářezem 2">
            <a:extLst>
              <a:ext uri="{FF2B5EF4-FFF2-40B4-BE49-F238E27FC236}">
                <a16:creationId xmlns:a16="http://schemas.microsoft.com/office/drawing/2014/main" id="{D8BC7DE6-1B29-4CFA-84E9-B41EA7E51842}"/>
              </a:ext>
            </a:extLst>
          </p:cNvPr>
          <p:cNvSpPr/>
          <p:nvPr/>
        </p:nvSpPr>
        <p:spPr>
          <a:xfrm rot="8672642" flipV="1">
            <a:off x="5969174" y="1808261"/>
            <a:ext cx="2665207" cy="531273"/>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999" dirty="0" err="1">
                <a:solidFill>
                  <a:schemeClr val="bg1"/>
                </a:solidFill>
              </a:rPr>
              <a:t>calculation</a:t>
            </a:r>
            <a:endParaRPr lang="cs-CZ" sz="1400" dirty="0">
              <a:solidFill>
                <a:schemeClr val="bg1"/>
              </a:solidFill>
            </a:endParaRPr>
          </a:p>
        </p:txBody>
      </p:sp>
    </p:spTree>
    <p:custDataLst>
      <p:tags r:id="rId1"/>
    </p:custDataLst>
    <p:extLst>
      <p:ext uri="{BB962C8B-B14F-4D97-AF65-F5344CB8AC3E}">
        <p14:creationId xmlns:p14="http://schemas.microsoft.com/office/powerpoint/2010/main" val="159444937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29106174-FC10-4256-B165-147F5B66FCB9}"/>
              </a:ext>
            </a:extLst>
          </p:cNvPr>
          <p:cNvSpPr>
            <a:spLocks noChangeArrowheads="1"/>
          </p:cNvSpPr>
          <p:nvPr/>
        </p:nvSpPr>
        <p:spPr bwMode="auto">
          <a:xfrm>
            <a:off x="5664200" y="3789364"/>
            <a:ext cx="1873250" cy="1368425"/>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extracellular </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7411" name="Text Box 3">
            <a:extLst>
              <a:ext uri="{FF2B5EF4-FFF2-40B4-BE49-F238E27FC236}">
                <a16:creationId xmlns:a16="http://schemas.microsoft.com/office/drawing/2014/main" id="{F109F4E2-0363-42BF-851E-AF8C43A5CD30}"/>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800">
                <a:latin typeface="Times New Roman" panose="02020603050405020304" pitchFamily="18" charset="0"/>
              </a:rPr>
              <a:t>1932 Walter Cannon</a:t>
            </a:r>
          </a:p>
        </p:txBody>
      </p:sp>
      <p:sp>
        <p:nvSpPr>
          <p:cNvPr id="17412" name="Line 4">
            <a:extLst>
              <a:ext uri="{FF2B5EF4-FFF2-40B4-BE49-F238E27FC236}">
                <a16:creationId xmlns:a16="http://schemas.microsoft.com/office/drawing/2014/main" id="{5FDB98AA-C00F-4BC2-9C75-9083361C647C}"/>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13" name="Rectangle 5">
            <a:extLst>
              <a:ext uri="{FF2B5EF4-FFF2-40B4-BE49-F238E27FC236}">
                <a16:creationId xmlns:a16="http://schemas.microsoft.com/office/drawing/2014/main" id="{C96519E3-4F34-488E-B794-6EBBACBA428B}"/>
              </a:ext>
            </a:extLst>
          </p:cNvPr>
          <p:cNvSpPr>
            <a:spLocks noChangeArrowheads="1"/>
          </p:cNvSpPr>
          <p:nvPr/>
        </p:nvSpPr>
        <p:spPr bwMode="auto">
          <a:xfrm>
            <a:off x="7896226" y="3644900"/>
            <a:ext cx="2303463" cy="1728788"/>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intracellular</a:t>
            </a:r>
          </a:p>
          <a:p>
            <a:pPr algn="ctr" eaLnBrk="1" hangingPunct="1">
              <a:spcBef>
                <a:spcPct val="0"/>
              </a:spcBef>
              <a:buClrTx/>
              <a:buFontTx/>
              <a:buNone/>
            </a:pPr>
            <a:r>
              <a:rPr lang="cs-CZ" altLang="cs-CZ" sz="2400">
                <a:latin typeface="Times New Roman" panose="02020603050405020304" pitchFamily="18" charset="0"/>
              </a:rPr>
              <a:t>fluid</a:t>
            </a:r>
          </a:p>
        </p:txBody>
      </p:sp>
      <p:sp>
        <p:nvSpPr>
          <p:cNvPr id="17414" name="Line 6">
            <a:extLst>
              <a:ext uri="{FF2B5EF4-FFF2-40B4-BE49-F238E27FC236}">
                <a16:creationId xmlns:a16="http://schemas.microsoft.com/office/drawing/2014/main" id="{CA54386D-55CB-4654-83A5-D2030DB77DC5}"/>
              </a:ext>
            </a:extLst>
          </p:cNvPr>
          <p:cNvSpPr>
            <a:spLocks noChangeShapeType="1"/>
          </p:cNvSpPr>
          <p:nvPr/>
        </p:nvSpPr>
        <p:spPr bwMode="auto">
          <a:xfrm>
            <a:off x="7535863" y="4581525"/>
            <a:ext cx="360362" cy="0"/>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15" name="Text Box 7">
            <a:extLst>
              <a:ext uri="{FF2B5EF4-FFF2-40B4-BE49-F238E27FC236}">
                <a16:creationId xmlns:a16="http://schemas.microsoft.com/office/drawing/2014/main" id="{F8D15346-08F1-41BF-A886-2D009FD2C99B}"/>
              </a:ext>
            </a:extLst>
          </p:cNvPr>
          <p:cNvSpPr txBox="1">
            <a:spLocks noChangeArrowheads="1"/>
          </p:cNvSpPr>
          <p:nvPr/>
        </p:nvSpPr>
        <p:spPr bwMode="auto">
          <a:xfrm>
            <a:off x="4330700" y="260350"/>
            <a:ext cx="63373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FF0000"/>
                </a:solidFill>
                <a:latin typeface="Times New Roman" panose="02020603050405020304" pitchFamily="18" charset="0"/>
              </a:rPr>
              <a:t>Homeostasis</a:t>
            </a:r>
            <a:r>
              <a:rPr lang="cs-CZ" altLang="cs-CZ" sz="2400" b="1">
                <a:latin typeface="Times New Roman" panose="02020603050405020304" pitchFamily="18" charset="0"/>
              </a:rPr>
              <a:t> - t</a:t>
            </a:r>
            <a:r>
              <a:rPr lang="en-US" altLang="cs-CZ" sz="2400" b="1">
                <a:latin typeface="Times New Roman" panose="02020603050405020304" pitchFamily="18" charset="0"/>
              </a:rPr>
              <a:t>he ability or tendency of an organism or cell to maintain internal equilibrium by adjusting its physiological processes.</a:t>
            </a:r>
            <a:r>
              <a:rPr lang="cs-CZ" altLang="cs-CZ" sz="2400" b="1">
                <a:latin typeface="Times New Roman" panose="02020603050405020304" pitchFamily="18" charset="0"/>
              </a:rPr>
              <a:t> </a:t>
            </a:r>
            <a:endParaRPr lang="cs-CZ" altLang="cs-CZ" sz="2400">
              <a:latin typeface="Times New Roman" panose="02020603050405020304" pitchFamily="18" charset="0"/>
            </a:endParaRPr>
          </a:p>
        </p:txBody>
      </p:sp>
      <p:pic>
        <p:nvPicPr>
          <p:cNvPr id="17416" name="Picture 8" descr="cannontop">
            <a:extLst>
              <a:ext uri="{FF2B5EF4-FFF2-40B4-BE49-F238E27FC236}">
                <a16:creationId xmlns:a16="http://schemas.microsoft.com/office/drawing/2014/main" id="{1B988EF1-CA08-4982-BE02-850A8E534F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7" name="Text Box 9">
            <a:extLst>
              <a:ext uri="{FF2B5EF4-FFF2-40B4-BE49-F238E27FC236}">
                <a16:creationId xmlns:a16="http://schemas.microsoft.com/office/drawing/2014/main" id="{7BDC3745-E9C2-4067-81C9-B80291795130}"/>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a:latin typeface="Times New Roman" panose="02020603050405020304" pitchFamily="18" charset="0"/>
              </a:rPr>
              <a:t>Their </a:t>
            </a:r>
            <a:r>
              <a:rPr lang="cs-CZ" altLang="cs-CZ" sz="2800" b="1">
                <a:latin typeface="Times New Roman" panose="02020603050405020304" pitchFamily="18" charset="0"/>
              </a:rPr>
              <a:t>properties</a:t>
            </a:r>
            <a:r>
              <a:rPr lang="cs-CZ" altLang="cs-CZ" sz="2800">
                <a:latin typeface="Times New Roman" panose="02020603050405020304" pitchFamily="18" charset="0"/>
              </a:rPr>
              <a:t> must enable optimal functioning of cellular structures</a:t>
            </a:r>
          </a:p>
        </p:txBody>
      </p:sp>
      <p:sp>
        <p:nvSpPr>
          <p:cNvPr id="17418" name="Text Box 10">
            <a:extLst>
              <a:ext uri="{FF2B5EF4-FFF2-40B4-BE49-F238E27FC236}">
                <a16:creationId xmlns:a16="http://schemas.microsoft.com/office/drawing/2014/main" id="{C40E339E-69A2-4D14-9A87-29201996C89A}"/>
              </a:ext>
            </a:extLst>
          </p:cNvPr>
          <p:cNvSpPr txBox="1">
            <a:spLocks noChangeArrowheads="1"/>
          </p:cNvSpPr>
          <p:nvPr/>
        </p:nvSpPr>
        <p:spPr bwMode="auto">
          <a:xfrm>
            <a:off x="1774825" y="6294438"/>
            <a:ext cx="4395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External environment of cells</a:t>
            </a:r>
          </a:p>
        </p:txBody>
      </p:sp>
      <p:sp>
        <p:nvSpPr>
          <p:cNvPr id="17419" name="Text Box 11">
            <a:extLst>
              <a:ext uri="{FF2B5EF4-FFF2-40B4-BE49-F238E27FC236}">
                <a16:creationId xmlns:a16="http://schemas.microsoft.com/office/drawing/2014/main" id="{039F00FC-65AE-4DEF-B154-E46569C03E3A}"/>
              </a:ext>
            </a:extLst>
          </p:cNvPr>
          <p:cNvSpPr txBox="1">
            <a:spLocks noChangeArrowheads="1"/>
          </p:cNvSpPr>
          <p:nvPr/>
        </p:nvSpPr>
        <p:spPr bwMode="auto">
          <a:xfrm>
            <a:off x="6092826" y="6294438"/>
            <a:ext cx="370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internal environment</a:t>
            </a:r>
          </a:p>
        </p:txBody>
      </p:sp>
      <p:sp>
        <p:nvSpPr>
          <p:cNvPr id="17420" name="Text Box 12">
            <a:extLst>
              <a:ext uri="{FF2B5EF4-FFF2-40B4-BE49-F238E27FC236}">
                <a16:creationId xmlns:a16="http://schemas.microsoft.com/office/drawing/2014/main" id="{A856AE59-27F0-4404-837A-22F743A26861}"/>
              </a:ext>
            </a:extLst>
          </p:cNvPr>
          <p:cNvSpPr txBox="1">
            <a:spLocks noChangeArrowheads="1"/>
          </p:cNvSpPr>
          <p:nvPr/>
        </p:nvSpPr>
        <p:spPr bwMode="auto">
          <a:xfrm>
            <a:off x="5591175" y="1916113"/>
            <a:ext cx="5068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External environment of organism</a:t>
            </a:r>
            <a:endParaRPr lang="cs-CZ" altLang="cs-CZ" sz="2800">
              <a:latin typeface="Times New Roman" panose="02020603050405020304" pitchFamily="18" charset="0"/>
            </a:endParaRPr>
          </a:p>
        </p:txBody>
      </p:sp>
      <p:sp>
        <p:nvSpPr>
          <p:cNvPr id="17421" name="Line 13">
            <a:extLst>
              <a:ext uri="{FF2B5EF4-FFF2-40B4-BE49-F238E27FC236}">
                <a16:creationId xmlns:a16="http://schemas.microsoft.com/office/drawing/2014/main" id="{A6430303-3724-4B29-9C8D-AEBC1CC442EF}"/>
              </a:ext>
            </a:extLst>
          </p:cNvPr>
          <p:cNvSpPr>
            <a:spLocks noChangeShapeType="1"/>
          </p:cNvSpPr>
          <p:nvPr/>
        </p:nvSpPr>
        <p:spPr bwMode="auto">
          <a:xfrm>
            <a:off x="9409113" y="5373689"/>
            <a:ext cx="0" cy="503237"/>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22" name="Line 14">
            <a:extLst>
              <a:ext uri="{FF2B5EF4-FFF2-40B4-BE49-F238E27FC236}">
                <a16:creationId xmlns:a16="http://schemas.microsoft.com/office/drawing/2014/main" id="{845863D6-83AA-442F-AFF2-6B2FA855133B}"/>
              </a:ext>
            </a:extLst>
          </p:cNvPr>
          <p:cNvSpPr>
            <a:spLocks noChangeShapeType="1"/>
          </p:cNvSpPr>
          <p:nvPr/>
        </p:nvSpPr>
        <p:spPr bwMode="auto">
          <a:xfrm>
            <a:off x="9625013" y="5373688"/>
            <a:ext cx="0" cy="43180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423" name="Text Box 15">
            <a:extLst>
              <a:ext uri="{FF2B5EF4-FFF2-40B4-BE49-F238E27FC236}">
                <a16:creationId xmlns:a16="http://schemas.microsoft.com/office/drawing/2014/main" id="{4CE0AD74-3A5A-4491-AB3C-43DE6603D71E}"/>
              </a:ext>
            </a:extLst>
          </p:cNvPr>
          <p:cNvSpPr txBox="1">
            <a:spLocks noChangeArrowheads="1"/>
          </p:cNvSpPr>
          <p:nvPr/>
        </p:nvSpPr>
        <p:spPr bwMode="auto">
          <a:xfrm>
            <a:off x="8386763" y="5734051"/>
            <a:ext cx="1981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Metabolism</a:t>
            </a:r>
          </a:p>
        </p:txBody>
      </p:sp>
      <p:sp>
        <p:nvSpPr>
          <p:cNvPr id="17424" name="Line 16">
            <a:extLst>
              <a:ext uri="{FF2B5EF4-FFF2-40B4-BE49-F238E27FC236}">
                <a16:creationId xmlns:a16="http://schemas.microsoft.com/office/drawing/2014/main" id="{6BAFC801-08CF-4486-B5F2-30185264180D}"/>
              </a:ext>
            </a:extLst>
          </p:cNvPr>
          <p:cNvSpPr>
            <a:spLocks noChangeShapeType="1"/>
          </p:cNvSpPr>
          <p:nvPr/>
        </p:nvSpPr>
        <p:spPr bwMode="auto">
          <a:xfrm>
            <a:off x="6888163" y="2420939"/>
            <a:ext cx="0" cy="1366837"/>
          </a:xfrm>
          <a:prstGeom prst="line">
            <a:avLst/>
          </a:prstGeom>
          <a:noFill/>
          <a:ln w="5715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25" name="Line 17">
            <a:extLst>
              <a:ext uri="{FF2B5EF4-FFF2-40B4-BE49-F238E27FC236}">
                <a16:creationId xmlns:a16="http://schemas.microsoft.com/office/drawing/2014/main" id="{E9231E02-3A94-45E6-937A-0E1ECB14E11A}"/>
              </a:ext>
            </a:extLst>
          </p:cNvPr>
          <p:cNvSpPr>
            <a:spLocks noChangeShapeType="1"/>
          </p:cNvSpPr>
          <p:nvPr/>
        </p:nvSpPr>
        <p:spPr bwMode="auto">
          <a:xfrm>
            <a:off x="7104063" y="2493963"/>
            <a:ext cx="0" cy="129540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426" name="Line 18">
            <a:extLst>
              <a:ext uri="{FF2B5EF4-FFF2-40B4-BE49-F238E27FC236}">
                <a16:creationId xmlns:a16="http://schemas.microsoft.com/office/drawing/2014/main" id="{11C8C645-0DC9-4473-AE91-5427E849352C}"/>
              </a:ext>
            </a:extLst>
          </p:cNvPr>
          <p:cNvSpPr>
            <a:spLocks noChangeShapeType="1"/>
          </p:cNvSpPr>
          <p:nvPr/>
        </p:nvSpPr>
        <p:spPr bwMode="auto">
          <a:xfrm>
            <a:off x="7535863" y="4797425"/>
            <a:ext cx="360362" cy="0"/>
          </a:xfrm>
          <a:prstGeom prst="line">
            <a:avLst/>
          </a:prstGeom>
          <a:noFill/>
          <a:ln w="57150">
            <a:solidFill>
              <a:schemeClr val="accent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Tree>
    <p:custDataLst>
      <p:tags r:id="rId1"/>
    </p:custData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6" name="Obdélník 25">
            <a:extLst>
              <a:ext uri="{FF2B5EF4-FFF2-40B4-BE49-F238E27FC236}">
                <a16:creationId xmlns:a16="http://schemas.microsoft.com/office/drawing/2014/main" id="{5F15CF72-C652-476E-9CA4-57B9AEB0FAE3}"/>
              </a:ext>
            </a:extLst>
          </p:cNvPr>
          <p:cNvSpPr/>
          <p:nvPr/>
        </p:nvSpPr>
        <p:spPr>
          <a:xfrm>
            <a:off x="1443396" y="1493986"/>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8131" name="Rectangle 3">
            <a:extLst>
              <a:ext uri="{FF2B5EF4-FFF2-40B4-BE49-F238E27FC236}">
                <a16:creationId xmlns:a16="http://schemas.microsoft.com/office/drawing/2014/main" id="{1ECA2605-DCE1-481D-B41E-0128AC54751B}"/>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48132" name="Rectangle 4">
            <a:extLst>
              <a:ext uri="{FF2B5EF4-FFF2-40B4-BE49-F238E27FC236}">
                <a16:creationId xmlns:a16="http://schemas.microsoft.com/office/drawing/2014/main" id="{6A7C2AAE-D447-469D-BD0E-0F482820C336}"/>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48133" name="Rectangle 5">
            <a:extLst>
              <a:ext uri="{FF2B5EF4-FFF2-40B4-BE49-F238E27FC236}">
                <a16:creationId xmlns:a16="http://schemas.microsoft.com/office/drawing/2014/main" id="{76DB3C6C-F6CA-461C-A035-DE223F413B72}"/>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8134" name="Rectangle 6">
            <a:extLst>
              <a:ext uri="{FF2B5EF4-FFF2-40B4-BE49-F238E27FC236}">
                <a16:creationId xmlns:a16="http://schemas.microsoft.com/office/drawing/2014/main" id="{B16EF430-F815-447C-B3B0-7108D314CE4B}"/>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8135" name="Rectangle 7">
            <a:extLst>
              <a:ext uri="{FF2B5EF4-FFF2-40B4-BE49-F238E27FC236}">
                <a16:creationId xmlns:a16="http://schemas.microsoft.com/office/drawing/2014/main" id="{2DDBD7FC-2A67-418E-BC69-A0A0218574CB}"/>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8136" name="Rectangle 8">
            <a:extLst>
              <a:ext uri="{FF2B5EF4-FFF2-40B4-BE49-F238E27FC236}">
                <a16:creationId xmlns:a16="http://schemas.microsoft.com/office/drawing/2014/main" id="{C5E2652F-946A-4FB7-8723-1842C3EE7860}"/>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8137" name="Rectangle 9">
            <a:extLst>
              <a:ext uri="{FF2B5EF4-FFF2-40B4-BE49-F238E27FC236}">
                <a16:creationId xmlns:a16="http://schemas.microsoft.com/office/drawing/2014/main" id="{BE77F92E-3D13-45EE-AF52-CEC5B15FDCEF}"/>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8138" name="Group 10">
            <a:extLst>
              <a:ext uri="{FF2B5EF4-FFF2-40B4-BE49-F238E27FC236}">
                <a16:creationId xmlns:a16="http://schemas.microsoft.com/office/drawing/2014/main" id="{74D4FC9F-F9FC-48A3-84DD-ED0D8B8F815B}"/>
              </a:ext>
            </a:extLst>
          </p:cNvPr>
          <p:cNvGrpSpPr>
            <a:grpSpLocks/>
          </p:cNvGrpSpPr>
          <p:nvPr/>
        </p:nvGrpSpPr>
        <p:grpSpPr bwMode="auto">
          <a:xfrm>
            <a:off x="5088016" y="2141638"/>
            <a:ext cx="1655634" cy="2231852"/>
            <a:chOff x="2245" y="572"/>
            <a:chExt cx="1134" cy="1724"/>
          </a:xfrm>
        </p:grpSpPr>
        <p:sp>
          <p:nvSpPr>
            <p:cNvPr id="48155" name="Line 11">
              <a:extLst>
                <a:ext uri="{FF2B5EF4-FFF2-40B4-BE49-F238E27FC236}">
                  <a16:creationId xmlns:a16="http://schemas.microsoft.com/office/drawing/2014/main" id="{4F7AF368-E2D8-492A-9DF0-EA98CCD48E4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6" name="Line 12">
              <a:extLst>
                <a:ext uri="{FF2B5EF4-FFF2-40B4-BE49-F238E27FC236}">
                  <a16:creationId xmlns:a16="http://schemas.microsoft.com/office/drawing/2014/main" id="{47A0BA48-E47A-4F28-8404-63F7BCAD6A1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7" name="Line 13">
              <a:extLst>
                <a:ext uri="{FF2B5EF4-FFF2-40B4-BE49-F238E27FC236}">
                  <a16:creationId xmlns:a16="http://schemas.microsoft.com/office/drawing/2014/main" id="{31E6BE12-CB35-4E60-8F07-C5449BB7F06F}"/>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8139" name="Rectangle 14">
            <a:extLst>
              <a:ext uri="{FF2B5EF4-FFF2-40B4-BE49-F238E27FC236}">
                <a16:creationId xmlns:a16="http://schemas.microsoft.com/office/drawing/2014/main" id="{CCB4ADEB-D2BB-4829-9A48-A5E02DDB0FF8}"/>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48140" name="Group 15">
            <a:extLst>
              <a:ext uri="{FF2B5EF4-FFF2-40B4-BE49-F238E27FC236}">
                <a16:creationId xmlns:a16="http://schemas.microsoft.com/office/drawing/2014/main" id="{B24EA80B-F05E-4340-9BA0-A695F7834B4F}"/>
              </a:ext>
            </a:extLst>
          </p:cNvPr>
          <p:cNvGrpSpPr>
            <a:grpSpLocks/>
          </p:cNvGrpSpPr>
          <p:nvPr/>
        </p:nvGrpSpPr>
        <p:grpSpPr bwMode="auto">
          <a:xfrm flipH="1">
            <a:off x="2711712" y="2141639"/>
            <a:ext cx="1439752" cy="2160420"/>
            <a:chOff x="2245" y="572"/>
            <a:chExt cx="1134" cy="1724"/>
          </a:xfrm>
        </p:grpSpPr>
        <p:sp>
          <p:nvSpPr>
            <p:cNvPr id="48152" name="Line 16">
              <a:extLst>
                <a:ext uri="{FF2B5EF4-FFF2-40B4-BE49-F238E27FC236}">
                  <a16:creationId xmlns:a16="http://schemas.microsoft.com/office/drawing/2014/main" id="{BEAF6518-327B-4A57-BB55-4AEB0F27859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3" name="Line 17">
              <a:extLst>
                <a:ext uri="{FF2B5EF4-FFF2-40B4-BE49-F238E27FC236}">
                  <a16:creationId xmlns:a16="http://schemas.microsoft.com/office/drawing/2014/main" id="{7B15595C-E51E-401A-B0A8-7D3D329F882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4" name="Line 18">
              <a:extLst>
                <a:ext uri="{FF2B5EF4-FFF2-40B4-BE49-F238E27FC236}">
                  <a16:creationId xmlns:a16="http://schemas.microsoft.com/office/drawing/2014/main" id="{4EB5B559-4B18-4CCA-8ECF-654E08F9BCF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8141" name="Group 19">
            <a:extLst>
              <a:ext uri="{FF2B5EF4-FFF2-40B4-BE49-F238E27FC236}">
                <a16:creationId xmlns:a16="http://schemas.microsoft.com/office/drawing/2014/main" id="{D3E99858-EB84-4046-8C9F-D4CA54DA23EC}"/>
              </a:ext>
            </a:extLst>
          </p:cNvPr>
          <p:cNvGrpSpPr>
            <a:grpSpLocks/>
          </p:cNvGrpSpPr>
          <p:nvPr/>
        </p:nvGrpSpPr>
        <p:grpSpPr bwMode="auto">
          <a:xfrm flipH="1">
            <a:off x="7713539" y="4443336"/>
            <a:ext cx="1728653" cy="1585789"/>
            <a:chOff x="2245" y="572"/>
            <a:chExt cx="1134" cy="1724"/>
          </a:xfrm>
        </p:grpSpPr>
        <p:sp>
          <p:nvSpPr>
            <p:cNvPr id="48149" name="Line 20">
              <a:extLst>
                <a:ext uri="{FF2B5EF4-FFF2-40B4-BE49-F238E27FC236}">
                  <a16:creationId xmlns:a16="http://schemas.microsoft.com/office/drawing/2014/main" id="{DBECC1ED-53E8-4DC0-897E-51AA11ECC3B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0" name="Line 21">
              <a:extLst>
                <a:ext uri="{FF2B5EF4-FFF2-40B4-BE49-F238E27FC236}">
                  <a16:creationId xmlns:a16="http://schemas.microsoft.com/office/drawing/2014/main" id="{8CB370AA-1DE3-40EB-B99C-436BAFA50B2B}"/>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1" name="Line 22">
              <a:extLst>
                <a:ext uri="{FF2B5EF4-FFF2-40B4-BE49-F238E27FC236}">
                  <a16:creationId xmlns:a16="http://schemas.microsoft.com/office/drawing/2014/main" id="{3ACA68B5-BDEF-4D00-A272-20CC7128784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8142" name="Text Box 23">
            <a:extLst>
              <a:ext uri="{FF2B5EF4-FFF2-40B4-BE49-F238E27FC236}">
                <a16:creationId xmlns:a16="http://schemas.microsoft.com/office/drawing/2014/main" id="{14F02FEE-936C-4F53-A52A-34874E96FE95}"/>
              </a:ext>
            </a:extLst>
          </p:cNvPr>
          <p:cNvSpPr txBox="1">
            <a:spLocks noChangeArrowheads="1"/>
          </p:cNvSpPr>
          <p:nvPr/>
        </p:nvSpPr>
        <p:spPr bwMode="auto">
          <a:xfrm>
            <a:off x="7967520" y="878084"/>
            <a:ext cx="2149309" cy="830740"/>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solidFill>
                  <a:srgbClr val="FF0066"/>
                </a:solidFill>
                <a:latin typeface="Verdana" panose="020B0604030504040204" pitchFamily="34" charset="0"/>
              </a:rPr>
              <a:t>P. Astrup 1956</a:t>
            </a:r>
          </a:p>
        </p:txBody>
      </p:sp>
      <p:sp>
        <p:nvSpPr>
          <p:cNvPr id="48143" name="AutoShape 25"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B8CDFAE3-A58C-402B-A5E3-D7C76FEBB8EB}"/>
              </a:ext>
            </a:extLst>
          </p:cNvPr>
          <p:cNvSpPr>
            <a:spLocks noChangeAspect="1" noChangeArrowheads="1"/>
          </p:cNvSpPr>
          <p:nvPr/>
        </p:nvSpPr>
        <p:spPr bwMode="auto">
          <a:xfrm>
            <a:off x="1692616" y="-182284"/>
            <a:ext cx="304777" cy="304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48144" name="AutoShape 27"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B4C09CF6-EF80-46C4-965A-D87FB81D70D9}"/>
              </a:ext>
            </a:extLst>
          </p:cNvPr>
          <p:cNvSpPr>
            <a:spLocks noChangeAspect="1" noChangeArrowheads="1"/>
          </p:cNvSpPr>
          <p:nvPr/>
        </p:nvSpPr>
        <p:spPr bwMode="auto">
          <a:xfrm>
            <a:off x="1845003" y="-29896"/>
            <a:ext cx="304777" cy="304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48145" name="AutoShape 29"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434156BB-8438-4576-A1C2-C01C440299E9}"/>
              </a:ext>
            </a:extLst>
          </p:cNvPr>
          <p:cNvSpPr>
            <a:spLocks noChangeAspect="1" noChangeArrowheads="1"/>
          </p:cNvSpPr>
          <p:nvPr/>
        </p:nvSpPr>
        <p:spPr bwMode="auto">
          <a:xfrm>
            <a:off x="1997392" y="122493"/>
            <a:ext cx="304777" cy="304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pic>
        <p:nvPicPr>
          <p:cNvPr id="48146" name="Picture 31" descr="http://anestit.unipa.it/esiait/astrup.JPG">
            <a:extLst>
              <a:ext uri="{FF2B5EF4-FFF2-40B4-BE49-F238E27FC236}">
                <a16:creationId xmlns:a16="http://schemas.microsoft.com/office/drawing/2014/main" id="{E191FC49-5276-4BEF-98A0-3AC1413C70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6646" t="7581" r="2238" b="-7581"/>
          <a:stretch>
            <a:fillRect/>
          </a:stretch>
        </p:blipFill>
        <p:spPr bwMode="auto">
          <a:xfrm>
            <a:off x="7967520" y="1638439"/>
            <a:ext cx="2166770" cy="2285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47" name="Picture 33" descr="http://t3.gstatic.com/images?q=tbn:ANd9GcSOLdhOJfIkn_y_b6MlIEdlcn2G-DOHByCT3Ks1poa1aiVRVTNPC7j9Kb8z">
            <a:extLst>
              <a:ext uri="{FF2B5EF4-FFF2-40B4-BE49-F238E27FC236}">
                <a16:creationId xmlns:a16="http://schemas.microsoft.com/office/drawing/2014/main" id="{A6BB05B2-CC4D-4EDC-9D13-6ABE8FC2D6D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5076" y="4375077"/>
            <a:ext cx="2206455" cy="2206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48" name="Rectangle 2">
            <a:extLst>
              <a:ext uri="{FF2B5EF4-FFF2-40B4-BE49-F238E27FC236}">
                <a16:creationId xmlns:a16="http://schemas.microsoft.com/office/drawing/2014/main" id="{3C0B0509-FC77-4C57-A4D5-78A6FD01FF5C}"/>
              </a:ext>
            </a:extLst>
          </p:cNvPr>
          <p:cNvSpPr>
            <a:spLocks noGrp="1" noChangeArrowheads="1"/>
          </p:cNvSpPr>
          <p:nvPr>
            <p:ph type="title"/>
          </p:nvPr>
        </p:nvSpPr>
        <p:spPr>
          <a:xfrm>
            <a:off x="1524354" y="-242604"/>
            <a:ext cx="9756022" cy="1139738"/>
          </a:xfrm>
        </p:spPr>
        <p:txBody>
          <a:bodyPr>
            <a:normAutofit fontScale="90000"/>
          </a:bodyPr>
          <a:lstStyle/>
          <a:p>
            <a:pPr algn="ctr"/>
            <a:r>
              <a:rPr lang="en-US" altLang="cs-CZ" sz="4000" dirty="0">
                <a:solidFill>
                  <a:srgbClr val="FF0000"/>
                </a:solidFill>
                <a:latin typeface="Arial" panose="020B0604020202020204" pitchFamily="34" charset="0"/>
              </a:rPr>
              <a:t>Investigation of acid-base balance parameters</a:t>
            </a:r>
            <a:endParaRPr lang="cs-CZ" altLang="cs-CZ" sz="4000" dirty="0">
              <a:solidFill>
                <a:srgbClr val="FF0000"/>
              </a:solidFill>
            </a:endParaRPr>
          </a:p>
        </p:txBody>
      </p:sp>
    </p:spTree>
    <p:custDataLst>
      <p:tags r:id="rId1"/>
    </p:custDataLst>
    <p:extLst>
      <p:ext uri="{BB962C8B-B14F-4D97-AF65-F5344CB8AC3E}">
        <p14:creationId xmlns:p14="http://schemas.microsoft.com/office/powerpoint/2010/main" val="162464784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50178" name="Picture 93" descr="http://www.virk-info.dk/Virk-R/Radiometer/Radiom1.gif">
            <a:extLst>
              <a:ext uri="{FF2B5EF4-FFF2-40B4-BE49-F238E27FC236}">
                <a16:creationId xmlns:a16="http://schemas.microsoft.com/office/drawing/2014/main" id="{932E3174-6519-4497-9EF4-162C5BB57D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4231" y="4782462"/>
            <a:ext cx="2976333" cy="1995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Rectangle 9">
            <a:extLst>
              <a:ext uri="{FF2B5EF4-FFF2-40B4-BE49-F238E27FC236}">
                <a16:creationId xmlns:a16="http://schemas.microsoft.com/office/drawing/2014/main" id="{3A047F37-E817-417C-8E29-8295733A8E58}"/>
              </a:ext>
            </a:extLst>
          </p:cNvPr>
          <p:cNvSpPr>
            <a:spLocks noChangeArrowheads="1"/>
          </p:cNvSpPr>
          <p:nvPr/>
        </p:nvSpPr>
        <p:spPr bwMode="auto">
          <a:xfrm>
            <a:off x="1524354" y="266"/>
            <a:ext cx="9141708" cy="6889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399" b="1" dirty="0">
                <a:solidFill>
                  <a:srgbClr val="FF0066"/>
                </a:solidFill>
                <a:latin typeface="Times New Roman" panose="02020603050405020304" pitchFamily="18" charset="0"/>
              </a:rPr>
              <a:t>Equilibration method for measuring pCO2 according to </a:t>
            </a:r>
            <a:r>
              <a:rPr lang="en-US" altLang="cs-CZ" sz="2399" b="1" dirty="0" err="1">
                <a:solidFill>
                  <a:srgbClr val="FF0066"/>
                </a:solidFill>
                <a:latin typeface="Times New Roman" panose="02020603050405020304" pitchFamily="18" charset="0"/>
              </a:rPr>
              <a:t>Astrup</a:t>
            </a:r>
            <a:endParaRPr lang="cs-CZ" altLang="cs-CZ" sz="2399" b="1" dirty="0">
              <a:solidFill>
                <a:srgbClr val="FF0066"/>
              </a:solidFill>
              <a:latin typeface="Times New Roman" panose="02020603050405020304" pitchFamily="18" charset="0"/>
            </a:endParaRPr>
          </a:p>
        </p:txBody>
      </p:sp>
      <p:sp>
        <p:nvSpPr>
          <p:cNvPr id="50180" name="Rectangle 10">
            <a:extLst>
              <a:ext uri="{FF2B5EF4-FFF2-40B4-BE49-F238E27FC236}">
                <a16:creationId xmlns:a16="http://schemas.microsoft.com/office/drawing/2014/main" id="{0573DF8E-0C7E-484F-BEBE-808586C8FDB3}"/>
              </a:ext>
            </a:extLst>
          </p:cNvPr>
          <p:cNvSpPr>
            <a:spLocks noChangeArrowheads="1"/>
          </p:cNvSpPr>
          <p:nvPr/>
        </p:nvSpPr>
        <p:spPr bwMode="auto">
          <a:xfrm>
            <a:off x="1561618" y="118524"/>
            <a:ext cx="9162344" cy="6909855"/>
          </a:xfrm>
          <a:prstGeom prst="rect">
            <a:avLst/>
          </a:prstGeom>
          <a:noFill/>
          <a:ln w="19050" cap="rnd">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399">
              <a:latin typeface="Times New Roman" panose="02020603050405020304" pitchFamily="18" charset="0"/>
            </a:endParaRPr>
          </a:p>
        </p:txBody>
      </p:sp>
      <p:sp>
        <p:nvSpPr>
          <p:cNvPr id="50181" name="Line 11">
            <a:extLst>
              <a:ext uri="{FF2B5EF4-FFF2-40B4-BE49-F238E27FC236}">
                <a16:creationId xmlns:a16="http://schemas.microsoft.com/office/drawing/2014/main" id="{4453B4B9-7240-4C0E-9E37-4B5C5D2B818B}"/>
              </a:ext>
            </a:extLst>
          </p:cNvPr>
          <p:cNvSpPr>
            <a:spLocks noChangeShapeType="1"/>
          </p:cNvSpPr>
          <p:nvPr/>
        </p:nvSpPr>
        <p:spPr bwMode="auto">
          <a:xfrm>
            <a:off x="4518147" y="4905262"/>
            <a:ext cx="5622491"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0182" name="Line 12">
            <a:extLst>
              <a:ext uri="{FF2B5EF4-FFF2-40B4-BE49-F238E27FC236}">
                <a16:creationId xmlns:a16="http://schemas.microsoft.com/office/drawing/2014/main" id="{F46BA8E2-82F7-423E-908E-8526C6B6C7E8}"/>
              </a:ext>
            </a:extLst>
          </p:cNvPr>
          <p:cNvSpPr>
            <a:spLocks noChangeShapeType="1"/>
          </p:cNvSpPr>
          <p:nvPr/>
        </p:nvSpPr>
        <p:spPr bwMode="auto">
          <a:xfrm flipV="1">
            <a:off x="4518147" y="786017"/>
            <a:ext cx="1588" cy="411765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0183" name="Rectangle 14">
            <a:extLst>
              <a:ext uri="{FF2B5EF4-FFF2-40B4-BE49-F238E27FC236}">
                <a16:creationId xmlns:a16="http://schemas.microsoft.com/office/drawing/2014/main" id="{5C7466A3-CBFB-45F6-A451-74101DD62432}"/>
              </a:ext>
            </a:extLst>
          </p:cNvPr>
          <p:cNvSpPr>
            <a:spLocks noChangeArrowheads="1"/>
          </p:cNvSpPr>
          <p:nvPr/>
        </p:nvSpPr>
        <p:spPr bwMode="auto">
          <a:xfrm>
            <a:off x="3935581" y="405047"/>
            <a:ext cx="7069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log PCO</a:t>
            </a:r>
            <a:endParaRPr lang="cs-CZ" altLang="cs-CZ" sz="2399">
              <a:latin typeface="Times New Roman" panose="02020603050405020304" pitchFamily="18" charset="0"/>
            </a:endParaRPr>
          </a:p>
        </p:txBody>
      </p:sp>
      <p:sp>
        <p:nvSpPr>
          <p:cNvPr id="50184" name="Rectangle 15">
            <a:extLst>
              <a:ext uri="{FF2B5EF4-FFF2-40B4-BE49-F238E27FC236}">
                <a16:creationId xmlns:a16="http://schemas.microsoft.com/office/drawing/2014/main" id="{1B3AAD27-3977-42F3-9F8C-A71BEDD466E4}"/>
              </a:ext>
            </a:extLst>
          </p:cNvPr>
          <p:cNvSpPr>
            <a:spLocks noChangeArrowheads="1"/>
          </p:cNvSpPr>
          <p:nvPr/>
        </p:nvSpPr>
        <p:spPr bwMode="auto">
          <a:xfrm>
            <a:off x="4632438" y="557436"/>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900" b="1" i="1">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0185" name="Rectangle 16">
            <a:extLst>
              <a:ext uri="{FF2B5EF4-FFF2-40B4-BE49-F238E27FC236}">
                <a16:creationId xmlns:a16="http://schemas.microsoft.com/office/drawing/2014/main" id="{D01770A2-6BD8-4403-A35E-F943E22CD286}"/>
              </a:ext>
            </a:extLst>
          </p:cNvPr>
          <p:cNvSpPr>
            <a:spLocks noChangeArrowheads="1"/>
          </p:cNvSpPr>
          <p:nvPr/>
        </p:nvSpPr>
        <p:spPr bwMode="auto">
          <a:xfrm>
            <a:off x="9334250" y="4649694"/>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0186" name="Rectangle 17">
            <a:extLst>
              <a:ext uri="{FF2B5EF4-FFF2-40B4-BE49-F238E27FC236}">
                <a16:creationId xmlns:a16="http://schemas.microsoft.com/office/drawing/2014/main" id="{70B15297-7732-4252-967C-D7E154E11CCB}"/>
              </a:ext>
            </a:extLst>
          </p:cNvPr>
          <p:cNvSpPr>
            <a:spLocks noChangeArrowheads="1"/>
          </p:cNvSpPr>
          <p:nvPr/>
        </p:nvSpPr>
        <p:spPr bwMode="auto">
          <a:xfrm>
            <a:off x="10110478" y="4649694"/>
            <a:ext cx="2388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pH</a:t>
            </a:r>
            <a:endParaRPr lang="cs-CZ" altLang="cs-CZ" sz="2399">
              <a:latin typeface="Times New Roman" panose="02020603050405020304" pitchFamily="18" charset="0"/>
            </a:endParaRPr>
          </a:p>
        </p:txBody>
      </p:sp>
      <p:sp>
        <p:nvSpPr>
          <p:cNvPr id="3" name="Šipka doprava se zářezem 2">
            <a:extLst>
              <a:ext uri="{FF2B5EF4-FFF2-40B4-BE49-F238E27FC236}">
                <a16:creationId xmlns:a16="http://schemas.microsoft.com/office/drawing/2014/main" id="{3B9ADCC1-E84A-47CF-A138-88638F54FEA9}"/>
              </a:ext>
            </a:extLst>
          </p:cNvPr>
          <p:cNvSpPr/>
          <p:nvPr/>
        </p:nvSpPr>
        <p:spPr>
          <a:xfrm>
            <a:off x="2567262" y="2392443"/>
            <a:ext cx="2128672" cy="1181009"/>
          </a:xfrm>
          <a:prstGeom prst="notched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799" dirty="0">
                <a:solidFill>
                  <a:schemeClr val="tx1"/>
                </a:solidFill>
              </a:rPr>
              <a:t>Set </a:t>
            </a:r>
            <a:r>
              <a:rPr lang="cs-CZ" sz="1799" dirty="0" err="1">
                <a:solidFill>
                  <a:schemeClr val="tx1"/>
                </a:solidFill>
              </a:rPr>
              <a:t>value</a:t>
            </a:r>
            <a:r>
              <a:rPr lang="cs-CZ" sz="1799" dirty="0">
                <a:solidFill>
                  <a:schemeClr val="tx1"/>
                </a:solidFill>
              </a:rPr>
              <a:t> </a:t>
            </a:r>
            <a:r>
              <a:rPr lang="cs-CZ" sz="1799" dirty="0" err="1">
                <a:solidFill>
                  <a:schemeClr val="tx1"/>
                </a:solidFill>
              </a:rPr>
              <a:t>of</a:t>
            </a:r>
            <a:r>
              <a:rPr lang="cs-CZ" sz="1799" dirty="0">
                <a:solidFill>
                  <a:schemeClr val="tx1"/>
                </a:solidFill>
              </a:rPr>
              <a:t> pCO2</a:t>
            </a:r>
          </a:p>
        </p:txBody>
      </p:sp>
      <p:sp>
        <p:nvSpPr>
          <p:cNvPr id="50188" name="TextovéPole 4">
            <a:extLst>
              <a:ext uri="{FF2B5EF4-FFF2-40B4-BE49-F238E27FC236}">
                <a16:creationId xmlns:a16="http://schemas.microsoft.com/office/drawing/2014/main" id="{36FD3342-9C4E-471B-85F0-A6F72E3AE76E}"/>
              </a:ext>
            </a:extLst>
          </p:cNvPr>
          <p:cNvSpPr txBox="1">
            <a:spLocks noChangeArrowheads="1"/>
          </p:cNvSpPr>
          <p:nvPr/>
        </p:nvSpPr>
        <p:spPr bwMode="auto">
          <a:xfrm>
            <a:off x="1264798" y="2528958"/>
            <a:ext cx="137389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cs-CZ" altLang="cs-CZ" sz="2000" dirty="0" err="1">
                <a:latin typeface="Times New Roman" panose="02020603050405020304" pitchFamily="18" charset="0"/>
              </a:rPr>
              <a:t>Gas</a:t>
            </a:r>
            <a:r>
              <a:rPr lang="cs-CZ" altLang="cs-CZ" sz="2000" dirty="0">
                <a:latin typeface="Times New Roman" panose="02020603050405020304" pitchFamily="18" charset="0"/>
              </a:rPr>
              <a:t> </a:t>
            </a:r>
            <a:r>
              <a:rPr lang="cs-CZ" altLang="cs-CZ" sz="2000" dirty="0" err="1">
                <a:latin typeface="Times New Roman" panose="02020603050405020304" pitchFamily="18" charset="0"/>
              </a:rPr>
              <a:t>misxture</a:t>
            </a:r>
            <a:endParaRPr lang="cs-CZ" altLang="cs-CZ" sz="2000" dirty="0">
              <a:latin typeface="Times New Roman" panose="02020603050405020304" pitchFamily="18" charset="0"/>
            </a:endParaRPr>
          </a:p>
          <a:p>
            <a:pPr algn="r">
              <a:spcBef>
                <a:spcPct val="0"/>
              </a:spcBef>
              <a:buClrTx/>
              <a:buFontTx/>
              <a:buNone/>
            </a:pPr>
            <a:r>
              <a:rPr lang="cs-CZ" altLang="cs-CZ" sz="2000" dirty="0">
                <a:latin typeface="Times New Roman" panose="02020603050405020304" pitchFamily="18" charset="0"/>
              </a:rPr>
              <a:t>O</a:t>
            </a:r>
            <a:r>
              <a:rPr lang="cs-CZ" altLang="cs-CZ" sz="2000" baseline="-25000" dirty="0">
                <a:latin typeface="Times New Roman" panose="02020603050405020304" pitchFamily="18" charset="0"/>
              </a:rPr>
              <a:t>2</a:t>
            </a:r>
            <a:r>
              <a:rPr lang="cs-CZ" altLang="cs-CZ" sz="2000" dirty="0">
                <a:latin typeface="Times New Roman" panose="02020603050405020304" pitchFamily="18" charset="0"/>
              </a:rPr>
              <a:t>/CO</a:t>
            </a:r>
            <a:r>
              <a:rPr lang="cs-CZ" altLang="cs-CZ" sz="2000" baseline="-25000" dirty="0">
                <a:latin typeface="Times New Roman" panose="02020603050405020304" pitchFamily="18" charset="0"/>
              </a:rPr>
              <a:t>2</a:t>
            </a:r>
            <a:endParaRPr lang="cs-CZ" altLang="cs-CZ" sz="2000" dirty="0">
              <a:latin typeface="Times New Roman" panose="02020603050405020304" pitchFamily="18" charset="0"/>
            </a:endParaRPr>
          </a:p>
        </p:txBody>
      </p:sp>
      <p:sp>
        <p:nvSpPr>
          <p:cNvPr id="6" name="Šipka dolů 5">
            <a:extLst>
              <a:ext uri="{FF2B5EF4-FFF2-40B4-BE49-F238E27FC236}">
                <a16:creationId xmlns:a16="http://schemas.microsoft.com/office/drawing/2014/main" id="{154C5CE7-70D6-4186-AB3A-D81BBA49A6C4}"/>
              </a:ext>
            </a:extLst>
          </p:cNvPr>
          <p:cNvSpPr/>
          <p:nvPr/>
        </p:nvSpPr>
        <p:spPr>
          <a:xfrm>
            <a:off x="6311884" y="4921136"/>
            <a:ext cx="3341430" cy="1401655"/>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400" dirty="0" err="1">
                <a:solidFill>
                  <a:schemeClr val="tx1"/>
                </a:solidFill>
              </a:rPr>
              <a:t>measured</a:t>
            </a:r>
            <a:r>
              <a:rPr lang="cs-CZ" sz="1400" dirty="0">
                <a:solidFill>
                  <a:schemeClr val="tx1"/>
                </a:solidFill>
              </a:rPr>
              <a:t> pH </a:t>
            </a:r>
          </a:p>
        </p:txBody>
      </p:sp>
      <p:grpSp>
        <p:nvGrpSpPr>
          <p:cNvPr id="2" name="Group 97">
            <a:extLst>
              <a:ext uri="{FF2B5EF4-FFF2-40B4-BE49-F238E27FC236}">
                <a16:creationId xmlns:a16="http://schemas.microsoft.com/office/drawing/2014/main" id="{3923488C-761E-4563-93DD-68B96C3247F6}"/>
              </a:ext>
            </a:extLst>
          </p:cNvPr>
          <p:cNvGrpSpPr>
            <a:grpSpLocks/>
          </p:cNvGrpSpPr>
          <p:nvPr/>
        </p:nvGrpSpPr>
        <p:grpSpPr bwMode="auto">
          <a:xfrm>
            <a:off x="4800702" y="1125715"/>
            <a:ext cx="5832771" cy="3706527"/>
            <a:chOff x="2440" y="1005"/>
            <a:chExt cx="2770" cy="1730"/>
          </a:xfrm>
        </p:grpSpPr>
        <p:sp>
          <p:nvSpPr>
            <p:cNvPr id="50191" name="Line 13">
              <a:extLst>
                <a:ext uri="{FF2B5EF4-FFF2-40B4-BE49-F238E27FC236}">
                  <a16:creationId xmlns:a16="http://schemas.microsoft.com/office/drawing/2014/main" id="{BD813EA5-3961-4FCA-AC30-A80AB42FA50F}"/>
                </a:ext>
              </a:extLst>
            </p:cNvPr>
            <p:cNvSpPr>
              <a:spLocks noChangeShapeType="1"/>
            </p:cNvSpPr>
            <p:nvPr/>
          </p:nvSpPr>
          <p:spPr bwMode="auto">
            <a:xfrm>
              <a:off x="2440" y="1005"/>
              <a:ext cx="2213" cy="173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grpSp>
          <p:nvGrpSpPr>
            <p:cNvPr id="50192" name="Group 26">
              <a:extLst>
                <a:ext uri="{FF2B5EF4-FFF2-40B4-BE49-F238E27FC236}">
                  <a16:creationId xmlns:a16="http://schemas.microsoft.com/office/drawing/2014/main" id="{CD59C144-9AA8-4561-95D9-FB6754D16163}"/>
                </a:ext>
              </a:extLst>
            </p:cNvPr>
            <p:cNvGrpSpPr>
              <a:grpSpLocks/>
            </p:cNvGrpSpPr>
            <p:nvPr/>
          </p:nvGrpSpPr>
          <p:grpSpPr bwMode="auto">
            <a:xfrm>
              <a:off x="4083" y="1499"/>
              <a:ext cx="1127" cy="759"/>
              <a:chOff x="4083" y="1499"/>
              <a:chExt cx="1127" cy="759"/>
            </a:xfrm>
          </p:grpSpPr>
          <p:sp>
            <p:nvSpPr>
              <p:cNvPr id="50195" name="Freeform 24">
                <a:extLst>
                  <a:ext uri="{FF2B5EF4-FFF2-40B4-BE49-F238E27FC236}">
                    <a16:creationId xmlns:a16="http://schemas.microsoft.com/office/drawing/2014/main" id="{767890A6-5CDE-4AF6-AE64-7B6DB8E4AAFB}"/>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96" name="Freeform 25">
                <a:extLst>
                  <a:ext uri="{FF2B5EF4-FFF2-40B4-BE49-F238E27FC236}">
                    <a16:creationId xmlns:a16="http://schemas.microsoft.com/office/drawing/2014/main" id="{EB6C6C88-E3A3-403C-A077-A3C024EAABB7}"/>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0193" name="Rectangle 27">
              <a:extLst>
                <a:ext uri="{FF2B5EF4-FFF2-40B4-BE49-F238E27FC236}">
                  <a16:creationId xmlns:a16="http://schemas.microsoft.com/office/drawing/2014/main" id="{A5707D36-98A9-457A-BB3E-7FEE58E58F0A}"/>
                </a:ext>
              </a:extLst>
            </p:cNvPr>
            <p:cNvSpPr>
              <a:spLocks noChangeArrowheads="1"/>
            </p:cNvSpPr>
            <p:nvPr/>
          </p:nvSpPr>
          <p:spPr bwMode="auto">
            <a:xfrm>
              <a:off x="4310" y="1535"/>
              <a:ext cx="793"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Titration</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curve</a:t>
              </a:r>
              <a:endParaRPr lang="cs-CZ" altLang="cs-CZ" sz="1200" dirty="0">
                <a:solidFill>
                  <a:srgbClr val="000000"/>
                </a:solidFill>
                <a:latin typeface="Arial" panose="020B0604020202020204" pitchFamily="34" charset="0"/>
              </a:endParaRPr>
            </a:p>
            <a:p>
              <a:pPr>
                <a:spcBef>
                  <a:spcPct val="0"/>
                </a:spcBef>
                <a:buClrTx/>
                <a:buFontTx/>
                <a:buNone/>
              </a:pPr>
              <a:r>
                <a:rPr lang="cs-CZ" altLang="cs-CZ" sz="1200" dirty="0">
                  <a:solidFill>
                    <a:srgbClr val="000000"/>
                  </a:solidFill>
                  <a:latin typeface="Arial" panose="020B0604020202020204" pitchFamily="34" charset="0"/>
                </a:rPr>
                <a:t>(line in log. </a:t>
              </a:r>
              <a:r>
                <a:rPr lang="cs-CZ" altLang="cs-CZ" sz="1200" dirty="0" err="1">
                  <a:solidFill>
                    <a:srgbClr val="000000"/>
                  </a:solidFill>
                  <a:latin typeface="Arial" panose="020B0604020202020204" pitchFamily="34" charset="0"/>
                </a:rPr>
                <a:t>coordinates</a:t>
              </a:r>
              <a:r>
                <a:rPr lang="cs-CZ" altLang="cs-CZ" sz="1200" dirty="0">
                  <a:solidFill>
                    <a:srgbClr val="000000"/>
                  </a:solidFill>
                  <a:latin typeface="Arial" panose="020B0604020202020204" pitchFamily="34" charset="0"/>
                </a:rPr>
                <a:t>) </a:t>
              </a:r>
              <a:endParaRPr lang="cs-CZ" altLang="cs-CZ" sz="2399" dirty="0">
                <a:latin typeface="Times New Roman" panose="02020603050405020304" pitchFamily="18" charset="0"/>
              </a:endParaRPr>
            </a:p>
          </p:txBody>
        </p:sp>
        <p:sp>
          <p:nvSpPr>
            <p:cNvPr id="50194" name="Rectangle 28">
              <a:extLst>
                <a:ext uri="{FF2B5EF4-FFF2-40B4-BE49-F238E27FC236}">
                  <a16:creationId xmlns:a16="http://schemas.microsoft.com/office/drawing/2014/main" id="{082C876D-759A-4324-9CB7-CD5606AA4281}"/>
                </a:ext>
              </a:extLst>
            </p:cNvPr>
            <p:cNvSpPr>
              <a:spLocks noChangeArrowheads="1"/>
            </p:cNvSpPr>
            <p:nvPr/>
          </p:nvSpPr>
          <p:spPr bwMode="auto">
            <a:xfrm>
              <a:off x="4338" y="1655"/>
              <a:ext cx="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Tree>
    <p:custDataLst>
      <p:tags r:id="rId1"/>
    </p:custDataLst>
    <p:extLst>
      <p:ext uri="{BB962C8B-B14F-4D97-AF65-F5344CB8AC3E}">
        <p14:creationId xmlns:p14="http://schemas.microsoft.com/office/powerpoint/2010/main" val="446084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2226" name="AutoShape 7">
            <a:extLst>
              <a:ext uri="{FF2B5EF4-FFF2-40B4-BE49-F238E27FC236}">
                <a16:creationId xmlns:a16="http://schemas.microsoft.com/office/drawing/2014/main" id="{EE5B0734-A73A-4B17-B532-E6923079D092}"/>
              </a:ext>
            </a:extLst>
          </p:cNvPr>
          <p:cNvSpPr>
            <a:spLocks noChangeAspect="1" noChangeArrowheads="1" noTextEdit="1"/>
          </p:cNvSpPr>
          <p:nvPr/>
        </p:nvSpPr>
        <p:spPr bwMode="auto">
          <a:xfrm>
            <a:off x="1524353" y="-33072"/>
            <a:ext cx="9143295" cy="6890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400"/>
          </a:p>
        </p:txBody>
      </p:sp>
      <p:sp>
        <p:nvSpPr>
          <p:cNvPr id="52227" name="Rectangle 9">
            <a:extLst>
              <a:ext uri="{FF2B5EF4-FFF2-40B4-BE49-F238E27FC236}">
                <a16:creationId xmlns:a16="http://schemas.microsoft.com/office/drawing/2014/main" id="{67430642-2686-45FD-94A1-FAE3F1FCF4EF}"/>
              </a:ext>
            </a:extLst>
          </p:cNvPr>
          <p:cNvSpPr>
            <a:spLocks noChangeArrowheads="1"/>
          </p:cNvSpPr>
          <p:nvPr/>
        </p:nvSpPr>
        <p:spPr bwMode="auto">
          <a:xfrm>
            <a:off x="1524354" y="266"/>
            <a:ext cx="9141708" cy="6889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a:solidFill>
                  <a:srgbClr val="FF0066"/>
                </a:solidFill>
                <a:latin typeface="Times New Roman" panose="02020603050405020304" pitchFamily="18" charset="0"/>
              </a:rPr>
              <a:t>Ekvilibrační metadoa měření pCO2 dle Astrupa</a:t>
            </a:r>
          </a:p>
        </p:txBody>
      </p:sp>
      <p:sp>
        <p:nvSpPr>
          <p:cNvPr id="52228" name="Rectangle 10">
            <a:extLst>
              <a:ext uri="{FF2B5EF4-FFF2-40B4-BE49-F238E27FC236}">
                <a16:creationId xmlns:a16="http://schemas.microsoft.com/office/drawing/2014/main" id="{35E8B917-6C10-4B56-AECA-908CEB8033D5}"/>
              </a:ext>
            </a:extLst>
          </p:cNvPr>
          <p:cNvSpPr>
            <a:spLocks noChangeArrowheads="1"/>
          </p:cNvSpPr>
          <p:nvPr/>
        </p:nvSpPr>
        <p:spPr bwMode="auto">
          <a:xfrm>
            <a:off x="1513242" y="-10847"/>
            <a:ext cx="9162344" cy="6909855"/>
          </a:xfrm>
          <a:prstGeom prst="rect">
            <a:avLst/>
          </a:prstGeom>
          <a:noFill/>
          <a:ln w="19050" cap="rnd">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399">
              <a:latin typeface="Times New Roman" panose="02020603050405020304" pitchFamily="18" charset="0"/>
            </a:endParaRPr>
          </a:p>
        </p:txBody>
      </p:sp>
      <p:sp>
        <p:nvSpPr>
          <p:cNvPr id="52229" name="Line 11">
            <a:extLst>
              <a:ext uri="{FF2B5EF4-FFF2-40B4-BE49-F238E27FC236}">
                <a16:creationId xmlns:a16="http://schemas.microsoft.com/office/drawing/2014/main" id="{6D02E84F-16D9-406D-9F60-2854F3663DE8}"/>
              </a:ext>
            </a:extLst>
          </p:cNvPr>
          <p:cNvSpPr>
            <a:spLocks noChangeShapeType="1"/>
          </p:cNvSpPr>
          <p:nvPr/>
        </p:nvSpPr>
        <p:spPr bwMode="auto">
          <a:xfrm>
            <a:off x="4518147" y="4905262"/>
            <a:ext cx="5622491"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2230" name="Line 12">
            <a:extLst>
              <a:ext uri="{FF2B5EF4-FFF2-40B4-BE49-F238E27FC236}">
                <a16:creationId xmlns:a16="http://schemas.microsoft.com/office/drawing/2014/main" id="{99474974-AA62-4414-9F9C-FED3EAA334EA}"/>
              </a:ext>
            </a:extLst>
          </p:cNvPr>
          <p:cNvSpPr>
            <a:spLocks noChangeShapeType="1"/>
          </p:cNvSpPr>
          <p:nvPr/>
        </p:nvSpPr>
        <p:spPr bwMode="auto">
          <a:xfrm flipV="1">
            <a:off x="4518147" y="786017"/>
            <a:ext cx="1588" cy="411765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2231" name="Rectangle 14">
            <a:extLst>
              <a:ext uri="{FF2B5EF4-FFF2-40B4-BE49-F238E27FC236}">
                <a16:creationId xmlns:a16="http://schemas.microsoft.com/office/drawing/2014/main" id="{CDFA68EF-1372-42EA-93F2-4B734B28520B}"/>
              </a:ext>
            </a:extLst>
          </p:cNvPr>
          <p:cNvSpPr>
            <a:spLocks noChangeArrowheads="1"/>
          </p:cNvSpPr>
          <p:nvPr/>
        </p:nvSpPr>
        <p:spPr bwMode="auto">
          <a:xfrm>
            <a:off x="3935581" y="405047"/>
            <a:ext cx="7069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log PCO</a:t>
            </a:r>
            <a:endParaRPr lang="cs-CZ" altLang="cs-CZ" sz="2399">
              <a:latin typeface="Times New Roman" panose="02020603050405020304" pitchFamily="18" charset="0"/>
            </a:endParaRPr>
          </a:p>
        </p:txBody>
      </p:sp>
      <p:sp>
        <p:nvSpPr>
          <p:cNvPr id="52232" name="Rectangle 15">
            <a:extLst>
              <a:ext uri="{FF2B5EF4-FFF2-40B4-BE49-F238E27FC236}">
                <a16:creationId xmlns:a16="http://schemas.microsoft.com/office/drawing/2014/main" id="{C2BE6529-5E43-466B-AE96-CAEA0B065E4D}"/>
              </a:ext>
            </a:extLst>
          </p:cNvPr>
          <p:cNvSpPr>
            <a:spLocks noChangeArrowheads="1"/>
          </p:cNvSpPr>
          <p:nvPr/>
        </p:nvSpPr>
        <p:spPr bwMode="auto">
          <a:xfrm>
            <a:off x="4632438" y="557436"/>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900" b="1" i="1">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33" name="Rectangle 16">
            <a:extLst>
              <a:ext uri="{FF2B5EF4-FFF2-40B4-BE49-F238E27FC236}">
                <a16:creationId xmlns:a16="http://schemas.microsoft.com/office/drawing/2014/main" id="{DEB2C62A-F917-46D3-8988-758A7D96C392}"/>
              </a:ext>
            </a:extLst>
          </p:cNvPr>
          <p:cNvSpPr>
            <a:spLocks noChangeArrowheads="1"/>
          </p:cNvSpPr>
          <p:nvPr/>
        </p:nvSpPr>
        <p:spPr bwMode="auto">
          <a:xfrm>
            <a:off x="9334250" y="4649694"/>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2234" name="Rectangle 17">
            <a:extLst>
              <a:ext uri="{FF2B5EF4-FFF2-40B4-BE49-F238E27FC236}">
                <a16:creationId xmlns:a16="http://schemas.microsoft.com/office/drawing/2014/main" id="{55E922FD-EB97-4197-AA17-A71F0F8A8FA1}"/>
              </a:ext>
            </a:extLst>
          </p:cNvPr>
          <p:cNvSpPr>
            <a:spLocks noChangeArrowheads="1"/>
          </p:cNvSpPr>
          <p:nvPr/>
        </p:nvSpPr>
        <p:spPr bwMode="auto">
          <a:xfrm>
            <a:off x="10110478" y="4649694"/>
            <a:ext cx="2388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pH</a:t>
            </a:r>
            <a:endParaRPr lang="cs-CZ" altLang="cs-CZ" sz="2399">
              <a:latin typeface="Times New Roman" panose="02020603050405020304" pitchFamily="18" charset="0"/>
            </a:endParaRPr>
          </a:p>
        </p:txBody>
      </p:sp>
      <p:sp>
        <p:nvSpPr>
          <p:cNvPr id="107542" name="Freeform 22">
            <a:extLst>
              <a:ext uri="{FF2B5EF4-FFF2-40B4-BE49-F238E27FC236}">
                <a16:creationId xmlns:a16="http://schemas.microsoft.com/office/drawing/2014/main" id="{833868D7-12A6-44D0-8D46-CD4ECAC8D4E8}"/>
              </a:ext>
            </a:extLst>
          </p:cNvPr>
          <p:cNvSpPr>
            <a:spLocks noEditPoints="1"/>
          </p:cNvSpPr>
          <p:nvPr/>
        </p:nvSpPr>
        <p:spPr bwMode="auto">
          <a:xfrm>
            <a:off x="6940485" y="2828972"/>
            <a:ext cx="76194" cy="2073115"/>
          </a:xfrm>
          <a:custGeom>
            <a:avLst/>
            <a:gdLst>
              <a:gd name="T0" fmla="*/ 2147483646 w 48"/>
              <a:gd name="T1" fmla="*/ 2147483646 h 1306"/>
              <a:gd name="T2" fmla="*/ 2147483646 w 48"/>
              <a:gd name="T3" fmla="*/ 2147483646 h 1306"/>
              <a:gd name="T4" fmla="*/ 2147483646 w 48"/>
              <a:gd name="T5" fmla="*/ 2147483646 h 1306"/>
              <a:gd name="T6" fmla="*/ 2147483646 w 48"/>
              <a:gd name="T7" fmla="*/ 2147483646 h 1306"/>
              <a:gd name="T8" fmla="*/ 2147483646 w 48"/>
              <a:gd name="T9" fmla="*/ 2147483646 h 1306"/>
              <a:gd name="T10" fmla="*/ 2147483646 w 48"/>
              <a:gd name="T11" fmla="*/ 2147483646 h 1306"/>
              <a:gd name="T12" fmla="*/ 2147483646 w 48"/>
              <a:gd name="T13" fmla="*/ 2147483646 h 1306"/>
              <a:gd name="T14" fmla="*/ 2147483646 w 48"/>
              <a:gd name="T15" fmla="*/ 2147483646 h 1306"/>
              <a:gd name="T16" fmla="*/ 2147483646 w 48"/>
              <a:gd name="T17" fmla="*/ 2147483646 h 1306"/>
              <a:gd name="T18" fmla="*/ 2147483646 w 48"/>
              <a:gd name="T19" fmla="*/ 2147483646 h 1306"/>
              <a:gd name="T20" fmla="*/ 2147483646 w 48"/>
              <a:gd name="T21" fmla="*/ 2147483646 h 1306"/>
              <a:gd name="T22" fmla="*/ 2147483646 w 48"/>
              <a:gd name="T23" fmla="*/ 2147483646 h 1306"/>
              <a:gd name="T24" fmla="*/ 2147483646 w 48"/>
              <a:gd name="T25" fmla="*/ 2147483646 h 1306"/>
              <a:gd name="T26" fmla="*/ 2147483646 w 48"/>
              <a:gd name="T27" fmla="*/ 2147483646 h 1306"/>
              <a:gd name="T28" fmla="*/ 2147483646 w 48"/>
              <a:gd name="T29" fmla="*/ 2147483646 h 1306"/>
              <a:gd name="T30" fmla="*/ 2147483646 w 48"/>
              <a:gd name="T31" fmla="*/ 2147483646 h 1306"/>
              <a:gd name="T32" fmla="*/ 2147483646 w 48"/>
              <a:gd name="T33" fmla="*/ 2147483646 h 1306"/>
              <a:gd name="T34" fmla="*/ 2147483646 w 48"/>
              <a:gd name="T35" fmla="*/ 2147483646 h 1306"/>
              <a:gd name="T36" fmla="*/ 2147483646 w 48"/>
              <a:gd name="T37" fmla="*/ 2147483646 h 1306"/>
              <a:gd name="T38" fmla="*/ 2147483646 w 48"/>
              <a:gd name="T39" fmla="*/ 2147483646 h 1306"/>
              <a:gd name="T40" fmla="*/ 2147483646 w 48"/>
              <a:gd name="T41" fmla="*/ 2147483646 h 1306"/>
              <a:gd name="T42" fmla="*/ 2147483646 w 48"/>
              <a:gd name="T43" fmla="*/ 2147483646 h 1306"/>
              <a:gd name="T44" fmla="*/ 2147483646 w 48"/>
              <a:gd name="T45" fmla="*/ 2147483646 h 1306"/>
              <a:gd name="T46" fmla="*/ 2147483646 w 48"/>
              <a:gd name="T47" fmla="*/ 2147483646 h 1306"/>
              <a:gd name="T48" fmla="*/ 2147483646 w 48"/>
              <a:gd name="T49" fmla="*/ 2147483646 h 1306"/>
              <a:gd name="T50" fmla="*/ 2147483646 w 48"/>
              <a:gd name="T51" fmla="*/ 2147483646 h 1306"/>
              <a:gd name="T52" fmla="*/ 2147483646 w 48"/>
              <a:gd name="T53" fmla="*/ 2147483646 h 1306"/>
              <a:gd name="T54" fmla="*/ 2147483646 w 48"/>
              <a:gd name="T55" fmla="*/ 2147483646 h 1306"/>
              <a:gd name="T56" fmla="*/ 2147483646 w 48"/>
              <a:gd name="T57" fmla="*/ 2147483646 h 1306"/>
              <a:gd name="T58" fmla="*/ 2147483646 w 48"/>
              <a:gd name="T59" fmla="*/ 2147483646 h 1306"/>
              <a:gd name="T60" fmla="*/ 2147483646 w 48"/>
              <a:gd name="T61" fmla="*/ 2147483646 h 1306"/>
              <a:gd name="T62" fmla="*/ 2147483646 w 48"/>
              <a:gd name="T63" fmla="*/ 2147483646 h 1306"/>
              <a:gd name="T64" fmla="*/ 2147483646 w 48"/>
              <a:gd name="T65" fmla="*/ 2147483646 h 1306"/>
              <a:gd name="T66" fmla="*/ 2147483646 w 48"/>
              <a:gd name="T67" fmla="*/ 2147483646 h 1306"/>
              <a:gd name="T68" fmla="*/ 2147483646 w 48"/>
              <a:gd name="T69" fmla="*/ 2147483646 h 1306"/>
              <a:gd name="T70" fmla="*/ 2147483646 w 48"/>
              <a:gd name="T71" fmla="*/ 2147483646 h 1306"/>
              <a:gd name="T72" fmla="*/ 2147483646 w 48"/>
              <a:gd name="T73" fmla="*/ 2147483646 h 1306"/>
              <a:gd name="T74" fmla="*/ 2147483646 w 48"/>
              <a:gd name="T75" fmla="*/ 2147483646 h 1306"/>
              <a:gd name="T76" fmla="*/ 2147483646 w 48"/>
              <a:gd name="T77" fmla="*/ 2147483646 h 1306"/>
              <a:gd name="T78" fmla="*/ 2147483646 w 48"/>
              <a:gd name="T79" fmla="*/ 2147483646 h 1306"/>
              <a:gd name="T80" fmla="*/ 2147483646 w 48"/>
              <a:gd name="T81" fmla="*/ 2147483646 h 1306"/>
              <a:gd name="T82" fmla="*/ 2147483646 w 48"/>
              <a:gd name="T83" fmla="*/ 2147483646 h 1306"/>
              <a:gd name="T84" fmla="*/ 2147483646 w 48"/>
              <a:gd name="T85" fmla="*/ 2147483646 h 1306"/>
              <a:gd name="T86" fmla="*/ 2147483646 w 48"/>
              <a:gd name="T87" fmla="*/ 2147483646 h 1306"/>
              <a:gd name="T88" fmla="*/ 2147483646 w 48"/>
              <a:gd name="T89" fmla="*/ 2147483646 h 1306"/>
              <a:gd name="T90" fmla="*/ 2147483646 w 48"/>
              <a:gd name="T91" fmla="*/ 2147483646 h 1306"/>
              <a:gd name="T92" fmla="*/ 2147483646 w 48"/>
              <a:gd name="T93" fmla="*/ 2147483646 h 1306"/>
              <a:gd name="T94" fmla="*/ 2147483646 w 48"/>
              <a:gd name="T95" fmla="*/ 2147483646 h 1306"/>
              <a:gd name="T96" fmla="*/ 2147483646 w 48"/>
              <a:gd name="T97" fmla="*/ 2147483646 h 1306"/>
              <a:gd name="T98" fmla="*/ 2147483646 w 48"/>
              <a:gd name="T99" fmla="*/ 2147483646 h 1306"/>
              <a:gd name="T100" fmla="*/ 2147483646 w 48"/>
              <a:gd name="T101" fmla="*/ 2147483646 h 1306"/>
              <a:gd name="T102" fmla="*/ 2147483646 w 48"/>
              <a:gd name="T103" fmla="*/ 2147483646 h 1306"/>
              <a:gd name="T104" fmla="*/ 2147483646 w 48"/>
              <a:gd name="T105" fmla="*/ 2147483646 h 13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
              <a:gd name="T160" fmla="*/ 0 h 1306"/>
              <a:gd name="T161" fmla="*/ 48 w 48"/>
              <a:gd name="T162" fmla="*/ 1306 h 13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 h="1306">
                <a:moveTo>
                  <a:pt x="30" y="40"/>
                </a:moveTo>
                <a:lnTo>
                  <a:pt x="30" y="52"/>
                </a:lnTo>
                <a:lnTo>
                  <a:pt x="18" y="52"/>
                </a:lnTo>
                <a:lnTo>
                  <a:pt x="18" y="40"/>
                </a:lnTo>
                <a:lnTo>
                  <a:pt x="30" y="40"/>
                </a:lnTo>
                <a:close/>
                <a:moveTo>
                  <a:pt x="30" y="64"/>
                </a:moveTo>
                <a:lnTo>
                  <a:pt x="30" y="77"/>
                </a:lnTo>
                <a:lnTo>
                  <a:pt x="18" y="77"/>
                </a:lnTo>
                <a:lnTo>
                  <a:pt x="18" y="64"/>
                </a:lnTo>
                <a:lnTo>
                  <a:pt x="30" y="64"/>
                </a:lnTo>
                <a:close/>
                <a:moveTo>
                  <a:pt x="30" y="89"/>
                </a:moveTo>
                <a:lnTo>
                  <a:pt x="30" y="101"/>
                </a:lnTo>
                <a:lnTo>
                  <a:pt x="18" y="101"/>
                </a:lnTo>
                <a:lnTo>
                  <a:pt x="18" y="89"/>
                </a:lnTo>
                <a:lnTo>
                  <a:pt x="30" y="89"/>
                </a:lnTo>
                <a:close/>
                <a:moveTo>
                  <a:pt x="30" y="113"/>
                </a:moveTo>
                <a:lnTo>
                  <a:pt x="30" y="125"/>
                </a:lnTo>
                <a:lnTo>
                  <a:pt x="18" y="125"/>
                </a:lnTo>
                <a:lnTo>
                  <a:pt x="18" y="113"/>
                </a:lnTo>
                <a:lnTo>
                  <a:pt x="30" y="113"/>
                </a:lnTo>
                <a:close/>
                <a:moveTo>
                  <a:pt x="30" y="137"/>
                </a:moveTo>
                <a:lnTo>
                  <a:pt x="30" y="149"/>
                </a:lnTo>
                <a:lnTo>
                  <a:pt x="18" y="149"/>
                </a:lnTo>
                <a:lnTo>
                  <a:pt x="18" y="137"/>
                </a:lnTo>
                <a:lnTo>
                  <a:pt x="30" y="137"/>
                </a:lnTo>
                <a:close/>
                <a:moveTo>
                  <a:pt x="30" y="161"/>
                </a:moveTo>
                <a:lnTo>
                  <a:pt x="30" y="173"/>
                </a:lnTo>
                <a:lnTo>
                  <a:pt x="18" y="173"/>
                </a:lnTo>
                <a:lnTo>
                  <a:pt x="18" y="161"/>
                </a:lnTo>
                <a:lnTo>
                  <a:pt x="30" y="161"/>
                </a:lnTo>
                <a:close/>
                <a:moveTo>
                  <a:pt x="30" y="185"/>
                </a:moveTo>
                <a:lnTo>
                  <a:pt x="30" y="197"/>
                </a:lnTo>
                <a:lnTo>
                  <a:pt x="18" y="197"/>
                </a:lnTo>
                <a:lnTo>
                  <a:pt x="18" y="185"/>
                </a:lnTo>
                <a:lnTo>
                  <a:pt x="30" y="185"/>
                </a:lnTo>
                <a:close/>
                <a:moveTo>
                  <a:pt x="30" y="209"/>
                </a:moveTo>
                <a:lnTo>
                  <a:pt x="30" y="221"/>
                </a:lnTo>
                <a:lnTo>
                  <a:pt x="18" y="221"/>
                </a:lnTo>
                <a:lnTo>
                  <a:pt x="18" y="209"/>
                </a:lnTo>
                <a:lnTo>
                  <a:pt x="30" y="209"/>
                </a:lnTo>
                <a:close/>
                <a:moveTo>
                  <a:pt x="30" y="233"/>
                </a:moveTo>
                <a:lnTo>
                  <a:pt x="30" y="245"/>
                </a:lnTo>
                <a:lnTo>
                  <a:pt x="18" y="245"/>
                </a:lnTo>
                <a:lnTo>
                  <a:pt x="18" y="233"/>
                </a:lnTo>
                <a:lnTo>
                  <a:pt x="30" y="233"/>
                </a:lnTo>
                <a:close/>
                <a:moveTo>
                  <a:pt x="30" y="257"/>
                </a:moveTo>
                <a:lnTo>
                  <a:pt x="30" y="269"/>
                </a:lnTo>
                <a:lnTo>
                  <a:pt x="18" y="269"/>
                </a:lnTo>
                <a:lnTo>
                  <a:pt x="18" y="257"/>
                </a:lnTo>
                <a:lnTo>
                  <a:pt x="30" y="257"/>
                </a:lnTo>
                <a:close/>
                <a:moveTo>
                  <a:pt x="30" y="282"/>
                </a:moveTo>
                <a:lnTo>
                  <a:pt x="30" y="294"/>
                </a:lnTo>
                <a:lnTo>
                  <a:pt x="18" y="294"/>
                </a:lnTo>
                <a:lnTo>
                  <a:pt x="18" y="282"/>
                </a:lnTo>
                <a:lnTo>
                  <a:pt x="30" y="282"/>
                </a:lnTo>
                <a:close/>
                <a:moveTo>
                  <a:pt x="30" y="306"/>
                </a:moveTo>
                <a:lnTo>
                  <a:pt x="30" y="318"/>
                </a:lnTo>
                <a:lnTo>
                  <a:pt x="18" y="318"/>
                </a:lnTo>
                <a:lnTo>
                  <a:pt x="18" y="306"/>
                </a:lnTo>
                <a:lnTo>
                  <a:pt x="30" y="306"/>
                </a:lnTo>
                <a:close/>
                <a:moveTo>
                  <a:pt x="30" y="330"/>
                </a:moveTo>
                <a:lnTo>
                  <a:pt x="30" y="342"/>
                </a:lnTo>
                <a:lnTo>
                  <a:pt x="18" y="342"/>
                </a:lnTo>
                <a:lnTo>
                  <a:pt x="18" y="330"/>
                </a:lnTo>
                <a:lnTo>
                  <a:pt x="30" y="330"/>
                </a:lnTo>
                <a:close/>
                <a:moveTo>
                  <a:pt x="30" y="354"/>
                </a:moveTo>
                <a:lnTo>
                  <a:pt x="30" y="366"/>
                </a:lnTo>
                <a:lnTo>
                  <a:pt x="18" y="366"/>
                </a:lnTo>
                <a:lnTo>
                  <a:pt x="18" y="354"/>
                </a:lnTo>
                <a:lnTo>
                  <a:pt x="30" y="354"/>
                </a:lnTo>
                <a:close/>
                <a:moveTo>
                  <a:pt x="30" y="378"/>
                </a:moveTo>
                <a:lnTo>
                  <a:pt x="30" y="390"/>
                </a:lnTo>
                <a:lnTo>
                  <a:pt x="18" y="390"/>
                </a:lnTo>
                <a:lnTo>
                  <a:pt x="18" y="378"/>
                </a:lnTo>
                <a:lnTo>
                  <a:pt x="30" y="378"/>
                </a:lnTo>
                <a:close/>
                <a:moveTo>
                  <a:pt x="30" y="402"/>
                </a:moveTo>
                <a:lnTo>
                  <a:pt x="30" y="414"/>
                </a:lnTo>
                <a:lnTo>
                  <a:pt x="18" y="414"/>
                </a:lnTo>
                <a:lnTo>
                  <a:pt x="18" y="402"/>
                </a:lnTo>
                <a:lnTo>
                  <a:pt x="30" y="402"/>
                </a:lnTo>
                <a:close/>
                <a:moveTo>
                  <a:pt x="30" y="426"/>
                </a:moveTo>
                <a:lnTo>
                  <a:pt x="30" y="438"/>
                </a:lnTo>
                <a:lnTo>
                  <a:pt x="18" y="438"/>
                </a:lnTo>
                <a:lnTo>
                  <a:pt x="18" y="426"/>
                </a:lnTo>
                <a:lnTo>
                  <a:pt x="30" y="426"/>
                </a:lnTo>
                <a:close/>
                <a:moveTo>
                  <a:pt x="30" y="450"/>
                </a:moveTo>
                <a:lnTo>
                  <a:pt x="30" y="462"/>
                </a:lnTo>
                <a:lnTo>
                  <a:pt x="18" y="462"/>
                </a:lnTo>
                <a:lnTo>
                  <a:pt x="18" y="450"/>
                </a:lnTo>
                <a:lnTo>
                  <a:pt x="30" y="450"/>
                </a:lnTo>
                <a:close/>
                <a:moveTo>
                  <a:pt x="30" y="474"/>
                </a:moveTo>
                <a:lnTo>
                  <a:pt x="30" y="486"/>
                </a:lnTo>
                <a:lnTo>
                  <a:pt x="18" y="486"/>
                </a:lnTo>
                <a:lnTo>
                  <a:pt x="18" y="474"/>
                </a:lnTo>
                <a:lnTo>
                  <a:pt x="30" y="474"/>
                </a:lnTo>
                <a:close/>
                <a:moveTo>
                  <a:pt x="30" y="499"/>
                </a:moveTo>
                <a:lnTo>
                  <a:pt x="30" y="511"/>
                </a:lnTo>
                <a:lnTo>
                  <a:pt x="18" y="511"/>
                </a:lnTo>
                <a:lnTo>
                  <a:pt x="18" y="499"/>
                </a:lnTo>
                <a:lnTo>
                  <a:pt x="30" y="499"/>
                </a:lnTo>
                <a:close/>
                <a:moveTo>
                  <a:pt x="30" y="523"/>
                </a:moveTo>
                <a:lnTo>
                  <a:pt x="30" y="535"/>
                </a:lnTo>
                <a:lnTo>
                  <a:pt x="18" y="535"/>
                </a:lnTo>
                <a:lnTo>
                  <a:pt x="18" y="523"/>
                </a:lnTo>
                <a:lnTo>
                  <a:pt x="30" y="523"/>
                </a:lnTo>
                <a:close/>
                <a:moveTo>
                  <a:pt x="30" y="547"/>
                </a:moveTo>
                <a:lnTo>
                  <a:pt x="30" y="559"/>
                </a:lnTo>
                <a:lnTo>
                  <a:pt x="18" y="559"/>
                </a:lnTo>
                <a:lnTo>
                  <a:pt x="18" y="547"/>
                </a:lnTo>
                <a:lnTo>
                  <a:pt x="30" y="547"/>
                </a:lnTo>
                <a:close/>
                <a:moveTo>
                  <a:pt x="30" y="571"/>
                </a:moveTo>
                <a:lnTo>
                  <a:pt x="30" y="583"/>
                </a:lnTo>
                <a:lnTo>
                  <a:pt x="18" y="583"/>
                </a:lnTo>
                <a:lnTo>
                  <a:pt x="18" y="571"/>
                </a:lnTo>
                <a:lnTo>
                  <a:pt x="30" y="571"/>
                </a:lnTo>
                <a:close/>
                <a:moveTo>
                  <a:pt x="30" y="595"/>
                </a:moveTo>
                <a:lnTo>
                  <a:pt x="30" y="607"/>
                </a:lnTo>
                <a:lnTo>
                  <a:pt x="18" y="607"/>
                </a:lnTo>
                <a:lnTo>
                  <a:pt x="18" y="595"/>
                </a:lnTo>
                <a:lnTo>
                  <a:pt x="30" y="595"/>
                </a:lnTo>
                <a:close/>
                <a:moveTo>
                  <a:pt x="30" y="619"/>
                </a:moveTo>
                <a:lnTo>
                  <a:pt x="30" y="631"/>
                </a:lnTo>
                <a:lnTo>
                  <a:pt x="18" y="631"/>
                </a:lnTo>
                <a:lnTo>
                  <a:pt x="18" y="619"/>
                </a:lnTo>
                <a:lnTo>
                  <a:pt x="30" y="619"/>
                </a:lnTo>
                <a:close/>
                <a:moveTo>
                  <a:pt x="30" y="643"/>
                </a:moveTo>
                <a:lnTo>
                  <a:pt x="30" y="655"/>
                </a:lnTo>
                <a:lnTo>
                  <a:pt x="18" y="655"/>
                </a:lnTo>
                <a:lnTo>
                  <a:pt x="18" y="643"/>
                </a:lnTo>
                <a:lnTo>
                  <a:pt x="30" y="643"/>
                </a:lnTo>
                <a:close/>
                <a:moveTo>
                  <a:pt x="30" y="667"/>
                </a:moveTo>
                <a:lnTo>
                  <a:pt x="30" y="679"/>
                </a:lnTo>
                <a:lnTo>
                  <a:pt x="18" y="679"/>
                </a:lnTo>
                <a:lnTo>
                  <a:pt x="18" y="667"/>
                </a:lnTo>
                <a:lnTo>
                  <a:pt x="30" y="667"/>
                </a:lnTo>
                <a:close/>
                <a:moveTo>
                  <a:pt x="30" y="691"/>
                </a:moveTo>
                <a:lnTo>
                  <a:pt x="30" y="704"/>
                </a:lnTo>
                <a:lnTo>
                  <a:pt x="18" y="704"/>
                </a:lnTo>
                <a:lnTo>
                  <a:pt x="18" y="691"/>
                </a:lnTo>
                <a:lnTo>
                  <a:pt x="30" y="691"/>
                </a:lnTo>
                <a:close/>
                <a:moveTo>
                  <a:pt x="30" y="716"/>
                </a:moveTo>
                <a:lnTo>
                  <a:pt x="30" y="728"/>
                </a:lnTo>
                <a:lnTo>
                  <a:pt x="18" y="728"/>
                </a:lnTo>
                <a:lnTo>
                  <a:pt x="18" y="716"/>
                </a:lnTo>
                <a:lnTo>
                  <a:pt x="30" y="716"/>
                </a:lnTo>
                <a:close/>
                <a:moveTo>
                  <a:pt x="30" y="740"/>
                </a:moveTo>
                <a:lnTo>
                  <a:pt x="30" y="752"/>
                </a:lnTo>
                <a:lnTo>
                  <a:pt x="18" y="752"/>
                </a:lnTo>
                <a:lnTo>
                  <a:pt x="18" y="740"/>
                </a:lnTo>
                <a:lnTo>
                  <a:pt x="30" y="740"/>
                </a:lnTo>
                <a:close/>
                <a:moveTo>
                  <a:pt x="30" y="764"/>
                </a:moveTo>
                <a:lnTo>
                  <a:pt x="30" y="776"/>
                </a:lnTo>
                <a:lnTo>
                  <a:pt x="18" y="776"/>
                </a:lnTo>
                <a:lnTo>
                  <a:pt x="18" y="764"/>
                </a:lnTo>
                <a:lnTo>
                  <a:pt x="30" y="764"/>
                </a:lnTo>
                <a:close/>
                <a:moveTo>
                  <a:pt x="30" y="788"/>
                </a:moveTo>
                <a:lnTo>
                  <a:pt x="30" y="800"/>
                </a:lnTo>
                <a:lnTo>
                  <a:pt x="18" y="800"/>
                </a:lnTo>
                <a:lnTo>
                  <a:pt x="18" y="788"/>
                </a:lnTo>
                <a:lnTo>
                  <a:pt x="30" y="788"/>
                </a:lnTo>
                <a:close/>
                <a:moveTo>
                  <a:pt x="30" y="812"/>
                </a:moveTo>
                <a:lnTo>
                  <a:pt x="30" y="824"/>
                </a:lnTo>
                <a:lnTo>
                  <a:pt x="18" y="824"/>
                </a:lnTo>
                <a:lnTo>
                  <a:pt x="18" y="812"/>
                </a:lnTo>
                <a:lnTo>
                  <a:pt x="30" y="812"/>
                </a:lnTo>
                <a:close/>
                <a:moveTo>
                  <a:pt x="30" y="836"/>
                </a:moveTo>
                <a:lnTo>
                  <a:pt x="30" y="848"/>
                </a:lnTo>
                <a:lnTo>
                  <a:pt x="18" y="848"/>
                </a:lnTo>
                <a:lnTo>
                  <a:pt x="18" y="836"/>
                </a:lnTo>
                <a:lnTo>
                  <a:pt x="30" y="836"/>
                </a:lnTo>
                <a:close/>
                <a:moveTo>
                  <a:pt x="30" y="860"/>
                </a:moveTo>
                <a:lnTo>
                  <a:pt x="30" y="872"/>
                </a:lnTo>
                <a:lnTo>
                  <a:pt x="18" y="872"/>
                </a:lnTo>
                <a:lnTo>
                  <a:pt x="18" y="860"/>
                </a:lnTo>
                <a:lnTo>
                  <a:pt x="30" y="860"/>
                </a:lnTo>
                <a:close/>
                <a:moveTo>
                  <a:pt x="30" y="884"/>
                </a:moveTo>
                <a:lnTo>
                  <a:pt x="30" y="896"/>
                </a:lnTo>
                <a:lnTo>
                  <a:pt x="18" y="896"/>
                </a:lnTo>
                <a:lnTo>
                  <a:pt x="18" y="884"/>
                </a:lnTo>
                <a:lnTo>
                  <a:pt x="30" y="884"/>
                </a:lnTo>
                <a:close/>
                <a:moveTo>
                  <a:pt x="30" y="909"/>
                </a:moveTo>
                <a:lnTo>
                  <a:pt x="30" y="921"/>
                </a:lnTo>
                <a:lnTo>
                  <a:pt x="18" y="921"/>
                </a:lnTo>
                <a:lnTo>
                  <a:pt x="18" y="909"/>
                </a:lnTo>
                <a:lnTo>
                  <a:pt x="30" y="909"/>
                </a:lnTo>
                <a:close/>
                <a:moveTo>
                  <a:pt x="30" y="933"/>
                </a:moveTo>
                <a:lnTo>
                  <a:pt x="30" y="945"/>
                </a:lnTo>
                <a:lnTo>
                  <a:pt x="18" y="945"/>
                </a:lnTo>
                <a:lnTo>
                  <a:pt x="18" y="933"/>
                </a:lnTo>
                <a:lnTo>
                  <a:pt x="30" y="933"/>
                </a:lnTo>
                <a:close/>
                <a:moveTo>
                  <a:pt x="30" y="957"/>
                </a:moveTo>
                <a:lnTo>
                  <a:pt x="30" y="969"/>
                </a:lnTo>
                <a:lnTo>
                  <a:pt x="18" y="969"/>
                </a:lnTo>
                <a:lnTo>
                  <a:pt x="18" y="957"/>
                </a:lnTo>
                <a:lnTo>
                  <a:pt x="30" y="957"/>
                </a:lnTo>
                <a:close/>
                <a:moveTo>
                  <a:pt x="30" y="981"/>
                </a:moveTo>
                <a:lnTo>
                  <a:pt x="30" y="993"/>
                </a:lnTo>
                <a:lnTo>
                  <a:pt x="18" y="993"/>
                </a:lnTo>
                <a:lnTo>
                  <a:pt x="18" y="981"/>
                </a:lnTo>
                <a:lnTo>
                  <a:pt x="30" y="981"/>
                </a:lnTo>
                <a:close/>
                <a:moveTo>
                  <a:pt x="30" y="1005"/>
                </a:moveTo>
                <a:lnTo>
                  <a:pt x="30" y="1017"/>
                </a:lnTo>
                <a:lnTo>
                  <a:pt x="18" y="1017"/>
                </a:lnTo>
                <a:lnTo>
                  <a:pt x="18" y="1005"/>
                </a:lnTo>
                <a:lnTo>
                  <a:pt x="30" y="1005"/>
                </a:lnTo>
                <a:close/>
                <a:moveTo>
                  <a:pt x="30" y="1029"/>
                </a:moveTo>
                <a:lnTo>
                  <a:pt x="30" y="1041"/>
                </a:lnTo>
                <a:lnTo>
                  <a:pt x="18" y="1041"/>
                </a:lnTo>
                <a:lnTo>
                  <a:pt x="18" y="1029"/>
                </a:lnTo>
                <a:lnTo>
                  <a:pt x="30" y="1029"/>
                </a:lnTo>
                <a:close/>
                <a:moveTo>
                  <a:pt x="30" y="1053"/>
                </a:moveTo>
                <a:lnTo>
                  <a:pt x="30" y="1065"/>
                </a:lnTo>
                <a:lnTo>
                  <a:pt x="18" y="1065"/>
                </a:lnTo>
                <a:lnTo>
                  <a:pt x="18" y="1053"/>
                </a:lnTo>
                <a:lnTo>
                  <a:pt x="30" y="1053"/>
                </a:lnTo>
                <a:close/>
                <a:moveTo>
                  <a:pt x="30" y="1077"/>
                </a:moveTo>
                <a:lnTo>
                  <a:pt x="30" y="1089"/>
                </a:lnTo>
                <a:lnTo>
                  <a:pt x="18" y="1089"/>
                </a:lnTo>
                <a:lnTo>
                  <a:pt x="18" y="1077"/>
                </a:lnTo>
                <a:lnTo>
                  <a:pt x="30" y="1077"/>
                </a:lnTo>
                <a:close/>
                <a:moveTo>
                  <a:pt x="30" y="1101"/>
                </a:moveTo>
                <a:lnTo>
                  <a:pt x="30" y="1114"/>
                </a:lnTo>
                <a:lnTo>
                  <a:pt x="18" y="1114"/>
                </a:lnTo>
                <a:lnTo>
                  <a:pt x="18" y="1101"/>
                </a:lnTo>
                <a:lnTo>
                  <a:pt x="30" y="1101"/>
                </a:lnTo>
                <a:close/>
                <a:moveTo>
                  <a:pt x="30" y="1126"/>
                </a:moveTo>
                <a:lnTo>
                  <a:pt x="30" y="1138"/>
                </a:lnTo>
                <a:lnTo>
                  <a:pt x="18" y="1138"/>
                </a:lnTo>
                <a:lnTo>
                  <a:pt x="18" y="1126"/>
                </a:lnTo>
                <a:lnTo>
                  <a:pt x="30" y="1126"/>
                </a:lnTo>
                <a:close/>
                <a:moveTo>
                  <a:pt x="30" y="1150"/>
                </a:moveTo>
                <a:lnTo>
                  <a:pt x="30" y="1162"/>
                </a:lnTo>
                <a:lnTo>
                  <a:pt x="18" y="1162"/>
                </a:lnTo>
                <a:lnTo>
                  <a:pt x="18" y="1150"/>
                </a:lnTo>
                <a:lnTo>
                  <a:pt x="30" y="1150"/>
                </a:lnTo>
                <a:close/>
                <a:moveTo>
                  <a:pt x="30" y="1174"/>
                </a:moveTo>
                <a:lnTo>
                  <a:pt x="30" y="1186"/>
                </a:lnTo>
                <a:lnTo>
                  <a:pt x="18" y="1186"/>
                </a:lnTo>
                <a:lnTo>
                  <a:pt x="18" y="1174"/>
                </a:lnTo>
                <a:lnTo>
                  <a:pt x="30" y="1174"/>
                </a:lnTo>
                <a:close/>
                <a:moveTo>
                  <a:pt x="30" y="1198"/>
                </a:moveTo>
                <a:lnTo>
                  <a:pt x="31" y="1210"/>
                </a:lnTo>
                <a:lnTo>
                  <a:pt x="19" y="1210"/>
                </a:lnTo>
                <a:lnTo>
                  <a:pt x="18" y="1198"/>
                </a:lnTo>
                <a:lnTo>
                  <a:pt x="30" y="1198"/>
                </a:lnTo>
                <a:close/>
                <a:moveTo>
                  <a:pt x="31" y="1222"/>
                </a:moveTo>
                <a:lnTo>
                  <a:pt x="31" y="1234"/>
                </a:lnTo>
                <a:lnTo>
                  <a:pt x="19" y="1234"/>
                </a:lnTo>
                <a:lnTo>
                  <a:pt x="19" y="1222"/>
                </a:lnTo>
                <a:lnTo>
                  <a:pt x="31" y="1222"/>
                </a:lnTo>
                <a:close/>
                <a:moveTo>
                  <a:pt x="31" y="1246"/>
                </a:moveTo>
                <a:lnTo>
                  <a:pt x="31" y="1258"/>
                </a:lnTo>
                <a:lnTo>
                  <a:pt x="19" y="1258"/>
                </a:lnTo>
                <a:lnTo>
                  <a:pt x="19" y="1246"/>
                </a:lnTo>
                <a:lnTo>
                  <a:pt x="31" y="1246"/>
                </a:lnTo>
                <a:close/>
                <a:moveTo>
                  <a:pt x="31" y="1270"/>
                </a:moveTo>
                <a:lnTo>
                  <a:pt x="31" y="1282"/>
                </a:lnTo>
                <a:lnTo>
                  <a:pt x="19" y="1282"/>
                </a:lnTo>
                <a:lnTo>
                  <a:pt x="19" y="1270"/>
                </a:lnTo>
                <a:lnTo>
                  <a:pt x="31" y="1270"/>
                </a:lnTo>
                <a:close/>
                <a:moveTo>
                  <a:pt x="31" y="1294"/>
                </a:moveTo>
                <a:lnTo>
                  <a:pt x="31" y="1306"/>
                </a:lnTo>
                <a:lnTo>
                  <a:pt x="19" y="1306"/>
                </a:lnTo>
                <a:lnTo>
                  <a:pt x="19" y="1294"/>
                </a:lnTo>
                <a:lnTo>
                  <a:pt x="31" y="1294"/>
                </a:lnTo>
                <a:close/>
                <a:moveTo>
                  <a:pt x="0" y="48"/>
                </a:moveTo>
                <a:lnTo>
                  <a:pt x="24" y="0"/>
                </a:lnTo>
                <a:lnTo>
                  <a:pt x="48" y="48"/>
                </a:lnTo>
                <a:lnTo>
                  <a:pt x="0" y="48"/>
                </a:lnTo>
                <a:close/>
              </a:path>
            </a:pathLst>
          </a:custGeom>
          <a:solidFill>
            <a:srgbClr val="000000"/>
          </a:solidFill>
          <a:ln w="1588">
            <a:solidFill>
              <a:srgbClr val="000000"/>
            </a:solidFill>
            <a:bevel/>
            <a:headEnd/>
            <a:tailEnd/>
          </a:ln>
        </p:spPr>
        <p:txBody>
          <a:bodyPr/>
          <a:lstStyle/>
          <a:p>
            <a:endParaRPr lang="en-US" sz="1400"/>
          </a:p>
        </p:txBody>
      </p:sp>
      <p:sp>
        <p:nvSpPr>
          <p:cNvPr id="107543" name="Freeform 23">
            <a:extLst>
              <a:ext uri="{FF2B5EF4-FFF2-40B4-BE49-F238E27FC236}">
                <a16:creationId xmlns:a16="http://schemas.microsoft.com/office/drawing/2014/main" id="{D2E26324-8700-413F-8828-63DED24173BF}"/>
              </a:ext>
            </a:extLst>
          </p:cNvPr>
          <p:cNvSpPr>
            <a:spLocks noEditPoints="1"/>
          </p:cNvSpPr>
          <p:nvPr/>
        </p:nvSpPr>
        <p:spPr bwMode="auto">
          <a:xfrm>
            <a:off x="4511797" y="2775001"/>
            <a:ext cx="2444562" cy="76194"/>
          </a:xfrm>
          <a:custGeom>
            <a:avLst/>
            <a:gdLst>
              <a:gd name="T0" fmla="*/ 2147483646 w 1540"/>
              <a:gd name="T1" fmla="*/ 2147483646 h 48"/>
              <a:gd name="T2" fmla="*/ 2147483646 w 1540"/>
              <a:gd name="T3" fmla="*/ 2147483646 h 48"/>
              <a:gd name="T4" fmla="*/ 2147483646 w 1540"/>
              <a:gd name="T5" fmla="*/ 2147483646 h 48"/>
              <a:gd name="T6" fmla="*/ 2147483646 w 1540"/>
              <a:gd name="T7" fmla="*/ 2147483646 h 48"/>
              <a:gd name="T8" fmla="*/ 2147483646 w 1540"/>
              <a:gd name="T9" fmla="*/ 2147483646 h 48"/>
              <a:gd name="T10" fmla="*/ 2147483646 w 1540"/>
              <a:gd name="T11" fmla="*/ 2147483646 h 48"/>
              <a:gd name="T12" fmla="*/ 2147483646 w 1540"/>
              <a:gd name="T13" fmla="*/ 2147483646 h 48"/>
              <a:gd name="T14" fmla="*/ 2147483646 w 1540"/>
              <a:gd name="T15" fmla="*/ 2147483646 h 48"/>
              <a:gd name="T16" fmla="*/ 2147483646 w 1540"/>
              <a:gd name="T17" fmla="*/ 2147483646 h 48"/>
              <a:gd name="T18" fmla="*/ 2147483646 w 1540"/>
              <a:gd name="T19" fmla="*/ 2147483646 h 48"/>
              <a:gd name="T20" fmla="*/ 2147483646 w 1540"/>
              <a:gd name="T21" fmla="*/ 2147483646 h 48"/>
              <a:gd name="T22" fmla="*/ 2147483646 w 1540"/>
              <a:gd name="T23" fmla="*/ 2147483646 h 48"/>
              <a:gd name="T24" fmla="*/ 2147483646 w 1540"/>
              <a:gd name="T25" fmla="*/ 2147483646 h 48"/>
              <a:gd name="T26" fmla="*/ 2147483646 w 1540"/>
              <a:gd name="T27" fmla="*/ 2147483646 h 48"/>
              <a:gd name="T28" fmla="*/ 2147483646 w 1540"/>
              <a:gd name="T29" fmla="*/ 2147483646 h 48"/>
              <a:gd name="T30" fmla="*/ 2147483646 w 1540"/>
              <a:gd name="T31" fmla="*/ 2147483646 h 48"/>
              <a:gd name="T32" fmla="*/ 2147483646 w 1540"/>
              <a:gd name="T33" fmla="*/ 2147483646 h 48"/>
              <a:gd name="T34" fmla="*/ 2147483646 w 1540"/>
              <a:gd name="T35" fmla="*/ 2147483646 h 48"/>
              <a:gd name="T36" fmla="*/ 2147483646 w 1540"/>
              <a:gd name="T37" fmla="*/ 2147483646 h 48"/>
              <a:gd name="T38" fmla="*/ 2147483646 w 1540"/>
              <a:gd name="T39" fmla="*/ 2147483646 h 48"/>
              <a:gd name="T40" fmla="*/ 2147483646 w 1540"/>
              <a:gd name="T41" fmla="*/ 2147483646 h 48"/>
              <a:gd name="T42" fmla="*/ 2147483646 w 1540"/>
              <a:gd name="T43" fmla="*/ 2147483646 h 48"/>
              <a:gd name="T44" fmla="*/ 2147483646 w 1540"/>
              <a:gd name="T45" fmla="*/ 2147483646 h 48"/>
              <a:gd name="T46" fmla="*/ 2147483646 w 1540"/>
              <a:gd name="T47" fmla="*/ 2147483646 h 48"/>
              <a:gd name="T48" fmla="*/ 2147483646 w 1540"/>
              <a:gd name="T49" fmla="*/ 2147483646 h 48"/>
              <a:gd name="T50" fmla="*/ 2147483646 w 1540"/>
              <a:gd name="T51" fmla="*/ 2147483646 h 48"/>
              <a:gd name="T52" fmla="*/ 2147483646 w 1540"/>
              <a:gd name="T53" fmla="*/ 2147483646 h 48"/>
              <a:gd name="T54" fmla="*/ 2147483646 w 1540"/>
              <a:gd name="T55" fmla="*/ 2147483646 h 48"/>
              <a:gd name="T56" fmla="*/ 2147483646 w 1540"/>
              <a:gd name="T57" fmla="*/ 2147483646 h 48"/>
              <a:gd name="T58" fmla="*/ 2147483646 w 1540"/>
              <a:gd name="T59" fmla="*/ 2147483646 h 48"/>
              <a:gd name="T60" fmla="*/ 2147483646 w 1540"/>
              <a:gd name="T61" fmla="*/ 2147483646 h 48"/>
              <a:gd name="T62" fmla="*/ 2147483646 w 1540"/>
              <a:gd name="T63" fmla="*/ 2147483646 h 48"/>
              <a:gd name="T64" fmla="*/ 2147483646 w 1540"/>
              <a:gd name="T65" fmla="*/ 2147483646 h 48"/>
              <a:gd name="T66" fmla="*/ 2147483646 w 1540"/>
              <a:gd name="T67" fmla="*/ 2147483646 h 48"/>
              <a:gd name="T68" fmla="*/ 2147483646 w 1540"/>
              <a:gd name="T69" fmla="*/ 2147483646 h 48"/>
              <a:gd name="T70" fmla="*/ 2147483646 w 1540"/>
              <a:gd name="T71" fmla="*/ 2147483646 h 48"/>
              <a:gd name="T72" fmla="*/ 2147483646 w 1540"/>
              <a:gd name="T73" fmla="*/ 2147483646 h 48"/>
              <a:gd name="T74" fmla="*/ 2147483646 w 1540"/>
              <a:gd name="T75" fmla="*/ 2147483646 h 48"/>
              <a:gd name="T76" fmla="*/ 2147483646 w 1540"/>
              <a:gd name="T77" fmla="*/ 2147483646 h 48"/>
              <a:gd name="T78" fmla="*/ 2147483646 w 1540"/>
              <a:gd name="T79" fmla="*/ 2147483646 h 48"/>
              <a:gd name="T80" fmla="*/ 2147483646 w 1540"/>
              <a:gd name="T81" fmla="*/ 2147483646 h 48"/>
              <a:gd name="T82" fmla="*/ 2147483646 w 1540"/>
              <a:gd name="T83" fmla="*/ 2147483646 h 48"/>
              <a:gd name="T84" fmla="*/ 2147483646 w 1540"/>
              <a:gd name="T85" fmla="*/ 2147483646 h 48"/>
              <a:gd name="T86" fmla="*/ 2147483646 w 1540"/>
              <a:gd name="T87" fmla="*/ 2147483646 h 48"/>
              <a:gd name="T88" fmla="*/ 2147483646 w 1540"/>
              <a:gd name="T89" fmla="*/ 2147483646 h 48"/>
              <a:gd name="T90" fmla="*/ 2147483646 w 1540"/>
              <a:gd name="T91" fmla="*/ 2147483646 h 48"/>
              <a:gd name="T92" fmla="*/ 2147483646 w 1540"/>
              <a:gd name="T93" fmla="*/ 2147483646 h 48"/>
              <a:gd name="T94" fmla="*/ 2147483646 w 1540"/>
              <a:gd name="T95" fmla="*/ 2147483646 h 48"/>
              <a:gd name="T96" fmla="*/ 2147483646 w 1540"/>
              <a:gd name="T97" fmla="*/ 2147483646 h 48"/>
              <a:gd name="T98" fmla="*/ 2147483646 w 1540"/>
              <a:gd name="T99" fmla="*/ 2147483646 h 48"/>
              <a:gd name="T100" fmla="*/ 2147483646 w 1540"/>
              <a:gd name="T101" fmla="*/ 2147483646 h 48"/>
              <a:gd name="T102" fmla="*/ 2147483646 w 1540"/>
              <a:gd name="T103" fmla="*/ 2147483646 h 48"/>
              <a:gd name="T104" fmla="*/ 2147483646 w 1540"/>
              <a:gd name="T105" fmla="*/ 2147483646 h 48"/>
              <a:gd name="T106" fmla="*/ 2147483646 w 1540"/>
              <a:gd name="T107" fmla="*/ 2147483646 h 48"/>
              <a:gd name="T108" fmla="*/ 2147483646 w 1540"/>
              <a:gd name="T109" fmla="*/ 2147483646 h 48"/>
              <a:gd name="T110" fmla="*/ 2147483646 w 1540"/>
              <a:gd name="T111" fmla="*/ 2147483646 h 48"/>
              <a:gd name="T112" fmla="*/ 2147483646 w 1540"/>
              <a:gd name="T113" fmla="*/ 2147483646 h 48"/>
              <a:gd name="T114" fmla="*/ 2147483646 w 1540"/>
              <a:gd name="T115" fmla="*/ 2147483646 h 48"/>
              <a:gd name="T116" fmla="*/ 2147483646 w 1540"/>
              <a:gd name="T117" fmla="*/ 2147483646 h 48"/>
              <a:gd name="T118" fmla="*/ 2147483646 w 1540"/>
              <a:gd name="T119" fmla="*/ 2147483646 h 48"/>
              <a:gd name="T120" fmla="*/ 2147483646 w 1540"/>
              <a:gd name="T121" fmla="*/ 2147483646 h 48"/>
              <a:gd name="T122" fmla="*/ 2147483646 w 1540"/>
              <a:gd name="T123" fmla="*/ 2147483646 h 48"/>
              <a:gd name="T124" fmla="*/ 2147483646 w 1540"/>
              <a:gd name="T125" fmla="*/ 2147483646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0"/>
              <a:gd name="T190" fmla="*/ 0 h 48"/>
              <a:gd name="T191" fmla="*/ 1540 w 1540"/>
              <a:gd name="T192" fmla="*/ 48 h 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0" h="48">
                <a:moveTo>
                  <a:pt x="40" y="18"/>
                </a:moveTo>
                <a:lnTo>
                  <a:pt x="52" y="18"/>
                </a:lnTo>
                <a:lnTo>
                  <a:pt x="52" y="30"/>
                </a:lnTo>
                <a:lnTo>
                  <a:pt x="40" y="30"/>
                </a:lnTo>
                <a:lnTo>
                  <a:pt x="40" y="18"/>
                </a:lnTo>
                <a:close/>
                <a:moveTo>
                  <a:pt x="64" y="18"/>
                </a:moveTo>
                <a:lnTo>
                  <a:pt x="76" y="18"/>
                </a:lnTo>
                <a:lnTo>
                  <a:pt x="76" y="30"/>
                </a:lnTo>
                <a:lnTo>
                  <a:pt x="64" y="30"/>
                </a:lnTo>
                <a:lnTo>
                  <a:pt x="64" y="18"/>
                </a:lnTo>
                <a:close/>
                <a:moveTo>
                  <a:pt x="88" y="18"/>
                </a:moveTo>
                <a:lnTo>
                  <a:pt x="100" y="18"/>
                </a:lnTo>
                <a:lnTo>
                  <a:pt x="100" y="30"/>
                </a:lnTo>
                <a:lnTo>
                  <a:pt x="88" y="30"/>
                </a:lnTo>
                <a:lnTo>
                  <a:pt x="88" y="18"/>
                </a:lnTo>
                <a:close/>
                <a:moveTo>
                  <a:pt x="112" y="18"/>
                </a:moveTo>
                <a:lnTo>
                  <a:pt x="124" y="18"/>
                </a:lnTo>
                <a:lnTo>
                  <a:pt x="124" y="30"/>
                </a:lnTo>
                <a:lnTo>
                  <a:pt x="112" y="30"/>
                </a:lnTo>
                <a:lnTo>
                  <a:pt x="112" y="18"/>
                </a:lnTo>
                <a:close/>
                <a:moveTo>
                  <a:pt x="136" y="18"/>
                </a:moveTo>
                <a:lnTo>
                  <a:pt x="148" y="18"/>
                </a:lnTo>
                <a:lnTo>
                  <a:pt x="148" y="30"/>
                </a:lnTo>
                <a:lnTo>
                  <a:pt x="136" y="30"/>
                </a:lnTo>
                <a:lnTo>
                  <a:pt x="136" y="18"/>
                </a:lnTo>
                <a:close/>
                <a:moveTo>
                  <a:pt x="160" y="18"/>
                </a:moveTo>
                <a:lnTo>
                  <a:pt x="172" y="18"/>
                </a:lnTo>
                <a:lnTo>
                  <a:pt x="172" y="30"/>
                </a:lnTo>
                <a:lnTo>
                  <a:pt x="160" y="30"/>
                </a:lnTo>
                <a:lnTo>
                  <a:pt x="160" y="18"/>
                </a:lnTo>
                <a:close/>
                <a:moveTo>
                  <a:pt x="184" y="18"/>
                </a:moveTo>
                <a:lnTo>
                  <a:pt x="196" y="18"/>
                </a:lnTo>
                <a:lnTo>
                  <a:pt x="196" y="30"/>
                </a:lnTo>
                <a:lnTo>
                  <a:pt x="184" y="30"/>
                </a:lnTo>
                <a:lnTo>
                  <a:pt x="184" y="18"/>
                </a:lnTo>
                <a:close/>
                <a:moveTo>
                  <a:pt x="208" y="18"/>
                </a:moveTo>
                <a:lnTo>
                  <a:pt x="220" y="18"/>
                </a:lnTo>
                <a:lnTo>
                  <a:pt x="220" y="30"/>
                </a:lnTo>
                <a:lnTo>
                  <a:pt x="208" y="30"/>
                </a:lnTo>
                <a:lnTo>
                  <a:pt x="208" y="18"/>
                </a:lnTo>
                <a:close/>
                <a:moveTo>
                  <a:pt x="232" y="18"/>
                </a:moveTo>
                <a:lnTo>
                  <a:pt x="244" y="18"/>
                </a:lnTo>
                <a:lnTo>
                  <a:pt x="244" y="30"/>
                </a:lnTo>
                <a:lnTo>
                  <a:pt x="232" y="30"/>
                </a:lnTo>
                <a:lnTo>
                  <a:pt x="232" y="18"/>
                </a:lnTo>
                <a:close/>
                <a:moveTo>
                  <a:pt x="256" y="18"/>
                </a:moveTo>
                <a:lnTo>
                  <a:pt x="268" y="18"/>
                </a:lnTo>
                <a:lnTo>
                  <a:pt x="268" y="30"/>
                </a:lnTo>
                <a:lnTo>
                  <a:pt x="256" y="30"/>
                </a:lnTo>
                <a:lnTo>
                  <a:pt x="256" y="18"/>
                </a:lnTo>
                <a:close/>
                <a:moveTo>
                  <a:pt x="280" y="18"/>
                </a:moveTo>
                <a:lnTo>
                  <a:pt x="292" y="18"/>
                </a:lnTo>
                <a:lnTo>
                  <a:pt x="292" y="30"/>
                </a:lnTo>
                <a:lnTo>
                  <a:pt x="280" y="30"/>
                </a:lnTo>
                <a:lnTo>
                  <a:pt x="280" y="18"/>
                </a:lnTo>
                <a:close/>
                <a:moveTo>
                  <a:pt x="304" y="18"/>
                </a:moveTo>
                <a:lnTo>
                  <a:pt x="316" y="18"/>
                </a:lnTo>
                <a:lnTo>
                  <a:pt x="316" y="30"/>
                </a:lnTo>
                <a:lnTo>
                  <a:pt x="304" y="30"/>
                </a:lnTo>
                <a:lnTo>
                  <a:pt x="304" y="18"/>
                </a:lnTo>
                <a:close/>
                <a:moveTo>
                  <a:pt x="328" y="18"/>
                </a:moveTo>
                <a:lnTo>
                  <a:pt x="340" y="18"/>
                </a:lnTo>
                <a:lnTo>
                  <a:pt x="340" y="30"/>
                </a:lnTo>
                <a:lnTo>
                  <a:pt x="328" y="30"/>
                </a:lnTo>
                <a:lnTo>
                  <a:pt x="328" y="18"/>
                </a:lnTo>
                <a:close/>
                <a:moveTo>
                  <a:pt x="352" y="18"/>
                </a:moveTo>
                <a:lnTo>
                  <a:pt x="364" y="18"/>
                </a:lnTo>
                <a:lnTo>
                  <a:pt x="364" y="30"/>
                </a:lnTo>
                <a:lnTo>
                  <a:pt x="352" y="30"/>
                </a:lnTo>
                <a:lnTo>
                  <a:pt x="352" y="18"/>
                </a:lnTo>
                <a:close/>
                <a:moveTo>
                  <a:pt x="376" y="18"/>
                </a:moveTo>
                <a:lnTo>
                  <a:pt x="388" y="18"/>
                </a:lnTo>
                <a:lnTo>
                  <a:pt x="388" y="30"/>
                </a:lnTo>
                <a:lnTo>
                  <a:pt x="376" y="30"/>
                </a:lnTo>
                <a:lnTo>
                  <a:pt x="376" y="18"/>
                </a:lnTo>
                <a:close/>
                <a:moveTo>
                  <a:pt x="400" y="18"/>
                </a:moveTo>
                <a:lnTo>
                  <a:pt x="412" y="18"/>
                </a:lnTo>
                <a:lnTo>
                  <a:pt x="412" y="30"/>
                </a:lnTo>
                <a:lnTo>
                  <a:pt x="400" y="30"/>
                </a:lnTo>
                <a:lnTo>
                  <a:pt x="400" y="18"/>
                </a:lnTo>
                <a:close/>
                <a:moveTo>
                  <a:pt x="424" y="18"/>
                </a:moveTo>
                <a:lnTo>
                  <a:pt x="436" y="18"/>
                </a:lnTo>
                <a:lnTo>
                  <a:pt x="436" y="30"/>
                </a:lnTo>
                <a:lnTo>
                  <a:pt x="424" y="30"/>
                </a:lnTo>
                <a:lnTo>
                  <a:pt x="424" y="18"/>
                </a:lnTo>
                <a:close/>
                <a:moveTo>
                  <a:pt x="448" y="18"/>
                </a:moveTo>
                <a:lnTo>
                  <a:pt x="460" y="18"/>
                </a:lnTo>
                <a:lnTo>
                  <a:pt x="460" y="30"/>
                </a:lnTo>
                <a:lnTo>
                  <a:pt x="448" y="30"/>
                </a:lnTo>
                <a:lnTo>
                  <a:pt x="448" y="18"/>
                </a:lnTo>
                <a:close/>
                <a:moveTo>
                  <a:pt x="472" y="18"/>
                </a:moveTo>
                <a:lnTo>
                  <a:pt x="484" y="18"/>
                </a:lnTo>
                <a:lnTo>
                  <a:pt x="484" y="30"/>
                </a:lnTo>
                <a:lnTo>
                  <a:pt x="472" y="30"/>
                </a:lnTo>
                <a:lnTo>
                  <a:pt x="472" y="18"/>
                </a:lnTo>
                <a:close/>
                <a:moveTo>
                  <a:pt x="496" y="18"/>
                </a:moveTo>
                <a:lnTo>
                  <a:pt x="508" y="18"/>
                </a:lnTo>
                <a:lnTo>
                  <a:pt x="508" y="30"/>
                </a:lnTo>
                <a:lnTo>
                  <a:pt x="496" y="30"/>
                </a:lnTo>
                <a:lnTo>
                  <a:pt x="496" y="18"/>
                </a:lnTo>
                <a:close/>
                <a:moveTo>
                  <a:pt x="520" y="18"/>
                </a:moveTo>
                <a:lnTo>
                  <a:pt x="532" y="18"/>
                </a:lnTo>
                <a:lnTo>
                  <a:pt x="532" y="30"/>
                </a:lnTo>
                <a:lnTo>
                  <a:pt x="520" y="30"/>
                </a:lnTo>
                <a:lnTo>
                  <a:pt x="520" y="18"/>
                </a:lnTo>
                <a:close/>
                <a:moveTo>
                  <a:pt x="544" y="18"/>
                </a:moveTo>
                <a:lnTo>
                  <a:pt x="556" y="18"/>
                </a:lnTo>
                <a:lnTo>
                  <a:pt x="556" y="30"/>
                </a:lnTo>
                <a:lnTo>
                  <a:pt x="544" y="30"/>
                </a:lnTo>
                <a:lnTo>
                  <a:pt x="544" y="18"/>
                </a:lnTo>
                <a:close/>
                <a:moveTo>
                  <a:pt x="568" y="19"/>
                </a:moveTo>
                <a:lnTo>
                  <a:pt x="580" y="19"/>
                </a:lnTo>
                <a:lnTo>
                  <a:pt x="580" y="31"/>
                </a:lnTo>
                <a:lnTo>
                  <a:pt x="568" y="31"/>
                </a:lnTo>
                <a:lnTo>
                  <a:pt x="568" y="19"/>
                </a:lnTo>
                <a:close/>
                <a:moveTo>
                  <a:pt x="592" y="19"/>
                </a:moveTo>
                <a:lnTo>
                  <a:pt x="604" y="19"/>
                </a:lnTo>
                <a:lnTo>
                  <a:pt x="604" y="31"/>
                </a:lnTo>
                <a:lnTo>
                  <a:pt x="592" y="31"/>
                </a:lnTo>
                <a:lnTo>
                  <a:pt x="592" y="19"/>
                </a:lnTo>
                <a:close/>
                <a:moveTo>
                  <a:pt x="616" y="19"/>
                </a:moveTo>
                <a:lnTo>
                  <a:pt x="628" y="19"/>
                </a:lnTo>
                <a:lnTo>
                  <a:pt x="628" y="31"/>
                </a:lnTo>
                <a:lnTo>
                  <a:pt x="616" y="31"/>
                </a:lnTo>
                <a:lnTo>
                  <a:pt x="616" y="19"/>
                </a:lnTo>
                <a:close/>
                <a:moveTo>
                  <a:pt x="640" y="19"/>
                </a:moveTo>
                <a:lnTo>
                  <a:pt x="652" y="19"/>
                </a:lnTo>
                <a:lnTo>
                  <a:pt x="652" y="31"/>
                </a:lnTo>
                <a:lnTo>
                  <a:pt x="640" y="31"/>
                </a:lnTo>
                <a:lnTo>
                  <a:pt x="640" y="19"/>
                </a:lnTo>
                <a:close/>
                <a:moveTo>
                  <a:pt x="664" y="19"/>
                </a:moveTo>
                <a:lnTo>
                  <a:pt x="676" y="19"/>
                </a:lnTo>
                <a:lnTo>
                  <a:pt x="676" y="31"/>
                </a:lnTo>
                <a:lnTo>
                  <a:pt x="664" y="31"/>
                </a:lnTo>
                <a:lnTo>
                  <a:pt x="664" y="19"/>
                </a:lnTo>
                <a:close/>
                <a:moveTo>
                  <a:pt x="688" y="19"/>
                </a:moveTo>
                <a:lnTo>
                  <a:pt x="700" y="19"/>
                </a:lnTo>
                <a:lnTo>
                  <a:pt x="700" y="31"/>
                </a:lnTo>
                <a:lnTo>
                  <a:pt x="688" y="31"/>
                </a:lnTo>
                <a:lnTo>
                  <a:pt x="688" y="19"/>
                </a:lnTo>
                <a:close/>
                <a:moveTo>
                  <a:pt x="712" y="19"/>
                </a:moveTo>
                <a:lnTo>
                  <a:pt x="724" y="19"/>
                </a:lnTo>
                <a:lnTo>
                  <a:pt x="724" y="31"/>
                </a:lnTo>
                <a:lnTo>
                  <a:pt x="712" y="31"/>
                </a:lnTo>
                <a:lnTo>
                  <a:pt x="712" y="19"/>
                </a:lnTo>
                <a:close/>
                <a:moveTo>
                  <a:pt x="736" y="19"/>
                </a:moveTo>
                <a:lnTo>
                  <a:pt x="748" y="19"/>
                </a:lnTo>
                <a:lnTo>
                  <a:pt x="748" y="31"/>
                </a:lnTo>
                <a:lnTo>
                  <a:pt x="736" y="31"/>
                </a:lnTo>
                <a:lnTo>
                  <a:pt x="736" y="19"/>
                </a:lnTo>
                <a:close/>
                <a:moveTo>
                  <a:pt x="760" y="19"/>
                </a:moveTo>
                <a:lnTo>
                  <a:pt x="772" y="19"/>
                </a:lnTo>
                <a:lnTo>
                  <a:pt x="772" y="31"/>
                </a:lnTo>
                <a:lnTo>
                  <a:pt x="760" y="31"/>
                </a:lnTo>
                <a:lnTo>
                  <a:pt x="760" y="19"/>
                </a:lnTo>
                <a:close/>
                <a:moveTo>
                  <a:pt x="784" y="19"/>
                </a:moveTo>
                <a:lnTo>
                  <a:pt x="796" y="19"/>
                </a:lnTo>
                <a:lnTo>
                  <a:pt x="796" y="31"/>
                </a:lnTo>
                <a:lnTo>
                  <a:pt x="784" y="31"/>
                </a:lnTo>
                <a:lnTo>
                  <a:pt x="784" y="19"/>
                </a:lnTo>
                <a:close/>
                <a:moveTo>
                  <a:pt x="808" y="19"/>
                </a:moveTo>
                <a:lnTo>
                  <a:pt x="820" y="19"/>
                </a:lnTo>
                <a:lnTo>
                  <a:pt x="820" y="31"/>
                </a:lnTo>
                <a:lnTo>
                  <a:pt x="808" y="31"/>
                </a:lnTo>
                <a:lnTo>
                  <a:pt x="808" y="19"/>
                </a:lnTo>
                <a:close/>
                <a:moveTo>
                  <a:pt x="832" y="19"/>
                </a:moveTo>
                <a:lnTo>
                  <a:pt x="844" y="19"/>
                </a:lnTo>
                <a:lnTo>
                  <a:pt x="844" y="31"/>
                </a:lnTo>
                <a:lnTo>
                  <a:pt x="832" y="31"/>
                </a:lnTo>
                <a:lnTo>
                  <a:pt x="832" y="19"/>
                </a:lnTo>
                <a:close/>
                <a:moveTo>
                  <a:pt x="856" y="19"/>
                </a:moveTo>
                <a:lnTo>
                  <a:pt x="868" y="19"/>
                </a:lnTo>
                <a:lnTo>
                  <a:pt x="868" y="31"/>
                </a:lnTo>
                <a:lnTo>
                  <a:pt x="856" y="31"/>
                </a:lnTo>
                <a:lnTo>
                  <a:pt x="856" y="19"/>
                </a:lnTo>
                <a:close/>
                <a:moveTo>
                  <a:pt x="880" y="19"/>
                </a:moveTo>
                <a:lnTo>
                  <a:pt x="892" y="19"/>
                </a:lnTo>
                <a:lnTo>
                  <a:pt x="892" y="31"/>
                </a:lnTo>
                <a:lnTo>
                  <a:pt x="880" y="31"/>
                </a:lnTo>
                <a:lnTo>
                  <a:pt x="880" y="19"/>
                </a:lnTo>
                <a:close/>
                <a:moveTo>
                  <a:pt x="904" y="19"/>
                </a:moveTo>
                <a:lnTo>
                  <a:pt x="916" y="19"/>
                </a:lnTo>
                <a:lnTo>
                  <a:pt x="916" y="31"/>
                </a:lnTo>
                <a:lnTo>
                  <a:pt x="904" y="31"/>
                </a:lnTo>
                <a:lnTo>
                  <a:pt x="904" y="19"/>
                </a:lnTo>
                <a:close/>
                <a:moveTo>
                  <a:pt x="928" y="19"/>
                </a:moveTo>
                <a:lnTo>
                  <a:pt x="940" y="19"/>
                </a:lnTo>
                <a:lnTo>
                  <a:pt x="940" y="31"/>
                </a:lnTo>
                <a:lnTo>
                  <a:pt x="928" y="31"/>
                </a:lnTo>
                <a:lnTo>
                  <a:pt x="928" y="19"/>
                </a:lnTo>
                <a:close/>
                <a:moveTo>
                  <a:pt x="952" y="19"/>
                </a:moveTo>
                <a:lnTo>
                  <a:pt x="964" y="19"/>
                </a:lnTo>
                <a:lnTo>
                  <a:pt x="964" y="31"/>
                </a:lnTo>
                <a:lnTo>
                  <a:pt x="952" y="31"/>
                </a:lnTo>
                <a:lnTo>
                  <a:pt x="952" y="19"/>
                </a:lnTo>
                <a:close/>
                <a:moveTo>
                  <a:pt x="976" y="19"/>
                </a:moveTo>
                <a:lnTo>
                  <a:pt x="988" y="19"/>
                </a:lnTo>
                <a:lnTo>
                  <a:pt x="988" y="31"/>
                </a:lnTo>
                <a:lnTo>
                  <a:pt x="976" y="31"/>
                </a:lnTo>
                <a:lnTo>
                  <a:pt x="976" y="19"/>
                </a:lnTo>
                <a:close/>
                <a:moveTo>
                  <a:pt x="1000" y="19"/>
                </a:moveTo>
                <a:lnTo>
                  <a:pt x="1012" y="19"/>
                </a:lnTo>
                <a:lnTo>
                  <a:pt x="1012" y="31"/>
                </a:lnTo>
                <a:lnTo>
                  <a:pt x="1000" y="31"/>
                </a:lnTo>
                <a:lnTo>
                  <a:pt x="1000" y="19"/>
                </a:lnTo>
                <a:close/>
                <a:moveTo>
                  <a:pt x="1024" y="19"/>
                </a:moveTo>
                <a:lnTo>
                  <a:pt x="1036" y="19"/>
                </a:lnTo>
                <a:lnTo>
                  <a:pt x="1036" y="31"/>
                </a:lnTo>
                <a:lnTo>
                  <a:pt x="1024" y="31"/>
                </a:lnTo>
                <a:lnTo>
                  <a:pt x="1024" y="19"/>
                </a:lnTo>
                <a:close/>
                <a:moveTo>
                  <a:pt x="1048" y="19"/>
                </a:moveTo>
                <a:lnTo>
                  <a:pt x="1060" y="19"/>
                </a:lnTo>
                <a:lnTo>
                  <a:pt x="1060" y="31"/>
                </a:lnTo>
                <a:lnTo>
                  <a:pt x="1048" y="31"/>
                </a:lnTo>
                <a:lnTo>
                  <a:pt x="1048" y="19"/>
                </a:lnTo>
                <a:close/>
                <a:moveTo>
                  <a:pt x="1072" y="19"/>
                </a:moveTo>
                <a:lnTo>
                  <a:pt x="1084" y="19"/>
                </a:lnTo>
                <a:lnTo>
                  <a:pt x="1084" y="31"/>
                </a:lnTo>
                <a:lnTo>
                  <a:pt x="1072" y="31"/>
                </a:lnTo>
                <a:lnTo>
                  <a:pt x="1072" y="19"/>
                </a:lnTo>
                <a:close/>
                <a:moveTo>
                  <a:pt x="1096" y="19"/>
                </a:moveTo>
                <a:lnTo>
                  <a:pt x="1108" y="19"/>
                </a:lnTo>
                <a:lnTo>
                  <a:pt x="1108" y="31"/>
                </a:lnTo>
                <a:lnTo>
                  <a:pt x="1096" y="31"/>
                </a:lnTo>
                <a:lnTo>
                  <a:pt x="1096" y="19"/>
                </a:lnTo>
                <a:close/>
                <a:moveTo>
                  <a:pt x="1120" y="19"/>
                </a:moveTo>
                <a:lnTo>
                  <a:pt x="1132" y="19"/>
                </a:lnTo>
                <a:lnTo>
                  <a:pt x="1132" y="31"/>
                </a:lnTo>
                <a:lnTo>
                  <a:pt x="1120" y="31"/>
                </a:lnTo>
                <a:lnTo>
                  <a:pt x="1120" y="19"/>
                </a:lnTo>
                <a:close/>
                <a:moveTo>
                  <a:pt x="1144" y="19"/>
                </a:moveTo>
                <a:lnTo>
                  <a:pt x="1156" y="19"/>
                </a:lnTo>
                <a:lnTo>
                  <a:pt x="1156" y="31"/>
                </a:lnTo>
                <a:lnTo>
                  <a:pt x="1144" y="31"/>
                </a:lnTo>
                <a:lnTo>
                  <a:pt x="1144" y="19"/>
                </a:lnTo>
                <a:close/>
                <a:moveTo>
                  <a:pt x="1168" y="19"/>
                </a:moveTo>
                <a:lnTo>
                  <a:pt x="1180" y="19"/>
                </a:lnTo>
                <a:lnTo>
                  <a:pt x="1180" y="31"/>
                </a:lnTo>
                <a:lnTo>
                  <a:pt x="1168" y="31"/>
                </a:lnTo>
                <a:lnTo>
                  <a:pt x="1168" y="19"/>
                </a:lnTo>
                <a:close/>
                <a:moveTo>
                  <a:pt x="1192" y="19"/>
                </a:moveTo>
                <a:lnTo>
                  <a:pt x="1204" y="19"/>
                </a:lnTo>
                <a:lnTo>
                  <a:pt x="1204" y="31"/>
                </a:lnTo>
                <a:lnTo>
                  <a:pt x="1192" y="31"/>
                </a:lnTo>
                <a:lnTo>
                  <a:pt x="1192" y="19"/>
                </a:lnTo>
                <a:close/>
                <a:moveTo>
                  <a:pt x="1216" y="19"/>
                </a:moveTo>
                <a:lnTo>
                  <a:pt x="1228" y="19"/>
                </a:lnTo>
                <a:lnTo>
                  <a:pt x="1228" y="31"/>
                </a:lnTo>
                <a:lnTo>
                  <a:pt x="1216" y="31"/>
                </a:lnTo>
                <a:lnTo>
                  <a:pt x="1216" y="19"/>
                </a:lnTo>
                <a:close/>
                <a:moveTo>
                  <a:pt x="1240" y="19"/>
                </a:moveTo>
                <a:lnTo>
                  <a:pt x="1252" y="19"/>
                </a:lnTo>
                <a:lnTo>
                  <a:pt x="1252" y="31"/>
                </a:lnTo>
                <a:lnTo>
                  <a:pt x="1240" y="31"/>
                </a:lnTo>
                <a:lnTo>
                  <a:pt x="1240" y="19"/>
                </a:lnTo>
                <a:close/>
                <a:moveTo>
                  <a:pt x="1264" y="19"/>
                </a:moveTo>
                <a:lnTo>
                  <a:pt x="1276" y="19"/>
                </a:lnTo>
                <a:lnTo>
                  <a:pt x="1276" y="31"/>
                </a:lnTo>
                <a:lnTo>
                  <a:pt x="1264" y="31"/>
                </a:lnTo>
                <a:lnTo>
                  <a:pt x="1264" y="19"/>
                </a:lnTo>
                <a:close/>
                <a:moveTo>
                  <a:pt x="1288" y="19"/>
                </a:moveTo>
                <a:lnTo>
                  <a:pt x="1300" y="19"/>
                </a:lnTo>
                <a:lnTo>
                  <a:pt x="1300" y="31"/>
                </a:lnTo>
                <a:lnTo>
                  <a:pt x="1288" y="31"/>
                </a:lnTo>
                <a:lnTo>
                  <a:pt x="1288" y="19"/>
                </a:lnTo>
                <a:close/>
                <a:moveTo>
                  <a:pt x="1312" y="19"/>
                </a:moveTo>
                <a:lnTo>
                  <a:pt x="1324" y="19"/>
                </a:lnTo>
                <a:lnTo>
                  <a:pt x="1324" y="31"/>
                </a:lnTo>
                <a:lnTo>
                  <a:pt x="1312" y="31"/>
                </a:lnTo>
                <a:lnTo>
                  <a:pt x="1312" y="19"/>
                </a:lnTo>
                <a:close/>
                <a:moveTo>
                  <a:pt x="1336" y="19"/>
                </a:moveTo>
                <a:lnTo>
                  <a:pt x="1348" y="19"/>
                </a:lnTo>
                <a:lnTo>
                  <a:pt x="1348" y="31"/>
                </a:lnTo>
                <a:lnTo>
                  <a:pt x="1336" y="31"/>
                </a:lnTo>
                <a:lnTo>
                  <a:pt x="1336" y="19"/>
                </a:lnTo>
                <a:close/>
                <a:moveTo>
                  <a:pt x="1360" y="19"/>
                </a:moveTo>
                <a:lnTo>
                  <a:pt x="1372" y="19"/>
                </a:lnTo>
                <a:lnTo>
                  <a:pt x="1372" y="31"/>
                </a:lnTo>
                <a:lnTo>
                  <a:pt x="1360" y="31"/>
                </a:lnTo>
                <a:lnTo>
                  <a:pt x="1360" y="19"/>
                </a:lnTo>
                <a:close/>
                <a:moveTo>
                  <a:pt x="1384" y="19"/>
                </a:moveTo>
                <a:lnTo>
                  <a:pt x="1396" y="19"/>
                </a:lnTo>
                <a:lnTo>
                  <a:pt x="1396" y="31"/>
                </a:lnTo>
                <a:lnTo>
                  <a:pt x="1384" y="31"/>
                </a:lnTo>
                <a:lnTo>
                  <a:pt x="1384" y="19"/>
                </a:lnTo>
                <a:close/>
                <a:moveTo>
                  <a:pt x="1408" y="19"/>
                </a:moveTo>
                <a:lnTo>
                  <a:pt x="1420" y="19"/>
                </a:lnTo>
                <a:lnTo>
                  <a:pt x="1420" y="31"/>
                </a:lnTo>
                <a:lnTo>
                  <a:pt x="1408" y="31"/>
                </a:lnTo>
                <a:lnTo>
                  <a:pt x="1408" y="19"/>
                </a:lnTo>
                <a:close/>
                <a:moveTo>
                  <a:pt x="1432" y="19"/>
                </a:moveTo>
                <a:lnTo>
                  <a:pt x="1444" y="19"/>
                </a:lnTo>
                <a:lnTo>
                  <a:pt x="1444" y="31"/>
                </a:lnTo>
                <a:lnTo>
                  <a:pt x="1432" y="31"/>
                </a:lnTo>
                <a:lnTo>
                  <a:pt x="1432" y="19"/>
                </a:lnTo>
                <a:close/>
                <a:moveTo>
                  <a:pt x="1456" y="19"/>
                </a:moveTo>
                <a:lnTo>
                  <a:pt x="1468" y="19"/>
                </a:lnTo>
                <a:lnTo>
                  <a:pt x="1468" y="31"/>
                </a:lnTo>
                <a:lnTo>
                  <a:pt x="1456" y="31"/>
                </a:lnTo>
                <a:lnTo>
                  <a:pt x="1456" y="19"/>
                </a:lnTo>
                <a:close/>
                <a:moveTo>
                  <a:pt x="1480" y="19"/>
                </a:moveTo>
                <a:lnTo>
                  <a:pt x="1492" y="19"/>
                </a:lnTo>
                <a:lnTo>
                  <a:pt x="1492" y="31"/>
                </a:lnTo>
                <a:lnTo>
                  <a:pt x="1480" y="31"/>
                </a:lnTo>
                <a:lnTo>
                  <a:pt x="1480" y="19"/>
                </a:lnTo>
                <a:close/>
                <a:moveTo>
                  <a:pt x="1504" y="19"/>
                </a:moveTo>
                <a:lnTo>
                  <a:pt x="1516" y="19"/>
                </a:lnTo>
                <a:lnTo>
                  <a:pt x="1516" y="31"/>
                </a:lnTo>
                <a:lnTo>
                  <a:pt x="1504" y="31"/>
                </a:lnTo>
                <a:lnTo>
                  <a:pt x="1504" y="19"/>
                </a:lnTo>
                <a:close/>
                <a:moveTo>
                  <a:pt x="1528" y="19"/>
                </a:moveTo>
                <a:lnTo>
                  <a:pt x="1540" y="19"/>
                </a:lnTo>
                <a:lnTo>
                  <a:pt x="1540" y="31"/>
                </a:lnTo>
                <a:lnTo>
                  <a:pt x="1528" y="31"/>
                </a:lnTo>
                <a:lnTo>
                  <a:pt x="1528" y="19"/>
                </a:lnTo>
                <a:close/>
                <a:moveTo>
                  <a:pt x="48" y="48"/>
                </a:moveTo>
                <a:lnTo>
                  <a:pt x="0" y="24"/>
                </a:lnTo>
                <a:lnTo>
                  <a:pt x="48" y="0"/>
                </a:lnTo>
                <a:lnTo>
                  <a:pt x="48" y="48"/>
                </a:lnTo>
                <a:close/>
              </a:path>
            </a:pathLst>
          </a:custGeom>
          <a:solidFill>
            <a:srgbClr val="000000"/>
          </a:solidFill>
          <a:ln w="1588">
            <a:solidFill>
              <a:srgbClr val="000000"/>
            </a:solidFill>
            <a:bevel/>
            <a:headEnd/>
            <a:tailEnd/>
          </a:ln>
        </p:spPr>
        <p:txBody>
          <a:bodyPr/>
          <a:lstStyle/>
          <a:p>
            <a:endParaRPr lang="en-US" sz="1400"/>
          </a:p>
        </p:txBody>
      </p:sp>
      <p:grpSp>
        <p:nvGrpSpPr>
          <p:cNvPr id="2" name="Group 97">
            <a:extLst>
              <a:ext uri="{FF2B5EF4-FFF2-40B4-BE49-F238E27FC236}">
                <a16:creationId xmlns:a16="http://schemas.microsoft.com/office/drawing/2014/main" id="{4011A59C-46DA-4D87-A588-83B1793B8CBD}"/>
              </a:ext>
            </a:extLst>
          </p:cNvPr>
          <p:cNvGrpSpPr>
            <a:grpSpLocks/>
          </p:cNvGrpSpPr>
          <p:nvPr/>
        </p:nvGrpSpPr>
        <p:grpSpPr bwMode="auto">
          <a:xfrm>
            <a:off x="5397555" y="1595581"/>
            <a:ext cx="4397036" cy="2746163"/>
            <a:chOff x="2440" y="1005"/>
            <a:chExt cx="2770" cy="1730"/>
          </a:xfrm>
        </p:grpSpPr>
        <p:sp>
          <p:nvSpPr>
            <p:cNvPr id="52310" name="Line 13">
              <a:extLst>
                <a:ext uri="{FF2B5EF4-FFF2-40B4-BE49-F238E27FC236}">
                  <a16:creationId xmlns:a16="http://schemas.microsoft.com/office/drawing/2014/main" id="{A09CC1F8-442A-42D5-84FA-EB702E1E66A8}"/>
                </a:ext>
              </a:extLst>
            </p:cNvPr>
            <p:cNvSpPr>
              <a:spLocks noChangeShapeType="1"/>
            </p:cNvSpPr>
            <p:nvPr/>
          </p:nvSpPr>
          <p:spPr bwMode="auto">
            <a:xfrm>
              <a:off x="2440" y="1005"/>
              <a:ext cx="2213" cy="173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grpSp>
          <p:nvGrpSpPr>
            <p:cNvPr id="52311" name="Group 26">
              <a:extLst>
                <a:ext uri="{FF2B5EF4-FFF2-40B4-BE49-F238E27FC236}">
                  <a16:creationId xmlns:a16="http://schemas.microsoft.com/office/drawing/2014/main" id="{DDE3A910-BE48-4384-A875-921445D24762}"/>
                </a:ext>
              </a:extLst>
            </p:cNvPr>
            <p:cNvGrpSpPr>
              <a:grpSpLocks/>
            </p:cNvGrpSpPr>
            <p:nvPr/>
          </p:nvGrpSpPr>
          <p:grpSpPr bwMode="auto">
            <a:xfrm>
              <a:off x="4083" y="1499"/>
              <a:ext cx="1127" cy="759"/>
              <a:chOff x="4083" y="1499"/>
              <a:chExt cx="1127" cy="759"/>
            </a:xfrm>
          </p:grpSpPr>
          <p:sp>
            <p:nvSpPr>
              <p:cNvPr id="52314" name="Freeform 24">
                <a:extLst>
                  <a:ext uri="{FF2B5EF4-FFF2-40B4-BE49-F238E27FC236}">
                    <a16:creationId xmlns:a16="http://schemas.microsoft.com/office/drawing/2014/main" id="{84D9F0F9-A640-4670-8EC5-8BE61E636B86}"/>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15" name="Freeform 25">
                <a:extLst>
                  <a:ext uri="{FF2B5EF4-FFF2-40B4-BE49-F238E27FC236}">
                    <a16:creationId xmlns:a16="http://schemas.microsoft.com/office/drawing/2014/main" id="{DA4CA3B4-19C4-4E0F-955D-FB53A964A44E}"/>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312" name="Rectangle 27">
              <a:extLst>
                <a:ext uri="{FF2B5EF4-FFF2-40B4-BE49-F238E27FC236}">
                  <a16:creationId xmlns:a16="http://schemas.microsoft.com/office/drawing/2014/main" id="{6EE0940F-6F5B-4642-86DC-CCF678E51E6C}"/>
                </a:ext>
              </a:extLst>
            </p:cNvPr>
            <p:cNvSpPr>
              <a:spLocks noChangeArrowheads="1"/>
            </p:cNvSpPr>
            <p:nvPr/>
          </p:nvSpPr>
          <p:spPr bwMode="auto">
            <a:xfrm>
              <a:off x="4338" y="1539"/>
              <a:ext cx="66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Titration</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cureve</a:t>
              </a:r>
              <a:endParaRPr lang="cs-CZ" altLang="cs-CZ" sz="1200" dirty="0">
                <a:solidFill>
                  <a:srgbClr val="000000"/>
                </a:solidFill>
                <a:latin typeface="Arial" panose="020B0604020202020204" pitchFamily="34" charset="0"/>
              </a:endParaRPr>
            </a:p>
            <a:p>
              <a:pPr>
                <a:spcBef>
                  <a:spcPct val="0"/>
                </a:spcBef>
                <a:buClrTx/>
                <a:buFontTx/>
                <a:buNone/>
              </a:pPr>
              <a:r>
                <a:rPr lang="cs-CZ" altLang="cs-CZ" sz="1200" dirty="0">
                  <a:solidFill>
                    <a:srgbClr val="000000"/>
                  </a:solidFill>
                  <a:latin typeface="Arial" panose="020B0604020202020204" pitchFamily="34" charset="0"/>
                </a:rPr>
                <a:t>(line)</a:t>
              </a:r>
              <a:endParaRPr lang="cs-CZ" altLang="cs-CZ" sz="2399" dirty="0">
                <a:latin typeface="Times New Roman" panose="02020603050405020304" pitchFamily="18" charset="0"/>
              </a:endParaRPr>
            </a:p>
          </p:txBody>
        </p:sp>
        <p:sp>
          <p:nvSpPr>
            <p:cNvPr id="52313" name="Rectangle 28">
              <a:extLst>
                <a:ext uri="{FF2B5EF4-FFF2-40B4-BE49-F238E27FC236}">
                  <a16:creationId xmlns:a16="http://schemas.microsoft.com/office/drawing/2014/main" id="{84BAB815-BC2D-40D4-A86F-86E496F58901}"/>
                </a:ext>
              </a:extLst>
            </p:cNvPr>
            <p:cNvSpPr>
              <a:spLocks noChangeArrowheads="1"/>
            </p:cNvSpPr>
            <p:nvPr/>
          </p:nvSpPr>
          <p:spPr bwMode="auto">
            <a:xfrm>
              <a:off x="4338" y="165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nvGrpSpPr>
          <p:cNvPr id="4" name="Group 88">
            <a:extLst>
              <a:ext uri="{FF2B5EF4-FFF2-40B4-BE49-F238E27FC236}">
                <a16:creationId xmlns:a16="http://schemas.microsoft.com/office/drawing/2014/main" id="{4594021A-B49E-4BAF-A3E5-60748A66235D}"/>
              </a:ext>
            </a:extLst>
          </p:cNvPr>
          <p:cNvGrpSpPr>
            <a:grpSpLocks/>
          </p:cNvGrpSpPr>
          <p:nvPr/>
        </p:nvGrpSpPr>
        <p:grpSpPr bwMode="auto">
          <a:xfrm>
            <a:off x="5786459" y="4924312"/>
            <a:ext cx="2182645" cy="1282601"/>
            <a:chOff x="2684" y="3085"/>
            <a:chExt cx="1375" cy="808"/>
          </a:xfrm>
        </p:grpSpPr>
        <p:grpSp>
          <p:nvGrpSpPr>
            <p:cNvPr id="52302" name="Group 87">
              <a:extLst>
                <a:ext uri="{FF2B5EF4-FFF2-40B4-BE49-F238E27FC236}">
                  <a16:creationId xmlns:a16="http://schemas.microsoft.com/office/drawing/2014/main" id="{A8393670-73B7-4A2B-9E53-1E1B0657CD13}"/>
                </a:ext>
              </a:extLst>
            </p:cNvPr>
            <p:cNvGrpSpPr>
              <a:grpSpLocks/>
            </p:cNvGrpSpPr>
            <p:nvPr/>
          </p:nvGrpSpPr>
          <p:grpSpPr bwMode="auto">
            <a:xfrm>
              <a:off x="2684" y="3085"/>
              <a:ext cx="1375" cy="808"/>
              <a:chOff x="2684" y="3085"/>
              <a:chExt cx="1375" cy="808"/>
            </a:xfrm>
          </p:grpSpPr>
          <p:grpSp>
            <p:nvGrpSpPr>
              <p:cNvPr id="52304" name="Group 40">
                <a:extLst>
                  <a:ext uri="{FF2B5EF4-FFF2-40B4-BE49-F238E27FC236}">
                    <a16:creationId xmlns:a16="http://schemas.microsoft.com/office/drawing/2014/main" id="{65CB0E25-997A-454D-A51B-7DC086D5A44D}"/>
                  </a:ext>
                </a:extLst>
              </p:cNvPr>
              <p:cNvGrpSpPr>
                <a:grpSpLocks/>
              </p:cNvGrpSpPr>
              <p:nvPr/>
            </p:nvGrpSpPr>
            <p:grpSpPr bwMode="auto">
              <a:xfrm>
                <a:off x="2684" y="3085"/>
                <a:ext cx="1375" cy="726"/>
                <a:chOff x="2684" y="3085"/>
                <a:chExt cx="1375" cy="726"/>
              </a:xfrm>
            </p:grpSpPr>
            <p:sp>
              <p:nvSpPr>
                <p:cNvPr id="52308" name="Freeform 38">
                  <a:extLst>
                    <a:ext uri="{FF2B5EF4-FFF2-40B4-BE49-F238E27FC236}">
                      <a16:creationId xmlns:a16="http://schemas.microsoft.com/office/drawing/2014/main" id="{A06A5821-2457-4500-9C59-3A262FCFF16C}"/>
                    </a:ext>
                  </a:extLst>
                </p:cNvPr>
                <p:cNvSpPr>
                  <a:spLocks/>
                </p:cNvSpPr>
                <p:nvPr/>
              </p:nvSpPr>
              <p:spPr bwMode="auto">
                <a:xfrm>
                  <a:off x="2698" y="3085"/>
                  <a:ext cx="1361" cy="726"/>
                </a:xfrm>
                <a:custGeom>
                  <a:avLst/>
                  <a:gdLst>
                    <a:gd name="T0" fmla="*/ 0 w 1361"/>
                    <a:gd name="T1" fmla="*/ 419 h 726"/>
                    <a:gd name="T2" fmla="*/ 0 w 1361"/>
                    <a:gd name="T3" fmla="*/ 470 h 726"/>
                    <a:gd name="T4" fmla="*/ 0 w 1361"/>
                    <a:gd name="T5" fmla="*/ 470 h 726"/>
                    <a:gd name="T6" fmla="*/ 0 w 1361"/>
                    <a:gd name="T7" fmla="*/ 547 h 726"/>
                    <a:gd name="T8" fmla="*/ 0 w 1361"/>
                    <a:gd name="T9" fmla="*/ 726 h 726"/>
                    <a:gd name="T10" fmla="*/ 794 w 1361"/>
                    <a:gd name="T11" fmla="*/ 726 h 726"/>
                    <a:gd name="T12" fmla="*/ 794 w 1361"/>
                    <a:gd name="T13" fmla="*/ 726 h 726"/>
                    <a:gd name="T14" fmla="*/ 1134 w 1361"/>
                    <a:gd name="T15" fmla="*/ 726 h 726"/>
                    <a:gd name="T16" fmla="*/ 1361 w 1361"/>
                    <a:gd name="T17" fmla="*/ 726 h 726"/>
                    <a:gd name="T18" fmla="*/ 1361 w 1361"/>
                    <a:gd name="T19" fmla="*/ 547 h 726"/>
                    <a:gd name="T20" fmla="*/ 1361 w 1361"/>
                    <a:gd name="T21" fmla="*/ 470 h 726"/>
                    <a:gd name="T22" fmla="*/ 1361 w 1361"/>
                    <a:gd name="T23" fmla="*/ 470 h 726"/>
                    <a:gd name="T24" fmla="*/ 1361 w 1361"/>
                    <a:gd name="T25" fmla="*/ 419 h 726"/>
                    <a:gd name="T26" fmla="*/ 1134 w 1361"/>
                    <a:gd name="T27" fmla="*/ 419 h 726"/>
                    <a:gd name="T28" fmla="*/ 743 w 1361"/>
                    <a:gd name="T29" fmla="*/ 0 h 726"/>
                    <a:gd name="T30" fmla="*/ 794 w 1361"/>
                    <a:gd name="T31" fmla="*/ 419 h 726"/>
                    <a:gd name="T32" fmla="*/ 0 w 1361"/>
                    <a:gd name="T33" fmla="*/ 419 h 7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61"/>
                    <a:gd name="T52" fmla="*/ 0 h 726"/>
                    <a:gd name="T53" fmla="*/ 1361 w 1361"/>
                    <a:gd name="T54" fmla="*/ 726 h 7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61" h="726">
                      <a:moveTo>
                        <a:pt x="0" y="419"/>
                      </a:moveTo>
                      <a:lnTo>
                        <a:pt x="0" y="470"/>
                      </a:lnTo>
                      <a:lnTo>
                        <a:pt x="0" y="547"/>
                      </a:lnTo>
                      <a:lnTo>
                        <a:pt x="0" y="726"/>
                      </a:lnTo>
                      <a:lnTo>
                        <a:pt x="794" y="726"/>
                      </a:lnTo>
                      <a:lnTo>
                        <a:pt x="1134" y="726"/>
                      </a:lnTo>
                      <a:lnTo>
                        <a:pt x="1361" y="726"/>
                      </a:lnTo>
                      <a:lnTo>
                        <a:pt x="1361" y="547"/>
                      </a:lnTo>
                      <a:lnTo>
                        <a:pt x="1361" y="470"/>
                      </a:lnTo>
                      <a:lnTo>
                        <a:pt x="1361" y="419"/>
                      </a:lnTo>
                      <a:lnTo>
                        <a:pt x="1134" y="419"/>
                      </a:lnTo>
                      <a:lnTo>
                        <a:pt x="743" y="0"/>
                      </a:lnTo>
                      <a:lnTo>
                        <a:pt x="794" y="419"/>
                      </a:lnTo>
                      <a:lnTo>
                        <a:pt x="0" y="4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09" name="Freeform 39">
                  <a:extLst>
                    <a:ext uri="{FF2B5EF4-FFF2-40B4-BE49-F238E27FC236}">
                      <a16:creationId xmlns:a16="http://schemas.microsoft.com/office/drawing/2014/main" id="{5AD48F0C-EAE0-4DE6-A56C-CF1DFC7AD135}"/>
                    </a:ext>
                  </a:extLst>
                </p:cNvPr>
                <p:cNvSpPr>
                  <a:spLocks/>
                </p:cNvSpPr>
                <p:nvPr/>
              </p:nvSpPr>
              <p:spPr bwMode="auto">
                <a:xfrm>
                  <a:off x="2684" y="3085"/>
                  <a:ext cx="1361" cy="726"/>
                </a:xfrm>
                <a:custGeom>
                  <a:avLst/>
                  <a:gdLst>
                    <a:gd name="T0" fmla="*/ 0 w 1361"/>
                    <a:gd name="T1" fmla="*/ 419 h 726"/>
                    <a:gd name="T2" fmla="*/ 0 w 1361"/>
                    <a:gd name="T3" fmla="*/ 470 h 726"/>
                    <a:gd name="T4" fmla="*/ 0 w 1361"/>
                    <a:gd name="T5" fmla="*/ 470 h 726"/>
                    <a:gd name="T6" fmla="*/ 0 w 1361"/>
                    <a:gd name="T7" fmla="*/ 547 h 726"/>
                    <a:gd name="T8" fmla="*/ 0 w 1361"/>
                    <a:gd name="T9" fmla="*/ 726 h 726"/>
                    <a:gd name="T10" fmla="*/ 794 w 1361"/>
                    <a:gd name="T11" fmla="*/ 726 h 726"/>
                    <a:gd name="T12" fmla="*/ 794 w 1361"/>
                    <a:gd name="T13" fmla="*/ 726 h 726"/>
                    <a:gd name="T14" fmla="*/ 1134 w 1361"/>
                    <a:gd name="T15" fmla="*/ 726 h 726"/>
                    <a:gd name="T16" fmla="*/ 1361 w 1361"/>
                    <a:gd name="T17" fmla="*/ 726 h 726"/>
                    <a:gd name="T18" fmla="*/ 1361 w 1361"/>
                    <a:gd name="T19" fmla="*/ 547 h 726"/>
                    <a:gd name="T20" fmla="*/ 1361 w 1361"/>
                    <a:gd name="T21" fmla="*/ 470 h 726"/>
                    <a:gd name="T22" fmla="*/ 1361 w 1361"/>
                    <a:gd name="T23" fmla="*/ 470 h 726"/>
                    <a:gd name="T24" fmla="*/ 1361 w 1361"/>
                    <a:gd name="T25" fmla="*/ 419 h 726"/>
                    <a:gd name="T26" fmla="*/ 1134 w 1361"/>
                    <a:gd name="T27" fmla="*/ 419 h 726"/>
                    <a:gd name="T28" fmla="*/ 743 w 1361"/>
                    <a:gd name="T29" fmla="*/ 0 h 726"/>
                    <a:gd name="T30" fmla="*/ 794 w 1361"/>
                    <a:gd name="T31" fmla="*/ 419 h 726"/>
                    <a:gd name="T32" fmla="*/ 0 w 1361"/>
                    <a:gd name="T33" fmla="*/ 419 h 7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61"/>
                    <a:gd name="T52" fmla="*/ 0 h 726"/>
                    <a:gd name="T53" fmla="*/ 1361 w 1361"/>
                    <a:gd name="T54" fmla="*/ 726 h 7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61" h="726">
                      <a:moveTo>
                        <a:pt x="0" y="419"/>
                      </a:moveTo>
                      <a:lnTo>
                        <a:pt x="0" y="470"/>
                      </a:lnTo>
                      <a:lnTo>
                        <a:pt x="0" y="547"/>
                      </a:lnTo>
                      <a:lnTo>
                        <a:pt x="0" y="726"/>
                      </a:lnTo>
                      <a:lnTo>
                        <a:pt x="794" y="726"/>
                      </a:lnTo>
                      <a:lnTo>
                        <a:pt x="1134" y="726"/>
                      </a:lnTo>
                      <a:lnTo>
                        <a:pt x="1361" y="726"/>
                      </a:lnTo>
                      <a:lnTo>
                        <a:pt x="1361" y="547"/>
                      </a:lnTo>
                      <a:lnTo>
                        <a:pt x="1361" y="470"/>
                      </a:lnTo>
                      <a:lnTo>
                        <a:pt x="1361" y="419"/>
                      </a:lnTo>
                      <a:lnTo>
                        <a:pt x="1134" y="419"/>
                      </a:lnTo>
                      <a:lnTo>
                        <a:pt x="743" y="0"/>
                      </a:lnTo>
                      <a:lnTo>
                        <a:pt x="794" y="419"/>
                      </a:lnTo>
                      <a:lnTo>
                        <a:pt x="0" y="419"/>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305" name="Rectangle 41">
                <a:extLst>
                  <a:ext uri="{FF2B5EF4-FFF2-40B4-BE49-F238E27FC236}">
                    <a16:creationId xmlns:a16="http://schemas.microsoft.com/office/drawing/2014/main" id="{ED923EA6-3C9C-4AD5-9863-FF2D7EC3DD78}"/>
                  </a:ext>
                </a:extLst>
              </p:cNvPr>
              <p:cNvSpPr>
                <a:spLocks noChangeArrowheads="1"/>
              </p:cNvSpPr>
              <p:nvPr/>
            </p:nvSpPr>
            <p:spPr bwMode="auto">
              <a:xfrm>
                <a:off x="2745"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dirty="0">
                  <a:solidFill>
                    <a:srgbClr val="FF0066"/>
                  </a:solidFill>
                  <a:latin typeface="Times New Roman" panose="02020603050405020304" pitchFamily="18" charset="0"/>
                </a:endParaRPr>
              </a:p>
            </p:txBody>
          </p:sp>
          <p:sp>
            <p:nvSpPr>
              <p:cNvPr id="52306" name="Rectangle 42">
                <a:extLst>
                  <a:ext uri="{FF2B5EF4-FFF2-40B4-BE49-F238E27FC236}">
                    <a16:creationId xmlns:a16="http://schemas.microsoft.com/office/drawing/2014/main" id="{61E8885D-6D2B-4FBB-8A8B-2D728036B685}"/>
                  </a:ext>
                </a:extLst>
              </p:cNvPr>
              <p:cNvSpPr>
                <a:spLocks noChangeArrowheads="1"/>
              </p:cNvSpPr>
              <p:nvPr/>
            </p:nvSpPr>
            <p:spPr bwMode="auto">
              <a:xfrm>
                <a:off x="2692" y="3585"/>
                <a:ext cx="133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FF0066"/>
                    </a:solidFill>
                    <a:latin typeface="Arial" panose="020B0604020202020204" pitchFamily="34" charset="0"/>
                  </a:rPr>
                  <a:t>pH in </a:t>
                </a:r>
                <a:r>
                  <a:rPr lang="cs-CZ" altLang="cs-CZ" sz="1200" dirty="0" err="1">
                    <a:solidFill>
                      <a:srgbClr val="FF0066"/>
                    </a:solidFill>
                    <a:latin typeface="Arial" panose="020B0604020202020204" pitchFamily="34" charset="0"/>
                  </a:rPr>
                  <a:t>blood</a:t>
                </a:r>
                <a:r>
                  <a:rPr lang="cs-CZ" altLang="cs-CZ" sz="1200" dirty="0">
                    <a:solidFill>
                      <a:srgbClr val="FF0066"/>
                    </a:solidFill>
                    <a:latin typeface="Arial" panose="020B0604020202020204" pitchFamily="34" charset="0"/>
                  </a:rPr>
                  <a:t> </a:t>
                </a:r>
                <a:r>
                  <a:rPr lang="cs-CZ" altLang="cs-CZ" sz="1200" dirty="0" err="1">
                    <a:solidFill>
                      <a:srgbClr val="FF0066"/>
                    </a:solidFill>
                    <a:latin typeface="Arial" panose="020B0604020202020204" pitchFamily="34" charset="0"/>
                  </a:rPr>
                  <a:t>before</a:t>
                </a:r>
                <a:r>
                  <a:rPr lang="cs-CZ" altLang="cs-CZ" sz="1200" dirty="0">
                    <a:solidFill>
                      <a:srgbClr val="FF0066"/>
                    </a:solidFill>
                    <a:latin typeface="Arial" panose="020B0604020202020204" pitchFamily="34" charset="0"/>
                  </a:rPr>
                  <a:t> </a:t>
                </a:r>
                <a:r>
                  <a:rPr lang="cs-CZ" altLang="cs-CZ" sz="1200" dirty="0" err="1">
                    <a:solidFill>
                      <a:srgbClr val="FF0066"/>
                    </a:solidFill>
                    <a:latin typeface="Arial" panose="020B0604020202020204" pitchFamily="34" charset="0"/>
                  </a:rPr>
                  <a:t>equilibration</a:t>
                </a:r>
                <a:endParaRPr lang="cs-CZ" altLang="cs-CZ" sz="2399" dirty="0">
                  <a:solidFill>
                    <a:srgbClr val="FF0066"/>
                  </a:solidFill>
                  <a:latin typeface="Times New Roman" panose="02020603050405020304" pitchFamily="18" charset="0"/>
                </a:endParaRPr>
              </a:p>
            </p:txBody>
          </p:sp>
          <p:sp>
            <p:nvSpPr>
              <p:cNvPr id="52307" name="Rectangle 44">
                <a:extLst>
                  <a:ext uri="{FF2B5EF4-FFF2-40B4-BE49-F238E27FC236}">
                    <a16:creationId xmlns:a16="http://schemas.microsoft.com/office/drawing/2014/main" id="{C895061C-5D56-4D63-8C70-5CBF6CB4D075}"/>
                  </a:ext>
                </a:extLst>
              </p:cNvPr>
              <p:cNvSpPr>
                <a:spLocks noChangeArrowheads="1"/>
              </p:cNvSpPr>
              <p:nvPr/>
            </p:nvSpPr>
            <p:spPr bwMode="auto">
              <a:xfrm>
                <a:off x="2995" y="366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grpSp>
        <p:sp>
          <p:nvSpPr>
            <p:cNvPr id="52303" name="Rectangle 45">
              <a:extLst>
                <a:ext uri="{FF2B5EF4-FFF2-40B4-BE49-F238E27FC236}">
                  <a16:creationId xmlns:a16="http://schemas.microsoft.com/office/drawing/2014/main" id="{5C2E30B1-27E0-4428-AA1C-E8FA12900B52}"/>
                </a:ext>
              </a:extLst>
            </p:cNvPr>
            <p:cNvSpPr>
              <a:spLocks noChangeArrowheads="1"/>
            </p:cNvSpPr>
            <p:nvPr/>
          </p:nvSpPr>
          <p:spPr bwMode="auto">
            <a:xfrm>
              <a:off x="3419" y="366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97295" name="Freeform 55">
            <a:extLst>
              <a:ext uri="{FF2B5EF4-FFF2-40B4-BE49-F238E27FC236}">
                <a16:creationId xmlns:a16="http://schemas.microsoft.com/office/drawing/2014/main" id="{315C0673-576E-4500-9321-19FAF54C0AF7}"/>
              </a:ext>
            </a:extLst>
          </p:cNvPr>
          <p:cNvSpPr>
            <a:spLocks/>
          </p:cNvSpPr>
          <p:nvPr/>
        </p:nvSpPr>
        <p:spPr bwMode="auto">
          <a:xfrm>
            <a:off x="1992630" y="3795686"/>
            <a:ext cx="2533454" cy="668286"/>
          </a:xfrm>
          <a:custGeom>
            <a:avLst/>
            <a:gdLst>
              <a:gd name="T0" fmla="*/ 0 w 1596"/>
              <a:gd name="T1" fmla="*/ 0 h 421"/>
              <a:gd name="T2" fmla="*/ 0 w 1596"/>
              <a:gd name="T3" fmla="*/ 2147483646 h 421"/>
              <a:gd name="T4" fmla="*/ 0 w 1596"/>
              <a:gd name="T5" fmla="*/ 2147483646 h 421"/>
              <a:gd name="T6" fmla="*/ 0 w 1596"/>
              <a:gd name="T7" fmla="*/ 2147483646 h 421"/>
              <a:gd name="T8" fmla="*/ 0 w 1596"/>
              <a:gd name="T9" fmla="*/ 2147483646 h 421"/>
              <a:gd name="T10" fmla="*/ 2147483646 w 1596"/>
              <a:gd name="T11" fmla="*/ 2147483646 h 421"/>
              <a:gd name="T12" fmla="*/ 2147483646 w 1596"/>
              <a:gd name="T13" fmla="*/ 2147483646 h 421"/>
              <a:gd name="T14" fmla="*/ 2147483646 w 1596"/>
              <a:gd name="T15" fmla="*/ 2147483646 h 421"/>
              <a:gd name="T16" fmla="*/ 2147483646 w 1596"/>
              <a:gd name="T17" fmla="*/ 2147483646 h 421"/>
              <a:gd name="T18" fmla="*/ 2147483646 w 1596"/>
              <a:gd name="T19" fmla="*/ 2147483646 h 421"/>
              <a:gd name="T20" fmla="*/ 2147483646 w 1596"/>
              <a:gd name="T21" fmla="*/ 2147483646 h 421"/>
              <a:gd name="T22" fmla="*/ 2147483646 w 1596"/>
              <a:gd name="T23" fmla="*/ 2147483646 h 421"/>
              <a:gd name="T24" fmla="*/ 2147483646 w 1596"/>
              <a:gd name="T25" fmla="*/ 0 h 421"/>
              <a:gd name="T26" fmla="*/ 2147483646 w 1596"/>
              <a:gd name="T27" fmla="*/ 0 h 421"/>
              <a:gd name="T28" fmla="*/ 2147483646 w 1596"/>
              <a:gd name="T29" fmla="*/ 0 h 421"/>
              <a:gd name="T30" fmla="*/ 2147483646 w 1596"/>
              <a:gd name="T31" fmla="*/ 0 h 421"/>
              <a:gd name="T32" fmla="*/ 0 w 1596"/>
              <a:gd name="T33" fmla="*/ 0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96"/>
              <a:gd name="T52" fmla="*/ 0 h 421"/>
              <a:gd name="T53" fmla="*/ 1596 w 1596"/>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96" h="421">
                <a:moveTo>
                  <a:pt x="0" y="0"/>
                </a:moveTo>
                <a:lnTo>
                  <a:pt x="0" y="246"/>
                </a:lnTo>
                <a:lnTo>
                  <a:pt x="0" y="351"/>
                </a:lnTo>
                <a:lnTo>
                  <a:pt x="0" y="421"/>
                </a:lnTo>
                <a:lnTo>
                  <a:pt x="631" y="421"/>
                </a:lnTo>
                <a:lnTo>
                  <a:pt x="901" y="421"/>
                </a:lnTo>
                <a:lnTo>
                  <a:pt x="1082" y="421"/>
                </a:lnTo>
                <a:lnTo>
                  <a:pt x="1082" y="351"/>
                </a:lnTo>
                <a:lnTo>
                  <a:pt x="1596" y="335"/>
                </a:lnTo>
                <a:lnTo>
                  <a:pt x="1082" y="246"/>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nvGrpSpPr>
          <p:cNvPr id="7" name="Group 91">
            <a:extLst>
              <a:ext uri="{FF2B5EF4-FFF2-40B4-BE49-F238E27FC236}">
                <a16:creationId xmlns:a16="http://schemas.microsoft.com/office/drawing/2014/main" id="{5BF88CA0-2B3B-4A91-B263-61EFE209F323}"/>
              </a:ext>
            </a:extLst>
          </p:cNvPr>
          <p:cNvGrpSpPr>
            <a:grpSpLocks/>
          </p:cNvGrpSpPr>
          <p:nvPr/>
        </p:nvGrpSpPr>
        <p:grpSpPr bwMode="auto">
          <a:xfrm>
            <a:off x="1992629" y="3789336"/>
            <a:ext cx="7967047" cy="2390590"/>
            <a:chOff x="299" y="2396"/>
            <a:chExt cx="5019" cy="1506"/>
          </a:xfrm>
        </p:grpSpPr>
        <p:sp>
          <p:nvSpPr>
            <p:cNvPr id="52278" name="Freeform 18">
              <a:extLst>
                <a:ext uri="{FF2B5EF4-FFF2-40B4-BE49-F238E27FC236}">
                  <a16:creationId xmlns:a16="http://schemas.microsoft.com/office/drawing/2014/main" id="{7ECB93EC-2E2E-4342-8180-CE16FB124A08}"/>
                </a:ext>
              </a:extLst>
            </p:cNvPr>
            <p:cNvSpPr>
              <a:spLocks noEditPoints="1"/>
            </p:cNvSpPr>
            <p:nvPr/>
          </p:nvSpPr>
          <p:spPr bwMode="auto">
            <a:xfrm>
              <a:off x="1882" y="2704"/>
              <a:ext cx="2766" cy="48"/>
            </a:xfrm>
            <a:custGeom>
              <a:avLst/>
              <a:gdLst>
                <a:gd name="T0" fmla="*/ 24 w 2766"/>
                <a:gd name="T1" fmla="*/ 29 h 48"/>
                <a:gd name="T2" fmla="*/ 84 w 2766"/>
                <a:gd name="T3" fmla="*/ 29 h 48"/>
                <a:gd name="T4" fmla="*/ 132 w 2766"/>
                <a:gd name="T5" fmla="*/ 17 h 48"/>
                <a:gd name="T6" fmla="*/ 168 w 2766"/>
                <a:gd name="T7" fmla="*/ 17 h 48"/>
                <a:gd name="T8" fmla="*/ 192 w 2766"/>
                <a:gd name="T9" fmla="*/ 17 h 48"/>
                <a:gd name="T10" fmla="*/ 240 w 2766"/>
                <a:gd name="T11" fmla="*/ 29 h 48"/>
                <a:gd name="T12" fmla="*/ 300 w 2766"/>
                <a:gd name="T13" fmla="*/ 29 h 48"/>
                <a:gd name="T14" fmla="*/ 348 w 2766"/>
                <a:gd name="T15" fmla="*/ 17 h 48"/>
                <a:gd name="T16" fmla="*/ 384 w 2766"/>
                <a:gd name="T17" fmla="*/ 17 h 48"/>
                <a:gd name="T18" fmla="*/ 408 w 2766"/>
                <a:gd name="T19" fmla="*/ 17 h 48"/>
                <a:gd name="T20" fmla="*/ 456 w 2766"/>
                <a:gd name="T21" fmla="*/ 29 h 48"/>
                <a:gd name="T22" fmla="*/ 516 w 2766"/>
                <a:gd name="T23" fmla="*/ 29 h 48"/>
                <a:gd name="T24" fmla="*/ 564 w 2766"/>
                <a:gd name="T25" fmla="*/ 17 h 48"/>
                <a:gd name="T26" fmla="*/ 600 w 2766"/>
                <a:gd name="T27" fmla="*/ 17 h 48"/>
                <a:gd name="T28" fmla="*/ 624 w 2766"/>
                <a:gd name="T29" fmla="*/ 17 h 48"/>
                <a:gd name="T30" fmla="*/ 672 w 2766"/>
                <a:gd name="T31" fmla="*/ 29 h 48"/>
                <a:gd name="T32" fmla="*/ 732 w 2766"/>
                <a:gd name="T33" fmla="*/ 29 h 48"/>
                <a:gd name="T34" fmla="*/ 780 w 2766"/>
                <a:gd name="T35" fmla="*/ 17 h 48"/>
                <a:gd name="T36" fmla="*/ 816 w 2766"/>
                <a:gd name="T37" fmla="*/ 17 h 48"/>
                <a:gd name="T38" fmla="*/ 840 w 2766"/>
                <a:gd name="T39" fmla="*/ 17 h 48"/>
                <a:gd name="T40" fmla="*/ 888 w 2766"/>
                <a:gd name="T41" fmla="*/ 29 h 48"/>
                <a:gd name="T42" fmla="*/ 948 w 2766"/>
                <a:gd name="T43" fmla="*/ 29 h 48"/>
                <a:gd name="T44" fmla="*/ 996 w 2766"/>
                <a:gd name="T45" fmla="*/ 17 h 48"/>
                <a:gd name="T46" fmla="*/ 1032 w 2766"/>
                <a:gd name="T47" fmla="*/ 17 h 48"/>
                <a:gd name="T48" fmla="*/ 1056 w 2766"/>
                <a:gd name="T49" fmla="*/ 17 h 48"/>
                <a:gd name="T50" fmla="*/ 1104 w 2766"/>
                <a:gd name="T51" fmla="*/ 29 h 48"/>
                <a:gd name="T52" fmla="*/ 1164 w 2766"/>
                <a:gd name="T53" fmla="*/ 29 h 48"/>
                <a:gd name="T54" fmla="*/ 1212 w 2766"/>
                <a:gd name="T55" fmla="*/ 17 h 48"/>
                <a:gd name="T56" fmla="*/ 1248 w 2766"/>
                <a:gd name="T57" fmla="*/ 17 h 48"/>
                <a:gd name="T58" fmla="*/ 1272 w 2766"/>
                <a:gd name="T59" fmla="*/ 17 h 48"/>
                <a:gd name="T60" fmla="*/ 1320 w 2766"/>
                <a:gd name="T61" fmla="*/ 29 h 48"/>
                <a:gd name="T62" fmla="*/ 1380 w 2766"/>
                <a:gd name="T63" fmla="*/ 29 h 48"/>
                <a:gd name="T64" fmla="*/ 1428 w 2766"/>
                <a:gd name="T65" fmla="*/ 17 h 48"/>
                <a:gd name="T66" fmla="*/ 1464 w 2766"/>
                <a:gd name="T67" fmla="*/ 17 h 48"/>
                <a:gd name="T68" fmla="*/ 1488 w 2766"/>
                <a:gd name="T69" fmla="*/ 17 h 48"/>
                <a:gd name="T70" fmla="*/ 1536 w 2766"/>
                <a:gd name="T71" fmla="*/ 29 h 48"/>
                <a:gd name="T72" fmla="*/ 1596 w 2766"/>
                <a:gd name="T73" fmla="*/ 29 h 48"/>
                <a:gd name="T74" fmla="*/ 1644 w 2766"/>
                <a:gd name="T75" fmla="*/ 17 h 48"/>
                <a:gd name="T76" fmla="*/ 1680 w 2766"/>
                <a:gd name="T77" fmla="*/ 17 h 48"/>
                <a:gd name="T78" fmla="*/ 1704 w 2766"/>
                <a:gd name="T79" fmla="*/ 17 h 48"/>
                <a:gd name="T80" fmla="*/ 1752 w 2766"/>
                <a:gd name="T81" fmla="*/ 29 h 48"/>
                <a:gd name="T82" fmla="*/ 1812 w 2766"/>
                <a:gd name="T83" fmla="*/ 29 h 48"/>
                <a:gd name="T84" fmla="*/ 1860 w 2766"/>
                <a:gd name="T85" fmla="*/ 17 h 48"/>
                <a:gd name="T86" fmla="*/ 1896 w 2766"/>
                <a:gd name="T87" fmla="*/ 17 h 48"/>
                <a:gd name="T88" fmla="*/ 1920 w 2766"/>
                <a:gd name="T89" fmla="*/ 17 h 48"/>
                <a:gd name="T90" fmla="*/ 1968 w 2766"/>
                <a:gd name="T91" fmla="*/ 29 h 48"/>
                <a:gd name="T92" fmla="*/ 2028 w 2766"/>
                <a:gd name="T93" fmla="*/ 29 h 48"/>
                <a:gd name="T94" fmla="*/ 2076 w 2766"/>
                <a:gd name="T95" fmla="*/ 17 h 48"/>
                <a:gd name="T96" fmla="*/ 2112 w 2766"/>
                <a:gd name="T97" fmla="*/ 17 h 48"/>
                <a:gd name="T98" fmla="*/ 2136 w 2766"/>
                <a:gd name="T99" fmla="*/ 17 h 48"/>
                <a:gd name="T100" fmla="*/ 2184 w 2766"/>
                <a:gd name="T101" fmla="*/ 30 h 48"/>
                <a:gd name="T102" fmla="*/ 2244 w 2766"/>
                <a:gd name="T103" fmla="*/ 30 h 48"/>
                <a:gd name="T104" fmla="*/ 2292 w 2766"/>
                <a:gd name="T105" fmla="*/ 18 h 48"/>
                <a:gd name="T106" fmla="*/ 2328 w 2766"/>
                <a:gd name="T107" fmla="*/ 18 h 48"/>
                <a:gd name="T108" fmla="*/ 2352 w 2766"/>
                <a:gd name="T109" fmla="*/ 18 h 48"/>
                <a:gd name="T110" fmla="*/ 2400 w 2766"/>
                <a:gd name="T111" fmla="*/ 30 h 48"/>
                <a:gd name="T112" fmla="*/ 2460 w 2766"/>
                <a:gd name="T113" fmla="*/ 30 h 48"/>
                <a:gd name="T114" fmla="*/ 2508 w 2766"/>
                <a:gd name="T115" fmla="*/ 18 h 48"/>
                <a:gd name="T116" fmla="*/ 2544 w 2766"/>
                <a:gd name="T117" fmla="*/ 18 h 48"/>
                <a:gd name="T118" fmla="*/ 2568 w 2766"/>
                <a:gd name="T119" fmla="*/ 18 h 48"/>
                <a:gd name="T120" fmla="*/ 2616 w 2766"/>
                <a:gd name="T121" fmla="*/ 30 h 48"/>
                <a:gd name="T122" fmla="*/ 2676 w 2766"/>
                <a:gd name="T123" fmla="*/ 30 h 48"/>
                <a:gd name="T124" fmla="*/ 2724 w 2766"/>
                <a:gd name="T125" fmla="*/ 18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66"/>
                <a:gd name="T190" fmla="*/ 0 h 48"/>
                <a:gd name="T191" fmla="*/ 2766 w 2766"/>
                <a:gd name="T192" fmla="*/ 48 h 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66" h="48">
                  <a:moveTo>
                    <a:pt x="0" y="17"/>
                  </a:moveTo>
                  <a:lnTo>
                    <a:pt x="12" y="17"/>
                  </a:lnTo>
                  <a:lnTo>
                    <a:pt x="12" y="29"/>
                  </a:lnTo>
                  <a:lnTo>
                    <a:pt x="0" y="29"/>
                  </a:lnTo>
                  <a:lnTo>
                    <a:pt x="0" y="17"/>
                  </a:lnTo>
                  <a:close/>
                  <a:moveTo>
                    <a:pt x="24" y="17"/>
                  </a:moveTo>
                  <a:lnTo>
                    <a:pt x="36" y="17"/>
                  </a:lnTo>
                  <a:lnTo>
                    <a:pt x="36" y="29"/>
                  </a:lnTo>
                  <a:lnTo>
                    <a:pt x="24" y="29"/>
                  </a:lnTo>
                  <a:lnTo>
                    <a:pt x="24" y="17"/>
                  </a:lnTo>
                  <a:close/>
                  <a:moveTo>
                    <a:pt x="48" y="17"/>
                  </a:moveTo>
                  <a:lnTo>
                    <a:pt x="60" y="17"/>
                  </a:lnTo>
                  <a:lnTo>
                    <a:pt x="60" y="29"/>
                  </a:lnTo>
                  <a:lnTo>
                    <a:pt x="48" y="29"/>
                  </a:lnTo>
                  <a:lnTo>
                    <a:pt x="48" y="17"/>
                  </a:lnTo>
                  <a:close/>
                  <a:moveTo>
                    <a:pt x="72" y="17"/>
                  </a:moveTo>
                  <a:lnTo>
                    <a:pt x="84" y="17"/>
                  </a:lnTo>
                  <a:lnTo>
                    <a:pt x="84" y="29"/>
                  </a:lnTo>
                  <a:lnTo>
                    <a:pt x="72" y="29"/>
                  </a:lnTo>
                  <a:lnTo>
                    <a:pt x="72" y="17"/>
                  </a:lnTo>
                  <a:close/>
                  <a:moveTo>
                    <a:pt x="96" y="17"/>
                  </a:moveTo>
                  <a:lnTo>
                    <a:pt x="108" y="17"/>
                  </a:lnTo>
                  <a:lnTo>
                    <a:pt x="108" y="29"/>
                  </a:lnTo>
                  <a:lnTo>
                    <a:pt x="96" y="29"/>
                  </a:lnTo>
                  <a:lnTo>
                    <a:pt x="96" y="17"/>
                  </a:lnTo>
                  <a:close/>
                  <a:moveTo>
                    <a:pt x="120" y="17"/>
                  </a:moveTo>
                  <a:lnTo>
                    <a:pt x="132" y="17"/>
                  </a:lnTo>
                  <a:lnTo>
                    <a:pt x="132" y="29"/>
                  </a:lnTo>
                  <a:lnTo>
                    <a:pt x="120" y="29"/>
                  </a:lnTo>
                  <a:lnTo>
                    <a:pt x="120" y="17"/>
                  </a:lnTo>
                  <a:close/>
                  <a:moveTo>
                    <a:pt x="144" y="17"/>
                  </a:moveTo>
                  <a:lnTo>
                    <a:pt x="156" y="17"/>
                  </a:lnTo>
                  <a:lnTo>
                    <a:pt x="156" y="29"/>
                  </a:lnTo>
                  <a:lnTo>
                    <a:pt x="144" y="29"/>
                  </a:lnTo>
                  <a:lnTo>
                    <a:pt x="144" y="17"/>
                  </a:lnTo>
                  <a:close/>
                  <a:moveTo>
                    <a:pt x="168" y="17"/>
                  </a:moveTo>
                  <a:lnTo>
                    <a:pt x="180" y="17"/>
                  </a:lnTo>
                  <a:lnTo>
                    <a:pt x="180" y="29"/>
                  </a:lnTo>
                  <a:lnTo>
                    <a:pt x="168" y="29"/>
                  </a:lnTo>
                  <a:lnTo>
                    <a:pt x="168" y="17"/>
                  </a:lnTo>
                  <a:close/>
                  <a:moveTo>
                    <a:pt x="192" y="17"/>
                  </a:moveTo>
                  <a:lnTo>
                    <a:pt x="204" y="17"/>
                  </a:lnTo>
                  <a:lnTo>
                    <a:pt x="204" y="29"/>
                  </a:lnTo>
                  <a:lnTo>
                    <a:pt x="192" y="29"/>
                  </a:lnTo>
                  <a:lnTo>
                    <a:pt x="192" y="17"/>
                  </a:lnTo>
                  <a:close/>
                  <a:moveTo>
                    <a:pt x="216" y="17"/>
                  </a:moveTo>
                  <a:lnTo>
                    <a:pt x="228" y="17"/>
                  </a:lnTo>
                  <a:lnTo>
                    <a:pt x="228" y="29"/>
                  </a:lnTo>
                  <a:lnTo>
                    <a:pt x="216" y="29"/>
                  </a:lnTo>
                  <a:lnTo>
                    <a:pt x="216" y="17"/>
                  </a:lnTo>
                  <a:close/>
                  <a:moveTo>
                    <a:pt x="240" y="17"/>
                  </a:moveTo>
                  <a:lnTo>
                    <a:pt x="252" y="17"/>
                  </a:lnTo>
                  <a:lnTo>
                    <a:pt x="252" y="29"/>
                  </a:lnTo>
                  <a:lnTo>
                    <a:pt x="240" y="29"/>
                  </a:lnTo>
                  <a:lnTo>
                    <a:pt x="240" y="17"/>
                  </a:lnTo>
                  <a:close/>
                  <a:moveTo>
                    <a:pt x="264" y="17"/>
                  </a:moveTo>
                  <a:lnTo>
                    <a:pt x="276" y="17"/>
                  </a:lnTo>
                  <a:lnTo>
                    <a:pt x="276" y="29"/>
                  </a:lnTo>
                  <a:lnTo>
                    <a:pt x="264" y="29"/>
                  </a:lnTo>
                  <a:lnTo>
                    <a:pt x="264" y="17"/>
                  </a:lnTo>
                  <a:close/>
                  <a:moveTo>
                    <a:pt x="288" y="17"/>
                  </a:moveTo>
                  <a:lnTo>
                    <a:pt x="300" y="17"/>
                  </a:lnTo>
                  <a:lnTo>
                    <a:pt x="300" y="29"/>
                  </a:lnTo>
                  <a:lnTo>
                    <a:pt x="288" y="29"/>
                  </a:lnTo>
                  <a:lnTo>
                    <a:pt x="288" y="17"/>
                  </a:lnTo>
                  <a:close/>
                  <a:moveTo>
                    <a:pt x="312" y="17"/>
                  </a:moveTo>
                  <a:lnTo>
                    <a:pt x="324" y="17"/>
                  </a:lnTo>
                  <a:lnTo>
                    <a:pt x="324" y="29"/>
                  </a:lnTo>
                  <a:lnTo>
                    <a:pt x="312" y="29"/>
                  </a:lnTo>
                  <a:lnTo>
                    <a:pt x="312" y="17"/>
                  </a:lnTo>
                  <a:close/>
                  <a:moveTo>
                    <a:pt x="336" y="17"/>
                  </a:moveTo>
                  <a:lnTo>
                    <a:pt x="348" y="17"/>
                  </a:lnTo>
                  <a:lnTo>
                    <a:pt x="348" y="29"/>
                  </a:lnTo>
                  <a:lnTo>
                    <a:pt x="336" y="29"/>
                  </a:lnTo>
                  <a:lnTo>
                    <a:pt x="336" y="17"/>
                  </a:lnTo>
                  <a:close/>
                  <a:moveTo>
                    <a:pt x="360" y="17"/>
                  </a:moveTo>
                  <a:lnTo>
                    <a:pt x="372" y="17"/>
                  </a:lnTo>
                  <a:lnTo>
                    <a:pt x="372" y="29"/>
                  </a:lnTo>
                  <a:lnTo>
                    <a:pt x="360" y="29"/>
                  </a:lnTo>
                  <a:lnTo>
                    <a:pt x="360" y="17"/>
                  </a:lnTo>
                  <a:close/>
                  <a:moveTo>
                    <a:pt x="384" y="17"/>
                  </a:moveTo>
                  <a:lnTo>
                    <a:pt x="396" y="17"/>
                  </a:lnTo>
                  <a:lnTo>
                    <a:pt x="396" y="29"/>
                  </a:lnTo>
                  <a:lnTo>
                    <a:pt x="384" y="29"/>
                  </a:lnTo>
                  <a:lnTo>
                    <a:pt x="384" y="17"/>
                  </a:lnTo>
                  <a:close/>
                  <a:moveTo>
                    <a:pt x="408" y="17"/>
                  </a:moveTo>
                  <a:lnTo>
                    <a:pt x="420" y="17"/>
                  </a:lnTo>
                  <a:lnTo>
                    <a:pt x="420" y="29"/>
                  </a:lnTo>
                  <a:lnTo>
                    <a:pt x="408" y="29"/>
                  </a:lnTo>
                  <a:lnTo>
                    <a:pt x="408" y="17"/>
                  </a:lnTo>
                  <a:close/>
                  <a:moveTo>
                    <a:pt x="432" y="17"/>
                  </a:moveTo>
                  <a:lnTo>
                    <a:pt x="444" y="17"/>
                  </a:lnTo>
                  <a:lnTo>
                    <a:pt x="444" y="29"/>
                  </a:lnTo>
                  <a:lnTo>
                    <a:pt x="432" y="29"/>
                  </a:lnTo>
                  <a:lnTo>
                    <a:pt x="432" y="17"/>
                  </a:lnTo>
                  <a:close/>
                  <a:moveTo>
                    <a:pt x="456" y="17"/>
                  </a:moveTo>
                  <a:lnTo>
                    <a:pt x="468" y="17"/>
                  </a:lnTo>
                  <a:lnTo>
                    <a:pt x="468" y="29"/>
                  </a:lnTo>
                  <a:lnTo>
                    <a:pt x="456" y="29"/>
                  </a:lnTo>
                  <a:lnTo>
                    <a:pt x="456" y="17"/>
                  </a:lnTo>
                  <a:close/>
                  <a:moveTo>
                    <a:pt x="480" y="17"/>
                  </a:moveTo>
                  <a:lnTo>
                    <a:pt x="492" y="17"/>
                  </a:lnTo>
                  <a:lnTo>
                    <a:pt x="492" y="29"/>
                  </a:lnTo>
                  <a:lnTo>
                    <a:pt x="480" y="29"/>
                  </a:lnTo>
                  <a:lnTo>
                    <a:pt x="480" y="17"/>
                  </a:lnTo>
                  <a:close/>
                  <a:moveTo>
                    <a:pt x="504" y="17"/>
                  </a:moveTo>
                  <a:lnTo>
                    <a:pt x="516" y="17"/>
                  </a:lnTo>
                  <a:lnTo>
                    <a:pt x="516" y="29"/>
                  </a:lnTo>
                  <a:lnTo>
                    <a:pt x="504" y="29"/>
                  </a:lnTo>
                  <a:lnTo>
                    <a:pt x="504" y="17"/>
                  </a:lnTo>
                  <a:close/>
                  <a:moveTo>
                    <a:pt x="528" y="17"/>
                  </a:moveTo>
                  <a:lnTo>
                    <a:pt x="540" y="17"/>
                  </a:lnTo>
                  <a:lnTo>
                    <a:pt x="540" y="29"/>
                  </a:lnTo>
                  <a:lnTo>
                    <a:pt x="528" y="29"/>
                  </a:lnTo>
                  <a:lnTo>
                    <a:pt x="528" y="17"/>
                  </a:lnTo>
                  <a:close/>
                  <a:moveTo>
                    <a:pt x="552" y="17"/>
                  </a:moveTo>
                  <a:lnTo>
                    <a:pt x="564" y="17"/>
                  </a:lnTo>
                  <a:lnTo>
                    <a:pt x="564" y="29"/>
                  </a:lnTo>
                  <a:lnTo>
                    <a:pt x="552" y="29"/>
                  </a:lnTo>
                  <a:lnTo>
                    <a:pt x="552" y="17"/>
                  </a:lnTo>
                  <a:close/>
                  <a:moveTo>
                    <a:pt x="576" y="17"/>
                  </a:moveTo>
                  <a:lnTo>
                    <a:pt x="588" y="17"/>
                  </a:lnTo>
                  <a:lnTo>
                    <a:pt x="588" y="29"/>
                  </a:lnTo>
                  <a:lnTo>
                    <a:pt x="576" y="29"/>
                  </a:lnTo>
                  <a:lnTo>
                    <a:pt x="576" y="17"/>
                  </a:lnTo>
                  <a:close/>
                  <a:moveTo>
                    <a:pt x="600" y="17"/>
                  </a:moveTo>
                  <a:lnTo>
                    <a:pt x="612" y="17"/>
                  </a:lnTo>
                  <a:lnTo>
                    <a:pt x="612" y="29"/>
                  </a:lnTo>
                  <a:lnTo>
                    <a:pt x="600" y="29"/>
                  </a:lnTo>
                  <a:lnTo>
                    <a:pt x="600" y="17"/>
                  </a:lnTo>
                  <a:close/>
                  <a:moveTo>
                    <a:pt x="624" y="17"/>
                  </a:moveTo>
                  <a:lnTo>
                    <a:pt x="636" y="17"/>
                  </a:lnTo>
                  <a:lnTo>
                    <a:pt x="636" y="29"/>
                  </a:lnTo>
                  <a:lnTo>
                    <a:pt x="624" y="29"/>
                  </a:lnTo>
                  <a:lnTo>
                    <a:pt x="624" y="17"/>
                  </a:lnTo>
                  <a:close/>
                  <a:moveTo>
                    <a:pt x="648" y="17"/>
                  </a:moveTo>
                  <a:lnTo>
                    <a:pt x="660" y="17"/>
                  </a:lnTo>
                  <a:lnTo>
                    <a:pt x="660" y="29"/>
                  </a:lnTo>
                  <a:lnTo>
                    <a:pt x="648" y="29"/>
                  </a:lnTo>
                  <a:lnTo>
                    <a:pt x="648" y="17"/>
                  </a:lnTo>
                  <a:close/>
                  <a:moveTo>
                    <a:pt x="672" y="17"/>
                  </a:moveTo>
                  <a:lnTo>
                    <a:pt x="684" y="17"/>
                  </a:lnTo>
                  <a:lnTo>
                    <a:pt x="684" y="29"/>
                  </a:lnTo>
                  <a:lnTo>
                    <a:pt x="672" y="29"/>
                  </a:lnTo>
                  <a:lnTo>
                    <a:pt x="672" y="17"/>
                  </a:lnTo>
                  <a:close/>
                  <a:moveTo>
                    <a:pt x="696" y="17"/>
                  </a:moveTo>
                  <a:lnTo>
                    <a:pt x="708" y="17"/>
                  </a:lnTo>
                  <a:lnTo>
                    <a:pt x="708" y="29"/>
                  </a:lnTo>
                  <a:lnTo>
                    <a:pt x="696" y="29"/>
                  </a:lnTo>
                  <a:lnTo>
                    <a:pt x="696" y="17"/>
                  </a:lnTo>
                  <a:close/>
                  <a:moveTo>
                    <a:pt x="720" y="17"/>
                  </a:moveTo>
                  <a:lnTo>
                    <a:pt x="732" y="17"/>
                  </a:lnTo>
                  <a:lnTo>
                    <a:pt x="732" y="29"/>
                  </a:lnTo>
                  <a:lnTo>
                    <a:pt x="720" y="29"/>
                  </a:lnTo>
                  <a:lnTo>
                    <a:pt x="720" y="17"/>
                  </a:lnTo>
                  <a:close/>
                  <a:moveTo>
                    <a:pt x="744" y="17"/>
                  </a:moveTo>
                  <a:lnTo>
                    <a:pt x="756" y="17"/>
                  </a:lnTo>
                  <a:lnTo>
                    <a:pt x="756" y="29"/>
                  </a:lnTo>
                  <a:lnTo>
                    <a:pt x="744" y="29"/>
                  </a:lnTo>
                  <a:lnTo>
                    <a:pt x="744" y="17"/>
                  </a:lnTo>
                  <a:close/>
                  <a:moveTo>
                    <a:pt x="768" y="17"/>
                  </a:moveTo>
                  <a:lnTo>
                    <a:pt x="780" y="17"/>
                  </a:lnTo>
                  <a:lnTo>
                    <a:pt x="780" y="29"/>
                  </a:lnTo>
                  <a:lnTo>
                    <a:pt x="768" y="29"/>
                  </a:lnTo>
                  <a:lnTo>
                    <a:pt x="768" y="17"/>
                  </a:lnTo>
                  <a:close/>
                  <a:moveTo>
                    <a:pt x="792" y="17"/>
                  </a:moveTo>
                  <a:lnTo>
                    <a:pt x="804" y="17"/>
                  </a:lnTo>
                  <a:lnTo>
                    <a:pt x="804" y="29"/>
                  </a:lnTo>
                  <a:lnTo>
                    <a:pt x="792" y="29"/>
                  </a:lnTo>
                  <a:lnTo>
                    <a:pt x="792" y="17"/>
                  </a:lnTo>
                  <a:close/>
                  <a:moveTo>
                    <a:pt x="816" y="17"/>
                  </a:moveTo>
                  <a:lnTo>
                    <a:pt x="828" y="17"/>
                  </a:lnTo>
                  <a:lnTo>
                    <a:pt x="828" y="29"/>
                  </a:lnTo>
                  <a:lnTo>
                    <a:pt x="816" y="29"/>
                  </a:lnTo>
                  <a:lnTo>
                    <a:pt x="816" y="17"/>
                  </a:lnTo>
                  <a:close/>
                  <a:moveTo>
                    <a:pt x="840" y="17"/>
                  </a:moveTo>
                  <a:lnTo>
                    <a:pt x="852" y="17"/>
                  </a:lnTo>
                  <a:lnTo>
                    <a:pt x="852" y="29"/>
                  </a:lnTo>
                  <a:lnTo>
                    <a:pt x="840" y="29"/>
                  </a:lnTo>
                  <a:lnTo>
                    <a:pt x="840" y="17"/>
                  </a:lnTo>
                  <a:close/>
                  <a:moveTo>
                    <a:pt x="864" y="17"/>
                  </a:moveTo>
                  <a:lnTo>
                    <a:pt x="876" y="17"/>
                  </a:lnTo>
                  <a:lnTo>
                    <a:pt x="876" y="29"/>
                  </a:lnTo>
                  <a:lnTo>
                    <a:pt x="864" y="29"/>
                  </a:lnTo>
                  <a:lnTo>
                    <a:pt x="864" y="17"/>
                  </a:lnTo>
                  <a:close/>
                  <a:moveTo>
                    <a:pt x="888" y="17"/>
                  </a:moveTo>
                  <a:lnTo>
                    <a:pt x="900" y="17"/>
                  </a:lnTo>
                  <a:lnTo>
                    <a:pt x="900" y="29"/>
                  </a:lnTo>
                  <a:lnTo>
                    <a:pt x="888" y="29"/>
                  </a:lnTo>
                  <a:lnTo>
                    <a:pt x="888" y="17"/>
                  </a:lnTo>
                  <a:close/>
                  <a:moveTo>
                    <a:pt x="912" y="17"/>
                  </a:moveTo>
                  <a:lnTo>
                    <a:pt x="924" y="17"/>
                  </a:lnTo>
                  <a:lnTo>
                    <a:pt x="924" y="29"/>
                  </a:lnTo>
                  <a:lnTo>
                    <a:pt x="912" y="29"/>
                  </a:lnTo>
                  <a:lnTo>
                    <a:pt x="912" y="17"/>
                  </a:lnTo>
                  <a:close/>
                  <a:moveTo>
                    <a:pt x="936" y="17"/>
                  </a:moveTo>
                  <a:lnTo>
                    <a:pt x="948" y="17"/>
                  </a:lnTo>
                  <a:lnTo>
                    <a:pt x="948" y="29"/>
                  </a:lnTo>
                  <a:lnTo>
                    <a:pt x="936" y="29"/>
                  </a:lnTo>
                  <a:lnTo>
                    <a:pt x="936" y="17"/>
                  </a:lnTo>
                  <a:close/>
                  <a:moveTo>
                    <a:pt x="960" y="17"/>
                  </a:moveTo>
                  <a:lnTo>
                    <a:pt x="972" y="17"/>
                  </a:lnTo>
                  <a:lnTo>
                    <a:pt x="972" y="29"/>
                  </a:lnTo>
                  <a:lnTo>
                    <a:pt x="960" y="29"/>
                  </a:lnTo>
                  <a:lnTo>
                    <a:pt x="960" y="17"/>
                  </a:lnTo>
                  <a:close/>
                  <a:moveTo>
                    <a:pt x="984" y="17"/>
                  </a:moveTo>
                  <a:lnTo>
                    <a:pt x="996" y="17"/>
                  </a:lnTo>
                  <a:lnTo>
                    <a:pt x="996" y="29"/>
                  </a:lnTo>
                  <a:lnTo>
                    <a:pt x="984" y="29"/>
                  </a:lnTo>
                  <a:lnTo>
                    <a:pt x="984" y="17"/>
                  </a:lnTo>
                  <a:close/>
                  <a:moveTo>
                    <a:pt x="1008" y="17"/>
                  </a:moveTo>
                  <a:lnTo>
                    <a:pt x="1020" y="17"/>
                  </a:lnTo>
                  <a:lnTo>
                    <a:pt x="1020" y="29"/>
                  </a:lnTo>
                  <a:lnTo>
                    <a:pt x="1008" y="29"/>
                  </a:lnTo>
                  <a:lnTo>
                    <a:pt x="1008" y="17"/>
                  </a:lnTo>
                  <a:close/>
                  <a:moveTo>
                    <a:pt x="1032" y="17"/>
                  </a:moveTo>
                  <a:lnTo>
                    <a:pt x="1044" y="17"/>
                  </a:lnTo>
                  <a:lnTo>
                    <a:pt x="1044" y="29"/>
                  </a:lnTo>
                  <a:lnTo>
                    <a:pt x="1032" y="29"/>
                  </a:lnTo>
                  <a:lnTo>
                    <a:pt x="1032" y="17"/>
                  </a:lnTo>
                  <a:close/>
                  <a:moveTo>
                    <a:pt x="1056" y="17"/>
                  </a:moveTo>
                  <a:lnTo>
                    <a:pt x="1068" y="17"/>
                  </a:lnTo>
                  <a:lnTo>
                    <a:pt x="1068" y="29"/>
                  </a:lnTo>
                  <a:lnTo>
                    <a:pt x="1056" y="29"/>
                  </a:lnTo>
                  <a:lnTo>
                    <a:pt x="1056" y="17"/>
                  </a:lnTo>
                  <a:close/>
                  <a:moveTo>
                    <a:pt x="1080" y="17"/>
                  </a:moveTo>
                  <a:lnTo>
                    <a:pt x="1092" y="17"/>
                  </a:lnTo>
                  <a:lnTo>
                    <a:pt x="1092" y="29"/>
                  </a:lnTo>
                  <a:lnTo>
                    <a:pt x="1080" y="29"/>
                  </a:lnTo>
                  <a:lnTo>
                    <a:pt x="1080" y="17"/>
                  </a:lnTo>
                  <a:close/>
                  <a:moveTo>
                    <a:pt x="1104" y="17"/>
                  </a:moveTo>
                  <a:lnTo>
                    <a:pt x="1116" y="17"/>
                  </a:lnTo>
                  <a:lnTo>
                    <a:pt x="1116" y="29"/>
                  </a:lnTo>
                  <a:lnTo>
                    <a:pt x="1104" y="29"/>
                  </a:lnTo>
                  <a:lnTo>
                    <a:pt x="1104" y="17"/>
                  </a:lnTo>
                  <a:close/>
                  <a:moveTo>
                    <a:pt x="1128" y="17"/>
                  </a:moveTo>
                  <a:lnTo>
                    <a:pt x="1140" y="17"/>
                  </a:lnTo>
                  <a:lnTo>
                    <a:pt x="1140" y="29"/>
                  </a:lnTo>
                  <a:lnTo>
                    <a:pt x="1128" y="29"/>
                  </a:lnTo>
                  <a:lnTo>
                    <a:pt x="1128" y="17"/>
                  </a:lnTo>
                  <a:close/>
                  <a:moveTo>
                    <a:pt x="1152" y="17"/>
                  </a:moveTo>
                  <a:lnTo>
                    <a:pt x="1164" y="17"/>
                  </a:lnTo>
                  <a:lnTo>
                    <a:pt x="1164" y="29"/>
                  </a:lnTo>
                  <a:lnTo>
                    <a:pt x="1152" y="29"/>
                  </a:lnTo>
                  <a:lnTo>
                    <a:pt x="1152" y="17"/>
                  </a:lnTo>
                  <a:close/>
                  <a:moveTo>
                    <a:pt x="1176" y="17"/>
                  </a:moveTo>
                  <a:lnTo>
                    <a:pt x="1188" y="17"/>
                  </a:lnTo>
                  <a:lnTo>
                    <a:pt x="1188" y="29"/>
                  </a:lnTo>
                  <a:lnTo>
                    <a:pt x="1176" y="29"/>
                  </a:lnTo>
                  <a:lnTo>
                    <a:pt x="1176" y="17"/>
                  </a:lnTo>
                  <a:close/>
                  <a:moveTo>
                    <a:pt x="1200" y="17"/>
                  </a:moveTo>
                  <a:lnTo>
                    <a:pt x="1212" y="17"/>
                  </a:lnTo>
                  <a:lnTo>
                    <a:pt x="1212" y="29"/>
                  </a:lnTo>
                  <a:lnTo>
                    <a:pt x="1200" y="29"/>
                  </a:lnTo>
                  <a:lnTo>
                    <a:pt x="1200" y="17"/>
                  </a:lnTo>
                  <a:close/>
                  <a:moveTo>
                    <a:pt x="1224" y="17"/>
                  </a:moveTo>
                  <a:lnTo>
                    <a:pt x="1236" y="17"/>
                  </a:lnTo>
                  <a:lnTo>
                    <a:pt x="1236" y="29"/>
                  </a:lnTo>
                  <a:lnTo>
                    <a:pt x="1224" y="29"/>
                  </a:lnTo>
                  <a:lnTo>
                    <a:pt x="1224" y="17"/>
                  </a:lnTo>
                  <a:close/>
                  <a:moveTo>
                    <a:pt x="1248" y="17"/>
                  </a:moveTo>
                  <a:lnTo>
                    <a:pt x="1260" y="17"/>
                  </a:lnTo>
                  <a:lnTo>
                    <a:pt x="1260" y="29"/>
                  </a:lnTo>
                  <a:lnTo>
                    <a:pt x="1248" y="29"/>
                  </a:lnTo>
                  <a:lnTo>
                    <a:pt x="1248" y="17"/>
                  </a:lnTo>
                  <a:close/>
                  <a:moveTo>
                    <a:pt x="1272" y="17"/>
                  </a:moveTo>
                  <a:lnTo>
                    <a:pt x="1284" y="17"/>
                  </a:lnTo>
                  <a:lnTo>
                    <a:pt x="1284" y="29"/>
                  </a:lnTo>
                  <a:lnTo>
                    <a:pt x="1272" y="29"/>
                  </a:lnTo>
                  <a:lnTo>
                    <a:pt x="1272" y="17"/>
                  </a:lnTo>
                  <a:close/>
                  <a:moveTo>
                    <a:pt x="1296" y="17"/>
                  </a:moveTo>
                  <a:lnTo>
                    <a:pt x="1308" y="17"/>
                  </a:lnTo>
                  <a:lnTo>
                    <a:pt x="1308" y="29"/>
                  </a:lnTo>
                  <a:lnTo>
                    <a:pt x="1296" y="29"/>
                  </a:lnTo>
                  <a:lnTo>
                    <a:pt x="1296" y="17"/>
                  </a:lnTo>
                  <a:close/>
                  <a:moveTo>
                    <a:pt x="1320" y="17"/>
                  </a:moveTo>
                  <a:lnTo>
                    <a:pt x="1332" y="17"/>
                  </a:lnTo>
                  <a:lnTo>
                    <a:pt x="1332" y="29"/>
                  </a:lnTo>
                  <a:lnTo>
                    <a:pt x="1320" y="29"/>
                  </a:lnTo>
                  <a:lnTo>
                    <a:pt x="1320" y="17"/>
                  </a:lnTo>
                  <a:close/>
                  <a:moveTo>
                    <a:pt x="1344" y="17"/>
                  </a:moveTo>
                  <a:lnTo>
                    <a:pt x="1356" y="17"/>
                  </a:lnTo>
                  <a:lnTo>
                    <a:pt x="1356" y="29"/>
                  </a:lnTo>
                  <a:lnTo>
                    <a:pt x="1344" y="29"/>
                  </a:lnTo>
                  <a:lnTo>
                    <a:pt x="1344" y="17"/>
                  </a:lnTo>
                  <a:close/>
                  <a:moveTo>
                    <a:pt x="1368" y="17"/>
                  </a:moveTo>
                  <a:lnTo>
                    <a:pt x="1380" y="17"/>
                  </a:lnTo>
                  <a:lnTo>
                    <a:pt x="1380" y="29"/>
                  </a:lnTo>
                  <a:lnTo>
                    <a:pt x="1368" y="29"/>
                  </a:lnTo>
                  <a:lnTo>
                    <a:pt x="1368" y="17"/>
                  </a:lnTo>
                  <a:close/>
                  <a:moveTo>
                    <a:pt x="1392" y="17"/>
                  </a:moveTo>
                  <a:lnTo>
                    <a:pt x="1404" y="17"/>
                  </a:lnTo>
                  <a:lnTo>
                    <a:pt x="1404" y="29"/>
                  </a:lnTo>
                  <a:lnTo>
                    <a:pt x="1392" y="29"/>
                  </a:lnTo>
                  <a:lnTo>
                    <a:pt x="1392" y="17"/>
                  </a:lnTo>
                  <a:close/>
                  <a:moveTo>
                    <a:pt x="1416" y="17"/>
                  </a:moveTo>
                  <a:lnTo>
                    <a:pt x="1428" y="17"/>
                  </a:lnTo>
                  <a:lnTo>
                    <a:pt x="1428" y="29"/>
                  </a:lnTo>
                  <a:lnTo>
                    <a:pt x="1416" y="29"/>
                  </a:lnTo>
                  <a:lnTo>
                    <a:pt x="1416" y="17"/>
                  </a:lnTo>
                  <a:close/>
                  <a:moveTo>
                    <a:pt x="1440" y="17"/>
                  </a:moveTo>
                  <a:lnTo>
                    <a:pt x="1452" y="17"/>
                  </a:lnTo>
                  <a:lnTo>
                    <a:pt x="1452" y="29"/>
                  </a:lnTo>
                  <a:lnTo>
                    <a:pt x="1440" y="29"/>
                  </a:lnTo>
                  <a:lnTo>
                    <a:pt x="1440" y="17"/>
                  </a:lnTo>
                  <a:close/>
                  <a:moveTo>
                    <a:pt x="1464" y="17"/>
                  </a:moveTo>
                  <a:lnTo>
                    <a:pt x="1476" y="17"/>
                  </a:lnTo>
                  <a:lnTo>
                    <a:pt x="1476" y="29"/>
                  </a:lnTo>
                  <a:lnTo>
                    <a:pt x="1464" y="29"/>
                  </a:lnTo>
                  <a:lnTo>
                    <a:pt x="1464" y="17"/>
                  </a:lnTo>
                  <a:close/>
                  <a:moveTo>
                    <a:pt x="1488" y="17"/>
                  </a:moveTo>
                  <a:lnTo>
                    <a:pt x="1500" y="17"/>
                  </a:lnTo>
                  <a:lnTo>
                    <a:pt x="1500" y="29"/>
                  </a:lnTo>
                  <a:lnTo>
                    <a:pt x="1488" y="29"/>
                  </a:lnTo>
                  <a:lnTo>
                    <a:pt x="1488" y="17"/>
                  </a:lnTo>
                  <a:close/>
                  <a:moveTo>
                    <a:pt x="1512" y="17"/>
                  </a:moveTo>
                  <a:lnTo>
                    <a:pt x="1524" y="17"/>
                  </a:lnTo>
                  <a:lnTo>
                    <a:pt x="1524" y="29"/>
                  </a:lnTo>
                  <a:lnTo>
                    <a:pt x="1512" y="29"/>
                  </a:lnTo>
                  <a:lnTo>
                    <a:pt x="1512" y="17"/>
                  </a:lnTo>
                  <a:close/>
                  <a:moveTo>
                    <a:pt x="1536" y="17"/>
                  </a:moveTo>
                  <a:lnTo>
                    <a:pt x="1548" y="17"/>
                  </a:lnTo>
                  <a:lnTo>
                    <a:pt x="1548" y="29"/>
                  </a:lnTo>
                  <a:lnTo>
                    <a:pt x="1536" y="29"/>
                  </a:lnTo>
                  <a:lnTo>
                    <a:pt x="1536" y="17"/>
                  </a:lnTo>
                  <a:close/>
                  <a:moveTo>
                    <a:pt x="1560" y="17"/>
                  </a:moveTo>
                  <a:lnTo>
                    <a:pt x="1572" y="17"/>
                  </a:lnTo>
                  <a:lnTo>
                    <a:pt x="1572" y="29"/>
                  </a:lnTo>
                  <a:lnTo>
                    <a:pt x="1560" y="29"/>
                  </a:lnTo>
                  <a:lnTo>
                    <a:pt x="1560" y="17"/>
                  </a:lnTo>
                  <a:close/>
                  <a:moveTo>
                    <a:pt x="1584" y="17"/>
                  </a:moveTo>
                  <a:lnTo>
                    <a:pt x="1596" y="17"/>
                  </a:lnTo>
                  <a:lnTo>
                    <a:pt x="1596" y="29"/>
                  </a:lnTo>
                  <a:lnTo>
                    <a:pt x="1584" y="29"/>
                  </a:lnTo>
                  <a:lnTo>
                    <a:pt x="1584" y="17"/>
                  </a:lnTo>
                  <a:close/>
                  <a:moveTo>
                    <a:pt x="1608" y="17"/>
                  </a:moveTo>
                  <a:lnTo>
                    <a:pt x="1620" y="17"/>
                  </a:lnTo>
                  <a:lnTo>
                    <a:pt x="1620" y="29"/>
                  </a:lnTo>
                  <a:lnTo>
                    <a:pt x="1608" y="29"/>
                  </a:lnTo>
                  <a:lnTo>
                    <a:pt x="1608" y="17"/>
                  </a:lnTo>
                  <a:close/>
                  <a:moveTo>
                    <a:pt x="1632" y="17"/>
                  </a:moveTo>
                  <a:lnTo>
                    <a:pt x="1644" y="17"/>
                  </a:lnTo>
                  <a:lnTo>
                    <a:pt x="1644" y="29"/>
                  </a:lnTo>
                  <a:lnTo>
                    <a:pt x="1632" y="29"/>
                  </a:lnTo>
                  <a:lnTo>
                    <a:pt x="1632" y="17"/>
                  </a:lnTo>
                  <a:close/>
                  <a:moveTo>
                    <a:pt x="1656" y="17"/>
                  </a:moveTo>
                  <a:lnTo>
                    <a:pt x="1668" y="17"/>
                  </a:lnTo>
                  <a:lnTo>
                    <a:pt x="1668" y="29"/>
                  </a:lnTo>
                  <a:lnTo>
                    <a:pt x="1656" y="29"/>
                  </a:lnTo>
                  <a:lnTo>
                    <a:pt x="1656" y="17"/>
                  </a:lnTo>
                  <a:close/>
                  <a:moveTo>
                    <a:pt x="1680" y="17"/>
                  </a:moveTo>
                  <a:lnTo>
                    <a:pt x="1692" y="17"/>
                  </a:lnTo>
                  <a:lnTo>
                    <a:pt x="1692" y="29"/>
                  </a:lnTo>
                  <a:lnTo>
                    <a:pt x="1680" y="29"/>
                  </a:lnTo>
                  <a:lnTo>
                    <a:pt x="1680" y="17"/>
                  </a:lnTo>
                  <a:close/>
                  <a:moveTo>
                    <a:pt x="1704" y="17"/>
                  </a:moveTo>
                  <a:lnTo>
                    <a:pt x="1716" y="17"/>
                  </a:lnTo>
                  <a:lnTo>
                    <a:pt x="1716" y="29"/>
                  </a:lnTo>
                  <a:lnTo>
                    <a:pt x="1704" y="29"/>
                  </a:lnTo>
                  <a:lnTo>
                    <a:pt x="1704" y="17"/>
                  </a:lnTo>
                  <a:close/>
                  <a:moveTo>
                    <a:pt x="1728" y="17"/>
                  </a:moveTo>
                  <a:lnTo>
                    <a:pt x="1740" y="17"/>
                  </a:lnTo>
                  <a:lnTo>
                    <a:pt x="1740" y="29"/>
                  </a:lnTo>
                  <a:lnTo>
                    <a:pt x="1728" y="29"/>
                  </a:lnTo>
                  <a:lnTo>
                    <a:pt x="1728" y="17"/>
                  </a:lnTo>
                  <a:close/>
                  <a:moveTo>
                    <a:pt x="1752" y="17"/>
                  </a:moveTo>
                  <a:lnTo>
                    <a:pt x="1764" y="17"/>
                  </a:lnTo>
                  <a:lnTo>
                    <a:pt x="1764" y="29"/>
                  </a:lnTo>
                  <a:lnTo>
                    <a:pt x="1752" y="29"/>
                  </a:lnTo>
                  <a:lnTo>
                    <a:pt x="1752" y="17"/>
                  </a:lnTo>
                  <a:close/>
                  <a:moveTo>
                    <a:pt x="1776" y="17"/>
                  </a:moveTo>
                  <a:lnTo>
                    <a:pt x="1788" y="17"/>
                  </a:lnTo>
                  <a:lnTo>
                    <a:pt x="1788" y="29"/>
                  </a:lnTo>
                  <a:lnTo>
                    <a:pt x="1776" y="29"/>
                  </a:lnTo>
                  <a:lnTo>
                    <a:pt x="1776" y="17"/>
                  </a:lnTo>
                  <a:close/>
                  <a:moveTo>
                    <a:pt x="1800" y="17"/>
                  </a:moveTo>
                  <a:lnTo>
                    <a:pt x="1812" y="17"/>
                  </a:lnTo>
                  <a:lnTo>
                    <a:pt x="1812" y="29"/>
                  </a:lnTo>
                  <a:lnTo>
                    <a:pt x="1800" y="29"/>
                  </a:lnTo>
                  <a:lnTo>
                    <a:pt x="1800" y="17"/>
                  </a:lnTo>
                  <a:close/>
                  <a:moveTo>
                    <a:pt x="1824" y="17"/>
                  </a:moveTo>
                  <a:lnTo>
                    <a:pt x="1836" y="17"/>
                  </a:lnTo>
                  <a:lnTo>
                    <a:pt x="1836" y="29"/>
                  </a:lnTo>
                  <a:lnTo>
                    <a:pt x="1824" y="29"/>
                  </a:lnTo>
                  <a:lnTo>
                    <a:pt x="1824" y="17"/>
                  </a:lnTo>
                  <a:close/>
                  <a:moveTo>
                    <a:pt x="1848" y="17"/>
                  </a:moveTo>
                  <a:lnTo>
                    <a:pt x="1860" y="17"/>
                  </a:lnTo>
                  <a:lnTo>
                    <a:pt x="1860" y="29"/>
                  </a:lnTo>
                  <a:lnTo>
                    <a:pt x="1848" y="29"/>
                  </a:lnTo>
                  <a:lnTo>
                    <a:pt x="1848" y="17"/>
                  </a:lnTo>
                  <a:close/>
                  <a:moveTo>
                    <a:pt x="1872" y="17"/>
                  </a:moveTo>
                  <a:lnTo>
                    <a:pt x="1884" y="17"/>
                  </a:lnTo>
                  <a:lnTo>
                    <a:pt x="1884" y="29"/>
                  </a:lnTo>
                  <a:lnTo>
                    <a:pt x="1872" y="29"/>
                  </a:lnTo>
                  <a:lnTo>
                    <a:pt x="1872" y="17"/>
                  </a:lnTo>
                  <a:close/>
                  <a:moveTo>
                    <a:pt x="1896" y="17"/>
                  </a:moveTo>
                  <a:lnTo>
                    <a:pt x="1908" y="17"/>
                  </a:lnTo>
                  <a:lnTo>
                    <a:pt x="1908" y="29"/>
                  </a:lnTo>
                  <a:lnTo>
                    <a:pt x="1896" y="29"/>
                  </a:lnTo>
                  <a:lnTo>
                    <a:pt x="1896" y="17"/>
                  </a:lnTo>
                  <a:close/>
                  <a:moveTo>
                    <a:pt x="1920" y="17"/>
                  </a:moveTo>
                  <a:lnTo>
                    <a:pt x="1932" y="17"/>
                  </a:lnTo>
                  <a:lnTo>
                    <a:pt x="1932" y="29"/>
                  </a:lnTo>
                  <a:lnTo>
                    <a:pt x="1920" y="29"/>
                  </a:lnTo>
                  <a:lnTo>
                    <a:pt x="1920" y="17"/>
                  </a:lnTo>
                  <a:close/>
                  <a:moveTo>
                    <a:pt x="1944" y="17"/>
                  </a:moveTo>
                  <a:lnTo>
                    <a:pt x="1956" y="17"/>
                  </a:lnTo>
                  <a:lnTo>
                    <a:pt x="1956" y="29"/>
                  </a:lnTo>
                  <a:lnTo>
                    <a:pt x="1944" y="29"/>
                  </a:lnTo>
                  <a:lnTo>
                    <a:pt x="1944" y="17"/>
                  </a:lnTo>
                  <a:close/>
                  <a:moveTo>
                    <a:pt x="1968" y="17"/>
                  </a:moveTo>
                  <a:lnTo>
                    <a:pt x="1980" y="17"/>
                  </a:lnTo>
                  <a:lnTo>
                    <a:pt x="1980" y="29"/>
                  </a:lnTo>
                  <a:lnTo>
                    <a:pt x="1968" y="29"/>
                  </a:lnTo>
                  <a:lnTo>
                    <a:pt x="1968" y="17"/>
                  </a:lnTo>
                  <a:close/>
                  <a:moveTo>
                    <a:pt x="1992" y="17"/>
                  </a:moveTo>
                  <a:lnTo>
                    <a:pt x="2004" y="17"/>
                  </a:lnTo>
                  <a:lnTo>
                    <a:pt x="2004" y="29"/>
                  </a:lnTo>
                  <a:lnTo>
                    <a:pt x="1992" y="29"/>
                  </a:lnTo>
                  <a:lnTo>
                    <a:pt x="1992" y="17"/>
                  </a:lnTo>
                  <a:close/>
                  <a:moveTo>
                    <a:pt x="2016" y="17"/>
                  </a:moveTo>
                  <a:lnTo>
                    <a:pt x="2028" y="17"/>
                  </a:lnTo>
                  <a:lnTo>
                    <a:pt x="2028" y="29"/>
                  </a:lnTo>
                  <a:lnTo>
                    <a:pt x="2016" y="29"/>
                  </a:lnTo>
                  <a:lnTo>
                    <a:pt x="2016" y="17"/>
                  </a:lnTo>
                  <a:close/>
                  <a:moveTo>
                    <a:pt x="2040" y="17"/>
                  </a:moveTo>
                  <a:lnTo>
                    <a:pt x="2052" y="17"/>
                  </a:lnTo>
                  <a:lnTo>
                    <a:pt x="2052" y="29"/>
                  </a:lnTo>
                  <a:lnTo>
                    <a:pt x="2040" y="29"/>
                  </a:lnTo>
                  <a:lnTo>
                    <a:pt x="2040" y="17"/>
                  </a:lnTo>
                  <a:close/>
                  <a:moveTo>
                    <a:pt x="2064" y="17"/>
                  </a:moveTo>
                  <a:lnTo>
                    <a:pt x="2076" y="17"/>
                  </a:lnTo>
                  <a:lnTo>
                    <a:pt x="2076" y="29"/>
                  </a:lnTo>
                  <a:lnTo>
                    <a:pt x="2064" y="29"/>
                  </a:lnTo>
                  <a:lnTo>
                    <a:pt x="2064" y="17"/>
                  </a:lnTo>
                  <a:close/>
                  <a:moveTo>
                    <a:pt x="2088" y="17"/>
                  </a:moveTo>
                  <a:lnTo>
                    <a:pt x="2100" y="17"/>
                  </a:lnTo>
                  <a:lnTo>
                    <a:pt x="2100" y="29"/>
                  </a:lnTo>
                  <a:lnTo>
                    <a:pt x="2088" y="29"/>
                  </a:lnTo>
                  <a:lnTo>
                    <a:pt x="2088" y="17"/>
                  </a:lnTo>
                  <a:close/>
                  <a:moveTo>
                    <a:pt x="2112" y="17"/>
                  </a:moveTo>
                  <a:lnTo>
                    <a:pt x="2124" y="17"/>
                  </a:lnTo>
                  <a:lnTo>
                    <a:pt x="2124" y="29"/>
                  </a:lnTo>
                  <a:lnTo>
                    <a:pt x="2112" y="29"/>
                  </a:lnTo>
                  <a:lnTo>
                    <a:pt x="2112" y="17"/>
                  </a:lnTo>
                  <a:close/>
                  <a:moveTo>
                    <a:pt x="2136" y="17"/>
                  </a:moveTo>
                  <a:lnTo>
                    <a:pt x="2148" y="18"/>
                  </a:lnTo>
                  <a:lnTo>
                    <a:pt x="2148" y="30"/>
                  </a:lnTo>
                  <a:lnTo>
                    <a:pt x="2136" y="29"/>
                  </a:lnTo>
                  <a:lnTo>
                    <a:pt x="2136" y="17"/>
                  </a:lnTo>
                  <a:close/>
                  <a:moveTo>
                    <a:pt x="2160" y="18"/>
                  </a:moveTo>
                  <a:lnTo>
                    <a:pt x="2172" y="18"/>
                  </a:lnTo>
                  <a:lnTo>
                    <a:pt x="2172" y="30"/>
                  </a:lnTo>
                  <a:lnTo>
                    <a:pt x="2160" y="30"/>
                  </a:lnTo>
                  <a:lnTo>
                    <a:pt x="2160" y="18"/>
                  </a:lnTo>
                  <a:close/>
                  <a:moveTo>
                    <a:pt x="2184" y="18"/>
                  </a:moveTo>
                  <a:lnTo>
                    <a:pt x="2196" y="18"/>
                  </a:lnTo>
                  <a:lnTo>
                    <a:pt x="2196" y="30"/>
                  </a:lnTo>
                  <a:lnTo>
                    <a:pt x="2184" y="30"/>
                  </a:lnTo>
                  <a:lnTo>
                    <a:pt x="2184" y="18"/>
                  </a:lnTo>
                  <a:close/>
                  <a:moveTo>
                    <a:pt x="2208" y="18"/>
                  </a:moveTo>
                  <a:lnTo>
                    <a:pt x="2220" y="18"/>
                  </a:lnTo>
                  <a:lnTo>
                    <a:pt x="2220" y="30"/>
                  </a:lnTo>
                  <a:lnTo>
                    <a:pt x="2208" y="30"/>
                  </a:lnTo>
                  <a:lnTo>
                    <a:pt x="2208" y="18"/>
                  </a:lnTo>
                  <a:close/>
                  <a:moveTo>
                    <a:pt x="2232" y="18"/>
                  </a:moveTo>
                  <a:lnTo>
                    <a:pt x="2244" y="18"/>
                  </a:lnTo>
                  <a:lnTo>
                    <a:pt x="2244" y="30"/>
                  </a:lnTo>
                  <a:lnTo>
                    <a:pt x="2232" y="30"/>
                  </a:lnTo>
                  <a:lnTo>
                    <a:pt x="2232" y="18"/>
                  </a:lnTo>
                  <a:close/>
                  <a:moveTo>
                    <a:pt x="2256" y="18"/>
                  </a:moveTo>
                  <a:lnTo>
                    <a:pt x="2268" y="18"/>
                  </a:lnTo>
                  <a:lnTo>
                    <a:pt x="2268" y="30"/>
                  </a:lnTo>
                  <a:lnTo>
                    <a:pt x="2256" y="30"/>
                  </a:lnTo>
                  <a:lnTo>
                    <a:pt x="2256" y="18"/>
                  </a:lnTo>
                  <a:close/>
                  <a:moveTo>
                    <a:pt x="2280" y="18"/>
                  </a:moveTo>
                  <a:lnTo>
                    <a:pt x="2292" y="18"/>
                  </a:lnTo>
                  <a:lnTo>
                    <a:pt x="2292" y="30"/>
                  </a:lnTo>
                  <a:lnTo>
                    <a:pt x="2280" y="30"/>
                  </a:lnTo>
                  <a:lnTo>
                    <a:pt x="2280" y="18"/>
                  </a:lnTo>
                  <a:close/>
                  <a:moveTo>
                    <a:pt x="2304" y="18"/>
                  </a:moveTo>
                  <a:lnTo>
                    <a:pt x="2316" y="18"/>
                  </a:lnTo>
                  <a:lnTo>
                    <a:pt x="2316" y="30"/>
                  </a:lnTo>
                  <a:lnTo>
                    <a:pt x="2304" y="30"/>
                  </a:lnTo>
                  <a:lnTo>
                    <a:pt x="2304" y="18"/>
                  </a:lnTo>
                  <a:close/>
                  <a:moveTo>
                    <a:pt x="2328" y="18"/>
                  </a:moveTo>
                  <a:lnTo>
                    <a:pt x="2340" y="18"/>
                  </a:lnTo>
                  <a:lnTo>
                    <a:pt x="2340" y="30"/>
                  </a:lnTo>
                  <a:lnTo>
                    <a:pt x="2328" y="30"/>
                  </a:lnTo>
                  <a:lnTo>
                    <a:pt x="2328" y="18"/>
                  </a:lnTo>
                  <a:close/>
                  <a:moveTo>
                    <a:pt x="2352" y="18"/>
                  </a:moveTo>
                  <a:lnTo>
                    <a:pt x="2364" y="18"/>
                  </a:lnTo>
                  <a:lnTo>
                    <a:pt x="2364" y="30"/>
                  </a:lnTo>
                  <a:lnTo>
                    <a:pt x="2352" y="30"/>
                  </a:lnTo>
                  <a:lnTo>
                    <a:pt x="2352" y="18"/>
                  </a:lnTo>
                  <a:close/>
                  <a:moveTo>
                    <a:pt x="2376" y="18"/>
                  </a:moveTo>
                  <a:lnTo>
                    <a:pt x="2388" y="18"/>
                  </a:lnTo>
                  <a:lnTo>
                    <a:pt x="2388" y="30"/>
                  </a:lnTo>
                  <a:lnTo>
                    <a:pt x="2376" y="30"/>
                  </a:lnTo>
                  <a:lnTo>
                    <a:pt x="2376" y="18"/>
                  </a:lnTo>
                  <a:close/>
                  <a:moveTo>
                    <a:pt x="2400" y="18"/>
                  </a:moveTo>
                  <a:lnTo>
                    <a:pt x="2412" y="18"/>
                  </a:lnTo>
                  <a:lnTo>
                    <a:pt x="2412" y="30"/>
                  </a:lnTo>
                  <a:lnTo>
                    <a:pt x="2400" y="30"/>
                  </a:lnTo>
                  <a:lnTo>
                    <a:pt x="2400" y="18"/>
                  </a:lnTo>
                  <a:close/>
                  <a:moveTo>
                    <a:pt x="2424" y="18"/>
                  </a:moveTo>
                  <a:lnTo>
                    <a:pt x="2436" y="18"/>
                  </a:lnTo>
                  <a:lnTo>
                    <a:pt x="2436" y="30"/>
                  </a:lnTo>
                  <a:lnTo>
                    <a:pt x="2424" y="30"/>
                  </a:lnTo>
                  <a:lnTo>
                    <a:pt x="2424" y="18"/>
                  </a:lnTo>
                  <a:close/>
                  <a:moveTo>
                    <a:pt x="2448" y="18"/>
                  </a:moveTo>
                  <a:lnTo>
                    <a:pt x="2460" y="18"/>
                  </a:lnTo>
                  <a:lnTo>
                    <a:pt x="2460" y="30"/>
                  </a:lnTo>
                  <a:lnTo>
                    <a:pt x="2448" y="30"/>
                  </a:lnTo>
                  <a:lnTo>
                    <a:pt x="2448" y="18"/>
                  </a:lnTo>
                  <a:close/>
                  <a:moveTo>
                    <a:pt x="2472" y="18"/>
                  </a:moveTo>
                  <a:lnTo>
                    <a:pt x="2484" y="18"/>
                  </a:lnTo>
                  <a:lnTo>
                    <a:pt x="2484" y="30"/>
                  </a:lnTo>
                  <a:lnTo>
                    <a:pt x="2472" y="30"/>
                  </a:lnTo>
                  <a:lnTo>
                    <a:pt x="2472" y="18"/>
                  </a:lnTo>
                  <a:close/>
                  <a:moveTo>
                    <a:pt x="2496" y="18"/>
                  </a:moveTo>
                  <a:lnTo>
                    <a:pt x="2508" y="18"/>
                  </a:lnTo>
                  <a:lnTo>
                    <a:pt x="2508" y="30"/>
                  </a:lnTo>
                  <a:lnTo>
                    <a:pt x="2496" y="30"/>
                  </a:lnTo>
                  <a:lnTo>
                    <a:pt x="2496" y="18"/>
                  </a:lnTo>
                  <a:close/>
                  <a:moveTo>
                    <a:pt x="2520" y="18"/>
                  </a:moveTo>
                  <a:lnTo>
                    <a:pt x="2532" y="18"/>
                  </a:lnTo>
                  <a:lnTo>
                    <a:pt x="2532" y="30"/>
                  </a:lnTo>
                  <a:lnTo>
                    <a:pt x="2520" y="30"/>
                  </a:lnTo>
                  <a:lnTo>
                    <a:pt x="2520" y="18"/>
                  </a:lnTo>
                  <a:close/>
                  <a:moveTo>
                    <a:pt x="2544" y="18"/>
                  </a:moveTo>
                  <a:lnTo>
                    <a:pt x="2556" y="18"/>
                  </a:lnTo>
                  <a:lnTo>
                    <a:pt x="2556" y="30"/>
                  </a:lnTo>
                  <a:lnTo>
                    <a:pt x="2544" y="30"/>
                  </a:lnTo>
                  <a:lnTo>
                    <a:pt x="2544" y="18"/>
                  </a:lnTo>
                  <a:close/>
                  <a:moveTo>
                    <a:pt x="2568" y="18"/>
                  </a:moveTo>
                  <a:lnTo>
                    <a:pt x="2580" y="18"/>
                  </a:lnTo>
                  <a:lnTo>
                    <a:pt x="2580" y="30"/>
                  </a:lnTo>
                  <a:lnTo>
                    <a:pt x="2568" y="30"/>
                  </a:lnTo>
                  <a:lnTo>
                    <a:pt x="2568" y="18"/>
                  </a:lnTo>
                  <a:close/>
                  <a:moveTo>
                    <a:pt x="2592" y="18"/>
                  </a:moveTo>
                  <a:lnTo>
                    <a:pt x="2604" y="18"/>
                  </a:lnTo>
                  <a:lnTo>
                    <a:pt x="2604" y="30"/>
                  </a:lnTo>
                  <a:lnTo>
                    <a:pt x="2592" y="30"/>
                  </a:lnTo>
                  <a:lnTo>
                    <a:pt x="2592" y="18"/>
                  </a:lnTo>
                  <a:close/>
                  <a:moveTo>
                    <a:pt x="2616" y="18"/>
                  </a:moveTo>
                  <a:lnTo>
                    <a:pt x="2628" y="18"/>
                  </a:lnTo>
                  <a:lnTo>
                    <a:pt x="2628" y="30"/>
                  </a:lnTo>
                  <a:lnTo>
                    <a:pt x="2616" y="30"/>
                  </a:lnTo>
                  <a:lnTo>
                    <a:pt x="2616" y="18"/>
                  </a:lnTo>
                  <a:close/>
                  <a:moveTo>
                    <a:pt x="2640" y="18"/>
                  </a:moveTo>
                  <a:lnTo>
                    <a:pt x="2652" y="18"/>
                  </a:lnTo>
                  <a:lnTo>
                    <a:pt x="2652" y="30"/>
                  </a:lnTo>
                  <a:lnTo>
                    <a:pt x="2640" y="30"/>
                  </a:lnTo>
                  <a:lnTo>
                    <a:pt x="2640" y="18"/>
                  </a:lnTo>
                  <a:close/>
                  <a:moveTo>
                    <a:pt x="2664" y="18"/>
                  </a:moveTo>
                  <a:lnTo>
                    <a:pt x="2676" y="18"/>
                  </a:lnTo>
                  <a:lnTo>
                    <a:pt x="2676" y="30"/>
                  </a:lnTo>
                  <a:lnTo>
                    <a:pt x="2664" y="30"/>
                  </a:lnTo>
                  <a:lnTo>
                    <a:pt x="2664" y="18"/>
                  </a:lnTo>
                  <a:close/>
                  <a:moveTo>
                    <a:pt x="2688" y="18"/>
                  </a:moveTo>
                  <a:lnTo>
                    <a:pt x="2700" y="18"/>
                  </a:lnTo>
                  <a:lnTo>
                    <a:pt x="2700" y="30"/>
                  </a:lnTo>
                  <a:lnTo>
                    <a:pt x="2688" y="30"/>
                  </a:lnTo>
                  <a:lnTo>
                    <a:pt x="2688" y="18"/>
                  </a:lnTo>
                  <a:close/>
                  <a:moveTo>
                    <a:pt x="2712" y="18"/>
                  </a:moveTo>
                  <a:lnTo>
                    <a:pt x="2724" y="18"/>
                  </a:lnTo>
                  <a:lnTo>
                    <a:pt x="2724" y="30"/>
                  </a:lnTo>
                  <a:lnTo>
                    <a:pt x="2712" y="30"/>
                  </a:lnTo>
                  <a:lnTo>
                    <a:pt x="2712" y="18"/>
                  </a:lnTo>
                  <a:close/>
                  <a:moveTo>
                    <a:pt x="2718" y="0"/>
                  </a:moveTo>
                  <a:lnTo>
                    <a:pt x="2766" y="24"/>
                  </a:lnTo>
                  <a:lnTo>
                    <a:pt x="2718" y="48"/>
                  </a:lnTo>
                  <a:lnTo>
                    <a:pt x="2718" y="0"/>
                  </a:lnTo>
                  <a:close/>
                </a:path>
              </a:pathLst>
            </a:custGeom>
            <a:solidFill>
              <a:srgbClr val="000000"/>
            </a:solidFill>
            <a:ln w="1588">
              <a:solidFill>
                <a:srgbClr val="000000"/>
              </a:solidFill>
              <a:bevel/>
              <a:headEnd/>
              <a:tailEnd/>
            </a:ln>
          </p:spPr>
          <p:txBody>
            <a:bodyPr/>
            <a:lstStyle/>
            <a:p>
              <a:endParaRPr lang="en-US" sz="1400"/>
            </a:p>
          </p:txBody>
        </p:sp>
        <p:sp>
          <p:nvSpPr>
            <p:cNvPr id="52279" name="Freeform 19">
              <a:extLst>
                <a:ext uri="{FF2B5EF4-FFF2-40B4-BE49-F238E27FC236}">
                  <a16:creationId xmlns:a16="http://schemas.microsoft.com/office/drawing/2014/main" id="{236DEF31-2783-4C26-B583-E95EE1F9AC02}"/>
                </a:ext>
              </a:extLst>
            </p:cNvPr>
            <p:cNvSpPr>
              <a:spLocks noEditPoints="1"/>
            </p:cNvSpPr>
            <p:nvPr/>
          </p:nvSpPr>
          <p:spPr bwMode="auto">
            <a:xfrm>
              <a:off x="4611" y="2718"/>
              <a:ext cx="48" cy="366"/>
            </a:xfrm>
            <a:custGeom>
              <a:avLst/>
              <a:gdLst>
                <a:gd name="T0" fmla="*/ 30 w 48"/>
                <a:gd name="T1" fmla="*/ 52 h 366"/>
                <a:gd name="T2" fmla="*/ 18 w 48"/>
                <a:gd name="T3" fmla="*/ 40 h 366"/>
                <a:gd name="T4" fmla="*/ 30 w 48"/>
                <a:gd name="T5" fmla="*/ 64 h 366"/>
                <a:gd name="T6" fmla="*/ 18 w 48"/>
                <a:gd name="T7" fmla="*/ 76 h 366"/>
                <a:gd name="T8" fmla="*/ 30 w 48"/>
                <a:gd name="T9" fmla="*/ 64 h 366"/>
                <a:gd name="T10" fmla="*/ 30 w 48"/>
                <a:gd name="T11" fmla="*/ 100 h 366"/>
                <a:gd name="T12" fmla="*/ 18 w 48"/>
                <a:gd name="T13" fmla="*/ 88 h 366"/>
                <a:gd name="T14" fmla="*/ 30 w 48"/>
                <a:gd name="T15" fmla="*/ 112 h 366"/>
                <a:gd name="T16" fmla="*/ 18 w 48"/>
                <a:gd name="T17" fmla="*/ 124 h 366"/>
                <a:gd name="T18" fmla="*/ 30 w 48"/>
                <a:gd name="T19" fmla="*/ 112 h 366"/>
                <a:gd name="T20" fmla="*/ 30 w 48"/>
                <a:gd name="T21" fmla="*/ 148 h 366"/>
                <a:gd name="T22" fmla="*/ 18 w 48"/>
                <a:gd name="T23" fmla="*/ 136 h 366"/>
                <a:gd name="T24" fmla="*/ 30 w 48"/>
                <a:gd name="T25" fmla="*/ 161 h 366"/>
                <a:gd name="T26" fmla="*/ 18 w 48"/>
                <a:gd name="T27" fmla="*/ 173 h 366"/>
                <a:gd name="T28" fmla="*/ 30 w 48"/>
                <a:gd name="T29" fmla="*/ 161 h 366"/>
                <a:gd name="T30" fmla="*/ 30 w 48"/>
                <a:gd name="T31" fmla="*/ 197 h 366"/>
                <a:gd name="T32" fmla="*/ 18 w 48"/>
                <a:gd name="T33" fmla="*/ 185 h 366"/>
                <a:gd name="T34" fmla="*/ 30 w 48"/>
                <a:gd name="T35" fmla="*/ 209 h 366"/>
                <a:gd name="T36" fmla="*/ 18 w 48"/>
                <a:gd name="T37" fmla="*/ 221 h 366"/>
                <a:gd name="T38" fmla="*/ 30 w 48"/>
                <a:gd name="T39" fmla="*/ 209 h 366"/>
                <a:gd name="T40" fmla="*/ 30 w 48"/>
                <a:gd name="T41" fmla="*/ 245 h 366"/>
                <a:gd name="T42" fmla="*/ 18 w 48"/>
                <a:gd name="T43" fmla="*/ 233 h 366"/>
                <a:gd name="T44" fmla="*/ 30 w 48"/>
                <a:gd name="T45" fmla="*/ 257 h 366"/>
                <a:gd name="T46" fmla="*/ 18 w 48"/>
                <a:gd name="T47" fmla="*/ 269 h 366"/>
                <a:gd name="T48" fmla="*/ 30 w 48"/>
                <a:gd name="T49" fmla="*/ 257 h 366"/>
                <a:gd name="T50" fmla="*/ 30 w 48"/>
                <a:gd name="T51" fmla="*/ 293 h 366"/>
                <a:gd name="T52" fmla="*/ 18 w 48"/>
                <a:gd name="T53" fmla="*/ 281 h 366"/>
                <a:gd name="T54" fmla="*/ 30 w 48"/>
                <a:gd name="T55" fmla="*/ 305 h 366"/>
                <a:gd name="T56" fmla="*/ 18 w 48"/>
                <a:gd name="T57" fmla="*/ 317 h 366"/>
                <a:gd name="T58" fmla="*/ 30 w 48"/>
                <a:gd name="T59" fmla="*/ 305 h 366"/>
                <a:gd name="T60" fmla="*/ 30 w 48"/>
                <a:gd name="T61" fmla="*/ 341 h 366"/>
                <a:gd name="T62" fmla="*/ 18 w 48"/>
                <a:gd name="T63" fmla="*/ 329 h 366"/>
                <a:gd name="T64" fmla="*/ 30 w 48"/>
                <a:gd name="T65" fmla="*/ 353 h 366"/>
                <a:gd name="T66" fmla="*/ 18 w 48"/>
                <a:gd name="T67" fmla="*/ 366 h 366"/>
                <a:gd name="T68" fmla="*/ 30 w 48"/>
                <a:gd name="T69" fmla="*/ 353 h 366"/>
                <a:gd name="T70" fmla="*/ 24 w 48"/>
                <a:gd name="T71" fmla="*/ 0 h 366"/>
                <a:gd name="T72" fmla="*/ 0 w 48"/>
                <a:gd name="T73" fmla="*/ 48 h 3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
                <a:gd name="T112" fmla="*/ 0 h 366"/>
                <a:gd name="T113" fmla="*/ 48 w 48"/>
                <a:gd name="T114" fmla="*/ 366 h 3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 h="366">
                  <a:moveTo>
                    <a:pt x="30" y="40"/>
                  </a:moveTo>
                  <a:lnTo>
                    <a:pt x="30" y="52"/>
                  </a:lnTo>
                  <a:lnTo>
                    <a:pt x="18" y="52"/>
                  </a:lnTo>
                  <a:lnTo>
                    <a:pt x="18" y="40"/>
                  </a:lnTo>
                  <a:lnTo>
                    <a:pt x="30" y="40"/>
                  </a:lnTo>
                  <a:close/>
                  <a:moveTo>
                    <a:pt x="30" y="64"/>
                  </a:moveTo>
                  <a:lnTo>
                    <a:pt x="30" y="76"/>
                  </a:lnTo>
                  <a:lnTo>
                    <a:pt x="18" y="76"/>
                  </a:lnTo>
                  <a:lnTo>
                    <a:pt x="18" y="64"/>
                  </a:lnTo>
                  <a:lnTo>
                    <a:pt x="30" y="64"/>
                  </a:lnTo>
                  <a:close/>
                  <a:moveTo>
                    <a:pt x="30" y="88"/>
                  </a:moveTo>
                  <a:lnTo>
                    <a:pt x="30" y="100"/>
                  </a:lnTo>
                  <a:lnTo>
                    <a:pt x="18" y="100"/>
                  </a:lnTo>
                  <a:lnTo>
                    <a:pt x="18" y="88"/>
                  </a:lnTo>
                  <a:lnTo>
                    <a:pt x="30" y="88"/>
                  </a:lnTo>
                  <a:close/>
                  <a:moveTo>
                    <a:pt x="30" y="112"/>
                  </a:moveTo>
                  <a:lnTo>
                    <a:pt x="30" y="124"/>
                  </a:lnTo>
                  <a:lnTo>
                    <a:pt x="18" y="124"/>
                  </a:lnTo>
                  <a:lnTo>
                    <a:pt x="18" y="112"/>
                  </a:lnTo>
                  <a:lnTo>
                    <a:pt x="30" y="112"/>
                  </a:lnTo>
                  <a:close/>
                  <a:moveTo>
                    <a:pt x="30" y="136"/>
                  </a:moveTo>
                  <a:lnTo>
                    <a:pt x="30" y="148"/>
                  </a:lnTo>
                  <a:lnTo>
                    <a:pt x="18" y="148"/>
                  </a:lnTo>
                  <a:lnTo>
                    <a:pt x="18" y="136"/>
                  </a:lnTo>
                  <a:lnTo>
                    <a:pt x="30" y="136"/>
                  </a:lnTo>
                  <a:close/>
                  <a:moveTo>
                    <a:pt x="30" y="161"/>
                  </a:moveTo>
                  <a:lnTo>
                    <a:pt x="30" y="173"/>
                  </a:lnTo>
                  <a:lnTo>
                    <a:pt x="18" y="173"/>
                  </a:lnTo>
                  <a:lnTo>
                    <a:pt x="18" y="161"/>
                  </a:lnTo>
                  <a:lnTo>
                    <a:pt x="30" y="161"/>
                  </a:lnTo>
                  <a:close/>
                  <a:moveTo>
                    <a:pt x="30" y="185"/>
                  </a:moveTo>
                  <a:lnTo>
                    <a:pt x="30" y="197"/>
                  </a:lnTo>
                  <a:lnTo>
                    <a:pt x="18" y="197"/>
                  </a:lnTo>
                  <a:lnTo>
                    <a:pt x="18" y="185"/>
                  </a:lnTo>
                  <a:lnTo>
                    <a:pt x="30" y="185"/>
                  </a:lnTo>
                  <a:close/>
                  <a:moveTo>
                    <a:pt x="30" y="209"/>
                  </a:moveTo>
                  <a:lnTo>
                    <a:pt x="30" y="221"/>
                  </a:lnTo>
                  <a:lnTo>
                    <a:pt x="18" y="221"/>
                  </a:lnTo>
                  <a:lnTo>
                    <a:pt x="18" y="209"/>
                  </a:lnTo>
                  <a:lnTo>
                    <a:pt x="30" y="209"/>
                  </a:lnTo>
                  <a:close/>
                  <a:moveTo>
                    <a:pt x="30" y="233"/>
                  </a:moveTo>
                  <a:lnTo>
                    <a:pt x="30" y="245"/>
                  </a:lnTo>
                  <a:lnTo>
                    <a:pt x="18" y="245"/>
                  </a:lnTo>
                  <a:lnTo>
                    <a:pt x="18" y="233"/>
                  </a:lnTo>
                  <a:lnTo>
                    <a:pt x="30" y="233"/>
                  </a:lnTo>
                  <a:close/>
                  <a:moveTo>
                    <a:pt x="30" y="257"/>
                  </a:moveTo>
                  <a:lnTo>
                    <a:pt x="30" y="269"/>
                  </a:lnTo>
                  <a:lnTo>
                    <a:pt x="18" y="269"/>
                  </a:lnTo>
                  <a:lnTo>
                    <a:pt x="18" y="257"/>
                  </a:lnTo>
                  <a:lnTo>
                    <a:pt x="30" y="257"/>
                  </a:lnTo>
                  <a:close/>
                  <a:moveTo>
                    <a:pt x="30" y="281"/>
                  </a:moveTo>
                  <a:lnTo>
                    <a:pt x="30" y="293"/>
                  </a:lnTo>
                  <a:lnTo>
                    <a:pt x="18" y="293"/>
                  </a:lnTo>
                  <a:lnTo>
                    <a:pt x="18" y="281"/>
                  </a:lnTo>
                  <a:lnTo>
                    <a:pt x="30" y="281"/>
                  </a:lnTo>
                  <a:close/>
                  <a:moveTo>
                    <a:pt x="30" y="305"/>
                  </a:moveTo>
                  <a:lnTo>
                    <a:pt x="30" y="317"/>
                  </a:lnTo>
                  <a:lnTo>
                    <a:pt x="18" y="317"/>
                  </a:lnTo>
                  <a:lnTo>
                    <a:pt x="18" y="305"/>
                  </a:lnTo>
                  <a:lnTo>
                    <a:pt x="30" y="305"/>
                  </a:lnTo>
                  <a:close/>
                  <a:moveTo>
                    <a:pt x="30" y="329"/>
                  </a:moveTo>
                  <a:lnTo>
                    <a:pt x="30" y="341"/>
                  </a:lnTo>
                  <a:lnTo>
                    <a:pt x="18" y="341"/>
                  </a:lnTo>
                  <a:lnTo>
                    <a:pt x="18" y="329"/>
                  </a:lnTo>
                  <a:lnTo>
                    <a:pt x="30" y="329"/>
                  </a:lnTo>
                  <a:close/>
                  <a:moveTo>
                    <a:pt x="30" y="353"/>
                  </a:moveTo>
                  <a:lnTo>
                    <a:pt x="30" y="366"/>
                  </a:lnTo>
                  <a:lnTo>
                    <a:pt x="18" y="366"/>
                  </a:lnTo>
                  <a:lnTo>
                    <a:pt x="18" y="353"/>
                  </a:lnTo>
                  <a:lnTo>
                    <a:pt x="30" y="353"/>
                  </a:lnTo>
                  <a:close/>
                  <a:moveTo>
                    <a:pt x="0" y="48"/>
                  </a:moveTo>
                  <a:lnTo>
                    <a:pt x="24" y="0"/>
                  </a:lnTo>
                  <a:lnTo>
                    <a:pt x="48" y="48"/>
                  </a:lnTo>
                  <a:lnTo>
                    <a:pt x="0" y="48"/>
                  </a:lnTo>
                  <a:close/>
                </a:path>
              </a:pathLst>
            </a:custGeom>
            <a:solidFill>
              <a:srgbClr val="000000"/>
            </a:solidFill>
            <a:ln w="1588">
              <a:solidFill>
                <a:srgbClr val="000000"/>
              </a:solidFill>
              <a:bevel/>
              <a:headEnd/>
              <a:tailEnd/>
            </a:ln>
          </p:spPr>
          <p:txBody>
            <a:bodyPr/>
            <a:lstStyle/>
            <a:p>
              <a:endParaRPr lang="en-US" sz="1400"/>
            </a:p>
          </p:txBody>
        </p:sp>
        <p:grpSp>
          <p:nvGrpSpPr>
            <p:cNvPr id="52280" name="Group 90">
              <a:extLst>
                <a:ext uri="{FF2B5EF4-FFF2-40B4-BE49-F238E27FC236}">
                  <a16:creationId xmlns:a16="http://schemas.microsoft.com/office/drawing/2014/main" id="{58BB2A2B-7E6D-41F3-BA21-965283635FBB}"/>
                </a:ext>
              </a:extLst>
            </p:cNvPr>
            <p:cNvGrpSpPr>
              <a:grpSpLocks/>
            </p:cNvGrpSpPr>
            <p:nvPr/>
          </p:nvGrpSpPr>
          <p:grpSpPr bwMode="auto">
            <a:xfrm>
              <a:off x="4222" y="3080"/>
              <a:ext cx="1096" cy="822"/>
              <a:chOff x="4222" y="3080"/>
              <a:chExt cx="1096" cy="822"/>
            </a:xfrm>
          </p:grpSpPr>
          <p:grpSp>
            <p:nvGrpSpPr>
              <p:cNvPr id="52293" name="Group 31">
                <a:extLst>
                  <a:ext uri="{FF2B5EF4-FFF2-40B4-BE49-F238E27FC236}">
                    <a16:creationId xmlns:a16="http://schemas.microsoft.com/office/drawing/2014/main" id="{F9F8E194-04D3-4883-9140-A9F7DB691941}"/>
                  </a:ext>
                </a:extLst>
              </p:cNvPr>
              <p:cNvGrpSpPr>
                <a:grpSpLocks/>
              </p:cNvGrpSpPr>
              <p:nvPr/>
            </p:nvGrpSpPr>
            <p:grpSpPr bwMode="auto">
              <a:xfrm>
                <a:off x="4222" y="3080"/>
                <a:ext cx="1096" cy="822"/>
                <a:chOff x="4222" y="3080"/>
                <a:chExt cx="1096" cy="822"/>
              </a:xfrm>
            </p:grpSpPr>
            <p:sp>
              <p:nvSpPr>
                <p:cNvPr id="52300" name="Freeform 29">
                  <a:extLst>
                    <a:ext uri="{FF2B5EF4-FFF2-40B4-BE49-F238E27FC236}">
                      <a16:creationId xmlns:a16="http://schemas.microsoft.com/office/drawing/2014/main" id="{C8F3750D-006A-4653-B461-66410230BE95}"/>
                    </a:ext>
                  </a:extLst>
                </p:cNvPr>
                <p:cNvSpPr>
                  <a:spLocks/>
                </p:cNvSpPr>
                <p:nvPr/>
              </p:nvSpPr>
              <p:spPr bwMode="auto">
                <a:xfrm>
                  <a:off x="4222" y="3080"/>
                  <a:ext cx="1096" cy="822"/>
                </a:xfrm>
                <a:custGeom>
                  <a:avLst/>
                  <a:gdLst>
                    <a:gd name="T0" fmla="*/ 0 w 1096"/>
                    <a:gd name="T1" fmla="*/ 452 h 822"/>
                    <a:gd name="T2" fmla="*/ 0 w 1096"/>
                    <a:gd name="T3" fmla="*/ 514 h 822"/>
                    <a:gd name="T4" fmla="*/ 0 w 1096"/>
                    <a:gd name="T5" fmla="*/ 514 h 822"/>
                    <a:gd name="T6" fmla="*/ 0 w 1096"/>
                    <a:gd name="T7" fmla="*/ 606 h 822"/>
                    <a:gd name="T8" fmla="*/ 0 w 1096"/>
                    <a:gd name="T9" fmla="*/ 822 h 822"/>
                    <a:gd name="T10" fmla="*/ 182 w 1096"/>
                    <a:gd name="T11" fmla="*/ 822 h 822"/>
                    <a:gd name="T12" fmla="*/ 182 w 1096"/>
                    <a:gd name="T13" fmla="*/ 822 h 822"/>
                    <a:gd name="T14" fmla="*/ 456 w 1096"/>
                    <a:gd name="T15" fmla="*/ 822 h 822"/>
                    <a:gd name="T16" fmla="*/ 1096 w 1096"/>
                    <a:gd name="T17" fmla="*/ 822 h 822"/>
                    <a:gd name="T18" fmla="*/ 1096 w 1096"/>
                    <a:gd name="T19" fmla="*/ 606 h 822"/>
                    <a:gd name="T20" fmla="*/ 1096 w 1096"/>
                    <a:gd name="T21" fmla="*/ 514 h 822"/>
                    <a:gd name="T22" fmla="*/ 1096 w 1096"/>
                    <a:gd name="T23" fmla="*/ 514 h 822"/>
                    <a:gd name="T24" fmla="*/ 1096 w 1096"/>
                    <a:gd name="T25" fmla="*/ 452 h 822"/>
                    <a:gd name="T26" fmla="*/ 456 w 1096"/>
                    <a:gd name="T27" fmla="*/ 452 h 822"/>
                    <a:gd name="T28" fmla="*/ 411 w 1096"/>
                    <a:gd name="T29" fmla="*/ 0 h 822"/>
                    <a:gd name="T30" fmla="*/ 182 w 1096"/>
                    <a:gd name="T31" fmla="*/ 452 h 822"/>
                    <a:gd name="T32" fmla="*/ 0 w 1096"/>
                    <a:gd name="T33" fmla="*/ 452 h 8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6"/>
                    <a:gd name="T52" fmla="*/ 0 h 822"/>
                    <a:gd name="T53" fmla="*/ 1096 w 1096"/>
                    <a:gd name="T54" fmla="*/ 822 h 8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6" h="822">
                      <a:moveTo>
                        <a:pt x="0" y="452"/>
                      </a:moveTo>
                      <a:lnTo>
                        <a:pt x="0" y="514"/>
                      </a:lnTo>
                      <a:lnTo>
                        <a:pt x="0" y="606"/>
                      </a:lnTo>
                      <a:lnTo>
                        <a:pt x="0" y="822"/>
                      </a:lnTo>
                      <a:lnTo>
                        <a:pt x="182" y="822"/>
                      </a:lnTo>
                      <a:lnTo>
                        <a:pt x="456" y="822"/>
                      </a:lnTo>
                      <a:lnTo>
                        <a:pt x="1096" y="822"/>
                      </a:lnTo>
                      <a:lnTo>
                        <a:pt x="1096" y="606"/>
                      </a:lnTo>
                      <a:lnTo>
                        <a:pt x="1096" y="514"/>
                      </a:lnTo>
                      <a:lnTo>
                        <a:pt x="1096" y="452"/>
                      </a:lnTo>
                      <a:lnTo>
                        <a:pt x="456" y="452"/>
                      </a:lnTo>
                      <a:lnTo>
                        <a:pt x="411" y="0"/>
                      </a:lnTo>
                      <a:lnTo>
                        <a:pt x="182" y="452"/>
                      </a:lnTo>
                      <a:lnTo>
                        <a:pt x="0"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01" name="Freeform 30">
                  <a:extLst>
                    <a:ext uri="{FF2B5EF4-FFF2-40B4-BE49-F238E27FC236}">
                      <a16:creationId xmlns:a16="http://schemas.microsoft.com/office/drawing/2014/main" id="{521AF40B-2C84-4170-82D3-FC97653815E4}"/>
                    </a:ext>
                  </a:extLst>
                </p:cNvPr>
                <p:cNvSpPr>
                  <a:spLocks/>
                </p:cNvSpPr>
                <p:nvPr/>
              </p:nvSpPr>
              <p:spPr bwMode="auto">
                <a:xfrm>
                  <a:off x="4222" y="3080"/>
                  <a:ext cx="1096" cy="822"/>
                </a:xfrm>
                <a:custGeom>
                  <a:avLst/>
                  <a:gdLst>
                    <a:gd name="T0" fmla="*/ 0 w 1096"/>
                    <a:gd name="T1" fmla="*/ 452 h 822"/>
                    <a:gd name="T2" fmla="*/ 0 w 1096"/>
                    <a:gd name="T3" fmla="*/ 514 h 822"/>
                    <a:gd name="T4" fmla="*/ 0 w 1096"/>
                    <a:gd name="T5" fmla="*/ 514 h 822"/>
                    <a:gd name="T6" fmla="*/ 0 w 1096"/>
                    <a:gd name="T7" fmla="*/ 606 h 822"/>
                    <a:gd name="T8" fmla="*/ 0 w 1096"/>
                    <a:gd name="T9" fmla="*/ 822 h 822"/>
                    <a:gd name="T10" fmla="*/ 182 w 1096"/>
                    <a:gd name="T11" fmla="*/ 822 h 822"/>
                    <a:gd name="T12" fmla="*/ 182 w 1096"/>
                    <a:gd name="T13" fmla="*/ 822 h 822"/>
                    <a:gd name="T14" fmla="*/ 456 w 1096"/>
                    <a:gd name="T15" fmla="*/ 822 h 822"/>
                    <a:gd name="T16" fmla="*/ 1096 w 1096"/>
                    <a:gd name="T17" fmla="*/ 822 h 822"/>
                    <a:gd name="T18" fmla="*/ 1096 w 1096"/>
                    <a:gd name="T19" fmla="*/ 606 h 822"/>
                    <a:gd name="T20" fmla="*/ 1096 w 1096"/>
                    <a:gd name="T21" fmla="*/ 514 h 822"/>
                    <a:gd name="T22" fmla="*/ 1096 w 1096"/>
                    <a:gd name="T23" fmla="*/ 514 h 822"/>
                    <a:gd name="T24" fmla="*/ 1096 w 1096"/>
                    <a:gd name="T25" fmla="*/ 452 h 822"/>
                    <a:gd name="T26" fmla="*/ 456 w 1096"/>
                    <a:gd name="T27" fmla="*/ 452 h 822"/>
                    <a:gd name="T28" fmla="*/ 411 w 1096"/>
                    <a:gd name="T29" fmla="*/ 0 h 822"/>
                    <a:gd name="T30" fmla="*/ 182 w 1096"/>
                    <a:gd name="T31" fmla="*/ 452 h 822"/>
                    <a:gd name="T32" fmla="*/ 0 w 1096"/>
                    <a:gd name="T33" fmla="*/ 452 h 8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6"/>
                    <a:gd name="T52" fmla="*/ 0 h 822"/>
                    <a:gd name="T53" fmla="*/ 1096 w 1096"/>
                    <a:gd name="T54" fmla="*/ 822 h 8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6" h="822">
                      <a:moveTo>
                        <a:pt x="0" y="452"/>
                      </a:moveTo>
                      <a:lnTo>
                        <a:pt x="0" y="514"/>
                      </a:lnTo>
                      <a:lnTo>
                        <a:pt x="0" y="606"/>
                      </a:lnTo>
                      <a:lnTo>
                        <a:pt x="0" y="822"/>
                      </a:lnTo>
                      <a:lnTo>
                        <a:pt x="182" y="822"/>
                      </a:lnTo>
                      <a:lnTo>
                        <a:pt x="456" y="822"/>
                      </a:lnTo>
                      <a:lnTo>
                        <a:pt x="1096" y="822"/>
                      </a:lnTo>
                      <a:lnTo>
                        <a:pt x="1096" y="606"/>
                      </a:lnTo>
                      <a:lnTo>
                        <a:pt x="1096" y="514"/>
                      </a:lnTo>
                      <a:lnTo>
                        <a:pt x="1096" y="452"/>
                      </a:lnTo>
                      <a:lnTo>
                        <a:pt x="456" y="452"/>
                      </a:lnTo>
                      <a:lnTo>
                        <a:pt x="411" y="0"/>
                      </a:lnTo>
                      <a:lnTo>
                        <a:pt x="182" y="452"/>
                      </a:lnTo>
                      <a:lnTo>
                        <a:pt x="0" y="452"/>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94" name="Rectangle 32">
                <a:extLst>
                  <a:ext uri="{FF2B5EF4-FFF2-40B4-BE49-F238E27FC236}">
                    <a16:creationId xmlns:a16="http://schemas.microsoft.com/office/drawing/2014/main" id="{7E605F8F-AB8C-4593-95D0-DCBCD8E028F9}"/>
                  </a:ext>
                </a:extLst>
              </p:cNvPr>
              <p:cNvSpPr>
                <a:spLocks noChangeArrowheads="1"/>
              </p:cNvSpPr>
              <p:nvPr/>
            </p:nvSpPr>
            <p:spPr bwMode="auto">
              <a:xfrm>
                <a:off x="4309" y="3573"/>
                <a:ext cx="89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pH </a:t>
                </a:r>
                <a:r>
                  <a:rPr lang="cs-CZ" altLang="cs-CZ" sz="1200" dirty="0" err="1">
                    <a:solidFill>
                      <a:srgbClr val="000000"/>
                    </a:solidFill>
                    <a:latin typeface="Arial" panose="020B0604020202020204" pitchFamily="34" charset="0"/>
                  </a:rPr>
                  <a:t>efter</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equilibration</a:t>
                </a:r>
                <a:endParaRPr lang="cs-CZ" altLang="cs-CZ" sz="2399" dirty="0">
                  <a:latin typeface="Times New Roman" panose="02020603050405020304" pitchFamily="18" charset="0"/>
                </a:endParaRPr>
              </a:p>
            </p:txBody>
          </p:sp>
          <p:sp>
            <p:nvSpPr>
              <p:cNvPr id="52295" name="Rectangle 33">
                <a:extLst>
                  <a:ext uri="{FF2B5EF4-FFF2-40B4-BE49-F238E27FC236}">
                    <a16:creationId xmlns:a16="http://schemas.microsoft.com/office/drawing/2014/main" id="{60B4929B-A02A-43FF-826D-2EFBE315C3F2}"/>
                  </a:ext>
                </a:extLst>
              </p:cNvPr>
              <p:cNvSpPr>
                <a:spLocks noChangeArrowheads="1"/>
              </p:cNvSpPr>
              <p:nvPr/>
            </p:nvSpPr>
            <p:spPr bwMode="auto">
              <a:xfrm>
                <a:off x="4459" y="3573"/>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6" name="Rectangle 34">
                <a:extLst>
                  <a:ext uri="{FF2B5EF4-FFF2-40B4-BE49-F238E27FC236}">
                    <a16:creationId xmlns:a16="http://schemas.microsoft.com/office/drawing/2014/main" id="{0144415E-526F-4A1A-8D54-F312B6473141}"/>
                  </a:ext>
                </a:extLst>
              </p:cNvPr>
              <p:cNvSpPr>
                <a:spLocks noChangeArrowheads="1"/>
              </p:cNvSpPr>
              <p:nvPr/>
            </p:nvSpPr>
            <p:spPr bwMode="auto">
              <a:xfrm>
                <a:off x="4592" y="3573"/>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7" name="Rectangle 35">
                <a:extLst>
                  <a:ext uri="{FF2B5EF4-FFF2-40B4-BE49-F238E27FC236}">
                    <a16:creationId xmlns:a16="http://schemas.microsoft.com/office/drawing/2014/main" id="{2656E0AB-D5BA-40E5-ABE9-4B81FBF4A768}"/>
                  </a:ext>
                </a:extLst>
              </p:cNvPr>
              <p:cNvSpPr>
                <a:spLocks noChangeArrowheads="1"/>
              </p:cNvSpPr>
              <p:nvPr/>
            </p:nvSpPr>
            <p:spPr bwMode="auto">
              <a:xfrm>
                <a:off x="5038" y="3573"/>
                <a:ext cx="2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2298" name="Rectangle 36">
                <a:extLst>
                  <a:ext uri="{FF2B5EF4-FFF2-40B4-BE49-F238E27FC236}">
                    <a16:creationId xmlns:a16="http://schemas.microsoft.com/office/drawing/2014/main" id="{058BC078-8319-4736-A8D5-678EB9203AA9}"/>
                  </a:ext>
                </a:extLst>
              </p:cNvPr>
              <p:cNvSpPr>
                <a:spLocks noChangeArrowheads="1"/>
              </p:cNvSpPr>
              <p:nvPr/>
            </p:nvSpPr>
            <p:spPr bwMode="auto">
              <a:xfrm>
                <a:off x="4273" y="3669"/>
                <a:ext cx="54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with</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lowpCO</a:t>
                </a:r>
                <a:endParaRPr lang="cs-CZ" altLang="cs-CZ" sz="2399" dirty="0">
                  <a:latin typeface="Times New Roman" panose="02020603050405020304" pitchFamily="18" charset="0"/>
                </a:endParaRPr>
              </a:p>
            </p:txBody>
          </p:sp>
          <p:sp>
            <p:nvSpPr>
              <p:cNvPr id="52299" name="Rectangle 37">
                <a:extLst>
                  <a:ext uri="{FF2B5EF4-FFF2-40B4-BE49-F238E27FC236}">
                    <a16:creationId xmlns:a16="http://schemas.microsoft.com/office/drawing/2014/main" id="{A28212B6-A95F-4E58-B308-87DB70CD7914}"/>
                  </a:ext>
                </a:extLst>
              </p:cNvPr>
              <p:cNvSpPr>
                <a:spLocks noChangeArrowheads="1"/>
              </p:cNvSpPr>
              <p:nvPr/>
            </p:nvSpPr>
            <p:spPr bwMode="auto">
              <a:xfrm>
                <a:off x="4811" y="3739"/>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grpSp>
        <p:grpSp>
          <p:nvGrpSpPr>
            <p:cNvPr id="52281" name="Group 89">
              <a:extLst>
                <a:ext uri="{FF2B5EF4-FFF2-40B4-BE49-F238E27FC236}">
                  <a16:creationId xmlns:a16="http://schemas.microsoft.com/office/drawing/2014/main" id="{E8FFBCA5-D7AE-47D5-B0DF-4D3744E6C7F6}"/>
                </a:ext>
              </a:extLst>
            </p:cNvPr>
            <p:cNvGrpSpPr>
              <a:grpSpLocks/>
            </p:cNvGrpSpPr>
            <p:nvPr/>
          </p:nvGrpSpPr>
          <p:grpSpPr bwMode="auto">
            <a:xfrm>
              <a:off x="299" y="2396"/>
              <a:ext cx="1596" cy="505"/>
              <a:chOff x="299" y="2387"/>
              <a:chExt cx="1596" cy="505"/>
            </a:xfrm>
          </p:grpSpPr>
          <p:sp>
            <p:nvSpPr>
              <p:cNvPr id="52282" name="Freeform 56">
                <a:extLst>
                  <a:ext uri="{FF2B5EF4-FFF2-40B4-BE49-F238E27FC236}">
                    <a16:creationId xmlns:a16="http://schemas.microsoft.com/office/drawing/2014/main" id="{33F5BFDB-847F-487C-BFB2-212256449C2A}"/>
                  </a:ext>
                </a:extLst>
              </p:cNvPr>
              <p:cNvSpPr>
                <a:spLocks/>
              </p:cNvSpPr>
              <p:nvPr/>
            </p:nvSpPr>
            <p:spPr bwMode="auto">
              <a:xfrm>
                <a:off x="299" y="2387"/>
                <a:ext cx="1596" cy="421"/>
              </a:xfrm>
              <a:custGeom>
                <a:avLst/>
                <a:gdLst>
                  <a:gd name="T0" fmla="*/ 0 w 1596"/>
                  <a:gd name="T1" fmla="*/ 0 h 421"/>
                  <a:gd name="T2" fmla="*/ 0 w 1596"/>
                  <a:gd name="T3" fmla="*/ 246 h 421"/>
                  <a:gd name="T4" fmla="*/ 0 w 1596"/>
                  <a:gd name="T5" fmla="*/ 246 h 421"/>
                  <a:gd name="T6" fmla="*/ 0 w 1596"/>
                  <a:gd name="T7" fmla="*/ 351 h 421"/>
                  <a:gd name="T8" fmla="*/ 0 w 1596"/>
                  <a:gd name="T9" fmla="*/ 421 h 421"/>
                  <a:gd name="T10" fmla="*/ 631 w 1596"/>
                  <a:gd name="T11" fmla="*/ 421 h 421"/>
                  <a:gd name="T12" fmla="*/ 631 w 1596"/>
                  <a:gd name="T13" fmla="*/ 421 h 421"/>
                  <a:gd name="T14" fmla="*/ 901 w 1596"/>
                  <a:gd name="T15" fmla="*/ 421 h 421"/>
                  <a:gd name="T16" fmla="*/ 1082 w 1596"/>
                  <a:gd name="T17" fmla="*/ 421 h 421"/>
                  <a:gd name="T18" fmla="*/ 1082 w 1596"/>
                  <a:gd name="T19" fmla="*/ 351 h 421"/>
                  <a:gd name="T20" fmla="*/ 1596 w 1596"/>
                  <a:gd name="T21" fmla="*/ 335 h 421"/>
                  <a:gd name="T22" fmla="*/ 1082 w 1596"/>
                  <a:gd name="T23" fmla="*/ 246 h 421"/>
                  <a:gd name="T24" fmla="*/ 1082 w 1596"/>
                  <a:gd name="T25" fmla="*/ 0 h 421"/>
                  <a:gd name="T26" fmla="*/ 901 w 1596"/>
                  <a:gd name="T27" fmla="*/ 0 h 421"/>
                  <a:gd name="T28" fmla="*/ 631 w 1596"/>
                  <a:gd name="T29" fmla="*/ 0 h 421"/>
                  <a:gd name="T30" fmla="*/ 631 w 1596"/>
                  <a:gd name="T31" fmla="*/ 0 h 421"/>
                  <a:gd name="T32" fmla="*/ 0 w 1596"/>
                  <a:gd name="T33" fmla="*/ 0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96"/>
                  <a:gd name="T52" fmla="*/ 0 h 421"/>
                  <a:gd name="T53" fmla="*/ 1596 w 1596"/>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96" h="421">
                    <a:moveTo>
                      <a:pt x="0" y="0"/>
                    </a:moveTo>
                    <a:lnTo>
                      <a:pt x="0" y="246"/>
                    </a:lnTo>
                    <a:lnTo>
                      <a:pt x="0" y="351"/>
                    </a:lnTo>
                    <a:lnTo>
                      <a:pt x="0" y="421"/>
                    </a:lnTo>
                    <a:lnTo>
                      <a:pt x="631" y="421"/>
                    </a:lnTo>
                    <a:lnTo>
                      <a:pt x="901" y="421"/>
                    </a:lnTo>
                    <a:lnTo>
                      <a:pt x="1082" y="421"/>
                    </a:lnTo>
                    <a:lnTo>
                      <a:pt x="1082" y="351"/>
                    </a:lnTo>
                    <a:lnTo>
                      <a:pt x="1596" y="335"/>
                    </a:lnTo>
                    <a:lnTo>
                      <a:pt x="1082" y="246"/>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2283" name="Rectangle 58">
                <a:extLst>
                  <a:ext uri="{FF2B5EF4-FFF2-40B4-BE49-F238E27FC236}">
                    <a16:creationId xmlns:a16="http://schemas.microsoft.com/office/drawing/2014/main" id="{8B7DB0DF-EC95-4599-A47E-00B05524034B}"/>
                  </a:ext>
                </a:extLst>
              </p:cNvPr>
              <p:cNvSpPr>
                <a:spLocks noChangeArrowheads="1"/>
              </p:cNvSpPr>
              <p:nvPr/>
            </p:nvSpPr>
            <p:spPr bwMode="auto">
              <a:xfrm>
                <a:off x="452" y="2403"/>
                <a:ext cx="54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Low</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value</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of</a:t>
                </a:r>
                <a:endParaRPr lang="cs-CZ" altLang="cs-CZ" sz="2399" dirty="0">
                  <a:latin typeface="Times New Roman" panose="02020603050405020304" pitchFamily="18" charset="0"/>
                </a:endParaRPr>
              </a:p>
            </p:txBody>
          </p:sp>
          <p:sp>
            <p:nvSpPr>
              <p:cNvPr id="52284" name="Rectangle 59">
                <a:extLst>
                  <a:ext uri="{FF2B5EF4-FFF2-40B4-BE49-F238E27FC236}">
                    <a16:creationId xmlns:a16="http://schemas.microsoft.com/office/drawing/2014/main" id="{D5E20B25-DBEB-4B16-B435-9A55E873CE2C}"/>
                  </a:ext>
                </a:extLst>
              </p:cNvPr>
              <p:cNvSpPr>
                <a:spLocks noChangeArrowheads="1"/>
              </p:cNvSpPr>
              <p:nvPr/>
            </p:nvSpPr>
            <p:spPr bwMode="auto">
              <a:xfrm>
                <a:off x="681" y="2544"/>
                <a:ext cx="1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pCO</a:t>
                </a:r>
                <a:endParaRPr lang="cs-CZ" altLang="cs-CZ" sz="2399" dirty="0">
                  <a:latin typeface="Times New Roman" panose="02020603050405020304" pitchFamily="18" charset="0"/>
                </a:endParaRPr>
              </a:p>
            </p:txBody>
          </p:sp>
          <p:sp>
            <p:nvSpPr>
              <p:cNvPr id="52285" name="Rectangle 60">
                <a:extLst>
                  <a:ext uri="{FF2B5EF4-FFF2-40B4-BE49-F238E27FC236}">
                    <a16:creationId xmlns:a16="http://schemas.microsoft.com/office/drawing/2014/main" id="{D4C1672F-153B-4BB3-A204-364CBF0773A5}"/>
                  </a:ext>
                </a:extLst>
              </p:cNvPr>
              <p:cNvSpPr>
                <a:spLocks noChangeArrowheads="1"/>
              </p:cNvSpPr>
              <p:nvPr/>
            </p:nvSpPr>
            <p:spPr bwMode="auto">
              <a:xfrm>
                <a:off x="878" y="2595"/>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dirty="0">
                    <a:solidFill>
                      <a:srgbClr val="000000"/>
                    </a:solidFill>
                    <a:latin typeface="Arial" panose="020B0604020202020204" pitchFamily="34" charset="0"/>
                  </a:rPr>
                  <a:t>2</a:t>
                </a:r>
                <a:endParaRPr lang="cs-CZ" altLang="cs-CZ" sz="2399" dirty="0">
                  <a:latin typeface="Times New Roman" panose="02020603050405020304" pitchFamily="18" charset="0"/>
                </a:endParaRPr>
              </a:p>
            </p:txBody>
          </p:sp>
          <p:sp>
            <p:nvSpPr>
              <p:cNvPr id="52286" name="Rectangle 61">
                <a:extLst>
                  <a:ext uri="{FF2B5EF4-FFF2-40B4-BE49-F238E27FC236}">
                    <a16:creationId xmlns:a16="http://schemas.microsoft.com/office/drawing/2014/main" id="{56CB8ED3-F79A-4E10-8EE5-FFA2C0C6FC8D}"/>
                  </a:ext>
                </a:extLst>
              </p:cNvPr>
              <p:cNvSpPr>
                <a:spLocks noChangeArrowheads="1"/>
              </p:cNvSpPr>
              <p:nvPr/>
            </p:nvSpPr>
            <p:spPr bwMode="auto">
              <a:xfrm>
                <a:off x="941" y="2544"/>
                <a:ext cx="4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in </a:t>
                </a:r>
                <a:r>
                  <a:rPr lang="cs-CZ" altLang="cs-CZ" sz="1200" dirty="0" err="1">
                    <a:solidFill>
                      <a:srgbClr val="000000"/>
                    </a:solidFill>
                    <a:latin typeface="Arial" panose="020B0604020202020204" pitchFamily="34" charset="0"/>
                  </a:rPr>
                  <a:t>mixture</a:t>
                </a:r>
                <a:endParaRPr lang="cs-CZ" altLang="cs-CZ" sz="2399" dirty="0">
                  <a:latin typeface="Times New Roman" panose="02020603050405020304" pitchFamily="18" charset="0"/>
                </a:endParaRPr>
              </a:p>
            </p:txBody>
          </p:sp>
          <p:sp>
            <p:nvSpPr>
              <p:cNvPr id="52287" name="Rectangle 62">
                <a:extLst>
                  <a:ext uri="{FF2B5EF4-FFF2-40B4-BE49-F238E27FC236}">
                    <a16:creationId xmlns:a16="http://schemas.microsoft.com/office/drawing/2014/main" id="{AC647FA3-0192-430F-A251-936C3EEF20AA}"/>
                  </a:ext>
                </a:extLst>
              </p:cNvPr>
              <p:cNvSpPr>
                <a:spLocks noChangeArrowheads="1"/>
              </p:cNvSpPr>
              <p:nvPr/>
            </p:nvSpPr>
            <p:spPr bwMode="auto">
              <a:xfrm>
                <a:off x="399" y="2659"/>
                <a:ext cx="7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O</a:t>
                </a:r>
                <a:endParaRPr lang="cs-CZ" altLang="cs-CZ" sz="2399" dirty="0">
                  <a:latin typeface="Times New Roman" panose="02020603050405020304" pitchFamily="18" charset="0"/>
                </a:endParaRPr>
              </a:p>
            </p:txBody>
          </p:sp>
          <p:sp>
            <p:nvSpPr>
              <p:cNvPr id="52288" name="Rectangle 63">
                <a:extLst>
                  <a:ext uri="{FF2B5EF4-FFF2-40B4-BE49-F238E27FC236}">
                    <a16:creationId xmlns:a16="http://schemas.microsoft.com/office/drawing/2014/main" id="{D7658B8E-06BB-44F1-A6DA-D41BAC60A5AB}"/>
                  </a:ext>
                </a:extLst>
              </p:cNvPr>
              <p:cNvSpPr>
                <a:spLocks noChangeArrowheads="1"/>
              </p:cNvSpPr>
              <p:nvPr/>
            </p:nvSpPr>
            <p:spPr bwMode="auto">
              <a:xfrm>
                <a:off x="474" y="271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89" name="Rectangle 64">
                <a:extLst>
                  <a:ext uri="{FF2B5EF4-FFF2-40B4-BE49-F238E27FC236}">
                    <a16:creationId xmlns:a16="http://schemas.microsoft.com/office/drawing/2014/main" id="{4441DAA6-DB48-471F-A63F-7758DC156790}"/>
                  </a:ext>
                </a:extLst>
              </p:cNvPr>
              <p:cNvSpPr>
                <a:spLocks noChangeArrowheads="1"/>
              </p:cNvSpPr>
              <p:nvPr/>
            </p:nvSpPr>
            <p:spPr bwMode="auto">
              <a:xfrm>
                <a:off x="510" y="2659"/>
                <a:ext cx="17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/CO</a:t>
                </a:r>
                <a:endParaRPr lang="cs-CZ" altLang="cs-CZ" sz="2399" dirty="0">
                  <a:latin typeface="Times New Roman" panose="02020603050405020304" pitchFamily="18" charset="0"/>
                </a:endParaRPr>
              </a:p>
            </p:txBody>
          </p:sp>
          <p:sp>
            <p:nvSpPr>
              <p:cNvPr id="52290" name="Rectangle 65">
                <a:extLst>
                  <a:ext uri="{FF2B5EF4-FFF2-40B4-BE49-F238E27FC236}">
                    <a16:creationId xmlns:a16="http://schemas.microsoft.com/office/drawing/2014/main" id="{70434CD2-4595-43BA-84ED-45397715BA1B}"/>
                  </a:ext>
                </a:extLst>
              </p:cNvPr>
              <p:cNvSpPr>
                <a:spLocks noChangeArrowheads="1"/>
              </p:cNvSpPr>
              <p:nvPr/>
            </p:nvSpPr>
            <p:spPr bwMode="auto">
              <a:xfrm>
                <a:off x="681" y="2711"/>
                <a:ext cx="5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 </a:t>
                </a:r>
                <a:endParaRPr lang="cs-CZ" altLang="cs-CZ" sz="2399">
                  <a:latin typeface="Times New Roman" panose="02020603050405020304" pitchFamily="18" charset="0"/>
                </a:endParaRPr>
              </a:p>
            </p:txBody>
          </p:sp>
          <p:sp>
            <p:nvSpPr>
              <p:cNvPr id="52291" name="Rectangle 66">
                <a:extLst>
                  <a:ext uri="{FF2B5EF4-FFF2-40B4-BE49-F238E27FC236}">
                    <a16:creationId xmlns:a16="http://schemas.microsoft.com/office/drawing/2014/main" id="{57E5B98C-816A-4FC7-B622-BB099BEA035E}"/>
                  </a:ext>
                </a:extLst>
              </p:cNvPr>
              <p:cNvSpPr>
                <a:spLocks noChangeArrowheads="1"/>
              </p:cNvSpPr>
              <p:nvPr/>
            </p:nvSpPr>
            <p:spPr bwMode="auto">
              <a:xfrm>
                <a:off x="734" y="2659"/>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2" name="Rectangle 67">
                <a:extLst>
                  <a:ext uri="{FF2B5EF4-FFF2-40B4-BE49-F238E27FC236}">
                    <a16:creationId xmlns:a16="http://schemas.microsoft.com/office/drawing/2014/main" id="{E5EFFFC5-064F-455C-B551-68DF6AB16F44}"/>
                  </a:ext>
                </a:extLst>
              </p:cNvPr>
              <p:cNvSpPr>
                <a:spLocks noChangeArrowheads="1"/>
              </p:cNvSpPr>
              <p:nvPr/>
            </p:nvSpPr>
            <p:spPr bwMode="auto">
              <a:xfrm>
                <a:off x="900" y="2659"/>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grpSp>
        <p:nvGrpSpPr>
          <p:cNvPr id="11" name="Group 96">
            <a:extLst>
              <a:ext uri="{FF2B5EF4-FFF2-40B4-BE49-F238E27FC236}">
                <a16:creationId xmlns:a16="http://schemas.microsoft.com/office/drawing/2014/main" id="{7976A04E-DA34-4DD0-BDB3-C97849E387AE}"/>
              </a:ext>
            </a:extLst>
          </p:cNvPr>
          <p:cNvGrpSpPr>
            <a:grpSpLocks/>
          </p:cNvGrpSpPr>
          <p:nvPr/>
        </p:nvGrpSpPr>
        <p:grpSpPr bwMode="auto">
          <a:xfrm>
            <a:off x="1948184" y="846339"/>
            <a:ext cx="3487468" cy="5203424"/>
            <a:chOff x="267" y="533"/>
            <a:chExt cx="2197" cy="3278"/>
          </a:xfrm>
        </p:grpSpPr>
        <p:grpSp>
          <p:nvGrpSpPr>
            <p:cNvPr id="52250" name="Group 95">
              <a:extLst>
                <a:ext uri="{FF2B5EF4-FFF2-40B4-BE49-F238E27FC236}">
                  <a16:creationId xmlns:a16="http://schemas.microsoft.com/office/drawing/2014/main" id="{3F4A98F6-C009-47F6-9B56-9D620685C319}"/>
                </a:ext>
              </a:extLst>
            </p:cNvPr>
            <p:cNvGrpSpPr>
              <a:grpSpLocks/>
            </p:cNvGrpSpPr>
            <p:nvPr/>
          </p:nvGrpSpPr>
          <p:grpSpPr bwMode="auto">
            <a:xfrm>
              <a:off x="815" y="988"/>
              <a:ext cx="1649" cy="2823"/>
              <a:chOff x="815" y="988"/>
              <a:chExt cx="1649" cy="2823"/>
            </a:xfrm>
          </p:grpSpPr>
          <p:sp>
            <p:nvSpPr>
              <p:cNvPr id="52267" name="Freeform 21">
                <a:extLst>
                  <a:ext uri="{FF2B5EF4-FFF2-40B4-BE49-F238E27FC236}">
                    <a16:creationId xmlns:a16="http://schemas.microsoft.com/office/drawing/2014/main" id="{BF25D0C1-F7E4-4584-ACE6-715E6E6B473D}"/>
                  </a:ext>
                </a:extLst>
              </p:cNvPr>
              <p:cNvSpPr>
                <a:spLocks noEditPoints="1"/>
              </p:cNvSpPr>
              <p:nvPr/>
            </p:nvSpPr>
            <p:spPr bwMode="auto">
              <a:xfrm>
                <a:off x="2416" y="988"/>
                <a:ext cx="48" cy="2101"/>
              </a:xfrm>
              <a:custGeom>
                <a:avLst/>
                <a:gdLst>
                  <a:gd name="T0" fmla="*/ 29 w 48"/>
                  <a:gd name="T1" fmla="*/ 77 h 2101"/>
                  <a:gd name="T2" fmla="*/ 17 w 48"/>
                  <a:gd name="T3" fmla="*/ 89 h 2101"/>
                  <a:gd name="T4" fmla="*/ 29 w 48"/>
                  <a:gd name="T5" fmla="*/ 137 h 2101"/>
                  <a:gd name="T6" fmla="*/ 17 w 48"/>
                  <a:gd name="T7" fmla="*/ 173 h 2101"/>
                  <a:gd name="T8" fmla="*/ 29 w 48"/>
                  <a:gd name="T9" fmla="*/ 185 h 2101"/>
                  <a:gd name="T10" fmla="*/ 29 w 48"/>
                  <a:gd name="T11" fmla="*/ 246 h 2101"/>
                  <a:gd name="T12" fmla="*/ 17 w 48"/>
                  <a:gd name="T13" fmla="*/ 258 h 2101"/>
                  <a:gd name="T14" fmla="*/ 29 w 48"/>
                  <a:gd name="T15" fmla="*/ 306 h 2101"/>
                  <a:gd name="T16" fmla="*/ 17 w 48"/>
                  <a:gd name="T17" fmla="*/ 342 h 2101"/>
                  <a:gd name="T18" fmla="*/ 29 w 48"/>
                  <a:gd name="T19" fmla="*/ 354 h 2101"/>
                  <a:gd name="T20" fmla="*/ 29 w 48"/>
                  <a:gd name="T21" fmla="*/ 414 h 2101"/>
                  <a:gd name="T22" fmla="*/ 17 w 48"/>
                  <a:gd name="T23" fmla="*/ 426 h 2101"/>
                  <a:gd name="T24" fmla="*/ 29 w 48"/>
                  <a:gd name="T25" fmla="*/ 475 h 2101"/>
                  <a:gd name="T26" fmla="*/ 17 w 48"/>
                  <a:gd name="T27" fmla="*/ 511 h 2101"/>
                  <a:gd name="T28" fmla="*/ 29 w 48"/>
                  <a:gd name="T29" fmla="*/ 523 h 2101"/>
                  <a:gd name="T30" fmla="*/ 29 w 48"/>
                  <a:gd name="T31" fmla="*/ 583 h 2101"/>
                  <a:gd name="T32" fmla="*/ 17 w 48"/>
                  <a:gd name="T33" fmla="*/ 595 h 2101"/>
                  <a:gd name="T34" fmla="*/ 29 w 48"/>
                  <a:gd name="T35" fmla="*/ 643 h 2101"/>
                  <a:gd name="T36" fmla="*/ 17 w 48"/>
                  <a:gd name="T37" fmla="*/ 680 h 2101"/>
                  <a:gd name="T38" fmla="*/ 29 w 48"/>
                  <a:gd name="T39" fmla="*/ 692 h 2101"/>
                  <a:gd name="T40" fmla="*/ 29 w 48"/>
                  <a:gd name="T41" fmla="*/ 752 h 2101"/>
                  <a:gd name="T42" fmla="*/ 17 w 48"/>
                  <a:gd name="T43" fmla="*/ 764 h 2101"/>
                  <a:gd name="T44" fmla="*/ 29 w 48"/>
                  <a:gd name="T45" fmla="*/ 812 h 2101"/>
                  <a:gd name="T46" fmla="*/ 17 w 48"/>
                  <a:gd name="T47" fmla="*/ 848 h 2101"/>
                  <a:gd name="T48" fmla="*/ 29 w 48"/>
                  <a:gd name="T49" fmla="*/ 861 h 2101"/>
                  <a:gd name="T50" fmla="*/ 29 w 48"/>
                  <a:gd name="T51" fmla="*/ 921 h 2101"/>
                  <a:gd name="T52" fmla="*/ 17 w 48"/>
                  <a:gd name="T53" fmla="*/ 933 h 2101"/>
                  <a:gd name="T54" fmla="*/ 29 w 48"/>
                  <a:gd name="T55" fmla="*/ 981 h 2101"/>
                  <a:gd name="T56" fmla="*/ 17 w 48"/>
                  <a:gd name="T57" fmla="*/ 1017 h 2101"/>
                  <a:gd name="T58" fmla="*/ 29 w 48"/>
                  <a:gd name="T59" fmla="*/ 1029 h 2101"/>
                  <a:gd name="T60" fmla="*/ 29 w 48"/>
                  <a:gd name="T61" fmla="*/ 1090 h 2101"/>
                  <a:gd name="T62" fmla="*/ 17 w 48"/>
                  <a:gd name="T63" fmla="*/ 1102 h 2101"/>
                  <a:gd name="T64" fmla="*/ 29 w 48"/>
                  <a:gd name="T65" fmla="*/ 1150 h 2101"/>
                  <a:gd name="T66" fmla="*/ 17 w 48"/>
                  <a:gd name="T67" fmla="*/ 1186 h 2101"/>
                  <a:gd name="T68" fmla="*/ 29 w 48"/>
                  <a:gd name="T69" fmla="*/ 1198 h 2101"/>
                  <a:gd name="T70" fmla="*/ 29 w 48"/>
                  <a:gd name="T71" fmla="*/ 1258 h 2101"/>
                  <a:gd name="T72" fmla="*/ 17 w 48"/>
                  <a:gd name="T73" fmla="*/ 1270 h 2101"/>
                  <a:gd name="T74" fmla="*/ 29 w 48"/>
                  <a:gd name="T75" fmla="*/ 1319 h 2101"/>
                  <a:gd name="T76" fmla="*/ 17 w 48"/>
                  <a:gd name="T77" fmla="*/ 1355 h 2101"/>
                  <a:gd name="T78" fmla="*/ 29 w 48"/>
                  <a:gd name="T79" fmla="*/ 1367 h 2101"/>
                  <a:gd name="T80" fmla="*/ 29 w 48"/>
                  <a:gd name="T81" fmla="*/ 1427 h 2101"/>
                  <a:gd name="T82" fmla="*/ 17 w 48"/>
                  <a:gd name="T83" fmla="*/ 1439 h 2101"/>
                  <a:gd name="T84" fmla="*/ 29 w 48"/>
                  <a:gd name="T85" fmla="*/ 1488 h 2101"/>
                  <a:gd name="T86" fmla="*/ 17 w 48"/>
                  <a:gd name="T87" fmla="*/ 1524 h 2101"/>
                  <a:gd name="T88" fmla="*/ 29 w 48"/>
                  <a:gd name="T89" fmla="*/ 1536 h 2101"/>
                  <a:gd name="T90" fmla="*/ 29 w 48"/>
                  <a:gd name="T91" fmla="*/ 1596 h 2101"/>
                  <a:gd name="T92" fmla="*/ 17 w 48"/>
                  <a:gd name="T93" fmla="*/ 1608 h 2101"/>
                  <a:gd name="T94" fmla="*/ 29 w 48"/>
                  <a:gd name="T95" fmla="*/ 1656 h 2101"/>
                  <a:gd name="T96" fmla="*/ 17 w 48"/>
                  <a:gd name="T97" fmla="*/ 1693 h 2101"/>
                  <a:gd name="T98" fmla="*/ 29 w 48"/>
                  <a:gd name="T99" fmla="*/ 1705 h 2101"/>
                  <a:gd name="T100" fmla="*/ 29 w 48"/>
                  <a:gd name="T101" fmla="*/ 1765 h 2101"/>
                  <a:gd name="T102" fmla="*/ 17 w 48"/>
                  <a:gd name="T103" fmla="*/ 1777 h 2101"/>
                  <a:gd name="T104" fmla="*/ 29 w 48"/>
                  <a:gd name="T105" fmla="*/ 1825 h 2101"/>
                  <a:gd name="T106" fmla="*/ 17 w 48"/>
                  <a:gd name="T107" fmla="*/ 1861 h 2101"/>
                  <a:gd name="T108" fmla="*/ 29 w 48"/>
                  <a:gd name="T109" fmla="*/ 1873 h 2101"/>
                  <a:gd name="T110" fmla="*/ 29 w 48"/>
                  <a:gd name="T111" fmla="*/ 1934 h 2101"/>
                  <a:gd name="T112" fmla="*/ 17 w 48"/>
                  <a:gd name="T113" fmla="*/ 1946 h 2101"/>
                  <a:gd name="T114" fmla="*/ 29 w 48"/>
                  <a:gd name="T115" fmla="*/ 1994 h 2101"/>
                  <a:gd name="T116" fmla="*/ 17 w 48"/>
                  <a:gd name="T117" fmla="*/ 2030 h 2101"/>
                  <a:gd name="T118" fmla="*/ 29 w 48"/>
                  <a:gd name="T119" fmla="*/ 2042 h 2101"/>
                  <a:gd name="T120" fmla="*/ 28 w 48"/>
                  <a:gd name="T121" fmla="*/ 2101 h 2101"/>
                  <a:gd name="T122" fmla="*/ 0 w 48"/>
                  <a:gd name="T123" fmla="*/ 49 h 2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
                  <a:gd name="T187" fmla="*/ 0 h 2101"/>
                  <a:gd name="T188" fmla="*/ 48 w 48"/>
                  <a:gd name="T189" fmla="*/ 2101 h 2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 h="2101">
                    <a:moveTo>
                      <a:pt x="30" y="41"/>
                    </a:moveTo>
                    <a:lnTo>
                      <a:pt x="30" y="53"/>
                    </a:lnTo>
                    <a:lnTo>
                      <a:pt x="18" y="53"/>
                    </a:lnTo>
                    <a:lnTo>
                      <a:pt x="18" y="41"/>
                    </a:lnTo>
                    <a:lnTo>
                      <a:pt x="30" y="41"/>
                    </a:lnTo>
                    <a:close/>
                    <a:moveTo>
                      <a:pt x="30" y="65"/>
                    </a:moveTo>
                    <a:lnTo>
                      <a:pt x="29" y="77"/>
                    </a:lnTo>
                    <a:lnTo>
                      <a:pt x="17" y="77"/>
                    </a:lnTo>
                    <a:lnTo>
                      <a:pt x="18" y="65"/>
                    </a:lnTo>
                    <a:lnTo>
                      <a:pt x="30" y="65"/>
                    </a:lnTo>
                    <a:close/>
                    <a:moveTo>
                      <a:pt x="29" y="89"/>
                    </a:moveTo>
                    <a:lnTo>
                      <a:pt x="29" y="101"/>
                    </a:lnTo>
                    <a:lnTo>
                      <a:pt x="17" y="101"/>
                    </a:lnTo>
                    <a:lnTo>
                      <a:pt x="17" y="89"/>
                    </a:lnTo>
                    <a:lnTo>
                      <a:pt x="29" y="89"/>
                    </a:lnTo>
                    <a:close/>
                    <a:moveTo>
                      <a:pt x="29" y="113"/>
                    </a:moveTo>
                    <a:lnTo>
                      <a:pt x="29" y="125"/>
                    </a:lnTo>
                    <a:lnTo>
                      <a:pt x="17" y="125"/>
                    </a:lnTo>
                    <a:lnTo>
                      <a:pt x="17" y="113"/>
                    </a:lnTo>
                    <a:lnTo>
                      <a:pt x="29" y="113"/>
                    </a:lnTo>
                    <a:close/>
                    <a:moveTo>
                      <a:pt x="29" y="137"/>
                    </a:moveTo>
                    <a:lnTo>
                      <a:pt x="29" y="149"/>
                    </a:lnTo>
                    <a:lnTo>
                      <a:pt x="17" y="149"/>
                    </a:lnTo>
                    <a:lnTo>
                      <a:pt x="17" y="137"/>
                    </a:lnTo>
                    <a:lnTo>
                      <a:pt x="29" y="137"/>
                    </a:lnTo>
                    <a:close/>
                    <a:moveTo>
                      <a:pt x="29" y="161"/>
                    </a:moveTo>
                    <a:lnTo>
                      <a:pt x="29" y="173"/>
                    </a:lnTo>
                    <a:lnTo>
                      <a:pt x="17" y="173"/>
                    </a:lnTo>
                    <a:lnTo>
                      <a:pt x="17" y="161"/>
                    </a:lnTo>
                    <a:lnTo>
                      <a:pt x="29" y="161"/>
                    </a:lnTo>
                    <a:close/>
                    <a:moveTo>
                      <a:pt x="29" y="185"/>
                    </a:moveTo>
                    <a:lnTo>
                      <a:pt x="29" y="197"/>
                    </a:lnTo>
                    <a:lnTo>
                      <a:pt x="17" y="197"/>
                    </a:lnTo>
                    <a:lnTo>
                      <a:pt x="17" y="185"/>
                    </a:lnTo>
                    <a:lnTo>
                      <a:pt x="29" y="185"/>
                    </a:lnTo>
                    <a:close/>
                    <a:moveTo>
                      <a:pt x="29" y="209"/>
                    </a:moveTo>
                    <a:lnTo>
                      <a:pt x="29" y="221"/>
                    </a:lnTo>
                    <a:lnTo>
                      <a:pt x="17" y="221"/>
                    </a:lnTo>
                    <a:lnTo>
                      <a:pt x="17" y="209"/>
                    </a:lnTo>
                    <a:lnTo>
                      <a:pt x="29" y="209"/>
                    </a:lnTo>
                    <a:close/>
                    <a:moveTo>
                      <a:pt x="29" y="233"/>
                    </a:moveTo>
                    <a:lnTo>
                      <a:pt x="29" y="246"/>
                    </a:lnTo>
                    <a:lnTo>
                      <a:pt x="17" y="246"/>
                    </a:lnTo>
                    <a:lnTo>
                      <a:pt x="17" y="233"/>
                    </a:lnTo>
                    <a:lnTo>
                      <a:pt x="29" y="233"/>
                    </a:lnTo>
                    <a:close/>
                    <a:moveTo>
                      <a:pt x="29" y="258"/>
                    </a:moveTo>
                    <a:lnTo>
                      <a:pt x="29" y="270"/>
                    </a:lnTo>
                    <a:lnTo>
                      <a:pt x="17" y="270"/>
                    </a:lnTo>
                    <a:lnTo>
                      <a:pt x="17" y="258"/>
                    </a:lnTo>
                    <a:lnTo>
                      <a:pt x="29" y="258"/>
                    </a:lnTo>
                    <a:close/>
                    <a:moveTo>
                      <a:pt x="29" y="282"/>
                    </a:moveTo>
                    <a:lnTo>
                      <a:pt x="29" y="294"/>
                    </a:lnTo>
                    <a:lnTo>
                      <a:pt x="17" y="294"/>
                    </a:lnTo>
                    <a:lnTo>
                      <a:pt x="17" y="282"/>
                    </a:lnTo>
                    <a:lnTo>
                      <a:pt x="29" y="282"/>
                    </a:lnTo>
                    <a:close/>
                    <a:moveTo>
                      <a:pt x="29" y="306"/>
                    </a:moveTo>
                    <a:lnTo>
                      <a:pt x="29" y="318"/>
                    </a:lnTo>
                    <a:lnTo>
                      <a:pt x="17" y="318"/>
                    </a:lnTo>
                    <a:lnTo>
                      <a:pt x="17" y="306"/>
                    </a:lnTo>
                    <a:lnTo>
                      <a:pt x="29" y="306"/>
                    </a:lnTo>
                    <a:close/>
                    <a:moveTo>
                      <a:pt x="29" y="330"/>
                    </a:moveTo>
                    <a:lnTo>
                      <a:pt x="29" y="342"/>
                    </a:lnTo>
                    <a:lnTo>
                      <a:pt x="17" y="342"/>
                    </a:lnTo>
                    <a:lnTo>
                      <a:pt x="17" y="330"/>
                    </a:lnTo>
                    <a:lnTo>
                      <a:pt x="29" y="330"/>
                    </a:lnTo>
                    <a:close/>
                    <a:moveTo>
                      <a:pt x="29" y="354"/>
                    </a:moveTo>
                    <a:lnTo>
                      <a:pt x="29" y="366"/>
                    </a:lnTo>
                    <a:lnTo>
                      <a:pt x="17" y="366"/>
                    </a:lnTo>
                    <a:lnTo>
                      <a:pt x="17" y="354"/>
                    </a:lnTo>
                    <a:lnTo>
                      <a:pt x="29" y="354"/>
                    </a:lnTo>
                    <a:close/>
                    <a:moveTo>
                      <a:pt x="29" y="378"/>
                    </a:moveTo>
                    <a:lnTo>
                      <a:pt x="29" y="390"/>
                    </a:lnTo>
                    <a:lnTo>
                      <a:pt x="17" y="390"/>
                    </a:lnTo>
                    <a:lnTo>
                      <a:pt x="17" y="378"/>
                    </a:lnTo>
                    <a:lnTo>
                      <a:pt x="29" y="378"/>
                    </a:lnTo>
                    <a:close/>
                    <a:moveTo>
                      <a:pt x="29" y="402"/>
                    </a:moveTo>
                    <a:lnTo>
                      <a:pt x="29" y="414"/>
                    </a:lnTo>
                    <a:lnTo>
                      <a:pt x="17" y="414"/>
                    </a:lnTo>
                    <a:lnTo>
                      <a:pt x="17" y="402"/>
                    </a:lnTo>
                    <a:lnTo>
                      <a:pt x="29" y="402"/>
                    </a:lnTo>
                    <a:close/>
                    <a:moveTo>
                      <a:pt x="29" y="426"/>
                    </a:moveTo>
                    <a:lnTo>
                      <a:pt x="29" y="438"/>
                    </a:lnTo>
                    <a:lnTo>
                      <a:pt x="17" y="438"/>
                    </a:lnTo>
                    <a:lnTo>
                      <a:pt x="17" y="426"/>
                    </a:lnTo>
                    <a:lnTo>
                      <a:pt x="29" y="426"/>
                    </a:lnTo>
                    <a:close/>
                    <a:moveTo>
                      <a:pt x="29" y="451"/>
                    </a:moveTo>
                    <a:lnTo>
                      <a:pt x="29" y="463"/>
                    </a:lnTo>
                    <a:lnTo>
                      <a:pt x="17" y="463"/>
                    </a:lnTo>
                    <a:lnTo>
                      <a:pt x="17" y="451"/>
                    </a:lnTo>
                    <a:lnTo>
                      <a:pt x="29" y="451"/>
                    </a:lnTo>
                    <a:close/>
                    <a:moveTo>
                      <a:pt x="29" y="475"/>
                    </a:moveTo>
                    <a:lnTo>
                      <a:pt x="29" y="487"/>
                    </a:lnTo>
                    <a:lnTo>
                      <a:pt x="17" y="487"/>
                    </a:lnTo>
                    <a:lnTo>
                      <a:pt x="17" y="475"/>
                    </a:lnTo>
                    <a:lnTo>
                      <a:pt x="29" y="475"/>
                    </a:lnTo>
                    <a:close/>
                    <a:moveTo>
                      <a:pt x="29" y="499"/>
                    </a:moveTo>
                    <a:lnTo>
                      <a:pt x="29" y="511"/>
                    </a:lnTo>
                    <a:lnTo>
                      <a:pt x="17" y="511"/>
                    </a:lnTo>
                    <a:lnTo>
                      <a:pt x="17" y="499"/>
                    </a:lnTo>
                    <a:lnTo>
                      <a:pt x="29" y="499"/>
                    </a:lnTo>
                    <a:close/>
                    <a:moveTo>
                      <a:pt x="29" y="523"/>
                    </a:moveTo>
                    <a:lnTo>
                      <a:pt x="29" y="535"/>
                    </a:lnTo>
                    <a:lnTo>
                      <a:pt x="17" y="535"/>
                    </a:lnTo>
                    <a:lnTo>
                      <a:pt x="17" y="523"/>
                    </a:lnTo>
                    <a:lnTo>
                      <a:pt x="29" y="523"/>
                    </a:lnTo>
                    <a:close/>
                    <a:moveTo>
                      <a:pt x="29" y="547"/>
                    </a:moveTo>
                    <a:lnTo>
                      <a:pt x="29" y="559"/>
                    </a:lnTo>
                    <a:lnTo>
                      <a:pt x="17" y="559"/>
                    </a:lnTo>
                    <a:lnTo>
                      <a:pt x="17" y="547"/>
                    </a:lnTo>
                    <a:lnTo>
                      <a:pt x="29" y="547"/>
                    </a:lnTo>
                    <a:close/>
                    <a:moveTo>
                      <a:pt x="29" y="571"/>
                    </a:moveTo>
                    <a:lnTo>
                      <a:pt x="29" y="583"/>
                    </a:lnTo>
                    <a:lnTo>
                      <a:pt x="17" y="583"/>
                    </a:lnTo>
                    <a:lnTo>
                      <a:pt x="17" y="571"/>
                    </a:lnTo>
                    <a:lnTo>
                      <a:pt x="29" y="571"/>
                    </a:lnTo>
                    <a:close/>
                    <a:moveTo>
                      <a:pt x="29" y="595"/>
                    </a:moveTo>
                    <a:lnTo>
                      <a:pt x="29" y="607"/>
                    </a:lnTo>
                    <a:lnTo>
                      <a:pt x="17" y="607"/>
                    </a:lnTo>
                    <a:lnTo>
                      <a:pt x="17" y="595"/>
                    </a:lnTo>
                    <a:lnTo>
                      <a:pt x="29" y="595"/>
                    </a:lnTo>
                    <a:close/>
                    <a:moveTo>
                      <a:pt x="29" y="619"/>
                    </a:moveTo>
                    <a:lnTo>
                      <a:pt x="29" y="631"/>
                    </a:lnTo>
                    <a:lnTo>
                      <a:pt x="17" y="631"/>
                    </a:lnTo>
                    <a:lnTo>
                      <a:pt x="17" y="619"/>
                    </a:lnTo>
                    <a:lnTo>
                      <a:pt x="29" y="619"/>
                    </a:lnTo>
                    <a:close/>
                    <a:moveTo>
                      <a:pt x="29" y="643"/>
                    </a:moveTo>
                    <a:lnTo>
                      <a:pt x="29" y="656"/>
                    </a:lnTo>
                    <a:lnTo>
                      <a:pt x="17" y="656"/>
                    </a:lnTo>
                    <a:lnTo>
                      <a:pt x="17" y="643"/>
                    </a:lnTo>
                    <a:lnTo>
                      <a:pt x="29" y="643"/>
                    </a:lnTo>
                    <a:close/>
                    <a:moveTo>
                      <a:pt x="29" y="668"/>
                    </a:moveTo>
                    <a:lnTo>
                      <a:pt x="29" y="680"/>
                    </a:lnTo>
                    <a:lnTo>
                      <a:pt x="17" y="680"/>
                    </a:lnTo>
                    <a:lnTo>
                      <a:pt x="17" y="668"/>
                    </a:lnTo>
                    <a:lnTo>
                      <a:pt x="29" y="668"/>
                    </a:lnTo>
                    <a:close/>
                    <a:moveTo>
                      <a:pt x="29" y="692"/>
                    </a:moveTo>
                    <a:lnTo>
                      <a:pt x="29" y="704"/>
                    </a:lnTo>
                    <a:lnTo>
                      <a:pt x="17" y="704"/>
                    </a:lnTo>
                    <a:lnTo>
                      <a:pt x="17" y="692"/>
                    </a:lnTo>
                    <a:lnTo>
                      <a:pt x="29" y="692"/>
                    </a:lnTo>
                    <a:close/>
                    <a:moveTo>
                      <a:pt x="29" y="716"/>
                    </a:moveTo>
                    <a:lnTo>
                      <a:pt x="29" y="728"/>
                    </a:lnTo>
                    <a:lnTo>
                      <a:pt x="17" y="728"/>
                    </a:lnTo>
                    <a:lnTo>
                      <a:pt x="17" y="716"/>
                    </a:lnTo>
                    <a:lnTo>
                      <a:pt x="29" y="716"/>
                    </a:lnTo>
                    <a:close/>
                    <a:moveTo>
                      <a:pt x="29" y="740"/>
                    </a:moveTo>
                    <a:lnTo>
                      <a:pt x="29" y="752"/>
                    </a:lnTo>
                    <a:lnTo>
                      <a:pt x="17" y="752"/>
                    </a:lnTo>
                    <a:lnTo>
                      <a:pt x="17" y="740"/>
                    </a:lnTo>
                    <a:lnTo>
                      <a:pt x="29" y="740"/>
                    </a:lnTo>
                    <a:close/>
                    <a:moveTo>
                      <a:pt x="29" y="764"/>
                    </a:moveTo>
                    <a:lnTo>
                      <a:pt x="29" y="776"/>
                    </a:lnTo>
                    <a:lnTo>
                      <a:pt x="17" y="776"/>
                    </a:lnTo>
                    <a:lnTo>
                      <a:pt x="17" y="764"/>
                    </a:lnTo>
                    <a:lnTo>
                      <a:pt x="29" y="764"/>
                    </a:lnTo>
                    <a:close/>
                    <a:moveTo>
                      <a:pt x="29" y="788"/>
                    </a:moveTo>
                    <a:lnTo>
                      <a:pt x="29" y="800"/>
                    </a:lnTo>
                    <a:lnTo>
                      <a:pt x="17" y="800"/>
                    </a:lnTo>
                    <a:lnTo>
                      <a:pt x="17" y="788"/>
                    </a:lnTo>
                    <a:lnTo>
                      <a:pt x="29" y="788"/>
                    </a:lnTo>
                    <a:close/>
                    <a:moveTo>
                      <a:pt x="29" y="812"/>
                    </a:moveTo>
                    <a:lnTo>
                      <a:pt x="29" y="824"/>
                    </a:lnTo>
                    <a:lnTo>
                      <a:pt x="17" y="824"/>
                    </a:lnTo>
                    <a:lnTo>
                      <a:pt x="17" y="812"/>
                    </a:lnTo>
                    <a:lnTo>
                      <a:pt x="29" y="812"/>
                    </a:lnTo>
                    <a:close/>
                    <a:moveTo>
                      <a:pt x="29" y="836"/>
                    </a:moveTo>
                    <a:lnTo>
                      <a:pt x="29" y="848"/>
                    </a:lnTo>
                    <a:lnTo>
                      <a:pt x="17" y="848"/>
                    </a:lnTo>
                    <a:lnTo>
                      <a:pt x="17" y="836"/>
                    </a:lnTo>
                    <a:lnTo>
                      <a:pt x="29" y="836"/>
                    </a:lnTo>
                    <a:close/>
                    <a:moveTo>
                      <a:pt x="29" y="861"/>
                    </a:moveTo>
                    <a:lnTo>
                      <a:pt x="29" y="873"/>
                    </a:lnTo>
                    <a:lnTo>
                      <a:pt x="17" y="873"/>
                    </a:lnTo>
                    <a:lnTo>
                      <a:pt x="17" y="861"/>
                    </a:lnTo>
                    <a:lnTo>
                      <a:pt x="29" y="861"/>
                    </a:lnTo>
                    <a:close/>
                    <a:moveTo>
                      <a:pt x="29" y="885"/>
                    </a:moveTo>
                    <a:lnTo>
                      <a:pt x="29" y="897"/>
                    </a:lnTo>
                    <a:lnTo>
                      <a:pt x="17" y="897"/>
                    </a:lnTo>
                    <a:lnTo>
                      <a:pt x="17" y="885"/>
                    </a:lnTo>
                    <a:lnTo>
                      <a:pt x="29" y="885"/>
                    </a:lnTo>
                    <a:close/>
                    <a:moveTo>
                      <a:pt x="29" y="909"/>
                    </a:moveTo>
                    <a:lnTo>
                      <a:pt x="29" y="921"/>
                    </a:lnTo>
                    <a:lnTo>
                      <a:pt x="17" y="921"/>
                    </a:lnTo>
                    <a:lnTo>
                      <a:pt x="17" y="909"/>
                    </a:lnTo>
                    <a:lnTo>
                      <a:pt x="29" y="909"/>
                    </a:lnTo>
                    <a:close/>
                    <a:moveTo>
                      <a:pt x="29" y="933"/>
                    </a:moveTo>
                    <a:lnTo>
                      <a:pt x="29" y="945"/>
                    </a:lnTo>
                    <a:lnTo>
                      <a:pt x="17" y="945"/>
                    </a:lnTo>
                    <a:lnTo>
                      <a:pt x="17" y="933"/>
                    </a:lnTo>
                    <a:lnTo>
                      <a:pt x="29" y="933"/>
                    </a:lnTo>
                    <a:close/>
                    <a:moveTo>
                      <a:pt x="29" y="957"/>
                    </a:moveTo>
                    <a:lnTo>
                      <a:pt x="29" y="969"/>
                    </a:lnTo>
                    <a:lnTo>
                      <a:pt x="17" y="969"/>
                    </a:lnTo>
                    <a:lnTo>
                      <a:pt x="17" y="957"/>
                    </a:lnTo>
                    <a:lnTo>
                      <a:pt x="29" y="957"/>
                    </a:lnTo>
                    <a:close/>
                    <a:moveTo>
                      <a:pt x="29" y="981"/>
                    </a:moveTo>
                    <a:lnTo>
                      <a:pt x="29" y="993"/>
                    </a:lnTo>
                    <a:lnTo>
                      <a:pt x="17" y="993"/>
                    </a:lnTo>
                    <a:lnTo>
                      <a:pt x="17" y="981"/>
                    </a:lnTo>
                    <a:lnTo>
                      <a:pt x="29" y="981"/>
                    </a:lnTo>
                    <a:close/>
                    <a:moveTo>
                      <a:pt x="29" y="1005"/>
                    </a:moveTo>
                    <a:lnTo>
                      <a:pt x="29" y="1017"/>
                    </a:lnTo>
                    <a:lnTo>
                      <a:pt x="17" y="1017"/>
                    </a:lnTo>
                    <a:lnTo>
                      <a:pt x="17" y="1005"/>
                    </a:lnTo>
                    <a:lnTo>
                      <a:pt x="29" y="1005"/>
                    </a:lnTo>
                    <a:close/>
                    <a:moveTo>
                      <a:pt x="29" y="1029"/>
                    </a:moveTo>
                    <a:lnTo>
                      <a:pt x="29" y="1041"/>
                    </a:lnTo>
                    <a:lnTo>
                      <a:pt x="17" y="1041"/>
                    </a:lnTo>
                    <a:lnTo>
                      <a:pt x="17" y="1029"/>
                    </a:lnTo>
                    <a:lnTo>
                      <a:pt x="29" y="1029"/>
                    </a:lnTo>
                    <a:close/>
                    <a:moveTo>
                      <a:pt x="29" y="1053"/>
                    </a:moveTo>
                    <a:lnTo>
                      <a:pt x="29" y="1065"/>
                    </a:lnTo>
                    <a:lnTo>
                      <a:pt x="17" y="1065"/>
                    </a:lnTo>
                    <a:lnTo>
                      <a:pt x="17" y="1053"/>
                    </a:lnTo>
                    <a:lnTo>
                      <a:pt x="29" y="1053"/>
                    </a:lnTo>
                    <a:close/>
                    <a:moveTo>
                      <a:pt x="29" y="1078"/>
                    </a:moveTo>
                    <a:lnTo>
                      <a:pt x="29" y="1090"/>
                    </a:lnTo>
                    <a:lnTo>
                      <a:pt x="17" y="1090"/>
                    </a:lnTo>
                    <a:lnTo>
                      <a:pt x="17" y="1078"/>
                    </a:lnTo>
                    <a:lnTo>
                      <a:pt x="29" y="1078"/>
                    </a:lnTo>
                    <a:close/>
                    <a:moveTo>
                      <a:pt x="29" y="1102"/>
                    </a:moveTo>
                    <a:lnTo>
                      <a:pt x="29" y="1114"/>
                    </a:lnTo>
                    <a:lnTo>
                      <a:pt x="17" y="1114"/>
                    </a:lnTo>
                    <a:lnTo>
                      <a:pt x="17" y="1102"/>
                    </a:lnTo>
                    <a:lnTo>
                      <a:pt x="29" y="1102"/>
                    </a:lnTo>
                    <a:close/>
                    <a:moveTo>
                      <a:pt x="29" y="1126"/>
                    </a:moveTo>
                    <a:lnTo>
                      <a:pt x="29" y="1138"/>
                    </a:lnTo>
                    <a:lnTo>
                      <a:pt x="17" y="1138"/>
                    </a:lnTo>
                    <a:lnTo>
                      <a:pt x="17" y="1126"/>
                    </a:lnTo>
                    <a:lnTo>
                      <a:pt x="29" y="1126"/>
                    </a:lnTo>
                    <a:close/>
                    <a:moveTo>
                      <a:pt x="29" y="1150"/>
                    </a:moveTo>
                    <a:lnTo>
                      <a:pt x="29" y="1162"/>
                    </a:lnTo>
                    <a:lnTo>
                      <a:pt x="17" y="1162"/>
                    </a:lnTo>
                    <a:lnTo>
                      <a:pt x="17" y="1150"/>
                    </a:lnTo>
                    <a:lnTo>
                      <a:pt x="29" y="1150"/>
                    </a:lnTo>
                    <a:close/>
                    <a:moveTo>
                      <a:pt x="29" y="1174"/>
                    </a:moveTo>
                    <a:lnTo>
                      <a:pt x="29" y="1186"/>
                    </a:lnTo>
                    <a:lnTo>
                      <a:pt x="17" y="1186"/>
                    </a:lnTo>
                    <a:lnTo>
                      <a:pt x="17" y="1174"/>
                    </a:lnTo>
                    <a:lnTo>
                      <a:pt x="29" y="1174"/>
                    </a:lnTo>
                    <a:close/>
                    <a:moveTo>
                      <a:pt x="29" y="1198"/>
                    </a:moveTo>
                    <a:lnTo>
                      <a:pt x="29" y="1210"/>
                    </a:lnTo>
                    <a:lnTo>
                      <a:pt x="17" y="1210"/>
                    </a:lnTo>
                    <a:lnTo>
                      <a:pt x="17" y="1198"/>
                    </a:lnTo>
                    <a:lnTo>
                      <a:pt x="29" y="1198"/>
                    </a:lnTo>
                    <a:close/>
                    <a:moveTo>
                      <a:pt x="29" y="1222"/>
                    </a:moveTo>
                    <a:lnTo>
                      <a:pt x="29" y="1234"/>
                    </a:lnTo>
                    <a:lnTo>
                      <a:pt x="17" y="1234"/>
                    </a:lnTo>
                    <a:lnTo>
                      <a:pt x="17" y="1222"/>
                    </a:lnTo>
                    <a:lnTo>
                      <a:pt x="29" y="1222"/>
                    </a:lnTo>
                    <a:close/>
                    <a:moveTo>
                      <a:pt x="29" y="1246"/>
                    </a:moveTo>
                    <a:lnTo>
                      <a:pt x="29" y="1258"/>
                    </a:lnTo>
                    <a:lnTo>
                      <a:pt x="17" y="1258"/>
                    </a:lnTo>
                    <a:lnTo>
                      <a:pt x="17" y="1246"/>
                    </a:lnTo>
                    <a:lnTo>
                      <a:pt x="29" y="1246"/>
                    </a:lnTo>
                    <a:close/>
                    <a:moveTo>
                      <a:pt x="29" y="1270"/>
                    </a:moveTo>
                    <a:lnTo>
                      <a:pt x="29" y="1283"/>
                    </a:lnTo>
                    <a:lnTo>
                      <a:pt x="17" y="1283"/>
                    </a:lnTo>
                    <a:lnTo>
                      <a:pt x="17" y="1270"/>
                    </a:lnTo>
                    <a:lnTo>
                      <a:pt x="29" y="1270"/>
                    </a:lnTo>
                    <a:close/>
                    <a:moveTo>
                      <a:pt x="29" y="1295"/>
                    </a:moveTo>
                    <a:lnTo>
                      <a:pt x="29" y="1307"/>
                    </a:lnTo>
                    <a:lnTo>
                      <a:pt x="17" y="1307"/>
                    </a:lnTo>
                    <a:lnTo>
                      <a:pt x="17" y="1295"/>
                    </a:lnTo>
                    <a:lnTo>
                      <a:pt x="29" y="1295"/>
                    </a:lnTo>
                    <a:close/>
                    <a:moveTo>
                      <a:pt x="29" y="1319"/>
                    </a:moveTo>
                    <a:lnTo>
                      <a:pt x="29" y="1331"/>
                    </a:lnTo>
                    <a:lnTo>
                      <a:pt x="17" y="1331"/>
                    </a:lnTo>
                    <a:lnTo>
                      <a:pt x="17" y="1319"/>
                    </a:lnTo>
                    <a:lnTo>
                      <a:pt x="29" y="1319"/>
                    </a:lnTo>
                    <a:close/>
                    <a:moveTo>
                      <a:pt x="29" y="1343"/>
                    </a:moveTo>
                    <a:lnTo>
                      <a:pt x="29" y="1355"/>
                    </a:lnTo>
                    <a:lnTo>
                      <a:pt x="17" y="1355"/>
                    </a:lnTo>
                    <a:lnTo>
                      <a:pt x="17" y="1343"/>
                    </a:lnTo>
                    <a:lnTo>
                      <a:pt x="29" y="1343"/>
                    </a:lnTo>
                    <a:close/>
                    <a:moveTo>
                      <a:pt x="29" y="1367"/>
                    </a:moveTo>
                    <a:lnTo>
                      <a:pt x="29" y="1379"/>
                    </a:lnTo>
                    <a:lnTo>
                      <a:pt x="17" y="1379"/>
                    </a:lnTo>
                    <a:lnTo>
                      <a:pt x="17" y="1367"/>
                    </a:lnTo>
                    <a:lnTo>
                      <a:pt x="29" y="1367"/>
                    </a:lnTo>
                    <a:close/>
                    <a:moveTo>
                      <a:pt x="29" y="1391"/>
                    </a:moveTo>
                    <a:lnTo>
                      <a:pt x="29" y="1403"/>
                    </a:lnTo>
                    <a:lnTo>
                      <a:pt x="17" y="1403"/>
                    </a:lnTo>
                    <a:lnTo>
                      <a:pt x="17" y="1391"/>
                    </a:lnTo>
                    <a:lnTo>
                      <a:pt x="29" y="1391"/>
                    </a:lnTo>
                    <a:close/>
                    <a:moveTo>
                      <a:pt x="29" y="1415"/>
                    </a:moveTo>
                    <a:lnTo>
                      <a:pt x="29" y="1427"/>
                    </a:lnTo>
                    <a:lnTo>
                      <a:pt x="17" y="1427"/>
                    </a:lnTo>
                    <a:lnTo>
                      <a:pt x="17" y="1415"/>
                    </a:lnTo>
                    <a:lnTo>
                      <a:pt x="29" y="1415"/>
                    </a:lnTo>
                    <a:close/>
                    <a:moveTo>
                      <a:pt x="29" y="1439"/>
                    </a:moveTo>
                    <a:lnTo>
                      <a:pt x="29" y="1451"/>
                    </a:lnTo>
                    <a:lnTo>
                      <a:pt x="17" y="1451"/>
                    </a:lnTo>
                    <a:lnTo>
                      <a:pt x="17" y="1439"/>
                    </a:lnTo>
                    <a:lnTo>
                      <a:pt x="29" y="1439"/>
                    </a:lnTo>
                    <a:close/>
                    <a:moveTo>
                      <a:pt x="29" y="1463"/>
                    </a:moveTo>
                    <a:lnTo>
                      <a:pt x="29" y="1475"/>
                    </a:lnTo>
                    <a:lnTo>
                      <a:pt x="17" y="1475"/>
                    </a:lnTo>
                    <a:lnTo>
                      <a:pt x="17" y="1463"/>
                    </a:lnTo>
                    <a:lnTo>
                      <a:pt x="29" y="1463"/>
                    </a:lnTo>
                    <a:close/>
                    <a:moveTo>
                      <a:pt x="29" y="1488"/>
                    </a:moveTo>
                    <a:lnTo>
                      <a:pt x="29" y="1500"/>
                    </a:lnTo>
                    <a:lnTo>
                      <a:pt x="17" y="1500"/>
                    </a:lnTo>
                    <a:lnTo>
                      <a:pt x="17" y="1488"/>
                    </a:lnTo>
                    <a:lnTo>
                      <a:pt x="29" y="1488"/>
                    </a:lnTo>
                    <a:close/>
                    <a:moveTo>
                      <a:pt x="29" y="1512"/>
                    </a:moveTo>
                    <a:lnTo>
                      <a:pt x="29" y="1524"/>
                    </a:lnTo>
                    <a:lnTo>
                      <a:pt x="17" y="1524"/>
                    </a:lnTo>
                    <a:lnTo>
                      <a:pt x="17" y="1512"/>
                    </a:lnTo>
                    <a:lnTo>
                      <a:pt x="29" y="1512"/>
                    </a:lnTo>
                    <a:close/>
                    <a:moveTo>
                      <a:pt x="29" y="1536"/>
                    </a:moveTo>
                    <a:lnTo>
                      <a:pt x="29" y="1548"/>
                    </a:lnTo>
                    <a:lnTo>
                      <a:pt x="17" y="1548"/>
                    </a:lnTo>
                    <a:lnTo>
                      <a:pt x="17" y="1536"/>
                    </a:lnTo>
                    <a:lnTo>
                      <a:pt x="29" y="1536"/>
                    </a:lnTo>
                    <a:close/>
                    <a:moveTo>
                      <a:pt x="29" y="1560"/>
                    </a:moveTo>
                    <a:lnTo>
                      <a:pt x="29" y="1572"/>
                    </a:lnTo>
                    <a:lnTo>
                      <a:pt x="17" y="1572"/>
                    </a:lnTo>
                    <a:lnTo>
                      <a:pt x="17" y="1560"/>
                    </a:lnTo>
                    <a:lnTo>
                      <a:pt x="29" y="1560"/>
                    </a:lnTo>
                    <a:close/>
                    <a:moveTo>
                      <a:pt x="29" y="1584"/>
                    </a:moveTo>
                    <a:lnTo>
                      <a:pt x="29" y="1596"/>
                    </a:lnTo>
                    <a:lnTo>
                      <a:pt x="17" y="1596"/>
                    </a:lnTo>
                    <a:lnTo>
                      <a:pt x="17" y="1584"/>
                    </a:lnTo>
                    <a:lnTo>
                      <a:pt x="29" y="1584"/>
                    </a:lnTo>
                    <a:close/>
                    <a:moveTo>
                      <a:pt x="29" y="1608"/>
                    </a:moveTo>
                    <a:lnTo>
                      <a:pt x="29" y="1620"/>
                    </a:lnTo>
                    <a:lnTo>
                      <a:pt x="17" y="1620"/>
                    </a:lnTo>
                    <a:lnTo>
                      <a:pt x="17" y="1608"/>
                    </a:lnTo>
                    <a:lnTo>
                      <a:pt x="29" y="1608"/>
                    </a:lnTo>
                    <a:close/>
                    <a:moveTo>
                      <a:pt x="29" y="1632"/>
                    </a:moveTo>
                    <a:lnTo>
                      <a:pt x="29" y="1644"/>
                    </a:lnTo>
                    <a:lnTo>
                      <a:pt x="17" y="1644"/>
                    </a:lnTo>
                    <a:lnTo>
                      <a:pt x="17" y="1632"/>
                    </a:lnTo>
                    <a:lnTo>
                      <a:pt x="29" y="1632"/>
                    </a:lnTo>
                    <a:close/>
                    <a:moveTo>
                      <a:pt x="29" y="1656"/>
                    </a:moveTo>
                    <a:lnTo>
                      <a:pt x="29" y="1668"/>
                    </a:lnTo>
                    <a:lnTo>
                      <a:pt x="17" y="1668"/>
                    </a:lnTo>
                    <a:lnTo>
                      <a:pt x="17" y="1656"/>
                    </a:lnTo>
                    <a:lnTo>
                      <a:pt x="29" y="1656"/>
                    </a:lnTo>
                    <a:close/>
                    <a:moveTo>
                      <a:pt x="29" y="1680"/>
                    </a:moveTo>
                    <a:lnTo>
                      <a:pt x="29" y="1693"/>
                    </a:lnTo>
                    <a:lnTo>
                      <a:pt x="17" y="1693"/>
                    </a:lnTo>
                    <a:lnTo>
                      <a:pt x="17" y="1680"/>
                    </a:lnTo>
                    <a:lnTo>
                      <a:pt x="29" y="1680"/>
                    </a:lnTo>
                    <a:close/>
                    <a:moveTo>
                      <a:pt x="29" y="1705"/>
                    </a:moveTo>
                    <a:lnTo>
                      <a:pt x="29" y="1717"/>
                    </a:lnTo>
                    <a:lnTo>
                      <a:pt x="17" y="1717"/>
                    </a:lnTo>
                    <a:lnTo>
                      <a:pt x="17" y="1705"/>
                    </a:lnTo>
                    <a:lnTo>
                      <a:pt x="29" y="1705"/>
                    </a:lnTo>
                    <a:close/>
                    <a:moveTo>
                      <a:pt x="29" y="1729"/>
                    </a:moveTo>
                    <a:lnTo>
                      <a:pt x="29" y="1741"/>
                    </a:lnTo>
                    <a:lnTo>
                      <a:pt x="17" y="1741"/>
                    </a:lnTo>
                    <a:lnTo>
                      <a:pt x="17" y="1729"/>
                    </a:lnTo>
                    <a:lnTo>
                      <a:pt x="29" y="1729"/>
                    </a:lnTo>
                    <a:close/>
                    <a:moveTo>
                      <a:pt x="29" y="1753"/>
                    </a:moveTo>
                    <a:lnTo>
                      <a:pt x="29" y="1765"/>
                    </a:lnTo>
                    <a:lnTo>
                      <a:pt x="17" y="1765"/>
                    </a:lnTo>
                    <a:lnTo>
                      <a:pt x="17" y="1753"/>
                    </a:lnTo>
                    <a:lnTo>
                      <a:pt x="29" y="1753"/>
                    </a:lnTo>
                    <a:close/>
                    <a:moveTo>
                      <a:pt x="29" y="1777"/>
                    </a:moveTo>
                    <a:lnTo>
                      <a:pt x="29" y="1789"/>
                    </a:lnTo>
                    <a:lnTo>
                      <a:pt x="17" y="1789"/>
                    </a:lnTo>
                    <a:lnTo>
                      <a:pt x="17" y="1777"/>
                    </a:lnTo>
                    <a:lnTo>
                      <a:pt x="29" y="1777"/>
                    </a:lnTo>
                    <a:close/>
                    <a:moveTo>
                      <a:pt x="29" y="1801"/>
                    </a:moveTo>
                    <a:lnTo>
                      <a:pt x="29" y="1813"/>
                    </a:lnTo>
                    <a:lnTo>
                      <a:pt x="17" y="1813"/>
                    </a:lnTo>
                    <a:lnTo>
                      <a:pt x="17" y="1801"/>
                    </a:lnTo>
                    <a:lnTo>
                      <a:pt x="29" y="1801"/>
                    </a:lnTo>
                    <a:close/>
                    <a:moveTo>
                      <a:pt x="29" y="1825"/>
                    </a:moveTo>
                    <a:lnTo>
                      <a:pt x="29" y="1837"/>
                    </a:lnTo>
                    <a:lnTo>
                      <a:pt x="17" y="1837"/>
                    </a:lnTo>
                    <a:lnTo>
                      <a:pt x="17" y="1825"/>
                    </a:lnTo>
                    <a:lnTo>
                      <a:pt x="29" y="1825"/>
                    </a:lnTo>
                    <a:close/>
                    <a:moveTo>
                      <a:pt x="29" y="1849"/>
                    </a:moveTo>
                    <a:lnTo>
                      <a:pt x="29" y="1861"/>
                    </a:lnTo>
                    <a:lnTo>
                      <a:pt x="17" y="1861"/>
                    </a:lnTo>
                    <a:lnTo>
                      <a:pt x="17" y="1849"/>
                    </a:lnTo>
                    <a:lnTo>
                      <a:pt x="29" y="1849"/>
                    </a:lnTo>
                    <a:close/>
                    <a:moveTo>
                      <a:pt x="29" y="1873"/>
                    </a:moveTo>
                    <a:lnTo>
                      <a:pt x="29" y="1885"/>
                    </a:lnTo>
                    <a:lnTo>
                      <a:pt x="17" y="1885"/>
                    </a:lnTo>
                    <a:lnTo>
                      <a:pt x="17" y="1873"/>
                    </a:lnTo>
                    <a:lnTo>
                      <a:pt x="29" y="1873"/>
                    </a:lnTo>
                    <a:close/>
                    <a:moveTo>
                      <a:pt x="29" y="1898"/>
                    </a:moveTo>
                    <a:lnTo>
                      <a:pt x="29" y="1910"/>
                    </a:lnTo>
                    <a:lnTo>
                      <a:pt x="17" y="1910"/>
                    </a:lnTo>
                    <a:lnTo>
                      <a:pt x="17" y="1898"/>
                    </a:lnTo>
                    <a:lnTo>
                      <a:pt x="29" y="1898"/>
                    </a:lnTo>
                    <a:close/>
                    <a:moveTo>
                      <a:pt x="29" y="1922"/>
                    </a:moveTo>
                    <a:lnTo>
                      <a:pt x="29" y="1934"/>
                    </a:lnTo>
                    <a:lnTo>
                      <a:pt x="17" y="1934"/>
                    </a:lnTo>
                    <a:lnTo>
                      <a:pt x="17" y="1922"/>
                    </a:lnTo>
                    <a:lnTo>
                      <a:pt x="29" y="1922"/>
                    </a:lnTo>
                    <a:close/>
                    <a:moveTo>
                      <a:pt x="29" y="1946"/>
                    </a:moveTo>
                    <a:lnTo>
                      <a:pt x="29" y="1958"/>
                    </a:lnTo>
                    <a:lnTo>
                      <a:pt x="17" y="1958"/>
                    </a:lnTo>
                    <a:lnTo>
                      <a:pt x="17" y="1946"/>
                    </a:lnTo>
                    <a:lnTo>
                      <a:pt x="29" y="1946"/>
                    </a:lnTo>
                    <a:close/>
                    <a:moveTo>
                      <a:pt x="29" y="1970"/>
                    </a:moveTo>
                    <a:lnTo>
                      <a:pt x="29" y="1982"/>
                    </a:lnTo>
                    <a:lnTo>
                      <a:pt x="17" y="1982"/>
                    </a:lnTo>
                    <a:lnTo>
                      <a:pt x="17" y="1970"/>
                    </a:lnTo>
                    <a:lnTo>
                      <a:pt x="29" y="1970"/>
                    </a:lnTo>
                    <a:close/>
                    <a:moveTo>
                      <a:pt x="29" y="1994"/>
                    </a:moveTo>
                    <a:lnTo>
                      <a:pt x="29" y="2006"/>
                    </a:lnTo>
                    <a:lnTo>
                      <a:pt x="17" y="2006"/>
                    </a:lnTo>
                    <a:lnTo>
                      <a:pt x="17" y="1994"/>
                    </a:lnTo>
                    <a:lnTo>
                      <a:pt x="29" y="1994"/>
                    </a:lnTo>
                    <a:close/>
                    <a:moveTo>
                      <a:pt x="29" y="2018"/>
                    </a:moveTo>
                    <a:lnTo>
                      <a:pt x="29" y="2030"/>
                    </a:lnTo>
                    <a:lnTo>
                      <a:pt x="17" y="2030"/>
                    </a:lnTo>
                    <a:lnTo>
                      <a:pt x="17" y="2018"/>
                    </a:lnTo>
                    <a:lnTo>
                      <a:pt x="29" y="2018"/>
                    </a:lnTo>
                    <a:close/>
                    <a:moveTo>
                      <a:pt x="29" y="2042"/>
                    </a:moveTo>
                    <a:lnTo>
                      <a:pt x="29" y="2054"/>
                    </a:lnTo>
                    <a:lnTo>
                      <a:pt x="17" y="2054"/>
                    </a:lnTo>
                    <a:lnTo>
                      <a:pt x="17" y="2042"/>
                    </a:lnTo>
                    <a:lnTo>
                      <a:pt x="29" y="2042"/>
                    </a:lnTo>
                    <a:close/>
                    <a:moveTo>
                      <a:pt x="29" y="2066"/>
                    </a:moveTo>
                    <a:lnTo>
                      <a:pt x="29" y="2078"/>
                    </a:lnTo>
                    <a:lnTo>
                      <a:pt x="17" y="2078"/>
                    </a:lnTo>
                    <a:lnTo>
                      <a:pt x="17" y="2066"/>
                    </a:lnTo>
                    <a:lnTo>
                      <a:pt x="29" y="2066"/>
                    </a:lnTo>
                    <a:close/>
                    <a:moveTo>
                      <a:pt x="29" y="2090"/>
                    </a:moveTo>
                    <a:lnTo>
                      <a:pt x="28" y="2101"/>
                    </a:lnTo>
                    <a:lnTo>
                      <a:pt x="16" y="2101"/>
                    </a:lnTo>
                    <a:lnTo>
                      <a:pt x="17" y="2090"/>
                    </a:lnTo>
                    <a:lnTo>
                      <a:pt x="29" y="2090"/>
                    </a:lnTo>
                    <a:close/>
                    <a:moveTo>
                      <a:pt x="0" y="49"/>
                    </a:moveTo>
                    <a:lnTo>
                      <a:pt x="24" y="0"/>
                    </a:lnTo>
                    <a:lnTo>
                      <a:pt x="48" y="49"/>
                    </a:lnTo>
                    <a:lnTo>
                      <a:pt x="0" y="49"/>
                    </a:lnTo>
                    <a:close/>
                  </a:path>
                </a:pathLst>
              </a:custGeom>
              <a:solidFill>
                <a:srgbClr val="000000"/>
              </a:solidFill>
              <a:ln w="1588">
                <a:solidFill>
                  <a:srgbClr val="000000"/>
                </a:solidFill>
                <a:bevel/>
                <a:headEnd/>
                <a:tailEnd/>
              </a:ln>
            </p:spPr>
            <p:txBody>
              <a:bodyPr/>
              <a:lstStyle/>
              <a:p>
                <a:endParaRPr lang="en-US" sz="1400"/>
              </a:p>
            </p:txBody>
          </p:sp>
          <p:grpSp>
            <p:nvGrpSpPr>
              <p:cNvPr id="52268" name="Group 94">
                <a:extLst>
                  <a:ext uri="{FF2B5EF4-FFF2-40B4-BE49-F238E27FC236}">
                    <a16:creationId xmlns:a16="http://schemas.microsoft.com/office/drawing/2014/main" id="{AF7021B0-09E0-4626-9718-9231F22B59C1}"/>
                  </a:ext>
                </a:extLst>
              </p:cNvPr>
              <p:cNvGrpSpPr>
                <a:grpSpLocks/>
              </p:cNvGrpSpPr>
              <p:nvPr/>
            </p:nvGrpSpPr>
            <p:grpSpPr bwMode="auto">
              <a:xfrm>
                <a:off x="815" y="3097"/>
                <a:ext cx="1614" cy="714"/>
                <a:chOff x="815" y="3097"/>
                <a:chExt cx="1614" cy="714"/>
              </a:xfrm>
            </p:grpSpPr>
            <p:grpSp>
              <p:nvGrpSpPr>
                <p:cNvPr id="52269" name="Group 48">
                  <a:extLst>
                    <a:ext uri="{FF2B5EF4-FFF2-40B4-BE49-F238E27FC236}">
                      <a16:creationId xmlns:a16="http://schemas.microsoft.com/office/drawing/2014/main" id="{F14ADA2C-3FB2-4AE3-9848-979FC3180287}"/>
                    </a:ext>
                  </a:extLst>
                </p:cNvPr>
                <p:cNvGrpSpPr>
                  <a:grpSpLocks/>
                </p:cNvGrpSpPr>
                <p:nvPr/>
              </p:nvGrpSpPr>
              <p:grpSpPr bwMode="auto">
                <a:xfrm>
                  <a:off x="815" y="3097"/>
                  <a:ext cx="1614" cy="714"/>
                  <a:chOff x="815" y="3097"/>
                  <a:chExt cx="1614" cy="714"/>
                </a:xfrm>
              </p:grpSpPr>
              <p:sp>
                <p:nvSpPr>
                  <p:cNvPr id="52276" name="Freeform 46">
                    <a:extLst>
                      <a:ext uri="{FF2B5EF4-FFF2-40B4-BE49-F238E27FC236}">
                        <a16:creationId xmlns:a16="http://schemas.microsoft.com/office/drawing/2014/main" id="{434749CE-8350-4FFE-B2E8-2C33FB85A3B6}"/>
                      </a:ext>
                    </a:extLst>
                  </p:cNvPr>
                  <p:cNvSpPr>
                    <a:spLocks/>
                  </p:cNvSpPr>
                  <p:nvPr/>
                </p:nvSpPr>
                <p:spPr bwMode="auto">
                  <a:xfrm>
                    <a:off x="815" y="3097"/>
                    <a:ext cx="1614" cy="714"/>
                  </a:xfrm>
                  <a:custGeom>
                    <a:avLst/>
                    <a:gdLst>
                      <a:gd name="T0" fmla="*/ 0 w 1614"/>
                      <a:gd name="T1" fmla="*/ 406 h 714"/>
                      <a:gd name="T2" fmla="*/ 0 w 1614"/>
                      <a:gd name="T3" fmla="*/ 458 h 714"/>
                      <a:gd name="T4" fmla="*/ 0 w 1614"/>
                      <a:gd name="T5" fmla="*/ 458 h 714"/>
                      <a:gd name="T6" fmla="*/ 0 w 1614"/>
                      <a:gd name="T7" fmla="*/ 535 h 714"/>
                      <a:gd name="T8" fmla="*/ 0 w 1614"/>
                      <a:gd name="T9" fmla="*/ 714 h 714"/>
                      <a:gd name="T10" fmla="*/ 673 w 1614"/>
                      <a:gd name="T11" fmla="*/ 714 h 714"/>
                      <a:gd name="T12" fmla="*/ 673 w 1614"/>
                      <a:gd name="T13" fmla="*/ 714 h 714"/>
                      <a:gd name="T14" fmla="*/ 962 w 1614"/>
                      <a:gd name="T15" fmla="*/ 714 h 714"/>
                      <a:gd name="T16" fmla="*/ 1155 w 1614"/>
                      <a:gd name="T17" fmla="*/ 714 h 714"/>
                      <a:gd name="T18" fmla="*/ 1155 w 1614"/>
                      <a:gd name="T19" fmla="*/ 535 h 714"/>
                      <a:gd name="T20" fmla="*/ 1155 w 1614"/>
                      <a:gd name="T21" fmla="*/ 458 h 714"/>
                      <a:gd name="T22" fmla="*/ 1155 w 1614"/>
                      <a:gd name="T23" fmla="*/ 458 h 714"/>
                      <a:gd name="T24" fmla="*/ 1155 w 1614"/>
                      <a:gd name="T25" fmla="*/ 406 h 714"/>
                      <a:gd name="T26" fmla="*/ 962 w 1614"/>
                      <a:gd name="T27" fmla="*/ 406 h 714"/>
                      <a:gd name="T28" fmla="*/ 1614 w 1614"/>
                      <a:gd name="T29" fmla="*/ 0 h 714"/>
                      <a:gd name="T30" fmla="*/ 673 w 1614"/>
                      <a:gd name="T31" fmla="*/ 406 h 714"/>
                      <a:gd name="T32" fmla="*/ 0 w 1614"/>
                      <a:gd name="T33" fmla="*/ 406 h 7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4"/>
                      <a:gd name="T52" fmla="*/ 0 h 714"/>
                      <a:gd name="T53" fmla="*/ 1614 w 1614"/>
                      <a:gd name="T54" fmla="*/ 714 h 7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4" h="714">
                        <a:moveTo>
                          <a:pt x="0" y="406"/>
                        </a:moveTo>
                        <a:lnTo>
                          <a:pt x="0" y="458"/>
                        </a:lnTo>
                        <a:lnTo>
                          <a:pt x="0" y="535"/>
                        </a:lnTo>
                        <a:lnTo>
                          <a:pt x="0" y="714"/>
                        </a:lnTo>
                        <a:lnTo>
                          <a:pt x="673" y="714"/>
                        </a:lnTo>
                        <a:lnTo>
                          <a:pt x="962" y="714"/>
                        </a:lnTo>
                        <a:lnTo>
                          <a:pt x="1155" y="714"/>
                        </a:lnTo>
                        <a:lnTo>
                          <a:pt x="1155" y="535"/>
                        </a:lnTo>
                        <a:lnTo>
                          <a:pt x="1155" y="458"/>
                        </a:lnTo>
                        <a:lnTo>
                          <a:pt x="1155" y="406"/>
                        </a:lnTo>
                        <a:lnTo>
                          <a:pt x="962" y="406"/>
                        </a:lnTo>
                        <a:lnTo>
                          <a:pt x="1614" y="0"/>
                        </a:lnTo>
                        <a:lnTo>
                          <a:pt x="673" y="406"/>
                        </a:lnTo>
                        <a:lnTo>
                          <a:pt x="0"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77" name="Freeform 47">
                    <a:extLst>
                      <a:ext uri="{FF2B5EF4-FFF2-40B4-BE49-F238E27FC236}">
                        <a16:creationId xmlns:a16="http://schemas.microsoft.com/office/drawing/2014/main" id="{4CD6B8CB-17C1-4756-B951-E739737508B8}"/>
                      </a:ext>
                    </a:extLst>
                  </p:cNvPr>
                  <p:cNvSpPr>
                    <a:spLocks/>
                  </p:cNvSpPr>
                  <p:nvPr/>
                </p:nvSpPr>
                <p:spPr bwMode="auto">
                  <a:xfrm>
                    <a:off x="815" y="3097"/>
                    <a:ext cx="1614" cy="714"/>
                  </a:xfrm>
                  <a:custGeom>
                    <a:avLst/>
                    <a:gdLst>
                      <a:gd name="T0" fmla="*/ 0 w 1614"/>
                      <a:gd name="T1" fmla="*/ 406 h 714"/>
                      <a:gd name="T2" fmla="*/ 0 w 1614"/>
                      <a:gd name="T3" fmla="*/ 458 h 714"/>
                      <a:gd name="T4" fmla="*/ 0 w 1614"/>
                      <a:gd name="T5" fmla="*/ 458 h 714"/>
                      <a:gd name="T6" fmla="*/ 0 w 1614"/>
                      <a:gd name="T7" fmla="*/ 535 h 714"/>
                      <a:gd name="T8" fmla="*/ 0 w 1614"/>
                      <a:gd name="T9" fmla="*/ 714 h 714"/>
                      <a:gd name="T10" fmla="*/ 673 w 1614"/>
                      <a:gd name="T11" fmla="*/ 714 h 714"/>
                      <a:gd name="T12" fmla="*/ 673 w 1614"/>
                      <a:gd name="T13" fmla="*/ 714 h 714"/>
                      <a:gd name="T14" fmla="*/ 962 w 1614"/>
                      <a:gd name="T15" fmla="*/ 714 h 714"/>
                      <a:gd name="T16" fmla="*/ 1155 w 1614"/>
                      <a:gd name="T17" fmla="*/ 714 h 714"/>
                      <a:gd name="T18" fmla="*/ 1155 w 1614"/>
                      <a:gd name="T19" fmla="*/ 535 h 714"/>
                      <a:gd name="T20" fmla="*/ 1155 w 1614"/>
                      <a:gd name="T21" fmla="*/ 458 h 714"/>
                      <a:gd name="T22" fmla="*/ 1155 w 1614"/>
                      <a:gd name="T23" fmla="*/ 458 h 714"/>
                      <a:gd name="T24" fmla="*/ 1155 w 1614"/>
                      <a:gd name="T25" fmla="*/ 406 h 714"/>
                      <a:gd name="T26" fmla="*/ 962 w 1614"/>
                      <a:gd name="T27" fmla="*/ 406 h 714"/>
                      <a:gd name="T28" fmla="*/ 1614 w 1614"/>
                      <a:gd name="T29" fmla="*/ 0 h 714"/>
                      <a:gd name="T30" fmla="*/ 673 w 1614"/>
                      <a:gd name="T31" fmla="*/ 406 h 714"/>
                      <a:gd name="T32" fmla="*/ 0 w 1614"/>
                      <a:gd name="T33" fmla="*/ 406 h 7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4"/>
                      <a:gd name="T52" fmla="*/ 0 h 714"/>
                      <a:gd name="T53" fmla="*/ 1614 w 1614"/>
                      <a:gd name="T54" fmla="*/ 714 h 7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4" h="714">
                        <a:moveTo>
                          <a:pt x="0" y="406"/>
                        </a:moveTo>
                        <a:lnTo>
                          <a:pt x="0" y="458"/>
                        </a:lnTo>
                        <a:lnTo>
                          <a:pt x="0" y="535"/>
                        </a:lnTo>
                        <a:lnTo>
                          <a:pt x="0" y="714"/>
                        </a:lnTo>
                        <a:lnTo>
                          <a:pt x="673" y="714"/>
                        </a:lnTo>
                        <a:lnTo>
                          <a:pt x="962" y="714"/>
                        </a:lnTo>
                        <a:lnTo>
                          <a:pt x="1155" y="714"/>
                        </a:lnTo>
                        <a:lnTo>
                          <a:pt x="1155" y="535"/>
                        </a:lnTo>
                        <a:lnTo>
                          <a:pt x="1155" y="458"/>
                        </a:lnTo>
                        <a:lnTo>
                          <a:pt x="1155" y="406"/>
                        </a:lnTo>
                        <a:lnTo>
                          <a:pt x="962" y="406"/>
                        </a:lnTo>
                        <a:lnTo>
                          <a:pt x="1614" y="0"/>
                        </a:lnTo>
                        <a:lnTo>
                          <a:pt x="673" y="406"/>
                        </a:lnTo>
                        <a:lnTo>
                          <a:pt x="0" y="406"/>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70" name="Rectangle 49">
                  <a:extLst>
                    <a:ext uri="{FF2B5EF4-FFF2-40B4-BE49-F238E27FC236}">
                      <a16:creationId xmlns:a16="http://schemas.microsoft.com/office/drawing/2014/main" id="{CDB9DF90-7BF4-4EC4-85CA-C52AFD8699AB}"/>
                    </a:ext>
                  </a:extLst>
                </p:cNvPr>
                <p:cNvSpPr>
                  <a:spLocks noChangeArrowheads="1"/>
                </p:cNvSpPr>
                <p:nvPr/>
              </p:nvSpPr>
              <p:spPr bwMode="auto">
                <a:xfrm>
                  <a:off x="903" y="3544"/>
                  <a:ext cx="89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pH </a:t>
                  </a:r>
                  <a:r>
                    <a:rPr lang="cs-CZ" altLang="cs-CZ" sz="1200" dirty="0" err="1">
                      <a:solidFill>
                        <a:srgbClr val="000000"/>
                      </a:solidFill>
                      <a:latin typeface="Arial" panose="020B0604020202020204" pitchFamily="34" charset="0"/>
                    </a:rPr>
                    <a:t>after</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equilibration</a:t>
                  </a:r>
                  <a:endParaRPr lang="cs-CZ" altLang="cs-CZ" sz="1200" dirty="0">
                    <a:solidFill>
                      <a:srgbClr val="000000"/>
                    </a:solidFill>
                    <a:latin typeface="Arial" panose="020B0604020202020204" pitchFamily="34" charset="0"/>
                  </a:endParaRPr>
                </a:p>
              </p:txBody>
            </p:sp>
            <p:sp>
              <p:nvSpPr>
                <p:cNvPr id="52271" name="Rectangle 50">
                  <a:extLst>
                    <a:ext uri="{FF2B5EF4-FFF2-40B4-BE49-F238E27FC236}">
                      <a16:creationId xmlns:a16="http://schemas.microsoft.com/office/drawing/2014/main" id="{89FEF05C-3952-4597-9897-F6F739518E60}"/>
                    </a:ext>
                  </a:extLst>
                </p:cNvPr>
                <p:cNvSpPr>
                  <a:spLocks noChangeArrowheads="1"/>
                </p:cNvSpPr>
                <p:nvPr/>
              </p:nvSpPr>
              <p:spPr bwMode="auto">
                <a:xfrm>
                  <a:off x="1053"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2" name="Rectangle 51">
                  <a:extLst>
                    <a:ext uri="{FF2B5EF4-FFF2-40B4-BE49-F238E27FC236}">
                      <a16:creationId xmlns:a16="http://schemas.microsoft.com/office/drawing/2014/main" id="{F6BD9E25-49CB-4D11-BE9B-3CC0CF476996}"/>
                    </a:ext>
                  </a:extLst>
                </p:cNvPr>
                <p:cNvSpPr>
                  <a:spLocks noChangeArrowheads="1"/>
                </p:cNvSpPr>
                <p:nvPr/>
              </p:nvSpPr>
              <p:spPr bwMode="auto">
                <a:xfrm>
                  <a:off x="1186"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3" name="Rectangle 52">
                  <a:extLst>
                    <a:ext uri="{FF2B5EF4-FFF2-40B4-BE49-F238E27FC236}">
                      <a16:creationId xmlns:a16="http://schemas.microsoft.com/office/drawing/2014/main" id="{710F8F8E-CCE9-4B4E-8E59-2935AFF74304}"/>
                    </a:ext>
                  </a:extLst>
                </p:cNvPr>
                <p:cNvSpPr>
                  <a:spLocks noChangeArrowheads="1"/>
                </p:cNvSpPr>
                <p:nvPr/>
              </p:nvSpPr>
              <p:spPr bwMode="auto">
                <a:xfrm>
                  <a:off x="1632"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4" name="Rectangle 53">
                  <a:extLst>
                    <a:ext uri="{FF2B5EF4-FFF2-40B4-BE49-F238E27FC236}">
                      <a16:creationId xmlns:a16="http://schemas.microsoft.com/office/drawing/2014/main" id="{CFB6E2ED-412F-4752-B3B3-A8560D923DA4}"/>
                    </a:ext>
                  </a:extLst>
                </p:cNvPr>
                <p:cNvSpPr>
                  <a:spLocks noChangeArrowheads="1"/>
                </p:cNvSpPr>
                <p:nvPr/>
              </p:nvSpPr>
              <p:spPr bwMode="auto">
                <a:xfrm>
                  <a:off x="852" y="3660"/>
                  <a:ext cx="63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with</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high</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pCO</a:t>
                  </a:r>
                  <a:endParaRPr lang="cs-CZ" altLang="cs-CZ" sz="2399" dirty="0">
                    <a:latin typeface="Times New Roman" panose="02020603050405020304" pitchFamily="18" charset="0"/>
                  </a:endParaRPr>
                </a:p>
              </p:txBody>
            </p:sp>
            <p:sp>
              <p:nvSpPr>
                <p:cNvPr id="52275" name="Rectangle 54">
                  <a:extLst>
                    <a:ext uri="{FF2B5EF4-FFF2-40B4-BE49-F238E27FC236}">
                      <a16:creationId xmlns:a16="http://schemas.microsoft.com/office/drawing/2014/main" id="{8566CDA8-9177-44CD-9EC0-7D127069527D}"/>
                    </a:ext>
                  </a:extLst>
                </p:cNvPr>
                <p:cNvSpPr>
                  <a:spLocks noChangeArrowheads="1"/>
                </p:cNvSpPr>
                <p:nvPr/>
              </p:nvSpPr>
              <p:spPr bwMode="auto">
                <a:xfrm>
                  <a:off x="1474" y="371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grpSp>
        </p:grpSp>
        <p:grpSp>
          <p:nvGrpSpPr>
            <p:cNvPr id="52251" name="Group 93">
              <a:extLst>
                <a:ext uri="{FF2B5EF4-FFF2-40B4-BE49-F238E27FC236}">
                  <a16:creationId xmlns:a16="http://schemas.microsoft.com/office/drawing/2014/main" id="{7E8E6DFC-B982-40BD-AC22-3C053AEE5245}"/>
                </a:ext>
              </a:extLst>
            </p:cNvPr>
            <p:cNvGrpSpPr>
              <a:grpSpLocks/>
            </p:cNvGrpSpPr>
            <p:nvPr/>
          </p:nvGrpSpPr>
          <p:grpSpPr bwMode="auto">
            <a:xfrm>
              <a:off x="267" y="533"/>
              <a:ext cx="2171" cy="505"/>
              <a:chOff x="267" y="533"/>
              <a:chExt cx="2171" cy="505"/>
            </a:xfrm>
          </p:grpSpPr>
          <p:sp>
            <p:nvSpPr>
              <p:cNvPr id="52252" name="Freeform 20">
                <a:extLst>
                  <a:ext uri="{FF2B5EF4-FFF2-40B4-BE49-F238E27FC236}">
                    <a16:creationId xmlns:a16="http://schemas.microsoft.com/office/drawing/2014/main" id="{0775F3B3-FB07-4065-8546-53EAD7A24290}"/>
                  </a:ext>
                </a:extLst>
              </p:cNvPr>
              <p:cNvSpPr>
                <a:spLocks noEditPoints="1"/>
              </p:cNvSpPr>
              <p:nvPr/>
            </p:nvSpPr>
            <p:spPr bwMode="auto">
              <a:xfrm>
                <a:off x="1886" y="965"/>
                <a:ext cx="552" cy="48"/>
              </a:xfrm>
              <a:custGeom>
                <a:avLst/>
                <a:gdLst>
                  <a:gd name="T0" fmla="*/ 13 w 552"/>
                  <a:gd name="T1" fmla="*/ 17 h 48"/>
                  <a:gd name="T2" fmla="*/ 0 w 552"/>
                  <a:gd name="T3" fmla="*/ 29 h 48"/>
                  <a:gd name="T4" fmla="*/ 25 w 552"/>
                  <a:gd name="T5" fmla="*/ 17 h 48"/>
                  <a:gd name="T6" fmla="*/ 36 w 552"/>
                  <a:gd name="T7" fmla="*/ 29 h 48"/>
                  <a:gd name="T8" fmla="*/ 25 w 552"/>
                  <a:gd name="T9" fmla="*/ 17 h 48"/>
                  <a:gd name="T10" fmla="*/ 61 w 552"/>
                  <a:gd name="T11" fmla="*/ 17 h 48"/>
                  <a:gd name="T12" fmla="*/ 48 w 552"/>
                  <a:gd name="T13" fmla="*/ 29 h 48"/>
                  <a:gd name="T14" fmla="*/ 73 w 552"/>
                  <a:gd name="T15" fmla="*/ 17 h 48"/>
                  <a:gd name="T16" fmla="*/ 84 w 552"/>
                  <a:gd name="T17" fmla="*/ 30 h 48"/>
                  <a:gd name="T18" fmla="*/ 73 w 552"/>
                  <a:gd name="T19" fmla="*/ 17 h 48"/>
                  <a:gd name="T20" fmla="*/ 109 w 552"/>
                  <a:gd name="T21" fmla="*/ 17 h 48"/>
                  <a:gd name="T22" fmla="*/ 96 w 552"/>
                  <a:gd name="T23" fmla="*/ 30 h 48"/>
                  <a:gd name="T24" fmla="*/ 121 w 552"/>
                  <a:gd name="T25" fmla="*/ 17 h 48"/>
                  <a:gd name="T26" fmla="*/ 132 w 552"/>
                  <a:gd name="T27" fmla="*/ 30 h 48"/>
                  <a:gd name="T28" fmla="*/ 121 w 552"/>
                  <a:gd name="T29" fmla="*/ 17 h 48"/>
                  <a:gd name="T30" fmla="*/ 157 w 552"/>
                  <a:gd name="T31" fmla="*/ 18 h 48"/>
                  <a:gd name="T32" fmla="*/ 144 w 552"/>
                  <a:gd name="T33" fmla="*/ 30 h 48"/>
                  <a:gd name="T34" fmla="*/ 169 w 552"/>
                  <a:gd name="T35" fmla="*/ 18 h 48"/>
                  <a:gd name="T36" fmla="*/ 180 w 552"/>
                  <a:gd name="T37" fmla="*/ 30 h 48"/>
                  <a:gd name="T38" fmla="*/ 169 w 552"/>
                  <a:gd name="T39" fmla="*/ 18 h 48"/>
                  <a:gd name="T40" fmla="*/ 205 w 552"/>
                  <a:gd name="T41" fmla="*/ 18 h 48"/>
                  <a:gd name="T42" fmla="*/ 192 w 552"/>
                  <a:gd name="T43" fmla="*/ 30 h 48"/>
                  <a:gd name="T44" fmla="*/ 217 w 552"/>
                  <a:gd name="T45" fmla="*/ 18 h 48"/>
                  <a:gd name="T46" fmla="*/ 228 w 552"/>
                  <a:gd name="T47" fmla="*/ 30 h 48"/>
                  <a:gd name="T48" fmla="*/ 217 w 552"/>
                  <a:gd name="T49" fmla="*/ 18 h 48"/>
                  <a:gd name="T50" fmla="*/ 253 w 552"/>
                  <a:gd name="T51" fmla="*/ 18 h 48"/>
                  <a:gd name="T52" fmla="*/ 240 w 552"/>
                  <a:gd name="T53" fmla="*/ 30 h 48"/>
                  <a:gd name="T54" fmla="*/ 265 w 552"/>
                  <a:gd name="T55" fmla="*/ 18 h 48"/>
                  <a:gd name="T56" fmla="*/ 276 w 552"/>
                  <a:gd name="T57" fmla="*/ 30 h 48"/>
                  <a:gd name="T58" fmla="*/ 265 w 552"/>
                  <a:gd name="T59" fmla="*/ 18 h 48"/>
                  <a:gd name="T60" fmla="*/ 301 w 552"/>
                  <a:gd name="T61" fmla="*/ 18 h 48"/>
                  <a:gd name="T62" fmla="*/ 288 w 552"/>
                  <a:gd name="T63" fmla="*/ 30 h 48"/>
                  <a:gd name="T64" fmla="*/ 313 w 552"/>
                  <a:gd name="T65" fmla="*/ 18 h 48"/>
                  <a:gd name="T66" fmla="*/ 324 w 552"/>
                  <a:gd name="T67" fmla="*/ 30 h 48"/>
                  <a:gd name="T68" fmla="*/ 313 w 552"/>
                  <a:gd name="T69" fmla="*/ 18 h 48"/>
                  <a:gd name="T70" fmla="*/ 349 w 552"/>
                  <a:gd name="T71" fmla="*/ 18 h 48"/>
                  <a:gd name="T72" fmla="*/ 336 w 552"/>
                  <a:gd name="T73" fmla="*/ 30 h 48"/>
                  <a:gd name="T74" fmla="*/ 361 w 552"/>
                  <a:gd name="T75" fmla="*/ 18 h 48"/>
                  <a:gd name="T76" fmla="*/ 372 w 552"/>
                  <a:gd name="T77" fmla="*/ 30 h 48"/>
                  <a:gd name="T78" fmla="*/ 361 w 552"/>
                  <a:gd name="T79" fmla="*/ 18 h 48"/>
                  <a:gd name="T80" fmla="*/ 397 w 552"/>
                  <a:gd name="T81" fmla="*/ 18 h 48"/>
                  <a:gd name="T82" fmla="*/ 384 w 552"/>
                  <a:gd name="T83" fmla="*/ 30 h 48"/>
                  <a:gd name="T84" fmla="*/ 409 w 552"/>
                  <a:gd name="T85" fmla="*/ 18 h 48"/>
                  <a:gd name="T86" fmla="*/ 420 w 552"/>
                  <a:gd name="T87" fmla="*/ 30 h 48"/>
                  <a:gd name="T88" fmla="*/ 409 w 552"/>
                  <a:gd name="T89" fmla="*/ 18 h 48"/>
                  <a:gd name="T90" fmla="*/ 445 w 552"/>
                  <a:gd name="T91" fmla="*/ 18 h 48"/>
                  <a:gd name="T92" fmla="*/ 432 w 552"/>
                  <a:gd name="T93" fmla="*/ 30 h 48"/>
                  <a:gd name="T94" fmla="*/ 457 w 552"/>
                  <a:gd name="T95" fmla="*/ 18 h 48"/>
                  <a:gd name="T96" fmla="*/ 468 w 552"/>
                  <a:gd name="T97" fmla="*/ 30 h 48"/>
                  <a:gd name="T98" fmla="*/ 457 w 552"/>
                  <a:gd name="T99" fmla="*/ 18 h 48"/>
                  <a:gd name="T100" fmla="*/ 493 w 552"/>
                  <a:gd name="T101" fmla="*/ 18 h 48"/>
                  <a:gd name="T102" fmla="*/ 480 w 552"/>
                  <a:gd name="T103" fmla="*/ 30 h 48"/>
                  <a:gd name="T104" fmla="*/ 505 w 552"/>
                  <a:gd name="T105" fmla="*/ 18 h 48"/>
                  <a:gd name="T106" fmla="*/ 513 w 552"/>
                  <a:gd name="T107" fmla="*/ 30 h 48"/>
                  <a:gd name="T108" fmla="*/ 505 w 552"/>
                  <a:gd name="T109" fmla="*/ 18 h 48"/>
                  <a:gd name="T110" fmla="*/ 552 w 552"/>
                  <a:gd name="T111" fmla="*/ 24 h 48"/>
                  <a:gd name="T112" fmla="*/ 505 w 552"/>
                  <a:gd name="T113" fmla="*/ 0 h 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2"/>
                  <a:gd name="T172" fmla="*/ 0 h 48"/>
                  <a:gd name="T173" fmla="*/ 552 w 552"/>
                  <a:gd name="T174" fmla="*/ 48 h 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2" h="48">
                    <a:moveTo>
                      <a:pt x="1" y="17"/>
                    </a:moveTo>
                    <a:lnTo>
                      <a:pt x="13" y="17"/>
                    </a:lnTo>
                    <a:lnTo>
                      <a:pt x="12" y="29"/>
                    </a:lnTo>
                    <a:lnTo>
                      <a:pt x="0" y="29"/>
                    </a:lnTo>
                    <a:lnTo>
                      <a:pt x="1" y="17"/>
                    </a:lnTo>
                    <a:close/>
                    <a:moveTo>
                      <a:pt x="25" y="17"/>
                    </a:moveTo>
                    <a:lnTo>
                      <a:pt x="37" y="17"/>
                    </a:lnTo>
                    <a:lnTo>
                      <a:pt x="36" y="29"/>
                    </a:lnTo>
                    <a:lnTo>
                      <a:pt x="24" y="29"/>
                    </a:lnTo>
                    <a:lnTo>
                      <a:pt x="25" y="17"/>
                    </a:lnTo>
                    <a:close/>
                    <a:moveTo>
                      <a:pt x="49" y="17"/>
                    </a:moveTo>
                    <a:lnTo>
                      <a:pt x="61" y="17"/>
                    </a:lnTo>
                    <a:lnTo>
                      <a:pt x="60" y="29"/>
                    </a:lnTo>
                    <a:lnTo>
                      <a:pt x="48" y="29"/>
                    </a:lnTo>
                    <a:lnTo>
                      <a:pt x="49" y="17"/>
                    </a:lnTo>
                    <a:close/>
                    <a:moveTo>
                      <a:pt x="73" y="17"/>
                    </a:moveTo>
                    <a:lnTo>
                      <a:pt x="85" y="17"/>
                    </a:lnTo>
                    <a:lnTo>
                      <a:pt x="84" y="30"/>
                    </a:lnTo>
                    <a:lnTo>
                      <a:pt x="72" y="30"/>
                    </a:lnTo>
                    <a:lnTo>
                      <a:pt x="73" y="17"/>
                    </a:lnTo>
                    <a:close/>
                    <a:moveTo>
                      <a:pt x="97" y="17"/>
                    </a:moveTo>
                    <a:lnTo>
                      <a:pt x="109" y="17"/>
                    </a:lnTo>
                    <a:lnTo>
                      <a:pt x="108" y="30"/>
                    </a:lnTo>
                    <a:lnTo>
                      <a:pt x="96" y="30"/>
                    </a:lnTo>
                    <a:lnTo>
                      <a:pt x="97" y="17"/>
                    </a:lnTo>
                    <a:close/>
                    <a:moveTo>
                      <a:pt x="121" y="17"/>
                    </a:moveTo>
                    <a:lnTo>
                      <a:pt x="133" y="17"/>
                    </a:lnTo>
                    <a:lnTo>
                      <a:pt x="132" y="30"/>
                    </a:lnTo>
                    <a:lnTo>
                      <a:pt x="120" y="30"/>
                    </a:lnTo>
                    <a:lnTo>
                      <a:pt x="121" y="17"/>
                    </a:lnTo>
                    <a:close/>
                    <a:moveTo>
                      <a:pt x="145" y="18"/>
                    </a:moveTo>
                    <a:lnTo>
                      <a:pt x="157" y="18"/>
                    </a:lnTo>
                    <a:lnTo>
                      <a:pt x="156" y="30"/>
                    </a:lnTo>
                    <a:lnTo>
                      <a:pt x="144" y="30"/>
                    </a:lnTo>
                    <a:lnTo>
                      <a:pt x="145" y="18"/>
                    </a:lnTo>
                    <a:close/>
                    <a:moveTo>
                      <a:pt x="169" y="18"/>
                    </a:moveTo>
                    <a:lnTo>
                      <a:pt x="181" y="18"/>
                    </a:lnTo>
                    <a:lnTo>
                      <a:pt x="180" y="30"/>
                    </a:lnTo>
                    <a:lnTo>
                      <a:pt x="168" y="30"/>
                    </a:lnTo>
                    <a:lnTo>
                      <a:pt x="169" y="18"/>
                    </a:lnTo>
                    <a:close/>
                    <a:moveTo>
                      <a:pt x="193" y="18"/>
                    </a:moveTo>
                    <a:lnTo>
                      <a:pt x="205" y="18"/>
                    </a:lnTo>
                    <a:lnTo>
                      <a:pt x="204" y="30"/>
                    </a:lnTo>
                    <a:lnTo>
                      <a:pt x="192" y="30"/>
                    </a:lnTo>
                    <a:lnTo>
                      <a:pt x="193" y="18"/>
                    </a:lnTo>
                    <a:close/>
                    <a:moveTo>
                      <a:pt x="217" y="18"/>
                    </a:moveTo>
                    <a:lnTo>
                      <a:pt x="229" y="18"/>
                    </a:lnTo>
                    <a:lnTo>
                      <a:pt x="228" y="30"/>
                    </a:lnTo>
                    <a:lnTo>
                      <a:pt x="216" y="30"/>
                    </a:lnTo>
                    <a:lnTo>
                      <a:pt x="217" y="18"/>
                    </a:lnTo>
                    <a:close/>
                    <a:moveTo>
                      <a:pt x="241" y="18"/>
                    </a:moveTo>
                    <a:lnTo>
                      <a:pt x="253" y="18"/>
                    </a:lnTo>
                    <a:lnTo>
                      <a:pt x="252" y="30"/>
                    </a:lnTo>
                    <a:lnTo>
                      <a:pt x="240" y="30"/>
                    </a:lnTo>
                    <a:lnTo>
                      <a:pt x="241" y="18"/>
                    </a:lnTo>
                    <a:close/>
                    <a:moveTo>
                      <a:pt x="265" y="18"/>
                    </a:moveTo>
                    <a:lnTo>
                      <a:pt x="277" y="18"/>
                    </a:lnTo>
                    <a:lnTo>
                      <a:pt x="276" y="30"/>
                    </a:lnTo>
                    <a:lnTo>
                      <a:pt x="264" y="30"/>
                    </a:lnTo>
                    <a:lnTo>
                      <a:pt x="265" y="18"/>
                    </a:lnTo>
                    <a:close/>
                    <a:moveTo>
                      <a:pt x="289" y="18"/>
                    </a:moveTo>
                    <a:lnTo>
                      <a:pt x="301" y="18"/>
                    </a:lnTo>
                    <a:lnTo>
                      <a:pt x="300" y="30"/>
                    </a:lnTo>
                    <a:lnTo>
                      <a:pt x="288" y="30"/>
                    </a:lnTo>
                    <a:lnTo>
                      <a:pt x="289" y="18"/>
                    </a:lnTo>
                    <a:close/>
                    <a:moveTo>
                      <a:pt x="313" y="18"/>
                    </a:moveTo>
                    <a:lnTo>
                      <a:pt x="325" y="18"/>
                    </a:lnTo>
                    <a:lnTo>
                      <a:pt x="324" y="30"/>
                    </a:lnTo>
                    <a:lnTo>
                      <a:pt x="312" y="30"/>
                    </a:lnTo>
                    <a:lnTo>
                      <a:pt x="313" y="18"/>
                    </a:lnTo>
                    <a:close/>
                    <a:moveTo>
                      <a:pt x="337" y="18"/>
                    </a:moveTo>
                    <a:lnTo>
                      <a:pt x="349" y="18"/>
                    </a:lnTo>
                    <a:lnTo>
                      <a:pt x="348" y="30"/>
                    </a:lnTo>
                    <a:lnTo>
                      <a:pt x="336" y="30"/>
                    </a:lnTo>
                    <a:lnTo>
                      <a:pt x="337" y="18"/>
                    </a:lnTo>
                    <a:close/>
                    <a:moveTo>
                      <a:pt x="361" y="18"/>
                    </a:moveTo>
                    <a:lnTo>
                      <a:pt x="373" y="18"/>
                    </a:lnTo>
                    <a:lnTo>
                      <a:pt x="372" y="30"/>
                    </a:lnTo>
                    <a:lnTo>
                      <a:pt x="360" y="30"/>
                    </a:lnTo>
                    <a:lnTo>
                      <a:pt x="361" y="18"/>
                    </a:lnTo>
                    <a:close/>
                    <a:moveTo>
                      <a:pt x="385" y="18"/>
                    </a:moveTo>
                    <a:lnTo>
                      <a:pt x="397" y="18"/>
                    </a:lnTo>
                    <a:lnTo>
                      <a:pt x="396" y="30"/>
                    </a:lnTo>
                    <a:lnTo>
                      <a:pt x="384" y="30"/>
                    </a:lnTo>
                    <a:lnTo>
                      <a:pt x="385" y="18"/>
                    </a:lnTo>
                    <a:close/>
                    <a:moveTo>
                      <a:pt x="409" y="18"/>
                    </a:moveTo>
                    <a:lnTo>
                      <a:pt x="421" y="18"/>
                    </a:lnTo>
                    <a:lnTo>
                      <a:pt x="420" y="30"/>
                    </a:lnTo>
                    <a:lnTo>
                      <a:pt x="408" y="30"/>
                    </a:lnTo>
                    <a:lnTo>
                      <a:pt x="409" y="18"/>
                    </a:lnTo>
                    <a:close/>
                    <a:moveTo>
                      <a:pt x="433" y="18"/>
                    </a:moveTo>
                    <a:lnTo>
                      <a:pt x="445" y="18"/>
                    </a:lnTo>
                    <a:lnTo>
                      <a:pt x="444" y="30"/>
                    </a:lnTo>
                    <a:lnTo>
                      <a:pt x="432" y="30"/>
                    </a:lnTo>
                    <a:lnTo>
                      <a:pt x="433" y="18"/>
                    </a:lnTo>
                    <a:close/>
                    <a:moveTo>
                      <a:pt x="457" y="18"/>
                    </a:moveTo>
                    <a:lnTo>
                      <a:pt x="469" y="18"/>
                    </a:lnTo>
                    <a:lnTo>
                      <a:pt x="468" y="30"/>
                    </a:lnTo>
                    <a:lnTo>
                      <a:pt x="456" y="30"/>
                    </a:lnTo>
                    <a:lnTo>
                      <a:pt x="457" y="18"/>
                    </a:lnTo>
                    <a:close/>
                    <a:moveTo>
                      <a:pt x="481" y="18"/>
                    </a:moveTo>
                    <a:lnTo>
                      <a:pt x="493" y="18"/>
                    </a:lnTo>
                    <a:lnTo>
                      <a:pt x="492" y="30"/>
                    </a:lnTo>
                    <a:lnTo>
                      <a:pt x="480" y="30"/>
                    </a:lnTo>
                    <a:lnTo>
                      <a:pt x="481" y="18"/>
                    </a:lnTo>
                    <a:close/>
                    <a:moveTo>
                      <a:pt x="505" y="18"/>
                    </a:moveTo>
                    <a:lnTo>
                      <a:pt x="513" y="18"/>
                    </a:lnTo>
                    <a:lnTo>
                      <a:pt x="513" y="30"/>
                    </a:lnTo>
                    <a:lnTo>
                      <a:pt x="504" y="30"/>
                    </a:lnTo>
                    <a:lnTo>
                      <a:pt x="505" y="18"/>
                    </a:lnTo>
                    <a:close/>
                    <a:moveTo>
                      <a:pt x="505" y="0"/>
                    </a:moveTo>
                    <a:lnTo>
                      <a:pt x="552" y="24"/>
                    </a:lnTo>
                    <a:lnTo>
                      <a:pt x="504" y="48"/>
                    </a:lnTo>
                    <a:lnTo>
                      <a:pt x="505" y="0"/>
                    </a:lnTo>
                    <a:close/>
                  </a:path>
                </a:pathLst>
              </a:custGeom>
              <a:solidFill>
                <a:srgbClr val="000000"/>
              </a:solidFill>
              <a:ln w="1588">
                <a:solidFill>
                  <a:srgbClr val="000000"/>
                </a:solidFill>
                <a:bevel/>
                <a:headEnd/>
                <a:tailEnd/>
              </a:ln>
            </p:spPr>
            <p:txBody>
              <a:bodyPr/>
              <a:lstStyle/>
              <a:p>
                <a:endParaRPr lang="en-US" sz="1400"/>
              </a:p>
            </p:txBody>
          </p:sp>
          <p:grpSp>
            <p:nvGrpSpPr>
              <p:cNvPr id="52253" name="Group 92">
                <a:extLst>
                  <a:ext uri="{FF2B5EF4-FFF2-40B4-BE49-F238E27FC236}">
                    <a16:creationId xmlns:a16="http://schemas.microsoft.com/office/drawing/2014/main" id="{DF480F94-65AA-48AB-942E-A1C21952FF6A}"/>
                  </a:ext>
                </a:extLst>
              </p:cNvPr>
              <p:cNvGrpSpPr>
                <a:grpSpLocks/>
              </p:cNvGrpSpPr>
              <p:nvPr/>
            </p:nvGrpSpPr>
            <p:grpSpPr bwMode="auto">
              <a:xfrm>
                <a:off x="267" y="533"/>
                <a:ext cx="1604" cy="505"/>
                <a:chOff x="267" y="533"/>
                <a:chExt cx="1604" cy="505"/>
              </a:xfrm>
            </p:grpSpPr>
            <p:grpSp>
              <p:nvGrpSpPr>
                <p:cNvPr id="52254" name="Group 70">
                  <a:extLst>
                    <a:ext uri="{FF2B5EF4-FFF2-40B4-BE49-F238E27FC236}">
                      <a16:creationId xmlns:a16="http://schemas.microsoft.com/office/drawing/2014/main" id="{3E292F13-F605-4D1B-B0FE-9E187FA1160C}"/>
                    </a:ext>
                  </a:extLst>
                </p:cNvPr>
                <p:cNvGrpSpPr>
                  <a:grpSpLocks/>
                </p:cNvGrpSpPr>
                <p:nvPr/>
              </p:nvGrpSpPr>
              <p:grpSpPr bwMode="auto">
                <a:xfrm>
                  <a:off x="267" y="533"/>
                  <a:ext cx="1604" cy="455"/>
                  <a:chOff x="267" y="533"/>
                  <a:chExt cx="1604" cy="455"/>
                </a:xfrm>
              </p:grpSpPr>
              <p:sp>
                <p:nvSpPr>
                  <p:cNvPr id="52265" name="Freeform 68">
                    <a:extLst>
                      <a:ext uri="{FF2B5EF4-FFF2-40B4-BE49-F238E27FC236}">
                        <a16:creationId xmlns:a16="http://schemas.microsoft.com/office/drawing/2014/main" id="{EFBB82FF-30DD-4D9F-9A5B-1C8A9705F445}"/>
                      </a:ext>
                    </a:extLst>
                  </p:cNvPr>
                  <p:cNvSpPr>
                    <a:spLocks/>
                  </p:cNvSpPr>
                  <p:nvPr/>
                </p:nvSpPr>
                <p:spPr bwMode="auto">
                  <a:xfrm>
                    <a:off x="267" y="533"/>
                    <a:ext cx="1604" cy="455"/>
                  </a:xfrm>
                  <a:custGeom>
                    <a:avLst/>
                    <a:gdLst>
                      <a:gd name="T0" fmla="*/ 0 w 1604"/>
                      <a:gd name="T1" fmla="*/ 0 h 455"/>
                      <a:gd name="T2" fmla="*/ 0 w 1604"/>
                      <a:gd name="T3" fmla="*/ 237 h 455"/>
                      <a:gd name="T4" fmla="*/ 0 w 1604"/>
                      <a:gd name="T5" fmla="*/ 237 h 455"/>
                      <a:gd name="T6" fmla="*/ 0 w 1604"/>
                      <a:gd name="T7" fmla="*/ 338 h 455"/>
                      <a:gd name="T8" fmla="*/ 0 w 1604"/>
                      <a:gd name="T9" fmla="*/ 406 h 455"/>
                      <a:gd name="T10" fmla="*/ 631 w 1604"/>
                      <a:gd name="T11" fmla="*/ 406 h 455"/>
                      <a:gd name="T12" fmla="*/ 631 w 1604"/>
                      <a:gd name="T13" fmla="*/ 406 h 455"/>
                      <a:gd name="T14" fmla="*/ 901 w 1604"/>
                      <a:gd name="T15" fmla="*/ 406 h 455"/>
                      <a:gd name="T16" fmla="*/ 1082 w 1604"/>
                      <a:gd name="T17" fmla="*/ 406 h 455"/>
                      <a:gd name="T18" fmla="*/ 1082 w 1604"/>
                      <a:gd name="T19" fmla="*/ 338 h 455"/>
                      <a:gd name="T20" fmla="*/ 1604 w 1604"/>
                      <a:gd name="T21" fmla="*/ 455 h 455"/>
                      <a:gd name="T22" fmla="*/ 1082 w 1604"/>
                      <a:gd name="T23" fmla="*/ 237 h 455"/>
                      <a:gd name="T24" fmla="*/ 1082 w 1604"/>
                      <a:gd name="T25" fmla="*/ 0 h 455"/>
                      <a:gd name="T26" fmla="*/ 901 w 1604"/>
                      <a:gd name="T27" fmla="*/ 0 h 455"/>
                      <a:gd name="T28" fmla="*/ 631 w 1604"/>
                      <a:gd name="T29" fmla="*/ 0 h 455"/>
                      <a:gd name="T30" fmla="*/ 631 w 1604"/>
                      <a:gd name="T31" fmla="*/ 0 h 455"/>
                      <a:gd name="T32" fmla="*/ 0 w 1604"/>
                      <a:gd name="T33" fmla="*/ 0 h 4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4"/>
                      <a:gd name="T52" fmla="*/ 0 h 455"/>
                      <a:gd name="T53" fmla="*/ 1604 w 1604"/>
                      <a:gd name="T54" fmla="*/ 455 h 4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4" h="455">
                        <a:moveTo>
                          <a:pt x="0" y="0"/>
                        </a:moveTo>
                        <a:lnTo>
                          <a:pt x="0" y="237"/>
                        </a:lnTo>
                        <a:lnTo>
                          <a:pt x="0" y="338"/>
                        </a:lnTo>
                        <a:lnTo>
                          <a:pt x="0" y="406"/>
                        </a:lnTo>
                        <a:lnTo>
                          <a:pt x="631" y="406"/>
                        </a:lnTo>
                        <a:lnTo>
                          <a:pt x="901" y="406"/>
                        </a:lnTo>
                        <a:lnTo>
                          <a:pt x="1082" y="406"/>
                        </a:lnTo>
                        <a:lnTo>
                          <a:pt x="1082" y="338"/>
                        </a:lnTo>
                        <a:lnTo>
                          <a:pt x="1604" y="455"/>
                        </a:lnTo>
                        <a:lnTo>
                          <a:pt x="1082" y="237"/>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66" name="Freeform 69">
                    <a:extLst>
                      <a:ext uri="{FF2B5EF4-FFF2-40B4-BE49-F238E27FC236}">
                        <a16:creationId xmlns:a16="http://schemas.microsoft.com/office/drawing/2014/main" id="{94007DC2-281F-4DDE-8EAF-71B65E99A2E5}"/>
                      </a:ext>
                    </a:extLst>
                  </p:cNvPr>
                  <p:cNvSpPr>
                    <a:spLocks/>
                  </p:cNvSpPr>
                  <p:nvPr/>
                </p:nvSpPr>
                <p:spPr bwMode="auto">
                  <a:xfrm>
                    <a:off x="267" y="533"/>
                    <a:ext cx="1604" cy="455"/>
                  </a:xfrm>
                  <a:custGeom>
                    <a:avLst/>
                    <a:gdLst>
                      <a:gd name="T0" fmla="*/ 0 w 1604"/>
                      <a:gd name="T1" fmla="*/ 0 h 455"/>
                      <a:gd name="T2" fmla="*/ 0 w 1604"/>
                      <a:gd name="T3" fmla="*/ 237 h 455"/>
                      <a:gd name="T4" fmla="*/ 0 w 1604"/>
                      <a:gd name="T5" fmla="*/ 237 h 455"/>
                      <a:gd name="T6" fmla="*/ 0 w 1604"/>
                      <a:gd name="T7" fmla="*/ 338 h 455"/>
                      <a:gd name="T8" fmla="*/ 0 w 1604"/>
                      <a:gd name="T9" fmla="*/ 406 h 455"/>
                      <a:gd name="T10" fmla="*/ 631 w 1604"/>
                      <a:gd name="T11" fmla="*/ 406 h 455"/>
                      <a:gd name="T12" fmla="*/ 631 w 1604"/>
                      <a:gd name="T13" fmla="*/ 406 h 455"/>
                      <a:gd name="T14" fmla="*/ 901 w 1604"/>
                      <a:gd name="T15" fmla="*/ 406 h 455"/>
                      <a:gd name="T16" fmla="*/ 1082 w 1604"/>
                      <a:gd name="T17" fmla="*/ 406 h 455"/>
                      <a:gd name="T18" fmla="*/ 1082 w 1604"/>
                      <a:gd name="T19" fmla="*/ 338 h 455"/>
                      <a:gd name="T20" fmla="*/ 1604 w 1604"/>
                      <a:gd name="T21" fmla="*/ 455 h 455"/>
                      <a:gd name="T22" fmla="*/ 1082 w 1604"/>
                      <a:gd name="T23" fmla="*/ 237 h 455"/>
                      <a:gd name="T24" fmla="*/ 1082 w 1604"/>
                      <a:gd name="T25" fmla="*/ 0 h 455"/>
                      <a:gd name="T26" fmla="*/ 901 w 1604"/>
                      <a:gd name="T27" fmla="*/ 0 h 455"/>
                      <a:gd name="T28" fmla="*/ 631 w 1604"/>
                      <a:gd name="T29" fmla="*/ 0 h 455"/>
                      <a:gd name="T30" fmla="*/ 631 w 1604"/>
                      <a:gd name="T31" fmla="*/ 0 h 455"/>
                      <a:gd name="T32" fmla="*/ 0 w 1604"/>
                      <a:gd name="T33" fmla="*/ 0 h 4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4"/>
                      <a:gd name="T52" fmla="*/ 0 h 455"/>
                      <a:gd name="T53" fmla="*/ 1604 w 1604"/>
                      <a:gd name="T54" fmla="*/ 455 h 4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4" h="455">
                        <a:moveTo>
                          <a:pt x="0" y="0"/>
                        </a:moveTo>
                        <a:lnTo>
                          <a:pt x="0" y="237"/>
                        </a:lnTo>
                        <a:lnTo>
                          <a:pt x="0" y="338"/>
                        </a:lnTo>
                        <a:lnTo>
                          <a:pt x="0" y="406"/>
                        </a:lnTo>
                        <a:lnTo>
                          <a:pt x="631" y="406"/>
                        </a:lnTo>
                        <a:lnTo>
                          <a:pt x="901" y="406"/>
                        </a:lnTo>
                        <a:lnTo>
                          <a:pt x="1082" y="406"/>
                        </a:lnTo>
                        <a:lnTo>
                          <a:pt x="1082" y="338"/>
                        </a:lnTo>
                        <a:lnTo>
                          <a:pt x="1604" y="455"/>
                        </a:lnTo>
                        <a:lnTo>
                          <a:pt x="1082" y="237"/>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55" name="Rectangle 71">
                  <a:extLst>
                    <a:ext uri="{FF2B5EF4-FFF2-40B4-BE49-F238E27FC236}">
                      <a16:creationId xmlns:a16="http://schemas.microsoft.com/office/drawing/2014/main" id="{FBA1A542-E6FD-47CA-B342-D1E83EC45880}"/>
                    </a:ext>
                  </a:extLst>
                </p:cNvPr>
                <p:cNvSpPr>
                  <a:spLocks noChangeArrowheads="1"/>
                </p:cNvSpPr>
                <p:nvPr/>
              </p:nvSpPr>
              <p:spPr bwMode="auto">
                <a:xfrm>
                  <a:off x="506" y="574"/>
                  <a:ext cx="56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err="1">
                      <a:solidFill>
                        <a:srgbClr val="000000"/>
                      </a:solidFill>
                      <a:latin typeface="Arial" panose="020B0604020202020204" pitchFamily="34" charset="0"/>
                    </a:rPr>
                    <a:t>High</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value</a:t>
                  </a:r>
                  <a:r>
                    <a:rPr lang="cs-CZ" altLang="cs-CZ" sz="1200" dirty="0">
                      <a:solidFill>
                        <a:srgbClr val="000000"/>
                      </a:solidFill>
                      <a:latin typeface="Arial" panose="020B0604020202020204" pitchFamily="34" charset="0"/>
                    </a:rPr>
                    <a:t> </a:t>
                  </a:r>
                  <a:r>
                    <a:rPr lang="cs-CZ" altLang="cs-CZ" sz="1200" dirty="0" err="1">
                      <a:solidFill>
                        <a:srgbClr val="000000"/>
                      </a:solidFill>
                      <a:latin typeface="Arial" panose="020B0604020202020204" pitchFamily="34" charset="0"/>
                    </a:rPr>
                    <a:t>of</a:t>
                  </a:r>
                  <a:endParaRPr lang="cs-CZ" altLang="cs-CZ" sz="2399" dirty="0">
                    <a:latin typeface="Times New Roman" panose="02020603050405020304" pitchFamily="18" charset="0"/>
                  </a:endParaRPr>
                </a:p>
              </p:txBody>
            </p:sp>
            <p:sp>
              <p:nvSpPr>
                <p:cNvPr id="52256" name="Rectangle 72">
                  <a:extLst>
                    <a:ext uri="{FF2B5EF4-FFF2-40B4-BE49-F238E27FC236}">
                      <a16:creationId xmlns:a16="http://schemas.microsoft.com/office/drawing/2014/main" id="{EBFCA2B3-783D-4661-AC78-271CE392B222}"/>
                    </a:ext>
                  </a:extLst>
                </p:cNvPr>
                <p:cNvSpPr>
                  <a:spLocks noChangeArrowheads="1"/>
                </p:cNvSpPr>
                <p:nvPr/>
              </p:nvSpPr>
              <p:spPr bwMode="auto">
                <a:xfrm>
                  <a:off x="649" y="690"/>
                  <a:ext cx="1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pCO</a:t>
                  </a:r>
                  <a:endParaRPr lang="cs-CZ" altLang="cs-CZ" sz="2399">
                    <a:latin typeface="Times New Roman" panose="02020603050405020304" pitchFamily="18" charset="0"/>
                  </a:endParaRPr>
                </a:p>
              </p:txBody>
            </p:sp>
            <p:sp>
              <p:nvSpPr>
                <p:cNvPr id="52257" name="Rectangle 73">
                  <a:extLst>
                    <a:ext uri="{FF2B5EF4-FFF2-40B4-BE49-F238E27FC236}">
                      <a16:creationId xmlns:a16="http://schemas.microsoft.com/office/drawing/2014/main" id="{8DAFC621-7104-43A9-BC08-4B07EF04A2B6}"/>
                    </a:ext>
                  </a:extLst>
                </p:cNvPr>
                <p:cNvSpPr>
                  <a:spLocks noChangeArrowheads="1"/>
                </p:cNvSpPr>
                <p:nvPr/>
              </p:nvSpPr>
              <p:spPr bwMode="auto">
                <a:xfrm>
                  <a:off x="847" y="74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58" name="Rectangle 74">
                  <a:extLst>
                    <a:ext uri="{FF2B5EF4-FFF2-40B4-BE49-F238E27FC236}">
                      <a16:creationId xmlns:a16="http://schemas.microsoft.com/office/drawing/2014/main" id="{CE806B9C-FCB0-40D4-B257-43D03FD3A8B9}"/>
                    </a:ext>
                  </a:extLst>
                </p:cNvPr>
                <p:cNvSpPr>
                  <a:spLocks noChangeArrowheads="1"/>
                </p:cNvSpPr>
                <p:nvPr/>
              </p:nvSpPr>
              <p:spPr bwMode="auto">
                <a:xfrm>
                  <a:off x="932" y="673"/>
                  <a:ext cx="4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000000"/>
                      </a:solidFill>
                      <a:latin typeface="Arial" panose="020B0604020202020204" pitchFamily="34" charset="0"/>
                    </a:rPr>
                    <a:t>in </a:t>
                  </a:r>
                  <a:r>
                    <a:rPr lang="cs-CZ" altLang="cs-CZ" sz="1200" dirty="0" err="1">
                      <a:solidFill>
                        <a:srgbClr val="000000"/>
                      </a:solidFill>
                      <a:latin typeface="Arial" panose="020B0604020202020204" pitchFamily="34" charset="0"/>
                    </a:rPr>
                    <a:t>mixture</a:t>
                  </a:r>
                  <a:endParaRPr lang="cs-CZ" altLang="cs-CZ" sz="2399" dirty="0">
                    <a:latin typeface="Times New Roman" panose="02020603050405020304" pitchFamily="18" charset="0"/>
                  </a:endParaRPr>
                </a:p>
              </p:txBody>
            </p:sp>
            <p:sp>
              <p:nvSpPr>
                <p:cNvPr id="52259" name="Rectangle 75">
                  <a:extLst>
                    <a:ext uri="{FF2B5EF4-FFF2-40B4-BE49-F238E27FC236}">
                      <a16:creationId xmlns:a16="http://schemas.microsoft.com/office/drawing/2014/main" id="{136707D3-C0B0-4E14-998B-682270B353DE}"/>
                    </a:ext>
                  </a:extLst>
                </p:cNvPr>
                <p:cNvSpPr>
                  <a:spLocks noChangeArrowheads="1"/>
                </p:cNvSpPr>
                <p:nvPr/>
              </p:nvSpPr>
              <p:spPr bwMode="auto">
                <a:xfrm>
                  <a:off x="368" y="805"/>
                  <a:ext cx="7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O</a:t>
                  </a:r>
                  <a:endParaRPr lang="cs-CZ" altLang="cs-CZ" sz="2399">
                    <a:latin typeface="Times New Roman" panose="02020603050405020304" pitchFamily="18" charset="0"/>
                  </a:endParaRPr>
                </a:p>
              </p:txBody>
            </p:sp>
            <p:sp>
              <p:nvSpPr>
                <p:cNvPr id="52260" name="Rectangle 76">
                  <a:extLst>
                    <a:ext uri="{FF2B5EF4-FFF2-40B4-BE49-F238E27FC236}">
                      <a16:creationId xmlns:a16="http://schemas.microsoft.com/office/drawing/2014/main" id="{A8E55657-69B2-4F9F-9E78-351B9A1C4BAC}"/>
                    </a:ext>
                  </a:extLst>
                </p:cNvPr>
                <p:cNvSpPr>
                  <a:spLocks noChangeArrowheads="1"/>
                </p:cNvSpPr>
                <p:nvPr/>
              </p:nvSpPr>
              <p:spPr bwMode="auto">
                <a:xfrm>
                  <a:off x="443" y="856"/>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61" name="Rectangle 77">
                  <a:extLst>
                    <a:ext uri="{FF2B5EF4-FFF2-40B4-BE49-F238E27FC236}">
                      <a16:creationId xmlns:a16="http://schemas.microsoft.com/office/drawing/2014/main" id="{09F818F5-28FC-45DF-8AE4-FF49A92D955D}"/>
                    </a:ext>
                  </a:extLst>
                </p:cNvPr>
                <p:cNvSpPr>
                  <a:spLocks noChangeArrowheads="1"/>
                </p:cNvSpPr>
                <p:nvPr/>
              </p:nvSpPr>
              <p:spPr bwMode="auto">
                <a:xfrm>
                  <a:off x="478" y="805"/>
                  <a:ext cx="17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/CO</a:t>
                  </a:r>
                  <a:endParaRPr lang="cs-CZ" altLang="cs-CZ" sz="2399">
                    <a:latin typeface="Times New Roman" panose="02020603050405020304" pitchFamily="18" charset="0"/>
                  </a:endParaRPr>
                </a:p>
              </p:txBody>
            </p:sp>
            <p:sp>
              <p:nvSpPr>
                <p:cNvPr id="52262" name="Rectangle 78">
                  <a:extLst>
                    <a:ext uri="{FF2B5EF4-FFF2-40B4-BE49-F238E27FC236}">
                      <a16:creationId xmlns:a16="http://schemas.microsoft.com/office/drawing/2014/main" id="{3D0BFA36-6948-44D2-858D-1C691F66EDAC}"/>
                    </a:ext>
                  </a:extLst>
                </p:cNvPr>
                <p:cNvSpPr>
                  <a:spLocks noChangeArrowheads="1"/>
                </p:cNvSpPr>
                <p:nvPr/>
              </p:nvSpPr>
              <p:spPr bwMode="auto">
                <a:xfrm>
                  <a:off x="649" y="856"/>
                  <a:ext cx="5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 </a:t>
                  </a:r>
                  <a:endParaRPr lang="cs-CZ" altLang="cs-CZ" sz="2399">
                    <a:latin typeface="Times New Roman" panose="02020603050405020304" pitchFamily="18" charset="0"/>
                  </a:endParaRPr>
                </a:p>
              </p:txBody>
            </p:sp>
            <p:sp>
              <p:nvSpPr>
                <p:cNvPr id="52263" name="Rectangle 79">
                  <a:extLst>
                    <a:ext uri="{FF2B5EF4-FFF2-40B4-BE49-F238E27FC236}">
                      <a16:creationId xmlns:a16="http://schemas.microsoft.com/office/drawing/2014/main" id="{0E59EDA3-013B-47EC-B36A-5926CE6A90FA}"/>
                    </a:ext>
                  </a:extLst>
                </p:cNvPr>
                <p:cNvSpPr>
                  <a:spLocks noChangeArrowheads="1"/>
                </p:cNvSpPr>
                <p:nvPr/>
              </p:nvSpPr>
              <p:spPr bwMode="auto">
                <a:xfrm>
                  <a:off x="703" y="80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64" name="Rectangle 80">
                  <a:extLst>
                    <a:ext uri="{FF2B5EF4-FFF2-40B4-BE49-F238E27FC236}">
                      <a16:creationId xmlns:a16="http://schemas.microsoft.com/office/drawing/2014/main" id="{FB216EF0-EAA3-4C5C-9B51-E7FC9C148197}"/>
                    </a:ext>
                  </a:extLst>
                </p:cNvPr>
                <p:cNvSpPr>
                  <a:spLocks noChangeArrowheads="1"/>
                </p:cNvSpPr>
                <p:nvPr/>
              </p:nvSpPr>
              <p:spPr bwMode="auto">
                <a:xfrm>
                  <a:off x="869" y="80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grpSp>
      <p:grpSp>
        <p:nvGrpSpPr>
          <p:cNvPr id="18" name="Group 98">
            <a:extLst>
              <a:ext uri="{FF2B5EF4-FFF2-40B4-BE49-F238E27FC236}">
                <a16:creationId xmlns:a16="http://schemas.microsoft.com/office/drawing/2014/main" id="{21F47616-69FB-4FFE-A25E-F6DA728A969B}"/>
              </a:ext>
            </a:extLst>
          </p:cNvPr>
          <p:cNvGrpSpPr>
            <a:grpSpLocks/>
          </p:cNvGrpSpPr>
          <p:nvPr/>
        </p:nvGrpSpPr>
        <p:grpSpPr bwMode="auto">
          <a:xfrm>
            <a:off x="2256135" y="2060682"/>
            <a:ext cx="2255662" cy="922268"/>
            <a:chOff x="226" y="1391"/>
            <a:chExt cx="1648" cy="459"/>
          </a:xfrm>
        </p:grpSpPr>
        <p:grpSp>
          <p:nvGrpSpPr>
            <p:cNvPr id="52244" name="Group 83">
              <a:extLst>
                <a:ext uri="{FF2B5EF4-FFF2-40B4-BE49-F238E27FC236}">
                  <a16:creationId xmlns:a16="http://schemas.microsoft.com/office/drawing/2014/main" id="{1977E3E3-29EC-4148-B4D8-3BAD8168AA95}"/>
                </a:ext>
              </a:extLst>
            </p:cNvPr>
            <p:cNvGrpSpPr>
              <a:grpSpLocks/>
            </p:cNvGrpSpPr>
            <p:nvPr/>
          </p:nvGrpSpPr>
          <p:grpSpPr bwMode="auto">
            <a:xfrm>
              <a:off x="226" y="1391"/>
              <a:ext cx="1648" cy="459"/>
              <a:chOff x="226" y="1391"/>
              <a:chExt cx="1648" cy="459"/>
            </a:xfrm>
          </p:grpSpPr>
          <p:sp>
            <p:nvSpPr>
              <p:cNvPr id="52248" name="Freeform 81">
                <a:extLst>
                  <a:ext uri="{FF2B5EF4-FFF2-40B4-BE49-F238E27FC236}">
                    <a16:creationId xmlns:a16="http://schemas.microsoft.com/office/drawing/2014/main" id="{D0A25740-4481-4BCD-83B6-59647991ED38}"/>
                  </a:ext>
                </a:extLst>
              </p:cNvPr>
              <p:cNvSpPr>
                <a:spLocks/>
              </p:cNvSpPr>
              <p:nvPr/>
            </p:nvSpPr>
            <p:spPr bwMode="auto">
              <a:xfrm>
                <a:off x="226" y="1391"/>
                <a:ext cx="1648" cy="459"/>
              </a:xfrm>
              <a:custGeom>
                <a:avLst/>
                <a:gdLst>
                  <a:gd name="T0" fmla="*/ 0 w 1648"/>
                  <a:gd name="T1" fmla="*/ 0 h 459"/>
                  <a:gd name="T2" fmla="*/ 0 w 1648"/>
                  <a:gd name="T3" fmla="*/ 268 h 459"/>
                  <a:gd name="T4" fmla="*/ 0 w 1648"/>
                  <a:gd name="T5" fmla="*/ 268 h 459"/>
                  <a:gd name="T6" fmla="*/ 0 w 1648"/>
                  <a:gd name="T7" fmla="*/ 383 h 459"/>
                  <a:gd name="T8" fmla="*/ 0 w 1648"/>
                  <a:gd name="T9" fmla="*/ 459 h 459"/>
                  <a:gd name="T10" fmla="*/ 631 w 1648"/>
                  <a:gd name="T11" fmla="*/ 459 h 459"/>
                  <a:gd name="T12" fmla="*/ 631 w 1648"/>
                  <a:gd name="T13" fmla="*/ 459 h 459"/>
                  <a:gd name="T14" fmla="*/ 901 w 1648"/>
                  <a:gd name="T15" fmla="*/ 459 h 459"/>
                  <a:gd name="T16" fmla="*/ 1082 w 1648"/>
                  <a:gd name="T17" fmla="*/ 459 h 459"/>
                  <a:gd name="T18" fmla="*/ 1082 w 1648"/>
                  <a:gd name="T19" fmla="*/ 383 h 459"/>
                  <a:gd name="T20" fmla="*/ 1648 w 1648"/>
                  <a:gd name="T21" fmla="*/ 381 h 459"/>
                  <a:gd name="T22" fmla="*/ 1082 w 1648"/>
                  <a:gd name="T23" fmla="*/ 268 h 459"/>
                  <a:gd name="T24" fmla="*/ 1082 w 1648"/>
                  <a:gd name="T25" fmla="*/ 0 h 459"/>
                  <a:gd name="T26" fmla="*/ 901 w 1648"/>
                  <a:gd name="T27" fmla="*/ 0 h 459"/>
                  <a:gd name="T28" fmla="*/ 631 w 1648"/>
                  <a:gd name="T29" fmla="*/ 0 h 459"/>
                  <a:gd name="T30" fmla="*/ 631 w 1648"/>
                  <a:gd name="T31" fmla="*/ 0 h 459"/>
                  <a:gd name="T32" fmla="*/ 0 w 1648"/>
                  <a:gd name="T33" fmla="*/ 0 h 4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8"/>
                  <a:gd name="T52" fmla="*/ 0 h 459"/>
                  <a:gd name="T53" fmla="*/ 1648 w 1648"/>
                  <a:gd name="T54" fmla="*/ 459 h 4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8" h="459">
                    <a:moveTo>
                      <a:pt x="0" y="0"/>
                    </a:moveTo>
                    <a:lnTo>
                      <a:pt x="0" y="268"/>
                    </a:lnTo>
                    <a:lnTo>
                      <a:pt x="0" y="383"/>
                    </a:lnTo>
                    <a:lnTo>
                      <a:pt x="0" y="459"/>
                    </a:lnTo>
                    <a:lnTo>
                      <a:pt x="631" y="459"/>
                    </a:lnTo>
                    <a:lnTo>
                      <a:pt x="901" y="459"/>
                    </a:lnTo>
                    <a:lnTo>
                      <a:pt x="1082" y="459"/>
                    </a:lnTo>
                    <a:lnTo>
                      <a:pt x="1082" y="383"/>
                    </a:lnTo>
                    <a:lnTo>
                      <a:pt x="1648" y="381"/>
                    </a:lnTo>
                    <a:lnTo>
                      <a:pt x="1082" y="268"/>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49" name="Freeform 82">
                <a:extLst>
                  <a:ext uri="{FF2B5EF4-FFF2-40B4-BE49-F238E27FC236}">
                    <a16:creationId xmlns:a16="http://schemas.microsoft.com/office/drawing/2014/main" id="{F4FE6BB9-327F-436C-AB0B-B760988DD821}"/>
                  </a:ext>
                </a:extLst>
              </p:cNvPr>
              <p:cNvSpPr>
                <a:spLocks/>
              </p:cNvSpPr>
              <p:nvPr/>
            </p:nvSpPr>
            <p:spPr bwMode="auto">
              <a:xfrm>
                <a:off x="226" y="1391"/>
                <a:ext cx="1648" cy="459"/>
              </a:xfrm>
              <a:custGeom>
                <a:avLst/>
                <a:gdLst>
                  <a:gd name="T0" fmla="*/ 0 w 1648"/>
                  <a:gd name="T1" fmla="*/ 0 h 459"/>
                  <a:gd name="T2" fmla="*/ 0 w 1648"/>
                  <a:gd name="T3" fmla="*/ 268 h 459"/>
                  <a:gd name="T4" fmla="*/ 0 w 1648"/>
                  <a:gd name="T5" fmla="*/ 268 h 459"/>
                  <a:gd name="T6" fmla="*/ 0 w 1648"/>
                  <a:gd name="T7" fmla="*/ 383 h 459"/>
                  <a:gd name="T8" fmla="*/ 0 w 1648"/>
                  <a:gd name="T9" fmla="*/ 459 h 459"/>
                  <a:gd name="T10" fmla="*/ 631 w 1648"/>
                  <a:gd name="T11" fmla="*/ 459 h 459"/>
                  <a:gd name="T12" fmla="*/ 631 w 1648"/>
                  <a:gd name="T13" fmla="*/ 459 h 459"/>
                  <a:gd name="T14" fmla="*/ 901 w 1648"/>
                  <a:gd name="T15" fmla="*/ 459 h 459"/>
                  <a:gd name="T16" fmla="*/ 1082 w 1648"/>
                  <a:gd name="T17" fmla="*/ 459 h 459"/>
                  <a:gd name="T18" fmla="*/ 1082 w 1648"/>
                  <a:gd name="T19" fmla="*/ 383 h 459"/>
                  <a:gd name="T20" fmla="*/ 1648 w 1648"/>
                  <a:gd name="T21" fmla="*/ 381 h 459"/>
                  <a:gd name="T22" fmla="*/ 1082 w 1648"/>
                  <a:gd name="T23" fmla="*/ 268 h 459"/>
                  <a:gd name="T24" fmla="*/ 1082 w 1648"/>
                  <a:gd name="T25" fmla="*/ 0 h 459"/>
                  <a:gd name="T26" fmla="*/ 901 w 1648"/>
                  <a:gd name="T27" fmla="*/ 0 h 459"/>
                  <a:gd name="T28" fmla="*/ 631 w 1648"/>
                  <a:gd name="T29" fmla="*/ 0 h 459"/>
                  <a:gd name="T30" fmla="*/ 631 w 1648"/>
                  <a:gd name="T31" fmla="*/ 0 h 459"/>
                  <a:gd name="T32" fmla="*/ 0 w 1648"/>
                  <a:gd name="T33" fmla="*/ 0 h 4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8"/>
                  <a:gd name="T52" fmla="*/ 0 h 459"/>
                  <a:gd name="T53" fmla="*/ 1648 w 1648"/>
                  <a:gd name="T54" fmla="*/ 459 h 4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8" h="459">
                    <a:moveTo>
                      <a:pt x="0" y="0"/>
                    </a:moveTo>
                    <a:lnTo>
                      <a:pt x="0" y="268"/>
                    </a:lnTo>
                    <a:lnTo>
                      <a:pt x="0" y="383"/>
                    </a:lnTo>
                    <a:lnTo>
                      <a:pt x="0" y="459"/>
                    </a:lnTo>
                    <a:lnTo>
                      <a:pt x="631" y="459"/>
                    </a:lnTo>
                    <a:lnTo>
                      <a:pt x="901" y="459"/>
                    </a:lnTo>
                    <a:lnTo>
                      <a:pt x="1082" y="459"/>
                    </a:lnTo>
                    <a:lnTo>
                      <a:pt x="1082" y="383"/>
                    </a:lnTo>
                    <a:lnTo>
                      <a:pt x="1648" y="381"/>
                    </a:lnTo>
                    <a:lnTo>
                      <a:pt x="1082" y="268"/>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45" name="Rectangle 84">
              <a:extLst>
                <a:ext uri="{FF2B5EF4-FFF2-40B4-BE49-F238E27FC236}">
                  <a16:creationId xmlns:a16="http://schemas.microsoft.com/office/drawing/2014/main" id="{EB07CE6A-3F9A-4305-8D11-FB20BB2FA8CE}"/>
                </a:ext>
              </a:extLst>
            </p:cNvPr>
            <p:cNvSpPr>
              <a:spLocks noChangeArrowheads="1"/>
            </p:cNvSpPr>
            <p:nvPr/>
          </p:nvSpPr>
          <p:spPr bwMode="auto">
            <a:xfrm>
              <a:off x="522" y="1432"/>
              <a:ext cx="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sp>
          <p:nvSpPr>
            <p:cNvPr id="52246" name="Rectangle 85">
              <a:extLst>
                <a:ext uri="{FF2B5EF4-FFF2-40B4-BE49-F238E27FC236}">
                  <a16:creationId xmlns:a16="http://schemas.microsoft.com/office/drawing/2014/main" id="{FC4176ED-490D-44DC-82D7-813DE94889C4}"/>
                </a:ext>
              </a:extLst>
            </p:cNvPr>
            <p:cNvSpPr>
              <a:spLocks noChangeArrowheads="1"/>
            </p:cNvSpPr>
            <p:nvPr/>
          </p:nvSpPr>
          <p:spPr bwMode="auto">
            <a:xfrm>
              <a:off x="379" y="1517"/>
              <a:ext cx="861"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dirty="0">
                  <a:solidFill>
                    <a:srgbClr val="FF0066"/>
                  </a:solidFill>
                  <a:latin typeface="Arial" panose="020B0604020202020204" pitchFamily="34" charset="0"/>
                </a:rPr>
                <a:t>pCO2  </a:t>
              </a:r>
            </a:p>
            <a:p>
              <a:pPr>
                <a:spcBef>
                  <a:spcPct val="0"/>
                </a:spcBef>
                <a:buClrTx/>
                <a:buFontTx/>
                <a:buNone/>
              </a:pPr>
              <a:r>
                <a:rPr lang="cs-CZ" altLang="cs-CZ" sz="1200" dirty="0">
                  <a:solidFill>
                    <a:srgbClr val="FF0066"/>
                  </a:solidFill>
                  <a:latin typeface="Arial" panose="020B0604020202020204" pitchFamily="34" charset="0"/>
                </a:rPr>
                <a:t>in </a:t>
              </a:r>
              <a:r>
                <a:rPr lang="cs-CZ" altLang="cs-CZ" sz="1200" dirty="0" err="1">
                  <a:solidFill>
                    <a:srgbClr val="FF0066"/>
                  </a:solidFill>
                  <a:latin typeface="Arial" panose="020B0604020202020204" pitchFamily="34" charset="0"/>
                </a:rPr>
                <a:t>the</a:t>
              </a:r>
              <a:r>
                <a:rPr lang="cs-CZ" altLang="cs-CZ" sz="1200" dirty="0">
                  <a:solidFill>
                    <a:srgbClr val="FF0066"/>
                  </a:solidFill>
                  <a:latin typeface="Arial" panose="020B0604020202020204" pitchFamily="34" charset="0"/>
                </a:rPr>
                <a:t> </a:t>
              </a:r>
              <a:r>
                <a:rPr lang="cs-CZ" altLang="cs-CZ" sz="1200" dirty="0" err="1">
                  <a:solidFill>
                    <a:srgbClr val="FF0066"/>
                  </a:solidFill>
                  <a:latin typeface="Arial" panose="020B0604020202020204" pitchFamily="34" charset="0"/>
                </a:rPr>
                <a:t>measured</a:t>
              </a:r>
              <a:r>
                <a:rPr lang="cs-CZ" altLang="cs-CZ" sz="1200" dirty="0">
                  <a:solidFill>
                    <a:srgbClr val="FF0066"/>
                  </a:solidFill>
                  <a:latin typeface="Arial" panose="020B0604020202020204" pitchFamily="34" charset="0"/>
                </a:rPr>
                <a:t> sample</a:t>
              </a:r>
              <a:endParaRPr lang="cs-CZ" altLang="cs-CZ" sz="2399" dirty="0">
                <a:solidFill>
                  <a:srgbClr val="FF0066"/>
                </a:solidFill>
                <a:latin typeface="Times New Roman" panose="02020603050405020304" pitchFamily="18" charset="0"/>
              </a:endParaRPr>
            </a:p>
          </p:txBody>
        </p:sp>
        <p:sp>
          <p:nvSpPr>
            <p:cNvPr id="52247" name="Rectangle 86">
              <a:extLst>
                <a:ext uri="{FF2B5EF4-FFF2-40B4-BE49-F238E27FC236}">
                  <a16:creationId xmlns:a16="http://schemas.microsoft.com/office/drawing/2014/main" id="{7B816DB4-5034-40CF-854F-7397B73724E2}"/>
                </a:ext>
              </a:extLst>
            </p:cNvPr>
            <p:cNvSpPr>
              <a:spLocks noChangeArrowheads="1"/>
            </p:cNvSpPr>
            <p:nvPr/>
          </p:nvSpPr>
          <p:spPr bwMode="auto">
            <a:xfrm>
              <a:off x="326" y="1663"/>
              <a:ext cx="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grpSp>
      <p:pic>
        <p:nvPicPr>
          <p:cNvPr id="52243" name="Picture 4" descr="http://www.soa.group.shef.ac.uk/museum/Photos/700_DSCN0016.jpg">
            <a:extLst>
              <a:ext uri="{FF2B5EF4-FFF2-40B4-BE49-F238E27FC236}">
                <a16:creationId xmlns:a16="http://schemas.microsoft.com/office/drawing/2014/main" id="{919FC9E1-D34D-4835-A5AF-5A7071C48B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7297" y="441556"/>
            <a:ext cx="1582616" cy="203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314835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par>
                                <p:cTn id="14" presetID="1" presetClass="entr" presetSubtype="0" fill="hold" nodeType="withEffect">
                                  <p:stCondLst>
                                    <p:cond delay="0"/>
                                  </p:stCondLst>
                                  <p:childTnLst>
                                    <p:set>
                                      <p:cBhvr>
                                        <p:cTn id="15" dur="1" fill="hold">
                                          <p:stCondLst>
                                            <p:cond delay="0"/>
                                          </p:stCondLst>
                                        </p:cTn>
                                        <p:tgtEl>
                                          <p:spTgt spid="97295"/>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107542"/>
                                        </p:tgtEl>
                                        <p:attrNameLst>
                                          <p:attrName>style.visibility</p:attrName>
                                        </p:attrNameLst>
                                      </p:cBhvr>
                                      <p:to>
                                        <p:strVal val="visible"/>
                                      </p:to>
                                    </p:set>
                                    <p:animEffect transition="in" filter="dissolve">
                                      <p:cBhvr>
                                        <p:cTn id="30" dur="500"/>
                                        <p:tgtEl>
                                          <p:spTgt spid="10754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107543"/>
                                        </p:tgtEl>
                                        <p:attrNameLst>
                                          <p:attrName>style.visibility</p:attrName>
                                        </p:attrNameLst>
                                      </p:cBhvr>
                                      <p:to>
                                        <p:strVal val="visible"/>
                                      </p:to>
                                    </p:set>
                                    <p:animEffect transition="in" filter="dissolve">
                                      <p:cBhvr>
                                        <p:cTn id="35" dur="500"/>
                                        <p:tgtEl>
                                          <p:spTgt spid="10754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dissolve">
                                      <p:cBhvr>
                                        <p:cTn id="4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54274" name="Group 3">
            <a:extLst>
              <a:ext uri="{FF2B5EF4-FFF2-40B4-BE49-F238E27FC236}">
                <a16:creationId xmlns:a16="http://schemas.microsoft.com/office/drawing/2014/main" id="{5D0B8D3E-8B7D-4A2E-BA1A-B036242BD0AB}"/>
              </a:ext>
            </a:extLst>
          </p:cNvPr>
          <p:cNvGrpSpPr>
            <a:grpSpLocks/>
          </p:cNvGrpSpPr>
          <p:nvPr/>
        </p:nvGrpSpPr>
        <p:grpSpPr bwMode="auto">
          <a:xfrm flipH="1">
            <a:off x="3329203" y="1643201"/>
            <a:ext cx="1171485" cy="2038192"/>
            <a:chOff x="2575" y="781"/>
            <a:chExt cx="866" cy="1284"/>
          </a:xfrm>
        </p:grpSpPr>
        <p:sp>
          <p:nvSpPr>
            <p:cNvPr id="54304" name="Freeform 4">
              <a:extLst>
                <a:ext uri="{FF2B5EF4-FFF2-40B4-BE49-F238E27FC236}">
                  <a16:creationId xmlns:a16="http://schemas.microsoft.com/office/drawing/2014/main" id="{FBD675FC-A1B8-4CD7-8495-BC3FE15C22B8}"/>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305" name="Freeform 5">
              <a:extLst>
                <a:ext uri="{FF2B5EF4-FFF2-40B4-BE49-F238E27FC236}">
                  <a16:creationId xmlns:a16="http://schemas.microsoft.com/office/drawing/2014/main" id="{A5A15799-DDBF-4B14-B033-2942F9DD4222}"/>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grpSp>
      <p:sp>
        <p:nvSpPr>
          <p:cNvPr id="54275" name="Rectangle 6">
            <a:extLst>
              <a:ext uri="{FF2B5EF4-FFF2-40B4-BE49-F238E27FC236}">
                <a16:creationId xmlns:a16="http://schemas.microsoft.com/office/drawing/2014/main" id="{4292B861-CB30-4394-8D7E-16DD8591EE62}"/>
              </a:ext>
            </a:extLst>
          </p:cNvPr>
          <p:cNvSpPr>
            <a:spLocks noChangeArrowheads="1"/>
          </p:cNvSpPr>
          <p:nvPr/>
        </p:nvSpPr>
        <p:spPr bwMode="auto">
          <a:xfrm>
            <a:off x="2418047" y="1197148"/>
            <a:ext cx="927029" cy="78416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76" name="Freeform 7">
            <a:extLst>
              <a:ext uri="{FF2B5EF4-FFF2-40B4-BE49-F238E27FC236}">
                <a16:creationId xmlns:a16="http://schemas.microsoft.com/office/drawing/2014/main" id="{2452546F-DEF6-46F4-8EDE-E000ED031AE7}"/>
              </a:ext>
            </a:extLst>
          </p:cNvPr>
          <p:cNvSpPr>
            <a:spLocks/>
          </p:cNvSpPr>
          <p:nvPr/>
        </p:nvSpPr>
        <p:spPr bwMode="auto">
          <a:xfrm>
            <a:off x="7491306" y="3690918"/>
            <a:ext cx="1846120" cy="103973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277" name="Freeform 8">
            <a:extLst>
              <a:ext uri="{FF2B5EF4-FFF2-40B4-BE49-F238E27FC236}">
                <a16:creationId xmlns:a16="http://schemas.microsoft.com/office/drawing/2014/main" id="{C02933DF-4082-4F6A-88A4-BEC323241229}"/>
              </a:ext>
            </a:extLst>
          </p:cNvPr>
          <p:cNvSpPr>
            <a:spLocks/>
          </p:cNvSpPr>
          <p:nvPr/>
        </p:nvSpPr>
        <p:spPr bwMode="auto">
          <a:xfrm flipH="1" flipV="1">
            <a:off x="8115146" y="4721126"/>
            <a:ext cx="1222280" cy="1023859"/>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278" name="Rectangle 9">
            <a:extLst>
              <a:ext uri="{FF2B5EF4-FFF2-40B4-BE49-F238E27FC236}">
                <a16:creationId xmlns:a16="http://schemas.microsoft.com/office/drawing/2014/main" id="{ED738942-AC13-4422-B608-69320EAC6D03}"/>
              </a:ext>
            </a:extLst>
          </p:cNvPr>
          <p:cNvSpPr>
            <a:spLocks noChangeArrowheads="1"/>
          </p:cNvSpPr>
          <p:nvPr/>
        </p:nvSpPr>
        <p:spPr bwMode="auto">
          <a:xfrm>
            <a:off x="9335839" y="4336982"/>
            <a:ext cx="1111164" cy="741306"/>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79" name="Rectangle 10">
            <a:extLst>
              <a:ext uri="{FF2B5EF4-FFF2-40B4-BE49-F238E27FC236}">
                <a16:creationId xmlns:a16="http://schemas.microsoft.com/office/drawing/2014/main" id="{857228EE-EA0D-46F9-B46C-55CB97C6259B}"/>
              </a:ext>
            </a:extLst>
          </p:cNvPr>
          <p:cNvSpPr>
            <a:spLocks noChangeArrowheads="1"/>
          </p:cNvSpPr>
          <p:nvPr/>
        </p:nvSpPr>
        <p:spPr bwMode="auto">
          <a:xfrm>
            <a:off x="6929374" y="3349632"/>
            <a:ext cx="558757" cy="674636"/>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0" name="Rectangle 11">
            <a:extLst>
              <a:ext uri="{FF2B5EF4-FFF2-40B4-BE49-F238E27FC236}">
                <a16:creationId xmlns:a16="http://schemas.microsoft.com/office/drawing/2014/main" id="{504C35DD-F65C-4FA9-8282-41B00E7035E9}"/>
              </a:ext>
            </a:extLst>
          </p:cNvPr>
          <p:cNvSpPr>
            <a:spLocks noChangeArrowheads="1"/>
          </p:cNvSpPr>
          <p:nvPr/>
        </p:nvSpPr>
        <p:spPr bwMode="auto">
          <a:xfrm>
            <a:off x="6927786" y="1168576"/>
            <a:ext cx="1115928" cy="715908"/>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1" name="Rectangle 12">
            <a:extLst>
              <a:ext uri="{FF2B5EF4-FFF2-40B4-BE49-F238E27FC236}">
                <a16:creationId xmlns:a16="http://schemas.microsoft.com/office/drawing/2014/main" id="{0FF7B35B-7C16-4F98-8F20-D2D6C608F839}"/>
              </a:ext>
            </a:extLst>
          </p:cNvPr>
          <p:cNvSpPr>
            <a:spLocks noChangeArrowheads="1"/>
          </p:cNvSpPr>
          <p:nvPr/>
        </p:nvSpPr>
        <p:spPr bwMode="auto">
          <a:xfrm>
            <a:off x="6915088" y="3357569"/>
            <a:ext cx="579393" cy="66352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2" name="Rectangle 13">
            <a:extLst>
              <a:ext uri="{FF2B5EF4-FFF2-40B4-BE49-F238E27FC236}">
                <a16:creationId xmlns:a16="http://schemas.microsoft.com/office/drawing/2014/main" id="{896ED104-66D4-4D2C-B076-2EE7ABC18F22}"/>
              </a:ext>
            </a:extLst>
          </p:cNvPr>
          <p:cNvSpPr>
            <a:spLocks noChangeArrowheads="1"/>
          </p:cNvSpPr>
          <p:nvPr/>
        </p:nvSpPr>
        <p:spPr bwMode="auto">
          <a:xfrm>
            <a:off x="6954773" y="5167180"/>
            <a:ext cx="1106401" cy="85718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3" name="Rectangle 14">
            <a:extLst>
              <a:ext uri="{FF2B5EF4-FFF2-40B4-BE49-F238E27FC236}">
                <a16:creationId xmlns:a16="http://schemas.microsoft.com/office/drawing/2014/main" id="{FBE27A14-8FF7-4723-B4F7-974FFE9B705B}"/>
              </a:ext>
            </a:extLst>
          </p:cNvPr>
          <p:cNvSpPr>
            <a:spLocks noChangeArrowheads="1"/>
          </p:cNvSpPr>
          <p:nvPr/>
        </p:nvSpPr>
        <p:spPr bwMode="auto">
          <a:xfrm>
            <a:off x="9340600" y="4292534"/>
            <a:ext cx="1111164" cy="79527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4" name="Rectangle 15">
            <a:extLst>
              <a:ext uri="{FF2B5EF4-FFF2-40B4-BE49-F238E27FC236}">
                <a16:creationId xmlns:a16="http://schemas.microsoft.com/office/drawing/2014/main" id="{EF64C9F8-13D8-47C0-AE5C-69D8B0F99477}"/>
              </a:ext>
            </a:extLst>
          </p:cNvPr>
          <p:cNvSpPr>
            <a:spLocks noChangeArrowheads="1"/>
          </p:cNvSpPr>
          <p:nvPr/>
        </p:nvSpPr>
        <p:spPr bwMode="auto">
          <a:xfrm>
            <a:off x="6954772" y="5157654"/>
            <a:ext cx="1111164" cy="877820"/>
          </a:xfrm>
          <a:prstGeom prst="rect">
            <a:avLst/>
          </a:prstGeom>
          <a:solidFill>
            <a:schemeClr val="accent1"/>
          </a:solidFill>
          <a:ln w="38100">
            <a:solidFill>
              <a:srgbClr val="FF0066"/>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5" name="Rectangle 16">
            <a:extLst>
              <a:ext uri="{FF2B5EF4-FFF2-40B4-BE49-F238E27FC236}">
                <a16:creationId xmlns:a16="http://schemas.microsoft.com/office/drawing/2014/main" id="{818260E5-DF81-4389-818E-23F3DDBE88DA}"/>
              </a:ext>
            </a:extLst>
          </p:cNvPr>
          <p:cNvSpPr>
            <a:spLocks noChangeArrowheads="1"/>
          </p:cNvSpPr>
          <p:nvPr/>
        </p:nvSpPr>
        <p:spPr bwMode="auto">
          <a:xfrm>
            <a:off x="6929373" y="1125715"/>
            <a:ext cx="1120689" cy="957189"/>
          </a:xfrm>
          <a:prstGeom prst="rect">
            <a:avLst/>
          </a:prstGeom>
          <a:solidFill>
            <a:schemeClr val="accent1"/>
          </a:solidFill>
          <a:ln w="28575">
            <a:solidFill>
              <a:srgbClr val="FF0066"/>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6" name="Rectangle 17">
            <a:extLst>
              <a:ext uri="{FF2B5EF4-FFF2-40B4-BE49-F238E27FC236}">
                <a16:creationId xmlns:a16="http://schemas.microsoft.com/office/drawing/2014/main" id="{012CEBDE-8F93-4EF4-939E-130BACB9C4B4}"/>
              </a:ext>
            </a:extLst>
          </p:cNvPr>
          <p:cNvSpPr>
            <a:spLocks noChangeArrowheads="1"/>
          </p:cNvSpPr>
          <p:nvPr/>
        </p:nvSpPr>
        <p:spPr bwMode="auto">
          <a:xfrm>
            <a:off x="4518147" y="2294026"/>
            <a:ext cx="1144500" cy="707971"/>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7" name="Text Box 19">
            <a:extLst>
              <a:ext uri="{FF2B5EF4-FFF2-40B4-BE49-F238E27FC236}">
                <a16:creationId xmlns:a16="http://schemas.microsoft.com/office/drawing/2014/main" id="{5B306FA0-A457-44B9-82CB-A54C90E1EB51}"/>
              </a:ext>
            </a:extLst>
          </p:cNvPr>
          <p:cNvSpPr txBox="1">
            <a:spLocks noChangeArrowheads="1"/>
          </p:cNvSpPr>
          <p:nvPr/>
        </p:nvSpPr>
        <p:spPr bwMode="auto">
          <a:xfrm>
            <a:off x="2510218" y="1395571"/>
            <a:ext cx="7601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CO</a:t>
            </a:r>
            <a:r>
              <a:rPr lang="cs-CZ" altLang="cs-CZ" sz="2399" b="1" baseline="-25000">
                <a:latin typeface="Arial" panose="020B0604020202020204" pitchFamily="34" charset="0"/>
              </a:rPr>
              <a:t>2</a:t>
            </a:r>
            <a:endParaRPr lang="cs-CZ" altLang="cs-CZ" sz="2399">
              <a:latin typeface="Arial" panose="020B0604020202020204" pitchFamily="34" charset="0"/>
            </a:endParaRPr>
          </a:p>
        </p:txBody>
      </p:sp>
      <p:sp>
        <p:nvSpPr>
          <p:cNvPr id="54288" name="Text Box 20">
            <a:extLst>
              <a:ext uri="{FF2B5EF4-FFF2-40B4-BE49-F238E27FC236}">
                <a16:creationId xmlns:a16="http://schemas.microsoft.com/office/drawing/2014/main" id="{43455230-B4F5-4D6C-A9E0-058CBF881CF5}"/>
              </a:ext>
            </a:extLst>
          </p:cNvPr>
          <p:cNvSpPr txBox="1">
            <a:spLocks noChangeArrowheads="1"/>
          </p:cNvSpPr>
          <p:nvPr/>
        </p:nvSpPr>
        <p:spPr bwMode="auto">
          <a:xfrm>
            <a:off x="2551491" y="3441699"/>
            <a:ext cx="7601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25000">
                <a:latin typeface="Arial" panose="020B0604020202020204" pitchFamily="34" charset="0"/>
              </a:rPr>
              <a:t>2</a:t>
            </a:r>
            <a:r>
              <a:rPr lang="cs-CZ" altLang="cs-CZ" sz="2399" b="1">
                <a:latin typeface="Arial" panose="020B0604020202020204" pitchFamily="34" charset="0"/>
              </a:rPr>
              <a:t>O</a:t>
            </a:r>
            <a:endParaRPr lang="cs-CZ" altLang="cs-CZ" sz="2399">
              <a:latin typeface="Arial" panose="020B0604020202020204" pitchFamily="34" charset="0"/>
            </a:endParaRPr>
          </a:p>
        </p:txBody>
      </p:sp>
      <p:sp>
        <p:nvSpPr>
          <p:cNvPr id="54289" name="Text Box 21">
            <a:extLst>
              <a:ext uri="{FF2B5EF4-FFF2-40B4-BE49-F238E27FC236}">
                <a16:creationId xmlns:a16="http://schemas.microsoft.com/office/drawing/2014/main" id="{0D509DA9-5B47-467A-94D7-03438ED66ABE}"/>
              </a:ext>
            </a:extLst>
          </p:cNvPr>
          <p:cNvSpPr txBox="1">
            <a:spLocks noChangeArrowheads="1"/>
          </p:cNvSpPr>
          <p:nvPr/>
        </p:nvSpPr>
        <p:spPr bwMode="auto">
          <a:xfrm>
            <a:off x="4554708" y="2436891"/>
            <a:ext cx="109677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25000">
                <a:latin typeface="Arial" panose="020B0604020202020204" pitchFamily="34" charset="0"/>
              </a:rPr>
              <a:t>2</a:t>
            </a:r>
            <a:r>
              <a:rPr lang="cs-CZ" altLang="cs-CZ" sz="2399" b="1">
                <a:latin typeface="Arial" panose="020B0604020202020204" pitchFamily="34" charset="0"/>
              </a:rPr>
              <a:t>CO</a:t>
            </a:r>
            <a:r>
              <a:rPr lang="cs-CZ" altLang="cs-CZ" sz="2399" b="1" baseline="-25000">
                <a:latin typeface="Arial" panose="020B0604020202020204" pitchFamily="34" charset="0"/>
              </a:rPr>
              <a:t>3</a:t>
            </a:r>
            <a:endParaRPr lang="cs-CZ" altLang="cs-CZ" sz="2399">
              <a:latin typeface="Arial" panose="020B0604020202020204" pitchFamily="34" charset="0"/>
            </a:endParaRPr>
          </a:p>
        </p:txBody>
      </p:sp>
      <p:sp>
        <p:nvSpPr>
          <p:cNvPr id="54290" name="Text Box 22">
            <a:extLst>
              <a:ext uri="{FF2B5EF4-FFF2-40B4-BE49-F238E27FC236}">
                <a16:creationId xmlns:a16="http://schemas.microsoft.com/office/drawing/2014/main" id="{03B7D818-0822-464E-82E0-C56746069116}"/>
              </a:ext>
            </a:extLst>
          </p:cNvPr>
          <p:cNvSpPr txBox="1">
            <a:spLocks noChangeArrowheads="1"/>
          </p:cNvSpPr>
          <p:nvPr/>
        </p:nvSpPr>
        <p:spPr bwMode="auto">
          <a:xfrm>
            <a:off x="7091893" y="1462241"/>
            <a:ext cx="982961"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HCO</a:t>
            </a:r>
            <a:r>
              <a:rPr lang="cs-CZ" altLang="cs-CZ" sz="2399" b="1" baseline="-25000">
                <a:latin typeface="Arial" panose="020B0604020202020204" pitchFamily="34" charset="0"/>
              </a:rPr>
              <a:t>3</a:t>
            </a:r>
            <a:endParaRPr lang="cs-CZ" altLang="cs-CZ" sz="2399" b="1">
              <a:latin typeface="Arial" panose="020B0604020202020204" pitchFamily="34" charset="0"/>
            </a:endParaRPr>
          </a:p>
        </p:txBody>
      </p:sp>
      <p:sp>
        <p:nvSpPr>
          <p:cNvPr id="54291" name="Text Box 23">
            <a:extLst>
              <a:ext uri="{FF2B5EF4-FFF2-40B4-BE49-F238E27FC236}">
                <a16:creationId xmlns:a16="http://schemas.microsoft.com/office/drawing/2014/main" id="{45BBD993-E5F2-48E6-B0C6-C874B09415D1}"/>
              </a:ext>
            </a:extLst>
          </p:cNvPr>
          <p:cNvSpPr txBox="1">
            <a:spLocks noChangeArrowheads="1"/>
          </p:cNvSpPr>
          <p:nvPr/>
        </p:nvSpPr>
        <p:spPr bwMode="auto">
          <a:xfrm>
            <a:off x="7064302" y="3516306"/>
            <a:ext cx="5238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70000">
                <a:latin typeface="Arial" panose="020B0604020202020204" pitchFamily="34" charset="0"/>
              </a:rPr>
              <a:t>+</a:t>
            </a:r>
            <a:endParaRPr lang="cs-CZ" altLang="cs-CZ" sz="2399" b="1">
              <a:latin typeface="Arial" panose="020B0604020202020204" pitchFamily="34" charset="0"/>
            </a:endParaRPr>
          </a:p>
        </p:txBody>
      </p:sp>
      <p:grpSp>
        <p:nvGrpSpPr>
          <p:cNvPr id="54292" name="Group 24">
            <a:extLst>
              <a:ext uri="{FF2B5EF4-FFF2-40B4-BE49-F238E27FC236}">
                <a16:creationId xmlns:a16="http://schemas.microsoft.com/office/drawing/2014/main" id="{B8E610BE-5E00-4C69-8E08-E685EF515AFA}"/>
              </a:ext>
            </a:extLst>
          </p:cNvPr>
          <p:cNvGrpSpPr>
            <a:grpSpLocks/>
          </p:cNvGrpSpPr>
          <p:nvPr/>
        </p:nvGrpSpPr>
        <p:grpSpPr bwMode="auto">
          <a:xfrm>
            <a:off x="5656297" y="1644788"/>
            <a:ext cx="1273076" cy="2038192"/>
            <a:chOff x="2575" y="781"/>
            <a:chExt cx="866" cy="1284"/>
          </a:xfrm>
        </p:grpSpPr>
        <p:sp>
          <p:nvSpPr>
            <p:cNvPr id="54302" name="Freeform 25">
              <a:extLst>
                <a:ext uri="{FF2B5EF4-FFF2-40B4-BE49-F238E27FC236}">
                  <a16:creationId xmlns:a16="http://schemas.microsoft.com/office/drawing/2014/main" id="{932C1BFD-14DE-49E8-AFD6-9F7FE2096F5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303" name="Freeform 26">
              <a:extLst>
                <a:ext uri="{FF2B5EF4-FFF2-40B4-BE49-F238E27FC236}">
                  <a16:creationId xmlns:a16="http://schemas.microsoft.com/office/drawing/2014/main" id="{4FA22B33-8BCD-4D67-A854-C4F924A4BCF1}"/>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grpSp>
      <p:sp>
        <p:nvSpPr>
          <p:cNvPr id="54293" name="Rectangle 28">
            <a:extLst>
              <a:ext uri="{FF2B5EF4-FFF2-40B4-BE49-F238E27FC236}">
                <a16:creationId xmlns:a16="http://schemas.microsoft.com/office/drawing/2014/main" id="{2C67358E-608B-4E87-8A43-3536000F480D}"/>
              </a:ext>
            </a:extLst>
          </p:cNvPr>
          <p:cNvSpPr>
            <a:spLocks noChangeArrowheads="1"/>
          </p:cNvSpPr>
          <p:nvPr/>
        </p:nvSpPr>
        <p:spPr bwMode="auto">
          <a:xfrm flipH="1">
            <a:off x="1692616" y="1484463"/>
            <a:ext cx="723845" cy="717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94" name="Text Box 32">
            <a:extLst>
              <a:ext uri="{FF2B5EF4-FFF2-40B4-BE49-F238E27FC236}">
                <a16:creationId xmlns:a16="http://schemas.microsoft.com/office/drawing/2014/main" id="{9D638538-AF7F-439B-BD79-DFCAD92BBBDA}"/>
              </a:ext>
            </a:extLst>
          </p:cNvPr>
          <p:cNvSpPr txBox="1">
            <a:spLocks noChangeArrowheads="1"/>
          </p:cNvSpPr>
          <p:nvPr/>
        </p:nvSpPr>
        <p:spPr bwMode="auto">
          <a:xfrm>
            <a:off x="7121107" y="5464019"/>
            <a:ext cx="85151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Buf </a:t>
            </a:r>
            <a:r>
              <a:rPr lang="cs-CZ" altLang="cs-CZ" sz="2399" b="1" baseline="70000">
                <a:latin typeface="Arial" panose="020B0604020202020204" pitchFamily="34" charset="0"/>
              </a:rPr>
              <a:t>-</a:t>
            </a:r>
            <a:endParaRPr lang="cs-CZ" altLang="cs-CZ" sz="2399" b="1">
              <a:latin typeface="Arial" panose="020B0604020202020204" pitchFamily="34" charset="0"/>
            </a:endParaRPr>
          </a:p>
        </p:txBody>
      </p:sp>
      <p:sp>
        <p:nvSpPr>
          <p:cNvPr id="54295" name="Text Box 33">
            <a:extLst>
              <a:ext uri="{FF2B5EF4-FFF2-40B4-BE49-F238E27FC236}">
                <a16:creationId xmlns:a16="http://schemas.microsoft.com/office/drawing/2014/main" id="{21842890-7295-49E3-87DD-7E40B4857062}"/>
              </a:ext>
            </a:extLst>
          </p:cNvPr>
          <p:cNvSpPr txBox="1">
            <a:spLocks noChangeArrowheads="1"/>
          </p:cNvSpPr>
          <p:nvPr/>
        </p:nvSpPr>
        <p:spPr bwMode="auto">
          <a:xfrm>
            <a:off x="9490725" y="4549689"/>
            <a:ext cx="9204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HBuf</a:t>
            </a:r>
          </a:p>
        </p:txBody>
      </p:sp>
      <p:sp>
        <p:nvSpPr>
          <p:cNvPr id="54296" name="Text Box 34">
            <a:extLst>
              <a:ext uri="{FF2B5EF4-FFF2-40B4-BE49-F238E27FC236}">
                <a16:creationId xmlns:a16="http://schemas.microsoft.com/office/drawing/2014/main" id="{67E657F2-6D2A-4251-B2EE-9F0767FC24A3}"/>
              </a:ext>
            </a:extLst>
          </p:cNvPr>
          <p:cNvSpPr txBox="1">
            <a:spLocks noChangeArrowheads="1"/>
          </p:cNvSpPr>
          <p:nvPr/>
        </p:nvSpPr>
        <p:spPr bwMode="auto">
          <a:xfrm>
            <a:off x="7784207" y="1363823"/>
            <a:ext cx="28725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latin typeface="Arial" panose="020B0604020202020204" pitchFamily="34" charset="0"/>
              </a:rPr>
              <a:t>-</a:t>
            </a:r>
          </a:p>
        </p:txBody>
      </p:sp>
      <p:sp>
        <p:nvSpPr>
          <p:cNvPr id="112763" name="Text Box 123">
            <a:extLst>
              <a:ext uri="{FF2B5EF4-FFF2-40B4-BE49-F238E27FC236}">
                <a16:creationId xmlns:a16="http://schemas.microsoft.com/office/drawing/2014/main" id="{A1448332-7DE1-4998-AA94-0B2E65E166BD}"/>
              </a:ext>
            </a:extLst>
          </p:cNvPr>
          <p:cNvSpPr txBox="1">
            <a:spLocks noChangeArrowheads="1"/>
          </p:cNvSpPr>
          <p:nvPr/>
        </p:nvSpPr>
        <p:spPr bwMode="auto">
          <a:xfrm>
            <a:off x="3419682" y="260596"/>
            <a:ext cx="3468420" cy="584519"/>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lgn="ctr" eaLnBrk="1" hangingPunct="1">
              <a:defRPr/>
            </a:pPr>
            <a:r>
              <a:rPr lang="cs-CZ" sz="1599" b="1" dirty="0"/>
              <a:t>Buffer Base (BB)</a:t>
            </a:r>
          </a:p>
          <a:p>
            <a:pPr algn="ctr" eaLnBrk="1" hangingPunct="1">
              <a:defRPr/>
            </a:pPr>
            <a:r>
              <a:rPr lang="cs-CZ" sz="1599" b="1" dirty="0"/>
              <a:t>BB  =</a:t>
            </a:r>
            <a:r>
              <a:rPr lang="cs-CZ" sz="1400" b="1" dirty="0"/>
              <a:t> </a:t>
            </a:r>
            <a:r>
              <a:rPr lang="en-US" sz="1400" dirty="0"/>
              <a:t>[</a:t>
            </a:r>
            <a:r>
              <a:rPr lang="cs-CZ" sz="1599" b="1" dirty="0"/>
              <a:t>HCO</a:t>
            </a:r>
            <a:r>
              <a:rPr lang="cs-CZ" sz="1599" b="1" baseline="-25000" dirty="0"/>
              <a:t>3</a:t>
            </a:r>
            <a:r>
              <a:rPr lang="cs-CZ" sz="1599" b="1" baseline="70000" dirty="0"/>
              <a:t>-</a:t>
            </a:r>
            <a:r>
              <a:rPr lang="cs-CZ" sz="1400" b="1" baseline="70000" dirty="0"/>
              <a:t> </a:t>
            </a:r>
            <a:r>
              <a:rPr lang="cs-CZ" sz="1400" dirty="0"/>
              <a:t>]</a:t>
            </a:r>
            <a:r>
              <a:rPr lang="cs-CZ" sz="1400" b="1" dirty="0"/>
              <a:t>+ </a:t>
            </a:r>
            <a:r>
              <a:rPr lang="cs-CZ" sz="1400" dirty="0"/>
              <a:t>[</a:t>
            </a:r>
            <a:r>
              <a:rPr lang="cs-CZ" sz="1599" b="1" dirty="0"/>
              <a:t>Buf </a:t>
            </a:r>
            <a:r>
              <a:rPr lang="cs-CZ" sz="1599" b="1" baseline="70000" dirty="0"/>
              <a:t>-</a:t>
            </a:r>
            <a:r>
              <a:rPr lang="cs-CZ" sz="1400" b="1" baseline="70000" dirty="0"/>
              <a:t> </a:t>
            </a:r>
            <a:r>
              <a:rPr lang="cs-CZ" sz="1400" dirty="0"/>
              <a:t>]</a:t>
            </a:r>
            <a:endParaRPr lang="cs-CZ" sz="1400" b="1" baseline="70000" dirty="0"/>
          </a:p>
        </p:txBody>
      </p:sp>
      <p:sp>
        <p:nvSpPr>
          <p:cNvPr id="112764" name="Line 124">
            <a:extLst>
              <a:ext uri="{FF2B5EF4-FFF2-40B4-BE49-F238E27FC236}">
                <a16:creationId xmlns:a16="http://schemas.microsoft.com/office/drawing/2014/main" id="{40AA4114-D91A-4690-922F-6F32E6D308F8}"/>
              </a:ext>
            </a:extLst>
          </p:cNvPr>
          <p:cNvSpPr>
            <a:spLocks noChangeShapeType="1"/>
          </p:cNvSpPr>
          <p:nvPr/>
        </p:nvSpPr>
        <p:spPr bwMode="auto">
          <a:xfrm flipV="1">
            <a:off x="4511797" y="981264"/>
            <a:ext cx="0" cy="64923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400"/>
          </a:p>
        </p:txBody>
      </p:sp>
      <p:sp>
        <p:nvSpPr>
          <p:cNvPr id="112765" name="Text Box 125">
            <a:extLst>
              <a:ext uri="{FF2B5EF4-FFF2-40B4-BE49-F238E27FC236}">
                <a16:creationId xmlns:a16="http://schemas.microsoft.com/office/drawing/2014/main" id="{DA1BB70C-4EB6-4529-8E4F-BE2A51090D91}"/>
              </a:ext>
            </a:extLst>
          </p:cNvPr>
          <p:cNvSpPr txBox="1">
            <a:spLocks noChangeArrowheads="1"/>
          </p:cNvSpPr>
          <p:nvPr/>
        </p:nvSpPr>
        <p:spPr bwMode="auto">
          <a:xfrm>
            <a:off x="3935581" y="1628914"/>
            <a:ext cx="25096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None/>
            </a:pPr>
            <a:r>
              <a:rPr lang="en-US" altLang="cs-CZ" sz="1400" dirty="0">
                <a:latin typeface="Arial" panose="020B0604020202020204" pitchFamily="34" charset="0"/>
              </a:rPr>
              <a:t>It depends on the hemoglobin concentration</a:t>
            </a:r>
          </a:p>
        </p:txBody>
      </p:sp>
      <p:sp>
        <p:nvSpPr>
          <p:cNvPr id="112766" name="Text Box 126">
            <a:extLst>
              <a:ext uri="{FF2B5EF4-FFF2-40B4-BE49-F238E27FC236}">
                <a16:creationId xmlns:a16="http://schemas.microsoft.com/office/drawing/2014/main" id="{483ED83A-4CE6-4E8C-A440-6145D5E089E6}"/>
              </a:ext>
            </a:extLst>
          </p:cNvPr>
          <p:cNvSpPr txBox="1">
            <a:spLocks noChangeArrowheads="1"/>
          </p:cNvSpPr>
          <p:nvPr/>
        </p:nvSpPr>
        <p:spPr bwMode="auto">
          <a:xfrm>
            <a:off x="2208513" y="4436985"/>
            <a:ext cx="4429418"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err="1">
                <a:latin typeface="Arial" panose="020B0604020202020204" pitchFamily="34" charset="0"/>
              </a:rPr>
              <a:t>Normal</a:t>
            </a:r>
            <a:r>
              <a:rPr lang="cs-CZ" altLang="cs-CZ" sz="2399" dirty="0">
                <a:latin typeface="Arial" panose="020B0604020202020204" pitchFamily="34" charset="0"/>
              </a:rPr>
              <a:t> Buffer Base (NBB):</a:t>
            </a:r>
          </a:p>
          <a:p>
            <a:pPr eaLnBrk="1" hangingPunct="1">
              <a:spcBef>
                <a:spcPct val="0"/>
              </a:spcBef>
              <a:buClrTx/>
              <a:buFontTx/>
              <a:buNone/>
            </a:pPr>
            <a:r>
              <a:rPr lang="cs-CZ" altLang="cs-CZ" sz="2399" dirty="0">
                <a:latin typeface="Arial" panose="020B0604020202020204" pitchFamily="34" charset="0"/>
              </a:rPr>
              <a:t>NBB=41.7+0.42*</a:t>
            </a:r>
            <a:r>
              <a:rPr lang="cs-CZ" altLang="cs-CZ" sz="2399" dirty="0" err="1">
                <a:latin typeface="Arial" panose="020B0604020202020204" pitchFamily="34" charset="0"/>
              </a:rPr>
              <a:t>cHB</a:t>
            </a:r>
            <a:r>
              <a:rPr lang="cs-CZ" altLang="cs-CZ" sz="2399" dirty="0">
                <a:latin typeface="Arial" panose="020B0604020202020204" pitchFamily="34" charset="0"/>
              </a:rPr>
              <a:t> [g/100ml]</a:t>
            </a:r>
            <a:endParaRPr lang="en-US" altLang="cs-CZ" sz="2399" dirty="0">
              <a:latin typeface="Arial" panose="020B0604020202020204" pitchFamily="34" charset="0"/>
            </a:endParaRPr>
          </a:p>
        </p:txBody>
      </p:sp>
      <p:sp>
        <p:nvSpPr>
          <p:cNvPr id="112767" name="Text Box 127">
            <a:extLst>
              <a:ext uri="{FF2B5EF4-FFF2-40B4-BE49-F238E27FC236}">
                <a16:creationId xmlns:a16="http://schemas.microsoft.com/office/drawing/2014/main" id="{4F62E347-28D2-48D4-8CC5-3A8B434F245F}"/>
              </a:ext>
            </a:extLst>
          </p:cNvPr>
          <p:cNvSpPr txBox="1">
            <a:spLocks noChangeArrowheads="1"/>
          </p:cNvSpPr>
          <p:nvPr/>
        </p:nvSpPr>
        <p:spPr bwMode="auto">
          <a:xfrm>
            <a:off x="2416461" y="5588115"/>
            <a:ext cx="2048959"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a:latin typeface="Arial" panose="020B0604020202020204" pitchFamily="34" charset="0"/>
              </a:rPr>
              <a:t>Base </a:t>
            </a:r>
            <a:r>
              <a:rPr lang="cs-CZ" altLang="cs-CZ" sz="2399" dirty="0" err="1">
                <a:latin typeface="Arial" panose="020B0604020202020204" pitchFamily="34" charset="0"/>
              </a:rPr>
              <a:t>Excess</a:t>
            </a:r>
            <a:r>
              <a:rPr lang="cs-CZ" altLang="cs-CZ" sz="2399" dirty="0">
                <a:latin typeface="Arial" panose="020B0604020202020204" pitchFamily="34" charset="0"/>
              </a:rPr>
              <a:t>:</a:t>
            </a:r>
          </a:p>
          <a:p>
            <a:pPr eaLnBrk="1" hangingPunct="1">
              <a:spcBef>
                <a:spcPct val="0"/>
              </a:spcBef>
              <a:buClrTx/>
              <a:buFontTx/>
              <a:buNone/>
            </a:pPr>
            <a:r>
              <a:rPr lang="cs-CZ" altLang="cs-CZ" sz="2399" dirty="0">
                <a:latin typeface="Arial" panose="020B0604020202020204" pitchFamily="34" charset="0"/>
              </a:rPr>
              <a:t>BE=BB-NBB</a:t>
            </a:r>
            <a:endParaRPr lang="en-US" altLang="cs-CZ" sz="2399" dirty="0">
              <a:latin typeface="Arial" panose="020B0604020202020204" pitchFamily="34" charset="0"/>
            </a:endParaRPr>
          </a:p>
        </p:txBody>
      </p:sp>
    </p:spTree>
    <p:custDataLst>
      <p:tags r:id="rId1"/>
    </p:custDataLst>
    <p:extLst>
      <p:ext uri="{BB962C8B-B14F-4D97-AF65-F5344CB8AC3E}">
        <p14:creationId xmlns:p14="http://schemas.microsoft.com/office/powerpoint/2010/main" val="1831844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12763">
                                            <p:txEl>
                                              <p:pRg st="1" end="1"/>
                                            </p:txEl>
                                          </p:spTgt>
                                        </p:tgtEl>
                                        <p:attrNameLst>
                                          <p:attrName>style.visibility</p:attrName>
                                        </p:attrNameLst>
                                      </p:cBhvr>
                                      <p:to>
                                        <p:strVal val="visible"/>
                                      </p:to>
                                    </p:set>
                                    <p:animEffect transition="in" filter="checkerboard(across)">
                                      <p:cBhvr>
                                        <p:cTn id="7" dur="500"/>
                                        <p:tgtEl>
                                          <p:spTgt spid="11276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12765"/>
                                        </p:tgtEl>
                                        <p:attrNameLst>
                                          <p:attrName>style.visibility</p:attrName>
                                        </p:attrNameLst>
                                      </p:cBhvr>
                                      <p:to>
                                        <p:strVal val="visible"/>
                                      </p:to>
                                    </p:set>
                                    <p:animEffect transition="in" filter="checkerboard(across)">
                                      <p:cBhvr>
                                        <p:cTn id="12" dur="500"/>
                                        <p:tgtEl>
                                          <p:spTgt spid="112765"/>
                                        </p:tgtEl>
                                      </p:cBhvr>
                                    </p:animEffect>
                                  </p:childTnLst>
                                </p:cTn>
                              </p:par>
                              <p:par>
                                <p:cTn id="13" presetID="5" presetClass="entr" presetSubtype="10" fill="hold" nodeType="withEffect">
                                  <p:stCondLst>
                                    <p:cond delay="0"/>
                                  </p:stCondLst>
                                  <p:childTnLst>
                                    <p:set>
                                      <p:cBhvr>
                                        <p:cTn id="14" dur="1" fill="hold">
                                          <p:stCondLst>
                                            <p:cond delay="0"/>
                                          </p:stCondLst>
                                        </p:cTn>
                                        <p:tgtEl>
                                          <p:spTgt spid="112764"/>
                                        </p:tgtEl>
                                        <p:attrNameLst>
                                          <p:attrName>style.visibility</p:attrName>
                                        </p:attrNameLst>
                                      </p:cBhvr>
                                      <p:to>
                                        <p:strVal val="visible"/>
                                      </p:to>
                                    </p:set>
                                    <p:animEffect transition="in" filter="checkerboard(across)">
                                      <p:cBhvr>
                                        <p:cTn id="15" dur="500"/>
                                        <p:tgtEl>
                                          <p:spTgt spid="1127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112766"/>
                                        </p:tgtEl>
                                        <p:attrNameLst>
                                          <p:attrName>style.visibility</p:attrName>
                                        </p:attrNameLst>
                                      </p:cBhvr>
                                      <p:to>
                                        <p:strVal val="visible"/>
                                      </p:to>
                                    </p:set>
                                    <p:animEffect transition="in" filter="checkerboard(across)">
                                      <p:cBhvr>
                                        <p:cTn id="20" dur="500"/>
                                        <p:tgtEl>
                                          <p:spTgt spid="11276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 presetClass="entr" presetSubtype="10" fill="hold" grpId="0" nodeType="clickEffect">
                                  <p:stCondLst>
                                    <p:cond delay="0"/>
                                  </p:stCondLst>
                                  <p:childTnLst>
                                    <p:set>
                                      <p:cBhvr>
                                        <p:cTn id="24" dur="1" fill="hold">
                                          <p:stCondLst>
                                            <p:cond delay="0"/>
                                          </p:stCondLst>
                                        </p:cTn>
                                        <p:tgtEl>
                                          <p:spTgt spid="112767"/>
                                        </p:tgtEl>
                                        <p:attrNameLst>
                                          <p:attrName>style.visibility</p:attrName>
                                        </p:attrNameLst>
                                      </p:cBhvr>
                                      <p:to>
                                        <p:strVal val="visible"/>
                                      </p:to>
                                    </p:set>
                                    <p:animEffect transition="in" filter="checkerboard(across)">
                                      <p:cBhvr>
                                        <p:cTn id="25" dur="500"/>
                                        <p:tgtEl>
                                          <p:spTgt spid="112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65" grpId="0"/>
      <p:bldP spid="112766" grpId="0"/>
      <p:bldP spid="11276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4370C8AA-C709-41A4-8130-974C90A491AB}"/>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07" name="Rectangle 3">
            <a:extLst>
              <a:ext uri="{FF2B5EF4-FFF2-40B4-BE49-F238E27FC236}">
                <a16:creationId xmlns:a16="http://schemas.microsoft.com/office/drawing/2014/main" id="{12B23BD9-E2B9-4332-92DB-BB7FFD9960F0}"/>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3908" name="Rectangle 4">
            <a:extLst>
              <a:ext uri="{FF2B5EF4-FFF2-40B4-BE49-F238E27FC236}">
                <a16:creationId xmlns:a16="http://schemas.microsoft.com/office/drawing/2014/main" id="{664DCADF-9F2C-4546-A7DD-92781981DA32}"/>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09" name="Rectangle 5">
            <a:extLst>
              <a:ext uri="{FF2B5EF4-FFF2-40B4-BE49-F238E27FC236}">
                <a16:creationId xmlns:a16="http://schemas.microsoft.com/office/drawing/2014/main" id="{EA636A2E-7CA8-43F4-ACDD-151BA9079786}"/>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0" name="Rectangle 6">
            <a:extLst>
              <a:ext uri="{FF2B5EF4-FFF2-40B4-BE49-F238E27FC236}">
                <a16:creationId xmlns:a16="http://schemas.microsoft.com/office/drawing/2014/main" id="{486DCC3E-2E33-4B32-8E81-827FB182A0A9}"/>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1" name="Rectangle 7">
            <a:extLst>
              <a:ext uri="{FF2B5EF4-FFF2-40B4-BE49-F238E27FC236}">
                <a16:creationId xmlns:a16="http://schemas.microsoft.com/office/drawing/2014/main" id="{7DFCB9E8-3B2C-416D-B78B-05EA2C4243AF}"/>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2" name="Text Box 8">
            <a:extLst>
              <a:ext uri="{FF2B5EF4-FFF2-40B4-BE49-F238E27FC236}">
                <a16:creationId xmlns:a16="http://schemas.microsoft.com/office/drawing/2014/main" id="{13EBAA9A-245D-414F-A2F7-78E5242F8173}"/>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3913" name="Text Box 9">
            <a:extLst>
              <a:ext uri="{FF2B5EF4-FFF2-40B4-BE49-F238E27FC236}">
                <a16:creationId xmlns:a16="http://schemas.microsoft.com/office/drawing/2014/main" id="{CC046F04-30C6-4666-872F-CEE01E245CE0}"/>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3914" name="Text Box 10">
            <a:extLst>
              <a:ext uri="{FF2B5EF4-FFF2-40B4-BE49-F238E27FC236}">
                <a16:creationId xmlns:a16="http://schemas.microsoft.com/office/drawing/2014/main" id="{BB5EBC0E-9A07-4D1F-A0CE-F14831AEA188}"/>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3915" name="Text Box 11">
            <a:extLst>
              <a:ext uri="{FF2B5EF4-FFF2-40B4-BE49-F238E27FC236}">
                <a16:creationId xmlns:a16="http://schemas.microsoft.com/office/drawing/2014/main" id="{6482DD9C-3C62-402D-850A-C33177E9C0A2}"/>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3916" name="Freeform 12">
            <a:extLst>
              <a:ext uri="{FF2B5EF4-FFF2-40B4-BE49-F238E27FC236}">
                <a16:creationId xmlns:a16="http://schemas.microsoft.com/office/drawing/2014/main" id="{C233432D-C26C-42E1-91BD-574D60895792}"/>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7" name="Freeform 13">
            <a:extLst>
              <a:ext uri="{FF2B5EF4-FFF2-40B4-BE49-F238E27FC236}">
                <a16:creationId xmlns:a16="http://schemas.microsoft.com/office/drawing/2014/main" id="{CAD0C218-1CD9-4850-B3EC-E6ACE52F0A7C}"/>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3918" name="Group 14">
            <a:extLst>
              <a:ext uri="{FF2B5EF4-FFF2-40B4-BE49-F238E27FC236}">
                <a16:creationId xmlns:a16="http://schemas.microsoft.com/office/drawing/2014/main" id="{A6C22636-464B-4DE1-8912-6114805746CB}"/>
              </a:ext>
            </a:extLst>
          </p:cNvPr>
          <p:cNvGrpSpPr>
            <a:grpSpLocks/>
          </p:cNvGrpSpPr>
          <p:nvPr/>
        </p:nvGrpSpPr>
        <p:grpSpPr bwMode="auto">
          <a:xfrm flipH="1">
            <a:off x="2979738" y="1846263"/>
            <a:ext cx="1130300" cy="2038350"/>
            <a:chOff x="2575" y="781"/>
            <a:chExt cx="866" cy="1284"/>
          </a:xfrm>
        </p:grpSpPr>
        <p:sp>
          <p:nvSpPr>
            <p:cNvPr id="123949" name="Freeform 15">
              <a:extLst>
                <a:ext uri="{FF2B5EF4-FFF2-40B4-BE49-F238E27FC236}">
                  <a16:creationId xmlns:a16="http://schemas.microsoft.com/office/drawing/2014/main" id="{E5BEB02A-0129-43FB-B69A-876902E5ABBF}"/>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50" name="Freeform 16">
              <a:extLst>
                <a:ext uri="{FF2B5EF4-FFF2-40B4-BE49-F238E27FC236}">
                  <a16:creationId xmlns:a16="http://schemas.microsoft.com/office/drawing/2014/main" id="{5B18648E-B26C-47EE-9F30-60BB6C2C856A}"/>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3919" name="Group 17">
            <a:extLst>
              <a:ext uri="{FF2B5EF4-FFF2-40B4-BE49-F238E27FC236}">
                <a16:creationId xmlns:a16="http://schemas.microsoft.com/office/drawing/2014/main" id="{3AE4225F-7BFD-4634-89F5-10662130C8B4}"/>
              </a:ext>
            </a:extLst>
          </p:cNvPr>
          <p:cNvGrpSpPr>
            <a:grpSpLocks/>
          </p:cNvGrpSpPr>
          <p:nvPr/>
        </p:nvGrpSpPr>
        <p:grpSpPr bwMode="auto">
          <a:xfrm>
            <a:off x="2171700" y="115889"/>
            <a:ext cx="560388" cy="917575"/>
            <a:chOff x="3510" y="1453"/>
            <a:chExt cx="353" cy="578"/>
          </a:xfrm>
        </p:grpSpPr>
        <p:sp>
          <p:nvSpPr>
            <p:cNvPr id="123940" name="Freeform 18">
              <a:extLst>
                <a:ext uri="{FF2B5EF4-FFF2-40B4-BE49-F238E27FC236}">
                  <a16:creationId xmlns:a16="http://schemas.microsoft.com/office/drawing/2014/main" id="{65262344-D914-40B1-8D08-84C2535F9EA9}"/>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1" name="Oval 19">
              <a:extLst>
                <a:ext uri="{FF2B5EF4-FFF2-40B4-BE49-F238E27FC236}">
                  <a16:creationId xmlns:a16="http://schemas.microsoft.com/office/drawing/2014/main" id="{C1EA4BCB-A91B-471C-979A-7F2A1A51AC03}"/>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2" name="Freeform 20">
              <a:extLst>
                <a:ext uri="{FF2B5EF4-FFF2-40B4-BE49-F238E27FC236}">
                  <a16:creationId xmlns:a16="http://schemas.microsoft.com/office/drawing/2014/main" id="{E851E581-D601-4C35-B7CA-86B7758DF139}"/>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3" name="Freeform 21">
              <a:extLst>
                <a:ext uri="{FF2B5EF4-FFF2-40B4-BE49-F238E27FC236}">
                  <a16:creationId xmlns:a16="http://schemas.microsoft.com/office/drawing/2014/main" id="{56F51A36-8DCF-470A-9E94-A9793D67B2A0}"/>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4" name="Freeform 22">
              <a:extLst>
                <a:ext uri="{FF2B5EF4-FFF2-40B4-BE49-F238E27FC236}">
                  <a16:creationId xmlns:a16="http://schemas.microsoft.com/office/drawing/2014/main" id="{152308CE-A0C3-49AD-81C0-AE694E20D40E}"/>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5" name="Oval 23">
              <a:extLst>
                <a:ext uri="{FF2B5EF4-FFF2-40B4-BE49-F238E27FC236}">
                  <a16:creationId xmlns:a16="http://schemas.microsoft.com/office/drawing/2014/main" id="{FDC885F6-6904-4FAA-932E-B196D79E69D8}"/>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6" name="Freeform 24">
              <a:extLst>
                <a:ext uri="{FF2B5EF4-FFF2-40B4-BE49-F238E27FC236}">
                  <a16:creationId xmlns:a16="http://schemas.microsoft.com/office/drawing/2014/main" id="{EDB56914-9DE2-47B3-B4A4-0E88B270981C}"/>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7" name="Oval 25">
              <a:extLst>
                <a:ext uri="{FF2B5EF4-FFF2-40B4-BE49-F238E27FC236}">
                  <a16:creationId xmlns:a16="http://schemas.microsoft.com/office/drawing/2014/main" id="{AF8A10BC-7CE1-4D46-8940-2FD7B6E8FCF0}"/>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8" name="Oval 26">
              <a:extLst>
                <a:ext uri="{FF2B5EF4-FFF2-40B4-BE49-F238E27FC236}">
                  <a16:creationId xmlns:a16="http://schemas.microsoft.com/office/drawing/2014/main" id="{08B775BB-35C1-49F9-8ED1-C9D3BA2B0F25}"/>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3920" name="Text Box 28">
            <a:extLst>
              <a:ext uri="{FF2B5EF4-FFF2-40B4-BE49-F238E27FC236}">
                <a16:creationId xmlns:a16="http://schemas.microsoft.com/office/drawing/2014/main" id="{58B4206D-E70B-4BFC-A6DB-5F2864635DAB}"/>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3921" name="Line 29">
            <a:extLst>
              <a:ext uri="{FF2B5EF4-FFF2-40B4-BE49-F238E27FC236}">
                <a16:creationId xmlns:a16="http://schemas.microsoft.com/office/drawing/2014/main" id="{7E2A9F39-6A70-47D5-8B37-A3CE801AF0AB}"/>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2" name="Line 30">
            <a:extLst>
              <a:ext uri="{FF2B5EF4-FFF2-40B4-BE49-F238E27FC236}">
                <a16:creationId xmlns:a16="http://schemas.microsoft.com/office/drawing/2014/main" id="{DE7639E3-EB10-4909-915F-2F6EC517029E}"/>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3" name="Line 31">
            <a:extLst>
              <a:ext uri="{FF2B5EF4-FFF2-40B4-BE49-F238E27FC236}">
                <a16:creationId xmlns:a16="http://schemas.microsoft.com/office/drawing/2014/main" id="{232F4E8E-6C40-4784-820A-67D6C4A37FE3}"/>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4" name="Rectangle 32">
            <a:extLst>
              <a:ext uri="{FF2B5EF4-FFF2-40B4-BE49-F238E27FC236}">
                <a16:creationId xmlns:a16="http://schemas.microsoft.com/office/drawing/2014/main" id="{C203493B-3342-4146-B38E-BDD8C030FE7B}"/>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25" name="Text Box 33">
            <a:extLst>
              <a:ext uri="{FF2B5EF4-FFF2-40B4-BE49-F238E27FC236}">
                <a16:creationId xmlns:a16="http://schemas.microsoft.com/office/drawing/2014/main" id="{7D4E5059-C4CA-4F73-A6A9-23435167982F}"/>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3926" name="Text Box 34">
            <a:extLst>
              <a:ext uri="{FF2B5EF4-FFF2-40B4-BE49-F238E27FC236}">
                <a16:creationId xmlns:a16="http://schemas.microsoft.com/office/drawing/2014/main" id="{6C9A6FF2-4C2A-4318-AFAC-A4904677E9B1}"/>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3927" name="Text Box 35">
            <a:extLst>
              <a:ext uri="{FF2B5EF4-FFF2-40B4-BE49-F238E27FC236}">
                <a16:creationId xmlns:a16="http://schemas.microsoft.com/office/drawing/2014/main" id="{0755DB9E-6127-4232-ABD5-55676AE7E829}"/>
              </a:ext>
            </a:extLst>
          </p:cNvPr>
          <p:cNvSpPr txBox="1">
            <a:spLocks noChangeArrowheads="1"/>
          </p:cNvSpPr>
          <p:nvPr/>
        </p:nvSpPr>
        <p:spPr bwMode="auto">
          <a:xfrm>
            <a:off x="7104063" y="3556000"/>
            <a:ext cx="2087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40 nmol/l (pH=7,40)</a:t>
            </a:r>
          </a:p>
        </p:txBody>
      </p:sp>
      <p:sp>
        <p:nvSpPr>
          <p:cNvPr id="123928" name="Line 36">
            <a:extLst>
              <a:ext uri="{FF2B5EF4-FFF2-40B4-BE49-F238E27FC236}">
                <a16:creationId xmlns:a16="http://schemas.microsoft.com/office/drawing/2014/main" id="{EEC27FF0-5E6B-4F42-8EF2-DFC1A6141716}"/>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9" name="Line 37">
            <a:extLst>
              <a:ext uri="{FF2B5EF4-FFF2-40B4-BE49-F238E27FC236}">
                <a16:creationId xmlns:a16="http://schemas.microsoft.com/office/drawing/2014/main" id="{D589AAF2-C1FA-4D59-BD65-BBCC0761C21B}"/>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3930" name="Line 38">
            <a:extLst>
              <a:ext uri="{FF2B5EF4-FFF2-40B4-BE49-F238E27FC236}">
                <a16:creationId xmlns:a16="http://schemas.microsoft.com/office/drawing/2014/main" id="{CDE4B7B6-92F2-49C4-8004-E4B801ADC47B}"/>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1" name="Line 39">
            <a:extLst>
              <a:ext uri="{FF2B5EF4-FFF2-40B4-BE49-F238E27FC236}">
                <a16:creationId xmlns:a16="http://schemas.microsoft.com/office/drawing/2014/main" id="{B601D5F4-C998-4F46-A865-2A8206118185}"/>
              </a:ext>
            </a:extLst>
          </p:cNvPr>
          <p:cNvSpPr>
            <a:spLocks noChangeShapeType="1"/>
          </p:cNvSpPr>
          <p:nvPr/>
        </p:nvSpPr>
        <p:spPr bwMode="auto">
          <a:xfrm>
            <a:off x="7297738" y="3563938"/>
            <a:ext cx="0" cy="614362"/>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3932" name="Rectangle 40">
            <a:extLst>
              <a:ext uri="{FF2B5EF4-FFF2-40B4-BE49-F238E27FC236}">
                <a16:creationId xmlns:a16="http://schemas.microsoft.com/office/drawing/2014/main" id="{4CCD50DF-E3CB-4D6F-A449-90CA0E0DA6E1}"/>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33" name="Text Box 41">
            <a:extLst>
              <a:ext uri="{FF2B5EF4-FFF2-40B4-BE49-F238E27FC236}">
                <a16:creationId xmlns:a16="http://schemas.microsoft.com/office/drawing/2014/main" id="{38C59BF6-9C49-406E-8AA3-C8A561BBFCBF}"/>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3934" name="Freeform 42">
            <a:extLst>
              <a:ext uri="{FF2B5EF4-FFF2-40B4-BE49-F238E27FC236}">
                <a16:creationId xmlns:a16="http://schemas.microsoft.com/office/drawing/2014/main" id="{7AF524AC-3F66-4C95-8606-0070C210981E}"/>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43">
            <a:extLst>
              <a:ext uri="{FF2B5EF4-FFF2-40B4-BE49-F238E27FC236}">
                <a16:creationId xmlns:a16="http://schemas.microsoft.com/office/drawing/2014/main" id="{346CCAF1-07FC-46E9-95C4-8DFD992B6BDB}"/>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Text Box 44">
            <a:extLst>
              <a:ext uri="{FF2B5EF4-FFF2-40B4-BE49-F238E27FC236}">
                <a16:creationId xmlns:a16="http://schemas.microsoft.com/office/drawing/2014/main" id="{C595FB58-1754-4F37-B9CB-4A10217DAF10}"/>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3937" name="Line 45">
            <a:extLst>
              <a:ext uri="{FF2B5EF4-FFF2-40B4-BE49-F238E27FC236}">
                <a16:creationId xmlns:a16="http://schemas.microsoft.com/office/drawing/2014/main" id="{8AE55DAA-84CD-4579-94BF-787C62BAF150}"/>
              </a:ext>
            </a:extLst>
          </p:cNvPr>
          <p:cNvSpPr>
            <a:spLocks noChangeShapeType="1"/>
          </p:cNvSpPr>
          <p:nvPr/>
        </p:nvSpPr>
        <p:spPr bwMode="auto">
          <a:xfrm>
            <a:off x="7054850" y="35385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8" name="Text Box 46">
            <a:extLst>
              <a:ext uri="{FF2B5EF4-FFF2-40B4-BE49-F238E27FC236}">
                <a16:creationId xmlns:a16="http://schemas.microsoft.com/office/drawing/2014/main" id="{04C8B822-F81A-4837-8086-D911D872D6D5}"/>
              </a:ext>
            </a:extLst>
          </p:cNvPr>
          <p:cNvSpPr txBox="1">
            <a:spLocks noChangeArrowheads="1"/>
          </p:cNvSpPr>
          <p:nvPr/>
        </p:nvSpPr>
        <p:spPr bwMode="auto">
          <a:xfrm>
            <a:off x="3305176" y="115888"/>
            <a:ext cx="3861185"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Titration</a:t>
            </a:r>
            <a:r>
              <a:rPr lang="cs-CZ" altLang="cs-CZ" sz="2400" b="1" dirty="0">
                <a:latin typeface="Arial" panose="020B0604020202020204" pitchFamily="34" charset="0"/>
              </a:rPr>
              <a:t> </a:t>
            </a:r>
            <a:r>
              <a:rPr lang="cs-CZ" altLang="cs-CZ" sz="2400" b="1" dirty="0" err="1">
                <a:latin typeface="Arial" panose="020B0604020202020204" pitchFamily="34" charset="0"/>
              </a:rPr>
              <a:t>of</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vitro“</a:t>
            </a:r>
            <a:endParaRPr lang="cs-CZ" altLang="cs-CZ" sz="2400" b="1" dirty="0">
              <a:latin typeface="Times New Roman" panose="02020603050405020304" pitchFamily="18" charset="0"/>
            </a:endParaRPr>
          </a:p>
        </p:txBody>
      </p:sp>
      <p:sp>
        <p:nvSpPr>
          <p:cNvPr id="273455" name="Text Box 47">
            <a:extLst>
              <a:ext uri="{FF2B5EF4-FFF2-40B4-BE49-F238E27FC236}">
                <a16:creationId xmlns:a16="http://schemas.microsoft.com/office/drawing/2014/main" id="{809D17E9-E8D4-4D9F-BB7F-02D9A65DBFB7}"/>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Tree>
    <p:custDataLst>
      <p:tags r:id="rId1"/>
    </p:custData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7B2DBB3B-4FA1-48AB-9AD5-A1BC7139899A}"/>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5" name="Rectangle 3">
            <a:extLst>
              <a:ext uri="{FF2B5EF4-FFF2-40B4-BE49-F238E27FC236}">
                <a16:creationId xmlns:a16="http://schemas.microsoft.com/office/drawing/2014/main" id="{298E4E42-EC01-47E5-9264-1474BDBC1477}"/>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6" name="Rectangle 4">
            <a:extLst>
              <a:ext uri="{FF2B5EF4-FFF2-40B4-BE49-F238E27FC236}">
                <a16:creationId xmlns:a16="http://schemas.microsoft.com/office/drawing/2014/main" id="{101BF6C2-94F0-4931-BAED-9084821C59C4}"/>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7" name="Rectangle 5">
            <a:extLst>
              <a:ext uri="{FF2B5EF4-FFF2-40B4-BE49-F238E27FC236}">
                <a16:creationId xmlns:a16="http://schemas.microsoft.com/office/drawing/2014/main" id="{C8FADD91-0686-40D2-8400-12F3105B8CEB}"/>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5958" name="Rectangle 6">
            <a:extLst>
              <a:ext uri="{FF2B5EF4-FFF2-40B4-BE49-F238E27FC236}">
                <a16:creationId xmlns:a16="http://schemas.microsoft.com/office/drawing/2014/main" id="{1C99C7A7-D28C-4968-9B7B-261D1EBE5F25}"/>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9" name="Rectangle 7">
            <a:extLst>
              <a:ext uri="{FF2B5EF4-FFF2-40B4-BE49-F238E27FC236}">
                <a16:creationId xmlns:a16="http://schemas.microsoft.com/office/drawing/2014/main" id="{3B024C74-505D-4C43-99B7-C8C6C26A654C}"/>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0" name="Rectangle 8">
            <a:extLst>
              <a:ext uri="{FF2B5EF4-FFF2-40B4-BE49-F238E27FC236}">
                <a16:creationId xmlns:a16="http://schemas.microsoft.com/office/drawing/2014/main" id="{EECAB85F-B0D1-46A9-91E3-B488990B4647}"/>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1" name="Rectangle 9">
            <a:extLst>
              <a:ext uri="{FF2B5EF4-FFF2-40B4-BE49-F238E27FC236}">
                <a16:creationId xmlns:a16="http://schemas.microsoft.com/office/drawing/2014/main" id="{07F7C94C-7818-41FC-8DF2-31ADA0AA05AD}"/>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2" name="Text Box 10">
            <a:extLst>
              <a:ext uri="{FF2B5EF4-FFF2-40B4-BE49-F238E27FC236}">
                <a16:creationId xmlns:a16="http://schemas.microsoft.com/office/drawing/2014/main" id="{6E4BC79C-AA06-404F-ADD8-16DA78AD5AB1}"/>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5963" name="Text Box 11">
            <a:extLst>
              <a:ext uri="{FF2B5EF4-FFF2-40B4-BE49-F238E27FC236}">
                <a16:creationId xmlns:a16="http://schemas.microsoft.com/office/drawing/2014/main" id="{32ADB86E-B1E2-4B53-94F8-176E0DC663C8}"/>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5964" name="Text Box 12">
            <a:extLst>
              <a:ext uri="{FF2B5EF4-FFF2-40B4-BE49-F238E27FC236}">
                <a16:creationId xmlns:a16="http://schemas.microsoft.com/office/drawing/2014/main" id="{E284F3E7-35D1-4D82-8E90-AFB510178482}"/>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5965" name="Text Box 13">
            <a:extLst>
              <a:ext uri="{FF2B5EF4-FFF2-40B4-BE49-F238E27FC236}">
                <a16:creationId xmlns:a16="http://schemas.microsoft.com/office/drawing/2014/main" id="{255CF8EC-92F7-46C9-A2F8-C0FAB2697820}"/>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5966" name="Freeform 14">
            <a:extLst>
              <a:ext uri="{FF2B5EF4-FFF2-40B4-BE49-F238E27FC236}">
                <a16:creationId xmlns:a16="http://schemas.microsoft.com/office/drawing/2014/main" id="{C11D41E9-95AF-422F-9D28-B5927DE7F688}"/>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67" name="Freeform 15">
            <a:extLst>
              <a:ext uri="{FF2B5EF4-FFF2-40B4-BE49-F238E27FC236}">
                <a16:creationId xmlns:a16="http://schemas.microsoft.com/office/drawing/2014/main" id="{ED89E7E2-BC60-4369-B1C4-C2ED42B9629F}"/>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5968" name="Group 16">
            <a:extLst>
              <a:ext uri="{FF2B5EF4-FFF2-40B4-BE49-F238E27FC236}">
                <a16:creationId xmlns:a16="http://schemas.microsoft.com/office/drawing/2014/main" id="{47CAD882-AD65-4D46-B356-23425AA57456}"/>
              </a:ext>
            </a:extLst>
          </p:cNvPr>
          <p:cNvGrpSpPr>
            <a:grpSpLocks/>
          </p:cNvGrpSpPr>
          <p:nvPr/>
        </p:nvGrpSpPr>
        <p:grpSpPr bwMode="auto">
          <a:xfrm flipH="1">
            <a:off x="2979738" y="1846263"/>
            <a:ext cx="1130300" cy="2038350"/>
            <a:chOff x="2575" y="781"/>
            <a:chExt cx="866" cy="1284"/>
          </a:xfrm>
        </p:grpSpPr>
        <p:sp>
          <p:nvSpPr>
            <p:cNvPr id="126012" name="Freeform 17">
              <a:extLst>
                <a:ext uri="{FF2B5EF4-FFF2-40B4-BE49-F238E27FC236}">
                  <a16:creationId xmlns:a16="http://schemas.microsoft.com/office/drawing/2014/main" id="{4E77C252-29BB-4BE7-8606-E9A3A7CF48BF}"/>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6013" name="Freeform 18">
              <a:extLst>
                <a:ext uri="{FF2B5EF4-FFF2-40B4-BE49-F238E27FC236}">
                  <a16:creationId xmlns:a16="http://schemas.microsoft.com/office/drawing/2014/main" id="{16A0EFF8-431C-4093-BB31-269D08075C4E}"/>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5969" name="Group 19">
            <a:extLst>
              <a:ext uri="{FF2B5EF4-FFF2-40B4-BE49-F238E27FC236}">
                <a16:creationId xmlns:a16="http://schemas.microsoft.com/office/drawing/2014/main" id="{79FEBDFF-A204-4B4A-942F-FA5CE4D048F3}"/>
              </a:ext>
            </a:extLst>
          </p:cNvPr>
          <p:cNvGrpSpPr>
            <a:grpSpLocks/>
          </p:cNvGrpSpPr>
          <p:nvPr/>
        </p:nvGrpSpPr>
        <p:grpSpPr bwMode="auto">
          <a:xfrm>
            <a:off x="2171700" y="115889"/>
            <a:ext cx="560388" cy="917575"/>
            <a:chOff x="3510" y="1453"/>
            <a:chExt cx="353" cy="578"/>
          </a:xfrm>
        </p:grpSpPr>
        <p:sp>
          <p:nvSpPr>
            <p:cNvPr id="126003" name="Freeform 20">
              <a:extLst>
                <a:ext uri="{FF2B5EF4-FFF2-40B4-BE49-F238E27FC236}">
                  <a16:creationId xmlns:a16="http://schemas.microsoft.com/office/drawing/2014/main" id="{4632A053-D43B-4DE3-B80E-518D312E6D4D}"/>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4" name="Oval 21">
              <a:extLst>
                <a:ext uri="{FF2B5EF4-FFF2-40B4-BE49-F238E27FC236}">
                  <a16:creationId xmlns:a16="http://schemas.microsoft.com/office/drawing/2014/main" id="{8157AA1A-F513-4AFE-9D87-610DCDEAD680}"/>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05" name="Freeform 22">
              <a:extLst>
                <a:ext uri="{FF2B5EF4-FFF2-40B4-BE49-F238E27FC236}">
                  <a16:creationId xmlns:a16="http://schemas.microsoft.com/office/drawing/2014/main" id="{DE28D89A-4ADF-4A47-9796-AD0337D6BE09}"/>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6" name="Freeform 23">
              <a:extLst>
                <a:ext uri="{FF2B5EF4-FFF2-40B4-BE49-F238E27FC236}">
                  <a16:creationId xmlns:a16="http://schemas.microsoft.com/office/drawing/2014/main" id="{E0F96F11-800E-454C-8B7E-8517FDDB44E5}"/>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7" name="Freeform 24">
              <a:extLst>
                <a:ext uri="{FF2B5EF4-FFF2-40B4-BE49-F238E27FC236}">
                  <a16:creationId xmlns:a16="http://schemas.microsoft.com/office/drawing/2014/main" id="{A65BCC8A-83E9-4535-AEA9-D2F3AFA34397}"/>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8" name="Oval 25">
              <a:extLst>
                <a:ext uri="{FF2B5EF4-FFF2-40B4-BE49-F238E27FC236}">
                  <a16:creationId xmlns:a16="http://schemas.microsoft.com/office/drawing/2014/main" id="{533E878E-A802-4AEB-8DA1-CBAA7C1DC38D}"/>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09" name="Freeform 26">
              <a:extLst>
                <a:ext uri="{FF2B5EF4-FFF2-40B4-BE49-F238E27FC236}">
                  <a16:creationId xmlns:a16="http://schemas.microsoft.com/office/drawing/2014/main" id="{00599B9C-A2D1-483E-B3A1-FCF4ECD05560}"/>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10" name="Oval 27">
              <a:extLst>
                <a:ext uri="{FF2B5EF4-FFF2-40B4-BE49-F238E27FC236}">
                  <a16:creationId xmlns:a16="http://schemas.microsoft.com/office/drawing/2014/main" id="{28D003D6-4D1D-4C89-BD5C-C85149F482A3}"/>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11" name="Oval 28">
              <a:extLst>
                <a:ext uri="{FF2B5EF4-FFF2-40B4-BE49-F238E27FC236}">
                  <a16:creationId xmlns:a16="http://schemas.microsoft.com/office/drawing/2014/main" id="{6ADB1293-E2A6-48A4-AE4A-04E738DA46B4}"/>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5970" name="Line 29">
            <a:extLst>
              <a:ext uri="{FF2B5EF4-FFF2-40B4-BE49-F238E27FC236}">
                <a16:creationId xmlns:a16="http://schemas.microsoft.com/office/drawing/2014/main" id="{2D2257B4-43EE-4D0F-91FA-CB8AC66E17FA}"/>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1" name="Text Box 30">
            <a:extLst>
              <a:ext uri="{FF2B5EF4-FFF2-40B4-BE49-F238E27FC236}">
                <a16:creationId xmlns:a16="http://schemas.microsoft.com/office/drawing/2014/main" id="{DF1E86BC-9314-4843-9D20-924C0B781B28}"/>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5972" name="Line 31">
            <a:extLst>
              <a:ext uri="{FF2B5EF4-FFF2-40B4-BE49-F238E27FC236}">
                <a16:creationId xmlns:a16="http://schemas.microsoft.com/office/drawing/2014/main" id="{53A510F7-79C8-4A05-BAF6-179F1A2B7323}"/>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3" name="Line 32">
            <a:extLst>
              <a:ext uri="{FF2B5EF4-FFF2-40B4-BE49-F238E27FC236}">
                <a16:creationId xmlns:a16="http://schemas.microsoft.com/office/drawing/2014/main" id="{228FD8B6-F73E-4A60-A4F1-1356579D532A}"/>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4" name="Line 33">
            <a:extLst>
              <a:ext uri="{FF2B5EF4-FFF2-40B4-BE49-F238E27FC236}">
                <a16:creationId xmlns:a16="http://schemas.microsoft.com/office/drawing/2014/main" id="{548D5666-C591-437A-8E80-A8229EBE582C}"/>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5" name="Rectangle 34">
            <a:extLst>
              <a:ext uri="{FF2B5EF4-FFF2-40B4-BE49-F238E27FC236}">
                <a16:creationId xmlns:a16="http://schemas.microsoft.com/office/drawing/2014/main" id="{35167659-622B-4085-AAB1-18593AEEB71B}"/>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76" name="Text Box 35">
            <a:extLst>
              <a:ext uri="{FF2B5EF4-FFF2-40B4-BE49-F238E27FC236}">
                <a16:creationId xmlns:a16="http://schemas.microsoft.com/office/drawing/2014/main" id="{10432DE1-2984-4360-ACD9-458FB9AA1692}"/>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5977" name="Text Box 36">
            <a:extLst>
              <a:ext uri="{FF2B5EF4-FFF2-40B4-BE49-F238E27FC236}">
                <a16:creationId xmlns:a16="http://schemas.microsoft.com/office/drawing/2014/main" id="{FFC97B5C-5101-4E3B-BA32-DEEBB981F3CF}"/>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5978" name="Text Box 37">
            <a:extLst>
              <a:ext uri="{FF2B5EF4-FFF2-40B4-BE49-F238E27FC236}">
                <a16:creationId xmlns:a16="http://schemas.microsoft.com/office/drawing/2014/main" id="{6B94BFA8-C38B-4149-89A0-C746920155D3}"/>
              </a:ext>
            </a:extLst>
          </p:cNvPr>
          <p:cNvSpPr txBox="1">
            <a:spLocks noChangeArrowheads="1"/>
          </p:cNvSpPr>
          <p:nvPr/>
        </p:nvSpPr>
        <p:spPr bwMode="auto">
          <a:xfrm>
            <a:off x="7104063" y="3556000"/>
            <a:ext cx="2087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40 nmol/l (pH=7,40)</a:t>
            </a:r>
          </a:p>
        </p:txBody>
      </p:sp>
      <p:sp>
        <p:nvSpPr>
          <p:cNvPr id="125979" name="Line 38">
            <a:extLst>
              <a:ext uri="{FF2B5EF4-FFF2-40B4-BE49-F238E27FC236}">
                <a16:creationId xmlns:a16="http://schemas.microsoft.com/office/drawing/2014/main" id="{173876E3-DE78-4A2C-BD8B-F10665A1E1D2}"/>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0" name="Line 39">
            <a:extLst>
              <a:ext uri="{FF2B5EF4-FFF2-40B4-BE49-F238E27FC236}">
                <a16:creationId xmlns:a16="http://schemas.microsoft.com/office/drawing/2014/main" id="{9913A8DC-150A-4171-9A4F-B5BDFB347059}"/>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5981" name="Line 40">
            <a:extLst>
              <a:ext uri="{FF2B5EF4-FFF2-40B4-BE49-F238E27FC236}">
                <a16:creationId xmlns:a16="http://schemas.microsoft.com/office/drawing/2014/main" id="{E972613F-AC77-4BE1-BB6E-DA02962E540A}"/>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2" name="Line 41">
            <a:extLst>
              <a:ext uri="{FF2B5EF4-FFF2-40B4-BE49-F238E27FC236}">
                <a16:creationId xmlns:a16="http://schemas.microsoft.com/office/drawing/2014/main" id="{05CB1AC0-7E94-43E8-B6C2-54CBD9044853}"/>
              </a:ext>
            </a:extLst>
          </p:cNvPr>
          <p:cNvSpPr>
            <a:spLocks noChangeShapeType="1"/>
          </p:cNvSpPr>
          <p:nvPr/>
        </p:nvSpPr>
        <p:spPr bwMode="auto">
          <a:xfrm>
            <a:off x="7297738" y="3500439"/>
            <a:ext cx="0" cy="6873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5983" name="Rectangle 42">
            <a:extLst>
              <a:ext uri="{FF2B5EF4-FFF2-40B4-BE49-F238E27FC236}">
                <a16:creationId xmlns:a16="http://schemas.microsoft.com/office/drawing/2014/main" id="{E863BFDA-CD09-4C58-8B77-6A1090ACD80A}"/>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84" name="Text Box 43">
            <a:extLst>
              <a:ext uri="{FF2B5EF4-FFF2-40B4-BE49-F238E27FC236}">
                <a16:creationId xmlns:a16="http://schemas.microsoft.com/office/drawing/2014/main" id="{DE2DFC2E-7B08-491A-9C1B-CAD7686CF5E4}"/>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5985" name="Freeform 44">
            <a:extLst>
              <a:ext uri="{FF2B5EF4-FFF2-40B4-BE49-F238E27FC236}">
                <a16:creationId xmlns:a16="http://schemas.microsoft.com/office/drawing/2014/main" id="{0A408BEA-86B2-40B8-BBCE-E6AF97C4D46C}"/>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86" name="Freeform 45">
            <a:extLst>
              <a:ext uri="{FF2B5EF4-FFF2-40B4-BE49-F238E27FC236}">
                <a16:creationId xmlns:a16="http://schemas.microsoft.com/office/drawing/2014/main" id="{2D774D7C-F618-4176-BA2B-86C52B3D15D5}"/>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87" name="Text Box 46">
            <a:extLst>
              <a:ext uri="{FF2B5EF4-FFF2-40B4-BE49-F238E27FC236}">
                <a16:creationId xmlns:a16="http://schemas.microsoft.com/office/drawing/2014/main" id="{C7CAB4BA-6F1D-43E3-9FC7-31D582A4A378}"/>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5988" name="Line 47">
            <a:extLst>
              <a:ext uri="{FF2B5EF4-FFF2-40B4-BE49-F238E27FC236}">
                <a16:creationId xmlns:a16="http://schemas.microsoft.com/office/drawing/2014/main" id="{42818C34-962B-4DFF-87F8-4DDBFD13421B}"/>
              </a:ext>
            </a:extLst>
          </p:cNvPr>
          <p:cNvSpPr>
            <a:spLocks noChangeShapeType="1"/>
          </p:cNvSpPr>
          <p:nvPr/>
        </p:nvSpPr>
        <p:spPr bwMode="auto">
          <a:xfrm>
            <a:off x="7054850" y="35353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9" name="Text Box 48">
            <a:extLst>
              <a:ext uri="{FF2B5EF4-FFF2-40B4-BE49-F238E27FC236}">
                <a16:creationId xmlns:a16="http://schemas.microsoft.com/office/drawing/2014/main" id="{DA4DCFD0-BF68-4D6A-B99D-AF4A99225574}"/>
              </a:ext>
            </a:extLst>
          </p:cNvPr>
          <p:cNvSpPr txBox="1">
            <a:spLocks noChangeArrowheads="1"/>
          </p:cNvSpPr>
          <p:nvPr/>
        </p:nvSpPr>
        <p:spPr bwMode="auto">
          <a:xfrm>
            <a:off x="3305175" y="115888"/>
            <a:ext cx="3946145"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a:latin typeface="Arial" panose="020B0604020202020204" pitchFamily="34" charset="0"/>
              </a:rPr>
              <a:t> </a:t>
            </a:r>
            <a:r>
              <a:rPr lang="cs-CZ" altLang="cs-CZ" sz="2400" b="1" dirty="0" err="1">
                <a:latin typeface="Arial" panose="020B0604020202020204" pitchFamily="34" charset="0"/>
              </a:rPr>
              <a:t>Titration</a:t>
            </a:r>
            <a:r>
              <a:rPr lang="cs-CZ" altLang="cs-CZ" sz="2400" b="1" dirty="0">
                <a:latin typeface="Arial" panose="020B0604020202020204" pitchFamily="34" charset="0"/>
              </a:rPr>
              <a:t> </a:t>
            </a:r>
            <a:r>
              <a:rPr lang="cs-CZ" altLang="cs-CZ" sz="2400" b="1" dirty="0" err="1">
                <a:latin typeface="Arial" panose="020B0604020202020204" pitchFamily="34" charset="0"/>
              </a:rPr>
              <a:t>of</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vitro“</a:t>
            </a:r>
            <a:endParaRPr lang="cs-CZ" altLang="cs-CZ" sz="2400" b="1" dirty="0">
              <a:latin typeface="Times New Roman" panose="02020603050405020304" pitchFamily="18" charset="0"/>
            </a:endParaRPr>
          </a:p>
        </p:txBody>
      </p:sp>
      <p:sp>
        <p:nvSpPr>
          <p:cNvPr id="271409" name="Text Box 49">
            <a:extLst>
              <a:ext uri="{FF2B5EF4-FFF2-40B4-BE49-F238E27FC236}">
                <a16:creationId xmlns:a16="http://schemas.microsoft.com/office/drawing/2014/main" id="{C7C16296-80BD-454E-8A51-457137F760C9}"/>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5991" name="Rectangle 50">
            <a:extLst>
              <a:ext uri="{FF2B5EF4-FFF2-40B4-BE49-F238E27FC236}">
                <a16:creationId xmlns:a16="http://schemas.microsoft.com/office/drawing/2014/main" id="{B39C2979-EB94-48D8-AC77-31912AF9315A}"/>
              </a:ext>
            </a:extLst>
          </p:cNvPr>
          <p:cNvSpPr>
            <a:spLocks noChangeArrowheads="1"/>
          </p:cNvSpPr>
          <p:nvPr/>
        </p:nvSpPr>
        <p:spPr bwMode="auto">
          <a:xfrm>
            <a:off x="6527801" y="3068639"/>
            <a:ext cx="1152525" cy="4841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92" name="Line 51">
            <a:extLst>
              <a:ext uri="{FF2B5EF4-FFF2-40B4-BE49-F238E27FC236}">
                <a16:creationId xmlns:a16="http://schemas.microsoft.com/office/drawing/2014/main" id="{029B27B8-2C59-475C-AAFB-4802CFA6B3CC}"/>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5993" name="Group 52">
            <a:extLst>
              <a:ext uri="{FF2B5EF4-FFF2-40B4-BE49-F238E27FC236}">
                <a16:creationId xmlns:a16="http://schemas.microsoft.com/office/drawing/2014/main" id="{3CA3857B-CF4A-4C37-BFD7-406158EFBF18}"/>
              </a:ext>
            </a:extLst>
          </p:cNvPr>
          <p:cNvGrpSpPr>
            <a:grpSpLocks/>
          </p:cNvGrpSpPr>
          <p:nvPr/>
        </p:nvGrpSpPr>
        <p:grpSpPr bwMode="auto">
          <a:xfrm>
            <a:off x="7712076" y="958850"/>
            <a:ext cx="2085975" cy="420688"/>
            <a:chOff x="3990" y="594"/>
            <a:chExt cx="1314" cy="265"/>
          </a:xfrm>
        </p:grpSpPr>
        <p:sp>
          <p:nvSpPr>
            <p:cNvPr id="126001" name="Text Box 53">
              <a:extLst>
                <a:ext uri="{FF2B5EF4-FFF2-40B4-BE49-F238E27FC236}">
                  <a16:creationId xmlns:a16="http://schemas.microsoft.com/office/drawing/2014/main" id="{362AE750-D070-41AD-8EA5-155D98C8B3E4}"/>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26002" name="Text Box 54">
              <a:extLst>
                <a:ext uri="{FF2B5EF4-FFF2-40B4-BE49-F238E27FC236}">
                  <a16:creationId xmlns:a16="http://schemas.microsoft.com/office/drawing/2014/main" id="{6F939E77-7AB6-432D-9E02-274178ED0FFB}"/>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5994" name="Line 55">
            <a:extLst>
              <a:ext uri="{FF2B5EF4-FFF2-40B4-BE49-F238E27FC236}">
                <a16:creationId xmlns:a16="http://schemas.microsoft.com/office/drawing/2014/main" id="{F3862D1C-FFAB-4E7E-929F-2EB1D7533AAE}"/>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5" name="Line 56">
            <a:extLst>
              <a:ext uri="{FF2B5EF4-FFF2-40B4-BE49-F238E27FC236}">
                <a16:creationId xmlns:a16="http://schemas.microsoft.com/office/drawing/2014/main" id="{7783CD02-7858-47B9-824F-E4EFDC705042}"/>
              </a:ext>
            </a:extLst>
          </p:cNvPr>
          <p:cNvSpPr>
            <a:spLocks noChangeShapeType="1"/>
          </p:cNvSpPr>
          <p:nvPr/>
        </p:nvSpPr>
        <p:spPr bwMode="auto">
          <a:xfrm>
            <a:off x="7924800" y="3078164"/>
            <a:ext cx="0" cy="4222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5996" name="Group 57">
            <a:extLst>
              <a:ext uri="{FF2B5EF4-FFF2-40B4-BE49-F238E27FC236}">
                <a16:creationId xmlns:a16="http://schemas.microsoft.com/office/drawing/2014/main" id="{ABB5448C-D5A8-4B06-8E61-79EDDEE82ADC}"/>
              </a:ext>
            </a:extLst>
          </p:cNvPr>
          <p:cNvGrpSpPr>
            <a:grpSpLocks/>
          </p:cNvGrpSpPr>
          <p:nvPr/>
        </p:nvGrpSpPr>
        <p:grpSpPr bwMode="auto">
          <a:xfrm>
            <a:off x="7750176" y="2997200"/>
            <a:ext cx="2085975" cy="420688"/>
            <a:chOff x="3990" y="594"/>
            <a:chExt cx="1314" cy="265"/>
          </a:xfrm>
        </p:grpSpPr>
        <p:sp>
          <p:nvSpPr>
            <p:cNvPr id="125999" name="Text Box 58">
              <a:extLst>
                <a:ext uri="{FF2B5EF4-FFF2-40B4-BE49-F238E27FC236}">
                  <a16:creationId xmlns:a16="http://schemas.microsoft.com/office/drawing/2014/main" id="{AB7A64C7-5F37-4AE5-89DA-48B825AFC2BF}"/>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 +1 mmol/l</a:t>
              </a:r>
            </a:p>
          </p:txBody>
        </p:sp>
        <p:sp>
          <p:nvSpPr>
            <p:cNvPr id="126000" name="Text Box 59">
              <a:extLst>
                <a:ext uri="{FF2B5EF4-FFF2-40B4-BE49-F238E27FC236}">
                  <a16:creationId xmlns:a16="http://schemas.microsoft.com/office/drawing/2014/main" id="{8F28FD0E-E193-4F77-9E42-351732385596}"/>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5997" name="Line 60">
            <a:extLst>
              <a:ext uri="{FF2B5EF4-FFF2-40B4-BE49-F238E27FC236}">
                <a16:creationId xmlns:a16="http://schemas.microsoft.com/office/drawing/2014/main" id="{D90DED97-BB45-418C-A51E-8979C2F2AFB6}"/>
              </a:ext>
            </a:extLst>
          </p:cNvPr>
          <p:cNvSpPr>
            <a:spLocks noChangeShapeType="1"/>
          </p:cNvSpPr>
          <p:nvPr/>
        </p:nvSpPr>
        <p:spPr bwMode="auto">
          <a:xfrm>
            <a:off x="7680325" y="30781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8" name="Line 61">
            <a:extLst>
              <a:ext uri="{FF2B5EF4-FFF2-40B4-BE49-F238E27FC236}">
                <a16:creationId xmlns:a16="http://schemas.microsoft.com/office/drawing/2014/main" id="{1BE51443-1424-49AC-9F83-3319C17845D6}"/>
              </a:ext>
            </a:extLst>
          </p:cNvPr>
          <p:cNvSpPr>
            <a:spLocks noChangeShapeType="1"/>
          </p:cNvSpPr>
          <p:nvPr/>
        </p:nvSpPr>
        <p:spPr bwMode="auto">
          <a:xfrm>
            <a:off x="7618413" y="35353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ustDataLst>
      <p:tags r:id="rId1"/>
    </p:custData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53708321-F587-4512-A7C9-9B02DEE68A3C}"/>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8003" name="Rectangle 3">
            <a:extLst>
              <a:ext uri="{FF2B5EF4-FFF2-40B4-BE49-F238E27FC236}">
                <a16:creationId xmlns:a16="http://schemas.microsoft.com/office/drawing/2014/main" id="{6B5BCFDA-E0DF-42B5-97FE-31D9A7034A16}"/>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4" name="Rectangle 4">
            <a:extLst>
              <a:ext uri="{FF2B5EF4-FFF2-40B4-BE49-F238E27FC236}">
                <a16:creationId xmlns:a16="http://schemas.microsoft.com/office/drawing/2014/main" id="{841CE246-2F7C-4153-A5CE-3856A87D77E6}"/>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5" name="Rectangle 5">
            <a:extLst>
              <a:ext uri="{FF2B5EF4-FFF2-40B4-BE49-F238E27FC236}">
                <a16:creationId xmlns:a16="http://schemas.microsoft.com/office/drawing/2014/main" id="{1F9DD259-CD8E-44B0-BD6C-7D31B55A6A26}"/>
              </a:ext>
            </a:extLst>
          </p:cNvPr>
          <p:cNvSpPr>
            <a:spLocks noChangeArrowheads="1"/>
          </p:cNvSpPr>
          <p:nvPr/>
        </p:nvSpPr>
        <p:spPr bwMode="auto">
          <a:xfrm>
            <a:off x="9297988" y="4035426"/>
            <a:ext cx="1109662" cy="102552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6" name="Rectangle 6">
            <a:extLst>
              <a:ext uri="{FF2B5EF4-FFF2-40B4-BE49-F238E27FC236}">
                <a16:creationId xmlns:a16="http://schemas.microsoft.com/office/drawing/2014/main" id="{84F4FA5B-B751-43ED-A8B8-5DE811C70B74}"/>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7" name="Rectangle 7">
            <a:extLst>
              <a:ext uri="{FF2B5EF4-FFF2-40B4-BE49-F238E27FC236}">
                <a16:creationId xmlns:a16="http://schemas.microsoft.com/office/drawing/2014/main" id="{D8BE7499-528D-4B05-B1A4-89997792071A}"/>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8" name="Rectangle 8">
            <a:extLst>
              <a:ext uri="{FF2B5EF4-FFF2-40B4-BE49-F238E27FC236}">
                <a16:creationId xmlns:a16="http://schemas.microsoft.com/office/drawing/2014/main" id="{47C3559C-F6B1-44AB-81A2-866C30DC73C1}"/>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9" name="Rectangle 9">
            <a:extLst>
              <a:ext uri="{FF2B5EF4-FFF2-40B4-BE49-F238E27FC236}">
                <a16:creationId xmlns:a16="http://schemas.microsoft.com/office/drawing/2014/main" id="{2B526036-1A1E-4B6F-8156-CC98C9B8DAAF}"/>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0" name="Rectangle 10">
            <a:extLst>
              <a:ext uri="{FF2B5EF4-FFF2-40B4-BE49-F238E27FC236}">
                <a16:creationId xmlns:a16="http://schemas.microsoft.com/office/drawing/2014/main" id="{5C72D77B-A470-4BB7-8B8A-EAC626767B0B}"/>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1" name="Rectangle 11">
            <a:extLst>
              <a:ext uri="{FF2B5EF4-FFF2-40B4-BE49-F238E27FC236}">
                <a16:creationId xmlns:a16="http://schemas.microsoft.com/office/drawing/2014/main" id="{B1527BF7-7071-47B6-AC00-7C27017BD5A7}"/>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2" name="Text Box 12">
            <a:extLst>
              <a:ext uri="{FF2B5EF4-FFF2-40B4-BE49-F238E27FC236}">
                <a16:creationId xmlns:a16="http://schemas.microsoft.com/office/drawing/2014/main" id="{290A548B-E12F-45B0-8554-B9351F129A10}"/>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8013" name="Text Box 13">
            <a:extLst>
              <a:ext uri="{FF2B5EF4-FFF2-40B4-BE49-F238E27FC236}">
                <a16:creationId xmlns:a16="http://schemas.microsoft.com/office/drawing/2014/main" id="{716D4245-70F4-471D-80F7-8F37A9DE0C92}"/>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8014" name="Text Box 14">
            <a:extLst>
              <a:ext uri="{FF2B5EF4-FFF2-40B4-BE49-F238E27FC236}">
                <a16:creationId xmlns:a16="http://schemas.microsoft.com/office/drawing/2014/main" id="{BC3A35E7-77B9-4290-A0D0-3A0863A1FCE4}"/>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8015" name="Text Box 15">
            <a:extLst>
              <a:ext uri="{FF2B5EF4-FFF2-40B4-BE49-F238E27FC236}">
                <a16:creationId xmlns:a16="http://schemas.microsoft.com/office/drawing/2014/main" id="{D826209E-3A0F-4C20-9054-3509DE9A9E55}"/>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8016" name="Freeform 16">
            <a:extLst>
              <a:ext uri="{FF2B5EF4-FFF2-40B4-BE49-F238E27FC236}">
                <a16:creationId xmlns:a16="http://schemas.microsoft.com/office/drawing/2014/main" id="{DFA6DC91-AF4F-4DA0-ADDE-ABFE770AC287}"/>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17" name="Freeform 17">
            <a:extLst>
              <a:ext uri="{FF2B5EF4-FFF2-40B4-BE49-F238E27FC236}">
                <a16:creationId xmlns:a16="http://schemas.microsoft.com/office/drawing/2014/main" id="{F27B2585-ABBA-4E99-9166-8731016CF546}"/>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8018" name="Group 18">
            <a:extLst>
              <a:ext uri="{FF2B5EF4-FFF2-40B4-BE49-F238E27FC236}">
                <a16:creationId xmlns:a16="http://schemas.microsoft.com/office/drawing/2014/main" id="{035F2FE1-68C0-4780-8A80-B8660269B213}"/>
              </a:ext>
            </a:extLst>
          </p:cNvPr>
          <p:cNvGrpSpPr>
            <a:grpSpLocks/>
          </p:cNvGrpSpPr>
          <p:nvPr/>
        </p:nvGrpSpPr>
        <p:grpSpPr bwMode="auto">
          <a:xfrm flipH="1">
            <a:off x="2979738" y="1846263"/>
            <a:ext cx="1130300" cy="2038350"/>
            <a:chOff x="2575" y="781"/>
            <a:chExt cx="866" cy="1284"/>
          </a:xfrm>
        </p:grpSpPr>
        <p:sp>
          <p:nvSpPr>
            <p:cNvPr id="128068" name="Freeform 19">
              <a:extLst>
                <a:ext uri="{FF2B5EF4-FFF2-40B4-BE49-F238E27FC236}">
                  <a16:creationId xmlns:a16="http://schemas.microsoft.com/office/drawing/2014/main" id="{46EF9A1D-318C-4D8F-A62A-6FB2237C73BE}"/>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69" name="Freeform 20">
              <a:extLst>
                <a:ext uri="{FF2B5EF4-FFF2-40B4-BE49-F238E27FC236}">
                  <a16:creationId xmlns:a16="http://schemas.microsoft.com/office/drawing/2014/main" id="{B5DEF767-3782-4730-83DB-6E9507342A1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8019" name="Group 21">
            <a:extLst>
              <a:ext uri="{FF2B5EF4-FFF2-40B4-BE49-F238E27FC236}">
                <a16:creationId xmlns:a16="http://schemas.microsoft.com/office/drawing/2014/main" id="{CBF42D0F-B371-498B-91C7-FD02FF49A76D}"/>
              </a:ext>
            </a:extLst>
          </p:cNvPr>
          <p:cNvGrpSpPr>
            <a:grpSpLocks/>
          </p:cNvGrpSpPr>
          <p:nvPr/>
        </p:nvGrpSpPr>
        <p:grpSpPr bwMode="auto">
          <a:xfrm>
            <a:off x="2171700" y="115889"/>
            <a:ext cx="560388" cy="917575"/>
            <a:chOff x="3510" y="1453"/>
            <a:chExt cx="353" cy="578"/>
          </a:xfrm>
        </p:grpSpPr>
        <p:sp>
          <p:nvSpPr>
            <p:cNvPr id="128059" name="Freeform 22">
              <a:extLst>
                <a:ext uri="{FF2B5EF4-FFF2-40B4-BE49-F238E27FC236}">
                  <a16:creationId xmlns:a16="http://schemas.microsoft.com/office/drawing/2014/main" id="{7BA54FEF-50BD-43FB-88E0-C34B74C886FF}"/>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0" name="Oval 23">
              <a:extLst>
                <a:ext uri="{FF2B5EF4-FFF2-40B4-BE49-F238E27FC236}">
                  <a16:creationId xmlns:a16="http://schemas.microsoft.com/office/drawing/2014/main" id="{00394D80-59D9-4AEC-81E0-1D699EA2925B}"/>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1" name="Freeform 24">
              <a:extLst>
                <a:ext uri="{FF2B5EF4-FFF2-40B4-BE49-F238E27FC236}">
                  <a16:creationId xmlns:a16="http://schemas.microsoft.com/office/drawing/2014/main" id="{BF5E54A2-6152-489D-AB9D-7FC453E0B93F}"/>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2" name="Freeform 25">
              <a:extLst>
                <a:ext uri="{FF2B5EF4-FFF2-40B4-BE49-F238E27FC236}">
                  <a16:creationId xmlns:a16="http://schemas.microsoft.com/office/drawing/2014/main" id="{D458B6C9-5502-49C1-8AF3-6A6F6F870089}"/>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3" name="Freeform 26">
              <a:extLst>
                <a:ext uri="{FF2B5EF4-FFF2-40B4-BE49-F238E27FC236}">
                  <a16:creationId xmlns:a16="http://schemas.microsoft.com/office/drawing/2014/main" id="{C9464FF6-129E-42D5-9B5C-8B32CF6CD4FA}"/>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4" name="Oval 27">
              <a:extLst>
                <a:ext uri="{FF2B5EF4-FFF2-40B4-BE49-F238E27FC236}">
                  <a16:creationId xmlns:a16="http://schemas.microsoft.com/office/drawing/2014/main" id="{626F9299-9B64-4B9C-A2B0-49158BC30991}"/>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5" name="Freeform 28">
              <a:extLst>
                <a:ext uri="{FF2B5EF4-FFF2-40B4-BE49-F238E27FC236}">
                  <a16:creationId xmlns:a16="http://schemas.microsoft.com/office/drawing/2014/main" id="{CA071E83-6208-4783-B242-73C5CF8C9913}"/>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6" name="Oval 29">
              <a:extLst>
                <a:ext uri="{FF2B5EF4-FFF2-40B4-BE49-F238E27FC236}">
                  <a16:creationId xmlns:a16="http://schemas.microsoft.com/office/drawing/2014/main" id="{DC31216F-3F86-42DF-AB94-FEDF84EBC3EB}"/>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7" name="Oval 30">
              <a:extLst>
                <a:ext uri="{FF2B5EF4-FFF2-40B4-BE49-F238E27FC236}">
                  <a16:creationId xmlns:a16="http://schemas.microsoft.com/office/drawing/2014/main" id="{9F4A7E2A-C76E-47CB-85E8-8B07EAAAF547}"/>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8020" name="Line 31">
            <a:extLst>
              <a:ext uri="{FF2B5EF4-FFF2-40B4-BE49-F238E27FC236}">
                <a16:creationId xmlns:a16="http://schemas.microsoft.com/office/drawing/2014/main" id="{060BE3C0-E07D-4236-BF5A-B418FE65430A}"/>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1" name="Text Box 32">
            <a:extLst>
              <a:ext uri="{FF2B5EF4-FFF2-40B4-BE49-F238E27FC236}">
                <a16:creationId xmlns:a16="http://schemas.microsoft.com/office/drawing/2014/main" id="{BBFFC3B7-012E-41A1-AA4B-248AF27F388D}"/>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8022" name="Line 33">
            <a:extLst>
              <a:ext uri="{FF2B5EF4-FFF2-40B4-BE49-F238E27FC236}">
                <a16:creationId xmlns:a16="http://schemas.microsoft.com/office/drawing/2014/main" id="{CA9D02B5-7813-4BB9-839B-EC7DF316F656}"/>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3" name="Line 34">
            <a:extLst>
              <a:ext uri="{FF2B5EF4-FFF2-40B4-BE49-F238E27FC236}">
                <a16:creationId xmlns:a16="http://schemas.microsoft.com/office/drawing/2014/main" id="{46123B8E-D3A2-4A95-8FA2-3CC78916758C}"/>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4" name="Line 35">
            <a:extLst>
              <a:ext uri="{FF2B5EF4-FFF2-40B4-BE49-F238E27FC236}">
                <a16:creationId xmlns:a16="http://schemas.microsoft.com/office/drawing/2014/main" id="{215255FD-F946-442C-9AE2-9B57BF6C1E49}"/>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25" name="Line 36">
            <a:extLst>
              <a:ext uri="{FF2B5EF4-FFF2-40B4-BE49-F238E27FC236}">
                <a16:creationId xmlns:a16="http://schemas.microsoft.com/office/drawing/2014/main" id="{4530197B-F366-4DEF-8FD6-355C16D5AC56}"/>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6" name="Line 37">
            <a:extLst>
              <a:ext uri="{FF2B5EF4-FFF2-40B4-BE49-F238E27FC236}">
                <a16:creationId xmlns:a16="http://schemas.microsoft.com/office/drawing/2014/main" id="{CFA681A3-7922-48C6-9A45-68249175789E}"/>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7" name="Rectangle 38">
            <a:extLst>
              <a:ext uri="{FF2B5EF4-FFF2-40B4-BE49-F238E27FC236}">
                <a16:creationId xmlns:a16="http://schemas.microsoft.com/office/drawing/2014/main" id="{D1C9316A-96E6-4607-A946-E3828A322D63}"/>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28" name="Text Box 39">
            <a:extLst>
              <a:ext uri="{FF2B5EF4-FFF2-40B4-BE49-F238E27FC236}">
                <a16:creationId xmlns:a16="http://schemas.microsoft.com/office/drawing/2014/main" id="{8018E92B-4A8D-4CBA-905C-6B4D5BE26DB7}"/>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8029" name="Text Box 40">
            <a:extLst>
              <a:ext uri="{FF2B5EF4-FFF2-40B4-BE49-F238E27FC236}">
                <a16:creationId xmlns:a16="http://schemas.microsoft.com/office/drawing/2014/main" id="{FAD2A0CB-D98E-4117-BDC0-9CED9B14520E}"/>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8030" name="Text Box 41">
            <a:extLst>
              <a:ext uri="{FF2B5EF4-FFF2-40B4-BE49-F238E27FC236}">
                <a16:creationId xmlns:a16="http://schemas.microsoft.com/office/drawing/2014/main" id="{D0C705DB-7DE0-42DE-9F83-1DED629CE5D5}"/>
              </a:ext>
            </a:extLst>
          </p:cNvPr>
          <p:cNvSpPr txBox="1">
            <a:spLocks noChangeArrowheads="1"/>
          </p:cNvSpPr>
          <p:nvPr/>
        </p:nvSpPr>
        <p:spPr bwMode="auto">
          <a:xfrm>
            <a:off x="7118351" y="3556000"/>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28031" name="Line 42">
            <a:extLst>
              <a:ext uri="{FF2B5EF4-FFF2-40B4-BE49-F238E27FC236}">
                <a16:creationId xmlns:a16="http://schemas.microsoft.com/office/drawing/2014/main" id="{06D218A1-2E0D-4B7B-800E-D02DDD46C4FC}"/>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2" name="Line 43">
            <a:extLst>
              <a:ext uri="{FF2B5EF4-FFF2-40B4-BE49-F238E27FC236}">
                <a16:creationId xmlns:a16="http://schemas.microsoft.com/office/drawing/2014/main" id="{4FC88476-0A7A-45B5-8F09-8BD1C298D0B4}"/>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33" name="Line 44">
            <a:extLst>
              <a:ext uri="{FF2B5EF4-FFF2-40B4-BE49-F238E27FC236}">
                <a16:creationId xmlns:a16="http://schemas.microsoft.com/office/drawing/2014/main" id="{9EAE384D-E783-45C0-8E3E-5D297A109939}"/>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4" name="Line 45">
            <a:extLst>
              <a:ext uri="{FF2B5EF4-FFF2-40B4-BE49-F238E27FC236}">
                <a16:creationId xmlns:a16="http://schemas.microsoft.com/office/drawing/2014/main" id="{22CD7997-ED9E-44F8-9E92-200E58C0BC68}"/>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35" name="Rectangle 46">
            <a:extLst>
              <a:ext uri="{FF2B5EF4-FFF2-40B4-BE49-F238E27FC236}">
                <a16:creationId xmlns:a16="http://schemas.microsoft.com/office/drawing/2014/main" id="{5D116D21-7279-4895-AE47-CC010BAD9A3C}"/>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6" name="Rectangle 47">
            <a:extLst>
              <a:ext uri="{FF2B5EF4-FFF2-40B4-BE49-F238E27FC236}">
                <a16:creationId xmlns:a16="http://schemas.microsoft.com/office/drawing/2014/main" id="{03F8ED45-CEC9-4EE6-997C-23C4BFC57878}"/>
              </a:ext>
            </a:extLst>
          </p:cNvPr>
          <p:cNvSpPr>
            <a:spLocks noChangeArrowheads="1"/>
          </p:cNvSpPr>
          <p:nvPr/>
        </p:nvSpPr>
        <p:spPr bwMode="auto">
          <a:xfrm>
            <a:off x="6532563" y="5180013"/>
            <a:ext cx="1111250" cy="977900"/>
          </a:xfrm>
          <a:prstGeom prst="rect">
            <a:avLst/>
          </a:prstGeom>
          <a:solidFill>
            <a:schemeClr val="bg1"/>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7" name="Rectangle 48">
            <a:extLst>
              <a:ext uri="{FF2B5EF4-FFF2-40B4-BE49-F238E27FC236}">
                <a16:creationId xmlns:a16="http://schemas.microsoft.com/office/drawing/2014/main" id="{2C38643B-C2C4-425C-9089-E80FD3F848AB}"/>
              </a:ext>
            </a:extLst>
          </p:cNvPr>
          <p:cNvSpPr>
            <a:spLocks noChangeArrowheads="1"/>
          </p:cNvSpPr>
          <p:nvPr/>
        </p:nvSpPr>
        <p:spPr bwMode="auto">
          <a:xfrm>
            <a:off x="6530975" y="5541964"/>
            <a:ext cx="1111250" cy="623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8" name="Text Box 49">
            <a:extLst>
              <a:ext uri="{FF2B5EF4-FFF2-40B4-BE49-F238E27FC236}">
                <a16:creationId xmlns:a16="http://schemas.microsoft.com/office/drawing/2014/main" id="{16B45F20-CEE0-4443-8AEC-B0593F6FC757}"/>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8039" name="Freeform 50">
            <a:extLst>
              <a:ext uri="{FF2B5EF4-FFF2-40B4-BE49-F238E27FC236}">
                <a16:creationId xmlns:a16="http://schemas.microsoft.com/office/drawing/2014/main" id="{3E606486-6566-40FB-A2C4-22932066739A}"/>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40" name="Freeform 51">
            <a:extLst>
              <a:ext uri="{FF2B5EF4-FFF2-40B4-BE49-F238E27FC236}">
                <a16:creationId xmlns:a16="http://schemas.microsoft.com/office/drawing/2014/main" id="{AEB8602A-F113-4454-AE82-AA0C727DAB92}"/>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41" name="Line 52">
            <a:extLst>
              <a:ext uri="{FF2B5EF4-FFF2-40B4-BE49-F238E27FC236}">
                <a16:creationId xmlns:a16="http://schemas.microsoft.com/office/drawing/2014/main" id="{2EEAC1D3-9E60-47CC-BCD9-EC5B91AAD106}"/>
              </a:ext>
            </a:extLst>
          </p:cNvPr>
          <p:cNvSpPr>
            <a:spLocks noChangeShapeType="1"/>
          </p:cNvSpPr>
          <p:nvPr/>
        </p:nvSpPr>
        <p:spPr bwMode="auto">
          <a:xfrm>
            <a:off x="6689726" y="572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2" name="Text Box 53">
            <a:extLst>
              <a:ext uri="{FF2B5EF4-FFF2-40B4-BE49-F238E27FC236}">
                <a16:creationId xmlns:a16="http://schemas.microsoft.com/office/drawing/2014/main" id="{5C839EF0-9217-43D5-9855-3ACDE3923A52}"/>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8043" name="Line 54">
            <a:extLst>
              <a:ext uri="{FF2B5EF4-FFF2-40B4-BE49-F238E27FC236}">
                <a16:creationId xmlns:a16="http://schemas.microsoft.com/office/drawing/2014/main" id="{5105A35D-5507-41C8-8C53-E535A9CBC16F}"/>
              </a:ext>
            </a:extLst>
          </p:cNvPr>
          <p:cNvSpPr>
            <a:spLocks noChangeShapeType="1"/>
          </p:cNvSpPr>
          <p:nvPr/>
        </p:nvSpPr>
        <p:spPr bwMode="auto">
          <a:xfrm>
            <a:off x="9485314" y="46751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4" name="Line 55">
            <a:extLst>
              <a:ext uri="{FF2B5EF4-FFF2-40B4-BE49-F238E27FC236}">
                <a16:creationId xmlns:a16="http://schemas.microsoft.com/office/drawing/2014/main" id="{6098CB29-2E22-45C0-9DB2-6D91D203F03E}"/>
              </a:ext>
            </a:extLst>
          </p:cNvPr>
          <p:cNvSpPr>
            <a:spLocks noChangeShapeType="1"/>
          </p:cNvSpPr>
          <p:nvPr/>
        </p:nvSpPr>
        <p:spPr bwMode="auto">
          <a:xfrm>
            <a:off x="6319838" y="51800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5" name="Line 56">
            <a:extLst>
              <a:ext uri="{FF2B5EF4-FFF2-40B4-BE49-F238E27FC236}">
                <a16:creationId xmlns:a16="http://schemas.microsoft.com/office/drawing/2014/main" id="{9146DC0B-C0FB-4693-AE95-687B75ADF9A3}"/>
              </a:ext>
            </a:extLst>
          </p:cNvPr>
          <p:cNvSpPr>
            <a:spLocks noChangeShapeType="1"/>
          </p:cNvSpPr>
          <p:nvPr/>
        </p:nvSpPr>
        <p:spPr bwMode="auto">
          <a:xfrm>
            <a:off x="6189663" y="55419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6" name="Line 57">
            <a:extLst>
              <a:ext uri="{FF2B5EF4-FFF2-40B4-BE49-F238E27FC236}">
                <a16:creationId xmlns:a16="http://schemas.microsoft.com/office/drawing/2014/main" id="{EFAFB661-E221-49B2-8C13-6404740DD236}"/>
              </a:ext>
            </a:extLst>
          </p:cNvPr>
          <p:cNvSpPr>
            <a:spLocks noChangeShapeType="1"/>
          </p:cNvSpPr>
          <p:nvPr/>
        </p:nvSpPr>
        <p:spPr bwMode="auto">
          <a:xfrm>
            <a:off x="6181725" y="51736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7" name="Line 58">
            <a:extLst>
              <a:ext uri="{FF2B5EF4-FFF2-40B4-BE49-F238E27FC236}">
                <a16:creationId xmlns:a16="http://schemas.microsoft.com/office/drawing/2014/main" id="{C33A80C4-3345-4DE2-BD46-338A5EF161CA}"/>
              </a:ext>
            </a:extLst>
          </p:cNvPr>
          <p:cNvSpPr>
            <a:spLocks noChangeShapeType="1"/>
          </p:cNvSpPr>
          <p:nvPr/>
        </p:nvSpPr>
        <p:spPr bwMode="auto">
          <a:xfrm>
            <a:off x="9147175" y="4035425"/>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8" name="Line 59">
            <a:extLst>
              <a:ext uri="{FF2B5EF4-FFF2-40B4-BE49-F238E27FC236}">
                <a16:creationId xmlns:a16="http://schemas.microsoft.com/office/drawing/2014/main" id="{4F9F44B6-DA92-4F66-A35D-D26A36AC97AF}"/>
              </a:ext>
            </a:extLst>
          </p:cNvPr>
          <p:cNvSpPr>
            <a:spLocks noChangeShapeType="1"/>
          </p:cNvSpPr>
          <p:nvPr/>
        </p:nvSpPr>
        <p:spPr bwMode="auto">
          <a:xfrm>
            <a:off x="8963025" y="439737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9" name="Line 60">
            <a:extLst>
              <a:ext uri="{FF2B5EF4-FFF2-40B4-BE49-F238E27FC236}">
                <a16:creationId xmlns:a16="http://schemas.microsoft.com/office/drawing/2014/main" id="{713CDE9B-FEC6-4711-B8B1-D6DA0E2176FF}"/>
              </a:ext>
            </a:extLst>
          </p:cNvPr>
          <p:cNvSpPr>
            <a:spLocks noChangeShapeType="1"/>
          </p:cNvSpPr>
          <p:nvPr/>
        </p:nvSpPr>
        <p:spPr bwMode="auto">
          <a:xfrm>
            <a:off x="8947150" y="40354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50" name="Text Box 61">
            <a:extLst>
              <a:ext uri="{FF2B5EF4-FFF2-40B4-BE49-F238E27FC236}">
                <a16:creationId xmlns:a16="http://schemas.microsoft.com/office/drawing/2014/main" id="{9141DD2E-285D-4CDE-8ECD-6CB22C2802E9}"/>
              </a:ext>
            </a:extLst>
          </p:cNvPr>
          <p:cNvSpPr txBox="1">
            <a:spLocks noChangeArrowheads="1"/>
          </p:cNvSpPr>
          <p:nvPr/>
        </p:nvSpPr>
        <p:spPr bwMode="auto">
          <a:xfrm>
            <a:off x="8107363" y="4035425"/>
            <a:ext cx="1098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a:t>
            </a:r>
          </a:p>
        </p:txBody>
      </p:sp>
      <p:sp>
        <p:nvSpPr>
          <p:cNvPr id="128051" name="Line 62">
            <a:extLst>
              <a:ext uri="{FF2B5EF4-FFF2-40B4-BE49-F238E27FC236}">
                <a16:creationId xmlns:a16="http://schemas.microsoft.com/office/drawing/2014/main" id="{25823EC6-1424-46AF-B4AF-66FE09497CA4}"/>
              </a:ext>
            </a:extLst>
          </p:cNvPr>
          <p:cNvSpPr>
            <a:spLocks noChangeShapeType="1"/>
          </p:cNvSpPr>
          <p:nvPr/>
        </p:nvSpPr>
        <p:spPr bwMode="auto">
          <a:xfrm>
            <a:off x="7054850" y="34877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52" name="Text Box 63">
            <a:extLst>
              <a:ext uri="{FF2B5EF4-FFF2-40B4-BE49-F238E27FC236}">
                <a16:creationId xmlns:a16="http://schemas.microsoft.com/office/drawing/2014/main" id="{1818EE8F-23FC-477F-A93D-095F996B65BF}"/>
              </a:ext>
            </a:extLst>
          </p:cNvPr>
          <p:cNvSpPr txBox="1">
            <a:spLocks noChangeArrowheads="1"/>
          </p:cNvSpPr>
          <p:nvPr/>
        </p:nvSpPr>
        <p:spPr bwMode="auto">
          <a:xfrm>
            <a:off x="4741863" y="5186363"/>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 -1 mmol/l</a:t>
            </a:r>
          </a:p>
        </p:txBody>
      </p:sp>
      <p:grpSp>
        <p:nvGrpSpPr>
          <p:cNvPr id="128053" name="Group 64">
            <a:extLst>
              <a:ext uri="{FF2B5EF4-FFF2-40B4-BE49-F238E27FC236}">
                <a16:creationId xmlns:a16="http://schemas.microsoft.com/office/drawing/2014/main" id="{0A795952-E6A5-4C4D-A8ED-CCCD001D85E6}"/>
              </a:ext>
            </a:extLst>
          </p:cNvPr>
          <p:cNvGrpSpPr>
            <a:grpSpLocks/>
          </p:cNvGrpSpPr>
          <p:nvPr/>
        </p:nvGrpSpPr>
        <p:grpSpPr bwMode="auto">
          <a:xfrm>
            <a:off x="7712076" y="958850"/>
            <a:ext cx="2085975" cy="420688"/>
            <a:chOff x="3990" y="594"/>
            <a:chExt cx="1314" cy="265"/>
          </a:xfrm>
        </p:grpSpPr>
        <p:sp>
          <p:nvSpPr>
            <p:cNvPr id="128057" name="Text Box 65">
              <a:extLst>
                <a:ext uri="{FF2B5EF4-FFF2-40B4-BE49-F238E27FC236}">
                  <a16:creationId xmlns:a16="http://schemas.microsoft.com/office/drawing/2014/main" id="{1D5436B9-64B3-4D96-8FF2-20B6C99837B4}"/>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28058" name="Text Box 66">
              <a:extLst>
                <a:ext uri="{FF2B5EF4-FFF2-40B4-BE49-F238E27FC236}">
                  <a16:creationId xmlns:a16="http://schemas.microsoft.com/office/drawing/2014/main" id="{4A2DCED0-464F-49DF-8255-C68C1B5057BD}"/>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8054" name="Text Box 67">
            <a:extLst>
              <a:ext uri="{FF2B5EF4-FFF2-40B4-BE49-F238E27FC236}">
                <a16:creationId xmlns:a16="http://schemas.microsoft.com/office/drawing/2014/main" id="{16F29731-ED28-4E5D-BCBE-806F5C2159E7}"/>
              </a:ext>
            </a:extLst>
          </p:cNvPr>
          <p:cNvSpPr txBox="1">
            <a:spLocks noChangeArrowheads="1"/>
          </p:cNvSpPr>
          <p:nvPr/>
        </p:nvSpPr>
        <p:spPr bwMode="auto">
          <a:xfrm>
            <a:off x="3305175" y="115888"/>
            <a:ext cx="3861185"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Titration</a:t>
            </a:r>
            <a:r>
              <a:rPr lang="cs-CZ" altLang="cs-CZ" sz="2400" b="1" dirty="0">
                <a:latin typeface="Arial" panose="020B0604020202020204" pitchFamily="34" charset="0"/>
              </a:rPr>
              <a:t> </a:t>
            </a:r>
            <a:r>
              <a:rPr lang="cs-CZ" altLang="cs-CZ" sz="2400" b="1" dirty="0" err="1">
                <a:latin typeface="Arial" panose="020B0604020202020204" pitchFamily="34" charset="0"/>
              </a:rPr>
              <a:t>of</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vitro“</a:t>
            </a:r>
            <a:endParaRPr lang="cs-CZ" altLang="cs-CZ" sz="2400" b="1" dirty="0">
              <a:latin typeface="Times New Roman" panose="02020603050405020304" pitchFamily="18" charset="0"/>
            </a:endParaRPr>
          </a:p>
        </p:txBody>
      </p:sp>
      <p:sp>
        <p:nvSpPr>
          <p:cNvPr id="263236" name="Text Box 68">
            <a:extLst>
              <a:ext uri="{FF2B5EF4-FFF2-40B4-BE49-F238E27FC236}">
                <a16:creationId xmlns:a16="http://schemas.microsoft.com/office/drawing/2014/main" id="{542C90BD-5930-456D-80E0-B1474BF976AB}"/>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8056" name="Line 69">
            <a:extLst>
              <a:ext uri="{FF2B5EF4-FFF2-40B4-BE49-F238E27FC236}">
                <a16:creationId xmlns:a16="http://schemas.microsoft.com/office/drawing/2014/main" id="{87C2D1B7-219E-438C-BFD1-5483332C6C27}"/>
              </a:ext>
            </a:extLst>
          </p:cNvPr>
          <p:cNvSpPr>
            <a:spLocks noChangeShapeType="1"/>
          </p:cNvSpPr>
          <p:nvPr/>
        </p:nvSpPr>
        <p:spPr bwMode="auto">
          <a:xfrm flipV="1">
            <a:off x="6672263" y="3717926"/>
            <a:ext cx="0" cy="3587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ustDataLst>
      <p:tags r:id="rId1"/>
    </p:custData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66FD00EB-A087-4CFC-AC03-2EF3CB6B728F}"/>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30051" name="Rectangle 3">
            <a:extLst>
              <a:ext uri="{FF2B5EF4-FFF2-40B4-BE49-F238E27FC236}">
                <a16:creationId xmlns:a16="http://schemas.microsoft.com/office/drawing/2014/main" id="{588901A6-2C48-4AEA-9302-355FE804304A}"/>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2" name="Rectangle 4">
            <a:extLst>
              <a:ext uri="{FF2B5EF4-FFF2-40B4-BE49-F238E27FC236}">
                <a16:creationId xmlns:a16="http://schemas.microsoft.com/office/drawing/2014/main" id="{86C564DB-3930-4F11-A054-5ABF8419280D}"/>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3" name="Rectangle 5">
            <a:extLst>
              <a:ext uri="{FF2B5EF4-FFF2-40B4-BE49-F238E27FC236}">
                <a16:creationId xmlns:a16="http://schemas.microsoft.com/office/drawing/2014/main" id="{6BE3C538-5423-4148-AE3D-DCE5F35C30CA}"/>
              </a:ext>
            </a:extLst>
          </p:cNvPr>
          <p:cNvSpPr>
            <a:spLocks noChangeArrowheads="1"/>
          </p:cNvSpPr>
          <p:nvPr/>
        </p:nvSpPr>
        <p:spPr bwMode="auto">
          <a:xfrm>
            <a:off x="9297988" y="4035426"/>
            <a:ext cx="1109662" cy="102552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4" name="Rectangle 6">
            <a:extLst>
              <a:ext uri="{FF2B5EF4-FFF2-40B4-BE49-F238E27FC236}">
                <a16:creationId xmlns:a16="http://schemas.microsoft.com/office/drawing/2014/main" id="{1D820AF4-838D-4E6B-8586-A9308FA1F23F}"/>
              </a:ext>
            </a:extLst>
          </p:cNvPr>
          <p:cNvSpPr>
            <a:spLocks noChangeArrowheads="1"/>
          </p:cNvSpPr>
          <p:nvPr/>
        </p:nvSpPr>
        <p:spPr bwMode="auto">
          <a:xfrm>
            <a:off x="6535739" y="3176588"/>
            <a:ext cx="1114425" cy="3683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5" name="Rectangle 7">
            <a:extLst>
              <a:ext uri="{FF2B5EF4-FFF2-40B4-BE49-F238E27FC236}">
                <a16:creationId xmlns:a16="http://schemas.microsoft.com/office/drawing/2014/main" id="{48423F48-ED7A-4F3B-A117-27CB22A34BC6}"/>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6" name="Rectangle 8">
            <a:extLst>
              <a:ext uri="{FF2B5EF4-FFF2-40B4-BE49-F238E27FC236}">
                <a16:creationId xmlns:a16="http://schemas.microsoft.com/office/drawing/2014/main" id="{0EE4F50E-B3F6-4EEF-9481-20CCEF2F85CB}"/>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7" name="Rectangle 9">
            <a:extLst>
              <a:ext uri="{FF2B5EF4-FFF2-40B4-BE49-F238E27FC236}">
                <a16:creationId xmlns:a16="http://schemas.microsoft.com/office/drawing/2014/main" id="{2868EC4B-1D17-4C7C-BB49-C77C4AB0F08D}"/>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8" name="Rectangle 10">
            <a:extLst>
              <a:ext uri="{FF2B5EF4-FFF2-40B4-BE49-F238E27FC236}">
                <a16:creationId xmlns:a16="http://schemas.microsoft.com/office/drawing/2014/main" id="{DBC1490D-28F5-4C97-806F-EDF91C86031E}"/>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9" name="Rectangle 11">
            <a:extLst>
              <a:ext uri="{FF2B5EF4-FFF2-40B4-BE49-F238E27FC236}">
                <a16:creationId xmlns:a16="http://schemas.microsoft.com/office/drawing/2014/main" id="{78EE12C3-E707-4074-A4A5-241B23FDCB00}"/>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60" name="Rectangle 12">
            <a:extLst>
              <a:ext uri="{FF2B5EF4-FFF2-40B4-BE49-F238E27FC236}">
                <a16:creationId xmlns:a16="http://schemas.microsoft.com/office/drawing/2014/main" id="{72748CA4-77D2-43D3-A4A8-4BBFF65E36E3}"/>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61" name="Text Box 13">
            <a:extLst>
              <a:ext uri="{FF2B5EF4-FFF2-40B4-BE49-F238E27FC236}">
                <a16:creationId xmlns:a16="http://schemas.microsoft.com/office/drawing/2014/main" id="{FEBD2D14-9058-435E-8191-0B02A2AB6A06}"/>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0062" name="Text Box 14">
            <a:extLst>
              <a:ext uri="{FF2B5EF4-FFF2-40B4-BE49-F238E27FC236}">
                <a16:creationId xmlns:a16="http://schemas.microsoft.com/office/drawing/2014/main" id="{38A0B203-7878-4540-A0BE-1EEF232794E7}"/>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0063" name="Text Box 15">
            <a:extLst>
              <a:ext uri="{FF2B5EF4-FFF2-40B4-BE49-F238E27FC236}">
                <a16:creationId xmlns:a16="http://schemas.microsoft.com/office/drawing/2014/main" id="{B5690ECF-2983-4E5F-90CC-F055CC702A15}"/>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0064" name="Text Box 16">
            <a:extLst>
              <a:ext uri="{FF2B5EF4-FFF2-40B4-BE49-F238E27FC236}">
                <a16:creationId xmlns:a16="http://schemas.microsoft.com/office/drawing/2014/main" id="{C7AE4217-3C81-4BC8-85C5-E29F810BA863}"/>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30065" name="Freeform 17">
            <a:extLst>
              <a:ext uri="{FF2B5EF4-FFF2-40B4-BE49-F238E27FC236}">
                <a16:creationId xmlns:a16="http://schemas.microsoft.com/office/drawing/2014/main" id="{5089CDAF-49B5-4E02-A53C-19D97663F296}"/>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66" name="Freeform 18">
            <a:extLst>
              <a:ext uri="{FF2B5EF4-FFF2-40B4-BE49-F238E27FC236}">
                <a16:creationId xmlns:a16="http://schemas.microsoft.com/office/drawing/2014/main" id="{8BFF3F63-2F6B-4038-8554-DBD94FC77531}"/>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30067" name="Group 19">
            <a:extLst>
              <a:ext uri="{FF2B5EF4-FFF2-40B4-BE49-F238E27FC236}">
                <a16:creationId xmlns:a16="http://schemas.microsoft.com/office/drawing/2014/main" id="{C5C31BB6-DFE5-4FBD-91F2-1CEA73F1E619}"/>
              </a:ext>
            </a:extLst>
          </p:cNvPr>
          <p:cNvGrpSpPr>
            <a:grpSpLocks/>
          </p:cNvGrpSpPr>
          <p:nvPr/>
        </p:nvGrpSpPr>
        <p:grpSpPr bwMode="auto">
          <a:xfrm flipH="1">
            <a:off x="2979738" y="1846263"/>
            <a:ext cx="1130300" cy="2038350"/>
            <a:chOff x="2575" y="781"/>
            <a:chExt cx="866" cy="1284"/>
          </a:xfrm>
        </p:grpSpPr>
        <p:sp>
          <p:nvSpPr>
            <p:cNvPr id="130122" name="Freeform 20">
              <a:extLst>
                <a:ext uri="{FF2B5EF4-FFF2-40B4-BE49-F238E27FC236}">
                  <a16:creationId xmlns:a16="http://schemas.microsoft.com/office/drawing/2014/main" id="{9F0A7C9E-62EF-4E44-902C-291FC4A75E32}"/>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123" name="Freeform 21">
              <a:extLst>
                <a:ext uri="{FF2B5EF4-FFF2-40B4-BE49-F238E27FC236}">
                  <a16:creationId xmlns:a16="http://schemas.microsoft.com/office/drawing/2014/main" id="{50106960-A3FE-4A9E-B7D3-7CA71977376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30068" name="Group 22">
            <a:extLst>
              <a:ext uri="{FF2B5EF4-FFF2-40B4-BE49-F238E27FC236}">
                <a16:creationId xmlns:a16="http://schemas.microsoft.com/office/drawing/2014/main" id="{35B9A93C-8411-4336-A426-8DD65BCB19B5}"/>
              </a:ext>
            </a:extLst>
          </p:cNvPr>
          <p:cNvGrpSpPr>
            <a:grpSpLocks/>
          </p:cNvGrpSpPr>
          <p:nvPr/>
        </p:nvGrpSpPr>
        <p:grpSpPr bwMode="auto">
          <a:xfrm>
            <a:off x="2171700" y="115889"/>
            <a:ext cx="560388" cy="917575"/>
            <a:chOff x="3510" y="1453"/>
            <a:chExt cx="353" cy="578"/>
          </a:xfrm>
        </p:grpSpPr>
        <p:sp>
          <p:nvSpPr>
            <p:cNvPr id="130113" name="Freeform 23">
              <a:extLst>
                <a:ext uri="{FF2B5EF4-FFF2-40B4-BE49-F238E27FC236}">
                  <a16:creationId xmlns:a16="http://schemas.microsoft.com/office/drawing/2014/main" id="{0F2E1286-1CC6-43D0-9A84-F012F1E45DAA}"/>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4" name="Oval 24">
              <a:extLst>
                <a:ext uri="{FF2B5EF4-FFF2-40B4-BE49-F238E27FC236}">
                  <a16:creationId xmlns:a16="http://schemas.microsoft.com/office/drawing/2014/main" id="{6DA4CC14-B07C-4C1C-9FD7-A0FF4B54B81A}"/>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15" name="Freeform 25">
              <a:extLst>
                <a:ext uri="{FF2B5EF4-FFF2-40B4-BE49-F238E27FC236}">
                  <a16:creationId xmlns:a16="http://schemas.microsoft.com/office/drawing/2014/main" id="{88745B39-C1EB-4D88-A211-6108C8CA0ACC}"/>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6" name="Freeform 26">
              <a:extLst>
                <a:ext uri="{FF2B5EF4-FFF2-40B4-BE49-F238E27FC236}">
                  <a16:creationId xmlns:a16="http://schemas.microsoft.com/office/drawing/2014/main" id="{D22D32A8-B4EB-4497-A85C-ED8D5343BA28}"/>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7" name="Freeform 27">
              <a:extLst>
                <a:ext uri="{FF2B5EF4-FFF2-40B4-BE49-F238E27FC236}">
                  <a16:creationId xmlns:a16="http://schemas.microsoft.com/office/drawing/2014/main" id="{18F0A5E5-7179-48D6-97E8-286385B12FD1}"/>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8" name="Oval 28">
              <a:extLst>
                <a:ext uri="{FF2B5EF4-FFF2-40B4-BE49-F238E27FC236}">
                  <a16:creationId xmlns:a16="http://schemas.microsoft.com/office/drawing/2014/main" id="{D5509C39-73DF-41ED-A11D-E74A0B273853}"/>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19" name="Freeform 29">
              <a:extLst>
                <a:ext uri="{FF2B5EF4-FFF2-40B4-BE49-F238E27FC236}">
                  <a16:creationId xmlns:a16="http://schemas.microsoft.com/office/drawing/2014/main" id="{FF1B8A95-1B2A-4987-9264-6C34CE77CF02}"/>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20" name="Oval 30">
              <a:extLst>
                <a:ext uri="{FF2B5EF4-FFF2-40B4-BE49-F238E27FC236}">
                  <a16:creationId xmlns:a16="http://schemas.microsoft.com/office/drawing/2014/main" id="{F947AD87-64FD-4E33-B25F-251B63634613}"/>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21" name="Oval 31">
              <a:extLst>
                <a:ext uri="{FF2B5EF4-FFF2-40B4-BE49-F238E27FC236}">
                  <a16:creationId xmlns:a16="http://schemas.microsoft.com/office/drawing/2014/main" id="{E1E55E54-C97E-487D-8B21-3C5895C25B12}"/>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30069" name="Line 32">
            <a:extLst>
              <a:ext uri="{FF2B5EF4-FFF2-40B4-BE49-F238E27FC236}">
                <a16:creationId xmlns:a16="http://schemas.microsoft.com/office/drawing/2014/main" id="{252AD592-F684-4AD3-885F-2A1C7038B64E}"/>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0" name="Text Box 33">
            <a:extLst>
              <a:ext uri="{FF2B5EF4-FFF2-40B4-BE49-F238E27FC236}">
                <a16:creationId xmlns:a16="http://schemas.microsoft.com/office/drawing/2014/main" id="{FDD6A2FC-4E37-4064-9253-E9A1100BEAB2}"/>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0071" name="Line 34">
            <a:extLst>
              <a:ext uri="{FF2B5EF4-FFF2-40B4-BE49-F238E27FC236}">
                <a16:creationId xmlns:a16="http://schemas.microsoft.com/office/drawing/2014/main" id="{220A15E9-B628-4DD8-B025-1C3166157400}"/>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2" name="Line 35">
            <a:extLst>
              <a:ext uri="{FF2B5EF4-FFF2-40B4-BE49-F238E27FC236}">
                <a16:creationId xmlns:a16="http://schemas.microsoft.com/office/drawing/2014/main" id="{C7FA30AA-FBE9-47F6-BD5A-4D55B13C1CE7}"/>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3" name="Line 36">
            <a:extLst>
              <a:ext uri="{FF2B5EF4-FFF2-40B4-BE49-F238E27FC236}">
                <a16:creationId xmlns:a16="http://schemas.microsoft.com/office/drawing/2014/main" id="{1DEBB21C-7424-4B0F-B3F7-8930DC4DFCD4}"/>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74" name="Line 37">
            <a:extLst>
              <a:ext uri="{FF2B5EF4-FFF2-40B4-BE49-F238E27FC236}">
                <a16:creationId xmlns:a16="http://schemas.microsoft.com/office/drawing/2014/main" id="{E2313D87-3221-466C-9F14-CE4B594D6945}"/>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5" name="Line 38">
            <a:extLst>
              <a:ext uri="{FF2B5EF4-FFF2-40B4-BE49-F238E27FC236}">
                <a16:creationId xmlns:a16="http://schemas.microsoft.com/office/drawing/2014/main" id="{E1679DF5-29EA-44C6-A8D5-D48800A9376B}"/>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6" name="Line 39">
            <a:extLst>
              <a:ext uri="{FF2B5EF4-FFF2-40B4-BE49-F238E27FC236}">
                <a16:creationId xmlns:a16="http://schemas.microsoft.com/office/drawing/2014/main" id="{80DA97FB-612F-4CCF-A147-7785F180ED6B}"/>
              </a:ext>
            </a:extLst>
          </p:cNvPr>
          <p:cNvSpPr>
            <a:spLocks noChangeShapeType="1"/>
          </p:cNvSpPr>
          <p:nvPr/>
        </p:nvSpPr>
        <p:spPr bwMode="auto">
          <a:xfrm>
            <a:off x="7869238" y="3182938"/>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77" name="Line 40">
            <a:extLst>
              <a:ext uri="{FF2B5EF4-FFF2-40B4-BE49-F238E27FC236}">
                <a16:creationId xmlns:a16="http://schemas.microsoft.com/office/drawing/2014/main" id="{57BB467D-B8CC-4D71-BF53-733F6BFDC4CC}"/>
              </a:ext>
            </a:extLst>
          </p:cNvPr>
          <p:cNvSpPr>
            <a:spLocks noChangeShapeType="1"/>
          </p:cNvSpPr>
          <p:nvPr/>
        </p:nvSpPr>
        <p:spPr bwMode="auto">
          <a:xfrm>
            <a:off x="7646988" y="35448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8" name="Line 41">
            <a:extLst>
              <a:ext uri="{FF2B5EF4-FFF2-40B4-BE49-F238E27FC236}">
                <a16:creationId xmlns:a16="http://schemas.microsoft.com/office/drawing/2014/main" id="{72D221FE-6851-4CEA-AECB-9C4607AB6886}"/>
              </a:ext>
            </a:extLst>
          </p:cNvPr>
          <p:cNvSpPr>
            <a:spLocks noChangeShapeType="1"/>
          </p:cNvSpPr>
          <p:nvPr/>
        </p:nvSpPr>
        <p:spPr bwMode="auto">
          <a:xfrm>
            <a:off x="7624763" y="31829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9" name="Rectangle 42">
            <a:extLst>
              <a:ext uri="{FF2B5EF4-FFF2-40B4-BE49-F238E27FC236}">
                <a16:creationId xmlns:a16="http://schemas.microsoft.com/office/drawing/2014/main" id="{E930225B-F30C-4B22-97EF-1DB76BD255CC}"/>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80" name="Text Box 43">
            <a:extLst>
              <a:ext uri="{FF2B5EF4-FFF2-40B4-BE49-F238E27FC236}">
                <a16:creationId xmlns:a16="http://schemas.microsoft.com/office/drawing/2014/main" id="{B17237BB-F557-4353-9463-ECC9925815EE}"/>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0081" name="Text Box 44">
            <a:extLst>
              <a:ext uri="{FF2B5EF4-FFF2-40B4-BE49-F238E27FC236}">
                <a16:creationId xmlns:a16="http://schemas.microsoft.com/office/drawing/2014/main" id="{683722C2-C624-43AA-B639-7DDB0FD41BA1}"/>
              </a:ext>
            </a:extLst>
          </p:cNvPr>
          <p:cNvSpPr txBox="1">
            <a:spLocks noChangeArrowheads="1"/>
          </p:cNvSpPr>
          <p:nvPr/>
        </p:nvSpPr>
        <p:spPr bwMode="auto">
          <a:xfrm>
            <a:off x="7886700" y="3205163"/>
            <a:ext cx="240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 = 1 000 000 nmol/l</a:t>
            </a:r>
          </a:p>
        </p:txBody>
      </p:sp>
      <p:sp>
        <p:nvSpPr>
          <p:cNvPr id="130082" name="Text Box 45">
            <a:extLst>
              <a:ext uri="{FF2B5EF4-FFF2-40B4-BE49-F238E27FC236}">
                <a16:creationId xmlns:a16="http://schemas.microsoft.com/office/drawing/2014/main" id="{BDD1568C-2280-4EDE-A83F-2EE4125020EE}"/>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30083" name="Text Box 46">
            <a:extLst>
              <a:ext uri="{FF2B5EF4-FFF2-40B4-BE49-F238E27FC236}">
                <a16:creationId xmlns:a16="http://schemas.microsoft.com/office/drawing/2014/main" id="{57964707-0EB5-4C75-B91E-233D6FC97BFC}"/>
              </a:ext>
            </a:extLst>
          </p:cNvPr>
          <p:cNvSpPr txBox="1">
            <a:spLocks noChangeArrowheads="1"/>
          </p:cNvSpPr>
          <p:nvPr/>
        </p:nvSpPr>
        <p:spPr bwMode="auto">
          <a:xfrm>
            <a:off x="7118351" y="3544888"/>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30084" name="Line 47">
            <a:extLst>
              <a:ext uri="{FF2B5EF4-FFF2-40B4-BE49-F238E27FC236}">
                <a16:creationId xmlns:a16="http://schemas.microsoft.com/office/drawing/2014/main" id="{40ED8DD7-4346-4F70-A549-25986CA35CF7}"/>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5" name="Line 48">
            <a:extLst>
              <a:ext uri="{FF2B5EF4-FFF2-40B4-BE49-F238E27FC236}">
                <a16:creationId xmlns:a16="http://schemas.microsoft.com/office/drawing/2014/main" id="{B524E1D0-1D63-4B30-8CD3-57A52E6BD397}"/>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86" name="Line 49">
            <a:extLst>
              <a:ext uri="{FF2B5EF4-FFF2-40B4-BE49-F238E27FC236}">
                <a16:creationId xmlns:a16="http://schemas.microsoft.com/office/drawing/2014/main" id="{DCE38BC2-043E-4EA3-B10D-5772D0335D10}"/>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7" name="Line 50">
            <a:extLst>
              <a:ext uri="{FF2B5EF4-FFF2-40B4-BE49-F238E27FC236}">
                <a16:creationId xmlns:a16="http://schemas.microsoft.com/office/drawing/2014/main" id="{F6BFBF07-9707-40DC-AD21-9A25086C1D2F}"/>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88" name="Rectangle 51">
            <a:extLst>
              <a:ext uri="{FF2B5EF4-FFF2-40B4-BE49-F238E27FC236}">
                <a16:creationId xmlns:a16="http://schemas.microsoft.com/office/drawing/2014/main" id="{A3AB481D-D338-4175-9430-7163F49FF2A8}"/>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89" name="Rectangle 52">
            <a:extLst>
              <a:ext uri="{FF2B5EF4-FFF2-40B4-BE49-F238E27FC236}">
                <a16:creationId xmlns:a16="http://schemas.microsoft.com/office/drawing/2014/main" id="{62A22235-1968-4C21-88CA-D33A0663B921}"/>
              </a:ext>
            </a:extLst>
          </p:cNvPr>
          <p:cNvSpPr>
            <a:spLocks noChangeArrowheads="1"/>
          </p:cNvSpPr>
          <p:nvPr/>
        </p:nvSpPr>
        <p:spPr bwMode="auto">
          <a:xfrm>
            <a:off x="6532563" y="5180013"/>
            <a:ext cx="1111250" cy="977900"/>
          </a:xfrm>
          <a:prstGeom prst="rect">
            <a:avLst/>
          </a:prstGeom>
          <a:solidFill>
            <a:schemeClr val="bg1"/>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90" name="Rectangle 53">
            <a:extLst>
              <a:ext uri="{FF2B5EF4-FFF2-40B4-BE49-F238E27FC236}">
                <a16:creationId xmlns:a16="http://schemas.microsoft.com/office/drawing/2014/main" id="{AE2ED05D-A518-496C-8653-6C60BAA81298}"/>
              </a:ext>
            </a:extLst>
          </p:cNvPr>
          <p:cNvSpPr>
            <a:spLocks noChangeArrowheads="1"/>
          </p:cNvSpPr>
          <p:nvPr/>
        </p:nvSpPr>
        <p:spPr bwMode="auto">
          <a:xfrm>
            <a:off x="6530975" y="5541964"/>
            <a:ext cx="1111250" cy="623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91" name="Text Box 54">
            <a:extLst>
              <a:ext uri="{FF2B5EF4-FFF2-40B4-BE49-F238E27FC236}">
                <a16:creationId xmlns:a16="http://schemas.microsoft.com/office/drawing/2014/main" id="{438BEBF3-0A10-41DF-AF6C-1B5026FB2AED}"/>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0092" name="Freeform 55">
            <a:extLst>
              <a:ext uri="{FF2B5EF4-FFF2-40B4-BE49-F238E27FC236}">
                <a16:creationId xmlns:a16="http://schemas.microsoft.com/office/drawing/2014/main" id="{F304DD15-D579-417F-BBCB-6206E10B27AB}"/>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93" name="Freeform 56">
            <a:extLst>
              <a:ext uri="{FF2B5EF4-FFF2-40B4-BE49-F238E27FC236}">
                <a16:creationId xmlns:a16="http://schemas.microsoft.com/office/drawing/2014/main" id="{D8032106-893D-4733-BAF4-7E56BFC493B1}"/>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94" name="Line 57">
            <a:extLst>
              <a:ext uri="{FF2B5EF4-FFF2-40B4-BE49-F238E27FC236}">
                <a16:creationId xmlns:a16="http://schemas.microsoft.com/office/drawing/2014/main" id="{5C8B70ED-AC97-4BD4-9BAE-CD2F540814F2}"/>
              </a:ext>
            </a:extLst>
          </p:cNvPr>
          <p:cNvSpPr>
            <a:spLocks noChangeShapeType="1"/>
          </p:cNvSpPr>
          <p:nvPr/>
        </p:nvSpPr>
        <p:spPr bwMode="auto">
          <a:xfrm>
            <a:off x="6689726" y="572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95" name="Text Box 58">
            <a:extLst>
              <a:ext uri="{FF2B5EF4-FFF2-40B4-BE49-F238E27FC236}">
                <a16:creationId xmlns:a16="http://schemas.microsoft.com/office/drawing/2014/main" id="{145CA256-0625-42FA-B030-4C0D485CE90A}"/>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0096" name="Line 59">
            <a:extLst>
              <a:ext uri="{FF2B5EF4-FFF2-40B4-BE49-F238E27FC236}">
                <a16:creationId xmlns:a16="http://schemas.microsoft.com/office/drawing/2014/main" id="{38A41192-92DA-4C2D-BF63-1855A06543E7}"/>
              </a:ext>
            </a:extLst>
          </p:cNvPr>
          <p:cNvSpPr>
            <a:spLocks noChangeShapeType="1"/>
          </p:cNvSpPr>
          <p:nvPr/>
        </p:nvSpPr>
        <p:spPr bwMode="auto">
          <a:xfrm>
            <a:off x="9485314" y="46751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7" name="Line 60">
            <a:extLst>
              <a:ext uri="{FF2B5EF4-FFF2-40B4-BE49-F238E27FC236}">
                <a16:creationId xmlns:a16="http://schemas.microsoft.com/office/drawing/2014/main" id="{045DF416-4708-4325-87F3-88DE612C11F8}"/>
              </a:ext>
            </a:extLst>
          </p:cNvPr>
          <p:cNvSpPr>
            <a:spLocks noChangeShapeType="1"/>
          </p:cNvSpPr>
          <p:nvPr/>
        </p:nvSpPr>
        <p:spPr bwMode="auto">
          <a:xfrm>
            <a:off x="6319838" y="51800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98" name="Line 61">
            <a:extLst>
              <a:ext uri="{FF2B5EF4-FFF2-40B4-BE49-F238E27FC236}">
                <a16:creationId xmlns:a16="http://schemas.microsoft.com/office/drawing/2014/main" id="{EB96D6C4-B980-405C-80FD-68B99F947021}"/>
              </a:ext>
            </a:extLst>
          </p:cNvPr>
          <p:cNvSpPr>
            <a:spLocks noChangeShapeType="1"/>
          </p:cNvSpPr>
          <p:nvPr/>
        </p:nvSpPr>
        <p:spPr bwMode="auto">
          <a:xfrm>
            <a:off x="6189663" y="55419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9" name="Line 62">
            <a:extLst>
              <a:ext uri="{FF2B5EF4-FFF2-40B4-BE49-F238E27FC236}">
                <a16:creationId xmlns:a16="http://schemas.microsoft.com/office/drawing/2014/main" id="{62EB15C8-3409-4AB6-85E5-D9E7E8E8E3C7}"/>
              </a:ext>
            </a:extLst>
          </p:cNvPr>
          <p:cNvSpPr>
            <a:spLocks noChangeShapeType="1"/>
          </p:cNvSpPr>
          <p:nvPr/>
        </p:nvSpPr>
        <p:spPr bwMode="auto">
          <a:xfrm>
            <a:off x="6181725" y="51736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0" name="Line 63">
            <a:extLst>
              <a:ext uri="{FF2B5EF4-FFF2-40B4-BE49-F238E27FC236}">
                <a16:creationId xmlns:a16="http://schemas.microsoft.com/office/drawing/2014/main" id="{83CF3BE9-5F75-47A5-9127-4F1F4141108C}"/>
              </a:ext>
            </a:extLst>
          </p:cNvPr>
          <p:cNvSpPr>
            <a:spLocks noChangeShapeType="1"/>
          </p:cNvSpPr>
          <p:nvPr/>
        </p:nvSpPr>
        <p:spPr bwMode="auto">
          <a:xfrm>
            <a:off x="9147175" y="4035425"/>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101" name="Line 64">
            <a:extLst>
              <a:ext uri="{FF2B5EF4-FFF2-40B4-BE49-F238E27FC236}">
                <a16:creationId xmlns:a16="http://schemas.microsoft.com/office/drawing/2014/main" id="{DCCF9057-4C60-451C-89EE-D6EBBD15F6D1}"/>
              </a:ext>
            </a:extLst>
          </p:cNvPr>
          <p:cNvSpPr>
            <a:spLocks noChangeShapeType="1"/>
          </p:cNvSpPr>
          <p:nvPr/>
        </p:nvSpPr>
        <p:spPr bwMode="auto">
          <a:xfrm>
            <a:off x="8963025" y="439737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2" name="Line 65">
            <a:extLst>
              <a:ext uri="{FF2B5EF4-FFF2-40B4-BE49-F238E27FC236}">
                <a16:creationId xmlns:a16="http://schemas.microsoft.com/office/drawing/2014/main" id="{CB4D4C0E-BF29-41A0-82C8-6A6EE5DE19EB}"/>
              </a:ext>
            </a:extLst>
          </p:cNvPr>
          <p:cNvSpPr>
            <a:spLocks noChangeShapeType="1"/>
          </p:cNvSpPr>
          <p:nvPr/>
        </p:nvSpPr>
        <p:spPr bwMode="auto">
          <a:xfrm>
            <a:off x="8947150" y="40354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3" name="Text Box 66">
            <a:extLst>
              <a:ext uri="{FF2B5EF4-FFF2-40B4-BE49-F238E27FC236}">
                <a16:creationId xmlns:a16="http://schemas.microsoft.com/office/drawing/2014/main" id="{5CC250BC-7D41-429F-80AC-594C826D3B57}"/>
              </a:ext>
            </a:extLst>
          </p:cNvPr>
          <p:cNvSpPr txBox="1">
            <a:spLocks noChangeArrowheads="1"/>
          </p:cNvSpPr>
          <p:nvPr/>
        </p:nvSpPr>
        <p:spPr bwMode="auto">
          <a:xfrm>
            <a:off x="8107363" y="4035425"/>
            <a:ext cx="1098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a:t>
            </a:r>
          </a:p>
        </p:txBody>
      </p:sp>
      <p:sp>
        <p:nvSpPr>
          <p:cNvPr id="130104" name="Line 67">
            <a:extLst>
              <a:ext uri="{FF2B5EF4-FFF2-40B4-BE49-F238E27FC236}">
                <a16:creationId xmlns:a16="http://schemas.microsoft.com/office/drawing/2014/main" id="{0E49FD62-A3CC-4FEF-BF36-AF6D7D30AE75}"/>
              </a:ext>
            </a:extLst>
          </p:cNvPr>
          <p:cNvSpPr>
            <a:spLocks noChangeShapeType="1"/>
          </p:cNvSpPr>
          <p:nvPr/>
        </p:nvSpPr>
        <p:spPr bwMode="auto">
          <a:xfrm>
            <a:off x="7054850" y="34877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5" name="Text Box 68">
            <a:extLst>
              <a:ext uri="{FF2B5EF4-FFF2-40B4-BE49-F238E27FC236}">
                <a16:creationId xmlns:a16="http://schemas.microsoft.com/office/drawing/2014/main" id="{83BBEF1F-5EA7-4FE6-A9C4-51C945B902AE}"/>
              </a:ext>
            </a:extLst>
          </p:cNvPr>
          <p:cNvSpPr txBox="1">
            <a:spLocks noChangeArrowheads="1"/>
          </p:cNvSpPr>
          <p:nvPr/>
        </p:nvSpPr>
        <p:spPr bwMode="auto">
          <a:xfrm>
            <a:off x="4741863" y="5186363"/>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 -1 mmol/l</a:t>
            </a:r>
          </a:p>
        </p:txBody>
      </p:sp>
      <p:grpSp>
        <p:nvGrpSpPr>
          <p:cNvPr id="130106" name="Group 69">
            <a:extLst>
              <a:ext uri="{FF2B5EF4-FFF2-40B4-BE49-F238E27FC236}">
                <a16:creationId xmlns:a16="http://schemas.microsoft.com/office/drawing/2014/main" id="{829EAF2C-3BB8-4B63-880F-A91F1FAA8C51}"/>
              </a:ext>
            </a:extLst>
          </p:cNvPr>
          <p:cNvGrpSpPr>
            <a:grpSpLocks/>
          </p:cNvGrpSpPr>
          <p:nvPr/>
        </p:nvGrpSpPr>
        <p:grpSpPr bwMode="auto">
          <a:xfrm>
            <a:off x="7712076" y="958850"/>
            <a:ext cx="2085975" cy="420688"/>
            <a:chOff x="3990" y="594"/>
            <a:chExt cx="1314" cy="265"/>
          </a:xfrm>
        </p:grpSpPr>
        <p:sp>
          <p:nvSpPr>
            <p:cNvPr id="130111" name="Text Box 70">
              <a:extLst>
                <a:ext uri="{FF2B5EF4-FFF2-40B4-BE49-F238E27FC236}">
                  <a16:creationId xmlns:a16="http://schemas.microsoft.com/office/drawing/2014/main" id="{2A4BAD28-E511-4F1D-8282-E1E5CF7AA919}"/>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30112" name="Text Box 71">
              <a:extLst>
                <a:ext uri="{FF2B5EF4-FFF2-40B4-BE49-F238E27FC236}">
                  <a16:creationId xmlns:a16="http://schemas.microsoft.com/office/drawing/2014/main" id="{4FB79AF5-8031-4542-B5AC-7A823514725C}"/>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30107" name="Text Box 72">
            <a:extLst>
              <a:ext uri="{FF2B5EF4-FFF2-40B4-BE49-F238E27FC236}">
                <a16:creationId xmlns:a16="http://schemas.microsoft.com/office/drawing/2014/main" id="{57BAD4F0-4D03-4321-95D2-4BE404EB486A}"/>
              </a:ext>
            </a:extLst>
          </p:cNvPr>
          <p:cNvSpPr txBox="1">
            <a:spLocks noChangeArrowheads="1"/>
          </p:cNvSpPr>
          <p:nvPr/>
        </p:nvSpPr>
        <p:spPr bwMode="auto">
          <a:xfrm>
            <a:off x="3305175" y="115888"/>
            <a:ext cx="3861185"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Titration</a:t>
            </a:r>
            <a:r>
              <a:rPr lang="cs-CZ" altLang="cs-CZ" sz="2400" b="1" dirty="0">
                <a:latin typeface="Arial" panose="020B0604020202020204" pitchFamily="34" charset="0"/>
              </a:rPr>
              <a:t> </a:t>
            </a:r>
            <a:r>
              <a:rPr lang="cs-CZ" altLang="cs-CZ" sz="2400" b="1" dirty="0" err="1">
                <a:latin typeface="Arial" panose="020B0604020202020204" pitchFamily="34" charset="0"/>
              </a:rPr>
              <a:t>of</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vitro“</a:t>
            </a:r>
            <a:endParaRPr lang="cs-CZ" altLang="cs-CZ" sz="2400" b="1" dirty="0">
              <a:latin typeface="Times New Roman" panose="02020603050405020304" pitchFamily="18" charset="0"/>
            </a:endParaRPr>
          </a:p>
        </p:txBody>
      </p:sp>
      <p:sp>
        <p:nvSpPr>
          <p:cNvPr id="261193" name="Text Box 73">
            <a:extLst>
              <a:ext uri="{FF2B5EF4-FFF2-40B4-BE49-F238E27FC236}">
                <a16:creationId xmlns:a16="http://schemas.microsoft.com/office/drawing/2014/main" id="{DBC6A3E0-7E7A-4B84-9022-E39DD1672B46}"/>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dirty="0" err="1">
                <a:latin typeface="Arial" pitchFamily="34" charset="0"/>
              </a:rPr>
              <a:t>Buffer</a:t>
            </a:r>
            <a:r>
              <a:rPr lang="cs-CZ" sz="1600" b="1" dirty="0">
                <a:latin typeface="Arial" pitchFamily="34" charset="0"/>
              </a:rPr>
              <a:t> Base (BB)</a:t>
            </a:r>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sz="1600" b="1" dirty="0">
                <a:latin typeface="Arial" pitchFamily="34" charset="0"/>
              </a:rPr>
              <a:t> </a:t>
            </a:r>
            <a:r>
              <a:rPr lang="cs-CZ" sz="1600" b="1" dirty="0">
                <a:solidFill>
                  <a:srgbClr val="FF0066"/>
                </a:solidFill>
                <a:latin typeface="Arial" pitchFamily="34" charset="0"/>
              </a:rPr>
              <a:t>= </a:t>
            </a:r>
            <a:r>
              <a:rPr lang="cs-CZ" sz="1600" b="1" dirty="0" err="1">
                <a:solidFill>
                  <a:srgbClr val="FF0066"/>
                </a:solidFill>
                <a:latin typeface="Arial" pitchFamily="34" charset="0"/>
              </a:rPr>
              <a:t>konst</a:t>
            </a:r>
            <a:r>
              <a:rPr lang="cs-CZ" b="1" baseline="70000" dirty="0">
                <a:latin typeface="Arial" pitchFamily="34" charset="0"/>
              </a:rPr>
              <a:t> </a:t>
            </a:r>
          </a:p>
        </p:txBody>
      </p:sp>
      <p:sp>
        <p:nvSpPr>
          <p:cNvPr id="130109" name="AutoShape 74">
            <a:extLst>
              <a:ext uri="{FF2B5EF4-FFF2-40B4-BE49-F238E27FC236}">
                <a16:creationId xmlns:a16="http://schemas.microsoft.com/office/drawing/2014/main" id="{733C1787-C410-435E-8A86-3AEF9E7CDB28}"/>
              </a:ext>
            </a:extLst>
          </p:cNvPr>
          <p:cNvSpPr>
            <a:spLocks noChangeArrowheads="1"/>
          </p:cNvSpPr>
          <p:nvPr/>
        </p:nvSpPr>
        <p:spPr bwMode="auto">
          <a:xfrm>
            <a:off x="8235157" y="1781363"/>
            <a:ext cx="2332037" cy="1290638"/>
          </a:xfrm>
          <a:prstGeom prst="cloudCallout">
            <a:avLst>
              <a:gd name="adj1" fmla="val -96833"/>
              <a:gd name="adj2" fmla="val 71773"/>
            </a:avLst>
          </a:prstGeom>
          <a:solidFill>
            <a:srgbClr val="FFFF66"/>
          </a:solidFill>
          <a:ln w="9525">
            <a:solidFill>
              <a:srgbClr val="000000"/>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200" b="1" dirty="0">
                <a:latin typeface="Times New Roman" panose="02020603050405020304" pitchFamily="18" charset="0"/>
              </a:rPr>
              <a:t>999 997 </a:t>
            </a:r>
            <a:r>
              <a:rPr lang="cs-CZ" altLang="cs-CZ" sz="1200" b="1" dirty="0" err="1">
                <a:latin typeface="Times New Roman" panose="02020603050405020304" pitchFamily="18" charset="0"/>
              </a:rPr>
              <a:t>nmol</a:t>
            </a:r>
            <a:r>
              <a:rPr lang="cs-CZ" altLang="cs-CZ" sz="1200" b="1" dirty="0">
                <a:latin typeface="Times New Roman" panose="02020603050405020304" pitchFamily="18" charset="0"/>
              </a:rPr>
              <a:t>/l H</a:t>
            </a:r>
            <a:r>
              <a:rPr lang="cs-CZ" altLang="cs-CZ" sz="1200" b="1" baseline="30000" dirty="0">
                <a:latin typeface="Times New Roman" panose="02020603050405020304" pitchFamily="18" charset="0"/>
              </a:rPr>
              <a:t>+</a:t>
            </a:r>
            <a:endParaRPr lang="cs-CZ" altLang="cs-CZ" sz="1200" b="1" dirty="0">
              <a:latin typeface="Times New Roman" panose="02020603050405020304" pitchFamily="18" charset="0"/>
            </a:endParaRPr>
          </a:p>
          <a:p>
            <a:pPr>
              <a:buNone/>
            </a:pPr>
            <a:r>
              <a:rPr lang="en-US" sz="1200" dirty="0"/>
              <a:t>was buffered with </a:t>
            </a:r>
            <a:endParaRPr lang="cs-CZ" sz="1200" dirty="0"/>
          </a:p>
          <a:p>
            <a:pPr>
              <a:buNone/>
            </a:pPr>
            <a:r>
              <a:rPr lang="en-US" sz="1200" dirty="0"/>
              <a:t>non-</a:t>
            </a:r>
            <a:r>
              <a:rPr lang="cs-CZ" sz="1200" dirty="0" err="1"/>
              <a:t>bi</a:t>
            </a:r>
            <a:r>
              <a:rPr lang="en-US" sz="1200" dirty="0"/>
              <a:t>carbonate </a:t>
            </a:r>
            <a:endParaRPr lang="cs-CZ" sz="1200" dirty="0"/>
          </a:p>
          <a:p>
            <a:pPr algn="ctr">
              <a:buNone/>
            </a:pPr>
            <a:r>
              <a:rPr lang="cs-CZ" sz="1200" dirty="0"/>
              <a:t>buffer</a:t>
            </a:r>
            <a:r>
              <a:rPr lang="en-US" sz="1200" dirty="0"/>
              <a:t>s</a:t>
            </a:r>
          </a:p>
        </p:txBody>
      </p:sp>
      <p:sp>
        <p:nvSpPr>
          <p:cNvPr id="130110" name="Line 75">
            <a:extLst>
              <a:ext uri="{FF2B5EF4-FFF2-40B4-BE49-F238E27FC236}">
                <a16:creationId xmlns:a16="http://schemas.microsoft.com/office/drawing/2014/main" id="{4633F746-ED71-43C6-BE0B-115696E833AC}"/>
              </a:ext>
            </a:extLst>
          </p:cNvPr>
          <p:cNvSpPr>
            <a:spLocks noChangeShapeType="1"/>
          </p:cNvSpPr>
          <p:nvPr/>
        </p:nvSpPr>
        <p:spPr bwMode="auto">
          <a:xfrm flipV="1">
            <a:off x="6672263" y="3717926"/>
            <a:ext cx="0" cy="3587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 name="TextovéPole 1">
            <a:extLst>
              <a:ext uri="{FF2B5EF4-FFF2-40B4-BE49-F238E27FC236}">
                <a16:creationId xmlns:a16="http://schemas.microsoft.com/office/drawing/2014/main" id="{147627D7-9EBE-4108-B58E-880275B05013}"/>
              </a:ext>
            </a:extLst>
          </p:cNvPr>
          <p:cNvSpPr txBox="1"/>
          <p:nvPr/>
        </p:nvSpPr>
        <p:spPr>
          <a:xfrm>
            <a:off x="8409370" y="613331"/>
            <a:ext cx="4201728" cy="369332"/>
          </a:xfrm>
          <a:prstGeom prst="rect">
            <a:avLst/>
          </a:prstGeom>
          <a:noFill/>
        </p:spPr>
        <p:txBody>
          <a:bodyPr wrap="none" rtlCol="0">
            <a:spAutoFit/>
          </a:bodyPr>
          <a:lstStyle/>
          <a:p>
            <a:r>
              <a:rPr lang="en-US" dirty="0"/>
              <a:t>was buffered with non-</a:t>
            </a:r>
            <a:r>
              <a:rPr lang="cs-CZ" dirty="0" err="1"/>
              <a:t>bi</a:t>
            </a:r>
            <a:r>
              <a:rPr lang="en-US" dirty="0"/>
              <a:t>carbonate </a:t>
            </a:r>
            <a:r>
              <a:rPr lang="cs-CZ" dirty="0"/>
              <a:t>buffer</a:t>
            </a:r>
            <a:r>
              <a:rPr lang="en-US" dirty="0"/>
              <a:t>s</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61193">
                                            <p:txEl>
                                              <p:pRg st="1" end="1"/>
                                            </p:txEl>
                                          </p:spTgt>
                                        </p:tgtEl>
                                        <p:attrNameLst>
                                          <p:attrName>style.visibility</p:attrName>
                                        </p:attrNameLst>
                                      </p:cBhvr>
                                      <p:to>
                                        <p:strVal val="visible"/>
                                      </p:to>
                                    </p:set>
                                    <p:animEffect transition="in" filter="checkerboard(across)">
                                      <p:cBhvr>
                                        <p:cTn id="7" dur="500"/>
                                        <p:tgtEl>
                                          <p:spTgt spid="26119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a:extLst>
              <a:ext uri="{FF2B5EF4-FFF2-40B4-BE49-F238E27FC236}">
                <a16:creationId xmlns:a16="http://schemas.microsoft.com/office/drawing/2014/main" id="{192CA2A3-1D24-4246-978D-40655BB3F2C4}"/>
              </a:ext>
            </a:extLst>
          </p:cNvPr>
          <p:cNvSpPr>
            <a:spLocks noChangeArrowheads="1"/>
          </p:cNvSpPr>
          <p:nvPr/>
        </p:nvSpPr>
        <p:spPr bwMode="auto">
          <a:xfrm>
            <a:off x="1524000" y="760413"/>
            <a:ext cx="9144000" cy="394176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5" name="Rectangle 4">
            <a:extLst>
              <a:ext uri="{FF2B5EF4-FFF2-40B4-BE49-F238E27FC236}">
                <a16:creationId xmlns:a16="http://schemas.microsoft.com/office/drawing/2014/main" id="{45309B94-15A5-4D9F-B768-A7923D5FB4A7}"/>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6" name="Rectangle 5">
            <a:extLst>
              <a:ext uri="{FF2B5EF4-FFF2-40B4-BE49-F238E27FC236}">
                <a16:creationId xmlns:a16="http://schemas.microsoft.com/office/drawing/2014/main" id="{D3382209-CF41-43A5-8F68-87467702D208}"/>
              </a:ext>
            </a:extLst>
          </p:cNvPr>
          <p:cNvSpPr>
            <a:spLocks noChangeArrowheads="1"/>
          </p:cNvSpPr>
          <p:nvPr/>
        </p:nvSpPr>
        <p:spPr bwMode="auto">
          <a:xfrm>
            <a:off x="6557964" y="2101850"/>
            <a:ext cx="587375" cy="5715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7" name="Rectangle 6">
            <a:extLst>
              <a:ext uri="{FF2B5EF4-FFF2-40B4-BE49-F238E27FC236}">
                <a16:creationId xmlns:a16="http://schemas.microsoft.com/office/drawing/2014/main" id="{757142F6-82A7-4C77-AC2F-9825271A0917}"/>
              </a:ext>
            </a:extLst>
          </p:cNvPr>
          <p:cNvSpPr>
            <a:spLocks noChangeArrowheads="1"/>
          </p:cNvSpPr>
          <p:nvPr/>
        </p:nvSpPr>
        <p:spPr bwMode="auto">
          <a:xfrm>
            <a:off x="8920163" y="2243138"/>
            <a:ext cx="1111250" cy="1008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8" name="Rectangle 7">
            <a:extLst>
              <a:ext uri="{FF2B5EF4-FFF2-40B4-BE49-F238E27FC236}">
                <a16:creationId xmlns:a16="http://schemas.microsoft.com/office/drawing/2014/main" id="{B2251064-D2FE-4700-8D74-E6CBC767E57C}"/>
              </a:ext>
            </a:extLst>
          </p:cNvPr>
          <p:cNvSpPr>
            <a:spLocks noChangeArrowheads="1"/>
          </p:cNvSpPr>
          <p:nvPr/>
        </p:nvSpPr>
        <p:spPr bwMode="auto">
          <a:xfrm>
            <a:off x="6543675" y="871539"/>
            <a:ext cx="1106488" cy="10302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9" name="Rectangle 8">
            <a:extLst>
              <a:ext uri="{FF2B5EF4-FFF2-40B4-BE49-F238E27FC236}">
                <a16:creationId xmlns:a16="http://schemas.microsoft.com/office/drawing/2014/main" id="{79EBBAD3-CF4A-41A2-93D1-C7C5E6A99D3B}"/>
              </a:ext>
            </a:extLst>
          </p:cNvPr>
          <p:cNvSpPr>
            <a:spLocks noChangeArrowheads="1"/>
          </p:cNvSpPr>
          <p:nvPr/>
        </p:nvSpPr>
        <p:spPr bwMode="auto">
          <a:xfrm>
            <a:off x="4140200" y="147161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0" name="Rectangle 9">
            <a:extLst>
              <a:ext uri="{FF2B5EF4-FFF2-40B4-BE49-F238E27FC236}">
                <a16:creationId xmlns:a16="http://schemas.microsoft.com/office/drawing/2014/main" id="{620E5947-02AB-442A-9502-66F4B2B9BD1E}"/>
              </a:ext>
            </a:extLst>
          </p:cNvPr>
          <p:cNvSpPr>
            <a:spLocks noChangeArrowheads="1"/>
          </p:cNvSpPr>
          <p:nvPr/>
        </p:nvSpPr>
        <p:spPr bwMode="auto">
          <a:xfrm>
            <a:off x="2057401" y="9128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1" name="Rectangle 10">
            <a:extLst>
              <a:ext uri="{FF2B5EF4-FFF2-40B4-BE49-F238E27FC236}">
                <a16:creationId xmlns:a16="http://schemas.microsoft.com/office/drawing/2014/main" id="{554FEDC0-AF49-4E75-8663-650E0E16D410}"/>
              </a:ext>
            </a:extLst>
          </p:cNvPr>
          <p:cNvSpPr>
            <a:spLocks noChangeArrowheads="1"/>
          </p:cNvSpPr>
          <p:nvPr/>
        </p:nvSpPr>
        <p:spPr bwMode="auto">
          <a:xfrm>
            <a:off x="6538913" y="1196976"/>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2" name="Rectangle 11">
            <a:extLst>
              <a:ext uri="{FF2B5EF4-FFF2-40B4-BE49-F238E27FC236}">
                <a16:creationId xmlns:a16="http://schemas.microsoft.com/office/drawing/2014/main" id="{5171BB9C-68FB-4D1A-908B-D1A5ABF0A475}"/>
              </a:ext>
            </a:extLst>
          </p:cNvPr>
          <p:cNvSpPr>
            <a:spLocks noChangeArrowheads="1"/>
          </p:cNvSpPr>
          <p:nvPr/>
        </p:nvSpPr>
        <p:spPr bwMode="auto">
          <a:xfrm>
            <a:off x="4143375" y="1787526"/>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3" name="Rectangle 12">
            <a:extLst>
              <a:ext uri="{FF2B5EF4-FFF2-40B4-BE49-F238E27FC236}">
                <a16:creationId xmlns:a16="http://schemas.microsoft.com/office/drawing/2014/main" id="{9CE839D9-4FA9-4E1D-B0E6-531322EB793F}"/>
              </a:ext>
            </a:extLst>
          </p:cNvPr>
          <p:cNvSpPr>
            <a:spLocks noChangeArrowheads="1"/>
          </p:cNvSpPr>
          <p:nvPr/>
        </p:nvSpPr>
        <p:spPr bwMode="auto">
          <a:xfrm>
            <a:off x="2060575" y="12493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4" name="Text Box 13">
            <a:extLst>
              <a:ext uri="{FF2B5EF4-FFF2-40B4-BE49-F238E27FC236}">
                <a16:creationId xmlns:a16="http://schemas.microsoft.com/office/drawing/2014/main" id="{B6FD5C91-4120-498D-867E-8AC3B7C5B419}"/>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6205" name="Text Box 14">
            <a:extLst>
              <a:ext uri="{FF2B5EF4-FFF2-40B4-BE49-F238E27FC236}">
                <a16:creationId xmlns:a16="http://schemas.microsoft.com/office/drawing/2014/main" id="{DE48FCB5-EEDD-4831-B5A1-3092597482BA}"/>
              </a:ext>
            </a:extLst>
          </p:cNvPr>
          <p:cNvSpPr txBox="1">
            <a:spLocks noChangeArrowheads="1"/>
          </p:cNvSpPr>
          <p:nvPr/>
        </p:nvSpPr>
        <p:spPr bwMode="auto">
          <a:xfrm>
            <a:off x="2365376" y="2236788"/>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6206" name="Text Box 15">
            <a:extLst>
              <a:ext uri="{FF2B5EF4-FFF2-40B4-BE49-F238E27FC236}">
                <a16:creationId xmlns:a16="http://schemas.microsoft.com/office/drawing/2014/main" id="{13911D79-5B99-4F5E-9C8F-3D7169104CFE}"/>
              </a:ext>
            </a:extLst>
          </p:cNvPr>
          <p:cNvSpPr txBox="1">
            <a:spLocks noChangeArrowheads="1"/>
          </p:cNvSpPr>
          <p:nvPr/>
        </p:nvSpPr>
        <p:spPr bwMode="auto">
          <a:xfrm>
            <a:off x="4286250" y="1955800"/>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6207" name="Text Box 16">
            <a:extLst>
              <a:ext uri="{FF2B5EF4-FFF2-40B4-BE49-F238E27FC236}">
                <a16:creationId xmlns:a16="http://schemas.microsoft.com/office/drawing/2014/main" id="{66AF6B6D-35D9-4E77-85AA-619B45C6D578}"/>
              </a:ext>
            </a:extLst>
          </p:cNvPr>
          <p:cNvSpPr txBox="1">
            <a:spLocks noChangeArrowheads="1"/>
          </p:cNvSpPr>
          <p:nvPr/>
        </p:nvSpPr>
        <p:spPr bwMode="auto">
          <a:xfrm>
            <a:off x="6748464" y="13700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6208" name="Group 17">
            <a:extLst>
              <a:ext uri="{FF2B5EF4-FFF2-40B4-BE49-F238E27FC236}">
                <a16:creationId xmlns:a16="http://schemas.microsoft.com/office/drawing/2014/main" id="{7A6F5E10-56C0-4D10-92A1-CD2242C3B250}"/>
              </a:ext>
            </a:extLst>
          </p:cNvPr>
          <p:cNvGrpSpPr>
            <a:grpSpLocks/>
          </p:cNvGrpSpPr>
          <p:nvPr/>
        </p:nvGrpSpPr>
        <p:grpSpPr bwMode="auto">
          <a:xfrm>
            <a:off x="5289551" y="1635126"/>
            <a:ext cx="1249363" cy="911225"/>
            <a:chOff x="2365" y="1176"/>
            <a:chExt cx="787" cy="1285"/>
          </a:xfrm>
        </p:grpSpPr>
        <p:sp>
          <p:nvSpPr>
            <p:cNvPr id="136242" name="Freeform 18">
              <a:extLst>
                <a:ext uri="{FF2B5EF4-FFF2-40B4-BE49-F238E27FC236}">
                  <a16:creationId xmlns:a16="http://schemas.microsoft.com/office/drawing/2014/main" id="{93885824-58BE-426E-A017-F258863B2E8C}"/>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43" name="Freeform 19">
              <a:extLst>
                <a:ext uri="{FF2B5EF4-FFF2-40B4-BE49-F238E27FC236}">
                  <a16:creationId xmlns:a16="http://schemas.microsoft.com/office/drawing/2014/main" id="{B72A393A-1B66-4D20-864C-61316B1EBA22}"/>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6209" name="Freeform 20">
            <a:extLst>
              <a:ext uri="{FF2B5EF4-FFF2-40B4-BE49-F238E27FC236}">
                <a16:creationId xmlns:a16="http://schemas.microsoft.com/office/drawing/2014/main" id="{F6B5A395-77A1-4F16-B74B-DAB1CEE5B976}"/>
              </a:ext>
            </a:extLst>
          </p:cNvPr>
          <p:cNvSpPr>
            <a:spLocks/>
          </p:cNvSpPr>
          <p:nvPr/>
        </p:nvSpPr>
        <p:spPr bwMode="auto">
          <a:xfrm flipH="1">
            <a:off x="3013075" y="1617664"/>
            <a:ext cx="1130300" cy="427037"/>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10" name="Freeform 21">
            <a:extLst>
              <a:ext uri="{FF2B5EF4-FFF2-40B4-BE49-F238E27FC236}">
                <a16:creationId xmlns:a16="http://schemas.microsoft.com/office/drawing/2014/main" id="{31356243-2B56-43A4-B697-3436B2F060C9}"/>
              </a:ext>
            </a:extLst>
          </p:cNvPr>
          <p:cNvSpPr>
            <a:spLocks/>
          </p:cNvSpPr>
          <p:nvPr/>
        </p:nvSpPr>
        <p:spPr bwMode="auto">
          <a:xfrm>
            <a:off x="3074989" y="2041525"/>
            <a:ext cx="1068387" cy="427038"/>
          </a:xfrm>
          <a:custGeom>
            <a:avLst/>
            <a:gdLst>
              <a:gd name="T0" fmla="*/ 2147483646 w 673"/>
              <a:gd name="T1" fmla="*/ 0 h 269"/>
              <a:gd name="T2" fmla="*/ 2147483646 w 673"/>
              <a:gd name="T3" fmla="*/ 0 h 269"/>
              <a:gd name="T4" fmla="*/ 2147483646 w 673"/>
              <a:gd name="T5" fmla="*/ 2147483646 h 269"/>
              <a:gd name="T6" fmla="*/ 2147483646 w 673"/>
              <a:gd name="T7" fmla="*/ 2147483646 h 269"/>
              <a:gd name="T8" fmla="*/ 2147483646 w 673"/>
              <a:gd name="T9" fmla="*/ 2147483646 h 269"/>
              <a:gd name="T10" fmla="*/ 0 w 673"/>
              <a:gd name="T11" fmla="*/ 2147483646 h 269"/>
              <a:gd name="T12" fmla="*/ 0 60000 65536"/>
              <a:gd name="T13" fmla="*/ 0 60000 65536"/>
              <a:gd name="T14" fmla="*/ 0 60000 65536"/>
              <a:gd name="T15" fmla="*/ 0 60000 65536"/>
              <a:gd name="T16" fmla="*/ 0 60000 65536"/>
              <a:gd name="T17" fmla="*/ 0 60000 65536"/>
              <a:gd name="T18" fmla="*/ 0 w 673"/>
              <a:gd name="T19" fmla="*/ 0 h 269"/>
              <a:gd name="T20" fmla="*/ 673 w 673"/>
              <a:gd name="T21" fmla="*/ 269 h 269"/>
            </a:gdLst>
            <a:ahLst/>
            <a:cxnLst>
              <a:cxn ang="T12">
                <a:pos x="T0" y="T1"/>
              </a:cxn>
              <a:cxn ang="T13">
                <a:pos x="T2" y="T3"/>
              </a:cxn>
              <a:cxn ang="T14">
                <a:pos x="T4" y="T5"/>
              </a:cxn>
              <a:cxn ang="T15">
                <a:pos x="T6" y="T7"/>
              </a:cxn>
              <a:cxn ang="T16">
                <a:pos x="T8" y="T9"/>
              </a:cxn>
              <a:cxn ang="T17">
                <a:pos x="T10" y="T11"/>
              </a:cxn>
            </a:cxnLst>
            <a:rect l="T18" t="T19" r="T20" b="T21"/>
            <a:pathLst>
              <a:path w="673" h="269">
                <a:moveTo>
                  <a:pt x="673" y="0"/>
                </a:moveTo>
                <a:lnTo>
                  <a:pt x="310" y="0"/>
                </a:lnTo>
                <a:cubicBezTo>
                  <a:pt x="239" y="8"/>
                  <a:pt x="259" y="6"/>
                  <a:pt x="250" y="45"/>
                </a:cubicBezTo>
                <a:lnTo>
                  <a:pt x="250" y="231"/>
                </a:lnTo>
                <a:cubicBezTo>
                  <a:pt x="237" y="269"/>
                  <a:pt x="217" y="264"/>
                  <a:pt x="175" y="269"/>
                </a:cubicBezTo>
                <a:lnTo>
                  <a:pt x="0" y="262"/>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11" name="Line 22">
            <a:extLst>
              <a:ext uri="{FF2B5EF4-FFF2-40B4-BE49-F238E27FC236}">
                <a16:creationId xmlns:a16="http://schemas.microsoft.com/office/drawing/2014/main" id="{4E4D4E71-12C7-448D-AA1C-5FD4870B066A}"/>
              </a:ext>
            </a:extLst>
          </p:cNvPr>
          <p:cNvSpPr>
            <a:spLocks noChangeShapeType="1"/>
          </p:cNvSpPr>
          <p:nvPr/>
        </p:nvSpPr>
        <p:spPr bwMode="auto">
          <a:xfrm flipH="1">
            <a:off x="6721475" y="1370014"/>
            <a:ext cx="0"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2" name="Text Box 23">
            <a:extLst>
              <a:ext uri="{FF2B5EF4-FFF2-40B4-BE49-F238E27FC236}">
                <a16:creationId xmlns:a16="http://schemas.microsoft.com/office/drawing/2014/main" id="{8876290A-F65A-4E89-B52E-C8E6701EFD87}"/>
              </a:ext>
            </a:extLst>
          </p:cNvPr>
          <p:cNvSpPr txBox="1">
            <a:spLocks noChangeArrowheads="1"/>
          </p:cNvSpPr>
          <p:nvPr/>
        </p:nvSpPr>
        <p:spPr bwMode="auto">
          <a:xfrm>
            <a:off x="7437438" y="12033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6213" name="Line 24">
            <a:extLst>
              <a:ext uri="{FF2B5EF4-FFF2-40B4-BE49-F238E27FC236}">
                <a16:creationId xmlns:a16="http://schemas.microsoft.com/office/drawing/2014/main" id="{110EB91A-80C6-4C50-9C4B-70BDE5694F9C}"/>
              </a:ext>
            </a:extLst>
          </p:cNvPr>
          <p:cNvSpPr>
            <a:spLocks noChangeShapeType="1"/>
          </p:cNvSpPr>
          <p:nvPr/>
        </p:nvSpPr>
        <p:spPr bwMode="auto">
          <a:xfrm>
            <a:off x="4267201" y="20399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4" name="Line 25">
            <a:extLst>
              <a:ext uri="{FF2B5EF4-FFF2-40B4-BE49-F238E27FC236}">
                <a16:creationId xmlns:a16="http://schemas.microsoft.com/office/drawing/2014/main" id="{5A0700C0-6A89-4241-9458-1E04E313C0D8}"/>
              </a:ext>
            </a:extLst>
          </p:cNvPr>
          <p:cNvSpPr>
            <a:spLocks noChangeShapeType="1"/>
          </p:cNvSpPr>
          <p:nvPr/>
        </p:nvSpPr>
        <p:spPr bwMode="auto">
          <a:xfrm>
            <a:off x="2176463" y="1468439"/>
            <a:ext cx="0" cy="3190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5" name="Rectangle 26">
            <a:extLst>
              <a:ext uri="{FF2B5EF4-FFF2-40B4-BE49-F238E27FC236}">
                <a16:creationId xmlns:a16="http://schemas.microsoft.com/office/drawing/2014/main" id="{B44A5DC1-3923-47FD-A7A2-D5B18FD6EE05}"/>
              </a:ext>
            </a:extLst>
          </p:cNvPr>
          <p:cNvSpPr>
            <a:spLocks noChangeArrowheads="1"/>
          </p:cNvSpPr>
          <p:nvPr/>
        </p:nvSpPr>
        <p:spPr bwMode="auto">
          <a:xfrm>
            <a:off x="6562725" y="2143126"/>
            <a:ext cx="579438"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16" name="Text Box 27">
            <a:extLst>
              <a:ext uri="{FF2B5EF4-FFF2-40B4-BE49-F238E27FC236}">
                <a16:creationId xmlns:a16="http://schemas.microsoft.com/office/drawing/2014/main" id="{69DBC11E-6366-4B5F-8479-4DC0D109A2B5}"/>
              </a:ext>
            </a:extLst>
          </p:cNvPr>
          <p:cNvSpPr txBox="1">
            <a:spLocks noChangeArrowheads="1"/>
          </p:cNvSpPr>
          <p:nvPr/>
        </p:nvSpPr>
        <p:spPr bwMode="auto">
          <a:xfrm>
            <a:off x="6711951" y="22479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6217" name="Line 28">
            <a:extLst>
              <a:ext uri="{FF2B5EF4-FFF2-40B4-BE49-F238E27FC236}">
                <a16:creationId xmlns:a16="http://schemas.microsoft.com/office/drawing/2014/main" id="{8BED3B08-D0B1-44B0-9C58-E3228D775F4E}"/>
              </a:ext>
            </a:extLst>
          </p:cNvPr>
          <p:cNvSpPr>
            <a:spLocks noChangeShapeType="1"/>
          </p:cNvSpPr>
          <p:nvPr/>
        </p:nvSpPr>
        <p:spPr bwMode="auto">
          <a:xfrm>
            <a:off x="6704014" y="223996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8" name="Rectangle 29">
            <a:extLst>
              <a:ext uri="{FF2B5EF4-FFF2-40B4-BE49-F238E27FC236}">
                <a16:creationId xmlns:a16="http://schemas.microsoft.com/office/drawing/2014/main" id="{62C28C06-68D5-47DD-BF87-2CDDA2EAB168}"/>
              </a:ext>
            </a:extLst>
          </p:cNvPr>
          <p:cNvSpPr>
            <a:spLocks noChangeArrowheads="1"/>
          </p:cNvSpPr>
          <p:nvPr/>
        </p:nvSpPr>
        <p:spPr bwMode="auto">
          <a:xfrm>
            <a:off x="8920163" y="258762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19" name="Rectangle 30">
            <a:extLst>
              <a:ext uri="{FF2B5EF4-FFF2-40B4-BE49-F238E27FC236}">
                <a16:creationId xmlns:a16="http://schemas.microsoft.com/office/drawing/2014/main" id="{5BE874E5-370E-40E7-B773-B0C1D5C44705}"/>
              </a:ext>
            </a:extLst>
          </p:cNvPr>
          <p:cNvSpPr>
            <a:spLocks noChangeArrowheads="1"/>
          </p:cNvSpPr>
          <p:nvPr/>
        </p:nvSpPr>
        <p:spPr bwMode="auto">
          <a:xfrm>
            <a:off x="6548438" y="2798763"/>
            <a:ext cx="1111250" cy="9525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20" name="Rectangle 31">
            <a:extLst>
              <a:ext uri="{FF2B5EF4-FFF2-40B4-BE49-F238E27FC236}">
                <a16:creationId xmlns:a16="http://schemas.microsoft.com/office/drawing/2014/main" id="{917C5233-A01E-4996-876C-B3062CDD1C45}"/>
              </a:ext>
            </a:extLst>
          </p:cNvPr>
          <p:cNvSpPr>
            <a:spLocks noChangeArrowheads="1"/>
          </p:cNvSpPr>
          <p:nvPr/>
        </p:nvSpPr>
        <p:spPr bwMode="auto">
          <a:xfrm>
            <a:off x="6546850" y="3151188"/>
            <a:ext cx="1111250" cy="60801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21" name="Text Box 32">
            <a:extLst>
              <a:ext uri="{FF2B5EF4-FFF2-40B4-BE49-F238E27FC236}">
                <a16:creationId xmlns:a16="http://schemas.microsoft.com/office/drawing/2014/main" id="{E864B36E-1F57-4B7C-9D0E-6D90BF97F5A5}"/>
              </a:ext>
            </a:extLst>
          </p:cNvPr>
          <p:cNvSpPr txBox="1">
            <a:spLocks noChangeArrowheads="1"/>
          </p:cNvSpPr>
          <p:nvPr/>
        </p:nvSpPr>
        <p:spPr bwMode="auto">
          <a:xfrm>
            <a:off x="6734175" y="3265488"/>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36222" name="Group 33">
            <a:extLst>
              <a:ext uri="{FF2B5EF4-FFF2-40B4-BE49-F238E27FC236}">
                <a16:creationId xmlns:a16="http://schemas.microsoft.com/office/drawing/2014/main" id="{3029AFE8-1D06-4497-AA42-3BA4FAADEE82}"/>
              </a:ext>
            </a:extLst>
          </p:cNvPr>
          <p:cNvGrpSpPr>
            <a:grpSpLocks/>
          </p:cNvGrpSpPr>
          <p:nvPr/>
        </p:nvGrpSpPr>
        <p:grpSpPr bwMode="auto">
          <a:xfrm>
            <a:off x="7123114" y="2506663"/>
            <a:ext cx="1781175" cy="958850"/>
            <a:chOff x="3499" y="1735"/>
            <a:chExt cx="1122" cy="604"/>
          </a:xfrm>
        </p:grpSpPr>
        <p:sp>
          <p:nvSpPr>
            <p:cNvPr id="136240" name="Freeform 34">
              <a:extLst>
                <a:ext uri="{FF2B5EF4-FFF2-40B4-BE49-F238E27FC236}">
                  <a16:creationId xmlns:a16="http://schemas.microsoft.com/office/drawing/2014/main" id="{994C2340-B2FC-4B1B-BB54-C40CE7A06247}"/>
                </a:ext>
              </a:extLst>
            </p:cNvPr>
            <p:cNvSpPr>
              <a:spLocks/>
            </p:cNvSpPr>
            <p:nvPr/>
          </p:nvSpPr>
          <p:spPr bwMode="auto">
            <a:xfrm>
              <a:off x="3499" y="1735"/>
              <a:ext cx="1114" cy="306"/>
            </a:xfrm>
            <a:custGeom>
              <a:avLst/>
              <a:gdLst>
                <a:gd name="T0" fmla="*/ 1114 w 1114"/>
                <a:gd name="T1" fmla="*/ 304 h 306"/>
                <a:gd name="T2" fmla="*/ 660 w 1114"/>
                <a:gd name="T3" fmla="*/ 306 h 306"/>
                <a:gd name="T4" fmla="*/ 568 w 1114"/>
                <a:gd name="T5" fmla="*/ 252 h 306"/>
                <a:gd name="T6" fmla="*/ 568 w 1114"/>
                <a:gd name="T7" fmla="*/ 42 h 306"/>
                <a:gd name="T8" fmla="*/ 473 w 1114"/>
                <a:gd name="T9" fmla="*/ 1 h 306"/>
                <a:gd name="T10" fmla="*/ 0 w 1114"/>
                <a:gd name="T11" fmla="*/ 1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41" name="Freeform 35">
              <a:extLst>
                <a:ext uri="{FF2B5EF4-FFF2-40B4-BE49-F238E27FC236}">
                  <a16:creationId xmlns:a16="http://schemas.microsoft.com/office/drawing/2014/main" id="{1ECE792B-35E8-4873-AF2F-5D5F3E22C58A}"/>
                </a:ext>
              </a:extLst>
            </p:cNvPr>
            <p:cNvSpPr>
              <a:spLocks/>
            </p:cNvSpPr>
            <p:nvPr/>
          </p:nvSpPr>
          <p:spPr bwMode="auto">
            <a:xfrm>
              <a:off x="3831" y="2039"/>
              <a:ext cx="790" cy="300"/>
            </a:xfrm>
            <a:custGeom>
              <a:avLst/>
              <a:gdLst>
                <a:gd name="T0" fmla="*/ 48 w 1045"/>
                <a:gd name="T1" fmla="*/ 0 h 638"/>
                <a:gd name="T2" fmla="*/ 35 w 1045"/>
                <a:gd name="T3" fmla="*/ 0 h 638"/>
                <a:gd name="T4" fmla="*/ 20 w 1045"/>
                <a:gd name="T5" fmla="*/ 0 h 638"/>
                <a:gd name="T6" fmla="*/ 14 w 1045"/>
                <a:gd name="T7" fmla="*/ 0 h 638"/>
                <a:gd name="T8" fmla="*/ 14 w 1045"/>
                <a:gd name="T9" fmla="*/ 0 h 638"/>
                <a:gd name="T10" fmla="*/ 11 w 1045"/>
                <a:gd name="T11" fmla="*/ 0 h 638"/>
                <a:gd name="T12" fmla="*/ 0 w 1045"/>
                <a:gd name="T13" fmla="*/ 0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6223" name="Line 36">
            <a:extLst>
              <a:ext uri="{FF2B5EF4-FFF2-40B4-BE49-F238E27FC236}">
                <a16:creationId xmlns:a16="http://schemas.microsoft.com/office/drawing/2014/main" id="{1067A75A-1B35-4043-80B1-FF5E02C69D2C}"/>
              </a:ext>
            </a:extLst>
          </p:cNvPr>
          <p:cNvSpPr>
            <a:spLocks noChangeShapeType="1"/>
          </p:cNvSpPr>
          <p:nvPr/>
        </p:nvSpPr>
        <p:spPr bwMode="auto">
          <a:xfrm flipH="1">
            <a:off x="6715125" y="3322639"/>
            <a:ext cx="6350"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6224" name="Text Box 37">
            <a:extLst>
              <a:ext uri="{FF2B5EF4-FFF2-40B4-BE49-F238E27FC236}">
                <a16:creationId xmlns:a16="http://schemas.microsoft.com/office/drawing/2014/main" id="{1F9A55ED-2705-46BD-90CA-25139B23AE68}"/>
              </a:ext>
            </a:extLst>
          </p:cNvPr>
          <p:cNvSpPr txBox="1">
            <a:spLocks noChangeArrowheads="1"/>
          </p:cNvSpPr>
          <p:nvPr/>
        </p:nvSpPr>
        <p:spPr bwMode="auto">
          <a:xfrm>
            <a:off x="9118601" y="27940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6225" name="Line 38">
            <a:extLst>
              <a:ext uri="{FF2B5EF4-FFF2-40B4-BE49-F238E27FC236}">
                <a16:creationId xmlns:a16="http://schemas.microsoft.com/office/drawing/2014/main" id="{7DE6D209-3436-4D2F-9D34-0629CD46B92A}"/>
              </a:ext>
            </a:extLst>
          </p:cNvPr>
          <p:cNvSpPr>
            <a:spLocks noChangeShapeType="1"/>
          </p:cNvSpPr>
          <p:nvPr/>
        </p:nvSpPr>
        <p:spPr bwMode="auto">
          <a:xfrm>
            <a:off x="9109075" y="2865438"/>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36226" name="Group 65">
            <a:extLst>
              <a:ext uri="{FF2B5EF4-FFF2-40B4-BE49-F238E27FC236}">
                <a16:creationId xmlns:a16="http://schemas.microsoft.com/office/drawing/2014/main" id="{2BEC1C35-D239-4305-83D3-B44D9DDC4C12}"/>
              </a:ext>
            </a:extLst>
          </p:cNvPr>
          <p:cNvGrpSpPr>
            <a:grpSpLocks/>
          </p:cNvGrpSpPr>
          <p:nvPr/>
        </p:nvGrpSpPr>
        <p:grpSpPr bwMode="auto">
          <a:xfrm>
            <a:off x="2060576" y="42864"/>
            <a:ext cx="714375" cy="828675"/>
            <a:chOff x="3510" y="1453"/>
            <a:chExt cx="353" cy="578"/>
          </a:xfrm>
        </p:grpSpPr>
        <p:sp>
          <p:nvSpPr>
            <p:cNvPr id="136231" name="Freeform 66">
              <a:extLst>
                <a:ext uri="{FF2B5EF4-FFF2-40B4-BE49-F238E27FC236}">
                  <a16:creationId xmlns:a16="http://schemas.microsoft.com/office/drawing/2014/main" id="{111E6986-0940-4F50-91DE-EFB79CDC0A2A}"/>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2" name="Oval 67">
              <a:extLst>
                <a:ext uri="{FF2B5EF4-FFF2-40B4-BE49-F238E27FC236}">
                  <a16:creationId xmlns:a16="http://schemas.microsoft.com/office/drawing/2014/main" id="{51648B3C-8289-4A9E-BAA6-934E3A2786CC}"/>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3" name="Freeform 68">
              <a:extLst>
                <a:ext uri="{FF2B5EF4-FFF2-40B4-BE49-F238E27FC236}">
                  <a16:creationId xmlns:a16="http://schemas.microsoft.com/office/drawing/2014/main" id="{9CB73947-0712-4A46-B590-D1679F626C1B}"/>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4" name="Freeform 69">
              <a:extLst>
                <a:ext uri="{FF2B5EF4-FFF2-40B4-BE49-F238E27FC236}">
                  <a16:creationId xmlns:a16="http://schemas.microsoft.com/office/drawing/2014/main" id="{2F6FE5F7-8E1D-486F-AEA9-EFBBE8EB05CB}"/>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5" name="Freeform 70">
              <a:extLst>
                <a:ext uri="{FF2B5EF4-FFF2-40B4-BE49-F238E27FC236}">
                  <a16:creationId xmlns:a16="http://schemas.microsoft.com/office/drawing/2014/main" id="{98028B83-466B-48B9-B2B8-EAD2A5BE79EA}"/>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6" name="Oval 71">
              <a:extLst>
                <a:ext uri="{FF2B5EF4-FFF2-40B4-BE49-F238E27FC236}">
                  <a16:creationId xmlns:a16="http://schemas.microsoft.com/office/drawing/2014/main" id="{7F07CCEF-F30F-4B7E-B957-EA2FFD4F871E}"/>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7" name="Freeform 72">
              <a:extLst>
                <a:ext uri="{FF2B5EF4-FFF2-40B4-BE49-F238E27FC236}">
                  <a16:creationId xmlns:a16="http://schemas.microsoft.com/office/drawing/2014/main" id="{11763238-AF2B-4113-96ED-628AB593D98C}"/>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8" name="Oval 73">
              <a:extLst>
                <a:ext uri="{FF2B5EF4-FFF2-40B4-BE49-F238E27FC236}">
                  <a16:creationId xmlns:a16="http://schemas.microsoft.com/office/drawing/2014/main" id="{C812F3D7-B669-457C-9622-52E23D4738E5}"/>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9" name="Oval 74">
              <a:extLst>
                <a:ext uri="{FF2B5EF4-FFF2-40B4-BE49-F238E27FC236}">
                  <a16:creationId xmlns:a16="http://schemas.microsoft.com/office/drawing/2014/main" id="{57DD187D-6B1B-4E0D-85A9-3CA700F8876C}"/>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aphicFrame>
        <p:nvGraphicFramePr>
          <p:cNvPr id="136227" name="Object 53">
            <a:extLst>
              <a:ext uri="{FF2B5EF4-FFF2-40B4-BE49-F238E27FC236}">
                <a16:creationId xmlns:a16="http://schemas.microsoft.com/office/drawing/2014/main" id="{AB7DA971-ECBB-49EA-8221-1A1134750556}"/>
              </a:ext>
            </a:extLst>
          </p:cNvPr>
          <p:cNvGraphicFramePr>
            <a:graphicFrameLocks noChangeAspect="1"/>
          </p:cNvGraphicFramePr>
          <p:nvPr/>
        </p:nvGraphicFramePr>
        <p:xfrm>
          <a:off x="2784476" y="52389"/>
          <a:ext cx="893763" cy="663575"/>
        </p:xfrm>
        <a:graphic>
          <a:graphicData uri="http://schemas.openxmlformats.org/presentationml/2006/ole">
            <mc:AlternateContent xmlns:mc="http://schemas.openxmlformats.org/markup-compatibility/2006">
              <mc:Choice xmlns:v="urn:schemas-microsoft-com:vml" Requires="v">
                <p:oleObj name="Clip" r:id="rId4" imgW="2287616" imgH="1701980" progId="">
                  <p:embed/>
                </p:oleObj>
              </mc:Choice>
              <mc:Fallback>
                <p:oleObj name="Clip" r:id="rId4" imgW="2287616" imgH="1701980" progId="">
                  <p:embed/>
                  <p:pic>
                    <p:nvPicPr>
                      <p:cNvPr id="136227" name="Object 53">
                        <a:extLst>
                          <a:ext uri="{FF2B5EF4-FFF2-40B4-BE49-F238E27FC236}">
                            <a16:creationId xmlns:a16="http://schemas.microsoft.com/office/drawing/2014/main" id="{AB7DA971-ECBB-49EA-8221-1A11347505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84476" y="52389"/>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6228" name="Text Box 78">
            <a:extLst>
              <a:ext uri="{FF2B5EF4-FFF2-40B4-BE49-F238E27FC236}">
                <a16:creationId xmlns:a16="http://schemas.microsoft.com/office/drawing/2014/main" id="{03CF0C4F-4F5B-459F-859A-54A71EE80ED4}"/>
              </a:ext>
            </a:extLst>
          </p:cNvPr>
          <p:cNvSpPr txBox="1">
            <a:spLocks noChangeArrowheads="1"/>
          </p:cNvSpPr>
          <p:nvPr/>
        </p:nvSpPr>
        <p:spPr bwMode="auto">
          <a:xfrm>
            <a:off x="4125913" y="134938"/>
            <a:ext cx="3434786"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Titration</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a:t>
            </a:r>
            <a:r>
              <a:rPr lang="cs-CZ" altLang="cs-CZ" sz="2400" b="1" dirty="0" err="1">
                <a:latin typeface="Arial" panose="020B0604020202020204" pitchFamily="34" charset="0"/>
              </a:rPr>
              <a:t>vivo</a:t>
            </a:r>
            <a:r>
              <a:rPr lang="cs-CZ" altLang="cs-CZ" sz="2400" b="1" dirty="0">
                <a:latin typeface="Arial" panose="020B0604020202020204" pitchFamily="34" charset="0"/>
              </a:rPr>
              <a:t>“</a:t>
            </a:r>
            <a:endParaRPr lang="cs-CZ" altLang="cs-CZ" sz="2400" b="1" dirty="0">
              <a:latin typeface="Times New Roman" panose="02020603050405020304" pitchFamily="18" charset="0"/>
            </a:endParaRPr>
          </a:p>
        </p:txBody>
      </p:sp>
      <p:sp>
        <p:nvSpPr>
          <p:cNvPr id="304222" name="Text Box 94">
            <a:extLst>
              <a:ext uri="{FF2B5EF4-FFF2-40B4-BE49-F238E27FC236}">
                <a16:creationId xmlns:a16="http://schemas.microsoft.com/office/drawing/2014/main" id="{D4D7F021-9BB7-4236-9CA8-C94A1589BDCB}"/>
              </a:ext>
            </a:extLst>
          </p:cNvPr>
          <p:cNvSpPr txBox="1">
            <a:spLocks noChangeArrowheads="1"/>
          </p:cNvSpPr>
          <p:nvPr/>
        </p:nvSpPr>
        <p:spPr bwMode="auto">
          <a:xfrm>
            <a:off x="3627439" y="2705100"/>
            <a:ext cx="2340705" cy="861774"/>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wrap="none">
            <a:spAutoFit/>
          </a:bodyPr>
          <a:lstStyle/>
          <a:p>
            <a:pPr>
              <a:defRPr/>
            </a:pPr>
            <a:r>
              <a:rPr lang="cs-CZ" sz="1600" b="1" dirty="0" err="1"/>
              <a:t>When</a:t>
            </a:r>
            <a:r>
              <a:rPr lang="cs-CZ" sz="1600" b="1" dirty="0"/>
              <a:t>  pCO</a:t>
            </a:r>
            <a:r>
              <a:rPr lang="cs-CZ" sz="1600" b="1" baseline="-25000" dirty="0"/>
              <a:t>2 </a:t>
            </a:r>
            <a:r>
              <a:rPr lang="cs-CZ" sz="1600" b="1" dirty="0" err="1"/>
              <a:t>rises</a:t>
            </a:r>
            <a:endParaRPr lang="cs-CZ" sz="1400" b="1" dirty="0"/>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p>
          <a:p>
            <a:pPr>
              <a:defRPr/>
            </a:pPr>
            <a:r>
              <a:rPr lang="cs-CZ" sz="1600" b="1" dirty="0">
                <a:latin typeface="Arial" pitchFamily="34" charset="0"/>
              </a:rPr>
              <a:t> drops</a:t>
            </a:r>
            <a:endParaRPr lang="cs-CZ" b="1" baseline="70000" dirty="0">
              <a:latin typeface="Arial" pitchFamily="34" charset="0"/>
            </a:endParaRPr>
          </a:p>
        </p:txBody>
      </p:sp>
      <p:sp>
        <p:nvSpPr>
          <p:cNvPr id="304224" name="Text Box 96">
            <a:extLst>
              <a:ext uri="{FF2B5EF4-FFF2-40B4-BE49-F238E27FC236}">
                <a16:creationId xmlns:a16="http://schemas.microsoft.com/office/drawing/2014/main" id="{132F0997-88B6-4A24-B2D8-E3394629FE99}"/>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dirty="0" err="1">
                <a:latin typeface="Arial" pitchFamily="34" charset="0"/>
              </a:rPr>
              <a:t>Buffer</a:t>
            </a:r>
            <a:r>
              <a:rPr lang="cs-CZ" sz="1600" b="1" dirty="0">
                <a:latin typeface="Arial" pitchFamily="34" charset="0"/>
              </a:rPr>
              <a:t> Base (BB)</a:t>
            </a:r>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sz="1600" b="1" dirty="0">
                <a:latin typeface="Arial" pitchFamily="34" charset="0"/>
              </a:rPr>
              <a:t> </a:t>
            </a:r>
            <a:r>
              <a:rPr lang="cs-CZ" sz="1600" b="1" dirty="0">
                <a:solidFill>
                  <a:srgbClr val="FF0066"/>
                </a:solidFill>
                <a:latin typeface="Arial" pitchFamily="34" charset="0"/>
              </a:rPr>
              <a:t>=/= </a:t>
            </a:r>
            <a:r>
              <a:rPr lang="cs-CZ" sz="1600" b="1" dirty="0" err="1">
                <a:solidFill>
                  <a:srgbClr val="FF0066"/>
                </a:solidFill>
                <a:latin typeface="Arial" pitchFamily="34" charset="0"/>
              </a:rPr>
              <a:t>const</a:t>
            </a:r>
            <a:r>
              <a:rPr lang="cs-CZ" b="1" baseline="70000" dirty="0">
                <a:latin typeface="Arial" pitchFamily="34" charset="0"/>
              </a:rPr>
              <a:t> </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4224">
                                            <p:txEl>
                                              <p:pRg st="1" end="1"/>
                                            </p:txEl>
                                          </p:spTgt>
                                        </p:tgtEl>
                                        <p:attrNameLst>
                                          <p:attrName>style.visibility</p:attrName>
                                        </p:attrNameLst>
                                      </p:cBhvr>
                                      <p:to>
                                        <p:strVal val="visible"/>
                                      </p:to>
                                    </p:set>
                                    <p:animEffect transition="in" filter="checkerboard(across)">
                                      <p:cBhvr>
                                        <p:cTn id="7" dur="500"/>
                                        <p:tgtEl>
                                          <p:spTgt spid="30422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3">
            <a:extLst>
              <a:ext uri="{FF2B5EF4-FFF2-40B4-BE49-F238E27FC236}">
                <a16:creationId xmlns:a16="http://schemas.microsoft.com/office/drawing/2014/main" id="{C47D01FB-A039-4B54-9F18-5E6D30D1E14B}"/>
              </a:ext>
            </a:extLst>
          </p:cNvPr>
          <p:cNvSpPr>
            <a:spLocks noChangeArrowheads="1"/>
          </p:cNvSpPr>
          <p:nvPr/>
        </p:nvSpPr>
        <p:spPr bwMode="auto">
          <a:xfrm>
            <a:off x="1524000" y="760413"/>
            <a:ext cx="9144000" cy="394176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dirty="0">
              <a:latin typeface="Times New Roman" panose="02020603050405020304" pitchFamily="18" charset="0"/>
            </a:endParaRPr>
          </a:p>
        </p:txBody>
      </p:sp>
      <p:sp>
        <p:nvSpPr>
          <p:cNvPr id="138243" name="Rectangle 4" descr="Pergamen">
            <a:extLst>
              <a:ext uri="{FF2B5EF4-FFF2-40B4-BE49-F238E27FC236}">
                <a16:creationId xmlns:a16="http://schemas.microsoft.com/office/drawing/2014/main" id="{9434C108-CEB3-436A-AC91-AF024EBA2F3D}"/>
              </a:ext>
            </a:extLst>
          </p:cNvPr>
          <p:cNvSpPr>
            <a:spLocks noChangeArrowheads="1"/>
          </p:cNvSpPr>
          <p:nvPr/>
        </p:nvSpPr>
        <p:spPr bwMode="auto">
          <a:xfrm>
            <a:off x="1524000" y="3860800"/>
            <a:ext cx="9144000" cy="29972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4" name="Rectangle 5">
            <a:extLst>
              <a:ext uri="{FF2B5EF4-FFF2-40B4-BE49-F238E27FC236}">
                <a16:creationId xmlns:a16="http://schemas.microsoft.com/office/drawing/2014/main" id="{412934D9-B209-435E-A953-61CD088629CA}"/>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5" name="Rectangle 6">
            <a:extLst>
              <a:ext uri="{FF2B5EF4-FFF2-40B4-BE49-F238E27FC236}">
                <a16:creationId xmlns:a16="http://schemas.microsoft.com/office/drawing/2014/main" id="{10C72FC6-F471-4460-9E82-E80894DD1512}"/>
              </a:ext>
            </a:extLst>
          </p:cNvPr>
          <p:cNvSpPr>
            <a:spLocks noChangeArrowheads="1"/>
          </p:cNvSpPr>
          <p:nvPr/>
        </p:nvSpPr>
        <p:spPr bwMode="auto">
          <a:xfrm>
            <a:off x="6557964" y="2101850"/>
            <a:ext cx="587375" cy="5715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6" name="Rectangle 7">
            <a:extLst>
              <a:ext uri="{FF2B5EF4-FFF2-40B4-BE49-F238E27FC236}">
                <a16:creationId xmlns:a16="http://schemas.microsoft.com/office/drawing/2014/main" id="{18A1A8FC-6643-4EF4-9E00-910EA94FEAAD}"/>
              </a:ext>
            </a:extLst>
          </p:cNvPr>
          <p:cNvSpPr>
            <a:spLocks noChangeArrowheads="1"/>
          </p:cNvSpPr>
          <p:nvPr/>
        </p:nvSpPr>
        <p:spPr bwMode="auto">
          <a:xfrm>
            <a:off x="8920163" y="2243138"/>
            <a:ext cx="1111250" cy="1008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7" name="Rectangle 8">
            <a:extLst>
              <a:ext uri="{FF2B5EF4-FFF2-40B4-BE49-F238E27FC236}">
                <a16:creationId xmlns:a16="http://schemas.microsoft.com/office/drawing/2014/main" id="{AA4B1F6A-7AB8-4BDB-8160-8324E597FD5F}"/>
              </a:ext>
            </a:extLst>
          </p:cNvPr>
          <p:cNvSpPr>
            <a:spLocks noChangeArrowheads="1"/>
          </p:cNvSpPr>
          <p:nvPr/>
        </p:nvSpPr>
        <p:spPr bwMode="auto">
          <a:xfrm>
            <a:off x="6543675" y="871539"/>
            <a:ext cx="1106488" cy="10302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8" name="Rectangle 9">
            <a:extLst>
              <a:ext uri="{FF2B5EF4-FFF2-40B4-BE49-F238E27FC236}">
                <a16:creationId xmlns:a16="http://schemas.microsoft.com/office/drawing/2014/main" id="{A81FBC89-6F03-48A7-9DE7-10E9EE86500B}"/>
              </a:ext>
            </a:extLst>
          </p:cNvPr>
          <p:cNvSpPr>
            <a:spLocks noChangeArrowheads="1"/>
          </p:cNvSpPr>
          <p:nvPr/>
        </p:nvSpPr>
        <p:spPr bwMode="auto">
          <a:xfrm>
            <a:off x="4140200" y="147161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9" name="Rectangle 10">
            <a:extLst>
              <a:ext uri="{FF2B5EF4-FFF2-40B4-BE49-F238E27FC236}">
                <a16:creationId xmlns:a16="http://schemas.microsoft.com/office/drawing/2014/main" id="{3F727622-5A7D-4BD0-A823-F1DFC283802C}"/>
              </a:ext>
            </a:extLst>
          </p:cNvPr>
          <p:cNvSpPr>
            <a:spLocks noChangeArrowheads="1"/>
          </p:cNvSpPr>
          <p:nvPr/>
        </p:nvSpPr>
        <p:spPr bwMode="auto">
          <a:xfrm>
            <a:off x="2057401" y="9128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0" name="Rectangle 11">
            <a:extLst>
              <a:ext uri="{FF2B5EF4-FFF2-40B4-BE49-F238E27FC236}">
                <a16:creationId xmlns:a16="http://schemas.microsoft.com/office/drawing/2014/main" id="{BCC871BB-5D23-4178-91C0-76F47584015F}"/>
              </a:ext>
            </a:extLst>
          </p:cNvPr>
          <p:cNvSpPr>
            <a:spLocks noChangeArrowheads="1"/>
          </p:cNvSpPr>
          <p:nvPr/>
        </p:nvSpPr>
        <p:spPr bwMode="auto">
          <a:xfrm>
            <a:off x="6538913" y="1196976"/>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1" name="Rectangle 12">
            <a:extLst>
              <a:ext uri="{FF2B5EF4-FFF2-40B4-BE49-F238E27FC236}">
                <a16:creationId xmlns:a16="http://schemas.microsoft.com/office/drawing/2014/main" id="{E4303AF7-40ED-4BB1-90B5-2DCA9C1CABB3}"/>
              </a:ext>
            </a:extLst>
          </p:cNvPr>
          <p:cNvSpPr>
            <a:spLocks noChangeArrowheads="1"/>
          </p:cNvSpPr>
          <p:nvPr/>
        </p:nvSpPr>
        <p:spPr bwMode="auto">
          <a:xfrm>
            <a:off x="4143375" y="1787526"/>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2" name="Rectangle 13">
            <a:extLst>
              <a:ext uri="{FF2B5EF4-FFF2-40B4-BE49-F238E27FC236}">
                <a16:creationId xmlns:a16="http://schemas.microsoft.com/office/drawing/2014/main" id="{43DCD324-0A2B-472C-8A3E-7EE5AFA30207}"/>
              </a:ext>
            </a:extLst>
          </p:cNvPr>
          <p:cNvSpPr>
            <a:spLocks noChangeArrowheads="1"/>
          </p:cNvSpPr>
          <p:nvPr/>
        </p:nvSpPr>
        <p:spPr bwMode="auto">
          <a:xfrm>
            <a:off x="2060575" y="12493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3" name="Text Box 14">
            <a:extLst>
              <a:ext uri="{FF2B5EF4-FFF2-40B4-BE49-F238E27FC236}">
                <a16:creationId xmlns:a16="http://schemas.microsoft.com/office/drawing/2014/main" id="{AF4D067A-0E77-48EA-8AED-244D1DB44737}"/>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8254" name="Text Box 15">
            <a:extLst>
              <a:ext uri="{FF2B5EF4-FFF2-40B4-BE49-F238E27FC236}">
                <a16:creationId xmlns:a16="http://schemas.microsoft.com/office/drawing/2014/main" id="{4ED4500F-DCB6-4BA9-B883-0B0ACCE4CBE4}"/>
              </a:ext>
            </a:extLst>
          </p:cNvPr>
          <p:cNvSpPr txBox="1">
            <a:spLocks noChangeArrowheads="1"/>
          </p:cNvSpPr>
          <p:nvPr/>
        </p:nvSpPr>
        <p:spPr bwMode="auto">
          <a:xfrm>
            <a:off x="2365376" y="2236788"/>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8255" name="Text Box 16">
            <a:extLst>
              <a:ext uri="{FF2B5EF4-FFF2-40B4-BE49-F238E27FC236}">
                <a16:creationId xmlns:a16="http://schemas.microsoft.com/office/drawing/2014/main" id="{8B526CFB-E969-4D1A-A288-A42D30E314B3}"/>
              </a:ext>
            </a:extLst>
          </p:cNvPr>
          <p:cNvSpPr txBox="1">
            <a:spLocks noChangeArrowheads="1"/>
          </p:cNvSpPr>
          <p:nvPr/>
        </p:nvSpPr>
        <p:spPr bwMode="auto">
          <a:xfrm>
            <a:off x="4286250" y="1955800"/>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8256" name="Text Box 17">
            <a:extLst>
              <a:ext uri="{FF2B5EF4-FFF2-40B4-BE49-F238E27FC236}">
                <a16:creationId xmlns:a16="http://schemas.microsoft.com/office/drawing/2014/main" id="{12FDE5F7-F8F5-4793-9898-F5E54E085412}"/>
              </a:ext>
            </a:extLst>
          </p:cNvPr>
          <p:cNvSpPr txBox="1">
            <a:spLocks noChangeArrowheads="1"/>
          </p:cNvSpPr>
          <p:nvPr/>
        </p:nvSpPr>
        <p:spPr bwMode="auto">
          <a:xfrm>
            <a:off x="6748464" y="13700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8257" name="Group 18">
            <a:extLst>
              <a:ext uri="{FF2B5EF4-FFF2-40B4-BE49-F238E27FC236}">
                <a16:creationId xmlns:a16="http://schemas.microsoft.com/office/drawing/2014/main" id="{169BCA83-A328-443B-B7F1-2AD028DB70D2}"/>
              </a:ext>
            </a:extLst>
          </p:cNvPr>
          <p:cNvGrpSpPr>
            <a:grpSpLocks/>
          </p:cNvGrpSpPr>
          <p:nvPr/>
        </p:nvGrpSpPr>
        <p:grpSpPr bwMode="auto">
          <a:xfrm>
            <a:off x="5289551" y="1635126"/>
            <a:ext cx="1249363" cy="911225"/>
            <a:chOff x="2365" y="1176"/>
            <a:chExt cx="787" cy="1285"/>
          </a:xfrm>
        </p:grpSpPr>
        <p:sp>
          <p:nvSpPr>
            <p:cNvPr id="138333" name="Freeform 19">
              <a:extLst>
                <a:ext uri="{FF2B5EF4-FFF2-40B4-BE49-F238E27FC236}">
                  <a16:creationId xmlns:a16="http://schemas.microsoft.com/office/drawing/2014/main" id="{4DD8F713-EDEF-4D7A-92A8-F35FE4C89A0D}"/>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4" name="Freeform 20">
              <a:extLst>
                <a:ext uri="{FF2B5EF4-FFF2-40B4-BE49-F238E27FC236}">
                  <a16:creationId xmlns:a16="http://schemas.microsoft.com/office/drawing/2014/main" id="{F0C91B7B-3DE9-4C00-81E1-92EF06DB0BAA}"/>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58" name="Freeform 21">
            <a:extLst>
              <a:ext uri="{FF2B5EF4-FFF2-40B4-BE49-F238E27FC236}">
                <a16:creationId xmlns:a16="http://schemas.microsoft.com/office/drawing/2014/main" id="{367852A9-1105-4063-A880-0E2C1326572F}"/>
              </a:ext>
            </a:extLst>
          </p:cNvPr>
          <p:cNvSpPr>
            <a:spLocks/>
          </p:cNvSpPr>
          <p:nvPr/>
        </p:nvSpPr>
        <p:spPr bwMode="auto">
          <a:xfrm flipH="1">
            <a:off x="3013075" y="1617664"/>
            <a:ext cx="1130300" cy="427037"/>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9" name="Freeform 22">
            <a:extLst>
              <a:ext uri="{FF2B5EF4-FFF2-40B4-BE49-F238E27FC236}">
                <a16:creationId xmlns:a16="http://schemas.microsoft.com/office/drawing/2014/main" id="{0546EC38-ADDD-45CA-8722-8568288D16AA}"/>
              </a:ext>
            </a:extLst>
          </p:cNvPr>
          <p:cNvSpPr>
            <a:spLocks/>
          </p:cNvSpPr>
          <p:nvPr/>
        </p:nvSpPr>
        <p:spPr bwMode="auto">
          <a:xfrm>
            <a:off x="3074989" y="2041525"/>
            <a:ext cx="1068387" cy="427038"/>
          </a:xfrm>
          <a:custGeom>
            <a:avLst/>
            <a:gdLst>
              <a:gd name="T0" fmla="*/ 2147483646 w 673"/>
              <a:gd name="T1" fmla="*/ 0 h 269"/>
              <a:gd name="T2" fmla="*/ 2147483646 w 673"/>
              <a:gd name="T3" fmla="*/ 0 h 269"/>
              <a:gd name="T4" fmla="*/ 2147483646 w 673"/>
              <a:gd name="T5" fmla="*/ 2147483646 h 269"/>
              <a:gd name="T6" fmla="*/ 2147483646 w 673"/>
              <a:gd name="T7" fmla="*/ 2147483646 h 269"/>
              <a:gd name="T8" fmla="*/ 2147483646 w 673"/>
              <a:gd name="T9" fmla="*/ 2147483646 h 269"/>
              <a:gd name="T10" fmla="*/ 0 w 673"/>
              <a:gd name="T11" fmla="*/ 2147483646 h 269"/>
              <a:gd name="T12" fmla="*/ 0 60000 65536"/>
              <a:gd name="T13" fmla="*/ 0 60000 65536"/>
              <a:gd name="T14" fmla="*/ 0 60000 65536"/>
              <a:gd name="T15" fmla="*/ 0 60000 65536"/>
              <a:gd name="T16" fmla="*/ 0 60000 65536"/>
              <a:gd name="T17" fmla="*/ 0 60000 65536"/>
              <a:gd name="T18" fmla="*/ 0 w 673"/>
              <a:gd name="T19" fmla="*/ 0 h 269"/>
              <a:gd name="T20" fmla="*/ 673 w 673"/>
              <a:gd name="T21" fmla="*/ 269 h 269"/>
            </a:gdLst>
            <a:ahLst/>
            <a:cxnLst>
              <a:cxn ang="T12">
                <a:pos x="T0" y="T1"/>
              </a:cxn>
              <a:cxn ang="T13">
                <a:pos x="T2" y="T3"/>
              </a:cxn>
              <a:cxn ang="T14">
                <a:pos x="T4" y="T5"/>
              </a:cxn>
              <a:cxn ang="T15">
                <a:pos x="T6" y="T7"/>
              </a:cxn>
              <a:cxn ang="T16">
                <a:pos x="T8" y="T9"/>
              </a:cxn>
              <a:cxn ang="T17">
                <a:pos x="T10" y="T11"/>
              </a:cxn>
            </a:cxnLst>
            <a:rect l="T18" t="T19" r="T20" b="T21"/>
            <a:pathLst>
              <a:path w="673" h="269">
                <a:moveTo>
                  <a:pt x="673" y="0"/>
                </a:moveTo>
                <a:lnTo>
                  <a:pt x="310" y="0"/>
                </a:lnTo>
                <a:cubicBezTo>
                  <a:pt x="239" y="8"/>
                  <a:pt x="259" y="6"/>
                  <a:pt x="250" y="45"/>
                </a:cubicBezTo>
                <a:lnTo>
                  <a:pt x="250" y="231"/>
                </a:lnTo>
                <a:cubicBezTo>
                  <a:pt x="237" y="269"/>
                  <a:pt x="217" y="264"/>
                  <a:pt x="175" y="269"/>
                </a:cubicBezTo>
                <a:lnTo>
                  <a:pt x="0" y="262"/>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Line 23">
            <a:extLst>
              <a:ext uri="{FF2B5EF4-FFF2-40B4-BE49-F238E27FC236}">
                <a16:creationId xmlns:a16="http://schemas.microsoft.com/office/drawing/2014/main" id="{22C91CCB-30F7-4BC6-AFE0-824C453BF1E6}"/>
              </a:ext>
            </a:extLst>
          </p:cNvPr>
          <p:cNvSpPr>
            <a:spLocks noChangeShapeType="1"/>
          </p:cNvSpPr>
          <p:nvPr/>
        </p:nvSpPr>
        <p:spPr bwMode="auto">
          <a:xfrm flipH="1">
            <a:off x="6721475" y="1370014"/>
            <a:ext cx="0"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1" name="Text Box 24">
            <a:extLst>
              <a:ext uri="{FF2B5EF4-FFF2-40B4-BE49-F238E27FC236}">
                <a16:creationId xmlns:a16="http://schemas.microsoft.com/office/drawing/2014/main" id="{66ABA264-BB21-4016-B4EC-81A0CAD01E81}"/>
              </a:ext>
            </a:extLst>
          </p:cNvPr>
          <p:cNvSpPr txBox="1">
            <a:spLocks noChangeArrowheads="1"/>
          </p:cNvSpPr>
          <p:nvPr/>
        </p:nvSpPr>
        <p:spPr bwMode="auto">
          <a:xfrm>
            <a:off x="7437438" y="12033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8262" name="Line 25">
            <a:extLst>
              <a:ext uri="{FF2B5EF4-FFF2-40B4-BE49-F238E27FC236}">
                <a16:creationId xmlns:a16="http://schemas.microsoft.com/office/drawing/2014/main" id="{C8E85A99-E8A8-4338-9A8A-9121C5E5FEFD}"/>
              </a:ext>
            </a:extLst>
          </p:cNvPr>
          <p:cNvSpPr>
            <a:spLocks noChangeShapeType="1"/>
          </p:cNvSpPr>
          <p:nvPr/>
        </p:nvSpPr>
        <p:spPr bwMode="auto">
          <a:xfrm>
            <a:off x="4267201" y="20399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3" name="Line 26">
            <a:extLst>
              <a:ext uri="{FF2B5EF4-FFF2-40B4-BE49-F238E27FC236}">
                <a16:creationId xmlns:a16="http://schemas.microsoft.com/office/drawing/2014/main" id="{6E986438-57D0-44DB-8537-C997B59EF0D2}"/>
              </a:ext>
            </a:extLst>
          </p:cNvPr>
          <p:cNvSpPr>
            <a:spLocks noChangeShapeType="1"/>
          </p:cNvSpPr>
          <p:nvPr/>
        </p:nvSpPr>
        <p:spPr bwMode="auto">
          <a:xfrm>
            <a:off x="2176463" y="1468439"/>
            <a:ext cx="0" cy="3190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4" name="Rectangle 27">
            <a:extLst>
              <a:ext uri="{FF2B5EF4-FFF2-40B4-BE49-F238E27FC236}">
                <a16:creationId xmlns:a16="http://schemas.microsoft.com/office/drawing/2014/main" id="{422E9B6C-4928-4A86-9D0E-7561A0FBA4F2}"/>
              </a:ext>
            </a:extLst>
          </p:cNvPr>
          <p:cNvSpPr>
            <a:spLocks noChangeArrowheads="1"/>
          </p:cNvSpPr>
          <p:nvPr/>
        </p:nvSpPr>
        <p:spPr bwMode="auto">
          <a:xfrm>
            <a:off x="6562725" y="2143126"/>
            <a:ext cx="579438"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5" name="Text Box 28">
            <a:extLst>
              <a:ext uri="{FF2B5EF4-FFF2-40B4-BE49-F238E27FC236}">
                <a16:creationId xmlns:a16="http://schemas.microsoft.com/office/drawing/2014/main" id="{F0A4709F-EB51-4966-86C1-C62AB0F11FF9}"/>
              </a:ext>
            </a:extLst>
          </p:cNvPr>
          <p:cNvSpPr txBox="1">
            <a:spLocks noChangeArrowheads="1"/>
          </p:cNvSpPr>
          <p:nvPr/>
        </p:nvSpPr>
        <p:spPr bwMode="auto">
          <a:xfrm>
            <a:off x="6711951" y="22479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266" name="Line 29">
            <a:extLst>
              <a:ext uri="{FF2B5EF4-FFF2-40B4-BE49-F238E27FC236}">
                <a16:creationId xmlns:a16="http://schemas.microsoft.com/office/drawing/2014/main" id="{1B5882A1-92E3-468E-B1B6-83C6B9B4C2C1}"/>
              </a:ext>
            </a:extLst>
          </p:cNvPr>
          <p:cNvSpPr>
            <a:spLocks noChangeShapeType="1"/>
          </p:cNvSpPr>
          <p:nvPr/>
        </p:nvSpPr>
        <p:spPr bwMode="auto">
          <a:xfrm>
            <a:off x="6704014" y="223996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7" name="Rectangle 30">
            <a:extLst>
              <a:ext uri="{FF2B5EF4-FFF2-40B4-BE49-F238E27FC236}">
                <a16:creationId xmlns:a16="http://schemas.microsoft.com/office/drawing/2014/main" id="{6E077DE1-AA3C-427B-8A71-F00AAE49E2E9}"/>
              </a:ext>
            </a:extLst>
          </p:cNvPr>
          <p:cNvSpPr>
            <a:spLocks noChangeArrowheads="1"/>
          </p:cNvSpPr>
          <p:nvPr/>
        </p:nvSpPr>
        <p:spPr bwMode="auto">
          <a:xfrm>
            <a:off x="8920163" y="258762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8" name="Rectangle 31">
            <a:extLst>
              <a:ext uri="{FF2B5EF4-FFF2-40B4-BE49-F238E27FC236}">
                <a16:creationId xmlns:a16="http://schemas.microsoft.com/office/drawing/2014/main" id="{1947924B-2A97-4A0D-85AD-1EE5727B53B8}"/>
              </a:ext>
            </a:extLst>
          </p:cNvPr>
          <p:cNvSpPr>
            <a:spLocks noChangeArrowheads="1"/>
          </p:cNvSpPr>
          <p:nvPr/>
        </p:nvSpPr>
        <p:spPr bwMode="auto">
          <a:xfrm>
            <a:off x="6548438" y="2798763"/>
            <a:ext cx="1111250" cy="9525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9" name="Rectangle 32">
            <a:extLst>
              <a:ext uri="{FF2B5EF4-FFF2-40B4-BE49-F238E27FC236}">
                <a16:creationId xmlns:a16="http://schemas.microsoft.com/office/drawing/2014/main" id="{B909A4EF-F95F-4DD3-8C96-D1AF0BD03661}"/>
              </a:ext>
            </a:extLst>
          </p:cNvPr>
          <p:cNvSpPr>
            <a:spLocks noChangeArrowheads="1"/>
          </p:cNvSpPr>
          <p:nvPr/>
        </p:nvSpPr>
        <p:spPr bwMode="auto">
          <a:xfrm>
            <a:off x="6546850" y="3151188"/>
            <a:ext cx="1111250" cy="60801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0" name="Text Box 33">
            <a:extLst>
              <a:ext uri="{FF2B5EF4-FFF2-40B4-BE49-F238E27FC236}">
                <a16:creationId xmlns:a16="http://schemas.microsoft.com/office/drawing/2014/main" id="{523247D6-57AA-4893-96EA-27E6B8C12D8D}"/>
              </a:ext>
            </a:extLst>
          </p:cNvPr>
          <p:cNvSpPr txBox="1">
            <a:spLocks noChangeArrowheads="1"/>
          </p:cNvSpPr>
          <p:nvPr/>
        </p:nvSpPr>
        <p:spPr bwMode="auto">
          <a:xfrm>
            <a:off x="6734175" y="3265488"/>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38271" name="Group 34">
            <a:extLst>
              <a:ext uri="{FF2B5EF4-FFF2-40B4-BE49-F238E27FC236}">
                <a16:creationId xmlns:a16="http://schemas.microsoft.com/office/drawing/2014/main" id="{AAB720E2-45AC-41D4-A00F-E8CB730A9A61}"/>
              </a:ext>
            </a:extLst>
          </p:cNvPr>
          <p:cNvGrpSpPr>
            <a:grpSpLocks/>
          </p:cNvGrpSpPr>
          <p:nvPr/>
        </p:nvGrpSpPr>
        <p:grpSpPr bwMode="auto">
          <a:xfrm>
            <a:off x="7123114" y="2506663"/>
            <a:ext cx="1781175" cy="958850"/>
            <a:chOff x="3499" y="1735"/>
            <a:chExt cx="1122" cy="604"/>
          </a:xfrm>
        </p:grpSpPr>
        <p:sp>
          <p:nvSpPr>
            <p:cNvPr id="138331" name="Freeform 35">
              <a:extLst>
                <a:ext uri="{FF2B5EF4-FFF2-40B4-BE49-F238E27FC236}">
                  <a16:creationId xmlns:a16="http://schemas.microsoft.com/office/drawing/2014/main" id="{715B67A9-7790-4095-A001-8B170856FF44}"/>
                </a:ext>
              </a:extLst>
            </p:cNvPr>
            <p:cNvSpPr>
              <a:spLocks/>
            </p:cNvSpPr>
            <p:nvPr/>
          </p:nvSpPr>
          <p:spPr bwMode="auto">
            <a:xfrm>
              <a:off x="3499" y="1735"/>
              <a:ext cx="1114" cy="306"/>
            </a:xfrm>
            <a:custGeom>
              <a:avLst/>
              <a:gdLst>
                <a:gd name="T0" fmla="*/ 1114 w 1114"/>
                <a:gd name="T1" fmla="*/ 304 h 306"/>
                <a:gd name="T2" fmla="*/ 660 w 1114"/>
                <a:gd name="T3" fmla="*/ 306 h 306"/>
                <a:gd name="T4" fmla="*/ 568 w 1114"/>
                <a:gd name="T5" fmla="*/ 252 h 306"/>
                <a:gd name="T6" fmla="*/ 568 w 1114"/>
                <a:gd name="T7" fmla="*/ 42 h 306"/>
                <a:gd name="T8" fmla="*/ 473 w 1114"/>
                <a:gd name="T9" fmla="*/ 1 h 306"/>
                <a:gd name="T10" fmla="*/ 0 w 1114"/>
                <a:gd name="T11" fmla="*/ 1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2" name="Freeform 36">
              <a:extLst>
                <a:ext uri="{FF2B5EF4-FFF2-40B4-BE49-F238E27FC236}">
                  <a16:creationId xmlns:a16="http://schemas.microsoft.com/office/drawing/2014/main" id="{C8AE69B0-A2D5-42B7-8E60-FE47A4FF7A20}"/>
                </a:ext>
              </a:extLst>
            </p:cNvPr>
            <p:cNvSpPr>
              <a:spLocks/>
            </p:cNvSpPr>
            <p:nvPr/>
          </p:nvSpPr>
          <p:spPr bwMode="auto">
            <a:xfrm>
              <a:off x="3831" y="2039"/>
              <a:ext cx="790" cy="300"/>
            </a:xfrm>
            <a:custGeom>
              <a:avLst/>
              <a:gdLst>
                <a:gd name="T0" fmla="*/ 48 w 1045"/>
                <a:gd name="T1" fmla="*/ 0 h 638"/>
                <a:gd name="T2" fmla="*/ 35 w 1045"/>
                <a:gd name="T3" fmla="*/ 0 h 638"/>
                <a:gd name="T4" fmla="*/ 20 w 1045"/>
                <a:gd name="T5" fmla="*/ 0 h 638"/>
                <a:gd name="T6" fmla="*/ 14 w 1045"/>
                <a:gd name="T7" fmla="*/ 0 h 638"/>
                <a:gd name="T8" fmla="*/ 14 w 1045"/>
                <a:gd name="T9" fmla="*/ 0 h 638"/>
                <a:gd name="T10" fmla="*/ 11 w 1045"/>
                <a:gd name="T11" fmla="*/ 0 h 638"/>
                <a:gd name="T12" fmla="*/ 0 w 1045"/>
                <a:gd name="T13" fmla="*/ 0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72" name="Line 37">
            <a:extLst>
              <a:ext uri="{FF2B5EF4-FFF2-40B4-BE49-F238E27FC236}">
                <a16:creationId xmlns:a16="http://schemas.microsoft.com/office/drawing/2014/main" id="{C5C8AD08-7D12-4939-95F8-2B7606ACBF62}"/>
              </a:ext>
            </a:extLst>
          </p:cNvPr>
          <p:cNvSpPr>
            <a:spLocks noChangeShapeType="1"/>
          </p:cNvSpPr>
          <p:nvPr/>
        </p:nvSpPr>
        <p:spPr bwMode="auto">
          <a:xfrm flipH="1">
            <a:off x="6715125" y="3322639"/>
            <a:ext cx="6350"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8273" name="Text Box 38">
            <a:extLst>
              <a:ext uri="{FF2B5EF4-FFF2-40B4-BE49-F238E27FC236}">
                <a16:creationId xmlns:a16="http://schemas.microsoft.com/office/drawing/2014/main" id="{A2FC8EB1-731C-4774-842A-DCEB870BA054}"/>
              </a:ext>
            </a:extLst>
          </p:cNvPr>
          <p:cNvSpPr txBox="1">
            <a:spLocks noChangeArrowheads="1"/>
          </p:cNvSpPr>
          <p:nvPr/>
        </p:nvSpPr>
        <p:spPr bwMode="auto">
          <a:xfrm>
            <a:off x="9118601" y="27940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8274" name="Line 39">
            <a:extLst>
              <a:ext uri="{FF2B5EF4-FFF2-40B4-BE49-F238E27FC236}">
                <a16:creationId xmlns:a16="http://schemas.microsoft.com/office/drawing/2014/main" id="{EB17DA53-D074-447D-9925-16078F37C902}"/>
              </a:ext>
            </a:extLst>
          </p:cNvPr>
          <p:cNvSpPr>
            <a:spLocks noChangeShapeType="1"/>
          </p:cNvSpPr>
          <p:nvPr/>
        </p:nvSpPr>
        <p:spPr bwMode="auto">
          <a:xfrm>
            <a:off x="9109075" y="2865438"/>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75" name="Rectangle 40">
            <a:extLst>
              <a:ext uri="{FF2B5EF4-FFF2-40B4-BE49-F238E27FC236}">
                <a16:creationId xmlns:a16="http://schemas.microsoft.com/office/drawing/2014/main" id="{3E4DF02D-AC68-4B67-B0E4-9E5022B83785}"/>
              </a:ext>
            </a:extLst>
          </p:cNvPr>
          <p:cNvSpPr>
            <a:spLocks noChangeArrowheads="1"/>
          </p:cNvSpPr>
          <p:nvPr/>
        </p:nvSpPr>
        <p:spPr bwMode="auto">
          <a:xfrm>
            <a:off x="6534151" y="5437188"/>
            <a:ext cx="587375" cy="58261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6" name="Rectangle 41">
            <a:extLst>
              <a:ext uri="{FF2B5EF4-FFF2-40B4-BE49-F238E27FC236}">
                <a16:creationId xmlns:a16="http://schemas.microsoft.com/office/drawing/2014/main" id="{EDC4AEBA-D0B8-49C7-A2A9-BB4EB3A8FE62}"/>
              </a:ext>
            </a:extLst>
          </p:cNvPr>
          <p:cNvSpPr>
            <a:spLocks noChangeArrowheads="1"/>
          </p:cNvSpPr>
          <p:nvPr/>
        </p:nvSpPr>
        <p:spPr bwMode="auto">
          <a:xfrm>
            <a:off x="6572250" y="4386263"/>
            <a:ext cx="1104900" cy="8382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7" name="Rectangle 42">
            <a:extLst>
              <a:ext uri="{FF2B5EF4-FFF2-40B4-BE49-F238E27FC236}">
                <a16:creationId xmlns:a16="http://schemas.microsoft.com/office/drawing/2014/main" id="{3467A53B-426C-4D71-A097-CA534B4DF743}"/>
              </a:ext>
            </a:extLst>
          </p:cNvPr>
          <p:cNvSpPr>
            <a:spLocks noChangeArrowheads="1"/>
          </p:cNvSpPr>
          <p:nvPr/>
        </p:nvSpPr>
        <p:spPr bwMode="auto">
          <a:xfrm>
            <a:off x="4116388" y="481806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8" name="Rectangle 43">
            <a:extLst>
              <a:ext uri="{FF2B5EF4-FFF2-40B4-BE49-F238E27FC236}">
                <a16:creationId xmlns:a16="http://schemas.microsoft.com/office/drawing/2014/main" id="{DA6B9B15-3DCB-44F9-A48B-14905A90E017}"/>
              </a:ext>
            </a:extLst>
          </p:cNvPr>
          <p:cNvSpPr>
            <a:spLocks noChangeArrowheads="1"/>
          </p:cNvSpPr>
          <p:nvPr/>
        </p:nvSpPr>
        <p:spPr bwMode="auto">
          <a:xfrm>
            <a:off x="2033589" y="425926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9" name="Rectangle 44">
            <a:extLst>
              <a:ext uri="{FF2B5EF4-FFF2-40B4-BE49-F238E27FC236}">
                <a16:creationId xmlns:a16="http://schemas.microsoft.com/office/drawing/2014/main" id="{0AC695E1-36CD-4A91-B5FC-42D680A2441A}"/>
              </a:ext>
            </a:extLst>
          </p:cNvPr>
          <p:cNvSpPr>
            <a:spLocks noChangeArrowheads="1"/>
          </p:cNvSpPr>
          <p:nvPr/>
        </p:nvSpPr>
        <p:spPr bwMode="auto">
          <a:xfrm>
            <a:off x="6565900" y="451961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0" name="Rectangle 45">
            <a:extLst>
              <a:ext uri="{FF2B5EF4-FFF2-40B4-BE49-F238E27FC236}">
                <a16:creationId xmlns:a16="http://schemas.microsoft.com/office/drawing/2014/main" id="{F203C328-3361-4B1F-8D59-7107E2C4079A}"/>
              </a:ext>
            </a:extLst>
          </p:cNvPr>
          <p:cNvSpPr>
            <a:spLocks noChangeArrowheads="1"/>
          </p:cNvSpPr>
          <p:nvPr/>
        </p:nvSpPr>
        <p:spPr bwMode="auto">
          <a:xfrm>
            <a:off x="4119564" y="5133976"/>
            <a:ext cx="1144587"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1" name="Rectangle 46">
            <a:extLst>
              <a:ext uri="{FF2B5EF4-FFF2-40B4-BE49-F238E27FC236}">
                <a16:creationId xmlns:a16="http://schemas.microsoft.com/office/drawing/2014/main" id="{24994645-B34A-4974-AF1C-EEC8BDF34847}"/>
              </a:ext>
            </a:extLst>
          </p:cNvPr>
          <p:cNvSpPr>
            <a:spLocks noChangeArrowheads="1"/>
          </p:cNvSpPr>
          <p:nvPr/>
        </p:nvSpPr>
        <p:spPr bwMode="auto">
          <a:xfrm>
            <a:off x="2036763" y="459581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2" name="Text Box 47">
            <a:extLst>
              <a:ext uri="{FF2B5EF4-FFF2-40B4-BE49-F238E27FC236}">
                <a16:creationId xmlns:a16="http://schemas.microsoft.com/office/drawing/2014/main" id="{521E20C5-7B3C-4703-8CC9-377A41C9A9CA}"/>
              </a:ext>
            </a:extLst>
          </p:cNvPr>
          <p:cNvSpPr txBox="1">
            <a:spLocks noChangeArrowheads="1"/>
          </p:cNvSpPr>
          <p:nvPr/>
        </p:nvSpPr>
        <p:spPr bwMode="auto">
          <a:xfrm>
            <a:off x="2190751" y="474186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8283" name="Text Box 48">
            <a:extLst>
              <a:ext uri="{FF2B5EF4-FFF2-40B4-BE49-F238E27FC236}">
                <a16:creationId xmlns:a16="http://schemas.microsoft.com/office/drawing/2014/main" id="{5F987729-FB14-462C-87E4-074C8FB2AAE4}"/>
              </a:ext>
            </a:extLst>
          </p:cNvPr>
          <p:cNvSpPr txBox="1">
            <a:spLocks noChangeArrowheads="1"/>
          </p:cNvSpPr>
          <p:nvPr/>
        </p:nvSpPr>
        <p:spPr bwMode="auto">
          <a:xfrm>
            <a:off x="2241551" y="55737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8284" name="Text Box 49">
            <a:extLst>
              <a:ext uri="{FF2B5EF4-FFF2-40B4-BE49-F238E27FC236}">
                <a16:creationId xmlns:a16="http://schemas.microsoft.com/office/drawing/2014/main" id="{BE850608-B3F0-494C-9B1A-6CDBBF640334}"/>
              </a:ext>
            </a:extLst>
          </p:cNvPr>
          <p:cNvSpPr txBox="1">
            <a:spLocks noChangeArrowheads="1"/>
          </p:cNvSpPr>
          <p:nvPr/>
        </p:nvSpPr>
        <p:spPr bwMode="auto">
          <a:xfrm>
            <a:off x="4262439" y="5302250"/>
            <a:ext cx="1087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8285" name="Text Box 50">
            <a:extLst>
              <a:ext uri="{FF2B5EF4-FFF2-40B4-BE49-F238E27FC236}">
                <a16:creationId xmlns:a16="http://schemas.microsoft.com/office/drawing/2014/main" id="{F4DB6B4F-7700-47F1-B093-E8C056CEE420}"/>
              </a:ext>
            </a:extLst>
          </p:cNvPr>
          <p:cNvSpPr txBox="1">
            <a:spLocks noChangeArrowheads="1"/>
          </p:cNvSpPr>
          <p:nvPr/>
        </p:nvSpPr>
        <p:spPr bwMode="auto">
          <a:xfrm>
            <a:off x="6724651" y="471646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8286" name="Group 51">
            <a:extLst>
              <a:ext uri="{FF2B5EF4-FFF2-40B4-BE49-F238E27FC236}">
                <a16:creationId xmlns:a16="http://schemas.microsoft.com/office/drawing/2014/main" id="{4C984FDB-46BB-465B-8AE1-A840C197520E}"/>
              </a:ext>
            </a:extLst>
          </p:cNvPr>
          <p:cNvGrpSpPr>
            <a:grpSpLocks/>
          </p:cNvGrpSpPr>
          <p:nvPr/>
        </p:nvGrpSpPr>
        <p:grpSpPr bwMode="auto">
          <a:xfrm>
            <a:off x="5265738" y="4981576"/>
            <a:ext cx="1249362" cy="911225"/>
            <a:chOff x="2365" y="1176"/>
            <a:chExt cx="787" cy="1285"/>
          </a:xfrm>
        </p:grpSpPr>
        <p:sp>
          <p:nvSpPr>
            <p:cNvPr id="138329" name="Freeform 52">
              <a:extLst>
                <a:ext uri="{FF2B5EF4-FFF2-40B4-BE49-F238E27FC236}">
                  <a16:creationId xmlns:a16="http://schemas.microsoft.com/office/drawing/2014/main" id="{A21F1C45-39FB-418F-B1A4-782F1BACEDF0}"/>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0" name="Freeform 53">
              <a:extLst>
                <a:ext uri="{FF2B5EF4-FFF2-40B4-BE49-F238E27FC236}">
                  <a16:creationId xmlns:a16="http://schemas.microsoft.com/office/drawing/2014/main" id="{8D1BF0DE-B32A-49AC-88E4-D49E0DFB7A06}"/>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38287" name="Group 54">
            <a:extLst>
              <a:ext uri="{FF2B5EF4-FFF2-40B4-BE49-F238E27FC236}">
                <a16:creationId xmlns:a16="http://schemas.microsoft.com/office/drawing/2014/main" id="{FAA2763A-AC89-4CBF-ADF8-96D2DD5EFFC4}"/>
              </a:ext>
            </a:extLst>
          </p:cNvPr>
          <p:cNvGrpSpPr>
            <a:grpSpLocks/>
          </p:cNvGrpSpPr>
          <p:nvPr/>
        </p:nvGrpSpPr>
        <p:grpSpPr bwMode="auto">
          <a:xfrm flipH="1">
            <a:off x="2989263" y="4964113"/>
            <a:ext cx="1130300" cy="849312"/>
            <a:chOff x="2575" y="781"/>
            <a:chExt cx="866" cy="1284"/>
          </a:xfrm>
        </p:grpSpPr>
        <p:sp>
          <p:nvSpPr>
            <p:cNvPr id="138327" name="Freeform 55">
              <a:extLst>
                <a:ext uri="{FF2B5EF4-FFF2-40B4-BE49-F238E27FC236}">
                  <a16:creationId xmlns:a16="http://schemas.microsoft.com/office/drawing/2014/main" id="{351218B1-C9C7-47A0-BA16-223441DFB9E3}"/>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28" name="Freeform 56">
              <a:extLst>
                <a:ext uri="{FF2B5EF4-FFF2-40B4-BE49-F238E27FC236}">
                  <a16:creationId xmlns:a16="http://schemas.microsoft.com/office/drawing/2014/main" id="{629A322A-68DB-4565-82B7-D34373D395A4}"/>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88" name="Line 57">
            <a:extLst>
              <a:ext uri="{FF2B5EF4-FFF2-40B4-BE49-F238E27FC236}">
                <a16:creationId xmlns:a16="http://schemas.microsoft.com/office/drawing/2014/main" id="{2EDB4757-5D0E-4AC9-B800-F88CC8DF2276}"/>
              </a:ext>
            </a:extLst>
          </p:cNvPr>
          <p:cNvSpPr>
            <a:spLocks noChangeShapeType="1"/>
          </p:cNvSpPr>
          <p:nvPr/>
        </p:nvSpPr>
        <p:spPr bwMode="auto">
          <a:xfrm>
            <a:off x="6670676" y="478155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89" name="Text Box 58">
            <a:extLst>
              <a:ext uri="{FF2B5EF4-FFF2-40B4-BE49-F238E27FC236}">
                <a16:creationId xmlns:a16="http://schemas.microsoft.com/office/drawing/2014/main" id="{DAD5DDC0-7C10-41B0-A5C7-09CF8A9B9161}"/>
              </a:ext>
            </a:extLst>
          </p:cNvPr>
          <p:cNvSpPr txBox="1">
            <a:spLocks noChangeArrowheads="1"/>
          </p:cNvSpPr>
          <p:nvPr/>
        </p:nvSpPr>
        <p:spPr bwMode="auto">
          <a:xfrm>
            <a:off x="7413625" y="454977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8290" name="Line 59">
            <a:extLst>
              <a:ext uri="{FF2B5EF4-FFF2-40B4-BE49-F238E27FC236}">
                <a16:creationId xmlns:a16="http://schemas.microsoft.com/office/drawing/2014/main" id="{72E4B187-C4E3-4189-A9DF-EB7B96F96517}"/>
              </a:ext>
            </a:extLst>
          </p:cNvPr>
          <p:cNvSpPr>
            <a:spLocks noChangeShapeType="1"/>
          </p:cNvSpPr>
          <p:nvPr/>
        </p:nvSpPr>
        <p:spPr bwMode="auto">
          <a:xfrm>
            <a:off x="4243389" y="53863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91" name="Line 60">
            <a:extLst>
              <a:ext uri="{FF2B5EF4-FFF2-40B4-BE49-F238E27FC236}">
                <a16:creationId xmlns:a16="http://schemas.microsoft.com/office/drawing/2014/main" id="{256E2647-EECD-4E60-8281-D0F79F11FE10}"/>
              </a:ext>
            </a:extLst>
          </p:cNvPr>
          <p:cNvSpPr>
            <a:spLocks noChangeShapeType="1"/>
          </p:cNvSpPr>
          <p:nvPr/>
        </p:nvSpPr>
        <p:spPr bwMode="auto">
          <a:xfrm>
            <a:off x="2152651" y="48148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92" name="Rectangle 61">
            <a:extLst>
              <a:ext uri="{FF2B5EF4-FFF2-40B4-BE49-F238E27FC236}">
                <a16:creationId xmlns:a16="http://schemas.microsoft.com/office/drawing/2014/main" id="{337B0422-D724-43AD-8F1F-2AE2695B0B88}"/>
              </a:ext>
            </a:extLst>
          </p:cNvPr>
          <p:cNvSpPr>
            <a:spLocks noChangeArrowheads="1"/>
          </p:cNvSpPr>
          <p:nvPr/>
        </p:nvSpPr>
        <p:spPr bwMode="auto">
          <a:xfrm>
            <a:off x="6538914" y="5489576"/>
            <a:ext cx="579437"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93" name="Text Box 62">
            <a:extLst>
              <a:ext uri="{FF2B5EF4-FFF2-40B4-BE49-F238E27FC236}">
                <a16:creationId xmlns:a16="http://schemas.microsoft.com/office/drawing/2014/main" id="{3C4DB901-87FA-4BC2-8EC8-8EBFB1EC9687}"/>
              </a:ext>
            </a:extLst>
          </p:cNvPr>
          <p:cNvSpPr txBox="1">
            <a:spLocks noChangeArrowheads="1"/>
          </p:cNvSpPr>
          <p:nvPr/>
        </p:nvSpPr>
        <p:spPr bwMode="auto">
          <a:xfrm>
            <a:off x="6688139" y="55943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294" name="Line 63">
            <a:extLst>
              <a:ext uri="{FF2B5EF4-FFF2-40B4-BE49-F238E27FC236}">
                <a16:creationId xmlns:a16="http://schemas.microsoft.com/office/drawing/2014/main" id="{55D90CAA-9E34-47AA-B299-D0BC5540CD34}"/>
              </a:ext>
            </a:extLst>
          </p:cNvPr>
          <p:cNvSpPr>
            <a:spLocks noChangeShapeType="1"/>
          </p:cNvSpPr>
          <p:nvPr/>
        </p:nvSpPr>
        <p:spPr bwMode="auto">
          <a:xfrm>
            <a:off x="6680201" y="55864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41024" name="Freeform 64">
            <a:extLst>
              <a:ext uri="{FF2B5EF4-FFF2-40B4-BE49-F238E27FC236}">
                <a16:creationId xmlns:a16="http://schemas.microsoft.com/office/drawing/2014/main" id="{F2AD1C3B-2531-4322-A5CD-F3ADF7C1A641}"/>
              </a:ext>
            </a:extLst>
          </p:cNvPr>
          <p:cNvSpPr>
            <a:spLocks/>
          </p:cNvSpPr>
          <p:nvPr/>
        </p:nvSpPr>
        <p:spPr bwMode="auto">
          <a:xfrm>
            <a:off x="7643814" y="1427163"/>
            <a:ext cx="2809875" cy="3644900"/>
          </a:xfrm>
          <a:custGeom>
            <a:avLst/>
            <a:gdLst>
              <a:gd name="T0" fmla="*/ 2147483646 w 1770"/>
              <a:gd name="T1" fmla="*/ 2147483646 h 2296"/>
              <a:gd name="T2" fmla="*/ 2147483646 w 1770"/>
              <a:gd name="T3" fmla="*/ 2147483646 h 2296"/>
              <a:gd name="T4" fmla="*/ 2147483646 w 1770"/>
              <a:gd name="T5" fmla="*/ 2147483646 h 2296"/>
              <a:gd name="T6" fmla="*/ 2147483646 w 1770"/>
              <a:gd name="T7" fmla="*/ 2147483646 h 2296"/>
              <a:gd name="T8" fmla="*/ 0 w 1770"/>
              <a:gd name="T9" fmla="*/ 2147483646 h 2296"/>
              <a:gd name="T10" fmla="*/ 0 60000 65536"/>
              <a:gd name="T11" fmla="*/ 0 60000 65536"/>
              <a:gd name="T12" fmla="*/ 0 60000 65536"/>
              <a:gd name="T13" fmla="*/ 0 60000 65536"/>
              <a:gd name="T14" fmla="*/ 0 60000 65536"/>
              <a:gd name="T15" fmla="*/ 0 w 1770"/>
              <a:gd name="T16" fmla="*/ 0 h 2296"/>
              <a:gd name="T17" fmla="*/ 1770 w 1770"/>
              <a:gd name="T18" fmla="*/ 2296 h 2296"/>
            </a:gdLst>
            <a:ahLst/>
            <a:cxnLst>
              <a:cxn ang="T10">
                <a:pos x="T0" y="T1"/>
              </a:cxn>
              <a:cxn ang="T11">
                <a:pos x="T2" y="T3"/>
              </a:cxn>
              <a:cxn ang="T12">
                <a:pos x="T4" y="T5"/>
              </a:cxn>
              <a:cxn ang="T13">
                <a:pos x="T6" y="T7"/>
              </a:cxn>
              <a:cxn ang="T14">
                <a:pos x="T8" y="T9"/>
              </a:cxn>
            </a:cxnLst>
            <a:rect l="T15" t="T16" r="T17" b="T18"/>
            <a:pathLst>
              <a:path w="1770" h="2296">
                <a:moveTo>
                  <a:pt x="48" y="2232"/>
                </a:moveTo>
                <a:cubicBezTo>
                  <a:pt x="290" y="2208"/>
                  <a:pt x="1230" y="2296"/>
                  <a:pt x="1500" y="2095"/>
                </a:cubicBezTo>
                <a:cubicBezTo>
                  <a:pt x="1770" y="1894"/>
                  <a:pt x="1686" y="1349"/>
                  <a:pt x="1671" y="1027"/>
                </a:cubicBezTo>
                <a:cubicBezTo>
                  <a:pt x="1660" y="671"/>
                  <a:pt x="1690" y="326"/>
                  <a:pt x="1412" y="163"/>
                </a:cubicBezTo>
                <a:cubicBezTo>
                  <a:pt x="1134" y="0"/>
                  <a:pt x="294" y="74"/>
                  <a:pt x="0" y="51"/>
                </a:cubicBezTo>
              </a:path>
            </a:pathLst>
          </a:custGeom>
          <a:noFill/>
          <a:ln w="38100">
            <a:solidFill>
              <a:srgbClr val="000000"/>
            </a:solidFill>
            <a:prstDash val="dash"/>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1025" name="Text Box 65">
            <a:extLst>
              <a:ext uri="{FF2B5EF4-FFF2-40B4-BE49-F238E27FC236}">
                <a16:creationId xmlns:a16="http://schemas.microsoft.com/office/drawing/2014/main" id="{3D61DCA0-B1E5-4048-9EF9-360DE0315959}"/>
              </a:ext>
            </a:extLst>
          </p:cNvPr>
          <p:cNvSpPr txBox="1">
            <a:spLocks noChangeArrowheads="1"/>
          </p:cNvSpPr>
          <p:nvPr/>
        </p:nvSpPr>
        <p:spPr bwMode="auto">
          <a:xfrm>
            <a:off x="7907339" y="974725"/>
            <a:ext cx="23574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Diffusion by concentration gradient</a:t>
            </a:r>
          </a:p>
        </p:txBody>
      </p:sp>
      <p:grpSp>
        <p:nvGrpSpPr>
          <p:cNvPr id="138297" name="Group 66">
            <a:extLst>
              <a:ext uri="{FF2B5EF4-FFF2-40B4-BE49-F238E27FC236}">
                <a16:creationId xmlns:a16="http://schemas.microsoft.com/office/drawing/2014/main" id="{9C676D1F-E378-4590-8C17-10E945EB2BE9}"/>
              </a:ext>
            </a:extLst>
          </p:cNvPr>
          <p:cNvGrpSpPr>
            <a:grpSpLocks/>
          </p:cNvGrpSpPr>
          <p:nvPr/>
        </p:nvGrpSpPr>
        <p:grpSpPr bwMode="auto">
          <a:xfrm>
            <a:off x="2060576" y="42864"/>
            <a:ext cx="714375" cy="828675"/>
            <a:chOff x="3510" y="1453"/>
            <a:chExt cx="353" cy="578"/>
          </a:xfrm>
        </p:grpSpPr>
        <p:sp>
          <p:nvSpPr>
            <p:cNvPr id="138318" name="Freeform 67">
              <a:extLst>
                <a:ext uri="{FF2B5EF4-FFF2-40B4-BE49-F238E27FC236}">
                  <a16:creationId xmlns:a16="http://schemas.microsoft.com/office/drawing/2014/main" id="{DD81C31A-40CE-4DAF-B61E-7E397534FB15}"/>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9" name="Oval 68">
              <a:extLst>
                <a:ext uri="{FF2B5EF4-FFF2-40B4-BE49-F238E27FC236}">
                  <a16:creationId xmlns:a16="http://schemas.microsoft.com/office/drawing/2014/main" id="{82F455DF-4CF5-40A2-855C-B535E9866BD2}"/>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0" name="Freeform 69">
              <a:extLst>
                <a:ext uri="{FF2B5EF4-FFF2-40B4-BE49-F238E27FC236}">
                  <a16:creationId xmlns:a16="http://schemas.microsoft.com/office/drawing/2014/main" id="{C939F942-7493-4104-BB27-1CD1F7AB1FA0}"/>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1" name="Freeform 70">
              <a:extLst>
                <a:ext uri="{FF2B5EF4-FFF2-40B4-BE49-F238E27FC236}">
                  <a16:creationId xmlns:a16="http://schemas.microsoft.com/office/drawing/2014/main" id="{9EE9D6FD-8EF8-45C0-9E8B-CC8D7BD52DC4}"/>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2" name="Freeform 71">
              <a:extLst>
                <a:ext uri="{FF2B5EF4-FFF2-40B4-BE49-F238E27FC236}">
                  <a16:creationId xmlns:a16="http://schemas.microsoft.com/office/drawing/2014/main" id="{391119A8-7FBF-4D6E-A250-EB03E81E4393}"/>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3" name="Oval 72">
              <a:extLst>
                <a:ext uri="{FF2B5EF4-FFF2-40B4-BE49-F238E27FC236}">
                  <a16:creationId xmlns:a16="http://schemas.microsoft.com/office/drawing/2014/main" id="{03F5B516-AFE5-45DC-9231-8DBF13CC39D8}"/>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4" name="Freeform 73">
              <a:extLst>
                <a:ext uri="{FF2B5EF4-FFF2-40B4-BE49-F238E27FC236}">
                  <a16:creationId xmlns:a16="http://schemas.microsoft.com/office/drawing/2014/main" id="{0235C9EF-4495-4C15-A89A-F9218DFEED48}"/>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5" name="Oval 74">
              <a:extLst>
                <a:ext uri="{FF2B5EF4-FFF2-40B4-BE49-F238E27FC236}">
                  <a16:creationId xmlns:a16="http://schemas.microsoft.com/office/drawing/2014/main" id="{24D48996-5D42-43C4-8690-2BE1EA3126EB}"/>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6" name="Oval 75">
              <a:extLst>
                <a:ext uri="{FF2B5EF4-FFF2-40B4-BE49-F238E27FC236}">
                  <a16:creationId xmlns:a16="http://schemas.microsoft.com/office/drawing/2014/main" id="{1FCEA312-73D8-4762-B959-8CF45FBA0D34}"/>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aphicFrame>
        <p:nvGraphicFramePr>
          <p:cNvPr id="138298" name="Object 96">
            <a:extLst>
              <a:ext uri="{FF2B5EF4-FFF2-40B4-BE49-F238E27FC236}">
                <a16:creationId xmlns:a16="http://schemas.microsoft.com/office/drawing/2014/main" id="{2F328F19-7DBD-4103-B79C-332C49E6B537}"/>
              </a:ext>
            </a:extLst>
          </p:cNvPr>
          <p:cNvGraphicFramePr>
            <a:graphicFrameLocks noChangeAspect="1"/>
          </p:cNvGraphicFramePr>
          <p:nvPr/>
        </p:nvGraphicFramePr>
        <p:xfrm>
          <a:off x="2784476" y="52389"/>
          <a:ext cx="893763" cy="663575"/>
        </p:xfrm>
        <a:graphic>
          <a:graphicData uri="http://schemas.openxmlformats.org/presentationml/2006/ole">
            <mc:AlternateContent xmlns:mc="http://schemas.openxmlformats.org/markup-compatibility/2006">
              <mc:Choice xmlns:v="urn:schemas-microsoft-com:vml" Requires="v">
                <p:oleObj name="Clip" r:id="rId5" imgW="2287616" imgH="1701980" progId="">
                  <p:embed/>
                </p:oleObj>
              </mc:Choice>
              <mc:Fallback>
                <p:oleObj name="Clip" r:id="rId5" imgW="2287616" imgH="1701980" progId="">
                  <p:embed/>
                  <p:pic>
                    <p:nvPicPr>
                      <p:cNvPr id="138298" name="Object 96">
                        <a:extLst>
                          <a:ext uri="{FF2B5EF4-FFF2-40B4-BE49-F238E27FC236}">
                            <a16:creationId xmlns:a16="http://schemas.microsoft.com/office/drawing/2014/main" id="{2F328F19-7DBD-4103-B79C-332C49E6B5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4476" y="52389"/>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8301" name="Text Box 79">
            <a:extLst>
              <a:ext uri="{FF2B5EF4-FFF2-40B4-BE49-F238E27FC236}">
                <a16:creationId xmlns:a16="http://schemas.microsoft.com/office/drawing/2014/main" id="{BE018B48-1AB0-4EBD-B08A-CE0DA42FB565}"/>
              </a:ext>
            </a:extLst>
          </p:cNvPr>
          <p:cNvSpPr txBox="1">
            <a:spLocks noChangeArrowheads="1"/>
          </p:cNvSpPr>
          <p:nvPr/>
        </p:nvSpPr>
        <p:spPr bwMode="auto">
          <a:xfrm>
            <a:off x="4125913" y="134938"/>
            <a:ext cx="3434786"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err="1">
                <a:latin typeface="Arial" panose="020B0604020202020204" pitchFamily="34" charset="0"/>
              </a:rPr>
              <a:t>Titration</a:t>
            </a:r>
            <a:r>
              <a:rPr lang="cs-CZ" altLang="cs-CZ" sz="2400" b="1" dirty="0">
                <a:latin typeface="Arial" panose="020B0604020202020204" pitchFamily="34" charset="0"/>
              </a:rPr>
              <a:t>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a:t>
            </a:r>
            <a:r>
              <a:rPr lang="cs-CZ" altLang="cs-CZ" sz="2400" b="1" dirty="0" err="1">
                <a:latin typeface="Arial" panose="020B0604020202020204" pitchFamily="34" charset="0"/>
              </a:rPr>
              <a:t>vivo</a:t>
            </a:r>
            <a:r>
              <a:rPr lang="cs-CZ" altLang="cs-CZ" sz="2400" b="1" dirty="0">
                <a:latin typeface="Arial" panose="020B0604020202020204" pitchFamily="34" charset="0"/>
              </a:rPr>
              <a:t>“</a:t>
            </a:r>
            <a:endParaRPr lang="cs-CZ" altLang="cs-CZ" sz="2400" b="1" dirty="0">
              <a:latin typeface="Times New Roman" panose="02020603050405020304" pitchFamily="18" charset="0"/>
            </a:endParaRPr>
          </a:p>
        </p:txBody>
      </p:sp>
      <p:sp>
        <p:nvSpPr>
          <p:cNvPr id="138302" name="Freeform 81">
            <a:extLst>
              <a:ext uri="{FF2B5EF4-FFF2-40B4-BE49-F238E27FC236}">
                <a16:creationId xmlns:a16="http://schemas.microsoft.com/office/drawing/2014/main" id="{7CCF7524-66D2-414B-9ADC-51D404A1737C}"/>
              </a:ext>
            </a:extLst>
          </p:cNvPr>
          <p:cNvSpPr>
            <a:spLocks/>
          </p:cNvSpPr>
          <p:nvPr/>
        </p:nvSpPr>
        <p:spPr bwMode="auto">
          <a:xfrm>
            <a:off x="2376489" y="1968500"/>
            <a:ext cx="1587" cy="2266950"/>
          </a:xfrm>
          <a:custGeom>
            <a:avLst/>
            <a:gdLst>
              <a:gd name="T0" fmla="*/ 0 w 1"/>
              <a:gd name="T1" fmla="*/ 2147483646 h 1428"/>
              <a:gd name="T2" fmla="*/ 2147483646 w 1"/>
              <a:gd name="T3" fmla="*/ 0 h 1428"/>
              <a:gd name="T4" fmla="*/ 0 60000 65536"/>
              <a:gd name="T5" fmla="*/ 0 60000 65536"/>
              <a:gd name="T6" fmla="*/ 0 w 1"/>
              <a:gd name="T7" fmla="*/ 0 h 1428"/>
              <a:gd name="T8" fmla="*/ 1 w 1"/>
              <a:gd name="T9" fmla="*/ 1428 h 1428"/>
            </a:gdLst>
            <a:ahLst/>
            <a:cxnLst>
              <a:cxn ang="T4">
                <a:pos x="T0" y="T1"/>
              </a:cxn>
              <a:cxn ang="T5">
                <a:pos x="T2" y="T3"/>
              </a:cxn>
            </a:cxnLst>
            <a:rect l="T6" t="T7" r="T8" b="T9"/>
            <a:pathLst>
              <a:path w="1" h="1428">
                <a:moveTo>
                  <a:pt x="0" y="1428"/>
                </a:moveTo>
                <a:lnTo>
                  <a:pt x="1" y="0"/>
                </a:lnTo>
              </a:path>
            </a:pathLst>
          </a:custGeom>
          <a:noFill/>
          <a:ln w="76200">
            <a:solidFill>
              <a:schemeClr val="tx1"/>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3" name="Rectangle 82">
            <a:extLst>
              <a:ext uri="{FF2B5EF4-FFF2-40B4-BE49-F238E27FC236}">
                <a16:creationId xmlns:a16="http://schemas.microsoft.com/office/drawing/2014/main" id="{5C3F3D9C-BD5E-44CB-B56D-AC40FC0F23FA}"/>
              </a:ext>
            </a:extLst>
          </p:cNvPr>
          <p:cNvSpPr>
            <a:spLocks noChangeArrowheads="1"/>
          </p:cNvSpPr>
          <p:nvPr/>
        </p:nvSpPr>
        <p:spPr bwMode="auto">
          <a:xfrm>
            <a:off x="8891589" y="5978526"/>
            <a:ext cx="1112837" cy="2079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04" name="Freeform 83">
            <a:extLst>
              <a:ext uri="{FF2B5EF4-FFF2-40B4-BE49-F238E27FC236}">
                <a16:creationId xmlns:a16="http://schemas.microsoft.com/office/drawing/2014/main" id="{2A8E5CAB-4649-4E4B-B879-D865EA1D928C}"/>
              </a:ext>
            </a:extLst>
          </p:cNvPr>
          <p:cNvSpPr>
            <a:spLocks/>
          </p:cNvSpPr>
          <p:nvPr/>
        </p:nvSpPr>
        <p:spPr bwMode="auto">
          <a:xfrm>
            <a:off x="7124701" y="5641976"/>
            <a:ext cx="1768475" cy="485775"/>
          </a:xfrm>
          <a:custGeom>
            <a:avLst/>
            <a:gdLst>
              <a:gd name="T0" fmla="*/ 2147483646 w 1114"/>
              <a:gd name="T1" fmla="*/ 2147483646 h 306"/>
              <a:gd name="T2" fmla="*/ 2147483646 w 1114"/>
              <a:gd name="T3" fmla="*/ 2147483646 h 306"/>
              <a:gd name="T4" fmla="*/ 2147483646 w 1114"/>
              <a:gd name="T5" fmla="*/ 2147483646 h 306"/>
              <a:gd name="T6" fmla="*/ 2147483646 w 1114"/>
              <a:gd name="T7" fmla="*/ 2147483646 h 306"/>
              <a:gd name="T8" fmla="*/ 2147483646 w 1114"/>
              <a:gd name="T9" fmla="*/ 2147483646 h 306"/>
              <a:gd name="T10" fmla="*/ 0 w 1114"/>
              <a:gd name="T11" fmla="*/ 2147483646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5" name="Freeform 84">
            <a:extLst>
              <a:ext uri="{FF2B5EF4-FFF2-40B4-BE49-F238E27FC236}">
                <a16:creationId xmlns:a16="http://schemas.microsoft.com/office/drawing/2014/main" id="{62C922CF-CF94-4496-9A5E-FFD1DEF06A18}"/>
              </a:ext>
            </a:extLst>
          </p:cNvPr>
          <p:cNvSpPr>
            <a:spLocks/>
          </p:cNvSpPr>
          <p:nvPr/>
        </p:nvSpPr>
        <p:spPr bwMode="auto">
          <a:xfrm>
            <a:off x="7702551" y="6124576"/>
            <a:ext cx="1203325" cy="487363"/>
          </a:xfrm>
          <a:custGeom>
            <a:avLst/>
            <a:gdLst>
              <a:gd name="T0" fmla="*/ 2147483646 w 758"/>
              <a:gd name="T1" fmla="*/ 0 h 307"/>
              <a:gd name="T2" fmla="*/ 2147483646 w 758"/>
              <a:gd name="T3" fmla="*/ 2147483646 h 307"/>
              <a:gd name="T4" fmla="*/ 2147483646 w 758"/>
              <a:gd name="T5" fmla="*/ 0 h 307"/>
              <a:gd name="T6" fmla="*/ 2147483646 w 758"/>
              <a:gd name="T7" fmla="*/ 2147483646 h 307"/>
              <a:gd name="T8" fmla="*/ 2147483646 w 758"/>
              <a:gd name="T9" fmla="*/ 2147483646 h 307"/>
              <a:gd name="T10" fmla="*/ 2147483646 w 758"/>
              <a:gd name="T11" fmla="*/ 2147483646 h 307"/>
              <a:gd name="T12" fmla="*/ 0 w 758"/>
              <a:gd name="T13" fmla="*/ 2147483646 h 307"/>
              <a:gd name="T14" fmla="*/ 0 60000 65536"/>
              <a:gd name="T15" fmla="*/ 0 60000 65536"/>
              <a:gd name="T16" fmla="*/ 0 60000 65536"/>
              <a:gd name="T17" fmla="*/ 0 60000 65536"/>
              <a:gd name="T18" fmla="*/ 0 60000 65536"/>
              <a:gd name="T19" fmla="*/ 0 60000 65536"/>
              <a:gd name="T20" fmla="*/ 0 60000 65536"/>
              <a:gd name="T21" fmla="*/ 0 w 758"/>
              <a:gd name="T22" fmla="*/ 0 h 307"/>
              <a:gd name="T23" fmla="*/ 758 w 758"/>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8" h="307">
                <a:moveTo>
                  <a:pt x="758" y="0"/>
                </a:moveTo>
                <a:lnTo>
                  <a:pt x="545" y="2"/>
                </a:lnTo>
                <a:lnTo>
                  <a:pt x="296" y="0"/>
                </a:lnTo>
                <a:cubicBezTo>
                  <a:pt x="239" y="10"/>
                  <a:pt x="219" y="22"/>
                  <a:pt x="204" y="65"/>
                </a:cubicBezTo>
                <a:lnTo>
                  <a:pt x="204" y="257"/>
                </a:lnTo>
                <a:cubicBezTo>
                  <a:pt x="193" y="296"/>
                  <a:pt x="177" y="292"/>
                  <a:pt x="143" y="300"/>
                </a:cubicBezTo>
                <a:lnTo>
                  <a:pt x="0" y="307"/>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6" name="Text Box 85">
            <a:extLst>
              <a:ext uri="{FF2B5EF4-FFF2-40B4-BE49-F238E27FC236}">
                <a16:creationId xmlns:a16="http://schemas.microsoft.com/office/drawing/2014/main" id="{6D78130A-A815-4032-8E6F-2D1275F02C88}"/>
              </a:ext>
            </a:extLst>
          </p:cNvPr>
          <p:cNvSpPr txBox="1">
            <a:spLocks noChangeArrowheads="1"/>
          </p:cNvSpPr>
          <p:nvPr/>
        </p:nvSpPr>
        <p:spPr bwMode="auto">
          <a:xfrm>
            <a:off x="8964613" y="5565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8307" name="Line 86">
            <a:extLst>
              <a:ext uri="{FF2B5EF4-FFF2-40B4-BE49-F238E27FC236}">
                <a16:creationId xmlns:a16="http://schemas.microsoft.com/office/drawing/2014/main" id="{A5448EC1-91FF-4C51-A13F-0B8D43CF0B9A}"/>
              </a:ext>
            </a:extLst>
          </p:cNvPr>
          <p:cNvSpPr>
            <a:spLocks noChangeShapeType="1"/>
          </p:cNvSpPr>
          <p:nvPr/>
        </p:nvSpPr>
        <p:spPr bwMode="auto">
          <a:xfrm>
            <a:off x="8956675" y="5630863"/>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08" name="Rectangle 87">
            <a:extLst>
              <a:ext uri="{FF2B5EF4-FFF2-40B4-BE49-F238E27FC236}">
                <a16:creationId xmlns:a16="http://schemas.microsoft.com/office/drawing/2014/main" id="{65B09C5F-EAE1-4329-A0C5-61C2807F5EEA}"/>
              </a:ext>
            </a:extLst>
          </p:cNvPr>
          <p:cNvSpPr>
            <a:spLocks noChangeArrowheads="1"/>
          </p:cNvSpPr>
          <p:nvPr/>
        </p:nvSpPr>
        <p:spPr bwMode="auto">
          <a:xfrm>
            <a:off x="6573839" y="6467475"/>
            <a:ext cx="1119187" cy="198438"/>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09" name="Rectangle 88">
            <a:extLst>
              <a:ext uri="{FF2B5EF4-FFF2-40B4-BE49-F238E27FC236}">
                <a16:creationId xmlns:a16="http://schemas.microsoft.com/office/drawing/2014/main" id="{2A492B77-5772-401E-BEB6-D66BF7EDC345}"/>
              </a:ext>
            </a:extLst>
          </p:cNvPr>
          <p:cNvSpPr>
            <a:spLocks noChangeArrowheads="1"/>
          </p:cNvSpPr>
          <p:nvPr/>
        </p:nvSpPr>
        <p:spPr bwMode="auto">
          <a:xfrm>
            <a:off x="6589713" y="6551614"/>
            <a:ext cx="1103312" cy="1365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10" name="Text Box 89">
            <a:extLst>
              <a:ext uri="{FF2B5EF4-FFF2-40B4-BE49-F238E27FC236}">
                <a16:creationId xmlns:a16="http://schemas.microsoft.com/office/drawing/2014/main" id="{AD41D032-1EAF-4A3B-A605-0A49C4615593}"/>
              </a:ext>
            </a:extLst>
          </p:cNvPr>
          <p:cNvSpPr txBox="1">
            <a:spLocks noChangeArrowheads="1"/>
          </p:cNvSpPr>
          <p:nvPr/>
        </p:nvSpPr>
        <p:spPr bwMode="auto">
          <a:xfrm>
            <a:off x="6718300" y="6064250"/>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311" name="Line 90">
            <a:extLst>
              <a:ext uri="{FF2B5EF4-FFF2-40B4-BE49-F238E27FC236}">
                <a16:creationId xmlns:a16="http://schemas.microsoft.com/office/drawing/2014/main" id="{F3411B49-532D-4D3F-97B0-7FCB95235FE0}"/>
              </a:ext>
            </a:extLst>
          </p:cNvPr>
          <p:cNvSpPr>
            <a:spLocks noChangeShapeType="1"/>
          </p:cNvSpPr>
          <p:nvPr/>
        </p:nvSpPr>
        <p:spPr bwMode="auto">
          <a:xfrm>
            <a:off x="6716714" y="6134100"/>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8312" name="Line 91">
            <a:extLst>
              <a:ext uri="{FF2B5EF4-FFF2-40B4-BE49-F238E27FC236}">
                <a16:creationId xmlns:a16="http://schemas.microsoft.com/office/drawing/2014/main" id="{63165133-803F-494E-A56F-974D81BCFE30}"/>
              </a:ext>
            </a:extLst>
          </p:cNvPr>
          <p:cNvSpPr>
            <a:spLocks noChangeShapeType="1"/>
          </p:cNvSpPr>
          <p:nvPr/>
        </p:nvSpPr>
        <p:spPr bwMode="auto">
          <a:xfrm>
            <a:off x="2476500" y="3863975"/>
            <a:ext cx="7729538"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3" name="Line 92">
            <a:extLst>
              <a:ext uri="{FF2B5EF4-FFF2-40B4-BE49-F238E27FC236}">
                <a16:creationId xmlns:a16="http://schemas.microsoft.com/office/drawing/2014/main" id="{64A4409E-51ED-4ED0-8BFC-349D4A882BA1}"/>
              </a:ext>
            </a:extLst>
          </p:cNvPr>
          <p:cNvSpPr>
            <a:spLocks noChangeShapeType="1"/>
          </p:cNvSpPr>
          <p:nvPr/>
        </p:nvSpPr>
        <p:spPr bwMode="auto">
          <a:xfrm flipH="1">
            <a:off x="1524000" y="3873500"/>
            <a:ext cx="744538"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4" name="Line 93">
            <a:extLst>
              <a:ext uri="{FF2B5EF4-FFF2-40B4-BE49-F238E27FC236}">
                <a16:creationId xmlns:a16="http://schemas.microsoft.com/office/drawing/2014/main" id="{CB183EA3-D13C-4804-8AA8-C0438B63B679}"/>
              </a:ext>
            </a:extLst>
          </p:cNvPr>
          <p:cNvSpPr>
            <a:spLocks noChangeShapeType="1"/>
          </p:cNvSpPr>
          <p:nvPr/>
        </p:nvSpPr>
        <p:spPr bwMode="auto">
          <a:xfrm>
            <a:off x="10423526" y="3863975"/>
            <a:ext cx="244475"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5" name="Text Box 94">
            <a:extLst>
              <a:ext uri="{FF2B5EF4-FFF2-40B4-BE49-F238E27FC236}">
                <a16:creationId xmlns:a16="http://schemas.microsoft.com/office/drawing/2014/main" id="{DABE5947-4163-4579-AFB5-FAEF128BE618}"/>
              </a:ext>
            </a:extLst>
          </p:cNvPr>
          <p:cNvSpPr txBox="1">
            <a:spLocks noChangeArrowheads="1"/>
          </p:cNvSpPr>
          <p:nvPr/>
        </p:nvSpPr>
        <p:spPr bwMode="auto">
          <a:xfrm>
            <a:off x="8112126" y="6165851"/>
            <a:ext cx="25558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dirty="0" err="1">
                <a:latin typeface="Times New Roman" panose="02020603050405020304" pitchFamily="18" charset="0"/>
              </a:rPr>
              <a:t>Low</a:t>
            </a:r>
            <a:r>
              <a:rPr lang="cs-CZ" altLang="cs-CZ" sz="1400" b="1" dirty="0">
                <a:latin typeface="Times New Roman" panose="02020603050405020304" pitchFamily="18" charset="0"/>
              </a:rPr>
              <a:t> </a:t>
            </a:r>
            <a:r>
              <a:rPr lang="cs-CZ" altLang="cs-CZ" sz="1400" b="1" dirty="0" err="1">
                <a:latin typeface="Times New Roman" panose="02020603050405020304" pitchFamily="18" charset="0"/>
              </a:rPr>
              <a:t>concentration</a:t>
            </a:r>
            <a:r>
              <a:rPr lang="cs-CZ" altLang="cs-CZ" sz="1400" b="1" dirty="0">
                <a:latin typeface="Times New Roman" panose="02020603050405020304" pitchFamily="18" charset="0"/>
              </a:rPr>
              <a:t> </a:t>
            </a:r>
            <a:r>
              <a:rPr lang="cs-CZ" altLang="cs-CZ" sz="1400" b="1" dirty="0" err="1">
                <a:latin typeface="Times New Roman" panose="02020603050405020304" pitchFamily="18" charset="0"/>
              </a:rPr>
              <a:t>of</a:t>
            </a:r>
            <a:r>
              <a:rPr lang="cs-CZ" altLang="cs-CZ" sz="1400" b="1" dirty="0">
                <a:latin typeface="Times New Roman" panose="02020603050405020304" pitchFamily="18" charset="0"/>
              </a:rPr>
              <a:t> non-</a:t>
            </a:r>
            <a:r>
              <a:rPr lang="cs-CZ" altLang="cs-CZ" sz="1400" b="1" dirty="0" err="1">
                <a:latin typeface="Times New Roman" panose="02020603050405020304" pitchFamily="18" charset="0"/>
              </a:rPr>
              <a:t>bicarbonate</a:t>
            </a:r>
            <a:r>
              <a:rPr lang="cs-CZ" altLang="cs-CZ" sz="1400" b="1" dirty="0">
                <a:latin typeface="Times New Roman" panose="02020603050405020304" pitchFamily="18" charset="0"/>
              </a:rPr>
              <a:t> </a:t>
            </a:r>
            <a:r>
              <a:rPr lang="cs-CZ" altLang="cs-CZ" sz="1400" b="1" dirty="0" err="1">
                <a:latin typeface="Times New Roman" panose="02020603050405020304" pitchFamily="18" charset="0"/>
              </a:rPr>
              <a:t>buffers</a:t>
            </a:r>
            <a:r>
              <a:rPr lang="cs-CZ" altLang="cs-CZ" sz="1400" b="1" dirty="0">
                <a:latin typeface="Times New Roman" panose="02020603050405020304" pitchFamily="18" charset="0"/>
              </a:rPr>
              <a:t> in ISF</a:t>
            </a:r>
          </a:p>
        </p:txBody>
      </p:sp>
      <p:sp>
        <p:nvSpPr>
          <p:cNvPr id="138316" name="Rectangle 95">
            <a:extLst>
              <a:ext uri="{FF2B5EF4-FFF2-40B4-BE49-F238E27FC236}">
                <a16:creationId xmlns:a16="http://schemas.microsoft.com/office/drawing/2014/main" id="{D2A235E1-295E-4267-9437-6771C9FCDE22}"/>
              </a:ext>
            </a:extLst>
          </p:cNvPr>
          <p:cNvSpPr>
            <a:spLocks noChangeArrowheads="1"/>
          </p:cNvSpPr>
          <p:nvPr/>
        </p:nvSpPr>
        <p:spPr bwMode="auto">
          <a:xfrm>
            <a:off x="8901113" y="6059489"/>
            <a:ext cx="1103312" cy="1365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41056" name="Text Box 96">
            <a:extLst>
              <a:ext uri="{FF2B5EF4-FFF2-40B4-BE49-F238E27FC236}">
                <a16:creationId xmlns:a16="http://schemas.microsoft.com/office/drawing/2014/main" id="{4893C280-6D24-4689-A3E8-06F576F7E0EC}"/>
              </a:ext>
            </a:extLst>
          </p:cNvPr>
          <p:cNvSpPr txBox="1">
            <a:spLocks noChangeArrowheads="1"/>
          </p:cNvSpPr>
          <p:nvPr/>
        </p:nvSpPr>
        <p:spPr bwMode="auto">
          <a:xfrm>
            <a:off x="3627439" y="2705100"/>
            <a:ext cx="2340705" cy="861774"/>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wrap="none">
            <a:spAutoFit/>
          </a:bodyPr>
          <a:lstStyle/>
          <a:p>
            <a:pPr>
              <a:defRPr/>
            </a:pPr>
            <a:r>
              <a:rPr lang="cs-CZ" sz="1600" b="1" dirty="0" err="1"/>
              <a:t>When</a:t>
            </a:r>
            <a:r>
              <a:rPr lang="cs-CZ" sz="1600" b="1" dirty="0"/>
              <a:t>  pCO</a:t>
            </a:r>
            <a:r>
              <a:rPr lang="cs-CZ" sz="1600" b="1" baseline="-25000" dirty="0"/>
              <a:t>2 </a:t>
            </a:r>
            <a:r>
              <a:rPr lang="cs-CZ" sz="1600" b="1" dirty="0" err="1"/>
              <a:t>rises</a:t>
            </a:r>
            <a:endParaRPr lang="cs-CZ" sz="1400" b="1" dirty="0"/>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p>
          <a:p>
            <a:pPr>
              <a:defRPr/>
            </a:pPr>
            <a:r>
              <a:rPr lang="cs-CZ" sz="1600" b="1" dirty="0">
                <a:latin typeface="Arial" pitchFamily="34" charset="0"/>
              </a:rPr>
              <a:t> drops</a:t>
            </a:r>
            <a:endParaRPr lang="cs-CZ" b="1" baseline="70000" dirty="0">
              <a:latin typeface="Arial" pitchFamily="34" charset="0"/>
            </a:endParaRPr>
          </a:p>
        </p:txBody>
      </p:sp>
      <p:sp>
        <p:nvSpPr>
          <p:cNvPr id="2" name="TextovéPole 1">
            <a:extLst>
              <a:ext uri="{FF2B5EF4-FFF2-40B4-BE49-F238E27FC236}">
                <a16:creationId xmlns:a16="http://schemas.microsoft.com/office/drawing/2014/main" id="{B5B529DF-8722-4B89-93B2-532ABC2DE4CE}"/>
              </a:ext>
            </a:extLst>
          </p:cNvPr>
          <p:cNvSpPr txBox="1"/>
          <p:nvPr/>
        </p:nvSpPr>
        <p:spPr>
          <a:xfrm>
            <a:off x="8292872" y="3401982"/>
            <a:ext cx="805029" cy="400110"/>
          </a:xfrm>
          <a:prstGeom prst="rect">
            <a:avLst/>
          </a:prstGeom>
          <a:noFill/>
        </p:spPr>
        <p:txBody>
          <a:bodyPr wrap="none" rtlCol="0">
            <a:spAutoFit/>
          </a:bodyPr>
          <a:lstStyle/>
          <a:p>
            <a:r>
              <a:rPr lang="cs-CZ" sz="2000" b="1" dirty="0" err="1"/>
              <a:t>Blood</a:t>
            </a:r>
            <a:endParaRPr lang="en-US" sz="2000" b="1" dirty="0"/>
          </a:p>
        </p:txBody>
      </p:sp>
      <p:sp>
        <p:nvSpPr>
          <p:cNvPr id="96" name="TextovéPole 95">
            <a:extLst>
              <a:ext uri="{FF2B5EF4-FFF2-40B4-BE49-F238E27FC236}">
                <a16:creationId xmlns:a16="http://schemas.microsoft.com/office/drawing/2014/main" id="{4A3AF45D-E1A3-4B22-B788-9848BCBEF1C3}"/>
              </a:ext>
            </a:extLst>
          </p:cNvPr>
          <p:cNvSpPr txBox="1"/>
          <p:nvPr/>
        </p:nvSpPr>
        <p:spPr>
          <a:xfrm>
            <a:off x="8412904" y="3938587"/>
            <a:ext cx="1439497" cy="400110"/>
          </a:xfrm>
          <a:prstGeom prst="rect">
            <a:avLst/>
          </a:prstGeom>
          <a:noFill/>
        </p:spPr>
        <p:txBody>
          <a:bodyPr wrap="none" rtlCol="0">
            <a:spAutoFit/>
          </a:bodyPr>
          <a:lstStyle/>
          <a:p>
            <a:r>
              <a:rPr lang="cs-CZ" sz="2000" b="1" dirty="0" err="1"/>
              <a:t>Interstitium</a:t>
            </a:r>
            <a:endParaRPr lang="en-US" sz="2000" b="1"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1024"/>
                                        </p:tgtEl>
                                        <p:attrNameLst>
                                          <p:attrName>style.visibility</p:attrName>
                                        </p:attrNameLst>
                                      </p:cBhvr>
                                      <p:to>
                                        <p:strVal val="visible"/>
                                      </p:to>
                                    </p:set>
                                    <p:animEffect transition="in" filter="checkerboard(across)">
                                      <p:cBhvr>
                                        <p:cTn id="7" dur="500"/>
                                        <p:tgtEl>
                                          <p:spTgt spid="4102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1025"/>
                                        </p:tgtEl>
                                        <p:attrNameLst>
                                          <p:attrName>style.visibility</p:attrName>
                                        </p:attrNameLst>
                                      </p:cBhvr>
                                      <p:to>
                                        <p:strVal val="visible"/>
                                      </p:to>
                                    </p:set>
                                    <p:animEffect transition="in" filter="checkerboard(across)">
                                      <p:cBhvr>
                                        <p:cTn id="10" dur="500"/>
                                        <p:tgtEl>
                                          <p:spTgt spid="41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5"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9458" name="Text Box 2">
            <a:extLst>
              <a:ext uri="{FF2B5EF4-FFF2-40B4-BE49-F238E27FC236}">
                <a16:creationId xmlns:a16="http://schemas.microsoft.com/office/drawing/2014/main" id="{233F7B1C-9296-401C-AF0C-A2A00567B830}"/>
              </a:ext>
            </a:extLst>
          </p:cNvPr>
          <p:cNvSpPr txBox="1">
            <a:spLocks noChangeArrowheads="1"/>
          </p:cNvSpPr>
          <p:nvPr/>
        </p:nvSpPr>
        <p:spPr bwMode="auto">
          <a:xfrm>
            <a:off x="9434514" y="4795838"/>
            <a:ext cx="1252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Outputs</a:t>
            </a:r>
            <a:endParaRPr lang="cs-CZ" altLang="cs-CZ" sz="2400">
              <a:latin typeface="Times New Roman" panose="02020603050405020304" pitchFamily="18" charset="0"/>
            </a:endParaRPr>
          </a:p>
        </p:txBody>
      </p:sp>
      <p:grpSp>
        <p:nvGrpSpPr>
          <p:cNvPr id="19459" name="Group 3">
            <a:extLst>
              <a:ext uri="{FF2B5EF4-FFF2-40B4-BE49-F238E27FC236}">
                <a16:creationId xmlns:a16="http://schemas.microsoft.com/office/drawing/2014/main" id="{1D8D0F29-4C36-44E8-9783-8F4D7E044EF8}"/>
              </a:ext>
            </a:extLst>
          </p:cNvPr>
          <p:cNvGrpSpPr>
            <a:grpSpLocks/>
          </p:cNvGrpSpPr>
          <p:nvPr/>
        </p:nvGrpSpPr>
        <p:grpSpPr bwMode="auto">
          <a:xfrm>
            <a:off x="7265592" y="2678113"/>
            <a:ext cx="1277938" cy="2438400"/>
            <a:chOff x="1190" y="1848"/>
            <a:chExt cx="1113" cy="1934"/>
          </a:xfrm>
        </p:grpSpPr>
        <p:sp>
          <p:nvSpPr>
            <p:cNvPr id="19491" name="AutoShape 4">
              <a:extLst>
                <a:ext uri="{FF2B5EF4-FFF2-40B4-BE49-F238E27FC236}">
                  <a16:creationId xmlns:a16="http://schemas.microsoft.com/office/drawing/2014/main" id="{FA188011-EDE4-47D5-B846-FEF11F39AF70}"/>
                </a:ext>
              </a:extLst>
            </p:cNvPr>
            <p:cNvSpPr>
              <a:spLocks noChangeArrowheads="1"/>
            </p:cNvSpPr>
            <p:nvPr/>
          </p:nvSpPr>
          <p:spPr bwMode="auto">
            <a:xfrm>
              <a:off x="1265" y="1911"/>
              <a:ext cx="958" cy="1351"/>
            </a:xfrm>
            <a:prstGeom prst="can">
              <a:avLst>
                <a:gd name="adj" fmla="val 35256"/>
              </a:avLst>
            </a:prstGeom>
            <a:solidFill>
              <a:schemeClr val="bg2"/>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9492" name="Group 5">
              <a:extLst>
                <a:ext uri="{FF2B5EF4-FFF2-40B4-BE49-F238E27FC236}">
                  <a16:creationId xmlns:a16="http://schemas.microsoft.com/office/drawing/2014/main" id="{39C108B5-089E-4C5F-8CAE-59C2F5BF99B3}"/>
                </a:ext>
              </a:extLst>
            </p:cNvPr>
            <p:cNvGrpSpPr>
              <a:grpSpLocks/>
            </p:cNvGrpSpPr>
            <p:nvPr/>
          </p:nvGrpSpPr>
          <p:grpSpPr bwMode="auto">
            <a:xfrm>
              <a:off x="1265" y="2865"/>
              <a:ext cx="962" cy="870"/>
              <a:chOff x="2539" y="2227"/>
              <a:chExt cx="962" cy="870"/>
            </a:xfrm>
          </p:grpSpPr>
          <p:sp>
            <p:nvSpPr>
              <p:cNvPr id="19495" name="Freeform 6">
                <a:extLst>
                  <a:ext uri="{FF2B5EF4-FFF2-40B4-BE49-F238E27FC236}">
                    <a16:creationId xmlns:a16="http://schemas.microsoft.com/office/drawing/2014/main" id="{271AABF8-4FEC-4F9E-AF13-EEBCBB640313}"/>
                  </a:ext>
                </a:extLst>
              </p:cNvPr>
              <p:cNvSpPr>
                <a:spLocks/>
              </p:cNvSpPr>
              <p:nvPr/>
            </p:nvSpPr>
            <p:spPr bwMode="auto">
              <a:xfrm>
                <a:off x="2539" y="2399"/>
                <a:ext cx="958" cy="698"/>
              </a:xfrm>
              <a:custGeom>
                <a:avLst/>
                <a:gdLst>
                  <a:gd name="T0" fmla="*/ 0 w 1915"/>
                  <a:gd name="T1" fmla="*/ 0 h 1396"/>
                  <a:gd name="T2" fmla="*/ 0 w 1915"/>
                  <a:gd name="T3" fmla="*/ 5 h 1396"/>
                  <a:gd name="T4" fmla="*/ 1 w 1915"/>
                  <a:gd name="T5" fmla="*/ 5 h 1396"/>
                  <a:gd name="T6" fmla="*/ 1 w 1915"/>
                  <a:gd name="T7" fmla="*/ 5 h 1396"/>
                  <a:gd name="T8" fmla="*/ 1 w 1915"/>
                  <a:gd name="T9" fmla="*/ 5 h 1396"/>
                  <a:gd name="T10" fmla="*/ 1 w 1915"/>
                  <a:gd name="T11" fmla="*/ 5 h 1396"/>
                  <a:gd name="T12" fmla="*/ 1 w 1915"/>
                  <a:gd name="T13" fmla="*/ 5 h 1396"/>
                  <a:gd name="T14" fmla="*/ 1 w 1915"/>
                  <a:gd name="T15" fmla="*/ 5 h 1396"/>
                  <a:gd name="T16" fmla="*/ 1 w 1915"/>
                  <a:gd name="T17" fmla="*/ 5 h 1396"/>
                  <a:gd name="T18" fmla="*/ 2 w 1915"/>
                  <a:gd name="T19" fmla="*/ 6 h 1396"/>
                  <a:gd name="T20" fmla="*/ 2 w 1915"/>
                  <a:gd name="T21" fmla="*/ 6 h 1396"/>
                  <a:gd name="T22" fmla="*/ 2 w 1915"/>
                  <a:gd name="T23" fmla="*/ 6 h 1396"/>
                  <a:gd name="T24" fmla="*/ 2 w 1915"/>
                  <a:gd name="T25" fmla="*/ 6 h 1396"/>
                  <a:gd name="T26" fmla="*/ 3 w 1915"/>
                  <a:gd name="T27" fmla="*/ 6 h 1396"/>
                  <a:gd name="T28" fmla="*/ 3 w 1915"/>
                  <a:gd name="T29" fmla="*/ 6 h 1396"/>
                  <a:gd name="T30" fmla="*/ 3 w 1915"/>
                  <a:gd name="T31" fmla="*/ 6 h 1396"/>
                  <a:gd name="T32" fmla="*/ 4 w 1915"/>
                  <a:gd name="T33" fmla="*/ 6 h 1396"/>
                  <a:gd name="T34" fmla="*/ 4 w 1915"/>
                  <a:gd name="T35" fmla="*/ 6 h 1396"/>
                  <a:gd name="T36" fmla="*/ 4 w 1915"/>
                  <a:gd name="T37" fmla="*/ 6 h 1396"/>
                  <a:gd name="T38" fmla="*/ 5 w 1915"/>
                  <a:gd name="T39" fmla="*/ 6 h 1396"/>
                  <a:gd name="T40" fmla="*/ 5 w 1915"/>
                  <a:gd name="T41" fmla="*/ 6 h 1396"/>
                  <a:gd name="T42" fmla="*/ 5 w 1915"/>
                  <a:gd name="T43" fmla="*/ 6 h 1396"/>
                  <a:gd name="T44" fmla="*/ 6 w 1915"/>
                  <a:gd name="T45" fmla="*/ 6 h 1396"/>
                  <a:gd name="T46" fmla="*/ 6 w 1915"/>
                  <a:gd name="T47" fmla="*/ 6 h 1396"/>
                  <a:gd name="T48" fmla="*/ 6 w 1915"/>
                  <a:gd name="T49" fmla="*/ 6 h 1396"/>
                  <a:gd name="T50" fmla="*/ 7 w 1915"/>
                  <a:gd name="T51" fmla="*/ 6 h 1396"/>
                  <a:gd name="T52" fmla="*/ 7 w 1915"/>
                  <a:gd name="T53" fmla="*/ 6 h 1396"/>
                  <a:gd name="T54" fmla="*/ 7 w 1915"/>
                  <a:gd name="T55" fmla="*/ 5 h 1396"/>
                  <a:gd name="T56" fmla="*/ 7 w 1915"/>
                  <a:gd name="T57" fmla="*/ 5 h 1396"/>
                  <a:gd name="T58" fmla="*/ 7 w 1915"/>
                  <a:gd name="T59" fmla="*/ 5 h 1396"/>
                  <a:gd name="T60" fmla="*/ 8 w 1915"/>
                  <a:gd name="T61" fmla="*/ 5 h 1396"/>
                  <a:gd name="T62" fmla="*/ 8 w 1915"/>
                  <a:gd name="T63" fmla="*/ 5 h 1396"/>
                  <a:gd name="T64" fmla="*/ 8 w 1915"/>
                  <a:gd name="T65" fmla="*/ 5 h 1396"/>
                  <a:gd name="T66" fmla="*/ 8 w 1915"/>
                  <a:gd name="T67" fmla="*/ 5 h 1396"/>
                  <a:gd name="T68" fmla="*/ 8 w 1915"/>
                  <a:gd name="T69" fmla="*/ 5 h 1396"/>
                  <a:gd name="T70" fmla="*/ 8 w 1915"/>
                  <a:gd name="T71" fmla="*/ 1 h 1396"/>
                  <a:gd name="T72" fmla="*/ 0 w 1915"/>
                  <a:gd name="T73" fmla="*/ 0 h 13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15"/>
                  <a:gd name="T112" fmla="*/ 0 h 1396"/>
                  <a:gd name="T113" fmla="*/ 1915 w 1915"/>
                  <a:gd name="T114" fmla="*/ 1396 h 13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15" h="1396">
                    <a:moveTo>
                      <a:pt x="0" y="0"/>
                    </a:moveTo>
                    <a:lnTo>
                      <a:pt x="0" y="1041"/>
                    </a:lnTo>
                    <a:lnTo>
                      <a:pt x="13" y="1098"/>
                    </a:lnTo>
                    <a:lnTo>
                      <a:pt x="31" y="1135"/>
                    </a:lnTo>
                    <a:lnTo>
                      <a:pt x="54" y="1170"/>
                    </a:lnTo>
                    <a:lnTo>
                      <a:pt x="88" y="1197"/>
                    </a:lnTo>
                    <a:lnTo>
                      <a:pt x="132" y="1228"/>
                    </a:lnTo>
                    <a:lnTo>
                      <a:pt x="179" y="1251"/>
                    </a:lnTo>
                    <a:lnTo>
                      <a:pt x="230" y="1275"/>
                    </a:lnTo>
                    <a:lnTo>
                      <a:pt x="296" y="1298"/>
                    </a:lnTo>
                    <a:lnTo>
                      <a:pt x="362" y="1322"/>
                    </a:lnTo>
                    <a:lnTo>
                      <a:pt x="424" y="1337"/>
                    </a:lnTo>
                    <a:lnTo>
                      <a:pt x="501" y="1354"/>
                    </a:lnTo>
                    <a:lnTo>
                      <a:pt x="580" y="1367"/>
                    </a:lnTo>
                    <a:lnTo>
                      <a:pt x="648" y="1377"/>
                    </a:lnTo>
                    <a:lnTo>
                      <a:pt x="718" y="1386"/>
                    </a:lnTo>
                    <a:lnTo>
                      <a:pt x="797" y="1391"/>
                    </a:lnTo>
                    <a:lnTo>
                      <a:pt x="884" y="1396"/>
                    </a:lnTo>
                    <a:lnTo>
                      <a:pt x="983" y="1396"/>
                    </a:lnTo>
                    <a:lnTo>
                      <a:pt x="1081" y="1391"/>
                    </a:lnTo>
                    <a:lnTo>
                      <a:pt x="1176" y="1386"/>
                    </a:lnTo>
                    <a:lnTo>
                      <a:pt x="1265" y="1377"/>
                    </a:lnTo>
                    <a:lnTo>
                      <a:pt x="1355" y="1364"/>
                    </a:lnTo>
                    <a:lnTo>
                      <a:pt x="1420" y="1352"/>
                    </a:lnTo>
                    <a:lnTo>
                      <a:pt x="1503" y="1332"/>
                    </a:lnTo>
                    <a:lnTo>
                      <a:pt x="1568" y="1312"/>
                    </a:lnTo>
                    <a:lnTo>
                      <a:pt x="1629" y="1293"/>
                    </a:lnTo>
                    <a:lnTo>
                      <a:pt x="1689" y="1272"/>
                    </a:lnTo>
                    <a:lnTo>
                      <a:pt x="1747" y="1246"/>
                    </a:lnTo>
                    <a:lnTo>
                      <a:pt x="1789" y="1222"/>
                    </a:lnTo>
                    <a:lnTo>
                      <a:pt x="1830" y="1190"/>
                    </a:lnTo>
                    <a:lnTo>
                      <a:pt x="1858" y="1167"/>
                    </a:lnTo>
                    <a:lnTo>
                      <a:pt x="1881" y="1140"/>
                    </a:lnTo>
                    <a:lnTo>
                      <a:pt x="1904" y="1099"/>
                    </a:lnTo>
                    <a:lnTo>
                      <a:pt x="1915" y="1052"/>
                    </a:lnTo>
                    <a:lnTo>
                      <a:pt x="1915" y="1"/>
                    </a:lnTo>
                    <a:lnTo>
                      <a:pt x="0" y="0"/>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6" name="Oval 7">
                <a:extLst>
                  <a:ext uri="{FF2B5EF4-FFF2-40B4-BE49-F238E27FC236}">
                    <a16:creationId xmlns:a16="http://schemas.microsoft.com/office/drawing/2014/main" id="{6637C5AC-2567-49A1-A8C9-32AEEE08610C}"/>
                  </a:ext>
                </a:extLst>
              </p:cNvPr>
              <p:cNvSpPr>
                <a:spLocks noChangeArrowheads="1"/>
              </p:cNvSpPr>
              <p:nvPr/>
            </p:nvSpPr>
            <p:spPr bwMode="auto">
              <a:xfrm>
                <a:off x="2539" y="2227"/>
                <a:ext cx="962" cy="335"/>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9497" name="Oval 8">
                <a:extLst>
                  <a:ext uri="{FF2B5EF4-FFF2-40B4-BE49-F238E27FC236}">
                    <a16:creationId xmlns:a16="http://schemas.microsoft.com/office/drawing/2014/main" id="{29824B70-D6CF-4FCD-9ECB-9DAEA282D3F1}"/>
                  </a:ext>
                </a:extLst>
              </p:cNvPr>
              <p:cNvSpPr>
                <a:spLocks noChangeArrowheads="1"/>
              </p:cNvSpPr>
              <p:nvPr/>
            </p:nvSpPr>
            <p:spPr bwMode="auto">
              <a:xfrm>
                <a:off x="2574" y="2250"/>
                <a:ext cx="889" cy="29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9493" name="AutoShape 9">
              <a:extLst>
                <a:ext uri="{FF2B5EF4-FFF2-40B4-BE49-F238E27FC236}">
                  <a16:creationId xmlns:a16="http://schemas.microsoft.com/office/drawing/2014/main" id="{1BB8EE79-1F35-4BB9-AC1C-FCF6A92ACD8B}"/>
                </a:ext>
              </a:extLst>
            </p:cNvPr>
            <p:cNvSpPr>
              <a:spLocks noChangeArrowheads="1"/>
            </p:cNvSpPr>
            <p:nvPr/>
          </p:nvSpPr>
          <p:spPr bwMode="auto">
            <a:xfrm>
              <a:off x="1190" y="1848"/>
              <a:ext cx="1113" cy="1934"/>
            </a:xfrm>
            <a:prstGeom prst="can">
              <a:avLst>
                <a:gd name="adj" fmla="val 43441"/>
              </a:avLst>
            </a:prstGeom>
            <a:solidFill>
              <a:schemeClr val="folHlink">
                <a:alpha val="50195"/>
              </a:schemeClr>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66922" name="Oval 10">
              <a:extLst>
                <a:ext uri="{FF2B5EF4-FFF2-40B4-BE49-F238E27FC236}">
                  <a16:creationId xmlns:a16="http://schemas.microsoft.com/office/drawing/2014/main" id="{73C8D1EF-7592-44F7-BEF8-9F292783EC39}"/>
                </a:ext>
              </a:extLst>
            </p:cNvPr>
            <p:cNvSpPr>
              <a:spLocks noChangeArrowheads="1"/>
            </p:cNvSpPr>
            <p:nvPr/>
          </p:nvSpPr>
          <p:spPr bwMode="auto">
            <a:xfrm>
              <a:off x="1269" y="1906"/>
              <a:ext cx="950" cy="345"/>
            </a:xfrm>
            <a:prstGeom prst="ellipse">
              <a:avLst/>
            </a:prstGeom>
            <a:gradFill rotWithShape="0">
              <a:gsLst>
                <a:gs pos="0">
                  <a:schemeClr val="bg2">
                    <a:gamma/>
                    <a:shade val="46275"/>
                    <a:invGamma/>
                  </a:schemeClr>
                </a:gs>
                <a:gs pos="100000">
                  <a:schemeClr val="bg2"/>
                </a:gs>
              </a:gsLst>
              <a:lin ang="0" scaled="1"/>
            </a:gradFill>
            <a:ln w="9525">
              <a:solidFill>
                <a:schemeClr val="tx1"/>
              </a:solidFill>
              <a:round/>
              <a:headEnd/>
              <a:tailEnd/>
            </a:ln>
            <a:effectLst/>
          </p:spPr>
          <p:txBody>
            <a:bodyPr wrap="none" anchor="ctr"/>
            <a:lstStyle/>
            <a:p>
              <a:pPr>
                <a:defRPr/>
              </a:pPr>
              <a:endParaRPr lang="en-GB"/>
            </a:p>
          </p:txBody>
        </p:sp>
      </p:grpSp>
      <p:grpSp>
        <p:nvGrpSpPr>
          <p:cNvPr id="19460" name="Group 11">
            <a:extLst>
              <a:ext uri="{FF2B5EF4-FFF2-40B4-BE49-F238E27FC236}">
                <a16:creationId xmlns:a16="http://schemas.microsoft.com/office/drawing/2014/main" id="{8CDED7FF-1EAA-463E-8D76-ACA7A218050E}"/>
              </a:ext>
            </a:extLst>
          </p:cNvPr>
          <p:cNvGrpSpPr>
            <a:grpSpLocks/>
          </p:cNvGrpSpPr>
          <p:nvPr/>
        </p:nvGrpSpPr>
        <p:grpSpPr bwMode="auto">
          <a:xfrm>
            <a:off x="9317038" y="5008564"/>
            <a:ext cx="76200" cy="320675"/>
            <a:chOff x="4076" y="3462"/>
            <a:chExt cx="66" cy="255"/>
          </a:xfrm>
        </p:grpSpPr>
        <p:sp>
          <p:nvSpPr>
            <p:cNvPr id="19489" name="Freeform 12">
              <a:extLst>
                <a:ext uri="{FF2B5EF4-FFF2-40B4-BE49-F238E27FC236}">
                  <a16:creationId xmlns:a16="http://schemas.microsoft.com/office/drawing/2014/main" id="{E75AF157-0CEE-4045-B150-08D5B472836D}"/>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0 w 196"/>
                <a:gd name="T7" fmla="*/ 0 h 371"/>
                <a:gd name="T8" fmla="*/ 0 w 196"/>
                <a:gd name="T9" fmla="*/ 0 h 371"/>
                <a:gd name="T10" fmla="*/ 0 w 196"/>
                <a:gd name="T11" fmla="*/ 0 h 371"/>
                <a:gd name="T12" fmla="*/ 0 w 196"/>
                <a:gd name="T13" fmla="*/ 0 h 371"/>
                <a:gd name="T14" fmla="*/ 0 w 196"/>
                <a:gd name="T15" fmla="*/ 0 h 371"/>
                <a:gd name="T16" fmla="*/ 0 w 196"/>
                <a:gd name="T17" fmla="*/ 0 h 371"/>
                <a:gd name="T18" fmla="*/ 0 w 196"/>
                <a:gd name="T19" fmla="*/ 0 h 371"/>
                <a:gd name="T20" fmla="*/ 0 w 196"/>
                <a:gd name="T21" fmla="*/ 0 h 371"/>
                <a:gd name="T22" fmla="*/ 0 w 196"/>
                <a:gd name="T23" fmla="*/ 0 h 371"/>
                <a:gd name="T24" fmla="*/ 0 w 196"/>
                <a:gd name="T25" fmla="*/ 0 h 371"/>
                <a:gd name="T26" fmla="*/ 0 w 196"/>
                <a:gd name="T27" fmla="*/ 0 h 371"/>
                <a:gd name="T28" fmla="*/ 0 w 196"/>
                <a:gd name="T29" fmla="*/ 0 h 371"/>
                <a:gd name="T30" fmla="*/ 0 w 196"/>
                <a:gd name="T31" fmla="*/ 0 h 371"/>
                <a:gd name="T32" fmla="*/ 0 w 196"/>
                <a:gd name="T33" fmla="*/ 0 h 371"/>
                <a:gd name="T34" fmla="*/ 0 w 196"/>
                <a:gd name="T35" fmla="*/ 0 h 371"/>
                <a:gd name="T36" fmla="*/ 0 w 196"/>
                <a:gd name="T37" fmla="*/ 0 h 371"/>
                <a:gd name="T38" fmla="*/ 0 w 196"/>
                <a:gd name="T39" fmla="*/ 0 h 371"/>
                <a:gd name="T40" fmla="*/ 0 w 196"/>
                <a:gd name="T41" fmla="*/ 0 h 371"/>
                <a:gd name="T42" fmla="*/ 0 w 196"/>
                <a:gd name="T43" fmla="*/ 0 h 371"/>
                <a:gd name="T44" fmla="*/ 0 w 196"/>
                <a:gd name="T45" fmla="*/ 0 h 371"/>
                <a:gd name="T46" fmla="*/ 0 w 196"/>
                <a:gd name="T47" fmla="*/ 0 h 371"/>
                <a:gd name="T48" fmla="*/ 0 w 196"/>
                <a:gd name="T49" fmla="*/ 0 h 371"/>
                <a:gd name="T50" fmla="*/ 0 w 196"/>
                <a:gd name="T51" fmla="*/ 0 h 371"/>
                <a:gd name="T52" fmla="*/ 0 w 196"/>
                <a:gd name="T53" fmla="*/ 0 h 371"/>
                <a:gd name="T54" fmla="*/ 0 w 196"/>
                <a:gd name="T55" fmla="*/ 0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13">
              <a:extLst>
                <a:ext uri="{FF2B5EF4-FFF2-40B4-BE49-F238E27FC236}">
                  <a16:creationId xmlns:a16="http://schemas.microsoft.com/office/drawing/2014/main" id="{AA50E47B-86BD-45C9-8EDD-931D8DC4B34A}"/>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19461" name="Object 44">
            <a:extLst>
              <a:ext uri="{FF2B5EF4-FFF2-40B4-BE49-F238E27FC236}">
                <a16:creationId xmlns:a16="http://schemas.microsoft.com/office/drawing/2014/main" id="{1D669AB1-EDB9-4F89-A12A-D15A8B140108}"/>
              </a:ext>
            </a:extLst>
          </p:cNvPr>
          <p:cNvGraphicFramePr>
            <a:graphicFrameLocks noChangeAspect="1"/>
          </p:cNvGraphicFramePr>
          <p:nvPr/>
        </p:nvGraphicFramePr>
        <p:xfrm>
          <a:off x="8702676" y="4284663"/>
          <a:ext cx="822325" cy="715962"/>
        </p:xfrm>
        <a:graphic>
          <a:graphicData uri="http://schemas.openxmlformats.org/presentationml/2006/ole">
            <mc:AlternateContent xmlns:mc="http://schemas.openxmlformats.org/markup-compatibility/2006">
              <mc:Choice xmlns:v="urn:schemas-microsoft-com:vml" Requires="v">
                <p:oleObj name="Clip" r:id="rId4" imgW="9134475" imgH="6848475" progId="">
                  <p:embed/>
                </p:oleObj>
              </mc:Choice>
              <mc:Fallback>
                <p:oleObj name="Clip" r:id="rId4" imgW="9134475" imgH="6848475" progId="">
                  <p:embed/>
                  <p:pic>
                    <p:nvPicPr>
                      <p:cNvPr id="19461" name="Object 44">
                        <a:extLst>
                          <a:ext uri="{FF2B5EF4-FFF2-40B4-BE49-F238E27FC236}">
                            <a16:creationId xmlns:a16="http://schemas.microsoft.com/office/drawing/2014/main" id="{1D669AB1-EDB9-4F89-A12A-D15A8B1401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02676" y="4284663"/>
                        <a:ext cx="822325"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462" name="Rectangle 15">
            <a:extLst>
              <a:ext uri="{FF2B5EF4-FFF2-40B4-BE49-F238E27FC236}">
                <a16:creationId xmlns:a16="http://schemas.microsoft.com/office/drawing/2014/main" id="{A96170FE-25C7-4C4C-9583-9F99E1F4E1A8}"/>
              </a:ext>
            </a:extLst>
          </p:cNvPr>
          <p:cNvSpPr>
            <a:spLocks noChangeArrowheads="1"/>
          </p:cNvSpPr>
          <p:nvPr/>
        </p:nvSpPr>
        <p:spPr bwMode="auto">
          <a:xfrm>
            <a:off x="8528051" y="4465638"/>
            <a:ext cx="371475" cy="387350"/>
          </a:xfrm>
          <a:prstGeom prst="rect">
            <a:avLst/>
          </a:prstGeom>
          <a:solidFill>
            <a:schemeClr val="bg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9463" name="Rectangle 16">
            <a:extLst>
              <a:ext uri="{FF2B5EF4-FFF2-40B4-BE49-F238E27FC236}">
                <a16:creationId xmlns:a16="http://schemas.microsoft.com/office/drawing/2014/main" id="{EF7A56F9-0D3C-42C1-998D-5FD8BFBFDD26}"/>
              </a:ext>
            </a:extLst>
          </p:cNvPr>
          <p:cNvSpPr>
            <a:spLocks noChangeArrowheads="1"/>
          </p:cNvSpPr>
          <p:nvPr/>
        </p:nvSpPr>
        <p:spPr bwMode="auto">
          <a:xfrm>
            <a:off x="8429625" y="4630738"/>
            <a:ext cx="463550" cy="74612"/>
          </a:xfrm>
          <a:prstGeom prst="rect">
            <a:avLst/>
          </a:prstGeom>
          <a:solidFill>
            <a:srgbClr val="0099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9464" name="Group 17">
            <a:extLst>
              <a:ext uri="{FF2B5EF4-FFF2-40B4-BE49-F238E27FC236}">
                <a16:creationId xmlns:a16="http://schemas.microsoft.com/office/drawing/2014/main" id="{D3E755F6-BAB6-4AFE-8B35-3B92BA8388FB}"/>
              </a:ext>
            </a:extLst>
          </p:cNvPr>
          <p:cNvGrpSpPr>
            <a:grpSpLocks/>
          </p:cNvGrpSpPr>
          <p:nvPr/>
        </p:nvGrpSpPr>
        <p:grpSpPr bwMode="auto">
          <a:xfrm>
            <a:off x="7432676" y="1195389"/>
            <a:ext cx="879475" cy="1404937"/>
            <a:chOff x="628" y="1648"/>
            <a:chExt cx="766" cy="1115"/>
          </a:xfrm>
        </p:grpSpPr>
        <p:sp>
          <p:nvSpPr>
            <p:cNvPr id="19480" name="Freeform 18">
              <a:extLst>
                <a:ext uri="{FF2B5EF4-FFF2-40B4-BE49-F238E27FC236}">
                  <a16:creationId xmlns:a16="http://schemas.microsoft.com/office/drawing/2014/main" id="{F76FE0F8-DC2B-4891-8EF2-0D9B17CEFB92}"/>
                </a:ext>
              </a:extLst>
            </p:cNvPr>
            <p:cNvSpPr>
              <a:spLocks/>
            </p:cNvSpPr>
            <p:nvPr/>
          </p:nvSpPr>
          <p:spPr bwMode="auto">
            <a:xfrm>
              <a:off x="635" y="1733"/>
              <a:ext cx="752" cy="765"/>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1" name="Oval 19">
              <a:extLst>
                <a:ext uri="{FF2B5EF4-FFF2-40B4-BE49-F238E27FC236}">
                  <a16:creationId xmlns:a16="http://schemas.microsoft.com/office/drawing/2014/main" id="{42E62FAC-1E5E-4C80-85AB-56959ECF81BE}"/>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9482" name="Freeform 20">
              <a:extLst>
                <a:ext uri="{FF2B5EF4-FFF2-40B4-BE49-F238E27FC236}">
                  <a16:creationId xmlns:a16="http://schemas.microsoft.com/office/drawing/2014/main" id="{DAC73E65-261A-4214-86BC-94D4D381E23C}"/>
                </a:ext>
              </a:extLst>
            </p:cNvPr>
            <p:cNvSpPr>
              <a:spLocks/>
            </p:cNvSpPr>
            <p:nvPr/>
          </p:nvSpPr>
          <p:spPr bwMode="auto">
            <a:xfrm>
              <a:off x="688" y="1755"/>
              <a:ext cx="652" cy="720"/>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3" name="Freeform 21">
              <a:extLst>
                <a:ext uri="{FF2B5EF4-FFF2-40B4-BE49-F238E27FC236}">
                  <a16:creationId xmlns:a16="http://schemas.microsoft.com/office/drawing/2014/main" id="{410D2773-73FB-47CF-9D62-760217F123E2}"/>
                </a:ext>
              </a:extLst>
            </p:cNvPr>
            <p:cNvSpPr>
              <a:spLocks/>
            </p:cNvSpPr>
            <p:nvPr/>
          </p:nvSpPr>
          <p:spPr bwMode="auto">
            <a:xfrm>
              <a:off x="800" y="1901"/>
              <a:ext cx="421" cy="576"/>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4" name="Freeform 22">
              <a:extLst>
                <a:ext uri="{FF2B5EF4-FFF2-40B4-BE49-F238E27FC236}">
                  <a16:creationId xmlns:a16="http://schemas.microsoft.com/office/drawing/2014/main" id="{1B8F3C3B-BB82-4E4A-A239-B37F26379DE3}"/>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5" name="Oval 23">
              <a:extLst>
                <a:ext uri="{FF2B5EF4-FFF2-40B4-BE49-F238E27FC236}">
                  <a16:creationId xmlns:a16="http://schemas.microsoft.com/office/drawing/2014/main" id="{122DED99-386C-4D4D-82A3-6C4A85D30FE5}"/>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9486" name="Freeform 24">
              <a:extLst>
                <a:ext uri="{FF2B5EF4-FFF2-40B4-BE49-F238E27FC236}">
                  <a16:creationId xmlns:a16="http://schemas.microsoft.com/office/drawing/2014/main" id="{E2235844-7AA4-45BE-B199-347639AAB891}"/>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7" name="Oval 25">
              <a:extLst>
                <a:ext uri="{FF2B5EF4-FFF2-40B4-BE49-F238E27FC236}">
                  <a16:creationId xmlns:a16="http://schemas.microsoft.com/office/drawing/2014/main" id="{A64BFF1D-EE10-4440-8C3A-0F8411BF9F4C}"/>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9488" name="Oval 26">
              <a:extLst>
                <a:ext uri="{FF2B5EF4-FFF2-40B4-BE49-F238E27FC236}">
                  <a16:creationId xmlns:a16="http://schemas.microsoft.com/office/drawing/2014/main" id="{887A4EB1-56D9-454C-AFA4-9F23F6098F2A}"/>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aphicFrame>
        <p:nvGraphicFramePr>
          <p:cNvPr id="19465" name="Object 45">
            <a:extLst>
              <a:ext uri="{FF2B5EF4-FFF2-40B4-BE49-F238E27FC236}">
                <a16:creationId xmlns:a16="http://schemas.microsoft.com/office/drawing/2014/main" id="{449860BA-7105-4F77-9F80-9817A9D0F1BE}"/>
              </a:ext>
            </a:extLst>
          </p:cNvPr>
          <p:cNvGraphicFramePr>
            <a:graphicFrameLocks noChangeAspect="1"/>
          </p:cNvGraphicFramePr>
          <p:nvPr/>
        </p:nvGraphicFramePr>
        <p:xfrm>
          <a:off x="2862264" y="1195389"/>
          <a:ext cx="2820987" cy="2524125"/>
        </p:xfrm>
        <a:graphic>
          <a:graphicData uri="http://schemas.openxmlformats.org/presentationml/2006/ole">
            <mc:AlternateContent xmlns:mc="http://schemas.openxmlformats.org/markup-compatibility/2006">
              <mc:Choice xmlns:v="urn:schemas-microsoft-com:vml" Requires="v">
                <p:oleObj name="Clip" r:id="rId6" imgW="1785823" imgH="1429207" progId="">
                  <p:embed/>
                </p:oleObj>
              </mc:Choice>
              <mc:Fallback>
                <p:oleObj name="Clip" r:id="rId6" imgW="1785823" imgH="1429207" progId="">
                  <p:embed/>
                  <p:pic>
                    <p:nvPicPr>
                      <p:cNvPr id="19465" name="Object 45">
                        <a:extLst>
                          <a:ext uri="{FF2B5EF4-FFF2-40B4-BE49-F238E27FC236}">
                            <a16:creationId xmlns:a16="http://schemas.microsoft.com/office/drawing/2014/main" id="{449860BA-7105-4F77-9F80-9817A9D0F1B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2264" y="1195389"/>
                        <a:ext cx="2820987"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466" name="Text Box 28">
            <a:extLst>
              <a:ext uri="{FF2B5EF4-FFF2-40B4-BE49-F238E27FC236}">
                <a16:creationId xmlns:a16="http://schemas.microsoft.com/office/drawing/2014/main" id="{D85B6468-4EAD-440E-9EB7-6B7609899885}"/>
              </a:ext>
            </a:extLst>
          </p:cNvPr>
          <p:cNvSpPr txBox="1">
            <a:spLocks noChangeArrowheads="1"/>
          </p:cNvSpPr>
          <p:nvPr/>
        </p:nvSpPr>
        <p:spPr bwMode="auto">
          <a:xfrm>
            <a:off x="8328026" y="1431925"/>
            <a:ext cx="1033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Inputs</a:t>
            </a:r>
          </a:p>
        </p:txBody>
      </p:sp>
      <p:sp>
        <p:nvSpPr>
          <p:cNvPr id="19467" name="Text Box 29">
            <a:extLst>
              <a:ext uri="{FF2B5EF4-FFF2-40B4-BE49-F238E27FC236}">
                <a16:creationId xmlns:a16="http://schemas.microsoft.com/office/drawing/2014/main" id="{F22E92E2-7C5C-4FB7-955A-4D1273BF7E09}"/>
              </a:ext>
            </a:extLst>
          </p:cNvPr>
          <p:cNvSpPr txBox="1">
            <a:spLocks noChangeArrowheads="1"/>
          </p:cNvSpPr>
          <p:nvPr/>
        </p:nvSpPr>
        <p:spPr bwMode="auto">
          <a:xfrm>
            <a:off x="7192568" y="4292600"/>
            <a:ext cx="13763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err="1">
                <a:latin typeface="Times New Roman" panose="02020603050405020304" pitchFamily="18" charset="0"/>
              </a:rPr>
              <a:t>Storage</a:t>
            </a:r>
            <a:endParaRPr lang="cs-CZ" altLang="cs-CZ" sz="2400" b="1" dirty="0">
              <a:latin typeface="Times New Roman" panose="02020603050405020304" pitchFamily="18" charset="0"/>
            </a:endParaRPr>
          </a:p>
        </p:txBody>
      </p:sp>
      <p:sp>
        <p:nvSpPr>
          <p:cNvPr id="19468" name="Text Box 30">
            <a:extLst>
              <a:ext uri="{FF2B5EF4-FFF2-40B4-BE49-F238E27FC236}">
                <a16:creationId xmlns:a16="http://schemas.microsoft.com/office/drawing/2014/main" id="{18E0EC4E-7A02-4A02-8A46-50D8FB9467F9}"/>
              </a:ext>
            </a:extLst>
          </p:cNvPr>
          <p:cNvSpPr txBox="1">
            <a:spLocks noChangeArrowheads="1"/>
          </p:cNvSpPr>
          <p:nvPr/>
        </p:nvSpPr>
        <p:spPr bwMode="auto">
          <a:xfrm>
            <a:off x="1714501" y="3933825"/>
            <a:ext cx="5275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Balance between input and output flow</a:t>
            </a:r>
          </a:p>
        </p:txBody>
      </p:sp>
      <p:sp>
        <p:nvSpPr>
          <p:cNvPr id="166943" name="Text Box 31">
            <a:extLst>
              <a:ext uri="{FF2B5EF4-FFF2-40B4-BE49-F238E27FC236}">
                <a16:creationId xmlns:a16="http://schemas.microsoft.com/office/drawing/2014/main" id="{F7F4DD0C-F2C1-49E9-822E-7654AA8A7920}"/>
              </a:ext>
            </a:extLst>
          </p:cNvPr>
          <p:cNvSpPr txBox="1">
            <a:spLocks noChangeArrowheads="1"/>
          </p:cNvSpPr>
          <p:nvPr/>
        </p:nvSpPr>
        <p:spPr bwMode="auto">
          <a:xfrm>
            <a:off x="4800600" y="5445125"/>
            <a:ext cx="1385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depletion</a:t>
            </a:r>
          </a:p>
        </p:txBody>
      </p:sp>
      <p:sp>
        <p:nvSpPr>
          <p:cNvPr id="166944" name="Text Box 32">
            <a:extLst>
              <a:ext uri="{FF2B5EF4-FFF2-40B4-BE49-F238E27FC236}">
                <a16:creationId xmlns:a16="http://schemas.microsoft.com/office/drawing/2014/main" id="{F8C3872A-285D-47E9-84F4-15AC94F274A6}"/>
              </a:ext>
            </a:extLst>
          </p:cNvPr>
          <p:cNvSpPr txBox="1">
            <a:spLocks noChangeArrowheads="1"/>
          </p:cNvSpPr>
          <p:nvPr/>
        </p:nvSpPr>
        <p:spPr bwMode="auto">
          <a:xfrm>
            <a:off x="2424114" y="4868863"/>
            <a:ext cx="1368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retention</a:t>
            </a:r>
          </a:p>
        </p:txBody>
      </p:sp>
      <p:sp>
        <p:nvSpPr>
          <p:cNvPr id="166945" name="Text Box 33">
            <a:extLst>
              <a:ext uri="{FF2B5EF4-FFF2-40B4-BE49-F238E27FC236}">
                <a16:creationId xmlns:a16="http://schemas.microsoft.com/office/drawing/2014/main" id="{667594F9-EA2D-45CB-9A38-7924AFA9447F}"/>
              </a:ext>
            </a:extLst>
          </p:cNvPr>
          <p:cNvSpPr txBox="1">
            <a:spLocks noChangeArrowheads="1"/>
          </p:cNvSpPr>
          <p:nvPr/>
        </p:nvSpPr>
        <p:spPr bwMode="auto">
          <a:xfrm>
            <a:off x="4192589" y="5084763"/>
            <a:ext cx="319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t>
            </a:r>
            <a:endParaRPr lang="en-US" altLang="cs-CZ" sz="2400">
              <a:latin typeface="Times New Roman" panose="02020603050405020304" pitchFamily="18" charset="0"/>
            </a:endParaRPr>
          </a:p>
        </p:txBody>
      </p:sp>
      <p:sp>
        <p:nvSpPr>
          <p:cNvPr id="166946" name="Line 34">
            <a:extLst>
              <a:ext uri="{FF2B5EF4-FFF2-40B4-BE49-F238E27FC236}">
                <a16:creationId xmlns:a16="http://schemas.microsoft.com/office/drawing/2014/main" id="{A77A6500-33FD-4E2B-BF74-42BB2DD28A7B}"/>
              </a:ext>
            </a:extLst>
          </p:cNvPr>
          <p:cNvSpPr>
            <a:spLocks noChangeShapeType="1"/>
          </p:cNvSpPr>
          <p:nvPr/>
        </p:nvSpPr>
        <p:spPr bwMode="auto">
          <a:xfrm flipH="1">
            <a:off x="3792539" y="4508500"/>
            <a:ext cx="503237" cy="4333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6947" name="Line 35">
            <a:extLst>
              <a:ext uri="{FF2B5EF4-FFF2-40B4-BE49-F238E27FC236}">
                <a16:creationId xmlns:a16="http://schemas.microsoft.com/office/drawing/2014/main" id="{A4E133B0-124C-41B8-98CE-B5EA6415BB7B}"/>
              </a:ext>
            </a:extLst>
          </p:cNvPr>
          <p:cNvSpPr>
            <a:spLocks noChangeShapeType="1"/>
          </p:cNvSpPr>
          <p:nvPr/>
        </p:nvSpPr>
        <p:spPr bwMode="auto">
          <a:xfrm>
            <a:off x="4583114" y="4508500"/>
            <a:ext cx="720725" cy="7191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6948" name="Line 36">
            <a:extLst>
              <a:ext uri="{FF2B5EF4-FFF2-40B4-BE49-F238E27FC236}">
                <a16:creationId xmlns:a16="http://schemas.microsoft.com/office/drawing/2014/main" id="{2EA23386-3475-4476-852B-0D820E5EF46F}"/>
              </a:ext>
            </a:extLst>
          </p:cNvPr>
          <p:cNvSpPr>
            <a:spLocks noChangeShapeType="1"/>
          </p:cNvSpPr>
          <p:nvPr/>
        </p:nvSpPr>
        <p:spPr bwMode="auto">
          <a:xfrm flipV="1">
            <a:off x="2424113" y="5013325"/>
            <a:ext cx="0" cy="2159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6949" name="Line 37">
            <a:extLst>
              <a:ext uri="{FF2B5EF4-FFF2-40B4-BE49-F238E27FC236}">
                <a16:creationId xmlns:a16="http://schemas.microsoft.com/office/drawing/2014/main" id="{3195141F-6BFC-4345-A2FE-0604FFA8DE9E}"/>
              </a:ext>
            </a:extLst>
          </p:cNvPr>
          <p:cNvSpPr>
            <a:spLocks noChangeShapeType="1"/>
          </p:cNvSpPr>
          <p:nvPr/>
        </p:nvSpPr>
        <p:spPr bwMode="auto">
          <a:xfrm>
            <a:off x="6240463" y="5589589"/>
            <a:ext cx="0" cy="2873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6950" name="Line 38">
            <a:extLst>
              <a:ext uri="{FF2B5EF4-FFF2-40B4-BE49-F238E27FC236}">
                <a16:creationId xmlns:a16="http://schemas.microsoft.com/office/drawing/2014/main" id="{F5DAFE66-3105-41ED-9499-ED81DAB035D4}"/>
              </a:ext>
            </a:extLst>
          </p:cNvPr>
          <p:cNvSpPr>
            <a:spLocks noChangeShapeType="1"/>
          </p:cNvSpPr>
          <p:nvPr/>
        </p:nvSpPr>
        <p:spPr bwMode="auto">
          <a:xfrm>
            <a:off x="4367213" y="4652963"/>
            <a:ext cx="0" cy="431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66951" name="Picture 39" descr="j0345367">
            <a:extLst>
              <a:ext uri="{FF2B5EF4-FFF2-40B4-BE49-F238E27FC236}">
                <a16:creationId xmlns:a16="http://schemas.microsoft.com/office/drawing/2014/main" id="{2485240F-1E3A-4CDD-933F-493510D5753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72489" y="5776914"/>
            <a:ext cx="1081087"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52" name="Line 40">
            <a:extLst>
              <a:ext uri="{FF2B5EF4-FFF2-40B4-BE49-F238E27FC236}">
                <a16:creationId xmlns:a16="http://schemas.microsoft.com/office/drawing/2014/main" id="{360DD985-BAA6-4519-99A8-EA7112729A85}"/>
              </a:ext>
            </a:extLst>
          </p:cNvPr>
          <p:cNvSpPr>
            <a:spLocks noChangeShapeType="1"/>
          </p:cNvSpPr>
          <p:nvPr/>
        </p:nvSpPr>
        <p:spPr bwMode="auto">
          <a:xfrm flipH="1" flipV="1">
            <a:off x="7967663" y="5084763"/>
            <a:ext cx="792162" cy="12239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6953" name="Text Box 41">
            <a:extLst>
              <a:ext uri="{FF2B5EF4-FFF2-40B4-BE49-F238E27FC236}">
                <a16:creationId xmlns:a16="http://schemas.microsoft.com/office/drawing/2014/main" id="{BB5A8996-F1CF-4BEE-ABEB-C2531C7D7DBA}"/>
              </a:ext>
            </a:extLst>
          </p:cNvPr>
          <p:cNvSpPr txBox="1">
            <a:spLocks noChangeArrowheads="1"/>
          </p:cNvSpPr>
          <p:nvPr/>
        </p:nvSpPr>
        <p:spPr bwMode="auto">
          <a:xfrm>
            <a:off x="7721600" y="4652963"/>
            <a:ext cx="319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t>
            </a:r>
            <a:endParaRPr lang="en-US" altLang="cs-CZ" sz="2400">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66945"/>
                                        </p:tgtEl>
                                        <p:attrNameLst>
                                          <p:attrName>style.visibility</p:attrName>
                                        </p:attrNameLst>
                                      </p:cBhvr>
                                      <p:to>
                                        <p:strVal val="visible"/>
                                      </p:to>
                                    </p:set>
                                    <p:animEffect transition="in" filter="checkerboard(across)">
                                      <p:cBhvr>
                                        <p:cTn id="7" dur="500"/>
                                        <p:tgtEl>
                                          <p:spTgt spid="166945"/>
                                        </p:tgtEl>
                                      </p:cBhvr>
                                    </p:animEffect>
                                  </p:childTnLst>
                                </p:cTn>
                              </p:par>
                              <p:par>
                                <p:cTn id="8" presetID="5" presetClass="entr" presetSubtype="10" fill="hold" nodeType="withEffect">
                                  <p:stCondLst>
                                    <p:cond delay="0"/>
                                  </p:stCondLst>
                                  <p:childTnLst>
                                    <p:set>
                                      <p:cBhvr>
                                        <p:cTn id="9" dur="1" fill="hold">
                                          <p:stCondLst>
                                            <p:cond delay="0"/>
                                          </p:stCondLst>
                                        </p:cTn>
                                        <p:tgtEl>
                                          <p:spTgt spid="166950"/>
                                        </p:tgtEl>
                                        <p:attrNameLst>
                                          <p:attrName>style.visibility</p:attrName>
                                        </p:attrNameLst>
                                      </p:cBhvr>
                                      <p:to>
                                        <p:strVal val="visible"/>
                                      </p:to>
                                    </p:set>
                                    <p:animEffect transition="in" filter="checkerboard(across)">
                                      <p:cBhvr>
                                        <p:cTn id="10" dur="500"/>
                                        <p:tgtEl>
                                          <p:spTgt spid="16695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nodeType="clickEffect">
                                  <p:stCondLst>
                                    <p:cond delay="0"/>
                                  </p:stCondLst>
                                  <p:childTnLst>
                                    <p:set>
                                      <p:cBhvr>
                                        <p:cTn id="14" dur="1" fill="hold">
                                          <p:stCondLst>
                                            <p:cond delay="0"/>
                                          </p:stCondLst>
                                        </p:cTn>
                                        <p:tgtEl>
                                          <p:spTgt spid="166948"/>
                                        </p:tgtEl>
                                        <p:attrNameLst>
                                          <p:attrName>style.visibility</p:attrName>
                                        </p:attrNameLst>
                                      </p:cBhvr>
                                      <p:to>
                                        <p:strVal val="visible"/>
                                      </p:to>
                                    </p:set>
                                    <p:animEffect transition="in" filter="checkerboard(across)">
                                      <p:cBhvr>
                                        <p:cTn id="15" dur="500"/>
                                        <p:tgtEl>
                                          <p:spTgt spid="166948"/>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66944"/>
                                        </p:tgtEl>
                                        <p:attrNameLst>
                                          <p:attrName>style.visibility</p:attrName>
                                        </p:attrNameLst>
                                      </p:cBhvr>
                                      <p:to>
                                        <p:strVal val="visible"/>
                                      </p:to>
                                    </p:set>
                                    <p:animEffect transition="in" filter="checkerboard(across)">
                                      <p:cBhvr>
                                        <p:cTn id="18" dur="500"/>
                                        <p:tgtEl>
                                          <p:spTgt spid="166944"/>
                                        </p:tgtEl>
                                      </p:cBhvr>
                                    </p:animEffect>
                                  </p:childTnLst>
                                </p:cTn>
                              </p:par>
                              <p:par>
                                <p:cTn id="19" presetID="5" presetClass="entr" presetSubtype="10" fill="hold" nodeType="withEffect">
                                  <p:stCondLst>
                                    <p:cond delay="0"/>
                                  </p:stCondLst>
                                  <p:childTnLst>
                                    <p:set>
                                      <p:cBhvr>
                                        <p:cTn id="20" dur="1" fill="hold">
                                          <p:stCondLst>
                                            <p:cond delay="0"/>
                                          </p:stCondLst>
                                        </p:cTn>
                                        <p:tgtEl>
                                          <p:spTgt spid="166946"/>
                                        </p:tgtEl>
                                        <p:attrNameLst>
                                          <p:attrName>style.visibility</p:attrName>
                                        </p:attrNameLst>
                                      </p:cBhvr>
                                      <p:to>
                                        <p:strVal val="visible"/>
                                      </p:to>
                                    </p:set>
                                    <p:animEffect transition="in" filter="checkerboard(across)">
                                      <p:cBhvr>
                                        <p:cTn id="21" dur="500"/>
                                        <p:tgtEl>
                                          <p:spTgt spid="16694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nodeType="clickEffect">
                                  <p:stCondLst>
                                    <p:cond delay="0"/>
                                  </p:stCondLst>
                                  <p:childTnLst>
                                    <p:set>
                                      <p:cBhvr>
                                        <p:cTn id="25" dur="1" fill="hold">
                                          <p:stCondLst>
                                            <p:cond delay="0"/>
                                          </p:stCondLst>
                                        </p:cTn>
                                        <p:tgtEl>
                                          <p:spTgt spid="166949"/>
                                        </p:tgtEl>
                                        <p:attrNameLst>
                                          <p:attrName>style.visibility</p:attrName>
                                        </p:attrNameLst>
                                      </p:cBhvr>
                                      <p:to>
                                        <p:strVal val="visible"/>
                                      </p:to>
                                    </p:set>
                                    <p:animEffect transition="in" filter="checkerboard(across)">
                                      <p:cBhvr>
                                        <p:cTn id="26" dur="500"/>
                                        <p:tgtEl>
                                          <p:spTgt spid="166949"/>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166943"/>
                                        </p:tgtEl>
                                        <p:attrNameLst>
                                          <p:attrName>style.visibility</p:attrName>
                                        </p:attrNameLst>
                                      </p:cBhvr>
                                      <p:to>
                                        <p:strVal val="visible"/>
                                      </p:to>
                                    </p:set>
                                    <p:animEffect transition="in" filter="checkerboard(across)">
                                      <p:cBhvr>
                                        <p:cTn id="29" dur="500"/>
                                        <p:tgtEl>
                                          <p:spTgt spid="166943"/>
                                        </p:tgtEl>
                                      </p:cBhvr>
                                    </p:animEffect>
                                  </p:childTnLst>
                                </p:cTn>
                              </p:par>
                              <p:par>
                                <p:cTn id="30" presetID="5" presetClass="entr" presetSubtype="10" fill="hold" nodeType="withEffect">
                                  <p:stCondLst>
                                    <p:cond delay="0"/>
                                  </p:stCondLst>
                                  <p:childTnLst>
                                    <p:set>
                                      <p:cBhvr>
                                        <p:cTn id="31" dur="1" fill="hold">
                                          <p:stCondLst>
                                            <p:cond delay="0"/>
                                          </p:stCondLst>
                                        </p:cTn>
                                        <p:tgtEl>
                                          <p:spTgt spid="166947"/>
                                        </p:tgtEl>
                                        <p:attrNameLst>
                                          <p:attrName>style.visibility</p:attrName>
                                        </p:attrNameLst>
                                      </p:cBhvr>
                                      <p:to>
                                        <p:strVal val="visible"/>
                                      </p:to>
                                    </p:set>
                                    <p:animEffect transition="in" filter="checkerboard(across)">
                                      <p:cBhvr>
                                        <p:cTn id="32" dur="500"/>
                                        <p:tgtEl>
                                          <p:spTgt spid="16694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nodeType="clickEffect">
                                  <p:stCondLst>
                                    <p:cond delay="0"/>
                                  </p:stCondLst>
                                  <p:childTnLst>
                                    <p:set>
                                      <p:cBhvr>
                                        <p:cTn id="36" dur="1" fill="hold">
                                          <p:stCondLst>
                                            <p:cond delay="0"/>
                                          </p:stCondLst>
                                        </p:cTn>
                                        <p:tgtEl>
                                          <p:spTgt spid="166952"/>
                                        </p:tgtEl>
                                        <p:attrNameLst>
                                          <p:attrName>style.visibility</p:attrName>
                                        </p:attrNameLst>
                                      </p:cBhvr>
                                      <p:to>
                                        <p:strVal val="visible"/>
                                      </p:to>
                                    </p:set>
                                    <p:animEffect transition="in" filter="checkerboard(across)">
                                      <p:cBhvr>
                                        <p:cTn id="37" dur="500"/>
                                        <p:tgtEl>
                                          <p:spTgt spid="166952"/>
                                        </p:tgtEl>
                                      </p:cBhvr>
                                    </p:animEffect>
                                  </p:childTnLst>
                                </p:cTn>
                              </p:par>
                              <p:par>
                                <p:cTn id="38" presetID="5" presetClass="entr" presetSubtype="10" fill="hold" nodeType="withEffect">
                                  <p:stCondLst>
                                    <p:cond delay="0"/>
                                  </p:stCondLst>
                                  <p:childTnLst>
                                    <p:set>
                                      <p:cBhvr>
                                        <p:cTn id="39" dur="1" fill="hold">
                                          <p:stCondLst>
                                            <p:cond delay="0"/>
                                          </p:stCondLst>
                                        </p:cTn>
                                        <p:tgtEl>
                                          <p:spTgt spid="166951"/>
                                        </p:tgtEl>
                                        <p:attrNameLst>
                                          <p:attrName>style.visibility</p:attrName>
                                        </p:attrNameLst>
                                      </p:cBhvr>
                                      <p:to>
                                        <p:strVal val="visible"/>
                                      </p:to>
                                    </p:set>
                                    <p:animEffect transition="in" filter="checkerboard(across)">
                                      <p:cBhvr>
                                        <p:cTn id="40" dur="500"/>
                                        <p:tgtEl>
                                          <p:spTgt spid="166951"/>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166953"/>
                                        </p:tgtEl>
                                        <p:attrNameLst>
                                          <p:attrName>style.visibility</p:attrName>
                                        </p:attrNameLst>
                                      </p:cBhvr>
                                      <p:to>
                                        <p:strVal val="visible"/>
                                      </p:to>
                                    </p:set>
                                    <p:animEffect transition="in" filter="checkerboard(across)">
                                      <p:cBhvr>
                                        <p:cTn id="43" dur="500"/>
                                        <p:tgtEl>
                                          <p:spTgt spid="166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43" grpId="0"/>
      <p:bldP spid="166944" grpId="0"/>
      <p:bldP spid="166945" grpId="0"/>
      <p:bldP spid="16695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37B0692-936E-442D-A4AA-647BE315961F}"/>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HCO</a:t>
            </a:r>
            <a:r>
              <a:rPr lang="cs-CZ" altLang="cs-CZ" sz="2399" baseline="-25000"/>
              <a:t>3</a:t>
            </a:r>
            <a:r>
              <a:rPr lang="cs-CZ" altLang="cs-CZ" sz="2399" baseline="40000"/>
              <a:t>-</a:t>
            </a:r>
          </a:p>
        </p:txBody>
      </p:sp>
      <p:sp>
        <p:nvSpPr>
          <p:cNvPr id="37891" name="Rectangle 8">
            <a:extLst>
              <a:ext uri="{FF2B5EF4-FFF2-40B4-BE49-F238E27FC236}">
                <a16:creationId xmlns:a16="http://schemas.microsoft.com/office/drawing/2014/main" id="{E4EFF1FC-9A4D-46C9-ACCA-4FF0DFEC6762}"/>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40000"/>
              <a:t>+</a:t>
            </a:r>
          </a:p>
        </p:txBody>
      </p:sp>
      <p:sp>
        <p:nvSpPr>
          <p:cNvPr id="37892" name="Rectangle 10">
            <a:extLst>
              <a:ext uri="{FF2B5EF4-FFF2-40B4-BE49-F238E27FC236}">
                <a16:creationId xmlns:a16="http://schemas.microsoft.com/office/drawing/2014/main" id="{4F47F5F2-28A8-463F-A9F4-F884169CA803}"/>
              </a:ext>
            </a:extLst>
          </p:cNvPr>
          <p:cNvSpPr>
            <a:spLocks noChangeArrowheads="1"/>
          </p:cNvSpPr>
          <p:nvPr/>
        </p:nvSpPr>
        <p:spPr bwMode="auto">
          <a:xfrm>
            <a:off x="6778573" y="5774173"/>
            <a:ext cx="934966" cy="719082"/>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Buf</a:t>
            </a:r>
            <a:r>
              <a:rPr lang="cs-CZ" altLang="cs-CZ" sz="2399" baseline="40000"/>
              <a:t>-</a:t>
            </a:r>
          </a:p>
        </p:txBody>
      </p:sp>
      <p:sp>
        <p:nvSpPr>
          <p:cNvPr id="76806" name="Rectangle 11">
            <a:extLst>
              <a:ext uri="{FF2B5EF4-FFF2-40B4-BE49-F238E27FC236}">
                <a16:creationId xmlns:a16="http://schemas.microsoft.com/office/drawing/2014/main" id="{93139462-1733-47B9-A66C-0EA3B7F41651}"/>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HBuf</a:t>
            </a:r>
            <a:endParaRPr lang="cs-CZ" altLang="cs-CZ" sz="2399" baseline="40000"/>
          </a:p>
        </p:txBody>
      </p:sp>
      <p:sp>
        <p:nvSpPr>
          <p:cNvPr id="37894" name="Rectangle 4">
            <a:extLst>
              <a:ext uri="{FF2B5EF4-FFF2-40B4-BE49-F238E27FC236}">
                <a16:creationId xmlns:a16="http://schemas.microsoft.com/office/drawing/2014/main" id="{D4F6DCB1-8E39-4204-B0EC-5FA33B1FB9A5}"/>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CO</a:t>
            </a:r>
            <a:r>
              <a:rPr lang="cs-CZ" altLang="cs-CZ" sz="2399" baseline="-25000"/>
              <a:t>2</a:t>
            </a:r>
          </a:p>
        </p:txBody>
      </p:sp>
      <p:sp>
        <p:nvSpPr>
          <p:cNvPr id="37895" name="Rectangle 6">
            <a:extLst>
              <a:ext uri="{FF2B5EF4-FFF2-40B4-BE49-F238E27FC236}">
                <a16:creationId xmlns:a16="http://schemas.microsoft.com/office/drawing/2014/main" id="{399D042F-D5D7-4A6F-8F7E-B3F69E0920F0}"/>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25000"/>
              <a:t>2</a:t>
            </a:r>
            <a:r>
              <a:rPr lang="cs-CZ" altLang="cs-CZ" sz="2399"/>
              <a:t>O</a:t>
            </a:r>
            <a:endParaRPr lang="cs-CZ" altLang="cs-CZ" sz="2399" baseline="-25000"/>
          </a:p>
        </p:txBody>
      </p:sp>
      <p:grpSp>
        <p:nvGrpSpPr>
          <p:cNvPr id="2" name="Group 32">
            <a:extLst>
              <a:ext uri="{FF2B5EF4-FFF2-40B4-BE49-F238E27FC236}">
                <a16:creationId xmlns:a16="http://schemas.microsoft.com/office/drawing/2014/main" id="{DD85E5FB-C75A-4D76-B7FD-14EE90D1F86E}"/>
              </a:ext>
            </a:extLst>
          </p:cNvPr>
          <p:cNvGrpSpPr>
            <a:grpSpLocks/>
          </p:cNvGrpSpPr>
          <p:nvPr/>
        </p:nvGrpSpPr>
        <p:grpSpPr bwMode="auto">
          <a:xfrm>
            <a:off x="5088016" y="2141638"/>
            <a:ext cx="1655634" cy="2231852"/>
            <a:chOff x="2245" y="572"/>
            <a:chExt cx="1134" cy="1724"/>
          </a:xfrm>
        </p:grpSpPr>
        <p:sp>
          <p:nvSpPr>
            <p:cNvPr id="76830" name="Line 29">
              <a:extLst>
                <a:ext uri="{FF2B5EF4-FFF2-40B4-BE49-F238E27FC236}">
                  <a16:creationId xmlns:a16="http://schemas.microsoft.com/office/drawing/2014/main" id="{7E3B6CFD-5E88-438D-9FEF-C7D88384E9E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1" name="Line 30">
              <a:extLst>
                <a:ext uri="{FF2B5EF4-FFF2-40B4-BE49-F238E27FC236}">
                  <a16:creationId xmlns:a16="http://schemas.microsoft.com/office/drawing/2014/main" id="{6A2FD57B-8B37-48AB-AE3B-DEF9C9D4E2FA}"/>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2" name="Line 31">
              <a:extLst>
                <a:ext uri="{FF2B5EF4-FFF2-40B4-BE49-F238E27FC236}">
                  <a16:creationId xmlns:a16="http://schemas.microsoft.com/office/drawing/2014/main" id="{CD68BCAA-A9AB-49B2-B176-5E9CC1B1A466}"/>
                </a:ext>
              </a:extLst>
            </p:cNvPr>
            <p:cNvSpPr>
              <a:spLocks noChangeShapeType="1"/>
            </p:cNvSpPr>
            <p:nvPr/>
          </p:nvSpPr>
          <p:spPr bwMode="auto">
            <a:xfrm>
              <a:off x="2245" y="1434"/>
              <a:ext cx="63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897" name="Rectangle 5">
            <a:extLst>
              <a:ext uri="{FF2B5EF4-FFF2-40B4-BE49-F238E27FC236}">
                <a16:creationId xmlns:a16="http://schemas.microsoft.com/office/drawing/2014/main" id="{D3D8423A-D785-49DE-831F-112E9CDE4EDF}"/>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dirty="0"/>
              <a:t>H</a:t>
            </a:r>
            <a:r>
              <a:rPr lang="cs-CZ" altLang="cs-CZ" sz="2000" baseline="-25000" dirty="0"/>
              <a:t>2</a:t>
            </a:r>
            <a:r>
              <a:rPr lang="cs-CZ" altLang="cs-CZ" sz="2000" dirty="0"/>
              <a:t>CO</a:t>
            </a:r>
            <a:r>
              <a:rPr lang="cs-CZ" altLang="cs-CZ" sz="2000" baseline="-25000" dirty="0"/>
              <a:t>3</a:t>
            </a:r>
          </a:p>
        </p:txBody>
      </p:sp>
      <p:grpSp>
        <p:nvGrpSpPr>
          <p:cNvPr id="3" name="Group 41">
            <a:extLst>
              <a:ext uri="{FF2B5EF4-FFF2-40B4-BE49-F238E27FC236}">
                <a16:creationId xmlns:a16="http://schemas.microsoft.com/office/drawing/2014/main" id="{7D8A2A35-F721-4476-A1BA-76ADB6C2C6E6}"/>
              </a:ext>
            </a:extLst>
          </p:cNvPr>
          <p:cNvGrpSpPr>
            <a:grpSpLocks/>
          </p:cNvGrpSpPr>
          <p:nvPr/>
        </p:nvGrpSpPr>
        <p:grpSpPr bwMode="auto">
          <a:xfrm flipH="1">
            <a:off x="2711712" y="2141639"/>
            <a:ext cx="1439752" cy="2160420"/>
            <a:chOff x="2245" y="572"/>
            <a:chExt cx="1134" cy="1724"/>
          </a:xfrm>
        </p:grpSpPr>
        <p:sp>
          <p:nvSpPr>
            <p:cNvPr id="76827" name="Line 42">
              <a:extLst>
                <a:ext uri="{FF2B5EF4-FFF2-40B4-BE49-F238E27FC236}">
                  <a16:creationId xmlns:a16="http://schemas.microsoft.com/office/drawing/2014/main" id="{9BE801CE-AC59-4317-8B1F-2D46BE8439F2}"/>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8" name="Line 43">
              <a:extLst>
                <a:ext uri="{FF2B5EF4-FFF2-40B4-BE49-F238E27FC236}">
                  <a16:creationId xmlns:a16="http://schemas.microsoft.com/office/drawing/2014/main" id="{CF8F8767-60F3-4D27-B925-F88073CA888C}"/>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9" name="Line 44">
              <a:extLst>
                <a:ext uri="{FF2B5EF4-FFF2-40B4-BE49-F238E27FC236}">
                  <a16:creationId xmlns:a16="http://schemas.microsoft.com/office/drawing/2014/main" id="{124EA309-382C-4C86-8158-DC82EE1C15AA}"/>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 name="Group 45">
            <a:extLst>
              <a:ext uri="{FF2B5EF4-FFF2-40B4-BE49-F238E27FC236}">
                <a16:creationId xmlns:a16="http://schemas.microsoft.com/office/drawing/2014/main" id="{7B14136A-BC6F-479C-A5FB-0644CC2FC82F}"/>
              </a:ext>
            </a:extLst>
          </p:cNvPr>
          <p:cNvGrpSpPr>
            <a:grpSpLocks/>
          </p:cNvGrpSpPr>
          <p:nvPr/>
        </p:nvGrpSpPr>
        <p:grpSpPr bwMode="auto">
          <a:xfrm flipH="1">
            <a:off x="7713539" y="4443336"/>
            <a:ext cx="1728653" cy="1585789"/>
            <a:chOff x="2245" y="572"/>
            <a:chExt cx="1134" cy="1724"/>
          </a:xfrm>
        </p:grpSpPr>
        <p:sp>
          <p:nvSpPr>
            <p:cNvPr id="76824" name="Line 46">
              <a:extLst>
                <a:ext uri="{FF2B5EF4-FFF2-40B4-BE49-F238E27FC236}">
                  <a16:creationId xmlns:a16="http://schemas.microsoft.com/office/drawing/2014/main" id="{86943B28-AB4A-4EF2-A73F-C85B7D86C1CB}"/>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5" name="Line 47">
              <a:extLst>
                <a:ext uri="{FF2B5EF4-FFF2-40B4-BE49-F238E27FC236}">
                  <a16:creationId xmlns:a16="http://schemas.microsoft.com/office/drawing/2014/main" id="{B6E9457D-01A1-429A-AE9A-76AAEAC412FB}"/>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6" name="Line 48">
              <a:extLst>
                <a:ext uri="{FF2B5EF4-FFF2-40B4-BE49-F238E27FC236}">
                  <a16:creationId xmlns:a16="http://schemas.microsoft.com/office/drawing/2014/main" id="{87E61221-2C69-48AB-A7A6-BE1D5D030A9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0" name="Rectangle 49">
            <a:extLst>
              <a:ext uri="{FF2B5EF4-FFF2-40B4-BE49-F238E27FC236}">
                <a16:creationId xmlns:a16="http://schemas.microsoft.com/office/drawing/2014/main" id="{B9DCA8A4-6EA0-4FC3-BF0C-2EA93B4C779B}"/>
              </a:ext>
            </a:extLst>
          </p:cNvPr>
          <p:cNvSpPr>
            <a:spLocks noChangeArrowheads="1"/>
          </p:cNvSpPr>
          <p:nvPr/>
        </p:nvSpPr>
        <p:spPr bwMode="auto">
          <a:xfrm>
            <a:off x="1774777" y="1582327"/>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1" name="Rectangle 50">
            <a:extLst>
              <a:ext uri="{FF2B5EF4-FFF2-40B4-BE49-F238E27FC236}">
                <a16:creationId xmlns:a16="http://schemas.microsoft.com/office/drawing/2014/main" id="{C1A0504E-3FC5-4DDF-8A6B-3CC9EF8BE6BF}"/>
              </a:ext>
            </a:extLst>
          </p:cNvPr>
          <p:cNvSpPr>
            <a:spLocks noChangeArrowheads="1"/>
          </p:cNvSpPr>
          <p:nvPr/>
        </p:nvSpPr>
        <p:spPr bwMode="auto">
          <a:xfrm>
            <a:off x="4151465" y="263690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p:txBody>
      </p:sp>
      <p:sp>
        <p:nvSpPr>
          <p:cNvPr id="37902" name="Rectangle 51">
            <a:extLst>
              <a:ext uri="{FF2B5EF4-FFF2-40B4-BE49-F238E27FC236}">
                <a16:creationId xmlns:a16="http://schemas.microsoft.com/office/drawing/2014/main" id="{5BA0C559-2F28-4EEB-90A6-6B14F5BA75B5}"/>
              </a:ext>
            </a:extLst>
          </p:cNvPr>
          <p:cNvSpPr>
            <a:spLocks noChangeArrowheads="1"/>
          </p:cNvSpPr>
          <p:nvPr/>
        </p:nvSpPr>
        <p:spPr bwMode="auto">
          <a:xfrm>
            <a:off x="6743652" y="1557484"/>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3" name="Rectangle 52">
            <a:extLst>
              <a:ext uri="{FF2B5EF4-FFF2-40B4-BE49-F238E27FC236}">
                <a16:creationId xmlns:a16="http://schemas.microsoft.com/office/drawing/2014/main" id="{A11AF888-3EE0-46AC-A1A8-2C756248D316}"/>
              </a:ext>
            </a:extLst>
          </p:cNvPr>
          <p:cNvSpPr>
            <a:spLocks noChangeArrowheads="1"/>
          </p:cNvSpPr>
          <p:nvPr/>
        </p:nvSpPr>
        <p:spPr bwMode="auto">
          <a:xfrm>
            <a:off x="6780240" y="5762992"/>
            <a:ext cx="936552" cy="142864"/>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76817" name="Rectangle 53">
            <a:extLst>
              <a:ext uri="{FF2B5EF4-FFF2-40B4-BE49-F238E27FC236}">
                <a16:creationId xmlns:a16="http://schemas.microsoft.com/office/drawing/2014/main" id="{F22E5DEB-7C9A-4782-BE7B-6939E8D929E6}"/>
              </a:ext>
            </a:extLst>
          </p:cNvPr>
          <p:cNvSpPr>
            <a:spLocks noChangeArrowheads="1"/>
          </p:cNvSpPr>
          <p:nvPr/>
        </p:nvSpPr>
        <p:spPr bwMode="auto">
          <a:xfrm>
            <a:off x="9473467" y="465287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5" name="AutoShape 54">
            <a:extLst>
              <a:ext uri="{FF2B5EF4-FFF2-40B4-BE49-F238E27FC236}">
                <a16:creationId xmlns:a16="http://schemas.microsoft.com/office/drawing/2014/main" id="{9E27FB5B-4D20-405E-BA20-817A37BB48A3}"/>
              </a:ext>
            </a:extLst>
          </p:cNvPr>
          <p:cNvSpPr>
            <a:spLocks noChangeArrowheads="1"/>
          </p:cNvSpPr>
          <p:nvPr/>
        </p:nvSpPr>
        <p:spPr bwMode="auto">
          <a:xfrm rot="4527759">
            <a:off x="1739442" y="945550"/>
            <a:ext cx="792102" cy="431767"/>
          </a:xfrm>
          <a:prstGeom prst="rightArrow">
            <a:avLst>
              <a:gd name="adj1" fmla="val 50000"/>
              <a:gd name="adj2" fmla="val 45864"/>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11319" name="Rectangle 55">
            <a:extLst>
              <a:ext uri="{FF2B5EF4-FFF2-40B4-BE49-F238E27FC236}">
                <a16:creationId xmlns:a16="http://schemas.microsoft.com/office/drawing/2014/main" id="{90FBE1F8-0EC0-49CE-BD2A-FC5CAC4BB4E7}"/>
              </a:ext>
            </a:extLst>
          </p:cNvPr>
          <p:cNvSpPr>
            <a:spLocks noChangeArrowheads="1"/>
          </p:cNvSpPr>
          <p:nvPr/>
        </p:nvSpPr>
        <p:spPr bwMode="auto">
          <a:xfrm>
            <a:off x="1312822" y="5155687"/>
            <a:ext cx="7055894" cy="533359"/>
          </a:xfrm>
          <a:prstGeom prst="rect">
            <a:avLst/>
          </a:prstGeom>
          <a:noFill/>
          <a:ln w="9525">
            <a:noFill/>
            <a:miter lim="800000"/>
            <a:headEnd/>
            <a:tailEnd/>
          </a:ln>
          <a:effectLst/>
        </p:spPr>
        <p:txBody>
          <a:bodyPr/>
          <a:lstStyle/>
          <a:p>
            <a:pPr marL="342881" indent="-342881">
              <a:defRPr/>
            </a:pPr>
            <a:r>
              <a:rPr lang="cs-CZ" sz="3200" dirty="0"/>
              <a:t>BB=[HCO</a:t>
            </a:r>
            <a:r>
              <a:rPr lang="cs-CZ" sz="3200" baseline="-25000" dirty="0"/>
              <a:t>3</a:t>
            </a:r>
            <a:r>
              <a:rPr lang="cs-CZ" sz="3200" baseline="40000" dirty="0"/>
              <a:t>-</a:t>
            </a:r>
            <a:r>
              <a:rPr lang="cs-CZ" sz="3200" dirty="0"/>
              <a:t>] +[Buf</a:t>
            </a:r>
            <a:r>
              <a:rPr lang="cs-CZ" sz="3200" baseline="40000" dirty="0"/>
              <a:t>-</a:t>
            </a:r>
            <a:r>
              <a:rPr lang="cs-CZ" sz="3200" dirty="0"/>
              <a:t>] = </a:t>
            </a:r>
            <a:r>
              <a:rPr lang="cs-CZ" sz="3200" dirty="0" err="1"/>
              <a:t>const</a:t>
            </a:r>
            <a:r>
              <a:rPr lang="cs-CZ" sz="3200" dirty="0"/>
              <a:t>.</a:t>
            </a:r>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7907" name="Rectangle 58">
            <a:extLst>
              <a:ext uri="{FF2B5EF4-FFF2-40B4-BE49-F238E27FC236}">
                <a16:creationId xmlns:a16="http://schemas.microsoft.com/office/drawing/2014/main" id="{BE3CF489-61BD-42C4-8456-94E7101AAF01}"/>
              </a:ext>
            </a:extLst>
          </p:cNvPr>
          <p:cNvSpPr>
            <a:spLocks noGrp="1" noChangeArrowheads="1"/>
          </p:cNvSpPr>
          <p:nvPr>
            <p:ph type="title"/>
          </p:nvPr>
        </p:nvSpPr>
        <p:spPr>
          <a:xfrm>
            <a:off x="431146" y="5756129"/>
            <a:ext cx="6153900" cy="1076242"/>
          </a:xfrm>
        </p:spPr>
        <p:txBody>
          <a:bodyPr>
            <a:normAutofit fontScale="90000"/>
          </a:bodyPr>
          <a:lstStyle/>
          <a:p>
            <a:r>
              <a:rPr lang="en-US" sz="3600" dirty="0">
                <a:solidFill>
                  <a:srgbClr val="FF0000"/>
                </a:solidFill>
              </a:rPr>
              <a:t>BB</a:t>
            </a:r>
            <a:r>
              <a:rPr lang="en-US" sz="3600" dirty="0"/>
              <a:t> concentration </a:t>
            </a:r>
            <a:r>
              <a:rPr lang="en-US" sz="3600" dirty="0">
                <a:solidFill>
                  <a:srgbClr val="FF0000"/>
                </a:solidFill>
              </a:rPr>
              <a:t>is independent of pCO2</a:t>
            </a:r>
            <a:r>
              <a:rPr lang="en-US" sz="3600" dirty="0"/>
              <a:t> (in </a:t>
            </a:r>
            <a:r>
              <a:rPr lang="cs-CZ" sz="3600" dirty="0"/>
              <a:t>in-</a:t>
            </a:r>
            <a:r>
              <a:rPr lang="en-US" sz="3600" dirty="0"/>
              <a:t>vitro blood) </a:t>
            </a:r>
            <a:endParaRPr lang="en-US" dirty="0"/>
          </a:p>
        </p:txBody>
      </p:sp>
      <p:pic>
        <p:nvPicPr>
          <p:cNvPr id="29" name="Picture 10" descr="Summer2003">
            <a:extLst>
              <a:ext uri="{FF2B5EF4-FFF2-40B4-BE49-F238E27FC236}">
                <a16:creationId xmlns:a16="http://schemas.microsoft.com/office/drawing/2014/main" id="{96D7EC9A-D7C4-4D02-BAC0-C1677C1A42C7}"/>
              </a:ext>
            </a:extLst>
          </p:cNvPr>
          <p:cNvPicPr>
            <a:picLocks noChangeAspect="1" noChangeArrowheads="1"/>
          </p:cNvPicPr>
          <p:nvPr/>
        </p:nvPicPr>
        <p:blipFill>
          <a:blip r:embed="rId4"/>
          <a:srcRect l="18808" t="9206" r="45308"/>
          <a:stretch>
            <a:fillRect/>
          </a:stretch>
        </p:blipFill>
        <p:spPr bwMode="auto">
          <a:xfrm>
            <a:off x="8953280" y="143129"/>
            <a:ext cx="1511183" cy="2562028"/>
          </a:xfrm>
          <a:prstGeom prst="rect">
            <a:avLst/>
          </a:prstGeom>
          <a:noFill/>
          <a:effectLst>
            <a:outerShdw blurRad="50800" dist="38100" dir="2700000" algn="tl" rotWithShape="0">
              <a:prstClr val="black">
                <a:alpha val="40000"/>
              </a:prstClr>
            </a:outerShdw>
          </a:effectLst>
        </p:spPr>
      </p:pic>
      <p:sp>
        <p:nvSpPr>
          <p:cNvPr id="76822" name="TextovéPole 29">
            <a:extLst>
              <a:ext uri="{FF2B5EF4-FFF2-40B4-BE49-F238E27FC236}">
                <a16:creationId xmlns:a16="http://schemas.microsoft.com/office/drawing/2014/main" id="{0869BE5F-B2AD-40FF-8BF2-B1F52FEABBB5}"/>
              </a:ext>
            </a:extLst>
          </p:cNvPr>
          <p:cNvSpPr txBox="1">
            <a:spLocks noChangeArrowheads="1"/>
          </p:cNvSpPr>
          <p:nvPr/>
        </p:nvSpPr>
        <p:spPr bwMode="auto">
          <a:xfrm>
            <a:off x="8524688" y="2714681"/>
            <a:ext cx="279435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err="1"/>
              <a:t>Siggaard</a:t>
            </a:r>
            <a:r>
              <a:rPr lang="cs-CZ" altLang="cs-CZ" sz="2399" dirty="0"/>
              <a:t>-Andersen</a:t>
            </a:r>
          </a:p>
        </p:txBody>
      </p:sp>
      <p:sp>
        <p:nvSpPr>
          <p:cNvPr id="76823" name="TextovéPole 30">
            <a:extLst>
              <a:ext uri="{FF2B5EF4-FFF2-40B4-BE49-F238E27FC236}">
                <a16:creationId xmlns:a16="http://schemas.microsoft.com/office/drawing/2014/main" id="{D5CCCEA8-5859-4BF8-89D6-0185E92D372E}"/>
              </a:ext>
            </a:extLst>
          </p:cNvPr>
          <p:cNvSpPr txBox="1">
            <a:spLocks noChangeArrowheads="1"/>
          </p:cNvSpPr>
          <p:nvPr/>
        </p:nvSpPr>
        <p:spPr bwMode="auto">
          <a:xfrm>
            <a:off x="3314916" y="265"/>
            <a:ext cx="49494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dirty="0">
                <a:latin typeface="Arial" panose="020B0604020202020204" pitchFamily="34" charset="0"/>
              </a:rPr>
              <a:t>How to measure ВВ and ВЕ</a:t>
            </a:r>
            <a:r>
              <a:rPr lang="ru-RU" altLang="cs-CZ" sz="2800" dirty="0">
                <a:latin typeface="Arial" panose="020B0604020202020204" pitchFamily="34" charset="0"/>
              </a:rPr>
              <a:t>?</a:t>
            </a:r>
            <a:endParaRPr lang="cs-CZ" altLang="cs-CZ" sz="2800" dirty="0">
              <a:latin typeface="Arial" panose="020B0604020202020204" pitchFamily="34" charset="0"/>
            </a:endParaRPr>
          </a:p>
        </p:txBody>
      </p:sp>
      <p:sp>
        <p:nvSpPr>
          <p:cNvPr id="32" name="Rectangle 50">
            <a:extLst>
              <a:ext uri="{FF2B5EF4-FFF2-40B4-BE49-F238E27FC236}">
                <a16:creationId xmlns:a16="http://schemas.microsoft.com/office/drawing/2014/main" id="{1335FDFA-6D06-459C-A402-0DD05392A355}"/>
              </a:ext>
            </a:extLst>
          </p:cNvPr>
          <p:cNvSpPr>
            <a:spLocks noChangeArrowheads="1"/>
          </p:cNvSpPr>
          <p:nvPr/>
        </p:nvSpPr>
        <p:spPr bwMode="auto">
          <a:xfrm>
            <a:off x="6762699" y="3779811"/>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Tree>
    <p:custDataLst>
      <p:tags r:id="rId1"/>
    </p:custDataLst>
    <p:extLst>
      <p:ext uri="{BB962C8B-B14F-4D97-AF65-F5344CB8AC3E}">
        <p14:creationId xmlns:p14="http://schemas.microsoft.com/office/powerpoint/2010/main" val="136531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905"/>
                                        </p:tgtEl>
                                        <p:attrNameLst>
                                          <p:attrName>style.visibility</p:attrName>
                                        </p:attrNameLst>
                                      </p:cBhvr>
                                      <p:to>
                                        <p:strVal val="visible"/>
                                      </p:to>
                                    </p:set>
                                    <p:anim calcmode="lin" valueType="num">
                                      <p:cBhvr additive="base">
                                        <p:cTn id="7" dur="500" fill="hold"/>
                                        <p:tgtEl>
                                          <p:spTgt spid="37905"/>
                                        </p:tgtEl>
                                        <p:attrNameLst>
                                          <p:attrName>ppt_x</p:attrName>
                                        </p:attrNameLst>
                                      </p:cBhvr>
                                      <p:tavLst>
                                        <p:tav tm="0">
                                          <p:val>
                                            <p:strVal val="#ppt_x"/>
                                          </p:val>
                                        </p:tav>
                                        <p:tav tm="100000">
                                          <p:val>
                                            <p:strVal val="#ppt_x"/>
                                          </p:val>
                                        </p:tav>
                                      </p:tavLst>
                                    </p:anim>
                                    <p:anim calcmode="lin" valueType="num">
                                      <p:cBhvr additive="base">
                                        <p:cTn id="8" dur="500" fill="hold"/>
                                        <p:tgtEl>
                                          <p:spTgt spid="3790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7900"/>
                                        </p:tgtEl>
                                        <p:attrNameLst>
                                          <p:attrName>style.visibility</p:attrName>
                                        </p:attrNameLst>
                                      </p:cBhvr>
                                      <p:to>
                                        <p:strVal val="visible"/>
                                      </p:to>
                                    </p:set>
                                    <p:animEffect transition="in" filter="fade">
                                      <p:cBhvr>
                                        <p:cTn id="13" dur="500"/>
                                        <p:tgtEl>
                                          <p:spTgt spid="3790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7901"/>
                                        </p:tgtEl>
                                        <p:attrNameLst>
                                          <p:attrName>style.visibility</p:attrName>
                                        </p:attrNameLst>
                                      </p:cBhvr>
                                      <p:to>
                                        <p:strVal val="visible"/>
                                      </p:to>
                                    </p:set>
                                    <p:animEffect transition="in" filter="fade">
                                      <p:cBhvr>
                                        <p:cTn id="16" dur="500"/>
                                        <p:tgtEl>
                                          <p:spTgt spid="3790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7902"/>
                                        </p:tgtEl>
                                        <p:attrNameLst>
                                          <p:attrName>style.visibility</p:attrName>
                                        </p:attrNameLst>
                                      </p:cBhvr>
                                      <p:to>
                                        <p:strVal val="visible"/>
                                      </p:to>
                                    </p:set>
                                    <p:animEffect transition="in" filter="fade">
                                      <p:cBhvr>
                                        <p:cTn id="19" dur="500"/>
                                        <p:tgtEl>
                                          <p:spTgt spid="37902"/>
                                        </p:tgtEl>
                                      </p:cBhvr>
                                    </p:animEffect>
                                  </p:childTnLst>
                                </p:cTn>
                              </p:par>
                              <p:par>
                                <p:cTn id="20" presetID="10" presetClass="entr" presetSubtype="0" fill="hold" grpId="1"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32"/>
                                        </p:tgtEl>
                                      </p:cBhvr>
                                    </p:animEffect>
                                    <p:set>
                                      <p:cBhvr>
                                        <p:cTn id="27" dur="1" fill="hold">
                                          <p:stCondLst>
                                            <p:cond delay="499"/>
                                          </p:stCondLst>
                                        </p:cTn>
                                        <p:tgtEl>
                                          <p:spTgt spid="32"/>
                                        </p:tgtEl>
                                        <p:attrNameLst>
                                          <p:attrName>style.visibility</p:attrName>
                                        </p:attrNameLst>
                                      </p:cBhvr>
                                      <p:to>
                                        <p:strVal val="hidden"/>
                                      </p:to>
                                    </p:set>
                                  </p:childTnLst>
                                </p:cTn>
                              </p:par>
                              <p:par>
                                <p:cTn id="28" presetID="10" presetClass="entr" presetSubtype="0" fill="hold" grpId="0" nodeType="withEffect">
                                  <p:stCondLst>
                                    <p:cond delay="0"/>
                                  </p:stCondLst>
                                  <p:childTnLst>
                                    <p:set>
                                      <p:cBhvr>
                                        <p:cTn id="29" dur="1" fill="hold">
                                          <p:stCondLst>
                                            <p:cond delay="0"/>
                                          </p:stCondLst>
                                        </p:cTn>
                                        <p:tgtEl>
                                          <p:spTgt spid="76817"/>
                                        </p:tgtEl>
                                        <p:attrNameLst>
                                          <p:attrName>style.visibility</p:attrName>
                                        </p:attrNameLst>
                                      </p:cBhvr>
                                      <p:to>
                                        <p:strVal val="visible"/>
                                      </p:to>
                                    </p:set>
                                    <p:animEffect transition="in" filter="fade">
                                      <p:cBhvr>
                                        <p:cTn id="30" dur="500"/>
                                        <p:tgtEl>
                                          <p:spTgt spid="768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7903"/>
                                        </p:tgtEl>
                                        <p:attrNameLst>
                                          <p:attrName>style.visibility</p:attrName>
                                        </p:attrNameLst>
                                      </p:cBhvr>
                                      <p:to>
                                        <p:strVal val="visible"/>
                                      </p:to>
                                    </p:set>
                                    <p:animEffect transition="in" filter="fade">
                                      <p:cBhvr>
                                        <p:cTn id="33" dur="500"/>
                                        <p:tgtEl>
                                          <p:spTgt spid="37903"/>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1319"/>
                                        </p:tgtEl>
                                        <p:attrNameLst>
                                          <p:attrName>style.visibility</p:attrName>
                                        </p:attrNameLst>
                                      </p:cBhvr>
                                      <p:to>
                                        <p:strVal val="visible"/>
                                      </p:to>
                                    </p:set>
                                    <p:animEffect transition="in" filter="fade">
                                      <p:cBhvr>
                                        <p:cTn id="38" dur="500"/>
                                        <p:tgtEl>
                                          <p:spTgt spid="113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7907"/>
                                        </p:tgtEl>
                                        <p:attrNameLst>
                                          <p:attrName>style.visibility</p:attrName>
                                        </p:attrNameLst>
                                      </p:cBhvr>
                                      <p:to>
                                        <p:strVal val="visible"/>
                                      </p:to>
                                    </p:set>
                                    <p:animEffect transition="in" filter="fade">
                                      <p:cBhvr>
                                        <p:cTn id="43" dur="500"/>
                                        <p:tgtEl>
                                          <p:spTgt spid="37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0" grpId="0" animBg="1"/>
      <p:bldP spid="37901" grpId="0" animBg="1"/>
      <p:bldP spid="37902" grpId="0" animBg="1"/>
      <p:bldP spid="37903" grpId="0" animBg="1"/>
      <p:bldP spid="76817" grpId="0" animBg="1"/>
      <p:bldP spid="37905" grpId="0" animBg="1"/>
      <p:bldP spid="11319" grpId="0"/>
      <p:bldP spid="37907" grpId="0"/>
      <p:bldP spid="32" grpId="0" animBg="1"/>
      <p:bldP spid="32" grpId="1"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21858" name="Rectangle 56">
            <a:extLst>
              <a:ext uri="{FF2B5EF4-FFF2-40B4-BE49-F238E27FC236}">
                <a16:creationId xmlns:a16="http://schemas.microsoft.com/office/drawing/2014/main" id="{792F2CD5-985B-4C78-8CFD-EE95701C184A}"/>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59" name="Text Box 57">
            <a:extLst>
              <a:ext uri="{FF2B5EF4-FFF2-40B4-BE49-F238E27FC236}">
                <a16:creationId xmlns:a16="http://schemas.microsoft.com/office/drawing/2014/main" id="{FA40D4AF-DDEA-4E99-9245-1B9A211D05A7}"/>
              </a:ext>
            </a:extLst>
          </p:cNvPr>
          <p:cNvSpPr txBox="1">
            <a:spLocks noChangeArrowheads="1"/>
          </p:cNvSpPr>
          <p:nvPr/>
        </p:nvSpPr>
        <p:spPr bwMode="auto">
          <a:xfrm>
            <a:off x="7118351" y="3556000"/>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21860" name="Line 58">
            <a:extLst>
              <a:ext uri="{FF2B5EF4-FFF2-40B4-BE49-F238E27FC236}">
                <a16:creationId xmlns:a16="http://schemas.microsoft.com/office/drawing/2014/main" id="{F5C0D5AE-65D2-446D-9492-9E87481C3A1C}"/>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121861" name="Object 52">
            <a:extLst>
              <a:ext uri="{FF2B5EF4-FFF2-40B4-BE49-F238E27FC236}">
                <a16:creationId xmlns:a16="http://schemas.microsoft.com/office/drawing/2014/main" id="{C3E32C2F-FB95-4E4E-B447-CB0536224970}"/>
              </a:ext>
            </a:extLst>
          </p:cNvPr>
          <p:cNvGraphicFramePr>
            <a:graphicFrameLocks noChangeAspect="1"/>
          </p:cNvGraphicFramePr>
          <p:nvPr/>
        </p:nvGraphicFramePr>
        <p:xfrm>
          <a:off x="1960563" y="404813"/>
          <a:ext cx="1039812" cy="773112"/>
        </p:xfrm>
        <a:graphic>
          <a:graphicData uri="http://schemas.openxmlformats.org/presentationml/2006/ole">
            <mc:AlternateContent xmlns:mc="http://schemas.openxmlformats.org/markup-compatibility/2006">
              <mc:Choice xmlns:v="urn:schemas-microsoft-com:vml" Requires="v">
                <p:oleObj name="Clip" r:id="rId4" imgW="2287616" imgH="1701980" progId="">
                  <p:embed/>
                </p:oleObj>
              </mc:Choice>
              <mc:Fallback>
                <p:oleObj name="Clip" r:id="rId4" imgW="2287616" imgH="1701980" progId="">
                  <p:embed/>
                  <p:pic>
                    <p:nvPicPr>
                      <p:cNvPr id="121861" name="Object 52">
                        <a:extLst>
                          <a:ext uri="{FF2B5EF4-FFF2-40B4-BE49-F238E27FC236}">
                            <a16:creationId xmlns:a16="http://schemas.microsoft.com/office/drawing/2014/main" id="{C3E32C2F-FB95-4E4E-B447-CB05362249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0563" y="404813"/>
                        <a:ext cx="1039812" cy="77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1862" name="AutoShape 3">
            <a:extLst>
              <a:ext uri="{FF2B5EF4-FFF2-40B4-BE49-F238E27FC236}">
                <a16:creationId xmlns:a16="http://schemas.microsoft.com/office/drawing/2014/main" id="{B928ADB8-A0A5-4B4D-9E6A-ED899791804F}"/>
              </a:ext>
            </a:extLst>
          </p:cNvPr>
          <p:cNvSpPr>
            <a:spLocks noChangeArrowheads="1"/>
          </p:cNvSpPr>
          <p:nvPr/>
        </p:nvSpPr>
        <p:spPr bwMode="auto">
          <a:xfrm>
            <a:off x="2339976" y="974725"/>
            <a:ext cx="271463" cy="1493838"/>
          </a:xfrm>
          <a:prstGeom prst="upArrow">
            <a:avLst>
              <a:gd name="adj1" fmla="val 50000"/>
              <a:gd name="adj2" fmla="val 137573"/>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3" name="Rectangle 4">
            <a:extLst>
              <a:ext uri="{FF2B5EF4-FFF2-40B4-BE49-F238E27FC236}">
                <a16:creationId xmlns:a16="http://schemas.microsoft.com/office/drawing/2014/main" id="{88634720-EC2B-4DF6-B699-602BC256E0C3}"/>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1864" name="Rectangle 5">
            <a:extLst>
              <a:ext uri="{FF2B5EF4-FFF2-40B4-BE49-F238E27FC236}">
                <a16:creationId xmlns:a16="http://schemas.microsoft.com/office/drawing/2014/main" id="{0215E77C-24B5-4BD0-AAD3-5577EAD0AE10}"/>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5" name="Rectangle 6">
            <a:extLst>
              <a:ext uri="{FF2B5EF4-FFF2-40B4-BE49-F238E27FC236}">
                <a16:creationId xmlns:a16="http://schemas.microsoft.com/office/drawing/2014/main" id="{F6EA2A60-8F10-4BB4-ACEA-FE83C953C500}"/>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6" name="Rectangle 7">
            <a:extLst>
              <a:ext uri="{FF2B5EF4-FFF2-40B4-BE49-F238E27FC236}">
                <a16:creationId xmlns:a16="http://schemas.microsoft.com/office/drawing/2014/main" id="{F9E480C0-A37A-4EBB-A987-2667AC3E228B}"/>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7" name="Rectangle 8">
            <a:extLst>
              <a:ext uri="{FF2B5EF4-FFF2-40B4-BE49-F238E27FC236}">
                <a16:creationId xmlns:a16="http://schemas.microsoft.com/office/drawing/2014/main" id="{E1D0275E-598B-472A-BE14-2E1CB97C21A1}"/>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8" name="Text Box 9">
            <a:extLst>
              <a:ext uri="{FF2B5EF4-FFF2-40B4-BE49-F238E27FC236}">
                <a16:creationId xmlns:a16="http://schemas.microsoft.com/office/drawing/2014/main" id="{9CDEB777-78AB-465C-A092-E6AB752948D7}"/>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1869" name="Text Box 10">
            <a:extLst>
              <a:ext uri="{FF2B5EF4-FFF2-40B4-BE49-F238E27FC236}">
                <a16:creationId xmlns:a16="http://schemas.microsoft.com/office/drawing/2014/main" id="{5A9810DC-B97F-41B3-B875-2839DCA354AC}"/>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1870" name="Text Box 11">
            <a:extLst>
              <a:ext uri="{FF2B5EF4-FFF2-40B4-BE49-F238E27FC236}">
                <a16:creationId xmlns:a16="http://schemas.microsoft.com/office/drawing/2014/main" id="{51C9A61B-0F23-4CD2-B3F7-0F1D3D706BDE}"/>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1871" name="Text Box 12">
            <a:extLst>
              <a:ext uri="{FF2B5EF4-FFF2-40B4-BE49-F238E27FC236}">
                <a16:creationId xmlns:a16="http://schemas.microsoft.com/office/drawing/2014/main" id="{B6FC0F6D-634B-499A-A55F-1BD49D33690F}"/>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1872" name="Freeform 13">
            <a:extLst>
              <a:ext uri="{FF2B5EF4-FFF2-40B4-BE49-F238E27FC236}">
                <a16:creationId xmlns:a16="http://schemas.microsoft.com/office/drawing/2014/main" id="{A8C38C79-DD3B-4B59-9326-4B8BB4EB6C4A}"/>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73" name="Freeform 14">
            <a:extLst>
              <a:ext uri="{FF2B5EF4-FFF2-40B4-BE49-F238E27FC236}">
                <a16:creationId xmlns:a16="http://schemas.microsoft.com/office/drawing/2014/main" id="{316DBD4A-7001-422D-BAAB-361411995D13}"/>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1874" name="Group 15">
            <a:extLst>
              <a:ext uri="{FF2B5EF4-FFF2-40B4-BE49-F238E27FC236}">
                <a16:creationId xmlns:a16="http://schemas.microsoft.com/office/drawing/2014/main" id="{417C98A5-363D-443F-BE9B-651902570F4F}"/>
              </a:ext>
            </a:extLst>
          </p:cNvPr>
          <p:cNvGrpSpPr>
            <a:grpSpLocks/>
          </p:cNvGrpSpPr>
          <p:nvPr/>
        </p:nvGrpSpPr>
        <p:grpSpPr bwMode="auto">
          <a:xfrm flipH="1">
            <a:off x="2979738" y="1846263"/>
            <a:ext cx="1130300" cy="2038350"/>
            <a:chOff x="2575" y="781"/>
            <a:chExt cx="866" cy="1284"/>
          </a:xfrm>
        </p:grpSpPr>
        <p:sp>
          <p:nvSpPr>
            <p:cNvPr id="121905" name="Freeform 16">
              <a:extLst>
                <a:ext uri="{FF2B5EF4-FFF2-40B4-BE49-F238E27FC236}">
                  <a16:creationId xmlns:a16="http://schemas.microsoft.com/office/drawing/2014/main" id="{36C72F7E-43EB-408D-92B0-835D696AAB42}"/>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906" name="Freeform 17">
              <a:extLst>
                <a:ext uri="{FF2B5EF4-FFF2-40B4-BE49-F238E27FC236}">
                  <a16:creationId xmlns:a16="http://schemas.microsoft.com/office/drawing/2014/main" id="{5C4A20CE-C51C-4FC5-AE48-F876BBD55303}"/>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21875" name="Text Box 18">
            <a:extLst>
              <a:ext uri="{FF2B5EF4-FFF2-40B4-BE49-F238E27FC236}">
                <a16:creationId xmlns:a16="http://schemas.microsoft.com/office/drawing/2014/main" id="{61FD3E41-822E-4A63-806F-7C1EE47640BE}"/>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1876" name="Line 19">
            <a:extLst>
              <a:ext uri="{FF2B5EF4-FFF2-40B4-BE49-F238E27FC236}">
                <a16:creationId xmlns:a16="http://schemas.microsoft.com/office/drawing/2014/main" id="{3E1E9F87-A5D6-4F94-9809-326898C4143B}"/>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7" name="Rectangle 20">
            <a:extLst>
              <a:ext uri="{FF2B5EF4-FFF2-40B4-BE49-F238E27FC236}">
                <a16:creationId xmlns:a16="http://schemas.microsoft.com/office/drawing/2014/main" id="{1A2A1E36-3922-4059-A171-FF224CB9FCC4}"/>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78" name="Text Box 21">
            <a:extLst>
              <a:ext uri="{FF2B5EF4-FFF2-40B4-BE49-F238E27FC236}">
                <a16:creationId xmlns:a16="http://schemas.microsoft.com/office/drawing/2014/main" id="{AFBF3741-CD9F-43F7-82C8-7484CDC2D494}"/>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1879" name="Line 23">
            <a:extLst>
              <a:ext uri="{FF2B5EF4-FFF2-40B4-BE49-F238E27FC236}">
                <a16:creationId xmlns:a16="http://schemas.microsoft.com/office/drawing/2014/main" id="{F870993C-417D-45FE-B558-78EB7AA96749}"/>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80" name="Rectangle 25">
            <a:extLst>
              <a:ext uri="{FF2B5EF4-FFF2-40B4-BE49-F238E27FC236}">
                <a16:creationId xmlns:a16="http://schemas.microsoft.com/office/drawing/2014/main" id="{914FAB90-B12D-493E-9D5A-5503ECC10310}"/>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1" name="Text Box 26">
            <a:extLst>
              <a:ext uri="{FF2B5EF4-FFF2-40B4-BE49-F238E27FC236}">
                <a16:creationId xmlns:a16="http://schemas.microsoft.com/office/drawing/2014/main" id="{7F844178-6219-493F-AEE9-4CE93A2648B1}"/>
              </a:ext>
            </a:extLst>
          </p:cNvPr>
          <p:cNvSpPr txBox="1">
            <a:spLocks noChangeArrowheads="1"/>
          </p:cNvSpPr>
          <p:nvPr/>
        </p:nvSpPr>
        <p:spPr bwMode="auto">
          <a:xfrm>
            <a:off x="6672263" y="5516563"/>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1882" name="Freeform 27">
            <a:extLst>
              <a:ext uri="{FF2B5EF4-FFF2-40B4-BE49-F238E27FC236}">
                <a16:creationId xmlns:a16="http://schemas.microsoft.com/office/drawing/2014/main" id="{027F2FE4-EBC5-4E15-BDF7-04FD25A1E799}"/>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83" name="Freeform 28">
            <a:extLst>
              <a:ext uri="{FF2B5EF4-FFF2-40B4-BE49-F238E27FC236}">
                <a16:creationId xmlns:a16="http://schemas.microsoft.com/office/drawing/2014/main" id="{CB964141-B0C6-4CE0-8480-0644808DC7F9}"/>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84" name="Text Box 29">
            <a:extLst>
              <a:ext uri="{FF2B5EF4-FFF2-40B4-BE49-F238E27FC236}">
                <a16:creationId xmlns:a16="http://schemas.microsoft.com/office/drawing/2014/main" id="{D42D3557-8871-4E22-88AB-5C192ED7A545}"/>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277535" name="Text Box 31">
            <a:extLst>
              <a:ext uri="{FF2B5EF4-FFF2-40B4-BE49-F238E27FC236}">
                <a16:creationId xmlns:a16="http://schemas.microsoft.com/office/drawing/2014/main" id="{093B09EA-4F33-4087-AB4D-A235AF8BDA52}"/>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1886" name="Rectangle 50">
            <a:extLst>
              <a:ext uri="{FF2B5EF4-FFF2-40B4-BE49-F238E27FC236}">
                <a16:creationId xmlns:a16="http://schemas.microsoft.com/office/drawing/2014/main" id="{A32016D9-BA9D-4DD9-8FEC-7885C0F93B0D}"/>
              </a:ext>
            </a:extLst>
          </p:cNvPr>
          <p:cNvSpPr>
            <a:spLocks noChangeArrowheads="1"/>
          </p:cNvSpPr>
          <p:nvPr/>
        </p:nvSpPr>
        <p:spPr bwMode="auto">
          <a:xfrm>
            <a:off x="6543676" y="1398589"/>
            <a:ext cx="1128713" cy="287337"/>
          </a:xfrm>
          <a:prstGeom prst="rect">
            <a:avLst/>
          </a:prstGeom>
          <a:solidFill>
            <a:schemeClr val="bg1"/>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7" name="Rectangle 51">
            <a:extLst>
              <a:ext uri="{FF2B5EF4-FFF2-40B4-BE49-F238E27FC236}">
                <a16:creationId xmlns:a16="http://schemas.microsoft.com/office/drawing/2014/main" id="{D99E2631-807B-4741-A0EF-7801C1204834}"/>
              </a:ext>
            </a:extLst>
          </p:cNvPr>
          <p:cNvSpPr>
            <a:spLocks noChangeArrowheads="1"/>
          </p:cNvSpPr>
          <p:nvPr/>
        </p:nvSpPr>
        <p:spPr bwMode="auto">
          <a:xfrm>
            <a:off x="6523038" y="5143500"/>
            <a:ext cx="1128712" cy="287338"/>
          </a:xfrm>
          <a:prstGeom prst="rect">
            <a:avLst/>
          </a:prstGeom>
          <a:solidFill>
            <a:schemeClr val="bg1"/>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8" name="Rectangle 52">
            <a:extLst>
              <a:ext uri="{FF2B5EF4-FFF2-40B4-BE49-F238E27FC236}">
                <a16:creationId xmlns:a16="http://schemas.microsoft.com/office/drawing/2014/main" id="{BB5E300E-975C-4955-8505-759FE320A252}"/>
              </a:ext>
            </a:extLst>
          </p:cNvPr>
          <p:cNvSpPr>
            <a:spLocks noChangeArrowheads="1"/>
          </p:cNvSpPr>
          <p:nvPr/>
        </p:nvSpPr>
        <p:spPr bwMode="auto">
          <a:xfrm>
            <a:off x="9293226" y="4105275"/>
            <a:ext cx="1128713" cy="287338"/>
          </a:xfrm>
          <a:prstGeom prst="rect">
            <a:avLst/>
          </a:prstGeom>
          <a:solidFill>
            <a:srgbClr val="FF33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9" name="Text Box 59">
            <a:extLst>
              <a:ext uri="{FF2B5EF4-FFF2-40B4-BE49-F238E27FC236}">
                <a16:creationId xmlns:a16="http://schemas.microsoft.com/office/drawing/2014/main" id="{3D45BBD3-45E6-4440-9FAA-9323DE576471}"/>
              </a:ext>
            </a:extLst>
          </p:cNvPr>
          <p:cNvSpPr txBox="1">
            <a:spLocks noChangeArrowheads="1"/>
          </p:cNvSpPr>
          <p:nvPr/>
        </p:nvSpPr>
        <p:spPr bwMode="auto">
          <a:xfrm>
            <a:off x="6272213" y="511333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a:t>
            </a:r>
          </a:p>
        </p:txBody>
      </p:sp>
      <p:sp>
        <p:nvSpPr>
          <p:cNvPr id="121890" name="Rectangle 60">
            <a:extLst>
              <a:ext uri="{FF2B5EF4-FFF2-40B4-BE49-F238E27FC236}">
                <a16:creationId xmlns:a16="http://schemas.microsoft.com/office/drawing/2014/main" id="{E3D52B1D-914D-4BB4-A2B1-45E43AE817C5}"/>
              </a:ext>
            </a:extLst>
          </p:cNvPr>
          <p:cNvSpPr>
            <a:spLocks noChangeArrowheads="1"/>
          </p:cNvSpPr>
          <p:nvPr/>
        </p:nvSpPr>
        <p:spPr bwMode="auto">
          <a:xfrm>
            <a:off x="6672264" y="1395414"/>
            <a:ext cx="7922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baseline="42000">
                <a:latin typeface="Times New Roman" panose="02020603050405020304" pitchFamily="18" charset="0"/>
              </a:rPr>
              <a:t>-</a:t>
            </a:r>
            <a:endParaRPr lang="en-US" altLang="cs-CZ" sz="1400" b="1" baseline="42000">
              <a:latin typeface="Times New Roman" panose="02020603050405020304" pitchFamily="18" charset="0"/>
            </a:endParaRPr>
          </a:p>
        </p:txBody>
      </p:sp>
      <p:grpSp>
        <p:nvGrpSpPr>
          <p:cNvPr id="121891" name="Group 61">
            <a:extLst>
              <a:ext uri="{FF2B5EF4-FFF2-40B4-BE49-F238E27FC236}">
                <a16:creationId xmlns:a16="http://schemas.microsoft.com/office/drawing/2014/main" id="{B4627595-E8C1-4656-BC59-D64823C662B2}"/>
              </a:ext>
            </a:extLst>
          </p:cNvPr>
          <p:cNvGrpSpPr>
            <a:grpSpLocks/>
          </p:cNvGrpSpPr>
          <p:nvPr/>
        </p:nvGrpSpPr>
        <p:grpSpPr bwMode="auto">
          <a:xfrm>
            <a:off x="6600825" y="2276476"/>
            <a:ext cx="560388" cy="917575"/>
            <a:chOff x="3510" y="1453"/>
            <a:chExt cx="353" cy="578"/>
          </a:xfrm>
        </p:grpSpPr>
        <p:sp>
          <p:nvSpPr>
            <p:cNvPr id="121896" name="Freeform 62">
              <a:extLst>
                <a:ext uri="{FF2B5EF4-FFF2-40B4-BE49-F238E27FC236}">
                  <a16:creationId xmlns:a16="http://schemas.microsoft.com/office/drawing/2014/main" id="{CF1532AC-D28A-4EDF-8EF1-1273E53F4C30}"/>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97" name="Oval 63">
              <a:extLst>
                <a:ext uri="{FF2B5EF4-FFF2-40B4-BE49-F238E27FC236}">
                  <a16:creationId xmlns:a16="http://schemas.microsoft.com/office/drawing/2014/main" id="{DE1120F2-AC85-444C-8DA2-186C667CF92B}"/>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98" name="Freeform 64">
              <a:extLst>
                <a:ext uri="{FF2B5EF4-FFF2-40B4-BE49-F238E27FC236}">
                  <a16:creationId xmlns:a16="http://schemas.microsoft.com/office/drawing/2014/main" id="{25EC0954-3A04-466C-A5A0-22F069B0E9DC}"/>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99" name="Freeform 65">
              <a:extLst>
                <a:ext uri="{FF2B5EF4-FFF2-40B4-BE49-F238E27FC236}">
                  <a16:creationId xmlns:a16="http://schemas.microsoft.com/office/drawing/2014/main" id="{52FAB752-321C-4434-862C-78DEF15919B1}"/>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0" name="Freeform 66">
              <a:extLst>
                <a:ext uri="{FF2B5EF4-FFF2-40B4-BE49-F238E27FC236}">
                  <a16:creationId xmlns:a16="http://schemas.microsoft.com/office/drawing/2014/main" id="{E70AE927-938A-439B-B59B-00BF3461E392}"/>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1" name="Oval 67">
              <a:extLst>
                <a:ext uri="{FF2B5EF4-FFF2-40B4-BE49-F238E27FC236}">
                  <a16:creationId xmlns:a16="http://schemas.microsoft.com/office/drawing/2014/main" id="{BD0AF8AE-BC2C-4492-88CB-9DF897248B8C}"/>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902" name="Freeform 68">
              <a:extLst>
                <a:ext uri="{FF2B5EF4-FFF2-40B4-BE49-F238E27FC236}">
                  <a16:creationId xmlns:a16="http://schemas.microsoft.com/office/drawing/2014/main" id="{913FC787-E3EE-422B-94E1-28981ED6FF4D}"/>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3" name="Oval 69">
              <a:extLst>
                <a:ext uri="{FF2B5EF4-FFF2-40B4-BE49-F238E27FC236}">
                  <a16:creationId xmlns:a16="http://schemas.microsoft.com/office/drawing/2014/main" id="{0EF8AC2C-B161-4FBA-9441-736B0E69686A}"/>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904" name="Oval 70">
              <a:extLst>
                <a:ext uri="{FF2B5EF4-FFF2-40B4-BE49-F238E27FC236}">
                  <a16:creationId xmlns:a16="http://schemas.microsoft.com/office/drawing/2014/main" id="{8031FA31-9FF6-4F78-9673-D9296F9FE091}"/>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1892" name="Text Box 71">
            <a:extLst>
              <a:ext uri="{FF2B5EF4-FFF2-40B4-BE49-F238E27FC236}">
                <a16:creationId xmlns:a16="http://schemas.microsoft.com/office/drawing/2014/main" id="{AD28962B-4E49-4846-8B5B-FBAAB477E2DA}"/>
              </a:ext>
            </a:extLst>
          </p:cNvPr>
          <p:cNvSpPr txBox="1">
            <a:spLocks noChangeArrowheads="1"/>
          </p:cNvSpPr>
          <p:nvPr/>
        </p:nvSpPr>
        <p:spPr bwMode="auto">
          <a:xfrm>
            <a:off x="6959600" y="2903538"/>
            <a:ext cx="145905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 +1 mmol/l</a:t>
            </a:r>
          </a:p>
          <a:p>
            <a:pPr>
              <a:spcBef>
                <a:spcPct val="0"/>
              </a:spcBef>
              <a:buClrTx/>
              <a:buFontTx/>
              <a:buNone/>
            </a:pPr>
            <a:endParaRPr lang="en-US" altLang="cs-CZ" sz="2400">
              <a:latin typeface="Times New Roman" panose="02020603050405020304" pitchFamily="18" charset="0"/>
            </a:endParaRPr>
          </a:p>
        </p:txBody>
      </p:sp>
      <p:grpSp>
        <p:nvGrpSpPr>
          <p:cNvPr id="4" name="Group 74">
            <a:extLst>
              <a:ext uri="{FF2B5EF4-FFF2-40B4-BE49-F238E27FC236}">
                <a16:creationId xmlns:a16="http://schemas.microsoft.com/office/drawing/2014/main" id="{60299400-8416-4B71-9FAB-042110179CBC}"/>
              </a:ext>
            </a:extLst>
          </p:cNvPr>
          <p:cNvGrpSpPr>
            <a:grpSpLocks/>
          </p:cNvGrpSpPr>
          <p:nvPr/>
        </p:nvGrpSpPr>
        <p:grpSpPr bwMode="auto">
          <a:xfrm>
            <a:off x="6383339" y="3141664"/>
            <a:ext cx="2865437" cy="307975"/>
            <a:chOff x="2221" y="2830"/>
            <a:chExt cx="1805" cy="194"/>
          </a:xfrm>
        </p:grpSpPr>
        <p:sp>
          <p:nvSpPr>
            <p:cNvPr id="121894" name="Text Box 72">
              <a:extLst>
                <a:ext uri="{FF2B5EF4-FFF2-40B4-BE49-F238E27FC236}">
                  <a16:creationId xmlns:a16="http://schemas.microsoft.com/office/drawing/2014/main" id="{8CBB1D08-7B4C-48AA-9BC1-863E9BC4FDD2}"/>
                </a:ext>
              </a:extLst>
            </p:cNvPr>
            <p:cNvSpPr txBox="1">
              <a:spLocks noChangeArrowheads="1"/>
            </p:cNvSpPr>
            <p:nvPr/>
          </p:nvSpPr>
          <p:spPr bwMode="auto">
            <a:xfrm>
              <a:off x="2221" y="2830"/>
              <a:ext cx="106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a:t>
              </a:r>
            </a:p>
          </p:txBody>
        </p:sp>
        <p:sp>
          <p:nvSpPr>
            <p:cNvPr id="121895" name="Rectangle 73">
              <a:extLst>
                <a:ext uri="{FF2B5EF4-FFF2-40B4-BE49-F238E27FC236}">
                  <a16:creationId xmlns:a16="http://schemas.microsoft.com/office/drawing/2014/main" id="{61B2071F-9F4B-46F1-BEB5-AD6CD430B2B4}"/>
                </a:ext>
              </a:extLst>
            </p:cNvPr>
            <p:cNvSpPr>
              <a:spLocks noChangeArrowheads="1"/>
            </p:cNvSpPr>
            <p:nvPr/>
          </p:nvSpPr>
          <p:spPr bwMode="auto">
            <a:xfrm>
              <a:off x="2881" y="2830"/>
              <a:ext cx="11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 dHCO</a:t>
              </a:r>
              <a:r>
                <a:rPr lang="cs-CZ" altLang="cs-CZ" sz="1400" b="1" baseline="-25000">
                  <a:latin typeface="Times New Roman" panose="02020603050405020304" pitchFamily="18" charset="0"/>
                </a:rPr>
                <a:t>3</a:t>
              </a:r>
              <a:r>
                <a:rPr lang="cs-CZ" altLang="cs-CZ" sz="1400" b="1" baseline="42000">
                  <a:latin typeface="Times New Roman" panose="02020603050405020304" pitchFamily="18" charset="0"/>
                </a:rPr>
                <a:t>-</a:t>
              </a:r>
              <a:r>
                <a:rPr lang="cs-CZ" altLang="cs-CZ" sz="1400" b="1">
                  <a:latin typeface="Times New Roman" panose="02020603050405020304" pitchFamily="18" charset="0"/>
                </a:rPr>
                <a:t> = -1mmol/l</a:t>
              </a:r>
              <a:endParaRPr lang="en-US" altLang="cs-CZ" sz="1400" b="1" baseline="42000">
                <a:latin typeface="Times New Roman" panose="02020603050405020304" pitchFamily="18" charset="0"/>
              </a:endParaRP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37B0692-936E-442D-A4AA-647BE315961F}"/>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HCO</a:t>
            </a:r>
            <a:r>
              <a:rPr lang="cs-CZ" altLang="cs-CZ" sz="2399" baseline="-25000"/>
              <a:t>3</a:t>
            </a:r>
            <a:r>
              <a:rPr lang="cs-CZ" altLang="cs-CZ" sz="2399" baseline="40000"/>
              <a:t>-</a:t>
            </a:r>
          </a:p>
        </p:txBody>
      </p:sp>
      <p:sp>
        <p:nvSpPr>
          <p:cNvPr id="37891" name="Rectangle 8">
            <a:extLst>
              <a:ext uri="{FF2B5EF4-FFF2-40B4-BE49-F238E27FC236}">
                <a16:creationId xmlns:a16="http://schemas.microsoft.com/office/drawing/2014/main" id="{E4EFF1FC-9A4D-46C9-ACCA-4FF0DFEC6762}"/>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40000"/>
              <a:t>+</a:t>
            </a:r>
          </a:p>
        </p:txBody>
      </p:sp>
      <p:sp>
        <p:nvSpPr>
          <p:cNvPr id="37892" name="Rectangle 10">
            <a:extLst>
              <a:ext uri="{FF2B5EF4-FFF2-40B4-BE49-F238E27FC236}">
                <a16:creationId xmlns:a16="http://schemas.microsoft.com/office/drawing/2014/main" id="{4F47F5F2-28A8-463F-A9F4-F884169CA803}"/>
              </a:ext>
            </a:extLst>
          </p:cNvPr>
          <p:cNvSpPr>
            <a:spLocks noChangeArrowheads="1"/>
          </p:cNvSpPr>
          <p:nvPr/>
        </p:nvSpPr>
        <p:spPr bwMode="auto">
          <a:xfrm>
            <a:off x="6778573" y="5774173"/>
            <a:ext cx="934966" cy="719082"/>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Buf</a:t>
            </a:r>
            <a:r>
              <a:rPr lang="cs-CZ" altLang="cs-CZ" sz="2399" baseline="40000"/>
              <a:t>-</a:t>
            </a:r>
          </a:p>
        </p:txBody>
      </p:sp>
      <p:sp>
        <p:nvSpPr>
          <p:cNvPr id="76806" name="Rectangle 11">
            <a:extLst>
              <a:ext uri="{FF2B5EF4-FFF2-40B4-BE49-F238E27FC236}">
                <a16:creationId xmlns:a16="http://schemas.microsoft.com/office/drawing/2014/main" id="{93139462-1733-47B9-A66C-0EA3B7F41651}"/>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HBuf</a:t>
            </a:r>
            <a:endParaRPr lang="cs-CZ" altLang="cs-CZ" sz="2399" baseline="40000"/>
          </a:p>
        </p:txBody>
      </p:sp>
      <p:sp>
        <p:nvSpPr>
          <p:cNvPr id="37894" name="Rectangle 4">
            <a:extLst>
              <a:ext uri="{FF2B5EF4-FFF2-40B4-BE49-F238E27FC236}">
                <a16:creationId xmlns:a16="http://schemas.microsoft.com/office/drawing/2014/main" id="{D4F6DCB1-8E39-4204-B0EC-5FA33B1FB9A5}"/>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CO</a:t>
            </a:r>
            <a:r>
              <a:rPr lang="cs-CZ" altLang="cs-CZ" sz="2399" baseline="-25000"/>
              <a:t>2</a:t>
            </a:r>
          </a:p>
        </p:txBody>
      </p:sp>
      <p:sp>
        <p:nvSpPr>
          <p:cNvPr id="37895" name="Rectangle 6">
            <a:extLst>
              <a:ext uri="{FF2B5EF4-FFF2-40B4-BE49-F238E27FC236}">
                <a16:creationId xmlns:a16="http://schemas.microsoft.com/office/drawing/2014/main" id="{399D042F-D5D7-4A6F-8F7E-B3F69E0920F0}"/>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25000"/>
              <a:t>2</a:t>
            </a:r>
            <a:r>
              <a:rPr lang="cs-CZ" altLang="cs-CZ" sz="2399"/>
              <a:t>O</a:t>
            </a:r>
            <a:endParaRPr lang="cs-CZ" altLang="cs-CZ" sz="2399" baseline="-25000"/>
          </a:p>
        </p:txBody>
      </p:sp>
      <p:sp>
        <p:nvSpPr>
          <p:cNvPr id="76830" name="Line 29">
            <a:extLst>
              <a:ext uri="{FF2B5EF4-FFF2-40B4-BE49-F238E27FC236}">
                <a16:creationId xmlns:a16="http://schemas.microsoft.com/office/drawing/2014/main" id="{7E3B6CFD-5E88-438D-9FEF-C7D88384E9EC}"/>
              </a:ext>
            </a:extLst>
          </p:cNvPr>
          <p:cNvSpPr>
            <a:spLocks noChangeShapeType="1"/>
          </p:cNvSpPr>
          <p:nvPr/>
        </p:nvSpPr>
        <p:spPr bwMode="auto">
          <a:xfrm>
            <a:off x="6015113" y="3257564"/>
            <a:ext cx="728537" cy="1115926"/>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1" name="Line 30">
            <a:extLst>
              <a:ext uri="{FF2B5EF4-FFF2-40B4-BE49-F238E27FC236}">
                <a16:creationId xmlns:a16="http://schemas.microsoft.com/office/drawing/2014/main" id="{6A2FD57B-8B37-48AB-AE3B-DEF9C9D4E2FA}"/>
              </a:ext>
            </a:extLst>
          </p:cNvPr>
          <p:cNvSpPr>
            <a:spLocks noChangeShapeType="1"/>
          </p:cNvSpPr>
          <p:nvPr/>
        </p:nvSpPr>
        <p:spPr bwMode="auto">
          <a:xfrm flipV="1">
            <a:off x="6015113" y="2141638"/>
            <a:ext cx="728537" cy="1115926"/>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2" name="Line 31">
            <a:extLst>
              <a:ext uri="{FF2B5EF4-FFF2-40B4-BE49-F238E27FC236}">
                <a16:creationId xmlns:a16="http://schemas.microsoft.com/office/drawing/2014/main" id="{CD68BCAA-A9AB-49B2-B176-5E9CC1B1A466}"/>
              </a:ext>
            </a:extLst>
          </p:cNvPr>
          <p:cNvSpPr>
            <a:spLocks noChangeShapeType="1"/>
          </p:cNvSpPr>
          <p:nvPr/>
        </p:nvSpPr>
        <p:spPr bwMode="auto">
          <a:xfrm>
            <a:off x="5088016" y="3257564"/>
            <a:ext cx="927097" cy="0"/>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897" name="Rectangle 5">
            <a:extLst>
              <a:ext uri="{FF2B5EF4-FFF2-40B4-BE49-F238E27FC236}">
                <a16:creationId xmlns:a16="http://schemas.microsoft.com/office/drawing/2014/main" id="{D3D8423A-D785-49DE-831F-112E9CDE4EDF}"/>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dirty="0"/>
              <a:t>H</a:t>
            </a:r>
            <a:r>
              <a:rPr lang="cs-CZ" altLang="cs-CZ" sz="2000" baseline="-25000" dirty="0"/>
              <a:t>2</a:t>
            </a:r>
            <a:r>
              <a:rPr lang="cs-CZ" altLang="cs-CZ" sz="2000" dirty="0"/>
              <a:t>CO</a:t>
            </a:r>
            <a:r>
              <a:rPr lang="cs-CZ" altLang="cs-CZ" sz="2000" baseline="-25000" dirty="0"/>
              <a:t>3</a:t>
            </a:r>
          </a:p>
        </p:txBody>
      </p:sp>
      <p:sp>
        <p:nvSpPr>
          <p:cNvPr id="76827" name="Line 42">
            <a:extLst>
              <a:ext uri="{FF2B5EF4-FFF2-40B4-BE49-F238E27FC236}">
                <a16:creationId xmlns:a16="http://schemas.microsoft.com/office/drawing/2014/main" id="{9BE801CE-AC59-4317-8B1F-2D46BE8439F2}"/>
              </a:ext>
            </a:extLst>
          </p:cNvPr>
          <p:cNvSpPr>
            <a:spLocks noChangeShapeType="1"/>
          </p:cNvSpPr>
          <p:nvPr/>
        </p:nvSpPr>
        <p:spPr bwMode="auto">
          <a:xfrm flipH="1">
            <a:off x="2711712" y="3221849"/>
            <a:ext cx="633542" cy="108021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28" name="Line 43">
            <a:extLst>
              <a:ext uri="{FF2B5EF4-FFF2-40B4-BE49-F238E27FC236}">
                <a16:creationId xmlns:a16="http://schemas.microsoft.com/office/drawing/2014/main" id="{CF8F8767-60F3-4D27-B925-F88073CA888C}"/>
              </a:ext>
            </a:extLst>
          </p:cNvPr>
          <p:cNvSpPr>
            <a:spLocks noChangeShapeType="1"/>
          </p:cNvSpPr>
          <p:nvPr/>
        </p:nvSpPr>
        <p:spPr bwMode="auto">
          <a:xfrm flipH="1" flipV="1">
            <a:off x="2711712" y="2141639"/>
            <a:ext cx="633542" cy="108021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29" name="Line 44">
            <a:extLst>
              <a:ext uri="{FF2B5EF4-FFF2-40B4-BE49-F238E27FC236}">
                <a16:creationId xmlns:a16="http://schemas.microsoft.com/office/drawing/2014/main" id="{124EA309-382C-4C86-8158-DC82EE1C15AA}"/>
              </a:ext>
            </a:extLst>
          </p:cNvPr>
          <p:cNvSpPr>
            <a:spLocks noChangeShapeType="1"/>
          </p:cNvSpPr>
          <p:nvPr/>
        </p:nvSpPr>
        <p:spPr bwMode="auto">
          <a:xfrm flipH="1">
            <a:off x="3345254" y="3221849"/>
            <a:ext cx="806210" cy="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grpSp>
        <p:nvGrpSpPr>
          <p:cNvPr id="4" name="Group 45">
            <a:extLst>
              <a:ext uri="{FF2B5EF4-FFF2-40B4-BE49-F238E27FC236}">
                <a16:creationId xmlns:a16="http://schemas.microsoft.com/office/drawing/2014/main" id="{7B14136A-BC6F-479C-A5FB-0644CC2FC82F}"/>
              </a:ext>
            </a:extLst>
          </p:cNvPr>
          <p:cNvGrpSpPr>
            <a:grpSpLocks/>
          </p:cNvGrpSpPr>
          <p:nvPr/>
        </p:nvGrpSpPr>
        <p:grpSpPr bwMode="auto">
          <a:xfrm flipH="1">
            <a:off x="7713539" y="4443336"/>
            <a:ext cx="1728653" cy="1585789"/>
            <a:chOff x="2245" y="572"/>
            <a:chExt cx="1134" cy="1724"/>
          </a:xfrm>
        </p:grpSpPr>
        <p:sp>
          <p:nvSpPr>
            <p:cNvPr id="76824" name="Line 46">
              <a:extLst>
                <a:ext uri="{FF2B5EF4-FFF2-40B4-BE49-F238E27FC236}">
                  <a16:creationId xmlns:a16="http://schemas.microsoft.com/office/drawing/2014/main" id="{86943B28-AB4A-4EF2-A73F-C85B7D86C1CB}"/>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5" name="Line 47">
              <a:extLst>
                <a:ext uri="{FF2B5EF4-FFF2-40B4-BE49-F238E27FC236}">
                  <a16:creationId xmlns:a16="http://schemas.microsoft.com/office/drawing/2014/main" id="{B6E9457D-01A1-429A-AE9A-76AAEAC412FB}"/>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6" name="Line 48">
              <a:extLst>
                <a:ext uri="{FF2B5EF4-FFF2-40B4-BE49-F238E27FC236}">
                  <a16:creationId xmlns:a16="http://schemas.microsoft.com/office/drawing/2014/main" id="{87E61221-2C69-48AB-A7A6-BE1D5D030A9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2" name="Rectangle 51">
            <a:extLst>
              <a:ext uri="{FF2B5EF4-FFF2-40B4-BE49-F238E27FC236}">
                <a16:creationId xmlns:a16="http://schemas.microsoft.com/office/drawing/2014/main" id="{5BA0C559-2F28-4EEB-90A6-6B14F5BA75B5}"/>
              </a:ext>
            </a:extLst>
          </p:cNvPr>
          <p:cNvSpPr>
            <a:spLocks noChangeArrowheads="1"/>
          </p:cNvSpPr>
          <p:nvPr/>
        </p:nvSpPr>
        <p:spPr bwMode="auto">
          <a:xfrm>
            <a:off x="6743650" y="1700346"/>
            <a:ext cx="936552" cy="151797"/>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3" name="Rectangle 52">
            <a:extLst>
              <a:ext uri="{FF2B5EF4-FFF2-40B4-BE49-F238E27FC236}">
                <a16:creationId xmlns:a16="http://schemas.microsoft.com/office/drawing/2014/main" id="{A11AF888-3EE0-46AC-A1A8-2C756248D316}"/>
              </a:ext>
            </a:extLst>
          </p:cNvPr>
          <p:cNvSpPr>
            <a:spLocks noChangeArrowheads="1"/>
          </p:cNvSpPr>
          <p:nvPr/>
        </p:nvSpPr>
        <p:spPr bwMode="auto">
          <a:xfrm>
            <a:off x="6780240" y="5762992"/>
            <a:ext cx="936552" cy="142864"/>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76817" name="Rectangle 53">
            <a:extLst>
              <a:ext uri="{FF2B5EF4-FFF2-40B4-BE49-F238E27FC236}">
                <a16:creationId xmlns:a16="http://schemas.microsoft.com/office/drawing/2014/main" id="{F22E5DEB-7C9A-4782-BE7B-6939E8D929E6}"/>
              </a:ext>
            </a:extLst>
          </p:cNvPr>
          <p:cNvSpPr>
            <a:spLocks noChangeArrowheads="1"/>
          </p:cNvSpPr>
          <p:nvPr/>
        </p:nvSpPr>
        <p:spPr bwMode="auto">
          <a:xfrm>
            <a:off x="9473467" y="465287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5" name="AutoShape 54">
            <a:extLst>
              <a:ext uri="{FF2B5EF4-FFF2-40B4-BE49-F238E27FC236}">
                <a16:creationId xmlns:a16="http://schemas.microsoft.com/office/drawing/2014/main" id="{9E27FB5B-4D20-405E-BA20-817A37BB48A3}"/>
              </a:ext>
            </a:extLst>
          </p:cNvPr>
          <p:cNvSpPr>
            <a:spLocks noChangeArrowheads="1"/>
          </p:cNvSpPr>
          <p:nvPr/>
        </p:nvSpPr>
        <p:spPr bwMode="auto">
          <a:xfrm rot="5400000">
            <a:off x="6937373" y="3092539"/>
            <a:ext cx="617362" cy="431767"/>
          </a:xfrm>
          <a:prstGeom prst="rightArrow">
            <a:avLst>
              <a:gd name="adj1" fmla="val 50000"/>
              <a:gd name="adj2" fmla="val 45864"/>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11319" name="Rectangle 55">
            <a:extLst>
              <a:ext uri="{FF2B5EF4-FFF2-40B4-BE49-F238E27FC236}">
                <a16:creationId xmlns:a16="http://schemas.microsoft.com/office/drawing/2014/main" id="{90FBE1F8-0EC0-49CE-BD2A-FC5CAC4BB4E7}"/>
              </a:ext>
            </a:extLst>
          </p:cNvPr>
          <p:cNvSpPr>
            <a:spLocks noChangeArrowheads="1"/>
          </p:cNvSpPr>
          <p:nvPr/>
        </p:nvSpPr>
        <p:spPr bwMode="auto">
          <a:xfrm>
            <a:off x="1312822" y="5155687"/>
            <a:ext cx="7055894" cy="533359"/>
          </a:xfrm>
          <a:prstGeom prst="rect">
            <a:avLst/>
          </a:prstGeom>
          <a:noFill/>
          <a:ln w="9525">
            <a:noFill/>
            <a:miter lim="800000"/>
            <a:headEnd/>
            <a:tailEnd/>
          </a:ln>
          <a:effectLst/>
        </p:spPr>
        <p:txBody>
          <a:bodyPr/>
          <a:lstStyle/>
          <a:p>
            <a:pPr marL="342881" indent="-342881">
              <a:defRPr/>
            </a:pPr>
            <a:r>
              <a:rPr lang="cs-CZ" sz="3200" dirty="0"/>
              <a:t>BB=[HCO</a:t>
            </a:r>
            <a:r>
              <a:rPr lang="cs-CZ" sz="3200" baseline="-25000" dirty="0"/>
              <a:t>3</a:t>
            </a:r>
            <a:r>
              <a:rPr lang="cs-CZ" sz="3200" baseline="40000" dirty="0"/>
              <a:t>-</a:t>
            </a:r>
            <a:r>
              <a:rPr lang="cs-CZ" sz="3200" dirty="0"/>
              <a:t>] +[Buf</a:t>
            </a:r>
            <a:r>
              <a:rPr lang="cs-CZ" sz="3200" baseline="40000" dirty="0"/>
              <a:t>-</a:t>
            </a:r>
            <a:r>
              <a:rPr lang="cs-CZ" sz="3200" dirty="0"/>
              <a:t>] = </a:t>
            </a:r>
            <a:r>
              <a:rPr lang="cs-CZ" sz="3200" dirty="0" err="1"/>
              <a:t>const</a:t>
            </a:r>
            <a:r>
              <a:rPr lang="cs-CZ" sz="3200" dirty="0"/>
              <a:t>.</a:t>
            </a:r>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7907" name="Rectangle 58">
            <a:extLst>
              <a:ext uri="{FF2B5EF4-FFF2-40B4-BE49-F238E27FC236}">
                <a16:creationId xmlns:a16="http://schemas.microsoft.com/office/drawing/2014/main" id="{BE3CF489-61BD-42C4-8456-94E7101AAF01}"/>
              </a:ext>
            </a:extLst>
          </p:cNvPr>
          <p:cNvSpPr>
            <a:spLocks noGrp="1" noChangeArrowheads="1"/>
          </p:cNvSpPr>
          <p:nvPr>
            <p:ph type="title"/>
          </p:nvPr>
        </p:nvSpPr>
        <p:spPr>
          <a:xfrm>
            <a:off x="431146" y="5756129"/>
            <a:ext cx="6153900" cy="1076242"/>
          </a:xfrm>
        </p:spPr>
        <p:txBody>
          <a:bodyPr>
            <a:noAutofit/>
          </a:bodyPr>
          <a:lstStyle/>
          <a:p>
            <a:pPr eaLnBrk="1" hangingPunct="1"/>
            <a:r>
              <a:rPr lang="en-US" sz="2800" dirty="0">
                <a:solidFill>
                  <a:srgbClr val="FF0000"/>
                </a:solidFill>
              </a:rPr>
              <a:t>BB</a:t>
            </a:r>
            <a:r>
              <a:rPr lang="en-US" sz="2800" dirty="0"/>
              <a:t> concentration </a:t>
            </a:r>
            <a:r>
              <a:rPr lang="en-US" sz="2800" dirty="0">
                <a:solidFill>
                  <a:srgbClr val="FF0000"/>
                </a:solidFill>
              </a:rPr>
              <a:t>is independent of pCO2</a:t>
            </a:r>
            <a:r>
              <a:rPr lang="en-US" sz="2800" dirty="0"/>
              <a:t> (in </a:t>
            </a:r>
            <a:r>
              <a:rPr lang="cs-CZ" sz="2800" dirty="0"/>
              <a:t>in-</a:t>
            </a:r>
            <a:r>
              <a:rPr lang="en-US" sz="2800" dirty="0"/>
              <a:t>vitro blood) </a:t>
            </a:r>
            <a:endParaRPr lang="cs-CZ" altLang="cs-CZ" sz="2800" dirty="0"/>
          </a:p>
        </p:txBody>
      </p:sp>
      <p:pic>
        <p:nvPicPr>
          <p:cNvPr id="29" name="Picture 10" descr="Summer2003">
            <a:extLst>
              <a:ext uri="{FF2B5EF4-FFF2-40B4-BE49-F238E27FC236}">
                <a16:creationId xmlns:a16="http://schemas.microsoft.com/office/drawing/2014/main" id="{96D7EC9A-D7C4-4D02-BAC0-C1677C1A42C7}"/>
              </a:ext>
            </a:extLst>
          </p:cNvPr>
          <p:cNvPicPr>
            <a:picLocks noChangeAspect="1" noChangeArrowheads="1"/>
          </p:cNvPicPr>
          <p:nvPr/>
        </p:nvPicPr>
        <p:blipFill>
          <a:blip r:embed="rId4"/>
          <a:srcRect l="18808" t="9206" r="45308"/>
          <a:stretch>
            <a:fillRect/>
          </a:stretch>
        </p:blipFill>
        <p:spPr bwMode="auto">
          <a:xfrm>
            <a:off x="8953280" y="143129"/>
            <a:ext cx="1511183" cy="2562028"/>
          </a:xfrm>
          <a:prstGeom prst="rect">
            <a:avLst/>
          </a:prstGeom>
          <a:noFill/>
          <a:effectLst>
            <a:outerShdw blurRad="50800" dist="38100" dir="2700000" algn="tl" rotWithShape="0">
              <a:prstClr val="black">
                <a:alpha val="40000"/>
              </a:prstClr>
            </a:outerShdw>
          </a:effectLst>
        </p:spPr>
      </p:pic>
      <p:sp>
        <p:nvSpPr>
          <p:cNvPr id="76822" name="TextovéPole 29">
            <a:extLst>
              <a:ext uri="{FF2B5EF4-FFF2-40B4-BE49-F238E27FC236}">
                <a16:creationId xmlns:a16="http://schemas.microsoft.com/office/drawing/2014/main" id="{0869BE5F-B2AD-40FF-8BF2-B1F52FEABBB5}"/>
              </a:ext>
            </a:extLst>
          </p:cNvPr>
          <p:cNvSpPr txBox="1">
            <a:spLocks noChangeArrowheads="1"/>
          </p:cNvSpPr>
          <p:nvPr/>
        </p:nvSpPr>
        <p:spPr bwMode="auto">
          <a:xfrm>
            <a:off x="8524688" y="2714681"/>
            <a:ext cx="279435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err="1"/>
              <a:t>Siggaard</a:t>
            </a:r>
            <a:r>
              <a:rPr lang="cs-CZ" altLang="cs-CZ" sz="2399" dirty="0"/>
              <a:t>-Andersen</a:t>
            </a:r>
          </a:p>
        </p:txBody>
      </p:sp>
      <p:sp>
        <p:nvSpPr>
          <p:cNvPr id="76823" name="TextovéPole 30">
            <a:extLst>
              <a:ext uri="{FF2B5EF4-FFF2-40B4-BE49-F238E27FC236}">
                <a16:creationId xmlns:a16="http://schemas.microsoft.com/office/drawing/2014/main" id="{D5CCCEA8-5859-4BF8-89D6-0185E92D372E}"/>
              </a:ext>
            </a:extLst>
          </p:cNvPr>
          <p:cNvSpPr txBox="1">
            <a:spLocks noChangeArrowheads="1"/>
          </p:cNvSpPr>
          <p:nvPr/>
        </p:nvSpPr>
        <p:spPr bwMode="auto">
          <a:xfrm>
            <a:off x="3314916" y="265"/>
            <a:ext cx="49494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dirty="0">
                <a:latin typeface="Arial" panose="020B0604020202020204" pitchFamily="34" charset="0"/>
              </a:rPr>
              <a:t>How to measure ВВ and ВЕ</a:t>
            </a:r>
            <a:r>
              <a:rPr lang="ru-RU" altLang="cs-CZ" sz="2800" dirty="0">
                <a:latin typeface="Arial" panose="020B0604020202020204" pitchFamily="34" charset="0"/>
              </a:rPr>
              <a:t>?</a:t>
            </a:r>
            <a:endParaRPr lang="cs-CZ" altLang="cs-CZ" sz="2800" dirty="0">
              <a:latin typeface="Arial" panose="020B0604020202020204" pitchFamily="34" charset="0"/>
            </a:endParaRPr>
          </a:p>
        </p:txBody>
      </p:sp>
      <p:sp>
        <p:nvSpPr>
          <p:cNvPr id="32" name="Rectangle 50">
            <a:extLst>
              <a:ext uri="{FF2B5EF4-FFF2-40B4-BE49-F238E27FC236}">
                <a16:creationId xmlns:a16="http://schemas.microsoft.com/office/drawing/2014/main" id="{1335FDFA-6D06-459C-A402-0DD05392A355}"/>
              </a:ext>
            </a:extLst>
          </p:cNvPr>
          <p:cNvSpPr>
            <a:spLocks noChangeArrowheads="1"/>
          </p:cNvSpPr>
          <p:nvPr/>
        </p:nvSpPr>
        <p:spPr bwMode="auto">
          <a:xfrm>
            <a:off x="6762699" y="3598470"/>
            <a:ext cx="936552" cy="324205"/>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3" name="Rectangle 51">
            <a:extLst>
              <a:ext uri="{FF2B5EF4-FFF2-40B4-BE49-F238E27FC236}">
                <a16:creationId xmlns:a16="http://schemas.microsoft.com/office/drawing/2014/main" id="{323F8351-BA82-4F4E-B67C-1095024AAF88}"/>
              </a:ext>
            </a:extLst>
          </p:cNvPr>
          <p:cNvSpPr>
            <a:spLocks noChangeArrowheads="1"/>
          </p:cNvSpPr>
          <p:nvPr/>
        </p:nvSpPr>
        <p:spPr bwMode="auto">
          <a:xfrm>
            <a:off x="4145943" y="2681603"/>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4" name="Rectangle 51">
            <a:extLst>
              <a:ext uri="{FF2B5EF4-FFF2-40B4-BE49-F238E27FC236}">
                <a16:creationId xmlns:a16="http://schemas.microsoft.com/office/drawing/2014/main" id="{6220E034-3D6B-4BBC-A697-9C7976DF160C}"/>
              </a:ext>
            </a:extLst>
          </p:cNvPr>
          <p:cNvSpPr>
            <a:spLocks noChangeArrowheads="1"/>
          </p:cNvSpPr>
          <p:nvPr/>
        </p:nvSpPr>
        <p:spPr bwMode="auto">
          <a:xfrm>
            <a:off x="1776746" y="1493197"/>
            <a:ext cx="936552" cy="216673"/>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5" name="TextovéPole 4">
            <a:extLst>
              <a:ext uri="{FF2B5EF4-FFF2-40B4-BE49-F238E27FC236}">
                <a16:creationId xmlns:a16="http://schemas.microsoft.com/office/drawing/2014/main" id="{05F89DE4-6854-4730-AA4D-792673043232}"/>
              </a:ext>
            </a:extLst>
          </p:cNvPr>
          <p:cNvSpPr txBox="1"/>
          <p:nvPr/>
        </p:nvSpPr>
        <p:spPr>
          <a:xfrm>
            <a:off x="6585046" y="2681603"/>
            <a:ext cx="1701107" cy="369332"/>
          </a:xfrm>
          <a:prstGeom prst="rect">
            <a:avLst/>
          </a:prstGeom>
          <a:solidFill>
            <a:srgbClr val="FFFF45"/>
          </a:solidFill>
          <a:ln>
            <a:solidFill>
              <a:schemeClr val="tx1"/>
            </a:solidFill>
          </a:ln>
        </p:spPr>
        <p:txBody>
          <a:bodyPr wrap="none" rtlCol="0">
            <a:spAutoFit/>
          </a:bodyPr>
          <a:lstStyle/>
          <a:p>
            <a:r>
              <a:rPr lang="cs-CZ" dirty="0" err="1"/>
              <a:t>Add</a:t>
            </a:r>
            <a:r>
              <a:rPr lang="cs-CZ" dirty="0"/>
              <a:t> 1 </a:t>
            </a:r>
            <a:r>
              <a:rPr lang="cs-CZ" dirty="0" err="1"/>
              <a:t>mmol</a:t>
            </a:r>
            <a:r>
              <a:rPr lang="cs-CZ" dirty="0"/>
              <a:t> </a:t>
            </a:r>
            <a:r>
              <a:rPr lang="cs-CZ" dirty="0" err="1"/>
              <a:t>HCl</a:t>
            </a:r>
            <a:endParaRPr lang="en-US" dirty="0"/>
          </a:p>
        </p:txBody>
      </p:sp>
      <p:sp>
        <p:nvSpPr>
          <p:cNvPr id="6" name="TextovéPole 5">
            <a:extLst>
              <a:ext uri="{FF2B5EF4-FFF2-40B4-BE49-F238E27FC236}">
                <a16:creationId xmlns:a16="http://schemas.microsoft.com/office/drawing/2014/main" id="{A9AF763B-C9F8-42D2-96C6-B34D3B8ED18D}"/>
              </a:ext>
            </a:extLst>
          </p:cNvPr>
          <p:cNvSpPr txBox="1"/>
          <p:nvPr/>
        </p:nvSpPr>
        <p:spPr>
          <a:xfrm>
            <a:off x="2906973" y="5632678"/>
            <a:ext cx="184731" cy="369332"/>
          </a:xfrm>
          <a:prstGeom prst="rect">
            <a:avLst/>
          </a:prstGeom>
          <a:noFill/>
        </p:spPr>
        <p:txBody>
          <a:bodyPr wrap="none" rtlCol="0">
            <a:spAutoFit/>
          </a:bodyPr>
          <a:lstStyle/>
          <a:p>
            <a:endParaRPr lang="en-US" dirty="0"/>
          </a:p>
        </p:txBody>
      </p:sp>
      <p:sp>
        <p:nvSpPr>
          <p:cNvPr id="37" name="Rectangle 55">
            <a:extLst>
              <a:ext uri="{FF2B5EF4-FFF2-40B4-BE49-F238E27FC236}">
                <a16:creationId xmlns:a16="http://schemas.microsoft.com/office/drawing/2014/main" id="{5F75915D-5424-4A35-AD37-15269A1DD850}"/>
              </a:ext>
            </a:extLst>
          </p:cNvPr>
          <p:cNvSpPr>
            <a:spLocks noChangeArrowheads="1"/>
          </p:cNvSpPr>
          <p:nvPr/>
        </p:nvSpPr>
        <p:spPr bwMode="auto">
          <a:xfrm>
            <a:off x="1327902" y="4775890"/>
            <a:ext cx="7055894" cy="533359"/>
          </a:xfrm>
          <a:prstGeom prst="rect">
            <a:avLst/>
          </a:prstGeom>
          <a:noFill/>
          <a:ln w="9525">
            <a:noFill/>
            <a:miter lim="800000"/>
            <a:headEnd/>
            <a:tailEnd/>
          </a:ln>
          <a:effectLst/>
        </p:spPr>
        <p:txBody>
          <a:bodyPr/>
          <a:lstStyle/>
          <a:p>
            <a:pPr marL="342881" indent="-342881">
              <a:defRPr/>
            </a:pPr>
            <a:r>
              <a:rPr lang="cs-CZ" sz="3200" dirty="0"/>
              <a:t>BE = BB-NBB</a:t>
            </a:r>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8" name="TextovéPole 37">
            <a:extLst>
              <a:ext uri="{FF2B5EF4-FFF2-40B4-BE49-F238E27FC236}">
                <a16:creationId xmlns:a16="http://schemas.microsoft.com/office/drawing/2014/main" id="{CE581877-47BE-4512-991E-BBB04CE55E8D}"/>
              </a:ext>
            </a:extLst>
          </p:cNvPr>
          <p:cNvSpPr txBox="1"/>
          <p:nvPr/>
        </p:nvSpPr>
        <p:spPr>
          <a:xfrm>
            <a:off x="8025007" y="3594598"/>
            <a:ext cx="3596947" cy="369332"/>
          </a:xfrm>
          <a:prstGeom prst="rect">
            <a:avLst/>
          </a:prstGeom>
          <a:solidFill>
            <a:srgbClr val="FFFF45"/>
          </a:solidFill>
          <a:ln>
            <a:solidFill>
              <a:schemeClr val="tx1"/>
            </a:solidFill>
          </a:ln>
        </p:spPr>
        <p:txBody>
          <a:bodyPr wrap="none" rtlCol="0">
            <a:spAutoFit/>
          </a:bodyPr>
          <a:lstStyle/>
          <a:p>
            <a:r>
              <a:rPr lang="cs-CZ" dirty="0"/>
              <a:t>Drop </a:t>
            </a:r>
            <a:r>
              <a:rPr lang="cs-CZ" dirty="0" err="1"/>
              <a:t>of</a:t>
            </a:r>
            <a:r>
              <a:rPr lang="cs-CZ" dirty="0"/>
              <a:t>  [HCO3</a:t>
            </a:r>
            <a:r>
              <a:rPr lang="cs-CZ" baseline="30000" dirty="0"/>
              <a:t>-</a:t>
            </a:r>
            <a:r>
              <a:rPr lang="cs-CZ" dirty="0"/>
              <a:t>] + [</a:t>
            </a:r>
            <a:r>
              <a:rPr lang="cs-CZ" dirty="0" err="1"/>
              <a:t>Buf</a:t>
            </a:r>
            <a:r>
              <a:rPr lang="cs-CZ" baseline="30000" dirty="0"/>
              <a:t>-</a:t>
            </a:r>
            <a:r>
              <a:rPr lang="cs-CZ" dirty="0"/>
              <a:t>]  by 1 </a:t>
            </a:r>
            <a:r>
              <a:rPr lang="cs-CZ" dirty="0" err="1"/>
              <a:t>mmol</a:t>
            </a:r>
            <a:r>
              <a:rPr lang="cs-CZ" dirty="0"/>
              <a:t> </a:t>
            </a:r>
            <a:endParaRPr lang="en-US" dirty="0"/>
          </a:p>
        </p:txBody>
      </p:sp>
      <p:sp>
        <p:nvSpPr>
          <p:cNvPr id="39" name="TextovéPole 38">
            <a:extLst>
              <a:ext uri="{FF2B5EF4-FFF2-40B4-BE49-F238E27FC236}">
                <a16:creationId xmlns:a16="http://schemas.microsoft.com/office/drawing/2014/main" id="{EE803165-DCB0-4596-BBB9-3DD9C76D60B9}"/>
              </a:ext>
            </a:extLst>
          </p:cNvPr>
          <p:cNvSpPr txBox="1"/>
          <p:nvPr/>
        </p:nvSpPr>
        <p:spPr>
          <a:xfrm>
            <a:off x="9665926" y="4248490"/>
            <a:ext cx="2464777" cy="369332"/>
          </a:xfrm>
          <a:prstGeom prst="rect">
            <a:avLst/>
          </a:prstGeom>
          <a:solidFill>
            <a:srgbClr val="FFFF45"/>
          </a:solidFill>
          <a:ln>
            <a:solidFill>
              <a:schemeClr val="tx1"/>
            </a:solidFill>
          </a:ln>
        </p:spPr>
        <p:txBody>
          <a:bodyPr wrap="none" rtlCol="0">
            <a:spAutoFit/>
          </a:bodyPr>
          <a:lstStyle/>
          <a:p>
            <a:r>
              <a:rPr lang="en-US" dirty="0"/>
              <a:t>BB decreases by 1 mmol</a:t>
            </a:r>
          </a:p>
        </p:txBody>
      </p:sp>
      <p:sp>
        <p:nvSpPr>
          <p:cNvPr id="7" name="Šipka: doprava 6">
            <a:extLst>
              <a:ext uri="{FF2B5EF4-FFF2-40B4-BE49-F238E27FC236}">
                <a16:creationId xmlns:a16="http://schemas.microsoft.com/office/drawing/2014/main" id="{1774ED6C-BC78-4785-93CB-1C6061D3F302}"/>
              </a:ext>
            </a:extLst>
          </p:cNvPr>
          <p:cNvSpPr/>
          <p:nvPr/>
        </p:nvSpPr>
        <p:spPr>
          <a:xfrm rot="3035501">
            <a:off x="7878889" y="3256763"/>
            <a:ext cx="718288" cy="112110"/>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Šipka: doprava 40">
            <a:extLst>
              <a:ext uri="{FF2B5EF4-FFF2-40B4-BE49-F238E27FC236}">
                <a16:creationId xmlns:a16="http://schemas.microsoft.com/office/drawing/2014/main" id="{53452D0C-EFC6-4942-A2BA-8B9089AFE85C}"/>
              </a:ext>
            </a:extLst>
          </p:cNvPr>
          <p:cNvSpPr/>
          <p:nvPr/>
        </p:nvSpPr>
        <p:spPr>
          <a:xfrm rot="3035501">
            <a:off x="9501397" y="4068509"/>
            <a:ext cx="479314" cy="74203"/>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ovéPole 41">
            <a:extLst>
              <a:ext uri="{FF2B5EF4-FFF2-40B4-BE49-F238E27FC236}">
                <a16:creationId xmlns:a16="http://schemas.microsoft.com/office/drawing/2014/main" id="{5D8B46A9-634A-40BE-BC3F-DFCAE1CD881E}"/>
              </a:ext>
            </a:extLst>
          </p:cNvPr>
          <p:cNvSpPr txBox="1"/>
          <p:nvPr/>
        </p:nvSpPr>
        <p:spPr>
          <a:xfrm>
            <a:off x="8671551" y="6284047"/>
            <a:ext cx="3459152" cy="369332"/>
          </a:xfrm>
          <a:prstGeom prst="rect">
            <a:avLst/>
          </a:prstGeom>
          <a:solidFill>
            <a:srgbClr val="FFFF45"/>
          </a:solidFill>
          <a:ln>
            <a:solidFill>
              <a:schemeClr val="tx1"/>
            </a:solidFill>
          </a:ln>
        </p:spPr>
        <p:txBody>
          <a:bodyPr wrap="none" rtlCol="0">
            <a:spAutoFit/>
          </a:bodyPr>
          <a:lstStyle/>
          <a:p>
            <a:r>
              <a:rPr lang="cs-CZ" dirty="0"/>
              <a:t>BE=BB-NBB </a:t>
            </a:r>
            <a:r>
              <a:rPr lang="cs-CZ" dirty="0" err="1"/>
              <a:t>decreases</a:t>
            </a:r>
            <a:r>
              <a:rPr lang="cs-CZ" dirty="0"/>
              <a:t> by 1 </a:t>
            </a:r>
            <a:r>
              <a:rPr lang="cs-CZ" dirty="0" err="1"/>
              <a:t>mmol</a:t>
            </a:r>
            <a:r>
              <a:rPr lang="cs-CZ" dirty="0"/>
              <a:t> </a:t>
            </a:r>
            <a:endParaRPr lang="en-US" dirty="0"/>
          </a:p>
        </p:txBody>
      </p:sp>
      <p:sp>
        <p:nvSpPr>
          <p:cNvPr id="43" name="Šipka: doprava 42">
            <a:extLst>
              <a:ext uri="{FF2B5EF4-FFF2-40B4-BE49-F238E27FC236}">
                <a16:creationId xmlns:a16="http://schemas.microsoft.com/office/drawing/2014/main" id="{3DEC01C9-8015-4BE8-9196-C4BFBB19F67E}"/>
              </a:ext>
            </a:extLst>
          </p:cNvPr>
          <p:cNvSpPr/>
          <p:nvPr/>
        </p:nvSpPr>
        <p:spPr>
          <a:xfrm rot="5400000">
            <a:off x="10238421" y="5379496"/>
            <a:ext cx="1666224" cy="142877"/>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ovéPole 7">
            <a:extLst>
              <a:ext uri="{FF2B5EF4-FFF2-40B4-BE49-F238E27FC236}">
                <a16:creationId xmlns:a16="http://schemas.microsoft.com/office/drawing/2014/main" id="{07F88DEB-7A83-4011-BDBF-433B8850262B}"/>
              </a:ext>
            </a:extLst>
          </p:cNvPr>
          <p:cNvSpPr txBox="1"/>
          <p:nvPr/>
        </p:nvSpPr>
        <p:spPr>
          <a:xfrm>
            <a:off x="2905112" y="529650"/>
            <a:ext cx="4354765" cy="646331"/>
          </a:xfrm>
          <a:prstGeom prst="rect">
            <a:avLst/>
          </a:prstGeom>
          <a:solidFill>
            <a:srgbClr val="FFFF45"/>
          </a:solidFill>
          <a:ln>
            <a:solidFill>
              <a:schemeClr val="tx1"/>
            </a:solidFill>
          </a:ln>
        </p:spPr>
        <p:txBody>
          <a:bodyPr wrap="square" rtlCol="0">
            <a:spAutoFit/>
          </a:bodyPr>
          <a:lstStyle/>
          <a:p>
            <a:pPr algn="ctr"/>
            <a:r>
              <a:rPr lang="en-US" dirty="0"/>
              <a:t>It is possible to experimentally prepare blood samples with a defined BE value</a:t>
            </a:r>
          </a:p>
        </p:txBody>
      </p:sp>
    </p:spTree>
    <p:custDataLst>
      <p:tags r:id="rId1"/>
    </p:custDataLst>
    <p:extLst>
      <p:ext uri="{BB962C8B-B14F-4D97-AF65-F5344CB8AC3E}">
        <p14:creationId xmlns:p14="http://schemas.microsoft.com/office/powerpoint/2010/main" val="190425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7905"/>
                                        </p:tgtEl>
                                        <p:attrNameLst>
                                          <p:attrName>style.visibility</p:attrName>
                                        </p:attrNameLst>
                                      </p:cBhvr>
                                      <p:to>
                                        <p:strVal val="visible"/>
                                      </p:to>
                                    </p:set>
                                    <p:animEffect transition="in" filter="fade">
                                      <p:cBhvr>
                                        <p:cTn id="10" dur="500"/>
                                        <p:tgtEl>
                                          <p:spTgt spid="3790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32"/>
                                        </p:tgtEl>
                                      </p:cBhvr>
                                    </p:animEffect>
                                    <p:set>
                                      <p:cBhvr>
                                        <p:cTn id="18" dur="1" fill="hold">
                                          <p:stCondLst>
                                            <p:cond delay="499"/>
                                          </p:stCondLst>
                                        </p:cTn>
                                        <p:tgtEl>
                                          <p:spTgt spid="32"/>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37902"/>
                                        </p:tgtEl>
                                        <p:attrNameLst>
                                          <p:attrName>style.visibility</p:attrName>
                                        </p:attrNameLst>
                                      </p:cBhvr>
                                      <p:to>
                                        <p:strVal val="visible"/>
                                      </p:to>
                                    </p:set>
                                    <p:animEffect transition="in" filter="fade">
                                      <p:cBhvr>
                                        <p:cTn id="21" dur="500"/>
                                        <p:tgtEl>
                                          <p:spTgt spid="3790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7903"/>
                                        </p:tgtEl>
                                        <p:attrNameLst>
                                          <p:attrName>style.visibility</p:attrName>
                                        </p:attrNameLst>
                                      </p:cBhvr>
                                      <p:to>
                                        <p:strVal val="visible"/>
                                      </p:to>
                                    </p:set>
                                    <p:animEffect transition="in" filter="fade">
                                      <p:cBhvr>
                                        <p:cTn id="24" dur="500"/>
                                        <p:tgtEl>
                                          <p:spTgt spid="3790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6817"/>
                                        </p:tgtEl>
                                        <p:attrNameLst>
                                          <p:attrName>style.visibility</p:attrName>
                                        </p:attrNameLst>
                                      </p:cBhvr>
                                      <p:to>
                                        <p:strVal val="visible"/>
                                      </p:to>
                                    </p:set>
                                    <p:animEffect transition="in" filter="fade">
                                      <p:cBhvr>
                                        <p:cTn id="27" dur="500"/>
                                        <p:tgtEl>
                                          <p:spTgt spid="7681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par>
                                <p:cTn id="34" presetID="10" presetClass="exit" presetSubtype="0" fill="hold" grpId="1" nodeType="withEffect">
                                  <p:stCondLst>
                                    <p:cond delay="0"/>
                                  </p:stCondLst>
                                  <p:childTnLst>
                                    <p:animEffect transition="out" filter="fade">
                                      <p:cBhvr>
                                        <p:cTn id="35" dur="500"/>
                                        <p:tgtEl>
                                          <p:spTgt spid="37905"/>
                                        </p:tgtEl>
                                      </p:cBhvr>
                                    </p:animEffect>
                                    <p:set>
                                      <p:cBhvr>
                                        <p:cTn id="36" dur="1" fill="hold">
                                          <p:stCondLst>
                                            <p:cond delay="499"/>
                                          </p:stCondLst>
                                        </p:cTn>
                                        <p:tgtEl>
                                          <p:spTgt spid="37905"/>
                                        </p:tgtEl>
                                        <p:attrNameLst>
                                          <p:attrName>style.visibility</p:attrName>
                                        </p:attrNameLst>
                                      </p:cBhvr>
                                      <p:to>
                                        <p:strVal val="hidden"/>
                                      </p:to>
                                    </p:set>
                                  </p:childTnLst>
                                </p:cTn>
                              </p:par>
                              <p:par>
                                <p:cTn id="37" presetID="10" presetClass="entr" presetSubtype="0"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500"/>
                                        <p:tgtEl>
                                          <p:spTgt spid="4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500"/>
                                        <p:tgtEl>
                                          <p:spTgt spid="39"/>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2" grpId="0" animBg="1"/>
      <p:bldP spid="37903" grpId="0" animBg="1"/>
      <p:bldP spid="76817" grpId="0" animBg="1"/>
      <p:bldP spid="37905" grpId="0" animBg="1"/>
      <p:bldP spid="37905" grpId="1" animBg="1"/>
      <p:bldP spid="32" grpId="0" animBg="1"/>
      <p:bldP spid="32" grpId="1" animBg="1"/>
      <p:bldP spid="33" grpId="0" animBg="1"/>
      <p:bldP spid="34" grpId="0" animBg="1"/>
      <p:bldP spid="5" grpId="0" animBg="1"/>
      <p:bldP spid="38" grpId="0" animBg="1"/>
      <p:bldP spid="39" grpId="0" animBg="1"/>
      <p:bldP spid="7" grpId="0" animBg="1"/>
      <p:bldP spid="41" grpId="0" animBg="1"/>
      <p:bldP spid="42" grpId="0" animBg="1"/>
      <p:bldP spid="43" grpId="0" animBg="1"/>
      <p:bldP spid="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78851" name="Line 4">
            <a:extLst>
              <a:ext uri="{FF2B5EF4-FFF2-40B4-BE49-F238E27FC236}">
                <a16:creationId xmlns:a16="http://schemas.microsoft.com/office/drawing/2014/main" id="{22A668DC-D133-4409-BC0B-504D2AB63724}"/>
              </a:ext>
            </a:extLst>
          </p:cNvPr>
          <p:cNvSpPr>
            <a:spLocks noChangeShapeType="1"/>
          </p:cNvSpPr>
          <p:nvPr/>
        </p:nvSpPr>
        <p:spPr bwMode="auto">
          <a:xfrm>
            <a:off x="2567260" y="692361"/>
            <a:ext cx="0" cy="56891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2" name="Line 5">
            <a:extLst>
              <a:ext uri="{FF2B5EF4-FFF2-40B4-BE49-F238E27FC236}">
                <a16:creationId xmlns:a16="http://schemas.microsoft.com/office/drawing/2014/main" id="{94EB71BE-CB8F-4A94-87BB-B40CC30C298D}"/>
              </a:ext>
            </a:extLst>
          </p:cNvPr>
          <p:cNvSpPr>
            <a:spLocks noChangeShapeType="1"/>
          </p:cNvSpPr>
          <p:nvPr/>
        </p:nvSpPr>
        <p:spPr bwMode="auto">
          <a:xfrm>
            <a:off x="2567262" y="6381522"/>
            <a:ext cx="748924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3" name="Text Box 6">
            <a:extLst>
              <a:ext uri="{FF2B5EF4-FFF2-40B4-BE49-F238E27FC236}">
                <a16:creationId xmlns:a16="http://schemas.microsoft.com/office/drawing/2014/main" id="{D8A0ED8A-56DB-4C4F-A821-C1F9F4111BB9}"/>
              </a:ext>
            </a:extLst>
          </p:cNvPr>
          <p:cNvSpPr txBox="1">
            <a:spLocks noChangeArrowheads="1"/>
          </p:cNvSpPr>
          <p:nvPr/>
        </p:nvSpPr>
        <p:spPr bwMode="auto">
          <a:xfrm>
            <a:off x="1524352" y="265"/>
            <a:ext cx="148630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log pCO2</a:t>
            </a:r>
          </a:p>
        </p:txBody>
      </p:sp>
      <p:sp>
        <p:nvSpPr>
          <p:cNvPr id="78854" name="Text Box 7">
            <a:extLst>
              <a:ext uri="{FF2B5EF4-FFF2-40B4-BE49-F238E27FC236}">
                <a16:creationId xmlns:a16="http://schemas.microsoft.com/office/drawing/2014/main" id="{3BF02111-D0E3-4645-83DE-7DADDB8D24FE}"/>
              </a:ext>
            </a:extLst>
          </p:cNvPr>
          <p:cNvSpPr txBox="1">
            <a:spLocks noChangeArrowheads="1"/>
          </p:cNvSpPr>
          <p:nvPr/>
        </p:nvSpPr>
        <p:spPr bwMode="auto">
          <a:xfrm>
            <a:off x="9840625" y="6400571"/>
            <a:ext cx="57900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pH</a:t>
            </a:r>
          </a:p>
        </p:txBody>
      </p:sp>
      <p:sp>
        <p:nvSpPr>
          <p:cNvPr id="109576" name="Line 8">
            <a:extLst>
              <a:ext uri="{FF2B5EF4-FFF2-40B4-BE49-F238E27FC236}">
                <a16:creationId xmlns:a16="http://schemas.microsoft.com/office/drawing/2014/main" id="{B24CAF92-AA7D-44ED-9679-788561C22E9A}"/>
              </a:ext>
            </a:extLst>
          </p:cNvPr>
          <p:cNvSpPr>
            <a:spLocks noChangeShapeType="1"/>
          </p:cNvSpPr>
          <p:nvPr/>
        </p:nvSpPr>
        <p:spPr bwMode="auto">
          <a:xfrm flipH="1" flipV="1">
            <a:off x="4367347" y="981265"/>
            <a:ext cx="4176390"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6" name="Text Box 9">
            <a:extLst>
              <a:ext uri="{FF2B5EF4-FFF2-40B4-BE49-F238E27FC236}">
                <a16:creationId xmlns:a16="http://schemas.microsoft.com/office/drawing/2014/main" id="{DE9BC5C9-8344-4F76-BB85-6E988C74D8F1}"/>
              </a:ext>
            </a:extLst>
          </p:cNvPr>
          <p:cNvSpPr txBox="1">
            <a:spLocks noChangeArrowheads="1"/>
          </p:cNvSpPr>
          <p:nvPr/>
        </p:nvSpPr>
        <p:spPr bwMode="auto">
          <a:xfrm>
            <a:off x="3446669" y="160591"/>
            <a:ext cx="7220979"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399" dirty="0">
                <a:latin typeface="Arial" panose="020B0604020202020204" pitchFamily="34" charset="0"/>
              </a:rPr>
              <a:t>Plasma and blood with different concentrations of hemoglobin</a:t>
            </a:r>
            <a:endParaRPr lang="cs-CZ" altLang="cs-CZ" sz="2399" dirty="0">
              <a:latin typeface="Arial" panose="020B0604020202020204" pitchFamily="34" charset="0"/>
            </a:endParaRPr>
          </a:p>
        </p:txBody>
      </p:sp>
      <p:sp>
        <p:nvSpPr>
          <p:cNvPr id="109578" name="Line 10">
            <a:extLst>
              <a:ext uri="{FF2B5EF4-FFF2-40B4-BE49-F238E27FC236}">
                <a16:creationId xmlns:a16="http://schemas.microsoft.com/office/drawing/2014/main" id="{53F21BCD-AD80-4294-AC8B-4D7291AB7F77}"/>
              </a:ext>
            </a:extLst>
          </p:cNvPr>
          <p:cNvSpPr>
            <a:spLocks noChangeShapeType="1"/>
          </p:cNvSpPr>
          <p:nvPr/>
        </p:nvSpPr>
        <p:spPr bwMode="auto">
          <a:xfrm flipH="1" flipV="1">
            <a:off x="5088017" y="763795"/>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79" name="Line 11">
            <a:extLst>
              <a:ext uri="{FF2B5EF4-FFF2-40B4-BE49-F238E27FC236}">
                <a16:creationId xmlns:a16="http://schemas.microsoft.com/office/drawing/2014/main" id="{34918C0F-2D90-4BDC-B04D-C78CF9326726}"/>
              </a:ext>
            </a:extLst>
          </p:cNvPr>
          <p:cNvSpPr>
            <a:spLocks noChangeShapeType="1"/>
          </p:cNvSpPr>
          <p:nvPr/>
        </p:nvSpPr>
        <p:spPr bwMode="auto">
          <a:xfrm flipH="1" flipV="1">
            <a:off x="4583230" y="692361"/>
            <a:ext cx="3312856"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0" name="Text Box 12">
            <a:extLst>
              <a:ext uri="{FF2B5EF4-FFF2-40B4-BE49-F238E27FC236}">
                <a16:creationId xmlns:a16="http://schemas.microsoft.com/office/drawing/2014/main" id="{0D88C337-67E0-4451-AE96-D1F9CCD9D4AB}"/>
              </a:ext>
            </a:extLst>
          </p:cNvPr>
          <p:cNvSpPr txBox="1">
            <a:spLocks noChangeArrowheads="1"/>
          </p:cNvSpPr>
          <p:nvPr/>
        </p:nvSpPr>
        <p:spPr bwMode="auto">
          <a:xfrm>
            <a:off x="6311885" y="2781351"/>
            <a:ext cx="94609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BE=0</a:t>
            </a:r>
          </a:p>
        </p:txBody>
      </p:sp>
      <p:sp>
        <p:nvSpPr>
          <p:cNvPr id="109582" name="Line 14">
            <a:extLst>
              <a:ext uri="{FF2B5EF4-FFF2-40B4-BE49-F238E27FC236}">
                <a16:creationId xmlns:a16="http://schemas.microsoft.com/office/drawing/2014/main" id="{9B2EC52C-CC07-42E6-A227-1BE2E90BC825}"/>
              </a:ext>
            </a:extLst>
          </p:cNvPr>
          <p:cNvSpPr>
            <a:spLocks noChangeShapeType="1"/>
          </p:cNvSpPr>
          <p:nvPr/>
        </p:nvSpPr>
        <p:spPr bwMode="auto">
          <a:xfrm flipH="1" flipV="1">
            <a:off x="3432381" y="1341599"/>
            <a:ext cx="4176391"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3" name="Line 15">
            <a:extLst>
              <a:ext uri="{FF2B5EF4-FFF2-40B4-BE49-F238E27FC236}">
                <a16:creationId xmlns:a16="http://schemas.microsoft.com/office/drawing/2014/main" id="{AFB4216A-7F7A-4EF2-AE3F-56D62C7EF224}"/>
              </a:ext>
            </a:extLst>
          </p:cNvPr>
          <p:cNvSpPr>
            <a:spLocks noChangeShapeType="1"/>
          </p:cNvSpPr>
          <p:nvPr/>
        </p:nvSpPr>
        <p:spPr bwMode="auto">
          <a:xfrm flipH="1" flipV="1">
            <a:off x="4295915" y="1268581"/>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4" name="Line 16">
            <a:extLst>
              <a:ext uri="{FF2B5EF4-FFF2-40B4-BE49-F238E27FC236}">
                <a16:creationId xmlns:a16="http://schemas.microsoft.com/office/drawing/2014/main" id="{462EC8E2-06C0-48D6-A332-881D64559E68}"/>
              </a:ext>
            </a:extLst>
          </p:cNvPr>
          <p:cNvSpPr>
            <a:spLocks noChangeShapeType="1"/>
          </p:cNvSpPr>
          <p:nvPr/>
        </p:nvSpPr>
        <p:spPr bwMode="auto">
          <a:xfrm flipH="1" flipV="1">
            <a:off x="3778428" y="1197148"/>
            <a:ext cx="3312858"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3" name="Line 17">
            <a:extLst>
              <a:ext uri="{FF2B5EF4-FFF2-40B4-BE49-F238E27FC236}">
                <a16:creationId xmlns:a16="http://schemas.microsoft.com/office/drawing/2014/main" id="{F55334EB-6159-4936-BF7F-6F48BFA4D8A5}"/>
              </a:ext>
            </a:extLst>
          </p:cNvPr>
          <p:cNvSpPr>
            <a:spLocks noChangeShapeType="1"/>
          </p:cNvSpPr>
          <p:nvPr/>
        </p:nvSpPr>
        <p:spPr bwMode="auto">
          <a:xfrm>
            <a:off x="2424397" y="3357569"/>
            <a:ext cx="3960507"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4" name="Line 18">
            <a:extLst>
              <a:ext uri="{FF2B5EF4-FFF2-40B4-BE49-F238E27FC236}">
                <a16:creationId xmlns:a16="http://schemas.microsoft.com/office/drawing/2014/main" id="{611C2A22-8AE9-431A-851D-BB652FA57AFA}"/>
              </a:ext>
            </a:extLst>
          </p:cNvPr>
          <p:cNvSpPr>
            <a:spLocks noChangeShapeType="1"/>
          </p:cNvSpPr>
          <p:nvPr/>
        </p:nvSpPr>
        <p:spPr bwMode="auto">
          <a:xfrm>
            <a:off x="6383317" y="3357569"/>
            <a:ext cx="73019" cy="3166817"/>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5" name="Text Box 19">
            <a:extLst>
              <a:ext uri="{FF2B5EF4-FFF2-40B4-BE49-F238E27FC236}">
                <a16:creationId xmlns:a16="http://schemas.microsoft.com/office/drawing/2014/main" id="{B2D4B40C-8ADE-4268-8A8A-B91FCF3283DA}"/>
              </a:ext>
            </a:extLst>
          </p:cNvPr>
          <p:cNvSpPr txBox="1">
            <a:spLocks noChangeArrowheads="1"/>
          </p:cNvSpPr>
          <p:nvPr/>
        </p:nvSpPr>
        <p:spPr bwMode="auto">
          <a:xfrm>
            <a:off x="6600787" y="6452955"/>
            <a:ext cx="61266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7.4</a:t>
            </a:r>
          </a:p>
        </p:txBody>
      </p:sp>
      <p:sp>
        <p:nvSpPr>
          <p:cNvPr id="78866" name="Text Box 20">
            <a:extLst>
              <a:ext uri="{FF2B5EF4-FFF2-40B4-BE49-F238E27FC236}">
                <a16:creationId xmlns:a16="http://schemas.microsoft.com/office/drawing/2014/main" id="{AB7F99B5-EFF3-4A17-8BBE-A1969BF49F62}"/>
              </a:ext>
            </a:extLst>
          </p:cNvPr>
          <p:cNvSpPr txBox="1">
            <a:spLocks noChangeArrowheads="1"/>
          </p:cNvSpPr>
          <p:nvPr/>
        </p:nvSpPr>
        <p:spPr bwMode="auto">
          <a:xfrm>
            <a:off x="1524354" y="3068666"/>
            <a:ext cx="107433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40 torr</a:t>
            </a:r>
          </a:p>
        </p:txBody>
      </p:sp>
      <p:sp>
        <p:nvSpPr>
          <p:cNvPr id="109589" name="Text Box 21">
            <a:extLst>
              <a:ext uri="{FF2B5EF4-FFF2-40B4-BE49-F238E27FC236}">
                <a16:creationId xmlns:a16="http://schemas.microsoft.com/office/drawing/2014/main" id="{2D9DD3C3-A465-47D8-9C47-0874A90F638D}"/>
              </a:ext>
            </a:extLst>
          </p:cNvPr>
          <p:cNvSpPr txBox="1">
            <a:spLocks noChangeArrowheads="1"/>
          </p:cNvSpPr>
          <p:nvPr/>
        </p:nvSpPr>
        <p:spPr bwMode="auto">
          <a:xfrm>
            <a:off x="5303900" y="3068666"/>
            <a:ext cx="104868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BE=-5</a:t>
            </a:r>
          </a:p>
        </p:txBody>
      </p:sp>
      <p:sp>
        <p:nvSpPr>
          <p:cNvPr id="109590" name="Line 22">
            <a:extLst>
              <a:ext uri="{FF2B5EF4-FFF2-40B4-BE49-F238E27FC236}">
                <a16:creationId xmlns:a16="http://schemas.microsoft.com/office/drawing/2014/main" id="{3364BACB-311A-4B3C-84DB-18BE5A11C314}"/>
              </a:ext>
            </a:extLst>
          </p:cNvPr>
          <p:cNvSpPr>
            <a:spLocks noChangeShapeType="1"/>
          </p:cNvSpPr>
          <p:nvPr/>
        </p:nvSpPr>
        <p:spPr bwMode="auto">
          <a:xfrm flipH="1" flipV="1">
            <a:off x="2640280" y="1989248"/>
            <a:ext cx="3743037" cy="43922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1" name="Line 23">
            <a:extLst>
              <a:ext uri="{FF2B5EF4-FFF2-40B4-BE49-F238E27FC236}">
                <a16:creationId xmlns:a16="http://schemas.microsoft.com/office/drawing/2014/main" id="{2FD983C3-A9A1-4A95-99FE-B5A3BB0AC0F1}"/>
              </a:ext>
            </a:extLst>
          </p:cNvPr>
          <p:cNvSpPr>
            <a:spLocks noChangeShapeType="1"/>
          </p:cNvSpPr>
          <p:nvPr/>
        </p:nvSpPr>
        <p:spPr bwMode="auto">
          <a:xfrm flipH="1" flipV="1">
            <a:off x="3287930" y="1413032"/>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2" name="Line 24">
            <a:extLst>
              <a:ext uri="{FF2B5EF4-FFF2-40B4-BE49-F238E27FC236}">
                <a16:creationId xmlns:a16="http://schemas.microsoft.com/office/drawing/2014/main" id="{BA4630BC-E26F-48DE-872C-118408F28CBB}"/>
              </a:ext>
            </a:extLst>
          </p:cNvPr>
          <p:cNvSpPr>
            <a:spLocks noChangeShapeType="1"/>
          </p:cNvSpPr>
          <p:nvPr/>
        </p:nvSpPr>
        <p:spPr bwMode="auto">
          <a:xfrm flipH="1" flipV="1">
            <a:off x="3105381" y="1989248"/>
            <a:ext cx="2952522" cy="43922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3" name="Text Box 25">
            <a:extLst>
              <a:ext uri="{FF2B5EF4-FFF2-40B4-BE49-F238E27FC236}">
                <a16:creationId xmlns:a16="http://schemas.microsoft.com/office/drawing/2014/main" id="{BE74EA3F-5E7D-488C-8C51-2432B9FD7E78}"/>
              </a:ext>
            </a:extLst>
          </p:cNvPr>
          <p:cNvSpPr txBox="1">
            <a:spLocks noChangeArrowheads="1"/>
          </p:cNvSpPr>
          <p:nvPr/>
        </p:nvSpPr>
        <p:spPr bwMode="auto">
          <a:xfrm>
            <a:off x="3575245" y="4292534"/>
            <a:ext cx="1220206"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BE=-10</a:t>
            </a:r>
          </a:p>
        </p:txBody>
      </p:sp>
      <p:sp>
        <p:nvSpPr>
          <p:cNvPr id="109594" name="Line 26">
            <a:extLst>
              <a:ext uri="{FF2B5EF4-FFF2-40B4-BE49-F238E27FC236}">
                <a16:creationId xmlns:a16="http://schemas.microsoft.com/office/drawing/2014/main" id="{AB813032-F781-42EB-BD0A-AD023C1C811E}"/>
              </a:ext>
            </a:extLst>
          </p:cNvPr>
          <p:cNvSpPr>
            <a:spLocks noChangeShapeType="1"/>
          </p:cNvSpPr>
          <p:nvPr/>
        </p:nvSpPr>
        <p:spPr bwMode="auto">
          <a:xfrm flipH="1" flipV="1">
            <a:off x="5735666" y="1341599"/>
            <a:ext cx="4176390"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5" name="Line 27">
            <a:extLst>
              <a:ext uri="{FF2B5EF4-FFF2-40B4-BE49-F238E27FC236}">
                <a16:creationId xmlns:a16="http://schemas.microsoft.com/office/drawing/2014/main" id="{ACB268A3-5A47-47B8-A5EA-40A39A74F51A}"/>
              </a:ext>
            </a:extLst>
          </p:cNvPr>
          <p:cNvSpPr>
            <a:spLocks noChangeShapeType="1"/>
          </p:cNvSpPr>
          <p:nvPr/>
        </p:nvSpPr>
        <p:spPr bwMode="auto">
          <a:xfrm flipH="1" flipV="1">
            <a:off x="6599200" y="1268581"/>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6" name="Line 28">
            <a:extLst>
              <a:ext uri="{FF2B5EF4-FFF2-40B4-BE49-F238E27FC236}">
                <a16:creationId xmlns:a16="http://schemas.microsoft.com/office/drawing/2014/main" id="{B2091C6C-F1F5-49A9-ADC8-33AF10313073}"/>
              </a:ext>
            </a:extLst>
          </p:cNvPr>
          <p:cNvSpPr>
            <a:spLocks noChangeShapeType="1"/>
          </p:cNvSpPr>
          <p:nvPr/>
        </p:nvSpPr>
        <p:spPr bwMode="auto">
          <a:xfrm flipH="1" flipV="1">
            <a:off x="6081714" y="1197148"/>
            <a:ext cx="3312856"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7" name="Text Box 29">
            <a:extLst>
              <a:ext uri="{FF2B5EF4-FFF2-40B4-BE49-F238E27FC236}">
                <a16:creationId xmlns:a16="http://schemas.microsoft.com/office/drawing/2014/main" id="{6035D177-30A9-4FB6-B58B-BB3470F0BA40}"/>
              </a:ext>
            </a:extLst>
          </p:cNvPr>
          <p:cNvSpPr txBox="1">
            <a:spLocks noChangeArrowheads="1"/>
          </p:cNvSpPr>
          <p:nvPr/>
        </p:nvSpPr>
        <p:spPr bwMode="auto">
          <a:xfrm>
            <a:off x="7896088" y="3068666"/>
            <a:ext cx="94609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BE=5</a:t>
            </a:r>
          </a:p>
        </p:txBody>
      </p:sp>
      <p:sp>
        <p:nvSpPr>
          <p:cNvPr id="109598" name="Freeform 30">
            <a:extLst>
              <a:ext uri="{FF2B5EF4-FFF2-40B4-BE49-F238E27FC236}">
                <a16:creationId xmlns:a16="http://schemas.microsoft.com/office/drawing/2014/main" id="{85F57681-2040-432F-9733-FF8ED8AA5AA6}"/>
              </a:ext>
            </a:extLst>
          </p:cNvPr>
          <p:cNvSpPr>
            <a:spLocks/>
          </p:cNvSpPr>
          <p:nvPr/>
        </p:nvSpPr>
        <p:spPr bwMode="auto">
          <a:xfrm>
            <a:off x="3903833" y="3328995"/>
            <a:ext cx="6008223" cy="2882678"/>
          </a:xfrm>
          <a:custGeom>
            <a:avLst/>
            <a:gdLst>
              <a:gd name="T0" fmla="*/ 0 w 3785"/>
              <a:gd name="T1" fmla="*/ 2147483646 h 1816"/>
              <a:gd name="T2" fmla="*/ 2147483646 w 3785"/>
              <a:gd name="T3" fmla="*/ 2147483646 h 1816"/>
              <a:gd name="T4" fmla="*/ 2147483646 w 3785"/>
              <a:gd name="T5" fmla="*/ 2147483646 h 1816"/>
              <a:gd name="T6" fmla="*/ 2147483646 w 3785"/>
              <a:gd name="T7" fmla="*/ 2147483646 h 1816"/>
              <a:gd name="T8" fmla="*/ 2147483646 w 3785"/>
              <a:gd name="T9" fmla="*/ 2147483646 h 1816"/>
              <a:gd name="T10" fmla="*/ 2147483646 w 3785"/>
              <a:gd name="T11" fmla="*/ 2147483646 h 1816"/>
              <a:gd name="T12" fmla="*/ 2147483646 w 3785"/>
              <a:gd name="T13" fmla="*/ 2147483646 h 1816"/>
              <a:gd name="T14" fmla="*/ 0 60000 65536"/>
              <a:gd name="T15" fmla="*/ 0 60000 65536"/>
              <a:gd name="T16" fmla="*/ 0 60000 65536"/>
              <a:gd name="T17" fmla="*/ 0 60000 65536"/>
              <a:gd name="T18" fmla="*/ 0 60000 65536"/>
              <a:gd name="T19" fmla="*/ 0 60000 65536"/>
              <a:gd name="T20" fmla="*/ 0 60000 65536"/>
              <a:gd name="T21" fmla="*/ 0 w 3785"/>
              <a:gd name="T22" fmla="*/ 0 h 1816"/>
              <a:gd name="T23" fmla="*/ 3785 w 3785"/>
              <a:gd name="T24" fmla="*/ 1816 h 18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85" h="1816">
                <a:moveTo>
                  <a:pt x="0" y="1816"/>
                </a:moveTo>
                <a:cubicBezTo>
                  <a:pt x="31" y="1748"/>
                  <a:pt x="106" y="1575"/>
                  <a:pt x="195" y="1410"/>
                </a:cubicBezTo>
                <a:cubicBezTo>
                  <a:pt x="284" y="1245"/>
                  <a:pt x="372" y="1030"/>
                  <a:pt x="534" y="825"/>
                </a:cubicBezTo>
                <a:cubicBezTo>
                  <a:pt x="696" y="620"/>
                  <a:pt x="967" y="316"/>
                  <a:pt x="1169" y="182"/>
                </a:cubicBezTo>
                <a:cubicBezTo>
                  <a:pt x="1371" y="48"/>
                  <a:pt x="1520" y="0"/>
                  <a:pt x="1744" y="18"/>
                </a:cubicBezTo>
                <a:cubicBezTo>
                  <a:pt x="1968" y="36"/>
                  <a:pt x="2175" y="78"/>
                  <a:pt x="2515" y="290"/>
                </a:cubicBezTo>
                <a:cubicBezTo>
                  <a:pt x="2855" y="502"/>
                  <a:pt x="3320" y="895"/>
                  <a:pt x="3785" y="1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109599" name="AutoShape 31">
            <a:extLst>
              <a:ext uri="{FF2B5EF4-FFF2-40B4-BE49-F238E27FC236}">
                <a16:creationId xmlns:a16="http://schemas.microsoft.com/office/drawing/2014/main" id="{2938525D-3CFD-48CE-9C1D-D4ABB2931FDA}"/>
              </a:ext>
            </a:extLst>
          </p:cNvPr>
          <p:cNvSpPr>
            <a:spLocks noChangeArrowheads="1"/>
          </p:cNvSpPr>
          <p:nvPr/>
        </p:nvSpPr>
        <p:spPr bwMode="auto">
          <a:xfrm>
            <a:off x="8956452" y="2384585"/>
            <a:ext cx="1223869" cy="1079416"/>
          </a:xfrm>
          <a:prstGeom prst="wedgeRoundRectCallout">
            <a:avLst>
              <a:gd name="adj1" fmla="val -72440"/>
              <a:gd name="adj2" fmla="val 132060"/>
              <a:gd name="adj3" fmla="val 16667"/>
            </a:avLst>
          </a:prstGeom>
          <a:solidFill>
            <a:srgbClr val="FFFF00"/>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dirty="0">
                <a:latin typeface="Arial" panose="020B0604020202020204" pitchFamily="34" charset="0"/>
              </a:rPr>
              <a:t>BE </a:t>
            </a:r>
            <a:r>
              <a:rPr lang="cs-CZ" altLang="cs-CZ" sz="2399" dirty="0" err="1">
                <a:latin typeface="Arial" panose="020B0604020202020204" pitchFamily="34" charset="0"/>
              </a:rPr>
              <a:t>curve</a:t>
            </a:r>
            <a:endParaRPr lang="cs-CZ" altLang="cs-CZ" sz="2399" dirty="0">
              <a:latin typeface="Arial" panose="020B0604020202020204" pitchFamily="34" charset="0"/>
            </a:endParaRPr>
          </a:p>
        </p:txBody>
      </p:sp>
    </p:spTree>
    <p:custDataLst>
      <p:tags r:id="rId1"/>
    </p:custDataLst>
    <p:extLst>
      <p:ext uri="{BB962C8B-B14F-4D97-AF65-F5344CB8AC3E}">
        <p14:creationId xmlns:p14="http://schemas.microsoft.com/office/powerpoint/2010/main" val="270143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9580"/>
                                        </p:tgtEl>
                                        <p:attrNameLst>
                                          <p:attrName>style.visibility</p:attrName>
                                        </p:attrNameLst>
                                      </p:cBhvr>
                                      <p:to>
                                        <p:strVal val="visible"/>
                                      </p:to>
                                    </p:set>
                                    <p:animEffect transition="in" filter="dissolve">
                                      <p:cBhvr>
                                        <p:cTn id="7" dur="500"/>
                                        <p:tgtEl>
                                          <p:spTgt spid="10958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9576"/>
                                        </p:tgtEl>
                                        <p:attrNameLst>
                                          <p:attrName>style.visibility</p:attrName>
                                        </p:attrNameLst>
                                      </p:cBhvr>
                                      <p:to>
                                        <p:strVal val="visible"/>
                                      </p:to>
                                    </p:set>
                                    <p:animEffect transition="in" filter="dissolve">
                                      <p:cBhvr>
                                        <p:cTn id="12" dur="500"/>
                                        <p:tgtEl>
                                          <p:spTgt spid="1095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9579"/>
                                        </p:tgtEl>
                                        <p:attrNameLst>
                                          <p:attrName>style.visibility</p:attrName>
                                        </p:attrNameLst>
                                      </p:cBhvr>
                                      <p:to>
                                        <p:strVal val="visible"/>
                                      </p:to>
                                    </p:set>
                                    <p:animEffect transition="in" filter="dissolve">
                                      <p:cBhvr>
                                        <p:cTn id="17" dur="500"/>
                                        <p:tgtEl>
                                          <p:spTgt spid="10957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9578"/>
                                        </p:tgtEl>
                                        <p:attrNameLst>
                                          <p:attrName>style.visibility</p:attrName>
                                        </p:attrNameLst>
                                      </p:cBhvr>
                                      <p:to>
                                        <p:strVal val="visible"/>
                                      </p:to>
                                    </p:set>
                                    <p:animEffect transition="in" filter="dissolve">
                                      <p:cBhvr>
                                        <p:cTn id="22" dur="500"/>
                                        <p:tgtEl>
                                          <p:spTgt spid="10957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9589"/>
                                        </p:tgtEl>
                                        <p:attrNameLst>
                                          <p:attrName>style.visibility</p:attrName>
                                        </p:attrNameLst>
                                      </p:cBhvr>
                                      <p:to>
                                        <p:strVal val="visible"/>
                                      </p:to>
                                    </p:set>
                                    <p:anim calcmode="lin" valueType="num">
                                      <p:cBhvr additive="base">
                                        <p:cTn id="27" dur="500" fill="hold"/>
                                        <p:tgtEl>
                                          <p:spTgt spid="109589"/>
                                        </p:tgtEl>
                                        <p:attrNameLst>
                                          <p:attrName>ppt_x</p:attrName>
                                        </p:attrNameLst>
                                      </p:cBhvr>
                                      <p:tavLst>
                                        <p:tav tm="0">
                                          <p:val>
                                            <p:strVal val="#ppt_x"/>
                                          </p:val>
                                        </p:tav>
                                        <p:tav tm="100000">
                                          <p:val>
                                            <p:strVal val="#ppt_x"/>
                                          </p:val>
                                        </p:tav>
                                      </p:tavLst>
                                    </p:anim>
                                    <p:anim calcmode="lin" valueType="num">
                                      <p:cBhvr additive="base">
                                        <p:cTn id="28" dur="500" fill="hold"/>
                                        <p:tgtEl>
                                          <p:spTgt spid="109589"/>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109582"/>
                                        </p:tgtEl>
                                        <p:attrNameLst>
                                          <p:attrName>style.visibility</p:attrName>
                                        </p:attrNameLst>
                                      </p:cBhvr>
                                      <p:to>
                                        <p:strVal val="visible"/>
                                      </p:to>
                                    </p:set>
                                    <p:animEffect transition="in" filter="dissolve">
                                      <p:cBhvr>
                                        <p:cTn id="33" dur="500"/>
                                        <p:tgtEl>
                                          <p:spTgt spid="10958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109584"/>
                                        </p:tgtEl>
                                        <p:attrNameLst>
                                          <p:attrName>style.visibility</p:attrName>
                                        </p:attrNameLst>
                                      </p:cBhvr>
                                      <p:to>
                                        <p:strVal val="visible"/>
                                      </p:to>
                                    </p:set>
                                    <p:animEffect transition="in" filter="dissolve">
                                      <p:cBhvr>
                                        <p:cTn id="38" dur="500"/>
                                        <p:tgtEl>
                                          <p:spTgt spid="109584"/>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nodeType="clickEffect">
                                  <p:stCondLst>
                                    <p:cond delay="0"/>
                                  </p:stCondLst>
                                  <p:childTnLst>
                                    <p:set>
                                      <p:cBhvr>
                                        <p:cTn id="42" dur="1" fill="hold">
                                          <p:stCondLst>
                                            <p:cond delay="0"/>
                                          </p:stCondLst>
                                        </p:cTn>
                                        <p:tgtEl>
                                          <p:spTgt spid="109583"/>
                                        </p:tgtEl>
                                        <p:attrNameLst>
                                          <p:attrName>style.visibility</p:attrName>
                                        </p:attrNameLst>
                                      </p:cBhvr>
                                      <p:to>
                                        <p:strVal val="visible"/>
                                      </p:to>
                                    </p:set>
                                    <p:animEffect transition="in" filter="dissolve">
                                      <p:cBhvr>
                                        <p:cTn id="43" dur="500"/>
                                        <p:tgtEl>
                                          <p:spTgt spid="10958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109593"/>
                                        </p:tgtEl>
                                        <p:attrNameLst>
                                          <p:attrName>style.visibility</p:attrName>
                                        </p:attrNameLst>
                                      </p:cBhvr>
                                      <p:to>
                                        <p:strVal val="visible"/>
                                      </p:to>
                                    </p:set>
                                    <p:anim calcmode="lin" valueType="num">
                                      <p:cBhvr additive="base">
                                        <p:cTn id="48" dur="500" fill="hold"/>
                                        <p:tgtEl>
                                          <p:spTgt spid="109593"/>
                                        </p:tgtEl>
                                        <p:attrNameLst>
                                          <p:attrName>ppt_x</p:attrName>
                                        </p:attrNameLst>
                                      </p:cBhvr>
                                      <p:tavLst>
                                        <p:tav tm="0">
                                          <p:val>
                                            <p:strVal val="#ppt_x"/>
                                          </p:val>
                                        </p:tav>
                                        <p:tav tm="100000">
                                          <p:val>
                                            <p:strVal val="#ppt_x"/>
                                          </p:val>
                                        </p:tav>
                                      </p:tavLst>
                                    </p:anim>
                                    <p:anim calcmode="lin" valueType="num">
                                      <p:cBhvr additive="base">
                                        <p:cTn id="49" dur="500" fill="hold"/>
                                        <p:tgtEl>
                                          <p:spTgt spid="109593"/>
                                        </p:tgtEl>
                                        <p:attrNameLst>
                                          <p:attrName>ppt_y</p:attrName>
                                        </p:attrNameLst>
                                      </p:cBhvr>
                                      <p:tavLst>
                                        <p:tav tm="0">
                                          <p:val>
                                            <p:strVal val="1+#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109590"/>
                                        </p:tgtEl>
                                        <p:attrNameLst>
                                          <p:attrName>style.visibility</p:attrName>
                                        </p:attrNameLst>
                                      </p:cBhvr>
                                      <p:to>
                                        <p:strVal val="visible"/>
                                      </p:to>
                                    </p:set>
                                    <p:animEffect transition="in" filter="dissolve">
                                      <p:cBhvr>
                                        <p:cTn id="54" dur="500"/>
                                        <p:tgtEl>
                                          <p:spTgt spid="10959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09592"/>
                                        </p:tgtEl>
                                        <p:attrNameLst>
                                          <p:attrName>style.visibility</p:attrName>
                                        </p:attrNameLst>
                                      </p:cBhvr>
                                      <p:to>
                                        <p:strVal val="visible"/>
                                      </p:to>
                                    </p:set>
                                    <p:animEffect transition="in" filter="dissolve">
                                      <p:cBhvr>
                                        <p:cTn id="59" dur="500"/>
                                        <p:tgtEl>
                                          <p:spTgt spid="10959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09591"/>
                                        </p:tgtEl>
                                        <p:attrNameLst>
                                          <p:attrName>style.visibility</p:attrName>
                                        </p:attrNameLst>
                                      </p:cBhvr>
                                      <p:to>
                                        <p:strVal val="visible"/>
                                      </p:to>
                                    </p:set>
                                    <p:animEffect transition="in" filter="dissolve">
                                      <p:cBhvr>
                                        <p:cTn id="64" dur="500"/>
                                        <p:tgtEl>
                                          <p:spTgt spid="10959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09597"/>
                                        </p:tgtEl>
                                        <p:attrNameLst>
                                          <p:attrName>style.visibility</p:attrName>
                                        </p:attrNameLst>
                                      </p:cBhvr>
                                      <p:to>
                                        <p:strVal val="visible"/>
                                      </p:to>
                                    </p:set>
                                    <p:anim calcmode="lin" valueType="num">
                                      <p:cBhvr additive="base">
                                        <p:cTn id="69" dur="500" fill="hold"/>
                                        <p:tgtEl>
                                          <p:spTgt spid="109597"/>
                                        </p:tgtEl>
                                        <p:attrNameLst>
                                          <p:attrName>ppt_x</p:attrName>
                                        </p:attrNameLst>
                                      </p:cBhvr>
                                      <p:tavLst>
                                        <p:tav tm="0">
                                          <p:val>
                                            <p:strVal val="#ppt_x"/>
                                          </p:val>
                                        </p:tav>
                                        <p:tav tm="100000">
                                          <p:val>
                                            <p:strVal val="#ppt_x"/>
                                          </p:val>
                                        </p:tav>
                                      </p:tavLst>
                                    </p:anim>
                                    <p:anim calcmode="lin" valueType="num">
                                      <p:cBhvr additive="base">
                                        <p:cTn id="70" dur="500" fill="hold"/>
                                        <p:tgtEl>
                                          <p:spTgt spid="109597"/>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109594"/>
                                        </p:tgtEl>
                                        <p:attrNameLst>
                                          <p:attrName>style.visibility</p:attrName>
                                        </p:attrNameLst>
                                      </p:cBhvr>
                                      <p:to>
                                        <p:strVal val="visible"/>
                                      </p:to>
                                    </p:set>
                                    <p:animEffect transition="in" filter="dissolve">
                                      <p:cBhvr>
                                        <p:cTn id="75" dur="500"/>
                                        <p:tgtEl>
                                          <p:spTgt spid="109594"/>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109596"/>
                                        </p:tgtEl>
                                        <p:attrNameLst>
                                          <p:attrName>style.visibility</p:attrName>
                                        </p:attrNameLst>
                                      </p:cBhvr>
                                      <p:to>
                                        <p:strVal val="visible"/>
                                      </p:to>
                                    </p:set>
                                    <p:animEffect transition="in" filter="dissolve">
                                      <p:cBhvr>
                                        <p:cTn id="80" dur="500"/>
                                        <p:tgtEl>
                                          <p:spTgt spid="109596"/>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presetSubtype="0" fill="hold" nodeType="clickEffect">
                                  <p:stCondLst>
                                    <p:cond delay="0"/>
                                  </p:stCondLst>
                                  <p:childTnLst>
                                    <p:set>
                                      <p:cBhvr>
                                        <p:cTn id="84" dur="1" fill="hold">
                                          <p:stCondLst>
                                            <p:cond delay="0"/>
                                          </p:stCondLst>
                                        </p:cTn>
                                        <p:tgtEl>
                                          <p:spTgt spid="109595"/>
                                        </p:tgtEl>
                                        <p:attrNameLst>
                                          <p:attrName>style.visibility</p:attrName>
                                        </p:attrNameLst>
                                      </p:cBhvr>
                                      <p:to>
                                        <p:strVal val="visible"/>
                                      </p:to>
                                    </p:set>
                                    <p:animEffect transition="in" filter="dissolve">
                                      <p:cBhvr>
                                        <p:cTn id="85" dur="500"/>
                                        <p:tgtEl>
                                          <p:spTgt spid="109595"/>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nodeType="clickEffect">
                                  <p:stCondLst>
                                    <p:cond delay="0"/>
                                  </p:stCondLst>
                                  <p:childTnLst>
                                    <p:set>
                                      <p:cBhvr>
                                        <p:cTn id="89" dur="1" fill="hold">
                                          <p:stCondLst>
                                            <p:cond delay="0"/>
                                          </p:stCondLst>
                                        </p:cTn>
                                        <p:tgtEl>
                                          <p:spTgt spid="109598"/>
                                        </p:tgtEl>
                                        <p:attrNameLst>
                                          <p:attrName>style.visibility</p:attrName>
                                        </p:attrNameLst>
                                      </p:cBhvr>
                                      <p:to>
                                        <p:strVal val="visible"/>
                                      </p:to>
                                    </p:set>
                                    <p:animEffect transition="in" filter="dissolve">
                                      <p:cBhvr>
                                        <p:cTn id="90" dur="500"/>
                                        <p:tgtEl>
                                          <p:spTgt spid="109598"/>
                                        </p:tgtEl>
                                      </p:cBhvr>
                                    </p:animEffect>
                                  </p:childTnLst>
                                </p:cTn>
                              </p:par>
                              <p:par>
                                <p:cTn id="91" presetID="9" presetClass="entr" presetSubtype="0" fill="hold" grpId="0" nodeType="withEffect">
                                  <p:stCondLst>
                                    <p:cond delay="0"/>
                                  </p:stCondLst>
                                  <p:childTnLst>
                                    <p:set>
                                      <p:cBhvr>
                                        <p:cTn id="92" dur="1" fill="hold">
                                          <p:stCondLst>
                                            <p:cond delay="0"/>
                                          </p:stCondLst>
                                        </p:cTn>
                                        <p:tgtEl>
                                          <p:spTgt spid="109599"/>
                                        </p:tgtEl>
                                        <p:attrNameLst>
                                          <p:attrName>style.visibility</p:attrName>
                                        </p:attrNameLst>
                                      </p:cBhvr>
                                      <p:to>
                                        <p:strVal val="visible"/>
                                      </p:to>
                                    </p:set>
                                    <p:animEffect transition="in" filter="dissolve">
                                      <p:cBhvr>
                                        <p:cTn id="93" dur="500"/>
                                        <p:tgtEl>
                                          <p:spTgt spid="1095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0" grpId="0"/>
      <p:bldP spid="109589" grpId="0"/>
      <p:bldP spid="109593" grpId="0"/>
      <p:bldP spid="109597" grpId="0"/>
      <p:bldP spid="109599"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273C36D2-C494-4E33-AC74-8B01A46C36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378" y="283"/>
            <a:ext cx="9143244" cy="6857433"/>
          </a:xfrm>
          <a:prstGeom prst="rect">
            <a:avLst/>
          </a:prstGeom>
        </p:spPr>
      </p:pic>
      <p:sp>
        <p:nvSpPr>
          <p:cNvPr id="2" name="TextovéPole 1">
            <a:extLst>
              <a:ext uri="{FF2B5EF4-FFF2-40B4-BE49-F238E27FC236}">
                <a16:creationId xmlns:a16="http://schemas.microsoft.com/office/drawing/2014/main" id="{F3F6A78A-0731-4F87-A39A-C13678F5A8CA}"/>
              </a:ext>
            </a:extLst>
          </p:cNvPr>
          <p:cNvSpPr txBox="1"/>
          <p:nvPr/>
        </p:nvSpPr>
        <p:spPr>
          <a:xfrm>
            <a:off x="4984060" y="0"/>
            <a:ext cx="2223879" cy="369332"/>
          </a:xfrm>
          <a:prstGeom prst="rect">
            <a:avLst/>
          </a:prstGeom>
          <a:solidFill>
            <a:schemeClr val="bg1"/>
          </a:solidFill>
        </p:spPr>
        <p:txBody>
          <a:bodyPr wrap="none" rtlCol="0">
            <a:spAutoFit/>
          </a:bodyPr>
          <a:lstStyle/>
          <a:p>
            <a:r>
              <a:rPr lang="en-US" dirty="0"/>
              <a:t>BE curve construction</a:t>
            </a:r>
          </a:p>
        </p:txBody>
      </p:sp>
    </p:spTree>
    <p:custDataLst>
      <p:tags r:id="rId1"/>
    </p:custDataLst>
    <p:extLst>
      <p:ext uri="{BB962C8B-B14F-4D97-AF65-F5344CB8AC3E}">
        <p14:creationId xmlns:p14="http://schemas.microsoft.com/office/powerpoint/2010/main" val="347844458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DD574B0A-9707-4141-920A-FECFBDB39D4F}"/>
              </a:ext>
            </a:extLst>
          </p:cNvPr>
          <p:cNvPicPr>
            <a:picLocks noChangeAspect="1"/>
          </p:cNvPicPr>
          <p:nvPr/>
        </p:nvPicPr>
        <p:blipFill rotWithShape="1">
          <a:blip r:embed="rId4">
            <a:extLst>
              <a:ext uri="{28A0092B-C50C-407E-A947-70E740481C1C}">
                <a14:useLocalDpi xmlns:a14="http://schemas.microsoft.com/office/drawing/2010/main" val="0"/>
              </a:ext>
            </a:extLst>
          </a:blip>
          <a:srcRect r="42854"/>
          <a:stretch/>
        </p:blipFill>
        <p:spPr>
          <a:xfrm>
            <a:off x="1639926" y="21876"/>
            <a:ext cx="6966678" cy="6857433"/>
          </a:xfrm>
          <a:prstGeom prst="rect">
            <a:avLst/>
          </a:prstGeom>
        </p:spPr>
      </p:pic>
      <p:sp>
        <p:nvSpPr>
          <p:cNvPr id="2" name="Obdélník: se zakulacenými rohy 1">
            <a:extLst>
              <a:ext uri="{FF2B5EF4-FFF2-40B4-BE49-F238E27FC236}">
                <a16:creationId xmlns:a16="http://schemas.microsoft.com/office/drawing/2014/main" id="{0DBBDFCE-328E-417A-9263-2D40F78B2971}"/>
              </a:ext>
            </a:extLst>
          </p:cNvPr>
          <p:cNvSpPr/>
          <p:nvPr/>
        </p:nvSpPr>
        <p:spPr>
          <a:xfrm>
            <a:off x="7985964" y="2491642"/>
            <a:ext cx="625774" cy="62097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bdélník 4">
            <a:extLst>
              <a:ext uri="{FF2B5EF4-FFF2-40B4-BE49-F238E27FC236}">
                <a16:creationId xmlns:a16="http://schemas.microsoft.com/office/drawing/2014/main" id="{FB852F28-9971-4B8E-A96F-C0FC946D4741}"/>
              </a:ext>
            </a:extLst>
          </p:cNvPr>
          <p:cNvSpPr/>
          <p:nvPr/>
        </p:nvSpPr>
        <p:spPr>
          <a:xfrm>
            <a:off x="4064486" y="981848"/>
            <a:ext cx="2117558" cy="24318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ovéPole 3">
            <a:extLst>
              <a:ext uri="{FF2B5EF4-FFF2-40B4-BE49-F238E27FC236}">
                <a16:creationId xmlns:a16="http://schemas.microsoft.com/office/drawing/2014/main" id="{F627746C-9989-4072-940A-403441EB7C08}"/>
              </a:ext>
            </a:extLst>
          </p:cNvPr>
          <p:cNvSpPr txBox="1"/>
          <p:nvPr/>
        </p:nvSpPr>
        <p:spPr>
          <a:xfrm>
            <a:off x="4064486" y="918774"/>
            <a:ext cx="1750800" cy="369332"/>
          </a:xfrm>
          <a:prstGeom prst="rect">
            <a:avLst/>
          </a:prstGeom>
          <a:noFill/>
        </p:spPr>
        <p:txBody>
          <a:bodyPr wrap="none" rtlCol="0">
            <a:spAutoFit/>
          </a:bodyPr>
          <a:lstStyle/>
          <a:p>
            <a:r>
              <a:rPr lang="cs-CZ" dirty="0"/>
              <a:t>BB </a:t>
            </a:r>
            <a:r>
              <a:rPr lang="cs-CZ" dirty="0" err="1"/>
              <a:t>value</a:t>
            </a:r>
            <a:r>
              <a:rPr lang="cs-CZ" dirty="0"/>
              <a:t> </a:t>
            </a:r>
            <a:r>
              <a:rPr lang="cs-CZ" dirty="0" err="1"/>
              <a:t>reading</a:t>
            </a:r>
            <a:endParaRPr lang="en-US" dirty="0"/>
          </a:p>
        </p:txBody>
      </p:sp>
      <p:sp>
        <p:nvSpPr>
          <p:cNvPr id="8" name="Obdélník 7">
            <a:extLst>
              <a:ext uri="{FF2B5EF4-FFF2-40B4-BE49-F238E27FC236}">
                <a16:creationId xmlns:a16="http://schemas.microsoft.com/office/drawing/2014/main" id="{383738C1-2BCE-4276-B737-4893CF48B017}"/>
              </a:ext>
            </a:extLst>
          </p:cNvPr>
          <p:cNvSpPr/>
          <p:nvPr/>
        </p:nvSpPr>
        <p:spPr>
          <a:xfrm>
            <a:off x="4505644" y="1306696"/>
            <a:ext cx="2117558" cy="24318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ovéPole 8">
            <a:extLst>
              <a:ext uri="{FF2B5EF4-FFF2-40B4-BE49-F238E27FC236}">
                <a16:creationId xmlns:a16="http://schemas.microsoft.com/office/drawing/2014/main" id="{44EA507D-97AA-49DB-94FE-7C8B74A6A337}"/>
              </a:ext>
            </a:extLst>
          </p:cNvPr>
          <p:cNvSpPr txBox="1"/>
          <p:nvPr/>
        </p:nvSpPr>
        <p:spPr>
          <a:xfrm>
            <a:off x="4505644" y="1243623"/>
            <a:ext cx="1737976" cy="369332"/>
          </a:xfrm>
          <a:prstGeom prst="rect">
            <a:avLst/>
          </a:prstGeom>
          <a:noFill/>
        </p:spPr>
        <p:txBody>
          <a:bodyPr wrap="none" rtlCol="0">
            <a:spAutoFit/>
          </a:bodyPr>
          <a:lstStyle/>
          <a:p>
            <a:r>
              <a:rPr lang="cs-CZ" dirty="0"/>
              <a:t>BE </a:t>
            </a:r>
            <a:r>
              <a:rPr lang="cs-CZ" dirty="0" err="1"/>
              <a:t>value</a:t>
            </a:r>
            <a:r>
              <a:rPr lang="cs-CZ" dirty="0"/>
              <a:t> </a:t>
            </a:r>
            <a:r>
              <a:rPr lang="cs-CZ" dirty="0" err="1"/>
              <a:t>reading</a:t>
            </a:r>
            <a:endParaRPr lang="en-US" dirty="0"/>
          </a:p>
        </p:txBody>
      </p:sp>
      <p:sp>
        <p:nvSpPr>
          <p:cNvPr id="10" name="Obdélník 9">
            <a:extLst>
              <a:ext uri="{FF2B5EF4-FFF2-40B4-BE49-F238E27FC236}">
                <a16:creationId xmlns:a16="http://schemas.microsoft.com/office/drawing/2014/main" id="{1645508B-93F2-41FF-9AE9-AC7DB1F858A1}"/>
              </a:ext>
            </a:extLst>
          </p:cNvPr>
          <p:cNvSpPr/>
          <p:nvPr/>
        </p:nvSpPr>
        <p:spPr>
          <a:xfrm>
            <a:off x="6567056" y="2897776"/>
            <a:ext cx="1175448" cy="531224"/>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bdélník 10">
            <a:extLst>
              <a:ext uri="{FF2B5EF4-FFF2-40B4-BE49-F238E27FC236}">
                <a16:creationId xmlns:a16="http://schemas.microsoft.com/office/drawing/2014/main" id="{2C9F8BC4-2588-4014-BB50-057091602117}"/>
              </a:ext>
            </a:extLst>
          </p:cNvPr>
          <p:cNvSpPr/>
          <p:nvPr/>
        </p:nvSpPr>
        <p:spPr>
          <a:xfrm>
            <a:off x="3447594" y="2569090"/>
            <a:ext cx="1492292" cy="26561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bdélník 11">
            <a:extLst>
              <a:ext uri="{FF2B5EF4-FFF2-40B4-BE49-F238E27FC236}">
                <a16:creationId xmlns:a16="http://schemas.microsoft.com/office/drawing/2014/main" id="{DE14F926-6D84-40DF-B54D-94A1ECD25252}"/>
              </a:ext>
            </a:extLst>
          </p:cNvPr>
          <p:cNvSpPr/>
          <p:nvPr/>
        </p:nvSpPr>
        <p:spPr>
          <a:xfrm>
            <a:off x="3886845" y="5149858"/>
            <a:ext cx="1127042" cy="26561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ovéPole 12">
            <a:extLst>
              <a:ext uri="{FF2B5EF4-FFF2-40B4-BE49-F238E27FC236}">
                <a16:creationId xmlns:a16="http://schemas.microsoft.com/office/drawing/2014/main" id="{9F00B9AD-A51B-4D86-8F10-7349752A95F6}"/>
              </a:ext>
            </a:extLst>
          </p:cNvPr>
          <p:cNvSpPr txBox="1"/>
          <p:nvPr/>
        </p:nvSpPr>
        <p:spPr>
          <a:xfrm>
            <a:off x="3447594" y="2543016"/>
            <a:ext cx="1458797" cy="369332"/>
          </a:xfrm>
          <a:prstGeom prst="rect">
            <a:avLst/>
          </a:prstGeom>
          <a:noFill/>
        </p:spPr>
        <p:txBody>
          <a:bodyPr wrap="none" rtlCol="0">
            <a:spAutoFit/>
          </a:bodyPr>
          <a:lstStyle/>
          <a:p>
            <a:r>
              <a:rPr lang="cs-CZ" dirty="0"/>
              <a:t>pCO</a:t>
            </a:r>
            <a:r>
              <a:rPr lang="cs-CZ" baseline="-25000" dirty="0"/>
              <a:t>2</a:t>
            </a:r>
            <a:r>
              <a:rPr lang="cs-CZ" dirty="0"/>
              <a:t> </a:t>
            </a:r>
            <a:r>
              <a:rPr lang="cs-CZ" dirty="0" err="1"/>
              <a:t>reading</a:t>
            </a:r>
            <a:endParaRPr lang="en-US" dirty="0"/>
          </a:p>
        </p:txBody>
      </p:sp>
      <p:sp>
        <p:nvSpPr>
          <p:cNvPr id="14" name="TextovéPole 13">
            <a:extLst>
              <a:ext uri="{FF2B5EF4-FFF2-40B4-BE49-F238E27FC236}">
                <a16:creationId xmlns:a16="http://schemas.microsoft.com/office/drawing/2014/main" id="{2F7D83A8-9003-4EFA-BD3B-A0732319D8ED}"/>
              </a:ext>
            </a:extLst>
          </p:cNvPr>
          <p:cNvSpPr txBox="1"/>
          <p:nvPr/>
        </p:nvSpPr>
        <p:spPr>
          <a:xfrm>
            <a:off x="3827500" y="5097998"/>
            <a:ext cx="1452834" cy="369332"/>
          </a:xfrm>
          <a:prstGeom prst="rect">
            <a:avLst/>
          </a:prstGeom>
          <a:noFill/>
        </p:spPr>
        <p:txBody>
          <a:bodyPr wrap="none" rtlCol="0">
            <a:spAutoFit/>
          </a:bodyPr>
          <a:lstStyle/>
          <a:p>
            <a:r>
              <a:rPr lang="cs-CZ" dirty="0" err="1"/>
              <a:t>Measured</a:t>
            </a:r>
            <a:r>
              <a:rPr lang="cs-CZ" dirty="0"/>
              <a:t> pH</a:t>
            </a:r>
            <a:endParaRPr lang="en-US" dirty="0"/>
          </a:p>
        </p:txBody>
      </p:sp>
      <p:sp>
        <p:nvSpPr>
          <p:cNvPr id="15" name="Obdélník 14">
            <a:extLst>
              <a:ext uri="{FF2B5EF4-FFF2-40B4-BE49-F238E27FC236}">
                <a16:creationId xmlns:a16="http://schemas.microsoft.com/office/drawing/2014/main" id="{4AD0EFB7-50AB-423E-A2AD-375B2D890D9B}"/>
              </a:ext>
            </a:extLst>
          </p:cNvPr>
          <p:cNvSpPr/>
          <p:nvPr/>
        </p:nvSpPr>
        <p:spPr>
          <a:xfrm>
            <a:off x="2051204" y="5740874"/>
            <a:ext cx="4130840" cy="327417"/>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ovéPole 15">
            <a:extLst>
              <a:ext uri="{FF2B5EF4-FFF2-40B4-BE49-F238E27FC236}">
                <a16:creationId xmlns:a16="http://schemas.microsoft.com/office/drawing/2014/main" id="{B34E82F6-01ED-48E5-940E-F47C4368B265}"/>
              </a:ext>
            </a:extLst>
          </p:cNvPr>
          <p:cNvSpPr txBox="1"/>
          <p:nvPr/>
        </p:nvSpPr>
        <p:spPr>
          <a:xfrm>
            <a:off x="2051204" y="5686395"/>
            <a:ext cx="4213076" cy="369332"/>
          </a:xfrm>
          <a:prstGeom prst="rect">
            <a:avLst/>
          </a:prstGeom>
          <a:noFill/>
        </p:spPr>
        <p:txBody>
          <a:bodyPr wrap="none" rtlCol="0">
            <a:spAutoFit/>
          </a:bodyPr>
          <a:lstStyle/>
          <a:p>
            <a:r>
              <a:rPr lang="cs-CZ" dirty="0"/>
              <a:t>pH </a:t>
            </a:r>
            <a:r>
              <a:rPr lang="cs-CZ" dirty="0" err="1"/>
              <a:t>after</a:t>
            </a:r>
            <a:r>
              <a:rPr lang="cs-CZ" dirty="0"/>
              <a:t> </a:t>
            </a:r>
            <a:r>
              <a:rPr lang="cs-CZ" dirty="0" err="1"/>
              <a:t>equilibration</a:t>
            </a:r>
            <a:r>
              <a:rPr lang="cs-CZ" dirty="0"/>
              <a:t> </a:t>
            </a:r>
            <a:r>
              <a:rPr lang="cs-CZ" dirty="0" err="1"/>
              <a:t>blood</a:t>
            </a:r>
            <a:r>
              <a:rPr lang="cs-CZ" dirty="0"/>
              <a:t> </a:t>
            </a:r>
            <a:r>
              <a:rPr lang="cs-CZ" dirty="0" err="1"/>
              <a:t>wih</a:t>
            </a:r>
            <a:r>
              <a:rPr lang="cs-CZ" dirty="0"/>
              <a:t> </a:t>
            </a:r>
            <a:r>
              <a:rPr lang="cs-CZ" dirty="0" err="1"/>
              <a:t>high</a:t>
            </a:r>
            <a:r>
              <a:rPr lang="cs-CZ" dirty="0"/>
              <a:t> pCO</a:t>
            </a:r>
            <a:r>
              <a:rPr lang="cs-CZ" baseline="-25000" dirty="0"/>
              <a:t>2</a:t>
            </a:r>
            <a:endParaRPr lang="en-US" baseline="-25000" dirty="0"/>
          </a:p>
        </p:txBody>
      </p:sp>
      <p:sp>
        <p:nvSpPr>
          <p:cNvPr id="17" name="Obdélník 16">
            <a:extLst>
              <a:ext uri="{FF2B5EF4-FFF2-40B4-BE49-F238E27FC236}">
                <a16:creationId xmlns:a16="http://schemas.microsoft.com/office/drawing/2014/main" id="{3152129D-9D00-4F96-8527-64D6681E9888}"/>
              </a:ext>
            </a:extLst>
          </p:cNvPr>
          <p:cNvSpPr/>
          <p:nvPr/>
        </p:nvSpPr>
        <p:spPr>
          <a:xfrm>
            <a:off x="4064486" y="6288700"/>
            <a:ext cx="3963858" cy="260854"/>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ovéPole 17">
            <a:extLst>
              <a:ext uri="{FF2B5EF4-FFF2-40B4-BE49-F238E27FC236}">
                <a16:creationId xmlns:a16="http://schemas.microsoft.com/office/drawing/2014/main" id="{094F334E-84A7-40F2-ABFA-6B55FA18C053}"/>
              </a:ext>
            </a:extLst>
          </p:cNvPr>
          <p:cNvSpPr txBox="1"/>
          <p:nvPr/>
        </p:nvSpPr>
        <p:spPr>
          <a:xfrm>
            <a:off x="3989462" y="6234461"/>
            <a:ext cx="4107984" cy="369332"/>
          </a:xfrm>
          <a:prstGeom prst="rect">
            <a:avLst/>
          </a:prstGeom>
          <a:noFill/>
        </p:spPr>
        <p:txBody>
          <a:bodyPr wrap="none" rtlCol="0">
            <a:spAutoFit/>
          </a:bodyPr>
          <a:lstStyle/>
          <a:p>
            <a:r>
              <a:rPr lang="cs-CZ" dirty="0"/>
              <a:t>pH </a:t>
            </a:r>
            <a:r>
              <a:rPr lang="cs-CZ" dirty="0" err="1"/>
              <a:t>after</a:t>
            </a:r>
            <a:r>
              <a:rPr lang="cs-CZ" dirty="0"/>
              <a:t> </a:t>
            </a:r>
            <a:r>
              <a:rPr lang="cs-CZ" dirty="0" err="1"/>
              <a:t>equilibration</a:t>
            </a:r>
            <a:r>
              <a:rPr lang="cs-CZ" dirty="0"/>
              <a:t> </a:t>
            </a:r>
            <a:r>
              <a:rPr lang="cs-CZ" dirty="0" err="1"/>
              <a:t>blood</a:t>
            </a:r>
            <a:r>
              <a:rPr lang="cs-CZ" dirty="0"/>
              <a:t> </a:t>
            </a:r>
            <a:r>
              <a:rPr lang="cs-CZ" dirty="0" err="1"/>
              <a:t>wih</a:t>
            </a:r>
            <a:r>
              <a:rPr lang="cs-CZ" dirty="0"/>
              <a:t> </a:t>
            </a:r>
            <a:r>
              <a:rPr lang="cs-CZ" dirty="0" err="1"/>
              <a:t>low</a:t>
            </a:r>
            <a:r>
              <a:rPr lang="cs-CZ" dirty="0"/>
              <a:t> pCO</a:t>
            </a:r>
            <a:r>
              <a:rPr lang="cs-CZ" baseline="-25000" dirty="0"/>
              <a:t>2</a:t>
            </a:r>
            <a:endParaRPr lang="en-US" baseline="-25000" dirty="0"/>
          </a:p>
        </p:txBody>
      </p:sp>
      <p:sp>
        <p:nvSpPr>
          <p:cNvPr id="19" name="TextovéPole 18">
            <a:extLst>
              <a:ext uri="{FF2B5EF4-FFF2-40B4-BE49-F238E27FC236}">
                <a16:creationId xmlns:a16="http://schemas.microsoft.com/office/drawing/2014/main" id="{A6A880C5-C491-42AB-9B54-1A495BE3C2DF}"/>
              </a:ext>
            </a:extLst>
          </p:cNvPr>
          <p:cNvSpPr txBox="1"/>
          <p:nvPr/>
        </p:nvSpPr>
        <p:spPr>
          <a:xfrm>
            <a:off x="6508082" y="2715305"/>
            <a:ext cx="1555057" cy="830997"/>
          </a:xfrm>
          <a:prstGeom prst="rect">
            <a:avLst/>
          </a:prstGeom>
          <a:noFill/>
        </p:spPr>
        <p:txBody>
          <a:bodyPr wrap="square" rtlCol="0">
            <a:spAutoFit/>
          </a:bodyPr>
          <a:lstStyle/>
          <a:p>
            <a:r>
              <a:rPr lang="cs-CZ" sz="1600" dirty="0" err="1"/>
              <a:t>Titration</a:t>
            </a:r>
            <a:r>
              <a:rPr lang="cs-CZ" sz="1600" dirty="0"/>
              <a:t> </a:t>
            </a:r>
            <a:r>
              <a:rPr lang="cs-CZ" sz="1600" dirty="0" err="1"/>
              <a:t>curve</a:t>
            </a:r>
            <a:r>
              <a:rPr lang="cs-CZ" sz="1600" dirty="0"/>
              <a:t> (line in log </a:t>
            </a:r>
            <a:r>
              <a:rPr lang="cs-CZ" sz="1600" dirty="0" err="1"/>
              <a:t>coordinates</a:t>
            </a:r>
            <a:r>
              <a:rPr lang="cs-CZ" sz="1600" dirty="0"/>
              <a:t>)</a:t>
            </a:r>
            <a:endParaRPr lang="en-US" sz="1600" baseline="-25000" dirty="0"/>
          </a:p>
        </p:txBody>
      </p:sp>
      <p:sp>
        <p:nvSpPr>
          <p:cNvPr id="20" name="TextovéPole 19">
            <a:extLst>
              <a:ext uri="{FF2B5EF4-FFF2-40B4-BE49-F238E27FC236}">
                <a16:creationId xmlns:a16="http://schemas.microsoft.com/office/drawing/2014/main" id="{E8573D07-18D5-493C-8FC5-538AD10017B7}"/>
              </a:ext>
            </a:extLst>
          </p:cNvPr>
          <p:cNvSpPr txBox="1"/>
          <p:nvPr/>
        </p:nvSpPr>
        <p:spPr>
          <a:xfrm>
            <a:off x="2975081" y="129301"/>
            <a:ext cx="4295337" cy="369332"/>
          </a:xfrm>
          <a:prstGeom prst="rect">
            <a:avLst/>
          </a:prstGeom>
          <a:solidFill>
            <a:schemeClr val="bg1"/>
          </a:solidFill>
        </p:spPr>
        <p:txBody>
          <a:bodyPr wrap="square" rtlCol="0">
            <a:spAutoFit/>
          </a:bodyPr>
          <a:lstStyle/>
          <a:p>
            <a:r>
              <a:rPr lang="cs-CZ" dirty="0" err="1"/>
              <a:t>Siggaard</a:t>
            </a:r>
            <a:r>
              <a:rPr lang="cs-CZ" dirty="0"/>
              <a:t>-Andersen </a:t>
            </a:r>
            <a:r>
              <a:rPr lang="cs-CZ" dirty="0" err="1"/>
              <a:t>curve</a:t>
            </a:r>
            <a:r>
              <a:rPr lang="cs-CZ" dirty="0"/>
              <a:t> nomogram</a:t>
            </a:r>
            <a:endParaRPr lang="en-US" baseline="-25000" dirty="0"/>
          </a:p>
        </p:txBody>
      </p:sp>
    </p:spTree>
    <p:custDataLst>
      <p:tags r:id="rId1"/>
    </p:custDataLst>
    <p:extLst>
      <p:ext uri="{BB962C8B-B14F-4D97-AF65-F5344CB8AC3E}">
        <p14:creationId xmlns:p14="http://schemas.microsoft.com/office/powerpoint/2010/main" val="169297773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4994" name="Picture 2" descr="http://members.upc.hu/wip.kft/images/logo_radiometer.jpg">
            <a:extLst>
              <a:ext uri="{FF2B5EF4-FFF2-40B4-BE49-F238E27FC236}">
                <a16:creationId xmlns:a16="http://schemas.microsoft.com/office/drawing/2014/main" id="{B02C745B-21D0-435E-952B-3DFC83E653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75174" y="909833"/>
            <a:ext cx="2009620" cy="847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5" name="TextovéPole 1">
            <a:extLst>
              <a:ext uri="{FF2B5EF4-FFF2-40B4-BE49-F238E27FC236}">
                <a16:creationId xmlns:a16="http://schemas.microsoft.com/office/drawing/2014/main" id="{A8906096-BFCE-4C8D-85AD-0BEBEB902545}"/>
              </a:ext>
            </a:extLst>
          </p:cNvPr>
          <p:cNvSpPr txBox="1">
            <a:spLocks noChangeArrowheads="1"/>
          </p:cNvSpPr>
          <p:nvPr/>
        </p:nvSpPr>
        <p:spPr bwMode="auto">
          <a:xfrm>
            <a:off x="2075173" y="405047"/>
            <a:ext cx="6420412"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a:latin typeface="Times New Roman" panose="02020603050405020304" pitchFamily="18" charset="0"/>
              </a:rPr>
              <a:t>1962 – pCO2 elektroda pro přímé měření pCO</a:t>
            </a:r>
            <a:r>
              <a:rPr lang="cs-CZ" altLang="cs-CZ" sz="2399" b="1" baseline="-25000">
                <a:latin typeface="Times New Roman" panose="02020603050405020304" pitchFamily="18" charset="0"/>
              </a:rPr>
              <a:t>2</a:t>
            </a:r>
          </a:p>
        </p:txBody>
      </p:sp>
      <p:pic>
        <p:nvPicPr>
          <p:cNvPr id="84996" name="Picture 6" descr="http://www.anesthesiologyboards.com/images/abg3.gif">
            <a:extLst>
              <a:ext uri="{FF2B5EF4-FFF2-40B4-BE49-F238E27FC236}">
                <a16:creationId xmlns:a16="http://schemas.microsoft.com/office/drawing/2014/main" id="{1A954829-4F95-46AC-8BD8-589F29BFB6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7681" y="844750"/>
            <a:ext cx="4487516" cy="2088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8" name="Picture 8" descr="http://www.medconn.com/propic/200942213427501.jpg">
            <a:extLst>
              <a:ext uri="{FF2B5EF4-FFF2-40B4-BE49-F238E27FC236}">
                <a16:creationId xmlns:a16="http://schemas.microsoft.com/office/drawing/2014/main" id="{10B01E47-397F-415F-B393-2388E3ECA73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7042" r="22578"/>
          <a:stretch>
            <a:fillRect/>
          </a:stretch>
        </p:blipFill>
        <p:spPr bwMode="auto">
          <a:xfrm>
            <a:off x="6400777" y="4441748"/>
            <a:ext cx="2760451" cy="241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A0ECEA2C-BD36-4CDA-8E85-4EC5ED05162D}"/>
              </a:ext>
            </a:extLst>
          </p:cNvPr>
          <p:cNvSpPr txBox="1">
            <a:spLocks noChangeArrowheads="1"/>
          </p:cNvSpPr>
          <p:nvPr/>
        </p:nvSpPr>
        <p:spPr bwMode="auto">
          <a:xfrm>
            <a:off x="6216641" y="3833782"/>
            <a:ext cx="3537379"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dirty="0">
                <a:latin typeface="Times New Roman" panose="02020603050405020304" pitchFamily="18" charset="0"/>
              </a:rPr>
              <a:t>pH, pCO</a:t>
            </a:r>
            <a:r>
              <a:rPr lang="cs-CZ" altLang="cs-CZ" sz="2399" b="1" baseline="-25000" dirty="0">
                <a:latin typeface="Times New Roman" panose="02020603050405020304" pitchFamily="18" charset="0"/>
              </a:rPr>
              <a:t>2</a:t>
            </a:r>
            <a:r>
              <a:rPr lang="cs-CZ" altLang="cs-CZ" sz="2399" b="1" dirty="0">
                <a:latin typeface="Times New Roman" panose="02020603050405020304" pitchFamily="18" charset="0"/>
              </a:rPr>
              <a:t>, pO</a:t>
            </a:r>
            <a:r>
              <a:rPr lang="cs-CZ" altLang="cs-CZ" sz="2399" b="1" baseline="-25000" dirty="0">
                <a:latin typeface="Times New Roman" panose="02020603050405020304" pitchFamily="18" charset="0"/>
              </a:rPr>
              <a:t>2</a:t>
            </a:r>
            <a:r>
              <a:rPr lang="cs-CZ" altLang="cs-CZ" sz="2399" b="1" dirty="0">
                <a:latin typeface="Times New Roman" panose="02020603050405020304" pitchFamily="18" charset="0"/>
              </a:rPr>
              <a:t> </a:t>
            </a:r>
            <a:r>
              <a:rPr lang="cs-CZ" altLang="cs-CZ" sz="2399" b="1" dirty="0" err="1">
                <a:latin typeface="Times New Roman" panose="02020603050405020304" pitchFamily="18" charset="0"/>
              </a:rPr>
              <a:t>electrodes</a:t>
            </a:r>
            <a:endParaRPr lang="cs-CZ" altLang="cs-CZ" sz="2399" b="1" dirty="0">
              <a:latin typeface="Times New Roman" panose="02020603050405020304" pitchFamily="18" charset="0"/>
            </a:endParaRPr>
          </a:p>
        </p:txBody>
      </p:sp>
      <p:pic>
        <p:nvPicPr>
          <p:cNvPr id="84999" name="Picture 10" descr="http://www.shelfscientific.com/cgi-bin/tame/lazarlab/do4.jpg">
            <a:extLst>
              <a:ext uri="{FF2B5EF4-FFF2-40B4-BE49-F238E27FC236}">
                <a16:creationId xmlns:a16="http://schemas.microsoft.com/office/drawing/2014/main" id="{1689B459-6ACB-4779-B734-E3BAEE3B64A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11683" y="3429001"/>
            <a:ext cx="1501659" cy="314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B5287DD2-F02A-4FA3-BDE6-E622C841FF01}"/>
              </a:ext>
            </a:extLst>
          </p:cNvPr>
          <p:cNvSpPr txBox="1"/>
          <p:nvPr/>
        </p:nvSpPr>
        <p:spPr>
          <a:xfrm>
            <a:off x="2126311" y="370780"/>
            <a:ext cx="7179722" cy="523220"/>
          </a:xfrm>
          <a:prstGeom prst="rect">
            <a:avLst/>
          </a:prstGeom>
          <a:solidFill>
            <a:srgbClr val="E0E7E8"/>
          </a:solidFill>
        </p:spPr>
        <p:txBody>
          <a:bodyPr wrap="none" rtlCol="0">
            <a:spAutoFit/>
          </a:bodyPr>
          <a:lstStyle/>
          <a:p>
            <a:pPr rtl="0"/>
            <a:r>
              <a:rPr lang="en-US" sz="2800" dirty="0">
                <a:solidFill>
                  <a:srgbClr val="000000"/>
                </a:solidFill>
                <a:effectLst/>
              </a:rPr>
              <a:t>1962 electrode for direct measurement of pCO2</a:t>
            </a:r>
          </a:p>
        </p:txBody>
      </p:sp>
    </p:spTree>
    <p:custDataLst>
      <p:tags r:id="rId1"/>
    </p:custDataLst>
    <p:extLst>
      <p:ext uri="{BB962C8B-B14F-4D97-AF65-F5344CB8AC3E}">
        <p14:creationId xmlns:p14="http://schemas.microsoft.com/office/powerpoint/2010/main" val="876546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16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6019" name="Picture 6" descr="http://web.squ.edu.om/med-Lib/MED_CD/E_CDs/anesthesia/site/content/figures/3038F02.gif">
            <a:extLst>
              <a:ext uri="{FF2B5EF4-FFF2-40B4-BE49-F238E27FC236}">
                <a16:creationId xmlns:a16="http://schemas.microsoft.com/office/drawing/2014/main" id="{020D4079-40AF-461E-8E2D-D0B43139AF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20000"/>
          <a:stretch>
            <a:fillRect/>
          </a:stretch>
        </p:blipFill>
        <p:spPr bwMode="auto">
          <a:xfrm>
            <a:off x="2152955" y="266"/>
            <a:ext cx="6114578" cy="685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Elipsa 17">
            <a:extLst>
              <a:ext uri="{FF2B5EF4-FFF2-40B4-BE49-F238E27FC236}">
                <a16:creationId xmlns:a16="http://schemas.microsoft.com/office/drawing/2014/main" id="{EE100D3C-FD9F-4C33-9946-B2B1A545201A}"/>
              </a:ext>
            </a:extLst>
          </p:cNvPr>
          <p:cNvSpPr/>
          <p:nvPr/>
        </p:nvSpPr>
        <p:spPr>
          <a:xfrm>
            <a:off x="7877038" y="4459209"/>
            <a:ext cx="123815" cy="12222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9" name="Elipsa 18">
            <a:extLst>
              <a:ext uri="{FF2B5EF4-FFF2-40B4-BE49-F238E27FC236}">
                <a16:creationId xmlns:a16="http://schemas.microsoft.com/office/drawing/2014/main" id="{BABD3771-6362-4F64-90A7-36B07946FDA3}"/>
              </a:ext>
            </a:extLst>
          </p:cNvPr>
          <p:cNvSpPr/>
          <p:nvPr/>
        </p:nvSpPr>
        <p:spPr>
          <a:xfrm>
            <a:off x="5372155" y="3752825"/>
            <a:ext cx="122229" cy="12381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cxnSp>
        <p:nvCxnSpPr>
          <p:cNvPr id="21" name="Přímá spojovací čára 20">
            <a:extLst>
              <a:ext uri="{FF2B5EF4-FFF2-40B4-BE49-F238E27FC236}">
                <a16:creationId xmlns:a16="http://schemas.microsoft.com/office/drawing/2014/main" id="{45692E9D-5883-43A2-B94E-C472CD0EF4D7}"/>
              </a:ext>
            </a:extLst>
          </p:cNvPr>
          <p:cNvCxnSpPr/>
          <p:nvPr/>
        </p:nvCxnSpPr>
        <p:spPr>
          <a:xfrm rot="10800000">
            <a:off x="2005328" y="2836908"/>
            <a:ext cx="6259030" cy="180167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Přímá spojovací čára 29">
            <a:extLst>
              <a:ext uri="{FF2B5EF4-FFF2-40B4-BE49-F238E27FC236}">
                <a16:creationId xmlns:a16="http://schemas.microsoft.com/office/drawing/2014/main" id="{355E484C-57B0-4CB3-A1E4-D778BA1D21BB}"/>
              </a:ext>
            </a:extLst>
          </p:cNvPr>
          <p:cNvCxnSpPr/>
          <p:nvPr/>
        </p:nvCxnSpPr>
        <p:spPr>
          <a:xfrm rot="16200000" flipH="1">
            <a:off x="3513337" y="3894102"/>
            <a:ext cx="2252489" cy="687335"/>
          </a:xfrm>
          <a:prstGeom prst="line">
            <a:avLst/>
          </a:prstGeom>
          <a:ln w="28575">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74EFDC35-E979-4206-A243-6F1167608E4D}"/>
              </a:ext>
            </a:extLst>
          </p:cNvPr>
          <p:cNvSpPr txBox="1"/>
          <p:nvPr/>
        </p:nvSpPr>
        <p:spPr>
          <a:xfrm>
            <a:off x="5737252" y="3429001"/>
            <a:ext cx="1727067"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a:t>pH=7.29</a:t>
            </a:r>
          </a:p>
        </p:txBody>
      </p:sp>
      <p:sp>
        <p:nvSpPr>
          <p:cNvPr id="34" name="TextovéPole 33">
            <a:extLst>
              <a:ext uri="{FF2B5EF4-FFF2-40B4-BE49-F238E27FC236}">
                <a16:creationId xmlns:a16="http://schemas.microsoft.com/office/drawing/2014/main" id="{1D80A872-41B6-4E62-A6B0-C9A3764F71F9}"/>
              </a:ext>
            </a:extLst>
          </p:cNvPr>
          <p:cNvSpPr txBox="1"/>
          <p:nvPr/>
        </p:nvSpPr>
        <p:spPr>
          <a:xfrm>
            <a:off x="5851546" y="4754461"/>
            <a:ext cx="2620760"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a:t>pCO2=44 mm </a:t>
            </a:r>
            <a:r>
              <a:rPr lang="cs-CZ" sz="1400" dirty="0" err="1"/>
              <a:t>Hg</a:t>
            </a:r>
            <a:endParaRPr lang="cs-CZ" sz="1400" dirty="0"/>
          </a:p>
        </p:txBody>
      </p:sp>
      <p:sp>
        <p:nvSpPr>
          <p:cNvPr id="35" name="TextovéPole 34">
            <a:extLst>
              <a:ext uri="{FF2B5EF4-FFF2-40B4-BE49-F238E27FC236}">
                <a16:creationId xmlns:a16="http://schemas.microsoft.com/office/drawing/2014/main" id="{6A6E1CA9-3B99-4220-93FB-8D1EB955FBB3}"/>
              </a:ext>
            </a:extLst>
          </p:cNvPr>
          <p:cNvSpPr txBox="1"/>
          <p:nvPr/>
        </p:nvSpPr>
        <p:spPr>
          <a:xfrm>
            <a:off x="5097541" y="5598947"/>
            <a:ext cx="2779498"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err="1"/>
              <a:t>cHb</a:t>
            </a:r>
            <a:r>
              <a:rPr lang="cs-CZ" sz="1400" dirty="0"/>
              <a:t>=16 g/100 ml</a:t>
            </a:r>
          </a:p>
        </p:txBody>
      </p:sp>
      <p:sp>
        <p:nvSpPr>
          <p:cNvPr id="37" name="Obdélníkový popisek 36">
            <a:extLst>
              <a:ext uri="{FF2B5EF4-FFF2-40B4-BE49-F238E27FC236}">
                <a16:creationId xmlns:a16="http://schemas.microsoft.com/office/drawing/2014/main" id="{474DA80A-B3C0-486F-8098-AD47DF47C86D}"/>
              </a:ext>
            </a:extLst>
          </p:cNvPr>
          <p:cNvSpPr/>
          <p:nvPr/>
        </p:nvSpPr>
        <p:spPr>
          <a:xfrm>
            <a:off x="4607042" y="620931"/>
            <a:ext cx="1668334" cy="661936"/>
          </a:xfrm>
          <a:prstGeom prst="wedgeRectCallout">
            <a:avLst>
              <a:gd name="adj1" fmla="val -57789"/>
              <a:gd name="adj2" fmla="val 386582"/>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cs-CZ" sz="1400" dirty="0"/>
              <a:t>BE=-6 </a:t>
            </a:r>
            <a:r>
              <a:rPr lang="cs-CZ" sz="1400" dirty="0" err="1"/>
              <a:t>mmol</a:t>
            </a:r>
            <a:r>
              <a:rPr lang="cs-CZ" sz="1400" dirty="0"/>
              <a:t>/l</a:t>
            </a:r>
          </a:p>
        </p:txBody>
      </p:sp>
      <p:sp>
        <p:nvSpPr>
          <p:cNvPr id="38" name="Obdélníkový popisek 37">
            <a:extLst>
              <a:ext uri="{FF2B5EF4-FFF2-40B4-BE49-F238E27FC236}">
                <a16:creationId xmlns:a16="http://schemas.microsoft.com/office/drawing/2014/main" id="{108E207A-23DF-4365-AD03-2B732D853C3F}"/>
              </a:ext>
            </a:extLst>
          </p:cNvPr>
          <p:cNvSpPr/>
          <p:nvPr/>
        </p:nvSpPr>
        <p:spPr>
          <a:xfrm>
            <a:off x="2211688" y="4965582"/>
            <a:ext cx="2338206" cy="817500"/>
          </a:xfrm>
          <a:prstGeom prst="wedgeRectCallout">
            <a:avLst>
              <a:gd name="adj1" fmla="val -14236"/>
              <a:gd name="adj2" fmla="val -268574"/>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cs-CZ" sz="1400" dirty="0"/>
              <a:t>[HCO3]=20 </a:t>
            </a:r>
            <a:r>
              <a:rPr lang="cs-CZ" sz="1400" dirty="0" err="1"/>
              <a:t>mmol</a:t>
            </a:r>
            <a:r>
              <a:rPr lang="cs-CZ" sz="1400" dirty="0"/>
              <a:t>/l</a:t>
            </a:r>
          </a:p>
        </p:txBody>
      </p:sp>
    </p:spTree>
    <p:custDataLst>
      <p:tags r:id="rId1"/>
    </p:custDataLst>
    <p:extLst>
      <p:ext uri="{BB962C8B-B14F-4D97-AF65-F5344CB8AC3E}">
        <p14:creationId xmlns:p14="http://schemas.microsoft.com/office/powerpoint/2010/main" val="2130618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heckerboard(across)">
                                      <p:cBhvr>
                                        <p:cTn id="7" dur="500"/>
                                        <p:tgtEl>
                                          <p:spTgt spid="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checkerboard(across)">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checkerboard(across)">
                                      <p:cBhvr>
                                        <p:cTn id="17" dur="500"/>
                                        <p:tgtEl>
                                          <p:spTgt spid="3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checkerboard(across)">
                                      <p:cBhvr>
                                        <p:cTn id="22" dur="500"/>
                                        <p:tgtEl>
                                          <p:spTgt spid="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checkerboard(across)">
                                      <p:cBhvr>
                                        <p:cTn id="27" dur="500"/>
                                        <p:tgtEl>
                                          <p:spTgt spid="2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ppt_x"/>
                                          </p:val>
                                        </p:tav>
                                        <p:tav tm="100000">
                                          <p:val>
                                            <p:strVal val="#ppt_x"/>
                                          </p:val>
                                        </p:tav>
                                      </p:tavLst>
                                    </p:anim>
                                    <p:anim calcmode="lin" valueType="num">
                                      <p:cBhvr additive="base">
                                        <p:cTn id="33"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checkerboard(across)">
                                      <p:cBhvr>
                                        <p:cTn id="38" dur="500"/>
                                        <p:tgtEl>
                                          <p:spTgt spid="3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5" presetClass="entr" presetSubtype="10" fill="hold" grpId="0" nodeType="click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checkerboard(across)">
                                      <p:cBhvr>
                                        <p:cTn id="43" dur="500"/>
                                        <p:tgtEl>
                                          <p:spTgt spid="37"/>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5" presetClass="entr" presetSubtype="10" fill="hold" grpId="0" nodeType="click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checkerboard(across)">
                                      <p:cBhvr>
                                        <p:cTn id="4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33" grpId="0" animBg="1"/>
      <p:bldP spid="34" grpId="0" animBg="1"/>
      <p:bldP spid="35" grpId="0" animBg="1"/>
      <p:bldP spid="37" grpId="0" animBg="1"/>
      <p:bldP spid="3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Obdélník 86">
            <a:extLst>
              <a:ext uri="{FF2B5EF4-FFF2-40B4-BE49-F238E27FC236}">
                <a16:creationId xmlns:a16="http://schemas.microsoft.com/office/drawing/2014/main" id="{C92CDA60-67CF-4540-BB5A-77D2090BD84A}"/>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10597" name="Freeform 4">
            <a:extLst>
              <a:ext uri="{FF2B5EF4-FFF2-40B4-BE49-F238E27FC236}">
                <a16:creationId xmlns:a16="http://schemas.microsoft.com/office/drawing/2014/main" id="{C3F8D755-23DD-4193-88BD-BC4663AF59AF}"/>
              </a:ext>
            </a:extLst>
          </p:cNvPr>
          <p:cNvSpPr>
            <a:spLocks/>
          </p:cNvSpPr>
          <p:nvPr/>
        </p:nvSpPr>
        <p:spPr bwMode="auto">
          <a:xfrm>
            <a:off x="5765801" y="1343025"/>
            <a:ext cx="3478213" cy="1822450"/>
          </a:xfrm>
          <a:custGeom>
            <a:avLst/>
            <a:gdLst>
              <a:gd name="T0" fmla="*/ 38 w 2009"/>
              <a:gd name="T1" fmla="*/ 811 h 1148"/>
              <a:gd name="T2" fmla="*/ 329 w 2009"/>
              <a:gd name="T3" fmla="*/ 691 h 1148"/>
              <a:gd name="T4" fmla="*/ 2009 w 2009"/>
              <a:gd name="T5" fmla="*/ 0 h 1148"/>
              <a:gd name="T6" fmla="*/ 2009 w 2009"/>
              <a:gd name="T7" fmla="*/ 742 h 1148"/>
              <a:gd name="T8" fmla="*/ 941 w 2009"/>
              <a:gd name="T9" fmla="*/ 1148 h 1148"/>
              <a:gd name="T10" fmla="*/ 38 w 2009"/>
              <a:gd name="T11" fmla="*/ 1137 h 1148"/>
              <a:gd name="T12" fmla="*/ 38 w 2009"/>
              <a:gd name="T13" fmla="*/ 811 h 1148"/>
              <a:gd name="T14" fmla="*/ 0 60000 65536"/>
              <a:gd name="T15" fmla="*/ 0 60000 65536"/>
              <a:gd name="T16" fmla="*/ 0 60000 65536"/>
              <a:gd name="T17" fmla="*/ 0 60000 65536"/>
              <a:gd name="T18" fmla="*/ 0 60000 65536"/>
              <a:gd name="T19" fmla="*/ 0 60000 65536"/>
              <a:gd name="T20" fmla="*/ 0 60000 65536"/>
              <a:gd name="T21" fmla="*/ 0 w 2009"/>
              <a:gd name="T22" fmla="*/ 0 h 1148"/>
              <a:gd name="T23" fmla="*/ 2009 w 2009"/>
              <a:gd name="T24" fmla="*/ 1148 h 1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9" h="1148">
                <a:moveTo>
                  <a:pt x="38" y="811"/>
                </a:moveTo>
                <a:cubicBezTo>
                  <a:pt x="30" y="770"/>
                  <a:pt x="0" y="826"/>
                  <a:pt x="329" y="691"/>
                </a:cubicBezTo>
                <a:lnTo>
                  <a:pt x="2009" y="0"/>
                </a:lnTo>
                <a:lnTo>
                  <a:pt x="2009" y="742"/>
                </a:lnTo>
                <a:lnTo>
                  <a:pt x="941" y="1148"/>
                </a:lnTo>
                <a:lnTo>
                  <a:pt x="38" y="1137"/>
                </a:lnTo>
                <a:lnTo>
                  <a:pt x="38" y="811"/>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9" name="Freeform 6">
            <a:extLst>
              <a:ext uri="{FF2B5EF4-FFF2-40B4-BE49-F238E27FC236}">
                <a16:creationId xmlns:a16="http://schemas.microsoft.com/office/drawing/2014/main" id="{B89F6D22-9D35-4DC8-B86A-6448C392C87D}"/>
              </a:ext>
            </a:extLst>
          </p:cNvPr>
          <p:cNvSpPr>
            <a:spLocks/>
          </p:cNvSpPr>
          <p:nvPr/>
        </p:nvSpPr>
        <p:spPr bwMode="auto">
          <a:xfrm>
            <a:off x="2978151" y="3559176"/>
            <a:ext cx="2576513" cy="1450975"/>
          </a:xfrm>
          <a:custGeom>
            <a:avLst/>
            <a:gdLst>
              <a:gd name="T0" fmla="*/ 1206 w 1623"/>
              <a:gd name="T1" fmla="*/ 23 h 914"/>
              <a:gd name="T2" fmla="*/ 0 w 1623"/>
              <a:gd name="T3" fmla="*/ 680 h 914"/>
              <a:gd name="T4" fmla="*/ 0 w 1623"/>
              <a:gd name="T5" fmla="*/ 914 h 914"/>
              <a:gd name="T6" fmla="*/ 1623 w 1623"/>
              <a:gd name="T7" fmla="*/ 0 h 914"/>
              <a:gd name="T8" fmla="*/ 0 60000 65536"/>
              <a:gd name="T9" fmla="*/ 0 60000 65536"/>
              <a:gd name="T10" fmla="*/ 0 60000 65536"/>
              <a:gd name="T11" fmla="*/ 0 60000 65536"/>
              <a:gd name="T12" fmla="*/ 0 w 1623"/>
              <a:gd name="T13" fmla="*/ 0 h 914"/>
              <a:gd name="T14" fmla="*/ 1623 w 1623"/>
              <a:gd name="T15" fmla="*/ 914 h 914"/>
            </a:gdLst>
            <a:ahLst/>
            <a:cxnLst>
              <a:cxn ang="T8">
                <a:pos x="T0" y="T1"/>
              </a:cxn>
              <a:cxn ang="T9">
                <a:pos x="T2" y="T3"/>
              </a:cxn>
              <a:cxn ang="T10">
                <a:pos x="T4" y="T5"/>
              </a:cxn>
              <a:cxn ang="T11">
                <a:pos x="T6" y="T7"/>
              </a:cxn>
            </a:cxnLst>
            <a:rect l="T12" t="T13" r="T14" b="T15"/>
            <a:pathLst>
              <a:path w="1623" h="914">
                <a:moveTo>
                  <a:pt x="1206" y="23"/>
                </a:moveTo>
                <a:lnTo>
                  <a:pt x="0" y="680"/>
                </a:lnTo>
                <a:lnTo>
                  <a:pt x="0" y="914"/>
                </a:lnTo>
                <a:lnTo>
                  <a:pt x="1623" y="0"/>
                </a:lnTo>
              </a:path>
            </a:pathLst>
          </a:custGeom>
          <a:solidFill>
            <a:schemeClr val="bg1">
              <a:lumMod val="85000"/>
            </a:schemeClr>
          </a:solidFill>
          <a:ln w="12700">
            <a:solidFill>
              <a:schemeClr val="tx1"/>
            </a:solidFill>
            <a:round/>
            <a:headEnd/>
            <a:tailEnd/>
          </a:ln>
        </p:spPr>
        <p:txBody>
          <a:bodyPr wrap="none" anchor="ctr"/>
          <a:lstStyle/>
          <a:p>
            <a:pPr eaLnBrk="1" hangingPunct="1">
              <a:defRPr/>
            </a:pPr>
            <a:endParaRPr lang="cs-CZ" dirty="0">
              <a:latin typeface="Arial" charset="0"/>
            </a:endParaRPr>
          </a:p>
        </p:txBody>
      </p:sp>
      <p:sp>
        <p:nvSpPr>
          <p:cNvPr id="132101" name="Freeform 7">
            <a:extLst>
              <a:ext uri="{FF2B5EF4-FFF2-40B4-BE49-F238E27FC236}">
                <a16:creationId xmlns:a16="http://schemas.microsoft.com/office/drawing/2014/main" id="{AB5A78F8-B0C3-49F7-BA11-907E4C7317F9}"/>
              </a:ext>
            </a:extLst>
          </p:cNvPr>
          <p:cNvSpPr>
            <a:spLocks/>
          </p:cNvSpPr>
          <p:nvPr/>
        </p:nvSpPr>
        <p:spPr bwMode="auto">
          <a:xfrm>
            <a:off x="2967038" y="454025"/>
            <a:ext cx="6604000" cy="4648200"/>
          </a:xfrm>
          <a:custGeom>
            <a:avLst/>
            <a:gdLst>
              <a:gd name="T0" fmla="*/ 0 w 4160"/>
              <a:gd name="T1" fmla="*/ 2147483646 h 2928"/>
              <a:gd name="T2" fmla="*/ 2147483646 w 4160"/>
              <a:gd name="T3" fmla="*/ 2147483646 h 2928"/>
              <a:gd name="T4" fmla="*/ 2147483646 w 4160"/>
              <a:gd name="T5" fmla="*/ 2147483646 h 2928"/>
              <a:gd name="T6" fmla="*/ 2147483646 w 4160"/>
              <a:gd name="T7" fmla="*/ 2147483646 h 2928"/>
              <a:gd name="T8" fmla="*/ 2147483646 w 4160"/>
              <a:gd name="T9" fmla="*/ 2147483646 h 2928"/>
              <a:gd name="T10" fmla="*/ 2147483646 w 4160"/>
              <a:gd name="T11" fmla="*/ 2147483646 h 2928"/>
              <a:gd name="T12" fmla="*/ 2147483646 w 4160"/>
              <a:gd name="T13" fmla="*/ 2147483646 h 2928"/>
              <a:gd name="T14" fmla="*/ 2147483646 w 4160"/>
              <a:gd name="T15" fmla="*/ 0 h 2928"/>
              <a:gd name="T16" fmla="*/ 2147483646 w 4160"/>
              <a:gd name="T17" fmla="*/ 2147483646 h 2928"/>
              <a:gd name="T18" fmla="*/ 2147483646 w 4160"/>
              <a:gd name="T19" fmla="*/ 2147483646 h 2928"/>
              <a:gd name="T20" fmla="*/ 2147483646 w 4160"/>
              <a:gd name="T21" fmla="*/ 2147483646 h 2928"/>
              <a:gd name="T22" fmla="*/ 2147483646 w 4160"/>
              <a:gd name="T23" fmla="*/ 2147483646 h 2928"/>
              <a:gd name="T24" fmla="*/ 2147483646 w 4160"/>
              <a:gd name="T25" fmla="*/ 2147483646 h 2928"/>
              <a:gd name="T26" fmla="*/ 2147483646 w 4160"/>
              <a:gd name="T27" fmla="*/ 2147483646 h 2928"/>
              <a:gd name="T28" fmla="*/ 2147483646 w 4160"/>
              <a:gd name="T29" fmla="*/ 2147483646 h 2928"/>
              <a:gd name="T30" fmla="*/ 2147483646 w 4160"/>
              <a:gd name="T31" fmla="*/ 2147483646 h 2928"/>
              <a:gd name="T32" fmla="*/ 2147483646 w 4160"/>
              <a:gd name="T33" fmla="*/ 2147483646 h 2928"/>
              <a:gd name="T34" fmla="*/ 2147483646 w 4160"/>
              <a:gd name="T35" fmla="*/ 2147483646 h 2928"/>
              <a:gd name="T36" fmla="*/ 2147483646 w 4160"/>
              <a:gd name="T37" fmla="*/ 2147483646 h 2928"/>
              <a:gd name="T38" fmla="*/ 2147483646 w 4160"/>
              <a:gd name="T39" fmla="*/ 2147483646 h 2928"/>
              <a:gd name="T40" fmla="*/ 2147483646 w 4160"/>
              <a:gd name="T41" fmla="*/ 2147483646 h 2928"/>
              <a:gd name="T42" fmla="*/ 0 w 4160"/>
              <a:gd name="T43" fmla="*/ 2147483646 h 2928"/>
              <a:gd name="T44" fmla="*/ 0 w 4160"/>
              <a:gd name="T45" fmla="*/ 2147483646 h 29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60"/>
              <a:gd name="T70" fmla="*/ 0 h 2928"/>
              <a:gd name="T71" fmla="*/ 4160 w 4160"/>
              <a:gd name="T72" fmla="*/ 2928 h 29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60" h="2928">
                <a:moveTo>
                  <a:pt x="0" y="1645"/>
                </a:moveTo>
                <a:lnTo>
                  <a:pt x="1611" y="1645"/>
                </a:lnTo>
                <a:lnTo>
                  <a:pt x="1617" y="1451"/>
                </a:lnTo>
                <a:cubicBezTo>
                  <a:pt x="1600" y="1366"/>
                  <a:pt x="1537" y="1273"/>
                  <a:pt x="1508" y="1137"/>
                </a:cubicBezTo>
                <a:cubicBezTo>
                  <a:pt x="1479" y="1001"/>
                  <a:pt x="1466" y="783"/>
                  <a:pt x="1440" y="634"/>
                </a:cubicBezTo>
                <a:cubicBezTo>
                  <a:pt x="1414" y="485"/>
                  <a:pt x="1388" y="345"/>
                  <a:pt x="1354" y="240"/>
                </a:cubicBezTo>
                <a:lnTo>
                  <a:pt x="1234" y="2"/>
                </a:lnTo>
                <a:lnTo>
                  <a:pt x="1472" y="0"/>
                </a:lnTo>
                <a:cubicBezTo>
                  <a:pt x="1534" y="62"/>
                  <a:pt x="1570" y="242"/>
                  <a:pt x="1605" y="377"/>
                </a:cubicBezTo>
                <a:cubicBezTo>
                  <a:pt x="1640" y="512"/>
                  <a:pt x="1657" y="692"/>
                  <a:pt x="1680" y="811"/>
                </a:cubicBezTo>
                <a:cubicBezTo>
                  <a:pt x="1703" y="930"/>
                  <a:pt x="1712" y="982"/>
                  <a:pt x="1743" y="1091"/>
                </a:cubicBezTo>
                <a:cubicBezTo>
                  <a:pt x="1774" y="1200"/>
                  <a:pt x="1829" y="1376"/>
                  <a:pt x="1868" y="1468"/>
                </a:cubicBezTo>
                <a:lnTo>
                  <a:pt x="1977" y="1645"/>
                </a:lnTo>
                <a:lnTo>
                  <a:pt x="2926" y="1651"/>
                </a:lnTo>
                <a:lnTo>
                  <a:pt x="4160" y="1657"/>
                </a:lnTo>
                <a:lnTo>
                  <a:pt x="4160" y="2000"/>
                </a:lnTo>
                <a:lnTo>
                  <a:pt x="1926" y="2000"/>
                </a:lnTo>
                <a:lnTo>
                  <a:pt x="1914" y="2422"/>
                </a:lnTo>
                <a:lnTo>
                  <a:pt x="1913" y="2928"/>
                </a:lnTo>
                <a:lnTo>
                  <a:pt x="1611" y="2925"/>
                </a:lnTo>
                <a:lnTo>
                  <a:pt x="1605" y="2005"/>
                </a:lnTo>
                <a:lnTo>
                  <a:pt x="0" y="2005"/>
                </a:lnTo>
                <a:lnTo>
                  <a:pt x="0" y="1645"/>
                </a:lnTo>
                <a:close/>
              </a:path>
            </a:pathLst>
          </a:custGeom>
          <a:solidFill>
            <a:srgbClr val="FFFF66"/>
          </a:solidFill>
          <a:ln w="12700">
            <a:solidFill>
              <a:schemeClr val="tx1"/>
            </a:solidFill>
            <a:round/>
            <a:headEnd/>
            <a:tailEnd/>
          </a:ln>
        </p:spPr>
        <p:txBody>
          <a:bodyPr wrap="none" anchor="ctr"/>
          <a:lstStyle/>
          <a:p>
            <a:endParaRPr lang="en-US"/>
          </a:p>
        </p:txBody>
      </p:sp>
      <p:sp>
        <p:nvSpPr>
          <p:cNvPr id="132102" name="Freeform 8">
            <a:extLst>
              <a:ext uri="{FF2B5EF4-FFF2-40B4-BE49-F238E27FC236}">
                <a16:creationId xmlns:a16="http://schemas.microsoft.com/office/drawing/2014/main" id="{7B94C708-065D-4617-B6CB-9CB2C6CF71CE}"/>
              </a:ext>
            </a:extLst>
          </p:cNvPr>
          <p:cNvSpPr>
            <a:spLocks/>
          </p:cNvSpPr>
          <p:nvPr/>
        </p:nvSpPr>
        <p:spPr bwMode="auto">
          <a:xfrm>
            <a:off x="2798763" y="5678488"/>
            <a:ext cx="6989762" cy="6350"/>
          </a:xfrm>
          <a:custGeom>
            <a:avLst/>
            <a:gdLst>
              <a:gd name="T0" fmla="*/ 0 w 4403"/>
              <a:gd name="T1" fmla="*/ 2147483646 h 4"/>
              <a:gd name="T2" fmla="*/ 2147483646 w 4403"/>
              <a:gd name="T3" fmla="*/ 0 h 4"/>
              <a:gd name="T4" fmla="*/ 0 60000 65536"/>
              <a:gd name="T5" fmla="*/ 0 60000 65536"/>
              <a:gd name="T6" fmla="*/ 0 w 4403"/>
              <a:gd name="T7" fmla="*/ 0 h 4"/>
              <a:gd name="T8" fmla="*/ 4403 w 4403"/>
              <a:gd name="T9" fmla="*/ 4 h 4"/>
            </a:gdLst>
            <a:ahLst/>
            <a:cxnLst>
              <a:cxn ang="T4">
                <a:pos x="T0" y="T1"/>
              </a:cxn>
              <a:cxn ang="T5">
                <a:pos x="T2" y="T3"/>
              </a:cxn>
            </a:cxnLst>
            <a:rect l="T6" t="T7" r="T8" b="T9"/>
            <a:pathLst>
              <a:path w="4403" h="4">
                <a:moveTo>
                  <a:pt x="0" y="4"/>
                </a:moveTo>
                <a:lnTo>
                  <a:pt x="4403"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03" name="Line 9">
            <a:extLst>
              <a:ext uri="{FF2B5EF4-FFF2-40B4-BE49-F238E27FC236}">
                <a16:creationId xmlns:a16="http://schemas.microsoft.com/office/drawing/2014/main" id="{AA4A607A-7FBD-4E2F-8048-48487AEAE1E1}"/>
              </a:ext>
            </a:extLst>
          </p:cNvPr>
          <p:cNvSpPr>
            <a:spLocks noChangeShapeType="1"/>
          </p:cNvSpPr>
          <p:nvPr/>
        </p:nvSpPr>
        <p:spPr bwMode="auto">
          <a:xfrm flipV="1">
            <a:off x="2798763" y="5092701"/>
            <a:ext cx="6985000" cy="174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4" name="Line 10">
            <a:extLst>
              <a:ext uri="{FF2B5EF4-FFF2-40B4-BE49-F238E27FC236}">
                <a16:creationId xmlns:a16="http://schemas.microsoft.com/office/drawing/2014/main" id="{0848BC86-AF2B-4E9E-A3FC-712B00E629C2}"/>
              </a:ext>
            </a:extLst>
          </p:cNvPr>
          <p:cNvSpPr>
            <a:spLocks noChangeShapeType="1"/>
          </p:cNvSpPr>
          <p:nvPr/>
        </p:nvSpPr>
        <p:spPr bwMode="auto">
          <a:xfrm>
            <a:off x="2814638" y="4521200"/>
            <a:ext cx="697706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5" name="Line 11">
            <a:extLst>
              <a:ext uri="{FF2B5EF4-FFF2-40B4-BE49-F238E27FC236}">
                <a16:creationId xmlns:a16="http://schemas.microsoft.com/office/drawing/2014/main" id="{534D881A-0EF1-4AD2-B708-0D7BE6F9E445}"/>
              </a:ext>
            </a:extLst>
          </p:cNvPr>
          <p:cNvSpPr>
            <a:spLocks noChangeShapeType="1"/>
          </p:cNvSpPr>
          <p:nvPr/>
        </p:nvSpPr>
        <p:spPr bwMode="auto">
          <a:xfrm>
            <a:off x="2805114" y="3927475"/>
            <a:ext cx="6988175"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6" name="Line 12">
            <a:extLst>
              <a:ext uri="{FF2B5EF4-FFF2-40B4-BE49-F238E27FC236}">
                <a16:creationId xmlns:a16="http://schemas.microsoft.com/office/drawing/2014/main" id="{E82074E0-DC04-44A5-AFF8-3CD3DCC5A57D}"/>
              </a:ext>
            </a:extLst>
          </p:cNvPr>
          <p:cNvSpPr>
            <a:spLocks noChangeShapeType="1"/>
          </p:cNvSpPr>
          <p:nvPr/>
        </p:nvSpPr>
        <p:spPr bwMode="auto">
          <a:xfrm flipV="1">
            <a:off x="2814638" y="3377632"/>
            <a:ext cx="696436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7" name="Line 13">
            <a:extLst>
              <a:ext uri="{FF2B5EF4-FFF2-40B4-BE49-F238E27FC236}">
                <a16:creationId xmlns:a16="http://schemas.microsoft.com/office/drawing/2014/main" id="{3CE2ECEB-05AF-4343-95AB-03D9B0D1DD85}"/>
              </a:ext>
            </a:extLst>
          </p:cNvPr>
          <p:cNvSpPr>
            <a:spLocks noChangeShapeType="1"/>
          </p:cNvSpPr>
          <p:nvPr/>
        </p:nvSpPr>
        <p:spPr bwMode="auto">
          <a:xfrm>
            <a:off x="2809875" y="2790825"/>
            <a:ext cx="696118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8" name="Line 14">
            <a:extLst>
              <a:ext uri="{FF2B5EF4-FFF2-40B4-BE49-F238E27FC236}">
                <a16:creationId xmlns:a16="http://schemas.microsoft.com/office/drawing/2014/main" id="{F5EE1B1E-19B1-458D-BA91-2CA07304E1A8}"/>
              </a:ext>
            </a:extLst>
          </p:cNvPr>
          <p:cNvSpPr>
            <a:spLocks noChangeShapeType="1"/>
          </p:cNvSpPr>
          <p:nvPr/>
        </p:nvSpPr>
        <p:spPr bwMode="auto">
          <a:xfrm flipV="1">
            <a:off x="2792413" y="2198689"/>
            <a:ext cx="7004050"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9" name="Line 15">
            <a:extLst>
              <a:ext uri="{FF2B5EF4-FFF2-40B4-BE49-F238E27FC236}">
                <a16:creationId xmlns:a16="http://schemas.microsoft.com/office/drawing/2014/main" id="{D41FBD2E-AEE3-418E-8E60-EC296E95633D}"/>
              </a:ext>
            </a:extLst>
          </p:cNvPr>
          <p:cNvSpPr>
            <a:spLocks noChangeShapeType="1"/>
          </p:cNvSpPr>
          <p:nvPr/>
        </p:nvSpPr>
        <p:spPr bwMode="auto">
          <a:xfrm flipV="1">
            <a:off x="2816226" y="1608139"/>
            <a:ext cx="6969125"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0" name="Line 16">
            <a:extLst>
              <a:ext uri="{FF2B5EF4-FFF2-40B4-BE49-F238E27FC236}">
                <a16:creationId xmlns:a16="http://schemas.microsoft.com/office/drawing/2014/main" id="{60087295-89AF-4E41-AB20-42C7D59BC3F0}"/>
              </a:ext>
            </a:extLst>
          </p:cNvPr>
          <p:cNvSpPr>
            <a:spLocks noChangeShapeType="1"/>
          </p:cNvSpPr>
          <p:nvPr/>
        </p:nvSpPr>
        <p:spPr bwMode="auto">
          <a:xfrm flipV="1">
            <a:off x="2798764" y="1014414"/>
            <a:ext cx="6975475"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1" name="Freeform 17">
            <a:extLst>
              <a:ext uri="{FF2B5EF4-FFF2-40B4-BE49-F238E27FC236}">
                <a16:creationId xmlns:a16="http://schemas.microsoft.com/office/drawing/2014/main" id="{1B60E076-09D0-4631-97E1-CDD97F77C8DA}"/>
              </a:ext>
            </a:extLst>
          </p:cNvPr>
          <p:cNvSpPr>
            <a:spLocks/>
          </p:cNvSpPr>
          <p:nvPr/>
        </p:nvSpPr>
        <p:spPr bwMode="auto">
          <a:xfrm>
            <a:off x="2811463" y="457201"/>
            <a:ext cx="6970712" cy="11113"/>
          </a:xfrm>
          <a:custGeom>
            <a:avLst/>
            <a:gdLst>
              <a:gd name="T0" fmla="*/ 0 w 4391"/>
              <a:gd name="T1" fmla="*/ 0 h 7"/>
              <a:gd name="T2" fmla="*/ 2147483646 w 4391"/>
              <a:gd name="T3" fmla="*/ 2147483646 h 7"/>
              <a:gd name="T4" fmla="*/ 0 60000 65536"/>
              <a:gd name="T5" fmla="*/ 0 60000 65536"/>
              <a:gd name="T6" fmla="*/ 0 w 4391"/>
              <a:gd name="T7" fmla="*/ 0 h 7"/>
              <a:gd name="T8" fmla="*/ 4391 w 4391"/>
              <a:gd name="T9" fmla="*/ 7 h 7"/>
            </a:gdLst>
            <a:ahLst/>
            <a:cxnLst>
              <a:cxn ang="T4">
                <a:pos x="T0" y="T1"/>
              </a:cxn>
              <a:cxn ang="T5">
                <a:pos x="T2" y="T3"/>
              </a:cxn>
            </a:cxnLst>
            <a:rect l="T6" t="T7" r="T8" b="T9"/>
            <a:pathLst>
              <a:path w="4391" h="7">
                <a:moveTo>
                  <a:pt x="0" y="0"/>
                </a:moveTo>
                <a:lnTo>
                  <a:pt x="4391" y="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2" name="Freeform 18">
            <a:extLst>
              <a:ext uri="{FF2B5EF4-FFF2-40B4-BE49-F238E27FC236}">
                <a16:creationId xmlns:a16="http://schemas.microsoft.com/office/drawing/2014/main" id="{82470F9F-C804-488C-81D6-32739B92BC89}"/>
              </a:ext>
            </a:extLst>
          </p:cNvPr>
          <p:cNvSpPr>
            <a:spLocks/>
          </p:cNvSpPr>
          <p:nvPr/>
        </p:nvSpPr>
        <p:spPr bwMode="auto">
          <a:xfrm>
            <a:off x="2808289" y="460375"/>
            <a:ext cx="1587" cy="5232400"/>
          </a:xfrm>
          <a:custGeom>
            <a:avLst/>
            <a:gdLst>
              <a:gd name="T0" fmla="*/ 0 w 1"/>
              <a:gd name="T1" fmla="*/ 0 h 3296"/>
              <a:gd name="T2" fmla="*/ 0 w 1"/>
              <a:gd name="T3" fmla="*/ 2147483646 h 3296"/>
              <a:gd name="T4" fmla="*/ 0 60000 65536"/>
              <a:gd name="T5" fmla="*/ 0 60000 65536"/>
              <a:gd name="T6" fmla="*/ 0 w 1"/>
              <a:gd name="T7" fmla="*/ 0 h 3296"/>
              <a:gd name="T8" fmla="*/ 1 w 1"/>
              <a:gd name="T9" fmla="*/ 3296 h 3296"/>
            </a:gdLst>
            <a:ahLst/>
            <a:cxnLst>
              <a:cxn ang="T4">
                <a:pos x="T0" y="T1"/>
              </a:cxn>
              <a:cxn ang="T5">
                <a:pos x="T2" y="T3"/>
              </a:cxn>
            </a:cxnLst>
            <a:rect l="T6" t="T7" r="T8" b="T9"/>
            <a:pathLst>
              <a:path w="1" h="3296">
                <a:moveTo>
                  <a:pt x="0" y="0"/>
                </a:moveTo>
                <a:lnTo>
                  <a:pt x="0" y="3296"/>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3" name="Freeform 19">
            <a:extLst>
              <a:ext uri="{FF2B5EF4-FFF2-40B4-BE49-F238E27FC236}">
                <a16:creationId xmlns:a16="http://schemas.microsoft.com/office/drawing/2014/main" id="{A0939631-0D06-40CD-ADDE-81B141749D70}"/>
              </a:ext>
            </a:extLst>
          </p:cNvPr>
          <p:cNvSpPr>
            <a:spLocks/>
          </p:cNvSpPr>
          <p:nvPr/>
        </p:nvSpPr>
        <p:spPr bwMode="auto">
          <a:xfrm>
            <a:off x="3398839" y="460376"/>
            <a:ext cx="3175" cy="5222875"/>
          </a:xfrm>
          <a:custGeom>
            <a:avLst/>
            <a:gdLst>
              <a:gd name="T0" fmla="*/ 0 w 2"/>
              <a:gd name="T1" fmla="*/ 0 h 3290"/>
              <a:gd name="T2" fmla="*/ 2147483646 w 2"/>
              <a:gd name="T3" fmla="*/ 2147483646 h 3290"/>
              <a:gd name="T4" fmla="*/ 0 60000 65536"/>
              <a:gd name="T5" fmla="*/ 0 60000 65536"/>
              <a:gd name="T6" fmla="*/ 0 w 2"/>
              <a:gd name="T7" fmla="*/ 0 h 3290"/>
              <a:gd name="T8" fmla="*/ 2 w 2"/>
              <a:gd name="T9" fmla="*/ 3290 h 3290"/>
            </a:gdLst>
            <a:ahLst/>
            <a:cxnLst>
              <a:cxn ang="T4">
                <a:pos x="T0" y="T1"/>
              </a:cxn>
              <a:cxn ang="T5">
                <a:pos x="T2" y="T3"/>
              </a:cxn>
            </a:cxnLst>
            <a:rect l="T6" t="T7" r="T8" b="T9"/>
            <a:pathLst>
              <a:path w="2" h="3290">
                <a:moveTo>
                  <a:pt x="0" y="0"/>
                </a:moveTo>
                <a:lnTo>
                  <a:pt x="2" y="3290"/>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4" name="Line 20">
            <a:extLst>
              <a:ext uri="{FF2B5EF4-FFF2-40B4-BE49-F238E27FC236}">
                <a16:creationId xmlns:a16="http://schemas.microsoft.com/office/drawing/2014/main" id="{681A4594-8426-4D50-8F1A-DF58AAC7B43B}"/>
              </a:ext>
            </a:extLst>
          </p:cNvPr>
          <p:cNvSpPr>
            <a:spLocks noChangeShapeType="1"/>
          </p:cNvSpPr>
          <p:nvPr/>
        </p:nvSpPr>
        <p:spPr bwMode="auto">
          <a:xfrm flipH="1">
            <a:off x="3981450" y="457201"/>
            <a:ext cx="0" cy="524351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5" name="Freeform 21">
            <a:extLst>
              <a:ext uri="{FF2B5EF4-FFF2-40B4-BE49-F238E27FC236}">
                <a16:creationId xmlns:a16="http://schemas.microsoft.com/office/drawing/2014/main" id="{0F09A72F-2491-4001-A464-85D03776FE73}"/>
              </a:ext>
            </a:extLst>
          </p:cNvPr>
          <p:cNvSpPr>
            <a:spLocks/>
          </p:cNvSpPr>
          <p:nvPr/>
        </p:nvSpPr>
        <p:spPr bwMode="auto">
          <a:xfrm>
            <a:off x="4551364" y="460376"/>
            <a:ext cx="9525" cy="5230813"/>
          </a:xfrm>
          <a:custGeom>
            <a:avLst/>
            <a:gdLst>
              <a:gd name="T0" fmla="*/ 2147483646 w 6"/>
              <a:gd name="T1" fmla="*/ 0 h 3295"/>
              <a:gd name="T2" fmla="*/ 0 w 6"/>
              <a:gd name="T3" fmla="*/ 2147483646 h 3295"/>
              <a:gd name="T4" fmla="*/ 0 60000 65536"/>
              <a:gd name="T5" fmla="*/ 0 60000 65536"/>
              <a:gd name="T6" fmla="*/ 0 w 6"/>
              <a:gd name="T7" fmla="*/ 0 h 3295"/>
              <a:gd name="T8" fmla="*/ 6 w 6"/>
              <a:gd name="T9" fmla="*/ 3295 h 3295"/>
            </a:gdLst>
            <a:ahLst/>
            <a:cxnLst>
              <a:cxn ang="T4">
                <a:pos x="T0" y="T1"/>
              </a:cxn>
              <a:cxn ang="T5">
                <a:pos x="T2" y="T3"/>
              </a:cxn>
            </a:cxnLst>
            <a:rect l="T6" t="T7" r="T8" b="T9"/>
            <a:pathLst>
              <a:path w="6" h="3295">
                <a:moveTo>
                  <a:pt x="6" y="0"/>
                </a:moveTo>
                <a:lnTo>
                  <a:pt x="0" y="3295"/>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6" name="Freeform 22">
            <a:extLst>
              <a:ext uri="{FF2B5EF4-FFF2-40B4-BE49-F238E27FC236}">
                <a16:creationId xmlns:a16="http://schemas.microsoft.com/office/drawing/2014/main" id="{63C43275-CFDD-4ACA-A71B-B2C953A2A541}"/>
              </a:ext>
            </a:extLst>
          </p:cNvPr>
          <p:cNvSpPr>
            <a:spLocks/>
          </p:cNvSpPr>
          <p:nvPr/>
        </p:nvSpPr>
        <p:spPr bwMode="auto">
          <a:xfrm>
            <a:off x="5146675" y="460376"/>
            <a:ext cx="1588" cy="5229225"/>
          </a:xfrm>
          <a:custGeom>
            <a:avLst/>
            <a:gdLst>
              <a:gd name="T0" fmla="*/ 0 w 1"/>
              <a:gd name="T1" fmla="*/ 0 h 3294"/>
              <a:gd name="T2" fmla="*/ 2147483646 w 1"/>
              <a:gd name="T3" fmla="*/ 2147483646 h 3294"/>
              <a:gd name="T4" fmla="*/ 0 60000 65536"/>
              <a:gd name="T5" fmla="*/ 0 60000 65536"/>
              <a:gd name="T6" fmla="*/ 0 w 1"/>
              <a:gd name="T7" fmla="*/ 0 h 3294"/>
              <a:gd name="T8" fmla="*/ 1 w 1"/>
              <a:gd name="T9" fmla="*/ 3294 h 3294"/>
            </a:gdLst>
            <a:ahLst/>
            <a:cxnLst>
              <a:cxn ang="T4">
                <a:pos x="T0" y="T1"/>
              </a:cxn>
              <a:cxn ang="T5">
                <a:pos x="T2" y="T3"/>
              </a:cxn>
            </a:cxnLst>
            <a:rect l="T6" t="T7" r="T8" b="T9"/>
            <a:pathLst>
              <a:path w="1" h="3294">
                <a:moveTo>
                  <a:pt x="0" y="0"/>
                </a:moveTo>
                <a:lnTo>
                  <a:pt x="1" y="3294"/>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7" name="Freeform 23">
            <a:extLst>
              <a:ext uri="{FF2B5EF4-FFF2-40B4-BE49-F238E27FC236}">
                <a16:creationId xmlns:a16="http://schemas.microsoft.com/office/drawing/2014/main" id="{BB97DC3A-C49B-457A-9E79-463E715849BD}"/>
              </a:ext>
            </a:extLst>
          </p:cNvPr>
          <p:cNvSpPr>
            <a:spLocks/>
          </p:cNvSpPr>
          <p:nvPr/>
        </p:nvSpPr>
        <p:spPr bwMode="auto">
          <a:xfrm>
            <a:off x="5703888" y="460376"/>
            <a:ext cx="11112" cy="5237163"/>
          </a:xfrm>
          <a:custGeom>
            <a:avLst/>
            <a:gdLst>
              <a:gd name="T0" fmla="*/ 2147483646 w 7"/>
              <a:gd name="T1" fmla="*/ 0 h 3299"/>
              <a:gd name="T2" fmla="*/ 0 w 7"/>
              <a:gd name="T3" fmla="*/ 2147483646 h 3299"/>
              <a:gd name="T4" fmla="*/ 0 60000 65536"/>
              <a:gd name="T5" fmla="*/ 0 60000 65536"/>
              <a:gd name="T6" fmla="*/ 0 w 7"/>
              <a:gd name="T7" fmla="*/ 0 h 3299"/>
              <a:gd name="T8" fmla="*/ 7 w 7"/>
              <a:gd name="T9" fmla="*/ 3299 h 3299"/>
            </a:gdLst>
            <a:ahLst/>
            <a:cxnLst>
              <a:cxn ang="T4">
                <a:pos x="T0" y="T1"/>
              </a:cxn>
              <a:cxn ang="T5">
                <a:pos x="T2" y="T3"/>
              </a:cxn>
            </a:cxnLst>
            <a:rect l="T6" t="T7" r="T8" b="T9"/>
            <a:pathLst>
              <a:path w="7" h="3299">
                <a:moveTo>
                  <a:pt x="7" y="0"/>
                </a:moveTo>
                <a:lnTo>
                  <a:pt x="0" y="329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8" name="Freeform 24">
            <a:extLst>
              <a:ext uri="{FF2B5EF4-FFF2-40B4-BE49-F238E27FC236}">
                <a16:creationId xmlns:a16="http://schemas.microsoft.com/office/drawing/2014/main" id="{530C772D-7352-4306-A90E-29EC08AA4687}"/>
              </a:ext>
            </a:extLst>
          </p:cNvPr>
          <p:cNvSpPr>
            <a:spLocks/>
          </p:cNvSpPr>
          <p:nvPr/>
        </p:nvSpPr>
        <p:spPr bwMode="auto">
          <a:xfrm>
            <a:off x="6305551" y="465139"/>
            <a:ext cx="3175" cy="5221287"/>
          </a:xfrm>
          <a:custGeom>
            <a:avLst/>
            <a:gdLst>
              <a:gd name="T0" fmla="*/ 0 w 2"/>
              <a:gd name="T1" fmla="*/ 0 h 3289"/>
              <a:gd name="T2" fmla="*/ 2147483646 w 2"/>
              <a:gd name="T3" fmla="*/ 2147483646 h 3289"/>
              <a:gd name="T4" fmla="*/ 0 60000 65536"/>
              <a:gd name="T5" fmla="*/ 0 60000 65536"/>
              <a:gd name="T6" fmla="*/ 0 w 2"/>
              <a:gd name="T7" fmla="*/ 0 h 3289"/>
              <a:gd name="T8" fmla="*/ 2 w 2"/>
              <a:gd name="T9" fmla="*/ 3289 h 3289"/>
            </a:gdLst>
            <a:ahLst/>
            <a:cxnLst>
              <a:cxn ang="T4">
                <a:pos x="T0" y="T1"/>
              </a:cxn>
              <a:cxn ang="T5">
                <a:pos x="T2" y="T3"/>
              </a:cxn>
            </a:cxnLst>
            <a:rect l="T6" t="T7" r="T8" b="T9"/>
            <a:pathLst>
              <a:path w="2" h="3289">
                <a:moveTo>
                  <a:pt x="0" y="0"/>
                </a:moveTo>
                <a:lnTo>
                  <a:pt x="2" y="328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9" name="Freeform 25">
            <a:extLst>
              <a:ext uri="{FF2B5EF4-FFF2-40B4-BE49-F238E27FC236}">
                <a16:creationId xmlns:a16="http://schemas.microsoft.com/office/drawing/2014/main" id="{E11AC6D0-8518-4713-A1C2-1F09E7B2B7EA}"/>
              </a:ext>
            </a:extLst>
          </p:cNvPr>
          <p:cNvSpPr>
            <a:spLocks/>
          </p:cNvSpPr>
          <p:nvPr/>
        </p:nvSpPr>
        <p:spPr bwMode="auto">
          <a:xfrm>
            <a:off x="6896100" y="465138"/>
            <a:ext cx="1588" cy="5219700"/>
          </a:xfrm>
          <a:custGeom>
            <a:avLst/>
            <a:gdLst>
              <a:gd name="T0" fmla="*/ 0 w 1"/>
              <a:gd name="T1" fmla="*/ 0 h 3288"/>
              <a:gd name="T2" fmla="*/ 2147483646 w 1"/>
              <a:gd name="T3" fmla="*/ 2147483646 h 3288"/>
              <a:gd name="T4" fmla="*/ 0 60000 65536"/>
              <a:gd name="T5" fmla="*/ 0 60000 65536"/>
              <a:gd name="T6" fmla="*/ 0 w 1"/>
              <a:gd name="T7" fmla="*/ 0 h 3288"/>
              <a:gd name="T8" fmla="*/ 1 w 1"/>
              <a:gd name="T9" fmla="*/ 3288 h 3288"/>
            </a:gdLst>
            <a:ahLst/>
            <a:cxnLst>
              <a:cxn ang="T4">
                <a:pos x="T0" y="T1"/>
              </a:cxn>
              <a:cxn ang="T5">
                <a:pos x="T2" y="T3"/>
              </a:cxn>
            </a:cxnLst>
            <a:rect l="T6" t="T7" r="T8" b="T9"/>
            <a:pathLst>
              <a:path w="1" h="3288">
                <a:moveTo>
                  <a:pt x="0" y="0"/>
                </a:moveTo>
                <a:lnTo>
                  <a:pt x="1" y="3288"/>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20" name="Line 26">
            <a:extLst>
              <a:ext uri="{FF2B5EF4-FFF2-40B4-BE49-F238E27FC236}">
                <a16:creationId xmlns:a16="http://schemas.microsoft.com/office/drawing/2014/main" id="{5AAAA8E3-3787-41B5-A2A4-EDF48B8D4C4D}"/>
              </a:ext>
            </a:extLst>
          </p:cNvPr>
          <p:cNvSpPr>
            <a:spLocks noChangeShapeType="1"/>
          </p:cNvSpPr>
          <p:nvPr/>
        </p:nvSpPr>
        <p:spPr bwMode="auto">
          <a:xfrm>
            <a:off x="7448550" y="454026"/>
            <a:ext cx="1588" cy="5235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1" name="Line 27">
            <a:extLst>
              <a:ext uri="{FF2B5EF4-FFF2-40B4-BE49-F238E27FC236}">
                <a16:creationId xmlns:a16="http://schemas.microsoft.com/office/drawing/2014/main" id="{C2F14E65-97AC-4571-8BBB-DB95832271B4}"/>
              </a:ext>
            </a:extLst>
          </p:cNvPr>
          <p:cNvSpPr>
            <a:spLocks noChangeShapeType="1"/>
          </p:cNvSpPr>
          <p:nvPr/>
        </p:nvSpPr>
        <p:spPr bwMode="auto">
          <a:xfrm>
            <a:off x="8037513" y="454026"/>
            <a:ext cx="0" cy="5235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2" name="Line 28">
            <a:extLst>
              <a:ext uri="{FF2B5EF4-FFF2-40B4-BE49-F238E27FC236}">
                <a16:creationId xmlns:a16="http://schemas.microsoft.com/office/drawing/2014/main" id="{105B12B7-11A9-40FD-A4AB-9B19ACFA6D17}"/>
              </a:ext>
            </a:extLst>
          </p:cNvPr>
          <p:cNvSpPr>
            <a:spLocks noChangeShapeType="1"/>
          </p:cNvSpPr>
          <p:nvPr/>
        </p:nvSpPr>
        <p:spPr bwMode="auto">
          <a:xfrm flipH="1">
            <a:off x="8618538" y="454026"/>
            <a:ext cx="0" cy="524351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3" name="Line 29">
            <a:extLst>
              <a:ext uri="{FF2B5EF4-FFF2-40B4-BE49-F238E27FC236}">
                <a16:creationId xmlns:a16="http://schemas.microsoft.com/office/drawing/2014/main" id="{AA70EB92-2115-44FA-B210-B07FED8D4EAC}"/>
              </a:ext>
            </a:extLst>
          </p:cNvPr>
          <p:cNvSpPr>
            <a:spLocks noChangeShapeType="1"/>
          </p:cNvSpPr>
          <p:nvPr/>
        </p:nvSpPr>
        <p:spPr bwMode="auto">
          <a:xfrm>
            <a:off x="9197975" y="466726"/>
            <a:ext cx="1588" cy="52292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4" name="Freeform 30">
            <a:extLst>
              <a:ext uri="{FF2B5EF4-FFF2-40B4-BE49-F238E27FC236}">
                <a16:creationId xmlns:a16="http://schemas.microsoft.com/office/drawing/2014/main" id="{22BFE18C-2377-480B-B625-BDF799B0EA42}"/>
              </a:ext>
            </a:extLst>
          </p:cNvPr>
          <p:cNvSpPr>
            <a:spLocks/>
          </p:cNvSpPr>
          <p:nvPr/>
        </p:nvSpPr>
        <p:spPr bwMode="auto">
          <a:xfrm>
            <a:off x="9788525" y="461963"/>
            <a:ext cx="1588" cy="5226050"/>
          </a:xfrm>
          <a:custGeom>
            <a:avLst/>
            <a:gdLst>
              <a:gd name="T0" fmla="*/ 2147483646 w 1"/>
              <a:gd name="T1" fmla="*/ 0 h 3292"/>
              <a:gd name="T2" fmla="*/ 0 w 1"/>
              <a:gd name="T3" fmla="*/ 2147483646 h 3292"/>
              <a:gd name="T4" fmla="*/ 0 60000 65536"/>
              <a:gd name="T5" fmla="*/ 0 60000 65536"/>
              <a:gd name="T6" fmla="*/ 0 w 1"/>
              <a:gd name="T7" fmla="*/ 0 h 3292"/>
              <a:gd name="T8" fmla="*/ 1 w 1"/>
              <a:gd name="T9" fmla="*/ 3292 h 3292"/>
            </a:gdLst>
            <a:ahLst/>
            <a:cxnLst>
              <a:cxn ang="T4">
                <a:pos x="T0" y="T1"/>
              </a:cxn>
              <a:cxn ang="T5">
                <a:pos x="T2" y="T3"/>
              </a:cxn>
            </a:cxnLst>
            <a:rect l="T6" t="T7" r="T8" b="T9"/>
            <a:pathLst>
              <a:path w="1" h="3292">
                <a:moveTo>
                  <a:pt x="1" y="0"/>
                </a:moveTo>
                <a:lnTo>
                  <a:pt x="0" y="3292"/>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25" name="Text Box 31">
            <a:extLst>
              <a:ext uri="{FF2B5EF4-FFF2-40B4-BE49-F238E27FC236}">
                <a16:creationId xmlns:a16="http://schemas.microsoft.com/office/drawing/2014/main" id="{CE35FEE1-BCB5-4892-AE6D-448B0FD9B15C}"/>
              </a:ext>
            </a:extLst>
          </p:cNvPr>
          <p:cNvSpPr txBox="1">
            <a:spLocks noChangeArrowheads="1"/>
          </p:cNvSpPr>
          <p:nvPr/>
        </p:nvSpPr>
        <p:spPr bwMode="auto">
          <a:xfrm>
            <a:off x="2436894" y="5740501"/>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2126" name="Text Box 32">
            <a:extLst>
              <a:ext uri="{FF2B5EF4-FFF2-40B4-BE49-F238E27FC236}">
                <a16:creationId xmlns:a16="http://schemas.microsoft.com/office/drawing/2014/main" id="{808B963C-4D32-425F-96D2-AE27D762710A}"/>
              </a:ext>
            </a:extLst>
          </p:cNvPr>
          <p:cNvSpPr txBox="1">
            <a:spLocks noChangeArrowheads="1"/>
          </p:cNvSpPr>
          <p:nvPr/>
        </p:nvSpPr>
        <p:spPr bwMode="auto">
          <a:xfrm>
            <a:off x="3006807" y="571986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27" name="Text Box 33">
            <a:extLst>
              <a:ext uri="{FF2B5EF4-FFF2-40B4-BE49-F238E27FC236}">
                <a16:creationId xmlns:a16="http://schemas.microsoft.com/office/drawing/2014/main" id="{F10BCF69-9428-42EA-8896-FA3C27B30A4E}"/>
              </a:ext>
            </a:extLst>
          </p:cNvPr>
          <p:cNvSpPr txBox="1">
            <a:spLocks noChangeArrowheads="1"/>
          </p:cNvSpPr>
          <p:nvPr/>
        </p:nvSpPr>
        <p:spPr bwMode="auto">
          <a:xfrm>
            <a:off x="3595769" y="572621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2128" name="Text Box 34">
            <a:extLst>
              <a:ext uri="{FF2B5EF4-FFF2-40B4-BE49-F238E27FC236}">
                <a16:creationId xmlns:a16="http://schemas.microsoft.com/office/drawing/2014/main" id="{DF2C9075-252F-4998-A8AB-7F09EF52DDEA}"/>
              </a:ext>
            </a:extLst>
          </p:cNvPr>
          <p:cNvSpPr txBox="1">
            <a:spLocks noChangeArrowheads="1"/>
          </p:cNvSpPr>
          <p:nvPr/>
        </p:nvSpPr>
        <p:spPr bwMode="auto">
          <a:xfrm>
            <a:off x="4184732" y="573256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29" name="Text Box 35">
            <a:extLst>
              <a:ext uri="{FF2B5EF4-FFF2-40B4-BE49-F238E27FC236}">
                <a16:creationId xmlns:a16="http://schemas.microsoft.com/office/drawing/2014/main" id="{CADCE656-D89C-47DB-835D-4B592C9A3023}"/>
              </a:ext>
            </a:extLst>
          </p:cNvPr>
          <p:cNvSpPr txBox="1">
            <a:spLocks noChangeArrowheads="1"/>
          </p:cNvSpPr>
          <p:nvPr/>
        </p:nvSpPr>
        <p:spPr bwMode="auto">
          <a:xfrm>
            <a:off x="4823387" y="5738913"/>
            <a:ext cx="3433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2130" name="Text Box 36">
            <a:extLst>
              <a:ext uri="{FF2B5EF4-FFF2-40B4-BE49-F238E27FC236}">
                <a16:creationId xmlns:a16="http://schemas.microsoft.com/office/drawing/2014/main" id="{EB7F46C5-3C7D-4C48-B5F1-7A6CD6A9FDC1}"/>
              </a:ext>
            </a:extLst>
          </p:cNvPr>
          <p:cNvSpPr txBox="1">
            <a:spLocks noChangeArrowheads="1"/>
          </p:cNvSpPr>
          <p:nvPr/>
        </p:nvSpPr>
        <p:spPr bwMode="auto">
          <a:xfrm>
            <a:off x="5450738" y="5745263"/>
            <a:ext cx="2840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0</a:t>
            </a:r>
            <a:endParaRPr lang="cs-CZ" altLang="cs-CZ" sz="2400">
              <a:latin typeface="Arial" panose="020B0604020202020204" pitchFamily="34" charset="0"/>
            </a:endParaRPr>
          </a:p>
        </p:txBody>
      </p:sp>
      <p:sp>
        <p:nvSpPr>
          <p:cNvPr id="132131" name="Text Box 37">
            <a:extLst>
              <a:ext uri="{FF2B5EF4-FFF2-40B4-BE49-F238E27FC236}">
                <a16:creationId xmlns:a16="http://schemas.microsoft.com/office/drawing/2014/main" id="{217BA394-A0AA-459F-8F20-DD03DDFC8FDF}"/>
              </a:ext>
            </a:extLst>
          </p:cNvPr>
          <p:cNvSpPr txBox="1">
            <a:spLocks noChangeArrowheads="1"/>
          </p:cNvSpPr>
          <p:nvPr/>
        </p:nvSpPr>
        <p:spPr bwMode="auto">
          <a:xfrm>
            <a:off x="6030175" y="5751613"/>
            <a:ext cx="2840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2132" name="Text Box 38">
            <a:extLst>
              <a:ext uri="{FF2B5EF4-FFF2-40B4-BE49-F238E27FC236}">
                <a16:creationId xmlns:a16="http://schemas.microsoft.com/office/drawing/2014/main" id="{84DF5DB3-14EE-4782-97B3-76610C94C13E}"/>
              </a:ext>
            </a:extLst>
          </p:cNvPr>
          <p:cNvSpPr txBox="1">
            <a:spLocks noChangeArrowheads="1"/>
          </p:cNvSpPr>
          <p:nvPr/>
        </p:nvSpPr>
        <p:spPr bwMode="auto">
          <a:xfrm>
            <a:off x="6569444" y="57484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33" name="Text Box 39">
            <a:extLst>
              <a:ext uri="{FF2B5EF4-FFF2-40B4-BE49-F238E27FC236}">
                <a16:creationId xmlns:a16="http://schemas.microsoft.com/office/drawing/2014/main" id="{C27FCA0A-223C-4582-86C7-F5577456D53B}"/>
              </a:ext>
            </a:extLst>
          </p:cNvPr>
          <p:cNvSpPr txBox="1">
            <a:spLocks noChangeArrowheads="1"/>
          </p:cNvSpPr>
          <p:nvPr/>
        </p:nvSpPr>
        <p:spPr bwMode="auto">
          <a:xfrm>
            <a:off x="7131419" y="57357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2134" name="Text Box 40">
            <a:extLst>
              <a:ext uri="{FF2B5EF4-FFF2-40B4-BE49-F238E27FC236}">
                <a16:creationId xmlns:a16="http://schemas.microsoft.com/office/drawing/2014/main" id="{1D31F711-0AA8-4DE5-9F97-8995042F8D33}"/>
              </a:ext>
            </a:extLst>
          </p:cNvPr>
          <p:cNvSpPr txBox="1">
            <a:spLocks noChangeArrowheads="1"/>
          </p:cNvSpPr>
          <p:nvPr/>
        </p:nvSpPr>
        <p:spPr bwMode="auto">
          <a:xfrm>
            <a:off x="7720381" y="57611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35" name="Text Box 41">
            <a:extLst>
              <a:ext uri="{FF2B5EF4-FFF2-40B4-BE49-F238E27FC236}">
                <a16:creationId xmlns:a16="http://schemas.microsoft.com/office/drawing/2014/main" id="{63060652-F96B-4168-8687-20DFF1AAEEE8}"/>
              </a:ext>
            </a:extLst>
          </p:cNvPr>
          <p:cNvSpPr txBox="1">
            <a:spLocks noChangeArrowheads="1"/>
          </p:cNvSpPr>
          <p:nvPr/>
        </p:nvSpPr>
        <p:spPr bwMode="auto">
          <a:xfrm>
            <a:off x="8280769" y="57405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2136" name="Text Box 42">
            <a:extLst>
              <a:ext uri="{FF2B5EF4-FFF2-40B4-BE49-F238E27FC236}">
                <a16:creationId xmlns:a16="http://schemas.microsoft.com/office/drawing/2014/main" id="{0F9E7761-C5F0-433B-81F6-E87A0DCE5445}"/>
              </a:ext>
            </a:extLst>
          </p:cNvPr>
          <p:cNvSpPr txBox="1">
            <a:spLocks noChangeArrowheads="1"/>
          </p:cNvSpPr>
          <p:nvPr/>
        </p:nvSpPr>
        <p:spPr bwMode="auto">
          <a:xfrm>
            <a:off x="8852269" y="574685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2137" name="Text Box 43">
            <a:extLst>
              <a:ext uri="{FF2B5EF4-FFF2-40B4-BE49-F238E27FC236}">
                <a16:creationId xmlns:a16="http://schemas.microsoft.com/office/drawing/2014/main" id="{A723210E-3DB2-4249-9C24-7DF21FD2B499}"/>
              </a:ext>
            </a:extLst>
          </p:cNvPr>
          <p:cNvSpPr txBox="1">
            <a:spLocks noChangeArrowheads="1"/>
          </p:cNvSpPr>
          <p:nvPr/>
        </p:nvSpPr>
        <p:spPr bwMode="auto">
          <a:xfrm>
            <a:off x="2462581" y="492928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38" name="Text Box 44">
            <a:extLst>
              <a:ext uri="{FF2B5EF4-FFF2-40B4-BE49-F238E27FC236}">
                <a16:creationId xmlns:a16="http://schemas.microsoft.com/office/drawing/2014/main" id="{A20B2159-BB37-4F26-A8D8-A43603D7D5B3}"/>
              </a:ext>
            </a:extLst>
          </p:cNvPr>
          <p:cNvSpPr txBox="1">
            <a:spLocks noChangeArrowheads="1"/>
          </p:cNvSpPr>
          <p:nvPr/>
        </p:nvSpPr>
        <p:spPr bwMode="auto">
          <a:xfrm>
            <a:off x="2460994" y="43562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39" name="Text Box 45">
            <a:extLst>
              <a:ext uri="{FF2B5EF4-FFF2-40B4-BE49-F238E27FC236}">
                <a16:creationId xmlns:a16="http://schemas.microsoft.com/office/drawing/2014/main" id="{336972F6-CE64-4D5A-B0F4-645C98329829}"/>
              </a:ext>
            </a:extLst>
          </p:cNvPr>
          <p:cNvSpPr txBox="1">
            <a:spLocks noChangeArrowheads="1"/>
          </p:cNvSpPr>
          <p:nvPr/>
        </p:nvSpPr>
        <p:spPr bwMode="auto">
          <a:xfrm>
            <a:off x="2457819" y="3783113"/>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2140" name="Text Box 46">
            <a:extLst>
              <a:ext uri="{FF2B5EF4-FFF2-40B4-BE49-F238E27FC236}">
                <a16:creationId xmlns:a16="http://schemas.microsoft.com/office/drawing/2014/main" id="{73B80F1D-3555-4478-B8CF-BD053AF9C6F9}"/>
              </a:ext>
            </a:extLst>
          </p:cNvPr>
          <p:cNvSpPr txBox="1">
            <a:spLocks noChangeArrowheads="1"/>
          </p:cNvSpPr>
          <p:nvPr/>
        </p:nvSpPr>
        <p:spPr bwMode="auto">
          <a:xfrm>
            <a:off x="2456231" y="318145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40</a:t>
            </a:r>
            <a:endParaRPr lang="cs-CZ" altLang="cs-CZ" sz="2400">
              <a:latin typeface="Arial" panose="020B0604020202020204" pitchFamily="34" charset="0"/>
            </a:endParaRPr>
          </a:p>
        </p:txBody>
      </p:sp>
      <p:sp>
        <p:nvSpPr>
          <p:cNvPr id="132141" name="Text Box 47">
            <a:extLst>
              <a:ext uri="{FF2B5EF4-FFF2-40B4-BE49-F238E27FC236}">
                <a16:creationId xmlns:a16="http://schemas.microsoft.com/office/drawing/2014/main" id="{1F4C7B9D-46D8-47FF-B23A-BFB451DEA221}"/>
              </a:ext>
            </a:extLst>
          </p:cNvPr>
          <p:cNvSpPr txBox="1">
            <a:spLocks noChangeArrowheads="1"/>
          </p:cNvSpPr>
          <p:nvPr/>
        </p:nvSpPr>
        <p:spPr bwMode="auto">
          <a:xfrm>
            <a:off x="2464169" y="2608363"/>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50</a:t>
            </a:r>
            <a:endParaRPr lang="cs-CZ" altLang="cs-CZ" sz="2400">
              <a:latin typeface="Arial" panose="020B0604020202020204" pitchFamily="34" charset="0"/>
            </a:endParaRPr>
          </a:p>
        </p:txBody>
      </p:sp>
      <p:sp>
        <p:nvSpPr>
          <p:cNvPr id="132142" name="Text Box 48">
            <a:extLst>
              <a:ext uri="{FF2B5EF4-FFF2-40B4-BE49-F238E27FC236}">
                <a16:creationId xmlns:a16="http://schemas.microsoft.com/office/drawing/2014/main" id="{A07DD755-E05A-4ACD-9113-0E7387079CEC}"/>
              </a:ext>
            </a:extLst>
          </p:cNvPr>
          <p:cNvSpPr txBox="1">
            <a:spLocks noChangeArrowheads="1"/>
          </p:cNvSpPr>
          <p:nvPr/>
        </p:nvSpPr>
        <p:spPr bwMode="auto">
          <a:xfrm>
            <a:off x="2472106" y="2035276"/>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60</a:t>
            </a:r>
            <a:endParaRPr lang="cs-CZ" altLang="cs-CZ" sz="2400">
              <a:latin typeface="Arial" panose="020B0604020202020204" pitchFamily="34" charset="0"/>
            </a:endParaRPr>
          </a:p>
        </p:txBody>
      </p:sp>
      <p:sp>
        <p:nvSpPr>
          <p:cNvPr id="132143" name="Text Box 49">
            <a:extLst>
              <a:ext uri="{FF2B5EF4-FFF2-40B4-BE49-F238E27FC236}">
                <a16:creationId xmlns:a16="http://schemas.microsoft.com/office/drawing/2014/main" id="{AE5F8629-65C7-4BF0-8749-8C9F3BFD2718}"/>
              </a:ext>
            </a:extLst>
          </p:cNvPr>
          <p:cNvSpPr txBox="1">
            <a:spLocks noChangeArrowheads="1"/>
          </p:cNvSpPr>
          <p:nvPr/>
        </p:nvSpPr>
        <p:spPr bwMode="auto">
          <a:xfrm>
            <a:off x="2480044" y="146218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70</a:t>
            </a:r>
            <a:endParaRPr lang="cs-CZ" altLang="cs-CZ" sz="2400">
              <a:latin typeface="Arial" panose="020B0604020202020204" pitchFamily="34" charset="0"/>
            </a:endParaRPr>
          </a:p>
        </p:txBody>
      </p:sp>
      <p:sp>
        <p:nvSpPr>
          <p:cNvPr id="132144" name="Text Box 50">
            <a:extLst>
              <a:ext uri="{FF2B5EF4-FFF2-40B4-BE49-F238E27FC236}">
                <a16:creationId xmlns:a16="http://schemas.microsoft.com/office/drawing/2014/main" id="{86E33AE5-865D-4A03-AC99-8835D67638B2}"/>
              </a:ext>
            </a:extLst>
          </p:cNvPr>
          <p:cNvSpPr txBox="1">
            <a:spLocks noChangeArrowheads="1"/>
          </p:cNvSpPr>
          <p:nvPr/>
        </p:nvSpPr>
        <p:spPr bwMode="auto">
          <a:xfrm>
            <a:off x="2487981" y="8716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80</a:t>
            </a:r>
            <a:endParaRPr lang="cs-CZ" altLang="cs-CZ" sz="2400">
              <a:latin typeface="Arial" panose="020B0604020202020204" pitchFamily="34" charset="0"/>
            </a:endParaRPr>
          </a:p>
        </p:txBody>
      </p:sp>
      <p:sp>
        <p:nvSpPr>
          <p:cNvPr id="132145" name="Text Box 51">
            <a:extLst>
              <a:ext uri="{FF2B5EF4-FFF2-40B4-BE49-F238E27FC236}">
                <a16:creationId xmlns:a16="http://schemas.microsoft.com/office/drawing/2014/main" id="{E657850C-1BD8-4F96-A252-D01C7D822FF0}"/>
              </a:ext>
            </a:extLst>
          </p:cNvPr>
          <p:cNvSpPr txBox="1">
            <a:spLocks noChangeArrowheads="1"/>
          </p:cNvSpPr>
          <p:nvPr/>
        </p:nvSpPr>
        <p:spPr bwMode="auto">
          <a:xfrm>
            <a:off x="2495919" y="2795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90</a:t>
            </a:r>
            <a:endParaRPr lang="cs-CZ" altLang="cs-CZ" sz="2400">
              <a:latin typeface="Arial" panose="020B0604020202020204" pitchFamily="34" charset="0"/>
            </a:endParaRPr>
          </a:p>
        </p:txBody>
      </p:sp>
      <p:sp>
        <p:nvSpPr>
          <p:cNvPr id="132146" name="Text Box 52">
            <a:extLst>
              <a:ext uri="{FF2B5EF4-FFF2-40B4-BE49-F238E27FC236}">
                <a16:creationId xmlns:a16="http://schemas.microsoft.com/office/drawing/2014/main" id="{9426CD2F-A791-498E-BA9A-83ACD36D6876}"/>
              </a:ext>
            </a:extLst>
          </p:cNvPr>
          <p:cNvSpPr txBox="1">
            <a:spLocks noChangeArrowheads="1"/>
          </p:cNvSpPr>
          <p:nvPr/>
        </p:nvSpPr>
        <p:spPr bwMode="auto">
          <a:xfrm>
            <a:off x="1597554" y="158900"/>
            <a:ext cx="1007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P</a:t>
            </a:r>
            <a:r>
              <a:rPr lang="cs-CZ" altLang="cs-CZ" sz="1400">
                <a:latin typeface="Arial" panose="020B0604020202020204" pitchFamily="34" charset="0"/>
              </a:rPr>
              <a:t>CO</a:t>
            </a:r>
            <a:r>
              <a:rPr lang="cs-CZ" altLang="cs-CZ" sz="1400" baseline="-25000">
                <a:latin typeface="Arial" panose="020B0604020202020204" pitchFamily="34" charset="0"/>
              </a:rPr>
              <a:t>2</a:t>
            </a:r>
            <a:r>
              <a:rPr lang="cs-CZ" altLang="cs-CZ" sz="1400">
                <a:latin typeface="Arial" panose="020B0604020202020204" pitchFamily="34" charset="0"/>
              </a:rPr>
              <a:t> </a:t>
            </a:r>
            <a:r>
              <a:rPr lang="cs-CZ" altLang="cs-CZ" sz="1200">
                <a:latin typeface="Arial" panose="020B0604020202020204" pitchFamily="34" charset="0"/>
              </a:rPr>
              <a:t>torr</a:t>
            </a:r>
            <a:endParaRPr lang="cs-CZ" altLang="cs-CZ" sz="2400">
              <a:latin typeface="Arial" panose="020B0604020202020204" pitchFamily="34" charset="0"/>
            </a:endParaRPr>
          </a:p>
        </p:txBody>
      </p:sp>
      <p:sp>
        <p:nvSpPr>
          <p:cNvPr id="132147" name="Text Box 53">
            <a:extLst>
              <a:ext uri="{FF2B5EF4-FFF2-40B4-BE49-F238E27FC236}">
                <a16:creationId xmlns:a16="http://schemas.microsoft.com/office/drawing/2014/main" id="{ABCD6A3C-5CB5-4B1D-8595-383BB34EFB2D}"/>
              </a:ext>
            </a:extLst>
          </p:cNvPr>
          <p:cNvSpPr txBox="1">
            <a:spLocks noChangeArrowheads="1"/>
          </p:cNvSpPr>
          <p:nvPr/>
        </p:nvSpPr>
        <p:spPr bwMode="auto">
          <a:xfrm>
            <a:off x="8224192" y="5889775"/>
            <a:ext cx="19062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a:latin typeface="Arial" panose="020B0604020202020204" pitchFamily="34" charset="0"/>
              </a:rPr>
              <a:t>Base Excess</a:t>
            </a:r>
            <a:r>
              <a:rPr lang="cs-CZ" altLang="cs-CZ" sz="2400">
                <a:latin typeface="Arial" panose="020B0604020202020204" pitchFamily="34" charset="0"/>
              </a:rPr>
              <a:t> </a:t>
            </a:r>
            <a:r>
              <a:rPr lang="cs-CZ" altLang="cs-CZ" sz="1200">
                <a:latin typeface="Arial" panose="020B0604020202020204" pitchFamily="34" charset="0"/>
              </a:rPr>
              <a:t>mmol/l</a:t>
            </a:r>
            <a:endParaRPr lang="cs-CZ" altLang="cs-CZ" sz="2400">
              <a:latin typeface="Arial" panose="020B0604020202020204" pitchFamily="34" charset="0"/>
            </a:endParaRPr>
          </a:p>
        </p:txBody>
      </p:sp>
      <p:sp>
        <p:nvSpPr>
          <p:cNvPr id="132148" name="Freeform 54">
            <a:extLst>
              <a:ext uri="{FF2B5EF4-FFF2-40B4-BE49-F238E27FC236}">
                <a16:creationId xmlns:a16="http://schemas.microsoft.com/office/drawing/2014/main" id="{BA774207-1EB8-406F-A071-97062F52DA3C}"/>
              </a:ext>
            </a:extLst>
          </p:cNvPr>
          <p:cNvSpPr>
            <a:spLocks/>
          </p:cNvSpPr>
          <p:nvPr/>
        </p:nvSpPr>
        <p:spPr bwMode="auto">
          <a:xfrm>
            <a:off x="2824164" y="461964"/>
            <a:ext cx="2174875" cy="4225925"/>
          </a:xfrm>
          <a:custGeom>
            <a:avLst/>
            <a:gdLst>
              <a:gd name="T0" fmla="*/ 0 w 1368"/>
              <a:gd name="T1" fmla="*/ 2147483646 h 2659"/>
              <a:gd name="T2" fmla="*/ 2147483646 w 1368"/>
              <a:gd name="T3" fmla="*/ 2147483646 h 2659"/>
              <a:gd name="T4" fmla="*/ 2147483646 w 1368"/>
              <a:gd name="T5" fmla="*/ 2147483646 h 2659"/>
              <a:gd name="T6" fmla="*/ 2147483646 w 1368"/>
              <a:gd name="T7" fmla="*/ 2147483646 h 2659"/>
              <a:gd name="T8" fmla="*/ 2147483646 w 1368"/>
              <a:gd name="T9" fmla="*/ 2147483646 h 2659"/>
              <a:gd name="T10" fmla="*/ 2147483646 w 1368"/>
              <a:gd name="T11" fmla="*/ 0 h 2659"/>
              <a:gd name="T12" fmla="*/ 0 60000 65536"/>
              <a:gd name="T13" fmla="*/ 0 60000 65536"/>
              <a:gd name="T14" fmla="*/ 0 60000 65536"/>
              <a:gd name="T15" fmla="*/ 0 60000 65536"/>
              <a:gd name="T16" fmla="*/ 0 60000 65536"/>
              <a:gd name="T17" fmla="*/ 0 60000 65536"/>
              <a:gd name="T18" fmla="*/ 0 w 1368"/>
              <a:gd name="T19" fmla="*/ 0 h 2659"/>
              <a:gd name="T20" fmla="*/ 1368 w 1368"/>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1368" h="2659">
                <a:moveTo>
                  <a:pt x="0" y="2659"/>
                </a:moveTo>
                <a:cubicBezTo>
                  <a:pt x="31" y="2616"/>
                  <a:pt x="130" y="2487"/>
                  <a:pt x="191" y="2400"/>
                </a:cubicBezTo>
                <a:cubicBezTo>
                  <a:pt x="252" y="2313"/>
                  <a:pt x="286" y="2283"/>
                  <a:pt x="368" y="2137"/>
                </a:cubicBezTo>
                <a:cubicBezTo>
                  <a:pt x="450" y="1991"/>
                  <a:pt x="595" y="1701"/>
                  <a:pt x="682" y="1520"/>
                </a:cubicBezTo>
                <a:cubicBezTo>
                  <a:pt x="769" y="1339"/>
                  <a:pt x="774" y="1305"/>
                  <a:pt x="888" y="1052"/>
                </a:cubicBezTo>
                <a:cubicBezTo>
                  <a:pt x="1002" y="799"/>
                  <a:pt x="1268" y="219"/>
                  <a:pt x="1368"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49" name="Freeform 55">
            <a:extLst>
              <a:ext uri="{FF2B5EF4-FFF2-40B4-BE49-F238E27FC236}">
                <a16:creationId xmlns:a16="http://schemas.microsoft.com/office/drawing/2014/main" id="{9FAF3404-28F0-43C6-82B7-744F742F1EC9}"/>
              </a:ext>
            </a:extLst>
          </p:cNvPr>
          <p:cNvSpPr>
            <a:spLocks/>
          </p:cNvSpPr>
          <p:nvPr/>
        </p:nvSpPr>
        <p:spPr bwMode="auto">
          <a:xfrm>
            <a:off x="3011488" y="461964"/>
            <a:ext cx="2894012" cy="4645025"/>
          </a:xfrm>
          <a:custGeom>
            <a:avLst/>
            <a:gdLst>
              <a:gd name="T0" fmla="*/ 0 w 1823"/>
              <a:gd name="T1" fmla="*/ 2147483646 h 2926"/>
              <a:gd name="T2" fmla="*/ 2147483646 w 1823"/>
              <a:gd name="T3" fmla="*/ 2147483646 h 2926"/>
              <a:gd name="T4" fmla="*/ 2147483646 w 1823"/>
              <a:gd name="T5" fmla="*/ 2147483646 h 2926"/>
              <a:gd name="T6" fmla="*/ 2147483646 w 1823"/>
              <a:gd name="T7" fmla="*/ 2147483646 h 2926"/>
              <a:gd name="T8" fmla="*/ 2147483646 w 1823"/>
              <a:gd name="T9" fmla="*/ 2147483646 h 2926"/>
              <a:gd name="T10" fmla="*/ 2147483646 w 1823"/>
              <a:gd name="T11" fmla="*/ 2147483646 h 2926"/>
              <a:gd name="T12" fmla="*/ 2147483646 w 1823"/>
              <a:gd name="T13" fmla="*/ 2147483646 h 2926"/>
              <a:gd name="T14" fmla="*/ 2147483646 w 1823"/>
              <a:gd name="T15" fmla="*/ 0 h 2926"/>
              <a:gd name="T16" fmla="*/ 0 60000 65536"/>
              <a:gd name="T17" fmla="*/ 0 60000 65536"/>
              <a:gd name="T18" fmla="*/ 0 60000 65536"/>
              <a:gd name="T19" fmla="*/ 0 60000 65536"/>
              <a:gd name="T20" fmla="*/ 0 60000 65536"/>
              <a:gd name="T21" fmla="*/ 0 60000 65536"/>
              <a:gd name="T22" fmla="*/ 0 60000 65536"/>
              <a:gd name="T23" fmla="*/ 0 60000 65536"/>
              <a:gd name="T24" fmla="*/ 0 w 1823"/>
              <a:gd name="T25" fmla="*/ 0 h 2926"/>
              <a:gd name="T26" fmla="*/ 1823 w 1823"/>
              <a:gd name="T27" fmla="*/ 2926 h 2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3" h="2926">
                <a:moveTo>
                  <a:pt x="0" y="2926"/>
                </a:moveTo>
                <a:cubicBezTo>
                  <a:pt x="56" y="2863"/>
                  <a:pt x="246" y="2655"/>
                  <a:pt x="331" y="2548"/>
                </a:cubicBezTo>
                <a:cubicBezTo>
                  <a:pt x="416" y="2441"/>
                  <a:pt x="456" y="2370"/>
                  <a:pt x="508" y="2285"/>
                </a:cubicBezTo>
                <a:cubicBezTo>
                  <a:pt x="560" y="2200"/>
                  <a:pt x="587" y="2139"/>
                  <a:pt x="646" y="2035"/>
                </a:cubicBezTo>
                <a:cubicBezTo>
                  <a:pt x="705" y="1931"/>
                  <a:pt x="775" y="1815"/>
                  <a:pt x="863" y="1663"/>
                </a:cubicBezTo>
                <a:cubicBezTo>
                  <a:pt x="951" y="1511"/>
                  <a:pt x="1067" y="1311"/>
                  <a:pt x="1177" y="1120"/>
                </a:cubicBezTo>
                <a:cubicBezTo>
                  <a:pt x="1287" y="929"/>
                  <a:pt x="1418" y="702"/>
                  <a:pt x="1526" y="515"/>
                </a:cubicBezTo>
                <a:cubicBezTo>
                  <a:pt x="1634" y="328"/>
                  <a:pt x="1761" y="107"/>
                  <a:pt x="182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0" name="Freeform 56">
            <a:extLst>
              <a:ext uri="{FF2B5EF4-FFF2-40B4-BE49-F238E27FC236}">
                <a16:creationId xmlns:a16="http://schemas.microsoft.com/office/drawing/2014/main" id="{9C396BF6-1A0C-48EF-8B21-594B7AA169DC}"/>
              </a:ext>
            </a:extLst>
          </p:cNvPr>
          <p:cNvSpPr>
            <a:spLocks/>
          </p:cNvSpPr>
          <p:nvPr/>
        </p:nvSpPr>
        <p:spPr bwMode="auto">
          <a:xfrm>
            <a:off x="3360738" y="457201"/>
            <a:ext cx="3683000" cy="4659313"/>
          </a:xfrm>
          <a:custGeom>
            <a:avLst/>
            <a:gdLst>
              <a:gd name="T0" fmla="*/ 0 w 2320"/>
              <a:gd name="T1" fmla="*/ 2147483646 h 2935"/>
              <a:gd name="T2" fmla="*/ 2147483646 w 2320"/>
              <a:gd name="T3" fmla="*/ 2147483646 h 2935"/>
              <a:gd name="T4" fmla="*/ 2147483646 w 2320"/>
              <a:gd name="T5" fmla="*/ 2147483646 h 2935"/>
              <a:gd name="T6" fmla="*/ 2147483646 w 2320"/>
              <a:gd name="T7" fmla="*/ 2147483646 h 2935"/>
              <a:gd name="T8" fmla="*/ 2147483646 w 2320"/>
              <a:gd name="T9" fmla="*/ 2147483646 h 2935"/>
              <a:gd name="T10" fmla="*/ 2147483646 w 2320"/>
              <a:gd name="T11" fmla="*/ 2147483646 h 2935"/>
              <a:gd name="T12" fmla="*/ 2147483646 w 2320"/>
              <a:gd name="T13" fmla="*/ 2147483646 h 2935"/>
              <a:gd name="T14" fmla="*/ 2147483646 w 2320"/>
              <a:gd name="T15" fmla="*/ 0 h 2935"/>
              <a:gd name="T16" fmla="*/ 0 60000 65536"/>
              <a:gd name="T17" fmla="*/ 0 60000 65536"/>
              <a:gd name="T18" fmla="*/ 0 60000 65536"/>
              <a:gd name="T19" fmla="*/ 0 60000 65536"/>
              <a:gd name="T20" fmla="*/ 0 60000 65536"/>
              <a:gd name="T21" fmla="*/ 0 60000 65536"/>
              <a:gd name="T22" fmla="*/ 0 60000 65536"/>
              <a:gd name="T23" fmla="*/ 0 60000 65536"/>
              <a:gd name="T24" fmla="*/ 0 w 2320"/>
              <a:gd name="T25" fmla="*/ 0 h 2935"/>
              <a:gd name="T26" fmla="*/ 2320 w 2320"/>
              <a:gd name="T27" fmla="*/ 2935 h 29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0" h="2935">
                <a:moveTo>
                  <a:pt x="0" y="2935"/>
                </a:moveTo>
                <a:cubicBezTo>
                  <a:pt x="95" y="2843"/>
                  <a:pt x="419" y="2544"/>
                  <a:pt x="569" y="2383"/>
                </a:cubicBezTo>
                <a:cubicBezTo>
                  <a:pt x="719" y="2222"/>
                  <a:pt x="805" y="2094"/>
                  <a:pt x="900" y="1966"/>
                </a:cubicBezTo>
                <a:cubicBezTo>
                  <a:pt x="995" y="1840"/>
                  <a:pt x="1056" y="1742"/>
                  <a:pt x="1139" y="1623"/>
                </a:cubicBezTo>
                <a:cubicBezTo>
                  <a:pt x="1223" y="1506"/>
                  <a:pt x="1305" y="1387"/>
                  <a:pt x="1396" y="1258"/>
                </a:cubicBezTo>
                <a:cubicBezTo>
                  <a:pt x="1488" y="1129"/>
                  <a:pt x="1592" y="992"/>
                  <a:pt x="1693" y="852"/>
                </a:cubicBezTo>
                <a:cubicBezTo>
                  <a:pt x="1794" y="714"/>
                  <a:pt x="1896" y="567"/>
                  <a:pt x="2001" y="425"/>
                </a:cubicBezTo>
                <a:cubicBezTo>
                  <a:pt x="2107" y="283"/>
                  <a:pt x="2254" y="89"/>
                  <a:pt x="2320"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1" name="Freeform 57">
            <a:extLst>
              <a:ext uri="{FF2B5EF4-FFF2-40B4-BE49-F238E27FC236}">
                <a16:creationId xmlns:a16="http://schemas.microsoft.com/office/drawing/2014/main" id="{F4DCF27E-E5AC-44C8-A702-D8A8F28126E8}"/>
              </a:ext>
            </a:extLst>
          </p:cNvPr>
          <p:cNvSpPr>
            <a:spLocks/>
          </p:cNvSpPr>
          <p:nvPr/>
        </p:nvSpPr>
        <p:spPr bwMode="auto">
          <a:xfrm>
            <a:off x="3729039" y="466726"/>
            <a:ext cx="4224337" cy="4640263"/>
          </a:xfrm>
          <a:custGeom>
            <a:avLst/>
            <a:gdLst>
              <a:gd name="T0" fmla="*/ 0 w 2661"/>
              <a:gd name="T1" fmla="*/ 2147483646 h 2923"/>
              <a:gd name="T2" fmla="*/ 2147483646 w 2661"/>
              <a:gd name="T3" fmla="*/ 2147483646 h 2923"/>
              <a:gd name="T4" fmla="*/ 2147483646 w 2661"/>
              <a:gd name="T5" fmla="*/ 2147483646 h 2923"/>
              <a:gd name="T6" fmla="*/ 2147483646 w 2661"/>
              <a:gd name="T7" fmla="*/ 2147483646 h 2923"/>
              <a:gd name="T8" fmla="*/ 2147483646 w 2661"/>
              <a:gd name="T9" fmla="*/ 2147483646 h 2923"/>
              <a:gd name="T10" fmla="*/ 2147483646 w 2661"/>
              <a:gd name="T11" fmla="*/ 2147483646 h 2923"/>
              <a:gd name="T12" fmla="*/ 2147483646 w 2661"/>
              <a:gd name="T13" fmla="*/ 2147483646 h 2923"/>
              <a:gd name="T14" fmla="*/ 2147483646 w 2661"/>
              <a:gd name="T15" fmla="*/ 0 h 2923"/>
              <a:gd name="T16" fmla="*/ 0 60000 65536"/>
              <a:gd name="T17" fmla="*/ 0 60000 65536"/>
              <a:gd name="T18" fmla="*/ 0 60000 65536"/>
              <a:gd name="T19" fmla="*/ 0 60000 65536"/>
              <a:gd name="T20" fmla="*/ 0 60000 65536"/>
              <a:gd name="T21" fmla="*/ 0 60000 65536"/>
              <a:gd name="T22" fmla="*/ 0 60000 65536"/>
              <a:gd name="T23" fmla="*/ 0 60000 65536"/>
              <a:gd name="T24" fmla="*/ 0 w 2661"/>
              <a:gd name="T25" fmla="*/ 0 h 2923"/>
              <a:gd name="T26" fmla="*/ 2661 w 2661"/>
              <a:gd name="T27" fmla="*/ 2923 h 29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1" h="2923">
                <a:moveTo>
                  <a:pt x="0" y="2923"/>
                </a:moveTo>
                <a:cubicBezTo>
                  <a:pt x="102" y="2831"/>
                  <a:pt x="450" y="2526"/>
                  <a:pt x="617" y="2369"/>
                </a:cubicBezTo>
                <a:cubicBezTo>
                  <a:pt x="784" y="2212"/>
                  <a:pt x="898" y="2097"/>
                  <a:pt x="1005" y="1980"/>
                </a:cubicBezTo>
                <a:cubicBezTo>
                  <a:pt x="1112" y="1863"/>
                  <a:pt x="1165" y="1777"/>
                  <a:pt x="1257" y="1666"/>
                </a:cubicBezTo>
                <a:cubicBezTo>
                  <a:pt x="1349" y="1555"/>
                  <a:pt x="1452" y="1442"/>
                  <a:pt x="1560" y="1312"/>
                </a:cubicBezTo>
                <a:cubicBezTo>
                  <a:pt x="1668" y="1182"/>
                  <a:pt x="1787" y="1030"/>
                  <a:pt x="1908" y="883"/>
                </a:cubicBezTo>
                <a:cubicBezTo>
                  <a:pt x="2029" y="736"/>
                  <a:pt x="2161" y="579"/>
                  <a:pt x="2286" y="432"/>
                </a:cubicBezTo>
                <a:cubicBezTo>
                  <a:pt x="2411" y="285"/>
                  <a:pt x="2583" y="90"/>
                  <a:pt x="2661"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2" name="Freeform 58">
            <a:extLst>
              <a:ext uri="{FF2B5EF4-FFF2-40B4-BE49-F238E27FC236}">
                <a16:creationId xmlns:a16="http://schemas.microsoft.com/office/drawing/2014/main" id="{9064026E-59A0-496D-92D5-79D41C0BBD5B}"/>
              </a:ext>
            </a:extLst>
          </p:cNvPr>
          <p:cNvSpPr>
            <a:spLocks/>
          </p:cNvSpPr>
          <p:nvPr/>
        </p:nvSpPr>
        <p:spPr bwMode="auto">
          <a:xfrm>
            <a:off x="4064001" y="461963"/>
            <a:ext cx="4772025" cy="4635500"/>
          </a:xfrm>
          <a:custGeom>
            <a:avLst/>
            <a:gdLst>
              <a:gd name="T0" fmla="*/ 0 w 3006"/>
              <a:gd name="T1" fmla="*/ 2147483646 h 2920"/>
              <a:gd name="T2" fmla="*/ 2147483646 w 3006"/>
              <a:gd name="T3" fmla="*/ 2147483646 h 2920"/>
              <a:gd name="T4" fmla="*/ 2147483646 w 3006"/>
              <a:gd name="T5" fmla="*/ 2147483646 h 2920"/>
              <a:gd name="T6" fmla="*/ 2147483646 w 3006"/>
              <a:gd name="T7" fmla="*/ 2147483646 h 2920"/>
              <a:gd name="T8" fmla="*/ 2147483646 w 3006"/>
              <a:gd name="T9" fmla="*/ 2147483646 h 2920"/>
              <a:gd name="T10" fmla="*/ 2147483646 w 3006"/>
              <a:gd name="T11" fmla="*/ 2147483646 h 2920"/>
              <a:gd name="T12" fmla="*/ 2147483646 w 3006"/>
              <a:gd name="T13" fmla="*/ 2147483646 h 2920"/>
              <a:gd name="T14" fmla="*/ 2147483646 w 3006"/>
              <a:gd name="T15" fmla="*/ 2147483646 h 2920"/>
              <a:gd name="T16" fmla="*/ 2147483646 w 3006"/>
              <a:gd name="T17" fmla="*/ 0 h 29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6"/>
              <a:gd name="T28" fmla="*/ 0 h 2920"/>
              <a:gd name="T29" fmla="*/ 3006 w 3006"/>
              <a:gd name="T30" fmla="*/ 2920 h 29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6" h="2920">
                <a:moveTo>
                  <a:pt x="0" y="2920"/>
                </a:moveTo>
                <a:cubicBezTo>
                  <a:pt x="91" y="2844"/>
                  <a:pt x="381" y="2613"/>
                  <a:pt x="549" y="2463"/>
                </a:cubicBezTo>
                <a:cubicBezTo>
                  <a:pt x="717" y="2313"/>
                  <a:pt x="872" y="2152"/>
                  <a:pt x="1006" y="2017"/>
                </a:cubicBezTo>
                <a:cubicBezTo>
                  <a:pt x="1140" y="1882"/>
                  <a:pt x="1223" y="1787"/>
                  <a:pt x="1355" y="1652"/>
                </a:cubicBezTo>
                <a:cubicBezTo>
                  <a:pt x="1487" y="1517"/>
                  <a:pt x="1670" y="1338"/>
                  <a:pt x="1800" y="1206"/>
                </a:cubicBezTo>
                <a:cubicBezTo>
                  <a:pt x="1930" y="1074"/>
                  <a:pt x="2035" y="961"/>
                  <a:pt x="2137" y="858"/>
                </a:cubicBezTo>
                <a:cubicBezTo>
                  <a:pt x="2239" y="755"/>
                  <a:pt x="2320" y="681"/>
                  <a:pt x="2412" y="589"/>
                </a:cubicBezTo>
                <a:cubicBezTo>
                  <a:pt x="2504" y="497"/>
                  <a:pt x="2592" y="402"/>
                  <a:pt x="2691" y="304"/>
                </a:cubicBezTo>
                <a:cubicBezTo>
                  <a:pt x="2790" y="206"/>
                  <a:pt x="2941" y="63"/>
                  <a:pt x="3006"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3" name="Freeform 59">
            <a:extLst>
              <a:ext uri="{FF2B5EF4-FFF2-40B4-BE49-F238E27FC236}">
                <a16:creationId xmlns:a16="http://schemas.microsoft.com/office/drawing/2014/main" id="{30C6887D-80A4-4DE7-B665-4252080E7152}"/>
              </a:ext>
            </a:extLst>
          </p:cNvPr>
          <p:cNvSpPr>
            <a:spLocks/>
          </p:cNvSpPr>
          <p:nvPr/>
        </p:nvSpPr>
        <p:spPr bwMode="auto">
          <a:xfrm>
            <a:off x="4264026" y="471488"/>
            <a:ext cx="5510213" cy="4635500"/>
          </a:xfrm>
          <a:custGeom>
            <a:avLst/>
            <a:gdLst>
              <a:gd name="T0" fmla="*/ 0 w 3463"/>
              <a:gd name="T1" fmla="*/ 2147483646 h 2908"/>
              <a:gd name="T2" fmla="*/ 2147483646 w 3463"/>
              <a:gd name="T3" fmla="*/ 2147483646 h 2908"/>
              <a:gd name="T4" fmla="*/ 2147483646 w 3463"/>
              <a:gd name="T5" fmla="*/ 2147483646 h 2908"/>
              <a:gd name="T6" fmla="*/ 2147483646 w 3463"/>
              <a:gd name="T7" fmla="*/ 2147483646 h 2908"/>
              <a:gd name="T8" fmla="*/ 2147483646 w 3463"/>
              <a:gd name="T9" fmla="*/ 2147483646 h 2908"/>
              <a:gd name="T10" fmla="*/ 2147483646 w 3463"/>
              <a:gd name="T11" fmla="*/ 2147483646 h 2908"/>
              <a:gd name="T12" fmla="*/ 2147483646 w 3463"/>
              <a:gd name="T13" fmla="*/ 2147483646 h 2908"/>
              <a:gd name="T14" fmla="*/ 2147483646 w 3463"/>
              <a:gd name="T15" fmla="*/ 2147483646 h 2908"/>
              <a:gd name="T16" fmla="*/ 2147483646 w 3463"/>
              <a:gd name="T17" fmla="*/ 2147483646 h 2908"/>
              <a:gd name="T18" fmla="*/ 2147483646 w 3463"/>
              <a:gd name="T19" fmla="*/ 0 h 29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3"/>
              <a:gd name="T31" fmla="*/ 0 h 2908"/>
              <a:gd name="T32" fmla="*/ 3463 w 3463"/>
              <a:gd name="T33" fmla="*/ 2908 h 29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3" h="2908">
                <a:moveTo>
                  <a:pt x="0" y="2908"/>
                </a:moveTo>
                <a:cubicBezTo>
                  <a:pt x="66" y="2869"/>
                  <a:pt x="231" y="2795"/>
                  <a:pt x="394" y="2674"/>
                </a:cubicBezTo>
                <a:cubicBezTo>
                  <a:pt x="557" y="2553"/>
                  <a:pt x="827" y="2312"/>
                  <a:pt x="977" y="2182"/>
                </a:cubicBezTo>
                <a:cubicBezTo>
                  <a:pt x="1127" y="2052"/>
                  <a:pt x="1179" y="1992"/>
                  <a:pt x="1297" y="1891"/>
                </a:cubicBezTo>
                <a:cubicBezTo>
                  <a:pt x="1415" y="1790"/>
                  <a:pt x="1561" y="1683"/>
                  <a:pt x="1686" y="1577"/>
                </a:cubicBezTo>
                <a:cubicBezTo>
                  <a:pt x="1811" y="1471"/>
                  <a:pt x="1941" y="1350"/>
                  <a:pt x="2046" y="1257"/>
                </a:cubicBezTo>
                <a:cubicBezTo>
                  <a:pt x="2151" y="1164"/>
                  <a:pt x="2208" y="1110"/>
                  <a:pt x="2314" y="1017"/>
                </a:cubicBezTo>
                <a:cubicBezTo>
                  <a:pt x="2420" y="924"/>
                  <a:pt x="2570" y="793"/>
                  <a:pt x="2680" y="697"/>
                </a:cubicBezTo>
                <a:cubicBezTo>
                  <a:pt x="2790" y="601"/>
                  <a:pt x="2847" y="556"/>
                  <a:pt x="2977" y="440"/>
                </a:cubicBezTo>
                <a:cubicBezTo>
                  <a:pt x="3107" y="324"/>
                  <a:pt x="3382" y="73"/>
                  <a:pt x="346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4" name="Freeform 60">
            <a:extLst>
              <a:ext uri="{FF2B5EF4-FFF2-40B4-BE49-F238E27FC236}">
                <a16:creationId xmlns:a16="http://schemas.microsoft.com/office/drawing/2014/main" id="{587A2C95-8397-47F7-9C5F-05BF99FBCBA5}"/>
              </a:ext>
            </a:extLst>
          </p:cNvPr>
          <p:cNvSpPr>
            <a:spLocks/>
          </p:cNvSpPr>
          <p:nvPr/>
        </p:nvSpPr>
        <p:spPr bwMode="auto">
          <a:xfrm>
            <a:off x="4835526" y="1704976"/>
            <a:ext cx="4956175" cy="3402013"/>
          </a:xfrm>
          <a:custGeom>
            <a:avLst/>
            <a:gdLst>
              <a:gd name="T0" fmla="*/ 0 w 3132"/>
              <a:gd name="T1" fmla="*/ 2147483646 h 2148"/>
              <a:gd name="T2" fmla="*/ 2147483646 w 3132"/>
              <a:gd name="T3" fmla="*/ 2147483646 h 2148"/>
              <a:gd name="T4" fmla="*/ 2147483646 w 3132"/>
              <a:gd name="T5" fmla="*/ 2147483646 h 2148"/>
              <a:gd name="T6" fmla="*/ 2147483646 w 3132"/>
              <a:gd name="T7" fmla="*/ 2147483646 h 2148"/>
              <a:gd name="T8" fmla="*/ 2147483646 w 3132"/>
              <a:gd name="T9" fmla="*/ 2147483646 h 2148"/>
              <a:gd name="T10" fmla="*/ 2147483646 w 3132"/>
              <a:gd name="T11" fmla="*/ 2147483646 h 2148"/>
              <a:gd name="T12" fmla="*/ 2147483646 w 3132"/>
              <a:gd name="T13" fmla="*/ 0 h 2148"/>
              <a:gd name="T14" fmla="*/ 0 60000 65536"/>
              <a:gd name="T15" fmla="*/ 0 60000 65536"/>
              <a:gd name="T16" fmla="*/ 0 60000 65536"/>
              <a:gd name="T17" fmla="*/ 0 60000 65536"/>
              <a:gd name="T18" fmla="*/ 0 60000 65536"/>
              <a:gd name="T19" fmla="*/ 0 60000 65536"/>
              <a:gd name="T20" fmla="*/ 0 60000 65536"/>
              <a:gd name="T21" fmla="*/ 0 w 3132"/>
              <a:gd name="T22" fmla="*/ 0 h 2148"/>
              <a:gd name="T23" fmla="*/ 3132 w 3132"/>
              <a:gd name="T24" fmla="*/ 2148 h 2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32" h="2148">
                <a:moveTo>
                  <a:pt x="0" y="2148"/>
                </a:moveTo>
                <a:cubicBezTo>
                  <a:pt x="59" y="2119"/>
                  <a:pt x="208" y="2058"/>
                  <a:pt x="354" y="1971"/>
                </a:cubicBezTo>
                <a:cubicBezTo>
                  <a:pt x="500" y="1884"/>
                  <a:pt x="707" y="1741"/>
                  <a:pt x="874" y="1628"/>
                </a:cubicBezTo>
                <a:cubicBezTo>
                  <a:pt x="1041" y="1515"/>
                  <a:pt x="1200" y="1400"/>
                  <a:pt x="1354" y="1291"/>
                </a:cubicBezTo>
                <a:cubicBezTo>
                  <a:pt x="1508" y="1182"/>
                  <a:pt x="1596" y="1120"/>
                  <a:pt x="1800" y="971"/>
                </a:cubicBezTo>
                <a:cubicBezTo>
                  <a:pt x="2004" y="822"/>
                  <a:pt x="2355" y="561"/>
                  <a:pt x="2577" y="399"/>
                </a:cubicBezTo>
                <a:cubicBezTo>
                  <a:pt x="2799" y="237"/>
                  <a:pt x="3017" y="83"/>
                  <a:pt x="3132"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5" name="Text Box 61">
            <a:extLst>
              <a:ext uri="{FF2B5EF4-FFF2-40B4-BE49-F238E27FC236}">
                <a16:creationId xmlns:a16="http://schemas.microsoft.com/office/drawing/2014/main" id="{B1955B2A-C8D0-4C1A-9916-3771D5D9522F}"/>
              </a:ext>
            </a:extLst>
          </p:cNvPr>
          <p:cNvSpPr txBox="1">
            <a:spLocks noChangeArrowheads="1"/>
          </p:cNvSpPr>
          <p:nvPr/>
        </p:nvSpPr>
        <p:spPr bwMode="auto">
          <a:xfrm rot="17899991">
            <a:off x="4352236" y="574776"/>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pH=7,1</a:t>
            </a:r>
            <a:endParaRPr lang="cs-CZ" altLang="cs-CZ" sz="2400">
              <a:latin typeface="Arial" panose="020B0604020202020204" pitchFamily="34" charset="0"/>
            </a:endParaRPr>
          </a:p>
        </p:txBody>
      </p:sp>
      <p:sp>
        <p:nvSpPr>
          <p:cNvPr id="132156" name="Text Box 62">
            <a:extLst>
              <a:ext uri="{FF2B5EF4-FFF2-40B4-BE49-F238E27FC236}">
                <a16:creationId xmlns:a16="http://schemas.microsoft.com/office/drawing/2014/main" id="{F480F37A-D0A1-4EFF-A898-394CC828E66E}"/>
              </a:ext>
            </a:extLst>
          </p:cNvPr>
          <p:cNvSpPr txBox="1">
            <a:spLocks noChangeArrowheads="1"/>
          </p:cNvSpPr>
          <p:nvPr/>
        </p:nvSpPr>
        <p:spPr bwMode="auto">
          <a:xfrm rot="17962072">
            <a:off x="5522223" y="59223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pH=7,2</a:t>
            </a:r>
            <a:endParaRPr lang="cs-CZ" altLang="cs-CZ" sz="2400">
              <a:latin typeface="Arial" panose="020B0604020202020204" pitchFamily="34" charset="0"/>
            </a:endParaRPr>
          </a:p>
        </p:txBody>
      </p:sp>
      <p:sp>
        <p:nvSpPr>
          <p:cNvPr id="132157" name="Text Box 63">
            <a:extLst>
              <a:ext uri="{FF2B5EF4-FFF2-40B4-BE49-F238E27FC236}">
                <a16:creationId xmlns:a16="http://schemas.microsoft.com/office/drawing/2014/main" id="{BB66DBF5-A108-4EE9-BAC9-68DB53CB8978}"/>
              </a:ext>
            </a:extLst>
          </p:cNvPr>
          <p:cNvSpPr txBox="1">
            <a:spLocks noChangeArrowheads="1"/>
          </p:cNvSpPr>
          <p:nvPr/>
        </p:nvSpPr>
        <p:spPr bwMode="auto">
          <a:xfrm rot="17962072">
            <a:off x="6250886" y="61763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a:t>
            </a:r>
            <a:endParaRPr lang="cs-CZ" altLang="cs-CZ" sz="2400">
              <a:latin typeface="Arial" panose="020B0604020202020204" pitchFamily="34" charset="0"/>
            </a:endParaRPr>
          </a:p>
        </p:txBody>
      </p:sp>
      <p:sp>
        <p:nvSpPr>
          <p:cNvPr id="132158" name="Text Box 64">
            <a:extLst>
              <a:ext uri="{FF2B5EF4-FFF2-40B4-BE49-F238E27FC236}">
                <a16:creationId xmlns:a16="http://schemas.microsoft.com/office/drawing/2014/main" id="{78F582AE-89B6-4A92-8CC4-B08B4E7FBA0E}"/>
              </a:ext>
            </a:extLst>
          </p:cNvPr>
          <p:cNvSpPr txBox="1">
            <a:spLocks noChangeArrowheads="1"/>
          </p:cNvSpPr>
          <p:nvPr/>
        </p:nvSpPr>
        <p:spPr bwMode="auto">
          <a:xfrm rot="18712169">
            <a:off x="7383880" y="609701"/>
            <a:ext cx="8659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pH=7,37</a:t>
            </a:r>
            <a:endParaRPr lang="cs-CZ" altLang="cs-CZ" sz="2400">
              <a:latin typeface="Arial" panose="020B0604020202020204" pitchFamily="34" charset="0"/>
            </a:endParaRPr>
          </a:p>
        </p:txBody>
      </p:sp>
      <p:sp>
        <p:nvSpPr>
          <p:cNvPr id="132159" name="Text Box 65">
            <a:extLst>
              <a:ext uri="{FF2B5EF4-FFF2-40B4-BE49-F238E27FC236}">
                <a16:creationId xmlns:a16="http://schemas.microsoft.com/office/drawing/2014/main" id="{6CFE2DC3-00F3-4A55-8601-CAC62F0114EA}"/>
              </a:ext>
            </a:extLst>
          </p:cNvPr>
          <p:cNvSpPr txBox="1">
            <a:spLocks noChangeArrowheads="1"/>
          </p:cNvSpPr>
          <p:nvPr/>
        </p:nvSpPr>
        <p:spPr bwMode="auto">
          <a:xfrm rot="19005851">
            <a:off x="7896643" y="631926"/>
            <a:ext cx="8659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pH=7,43</a:t>
            </a:r>
            <a:endParaRPr lang="cs-CZ" altLang="cs-CZ" sz="2400">
              <a:latin typeface="Arial" panose="020B0604020202020204" pitchFamily="34" charset="0"/>
            </a:endParaRPr>
          </a:p>
        </p:txBody>
      </p:sp>
      <p:sp>
        <p:nvSpPr>
          <p:cNvPr id="132160" name="Text Box 66">
            <a:extLst>
              <a:ext uri="{FF2B5EF4-FFF2-40B4-BE49-F238E27FC236}">
                <a16:creationId xmlns:a16="http://schemas.microsoft.com/office/drawing/2014/main" id="{0565F5C9-2170-4ED0-8A11-9F72A24E457D}"/>
              </a:ext>
            </a:extLst>
          </p:cNvPr>
          <p:cNvSpPr txBox="1">
            <a:spLocks noChangeArrowheads="1"/>
          </p:cNvSpPr>
          <p:nvPr/>
        </p:nvSpPr>
        <p:spPr bwMode="auto">
          <a:xfrm rot="19261294">
            <a:off x="8438461" y="95418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pH=7,5</a:t>
            </a:r>
            <a:endParaRPr lang="cs-CZ" altLang="cs-CZ" sz="2400">
              <a:latin typeface="Arial" panose="020B0604020202020204" pitchFamily="34" charset="0"/>
            </a:endParaRPr>
          </a:p>
        </p:txBody>
      </p:sp>
      <p:sp>
        <p:nvSpPr>
          <p:cNvPr id="132161" name="Text Box 67">
            <a:extLst>
              <a:ext uri="{FF2B5EF4-FFF2-40B4-BE49-F238E27FC236}">
                <a16:creationId xmlns:a16="http://schemas.microsoft.com/office/drawing/2014/main" id="{EC235518-FA57-482E-851E-7F1282DE931D}"/>
              </a:ext>
            </a:extLst>
          </p:cNvPr>
          <p:cNvSpPr txBox="1">
            <a:spLocks noChangeArrowheads="1"/>
          </p:cNvSpPr>
          <p:nvPr/>
        </p:nvSpPr>
        <p:spPr bwMode="auto">
          <a:xfrm rot="19627819">
            <a:off x="9095686" y="160188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pH=7,6</a:t>
            </a:r>
            <a:endParaRPr lang="cs-CZ" altLang="cs-CZ" sz="2400">
              <a:latin typeface="Arial" panose="020B0604020202020204" pitchFamily="34" charset="0"/>
            </a:endParaRPr>
          </a:p>
        </p:txBody>
      </p:sp>
      <p:sp>
        <p:nvSpPr>
          <p:cNvPr id="110669" name="Line 76">
            <a:extLst>
              <a:ext uri="{FF2B5EF4-FFF2-40B4-BE49-F238E27FC236}">
                <a16:creationId xmlns:a16="http://schemas.microsoft.com/office/drawing/2014/main" id="{DA77AB9D-9EC6-4662-B56C-6001F9D163BF}"/>
              </a:ext>
            </a:extLst>
          </p:cNvPr>
          <p:cNvSpPr>
            <a:spLocks noChangeShapeType="1"/>
          </p:cNvSpPr>
          <p:nvPr/>
        </p:nvSpPr>
        <p:spPr bwMode="auto">
          <a:xfrm>
            <a:off x="3211514" y="3509964"/>
            <a:ext cx="7937" cy="998537"/>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0671" name="Line 78">
            <a:extLst>
              <a:ext uri="{FF2B5EF4-FFF2-40B4-BE49-F238E27FC236}">
                <a16:creationId xmlns:a16="http://schemas.microsoft.com/office/drawing/2014/main" id="{425EBE7E-BEB7-4736-A45D-383521919334}"/>
              </a:ext>
            </a:extLst>
          </p:cNvPr>
          <p:cNvSpPr>
            <a:spLocks noChangeShapeType="1"/>
          </p:cNvSpPr>
          <p:nvPr/>
        </p:nvSpPr>
        <p:spPr bwMode="auto">
          <a:xfrm flipH="1">
            <a:off x="8269289" y="2525714"/>
            <a:ext cx="3175" cy="573087"/>
          </a:xfrm>
          <a:prstGeom prst="line">
            <a:avLst/>
          </a:prstGeom>
          <a:noFill/>
          <a:ln w="28575">
            <a:solidFill>
              <a:schemeClr val="tx1"/>
            </a:solidFill>
            <a:prstDash val="sysDot"/>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64" name="TextovéPole 80">
            <a:extLst>
              <a:ext uri="{FF2B5EF4-FFF2-40B4-BE49-F238E27FC236}">
                <a16:creationId xmlns:a16="http://schemas.microsoft.com/office/drawing/2014/main" id="{1094F4A0-4C29-4BED-B865-C1554187D4FD}"/>
              </a:ext>
            </a:extLst>
          </p:cNvPr>
          <p:cNvSpPr txBox="1">
            <a:spLocks noChangeArrowheads="1"/>
          </p:cNvSpPr>
          <p:nvPr/>
        </p:nvSpPr>
        <p:spPr bwMode="auto">
          <a:xfrm>
            <a:off x="4791075" y="19051"/>
            <a:ext cx="3794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dirty="0" err="1">
                <a:solidFill>
                  <a:srgbClr val="0000FF"/>
                </a:solidFill>
                <a:latin typeface="Arial" panose="020B0604020202020204" pitchFamily="34" charset="0"/>
              </a:rPr>
              <a:t>Compensatory</a:t>
            </a:r>
            <a:r>
              <a:rPr lang="cs-CZ" altLang="cs-CZ" sz="2400" b="1" dirty="0">
                <a:solidFill>
                  <a:srgbClr val="0000FF"/>
                </a:solidFill>
                <a:latin typeface="Arial" panose="020B0604020202020204" pitchFamily="34" charset="0"/>
              </a:rPr>
              <a:t> </a:t>
            </a:r>
            <a:r>
              <a:rPr lang="cs-CZ" altLang="cs-CZ" sz="2400" b="1" dirty="0" err="1">
                <a:solidFill>
                  <a:srgbClr val="0000FF"/>
                </a:solidFill>
                <a:latin typeface="Arial" panose="020B0604020202020204" pitchFamily="34" charset="0"/>
              </a:rPr>
              <a:t>diagrams</a:t>
            </a:r>
            <a:endParaRPr lang="cs-CZ" altLang="cs-CZ" sz="2400" b="1" dirty="0">
              <a:solidFill>
                <a:srgbClr val="0000FF"/>
              </a:solidFill>
              <a:latin typeface="Arial" panose="020B0604020202020204" pitchFamily="34" charset="0"/>
            </a:endParaRPr>
          </a:p>
        </p:txBody>
      </p:sp>
      <p:sp>
        <p:nvSpPr>
          <p:cNvPr id="82" name="Elipsa 81">
            <a:extLst>
              <a:ext uri="{FF2B5EF4-FFF2-40B4-BE49-F238E27FC236}">
                <a16:creationId xmlns:a16="http://schemas.microsoft.com/office/drawing/2014/main" id="{5449FB88-527D-4664-BD06-E0A17136E03A}"/>
              </a:ext>
            </a:extLst>
          </p:cNvPr>
          <p:cNvSpPr/>
          <p:nvPr/>
        </p:nvSpPr>
        <p:spPr>
          <a:xfrm>
            <a:off x="5653089" y="3317876"/>
            <a:ext cx="141287" cy="1301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83" name="Obdélníkový popisek 82">
            <a:extLst>
              <a:ext uri="{FF2B5EF4-FFF2-40B4-BE49-F238E27FC236}">
                <a16:creationId xmlns:a16="http://schemas.microsoft.com/office/drawing/2014/main" id="{E350C144-583C-479D-8C9E-31C299CE9E21}"/>
              </a:ext>
            </a:extLst>
          </p:cNvPr>
          <p:cNvSpPr/>
          <p:nvPr/>
        </p:nvSpPr>
        <p:spPr>
          <a:xfrm>
            <a:off x="1524001" y="6348414"/>
            <a:ext cx="2970213" cy="509587"/>
          </a:xfrm>
          <a:prstGeom prst="wedgeRectCallout">
            <a:avLst>
              <a:gd name="adj1" fmla="val -516"/>
              <a:gd name="adj2" fmla="val -320370"/>
            </a:avLst>
          </a:prstGeom>
          <a:solidFill>
            <a:schemeClr val="bg1">
              <a:lumMod val="85000"/>
            </a:schemeClr>
          </a:solidFill>
        </p:spPr>
        <p:style>
          <a:lnRef idx="1">
            <a:schemeClr val="dk1"/>
          </a:lnRef>
          <a:fillRef idx="2">
            <a:schemeClr val="dk1"/>
          </a:fillRef>
          <a:effectRef idx="1">
            <a:schemeClr val="dk1"/>
          </a:effectRef>
          <a:fontRef idx="minor">
            <a:schemeClr val="dk1"/>
          </a:fontRef>
        </p:style>
        <p:txBody>
          <a:bodyPr anchor="ctr"/>
          <a:lstStyle/>
          <a:p>
            <a:pPr algn="ctr">
              <a:defRPr/>
            </a:pPr>
            <a:r>
              <a:rPr lang="cs-CZ" dirty="0"/>
              <a:t>Maximum </a:t>
            </a:r>
            <a:r>
              <a:rPr lang="cs-CZ" dirty="0" err="1"/>
              <a:t>respiratory</a:t>
            </a:r>
            <a:r>
              <a:rPr lang="cs-CZ" dirty="0"/>
              <a:t> </a:t>
            </a:r>
            <a:r>
              <a:rPr lang="cs-CZ" dirty="0" err="1"/>
              <a:t>compensation</a:t>
            </a:r>
            <a:r>
              <a:rPr lang="cs-CZ" dirty="0"/>
              <a:t> band</a:t>
            </a:r>
          </a:p>
        </p:txBody>
      </p:sp>
      <p:sp>
        <p:nvSpPr>
          <p:cNvPr id="84" name="Obdélníkový popisek 83">
            <a:extLst>
              <a:ext uri="{FF2B5EF4-FFF2-40B4-BE49-F238E27FC236}">
                <a16:creationId xmlns:a16="http://schemas.microsoft.com/office/drawing/2014/main" id="{F01B21C8-D7F5-4816-B3B6-8E8DC8A971ED}"/>
              </a:ext>
            </a:extLst>
          </p:cNvPr>
          <p:cNvSpPr/>
          <p:nvPr/>
        </p:nvSpPr>
        <p:spPr>
          <a:xfrm>
            <a:off x="7697788" y="5040314"/>
            <a:ext cx="2970212" cy="509587"/>
          </a:xfrm>
          <a:prstGeom prst="wedgeRectCallout">
            <a:avLst>
              <a:gd name="adj1" fmla="val -18294"/>
              <a:gd name="adj2" fmla="val -551852"/>
            </a:avLst>
          </a:prstGeom>
          <a:solidFill>
            <a:srgbClr val="DDDDDD"/>
          </a:solidFill>
        </p:spPr>
        <p:style>
          <a:lnRef idx="1">
            <a:schemeClr val="dk1"/>
          </a:lnRef>
          <a:fillRef idx="2">
            <a:schemeClr val="dk1"/>
          </a:fillRef>
          <a:effectRef idx="1">
            <a:schemeClr val="dk1"/>
          </a:effectRef>
          <a:fontRef idx="minor">
            <a:schemeClr val="dk1"/>
          </a:fontRef>
        </p:style>
        <p:txBody>
          <a:bodyPr anchor="ctr"/>
          <a:lstStyle/>
          <a:p>
            <a:pPr algn="ctr">
              <a:defRPr/>
            </a:pPr>
            <a:r>
              <a:rPr lang="cs-CZ" dirty="0"/>
              <a:t>Maximum </a:t>
            </a:r>
            <a:r>
              <a:rPr lang="cs-CZ" dirty="0" err="1"/>
              <a:t>respiratory</a:t>
            </a:r>
            <a:r>
              <a:rPr lang="cs-CZ" dirty="0"/>
              <a:t> </a:t>
            </a:r>
            <a:r>
              <a:rPr lang="cs-CZ" dirty="0" err="1"/>
              <a:t>compensation</a:t>
            </a:r>
            <a:r>
              <a:rPr lang="cs-CZ" dirty="0"/>
              <a:t> band</a:t>
            </a:r>
          </a:p>
        </p:txBody>
      </p:sp>
      <p:sp>
        <p:nvSpPr>
          <p:cNvPr id="85" name="TextovéPole 84">
            <a:extLst>
              <a:ext uri="{FF2B5EF4-FFF2-40B4-BE49-F238E27FC236}">
                <a16:creationId xmlns:a16="http://schemas.microsoft.com/office/drawing/2014/main" id="{400AE318-B660-441D-B0BC-4F2153D66A06}"/>
              </a:ext>
            </a:extLst>
          </p:cNvPr>
          <p:cNvSpPr txBox="1">
            <a:spLocks noChangeArrowheads="1"/>
          </p:cNvSpPr>
          <p:nvPr/>
        </p:nvSpPr>
        <p:spPr bwMode="auto">
          <a:xfrm>
            <a:off x="5078414" y="3016251"/>
            <a:ext cx="12715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dirty="0">
                <a:latin typeface="Arial" panose="020B0604020202020204" pitchFamily="34" charset="0"/>
              </a:rPr>
              <a:t>Norm</a:t>
            </a:r>
          </a:p>
        </p:txBody>
      </p:sp>
      <p:sp>
        <p:nvSpPr>
          <p:cNvPr id="86" name="Obdélníkový popisek 85">
            <a:extLst>
              <a:ext uri="{FF2B5EF4-FFF2-40B4-BE49-F238E27FC236}">
                <a16:creationId xmlns:a16="http://schemas.microsoft.com/office/drawing/2014/main" id="{2DE5D558-303D-4FFC-9DF8-DD446424953E}"/>
              </a:ext>
            </a:extLst>
          </p:cNvPr>
          <p:cNvSpPr/>
          <p:nvPr/>
        </p:nvSpPr>
        <p:spPr>
          <a:xfrm>
            <a:off x="3089276" y="1382714"/>
            <a:ext cx="1839913" cy="509587"/>
          </a:xfrm>
          <a:prstGeom prst="wedgeRectCallout">
            <a:avLst>
              <a:gd name="adj1" fmla="val -3907"/>
              <a:gd name="adj2" fmla="val 301852"/>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r>
              <a:rPr lang="cs-CZ" dirty="0" err="1"/>
              <a:t>Acute</a:t>
            </a:r>
            <a:r>
              <a:rPr lang="cs-CZ" dirty="0"/>
              <a:t> </a:t>
            </a:r>
            <a:r>
              <a:rPr lang="cs-CZ" dirty="0" err="1"/>
              <a:t>failure</a:t>
            </a:r>
            <a:r>
              <a:rPr lang="cs-CZ" dirty="0"/>
              <a:t> </a:t>
            </a:r>
            <a:r>
              <a:rPr lang="cs-CZ" dirty="0" err="1"/>
              <a:t>zones</a:t>
            </a:r>
            <a:endParaRPr lang="cs-CZ"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checkerboard(across)">
                                      <p:cBhvr>
                                        <p:cTn id="7" dur="500"/>
                                        <p:tgtEl>
                                          <p:spTgt spid="8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checkerboard(across)">
                                      <p:cBhvr>
                                        <p:cTn id="10" dur="500"/>
                                        <p:tgtEl>
                                          <p:spTgt spid="8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checkerboard(across)">
                                      <p:cBhvr>
                                        <p:cTn id="15" dur="500"/>
                                        <p:tgtEl>
                                          <p:spTgt spid="83"/>
                                        </p:tgtEl>
                                      </p:cBhvr>
                                    </p:animEffect>
                                  </p:childTnLst>
                                </p:cTn>
                              </p:par>
                              <p:par>
                                <p:cTn id="16" presetID="5" presetClass="entr" presetSubtype="10" fill="hold" nodeType="withEffect">
                                  <p:stCondLst>
                                    <p:cond delay="0"/>
                                  </p:stCondLst>
                                  <p:childTnLst>
                                    <p:set>
                                      <p:cBhvr>
                                        <p:cTn id="17" dur="1" fill="hold">
                                          <p:stCondLst>
                                            <p:cond delay="0"/>
                                          </p:stCondLst>
                                        </p:cTn>
                                        <p:tgtEl>
                                          <p:spTgt spid="110599"/>
                                        </p:tgtEl>
                                        <p:attrNameLst>
                                          <p:attrName>style.visibility</p:attrName>
                                        </p:attrNameLst>
                                      </p:cBhvr>
                                      <p:to>
                                        <p:strVal val="visible"/>
                                      </p:to>
                                    </p:set>
                                    <p:animEffect transition="in" filter="checkerboard(across)">
                                      <p:cBhvr>
                                        <p:cTn id="18" dur="500"/>
                                        <p:tgtEl>
                                          <p:spTgt spid="11059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110669"/>
                                        </p:tgtEl>
                                        <p:attrNameLst>
                                          <p:attrName>style.visibility</p:attrName>
                                        </p:attrNameLst>
                                      </p:cBhvr>
                                      <p:to>
                                        <p:strVal val="visible"/>
                                      </p:to>
                                    </p:set>
                                    <p:animEffect transition="in" filter="checkerboard(across)">
                                      <p:cBhvr>
                                        <p:cTn id="23" dur="500"/>
                                        <p:tgtEl>
                                          <p:spTgt spid="1106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10" fill="hold" nodeType="clickEffect">
                                  <p:stCondLst>
                                    <p:cond delay="0"/>
                                  </p:stCondLst>
                                  <p:childTnLst>
                                    <p:set>
                                      <p:cBhvr>
                                        <p:cTn id="27" dur="1" fill="hold">
                                          <p:stCondLst>
                                            <p:cond delay="0"/>
                                          </p:stCondLst>
                                        </p:cTn>
                                        <p:tgtEl>
                                          <p:spTgt spid="110597"/>
                                        </p:tgtEl>
                                        <p:attrNameLst>
                                          <p:attrName>style.visibility</p:attrName>
                                        </p:attrNameLst>
                                      </p:cBhvr>
                                      <p:to>
                                        <p:strVal val="visible"/>
                                      </p:to>
                                    </p:set>
                                    <p:animEffect transition="in" filter="checkerboard(across)">
                                      <p:cBhvr>
                                        <p:cTn id="28" dur="500"/>
                                        <p:tgtEl>
                                          <p:spTgt spid="110597"/>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checkerboard(across)">
                                      <p:cBhvr>
                                        <p:cTn id="31" dur="500"/>
                                        <p:tgtEl>
                                          <p:spTgt spid="8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 presetClass="entr" presetSubtype="10" fill="hold" nodeType="clickEffect">
                                  <p:stCondLst>
                                    <p:cond delay="0"/>
                                  </p:stCondLst>
                                  <p:childTnLst>
                                    <p:set>
                                      <p:cBhvr>
                                        <p:cTn id="35" dur="1" fill="hold">
                                          <p:stCondLst>
                                            <p:cond delay="0"/>
                                          </p:stCondLst>
                                        </p:cTn>
                                        <p:tgtEl>
                                          <p:spTgt spid="110671"/>
                                        </p:tgtEl>
                                        <p:attrNameLst>
                                          <p:attrName>style.visibility</p:attrName>
                                        </p:attrNameLst>
                                      </p:cBhvr>
                                      <p:to>
                                        <p:strVal val="visible"/>
                                      </p:to>
                                    </p:set>
                                    <p:animEffect transition="in" filter="checkerboard(across)">
                                      <p:cBhvr>
                                        <p:cTn id="36" dur="500"/>
                                        <p:tgtEl>
                                          <p:spTgt spid="110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3" grpId="0" animBg="1"/>
      <p:bldP spid="84" grpId="0" animBg="1"/>
      <p:bldP spid="8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a:extLst>
              <a:ext uri="{FF2B5EF4-FFF2-40B4-BE49-F238E27FC236}">
                <a16:creationId xmlns:a16="http://schemas.microsoft.com/office/drawing/2014/main" id="{D19CA66B-23B0-4900-B8D2-BB4868FAF5FC}"/>
              </a:ext>
            </a:extLst>
          </p:cNvPr>
          <p:cNvGrpSpPr>
            <a:grpSpLocks/>
          </p:cNvGrpSpPr>
          <p:nvPr/>
        </p:nvGrpSpPr>
        <p:grpSpPr bwMode="auto">
          <a:xfrm>
            <a:off x="1597026" y="168275"/>
            <a:ext cx="8534401" cy="6192838"/>
            <a:chOff x="46" y="100"/>
            <a:chExt cx="5376" cy="3901"/>
          </a:xfrm>
        </p:grpSpPr>
        <p:sp>
          <p:nvSpPr>
            <p:cNvPr id="110596" name="Freeform 3">
              <a:extLst>
                <a:ext uri="{FF2B5EF4-FFF2-40B4-BE49-F238E27FC236}">
                  <a16:creationId xmlns:a16="http://schemas.microsoft.com/office/drawing/2014/main" id="{037DB029-A340-4225-8AB9-3D97B4AAEE7F}"/>
                </a:ext>
              </a:extLst>
            </p:cNvPr>
            <p:cNvSpPr>
              <a:spLocks/>
            </p:cNvSpPr>
            <p:nvPr/>
          </p:nvSpPr>
          <p:spPr bwMode="auto">
            <a:xfrm>
              <a:off x="1363" y="2198"/>
              <a:ext cx="1363" cy="1020"/>
            </a:xfrm>
            <a:custGeom>
              <a:avLst/>
              <a:gdLst>
                <a:gd name="T0" fmla="*/ 1030 w 1363"/>
                <a:gd name="T1" fmla="*/ 0 h 1020"/>
                <a:gd name="T2" fmla="*/ 768 w 1363"/>
                <a:gd name="T3" fmla="*/ 317 h 1020"/>
                <a:gd name="T4" fmla="*/ 557 w 1363"/>
                <a:gd name="T5" fmla="*/ 528 h 1020"/>
                <a:gd name="T6" fmla="*/ 267 w 1363"/>
                <a:gd name="T7" fmla="*/ 788 h 1020"/>
                <a:gd name="T8" fmla="*/ 0 w 1363"/>
                <a:gd name="T9" fmla="*/ 1020 h 1020"/>
                <a:gd name="T10" fmla="*/ 267 w 1363"/>
                <a:gd name="T11" fmla="*/ 1016 h 1020"/>
                <a:gd name="T12" fmla="*/ 694 w 1363"/>
                <a:gd name="T13" fmla="*/ 665 h 1020"/>
                <a:gd name="T14" fmla="*/ 917 w 1363"/>
                <a:gd name="T15" fmla="*/ 476 h 1020"/>
                <a:gd name="T16" fmla="*/ 1078 w 1363"/>
                <a:gd name="T17" fmla="*/ 334 h 1020"/>
                <a:gd name="T18" fmla="*/ 1224 w 1363"/>
                <a:gd name="T19" fmla="*/ 197 h 1020"/>
                <a:gd name="T20" fmla="*/ 1363 w 1363"/>
                <a:gd name="T21" fmla="*/ 70 h 1020"/>
                <a:gd name="T22" fmla="*/ 1030 w 1363"/>
                <a:gd name="T23" fmla="*/ 0 h 10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3"/>
                <a:gd name="T37" fmla="*/ 0 h 1020"/>
                <a:gd name="T38" fmla="*/ 1363 w 1363"/>
                <a:gd name="T39" fmla="*/ 1020 h 10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3" h="1020">
                  <a:moveTo>
                    <a:pt x="1030" y="0"/>
                  </a:moveTo>
                  <a:cubicBezTo>
                    <a:pt x="931" y="41"/>
                    <a:pt x="847" y="229"/>
                    <a:pt x="768" y="317"/>
                  </a:cubicBezTo>
                  <a:cubicBezTo>
                    <a:pt x="689" y="405"/>
                    <a:pt x="641" y="450"/>
                    <a:pt x="557" y="528"/>
                  </a:cubicBezTo>
                  <a:cubicBezTo>
                    <a:pt x="473" y="606"/>
                    <a:pt x="360" y="706"/>
                    <a:pt x="267" y="788"/>
                  </a:cubicBezTo>
                  <a:cubicBezTo>
                    <a:pt x="174" y="870"/>
                    <a:pt x="118" y="922"/>
                    <a:pt x="0" y="1020"/>
                  </a:cubicBezTo>
                  <a:cubicBezTo>
                    <a:pt x="111" y="1018"/>
                    <a:pt x="195" y="1018"/>
                    <a:pt x="267" y="1016"/>
                  </a:cubicBezTo>
                  <a:cubicBezTo>
                    <a:pt x="379" y="932"/>
                    <a:pt x="586" y="755"/>
                    <a:pt x="694" y="665"/>
                  </a:cubicBezTo>
                  <a:cubicBezTo>
                    <a:pt x="802" y="575"/>
                    <a:pt x="853" y="531"/>
                    <a:pt x="917" y="476"/>
                  </a:cubicBezTo>
                  <a:cubicBezTo>
                    <a:pt x="981" y="421"/>
                    <a:pt x="1027" y="381"/>
                    <a:pt x="1078" y="334"/>
                  </a:cubicBezTo>
                  <a:cubicBezTo>
                    <a:pt x="1129" y="287"/>
                    <a:pt x="1176" y="241"/>
                    <a:pt x="1224" y="197"/>
                  </a:cubicBezTo>
                  <a:lnTo>
                    <a:pt x="1363" y="70"/>
                  </a:lnTo>
                  <a:lnTo>
                    <a:pt x="1030" y="0"/>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7" name="Freeform 4">
              <a:extLst>
                <a:ext uri="{FF2B5EF4-FFF2-40B4-BE49-F238E27FC236}">
                  <a16:creationId xmlns:a16="http://schemas.microsoft.com/office/drawing/2014/main" id="{4D4A67CF-658F-408D-BD8C-22A9797F56B3}"/>
                </a:ext>
              </a:extLst>
            </p:cNvPr>
            <p:cNvSpPr>
              <a:spLocks/>
            </p:cNvSpPr>
            <p:nvPr/>
          </p:nvSpPr>
          <p:spPr bwMode="auto">
            <a:xfrm>
              <a:off x="2854" y="846"/>
              <a:ext cx="2009" cy="1148"/>
            </a:xfrm>
            <a:custGeom>
              <a:avLst/>
              <a:gdLst>
                <a:gd name="T0" fmla="*/ 38 w 2009"/>
                <a:gd name="T1" fmla="*/ 811 h 1148"/>
                <a:gd name="T2" fmla="*/ 329 w 2009"/>
                <a:gd name="T3" fmla="*/ 691 h 1148"/>
                <a:gd name="T4" fmla="*/ 2009 w 2009"/>
                <a:gd name="T5" fmla="*/ 0 h 1148"/>
                <a:gd name="T6" fmla="*/ 2009 w 2009"/>
                <a:gd name="T7" fmla="*/ 742 h 1148"/>
                <a:gd name="T8" fmla="*/ 941 w 2009"/>
                <a:gd name="T9" fmla="*/ 1148 h 1148"/>
                <a:gd name="T10" fmla="*/ 38 w 2009"/>
                <a:gd name="T11" fmla="*/ 1137 h 1148"/>
                <a:gd name="T12" fmla="*/ 38 w 2009"/>
                <a:gd name="T13" fmla="*/ 811 h 1148"/>
                <a:gd name="T14" fmla="*/ 0 60000 65536"/>
                <a:gd name="T15" fmla="*/ 0 60000 65536"/>
                <a:gd name="T16" fmla="*/ 0 60000 65536"/>
                <a:gd name="T17" fmla="*/ 0 60000 65536"/>
                <a:gd name="T18" fmla="*/ 0 60000 65536"/>
                <a:gd name="T19" fmla="*/ 0 60000 65536"/>
                <a:gd name="T20" fmla="*/ 0 60000 65536"/>
                <a:gd name="T21" fmla="*/ 0 w 2009"/>
                <a:gd name="T22" fmla="*/ 0 h 1148"/>
                <a:gd name="T23" fmla="*/ 2009 w 2009"/>
                <a:gd name="T24" fmla="*/ 1148 h 1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9" h="1148">
                  <a:moveTo>
                    <a:pt x="38" y="811"/>
                  </a:moveTo>
                  <a:cubicBezTo>
                    <a:pt x="30" y="770"/>
                    <a:pt x="0" y="826"/>
                    <a:pt x="329" y="691"/>
                  </a:cubicBezTo>
                  <a:lnTo>
                    <a:pt x="2009" y="0"/>
                  </a:lnTo>
                  <a:lnTo>
                    <a:pt x="2009" y="742"/>
                  </a:lnTo>
                  <a:lnTo>
                    <a:pt x="941" y="1148"/>
                  </a:lnTo>
                  <a:lnTo>
                    <a:pt x="38" y="1137"/>
                  </a:lnTo>
                  <a:lnTo>
                    <a:pt x="38" y="811"/>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8" name="Freeform 5">
              <a:extLst>
                <a:ext uri="{FF2B5EF4-FFF2-40B4-BE49-F238E27FC236}">
                  <a16:creationId xmlns:a16="http://schemas.microsoft.com/office/drawing/2014/main" id="{03003596-5B0C-40DE-BD4E-2ED39152BD2D}"/>
                </a:ext>
              </a:extLst>
            </p:cNvPr>
            <p:cNvSpPr>
              <a:spLocks/>
            </p:cNvSpPr>
            <p:nvPr/>
          </p:nvSpPr>
          <p:spPr bwMode="auto">
            <a:xfrm>
              <a:off x="2606" y="283"/>
              <a:ext cx="1278" cy="1787"/>
            </a:xfrm>
            <a:custGeom>
              <a:avLst/>
              <a:gdLst>
                <a:gd name="T0" fmla="*/ 0 w 1278"/>
                <a:gd name="T1" fmla="*/ 1673 h 1787"/>
                <a:gd name="T2" fmla="*/ 189 w 1278"/>
                <a:gd name="T3" fmla="*/ 1341 h 1787"/>
                <a:gd name="T4" fmla="*/ 566 w 1278"/>
                <a:gd name="T5" fmla="*/ 638 h 1787"/>
                <a:gd name="T6" fmla="*/ 835 w 1278"/>
                <a:gd name="T7" fmla="*/ 107 h 1787"/>
                <a:gd name="T8" fmla="*/ 892 w 1278"/>
                <a:gd name="T9" fmla="*/ 0 h 1787"/>
                <a:gd name="T10" fmla="*/ 1278 w 1278"/>
                <a:gd name="T11" fmla="*/ 2 h 1787"/>
                <a:gd name="T12" fmla="*/ 1052 w 1278"/>
                <a:gd name="T13" fmla="*/ 433 h 1787"/>
                <a:gd name="T14" fmla="*/ 515 w 1278"/>
                <a:gd name="T15" fmla="*/ 1450 h 1787"/>
                <a:gd name="T16" fmla="*/ 332 w 1278"/>
                <a:gd name="T17" fmla="*/ 1787 h 1787"/>
                <a:gd name="T18" fmla="*/ 0 w 1278"/>
                <a:gd name="T19" fmla="*/ 1673 h 17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8"/>
                <a:gd name="T31" fmla="*/ 0 h 1787"/>
                <a:gd name="T32" fmla="*/ 1278 w 1278"/>
                <a:gd name="T33" fmla="*/ 1787 h 17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8" h="1787">
                  <a:moveTo>
                    <a:pt x="0" y="1673"/>
                  </a:moveTo>
                  <a:lnTo>
                    <a:pt x="189" y="1341"/>
                  </a:lnTo>
                  <a:cubicBezTo>
                    <a:pt x="283" y="1169"/>
                    <a:pt x="458" y="843"/>
                    <a:pt x="566" y="638"/>
                  </a:cubicBezTo>
                  <a:cubicBezTo>
                    <a:pt x="674" y="433"/>
                    <a:pt x="781" y="213"/>
                    <a:pt x="835" y="107"/>
                  </a:cubicBezTo>
                  <a:lnTo>
                    <a:pt x="892" y="0"/>
                  </a:lnTo>
                  <a:lnTo>
                    <a:pt x="1278" y="2"/>
                  </a:lnTo>
                  <a:lnTo>
                    <a:pt x="1052" y="433"/>
                  </a:lnTo>
                  <a:cubicBezTo>
                    <a:pt x="925" y="674"/>
                    <a:pt x="635" y="1224"/>
                    <a:pt x="515" y="1450"/>
                  </a:cubicBezTo>
                  <a:lnTo>
                    <a:pt x="332" y="1787"/>
                  </a:lnTo>
                  <a:lnTo>
                    <a:pt x="0" y="1673"/>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9" name="Freeform 6">
              <a:extLst>
                <a:ext uri="{FF2B5EF4-FFF2-40B4-BE49-F238E27FC236}">
                  <a16:creationId xmlns:a16="http://schemas.microsoft.com/office/drawing/2014/main" id="{E47688DE-3F5C-4449-B5B4-5C834569A0D3}"/>
                </a:ext>
              </a:extLst>
            </p:cNvPr>
            <p:cNvSpPr>
              <a:spLocks/>
            </p:cNvSpPr>
            <p:nvPr/>
          </p:nvSpPr>
          <p:spPr bwMode="auto">
            <a:xfrm>
              <a:off x="916" y="2242"/>
              <a:ext cx="1623" cy="914"/>
            </a:xfrm>
            <a:custGeom>
              <a:avLst/>
              <a:gdLst>
                <a:gd name="T0" fmla="*/ 1206 w 1623"/>
                <a:gd name="T1" fmla="*/ 23 h 914"/>
                <a:gd name="T2" fmla="*/ 0 w 1623"/>
                <a:gd name="T3" fmla="*/ 680 h 914"/>
                <a:gd name="T4" fmla="*/ 0 w 1623"/>
                <a:gd name="T5" fmla="*/ 914 h 914"/>
                <a:gd name="T6" fmla="*/ 1623 w 1623"/>
                <a:gd name="T7" fmla="*/ 0 h 914"/>
                <a:gd name="T8" fmla="*/ 0 60000 65536"/>
                <a:gd name="T9" fmla="*/ 0 60000 65536"/>
                <a:gd name="T10" fmla="*/ 0 60000 65536"/>
                <a:gd name="T11" fmla="*/ 0 60000 65536"/>
                <a:gd name="T12" fmla="*/ 0 w 1623"/>
                <a:gd name="T13" fmla="*/ 0 h 914"/>
                <a:gd name="T14" fmla="*/ 1623 w 1623"/>
                <a:gd name="T15" fmla="*/ 914 h 914"/>
              </a:gdLst>
              <a:ahLst/>
              <a:cxnLst>
                <a:cxn ang="T8">
                  <a:pos x="T0" y="T1"/>
                </a:cxn>
                <a:cxn ang="T9">
                  <a:pos x="T2" y="T3"/>
                </a:cxn>
                <a:cxn ang="T10">
                  <a:pos x="T4" y="T5"/>
                </a:cxn>
                <a:cxn ang="T11">
                  <a:pos x="T6" y="T7"/>
                </a:cxn>
              </a:cxnLst>
              <a:rect l="T12" t="T13" r="T14" b="T15"/>
              <a:pathLst>
                <a:path w="1623" h="914">
                  <a:moveTo>
                    <a:pt x="1206" y="23"/>
                  </a:moveTo>
                  <a:lnTo>
                    <a:pt x="0" y="680"/>
                  </a:lnTo>
                  <a:lnTo>
                    <a:pt x="0" y="914"/>
                  </a:lnTo>
                  <a:lnTo>
                    <a:pt x="1623" y="0"/>
                  </a:lnTo>
                </a:path>
              </a:pathLst>
            </a:custGeom>
            <a:solidFill>
              <a:schemeClr val="bg1">
                <a:lumMod val="85000"/>
              </a:schemeClr>
            </a:solidFill>
            <a:ln w="12700">
              <a:solidFill>
                <a:schemeClr val="tx1"/>
              </a:solidFill>
              <a:round/>
              <a:headEnd/>
              <a:tailEnd/>
            </a:ln>
          </p:spPr>
          <p:txBody>
            <a:bodyPr wrap="none" anchor="ctr"/>
            <a:lstStyle/>
            <a:p>
              <a:pPr eaLnBrk="1" hangingPunct="1">
                <a:defRPr/>
              </a:pPr>
              <a:endParaRPr lang="cs-CZ" dirty="0">
                <a:latin typeface="Arial" charset="0"/>
              </a:endParaRPr>
            </a:p>
          </p:txBody>
        </p:sp>
        <p:sp>
          <p:nvSpPr>
            <p:cNvPr id="134153" name="Freeform 7">
              <a:extLst>
                <a:ext uri="{FF2B5EF4-FFF2-40B4-BE49-F238E27FC236}">
                  <a16:creationId xmlns:a16="http://schemas.microsoft.com/office/drawing/2014/main" id="{31C6D014-E058-4595-9C42-B48048E0C87D}"/>
                </a:ext>
              </a:extLst>
            </p:cNvPr>
            <p:cNvSpPr>
              <a:spLocks/>
            </p:cNvSpPr>
            <p:nvPr/>
          </p:nvSpPr>
          <p:spPr bwMode="auto">
            <a:xfrm>
              <a:off x="909" y="286"/>
              <a:ext cx="4160" cy="2928"/>
            </a:xfrm>
            <a:custGeom>
              <a:avLst/>
              <a:gdLst>
                <a:gd name="T0" fmla="*/ 0 w 4160"/>
                <a:gd name="T1" fmla="*/ 1645 h 2928"/>
                <a:gd name="T2" fmla="*/ 1611 w 4160"/>
                <a:gd name="T3" fmla="*/ 1645 h 2928"/>
                <a:gd name="T4" fmla="*/ 1617 w 4160"/>
                <a:gd name="T5" fmla="*/ 1451 h 2928"/>
                <a:gd name="T6" fmla="*/ 1508 w 4160"/>
                <a:gd name="T7" fmla="*/ 1137 h 2928"/>
                <a:gd name="T8" fmla="*/ 1440 w 4160"/>
                <a:gd name="T9" fmla="*/ 634 h 2928"/>
                <a:gd name="T10" fmla="*/ 1354 w 4160"/>
                <a:gd name="T11" fmla="*/ 240 h 2928"/>
                <a:gd name="T12" fmla="*/ 1234 w 4160"/>
                <a:gd name="T13" fmla="*/ 2 h 2928"/>
                <a:gd name="T14" fmla="*/ 1472 w 4160"/>
                <a:gd name="T15" fmla="*/ 0 h 2928"/>
                <a:gd name="T16" fmla="*/ 1605 w 4160"/>
                <a:gd name="T17" fmla="*/ 377 h 2928"/>
                <a:gd name="T18" fmla="*/ 1680 w 4160"/>
                <a:gd name="T19" fmla="*/ 811 h 2928"/>
                <a:gd name="T20" fmla="*/ 1743 w 4160"/>
                <a:gd name="T21" fmla="*/ 1091 h 2928"/>
                <a:gd name="T22" fmla="*/ 1868 w 4160"/>
                <a:gd name="T23" fmla="*/ 1468 h 2928"/>
                <a:gd name="T24" fmla="*/ 1977 w 4160"/>
                <a:gd name="T25" fmla="*/ 1645 h 2928"/>
                <a:gd name="T26" fmla="*/ 2926 w 4160"/>
                <a:gd name="T27" fmla="*/ 1651 h 2928"/>
                <a:gd name="T28" fmla="*/ 4160 w 4160"/>
                <a:gd name="T29" fmla="*/ 1657 h 2928"/>
                <a:gd name="T30" fmla="*/ 4160 w 4160"/>
                <a:gd name="T31" fmla="*/ 2000 h 2928"/>
                <a:gd name="T32" fmla="*/ 1926 w 4160"/>
                <a:gd name="T33" fmla="*/ 2000 h 2928"/>
                <a:gd name="T34" fmla="*/ 1914 w 4160"/>
                <a:gd name="T35" fmla="*/ 2422 h 2928"/>
                <a:gd name="T36" fmla="*/ 1913 w 4160"/>
                <a:gd name="T37" fmla="*/ 2928 h 2928"/>
                <a:gd name="T38" fmla="*/ 1611 w 4160"/>
                <a:gd name="T39" fmla="*/ 2925 h 2928"/>
                <a:gd name="T40" fmla="*/ 1605 w 4160"/>
                <a:gd name="T41" fmla="*/ 2005 h 2928"/>
                <a:gd name="T42" fmla="*/ 0 w 4160"/>
                <a:gd name="T43" fmla="*/ 2005 h 2928"/>
                <a:gd name="T44" fmla="*/ 0 w 4160"/>
                <a:gd name="T45" fmla="*/ 1645 h 29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60"/>
                <a:gd name="T70" fmla="*/ 0 h 2928"/>
                <a:gd name="T71" fmla="*/ 4160 w 4160"/>
                <a:gd name="T72" fmla="*/ 2928 h 29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60" h="2928">
                  <a:moveTo>
                    <a:pt x="0" y="1645"/>
                  </a:moveTo>
                  <a:lnTo>
                    <a:pt x="1611" y="1645"/>
                  </a:lnTo>
                  <a:lnTo>
                    <a:pt x="1617" y="1451"/>
                  </a:lnTo>
                  <a:cubicBezTo>
                    <a:pt x="1600" y="1366"/>
                    <a:pt x="1537" y="1273"/>
                    <a:pt x="1508" y="1137"/>
                  </a:cubicBezTo>
                  <a:cubicBezTo>
                    <a:pt x="1479" y="1001"/>
                    <a:pt x="1466" y="783"/>
                    <a:pt x="1440" y="634"/>
                  </a:cubicBezTo>
                  <a:cubicBezTo>
                    <a:pt x="1414" y="485"/>
                    <a:pt x="1388" y="345"/>
                    <a:pt x="1354" y="240"/>
                  </a:cubicBezTo>
                  <a:lnTo>
                    <a:pt x="1234" y="2"/>
                  </a:lnTo>
                  <a:lnTo>
                    <a:pt x="1472" y="0"/>
                  </a:lnTo>
                  <a:cubicBezTo>
                    <a:pt x="1534" y="62"/>
                    <a:pt x="1570" y="242"/>
                    <a:pt x="1605" y="377"/>
                  </a:cubicBezTo>
                  <a:cubicBezTo>
                    <a:pt x="1640" y="512"/>
                    <a:pt x="1657" y="692"/>
                    <a:pt x="1680" y="811"/>
                  </a:cubicBezTo>
                  <a:cubicBezTo>
                    <a:pt x="1703" y="930"/>
                    <a:pt x="1712" y="982"/>
                    <a:pt x="1743" y="1091"/>
                  </a:cubicBezTo>
                  <a:cubicBezTo>
                    <a:pt x="1774" y="1200"/>
                    <a:pt x="1829" y="1376"/>
                    <a:pt x="1868" y="1468"/>
                  </a:cubicBezTo>
                  <a:lnTo>
                    <a:pt x="1977" y="1645"/>
                  </a:lnTo>
                  <a:lnTo>
                    <a:pt x="2926" y="1651"/>
                  </a:lnTo>
                  <a:lnTo>
                    <a:pt x="4160" y="1657"/>
                  </a:lnTo>
                  <a:lnTo>
                    <a:pt x="4160" y="2000"/>
                  </a:lnTo>
                  <a:lnTo>
                    <a:pt x="1926" y="2000"/>
                  </a:lnTo>
                  <a:lnTo>
                    <a:pt x="1914" y="2422"/>
                  </a:lnTo>
                  <a:lnTo>
                    <a:pt x="1913" y="2928"/>
                  </a:lnTo>
                  <a:lnTo>
                    <a:pt x="1611" y="2925"/>
                  </a:lnTo>
                  <a:lnTo>
                    <a:pt x="1605" y="2005"/>
                  </a:lnTo>
                  <a:lnTo>
                    <a:pt x="0" y="2005"/>
                  </a:lnTo>
                  <a:lnTo>
                    <a:pt x="0" y="1645"/>
                  </a:lnTo>
                  <a:close/>
                </a:path>
              </a:pathLst>
            </a:custGeom>
            <a:solidFill>
              <a:srgbClr val="FFFF66"/>
            </a:solidFill>
            <a:ln w="12700">
              <a:solidFill>
                <a:schemeClr val="tx1"/>
              </a:solidFill>
              <a:round/>
              <a:headEnd/>
              <a:tailEnd/>
            </a:ln>
          </p:spPr>
          <p:txBody>
            <a:bodyPr wrap="none" anchor="ctr"/>
            <a:lstStyle/>
            <a:p>
              <a:endParaRPr lang="en-US"/>
            </a:p>
          </p:txBody>
        </p:sp>
        <p:sp>
          <p:nvSpPr>
            <p:cNvPr id="134154" name="Freeform 8">
              <a:extLst>
                <a:ext uri="{FF2B5EF4-FFF2-40B4-BE49-F238E27FC236}">
                  <a16:creationId xmlns:a16="http://schemas.microsoft.com/office/drawing/2014/main" id="{D54F4A91-FD10-485C-A8C3-0487E9469CAB}"/>
                </a:ext>
              </a:extLst>
            </p:cNvPr>
            <p:cNvSpPr>
              <a:spLocks/>
            </p:cNvSpPr>
            <p:nvPr/>
          </p:nvSpPr>
          <p:spPr bwMode="auto">
            <a:xfrm>
              <a:off x="803" y="3577"/>
              <a:ext cx="4403" cy="4"/>
            </a:xfrm>
            <a:custGeom>
              <a:avLst/>
              <a:gdLst>
                <a:gd name="T0" fmla="*/ 0 w 4403"/>
                <a:gd name="T1" fmla="*/ 4 h 4"/>
                <a:gd name="T2" fmla="*/ 4403 w 4403"/>
                <a:gd name="T3" fmla="*/ 0 h 4"/>
                <a:gd name="T4" fmla="*/ 0 60000 65536"/>
                <a:gd name="T5" fmla="*/ 0 60000 65536"/>
                <a:gd name="T6" fmla="*/ 0 w 4403"/>
                <a:gd name="T7" fmla="*/ 0 h 4"/>
                <a:gd name="T8" fmla="*/ 4403 w 4403"/>
                <a:gd name="T9" fmla="*/ 4 h 4"/>
              </a:gdLst>
              <a:ahLst/>
              <a:cxnLst>
                <a:cxn ang="T4">
                  <a:pos x="T0" y="T1"/>
                </a:cxn>
                <a:cxn ang="T5">
                  <a:pos x="T2" y="T3"/>
                </a:cxn>
              </a:cxnLst>
              <a:rect l="T6" t="T7" r="T8" b="T9"/>
              <a:pathLst>
                <a:path w="4403" h="4">
                  <a:moveTo>
                    <a:pt x="0" y="4"/>
                  </a:moveTo>
                  <a:lnTo>
                    <a:pt x="4403"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5" name="Line 9">
              <a:extLst>
                <a:ext uri="{FF2B5EF4-FFF2-40B4-BE49-F238E27FC236}">
                  <a16:creationId xmlns:a16="http://schemas.microsoft.com/office/drawing/2014/main" id="{2D5407E9-DB8F-4B02-AF12-2E1CED6EC6B8}"/>
                </a:ext>
              </a:extLst>
            </p:cNvPr>
            <p:cNvSpPr>
              <a:spLocks noChangeShapeType="1"/>
            </p:cNvSpPr>
            <p:nvPr/>
          </p:nvSpPr>
          <p:spPr bwMode="auto">
            <a:xfrm flipV="1">
              <a:off x="803" y="3208"/>
              <a:ext cx="4400"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6" name="Line 10">
              <a:extLst>
                <a:ext uri="{FF2B5EF4-FFF2-40B4-BE49-F238E27FC236}">
                  <a16:creationId xmlns:a16="http://schemas.microsoft.com/office/drawing/2014/main" id="{C9FFF7C3-B2D3-4A2A-8C20-2D4B37B07A3A}"/>
                </a:ext>
              </a:extLst>
            </p:cNvPr>
            <p:cNvSpPr>
              <a:spLocks noChangeShapeType="1"/>
            </p:cNvSpPr>
            <p:nvPr/>
          </p:nvSpPr>
          <p:spPr bwMode="auto">
            <a:xfrm>
              <a:off x="813" y="2848"/>
              <a:ext cx="439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7" name="Line 11">
              <a:extLst>
                <a:ext uri="{FF2B5EF4-FFF2-40B4-BE49-F238E27FC236}">
                  <a16:creationId xmlns:a16="http://schemas.microsoft.com/office/drawing/2014/main" id="{F4FD6A7C-0B3B-4E80-8150-2D138D0206AF}"/>
                </a:ext>
              </a:extLst>
            </p:cNvPr>
            <p:cNvSpPr>
              <a:spLocks noChangeShapeType="1"/>
            </p:cNvSpPr>
            <p:nvPr/>
          </p:nvSpPr>
          <p:spPr bwMode="auto">
            <a:xfrm>
              <a:off x="807" y="2474"/>
              <a:ext cx="440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8" name="Line 12">
              <a:extLst>
                <a:ext uri="{FF2B5EF4-FFF2-40B4-BE49-F238E27FC236}">
                  <a16:creationId xmlns:a16="http://schemas.microsoft.com/office/drawing/2014/main" id="{6907F73A-7A65-455D-8ADA-960F7E9FB133}"/>
                </a:ext>
              </a:extLst>
            </p:cNvPr>
            <p:cNvSpPr>
              <a:spLocks noChangeShapeType="1"/>
            </p:cNvSpPr>
            <p:nvPr/>
          </p:nvSpPr>
          <p:spPr bwMode="auto">
            <a:xfrm flipV="1">
              <a:off x="813" y="2125"/>
              <a:ext cx="4387"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9" name="Line 13">
              <a:extLst>
                <a:ext uri="{FF2B5EF4-FFF2-40B4-BE49-F238E27FC236}">
                  <a16:creationId xmlns:a16="http://schemas.microsoft.com/office/drawing/2014/main" id="{634675B5-7DAE-4128-952F-12AB66BEA580}"/>
                </a:ext>
              </a:extLst>
            </p:cNvPr>
            <p:cNvSpPr>
              <a:spLocks noChangeShapeType="1"/>
            </p:cNvSpPr>
            <p:nvPr/>
          </p:nvSpPr>
          <p:spPr bwMode="auto">
            <a:xfrm>
              <a:off x="816" y="1758"/>
              <a:ext cx="438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0" name="Line 14">
              <a:extLst>
                <a:ext uri="{FF2B5EF4-FFF2-40B4-BE49-F238E27FC236}">
                  <a16:creationId xmlns:a16="http://schemas.microsoft.com/office/drawing/2014/main" id="{E1441298-0427-4AE8-8A38-C765120DDBCF}"/>
                </a:ext>
              </a:extLst>
            </p:cNvPr>
            <p:cNvSpPr>
              <a:spLocks noChangeShapeType="1"/>
            </p:cNvSpPr>
            <p:nvPr/>
          </p:nvSpPr>
          <p:spPr bwMode="auto">
            <a:xfrm flipV="1">
              <a:off x="799" y="1385"/>
              <a:ext cx="441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1" name="Line 15">
              <a:extLst>
                <a:ext uri="{FF2B5EF4-FFF2-40B4-BE49-F238E27FC236}">
                  <a16:creationId xmlns:a16="http://schemas.microsoft.com/office/drawing/2014/main" id="{B45B55F9-C11E-4DA4-9136-FC9498D30D33}"/>
                </a:ext>
              </a:extLst>
            </p:cNvPr>
            <p:cNvSpPr>
              <a:spLocks noChangeShapeType="1"/>
            </p:cNvSpPr>
            <p:nvPr/>
          </p:nvSpPr>
          <p:spPr bwMode="auto">
            <a:xfrm flipV="1">
              <a:off x="814" y="1013"/>
              <a:ext cx="4390"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4162" name="Line 16">
              <a:extLst>
                <a:ext uri="{FF2B5EF4-FFF2-40B4-BE49-F238E27FC236}">
                  <a16:creationId xmlns:a16="http://schemas.microsoft.com/office/drawing/2014/main" id="{F225EC8A-650C-4369-AE27-DB9592D963D6}"/>
                </a:ext>
              </a:extLst>
            </p:cNvPr>
            <p:cNvSpPr>
              <a:spLocks noChangeShapeType="1"/>
            </p:cNvSpPr>
            <p:nvPr/>
          </p:nvSpPr>
          <p:spPr bwMode="auto">
            <a:xfrm flipV="1">
              <a:off x="803" y="639"/>
              <a:ext cx="4394"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4163" name="Freeform 17">
              <a:extLst>
                <a:ext uri="{FF2B5EF4-FFF2-40B4-BE49-F238E27FC236}">
                  <a16:creationId xmlns:a16="http://schemas.microsoft.com/office/drawing/2014/main" id="{AFF7AE8A-3B95-425F-B91D-490E8B52A26E}"/>
                </a:ext>
              </a:extLst>
            </p:cNvPr>
            <p:cNvSpPr>
              <a:spLocks/>
            </p:cNvSpPr>
            <p:nvPr/>
          </p:nvSpPr>
          <p:spPr bwMode="auto">
            <a:xfrm>
              <a:off x="811" y="288"/>
              <a:ext cx="4391" cy="7"/>
            </a:xfrm>
            <a:custGeom>
              <a:avLst/>
              <a:gdLst>
                <a:gd name="T0" fmla="*/ 0 w 4391"/>
                <a:gd name="T1" fmla="*/ 0 h 7"/>
                <a:gd name="T2" fmla="*/ 4391 w 4391"/>
                <a:gd name="T3" fmla="*/ 7 h 7"/>
                <a:gd name="T4" fmla="*/ 0 60000 65536"/>
                <a:gd name="T5" fmla="*/ 0 60000 65536"/>
                <a:gd name="T6" fmla="*/ 0 w 4391"/>
                <a:gd name="T7" fmla="*/ 0 h 7"/>
                <a:gd name="T8" fmla="*/ 4391 w 4391"/>
                <a:gd name="T9" fmla="*/ 7 h 7"/>
              </a:gdLst>
              <a:ahLst/>
              <a:cxnLst>
                <a:cxn ang="T4">
                  <a:pos x="T0" y="T1"/>
                </a:cxn>
                <a:cxn ang="T5">
                  <a:pos x="T2" y="T3"/>
                </a:cxn>
              </a:cxnLst>
              <a:rect l="T6" t="T7" r="T8" b="T9"/>
              <a:pathLst>
                <a:path w="4391" h="7">
                  <a:moveTo>
                    <a:pt x="0" y="0"/>
                  </a:moveTo>
                  <a:lnTo>
                    <a:pt x="4391" y="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4" name="Freeform 18">
              <a:extLst>
                <a:ext uri="{FF2B5EF4-FFF2-40B4-BE49-F238E27FC236}">
                  <a16:creationId xmlns:a16="http://schemas.microsoft.com/office/drawing/2014/main" id="{358AD4FE-BF55-49A1-A457-F696F3F707A8}"/>
                </a:ext>
              </a:extLst>
            </p:cNvPr>
            <p:cNvSpPr>
              <a:spLocks/>
            </p:cNvSpPr>
            <p:nvPr/>
          </p:nvSpPr>
          <p:spPr bwMode="auto">
            <a:xfrm>
              <a:off x="809" y="290"/>
              <a:ext cx="1" cy="3296"/>
            </a:xfrm>
            <a:custGeom>
              <a:avLst/>
              <a:gdLst>
                <a:gd name="T0" fmla="*/ 0 w 1"/>
                <a:gd name="T1" fmla="*/ 0 h 3296"/>
                <a:gd name="T2" fmla="*/ 0 w 1"/>
                <a:gd name="T3" fmla="*/ 3296 h 3296"/>
                <a:gd name="T4" fmla="*/ 0 60000 65536"/>
                <a:gd name="T5" fmla="*/ 0 60000 65536"/>
                <a:gd name="T6" fmla="*/ 0 w 1"/>
                <a:gd name="T7" fmla="*/ 0 h 3296"/>
                <a:gd name="T8" fmla="*/ 1 w 1"/>
                <a:gd name="T9" fmla="*/ 3296 h 3296"/>
              </a:gdLst>
              <a:ahLst/>
              <a:cxnLst>
                <a:cxn ang="T4">
                  <a:pos x="T0" y="T1"/>
                </a:cxn>
                <a:cxn ang="T5">
                  <a:pos x="T2" y="T3"/>
                </a:cxn>
              </a:cxnLst>
              <a:rect l="T6" t="T7" r="T8" b="T9"/>
              <a:pathLst>
                <a:path w="1" h="3296">
                  <a:moveTo>
                    <a:pt x="0" y="0"/>
                  </a:moveTo>
                  <a:lnTo>
                    <a:pt x="0" y="3296"/>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5" name="Freeform 19">
              <a:extLst>
                <a:ext uri="{FF2B5EF4-FFF2-40B4-BE49-F238E27FC236}">
                  <a16:creationId xmlns:a16="http://schemas.microsoft.com/office/drawing/2014/main" id="{ED84B4D5-3C14-4C87-B91A-130F9325805C}"/>
                </a:ext>
              </a:extLst>
            </p:cNvPr>
            <p:cNvSpPr>
              <a:spLocks/>
            </p:cNvSpPr>
            <p:nvPr/>
          </p:nvSpPr>
          <p:spPr bwMode="auto">
            <a:xfrm>
              <a:off x="1181" y="290"/>
              <a:ext cx="2" cy="3290"/>
            </a:xfrm>
            <a:custGeom>
              <a:avLst/>
              <a:gdLst>
                <a:gd name="T0" fmla="*/ 0 w 2"/>
                <a:gd name="T1" fmla="*/ 0 h 3290"/>
                <a:gd name="T2" fmla="*/ 2 w 2"/>
                <a:gd name="T3" fmla="*/ 3290 h 3290"/>
                <a:gd name="T4" fmla="*/ 0 60000 65536"/>
                <a:gd name="T5" fmla="*/ 0 60000 65536"/>
                <a:gd name="T6" fmla="*/ 0 w 2"/>
                <a:gd name="T7" fmla="*/ 0 h 3290"/>
                <a:gd name="T8" fmla="*/ 2 w 2"/>
                <a:gd name="T9" fmla="*/ 3290 h 3290"/>
              </a:gdLst>
              <a:ahLst/>
              <a:cxnLst>
                <a:cxn ang="T4">
                  <a:pos x="T0" y="T1"/>
                </a:cxn>
                <a:cxn ang="T5">
                  <a:pos x="T2" y="T3"/>
                </a:cxn>
              </a:cxnLst>
              <a:rect l="T6" t="T7" r="T8" b="T9"/>
              <a:pathLst>
                <a:path w="2" h="3290">
                  <a:moveTo>
                    <a:pt x="0" y="0"/>
                  </a:moveTo>
                  <a:lnTo>
                    <a:pt x="2" y="3290"/>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6" name="Line 20">
              <a:extLst>
                <a:ext uri="{FF2B5EF4-FFF2-40B4-BE49-F238E27FC236}">
                  <a16:creationId xmlns:a16="http://schemas.microsoft.com/office/drawing/2014/main" id="{12CD4540-41F2-404E-93DE-C213D206A22A}"/>
                </a:ext>
              </a:extLst>
            </p:cNvPr>
            <p:cNvSpPr>
              <a:spLocks noChangeShapeType="1"/>
            </p:cNvSpPr>
            <p:nvPr/>
          </p:nvSpPr>
          <p:spPr bwMode="auto">
            <a:xfrm flipH="1">
              <a:off x="1548" y="288"/>
              <a:ext cx="0" cy="330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7" name="Freeform 21">
              <a:extLst>
                <a:ext uri="{FF2B5EF4-FFF2-40B4-BE49-F238E27FC236}">
                  <a16:creationId xmlns:a16="http://schemas.microsoft.com/office/drawing/2014/main" id="{ED4A234A-DF5D-4A2B-A2D2-0FC377AC7902}"/>
                </a:ext>
              </a:extLst>
            </p:cNvPr>
            <p:cNvSpPr>
              <a:spLocks/>
            </p:cNvSpPr>
            <p:nvPr/>
          </p:nvSpPr>
          <p:spPr bwMode="auto">
            <a:xfrm>
              <a:off x="1907" y="290"/>
              <a:ext cx="6" cy="3295"/>
            </a:xfrm>
            <a:custGeom>
              <a:avLst/>
              <a:gdLst>
                <a:gd name="T0" fmla="*/ 6 w 6"/>
                <a:gd name="T1" fmla="*/ 0 h 3295"/>
                <a:gd name="T2" fmla="*/ 0 w 6"/>
                <a:gd name="T3" fmla="*/ 3295 h 3295"/>
                <a:gd name="T4" fmla="*/ 0 60000 65536"/>
                <a:gd name="T5" fmla="*/ 0 60000 65536"/>
                <a:gd name="T6" fmla="*/ 0 w 6"/>
                <a:gd name="T7" fmla="*/ 0 h 3295"/>
                <a:gd name="T8" fmla="*/ 6 w 6"/>
                <a:gd name="T9" fmla="*/ 3295 h 3295"/>
              </a:gdLst>
              <a:ahLst/>
              <a:cxnLst>
                <a:cxn ang="T4">
                  <a:pos x="T0" y="T1"/>
                </a:cxn>
                <a:cxn ang="T5">
                  <a:pos x="T2" y="T3"/>
                </a:cxn>
              </a:cxnLst>
              <a:rect l="T6" t="T7" r="T8" b="T9"/>
              <a:pathLst>
                <a:path w="6" h="3295">
                  <a:moveTo>
                    <a:pt x="6" y="0"/>
                  </a:moveTo>
                  <a:lnTo>
                    <a:pt x="0" y="3295"/>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8" name="Freeform 22">
              <a:extLst>
                <a:ext uri="{FF2B5EF4-FFF2-40B4-BE49-F238E27FC236}">
                  <a16:creationId xmlns:a16="http://schemas.microsoft.com/office/drawing/2014/main" id="{AF208EF1-057E-47B3-9D3D-E7109B23BF46}"/>
                </a:ext>
              </a:extLst>
            </p:cNvPr>
            <p:cNvSpPr>
              <a:spLocks/>
            </p:cNvSpPr>
            <p:nvPr/>
          </p:nvSpPr>
          <p:spPr bwMode="auto">
            <a:xfrm>
              <a:off x="2282" y="290"/>
              <a:ext cx="1" cy="3294"/>
            </a:xfrm>
            <a:custGeom>
              <a:avLst/>
              <a:gdLst>
                <a:gd name="T0" fmla="*/ 0 w 1"/>
                <a:gd name="T1" fmla="*/ 0 h 3294"/>
                <a:gd name="T2" fmla="*/ 1 w 1"/>
                <a:gd name="T3" fmla="*/ 3294 h 3294"/>
                <a:gd name="T4" fmla="*/ 0 60000 65536"/>
                <a:gd name="T5" fmla="*/ 0 60000 65536"/>
                <a:gd name="T6" fmla="*/ 0 w 1"/>
                <a:gd name="T7" fmla="*/ 0 h 3294"/>
                <a:gd name="T8" fmla="*/ 1 w 1"/>
                <a:gd name="T9" fmla="*/ 3294 h 3294"/>
              </a:gdLst>
              <a:ahLst/>
              <a:cxnLst>
                <a:cxn ang="T4">
                  <a:pos x="T0" y="T1"/>
                </a:cxn>
                <a:cxn ang="T5">
                  <a:pos x="T2" y="T3"/>
                </a:cxn>
              </a:cxnLst>
              <a:rect l="T6" t="T7" r="T8" b="T9"/>
              <a:pathLst>
                <a:path w="1" h="3294">
                  <a:moveTo>
                    <a:pt x="0" y="0"/>
                  </a:moveTo>
                  <a:lnTo>
                    <a:pt x="1" y="3294"/>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9" name="Freeform 23">
              <a:extLst>
                <a:ext uri="{FF2B5EF4-FFF2-40B4-BE49-F238E27FC236}">
                  <a16:creationId xmlns:a16="http://schemas.microsoft.com/office/drawing/2014/main" id="{D7FBF1E2-14FC-4A05-97EA-9CE158BD01FE}"/>
                </a:ext>
              </a:extLst>
            </p:cNvPr>
            <p:cNvSpPr>
              <a:spLocks/>
            </p:cNvSpPr>
            <p:nvPr/>
          </p:nvSpPr>
          <p:spPr bwMode="auto">
            <a:xfrm>
              <a:off x="2633" y="290"/>
              <a:ext cx="7" cy="3299"/>
            </a:xfrm>
            <a:custGeom>
              <a:avLst/>
              <a:gdLst>
                <a:gd name="T0" fmla="*/ 7 w 7"/>
                <a:gd name="T1" fmla="*/ 0 h 3299"/>
                <a:gd name="T2" fmla="*/ 0 w 7"/>
                <a:gd name="T3" fmla="*/ 3299 h 3299"/>
                <a:gd name="T4" fmla="*/ 0 60000 65536"/>
                <a:gd name="T5" fmla="*/ 0 60000 65536"/>
                <a:gd name="T6" fmla="*/ 0 w 7"/>
                <a:gd name="T7" fmla="*/ 0 h 3299"/>
                <a:gd name="T8" fmla="*/ 7 w 7"/>
                <a:gd name="T9" fmla="*/ 3299 h 3299"/>
              </a:gdLst>
              <a:ahLst/>
              <a:cxnLst>
                <a:cxn ang="T4">
                  <a:pos x="T0" y="T1"/>
                </a:cxn>
                <a:cxn ang="T5">
                  <a:pos x="T2" y="T3"/>
                </a:cxn>
              </a:cxnLst>
              <a:rect l="T6" t="T7" r="T8" b="T9"/>
              <a:pathLst>
                <a:path w="7" h="3299">
                  <a:moveTo>
                    <a:pt x="7" y="0"/>
                  </a:moveTo>
                  <a:lnTo>
                    <a:pt x="0" y="329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0" name="Freeform 24">
              <a:extLst>
                <a:ext uri="{FF2B5EF4-FFF2-40B4-BE49-F238E27FC236}">
                  <a16:creationId xmlns:a16="http://schemas.microsoft.com/office/drawing/2014/main" id="{2EC468F9-65A4-4987-B852-BD8248C5E4FD}"/>
                </a:ext>
              </a:extLst>
            </p:cNvPr>
            <p:cNvSpPr>
              <a:spLocks/>
            </p:cNvSpPr>
            <p:nvPr/>
          </p:nvSpPr>
          <p:spPr bwMode="auto">
            <a:xfrm>
              <a:off x="3012" y="293"/>
              <a:ext cx="2" cy="3289"/>
            </a:xfrm>
            <a:custGeom>
              <a:avLst/>
              <a:gdLst>
                <a:gd name="T0" fmla="*/ 0 w 2"/>
                <a:gd name="T1" fmla="*/ 0 h 3289"/>
                <a:gd name="T2" fmla="*/ 2 w 2"/>
                <a:gd name="T3" fmla="*/ 3289 h 3289"/>
                <a:gd name="T4" fmla="*/ 0 60000 65536"/>
                <a:gd name="T5" fmla="*/ 0 60000 65536"/>
                <a:gd name="T6" fmla="*/ 0 w 2"/>
                <a:gd name="T7" fmla="*/ 0 h 3289"/>
                <a:gd name="T8" fmla="*/ 2 w 2"/>
                <a:gd name="T9" fmla="*/ 3289 h 3289"/>
              </a:gdLst>
              <a:ahLst/>
              <a:cxnLst>
                <a:cxn ang="T4">
                  <a:pos x="T0" y="T1"/>
                </a:cxn>
                <a:cxn ang="T5">
                  <a:pos x="T2" y="T3"/>
                </a:cxn>
              </a:cxnLst>
              <a:rect l="T6" t="T7" r="T8" b="T9"/>
              <a:pathLst>
                <a:path w="2" h="3289">
                  <a:moveTo>
                    <a:pt x="0" y="0"/>
                  </a:moveTo>
                  <a:lnTo>
                    <a:pt x="2" y="328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1" name="Freeform 25">
              <a:extLst>
                <a:ext uri="{FF2B5EF4-FFF2-40B4-BE49-F238E27FC236}">
                  <a16:creationId xmlns:a16="http://schemas.microsoft.com/office/drawing/2014/main" id="{76CF2DB8-80E3-4A5D-9750-2ACEB04527FB}"/>
                </a:ext>
              </a:extLst>
            </p:cNvPr>
            <p:cNvSpPr>
              <a:spLocks/>
            </p:cNvSpPr>
            <p:nvPr/>
          </p:nvSpPr>
          <p:spPr bwMode="auto">
            <a:xfrm>
              <a:off x="3384" y="293"/>
              <a:ext cx="1" cy="3288"/>
            </a:xfrm>
            <a:custGeom>
              <a:avLst/>
              <a:gdLst>
                <a:gd name="T0" fmla="*/ 0 w 1"/>
                <a:gd name="T1" fmla="*/ 0 h 3288"/>
                <a:gd name="T2" fmla="*/ 1 w 1"/>
                <a:gd name="T3" fmla="*/ 3288 h 3288"/>
                <a:gd name="T4" fmla="*/ 0 60000 65536"/>
                <a:gd name="T5" fmla="*/ 0 60000 65536"/>
                <a:gd name="T6" fmla="*/ 0 w 1"/>
                <a:gd name="T7" fmla="*/ 0 h 3288"/>
                <a:gd name="T8" fmla="*/ 1 w 1"/>
                <a:gd name="T9" fmla="*/ 3288 h 3288"/>
              </a:gdLst>
              <a:ahLst/>
              <a:cxnLst>
                <a:cxn ang="T4">
                  <a:pos x="T0" y="T1"/>
                </a:cxn>
                <a:cxn ang="T5">
                  <a:pos x="T2" y="T3"/>
                </a:cxn>
              </a:cxnLst>
              <a:rect l="T6" t="T7" r="T8" b="T9"/>
              <a:pathLst>
                <a:path w="1" h="3288">
                  <a:moveTo>
                    <a:pt x="0" y="0"/>
                  </a:moveTo>
                  <a:lnTo>
                    <a:pt x="1" y="3288"/>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2" name="Line 26">
              <a:extLst>
                <a:ext uri="{FF2B5EF4-FFF2-40B4-BE49-F238E27FC236}">
                  <a16:creationId xmlns:a16="http://schemas.microsoft.com/office/drawing/2014/main" id="{FF890330-DE22-4AAB-84F3-9916847F6AF7}"/>
                </a:ext>
              </a:extLst>
            </p:cNvPr>
            <p:cNvSpPr>
              <a:spLocks noChangeShapeType="1"/>
            </p:cNvSpPr>
            <p:nvPr/>
          </p:nvSpPr>
          <p:spPr bwMode="auto">
            <a:xfrm>
              <a:off x="3732" y="286"/>
              <a:ext cx="1" cy="329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3" name="Line 27">
              <a:extLst>
                <a:ext uri="{FF2B5EF4-FFF2-40B4-BE49-F238E27FC236}">
                  <a16:creationId xmlns:a16="http://schemas.microsoft.com/office/drawing/2014/main" id="{C35CC913-8527-4D28-8613-87E9B75C62F2}"/>
                </a:ext>
              </a:extLst>
            </p:cNvPr>
            <p:cNvSpPr>
              <a:spLocks noChangeShapeType="1"/>
            </p:cNvSpPr>
            <p:nvPr/>
          </p:nvSpPr>
          <p:spPr bwMode="auto">
            <a:xfrm>
              <a:off x="4103" y="286"/>
              <a:ext cx="0" cy="329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4" name="Line 28">
              <a:extLst>
                <a:ext uri="{FF2B5EF4-FFF2-40B4-BE49-F238E27FC236}">
                  <a16:creationId xmlns:a16="http://schemas.microsoft.com/office/drawing/2014/main" id="{0803E7D5-85A8-4D0D-9358-575AC5E0848C}"/>
                </a:ext>
              </a:extLst>
            </p:cNvPr>
            <p:cNvSpPr>
              <a:spLocks noChangeShapeType="1"/>
            </p:cNvSpPr>
            <p:nvPr/>
          </p:nvSpPr>
          <p:spPr bwMode="auto">
            <a:xfrm flipH="1">
              <a:off x="4469" y="286"/>
              <a:ext cx="0" cy="330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5" name="Line 29">
              <a:extLst>
                <a:ext uri="{FF2B5EF4-FFF2-40B4-BE49-F238E27FC236}">
                  <a16:creationId xmlns:a16="http://schemas.microsoft.com/office/drawing/2014/main" id="{7F4382E6-8FBF-4F69-B29E-06875A1423C1}"/>
                </a:ext>
              </a:extLst>
            </p:cNvPr>
            <p:cNvSpPr>
              <a:spLocks noChangeShapeType="1"/>
            </p:cNvSpPr>
            <p:nvPr/>
          </p:nvSpPr>
          <p:spPr bwMode="auto">
            <a:xfrm>
              <a:off x="4834" y="294"/>
              <a:ext cx="1" cy="329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6" name="Freeform 30">
              <a:extLst>
                <a:ext uri="{FF2B5EF4-FFF2-40B4-BE49-F238E27FC236}">
                  <a16:creationId xmlns:a16="http://schemas.microsoft.com/office/drawing/2014/main" id="{4523CEF7-1D49-48E2-BB76-26C39D89B052}"/>
                </a:ext>
              </a:extLst>
            </p:cNvPr>
            <p:cNvSpPr>
              <a:spLocks/>
            </p:cNvSpPr>
            <p:nvPr/>
          </p:nvSpPr>
          <p:spPr bwMode="auto">
            <a:xfrm>
              <a:off x="5206" y="291"/>
              <a:ext cx="1" cy="3292"/>
            </a:xfrm>
            <a:custGeom>
              <a:avLst/>
              <a:gdLst>
                <a:gd name="T0" fmla="*/ 1 w 1"/>
                <a:gd name="T1" fmla="*/ 0 h 3292"/>
                <a:gd name="T2" fmla="*/ 0 w 1"/>
                <a:gd name="T3" fmla="*/ 3292 h 3292"/>
                <a:gd name="T4" fmla="*/ 0 60000 65536"/>
                <a:gd name="T5" fmla="*/ 0 60000 65536"/>
                <a:gd name="T6" fmla="*/ 0 w 1"/>
                <a:gd name="T7" fmla="*/ 0 h 3292"/>
                <a:gd name="T8" fmla="*/ 1 w 1"/>
                <a:gd name="T9" fmla="*/ 3292 h 3292"/>
              </a:gdLst>
              <a:ahLst/>
              <a:cxnLst>
                <a:cxn ang="T4">
                  <a:pos x="T0" y="T1"/>
                </a:cxn>
                <a:cxn ang="T5">
                  <a:pos x="T2" y="T3"/>
                </a:cxn>
              </a:cxnLst>
              <a:rect l="T6" t="T7" r="T8" b="T9"/>
              <a:pathLst>
                <a:path w="1" h="3292">
                  <a:moveTo>
                    <a:pt x="1" y="0"/>
                  </a:moveTo>
                  <a:lnTo>
                    <a:pt x="0" y="3292"/>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7" name="Text Box 31">
              <a:extLst>
                <a:ext uri="{FF2B5EF4-FFF2-40B4-BE49-F238E27FC236}">
                  <a16:creationId xmlns:a16="http://schemas.microsoft.com/office/drawing/2014/main" id="{CA4AF212-1B3C-456C-A03C-FA0DDFAE8421}"/>
                </a:ext>
              </a:extLst>
            </p:cNvPr>
            <p:cNvSpPr txBox="1">
              <a:spLocks noChangeArrowheads="1"/>
            </p:cNvSpPr>
            <p:nvPr/>
          </p:nvSpPr>
          <p:spPr bwMode="auto">
            <a:xfrm>
              <a:off x="575" y="3616"/>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4178" name="Text Box 32">
              <a:extLst>
                <a:ext uri="{FF2B5EF4-FFF2-40B4-BE49-F238E27FC236}">
                  <a16:creationId xmlns:a16="http://schemas.microsoft.com/office/drawing/2014/main" id="{67BA7049-09B5-4AC5-8B87-7819DE5A90B3}"/>
                </a:ext>
              </a:extLst>
            </p:cNvPr>
            <p:cNvSpPr txBox="1">
              <a:spLocks noChangeArrowheads="1"/>
            </p:cNvSpPr>
            <p:nvPr/>
          </p:nvSpPr>
          <p:spPr bwMode="auto">
            <a:xfrm>
              <a:off x="934" y="3603"/>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4179" name="Text Box 33">
              <a:extLst>
                <a:ext uri="{FF2B5EF4-FFF2-40B4-BE49-F238E27FC236}">
                  <a16:creationId xmlns:a16="http://schemas.microsoft.com/office/drawing/2014/main" id="{57A5B23E-24BC-4659-A374-33D1B4BFF6D3}"/>
                </a:ext>
              </a:extLst>
            </p:cNvPr>
            <p:cNvSpPr txBox="1">
              <a:spLocks noChangeArrowheads="1"/>
            </p:cNvSpPr>
            <p:nvPr/>
          </p:nvSpPr>
          <p:spPr bwMode="auto">
            <a:xfrm>
              <a:off x="1305" y="3607"/>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4180" name="Text Box 34">
              <a:extLst>
                <a:ext uri="{FF2B5EF4-FFF2-40B4-BE49-F238E27FC236}">
                  <a16:creationId xmlns:a16="http://schemas.microsoft.com/office/drawing/2014/main" id="{C3010783-B61A-4A0A-B9DE-0D9EC066AFD1}"/>
                </a:ext>
              </a:extLst>
            </p:cNvPr>
            <p:cNvSpPr txBox="1">
              <a:spLocks noChangeArrowheads="1"/>
            </p:cNvSpPr>
            <p:nvPr/>
          </p:nvSpPr>
          <p:spPr bwMode="auto">
            <a:xfrm>
              <a:off x="1676" y="3611"/>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81" name="Text Box 35">
              <a:extLst>
                <a:ext uri="{FF2B5EF4-FFF2-40B4-BE49-F238E27FC236}">
                  <a16:creationId xmlns:a16="http://schemas.microsoft.com/office/drawing/2014/main" id="{A0DAC522-C2AB-4046-888B-288853F8C01A}"/>
                </a:ext>
              </a:extLst>
            </p:cNvPr>
            <p:cNvSpPr txBox="1">
              <a:spLocks noChangeArrowheads="1"/>
            </p:cNvSpPr>
            <p:nvPr/>
          </p:nvSpPr>
          <p:spPr bwMode="auto">
            <a:xfrm>
              <a:off x="2078" y="3615"/>
              <a:ext cx="21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4182" name="Text Box 36">
              <a:extLst>
                <a:ext uri="{FF2B5EF4-FFF2-40B4-BE49-F238E27FC236}">
                  <a16:creationId xmlns:a16="http://schemas.microsoft.com/office/drawing/2014/main" id="{DEBD0F92-4566-45A7-942D-218DEA4C1DD3}"/>
                </a:ext>
              </a:extLst>
            </p:cNvPr>
            <p:cNvSpPr txBox="1">
              <a:spLocks noChangeArrowheads="1"/>
            </p:cNvSpPr>
            <p:nvPr/>
          </p:nvSpPr>
          <p:spPr bwMode="auto">
            <a:xfrm>
              <a:off x="2474" y="3619"/>
              <a:ext cx="1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0</a:t>
              </a:r>
              <a:endParaRPr lang="cs-CZ" altLang="cs-CZ" sz="2400">
                <a:latin typeface="Arial" panose="020B0604020202020204" pitchFamily="34" charset="0"/>
              </a:endParaRPr>
            </a:p>
          </p:txBody>
        </p:sp>
        <p:sp>
          <p:nvSpPr>
            <p:cNvPr id="134183" name="Text Box 37">
              <a:extLst>
                <a:ext uri="{FF2B5EF4-FFF2-40B4-BE49-F238E27FC236}">
                  <a16:creationId xmlns:a16="http://schemas.microsoft.com/office/drawing/2014/main" id="{680E12B4-C9DF-4B7A-AC7E-D7272F5998B9}"/>
                </a:ext>
              </a:extLst>
            </p:cNvPr>
            <p:cNvSpPr txBox="1">
              <a:spLocks noChangeArrowheads="1"/>
            </p:cNvSpPr>
            <p:nvPr/>
          </p:nvSpPr>
          <p:spPr bwMode="auto">
            <a:xfrm>
              <a:off x="2839" y="3623"/>
              <a:ext cx="1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4184" name="Text Box 38">
              <a:extLst>
                <a:ext uri="{FF2B5EF4-FFF2-40B4-BE49-F238E27FC236}">
                  <a16:creationId xmlns:a16="http://schemas.microsoft.com/office/drawing/2014/main" id="{7903729C-8980-49FA-BB73-1143D5D80202}"/>
                </a:ext>
              </a:extLst>
            </p:cNvPr>
            <p:cNvSpPr txBox="1">
              <a:spLocks noChangeArrowheads="1"/>
            </p:cNvSpPr>
            <p:nvPr/>
          </p:nvSpPr>
          <p:spPr bwMode="auto">
            <a:xfrm>
              <a:off x="3178" y="3621"/>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85" name="Text Box 39">
              <a:extLst>
                <a:ext uri="{FF2B5EF4-FFF2-40B4-BE49-F238E27FC236}">
                  <a16:creationId xmlns:a16="http://schemas.microsoft.com/office/drawing/2014/main" id="{3E0ECD07-DF5F-43EE-A6D2-891709BF36D1}"/>
                </a:ext>
              </a:extLst>
            </p:cNvPr>
            <p:cNvSpPr txBox="1">
              <a:spLocks noChangeArrowheads="1"/>
            </p:cNvSpPr>
            <p:nvPr/>
          </p:nvSpPr>
          <p:spPr bwMode="auto">
            <a:xfrm>
              <a:off x="3532" y="361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4186" name="Text Box 40">
              <a:extLst>
                <a:ext uri="{FF2B5EF4-FFF2-40B4-BE49-F238E27FC236}">
                  <a16:creationId xmlns:a16="http://schemas.microsoft.com/office/drawing/2014/main" id="{D34E599C-7B3D-4754-AED8-D0E80C60AB3F}"/>
                </a:ext>
              </a:extLst>
            </p:cNvPr>
            <p:cNvSpPr txBox="1">
              <a:spLocks noChangeArrowheads="1"/>
            </p:cNvSpPr>
            <p:nvPr/>
          </p:nvSpPr>
          <p:spPr bwMode="auto">
            <a:xfrm>
              <a:off x="3903" y="3629"/>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4187" name="Text Box 41">
              <a:extLst>
                <a:ext uri="{FF2B5EF4-FFF2-40B4-BE49-F238E27FC236}">
                  <a16:creationId xmlns:a16="http://schemas.microsoft.com/office/drawing/2014/main" id="{9947588C-7EF8-43AE-A41C-8063E33E7377}"/>
                </a:ext>
              </a:extLst>
            </p:cNvPr>
            <p:cNvSpPr txBox="1">
              <a:spLocks noChangeArrowheads="1"/>
            </p:cNvSpPr>
            <p:nvPr/>
          </p:nvSpPr>
          <p:spPr bwMode="auto">
            <a:xfrm>
              <a:off x="4256" y="3616"/>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4188" name="Text Box 42">
              <a:extLst>
                <a:ext uri="{FF2B5EF4-FFF2-40B4-BE49-F238E27FC236}">
                  <a16:creationId xmlns:a16="http://schemas.microsoft.com/office/drawing/2014/main" id="{D4EC7AB0-A2FA-4D32-A8E1-AE673A76528B}"/>
                </a:ext>
              </a:extLst>
            </p:cNvPr>
            <p:cNvSpPr txBox="1">
              <a:spLocks noChangeArrowheads="1"/>
            </p:cNvSpPr>
            <p:nvPr/>
          </p:nvSpPr>
          <p:spPr bwMode="auto">
            <a:xfrm>
              <a:off x="4616" y="3620"/>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4189" name="Text Box 43">
              <a:extLst>
                <a:ext uri="{FF2B5EF4-FFF2-40B4-BE49-F238E27FC236}">
                  <a16:creationId xmlns:a16="http://schemas.microsoft.com/office/drawing/2014/main" id="{E85047A7-F2E8-4355-82DD-8D9CCC79420D}"/>
                </a:ext>
              </a:extLst>
            </p:cNvPr>
            <p:cNvSpPr txBox="1">
              <a:spLocks noChangeArrowheads="1"/>
            </p:cNvSpPr>
            <p:nvPr/>
          </p:nvSpPr>
          <p:spPr bwMode="auto">
            <a:xfrm>
              <a:off x="591" y="3105"/>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90" name="Text Box 44">
              <a:extLst>
                <a:ext uri="{FF2B5EF4-FFF2-40B4-BE49-F238E27FC236}">
                  <a16:creationId xmlns:a16="http://schemas.microsoft.com/office/drawing/2014/main" id="{134EEA8C-295A-489F-8A4D-15F94A23B997}"/>
                </a:ext>
              </a:extLst>
            </p:cNvPr>
            <p:cNvSpPr txBox="1">
              <a:spLocks noChangeArrowheads="1"/>
            </p:cNvSpPr>
            <p:nvPr/>
          </p:nvSpPr>
          <p:spPr bwMode="auto">
            <a:xfrm>
              <a:off x="590" y="2744"/>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dirty="0">
                  <a:latin typeface="Arial" panose="020B0604020202020204" pitchFamily="34" charset="0"/>
                </a:rPr>
                <a:t>20</a:t>
              </a:r>
              <a:endParaRPr lang="cs-CZ" altLang="cs-CZ" sz="2400" dirty="0">
                <a:latin typeface="Arial" panose="020B0604020202020204" pitchFamily="34" charset="0"/>
              </a:endParaRPr>
            </a:p>
          </p:txBody>
        </p:sp>
        <p:sp>
          <p:nvSpPr>
            <p:cNvPr id="134191" name="Text Box 45">
              <a:extLst>
                <a:ext uri="{FF2B5EF4-FFF2-40B4-BE49-F238E27FC236}">
                  <a16:creationId xmlns:a16="http://schemas.microsoft.com/office/drawing/2014/main" id="{8AB603CC-8082-46D7-B12E-AAA9953C5C50}"/>
                </a:ext>
              </a:extLst>
            </p:cNvPr>
            <p:cNvSpPr txBox="1">
              <a:spLocks noChangeArrowheads="1"/>
            </p:cNvSpPr>
            <p:nvPr/>
          </p:nvSpPr>
          <p:spPr bwMode="auto">
            <a:xfrm>
              <a:off x="588" y="238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4192" name="Text Box 46">
              <a:extLst>
                <a:ext uri="{FF2B5EF4-FFF2-40B4-BE49-F238E27FC236}">
                  <a16:creationId xmlns:a16="http://schemas.microsoft.com/office/drawing/2014/main" id="{7C651636-7446-414F-953B-493794BB7830}"/>
                </a:ext>
              </a:extLst>
            </p:cNvPr>
            <p:cNvSpPr txBox="1">
              <a:spLocks noChangeArrowheads="1"/>
            </p:cNvSpPr>
            <p:nvPr/>
          </p:nvSpPr>
          <p:spPr bwMode="auto">
            <a:xfrm>
              <a:off x="587" y="2004"/>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40</a:t>
              </a:r>
              <a:endParaRPr lang="cs-CZ" altLang="cs-CZ" sz="2400">
                <a:latin typeface="Arial" panose="020B0604020202020204" pitchFamily="34" charset="0"/>
              </a:endParaRPr>
            </a:p>
          </p:txBody>
        </p:sp>
        <p:sp>
          <p:nvSpPr>
            <p:cNvPr id="134193" name="Text Box 47">
              <a:extLst>
                <a:ext uri="{FF2B5EF4-FFF2-40B4-BE49-F238E27FC236}">
                  <a16:creationId xmlns:a16="http://schemas.microsoft.com/office/drawing/2014/main" id="{F581C337-CA93-4035-9D1A-57FA3E549F8B}"/>
                </a:ext>
              </a:extLst>
            </p:cNvPr>
            <p:cNvSpPr txBox="1">
              <a:spLocks noChangeArrowheads="1"/>
            </p:cNvSpPr>
            <p:nvPr/>
          </p:nvSpPr>
          <p:spPr bwMode="auto">
            <a:xfrm>
              <a:off x="592" y="164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50</a:t>
              </a:r>
              <a:endParaRPr lang="cs-CZ" altLang="cs-CZ" sz="2400">
                <a:latin typeface="Arial" panose="020B0604020202020204" pitchFamily="34" charset="0"/>
              </a:endParaRPr>
            </a:p>
          </p:txBody>
        </p:sp>
        <p:sp>
          <p:nvSpPr>
            <p:cNvPr id="134194" name="Text Box 48">
              <a:extLst>
                <a:ext uri="{FF2B5EF4-FFF2-40B4-BE49-F238E27FC236}">
                  <a16:creationId xmlns:a16="http://schemas.microsoft.com/office/drawing/2014/main" id="{D60CAE63-D4CC-4CA4-81F6-413B24C40513}"/>
                </a:ext>
              </a:extLst>
            </p:cNvPr>
            <p:cNvSpPr txBox="1">
              <a:spLocks noChangeArrowheads="1"/>
            </p:cNvSpPr>
            <p:nvPr/>
          </p:nvSpPr>
          <p:spPr bwMode="auto">
            <a:xfrm>
              <a:off x="597" y="1282"/>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60</a:t>
              </a:r>
              <a:endParaRPr lang="cs-CZ" altLang="cs-CZ" sz="2400">
                <a:latin typeface="Arial" panose="020B0604020202020204" pitchFamily="34" charset="0"/>
              </a:endParaRPr>
            </a:p>
          </p:txBody>
        </p:sp>
        <p:sp>
          <p:nvSpPr>
            <p:cNvPr id="134195" name="Text Box 49">
              <a:extLst>
                <a:ext uri="{FF2B5EF4-FFF2-40B4-BE49-F238E27FC236}">
                  <a16:creationId xmlns:a16="http://schemas.microsoft.com/office/drawing/2014/main" id="{02927C54-34B5-47F4-82C9-E6397BEB0B59}"/>
                </a:ext>
              </a:extLst>
            </p:cNvPr>
            <p:cNvSpPr txBox="1">
              <a:spLocks noChangeArrowheads="1"/>
            </p:cNvSpPr>
            <p:nvPr/>
          </p:nvSpPr>
          <p:spPr bwMode="auto">
            <a:xfrm>
              <a:off x="602" y="921"/>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70</a:t>
              </a:r>
              <a:endParaRPr lang="cs-CZ" altLang="cs-CZ" sz="2400">
                <a:latin typeface="Arial" panose="020B0604020202020204" pitchFamily="34" charset="0"/>
              </a:endParaRPr>
            </a:p>
          </p:txBody>
        </p:sp>
        <p:sp>
          <p:nvSpPr>
            <p:cNvPr id="134196" name="Text Box 50">
              <a:extLst>
                <a:ext uri="{FF2B5EF4-FFF2-40B4-BE49-F238E27FC236}">
                  <a16:creationId xmlns:a16="http://schemas.microsoft.com/office/drawing/2014/main" id="{64933554-E4F0-4E80-B5EE-D745127DA6DC}"/>
                </a:ext>
              </a:extLst>
            </p:cNvPr>
            <p:cNvSpPr txBox="1">
              <a:spLocks noChangeArrowheads="1"/>
            </p:cNvSpPr>
            <p:nvPr/>
          </p:nvSpPr>
          <p:spPr bwMode="auto">
            <a:xfrm>
              <a:off x="607" y="549"/>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80</a:t>
              </a:r>
              <a:endParaRPr lang="cs-CZ" altLang="cs-CZ" sz="2400">
                <a:latin typeface="Arial" panose="020B0604020202020204" pitchFamily="34" charset="0"/>
              </a:endParaRPr>
            </a:p>
          </p:txBody>
        </p:sp>
        <p:sp>
          <p:nvSpPr>
            <p:cNvPr id="134197" name="Text Box 51">
              <a:extLst>
                <a:ext uri="{FF2B5EF4-FFF2-40B4-BE49-F238E27FC236}">
                  <a16:creationId xmlns:a16="http://schemas.microsoft.com/office/drawing/2014/main" id="{36BB3BFD-A51D-42EC-B7A4-1174C9C55173}"/>
                </a:ext>
              </a:extLst>
            </p:cNvPr>
            <p:cNvSpPr txBox="1">
              <a:spLocks noChangeArrowheads="1"/>
            </p:cNvSpPr>
            <p:nvPr/>
          </p:nvSpPr>
          <p:spPr bwMode="auto">
            <a:xfrm>
              <a:off x="612" y="176"/>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90</a:t>
              </a:r>
              <a:endParaRPr lang="cs-CZ" altLang="cs-CZ" sz="2400">
                <a:latin typeface="Arial" panose="020B0604020202020204" pitchFamily="34" charset="0"/>
              </a:endParaRPr>
            </a:p>
          </p:txBody>
        </p:sp>
        <p:sp>
          <p:nvSpPr>
            <p:cNvPr id="134198" name="Text Box 52">
              <a:extLst>
                <a:ext uri="{FF2B5EF4-FFF2-40B4-BE49-F238E27FC236}">
                  <a16:creationId xmlns:a16="http://schemas.microsoft.com/office/drawing/2014/main" id="{428C4C99-0022-493B-B964-B4221CD3DD62}"/>
                </a:ext>
              </a:extLst>
            </p:cNvPr>
            <p:cNvSpPr txBox="1">
              <a:spLocks noChangeArrowheads="1"/>
            </p:cNvSpPr>
            <p:nvPr/>
          </p:nvSpPr>
          <p:spPr bwMode="auto">
            <a:xfrm>
              <a:off x="46" y="100"/>
              <a:ext cx="63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P</a:t>
              </a:r>
              <a:r>
                <a:rPr lang="cs-CZ" altLang="cs-CZ" sz="1400">
                  <a:latin typeface="Arial" panose="020B0604020202020204" pitchFamily="34" charset="0"/>
                </a:rPr>
                <a:t>CO</a:t>
              </a:r>
              <a:r>
                <a:rPr lang="cs-CZ" altLang="cs-CZ" sz="1400" baseline="-25000">
                  <a:latin typeface="Arial" panose="020B0604020202020204" pitchFamily="34" charset="0"/>
                </a:rPr>
                <a:t>2</a:t>
              </a:r>
              <a:r>
                <a:rPr lang="cs-CZ" altLang="cs-CZ" sz="1400">
                  <a:latin typeface="Arial" panose="020B0604020202020204" pitchFamily="34" charset="0"/>
                </a:rPr>
                <a:t> </a:t>
              </a:r>
              <a:r>
                <a:rPr lang="cs-CZ" altLang="cs-CZ" sz="1200">
                  <a:latin typeface="Arial" panose="020B0604020202020204" pitchFamily="34" charset="0"/>
                </a:rPr>
                <a:t>torr</a:t>
              </a:r>
              <a:endParaRPr lang="cs-CZ" altLang="cs-CZ" sz="2400">
                <a:latin typeface="Arial" panose="020B0604020202020204" pitchFamily="34" charset="0"/>
              </a:endParaRPr>
            </a:p>
          </p:txBody>
        </p:sp>
        <p:sp>
          <p:nvSpPr>
            <p:cNvPr id="134199" name="Text Box 53">
              <a:extLst>
                <a:ext uri="{FF2B5EF4-FFF2-40B4-BE49-F238E27FC236}">
                  <a16:creationId xmlns:a16="http://schemas.microsoft.com/office/drawing/2014/main" id="{1B2DA99E-7878-420D-AD86-CD6F3CC0DB4F}"/>
                </a:ext>
              </a:extLst>
            </p:cNvPr>
            <p:cNvSpPr txBox="1">
              <a:spLocks noChangeArrowheads="1"/>
            </p:cNvSpPr>
            <p:nvPr/>
          </p:nvSpPr>
          <p:spPr bwMode="auto">
            <a:xfrm>
              <a:off x="4221" y="3710"/>
              <a:ext cx="120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a:latin typeface="Arial" panose="020B0604020202020204" pitchFamily="34" charset="0"/>
                </a:rPr>
                <a:t>Base Excess</a:t>
              </a:r>
              <a:r>
                <a:rPr lang="cs-CZ" altLang="cs-CZ" sz="2400">
                  <a:latin typeface="Arial" panose="020B0604020202020204" pitchFamily="34" charset="0"/>
                </a:rPr>
                <a:t> </a:t>
              </a:r>
              <a:r>
                <a:rPr lang="cs-CZ" altLang="cs-CZ" sz="1200">
                  <a:latin typeface="Arial" panose="020B0604020202020204" pitchFamily="34" charset="0"/>
                </a:rPr>
                <a:t>mmol/l</a:t>
              </a:r>
              <a:endParaRPr lang="cs-CZ" altLang="cs-CZ" sz="2400">
                <a:latin typeface="Arial" panose="020B0604020202020204" pitchFamily="34" charset="0"/>
              </a:endParaRPr>
            </a:p>
          </p:txBody>
        </p:sp>
        <p:sp>
          <p:nvSpPr>
            <p:cNvPr id="134200" name="Freeform 54">
              <a:extLst>
                <a:ext uri="{FF2B5EF4-FFF2-40B4-BE49-F238E27FC236}">
                  <a16:creationId xmlns:a16="http://schemas.microsoft.com/office/drawing/2014/main" id="{CFA04562-DFB6-4926-8CAE-EF3CC96A7D35}"/>
                </a:ext>
              </a:extLst>
            </p:cNvPr>
            <p:cNvSpPr>
              <a:spLocks/>
            </p:cNvSpPr>
            <p:nvPr/>
          </p:nvSpPr>
          <p:spPr bwMode="auto">
            <a:xfrm>
              <a:off x="819" y="291"/>
              <a:ext cx="1370" cy="2662"/>
            </a:xfrm>
            <a:custGeom>
              <a:avLst/>
              <a:gdLst>
                <a:gd name="T0" fmla="*/ 0 w 1368"/>
                <a:gd name="T1" fmla="*/ 2680 h 2659"/>
                <a:gd name="T2" fmla="*/ 191 w 1368"/>
                <a:gd name="T3" fmla="*/ 2421 h 2659"/>
                <a:gd name="T4" fmla="*/ 375 w 1368"/>
                <a:gd name="T5" fmla="*/ 2151 h 2659"/>
                <a:gd name="T6" fmla="*/ 689 w 1368"/>
                <a:gd name="T7" fmla="*/ 1534 h 2659"/>
                <a:gd name="T8" fmla="*/ 895 w 1368"/>
                <a:gd name="T9" fmla="*/ 1059 h 2659"/>
                <a:gd name="T10" fmla="*/ 1382 w 1368"/>
                <a:gd name="T11" fmla="*/ 0 h 2659"/>
                <a:gd name="T12" fmla="*/ 0 60000 65536"/>
                <a:gd name="T13" fmla="*/ 0 60000 65536"/>
                <a:gd name="T14" fmla="*/ 0 60000 65536"/>
                <a:gd name="T15" fmla="*/ 0 60000 65536"/>
                <a:gd name="T16" fmla="*/ 0 60000 65536"/>
                <a:gd name="T17" fmla="*/ 0 60000 65536"/>
                <a:gd name="T18" fmla="*/ 0 w 1368"/>
                <a:gd name="T19" fmla="*/ 0 h 2659"/>
                <a:gd name="T20" fmla="*/ 1368 w 1368"/>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1368" h="2659">
                  <a:moveTo>
                    <a:pt x="0" y="2659"/>
                  </a:moveTo>
                  <a:cubicBezTo>
                    <a:pt x="31" y="2616"/>
                    <a:pt x="130" y="2487"/>
                    <a:pt x="191" y="2400"/>
                  </a:cubicBezTo>
                  <a:cubicBezTo>
                    <a:pt x="252" y="2313"/>
                    <a:pt x="286" y="2283"/>
                    <a:pt x="368" y="2137"/>
                  </a:cubicBezTo>
                  <a:cubicBezTo>
                    <a:pt x="450" y="1991"/>
                    <a:pt x="595" y="1701"/>
                    <a:pt x="682" y="1520"/>
                  </a:cubicBezTo>
                  <a:cubicBezTo>
                    <a:pt x="769" y="1339"/>
                    <a:pt x="774" y="1305"/>
                    <a:pt x="888" y="1052"/>
                  </a:cubicBezTo>
                  <a:cubicBezTo>
                    <a:pt x="1002" y="799"/>
                    <a:pt x="1268" y="219"/>
                    <a:pt x="1368"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1" name="Freeform 55">
              <a:extLst>
                <a:ext uri="{FF2B5EF4-FFF2-40B4-BE49-F238E27FC236}">
                  <a16:creationId xmlns:a16="http://schemas.microsoft.com/office/drawing/2014/main" id="{7285B51A-2455-4B2E-9E09-99B372166A9C}"/>
                </a:ext>
              </a:extLst>
            </p:cNvPr>
            <p:cNvSpPr>
              <a:spLocks/>
            </p:cNvSpPr>
            <p:nvPr/>
          </p:nvSpPr>
          <p:spPr bwMode="auto">
            <a:xfrm>
              <a:off x="937" y="291"/>
              <a:ext cx="1823" cy="2926"/>
            </a:xfrm>
            <a:custGeom>
              <a:avLst/>
              <a:gdLst>
                <a:gd name="T0" fmla="*/ 0 w 1823"/>
                <a:gd name="T1" fmla="*/ 2926 h 2926"/>
                <a:gd name="T2" fmla="*/ 331 w 1823"/>
                <a:gd name="T3" fmla="*/ 2548 h 2926"/>
                <a:gd name="T4" fmla="*/ 508 w 1823"/>
                <a:gd name="T5" fmla="*/ 2285 h 2926"/>
                <a:gd name="T6" fmla="*/ 646 w 1823"/>
                <a:gd name="T7" fmla="*/ 2035 h 2926"/>
                <a:gd name="T8" fmla="*/ 863 w 1823"/>
                <a:gd name="T9" fmla="*/ 1663 h 2926"/>
                <a:gd name="T10" fmla="*/ 1177 w 1823"/>
                <a:gd name="T11" fmla="*/ 1120 h 2926"/>
                <a:gd name="T12" fmla="*/ 1526 w 1823"/>
                <a:gd name="T13" fmla="*/ 515 h 2926"/>
                <a:gd name="T14" fmla="*/ 1823 w 1823"/>
                <a:gd name="T15" fmla="*/ 0 h 2926"/>
                <a:gd name="T16" fmla="*/ 0 60000 65536"/>
                <a:gd name="T17" fmla="*/ 0 60000 65536"/>
                <a:gd name="T18" fmla="*/ 0 60000 65536"/>
                <a:gd name="T19" fmla="*/ 0 60000 65536"/>
                <a:gd name="T20" fmla="*/ 0 60000 65536"/>
                <a:gd name="T21" fmla="*/ 0 60000 65536"/>
                <a:gd name="T22" fmla="*/ 0 60000 65536"/>
                <a:gd name="T23" fmla="*/ 0 60000 65536"/>
                <a:gd name="T24" fmla="*/ 0 w 1823"/>
                <a:gd name="T25" fmla="*/ 0 h 2926"/>
                <a:gd name="T26" fmla="*/ 1823 w 1823"/>
                <a:gd name="T27" fmla="*/ 2926 h 2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3" h="2926">
                  <a:moveTo>
                    <a:pt x="0" y="2926"/>
                  </a:moveTo>
                  <a:cubicBezTo>
                    <a:pt x="56" y="2863"/>
                    <a:pt x="246" y="2655"/>
                    <a:pt x="331" y="2548"/>
                  </a:cubicBezTo>
                  <a:cubicBezTo>
                    <a:pt x="416" y="2441"/>
                    <a:pt x="456" y="2370"/>
                    <a:pt x="508" y="2285"/>
                  </a:cubicBezTo>
                  <a:cubicBezTo>
                    <a:pt x="560" y="2200"/>
                    <a:pt x="587" y="2139"/>
                    <a:pt x="646" y="2035"/>
                  </a:cubicBezTo>
                  <a:cubicBezTo>
                    <a:pt x="705" y="1931"/>
                    <a:pt x="775" y="1815"/>
                    <a:pt x="863" y="1663"/>
                  </a:cubicBezTo>
                  <a:cubicBezTo>
                    <a:pt x="951" y="1511"/>
                    <a:pt x="1067" y="1311"/>
                    <a:pt x="1177" y="1120"/>
                  </a:cubicBezTo>
                  <a:cubicBezTo>
                    <a:pt x="1287" y="929"/>
                    <a:pt x="1418" y="702"/>
                    <a:pt x="1526" y="515"/>
                  </a:cubicBezTo>
                  <a:cubicBezTo>
                    <a:pt x="1634" y="328"/>
                    <a:pt x="1761" y="107"/>
                    <a:pt x="182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2" name="Freeform 56">
              <a:extLst>
                <a:ext uri="{FF2B5EF4-FFF2-40B4-BE49-F238E27FC236}">
                  <a16:creationId xmlns:a16="http://schemas.microsoft.com/office/drawing/2014/main" id="{8FDEDBA1-5540-4518-876D-FDC91D64EF6A}"/>
                </a:ext>
              </a:extLst>
            </p:cNvPr>
            <p:cNvSpPr>
              <a:spLocks/>
            </p:cNvSpPr>
            <p:nvPr/>
          </p:nvSpPr>
          <p:spPr bwMode="auto">
            <a:xfrm>
              <a:off x="1157" y="288"/>
              <a:ext cx="2320" cy="2935"/>
            </a:xfrm>
            <a:custGeom>
              <a:avLst/>
              <a:gdLst>
                <a:gd name="T0" fmla="*/ 0 w 2320"/>
                <a:gd name="T1" fmla="*/ 2935 h 2935"/>
                <a:gd name="T2" fmla="*/ 569 w 2320"/>
                <a:gd name="T3" fmla="*/ 2383 h 2935"/>
                <a:gd name="T4" fmla="*/ 900 w 2320"/>
                <a:gd name="T5" fmla="*/ 1966 h 2935"/>
                <a:gd name="T6" fmla="*/ 1139 w 2320"/>
                <a:gd name="T7" fmla="*/ 1623 h 2935"/>
                <a:gd name="T8" fmla="*/ 1396 w 2320"/>
                <a:gd name="T9" fmla="*/ 1258 h 2935"/>
                <a:gd name="T10" fmla="*/ 1693 w 2320"/>
                <a:gd name="T11" fmla="*/ 852 h 2935"/>
                <a:gd name="T12" fmla="*/ 2001 w 2320"/>
                <a:gd name="T13" fmla="*/ 425 h 2935"/>
                <a:gd name="T14" fmla="*/ 2320 w 2320"/>
                <a:gd name="T15" fmla="*/ 0 h 2935"/>
                <a:gd name="T16" fmla="*/ 0 60000 65536"/>
                <a:gd name="T17" fmla="*/ 0 60000 65536"/>
                <a:gd name="T18" fmla="*/ 0 60000 65536"/>
                <a:gd name="T19" fmla="*/ 0 60000 65536"/>
                <a:gd name="T20" fmla="*/ 0 60000 65536"/>
                <a:gd name="T21" fmla="*/ 0 60000 65536"/>
                <a:gd name="T22" fmla="*/ 0 60000 65536"/>
                <a:gd name="T23" fmla="*/ 0 60000 65536"/>
                <a:gd name="T24" fmla="*/ 0 w 2320"/>
                <a:gd name="T25" fmla="*/ 0 h 2935"/>
                <a:gd name="T26" fmla="*/ 2320 w 2320"/>
                <a:gd name="T27" fmla="*/ 2935 h 29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0" h="2935">
                  <a:moveTo>
                    <a:pt x="0" y="2935"/>
                  </a:moveTo>
                  <a:cubicBezTo>
                    <a:pt x="95" y="2843"/>
                    <a:pt x="419" y="2544"/>
                    <a:pt x="569" y="2383"/>
                  </a:cubicBezTo>
                  <a:cubicBezTo>
                    <a:pt x="719" y="2222"/>
                    <a:pt x="805" y="2094"/>
                    <a:pt x="900" y="1966"/>
                  </a:cubicBezTo>
                  <a:cubicBezTo>
                    <a:pt x="995" y="1840"/>
                    <a:pt x="1056" y="1742"/>
                    <a:pt x="1139" y="1623"/>
                  </a:cubicBezTo>
                  <a:cubicBezTo>
                    <a:pt x="1223" y="1506"/>
                    <a:pt x="1305" y="1387"/>
                    <a:pt x="1396" y="1258"/>
                  </a:cubicBezTo>
                  <a:cubicBezTo>
                    <a:pt x="1488" y="1129"/>
                    <a:pt x="1592" y="992"/>
                    <a:pt x="1693" y="852"/>
                  </a:cubicBezTo>
                  <a:cubicBezTo>
                    <a:pt x="1794" y="714"/>
                    <a:pt x="1896" y="567"/>
                    <a:pt x="2001" y="425"/>
                  </a:cubicBezTo>
                  <a:cubicBezTo>
                    <a:pt x="2107" y="283"/>
                    <a:pt x="2254" y="89"/>
                    <a:pt x="2320"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3" name="Freeform 57">
              <a:extLst>
                <a:ext uri="{FF2B5EF4-FFF2-40B4-BE49-F238E27FC236}">
                  <a16:creationId xmlns:a16="http://schemas.microsoft.com/office/drawing/2014/main" id="{73C576BC-DBA4-494F-A904-F0962E2CDA66}"/>
                </a:ext>
              </a:extLst>
            </p:cNvPr>
            <p:cNvSpPr>
              <a:spLocks/>
            </p:cNvSpPr>
            <p:nvPr/>
          </p:nvSpPr>
          <p:spPr bwMode="auto">
            <a:xfrm>
              <a:off x="1389" y="294"/>
              <a:ext cx="2661" cy="2923"/>
            </a:xfrm>
            <a:custGeom>
              <a:avLst/>
              <a:gdLst>
                <a:gd name="T0" fmla="*/ 0 w 2661"/>
                <a:gd name="T1" fmla="*/ 2923 h 2923"/>
                <a:gd name="T2" fmla="*/ 617 w 2661"/>
                <a:gd name="T3" fmla="*/ 2369 h 2923"/>
                <a:gd name="T4" fmla="*/ 1005 w 2661"/>
                <a:gd name="T5" fmla="*/ 1980 h 2923"/>
                <a:gd name="T6" fmla="*/ 1257 w 2661"/>
                <a:gd name="T7" fmla="*/ 1666 h 2923"/>
                <a:gd name="T8" fmla="*/ 1560 w 2661"/>
                <a:gd name="T9" fmla="*/ 1312 h 2923"/>
                <a:gd name="T10" fmla="*/ 1908 w 2661"/>
                <a:gd name="T11" fmla="*/ 883 h 2923"/>
                <a:gd name="T12" fmla="*/ 2286 w 2661"/>
                <a:gd name="T13" fmla="*/ 432 h 2923"/>
                <a:gd name="T14" fmla="*/ 2661 w 2661"/>
                <a:gd name="T15" fmla="*/ 0 h 2923"/>
                <a:gd name="T16" fmla="*/ 0 60000 65536"/>
                <a:gd name="T17" fmla="*/ 0 60000 65536"/>
                <a:gd name="T18" fmla="*/ 0 60000 65536"/>
                <a:gd name="T19" fmla="*/ 0 60000 65536"/>
                <a:gd name="T20" fmla="*/ 0 60000 65536"/>
                <a:gd name="T21" fmla="*/ 0 60000 65536"/>
                <a:gd name="T22" fmla="*/ 0 60000 65536"/>
                <a:gd name="T23" fmla="*/ 0 60000 65536"/>
                <a:gd name="T24" fmla="*/ 0 w 2661"/>
                <a:gd name="T25" fmla="*/ 0 h 2923"/>
                <a:gd name="T26" fmla="*/ 2661 w 2661"/>
                <a:gd name="T27" fmla="*/ 2923 h 29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1" h="2923">
                  <a:moveTo>
                    <a:pt x="0" y="2923"/>
                  </a:moveTo>
                  <a:cubicBezTo>
                    <a:pt x="102" y="2831"/>
                    <a:pt x="450" y="2526"/>
                    <a:pt x="617" y="2369"/>
                  </a:cubicBezTo>
                  <a:cubicBezTo>
                    <a:pt x="784" y="2212"/>
                    <a:pt x="898" y="2097"/>
                    <a:pt x="1005" y="1980"/>
                  </a:cubicBezTo>
                  <a:cubicBezTo>
                    <a:pt x="1112" y="1863"/>
                    <a:pt x="1165" y="1777"/>
                    <a:pt x="1257" y="1666"/>
                  </a:cubicBezTo>
                  <a:cubicBezTo>
                    <a:pt x="1349" y="1555"/>
                    <a:pt x="1452" y="1442"/>
                    <a:pt x="1560" y="1312"/>
                  </a:cubicBezTo>
                  <a:cubicBezTo>
                    <a:pt x="1668" y="1182"/>
                    <a:pt x="1787" y="1030"/>
                    <a:pt x="1908" y="883"/>
                  </a:cubicBezTo>
                  <a:cubicBezTo>
                    <a:pt x="2029" y="736"/>
                    <a:pt x="2161" y="579"/>
                    <a:pt x="2286" y="432"/>
                  </a:cubicBezTo>
                  <a:cubicBezTo>
                    <a:pt x="2411" y="285"/>
                    <a:pt x="2583" y="90"/>
                    <a:pt x="2661"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4204" name="Freeform 58">
              <a:extLst>
                <a:ext uri="{FF2B5EF4-FFF2-40B4-BE49-F238E27FC236}">
                  <a16:creationId xmlns:a16="http://schemas.microsoft.com/office/drawing/2014/main" id="{0E9DFECB-CDA1-4D9C-9637-D504F28957A5}"/>
                </a:ext>
              </a:extLst>
            </p:cNvPr>
            <p:cNvSpPr>
              <a:spLocks/>
            </p:cNvSpPr>
            <p:nvPr/>
          </p:nvSpPr>
          <p:spPr bwMode="auto">
            <a:xfrm>
              <a:off x="1600" y="291"/>
              <a:ext cx="3006" cy="2920"/>
            </a:xfrm>
            <a:custGeom>
              <a:avLst/>
              <a:gdLst>
                <a:gd name="T0" fmla="*/ 0 w 3006"/>
                <a:gd name="T1" fmla="*/ 2920 h 2920"/>
                <a:gd name="T2" fmla="*/ 549 w 3006"/>
                <a:gd name="T3" fmla="*/ 2463 h 2920"/>
                <a:gd name="T4" fmla="*/ 1006 w 3006"/>
                <a:gd name="T5" fmla="*/ 2017 h 2920"/>
                <a:gd name="T6" fmla="*/ 1355 w 3006"/>
                <a:gd name="T7" fmla="*/ 1652 h 2920"/>
                <a:gd name="T8" fmla="*/ 1800 w 3006"/>
                <a:gd name="T9" fmla="*/ 1206 h 2920"/>
                <a:gd name="T10" fmla="*/ 2137 w 3006"/>
                <a:gd name="T11" fmla="*/ 858 h 2920"/>
                <a:gd name="T12" fmla="*/ 2412 w 3006"/>
                <a:gd name="T13" fmla="*/ 589 h 2920"/>
                <a:gd name="T14" fmla="*/ 2691 w 3006"/>
                <a:gd name="T15" fmla="*/ 304 h 2920"/>
                <a:gd name="T16" fmla="*/ 3006 w 3006"/>
                <a:gd name="T17" fmla="*/ 0 h 29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6"/>
                <a:gd name="T28" fmla="*/ 0 h 2920"/>
                <a:gd name="T29" fmla="*/ 3006 w 3006"/>
                <a:gd name="T30" fmla="*/ 2920 h 29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6" h="2920">
                  <a:moveTo>
                    <a:pt x="0" y="2920"/>
                  </a:moveTo>
                  <a:cubicBezTo>
                    <a:pt x="91" y="2844"/>
                    <a:pt x="381" y="2613"/>
                    <a:pt x="549" y="2463"/>
                  </a:cubicBezTo>
                  <a:cubicBezTo>
                    <a:pt x="717" y="2313"/>
                    <a:pt x="872" y="2152"/>
                    <a:pt x="1006" y="2017"/>
                  </a:cubicBezTo>
                  <a:cubicBezTo>
                    <a:pt x="1140" y="1882"/>
                    <a:pt x="1223" y="1787"/>
                    <a:pt x="1355" y="1652"/>
                  </a:cubicBezTo>
                  <a:cubicBezTo>
                    <a:pt x="1487" y="1517"/>
                    <a:pt x="1670" y="1338"/>
                    <a:pt x="1800" y="1206"/>
                  </a:cubicBezTo>
                  <a:cubicBezTo>
                    <a:pt x="1930" y="1074"/>
                    <a:pt x="2035" y="961"/>
                    <a:pt x="2137" y="858"/>
                  </a:cubicBezTo>
                  <a:cubicBezTo>
                    <a:pt x="2239" y="755"/>
                    <a:pt x="2320" y="681"/>
                    <a:pt x="2412" y="589"/>
                  </a:cubicBezTo>
                  <a:cubicBezTo>
                    <a:pt x="2504" y="497"/>
                    <a:pt x="2592" y="402"/>
                    <a:pt x="2691" y="304"/>
                  </a:cubicBezTo>
                  <a:cubicBezTo>
                    <a:pt x="2790" y="206"/>
                    <a:pt x="2941" y="63"/>
                    <a:pt x="3006"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5" name="Freeform 59">
              <a:extLst>
                <a:ext uri="{FF2B5EF4-FFF2-40B4-BE49-F238E27FC236}">
                  <a16:creationId xmlns:a16="http://schemas.microsoft.com/office/drawing/2014/main" id="{48D4AB92-2F84-4CE1-A038-C0F7CDB10CC4}"/>
                </a:ext>
              </a:extLst>
            </p:cNvPr>
            <p:cNvSpPr>
              <a:spLocks/>
            </p:cNvSpPr>
            <p:nvPr/>
          </p:nvSpPr>
          <p:spPr bwMode="auto">
            <a:xfrm>
              <a:off x="1726" y="297"/>
              <a:ext cx="3471" cy="2920"/>
            </a:xfrm>
            <a:custGeom>
              <a:avLst/>
              <a:gdLst>
                <a:gd name="T0" fmla="*/ 0 w 3463"/>
                <a:gd name="T1" fmla="*/ 2992 h 2908"/>
                <a:gd name="T2" fmla="*/ 401 w 3463"/>
                <a:gd name="T3" fmla="*/ 2751 h 2908"/>
                <a:gd name="T4" fmla="*/ 991 w 3463"/>
                <a:gd name="T5" fmla="*/ 2245 h 2908"/>
                <a:gd name="T6" fmla="*/ 1318 w 3463"/>
                <a:gd name="T7" fmla="*/ 1947 h 2908"/>
                <a:gd name="T8" fmla="*/ 1714 w 3463"/>
                <a:gd name="T9" fmla="*/ 1626 h 2908"/>
                <a:gd name="T10" fmla="*/ 2081 w 3463"/>
                <a:gd name="T11" fmla="*/ 1292 h 2908"/>
                <a:gd name="T12" fmla="*/ 2349 w 3463"/>
                <a:gd name="T13" fmla="*/ 1045 h 2908"/>
                <a:gd name="T14" fmla="*/ 2722 w 3463"/>
                <a:gd name="T15" fmla="*/ 718 h 2908"/>
                <a:gd name="T16" fmla="*/ 3026 w 3463"/>
                <a:gd name="T17" fmla="*/ 454 h 2908"/>
                <a:gd name="T18" fmla="*/ 3519 w 3463"/>
                <a:gd name="T19" fmla="*/ 0 h 29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3"/>
                <a:gd name="T31" fmla="*/ 0 h 2908"/>
                <a:gd name="T32" fmla="*/ 3463 w 3463"/>
                <a:gd name="T33" fmla="*/ 2908 h 29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3" h="2908">
                  <a:moveTo>
                    <a:pt x="0" y="2908"/>
                  </a:moveTo>
                  <a:cubicBezTo>
                    <a:pt x="66" y="2869"/>
                    <a:pt x="231" y="2795"/>
                    <a:pt x="394" y="2674"/>
                  </a:cubicBezTo>
                  <a:cubicBezTo>
                    <a:pt x="557" y="2553"/>
                    <a:pt x="827" y="2312"/>
                    <a:pt x="977" y="2182"/>
                  </a:cubicBezTo>
                  <a:cubicBezTo>
                    <a:pt x="1127" y="2052"/>
                    <a:pt x="1179" y="1992"/>
                    <a:pt x="1297" y="1891"/>
                  </a:cubicBezTo>
                  <a:cubicBezTo>
                    <a:pt x="1415" y="1790"/>
                    <a:pt x="1561" y="1683"/>
                    <a:pt x="1686" y="1577"/>
                  </a:cubicBezTo>
                  <a:cubicBezTo>
                    <a:pt x="1811" y="1471"/>
                    <a:pt x="1941" y="1350"/>
                    <a:pt x="2046" y="1257"/>
                  </a:cubicBezTo>
                  <a:cubicBezTo>
                    <a:pt x="2151" y="1164"/>
                    <a:pt x="2208" y="1110"/>
                    <a:pt x="2314" y="1017"/>
                  </a:cubicBezTo>
                  <a:cubicBezTo>
                    <a:pt x="2420" y="924"/>
                    <a:pt x="2570" y="793"/>
                    <a:pt x="2680" y="697"/>
                  </a:cubicBezTo>
                  <a:cubicBezTo>
                    <a:pt x="2790" y="601"/>
                    <a:pt x="2847" y="556"/>
                    <a:pt x="2977" y="440"/>
                  </a:cubicBezTo>
                  <a:cubicBezTo>
                    <a:pt x="3107" y="324"/>
                    <a:pt x="3382" y="73"/>
                    <a:pt x="346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6" name="Freeform 60">
              <a:extLst>
                <a:ext uri="{FF2B5EF4-FFF2-40B4-BE49-F238E27FC236}">
                  <a16:creationId xmlns:a16="http://schemas.microsoft.com/office/drawing/2014/main" id="{8B33DF48-988E-40AC-B4FE-1090F0D56701}"/>
                </a:ext>
              </a:extLst>
            </p:cNvPr>
            <p:cNvSpPr>
              <a:spLocks/>
            </p:cNvSpPr>
            <p:nvPr/>
          </p:nvSpPr>
          <p:spPr bwMode="auto">
            <a:xfrm>
              <a:off x="2086" y="1074"/>
              <a:ext cx="3122" cy="2143"/>
            </a:xfrm>
            <a:custGeom>
              <a:avLst/>
              <a:gdLst>
                <a:gd name="T0" fmla="*/ 0 w 3132"/>
                <a:gd name="T1" fmla="*/ 2113 h 2148"/>
                <a:gd name="T2" fmla="*/ 347 w 3132"/>
                <a:gd name="T3" fmla="*/ 1936 h 2148"/>
                <a:gd name="T4" fmla="*/ 853 w 3132"/>
                <a:gd name="T5" fmla="*/ 1600 h 2148"/>
                <a:gd name="T6" fmla="*/ 1326 w 3132"/>
                <a:gd name="T7" fmla="*/ 1270 h 2148"/>
                <a:gd name="T8" fmla="*/ 1758 w 3132"/>
                <a:gd name="T9" fmla="*/ 957 h 2148"/>
                <a:gd name="T10" fmla="*/ 2521 w 3132"/>
                <a:gd name="T11" fmla="*/ 392 h 2148"/>
                <a:gd name="T12" fmla="*/ 3062 w 3132"/>
                <a:gd name="T13" fmla="*/ 0 h 2148"/>
                <a:gd name="T14" fmla="*/ 0 60000 65536"/>
                <a:gd name="T15" fmla="*/ 0 60000 65536"/>
                <a:gd name="T16" fmla="*/ 0 60000 65536"/>
                <a:gd name="T17" fmla="*/ 0 60000 65536"/>
                <a:gd name="T18" fmla="*/ 0 60000 65536"/>
                <a:gd name="T19" fmla="*/ 0 60000 65536"/>
                <a:gd name="T20" fmla="*/ 0 60000 65536"/>
                <a:gd name="T21" fmla="*/ 0 w 3132"/>
                <a:gd name="T22" fmla="*/ 0 h 2148"/>
                <a:gd name="T23" fmla="*/ 3132 w 3132"/>
                <a:gd name="T24" fmla="*/ 2148 h 2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32" h="2148">
                  <a:moveTo>
                    <a:pt x="0" y="2148"/>
                  </a:moveTo>
                  <a:cubicBezTo>
                    <a:pt x="59" y="2119"/>
                    <a:pt x="208" y="2058"/>
                    <a:pt x="354" y="1971"/>
                  </a:cubicBezTo>
                  <a:cubicBezTo>
                    <a:pt x="500" y="1884"/>
                    <a:pt x="707" y="1741"/>
                    <a:pt x="874" y="1628"/>
                  </a:cubicBezTo>
                  <a:cubicBezTo>
                    <a:pt x="1041" y="1515"/>
                    <a:pt x="1200" y="1400"/>
                    <a:pt x="1354" y="1291"/>
                  </a:cubicBezTo>
                  <a:cubicBezTo>
                    <a:pt x="1508" y="1182"/>
                    <a:pt x="1596" y="1120"/>
                    <a:pt x="1800" y="971"/>
                  </a:cubicBezTo>
                  <a:cubicBezTo>
                    <a:pt x="2004" y="822"/>
                    <a:pt x="2355" y="561"/>
                    <a:pt x="2577" y="399"/>
                  </a:cubicBezTo>
                  <a:cubicBezTo>
                    <a:pt x="2799" y="237"/>
                    <a:pt x="3017" y="83"/>
                    <a:pt x="3132"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7" name="Text Box 61">
              <a:extLst>
                <a:ext uri="{FF2B5EF4-FFF2-40B4-BE49-F238E27FC236}">
                  <a16:creationId xmlns:a16="http://schemas.microsoft.com/office/drawing/2014/main" id="{56CB83FB-BEA8-49DF-B53A-C1FCDB7916C8}"/>
                </a:ext>
              </a:extLst>
            </p:cNvPr>
            <p:cNvSpPr txBox="1">
              <a:spLocks noChangeArrowheads="1"/>
            </p:cNvSpPr>
            <p:nvPr/>
          </p:nvSpPr>
          <p:spPr bwMode="auto">
            <a:xfrm rot="17899991">
              <a:off x="1782" y="362"/>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pH=7,1</a:t>
              </a:r>
              <a:endParaRPr lang="cs-CZ" altLang="cs-CZ" sz="2400">
                <a:latin typeface="Arial" panose="020B0604020202020204" pitchFamily="34" charset="0"/>
              </a:endParaRPr>
            </a:p>
          </p:txBody>
        </p:sp>
        <p:sp>
          <p:nvSpPr>
            <p:cNvPr id="134208" name="Text Box 62">
              <a:extLst>
                <a:ext uri="{FF2B5EF4-FFF2-40B4-BE49-F238E27FC236}">
                  <a16:creationId xmlns:a16="http://schemas.microsoft.com/office/drawing/2014/main" id="{DB653E62-21EC-43A0-BF1B-B2208D779246}"/>
                </a:ext>
              </a:extLst>
            </p:cNvPr>
            <p:cNvSpPr txBox="1">
              <a:spLocks noChangeArrowheads="1"/>
            </p:cNvSpPr>
            <p:nvPr/>
          </p:nvSpPr>
          <p:spPr bwMode="auto">
            <a:xfrm rot="17962072">
              <a:off x="2519" y="373"/>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pH=7,2</a:t>
              </a:r>
              <a:endParaRPr lang="cs-CZ" altLang="cs-CZ" sz="2400">
                <a:latin typeface="Arial" panose="020B0604020202020204" pitchFamily="34" charset="0"/>
              </a:endParaRPr>
            </a:p>
          </p:txBody>
        </p:sp>
        <p:sp>
          <p:nvSpPr>
            <p:cNvPr id="134209" name="Text Box 63">
              <a:extLst>
                <a:ext uri="{FF2B5EF4-FFF2-40B4-BE49-F238E27FC236}">
                  <a16:creationId xmlns:a16="http://schemas.microsoft.com/office/drawing/2014/main" id="{B6403975-A10E-49F2-8305-51D71746AA7C}"/>
                </a:ext>
              </a:extLst>
            </p:cNvPr>
            <p:cNvSpPr txBox="1">
              <a:spLocks noChangeArrowheads="1"/>
            </p:cNvSpPr>
            <p:nvPr/>
          </p:nvSpPr>
          <p:spPr bwMode="auto">
            <a:xfrm rot="17962072">
              <a:off x="2978" y="389"/>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a:t>
              </a:r>
              <a:endParaRPr lang="cs-CZ" altLang="cs-CZ" sz="2400">
                <a:latin typeface="Arial" panose="020B0604020202020204" pitchFamily="34" charset="0"/>
              </a:endParaRPr>
            </a:p>
          </p:txBody>
        </p:sp>
        <p:sp>
          <p:nvSpPr>
            <p:cNvPr id="134210" name="Text Box 64">
              <a:extLst>
                <a:ext uri="{FF2B5EF4-FFF2-40B4-BE49-F238E27FC236}">
                  <a16:creationId xmlns:a16="http://schemas.microsoft.com/office/drawing/2014/main" id="{CD03CC24-2B1F-4491-A22F-8AD484AE6469}"/>
                </a:ext>
              </a:extLst>
            </p:cNvPr>
            <p:cNvSpPr txBox="1">
              <a:spLocks noChangeArrowheads="1"/>
            </p:cNvSpPr>
            <p:nvPr/>
          </p:nvSpPr>
          <p:spPr bwMode="auto">
            <a:xfrm rot="18712169">
              <a:off x="3691" y="384"/>
              <a:ext cx="5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pH=7,37</a:t>
              </a:r>
              <a:endParaRPr lang="cs-CZ" altLang="cs-CZ" sz="2400">
                <a:latin typeface="Arial" panose="020B0604020202020204" pitchFamily="34" charset="0"/>
              </a:endParaRPr>
            </a:p>
          </p:txBody>
        </p:sp>
        <p:sp>
          <p:nvSpPr>
            <p:cNvPr id="134211" name="Text Box 65">
              <a:extLst>
                <a:ext uri="{FF2B5EF4-FFF2-40B4-BE49-F238E27FC236}">
                  <a16:creationId xmlns:a16="http://schemas.microsoft.com/office/drawing/2014/main" id="{40DF3D29-6F83-402A-ABFF-EE4ADCE2975F}"/>
                </a:ext>
              </a:extLst>
            </p:cNvPr>
            <p:cNvSpPr txBox="1">
              <a:spLocks noChangeArrowheads="1"/>
            </p:cNvSpPr>
            <p:nvPr/>
          </p:nvSpPr>
          <p:spPr bwMode="auto">
            <a:xfrm rot="19005851">
              <a:off x="4014" y="398"/>
              <a:ext cx="5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pH=7,43</a:t>
              </a:r>
              <a:endParaRPr lang="cs-CZ" altLang="cs-CZ" sz="2400">
                <a:latin typeface="Arial" panose="020B0604020202020204" pitchFamily="34" charset="0"/>
              </a:endParaRPr>
            </a:p>
          </p:txBody>
        </p:sp>
        <p:sp>
          <p:nvSpPr>
            <p:cNvPr id="134212" name="Text Box 66">
              <a:extLst>
                <a:ext uri="{FF2B5EF4-FFF2-40B4-BE49-F238E27FC236}">
                  <a16:creationId xmlns:a16="http://schemas.microsoft.com/office/drawing/2014/main" id="{5FC5BAB4-FD87-456F-9953-C47BA126D4C2}"/>
                </a:ext>
              </a:extLst>
            </p:cNvPr>
            <p:cNvSpPr txBox="1">
              <a:spLocks noChangeArrowheads="1"/>
            </p:cNvSpPr>
            <p:nvPr/>
          </p:nvSpPr>
          <p:spPr bwMode="auto">
            <a:xfrm rot="19261294">
              <a:off x="4356" y="601"/>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pH=7,5</a:t>
              </a:r>
              <a:endParaRPr lang="cs-CZ" altLang="cs-CZ" sz="2400">
                <a:latin typeface="Arial" panose="020B0604020202020204" pitchFamily="34" charset="0"/>
              </a:endParaRPr>
            </a:p>
          </p:txBody>
        </p:sp>
        <p:sp>
          <p:nvSpPr>
            <p:cNvPr id="134213" name="Text Box 67">
              <a:extLst>
                <a:ext uri="{FF2B5EF4-FFF2-40B4-BE49-F238E27FC236}">
                  <a16:creationId xmlns:a16="http://schemas.microsoft.com/office/drawing/2014/main" id="{21412997-736A-4677-8BB7-534112D6C3CB}"/>
                </a:ext>
              </a:extLst>
            </p:cNvPr>
            <p:cNvSpPr txBox="1">
              <a:spLocks noChangeArrowheads="1"/>
            </p:cNvSpPr>
            <p:nvPr/>
          </p:nvSpPr>
          <p:spPr bwMode="auto">
            <a:xfrm rot="19627819">
              <a:off x="4770" y="1009"/>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pH=7,6</a:t>
              </a:r>
              <a:endParaRPr lang="cs-CZ" altLang="cs-CZ" sz="2400">
                <a:latin typeface="Arial" panose="020B0604020202020204" pitchFamily="34" charset="0"/>
              </a:endParaRPr>
            </a:p>
          </p:txBody>
        </p:sp>
        <p:sp>
          <p:nvSpPr>
            <p:cNvPr id="134214" name="Text Box 68">
              <a:extLst>
                <a:ext uri="{FF2B5EF4-FFF2-40B4-BE49-F238E27FC236}">
                  <a16:creationId xmlns:a16="http://schemas.microsoft.com/office/drawing/2014/main" id="{555077AE-9E7E-4C7C-8D76-277A24BBA3FD}"/>
                </a:ext>
              </a:extLst>
            </p:cNvPr>
            <p:cNvSpPr txBox="1">
              <a:spLocks noChangeArrowheads="1"/>
            </p:cNvSpPr>
            <p:nvPr/>
          </p:nvSpPr>
          <p:spPr bwMode="auto">
            <a:xfrm>
              <a:off x="966" y="1963"/>
              <a:ext cx="146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Acute</a:t>
              </a:r>
              <a:r>
                <a:rPr lang="cs-CZ" altLang="cs-CZ" sz="1400" b="1" dirty="0">
                  <a:latin typeface="Arial" panose="020B0604020202020204" pitchFamily="34" charset="0"/>
                </a:rPr>
                <a:t> </a:t>
              </a:r>
              <a:r>
                <a:rPr lang="cs-CZ" altLang="cs-CZ" sz="1400" b="1" dirty="0" err="1">
                  <a:latin typeface="Arial" panose="020B0604020202020204" pitchFamily="34" charset="0"/>
                </a:rPr>
                <a:t>metabolic</a:t>
              </a:r>
              <a:r>
                <a:rPr lang="cs-CZ" altLang="cs-CZ" sz="1400" b="1" dirty="0">
                  <a:latin typeface="Arial" panose="020B0604020202020204" pitchFamily="34" charset="0"/>
                </a:rPr>
                <a:t> </a:t>
              </a:r>
              <a:r>
                <a:rPr lang="cs-CZ" altLang="cs-CZ" sz="1400" b="1" dirty="0" err="1">
                  <a:latin typeface="Arial" panose="020B0604020202020204" pitchFamily="34" charset="0"/>
                </a:rPr>
                <a:t>acidosis</a:t>
              </a:r>
              <a:endParaRPr lang="cs-CZ" altLang="cs-CZ" sz="2000" dirty="0">
                <a:latin typeface="Arial" panose="020B0604020202020204" pitchFamily="34" charset="0"/>
              </a:endParaRPr>
            </a:p>
          </p:txBody>
        </p:sp>
        <p:sp>
          <p:nvSpPr>
            <p:cNvPr id="134215" name="Text Box 69">
              <a:extLst>
                <a:ext uri="{FF2B5EF4-FFF2-40B4-BE49-F238E27FC236}">
                  <a16:creationId xmlns:a16="http://schemas.microsoft.com/office/drawing/2014/main" id="{AC51DC9B-D953-4726-9513-7AE7DF04F369}"/>
                </a:ext>
              </a:extLst>
            </p:cNvPr>
            <p:cNvSpPr txBox="1">
              <a:spLocks noChangeArrowheads="1"/>
            </p:cNvSpPr>
            <p:nvPr/>
          </p:nvSpPr>
          <p:spPr bwMode="auto">
            <a:xfrm>
              <a:off x="3427" y="1956"/>
              <a:ext cx="149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Acute</a:t>
              </a:r>
              <a:r>
                <a:rPr lang="cs-CZ" altLang="cs-CZ" sz="1400" b="1" dirty="0">
                  <a:latin typeface="Arial" panose="020B0604020202020204" pitchFamily="34" charset="0"/>
                </a:rPr>
                <a:t> </a:t>
              </a:r>
              <a:r>
                <a:rPr lang="cs-CZ" altLang="cs-CZ" sz="1400" b="1" dirty="0" err="1">
                  <a:latin typeface="Arial" panose="020B0604020202020204" pitchFamily="34" charset="0"/>
                </a:rPr>
                <a:t>metabolic</a:t>
              </a:r>
              <a:r>
                <a:rPr lang="cs-CZ" altLang="cs-CZ" sz="1400" b="1" dirty="0">
                  <a:latin typeface="Arial" panose="020B0604020202020204" pitchFamily="34" charset="0"/>
                </a:rPr>
                <a:t> </a:t>
              </a:r>
              <a:r>
                <a:rPr lang="cs-CZ" altLang="cs-CZ" sz="1400" b="1" dirty="0" err="1">
                  <a:latin typeface="Arial" panose="020B0604020202020204" pitchFamily="34" charset="0"/>
                </a:rPr>
                <a:t>alkalosis</a:t>
              </a:r>
              <a:endParaRPr lang="cs-CZ" altLang="cs-CZ" sz="2000" dirty="0">
                <a:latin typeface="Arial" panose="020B0604020202020204" pitchFamily="34" charset="0"/>
              </a:endParaRPr>
            </a:p>
          </p:txBody>
        </p:sp>
        <p:sp>
          <p:nvSpPr>
            <p:cNvPr id="134216" name="Text Box 70">
              <a:extLst>
                <a:ext uri="{FF2B5EF4-FFF2-40B4-BE49-F238E27FC236}">
                  <a16:creationId xmlns:a16="http://schemas.microsoft.com/office/drawing/2014/main" id="{E1C58AF5-42A4-4ABD-9CA1-F7024A995454}"/>
                </a:ext>
              </a:extLst>
            </p:cNvPr>
            <p:cNvSpPr txBox="1">
              <a:spLocks noChangeArrowheads="1"/>
            </p:cNvSpPr>
            <p:nvPr/>
          </p:nvSpPr>
          <p:spPr bwMode="auto">
            <a:xfrm rot="16164590">
              <a:off x="1992" y="2587"/>
              <a:ext cx="127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Acute</a:t>
              </a:r>
              <a:endParaRPr lang="cs-CZ" altLang="cs-CZ" sz="1400" b="1" dirty="0">
                <a:latin typeface="Arial" panose="020B0604020202020204" pitchFamily="34" charset="0"/>
              </a:endParaRPr>
            </a:p>
            <a:p>
              <a:pPr algn="ctr" eaLnBrk="1" hangingPunct="1">
                <a:spcBef>
                  <a:spcPct val="0"/>
                </a:spcBef>
                <a:buClrTx/>
                <a:buFontTx/>
                <a:buNone/>
              </a:pPr>
              <a:r>
                <a:rPr lang="cs-CZ" altLang="cs-CZ" sz="1400" b="1" dirty="0">
                  <a:latin typeface="Arial" panose="020B0604020202020204" pitchFamily="34" charset="0"/>
                </a:rPr>
                <a:t> respirátory </a:t>
              </a:r>
              <a:r>
                <a:rPr lang="cs-CZ" altLang="cs-CZ" sz="1400" b="1" dirty="0" err="1">
                  <a:latin typeface="Arial" panose="020B0604020202020204" pitchFamily="34" charset="0"/>
                </a:rPr>
                <a:t>allkalosis</a:t>
              </a:r>
              <a:endParaRPr lang="cs-CZ" altLang="cs-CZ" sz="1400" b="1" dirty="0">
                <a:latin typeface="Arial" panose="020B0604020202020204" pitchFamily="34" charset="0"/>
              </a:endParaRPr>
            </a:p>
          </p:txBody>
        </p:sp>
        <p:sp>
          <p:nvSpPr>
            <p:cNvPr id="134217" name="Text Box 71">
              <a:extLst>
                <a:ext uri="{FF2B5EF4-FFF2-40B4-BE49-F238E27FC236}">
                  <a16:creationId xmlns:a16="http://schemas.microsoft.com/office/drawing/2014/main" id="{57AE35E4-CDE9-47FA-AA5E-E45C09B2FAC8}"/>
                </a:ext>
              </a:extLst>
            </p:cNvPr>
            <p:cNvSpPr txBox="1">
              <a:spLocks noChangeArrowheads="1"/>
            </p:cNvSpPr>
            <p:nvPr/>
          </p:nvSpPr>
          <p:spPr bwMode="auto">
            <a:xfrm rot="4640724" flipH="1">
              <a:off x="1711" y="908"/>
              <a:ext cx="153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Acute</a:t>
              </a:r>
              <a:r>
                <a:rPr lang="cs-CZ" altLang="cs-CZ" sz="1400" b="1" dirty="0">
                  <a:latin typeface="Arial" panose="020B0604020202020204" pitchFamily="34" charset="0"/>
                </a:rPr>
                <a:t> </a:t>
              </a:r>
              <a:r>
                <a:rPr lang="cs-CZ" altLang="cs-CZ" sz="1400" b="1" dirty="0" err="1">
                  <a:latin typeface="Arial" panose="020B0604020202020204" pitchFamily="34" charset="0"/>
                </a:rPr>
                <a:t>respiratory</a:t>
              </a:r>
              <a:r>
                <a:rPr lang="cs-CZ" altLang="cs-CZ" sz="1400" b="1" dirty="0">
                  <a:latin typeface="Arial" panose="020B0604020202020204" pitchFamily="34" charset="0"/>
                </a:rPr>
                <a:t> </a:t>
              </a:r>
              <a:r>
                <a:rPr lang="cs-CZ" altLang="cs-CZ" sz="1400" b="1" dirty="0" err="1">
                  <a:latin typeface="Arial" panose="020B0604020202020204" pitchFamily="34" charset="0"/>
                </a:rPr>
                <a:t>acidosis</a:t>
              </a:r>
              <a:endParaRPr lang="cs-CZ" altLang="cs-CZ" sz="2000" dirty="0">
                <a:latin typeface="Arial" panose="020B0604020202020204" pitchFamily="34" charset="0"/>
              </a:endParaRPr>
            </a:p>
          </p:txBody>
        </p:sp>
        <p:sp>
          <p:nvSpPr>
            <p:cNvPr id="134218" name="Text Box 72">
              <a:extLst>
                <a:ext uri="{FF2B5EF4-FFF2-40B4-BE49-F238E27FC236}">
                  <a16:creationId xmlns:a16="http://schemas.microsoft.com/office/drawing/2014/main" id="{7018B8CE-CDCF-49B3-81D9-D543B3BEA16F}"/>
                </a:ext>
              </a:extLst>
            </p:cNvPr>
            <p:cNvSpPr txBox="1">
              <a:spLocks noChangeArrowheads="1"/>
            </p:cNvSpPr>
            <p:nvPr/>
          </p:nvSpPr>
          <p:spPr bwMode="auto">
            <a:xfrm rot="19850816">
              <a:off x="3249" y="1369"/>
              <a:ext cx="160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Chronic</a:t>
              </a:r>
              <a:r>
                <a:rPr lang="cs-CZ" altLang="cs-CZ" sz="1400" b="1" dirty="0">
                  <a:latin typeface="Arial" panose="020B0604020202020204" pitchFamily="34" charset="0"/>
                </a:rPr>
                <a:t> </a:t>
              </a:r>
              <a:r>
                <a:rPr lang="cs-CZ" altLang="cs-CZ" sz="1400" b="1" dirty="0" err="1">
                  <a:latin typeface="Arial" panose="020B0604020202020204" pitchFamily="34" charset="0"/>
                </a:rPr>
                <a:t>metabolic</a:t>
              </a:r>
              <a:r>
                <a:rPr lang="cs-CZ" altLang="cs-CZ" sz="1400" b="1" dirty="0">
                  <a:latin typeface="Arial" panose="020B0604020202020204" pitchFamily="34" charset="0"/>
                </a:rPr>
                <a:t> </a:t>
              </a:r>
              <a:r>
                <a:rPr lang="cs-CZ" altLang="cs-CZ" sz="1400" b="1" dirty="0" err="1">
                  <a:latin typeface="Arial" panose="020B0604020202020204" pitchFamily="34" charset="0"/>
                </a:rPr>
                <a:t>alkalosis</a:t>
              </a:r>
              <a:endParaRPr lang="cs-CZ" altLang="cs-CZ" sz="2000" dirty="0">
                <a:latin typeface="Arial" panose="020B0604020202020204" pitchFamily="34" charset="0"/>
              </a:endParaRPr>
            </a:p>
          </p:txBody>
        </p:sp>
        <p:sp>
          <p:nvSpPr>
            <p:cNvPr id="110666" name="Text Box 73">
              <a:extLst>
                <a:ext uri="{FF2B5EF4-FFF2-40B4-BE49-F238E27FC236}">
                  <a16:creationId xmlns:a16="http://schemas.microsoft.com/office/drawing/2014/main" id="{B58C2D9E-7550-46F7-A604-4ED7A799C61C}"/>
                </a:ext>
              </a:extLst>
            </p:cNvPr>
            <p:cNvSpPr txBox="1">
              <a:spLocks noChangeArrowheads="1"/>
            </p:cNvSpPr>
            <p:nvPr/>
          </p:nvSpPr>
          <p:spPr bwMode="auto">
            <a:xfrm rot="19901543">
              <a:off x="611" y="2480"/>
              <a:ext cx="2177" cy="213"/>
            </a:xfrm>
            <a:prstGeom prst="rect">
              <a:avLst/>
            </a:prstGeom>
            <a:noFill/>
            <a:ln>
              <a:noFill/>
              <a:headEnd/>
              <a:tailEnd/>
            </a:ln>
          </p:spPr>
          <p:style>
            <a:lnRef idx="1">
              <a:schemeClr val="dk1"/>
            </a:lnRef>
            <a:fillRef idx="2">
              <a:schemeClr val="dk1"/>
            </a:fillRef>
            <a:effectRef idx="1">
              <a:schemeClr val="dk1"/>
            </a:effectRef>
            <a:fontRef idx="minor">
              <a:schemeClr val="dk1"/>
            </a:fontRef>
          </p:style>
          <p:txBody>
            <a:bodyPr anchor="ctr">
              <a:spAutoFit/>
            </a:bodyPr>
            <a:lstStyle/>
            <a:p>
              <a:pPr algn="ctr" eaLnBrk="1" hangingPunct="1">
                <a:defRPr/>
              </a:pPr>
              <a:r>
                <a:rPr lang="cs-CZ" sz="1600" b="1" dirty="0" err="1"/>
                <a:t>Chronic</a:t>
              </a:r>
              <a:r>
                <a:rPr lang="cs-CZ" sz="1600" b="1" dirty="0"/>
                <a:t> </a:t>
              </a:r>
              <a:r>
                <a:rPr lang="cs-CZ" sz="1600" b="1" dirty="0" err="1"/>
                <a:t>metabolic</a:t>
              </a:r>
              <a:r>
                <a:rPr lang="cs-CZ" sz="1600" b="1" dirty="0"/>
                <a:t> </a:t>
              </a:r>
              <a:r>
                <a:rPr lang="cs-CZ" sz="1600" b="1" dirty="0" err="1"/>
                <a:t>acidosis</a:t>
              </a:r>
              <a:endParaRPr lang="cs-CZ" sz="1400" b="1" dirty="0"/>
            </a:p>
          </p:txBody>
        </p:sp>
        <p:sp>
          <p:nvSpPr>
            <p:cNvPr id="134220" name="Text Box 74">
              <a:extLst>
                <a:ext uri="{FF2B5EF4-FFF2-40B4-BE49-F238E27FC236}">
                  <a16:creationId xmlns:a16="http://schemas.microsoft.com/office/drawing/2014/main" id="{5F487416-B7AF-4FDC-B53A-DE16FC6217D8}"/>
                </a:ext>
              </a:extLst>
            </p:cNvPr>
            <p:cNvSpPr txBox="1">
              <a:spLocks noChangeArrowheads="1"/>
            </p:cNvSpPr>
            <p:nvPr/>
          </p:nvSpPr>
          <p:spPr bwMode="auto">
            <a:xfrm rot="19009763">
              <a:off x="1176" y="2643"/>
              <a:ext cx="167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Chronic</a:t>
              </a:r>
              <a:r>
                <a:rPr lang="cs-CZ" altLang="cs-CZ" sz="1400" b="1" dirty="0">
                  <a:latin typeface="Arial" panose="020B0604020202020204" pitchFamily="34" charset="0"/>
                </a:rPr>
                <a:t> respirátory </a:t>
              </a:r>
              <a:r>
                <a:rPr lang="cs-CZ" altLang="cs-CZ" sz="1400" b="1" dirty="0" err="1">
                  <a:latin typeface="Arial" panose="020B0604020202020204" pitchFamily="34" charset="0"/>
                </a:rPr>
                <a:t>alkalosis</a:t>
              </a:r>
              <a:endParaRPr lang="cs-CZ" altLang="cs-CZ" sz="1400" b="1" dirty="0">
                <a:latin typeface="Arial" panose="020B0604020202020204" pitchFamily="34" charset="0"/>
              </a:endParaRPr>
            </a:p>
          </p:txBody>
        </p:sp>
        <p:sp>
          <p:nvSpPr>
            <p:cNvPr id="134221" name="Text Box 75">
              <a:extLst>
                <a:ext uri="{FF2B5EF4-FFF2-40B4-BE49-F238E27FC236}">
                  <a16:creationId xmlns:a16="http://schemas.microsoft.com/office/drawing/2014/main" id="{EC643C70-FB72-47C4-A5B2-CE4ED4D3B982}"/>
                </a:ext>
              </a:extLst>
            </p:cNvPr>
            <p:cNvSpPr txBox="1">
              <a:spLocks noChangeArrowheads="1"/>
            </p:cNvSpPr>
            <p:nvPr/>
          </p:nvSpPr>
          <p:spPr bwMode="auto">
            <a:xfrm rot="17846535">
              <a:off x="2526" y="873"/>
              <a:ext cx="16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err="1">
                  <a:latin typeface="Arial" panose="020B0604020202020204" pitchFamily="34" charset="0"/>
                </a:rPr>
                <a:t>Chronic</a:t>
              </a:r>
              <a:r>
                <a:rPr lang="cs-CZ" altLang="cs-CZ" sz="1400" b="1" dirty="0">
                  <a:latin typeface="Arial" panose="020B0604020202020204" pitchFamily="34" charset="0"/>
                </a:rPr>
                <a:t> </a:t>
              </a:r>
              <a:r>
                <a:rPr lang="cs-CZ" altLang="cs-CZ" sz="1400" b="1" dirty="0" err="1">
                  <a:latin typeface="Arial" panose="020B0604020202020204" pitchFamily="34" charset="0"/>
                </a:rPr>
                <a:t>respiratory</a:t>
              </a:r>
              <a:r>
                <a:rPr lang="cs-CZ" altLang="cs-CZ" sz="1400" b="1" dirty="0">
                  <a:latin typeface="Arial" panose="020B0604020202020204" pitchFamily="34" charset="0"/>
                </a:rPr>
                <a:t> </a:t>
              </a:r>
              <a:r>
                <a:rPr lang="cs-CZ" altLang="cs-CZ" sz="1400" b="1" dirty="0" err="1">
                  <a:latin typeface="Arial" panose="020B0604020202020204" pitchFamily="34" charset="0"/>
                </a:rPr>
                <a:t>acidosis</a:t>
              </a:r>
              <a:endParaRPr lang="cs-CZ" altLang="cs-CZ" sz="2000" dirty="0">
                <a:latin typeface="Arial" panose="020B0604020202020204" pitchFamily="34" charset="0"/>
              </a:endParaRPr>
            </a:p>
          </p:txBody>
        </p:sp>
        <p:sp>
          <p:nvSpPr>
            <p:cNvPr id="134222" name="Line 76">
              <a:extLst>
                <a:ext uri="{FF2B5EF4-FFF2-40B4-BE49-F238E27FC236}">
                  <a16:creationId xmlns:a16="http://schemas.microsoft.com/office/drawing/2014/main" id="{0F9A667A-AF4A-4B84-B644-5082073BF7B2}"/>
                </a:ext>
              </a:extLst>
            </p:cNvPr>
            <p:cNvSpPr>
              <a:spLocks noChangeShapeType="1"/>
            </p:cNvSpPr>
            <p:nvPr/>
          </p:nvSpPr>
          <p:spPr bwMode="auto">
            <a:xfrm>
              <a:off x="1063" y="2211"/>
              <a:ext cx="5" cy="629"/>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4223" name="Line 77">
              <a:extLst>
                <a:ext uri="{FF2B5EF4-FFF2-40B4-BE49-F238E27FC236}">
                  <a16:creationId xmlns:a16="http://schemas.microsoft.com/office/drawing/2014/main" id="{D2A6B51D-4A1A-4340-8D4F-0602BE82AD3C}"/>
                </a:ext>
              </a:extLst>
            </p:cNvPr>
            <p:cNvSpPr>
              <a:spLocks noChangeShapeType="1"/>
            </p:cNvSpPr>
            <p:nvPr/>
          </p:nvSpPr>
          <p:spPr bwMode="auto">
            <a:xfrm>
              <a:off x="2524" y="850"/>
              <a:ext cx="765" cy="0"/>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4224" name="Line 78">
              <a:extLst>
                <a:ext uri="{FF2B5EF4-FFF2-40B4-BE49-F238E27FC236}">
                  <a16:creationId xmlns:a16="http://schemas.microsoft.com/office/drawing/2014/main" id="{21D2A2E1-1099-4670-8596-197644F062A7}"/>
                </a:ext>
              </a:extLst>
            </p:cNvPr>
            <p:cNvSpPr>
              <a:spLocks noChangeShapeType="1"/>
            </p:cNvSpPr>
            <p:nvPr/>
          </p:nvSpPr>
          <p:spPr bwMode="auto">
            <a:xfrm flipH="1">
              <a:off x="4249" y="1591"/>
              <a:ext cx="2" cy="361"/>
            </a:xfrm>
            <a:prstGeom prst="line">
              <a:avLst/>
            </a:prstGeom>
            <a:noFill/>
            <a:ln w="28575">
              <a:solidFill>
                <a:schemeClr val="tx1"/>
              </a:solidFill>
              <a:prstDash val="sysDot"/>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25" name="Freeform 79">
              <a:extLst>
                <a:ext uri="{FF2B5EF4-FFF2-40B4-BE49-F238E27FC236}">
                  <a16:creationId xmlns:a16="http://schemas.microsoft.com/office/drawing/2014/main" id="{DBE1FD71-215D-41E2-B6DD-AB580568CC61}"/>
                </a:ext>
              </a:extLst>
            </p:cNvPr>
            <p:cNvSpPr>
              <a:spLocks/>
            </p:cNvSpPr>
            <p:nvPr/>
          </p:nvSpPr>
          <p:spPr bwMode="auto">
            <a:xfrm>
              <a:off x="1855" y="2970"/>
              <a:ext cx="753" cy="4"/>
            </a:xfrm>
            <a:custGeom>
              <a:avLst/>
              <a:gdLst>
                <a:gd name="T0" fmla="*/ 3 w 753"/>
                <a:gd name="T1" fmla="*/ 4 h 4"/>
                <a:gd name="T2" fmla="*/ 0 w 753"/>
                <a:gd name="T3" fmla="*/ 1 h 4"/>
                <a:gd name="T4" fmla="*/ 753 w 753"/>
                <a:gd name="T5" fmla="*/ 0 h 4"/>
                <a:gd name="T6" fmla="*/ 0 60000 65536"/>
                <a:gd name="T7" fmla="*/ 0 60000 65536"/>
                <a:gd name="T8" fmla="*/ 0 60000 65536"/>
                <a:gd name="T9" fmla="*/ 0 w 753"/>
                <a:gd name="T10" fmla="*/ 0 h 4"/>
                <a:gd name="T11" fmla="*/ 753 w 753"/>
                <a:gd name="T12" fmla="*/ 4 h 4"/>
              </a:gdLst>
              <a:ahLst/>
              <a:cxnLst>
                <a:cxn ang="T6">
                  <a:pos x="T0" y="T1"/>
                </a:cxn>
                <a:cxn ang="T7">
                  <a:pos x="T2" y="T3"/>
                </a:cxn>
                <a:cxn ang="T8">
                  <a:pos x="T4" y="T5"/>
                </a:cxn>
              </a:cxnLst>
              <a:rect l="T9" t="T10" r="T11" b="T12"/>
              <a:pathLst>
                <a:path w="753" h="4">
                  <a:moveTo>
                    <a:pt x="3" y="4"/>
                  </a:moveTo>
                  <a:lnTo>
                    <a:pt x="0" y="1"/>
                  </a:lnTo>
                  <a:lnTo>
                    <a:pt x="753" y="0"/>
                  </a:lnTo>
                </a:path>
              </a:pathLst>
            </a:custGeom>
            <a:noFill/>
            <a:ln w="28575">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1072" name="Oval 80">
            <a:extLst>
              <a:ext uri="{FF2B5EF4-FFF2-40B4-BE49-F238E27FC236}">
                <a16:creationId xmlns:a16="http://schemas.microsoft.com/office/drawing/2014/main" id="{9A7E4218-03D3-4060-B406-8316D38A5014}"/>
              </a:ext>
            </a:extLst>
          </p:cNvPr>
          <p:cNvSpPr>
            <a:spLocks noChangeArrowheads="1"/>
          </p:cNvSpPr>
          <p:nvPr/>
        </p:nvSpPr>
        <p:spPr bwMode="auto">
          <a:xfrm>
            <a:off x="5752830" y="3124878"/>
            <a:ext cx="142875" cy="144463"/>
          </a:xfrm>
          <a:prstGeom prst="ellipse">
            <a:avLst/>
          </a:prstGeom>
          <a:solidFill>
            <a:schemeClr val="accent1"/>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dirty="0">
              <a:latin typeface="Arial" panose="020B0604020202020204" pitchFamily="34" charset="0"/>
            </a:endParaRPr>
          </a:p>
        </p:txBody>
      </p:sp>
      <p:sp>
        <p:nvSpPr>
          <p:cNvPr id="134148" name="TextovéPole 80">
            <a:extLst>
              <a:ext uri="{FF2B5EF4-FFF2-40B4-BE49-F238E27FC236}">
                <a16:creationId xmlns:a16="http://schemas.microsoft.com/office/drawing/2014/main" id="{B35811EB-C968-4347-AB97-BD2632E51D07}"/>
              </a:ext>
            </a:extLst>
          </p:cNvPr>
          <p:cNvSpPr txBox="1">
            <a:spLocks noChangeArrowheads="1"/>
          </p:cNvSpPr>
          <p:nvPr/>
        </p:nvSpPr>
        <p:spPr bwMode="auto">
          <a:xfrm>
            <a:off x="4791075" y="19051"/>
            <a:ext cx="3794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dirty="0" err="1">
                <a:solidFill>
                  <a:srgbClr val="0000FF"/>
                </a:solidFill>
                <a:latin typeface="Arial" panose="020B0604020202020204" pitchFamily="34" charset="0"/>
              </a:rPr>
              <a:t>Compensatory</a:t>
            </a:r>
            <a:r>
              <a:rPr lang="cs-CZ" altLang="cs-CZ" sz="2400" b="1" dirty="0">
                <a:solidFill>
                  <a:srgbClr val="0000FF"/>
                </a:solidFill>
                <a:latin typeface="Arial" panose="020B0604020202020204" pitchFamily="34" charset="0"/>
              </a:rPr>
              <a:t> </a:t>
            </a:r>
            <a:r>
              <a:rPr lang="cs-CZ" altLang="cs-CZ" sz="2400" b="1" dirty="0" err="1">
                <a:solidFill>
                  <a:srgbClr val="0000FF"/>
                </a:solidFill>
                <a:latin typeface="Arial" panose="020B0604020202020204" pitchFamily="34" charset="0"/>
              </a:rPr>
              <a:t>diagrams</a:t>
            </a:r>
            <a:endParaRPr lang="cs-CZ" altLang="cs-CZ" sz="2400" b="1" dirty="0">
              <a:solidFill>
                <a:srgbClr val="0000FF"/>
              </a:solidFill>
              <a:latin typeface="Arial" panose="020B0604020202020204" pitchFamily="34"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0469 0.00116 C -0.06145 0.00324 -0.12734 0.00556 -0.16393 0.03426 C -0.20065 0.0632 -0.20612 0.14398 -0.21497 0.17361 C -0.22369 0.20324 -0.22031 0.20741 -0.21666 0.21181 " pathEditMode="relative" rAng="0" ptsTypes="AAAA">
                                      <p:cBhvr>
                                        <p:cTn id="6" dur="3000" fill="hold"/>
                                        <p:tgtEl>
                                          <p:spTgt spid="341072"/>
                                        </p:tgtEl>
                                        <p:attrNameLst>
                                          <p:attrName>ppt_x</p:attrName>
                                          <p:attrName>ppt_y</p:attrName>
                                        </p:attrNameLst>
                                      </p:cBhvr>
                                      <p:rCtr x="-11263" y="10532"/>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0" presetClass="path" presetSubtype="0" accel="50000" decel="50000" fill="hold" grpId="1" nodeType="clickEffect">
                                  <p:stCondLst>
                                    <p:cond delay="0"/>
                                  </p:stCondLst>
                                  <p:childTnLst>
                                    <p:animMotion origin="layout" path="M -0.21666 0.21181 C -0.13671 0.1338 -0.05651 0.05695 -0.02044 0.02176 C 0.01563 -0.01319 0.00769 -0.00625 -0.00013 0.00093 " pathEditMode="relative" rAng="0" ptsTypes="AAA">
                                      <p:cBhvr>
                                        <p:cTn id="10" dur="5000" fill="hold"/>
                                        <p:tgtEl>
                                          <p:spTgt spid="341072"/>
                                        </p:tgtEl>
                                        <p:attrNameLst>
                                          <p:attrName>ppt_x</p:attrName>
                                          <p:attrName>ppt_y</p:attrName>
                                        </p:attrNameLst>
                                      </p:cBhvr>
                                      <p:rCtr x="11159" y="-108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072" grpId="0" animBg="1"/>
      <p:bldP spid="341072"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C7FD83F0-1273-4882-96C7-50145CB81153}"/>
              </a:ext>
            </a:extLst>
          </p:cNvPr>
          <p:cNvSpPr>
            <a:spLocks noChangeArrowheads="1"/>
          </p:cNvSpPr>
          <p:nvPr/>
        </p:nvSpPr>
        <p:spPr bwMode="auto">
          <a:xfrm>
            <a:off x="4235451" y="2205038"/>
            <a:ext cx="3876675" cy="1966912"/>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07" name="Freeform 3">
            <a:extLst>
              <a:ext uri="{FF2B5EF4-FFF2-40B4-BE49-F238E27FC236}">
                <a16:creationId xmlns:a16="http://schemas.microsoft.com/office/drawing/2014/main" id="{EAD98D91-053C-42EA-8580-8313B34F82DD}"/>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1508" name="Group 4">
            <a:extLst>
              <a:ext uri="{FF2B5EF4-FFF2-40B4-BE49-F238E27FC236}">
                <a16:creationId xmlns:a16="http://schemas.microsoft.com/office/drawing/2014/main" id="{873E7C66-5213-46AB-8F2B-F62B45FD22B3}"/>
              </a:ext>
            </a:extLst>
          </p:cNvPr>
          <p:cNvGrpSpPr>
            <a:grpSpLocks/>
          </p:cNvGrpSpPr>
          <p:nvPr/>
        </p:nvGrpSpPr>
        <p:grpSpPr bwMode="auto">
          <a:xfrm>
            <a:off x="6238876" y="4152900"/>
            <a:ext cx="169863" cy="412750"/>
            <a:chOff x="2827" y="2616"/>
            <a:chExt cx="107" cy="260"/>
          </a:xfrm>
        </p:grpSpPr>
        <p:sp>
          <p:nvSpPr>
            <p:cNvPr id="21538" name="Rectangle 5">
              <a:extLst>
                <a:ext uri="{FF2B5EF4-FFF2-40B4-BE49-F238E27FC236}">
                  <a16:creationId xmlns:a16="http://schemas.microsoft.com/office/drawing/2014/main" id="{5E603A5B-4FE5-4200-89CC-099EDA25B583}"/>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39" name="Freeform 6">
              <a:extLst>
                <a:ext uri="{FF2B5EF4-FFF2-40B4-BE49-F238E27FC236}">
                  <a16:creationId xmlns:a16="http://schemas.microsoft.com/office/drawing/2014/main" id="{8A8A0048-7041-4371-B679-913694182C1D}"/>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509" name="Group 7">
            <a:extLst>
              <a:ext uri="{FF2B5EF4-FFF2-40B4-BE49-F238E27FC236}">
                <a16:creationId xmlns:a16="http://schemas.microsoft.com/office/drawing/2014/main" id="{8DE6D8BB-85E5-4C67-9EDF-0AEDF3106061}"/>
              </a:ext>
            </a:extLst>
          </p:cNvPr>
          <p:cNvGrpSpPr>
            <a:grpSpLocks/>
          </p:cNvGrpSpPr>
          <p:nvPr/>
        </p:nvGrpSpPr>
        <p:grpSpPr bwMode="auto">
          <a:xfrm>
            <a:off x="5776913" y="4175126"/>
            <a:ext cx="169862" cy="411163"/>
            <a:chOff x="2536" y="2630"/>
            <a:chExt cx="107" cy="259"/>
          </a:xfrm>
        </p:grpSpPr>
        <p:sp>
          <p:nvSpPr>
            <p:cNvPr id="21536" name="Rectangle 8">
              <a:extLst>
                <a:ext uri="{FF2B5EF4-FFF2-40B4-BE49-F238E27FC236}">
                  <a16:creationId xmlns:a16="http://schemas.microsoft.com/office/drawing/2014/main" id="{69E8BEDC-328A-417C-9108-46AF6CCBADE0}"/>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37" name="Freeform 9">
              <a:extLst>
                <a:ext uri="{FF2B5EF4-FFF2-40B4-BE49-F238E27FC236}">
                  <a16:creationId xmlns:a16="http://schemas.microsoft.com/office/drawing/2014/main" id="{5955DEB9-1D85-42DC-9758-F562631242E2}"/>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1510" name="Group 10">
            <a:extLst>
              <a:ext uri="{FF2B5EF4-FFF2-40B4-BE49-F238E27FC236}">
                <a16:creationId xmlns:a16="http://schemas.microsoft.com/office/drawing/2014/main" id="{78BD2ED8-FD97-47D6-80D5-968BE5B290E1}"/>
              </a:ext>
            </a:extLst>
          </p:cNvPr>
          <p:cNvGrpSpPr>
            <a:grpSpLocks/>
          </p:cNvGrpSpPr>
          <p:nvPr/>
        </p:nvGrpSpPr>
        <p:grpSpPr bwMode="auto">
          <a:xfrm>
            <a:off x="6278563" y="6054726"/>
            <a:ext cx="169862" cy="447675"/>
            <a:chOff x="2852" y="3814"/>
            <a:chExt cx="107" cy="282"/>
          </a:xfrm>
        </p:grpSpPr>
        <p:sp>
          <p:nvSpPr>
            <p:cNvPr id="21534" name="Rectangle 11">
              <a:extLst>
                <a:ext uri="{FF2B5EF4-FFF2-40B4-BE49-F238E27FC236}">
                  <a16:creationId xmlns:a16="http://schemas.microsoft.com/office/drawing/2014/main" id="{C73B7DE6-5E11-40FC-A1E4-0007D05822BF}"/>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35" name="Freeform 12">
              <a:extLst>
                <a:ext uri="{FF2B5EF4-FFF2-40B4-BE49-F238E27FC236}">
                  <a16:creationId xmlns:a16="http://schemas.microsoft.com/office/drawing/2014/main" id="{917FDF25-021F-40E9-A74C-82DD8B628B69}"/>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511" name="Group 13">
            <a:extLst>
              <a:ext uri="{FF2B5EF4-FFF2-40B4-BE49-F238E27FC236}">
                <a16:creationId xmlns:a16="http://schemas.microsoft.com/office/drawing/2014/main" id="{88E541D5-0AEF-4C28-8436-96481DF1E3F1}"/>
              </a:ext>
            </a:extLst>
          </p:cNvPr>
          <p:cNvGrpSpPr>
            <a:grpSpLocks/>
          </p:cNvGrpSpPr>
          <p:nvPr/>
        </p:nvGrpSpPr>
        <p:grpSpPr bwMode="auto">
          <a:xfrm>
            <a:off x="5794376" y="6070601"/>
            <a:ext cx="169863" cy="385763"/>
            <a:chOff x="2547" y="3824"/>
            <a:chExt cx="107" cy="243"/>
          </a:xfrm>
        </p:grpSpPr>
        <p:sp>
          <p:nvSpPr>
            <p:cNvPr id="21532" name="Rectangle 14">
              <a:extLst>
                <a:ext uri="{FF2B5EF4-FFF2-40B4-BE49-F238E27FC236}">
                  <a16:creationId xmlns:a16="http://schemas.microsoft.com/office/drawing/2014/main" id="{662B10EE-6FBB-4B8A-8514-2359CCB5E01D}"/>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33" name="Freeform 15">
              <a:extLst>
                <a:ext uri="{FF2B5EF4-FFF2-40B4-BE49-F238E27FC236}">
                  <a16:creationId xmlns:a16="http://schemas.microsoft.com/office/drawing/2014/main" id="{8C80EEB9-2B28-4840-960C-A88737D6E6B9}"/>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512" name="Rectangle 16">
            <a:extLst>
              <a:ext uri="{FF2B5EF4-FFF2-40B4-BE49-F238E27FC236}">
                <a16:creationId xmlns:a16="http://schemas.microsoft.com/office/drawing/2014/main" id="{7E29ED8C-4D84-4D34-A521-94399C2CC7BF}"/>
              </a:ext>
            </a:extLst>
          </p:cNvPr>
          <p:cNvSpPr>
            <a:spLocks noChangeArrowheads="1"/>
          </p:cNvSpPr>
          <p:nvPr/>
        </p:nvSpPr>
        <p:spPr bwMode="auto">
          <a:xfrm>
            <a:off x="4440239" y="3063875"/>
            <a:ext cx="30120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extracellular fluid - ECF</a:t>
            </a:r>
            <a:endParaRPr lang="cs-CZ" altLang="cs-CZ" sz="2400">
              <a:latin typeface="Times New Roman" panose="02020603050405020304" pitchFamily="18" charset="0"/>
            </a:endParaRPr>
          </a:p>
        </p:txBody>
      </p:sp>
      <p:sp>
        <p:nvSpPr>
          <p:cNvPr id="21513" name="Rectangle 17">
            <a:extLst>
              <a:ext uri="{FF2B5EF4-FFF2-40B4-BE49-F238E27FC236}">
                <a16:creationId xmlns:a16="http://schemas.microsoft.com/office/drawing/2014/main" id="{1B93340B-2344-4FDB-9F0B-67BA8941772C}"/>
              </a:ext>
            </a:extLst>
          </p:cNvPr>
          <p:cNvSpPr>
            <a:spLocks noChangeArrowheads="1"/>
          </p:cNvSpPr>
          <p:nvPr/>
        </p:nvSpPr>
        <p:spPr bwMode="auto">
          <a:xfrm>
            <a:off x="4164014" y="4991100"/>
            <a:ext cx="2875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a:solidFill>
                  <a:srgbClr val="000000"/>
                </a:solidFill>
                <a:latin typeface="Times New Roman" panose="02020603050405020304" pitchFamily="18" charset="0"/>
              </a:rPr>
              <a:t>intracellular fluid - ICF</a:t>
            </a:r>
            <a:endParaRPr lang="en-US" altLang="cs-CZ" sz="2400">
              <a:latin typeface="Times New Roman" panose="02020603050405020304" pitchFamily="18" charset="0"/>
            </a:endParaRPr>
          </a:p>
        </p:txBody>
      </p:sp>
      <p:sp>
        <p:nvSpPr>
          <p:cNvPr id="21514" name="Rectangle 18">
            <a:extLst>
              <a:ext uri="{FF2B5EF4-FFF2-40B4-BE49-F238E27FC236}">
                <a16:creationId xmlns:a16="http://schemas.microsoft.com/office/drawing/2014/main" id="{CFABA7BC-3340-4BA3-A555-EC424ABBC6DD}"/>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15" name="Rectangle 19">
            <a:extLst>
              <a:ext uri="{FF2B5EF4-FFF2-40B4-BE49-F238E27FC236}">
                <a16:creationId xmlns:a16="http://schemas.microsoft.com/office/drawing/2014/main" id="{85129AD6-4D92-42FF-B264-5FE2B84FA5E0}"/>
              </a:ext>
            </a:extLst>
          </p:cNvPr>
          <p:cNvSpPr>
            <a:spLocks noChangeArrowheads="1"/>
          </p:cNvSpPr>
          <p:nvPr/>
        </p:nvSpPr>
        <p:spPr bwMode="auto">
          <a:xfrm>
            <a:off x="5199063" y="6464300"/>
            <a:ext cx="1485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2400" b="1" i="1">
                <a:solidFill>
                  <a:srgbClr val="000000"/>
                </a:solidFill>
                <a:latin typeface="Times New Roman" panose="02020603050405020304" pitchFamily="18" charset="0"/>
              </a:rPr>
              <a:t>Metabolism</a:t>
            </a:r>
            <a:endParaRPr lang="en-US" altLang="cs-CZ" sz="2400" b="1">
              <a:latin typeface="Times New Roman" panose="02020603050405020304" pitchFamily="18" charset="0"/>
            </a:endParaRPr>
          </a:p>
        </p:txBody>
      </p:sp>
      <p:sp>
        <p:nvSpPr>
          <p:cNvPr id="21516" name="Rectangle 20">
            <a:extLst>
              <a:ext uri="{FF2B5EF4-FFF2-40B4-BE49-F238E27FC236}">
                <a16:creationId xmlns:a16="http://schemas.microsoft.com/office/drawing/2014/main" id="{8E7E18CA-A7AA-4A6B-9DB7-FC0828DED04C}"/>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17" name="Rectangle 21">
            <a:extLst>
              <a:ext uri="{FF2B5EF4-FFF2-40B4-BE49-F238E27FC236}">
                <a16:creationId xmlns:a16="http://schemas.microsoft.com/office/drawing/2014/main" id="{A3A9A2B4-C4F8-43CA-9241-3F3C8E46103C}"/>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21518" name="Group 22">
            <a:extLst>
              <a:ext uri="{FF2B5EF4-FFF2-40B4-BE49-F238E27FC236}">
                <a16:creationId xmlns:a16="http://schemas.microsoft.com/office/drawing/2014/main" id="{C494B184-AD77-438C-9309-80724C5DCC6C}"/>
              </a:ext>
            </a:extLst>
          </p:cNvPr>
          <p:cNvGrpSpPr>
            <a:grpSpLocks/>
          </p:cNvGrpSpPr>
          <p:nvPr/>
        </p:nvGrpSpPr>
        <p:grpSpPr bwMode="auto">
          <a:xfrm>
            <a:off x="6159501" y="1590676"/>
            <a:ext cx="169863" cy="542925"/>
            <a:chOff x="2968" y="839"/>
            <a:chExt cx="107" cy="342"/>
          </a:xfrm>
        </p:grpSpPr>
        <p:sp>
          <p:nvSpPr>
            <p:cNvPr id="21530" name="Freeform 23">
              <a:extLst>
                <a:ext uri="{FF2B5EF4-FFF2-40B4-BE49-F238E27FC236}">
                  <a16:creationId xmlns:a16="http://schemas.microsoft.com/office/drawing/2014/main" id="{2E08F480-DC1C-4BE5-A426-85AE61204ADF}"/>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31" name="Freeform 24">
              <a:extLst>
                <a:ext uri="{FF2B5EF4-FFF2-40B4-BE49-F238E27FC236}">
                  <a16:creationId xmlns:a16="http://schemas.microsoft.com/office/drawing/2014/main" id="{C20B91AC-367F-4290-AD8E-02CFFF444534}"/>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519" name="Group 25">
            <a:extLst>
              <a:ext uri="{FF2B5EF4-FFF2-40B4-BE49-F238E27FC236}">
                <a16:creationId xmlns:a16="http://schemas.microsoft.com/office/drawing/2014/main" id="{92F1BA94-542C-42F1-AA45-89F334B6F520}"/>
              </a:ext>
            </a:extLst>
          </p:cNvPr>
          <p:cNvGrpSpPr>
            <a:grpSpLocks/>
          </p:cNvGrpSpPr>
          <p:nvPr/>
        </p:nvGrpSpPr>
        <p:grpSpPr bwMode="auto">
          <a:xfrm>
            <a:off x="5808663" y="1601788"/>
            <a:ext cx="169862" cy="508000"/>
            <a:chOff x="2747" y="846"/>
            <a:chExt cx="107" cy="320"/>
          </a:xfrm>
        </p:grpSpPr>
        <p:sp>
          <p:nvSpPr>
            <p:cNvPr id="21528" name="Rectangle 26">
              <a:extLst>
                <a:ext uri="{FF2B5EF4-FFF2-40B4-BE49-F238E27FC236}">
                  <a16:creationId xmlns:a16="http://schemas.microsoft.com/office/drawing/2014/main" id="{5F402CFC-DB15-4FDF-8815-C91218071A9C}"/>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1529" name="Freeform 27">
              <a:extLst>
                <a:ext uri="{FF2B5EF4-FFF2-40B4-BE49-F238E27FC236}">
                  <a16:creationId xmlns:a16="http://schemas.microsoft.com/office/drawing/2014/main" id="{041C6CBB-7C49-49E2-B064-5FCF3773C742}"/>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68989" name="Picture 29" descr="j0345367">
            <a:extLst>
              <a:ext uri="{FF2B5EF4-FFF2-40B4-BE49-F238E27FC236}">
                <a16:creationId xmlns:a16="http://schemas.microsoft.com/office/drawing/2014/main" id="{F7B85479-1F97-46E8-B79C-AD47D58771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90" name="Text Box 30">
            <a:extLst>
              <a:ext uri="{FF2B5EF4-FFF2-40B4-BE49-F238E27FC236}">
                <a16:creationId xmlns:a16="http://schemas.microsoft.com/office/drawing/2014/main" id="{76457560-76AB-413E-B37D-7098B72411EF}"/>
              </a:ext>
            </a:extLst>
          </p:cNvPr>
          <p:cNvSpPr txBox="1">
            <a:spLocks noChangeArrowheads="1"/>
          </p:cNvSpPr>
          <p:nvPr/>
        </p:nvSpPr>
        <p:spPr bwMode="auto">
          <a:xfrm>
            <a:off x="1524001" y="1700213"/>
            <a:ext cx="2333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800">
                <a:latin typeface="Times New Roman" panose="02020603050405020304" pitchFamily="18" charset="0"/>
              </a:rPr>
              <a:t>Concentrations</a:t>
            </a:r>
          </a:p>
        </p:txBody>
      </p:sp>
      <p:graphicFrame>
        <p:nvGraphicFramePr>
          <p:cNvPr id="168991" name="Object 37">
            <a:extLst>
              <a:ext uri="{FF2B5EF4-FFF2-40B4-BE49-F238E27FC236}">
                <a16:creationId xmlns:a16="http://schemas.microsoft.com/office/drawing/2014/main" id="{5F172569-766C-4C44-A951-FC84FDA1DDFF}"/>
              </a:ext>
            </a:extLst>
          </p:cNvPr>
          <p:cNvGraphicFramePr>
            <a:graphicFrameLocks noChangeAspect="1"/>
          </p:cNvGraphicFramePr>
          <p:nvPr/>
        </p:nvGraphicFramePr>
        <p:xfrm>
          <a:off x="8543925" y="1341438"/>
          <a:ext cx="884238" cy="792162"/>
        </p:xfrm>
        <a:graphic>
          <a:graphicData uri="http://schemas.openxmlformats.org/presentationml/2006/ole">
            <mc:AlternateContent xmlns:mc="http://schemas.openxmlformats.org/markup-compatibility/2006">
              <mc:Choice xmlns:v="urn:schemas-microsoft-com:vml" Requires="v">
                <p:oleObj name="Clip" r:id="rId5" imgW="1785823" imgH="1429207" progId="">
                  <p:embed/>
                </p:oleObj>
              </mc:Choice>
              <mc:Fallback>
                <p:oleObj name="Clip" r:id="rId5" imgW="1785823" imgH="1429207" progId="">
                  <p:embed/>
                  <p:pic>
                    <p:nvPicPr>
                      <p:cNvPr id="168991" name="Object 37">
                        <a:extLst>
                          <a:ext uri="{FF2B5EF4-FFF2-40B4-BE49-F238E27FC236}">
                            <a16:creationId xmlns:a16="http://schemas.microsoft.com/office/drawing/2014/main" id="{5F172569-766C-4C44-A951-FC84FDA1DDF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43925" y="1341438"/>
                        <a:ext cx="88423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8992" name="Text Box 32">
            <a:extLst>
              <a:ext uri="{FF2B5EF4-FFF2-40B4-BE49-F238E27FC236}">
                <a16:creationId xmlns:a16="http://schemas.microsoft.com/office/drawing/2014/main" id="{13D5E1C3-83AD-4733-BDC4-E6D89ACC8E28}"/>
              </a:ext>
            </a:extLst>
          </p:cNvPr>
          <p:cNvSpPr txBox="1">
            <a:spLocks noChangeArrowheads="1"/>
          </p:cNvSpPr>
          <p:nvPr/>
        </p:nvSpPr>
        <p:spPr bwMode="auto">
          <a:xfrm>
            <a:off x="6311901" y="1387475"/>
            <a:ext cx="2663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Balance estimation</a:t>
            </a:r>
          </a:p>
        </p:txBody>
      </p:sp>
      <p:pic>
        <p:nvPicPr>
          <p:cNvPr id="168993" name="Picture 33" descr="j0345367">
            <a:extLst>
              <a:ext uri="{FF2B5EF4-FFF2-40B4-BE49-F238E27FC236}">
                <a16:creationId xmlns:a16="http://schemas.microsoft.com/office/drawing/2014/main" id="{D20BD57E-A94D-4999-ACE5-AFAA097DC5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94" name="Line 34">
            <a:extLst>
              <a:ext uri="{FF2B5EF4-FFF2-40B4-BE49-F238E27FC236}">
                <a16:creationId xmlns:a16="http://schemas.microsoft.com/office/drawing/2014/main" id="{4660D5A9-99DC-494F-8D02-6BCA2D8E55FF}"/>
              </a:ext>
            </a:extLst>
          </p:cNvPr>
          <p:cNvSpPr>
            <a:spLocks noChangeShapeType="1"/>
          </p:cNvSpPr>
          <p:nvPr/>
        </p:nvSpPr>
        <p:spPr bwMode="auto">
          <a:xfrm>
            <a:off x="2927351" y="2205038"/>
            <a:ext cx="1655763" cy="6477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8995" name="Line 35">
            <a:extLst>
              <a:ext uri="{FF2B5EF4-FFF2-40B4-BE49-F238E27FC236}">
                <a16:creationId xmlns:a16="http://schemas.microsoft.com/office/drawing/2014/main" id="{6547A5C4-516E-465C-B154-59794051EB4F}"/>
              </a:ext>
            </a:extLst>
          </p:cNvPr>
          <p:cNvSpPr>
            <a:spLocks noChangeShapeType="1"/>
          </p:cNvSpPr>
          <p:nvPr/>
        </p:nvSpPr>
        <p:spPr bwMode="auto">
          <a:xfrm flipH="1">
            <a:off x="9480551" y="1196975"/>
            <a:ext cx="576263" cy="503238"/>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27" name="Text Box 37">
            <a:extLst>
              <a:ext uri="{FF2B5EF4-FFF2-40B4-BE49-F238E27FC236}">
                <a16:creationId xmlns:a16="http://schemas.microsoft.com/office/drawing/2014/main" id="{A1AFF57A-6FB3-4D2E-96B4-963050CDC85F}"/>
              </a:ext>
            </a:extLst>
          </p:cNvPr>
          <p:cNvSpPr txBox="1">
            <a:spLocks noChangeArrowheads="1"/>
          </p:cNvSpPr>
          <p:nvPr/>
        </p:nvSpPr>
        <p:spPr bwMode="auto">
          <a:xfrm>
            <a:off x="3863976" y="811213"/>
            <a:ext cx="454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en-US" altLang="cs-CZ" sz="2400" b="1" i="1">
                <a:latin typeface="Times New Roman" panose="02020603050405020304" pitchFamily="18" charset="0"/>
              </a:rPr>
              <a:t>External environment of organism</a:t>
            </a:r>
            <a:endParaRPr lang="cs-CZ" altLang="cs-CZ" sz="2400" b="1" i="1">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68989"/>
                                        </p:tgtEl>
                                        <p:attrNameLst>
                                          <p:attrName>style.visibility</p:attrName>
                                        </p:attrNameLst>
                                      </p:cBhvr>
                                      <p:to>
                                        <p:strVal val="visible"/>
                                      </p:to>
                                    </p:set>
                                    <p:animEffect transition="in" filter="checkerboard(across)">
                                      <p:cBhvr>
                                        <p:cTn id="7" dur="500"/>
                                        <p:tgtEl>
                                          <p:spTgt spid="16898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68990"/>
                                        </p:tgtEl>
                                        <p:attrNameLst>
                                          <p:attrName>style.visibility</p:attrName>
                                        </p:attrNameLst>
                                      </p:cBhvr>
                                      <p:to>
                                        <p:strVal val="visible"/>
                                      </p:to>
                                    </p:set>
                                    <p:animEffect transition="in" filter="checkerboard(across)">
                                      <p:cBhvr>
                                        <p:cTn id="10" dur="500"/>
                                        <p:tgtEl>
                                          <p:spTgt spid="168990"/>
                                        </p:tgtEl>
                                      </p:cBhvr>
                                    </p:animEffect>
                                  </p:childTnLst>
                                </p:cTn>
                              </p:par>
                              <p:par>
                                <p:cTn id="11" presetID="5" presetClass="entr" presetSubtype="10" fill="hold" nodeType="withEffect">
                                  <p:stCondLst>
                                    <p:cond delay="0"/>
                                  </p:stCondLst>
                                  <p:childTnLst>
                                    <p:set>
                                      <p:cBhvr>
                                        <p:cTn id="12" dur="1" fill="hold">
                                          <p:stCondLst>
                                            <p:cond delay="0"/>
                                          </p:stCondLst>
                                        </p:cTn>
                                        <p:tgtEl>
                                          <p:spTgt spid="168994"/>
                                        </p:tgtEl>
                                        <p:attrNameLst>
                                          <p:attrName>style.visibility</p:attrName>
                                        </p:attrNameLst>
                                      </p:cBhvr>
                                      <p:to>
                                        <p:strVal val="visible"/>
                                      </p:to>
                                    </p:set>
                                    <p:animEffect transition="in" filter="checkerboard(across)">
                                      <p:cBhvr>
                                        <p:cTn id="13" dur="500"/>
                                        <p:tgtEl>
                                          <p:spTgt spid="16899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168992"/>
                                        </p:tgtEl>
                                        <p:attrNameLst>
                                          <p:attrName>style.visibility</p:attrName>
                                        </p:attrNameLst>
                                      </p:cBhvr>
                                      <p:to>
                                        <p:strVal val="visible"/>
                                      </p:to>
                                    </p:set>
                                    <p:animEffect transition="in" filter="checkerboard(across)">
                                      <p:cBhvr>
                                        <p:cTn id="18" dur="500"/>
                                        <p:tgtEl>
                                          <p:spTgt spid="168992"/>
                                        </p:tgtEl>
                                      </p:cBhvr>
                                    </p:animEffect>
                                  </p:childTnLst>
                                </p:cTn>
                              </p:par>
                              <p:par>
                                <p:cTn id="19" presetID="5" presetClass="entr" presetSubtype="10" fill="hold" nodeType="withEffect">
                                  <p:stCondLst>
                                    <p:cond delay="0"/>
                                  </p:stCondLst>
                                  <p:childTnLst>
                                    <p:set>
                                      <p:cBhvr>
                                        <p:cTn id="20" dur="1" fill="hold">
                                          <p:stCondLst>
                                            <p:cond delay="0"/>
                                          </p:stCondLst>
                                        </p:cTn>
                                        <p:tgtEl>
                                          <p:spTgt spid="168991"/>
                                        </p:tgtEl>
                                        <p:attrNameLst>
                                          <p:attrName>style.visibility</p:attrName>
                                        </p:attrNameLst>
                                      </p:cBhvr>
                                      <p:to>
                                        <p:strVal val="visible"/>
                                      </p:to>
                                    </p:set>
                                    <p:animEffect transition="in" filter="checkerboard(across)">
                                      <p:cBhvr>
                                        <p:cTn id="21" dur="500"/>
                                        <p:tgtEl>
                                          <p:spTgt spid="168991"/>
                                        </p:tgtEl>
                                      </p:cBhvr>
                                    </p:animEffect>
                                  </p:childTnLst>
                                </p:cTn>
                              </p:par>
                              <p:par>
                                <p:cTn id="22" presetID="5" presetClass="entr" presetSubtype="10" fill="hold" nodeType="withEffect">
                                  <p:stCondLst>
                                    <p:cond delay="0"/>
                                  </p:stCondLst>
                                  <p:childTnLst>
                                    <p:set>
                                      <p:cBhvr>
                                        <p:cTn id="23" dur="1" fill="hold">
                                          <p:stCondLst>
                                            <p:cond delay="0"/>
                                          </p:stCondLst>
                                        </p:cTn>
                                        <p:tgtEl>
                                          <p:spTgt spid="168995"/>
                                        </p:tgtEl>
                                        <p:attrNameLst>
                                          <p:attrName>style.visibility</p:attrName>
                                        </p:attrNameLst>
                                      </p:cBhvr>
                                      <p:to>
                                        <p:strVal val="visible"/>
                                      </p:to>
                                    </p:set>
                                    <p:animEffect transition="in" filter="checkerboard(across)">
                                      <p:cBhvr>
                                        <p:cTn id="24" dur="500"/>
                                        <p:tgtEl>
                                          <p:spTgt spid="168995"/>
                                        </p:tgtEl>
                                      </p:cBhvr>
                                    </p:animEffect>
                                  </p:childTnLst>
                                </p:cTn>
                              </p:par>
                              <p:par>
                                <p:cTn id="25" presetID="5" presetClass="entr" presetSubtype="10" fill="hold" nodeType="withEffect">
                                  <p:stCondLst>
                                    <p:cond delay="0"/>
                                  </p:stCondLst>
                                  <p:childTnLst>
                                    <p:set>
                                      <p:cBhvr>
                                        <p:cTn id="26" dur="1" fill="hold">
                                          <p:stCondLst>
                                            <p:cond delay="0"/>
                                          </p:stCondLst>
                                        </p:cTn>
                                        <p:tgtEl>
                                          <p:spTgt spid="168993"/>
                                        </p:tgtEl>
                                        <p:attrNameLst>
                                          <p:attrName>style.visibility</p:attrName>
                                        </p:attrNameLst>
                                      </p:cBhvr>
                                      <p:to>
                                        <p:strVal val="visible"/>
                                      </p:to>
                                    </p:set>
                                    <p:animEffect transition="in" filter="checkerboard(across)">
                                      <p:cBhvr>
                                        <p:cTn id="27" dur="500"/>
                                        <p:tgtEl>
                                          <p:spTgt spid="1689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90" grpId="0"/>
      <p:bldP spid="16899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5F920750-C3B3-4CBA-8435-2B4438DEBD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54687" y="0"/>
            <a:ext cx="5428851" cy="6858000"/>
          </a:xfrm>
          <a:prstGeom prst="rect">
            <a:avLst/>
          </a:prstGeom>
        </p:spPr>
      </p:pic>
    </p:spTree>
    <p:custDataLst>
      <p:tags r:id="rId1"/>
    </p:custDataLst>
    <p:extLst>
      <p:ext uri="{BB962C8B-B14F-4D97-AF65-F5344CB8AC3E}">
        <p14:creationId xmlns:p14="http://schemas.microsoft.com/office/powerpoint/2010/main" val="187507410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A7117325-D6C7-4C45-9D77-7214578440AC}"/>
              </a:ext>
            </a:extLst>
          </p:cNvPr>
          <p:cNvSpPr>
            <a:spLocks noGrp="1" noChangeArrowheads="1"/>
          </p:cNvSpPr>
          <p:nvPr>
            <p:ph type="title"/>
          </p:nvPr>
        </p:nvSpPr>
        <p:spPr>
          <a:xfrm>
            <a:off x="3384550" y="1"/>
            <a:ext cx="7283450" cy="1223963"/>
          </a:xfrm>
        </p:spPr>
        <p:txBody>
          <a:bodyPr/>
          <a:lstStyle/>
          <a:p>
            <a:pPr eaLnBrk="1" hangingPunct="1"/>
            <a:r>
              <a:rPr lang="cs-CZ" altLang="cs-CZ" dirty="0" err="1"/>
              <a:t>Siggaard</a:t>
            </a:r>
            <a:r>
              <a:rPr lang="cs-CZ" altLang="cs-CZ" dirty="0"/>
              <a:t>-Andersen (1960-1962)</a:t>
            </a:r>
          </a:p>
        </p:txBody>
      </p:sp>
      <p:graphicFrame>
        <p:nvGraphicFramePr>
          <p:cNvPr id="97284" name="Object 3">
            <a:extLst>
              <a:ext uri="{FF2B5EF4-FFF2-40B4-BE49-F238E27FC236}">
                <a16:creationId xmlns:a16="http://schemas.microsoft.com/office/drawing/2014/main" id="{0DC378CB-2207-4606-8335-AAD3A278B1AA}"/>
              </a:ext>
            </a:extLst>
          </p:cNvPr>
          <p:cNvGraphicFramePr>
            <a:graphicFrameLocks noGrp="1" noChangeAspect="1"/>
          </p:cNvGraphicFramePr>
          <p:nvPr>
            <p:ph idx="1"/>
          </p:nvPr>
        </p:nvGraphicFramePr>
        <p:xfrm>
          <a:off x="8904288" y="4076700"/>
          <a:ext cx="1339850" cy="2228850"/>
        </p:xfrm>
        <a:graphic>
          <a:graphicData uri="http://schemas.openxmlformats.org/presentationml/2006/ole">
            <mc:AlternateContent xmlns:mc="http://schemas.openxmlformats.org/markup-compatibility/2006">
              <mc:Choice xmlns:v="urn:schemas-microsoft-com:vml" Requires="v">
                <p:oleObj name="Flash Document" r:id="rId4" imgW="1339920" imgH="2228760" progId="">
                  <p:embed/>
                </p:oleObj>
              </mc:Choice>
              <mc:Fallback>
                <p:oleObj name="Flash Document" r:id="rId4" imgW="1339920" imgH="2228760" progId="">
                  <p:embed/>
                  <p:pic>
                    <p:nvPicPr>
                      <p:cNvPr id="97284" name="Object 3">
                        <a:extLst>
                          <a:ext uri="{FF2B5EF4-FFF2-40B4-BE49-F238E27FC236}">
                            <a16:creationId xmlns:a16="http://schemas.microsoft.com/office/drawing/2014/main" id="{0DC378CB-2207-4606-8335-AAD3A278B1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04288" y="4076700"/>
                        <a:ext cx="1339850" cy="2228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6612" name="Text Box 6">
            <a:extLst>
              <a:ext uri="{FF2B5EF4-FFF2-40B4-BE49-F238E27FC236}">
                <a16:creationId xmlns:a16="http://schemas.microsoft.com/office/drawing/2014/main" id="{D874D072-7ECF-426F-B8B0-235E84DFC136}"/>
              </a:ext>
            </a:extLst>
          </p:cNvPr>
          <p:cNvSpPr txBox="1">
            <a:spLocks noChangeArrowheads="1"/>
          </p:cNvSpPr>
          <p:nvPr/>
        </p:nvSpPr>
        <p:spPr bwMode="auto">
          <a:xfrm>
            <a:off x="1900238" y="1792288"/>
            <a:ext cx="48879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chemeClr val="folHlink"/>
                </a:solidFill>
              </a:rPr>
              <a:t>Definition </a:t>
            </a:r>
            <a:r>
              <a:rPr lang="cs-CZ" altLang="cs-CZ" sz="2400" b="1" i="1"/>
              <a:t>(for blood in vitro)</a:t>
            </a:r>
            <a:endParaRPr lang="cs-CZ" altLang="cs-CZ" sz="2400" b="1" i="1">
              <a:solidFill>
                <a:schemeClr val="folHlink"/>
              </a:solidFill>
            </a:endParaRPr>
          </a:p>
        </p:txBody>
      </p:sp>
      <p:sp>
        <p:nvSpPr>
          <p:cNvPr id="196613" name="Text Box 7">
            <a:extLst>
              <a:ext uri="{FF2B5EF4-FFF2-40B4-BE49-F238E27FC236}">
                <a16:creationId xmlns:a16="http://schemas.microsoft.com/office/drawing/2014/main" id="{367EB5BB-4F24-4D5F-AC5D-544462C7A706}"/>
              </a:ext>
            </a:extLst>
          </p:cNvPr>
          <p:cNvSpPr txBox="1">
            <a:spLocks noChangeArrowheads="1"/>
          </p:cNvSpPr>
          <p:nvPr/>
        </p:nvSpPr>
        <p:spPr bwMode="auto">
          <a:xfrm>
            <a:off x="1774825" y="2349501"/>
            <a:ext cx="8267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0099FF"/>
                </a:solidFill>
              </a:rPr>
              <a:t>- Buffer base:</a:t>
            </a:r>
            <a:r>
              <a:rPr lang="cs-CZ" altLang="cs-CZ" sz="2400" b="1">
                <a:solidFill>
                  <a:srgbClr val="37B3FF"/>
                </a:solidFill>
              </a:rPr>
              <a:t> </a:t>
            </a:r>
            <a:r>
              <a:rPr lang="cs-CZ" altLang="cs-CZ" sz="2400"/>
              <a:t>[BB]=[HCO</a:t>
            </a:r>
            <a:r>
              <a:rPr lang="cs-CZ" altLang="cs-CZ" sz="2400" baseline="-25000"/>
              <a:t>3</a:t>
            </a:r>
            <a:r>
              <a:rPr lang="cs-CZ" altLang="cs-CZ" sz="2400" baseline="40000"/>
              <a:t>-</a:t>
            </a:r>
            <a:r>
              <a:rPr lang="cs-CZ" altLang="cs-CZ" sz="2400"/>
              <a:t>]+[Buf</a:t>
            </a:r>
            <a:r>
              <a:rPr lang="cs-CZ" altLang="cs-CZ" sz="2400" baseline="40000"/>
              <a:t>-</a:t>
            </a:r>
            <a:r>
              <a:rPr lang="cs-CZ" altLang="cs-CZ" sz="2400"/>
              <a:t>] independed on pCO</a:t>
            </a:r>
            <a:r>
              <a:rPr lang="cs-CZ" altLang="cs-CZ" sz="2400" baseline="-25000"/>
              <a:t>2</a:t>
            </a:r>
            <a:r>
              <a:rPr lang="cs-CZ" altLang="cs-CZ" sz="2400" b="1">
                <a:solidFill>
                  <a:schemeClr val="folHlink"/>
                </a:solidFill>
              </a:rPr>
              <a:t> </a:t>
            </a:r>
            <a:endParaRPr lang="cs-CZ" altLang="cs-CZ" sz="2400" b="1" i="1">
              <a:solidFill>
                <a:schemeClr val="folHlink"/>
              </a:solidFill>
            </a:endParaRPr>
          </a:p>
        </p:txBody>
      </p:sp>
      <p:sp>
        <p:nvSpPr>
          <p:cNvPr id="97288" name="Text Box 8">
            <a:extLst>
              <a:ext uri="{FF2B5EF4-FFF2-40B4-BE49-F238E27FC236}">
                <a16:creationId xmlns:a16="http://schemas.microsoft.com/office/drawing/2014/main" id="{DDB24F4A-CDD0-40E2-B5F1-CC5032A7EBB7}"/>
              </a:ext>
            </a:extLst>
          </p:cNvPr>
          <p:cNvSpPr txBox="1">
            <a:spLocks noChangeArrowheads="1"/>
          </p:cNvSpPr>
          <p:nvPr/>
        </p:nvSpPr>
        <p:spPr bwMode="auto">
          <a:xfrm>
            <a:off x="1847851" y="2924175"/>
            <a:ext cx="77771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400" b="1">
                <a:solidFill>
                  <a:srgbClr val="0099FF"/>
                </a:solidFill>
              </a:rPr>
              <a:t>Normal buffer base:</a:t>
            </a:r>
            <a:r>
              <a:rPr lang="cs-CZ" altLang="cs-CZ" sz="2400" b="1">
                <a:solidFill>
                  <a:srgbClr val="37B3FF"/>
                </a:solidFill>
              </a:rPr>
              <a:t> </a:t>
            </a:r>
            <a:r>
              <a:rPr lang="cs-CZ" altLang="cs-CZ" sz="2400"/>
              <a:t>[NBB]</a:t>
            </a:r>
          </a:p>
          <a:p>
            <a:pPr eaLnBrk="1" hangingPunct="1">
              <a:spcBef>
                <a:spcPct val="0"/>
              </a:spcBef>
              <a:buClrTx/>
              <a:buFontTx/>
              <a:buNone/>
            </a:pPr>
            <a:r>
              <a:rPr lang="cs-CZ" altLang="cs-CZ" sz="2400"/>
              <a:t>	[BB] at pH=7.4 and  pCO=40 torr and given </a:t>
            </a:r>
            <a:r>
              <a:rPr lang="cs-CZ" altLang="cs-CZ" sz="2400" b="1"/>
              <a:t>cHb</a:t>
            </a:r>
          </a:p>
          <a:p>
            <a:pPr eaLnBrk="1" hangingPunct="1">
              <a:spcBef>
                <a:spcPct val="0"/>
              </a:spcBef>
              <a:buClrTx/>
              <a:buFontTx/>
              <a:buNone/>
            </a:pPr>
            <a:r>
              <a:rPr lang="cs-CZ" altLang="cs-CZ" sz="2400" b="1"/>
              <a:t>	</a:t>
            </a:r>
            <a:r>
              <a:rPr lang="cs-CZ" altLang="cs-CZ" sz="2400"/>
              <a:t>(a but in normal albumin)</a:t>
            </a:r>
            <a:endParaRPr lang="cs-CZ" altLang="cs-CZ" sz="2400" b="1"/>
          </a:p>
        </p:txBody>
      </p:sp>
      <p:sp>
        <p:nvSpPr>
          <p:cNvPr id="97289" name="Text Box 9">
            <a:extLst>
              <a:ext uri="{FF2B5EF4-FFF2-40B4-BE49-F238E27FC236}">
                <a16:creationId xmlns:a16="http://schemas.microsoft.com/office/drawing/2014/main" id="{E1854641-70D8-4EAF-A6E0-435E2D0335A2}"/>
              </a:ext>
            </a:extLst>
          </p:cNvPr>
          <p:cNvSpPr txBox="1">
            <a:spLocks noChangeArrowheads="1"/>
          </p:cNvSpPr>
          <p:nvPr/>
        </p:nvSpPr>
        <p:spPr bwMode="auto">
          <a:xfrm>
            <a:off x="1919288" y="4149726"/>
            <a:ext cx="4905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400" b="1">
                <a:solidFill>
                  <a:srgbClr val="0099FF"/>
                </a:solidFill>
              </a:rPr>
              <a:t> Base Excess:</a:t>
            </a:r>
            <a:r>
              <a:rPr lang="cs-CZ" altLang="cs-CZ" sz="2400" b="1">
                <a:solidFill>
                  <a:srgbClr val="37B3FF"/>
                </a:solidFill>
              </a:rPr>
              <a:t> </a:t>
            </a:r>
            <a:r>
              <a:rPr lang="cs-CZ" altLang="cs-CZ" sz="2400"/>
              <a:t>[BE]=[BB]-[NBB]</a:t>
            </a:r>
            <a:endParaRPr lang="cs-CZ" altLang="cs-CZ" sz="2400" b="1"/>
          </a:p>
        </p:txBody>
      </p:sp>
      <p:sp>
        <p:nvSpPr>
          <p:cNvPr id="97290" name="Text Box 10">
            <a:extLst>
              <a:ext uri="{FF2B5EF4-FFF2-40B4-BE49-F238E27FC236}">
                <a16:creationId xmlns:a16="http://schemas.microsoft.com/office/drawing/2014/main" id="{53AC9F30-8CE9-40DE-B4CF-9801032163E4}"/>
              </a:ext>
            </a:extLst>
          </p:cNvPr>
          <p:cNvSpPr txBox="1">
            <a:spLocks noChangeArrowheads="1"/>
          </p:cNvSpPr>
          <p:nvPr/>
        </p:nvSpPr>
        <p:spPr bwMode="auto">
          <a:xfrm>
            <a:off x="1876425" y="4611689"/>
            <a:ext cx="7094538"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chemeClr val="folHlink"/>
                </a:solidFill>
              </a:rPr>
              <a:t>Defined only for standard condition</a:t>
            </a:r>
          </a:p>
          <a:p>
            <a:pPr eaLnBrk="1" hangingPunct="1">
              <a:spcBef>
                <a:spcPct val="0"/>
              </a:spcBef>
              <a:buClrTx/>
              <a:buFontTx/>
              <a:buNone/>
            </a:pPr>
            <a:r>
              <a:rPr lang="cs-CZ" altLang="cs-CZ" sz="2400" b="1">
                <a:solidFill>
                  <a:schemeClr val="folHlink"/>
                </a:solidFill>
              </a:rPr>
              <a:t> </a:t>
            </a:r>
            <a:r>
              <a:rPr lang="cs-CZ" altLang="cs-CZ" sz="2400" b="1" i="1"/>
              <a:t>  not included hypo/hyperalbuminemia</a:t>
            </a:r>
          </a:p>
          <a:p>
            <a:pPr eaLnBrk="1" hangingPunct="1">
              <a:spcBef>
                <a:spcPct val="0"/>
              </a:spcBef>
              <a:buClrTx/>
              <a:buFontTx/>
              <a:buNone/>
            </a:pPr>
            <a:r>
              <a:rPr lang="cs-CZ" altLang="cs-CZ" sz="2400" i="1"/>
              <a:t>                      </a:t>
            </a:r>
            <a:r>
              <a:rPr lang="cs-CZ" altLang="cs-CZ" sz="2400" b="1" i="1"/>
              <a:t>dilution a dehydratation</a:t>
            </a:r>
          </a:p>
          <a:p>
            <a:pPr eaLnBrk="1" hangingPunct="1">
              <a:spcBef>
                <a:spcPct val="0"/>
              </a:spcBef>
              <a:buClrTx/>
              <a:buFontTx/>
              <a:buNone/>
            </a:pPr>
            <a:r>
              <a:rPr lang="cs-CZ" altLang="cs-CZ" sz="2400" i="1"/>
              <a:t>   original measurement for BE curve construction</a:t>
            </a:r>
          </a:p>
          <a:p>
            <a:pPr eaLnBrk="1" hangingPunct="1">
              <a:spcBef>
                <a:spcPct val="0"/>
              </a:spcBef>
              <a:buClrTx/>
              <a:buFontTx/>
              <a:buNone/>
            </a:pPr>
            <a:r>
              <a:rPr lang="cs-CZ" altLang="cs-CZ" sz="2400" i="1"/>
              <a:t>                           was provided at 38°C</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97288">
                                            <p:txEl>
                                              <p:pRg st="0" end="0"/>
                                            </p:txEl>
                                          </p:spTgt>
                                        </p:tgtEl>
                                        <p:attrNameLst>
                                          <p:attrName>style.visibility</p:attrName>
                                        </p:attrNameLst>
                                      </p:cBhvr>
                                      <p:to>
                                        <p:strVal val="visible"/>
                                      </p:to>
                                    </p:set>
                                    <p:animEffect transition="in" filter="checkerboard(across)">
                                      <p:cBhvr>
                                        <p:cTn id="7" dur="500"/>
                                        <p:tgtEl>
                                          <p:spTgt spid="97288">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97288">
                                            <p:txEl>
                                              <p:pRg st="1" end="1"/>
                                            </p:txEl>
                                          </p:spTgt>
                                        </p:tgtEl>
                                        <p:attrNameLst>
                                          <p:attrName>style.visibility</p:attrName>
                                        </p:attrNameLst>
                                      </p:cBhvr>
                                      <p:to>
                                        <p:strVal val="visible"/>
                                      </p:to>
                                    </p:set>
                                    <p:animEffect transition="in" filter="checkerboard(across)">
                                      <p:cBhvr>
                                        <p:cTn id="10" dur="500"/>
                                        <p:tgtEl>
                                          <p:spTgt spid="97288">
                                            <p:txEl>
                                              <p:pRg st="1" end="1"/>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97288">
                                            <p:txEl>
                                              <p:pRg st="2" end="2"/>
                                            </p:txEl>
                                          </p:spTgt>
                                        </p:tgtEl>
                                        <p:attrNameLst>
                                          <p:attrName>style.visibility</p:attrName>
                                        </p:attrNameLst>
                                      </p:cBhvr>
                                      <p:to>
                                        <p:strVal val="visible"/>
                                      </p:to>
                                    </p:set>
                                    <p:animEffect transition="in" filter="checkerboard(across)">
                                      <p:cBhvr>
                                        <p:cTn id="13" dur="500"/>
                                        <p:tgtEl>
                                          <p:spTgt spid="97288">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97289"/>
                                        </p:tgtEl>
                                        <p:attrNameLst>
                                          <p:attrName>style.visibility</p:attrName>
                                        </p:attrNameLst>
                                      </p:cBhvr>
                                      <p:to>
                                        <p:strVal val="visible"/>
                                      </p:to>
                                    </p:set>
                                    <p:animEffect transition="in" filter="checkerboard(across)">
                                      <p:cBhvr>
                                        <p:cTn id="18" dur="500"/>
                                        <p:tgtEl>
                                          <p:spTgt spid="9728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97290"/>
                                        </p:tgtEl>
                                        <p:attrNameLst>
                                          <p:attrName>style.visibility</p:attrName>
                                        </p:attrNameLst>
                                      </p:cBhvr>
                                      <p:to>
                                        <p:strVal val="visible"/>
                                      </p:to>
                                    </p:set>
                                    <p:animEffect transition="in" filter="checkerboard(across)">
                                      <p:cBhvr>
                                        <p:cTn id="23" dur="500"/>
                                        <p:tgtEl>
                                          <p:spTgt spid="9729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10" fill="hold" nodeType="clickEffect">
                                  <p:stCondLst>
                                    <p:cond delay="0"/>
                                  </p:stCondLst>
                                  <p:childTnLst>
                                    <p:set>
                                      <p:cBhvr>
                                        <p:cTn id="27" dur="1" fill="hold">
                                          <p:stCondLst>
                                            <p:cond delay="0"/>
                                          </p:stCondLst>
                                        </p:cTn>
                                        <p:tgtEl>
                                          <p:spTgt spid="97284"/>
                                        </p:tgtEl>
                                        <p:attrNameLst>
                                          <p:attrName>style.visibility</p:attrName>
                                        </p:attrNameLst>
                                      </p:cBhvr>
                                      <p:to>
                                        <p:strVal val="visible"/>
                                      </p:to>
                                    </p:set>
                                    <p:animEffect transition="in" filter="checkerboard(across)">
                                      <p:cBhvr>
                                        <p:cTn id="28" dur="500"/>
                                        <p:tgtEl>
                                          <p:spTgt spid="97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p:bldP spid="97290"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BE891044-4B07-4132-99EB-3F61440E1D1D}"/>
              </a:ext>
            </a:extLst>
          </p:cNvPr>
          <p:cNvSpPr>
            <a:spLocks noGrp="1" noChangeArrowheads="1"/>
          </p:cNvSpPr>
          <p:nvPr>
            <p:ph type="title"/>
          </p:nvPr>
        </p:nvSpPr>
        <p:spPr>
          <a:xfrm>
            <a:off x="1992314" y="692151"/>
            <a:ext cx="8218487" cy="1008063"/>
          </a:xfrm>
        </p:spPr>
        <p:txBody>
          <a:bodyPr/>
          <a:lstStyle/>
          <a:p>
            <a:pPr eaLnBrk="1" hangingPunct="1"/>
            <a:r>
              <a:rPr lang="cs-CZ" altLang="cs-CZ" dirty="0" err="1"/>
              <a:t>Problems</a:t>
            </a:r>
            <a:r>
              <a:rPr lang="cs-CZ" altLang="cs-CZ" dirty="0"/>
              <a:t> </a:t>
            </a:r>
            <a:r>
              <a:rPr lang="cs-CZ" altLang="cs-CZ" dirty="0" err="1"/>
              <a:t>of</a:t>
            </a:r>
            <a:r>
              <a:rPr lang="cs-CZ" altLang="cs-CZ" dirty="0"/>
              <a:t>  </a:t>
            </a:r>
            <a:r>
              <a:rPr lang="cs-CZ" altLang="cs-CZ" dirty="0" err="1"/>
              <a:t>Danish</a:t>
            </a:r>
            <a:r>
              <a:rPr lang="cs-CZ" altLang="cs-CZ" dirty="0"/>
              <a:t> </a:t>
            </a:r>
            <a:r>
              <a:rPr lang="cs-CZ" altLang="cs-CZ" dirty="0" err="1"/>
              <a:t>approach</a:t>
            </a:r>
            <a:endParaRPr lang="cs-CZ" altLang="cs-CZ" dirty="0"/>
          </a:p>
        </p:txBody>
      </p:sp>
      <p:sp>
        <p:nvSpPr>
          <p:cNvPr id="198659" name="Rectangle 3">
            <a:extLst>
              <a:ext uri="{FF2B5EF4-FFF2-40B4-BE49-F238E27FC236}">
                <a16:creationId xmlns:a16="http://schemas.microsoft.com/office/drawing/2014/main" id="{935D6E54-D6D2-4AD5-B862-3AF4EAE3E63A}"/>
              </a:ext>
            </a:extLst>
          </p:cNvPr>
          <p:cNvSpPr>
            <a:spLocks noGrp="1" noChangeArrowheads="1"/>
          </p:cNvSpPr>
          <p:nvPr>
            <p:ph type="body" idx="1"/>
          </p:nvPr>
        </p:nvSpPr>
        <p:spPr/>
        <p:txBody>
          <a:bodyPr/>
          <a:lstStyle/>
          <a:p>
            <a:pPr eaLnBrk="1" hangingPunct="1"/>
            <a:r>
              <a:rPr lang="cs-CZ" altLang="cs-CZ"/>
              <a:t>Problems in acute patients with abnormal hypo/hyperalbuminemia </a:t>
            </a:r>
          </a:p>
          <a:p>
            <a:pPr eaLnBrk="1" hangingPunct="1"/>
            <a:endParaRPr lang="cs-CZ" altLang="cs-CZ"/>
          </a:p>
          <a:p>
            <a:pPr eaLnBrk="1" hangingPunct="1"/>
            <a:r>
              <a:rPr lang="cs-CZ" altLang="cs-CZ"/>
              <a:t>(if original Siggaard-Andersen nomogram is used). </a:t>
            </a:r>
          </a:p>
          <a:p>
            <a:pPr eaLnBrk="1" hangingPunct="1"/>
            <a:endParaRPr lang="cs-CZ" altLang="cs-CZ"/>
          </a:p>
        </p:txBody>
      </p:sp>
    </p:spTree>
    <p:custDataLst>
      <p:tags r:id="rId1"/>
    </p:custData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aphicFrame>
        <p:nvGraphicFramePr>
          <p:cNvPr id="97282" name="Objekt 3">
            <a:extLst>
              <a:ext uri="{FF2B5EF4-FFF2-40B4-BE49-F238E27FC236}">
                <a16:creationId xmlns:a16="http://schemas.microsoft.com/office/drawing/2014/main" id="{2E608B6C-67C3-4CEC-9A73-998677184884}"/>
              </a:ext>
            </a:extLst>
          </p:cNvPr>
          <p:cNvGraphicFramePr>
            <a:graphicFrameLocks noChangeAspect="1"/>
          </p:cNvGraphicFramePr>
          <p:nvPr/>
        </p:nvGraphicFramePr>
        <p:xfrm>
          <a:off x="1535465" y="-4498"/>
          <a:ext cx="9132183" cy="6849534"/>
        </p:xfrm>
        <a:graphic>
          <a:graphicData uri="http://schemas.openxmlformats.org/presentationml/2006/ole">
            <mc:AlternateContent xmlns:mc="http://schemas.openxmlformats.org/markup-compatibility/2006">
              <mc:Choice xmlns:v="urn:schemas-microsoft-com:vml" Requires="v">
                <p:oleObj name="Acrobat Document" r:id="rId4" imgW="5486400" imgH="4114800" progId="Acrobat.Document.DC">
                  <p:embed/>
                </p:oleObj>
              </mc:Choice>
              <mc:Fallback>
                <p:oleObj name="Acrobat Document" r:id="rId4" imgW="5486400" imgH="4114800" progId="Acrobat.Document.DC">
                  <p:embed/>
                  <p:pic>
                    <p:nvPicPr>
                      <p:cNvPr id="97282" name="Objekt 3">
                        <a:extLst>
                          <a:ext uri="{FF2B5EF4-FFF2-40B4-BE49-F238E27FC236}">
                            <a16:creationId xmlns:a16="http://schemas.microsoft.com/office/drawing/2014/main" id="{2E608B6C-67C3-4CEC-9A73-9986771848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35465" y="-4498"/>
                        <a:ext cx="9132183" cy="6849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extovéPole 1">
            <a:extLst>
              <a:ext uri="{FF2B5EF4-FFF2-40B4-BE49-F238E27FC236}">
                <a16:creationId xmlns:a16="http://schemas.microsoft.com/office/drawing/2014/main" id="{CEB54A5A-63B5-41C1-944F-AC67F16E371C}"/>
              </a:ext>
            </a:extLst>
          </p:cNvPr>
          <p:cNvSpPr txBox="1"/>
          <p:nvPr/>
        </p:nvSpPr>
        <p:spPr>
          <a:xfrm>
            <a:off x="211541" y="1849272"/>
            <a:ext cx="1589964" cy="646331"/>
          </a:xfrm>
          <a:prstGeom prst="rect">
            <a:avLst/>
          </a:prstGeom>
          <a:solidFill>
            <a:srgbClr val="FFFF45"/>
          </a:solidFill>
        </p:spPr>
        <p:txBody>
          <a:bodyPr wrap="square" rtlCol="0">
            <a:spAutoFit/>
          </a:bodyPr>
          <a:lstStyle/>
          <a:p>
            <a:r>
              <a:rPr lang="cs-CZ" dirty="0"/>
              <a:t>Rozdíly jsou minimální</a:t>
            </a:r>
            <a:endParaRPr lang="en-US" dirty="0"/>
          </a:p>
        </p:txBody>
      </p:sp>
      <p:sp>
        <p:nvSpPr>
          <p:cNvPr id="3" name="TextovéPole 2">
            <a:extLst>
              <a:ext uri="{FF2B5EF4-FFF2-40B4-BE49-F238E27FC236}">
                <a16:creationId xmlns:a16="http://schemas.microsoft.com/office/drawing/2014/main" id="{8A8E7435-2DB5-4D1F-B76A-9E0E258F42F5}"/>
              </a:ext>
            </a:extLst>
          </p:cNvPr>
          <p:cNvSpPr txBox="1"/>
          <p:nvPr/>
        </p:nvSpPr>
        <p:spPr>
          <a:xfrm>
            <a:off x="3305520" y="5222706"/>
            <a:ext cx="5856515" cy="646331"/>
          </a:xfrm>
          <a:prstGeom prst="rect">
            <a:avLst/>
          </a:prstGeom>
          <a:solidFill>
            <a:srgbClr val="FFFF45"/>
          </a:solidFill>
        </p:spPr>
        <p:txBody>
          <a:bodyPr wrap="square" rtlCol="0">
            <a:spAutoFit/>
          </a:bodyPr>
          <a:lstStyle/>
          <a:p>
            <a:r>
              <a:rPr lang="cs-CZ" dirty="0" err="1"/>
              <a:t>Siggaard</a:t>
            </a:r>
            <a:r>
              <a:rPr lang="cs-CZ" dirty="0"/>
              <a:t>-Andersenův nomogram byl původně definován pro teplotu 38° C</a:t>
            </a:r>
            <a:endParaRPr lang="en-US" dirty="0"/>
          </a:p>
        </p:txBody>
      </p:sp>
    </p:spTree>
    <p:custDataLst>
      <p:tags r:id="rId1"/>
    </p:custDataLst>
    <p:extLst>
      <p:ext uri="{BB962C8B-B14F-4D97-AF65-F5344CB8AC3E}">
        <p14:creationId xmlns:p14="http://schemas.microsoft.com/office/powerpoint/2010/main" val="247875133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00707" name="Text Box 6">
            <a:extLst>
              <a:ext uri="{FF2B5EF4-FFF2-40B4-BE49-F238E27FC236}">
                <a16:creationId xmlns:a16="http://schemas.microsoft.com/office/drawing/2014/main" id="{26986940-71F2-40C5-93AF-B8EDB58FAF38}"/>
              </a:ext>
            </a:extLst>
          </p:cNvPr>
          <p:cNvSpPr txBox="1">
            <a:spLocks noChangeArrowheads="1"/>
          </p:cNvSpPr>
          <p:nvPr/>
        </p:nvSpPr>
        <p:spPr bwMode="auto">
          <a:xfrm>
            <a:off x="1900238" y="1792288"/>
            <a:ext cx="48879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chemeClr val="folHlink"/>
                </a:solidFill>
              </a:rPr>
              <a:t>Definition </a:t>
            </a:r>
            <a:r>
              <a:rPr lang="cs-CZ" altLang="cs-CZ" sz="2400" b="1" i="1"/>
              <a:t>(for blood in vitro)</a:t>
            </a:r>
            <a:endParaRPr lang="cs-CZ" altLang="cs-CZ" sz="2400" b="1" i="1">
              <a:solidFill>
                <a:schemeClr val="folHlink"/>
              </a:solidFill>
            </a:endParaRPr>
          </a:p>
        </p:txBody>
      </p:sp>
      <p:sp>
        <p:nvSpPr>
          <p:cNvPr id="200708" name="Text Box 7">
            <a:extLst>
              <a:ext uri="{FF2B5EF4-FFF2-40B4-BE49-F238E27FC236}">
                <a16:creationId xmlns:a16="http://schemas.microsoft.com/office/drawing/2014/main" id="{88398009-5509-44B8-A82A-F9382FBE63AB}"/>
              </a:ext>
            </a:extLst>
          </p:cNvPr>
          <p:cNvSpPr txBox="1">
            <a:spLocks noChangeArrowheads="1"/>
          </p:cNvSpPr>
          <p:nvPr/>
        </p:nvSpPr>
        <p:spPr bwMode="auto">
          <a:xfrm>
            <a:off x="1774825" y="2349501"/>
            <a:ext cx="8267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0099FF"/>
                </a:solidFill>
              </a:rPr>
              <a:t>- Buffer base:</a:t>
            </a:r>
            <a:r>
              <a:rPr lang="cs-CZ" altLang="cs-CZ" sz="2400" b="1">
                <a:solidFill>
                  <a:srgbClr val="37B3FF"/>
                </a:solidFill>
              </a:rPr>
              <a:t> </a:t>
            </a:r>
            <a:r>
              <a:rPr lang="cs-CZ" altLang="cs-CZ" sz="2400"/>
              <a:t>[BB]=[HCO</a:t>
            </a:r>
            <a:r>
              <a:rPr lang="cs-CZ" altLang="cs-CZ" sz="2400" baseline="-25000"/>
              <a:t>3</a:t>
            </a:r>
            <a:r>
              <a:rPr lang="cs-CZ" altLang="cs-CZ" sz="2400" baseline="40000"/>
              <a:t>-</a:t>
            </a:r>
            <a:r>
              <a:rPr lang="cs-CZ" altLang="cs-CZ" sz="2400"/>
              <a:t>]+[Buf</a:t>
            </a:r>
            <a:r>
              <a:rPr lang="cs-CZ" altLang="cs-CZ" sz="2400" baseline="40000"/>
              <a:t>-</a:t>
            </a:r>
            <a:r>
              <a:rPr lang="cs-CZ" altLang="cs-CZ" sz="2400"/>
              <a:t>] independed on pCO</a:t>
            </a:r>
            <a:r>
              <a:rPr lang="cs-CZ" altLang="cs-CZ" sz="2400" baseline="-25000"/>
              <a:t>2</a:t>
            </a:r>
            <a:r>
              <a:rPr lang="cs-CZ" altLang="cs-CZ" sz="2400" b="1">
                <a:solidFill>
                  <a:schemeClr val="folHlink"/>
                </a:solidFill>
              </a:rPr>
              <a:t> </a:t>
            </a:r>
            <a:endParaRPr lang="cs-CZ" altLang="cs-CZ" sz="2400" b="1" i="1">
              <a:solidFill>
                <a:schemeClr val="folHlink"/>
              </a:solidFill>
            </a:endParaRPr>
          </a:p>
        </p:txBody>
      </p:sp>
      <p:sp>
        <p:nvSpPr>
          <p:cNvPr id="200709" name="Text Box 8">
            <a:extLst>
              <a:ext uri="{FF2B5EF4-FFF2-40B4-BE49-F238E27FC236}">
                <a16:creationId xmlns:a16="http://schemas.microsoft.com/office/drawing/2014/main" id="{EB838695-6ECC-43D5-B56E-F0B886605F1B}"/>
              </a:ext>
            </a:extLst>
          </p:cNvPr>
          <p:cNvSpPr txBox="1">
            <a:spLocks noChangeArrowheads="1"/>
          </p:cNvSpPr>
          <p:nvPr/>
        </p:nvSpPr>
        <p:spPr bwMode="auto">
          <a:xfrm>
            <a:off x="1847851" y="2924175"/>
            <a:ext cx="77771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400" b="1">
                <a:solidFill>
                  <a:srgbClr val="0099FF"/>
                </a:solidFill>
              </a:rPr>
              <a:t>Normal buffer base:</a:t>
            </a:r>
            <a:r>
              <a:rPr lang="cs-CZ" altLang="cs-CZ" sz="2400" b="1">
                <a:solidFill>
                  <a:srgbClr val="37B3FF"/>
                </a:solidFill>
              </a:rPr>
              <a:t> </a:t>
            </a:r>
            <a:r>
              <a:rPr lang="cs-CZ" altLang="cs-CZ" sz="2400"/>
              <a:t>[NBB]</a:t>
            </a:r>
          </a:p>
          <a:p>
            <a:pPr eaLnBrk="1" hangingPunct="1">
              <a:spcBef>
                <a:spcPct val="0"/>
              </a:spcBef>
              <a:buClrTx/>
              <a:buFontTx/>
              <a:buNone/>
            </a:pPr>
            <a:r>
              <a:rPr lang="cs-CZ" altLang="cs-CZ" sz="2400"/>
              <a:t>	[BB] at pH=7.4 and  pCO=40 torr and given </a:t>
            </a:r>
            <a:r>
              <a:rPr lang="cs-CZ" altLang="cs-CZ" sz="2400" b="1"/>
              <a:t>cHb</a:t>
            </a:r>
          </a:p>
          <a:p>
            <a:pPr eaLnBrk="1" hangingPunct="1">
              <a:spcBef>
                <a:spcPct val="0"/>
              </a:spcBef>
              <a:buClrTx/>
              <a:buFontTx/>
              <a:buNone/>
            </a:pPr>
            <a:r>
              <a:rPr lang="cs-CZ" altLang="cs-CZ" sz="2400" b="1"/>
              <a:t>	</a:t>
            </a:r>
            <a:r>
              <a:rPr lang="cs-CZ" altLang="cs-CZ" sz="2400"/>
              <a:t>and given phosphate and albumin concentration</a:t>
            </a:r>
            <a:endParaRPr lang="cs-CZ" altLang="cs-CZ" sz="2400" b="1"/>
          </a:p>
        </p:txBody>
      </p:sp>
      <p:sp>
        <p:nvSpPr>
          <p:cNvPr id="200710" name="Text Box 9">
            <a:extLst>
              <a:ext uri="{FF2B5EF4-FFF2-40B4-BE49-F238E27FC236}">
                <a16:creationId xmlns:a16="http://schemas.microsoft.com/office/drawing/2014/main" id="{9A0F855C-06DC-449A-8948-F2998735E04A}"/>
              </a:ext>
            </a:extLst>
          </p:cNvPr>
          <p:cNvSpPr txBox="1">
            <a:spLocks noChangeArrowheads="1"/>
          </p:cNvSpPr>
          <p:nvPr/>
        </p:nvSpPr>
        <p:spPr bwMode="auto">
          <a:xfrm>
            <a:off x="1919288" y="4149726"/>
            <a:ext cx="4905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400" b="1">
                <a:solidFill>
                  <a:srgbClr val="0099FF"/>
                </a:solidFill>
              </a:rPr>
              <a:t> Base Excess:</a:t>
            </a:r>
            <a:r>
              <a:rPr lang="cs-CZ" altLang="cs-CZ" sz="2400" b="1">
                <a:solidFill>
                  <a:srgbClr val="37B3FF"/>
                </a:solidFill>
              </a:rPr>
              <a:t> </a:t>
            </a:r>
            <a:r>
              <a:rPr lang="cs-CZ" altLang="cs-CZ" sz="2400"/>
              <a:t>[BE]=[BB]-[NBB]</a:t>
            </a:r>
            <a:endParaRPr lang="cs-CZ" altLang="cs-CZ" sz="2400" b="1"/>
          </a:p>
        </p:txBody>
      </p:sp>
      <p:sp>
        <p:nvSpPr>
          <p:cNvPr id="200711" name="Text Box 10">
            <a:extLst>
              <a:ext uri="{FF2B5EF4-FFF2-40B4-BE49-F238E27FC236}">
                <a16:creationId xmlns:a16="http://schemas.microsoft.com/office/drawing/2014/main" id="{CB6D5062-5C65-401C-91A6-23F00DA6EE07}"/>
              </a:ext>
            </a:extLst>
          </p:cNvPr>
          <p:cNvSpPr txBox="1">
            <a:spLocks noChangeArrowheads="1"/>
          </p:cNvSpPr>
          <p:nvPr/>
        </p:nvSpPr>
        <p:spPr bwMode="auto">
          <a:xfrm>
            <a:off x="1876425" y="4611689"/>
            <a:ext cx="7094538"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chemeClr val="folHlink"/>
                </a:solidFill>
              </a:rPr>
              <a:t>Defined not only for standard condition</a:t>
            </a:r>
          </a:p>
          <a:p>
            <a:pPr eaLnBrk="1" hangingPunct="1">
              <a:spcBef>
                <a:spcPct val="0"/>
              </a:spcBef>
              <a:buClrTx/>
              <a:buFontTx/>
              <a:buNone/>
            </a:pPr>
            <a:r>
              <a:rPr lang="cs-CZ" altLang="cs-CZ" sz="2400" b="1">
                <a:solidFill>
                  <a:schemeClr val="folHlink"/>
                </a:solidFill>
              </a:rPr>
              <a:t> </a:t>
            </a:r>
            <a:r>
              <a:rPr lang="cs-CZ" altLang="cs-CZ" sz="2400" b="1" i="1"/>
              <a:t>  included hypo/hyperalbuminemia</a:t>
            </a:r>
          </a:p>
          <a:p>
            <a:pPr eaLnBrk="1" hangingPunct="1">
              <a:spcBef>
                <a:spcPct val="0"/>
              </a:spcBef>
              <a:buClrTx/>
              <a:buFontTx/>
              <a:buNone/>
            </a:pPr>
            <a:r>
              <a:rPr lang="cs-CZ" altLang="cs-CZ" sz="2400" i="1"/>
              <a:t>                      </a:t>
            </a:r>
            <a:r>
              <a:rPr lang="cs-CZ" altLang="cs-CZ" sz="2400" b="1" i="1"/>
              <a:t>dilution a dehydratation</a:t>
            </a:r>
          </a:p>
          <a:p>
            <a:pPr eaLnBrk="1" hangingPunct="1">
              <a:spcBef>
                <a:spcPct val="0"/>
              </a:spcBef>
              <a:buClrTx/>
              <a:buFontTx/>
              <a:buNone/>
            </a:pPr>
            <a:r>
              <a:rPr lang="cs-CZ" altLang="cs-CZ" sz="2400" i="1"/>
              <a:t>   original measurement for BE curve construction</a:t>
            </a:r>
          </a:p>
          <a:p>
            <a:pPr eaLnBrk="1" hangingPunct="1">
              <a:spcBef>
                <a:spcPct val="0"/>
              </a:spcBef>
              <a:buClrTx/>
              <a:buFontTx/>
              <a:buNone/>
            </a:pPr>
            <a:r>
              <a:rPr lang="cs-CZ" altLang="cs-CZ" sz="2400" i="1"/>
              <a:t>                           was reacalculated for 37°C</a:t>
            </a:r>
          </a:p>
        </p:txBody>
      </p:sp>
      <p:sp>
        <p:nvSpPr>
          <p:cNvPr id="11" name="Rectangle 2">
            <a:extLst>
              <a:ext uri="{FF2B5EF4-FFF2-40B4-BE49-F238E27FC236}">
                <a16:creationId xmlns:a16="http://schemas.microsoft.com/office/drawing/2014/main" id="{ED81A908-AE09-4261-97EF-43D7F49618EF}"/>
              </a:ext>
            </a:extLst>
          </p:cNvPr>
          <p:cNvSpPr txBox="1">
            <a:spLocks noChangeArrowheads="1"/>
          </p:cNvSpPr>
          <p:nvPr/>
        </p:nvSpPr>
        <p:spPr>
          <a:xfrm>
            <a:off x="1057701" y="266"/>
            <a:ext cx="11243156" cy="122386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cs-CZ" sz="4000" b="1"/>
              <a:t>Solving some problems of the classical approach of the "Danish school"</a:t>
            </a:r>
            <a:endParaRPr lang="cs-CZ" altLang="cs-CZ" sz="4000" b="1" dirty="0"/>
          </a:p>
        </p:txBody>
      </p:sp>
    </p:spTree>
    <p:custDataLst>
      <p:tags r:id="rId1"/>
    </p:custData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PhAnim="0">
  <p:cSld>
    <p:bg>
      <p:bgPr>
        <a:solidFill>
          <a:srgbClr val="E0E7E8"/>
        </a:solidFill>
        <a:effectLst/>
      </p:bgPr>
    </p:bg>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29249889-5E4D-4E4F-AB06-FE30BB226FFA}"/>
              </a:ext>
            </a:extLst>
          </p:cNvPr>
          <p:cNvSpPr>
            <a:spLocks noGrp="1" noChangeArrowheads="1"/>
          </p:cNvSpPr>
          <p:nvPr>
            <p:ph type="title"/>
          </p:nvPr>
        </p:nvSpPr>
        <p:spPr>
          <a:xfrm>
            <a:off x="1992314" y="692151"/>
            <a:ext cx="8218487" cy="1008063"/>
          </a:xfrm>
        </p:spPr>
        <p:txBody>
          <a:bodyPr/>
          <a:lstStyle/>
          <a:p>
            <a:pPr eaLnBrk="1" hangingPunct="1"/>
            <a:r>
              <a:rPr lang="cs-CZ" altLang="cs-CZ" dirty="0"/>
              <a:t>Stewart </a:t>
            </a:r>
            <a:r>
              <a:rPr lang="cs-CZ" altLang="cs-CZ" dirty="0" err="1"/>
              <a:t>teory</a:t>
            </a:r>
            <a:r>
              <a:rPr lang="en-US" altLang="cs-CZ" dirty="0"/>
              <a:t> (1983)</a:t>
            </a:r>
            <a:endParaRPr lang="cs-CZ" altLang="cs-CZ" dirty="0"/>
          </a:p>
        </p:txBody>
      </p:sp>
      <p:grpSp>
        <p:nvGrpSpPr>
          <p:cNvPr id="2" name="Group 3">
            <a:extLst>
              <a:ext uri="{FF2B5EF4-FFF2-40B4-BE49-F238E27FC236}">
                <a16:creationId xmlns:a16="http://schemas.microsoft.com/office/drawing/2014/main" id="{5A44FC96-841E-493C-8953-CC3A504D1326}"/>
              </a:ext>
            </a:extLst>
          </p:cNvPr>
          <p:cNvGrpSpPr>
            <a:grpSpLocks/>
          </p:cNvGrpSpPr>
          <p:nvPr/>
        </p:nvGrpSpPr>
        <p:grpSpPr bwMode="auto">
          <a:xfrm>
            <a:off x="1343026" y="1989139"/>
            <a:ext cx="3960813" cy="2854325"/>
            <a:chOff x="249" y="1253"/>
            <a:chExt cx="3085" cy="2223"/>
          </a:xfrm>
        </p:grpSpPr>
        <p:sp>
          <p:nvSpPr>
            <p:cNvPr id="202759" name="Rectangle 4">
              <a:extLst>
                <a:ext uri="{FF2B5EF4-FFF2-40B4-BE49-F238E27FC236}">
                  <a16:creationId xmlns:a16="http://schemas.microsoft.com/office/drawing/2014/main" id="{3CE2B512-D5F8-4010-A7C1-B8527FB457C6}"/>
                </a:ext>
              </a:extLst>
            </p:cNvPr>
            <p:cNvSpPr>
              <a:spLocks noChangeArrowheads="1"/>
            </p:cNvSpPr>
            <p:nvPr/>
          </p:nvSpPr>
          <p:spPr bwMode="auto">
            <a:xfrm>
              <a:off x="249" y="1289"/>
              <a:ext cx="998" cy="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en-US" altLang="cs-CZ" sz="2800"/>
                <a:t>Ca</a:t>
              </a:r>
              <a:r>
                <a:rPr lang="en-US" altLang="cs-CZ" sz="2800" baseline="30000"/>
                <a:t>+</a:t>
              </a:r>
              <a:r>
                <a:rPr lang="en-US" altLang="cs-CZ" sz="2800"/>
                <a:t> Mg</a:t>
              </a:r>
              <a:r>
                <a:rPr lang="en-US" altLang="cs-CZ" sz="2800" baseline="30000"/>
                <a:t>+</a:t>
              </a:r>
              <a:endParaRPr lang="cs-CZ" altLang="cs-CZ" sz="2800" baseline="30000"/>
            </a:p>
          </p:txBody>
        </p:sp>
        <p:grpSp>
          <p:nvGrpSpPr>
            <p:cNvPr id="202760" name="Group 5">
              <a:extLst>
                <a:ext uri="{FF2B5EF4-FFF2-40B4-BE49-F238E27FC236}">
                  <a16:creationId xmlns:a16="http://schemas.microsoft.com/office/drawing/2014/main" id="{6E669F29-4301-46EF-B7C1-96C7451B1CD5}"/>
                </a:ext>
              </a:extLst>
            </p:cNvPr>
            <p:cNvGrpSpPr>
              <a:grpSpLocks/>
            </p:cNvGrpSpPr>
            <p:nvPr/>
          </p:nvGrpSpPr>
          <p:grpSpPr bwMode="auto">
            <a:xfrm>
              <a:off x="1247" y="1253"/>
              <a:ext cx="1225" cy="2223"/>
              <a:chOff x="1288" y="1253"/>
              <a:chExt cx="1170" cy="2223"/>
            </a:xfrm>
          </p:grpSpPr>
          <p:sp>
            <p:nvSpPr>
              <p:cNvPr id="202770" name="Rectangle 6">
                <a:extLst>
                  <a:ext uri="{FF2B5EF4-FFF2-40B4-BE49-F238E27FC236}">
                    <a16:creationId xmlns:a16="http://schemas.microsoft.com/office/drawing/2014/main" id="{8F861CA1-C207-4473-8247-8794B3A8A535}"/>
                  </a:ext>
                </a:extLst>
              </p:cNvPr>
              <p:cNvSpPr>
                <a:spLocks noChangeArrowheads="1"/>
              </p:cNvSpPr>
              <p:nvPr/>
            </p:nvSpPr>
            <p:spPr bwMode="auto">
              <a:xfrm>
                <a:off x="1346" y="1253"/>
                <a:ext cx="528" cy="2223"/>
              </a:xfrm>
              <a:prstGeom prst="rect">
                <a:avLst/>
              </a:prstGeom>
              <a:solidFill>
                <a:srgbClr val="F40C43"/>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02771" name="Rectangle 7">
                <a:extLst>
                  <a:ext uri="{FF2B5EF4-FFF2-40B4-BE49-F238E27FC236}">
                    <a16:creationId xmlns:a16="http://schemas.microsoft.com/office/drawing/2014/main" id="{B2EE3F3D-8687-4747-80AE-E6ECBEE4C618}"/>
                  </a:ext>
                </a:extLst>
              </p:cNvPr>
              <p:cNvSpPr>
                <a:spLocks noChangeArrowheads="1"/>
              </p:cNvSpPr>
              <p:nvPr/>
            </p:nvSpPr>
            <p:spPr bwMode="auto">
              <a:xfrm>
                <a:off x="1874" y="1253"/>
                <a:ext cx="526" cy="2223"/>
              </a:xfrm>
              <a:prstGeom prst="rect">
                <a:avLst/>
              </a:prstGeom>
              <a:solidFill>
                <a:srgbClr val="F40C43"/>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02772" name="Line 8">
                <a:extLst>
                  <a:ext uri="{FF2B5EF4-FFF2-40B4-BE49-F238E27FC236}">
                    <a16:creationId xmlns:a16="http://schemas.microsoft.com/office/drawing/2014/main" id="{3EE39C16-D4CC-43B5-B3EE-42018D35A879}"/>
                  </a:ext>
                </a:extLst>
              </p:cNvPr>
              <p:cNvSpPr>
                <a:spLocks noChangeShapeType="1"/>
              </p:cNvSpPr>
              <p:nvPr/>
            </p:nvSpPr>
            <p:spPr bwMode="auto">
              <a:xfrm>
                <a:off x="1346" y="1312"/>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3" name="Line 9">
                <a:extLst>
                  <a:ext uri="{FF2B5EF4-FFF2-40B4-BE49-F238E27FC236}">
                    <a16:creationId xmlns:a16="http://schemas.microsoft.com/office/drawing/2014/main" id="{4F6F6692-EDC1-4951-AD81-29E04748DEAA}"/>
                  </a:ext>
                </a:extLst>
              </p:cNvPr>
              <p:cNvSpPr>
                <a:spLocks noChangeShapeType="1"/>
              </p:cNvSpPr>
              <p:nvPr/>
            </p:nvSpPr>
            <p:spPr bwMode="auto">
              <a:xfrm>
                <a:off x="1346" y="1663"/>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4" name="Line 10">
                <a:extLst>
                  <a:ext uri="{FF2B5EF4-FFF2-40B4-BE49-F238E27FC236}">
                    <a16:creationId xmlns:a16="http://schemas.microsoft.com/office/drawing/2014/main" id="{20AF2BAB-804F-4672-96A2-415208F8C044}"/>
                  </a:ext>
                </a:extLst>
              </p:cNvPr>
              <p:cNvSpPr>
                <a:spLocks noChangeShapeType="1"/>
              </p:cNvSpPr>
              <p:nvPr/>
            </p:nvSpPr>
            <p:spPr bwMode="auto">
              <a:xfrm>
                <a:off x="1872" y="1721"/>
                <a:ext cx="52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5" name="Line 11">
                <a:extLst>
                  <a:ext uri="{FF2B5EF4-FFF2-40B4-BE49-F238E27FC236}">
                    <a16:creationId xmlns:a16="http://schemas.microsoft.com/office/drawing/2014/main" id="{832C07CA-7F6D-491E-A893-B25205894BE4}"/>
                  </a:ext>
                </a:extLst>
              </p:cNvPr>
              <p:cNvSpPr>
                <a:spLocks noChangeShapeType="1"/>
              </p:cNvSpPr>
              <p:nvPr/>
            </p:nvSpPr>
            <p:spPr bwMode="auto">
              <a:xfrm>
                <a:off x="1874" y="2365"/>
                <a:ext cx="527"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6" name="Line 12">
                <a:extLst>
                  <a:ext uri="{FF2B5EF4-FFF2-40B4-BE49-F238E27FC236}">
                    <a16:creationId xmlns:a16="http://schemas.microsoft.com/office/drawing/2014/main" id="{72E91A74-90CA-4570-9561-9AEFBC85D4D4}"/>
                  </a:ext>
                </a:extLst>
              </p:cNvPr>
              <p:cNvSpPr>
                <a:spLocks noChangeShapeType="1"/>
              </p:cNvSpPr>
              <p:nvPr/>
            </p:nvSpPr>
            <p:spPr bwMode="auto">
              <a:xfrm>
                <a:off x="1874" y="2891"/>
                <a:ext cx="527"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7" name="Line 13">
                <a:extLst>
                  <a:ext uri="{FF2B5EF4-FFF2-40B4-BE49-F238E27FC236}">
                    <a16:creationId xmlns:a16="http://schemas.microsoft.com/office/drawing/2014/main" id="{402B9E95-3FA9-4BC9-886D-13BB8D8332B5}"/>
                  </a:ext>
                </a:extLst>
              </p:cNvPr>
              <p:cNvSpPr>
                <a:spLocks noChangeShapeType="1"/>
              </p:cNvSpPr>
              <p:nvPr/>
            </p:nvSpPr>
            <p:spPr bwMode="auto">
              <a:xfrm>
                <a:off x="1288" y="1253"/>
                <a:ext cx="117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778" name="Line 14">
                <a:extLst>
                  <a:ext uri="{FF2B5EF4-FFF2-40B4-BE49-F238E27FC236}">
                    <a16:creationId xmlns:a16="http://schemas.microsoft.com/office/drawing/2014/main" id="{18CCA143-AC8A-4378-80EE-3493D1B15265}"/>
                  </a:ext>
                </a:extLst>
              </p:cNvPr>
              <p:cNvSpPr>
                <a:spLocks noChangeShapeType="1"/>
              </p:cNvSpPr>
              <p:nvPr/>
            </p:nvSpPr>
            <p:spPr bwMode="auto">
              <a:xfrm>
                <a:off x="1288" y="3476"/>
                <a:ext cx="117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02761" name="Line 15">
              <a:extLst>
                <a:ext uri="{FF2B5EF4-FFF2-40B4-BE49-F238E27FC236}">
                  <a16:creationId xmlns:a16="http://schemas.microsoft.com/office/drawing/2014/main" id="{9F412339-E19D-4E12-B742-B1728181B8B3}"/>
                </a:ext>
              </a:extLst>
            </p:cNvPr>
            <p:cNvSpPr>
              <a:spLocks noChangeShapeType="1"/>
            </p:cNvSpPr>
            <p:nvPr/>
          </p:nvSpPr>
          <p:spPr bwMode="auto">
            <a:xfrm>
              <a:off x="657" y="1298"/>
              <a:ext cx="585"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2762" name="Rectangle 16">
              <a:extLst>
                <a:ext uri="{FF2B5EF4-FFF2-40B4-BE49-F238E27FC236}">
                  <a16:creationId xmlns:a16="http://schemas.microsoft.com/office/drawing/2014/main" id="{EBF1A82C-99C4-4AF4-9445-4E54EDB2D9D6}"/>
                </a:ext>
              </a:extLst>
            </p:cNvPr>
            <p:cNvSpPr>
              <a:spLocks noChangeArrowheads="1"/>
            </p:cNvSpPr>
            <p:nvPr/>
          </p:nvSpPr>
          <p:spPr bwMode="auto">
            <a:xfrm>
              <a:off x="1818" y="1396"/>
              <a:ext cx="64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1800" dirty="0"/>
                <a:t>HCO</a:t>
              </a:r>
              <a:r>
                <a:rPr lang="en-US" altLang="cs-CZ" sz="1800" baseline="-25000" dirty="0"/>
                <a:t>3</a:t>
              </a:r>
              <a:r>
                <a:rPr lang="en-US" altLang="cs-CZ" sz="1800" baseline="30000" dirty="0"/>
                <a:t>-</a:t>
              </a:r>
              <a:endParaRPr lang="cs-CZ" altLang="cs-CZ" sz="1800" baseline="30000" dirty="0"/>
            </a:p>
          </p:txBody>
        </p:sp>
        <p:sp>
          <p:nvSpPr>
            <p:cNvPr id="202763" name="Rectangle 17">
              <a:extLst>
                <a:ext uri="{FF2B5EF4-FFF2-40B4-BE49-F238E27FC236}">
                  <a16:creationId xmlns:a16="http://schemas.microsoft.com/office/drawing/2014/main" id="{E7710251-DEF9-400C-9994-F346EF0E79A6}"/>
                </a:ext>
              </a:extLst>
            </p:cNvPr>
            <p:cNvSpPr>
              <a:spLocks noChangeArrowheads="1"/>
            </p:cNvSpPr>
            <p:nvPr/>
          </p:nvSpPr>
          <p:spPr bwMode="auto">
            <a:xfrm>
              <a:off x="1837" y="1888"/>
              <a:ext cx="589"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Buf</a:t>
              </a:r>
              <a:r>
                <a:rPr lang="en-US" altLang="cs-CZ" sz="2400" baseline="30000"/>
                <a:t>-</a:t>
              </a:r>
              <a:endParaRPr lang="cs-CZ" altLang="cs-CZ" sz="2400" baseline="30000"/>
            </a:p>
          </p:txBody>
        </p:sp>
        <p:sp>
          <p:nvSpPr>
            <p:cNvPr id="202764" name="Rectangle 18">
              <a:extLst>
                <a:ext uri="{FF2B5EF4-FFF2-40B4-BE49-F238E27FC236}">
                  <a16:creationId xmlns:a16="http://schemas.microsoft.com/office/drawing/2014/main" id="{45F61280-16A6-4858-8368-A42BBBD195AF}"/>
                </a:ext>
              </a:extLst>
            </p:cNvPr>
            <p:cNvSpPr>
              <a:spLocks noChangeArrowheads="1"/>
            </p:cNvSpPr>
            <p:nvPr/>
          </p:nvSpPr>
          <p:spPr bwMode="auto">
            <a:xfrm>
              <a:off x="1837" y="2478"/>
              <a:ext cx="576" cy="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XA</a:t>
              </a:r>
              <a:r>
                <a:rPr lang="en-US" altLang="cs-CZ" sz="2800" baseline="30000"/>
                <a:t>-</a:t>
              </a:r>
              <a:endParaRPr lang="cs-CZ" altLang="cs-CZ" sz="2800" baseline="30000"/>
            </a:p>
          </p:txBody>
        </p:sp>
        <p:sp>
          <p:nvSpPr>
            <p:cNvPr id="202765" name="Rectangle 19">
              <a:extLst>
                <a:ext uri="{FF2B5EF4-FFF2-40B4-BE49-F238E27FC236}">
                  <a16:creationId xmlns:a16="http://schemas.microsoft.com/office/drawing/2014/main" id="{E30AEB2B-38F6-488A-9264-9F916D6678F7}"/>
                </a:ext>
              </a:extLst>
            </p:cNvPr>
            <p:cNvSpPr>
              <a:spLocks noChangeArrowheads="1"/>
            </p:cNvSpPr>
            <p:nvPr/>
          </p:nvSpPr>
          <p:spPr bwMode="auto">
            <a:xfrm>
              <a:off x="1837" y="3022"/>
              <a:ext cx="576"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Cl</a:t>
              </a:r>
              <a:r>
                <a:rPr lang="en-US" altLang="cs-CZ" sz="2800" baseline="30000"/>
                <a:t>-</a:t>
              </a:r>
              <a:endParaRPr lang="cs-CZ" altLang="cs-CZ" sz="2800" baseline="30000"/>
            </a:p>
          </p:txBody>
        </p:sp>
        <p:sp>
          <p:nvSpPr>
            <p:cNvPr id="202766" name="Rectangle 20">
              <a:extLst>
                <a:ext uri="{FF2B5EF4-FFF2-40B4-BE49-F238E27FC236}">
                  <a16:creationId xmlns:a16="http://schemas.microsoft.com/office/drawing/2014/main" id="{BF0703D1-84BA-4F15-860F-170DC0F4F669}"/>
                </a:ext>
              </a:extLst>
            </p:cNvPr>
            <p:cNvSpPr>
              <a:spLocks noChangeArrowheads="1"/>
            </p:cNvSpPr>
            <p:nvPr/>
          </p:nvSpPr>
          <p:spPr bwMode="auto">
            <a:xfrm>
              <a:off x="1291" y="2251"/>
              <a:ext cx="577"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Na</a:t>
              </a:r>
              <a:r>
                <a:rPr lang="en-US" altLang="cs-CZ" sz="2400" baseline="30000"/>
                <a:t>+</a:t>
              </a:r>
              <a:endParaRPr lang="cs-CZ" altLang="cs-CZ" sz="2400" baseline="30000"/>
            </a:p>
          </p:txBody>
        </p:sp>
        <p:sp>
          <p:nvSpPr>
            <p:cNvPr id="202767" name="Rectangle 21">
              <a:extLst>
                <a:ext uri="{FF2B5EF4-FFF2-40B4-BE49-F238E27FC236}">
                  <a16:creationId xmlns:a16="http://schemas.microsoft.com/office/drawing/2014/main" id="{E48BA424-317F-4890-96C8-8E7D6DED73E0}"/>
                </a:ext>
              </a:extLst>
            </p:cNvPr>
            <p:cNvSpPr>
              <a:spLocks noChangeArrowheads="1"/>
            </p:cNvSpPr>
            <p:nvPr/>
          </p:nvSpPr>
          <p:spPr bwMode="auto">
            <a:xfrm>
              <a:off x="1291" y="1298"/>
              <a:ext cx="577"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800"/>
                <a:t>K</a:t>
              </a:r>
              <a:r>
                <a:rPr lang="en-US" altLang="cs-CZ" sz="2800" baseline="30000"/>
                <a:t>+</a:t>
              </a:r>
              <a:endParaRPr lang="cs-CZ" altLang="cs-CZ" sz="2800" baseline="30000"/>
            </a:p>
          </p:txBody>
        </p:sp>
        <p:sp>
          <p:nvSpPr>
            <p:cNvPr id="202768" name="AutoShape 22">
              <a:extLst>
                <a:ext uri="{FF2B5EF4-FFF2-40B4-BE49-F238E27FC236}">
                  <a16:creationId xmlns:a16="http://schemas.microsoft.com/office/drawing/2014/main" id="{E94AABB7-96FD-4B8F-9CF2-7C20D04567B2}"/>
                </a:ext>
              </a:extLst>
            </p:cNvPr>
            <p:cNvSpPr>
              <a:spLocks/>
            </p:cNvSpPr>
            <p:nvPr/>
          </p:nvSpPr>
          <p:spPr bwMode="auto">
            <a:xfrm>
              <a:off x="2562" y="1253"/>
              <a:ext cx="137" cy="1134"/>
            </a:xfrm>
            <a:prstGeom prst="rightBrace">
              <a:avLst>
                <a:gd name="adj1" fmla="val 68978"/>
                <a:gd name="adj2" fmla="val 50000"/>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02769" name="Rectangle 23">
              <a:extLst>
                <a:ext uri="{FF2B5EF4-FFF2-40B4-BE49-F238E27FC236}">
                  <a16:creationId xmlns:a16="http://schemas.microsoft.com/office/drawing/2014/main" id="{87DC9902-3A47-4E61-A7EE-DE8CE2046B95}"/>
                </a:ext>
              </a:extLst>
            </p:cNvPr>
            <p:cNvSpPr>
              <a:spLocks noChangeArrowheads="1"/>
            </p:cNvSpPr>
            <p:nvPr/>
          </p:nvSpPr>
          <p:spPr bwMode="auto">
            <a:xfrm>
              <a:off x="2744" y="1661"/>
              <a:ext cx="59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en-US" altLang="cs-CZ" sz="2400"/>
                <a:t>SID</a:t>
              </a:r>
              <a:endParaRPr lang="cs-CZ" altLang="cs-CZ" sz="2400" baseline="30000"/>
            </a:p>
          </p:txBody>
        </p:sp>
      </p:grpSp>
      <p:sp>
        <p:nvSpPr>
          <p:cNvPr id="61464" name="Rectangle 24">
            <a:extLst>
              <a:ext uri="{FF2B5EF4-FFF2-40B4-BE49-F238E27FC236}">
                <a16:creationId xmlns:a16="http://schemas.microsoft.com/office/drawing/2014/main" id="{19E1F65F-D0BF-4BD9-8E2E-14CA64697E91}"/>
              </a:ext>
            </a:extLst>
          </p:cNvPr>
          <p:cNvSpPr>
            <a:spLocks noGrp="1" noChangeArrowheads="1"/>
          </p:cNvSpPr>
          <p:nvPr>
            <p:ph type="body" idx="1"/>
          </p:nvPr>
        </p:nvSpPr>
        <p:spPr>
          <a:xfrm>
            <a:off x="5699126" y="2060575"/>
            <a:ext cx="4968875" cy="4103688"/>
          </a:xfrm>
        </p:spPr>
        <p:txBody>
          <a:bodyPr>
            <a:normAutofit lnSpcReduction="10000"/>
          </a:bodyPr>
          <a:lstStyle/>
          <a:p>
            <a:pPr eaLnBrk="1" hangingPunct="1">
              <a:lnSpc>
                <a:spcPct val="115000"/>
              </a:lnSpc>
              <a:buFontTx/>
              <a:buNone/>
              <a:defRPr/>
            </a:pPr>
            <a:r>
              <a:rPr lang="cs-CZ" b="1" dirty="0"/>
              <a:t>[H</a:t>
            </a:r>
            <a:r>
              <a:rPr lang="cs-CZ" b="1" baseline="30000" dirty="0"/>
              <a:t>+</a:t>
            </a:r>
            <a:r>
              <a:rPr lang="cs-CZ" b="1" dirty="0"/>
              <a:t>] [OH</a:t>
            </a:r>
            <a:r>
              <a:rPr lang="cs-CZ" b="1" baseline="30000" dirty="0"/>
              <a:t>-</a:t>
            </a:r>
            <a:r>
              <a:rPr lang="cs-CZ" b="1" dirty="0"/>
              <a:t>]</a:t>
            </a:r>
            <a:r>
              <a:rPr lang="cs-CZ" dirty="0"/>
              <a:t> = </a:t>
            </a:r>
            <a:r>
              <a:rPr lang="cs-CZ" dirty="0" err="1">
                <a:solidFill>
                  <a:srgbClr val="006600"/>
                </a:solidFill>
              </a:rPr>
              <a:t>K'</a:t>
            </a:r>
            <a:r>
              <a:rPr lang="cs-CZ" baseline="-25000" dirty="0" err="1">
                <a:solidFill>
                  <a:srgbClr val="006600"/>
                </a:solidFill>
              </a:rPr>
              <a:t>w</a:t>
            </a:r>
            <a:endParaRPr lang="en-US" baseline="-25000" dirty="0">
              <a:solidFill>
                <a:srgbClr val="006600"/>
              </a:solidFill>
            </a:endParaRPr>
          </a:p>
          <a:p>
            <a:pPr eaLnBrk="1" hangingPunct="1">
              <a:lnSpc>
                <a:spcPct val="115000"/>
              </a:lnSpc>
              <a:buFontTx/>
              <a:buNone/>
              <a:defRPr/>
            </a:pPr>
            <a:r>
              <a:rPr lang="cs-CZ" b="1" dirty="0"/>
              <a:t>[</a:t>
            </a:r>
            <a:r>
              <a:rPr lang="cs-CZ" b="1" dirty="0" err="1"/>
              <a:t>Buf</a:t>
            </a:r>
            <a:r>
              <a:rPr lang="cs-CZ" b="1" baseline="30000" dirty="0"/>
              <a:t>-</a:t>
            </a:r>
            <a:r>
              <a:rPr lang="cs-CZ" b="1" dirty="0"/>
              <a:t>]</a:t>
            </a:r>
            <a:r>
              <a:rPr lang="cs-CZ" dirty="0"/>
              <a:t>+</a:t>
            </a:r>
            <a:r>
              <a:rPr lang="cs-CZ" b="1" dirty="0"/>
              <a:t>[</a:t>
            </a:r>
            <a:r>
              <a:rPr lang="cs-CZ" b="1" dirty="0" err="1"/>
              <a:t>HBuf</a:t>
            </a:r>
            <a:r>
              <a:rPr lang="cs-CZ" b="1" dirty="0"/>
              <a:t>]</a:t>
            </a:r>
            <a:r>
              <a:rPr lang="cs-CZ" dirty="0"/>
              <a:t> = </a:t>
            </a:r>
            <a:r>
              <a:rPr lang="cs-CZ" dirty="0">
                <a:solidFill>
                  <a:srgbClr val="FF0000"/>
                </a:solidFill>
              </a:rPr>
              <a:t>[A</a:t>
            </a:r>
            <a:r>
              <a:rPr lang="cs-CZ" baseline="-25000" dirty="0">
                <a:solidFill>
                  <a:srgbClr val="FF0000"/>
                </a:solidFill>
              </a:rPr>
              <a:t>TOT</a:t>
            </a:r>
            <a:r>
              <a:rPr lang="cs-CZ" dirty="0">
                <a:solidFill>
                  <a:srgbClr val="FF0000"/>
                </a:solidFill>
              </a:rPr>
              <a:t>]</a:t>
            </a:r>
            <a:endParaRPr lang="en-US" dirty="0">
              <a:solidFill>
                <a:srgbClr val="FF0000"/>
              </a:solidFill>
            </a:endParaRPr>
          </a:p>
          <a:p>
            <a:pPr eaLnBrk="1" hangingPunct="1">
              <a:lnSpc>
                <a:spcPct val="115000"/>
              </a:lnSpc>
              <a:buFontTx/>
              <a:buNone/>
              <a:defRPr/>
            </a:pPr>
            <a:r>
              <a:rPr lang="cs-CZ" b="1" dirty="0"/>
              <a:t>[</a:t>
            </a:r>
            <a:r>
              <a:rPr lang="cs-CZ" b="1" dirty="0" err="1"/>
              <a:t>Buf</a:t>
            </a:r>
            <a:r>
              <a:rPr lang="cs-CZ" b="1" baseline="30000" dirty="0"/>
              <a:t>-</a:t>
            </a:r>
            <a:r>
              <a:rPr lang="cs-CZ" b="1" dirty="0"/>
              <a:t>] [H</a:t>
            </a:r>
            <a:r>
              <a:rPr lang="cs-CZ" b="1" baseline="30000" dirty="0"/>
              <a:t>+</a:t>
            </a:r>
            <a:r>
              <a:rPr lang="cs-CZ" b="1" dirty="0"/>
              <a:t>]</a:t>
            </a:r>
            <a:r>
              <a:rPr lang="cs-CZ" dirty="0"/>
              <a:t> = </a:t>
            </a:r>
            <a:r>
              <a:rPr lang="cs-CZ" dirty="0">
                <a:solidFill>
                  <a:srgbClr val="006600"/>
                </a:solidFill>
              </a:rPr>
              <a:t>K</a:t>
            </a:r>
            <a:r>
              <a:rPr lang="cs-CZ" baseline="-25000" dirty="0">
                <a:solidFill>
                  <a:srgbClr val="006600"/>
                </a:solidFill>
              </a:rPr>
              <a:t>B</a:t>
            </a:r>
            <a:r>
              <a:rPr lang="en-US" baseline="-25000" dirty="0" err="1">
                <a:solidFill>
                  <a:srgbClr val="006600"/>
                </a:solidFill>
              </a:rPr>
              <a:t>uf</a:t>
            </a:r>
            <a:r>
              <a:rPr lang="cs-CZ" dirty="0"/>
              <a:t>  </a:t>
            </a:r>
            <a:r>
              <a:rPr lang="cs-CZ" b="1" dirty="0"/>
              <a:t>[</a:t>
            </a:r>
            <a:r>
              <a:rPr lang="cs-CZ" b="1" dirty="0" err="1"/>
              <a:t>HBuf</a:t>
            </a:r>
            <a:r>
              <a:rPr lang="cs-CZ" b="1" dirty="0"/>
              <a:t>]</a:t>
            </a:r>
            <a:endParaRPr lang="en-US" b="1" dirty="0"/>
          </a:p>
          <a:p>
            <a:pPr eaLnBrk="1" hangingPunct="1">
              <a:lnSpc>
                <a:spcPct val="115000"/>
              </a:lnSpc>
              <a:buFontTx/>
              <a:buNone/>
              <a:defRPr/>
            </a:pPr>
            <a:r>
              <a:rPr lang="cs-CZ" b="1" dirty="0"/>
              <a:t>[H</a:t>
            </a:r>
            <a:r>
              <a:rPr lang="cs-CZ" b="1" baseline="30000" dirty="0"/>
              <a:t>+</a:t>
            </a:r>
            <a:r>
              <a:rPr lang="cs-CZ" b="1" dirty="0"/>
              <a:t>] [HCO</a:t>
            </a:r>
            <a:r>
              <a:rPr lang="cs-CZ" b="1" baseline="-25000" dirty="0"/>
              <a:t>3</a:t>
            </a:r>
            <a:r>
              <a:rPr lang="cs-CZ" b="1" baseline="30000" dirty="0"/>
              <a:t>-</a:t>
            </a:r>
            <a:r>
              <a:rPr lang="cs-CZ" b="1" dirty="0"/>
              <a:t>]</a:t>
            </a:r>
            <a:r>
              <a:rPr lang="cs-CZ" dirty="0"/>
              <a:t> = </a:t>
            </a:r>
            <a:r>
              <a:rPr lang="cs-CZ" dirty="0">
                <a:solidFill>
                  <a:srgbClr val="006600"/>
                </a:solidFill>
              </a:rPr>
              <a:t>M</a:t>
            </a:r>
            <a:r>
              <a:rPr lang="cs-CZ" dirty="0"/>
              <a:t> × </a:t>
            </a:r>
            <a:r>
              <a:rPr lang="cs-CZ" dirty="0">
                <a:solidFill>
                  <a:srgbClr val="FF0000"/>
                </a:solidFill>
              </a:rPr>
              <a:t>pCO</a:t>
            </a:r>
            <a:r>
              <a:rPr lang="cs-CZ" baseline="-25000" dirty="0">
                <a:solidFill>
                  <a:srgbClr val="FF0000"/>
                </a:solidFill>
              </a:rPr>
              <a:t>2</a:t>
            </a:r>
            <a:endParaRPr lang="en-US" baseline="-25000" dirty="0">
              <a:solidFill>
                <a:srgbClr val="FF0000"/>
              </a:solidFill>
            </a:endParaRPr>
          </a:p>
          <a:p>
            <a:pPr eaLnBrk="1" hangingPunct="1">
              <a:lnSpc>
                <a:spcPct val="115000"/>
              </a:lnSpc>
              <a:buFontTx/>
              <a:buNone/>
              <a:defRPr/>
            </a:pPr>
            <a:r>
              <a:rPr lang="cs-CZ" b="1" dirty="0"/>
              <a:t>[H</a:t>
            </a:r>
            <a:r>
              <a:rPr lang="cs-CZ" b="1" baseline="30000" dirty="0"/>
              <a:t>+</a:t>
            </a:r>
            <a:r>
              <a:rPr lang="cs-CZ" b="1" dirty="0"/>
              <a:t>] [CO</a:t>
            </a:r>
            <a:r>
              <a:rPr lang="cs-CZ" b="1" baseline="-25000" dirty="0"/>
              <a:t>3</a:t>
            </a:r>
            <a:r>
              <a:rPr lang="cs-CZ" b="1" baseline="30000" dirty="0"/>
              <a:t>2-</a:t>
            </a:r>
            <a:r>
              <a:rPr lang="cs-CZ" b="1" dirty="0"/>
              <a:t>]</a:t>
            </a:r>
            <a:r>
              <a:rPr lang="cs-CZ" dirty="0"/>
              <a:t> = </a:t>
            </a:r>
            <a:r>
              <a:rPr lang="cs-CZ" dirty="0">
                <a:solidFill>
                  <a:srgbClr val="006600"/>
                </a:solidFill>
              </a:rPr>
              <a:t>N</a:t>
            </a:r>
            <a:r>
              <a:rPr lang="cs-CZ" dirty="0"/>
              <a:t> × </a:t>
            </a:r>
            <a:r>
              <a:rPr lang="cs-CZ" b="1" dirty="0"/>
              <a:t>[HCO</a:t>
            </a:r>
            <a:r>
              <a:rPr lang="cs-CZ" b="1" baseline="-25000" dirty="0"/>
              <a:t>3</a:t>
            </a:r>
            <a:r>
              <a:rPr lang="cs-CZ" b="1" baseline="30000" dirty="0"/>
              <a:t>-</a:t>
            </a:r>
            <a:r>
              <a:rPr lang="cs-CZ" b="1" dirty="0"/>
              <a:t>]</a:t>
            </a:r>
            <a:endParaRPr lang="en-US" b="1" dirty="0"/>
          </a:p>
          <a:p>
            <a:pPr eaLnBrk="1" hangingPunct="1">
              <a:lnSpc>
                <a:spcPct val="115000"/>
              </a:lnSpc>
              <a:buFontTx/>
              <a:buNone/>
              <a:defRPr/>
            </a:pPr>
            <a:r>
              <a:rPr lang="cs-CZ" dirty="0">
                <a:solidFill>
                  <a:srgbClr val="FF0000"/>
                </a:solidFill>
              </a:rPr>
              <a:t>SID</a:t>
            </a:r>
            <a:r>
              <a:rPr lang="cs-CZ" dirty="0"/>
              <a:t>+ </a:t>
            </a:r>
            <a:r>
              <a:rPr lang="cs-CZ" b="1" dirty="0"/>
              <a:t>[H</a:t>
            </a:r>
            <a:r>
              <a:rPr lang="cs-CZ" b="1" baseline="30000" dirty="0"/>
              <a:t>+</a:t>
            </a:r>
            <a:r>
              <a:rPr lang="cs-CZ" b="1" dirty="0"/>
              <a:t>]</a:t>
            </a:r>
            <a:r>
              <a:rPr lang="cs-CZ" dirty="0"/>
              <a:t>–</a:t>
            </a:r>
            <a:r>
              <a:rPr lang="en-US" dirty="0"/>
              <a:t> </a:t>
            </a:r>
            <a:r>
              <a:rPr lang="cs-CZ" b="1" dirty="0"/>
              <a:t>[HCO3</a:t>
            </a:r>
            <a:r>
              <a:rPr lang="cs-CZ" b="1" baseline="30000" dirty="0"/>
              <a:t>-</a:t>
            </a:r>
            <a:r>
              <a:rPr lang="cs-CZ" b="1" dirty="0"/>
              <a:t>]</a:t>
            </a:r>
            <a:r>
              <a:rPr lang="en-US" b="1" dirty="0"/>
              <a:t> </a:t>
            </a:r>
            <a:r>
              <a:rPr lang="en-US" dirty="0"/>
              <a:t> </a:t>
            </a:r>
            <a:r>
              <a:rPr lang="cs-CZ" dirty="0"/>
              <a:t>–</a:t>
            </a:r>
            <a:r>
              <a:rPr lang="en-US" dirty="0"/>
              <a:t> </a:t>
            </a:r>
          </a:p>
          <a:p>
            <a:pPr eaLnBrk="1" hangingPunct="1">
              <a:lnSpc>
                <a:spcPct val="85000"/>
              </a:lnSpc>
              <a:buFontTx/>
              <a:buNone/>
              <a:defRPr/>
            </a:pPr>
            <a:r>
              <a:rPr lang="en-US" dirty="0"/>
              <a:t>   </a:t>
            </a:r>
            <a:r>
              <a:rPr lang="cs-CZ" b="1" dirty="0"/>
              <a:t>[</a:t>
            </a:r>
            <a:r>
              <a:rPr lang="cs-CZ" b="1" dirty="0" err="1"/>
              <a:t>Buf</a:t>
            </a:r>
            <a:r>
              <a:rPr lang="cs-CZ" b="1" baseline="30000" dirty="0"/>
              <a:t>-</a:t>
            </a:r>
            <a:r>
              <a:rPr lang="cs-CZ" b="1" dirty="0"/>
              <a:t>]</a:t>
            </a:r>
            <a:r>
              <a:rPr lang="cs-CZ" dirty="0"/>
              <a:t>– </a:t>
            </a:r>
            <a:r>
              <a:rPr lang="cs-CZ" b="1" dirty="0"/>
              <a:t>[CO</a:t>
            </a:r>
            <a:r>
              <a:rPr lang="cs-CZ" b="1" baseline="-25000" dirty="0"/>
              <a:t>3</a:t>
            </a:r>
            <a:r>
              <a:rPr lang="cs-CZ" b="1" baseline="30000" dirty="0"/>
              <a:t>2-</a:t>
            </a:r>
            <a:r>
              <a:rPr lang="cs-CZ" b="1" dirty="0"/>
              <a:t>]</a:t>
            </a:r>
            <a:r>
              <a:rPr lang="cs-CZ" dirty="0"/>
              <a:t>– </a:t>
            </a:r>
            <a:r>
              <a:rPr lang="cs-CZ" b="1" dirty="0"/>
              <a:t>[OH</a:t>
            </a:r>
            <a:r>
              <a:rPr lang="cs-CZ" b="1" baseline="30000" dirty="0"/>
              <a:t>-</a:t>
            </a:r>
            <a:r>
              <a:rPr lang="cs-CZ" b="1" dirty="0"/>
              <a:t>]</a:t>
            </a:r>
            <a:r>
              <a:rPr lang="cs-CZ" dirty="0"/>
              <a:t> = 0 </a:t>
            </a:r>
          </a:p>
        </p:txBody>
      </p:sp>
      <p:pic>
        <p:nvPicPr>
          <p:cNvPr id="25" name="Picture 8" descr="http://www.acidbase.org/i/stewart.jpg">
            <a:extLst>
              <a:ext uri="{FF2B5EF4-FFF2-40B4-BE49-F238E27FC236}">
                <a16:creationId xmlns:a16="http://schemas.microsoft.com/office/drawing/2014/main" id="{DE6542C4-5A48-479A-8767-B08D4A947E14}"/>
              </a:ext>
            </a:extLst>
          </p:cNvPr>
          <p:cNvPicPr>
            <a:picLocks noChangeAspect="1" noChangeArrowheads="1"/>
          </p:cNvPicPr>
          <p:nvPr/>
        </p:nvPicPr>
        <p:blipFill>
          <a:blip r:embed="rId4"/>
          <a:srcRect l="3900" r="6395"/>
          <a:stretch>
            <a:fillRect/>
          </a:stretch>
        </p:blipFill>
        <p:spPr bwMode="auto">
          <a:xfrm>
            <a:off x="9120188" y="0"/>
            <a:ext cx="1357312" cy="2254250"/>
          </a:xfrm>
          <a:prstGeom prst="rect">
            <a:avLst/>
          </a:prstGeom>
          <a:noFill/>
          <a:effectLst>
            <a:outerShdw blurRad="50800" dist="38100" dir="2700000" algn="tl" rotWithShape="0">
              <a:prstClr val="black">
                <a:alpha val="40000"/>
              </a:prstClr>
            </a:outerShdw>
          </a:effectLst>
        </p:spPr>
      </p:pic>
      <p:sp>
        <p:nvSpPr>
          <p:cNvPr id="202758" name="TextovéPole 25">
            <a:extLst>
              <a:ext uri="{FF2B5EF4-FFF2-40B4-BE49-F238E27FC236}">
                <a16:creationId xmlns:a16="http://schemas.microsoft.com/office/drawing/2014/main" id="{F054EBCB-54DF-49A2-A1B0-C285B81C59E1}"/>
              </a:ext>
            </a:extLst>
          </p:cNvPr>
          <p:cNvSpPr txBox="1">
            <a:spLocks noChangeArrowheads="1"/>
          </p:cNvSpPr>
          <p:nvPr/>
        </p:nvSpPr>
        <p:spPr bwMode="auto">
          <a:xfrm>
            <a:off x="8759826" y="2201864"/>
            <a:ext cx="20201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t>Peter Stewart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1464">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61464">
                                            <p:txEl>
                                              <p:pRg st="1" end="1"/>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61464">
                                            <p:txEl>
                                              <p:pRg st="2" end="2"/>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61464">
                                            <p:txEl>
                                              <p:pRg st="3" end="3"/>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61464">
                                            <p:txEl>
                                              <p:pRg st="4" end="4"/>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61464">
                                            <p:txEl>
                                              <p:pRg st="5" end="5"/>
                                            </p:txEl>
                                          </p:spTgt>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146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4" grpId="0" build="allAtOnce"/>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04802" name="Rectangle 2">
            <a:extLst>
              <a:ext uri="{FF2B5EF4-FFF2-40B4-BE49-F238E27FC236}">
                <a16:creationId xmlns:a16="http://schemas.microsoft.com/office/drawing/2014/main" id="{530165A9-5629-4E71-BBD9-C93A6C0B6EA0}"/>
              </a:ext>
            </a:extLst>
          </p:cNvPr>
          <p:cNvSpPr>
            <a:spLocks noGrp="1" noChangeArrowheads="1"/>
          </p:cNvSpPr>
          <p:nvPr>
            <p:ph type="title"/>
          </p:nvPr>
        </p:nvSpPr>
        <p:spPr>
          <a:xfrm>
            <a:off x="1992314" y="692151"/>
            <a:ext cx="8218487" cy="1008063"/>
          </a:xfrm>
        </p:spPr>
        <p:txBody>
          <a:bodyPr/>
          <a:lstStyle/>
          <a:p>
            <a:pPr eaLnBrk="1" hangingPunct="1"/>
            <a:r>
              <a:rPr lang="cs-CZ" altLang="cs-CZ"/>
              <a:t>Stewart teory</a:t>
            </a:r>
            <a:r>
              <a:rPr lang="en-US" altLang="cs-CZ"/>
              <a:t> – </a:t>
            </a:r>
            <a:r>
              <a:rPr lang="cs-CZ" altLang="cs-CZ"/>
              <a:t>solving equation:</a:t>
            </a:r>
          </a:p>
        </p:txBody>
      </p:sp>
      <p:sp>
        <p:nvSpPr>
          <p:cNvPr id="204803" name="Rectangle 3">
            <a:extLst>
              <a:ext uri="{FF2B5EF4-FFF2-40B4-BE49-F238E27FC236}">
                <a16:creationId xmlns:a16="http://schemas.microsoft.com/office/drawing/2014/main" id="{F7E40BBF-18C4-4D49-B6FC-26F3D34F077D}"/>
              </a:ext>
            </a:extLst>
          </p:cNvPr>
          <p:cNvSpPr>
            <a:spLocks noGrp="1" noChangeArrowheads="1"/>
          </p:cNvSpPr>
          <p:nvPr>
            <p:ph type="body" idx="1"/>
          </p:nvPr>
        </p:nvSpPr>
        <p:spPr>
          <a:xfrm>
            <a:off x="1981200" y="2133601"/>
            <a:ext cx="8229600" cy="2447925"/>
          </a:xfrm>
        </p:spPr>
        <p:txBody>
          <a:bodyPr/>
          <a:lstStyle/>
          <a:p>
            <a:pPr eaLnBrk="1" hangingPunct="1">
              <a:buFontTx/>
              <a:buNone/>
            </a:pPr>
            <a:r>
              <a:rPr lang="cs-CZ" altLang="cs-CZ" b="1"/>
              <a:t>[H</a:t>
            </a:r>
            <a:r>
              <a:rPr lang="cs-CZ" altLang="cs-CZ" b="1" baseline="30000"/>
              <a:t>+</a:t>
            </a:r>
            <a:r>
              <a:rPr lang="cs-CZ" altLang="cs-CZ" b="1"/>
              <a:t>]</a:t>
            </a:r>
            <a:r>
              <a:rPr lang="cs-CZ" altLang="cs-CZ" b="1" baseline="30000"/>
              <a:t>4</a:t>
            </a:r>
            <a:r>
              <a:rPr lang="cs-CZ" altLang="cs-CZ"/>
              <a:t> + (</a:t>
            </a:r>
            <a:r>
              <a:rPr lang="cs-CZ" altLang="cs-CZ" u="sng">
                <a:solidFill>
                  <a:schemeClr val="accent2"/>
                </a:solidFill>
              </a:rPr>
              <a:t>SID</a:t>
            </a:r>
            <a:r>
              <a:rPr lang="cs-CZ" altLang="cs-CZ">
                <a:solidFill>
                  <a:schemeClr val="accent2"/>
                </a:solidFill>
              </a:rPr>
              <a:t> </a:t>
            </a:r>
            <a:r>
              <a:rPr lang="cs-CZ" altLang="cs-CZ"/>
              <a:t>+ </a:t>
            </a:r>
            <a:r>
              <a:rPr lang="cs-CZ" altLang="cs-CZ" i="1">
                <a:solidFill>
                  <a:srgbClr val="006600"/>
                </a:solidFill>
              </a:rPr>
              <a:t>K</a:t>
            </a:r>
            <a:r>
              <a:rPr lang="cs-CZ" altLang="cs-CZ" i="1" baseline="-25000">
                <a:solidFill>
                  <a:srgbClr val="006600"/>
                </a:solidFill>
              </a:rPr>
              <a:t>BUF</a:t>
            </a:r>
            <a:r>
              <a:rPr lang="cs-CZ" altLang="cs-CZ"/>
              <a:t>) </a:t>
            </a:r>
            <a:r>
              <a:rPr lang="cs-CZ" altLang="cs-CZ" b="1"/>
              <a:t>[H</a:t>
            </a:r>
            <a:r>
              <a:rPr lang="cs-CZ" altLang="cs-CZ" b="1" baseline="30000"/>
              <a:t>+</a:t>
            </a:r>
            <a:r>
              <a:rPr lang="cs-CZ" altLang="cs-CZ" b="1"/>
              <a:t>]</a:t>
            </a:r>
            <a:r>
              <a:rPr lang="cs-CZ" altLang="cs-CZ" b="1" baseline="30000"/>
              <a:t>3</a:t>
            </a:r>
            <a:r>
              <a:rPr lang="en-US" altLang="cs-CZ" b="1" baseline="30000"/>
              <a:t> </a:t>
            </a:r>
            <a:r>
              <a:rPr lang="cs-CZ" altLang="cs-CZ"/>
              <a:t>+ </a:t>
            </a:r>
            <a:endParaRPr lang="en-US" altLang="cs-CZ"/>
          </a:p>
          <a:p>
            <a:pPr eaLnBrk="1" hangingPunct="1">
              <a:buFontTx/>
              <a:buNone/>
            </a:pPr>
            <a:r>
              <a:rPr lang="cs-CZ" altLang="cs-CZ"/>
              <a:t>+(</a:t>
            </a:r>
            <a:r>
              <a:rPr lang="cs-CZ" altLang="cs-CZ" i="1">
                <a:solidFill>
                  <a:srgbClr val="006600"/>
                </a:solidFill>
              </a:rPr>
              <a:t>K</a:t>
            </a:r>
            <a:r>
              <a:rPr lang="cs-CZ" altLang="cs-CZ" i="1" baseline="-25000">
                <a:solidFill>
                  <a:srgbClr val="006600"/>
                </a:solidFill>
              </a:rPr>
              <a:t>BUF</a:t>
            </a:r>
            <a:r>
              <a:rPr lang="cs-CZ" altLang="cs-CZ"/>
              <a:t> (</a:t>
            </a:r>
            <a:r>
              <a:rPr lang="cs-CZ" altLang="cs-CZ" u="sng">
                <a:solidFill>
                  <a:schemeClr val="accent2"/>
                </a:solidFill>
              </a:rPr>
              <a:t>SID</a:t>
            </a:r>
            <a:r>
              <a:rPr lang="cs-CZ" altLang="cs-CZ"/>
              <a:t> - </a:t>
            </a:r>
            <a:r>
              <a:rPr lang="cs-CZ" altLang="cs-CZ" u="sng">
                <a:solidFill>
                  <a:schemeClr val="accent2"/>
                </a:solidFill>
              </a:rPr>
              <a:t>[Buf</a:t>
            </a:r>
            <a:r>
              <a:rPr lang="cs-CZ" altLang="cs-CZ" u="sng" baseline="-25000">
                <a:solidFill>
                  <a:schemeClr val="accent2"/>
                </a:solidFill>
              </a:rPr>
              <a:t>TOT</a:t>
            </a:r>
            <a:r>
              <a:rPr lang="cs-CZ" altLang="cs-CZ" u="sng">
                <a:solidFill>
                  <a:schemeClr val="accent2"/>
                </a:solidFill>
              </a:rPr>
              <a:t>]</a:t>
            </a:r>
            <a:r>
              <a:rPr lang="cs-CZ" altLang="cs-CZ" u="sng"/>
              <a:t>)</a:t>
            </a:r>
            <a:r>
              <a:rPr lang="cs-CZ" altLang="cs-CZ"/>
              <a:t>-</a:t>
            </a:r>
            <a:r>
              <a:rPr lang="en-US" altLang="cs-CZ"/>
              <a:t> </a:t>
            </a:r>
            <a:r>
              <a:rPr lang="cs-CZ" altLang="cs-CZ" i="1">
                <a:solidFill>
                  <a:srgbClr val="006600"/>
                </a:solidFill>
              </a:rPr>
              <a:t>K'</a:t>
            </a:r>
            <a:r>
              <a:rPr lang="cs-CZ" altLang="cs-CZ" i="1" baseline="-25000">
                <a:solidFill>
                  <a:srgbClr val="006600"/>
                </a:solidFill>
              </a:rPr>
              <a:t>w</a:t>
            </a:r>
            <a:r>
              <a:rPr lang="en-US"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t>)</a:t>
            </a:r>
            <a:r>
              <a:rPr lang="cs-CZ" altLang="cs-CZ" b="1"/>
              <a:t>[H</a:t>
            </a:r>
            <a:r>
              <a:rPr lang="en-US" altLang="cs-CZ" b="1" baseline="30000"/>
              <a:t>+</a:t>
            </a:r>
            <a:r>
              <a:rPr lang="cs-CZ" altLang="cs-CZ" b="1"/>
              <a:t>]</a:t>
            </a:r>
            <a:r>
              <a:rPr lang="cs-CZ" altLang="cs-CZ" b="1" baseline="30000"/>
              <a:t>2</a:t>
            </a:r>
            <a:r>
              <a:rPr lang="en-US" altLang="cs-CZ" b="1" baseline="30000"/>
              <a:t> </a:t>
            </a:r>
            <a:endParaRPr lang="en-US" altLang="cs-CZ"/>
          </a:p>
          <a:p>
            <a:pPr eaLnBrk="1" hangingPunct="1">
              <a:buFontTx/>
              <a:buNone/>
            </a:pPr>
            <a:r>
              <a:rPr lang="cs-CZ" altLang="cs-CZ"/>
              <a:t>- (</a:t>
            </a:r>
            <a:r>
              <a:rPr lang="cs-CZ" altLang="cs-CZ" i="1">
                <a:solidFill>
                  <a:srgbClr val="006600"/>
                </a:solidFill>
              </a:rPr>
              <a:t>K</a:t>
            </a:r>
            <a:r>
              <a:rPr lang="cs-CZ" altLang="cs-CZ" i="1" baseline="-25000">
                <a:solidFill>
                  <a:srgbClr val="006600"/>
                </a:solidFill>
              </a:rPr>
              <a:t>BUF</a:t>
            </a:r>
            <a:r>
              <a:rPr lang="cs-CZ" altLang="cs-CZ"/>
              <a:t>(</a:t>
            </a:r>
            <a:r>
              <a:rPr lang="cs-CZ" altLang="cs-CZ" i="1">
                <a:solidFill>
                  <a:srgbClr val="006600"/>
                </a:solidFill>
              </a:rPr>
              <a:t>K'</a:t>
            </a:r>
            <a:r>
              <a:rPr lang="cs-CZ" altLang="cs-CZ" i="1" baseline="-25000">
                <a:solidFill>
                  <a:srgbClr val="006600"/>
                </a:solidFill>
              </a:rPr>
              <a:t>w</a:t>
            </a:r>
            <a:r>
              <a:rPr lang="cs-CZ" altLang="cs-CZ" i="1" baseline="30000">
                <a:solidFill>
                  <a:srgbClr val="006600"/>
                </a:solidFill>
              </a:rPr>
              <a:t>2</a:t>
            </a:r>
            <a:r>
              <a:rPr lang="cs-CZ" altLang="cs-CZ"/>
              <a:t> + </a:t>
            </a:r>
            <a:r>
              <a:rPr lang="cs-CZ" altLang="cs-CZ">
                <a:solidFill>
                  <a:srgbClr val="006600"/>
                </a:solidFill>
              </a:rPr>
              <a:t>M </a:t>
            </a:r>
            <a:r>
              <a:rPr lang="cs-CZ" altLang="cs-CZ"/>
              <a:t>× </a:t>
            </a:r>
            <a:r>
              <a:rPr lang="cs-CZ" altLang="cs-CZ" u="sng">
                <a:solidFill>
                  <a:schemeClr val="accent2"/>
                </a:solidFill>
              </a:rPr>
              <a:t>pCO</a:t>
            </a:r>
            <a:r>
              <a:rPr lang="cs-CZ" altLang="cs-CZ" u="sng" baseline="-25000">
                <a:solidFill>
                  <a:schemeClr val="accent2"/>
                </a:solidFill>
              </a:rPr>
              <a:t>2</a:t>
            </a:r>
            <a:r>
              <a:rPr lang="cs-CZ" altLang="cs-CZ"/>
              <a:t>)-</a:t>
            </a:r>
            <a:r>
              <a:rPr lang="cs-CZ" altLang="cs-CZ" i="1">
                <a:solidFill>
                  <a:srgbClr val="006600"/>
                </a:solidFill>
              </a:rPr>
              <a:t>N</a:t>
            </a:r>
            <a:r>
              <a:rPr lang="cs-CZ"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t>)</a:t>
            </a:r>
            <a:r>
              <a:rPr lang="cs-CZ" altLang="cs-CZ" b="1"/>
              <a:t>[H</a:t>
            </a:r>
            <a:r>
              <a:rPr lang="cs-CZ" altLang="cs-CZ" b="1" baseline="30000"/>
              <a:t>+</a:t>
            </a:r>
            <a:r>
              <a:rPr lang="cs-CZ" altLang="cs-CZ" b="1"/>
              <a:t>]</a:t>
            </a:r>
            <a:r>
              <a:rPr lang="en-US" altLang="cs-CZ" b="1"/>
              <a:t> </a:t>
            </a:r>
            <a:endParaRPr lang="en-US" altLang="cs-CZ"/>
          </a:p>
          <a:p>
            <a:pPr eaLnBrk="1" hangingPunct="1">
              <a:buFontTx/>
              <a:buNone/>
            </a:pPr>
            <a:r>
              <a:rPr lang="en-US" altLang="cs-CZ" i="1"/>
              <a:t>- </a:t>
            </a:r>
            <a:r>
              <a:rPr lang="cs-CZ" altLang="cs-CZ" i="1">
                <a:solidFill>
                  <a:srgbClr val="006600"/>
                </a:solidFill>
              </a:rPr>
              <a:t>K'</a:t>
            </a:r>
            <a:r>
              <a:rPr lang="cs-CZ" altLang="cs-CZ" i="1" baseline="-25000">
                <a:solidFill>
                  <a:srgbClr val="006600"/>
                </a:solidFill>
              </a:rPr>
              <a:t>w</a:t>
            </a:r>
            <a:r>
              <a:rPr lang="cs-CZ" altLang="cs-CZ"/>
              <a:t>×</a:t>
            </a:r>
            <a:r>
              <a:rPr lang="cs-CZ" altLang="cs-CZ" i="1">
                <a:solidFill>
                  <a:srgbClr val="006600"/>
                </a:solidFill>
              </a:rPr>
              <a:t>N</a:t>
            </a:r>
            <a:r>
              <a:rPr lang="cs-CZ"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solidFill>
                  <a:schemeClr val="accent2"/>
                </a:solidFill>
              </a:rPr>
              <a:t> </a:t>
            </a:r>
            <a:r>
              <a:rPr lang="cs-CZ" altLang="cs-CZ"/>
              <a:t>= 0</a:t>
            </a:r>
          </a:p>
        </p:txBody>
      </p:sp>
      <p:grpSp>
        <p:nvGrpSpPr>
          <p:cNvPr id="2" name="Group 4">
            <a:extLst>
              <a:ext uri="{FF2B5EF4-FFF2-40B4-BE49-F238E27FC236}">
                <a16:creationId xmlns:a16="http://schemas.microsoft.com/office/drawing/2014/main" id="{0B5FD53F-84D2-4272-B30B-7A2E70BAA58A}"/>
              </a:ext>
            </a:extLst>
          </p:cNvPr>
          <p:cNvGrpSpPr>
            <a:grpSpLocks/>
          </p:cNvGrpSpPr>
          <p:nvPr/>
        </p:nvGrpSpPr>
        <p:grpSpPr bwMode="auto">
          <a:xfrm>
            <a:off x="2711450" y="4508501"/>
            <a:ext cx="5688013" cy="1368425"/>
            <a:chOff x="748" y="2840"/>
            <a:chExt cx="3583" cy="862"/>
          </a:xfrm>
        </p:grpSpPr>
        <p:sp>
          <p:nvSpPr>
            <p:cNvPr id="204805" name="Rectangle 5">
              <a:extLst>
                <a:ext uri="{FF2B5EF4-FFF2-40B4-BE49-F238E27FC236}">
                  <a16:creationId xmlns:a16="http://schemas.microsoft.com/office/drawing/2014/main" id="{7E6632AD-C6BB-4D57-8AA2-8942449EE79D}"/>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04806" name="Text Box 6">
              <a:extLst>
                <a:ext uri="{FF2B5EF4-FFF2-40B4-BE49-F238E27FC236}">
                  <a16:creationId xmlns:a16="http://schemas.microsoft.com/office/drawing/2014/main" id="{2BBC0937-7688-472A-B853-237E1267EA49}"/>
                </a:ext>
              </a:extLst>
            </p:cNvPr>
            <p:cNvSpPr txBox="1">
              <a:spLocks noChangeArrowheads="1"/>
            </p:cNvSpPr>
            <p:nvPr/>
          </p:nvSpPr>
          <p:spPr bwMode="auto">
            <a:xfrm>
              <a:off x="793" y="2840"/>
              <a:ext cx="3331"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dirty="0"/>
            </a:p>
            <a:p>
              <a:pPr eaLnBrk="1" hangingPunct="1">
                <a:spcBef>
                  <a:spcPct val="0"/>
                </a:spcBef>
                <a:buClrTx/>
                <a:buFontTx/>
                <a:buNone/>
              </a:pPr>
              <a:r>
                <a:rPr lang="en-US" altLang="cs-CZ" b="1" dirty="0"/>
                <a:t>pH = </a:t>
              </a:r>
              <a:r>
                <a:rPr lang="en-US" altLang="cs-CZ" b="1" i="1" dirty="0"/>
                <a:t>f </a:t>
              </a:r>
              <a:r>
                <a:rPr lang="en-US" altLang="cs-CZ" b="1" dirty="0"/>
                <a:t>(pCO2, SID, </a:t>
              </a:r>
              <a:r>
                <a:rPr lang="cs-CZ" altLang="cs-CZ" b="1" dirty="0"/>
                <a:t>A</a:t>
              </a:r>
              <a:r>
                <a:rPr lang="en-US" altLang="cs-CZ" b="1" baseline="-25000" dirty="0"/>
                <a:t>TOT</a:t>
              </a:r>
              <a:r>
                <a:rPr lang="en-US" altLang="cs-CZ" b="1" dirty="0"/>
                <a:t>)</a:t>
              </a:r>
              <a:endParaRPr lang="cs-CZ" altLang="cs-CZ" b="1" dirty="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06850" name="Rectangle 2">
            <a:extLst>
              <a:ext uri="{FF2B5EF4-FFF2-40B4-BE49-F238E27FC236}">
                <a16:creationId xmlns:a16="http://schemas.microsoft.com/office/drawing/2014/main" id="{AAF2589C-4678-48D4-A654-6EC3B25B946C}"/>
              </a:ext>
            </a:extLst>
          </p:cNvPr>
          <p:cNvSpPr>
            <a:spLocks noGrp="1" noChangeArrowheads="1"/>
          </p:cNvSpPr>
          <p:nvPr>
            <p:ph type="title"/>
          </p:nvPr>
        </p:nvSpPr>
        <p:spPr>
          <a:xfrm>
            <a:off x="2667000" y="1"/>
            <a:ext cx="7283450" cy="1223963"/>
          </a:xfrm>
        </p:spPr>
        <p:txBody>
          <a:bodyPr>
            <a:normAutofit fontScale="90000"/>
          </a:bodyPr>
          <a:lstStyle/>
          <a:p>
            <a:pPr algn="ctr" eaLnBrk="1" hangingPunct="1"/>
            <a:r>
              <a:rPr lang="cs-CZ" altLang="cs-CZ"/>
              <a:t>Mathematical Wizardry of Steward followers</a:t>
            </a:r>
          </a:p>
        </p:txBody>
      </p:sp>
      <p:sp>
        <p:nvSpPr>
          <p:cNvPr id="206851" name="Rectangle 3">
            <a:extLst>
              <a:ext uri="{FF2B5EF4-FFF2-40B4-BE49-F238E27FC236}">
                <a16:creationId xmlns:a16="http://schemas.microsoft.com/office/drawing/2014/main" id="{F2C44659-1B2A-4F68-8A08-EBF8DEA0AAE8}"/>
              </a:ext>
            </a:extLst>
          </p:cNvPr>
          <p:cNvSpPr>
            <a:spLocks noGrp="1" noChangeArrowheads="1"/>
          </p:cNvSpPr>
          <p:nvPr>
            <p:ph type="body" idx="1"/>
          </p:nvPr>
        </p:nvSpPr>
        <p:spPr>
          <a:xfrm>
            <a:off x="1952625" y="2928939"/>
            <a:ext cx="8229600" cy="4103687"/>
          </a:xfrm>
        </p:spPr>
        <p:txBody>
          <a:bodyPr/>
          <a:lstStyle/>
          <a:p>
            <a:pPr eaLnBrk="1" hangingPunct="1">
              <a:buFontTx/>
              <a:buNone/>
            </a:pPr>
            <a:endParaRPr lang="cs-CZ" altLang="cs-CZ"/>
          </a:p>
          <a:p>
            <a:pPr algn="ctr" eaLnBrk="1" hangingPunct="1">
              <a:buFontTx/>
              <a:buNone/>
            </a:pPr>
            <a:r>
              <a:rPr lang="en-US" altLang="cs-CZ"/>
              <a:t>dependence of variables in the equation is identified with causality</a:t>
            </a:r>
            <a:endParaRPr lang="cs-CZ" altLang="cs-CZ">
              <a:solidFill>
                <a:schemeClr val="hlink"/>
              </a:solidFill>
            </a:endParaRPr>
          </a:p>
        </p:txBody>
      </p:sp>
      <p:grpSp>
        <p:nvGrpSpPr>
          <p:cNvPr id="206852" name="Group 5">
            <a:extLst>
              <a:ext uri="{FF2B5EF4-FFF2-40B4-BE49-F238E27FC236}">
                <a16:creationId xmlns:a16="http://schemas.microsoft.com/office/drawing/2014/main" id="{B6C962AD-7F02-4D12-A561-2A3114FEBC43}"/>
              </a:ext>
            </a:extLst>
          </p:cNvPr>
          <p:cNvGrpSpPr>
            <a:grpSpLocks/>
          </p:cNvGrpSpPr>
          <p:nvPr/>
        </p:nvGrpSpPr>
        <p:grpSpPr bwMode="auto">
          <a:xfrm>
            <a:off x="3071814" y="4581526"/>
            <a:ext cx="5688012" cy="1368425"/>
            <a:chOff x="748" y="2840"/>
            <a:chExt cx="3583" cy="862"/>
          </a:xfrm>
        </p:grpSpPr>
        <p:sp>
          <p:nvSpPr>
            <p:cNvPr id="206856" name="Rectangle 6">
              <a:extLst>
                <a:ext uri="{FF2B5EF4-FFF2-40B4-BE49-F238E27FC236}">
                  <a16:creationId xmlns:a16="http://schemas.microsoft.com/office/drawing/2014/main" id="{DFF99461-CF86-4407-A837-BE0E39EE80DC}"/>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
          <p:nvSpPr>
            <p:cNvPr id="206857" name="Text Box 7">
              <a:extLst>
                <a:ext uri="{FF2B5EF4-FFF2-40B4-BE49-F238E27FC236}">
                  <a16:creationId xmlns:a16="http://schemas.microsoft.com/office/drawing/2014/main" id="{1340D898-4428-4DF2-919D-CC4DF30CE868}"/>
                </a:ext>
              </a:extLst>
            </p:cNvPr>
            <p:cNvSpPr txBox="1">
              <a:spLocks noChangeArrowheads="1"/>
            </p:cNvSpPr>
            <p:nvPr/>
          </p:nvSpPr>
          <p:spPr bwMode="auto">
            <a:xfrm>
              <a:off x="793" y="2840"/>
              <a:ext cx="3331"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dirty="0"/>
            </a:p>
            <a:p>
              <a:pPr eaLnBrk="1" hangingPunct="1">
                <a:spcBef>
                  <a:spcPct val="0"/>
                </a:spcBef>
                <a:buClrTx/>
                <a:buFontTx/>
                <a:buNone/>
              </a:pPr>
              <a:r>
                <a:rPr lang="en-US" altLang="cs-CZ" b="1" dirty="0"/>
                <a:t>pH = </a:t>
              </a:r>
              <a:r>
                <a:rPr lang="en-US" altLang="cs-CZ" b="1" i="1" dirty="0"/>
                <a:t>f </a:t>
              </a:r>
              <a:r>
                <a:rPr lang="en-US" altLang="cs-CZ" b="1" dirty="0"/>
                <a:t>(pCO2, SID, </a:t>
              </a:r>
              <a:r>
                <a:rPr lang="cs-CZ" altLang="cs-CZ" b="1" dirty="0"/>
                <a:t>A</a:t>
              </a:r>
              <a:r>
                <a:rPr lang="en-US" altLang="cs-CZ" b="1" baseline="-25000" dirty="0"/>
                <a:t>TOT</a:t>
              </a:r>
              <a:r>
                <a:rPr lang="en-US" altLang="cs-CZ" b="1" dirty="0"/>
                <a:t>)</a:t>
              </a:r>
              <a:endParaRPr lang="cs-CZ" altLang="cs-CZ" b="1" dirty="0"/>
            </a:p>
          </p:txBody>
        </p:sp>
      </p:grpSp>
      <p:pic>
        <p:nvPicPr>
          <p:cNvPr id="7" name="Picture 10" descr="Dr. Fencl">
            <a:extLst>
              <a:ext uri="{FF2B5EF4-FFF2-40B4-BE49-F238E27FC236}">
                <a16:creationId xmlns:a16="http://schemas.microsoft.com/office/drawing/2014/main" id="{6A34BD48-CD34-4B6A-BCC1-49696B86481A}"/>
              </a:ext>
            </a:extLst>
          </p:cNvPr>
          <p:cNvPicPr>
            <a:picLocks noChangeAspect="1" noChangeArrowheads="1"/>
          </p:cNvPicPr>
          <p:nvPr/>
        </p:nvPicPr>
        <p:blipFill>
          <a:blip r:embed="rId4"/>
          <a:srcRect/>
          <a:stretch>
            <a:fillRect/>
          </a:stretch>
        </p:blipFill>
        <p:spPr bwMode="auto">
          <a:xfrm>
            <a:off x="1524000" y="714376"/>
            <a:ext cx="1771650" cy="2214563"/>
          </a:xfrm>
          <a:prstGeom prst="rect">
            <a:avLst/>
          </a:prstGeom>
          <a:noFill/>
          <a:effectLst>
            <a:outerShdw blurRad="50800" dist="38100" dir="2700000" algn="tl" rotWithShape="0">
              <a:prstClr val="black">
                <a:alpha val="40000"/>
              </a:prstClr>
            </a:outerShdw>
          </a:effectLst>
        </p:spPr>
      </p:pic>
      <p:sp>
        <p:nvSpPr>
          <p:cNvPr id="206854" name="TextovéPole 7">
            <a:extLst>
              <a:ext uri="{FF2B5EF4-FFF2-40B4-BE49-F238E27FC236}">
                <a16:creationId xmlns:a16="http://schemas.microsoft.com/office/drawing/2014/main" id="{E6A972B6-F6C9-4C67-86B6-C2D5B544B8A1}"/>
              </a:ext>
            </a:extLst>
          </p:cNvPr>
          <p:cNvSpPr txBox="1">
            <a:spLocks noChangeArrowheads="1"/>
          </p:cNvSpPr>
          <p:nvPr/>
        </p:nvSpPr>
        <p:spPr bwMode="auto">
          <a:xfrm>
            <a:off x="1524001" y="2916239"/>
            <a:ext cx="2202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t>Vladimír Fencl</a:t>
            </a:r>
          </a:p>
        </p:txBody>
      </p:sp>
      <p:pic>
        <p:nvPicPr>
          <p:cNvPr id="22529" name="Picture 1">
            <a:extLst>
              <a:ext uri="{FF2B5EF4-FFF2-40B4-BE49-F238E27FC236}">
                <a16:creationId xmlns:a16="http://schemas.microsoft.com/office/drawing/2014/main" id="{A2A146AA-17EB-4E2E-87A9-688E8B0BF0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52876" y="1258888"/>
            <a:ext cx="4714875" cy="216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FD2D118E-0D62-446F-A012-759BDDC6A089}"/>
              </a:ext>
            </a:extLst>
          </p:cNvPr>
          <p:cNvSpPr txBox="1"/>
          <p:nvPr/>
        </p:nvSpPr>
        <p:spPr>
          <a:xfrm>
            <a:off x="5787232" y="2962405"/>
            <a:ext cx="696287" cy="369332"/>
          </a:xfrm>
          <a:prstGeom prst="rect">
            <a:avLst/>
          </a:prstGeom>
          <a:solidFill>
            <a:srgbClr val="FF0000"/>
          </a:solidFill>
        </p:spPr>
        <p:txBody>
          <a:bodyPr wrap="square" rtlCol="0">
            <a:spAutoFit/>
          </a:bodyPr>
          <a:lstStyle/>
          <a:p>
            <a:r>
              <a:rPr lang="cs-CZ" dirty="0"/>
              <a:t>[A</a:t>
            </a:r>
            <a:r>
              <a:rPr lang="cs-CZ" baseline="-25000" dirty="0"/>
              <a:t>TOT</a:t>
            </a:r>
            <a:r>
              <a:rPr lang="cs-CZ" dirty="0"/>
              <a:t>]</a:t>
            </a: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2529"/>
                                        </p:tgtEl>
                                        <p:attrNameLst>
                                          <p:attrName>style.visibility</p:attrName>
                                        </p:attrNameLst>
                                      </p:cBhvr>
                                      <p:to>
                                        <p:strVal val="visible"/>
                                      </p:to>
                                    </p:set>
                                    <p:anim calcmode="lin" valueType="num">
                                      <p:cBhvr additive="base">
                                        <p:cTn id="7" dur="500" fill="hold"/>
                                        <p:tgtEl>
                                          <p:spTgt spid="22529"/>
                                        </p:tgtEl>
                                        <p:attrNameLst>
                                          <p:attrName>ppt_x</p:attrName>
                                        </p:attrNameLst>
                                      </p:cBhvr>
                                      <p:tavLst>
                                        <p:tav tm="0">
                                          <p:val>
                                            <p:strVal val="0-#ppt_w/2"/>
                                          </p:val>
                                        </p:tav>
                                        <p:tav tm="100000">
                                          <p:val>
                                            <p:strVal val="#ppt_x"/>
                                          </p:val>
                                        </p:tav>
                                      </p:tavLst>
                                    </p:anim>
                                    <p:anim calcmode="lin" valueType="num">
                                      <p:cBhvr additive="base">
                                        <p:cTn id="8" dur="500" fill="hold"/>
                                        <p:tgtEl>
                                          <p:spTgt spid="225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08898" name="Rectangle 2">
            <a:extLst>
              <a:ext uri="{FF2B5EF4-FFF2-40B4-BE49-F238E27FC236}">
                <a16:creationId xmlns:a16="http://schemas.microsoft.com/office/drawing/2014/main" id="{C15B7C2C-C2B8-42FD-892E-8F067D27DEA0}"/>
              </a:ext>
            </a:extLst>
          </p:cNvPr>
          <p:cNvSpPr>
            <a:spLocks noChangeArrowheads="1"/>
          </p:cNvSpPr>
          <p:nvPr/>
        </p:nvSpPr>
        <p:spPr bwMode="auto">
          <a:xfrm>
            <a:off x="1981200" y="-315913"/>
            <a:ext cx="8229600" cy="1139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a:solidFill>
                  <a:schemeClr val="tx2"/>
                </a:solidFill>
              </a:rPr>
              <a:t>„Modern Steward-Fencl approach“ </a:t>
            </a:r>
          </a:p>
        </p:txBody>
      </p:sp>
      <p:sp>
        <p:nvSpPr>
          <p:cNvPr id="208899" name="Rectangle 3">
            <a:extLst>
              <a:ext uri="{FF2B5EF4-FFF2-40B4-BE49-F238E27FC236}">
                <a16:creationId xmlns:a16="http://schemas.microsoft.com/office/drawing/2014/main" id="{22FF40FC-5E61-4653-A27D-62C4311A8D87}"/>
              </a:ext>
            </a:extLst>
          </p:cNvPr>
          <p:cNvSpPr>
            <a:spLocks noChangeArrowheads="1"/>
          </p:cNvSpPr>
          <p:nvPr/>
        </p:nvSpPr>
        <p:spPr bwMode="auto">
          <a:xfrm>
            <a:off x="1774826" y="908051"/>
            <a:ext cx="2479675" cy="136207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Lungs</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08900" name="Rectangle 4">
            <a:extLst>
              <a:ext uri="{FF2B5EF4-FFF2-40B4-BE49-F238E27FC236}">
                <a16:creationId xmlns:a16="http://schemas.microsoft.com/office/drawing/2014/main" id="{B6C84DE7-5A22-47E1-9AEE-0AA9181D518B}"/>
              </a:ext>
            </a:extLst>
          </p:cNvPr>
          <p:cNvSpPr>
            <a:spLocks noChangeArrowheads="1"/>
          </p:cNvSpPr>
          <p:nvPr/>
        </p:nvSpPr>
        <p:spPr bwMode="auto">
          <a:xfrm>
            <a:off x="1774826" y="2471738"/>
            <a:ext cx="2479675" cy="242411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TISSUES</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08901" name="Rectangle 5">
            <a:extLst>
              <a:ext uri="{FF2B5EF4-FFF2-40B4-BE49-F238E27FC236}">
                <a16:creationId xmlns:a16="http://schemas.microsoft.com/office/drawing/2014/main" id="{716DA41F-3CB0-469C-80A1-2B1630C05039}"/>
              </a:ext>
            </a:extLst>
          </p:cNvPr>
          <p:cNvSpPr>
            <a:spLocks noChangeArrowheads="1"/>
          </p:cNvSpPr>
          <p:nvPr/>
        </p:nvSpPr>
        <p:spPr bwMode="auto">
          <a:xfrm>
            <a:off x="1931989" y="3810001"/>
            <a:ext cx="2179637" cy="404813"/>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chemeClr val="bg1"/>
                </a:solidFill>
                <a:latin typeface="Times New Roman" panose="02020603050405020304" pitchFamily="18" charset="0"/>
              </a:rPr>
              <a:t>    </a:t>
            </a:r>
            <a:r>
              <a:rPr lang="cs-CZ" altLang="cs-CZ" sz="1200" b="1" i="1">
                <a:latin typeface="Times New Roman" panose="02020603050405020304" pitchFamily="18" charset="0"/>
              </a:rPr>
              <a:t>CO</a:t>
            </a:r>
            <a:r>
              <a:rPr lang="cs-CZ" altLang="cs-CZ" sz="1200" b="1" i="1" baseline="-25000">
                <a:latin typeface="Times New Roman" panose="02020603050405020304" pitchFamily="18" charset="0"/>
              </a:rPr>
              <a:t>2</a:t>
            </a: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08902" name="Rectangle 6">
            <a:extLst>
              <a:ext uri="{FF2B5EF4-FFF2-40B4-BE49-F238E27FC236}">
                <a16:creationId xmlns:a16="http://schemas.microsoft.com/office/drawing/2014/main" id="{380FEF67-F582-4B7F-83A6-4234E4A01875}"/>
              </a:ext>
            </a:extLst>
          </p:cNvPr>
          <p:cNvSpPr>
            <a:spLocks noChangeArrowheads="1"/>
          </p:cNvSpPr>
          <p:nvPr/>
        </p:nvSpPr>
        <p:spPr bwMode="auto">
          <a:xfrm>
            <a:off x="1931989" y="4333875"/>
            <a:ext cx="2179637"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STRONG IONS</a:t>
            </a:r>
          </a:p>
          <a:p>
            <a:pPr algn="ctr">
              <a:spcBef>
                <a:spcPct val="0"/>
              </a:spcBef>
              <a:buClrTx/>
              <a:buFontTx/>
              <a:buNone/>
            </a:pPr>
            <a:endParaRPr lang="cs-CZ" altLang="cs-CZ" sz="2400">
              <a:latin typeface="Verdana" panose="020B0604030504040204" pitchFamily="34" charset="0"/>
            </a:endParaRPr>
          </a:p>
        </p:txBody>
      </p:sp>
      <p:sp>
        <p:nvSpPr>
          <p:cNvPr id="208903" name="Rectangle 7">
            <a:extLst>
              <a:ext uri="{FF2B5EF4-FFF2-40B4-BE49-F238E27FC236}">
                <a16:creationId xmlns:a16="http://schemas.microsoft.com/office/drawing/2014/main" id="{44E208D3-8036-429D-B7BD-6B1675B330CE}"/>
              </a:ext>
            </a:extLst>
          </p:cNvPr>
          <p:cNvSpPr>
            <a:spLocks noChangeArrowheads="1"/>
          </p:cNvSpPr>
          <p:nvPr/>
        </p:nvSpPr>
        <p:spPr bwMode="auto">
          <a:xfrm>
            <a:off x="1931989" y="1779588"/>
            <a:ext cx="2179637" cy="404812"/>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latin typeface="Times New Roman" panose="02020603050405020304" pitchFamily="18" charset="0"/>
              </a:rPr>
              <a:t>    </a:t>
            </a:r>
            <a:r>
              <a:rPr lang="cs-CZ" altLang="cs-CZ" sz="1200" b="1" i="1">
                <a:latin typeface="Times New Roman" panose="02020603050405020304" pitchFamily="18" charset="0"/>
              </a:rPr>
              <a:t>CO</a:t>
            </a:r>
            <a:r>
              <a:rPr lang="cs-CZ" altLang="cs-CZ" sz="1200" b="1" i="1" baseline="-25000">
                <a:latin typeface="Times New Roman" panose="02020603050405020304" pitchFamily="18" charset="0"/>
              </a:rPr>
              <a:t>2</a:t>
            </a: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08904" name="Rectangle 8">
            <a:extLst>
              <a:ext uri="{FF2B5EF4-FFF2-40B4-BE49-F238E27FC236}">
                <a16:creationId xmlns:a16="http://schemas.microsoft.com/office/drawing/2014/main" id="{7E0FD656-4E3E-43C5-B194-C687056CBF9F}"/>
              </a:ext>
            </a:extLst>
          </p:cNvPr>
          <p:cNvSpPr>
            <a:spLocks noChangeArrowheads="1"/>
          </p:cNvSpPr>
          <p:nvPr/>
        </p:nvSpPr>
        <p:spPr bwMode="auto">
          <a:xfrm>
            <a:off x="1774826" y="5029201"/>
            <a:ext cx="2479675" cy="162242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KIDNEY</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08905" name="Rectangle 9">
            <a:extLst>
              <a:ext uri="{FF2B5EF4-FFF2-40B4-BE49-F238E27FC236}">
                <a16:creationId xmlns:a16="http://schemas.microsoft.com/office/drawing/2014/main" id="{4308AD17-DFDF-42DA-9D14-4CAD91D268F7}"/>
              </a:ext>
            </a:extLst>
          </p:cNvPr>
          <p:cNvSpPr>
            <a:spLocks noChangeArrowheads="1"/>
          </p:cNvSpPr>
          <p:nvPr/>
        </p:nvSpPr>
        <p:spPr bwMode="auto">
          <a:xfrm>
            <a:off x="1905001" y="6126163"/>
            <a:ext cx="2182813"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STRONG IONS</a:t>
            </a:r>
          </a:p>
          <a:p>
            <a:pPr algn="ctr">
              <a:spcBef>
                <a:spcPct val="0"/>
              </a:spcBef>
              <a:buClrTx/>
              <a:buFontTx/>
              <a:buNone/>
            </a:pPr>
            <a:endParaRPr lang="cs-CZ" altLang="cs-CZ" sz="2400">
              <a:latin typeface="Verdana" panose="020B0604030504040204" pitchFamily="34" charset="0"/>
            </a:endParaRPr>
          </a:p>
        </p:txBody>
      </p:sp>
      <p:sp>
        <p:nvSpPr>
          <p:cNvPr id="208906" name="Rectangle 10">
            <a:extLst>
              <a:ext uri="{FF2B5EF4-FFF2-40B4-BE49-F238E27FC236}">
                <a16:creationId xmlns:a16="http://schemas.microsoft.com/office/drawing/2014/main" id="{8AEB0FC9-769B-4D14-BDE0-2B6E7BAD075B}"/>
              </a:ext>
            </a:extLst>
          </p:cNvPr>
          <p:cNvSpPr>
            <a:spLocks noChangeArrowheads="1"/>
          </p:cNvSpPr>
          <p:nvPr/>
        </p:nvSpPr>
        <p:spPr bwMode="auto">
          <a:xfrm>
            <a:off x="4897439" y="5233988"/>
            <a:ext cx="2478087" cy="162401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GIT</a:t>
            </a:r>
          </a:p>
          <a:p>
            <a:pPr>
              <a:spcBef>
                <a:spcPct val="0"/>
              </a:spcBef>
              <a:buClrTx/>
              <a:buFontTx/>
              <a:buNone/>
            </a:pPr>
            <a:endParaRPr lang="cs-CZ" altLang="cs-CZ" sz="1200" b="1" i="1">
              <a:solidFill>
                <a:schemeClr val="bg1"/>
              </a:solidFill>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08907" name="Rectangle 11">
            <a:extLst>
              <a:ext uri="{FF2B5EF4-FFF2-40B4-BE49-F238E27FC236}">
                <a16:creationId xmlns:a16="http://schemas.microsoft.com/office/drawing/2014/main" id="{1724E988-FE7E-4587-A814-96EC67F31F21}"/>
              </a:ext>
            </a:extLst>
          </p:cNvPr>
          <p:cNvSpPr>
            <a:spLocks noChangeArrowheads="1"/>
          </p:cNvSpPr>
          <p:nvPr/>
        </p:nvSpPr>
        <p:spPr bwMode="auto">
          <a:xfrm>
            <a:off x="5016501" y="6308725"/>
            <a:ext cx="2182813"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STRONG IONS</a:t>
            </a:r>
            <a:endParaRPr lang="cs-CZ" altLang="cs-CZ" sz="2400">
              <a:latin typeface="Verdana" panose="020B0604030504040204" pitchFamily="34" charset="0"/>
            </a:endParaRPr>
          </a:p>
        </p:txBody>
      </p:sp>
      <p:sp>
        <p:nvSpPr>
          <p:cNvPr id="208908" name="Rectangle 12">
            <a:extLst>
              <a:ext uri="{FF2B5EF4-FFF2-40B4-BE49-F238E27FC236}">
                <a16:creationId xmlns:a16="http://schemas.microsoft.com/office/drawing/2014/main" id="{425FCAD7-F9C5-4A2D-BFD1-2CEE5DB1201B}"/>
              </a:ext>
            </a:extLst>
          </p:cNvPr>
          <p:cNvSpPr>
            <a:spLocks noChangeArrowheads="1"/>
          </p:cNvSpPr>
          <p:nvPr/>
        </p:nvSpPr>
        <p:spPr bwMode="auto">
          <a:xfrm>
            <a:off x="4792664" y="979488"/>
            <a:ext cx="5546725" cy="391636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Blood</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08909" name="Rectangle 13">
            <a:extLst>
              <a:ext uri="{FF2B5EF4-FFF2-40B4-BE49-F238E27FC236}">
                <a16:creationId xmlns:a16="http://schemas.microsoft.com/office/drawing/2014/main" id="{8B140511-E1D5-42C0-8D61-AE21C7D982EB}"/>
              </a:ext>
            </a:extLst>
          </p:cNvPr>
          <p:cNvSpPr>
            <a:spLocks noChangeArrowheads="1"/>
          </p:cNvSpPr>
          <p:nvPr/>
        </p:nvSpPr>
        <p:spPr bwMode="auto">
          <a:xfrm>
            <a:off x="4897438" y="1446213"/>
            <a:ext cx="2286000" cy="3306762"/>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Independent variables</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PCO</a:t>
            </a:r>
            <a:r>
              <a:rPr lang="cs-CZ" altLang="cs-CZ" sz="1400" b="1" baseline="-25000">
                <a:latin typeface="Times New Roman" panose="02020603050405020304" pitchFamily="18" charset="0"/>
              </a:rPr>
              <a:t>2</a:t>
            </a:r>
            <a:endParaRPr lang="cs-CZ" altLang="cs-CZ" sz="1400" b="1">
              <a:latin typeface="Times New Roman" panose="02020603050405020304" pitchFamily="18" charset="0"/>
            </a:endParaRPr>
          </a:p>
          <a:p>
            <a:pPr algn="ct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SID</a:t>
            </a:r>
          </a:p>
          <a:p>
            <a:pPr algn="ct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[Buf</a:t>
            </a:r>
            <a:r>
              <a:rPr lang="cs-CZ" altLang="cs-CZ" sz="1400" b="1" baseline="-25000">
                <a:latin typeface="Times New Roman" panose="02020603050405020304" pitchFamily="18" charset="0"/>
              </a:rPr>
              <a:t>TOT</a:t>
            </a:r>
            <a:r>
              <a:rPr lang="cs-CZ" altLang="cs-CZ" sz="1400" b="1">
                <a:latin typeface="Times New Roman" panose="02020603050405020304" pitchFamily="18" charset="0"/>
              </a:rPr>
              <a:t>]</a:t>
            </a:r>
            <a:endParaRPr lang="cs-CZ" altLang="cs-CZ" sz="2400">
              <a:latin typeface="Verdana" panose="020B0604030504040204" pitchFamily="34" charset="0"/>
            </a:endParaRPr>
          </a:p>
        </p:txBody>
      </p:sp>
      <p:sp>
        <p:nvSpPr>
          <p:cNvPr id="208910" name="Rectangle 14">
            <a:extLst>
              <a:ext uri="{FF2B5EF4-FFF2-40B4-BE49-F238E27FC236}">
                <a16:creationId xmlns:a16="http://schemas.microsoft.com/office/drawing/2014/main" id="{114F21E2-E95A-4419-9F74-F03FF9BD5009}"/>
              </a:ext>
            </a:extLst>
          </p:cNvPr>
          <p:cNvSpPr>
            <a:spLocks noChangeArrowheads="1"/>
          </p:cNvSpPr>
          <p:nvPr/>
        </p:nvSpPr>
        <p:spPr bwMode="auto">
          <a:xfrm>
            <a:off x="7859713" y="1420813"/>
            <a:ext cx="2386012" cy="330835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Dependent variables</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[HCO</a:t>
            </a:r>
            <a:r>
              <a:rPr lang="cs-CZ" altLang="cs-CZ" sz="1400" b="1" baseline="-25000">
                <a:latin typeface="Times New Roman" panose="02020603050405020304" pitchFamily="18" charset="0"/>
              </a:rPr>
              <a:t>3</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[Buf</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[CO</a:t>
            </a:r>
            <a:r>
              <a:rPr lang="cs-CZ" altLang="cs-CZ" sz="1400" b="1" baseline="-25000">
                <a:latin typeface="Times New Roman" panose="02020603050405020304" pitchFamily="18" charset="0"/>
              </a:rPr>
              <a:t>3</a:t>
            </a:r>
            <a:r>
              <a:rPr lang="cs-CZ" altLang="cs-CZ" sz="1400" b="1" baseline="30000">
                <a:latin typeface="Times New Roman" panose="02020603050405020304" pitchFamily="18" charset="0"/>
              </a:rPr>
              <a:t>2-</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[OH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(pH)</a:t>
            </a:r>
            <a:endParaRPr lang="cs-CZ" altLang="cs-CZ" sz="2400">
              <a:latin typeface="Verdana" panose="020B0604030504040204" pitchFamily="34" charset="0"/>
            </a:endParaRPr>
          </a:p>
        </p:txBody>
      </p:sp>
      <p:sp>
        <p:nvSpPr>
          <p:cNvPr id="208911" name="Freeform 15">
            <a:extLst>
              <a:ext uri="{FF2B5EF4-FFF2-40B4-BE49-F238E27FC236}">
                <a16:creationId xmlns:a16="http://schemas.microsoft.com/office/drawing/2014/main" id="{021B056A-8D6D-4830-99E2-E325D0FD7599}"/>
              </a:ext>
            </a:extLst>
          </p:cNvPr>
          <p:cNvSpPr>
            <a:spLocks/>
          </p:cNvSpPr>
          <p:nvPr/>
        </p:nvSpPr>
        <p:spPr bwMode="auto">
          <a:xfrm>
            <a:off x="4087814" y="2908300"/>
            <a:ext cx="1754187" cy="3435350"/>
          </a:xfrm>
          <a:custGeom>
            <a:avLst/>
            <a:gdLst>
              <a:gd name="T0" fmla="*/ 0 w 1105"/>
              <a:gd name="T1" fmla="*/ 2147483646 h 2164"/>
              <a:gd name="T2" fmla="*/ 2147483646 w 1105"/>
              <a:gd name="T3" fmla="*/ 2147483646 h 2164"/>
              <a:gd name="T4" fmla="*/ 2147483646 w 1105"/>
              <a:gd name="T5" fmla="*/ 2147483646 h 2164"/>
              <a:gd name="T6" fmla="*/ 2147483646 w 1105"/>
              <a:gd name="T7" fmla="*/ 0 h 2164"/>
              <a:gd name="T8" fmla="*/ 0 60000 65536"/>
              <a:gd name="T9" fmla="*/ 0 60000 65536"/>
              <a:gd name="T10" fmla="*/ 0 60000 65536"/>
              <a:gd name="T11" fmla="*/ 0 60000 65536"/>
              <a:gd name="T12" fmla="*/ 0 w 1105"/>
              <a:gd name="T13" fmla="*/ 0 h 2164"/>
              <a:gd name="T14" fmla="*/ 1105 w 1105"/>
              <a:gd name="T15" fmla="*/ 2164 h 2164"/>
            </a:gdLst>
            <a:ahLst/>
            <a:cxnLst>
              <a:cxn ang="T8">
                <a:pos x="T0" y="T1"/>
              </a:cxn>
              <a:cxn ang="T9">
                <a:pos x="T2" y="T3"/>
              </a:cxn>
              <a:cxn ang="T10">
                <a:pos x="T4" y="T5"/>
              </a:cxn>
              <a:cxn ang="T11">
                <a:pos x="T6" y="T7"/>
              </a:cxn>
            </a:cxnLst>
            <a:rect l="T12" t="T13" r="T14" b="T15"/>
            <a:pathLst>
              <a:path w="1105" h="2164">
                <a:moveTo>
                  <a:pt x="0" y="2164"/>
                </a:moveTo>
                <a:lnTo>
                  <a:pt x="315" y="2163"/>
                </a:lnTo>
                <a:lnTo>
                  <a:pt x="323" y="521"/>
                </a:lnTo>
                <a:lnTo>
                  <a:pt x="1105"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2" name="Rectangle 16">
            <a:extLst>
              <a:ext uri="{FF2B5EF4-FFF2-40B4-BE49-F238E27FC236}">
                <a16:creationId xmlns:a16="http://schemas.microsoft.com/office/drawing/2014/main" id="{FD6DEE08-6872-4B88-B0B8-91376B62F970}"/>
              </a:ext>
            </a:extLst>
          </p:cNvPr>
          <p:cNvSpPr>
            <a:spLocks noChangeArrowheads="1"/>
          </p:cNvSpPr>
          <p:nvPr/>
        </p:nvSpPr>
        <p:spPr bwMode="auto">
          <a:xfrm>
            <a:off x="8008939" y="5029201"/>
            <a:ext cx="2479675" cy="162242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LIVER</a:t>
            </a:r>
          </a:p>
          <a:p>
            <a:pPr>
              <a:spcBef>
                <a:spcPct val="0"/>
              </a:spcBef>
              <a:buClrTx/>
              <a:buFontTx/>
              <a:buNone/>
            </a:pPr>
            <a:endParaRPr lang="cs-CZ" altLang="cs-CZ" sz="1200" b="1" i="1">
              <a:solidFill>
                <a:schemeClr val="bg1"/>
              </a:solidFill>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08913" name="Rectangle 17">
            <a:extLst>
              <a:ext uri="{FF2B5EF4-FFF2-40B4-BE49-F238E27FC236}">
                <a16:creationId xmlns:a16="http://schemas.microsoft.com/office/drawing/2014/main" id="{688DC785-DA7B-4FE5-9F74-5C285052D947}"/>
              </a:ext>
            </a:extLst>
          </p:cNvPr>
          <p:cNvSpPr>
            <a:spLocks noChangeArrowheads="1"/>
          </p:cNvSpPr>
          <p:nvPr/>
        </p:nvSpPr>
        <p:spPr bwMode="auto">
          <a:xfrm>
            <a:off x="8156576" y="6018213"/>
            <a:ext cx="2182813"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PROTEINS</a:t>
            </a: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08914" name="Freeform 18">
            <a:extLst>
              <a:ext uri="{FF2B5EF4-FFF2-40B4-BE49-F238E27FC236}">
                <a16:creationId xmlns:a16="http://schemas.microsoft.com/office/drawing/2014/main" id="{76CE8435-5229-40D3-9748-872D0917806F}"/>
              </a:ext>
            </a:extLst>
          </p:cNvPr>
          <p:cNvSpPr>
            <a:spLocks/>
          </p:cNvSpPr>
          <p:nvPr/>
        </p:nvSpPr>
        <p:spPr bwMode="auto">
          <a:xfrm>
            <a:off x="4678364" y="2924175"/>
            <a:ext cx="1201737" cy="3621088"/>
          </a:xfrm>
          <a:custGeom>
            <a:avLst/>
            <a:gdLst>
              <a:gd name="T0" fmla="*/ 2147483646 w 713"/>
              <a:gd name="T1" fmla="*/ 2147483646 h 2208"/>
              <a:gd name="T2" fmla="*/ 0 w 713"/>
              <a:gd name="T3" fmla="*/ 2147483646 h 2208"/>
              <a:gd name="T4" fmla="*/ 2147483646 w 713"/>
              <a:gd name="T5" fmla="*/ 2147483646 h 2208"/>
              <a:gd name="T6" fmla="*/ 2147483646 w 713"/>
              <a:gd name="T7" fmla="*/ 0 h 2208"/>
              <a:gd name="T8" fmla="*/ 0 60000 65536"/>
              <a:gd name="T9" fmla="*/ 0 60000 65536"/>
              <a:gd name="T10" fmla="*/ 0 60000 65536"/>
              <a:gd name="T11" fmla="*/ 0 60000 65536"/>
              <a:gd name="T12" fmla="*/ 0 w 713"/>
              <a:gd name="T13" fmla="*/ 0 h 2208"/>
              <a:gd name="T14" fmla="*/ 713 w 713"/>
              <a:gd name="T15" fmla="*/ 2208 h 2208"/>
            </a:gdLst>
            <a:ahLst/>
            <a:cxnLst>
              <a:cxn ang="T8">
                <a:pos x="T0" y="T1"/>
              </a:cxn>
              <a:cxn ang="T9">
                <a:pos x="T2" y="T3"/>
              </a:cxn>
              <a:cxn ang="T10">
                <a:pos x="T4" y="T5"/>
              </a:cxn>
              <a:cxn ang="T11">
                <a:pos x="T6" y="T7"/>
              </a:cxn>
            </a:cxnLst>
            <a:rect l="T12" t="T13" r="T14" b="T15"/>
            <a:pathLst>
              <a:path w="713" h="2208">
                <a:moveTo>
                  <a:pt x="218" y="2193"/>
                </a:moveTo>
                <a:lnTo>
                  <a:pt x="0" y="2208"/>
                </a:lnTo>
                <a:lnTo>
                  <a:pt x="24" y="763"/>
                </a:lnTo>
                <a:lnTo>
                  <a:pt x="713"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5" name="Freeform 19">
            <a:extLst>
              <a:ext uri="{FF2B5EF4-FFF2-40B4-BE49-F238E27FC236}">
                <a16:creationId xmlns:a16="http://schemas.microsoft.com/office/drawing/2014/main" id="{B4ECA3D3-4C13-432B-8AAE-198740692D71}"/>
              </a:ext>
            </a:extLst>
          </p:cNvPr>
          <p:cNvSpPr>
            <a:spLocks/>
          </p:cNvSpPr>
          <p:nvPr/>
        </p:nvSpPr>
        <p:spPr bwMode="auto">
          <a:xfrm>
            <a:off x="4087814" y="2852738"/>
            <a:ext cx="1792287" cy="1674812"/>
          </a:xfrm>
          <a:custGeom>
            <a:avLst/>
            <a:gdLst>
              <a:gd name="T0" fmla="*/ 0 w 1071"/>
              <a:gd name="T1" fmla="*/ 2147483646 h 1013"/>
              <a:gd name="T2" fmla="*/ 2147483646 w 1071"/>
              <a:gd name="T3" fmla="*/ 2147483646 h 1013"/>
              <a:gd name="T4" fmla="*/ 2147483646 w 1071"/>
              <a:gd name="T5" fmla="*/ 2147483646 h 1013"/>
              <a:gd name="T6" fmla="*/ 2147483646 w 1071"/>
              <a:gd name="T7" fmla="*/ 0 h 1013"/>
              <a:gd name="T8" fmla="*/ 0 60000 65536"/>
              <a:gd name="T9" fmla="*/ 0 60000 65536"/>
              <a:gd name="T10" fmla="*/ 0 60000 65536"/>
              <a:gd name="T11" fmla="*/ 0 60000 65536"/>
              <a:gd name="T12" fmla="*/ 0 w 1071"/>
              <a:gd name="T13" fmla="*/ 0 h 1013"/>
              <a:gd name="T14" fmla="*/ 1071 w 1071"/>
              <a:gd name="T15" fmla="*/ 1013 h 1013"/>
            </a:gdLst>
            <a:ahLst/>
            <a:cxnLst>
              <a:cxn ang="T8">
                <a:pos x="T0" y="T1"/>
              </a:cxn>
              <a:cxn ang="T9">
                <a:pos x="T2" y="T3"/>
              </a:cxn>
              <a:cxn ang="T10">
                <a:pos x="T4" y="T5"/>
              </a:cxn>
              <a:cxn ang="T11">
                <a:pos x="T6" y="T7"/>
              </a:cxn>
            </a:cxnLst>
            <a:rect l="T12" t="T13" r="T14" b="T15"/>
            <a:pathLst>
              <a:path w="1071" h="1013">
                <a:moveTo>
                  <a:pt x="0" y="1013"/>
                </a:moveTo>
                <a:lnTo>
                  <a:pt x="217" y="1005"/>
                </a:lnTo>
                <a:lnTo>
                  <a:pt x="196" y="42"/>
                </a:lnTo>
                <a:lnTo>
                  <a:pt x="1071"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6" name="Freeform 20">
            <a:extLst>
              <a:ext uri="{FF2B5EF4-FFF2-40B4-BE49-F238E27FC236}">
                <a16:creationId xmlns:a16="http://schemas.microsoft.com/office/drawing/2014/main" id="{E2F84A69-A248-443C-87EC-5AACA764C93A}"/>
              </a:ext>
            </a:extLst>
          </p:cNvPr>
          <p:cNvSpPr>
            <a:spLocks/>
          </p:cNvSpPr>
          <p:nvPr/>
        </p:nvSpPr>
        <p:spPr bwMode="auto">
          <a:xfrm>
            <a:off x="3648076" y="2500314"/>
            <a:ext cx="2106613" cy="1285875"/>
          </a:xfrm>
          <a:custGeom>
            <a:avLst/>
            <a:gdLst>
              <a:gd name="T0" fmla="*/ 0 w 2187"/>
              <a:gd name="T1" fmla="*/ 2147483646 h 760"/>
              <a:gd name="T2" fmla="*/ 0 w 2187"/>
              <a:gd name="T3" fmla="*/ 2147483646 h 760"/>
              <a:gd name="T4" fmla="*/ 2147483646 w 2187"/>
              <a:gd name="T5" fmla="*/ 0 h 760"/>
              <a:gd name="T6" fmla="*/ 0 60000 65536"/>
              <a:gd name="T7" fmla="*/ 0 60000 65536"/>
              <a:gd name="T8" fmla="*/ 0 60000 65536"/>
              <a:gd name="T9" fmla="*/ 0 w 2187"/>
              <a:gd name="T10" fmla="*/ 0 h 760"/>
              <a:gd name="T11" fmla="*/ 2187 w 2187"/>
              <a:gd name="T12" fmla="*/ 760 h 760"/>
            </a:gdLst>
            <a:ahLst/>
            <a:cxnLst>
              <a:cxn ang="T6">
                <a:pos x="T0" y="T1"/>
              </a:cxn>
              <a:cxn ang="T7">
                <a:pos x="T2" y="T3"/>
              </a:cxn>
              <a:cxn ang="T8">
                <a:pos x="T4" y="T5"/>
              </a:cxn>
            </a:cxnLst>
            <a:rect l="T9" t="T10" r="T11" b="T12"/>
            <a:pathLst>
              <a:path w="2187" h="760">
                <a:moveTo>
                  <a:pt x="0" y="760"/>
                </a:moveTo>
                <a:lnTo>
                  <a:pt x="0" y="27"/>
                </a:lnTo>
                <a:lnTo>
                  <a:pt x="2187"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7" name="Line 21">
            <a:extLst>
              <a:ext uri="{FF2B5EF4-FFF2-40B4-BE49-F238E27FC236}">
                <a16:creationId xmlns:a16="http://schemas.microsoft.com/office/drawing/2014/main" id="{A3FA04E4-9142-4AC7-9035-1DEEFD168955}"/>
              </a:ext>
            </a:extLst>
          </p:cNvPr>
          <p:cNvSpPr>
            <a:spLocks noChangeShapeType="1"/>
          </p:cNvSpPr>
          <p:nvPr/>
        </p:nvSpPr>
        <p:spPr bwMode="auto">
          <a:xfrm>
            <a:off x="4111626" y="1958976"/>
            <a:ext cx="1624013" cy="5127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8918" name="Freeform 22">
            <a:extLst>
              <a:ext uri="{FF2B5EF4-FFF2-40B4-BE49-F238E27FC236}">
                <a16:creationId xmlns:a16="http://schemas.microsoft.com/office/drawing/2014/main" id="{B2F990AE-9C74-4CF7-BF41-76B96EE8064B}"/>
              </a:ext>
            </a:extLst>
          </p:cNvPr>
          <p:cNvSpPr>
            <a:spLocks/>
          </p:cNvSpPr>
          <p:nvPr/>
        </p:nvSpPr>
        <p:spPr bwMode="auto">
          <a:xfrm>
            <a:off x="6392863" y="3327401"/>
            <a:ext cx="1763712" cy="2905125"/>
          </a:xfrm>
          <a:custGeom>
            <a:avLst/>
            <a:gdLst>
              <a:gd name="T0" fmla="*/ 2147483646 w 1111"/>
              <a:gd name="T1" fmla="*/ 2147483646 h 1830"/>
              <a:gd name="T2" fmla="*/ 2147483646 w 1111"/>
              <a:gd name="T3" fmla="*/ 2147483646 h 1830"/>
              <a:gd name="T4" fmla="*/ 2147483646 w 1111"/>
              <a:gd name="T5" fmla="*/ 2147483646 h 1830"/>
              <a:gd name="T6" fmla="*/ 0 w 1111"/>
              <a:gd name="T7" fmla="*/ 0 h 1830"/>
              <a:gd name="T8" fmla="*/ 0 60000 65536"/>
              <a:gd name="T9" fmla="*/ 0 60000 65536"/>
              <a:gd name="T10" fmla="*/ 0 60000 65536"/>
              <a:gd name="T11" fmla="*/ 0 60000 65536"/>
              <a:gd name="T12" fmla="*/ 0 w 1111"/>
              <a:gd name="T13" fmla="*/ 0 h 1830"/>
              <a:gd name="T14" fmla="*/ 1111 w 1111"/>
              <a:gd name="T15" fmla="*/ 1830 h 1830"/>
            </a:gdLst>
            <a:ahLst/>
            <a:cxnLst>
              <a:cxn ang="T8">
                <a:pos x="T0" y="T1"/>
              </a:cxn>
              <a:cxn ang="T9">
                <a:pos x="T2" y="T3"/>
              </a:cxn>
              <a:cxn ang="T10">
                <a:pos x="T4" y="T5"/>
              </a:cxn>
              <a:cxn ang="T11">
                <a:pos x="T6" y="T7"/>
              </a:cxn>
            </a:cxnLst>
            <a:rect l="T12" t="T13" r="T14" b="T15"/>
            <a:pathLst>
              <a:path w="1111" h="1830">
                <a:moveTo>
                  <a:pt x="1111" y="1822"/>
                </a:moveTo>
                <a:lnTo>
                  <a:pt x="723" y="1830"/>
                </a:lnTo>
                <a:lnTo>
                  <a:pt x="739" y="598"/>
                </a:lnTo>
                <a:lnTo>
                  <a:pt x="0"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9" name="AutoShape 23">
            <a:extLst>
              <a:ext uri="{FF2B5EF4-FFF2-40B4-BE49-F238E27FC236}">
                <a16:creationId xmlns:a16="http://schemas.microsoft.com/office/drawing/2014/main" id="{18B5AACE-0C5F-4894-8489-B93D2C0932CF}"/>
              </a:ext>
            </a:extLst>
          </p:cNvPr>
          <p:cNvSpPr>
            <a:spLocks noChangeArrowheads="1"/>
          </p:cNvSpPr>
          <p:nvPr/>
        </p:nvSpPr>
        <p:spPr bwMode="auto">
          <a:xfrm>
            <a:off x="7183439" y="2889251"/>
            <a:ext cx="676275" cy="358775"/>
          </a:xfrm>
          <a:prstGeom prst="rightArrow">
            <a:avLst>
              <a:gd name="adj1" fmla="val 50000"/>
              <a:gd name="adj2" fmla="val 47124"/>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Tree>
    <p:custDataLst>
      <p:tags r:id="rId1"/>
    </p:custData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16066" name="Rectangle 2">
            <a:extLst>
              <a:ext uri="{FF2B5EF4-FFF2-40B4-BE49-F238E27FC236}">
                <a16:creationId xmlns:a16="http://schemas.microsoft.com/office/drawing/2014/main" id="{612CA84C-CAF7-43C5-B26D-28C17673C6C5}"/>
              </a:ext>
            </a:extLst>
          </p:cNvPr>
          <p:cNvSpPr>
            <a:spLocks noChangeArrowheads="1"/>
          </p:cNvSpPr>
          <p:nvPr/>
        </p:nvSpPr>
        <p:spPr bwMode="auto">
          <a:xfrm>
            <a:off x="1981200" y="-315913"/>
            <a:ext cx="8229600" cy="1139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a:solidFill>
                  <a:schemeClr val="tx2"/>
                </a:solidFill>
                <a:latin typeface="Times New Roman" panose="02020603050405020304" pitchFamily="18" charset="0"/>
              </a:rPr>
              <a:t>Balance theory</a:t>
            </a:r>
          </a:p>
        </p:txBody>
      </p:sp>
      <p:sp>
        <p:nvSpPr>
          <p:cNvPr id="216067" name="Rectangle 3">
            <a:extLst>
              <a:ext uri="{FF2B5EF4-FFF2-40B4-BE49-F238E27FC236}">
                <a16:creationId xmlns:a16="http://schemas.microsoft.com/office/drawing/2014/main" id="{EFDF1761-C5EA-43A3-BA51-CFB8C055E1EB}"/>
              </a:ext>
            </a:extLst>
          </p:cNvPr>
          <p:cNvSpPr>
            <a:spLocks noChangeArrowheads="1"/>
          </p:cNvSpPr>
          <p:nvPr/>
        </p:nvSpPr>
        <p:spPr bwMode="auto">
          <a:xfrm>
            <a:off x="1774826" y="908051"/>
            <a:ext cx="2479675" cy="136207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LUNGD</a:t>
            </a:r>
          </a:p>
          <a:p>
            <a:pPr>
              <a:spcBef>
                <a:spcPct val="0"/>
              </a:spcBef>
              <a:buClrTx/>
              <a:buFontTx/>
              <a:buNone/>
            </a:pPr>
            <a:endParaRPr lang="cs-CZ" altLang="cs-CZ" sz="1200">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16068" name="Rectangle 4">
            <a:extLst>
              <a:ext uri="{FF2B5EF4-FFF2-40B4-BE49-F238E27FC236}">
                <a16:creationId xmlns:a16="http://schemas.microsoft.com/office/drawing/2014/main" id="{BAE70470-E0A4-4F77-9607-C859BDC54261}"/>
              </a:ext>
            </a:extLst>
          </p:cNvPr>
          <p:cNvSpPr>
            <a:spLocks noChangeArrowheads="1"/>
          </p:cNvSpPr>
          <p:nvPr/>
        </p:nvSpPr>
        <p:spPr bwMode="auto">
          <a:xfrm>
            <a:off x="1774826" y="2471738"/>
            <a:ext cx="2479675" cy="242411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TISSUES</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16069" name="Rectangle 5">
            <a:extLst>
              <a:ext uri="{FF2B5EF4-FFF2-40B4-BE49-F238E27FC236}">
                <a16:creationId xmlns:a16="http://schemas.microsoft.com/office/drawing/2014/main" id="{1CE51BB9-5D09-4C86-B348-6B1CE920EA9E}"/>
              </a:ext>
            </a:extLst>
          </p:cNvPr>
          <p:cNvSpPr>
            <a:spLocks noChangeArrowheads="1"/>
          </p:cNvSpPr>
          <p:nvPr/>
        </p:nvSpPr>
        <p:spPr bwMode="auto">
          <a:xfrm>
            <a:off x="1931989" y="3810001"/>
            <a:ext cx="2179637" cy="404813"/>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chemeClr val="bg1"/>
                </a:solidFill>
                <a:latin typeface="Times New Roman" panose="02020603050405020304" pitchFamily="18" charset="0"/>
              </a:rPr>
              <a:t>    </a:t>
            </a:r>
            <a:r>
              <a:rPr lang="cs-CZ" altLang="cs-CZ" sz="1200" b="1" i="1">
                <a:latin typeface="Times New Roman" panose="02020603050405020304" pitchFamily="18" charset="0"/>
              </a:rPr>
              <a:t>CO</a:t>
            </a:r>
            <a:r>
              <a:rPr lang="cs-CZ" altLang="cs-CZ" sz="1200" b="1" i="1" baseline="-25000">
                <a:latin typeface="Times New Roman" panose="02020603050405020304" pitchFamily="18" charset="0"/>
              </a:rPr>
              <a:t>2</a:t>
            </a: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16070" name="Rectangle 6">
            <a:extLst>
              <a:ext uri="{FF2B5EF4-FFF2-40B4-BE49-F238E27FC236}">
                <a16:creationId xmlns:a16="http://schemas.microsoft.com/office/drawing/2014/main" id="{83282247-662E-4892-BB75-AFC053CD5BB1}"/>
              </a:ext>
            </a:extLst>
          </p:cNvPr>
          <p:cNvSpPr>
            <a:spLocks noChangeArrowheads="1"/>
          </p:cNvSpPr>
          <p:nvPr/>
        </p:nvSpPr>
        <p:spPr bwMode="auto">
          <a:xfrm>
            <a:off x="1931989" y="4333875"/>
            <a:ext cx="2179637"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Metabolic production of strong acids</a:t>
            </a:r>
          </a:p>
          <a:p>
            <a:pPr algn="ctr">
              <a:spcBef>
                <a:spcPct val="0"/>
              </a:spcBef>
              <a:buClrTx/>
              <a:buFontTx/>
              <a:buNone/>
            </a:pPr>
            <a:endParaRPr lang="cs-CZ" altLang="cs-CZ" sz="2400">
              <a:latin typeface="Verdana" panose="020B0604030504040204" pitchFamily="34" charset="0"/>
            </a:endParaRPr>
          </a:p>
        </p:txBody>
      </p:sp>
      <p:sp>
        <p:nvSpPr>
          <p:cNvPr id="216071" name="Rectangle 7">
            <a:extLst>
              <a:ext uri="{FF2B5EF4-FFF2-40B4-BE49-F238E27FC236}">
                <a16:creationId xmlns:a16="http://schemas.microsoft.com/office/drawing/2014/main" id="{96A711EC-45BE-45E5-BBCB-1999B447D9EC}"/>
              </a:ext>
            </a:extLst>
          </p:cNvPr>
          <p:cNvSpPr>
            <a:spLocks noChangeArrowheads="1"/>
          </p:cNvSpPr>
          <p:nvPr/>
        </p:nvSpPr>
        <p:spPr bwMode="auto">
          <a:xfrm>
            <a:off x="1931989" y="1779588"/>
            <a:ext cx="2179637" cy="404812"/>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latin typeface="Times New Roman" panose="02020603050405020304" pitchFamily="18" charset="0"/>
              </a:rPr>
              <a:t>    </a:t>
            </a:r>
            <a:r>
              <a:rPr lang="cs-CZ" altLang="cs-CZ" sz="1200" b="1" i="1">
                <a:latin typeface="Times New Roman" panose="02020603050405020304" pitchFamily="18" charset="0"/>
              </a:rPr>
              <a:t>CO</a:t>
            </a:r>
            <a:r>
              <a:rPr lang="cs-CZ" altLang="cs-CZ" sz="1200" b="1" i="1" baseline="-25000">
                <a:latin typeface="Times New Roman" panose="02020603050405020304" pitchFamily="18" charset="0"/>
              </a:rPr>
              <a:t>2</a:t>
            </a: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16072" name="Rectangle 8">
            <a:extLst>
              <a:ext uri="{FF2B5EF4-FFF2-40B4-BE49-F238E27FC236}">
                <a16:creationId xmlns:a16="http://schemas.microsoft.com/office/drawing/2014/main" id="{FD1569A2-D4FA-42DE-82DE-87EA07F580FD}"/>
              </a:ext>
            </a:extLst>
          </p:cNvPr>
          <p:cNvSpPr>
            <a:spLocks noChangeArrowheads="1"/>
          </p:cNvSpPr>
          <p:nvPr/>
        </p:nvSpPr>
        <p:spPr bwMode="auto">
          <a:xfrm>
            <a:off x="1774826" y="5029201"/>
            <a:ext cx="2479675" cy="162242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KIDNEY</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16073" name="Rectangle 9">
            <a:extLst>
              <a:ext uri="{FF2B5EF4-FFF2-40B4-BE49-F238E27FC236}">
                <a16:creationId xmlns:a16="http://schemas.microsoft.com/office/drawing/2014/main" id="{02E9E091-FFED-4978-B6BD-9F8E027DE571}"/>
              </a:ext>
            </a:extLst>
          </p:cNvPr>
          <p:cNvSpPr>
            <a:spLocks noChangeArrowheads="1"/>
          </p:cNvSpPr>
          <p:nvPr/>
        </p:nvSpPr>
        <p:spPr bwMode="auto">
          <a:xfrm>
            <a:off x="1905001" y="6126163"/>
            <a:ext cx="2182813"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Extretion of TA, NH4</a:t>
            </a:r>
            <a:r>
              <a:rPr lang="cs-CZ" altLang="cs-CZ" sz="1200" b="1" i="1" baseline="30000">
                <a:latin typeface="Times New Roman" panose="02020603050405020304" pitchFamily="18" charset="0"/>
              </a:rPr>
              <a:t>+ </a:t>
            </a:r>
            <a:r>
              <a:rPr lang="cs-CZ" altLang="cs-CZ" sz="1200" b="1" i="1">
                <a:latin typeface="Times New Roman" panose="02020603050405020304" pitchFamily="18" charset="0"/>
              </a:rPr>
              <a:t>(generation of HCO</a:t>
            </a:r>
            <a:r>
              <a:rPr lang="cs-CZ" altLang="cs-CZ" sz="1200" b="1" i="1" baseline="-25000">
                <a:latin typeface="Times New Roman" panose="02020603050405020304" pitchFamily="18" charset="0"/>
              </a:rPr>
              <a:t>3</a:t>
            </a:r>
            <a:r>
              <a:rPr lang="cs-CZ" altLang="cs-CZ" sz="1200" b="1" i="1" baseline="30000">
                <a:latin typeface="Times New Roman" panose="02020603050405020304" pitchFamily="18" charset="0"/>
              </a:rPr>
              <a:t>-</a:t>
            </a:r>
            <a:r>
              <a:rPr lang="cs-CZ" altLang="cs-CZ" sz="1200" b="1" i="1">
                <a:latin typeface="Times New Roman" panose="02020603050405020304" pitchFamily="18" charset="0"/>
              </a:rPr>
              <a:t>)</a:t>
            </a:r>
            <a:endParaRPr lang="cs-CZ" altLang="cs-CZ" sz="1200" b="1" i="1" baseline="30000">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16074" name="Rectangle 10">
            <a:extLst>
              <a:ext uri="{FF2B5EF4-FFF2-40B4-BE49-F238E27FC236}">
                <a16:creationId xmlns:a16="http://schemas.microsoft.com/office/drawing/2014/main" id="{2234DFC4-F975-4D73-BACA-1DC471266578}"/>
              </a:ext>
            </a:extLst>
          </p:cNvPr>
          <p:cNvSpPr>
            <a:spLocks noChangeArrowheads="1"/>
          </p:cNvSpPr>
          <p:nvPr/>
        </p:nvSpPr>
        <p:spPr bwMode="auto">
          <a:xfrm>
            <a:off x="4897439" y="5233988"/>
            <a:ext cx="2478087" cy="162401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GIT</a:t>
            </a:r>
          </a:p>
          <a:p>
            <a:pPr>
              <a:spcBef>
                <a:spcPct val="0"/>
              </a:spcBef>
              <a:buClrTx/>
              <a:buFontTx/>
              <a:buNone/>
            </a:pPr>
            <a:endParaRPr lang="cs-CZ" altLang="cs-CZ" sz="1200" b="1" i="1">
              <a:solidFill>
                <a:schemeClr val="bg1"/>
              </a:solidFill>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16075" name="Rectangle 11">
            <a:extLst>
              <a:ext uri="{FF2B5EF4-FFF2-40B4-BE49-F238E27FC236}">
                <a16:creationId xmlns:a16="http://schemas.microsoft.com/office/drawing/2014/main" id="{1F7D2914-3F34-44D2-8490-0CF4631EA21D}"/>
              </a:ext>
            </a:extLst>
          </p:cNvPr>
          <p:cNvSpPr>
            <a:spLocks noChangeArrowheads="1"/>
          </p:cNvSpPr>
          <p:nvPr/>
        </p:nvSpPr>
        <p:spPr bwMode="auto">
          <a:xfrm>
            <a:off x="5016501" y="6308725"/>
            <a:ext cx="2182813"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H</a:t>
            </a:r>
            <a:r>
              <a:rPr lang="cs-CZ" altLang="cs-CZ" sz="1200" b="1" i="1" baseline="30000">
                <a:latin typeface="Times New Roman" panose="02020603050405020304" pitchFamily="18" charset="0"/>
              </a:rPr>
              <a:t>+</a:t>
            </a:r>
            <a:r>
              <a:rPr lang="cs-CZ" altLang="cs-CZ" sz="1200" b="1" i="1">
                <a:latin typeface="Times New Roman" panose="02020603050405020304" pitchFamily="18" charset="0"/>
              </a:rPr>
              <a:t>/HCO</a:t>
            </a:r>
            <a:r>
              <a:rPr lang="cs-CZ" altLang="cs-CZ" sz="1200" b="1" i="1" baseline="-25000">
                <a:latin typeface="Times New Roman" panose="02020603050405020304" pitchFamily="18" charset="0"/>
              </a:rPr>
              <a:t>3</a:t>
            </a:r>
            <a:r>
              <a:rPr lang="cs-CZ" altLang="cs-CZ" sz="1200" b="1" i="1" baseline="30000">
                <a:latin typeface="Times New Roman" panose="02020603050405020304" pitchFamily="18" charset="0"/>
              </a:rPr>
              <a:t>-</a:t>
            </a:r>
            <a:r>
              <a:rPr lang="cs-CZ" altLang="cs-CZ" sz="1200" b="1" i="1">
                <a:latin typeface="Times New Roman" panose="02020603050405020304" pitchFamily="18" charset="0"/>
              </a:rPr>
              <a:t> loss  from vomiting or diarhea</a:t>
            </a:r>
            <a:endParaRPr lang="cs-CZ" altLang="cs-CZ" sz="2400">
              <a:latin typeface="Verdana" panose="020B0604030504040204" pitchFamily="34" charset="0"/>
            </a:endParaRPr>
          </a:p>
        </p:txBody>
      </p:sp>
      <p:sp>
        <p:nvSpPr>
          <p:cNvPr id="216076" name="Rectangle 12">
            <a:extLst>
              <a:ext uri="{FF2B5EF4-FFF2-40B4-BE49-F238E27FC236}">
                <a16:creationId xmlns:a16="http://schemas.microsoft.com/office/drawing/2014/main" id="{B08B066D-D167-458F-A985-C684EE1809F7}"/>
              </a:ext>
            </a:extLst>
          </p:cNvPr>
          <p:cNvSpPr>
            <a:spLocks noChangeArrowheads="1"/>
          </p:cNvSpPr>
          <p:nvPr/>
        </p:nvSpPr>
        <p:spPr bwMode="auto">
          <a:xfrm>
            <a:off x="4792664" y="979488"/>
            <a:ext cx="5546725" cy="3916362"/>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BLOOD  equlibrated with ISF</a:t>
            </a:r>
          </a:p>
          <a:p>
            <a:pPr>
              <a:spcBef>
                <a:spcPct val="0"/>
              </a:spcBef>
              <a:buClrTx/>
              <a:buFontTx/>
              <a:buNone/>
            </a:pPr>
            <a:endParaRPr lang="cs-CZ" altLang="cs-CZ" sz="1200">
              <a:latin typeface="Times New Roman" panose="02020603050405020304" pitchFamily="18" charset="0"/>
            </a:endParaRPr>
          </a:p>
          <a:p>
            <a:pPr>
              <a:spcBef>
                <a:spcPct val="0"/>
              </a:spcBef>
              <a:buClrTx/>
              <a:buFontTx/>
              <a:buNone/>
            </a:pPr>
            <a:endParaRPr lang="cs-CZ" altLang="cs-CZ" sz="1200" b="1" i="1">
              <a:latin typeface="Times New Roman" panose="02020603050405020304" pitchFamily="18" charset="0"/>
            </a:endParaRPr>
          </a:p>
          <a:p>
            <a:pPr algn="ctr">
              <a:spcBef>
                <a:spcPct val="0"/>
              </a:spcBef>
              <a:buClrTx/>
              <a:buFontTx/>
              <a:buNone/>
            </a:pPr>
            <a:endParaRPr lang="cs-CZ" altLang="cs-CZ" sz="2400">
              <a:latin typeface="Verdana" panose="020B0604030504040204" pitchFamily="34" charset="0"/>
            </a:endParaRPr>
          </a:p>
        </p:txBody>
      </p:sp>
      <p:sp>
        <p:nvSpPr>
          <p:cNvPr id="216077" name="Rectangle 13">
            <a:extLst>
              <a:ext uri="{FF2B5EF4-FFF2-40B4-BE49-F238E27FC236}">
                <a16:creationId xmlns:a16="http://schemas.microsoft.com/office/drawing/2014/main" id="{28A4F7A3-69BE-4408-B04E-F5BA37C9F4A8}"/>
              </a:ext>
            </a:extLst>
          </p:cNvPr>
          <p:cNvSpPr>
            <a:spLocks noChangeArrowheads="1"/>
          </p:cNvSpPr>
          <p:nvPr/>
        </p:nvSpPr>
        <p:spPr bwMode="auto">
          <a:xfrm>
            <a:off x="4897438" y="1446213"/>
            <a:ext cx="2286000" cy="3306762"/>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Independent variables</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Respiratory balance (CO2)</a:t>
            </a:r>
          </a:p>
          <a:p>
            <a:pPr algn="ctr">
              <a:spcBef>
                <a:spcPct val="0"/>
              </a:spcBef>
              <a:buClrTx/>
              <a:buFontTx/>
              <a:buNone/>
            </a:pPr>
            <a:r>
              <a:rPr lang="cs-CZ" altLang="cs-CZ" sz="1400" b="1">
                <a:latin typeface="Times New Roman" panose="02020603050405020304" pitchFamily="18" charset="0"/>
              </a:rPr>
              <a:t>PCO</a:t>
            </a:r>
            <a:r>
              <a:rPr lang="cs-CZ" altLang="cs-CZ" sz="1400" b="1" baseline="-25000">
                <a:latin typeface="Times New Roman" panose="02020603050405020304" pitchFamily="18" charset="0"/>
              </a:rPr>
              <a:t>2</a:t>
            </a:r>
            <a:endParaRPr lang="cs-CZ" altLang="cs-CZ" sz="1400" b="1">
              <a:latin typeface="Times New Roman" panose="02020603050405020304" pitchFamily="18" charset="0"/>
            </a:endParaRPr>
          </a:p>
          <a:p>
            <a:pPr algn="ct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Metabolic balance</a:t>
            </a:r>
          </a:p>
          <a:p>
            <a:pPr algn="ctr">
              <a:spcBef>
                <a:spcPct val="0"/>
              </a:spcBef>
              <a:buClrTx/>
              <a:buFontTx/>
              <a:buNone/>
            </a:pPr>
            <a:r>
              <a:rPr lang="cs-CZ" altLang="cs-CZ" sz="1400" b="1">
                <a:latin typeface="Times New Roman" panose="02020603050405020304" pitchFamily="18" charset="0"/>
              </a:rPr>
              <a:t>(H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/HCO</a:t>
            </a:r>
            <a:r>
              <a:rPr lang="cs-CZ" altLang="cs-CZ" sz="1400" b="1" baseline="-25000">
                <a:latin typeface="Times New Roman" panose="02020603050405020304" pitchFamily="18" charset="0"/>
              </a:rPr>
              <a:t>3</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lgn="ctr">
              <a:spcBef>
                <a:spcPct val="0"/>
              </a:spcBef>
              <a:buClrTx/>
              <a:buFontTx/>
              <a:buNone/>
            </a:pPr>
            <a:r>
              <a:rPr lang="cs-CZ" altLang="cs-CZ" sz="1400" b="1">
                <a:latin typeface="Times New Roman" panose="02020603050405020304" pitchFamily="18" charset="0"/>
              </a:rPr>
              <a:t>BE, (ctH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dSID</a:t>
            </a:r>
          </a:p>
          <a:p>
            <a:pPr algn="ctr">
              <a:spcBef>
                <a:spcPct val="0"/>
              </a:spcBef>
              <a:buClrTx/>
              <a:buFontTx/>
              <a:buNone/>
            </a:pP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Buffers</a:t>
            </a:r>
          </a:p>
          <a:p>
            <a:pPr algn="ctr">
              <a:spcBef>
                <a:spcPct val="0"/>
              </a:spcBef>
              <a:buClrTx/>
              <a:buFontTx/>
              <a:buNone/>
            </a:pPr>
            <a:r>
              <a:rPr lang="cs-CZ" altLang="cs-CZ" sz="1400" b="1">
                <a:latin typeface="Times New Roman" panose="02020603050405020304" pitchFamily="18" charset="0"/>
              </a:rPr>
              <a:t>albumins, phosphates, hemoglobin</a:t>
            </a:r>
            <a:endParaRPr lang="cs-CZ" altLang="cs-CZ" sz="2400">
              <a:latin typeface="Verdana" panose="020B0604030504040204" pitchFamily="34" charset="0"/>
            </a:endParaRPr>
          </a:p>
        </p:txBody>
      </p:sp>
      <p:sp>
        <p:nvSpPr>
          <p:cNvPr id="216078" name="Rectangle 14">
            <a:extLst>
              <a:ext uri="{FF2B5EF4-FFF2-40B4-BE49-F238E27FC236}">
                <a16:creationId xmlns:a16="http://schemas.microsoft.com/office/drawing/2014/main" id="{030334B3-DE30-49D7-BA41-00DE0864A679}"/>
              </a:ext>
            </a:extLst>
          </p:cNvPr>
          <p:cNvSpPr>
            <a:spLocks noChangeArrowheads="1"/>
          </p:cNvSpPr>
          <p:nvPr/>
        </p:nvSpPr>
        <p:spPr bwMode="auto">
          <a:xfrm>
            <a:off x="7859713" y="1420813"/>
            <a:ext cx="2386012" cy="330835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Dependent variables</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[HCO</a:t>
            </a:r>
            <a:r>
              <a:rPr lang="cs-CZ" altLang="cs-CZ" sz="1400" b="1" baseline="-25000">
                <a:latin typeface="Times New Roman" panose="02020603050405020304" pitchFamily="18" charset="0"/>
              </a:rPr>
              <a:t>3</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[Buf</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[CO</a:t>
            </a:r>
            <a:r>
              <a:rPr lang="cs-CZ" altLang="cs-CZ" sz="1400" b="1" baseline="-25000">
                <a:latin typeface="Times New Roman" panose="02020603050405020304" pitchFamily="18" charset="0"/>
              </a:rPr>
              <a:t>3</a:t>
            </a:r>
            <a:r>
              <a:rPr lang="cs-CZ" altLang="cs-CZ" sz="1400" b="1" baseline="30000">
                <a:latin typeface="Times New Roman" panose="02020603050405020304" pitchFamily="18" charset="0"/>
              </a:rPr>
              <a:t>2-</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[OH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a:t>
            </a:r>
          </a:p>
          <a:p>
            <a:pPr>
              <a:spcBef>
                <a:spcPct val="0"/>
              </a:spcBef>
              <a:buClrTx/>
              <a:buFontTx/>
              <a:buNone/>
            </a:pPr>
            <a:endParaRPr lang="cs-CZ" altLang="cs-CZ" sz="1400" b="1">
              <a:latin typeface="Times New Roman" panose="02020603050405020304" pitchFamily="18" charset="0"/>
            </a:endParaRPr>
          </a:p>
          <a:p>
            <a:pPr>
              <a:spcBef>
                <a:spcPct val="0"/>
              </a:spcBef>
              <a:buClrTx/>
              <a:buFontTx/>
              <a:buNone/>
            </a:pPr>
            <a:r>
              <a:rPr lang="cs-CZ" altLang="cs-CZ" sz="1400" b="1">
                <a:latin typeface="Times New Roman" panose="02020603050405020304" pitchFamily="18" charset="0"/>
              </a:rPr>
              <a:t>[H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(pH)</a:t>
            </a:r>
            <a:endParaRPr lang="cs-CZ" altLang="cs-CZ" sz="2400">
              <a:latin typeface="Verdana" panose="020B0604030504040204" pitchFamily="34" charset="0"/>
            </a:endParaRPr>
          </a:p>
        </p:txBody>
      </p:sp>
      <p:sp>
        <p:nvSpPr>
          <p:cNvPr id="216079" name="Freeform 15">
            <a:extLst>
              <a:ext uri="{FF2B5EF4-FFF2-40B4-BE49-F238E27FC236}">
                <a16:creationId xmlns:a16="http://schemas.microsoft.com/office/drawing/2014/main" id="{F1976051-95F4-4625-A85A-A452B53D1E65}"/>
              </a:ext>
            </a:extLst>
          </p:cNvPr>
          <p:cNvSpPr>
            <a:spLocks/>
          </p:cNvSpPr>
          <p:nvPr/>
        </p:nvSpPr>
        <p:spPr bwMode="auto">
          <a:xfrm>
            <a:off x="4087813" y="3248026"/>
            <a:ext cx="1141412" cy="3095625"/>
          </a:xfrm>
          <a:custGeom>
            <a:avLst/>
            <a:gdLst>
              <a:gd name="T0" fmla="*/ 0 w 1105"/>
              <a:gd name="T1" fmla="*/ 2147483646 h 2164"/>
              <a:gd name="T2" fmla="*/ 2147483646 w 1105"/>
              <a:gd name="T3" fmla="*/ 2147483646 h 2164"/>
              <a:gd name="T4" fmla="*/ 2147483646 w 1105"/>
              <a:gd name="T5" fmla="*/ 2147483646 h 2164"/>
              <a:gd name="T6" fmla="*/ 2147483646 w 1105"/>
              <a:gd name="T7" fmla="*/ 0 h 2164"/>
              <a:gd name="T8" fmla="*/ 0 60000 65536"/>
              <a:gd name="T9" fmla="*/ 0 60000 65536"/>
              <a:gd name="T10" fmla="*/ 0 60000 65536"/>
              <a:gd name="T11" fmla="*/ 0 60000 65536"/>
              <a:gd name="T12" fmla="*/ 0 w 1105"/>
              <a:gd name="T13" fmla="*/ 0 h 2164"/>
              <a:gd name="T14" fmla="*/ 1105 w 1105"/>
              <a:gd name="T15" fmla="*/ 2164 h 2164"/>
            </a:gdLst>
            <a:ahLst/>
            <a:cxnLst>
              <a:cxn ang="T8">
                <a:pos x="T0" y="T1"/>
              </a:cxn>
              <a:cxn ang="T9">
                <a:pos x="T2" y="T3"/>
              </a:cxn>
              <a:cxn ang="T10">
                <a:pos x="T4" y="T5"/>
              </a:cxn>
              <a:cxn ang="T11">
                <a:pos x="T6" y="T7"/>
              </a:cxn>
            </a:cxnLst>
            <a:rect l="T12" t="T13" r="T14" b="T15"/>
            <a:pathLst>
              <a:path w="1105" h="2164">
                <a:moveTo>
                  <a:pt x="0" y="2164"/>
                </a:moveTo>
                <a:lnTo>
                  <a:pt x="315" y="2163"/>
                </a:lnTo>
                <a:lnTo>
                  <a:pt x="323" y="521"/>
                </a:lnTo>
                <a:lnTo>
                  <a:pt x="1105"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80" name="Rectangle 16">
            <a:extLst>
              <a:ext uri="{FF2B5EF4-FFF2-40B4-BE49-F238E27FC236}">
                <a16:creationId xmlns:a16="http://schemas.microsoft.com/office/drawing/2014/main" id="{E0327E23-DD5E-486C-BB63-A28E03A3ECCB}"/>
              </a:ext>
            </a:extLst>
          </p:cNvPr>
          <p:cNvSpPr>
            <a:spLocks noChangeArrowheads="1"/>
          </p:cNvSpPr>
          <p:nvPr/>
        </p:nvSpPr>
        <p:spPr bwMode="auto">
          <a:xfrm>
            <a:off x="8008939" y="5029201"/>
            <a:ext cx="2479675" cy="1622425"/>
          </a:xfrm>
          <a:prstGeom prst="rect">
            <a:avLst/>
          </a:prstGeom>
          <a:solidFill>
            <a:srgbClr val="CCFFCC"/>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a:latin typeface="Times New Roman" panose="02020603050405020304" pitchFamily="18" charset="0"/>
              </a:rPr>
              <a:t>LIVER</a:t>
            </a:r>
            <a:endParaRPr lang="cs-CZ" altLang="cs-CZ" sz="1200">
              <a:latin typeface="Times New Roman" panose="02020603050405020304" pitchFamily="18" charset="0"/>
            </a:endParaRPr>
          </a:p>
          <a:p>
            <a:pPr>
              <a:spcBef>
                <a:spcPct val="0"/>
              </a:spcBef>
              <a:buClrTx/>
              <a:buFontTx/>
              <a:buNone/>
            </a:pPr>
            <a:endParaRPr lang="cs-CZ" altLang="cs-CZ" sz="1200" b="1" i="1">
              <a:solidFill>
                <a:schemeClr val="bg1"/>
              </a:solidFill>
              <a:latin typeface="Times New Roman" panose="02020603050405020304" pitchFamily="18" charset="0"/>
            </a:endParaRP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16081" name="Rectangle 17">
            <a:extLst>
              <a:ext uri="{FF2B5EF4-FFF2-40B4-BE49-F238E27FC236}">
                <a16:creationId xmlns:a16="http://schemas.microsoft.com/office/drawing/2014/main" id="{4C2D00D6-3120-47C8-BFE6-58DDED1B0747}"/>
              </a:ext>
            </a:extLst>
          </p:cNvPr>
          <p:cNvSpPr>
            <a:spLocks noChangeArrowheads="1"/>
          </p:cNvSpPr>
          <p:nvPr/>
        </p:nvSpPr>
        <p:spPr bwMode="auto">
          <a:xfrm>
            <a:off x="8062913" y="5707063"/>
            <a:ext cx="2182812" cy="419100"/>
          </a:xfrm>
          <a:prstGeom prst="rect">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b="1" i="1">
                <a:latin typeface="Times New Roman" panose="02020603050405020304" pitchFamily="18" charset="0"/>
              </a:rPr>
              <a:t>PROTEINS</a:t>
            </a:r>
          </a:p>
          <a:p>
            <a:pPr algn="ctr">
              <a:spcBef>
                <a:spcPct val="0"/>
              </a:spcBef>
              <a:buClrTx/>
              <a:buFontTx/>
              <a:buNone/>
            </a:pPr>
            <a:endParaRPr lang="cs-CZ" altLang="cs-CZ" sz="2400">
              <a:solidFill>
                <a:schemeClr val="bg1"/>
              </a:solidFill>
              <a:latin typeface="Verdana" panose="020B0604030504040204" pitchFamily="34" charset="0"/>
            </a:endParaRPr>
          </a:p>
        </p:txBody>
      </p:sp>
      <p:sp>
        <p:nvSpPr>
          <p:cNvPr id="216082" name="Freeform 18">
            <a:extLst>
              <a:ext uri="{FF2B5EF4-FFF2-40B4-BE49-F238E27FC236}">
                <a16:creationId xmlns:a16="http://schemas.microsoft.com/office/drawing/2014/main" id="{BADC3A17-5E96-4638-88D8-DDB4470520F9}"/>
              </a:ext>
            </a:extLst>
          </p:cNvPr>
          <p:cNvSpPr>
            <a:spLocks/>
          </p:cNvSpPr>
          <p:nvPr/>
        </p:nvSpPr>
        <p:spPr bwMode="auto">
          <a:xfrm>
            <a:off x="4678363" y="3248025"/>
            <a:ext cx="550862" cy="3297238"/>
          </a:xfrm>
          <a:custGeom>
            <a:avLst/>
            <a:gdLst>
              <a:gd name="T0" fmla="*/ 2147483646 w 713"/>
              <a:gd name="T1" fmla="*/ 2147483646 h 2208"/>
              <a:gd name="T2" fmla="*/ 0 w 713"/>
              <a:gd name="T3" fmla="*/ 2147483646 h 2208"/>
              <a:gd name="T4" fmla="*/ 2147483646 w 713"/>
              <a:gd name="T5" fmla="*/ 2147483646 h 2208"/>
              <a:gd name="T6" fmla="*/ 2147483646 w 713"/>
              <a:gd name="T7" fmla="*/ 0 h 2208"/>
              <a:gd name="T8" fmla="*/ 0 60000 65536"/>
              <a:gd name="T9" fmla="*/ 0 60000 65536"/>
              <a:gd name="T10" fmla="*/ 0 60000 65536"/>
              <a:gd name="T11" fmla="*/ 0 60000 65536"/>
              <a:gd name="T12" fmla="*/ 0 w 713"/>
              <a:gd name="T13" fmla="*/ 0 h 2208"/>
              <a:gd name="T14" fmla="*/ 713 w 713"/>
              <a:gd name="T15" fmla="*/ 2208 h 2208"/>
            </a:gdLst>
            <a:ahLst/>
            <a:cxnLst>
              <a:cxn ang="T8">
                <a:pos x="T0" y="T1"/>
              </a:cxn>
              <a:cxn ang="T9">
                <a:pos x="T2" y="T3"/>
              </a:cxn>
              <a:cxn ang="T10">
                <a:pos x="T4" y="T5"/>
              </a:cxn>
              <a:cxn ang="T11">
                <a:pos x="T6" y="T7"/>
              </a:cxn>
            </a:cxnLst>
            <a:rect l="T12" t="T13" r="T14" b="T15"/>
            <a:pathLst>
              <a:path w="713" h="2208">
                <a:moveTo>
                  <a:pt x="218" y="2193"/>
                </a:moveTo>
                <a:lnTo>
                  <a:pt x="0" y="2208"/>
                </a:lnTo>
                <a:lnTo>
                  <a:pt x="24" y="763"/>
                </a:lnTo>
                <a:lnTo>
                  <a:pt x="713"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83" name="Freeform 19">
            <a:extLst>
              <a:ext uri="{FF2B5EF4-FFF2-40B4-BE49-F238E27FC236}">
                <a16:creationId xmlns:a16="http://schemas.microsoft.com/office/drawing/2014/main" id="{21B6C289-B97A-41F4-B422-1260EDA3504F}"/>
              </a:ext>
            </a:extLst>
          </p:cNvPr>
          <p:cNvSpPr>
            <a:spLocks/>
          </p:cNvSpPr>
          <p:nvPr/>
        </p:nvSpPr>
        <p:spPr bwMode="auto">
          <a:xfrm>
            <a:off x="4087813" y="3248026"/>
            <a:ext cx="1141412" cy="1279525"/>
          </a:xfrm>
          <a:custGeom>
            <a:avLst/>
            <a:gdLst>
              <a:gd name="T0" fmla="*/ 0 w 1071"/>
              <a:gd name="T1" fmla="*/ 2147483646 h 1013"/>
              <a:gd name="T2" fmla="*/ 2147483646 w 1071"/>
              <a:gd name="T3" fmla="*/ 2147483646 h 1013"/>
              <a:gd name="T4" fmla="*/ 2147483646 w 1071"/>
              <a:gd name="T5" fmla="*/ 2147483646 h 1013"/>
              <a:gd name="T6" fmla="*/ 2147483646 w 1071"/>
              <a:gd name="T7" fmla="*/ 0 h 1013"/>
              <a:gd name="T8" fmla="*/ 0 60000 65536"/>
              <a:gd name="T9" fmla="*/ 0 60000 65536"/>
              <a:gd name="T10" fmla="*/ 0 60000 65536"/>
              <a:gd name="T11" fmla="*/ 0 60000 65536"/>
              <a:gd name="T12" fmla="*/ 0 w 1071"/>
              <a:gd name="T13" fmla="*/ 0 h 1013"/>
              <a:gd name="T14" fmla="*/ 1071 w 1071"/>
              <a:gd name="T15" fmla="*/ 1013 h 1013"/>
            </a:gdLst>
            <a:ahLst/>
            <a:cxnLst>
              <a:cxn ang="T8">
                <a:pos x="T0" y="T1"/>
              </a:cxn>
              <a:cxn ang="T9">
                <a:pos x="T2" y="T3"/>
              </a:cxn>
              <a:cxn ang="T10">
                <a:pos x="T4" y="T5"/>
              </a:cxn>
              <a:cxn ang="T11">
                <a:pos x="T6" y="T7"/>
              </a:cxn>
            </a:cxnLst>
            <a:rect l="T12" t="T13" r="T14" b="T15"/>
            <a:pathLst>
              <a:path w="1071" h="1013">
                <a:moveTo>
                  <a:pt x="0" y="1013"/>
                </a:moveTo>
                <a:lnTo>
                  <a:pt x="217" y="1005"/>
                </a:lnTo>
                <a:lnTo>
                  <a:pt x="196" y="42"/>
                </a:lnTo>
                <a:lnTo>
                  <a:pt x="1071"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84" name="Freeform 20">
            <a:extLst>
              <a:ext uri="{FF2B5EF4-FFF2-40B4-BE49-F238E27FC236}">
                <a16:creationId xmlns:a16="http://schemas.microsoft.com/office/drawing/2014/main" id="{F3543AD3-318A-4C19-9ED3-19C16489E69A}"/>
              </a:ext>
            </a:extLst>
          </p:cNvPr>
          <p:cNvSpPr>
            <a:spLocks/>
          </p:cNvSpPr>
          <p:nvPr/>
        </p:nvSpPr>
        <p:spPr bwMode="auto">
          <a:xfrm>
            <a:off x="3648076" y="2500314"/>
            <a:ext cx="1368425" cy="1285875"/>
          </a:xfrm>
          <a:custGeom>
            <a:avLst/>
            <a:gdLst>
              <a:gd name="T0" fmla="*/ 0 w 2187"/>
              <a:gd name="T1" fmla="*/ 2147483646 h 760"/>
              <a:gd name="T2" fmla="*/ 0 w 2187"/>
              <a:gd name="T3" fmla="*/ 2147483646 h 760"/>
              <a:gd name="T4" fmla="*/ 2147483646 w 2187"/>
              <a:gd name="T5" fmla="*/ 0 h 760"/>
              <a:gd name="T6" fmla="*/ 0 60000 65536"/>
              <a:gd name="T7" fmla="*/ 0 60000 65536"/>
              <a:gd name="T8" fmla="*/ 0 60000 65536"/>
              <a:gd name="T9" fmla="*/ 0 w 2187"/>
              <a:gd name="T10" fmla="*/ 0 h 760"/>
              <a:gd name="T11" fmla="*/ 2187 w 2187"/>
              <a:gd name="T12" fmla="*/ 760 h 760"/>
            </a:gdLst>
            <a:ahLst/>
            <a:cxnLst>
              <a:cxn ang="T6">
                <a:pos x="T0" y="T1"/>
              </a:cxn>
              <a:cxn ang="T7">
                <a:pos x="T2" y="T3"/>
              </a:cxn>
              <a:cxn ang="T8">
                <a:pos x="T4" y="T5"/>
              </a:cxn>
            </a:cxnLst>
            <a:rect l="T9" t="T10" r="T11" b="T12"/>
            <a:pathLst>
              <a:path w="2187" h="760">
                <a:moveTo>
                  <a:pt x="0" y="760"/>
                </a:moveTo>
                <a:lnTo>
                  <a:pt x="0" y="27"/>
                </a:lnTo>
                <a:lnTo>
                  <a:pt x="2187"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85" name="Line 21">
            <a:extLst>
              <a:ext uri="{FF2B5EF4-FFF2-40B4-BE49-F238E27FC236}">
                <a16:creationId xmlns:a16="http://schemas.microsoft.com/office/drawing/2014/main" id="{97BFB77A-3522-4ABA-99B2-9303C96E7DF3}"/>
              </a:ext>
            </a:extLst>
          </p:cNvPr>
          <p:cNvSpPr>
            <a:spLocks noChangeShapeType="1"/>
          </p:cNvSpPr>
          <p:nvPr/>
        </p:nvSpPr>
        <p:spPr bwMode="auto">
          <a:xfrm>
            <a:off x="4087814" y="1958976"/>
            <a:ext cx="928687" cy="5127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086" name="Freeform 22">
            <a:extLst>
              <a:ext uri="{FF2B5EF4-FFF2-40B4-BE49-F238E27FC236}">
                <a16:creationId xmlns:a16="http://schemas.microsoft.com/office/drawing/2014/main" id="{E34E6E09-5C3C-411B-A4FD-1F813DCE86E1}"/>
              </a:ext>
            </a:extLst>
          </p:cNvPr>
          <p:cNvSpPr>
            <a:spLocks/>
          </p:cNvSpPr>
          <p:nvPr/>
        </p:nvSpPr>
        <p:spPr bwMode="auto">
          <a:xfrm>
            <a:off x="6792913" y="4333875"/>
            <a:ext cx="1270000" cy="1576388"/>
          </a:xfrm>
          <a:custGeom>
            <a:avLst/>
            <a:gdLst>
              <a:gd name="T0" fmla="*/ 2147483646 w 1111"/>
              <a:gd name="T1" fmla="*/ 2147483646 h 1830"/>
              <a:gd name="T2" fmla="*/ 2147483646 w 1111"/>
              <a:gd name="T3" fmla="*/ 2147483646 h 1830"/>
              <a:gd name="T4" fmla="*/ 2147483646 w 1111"/>
              <a:gd name="T5" fmla="*/ 2147483646 h 1830"/>
              <a:gd name="T6" fmla="*/ 0 w 1111"/>
              <a:gd name="T7" fmla="*/ 0 h 1830"/>
              <a:gd name="T8" fmla="*/ 0 60000 65536"/>
              <a:gd name="T9" fmla="*/ 0 60000 65536"/>
              <a:gd name="T10" fmla="*/ 0 60000 65536"/>
              <a:gd name="T11" fmla="*/ 0 60000 65536"/>
              <a:gd name="T12" fmla="*/ 0 w 1111"/>
              <a:gd name="T13" fmla="*/ 0 h 1830"/>
              <a:gd name="T14" fmla="*/ 1111 w 1111"/>
              <a:gd name="T15" fmla="*/ 1830 h 1830"/>
            </a:gdLst>
            <a:ahLst/>
            <a:cxnLst>
              <a:cxn ang="T8">
                <a:pos x="T0" y="T1"/>
              </a:cxn>
              <a:cxn ang="T9">
                <a:pos x="T2" y="T3"/>
              </a:cxn>
              <a:cxn ang="T10">
                <a:pos x="T4" y="T5"/>
              </a:cxn>
              <a:cxn ang="T11">
                <a:pos x="T6" y="T7"/>
              </a:cxn>
            </a:cxnLst>
            <a:rect l="T12" t="T13" r="T14" b="T15"/>
            <a:pathLst>
              <a:path w="1111" h="1830">
                <a:moveTo>
                  <a:pt x="1111" y="1822"/>
                </a:moveTo>
                <a:lnTo>
                  <a:pt x="723" y="1830"/>
                </a:lnTo>
                <a:lnTo>
                  <a:pt x="739" y="598"/>
                </a:lnTo>
                <a:lnTo>
                  <a:pt x="0" y="0"/>
                </a:lnTo>
              </a:path>
            </a:pathLst>
          </a:custGeom>
          <a:noFill/>
          <a:ln w="952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087" name="AutoShape 23">
            <a:extLst>
              <a:ext uri="{FF2B5EF4-FFF2-40B4-BE49-F238E27FC236}">
                <a16:creationId xmlns:a16="http://schemas.microsoft.com/office/drawing/2014/main" id="{34787264-6F62-4938-8810-7DEB934121C3}"/>
              </a:ext>
            </a:extLst>
          </p:cNvPr>
          <p:cNvSpPr>
            <a:spLocks noChangeArrowheads="1"/>
          </p:cNvSpPr>
          <p:nvPr/>
        </p:nvSpPr>
        <p:spPr bwMode="auto">
          <a:xfrm>
            <a:off x="7183439" y="2889251"/>
            <a:ext cx="676275" cy="358775"/>
          </a:xfrm>
          <a:prstGeom prst="rightArrow">
            <a:avLst>
              <a:gd name="adj1" fmla="val 50000"/>
              <a:gd name="adj2" fmla="val 47124"/>
            </a:avLst>
          </a:prstGeom>
          <a:solidFill>
            <a:srgbClr val="FFFFFF"/>
          </a:solidFill>
          <a:ln w="9525">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p>
        </p:txBody>
      </p:sp>
    </p:spTree>
    <p:custDataLst>
      <p:tags r:id="rId1"/>
    </p:custData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PRESENTATION_COURSE_TITLE" val="Acid-base disturbances"/>
  <p:tag name="ISPRING_UUID" val="{F13DDA41-F0FB-445C-B71A-23DEC70B16C2}"/>
  <p:tag name="ISPRING_RESOURCE_FOLDER" val="D:\Výuka\Medici\Acid-base disturbances\"/>
  <p:tag name="ISPRING_PRESENTATION_PATH" val="D:\Výuka\Medici\Acid-base disturbances.pptx"/>
  <p:tag name="ISPRING_PROJECT_VERSION" val="9.3"/>
  <p:tag name="ISPRING_PROJECT_FOLDER_UPDATED" val="1"/>
  <p:tag name="ISPRING_PRESENTATION_TITLE" val="Acid-base disturbances"/>
  <p:tag name="ISPRING_FIRST_PUBLISH" val="1"/>
  <p:tag name="FLASHSPRING_ZOOM_TAG" val="69"/>
  <p:tag name="ISPRING_PRESENTATION_INFO_2" val="&lt;?xml version=&quot;1.0&quot; encoding=&quot;UTF-8&quot; standalone=&quot;no&quot; ?&gt;&#10;&lt;presentation2&gt;&#10;&#10;  &lt;slides&gt;&#10;    &lt;slide id=&quot;{88434E7B-546E-4B9E-8761-C5EBC9F59AF5}&quot; pptId=&quot;259&quot;/&gt;&#10;    &lt;slide id=&quot;{51A22BFF-EA5C-4533-8CB0-FAB39A363A3E}&quot; pptId=&quot;774&quot;/&gt;&#10;    &lt;slide id=&quot;{82C6672E-F5B6-498E-99AF-C8742DC3A07F}&quot; pptId=&quot;775&quot;/&gt;&#10;    &lt;slide id=&quot;{931EBBA0-A0FE-4C9D-9E26-D0285F4E73B9}&quot; pptId=&quot;358&quot;/&gt;&#10;    &lt;slide id=&quot;{4AE2FEB8-28F2-4EF3-BB4F-C34DEE110548}&quot; pptId=&quot;376&quot;/&gt;&#10;    &lt;slide id=&quot;{7C017D40-C03C-4A53-8236-7C97468D8058}&quot; pptId=&quot;364&quot;/&gt;&#10;    &lt;slide id=&quot;{4405BA76-AAA2-4990-8FEF-8CC129D7A8C7}&quot; pptId=&quot;776&quot;/&gt;&#10;    &lt;slide id=&quot;{7616F67F-3AA6-4051-83E1-BF815152795A}&quot; pptId=&quot;367&quot;/&gt;&#10;    &lt;slide id=&quot;{5EC9E5B2-2A2D-4E16-92C9-B94B7A6E377B}&quot; pptId=&quot;777&quot;/&gt;&#10;    &lt;slide id=&quot;{83FE64A5-6839-420E-BC82-59480ACAA528}&quot; pptId=&quot;778&quot;/&gt;&#10;    &lt;slide id=&quot;{9D2276EF-F139-4DED-BB8C-B5EF5FED9364}&quot; pptId=&quot;370&quot;/&gt;&#10;    &lt;slide id=&quot;{50C665EE-5BCA-4992-9133-4E0F0ADE3553}&quot; pptId=&quot;371&quot;/&gt;&#10;    &lt;slide id=&quot;{E80A4C35-6BEA-4431-8E55-ACF187F140EE}&quot; pptId=&quot;779&quot;/&gt;&#10;    &lt;slide id=&quot;{67082905-852C-46B9-A91D-F970E347426C}&quot; pptId=&quot;780&quot;/&gt;&#10;    &lt;slide id=&quot;{4B360699-13F7-4ABB-AF16-8DD40B04A7A5}&quot; pptId=&quot;374&quot;/&gt;&#10;    &lt;slide id=&quot;{3DA34871-D521-48A6-9C3E-B3E662E5766F}&quot; pptId=&quot;781&quot;/&gt;&#10;    &lt;slide id=&quot;{1EB949A0-1BA9-4B0D-B6C9-961701FBBF2B}&quot; pptId=&quot;541&quot;/&gt;&#10;    &lt;slide id=&quot;{BC13B6A6-FD22-47E1-9273-540A4B8C35F1}&quot; pptId=&quot;782&quot;/&gt;&#10;    &lt;slide id=&quot;{4933A230-919A-40B2-8E52-0068668F0202}&quot; pptId=&quot;724&quot;/&gt;&#10;    &lt;slide id=&quot;{C5F3D9C9-CDAE-4D1C-ADBC-868611B10C90}&quot; pptId=&quot;795&quot;/&gt;&#10;    &lt;slide id=&quot;{FAAE8852-8C82-4E77-9530-6A1E3AC69853}&quot; pptId=&quot;796&quot;/&gt;&#10;    &lt;slide id=&quot;{86385966-E4EE-4237-AE11-7DDC7CAA808D}&quot; pptId=&quot;797&quot;/&gt;&#10;    &lt;slide id=&quot;{F7786A8A-51D2-44D4-A650-D6AD9F479B3E}&quot; pptId=&quot;798&quot;/&gt;&#10;    &lt;slide id=&quot;{63F45EC6-C553-4296-9369-58BD24585B17}&quot; pptId=&quot;799&quot;/&gt;&#10;    &lt;slide id=&quot;{9945A920-7EC5-4123-8F25-E26E0B866D49}&quot; pptId=&quot;794&quot;/&gt;&#10;    &lt;slide id=&quot;{2F4B670E-9118-44D2-808E-4135F045E91A}&quot; pptId=&quot;800&quot;/&gt;&#10;    &lt;slide id=&quot;{48BF91CC-8E2C-4D07-B60D-77D4581F3D7B}&quot; pptId=&quot;788&quot;/&gt;&#10;    &lt;slide id=&quot;{12A784CD-D66E-4A85-89A5-3AC6A90BDC7F}&quot; pptId=&quot;801&quot;/&gt;&#10;    &lt;slide id=&quot;{863CFBE3-12E5-4C38-9CAF-559DCBC01F3E}&quot; pptId=&quot;657&quot;/&gt;&#10;    &lt;slide id=&quot;{4779C95D-2EAF-4F5C-9DBE-00EE27E2B285}&quot; pptId=&quot;766&quot;/&gt;&#10;    &lt;slide id=&quot;{3BB883ED-A7DC-437D-A687-56BEA5E7B137}&quot; pptId=&quot;284&quot;/&gt;&#10;    &lt;slide id=&quot;{9B7D0BDD-B04D-4FC0-B3A9-AC97BE0C6DAD}&quot; pptId=&quot;767&quot;/&gt;&#10;    &lt;slide id=&quot;{FE32F5CF-BA66-4FE3-BB9C-F7688F4F7946}&quot; pptId=&quot;509&quot;/&gt;&#10;    &lt;slide id=&quot;{B19EE521-6389-461F-8BFB-055F009D5939}&quot; pptId=&quot;286&quot;/&gt;&#10;    &lt;slide id=&quot;{D9E45F57-D2F9-4FD3-ACF0-9549D4C83071}&quot; pptId=&quot;783&quot;/&gt;&#10;    &lt;slide id=&quot;{69DE89D2-CBF1-480C-B38C-6CA0E3C78D01}&quot; pptId=&quot;826&quot;/&gt;&#10;    &lt;slide id=&quot;{559153DB-7B2E-4023-AB82-ED6BC13C9754}&quot; pptId=&quot;827&quot;/&gt;&#10;    &lt;slide id=&quot;{44E084E4-3371-4DB8-B0B4-E3CFFD8FF3B9}&quot; pptId=&quot;580&quot;/&gt;&#10;    &lt;slide id=&quot;{5A0E8E7F-6EBE-438D-80FF-B6D52A97C4DB}&quot; pptId=&quot;581&quot;/&gt;&#10;    &lt;slide id=&quot;{B3FCDFB1-CA56-447B-AEB7-9185AA56E656}&quot; pptId=&quot;582&quot;/&gt;&#10;    &lt;slide id=&quot;{E055DBF7-C9B3-4AC9-B08E-95A471C02B36}&quot; pptId=&quot;583&quot;/&gt;&#10;    &lt;slide id=&quot;{5E7134AF-1995-413A-8A19-AC6E2F55A43E}&quot; pptId=&quot;584&quot;/&gt;&#10;    &lt;slide id=&quot;{230A98D2-EB39-4A6E-A441-88D8FABA5597}&quot; pptId=&quot;585&quot;/&gt;&#10;    &lt;slide id=&quot;{33F019CC-01A0-4EFE-AD97-0B9D5235A708}&quot; pptId=&quot;586&quot;/&gt;&#10;    &lt;slide id=&quot;{E02B1438-4B68-4C53-A68C-EB16023FEAD6}&quot; pptId=&quot;538&quot;/&gt;&#10;    &lt;slide id=&quot;{1B7399AE-653D-4095-B48E-82E6AAF6E4B0}&quot; pptId=&quot;532&quot;/&gt;&#10;    &lt;slide id=&quot;{16ED521C-C2A6-4257-A0F3-8522DCFC35F7}&quot; pptId=&quot;533&quot;/&gt;&#10;    &lt;slide id=&quot;{B49FD7A4-FF36-416C-9E4D-C6A829BE00CA}&quot; pptId=&quot;785&quot;/&gt;&#10;    &lt;slide id=&quot;{B6EB0462-5DA1-4431-A43D-D3420251DDF1}&quot; pptId=&quot;784&quot;/&gt;&#10;    &lt;slide id=&quot;{727446F7-B25D-4B1B-B049-C5E45995A611}&quot; pptId=&quot;534&quot;/&gt;&#10;    &lt;slide id=&quot;{85F278F0-E003-46CC-85F9-37E21675F12E}&quot; pptId=&quot;535&quot;/&gt;&#10;    &lt;slide id=&quot;{91F1DD2C-1E73-4086-9AF2-C40BBA3F4584}&quot; pptId=&quot;536&quot;/&gt;&#10;    &lt;slide id=&quot;{8395CD3D-53FB-4F99-98D5-39AFAEF31DFA}&quot; pptId=&quot;537&quot;/&gt;&#10;    &lt;slide id=&quot;{EC05F1EE-42F7-4041-AEE5-C20C541CD16F}&quot; pptId=&quot;786&quot;/&gt;&#10;    &lt;slide id=&quot;{07531595-17D9-457D-872A-6BBFAD4E2BBF}&quot; pptId=&quot;787&quot;/&gt;&#10;    &lt;slide id=&quot;{2BACFD66-92C0-4E8F-9CE0-8E4F2AF850E2}&quot; pptId=&quot;828&quot;/&gt;&#10;    &lt;slide id=&quot;{0D65905D-D853-4DA3-96A5-157DCE251273}&quot; pptId=&quot;342&quot;/&gt;&#10;    &lt;slide id=&quot;{D0F98DE7-5476-431D-BDDE-3CC01FA926CA}&quot; pptId=&quot;343&quot;/&gt;&#10;    &lt;slide id=&quot;{0BBA5DDC-09ED-4432-BAA5-A399D875F717}&quot; pptId=&quot;344&quot;/&gt;&#10;    &lt;slide id=&quot;{832C3588-5DF4-4D7E-B47C-ABBD54746693}&quot; pptId=&quot;345&quot;/&gt;&#10;    &lt;slide id=&quot;{BBB79298-86FB-41C1-A11F-13B01CE23A59}&quot; pptId=&quot;346&quot;/&gt;&#10;    &lt;slide id=&quot;{2F1609E3-1D30-4324-B0AF-2943CE415AF8}&quot; pptId=&quot;347&quot;/&gt;&#10;    &lt;slide id=&quot;{168B345C-D6BC-46AB-908A-DFAFB5235BAD}&quot; pptId=&quot;348&quot;/&gt;&#10;    &lt;slide id=&quot;{CCC02C84-3E85-4883-B7D2-E90B72146369}&quot; pptId=&quot;349&quot;/&gt;&#10;    &lt;slide id=&quot;{173E54AA-5C1F-4DD3-831C-299FC036EA6C}&quot; pptId=&quot;350&quot;/&gt;&#10;    &lt;slide id=&quot;{7FF81B3E-D45D-46D7-A318-9210A41F6132}&quot; pptId=&quot;351&quot;/&gt;&#10;    &lt;slide id=&quot;{56CC2E54-8147-4839-A5E6-D3AFACD9C7D0}&quot; pptId=&quot;353&quot;/&gt;&#10;    &lt;slide id=&quot;{B1AF557F-C427-419F-A210-722C3DB0671E}&quot; pptId=&quot;352&quot;/&gt;&#10;    &lt;slide id=&quot;{540E98A7-1B90-4120-A70D-085965B8531F}&quot; pptId=&quot;354&quot;/&gt;&#10;    &lt;slide id=&quot;{0C557692-E307-44EA-A979-4176C7A50F60}&quot; pptId=&quot;355&quot;/&gt;&#10;    &lt;slide id=&quot;{73A6D642-8BBF-4FCF-AEB7-07F75AB18CB5}&quot; pptId=&quot;356&quot;/&gt;&#10;    &lt;slide id=&quot;{46CE0CD2-9073-4D7A-BCF3-BA7EDA424FE2}&quot; pptId=&quot;357&quot;/&gt;&#10;    &lt;slide id=&quot;{E83B1EB4-F3BE-4EE1-822C-CA25DA08E8A8}&quot; pptId=&quot;388&quot;/&gt;&#10;    &lt;slide id=&quot;{7B78FF84-0900-445E-9370-FF52586A2F5C}&quot; pptId=&quot;387&quot;/&gt;&#10;    &lt;slide id=&quot;{AF80BB70-427D-4D2B-931A-7B99B8514F29}&quot; pptId=&quot;764&quot;/&gt;&#10;    &lt;slide id=&quot;{6B5AED9E-9250-4757-B12A-DA2A95581564}&quot; pptId=&quot;765&quot;/&gt;&#10;    &lt;slide id=&quot;{4B60741A-70CA-402C-9A05-AA7C560E77F2}&quot; pptId=&quot;399&quot;/&gt;&#10;    &lt;slide id=&quot;{9FE57983-7B2D-4B4F-B233-1615025EB82C}&quot; pptId=&quot;285&quot;/&gt;&#10;    &lt;slide id=&quot;{FEAF8328-7236-49A0-B9F3-8509316020A5}&quot; pptId=&quot;368&quot;/&gt;&#10;    &lt;slide id=&quot;{5B28EA61-C731-4A9D-8B4C-9F373A45F3CB}&quot; pptId=&quot;390&quot;/&gt;&#10;    &lt;slide id=&quot;{A351C26C-308A-485F-A19C-13E1FF113A43}&quot; pptId=&quot;758&quot;/&gt;&#10;    &lt;slide id=&quot;{0E0A2741-8C36-4D8A-A54D-3F2146B9AC01}&quot; pptId=&quot;369&quot;/&gt;&#10;    &lt;slide id=&quot;{06DE48A1-431E-44E3-8DD8-434685B4C728}&quot; pptId=&quot;759&quot;/&gt;&#10;    &lt;slide id=&quot;{25583969-128E-4FEA-ABB5-772A771A1BE0}&quot; pptId=&quot;760&quot;/&gt;&#10;    &lt;slide id=&quot;{0AE326DB-7523-4FAA-B990-7E75CB308C5D}&quot; pptId=&quot;372&quot;/&gt;&#10;    &lt;slide id=&quot;{9CAA874D-AB92-4D46-834F-1C6AACF60BC5}&quot; pptId=&quot;373&quot;/&gt;&#10;    &lt;slide id=&quot;{E3A5B97E-3A7E-4CEE-8570-BE37496ABAF4}&quot; pptId=&quot;549&quot;/&gt;&#10;    &lt;slide id=&quot;{F5A1B664-4358-4894-B4D3-36FA43DDB07C}&quot; pptId=&quot;550&quot;/&gt;&#10;    &lt;slide id=&quot;{71D7D380-4040-4864-80F2-C59429F13084}&quot; pptId=&quot;738&quot;/&gt;&#10;    &lt;slide id=&quot;{B66E0D34-47D2-41A3-98F6-577A02CF0E23}&quot; pptId=&quot;452&quot;/&gt;&#10;    &lt;slide id=&quot;{B8ECA5BE-CCC6-40ED-ADCC-088E8258B0EB}&quot; pptId=&quot;454&quot;/&gt;&#10;    &lt;slide id=&quot;{25EF005D-7933-42B9-8798-7285D3B6E545}&quot; pptId=&quot;379&quot;/&gt;&#10;    &lt;slide id=&quot;{8945D945-7173-46B9-928F-3F9243382436}&quot; pptId=&quot;455&quot;/&gt;&#10;    &lt;slide id=&quot;{03AC3274-8787-4619-BEDE-F612D630E401}&quot; pptId=&quot;462&quot;/&gt;&#10;    &lt;slide id=&quot;{7F4578A8-B9A6-48AF-8DF4-11B63A6CA122}&quot; pptId=&quot;456&quot;/&gt;&#10;    &lt;slide id=&quot;{981E5224-4851-4EE8-B40C-2E34CB73877B}&quot; pptId=&quot;457&quot;/&gt;&#10;    &lt;slide id=&quot;{9181CFF2-D6DC-4FE7-A84E-0AFD23E9CAA7}&quot; pptId=&quot;458&quot;/&gt;&#10;    &lt;slide id=&quot;{50F91583-E674-4914-87EC-D884FFD26CBF}&quot; pptId=&quot;461&quot;/&gt;&#10;    &lt;slide id=&quot;{6FA61CF9-1374-4262-9C3A-3F990F537C38}&quot; pptId=&quot;829&quot;/&gt;&#10;    &lt;slide id=&quot;{B4F99788-D5AC-4E20-9B23-17D534EA0C50}&quot; pptId=&quot;474&quot;/&gt;&#10;    &lt;slide id=&quot;{E3022944-477D-4A40-AE90-339A36C37B83}&quot; pptId=&quot;463&quot;/&gt;&#10;    &lt;slide id=&quot;{0DA8F5C5-DB31-4E82-961F-2E54C42E332C}&quot; pptId=&quot;740&quot;/&gt;&#10;    &lt;slide id=&quot;{C074F8B5-D793-4411-9379-07D6A5CA493A}&quot; pptId=&quot;686&quot;/&gt;&#10;    &lt;slide id=&quot;{DFE3A7AB-BC70-4806-B6A1-DB9E840EAF6E}&quot; pptId=&quot;689&quot;/&gt;&#10;    &lt;slide id=&quot;{F2CF06B0-8F1E-421E-96B3-57E6BCE4008F}&quot; pptId=&quot;741&quot;/&gt;&#10;    &lt;slide id=&quot;{88C23E52-4F05-48A8-8DE6-3E1A61336F40}&quot; pptId=&quot;748&quot;/&gt;&#10;    &lt;slide id=&quot;{5A93EAC0-56BF-404B-A134-AAEA792F9032}&quot; pptId=&quot;756&quot;/&gt;&#10;    &lt;slide id=&quot;{FEFCDD22-76DD-4AE3-8CA6-0EEEB411A305}&quot; pptId=&quot;754&quot;/&gt;&#10;    &lt;slide id=&quot;{D6560D21-861E-40A7-87C6-28CD4F896F09}&quot; pptId=&quot;762&quot;/&gt;&#10;    &lt;slide id=&quot;{9E95BEEF-76A4-442D-A8E6-0F62A7038121}&quot; pptId=&quot;750&quot;/&gt;&#10;    &lt;slide id=&quot;{B0E73599-D121-4369-AAAE-C4B61B759146}&quot; pptId=&quot;763&quot;/&gt;&#10;    &lt;slide id=&quot;{F38447D0-C28B-42CF-9581-BE206F30DE4D}&quot; pptId=&quot;743&quot;/&gt;&#10;    &lt;slide id=&quot;{485EA979-C955-4F2D-B69C-1C944B94FC7B}&quot; pptId=&quot;717&quot;/&gt;&#10;    &lt;slide id=&quot;{8213FED2-50EA-465A-94FD-4B32CE62DE99}&quot; pptId=&quot;727&quot;/&gt;&#10;    &lt;slide id=&quot;{0998C212-5D03-478B-99D5-E2C55E310BEC}&quot; pptId=&quot;691&quot;/&gt;&#10;    &lt;slide id=&quot;{76842BFA-B8DA-414F-B280-907FFDDE290B}&quot; pptId=&quot;728&quot;/&gt;&#10;    &lt;slide id=&quot;{7D82314F-2F2D-4BAA-B109-DC7A2FBA860F}&quot; pptId=&quot;751&quot;/&gt;&#10;    &lt;slide id=&quot;{371E84D7-11C2-4BE0-8E32-4EFACE19E6A4}&quot; pptId=&quot;484&quot;/&gt;&#10;    &lt;slide id=&quot;{6A87981B-84C8-43CF-BD1F-962DB4E94F99}&quot; pptId=&quot;485&quot;/&gt;&#10;    &lt;slide id=&quot;{7C992619-7033-4B3F-918A-F272F540C582}&quot; pptId=&quot;731&quot;/&gt;&#10;    &lt;slide id=&quot;{A82F7E33-C5A1-47A0-9278-2BC52C6E0FBE}&quot; pptId=&quot;752&quot;/&gt;&#10;    &lt;slide id=&quot;{D39F4BB5-0690-41B4-B5C3-9F1BBB57DB42}&quot; pptId=&quot;732&quot;/&gt;&#10;    &lt;slide id=&quot;{D5FC42A4-6FEE-4148-BF1D-FB05BE0B2368}&quot; pptId=&quot;761&quot;/&gt;&#10;    &lt;slide id=&quot;{52E3E475-B99C-4CFF-93D6-C480564DE754}&quot; pptId=&quot;645&quot;/&gt;&#10;    &lt;slide id=&quot;{350847EF-9567-4C29-B54D-4E1A00DE1537}&quot; pptId=&quot;412&quot;/&gt;&#10;    &lt;slide id=&quot;{15387E40-0087-47D0-B54C-800157D7F33F}&quot; pptId=&quot;340&quot;/&gt;&#10;    &lt;slide id=&quot;{A9A2ED77-4E05-4971-8676-F68A04BC74A1}&quot; pptId=&quot;394&quot;/&gt;&#10;    &lt;slide id=&quot;{5E551418-4313-45A2-A6F3-66D248E021D8}&quot; pptId=&quot;773&quot;/&gt;&#10;  &lt;/slides&gt;&#10;&#10;  &lt;narration&gt;&#10;    &lt;audioTracks&gt;&#10;      &lt;audioTrack muted=&quot;false&quot; name=&quot;Audio 1&quot; resource=&quot;5a1caee1&quot; slideId=&quot;{88434E7B-546E-4B9E-8761-C5EBC9F59AF5}&quot; startTime=&quot;0&quot; stepIndex=&quot;0&quot; volume=&quot;1&quot;&gt;&#10;        &lt;audio channels=&quot;1&quot; format=&quot;s16&quot; sampleRate=&quot;44100&quot;/&gt;&#10;      &lt;/audioTrack&gt;&#10;      &lt;audioTrack muted=&quot;false&quot; name=&quot;Audio 2&quot; resource=&quot;a2643a76&quot; slideId=&quot;{51A22BFF-EA5C-4533-8CB0-FAB39A363A3E}&quot; startTime=&quot;0&quot; stepIndex=&quot;0&quot; volume=&quot;1&quot;&gt;&#10;        &lt;audio channels=&quot;1&quot; format=&quot;s16&quot; sampleRate=&quot;44100&quot;/&gt;&#10;      &lt;/audioTrack&gt;&#10;      &lt;audioTrack muted=&quot;false&quot; name=&quot;Audio 3&quot; resource=&quot;f0ec0d1a&quot; slideId=&quot;{82C6672E-F5B6-498E-99AF-C8742DC3A07F}&quot; startTime=&quot;0&quot; stepIndex=&quot;0&quot; volume=&quot;1&quot;&gt;&#10;        &lt;audio channels=&quot;1&quot; format=&quot;s16&quot; sampleRate=&quot;44100&quot;/&gt;&#10;      &lt;/audioTrack&gt;&#10;      &lt;audioTrack muted=&quot;false&quot; name=&quot;Audio 5&quot; resource=&quot;a40b35ad&quot; slideId=&quot;{931EBBA0-A0FE-4C9D-9E26-D0285F4E73B9}&quot; startTime=&quot;0&quot; stepIndex=&quot;0&quot; volume=&quot;1&quot;&gt;&#10;        &lt;audio channels=&quot;1&quot; format=&quot;s16&quot; sampleRate=&quot;44100&quot;/&gt;&#10;      &lt;/audioTrack&gt;&#10;      &lt;audioTrack muted=&quot;false&quot; name=&quot;Audio 6&quot; resource=&quot;a6f76fbf&quot; slideId=&quot;{4AE2FEB8-28F2-4EF3-BB4F-C34DEE110548}&quot; startTime=&quot;0&quot; stepIndex=&quot;0&quot; volume=&quot;1&quot;&gt;&#10;        &lt;audio channels=&quot;1&quot; format=&quot;s16&quot; sampleRate=&quot;44100&quot;/&gt;&#10;      &lt;/audioTrack&gt;&#10;      &lt;audioTrack muted=&quot;false&quot; name=&quot;Audio 7&quot; resource=&quot;9f7c179c&quot; slideId=&quot;{7C017D40-C03C-4A53-8236-7C97468D8058}&quot; startTime=&quot;0&quot; stepIndex=&quot;0&quot; volume=&quot;1&quot;&gt;&#10;        &lt;audio channels=&quot;1&quot; format=&quot;s16&quot; sampleRate=&quot;44100&quot;/&gt;&#10;      &lt;/audioTrack&gt;&#10;      &lt;audioTrack muted=&quot;false&quot; name=&quot;Audio 8&quot; resource=&quot;7ae233c7&quot; slideId=&quot;{4405BA76-AAA2-4990-8FEF-8CC129D7A8C7}&quot; startTime=&quot;0&quot; stepIndex=&quot;0&quot; volume=&quot;1&quot;&gt;&#10;        &lt;audio channels=&quot;1&quot; format=&quot;s16&quot; sampleRate=&quot;44100&quot;/&gt;&#10;      &lt;/audioTrack&gt;&#10;      &lt;audioTrack muted=&quot;false&quot; name=&quot;Audio 10&quot; resource=&quot;6ff0b2f8&quot; slideId=&quot;{5EC9E5B2-2A2D-4E16-92C9-B94B7A6E377B}&quot; startTime=&quot;0&quot; stepIndex=&quot;0&quot; volume=&quot;1&quot;&gt;&#10;        &lt;audio channels=&quot;1&quot; format=&quot;s16&quot; sampleRate=&quot;44100&quot;/&gt;&#10;      &lt;/audioTrack&gt;&#10;      &lt;audioTrack muted=&quot;false&quot; name=&quot;Audio 11&quot; resource=&quot;05dc8fbb&quot; slideId=&quot;{83FE64A5-6839-420E-BC82-59480ACAA528}&quot; startTime=&quot;0&quot; stepIndex=&quot;0&quot; volume=&quot;1&quot;&gt;&#10;        &lt;audio channels=&quot;1&quot; format=&quot;s16&quot; sampleRate=&quot;44100&quot;/&gt;&#10;      &lt;/audioTrack&gt;&#10;      &lt;audioTrack muted=&quot;false&quot; name=&quot;Audio 12&quot; resource=&quot;ca49a97f&quot; slideId=&quot;{9D2276EF-F139-4DED-BB8C-B5EF5FED9364}&quot; startTime=&quot;0&quot; stepIndex=&quot;0&quot; volume=&quot;1&quot;&gt;&#10;        &lt;audio channels=&quot;1&quot; format=&quot;s16&quot; sampleRate=&quot;44100&quot;/&gt;&#10;      &lt;/audioTrack&gt;&#10;      &lt;audioTrack muted=&quot;false&quot; name=&quot;Audio 13&quot; resource=&quot;2a5dc228&quot; slideId=&quot;{50C665EE-5BCA-4992-9133-4E0F0ADE3553}&quot; startTime=&quot;0&quot; stepIndex=&quot;0&quot; volume=&quot;1&quot;&gt;&#10;        &lt;audio channels=&quot;1&quot; format=&quot;s16&quot; sampleRate=&quot;44100&quot;/&gt;&#10;      &lt;/audioTrack&gt;&#10;      &lt;audioTrack muted=&quot;false&quot; name=&quot;Audio 14&quot; resource=&quot;2181da9c&quot; slideId=&quot;{E80A4C35-6BEA-4431-8E55-ACF187F140EE}&quot; startTime=&quot;0&quot; stepIndex=&quot;0&quot; volume=&quot;1&quot;&gt;&#10;        &lt;audio channels=&quot;1&quot; format=&quot;s16&quot; sampleRate=&quot;44100&quot;/&gt;&#10;      &lt;/audioTrack&gt;&#10;      &lt;audioTrack muted=&quot;false&quot; name=&quot;Audio 15&quot; resource=&quot;ddd71151&quot; slideId=&quot;{7616F67F-3AA6-4051-83E1-BF815152795A}&quot; startTime=&quot;0&quot; stepIndex=&quot;0&quot; volume=&quot;1&quot;&gt;&#10;        &lt;audio channels=&quot;1&quot; format=&quot;s16&quot; sampleRate=&quot;44100&quot;/&gt;&#10;      &lt;/audioTrack&gt;&#10;      &lt;audioTrack muted=&quot;false&quot; name=&quot;Audio 16&quot; resource=&quot;1aa37406&quot; slideId=&quot;{67082905-852C-46B9-A91D-F970E347426C}&quot; startTime=&quot;0&quot; stepIndex=&quot;0&quot; volume=&quot;1&quot;&gt;&#10;        &lt;audio channels=&quot;1&quot; format=&quot;s16&quot; sampleRate=&quot;44100&quot;/&gt;&#10;      &lt;/audioTrack&gt;&#10;      &lt;audioTrack muted=&quot;false&quot; name=&quot;Audio 17&quot; resource=&quot;6965e1de&quot; slideId=&quot;{4B360699-13F7-4ABB-AF16-8DD40B04A7A5}&quot; startTime=&quot;14222&quot; stepIndex=&quot;3&quot; volume=&quot;1&quot;&gt;&#10;        &lt;audio channels=&quot;1&quot; format=&quot;s16&quot; sampleRate=&quot;44100&quot;/&gt;&#10;      &lt;/audioTrack&gt;&#10;      &lt;audioTrack muted=&quot;false&quot; name=&quot;Audio 18&quot; resource=&quot;77aae4f6&quot; slideId=&quot;{3DA34871-D521-48A6-9C3E-B3E662E5766F}&quot; startTime=&quot;0&quot; stepIndex=&quot;0&quot; volume=&quot;1&quot;&gt;&#10;        &lt;audio channels=&quot;1&quot; format=&quot;s16&quot; sampleRate=&quot;44100&quot;/&gt;&#10;      &lt;/audioTrack&gt;&#10;      &lt;audioTrack muted=&quot;false&quot; name=&quot;Audio 19&quot; resource=&quot;56f7a3b5&quot; slideId=&quot;{1EB949A0-1BA9-4B0D-B6C9-961701FBBF2B}&quot; startTime=&quot;0&quot; stepIndex=&quot;0&quot; volume=&quot;1&quot;&gt;&#10;        &lt;audio channels=&quot;1&quot; format=&quot;s16&quot; sampleRate=&quot;44100&quot;/&gt;&#10;      &lt;/audioTrack&gt;&#10;      &lt;audioTrack muted=&quot;false&quot; name=&quot;Audio 20&quot; resource=&quot;83fabdfc&quot; slideId=&quot;{BC13B6A6-FD22-47E1-9273-540A4B8C35F1}&quot; startTime=&quot;0&quot; stepIndex=&quot;0&quot; volume=&quot;1&quot;&gt;&#10;        &lt;audio channels=&quot;1&quot; format=&quot;s16&quot; sampleRate=&quot;44100&quot;/&gt;&#10;      &lt;/audioTrack&gt;&#10;      &lt;audioTrack muted=&quot;false&quot; name=&quot;Audio 21&quot; resource=&quot;00a7d2e5&quot; slideId=&quot;{4933A230-919A-40B2-8E52-0068668F0202}&quot; startTime=&quot;0&quot; stepIndex=&quot;0&quot; volume=&quot;1&quot;&gt;&#10;        &lt;audio channels=&quot;1&quot; format=&quot;s16&quot; sampleRate=&quot;44100&quot;/&gt;&#10;      &lt;/audioTrack&gt;&#10;      &lt;audioTrack muted=&quot;false&quot; name=&quot;Audio 22&quot; resource=&quot;9f098fed&quot; slideId=&quot;{C5F3D9C9-CDAE-4D1C-ADBC-868611B10C90}&quot; startTime=&quot;429&quot; stepIndex=&quot;0&quot; volume=&quot;1&quot;&gt;&#10;        &lt;audio channels=&quot;1&quot; format=&quot;s16&quot; sampleRate=&quot;44100&quot;/&gt;&#10;      &lt;/audioTrack&gt;&#10;      &lt;audioTrack muted=&quot;false&quot; name=&quot;Audio 23&quot; resource=&quot;59c741fd&quot; slideId=&quot;{FAAE8852-8C82-4E77-9530-6A1E3AC69853}&quot; startTime=&quot;0&quot; volume=&quot;1&quot;&gt;&#10;        &lt;audio channels=&quot;1&quot; format=&quot;s16&quot; sampleRate=&quot;44100&quot;/&gt;&#10;      &lt;/audioTrack&gt;&#10;      &lt;audioTrack muted=&quot;false&quot; name=&quot;Audio 24&quot; resource=&quot;deb91ea6&quot; slideId=&quot;{86385966-E4EE-4237-AE11-7DDC7CAA808D}&quot; startTime=&quot;0&quot; stepIndex=&quot;0&quot; volume=&quot;1&quot;&gt;&#10;        &lt;audio channels=&quot;1&quot; format=&quot;s16&quot; sampleRate=&quot;44100&quot;/&gt;&#10;      &lt;/audioTrack&gt;&#10;      &lt;audioTrack muted=&quot;false&quot; name=&quot;Audio 25&quot; resource=&quot;86100de5&quot; slideId=&quot;{F7786A8A-51D2-44D4-A650-D6AD9F479B3E}&quot; startTime=&quot;0&quot; stepIndex=&quot;0&quot; volume=&quot;1&quot;&gt;&#10;        &lt;audio channels=&quot;1&quot; format=&quot;s16&quot; sampleRate=&quot;44100&quot;/&gt;&#10;      &lt;/audioTrack&gt;&#10;      &lt;audioTrack muted=&quot;false&quot; name=&quot;Audio 26&quot; resource=&quot;35f2aa66&quot; slideId=&quot;{63F45EC6-C553-4296-9369-58BD24585B17}&quot; startTime=&quot;0&quot; stepIndex=&quot;0&quot; volume=&quot;1&quot;&gt;&#10;        &lt;audio channels=&quot;1&quot; format=&quot;s16&quot; sampleRate=&quot;44100&quot;/&gt;&#10;      &lt;/audioTrack&gt;&#10;      &lt;audioTrack muted=&quot;false&quot; name=&quot;Audio 27&quot; resource=&quot;a5b7f1e6&quot; slideId=&quot;{9945A920-7EC5-4123-8F25-E26E0B866D49}&quot; startTime=&quot;0&quot; stepIndex=&quot;0&quot; volume=&quot;1&quot;&gt;&#10;        &lt;audio channels=&quot;1&quot; format=&quot;s16&quot; sampleRate=&quot;44100&quot;/&gt;&#10;      &lt;/audioTrack&gt;&#10;      &lt;audioTrack muted=&quot;false&quot; name=&quot;Audio 28&quot; resource=&quot;22235413&quot; slideId=&quot;{2F4B670E-9118-44D2-808E-4135F045E91A}&quot; startTime=&quot;0&quot; stepIndex=&quot;0&quot; volume=&quot;1&quot;&gt;&#10;        &lt;audio channels=&quot;1&quot; format=&quot;s16&quot; sampleRate=&quot;44100&quot;/&gt;&#10;      &lt;/audioTrack&gt;&#10;      &lt;audioTrack muted=&quot;false&quot; name=&quot;Audio 29&quot; resource=&quot;62fc205f&quot; slideId=&quot;{48BF91CC-8E2C-4D07-B60D-77D4581F3D7B}&quot; startTime=&quot;275&quot; stepIndex=&quot;0&quot; volume=&quot;1&quot;&gt;&#10;        &lt;audio channels=&quot;1&quot; format=&quot;s16&quot; sampleRate=&quot;44100&quot;/&gt;&#10;      &lt;/audioTrack&gt;&#10;    &lt;/audioTracks&gt;&#10;    &lt;videoTracks/&gt;&#10;  &lt;/narration&gt;&#10;&#10;&lt;/presentation2&gt;&#10;"/>
</p:tagLst>
</file>

<file path=ppt/tags/tag10.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6F7A94EC-F5D0-4261-9A3F-5180AB7D76E3}:777"/>
  <p:tag name="GENSWF_ADVANCE_TIME" val="54.680"/>
  <p:tag name="TIMING" val="|1.331|14.896"/>
  <p:tag name="ISPRING_SLIDE_ID_2" val="{5EC9E5B2-2A2D-4E16-92C9-B94B7A6E377B}"/>
</p:tagLst>
</file>

<file path=ppt/tags/tag10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A42CA09F-4AD6-4C0E-BB92-75C1101C4026}:455"/>
  <p:tag name="ISPRING_SLIDE_ID_2" val="{8945D945-7173-46B9-928F-3F9243382436}"/>
</p:tagLst>
</file>

<file path=ppt/tags/tag101.xml><?xml version="1.0" encoding="utf-8"?>
<p:tagLst xmlns:a="http://schemas.openxmlformats.org/drawingml/2006/main" xmlns:r="http://schemas.openxmlformats.org/officeDocument/2006/relationships" xmlns:p="http://schemas.openxmlformats.org/presentationml/2006/main">
  <p:tag name="GENSWF_ADVANCE_TIME" val="5.000"/>
  <p:tag name="TIMING" val="|0.5|0.001|0.001|0.001|0.001|0.001"/>
  <p:tag name="ISPRING_CUSTOM_TIMING_USED" val="1"/>
  <p:tag name="GENSWF_SLIDE_UID" val="{2901E40B-2909-46E1-8AB5-DDB1CF52BBB4}:462"/>
  <p:tag name="ISPRING_SLIDE_ID_2" val="{03AC3274-8787-4619-BEDE-F612D630E401}"/>
</p:tagLst>
</file>

<file path=ppt/tags/tag102.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6540DBFF-C9E3-4D5F-AE74-B80F32E33571}:456"/>
  <p:tag name="ISPRING_SLIDE_ID_2" val="{7F4578A8-B9A6-48AF-8DF4-11B63A6CA122}"/>
</p:tagLst>
</file>

<file path=ppt/tags/tag103.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1AD31FCF-6B60-43BF-B4D7-D4815E76BCD7}:457"/>
  <p:tag name="ISPRING_SLIDE_ID_2" val="{981E5224-4851-4EE8-B40C-2E34CB73877B}"/>
</p:tagLst>
</file>

<file path=ppt/tags/tag10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AA616F52-C725-483B-95D0-CF04E8720147}:458"/>
  <p:tag name="ISPRING_SLIDE_ID_2" val="{9181CFF2-D6DC-4FE7-A84E-0AFD23E9CAA7}"/>
</p:tagLst>
</file>

<file path=ppt/tags/tag10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B228E5A-75A8-4B60-881A-4991901ABF44}:461"/>
  <p:tag name="ISPRING_SLIDE_ID_2" val="{50F91583-E674-4914-87EC-D884FFD26CBF}"/>
</p:tagLst>
</file>

<file path=ppt/tags/tag106.xml><?xml version="1.0" encoding="utf-8"?>
<p:tagLst xmlns:a="http://schemas.openxmlformats.org/drawingml/2006/main" xmlns:r="http://schemas.openxmlformats.org/officeDocument/2006/relationships" xmlns:p="http://schemas.openxmlformats.org/presentationml/2006/main">
  <p:tag name="GENSWF_ADVANCE_TIME" val="5.000"/>
  <p:tag name="TIMING" val="|0.001|0.001|2|2|0.001"/>
  <p:tag name="ISPRING_CUSTOM_TIMING_USED" val="1"/>
  <p:tag name="GENSWF_SLIDE_UID" val="{A60B87F5-A0B7-4C24-A4A9-E2F0F4BD9F86}:829"/>
  <p:tag name="ISPRING_SLIDE_ID_2" val="{6FA61CF9-1374-4262-9C3A-3F990F537C38}"/>
</p:tagLst>
</file>

<file path=ppt/tags/tag107.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E5F7B153-3BF1-4235-9E13-C385EEBB27EE}:474"/>
  <p:tag name="ISPRING_SLIDE_ID_2" val="{B4F99788-D5AC-4E20-9B23-17D534EA0C50}"/>
</p:tagLst>
</file>

<file path=ppt/tags/tag108.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109.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C098428A-BEF2-48F1-9E55-C6F83B47244F}:778"/>
  <p:tag name="GENSWF_ADVANCE_TIME" val="58.806"/>
  <p:tag name="TIMING" val="|12.198|35.165"/>
  <p:tag name="ISPRING_SLIDE_ID_2" val="{83FE64A5-6839-420E-BC82-59480ACAA528}"/>
</p:tagLst>
</file>

<file path=ppt/tags/tag110.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111.xml><?xml version="1.0" encoding="utf-8"?>
<p:tagLst xmlns:a="http://schemas.openxmlformats.org/drawingml/2006/main" xmlns:r="http://schemas.openxmlformats.org/officeDocument/2006/relationships" xmlns:p="http://schemas.openxmlformats.org/presentationml/2006/main">
  <p:tag name="GENSWF_ADVANCE_TIME" val="5.000"/>
  <p:tag name="TIMING" val="|2|2"/>
  <p:tag name="ISPRING_CUSTOM_TIMING_USED" val="1"/>
  <p:tag name="GENSWF_SLIDE_UID" val="{9BAB966F-A5EB-4738-882B-02CA8BC3CC54}:463"/>
  <p:tag name="ISPRING_SLIDE_ID_2" val="{E3022944-477D-4A40-AE90-339A36C37B83}"/>
</p:tagLst>
</file>

<file path=ppt/tags/tag11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34E5B352-7756-4BBC-879E-6A64A12D2DD2}:740"/>
  <p:tag name="ISPRING_SLIDE_ID_2" val="{0DA8F5C5-DB31-4E82-961F-2E54C42E332C}"/>
</p:tagLst>
</file>

<file path=ppt/tags/tag113.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E6482858-336D-42A3-AA44-3B5EE9879758}:686"/>
  <p:tag name="ISPRING_SLIDE_ID_2" val="{C074F8B5-D793-4411-9379-07D6A5CA493A}"/>
</p:tagLst>
</file>

<file path=ppt/tags/tag114.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
  <p:tag name="ISPRING_CUSTOM_TIMING_USED" val="1"/>
  <p:tag name="GENSWF_SLIDE_UID" val="{A486A6F0-0042-4DCB-B9E4-414175241F98}:689"/>
  <p:tag name="ISPRING_SLIDE_ID_2" val="{DFE3A7AB-BC70-4806-B6A1-DB9E840EAF6E}"/>
</p:tagLst>
</file>

<file path=ppt/tags/tag11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58B45CC8-3621-49EF-82A7-5EBE72280EF6}:741"/>
  <p:tag name="ISPRING_SLIDE_ID_2" val="{F2CF06B0-8F1E-421E-96B3-57E6BCE4008F}"/>
</p:tagLst>
</file>

<file path=ppt/tags/tag11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3A820BE-5BC6-41CD-A1FD-8CCB5BA504B1}:748"/>
  <p:tag name="ISPRING_SLIDE_ID_2" val="{88C23E52-4F05-48A8-8DE6-3E1A61336F40}"/>
</p:tagLst>
</file>

<file path=ppt/tags/tag11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F6819C3F-6281-40B7-AC50-21219013137B}:756"/>
  <p:tag name="ISPRING_SLIDE_ID_2" val="{5A93EAC0-56BF-404B-A134-AAEA792F9032}"/>
</p:tagLst>
</file>

<file path=ppt/tags/tag11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1FB4B6D-C918-4B84-94EE-BFC4FADC96CC}:754"/>
  <p:tag name="ISPRING_SLIDE_ID_2" val="{FEFCDD22-76DD-4AE3-8CA6-0EEEB411A305}"/>
</p:tagLst>
</file>

<file path=ppt/tags/tag119.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986AFD7F-A500-4F9A-B8DA-F404056321C8}:762"/>
  <p:tag name="ISPRING_SLIDE_ID_2" val="{D6560D21-861E-40A7-87C6-28CD4F896F09}"/>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A4478D08-C58C-4015-9B37-6FF3CA9FC456}:370"/>
  <p:tag name="GENSWF_ADVANCE_TIME" val="29.389"/>
  <p:tag name="ISPRING_SLIDE_ID_2" val="{9D2276EF-F139-4DED-BB8C-B5EF5FED9364}"/>
</p:tagLst>
</file>

<file path=ppt/tags/tag12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FDD917CB-0B83-42C3-B8B0-1B3473F296AC}:750"/>
  <p:tag name="ISPRING_SLIDE_ID_2" val="{9E95BEEF-76A4-442D-A8E6-0F62A7038121}"/>
</p:tagLst>
</file>

<file path=ppt/tags/tag12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49FF104-8CA3-4D10-B3B1-8910E49A2C9B}:763"/>
  <p:tag name="ISPRING_SLIDE_ID_2" val="{B0E73599-D121-4369-AAAE-C4B61B759146}"/>
</p:tagLst>
</file>

<file path=ppt/tags/tag12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3D110EE-5046-4669-99BB-C0AEEDF64280}:743"/>
  <p:tag name="ISPRING_SLIDE_ID_2" val="{F38447D0-C28B-42CF-9581-BE206F30DE4D}"/>
</p:tagLst>
</file>

<file path=ppt/tags/tag123.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8B1D9F81-7CBD-4A2C-88D5-B24012712A0B}:717"/>
  <p:tag name="ISPRING_SLIDE_ID_2" val="{485EA979-C955-4F2D-B69C-1C944B94FC7B}"/>
</p:tagLst>
</file>

<file path=ppt/tags/tag12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CBB84570-8809-4B2C-91D7-A93C8C122BFC}:727"/>
  <p:tag name="ISPRING_SLIDE_ID_2" val="{8213FED2-50EA-465A-94FD-4B32CE62DE99}"/>
</p:tagLst>
</file>

<file path=ppt/tags/tag12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C5C6F09D-C164-4F93-90BE-2B710BF06C38}:691"/>
  <p:tag name="ISPRING_SLIDE_ID_2" val="{0998C212-5D03-478B-99D5-E2C55E310BEC}"/>
</p:tagLst>
</file>

<file path=ppt/tags/tag12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1A3F35C2-F0CC-435C-804E-0F22C872ECD7}:728"/>
  <p:tag name="ISPRING_SLIDE_ID_2" val="{76842BFA-B8DA-414F-B280-907FFDDE290B}"/>
</p:tagLst>
</file>

<file path=ppt/tags/tag12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078B214A-DAA5-44B5-9E1B-B3C6EB8C9DFB}:751"/>
  <p:tag name="ISPRING_SLIDE_ID_2" val="{7D82314F-2F2D-4BAA-B109-DC7A2FBA860F}"/>
</p:tagLst>
</file>

<file path=ppt/tags/tag12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9ADFCED8-AB85-46F8-847A-B9053692C594}:484"/>
  <p:tag name="ISPRING_SLIDE_ID_2" val="{371E84D7-11C2-4BE0-8E32-4EFACE19E6A4}"/>
</p:tagLst>
</file>

<file path=ppt/tags/tag129.xml><?xml version="1.0" encoding="utf-8"?>
<p:tagLst xmlns:a="http://schemas.openxmlformats.org/drawingml/2006/main" xmlns:r="http://schemas.openxmlformats.org/officeDocument/2006/relationships" xmlns:p="http://schemas.openxmlformats.org/presentationml/2006/main">
  <p:tag name="GENSWF_ADVANCE_TIME" val="5.000"/>
  <p:tag name="TIMING" val="|0.001|0.001|0.001"/>
  <p:tag name="ISPRING_CUSTOM_TIMING_USED" val="1"/>
  <p:tag name="GENSWF_SLIDE_UID" val="{1128291B-7111-46B5-A3D0-627052F46885}:485"/>
  <p:tag name="ISPRING_SLIDE_ID_2" val="{6A87981B-84C8-43CF-BD1F-962DB4E94F99}"/>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06CA3A7C-222D-4561-B1DB-3AC44D45A689}:371"/>
  <p:tag name="GENSWF_ADVANCE_TIME" val="55.023"/>
  <p:tag name="ISPRING_SLIDE_ID_2" val="{50C665EE-5BCA-4992-9133-4E0F0ADE3553}"/>
</p:tagLst>
</file>

<file path=ppt/tags/tag13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1E2DB734-0BC5-42EE-9E04-B848E2F8FF93}:731"/>
  <p:tag name="ISPRING_SLIDE_ID_2" val="{7C992619-7033-4B3F-918A-F272F540C582}"/>
</p:tagLst>
</file>

<file path=ppt/tags/tag13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B9639A3-76EA-4F75-9F6B-A1541B1887A0}:752"/>
  <p:tag name="ISPRING_SLIDE_ID_2" val="{A82F7E33-C5A1-47A0-9278-2BC52C6E0FBE}"/>
</p:tagLst>
</file>

<file path=ppt/tags/tag13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C7331466-2BA5-4E47-B0AF-AB1A97548A85}:732"/>
  <p:tag name="ISPRING_SLIDE_ID_2" val="{D39F4BB5-0690-41B4-B5C3-9F1BBB57DB42}"/>
</p:tagLst>
</file>

<file path=ppt/tags/tag13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7C5B6F1C-BE3B-4B5F-B4CC-1111FD48A725}:761"/>
  <p:tag name="ISPRING_SLIDE_ID_2" val="{D5FC42A4-6FEE-4148-BF1D-FB05BE0B2368}"/>
</p:tagLst>
</file>

<file path=ppt/tags/tag13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26FE9FB-08D6-45D1-97D9-B59E4D9E3864}:645"/>
  <p:tag name="ISPRING_SLIDE_ID_2" val="{52E3E475-B99C-4CFF-93D6-C480564DE754}"/>
</p:tagLst>
</file>

<file path=ppt/tags/tag13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009FBE9-B220-4A14-9022-71B0AC671148}:412"/>
  <p:tag name="ISPRING_SLIDE_ID_2" val="{350847EF-9567-4C29-B54D-4E1A00DE1537}"/>
</p:tagLst>
</file>

<file path=ppt/tags/tag136.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137.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138.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139.xml><?xml version="1.0" encoding="utf-8"?>
<p:tagLst xmlns:a="http://schemas.openxmlformats.org/drawingml/2006/main" xmlns:r="http://schemas.openxmlformats.org/officeDocument/2006/relationships" xmlns:p="http://schemas.openxmlformats.org/presentationml/2006/main">
  <p:tag name="GENSWF_ADVANCE_TIME" val="5.000"/>
  <p:tag name="TIMING" val="|0.001|0.001"/>
  <p:tag name="ISPRING_CUSTOM_TIMING_USED" val="1"/>
  <p:tag name="GENSWF_SLIDE_UID" val="{E863FF42-A02E-4322-98E9-CF5E8656A8A7}:340"/>
  <p:tag name="ISPRING_SLIDE_ID_2" val="{15387E40-0087-47D0-B54C-800157D7F33F}"/>
</p:tagLst>
</file>

<file path=ppt/tags/tag14.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DC087752-0EF8-4813-B52F-456FF6E93B70}:779"/>
  <p:tag name="GENSWF_ADVANCE_TIME" val="143.859"/>
  <p:tag name="TIMING" val="|15.538|68.99|20.679|23.504"/>
  <p:tag name="ISPRING_SLIDE_ID_2" val="{E80A4C35-6BEA-4431-8E55-ACF187F140EE}"/>
</p:tagLst>
</file>

<file path=ppt/tags/tag140.xml><?xml version="1.0" encoding="utf-8"?>
<p:tagLst xmlns:a="http://schemas.openxmlformats.org/drawingml/2006/main" xmlns:r="http://schemas.openxmlformats.org/officeDocument/2006/relationships" xmlns:p="http://schemas.openxmlformats.org/presentationml/2006/main">
  <p:tag name="GENSWF_ADVANCE_TIME" val="5.000"/>
  <p:tag name="TIMING" val="|0.001|0.5"/>
  <p:tag name="ISPRING_CUSTOM_TIMING_USED" val="1"/>
  <p:tag name="GENSWF_SLIDE_UID" val="{28719EA9-997E-485C-A01C-8CBA035A848A}:394"/>
  <p:tag name="ISPRING_SLIDE_ID_2" val="{A9A2ED77-4E05-4971-8676-F68A04BC74A1}"/>
</p:tagLst>
</file>

<file path=ppt/tags/tag14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2CE5981D-65D0-4D48-9729-9B3C3CD125F3}:773"/>
  <p:tag name="ISPRING_SLIDE_ID_2" val="{5E551418-4313-45A2-A6F3-66D248E021D8}"/>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44D5025A-4A2D-40FB-813A-C916EB48C66E}:780"/>
  <p:tag name="GENSWF_ADVANCE_TIME" val="47.656"/>
  <p:tag name="TIMING" val="|2.251"/>
  <p:tag name="ISPRING_SLIDE_ID_2" val="{67082905-852C-46B9-A91D-F970E347426C}"/>
</p:tagLst>
</file>

<file path=ppt/tags/tag16.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10B0FA04-35ED-4AC0-AF72-BD6923223CB9}:374"/>
  <p:tag name="GENSWF_ADVANCE_TIME" val="75.836"/>
  <p:tag name="TIMING" val="|1.377|6.812|16.519|30.911"/>
  <p:tag name="ISPRING_SLIDE_ID_2" val="{4B360699-13F7-4ABB-AF16-8DD40B04A7A5}"/>
</p:tagLst>
</file>

<file path=ppt/tags/tag17.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5789F32A-1090-41F1-892E-01B05BA63A3F}:781"/>
  <p:tag name="GENSWF_ADVANCE_TIME" val="23.824"/>
  <p:tag name="TIMING" val="|11.572|1.717"/>
  <p:tag name="ISPRING_SLIDE_ID_2" val="{3DA34871-D521-48A6-9C3E-B3E662E5766F}"/>
</p:tagLst>
</file>

<file path=ppt/tags/tag18.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2E902620-329D-472C-93EC-658416E318AF}:541"/>
  <p:tag name="GENSWF_ADVANCE_TIME" val="50.962"/>
  <p:tag name="TIMING" val="|22.559"/>
  <p:tag name="ISPRING_SLIDE_ID_2" val="{1EB949A0-1BA9-4B0D-B6C9-961701FBBF2B}"/>
</p:tagLst>
</file>

<file path=ppt/tags/tag19.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8D091870-6762-4192-811E-0831AA1B8FD6}:782"/>
  <p:tag name="GENSWF_ADVANCE_TIME" val="15.503"/>
  <p:tag name="ISPRING_SLIDE_ID_2" val="{BC13B6A6-FD22-47E1-9273-540A4B8C35F1}"/>
</p:tagLst>
</file>

<file path=ppt/tags/tag2.xml><?xml version="1.0" encoding="utf-8"?>
<p:tagLst xmlns:a="http://schemas.openxmlformats.org/drawingml/2006/main" xmlns:r="http://schemas.openxmlformats.org/officeDocument/2006/relationships" xmlns:p="http://schemas.openxmlformats.org/presentationml/2006/main">
  <p:tag name="GENSWF_ADVANCE_TIME" val="16.289"/>
  <p:tag name="ISPRING_CUSTOM_TIMING_USED" val="1"/>
  <p:tag name="GENSWF_SLIDE_UID" val="{4E927752-D259-4B59-A2A1-EE989C5343A4}:259"/>
  <p:tag name="ISPRING_SLIDE_ID_2" val="{88434E7B-546E-4B9E-8761-C5EBC9F59AF5}"/>
</p:tagLst>
</file>

<file path=ppt/tags/tag20.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C3EF62FD-B3D2-48DF-AE4A-3EDEB11329CE}:724"/>
  <p:tag name="GENSWF_ADVANCE_TIME" val="21.672"/>
  <p:tag name="ISPRING_SLIDE_ID_2" val="{4933A230-919A-40B2-8E52-0068668F0202}"/>
</p:tagLst>
</file>

<file path=ppt/tags/tag21.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2EEEBC54-C50F-4756-944B-0D18B0E35DA6}:795"/>
  <p:tag name="GENSWF_ADVANCE_TIME" val="14.749"/>
  <p:tag name="ISPRING_SLIDE_ID_2" val="{C5F3D9C9-CDAE-4D1C-ADBC-868611B10C90}"/>
</p:tagLst>
</file>

<file path=ppt/tags/tag22.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71A86000-23E6-4275-9DB6-EF2F6B7B916E}:796"/>
  <p:tag name="GENSWF_ADVANCE_TIME" val="64.662"/>
  <p:tag name="TIMING" val="|7.121|16.448|10.754|12.186|7.209"/>
  <p:tag name="ISPRING_SLIDE_ID_2" val="{FAAE8852-8C82-4E77-9530-6A1E3AC69853}"/>
</p:tagLst>
</file>

<file path=ppt/tags/tag23.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FA6D7BDF-A61E-46E0-8951-7FF7BE896BA4}:797"/>
  <p:tag name="GENSWF_ADVANCE_TIME" val="116.611"/>
  <p:tag name="TIMING" val="|5.582|48.927|20.214|14.09"/>
  <p:tag name="ISPRING_SLIDE_ID_2" val="{86385966-E4EE-4237-AE11-7DDC7CAA808D}"/>
</p:tagLst>
</file>

<file path=ppt/tags/tag24.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E44DE082-06F7-473D-A8EB-06F6E23C57A9}:798"/>
  <p:tag name="GENSWF_ADVANCE_TIME" val="48.138"/>
  <p:tag name="TIMING" val="|17.103|18.709"/>
  <p:tag name="ISPRING_SLIDE_ID_2" val="{F7786A8A-51D2-44D4-A650-D6AD9F479B3E}"/>
</p:tagLst>
</file>

<file path=ppt/tags/tag25.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FDC47C88-F8F4-428F-BA55-2A01281FF3B7}:799"/>
  <p:tag name="ISPRING_SLIDE_ID_2" val="{63F45EC6-C553-4296-9369-58BD24585B17}"/>
  <p:tag name="GENSWF_ADVANCE_TIME" val="27.909"/>
  <p:tag name="TIMING" val="|7.025|2.109|2.14|1.531|1.295|1.468|1.166|1.433|4.451|2.384"/>
</p:tagLst>
</file>

<file path=ppt/tags/tag26.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CBD7313A-50A5-4C06-BCAB-5C850DF18E08}:794"/>
  <p:tag name="ISPRING_SLIDE_ID_2" val="{9945A920-7EC5-4123-8F25-E26E0B866D49}"/>
  <p:tag name="GENSWF_ADVANCE_TIME" val="36.082"/>
  <p:tag name="TIMING" val="|25.16"/>
</p:tagLst>
</file>

<file path=ppt/tags/tag27.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E58DD705-366A-48D0-AF56-BEC3C99F71E5}:800"/>
  <p:tag name="ISPRING_SLIDE_ID_2" val="{2F4B670E-9118-44D2-808E-4135F045E91A}"/>
  <p:tag name="GENSWF_ADVANCE_TIME" val="61.509"/>
  <p:tag name="TIMING" val="|17.295|5.049|4.353|10.319|3.805|4.277"/>
</p:tagLst>
</file>

<file path=ppt/tags/tag28.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9F739794-563B-4B02-AFE4-FEE3530A8DEA}:788"/>
  <p:tag name="ISPRING_SLIDE_ID_2" val="{48BF91CC-8E2C-4D07-B60D-77D4581F3D7B}"/>
  <p:tag name="GENSWF_ADVANCE_TIME" val="61.189"/>
  <p:tag name="TIMING" val="|26.162|1.264|8.388|4.561|6.566"/>
</p:tagLst>
</file>

<file path=ppt/tags/tag29.xml><?xml version="1.0" encoding="utf-8"?>
<p:tagLst xmlns:a="http://schemas.openxmlformats.org/drawingml/2006/main" xmlns:r="http://schemas.openxmlformats.org/officeDocument/2006/relationships" xmlns:p="http://schemas.openxmlformats.org/presentationml/2006/main">
  <p:tag name="TIMING" val="|0.001|0.5|0.5"/>
  <p:tag name="ISPRING_CUSTOM_TIMING_USED" val="1"/>
  <p:tag name="GENSWF_SLIDE_UID" val="{393A8B3A-C81C-4908-8825-DDFF7838FF6E}:801"/>
  <p:tag name="ISPRING_SLIDE_ID_2" val="{12A784CD-D66E-4A85-89A5-3AC6A90BDC7F}"/>
  <p:tag name="GENSWF_ADVANCE_TIME" val="10.198"/>
</p:tagLst>
</file>

<file path=ppt/tags/tag3.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658CFF0D-3645-408E-9DE2-DC103BACE4C4}:774"/>
  <p:tag name="GENSWF_ADVANCE_TIME" val="18.480"/>
  <p:tag name="TIMING" val="|7.861|6.557"/>
  <p:tag name="ISPRING_SLIDE_ID_2" val="{51A22BFF-EA5C-4533-8CB0-FAB39A363A3E}"/>
</p:tagLst>
</file>

<file path=ppt/tags/tag3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7AE6061-66F7-4053-8311-CE96DBE951A2}:657"/>
  <p:tag name="ISPRING_SLIDE_ID_2" val="{863CFBE3-12E5-4C38-9CAF-559DCBC01F3E}"/>
</p:tagLst>
</file>

<file path=ppt/tags/tag31.xml><?xml version="1.0" encoding="utf-8"?>
<p:tagLst xmlns:a="http://schemas.openxmlformats.org/drawingml/2006/main" xmlns:r="http://schemas.openxmlformats.org/officeDocument/2006/relationships" xmlns:p="http://schemas.openxmlformats.org/presentationml/2006/main">
  <p:tag name="GENSWF_ADVANCE_TIME" val="5.000"/>
  <p:tag name="TIMING" val="|0.001|0.5"/>
  <p:tag name="ISPRING_CUSTOM_TIMING_USED" val="1"/>
  <p:tag name="GENSWF_SLIDE_UID" val="{C38D7854-DA6A-4AC4-AABE-96FE97448309}:766"/>
  <p:tag name="ISPRING_SLIDE_ID_2" val="{4779C95D-2EAF-4F5C-9DBE-00EE27E2B285}"/>
</p:tagLst>
</file>

<file path=ppt/tags/tag3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143DBF3-0AB8-43F4-9E61-6ACA5755E6BC}:284"/>
  <p:tag name="ISPRING_SLIDE_ID_2" val="{3BB883ED-A7DC-437D-A687-56BEA5E7B137}"/>
</p:tagLst>
</file>

<file path=ppt/tags/tag3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DED80119-4830-4D1C-9B4D-A93050B47004}:767"/>
  <p:tag name="ISPRING_SLIDE_ID_2" val="{9B7D0BDD-B04D-4FC0-B3A9-AC97BE0C6DAD}"/>
</p:tagLst>
</file>

<file path=ppt/tags/tag3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6EA3C1E-4E59-446B-A02D-2B483563709D}:509"/>
  <p:tag name="ISPRING_SLIDE_ID_2" val="{FE32F5CF-BA66-4FE3-BB9C-F7688F4F7946}"/>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F7E06E4C-65E6-41FD-A872-B18EEC631430}:286"/>
  <p:tag name="ISPRING_SLIDE_ID_2" val="{B19EE521-6389-461F-8BFB-055F009D5939}"/>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FB127593-5452-47BA-8CA3-39F182E3C6F9}:783"/>
  <p:tag name="ISPRING_SLIDE_ID_2" val="{D9E45F57-D2F9-4FD3-ACF0-9549D4C83071}"/>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432C82E9-B3BC-4FDC-9A9C-B4623263BC3D}:826"/>
  <p:tag name="ISPRING_SLIDE_ID_2" val="{69DE89D2-CBF1-480C-B38C-6CA0E3C78D01}"/>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30495EAB-4A33-4864-9A1A-95F6BF13314B}:827"/>
  <p:tag name="ISPRING_SLIDE_ID_2" val="{559153DB-7B2E-4023-AB82-ED6BC13C9754}"/>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20170E02-65D0-47E6-B020-737CEB72C776}:580"/>
  <p:tag name="ISPRING_SLIDE_ID_2" val="{44E084E4-3371-4DB8-B0B4-E3CFFD8FF3B9}"/>
</p:tagLst>
</file>

<file path=ppt/tags/tag4.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719B83F2-C27A-45ED-8901-56EF51360D12}:775"/>
  <p:tag name="GENSWF_ADVANCE_TIME" val="67.938"/>
  <p:tag name="TIMING" val="|1.929|5.847|19.574|18.908"/>
  <p:tag name="ISPRING_SLIDE_ID_2" val="{82C6672E-F5B6-498E-99AF-C8742DC3A07F}"/>
</p:tagLst>
</file>

<file path=ppt/tags/tag4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1E47A49-37E8-4D81-85CE-8C6C40FE7143}:581"/>
  <p:tag name="ISPRING_SLIDE_ID_2" val="{5A0E8E7F-6EBE-438D-80FF-B6D52A97C4DB}"/>
</p:tagLst>
</file>

<file path=ppt/tags/tag4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D58B1BBC-214E-4347-9CAB-48AB4E77FC51}:582"/>
  <p:tag name="ISPRING_SLIDE_ID_2" val="{B3FCDFB1-CA56-447B-AEB7-9185AA56E656}"/>
</p:tagLst>
</file>

<file path=ppt/tags/tag4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4BF1E2B1-7E60-4810-B51C-9717430A6793}:583"/>
  <p:tag name="ISPRING_SLIDE_ID_2" val="{E055DBF7-C9B3-4AC9-B08E-95A471C02B36}"/>
</p:tagLst>
</file>

<file path=ppt/tags/tag4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9480536-CE75-47E2-8354-300EA8334479}:584"/>
  <p:tag name="ISPRING_SLIDE_ID_2" val="{5E7134AF-1995-413A-8A19-AC6E2F55A43E}"/>
</p:tagLst>
</file>

<file path=ppt/tags/tag4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25BF5FF-5DB5-4F77-A73B-51533207E0B8}:585"/>
  <p:tag name="ISPRING_SLIDE_ID_2" val="{230A98D2-EB39-4A6E-A441-88D8FABA5597}"/>
</p:tagLst>
</file>

<file path=ppt/tags/tag4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717DED3-431D-4B19-9895-0919B0FC11D4}:586"/>
  <p:tag name="ISPRING_SLIDE_ID_2" val="{33F019CC-01A0-4EFE-AD97-0B9D5235A708}"/>
</p:tagLst>
</file>

<file path=ppt/tags/tag4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AE4DE8EE-ACB1-48A8-96EE-9814AE6A6382}:538"/>
  <p:tag name="ISPRING_SLIDE_ID_2" val="{E02B1438-4B68-4C53-A68C-EB16023FEAD6}"/>
</p:tagLst>
</file>

<file path=ppt/tags/tag4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499929FD-5104-458C-8056-FC5CFE818E20}:532"/>
  <p:tag name="ISPRING_SLIDE_ID_2" val="{1B7399AE-653D-4095-B48E-82E6AAF6E4B0}"/>
</p:tagLst>
</file>

<file path=ppt/tags/tag4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A612365-7810-408B-A3E7-78F03D247B2B}:533"/>
  <p:tag name="ISPRING_SLIDE_ID_2" val="{16ED521C-C2A6-4257-A0F3-8522DCFC35F7}"/>
</p:tagLst>
</file>

<file path=ppt/tags/tag49.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51E5971-3B1F-4FD9-988B-8BB9AC0705C4}:785"/>
  <p:tag name="ISPRING_SLIDE_ID_2" val="{B49FD7A4-FF36-416C-9E4D-C6A829BE00CA}"/>
</p:tagLst>
</file>

<file path=ppt/tags/tag5.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6F2629D1-2043-4763-9EA4-A26D3A6D804A}:358"/>
  <p:tag name="GENSWF_ADVANCE_TIME" val="53.320"/>
  <p:tag name="ISPRING_SLIDE_ID_2" val="{931EBBA0-A0FE-4C9D-9E26-D0285F4E73B9}"/>
</p:tagLst>
</file>

<file path=ppt/tags/tag5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49A347C9-6D3F-4B17-B714-1B8BF215ED80}:784"/>
  <p:tag name="ISPRING_SLIDE_ID_2" val="{B6EB0462-5DA1-4431-A43D-D3420251DDF1}"/>
</p:tagLst>
</file>

<file path=ppt/tags/tag5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50B2BD22-AE46-46CF-99D8-CD888AE96D3F}:534"/>
  <p:tag name="ISPRING_SLIDE_ID_2" val="{727446F7-B25D-4B1B-B049-C5E45995A611}"/>
</p:tagLst>
</file>

<file path=ppt/tags/tag5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42020ED-F69D-4104-BF3C-72C0D413F72C}:535"/>
  <p:tag name="ISPRING_SLIDE_ID_2" val="{85F278F0-E003-46CC-85F9-37E21675F12E}"/>
</p:tagLst>
</file>

<file path=ppt/tags/tag5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73BD494A-451D-4CF5-95D9-52C10952EAD0}:536"/>
  <p:tag name="ISPRING_SLIDE_ID_2" val="{91F1DD2C-1E73-4086-9AF2-C40BBA3F4584}"/>
</p:tagLst>
</file>

<file path=ppt/tags/tag5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03F5830-3A00-41D1-98D0-18A86160C63D}:537"/>
  <p:tag name="ISPRING_SLIDE_ID_2" val="{8395CD3D-53FB-4F99-98D5-39AFAEF31DFA}"/>
</p:tagLst>
</file>

<file path=ppt/tags/tag5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CF7E57C-63CC-4775-92C7-7A6DE2C092CF}:786"/>
  <p:tag name="ISPRING_SLIDE_ID_2" val="{EC05F1EE-42F7-4041-AEE5-C20C541CD16F}"/>
</p:tagLst>
</file>

<file path=ppt/tags/tag5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D3F413C6-C472-4231-A277-2428F605284F}:787"/>
  <p:tag name="ISPRING_SLIDE_ID_2" val="{07531595-17D9-457D-872A-6BBFAD4E2BBF}"/>
</p:tagLst>
</file>

<file path=ppt/tags/tag5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5FDDC078-9EFD-4E02-BA99-FDEA317CD4D3}:828"/>
  <p:tag name="ISPRING_SLIDE_ID_2" val="{2BACFD66-92C0-4E8F-9CE0-8E4F2AF850E2}"/>
</p:tagLst>
</file>

<file path=ppt/tags/tag5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2A12B544-8E01-464E-A15D-542EE8CAAB10}:342"/>
  <p:tag name="ISPRING_SLIDE_ID_2" val="{0D65905D-D853-4DA3-96A5-157DCE251273}"/>
</p:tagLst>
</file>

<file path=ppt/tags/tag59.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6.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B0421DE9-2A82-48E2-8464-A52DAA74DE53}:376"/>
  <p:tag name="GENSWF_ADVANCE_TIME" val="22.060"/>
  <p:tag name="ISPRING_SLIDE_ID_2" val="{4AE2FEB8-28F2-4EF3-BB4F-C34DEE110548}"/>
</p:tagLst>
</file>

<file path=ppt/tags/tag60.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61.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6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8A9E3EFA-3D5D-47B0-8432-CA434D63B170}:343"/>
  <p:tag name="ISPRING_SLIDE_ID_2" val="{D0F98DE7-5476-431D-BDDE-3CC01FA926CA}"/>
</p:tagLst>
</file>

<file path=ppt/tags/tag6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6BF2C78-32A1-4968-97DC-18AF14AE5CE9}:344"/>
  <p:tag name="ISPRING_SLIDE_ID_2" val="{0BBA5DDC-09ED-4432-BAA5-A399D875F717}"/>
</p:tagLst>
</file>

<file path=ppt/tags/tag64.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65.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66.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67.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9109055C-B4E9-479B-8653-EF7D96E673C6}:345"/>
  <p:tag name="ISPRING_SLIDE_ID_2" val="{832C3588-5DF4-4D7E-B47C-ABBD54746693}"/>
</p:tagLst>
</file>

<file path=ppt/tags/tag6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34D12AEB-9340-4955-9264-4E21413D2229}:346"/>
  <p:tag name="ISPRING_SLIDE_ID_2" val="{BBB79298-86FB-41C1-A11F-13B01CE23A59}"/>
</p:tagLst>
</file>

<file path=ppt/tags/tag69.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503E5B00-A2F2-480A-A871-7E1FDF3A17AE}:347"/>
  <p:tag name="ISPRING_SLIDE_ID_2" val="{2F1609E3-1D30-4324-B0AF-2943CE415AF8}"/>
</p:tagLst>
</file>

<file path=ppt/tags/tag7.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2A7A5B72-8A0A-4F92-A027-0C315A66C13D}:364"/>
  <p:tag name="GENSWF_ADVANCE_TIME" val="21.419"/>
  <p:tag name="ISPRING_SLIDE_ID_2" val="{7C017D40-C03C-4A53-8236-7C97468D8058}"/>
</p:tagLst>
</file>

<file path=ppt/tags/tag7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7553A76-8C56-4552-B4B7-36E3852B86B4}:348"/>
  <p:tag name="ISPRING_SLIDE_ID_2" val="{168B345C-D6BC-46AB-908A-DFAFB5235BAD}"/>
</p:tagLst>
</file>

<file path=ppt/tags/tag7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25C5473D-D75F-4F99-A87C-224DB5324A3F}:349"/>
  <p:tag name="ISPRING_SLIDE_ID_2" val="{CCC02C84-3E85-4883-B7D2-E90B72146369}"/>
</p:tagLst>
</file>

<file path=ppt/tags/tag7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6F8D6592-D312-45FE-9D04-4459AA0F13D2}:350"/>
  <p:tag name="ISPRING_SLIDE_ID_2" val="{173E54AA-5C1F-4DD3-831C-299FC036EA6C}"/>
</p:tagLst>
</file>

<file path=ppt/tags/tag73.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0C28C69D-3C6C-4DF1-A514-1D2340A57C57}:351"/>
  <p:tag name="ISPRING_SLIDE_ID_2" val="{7FF81B3E-D45D-46D7-A318-9210A41F6132}"/>
</p:tagLst>
</file>

<file path=ppt/tags/tag74.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7C1D9F6F-3A49-4AFD-939D-44846D02AA4D}:353"/>
  <p:tag name="ISPRING_SLIDE_ID_2" val="{56CC2E54-8147-4839-A5E6-D3AFACD9C7D0}"/>
</p:tagLst>
</file>

<file path=ppt/tags/tag75.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596BE036-2342-4519-A667-84EF49D6870D}:352"/>
  <p:tag name="ISPRING_SLIDE_ID_2" val="{B1AF557F-C427-419F-A210-722C3DB0671E}"/>
</p:tagLst>
</file>

<file path=ppt/tags/tag7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C8C125E1-18CF-4BC0-BA27-65BCD2EB065E}:354"/>
  <p:tag name="ISPRING_SLIDE_ID_2" val="{540E98A7-1B90-4120-A70D-085965B8531F}"/>
</p:tagLst>
</file>

<file path=ppt/tags/tag77.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72EFE153-7268-4581-ADFF-7C79A139EA17}:355"/>
  <p:tag name="ISPRING_SLIDE_ID_2" val="{0C557692-E307-44EA-A979-4176C7A50F60}"/>
</p:tagLst>
</file>

<file path=ppt/tags/tag78.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0.5|0.5"/>
  <p:tag name="ISPRING_CUSTOM_TIMING_USED" val="1"/>
  <p:tag name="GENSWF_SLIDE_UID" val="{4BB350EF-C973-46D1-A1D0-176E5B100815}:356"/>
  <p:tag name="ISPRING_SLIDE_ID_2" val="{73A6D642-8BBF-4FCF-AEB7-07F75AB18CB5}"/>
</p:tagLst>
</file>

<file path=ppt/tags/tag79.xml><?xml version="1.0" encoding="utf-8"?>
<p:tagLst xmlns:a="http://schemas.openxmlformats.org/drawingml/2006/main" xmlns:r="http://schemas.openxmlformats.org/officeDocument/2006/relationships" xmlns:p="http://schemas.openxmlformats.org/presentationml/2006/main">
  <p:tag name="GENSWF_ADVANCE_TIME" val="5.000"/>
  <p:tag name="TIMING" val="|0.001|0.5|0.5|0.5"/>
  <p:tag name="ISPRING_CUSTOM_TIMING_USED" val="1"/>
  <p:tag name="GENSWF_SLIDE_UID" val="{B5FD375D-DA88-4785-92D6-98DA8284AC70}:357"/>
  <p:tag name="ISPRING_SLIDE_ID_2" val="{46CE0CD2-9073-4D7A-BCF3-BA7EDA424FE2}"/>
</p:tagLst>
</file>

<file path=ppt/tags/tag8.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CEE1E82E-ACF7-4943-9035-E585788DF9D2}:776"/>
  <p:tag name="GENSWF_ADVANCE_TIME" val="16.130"/>
  <p:tag name="ISPRING_SLIDE_ID_2" val="{4405BA76-AAA2-4990-8FEF-8CC129D7A8C7}"/>
</p:tagLst>
</file>

<file path=ppt/tags/tag8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FE894088-DE89-4A3B-811B-D6ABFAE4377B}:388"/>
  <p:tag name="ISPRING_SLIDE_ID_2" val="{E83B1EB4-F3BE-4EE1-822C-CA25DA08E8A8}"/>
</p:tagLst>
</file>

<file path=ppt/tags/tag8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D7BA2167-4A76-43D4-B574-B68528D9A67D}:387"/>
  <p:tag name="ISPRING_SLIDE_ID_2" val="{7B78FF84-0900-445E-9370-FF52586A2F5C}"/>
</p:tagLst>
</file>

<file path=ppt/tags/tag82.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E85A1558-28C0-40B4-91B5-9C09B605C1F9}:764"/>
  <p:tag name="ISPRING_SLIDE_ID_2" val="{AF80BB70-427D-4D2B-931A-7B99B8514F29}"/>
</p:tagLst>
</file>

<file path=ppt/tags/tag83.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1B1D1D97-B2E7-419B-AD4C-80AE29E58C1F}:765"/>
  <p:tag name="ISPRING_SLIDE_ID_2" val="{6B5AED9E-9250-4757-B12A-DA2A95581564}"/>
</p:tagLst>
</file>

<file path=ppt/tags/tag84.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B3DDD41F-E895-4366-A6D9-073E34622A84}:399"/>
  <p:tag name="ISPRING_SLIDE_ID_2" val="{4B60741A-70CA-402C-9A05-AA7C560E77F2}"/>
</p:tagLst>
</file>

<file path=ppt/tags/tag85.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A8CFC2A6-B305-4D25-BCC8-F6F8885C12BE}:285"/>
  <p:tag name="ISPRING_SLIDE_ID_2" val="{9FE57983-7B2D-4B4F-B233-1615025EB82C}"/>
</p:tagLst>
</file>

<file path=ppt/tags/tag86.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
  <p:tag name="ISPRING_CUSTOM_TIMING_USED" val="1"/>
  <p:tag name="GENSWF_SLIDE_UID" val="{CEBD2776-291F-49D6-81D3-019AEF0CCD02}:368"/>
  <p:tag name="ISPRING_SLIDE_ID_2" val="{FEAF8328-7236-49A0-B9F3-8509316020A5}"/>
</p:tagLst>
</file>

<file path=ppt/tags/tag87.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1B3B05C4-EFC4-4ACE-8339-92827896A897}:390"/>
  <p:tag name="ISPRING_SLIDE_ID_2" val="{5B28EA61-C731-4A9D-8B4C-9F373A45F3CB}"/>
</p:tagLst>
</file>

<file path=ppt/tags/tag88.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
  <p:tag name="ISPRING_CUSTOM_TIMING_USED" val="1"/>
  <p:tag name="GENSWF_SLIDE_UID" val="{96B2DC94-7EEE-42C3-B18A-1379BF6079C8}:758"/>
  <p:tag name="ISPRING_SLIDE_ID_2" val="{A351C26C-308A-485F-A19C-13E1FF113A43}"/>
</p:tagLst>
</file>

<file path=ppt/tags/tag89.xml><?xml version="1.0" encoding="utf-8"?>
<p:tagLst xmlns:a="http://schemas.openxmlformats.org/drawingml/2006/main" xmlns:r="http://schemas.openxmlformats.org/officeDocument/2006/relationships" xmlns:p="http://schemas.openxmlformats.org/presentationml/2006/main">
  <p:tag name="GENSWF_ADVANCE_TIME" val="8.501"/>
  <p:tag name="TIMING" val="|0.001|0.5|0.5|0.5|0.5|0.5|0.5|0.5|0.5|0.5|0.5|0.5|0.5|0.5|0.5|0.5|0.5"/>
  <p:tag name="ISPRING_CUSTOM_TIMING_USED" val="1"/>
  <p:tag name="GENSWF_SLIDE_UID" val="{43ED3816-59B9-458C-9E28-AEC8471995C8}:369"/>
  <p:tag name="ISPRING_SLIDE_ID_2" val="{0E0A2741-8C36-4D8A-A54D-3F2146B9AC01}"/>
</p:tagLst>
</file>

<file path=ppt/tags/tag9.xml><?xml version="1.0" encoding="utf-8"?>
<p:tagLst xmlns:a="http://schemas.openxmlformats.org/drawingml/2006/main" xmlns:r="http://schemas.openxmlformats.org/officeDocument/2006/relationships" xmlns:p="http://schemas.openxmlformats.org/presentationml/2006/main">
  <p:tag name="ISPRING_CUSTOM_TIMING_USED" val="1"/>
  <p:tag name="GENSWF_SLIDE_UID" val="{9B3FCC79-C114-493F-B9E1-9AAF33A00E3C}:367"/>
  <p:tag name="GENSWF_ADVANCE_TIME" val="41.856"/>
  <p:tag name="TIMING" val="|13.247|7.891|4.095|5.177"/>
  <p:tag name="ISPRING_SLIDE_ID_2" val="{7616F67F-3AA6-4051-83E1-BF815152795A}"/>
</p:tagLst>
</file>

<file path=ppt/tags/tag90.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B64A2772-2898-4A24-9809-66E6FB872526}:759"/>
  <p:tag name="ISPRING_SLIDE_ID_2" val="{06DE48A1-431E-44E3-8DD8-434685B4C728}"/>
</p:tagLst>
</file>

<file path=ppt/tags/tag91.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C5DBD6E3-5AD8-4389-8D92-A529C50CCA4E}:760"/>
  <p:tag name="ISPRING_SLIDE_ID_2" val="{25583969-128E-4FEA-ABB5-772A771A1BE0}"/>
</p:tagLst>
</file>

<file path=ppt/tags/tag92.xml><?xml version="1.0" encoding="utf-8"?>
<p:tagLst xmlns:a="http://schemas.openxmlformats.org/drawingml/2006/main" xmlns:r="http://schemas.openxmlformats.org/officeDocument/2006/relationships" xmlns:p="http://schemas.openxmlformats.org/presentationml/2006/main">
  <p:tag name="GENSWF_ADVANCE_TIME" val="5.000"/>
  <p:tag name="TIMING" val="|0.001"/>
  <p:tag name="ISPRING_CUSTOM_TIMING_USED" val="1"/>
  <p:tag name="GENSWF_SLIDE_UID" val="{CCBC87EC-9588-473E-9B3A-865CDD1299D4}:372"/>
  <p:tag name="ISPRING_SLIDE_ID_2" val="{0AE326DB-7523-4FAA-B990-7E75CB308C5D}"/>
</p:tagLst>
</file>

<file path=ppt/tags/tag93.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0.5|0.5|0.5|0.5"/>
  <p:tag name="ISPRING_CUSTOM_TIMING_USED" val="1"/>
  <p:tag name="GENSWF_SLIDE_UID" val="{981130B3-59FC-4186-B753-B23FF8EE19F5}:373"/>
  <p:tag name="ISPRING_SLIDE_ID_2" val="{9CAA874D-AB92-4D46-834F-1C6AACF60BC5}"/>
</p:tagLst>
</file>

<file path=ppt/tags/tag94.xml><?xml version="1.0" encoding="utf-8"?>
<p:tagLst xmlns:a="http://schemas.openxmlformats.org/drawingml/2006/main" xmlns:r="http://schemas.openxmlformats.org/officeDocument/2006/relationships" xmlns:p="http://schemas.openxmlformats.org/presentationml/2006/main">
  <p:tag name="GENSWF_ADVANCE_TIME" val="5.000"/>
  <p:tag name="TIMING" val="|0.001|0.5|0.5|0.5|0.5"/>
  <p:tag name="ISPRING_CUSTOM_TIMING_USED" val="1"/>
  <p:tag name="GENSWF_SLIDE_UID" val="{007D3B20-93EB-436E-8A06-9278916EBD81}:549"/>
  <p:tag name="ISPRING_SLIDE_ID_2" val="{E3A5B97E-3A7E-4CEE-8570-BE37496ABAF4}"/>
</p:tagLst>
</file>

<file path=ppt/tags/tag95.xml><?xml version="1.0" encoding="utf-8"?>
<p:tagLst xmlns:a="http://schemas.openxmlformats.org/drawingml/2006/main" xmlns:r="http://schemas.openxmlformats.org/officeDocument/2006/relationships" xmlns:p="http://schemas.openxmlformats.org/presentationml/2006/main">
  <p:tag name="GENSWF_ADVANCE_TIME" val="8.001"/>
  <p:tag name="TIMING" val="|0.001|3"/>
  <p:tag name="ISPRING_CUSTOM_TIMING_USED" val="1"/>
  <p:tag name="GENSWF_SLIDE_UID" val="{84814160-2918-4E0F-B7D4-AD64E210E4F0}:550"/>
  <p:tag name="ISPRING_SLIDE_ID_2" val="{F5A1B664-4358-4894-B4D3-36FA43DDB07C}"/>
</p:tagLst>
</file>

<file path=ppt/tags/tag96.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7B4ED738-24A0-436E-A2D5-DE6ECAA319EC}:738"/>
  <p:tag name="ISPRING_SLIDE_ID_2" val="{71D7D380-4040-4864-80F2-C59429F13084}"/>
</p:tagLst>
</file>

<file path=ppt/tags/tag97.xml><?xml version="1.0" encoding="utf-8"?>
<p:tagLst xmlns:a="http://schemas.openxmlformats.org/drawingml/2006/main" xmlns:r="http://schemas.openxmlformats.org/officeDocument/2006/relationships" xmlns:p="http://schemas.openxmlformats.org/presentationml/2006/main">
  <p:tag name="GENSWF_ADVANCE_TIME" val="5.000"/>
  <p:tag name="TIMING" val="|0.001|0.5|0.5|0.5"/>
  <p:tag name="ISPRING_CUSTOM_TIMING_USED" val="1"/>
  <p:tag name="GENSWF_SLIDE_UID" val="{209BC879-8C19-4BE4-B525-C6B28907F790}:452"/>
  <p:tag name="ISPRING_SLIDE_ID_2" val="{B66E0D34-47D2-41A3-98F6-577A02CF0E23}"/>
</p:tagLst>
</file>

<file path=ppt/tags/tag98.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72DF735F-538B-47E7-AE95-E91AA18FDE3F}:454"/>
  <p:tag name="ISPRING_SLIDE_ID_2" val="{B8ECA5BE-CCC6-40ED-ADCC-088E8258B0EB}"/>
</p:tagLst>
</file>

<file path=ppt/tags/tag99.xml><?xml version="1.0" encoding="utf-8"?>
<p:tagLst xmlns:a="http://schemas.openxmlformats.org/drawingml/2006/main" xmlns:r="http://schemas.openxmlformats.org/officeDocument/2006/relationships" xmlns:p="http://schemas.openxmlformats.org/presentationml/2006/main">
  <p:tag name="GENSWF_ADVANCE_TIME" val="5.000"/>
  <p:tag name="ISPRING_CUSTOM_TIMING_USED" val="1"/>
  <p:tag name="GENSWF_SLIDE_UID" val="{D490530F-4BDA-4FC9-B5A1-2083212415B1}:379"/>
  <p:tag name="ISPRING_SLIDE_ID_2" val="{25EF005D-7933-42B9-8798-7285D3B6E545}"/>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3749</TotalTime>
  <Words>12782</Words>
  <Application>Microsoft Office PowerPoint</Application>
  <PresentationFormat>Widescreen</PresentationFormat>
  <Paragraphs>1931</Paragraphs>
  <Slides>129</Slides>
  <Notes>129</Notes>
  <HiddenSlides>0</HiddenSlides>
  <MMClips>0</MMClips>
  <ScaleCrop>false</ScaleCrop>
  <HeadingPairs>
    <vt:vector size="8" baseType="variant">
      <vt:variant>
        <vt:lpstr>Fonts Used</vt:lpstr>
      </vt:variant>
      <vt:variant>
        <vt:i4>8</vt:i4>
      </vt:variant>
      <vt:variant>
        <vt:lpstr>Theme</vt:lpstr>
      </vt:variant>
      <vt:variant>
        <vt:i4>1</vt:i4>
      </vt:variant>
      <vt:variant>
        <vt:lpstr>Embedded OLE Servers</vt:lpstr>
      </vt:variant>
      <vt:variant>
        <vt:i4>4</vt:i4>
      </vt:variant>
      <vt:variant>
        <vt:lpstr>Slide Titles</vt:lpstr>
      </vt:variant>
      <vt:variant>
        <vt:i4>129</vt:i4>
      </vt:variant>
    </vt:vector>
  </HeadingPairs>
  <TitlesOfParts>
    <vt:vector size="142" baseType="lpstr">
      <vt:lpstr>Arial</vt:lpstr>
      <vt:lpstr>Calibri</vt:lpstr>
      <vt:lpstr>Calibri Light</vt:lpstr>
      <vt:lpstr>Georgia</vt:lpstr>
      <vt:lpstr>MyriadPro-Regular</vt:lpstr>
      <vt:lpstr>Open Sans</vt:lpstr>
      <vt:lpstr>Times New Roman</vt:lpstr>
      <vt:lpstr>Verdana</vt:lpstr>
      <vt:lpstr>Motiv Office</vt:lpstr>
      <vt:lpstr>Clip</vt:lpstr>
      <vt:lpstr>Rastrový obrázek</vt:lpstr>
      <vt:lpstr>Flash Document</vt:lpstr>
      <vt:lpstr>Acrobat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Body fluid homeostasis and its disorders</vt:lpstr>
      <vt:lpstr>Body fluid homeostasis and its disorders</vt:lpstr>
      <vt:lpstr>PowerPoint Presentation</vt:lpstr>
      <vt:lpstr>Acid-base Chemistry  and Physiology  Refresher (hopefully)  </vt:lpstr>
      <vt:lpstr>Hydrogen ions – refresher questions</vt:lpstr>
      <vt:lpstr>Hydrogen ions -answers</vt:lpstr>
      <vt:lpstr>Hydrogen bonds in water</vt:lpstr>
      <vt:lpstr>Hydrogen bonds in water</vt:lpstr>
      <vt:lpstr>Is it more accurate to speak of H3O+ than  H+  </vt:lpstr>
      <vt:lpstr>Dynamics of H3O+ and OH- movement in water </vt:lpstr>
      <vt:lpstr>PowerPoint Presentation</vt:lpstr>
      <vt:lpstr>Amino-acid charge and protein conformation</vt:lpstr>
      <vt:lpstr>Buffer curve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1952 Denmark polio epidemic</vt:lpstr>
      <vt:lpstr>Acid-base balance</vt:lpstr>
      <vt:lpstr>Investigation of acid-base balance parameters</vt:lpstr>
      <vt:lpstr>PowerPoint Presentation</vt:lpstr>
      <vt:lpstr>Investigation of acid-base balance parameters</vt:lpstr>
      <vt:lpstr>Investigation of acid-base balance parameters</vt:lpstr>
      <vt:lpstr>Investigation of acid-base balance parameters</vt:lpstr>
      <vt:lpstr>Investigation of acid-base balance parameters</vt:lpstr>
      <vt:lpstr>Investigation of acid-base balance parameters</vt:lpstr>
      <vt:lpstr>Investigation of acid-base balance parameters</vt:lpstr>
      <vt:lpstr>Investigation of acid-base balance parameters</vt:lpstr>
      <vt:lpstr>Investigation of acid-base balance parameters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BB concentration is independent of pCO2 (in in-vitro blood) </vt:lpstr>
      <vt:lpstr>PowerPoint Presentation</vt:lpstr>
      <vt:lpstr>BB concentration is independent of pCO2 (in in-vitro blood)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Siggaard-Andersen (1960-1962)</vt:lpstr>
      <vt:lpstr>Problems of  Danish approach</vt:lpstr>
      <vt:lpstr>PowerPoint Presentation</vt:lpstr>
      <vt:lpstr>PowerPoint Presentation</vt:lpstr>
      <vt:lpstr>Stewart teory (1983)</vt:lpstr>
      <vt:lpstr>Stewart teory – solving equation:</vt:lpstr>
      <vt:lpstr>Mathematical Wizardry of Steward followers</vt:lpstr>
      <vt:lpstr>PowerPoint Presentation</vt:lpstr>
      <vt:lpstr>PowerPoint Presentation</vt:lpstr>
      <vt:lpstr>Balance theory</vt:lpstr>
      <vt:lpstr>Acid-Base equilibrium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problem of the Fenclov-Stewart approach</vt:lpstr>
      <vt:lpstr>PowerPoint Presentation</vt:lpstr>
      <vt:lpstr>Acidobazická rovnováha</vt:lpstr>
      <vt:lpstr>PowerPoint Presentation</vt:lpstr>
      <vt:lpstr>IMPORTANT: Understanding causal contexts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Acid-base disturbances</dc:title>
  <dc:creator>Jiří Kofránek</dc:creator>
  <cp:lastModifiedBy>Jiří Kofránek</cp:lastModifiedBy>
  <cp:revision>26</cp:revision>
  <dcterms:created xsi:type="dcterms:W3CDTF">2021-12-13T03:24:38Z</dcterms:created>
  <dcterms:modified xsi:type="dcterms:W3CDTF">2022-12-20T07:08:37Z</dcterms:modified>
</cp:coreProperties>
</file>