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7"/>
  </p:notesMasterIdLst>
  <p:sldIdLst>
    <p:sldId id="259" r:id="rId2"/>
    <p:sldId id="264" r:id="rId3"/>
    <p:sldId id="270" r:id="rId4"/>
    <p:sldId id="267" r:id="rId5"/>
    <p:sldId id="266" r:id="rId6"/>
    <p:sldId id="294" r:id="rId7"/>
    <p:sldId id="265" r:id="rId8"/>
    <p:sldId id="298" r:id="rId9"/>
    <p:sldId id="276" r:id="rId10"/>
    <p:sldId id="295" r:id="rId11"/>
    <p:sldId id="297" r:id="rId12"/>
    <p:sldId id="299" r:id="rId13"/>
    <p:sldId id="296" r:id="rId14"/>
    <p:sldId id="300" r:id="rId15"/>
    <p:sldId id="287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4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BAE3"/>
    <a:srgbClr val="D9D9D9"/>
    <a:srgbClr val="FFF358"/>
    <a:srgbClr val="CCCCCC"/>
    <a:srgbClr val="513F95"/>
    <a:srgbClr val="708B6F"/>
    <a:srgbClr val="ED2E62"/>
    <a:srgbClr val="F59BB3"/>
    <a:srgbClr val="E5AA2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016CB4-C5E8-4DA8-87D4-F2AB03B65B08}" v="21" dt="2023-07-21T20:41:10.2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6482" autoAdjust="0"/>
  </p:normalViewPr>
  <p:slideViewPr>
    <p:cSldViewPr>
      <p:cViewPr varScale="1">
        <p:scale>
          <a:sx n="105" d="100"/>
          <a:sy n="105" d="100"/>
        </p:scale>
        <p:origin x="120" y="120"/>
      </p:cViewPr>
      <p:guideLst>
        <p:guide orient="horz" pos="2614"/>
        <p:guide pos="4702"/>
        <p:guide pos="36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74A870-2807-422D-91F7-C0609D68A2E6}" type="slidenum">
              <a:rPr lang="cs-CZ"/>
              <a:pPr/>
              <a:t>5</a:t>
            </a:fld>
            <a:endParaRPr lang="cs-CZ"/>
          </a:p>
        </p:txBody>
      </p:sp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8436" name="Zástupný symbol pro číslo snímk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23047BAE-C5AF-4832-8B28-8ADF716D2E8D}" type="slidenum">
              <a:rPr lang="cs-CZ" sz="1200">
                <a:latin typeface="Garamond" pitchFamily="18" charset="0"/>
              </a:rPr>
              <a:pPr algn="r"/>
              <a:t>5</a:t>
            </a:fld>
            <a:endParaRPr lang="cs-CZ" sz="1200">
              <a:latin typeface="Garamond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3271741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859868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79499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19319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599409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38638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6" name="Picture Placeholder 12">
            <a:extLst>
              <a:ext uri="{FF2B5EF4-FFF2-40B4-BE49-F238E27FC236}">
                <a16:creationId xmlns:a16="http://schemas.microsoft.com/office/drawing/2014/main" id="{DC17462B-8358-73C4-B773-754AA3F945EB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7" name="Picture Placeholder 12">
            <a:extLst>
              <a:ext uri="{FF2B5EF4-FFF2-40B4-BE49-F238E27FC236}">
                <a16:creationId xmlns:a16="http://schemas.microsoft.com/office/drawing/2014/main" id="{4E95C784-A9D1-721D-DFB1-DDABEE85F7A9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359940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8" name="Picture Placeholder 12">
            <a:extLst>
              <a:ext uri="{FF2B5EF4-FFF2-40B4-BE49-F238E27FC236}">
                <a16:creationId xmlns:a16="http://schemas.microsoft.com/office/drawing/2014/main" id="{6CAF2F95-636B-C1AC-7CF0-B5FBDAE618F1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11931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9" name="Picture Placeholder 12">
            <a:extLst>
              <a:ext uri="{FF2B5EF4-FFF2-40B4-BE49-F238E27FC236}">
                <a16:creationId xmlns:a16="http://schemas.microsoft.com/office/drawing/2014/main" id="{49E5AC35-7A7A-2EDA-81B4-6150F369B7C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863863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A4B4327-D066-B654-F634-7A174CDE7D4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182600" y="2420888"/>
            <a:ext cx="3826800" cy="1448665"/>
            <a:chOff x="4422775" y="2420888"/>
            <a:chExt cx="3346450" cy="1266825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E2A46B87-1EE8-07C7-A16B-703350FFE53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4422775" y="2420888"/>
              <a:ext cx="3346450" cy="126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57AFE1C8-77B3-9A9F-781F-51D3C9BE8F7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288" y="2420888"/>
              <a:ext cx="15875" cy="126682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617DE236-75B6-2800-5332-3A0306369B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046788" y="2476451"/>
              <a:ext cx="117475" cy="185738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1476AF6A-9280-B475-ABDB-1535B8288AB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69025" y="2535188"/>
              <a:ext cx="111125" cy="130175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D8620AAF-4413-EEFF-9719-1DAAB78993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03963" y="2463751"/>
              <a:ext cx="139700" cy="201613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923729F-D22A-8B2D-CD48-124E8787A1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56363" y="2535188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A3E112E2-DED0-D3A3-D481-312DA8A68E7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8125" y="2535188"/>
              <a:ext cx="125413" cy="19526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136AFF49-6947-71B6-7C7B-0C4BFC64E1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4650" y="2535188"/>
              <a:ext cx="127000" cy="130175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3A69DFD-C75E-E4A8-FC19-9C050EEF68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72288" y="2535188"/>
              <a:ext cx="125413" cy="19526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5D545062-68E7-85EA-3B84-3618815037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15163" y="2478038"/>
              <a:ext cx="36513" cy="184150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1A2E9EE7-3754-8AEC-9849-5561AF3DB1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1838" y="2535188"/>
              <a:ext cx="100013" cy="130175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3F5CE066-F0AE-A85C-E5E0-8ABF5DD5C1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8838" y="2463751"/>
              <a:ext cx="117475" cy="198438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53B4B86D-50AF-0312-7D19-1BB26C2BF0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35838" y="2468513"/>
              <a:ext cx="120650" cy="196850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A4473971-7A82-9CA9-1E97-2FA7C16748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0913" y="2776488"/>
              <a:ext cx="93663" cy="193675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B35BAF64-5394-4D43-1747-7A8395D2F3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24575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AFCF6EEC-2174-D972-2FAB-DFF0EC8C2F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69038" y="2773313"/>
              <a:ext cx="119063" cy="196850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279ADD1D-A302-7BB0-F34C-1E55F02360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0325" y="2844751"/>
              <a:ext cx="130175" cy="130175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F2742C53-EFBD-7C99-B3DC-1C7740D7A3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65900" y="2773313"/>
              <a:ext cx="28575" cy="196850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56B1EE2-BAA0-7A69-1A9C-BF99BB6945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23050" y="2805063"/>
              <a:ext cx="93663" cy="169863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5751650D-D087-04BB-6E2D-8139489B912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32588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id="{890A825C-6C46-C881-DE22-1F9E025DA29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22775" y="2662188"/>
              <a:ext cx="773113" cy="787400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id="{133884B7-9AC0-F35A-4BB6-D5F8BCB930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7263" y="3335288"/>
              <a:ext cx="104775" cy="138113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BF15B9F6-90BB-8910-1687-16A26AEA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56325" y="3378151"/>
              <a:ext cx="96838" cy="92075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FAD42B30-D924-34B4-A928-7600910264B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80150" y="3335288"/>
              <a:ext cx="25400" cy="134938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4638A01A-7C51-251B-46D2-1B73678FD0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18250" y="3379738"/>
              <a:ext cx="90488" cy="92075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22CCC808-FFC4-0396-348D-814EC5842E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16675" y="3378151"/>
              <a:ext cx="80963" cy="9525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A72965D9-3505-A1F8-A3F8-9CD89A8835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05575" y="3378151"/>
              <a:ext cx="79375" cy="92075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BE7C302B-3B5A-173F-61E3-06D7531D84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88125" y="3379738"/>
              <a:ext cx="77788" cy="90488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id="{B00C6A22-5BB6-BF26-53A7-DC5B54379F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81788" y="3335288"/>
              <a:ext cx="26988" cy="134938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id="{75A484AE-903D-80C2-3AFB-B55C2E4857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24650" y="3347988"/>
              <a:ext cx="68263" cy="125413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id="{582903F0-17F0-D41F-3F3F-B6B1EA588C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008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id="{80373C84-F097-9F34-A58C-9D0090C62C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61188" y="3333701"/>
              <a:ext cx="87313" cy="136525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id="{60D4B9E9-D59F-94E5-B0F3-C5CC19D15E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50088" y="3378151"/>
              <a:ext cx="90488" cy="9525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id="{49F9B7F5-706B-6C00-D5B8-6B8CA7BA00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4863" y="3324176"/>
              <a:ext cx="20638" cy="146050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id="{AFA0D3DA-D4C3-9FAB-6406-CB4A748080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945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39">
              <a:extLst>
                <a:ext uri="{FF2B5EF4-FFF2-40B4-BE49-F238E27FC236}">
                  <a16:creationId xmlns:a16="http://schemas.microsoft.com/office/drawing/2014/main" id="{F7D28742-B061-F08E-DBCD-45948B3087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91388" y="3378151"/>
              <a:ext cx="74613" cy="9525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40">
              <a:extLst>
                <a:ext uri="{FF2B5EF4-FFF2-40B4-BE49-F238E27FC236}">
                  <a16:creationId xmlns:a16="http://schemas.microsoft.com/office/drawing/2014/main" id="{504886FB-949F-8E3F-7DD7-F0BA4AC629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1875" y="3324176"/>
              <a:ext cx="87313" cy="146050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41">
              <a:extLst>
                <a:ext uri="{FF2B5EF4-FFF2-40B4-BE49-F238E27FC236}">
                  <a16:creationId xmlns:a16="http://schemas.microsoft.com/office/drawing/2014/main" id="{90AD55AB-FE66-3A9F-A0B7-56383E41D4D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470775" y="3327351"/>
              <a:ext cx="80963" cy="146050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id="{340EB0F1-AB0E-E2B9-8AE4-40A417FDDD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72375" y="3324176"/>
              <a:ext cx="82550" cy="146050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43">
              <a:extLst>
                <a:ext uri="{FF2B5EF4-FFF2-40B4-BE49-F238E27FC236}">
                  <a16:creationId xmlns:a16="http://schemas.microsoft.com/office/drawing/2014/main" id="{291B2AD5-BC9A-83C4-F768-B0078A82B6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77150" y="3378151"/>
              <a:ext cx="92075" cy="9525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44">
              <a:extLst>
                <a:ext uri="{FF2B5EF4-FFF2-40B4-BE49-F238E27FC236}">
                  <a16:creationId xmlns:a16="http://schemas.microsoft.com/office/drawing/2014/main" id="{20FC3BE3-76DD-C133-E88F-C237A4C64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2975" y="3587701"/>
              <a:ext cx="90488" cy="92075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45">
              <a:extLst>
                <a:ext uri="{FF2B5EF4-FFF2-40B4-BE49-F238E27FC236}">
                  <a16:creationId xmlns:a16="http://schemas.microsoft.com/office/drawing/2014/main" id="{688B0866-D18C-A5C1-6549-3B9592316F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75375" y="3540076"/>
              <a:ext cx="136525" cy="141288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46">
              <a:extLst>
                <a:ext uri="{FF2B5EF4-FFF2-40B4-BE49-F238E27FC236}">
                  <a16:creationId xmlns:a16="http://schemas.microsoft.com/office/drawing/2014/main" id="{82EBBDA7-DE3A-537A-FE6E-F5B9314A6E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30950" y="3532138"/>
              <a:ext cx="20638" cy="146050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47">
              <a:extLst>
                <a:ext uri="{FF2B5EF4-FFF2-40B4-BE49-F238E27FC236}">
                  <a16:creationId xmlns:a16="http://schemas.microsoft.com/office/drawing/2014/main" id="{CE35257A-C62C-1DFE-6284-72760A4C73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73813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48">
              <a:extLst>
                <a:ext uri="{FF2B5EF4-FFF2-40B4-BE49-F238E27FC236}">
                  <a16:creationId xmlns:a16="http://schemas.microsoft.com/office/drawing/2014/main" id="{B2105AF0-2C3F-DA3C-EA4B-FE8EB214F8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3825" y="3586113"/>
              <a:ext cx="149225" cy="92075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49">
              <a:extLst>
                <a:ext uri="{FF2B5EF4-FFF2-40B4-BE49-F238E27FC236}">
                  <a16:creationId xmlns:a16="http://schemas.microsoft.com/office/drawing/2014/main" id="{9EAE4635-49CB-AF29-0942-5E8A1009E6D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43688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50">
              <a:extLst>
                <a:ext uri="{FF2B5EF4-FFF2-40B4-BE49-F238E27FC236}">
                  <a16:creationId xmlns:a16="http://schemas.microsoft.com/office/drawing/2014/main" id="{359B8BEE-901F-586F-852E-5FABD45ED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59575" y="3586113"/>
              <a:ext cx="96838" cy="9525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51">
              <a:extLst>
                <a:ext uri="{FF2B5EF4-FFF2-40B4-BE49-F238E27FC236}">
                  <a16:creationId xmlns:a16="http://schemas.microsoft.com/office/drawing/2014/main" id="{3C7E72D8-8F49-3C83-A15E-25F7DF1BF3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64350" y="3586113"/>
              <a:ext cx="73025" cy="9525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52">
              <a:extLst>
                <a:ext uri="{FF2B5EF4-FFF2-40B4-BE49-F238E27FC236}">
                  <a16:creationId xmlns:a16="http://schemas.microsoft.com/office/drawing/2014/main" id="{F6C5B50A-1A25-806A-82EB-1856DBB17F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50075" y="3543251"/>
              <a:ext cx="26988" cy="134938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4" name="Podnadpis 2">
            <a:extLst>
              <a:ext uri="{FF2B5EF4-FFF2-40B4-BE49-F238E27FC236}">
                <a16:creationId xmlns:a16="http://schemas.microsoft.com/office/drawing/2014/main" id="{49BD0443-24BF-4B1D-BA77-EFF04C60BB83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B496DAB-B792-32D7-53BD-F4EC3B2BB1E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6" name="Group 55">
              <a:extLst>
                <a:ext uri="{FF2B5EF4-FFF2-40B4-BE49-F238E27FC236}">
                  <a16:creationId xmlns:a16="http://schemas.microsoft.com/office/drawing/2014/main" id="{C56A4E78-09CA-624F-9431-AE69EA33BC5D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02" name="AutoShape 54">
                <a:extLst>
                  <a:ext uri="{FF2B5EF4-FFF2-40B4-BE49-F238E27FC236}">
                    <a16:creationId xmlns:a16="http://schemas.microsoft.com/office/drawing/2014/main" id="{3FE0BB32-1FB4-7C97-2888-093AD9D7CA9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56">
                <a:extLst>
                  <a:ext uri="{FF2B5EF4-FFF2-40B4-BE49-F238E27FC236}">
                    <a16:creationId xmlns:a16="http://schemas.microsoft.com/office/drawing/2014/main" id="{55EB44B3-9988-79B3-22AC-B304C01B173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" name="Group 59">
              <a:extLst>
                <a:ext uri="{FF2B5EF4-FFF2-40B4-BE49-F238E27FC236}">
                  <a16:creationId xmlns:a16="http://schemas.microsoft.com/office/drawing/2014/main" id="{BCDD8124-B3DF-757E-CA07-92B1183FB0F4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175" name="AutoShape 58">
                <a:extLst>
                  <a:ext uri="{FF2B5EF4-FFF2-40B4-BE49-F238E27FC236}">
                    <a16:creationId xmlns:a16="http://schemas.microsoft.com/office/drawing/2014/main" id="{975D57FB-BAE3-55B0-1A87-BEBF267BFB63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6" name="Freeform 60">
                <a:extLst>
                  <a:ext uri="{FF2B5EF4-FFF2-40B4-BE49-F238E27FC236}">
                    <a16:creationId xmlns:a16="http://schemas.microsoft.com/office/drawing/2014/main" id="{6D8AF1E5-8049-03CE-16DA-276BE037126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7" name="Freeform 61">
                <a:extLst>
                  <a:ext uri="{FF2B5EF4-FFF2-40B4-BE49-F238E27FC236}">
                    <a16:creationId xmlns:a16="http://schemas.microsoft.com/office/drawing/2014/main" id="{426F5483-B455-BCFA-3943-74C12583D2B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8" name="Freeform 62">
                <a:extLst>
                  <a:ext uri="{FF2B5EF4-FFF2-40B4-BE49-F238E27FC236}">
                    <a16:creationId xmlns:a16="http://schemas.microsoft.com/office/drawing/2014/main" id="{8D010CAD-8513-0FC4-5757-99264C3D38C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9" name="Freeform 63">
                <a:extLst>
                  <a:ext uri="{FF2B5EF4-FFF2-40B4-BE49-F238E27FC236}">
                    <a16:creationId xmlns:a16="http://schemas.microsoft.com/office/drawing/2014/main" id="{CF06B861-205D-BE1A-ACBD-1E7BDE53BF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0" name="Freeform 64">
                <a:extLst>
                  <a:ext uri="{FF2B5EF4-FFF2-40B4-BE49-F238E27FC236}">
                    <a16:creationId xmlns:a16="http://schemas.microsoft.com/office/drawing/2014/main" id="{6058A64F-D02C-D747-202A-93C21BE9771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1" name="Freeform 65">
                <a:extLst>
                  <a:ext uri="{FF2B5EF4-FFF2-40B4-BE49-F238E27FC236}">
                    <a16:creationId xmlns:a16="http://schemas.microsoft.com/office/drawing/2014/main" id="{42FB559A-A003-46C1-6507-C1673EA9D8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2" name="Freeform 66">
                <a:extLst>
                  <a:ext uri="{FF2B5EF4-FFF2-40B4-BE49-F238E27FC236}">
                    <a16:creationId xmlns:a16="http://schemas.microsoft.com/office/drawing/2014/main" id="{04ED5213-6067-D77D-68D6-8BD7D91D06E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3" name="Freeform 67">
                <a:extLst>
                  <a:ext uri="{FF2B5EF4-FFF2-40B4-BE49-F238E27FC236}">
                    <a16:creationId xmlns:a16="http://schemas.microsoft.com/office/drawing/2014/main" id="{0ADC2912-014A-99EE-E143-13D53918A7C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68">
                <a:extLst>
                  <a:ext uri="{FF2B5EF4-FFF2-40B4-BE49-F238E27FC236}">
                    <a16:creationId xmlns:a16="http://schemas.microsoft.com/office/drawing/2014/main" id="{110AFACC-F85F-0DF7-E8FB-A133D910129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Freeform 69">
                <a:extLst>
                  <a:ext uri="{FF2B5EF4-FFF2-40B4-BE49-F238E27FC236}">
                    <a16:creationId xmlns:a16="http://schemas.microsoft.com/office/drawing/2014/main" id="{A7B68A55-1746-626E-8B34-718B0B2C7EF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Freeform 70">
                <a:extLst>
                  <a:ext uri="{FF2B5EF4-FFF2-40B4-BE49-F238E27FC236}">
                    <a16:creationId xmlns:a16="http://schemas.microsoft.com/office/drawing/2014/main" id="{5FE88C1D-96F9-F026-65BA-A3B99195DCC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Freeform 71">
                <a:extLst>
                  <a:ext uri="{FF2B5EF4-FFF2-40B4-BE49-F238E27FC236}">
                    <a16:creationId xmlns:a16="http://schemas.microsoft.com/office/drawing/2014/main" id="{CC40EF3F-9B1D-4208-DA98-AD62C1DDFC9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Freeform 72">
                <a:extLst>
                  <a:ext uri="{FF2B5EF4-FFF2-40B4-BE49-F238E27FC236}">
                    <a16:creationId xmlns:a16="http://schemas.microsoft.com/office/drawing/2014/main" id="{30584CE1-B6EA-F811-A1F4-A570AD87BA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73">
                <a:extLst>
                  <a:ext uri="{FF2B5EF4-FFF2-40B4-BE49-F238E27FC236}">
                    <a16:creationId xmlns:a16="http://schemas.microsoft.com/office/drawing/2014/main" id="{3433EAA3-6BA0-FB6B-EE07-D0E76E5230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74">
                <a:extLst>
                  <a:ext uri="{FF2B5EF4-FFF2-40B4-BE49-F238E27FC236}">
                    <a16:creationId xmlns:a16="http://schemas.microsoft.com/office/drawing/2014/main" id="{C352F205-A996-8C19-8884-C3F01651DE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75">
                <a:extLst>
                  <a:ext uri="{FF2B5EF4-FFF2-40B4-BE49-F238E27FC236}">
                    <a16:creationId xmlns:a16="http://schemas.microsoft.com/office/drawing/2014/main" id="{0E0E8111-89F9-4A72-C011-012A3B5E477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76">
                <a:extLst>
                  <a:ext uri="{FF2B5EF4-FFF2-40B4-BE49-F238E27FC236}">
                    <a16:creationId xmlns:a16="http://schemas.microsoft.com/office/drawing/2014/main" id="{C2E02759-E1FB-ADD0-80C1-B99069A7274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77">
                <a:extLst>
                  <a:ext uri="{FF2B5EF4-FFF2-40B4-BE49-F238E27FC236}">
                    <a16:creationId xmlns:a16="http://schemas.microsoft.com/office/drawing/2014/main" id="{380151DA-F205-B721-A5A2-BDAACC0440F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78">
                <a:extLst>
                  <a:ext uri="{FF2B5EF4-FFF2-40B4-BE49-F238E27FC236}">
                    <a16:creationId xmlns:a16="http://schemas.microsoft.com/office/drawing/2014/main" id="{C72B91DD-85DE-3248-DC35-67C719072B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79">
                <a:extLst>
                  <a:ext uri="{FF2B5EF4-FFF2-40B4-BE49-F238E27FC236}">
                    <a16:creationId xmlns:a16="http://schemas.microsoft.com/office/drawing/2014/main" id="{0D0E02B3-5E3F-1B5B-F862-8D2CC5ED473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80">
                <a:extLst>
                  <a:ext uri="{FF2B5EF4-FFF2-40B4-BE49-F238E27FC236}">
                    <a16:creationId xmlns:a16="http://schemas.microsoft.com/office/drawing/2014/main" id="{74F568D4-992B-96D8-BE0E-CB62BF6CC3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81">
                <a:extLst>
                  <a:ext uri="{FF2B5EF4-FFF2-40B4-BE49-F238E27FC236}">
                    <a16:creationId xmlns:a16="http://schemas.microsoft.com/office/drawing/2014/main" id="{F21A5E16-316B-49D0-F367-69EA4B7772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82">
                <a:extLst>
                  <a:ext uri="{FF2B5EF4-FFF2-40B4-BE49-F238E27FC236}">
                    <a16:creationId xmlns:a16="http://schemas.microsoft.com/office/drawing/2014/main" id="{BFFE3C15-A3B5-74A8-9933-15E53382257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83">
                <a:extLst>
                  <a:ext uri="{FF2B5EF4-FFF2-40B4-BE49-F238E27FC236}">
                    <a16:creationId xmlns:a16="http://schemas.microsoft.com/office/drawing/2014/main" id="{CC4B8730-AE9F-9EF4-EFD9-43C37BB1688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84">
                <a:extLst>
                  <a:ext uri="{FF2B5EF4-FFF2-40B4-BE49-F238E27FC236}">
                    <a16:creationId xmlns:a16="http://schemas.microsoft.com/office/drawing/2014/main" id="{84D5120D-16D0-D2E4-112B-84B8150E048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85">
                <a:extLst>
                  <a:ext uri="{FF2B5EF4-FFF2-40B4-BE49-F238E27FC236}">
                    <a16:creationId xmlns:a16="http://schemas.microsoft.com/office/drawing/2014/main" id="{29950C5A-CBFE-B9BE-2A73-DF1E8EC40C7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8" name="Group 88">
              <a:extLst>
                <a:ext uri="{FF2B5EF4-FFF2-40B4-BE49-F238E27FC236}">
                  <a16:creationId xmlns:a16="http://schemas.microsoft.com/office/drawing/2014/main" id="{554C296D-8DE0-8EA4-32A8-E4D35F84E169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9" name="AutoShape 87">
                <a:extLst>
                  <a:ext uri="{FF2B5EF4-FFF2-40B4-BE49-F238E27FC236}">
                    <a16:creationId xmlns:a16="http://schemas.microsoft.com/office/drawing/2014/main" id="{89BEE598-4D30-8BEC-2659-FB8044FDA8FD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" name="Freeform 89">
                <a:extLst>
                  <a:ext uri="{FF2B5EF4-FFF2-40B4-BE49-F238E27FC236}">
                    <a16:creationId xmlns:a16="http://schemas.microsoft.com/office/drawing/2014/main" id="{8140C46C-0312-C779-6E2C-D99CBBEA16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" name="Freeform 90">
                <a:extLst>
                  <a:ext uri="{FF2B5EF4-FFF2-40B4-BE49-F238E27FC236}">
                    <a16:creationId xmlns:a16="http://schemas.microsoft.com/office/drawing/2014/main" id="{83FE8EE1-5D95-EAF0-11AE-18364913C6C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" name="Rectangle 91">
                <a:extLst>
                  <a:ext uri="{FF2B5EF4-FFF2-40B4-BE49-F238E27FC236}">
                    <a16:creationId xmlns:a16="http://schemas.microsoft.com/office/drawing/2014/main" id="{2F0EA888-BFC2-9C72-FA37-9BA561C7B97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" name="Freeform 92">
                <a:extLst>
                  <a:ext uri="{FF2B5EF4-FFF2-40B4-BE49-F238E27FC236}">
                    <a16:creationId xmlns:a16="http://schemas.microsoft.com/office/drawing/2014/main" id="{9C886AF9-C48F-27C5-6AC0-9069585FA64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" name="Rectangle 93">
                <a:extLst>
                  <a:ext uri="{FF2B5EF4-FFF2-40B4-BE49-F238E27FC236}">
                    <a16:creationId xmlns:a16="http://schemas.microsoft.com/office/drawing/2014/main" id="{D92CA0B8-0531-E1C2-AADE-B1FB4689277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" name="Freeform 94">
                <a:extLst>
                  <a:ext uri="{FF2B5EF4-FFF2-40B4-BE49-F238E27FC236}">
                    <a16:creationId xmlns:a16="http://schemas.microsoft.com/office/drawing/2014/main" id="{BCF5E90F-354B-A66E-9BF1-CFB57632DF2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" name="Freeform 95">
                <a:extLst>
                  <a:ext uri="{FF2B5EF4-FFF2-40B4-BE49-F238E27FC236}">
                    <a16:creationId xmlns:a16="http://schemas.microsoft.com/office/drawing/2014/main" id="{1D813518-1DCD-0789-4A97-D94DB03AC7C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" name="Freeform 96">
                <a:extLst>
                  <a:ext uri="{FF2B5EF4-FFF2-40B4-BE49-F238E27FC236}">
                    <a16:creationId xmlns:a16="http://schemas.microsoft.com/office/drawing/2014/main" id="{5A2D94E0-A8D4-363A-D0B3-E7207700886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" name="Freeform 97">
                <a:extLst>
                  <a:ext uri="{FF2B5EF4-FFF2-40B4-BE49-F238E27FC236}">
                    <a16:creationId xmlns:a16="http://schemas.microsoft.com/office/drawing/2014/main" id="{508CFD3C-2385-D50F-F92E-C9452094D9B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" name="Freeform 98">
                <a:extLst>
                  <a:ext uri="{FF2B5EF4-FFF2-40B4-BE49-F238E27FC236}">
                    <a16:creationId xmlns:a16="http://schemas.microsoft.com/office/drawing/2014/main" id="{1623B278-D32A-DF53-FF53-523884FB674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" name="Freeform 99">
                <a:extLst>
                  <a:ext uri="{FF2B5EF4-FFF2-40B4-BE49-F238E27FC236}">
                    <a16:creationId xmlns:a16="http://schemas.microsoft.com/office/drawing/2014/main" id="{A8CABB5E-7166-3F07-D92C-19DF013B688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" name="Freeform 100">
                <a:extLst>
                  <a:ext uri="{FF2B5EF4-FFF2-40B4-BE49-F238E27FC236}">
                    <a16:creationId xmlns:a16="http://schemas.microsoft.com/office/drawing/2014/main" id="{FEC106C6-A8B2-C71F-708C-9B06BD2C7C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" name="Freeform 101">
                <a:extLst>
                  <a:ext uri="{FF2B5EF4-FFF2-40B4-BE49-F238E27FC236}">
                    <a16:creationId xmlns:a16="http://schemas.microsoft.com/office/drawing/2014/main" id="{8EF752A6-EA14-1D80-60A5-8C6412CC8C4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7" name="Freeform 102">
                <a:extLst>
                  <a:ext uri="{FF2B5EF4-FFF2-40B4-BE49-F238E27FC236}">
                    <a16:creationId xmlns:a16="http://schemas.microsoft.com/office/drawing/2014/main" id="{57EB4F65-2D1D-C158-5AEB-AD3E20FD52D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8" name="Freeform 103">
                <a:extLst>
                  <a:ext uri="{FF2B5EF4-FFF2-40B4-BE49-F238E27FC236}">
                    <a16:creationId xmlns:a16="http://schemas.microsoft.com/office/drawing/2014/main" id="{2B8E24D8-0A88-0A7A-53B9-F44D49BF913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9" name="Freeform 104">
                <a:extLst>
                  <a:ext uri="{FF2B5EF4-FFF2-40B4-BE49-F238E27FC236}">
                    <a16:creationId xmlns:a16="http://schemas.microsoft.com/office/drawing/2014/main" id="{03DBA2AF-09F7-B59D-2068-CC39B8C4FD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0" name="Freeform 105">
                <a:extLst>
                  <a:ext uri="{FF2B5EF4-FFF2-40B4-BE49-F238E27FC236}">
                    <a16:creationId xmlns:a16="http://schemas.microsoft.com/office/drawing/2014/main" id="{F774F109-56E3-DABA-43D4-25675F2926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1" name="Freeform 106">
                <a:extLst>
                  <a:ext uri="{FF2B5EF4-FFF2-40B4-BE49-F238E27FC236}">
                    <a16:creationId xmlns:a16="http://schemas.microsoft.com/office/drawing/2014/main" id="{66EA168E-3988-D3F6-FA40-0EC7F663A8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2" name="Freeform 107">
                <a:extLst>
                  <a:ext uri="{FF2B5EF4-FFF2-40B4-BE49-F238E27FC236}">
                    <a16:creationId xmlns:a16="http://schemas.microsoft.com/office/drawing/2014/main" id="{1FFFBCAC-59F3-62AE-7344-38D4FB96F04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3" name="Freeform 108">
                <a:extLst>
                  <a:ext uri="{FF2B5EF4-FFF2-40B4-BE49-F238E27FC236}">
                    <a16:creationId xmlns:a16="http://schemas.microsoft.com/office/drawing/2014/main" id="{0CCC47E2-D256-CD4C-85F4-8C61304865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4" name="Freeform 109">
                <a:extLst>
                  <a:ext uri="{FF2B5EF4-FFF2-40B4-BE49-F238E27FC236}">
                    <a16:creationId xmlns:a16="http://schemas.microsoft.com/office/drawing/2014/main" id="{43BF352C-266A-EA8A-C979-42A4182D205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5" name="Freeform 110">
                <a:extLst>
                  <a:ext uri="{FF2B5EF4-FFF2-40B4-BE49-F238E27FC236}">
                    <a16:creationId xmlns:a16="http://schemas.microsoft.com/office/drawing/2014/main" id="{D7FD15F4-2431-89B5-AB6B-D72FC151F5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6" name="Freeform 111">
                <a:extLst>
                  <a:ext uri="{FF2B5EF4-FFF2-40B4-BE49-F238E27FC236}">
                    <a16:creationId xmlns:a16="http://schemas.microsoft.com/office/drawing/2014/main" id="{2C9B72F7-C22E-0114-C5C2-89EF4946BD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7" name="Freeform 112">
                <a:extLst>
                  <a:ext uri="{FF2B5EF4-FFF2-40B4-BE49-F238E27FC236}">
                    <a16:creationId xmlns:a16="http://schemas.microsoft.com/office/drawing/2014/main" id="{AA5EAEDF-D1E4-5A38-79D3-26F976B9C0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8" name="Freeform 113">
                <a:extLst>
                  <a:ext uri="{FF2B5EF4-FFF2-40B4-BE49-F238E27FC236}">
                    <a16:creationId xmlns:a16="http://schemas.microsoft.com/office/drawing/2014/main" id="{D63FE8D9-2E43-8592-3C5C-CEDA056C532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9" name="Freeform 114">
                <a:extLst>
                  <a:ext uri="{FF2B5EF4-FFF2-40B4-BE49-F238E27FC236}">
                    <a16:creationId xmlns:a16="http://schemas.microsoft.com/office/drawing/2014/main" id="{A0B49C5E-C9E9-6041-001A-1CE9611D9A8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0" name="Freeform 115">
                <a:extLst>
                  <a:ext uri="{FF2B5EF4-FFF2-40B4-BE49-F238E27FC236}">
                    <a16:creationId xmlns:a16="http://schemas.microsoft.com/office/drawing/2014/main" id="{776BCED9-D536-7335-05E8-5519D0E05E2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1" name="Freeform 116">
                <a:extLst>
                  <a:ext uri="{FF2B5EF4-FFF2-40B4-BE49-F238E27FC236}">
                    <a16:creationId xmlns:a16="http://schemas.microsoft.com/office/drawing/2014/main" id="{5E60CEAE-C0D7-27D7-682B-D279A4C0A88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2" name="Freeform 117">
                <a:extLst>
                  <a:ext uri="{FF2B5EF4-FFF2-40B4-BE49-F238E27FC236}">
                    <a16:creationId xmlns:a16="http://schemas.microsoft.com/office/drawing/2014/main" id="{9A126B8A-2B72-D352-7D57-5F693E3E23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3" name="Freeform 118">
                <a:extLst>
                  <a:ext uri="{FF2B5EF4-FFF2-40B4-BE49-F238E27FC236}">
                    <a16:creationId xmlns:a16="http://schemas.microsoft.com/office/drawing/2014/main" id="{1FAB631C-9EAE-35B7-ACD8-E4B5005728F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4" name="Freeform 119">
                <a:extLst>
                  <a:ext uri="{FF2B5EF4-FFF2-40B4-BE49-F238E27FC236}">
                    <a16:creationId xmlns:a16="http://schemas.microsoft.com/office/drawing/2014/main" id="{ACD2A629-DC9F-ADF1-5B19-38AE58DA78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5" name="Freeform 120">
                <a:extLst>
                  <a:ext uri="{FF2B5EF4-FFF2-40B4-BE49-F238E27FC236}">
                    <a16:creationId xmlns:a16="http://schemas.microsoft.com/office/drawing/2014/main" id="{C9AEED46-E570-ACD8-33FC-DE83E7AE5DA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6" name="Freeform 121">
                <a:extLst>
                  <a:ext uri="{FF2B5EF4-FFF2-40B4-BE49-F238E27FC236}">
                    <a16:creationId xmlns:a16="http://schemas.microsoft.com/office/drawing/2014/main" id="{4D98C18A-2FFE-6C99-5DAD-26D4742517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7" name="Freeform 122">
                <a:extLst>
                  <a:ext uri="{FF2B5EF4-FFF2-40B4-BE49-F238E27FC236}">
                    <a16:creationId xmlns:a16="http://schemas.microsoft.com/office/drawing/2014/main" id="{5989B5CF-2308-ECAE-9756-E0A2B198C46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8" name="Freeform 123">
                <a:extLst>
                  <a:ext uri="{FF2B5EF4-FFF2-40B4-BE49-F238E27FC236}">
                    <a16:creationId xmlns:a16="http://schemas.microsoft.com/office/drawing/2014/main" id="{6688C9A9-C09D-32D0-5E88-8376C7EB19A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9" name="Freeform 124">
                <a:extLst>
                  <a:ext uri="{FF2B5EF4-FFF2-40B4-BE49-F238E27FC236}">
                    <a16:creationId xmlns:a16="http://schemas.microsoft.com/office/drawing/2014/main" id="{D43A1639-2551-FBD2-397E-A67269FF787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0" name="Freeform 125">
                <a:extLst>
                  <a:ext uri="{FF2B5EF4-FFF2-40B4-BE49-F238E27FC236}">
                    <a16:creationId xmlns:a16="http://schemas.microsoft.com/office/drawing/2014/main" id="{D541F1EC-E991-D913-3D97-73BFCE2C173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1" name="Freeform 126">
                <a:extLst>
                  <a:ext uri="{FF2B5EF4-FFF2-40B4-BE49-F238E27FC236}">
                    <a16:creationId xmlns:a16="http://schemas.microsoft.com/office/drawing/2014/main" id="{FBDC69CE-2FE5-F43E-136F-07643987CAD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2" name="Freeform 127">
                <a:extLst>
                  <a:ext uri="{FF2B5EF4-FFF2-40B4-BE49-F238E27FC236}">
                    <a16:creationId xmlns:a16="http://schemas.microsoft.com/office/drawing/2014/main" id="{A96E5A00-C42E-33F6-6ADE-F174A7691DE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3" name="Freeform 128">
                <a:extLst>
                  <a:ext uri="{FF2B5EF4-FFF2-40B4-BE49-F238E27FC236}">
                    <a16:creationId xmlns:a16="http://schemas.microsoft.com/office/drawing/2014/main" id="{B87F7DF8-848E-7BB3-8FED-8D5ABE1EF8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4" name="Freeform 129">
                <a:extLst>
                  <a:ext uri="{FF2B5EF4-FFF2-40B4-BE49-F238E27FC236}">
                    <a16:creationId xmlns:a16="http://schemas.microsoft.com/office/drawing/2014/main" id="{BEFCEC5B-2CCF-4576-12A2-920C381692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8685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64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634375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420888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3365217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40764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99577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371C3-31D3-C011-8BFC-F4E1F2420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BDA59-C6CA-DC90-7B3E-A36A7F1DD9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4337809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906978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682457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panorama+Nazev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9D949F-1077-CEC6-C0F6-1BA38541FFF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19971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A7EF15-3DA5-6A9E-2742-EAE3874882C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BDB12AD-2F42-91FF-0140-E2FB1657C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493B7B-142B-1605-D172-11E616DB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3156043-564B-B01D-9696-F72F5EC05680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12768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6D3C311E-4839-640E-44D9-1C6FE59774E5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oundRect">
            <a:avLst>
              <a:gd name="adj" fmla="val 8680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12">
            <a:extLst>
              <a:ext uri="{FF2B5EF4-FFF2-40B4-BE49-F238E27FC236}">
                <a16:creationId xmlns:a16="http://schemas.microsoft.com/office/drawing/2014/main" id="{7859A4DC-A3A6-E41A-144E-A630EB69CC05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3601853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  <p15:guide id="4" pos="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  <p:sldLayoutId id="2147483671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0" y="0"/>
            <a:ext cx="12190879" cy="6858000"/>
          </a:xfrm>
          <a:prstGeom prst="rect">
            <a:avLst/>
          </a:pr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E90CC64E-4394-49CD-77DD-739A87D84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9474" y="3885975"/>
            <a:ext cx="5552896" cy="1089529"/>
          </a:xfrm>
        </p:spPr>
        <p:txBody>
          <a:bodyPr wrap="square">
            <a:spAutoFit/>
          </a:bodyPr>
          <a:lstStyle/>
          <a:p>
            <a:r>
              <a:rPr lang="cs-CZ" dirty="0"/>
              <a:t>Okruh č. 9: Organizační formy vyučování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2FB1AB-4A6E-DE62-1736-42AF6D15BDEA}"/>
              </a:ext>
            </a:extLst>
          </p:cNvPr>
          <p:cNvGrpSpPr/>
          <p:nvPr/>
        </p:nvGrpSpPr>
        <p:grpSpPr>
          <a:xfrm>
            <a:off x="9669222" y="199574"/>
            <a:ext cx="2324476" cy="2364679"/>
            <a:chOff x="9669222" y="199574"/>
            <a:chExt cx="2324476" cy="2364679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799DAD95-2294-1D70-3CAC-E04682BFBB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49698" y="199574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0340A46-D307-E091-89F7-C9C64D3335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69222" y="1232253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719A7CF4-10FE-F9BF-A00C-EADB04E71568}"/>
              </a:ext>
            </a:extLst>
          </p:cNvPr>
          <p:cNvGrpSpPr/>
          <p:nvPr/>
        </p:nvGrpSpPr>
        <p:grpSpPr>
          <a:xfrm>
            <a:off x="143730" y="-237720"/>
            <a:ext cx="6955275" cy="6614520"/>
            <a:chOff x="143730" y="-237720"/>
            <a:chExt cx="6955275" cy="661452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FBD47AF-3885-536F-0FAE-E20F24A6C54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5043958" y="2464008"/>
              <a:ext cx="1358962" cy="1190725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92EE5494-7FC5-354B-FFE0-0000DFB15589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606" y="504480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51AF1AA-57DA-3C55-247D-9F8EB58645D0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4559909" y="3964489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80DE4668-A5C6-3C49-5A6A-A7C83E60A8BC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068" y="2899655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263DA5B-31B2-ABB6-83F4-F90BCE44EB9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83730" y="3244489"/>
              <a:ext cx="2772000" cy="2772000"/>
            </a:xfrm>
            <a:custGeom>
              <a:avLst/>
              <a:gdLst>
                <a:gd name="connsiteX0" fmla="*/ 333985 w 2307117"/>
                <a:gd name="connsiteY0" fmla="*/ 333985 h 2307117"/>
                <a:gd name="connsiteX1" fmla="*/ 333985 w 2307117"/>
                <a:gd name="connsiteY1" fmla="*/ 1973132 h 2307117"/>
                <a:gd name="connsiteX2" fmla="*/ 1973132 w 2307117"/>
                <a:gd name="connsiteY2" fmla="*/ 1973132 h 2307117"/>
                <a:gd name="connsiteX3" fmla="*/ 1973132 w 2307117"/>
                <a:gd name="connsiteY3" fmla="*/ 333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333985" y="333985"/>
                  </a:moveTo>
                  <a:lnTo>
                    <a:pt x="333985" y="1973132"/>
                  </a:lnTo>
                  <a:lnTo>
                    <a:pt x="1973132" y="1973132"/>
                  </a:lnTo>
                  <a:lnTo>
                    <a:pt x="1973132" y="333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46A05BE-CDB2-7C29-7B28-2FBB5E0B206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43730" y="-237720"/>
              <a:ext cx="3852000" cy="3852000"/>
            </a:xfrm>
            <a:custGeom>
              <a:avLst/>
              <a:gdLst>
                <a:gd name="connsiteX0" fmla="*/ 1380672 w 3852000"/>
                <a:gd name="connsiteY0" fmla="*/ 83739 h 3852000"/>
                <a:gd name="connsiteX1" fmla="*/ 1464412 w 3852000"/>
                <a:gd name="connsiteY1" fmla="*/ 0 h 3852000"/>
                <a:gd name="connsiteX2" fmla="*/ 3667952 w 3852000"/>
                <a:gd name="connsiteY2" fmla="*/ 0 h 3852000"/>
                <a:gd name="connsiteX3" fmla="*/ 3852000 w 3852000"/>
                <a:gd name="connsiteY3" fmla="*/ 184048 h 3852000"/>
                <a:gd name="connsiteX4" fmla="*/ 3852000 w 3852000"/>
                <a:gd name="connsiteY4" fmla="*/ 3667952 h 3852000"/>
                <a:gd name="connsiteX5" fmla="*/ 3667952 w 3852000"/>
                <a:gd name="connsiteY5" fmla="*/ 3852000 h 3852000"/>
                <a:gd name="connsiteX6" fmla="*/ 924960 w 3852000"/>
                <a:gd name="connsiteY6" fmla="*/ 3852000 h 3852000"/>
                <a:gd name="connsiteX7" fmla="*/ 841221 w 3852000"/>
                <a:gd name="connsiteY7" fmla="*/ 3768261 h 3852000"/>
                <a:gd name="connsiteX8" fmla="*/ 3651903 w 3852000"/>
                <a:gd name="connsiteY8" fmla="*/ 3768261 h 3852000"/>
                <a:gd name="connsiteX9" fmla="*/ 3768261 w 3852000"/>
                <a:gd name="connsiteY9" fmla="*/ 3651903 h 3852000"/>
                <a:gd name="connsiteX10" fmla="*/ 3768261 w 3852000"/>
                <a:gd name="connsiteY10" fmla="*/ 200097 h 3852000"/>
                <a:gd name="connsiteX11" fmla="*/ 3651903 w 3852000"/>
                <a:gd name="connsiteY11" fmla="*/ 83739 h 3852000"/>
                <a:gd name="connsiteX12" fmla="*/ 83739 w 3852000"/>
                <a:gd name="connsiteY12" fmla="*/ 1380672 h 3852000"/>
                <a:gd name="connsiteX13" fmla="*/ 83739 w 3852000"/>
                <a:gd name="connsiteY13" fmla="*/ 3010779 h 3852000"/>
                <a:gd name="connsiteX14" fmla="*/ 0 w 3852000"/>
                <a:gd name="connsiteY14" fmla="*/ 2927040 h 3852000"/>
                <a:gd name="connsiteX15" fmla="*/ 0 w 3852000"/>
                <a:gd name="connsiteY15" fmla="*/ 1464412 h 385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52000" h="3852000">
                  <a:moveTo>
                    <a:pt x="1380672" y="83739"/>
                  </a:moveTo>
                  <a:lnTo>
                    <a:pt x="1464412" y="0"/>
                  </a:lnTo>
                  <a:lnTo>
                    <a:pt x="3667952" y="0"/>
                  </a:lnTo>
                  <a:cubicBezTo>
                    <a:pt x="3769599" y="0"/>
                    <a:pt x="3852000" y="82401"/>
                    <a:pt x="3852000" y="184048"/>
                  </a:cubicBezTo>
                  <a:lnTo>
                    <a:pt x="3852000" y="3667952"/>
                  </a:lnTo>
                  <a:cubicBezTo>
                    <a:pt x="3852000" y="3769599"/>
                    <a:pt x="3769599" y="3852000"/>
                    <a:pt x="3667952" y="3852000"/>
                  </a:cubicBezTo>
                  <a:lnTo>
                    <a:pt x="924960" y="3852000"/>
                  </a:lnTo>
                  <a:lnTo>
                    <a:pt x="841221" y="3768261"/>
                  </a:lnTo>
                  <a:lnTo>
                    <a:pt x="3651903" y="3768261"/>
                  </a:lnTo>
                  <a:cubicBezTo>
                    <a:pt x="3716166" y="3768261"/>
                    <a:pt x="3768261" y="3716166"/>
                    <a:pt x="3768261" y="3651903"/>
                  </a:cubicBezTo>
                  <a:lnTo>
                    <a:pt x="3768261" y="200097"/>
                  </a:lnTo>
                  <a:cubicBezTo>
                    <a:pt x="3768261" y="135834"/>
                    <a:pt x="3716166" y="83739"/>
                    <a:pt x="3651903" y="83739"/>
                  </a:cubicBezTo>
                  <a:close/>
                  <a:moveTo>
                    <a:pt x="83739" y="1380672"/>
                  </a:moveTo>
                  <a:lnTo>
                    <a:pt x="83739" y="3010779"/>
                  </a:lnTo>
                  <a:lnTo>
                    <a:pt x="0" y="2927040"/>
                  </a:lnTo>
                  <a:lnTo>
                    <a:pt x="0" y="14644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85E1297-58AA-B83E-91BA-FC98837073FB}"/>
                </a:ext>
              </a:extLst>
            </p:cNvPr>
            <p:cNvGrpSpPr/>
            <p:nvPr/>
          </p:nvGrpSpPr>
          <p:grpSpPr>
            <a:xfrm rot="4500000">
              <a:off x="5139987" y="1092891"/>
              <a:ext cx="2559074" cy="1358962"/>
              <a:chOff x="5139987" y="1092891"/>
              <a:chExt cx="2559074" cy="1358962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D3DC8968-5039-DA1C-8B6B-6664798F9BF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H="1">
                <a:off x="6424217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95CE47E-6C72-EB84-57D2-53EBCE6EBB2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>
                <a:off x="5055869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B2E1EF8B-5C32-71D4-C38A-F40D40E1A89D}"/>
              </a:ext>
            </a:extLst>
          </p:cNvPr>
          <p:cNvGrpSpPr/>
          <p:nvPr/>
        </p:nvGrpSpPr>
        <p:grpSpPr>
          <a:xfrm>
            <a:off x="445968" y="3933056"/>
            <a:ext cx="4631820" cy="2850545"/>
            <a:chOff x="445968" y="3989190"/>
            <a:chExt cx="4631820" cy="2850545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B29BFF4-8DBA-C427-FB1C-8F256E360499}"/>
                </a:ext>
              </a:extLst>
            </p:cNvPr>
            <p:cNvSpPr>
              <a:spLocks noChangeAspect="1"/>
            </p:cNvSpPr>
            <p:nvPr/>
          </p:nvSpPr>
          <p:spPr>
            <a:xfrm rot="9900000" flipH="1">
              <a:off x="3718826" y="5649009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>
                <a:solidFill>
                  <a:srgbClr val="D9D9D9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9710766-D531-7FE7-5712-51982490878A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445968" y="398919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3F8177C-DBD9-8769-A037-6986AB362847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1526279" y="5061493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FC567B-B1DB-F3A6-CDAF-9078D900C95B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2263737" y="4195255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107C6D0-33E3-9481-3FD4-EAF3E07645F1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3585459" y="4549410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8ED4FA2-2110-F62A-306E-14CA9595AFC6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9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EBBB4-91B3-6D63-E44C-DB8A8B45F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3523" y="1988840"/>
            <a:ext cx="9942696" cy="421862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000" dirty="0"/>
              <a:t>Na počátku školní docházky</a:t>
            </a:r>
          </a:p>
          <a:p>
            <a:pPr lvl="1">
              <a:lnSpc>
                <a:spcPct val="90000"/>
              </a:lnSpc>
            </a:pPr>
            <a:r>
              <a:rPr lang="cs-CZ" sz="2000" dirty="0"/>
              <a:t>V prvních vyučovacích hodinách – získávání základních organizačních návyků, učení se pravidlům chování (např. soustředění, vnímat pokyny učitele)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/>
              <a:t>V nejnižších ročnících</a:t>
            </a:r>
          </a:p>
          <a:p>
            <a:pPr lvl="1">
              <a:lnSpc>
                <a:spcPct val="90000"/>
              </a:lnSpc>
            </a:pPr>
            <a:r>
              <a:rPr lang="cs-CZ" sz="2000" dirty="0"/>
              <a:t>Častější střídání činností, chvilky oddechu v průběhu hodiny, užívání názorných pomůcek</a:t>
            </a:r>
          </a:p>
          <a:p>
            <a:pPr lvl="1">
              <a:lnSpc>
                <a:spcPct val="90000"/>
              </a:lnSpc>
            </a:pPr>
            <a:r>
              <a:rPr lang="cs-CZ" sz="2000" dirty="0"/>
              <a:t>Žáci si osvojují prvky samostatného učení a samostatné práce pod vedením učitele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/>
              <a:t>Ve vyšších ročnících</a:t>
            </a:r>
          </a:p>
          <a:p>
            <a:pPr lvl="1">
              <a:lnSpc>
                <a:spcPct val="90000"/>
              </a:lnSpc>
            </a:pPr>
            <a:r>
              <a:rPr lang="cs-CZ" sz="2000" dirty="0"/>
              <a:t>Upevňování organizačních návyků samostatné práce, rozvíjení složitějších forem myšlení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6F4B44D-BB6B-0E5D-B91C-7A8B2287DB20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983523" y="545280"/>
            <a:ext cx="561653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sz="2800" b="1" dirty="0">
                <a:solidFill>
                  <a:schemeClr val="accent1"/>
                </a:solidFill>
                <a:cs typeface="Arial" charset="0"/>
              </a:rPr>
              <a:t>Zřetel k věkovým zvláštnostem</a:t>
            </a:r>
            <a:endParaRPr lang="cs-CZ" sz="2800" dirty="0">
              <a:solidFill>
                <a:schemeClr val="accent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78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BBF1E25-2B32-01D7-EEA5-F2F88F787DE4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08C4121-0AFB-424B-F256-2E25F7655476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6179E0A-2390-DED2-8DBA-BC092FCAF8E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FA7D6BD1-92F5-7134-20FF-A408F6A43C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195C277-98AB-A4A6-E71D-80DAA448CD37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10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B4008-F15D-9174-7B6C-FC298E0C5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1944" y="548680"/>
            <a:ext cx="6353532" cy="565231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b="1" dirty="0">
                <a:cs typeface="Arial" charset="0"/>
              </a:rPr>
              <a:t>Etapy:</a:t>
            </a:r>
          </a:p>
          <a:p>
            <a:pPr>
              <a:lnSpc>
                <a:spcPct val="80000"/>
              </a:lnSpc>
            </a:pPr>
            <a:endParaRPr lang="cs-CZ" sz="2400" b="1" dirty="0"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</a:pPr>
            <a:r>
              <a:rPr lang="cs-CZ" sz="1800" b="1" dirty="0">
                <a:cs typeface="Arial" charset="0"/>
              </a:rPr>
              <a:t>Příprava učitele </a:t>
            </a:r>
            <a:r>
              <a:rPr lang="cs-CZ" sz="1800" dirty="0">
                <a:cs typeface="Arial" charset="0"/>
              </a:rPr>
              <a:t>- </a:t>
            </a:r>
            <a:r>
              <a:rPr lang="cs-CZ" sz="1800" dirty="0">
                <a:latin typeface="Times New Roman" pitchFamily="18" charset="0"/>
              </a:rPr>
              <a:t>učitel vymezí cíl, zvolí místo a objekty pozorování (sám se s nimi předem důkladně seznámí), připraví pomůcky, vypracuje přesný plán exkurze</a:t>
            </a:r>
            <a:endParaRPr lang="cs-CZ" sz="1800" dirty="0">
              <a:latin typeface="Times New Roman" pitchFamily="18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</a:pPr>
            <a:r>
              <a:rPr lang="cs-CZ" sz="1800" b="1" dirty="0">
                <a:cs typeface="Arial" charset="0"/>
              </a:rPr>
              <a:t>Příprava žáků </a:t>
            </a:r>
            <a:r>
              <a:rPr lang="cs-CZ" sz="1800" dirty="0">
                <a:cs typeface="Arial" charset="0"/>
              </a:rPr>
              <a:t>- </a:t>
            </a:r>
            <a:r>
              <a:rPr lang="cs-CZ" sz="1800" dirty="0">
                <a:latin typeface="Times New Roman" pitchFamily="18" charset="0"/>
              </a:rPr>
              <a:t>žáci se seznámí s cíli a plánem vycházky, rozdělí si úkoly a pomůcky,   zopakují si základní poznatky</a:t>
            </a:r>
            <a:endParaRPr lang="cs-CZ" sz="1800" dirty="0">
              <a:latin typeface="Times New Roman" pitchFamily="18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</a:pPr>
            <a:r>
              <a:rPr lang="cs-CZ" sz="1800" b="1" dirty="0">
                <a:cs typeface="Arial" charset="0"/>
              </a:rPr>
              <a:t>Vlastní vycházka (exkurze) </a:t>
            </a:r>
            <a:r>
              <a:rPr lang="cs-CZ" sz="1800" dirty="0">
                <a:cs typeface="Arial" charset="0"/>
              </a:rPr>
              <a:t>- </a:t>
            </a:r>
            <a:r>
              <a:rPr lang="cs-CZ" sz="1800" dirty="0">
                <a:latin typeface="Times New Roman" pitchFamily="18" charset="0"/>
              </a:rPr>
              <a:t>učitel postupuje podle stanoveného plánu. Žáci pod vedením učitele plní uložené úkoly, shromažďují případný materiál. Výklad během vycházky musí být stručný, výstižný, všem srozumitelný. V závěru učitel shrne získané poznatky, zkontroluje splnění úkolů, zhodnotí průběh vycházky</a:t>
            </a:r>
            <a:endParaRPr lang="cs-CZ" sz="1800" dirty="0">
              <a:latin typeface="Times New Roman" pitchFamily="18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</a:pPr>
            <a:r>
              <a:rPr lang="cs-CZ" sz="1800" b="1" dirty="0">
                <a:cs typeface="Arial" charset="0"/>
              </a:rPr>
              <a:t>Závěrečné zhodnocení a využití výsledků </a:t>
            </a:r>
            <a:r>
              <a:rPr lang="cs-CZ" sz="1800" dirty="0">
                <a:cs typeface="Arial" charset="0"/>
              </a:rPr>
              <a:t>- </a:t>
            </a:r>
            <a:r>
              <a:rPr lang="cs-CZ" sz="1800" dirty="0">
                <a:latin typeface="Times New Roman" pitchFamily="18" charset="0"/>
              </a:rPr>
              <a:t>zahrnuje zpracování shromážděného materiálu, učitel oživuje zkušenosti žáků, zpřesňuje je a doplňuje. Důležité údaje si žáci zapisují do sešitů. Ze získaného materiálu je možné instalovat např. výstavku. Poznatky získané na vycházce i materiál je možné dále využívat i v dalších předmětech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46524" y="548680"/>
            <a:ext cx="5763000" cy="3985706"/>
          </a:xfrm>
        </p:spPr>
        <p:txBody>
          <a:bodyPr/>
          <a:lstStyle/>
          <a:p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Vycházky a exkurze</a:t>
            </a:r>
          </a:p>
          <a:p>
            <a:endParaRPr lang="cs-CZ" sz="2400" b="1" dirty="0"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cs-CZ" sz="2000" dirty="0">
                <a:cs typeface="Arial" charset="0"/>
              </a:rPr>
              <a:t>Uskutečňují se v přirozených podmínkách.</a:t>
            </a:r>
          </a:p>
          <a:p>
            <a:pPr>
              <a:buFont typeface="Wingdings" pitchFamily="2" charset="2"/>
              <a:buNone/>
            </a:pPr>
            <a:endParaRPr lang="cs-CZ" sz="2000" dirty="0"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cs-CZ" sz="2000" dirty="0">
                <a:cs typeface="Arial" charset="0"/>
              </a:rPr>
              <a:t>Členění:</a:t>
            </a:r>
          </a:p>
          <a:p>
            <a:r>
              <a:rPr lang="cs-CZ" sz="2000" b="1" dirty="0">
                <a:cs typeface="Arial" charset="0"/>
              </a:rPr>
              <a:t>Podle zařazení do vyučovacího procesu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Úvodní závěrečné</a:t>
            </a:r>
          </a:p>
          <a:p>
            <a:r>
              <a:rPr lang="cs-CZ" sz="2000" b="1" dirty="0">
                <a:cs typeface="Arial" charset="0"/>
              </a:rPr>
              <a:t>Podle vztahu k obsahu vyučování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Tematické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Komplexní jednopředmětové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Komplexní </a:t>
            </a:r>
            <a:r>
              <a:rPr lang="cs-CZ" sz="2000" dirty="0" err="1">
                <a:cs typeface="Arial" charset="0"/>
              </a:rPr>
              <a:t>vícepředmětové</a:t>
            </a:r>
            <a:endParaRPr lang="cs-CZ" sz="20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95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B12AED-7CBF-E907-71E2-F353070C58A3}"/>
              </a:ext>
            </a:extLst>
          </p:cNvPr>
          <p:cNvSpPr>
            <a:spLocks noChangeAspect="1"/>
          </p:cNvSpPr>
          <p:nvPr/>
        </p:nvSpPr>
        <p:spPr>
          <a:xfrm rot="2700000" flipH="1">
            <a:off x="8577777" y="3243720"/>
            <a:ext cx="3852000" cy="3852000"/>
          </a:xfrm>
          <a:custGeom>
            <a:avLst/>
            <a:gdLst>
              <a:gd name="connsiteX0" fmla="*/ 83739 w 3852000"/>
              <a:gd name="connsiteY0" fmla="*/ 1380672 h 3852000"/>
              <a:gd name="connsiteX1" fmla="*/ 0 w 3852000"/>
              <a:gd name="connsiteY1" fmla="*/ 1464412 h 3852000"/>
              <a:gd name="connsiteX2" fmla="*/ 0 w 3852000"/>
              <a:gd name="connsiteY2" fmla="*/ 2387589 h 3852000"/>
              <a:gd name="connsiteX3" fmla="*/ 83739 w 3852000"/>
              <a:gd name="connsiteY3" fmla="*/ 2471327 h 3852000"/>
              <a:gd name="connsiteX4" fmla="*/ 3798093 w 3852000"/>
              <a:gd name="connsiteY4" fmla="*/ 53907 h 3852000"/>
              <a:gd name="connsiteX5" fmla="*/ 3667952 w 3852000"/>
              <a:gd name="connsiteY5" fmla="*/ 0 h 3852000"/>
              <a:gd name="connsiteX6" fmla="*/ 1464412 w 3852000"/>
              <a:gd name="connsiteY6" fmla="*/ 0 h 3852000"/>
              <a:gd name="connsiteX7" fmla="*/ 1380672 w 3852000"/>
              <a:gd name="connsiteY7" fmla="*/ 83739 h 3852000"/>
              <a:gd name="connsiteX8" fmla="*/ 3651903 w 3852000"/>
              <a:gd name="connsiteY8" fmla="*/ 83739 h 3852000"/>
              <a:gd name="connsiteX9" fmla="*/ 3768261 w 3852000"/>
              <a:gd name="connsiteY9" fmla="*/ 200097 h 3852000"/>
              <a:gd name="connsiteX10" fmla="*/ 3768261 w 3852000"/>
              <a:gd name="connsiteY10" fmla="*/ 3651903 h 3852000"/>
              <a:gd name="connsiteX11" fmla="*/ 3651903 w 3852000"/>
              <a:gd name="connsiteY11" fmla="*/ 3768261 h 3852000"/>
              <a:gd name="connsiteX12" fmla="*/ 1380673 w 3852000"/>
              <a:gd name="connsiteY12" fmla="*/ 3768261 h 3852000"/>
              <a:gd name="connsiteX13" fmla="*/ 1464411 w 3852000"/>
              <a:gd name="connsiteY13" fmla="*/ 3852000 h 3852000"/>
              <a:gd name="connsiteX14" fmla="*/ 3667952 w 3852000"/>
              <a:gd name="connsiteY14" fmla="*/ 3852000 h 3852000"/>
              <a:gd name="connsiteX15" fmla="*/ 3852000 w 3852000"/>
              <a:gd name="connsiteY15" fmla="*/ 3667952 h 3852000"/>
              <a:gd name="connsiteX16" fmla="*/ 3852000 w 3852000"/>
              <a:gd name="connsiteY16" fmla="*/ 184048 h 3852000"/>
              <a:gd name="connsiteX17" fmla="*/ 3798093 w 3852000"/>
              <a:gd name="connsiteY17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52000" h="3852000">
                <a:moveTo>
                  <a:pt x="83739" y="1380672"/>
                </a:moveTo>
                <a:lnTo>
                  <a:pt x="0" y="1464412"/>
                </a:lnTo>
                <a:lnTo>
                  <a:pt x="0" y="2387589"/>
                </a:lnTo>
                <a:lnTo>
                  <a:pt x="83739" y="2471327"/>
                </a:lnTo>
                <a:close/>
                <a:moveTo>
                  <a:pt x="3798093" y="53907"/>
                </a:moveTo>
                <a:cubicBezTo>
                  <a:pt x="3764787" y="20600"/>
                  <a:pt x="3718775" y="0"/>
                  <a:pt x="3667952" y="0"/>
                </a:cubicBezTo>
                <a:lnTo>
                  <a:pt x="1464412" y="0"/>
                </a:lnTo>
                <a:lnTo>
                  <a:pt x="1380672" y="83739"/>
                </a:lnTo>
                <a:lnTo>
                  <a:pt x="3651903" y="83739"/>
                </a:lnTo>
                <a:cubicBezTo>
                  <a:pt x="3716166" y="83739"/>
                  <a:pt x="3768261" y="135834"/>
                  <a:pt x="3768261" y="200097"/>
                </a:cubicBezTo>
                <a:lnTo>
                  <a:pt x="3768261" y="3651903"/>
                </a:lnTo>
                <a:cubicBezTo>
                  <a:pt x="3768261" y="3716166"/>
                  <a:pt x="3716166" y="3768261"/>
                  <a:pt x="3651903" y="3768261"/>
                </a:cubicBezTo>
                <a:lnTo>
                  <a:pt x="1380673" y="3768261"/>
                </a:lnTo>
                <a:lnTo>
                  <a:pt x="1464411" y="3852000"/>
                </a:lnTo>
                <a:lnTo>
                  <a:pt x="3667952" y="3852000"/>
                </a:lnTo>
                <a:cubicBezTo>
                  <a:pt x="3769599" y="3852000"/>
                  <a:pt x="3852000" y="3769599"/>
                  <a:pt x="3852000" y="3667952"/>
                </a:cubicBezTo>
                <a:lnTo>
                  <a:pt x="3852000" y="184048"/>
                </a:lnTo>
                <a:cubicBezTo>
                  <a:pt x="3852000" y="133225"/>
                  <a:pt x="3831400" y="87213"/>
                  <a:pt x="3798093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11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24" y="729900"/>
            <a:ext cx="5971874" cy="424732"/>
          </a:xfrm>
        </p:spPr>
        <p:txBody>
          <a:bodyPr wrap="square">
            <a:spAutoFit/>
          </a:bodyPr>
          <a:lstStyle/>
          <a:p>
            <a:r>
              <a:rPr lang="cs-CZ" sz="2400" b="1" dirty="0">
                <a:cs typeface="Arial" charset="0"/>
              </a:rPr>
              <a:t>C) další organizační formy vyučování </a:t>
            </a:r>
            <a:endParaRPr lang="cs-CZ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061CED-AE0F-6787-1D61-3134148D9AC9}"/>
              </a:ext>
            </a:extLst>
          </p:cNvPr>
          <p:cNvGrpSpPr/>
          <p:nvPr/>
        </p:nvGrpSpPr>
        <p:grpSpPr>
          <a:xfrm>
            <a:off x="7558719" y="464507"/>
            <a:ext cx="4414335" cy="2404303"/>
            <a:chOff x="7558719" y="464507"/>
            <a:chExt cx="4414335" cy="2404303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8865331-1626-A6A7-F4AD-FE2284DC80BF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7558719" y="46450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03C01C9-817C-1021-6DD2-2C9D5D29B28B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8639030" y="153681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A58E3-ED8A-6751-1512-4AAC67D51776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9376488" y="670572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184C607-96FD-186E-13F9-95EC03DA80FC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10698210" y="1024727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:a16="http://schemas.microsoft.com/office/drawing/2014/main" id="{E3E32C66-D92F-D2AE-CC85-1CC847471DCF}"/>
              </a:ext>
            </a:extLst>
          </p:cNvPr>
          <p:cNvSpPr txBox="1">
            <a:spLocks noChangeArrowheads="1"/>
          </p:cNvSpPr>
          <p:nvPr/>
        </p:nvSpPr>
        <p:spPr>
          <a:xfrm>
            <a:off x="1656705" y="1938903"/>
            <a:ext cx="7902972" cy="478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cs typeface="Arial" charset="0"/>
              </a:rPr>
              <a:t>vyučování v knihovně</a:t>
            </a:r>
          </a:p>
          <a:p>
            <a:r>
              <a:rPr lang="cs-CZ" sz="2400" dirty="0">
                <a:cs typeface="Arial" charset="0"/>
              </a:rPr>
              <a:t>v síni tradic</a:t>
            </a:r>
          </a:p>
          <a:p>
            <a:r>
              <a:rPr lang="cs-CZ" sz="2400" dirty="0">
                <a:cs typeface="Arial" charset="0"/>
              </a:rPr>
              <a:t>vyučování v počítačových učebnách</a:t>
            </a:r>
          </a:p>
          <a:p>
            <a:r>
              <a:rPr lang="cs-CZ" sz="2400" dirty="0">
                <a:cs typeface="Arial" charset="0"/>
              </a:rPr>
              <a:t>kabinové vyučování pro výuku cizích jazyků apod.</a:t>
            </a:r>
          </a:p>
        </p:txBody>
      </p:sp>
    </p:spTree>
    <p:extLst>
      <p:ext uri="{BB962C8B-B14F-4D97-AF65-F5344CB8AC3E}">
        <p14:creationId xmlns:p14="http://schemas.microsoft.com/office/powerpoint/2010/main" val="996462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B2E1EF8B-5C32-71D4-C38A-F40D40E1A89D}"/>
              </a:ext>
            </a:extLst>
          </p:cNvPr>
          <p:cNvGrpSpPr/>
          <p:nvPr/>
        </p:nvGrpSpPr>
        <p:grpSpPr>
          <a:xfrm>
            <a:off x="445968" y="3933056"/>
            <a:ext cx="4631820" cy="2850545"/>
            <a:chOff x="445968" y="3989190"/>
            <a:chExt cx="4631820" cy="2850545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B29BFF4-8DBA-C427-FB1C-8F256E360499}"/>
                </a:ext>
              </a:extLst>
            </p:cNvPr>
            <p:cNvSpPr>
              <a:spLocks noChangeAspect="1"/>
            </p:cNvSpPr>
            <p:nvPr/>
          </p:nvSpPr>
          <p:spPr>
            <a:xfrm rot="9900000" flipH="1">
              <a:off x="3718826" y="5649009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>
                <a:solidFill>
                  <a:srgbClr val="D9D9D9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9710766-D531-7FE7-5712-51982490878A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445968" y="398919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3F8177C-DBD9-8769-A037-6986AB362847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1526279" y="5061493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FC567B-B1DB-F3A6-CDAF-9078D900C95B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2263737" y="4195255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107C6D0-33E3-9481-3FD4-EAF3E07645F1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3585459" y="4549410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8ED4FA2-2110-F62A-306E-14CA9595AFC6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12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EBBB4-91B3-6D63-E44C-DB8A8B45F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36105" y="664180"/>
            <a:ext cx="7383751" cy="4311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b="1" dirty="0">
                <a:cs typeface="Arial" charset="0"/>
              </a:rPr>
              <a:t>Flexibilnější organizace vyučování</a:t>
            </a:r>
            <a:r>
              <a:rPr lang="cs-CZ" sz="2400" dirty="0">
                <a:cs typeface="Arial" charset="0"/>
              </a:rPr>
              <a:t>, např. vyučování v blocích</a:t>
            </a:r>
          </a:p>
          <a:p>
            <a:pPr>
              <a:lnSpc>
                <a:spcPct val="90000"/>
              </a:lnSpc>
            </a:pPr>
            <a:endParaRPr lang="cs-CZ" sz="2400" b="1" dirty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400" b="1" dirty="0">
                <a:cs typeface="Arial" charset="0"/>
              </a:rPr>
              <a:t>Sociální aspekt učení </a:t>
            </a:r>
            <a:r>
              <a:rPr lang="cs-CZ" sz="2400" dirty="0">
                <a:cs typeface="Arial" charset="0"/>
              </a:rPr>
              <a:t>– tj. skupinové formy práce a kooperativní učení (partnerská výuka)</a:t>
            </a:r>
          </a:p>
          <a:p>
            <a:pPr>
              <a:lnSpc>
                <a:spcPct val="90000"/>
              </a:lnSpc>
            </a:pPr>
            <a:endParaRPr lang="cs-CZ" sz="2400" b="1" dirty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400" b="1" dirty="0">
                <a:cs typeface="Arial" charset="0"/>
              </a:rPr>
              <a:t>Individualizované formy vyučování: </a:t>
            </a:r>
            <a:r>
              <a:rPr lang="cs-CZ" sz="2400" dirty="0">
                <a:cs typeface="Arial" charset="0"/>
              </a:rPr>
              <a:t>individualizovaná výuka, samostatná práce žáků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Možnosti – využití různých způsobů vnitřní diferenciace ve vyučování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Podporuje – individualizaci vyučování, rozvíjí samostatnost, aktivitu a tvořivost žáků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751FC0-1AFB-412F-E098-7105B865B0AE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516235" y="47519"/>
            <a:ext cx="3363860" cy="335363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7500"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solidFill>
                  <a:schemeClr val="accent1"/>
                </a:solidFill>
                <a:effectLst/>
                <a:cs typeface="Arial" charset="0"/>
              </a:rPr>
              <a:t>Nové přístupy k organizačním formám vyučování</a:t>
            </a:r>
          </a:p>
        </p:txBody>
      </p:sp>
    </p:spTree>
    <p:extLst>
      <p:ext uri="{BB962C8B-B14F-4D97-AF65-F5344CB8AC3E}">
        <p14:creationId xmlns:p14="http://schemas.microsoft.com/office/powerpoint/2010/main" val="3129405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13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85242" y="260648"/>
            <a:ext cx="9351318" cy="3485570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2400" dirty="0"/>
              <a:t>ČERPÁNO Z LITERATURY:</a:t>
            </a:r>
          </a:p>
          <a:p>
            <a:pPr>
              <a:defRPr/>
            </a:pPr>
            <a:endParaRPr lang="cs-CZ" sz="2400" dirty="0"/>
          </a:p>
          <a:p>
            <a:r>
              <a:rPr lang="cs-CZ" sz="2000" dirty="0"/>
              <a:t>Skalková, Jarmila.  </a:t>
            </a:r>
            <a:r>
              <a:rPr lang="cs-CZ" sz="2000" i="1" dirty="0"/>
              <a:t>Obecná didaktika.</a:t>
            </a:r>
            <a:r>
              <a:rPr lang="cs-CZ" sz="2000" dirty="0"/>
              <a:t> Praha: ISV, 1999. ISBN 978-80-247-1821-7.</a:t>
            </a:r>
          </a:p>
          <a:p>
            <a:r>
              <a:rPr lang="cs-CZ" sz="2000" dirty="0" err="1"/>
              <a:t>Kalhous,Zdeněk</a:t>
            </a:r>
            <a:r>
              <a:rPr lang="cs-CZ" sz="2000" dirty="0"/>
              <a:t>, Obst, Otto a kol. </a:t>
            </a:r>
            <a:r>
              <a:rPr lang="cs-CZ" sz="2000" i="1" dirty="0"/>
              <a:t>Školní didaktika.</a:t>
            </a:r>
            <a:r>
              <a:rPr lang="cs-CZ" sz="2000" dirty="0"/>
              <a:t> Praha: Portál, 2002. ISBN 978-80-7367-571-4.</a:t>
            </a:r>
          </a:p>
          <a:p>
            <a:r>
              <a:rPr lang="cs-CZ" sz="2000" dirty="0" err="1"/>
              <a:t>Nelešovská</a:t>
            </a:r>
            <a:r>
              <a:rPr lang="cs-CZ" sz="2000" dirty="0"/>
              <a:t>, Alena a Hana Spáčilová</a:t>
            </a:r>
            <a:r>
              <a:rPr lang="cs-CZ" sz="2000" i="1" dirty="0"/>
              <a:t>. Didaktika primární školy.</a:t>
            </a:r>
            <a:r>
              <a:rPr lang="cs-CZ" sz="2000" dirty="0"/>
              <a:t> Olomouc: </a:t>
            </a:r>
            <a:r>
              <a:rPr lang="cs-CZ" sz="2000" dirty="0" err="1"/>
              <a:t>PdF</a:t>
            </a:r>
            <a:r>
              <a:rPr lang="cs-CZ" sz="2000" dirty="0"/>
              <a:t> UP, 2005. ISBN 80-244-1236-5.</a:t>
            </a:r>
          </a:p>
          <a:p>
            <a:r>
              <a:rPr lang="cs-CZ" sz="2000" dirty="0" err="1"/>
              <a:t>Solfronk</a:t>
            </a:r>
            <a:r>
              <a:rPr lang="cs-CZ" sz="2000" dirty="0"/>
              <a:t>, Jan. </a:t>
            </a:r>
            <a:r>
              <a:rPr lang="cs-CZ" sz="2000" i="1" dirty="0"/>
              <a:t>Organizační formy vyučování. </a:t>
            </a:r>
            <a:r>
              <a:rPr lang="cs-CZ" sz="2000" dirty="0"/>
              <a:t>Praha: Karolinum. 1995. ISBN 80-7066-334-0.</a:t>
            </a:r>
          </a:p>
        </p:txBody>
      </p:sp>
    </p:spTree>
    <p:extLst>
      <p:ext uri="{BB962C8B-B14F-4D97-AF65-F5344CB8AC3E}">
        <p14:creationId xmlns:p14="http://schemas.microsoft.com/office/powerpoint/2010/main" val="2291651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1B1FA6-73F9-BBB7-5948-5D81C51767EB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10725812" y="5169303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19536" y="974482"/>
            <a:ext cx="9712936" cy="3262432"/>
          </a:xfrm>
        </p:spPr>
        <p:txBody>
          <a:bodyPr wrap="square">
            <a:spAutoFit/>
          </a:bodyPr>
          <a:lstStyle/>
          <a:p>
            <a:pPr algn="just"/>
            <a:r>
              <a:rPr lang="cs-CZ" sz="2800" dirty="0">
                <a:cs typeface="Arial" charset="0"/>
              </a:rPr>
              <a:t>Uspořádání vnějších organizačních stránek a podmínek vyučovaní, v nichž se realizuje vyučovací proces.</a:t>
            </a:r>
          </a:p>
          <a:p>
            <a:pPr algn="just"/>
            <a:endParaRPr lang="cs-CZ" sz="2800" dirty="0">
              <a:cs typeface="Arial" charset="0"/>
            </a:endParaRPr>
          </a:p>
          <a:p>
            <a:pPr algn="just"/>
            <a:r>
              <a:rPr lang="cs-CZ" sz="2800" dirty="0">
                <a:cs typeface="Arial" charset="0"/>
              </a:rPr>
              <a:t>Vycházíme z formální stránky vyučování: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>
                <a:cs typeface="Arial" charset="0"/>
              </a:rPr>
              <a:t>vnější podmínky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>
                <a:cs typeface="Arial" charset="0"/>
              </a:rPr>
              <a:t>v souladu s cílem a obsahem vyučování, s didaktickými metodami, zásadami i vnitřními podmínkami</a:t>
            </a:r>
          </a:p>
        </p:txBody>
      </p:sp>
    </p:spTree>
    <p:extLst>
      <p:ext uri="{BB962C8B-B14F-4D97-AF65-F5344CB8AC3E}">
        <p14:creationId xmlns:p14="http://schemas.microsoft.com/office/powerpoint/2010/main" val="208739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692ED5C-4EE6-3F5B-909D-0ABB7166034A}"/>
              </a:ext>
            </a:extLst>
          </p:cNvPr>
          <p:cNvSpPr>
            <a:spLocks noChangeAspect="1"/>
          </p:cNvSpPr>
          <p:nvPr/>
        </p:nvSpPr>
        <p:spPr>
          <a:xfrm rot="2700000">
            <a:off x="7926944" y="3811532"/>
            <a:ext cx="3852000" cy="3852000"/>
          </a:xfrm>
          <a:custGeom>
            <a:avLst/>
            <a:gdLst>
              <a:gd name="connsiteX0" fmla="*/ 3768261 w 3852000"/>
              <a:gd name="connsiteY0" fmla="*/ 460336 h 3852000"/>
              <a:gd name="connsiteX1" fmla="*/ 3852000 w 3852000"/>
              <a:gd name="connsiteY1" fmla="*/ 544075 h 3852000"/>
              <a:gd name="connsiteX2" fmla="*/ 3852000 w 3852000"/>
              <a:gd name="connsiteY2" fmla="*/ 1584581 h 3852000"/>
              <a:gd name="connsiteX3" fmla="*/ 3768261 w 3852000"/>
              <a:gd name="connsiteY3" fmla="*/ 1668320 h 3852000"/>
              <a:gd name="connsiteX4" fmla="*/ 53907 w 3852000"/>
              <a:gd name="connsiteY4" fmla="*/ 53907 h 3852000"/>
              <a:gd name="connsiteX5" fmla="*/ 184048 w 3852000"/>
              <a:gd name="connsiteY5" fmla="*/ 0 h 3852000"/>
              <a:gd name="connsiteX6" fmla="*/ 3307925 w 3852000"/>
              <a:gd name="connsiteY6" fmla="*/ 0 h 3852000"/>
              <a:gd name="connsiteX7" fmla="*/ 3391664 w 3852000"/>
              <a:gd name="connsiteY7" fmla="*/ 83739 h 3852000"/>
              <a:gd name="connsiteX8" fmla="*/ 200096 w 3852000"/>
              <a:gd name="connsiteY8" fmla="*/ 83739 h 3852000"/>
              <a:gd name="connsiteX9" fmla="*/ 117820 w 3852000"/>
              <a:gd name="connsiteY9" fmla="*/ 117819 h 3852000"/>
              <a:gd name="connsiteX10" fmla="*/ 83739 w 3852000"/>
              <a:gd name="connsiteY10" fmla="*/ 200096 h 3852000"/>
              <a:gd name="connsiteX11" fmla="*/ 83739 w 3852000"/>
              <a:gd name="connsiteY11" fmla="*/ 3651903 h 3852000"/>
              <a:gd name="connsiteX12" fmla="*/ 200097 w 3852000"/>
              <a:gd name="connsiteY12" fmla="*/ 3768261 h 3852000"/>
              <a:gd name="connsiteX13" fmla="*/ 1668320 w 3852000"/>
              <a:gd name="connsiteY13" fmla="*/ 3768261 h 3852000"/>
              <a:gd name="connsiteX14" fmla="*/ 1584581 w 3852000"/>
              <a:gd name="connsiteY14" fmla="*/ 3852000 h 3852000"/>
              <a:gd name="connsiteX15" fmla="*/ 184048 w 3852000"/>
              <a:gd name="connsiteY15" fmla="*/ 3852000 h 3852000"/>
              <a:gd name="connsiteX16" fmla="*/ 0 w 3852000"/>
              <a:gd name="connsiteY16" fmla="*/ 3667952 h 3852000"/>
              <a:gd name="connsiteX17" fmla="*/ 0 w 3852000"/>
              <a:gd name="connsiteY17" fmla="*/ 184048 h 3852000"/>
              <a:gd name="connsiteX18" fmla="*/ 53907 w 3852000"/>
              <a:gd name="connsiteY18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52000" h="3852000">
                <a:moveTo>
                  <a:pt x="3768261" y="460336"/>
                </a:moveTo>
                <a:lnTo>
                  <a:pt x="3852000" y="544075"/>
                </a:lnTo>
                <a:lnTo>
                  <a:pt x="3852000" y="1584581"/>
                </a:lnTo>
                <a:lnTo>
                  <a:pt x="3768261" y="1668320"/>
                </a:lnTo>
                <a:close/>
                <a:moveTo>
                  <a:pt x="53907" y="53907"/>
                </a:moveTo>
                <a:cubicBezTo>
                  <a:pt x="87213" y="20600"/>
                  <a:pt x="133225" y="0"/>
                  <a:pt x="184048" y="0"/>
                </a:cubicBezTo>
                <a:lnTo>
                  <a:pt x="3307925" y="0"/>
                </a:lnTo>
                <a:lnTo>
                  <a:pt x="3391664" y="83739"/>
                </a:lnTo>
                <a:lnTo>
                  <a:pt x="200096" y="83739"/>
                </a:lnTo>
                <a:cubicBezTo>
                  <a:pt x="167966" y="83739"/>
                  <a:pt x="138876" y="96763"/>
                  <a:pt x="117820" y="117819"/>
                </a:cubicBezTo>
                <a:cubicBezTo>
                  <a:pt x="96763" y="138876"/>
                  <a:pt x="83739" y="167965"/>
                  <a:pt x="83739" y="200096"/>
                </a:cubicBezTo>
                <a:lnTo>
                  <a:pt x="83739" y="3651903"/>
                </a:lnTo>
                <a:cubicBezTo>
                  <a:pt x="83739" y="3716166"/>
                  <a:pt x="135834" y="3768261"/>
                  <a:pt x="200097" y="3768261"/>
                </a:cubicBezTo>
                <a:lnTo>
                  <a:pt x="1668320" y="3768261"/>
                </a:lnTo>
                <a:lnTo>
                  <a:pt x="1584581" y="3852000"/>
                </a:lnTo>
                <a:lnTo>
                  <a:pt x="184048" y="3852000"/>
                </a:lnTo>
                <a:cubicBezTo>
                  <a:pt x="82401" y="3852000"/>
                  <a:pt x="0" y="3769599"/>
                  <a:pt x="0" y="3667952"/>
                </a:cubicBezTo>
                <a:lnTo>
                  <a:pt x="0" y="184048"/>
                </a:lnTo>
                <a:cubicBezTo>
                  <a:pt x="0" y="133225"/>
                  <a:pt x="20600" y="87213"/>
                  <a:pt x="53907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18AAA0B-E7B0-2408-B230-4D850FBBFAC2}"/>
              </a:ext>
            </a:extLst>
          </p:cNvPr>
          <p:cNvGrpSpPr/>
          <p:nvPr/>
        </p:nvGrpSpPr>
        <p:grpSpPr>
          <a:xfrm>
            <a:off x="6947931" y="183206"/>
            <a:ext cx="4058812" cy="3245794"/>
            <a:chOff x="6947931" y="-99392"/>
            <a:chExt cx="4058812" cy="324579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53F9D28-F208-4B98-8576-D45BB4E3BCAA}"/>
                </a:ext>
              </a:extLst>
            </p:cNvPr>
            <p:cNvGrpSpPr/>
            <p:nvPr/>
          </p:nvGrpSpPr>
          <p:grpSpPr>
            <a:xfrm rot="10800000">
              <a:off x="9189881" y="-99392"/>
              <a:ext cx="1816862" cy="2232123"/>
              <a:chOff x="6630235" y="2132939"/>
              <a:chExt cx="1816862" cy="2232123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FA15720F-DAE8-672B-6ED5-9DA4F71B74F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3500000" flipH="1">
                <a:off x="7172254" y="2217057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801DF6BD-6621-F1C0-7EDF-7A895F43E48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300000">
                <a:off x="6546117" y="309021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DB8F2E8-333D-B071-34D7-54D941609A4F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8006488" y="1814402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BD4B1E5-180E-0F47-D3F1-EC850C4969C6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6947931" y="755845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74025" y="2217052"/>
            <a:ext cx="5449619" cy="4054956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400" b="1" dirty="0">
                <a:cs typeface="Arial" charset="0"/>
              </a:rPr>
              <a:t>Uspořádání složek výuky:</a:t>
            </a:r>
          </a:p>
          <a:p>
            <a:pPr>
              <a:buFont typeface="Wingdings" pitchFamily="2" charset="2"/>
              <a:buNone/>
            </a:pPr>
            <a:endParaRPr lang="cs-CZ" sz="2400" b="1" dirty="0"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Činnost učitele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Činnosti žáků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Struktury učiva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Struktury věcných prostředků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400" dirty="0">
                <a:cs typeface="Arial" charset="0"/>
              </a:rPr>
              <a:t>Jejich rozmístění (uspořádání v prostoru)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400" dirty="0">
                <a:cs typeface="Arial" charset="0"/>
              </a:rPr>
              <a:t>Jejich řazení (uspořádání v čase)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90C65-0F01-C16B-6CA9-33A4E77A655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74577" y="4152678"/>
            <a:ext cx="5689985" cy="168507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400" b="1" dirty="0">
                <a:cs typeface="Arial" charset="0"/>
              </a:rPr>
              <a:t>Uspořádání struktury řízení výuky:</a:t>
            </a:r>
          </a:p>
          <a:p>
            <a:pPr>
              <a:buFont typeface="Wingdings" pitchFamily="2" charset="2"/>
              <a:buNone/>
            </a:pPr>
            <a:endParaRPr lang="cs-CZ" sz="2400" dirty="0"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Určení vazeb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Určení informačních toků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280" y="834398"/>
            <a:ext cx="4295920" cy="701731"/>
          </a:xfrm>
        </p:spPr>
        <p:txBody>
          <a:bodyPr wrap="square">
            <a:spAutoFit/>
          </a:bodyPr>
          <a:lstStyle/>
          <a:p>
            <a:r>
              <a:rPr lang="pl-PL" dirty="0"/>
              <a:t>Model organizační formy </a:t>
            </a:r>
            <a:br>
              <a:rPr lang="pl-PL" dirty="0"/>
            </a:br>
            <a:r>
              <a:rPr lang="pl-PL" sz="2000" b="0" dirty="0">
                <a:solidFill>
                  <a:schemeClr val="tx1"/>
                </a:solidFill>
              </a:rPr>
              <a:t>dle J. Solfronka, 1995</a:t>
            </a:r>
            <a:endParaRPr lang="cs-CZ" sz="2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32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C732182-09A5-A1A2-C8AA-11272FE137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38923-1F43-09F5-69DD-E317BE5AA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906243"/>
            <a:ext cx="4764552" cy="1089529"/>
          </a:xfrm>
        </p:spPr>
        <p:txBody>
          <a:bodyPr>
            <a:spAutoFit/>
          </a:bodyPr>
          <a:lstStyle/>
          <a:p>
            <a:r>
              <a:rPr lang="cs-CZ" dirty="0"/>
              <a:t>Třídění organizačních forem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170A6C-581A-3259-B623-C3B12FF1F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>
                <a:solidFill>
                  <a:srgbClr val="64BAE3"/>
                </a:solidFill>
              </a:rPr>
              <a:pPr/>
              <a:t>3</a:t>
            </a:fld>
            <a:endParaRPr lang="cs-CZ" dirty="0">
              <a:solidFill>
                <a:srgbClr val="64BAE3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027AE73-3015-F6D3-8554-C78E148C0305}"/>
              </a:ext>
            </a:extLst>
          </p:cNvPr>
          <p:cNvGrpSpPr/>
          <p:nvPr/>
        </p:nvGrpSpPr>
        <p:grpSpPr>
          <a:xfrm>
            <a:off x="143730" y="-237720"/>
            <a:ext cx="3852000" cy="3852000"/>
            <a:chOff x="143730" y="-237720"/>
            <a:chExt cx="3852000" cy="385200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E7B220CB-577C-C47B-A1D0-E6605179691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74781" y="188640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FFA0676-7B64-572D-57F4-1923D00A4C0B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67257" y="1221319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089817A-3ADA-BD4D-6421-12FB43704718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43730" y="-237720"/>
              <a:ext cx="3852000" cy="3852000"/>
            </a:xfrm>
            <a:custGeom>
              <a:avLst/>
              <a:gdLst>
                <a:gd name="connsiteX0" fmla="*/ 1380672 w 3852000"/>
                <a:gd name="connsiteY0" fmla="*/ 83739 h 3852000"/>
                <a:gd name="connsiteX1" fmla="*/ 1464412 w 3852000"/>
                <a:gd name="connsiteY1" fmla="*/ 0 h 3852000"/>
                <a:gd name="connsiteX2" fmla="*/ 3667952 w 3852000"/>
                <a:gd name="connsiteY2" fmla="*/ 0 h 3852000"/>
                <a:gd name="connsiteX3" fmla="*/ 3852000 w 3852000"/>
                <a:gd name="connsiteY3" fmla="*/ 184048 h 3852000"/>
                <a:gd name="connsiteX4" fmla="*/ 3852000 w 3852000"/>
                <a:gd name="connsiteY4" fmla="*/ 3667952 h 3852000"/>
                <a:gd name="connsiteX5" fmla="*/ 3667952 w 3852000"/>
                <a:gd name="connsiteY5" fmla="*/ 3852000 h 3852000"/>
                <a:gd name="connsiteX6" fmla="*/ 924960 w 3852000"/>
                <a:gd name="connsiteY6" fmla="*/ 3852000 h 3852000"/>
                <a:gd name="connsiteX7" fmla="*/ 841221 w 3852000"/>
                <a:gd name="connsiteY7" fmla="*/ 3768261 h 3852000"/>
                <a:gd name="connsiteX8" fmla="*/ 3651903 w 3852000"/>
                <a:gd name="connsiteY8" fmla="*/ 3768261 h 3852000"/>
                <a:gd name="connsiteX9" fmla="*/ 3768261 w 3852000"/>
                <a:gd name="connsiteY9" fmla="*/ 3651903 h 3852000"/>
                <a:gd name="connsiteX10" fmla="*/ 3768261 w 3852000"/>
                <a:gd name="connsiteY10" fmla="*/ 200097 h 3852000"/>
                <a:gd name="connsiteX11" fmla="*/ 3651903 w 3852000"/>
                <a:gd name="connsiteY11" fmla="*/ 83739 h 3852000"/>
                <a:gd name="connsiteX12" fmla="*/ 83739 w 3852000"/>
                <a:gd name="connsiteY12" fmla="*/ 1380672 h 3852000"/>
                <a:gd name="connsiteX13" fmla="*/ 83739 w 3852000"/>
                <a:gd name="connsiteY13" fmla="*/ 3010779 h 3852000"/>
                <a:gd name="connsiteX14" fmla="*/ 0 w 3852000"/>
                <a:gd name="connsiteY14" fmla="*/ 2927040 h 3852000"/>
                <a:gd name="connsiteX15" fmla="*/ 0 w 3852000"/>
                <a:gd name="connsiteY15" fmla="*/ 1464412 h 385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52000" h="3852000">
                  <a:moveTo>
                    <a:pt x="1380672" y="83739"/>
                  </a:moveTo>
                  <a:lnTo>
                    <a:pt x="1464412" y="0"/>
                  </a:lnTo>
                  <a:lnTo>
                    <a:pt x="3667952" y="0"/>
                  </a:lnTo>
                  <a:cubicBezTo>
                    <a:pt x="3769599" y="0"/>
                    <a:pt x="3852000" y="82401"/>
                    <a:pt x="3852000" y="184048"/>
                  </a:cubicBezTo>
                  <a:lnTo>
                    <a:pt x="3852000" y="3667952"/>
                  </a:lnTo>
                  <a:cubicBezTo>
                    <a:pt x="3852000" y="3769599"/>
                    <a:pt x="3769599" y="3852000"/>
                    <a:pt x="3667952" y="3852000"/>
                  </a:cubicBezTo>
                  <a:lnTo>
                    <a:pt x="924960" y="3852000"/>
                  </a:lnTo>
                  <a:lnTo>
                    <a:pt x="841221" y="3768261"/>
                  </a:lnTo>
                  <a:lnTo>
                    <a:pt x="3651903" y="3768261"/>
                  </a:lnTo>
                  <a:cubicBezTo>
                    <a:pt x="3716166" y="3768261"/>
                    <a:pt x="3768261" y="3716166"/>
                    <a:pt x="3768261" y="3651903"/>
                  </a:cubicBezTo>
                  <a:lnTo>
                    <a:pt x="3768261" y="200097"/>
                  </a:lnTo>
                  <a:cubicBezTo>
                    <a:pt x="3768261" y="135834"/>
                    <a:pt x="3716166" y="83739"/>
                    <a:pt x="3651903" y="83739"/>
                  </a:cubicBezTo>
                  <a:close/>
                  <a:moveTo>
                    <a:pt x="83739" y="1380672"/>
                  </a:moveTo>
                  <a:lnTo>
                    <a:pt x="83739" y="3010779"/>
                  </a:lnTo>
                  <a:lnTo>
                    <a:pt x="0" y="2927040"/>
                  </a:lnTo>
                  <a:lnTo>
                    <a:pt x="0" y="14644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E8FF21B-E886-9FF3-FAE8-838848A8315F}"/>
              </a:ext>
            </a:extLst>
          </p:cNvPr>
          <p:cNvSpPr>
            <a:spLocks noChangeAspect="1"/>
          </p:cNvSpPr>
          <p:nvPr/>
        </p:nvSpPr>
        <p:spPr>
          <a:xfrm rot="5400000">
            <a:off x="10725812" y="5169303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4083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B12AED-7CBF-E907-71E2-F353070C58A3}"/>
              </a:ext>
            </a:extLst>
          </p:cNvPr>
          <p:cNvSpPr>
            <a:spLocks noChangeAspect="1"/>
          </p:cNvSpPr>
          <p:nvPr/>
        </p:nvSpPr>
        <p:spPr>
          <a:xfrm rot="2700000" flipH="1">
            <a:off x="8577777" y="3243720"/>
            <a:ext cx="3852000" cy="3852000"/>
          </a:xfrm>
          <a:custGeom>
            <a:avLst/>
            <a:gdLst>
              <a:gd name="connsiteX0" fmla="*/ 83739 w 3852000"/>
              <a:gd name="connsiteY0" fmla="*/ 1380672 h 3852000"/>
              <a:gd name="connsiteX1" fmla="*/ 0 w 3852000"/>
              <a:gd name="connsiteY1" fmla="*/ 1464412 h 3852000"/>
              <a:gd name="connsiteX2" fmla="*/ 0 w 3852000"/>
              <a:gd name="connsiteY2" fmla="*/ 2387589 h 3852000"/>
              <a:gd name="connsiteX3" fmla="*/ 83739 w 3852000"/>
              <a:gd name="connsiteY3" fmla="*/ 2471327 h 3852000"/>
              <a:gd name="connsiteX4" fmla="*/ 3798093 w 3852000"/>
              <a:gd name="connsiteY4" fmla="*/ 53907 h 3852000"/>
              <a:gd name="connsiteX5" fmla="*/ 3667952 w 3852000"/>
              <a:gd name="connsiteY5" fmla="*/ 0 h 3852000"/>
              <a:gd name="connsiteX6" fmla="*/ 1464412 w 3852000"/>
              <a:gd name="connsiteY6" fmla="*/ 0 h 3852000"/>
              <a:gd name="connsiteX7" fmla="*/ 1380672 w 3852000"/>
              <a:gd name="connsiteY7" fmla="*/ 83739 h 3852000"/>
              <a:gd name="connsiteX8" fmla="*/ 3651903 w 3852000"/>
              <a:gd name="connsiteY8" fmla="*/ 83739 h 3852000"/>
              <a:gd name="connsiteX9" fmla="*/ 3768261 w 3852000"/>
              <a:gd name="connsiteY9" fmla="*/ 200097 h 3852000"/>
              <a:gd name="connsiteX10" fmla="*/ 3768261 w 3852000"/>
              <a:gd name="connsiteY10" fmla="*/ 3651903 h 3852000"/>
              <a:gd name="connsiteX11" fmla="*/ 3651903 w 3852000"/>
              <a:gd name="connsiteY11" fmla="*/ 3768261 h 3852000"/>
              <a:gd name="connsiteX12" fmla="*/ 1380673 w 3852000"/>
              <a:gd name="connsiteY12" fmla="*/ 3768261 h 3852000"/>
              <a:gd name="connsiteX13" fmla="*/ 1464411 w 3852000"/>
              <a:gd name="connsiteY13" fmla="*/ 3852000 h 3852000"/>
              <a:gd name="connsiteX14" fmla="*/ 3667952 w 3852000"/>
              <a:gd name="connsiteY14" fmla="*/ 3852000 h 3852000"/>
              <a:gd name="connsiteX15" fmla="*/ 3852000 w 3852000"/>
              <a:gd name="connsiteY15" fmla="*/ 3667952 h 3852000"/>
              <a:gd name="connsiteX16" fmla="*/ 3852000 w 3852000"/>
              <a:gd name="connsiteY16" fmla="*/ 184048 h 3852000"/>
              <a:gd name="connsiteX17" fmla="*/ 3798093 w 3852000"/>
              <a:gd name="connsiteY17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52000" h="3852000">
                <a:moveTo>
                  <a:pt x="83739" y="1380672"/>
                </a:moveTo>
                <a:lnTo>
                  <a:pt x="0" y="1464412"/>
                </a:lnTo>
                <a:lnTo>
                  <a:pt x="0" y="2387589"/>
                </a:lnTo>
                <a:lnTo>
                  <a:pt x="83739" y="2471327"/>
                </a:lnTo>
                <a:close/>
                <a:moveTo>
                  <a:pt x="3798093" y="53907"/>
                </a:moveTo>
                <a:cubicBezTo>
                  <a:pt x="3764787" y="20600"/>
                  <a:pt x="3718775" y="0"/>
                  <a:pt x="3667952" y="0"/>
                </a:cubicBezTo>
                <a:lnTo>
                  <a:pt x="1464412" y="0"/>
                </a:lnTo>
                <a:lnTo>
                  <a:pt x="1380672" y="83739"/>
                </a:lnTo>
                <a:lnTo>
                  <a:pt x="3651903" y="83739"/>
                </a:lnTo>
                <a:cubicBezTo>
                  <a:pt x="3716166" y="83739"/>
                  <a:pt x="3768261" y="135834"/>
                  <a:pt x="3768261" y="200097"/>
                </a:cubicBezTo>
                <a:lnTo>
                  <a:pt x="3768261" y="3651903"/>
                </a:lnTo>
                <a:cubicBezTo>
                  <a:pt x="3768261" y="3716166"/>
                  <a:pt x="3716166" y="3768261"/>
                  <a:pt x="3651903" y="3768261"/>
                </a:cubicBezTo>
                <a:lnTo>
                  <a:pt x="1380673" y="3768261"/>
                </a:lnTo>
                <a:lnTo>
                  <a:pt x="1464411" y="3852000"/>
                </a:lnTo>
                <a:lnTo>
                  <a:pt x="3667952" y="3852000"/>
                </a:lnTo>
                <a:cubicBezTo>
                  <a:pt x="3769599" y="3852000"/>
                  <a:pt x="3852000" y="3769599"/>
                  <a:pt x="3852000" y="3667952"/>
                </a:cubicBezTo>
                <a:lnTo>
                  <a:pt x="3852000" y="184048"/>
                </a:lnTo>
                <a:cubicBezTo>
                  <a:pt x="3852000" y="133225"/>
                  <a:pt x="3831400" y="87213"/>
                  <a:pt x="3798093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24" y="729900"/>
            <a:ext cx="5164876" cy="424732"/>
          </a:xfrm>
        </p:spPr>
        <p:txBody>
          <a:bodyPr wrap="square">
            <a:spAutoFit/>
          </a:bodyPr>
          <a:lstStyle/>
          <a:p>
            <a:r>
              <a:rPr lang="cs-CZ" sz="2400" b="1" dirty="0">
                <a:cs typeface="Arial" charset="0"/>
              </a:rPr>
              <a:t> A) z hlediska počtu žáků </a:t>
            </a:r>
            <a:endParaRPr lang="cs-CZ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061CED-AE0F-6787-1D61-3134148D9AC9}"/>
              </a:ext>
            </a:extLst>
          </p:cNvPr>
          <p:cNvGrpSpPr/>
          <p:nvPr/>
        </p:nvGrpSpPr>
        <p:grpSpPr>
          <a:xfrm>
            <a:off x="7558719" y="464507"/>
            <a:ext cx="4414335" cy="2404303"/>
            <a:chOff x="7558719" y="464507"/>
            <a:chExt cx="4414335" cy="2404303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8865331-1626-A6A7-F4AD-FE2284DC80BF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7558719" y="46450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03C01C9-817C-1021-6DD2-2C9D5D29B28B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8639030" y="153681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A58E3-ED8A-6751-1512-4AAC67D51776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9376488" y="670572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184C607-96FD-186E-13F9-95EC03DA80FC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10698210" y="1024727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:a16="http://schemas.microsoft.com/office/drawing/2014/main" id="{E3E32C66-D92F-D2AE-CC85-1CC847471DCF}"/>
              </a:ext>
            </a:extLst>
          </p:cNvPr>
          <p:cNvSpPr txBox="1">
            <a:spLocks noChangeArrowheads="1"/>
          </p:cNvSpPr>
          <p:nvPr/>
        </p:nvSpPr>
        <p:spPr>
          <a:xfrm>
            <a:off x="1930005" y="1960060"/>
            <a:ext cx="7902972" cy="478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cs typeface="Arial" charset="0"/>
              </a:rPr>
              <a:t>vyučování individuální</a:t>
            </a:r>
          </a:p>
          <a:p>
            <a:r>
              <a:rPr lang="cs-CZ" sz="2400" dirty="0">
                <a:cs typeface="Arial" charset="0"/>
              </a:rPr>
              <a:t>vyučování hromadné</a:t>
            </a:r>
          </a:p>
          <a:p>
            <a:r>
              <a:rPr lang="cs-CZ" sz="2400" dirty="0">
                <a:cs typeface="Arial" charset="0"/>
              </a:rPr>
              <a:t>vyučování individualizované</a:t>
            </a:r>
          </a:p>
          <a:p>
            <a:r>
              <a:rPr lang="cs-CZ" sz="2400" dirty="0">
                <a:cs typeface="Arial" charset="0"/>
              </a:rPr>
              <a:t>vyučování diferencované</a:t>
            </a:r>
          </a:p>
          <a:p>
            <a:r>
              <a:rPr lang="cs-CZ" sz="2400" dirty="0">
                <a:cs typeface="Arial" charset="0"/>
              </a:rPr>
              <a:t>vyučování skupinové</a:t>
            </a:r>
          </a:p>
          <a:p>
            <a:endParaRPr lang="cs-CZ" sz="2400" dirty="0">
              <a:cs typeface="Arial" charset="0"/>
            </a:endParaRPr>
          </a:p>
          <a:p>
            <a:r>
              <a:rPr lang="cs-CZ" sz="2400" i="1" dirty="0">
                <a:cs typeface="Arial" charset="0"/>
              </a:rPr>
              <a:t>Jak vypadá činnost činitelů </a:t>
            </a:r>
          </a:p>
          <a:p>
            <a:pPr>
              <a:buFont typeface="Wingdings" pitchFamily="2" charset="2"/>
              <a:buNone/>
            </a:pPr>
            <a:r>
              <a:rPr lang="cs-CZ" sz="2400" i="1" dirty="0">
                <a:cs typeface="Arial" charset="0"/>
              </a:rPr>
              <a:t>výuky v daných formách?</a:t>
            </a:r>
          </a:p>
        </p:txBody>
      </p:sp>
    </p:spTree>
    <p:extLst>
      <p:ext uri="{BB962C8B-B14F-4D97-AF65-F5344CB8AC3E}">
        <p14:creationId xmlns:p14="http://schemas.microsoft.com/office/powerpoint/2010/main" val="9951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043955" y="476671"/>
            <a:ext cx="6480720" cy="1425575"/>
          </a:xfrm>
        </p:spPr>
        <p:txBody>
          <a:bodyPr anchorCtr="0">
            <a:normAutofit/>
          </a:bodyPr>
          <a:lstStyle/>
          <a:p>
            <a:r>
              <a:rPr lang="cs-CZ" sz="3200" dirty="0">
                <a:solidFill>
                  <a:schemeClr val="accent1"/>
                </a:solidFill>
                <a:cs typeface="Arial" charset="0"/>
              </a:rPr>
              <a:t>Grafické znázornění komunikační struktury </a:t>
            </a:r>
          </a:p>
        </p:txBody>
      </p:sp>
      <p:pic>
        <p:nvPicPr>
          <p:cNvPr id="17411" name="Picture 4" descr="ȟĈ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2349501"/>
            <a:ext cx="4038600" cy="2644775"/>
          </a:xfrm>
          <a:noFill/>
        </p:spPr>
      </p:pic>
      <p:pic>
        <p:nvPicPr>
          <p:cNvPr id="17412" name="Picture 6" descr="ȟĈ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76120" y="1189459"/>
            <a:ext cx="3971925" cy="2522537"/>
          </a:xfrm>
          <a:noFill/>
        </p:spPr>
      </p:pic>
      <p:pic>
        <p:nvPicPr>
          <p:cNvPr id="17413" name="Picture 8" descr="ȟĈ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0" y="4179931"/>
            <a:ext cx="3816350" cy="2187575"/>
          </a:xfrm>
          <a:noFill/>
        </p:spPr>
      </p:pic>
    </p:spTree>
    <p:extLst>
      <p:ext uri="{BB962C8B-B14F-4D97-AF65-F5344CB8AC3E}">
        <p14:creationId xmlns:p14="http://schemas.microsoft.com/office/powerpoint/2010/main" val="292139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9609E1A-A80D-6C18-AF93-1B54A680E09F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756B558-8930-41C4-EE74-E744D4D9D9E8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92FC46-ECE3-8792-7B36-1F48FBF6CCDE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0D1657-CAA2-1AA8-A5BA-F8F23082967D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107876A-6574-842E-9FDA-B7B27EB4FAE5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EBD04-B889-CAEE-1D17-69FCB7F9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2721" y="2738205"/>
            <a:ext cx="11110503" cy="209288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Frontální vyučování v systému vyučovacích hodin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Skupinové a kooperativní vyučování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Individualizované a diferencované vyučování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Systém různých organizačních forem uplatňovaný při realizaci projektů a integrovaných učebních celků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Domácí učební práce žáků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752721" y="1675284"/>
            <a:ext cx="7003385" cy="830997"/>
          </a:xfrm>
        </p:spPr>
        <p:txBody>
          <a:bodyPr/>
          <a:lstStyle/>
          <a:p>
            <a:pPr algn="just"/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Základní proudy v organizačních formách </a:t>
            </a:r>
            <a:endParaRPr lang="cs-CZ" sz="2400" dirty="0">
              <a:solidFill>
                <a:schemeClr val="accent1"/>
              </a:solidFill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372684E-6E16-BF5C-809C-2400F9BA4A81}"/>
              </a:ext>
            </a:extLst>
          </p:cNvPr>
          <p:cNvSpPr txBox="1"/>
          <p:nvPr/>
        </p:nvSpPr>
        <p:spPr>
          <a:xfrm>
            <a:off x="7210536" y="5440567"/>
            <a:ext cx="23418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cs-CZ" sz="1800" dirty="0">
                <a:cs typeface="Arial" charset="0"/>
              </a:rPr>
              <a:t>Zdroj: J. Skalková, 1999</a:t>
            </a: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B12AED-7CBF-E907-71E2-F353070C58A3}"/>
              </a:ext>
            </a:extLst>
          </p:cNvPr>
          <p:cNvSpPr>
            <a:spLocks noChangeAspect="1"/>
          </p:cNvSpPr>
          <p:nvPr/>
        </p:nvSpPr>
        <p:spPr>
          <a:xfrm rot="2700000" flipH="1">
            <a:off x="8577777" y="3243720"/>
            <a:ext cx="3852000" cy="3852000"/>
          </a:xfrm>
          <a:custGeom>
            <a:avLst/>
            <a:gdLst>
              <a:gd name="connsiteX0" fmla="*/ 83739 w 3852000"/>
              <a:gd name="connsiteY0" fmla="*/ 1380672 h 3852000"/>
              <a:gd name="connsiteX1" fmla="*/ 0 w 3852000"/>
              <a:gd name="connsiteY1" fmla="*/ 1464412 h 3852000"/>
              <a:gd name="connsiteX2" fmla="*/ 0 w 3852000"/>
              <a:gd name="connsiteY2" fmla="*/ 2387589 h 3852000"/>
              <a:gd name="connsiteX3" fmla="*/ 83739 w 3852000"/>
              <a:gd name="connsiteY3" fmla="*/ 2471327 h 3852000"/>
              <a:gd name="connsiteX4" fmla="*/ 3798093 w 3852000"/>
              <a:gd name="connsiteY4" fmla="*/ 53907 h 3852000"/>
              <a:gd name="connsiteX5" fmla="*/ 3667952 w 3852000"/>
              <a:gd name="connsiteY5" fmla="*/ 0 h 3852000"/>
              <a:gd name="connsiteX6" fmla="*/ 1464412 w 3852000"/>
              <a:gd name="connsiteY6" fmla="*/ 0 h 3852000"/>
              <a:gd name="connsiteX7" fmla="*/ 1380672 w 3852000"/>
              <a:gd name="connsiteY7" fmla="*/ 83739 h 3852000"/>
              <a:gd name="connsiteX8" fmla="*/ 3651903 w 3852000"/>
              <a:gd name="connsiteY8" fmla="*/ 83739 h 3852000"/>
              <a:gd name="connsiteX9" fmla="*/ 3768261 w 3852000"/>
              <a:gd name="connsiteY9" fmla="*/ 200097 h 3852000"/>
              <a:gd name="connsiteX10" fmla="*/ 3768261 w 3852000"/>
              <a:gd name="connsiteY10" fmla="*/ 3651903 h 3852000"/>
              <a:gd name="connsiteX11" fmla="*/ 3651903 w 3852000"/>
              <a:gd name="connsiteY11" fmla="*/ 3768261 h 3852000"/>
              <a:gd name="connsiteX12" fmla="*/ 1380673 w 3852000"/>
              <a:gd name="connsiteY12" fmla="*/ 3768261 h 3852000"/>
              <a:gd name="connsiteX13" fmla="*/ 1464411 w 3852000"/>
              <a:gd name="connsiteY13" fmla="*/ 3852000 h 3852000"/>
              <a:gd name="connsiteX14" fmla="*/ 3667952 w 3852000"/>
              <a:gd name="connsiteY14" fmla="*/ 3852000 h 3852000"/>
              <a:gd name="connsiteX15" fmla="*/ 3852000 w 3852000"/>
              <a:gd name="connsiteY15" fmla="*/ 3667952 h 3852000"/>
              <a:gd name="connsiteX16" fmla="*/ 3852000 w 3852000"/>
              <a:gd name="connsiteY16" fmla="*/ 184048 h 3852000"/>
              <a:gd name="connsiteX17" fmla="*/ 3798093 w 3852000"/>
              <a:gd name="connsiteY17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52000" h="3852000">
                <a:moveTo>
                  <a:pt x="83739" y="1380672"/>
                </a:moveTo>
                <a:lnTo>
                  <a:pt x="0" y="1464412"/>
                </a:lnTo>
                <a:lnTo>
                  <a:pt x="0" y="2387589"/>
                </a:lnTo>
                <a:lnTo>
                  <a:pt x="83739" y="2471327"/>
                </a:lnTo>
                <a:close/>
                <a:moveTo>
                  <a:pt x="3798093" y="53907"/>
                </a:moveTo>
                <a:cubicBezTo>
                  <a:pt x="3764787" y="20600"/>
                  <a:pt x="3718775" y="0"/>
                  <a:pt x="3667952" y="0"/>
                </a:cubicBezTo>
                <a:lnTo>
                  <a:pt x="1464412" y="0"/>
                </a:lnTo>
                <a:lnTo>
                  <a:pt x="1380672" y="83739"/>
                </a:lnTo>
                <a:lnTo>
                  <a:pt x="3651903" y="83739"/>
                </a:lnTo>
                <a:cubicBezTo>
                  <a:pt x="3716166" y="83739"/>
                  <a:pt x="3768261" y="135834"/>
                  <a:pt x="3768261" y="200097"/>
                </a:cubicBezTo>
                <a:lnTo>
                  <a:pt x="3768261" y="3651903"/>
                </a:lnTo>
                <a:cubicBezTo>
                  <a:pt x="3768261" y="3716166"/>
                  <a:pt x="3716166" y="3768261"/>
                  <a:pt x="3651903" y="3768261"/>
                </a:cubicBezTo>
                <a:lnTo>
                  <a:pt x="1380673" y="3768261"/>
                </a:lnTo>
                <a:lnTo>
                  <a:pt x="1464411" y="3852000"/>
                </a:lnTo>
                <a:lnTo>
                  <a:pt x="3667952" y="3852000"/>
                </a:lnTo>
                <a:cubicBezTo>
                  <a:pt x="3769599" y="3852000"/>
                  <a:pt x="3852000" y="3769599"/>
                  <a:pt x="3852000" y="3667952"/>
                </a:cubicBezTo>
                <a:lnTo>
                  <a:pt x="3852000" y="184048"/>
                </a:lnTo>
                <a:cubicBezTo>
                  <a:pt x="3852000" y="133225"/>
                  <a:pt x="3831400" y="87213"/>
                  <a:pt x="3798093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7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24" y="729900"/>
            <a:ext cx="5740940" cy="424732"/>
          </a:xfrm>
        </p:spPr>
        <p:txBody>
          <a:bodyPr wrap="square">
            <a:spAutoFit/>
          </a:bodyPr>
          <a:lstStyle/>
          <a:p>
            <a:r>
              <a:rPr lang="cs-CZ" sz="2400" b="1" dirty="0">
                <a:cs typeface="Arial" charset="0"/>
              </a:rPr>
              <a:t>B) z hlediska organizačního rámce </a:t>
            </a:r>
            <a:endParaRPr lang="cs-CZ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061CED-AE0F-6787-1D61-3134148D9AC9}"/>
              </a:ext>
            </a:extLst>
          </p:cNvPr>
          <p:cNvGrpSpPr/>
          <p:nvPr/>
        </p:nvGrpSpPr>
        <p:grpSpPr>
          <a:xfrm>
            <a:off x="7558719" y="464507"/>
            <a:ext cx="4414335" cy="2404303"/>
            <a:chOff x="7558719" y="464507"/>
            <a:chExt cx="4414335" cy="2404303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8865331-1626-A6A7-F4AD-FE2284DC80BF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7558719" y="46450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03C01C9-817C-1021-6DD2-2C9D5D29B28B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8639030" y="153681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A58E3-ED8A-6751-1512-4AAC67D51776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9376488" y="670572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184C607-96FD-186E-13F9-95EC03DA80FC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10698210" y="1024727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:a16="http://schemas.microsoft.com/office/drawing/2014/main" id="{E3E32C66-D92F-D2AE-CC85-1CC847471DCF}"/>
              </a:ext>
            </a:extLst>
          </p:cNvPr>
          <p:cNvSpPr txBox="1">
            <a:spLocks noChangeArrowheads="1"/>
          </p:cNvSpPr>
          <p:nvPr/>
        </p:nvSpPr>
        <p:spPr>
          <a:xfrm>
            <a:off x="1267375" y="1887810"/>
            <a:ext cx="7902972" cy="478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>
                <a:cs typeface="Arial" charset="0"/>
              </a:rPr>
              <a:t>Základní organizační formy vyučování:</a:t>
            </a:r>
            <a:endParaRPr lang="cs-CZ" sz="2400" dirty="0">
              <a:cs typeface="Arial" charset="0"/>
            </a:endParaRPr>
          </a:p>
          <a:p>
            <a:endParaRPr lang="cs-CZ" sz="2400" dirty="0">
              <a:cs typeface="Arial" charset="0"/>
            </a:endParaRPr>
          </a:p>
          <a:p>
            <a:r>
              <a:rPr lang="cs-CZ" sz="2400" dirty="0">
                <a:cs typeface="Arial" charset="0"/>
              </a:rPr>
              <a:t>vyučovací hodina</a:t>
            </a:r>
          </a:p>
          <a:p>
            <a:pPr lvl="1"/>
            <a:r>
              <a:rPr lang="cs-CZ" sz="2400" dirty="0">
                <a:cs typeface="Arial" charset="0"/>
              </a:rPr>
              <a:t>vyučovací hodina při práci v odděleních</a:t>
            </a:r>
          </a:p>
          <a:p>
            <a:r>
              <a:rPr lang="cs-CZ" sz="2400" dirty="0">
                <a:cs typeface="Arial" charset="0"/>
              </a:rPr>
              <a:t>další typy vyučovacích jednotek, jako jsou např.: </a:t>
            </a:r>
          </a:p>
          <a:p>
            <a:pPr lvl="1"/>
            <a:r>
              <a:rPr lang="cs-CZ" sz="2400" dirty="0">
                <a:cs typeface="Arial" charset="0"/>
              </a:rPr>
              <a:t>vyučovací jednotka v laboratoři,</a:t>
            </a:r>
          </a:p>
          <a:p>
            <a:pPr lvl="1"/>
            <a:r>
              <a:rPr lang="cs-CZ" sz="2400" dirty="0">
                <a:cs typeface="Arial" charset="0"/>
              </a:rPr>
              <a:t>vyučovací jednotka dílnách, na pozemku</a:t>
            </a:r>
          </a:p>
          <a:p>
            <a:pPr lvl="1"/>
            <a:r>
              <a:rPr lang="cs-CZ" sz="2400" dirty="0">
                <a:cs typeface="Arial" charset="0"/>
              </a:rPr>
              <a:t>vycházka a exkurze apod. </a:t>
            </a:r>
          </a:p>
          <a:p>
            <a:pPr marL="457200" lvl="1" indent="0">
              <a:buNone/>
            </a:pPr>
            <a:endParaRPr lang="cs-CZ" dirty="0">
              <a:cs typeface="Arial" charset="0"/>
            </a:endParaRPr>
          </a:p>
          <a:p>
            <a:pPr marL="457200" lvl="1" indent="0">
              <a:buNone/>
            </a:pPr>
            <a:r>
              <a:rPr lang="cs-CZ" sz="2400" i="1" dirty="0">
                <a:cs typeface="Arial" charset="0"/>
              </a:rPr>
              <a:t>Popište činnost činitelů výuky</a:t>
            </a:r>
          </a:p>
          <a:p>
            <a:pPr marL="457200" lvl="1" indent="0">
              <a:buNone/>
            </a:pPr>
            <a:endParaRPr lang="cs-CZ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97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0B71F02-50AA-9ADE-F986-79906C1B9AC2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55AB3A4-A917-D49C-1BF7-078DADE87F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DC0AD88-CEDE-0B59-70EB-B894DC34697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0DF3A2F-50F2-7D22-69D5-47F995767F85}"/>
              </a:ext>
            </a:extLst>
          </p:cNvPr>
          <p:cNvSpPr>
            <a:spLocks noChangeAspect="1"/>
          </p:cNvSpPr>
          <p:nvPr/>
        </p:nvSpPr>
        <p:spPr>
          <a:xfrm rot="10800000">
            <a:off x="5189481" y="146770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AAA428C-E875-92D3-993C-91BE94B2568D}"/>
              </a:ext>
            </a:extLst>
          </p:cNvPr>
          <p:cNvSpPr>
            <a:spLocks noChangeAspect="1"/>
          </p:cNvSpPr>
          <p:nvPr/>
        </p:nvSpPr>
        <p:spPr>
          <a:xfrm>
            <a:off x="6616496" y="538371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F6B1C-6A29-C78D-9EEE-E071C422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3034C-2A9F-A23A-9C0F-9134E891C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95977" y="304620"/>
            <a:ext cx="4680000" cy="2508379"/>
          </a:xfr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b="1" dirty="0">
                <a:cs typeface="Arial" charset="0"/>
              </a:rPr>
              <a:t>Struktura vyučovací hodiny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1" dirty="0">
              <a:cs typeface="Arial" charset="0"/>
            </a:endParaRPr>
          </a:p>
          <a:p>
            <a:r>
              <a:rPr lang="cs-CZ" sz="2400" b="1" dirty="0">
                <a:cs typeface="Arial" charset="0"/>
              </a:rPr>
              <a:t>Hodina základního typu</a:t>
            </a:r>
          </a:p>
          <a:p>
            <a:pPr lvl="1"/>
            <a:r>
              <a:rPr lang="cs-CZ" sz="2400" dirty="0">
                <a:cs typeface="Arial" charset="0"/>
              </a:rPr>
              <a:t>Úvodní část</a:t>
            </a:r>
          </a:p>
          <a:p>
            <a:pPr lvl="1"/>
            <a:r>
              <a:rPr lang="cs-CZ" sz="2400" dirty="0">
                <a:cs typeface="Arial" charset="0"/>
              </a:rPr>
              <a:t>Hlavní část</a:t>
            </a:r>
          </a:p>
          <a:p>
            <a:pPr lvl="1"/>
            <a:r>
              <a:rPr lang="cs-CZ" sz="2400" dirty="0">
                <a:cs typeface="Arial" charset="0"/>
              </a:rPr>
              <a:t>Závěrečná část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39F588-0816-95C1-FD92-D6B07BF642B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33136" y="1029985"/>
            <a:ext cx="6040187" cy="5947782"/>
          </a:xfrm>
        </p:spPr>
        <p:txBody>
          <a:bodyPr/>
          <a:lstStyle/>
          <a:p>
            <a:r>
              <a:rPr lang="cs-CZ" sz="2000" b="1" dirty="0"/>
              <a:t>Vyučovací hodina</a:t>
            </a:r>
          </a:p>
          <a:p>
            <a:endParaRPr lang="cs-CZ" sz="1800" dirty="0"/>
          </a:p>
          <a:p>
            <a:r>
              <a:rPr lang="cs-CZ" sz="1800" b="1" dirty="0"/>
              <a:t>Typy vyučovací hodiny:</a:t>
            </a:r>
          </a:p>
          <a:p>
            <a:r>
              <a:rPr lang="cs-CZ" sz="1800" dirty="0"/>
              <a:t>Podle didaktické funkce a etap:</a:t>
            </a:r>
          </a:p>
          <a:p>
            <a:r>
              <a:rPr lang="cs-CZ" sz="1800" dirty="0"/>
              <a:t>1.)	Hodina základního typu</a:t>
            </a: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/>
              <a:t>2.)	Hodina specifická</a:t>
            </a:r>
          </a:p>
          <a:p>
            <a:r>
              <a:rPr lang="cs-CZ" sz="1800" dirty="0"/>
              <a:t>3.)	Hodina smíšená, kombinovaná</a:t>
            </a:r>
          </a:p>
          <a:p>
            <a:endParaRPr lang="cs-CZ" sz="1800" dirty="0"/>
          </a:p>
          <a:p>
            <a:r>
              <a:rPr lang="cs-CZ" sz="1800" dirty="0"/>
              <a:t>Podle způsobu provedení, podle obsahového zaměření atd.</a:t>
            </a:r>
          </a:p>
          <a:p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3DF37F2-4CA9-FDD8-718C-5EFC2307DE9F}"/>
              </a:ext>
            </a:extLst>
          </p:cNvPr>
          <p:cNvSpPr txBox="1"/>
          <p:nvPr/>
        </p:nvSpPr>
        <p:spPr>
          <a:xfrm>
            <a:off x="1045229" y="91620"/>
            <a:ext cx="501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Charakteristika základních  organizačních forem vyučování</a:t>
            </a:r>
            <a:endParaRPr lang="cs-CZ" sz="2400" dirty="0">
              <a:solidFill>
                <a:schemeClr val="accent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48119A1-0B51-FE31-6CF7-DFCC637BF359}"/>
              </a:ext>
            </a:extLst>
          </p:cNvPr>
          <p:cNvSpPr txBox="1">
            <a:spLocks noChangeArrowheads="1"/>
          </p:cNvSpPr>
          <p:nvPr/>
        </p:nvSpPr>
        <p:spPr>
          <a:xfrm>
            <a:off x="6059153" y="3212976"/>
            <a:ext cx="5597635" cy="54006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Hodina základního typu často předmětem kritiky</a:t>
            </a:r>
          </a:p>
          <a:p>
            <a:pPr lvl="1"/>
            <a:r>
              <a:rPr lang="cs-CZ" sz="1800" dirty="0"/>
              <a:t>Časté užití vytváří stereotyp (vede k nezájmu žáků a šablonovitosti a rutinní práci učitele)</a:t>
            </a:r>
          </a:p>
          <a:p>
            <a:pPr lvl="1">
              <a:buFont typeface="Wingdings" pitchFamily="2" charset="2"/>
              <a:buNone/>
            </a:pPr>
            <a:endParaRPr lang="cs-CZ" sz="1800" dirty="0"/>
          </a:p>
          <a:p>
            <a:r>
              <a:rPr lang="cs-CZ" sz="1800" dirty="0"/>
              <a:t>Požadavek – pestré hodiny</a:t>
            </a:r>
          </a:p>
          <a:p>
            <a:pPr lvl="1"/>
            <a:r>
              <a:rPr lang="cs-CZ" sz="1800" dirty="0"/>
              <a:t>Střídání různých činností, forem i metod práce</a:t>
            </a:r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A9B1974B-BB3E-99C8-D024-C2DFD6B5BD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38006"/>
              </p:ext>
            </p:extLst>
          </p:nvPr>
        </p:nvGraphicFramePr>
        <p:xfrm>
          <a:off x="571949" y="2832309"/>
          <a:ext cx="4856849" cy="2217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2922">
                  <a:extLst>
                    <a:ext uri="{9D8B030D-6E8A-4147-A177-3AD203B41FA5}">
                      <a16:colId xmlns:a16="http://schemas.microsoft.com/office/drawing/2014/main" val="2498114686"/>
                    </a:ext>
                  </a:extLst>
                </a:gridCol>
                <a:gridCol w="2253927">
                  <a:extLst>
                    <a:ext uri="{9D8B030D-6E8A-4147-A177-3AD203B41FA5}">
                      <a16:colId xmlns:a16="http://schemas.microsoft.com/office/drawing/2014/main" val="1829504036"/>
                    </a:ext>
                  </a:extLst>
                </a:gridCol>
              </a:tblGrid>
              <a:tr h="5880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FÁZE VYUČOVACÍHO PROCESU V TRADIČNÍM POJETÍ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FÁZE VYUČOVACÍHO PROCESU V KONSTRUKTIVISTICKÉM POJETÍ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tzv. </a:t>
                      </a:r>
                      <a:r>
                        <a:rPr lang="cs-CZ" sz="11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Třífázový model učení (EUR)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986404637"/>
                  </a:ext>
                </a:extLst>
              </a:tr>
              <a:tr h="285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Motivace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Evokace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872152316"/>
                  </a:ext>
                </a:extLst>
              </a:tr>
              <a:tr h="285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Expozice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Uvědomění si významu nové informace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650133151"/>
                  </a:ext>
                </a:extLst>
              </a:tr>
              <a:tr h="285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Fixace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Reflexe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667210766"/>
                  </a:ext>
                </a:extLst>
              </a:tr>
              <a:tr h="285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Diagnóza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049513068"/>
                  </a:ext>
                </a:extLst>
              </a:tr>
              <a:tr h="285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(Odborná literatura někdy uvádí ještě fázi aplikační)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 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22552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763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784</Words>
  <Application>Microsoft Office PowerPoint</Application>
  <PresentationFormat>Širokoúhlá obrazovka</PresentationFormat>
  <Paragraphs>149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Garamond</vt:lpstr>
      <vt:lpstr>Times New Roman</vt:lpstr>
      <vt:lpstr>Wingdings</vt:lpstr>
      <vt:lpstr>Office Theme</vt:lpstr>
      <vt:lpstr>Okruh č. 9: Organizační formy vyučování</vt:lpstr>
      <vt:lpstr>Prezentace aplikace PowerPoint</vt:lpstr>
      <vt:lpstr>Model organizační formy  dle J. Solfronka, 1995</vt:lpstr>
      <vt:lpstr>Třídění organizačních forem</vt:lpstr>
      <vt:lpstr> A) z hlediska počtu žáků </vt:lpstr>
      <vt:lpstr>Grafické znázornění komunikační struktury </vt:lpstr>
      <vt:lpstr>Prezentace aplikace PowerPoint</vt:lpstr>
      <vt:lpstr>B) z hlediska organizačního rámce </vt:lpstr>
      <vt:lpstr>Prezentace aplikace PowerPoint</vt:lpstr>
      <vt:lpstr>Prezentace aplikace PowerPoint</vt:lpstr>
      <vt:lpstr>Prezentace aplikace PowerPoint</vt:lpstr>
      <vt:lpstr>C) další organizační formy vyučování 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125</cp:revision>
  <dcterms:created xsi:type="dcterms:W3CDTF">2023-04-24T08:53:15Z</dcterms:created>
  <dcterms:modified xsi:type="dcterms:W3CDTF">2023-11-20T21:20:40Z</dcterms:modified>
</cp:coreProperties>
</file>