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9" r:id="rId2"/>
    <p:sldId id="263" r:id="rId3"/>
    <p:sldId id="264" r:id="rId4"/>
    <p:sldId id="265" r:id="rId5"/>
    <p:sldId id="266" r:id="rId6"/>
    <p:sldId id="268" r:id="rId7"/>
    <p:sldId id="310" r:id="rId8"/>
    <p:sldId id="290" r:id="rId9"/>
    <p:sldId id="311" r:id="rId10"/>
    <p:sldId id="312" r:id="rId11"/>
    <p:sldId id="313" r:id="rId12"/>
    <p:sldId id="270" r:id="rId13"/>
    <p:sldId id="314" r:id="rId14"/>
    <p:sldId id="287" r:id="rId15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12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  <p15:guide id="4" orient="horz" pos="1888" userDrawn="1">
          <p15:clr>
            <a:srgbClr val="A4A3A4"/>
          </p15:clr>
        </p15:guide>
        <p15:guide id="5" pos="18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AD"/>
    <a:srgbClr val="5CB8E2"/>
    <a:srgbClr val="FFF358"/>
    <a:srgbClr val="ED2E62"/>
    <a:srgbClr val="E5AA2D"/>
    <a:srgbClr val="F59BB3"/>
    <a:srgbClr val="FCD500"/>
    <a:srgbClr val="A9ABAE"/>
    <a:srgbClr val="F9CAD4"/>
    <a:srgbClr val="6A86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20" autoAdjust="0"/>
    <p:restoredTop sz="96482" autoAdjust="0"/>
  </p:normalViewPr>
  <p:slideViewPr>
    <p:cSldViewPr>
      <p:cViewPr varScale="1">
        <p:scale>
          <a:sx n="104" d="100"/>
          <a:sy n="104" d="100"/>
        </p:scale>
        <p:origin x="144" y="234"/>
      </p:cViewPr>
      <p:guideLst>
        <p:guide orient="horz" pos="3612"/>
        <p:guide pos="4702"/>
        <p:guide pos="3613"/>
        <p:guide orient="horz" pos="1888"/>
        <p:guide pos="18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C0DBA-1A04-4C88-8EC1-2E73F2D17AF7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B6A60-CC6C-462D-B6F2-1282D78B318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4204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2108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773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5318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846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2758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735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76768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35581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20000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600000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40591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FF845028-9E30-67DA-9958-700C10291D2D}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1079500" y="1079500"/>
            <a:ext cx="2160588" cy="216058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382A44B4-3A80-5862-A629-B052C97E8CA6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3600000" y="1079412"/>
            <a:ext cx="2160588" cy="216058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1C5B1EA4-FF74-A9BE-FCFC-D0FBCD38E8D6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120000" y="1079412"/>
            <a:ext cx="2160588" cy="2160588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76CFD83F-79AE-10AB-A04B-0FF7836549D1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8640297" y="1079412"/>
            <a:ext cx="2160588" cy="2160588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37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>
            <a:extLst>
              <a:ext uri="{FF2B5EF4-FFF2-40B4-BE49-F238E27FC236}">
                <a16:creationId xmlns:a16="http://schemas.microsoft.com/office/drawing/2014/main" id="{DDAD68AC-39CE-063A-604C-C5D0F0246FD1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3A3E98B9-D283-C925-E0A7-5F64E65E57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088130" y="2420887"/>
            <a:ext cx="4015740" cy="1520190"/>
            <a:chOff x="1720" y="814"/>
            <a:chExt cx="2108" cy="798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A81765AF-85BC-CD0B-F780-F29928E9D323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720" y="814"/>
              <a:ext cx="2108" cy="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FABDE211-1CFB-5AA4-BB91-C63B5A43EFE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63" y="814"/>
              <a:ext cx="10" cy="798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42324AD2-86C2-63CE-C9B0-0D5E16265E9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43" y="849"/>
              <a:ext cx="74" cy="117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EE9662CC-C327-A684-9A31-0F897E7D62D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0" y="886"/>
              <a:ext cx="70" cy="82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912A2F67-B9C1-E976-07D3-350E9870B5F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05" y="841"/>
              <a:ext cx="88" cy="127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0DC72B03-DDE7-D976-811A-DD0B749A693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01" y="886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722F5B7F-52A2-6B25-5874-EEE54082143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84" y="886"/>
              <a:ext cx="79" cy="12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0557532F-4C5C-E354-24A8-29CED4A86C9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0" y="886"/>
              <a:ext cx="80" cy="82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F97D7F7C-1CC2-45B1-DCDC-EE48254EC9A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3" y="886"/>
              <a:ext cx="79" cy="12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13">
              <a:extLst>
                <a:ext uri="{FF2B5EF4-FFF2-40B4-BE49-F238E27FC236}">
                  <a16:creationId xmlns:a16="http://schemas.microsoft.com/office/drawing/2014/main" id="{6F83DACC-3C38-BDA7-6727-8CD52E5752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53" y="850"/>
              <a:ext cx="23" cy="116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0" name="Freeform 14">
              <a:extLst>
                <a:ext uri="{FF2B5EF4-FFF2-40B4-BE49-F238E27FC236}">
                  <a16:creationId xmlns:a16="http://schemas.microsoft.com/office/drawing/2014/main" id="{66085FE3-F346-1D8D-CE04-CD5A3676B12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5" y="886"/>
              <a:ext cx="63" cy="82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1FAA1D98-029A-C1D4-2B96-F3D0873E60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5" y="841"/>
              <a:ext cx="74" cy="125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FA16FB4C-191F-9507-4A3C-E211D87CB8B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555" y="844"/>
              <a:ext cx="76" cy="124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3" name="Freeform 17">
              <a:extLst>
                <a:ext uri="{FF2B5EF4-FFF2-40B4-BE49-F238E27FC236}">
                  <a16:creationId xmlns:a16="http://schemas.microsoft.com/office/drawing/2014/main" id="{2EC5063F-D58F-4C6C-718A-E2EC80E16D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3" y="1038"/>
              <a:ext cx="59" cy="122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18">
              <a:extLst>
                <a:ext uri="{FF2B5EF4-FFF2-40B4-BE49-F238E27FC236}">
                  <a16:creationId xmlns:a16="http://schemas.microsoft.com/office/drawing/2014/main" id="{33BA47CF-0594-90E3-DDA8-ACF6366F00B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92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5" name="Freeform 19">
              <a:extLst>
                <a:ext uri="{FF2B5EF4-FFF2-40B4-BE49-F238E27FC236}">
                  <a16:creationId xmlns:a16="http://schemas.microsoft.com/office/drawing/2014/main" id="{D8855896-7DD0-1FEE-1E65-C99D4DEA8E3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3" y="1036"/>
              <a:ext cx="75" cy="124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20">
              <a:extLst>
                <a:ext uri="{FF2B5EF4-FFF2-40B4-BE49-F238E27FC236}">
                  <a16:creationId xmlns:a16="http://schemas.microsoft.com/office/drawing/2014/main" id="{81D9EC6E-4010-A944-8CC7-3DA1E92EA9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72" y="1081"/>
              <a:ext cx="82" cy="82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21">
              <a:extLst>
                <a:ext uri="{FF2B5EF4-FFF2-40B4-BE49-F238E27FC236}">
                  <a16:creationId xmlns:a16="http://schemas.microsoft.com/office/drawing/2014/main" id="{88DD8649-D007-28A0-2B4A-59D57162D5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70" y="1036"/>
              <a:ext cx="18" cy="124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22">
              <a:extLst>
                <a:ext uri="{FF2B5EF4-FFF2-40B4-BE49-F238E27FC236}">
                  <a16:creationId xmlns:a16="http://schemas.microsoft.com/office/drawing/2014/main" id="{B1EF9A24-DBFA-9C11-3F66-D73CABD329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06" y="1056"/>
              <a:ext cx="59" cy="107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23">
              <a:extLst>
                <a:ext uri="{FF2B5EF4-FFF2-40B4-BE49-F238E27FC236}">
                  <a16:creationId xmlns:a16="http://schemas.microsoft.com/office/drawing/2014/main" id="{4D247662-DAD1-3AB4-2931-8C25BAD31E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5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0" name="Freeform 24">
              <a:extLst>
                <a:ext uri="{FF2B5EF4-FFF2-40B4-BE49-F238E27FC236}">
                  <a16:creationId xmlns:a16="http://schemas.microsoft.com/office/drawing/2014/main" id="{64C966AE-1C2E-7960-410D-82DC5340C8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720" y="966"/>
              <a:ext cx="487" cy="496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rgbClr val="E4A7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1" name="Freeform 25">
              <a:extLst>
                <a:ext uri="{FF2B5EF4-FFF2-40B4-BE49-F238E27FC236}">
                  <a16:creationId xmlns:a16="http://schemas.microsoft.com/office/drawing/2014/main" id="{96114CF2-15CA-1EE8-81D3-4A8CAAC0103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7" y="1390"/>
              <a:ext cx="66" cy="87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2" name="Freeform 26">
              <a:extLst>
                <a:ext uri="{FF2B5EF4-FFF2-40B4-BE49-F238E27FC236}">
                  <a16:creationId xmlns:a16="http://schemas.microsoft.com/office/drawing/2014/main" id="{AA4D9010-415B-F8E5-91E3-FFB0D7FE5C5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2" y="1417"/>
              <a:ext cx="61" cy="58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27">
              <a:extLst>
                <a:ext uri="{FF2B5EF4-FFF2-40B4-BE49-F238E27FC236}">
                  <a16:creationId xmlns:a16="http://schemas.microsoft.com/office/drawing/2014/main" id="{5B57EAA3-08D5-CDBB-6A71-07E9932A36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90" y="1390"/>
              <a:ext cx="16" cy="85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28">
              <a:extLst>
                <a:ext uri="{FF2B5EF4-FFF2-40B4-BE49-F238E27FC236}">
                  <a16:creationId xmlns:a16="http://schemas.microsoft.com/office/drawing/2014/main" id="{9139351E-2232-2E28-E86A-A06391BA177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14" y="1418"/>
              <a:ext cx="57" cy="58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29">
              <a:extLst>
                <a:ext uri="{FF2B5EF4-FFF2-40B4-BE49-F238E27FC236}">
                  <a16:creationId xmlns:a16="http://schemas.microsoft.com/office/drawing/2014/main" id="{260DA7A1-636C-5E6B-EB46-7E98A41212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76" y="1417"/>
              <a:ext cx="51" cy="6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30">
              <a:extLst>
                <a:ext uri="{FF2B5EF4-FFF2-40B4-BE49-F238E27FC236}">
                  <a16:creationId xmlns:a16="http://schemas.microsoft.com/office/drawing/2014/main" id="{4048133B-F98E-6319-6161-FCE8F5852C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32" y="1417"/>
              <a:ext cx="50" cy="58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31">
              <a:extLst>
                <a:ext uri="{FF2B5EF4-FFF2-40B4-BE49-F238E27FC236}">
                  <a16:creationId xmlns:a16="http://schemas.microsoft.com/office/drawing/2014/main" id="{2A6058FD-A8DE-F7BE-BC5B-9678B077D8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4" y="1418"/>
              <a:ext cx="49" cy="57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32">
              <a:extLst>
                <a:ext uri="{FF2B5EF4-FFF2-40B4-BE49-F238E27FC236}">
                  <a16:creationId xmlns:a16="http://schemas.microsoft.com/office/drawing/2014/main" id="{3074BCE5-B08B-7FBB-2ACE-668F2EF13A7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43" y="1390"/>
              <a:ext cx="17" cy="85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33">
              <a:extLst>
                <a:ext uri="{FF2B5EF4-FFF2-40B4-BE49-F238E27FC236}">
                  <a16:creationId xmlns:a16="http://schemas.microsoft.com/office/drawing/2014/main" id="{E82CD4CC-38F1-711E-6495-DB4BF0B4FB7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70" y="1398"/>
              <a:ext cx="43" cy="79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34">
              <a:extLst>
                <a:ext uri="{FF2B5EF4-FFF2-40B4-BE49-F238E27FC236}">
                  <a16:creationId xmlns:a16="http://schemas.microsoft.com/office/drawing/2014/main" id="{061461D4-0B04-397E-3E33-31962B1AD8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18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35">
              <a:extLst>
                <a:ext uri="{FF2B5EF4-FFF2-40B4-BE49-F238E27FC236}">
                  <a16:creationId xmlns:a16="http://schemas.microsoft.com/office/drawing/2014/main" id="{D3FFD88A-C1BC-E273-4232-AD83DAFCBA1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9" y="1389"/>
              <a:ext cx="55" cy="86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36">
              <a:extLst>
                <a:ext uri="{FF2B5EF4-FFF2-40B4-BE49-F238E27FC236}">
                  <a16:creationId xmlns:a16="http://schemas.microsoft.com/office/drawing/2014/main" id="{C0968B36-8FDB-E045-39BB-187F2035FBA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75" y="1417"/>
              <a:ext cx="57" cy="6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37">
              <a:extLst>
                <a:ext uri="{FF2B5EF4-FFF2-40B4-BE49-F238E27FC236}">
                  <a16:creationId xmlns:a16="http://schemas.microsoft.com/office/drawing/2014/main" id="{E963A9B5-FC10-E96A-7A83-174F3EB5F4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41" y="1383"/>
              <a:ext cx="13" cy="92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38">
              <a:extLst>
                <a:ext uri="{FF2B5EF4-FFF2-40B4-BE49-F238E27FC236}">
                  <a16:creationId xmlns:a16="http://schemas.microsoft.com/office/drawing/2014/main" id="{B5293556-4726-2524-7737-5C515EA3375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66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39">
              <a:extLst>
                <a:ext uri="{FF2B5EF4-FFF2-40B4-BE49-F238E27FC236}">
                  <a16:creationId xmlns:a16="http://schemas.microsoft.com/office/drawing/2014/main" id="{09316612-8BED-B96B-6581-D608BFDC59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7" y="1417"/>
              <a:ext cx="47" cy="6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Freeform 40">
              <a:extLst>
                <a:ext uri="{FF2B5EF4-FFF2-40B4-BE49-F238E27FC236}">
                  <a16:creationId xmlns:a16="http://schemas.microsoft.com/office/drawing/2014/main" id="{075AA0AD-2A28-872B-010C-CA81221BE95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4" y="1383"/>
              <a:ext cx="55" cy="92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41">
              <a:extLst>
                <a:ext uri="{FF2B5EF4-FFF2-40B4-BE49-F238E27FC236}">
                  <a16:creationId xmlns:a16="http://schemas.microsoft.com/office/drawing/2014/main" id="{4A358E52-CF03-CD5C-FCCF-B9B81F6C8EB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40" y="1385"/>
              <a:ext cx="51" cy="92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42">
              <a:extLst>
                <a:ext uri="{FF2B5EF4-FFF2-40B4-BE49-F238E27FC236}">
                  <a16:creationId xmlns:a16="http://schemas.microsoft.com/office/drawing/2014/main" id="{18856636-2DF9-9190-BBC9-44FA6E8EA3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04" y="1383"/>
              <a:ext cx="52" cy="92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9" name="Freeform 43">
              <a:extLst>
                <a:ext uri="{FF2B5EF4-FFF2-40B4-BE49-F238E27FC236}">
                  <a16:creationId xmlns:a16="http://schemas.microsoft.com/office/drawing/2014/main" id="{0731A85F-A06B-4E8F-FCAC-F5ED0D11658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70" y="1417"/>
              <a:ext cx="58" cy="6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44">
              <a:extLst>
                <a:ext uri="{FF2B5EF4-FFF2-40B4-BE49-F238E27FC236}">
                  <a16:creationId xmlns:a16="http://schemas.microsoft.com/office/drawing/2014/main" id="{EFE10289-981B-7D09-7B77-5E0C0289A1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8" y="1549"/>
              <a:ext cx="57" cy="58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45">
              <a:extLst>
                <a:ext uri="{FF2B5EF4-FFF2-40B4-BE49-F238E27FC236}">
                  <a16:creationId xmlns:a16="http://schemas.microsoft.com/office/drawing/2014/main" id="{310B7706-60F7-43E2-6817-FA95BC64DDB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4" y="1519"/>
              <a:ext cx="86" cy="89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46">
              <a:extLst>
                <a:ext uri="{FF2B5EF4-FFF2-40B4-BE49-F238E27FC236}">
                  <a16:creationId xmlns:a16="http://schemas.microsoft.com/office/drawing/2014/main" id="{638FFF7D-C3EA-A35F-3BD2-1FF9730B59E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22" y="1514"/>
              <a:ext cx="13" cy="92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47">
              <a:extLst>
                <a:ext uri="{FF2B5EF4-FFF2-40B4-BE49-F238E27FC236}">
                  <a16:creationId xmlns:a16="http://schemas.microsoft.com/office/drawing/2014/main" id="{34909215-9BF5-B522-6B10-3EA3429CD76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4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48">
              <a:extLst>
                <a:ext uri="{FF2B5EF4-FFF2-40B4-BE49-F238E27FC236}">
                  <a16:creationId xmlns:a16="http://schemas.microsoft.com/office/drawing/2014/main" id="{F09099F3-1B6A-77FF-E06C-1C101A935F7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12" y="1548"/>
              <a:ext cx="94" cy="58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49">
              <a:extLst>
                <a:ext uri="{FF2B5EF4-FFF2-40B4-BE49-F238E27FC236}">
                  <a16:creationId xmlns:a16="http://schemas.microsoft.com/office/drawing/2014/main" id="{8CA8D183-AB11-5548-CDEF-A08965BB8F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50">
              <a:extLst>
                <a:ext uri="{FF2B5EF4-FFF2-40B4-BE49-F238E27FC236}">
                  <a16:creationId xmlns:a16="http://schemas.microsoft.com/office/drawing/2014/main" id="{5CEB062A-9273-FEF5-AE63-82C07A23BB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92" y="1548"/>
              <a:ext cx="61" cy="6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51">
              <a:extLst>
                <a:ext uri="{FF2B5EF4-FFF2-40B4-BE49-F238E27FC236}">
                  <a16:creationId xmlns:a16="http://schemas.microsoft.com/office/drawing/2014/main" id="{64524AD9-61A1-9531-E942-A608E14C1BA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8" y="1548"/>
              <a:ext cx="46" cy="6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52">
              <a:extLst>
                <a:ext uri="{FF2B5EF4-FFF2-40B4-BE49-F238E27FC236}">
                  <a16:creationId xmlns:a16="http://schemas.microsoft.com/office/drawing/2014/main" id="{6D0FFF82-C47B-68EF-970E-75A72F34B97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2" y="1521"/>
              <a:ext cx="17" cy="85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99B3412-973F-B49B-2DBB-2F9C6D871B9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70" name="Group 55">
              <a:extLst>
                <a:ext uri="{FF2B5EF4-FFF2-40B4-BE49-F238E27FC236}">
                  <a16:creationId xmlns:a16="http://schemas.microsoft.com/office/drawing/2014/main" id="{9A0150C2-4F5E-F37E-E8A0-B0CB5C89585B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52" name="AutoShape 54">
                <a:extLst>
                  <a:ext uri="{FF2B5EF4-FFF2-40B4-BE49-F238E27FC236}">
                    <a16:creationId xmlns:a16="http://schemas.microsoft.com/office/drawing/2014/main" id="{75A0239A-9846-BF22-178A-36DB8019B57E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3" name="Freeform 56">
                <a:extLst>
                  <a:ext uri="{FF2B5EF4-FFF2-40B4-BE49-F238E27FC236}">
                    <a16:creationId xmlns:a16="http://schemas.microsoft.com/office/drawing/2014/main" id="{9C3AFAE7-2C6B-19DF-6520-223EBC22BE7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71" name="Group 59">
              <a:extLst>
                <a:ext uri="{FF2B5EF4-FFF2-40B4-BE49-F238E27FC236}">
                  <a16:creationId xmlns:a16="http://schemas.microsoft.com/office/drawing/2014/main" id="{26792C9D-6642-8B07-2AE8-5DE5443D4E51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225" name="AutoShape 58">
                <a:extLst>
                  <a:ext uri="{FF2B5EF4-FFF2-40B4-BE49-F238E27FC236}">
                    <a16:creationId xmlns:a16="http://schemas.microsoft.com/office/drawing/2014/main" id="{16E5357A-D719-63ED-E00C-C6240EE1B868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6" name="Freeform 60">
                <a:extLst>
                  <a:ext uri="{FF2B5EF4-FFF2-40B4-BE49-F238E27FC236}">
                    <a16:creationId xmlns:a16="http://schemas.microsoft.com/office/drawing/2014/main" id="{887D9C11-CD22-CD21-C1F1-9BDF8EC9952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7" name="Freeform 61">
                <a:extLst>
                  <a:ext uri="{FF2B5EF4-FFF2-40B4-BE49-F238E27FC236}">
                    <a16:creationId xmlns:a16="http://schemas.microsoft.com/office/drawing/2014/main" id="{7EFC75D4-C2D9-327B-B4E5-90BFC22A350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8" name="Freeform 62">
                <a:extLst>
                  <a:ext uri="{FF2B5EF4-FFF2-40B4-BE49-F238E27FC236}">
                    <a16:creationId xmlns:a16="http://schemas.microsoft.com/office/drawing/2014/main" id="{1563B87A-4376-801F-641A-3CC60AA666B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9" name="Freeform 63">
                <a:extLst>
                  <a:ext uri="{FF2B5EF4-FFF2-40B4-BE49-F238E27FC236}">
                    <a16:creationId xmlns:a16="http://schemas.microsoft.com/office/drawing/2014/main" id="{D452EDFA-F15F-CA60-4C93-E814B040F20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0" name="Freeform 64">
                <a:extLst>
                  <a:ext uri="{FF2B5EF4-FFF2-40B4-BE49-F238E27FC236}">
                    <a16:creationId xmlns:a16="http://schemas.microsoft.com/office/drawing/2014/main" id="{7C7BB54E-0087-46CF-F1E7-7FEB4ECE29F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1" name="Freeform 65">
                <a:extLst>
                  <a:ext uri="{FF2B5EF4-FFF2-40B4-BE49-F238E27FC236}">
                    <a16:creationId xmlns:a16="http://schemas.microsoft.com/office/drawing/2014/main" id="{977325F9-00FC-B12C-130F-9CAE072268B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2" name="Freeform 66">
                <a:extLst>
                  <a:ext uri="{FF2B5EF4-FFF2-40B4-BE49-F238E27FC236}">
                    <a16:creationId xmlns:a16="http://schemas.microsoft.com/office/drawing/2014/main" id="{B0DD557C-6AF9-6BC9-5731-42DC9FDB608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3" name="Freeform 67">
                <a:extLst>
                  <a:ext uri="{FF2B5EF4-FFF2-40B4-BE49-F238E27FC236}">
                    <a16:creationId xmlns:a16="http://schemas.microsoft.com/office/drawing/2014/main" id="{BC060AE1-2845-AA94-F0E6-B4AD6ADB78B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4" name="Freeform 68">
                <a:extLst>
                  <a:ext uri="{FF2B5EF4-FFF2-40B4-BE49-F238E27FC236}">
                    <a16:creationId xmlns:a16="http://schemas.microsoft.com/office/drawing/2014/main" id="{03275AD0-8817-0D9C-9E1D-38BC0263EBF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5" name="Freeform 69">
                <a:extLst>
                  <a:ext uri="{FF2B5EF4-FFF2-40B4-BE49-F238E27FC236}">
                    <a16:creationId xmlns:a16="http://schemas.microsoft.com/office/drawing/2014/main" id="{9C76F3B8-DDAC-9458-D8A6-C534CB52647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6" name="Freeform 70">
                <a:extLst>
                  <a:ext uri="{FF2B5EF4-FFF2-40B4-BE49-F238E27FC236}">
                    <a16:creationId xmlns:a16="http://schemas.microsoft.com/office/drawing/2014/main" id="{DC18638C-7670-B6B3-72F2-BF24D7DC9FD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7" name="Freeform 71">
                <a:extLst>
                  <a:ext uri="{FF2B5EF4-FFF2-40B4-BE49-F238E27FC236}">
                    <a16:creationId xmlns:a16="http://schemas.microsoft.com/office/drawing/2014/main" id="{966B43A2-761E-DB37-EA48-EEA9963602B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8" name="Freeform 72">
                <a:extLst>
                  <a:ext uri="{FF2B5EF4-FFF2-40B4-BE49-F238E27FC236}">
                    <a16:creationId xmlns:a16="http://schemas.microsoft.com/office/drawing/2014/main" id="{15484C40-62B7-5574-DD0A-4DD593A1C96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9" name="Freeform 73">
                <a:extLst>
                  <a:ext uri="{FF2B5EF4-FFF2-40B4-BE49-F238E27FC236}">
                    <a16:creationId xmlns:a16="http://schemas.microsoft.com/office/drawing/2014/main" id="{630744AD-3BE0-0C8F-CFDA-B3F819BB98F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0" name="Freeform 74">
                <a:extLst>
                  <a:ext uri="{FF2B5EF4-FFF2-40B4-BE49-F238E27FC236}">
                    <a16:creationId xmlns:a16="http://schemas.microsoft.com/office/drawing/2014/main" id="{6B655CD7-3A1D-8232-AE2F-B2352CAE501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1" name="Freeform 75">
                <a:extLst>
                  <a:ext uri="{FF2B5EF4-FFF2-40B4-BE49-F238E27FC236}">
                    <a16:creationId xmlns:a16="http://schemas.microsoft.com/office/drawing/2014/main" id="{6D781E3A-5391-1D84-C068-176C0E358E4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2" name="Freeform 76">
                <a:extLst>
                  <a:ext uri="{FF2B5EF4-FFF2-40B4-BE49-F238E27FC236}">
                    <a16:creationId xmlns:a16="http://schemas.microsoft.com/office/drawing/2014/main" id="{B603EF75-6951-E505-96E6-D31853142B0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3" name="Freeform 77">
                <a:extLst>
                  <a:ext uri="{FF2B5EF4-FFF2-40B4-BE49-F238E27FC236}">
                    <a16:creationId xmlns:a16="http://schemas.microsoft.com/office/drawing/2014/main" id="{9F5EE518-4B52-CEAF-52FE-F97891621EA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4" name="Freeform 78">
                <a:extLst>
                  <a:ext uri="{FF2B5EF4-FFF2-40B4-BE49-F238E27FC236}">
                    <a16:creationId xmlns:a16="http://schemas.microsoft.com/office/drawing/2014/main" id="{5B3AB81A-B72C-3D6A-3DE7-22ADEE23CF2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5" name="Freeform 79">
                <a:extLst>
                  <a:ext uri="{FF2B5EF4-FFF2-40B4-BE49-F238E27FC236}">
                    <a16:creationId xmlns:a16="http://schemas.microsoft.com/office/drawing/2014/main" id="{00E05EC7-8081-3EB5-B091-C04353AC541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6" name="Freeform 80">
                <a:extLst>
                  <a:ext uri="{FF2B5EF4-FFF2-40B4-BE49-F238E27FC236}">
                    <a16:creationId xmlns:a16="http://schemas.microsoft.com/office/drawing/2014/main" id="{CF4D7EBA-A715-9537-4011-A6FCEC62F1B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7" name="Freeform 81">
                <a:extLst>
                  <a:ext uri="{FF2B5EF4-FFF2-40B4-BE49-F238E27FC236}">
                    <a16:creationId xmlns:a16="http://schemas.microsoft.com/office/drawing/2014/main" id="{17DF56D0-B00B-5F99-099A-535CF29A9EE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8" name="Freeform 82">
                <a:extLst>
                  <a:ext uri="{FF2B5EF4-FFF2-40B4-BE49-F238E27FC236}">
                    <a16:creationId xmlns:a16="http://schemas.microsoft.com/office/drawing/2014/main" id="{84B8D6EB-C95C-611C-9DB0-A6C27E96BED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9" name="Freeform 83">
                <a:extLst>
                  <a:ext uri="{FF2B5EF4-FFF2-40B4-BE49-F238E27FC236}">
                    <a16:creationId xmlns:a16="http://schemas.microsoft.com/office/drawing/2014/main" id="{93FA59C8-1AF7-3C24-3034-09499204107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0" name="Freeform 84">
                <a:extLst>
                  <a:ext uri="{FF2B5EF4-FFF2-40B4-BE49-F238E27FC236}">
                    <a16:creationId xmlns:a16="http://schemas.microsoft.com/office/drawing/2014/main" id="{71E48A9C-E75C-A631-953E-EB224411DE7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1" name="Freeform 85">
                <a:extLst>
                  <a:ext uri="{FF2B5EF4-FFF2-40B4-BE49-F238E27FC236}">
                    <a16:creationId xmlns:a16="http://schemas.microsoft.com/office/drawing/2014/main" id="{58587B81-2A63-1400-3E87-3E53A6A4203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72" name="Group 88">
              <a:extLst>
                <a:ext uri="{FF2B5EF4-FFF2-40B4-BE49-F238E27FC236}">
                  <a16:creationId xmlns:a16="http://schemas.microsoft.com/office/drawing/2014/main" id="{57694EA1-46A1-BE27-6B65-612AFBA64B2E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108" name="AutoShape 87">
                <a:extLst>
                  <a:ext uri="{FF2B5EF4-FFF2-40B4-BE49-F238E27FC236}">
                    <a16:creationId xmlns:a16="http://schemas.microsoft.com/office/drawing/2014/main" id="{314ED35D-8C03-7987-6ED4-2292AAAC508E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09" name="Freeform 89">
                <a:extLst>
                  <a:ext uri="{FF2B5EF4-FFF2-40B4-BE49-F238E27FC236}">
                    <a16:creationId xmlns:a16="http://schemas.microsoft.com/office/drawing/2014/main" id="{6DBCB448-384E-615C-A24D-34B9131589C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0" name="Freeform 90">
                <a:extLst>
                  <a:ext uri="{FF2B5EF4-FFF2-40B4-BE49-F238E27FC236}">
                    <a16:creationId xmlns:a16="http://schemas.microsoft.com/office/drawing/2014/main" id="{CECAF207-179E-EC6C-EABF-6BB6AE6E8A6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11" name="Rectangle 91">
                <a:extLst>
                  <a:ext uri="{FF2B5EF4-FFF2-40B4-BE49-F238E27FC236}">
                    <a16:creationId xmlns:a16="http://schemas.microsoft.com/office/drawing/2014/main" id="{23988A0B-B4EB-0611-2ED6-4043C0C9305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Freeform 92">
                <a:extLst>
                  <a:ext uri="{FF2B5EF4-FFF2-40B4-BE49-F238E27FC236}">
                    <a16:creationId xmlns:a16="http://schemas.microsoft.com/office/drawing/2014/main" id="{8A514CC6-C2BC-21CC-E414-9030CC6D0E4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Rectangle 93">
                <a:extLst>
                  <a:ext uri="{FF2B5EF4-FFF2-40B4-BE49-F238E27FC236}">
                    <a16:creationId xmlns:a16="http://schemas.microsoft.com/office/drawing/2014/main" id="{B504A301-E2C7-9E01-1D74-B90CA23DAFC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94">
                <a:extLst>
                  <a:ext uri="{FF2B5EF4-FFF2-40B4-BE49-F238E27FC236}">
                    <a16:creationId xmlns:a16="http://schemas.microsoft.com/office/drawing/2014/main" id="{7A12416B-86DC-A3FD-F7DB-9281F47C62B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95">
                <a:extLst>
                  <a:ext uri="{FF2B5EF4-FFF2-40B4-BE49-F238E27FC236}">
                    <a16:creationId xmlns:a16="http://schemas.microsoft.com/office/drawing/2014/main" id="{64CDB228-E15E-2932-D623-53FE1042F6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96">
                <a:extLst>
                  <a:ext uri="{FF2B5EF4-FFF2-40B4-BE49-F238E27FC236}">
                    <a16:creationId xmlns:a16="http://schemas.microsoft.com/office/drawing/2014/main" id="{8A539DB3-7208-3077-7CC8-F99AF974862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97">
                <a:extLst>
                  <a:ext uri="{FF2B5EF4-FFF2-40B4-BE49-F238E27FC236}">
                    <a16:creationId xmlns:a16="http://schemas.microsoft.com/office/drawing/2014/main" id="{FBBE5274-27D1-85B6-B341-16B0F941E20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98">
                <a:extLst>
                  <a:ext uri="{FF2B5EF4-FFF2-40B4-BE49-F238E27FC236}">
                    <a16:creationId xmlns:a16="http://schemas.microsoft.com/office/drawing/2014/main" id="{5D64A43D-54F6-F42E-AAB8-FB12EF284E6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99">
                <a:extLst>
                  <a:ext uri="{FF2B5EF4-FFF2-40B4-BE49-F238E27FC236}">
                    <a16:creationId xmlns:a16="http://schemas.microsoft.com/office/drawing/2014/main" id="{D0C312C1-9F55-BDDE-5F99-42C7CDD1D7D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100">
                <a:extLst>
                  <a:ext uri="{FF2B5EF4-FFF2-40B4-BE49-F238E27FC236}">
                    <a16:creationId xmlns:a16="http://schemas.microsoft.com/office/drawing/2014/main" id="{8DE15214-B6A1-3D1B-E2E7-68FB91EE010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101">
                <a:extLst>
                  <a:ext uri="{FF2B5EF4-FFF2-40B4-BE49-F238E27FC236}">
                    <a16:creationId xmlns:a16="http://schemas.microsoft.com/office/drawing/2014/main" id="{20C977FB-6B93-CBA6-6EDB-B337A5CFF4A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102">
                <a:extLst>
                  <a:ext uri="{FF2B5EF4-FFF2-40B4-BE49-F238E27FC236}">
                    <a16:creationId xmlns:a16="http://schemas.microsoft.com/office/drawing/2014/main" id="{7CAEEDEE-40A7-574C-0539-99D688145A35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103">
                <a:extLst>
                  <a:ext uri="{FF2B5EF4-FFF2-40B4-BE49-F238E27FC236}">
                    <a16:creationId xmlns:a16="http://schemas.microsoft.com/office/drawing/2014/main" id="{ADAA9F76-3310-EBDA-FE88-57E70F83B81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104">
                <a:extLst>
                  <a:ext uri="{FF2B5EF4-FFF2-40B4-BE49-F238E27FC236}">
                    <a16:creationId xmlns:a16="http://schemas.microsoft.com/office/drawing/2014/main" id="{1B14577F-4F54-51BC-A1B1-F93C89E5DD4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105">
                <a:extLst>
                  <a:ext uri="{FF2B5EF4-FFF2-40B4-BE49-F238E27FC236}">
                    <a16:creationId xmlns:a16="http://schemas.microsoft.com/office/drawing/2014/main" id="{E5236156-F32F-AC78-E270-A1AAE68C671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106">
                <a:extLst>
                  <a:ext uri="{FF2B5EF4-FFF2-40B4-BE49-F238E27FC236}">
                    <a16:creationId xmlns:a16="http://schemas.microsoft.com/office/drawing/2014/main" id="{DB34EB83-DB40-9E05-2886-F15CBE6567B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2" name="Freeform 107">
                <a:extLst>
                  <a:ext uri="{FF2B5EF4-FFF2-40B4-BE49-F238E27FC236}">
                    <a16:creationId xmlns:a16="http://schemas.microsoft.com/office/drawing/2014/main" id="{967567D9-D98A-F7DE-C1B3-B9EAE061FED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108">
                <a:extLst>
                  <a:ext uri="{FF2B5EF4-FFF2-40B4-BE49-F238E27FC236}">
                    <a16:creationId xmlns:a16="http://schemas.microsoft.com/office/drawing/2014/main" id="{D28CB5AF-9FDF-BAA5-8FFB-AC4AFD5A60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4" name="Freeform 109">
                <a:extLst>
                  <a:ext uri="{FF2B5EF4-FFF2-40B4-BE49-F238E27FC236}">
                    <a16:creationId xmlns:a16="http://schemas.microsoft.com/office/drawing/2014/main" id="{8DAD45C2-4584-ACF8-A8E8-CA93D6781D5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5" name="Freeform 110">
                <a:extLst>
                  <a:ext uri="{FF2B5EF4-FFF2-40B4-BE49-F238E27FC236}">
                    <a16:creationId xmlns:a16="http://schemas.microsoft.com/office/drawing/2014/main" id="{7D5E9316-B2DA-4FFB-E807-DB69DC6BEC8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6" name="Freeform 111">
                <a:extLst>
                  <a:ext uri="{FF2B5EF4-FFF2-40B4-BE49-F238E27FC236}">
                    <a16:creationId xmlns:a16="http://schemas.microsoft.com/office/drawing/2014/main" id="{47C5E9CE-A583-5700-2061-736A5E063C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7" name="Freeform 112">
                <a:extLst>
                  <a:ext uri="{FF2B5EF4-FFF2-40B4-BE49-F238E27FC236}">
                    <a16:creationId xmlns:a16="http://schemas.microsoft.com/office/drawing/2014/main" id="{1FA8C049-636C-5C32-1D79-B2C9CF4268E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8" name="Freeform 113">
                <a:extLst>
                  <a:ext uri="{FF2B5EF4-FFF2-40B4-BE49-F238E27FC236}">
                    <a16:creationId xmlns:a16="http://schemas.microsoft.com/office/drawing/2014/main" id="{F555F991-29B0-FE28-4965-BA39B832292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9" name="Freeform 114">
                <a:extLst>
                  <a:ext uri="{FF2B5EF4-FFF2-40B4-BE49-F238E27FC236}">
                    <a16:creationId xmlns:a16="http://schemas.microsoft.com/office/drawing/2014/main" id="{BF1AF8D1-04BF-9B4E-A82C-A51BF8A5C8C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0" name="Freeform 115">
                <a:extLst>
                  <a:ext uri="{FF2B5EF4-FFF2-40B4-BE49-F238E27FC236}">
                    <a16:creationId xmlns:a16="http://schemas.microsoft.com/office/drawing/2014/main" id="{2C501CFE-F047-A586-DEF1-1F5A37F63F6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1" name="Freeform 116">
                <a:extLst>
                  <a:ext uri="{FF2B5EF4-FFF2-40B4-BE49-F238E27FC236}">
                    <a16:creationId xmlns:a16="http://schemas.microsoft.com/office/drawing/2014/main" id="{088A1EBE-3AB1-D113-98C0-EC959410E66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2" name="Freeform 117">
                <a:extLst>
                  <a:ext uri="{FF2B5EF4-FFF2-40B4-BE49-F238E27FC236}">
                    <a16:creationId xmlns:a16="http://schemas.microsoft.com/office/drawing/2014/main" id="{B7D08069-C1E0-6C86-1C17-F8113FCC553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3" name="Freeform 118">
                <a:extLst>
                  <a:ext uri="{FF2B5EF4-FFF2-40B4-BE49-F238E27FC236}">
                    <a16:creationId xmlns:a16="http://schemas.microsoft.com/office/drawing/2014/main" id="{651D17F5-627A-2E5C-02D6-F969AFED31B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4" name="Freeform 119">
                <a:extLst>
                  <a:ext uri="{FF2B5EF4-FFF2-40B4-BE49-F238E27FC236}">
                    <a16:creationId xmlns:a16="http://schemas.microsoft.com/office/drawing/2014/main" id="{CDBF8D77-B4FC-9646-3073-C6FCE98380F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5" name="Freeform 120">
                <a:extLst>
                  <a:ext uri="{FF2B5EF4-FFF2-40B4-BE49-F238E27FC236}">
                    <a16:creationId xmlns:a16="http://schemas.microsoft.com/office/drawing/2014/main" id="{1B3237CA-2E72-DB83-485D-4403BBE72EA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6" name="Freeform 121">
                <a:extLst>
                  <a:ext uri="{FF2B5EF4-FFF2-40B4-BE49-F238E27FC236}">
                    <a16:creationId xmlns:a16="http://schemas.microsoft.com/office/drawing/2014/main" id="{6207DFAC-D0B7-CAFA-D3F8-00761433127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7" name="Freeform 122">
                <a:extLst>
                  <a:ext uri="{FF2B5EF4-FFF2-40B4-BE49-F238E27FC236}">
                    <a16:creationId xmlns:a16="http://schemas.microsoft.com/office/drawing/2014/main" id="{9A973255-4169-E614-474D-0FBED7DB72C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8" name="Freeform 123">
                <a:extLst>
                  <a:ext uri="{FF2B5EF4-FFF2-40B4-BE49-F238E27FC236}">
                    <a16:creationId xmlns:a16="http://schemas.microsoft.com/office/drawing/2014/main" id="{E309FFC0-F0BC-A1A6-A5D7-409B59667A8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9" name="Freeform 124">
                <a:extLst>
                  <a:ext uri="{FF2B5EF4-FFF2-40B4-BE49-F238E27FC236}">
                    <a16:creationId xmlns:a16="http://schemas.microsoft.com/office/drawing/2014/main" id="{4F47890E-2AD9-4F74-2320-DD7600E4F09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0" name="Freeform 125">
                <a:extLst>
                  <a:ext uri="{FF2B5EF4-FFF2-40B4-BE49-F238E27FC236}">
                    <a16:creationId xmlns:a16="http://schemas.microsoft.com/office/drawing/2014/main" id="{6C15B233-D961-724F-8174-267F6D5305B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1" name="Freeform 126">
                <a:extLst>
                  <a:ext uri="{FF2B5EF4-FFF2-40B4-BE49-F238E27FC236}">
                    <a16:creationId xmlns:a16="http://schemas.microsoft.com/office/drawing/2014/main" id="{54051728-2F33-697A-9583-0F2B4B7AC0D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2" name="Freeform 127">
                <a:extLst>
                  <a:ext uri="{FF2B5EF4-FFF2-40B4-BE49-F238E27FC236}">
                    <a16:creationId xmlns:a16="http://schemas.microsoft.com/office/drawing/2014/main" id="{33661A13-B776-8E1E-E078-690DC67F359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3" name="Freeform 128">
                <a:extLst>
                  <a:ext uri="{FF2B5EF4-FFF2-40B4-BE49-F238E27FC236}">
                    <a16:creationId xmlns:a16="http://schemas.microsoft.com/office/drawing/2014/main" id="{A74798E1-5053-1748-DB6C-463089A67BB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4" name="Freeform 129">
                <a:extLst>
                  <a:ext uri="{FF2B5EF4-FFF2-40B4-BE49-F238E27FC236}">
                    <a16:creationId xmlns:a16="http://schemas.microsoft.com/office/drawing/2014/main" id="{EE04B7D1-EBC6-C180-848E-CEC108AD5FD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8149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FE4A4-9227-4B7C-A0D5-4DD67C993CB2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F21B89F-5CA7-4793-BE5A-38C6A393E8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1163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634375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420888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3365217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966657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554784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7B66A5B-19D9-29D2-8651-03D5F5896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986A615-F62E-8466-07B2-103B36DAE8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006F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2160000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556792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Nazev+1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2F9D6A-84FB-9899-C910-F689A3441C4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7104112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977769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2509505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3284984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99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stred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FAACE82E-F902-4C23-445F-0B9C47D2B7E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80000" y="2199715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B6402-66BD-D8A2-E871-9D34C04A9D08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80000" y="1847491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006FA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790DCD44-0EE6-34AA-33D7-424BD27425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98D3F7A-988E-4BC1-723B-C1725A64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24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006FA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0" name="Picture Placeholder 19">
            <a:extLst>
              <a:ext uri="{FF2B5EF4-FFF2-40B4-BE49-F238E27FC236}">
                <a16:creationId xmlns:a16="http://schemas.microsoft.com/office/drawing/2014/main" id="{62E16CD3-A252-E46F-20E9-C4E1F83DB8BF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0" y="3717032"/>
            <a:ext cx="12191999" cy="3140967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A955FA3-26B1-0205-9EF2-3E45977E18BE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1079500" y="1079500"/>
            <a:ext cx="2160588" cy="2160588"/>
          </a:xfrm>
        </p:spPr>
        <p:txBody>
          <a:bodyPr/>
          <a:lstStyle/>
          <a:p>
            <a:endParaRPr lang="cs-CZ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EA553182-4C67-9070-B43F-2EB1AED57CCF}"/>
              </a:ext>
            </a:extLst>
          </p:cNvPr>
          <p:cNvSpPr>
            <a:spLocks noGrp="1" noChangeAspect="1"/>
          </p:cNvSpPr>
          <p:nvPr>
            <p:ph type="pic" sz="quarter" idx="22"/>
          </p:nvPr>
        </p:nvSpPr>
        <p:spPr>
          <a:xfrm>
            <a:off x="3597275" y="1080000"/>
            <a:ext cx="2160588" cy="2160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7287CA81-7DFF-D551-211A-B3212273FD70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1079500" y="3501008"/>
            <a:ext cx="4678363" cy="2159000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006F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4" r:id="rId7"/>
    <p:sldLayoutId id="2147483665" r:id="rId8"/>
    <p:sldLayoutId id="2147483668" r:id="rId9"/>
    <p:sldLayoutId id="2147483666" r:id="rId10"/>
    <p:sldLayoutId id="2147483667" r:id="rId11"/>
    <p:sldLayoutId id="2147483669" r:id="rId12"/>
    <p:sldLayoutId id="2147483670" r:id="rId13"/>
    <p:sldLayoutId id="2147483671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FFF02-456E-4B59-CB73-FA34CEEB3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5155" y="2819211"/>
            <a:ext cx="4876204" cy="1588127"/>
          </a:xfrm>
        </p:spPr>
        <p:txBody>
          <a:bodyPr wrap="square">
            <a:spAutoFit/>
          </a:bodyPr>
          <a:lstStyle/>
          <a:p>
            <a:r>
              <a:rPr lang="cs-CZ" dirty="0"/>
              <a:t>Okruh č. 6: Výchovně-vzdělávací cíle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561713-0B1F-3FA7-D44F-9604199099F6}"/>
              </a:ext>
            </a:extLst>
          </p:cNvPr>
          <p:cNvSpPr/>
          <p:nvPr/>
        </p:nvSpPr>
        <p:spPr>
          <a:xfrm>
            <a:off x="6410691" y="4915939"/>
            <a:ext cx="2160000" cy="216000"/>
          </a:xfrm>
          <a:prstGeom prst="rect">
            <a:avLst/>
          </a:pr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5C082E1-ABCB-DAF9-AF19-ED033D5D02E3}"/>
              </a:ext>
            </a:extLst>
          </p:cNvPr>
          <p:cNvGrpSpPr/>
          <p:nvPr/>
        </p:nvGrpSpPr>
        <p:grpSpPr>
          <a:xfrm>
            <a:off x="250820" y="-599777"/>
            <a:ext cx="11283508" cy="7457777"/>
            <a:chOff x="250820" y="-599777"/>
            <a:chExt cx="11283508" cy="745777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4DC1B50-57D6-6794-1960-405194F2A1D0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548976" y="3162180"/>
              <a:ext cx="1656000" cy="1655999"/>
            </a:xfrm>
            <a:prstGeom prst="rect">
              <a:avLst/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A233A46-C74A-FFB2-7BD8-5FC90AF30B9E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2069591" y="1641567"/>
              <a:ext cx="1656000" cy="1655999"/>
            </a:xfrm>
            <a:prstGeom prst="rect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2B0B8E4-1BC9-7E98-75B1-EF7BD42A1B1A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2069591" y="4682796"/>
              <a:ext cx="1656000" cy="1656000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Partial Circle 11">
              <a:extLst>
                <a:ext uri="{FF2B5EF4-FFF2-40B4-BE49-F238E27FC236}">
                  <a16:creationId xmlns:a16="http://schemas.microsoft.com/office/drawing/2014/main" id="{0E88435A-39BF-3799-8F6E-4F112EF34DAD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591236" y="2334180"/>
              <a:ext cx="3312000" cy="3312000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AA4F7E0-1214-1596-E71B-606AE634F4D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590206" y="120952"/>
              <a:ext cx="1656000" cy="1656000"/>
            </a:xfrm>
            <a:custGeom>
              <a:avLst/>
              <a:gdLst>
                <a:gd name="connsiteX0" fmla="*/ 0 w 1548000"/>
                <a:gd name="connsiteY0" fmla="*/ 0 h 1548000"/>
                <a:gd name="connsiteX1" fmla="*/ 360040 w 1548000"/>
                <a:gd name="connsiteY1" fmla="*/ 0 h 1548000"/>
                <a:gd name="connsiteX2" fmla="*/ 360040 w 1548000"/>
                <a:gd name="connsiteY2" fmla="*/ 1187960 h 1548000"/>
                <a:gd name="connsiteX3" fmla="*/ 1548000 w 1548000"/>
                <a:gd name="connsiteY3" fmla="*/ 1187960 h 1548000"/>
                <a:gd name="connsiteX4" fmla="*/ 1548000 w 1548000"/>
                <a:gd name="connsiteY4" fmla="*/ 1548000 h 1548000"/>
                <a:gd name="connsiteX5" fmla="*/ 360040 w 1548000"/>
                <a:gd name="connsiteY5" fmla="*/ 1548000 h 1548000"/>
                <a:gd name="connsiteX6" fmla="*/ 0 w 1548000"/>
                <a:gd name="connsiteY6" fmla="*/ 1548000 h 1548000"/>
                <a:gd name="connsiteX7" fmla="*/ 0 w 1548000"/>
                <a:gd name="connsiteY7" fmla="*/ 1187960 h 15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48000" h="1548000">
                  <a:moveTo>
                    <a:pt x="0" y="0"/>
                  </a:moveTo>
                  <a:lnTo>
                    <a:pt x="360040" y="0"/>
                  </a:lnTo>
                  <a:lnTo>
                    <a:pt x="360040" y="1187960"/>
                  </a:lnTo>
                  <a:lnTo>
                    <a:pt x="1548000" y="1187960"/>
                  </a:lnTo>
                  <a:lnTo>
                    <a:pt x="1548000" y="1548000"/>
                  </a:lnTo>
                  <a:lnTo>
                    <a:pt x="360040" y="1548000"/>
                  </a:lnTo>
                  <a:lnTo>
                    <a:pt x="0" y="1548000"/>
                  </a:lnTo>
                  <a:lnTo>
                    <a:pt x="0" y="1187960"/>
                  </a:lnTo>
                  <a:close/>
                </a:path>
              </a:pathLst>
            </a:custGeom>
            <a:solidFill>
              <a:srgbClr val="F59B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5BA0EBA-EA1D-074F-87F5-A944C9CE80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36491" y="333473"/>
              <a:ext cx="1656000" cy="1655999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FCD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E3F1B098-9874-CC69-5936-B87DE78A0F6F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6015155" y="333473"/>
              <a:ext cx="1656000" cy="1656000"/>
            </a:xfrm>
            <a:prstGeom prst="pie">
              <a:avLst>
                <a:gd name="adj1" fmla="val 48590"/>
                <a:gd name="adj2" fmla="val 1620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9E44542-48E7-8E1C-BA9E-24A4513407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86206" y="333473"/>
              <a:ext cx="864000" cy="864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667B533-4F64-970A-C4E9-3BA00BE1C18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78328" y="333473"/>
              <a:ext cx="1656000" cy="16560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A9AB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E3010A8-0AF7-E9C8-2772-73CBEF48E3E8}"/>
                </a:ext>
              </a:extLst>
            </p:cNvPr>
            <p:cNvSpPr>
              <a:spLocks noChangeAspect="1"/>
            </p:cNvSpPr>
            <p:nvPr/>
          </p:nvSpPr>
          <p:spPr>
            <a:xfrm rot="13500000" flipH="1">
              <a:off x="784323" y="-1133280"/>
              <a:ext cx="1949709" cy="3016715"/>
            </a:xfrm>
            <a:custGeom>
              <a:avLst/>
              <a:gdLst>
                <a:gd name="connsiteX0" fmla="*/ 0 w 1949709"/>
                <a:gd name="connsiteY0" fmla="*/ 1067006 h 3016715"/>
                <a:gd name="connsiteX1" fmla="*/ 1949709 w 1949709"/>
                <a:gd name="connsiteY1" fmla="*/ 3016715 h 3016715"/>
                <a:gd name="connsiteX2" fmla="*/ 1949705 w 1949709"/>
                <a:gd name="connsiteY2" fmla="*/ 2318400 h 3016715"/>
                <a:gd name="connsiteX3" fmla="*/ 1949376 w 1949709"/>
                <a:gd name="connsiteY3" fmla="*/ 0 h 3016715"/>
                <a:gd name="connsiteX4" fmla="*/ 27122 w 1949709"/>
                <a:gd name="connsiteY4" fmla="*/ 1022353 h 3016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9709" h="3016715">
                  <a:moveTo>
                    <a:pt x="0" y="1067006"/>
                  </a:moveTo>
                  <a:lnTo>
                    <a:pt x="1949709" y="3016715"/>
                  </a:lnTo>
                  <a:lnTo>
                    <a:pt x="1949705" y="2318400"/>
                  </a:lnTo>
                  <a:cubicBezTo>
                    <a:pt x="1949595" y="1545600"/>
                    <a:pt x="1949486" y="772800"/>
                    <a:pt x="1949376" y="0"/>
                  </a:cubicBezTo>
                  <a:cubicBezTo>
                    <a:pt x="1149154" y="114"/>
                    <a:pt x="443676" y="405638"/>
                    <a:pt x="27122" y="1022353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879FFBB-1455-FCEE-35A9-E90D56A261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476115" y="5056896"/>
              <a:ext cx="2256396" cy="1801104"/>
            </a:xfrm>
            <a:custGeom>
              <a:avLst/>
              <a:gdLst>
                <a:gd name="connsiteX0" fmla="*/ 2256140 w 2256396"/>
                <a:gd name="connsiteY0" fmla="*/ 0 h 1801104"/>
                <a:gd name="connsiteX1" fmla="*/ 2256396 w 2256396"/>
                <a:gd name="connsiteY1" fmla="*/ 1801104 h 1801104"/>
                <a:gd name="connsiteX2" fmla="*/ 0 w 2256396"/>
                <a:gd name="connsiteY2" fmla="*/ 1801104 h 1801104"/>
                <a:gd name="connsiteX3" fmla="*/ 12800 w 2256396"/>
                <a:gd name="connsiteY3" fmla="*/ 1734296 h 1801104"/>
                <a:gd name="connsiteX4" fmla="*/ 244089 w 2256396"/>
                <a:gd name="connsiteY4" fmla="*/ 1167181 h 1801104"/>
                <a:gd name="connsiteX5" fmla="*/ 2256140 w 2256396"/>
                <a:gd name="connsiteY5" fmla="*/ 0 h 180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56396" h="1801104">
                  <a:moveTo>
                    <a:pt x="2256140" y="0"/>
                  </a:moveTo>
                  <a:lnTo>
                    <a:pt x="2256396" y="1801104"/>
                  </a:lnTo>
                  <a:lnTo>
                    <a:pt x="0" y="1801104"/>
                  </a:lnTo>
                  <a:lnTo>
                    <a:pt x="12800" y="1734296"/>
                  </a:lnTo>
                  <a:cubicBezTo>
                    <a:pt x="63787" y="1538399"/>
                    <a:pt x="140873" y="1347608"/>
                    <a:pt x="244089" y="1167181"/>
                  </a:cubicBezTo>
                  <a:cubicBezTo>
                    <a:pt x="656955" y="445474"/>
                    <a:pt x="1424683" y="118"/>
                    <a:pt x="2256140" y="0"/>
                  </a:cubicBez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52D666E9-A119-46EC-ACC1-31D13785754D}"/>
              </a:ext>
            </a:extLst>
          </p:cNvPr>
          <p:cNvSpPr txBox="1"/>
          <p:nvPr/>
        </p:nvSpPr>
        <p:spPr>
          <a:xfrm>
            <a:off x="745587" y="0"/>
            <a:ext cx="444539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err="1"/>
              <a:t>Bloomova</a:t>
            </a:r>
            <a:r>
              <a:rPr lang="cs-CZ" sz="2800" b="1" dirty="0"/>
              <a:t> taxonomie aktivních sloves</a:t>
            </a:r>
          </a:p>
          <a:p>
            <a:r>
              <a:rPr lang="cs-CZ" sz="2800" b="1" dirty="0"/>
              <a:t>- Kognitivní cíle</a:t>
            </a:r>
          </a:p>
        </p:txBody>
      </p:sp>
    </p:spTree>
    <p:extLst>
      <p:ext uri="{BB962C8B-B14F-4D97-AF65-F5344CB8AC3E}">
        <p14:creationId xmlns:p14="http://schemas.microsoft.com/office/powerpoint/2010/main" val="2355861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7C533B8-4EE3-ADBF-057F-88C900EB82DA}"/>
              </a:ext>
            </a:extLst>
          </p:cNvPr>
          <p:cNvGrpSpPr/>
          <p:nvPr/>
        </p:nvGrpSpPr>
        <p:grpSpPr>
          <a:xfrm>
            <a:off x="6315347" y="0"/>
            <a:ext cx="5876653" cy="2319528"/>
            <a:chOff x="6315347" y="0"/>
            <a:chExt cx="5876653" cy="231952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5EC7FB0-877C-FCB4-8ADC-21EB0D08A567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11179144" y="0"/>
              <a:ext cx="1012856" cy="1012856"/>
            </a:xfrm>
            <a:prstGeom prst="rect">
              <a:avLst/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2E4AD1A-15F5-372C-0793-09F827340E58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11179144" y="1306672"/>
              <a:ext cx="1012856" cy="1012856"/>
            </a:xfrm>
            <a:prstGeom prst="rect">
              <a:avLst/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E359C9A-3AB6-7465-8FFB-3DA75897240D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9863854" y="1306671"/>
              <a:ext cx="1012857" cy="1012856"/>
            </a:xfrm>
            <a:prstGeom prst="rect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9C1B13C-C009-9B79-4757-1B000C3A31AF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9863854" y="0"/>
              <a:ext cx="1012857" cy="1012855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569BBDC-783C-DC47-9012-C01C7F18C46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8338794" y="1306671"/>
              <a:ext cx="1012857" cy="1012856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C817ACC-9949-7EDD-7F4E-37EAA7F62075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6315347" y="846483"/>
              <a:ext cx="2342634" cy="1012856"/>
            </a:xfrm>
            <a:prstGeom prst="rect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10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6E6AE4-1B53-7678-48CE-C3CA53B7B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27528" y="3371706"/>
            <a:ext cx="5466024" cy="344709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Imitace</a:t>
            </a:r>
            <a:r>
              <a:rPr lang="cs-CZ" sz="1600" dirty="0"/>
              <a:t> (nápodoba) – žák po impulsu pozoruje příslušnou činnost a vědomě ji začíná napodobovat.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Manipulace</a:t>
            </a:r>
            <a:r>
              <a:rPr lang="cs-CZ" sz="1600" dirty="0"/>
              <a:t> (praktická cvičení) – žák je schopen vykonat určitou pohybovou činnost podle slovního návodu.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Zpřesňování</a:t>
            </a:r>
            <a:r>
              <a:rPr lang="cs-CZ" sz="1600" dirty="0"/>
              <a:t> – žák dokáže vykonávat uložený pohybový úkol s větší přesností a tím i s větší účinností.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Koordinace</a:t>
            </a:r>
            <a:r>
              <a:rPr lang="cs-CZ" sz="1600" dirty="0"/>
              <a:t> – žákovy pohybové úkony jsou vnitřně konzistentní.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Automatizace</a:t>
            </a:r>
            <a:r>
              <a:rPr lang="cs-CZ" sz="1600" dirty="0"/>
              <a:t> – činnost žáka začíná být charakterizována požadavkem „maximum výkonu při minimu energie“.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778FD2-DD57-054E-56F4-9EDB0C328F05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19336" y="2714978"/>
            <a:ext cx="6337182" cy="590931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Přijímání</a:t>
            </a:r>
            <a:r>
              <a:rPr lang="cs-CZ" sz="1600" dirty="0"/>
              <a:t> označuje citlivost jedince k existenci určitých jevů nebo podnětů - subjekt je ochoten je přijímat či vnímat.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Reagování</a:t>
            </a:r>
            <a:r>
              <a:rPr lang="cs-CZ" sz="1600" dirty="0"/>
              <a:t> je charakterizováno zvýšenou aktivitou jedince a vyšším stupněm jeho zainteresovanosti. Jedná se o činnost z vlastní vůle.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Oceňování hodnoty </a:t>
            </a:r>
            <a:r>
              <a:rPr lang="cs-CZ" sz="1600" dirty="0"/>
              <a:t>znamená, že určité skutečnosti nabývají pro jedince vnitřní hodnotu. Tato hodnota začíná motivovat a ovlivňovat jednání člověka. Tato úroveň se člení na - akceptování hodnoty, preferování hodnoty, přesvědčení o hodnotě.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Integrování hodnot </a:t>
            </a:r>
            <a:r>
              <a:rPr lang="cs-CZ" sz="1600" dirty="0"/>
              <a:t>- ocitne-li se jedinec v situaci, na kterou se vztahuje více hodnot, je nutné hodnoty integrovat do soustavy, a tak stanovit základní a dominantní hodnoty.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/>
              <a:t>Internalizace hodnot v charakteru </a:t>
            </a:r>
            <a:r>
              <a:rPr lang="cs-CZ" sz="1600" dirty="0"/>
              <a:t>- hodnoty získávají pevné místo v hodnotové hierarchii jedince, dlouhodobě ovlivňují lidské chování. 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4B8DF55-C3D5-69A7-FEF2-FBFD0E7A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693" y="1762870"/>
            <a:ext cx="4680000" cy="757130"/>
          </a:xfrm>
        </p:spPr>
        <p:txBody>
          <a:bodyPr>
            <a:spAutoFit/>
          </a:bodyPr>
          <a:lstStyle/>
          <a:p>
            <a:r>
              <a:rPr lang="cs-CZ" dirty="0"/>
              <a:t>Taxonomie afektivních cílů podle D.B. </a:t>
            </a:r>
            <a:r>
              <a:rPr lang="cs-CZ" dirty="0" err="1"/>
              <a:t>Kratwohla</a:t>
            </a:r>
            <a:endParaRPr lang="cs-CZ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5FC99E-4D20-41D3-EE16-3081CA34CFE2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itle 6">
            <a:extLst>
              <a:ext uri="{FF2B5EF4-FFF2-40B4-BE49-F238E27FC236}">
                <a16:creationId xmlns:a16="http://schemas.microsoft.com/office/drawing/2014/main" id="{34B8DF55-C3D5-69A7-FEF2-FBFD0E7A46E2}"/>
              </a:ext>
            </a:extLst>
          </p:cNvPr>
          <p:cNvSpPr txBox="1">
            <a:spLocks/>
          </p:cNvSpPr>
          <p:nvPr/>
        </p:nvSpPr>
        <p:spPr>
          <a:xfrm>
            <a:off x="6806528" y="2242841"/>
            <a:ext cx="4680000" cy="1089529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006FA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dirty="0">
                <a:ea typeface="Verdana" panose="020B0604030504040204" pitchFamily="34" charset="0"/>
                <a:cs typeface="Verdana" panose="020B0604030504040204" pitchFamily="34" charset="0"/>
              </a:rPr>
              <a:t>Taxonomie psychomotorických cílů podle H. </a:t>
            </a:r>
            <a:r>
              <a:rPr lang="cs-CZ" dirty="0" err="1">
                <a:ea typeface="Verdana" panose="020B0604030504040204" pitchFamily="34" charset="0"/>
                <a:cs typeface="Verdana" panose="020B0604030504040204" pitchFamily="34" charset="0"/>
              </a:rPr>
              <a:t>Davea</a:t>
            </a:r>
            <a:endParaRPr lang="cs-CZ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498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6432B8-04ED-50D6-EE5A-D2D438E9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11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C6B1B9-87B5-92FF-9723-5DA95B63A02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86496" y="2924944"/>
            <a:ext cx="10801200" cy="330398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/>
              <a:t>Požadovaný výkon</a:t>
            </a: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/>
              <a:t>Podmínky, v nichž má být výkon realizován</a:t>
            </a:r>
            <a:endParaRPr lang="cs-CZ" sz="2000" dirty="0"/>
          </a:p>
          <a:p>
            <a:r>
              <a:rPr lang="cs-CZ" sz="2000" dirty="0"/>
              <a:t>Druhy podmínek: Rozsah požadovaného výkonu, vymezení způsobu řešení, vymezení pomůcek, prostředí, požadavky fyzické a psychické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/>
              <a:t>Norma výkonu</a:t>
            </a:r>
            <a:endParaRPr lang="cs-CZ" sz="2000" dirty="0"/>
          </a:p>
          <a:p>
            <a:r>
              <a:rPr lang="cs-CZ" sz="2000" dirty="0"/>
              <a:t>Druhy norem: Počet nebo procento úloh, které musí žák vyřešit, tolerované nepřesnosti, chyby, časový limit, ve kterém musí být úkol splněn</a:t>
            </a:r>
          </a:p>
          <a:p>
            <a:pPr marL="274320" indent="-274320">
              <a:lnSpc>
                <a:spcPct val="80000"/>
              </a:lnSpc>
              <a:buClr>
                <a:schemeClr val="accent3"/>
              </a:buClr>
              <a:buFont typeface="Wingdings 2"/>
              <a:buChar char=""/>
              <a:defRPr/>
            </a:pPr>
            <a:endParaRPr lang="cs-CZ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017D159-AFA9-C05A-4B35-FBD4E36B8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519" y="1331540"/>
            <a:ext cx="5016000" cy="424732"/>
          </a:xfrm>
        </p:spPr>
        <p:txBody>
          <a:bodyPr>
            <a:spAutoFit/>
          </a:bodyPr>
          <a:lstStyle/>
          <a:p>
            <a:r>
              <a:rPr lang="cs-CZ" dirty="0"/>
              <a:t>Složky cíle vzdělávání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7F3EA1A-4702-C2F4-1529-91CFE45262B3}"/>
              </a:ext>
            </a:extLst>
          </p:cNvPr>
          <p:cNvGrpSpPr/>
          <p:nvPr/>
        </p:nvGrpSpPr>
        <p:grpSpPr>
          <a:xfrm>
            <a:off x="6240016" y="-1028451"/>
            <a:ext cx="5956192" cy="4089229"/>
            <a:chOff x="6240016" y="-1028451"/>
            <a:chExt cx="5956192" cy="4089229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79BFDCE-409F-32F4-D684-C84D0DDBB4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57040" y="1035398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5" name="Partial Circle 24">
              <a:extLst>
                <a:ext uri="{FF2B5EF4-FFF2-40B4-BE49-F238E27FC236}">
                  <a16:creationId xmlns:a16="http://schemas.microsoft.com/office/drawing/2014/main" id="{B8C72C97-79EC-8221-7080-13CB03228D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50378" y="-1028451"/>
              <a:ext cx="2056899" cy="2056902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4BB6FB0-DCB7-645F-CCC7-19179202F3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40016" y="2043755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F8BAD53-7FFD-03D9-B746-9DE40A3D764A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8571568" y="1040820"/>
              <a:ext cx="1011600" cy="10116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A9AB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BEF306E-4257-5326-2352-8CD13527868F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9851686" y="1035395"/>
              <a:ext cx="1017023" cy="1017024"/>
            </a:xfrm>
            <a:prstGeom prst="rect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0047B8DA-0074-D8F0-499A-F0C749E47FE2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1179184" y="1035395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47" name="Rectangle 46">
            <a:extLst>
              <a:ext uri="{FF2B5EF4-FFF2-40B4-BE49-F238E27FC236}">
                <a16:creationId xmlns:a16="http://schemas.microsoft.com/office/drawing/2014/main" id="{88649938-B6B2-E208-6BEB-58B886A16784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6753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020A0C6-5D45-A893-9A20-D3C9D709538D}"/>
              </a:ext>
            </a:extLst>
          </p:cNvPr>
          <p:cNvGrpSpPr/>
          <p:nvPr/>
        </p:nvGrpSpPr>
        <p:grpSpPr>
          <a:xfrm>
            <a:off x="0" y="4527428"/>
            <a:ext cx="3922684" cy="2330572"/>
            <a:chOff x="0" y="4527428"/>
            <a:chExt cx="3922684" cy="233057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E44CBA3-00F0-AB42-8384-1E035ACCE7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27499" y="5840976"/>
              <a:ext cx="1017023" cy="1017024"/>
            </a:xfrm>
            <a:prstGeom prst="rect">
              <a:avLst/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52D8B3-7628-2CF2-35B3-20331B117B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5840977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797F769-D35C-D2C2-FE65-39B3A0B508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4528930"/>
              <a:ext cx="1017023" cy="1017024"/>
            </a:xfrm>
            <a:prstGeom prst="rect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Partial Circle 15">
              <a:extLst>
                <a:ext uri="{FF2B5EF4-FFF2-40B4-BE49-F238E27FC236}">
                  <a16:creationId xmlns:a16="http://schemas.microsoft.com/office/drawing/2014/main" id="{D3B6BA2A-B9F5-F75D-2414-B9702F200A91}"/>
                </a:ext>
              </a:extLst>
            </p:cNvPr>
            <p:cNvSpPr/>
            <p:nvPr/>
          </p:nvSpPr>
          <p:spPr>
            <a:xfrm rot="18900000" flipH="1">
              <a:off x="1326878" y="4527429"/>
              <a:ext cx="1018268" cy="1018267"/>
            </a:xfrm>
            <a:prstGeom prst="pie">
              <a:avLst>
                <a:gd name="adj1" fmla="val 0"/>
                <a:gd name="adj2" fmla="val 10786133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AD63F58C-B6A5-AEA8-0B35-5527AA74FA9D}"/>
                </a:ext>
              </a:extLst>
            </p:cNvPr>
            <p:cNvGrpSpPr>
              <a:grpSpLocks noChangeAspect="1"/>
            </p:cNvGrpSpPr>
            <p:nvPr/>
          </p:nvGrpSpPr>
          <p:grpSpPr>
            <a:xfrm rot="18900000">
              <a:off x="2904417" y="4527428"/>
              <a:ext cx="1018267" cy="1018268"/>
              <a:chOff x="3700537" y="3483937"/>
              <a:chExt cx="1656000" cy="1656000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2B767BFC-F71A-FB4A-8814-4580CFB600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700537" y="3483937"/>
                <a:ext cx="1656000" cy="1656000"/>
              </a:xfrm>
              <a:custGeom>
                <a:avLst/>
                <a:gdLst>
                  <a:gd name="connsiteX0" fmla="*/ 0 w 1548000"/>
                  <a:gd name="connsiteY0" fmla="*/ 0 h 1548000"/>
                  <a:gd name="connsiteX1" fmla="*/ 360040 w 1548000"/>
                  <a:gd name="connsiteY1" fmla="*/ 0 h 1548000"/>
                  <a:gd name="connsiteX2" fmla="*/ 360040 w 1548000"/>
                  <a:gd name="connsiteY2" fmla="*/ 1187960 h 1548000"/>
                  <a:gd name="connsiteX3" fmla="*/ 1548000 w 1548000"/>
                  <a:gd name="connsiteY3" fmla="*/ 1187960 h 1548000"/>
                  <a:gd name="connsiteX4" fmla="*/ 1548000 w 1548000"/>
                  <a:gd name="connsiteY4" fmla="*/ 1548000 h 1548000"/>
                  <a:gd name="connsiteX5" fmla="*/ 360040 w 1548000"/>
                  <a:gd name="connsiteY5" fmla="*/ 1548000 h 1548000"/>
                  <a:gd name="connsiteX6" fmla="*/ 0 w 1548000"/>
                  <a:gd name="connsiteY6" fmla="*/ 1548000 h 1548000"/>
                  <a:gd name="connsiteX7" fmla="*/ 0 w 1548000"/>
                  <a:gd name="connsiteY7" fmla="*/ 1187960 h 154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48000" h="1548000">
                    <a:moveTo>
                      <a:pt x="0" y="0"/>
                    </a:moveTo>
                    <a:lnTo>
                      <a:pt x="360040" y="0"/>
                    </a:lnTo>
                    <a:lnTo>
                      <a:pt x="360040" y="1187960"/>
                    </a:lnTo>
                    <a:lnTo>
                      <a:pt x="1548000" y="1187960"/>
                    </a:lnTo>
                    <a:lnTo>
                      <a:pt x="1548000" y="1548000"/>
                    </a:lnTo>
                    <a:lnTo>
                      <a:pt x="360040" y="1548000"/>
                    </a:lnTo>
                    <a:lnTo>
                      <a:pt x="0" y="1548000"/>
                    </a:lnTo>
                    <a:lnTo>
                      <a:pt x="0" y="1187960"/>
                    </a:lnTo>
                    <a:close/>
                  </a:path>
                </a:pathLst>
              </a:custGeom>
              <a:solidFill>
                <a:srgbClr val="F59B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61EBD9D4-57E4-F527-EBD3-E0829F12243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4226276" y="3750198"/>
                <a:ext cx="864000" cy="864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</p:grp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12</a:t>
            </a:fld>
            <a:endParaRPr lang="cs-CZ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9A1E24-8B9D-1AA8-D1A1-FDAF139066C2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6D45473-A82B-E2C9-6781-3041AFC9DDE7}"/>
              </a:ext>
            </a:extLst>
          </p:cNvPr>
          <p:cNvSpPr>
            <a:spLocks noChangeAspect="1"/>
          </p:cNvSpPr>
          <p:nvPr/>
        </p:nvSpPr>
        <p:spPr>
          <a:xfrm rot="2700000">
            <a:off x="9896000" y="5909652"/>
            <a:ext cx="2268667" cy="1017022"/>
          </a:xfrm>
          <a:custGeom>
            <a:avLst/>
            <a:gdLst>
              <a:gd name="connsiteX0" fmla="*/ 0 w 2598702"/>
              <a:gd name="connsiteY0" fmla="*/ 0 h 1164974"/>
              <a:gd name="connsiteX1" fmla="*/ 2598702 w 2598702"/>
              <a:gd name="connsiteY1" fmla="*/ 0 h 1164974"/>
              <a:gd name="connsiteX2" fmla="*/ 1433728 w 2598702"/>
              <a:gd name="connsiteY2" fmla="*/ 1164974 h 1164974"/>
              <a:gd name="connsiteX3" fmla="*/ 0 w 2598702"/>
              <a:gd name="connsiteY3" fmla="*/ 1164974 h 1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8702" h="1164974">
                <a:moveTo>
                  <a:pt x="0" y="0"/>
                </a:moveTo>
                <a:lnTo>
                  <a:pt x="2598702" y="0"/>
                </a:lnTo>
                <a:lnTo>
                  <a:pt x="1433728" y="1164974"/>
                </a:lnTo>
                <a:lnTo>
                  <a:pt x="0" y="1164974"/>
                </a:lnTo>
                <a:close/>
              </a:path>
            </a:pathLst>
          </a:cu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352C928C-C9DE-4232-8111-74243DAF2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7499" y="802039"/>
            <a:ext cx="9808814" cy="2808461"/>
          </a:xfrm>
        </p:spPr>
        <p:txBody>
          <a:bodyPr/>
          <a:lstStyle/>
          <a:p>
            <a:pPr>
              <a:defRPr/>
            </a:pPr>
            <a:r>
              <a:rPr lang="cs-CZ" sz="2000" dirty="0"/>
              <a:t>ČERPÁNO Z LITERATURY:</a:t>
            </a:r>
          </a:p>
          <a:p>
            <a:pPr>
              <a:defRPr/>
            </a:pPr>
            <a:endParaRPr lang="cs-CZ" sz="2000" dirty="0"/>
          </a:p>
          <a:p>
            <a:r>
              <a:rPr lang="cs-CZ" sz="2000" dirty="0"/>
              <a:t>Skalková, Jarmila.  </a:t>
            </a:r>
            <a:r>
              <a:rPr lang="cs-CZ" sz="2000" i="1" dirty="0"/>
              <a:t>Obecná didaktika.</a:t>
            </a:r>
            <a:r>
              <a:rPr lang="cs-CZ" sz="2000" dirty="0"/>
              <a:t> Praha: ISV, 1999. ISBN 978-80-247-1821-7.</a:t>
            </a:r>
          </a:p>
          <a:p>
            <a:r>
              <a:rPr lang="cs-CZ" sz="2000" dirty="0" err="1"/>
              <a:t>Nelešovská</a:t>
            </a:r>
            <a:r>
              <a:rPr lang="cs-CZ" sz="2000" dirty="0"/>
              <a:t>, Alena a Hana Spáčilová</a:t>
            </a:r>
            <a:r>
              <a:rPr lang="cs-CZ" sz="2000" i="1" dirty="0"/>
              <a:t>. Didaktika primární školy.</a:t>
            </a:r>
            <a:r>
              <a:rPr lang="cs-CZ" sz="2000" dirty="0"/>
              <a:t> Olomouc: </a:t>
            </a:r>
            <a:r>
              <a:rPr lang="cs-CZ" sz="2000" dirty="0" err="1"/>
              <a:t>PdF</a:t>
            </a:r>
            <a:r>
              <a:rPr lang="cs-CZ" sz="2000" dirty="0"/>
              <a:t> UP, 2005. ISBN 80-244-1236-5.</a:t>
            </a:r>
          </a:p>
          <a:p>
            <a:r>
              <a:rPr lang="cs-CZ" sz="2000" dirty="0" err="1"/>
              <a:t>Kalhous,Zdeněk</a:t>
            </a:r>
            <a:r>
              <a:rPr lang="cs-CZ" sz="2000" dirty="0"/>
              <a:t>, Obst, Otto a kol. </a:t>
            </a:r>
            <a:r>
              <a:rPr lang="cs-CZ" sz="2000" i="1" dirty="0"/>
              <a:t>Školní didaktika.</a:t>
            </a:r>
            <a:r>
              <a:rPr lang="cs-CZ" sz="2000" dirty="0"/>
              <a:t> Praha: Portál, 2002. ISBN 978-80-7367-571-4.</a:t>
            </a:r>
          </a:p>
          <a:p>
            <a:pPr eaLnBrk="1" hangingPunct="1"/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291429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B490C9F-BA83-9ED7-886D-C102255243AF}"/>
              </a:ext>
            </a:extLst>
          </p:cNvPr>
          <p:cNvSpPr/>
          <p:nvPr/>
        </p:nvSpPr>
        <p:spPr>
          <a:xfrm>
            <a:off x="5591944" y="1273880"/>
            <a:ext cx="2160000" cy="216000"/>
          </a:xfrm>
          <a:prstGeom prst="rect">
            <a:avLst/>
          </a:pr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D31ABE-3708-D759-C029-48F0C4CAD0CD}"/>
              </a:ext>
            </a:extLst>
          </p:cNvPr>
          <p:cNvSpPr/>
          <p:nvPr/>
        </p:nvSpPr>
        <p:spPr>
          <a:xfrm rot="5400000">
            <a:off x="8976448" y="5490000"/>
            <a:ext cx="2520000" cy="216000"/>
          </a:xfrm>
          <a:prstGeom prst="rect">
            <a:avLst/>
          </a:prstGeom>
          <a:solidFill>
            <a:srgbClr val="5CB8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270396-9C8E-8307-FDCC-3578312929FC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469481D-2147-192A-639A-AB7E3C2CA3D9}"/>
              </a:ext>
            </a:extLst>
          </p:cNvPr>
          <p:cNvGrpSpPr/>
          <p:nvPr/>
        </p:nvGrpSpPr>
        <p:grpSpPr>
          <a:xfrm>
            <a:off x="-816878" y="266994"/>
            <a:ext cx="6249815" cy="6591006"/>
            <a:chOff x="-816878" y="266994"/>
            <a:chExt cx="6249815" cy="659100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C1E82E2-BD59-4A79-C3DB-D6A275E59935}"/>
                </a:ext>
              </a:extLst>
            </p:cNvPr>
            <p:cNvGrpSpPr/>
            <p:nvPr/>
          </p:nvGrpSpPr>
          <p:grpSpPr>
            <a:xfrm>
              <a:off x="0" y="4528928"/>
              <a:ext cx="2340292" cy="2329072"/>
              <a:chOff x="0" y="4528928"/>
              <a:chExt cx="2340292" cy="2329072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5D769D2-560A-CDDC-9BEC-90E280C6B64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0" y="5840977"/>
                <a:ext cx="1017023" cy="1017023"/>
              </a:xfrm>
              <a:prstGeom prst="rect">
                <a:avLst/>
              </a:prstGeom>
              <a:solidFill>
                <a:srgbClr val="006F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srgbClr val="006FAD"/>
                  </a:solidFill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D595B48-EDF7-B822-C406-E8A46278DF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323269" y="5840977"/>
                <a:ext cx="1017023" cy="1017023"/>
              </a:xfrm>
              <a:prstGeom prst="rect">
                <a:avLst/>
              </a:prstGeom>
              <a:solidFill>
                <a:srgbClr val="ED2E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6FBB3C0-830B-E313-0060-7D52632193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0" y="4528928"/>
                <a:ext cx="1017023" cy="1017023"/>
              </a:xfrm>
              <a:prstGeom prst="rect">
                <a:avLst/>
              </a:prstGeom>
              <a:solidFill>
                <a:srgbClr val="64BA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57C7FF3-7A54-84FB-C214-CF7F78A706A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1323268" y="4528929"/>
                <a:ext cx="1017024" cy="1017023"/>
              </a:xfrm>
              <a:prstGeom prst="rect">
                <a:avLst/>
              </a:pr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6F21494-9F1A-072F-02F3-AA2F684AE0DD}"/>
                </a:ext>
              </a:extLst>
            </p:cNvPr>
            <p:cNvGrpSpPr/>
            <p:nvPr/>
          </p:nvGrpSpPr>
          <p:grpSpPr>
            <a:xfrm>
              <a:off x="1326776" y="266994"/>
              <a:ext cx="4106161" cy="4330762"/>
              <a:chOff x="1326776" y="266994"/>
              <a:chExt cx="4106161" cy="4330762"/>
            </a:xfrm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7C8A9A1-0544-E1EA-B8AA-95DDE906B987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>
                <a:off x="2320185" y="1701923"/>
                <a:ext cx="1017023" cy="1017023"/>
              </a:xfrm>
              <a:prstGeom prst="rect">
                <a:avLst/>
              </a:pr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71A94EA8-25EB-715F-86F0-6773B38C33A8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8900000">
                <a:off x="3080665" y="266994"/>
                <a:ext cx="2352272" cy="1017023"/>
              </a:xfrm>
              <a:custGeom>
                <a:avLst/>
                <a:gdLst>
                  <a:gd name="connsiteX0" fmla="*/ 1764355 w 2352272"/>
                  <a:gd name="connsiteY0" fmla="*/ 0 h 1017023"/>
                  <a:gd name="connsiteX1" fmla="*/ 2352272 w 2352272"/>
                  <a:gd name="connsiteY1" fmla="*/ 587917 h 1017023"/>
                  <a:gd name="connsiteX2" fmla="*/ 2352272 w 2352272"/>
                  <a:gd name="connsiteY2" fmla="*/ 1017023 h 1017023"/>
                  <a:gd name="connsiteX3" fmla="*/ 0 w 2352272"/>
                  <a:gd name="connsiteY3" fmla="*/ 1017023 h 1017023"/>
                  <a:gd name="connsiteX4" fmla="*/ 0 w 2352272"/>
                  <a:gd name="connsiteY4" fmla="*/ 0 h 10170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52272" h="1017023">
                    <a:moveTo>
                      <a:pt x="1764355" y="0"/>
                    </a:moveTo>
                    <a:lnTo>
                      <a:pt x="2352272" y="587917"/>
                    </a:lnTo>
                    <a:lnTo>
                      <a:pt x="2352272" y="1017023"/>
                    </a:lnTo>
                    <a:lnTo>
                      <a:pt x="0" y="10170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9AB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45BD73AC-E985-5A79-CDDE-9B4E2CEB7B44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1326775" y="2637730"/>
                <a:ext cx="1017024" cy="1017022"/>
              </a:xfrm>
              <a:custGeom>
                <a:avLst/>
                <a:gdLst>
                  <a:gd name="connsiteX0" fmla="*/ 828000 w 1656000"/>
                  <a:gd name="connsiteY0" fmla="*/ 377999 h 1655999"/>
                  <a:gd name="connsiteX1" fmla="*/ 378000 w 1656000"/>
                  <a:gd name="connsiteY1" fmla="*/ 827999 h 1655999"/>
                  <a:gd name="connsiteX2" fmla="*/ 828000 w 1656000"/>
                  <a:gd name="connsiteY2" fmla="*/ 1277999 h 1655999"/>
                  <a:gd name="connsiteX3" fmla="*/ 1278000 w 1656000"/>
                  <a:gd name="connsiteY3" fmla="*/ 827999 h 1655999"/>
                  <a:gd name="connsiteX4" fmla="*/ 828000 w 1656000"/>
                  <a:gd name="connsiteY4" fmla="*/ 377999 h 1655999"/>
                  <a:gd name="connsiteX5" fmla="*/ 0 w 1656000"/>
                  <a:gd name="connsiteY5" fmla="*/ 0 h 1655999"/>
                  <a:gd name="connsiteX6" fmla="*/ 1656000 w 1656000"/>
                  <a:gd name="connsiteY6" fmla="*/ 0 h 1655999"/>
                  <a:gd name="connsiteX7" fmla="*/ 1656000 w 1656000"/>
                  <a:gd name="connsiteY7" fmla="*/ 1655999 h 1655999"/>
                  <a:gd name="connsiteX8" fmla="*/ 0 w 1656000"/>
                  <a:gd name="connsiteY8" fmla="*/ 1655999 h 1655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56000" h="1655999">
                    <a:moveTo>
                      <a:pt x="828000" y="377999"/>
                    </a:moveTo>
                    <a:cubicBezTo>
                      <a:pt x="579472" y="377999"/>
                      <a:pt x="378000" y="579471"/>
                      <a:pt x="378000" y="827999"/>
                    </a:cubicBezTo>
                    <a:cubicBezTo>
                      <a:pt x="378000" y="1076527"/>
                      <a:pt x="579472" y="1277999"/>
                      <a:pt x="828000" y="1277999"/>
                    </a:cubicBezTo>
                    <a:cubicBezTo>
                      <a:pt x="1076528" y="1277999"/>
                      <a:pt x="1278000" y="1076527"/>
                      <a:pt x="1278000" y="827999"/>
                    </a:cubicBezTo>
                    <a:cubicBezTo>
                      <a:pt x="1278000" y="579471"/>
                      <a:pt x="1076528" y="377999"/>
                      <a:pt x="828000" y="377999"/>
                    </a:cubicBezTo>
                    <a:close/>
                    <a:moveTo>
                      <a:pt x="0" y="0"/>
                    </a:moveTo>
                    <a:lnTo>
                      <a:pt x="1656000" y="0"/>
                    </a:lnTo>
                    <a:lnTo>
                      <a:pt x="1656000" y="1655999"/>
                    </a:lnTo>
                    <a:lnTo>
                      <a:pt x="0" y="1655999"/>
                    </a:lnTo>
                    <a:close/>
                  </a:path>
                </a:pathLst>
              </a:custGeom>
              <a:solidFill>
                <a:srgbClr val="ED2E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D9247EC3-0854-EB83-A01A-702083D37F21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2269778" y="3580732"/>
                <a:ext cx="1017024" cy="1017023"/>
              </a:xfrm>
              <a:custGeom>
                <a:avLst/>
                <a:gdLst>
                  <a:gd name="connsiteX0" fmla="*/ 378000 w 1656000"/>
                  <a:gd name="connsiteY0" fmla="*/ 378000 h 1656000"/>
                  <a:gd name="connsiteX1" fmla="*/ 378000 w 1656000"/>
                  <a:gd name="connsiteY1" fmla="*/ 1278000 h 1656000"/>
                  <a:gd name="connsiteX2" fmla="*/ 1278000 w 1656000"/>
                  <a:gd name="connsiteY2" fmla="*/ 1278000 h 1656000"/>
                  <a:gd name="connsiteX3" fmla="*/ 1278000 w 1656000"/>
                  <a:gd name="connsiteY3" fmla="*/ 378000 h 1656000"/>
                  <a:gd name="connsiteX4" fmla="*/ 0 w 1656000"/>
                  <a:gd name="connsiteY4" fmla="*/ 0 h 1656000"/>
                  <a:gd name="connsiteX5" fmla="*/ 1656000 w 1656000"/>
                  <a:gd name="connsiteY5" fmla="*/ 0 h 1656000"/>
                  <a:gd name="connsiteX6" fmla="*/ 1656000 w 1656000"/>
                  <a:gd name="connsiteY6" fmla="*/ 1656000 h 1656000"/>
                  <a:gd name="connsiteX7" fmla="*/ 0 w 1656000"/>
                  <a:gd name="connsiteY7" fmla="*/ 1656000 h 165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56000" h="1656000">
                    <a:moveTo>
                      <a:pt x="378000" y="378000"/>
                    </a:moveTo>
                    <a:lnTo>
                      <a:pt x="378000" y="1278000"/>
                    </a:lnTo>
                    <a:lnTo>
                      <a:pt x="1278000" y="1278000"/>
                    </a:lnTo>
                    <a:lnTo>
                      <a:pt x="1278000" y="378000"/>
                    </a:lnTo>
                    <a:close/>
                    <a:moveTo>
                      <a:pt x="0" y="0"/>
                    </a:moveTo>
                    <a:lnTo>
                      <a:pt x="1656000" y="0"/>
                    </a:lnTo>
                    <a:lnTo>
                      <a:pt x="1656000" y="1656000"/>
                    </a:lnTo>
                    <a:lnTo>
                      <a:pt x="0" y="165600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83" name="Partial Circle 82">
              <a:extLst>
                <a:ext uri="{FF2B5EF4-FFF2-40B4-BE49-F238E27FC236}">
                  <a16:creationId xmlns:a16="http://schemas.microsoft.com/office/drawing/2014/main" id="{A2FB27A8-0D64-6B8F-35B9-3D51F686A8E7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-816878" y="1229379"/>
              <a:ext cx="2056899" cy="2056902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1CD67-1DAE-6908-F2D0-BBDE8D2B3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68959-7BF4-1A34-B3BD-993EFEBB5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696" y="3122406"/>
            <a:ext cx="7788641" cy="590931"/>
          </a:xfrm>
        </p:spPr>
        <p:txBody>
          <a:bodyPr wrap="square">
            <a:spAutoFit/>
          </a:bodyPr>
          <a:lstStyle/>
          <a:p>
            <a:r>
              <a:rPr lang="cs-CZ" dirty="0"/>
              <a:t>Cíle a úkoly primárního vzdělávání</a:t>
            </a:r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997A04A8-EDB9-5130-071E-83A277524377}"/>
              </a:ext>
            </a:extLst>
          </p:cNvPr>
          <p:cNvSpPr>
            <a:spLocks noChangeAspect="1"/>
          </p:cNvSpPr>
          <p:nvPr/>
        </p:nvSpPr>
        <p:spPr>
          <a:xfrm rot="2700000">
            <a:off x="9896000" y="5909652"/>
            <a:ext cx="2268667" cy="1017022"/>
          </a:xfrm>
          <a:custGeom>
            <a:avLst/>
            <a:gdLst>
              <a:gd name="connsiteX0" fmla="*/ 0 w 2598702"/>
              <a:gd name="connsiteY0" fmla="*/ 0 h 1164974"/>
              <a:gd name="connsiteX1" fmla="*/ 2598702 w 2598702"/>
              <a:gd name="connsiteY1" fmla="*/ 0 h 1164974"/>
              <a:gd name="connsiteX2" fmla="*/ 1433728 w 2598702"/>
              <a:gd name="connsiteY2" fmla="*/ 1164974 h 1164974"/>
              <a:gd name="connsiteX3" fmla="*/ 0 w 2598702"/>
              <a:gd name="connsiteY3" fmla="*/ 1164974 h 1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8702" h="1164974">
                <a:moveTo>
                  <a:pt x="0" y="0"/>
                </a:moveTo>
                <a:lnTo>
                  <a:pt x="2598702" y="0"/>
                </a:lnTo>
                <a:lnTo>
                  <a:pt x="1433728" y="1164974"/>
                </a:lnTo>
                <a:lnTo>
                  <a:pt x="0" y="1164974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1F8AAD4-2FA3-FE69-3A66-45BC8669D4D6}"/>
              </a:ext>
            </a:extLst>
          </p:cNvPr>
          <p:cNvSpPr/>
          <p:nvPr/>
        </p:nvSpPr>
        <p:spPr>
          <a:xfrm>
            <a:off x="6410691" y="4077072"/>
            <a:ext cx="216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7820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020A0C6-5D45-A893-9A20-D3C9D709538D}"/>
              </a:ext>
            </a:extLst>
          </p:cNvPr>
          <p:cNvGrpSpPr/>
          <p:nvPr/>
        </p:nvGrpSpPr>
        <p:grpSpPr>
          <a:xfrm>
            <a:off x="0" y="4527428"/>
            <a:ext cx="3922684" cy="2330572"/>
            <a:chOff x="0" y="4527428"/>
            <a:chExt cx="3922684" cy="233057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E44CBA3-00F0-AB42-8384-1E035ACCE7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27499" y="5840976"/>
              <a:ext cx="1017023" cy="1017024"/>
            </a:xfrm>
            <a:prstGeom prst="rect">
              <a:avLst/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52D8B3-7628-2CF2-35B3-20331B117B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5840977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797F769-D35C-D2C2-FE65-39B3A0B508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4528930"/>
              <a:ext cx="1017023" cy="1017024"/>
            </a:xfrm>
            <a:prstGeom prst="rect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Partial Circle 15">
              <a:extLst>
                <a:ext uri="{FF2B5EF4-FFF2-40B4-BE49-F238E27FC236}">
                  <a16:creationId xmlns:a16="http://schemas.microsoft.com/office/drawing/2014/main" id="{D3B6BA2A-B9F5-F75D-2414-B9702F200A91}"/>
                </a:ext>
              </a:extLst>
            </p:cNvPr>
            <p:cNvSpPr/>
            <p:nvPr/>
          </p:nvSpPr>
          <p:spPr>
            <a:xfrm rot="18900000" flipH="1">
              <a:off x="1326878" y="4527429"/>
              <a:ext cx="1018268" cy="1018267"/>
            </a:xfrm>
            <a:prstGeom prst="pie">
              <a:avLst>
                <a:gd name="adj1" fmla="val 0"/>
                <a:gd name="adj2" fmla="val 10786133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AD63F58C-B6A5-AEA8-0B35-5527AA74FA9D}"/>
                </a:ext>
              </a:extLst>
            </p:cNvPr>
            <p:cNvGrpSpPr>
              <a:grpSpLocks noChangeAspect="1"/>
            </p:cNvGrpSpPr>
            <p:nvPr/>
          </p:nvGrpSpPr>
          <p:grpSpPr>
            <a:xfrm rot="18900000">
              <a:off x="2904417" y="4527428"/>
              <a:ext cx="1018267" cy="1018268"/>
              <a:chOff x="3700537" y="3483937"/>
              <a:chExt cx="1656000" cy="1656000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2B767BFC-F71A-FB4A-8814-4580CFB600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700537" y="3483937"/>
                <a:ext cx="1656000" cy="1656000"/>
              </a:xfrm>
              <a:custGeom>
                <a:avLst/>
                <a:gdLst>
                  <a:gd name="connsiteX0" fmla="*/ 0 w 1548000"/>
                  <a:gd name="connsiteY0" fmla="*/ 0 h 1548000"/>
                  <a:gd name="connsiteX1" fmla="*/ 360040 w 1548000"/>
                  <a:gd name="connsiteY1" fmla="*/ 0 h 1548000"/>
                  <a:gd name="connsiteX2" fmla="*/ 360040 w 1548000"/>
                  <a:gd name="connsiteY2" fmla="*/ 1187960 h 1548000"/>
                  <a:gd name="connsiteX3" fmla="*/ 1548000 w 1548000"/>
                  <a:gd name="connsiteY3" fmla="*/ 1187960 h 1548000"/>
                  <a:gd name="connsiteX4" fmla="*/ 1548000 w 1548000"/>
                  <a:gd name="connsiteY4" fmla="*/ 1548000 h 1548000"/>
                  <a:gd name="connsiteX5" fmla="*/ 360040 w 1548000"/>
                  <a:gd name="connsiteY5" fmla="*/ 1548000 h 1548000"/>
                  <a:gd name="connsiteX6" fmla="*/ 0 w 1548000"/>
                  <a:gd name="connsiteY6" fmla="*/ 1548000 h 1548000"/>
                  <a:gd name="connsiteX7" fmla="*/ 0 w 1548000"/>
                  <a:gd name="connsiteY7" fmla="*/ 1187960 h 154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48000" h="1548000">
                    <a:moveTo>
                      <a:pt x="0" y="0"/>
                    </a:moveTo>
                    <a:lnTo>
                      <a:pt x="360040" y="0"/>
                    </a:lnTo>
                    <a:lnTo>
                      <a:pt x="360040" y="1187960"/>
                    </a:lnTo>
                    <a:lnTo>
                      <a:pt x="1548000" y="1187960"/>
                    </a:lnTo>
                    <a:lnTo>
                      <a:pt x="1548000" y="1548000"/>
                    </a:lnTo>
                    <a:lnTo>
                      <a:pt x="360040" y="1548000"/>
                    </a:lnTo>
                    <a:lnTo>
                      <a:pt x="0" y="1548000"/>
                    </a:lnTo>
                    <a:lnTo>
                      <a:pt x="0" y="1187960"/>
                    </a:lnTo>
                    <a:close/>
                  </a:path>
                </a:pathLst>
              </a:custGeom>
              <a:solidFill>
                <a:srgbClr val="F59B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61EBD9D4-57E4-F527-EBD3-E0829F12243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4226276" y="3750198"/>
                <a:ext cx="864000" cy="864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</p:grp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</a:t>
            </a:fld>
            <a:endParaRPr lang="cs-CZ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9A1E24-8B9D-1AA8-D1A1-FDAF139066C2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6D45473-A82B-E2C9-6781-3041AFC9DDE7}"/>
              </a:ext>
            </a:extLst>
          </p:cNvPr>
          <p:cNvSpPr>
            <a:spLocks noChangeAspect="1"/>
          </p:cNvSpPr>
          <p:nvPr/>
        </p:nvSpPr>
        <p:spPr>
          <a:xfrm rot="2700000">
            <a:off x="9896000" y="5909652"/>
            <a:ext cx="2268667" cy="1017022"/>
          </a:xfrm>
          <a:custGeom>
            <a:avLst/>
            <a:gdLst>
              <a:gd name="connsiteX0" fmla="*/ 0 w 2598702"/>
              <a:gd name="connsiteY0" fmla="*/ 0 h 1164974"/>
              <a:gd name="connsiteX1" fmla="*/ 2598702 w 2598702"/>
              <a:gd name="connsiteY1" fmla="*/ 0 h 1164974"/>
              <a:gd name="connsiteX2" fmla="*/ 1433728 w 2598702"/>
              <a:gd name="connsiteY2" fmla="*/ 1164974 h 1164974"/>
              <a:gd name="connsiteX3" fmla="*/ 0 w 2598702"/>
              <a:gd name="connsiteY3" fmla="*/ 1164974 h 1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8702" h="1164974">
                <a:moveTo>
                  <a:pt x="0" y="0"/>
                </a:moveTo>
                <a:lnTo>
                  <a:pt x="2598702" y="0"/>
                </a:lnTo>
                <a:lnTo>
                  <a:pt x="1433728" y="1164974"/>
                </a:lnTo>
                <a:lnTo>
                  <a:pt x="0" y="1164974"/>
                </a:lnTo>
                <a:close/>
              </a:path>
            </a:pathLst>
          </a:cu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352C928C-C9DE-4232-8111-74243DAF2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7499" y="802039"/>
            <a:ext cx="9808814" cy="3531736"/>
          </a:xfrm>
        </p:spPr>
        <p:txBody>
          <a:bodyPr/>
          <a:lstStyle/>
          <a:p>
            <a:r>
              <a:rPr lang="cs-CZ" altLang="cs-CZ" sz="2400" dirty="0"/>
              <a:t>Pedagogická teleologie (řecky </a:t>
            </a:r>
            <a:r>
              <a:rPr lang="cs-CZ" altLang="cs-CZ" sz="2400" dirty="0" err="1"/>
              <a:t>telos</a:t>
            </a:r>
            <a:r>
              <a:rPr lang="cs-CZ" altLang="cs-CZ" sz="2400" dirty="0"/>
              <a:t> = cíl) je disciplína zabývající se cíli výchovy a vyučování.</a:t>
            </a:r>
          </a:p>
          <a:p>
            <a:endParaRPr lang="cs-CZ" altLang="cs-CZ" sz="2400" dirty="0"/>
          </a:p>
          <a:p>
            <a:r>
              <a:rPr lang="cs-CZ" altLang="cs-CZ" sz="2400" dirty="0"/>
              <a:t>Obecný cíl je spatřován v dosažení tzv. </a:t>
            </a:r>
            <a:r>
              <a:rPr lang="cs-CZ" altLang="cs-CZ" sz="2400" b="1" dirty="0"/>
              <a:t>primární vzdělanosti</a:t>
            </a:r>
            <a:r>
              <a:rPr lang="cs-CZ" altLang="cs-CZ" sz="2400" dirty="0"/>
              <a:t>. Tím je myšleno získání prvotního náhledu na svět a místo člověka v něm. Úkolem primární školy je  zejména hledání možností, které by dítěti umožňovaly poznat okolní svět. Zdůrazňuje se rozvoj žákova myšlení, samostatnosti, tvořivosti a sociální a emoční rozvoj. </a:t>
            </a:r>
          </a:p>
          <a:p>
            <a:pPr eaLnBrk="1" hangingPunct="1"/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208739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A49D1F49-D447-4F57-BD0D-C4356878286C}"/>
              </a:ext>
            </a:extLst>
          </p:cNvPr>
          <p:cNvGrpSpPr/>
          <p:nvPr/>
        </p:nvGrpSpPr>
        <p:grpSpPr>
          <a:xfrm>
            <a:off x="7478073" y="4026291"/>
            <a:ext cx="4060772" cy="3526205"/>
            <a:chOff x="7478073" y="4026291"/>
            <a:chExt cx="4060772" cy="3526205"/>
          </a:xfrm>
        </p:grpSpPr>
        <p:sp>
          <p:nvSpPr>
            <p:cNvPr id="12" name="Partial Circle 11">
              <a:extLst>
                <a:ext uri="{FF2B5EF4-FFF2-40B4-BE49-F238E27FC236}">
                  <a16:creationId xmlns:a16="http://schemas.microsoft.com/office/drawing/2014/main" id="{D369D62A-6CD3-61B6-2CB2-E3295B9EBCA4}"/>
                </a:ext>
              </a:extLst>
            </p:cNvPr>
            <p:cNvSpPr>
              <a:spLocks noChangeAspect="1"/>
            </p:cNvSpPr>
            <p:nvPr/>
          </p:nvSpPr>
          <p:spPr>
            <a:xfrm rot="18900000" flipH="1" flipV="1">
              <a:off x="7478073" y="4026291"/>
              <a:ext cx="2056900" cy="2056902"/>
            </a:xfrm>
            <a:prstGeom prst="pie">
              <a:avLst>
                <a:gd name="adj1" fmla="val 0"/>
                <a:gd name="adj2" fmla="val 5400000"/>
              </a:avLst>
            </a:prstGeom>
            <a:solidFill>
              <a:srgbClr val="F59B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E50D661-EEBC-D65D-9B08-CB136A23A711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9153558" y="4533694"/>
              <a:ext cx="1018267" cy="1018267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FCD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986C61F-CCC8-B28E-D44C-F5A5176BE9A4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8225981" y="5462514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8F99AE2-A355-0B55-740E-6E2FFC4860D1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9896000" y="5909652"/>
              <a:ext cx="2268667" cy="1017022"/>
            </a:xfrm>
            <a:custGeom>
              <a:avLst/>
              <a:gdLst>
                <a:gd name="connsiteX0" fmla="*/ 0 w 2598702"/>
                <a:gd name="connsiteY0" fmla="*/ 0 h 1164974"/>
                <a:gd name="connsiteX1" fmla="*/ 2598702 w 2598702"/>
                <a:gd name="connsiteY1" fmla="*/ 0 h 1164974"/>
                <a:gd name="connsiteX2" fmla="*/ 1433728 w 2598702"/>
                <a:gd name="connsiteY2" fmla="*/ 1164974 h 1164974"/>
                <a:gd name="connsiteX3" fmla="*/ 0 w 2598702"/>
                <a:gd name="connsiteY3" fmla="*/ 1164974 h 1164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98702" h="1164974">
                  <a:moveTo>
                    <a:pt x="0" y="0"/>
                  </a:moveTo>
                  <a:lnTo>
                    <a:pt x="2598702" y="0"/>
                  </a:lnTo>
                  <a:lnTo>
                    <a:pt x="1433728" y="1164974"/>
                  </a:lnTo>
                  <a:lnTo>
                    <a:pt x="0" y="1164974"/>
                  </a:ln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3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EBD04-B889-CAEE-1D17-69FCB7F95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68931" y="1553890"/>
            <a:ext cx="10581887" cy="4442755"/>
          </a:xfrm>
        </p:spPr>
        <p:txBody>
          <a:bodyPr/>
          <a:lstStyle/>
          <a:p>
            <a:pPr marL="285750" lvl="0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Corbel" panose="020B0503020204020204"/>
                <a:cs typeface="+mn-cs"/>
              </a:rPr>
              <a:t>Z hlediska stránek osobnosti:</a:t>
            </a:r>
            <a:r>
              <a:rPr lang="cs-CZ" sz="2400" dirty="0">
                <a:solidFill>
                  <a:prstClr val="black"/>
                </a:solidFill>
                <a:latin typeface="Corbel" panose="020B0503020204020204"/>
                <a:cs typeface="+mn-cs"/>
              </a:rPr>
              <a:t> kognitivní, afektivní, psychomotorické </a:t>
            </a:r>
          </a:p>
          <a:p>
            <a:pPr marL="285750" lvl="0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Corbel" panose="020B0503020204020204"/>
                <a:cs typeface="+mn-cs"/>
              </a:rPr>
              <a:t>Z hlediska časové  následnosti: </a:t>
            </a:r>
            <a:r>
              <a:rPr lang="cs-CZ" sz="2400" dirty="0">
                <a:solidFill>
                  <a:prstClr val="black"/>
                </a:solidFill>
                <a:latin typeface="Corbel" panose="020B0503020204020204"/>
                <a:cs typeface="+mn-cs"/>
              </a:rPr>
              <a:t>perspektivní, etapové, situační</a:t>
            </a:r>
            <a:endParaRPr lang="cs-CZ" sz="2400" b="1" dirty="0">
              <a:solidFill>
                <a:prstClr val="black"/>
              </a:solidFill>
              <a:latin typeface="Corbel" panose="020B0503020204020204"/>
              <a:cs typeface="+mn-cs"/>
            </a:endParaRPr>
          </a:p>
          <a:p>
            <a:pPr marL="285750" lvl="0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Corbel" panose="020B0503020204020204"/>
                <a:cs typeface="+mn-cs"/>
              </a:rPr>
              <a:t>Z hlediska rozvoje jednotlivce a společnosti: </a:t>
            </a:r>
            <a:r>
              <a:rPr lang="cs-CZ" sz="2400" dirty="0">
                <a:solidFill>
                  <a:prstClr val="black"/>
                </a:solidFill>
                <a:latin typeface="Corbel" panose="020B0503020204020204"/>
                <a:cs typeface="+mn-cs"/>
              </a:rPr>
              <a:t>individuální, sociální</a:t>
            </a:r>
            <a:endParaRPr lang="cs-CZ" sz="2400" b="1" dirty="0">
              <a:solidFill>
                <a:prstClr val="black"/>
              </a:solidFill>
              <a:latin typeface="Corbel" panose="020B0503020204020204"/>
              <a:cs typeface="+mn-cs"/>
            </a:endParaRPr>
          </a:p>
          <a:p>
            <a:pPr marL="285750" lvl="0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Corbel" panose="020B0503020204020204"/>
                <a:cs typeface="+mn-cs"/>
              </a:rPr>
              <a:t>Z hlediska zaměření na přítomnost a budoucnost: </a:t>
            </a:r>
            <a:r>
              <a:rPr lang="cs-CZ" sz="2400" dirty="0">
                <a:solidFill>
                  <a:prstClr val="black"/>
                </a:solidFill>
                <a:latin typeface="Corbel" panose="020B0503020204020204"/>
                <a:cs typeface="+mn-cs"/>
              </a:rPr>
              <a:t>adaptační, anticipační</a:t>
            </a:r>
            <a:endParaRPr lang="cs-CZ" sz="2400" b="1" dirty="0">
              <a:solidFill>
                <a:prstClr val="black"/>
              </a:solidFill>
              <a:latin typeface="Corbel" panose="020B0503020204020204"/>
              <a:cs typeface="+mn-cs"/>
            </a:endParaRPr>
          </a:p>
          <a:p>
            <a:pPr marL="285750" lvl="0" indent="-28575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Corbel" panose="020B0503020204020204"/>
                <a:cs typeface="+mn-cs"/>
              </a:rPr>
              <a:t>Podle míry konkretizace obsahu: </a:t>
            </a:r>
            <a:r>
              <a:rPr lang="cs-CZ" sz="2400" dirty="0">
                <a:solidFill>
                  <a:prstClr val="black"/>
                </a:solidFill>
                <a:latin typeface="Corbel" panose="020B0503020204020204"/>
                <a:cs typeface="+mn-cs"/>
              </a:rPr>
              <a:t>obecné, speciální, konkrétní</a:t>
            </a:r>
          </a:p>
          <a:p>
            <a:pPr algn="just"/>
            <a:endParaRPr lang="en-US" sz="2000" dirty="0">
              <a:solidFill>
                <a:srgbClr val="006FAD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3143672" y="476672"/>
            <a:ext cx="7930821" cy="1077218"/>
          </a:xfrm>
        </p:spPr>
        <p:txBody>
          <a:bodyPr/>
          <a:lstStyle/>
          <a:p>
            <a:pPr lvl="0" algn="just">
              <a:defRPr/>
            </a:pPr>
            <a:r>
              <a:rPr lang="cs-CZ" sz="3200" b="1" dirty="0">
                <a:solidFill>
                  <a:srgbClr val="006FAD"/>
                </a:solidFill>
              </a:rPr>
              <a:t>Klasifikace výchovně vzdělávacích cílů</a:t>
            </a:r>
            <a:endParaRPr kumimoji="0" lang="cs-CZ" sz="3200" b="1" i="0" u="none" strike="noStrike" kern="1200" cap="none" spc="0" normalizeH="0" baseline="0" noProof="0" dirty="0">
              <a:ln>
                <a:noFill/>
              </a:ln>
              <a:solidFill>
                <a:srgbClr val="006FA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35945F-575F-1D51-2E7D-2AA807FF0C14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7C533B8-4EE3-ADBF-057F-88C900EB82DA}"/>
              </a:ext>
            </a:extLst>
          </p:cNvPr>
          <p:cNvGrpSpPr/>
          <p:nvPr/>
        </p:nvGrpSpPr>
        <p:grpSpPr>
          <a:xfrm>
            <a:off x="6315347" y="0"/>
            <a:ext cx="5876653" cy="2319528"/>
            <a:chOff x="6315347" y="0"/>
            <a:chExt cx="5876653" cy="231952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5EC7FB0-877C-FCB4-8ADC-21EB0D08A567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11179144" y="0"/>
              <a:ext cx="1012856" cy="1012856"/>
            </a:xfrm>
            <a:prstGeom prst="rect">
              <a:avLst/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rgbClr val="006FAD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2E4AD1A-15F5-372C-0793-09F827340E58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11179144" y="1306672"/>
              <a:ext cx="1012856" cy="1012856"/>
            </a:xfrm>
            <a:prstGeom prst="rect">
              <a:avLst/>
            </a:prstGeom>
            <a:solidFill>
              <a:srgbClr val="64BA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E359C9A-3AB6-7465-8FFB-3DA75897240D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9863854" y="1306671"/>
              <a:ext cx="1012857" cy="1012856"/>
            </a:xfrm>
            <a:prstGeom prst="rect">
              <a:avLst/>
            </a:pr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9C1B13C-C009-9B79-4757-1B000C3A31AF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9863854" y="0"/>
              <a:ext cx="1012857" cy="1012855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569BBDC-783C-DC47-9012-C01C7F18C467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8338794" y="1306671"/>
              <a:ext cx="1012857" cy="1012856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C817ACC-9949-7EDD-7F4E-37EAA7F62075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6315347" y="846483"/>
              <a:ext cx="2342634" cy="1012856"/>
            </a:xfrm>
            <a:prstGeom prst="rect">
              <a:avLst/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CAD8FE-673C-1A99-6057-4D8B80A1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6E6AE4-1B53-7678-48CE-C3CA53B7B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0457" y="2714978"/>
            <a:ext cx="5466024" cy="3193182"/>
          </a:xfrm>
        </p:spPr>
        <p:txBody>
          <a:bodyPr/>
          <a:lstStyle/>
          <a:p>
            <a:pPr algn="just"/>
            <a:r>
              <a:rPr lang="cs-CZ" sz="2400" dirty="0"/>
              <a:t>NOVODOBÉ DIDAKTICKÉ TEORIE</a:t>
            </a:r>
          </a:p>
          <a:p>
            <a:pPr>
              <a:defRPr/>
            </a:pPr>
            <a:endParaRPr lang="cs-CZ" sz="2400" b="1" dirty="0"/>
          </a:p>
          <a:p>
            <a:pPr>
              <a:defRPr/>
            </a:pPr>
            <a:r>
              <a:rPr lang="cs-CZ" sz="2400" b="1" dirty="0"/>
              <a:t>S</a:t>
            </a:r>
            <a:r>
              <a:rPr lang="cs-CZ" sz="2400" dirty="0"/>
              <a:t> - </a:t>
            </a:r>
            <a:r>
              <a:rPr lang="cs-CZ" sz="2400" dirty="0" err="1"/>
              <a:t>rozumitelnost</a:t>
            </a:r>
            <a:endParaRPr lang="cs-CZ" sz="2400" dirty="0"/>
          </a:p>
          <a:p>
            <a:pPr>
              <a:defRPr/>
            </a:pPr>
            <a:r>
              <a:rPr lang="cs-CZ" sz="2400" b="1" dirty="0"/>
              <a:t>M</a:t>
            </a:r>
            <a:r>
              <a:rPr lang="cs-CZ" sz="2400" dirty="0"/>
              <a:t> - </a:t>
            </a:r>
            <a:r>
              <a:rPr lang="cs-CZ" sz="2400" dirty="0" err="1"/>
              <a:t>ěřitelnost</a:t>
            </a:r>
            <a:endParaRPr lang="cs-CZ" sz="2400" dirty="0"/>
          </a:p>
          <a:p>
            <a:pPr>
              <a:defRPr/>
            </a:pPr>
            <a:r>
              <a:rPr lang="cs-CZ" sz="2400" b="1" dirty="0"/>
              <a:t>A</a:t>
            </a:r>
            <a:r>
              <a:rPr lang="cs-CZ" sz="2400" dirty="0"/>
              <a:t> - </a:t>
            </a:r>
            <a:r>
              <a:rPr lang="cs-CZ" sz="2400" dirty="0" err="1"/>
              <a:t>traktivita</a:t>
            </a:r>
            <a:endParaRPr lang="cs-CZ" sz="2400" dirty="0"/>
          </a:p>
          <a:p>
            <a:pPr>
              <a:defRPr/>
            </a:pPr>
            <a:r>
              <a:rPr lang="cs-CZ" sz="2400" b="1" dirty="0"/>
              <a:t>R</a:t>
            </a:r>
            <a:r>
              <a:rPr lang="cs-CZ" sz="2400" dirty="0"/>
              <a:t> - </a:t>
            </a:r>
            <a:r>
              <a:rPr lang="cs-CZ" sz="2400" dirty="0" err="1"/>
              <a:t>eflexivita</a:t>
            </a:r>
            <a:endParaRPr lang="cs-CZ" sz="2400" dirty="0"/>
          </a:p>
          <a:p>
            <a:pPr>
              <a:defRPr/>
            </a:pPr>
            <a:r>
              <a:rPr lang="cs-CZ" sz="2400" b="1" dirty="0"/>
              <a:t>T </a:t>
            </a:r>
            <a:r>
              <a:rPr lang="cs-CZ" sz="2400" dirty="0"/>
              <a:t>- </a:t>
            </a:r>
            <a:r>
              <a:rPr lang="cs-CZ" sz="2400" dirty="0" err="1"/>
              <a:t>imed</a:t>
            </a:r>
            <a:r>
              <a:rPr lang="cs-CZ" sz="2400" dirty="0"/>
              <a:t> (časová rozvaha)</a:t>
            </a:r>
          </a:p>
          <a:p>
            <a:pPr algn="just"/>
            <a:endParaRPr lang="cs-CZ" sz="16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778FD2-DD57-054E-56F4-9EDB0C328F05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153706" y="2714978"/>
            <a:ext cx="3979753" cy="300851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400" dirty="0"/>
              <a:t>TRADIČNÍ CÍLE</a:t>
            </a:r>
          </a:p>
          <a:p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Orientační a anticipační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Motivační a stimulační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Realizační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Regulační </a:t>
            </a:r>
          </a:p>
          <a:p>
            <a:pPr>
              <a:lnSpc>
                <a:spcPct val="90000"/>
              </a:lnSpc>
            </a:pPr>
            <a:endParaRPr lang="cs-CZ" altLang="cs-CZ" sz="1600" dirty="0"/>
          </a:p>
          <a:p>
            <a:pPr algn="just"/>
            <a:endParaRPr lang="cs-CZ" sz="16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4B8DF55-C3D5-69A7-FEF2-FBFD0E7A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434" y="294061"/>
            <a:ext cx="4680000" cy="424732"/>
          </a:xfrm>
        </p:spPr>
        <p:txBody>
          <a:bodyPr>
            <a:spAutoFit/>
          </a:bodyPr>
          <a:lstStyle/>
          <a:p>
            <a:r>
              <a:rPr lang="cs-CZ" dirty="0"/>
              <a:t>Funkce cílů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5FC99E-4D20-41D3-EE16-3081CA34CFE2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51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641739-CF72-989A-13C9-C95BDEB08E05}"/>
              </a:ext>
            </a:extLst>
          </p:cNvPr>
          <p:cNvGrpSpPr/>
          <p:nvPr/>
        </p:nvGrpSpPr>
        <p:grpSpPr>
          <a:xfrm>
            <a:off x="0" y="3429000"/>
            <a:ext cx="2344522" cy="3429000"/>
            <a:chOff x="0" y="3429000"/>
            <a:chExt cx="2344522" cy="3429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5FB2467-3025-2EAE-69BB-1917FEF860A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27499" y="5840976"/>
              <a:ext cx="1017023" cy="1017024"/>
            </a:xfrm>
            <a:prstGeom prst="rect">
              <a:avLst/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16555CA-8A42-C3EB-6761-79CF7D96B2C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5840977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CD2A0CE-DB5E-6EEF-9B44-81C4AA2684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4528930"/>
              <a:ext cx="1017023" cy="1017024"/>
            </a:xfrm>
            <a:prstGeom prst="rect">
              <a:avLst/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78B0A68-917A-359B-78F5-2F3C61FADC76}"/>
                </a:ext>
              </a:extLst>
            </p:cNvPr>
            <p:cNvGrpSpPr>
              <a:grpSpLocks noChangeAspect="1"/>
            </p:cNvGrpSpPr>
            <p:nvPr/>
          </p:nvGrpSpPr>
          <p:grpSpPr>
            <a:xfrm rot="18900000">
              <a:off x="1320082" y="4527429"/>
              <a:ext cx="1018267" cy="1018268"/>
              <a:chOff x="3700537" y="3483937"/>
              <a:chExt cx="1656000" cy="1656000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861B7A0C-814F-D73C-6CBC-6B13B21D741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700537" y="3483937"/>
                <a:ext cx="1656000" cy="1656000"/>
              </a:xfrm>
              <a:custGeom>
                <a:avLst/>
                <a:gdLst>
                  <a:gd name="connsiteX0" fmla="*/ 0 w 1548000"/>
                  <a:gd name="connsiteY0" fmla="*/ 0 h 1548000"/>
                  <a:gd name="connsiteX1" fmla="*/ 360040 w 1548000"/>
                  <a:gd name="connsiteY1" fmla="*/ 0 h 1548000"/>
                  <a:gd name="connsiteX2" fmla="*/ 360040 w 1548000"/>
                  <a:gd name="connsiteY2" fmla="*/ 1187960 h 1548000"/>
                  <a:gd name="connsiteX3" fmla="*/ 1548000 w 1548000"/>
                  <a:gd name="connsiteY3" fmla="*/ 1187960 h 1548000"/>
                  <a:gd name="connsiteX4" fmla="*/ 1548000 w 1548000"/>
                  <a:gd name="connsiteY4" fmla="*/ 1548000 h 1548000"/>
                  <a:gd name="connsiteX5" fmla="*/ 360040 w 1548000"/>
                  <a:gd name="connsiteY5" fmla="*/ 1548000 h 1548000"/>
                  <a:gd name="connsiteX6" fmla="*/ 0 w 1548000"/>
                  <a:gd name="connsiteY6" fmla="*/ 1548000 h 1548000"/>
                  <a:gd name="connsiteX7" fmla="*/ 0 w 1548000"/>
                  <a:gd name="connsiteY7" fmla="*/ 1187960 h 154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48000" h="1548000">
                    <a:moveTo>
                      <a:pt x="0" y="0"/>
                    </a:moveTo>
                    <a:lnTo>
                      <a:pt x="360040" y="0"/>
                    </a:lnTo>
                    <a:lnTo>
                      <a:pt x="360040" y="1187960"/>
                    </a:lnTo>
                    <a:lnTo>
                      <a:pt x="1548000" y="1187960"/>
                    </a:lnTo>
                    <a:lnTo>
                      <a:pt x="1548000" y="1548000"/>
                    </a:lnTo>
                    <a:lnTo>
                      <a:pt x="360040" y="1548000"/>
                    </a:lnTo>
                    <a:lnTo>
                      <a:pt x="0" y="1548000"/>
                    </a:lnTo>
                    <a:lnTo>
                      <a:pt x="0" y="1187960"/>
                    </a:lnTo>
                    <a:close/>
                  </a:path>
                </a:pathLst>
              </a:custGeom>
              <a:solidFill>
                <a:srgbClr val="F59B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2967B4A-E83F-D980-28B4-2F2C40279B5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4226276" y="3750198"/>
                <a:ext cx="864000" cy="864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CAD6AB7-A226-26DE-38AB-839DEF2BD97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19815" y="3429000"/>
              <a:ext cx="1018800" cy="10188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08BBE6C-2DDB-0A1A-FDDA-6D51A02C1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191" y="840882"/>
            <a:ext cx="4680000" cy="424732"/>
          </a:xfrm>
        </p:spPr>
        <p:txBody>
          <a:bodyPr/>
          <a:lstStyle/>
          <a:p>
            <a:r>
              <a:rPr lang="cs-CZ" dirty="0"/>
              <a:t>Formulace cíle vyučování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5</a:t>
            </a:fld>
            <a:endParaRPr lang="cs-CZ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45FE5C-755F-C95C-00EF-FFF481BE0891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BF34EFF-294E-003A-E4F3-93215C5CF7F2}"/>
              </a:ext>
            </a:extLst>
          </p:cNvPr>
          <p:cNvSpPr>
            <a:spLocks noChangeAspect="1"/>
          </p:cNvSpPr>
          <p:nvPr/>
        </p:nvSpPr>
        <p:spPr>
          <a:xfrm rot="2700000">
            <a:off x="9896000" y="5909652"/>
            <a:ext cx="2268667" cy="1017022"/>
          </a:xfrm>
          <a:custGeom>
            <a:avLst/>
            <a:gdLst>
              <a:gd name="connsiteX0" fmla="*/ 0 w 2598702"/>
              <a:gd name="connsiteY0" fmla="*/ 0 h 1164974"/>
              <a:gd name="connsiteX1" fmla="*/ 2598702 w 2598702"/>
              <a:gd name="connsiteY1" fmla="*/ 0 h 1164974"/>
              <a:gd name="connsiteX2" fmla="*/ 1433728 w 2598702"/>
              <a:gd name="connsiteY2" fmla="*/ 1164974 h 1164974"/>
              <a:gd name="connsiteX3" fmla="*/ 0 w 2598702"/>
              <a:gd name="connsiteY3" fmla="*/ 1164974 h 1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8702" h="1164974">
                <a:moveTo>
                  <a:pt x="0" y="0"/>
                </a:moveTo>
                <a:lnTo>
                  <a:pt x="2598702" y="0"/>
                </a:lnTo>
                <a:lnTo>
                  <a:pt x="1433728" y="1164974"/>
                </a:lnTo>
                <a:lnTo>
                  <a:pt x="0" y="1164974"/>
                </a:lnTo>
                <a:close/>
              </a:path>
            </a:pathLst>
          </a:cu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2367186" y="1916239"/>
            <a:ext cx="9728098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b="1" dirty="0"/>
              <a:t>Konkretizace cíle</a:t>
            </a:r>
            <a:r>
              <a:rPr lang="cs-CZ" sz="2000" dirty="0"/>
              <a:t> - jaké učivo a jaké metody a formy potřebujeme k jeho dosažení</a:t>
            </a:r>
          </a:p>
          <a:p>
            <a:r>
              <a:rPr lang="cs-CZ" sz="2000" b="1" dirty="0"/>
              <a:t>Konzistence (soudržnost) cíle </a:t>
            </a:r>
            <a:r>
              <a:rPr lang="cs-CZ" sz="2000" dirty="0"/>
              <a:t>- propojenost konkrétního cíle s cíli obecnými</a:t>
            </a:r>
          </a:p>
          <a:p>
            <a:r>
              <a:rPr lang="cs-CZ" sz="2000" b="1" dirty="0"/>
              <a:t>Formulace v jazyce žákova výkonu</a:t>
            </a:r>
            <a:r>
              <a:rPr lang="cs-CZ" sz="2000" dirty="0"/>
              <a:t> - vyjádření v prostředcích aktivního slovesa s předmětem činnosti (operacionalizace)</a:t>
            </a:r>
          </a:p>
          <a:p>
            <a:r>
              <a:rPr lang="cs-CZ" sz="2000" b="1" dirty="0"/>
              <a:t>Kontrolovatelnost </a:t>
            </a:r>
            <a:r>
              <a:rPr lang="cs-CZ" sz="2000" dirty="0"/>
              <a:t>- podmínky vztahující se na rozsah výkonu, vymezení způsobu řešení, pomůcek, prostředí, vztahu k ostatním aktérům</a:t>
            </a:r>
          </a:p>
          <a:p>
            <a:r>
              <a:rPr lang="cs-CZ" sz="2000" b="1" dirty="0"/>
              <a:t>Míra vyhovující výkonu</a:t>
            </a:r>
            <a:r>
              <a:rPr lang="cs-CZ" sz="2000" dirty="0"/>
              <a:t> - otázku dokonalosti zvládnutí cíle </a:t>
            </a:r>
          </a:p>
          <a:p>
            <a:pPr>
              <a:buFont typeface="Wingdings" pitchFamily="2" charset="2"/>
              <a:buNone/>
            </a:pP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4171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641739-CF72-989A-13C9-C95BDEB08E05}"/>
              </a:ext>
            </a:extLst>
          </p:cNvPr>
          <p:cNvGrpSpPr/>
          <p:nvPr/>
        </p:nvGrpSpPr>
        <p:grpSpPr>
          <a:xfrm>
            <a:off x="0" y="3429000"/>
            <a:ext cx="2344522" cy="3429000"/>
            <a:chOff x="0" y="3429000"/>
            <a:chExt cx="2344522" cy="3429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5FB2467-3025-2EAE-69BB-1917FEF860A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27499" y="5840976"/>
              <a:ext cx="1017023" cy="1017024"/>
            </a:xfrm>
            <a:prstGeom prst="rect">
              <a:avLst/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16555CA-8A42-C3EB-6761-79CF7D96B2C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5840977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CD2A0CE-DB5E-6EEF-9B44-81C4AA2684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4528930"/>
              <a:ext cx="1017023" cy="1017024"/>
            </a:xfrm>
            <a:prstGeom prst="rect">
              <a:avLst/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78B0A68-917A-359B-78F5-2F3C61FADC76}"/>
                </a:ext>
              </a:extLst>
            </p:cNvPr>
            <p:cNvGrpSpPr>
              <a:grpSpLocks noChangeAspect="1"/>
            </p:cNvGrpSpPr>
            <p:nvPr/>
          </p:nvGrpSpPr>
          <p:grpSpPr>
            <a:xfrm rot="18900000">
              <a:off x="1320082" y="4527429"/>
              <a:ext cx="1018267" cy="1018268"/>
              <a:chOff x="3700537" y="3483937"/>
              <a:chExt cx="1656000" cy="1656000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861B7A0C-814F-D73C-6CBC-6B13B21D741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700537" y="3483937"/>
                <a:ext cx="1656000" cy="1656000"/>
              </a:xfrm>
              <a:custGeom>
                <a:avLst/>
                <a:gdLst>
                  <a:gd name="connsiteX0" fmla="*/ 0 w 1548000"/>
                  <a:gd name="connsiteY0" fmla="*/ 0 h 1548000"/>
                  <a:gd name="connsiteX1" fmla="*/ 360040 w 1548000"/>
                  <a:gd name="connsiteY1" fmla="*/ 0 h 1548000"/>
                  <a:gd name="connsiteX2" fmla="*/ 360040 w 1548000"/>
                  <a:gd name="connsiteY2" fmla="*/ 1187960 h 1548000"/>
                  <a:gd name="connsiteX3" fmla="*/ 1548000 w 1548000"/>
                  <a:gd name="connsiteY3" fmla="*/ 1187960 h 1548000"/>
                  <a:gd name="connsiteX4" fmla="*/ 1548000 w 1548000"/>
                  <a:gd name="connsiteY4" fmla="*/ 1548000 h 1548000"/>
                  <a:gd name="connsiteX5" fmla="*/ 360040 w 1548000"/>
                  <a:gd name="connsiteY5" fmla="*/ 1548000 h 1548000"/>
                  <a:gd name="connsiteX6" fmla="*/ 0 w 1548000"/>
                  <a:gd name="connsiteY6" fmla="*/ 1548000 h 1548000"/>
                  <a:gd name="connsiteX7" fmla="*/ 0 w 1548000"/>
                  <a:gd name="connsiteY7" fmla="*/ 1187960 h 154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48000" h="1548000">
                    <a:moveTo>
                      <a:pt x="0" y="0"/>
                    </a:moveTo>
                    <a:lnTo>
                      <a:pt x="360040" y="0"/>
                    </a:lnTo>
                    <a:lnTo>
                      <a:pt x="360040" y="1187960"/>
                    </a:lnTo>
                    <a:lnTo>
                      <a:pt x="1548000" y="1187960"/>
                    </a:lnTo>
                    <a:lnTo>
                      <a:pt x="1548000" y="1548000"/>
                    </a:lnTo>
                    <a:lnTo>
                      <a:pt x="360040" y="1548000"/>
                    </a:lnTo>
                    <a:lnTo>
                      <a:pt x="0" y="1548000"/>
                    </a:lnTo>
                    <a:lnTo>
                      <a:pt x="0" y="1187960"/>
                    </a:lnTo>
                    <a:close/>
                  </a:path>
                </a:pathLst>
              </a:custGeom>
              <a:solidFill>
                <a:srgbClr val="F59BB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2967B4A-E83F-D980-28B4-2F2C40279B5F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2700000">
                <a:off x="4226276" y="3750198"/>
                <a:ext cx="864000" cy="864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CAD6AB7-A226-26DE-38AB-839DEF2BD97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19815" y="3429000"/>
              <a:ext cx="1018800" cy="10188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08BBE6C-2DDB-0A1A-FDDA-6D51A02C1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191" y="840882"/>
            <a:ext cx="4680000" cy="424732"/>
          </a:xfrm>
        </p:spPr>
        <p:txBody>
          <a:bodyPr/>
          <a:lstStyle/>
          <a:p>
            <a:r>
              <a:rPr lang="cs-CZ" dirty="0"/>
              <a:t>Taxonomie cílů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6</a:t>
            </a:fld>
            <a:endParaRPr lang="cs-CZ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45FE5C-755F-C95C-00EF-FFF481BE0891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3BF34EFF-294E-003A-E4F3-93215C5CF7F2}"/>
              </a:ext>
            </a:extLst>
          </p:cNvPr>
          <p:cNvSpPr>
            <a:spLocks noChangeAspect="1"/>
          </p:cNvSpPr>
          <p:nvPr/>
        </p:nvSpPr>
        <p:spPr>
          <a:xfrm rot="2700000">
            <a:off x="9896000" y="5909652"/>
            <a:ext cx="2268667" cy="1017022"/>
          </a:xfrm>
          <a:custGeom>
            <a:avLst/>
            <a:gdLst>
              <a:gd name="connsiteX0" fmla="*/ 0 w 2598702"/>
              <a:gd name="connsiteY0" fmla="*/ 0 h 1164974"/>
              <a:gd name="connsiteX1" fmla="*/ 2598702 w 2598702"/>
              <a:gd name="connsiteY1" fmla="*/ 0 h 1164974"/>
              <a:gd name="connsiteX2" fmla="*/ 1433728 w 2598702"/>
              <a:gd name="connsiteY2" fmla="*/ 1164974 h 1164974"/>
              <a:gd name="connsiteX3" fmla="*/ 0 w 2598702"/>
              <a:gd name="connsiteY3" fmla="*/ 1164974 h 1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8702" h="1164974">
                <a:moveTo>
                  <a:pt x="0" y="0"/>
                </a:moveTo>
                <a:lnTo>
                  <a:pt x="2598702" y="0"/>
                </a:lnTo>
                <a:lnTo>
                  <a:pt x="1433728" y="1164974"/>
                </a:lnTo>
                <a:lnTo>
                  <a:pt x="0" y="1164974"/>
                </a:lnTo>
                <a:close/>
              </a:path>
            </a:pathLst>
          </a:cu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3104079" y="1631133"/>
            <a:ext cx="831537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cs-CZ" sz="2000" dirty="0"/>
              <a:t>Je systematicky uspořádaný soupis jistých objektů, umožňuje uvažovat o náročnosti cílů, jejich návaznosti a komplexnosti.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cs-CZ" sz="2000" dirty="0"/>
          </a:p>
          <a:p>
            <a:pPr>
              <a:lnSpc>
                <a:spcPct val="80000"/>
              </a:lnSpc>
            </a:pPr>
            <a:r>
              <a:rPr lang="cs-CZ" sz="2000" b="1" dirty="0"/>
              <a:t>kognitivní (vzdělávací) oblast</a:t>
            </a:r>
            <a:r>
              <a:rPr lang="cs-CZ" sz="2000" dirty="0"/>
              <a:t> (největší vliv na didaktické myšlení i praktické použití)</a:t>
            </a:r>
          </a:p>
          <a:p>
            <a:pPr>
              <a:lnSpc>
                <a:spcPct val="80000"/>
              </a:lnSpc>
            </a:pPr>
            <a:r>
              <a:rPr lang="cs-CZ" sz="2000" b="1" dirty="0"/>
              <a:t>afektivní (postojová) oblast</a:t>
            </a:r>
            <a:r>
              <a:rPr lang="cs-CZ" sz="2000" dirty="0"/>
              <a:t> (přijímání, reagování, oceňování hodnot, integrování hodnot, začlenění systému do charakterové struktury osobnosti)</a:t>
            </a:r>
          </a:p>
          <a:p>
            <a:pPr>
              <a:lnSpc>
                <a:spcPct val="80000"/>
              </a:lnSpc>
            </a:pPr>
            <a:r>
              <a:rPr lang="cs-CZ" sz="2000" b="1" dirty="0"/>
              <a:t>psychomotorická (výcviková) oblast</a:t>
            </a:r>
            <a:r>
              <a:rPr lang="cs-CZ" sz="2000" dirty="0"/>
              <a:t> (vnímání, zaměření, řízená, motorická reakce, automatizace jednoduchých motorických dovedností, automatizace komplexních motorických dovedností, schopnost motorické adaptace, motorická tvořivost</a:t>
            </a:r>
          </a:p>
          <a:p>
            <a:pPr>
              <a:lnSpc>
                <a:spcPct val="80000"/>
              </a:lnSpc>
            </a:pPr>
            <a:endParaRPr lang="cs-CZ" sz="2000" dirty="0"/>
          </a:p>
          <a:p>
            <a:pPr>
              <a:lnSpc>
                <a:spcPct val="80000"/>
              </a:lnSpc>
            </a:pPr>
            <a:r>
              <a:rPr lang="cs-CZ" sz="2000" dirty="0"/>
              <a:t>HLAVA – SRDCE - RUCE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9842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987688C-E421-EEC3-EC8C-7DBBA1F3E0BB}"/>
              </a:ext>
            </a:extLst>
          </p:cNvPr>
          <p:cNvGrpSpPr/>
          <p:nvPr/>
        </p:nvGrpSpPr>
        <p:grpSpPr>
          <a:xfrm>
            <a:off x="-705753" y="266994"/>
            <a:ext cx="6138690" cy="6592250"/>
            <a:chOff x="-705753" y="266994"/>
            <a:chExt cx="6138690" cy="659225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09F9FAB-633C-4CCB-53A5-EB0F83B6A0DD}"/>
                </a:ext>
              </a:extLst>
            </p:cNvPr>
            <p:cNvSpPr>
              <a:spLocks noChangeAspect="1"/>
            </p:cNvSpPr>
            <p:nvPr/>
          </p:nvSpPr>
          <p:spPr>
            <a:xfrm flipH="1" flipV="1">
              <a:off x="2566" y="5840976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332E0AEA-A8E6-08AF-047E-EF941F2E41B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-14356" y="4536416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FCD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0EED74C-63AA-B1D5-9429-E3C56528BCFE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1326775" y="2637730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FCD5FCE4-191B-AE4F-C4AE-A7D49B3BAFAD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269778" y="3580732"/>
              <a:ext cx="1017024" cy="1017023"/>
            </a:xfrm>
            <a:custGeom>
              <a:avLst/>
              <a:gdLst>
                <a:gd name="connsiteX0" fmla="*/ 378000 w 1656000"/>
                <a:gd name="connsiteY0" fmla="*/ 378000 h 1656000"/>
                <a:gd name="connsiteX1" fmla="*/ 378000 w 1656000"/>
                <a:gd name="connsiteY1" fmla="*/ 1278000 h 1656000"/>
                <a:gd name="connsiteX2" fmla="*/ 1278000 w 1656000"/>
                <a:gd name="connsiteY2" fmla="*/ 1278000 h 1656000"/>
                <a:gd name="connsiteX3" fmla="*/ 1278000 w 1656000"/>
                <a:gd name="connsiteY3" fmla="*/ 378000 h 1656000"/>
                <a:gd name="connsiteX4" fmla="*/ 0 w 1656000"/>
                <a:gd name="connsiteY4" fmla="*/ 0 h 1656000"/>
                <a:gd name="connsiteX5" fmla="*/ 1656000 w 1656000"/>
                <a:gd name="connsiteY5" fmla="*/ 0 h 1656000"/>
                <a:gd name="connsiteX6" fmla="*/ 1656000 w 1656000"/>
                <a:gd name="connsiteY6" fmla="*/ 1656000 h 1656000"/>
                <a:gd name="connsiteX7" fmla="*/ 0 w 1656000"/>
                <a:gd name="connsiteY7" fmla="*/ 165600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56000" h="1656000">
                  <a:moveTo>
                    <a:pt x="378000" y="378000"/>
                  </a:moveTo>
                  <a:lnTo>
                    <a:pt x="378000" y="1278000"/>
                  </a:lnTo>
                  <a:lnTo>
                    <a:pt x="1278000" y="1278000"/>
                  </a:lnTo>
                  <a:lnTo>
                    <a:pt x="1278000" y="378000"/>
                  </a:ln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6000"/>
                  </a:lnTo>
                  <a:lnTo>
                    <a:pt x="0" y="16560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6F3532A-9143-BDB9-3347-0D062F0696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19296" y="1701034"/>
              <a:ext cx="1018800" cy="10188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F59B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727D4B3D-E350-5A85-117B-DB09933AE6B9}"/>
                </a:ext>
              </a:extLst>
            </p:cNvPr>
            <p:cNvSpPr>
              <a:spLocks noChangeAspect="1"/>
            </p:cNvSpPr>
            <p:nvPr/>
          </p:nvSpPr>
          <p:spPr>
            <a:xfrm rot="8100000" flipV="1">
              <a:off x="-705753" y="2142721"/>
              <a:ext cx="2265840" cy="1017023"/>
            </a:xfrm>
            <a:custGeom>
              <a:avLst/>
              <a:gdLst>
                <a:gd name="connsiteX0" fmla="*/ 0 w 2265840"/>
                <a:gd name="connsiteY0" fmla="*/ 0 h 1017023"/>
                <a:gd name="connsiteX1" fmla="*/ 0 w 2265840"/>
                <a:gd name="connsiteY1" fmla="*/ 1017023 h 1017023"/>
                <a:gd name="connsiteX2" fmla="*/ 2265840 w 2265840"/>
                <a:gd name="connsiteY2" fmla="*/ 1017023 h 1017023"/>
                <a:gd name="connsiteX3" fmla="*/ 1248817 w 2265840"/>
                <a:gd name="connsiteY3" fmla="*/ 0 h 101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65840" h="1017023">
                  <a:moveTo>
                    <a:pt x="0" y="0"/>
                  </a:moveTo>
                  <a:lnTo>
                    <a:pt x="0" y="1017023"/>
                  </a:lnTo>
                  <a:lnTo>
                    <a:pt x="2265840" y="1017023"/>
                  </a:lnTo>
                  <a:lnTo>
                    <a:pt x="124881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6572C485-9C93-737A-4969-7AF84EF7DC84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080665" y="266994"/>
              <a:ext cx="2352272" cy="1017023"/>
            </a:xfrm>
            <a:custGeom>
              <a:avLst/>
              <a:gdLst>
                <a:gd name="connsiteX0" fmla="*/ 1764355 w 2352272"/>
                <a:gd name="connsiteY0" fmla="*/ 0 h 1017023"/>
                <a:gd name="connsiteX1" fmla="*/ 2352272 w 2352272"/>
                <a:gd name="connsiteY1" fmla="*/ 587917 h 1017023"/>
                <a:gd name="connsiteX2" fmla="*/ 2352272 w 2352272"/>
                <a:gd name="connsiteY2" fmla="*/ 1017023 h 1017023"/>
                <a:gd name="connsiteX3" fmla="*/ 0 w 2352272"/>
                <a:gd name="connsiteY3" fmla="*/ 1017023 h 1017023"/>
                <a:gd name="connsiteX4" fmla="*/ 0 w 2352272"/>
                <a:gd name="connsiteY4" fmla="*/ 0 h 101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2272" h="1017023">
                  <a:moveTo>
                    <a:pt x="1764355" y="0"/>
                  </a:moveTo>
                  <a:lnTo>
                    <a:pt x="2352272" y="587917"/>
                  </a:lnTo>
                  <a:lnTo>
                    <a:pt x="2352272" y="1017023"/>
                  </a:lnTo>
                  <a:lnTo>
                    <a:pt x="0" y="1017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9AB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A84A50E-07B9-8922-0B27-5274B6878D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21492" y="4536416"/>
              <a:ext cx="1018800" cy="1018800"/>
            </a:xfrm>
            <a:custGeom>
              <a:avLst/>
              <a:gdLst>
                <a:gd name="connsiteX0" fmla="*/ 828000 w 1656000"/>
                <a:gd name="connsiteY0" fmla="*/ 342000 h 1656000"/>
                <a:gd name="connsiteX1" fmla="*/ 342000 w 1656000"/>
                <a:gd name="connsiteY1" fmla="*/ 828000 h 1656000"/>
                <a:gd name="connsiteX2" fmla="*/ 828000 w 1656000"/>
                <a:gd name="connsiteY2" fmla="*/ 1314000 h 1656000"/>
                <a:gd name="connsiteX3" fmla="*/ 1314000 w 1656000"/>
                <a:gd name="connsiteY3" fmla="*/ 828000 h 1656000"/>
                <a:gd name="connsiteX4" fmla="*/ 828000 w 1656000"/>
                <a:gd name="connsiteY4" fmla="*/ 342000 h 1656000"/>
                <a:gd name="connsiteX5" fmla="*/ 828000 w 1656000"/>
                <a:gd name="connsiteY5" fmla="*/ 0 h 1656000"/>
                <a:gd name="connsiteX6" fmla="*/ 1656000 w 1656000"/>
                <a:gd name="connsiteY6" fmla="*/ 828000 h 1656000"/>
                <a:gd name="connsiteX7" fmla="*/ 828000 w 1656000"/>
                <a:gd name="connsiteY7" fmla="*/ 1656000 h 1656000"/>
                <a:gd name="connsiteX8" fmla="*/ 0 w 1656000"/>
                <a:gd name="connsiteY8" fmla="*/ 828000 h 1656000"/>
                <a:gd name="connsiteX9" fmla="*/ 828000 w 1656000"/>
                <a:gd name="connsiteY9" fmla="*/ 0 h 165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6000" h="1656000">
                  <a:moveTo>
                    <a:pt x="828000" y="342000"/>
                  </a:moveTo>
                  <a:cubicBezTo>
                    <a:pt x="559590" y="342000"/>
                    <a:pt x="342000" y="559590"/>
                    <a:pt x="342000" y="828000"/>
                  </a:cubicBezTo>
                  <a:cubicBezTo>
                    <a:pt x="342000" y="1096410"/>
                    <a:pt x="559590" y="1314000"/>
                    <a:pt x="828000" y="1314000"/>
                  </a:cubicBezTo>
                  <a:cubicBezTo>
                    <a:pt x="1096410" y="1314000"/>
                    <a:pt x="1314000" y="1096410"/>
                    <a:pt x="1314000" y="828000"/>
                  </a:cubicBezTo>
                  <a:cubicBezTo>
                    <a:pt x="1314000" y="559590"/>
                    <a:pt x="1096410" y="342000"/>
                    <a:pt x="828000" y="342000"/>
                  </a:cubicBezTo>
                  <a:close/>
                  <a:moveTo>
                    <a:pt x="828000" y="0"/>
                  </a:moveTo>
                  <a:cubicBezTo>
                    <a:pt x="1285292" y="0"/>
                    <a:pt x="1656000" y="370708"/>
                    <a:pt x="1656000" y="828000"/>
                  </a:cubicBezTo>
                  <a:cubicBezTo>
                    <a:pt x="1656000" y="1285292"/>
                    <a:pt x="1285292" y="1656000"/>
                    <a:pt x="828000" y="1656000"/>
                  </a:cubicBezTo>
                  <a:cubicBezTo>
                    <a:pt x="370708" y="1656000"/>
                    <a:pt x="0" y="1285292"/>
                    <a:pt x="0" y="828000"/>
                  </a:cubicBezTo>
                  <a:cubicBezTo>
                    <a:pt x="0" y="370708"/>
                    <a:pt x="370708" y="0"/>
                    <a:pt x="828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8" name="Partial Circle 47">
              <a:extLst>
                <a:ext uri="{FF2B5EF4-FFF2-40B4-BE49-F238E27FC236}">
                  <a16:creationId xmlns:a16="http://schemas.microsoft.com/office/drawing/2014/main" id="{CC454ECF-3862-C2B8-4E73-F98151D9B977}"/>
                </a:ext>
              </a:extLst>
            </p:cNvPr>
            <p:cNvSpPr/>
            <p:nvPr/>
          </p:nvSpPr>
          <p:spPr>
            <a:xfrm flipH="1" flipV="1">
              <a:off x="1321758" y="5840977"/>
              <a:ext cx="1018268" cy="1018267"/>
            </a:xfrm>
            <a:prstGeom prst="pie">
              <a:avLst>
                <a:gd name="adj1" fmla="val 0"/>
                <a:gd name="adj2" fmla="val 10786133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E63115C-28C8-AD55-E064-2C6D30D2E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3724" y="2204113"/>
            <a:ext cx="6635419" cy="1588127"/>
          </a:xfrm>
        </p:spPr>
        <p:txBody>
          <a:bodyPr wrap="square">
            <a:spAutoFit/>
          </a:bodyPr>
          <a:lstStyle/>
          <a:p>
            <a:r>
              <a:rPr lang="cs-CZ" dirty="0"/>
              <a:t>Postup formulace cílů</a:t>
            </a:r>
            <a:br>
              <a:rPr lang="cs-CZ" dirty="0"/>
            </a:br>
            <a:r>
              <a:rPr lang="cs-CZ" dirty="0"/>
              <a:t>Kdo stanovuje cíle?</a:t>
            </a:r>
            <a:br>
              <a:rPr lang="cs-CZ" dirty="0"/>
            </a:br>
            <a:r>
              <a:rPr lang="cs-CZ" dirty="0"/>
              <a:t>Proč?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09DB34-68E8-4A1C-7203-C9D3ABDCD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54862" y="3417872"/>
            <a:ext cx="309700" cy="215444"/>
          </a:xfrm>
        </p:spPr>
        <p:txBody>
          <a:bodyPr/>
          <a:lstStyle/>
          <a:p>
            <a:fld id="{2D7B0951-E7FB-4CA7-B4B9-AB2701F4DE6C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12B2717-6914-08A3-893D-F11D8B40019D}"/>
              </a:ext>
            </a:extLst>
          </p:cNvPr>
          <p:cNvSpPr/>
          <p:nvPr/>
        </p:nvSpPr>
        <p:spPr>
          <a:xfrm>
            <a:off x="6410691" y="4077072"/>
            <a:ext cx="216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E91889DB-9647-7DAF-00CB-B5667BC6103E}"/>
              </a:ext>
            </a:extLst>
          </p:cNvPr>
          <p:cNvSpPr>
            <a:spLocks noChangeAspect="1"/>
          </p:cNvSpPr>
          <p:nvPr/>
        </p:nvSpPr>
        <p:spPr>
          <a:xfrm rot="2700000">
            <a:off x="9896000" y="5909652"/>
            <a:ext cx="2268667" cy="1017022"/>
          </a:xfrm>
          <a:custGeom>
            <a:avLst/>
            <a:gdLst>
              <a:gd name="connsiteX0" fmla="*/ 0 w 2598702"/>
              <a:gd name="connsiteY0" fmla="*/ 0 h 1164974"/>
              <a:gd name="connsiteX1" fmla="*/ 2598702 w 2598702"/>
              <a:gd name="connsiteY1" fmla="*/ 0 h 1164974"/>
              <a:gd name="connsiteX2" fmla="*/ 1433728 w 2598702"/>
              <a:gd name="connsiteY2" fmla="*/ 1164974 h 1164974"/>
              <a:gd name="connsiteX3" fmla="*/ 0 w 2598702"/>
              <a:gd name="connsiteY3" fmla="*/ 1164974 h 116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8702" h="1164974">
                <a:moveTo>
                  <a:pt x="0" y="0"/>
                </a:moveTo>
                <a:lnTo>
                  <a:pt x="2598702" y="0"/>
                </a:lnTo>
                <a:lnTo>
                  <a:pt x="1433728" y="1164974"/>
                </a:lnTo>
                <a:lnTo>
                  <a:pt x="0" y="1164974"/>
                </a:lnTo>
                <a:close/>
              </a:path>
            </a:pathLst>
          </a:custGeom>
          <a:solidFill>
            <a:srgbClr val="FC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948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6499E13-66A0-402A-955A-F8FE0B31C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828" y="168812"/>
            <a:ext cx="9830972" cy="6689190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endParaRPr lang="cs-CZ" b="1" dirty="0"/>
          </a:p>
          <a:p>
            <a:pPr>
              <a:defRPr/>
            </a:pPr>
            <a:endParaRPr lang="cs-CZ" dirty="0"/>
          </a:p>
        </p:txBody>
      </p:sp>
      <p:pic>
        <p:nvPicPr>
          <p:cNvPr id="8196" name="Picture 2">
            <a:extLst>
              <a:ext uri="{FF2B5EF4-FFF2-40B4-BE49-F238E27FC236}">
                <a16:creationId xmlns:a16="http://schemas.microsoft.com/office/drawing/2014/main" id="{0653F8C3-B100-4B02-AFAA-329E272CE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5795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2205</TotalTime>
  <Words>721</Words>
  <Application>Microsoft Office PowerPoint</Application>
  <PresentationFormat>Širokoúhlá obrazovka</PresentationFormat>
  <Paragraphs>92</Paragraphs>
  <Slides>14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Corbel</vt:lpstr>
      <vt:lpstr>Wingdings</vt:lpstr>
      <vt:lpstr>Wingdings 2</vt:lpstr>
      <vt:lpstr>Office Theme</vt:lpstr>
      <vt:lpstr>Okruh č. 6: Výchovně-vzdělávací cíle</vt:lpstr>
      <vt:lpstr>Cíle a úkoly primárního vzdělávání</vt:lpstr>
      <vt:lpstr>Prezentace aplikace PowerPoint</vt:lpstr>
      <vt:lpstr>Prezentace aplikace PowerPoint</vt:lpstr>
      <vt:lpstr>Funkce cílů</vt:lpstr>
      <vt:lpstr>Formulace cíle vyučování</vt:lpstr>
      <vt:lpstr>Taxonomie cílů</vt:lpstr>
      <vt:lpstr>Postup formulace cílů Kdo stanovuje cíle? Proč?</vt:lpstr>
      <vt:lpstr>Prezentace aplikace PowerPoint</vt:lpstr>
      <vt:lpstr>Prezentace aplikace PowerPoint</vt:lpstr>
      <vt:lpstr>Taxonomie afektivních cílů podle D.B. Kratwohla</vt:lpstr>
      <vt:lpstr>Složky cíle vzdělávání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Stancik Adam</cp:lastModifiedBy>
  <cp:revision>192</cp:revision>
  <cp:lastPrinted>2023-07-19T21:00:35Z</cp:lastPrinted>
  <dcterms:created xsi:type="dcterms:W3CDTF">2023-04-24T08:53:15Z</dcterms:created>
  <dcterms:modified xsi:type="dcterms:W3CDTF">2023-11-20T21:02:42Z</dcterms:modified>
</cp:coreProperties>
</file>