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74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3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10" r:id="rId1"/>
  </p:sldMasterIdLst>
  <p:notesMasterIdLst>
    <p:notesMasterId r:id="rId78"/>
  </p:notesMasterIdLst>
  <p:handoutMasterIdLst>
    <p:handoutMasterId r:id="rId79"/>
  </p:handoutMasterIdLst>
  <p:sldIdLst>
    <p:sldId id="361" r:id="rId2"/>
    <p:sldId id="363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437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99" r:id="rId40"/>
    <p:sldId id="400" r:id="rId41"/>
    <p:sldId id="401" r:id="rId42"/>
    <p:sldId id="402" r:id="rId43"/>
    <p:sldId id="403" r:id="rId44"/>
    <p:sldId id="404" r:id="rId45"/>
    <p:sldId id="405" r:id="rId46"/>
    <p:sldId id="406" r:id="rId47"/>
    <p:sldId id="407" r:id="rId48"/>
    <p:sldId id="408" r:id="rId49"/>
    <p:sldId id="409" r:id="rId50"/>
    <p:sldId id="410" r:id="rId51"/>
    <p:sldId id="411" r:id="rId52"/>
    <p:sldId id="412" r:id="rId53"/>
    <p:sldId id="413" r:id="rId54"/>
    <p:sldId id="414" r:id="rId55"/>
    <p:sldId id="415" r:id="rId56"/>
    <p:sldId id="416" r:id="rId57"/>
    <p:sldId id="417" r:id="rId58"/>
    <p:sldId id="418" r:id="rId59"/>
    <p:sldId id="419" r:id="rId60"/>
    <p:sldId id="420" r:id="rId61"/>
    <p:sldId id="421" r:id="rId62"/>
    <p:sldId id="422" r:id="rId63"/>
    <p:sldId id="423" r:id="rId64"/>
    <p:sldId id="435" r:id="rId65"/>
    <p:sldId id="424" r:id="rId66"/>
    <p:sldId id="425" r:id="rId67"/>
    <p:sldId id="426" r:id="rId68"/>
    <p:sldId id="436" r:id="rId69"/>
    <p:sldId id="427" r:id="rId70"/>
    <p:sldId id="428" r:id="rId71"/>
    <p:sldId id="429" r:id="rId72"/>
    <p:sldId id="430" r:id="rId73"/>
    <p:sldId id="431" r:id="rId74"/>
    <p:sldId id="432" r:id="rId75"/>
    <p:sldId id="433" r:id="rId76"/>
    <p:sldId id="434" r:id="rId77"/>
  </p:sldIdLst>
  <p:sldSz cx="9144000" cy="6858000" type="screen4x3"/>
  <p:notesSz cx="6858000" cy="892492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0033"/>
    <a:srgbClr val="990033"/>
    <a:srgbClr val="66CCFF"/>
    <a:srgbClr val="FF9900"/>
    <a:srgbClr val="FFFF00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3" autoAdjust="0"/>
    <p:restoredTop sz="94146" autoAdjust="0"/>
  </p:normalViewPr>
  <p:slideViewPr>
    <p:cSldViewPr>
      <p:cViewPr varScale="1">
        <p:scale>
          <a:sx n="99" d="100"/>
          <a:sy n="99" d="100"/>
        </p:scale>
        <p:origin x="27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1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ustomXml" Target="../customXml/item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85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86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478838"/>
            <a:ext cx="29718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478838"/>
            <a:ext cx="29718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9A00018-FCA2-4229-AE33-44CB96FBB6E7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69925"/>
            <a:ext cx="4462462" cy="3346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478838"/>
            <a:ext cx="29718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478838"/>
            <a:ext cx="29718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569E0C2-7F8B-46D8-AA3B-C9AD4CC3674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6" y="-8468"/>
            <a:chExt cx="9171316" cy="6874935"/>
          </a:xfrm>
        </p:grpSpPr>
        <p:cxnSp>
          <p:nvCxnSpPr>
            <p:cNvPr id="5" name="Straight Connector 27"/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/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/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A0F86-B859-4522-9DDA-D022370109E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22528859"/>
      </p:ext>
    </p:extLst>
  </p:cSld>
  <p:clrMapOvr>
    <a:masterClrMapping/>
  </p:clrMapOvr>
  <p:transition spd="med"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E56AD-8258-4115-9FB7-B03236C36AD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1839828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11CF8-F8FF-40AD-9E32-B752EF9E48A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2352172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AE2EE-0ACA-42B2-9C27-7C72FD36C80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53636854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24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>
                <a:solidFill>
                  <a:srgbClr val="9FE0F5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EEB21-79F3-44BD-899B-DC8CF64878B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60751653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85A6B-6054-4ED8-888F-6DDD75ED87A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3391111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69AB0-634F-47EF-8748-8D2EFB829D6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00380099"/>
      </p:ext>
    </p:extLst>
  </p:cSld>
  <p:clrMapOvr>
    <a:masterClrMapping/>
  </p:clrMapOvr>
  <p:transition spd="med">
    <p:zoom dir="in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4F32D-C6BF-404D-9A43-25A5C374A46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70071250"/>
      </p:ext>
    </p:extLst>
  </p:cSld>
  <p:clrMapOvr>
    <a:masterClrMapping/>
  </p:clrMapOvr>
  <p:transition spd="med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DC07D-98AA-4E36-9B3D-3652E596790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6857286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A09EE-1ED4-49D4-A949-D5FCA941AB0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26135454"/>
      </p:ext>
    </p:extLst>
  </p:cSld>
  <p:clrMapOvr>
    <a:masterClrMapping/>
  </p:clrMapOvr>
  <p:transition spd="med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BCA78-3781-40C0-B092-E773608EAFF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82884267"/>
      </p:ext>
    </p:extLst>
  </p:cSld>
  <p:clrMapOvr>
    <a:masterClrMapping/>
  </p:clrMapOvr>
  <p:transition spd="med"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53E38-1F2A-44A0-909C-471646B00AE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68635356"/>
      </p:ext>
    </p:extLst>
  </p:cSld>
  <p:clrMapOvr>
    <a:masterClrMapping/>
  </p:clrMapOvr>
  <p:transition spd="med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604B2-5709-4A07-826C-C342E5D705B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8358212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57B8D-3DD8-4D1D-A4B5-3DDAD11FD45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79694914"/>
      </p:ext>
    </p:extLst>
  </p:cSld>
  <p:clrMapOvr>
    <a:masterClrMapping/>
  </p:clrMapOvr>
  <p:transition spd="med"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3069E-6741-4D4A-84AC-A32024519C4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00974187"/>
      </p:ext>
    </p:extLst>
  </p:cSld>
  <p:clrMapOvr>
    <a:masterClrMapping/>
  </p:clrMapOvr>
  <p:transition spd="med"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32C8D-E75E-464F-A81D-4FD4ABDAD58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9934315"/>
      </p:ext>
    </p:extLst>
  </p:cSld>
  <p:clrMapOvr>
    <a:masterClrMapping/>
  </p:clrMapOvr>
  <p:transition spd="med"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styl.</a:t>
            </a:r>
            <a:endParaRPr lang="en-US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Upravte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dirty="0" err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verze 2018</a:t>
            </a: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ČVUT </a:t>
            </a:r>
            <a:r>
              <a:rPr lang="cs-CZ" err="1"/>
              <a:t>FSv</a:t>
            </a:r>
            <a:r>
              <a:rPr lang="cs-CZ"/>
              <a:t> KZEI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47C603C-A305-476D-A743-0FE8BD51952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63" r:id="rId11"/>
    <p:sldLayoutId id="2147483758" r:id="rId12"/>
    <p:sldLayoutId id="2147483764" r:id="rId13"/>
    <p:sldLayoutId id="2147483759" r:id="rId14"/>
    <p:sldLayoutId id="2147483760" r:id="rId15"/>
    <p:sldLayoutId id="2147483761" r:id="rId16"/>
  </p:sldLayoutIdLst>
  <p:transition spd="med">
    <p:zoom dir="in"/>
  </p:transition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555875" y="5445125"/>
            <a:ext cx="5486400" cy="6096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cs-CZ" altLang="en-US" sz="3200" b="1" dirty="0" smtClean="0"/>
              <a:t>Jaroslav Pollert</a:t>
            </a:r>
          </a:p>
        </p:txBody>
      </p:sp>
      <p:sp>
        <p:nvSpPr>
          <p:cNvPr id="7171" name="WordArt 1030"/>
          <p:cNvSpPr>
            <a:spLocks noChangeArrowheads="1" noChangeShapeType="1" noTextEdit="1"/>
          </p:cNvSpPr>
          <p:nvPr/>
        </p:nvSpPr>
        <p:spPr bwMode="auto">
          <a:xfrm>
            <a:off x="900113" y="1916113"/>
            <a:ext cx="7416800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bg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ČIŠTĚNÍ ODPADNÍCH VOD</a:t>
            </a:r>
          </a:p>
        </p:txBody>
      </p:sp>
      <p:sp>
        <p:nvSpPr>
          <p:cNvPr id="7172" name="WordArt 1033"/>
          <p:cNvSpPr>
            <a:spLocks noChangeArrowheads="1" noChangeShapeType="1" noTextEdit="1"/>
          </p:cNvSpPr>
          <p:nvPr/>
        </p:nvSpPr>
        <p:spPr bwMode="auto">
          <a:xfrm>
            <a:off x="684213" y="3716338"/>
            <a:ext cx="7559675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bg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BIOLOGICKÉ </a:t>
            </a:r>
          </a:p>
          <a:p>
            <a:pPr algn="ctr"/>
            <a:r>
              <a:rPr lang="en-US" sz="4800" kern="10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bg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ČIŠTĚNÍ ODPADNÍCH VOD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739775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BIOLOGICKÉ ČIŠTĚNÍ ODPADNÍCH VOD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520113" cy="46926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en-US" sz="2600" b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Aktivovaný kal</a:t>
            </a:r>
            <a:endParaRPr lang="cs-CZ" altLang="en-US" sz="26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en-US" sz="2600" b="1" smtClean="0">
              <a:solidFill>
                <a:srgbClr val="FF9966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Baktérie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Pseudomonas, Flavobacterium,</a:t>
            </a:r>
            <a:r>
              <a:rPr lang="cs-CZ" altLang="en-US" sz="2600" smtClean="0"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Achrommobacter, </a:t>
            </a:r>
            <a:r>
              <a:rPr lang="cs-CZ" altLang="en-US" sz="2600" smtClean="0">
                <a:latin typeface="Times New Roman" panose="02020603050405020304" pitchFamily="18" charset="0"/>
              </a:rPr>
              <a:t>	     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Chromobacterium, Acinetobacter,</a:t>
            </a:r>
            <a:r>
              <a:rPr lang="cs-CZ" altLang="en-US" sz="2600" smtClean="0"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Nocardia</a:t>
            </a:r>
            <a:endParaRPr lang="cs-CZ" altLang="en-US" sz="2600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en-US" sz="13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en-US" sz="1300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en-US" sz="1300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en-US" sz="2600" smtClean="0">
              <a:solidFill>
                <a:srgbClr val="FFCC66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</a:rPr>
              <a:t>Houby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</a:rPr>
              <a:t>Plísně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</a:rPr>
              <a:t>Kvasinky</a:t>
            </a:r>
          </a:p>
        </p:txBody>
      </p:sp>
      <p:grpSp>
        <p:nvGrpSpPr>
          <p:cNvPr id="697348" name="Group 4"/>
          <p:cNvGrpSpPr>
            <a:grpSpLocks/>
          </p:cNvGrpSpPr>
          <p:nvPr/>
        </p:nvGrpSpPr>
        <p:grpSpPr bwMode="auto">
          <a:xfrm>
            <a:off x="1985963" y="5029200"/>
            <a:ext cx="6248400" cy="1171575"/>
            <a:chOff x="1251" y="3168"/>
            <a:chExt cx="3936" cy="738"/>
          </a:xfrm>
        </p:grpSpPr>
        <p:sp>
          <p:nvSpPr>
            <p:cNvPr id="16393" name="Line 5"/>
            <p:cNvSpPr>
              <a:spLocks noChangeShapeType="1"/>
            </p:cNvSpPr>
            <p:nvPr/>
          </p:nvSpPr>
          <p:spPr bwMode="auto">
            <a:xfrm>
              <a:off x="1251" y="3282"/>
              <a:ext cx="7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4" name="Line 6"/>
            <p:cNvSpPr>
              <a:spLocks noChangeShapeType="1"/>
            </p:cNvSpPr>
            <p:nvPr/>
          </p:nvSpPr>
          <p:spPr bwMode="auto">
            <a:xfrm>
              <a:off x="1251" y="3570"/>
              <a:ext cx="7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Line 7"/>
            <p:cNvSpPr>
              <a:spLocks noChangeShapeType="1"/>
            </p:cNvSpPr>
            <p:nvPr/>
          </p:nvSpPr>
          <p:spPr bwMode="auto">
            <a:xfrm>
              <a:off x="1251" y="3906"/>
              <a:ext cx="7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Line 8"/>
            <p:cNvSpPr>
              <a:spLocks noChangeShapeType="1"/>
            </p:cNvSpPr>
            <p:nvPr/>
          </p:nvSpPr>
          <p:spPr bwMode="auto">
            <a:xfrm>
              <a:off x="1971" y="3282"/>
              <a:ext cx="0" cy="6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Line 9"/>
            <p:cNvSpPr>
              <a:spLocks noChangeShapeType="1"/>
            </p:cNvSpPr>
            <p:nvPr/>
          </p:nvSpPr>
          <p:spPr bwMode="auto">
            <a:xfrm flipV="1">
              <a:off x="1971" y="3570"/>
              <a:ext cx="321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354" name="Text Box 10"/>
            <p:cNvSpPr txBox="1">
              <a:spLocks noChangeArrowheads="1"/>
            </p:cNvSpPr>
            <p:nvPr/>
          </p:nvSpPr>
          <p:spPr bwMode="auto">
            <a:xfrm>
              <a:off x="2208" y="3168"/>
              <a:ext cx="274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přítomny v menším množství</a:t>
              </a:r>
            </a:p>
          </p:txBody>
        </p:sp>
      </p:grpSp>
      <p:pic>
        <p:nvPicPr>
          <p:cNvPr id="697355" name="Picture 11" descr="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84313"/>
            <a:ext cx="1828800" cy="1223962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356" name="Picture 12" descr="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1862137" cy="1239837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357" name="Picture 13" descr="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860800"/>
            <a:ext cx="1768475" cy="1171575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358" name="Picture 14" descr="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860800"/>
            <a:ext cx="1819275" cy="1200150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9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9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9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97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9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7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7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7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97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7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7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7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97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346" grpId="0" autoUpdateAnimBg="0"/>
      <p:bldP spid="697347" grpId="0" build="p" autoUpdateAnimBg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668338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BIOLOGICKÉ ČIŠTĚNÍ ODPADNÍCH VOD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447088" cy="4260850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Vláknité mikroorganismy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</a:rPr>
              <a:t>: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Sphaerotilus, Nocardia,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		 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Spirulina albida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Vyšší organismy: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Protozoa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	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Vířníci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	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Hlístice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Prvoci</a:t>
            </a: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</a:rPr>
              <a:t>: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Vorticella, Epistylis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2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7413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1741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1C533BD-A707-4F89-8F59-922D322E9E06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698372" name="Picture 4" descr="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038600"/>
            <a:ext cx="1905000" cy="1163638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9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9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9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370" grpId="0" autoUpdateAnimBg="0"/>
      <p:bldP spid="698371" grpId="0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595313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BIOLOGICKÉ ČIŠTĚNÍ ODPADNÍCH VOD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915400" cy="4187825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složení aktivovaného kalu závisí hlavně na</a:t>
            </a: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cs-CZ" altLang="en-US" sz="13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složení substrátu, na němž byl kal</a:t>
            </a:r>
            <a:r>
              <a:rPr lang="cs-CZ" altLang="en-US" sz="2600" smtClean="0"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vypěstován</a:t>
            </a:r>
            <a:endParaRPr lang="cs-CZ" altLang="en-US" sz="2600" smtClean="0"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cs-CZ" altLang="en-US" sz="900" smtClean="0"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hodnotách technologických</a:t>
            </a:r>
            <a:r>
              <a:rPr lang="cs-CZ" altLang="en-US" sz="2600" smtClean="0"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parametrů během kultivace </a:t>
            </a:r>
            <a:endParaRPr lang="cs-CZ" altLang="en-US" sz="2600" smtClean="0"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cs-CZ" altLang="en-US" sz="2600" smtClean="0"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(doba zdržení, zatížení,</a:t>
            </a:r>
            <a:r>
              <a:rPr lang="cs-CZ" altLang="en-US" sz="2600" smtClean="0"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stáří kalu).</a:t>
            </a:r>
          </a:p>
        </p:txBody>
      </p:sp>
      <p:sp>
        <p:nvSpPr>
          <p:cNvPr id="18436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8437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18438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1413339-2659-4558-ABE3-1B5F75A100FE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699396" name="Picture 4" descr="avinelandi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652963"/>
            <a:ext cx="1676400" cy="1220787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9397" name="Picture 5" descr="bsphae1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508500"/>
            <a:ext cx="1752600" cy="127635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9398" name="Picture 6" descr="ncarnea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797425"/>
            <a:ext cx="1600200" cy="1165225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9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9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9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9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394" grpId="0" autoUpdateAnimBg="0"/>
      <p:bldP spid="699395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435975" cy="595313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BIOLOGICKÉ ČIŠTĚNÍ ODPADNÍCH VOD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915400" cy="4953000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endParaRPr lang="cs-CZ" altLang="en-US" sz="2600" dirty="0" smtClean="0"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cs-CZ" altLang="en-US" sz="2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Aktivovaný kal </a:t>
            </a:r>
            <a:endParaRPr lang="cs-CZ" altLang="en-US" sz="2600" dirty="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cs-CZ" altLang="en-US" sz="1300" dirty="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schopen </a:t>
            </a:r>
            <a:r>
              <a:rPr lang="cs-CZ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rušené</a:t>
            </a:r>
            <a:r>
              <a:rPr lang="cs-CZ" altLang="en-US" sz="2600" dirty="0" smtClean="0">
                <a:latin typeface="Times New Roman" panose="02020603050405020304" pitchFamily="18" charset="0"/>
              </a:rPr>
              <a:t> </a:t>
            </a:r>
            <a:r>
              <a:rPr lang="cs-CZ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sedimentace</a:t>
            </a:r>
            <a:endParaRPr lang="cs-CZ" altLang="en-US" sz="2600" dirty="0" smtClean="0"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cs-CZ" altLang="en-US" sz="900" dirty="0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dirty="0" smtClean="0">
                <a:latin typeface="Times New Roman" panose="02020603050405020304" pitchFamily="18" charset="0"/>
              </a:rPr>
              <a:t>d</a:t>
            </a:r>
            <a:r>
              <a:rPr lang="cs-CZ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obrá flokulace a sedimentace vloček</a:t>
            </a:r>
            <a:r>
              <a:rPr lang="cs-CZ" altLang="en-US" sz="2600" dirty="0" smtClean="0">
                <a:latin typeface="Times New Roman" panose="02020603050405020304" pitchFamily="18" charset="0"/>
              </a:rPr>
              <a:t> </a:t>
            </a:r>
            <a:r>
              <a:rPr lang="cs-CZ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jednou z nejcennějších vlastností směsné kultury</a:t>
            </a:r>
          </a:p>
        </p:txBody>
      </p:sp>
      <p:sp>
        <p:nvSpPr>
          <p:cNvPr id="19460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946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1946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EADCC6E-4C41-4562-9F68-7C044529F2B8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700420" name="Picture 4" descr="0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581525"/>
            <a:ext cx="3230563" cy="1622425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0421" name="Picture 5" descr="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2743200" cy="1808163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0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418" grpId="0" autoUpdateAnimBg="0"/>
      <p:bldP spid="700419" grpId="0" build="p" autoUpdateAnimBg="0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931150" cy="811213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ZDROJE ENERGIE A UHLÍKU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905000"/>
            <a:ext cx="8713787" cy="4116388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energie a uhlíku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potřebují o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rganismy pro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syntézu buněčného materiálu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rovněž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jsou nutné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a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norganické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prvky N, P, S, K, Ca, Mg   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rgbClr val="FF9966"/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Základními zdroji uhlíku jsou:	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cs-CZ" altLang="en-US" sz="2600" baseline="-25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organická hmota</a:t>
            </a:r>
          </a:p>
        </p:txBody>
      </p:sp>
      <p:sp>
        <p:nvSpPr>
          <p:cNvPr id="20484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048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2048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1B4EB87-E8B4-4BF7-A67C-E59493039E24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0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01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0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0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1442" grpId="0" autoUpdateAnimBg="0"/>
      <p:bldP spid="701443" grpId="0" build="p" autoUpdateAnimBg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715250" cy="668338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ZDROJE ENERGIE A UHLÍKU</a:t>
            </a:r>
          </a:p>
        </p:txBody>
      </p:sp>
      <p:sp>
        <p:nvSpPr>
          <p:cNvPr id="7024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447088" cy="4116388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Autotrofní organismy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uhlík z CO</a:t>
            </a:r>
            <a:r>
              <a:rPr lang="cs-CZ" altLang="en-US" sz="2600" baseline="-25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cs-CZ" altLang="en-US" sz="2600" baseline="-250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baseline="-250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Heterotrofní organismy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uhlík z organické hmoty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 energie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světlo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	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anorganické oxido-redukční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		 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reakce</a:t>
            </a: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	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organické oxido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-redukční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		 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reakce</a:t>
            </a:r>
          </a:p>
        </p:txBody>
      </p:sp>
      <p:sp>
        <p:nvSpPr>
          <p:cNvPr id="21508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1509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21510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223AFF0-5408-4F78-A6A8-7EEB2F4E5115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0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0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0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2466" grpId="0" autoUpdateAnimBg="0"/>
      <p:bldP spid="702467" grpId="0" build="p" autoUpdateAnimBg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147050" cy="811213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ZDROJE ENERGIE A UHLÍKU</a:t>
            </a:r>
            <a:endParaRPr lang="cs-CZ" altLang="en-US" smtClean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349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915400" cy="914400"/>
          </a:xfrm>
        </p:spPr>
        <p:txBody>
          <a:bodyPr rtlCol="0">
            <a:normAutofit fontScale="25000" lnSpcReduction="20000"/>
          </a:bodyPr>
          <a:lstStyle/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Rozdělení mikroorganizmů podle zdroje energie a C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2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2533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2253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73A70AF-639C-4B76-A04A-1625D1D3DDEF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703492" name="Group 4"/>
          <p:cNvGraphicFramePr>
            <a:graphicFrameLocks noGrp="1"/>
          </p:cNvGraphicFramePr>
          <p:nvPr/>
        </p:nvGraphicFramePr>
        <p:xfrm>
          <a:off x="228600" y="2781300"/>
          <a:ext cx="8686800" cy="2757489"/>
        </p:xfrm>
        <a:graphic>
          <a:graphicData uri="http://schemas.openxmlformats.org/drawingml/2006/table">
            <a:tbl>
              <a:tblPr/>
              <a:tblGrid>
                <a:gridCol w="2828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0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7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zdroj energie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zdroj uhlíku</a:t>
                      </a:r>
                      <a:endParaRPr kumimoji="0" 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CC66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25"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Autotrofní:</a:t>
                      </a:r>
                      <a:endParaRPr kumimoji="0" 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9966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988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Fotosyntetické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světlo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kumimoji="0" lang="cs-CZ" sz="2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6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Chemosyntetické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anorg. oxidored. reakce</a:t>
                      </a:r>
                      <a:endParaRPr kumimoji="0" 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</a:t>
                      </a:r>
                      <a:r>
                        <a:rPr kumimoji="0" lang="cs-CZ" sz="26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Heterotrofní</a:t>
                      </a:r>
                      <a:endParaRPr kumimoji="0" 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9966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org. oxidored. reakce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org. uhlík</a:t>
                      </a:r>
                      <a:endParaRPr kumimoji="0" lang="cs-CZ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0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70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3490" grpId="0" autoUpdateAnimBg="0"/>
      <p:bldP spid="703491" grpId="0" build="p" autoUpdateAnimBg="0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93115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MIKROORGANISMY</a:t>
            </a:r>
            <a:r>
              <a:rPr lang="cs-CZ" altLang="en-US" sz="3200" b="1" smtClean="0">
                <a:solidFill>
                  <a:srgbClr val="FFFF00"/>
                </a:solidFill>
                <a:latin typeface="Times New Roman" panose="02020603050405020304" pitchFamily="18" charset="0"/>
              </a:rPr>
              <a:t/>
            </a:r>
            <a:br>
              <a:rPr lang="cs-CZ" altLang="en-US" sz="3200" b="1" smtClean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endParaRPr lang="cs-CZ" altLang="en-US" sz="3200" b="1" smtClean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45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915400" cy="914400"/>
          </a:xfrm>
        </p:spPr>
        <p:txBody>
          <a:bodyPr rtlCol="0">
            <a:normAutofit fontScale="25000" lnSpcReduction="20000"/>
          </a:bodyPr>
          <a:lstStyle/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100" smtClean="0">
              <a:solidFill>
                <a:srgbClr val="FF9966"/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Další členění</a:t>
            </a:r>
            <a:r>
              <a:rPr lang="cs-CZ" altLang="en-US" sz="2100" smtClean="0">
                <a:solidFill>
                  <a:srgbClr val="FF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endParaRPr lang="cs-CZ" altLang="en-US" sz="2100" smtClean="0">
              <a:solidFill>
                <a:srgbClr val="FF9966"/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000" smtClean="0">
              <a:solidFill>
                <a:srgbClr val="FF9966"/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aerobní organismy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 kyslíkem)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anaerobní organismy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(bez kyslíku)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fakultativní organismy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 i bez kyslíku)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9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19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9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9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4516" name="Picture 4" descr="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81600"/>
            <a:ext cx="2090738" cy="1401763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4517" name="Picture 5" descr="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953000"/>
            <a:ext cx="2133600" cy="1406525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4518" name="Picture 6" descr="0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0"/>
            <a:ext cx="1981200" cy="1314450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4519" name="Picture 7" descr="0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029200"/>
            <a:ext cx="2133600" cy="1433513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4520" name="Picture 8" descr="0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572000"/>
            <a:ext cx="1600200" cy="1222375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4521" name="Picture 9" descr="0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2057400" cy="1241425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4522" name="Picture 10" descr="05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" b="1064"/>
          <a:stretch>
            <a:fillRect/>
          </a:stretch>
        </p:blipFill>
        <p:spPr bwMode="auto">
          <a:xfrm>
            <a:off x="6705600" y="1676400"/>
            <a:ext cx="2133600" cy="1328738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0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0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0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0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4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04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0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0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4" grpId="0" autoUpdateAnimBg="0"/>
      <p:bldP spid="704515" grpId="0" build="p" autoUpdateAnimBg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MIKROORGANISMY – ENZYMY</a:t>
            </a:r>
            <a:b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</a:br>
            <a:endParaRPr lang="cs-CZ" altLang="en-US" sz="32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55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915400" cy="5867400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Enzymy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en-US" sz="2600" smtClean="0"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cs-CZ" altLang="en-US" sz="2600" smtClean="0"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sehrávají mimořádnou roli v růstu a příjmu</a:t>
            </a:r>
            <a:r>
              <a:rPr lang="cs-CZ" altLang="en-US" sz="2600" smtClean="0"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energie.</a:t>
            </a:r>
            <a:endParaRPr lang="cs-CZ" altLang="en-US" sz="2600" smtClean="0"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Blip>
                <a:blip r:embed="rId2"/>
              </a:buBlip>
            </a:pPr>
            <a:endParaRPr lang="cs-CZ" altLang="en-US" sz="1300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organické katalyzátory produkované</a:t>
            </a:r>
            <a:r>
              <a:rPr lang="cs-CZ" altLang="en-US" sz="2600" smtClean="0"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živými buňkami</a:t>
            </a:r>
            <a:endParaRPr lang="cs-CZ" altLang="en-US" sz="2600" smtClean="0">
              <a:latin typeface="Times New Roman" panose="02020603050405020304" pitchFamily="18" charset="0"/>
            </a:endParaRPr>
          </a:p>
          <a:p>
            <a:pPr lvl="2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mtClean="0">
                <a:latin typeface="Times New Roman" panose="02020603050405020304" pitchFamily="18" charset="0"/>
              </a:rPr>
              <a:t>j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 to proteiny nebo proteiny</a:t>
            </a:r>
            <a:r>
              <a:rPr lang="cs-CZ" altLang="en-US" smtClean="0">
                <a:latin typeface="Times New Roman" panose="02020603050405020304" pitchFamily="18" charset="0"/>
              </a:rPr>
              <a:t> 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kombinované s </a:t>
            </a:r>
            <a:r>
              <a:rPr lang="cs-CZ" altLang="en-US" smtClean="0">
                <a:latin typeface="Times New Roman" panose="02020603050405020304" pitchFamily="18" charset="0"/>
              </a:rPr>
              <a:t>a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norganickými molekulami nebo s</a:t>
            </a:r>
            <a:r>
              <a:rPr lang="cs-CZ" altLang="en-US" smtClean="0">
                <a:latin typeface="Times New Roman" panose="02020603050405020304" pitchFamily="18" charset="0"/>
              </a:rPr>
              <a:t> 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organickými molekulami s malou molekulární</a:t>
            </a:r>
            <a:r>
              <a:rPr lang="cs-CZ" altLang="en-US" smtClean="0">
                <a:latin typeface="Times New Roman" panose="02020603050405020304" pitchFamily="18" charset="0"/>
              </a:rPr>
              <a:t> 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hmotou.</a:t>
            </a:r>
            <a:endParaRPr lang="cs-CZ" altLang="en-US" smtClean="0">
              <a:latin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Blip>
                <a:blip r:embed="rId2"/>
              </a:buBlip>
            </a:pPr>
            <a:endParaRPr lang="cs-CZ" altLang="en-US" sz="1300" smtClean="0"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urychlují chemické reakce</a:t>
            </a:r>
            <a:r>
              <a:rPr lang="cs-CZ" altLang="en-US" sz="21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cs-CZ" altLang="en-US" sz="2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cs-CZ" altLang="en-US" sz="21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5540" name="Picture 4" descr="enzy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1447800" cy="1069975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5541" name="Picture 5" descr="enzy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105400"/>
            <a:ext cx="1752600" cy="14097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5542" name="Picture 6" descr="enzym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14450"/>
            <a:ext cx="1600200" cy="12954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5543" name="Picture 7" descr="enzym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257800"/>
            <a:ext cx="1981200" cy="1398588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0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0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0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38" grpId="0" autoUpdateAnimBg="0"/>
      <p:bldP spid="705539" grpId="0" build="p" autoUpdateAnimBg="0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MIKROORGANISMY – ENZYMY</a:t>
            </a:r>
            <a:b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</a:br>
            <a:endParaRPr lang="cs-CZ" altLang="en-US" sz="32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6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915400" cy="914400"/>
          </a:xfrm>
        </p:spPr>
        <p:txBody>
          <a:bodyPr rtlCol="0">
            <a:normAutofit fontScale="25000" lnSpcReduction="20000"/>
          </a:bodyPr>
          <a:lstStyle/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900" smtClean="0">
              <a:solidFill>
                <a:srgbClr val="FFCC66"/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Extracelulární enzymy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když požadovaná látka</a:t>
            </a: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neprojde stěnou buňky, je </a:t>
            </a: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u</a:t>
            </a: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pravena na formu, která</a:t>
            </a: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může být transportována </a:t>
            </a:r>
            <a:endParaRPr lang="cs-CZ" altLang="en-US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dovnitř buňky</a:t>
            </a:r>
            <a:endParaRPr lang="cs-CZ" altLang="en-US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9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Intracelulární enzymy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podílí se na syntéze uvnitř</a:t>
            </a: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buněk</a:t>
            </a:r>
            <a:endParaRPr lang="cs-CZ" altLang="en-US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endParaRPr lang="cs-CZ" altLang="en-US" sz="9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Enzymy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jsou vysoce efektivní, ale zároveň velmi</a:t>
            </a: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specifické</a:t>
            </a:r>
            <a:endParaRPr lang="cs-CZ" altLang="en-US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9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Buňka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musí produkovat různé enzymy pro různé</a:t>
            </a: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substráty</a:t>
            </a:r>
          </a:p>
        </p:txBody>
      </p:sp>
      <p:pic>
        <p:nvPicPr>
          <p:cNvPr id="706564" name="Picture 4" descr="enzym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43000"/>
            <a:ext cx="2514600" cy="1295400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0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0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0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0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06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065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065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065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0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0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62" grpId="0" autoUpdateAnimBg="0"/>
      <p:bldP spid="706563" grpId="0" build="p" autoUpdateAnimBg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  <a:t>BIOLOGICKÉ ČIŠTĚNÍ ODPADNÍCH VOD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5351463" cy="41148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baseline="-25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b="1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Cíle:</a:t>
            </a:r>
            <a:endParaRPr lang="cs-CZ" altLang="en-US" sz="2600" b="1" dirty="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en-US" sz="13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k</a:t>
            </a:r>
            <a:r>
              <a:rPr lang="cs-CZ" alt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oagulovat a odbourat </a:t>
            </a:r>
            <a:r>
              <a:rPr lang="cs-CZ" altLang="en-US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neusaditelné</a:t>
            </a:r>
            <a:r>
              <a:rPr lang="cs-CZ" alt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koloidní látky</a:t>
            </a:r>
            <a:endParaRPr lang="cs-CZ" altLang="en-US" sz="26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stabilizovat organické látky</a:t>
            </a:r>
            <a:endParaRPr lang="cs-CZ" altLang="en-US" sz="26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endParaRPr lang="cs-CZ" altLang="en-US" sz="13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dirty="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komunálních odpadních vod </a:t>
            </a:r>
            <a:endParaRPr lang="cs-CZ" altLang="en-US" sz="2600" dirty="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redukce organických látek </a:t>
            </a:r>
            <a:endParaRPr lang="cs-CZ" altLang="en-US" sz="26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redukce </a:t>
            </a:r>
            <a:r>
              <a:rPr lang="cs-CZ" altLang="en-US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nutrientů</a:t>
            </a:r>
            <a:r>
              <a:rPr lang="cs-CZ" alt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 a P).</a:t>
            </a:r>
            <a:endParaRPr lang="cs-CZ" altLang="en-US" sz="26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196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8197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8198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7742579-7362-4369-8167-97D244BA33ED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689156" name="Picture 4" descr="dob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38600"/>
            <a:ext cx="2540000" cy="1905000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8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8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8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8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8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8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8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154" grpId="0" autoUpdateAnimBg="0"/>
      <p:bldP spid="689155" grpId="0" build="p" autoUpdateAnimBg="0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MIKROORGANISMY – ENZYMY</a:t>
            </a:r>
            <a:b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</a:br>
            <a:endParaRPr lang="cs-CZ" altLang="en-US" sz="32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75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05000"/>
            <a:ext cx="8588375" cy="1524000"/>
          </a:xfrm>
        </p:spPr>
        <p:txBody>
          <a:bodyPr rtlCol="0">
            <a:normAutofit fontScale="47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Disimilační a asimilační proces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9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Disimilace 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příjem a akumulace energie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Asimilace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produkce buněčné hmoty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8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6629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26630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54A48BB-1851-4240-9CB6-059B4448BC39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707588" name="Picture 4" descr="kines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16338"/>
            <a:ext cx="6858000" cy="1989137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0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07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7586" grpId="0" autoUpdateAnimBg="0"/>
      <p:bldP spid="707587" grpId="0" build="p" autoUpdateAnimBg="0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MIKROORGANISMY – ENZYMY</a:t>
            </a:r>
            <a:b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</a:br>
            <a:endParaRPr lang="cs-CZ" altLang="en-US" sz="32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86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905000"/>
            <a:ext cx="8839200" cy="914400"/>
          </a:xfrm>
        </p:spPr>
        <p:txBody>
          <a:bodyPr rtlCol="0">
            <a:normAutofit fontScale="25000" lnSpcReduction="20000"/>
          </a:bodyPr>
          <a:lstStyle/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Nutrienty 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9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mohou být limitující pro buněčnou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syntézu a růst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cs-CZ" altLang="en-US" sz="13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n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apř. u průmyslových vod mohou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chybět - potom se musí úměrně dávkovat</a:t>
            </a: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7653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2765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02A0687-3C98-4889-B639-07BF75043A00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708612" name="Picture 4" descr="ad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789363"/>
            <a:ext cx="4572000" cy="2274887"/>
          </a:xfrm>
          <a:prstGeom prst="rect">
            <a:avLst/>
          </a:prstGeom>
          <a:solidFill>
            <a:srgbClr val="FFCC66"/>
          </a:solidFill>
          <a:ln w="28575">
            <a:solidFill>
              <a:srgbClr val="FFCC66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0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10" grpId="0" autoUpdateAnimBg="0"/>
      <p:bldP spid="708611" grpId="0" build="p" autoUpdateAnimBg="0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260350"/>
            <a:ext cx="836295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RŮST A ROZMNOŽOVÁNÍ MIKROORGANISMŮ</a:t>
            </a:r>
          </a:p>
        </p:txBody>
      </p:sp>
      <p:sp>
        <p:nvSpPr>
          <p:cNvPr id="709635" name="Rectangle 3"/>
          <p:cNvSpPr>
            <a:spLocks noGrp="1" noChangeArrowheads="1"/>
          </p:cNvSpPr>
          <p:nvPr>
            <p:ph idx="1"/>
          </p:nvPr>
        </p:nvSpPr>
        <p:spPr>
          <a:xfrm>
            <a:off x="241300" y="1484313"/>
            <a:ext cx="8659813" cy="4489450"/>
          </a:xfrm>
        </p:spPr>
        <p:txBody>
          <a:bodyPr rtlCol="0">
            <a:normAutofit lnSpcReduction="10000"/>
          </a:bodyPr>
          <a:lstStyle/>
          <a:p>
            <a:pPr marL="533400" indent="-533400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marL="533400" indent="-53340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D</a:t>
            </a:r>
            <a:r>
              <a:rPr lang="cs-CZ" altLang="en-US" sz="2600" b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ělení fází růstu:</a:t>
            </a:r>
            <a:endParaRPr lang="cs-CZ" altLang="en-US" sz="26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marL="533400" indent="-53340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CC66"/>
              </a:buClr>
              <a:buFont typeface="Wingdings" panose="05000000000000000000" pitchFamily="2" charset="2"/>
              <a:buAutoNum type="arabicPeriod"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Fáze růstu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nadbytek substrátu, rychlost metabolismu a růstu je pouze závislá na schopnosti mikroorganismu zpracovávat substrát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CC66"/>
              </a:buClr>
              <a:buFont typeface="Wingdings" panose="05000000000000000000" pitchFamily="2" charset="2"/>
              <a:buAutoNum type="arabicPeriod"/>
              <a:defRPr/>
            </a:pPr>
            <a:endParaRPr lang="cs-CZ" altLang="en-US" sz="13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CC66"/>
              </a:buClr>
              <a:buFont typeface="Wingdings" panose="05000000000000000000" pitchFamily="2" charset="2"/>
              <a:buAutoNum type="arabicPeriod"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Fáze omezeného růstu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rychlost růstu se snižuje v důsledku omezení substrátu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CC66"/>
              </a:buClr>
              <a:buFont typeface="Wingdings" panose="05000000000000000000" pitchFamily="2" charset="2"/>
              <a:buAutoNum type="arabicPeriod"/>
              <a:defRPr/>
            </a:pPr>
            <a:endParaRPr lang="cs-CZ" altLang="en-US" sz="13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FCC66"/>
              </a:buClr>
              <a:buFont typeface="Wingdings" panose="05000000000000000000" pitchFamily="2" charset="2"/>
              <a:buAutoNum type="arabicPeriod"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Endogenní fáze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mikroorganismy jsou nuceny využívat svou vlastní protoplasmu neboť koncentrace substrátu je minimální. Živiny z mrtvých buněk jsou uvolňovány a využity zbývajícími buňkami.</a:t>
            </a:r>
          </a:p>
        </p:txBody>
      </p:sp>
      <p:sp>
        <p:nvSpPr>
          <p:cNvPr id="28676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8677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28678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F88C8E1-C26A-4797-B3E5-DDBA52D16BE0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0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0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0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634" grpId="0" autoUpdateAnimBg="0"/>
      <p:bldP spid="709635" grpId="0" build="p" autoUpdateAnimBg="0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892175"/>
          </a:xfrm>
        </p:spPr>
        <p:txBody>
          <a:bodyPr/>
          <a:lstStyle/>
          <a:p>
            <a:pPr eaLnBrk="1" hangingPunct="1"/>
            <a:r>
              <a:rPr lang="cs-CZ" altLang="en-US" smtClean="0"/>
              <a:t>Růstová křivka</a:t>
            </a:r>
          </a:p>
        </p:txBody>
      </p:sp>
      <p:sp>
        <p:nvSpPr>
          <p:cNvPr id="29699" name="Zástupný symbol pro datum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9700" name="Zástupný symbol pro zápatí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2970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FCE1B84-6A8D-4702-B7D4-5A79529639F3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29702" name="Rectangle 2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pSp>
        <p:nvGrpSpPr>
          <p:cNvPr id="29703" name="Group 1"/>
          <p:cNvGrpSpPr>
            <a:grpSpLocks/>
          </p:cNvGrpSpPr>
          <p:nvPr/>
        </p:nvGrpSpPr>
        <p:grpSpPr bwMode="auto">
          <a:xfrm>
            <a:off x="323850" y="1844675"/>
            <a:ext cx="7343775" cy="4321175"/>
            <a:chOff x="2763" y="9936"/>
            <a:chExt cx="5157" cy="4101"/>
          </a:xfrm>
        </p:grpSpPr>
        <p:sp>
          <p:nvSpPr>
            <p:cNvPr id="29705" name="Line 28"/>
            <p:cNvSpPr>
              <a:spLocks noChangeShapeType="1"/>
            </p:cNvSpPr>
            <p:nvPr/>
          </p:nvSpPr>
          <p:spPr bwMode="auto">
            <a:xfrm>
              <a:off x="4176" y="9936"/>
              <a:ext cx="0" cy="3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6" name="Line 27"/>
            <p:cNvSpPr>
              <a:spLocks noChangeShapeType="1"/>
            </p:cNvSpPr>
            <p:nvPr/>
          </p:nvSpPr>
          <p:spPr bwMode="auto">
            <a:xfrm flipV="1">
              <a:off x="7920" y="9936"/>
              <a:ext cx="0" cy="3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Line 26"/>
            <p:cNvSpPr>
              <a:spLocks noChangeShapeType="1"/>
            </p:cNvSpPr>
            <p:nvPr/>
          </p:nvSpPr>
          <p:spPr bwMode="auto">
            <a:xfrm>
              <a:off x="4176" y="9936"/>
              <a:ext cx="37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8" name="Line 25"/>
            <p:cNvSpPr>
              <a:spLocks noChangeShapeType="1"/>
            </p:cNvSpPr>
            <p:nvPr/>
          </p:nvSpPr>
          <p:spPr bwMode="auto">
            <a:xfrm>
              <a:off x="4176" y="13536"/>
              <a:ext cx="37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Line 24"/>
            <p:cNvSpPr>
              <a:spLocks noChangeShapeType="1"/>
            </p:cNvSpPr>
            <p:nvPr/>
          </p:nvSpPr>
          <p:spPr bwMode="auto">
            <a:xfrm>
              <a:off x="4176" y="11664"/>
              <a:ext cx="37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0" name="Line 23"/>
            <p:cNvSpPr>
              <a:spLocks noChangeShapeType="1"/>
            </p:cNvSpPr>
            <p:nvPr/>
          </p:nvSpPr>
          <p:spPr bwMode="auto">
            <a:xfrm>
              <a:off x="4608" y="9936"/>
              <a:ext cx="0" cy="3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Line 22"/>
            <p:cNvSpPr>
              <a:spLocks noChangeShapeType="1"/>
            </p:cNvSpPr>
            <p:nvPr/>
          </p:nvSpPr>
          <p:spPr bwMode="auto">
            <a:xfrm>
              <a:off x="5184" y="9936"/>
              <a:ext cx="0" cy="3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Line 21"/>
            <p:cNvSpPr>
              <a:spLocks noChangeShapeType="1"/>
            </p:cNvSpPr>
            <p:nvPr/>
          </p:nvSpPr>
          <p:spPr bwMode="auto">
            <a:xfrm>
              <a:off x="6102" y="9945"/>
              <a:ext cx="0" cy="3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3" name="Line 20"/>
            <p:cNvSpPr>
              <a:spLocks noChangeShapeType="1"/>
            </p:cNvSpPr>
            <p:nvPr/>
          </p:nvSpPr>
          <p:spPr bwMode="auto">
            <a:xfrm>
              <a:off x="6672" y="9939"/>
              <a:ext cx="0" cy="3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Line 19"/>
            <p:cNvSpPr>
              <a:spLocks noChangeShapeType="1"/>
            </p:cNvSpPr>
            <p:nvPr/>
          </p:nvSpPr>
          <p:spPr bwMode="auto">
            <a:xfrm>
              <a:off x="7200" y="9936"/>
              <a:ext cx="0" cy="3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Line 18"/>
            <p:cNvSpPr>
              <a:spLocks noChangeShapeType="1"/>
            </p:cNvSpPr>
            <p:nvPr/>
          </p:nvSpPr>
          <p:spPr bwMode="auto">
            <a:xfrm>
              <a:off x="5508" y="13815"/>
              <a:ext cx="86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6" name="Text Box 17"/>
            <p:cNvSpPr txBox="1">
              <a:spLocks noChangeArrowheads="1"/>
            </p:cNvSpPr>
            <p:nvPr/>
          </p:nvSpPr>
          <p:spPr bwMode="auto">
            <a:xfrm>
              <a:off x="6441" y="13605"/>
              <a:ext cx="576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000">
                  <a:solidFill>
                    <a:schemeClr val="tx1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endParaRPr lang="de-DE" altLang="en-US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717" name="Freeform 16"/>
            <p:cNvSpPr>
              <a:spLocks/>
            </p:cNvSpPr>
            <p:nvPr/>
          </p:nvSpPr>
          <p:spPr bwMode="auto">
            <a:xfrm>
              <a:off x="4176" y="11862"/>
              <a:ext cx="3716" cy="1404"/>
            </a:xfrm>
            <a:custGeom>
              <a:avLst/>
              <a:gdLst>
                <a:gd name="T0" fmla="*/ 0 w 3716"/>
                <a:gd name="T1" fmla="*/ 1386 h 1404"/>
                <a:gd name="T2" fmla="*/ 444 w 3716"/>
                <a:gd name="T3" fmla="*/ 1368 h 1404"/>
                <a:gd name="T4" fmla="*/ 789 w 3716"/>
                <a:gd name="T5" fmla="*/ 1173 h 1404"/>
                <a:gd name="T6" fmla="*/ 849 w 3716"/>
                <a:gd name="T7" fmla="*/ 1098 h 1404"/>
                <a:gd name="T8" fmla="*/ 1872 w 3716"/>
                <a:gd name="T9" fmla="*/ 234 h 1404"/>
                <a:gd name="T10" fmla="*/ 2319 w 3716"/>
                <a:gd name="T11" fmla="*/ 33 h 1404"/>
                <a:gd name="T12" fmla="*/ 3024 w 3716"/>
                <a:gd name="T13" fmla="*/ 63 h 1404"/>
                <a:gd name="T14" fmla="*/ 3609 w 3716"/>
                <a:gd name="T15" fmla="*/ 408 h 1404"/>
                <a:gd name="T16" fmla="*/ 3669 w 3716"/>
                <a:gd name="T17" fmla="*/ 468 h 14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16" h="1404">
                  <a:moveTo>
                    <a:pt x="0" y="1386"/>
                  </a:moveTo>
                  <a:cubicBezTo>
                    <a:pt x="74" y="1383"/>
                    <a:pt x="312" y="1404"/>
                    <a:pt x="444" y="1368"/>
                  </a:cubicBezTo>
                  <a:cubicBezTo>
                    <a:pt x="576" y="1332"/>
                    <a:pt x="721" y="1218"/>
                    <a:pt x="789" y="1173"/>
                  </a:cubicBezTo>
                  <a:cubicBezTo>
                    <a:pt x="857" y="1128"/>
                    <a:pt x="669" y="1254"/>
                    <a:pt x="849" y="1098"/>
                  </a:cubicBezTo>
                  <a:cubicBezTo>
                    <a:pt x="1029" y="942"/>
                    <a:pt x="1627" y="412"/>
                    <a:pt x="1872" y="234"/>
                  </a:cubicBezTo>
                  <a:cubicBezTo>
                    <a:pt x="2117" y="56"/>
                    <a:pt x="2127" y="62"/>
                    <a:pt x="2319" y="33"/>
                  </a:cubicBezTo>
                  <a:cubicBezTo>
                    <a:pt x="2511" y="4"/>
                    <a:pt x="2809" y="0"/>
                    <a:pt x="3024" y="63"/>
                  </a:cubicBezTo>
                  <a:cubicBezTo>
                    <a:pt x="3239" y="126"/>
                    <a:pt x="3502" y="341"/>
                    <a:pt x="3609" y="408"/>
                  </a:cubicBezTo>
                  <a:cubicBezTo>
                    <a:pt x="3716" y="475"/>
                    <a:pt x="3657" y="456"/>
                    <a:pt x="3669" y="468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15"/>
            <p:cNvSpPr>
              <a:spLocks noChangeShapeType="1"/>
            </p:cNvSpPr>
            <p:nvPr/>
          </p:nvSpPr>
          <p:spPr bwMode="auto">
            <a:xfrm>
              <a:off x="4176" y="10800"/>
              <a:ext cx="374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Text Box 14"/>
            <p:cNvSpPr txBox="1">
              <a:spLocks noChangeArrowheads="1"/>
            </p:cNvSpPr>
            <p:nvPr/>
          </p:nvSpPr>
          <p:spPr bwMode="auto">
            <a:xfrm>
              <a:off x="4206" y="11220"/>
              <a:ext cx="339" cy="3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800">
                  <a:solidFill>
                    <a:schemeClr val="tx1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  <a:endParaRPr lang="de-DE" altLang="en-US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720" name="Text Box 13"/>
            <p:cNvSpPr txBox="1">
              <a:spLocks noChangeArrowheads="1"/>
            </p:cNvSpPr>
            <p:nvPr/>
          </p:nvSpPr>
          <p:spPr bwMode="auto">
            <a:xfrm>
              <a:off x="5328" y="11232"/>
              <a:ext cx="576" cy="3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800">
                  <a:solidFill>
                    <a:schemeClr val="tx1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III</a:t>
              </a:r>
              <a:endParaRPr lang="de-DE" altLang="en-US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721" name="Text Box 12"/>
            <p:cNvSpPr txBox="1">
              <a:spLocks noChangeArrowheads="1"/>
            </p:cNvSpPr>
            <p:nvPr/>
          </p:nvSpPr>
          <p:spPr bwMode="auto">
            <a:xfrm>
              <a:off x="4684" y="11223"/>
              <a:ext cx="452" cy="3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800">
                  <a:solidFill>
                    <a:schemeClr val="tx1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II</a:t>
              </a:r>
              <a:endParaRPr lang="de-DE" altLang="en-US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722" name="Freeform 11"/>
            <p:cNvSpPr>
              <a:spLocks/>
            </p:cNvSpPr>
            <p:nvPr/>
          </p:nvSpPr>
          <p:spPr bwMode="auto">
            <a:xfrm>
              <a:off x="4464" y="10027"/>
              <a:ext cx="3312" cy="1058"/>
            </a:xfrm>
            <a:custGeom>
              <a:avLst/>
              <a:gdLst>
                <a:gd name="T0" fmla="*/ 0 w 3312"/>
                <a:gd name="T1" fmla="*/ 770 h 1058"/>
                <a:gd name="T2" fmla="*/ 81 w 3312"/>
                <a:gd name="T3" fmla="*/ 770 h 1058"/>
                <a:gd name="T4" fmla="*/ 126 w 3312"/>
                <a:gd name="T5" fmla="*/ 773 h 1058"/>
                <a:gd name="T6" fmla="*/ 136 w 3312"/>
                <a:gd name="T7" fmla="*/ 773 h 1058"/>
                <a:gd name="T8" fmla="*/ 126 w 3312"/>
                <a:gd name="T9" fmla="*/ 783 h 1058"/>
                <a:gd name="T10" fmla="*/ 106 w 3312"/>
                <a:gd name="T11" fmla="*/ 783 h 1058"/>
                <a:gd name="T12" fmla="*/ 96 w 3312"/>
                <a:gd name="T13" fmla="*/ 783 h 1058"/>
                <a:gd name="T14" fmla="*/ 106 w 3312"/>
                <a:gd name="T15" fmla="*/ 783 h 1058"/>
                <a:gd name="T16" fmla="*/ 136 w 3312"/>
                <a:gd name="T17" fmla="*/ 753 h 1058"/>
                <a:gd name="T18" fmla="*/ 144 w 3312"/>
                <a:gd name="T19" fmla="*/ 770 h 1058"/>
                <a:gd name="T20" fmla="*/ 432 w 3312"/>
                <a:gd name="T21" fmla="*/ 194 h 1058"/>
                <a:gd name="T22" fmla="*/ 666 w 3312"/>
                <a:gd name="T23" fmla="*/ 50 h 1058"/>
                <a:gd name="T24" fmla="*/ 861 w 3312"/>
                <a:gd name="T25" fmla="*/ 20 h 1058"/>
                <a:gd name="T26" fmla="*/ 1041 w 3312"/>
                <a:gd name="T27" fmla="*/ 5 h 1058"/>
                <a:gd name="T28" fmla="*/ 1584 w 3312"/>
                <a:gd name="T29" fmla="*/ 50 h 1058"/>
                <a:gd name="T30" fmla="*/ 1761 w 3312"/>
                <a:gd name="T31" fmla="*/ 185 h 1058"/>
                <a:gd name="T32" fmla="*/ 1872 w 3312"/>
                <a:gd name="T33" fmla="*/ 482 h 1058"/>
                <a:gd name="T34" fmla="*/ 1971 w 3312"/>
                <a:gd name="T35" fmla="*/ 680 h 1058"/>
                <a:gd name="T36" fmla="*/ 2160 w 3312"/>
                <a:gd name="T37" fmla="*/ 770 h 1058"/>
                <a:gd name="T38" fmla="*/ 2241 w 3312"/>
                <a:gd name="T39" fmla="*/ 770 h 1058"/>
                <a:gd name="T40" fmla="*/ 2331 w 3312"/>
                <a:gd name="T41" fmla="*/ 785 h 1058"/>
                <a:gd name="T42" fmla="*/ 2436 w 3312"/>
                <a:gd name="T43" fmla="*/ 770 h 1058"/>
                <a:gd name="T44" fmla="*/ 2736 w 3312"/>
                <a:gd name="T45" fmla="*/ 770 h 1058"/>
                <a:gd name="T46" fmla="*/ 2991 w 3312"/>
                <a:gd name="T47" fmla="*/ 845 h 1058"/>
                <a:gd name="T48" fmla="*/ 3312 w 3312"/>
                <a:gd name="T49" fmla="*/ 1058 h 10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312" h="1058">
                  <a:moveTo>
                    <a:pt x="0" y="770"/>
                  </a:moveTo>
                  <a:cubicBezTo>
                    <a:pt x="13" y="770"/>
                    <a:pt x="60" y="769"/>
                    <a:pt x="81" y="770"/>
                  </a:cubicBezTo>
                  <a:cubicBezTo>
                    <a:pt x="102" y="771"/>
                    <a:pt x="117" y="773"/>
                    <a:pt x="126" y="773"/>
                  </a:cubicBezTo>
                  <a:cubicBezTo>
                    <a:pt x="135" y="773"/>
                    <a:pt x="136" y="771"/>
                    <a:pt x="136" y="773"/>
                  </a:cubicBezTo>
                  <a:cubicBezTo>
                    <a:pt x="136" y="775"/>
                    <a:pt x="131" y="781"/>
                    <a:pt x="126" y="783"/>
                  </a:cubicBezTo>
                  <a:cubicBezTo>
                    <a:pt x="121" y="785"/>
                    <a:pt x="111" y="783"/>
                    <a:pt x="106" y="783"/>
                  </a:cubicBezTo>
                  <a:cubicBezTo>
                    <a:pt x="101" y="783"/>
                    <a:pt x="96" y="783"/>
                    <a:pt x="96" y="783"/>
                  </a:cubicBezTo>
                  <a:cubicBezTo>
                    <a:pt x="96" y="783"/>
                    <a:pt x="99" y="788"/>
                    <a:pt x="106" y="783"/>
                  </a:cubicBezTo>
                  <a:cubicBezTo>
                    <a:pt x="113" y="778"/>
                    <a:pt x="130" y="755"/>
                    <a:pt x="136" y="753"/>
                  </a:cubicBezTo>
                  <a:cubicBezTo>
                    <a:pt x="142" y="751"/>
                    <a:pt x="95" y="863"/>
                    <a:pt x="144" y="770"/>
                  </a:cubicBezTo>
                  <a:cubicBezTo>
                    <a:pt x="193" y="677"/>
                    <a:pt x="345" y="314"/>
                    <a:pt x="432" y="194"/>
                  </a:cubicBezTo>
                  <a:cubicBezTo>
                    <a:pt x="519" y="74"/>
                    <a:pt x="595" y="79"/>
                    <a:pt x="666" y="50"/>
                  </a:cubicBezTo>
                  <a:cubicBezTo>
                    <a:pt x="737" y="21"/>
                    <a:pt x="799" y="27"/>
                    <a:pt x="861" y="20"/>
                  </a:cubicBezTo>
                  <a:cubicBezTo>
                    <a:pt x="923" y="13"/>
                    <a:pt x="921" y="0"/>
                    <a:pt x="1041" y="5"/>
                  </a:cubicBezTo>
                  <a:cubicBezTo>
                    <a:pt x="1161" y="10"/>
                    <a:pt x="1464" y="20"/>
                    <a:pt x="1584" y="50"/>
                  </a:cubicBezTo>
                  <a:cubicBezTo>
                    <a:pt x="1704" y="80"/>
                    <a:pt x="1713" y="113"/>
                    <a:pt x="1761" y="185"/>
                  </a:cubicBezTo>
                  <a:cubicBezTo>
                    <a:pt x="1809" y="257"/>
                    <a:pt x="1837" y="400"/>
                    <a:pt x="1872" y="482"/>
                  </a:cubicBezTo>
                  <a:cubicBezTo>
                    <a:pt x="1907" y="564"/>
                    <a:pt x="1923" y="632"/>
                    <a:pt x="1971" y="680"/>
                  </a:cubicBezTo>
                  <a:cubicBezTo>
                    <a:pt x="2019" y="728"/>
                    <a:pt x="2115" y="755"/>
                    <a:pt x="2160" y="770"/>
                  </a:cubicBezTo>
                  <a:cubicBezTo>
                    <a:pt x="2205" y="785"/>
                    <a:pt x="2213" y="768"/>
                    <a:pt x="2241" y="770"/>
                  </a:cubicBezTo>
                  <a:cubicBezTo>
                    <a:pt x="2269" y="772"/>
                    <a:pt x="2299" y="785"/>
                    <a:pt x="2331" y="785"/>
                  </a:cubicBezTo>
                  <a:cubicBezTo>
                    <a:pt x="2363" y="785"/>
                    <a:pt x="2369" y="772"/>
                    <a:pt x="2436" y="770"/>
                  </a:cubicBezTo>
                  <a:cubicBezTo>
                    <a:pt x="2503" y="768"/>
                    <a:pt x="2644" y="758"/>
                    <a:pt x="2736" y="770"/>
                  </a:cubicBezTo>
                  <a:cubicBezTo>
                    <a:pt x="2828" y="782"/>
                    <a:pt x="2895" y="797"/>
                    <a:pt x="2991" y="845"/>
                  </a:cubicBezTo>
                  <a:cubicBezTo>
                    <a:pt x="3087" y="893"/>
                    <a:pt x="3245" y="1014"/>
                    <a:pt x="3312" y="1058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3" name="Text Box 10"/>
            <p:cNvSpPr txBox="1">
              <a:spLocks noChangeArrowheads="1"/>
            </p:cNvSpPr>
            <p:nvPr/>
          </p:nvSpPr>
          <p:spPr bwMode="auto">
            <a:xfrm>
              <a:off x="6141" y="11205"/>
              <a:ext cx="500" cy="3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800">
                  <a:solidFill>
                    <a:schemeClr val="tx1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IV</a:t>
              </a:r>
              <a:endParaRPr lang="de-DE" altLang="en-US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724" name="Text Box 9"/>
            <p:cNvSpPr txBox="1">
              <a:spLocks noChangeArrowheads="1"/>
            </p:cNvSpPr>
            <p:nvPr/>
          </p:nvSpPr>
          <p:spPr bwMode="auto">
            <a:xfrm>
              <a:off x="7306" y="11250"/>
              <a:ext cx="500" cy="3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800">
                  <a:solidFill>
                    <a:schemeClr val="tx1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IV</a:t>
              </a:r>
              <a:endParaRPr lang="de-DE" altLang="en-US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725" name="Text Box 8"/>
            <p:cNvSpPr txBox="1">
              <a:spLocks noChangeArrowheads="1"/>
            </p:cNvSpPr>
            <p:nvPr/>
          </p:nvSpPr>
          <p:spPr bwMode="auto">
            <a:xfrm>
              <a:off x="6722" y="11227"/>
              <a:ext cx="376" cy="3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800">
                  <a:solidFill>
                    <a:schemeClr val="tx1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endParaRPr lang="de-DE" altLang="en-US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726" name="Text Box 7"/>
            <p:cNvSpPr txBox="1">
              <a:spLocks noChangeArrowheads="1"/>
            </p:cNvSpPr>
            <p:nvPr/>
          </p:nvSpPr>
          <p:spPr bwMode="auto">
            <a:xfrm>
              <a:off x="3198" y="11997"/>
              <a:ext cx="864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000">
                  <a:solidFill>
                    <a:schemeClr val="tx1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log X</a:t>
              </a:r>
              <a:endParaRPr lang="de-DE" altLang="en-US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727" name="Line 6"/>
            <p:cNvSpPr>
              <a:spLocks noChangeShapeType="1"/>
            </p:cNvSpPr>
            <p:nvPr/>
          </p:nvSpPr>
          <p:spPr bwMode="auto">
            <a:xfrm flipV="1">
              <a:off x="3882" y="12618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8" name="Text Box 5"/>
            <p:cNvSpPr txBox="1">
              <a:spLocks noChangeArrowheads="1"/>
            </p:cNvSpPr>
            <p:nvPr/>
          </p:nvSpPr>
          <p:spPr bwMode="auto">
            <a:xfrm>
              <a:off x="2763" y="10515"/>
              <a:ext cx="1008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000">
                  <a:solidFill>
                    <a:schemeClr val="tx1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rychlost </a:t>
              </a:r>
              <a:endParaRPr lang="de-DE" altLang="en-US" sz="900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000">
                  <a:solidFill>
                    <a:schemeClr val="tx1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růstu</a:t>
              </a:r>
              <a:endParaRPr lang="de-DE" altLang="en-US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729" name="Line 4"/>
            <p:cNvSpPr>
              <a:spLocks noChangeShapeType="1"/>
            </p:cNvSpPr>
            <p:nvPr/>
          </p:nvSpPr>
          <p:spPr bwMode="auto">
            <a:xfrm flipH="1" flipV="1">
              <a:off x="3837" y="9972"/>
              <a:ext cx="3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30" name="Line 3"/>
            <p:cNvSpPr>
              <a:spLocks noChangeShapeType="1"/>
            </p:cNvSpPr>
            <p:nvPr/>
          </p:nvSpPr>
          <p:spPr bwMode="auto">
            <a:xfrm>
              <a:off x="3840" y="10929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31" name="Text Box 2"/>
            <p:cNvSpPr txBox="1">
              <a:spLocks noChangeArrowheads="1"/>
            </p:cNvSpPr>
            <p:nvPr/>
          </p:nvSpPr>
          <p:spPr bwMode="auto">
            <a:xfrm>
              <a:off x="3666" y="10605"/>
              <a:ext cx="432" cy="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000">
                  <a:solidFill>
                    <a:schemeClr val="tx1"/>
                  </a:solidFill>
                  <a:latin typeface="Verdana" panose="020B060403050404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0</a:t>
              </a:r>
              <a:endParaRPr lang="de-DE" altLang="en-US">
                <a:solidFill>
                  <a:schemeClr val="tx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704" name="Rectangle 4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RŮST A ROZMNOŽOVÁNÍ MIKROORGANISMŮ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659813" cy="4129088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1100" smtClean="0">
              <a:latin typeface="Times New Roman" panose="02020603050405020304" pitchFamily="18" charset="0"/>
            </a:endParaRPr>
          </a:p>
          <a:p>
            <a:pPr marL="533400" indent="-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Procesy s biologickou kulturou ve vznosu:</a:t>
            </a:r>
            <a:endParaRPr lang="cs-CZ" altLang="en-US" smtClean="0">
              <a:latin typeface="Times New Roman" panose="02020603050405020304" pitchFamily="18" charset="0"/>
            </a:endParaRPr>
          </a:p>
          <a:p>
            <a:pPr marL="533400" indent="-533400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mtClean="0">
              <a:solidFill>
                <a:srgbClr val="FF9966"/>
              </a:solidFill>
              <a:latin typeface="Times New Roman" panose="02020603050405020304" pitchFamily="18" charset="0"/>
            </a:endParaRPr>
          </a:p>
          <a:p>
            <a:pPr marL="533400" indent="-533400" algn="just" eaLnBrk="1" hangingPunct="1"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AutoNum type="arabicParenR"/>
            </a:pP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aktivační proces</a:t>
            </a:r>
          </a:p>
          <a:p>
            <a:pPr marL="533400" indent="-533400" algn="just" eaLnBrk="1" hangingPunct="1"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AutoNum type="arabicParenR"/>
            </a:pP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nitrifikační proces</a:t>
            </a:r>
          </a:p>
          <a:p>
            <a:pPr marL="533400" indent="-533400" algn="just" eaLnBrk="1" hangingPunct="1"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AutoNum type="arabicParenR"/>
            </a:pP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provzdušňov</a:t>
            </a:r>
            <a:r>
              <a:rPr lang="cs-CZ" altLang="en-US" smtClean="0">
                <a:latin typeface="Times New Roman" panose="02020603050405020304" pitchFamily="18" charset="0"/>
              </a:rPr>
              <a:t>a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 laguny</a:t>
            </a:r>
          </a:p>
          <a:p>
            <a:pPr marL="533400" indent="-533400" algn="just" eaLnBrk="1" hangingPunct="1"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AutoNum type="arabicParenR"/>
            </a:pP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aerobní stabilizace</a:t>
            </a:r>
          </a:p>
          <a:p>
            <a:pPr marL="533400" indent="-533400" algn="just" eaLnBrk="1" hangingPunct="1"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AutoNum type="arabicParenR"/>
            </a:pP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vysoko zatížené biologické rybníky </a:t>
            </a:r>
            <a:endParaRPr lang="cs-CZ" altLang="en-US" smtClean="0">
              <a:latin typeface="Times New Roman" panose="02020603050405020304" pitchFamily="18" charset="0"/>
            </a:endParaRPr>
          </a:p>
          <a:p>
            <a:pPr marL="533400" indent="-533400" algn="just" eaLnBrk="1" hangingPunct="1">
              <a:lnSpc>
                <a:spcPct val="80000"/>
              </a:lnSpc>
              <a:buClr>
                <a:srgbClr val="FFCC66"/>
              </a:buClr>
              <a:buFont typeface="Wingdings" panose="05000000000000000000" pitchFamily="2" charset="2"/>
              <a:buNone/>
            </a:pPr>
            <a:r>
              <a:rPr lang="cs-CZ" altLang="en-US" smtClean="0">
                <a:latin typeface="Times New Roman" panose="02020603050405020304" pitchFamily="18" charset="0"/>
              </a:rPr>
              <a:t>	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(stabilizační nádrže)</a:t>
            </a:r>
          </a:p>
        </p:txBody>
      </p:sp>
      <p:sp>
        <p:nvSpPr>
          <p:cNvPr id="30724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072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3072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49364B7-70FA-4722-9A70-BB6E09E17450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1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1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10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58" grpId="0" autoUpdateAnimBg="0"/>
      <p:bldP spid="710659" grpId="0" build="p" autoUpdateAnimBg="0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AKTIVAČNÍ  PROCES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  <a:t/>
            </a:r>
            <a:b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</a:br>
            <a:endParaRPr lang="cs-CZ" altLang="en-US" smtClean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168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370888" cy="9144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1100" smtClean="0">
              <a:latin typeface="Times New Roman" panose="02020603050405020304" pitchFamily="18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cs-CZ" altLang="en-US" sz="3400" smtClean="0">
                <a:solidFill>
                  <a:srgbClr val="FFCC66"/>
                </a:solidFill>
                <a:latin typeface="Times New Roman" panose="02020603050405020304" pitchFamily="18" charset="0"/>
              </a:rPr>
              <a:t>- </a:t>
            </a:r>
            <a:r>
              <a:rPr lang="cs-CZ" alt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vyvinut v Anglii v roce 1914 </a:t>
            </a:r>
            <a:endParaRPr lang="cs-CZ" altLang="en-US" sz="3400" smtClean="0">
              <a:latin typeface="Times New Roman" panose="02020603050405020304" pitchFamily="18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Char char="-"/>
            </a:pPr>
            <a:endParaRPr lang="cs-CZ" altLang="en-US" sz="3400" smtClean="0">
              <a:latin typeface="Times New Roman" panose="02020603050405020304" pitchFamily="18" charset="0"/>
            </a:endParaRPr>
          </a:p>
        </p:txBody>
      </p:sp>
      <p:sp>
        <p:nvSpPr>
          <p:cNvPr id="711684" name="Line 4"/>
          <p:cNvSpPr>
            <a:spLocks noChangeShapeType="1"/>
          </p:cNvSpPr>
          <p:nvPr/>
        </p:nvSpPr>
        <p:spPr bwMode="auto">
          <a:xfrm>
            <a:off x="2819400" y="4343400"/>
            <a:ext cx="1828800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1685" name="Line 5"/>
          <p:cNvSpPr>
            <a:spLocks noChangeShapeType="1"/>
          </p:cNvSpPr>
          <p:nvPr/>
        </p:nvSpPr>
        <p:spPr bwMode="auto">
          <a:xfrm>
            <a:off x="5105400" y="4800600"/>
            <a:ext cx="0" cy="114300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1686" name="Group 6"/>
          <p:cNvGrpSpPr>
            <a:grpSpLocks/>
          </p:cNvGrpSpPr>
          <p:nvPr/>
        </p:nvGrpSpPr>
        <p:grpSpPr bwMode="auto">
          <a:xfrm>
            <a:off x="0" y="4267200"/>
            <a:ext cx="1676400" cy="519113"/>
            <a:chOff x="0" y="2688"/>
            <a:chExt cx="1056" cy="327"/>
          </a:xfrm>
        </p:grpSpPr>
        <p:sp>
          <p:nvSpPr>
            <p:cNvPr id="31770" name="Line 7"/>
            <p:cNvSpPr>
              <a:spLocks noChangeShapeType="1"/>
            </p:cNvSpPr>
            <p:nvPr/>
          </p:nvSpPr>
          <p:spPr bwMode="auto">
            <a:xfrm>
              <a:off x="336" y="2688"/>
              <a:ext cx="57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990033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1688" name="Text Box 8"/>
            <p:cNvSpPr txBox="1">
              <a:spLocks noChangeArrowheads="1"/>
            </p:cNvSpPr>
            <p:nvPr/>
          </p:nvSpPr>
          <p:spPr bwMode="auto">
            <a:xfrm>
              <a:off x="0" y="2688"/>
              <a:ext cx="10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Q, S</a:t>
              </a:r>
              <a:r>
                <a:rPr lang="cs-CZ" sz="2800" baseline="-250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</a:t>
              </a:r>
            </a:p>
          </p:txBody>
        </p:sp>
      </p:grpSp>
      <p:grpSp>
        <p:nvGrpSpPr>
          <p:cNvPr id="711689" name="Group 9"/>
          <p:cNvGrpSpPr>
            <a:grpSpLocks/>
          </p:cNvGrpSpPr>
          <p:nvPr/>
        </p:nvGrpSpPr>
        <p:grpSpPr bwMode="auto">
          <a:xfrm>
            <a:off x="1219200" y="3200400"/>
            <a:ext cx="1676400" cy="1676400"/>
            <a:chOff x="768" y="2016"/>
            <a:chExt cx="1056" cy="1056"/>
          </a:xfrm>
        </p:grpSpPr>
        <p:sp>
          <p:nvSpPr>
            <p:cNvPr id="31765" name="Rectangle 10"/>
            <p:cNvSpPr>
              <a:spLocks noChangeArrowheads="1"/>
            </p:cNvSpPr>
            <p:nvPr/>
          </p:nvSpPr>
          <p:spPr bwMode="auto">
            <a:xfrm>
              <a:off x="912" y="2400"/>
              <a:ext cx="864" cy="672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31766" name="Oval 11"/>
            <p:cNvSpPr>
              <a:spLocks noChangeArrowheads="1"/>
            </p:cNvSpPr>
            <p:nvPr/>
          </p:nvSpPr>
          <p:spPr bwMode="auto">
            <a:xfrm>
              <a:off x="1296" y="2688"/>
              <a:ext cx="288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31767" name="Line 12"/>
            <p:cNvSpPr>
              <a:spLocks noChangeShapeType="1"/>
            </p:cNvSpPr>
            <p:nvPr/>
          </p:nvSpPr>
          <p:spPr bwMode="auto">
            <a:xfrm flipV="1">
              <a:off x="1296" y="2112"/>
              <a:ext cx="528" cy="624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Oval 13"/>
            <p:cNvSpPr>
              <a:spLocks noChangeArrowheads="1"/>
            </p:cNvSpPr>
            <p:nvPr/>
          </p:nvSpPr>
          <p:spPr bwMode="auto">
            <a:xfrm>
              <a:off x="1008" y="2592"/>
              <a:ext cx="288" cy="192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11694" name="Text Box 14"/>
            <p:cNvSpPr txBox="1">
              <a:spLocks noChangeArrowheads="1"/>
            </p:cNvSpPr>
            <p:nvPr/>
          </p:nvSpPr>
          <p:spPr bwMode="auto">
            <a:xfrm>
              <a:off x="768" y="2016"/>
              <a:ext cx="105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Q</a:t>
              </a:r>
              <a:r>
                <a:rPr lang="cs-CZ" sz="28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w</a:t>
              </a:r>
              <a:r>
                <a:rPr lang="cs-CZ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, X</a:t>
              </a:r>
              <a:endParaRPr lang="cs-CZ" sz="28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711695" name="Group 15"/>
          <p:cNvGrpSpPr>
            <a:grpSpLocks/>
          </p:cNvGrpSpPr>
          <p:nvPr/>
        </p:nvGrpSpPr>
        <p:grpSpPr bwMode="auto">
          <a:xfrm>
            <a:off x="4572000" y="4365625"/>
            <a:ext cx="3733800" cy="595313"/>
            <a:chOff x="2880" y="2736"/>
            <a:chExt cx="2352" cy="375"/>
          </a:xfrm>
        </p:grpSpPr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3456" y="2736"/>
              <a:ext cx="1248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1697" name="Text Box 17"/>
            <p:cNvSpPr txBox="1">
              <a:spLocks noChangeArrowheads="1"/>
            </p:cNvSpPr>
            <p:nvPr/>
          </p:nvSpPr>
          <p:spPr bwMode="auto">
            <a:xfrm>
              <a:off x="2880" y="2784"/>
              <a:ext cx="235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(Q-Q</a:t>
              </a:r>
              <a:r>
                <a:rPr lang="cs-CZ" sz="28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w</a:t>
              </a:r>
              <a:r>
                <a:rPr lang="cs-CZ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,S,X</a:t>
              </a:r>
              <a:r>
                <a:rPr lang="cs-CZ" sz="28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e</a:t>
              </a:r>
              <a:r>
                <a:rPr lang="cs-CZ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)</a:t>
              </a:r>
            </a:p>
          </p:txBody>
        </p:sp>
      </p:grpSp>
      <p:grpSp>
        <p:nvGrpSpPr>
          <p:cNvPr id="711698" name="Group 18"/>
          <p:cNvGrpSpPr>
            <a:grpSpLocks/>
          </p:cNvGrpSpPr>
          <p:nvPr/>
        </p:nvGrpSpPr>
        <p:grpSpPr bwMode="auto">
          <a:xfrm>
            <a:off x="1143000" y="4876800"/>
            <a:ext cx="3733800" cy="1066800"/>
            <a:chOff x="720" y="3072"/>
            <a:chExt cx="2352" cy="672"/>
          </a:xfrm>
        </p:grpSpPr>
        <p:sp>
          <p:nvSpPr>
            <p:cNvPr id="31761" name="Line 19"/>
            <p:cNvSpPr>
              <a:spLocks noChangeShapeType="1"/>
            </p:cNvSpPr>
            <p:nvPr/>
          </p:nvSpPr>
          <p:spPr bwMode="auto">
            <a:xfrm flipV="1">
              <a:off x="1392" y="3072"/>
              <a:ext cx="0" cy="672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1700" name="Text Box 20"/>
            <p:cNvSpPr txBox="1">
              <a:spLocks noChangeArrowheads="1"/>
            </p:cNvSpPr>
            <p:nvPr/>
          </p:nvSpPr>
          <p:spPr bwMode="auto">
            <a:xfrm>
              <a:off x="720" y="3072"/>
              <a:ext cx="235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X, V, S</a:t>
              </a:r>
            </a:p>
          </p:txBody>
        </p:sp>
      </p:grpSp>
      <p:grpSp>
        <p:nvGrpSpPr>
          <p:cNvPr id="711701" name="Group 21"/>
          <p:cNvGrpSpPr>
            <a:grpSpLocks/>
          </p:cNvGrpSpPr>
          <p:nvPr/>
        </p:nvGrpSpPr>
        <p:grpSpPr bwMode="auto">
          <a:xfrm>
            <a:off x="1828800" y="5943600"/>
            <a:ext cx="3733800" cy="595313"/>
            <a:chOff x="1152" y="3744"/>
            <a:chExt cx="2352" cy="375"/>
          </a:xfrm>
        </p:grpSpPr>
        <p:sp>
          <p:nvSpPr>
            <p:cNvPr id="31759" name="Line 22"/>
            <p:cNvSpPr>
              <a:spLocks noChangeShapeType="1"/>
            </p:cNvSpPr>
            <p:nvPr/>
          </p:nvSpPr>
          <p:spPr bwMode="auto">
            <a:xfrm flipH="1">
              <a:off x="1392" y="3744"/>
              <a:ext cx="1824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1703" name="Text Box 23"/>
            <p:cNvSpPr txBox="1">
              <a:spLocks noChangeArrowheads="1"/>
            </p:cNvSpPr>
            <p:nvPr/>
          </p:nvSpPr>
          <p:spPr bwMode="auto">
            <a:xfrm>
              <a:off x="1152" y="3792"/>
              <a:ext cx="235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Q</a:t>
              </a:r>
              <a:r>
                <a:rPr lang="cs-CZ" sz="28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r</a:t>
              </a:r>
              <a:r>
                <a:rPr lang="cs-CZ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, X</a:t>
              </a:r>
              <a:r>
                <a:rPr lang="cs-CZ" sz="28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r</a:t>
              </a:r>
              <a:r>
                <a:rPr lang="cs-CZ" sz="28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, S)</a:t>
              </a:r>
            </a:p>
          </p:txBody>
        </p:sp>
      </p:grpSp>
      <p:grpSp>
        <p:nvGrpSpPr>
          <p:cNvPr id="711704" name="Group 24"/>
          <p:cNvGrpSpPr>
            <a:grpSpLocks/>
          </p:cNvGrpSpPr>
          <p:nvPr/>
        </p:nvGrpSpPr>
        <p:grpSpPr bwMode="auto">
          <a:xfrm>
            <a:off x="4648200" y="3962400"/>
            <a:ext cx="838200" cy="838200"/>
            <a:chOff x="2928" y="2496"/>
            <a:chExt cx="528" cy="528"/>
          </a:xfrm>
        </p:grpSpPr>
        <p:sp>
          <p:nvSpPr>
            <p:cNvPr id="31757" name="Oval 25"/>
            <p:cNvSpPr>
              <a:spLocks noChangeArrowheads="1"/>
            </p:cNvSpPr>
            <p:nvPr/>
          </p:nvSpPr>
          <p:spPr bwMode="auto">
            <a:xfrm>
              <a:off x="2928" y="2496"/>
              <a:ext cx="528" cy="528"/>
            </a:xfrm>
            <a:prstGeom prst="ellipse">
              <a:avLst/>
            </a:prstGeom>
            <a:solidFill>
              <a:schemeClr val="bg2"/>
            </a:solidFill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11706" name="Text Box 26"/>
            <p:cNvSpPr txBox="1">
              <a:spLocks noChangeArrowheads="1"/>
            </p:cNvSpPr>
            <p:nvPr/>
          </p:nvSpPr>
          <p:spPr bwMode="auto">
            <a:xfrm>
              <a:off x="2928" y="2592"/>
              <a:ext cx="5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DN</a:t>
              </a:r>
            </a:p>
          </p:txBody>
        </p:sp>
      </p:grpSp>
      <p:sp>
        <p:nvSpPr>
          <p:cNvPr id="31756" name="Line 27"/>
          <p:cNvSpPr>
            <a:spLocks noChangeShapeType="1"/>
          </p:cNvSpPr>
          <p:nvPr/>
        </p:nvSpPr>
        <p:spPr bwMode="auto">
          <a:xfrm>
            <a:off x="395288" y="4292600"/>
            <a:ext cx="1008062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1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1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1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1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71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1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2" grpId="0" autoUpdateAnimBg="0"/>
      <p:bldP spid="711683" grpId="0" build="p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18488" cy="739775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HISTORIE</a:t>
            </a:r>
          </a:p>
        </p:txBody>
      </p:sp>
      <p:sp>
        <p:nvSpPr>
          <p:cNvPr id="71270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686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1000" baseline="-250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1914	Ardern a Lockett (Anglie)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Jako první začali využívat vločkovité suspenze, vzniklé v dlouhodobě provzdušňované odpadní vodě.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Pozorovali, že se stoupající koncentrací suspenze se zkracoval proces čištění (ze dnů až na hodiny).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 se choval aktivně ve smyslu odstraňování organického znečištění z odpadních vod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byl nazván aktivovaným kalem (activated sludge).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GB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2773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3277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590CE42-3DAF-407B-B8DE-46EEF7778F79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1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2706" grpId="0" autoUpdateAnimBg="0"/>
      <p:bldP spid="712707" grpId="0" build="p" autoUpdateAnimBg="0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715250" cy="595313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PRINCIP PROCESU</a:t>
            </a:r>
          </a:p>
        </p:txBody>
      </p:sp>
      <p:sp>
        <p:nvSpPr>
          <p:cNvPr id="7137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84313"/>
            <a:ext cx="8915400" cy="49530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Obr. 1. Technologické schéma aktivačního procesu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3732" name="Line 4"/>
          <p:cNvSpPr>
            <a:spLocks noChangeShapeType="1"/>
          </p:cNvSpPr>
          <p:nvPr/>
        </p:nvSpPr>
        <p:spPr bwMode="auto">
          <a:xfrm>
            <a:off x="3733800" y="3276600"/>
            <a:ext cx="7620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3733" name="Line 5"/>
          <p:cNvSpPr>
            <a:spLocks noChangeShapeType="1"/>
          </p:cNvSpPr>
          <p:nvPr/>
        </p:nvSpPr>
        <p:spPr bwMode="auto">
          <a:xfrm flipV="1">
            <a:off x="1752600" y="3657600"/>
            <a:ext cx="0" cy="53340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3734" name="Group 6"/>
          <p:cNvGrpSpPr>
            <a:grpSpLocks/>
          </p:cNvGrpSpPr>
          <p:nvPr/>
        </p:nvGrpSpPr>
        <p:grpSpPr bwMode="auto">
          <a:xfrm>
            <a:off x="685800" y="2819400"/>
            <a:ext cx="838200" cy="533400"/>
            <a:chOff x="432" y="1776"/>
            <a:chExt cx="528" cy="336"/>
          </a:xfrm>
        </p:grpSpPr>
        <p:sp>
          <p:nvSpPr>
            <p:cNvPr id="33821" name="Line 7"/>
            <p:cNvSpPr>
              <a:spLocks noChangeShapeType="1"/>
            </p:cNvSpPr>
            <p:nvPr/>
          </p:nvSpPr>
          <p:spPr bwMode="auto">
            <a:xfrm>
              <a:off x="432" y="2112"/>
              <a:ext cx="528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3736" name="Text Box 8"/>
            <p:cNvSpPr txBox="1">
              <a:spLocks noChangeArrowheads="1"/>
            </p:cNvSpPr>
            <p:nvPr/>
          </p:nvSpPr>
          <p:spPr bwMode="auto">
            <a:xfrm>
              <a:off x="432" y="1776"/>
              <a:ext cx="3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P</a:t>
              </a:r>
            </a:p>
          </p:txBody>
        </p:sp>
      </p:grpSp>
      <p:grpSp>
        <p:nvGrpSpPr>
          <p:cNvPr id="713737" name="Group 9"/>
          <p:cNvGrpSpPr>
            <a:grpSpLocks/>
          </p:cNvGrpSpPr>
          <p:nvPr/>
        </p:nvGrpSpPr>
        <p:grpSpPr bwMode="auto">
          <a:xfrm>
            <a:off x="1524000" y="2895600"/>
            <a:ext cx="2209800" cy="762000"/>
            <a:chOff x="960" y="1824"/>
            <a:chExt cx="1392" cy="480"/>
          </a:xfrm>
        </p:grpSpPr>
        <p:sp>
          <p:nvSpPr>
            <p:cNvPr id="33819" name="Rectangle 10"/>
            <p:cNvSpPr>
              <a:spLocks noChangeArrowheads="1"/>
            </p:cNvSpPr>
            <p:nvPr/>
          </p:nvSpPr>
          <p:spPr bwMode="auto">
            <a:xfrm>
              <a:off x="960" y="1824"/>
              <a:ext cx="1392" cy="480"/>
            </a:xfrm>
            <a:prstGeom prst="rect">
              <a:avLst/>
            </a:prstGeom>
            <a:noFill/>
            <a:ln w="28575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13739" name="Text Box 11"/>
            <p:cNvSpPr txBox="1">
              <a:spLocks noChangeArrowheads="1"/>
            </p:cNvSpPr>
            <p:nvPr/>
          </p:nvSpPr>
          <p:spPr bwMode="auto">
            <a:xfrm>
              <a:off x="1344" y="1872"/>
              <a:ext cx="6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AN</a:t>
              </a:r>
            </a:p>
          </p:txBody>
        </p:sp>
      </p:grpSp>
      <p:grpSp>
        <p:nvGrpSpPr>
          <p:cNvPr id="713740" name="Group 12"/>
          <p:cNvGrpSpPr>
            <a:grpSpLocks/>
          </p:cNvGrpSpPr>
          <p:nvPr/>
        </p:nvGrpSpPr>
        <p:grpSpPr bwMode="auto">
          <a:xfrm>
            <a:off x="4495800" y="2895600"/>
            <a:ext cx="1676400" cy="990600"/>
            <a:chOff x="2832" y="1824"/>
            <a:chExt cx="1056" cy="624"/>
          </a:xfrm>
        </p:grpSpPr>
        <p:sp>
          <p:nvSpPr>
            <p:cNvPr id="33812" name="Line 13"/>
            <p:cNvSpPr>
              <a:spLocks noChangeShapeType="1"/>
            </p:cNvSpPr>
            <p:nvPr/>
          </p:nvSpPr>
          <p:spPr bwMode="auto">
            <a:xfrm>
              <a:off x="2832" y="1824"/>
              <a:ext cx="0" cy="48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Line 14"/>
            <p:cNvSpPr>
              <a:spLocks noChangeShapeType="1"/>
            </p:cNvSpPr>
            <p:nvPr/>
          </p:nvSpPr>
          <p:spPr bwMode="auto">
            <a:xfrm>
              <a:off x="2832" y="2304"/>
              <a:ext cx="192" cy="144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4" name="Line 15"/>
            <p:cNvSpPr>
              <a:spLocks noChangeShapeType="1"/>
            </p:cNvSpPr>
            <p:nvPr/>
          </p:nvSpPr>
          <p:spPr bwMode="auto">
            <a:xfrm flipV="1">
              <a:off x="3024" y="2304"/>
              <a:ext cx="144" cy="144"/>
            </a:xfrm>
            <a:prstGeom prst="line">
              <a:avLst/>
            </a:prstGeom>
            <a:noFill/>
            <a:ln w="28575">
              <a:solidFill>
                <a:srgbClr val="FFCC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5" name="Line 16"/>
            <p:cNvSpPr>
              <a:spLocks noChangeShapeType="1"/>
            </p:cNvSpPr>
            <p:nvPr/>
          </p:nvSpPr>
          <p:spPr bwMode="auto">
            <a:xfrm>
              <a:off x="3168" y="2304"/>
              <a:ext cx="720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6" name="Line 17"/>
            <p:cNvSpPr>
              <a:spLocks noChangeShapeType="1"/>
            </p:cNvSpPr>
            <p:nvPr/>
          </p:nvSpPr>
          <p:spPr bwMode="auto">
            <a:xfrm>
              <a:off x="2832" y="1824"/>
              <a:ext cx="1056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7" name="Line 18"/>
            <p:cNvSpPr>
              <a:spLocks noChangeShapeType="1"/>
            </p:cNvSpPr>
            <p:nvPr/>
          </p:nvSpPr>
          <p:spPr bwMode="auto">
            <a:xfrm>
              <a:off x="3888" y="1824"/>
              <a:ext cx="0" cy="48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3747" name="Text Box 19"/>
            <p:cNvSpPr txBox="1">
              <a:spLocks noChangeArrowheads="1"/>
            </p:cNvSpPr>
            <p:nvPr/>
          </p:nvSpPr>
          <p:spPr bwMode="auto">
            <a:xfrm>
              <a:off x="3024" y="1872"/>
              <a:ext cx="6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DN</a:t>
              </a:r>
            </a:p>
          </p:txBody>
        </p:sp>
      </p:grpSp>
      <p:grpSp>
        <p:nvGrpSpPr>
          <p:cNvPr id="713748" name="Group 20"/>
          <p:cNvGrpSpPr>
            <a:grpSpLocks/>
          </p:cNvGrpSpPr>
          <p:nvPr/>
        </p:nvGrpSpPr>
        <p:grpSpPr bwMode="auto">
          <a:xfrm>
            <a:off x="5943600" y="2819400"/>
            <a:ext cx="1066800" cy="519113"/>
            <a:chOff x="3744" y="1776"/>
            <a:chExt cx="672" cy="327"/>
          </a:xfrm>
        </p:grpSpPr>
        <p:sp>
          <p:nvSpPr>
            <p:cNvPr id="33810" name="Line 21"/>
            <p:cNvSpPr>
              <a:spLocks noChangeShapeType="1"/>
            </p:cNvSpPr>
            <p:nvPr/>
          </p:nvSpPr>
          <p:spPr bwMode="auto">
            <a:xfrm>
              <a:off x="3888" y="2064"/>
              <a:ext cx="432" cy="0"/>
            </a:xfrm>
            <a:prstGeom prst="line">
              <a:avLst/>
            </a:prstGeom>
            <a:noFill/>
            <a:ln w="28575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3750" name="Text Box 22"/>
            <p:cNvSpPr txBox="1">
              <a:spLocks noChangeArrowheads="1"/>
            </p:cNvSpPr>
            <p:nvPr/>
          </p:nvSpPr>
          <p:spPr bwMode="auto">
            <a:xfrm>
              <a:off x="3744" y="1776"/>
              <a:ext cx="6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</a:t>
              </a:r>
            </a:p>
          </p:txBody>
        </p:sp>
      </p:grpSp>
      <p:grpSp>
        <p:nvGrpSpPr>
          <p:cNvPr id="713751" name="Group 23"/>
          <p:cNvGrpSpPr>
            <a:grpSpLocks/>
          </p:cNvGrpSpPr>
          <p:nvPr/>
        </p:nvGrpSpPr>
        <p:grpSpPr bwMode="auto">
          <a:xfrm>
            <a:off x="1752600" y="3657600"/>
            <a:ext cx="3048000" cy="533400"/>
            <a:chOff x="1104" y="2304"/>
            <a:chExt cx="1920" cy="336"/>
          </a:xfrm>
        </p:grpSpPr>
        <p:sp>
          <p:nvSpPr>
            <p:cNvPr id="713752" name="Text Box 24"/>
            <p:cNvSpPr txBox="1">
              <a:spLocks noChangeArrowheads="1"/>
            </p:cNvSpPr>
            <p:nvPr/>
          </p:nvSpPr>
          <p:spPr bwMode="auto">
            <a:xfrm>
              <a:off x="1488" y="2304"/>
              <a:ext cx="6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VK</a:t>
              </a:r>
            </a:p>
          </p:txBody>
        </p:sp>
        <p:sp>
          <p:nvSpPr>
            <p:cNvPr id="33809" name="Line 25"/>
            <p:cNvSpPr>
              <a:spLocks noChangeShapeType="1"/>
            </p:cNvSpPr>
            <p:nvPr/>
          </p:nvSpPr>
          <p:spPr bwMode="auto">
            <a:xfrm flipH="1">
              <a:off x="1104" y="2640"/>
              <a:ext cx="1920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3754" name="Line 26"/>
          <p:cNvSpPr>
            <a:spLocks noChangeShapeType="1"/>
          </p:cNvSpPr>
          <p:nvPr/>
        </p:nvSpPr>
        <p:spPr bwMode="auto">
          <a:xfrm>
            <a:off x="4800600" y="3886200"/>
            <a:ext cx="0" cy="3048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3755" name="Group 27"/>
          <p:cNvGrpSpPr>
            <a:grpSpLocks/>
          </p:cNvGrpSpPr>
          <p:nvPr/>
        </p:nvGrpSpPr>
        <p:grpSpPr bwMode="auto">
          <a:xfrm>
            <a:off x="4787900" y="3716338"/>
            <a:ext cx="2057400" cy="519112"/>
            <a:chOff x="3024" y="2352"/>
            <a:chExt cx="1296" cy="327"/>
          </a:xfrm>
        </p:grpSpPr>
        <p:sp>
          <p:nvSpPr>
            <p:cNvPr id="713756" name="Text Box 28"/>
            <p:cNvSpPr txBox="1">
              <a:spLocks noChangeArrowheads="1"/>
            </p:cNvSpPr>
            <p:nvPr/>
          </p:nvSpPr>
          <p:spPr bwMode="auto">
            <a:xfrm>
              <a:off x="3072" y="2352"/>
              <a:ext cx="67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PK</a:t>
              </a:r>
            </a:p>
          </p:txBody>
        </p:sp>
        <p:sp>
          <p:nvSpPr>
            <p:cNvPr id="33807" name="Line 29"/>
            <p:cNvSpPr>
              <a:spLocks noChangeShapeType="1"/>
            </p:cNvSpPr>
            <p:nvPr/>
          </p:nvSpPr>
          <p:spPr bwMode="auto">
            <a:xfrm>
              <a:off x="3024" y="2640"/>
              <a:ext cx="129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3758" name="Text Box 30"/>
          <p:cNvSpPr txBox="1">
            <a:spLocks noChangeArrowheads="1"/>
          </p:cNvSpPr>
          <p:nvPr/>
        </p:nvSpPr>
        <p:spPr bwMode="auto">
          <a:xfrm>
            <a:off x="228600" y="4556125"/>
            <a:ext cx="8591550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AN		Aktivační nádrž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DN		Dosazovací nádrž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VK		Vratný (recirkulovaný) kal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PK		Přebytečný kal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		Přítok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		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Odtok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endParaRPr lang="cs-CZ" sz="5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1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1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1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1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1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1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13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13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30" grpId="0" autoUpdateAnimBg="0"/>
      <p:bldP spid="713731" grpId="0" build="p" autoUpdateAnimBg="0" advAuto="0"/>
      <p:bldP spid="71375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  <a:t>PRINCIP PROCESU</a:t>
            </a:r>
            <a:b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</a:br>
            <a:endParaRPr lang="cs-CZ" altLang="en-US" smtClean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475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73238"/>
            <a:ext cx="8642350" cy="4116387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provzdušňovaná AN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Þ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čistící proces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Þ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tvorba aktivovaného kalu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surová / odsazená odpadní voda + VK = nátok do AN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aerobní bakterie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Þ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potřeba kyslíku (v anoxických podmínkách pak dusitany a dusičnany)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aerace	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mechanická (zastaralé)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-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tlakový vzduch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separace aktivovaného kalu od vyčištěné odpadní vody 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Þ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Þ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vyšší koncentrace biomasy v biologickém reaktoru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PK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Þ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zpracován v kalovém hospodářství</a:t>
            </a: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20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48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348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161FC15-BF98-4991-A931-B1F899E7A54F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4" grpId="0" autoUpdateAnimBg="0"/>
      <p:bldP spid="714755" grpId="0" build="p" autoUpdateAnimBg="0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 descr="aerato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4114800" cy="3124200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5779" name="Picture 3" descr="aktiv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495800" cy="3136900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5780" name="Picture 4" descr="aktivac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4114800" cy="3048000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5781" name="Picture 5" descr="aktivace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4495800" cy="3048000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5782" name="Rectangle 6"/>
          <p:cNvSpPr>
            <a:spLocks noChangeArrowheads="1"/>
          </p:cNvSpPr>
          <p:nvPr/>
        </p:nvSpPr>
        <p:spPr bwMode="auto">
          <a:xfrm>
            <a:off x="3200400" y="3190875"/>
            <a:ext cx="35814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CC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 eaLnBrk="1" hangingPunct="1">
              <a:defRPr/>
            </a:pPr>
            <a:r>
              <a:rPr lang="cs-CZ" sz="240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AKTIVAČNÍ PROCES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1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82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  <a:t>BIOLOGICKÉ ČIŠTĚNÍ ODPADNÍCH VOD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37565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Téměř všechny odpadní vody mohou být čištěny </a:t>
            </a:r>
            <a:endParaRPr lang="cs-CZ" altLang="en-US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biologicky.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220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922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922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1A1EDC2-71DD-4D32-8707-4A232CD1C404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690180" name="Picture 4" descr="biolog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3068638"/>
            <a:ext cx="3619500" cy="2895600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0178" grpId="0" autoUpdateAnimBg="0"/>
      <p:bldP spid="690179" grpId="0" build="p" autoUpdateAnimBg="0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AKTIVOVANÝ KAL</a:t>
            </a:r>
            <a:r>
              <a:rPr lang="cs-CZ" altLang="en-US" sz="3200" smtClean="0">
                <a:solidFill>
                  <a:srgbClr val="990033"/>
                </a:solidFill>
                <a:latin typeface="Times New Roman" panose="02020603050405020304" pitchFamily="18" charset="0"/>
              </a:rPr>
              <a:t/>
            </a:r>
            <a:br>
              <a:rPr lang="cs-CZ" altLang="en-US" sz="3200" smtClean="0">
                <a:solidFill>
                  <a:srgbClr val="990033"/>
                </a:solidFill>
                <a:latin typeface="Times New Roman" panose="02020603050405020304" pitchFamily="18" charset="0"/>
              </a:rPr>
            </a:br>
            <a:endParaRPr lang="cs-CZ" altLang="en-US" sz="32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03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1844675"/>
            <a:ext cx="8713787" cy="404495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Směsná kultura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rgbClr val="FF9966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Směsná bakteriální kultura obsahující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jiné organizmy (</a:t>
            </a: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houby, plísně, kvasinky, prvoky a některé vyšší mikroorganismy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en-US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altLang="en-US" sz="9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Bakterie se v aktivovaném kalu vyskytují převážně ve formě zoogleí</a:t>
            </a:r>
            <a:endParaRPr lang="en-US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9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9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 bakterií se nejčastěji vyskytují následující rody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endParaRPr lang="en-US" altLang="en-US" sz="9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Pseudomonas, Flavobacterium, Achromobacter, Chromobacterium, Azotobacter, Micrococcus, Bacillus, Alcaligenes, Arthrobacter, Acinetobacter, Mycobacterium, Nocardia, Lophomonas aj.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8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6869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36870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DA707C4-E1E8-48BC-A23A-F664C5843AF9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716804" name="Picture 4" descr="escherichia co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557338"/>
            <a:ext cx="1760538" cy="1096962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1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1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2" grpId="0" autoUpdateAnimBg="0"/>
      <p:bldP spid="716803" grpId="0" build="p" autoUpdateAnimBg="0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811213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AKTIVOVANÝ KAL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905000"/>
            <a:ext cx="8569325" cy="382905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endParaRPr lang="cs-CZ" altLang="en-US" b="1" smtClean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Nitrifikační bakterie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Nitrosomonas a Nitrobacter. </a:t>
            </a:r>
            <a:endParaRPr lang="cs-CZ" altLang="en-US" sz="2600" smtClean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endParaRPr lang="cs-CZ" altLang="en-US" sz="2600" smtClean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Vláknité mikroorganismy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(pokud převládnou pak způsobují značné technologické potíže).</a:t>
            </a:r>
            <a:endParaRPr lang="cs-CZ" altLang="en-US" sz="2600" smtClean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endParaRPr lang="cs-CZ" altLang="en-US" sz="2600" smtClean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 vyšších organismů jsou přítomny </a:t>
            </a: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prvoci, vířníci, hlístnice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protozoa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aj. Prvoci snižují obsah volně pohyblivých bakterií </a:t>
            </a:r>
            <a:r>
              <a:rPr lang="cs-CZ" altLang="en-US" sz="2600" smtClean="0">
                <a:latin typeface="Symbol" panose="05050102010706020507" pitchFamily="18" charset="2"/>
                <a:cs typeface="Times New Roman" panose="02020603050405020304" pitchFamily="18" charset="0"/>
              </a:rPr>
              <a:t>Þ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vyčiření vyčištěné odpadní vody.</a:t>
            </a:r>
          </a:p>
        </p:txBody>
      </p:sp>
      <p:sp>
        <p:nvSpPr>
          <p:cNvPr id="37892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7893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3789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83A0CA4-176A-4F75-ACB5-589C7B1FBCBA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6" grpId="0" autoUpdateAnimBg="0"/>
      <p:bldP spid="717827" grpId="0" build="p" autoUpdateAnimBg="0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FLOKUJÍCÍ AKTIVOVANÝ KAL</a:t>
            </a:r>
            <a:b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</a:br>
            <a:endParaRPr lang="cs-CZ" altLang="en-US" sz="32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85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905000"/>
            <a:ext cx="8567737" cy="411638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Optimální podmínky kultivace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latin typeface="Symbol" panose="05050102010706020507" pitchFamily="18" charset="2"/>
                <a:cs typeface="Times New Roman" panose="02020603050405020304" pitchFamily="18" charset="0"/>
              </a:rPr>
              <a:t>Þ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aktivovaný kal ve formě dobře flokulujících a sedimentujících vloček.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Tvorba vloček :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en-US" sz="2600" smtClean="0">
                <a:latin typeface="Times New Roman" panose="02020603050405020304" pitchFamily="18" charset="0"/>
              </a:rPr>
              <a:t>   		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</a:rPr>
              <a:t>-</a:t>
            </a:r>
            <a:r>
              <a:rPr lang="cs-CZ" altLang="en-US" sz="2600" smtClean="0"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není bezpodmínečně nutná pro účinné odstranění </a:t>
            </a:r>
            <a:r>
              <a:rPr lang="cs-CZ" altLang="en-US" sz="2600" smtClean="0">
                <a:latin typeface="Times New Roman" panose="02020603050405020304" pitchFamily="18" charset="0"/>
              </a:rPr>
              <a:t>		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rozpuštěných organických látek z čištěné odpadní vody,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en-US" sz="2600" smtClean="0">
                <a:latin typeface="Times New Roman" panose="02020603050405020304" pitchFamily="18" charset="0"/>
              </a:rPr>
              <a:t> 		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</a:rPr>
              <a:t>-</a:t>
            </a:r>
            <a:r>
              <a:rPr lang="cs-CZ" altLang="en-US" sz="2600" smtClean="0"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 nutná pro získání čirého odtoku vyčištěné odpadní </a:t>
            </a:r>
            <a:r>
              <a:rPr lang="cs-CZ" altLang="en-US" sz="2600" smtClean="0"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vody a dostatečně zahuštěného recirkulovaného </a:t>
            </a:r>
            <a:r>
              <a:rPr lang="cs-CZ" altLang="en-US" sz="2600" smtClean="0"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aktivovaného kalu.</a:t>
            </a:r>
          </a:p>
        </p:txBody>
      </p:sp>
      <p:sp>
        <p:nvSpPr>
          <p:cNvPr id="38916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8917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38918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F41BE91-7E4A-4CE7-8DAA-82C3C958CB0D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1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850" grpId="0" autoUpdateAnimBg="0"/>
      <p:bldP spid="718851" grpId="0" build="p" autoUpdateAnimBg="0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91513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BIOFLOKULACE</a:t>
            </a:r>
            <a:b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</a:br>
            <a:endParaRPr lang="cs-CZ" altLang="en-US" sz="32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87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7630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zajišťuje agregaci (shlukování) mikroorg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  <a:t>.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vloček</a:t>
            </a:r>
            <a:endParaRPr lang="en-US" altLang="en-US" smtClean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mtClean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následek interakce mezi přirozeně produkovanými vysokomolekulární polyelektrolyty a bakteriálními buňkami </a:t>
            </a:r>
            <a:endParaRPr lang="en-US" altLang="en-US" smtClean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mtClean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určitý podíl se připisuje rovněž 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snížení elektrického náboje na povrchu mikroorganismů pod kritickou hladinu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0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3994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3994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1E13726-1445-419B-8625-4BFC4291DD43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4" grpId="0" autoUpdateAnimBg="0"/>
      <p:bldP spid="719875" grpId="0" build="p" autoUpdateAnimBg="0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NEFLOKUJÍCÍ AKTIVOVANÝ KAL (DISPERZNÍ RŮST)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16113"/>
            <a:ext cx="8512175" cy="4033837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Určité podmínky způsobí :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ukončení procesu aglomerace mikroorganismů aktivovaného kalu a tvorby usaditelných vloček,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mikroorganismy se vyskytují ve formě jednotlivě dispergovaných buněk,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silně zakalený odtok vykazující vysoké hodnoty BSK</a:t>
            </a:r>
            <a:r>
              <a:rPr lang="cs-CZ" altLang="en-US" sz="2600" baseline="-30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CHSK (obsah organických látek může být velmi malý).</a:t>
            </a: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4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4096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4096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7249CC8-5BD6-44EF-8889-1C4708FB6E1D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2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2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2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8" grpId="0" autoUpdateAnimBg="0"/>
      <p:bldP spid="720899" grpId="0" build="p" autoUpdateAnimBg="0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333375"/>
            <a:ext cx="8291513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NEFLOKUJÍCÍ AKTIVOVANÝ KAL (DISPERZNÍ RŮST)</a:t>
            </a:r>
          </a:p>
        </p:txBody>
      </p:sp>
      <p:sp>
        <p:nvSpPr>
          <p:cNvPr id="72192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512175" cy="37687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Příčiny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disperzního růstu :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nevhodné technologické parametry procesu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(vysoké zatížení kalu a nízké stáří kalu), </a:t>
            </a:r>
            <a:endParaRPr lang="cs-CZ" altLang="en-US" sz="26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endParaRPr lang="cs-CZ" altLang="en-US" sz="26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složení a vlastnosti čištěné odpadní vody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(nárazové změny teploty, pH, nedostatek makro a mikronutientů, přítomnost různých toxických látek organických i anorganických)</a:t>
            </a:r>
            <a:endParaRPr lang="cs-CZ" altLang="en-US" sz="26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88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41989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41990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E36F3FD-9D84-47D6-94BD-632C4C879D75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2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2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2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2" grpId="0" autoUpdateAnimBg="0"/>
      <p:bldP spid="721923" grpId="0" build="p" autoUpdateAnimBg="0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14705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ZBYTNĚLÝ AKTIVOVANÝ KAL</a:t>
            </a:r>
            <a:b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</a:br>
            <a:endParaRPr lang="cs-CZ" altLang="en-US" sz="32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29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512175" cy="412908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b="1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nízké usazovací rychlosti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Þ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špatné sedimentační vlastnosti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posouzení sedimentačních a zahušťovacích vlastností podle </a:t>
            </a: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kalového indexu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(definice níže)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Podle velikosti KI rozdělujeme aktivované kaly do tří kategorií :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endParaRPr lang="cs-CZ" altLang="en-US" sz="13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normální		KI &lt; 100 ml.g</a:t>
            </a:r>
            <a:r>
              <a:rPr lang="cs-CZ" altLang="en-US" sz="2600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cs-CZ" altLang="en-US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FF0000"/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lehký		KI = 100 – 200 ml.g</a:t>
            </a:r>
            <a:r>
              <a:rPr lang="cs-CZ" altLang="en-US" sz="2600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cs-CZ" altLang="en-US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FF0000"/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zbytnělý		KI &gt; 200 ml.g</a:t>
            </a:r>
            <a:r>
              <a:rPr lang="cs-CZ" altLang="en-US" sz="2600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cs-CZ" altLang="en-US" sz="2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altLang="en-US" sz="21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2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43013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4301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88151B-51AD-4F8C-B64F-DBBCAD13DF4D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2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2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2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2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2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2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46" grpId="0" autoUpdateAnimBg="0"/>
      <p:bldP spid="722947" grpId="0" build="p" autoUpdateAnimBg="0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NEVLÁKNITÉ BYTNĚNÍ</a:t>
            </a:r>
            <a:b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</a:br>
            <a:endParaRPr lang="cs-CZ" altLang="en-US" sz="32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39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060575"/>
            <a:ext cx="8223250" cy="3168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příčiny nejsou dosud jednoznačně objasněny 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en-US" sz="2600" smtClean="0"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(předpoklad = silná hydratace syntetizovaných extracelulárních polymerů)</a:t>
            </a:r>
            <a:endParaRPr lang="cs-CZ" altLang="en-US" sz="26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není v praxi častý a nezpůsobuje výrazné provozní potíže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Blip>
                <a:blip r:embed="rId2"/>
              </a:buBlip>
            </a:pPr>
            <a:endParaRPr lang="cs-CZ" altLang="en-US" sz="2600" smtClean="0">
              <a:solidFill>
                <a:srgbClr val="FF9966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6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44037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44038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970C1CB-9601-4585-978C-008C0A601C80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2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2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2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0" grpId="0" autoUpdateAnimBg="0"/>
      <p:bldP spid="723971" grpId="0" build="p" autoUpdateAnimBg="0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VLÁKNITÉ BYTNĚNÍ</a:t>
            </a:r>
            <a:b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</a:br>
            <a:endParaRPr lang="cs-CZ" altLang="en-US" sz="32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49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439150" cy="412908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vyvolané nadměrným růstem vláknitých mikroorganismů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různé příčiny jejich masového rozvoje ve směsné kultuře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 závislosti na růstových podmínkách a růstových rychlostech)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 praxi způsobuje výrazné provozní potíže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0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4506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4506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BF379A6-AE14-4DCE-996B-B6C3A6EEDF05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724996" name="Picture 4" descr="anaba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4800"/>
            <a:ext cx="1795463" cy="2209800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2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2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249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94" grpId="0" autoUpdateAnimBg="0"/>
      <p:bldP spid="724995" grpId="0" build="p" autoUpdateAnimBg="0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VLÁKNITÉ BYTNĚNÍ</a:t>
            </a:r>
            <a:r>
              <a:rPr lang="cs-CZ" altLang="en-US" smtClean="0">
                <a:solidFill>
                  <a:srgbClr val="FFFF00"/>
                </a:solidFill>
                <a:latin typeface="Times New Roman" panose="02020603050405020304" pitchFamily="18" charset="0"/>
              </a:rPr>
              <a:t/>
            </a:r>
            <a:br>
              <a:rPr lang="cs-CZ" altLang="en-US" smtClean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endParaRPr lang="cs-CZ" altLang="en-US" smtClean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60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512175" cy="43449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Faktory podporující růst vláknitých organismů :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en-US" sz="2200" smtClean="0">
                <a:latin typeface="Times New Roman" panose="02020603050405020304" pitchFamily="18" charset="0"/>
              </a:rPr>
              <a:t>	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  <a:t>-</a:t>
            </a:r>
            <a:r>
              <a:rPr lang="cs-CZ" altLang="en-US" sz="2200" smtClean="0">
                <a:solidFill>
                  <a:srgbClr val="990033"/>
                </a:solidFill>
                <a:latin typeface="Times New Roman" panose="02020603050405020304" pitchFamily="18" charset="0"/>
              </a:rPr>
              <a:t>  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složení čištěné odpadní vody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(vyšší obsah sacharidů, </a:t>
            </a:r>
            <a:r>
              <a:rPr lang="cs-CZ" altLang="en-US" smtClean="0">
                <a:latin typeface="Times New Roman" panose="02020603050405020304" pitchFamily="18" charset="0"/>
              </a:rPr>
              <a:t>	 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sulfidů, nedostatek nutrientů, nízké pH),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en-US" smtClean="0">
                <a:latin typeface="Times New Roman" panose="02020603050405020304" pitchFamily="18" charset="0"/>
              </a:rPr>
              <a:t>	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  <a:t>- 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aktuální koncentrace rozpuštěného kyslíku 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  <a:t>		 	 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 aktivační nádrži,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en-US" smtClean="0">
                <a:latin typeface="Times New Roman" panose="02020603050405020304" pitchFamily="18" charset="0"/>
              </a:rPr>
              <a:t>	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  <a:t>- 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aktuální koncentrace rozpuštěného substrátu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mtClean="0">
                <a:latin typeface="Times New Roman" panose="02020603050405020304" pitchFamily="18" charset="0"/>
              </a:rPr>
              <a:t>		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(podporující růst mikroorganismů),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en-US" smtClean="0">
                <a:latin typeface="Times New Roman" panose="02020603050405020304" pitchFamily="18" charset="0"/>
              </a:rPr>
              <a:t>	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  <a:t>- </a:t>
            </a: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technologické parametry procesu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(zatížení, stáří </a:t>
            </a:r>
            <a:r>
              <a:rPr lang="cs-CZ" altLang="en-US" smtClean="0">
                <a:latin typeface="Times New Roman" panose="02020603050405020304" pitchFamily="18" charset="0"/>
              </a:rPr>
              <a:t>		 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kalu).</a:t>
            </a:r>
            <a:endParaRPr lang="cs-CZ" altLang="en-US" sz="2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4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4608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4608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9309F6D-8208-4FF1-A950-82553440279F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2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2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2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2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2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18" grpId="0" autoUpdateAnimBg="0"/>
      <p:bldP spid="726019" grpId="0" build="p" autoUpdateAnimBg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739775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BIOLOGICKÉ ČIŠTĚNÍ ODPADNÍCH VOD</a:t>
            </a:r>
          </a:p>
        </p:txBody>
      </p:sp>
      <p:sp>
        <p:nvSpPr>
          <p:cNvPr id="69120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828800"/>
            <a:ext cx="8591550" cy="4192588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000" baseline="-250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GB" altLang="en-US" sz="100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b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Názvosloví:</a:t>
            </a:r>
            <a:endParaRPr lang="cs-CZ" altLang="en-US" sz="21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100" b="1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Aerobní procesy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</a:t>
            </a:r>
            <a:r>
              <a:rPr lang="cs-CZ" altLang="en-US" sz="21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přítomnosti kyslíku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		</a:t>
            </a:r>
            <a:r>
              <a:rPr lang="cs-CZ" altLang="en-US" sz="21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aerobní bakterie </a:t>
            </a: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	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Anaerobní procesy</a:t>
            </a:r>
            <a:r>
              <a:rPr lang="cs-CZ" altLang="en-US" sz="2100" smtClean="0">
                <a:solidFill>
                  <a:srgbClr val="990033"/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100" smtClean="0">
                <a:solidFill>
                  <a:srgbClr val="FFCC66"/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1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absence kyslíku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		</a:t>
            </a:r>
            <a:r>
              <a:rPr lang="cs-CZ" altLang="en-US" sz="21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anaerobní bakterie</a:t>
            </a: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1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Anoxická denitrifikace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100" smtClean="0">
                <a:solidFill>
                  <a:srgbClr val="FFCC66"/>
                </a:solidFill>
                <a:latin typeface="Times New Roman" panose="02020603050405020304" pitchFamily="18" charset="0"/>
              </a:rPr>
              <a:t>-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cs-CZ" altLang="en-US" sz="2100" baseline="-25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3</a:t>
            </a:r>
            <a:r>
              <a:rPr lang="cs-CZ" altLang="en-US" sz="2100" baseline="30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altLang="en-US" sz="2100" baseline="-25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O</a:t>
            </a:r>
            <a:r>
              <a:rPr lang="cs-CZ" altLang="en-US" sz="2100" baseline="-25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	     	</a:t>
            </a:r>
            <a:r>
              <a:rPr lang="cs-CZ" altLang="en-US" sz="2100" smtClean="0">
                <a:solidFill>
                  <a:srgbClr val="FFCC66"/>
                </a:solidFill>
                <a:latin typeface="Times New Roman" panose="02020603050405020304" pitchFamily="18" charset="0"/>
              </a:rPr>
              <a:t>-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nepřítomnosti kyslíku</a:t>
            </a:r>
          </a:p>
        </p:txBody>
      </p:sp>
      <p:sp>
        <p:nvSpPr>
          <p:cNvPr id="10244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024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1024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9467255-9725-4EF3-BE58-30351D88278A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691204" name="Picture 4" descr="1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7" b="5556"/>
          <a:stretch>
            <a:fillRect/>
          </a:stretch>
        </p:blipFill>
        <p:spPr bwMode="auto">
          <a:xfrm>
            <a:off x="5508625" y="1700213"/>
            <a:ext cx="1752600" cy="1295400"/>
          </a:xfrm>
          <a:prstGeom prst="rect">
            <a:avLst/>
          </a:prstGeom>
          <a:noFill/>
          <a:ln w="1270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1205" name="Picture 5" descr="0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"/>
          <a:stretch>
            <a:fillRect/>
          </a:stretch>
        </p:blipFill>
        <p:spPr bwMode="auto">
          <a:xfrm>
            <a:off x="6732588" y="2924175"/>
            <a:ext cx="2133600" cy="1371600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9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9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9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91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912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12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202" grpId="0" autoUpdateAnimBg="0"/>
      <p:bldP spid="691203" grpId="0" build="p" autoUpdateAnimBg="0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36295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OPATŘENÍ PRO POTLAČENÍ BYTNĚNÍ KALU</a:t>
            </a:r>
          </a:p>
        </p:txBody>
      </p:sp>
      <p:sp>
        <p:nvSpPr>
          <p:cNvPr id="7270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667000"/>
            <a:ext cx="8583613" cy="27066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Kinetická selekce organismů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Vychází z rozdílné závislosti rychlosti růstu organizmů </a:t>
            </a:r>
            <a:b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altLang="en-US" sz="2600" smtClean="0">
                <a:latin typeface="Symbol" panose="05050102010706020507" pitchFamily="18" charset="2"/>
                <a:cs typeface="Times New Roman" panose="02020603050405020304" pitchFamily="18" charset="0"/>
              </a:rPr>
              <a:t>m 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-specifická růstová rychlost) na koncentraci substrátu (S)</a:t>
            </a:r>
          </a:p>
        </p:txBody>
      </p:sp>
      <p:sp>
        <p:nvSpPr>
          <p:cNvPr id="47108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47109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47110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BDB620-6F7F-438B-B983-876D54B6457C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2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2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42" grpId="0" autoUpdateAnimBg="0"/>
      <p:bldP spid="727043" grpId="0" build="p" autoUpdateAnimBg="0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54013" y="333375"/>
            <a:ext cx="8435975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OPATŘENÍ PRO POTLAČENÍ BYTNĚNÍ KALU</a:t>
            </a:r>
            <a:r>
              <a:rPr lang="cs-CZ" altLang="en-US" smtClean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280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667000"/>
            <a:ext cx="8763000" cy="49530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en-US" sz="2200" smtClean="0">
                <a:latin typeface="Times New Roman" panose="02020603050405020304" pitchFamily="18" charset="0"/>
              </a:rPr>
              <a:t>	</a:t>
            </a:r>
          </a:p>
          <a:p>
            <a:pPr algn="just" eaLnBrk="1" hangingPunct="1">
              <a:lnSpc>
                <a:spcPct val="80000"/>
              </a:lnSpc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28068" name="Object 4"/>
          <p:cNvGraphicFramePr>
            <a:graphicFrameLocks noChangeAspect="1"/>
          </p:cNvGraphicFramePr>
          <p:nvPr/>
        </p:nvGraphicFramePr>
        <p:xfrm>
          <a:off x="304800" y="2286000"/>
          <a:ext cx="53340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7" name="Rastrový obrázek" r:id="rId3" imgW="3123810" imgH="2647619" progId="Obraz programu Malování">
                  <p:embed/>
                </p:oleObj>
              </mc:Choice>
              <mc:Fallback>
                <p:oleObj name="Rastrový obrázek" r:id="rId3" imgW="3123810" imgH="2647619" progId="Obraz programu Malování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86000"/>
                        <a:ext cx="5334000" cy="4267200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3810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8069" name="Text Box 5"/>
          <p:cNvSpPr txBox="1">
            <a:spLocks noChangeArrowheads="1"/>
          </p:cNvSpPr>
          <p:nvPr/>
        </p:nvSpPr>
        <p:spPr bwMode="auto">
          <a:xfrm>
            <a:off x="228600" y="1676400"/>
            <a:ext cx="861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80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Princip selekce mikroorganismů ve směsné kultuře</a:t>
            </a:r>
            <a:r>
              <a:rPr lang="cs-CZ" sz="2800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28070" name="Text Box 6"/>
          <p:cNvSpPr txBox="1">
            <a:spLocks noChangeArrowheads="1"/>
          </p:cNvSpPr>
          <p:nvPr/>
        </p:nvSpPr>
        <p:spPr bwMode="auto">
          <a:xfrm>
            <a:off x="5638800" y="2457450"/>
            <a:ext cx="5519738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Křivka A :	</a:t>
            </a:r>
            <a:endParaRPr lang="cs-CZ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	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cs-CZ" sz="2400" baseline="-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= 20 g.m</a:t>
            </a:r>
            <a:r>
              <a:rPr lang="cs-CZ" sz="24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	</a:t>
            </a:r>
            <a:endParaRPr lang="cs-CZ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Times New Roman" pitchFamily="18" charset="0"/>
              </a:rPr>
              <a:t>m</a:t>
            </a:r>
            <a:r>
              <a:rPr lang="cs-CZ" sz="2400" baseline="-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=1,0 h</a:t>
            </a:r>
            <a:r>
              <a:rPr lang="cs-CZ" sz="24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	</a:t>
            </a:r>
            <a:endParaRPr lang="cs-CZ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Vláknité mikroorganismy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endParaRPr lang="cs-CZ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Křivka B :	</a:t>
            </a:r>
            <a:endParaRPr lang="cs-CZ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cs-CZ" sz="2400" baseline="-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= 1 g.m</a:t>
            </a:r>
            <a:r>
              <a:rPr lang="cs-CZ" sz="24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	</a:t>
            </a:r>
            <a:endParaRPr lang="cs-CZ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	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cs typeface="Times New Roman" pitchFamily="18" charset="0"/>
              </a:rPr>
              <a:t>m</a:t>
            </a:r>
            <a:r>
              <a:rPr lang="cs-CZ" sz="2400" baseline="-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=0,5 h</a:t>
            </a:r>
            <a:r>
              <a:rPr lang="cs-CZ" sz="24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	</a:t>
            </a:r>
            <a:endParaRPr lang="cs-CZ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Nevláknité mikroorganismy</a:t>
            </a:r>
          </a:p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endParaRPr lang="cs-CZ" sz="24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2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2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2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66" grpId="0" autoUpdateAnimBg="0"/>
      <p:bldP spid="728067" grpId="0" build="p" autoUpdateAnimBg="0" advAuto="0"/>
      <p:bldP spid="728069" grpId="0" autoUpdateAnimBg="0"/>
      <p:bldP spid="728070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668338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NEVLÁKNITÉ MIKROORGANISMY</a:t>
            </a:r>
          </a:p>
        </p:txBody>
      </p:sp>
      <p:sp>
        <p:nvSpPr>
          <p:cNvPr id="72909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05000"/>
            <a:ext cx="8512175" cy="411638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Směšovací aktivace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provozované při nízké koncentraci substrátu S</a:t>
            </a:r>
            <a:r>
              <a:rPr lang="cs-CZ" altLang="en-US" sz="2600" baseline="-30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mají vhodnější podmínky pro růst vláknitých organizmů.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Aktivace s postupným tokem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 na začátku vysokou koncentraci substrátu (S</a:t>
            </a:r>
            <a:r>
              <a:rPr lang="cs-CZ" altLang="en-US" sz="2600" baseline="-30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při níž převažuje rychlost růstu nevláknitých organizmů.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buClr>
                <a:srgbClr val="FFCC66"/>
              </a:buClr>
              <a:buSzPct val="25000"/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FFFF00"/>
                </a:solidFill>
                <a:latin typeface="Times New Roman" panose="02020603050405020304" pitchFamily="18" charset="0"/>
              </a:rPr>
              <a:t>	-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podél aktivační nádrže koncentrace substrátu klesá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Þ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buClr>
                <a:srgbClr val="FFCC66"/>
              </a:buClr>
              <a:buSzPct val="25000"/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 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možnost růstu vláknitých organizmů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buClr>
                <a:srgbClr val="FFCC66"/>
              </a:buClr>
              <a:buSzPct val="25000"/>
              <a:buFont typeface="Wingdings" panose="05000000000000000000" pitchFamily="2" charset="2"/>
              <a:buNone/>
              <a:defRPr/>
            </a:pPr>
            <a:endParaRPr lang="cs-CZ" altLang="en-US" sz="9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buClr>
                <a:srgbClr val="FFCC66"/>
              </a:buClr>
              <a:buSzPct val="25000"/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-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hmotové množství substrátu v těchto místech aktivace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buClr>
                <a:srgbClr val="FFCC66"/>
              </a:buClr>
              <a:buSzPct val="25000"/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  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 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malé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Þ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nemůže nastat jejich rozmnožení </a:t>
            </a:r>
          </a:p>
        </p:txBody>
      </p:sp>
      <p:sp>
        <p:nvSpPr>
          <p:cNvPr id="49156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49157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49158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9167625-A9AB-4E55-B66C-6943BBF0596B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2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2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2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2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2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2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29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090" grpId="0" autoUpdateAnimBg="0"/>
      <p:bldP spid="729091" grpId="0" build="p" autoUpdateAnimBg="0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6059488" cy="595313"/>
          </a:xfrm>
        </p:spPr>
        <p:txBody>
          <a:bodyPr/>
          <a:lstStyle/>
          <a:p>
            <a:pPr eaLnBrk="1" hangingPunct="1"/>
            <a:r>
              <a:rPr lang="cs-CZ" altLang="en-US" sz="3200" smtClean="0">
                <a:solidFill>
                  <a:srgbClr val="990033"/>
                </a:solidFill>
                <a:latin typeface="Times New Roman" panose="02020603050405020304" pitchFamily="18" charset="0"/>
              </a:rPr>
              <a:t>SELEKTORY</a:t>
            </a:r>
          </a:p>
        </p:txBody>
      </p:sp>
      <p:sp>
        <p:nvSpPr>
          <p:cNvPr id="730115" name="Rectangle 3"/>
          <p:cNvSpPr>
            <a:spLocks noGrp="1" noChangeArrowheads="1"/>
          </p:cNvSpPr>
          <p:nvPr>
            <p:ph idx="1"/>
          </p:nvPr>
        </p:nvSpPr>
        <p:spPr>
          <a:xfrm>
            <a:off x="352425" y="1773238"/>
            <a:ext cx="8439150" cy="411638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vynalezeny v bývalém Československu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(dnes již existují anoxické a anaerobní modifikace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Þ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viz. biologické odstraňování N a P)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3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přítokové části aeračního systému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500" smtClean="0">
              <a:solidFill>
                <a:srgbClr val="FFCC66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vyšší koncentrace substrátu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podpora růstu rychle rostoucích mikroorganismů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    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  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(nevláknitých)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potlačení pomalu rostoucích (vláknitých)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3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aerační systém s postupným tokem a nízkým zatížením kalu</a:t>
            </a:r>
          </a:p>
        </p:txBody>
      </p:sp>
      <p:sp>
        <p:nvSpPr>
          <p:cNvPr id="50180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5018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5018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CED89C1-D3B6-4A25-B894-035B2A9C247F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3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3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3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3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3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30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30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114" grpId="0" autoUpdateAnimBg="0"/>
      <p:bldP spid="730115" grpId="0" build="p" autoUpdateAnimBg="0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668338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SELEKTORY</a:t>
            </a:r>
          </a:p>
        </p:txBody>
      </p:sp>
      <p:sp>
        <p:nvSpPr>
          <p:cNvPr id="7311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05000"/>
            <a:ext cx="8763000" cy="5334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Schéma selektorového systému s mechanickou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aerací ve vlastní aktivaci (oběhová aktivace)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1204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5120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5120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B345B9A-9567-417F-926C-17D6E6DA3E5B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7162800" y="5105400"/>
            <a:ext cx="0" cy="99060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1141" name="Line 5"/>
          <p:cNvSpPr>
            <a:spLocks noChangeShapeType="1"/>
          </p:cNvSpPr>
          <p:nvPr/>
        </p:nvSpPr>
        <p:spPr bwMode="auto">
          <a:xfrm flipH="1">
            <a:off x="2133600" y="6096000"/>
            <a:ext cx="5029200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1142" name="Line 6"/>
          <p:cNvSpPr>
            <a:spLocks noChangeShapeType="1"/>
          </p:cNvSpPr>
          <p:nvPr/>
        </p:nvSpPr>
        <p:spPr bwMode="auto">
          <a:xfrm flipV="1">
            <a:off x="2133600" y="5105400"/>
            <a:ext cx="0" cy="99060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1143" name="Group 7"/>
          <p:cNvGrpSpPr>
            <a:grpSpLocks/>
          </p:cNvGrpSpPr>
          <p:nvPr/>
        </p:nvGrpSpPr>
        <p:grpSpPr bwMode="auto">
          <a:xfrm>
            <a:off x="914400" y="3581400"/>
            <a:ext cx="2286000" cy="1524000"/>
            <a:chOff x="576" y="2256"/>
            <a:chExt cx="1440" cy="960"/>
          </a:xfrm>
        </p:grpSpPr>
        <p:sp>
          <p:nvSpPr>
            <p:cNvPr id="51223" name="Rectangle 8"/>
            <p:cNvSpPr>
              <a:spLocks noChangeArrowheads="1"/>
            </p:cNvSpPr>
            <p:nvPr/>
          </p:nvSpPr>
          <p:spPr bwMode="auto">
            <a:xfrm>
              <a:off x="1056" y="2688"/>
              <a:ext cx="576" cy="528"/>
            </a:xfrm>
            <a:prstGeom prst="rect">
              <a:avLst/>
            </a:prstGeom>
            <a:noFill/>
            <a:ln w="25400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1224" name="Line 9"/>
            <p:cNvSpPr>
              <a:spLocks noChangeShapeType="1"/>
            </p:cNvSpPr>
            <p:nvPr/>
          </p:nvSpPr>
          <p:spPr bwMode="auto">
            <a:xfrm>
              <a:off x="1056" y="2928"/>
              <a:ext cx="816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5" name="Line 10"/>
            <p:cNvSpPr>
              <a:spLocks noChangeShapeType="1"/>
            </p:cNvSpPr>
            <p:nvPr/>
          </p:nvSpPr>
          <p:spPr bwMode="auto">
            <a:xfrm flipV="1">
              <a:off x="1248" y="2736"/>
              <a:ext cx="0" cy="432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11"/>
            <p:cNvSpPr>
              <a:spLocks noChangeShapeType="1"/>
            </p:cNvSpPr>
            <p:nvPr/>
          </p:nvSpPr>
          <p:spPr bwMode="auto">
            <a:xfrm>
              <a:off x="1152" y="2832"/>
              <a:ext cx="43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7" name="Line 12"/>
            <p:cNvSpPr>
              <a:spLocks noChangeShapeType="1"/>
            </p:cNvSpPr>
            <p:nvPr/>
          </p:nvSpPr>
          <p:spPr bwMode="auto">
            <a:xfrm>
              <a:off x="1488" y="2784"/>
              <a:ext cx="0" cy="384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8" name="Line 13"/>
            <p:cNvSpPr>
              <a:spLocks noChangeShapeType="1"/>
            </p:cNvSpPr>
            <p:nvPr/>
          </p:nvSpPr>
          <p:spPr bwMode="auto">
            <a:xfrm>
              <a:off x="576" y="2928"/>
              <a:ext cx="480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150" name="Text Box 14"/>
            <p:cNvSpPr txBox="1">
              <a:spLocks noChangeArrowheads="1"/>
            </p:cNvSpPr>
            <p:nvPr/>
          </p:nvSpPr>
          <p:spPr bwMode="auto">
            <a:xfrm>
              <a:off x="912" y="2256"/>
              <a:ext cx="110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Selektor</a:t>
              </a:r>
            </a:p>
          </p:txBody>
        </p:sp>
      </p:grpSp>
      <p:grpSp>
        <p:nvGrpSpPr>
          <p:cNvPr id="731151" name="Group 15"/>
          <p:cNvGrpSpPr>
            <a:grpSpLocks/>
          </p:cNvGrpSpPr>
          <p:nvPr/>
        </p:nvGrpSpPr>
        <p:grpSpPr bwMode="auto">
          <a:xfrm>
            <a:off x="3048000" y="4114800"/>
            <a:ext cx="2514600" cy="990600"/>
            <a:chOff x="1920" y="2592"/>
            <a:chExt cx="1584" cy="624"/>
          </a:xfrm>
        </p:grpSpPr>
        <p:sp>
          <p:nvSpPr>
            <p:cNvPr id="51218" name="Oval 16"/>
            <p:cNvSpPr>
              <a:spLocks noChangeArrowheads="1"/>
            </p:cNvSpPr>
            <p:nvPr/>
          </p:nvSpPr>
          <p:spPr bwMode="auto">
            <a:xfrm>
              <a:off x="1920" y="2592"/>
              <a:ext cx="576" cy="624"/>
            </a:xfrm>
            <a:prstGeom prst="ellipse">
              <a:avLst/>
            </a:prstGeom>
            <a:solidFill>
              <a:srgbClr val="FFCC66"/>
            </a:solidFill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1219" name="Oval 17"/>
            <p:cNvSpPr>
              <a:spLocks noChangeArrowheads="1"/>
            </p:cNvSpPr>
            <p:nvPr/>
          </p:nvSpPr>
          <p:spPr bwMode="auto">
            <a:xfrm>
              <a:off x="2928" y="2592"/>
              <a:ext cx="576" cy="624"/>
            </a:xfrm>
            <a:prstGeom prst="ellipse">
              <a:avLst/>
            </a:prstGeom>
            <a:solidFill>
              <a:srgbClr val="FFCC66"/>
            </a:solidFill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1220" name="Rectangle 18"/>
            <p:cNvSpPr>
              <a:spLocks noChangeArrowheads="1"/>
            </p:cNvSpPr>
            <p:nvPr/>
          </p:nvSpPr>
          <p:spPr bwMode="auto">
            <a:xfrm>
              <a:off x="2208" y="2592"/>
              <a:ext cx="1008" cy="624"/>
            </a:xfrm>
            <a:prstGeom prst="rect">
              <a:avLst/>
            </a:prstGeom>
            <a:solidFill>
              <a:srgbClr val="FFCC66"/>
            </a:solidFill>
            <a:ln w="25400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1221" name="Line 19"/>
            <p:cNvSpPr>
              <a:spLocks noChangeShapeType="1"/>
            </p:cNvSpPr>
            <p:nvPr/>
          </p:nvSpPr>
          <p:spPr bwMode="auto">
            <a:xfrm>
              <a:off x="2112" y="2928"/>
              <a:ext cx="1200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156" name="Text Box 20"/>
            <p:cNvSpPr txBox="1">
              <a:spLocks noChangeArrowheads="1"/>
            </p:cNvSpPr>
            <p:nvPr/>
          </p:nvSpPr>
          <p:spPr bwMode="auto">
            <a:xfrm>
              <a:off x="2400" y="2592"/>
              <a:ext cx="624" cy="343"/>
            </a:xfrm>
            <a:prstGeom prst="rect">
              <a:avLst/>
            </a:prstGeom>
            <a:noFill/>
            <a:ln w="25400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AN</a:t>
              </a:r>
            </a:p>
          </p:txBody>
        </p:sp>
      </p:grpSp>
      <p:sp>
        <p:nvSpPr>
          <p:cNvPr id="731157" name="Text Box 21"/>
          <p:cNvSpPr txBox="1">
            <a:spLocks noChangeArrowheads="1"/>
          </p:cNvSpPr>
          <p:nvPr/>
        </p:nvSpPr>
        <p:spPr bwMode="auto">
          <a:xfrm>
            <a:off x="4038600" y="5486400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VK</a:t>
            </a:r>
          </a:p>
        </p:txBody>
      </p:sp>
      <p:grpSp>
        <p:nvGrpSpPr>
          <p:cNvPr id="731158" name="Group 22"/>
          <p:cNvGrpSpPr>
            <a:grpSpLocks/>
          </p:cNvGrpSpPr>
          <p:nvPr/>
        </p:nvGrpSpPr>
        <p:grpSpPr bwMode="auto">
          <a:xfrm>
            <a:off x="5562600" y="4114800"/>
            <a:ext cx="2743200" cy="990600"/>
            <a:chOff x="3504" y="2592"/>
            <a:chExt cx="1728" cy="624"/>
          </a:xfrm>
        </p:grpSpPr>
        <p:sp>
          <p:nvSpPr>
            <p:cNvPr id="51214" name="Oval 23"/>
            <p:cNvSpPr>
              <a:spLocks noChangeArrowheads="1"/>
            </p:cNvSpPr>
            <p:nvPr/>
          </p:nvSpPr>
          <p:spPr bwMode="auto">
            <a:xfrm>
              <a:off x="4224" y="2592"/>
              <a:ext cx="576" cy="624"/>
            </a:xfrm>
            <a:prstGeom prst="ellipse">
              <a:avLst/>
            </a:prstGeom>
            <a:solidFill>
              <a:srgbClr val="FFCC66"/>
            </a:solidFill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1215" name="Line 24"/>
            <p:cNvSpPr>
              <a:spLocks noChangeShapeType="1"/>
            </p:cNvSpPr>
            <p:nvPr/>
          </p:nvSpPr>
          <p:spPr bwMode="auto">
            <a:xfrm>
              <a:off x="3504" y="2928"/>
              <a:ext cx="720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161" name="Text Box 25"/>
            <p:cNvSpPr txBox="1">
              <a:spLocks noChangeArrowheads="1"/>
            </p:cNvSpPr>
            <p:nvPr/>
          </p:nvSpPr>
          <p:spPr bwMode="auto">
            <a:xfrm>
              <a:off x="4176" y="2736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80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DN</a:t>
              </a:r>
            </a:p>
          </p:txBody>
        </p:sp>
        <p:sp>
          <p:nvSpPr>
            <p:cNvPr id="51217" name="Line 26"/>
            <p:cNvSpPr>
              <a:spLocks noChangeShapeType="1"/>
            </p:cNvSpPr>
            <p:nvPr/>
          </p:nvSpPr>
          <p:spPr bwMode="auto">
            <a:xfrm>
              <a:off x="4800" y="2928"/>
              <a:ext cx="43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3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3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3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3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3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3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3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3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38" grpId="0" autoUpdateAnimBg="0"/>
      <p:bldP spid="731139" grpId="0" build="p" autoUpdateAnimBg="0" advAuto="0"/>
      <p:bldP spid="731157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859713" cy="5953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en-US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CHLOROVÁNÍ</a:t>
            </a:r>
          </a:p>
        </p:txBody>
      </p:sp>
      <p:sp>
        <p:nvSpPr>
          <p:cNvPr id="73216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8583613" cy="39687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9966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7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využití zvýšené toxicity vůči vláknitým 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mikroorganizmům s velkým specifickým povrchem 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7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(plocha na hmotnostní jednotku)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3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plynný chlor nebo chlornan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Þ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selektivní potlačení růstu vláknitých mikroorganizmů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3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Þ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obvykle do vratného aktiv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.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kalu</a:t>
            </a:r>
            <a:endParaRPr lang="en-US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3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Účinek se projeví po několikadenním dávkování chloru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přerušeném dávkování se však kalový index pozvolna opět zvyšuje, a proto je třeba chlorování opakovat.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2228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52229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52230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5AFFDB-99F4-4BC9-B648-12EBF84776E2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3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3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3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3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3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32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32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2" grpId="0" autoUpdateAnimBg="0"/>
      <p:bldP spid="732163" grpId="0" build="p" autoUpdateAnimBg="0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333375"/>
            <a:ext cx="8291513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73318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610600" cy="4114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Rozdělení aktivačních systémů podle zatížení</a:t>
            </a:r>
            <a:endParaRPr lang="cs-CZ" altLang="en-US" sz="2600" smtClean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aktivační systémy dělíme na nízko, středně a vysoko zatížené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typické hodnoty zatížení kalu pro aktivační proces jsou v rozmezí 0,05 až 1,0 kg.kg</a:t>
            </a:r>
            <a:r>
              <a:rPr lang="cs-CZ" altLang="en-US" sz="2600" baseline="30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.d</a:t>
            </a:r>
            <a:r>
              <a:rPr lang="cs-CZ" altLang="en-US" sz="2600" baseline="30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baseline="300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dosažení kvalitního odtoku z hlediska odstranění organických látek dostačující stáří kalu od 3 do 15 dnů</a:t>
            </a:r>
          </a:p>
        </p:txBody>
      </p:sp>
      <p:sp>
        <p:nvSpPr>
          <p:cNvPr id="53252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53253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5325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1790463-E705-4A27-A51B-60F543B1B1ED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3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3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3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33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33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3186" grpId="0" autoUpdateAnimBg="0"/>
      <p:bldP spid="733187" grpId="0" build="p" autoUpdateAnimBg="0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7342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610600" cy="584200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Rozdělení aktivačních procesů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34255" name="Group 47"/>
          <p:cNvGraphicFramePr>
            <a:graphicFrameLocks noGrp="1"/>
          </p:cNvGraphicFramePr>
          <p:nvPr/>
        </p:nvGraphicFramePr>
        <p:xfrm>
          <a:off x="106363" y="2781300"/>
          <a:ext cx="9037637" cy="3508375"/>
        </p:xfrm>
        <a:graphic>
          <a:graphicData uri="http://schemas.openxmlformats.org/drawingml/2006/table">
            <a:tbl>
              <a:tblPr/>
              <a:tblGrid>
                <a:gridCol w="164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659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Aktivační proces</a:t>
                      </a:r>
                    </a:p>
                  </a:txBody>
                  <a:tcPr marT="45707" marB="45707" horzOverflow="overflow">
                    <a:lnL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Zatížení kalu podle BSK</a:t>
                      </a:r>
                      <a:r>
                        <a:rPr kumimoji="0" lang="cs-CZ" sz="17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 org. Podílu kalu 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kg.kg</a:t>
                      </a:r>
                      <a:r>
                        <a:rPr kumimoji="0" lang="cs-CZ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.-1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.d</a:t>
                      </a:r>
                      <a:r>
                        <a:rPr kumimoji="0" lang="cs-CZ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Objemové zatížení kalu podle BSK</a:t>
                      </a:r>
                      <a:r>
                        <a:rPr kumimoji="0" lang="cs-CZ" sz="17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 org. Podílu kalu 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[kg.m</a:t>
                      </a: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.d</a:t>
                      </a:r>
                      <a:r>
                        <a:rPr kumimoji="0" lang="en-US" sz="17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áří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kalu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Q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[d]</a:t>
                      </a: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Doba zdržení 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Q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Účinnost odstranění BSK</a:t>
                      </a:r>
                      <a:r>
                        <a:rPr kumimoji="0" lang="cs-CZ" sz="17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[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7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6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nízkozatížený</a:t>
                      </a:r>
                    </a:p>
                  </a:txBody>
                  <a:tcPr marT="45707" marB="45707" anchor="ctr" anchorCtr="1" horzOverflow="overflow">
                    <a:lnL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Bx 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0.15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Bx &gt; 0.05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(aerobní stabilizace)</a:t>
                      </a: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0,10 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&lt;Bv&lt;0.30</a:t>
                      </a: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ad 25</a:t>
                      </a: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24-72</a:t>
                      </a: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 &gt;90 mo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ž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á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nitrifikace</a:t>
                      </a: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9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Střednězatížený</a:t>
                      </a:r>
                    </a:p>
                  </a:txBody>
                  <a:tcPr marT="45707" marB="45707" anchor="ctr" anchorCtr="1" horzOverflow="overflow">
                    <a:lnL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0,15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B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&lt;0.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0,50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&lt;B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3-15</a:t>
                      </a: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4-12</a:t>
                      </a: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 cca 80 –90 nitrifikace za vyšších teplot</a:t>
                      </a: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vysokozatížení</a:t>
                      </a:r>
                    </a:p>
                  </a:txBody>
                  <a:tcPr marT="45707" marB="45707" anchor="ctr" anchorCtr="1" horzOverflow="overflow">
                    <a:lnL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B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&lt;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Bv nad 1,50</a:t>
                      </a: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</a:t>
                      </a: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od 3</a:t>
                      </a: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1 -2</a:t>
                      </a: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 </a:t>
                      </a: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80</a:t>
                      </a:r>
                      <a:endParaRPr kumimoji="0" lang="cs-CZ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7" marB="45707" anchor="ctr" anchorCtr="1" horzOverflow="overflow">
                    <a:lnL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3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34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210" grpId="0" autoUpdateAnimBg="0"/>
      <p:bldP spid="734211" grpId="0" build="p" autoUpdateAnimBg="0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73523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610600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en-US" sz="210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Aktivace s postupným tokem (klasická aktivace)</a:t>
            </a:r>
            <a:endParaRPr lang="cs-CZ" altLang="en-US" sz="2100" smtClean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800" smtClean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lvl="1" algn="just"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dlouhé koryto a relativně malým průtočným profilem</a:t>
            </a:r>
          </a:p>
          <a:p>
            <a:pPr lvl="1" algn="just"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odpadní voda se mísí s vratným aktivovaným kalem na začátku aktivační nádrže</a:t>
            </a:r>
          </a:p>
          <a:p>
            <a:pPr lvl="1" algn="just"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koncentrace aktivovaného kalu v nádrži se podstatně neliší</a:t>
            </a:r>
          </a:p>
          <a:p>
            <a:pPr lvl="1" algn="just"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koncentrace rozpuštěných organických látek po délce nádrže směrem k odtoku klesá</a:t>
            </a:r>
          </a:p>
          <a:p>
            <a:pPr lvl="1" algn="just" eaLnBrk="1" hangingPunct="1">
              <a:lnSpc>
                <a:spcPct val="90000"/>
              </a:lnSpc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rychlost spotřeby kyslíku látek po délce nádrže směrem k odtoku klesá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en-US" sz="17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en-US" sz="17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19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0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5530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5530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78BD719-2EE6-4FE4-BD05-5DAF18D3F3B9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3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3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3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3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35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35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35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234" grpId="0" autoUpdateAnimBg="0"/>
      <p:bldP spid="735235" grpId="0" build="p" autoUpdateAnimBg="0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7362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610600" cy="4114800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cs-CZ" altLang="en-US" b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Aktivace s postupným tokem</a:t>
            </a:r>
            <a:r>
              <a:rPr lang="cs-CZ" altLang="en-US" b="1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736260" name="Group 4"/>
          <p:cNvGrpSpPr>
            <a:grpSpLocks/>
          </p:cNvGrpSpPr>
          <p:nvPr/>
        </p:nvGrpSpPr>
        <p:grpSpPr bwMode="auto">
          <a:xfrm>
            <a:off x="3200400" y="3657600"/>
            <a:ext cx="5410200" cy="2057400"/>
            <a:chOff x="2016" y="2304"/>
            <a:chExt cx="3408" cy="1296"/>
          </a:xfrm>
        </p:grpSpPr>
        <p:sp>
          <p:nvSpPr>
            <p:cNvPr id="56345" name="Rectangle 5"/>
            <p:cNvSpPr>
              <a:spLocks noChangeArrowheads="1"/>
            </p:cNvSpPr>
            <p:nvPr/>
          </p:nvSpPr>
          <p:spPr bwMode="auto">
            <a:xfrm>
              <a:off x="2016" y="2304"/>
              <a:ext cx="3408" cy="1296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56346" name="Line 6"/>
            <p:cNvSpPr>
              <a:spLocks noChangeShapeType="1"/>
            </p:cNvSpPr>
            <p:nvPr/>
          </p:nvSpPr>
          <p:spPr bwMode="auto">
            <a:xfrm>
              <a:off x="2016" y="2976"/>
              <a:ext cx="2928" cy="0"/>
            </a:xfrm>
            <a:prstGeom prst="lin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6263" name="Line 7"/>
          <p:cNvSpPr>
            <a:spLocks noChangeShapeType="1"/>
          </p:cNvSpPr>
          <p:nvPr/>
        </p:nvSpPr>
        <p:spPr bwMode="auto">
          <a:xfrm>
            <a:off x="4114800" y="4191000"/>
            <a:ext cx="2133600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64" name="Line 8"/>
          <p:cNvSpPr>
            <a:spLocks noChangeShapeType="1"/>
          </p:cNvSpPr>
          <p:nvPr/>
        </p:nvSpPr>
        <p:spPr bwMode="auto">
          <a:xfrm flipH="1">
            <a:off x="4191000" y="5334000"/>
            <a:ext cx="2133600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36265" name="Group 9"/>
          <p:cNvGrpSpPr>
            <a:grpSpLocks/>
          </p:cNvGrpSpPr>
          <p:nvPr/>
        </p:nvGrpSpPr>
        <p:grpSpPr bwMode="auto">
          <a:xfrm>
            <a:off x="7696200" y="3962400"/>
            <a:ext cx="685800" cy="1524000"/>
            <a:chOff x="4848" y="2496"/>
            <a:chExt cx="432" cy="960"/>
          </a:xfrm>
        </p:grpSpPr>
        <p:sp>
          <p:nvSpPr>
            <p:cNvPr id="56337" name="Line 10"/>
            <p:cNvSpPr>
              <a:spLocks noChangeShapeType="1"/>
            </p:cNvSpPr>
            <p:nvPr/>
          </p:nvSpPr>
          <p:spPr bwMode="auto">
            <a:xfrm>
              <a:off x="4848" y="2496"/>
              <a:ext cx="192" cy="48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8" name="Line 11"/>
            <p:cNvSpPr>
              <a:spLocks noChangeShapeType="1"/>
            </p:cNvSpPr>
            <p:nvPr/>
          </p:nvSpPr>
          <p:spPr bwMode="auto">
            <a:xfrm>
              <a:off x="5040" y="2544"/>
              <a:ext cx="192" cy="144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9" name="Line 12"/>
            <p:cNvSpPr>
              <a:spLocks noChangeShapeType="1"/>
            </p:cNvSpPr>
            <p:nvPr/>
          </p:nvSpPr>
          <p:spPr bwMode="auto">
            <a:xfrm>
              <a:off x="5232" y="2688"/>
              <a:ext cx="48" cy="192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0" name="Line 13"/>
            <p:cNvSpPr>
              <a:spLocks noChangeShapeType="1"/>
            </p:cNvSpPr>
            <p:nvPr/>
          </p:nvSpPr>
          <p:spPr bwMode="auto">
            <a:xfrm flipV="1">
              <a:off x="5136" y="3264"/>
              <a:ext cx="96" cy="96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1" name="Line 14"/>
            <p:cNvSpPr>
              <a:spLocks noChangeShapeType="1"/>
            </p:cNvSpPr>
            <p:nvPr/>
          </p:nvSpPr>
          <p:spPr bwMode="auto">
            <a:xfrm>
              <a:off x="5280" y="2880"/>
              <a:ext cx="0" cy="192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Line 15"/>
            <p:cNvSpPr>
              <a:spLocks noChangeShapeType="1"/>
            </p:cNvSpPr>
            <p:nvPr/>
          </p:nvSpPr>
          <p:spPr bwMode="auto">
            <a:xfrm flipH="1">
              <a:off x="5232" y="3072"/>
              <a:ext cx="48" cy="192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Line 16"/>
            <p:cNvSpPr>
              <a:spLocks noChangeShapeType="1"/>
            </p:cNvSpPr>
            <p:nvPr/>
          </p:nvSpPr>
          <p:spPr bwMode="auto">
            <a:xfrm flipV="1">
              <a:off x="5040" y="3360"/>
              <a:ext cx="96" cy="48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Line 17"/>
            <p:cNvSpPr>
              <a:spLocks noChangeShapeType="1"/>
            </p:cNvSpPr>
            <p:nvPr/>
          </p:nvSpPr>
          <p:spPr bwMode="auto">
            <a:xfrm flipH="1">
              <a:off x="4848" y="3408"/>
              <a:ext cx="192" cy="48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6274" name="Group 18"/>
          <p:cNvGrpSpPr>
            <a:grpSpLocks/>
          </p:cNvGrpSpPr>
          <p:nvPr/>
        </p:nvGrpSpPr>
        <p:grpSpPr bwMode="auto">
          <a:xfrm>
            <a:off x="914400" y="3429000"/>
            <a:ext cx="2286000" cy="533400"/>
            <a:chOff x="576" y="2160"/>
            <a:chExt cx="1440" cy="336"/>
          </a:xfrm>
        </p:grpSpPr>
        <p:sp>
          <p:nvSpPr>
            <p:cNvPr id="56335" name="Line 19"/>
            <p:cNvSpPr>
              <a:spLocks noChangeShapeType="1"/>
            </p:cNvSpPr>
            <p:nvPr/>
          </p:nvSpPr>
          <p:spPr bwMode="auto">
            <a:xfrm>
              <a:off x="720" y="2496"/>
              <a:ext cx="1296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6" name="Text Box 20"/>
            <p:cNvSpPr txBox="1">
              <a:spLocks noChangeArrowheads="1"/>
            </p:cNvSpPr>
            <p:nvPr/>
          </p:nvSpPr>
          <p:spPr bwMode="auto">
            <a:xfrm>
              <a:off x="576" y="2160"/>
              <a:ext cx="13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chemeClr val="tx1"/>
                  </a:solidFill>
                  <a:latin typeface="Times New Roman" panose="02020603050405020304" pitchFamily="18" charset="0"/>
                </a:rPr>
                <a:t>ODPADNÍ VODA</a:t>
              </a:r>
            </a:p>
          </p:txBody>
        </p:sp>
      </p:grpSp>
      <p:grpSp>
        <p:nvGrpSpPr>
          <p:cNvPr id="736277" name="Group 21"/>
          <p:cNvGrpSpPr>
            <a:grpSpLocks/>
          </p:cNvGrpSpPr>
          <p:nvPr/>
        </p:nvGrpSpPr>
        <p:grpSpPr bwMode="auto">
          <a:xfrm>
            <a:off x="914400" y="4114800"/>
            <a:ext cx="2286000" cy="396875"/>
            <a:chOff x="576" y="2592"/>
            <a:chExt cx="1440" cy="250"/>
          </a:xfrm>
        </p:grpSpPr>
        <p:sp>
          <p:nvSpPr>
            <p:cNvPr id="56333" name="Line 22"/>
            <p:cNvSpPr>
              <a:spLocks noChangeShapeType="1"/>
            </p:cNvSpPr>
            <p:nvPr/>
          </p:nvSpPr>
          <p:spPr bwMode="auto">
            <a:xfrm>
              <a:off x="720" y="2832"/>
              <a:ext cx="1296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4" name="Text Box 23"/>
            <p:cNvSpPr txBox="1">
              <a:spLocks noChangeArrowheads="1"/>
            </p:cNvSpPr>
            <p:nvPr/>
          </p:nvSpPr>
          <p:spPr bwMode="auto">
            <a:xfrm>
              <a:off x="576" y="2592"/>
              <a:ext cx="115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chemeClr val="tx1"/>
                  </a:solidFill>
                  <a:latin typeface="Times New Roman" panose="02020603050405020304" pitchFamily="18" charset="0"/>
                </a:rPr>
                <a:t>VRATNÝ KAL</a:t>
              </a:r>
            </a:p>
          </p:txBody>
        </p:sp>
      </p:grpSp>
      <p:grpSp>
        <p:nvGrpSpPr>
          <p:cNvPr id="736280" name="Group 24"/>
          <p:cNvGrpSpPr>
            <a:grpSpLocks/>
          </p:cNvGrpSpPr>
          <p:nvPr/>
        </p:nvGrpSpPr>
        <p:grpSpPr bwMode="auto">
          <a:xfrm>
            <a:off x="838200" y="5334000"/>
            <a:ext cx="2362200" cy="1203325"/>
            <a:chOff x="528" y="3360"/>
            <a:chExt cx="1488" cy="758"/>
          </a:xfrm>
        </p:grpSpPr>
        <p:sp>
          <p:nvSpPr>
            <p:cNvPr id="56331" name="Line 25"/>
            <p:cNvSpPr>
              <a:spLocks noChangeShapeType="1"/>
            </p:cNvSpPr>
            <p:nvPr/>
          </p:nvSpPr>
          <p:spPr bwMode="auto">
            <a:xfrm flipH="1">
              <a:off x="720" y="3360"/>
              <a:ext cx="1296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2" name="Text Box 26"/>
            <p:cNvSpPr txBox="1">
              <a:spLocks noChangeArrowheads="1"/>
            </p:cNvSpPr>
            <p:nvPr/>
          </p:nvSpPr>
          <p:spPr bwMode="auto">
            <a:xfrm>
              <a:off x="528" y="3408"/>
              <a:ext cx="1471" cy="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chemeClr val="tx1"/>
                  </a:solidFill>
                  <a:latin typeface="Times New Roman" panose="02020603050405020304" pitchFamily="18" charset="0"/>
                </a:rPr>
                <a:t>DO DOSAZOVÁCÍ </a:t>
              </a:r>
            </a:p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chemeClr val="tx1"/>
                  </a:solidFill>
                  <a:latin typeface="Times New Roman" panose="02020603050405020304" pitchFamily="18" charset="0"/>
                </a:rPr>
                <a:t>NÁDRŽE NEBO </a:t>
              </a:r>
            </a:p>
            <a:p>
              <a:pPr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chemeClr val="tx1"/>
                  </a:solidFill>
                  <a:latin typeface="Times New Roman" panose="02020603050405020304" pitchFamily="18" charset="0"/>
                </a:rPr>
                <a:t>DALŠÍ NÁDRŽE</a:t>
              </a:r>
            </a:p>
          </p:txBody>
        </p:sp>
      </p:grp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3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3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3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3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3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3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36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6258" grpId="0" autoUpdateAnimBg="0"/>
      <p:bldP spid="736259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435975" cy="739775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BIOLOGICKÉ ČIŠTĚNÍ ODPADNÍCH VOD</a:t>
            </a:r>
          </a:p>
        </p:txBody>
      </p:sp>
      <p:sp>
        <p:nvSpPr>
          <p:cNvPr id="6922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16113"/>
            <a:ext cx="8591550" cy="41052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100" baseline="-250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Fakultativní</a:t>
            </a: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procesy </a:t>
            </a: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organismy nejsou závislé na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					 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přítomnosti rozpuštěného kyslíku 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	  	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fakultativní mikroorganismy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3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Odbourání BSK</a:t>
            </a:r>
            <a:r>
              <a:rPr lang="cs-CZ" altLang="en-US" sz="2600" baseline="-250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odstranění uhlíkatých org. látek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         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 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(vznik buněčné hmoty, plynů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..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13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                     		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Nitrifikace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cs-CZ" altLang="en-US" sz="2600" baseline="-25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4</a:t>
            </a:r>
            <a:r>
              <a:rPr lang="cs-CZ" altLang="en-US" sz="2600" baseline="30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+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cs-CZ" altLang="en-US" sz="2600" baseline="-25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cs-CZ" altLang="en-US" sz="2600" baseline="30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cs-CZ" altLang="en-US" sz="2600" baseline="-25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3</a:t>
            </a:r>
            <a:r>
              <a:rPr lang="cs-CZ" altLang="en-US" sz="2600" baseline="30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-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baseline="30000" smtClean="0">
                <a:solidFill>
                  <a:srgbClr val="990033"/>
                </a:solidFill>
                <a:latin typeface="Times New Roman" panose="02020603050405020304" pitchFamily="18" charset="0"/>
              </a:rPr>
              <a:t>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Denitrifikace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</a:rPr>
              <a:t>		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cs-CZ" altLang="en-US" sz="2600" baseline="-25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3</a:t>
            </a:r>
            <a:r>
              <a:rPr lang="cs-CZ" altLang="en-US" sz="2600" baseline="30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cs-CZ" altLang="en-US" sz="2600" baseline="-25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cs-CZ" altLang="en-US" sz="2600" baseline="-250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268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1269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11270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16088E5-9F5F-4765-A70A-B09292C28A8E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692228" name="Picture 4" descr="nh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157788"/>
            <a:ext cx="990600" cy="690562"/>
          </a:xfrm>
          <a:prstGeom prst="rect">
            <a:avLst/>
          </a:prstGeom>
          <a:noFill/>
          <a:ln w="952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2229" name="Picture 5" descr="nh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508500"/>
            <a:ext cx="1066800" cy="7334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9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9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9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9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9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2226" grpId="0" autoUpdateAnimBg="0"/>
      <p:bldP spid="692227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427913" cy="9556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73728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610600" cy="3895725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cs-CZ" altLang="en-US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Směšovací aktivace</a:t>
            </a:r>
            <a:endParaRPr lang="cs-CZ" altLang="en-US" smtClean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zpravidla nádrže čtvercového tvaru</a:t>
            </a:r>
          </a:p>
          <a:p>
            <a:pPr algn="just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provzdušňované a míchané</a:t>
            </a:r>
          </a:p>
          <a:p>
            <a:pPr algn="just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konstantní rozložení koncentrace aktivovaného kalu i rozpuštěného kyslíku v celé nádrži</a:t>
            </a:r>
          </a:p>
          <a:p>
            <a:pPr algn="just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odolnost proti toxickým látkám díky okamžitému zředění koncentrace na přítoku</a:t>
            </a:r>
          </a:p>
          <a:p>
            <a:pPr algn="just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podporuje růst vláknitých mikroorganismů (nevýhoda)</a:t>
            </a:r>
          </a:p>
          <a:p>
            <a:pPr eaLnBrk="1" hangingPunct="1">
              <a:buFont typeface="Wingdings" panose="05000000000000000000" pitchFamily="2" charset="2"/>
              <a:buBlip>
                <a:blip r:embed="rId2"/>
              </a:buBlip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48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57349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57350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1D06F60-7390-4D1D-8CD7-199C95DD983E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3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3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3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3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3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3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82" grpId="0" autoUpdateAnimBg="0"/>
      <p:bldP spid="737283" grpId="0" build="p" autoUpdateAnimBg="0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73830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6106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en-US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Směšovací aktivace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cs-CZ" altLang="en-US" smtClean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8308" name="Group 4"/>
          <p:cNvGrpSpPr>
            <a:grpSpLocks/>
          </p:cNvGrpSpPr>
          <p:nvPr/>
        </p:nvGrpSpPr>
        <p:grpSpPr bwMode="auto">
          <a:xfrm>
            <a:off x="1981200" y="3429000"/>
            <a:ext cx="3276600" cy="2895600"/>
            <a:chOff x="1248" y="2160"/>
            <a:chExt cx="2064" cy="1824"/>
          </a:xfrm>
        </p:grpSpPr>
        <p:sp>
          <p:nvSpPr>
            <p:cNvPr id="58397" name="Rectangle 5"/>
            <p:cNvSpPr>
              <a:spLocks noChangeArrowheads="1"/>
            </p:cNvSpPr>
            <p:nvPr/>
          </p:nvSpPr>
          <p:spPr bwMode="auto">
            <a:xfrm>
              <a:off x="1248" y="2160"/>
              <a:ext cx="2064" cy="1824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endParaRPr lang="en-US" altLang="en-US" sz="500">
                <a:solidFill>
                  <a:srgbClr val="FF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398" name="Oval 6"/>
            <p:cNvSpPr>
              <a:spLocks noChangeArrowheads="1"/>
            </p:cNvSpPr>
            <p:nvPr/>
          </p:nvSpPr>
          <p:spPr bwMode="auto">
            <a:xfrm>
              <a:off x="2064" y="2832"/>
              <a:ext cx="480" cy="432"/>
            </a:xfrm>
            <a:prstGeom prst="ellips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</p:grpSp>
      <p:grpSp>
        <p:nvGrpSpPr>
          <p:cNvPr id="738311" name="Group 7"/>
          <p:cNvGrpSpPr>
            <a:grpSpLocks/>
          </p:cNvGrpSpPr>
          <p:nvPr/>
        </p:nvGrpSpPr>
        <p:grpSpPr bwMode="auto">
          <a:xfrm>
            <a:off x="2286000" y="3657600"/>
            <a:ext cx="2667000" cy="2438400"/>
            <a:chOff x="1440" y="2304"/>
            <a:chExt cx="1680" cy="1536"/>
          </a:xfrm>
        </p:grpSpPr>
        <p:sp>
          <p:nvSpPr>
            <p:cNvPr id="58390" name="Line 8"/>
            <p:cNvSpPr>
              <a:spLocks noChangeShapeType="1"/>
            </p:cNvSpPr>
            <p:nvPr/>
          </p:nvSpPr>
          <p:spPr bwMode="auto">
            <a:xfrm>
              <a:off x="2448" y="3408"/>
              <a:ext cx="384" cy="336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1" name="Line 9"/>
            <p:cNvSpPr>
              <a:spLocks noChangeShapeType="1"/>
            </p:cNvSpPr>
            <p:nvPr/>
          </p:nvSpPr>
          <p:spPr bwMode="auto">
            <a:xfrm flipH="1">
              <a:off x="1584" y="3360"/>
              <a:ext cx="480" cy="48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2" name="Line 10"/>
            <p:cNvSpPr>
              <a:spLocks noChangeShapeType="1"/>
            </p:cNvSpPr>
            <p:nvPr/>
          </p:nvSpPr>
          <p:spPr bwMode="auto">
            <a:xfrm>
              <a:off x="2688" y="3024"/>
              <a:ext cx="43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3" name="Line 11"/>
            <p:cNvSpPr>
              <a:spLocks noChangeShapeType="1"/>
            </p:cNvSpPr>
            <p:nvPr/>
          </p:nvSpPr>
          <p:spPr bwMode="auto">
            <a:xfrm flipV="1">
              <a:off x="2640" y="2448"/>
              <a:ext cx="480" cy="336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4" name="Line 12"/>
            <p:cNvSpPr>
              <a:spLocks noChangeShapeType="1"/>
            </p:cNvSpPr>
            <p:nvPr/>
          </p:nvSpPr>
          <p:spPr bwMode="auto">
            <a:xfrm flipV="1">
              <a:off x="2304" y="2304"/>
              <a:ext cx="0" cy="384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5" name="Line 13"/>
            <p:cNvSpPr>
              <a:spLocks noChangeShapeType="1"/>
            </p:cNvSpPr>
            <p:nvPr/>
          </p:nvSpPr>
          <p:spPr bwMode="auto">
            <a:xfrm flipH="1" flipV="1">
              <a:off x="1536" y="2448"/>
              <a:ext cx="480" cy="336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6" name="Line 14"/>
            <p:cNvSpPr>
              <a:spLocks noChangeShapeType="1"/>
            </p:cNvSpPr>
            <p:nvPr/>
          </p:nvSpPr>
          <p:spPr bwMode="auto">
            <a:xfrm flipH="1">
              <a:off x="1440" y="3072"/>
              <a:ext cx="43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8319" name="Group 15"/>
          <p:cNvGrpSpPr>
            <a:grpSpLocks/>
          </p:cNvGrpSpPr>
          <p:nvPr/>
        </p:nvGrpSpPr>
        <p:grpSpPr bwMode="auto">
          <a:xfrm>
            <a:off x="3733800" y="4114800"/>
            <a:ext cx="838200" cy="1676400"/>
            <a:chOff x="2352" y="2592"/>
            <a:chExt cx="528" cy="1056"/>
          </a:xfrm>
        </p:grpSpPr>
        <p:sp>
          <p:nvSpPr>
            <p:cNvPr id="58384" name="Line 16"/>
            <p:cNvSpPr>
              <a:spLocks noChangeShapeType="1"/>
            </p:cNvSpPr>
            <p:nvPr/>
          </p:nvSpPr>
          <p:spPr bwMode="auto">
            <a:xfrm>
              <a:off x="2544" y="2592"/>
              <a:ext cx="240" cy="192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5" name="Line 17"/>
            <p:cNvSpPr>
              <a:spLocks noChangeShapeType="1"/>
            </p:cNvSpPr>
            <p:nvPr/>
          </p:nvSpPr>
          <p:spPr bwMode="auto">
            <a:xfrm>
              <a:off x="2784" y="2784"/>
              <a:ext cx="96" cy="192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6" name="Line 18"/>
            <p:cNvSpPr>
              <a:spLocks noChangeShapeType="1"/>
            </p:cNvSpPr>
            <p:nvPr/>
          </p:nvSpPr>
          <p:spPr bwMode="auto">
            <a:xfrm>
              <a:off x="2880" y="2976"/>
              <a:ext cx="0" cy="24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7" name="Line 19"/>
            <p:cNvSpPr>
              <a:spLocks noChangeShapeType="1"/>
            </p:cNvSpPr>
            <p:nvPr/>
          </p:nvSpPr>
          <p:spPr bwMode="auto">
            <a:xfrm flipH="1">
              <a:off x="2784" y="3216"/>
              <a:ext cx="96" cy="192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8" name="Line 20"/>
            <p:cNvSpPr>
              <a:spLocks noChangeShapeType="1"/>
            </p:cNvSpPr>
            <p:nvPr/>
          </p:nvSpPr>
          <p:spPr bwMode="auto">
            <a:xfrm flipH="1">
              <a:off x="2592" y="3408"/>
              <a:ext cx="192" cy="144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9" name="Line 21"/>
            <p:cNvSpPr>
              <a:spLocks noChangeShapeType="1"/>
            </p:cNvSpPr>
            <p:nvPr/>
          </p:nvSpPr>
          <p:spPr bwMode="auto">
            <a:xfrm flipH="1">
              <a:off x="2352" y="3552"/>
              <a:ext cx="240" cy="96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8326" name="Group 22"/>
          <p:cNvGrpSpPr>
            <a:grpSpLocks/>
          </p:cNvGrpSpPr>
          <p:nvPr/>
        </p:nvGrpSpPr>
        <p:grpSpPr bwMode="auto">
          <a:xfrm>
            <a:off x="304800" y="3352800"/>
            <a:ext cx="1600200" cy="838200"/>
            <a:chOff x="192" y="2112"/>
            <a:chExt cx="1008" cy="528"/>
          </a:xfrm>
        </p:grpSpPr>
        <p:sp>
          <p:nvSpPr>
            <p:cNvPr id="58382" name="Line 23"/>
            <p:cNvSpPr>
              <a:spLocks noChangeShapeType="1"/>
            </p:cNvSpPr>
            <p:nvPr/>
          </p:nvSpPr>
          <p:spPr bwMode="auto">
            <a:xfrm>
              <a:off x="192" y="2640"/>
              <a:ext cx="100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3" name="Text Box 24"/>
            <p:cNvSpPr txBox="1">
              <a:spLocks noChangeArrowheads="1"/>
            </p:cNvSpPr>
            <p:nvPr/>
          </p:nvSpPr>
          <p:spPr bwMode="auto">
            <a:xfrm>
              <a:off x="240" y="2112"/>
              <a:ext cx="878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rgbClr val="990033"/>
                  </a:solidFill>
                  <a:latin typeface="Times New Roman" panose="02020603050405020304" pitchFamily="18" charset="0"/>
                </a:rPr>
                <a:t>ODPADNÍ 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rgbClr val="990033"/>
                  </a:solidFill>
                  <a:latin typeface="Times New Roman" panose="02020603050405020304" pitchFamily="18" charset="0"/>
                </a:rPr>
                <a:t>VODA</a:t>
              </a:r>
            </a:p>
          </p:txBody>
        </p:sp>
      </p:grpSp>
      <p:sp>
        <p:nvSpPr>
          <p:cNvPr id="58376" name="Text Box 25"/>
          <p:cNvSpPr txBox="1">
            <a:spLocks noChangeArrowheads="1"/>
          </p:cNvSpPr>
          <p:nvPr/>
        </p:nvSpPr>
        <p:spPr bwMode="auto">
          <a:xfrm>
            <a:off x="517525" y="5151438"/>
            <a:ext cx="18415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endParaRPr lang="en-US" altLang="en-US" sz="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8330" name="Group 26"/>
          <p:cNvGrpSpPr>
            <a:grpSpLocks/>
          </p:cNvGrpSpPr>
          <p:nvPr/>
        </p:nvGrpSpPr>
        <p:grpSpPr bwMode="auto">
          <a:xfrm>
            <a:off x="152400" y="5181600"/>
            <a:ext cx="1833563" cy="533400"/>
            <a:chOff x="96" y="3264"/>
            <a:chExt cx="1155" cy="336"/>
          </a:xfrm>
        </p:grpSpPr>
        <p:sp>
          <p:nvSpPr>
            <p:cNvPr id="58380" name="Line 27"/>
            <p:cNvSpPr>
              <a:spLocks noChangeShapeType="1"/>
            </p:cNvSpPr>
            <p:nvPr/>
          </p:nvSpPr>
          <p:spPr bwMode="auto">
            <a:xfrm>
              <a:off x="240" y="3600"/>
              <a:ext cx="1008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81" name="Text Box 28"/>
            <p:cNvSpPr txBox="1">
              <a:spLocks noChangeArrowheads="1"/>
            </p:cNvSpPr>
            <p:nvPr/>
          </p:nvSpPr>
          <p:spPr bwMode="auto">
            <a:xfrm>
              <a:off x="96" y="3264"/>
              <a:ext cx="115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rgbClr val="990033"/>
                  </a:solidFill>
                  <a:latin typeface="Times New Roman" panose="02020603050405020304" pitchFamily="18" charset="0"/>
                </a:rPr>
                <a:t>VRATNÝ KAL</a:t>
              </a:r>
            </a:p>
          </p:txBody>
        </p:sp>
      </p:grpSp>
      <p:sp>
        <p:nvSpPr>
          <p:cNvPr id="58378" name="Rectangle 33"/>
          <p:cNvSpPr>
            <a:spLocks noChangeArrowheads="1"/>
          </p:cNvSpPr>
          <p:nvPr/>
        </p:nvSpPr>
        <p:spPr bwMode="auto">
          <a:xfrm>
            <a:off x="5580063" y="3429000"/>
            <a:ext cx="334803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b="1">
                <a:solidFill>
                  <a:srgbClr val="990033"/>
                </a:solidFill>
                <a:latin typeface="Verdana" panose="020B0604030504040204" pitchFamily="34" charset="0"/>
              </a:rPr>
              <a:t>DO DOSAZOVÁCÍ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b="1">
                <a:solidFill>
                  <a:srgbClr val="990033"/>
                </a:solidFill>
                <a:latin typeface="Verdana" panose="020B0604030504040204" pitchFamily="34" charset="0"/>
              </a:rPr>
              <a:t>NÁDRŽE NEBO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b="1">
                <a:solidFill>
                  <a:srgbClr val="990033"/>
                </a:solidFill>
                <a:latin typeface="Verdana" panose="020B0604030504040204" pitchFamily="34" charset="0"/>
              </a:rPr>
              <a:t>DALŠÍ NÁDRŽE</a:t>
            </a:r>
            <a:endParaRPr lang="en-GB" altLang="en-US" b="1">
              <a:solidFill>
                <a:srgbClr val="990033"/>
              </a:solidFill>
              <a:latin typeface="Verdana" panose="020B0604030504040204" pitchFamily="34" charset="0"/>
            </a:endParaRPr>
          </a:p>
        </p:txBody>
      </p:sp>
      <p:sp>
        <p:nvSpPr>
          <p:cNvPr id="58379" name="Line 34"/>
          <p:cNvSpPr>
            <a:spLocks noChangeShapeType="1"/>
          </p:cNvSpPr>
          <p:nvPr/>
        </p:nvSpPr>
        <p:spPr bwMode="auto">
          <a:xfrm>
            <a:off x="5292725" y="4868863"/>
            <a:ext cx="2159000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3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8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8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3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38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38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38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306" grpId="0" autoUpdateAnimBg="0"/>
      <p:bldP spid="738307" grpId="0" build="p" autoUpdateAnimBg="0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686800" cy="668338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7393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73238"/>
            <a:ext cx="8915400" cy="4116387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Vedle uvedených dvou hlavních modifikací aktivace 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rozlišujeme řadu dalších technologických variant procesu: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9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Odstupňovaná aktivace (Tapered Aeration)</a:t>
            </a:r>
            <a:endParaRPr lang="cs-CZ" altLang="en-US" sz="2600" smtClean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900" smtClean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modifikace kl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.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aktivace (aktivace s postupným tokem)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rychlost spotřeby a koncentrace kyslíku klesá postupně podél nádrže ve směru průtoku současně s poklesem koncentrace organického znečištění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začátek nádrže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více provzdušňovacích elementů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systém je provozován při stejných parametrech jako klasická aktivace</a:t>
            </a:r>
          </a:p>
        </p:txBody>
      </p:sp>
      <p:sp>
        <p:nvSpPr>
          <p:cNvPr id="59396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59397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59398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0A1CBB4-9299-43A2-9F34-C9F5D83F2734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3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3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3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3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3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3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39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330" grpId="0" autoUpdateAnimBg="0"/>
      <p:bldP spid="739331" grpId="0" build="p" autoUpdateAnimBg="0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9154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Odstupňovaná aktivace </a:t>
            </a:r>
          </a:p>
          <a:p>
            <a:pPr eaLnBrk="1" hangingPunct="1"/>
            <a:endParaRPr lang="cs-CZ" altLang="en-US" smtClean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0356" name="Line 4"/>
          <p:cNvSpPr>
            <a:spLocks noChangeShapeType="1"/>
          </p:cNvSpPr>
          <p:nvPr/>
        </p:nvSpPr>
        <p:spPr bwMode="auto">
          <a:xfrm>
            <a:off x="762000" y="4191000"/>
            <a:ext cx="1143000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57" name="Line 5"/>
          <p:cNvSpPr>
            <a:spLocks noChangeShapeType="1"/>
          </p:cNvSpPr>
          <p:nvPr/>
        </p:nvSpPr>
        <p:spPr bwMode="auto">
          <a:xfrm>
            <a:off x="2895600" y="4191000"/>
            <a:ext cx="457200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58" name="Line 6"/>
          <p:cNvSpPr>
            <a:spLocks noChangeShapeType="1"/>
          </p:cNvSpPr>
          <p:nvPr/>
        </p:nvSpPr>
        <p:spPr bwMode="auto">
          <a:xfrm>
            <a:off x="6019800" y="4267200"/>
            <a:ext cx="762000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59" name="Line 7"/>
          <p:cNvSpPr>
            <a:spLocks noChangeShapeType="1"/>
          </p:cNvSpPr>
          <p:nvPr/>
        </p:nvSpPr>
        <p:spPr bwMode="auto">
          <a:xfrm>
            <a:off x="7848600" y="4267200"/>
            <a:ext cx="762000" cy="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60" name="Line 8"/>
          <p:cNvSpPr>
            <a:spLocks noChangeShapeType="1"/>
          </p:cNvSpPr>
          <p:nvPr/>
        </p:nvSpPr>
        <p:spPr bwMode="auto">
          <a:xfrm>
            <a:off x="7315200" y="4800600"/>
            <a:ext cx="0" cy="1295400"/>
          </a:xfrm>
          <a:prstGeom prst="line">
            <a:avLst/>
          </a:prstGeom>
          <a:noFill/>
          <a:ln w="381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61" name="Line 9"/>
          <p:cNvSpPr>
            <a:spLocks noChangeShapeType="1"/>
          </p:cNvSpPr>
          <p:nvPr/>
        </p:nvSpPr>
        <p:spPr bwMode="auto">
          <a:xfrm flipH="1">
            <a:off x="1295400" y="6096000"/>
            <a:ext cx="1828800" cy="0"/>
          </a:xfrm>
          <a:prstGeom prst="line">
            <a:avLst/>
          </a:prstGeom>
          <a:noFill/>
          <a:ln w="1270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40362" name="Group 10"/>
          <p:cNvGrpSpPr>
            <a:grpSpLocks/>
          </p:cNvGrpSpPr>
          <p:nvPr/>
        </p:nvGrpSpPr>
        <p:grpSpPr bwMode="auto">
          <a:xfrm>
            <a:off x="1295400" y="4191000"/>
            <a:ext cx="0" cy="1905000"/>
            <a:chOff x="816" y="2640"/>
            <a:chExt cx="0" cy="1200"/>
          </a:xfrm>
        </p:grpSpPr>
        <p:sp>
          <p:nvSpPr>
            <p:cNvPr id="60456" name="Line 11"/>
            <p:cNvSpPr>
              <a:spLocks noChangeShapeType="1"/>
            </p:cNvSpPr>
            <p:nvPr/>
          </p:nvSpPr>
          <p:spPr bwMode="auto">
            <a:xfrm flipV="1">
              <a:off x="816" y="3264"/>
              <a:ext cx="0" cy="576"/>
            </a:xfrm>
            <a:prstGeom prst="line">
              <a:avLst/>
            </a:prstGeom>
            <a:noFill/>
            <a:ln w="127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57" name="Line 12"/>
            <p:cNvSpPr>
              <a:spLocks noChangeShapeType="1"/>
            </p:cNvSpPr>
            <p:nvPr/>
          </p:nvSpPr>
          <p:spPr bwMode="auto">
            <a:xfrm flipV="1">
              <a:off x="816" y="2640"/>
              <a:ext cx="0" cy="624"/>
            </a:xfrm>
            <a:prstGeom prst="line">
              <a:avLst/>
            </a:prstGeom>
            <a:noFill/>
            <a:ln w="127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40365" name="Group 13"/>
          <p:cNvGrpSpPr>
            <a:grpSpLocks/>
          </p:cNvGrpSpPr>
          <p:nvPr/>
        </p:nvGrpSpPr>
        <p:grpSpPr bwMode="auto">
          <a:xfrm>
            <a:off x="3048000" y="4191000"/>
            <a:ext cx="0" cy="1905000"/>
            <a:chOff x="1920" y="2640"/>
            <a:chExt cx="0" cy="1200"/>
          </a:xfrm>
        </p:grpSpPr>
        <p:sp>
          <p:nvSpPr>
            <p:cNvPr id="60454" name="Line 14"/>
            <p:cNvSpPr>
              <a:spLocks noChangeShapeType="1"/>
            </p:cNvSpPr>
            <p:nvPr/>
          </p:nvSpPr>
          <p:spPr bwMode="auto">
            <a:xfrm flipV="1">
              <a:off x="1920" y="3024"/>
              <a:ext cx="0" cy="816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55" name="Line 15"/>
            <p:cNvSpPr>
              <a:spLocks noChangeShapeType="1"/>
            </p:cNvSpPr>
            <p:nvPr/>
          </p:nvSpPr>
          <p:spPr bwMode="auto">
            <a:xfrm flipV="1">
              <a:off x="1920" y="2640"/>
              <a:ext cx="0" cy="432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40368" name="Group 16"/>
          <p:cNvGrpSpPr>
            <a:grpSpLocks/>
          </p:cNvGrpSpPr>
          <p:nvPr/>
        </p:nvGrpSpPr>
        <p:grpSpPr bwMode="auto">
          <a:xfrm>
            <a:off x="3048000" y="6096000"/>
            <a:ext cx="4267200" cy="0"/>
            <a:chOff x="1920" y="3840"/>
            <a:chExt cx="2688" cy="0"/>
          </a:xfrm>
        </p:grpSpPr>
        <p:sp>
          <p:nvSpPr>
            <p:cNvPr id="60452" name="Line 17"/>
            <p:cNvSpPr>
              <a:spLocks noChangeShapeType="1"/>
            </p:cNvSpPr>
            <p:nvPr/>
          </p:nvSpPr>
          <p:spPr bwMode="auto">
            <a:xfrm flipH="1">
              <a:off x="2928" y="3840"/>
              <a:ext cx="1680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53" name="Line 18"/>
            <p:cNvSpPr>
              <a:spLocks noChangeShapeType="1"/>
            </p:cNvSpPr>
            <p:nvPr/>
          </p:nvSpPr>
          <p:spPr bwMode="auto">
            <a:xfrm flipH="1">
              <a:off x="1920" y="3840"/>
              <a:ext cx="1056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40371" name="Group 19"/>
          <p:cNvGrpSpPr>
            <a:grpSpLocks/>
          </p:cNvGrpSpPr>
          <p:nvPr/>
        </p:nvGrpSpPr>
        <p:grpSpPr bwMode="auto">
          <a:xfrm>
            <a:off x="1905000" y="3657600"/>
            <a:ext cx="990600" cy="990600"/>
            <a:chOff x="1200" y="2304"/>
            <a:chExt cx="624" cy="624"/>
          </a:xfrm>
        </p:grpSpPr>
        <p:sp>
          <p:nvSpPr>
            <p:cNvPr id="60450" name="Oval 20"/>
            <p:cNvSpPr>
              <a:spLocks noChangeArrowheads="1"/>
            </p:cNvSpPr>
            <p:nvPr/>
          </p:nvSpPr>
          <p:spPr bwMode="auto">
            <a:xfrm>
              <a:off x="1200" y="2304"/>
              <a:ext cx="624" cy="624"/>
            </a:xfrm>
            <a:prstGeom prst="ellips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0451" name="Text Box 21"/>
            <p:cNvSpPr txBox="1">
              <a:spLocks noChangeArrowheads="1"/>
            </p:cNvSpPr>
            <p:nvPr/>
          </p:nvSpPr>
          <p:spPr bwMode="auto">
            <a:xfrm>
              <a:off x="1248" y="2448"/>
              <a:ext cx="4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800" b="1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</a:t>
              </a:r>
            </a:p>
          </p:txBody>
        </p:sp>
      </p:grpSp>
      <p:grpSp>
        <p:nvGrpSpPr>
          <p:cNvPr id="740374" name="Group 22"/>
          <p:cNvGrpSpPr>
            <a:grpSpLocks/>
          </p:cNvGrpSpPr>
          <p:nvPr/>
        </p:nvGrpSpPr>
        <p:grpSpPr bwMode="auto">
          <a:xfrm>
            <a:off x="6781800" y="3733800"/>
            <a:ext cx="1066800" cy="1066800"/>
            <a:chOff x="4272" y="2352"/>
            <a:chExt cx="672" cy="672"/>
          </a:xfrm>
        </p:grpSpPr>
        <p:sp>
          <p:nvSpPr>
            <p:cNvPr id="60448" name="Oval 23"/>
            <p:cNvSpPr>
              <a:spLocks noChangeArrowheads="1"/>
            </p:cNvSpPr>
            <p:nvPr/>
          </p:nvSpPr>
          <p:spPr bwMode="auto">
            <a:xfrm>
              <a:off x="4272" y="2352"/>
              <a:ext cx="672" cy="672"/>
            </a:xfrm>
            <a:prstGeom prst="ellips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en-US">
                <a:solidFill>
                  <a:srgbClr val="990033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0449" name="Text Box 24"/>
            <p:cNvSpPr txBox="1">
              <a:spLocks noChangeArrowheads="1"/>
            </p:cNvSpPr>
            <p:nvPr/>
          </p:nvSpPr>
          <p:spPr bwMode="auto">
            <a:xfrm>
              <a:off x="4368" y="2544"/>
              <a:ext cx="4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800" b="1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DN</a:t>
              </a:r>
            </a:p>
          </p:txBody>
        </p:sp>
      </p:grpSp>
      <p:grpSp>
        <p:nvGrpSpPr>
          <p:cNvPr id="740377" name="Group 25"/>
          <p:cNvGrpSpPr>
            <a:grpSpLocks/>
          </p:cNvGrpSpPr>
          <p:nvPr/>
        </p:nvGrpSpPr>
        <p:grpSpPr bwMode="auto">
          <a:xfrm>
            <a:off x="3429000" y="3886200"/>
            <a:ext cx="2590800" cy="1143000"/>
            <a:chOff x="2160" y="2448"/>
            <a:chExt cx="1632" cy="720"/>
          </a:xfrm>
        </p:grpSpPr>
        <p:sp>
          <p:nvSpPr>
            <p:cNvPr id="60436" name="Line 26"/>
            <p:cNvSpPr>
              <a:spLocks noChangeShapeType="1"/>
            </p:cNvSpPr>
            <p:nvPr/>
          </p:nvSpPr>
          <p:spPr bwMode="auto">
            <a:xfrm>
              <a:off x="2160" y="3168"/>
              <a:ext cx="1632" cy="0"/>
            </a:xfrm>
            <a:prstGeom prst="lin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7" name="Line 27"/>
            <p:cNvSpPr>
              <a:spLocks noChangeShapeType="1"/>
            </p:cNvSpPr>
            <p:nvPr/>
          </p:nvSpPr>
          <p:spPr bwMode="auto">
            <a:xfrm>
              <a:off x="2256" y="2448"/>
              <a:ext cx="0" cy="720"/>
            </a:xfrm>
            <a:prstGeom prst="lin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8" name="Line 28"/>
            <p:cNvSpPr>
              <a:spLocks noChangeShapeType="1"/>
            </p:cNvSpPr>
            <p:nvPr/>
          </p:nvSpPr>
          <p:spPr bwMode="auto">
            <a:xfrm>
              <a:off x="2400" y="2448"/>
              <a:ext cx="0" cy="720"/>
            </a:xfrm>
            <a:prstGeom prst="lin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9" name="Line 29"/>
            <p:cNvSpPr>
              <a:spLocks noChangeShapeType="1"/>
            </p:cNvSpPr>
            <p:nvPr/>
          </p:nvSpPr>
          <p:spPr bwMode="auto">
            <a:xfrm>
              <a:off x="2544" y="2448"/>
              <a:ext cx="0" cy="720"/>
            </a:xfrm>
            <a:prstGeom prst="lin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0" name="Line 30"/>
            <p:cNvSpPr>
              <a:spLocks noChangeShapeType="1"/>
            </p:cNvSpPr>
            <p:nvPr/>
          </p:nvSpPr>
          <p:spPr bwMode="auto">
            <a:xfrm>
              <a:off x="2688" y="2448"/>
              <a:ext cx="0" cy="720"/>
            </a:xfrm>
            <a:prstGeom prst="lin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1" name="Line 31"/>
            <p:cNvSpPr>
              <a:spLocks noChangeShapeType="1"/>
            </p:cNvSpPr>
            <p:nvPr/>
          </p:nvSpPr>
          <p:spPr bwMode="auto">
            <a:xfrm>
              <a:off x="2832" y="2688"/>
              <a:ext cx="0" cy="480"/>
            </a:xfrm>
            <a:prstGeom prst="lin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2" name="Line 32"/>
            <p:cNvSpPr>
              <a:spLocks noChangeShapeType="1"/>
            </p:cNvSpPr>
            <p:nvPr/>
          </p:nvSpPr>
          <p:spPr bwMode="auto">
            <a:xfrm>
              <a:off x="2976" y="2688"/>
              <a:ext cx="0" cy="480"/>
            </a:xfrm>
            <a:prstGeom prst="lin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3" name="Line 33"/>
            <p:cNvSpPr>
              <a:spLocks noChangeShapeType="1"/>
            </p:cNvSpPr>
            <p:nvPr/>
          </p:nvSpPr>
          <p:spPr bwMode="auto">
            <a:xfrm>
              <a:off x="3120" y="2688"/>
              <a:ext cx="0" cy="480"/>
            </a:xfrm>
            <a:prstGeom prst="lin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4" name="Line 34"/>
            <p:cNvSpPr>
              <a:spLocks noChangeShapeType="1"/>
            </p:cNvSpPr>
            <p:nvPr/>
          </p:nvSpPr>
          <p:spPr bwMode="auto">
            <a:xfrm>
              <a:off x="3264" y="2880"/>
              <a:ext cx="0" cy="288"/>
            </a:xfrm>
            <a:prstGeom prst="lin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5" name="Line 35"/>
            <p:cNvSpPr>
              <a:spLocks noChangeShapeType="1"/>
            </p:cNvSpPr>
            <p:nvPr/>
          </p:nvSpPr>
          <p:spPr bwMode="auto">
            <a:xfrm>
              <a:off x="3408" y="2880"/>
              <a:ext cx="0" cy="288"/>
            </a:xfrm>
            <a:prstGeom prst="lin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6" name="Line 36"/>
            <p:cNvSpPr>
              <a:spLocks noChangeShapeType="1"/>
            </p:cNvSpPr>
            <p:nvPr/>
          </p:nvSpPr>
          <p:spPr bwMode="auto">
            <a:xfrm>
              <a:off x="3552" y="2880"/>
              <a:ext cx="0" cy="288"/>
            </a:xfrm>
            <a:prstGeom prst="lin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47" name="Line 37"/>
            <p:cNvSpPr>
              <a:spLocks noChangeShapeType="1"/>
            </p:cNvSpPr>
            <p:nvPr/>
          </p:nvSpPr>
          <p:spPr bwMode="auto">
            <a:xfrm>
              <a:off x="3696" y="2880"/>
              <a:ext cx="0" cy="288"/>
            </a:xfrm>
            <a:prstGeom prst="line">
              <a:avLst/>
            </a:prstGeom>
            <a:noFill/>
            <a:ln w="762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40390" name="Group 38"/>
          <p:cNvGrpSpPr>
            <a:grpSpLocks/>
          </p:cNvGrpSpPr>
          <p:nvPr/>
        </p:nvGrpSpPr>
        <p:grpSpPr bwMode="auto">
          <a:xfrm>
            <a:off x="3352800" y="3124200"/>
            <a:ext cx="2667000" cy="2500313"/>
            <a:chOff x="2112" y="1968"/>
            <a:chExt cx="1680" cy="1575"/>
          </a:xfrm>
        </p:grpSpPr>
        <p:sp>
          <p:nvSpPr>
            <p:cNvPr id="60433" name="Rectangle 39"/>
            <p:cNvSpPr>
              <a:spLocks noChangeArrowheads="1"/>
            </p:cNvSpPr>
            <p:nvPr/>
          </p:nvSpPr>
          <p:spPr bwMode="auto">
            <a:xfrm>
              <a:off x="2160" y="2352"/>
              <a:ext cx="1632" cy="624"/>
            </a:xfrm>
            <a:prstGeom prst="rect">
              <a:avLst/>
            </a:prstGeom>
            <a:noFill/>
            <a:ln w="38100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0434" name="Text Box 40"/>
            <p:cNvSpPr txBox="1">
              <a:spLocks noChangeArrowheads="1"/>
            </p:cNvSpPr>
            <p:nvPr/>
          </p:nvSpPr>
          <p:spPr bwMode="auto">
            <a:xfrm>
              <a:off x="2112" y="3216"/>
              <a:ext cx="15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800" b="1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vzduch</a:t>
              </a:r>
            </a:p>
          </p:txBody>
        </p:sp>
        <p:sp>
          <p:nvSpPr>
            <p:cNvPr id="60435" name="Text Box 41"/>
            <p:cNvSpPr txBox="1">
              <a:spLocks noChangeArrowheads="1"/>
            </p:cNvSpPr>
            <p:nvPr/>
          </p:nvSpPr>
          <p:spPr bwMode="auto">
            <a:xfrm>
              <a:off x="2688" y="1968"/>
              <a:ext cx="48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800" b="1">
                  <a:solidFill>
                    <a:srgbClr val="9900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</a:p>
          </p:txBody>
        </p:sp>
      </p:grp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4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4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0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0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4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40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40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4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0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0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4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4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40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40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4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4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4" grpId="0" autoUpdateAnimBg="0"/>
      <p:bldP spid="740355" grpId="0" build="p" autoUpdateAnimBg="0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61443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61444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6144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7D59E1-5529-4C52-86B3-0CBD32577642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54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741379" name="Text Box 3"/>
          <p:cNvSpPr txBox="1">
            <a:spLocks noChangeArrowheads="1"/>
          </p:cNvSpPr>
          <p:nvPr/>
        </p:nvSpPr>
        <p:spPr bwMode="auto">
          <a:xfrm>
            <a:off x="419100" y="1916113"/>
            <a:ext cx="8305800" cy="393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280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Postupně zatěžovaná aktivace (Step aeration)</a:t>
            </a:r>
            <a:endParaRPr lang="cs-CZ" altLang="en-US" sz="280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cs-CZ" altLang="en-US" sz="280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buClr>
                <a:srgbClr val="FFCC66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odpadní vody se přivádí v několika místech podél</a:t>
            </a:r>
            <a:endParaRPr lang="cs-CZ" altLang="en-US" sz="280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buClr>
                <a:srgbClr val="FFCC66"/>
              </a:buClr>
              <a:buSzPct val="65000"/>
              <a:defRPr/>
            </a:pP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nádrže</a:t>
            </a: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Times New Roman" panose="02020603050405020304" pitchFamily="18" charset="0"/>
              </a:rPr>
              <a:t> Þ</a:t>
            </a: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vyrovná zatížení nádrže, a tím i rychlost</a:t>
            </a:r>
            <a:endParaRPr lang="cs-CZ" altLang="en-US" sz="280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buClr>
                <a:srgbClr val="FFCC66"/>
              </a:buClr>
              <a:buSzPct val="65000"/>
              <a:defRPr/>
            </a:pP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spotřeby kyslíku v nádrži,</a:t>
            </a:r>
          </a:p>
          <a:p>
            <a:pPr algn="just" eaLnBrk="1" hangingPunct="1">
              <a:buClr>
                <a:srgbClr val="FFCC66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koncentrace aktivovaného kalu je v různých místech</a:t>
            </a:r>
            <a:endParaRPr lang="cs-CZ" altLang="en-US" sz="280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buClr>
                <a:srgbClr val="FFCC66"/>
              </a:buClr>
              <a:buSzPct val="65000"/>
              <a:defRPr/>
            </a:pP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nádrže různá,</a:t>
            </a:r>
          </a:p>
          <a:p>
            <a:pPr eaLnBrk="1" hangingPunct="1">
              <a:buClr>
                <a:srgbClr val="FFCC66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 hydraulického hlediska se jedná o přechod mezi</a:t>
            </a:r>
            <a:endParaRPr lang="cs-CZ" altLang="en-US" sz="280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eaLnBrk="1" hangingPunct="1">
              <a:buClr>
                <a:srgbClr val="FFCC66"/>
              </a:buClr>
              <a:buSzPct val="65000"/>
              <a:defRPr/>
            </a:pP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lang="cs-CZ" altLang="en-US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aktivací směšovací a aktivací s postupným tokem. 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4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378" grpId="0" autoUpdateAnimBg="0"/>
      <p:bldP spid="741379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6035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304800" y="2209800"/>
            <a:ext cx="8305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280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Postupně zatěžovaná aktivace</a:t>
            </a:r>
            <a:r>
              <a:rPr lang="cs-CZ" altLang="en-US" sz="280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cs-CZ" altLang="en-US" sz="280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buClr>
                <a:srgbClr val="FFCC66"/>
              </a:buClr>
              <a:buSzPct val="65000"/>
              <a:defRPr/>
            </a:pPr>
            <a:endParaRPr lang="cs-CZ" altLang="en-US" sz="280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42404" name="Group 4"/>
          <p:cNvGrpSpPr>
            <a:grpSpLocks/>
          </p:cNvGrpSpPr>
          <p:nvPr/>
        </p:nvGrpSpPr>
        <p:grpSpPr bwMode="auto">
          <a:xfrm>
            <a:off x="3352800" y="3429000"/>
            <a:ext cx="1905000" cy="457200"/>
            <a:chOff x="2112" y="2160"/>
            <a:chExt cx="1200" cy="288"/>
          </a:xfrm>
        </p:grpSpPr>
        <p:sp>
          <p:nvSpPr>
            <p:cNvPr id="62498" name="Line 5"/>
            <p:cNvSpPr>
              <a:spLocks noChangeShapeType="1"/>
            </p:cNvSpPr>
            <p:nvPr/>
          </p:nvSpPr>
          <p:spPr bwMode="auto">
            <a:xfrm>
              <a:off x="2112" y="2160"/>
              <a:ext cx="0" cy="288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9" name="Line 6"/>
            <p:cNvSpPr>
              <a:spLocks noChangeShapeType="1"/>
            </p:cNvSpPr>
            <p:nvPr/>
          </p:nvSpPr>
          <p:spPr bwMode="auto">
            <a:xfrm>
              <a:off x="2544" y="2160"/>
              <a:ext cx="0" cy="288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0" name="Line 7"/>
            <p:cNvSpPr>
              <a:spLocks noChangeShapeType="1"/>
            </p:cNvSpPr>
            <p:nvPr/>
          </p:nvSpPr>
          <p:spPr bwMode="auto">
            <a:xfrm>
              <a:off x="2928" y="2160"/>
              <a:ext cx="0" cy="288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01" name="Line 8"/>
            <p:cNvSpPr>
              <a:spLocks noChangeShapeType="1"/>
            </p:cNvSpPr>
            <p:nvPr/>
          </p:nvSpPr>
          <p:spPr bwMode="auto">
            <a:xfrm>
              <a:off x="3312" y="2160"/>
              <a:ext cx="0" cy="288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2409" name="Line 9"/>
          <p:cNvSpPr>
            <a:spLocks noChangeShapeType="1"/>
          </p:cNvSpPr>
          <p:nvPr/>
        </p:nvSpPr>
        <p:spPr bwMode="auto">
          <a:xfrm>
            <a:off x="6781800" y="4953000"/>
            <a:ext cx="0" cy="1143000"/>
          </a:xfrm>
          <a:prstGeom prst="line">
            <a:avLst/>
          </a:prstGeom>
          <a:noFill/>
          <a:ln w="5715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42410" name="Group 10"/>
          <p:cNvGrpSpPr>
            <a:grpSpLocks/>
          </p:cNvGrpSpPr>
          <p:nvPr/>
        </p:nvGrpSpPr>
        <p:grpSpPr bwMode="auto">
          <a:xfrm>
            <a:off x="2514600" y="6096000"/>
            <a:ext cx="4267200" cy="0"/>
            <a:chOff x="1584" y="3840"/>
            <a:chExt cx="2688" cy="0"/>
          </a:xfrm>
        </p:grpSpPr>
        <p:sp>
          <p:nvSpPr>
            <p:cNvPr id="62496" name="Line 11"/>
            <p:cNvSpPr>
              <a:spLocks noChangeShapeType="1"/>
            </p:cNvSpPr>
            <p:nvPr/>
          </p:nvSpPr>
          <p:spPr bwMode="auto">
            <a:xfrm flipH="1">
              <a:off x="2592" y="3840"/>
              <a:ext cx="1680" cy="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7" name="Line 12"/>
            <p:cNvSpPr>
              <a:spLocks noChangeShapeType="1"/>
            </p:cNvSpPr>
            <p:nvPr/>
          </p:nvSpPr>
          <p:spPr bwMode="auto">
            <a:xfrm flipH="1">
              <a:off x="1584" y="3840"/>
              <a:ext cx="1056" cy="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42413" name="Group 13"/>
          <p:cNvGrpSpPr>
            <a:grpSpLocks/>
          </p:cNvGrpSpPr>
          <p:nvPr/>
        </p:nvGrpSpPr>
        <p:grpSpPr bwMode="auto">
          <a:xfrm>
            <a:off x="2514600" y="4648200"/>
            <a:ext cx="0" cy="1447800"/>
            <a:chOff x="1584" y="2928"/>
            <a:chExt cx="0" cy="912"/>
          </a:xfrm>
        </p:grpSpPr>
        <p:sp>
          <p:nvSpPr>
            <p:cNvPr id="62494" name="Line 14"/>
            <p:cNvSpPr>
              <a:spLocks noChangeShapeType="1"/>
            </p:cNvSpPr>
            <p:nvPr/>
          </p:nvSpPr>
          <p:spPr bwMode="auto">
            <a:xfrm flipV="1">
              <a:off x="1584" y="3456"/>
              <a:ext cx="0" cy="384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5" name="Line 15"/>
            <p:cNvSpPr>
              <a:spLocks noChangeShapeType="1"/>
            </p:cNvSpPr>
            <p:nvPr/>
          </p:nvSpPr>
          <p:spPr bwMode="auto">
            <a:xfrm flipV="1">
              <a:off x="1584" y="2928"/>
              <a:ext cx="0" cy="576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2416" name="Line 16"/>
          <p:cNvSpPr>
            <a:spLocks noChangeShapeType="1"/>
          </p:cNvSpPr>
          <p:nvPr/>
        </p:nvSpPr>
        <p:spPr bwMode="auto">
          <a:xfrm flipV="1">
            <a:off x="2514600" y="4648200"/>
            <a:ext cx="381000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2417" name="Line 17"/>
          <p:cNvSpPr>
            <a:spLocks noChangeShapeType="1"/>
          </p:cNvSpPr>
          <p:nvPr/>
        </p:nvSpPr>
        <p:spPr bwMode="auto">
          <a:xfrm flipH="1">
            <a:off x="838200" y="6096000"/>
            <a:ext cx="1676400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42418" name="Group 18"/>
          <p:cNvGrpSpPr>
            <a:grpSpLocks/>
          </p:cNvGrpSpPr>
          <p:nvPr/>
        </p:nvGrpSpPr>
        <p:grpSpPr bwMode="auto">
          <a:xfrm>
            <a:off x="838200" y="4267200"/>
            <a:ext cx="0" cy="1828800"/>
            <a:chOff x="528" y="2688"/>
            <a:chExt cx="0" cy="1152"/>
          </a:xfrm>
        </p:grpSpPr>
        <p:sp>
          <p:nvSpPr>
            <p:cNvPr id="62492" name="Line 19"/>
            <p:cNvSpPr>
              <a:spLocks noChangeShapeType="1"/>
            </p:cNvSpPr>
            <p:nvPr/>
          </p:nvSpPr>
          <p:spPr bwMode="auto">
            <a:xfrm flipV="1">
              <a:off x="528" y="3456"/>
              <a:ext cx="0" cy="384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3" name="Line 20"/>
            <p:cNvSpPr>
              <a:spLocks noChangeShapeType="1"/>
            </p:cNvSpPr>
            <p:nvPr/>
          </p:nvSpPr>
          <p:spPr bwMode="auto">
            <a:xfrm flipV="1">
              <a:off x="528" y="2688"/>
              <a:ext cx="0" cy="816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42421" name="Group 21"/>
          <p:cNvGrpSpPr>
            <a:grpSpLocks/>
          </p:cNvGrpSpPr>
          <p:nvPr/>
        </p:nvGrpSpPr>
        <p:grpSpPr bwMode="auto">
          <a:xfrm>
            <a:off x="609600" y="3429000"/>
            <a:ext cx="4648200" cy="1219200"/>
            <a:chOff x="384" y="2160"/>
            <a:chExt cx="2928" cy="768"/>
          </a:xfrm>
        </p:grpSpPr>
        <p:sp>
          <p:nvSpPr>
            <p:cNvPr id="62484" name="Line 22"/>
            <p:cNvSpPr>
              <a:spLocks noChangeShapeType="1"/>
            </p:cNvSpPr>
            <p:nvPr/>
          </p:nvSpPr>
          <p:spPr bwMode="auto">
            <a:xfrm>
              <a:off x="384" y="2688"/>
              <a:ext cx="432" cy="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485" name="Group 23"/>
            <p:cNvGrpSpPr>
              <a:grpSpLocks/>
            </p:cNvGrpSpPr>
            <p:nvPr/>
          </p:nvGrpSpPr>
          <p:grpSpPr bwMode="auto">
            <a:xfrm>
              <a:off x="1344" y="2160"/>
              <a:ext cx="1968" cy="528"/>
              <a:chOff x="1344" y="2160"/>
              <a:chExt cx="1968" cy="528"/>
            </a:xfrm>
          </p:grpSpPr>
          <p:sp>
            <p:nvSpPr>
              <p:cNvPr id="62489" name="Line 24"/>
              <p:cNvSpPr>
                <a:spLocks noChangeShapeType="1"/>
              </p:cNvSpPr>
              <p:nvPr/>
            </p:nvSpPr>
            <p:spPr bwMode="auto">
              <a:xfrm>
                <a:off x="1344" y="2688"/>
                <a:ext cx="192" cy="0"/>
              </a:xfrm>
              <a:prstGeom prst="line">
                <a:avLst/>
              </a:prstGeom>
              <a:noFill/>
              <a:ln w="254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0" name="Line 25"/>
              <p:cNvSpPr>
                <a:spLocks noChangeShapeType="1"/>
              </p:cNvSpPr>
              <p:nvPr/>
            </p:nvSpPr>
            <p:spPr bwMode="auto">
              <a:xfrm flipV="1">
                <a:off x="1536" y="2160"/>
                <a:ext cx="336" cy="528"/>
              </a:xfrm>
              <a:prstGeom prst="line">
                <a:avLst/>
              </a:prstGeom>
              <a:noFill/>
              <a:ln w="254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91" name="Line 26"/>
              <p:cNvSpPr>
                <a:spLocks noChangeShapeType="1"/>
              </p:cNvSpPr>
              <p:nvPr/>
            </p:nvSpPr>
            <p:spPr bwMode="auto">
              <a:xfrm>
                <a:off x="1872" y="2160"/>
                <a:ext cx="1440" cy="0"/>
              </a:xfrm>
              <a:prstGeom prst="line">
                <a:avLst/>
              </a:prstGeom>
              <a:noFill/>
              <a:ln w="254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486" name="Group 27"/>
            <p:cNvGrpSpPr>
              <a:grpSpLocks/>
            </p:cNvGrpSpPr>
            <p:nvPr/>
          </p:nvGrpSpPr>
          <p:grpSpPr bwMode="auto">
            <a:xfrm>
              <a:off x="816" y="2400"/>
              <a:ext cx="528" cy="528"/>
              <a:chOff x="816" y="2400"/>
              <a:chExt cx="528" cy="528"/>
            </a:xfrm>
          </p:grpSpPr>
          <p:sp>
            <p:nvSpPr>
              <p:cNvPr id="62487" name="Oval 28"/>
              <p:cNvSpPr>
                <a:spLocks noChangeArrowheads="1"/>
              </p:cNvSpPr>
              <p:nvPr/>
            </p:nvSpPr>
            <p:spPr bwMode="auto">
              <a:xfrm>
                <a:off x="816" y="2400"/>
                <a:ext cx="528" cy="528"/>
              </a:xfrm>
              <a:prstGeom prst="ellipse">
                <a:avLst/>
              </a:prstGeom>
              <a:noFill/>
              <a:ln w="5715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62488" name="Text Box 29"/>
              <p:cNvSpPr txBox="1">
                <a:spLocks noChangeArrowheads="1"/>
              </p:cNvSpPr>
              <p:nvPr/>
            </p:nvSpPr>
            <p:spPr bwMode="auto">
              <a:xfrm>
                <a:off x="816" y="2496"/>
                <a:ext cx="52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9900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>
                    <a:schemeClr val="tx1"/>
                  </a:buClr>
                  <a:buFont typeface="Wingdings" panose="05000000000000000000" pitchFamily="2" charset="2"/>
                  <a:buNone/>
                </a:pPr>
                <a:r>
                  <a:rPr lang="cs-CZ" altLang="en-US" sz="2800">
                    <a:solidFill>
                      <a:srgbClr val="990033"/>
                    </a:solidFill>
                    <a:latin typeface="Times New Roman" panose="02020603050405020304" pitchFamily="18" charset="0"/>
                  </a:rPr>
                  <a:t>UN</a:t>
                </a:r>
              </a:p>
            </p:txBody>
          </p:sp>
        </p:grpSp>
      </p:grpSp>
      <p:grpSp>
        <p:nvGrpSpPr>
          <p:cNvPr id="742430" name="Group 30"/>
          <p:cNvGrpSpPr>
            <a:grpSpLocks/>
          </p:cNvGrpSpPr>
          <p:nvPr/>
        </p:nvGrpSpPr>
        <p:grpSpPr bwMode="auto">
          <a:xfrm>
            <a:off x="2895600" y="3733800"/>
            <a:ext cx="5105400" cy="1219200"/>
            <a:chOff x="1824" y="2352"/>
            <a:chExt cx="3216" cy="768"/>
          </a:xfrm>
        </p:grpSpPr>
        <p:sp>
          <p:nvSpPr>
            <p:cNvPr id="62477" name="Line 31"/>
            <p:cNvSpPr>
              <a:spLocks noChangeShapeType="1"/>
            </p:cNvSpPr>
            <p:nvPr/>
          </p:nvSpPr>
          <p:spPr bwMode="auto">
            <a:xfrm>
              <a:off x="3552" y="2736"/>
              <a:ext cx="384" cy="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8" name="Oval 32"/>
            <p:cNvSpPr>
              <a:spLocks noChangeArrowheads="1"/>
            </p:cNvSpPr>
            <p:nvPr/>
          </p:nvSpPr>
          <p:spPr bwMode="auto">
            <a:xfrm>
              <a:off x="3936" y="2352"/>
              <a:ext cx="720" cy="768"/>
            </a:xfrm>
            <a:prstGeom prst="ellips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2479" name="Line 33"/>
            <p:cNvSpPr>
              <a:spLocks noChangeShapeType="1"/>
            </p:cNvSpPr>
            <p:nvPr/>
          </p:nvSpPr>
          <p:spPr bwMode="auto">
            <a:xfrm>
              <a:off x="4656" y="2784"/>
              <a:ext cx="384" cy="0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480" name="Group 34"/>
            <p:cNvGrpSpPr>
              <a:grpSpLocks/>
            </p:cNvGrpSpPr>
            <p:nvPr/>
          </p:nvGrpSpPr>
          <p:grpSpPr bwMode="auto">
            <a:xfrm>
              <a:off x="1824" y="2448"/>
              <a:ext cx="1728" cy="576"/>
              <a:chOff x="1824" y="2448"/>
              <a:chExt cx="1728" cy="576"/>
            </a:xfrm>
          </p:grpSpPr>
          <p:sp>
            <p:nvSpPr>
              <p:cNvPr id="62482" name="Rectangle 35"/>
              <p:cNvSpPr>
                <a:spLocks noChangeArrowheads="1"/>
              </p:cNvSpPr>
              <p:nvPr/>
            </p:nvSpPr>
            <p:spPr bwMode="auto">
              <a:xfrm>
                <a:off x="1824" y="2448"/>
                <a:ext cx="1728" cy="576"/>
              </a:xfrm>
              <a:prstGeom prst="rect">
                <a:avLst/>
              </a:prstGeom>
              <a:noFill/>
              <a:ln w="57150">
                <a:solidFill>
                  <a:srgbClr val="990033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62483" name="Text Box 36"/>
              <p:cNvSpPr txBox="1">
                <a:spLocks noChangeArrowheads="1"/>
              </p:cNvSpPr>
              <p:nvPr/>
            </p:nvSpPr>
            <p:spPr bwMode="auto">
              <a:xfrm>
                <a:off x="2496" y="2544"/>
                <a:ext cx="528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9900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Clr>
                    <a:schemeClr val="tx1"/>
                  </a:buClr>
                  <a:buFont typeface="Wingdings" panose="05000000000000000000" pitchFamily="2" charset="2"/>
                  <a:buNone/>
                </a:pPr>
                <a:r>
                  <a:rPr lang="cs-CZ" altLang="en-US" sz="2800">
                    <a:solidFill>
                      <a:srgbClr val="990033"/>
                    </a:solidFill>
                    <a:latin typeface="Times New Roman" panose="02020603050405020304" pitchFamily="18" charset="0"/>
                  </a:rPr>
                  <a:t>AN</a:t>
                </a:r>
              </a:p>
            </p:txBody>
          </p:sp>
        </p:grpSp>
        <p:sp>
          <p:nvSpPr>
            <p:cNvPr id="62481" name="Text Box 37"/>
            <p:cNvSpPr txBox="1">
              <a:spLocks noChangeArrowheads="1"/>
            </p:cNvSpPr>
            <p:nvPr/>
          </p:nvSpPr>
          <p:spPr bwMode="auto">
            <a:xfrm>
              <a:off x="3984" y="2592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800">
                  <a:solidFill>
                    <a:srgbClr val="990033"/>
                  </a:solidFill>
                  <a:latin typeface="Times New Roman" panose="02020603050405020304" pitchFamily="18" charset="0"/>
                </a:rPr>
                <a:t>DN</a:t>
              </a:r>
            </a:p>
          </p:txBody>
        </p:sp>
      </p:grp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4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4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4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4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4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4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4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4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4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4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2" grpId="0" autoUpdateAnimBg="0"/>
      <p:bldP spid="742403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4013" y="188913"/>
            <a:ext cx="8435975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63491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63492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63493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EEFB08F-5880-4DEA-99D4-BE1A1013172A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250825" y="1773238"/>
            <a:ext cx="864235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4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Aktivace s oddělenou regenerací kalu (Contact Stabilization)</a:t>
            </a:r>
            <a:endParaRPr lang="cs-CZ" sz="24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buSzPct val="65000"/>
              <a:buFontTx/>
              <a:buBlip>
                <a:blip r:embed="rId2"/>
              </a:buBlip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organické látky, zvláště koloidní se odstraňují především  </a:t>
            </a:r>
          </a:p>
          <a:p>
            <a:pPr eaLnBrk="1" hangingPunct="1">
              <a:buSzPct val="65000"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adsorpcí,</a:t>
            </a:r>
          </a:p>
          <a:p>
            <a:pPr eaLnBrk="1" hangingPunct="1">
              <a:buSzPct val="65000"/>
              <a:buFontTx/>
              <a:buBlip>
                <a:blip r:embed="rId2"/>
              </a:buBlip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relativně krátká doba provzdušnění v aerační (0,5 až 1 h),</a:t>
            </a:r>
          </a:p>
          <a:p>
            <a:pPr eaLnBrk="1" hangingPunct="1">
              <a:buSzPct val="65000"/>
              <a:buFontTx/>
              <a:buBlip>
                <a:blip r:embed="rId2"/>
              </a:buBlip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z dosazovací nádrže se vede vratný kal do regenerační </a:t>
            </a:r>
          </a:p>
          <a:p>
            <a:pPr eaLnBrk="1" hangingPunct="1">
              <a:buSzPct val="65000"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nádrže (zde se provzdušňuje 2 až 4 hodiny),</a:t>
            </a:r>
          </a:p>
          <a:p>
            <a:pPr eaLnBrk="1" hangingPunct="1">
              <a:buSzPct val="65000"/>
              <a:buFontTx/>
              <a:buBlip>
                <a:blip r:embed="rId2"/>
              </a:buBlip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látky zachycené v kalu jsou oxidovány, přičemž dochází k  </a:t>
            </a:r>
          </a:p>
          <a:p>
            <a:pPr eaLnBrk="1" hangingPunct="1">
              <a:buSzPct val="65000"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vyčerpání zásobních látek, a tím se obnovuje adsorpční </a:t>
            </a:r>
          </a:p>
          <a:p>
            <a:pPr eaLnBrk="1" hangingPunct="1">
              <a:buSzPct val="65000"/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schopnost kalu a jeho akumulační kapacita, </a:t>
            </a:r>
          </a:p>
          <a:p>
            <a:pPr eaLnBrk="1" hangingPunct="1">
              <a:buSzPct val="65000"/>
              <a:buFontTx/>
              <a:buBlip>
                <a:blip r:embed="rId2"/>
              </a:buBlip>
              <a:defRPr/>
            </a:pPr>
            <a:r>
              <a:rPr 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regenerovaný aktivovaný kal se přivádí do aktivační nádrže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6" grpId="0" autoUpdateAnimBg="0"/>
      <p:bldP spid="743427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333375"/>
            <a:ext cx="8291513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744451" name="Text Box 3"/>
          <p:cNvSpPr txBox="1">
            <a:spLocks noChangeArrowheads="1"/>
          </p:cNvSpPr>
          <p:nvPr/>
        </p:nvSpPr>
        <p:spPr bwMode="auto">
          <a:xfrm>
            <a:off x="304800" y="1905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Aktivace s oddělenou regenerací kalu</a:t>
            </a: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4452" name="Line 4"/>
          <p:cNvSpPr>
            <a:spLocks noChangeShapeType="1"/>
          </p:cNvSpPr>
          <p:nvPr/>
        </p:nvSpPr>
        <p:spPr bwMode="auto">
          <a:xfrm>
            <a:off x="6019800" y="4648200"/>
            <a:ext cx="0" cy="45720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44453" name="Group 5"/>
          <p:cNvGrpSpPr>
            <a:grpSpLocks/>
          </p:cNvGrpSpPr>
          <p:nvPr/>
        </p:nvGrpSpPr>
        <p:grpSpPr bwMode="auto">
          <a:xfrm>
            <a:off x="6019800" y="4572000"/>
            <a:ext cx="3124200" cy="533400"/>
            <a:chOff x="3792" y="2880"/>
            <a:chExt cx="1968" cy="336"/>
          </a:xfrm>
        </p:grpSpPr>
        <p:sp>
          <p:nvSpPr>
            <p:cNvPr id="64539" name="Line 6"/>
            <p:cNvSpPr>
              <a:spLocks noChangeShapeType="1"/>
            </p:cNvSpPr>
            <p:nvPr/>
          </p:nvSpPr>
          <p:spPr bwMode="auto">
            <a:xfrm>
              <a:off x="3792" y="3216"/>
              <a:ext cx="1728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40" name="Text Box 7"/>
            <p:cNvSpPr txBox="1">
              <a:spLocks noChangeArrowheads="1"/>
            </p:cNvSpPr>
            <p:nvPr/>
          </p:nvSpPr>
          <p:spPr bwMode="auto">
            <a:xfrm>
              <a:off x="4272" y="2880"/>
              <a:ext cx="148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800">
                  <a:solidFill>
                    <a:srgbClr val="990033"/>
                  </a:solidFill>
                  <a:latin typeface="Times New Roman" panose="02020603050405020304" pitchFamily="18" charset="0"/>
                </a:rPr>
                <a:t>přebytečný kal</a:t>
              </a:r>
            </a:p>
          </p:txBody>
        </p:sp>
      </p:grpSp>
      <p:grpSp>
        <p:nvGrpSpPr>
          <p:cNvPr id="744456" name="Group 8"/>
          <p:cNvGrpSpPr>
            <a:grpSpLocks/>
          </p:cNvGrpSpPr>
          <p:nvPr/>
        </p:nvGrpSpPr>
        <p:grpSpPr bwMode="auto">
          <a:xfrm>
            <a:off x="381000" y="3276600"/>
            <a:ext cx="8763000" cy="1371600"/>
            <a:chOff x="240" y="2064"/>
            <a:chExt cx="5520" cy="864"/>
          </a:xfrm>
        </p:grpSpPr>
        <p:sp>
          <p:nvSpPr>
            <p:cNvPr id="64525" name="Line 9"/>
            <p:cNvSpPr>
              <a:spLocks noChangeShapeType="1"/>
            </p:cNvSpPr>
            <p:nvPr/>
          </p:nvSpPr>
          <p:spPr bwMode="auto">
            <a:xfrm>
              <a:off x="240" y="2496"/>
              <a:ext cx="1104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6" name="Text Box 10"/>
            <p:cNvSpPr txBox="1">
              <a:spLocks noChangeArrowheads="1"/>
            </p:cNvSpPr>
            <p:nvPr/>
          </p:nvSpPr>
          <p:spPr bwMode="auto">
            <a:xfrm>
              <a:off x="432" y="2112"/>
              <a:ext cx="8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800">
                  <a:solidFill>
                    <a:srgbClr val="990033"/>
                  </a:solidFill>
                  <a:latin typeface="Times New Roman" panose="02020603050405020304" pitchFamily="18" charset="0"/>
                </a:rPr>
                <a:t>přítok</a:t>
              </a:r>
            </a:p>
          </p:txBody>
        </p:sp>
        <p:sp>
          <p:nvSpPr>
            <p:cNvPr id="64527" name="Rectangle 11"/>
            <p:cNvSpPr>
              <a:spLocks noChangeArrowheads="1"/>
            </p:cNvSpPr>
            <p:nvPr/>
          </p:nvSpPr>
          <p:spPr bwMode="auto">
            <a:xfrm>
              <a:off x="1344" y="2160"/>
              <a:ext cx="1632" cy="576"/>
            </a:xfrm>
            <a:prstGeom prst="rect">
              <a:avLst/>
            </a:prstGeom>
            <a:noFill/>
            <a:ln w="25400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4528" name="Text Box 12"/>
            <p:cNvSpPr txBox="1">
              <a:spLocks noChangeArrowheads="1"/>
            </p:cNvSpPr>
            <p:nvPr/>
          </p:nvSpPr>
          <p:spPr bwMode="auto">
            <a:xfrm>
              <a:off x="1632" y="2256"/>
              <a:ext cx="115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800">
                  <a:solidFill>
                    <a:srgbClr val="990033"/>
                  </a:solidFill>
                  <a:latin typeface="Times New Roman" panose="02020603050405020304" pitchFamily="18" charset="0"/>
                </a:rPr>
                <a:t>kontaktor</a:t>
              </a:r>
            </a:p>
          </p:txBody>
        </p:sp>
        <p:sp>
          <p:nvSpPr>
            <p:cNvPr id="64529" name="Line 13"/>
            <p:cNvSpPr>
              <a:spLocks noChangeShapeType="1"/>
            </p:cNvSpPr>
            <p:nvPr/>
          </p:nvSpPr>
          <p:spPr bwMode="auto">
            <a:xfrm>
              <a:off x="2976" y="2448"/>
              <a:ext cx="624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0" name="Line 14"/>
            <p:cNvSpPr>
              <a:spLocks noChangeShapeType="1"/>
            </p:cNvSpPr>
            <p:nvPr/>
          </p:nvSpPr>
          <p:spPr bwMode="auto">
            <a:xfrm>
              <a:off x="3600" y="2112"/>
              <a:ext cx="0" cy="576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1" name="Line 15"/>
            <p:cNvSpPr>
              <a:spLocks noChangeShapeType="1"/>
            </p:cNvSpPr>
            <p:nvPr/>
          </p:nvSpPr>
          <p:spPr bwMode="auto">
            <a:xfrm>
              <a:off x="3600" y="2112"/>
              <a:ext cx="1056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2" name="Line 16"/>
            <p:cNvSpPr>
              <a:spLocks noChangeShapeType="1"/>
            </p:cNvSpPr>
            <p:nvPr/>
          </p:nvSpPr>
          <p:spPr bwMode="auto">
            <a:xfrm>
              <a:off x="4656" y="2112"/>
              <a:ext cx="0" cy="624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3" name="Line 17"/>
            <p:cNvSpPr>
              <a:spLocks noChangeShapeType="1"/>
            </p:cNvSpPr>
            <p:nvPr/>
          </p:nvSpPr>
          <p:spPr bwMode="auto">
            <a:xfrm flipH="1">
              <a:off x="3936" y="2736"/>
              <a:ext cx="720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4" name="Line 18"/>
            <p:cNvSpPr>
              <a:spLocks noChangeShapeType="1"/>
            </p:cNvSpPr>
            <p:nvPr/>
          </p:nvSpPr>
          <p:spPr bwMode="auto">
            <a:xfrm flipH="1">
              <a:off x="3792" y="2736"/>
              <a:ext cx="144" cy="192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5" name="Line 19"/>
            <p:cNvSpPr>
              <a:spLocks noChangeShapeType="1"/>
            </p:cNvSpPr>
            <p:nvPr/>
          </p:nvSpPr>
          <p:spPr bwMode="auto">
            <a:xfrm flipH="1" flipV="1">
              <a:off x="3600" y="2688"/>
              <a:ext cx="192" cy="24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6" name="Line 20"/>
            <p:cNvSpPr>
              <a:spLocks noChangeShapeType="1"/>
            </p:cNvSpPr>
            <p:nvPr/>
          </p:nvSpPr>
          <p:spPr bwMode="auto">
            <a:xfrm>
              <a:off x="4656" y="2448"/>
              <a:ext cx="816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37" name="Text Box 21"/>
            <p:cNvSpPr txBox="1">
              <a:spLocks noChangeArrowheads="1"/>
            </p:cNvSpPr>
            <p:nvPr/>
          </p:nvSpPr>
          <p:spPr bwMode="auto">
            <a:xfrm>
              <a:off x="4608" y="2064"/>
              <a:ext cx="115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800">
                  <a:solidFill>
                    <a:srgbClr val="990033"/>
                  </a:solidFill>
                  <a:latin typeface="Times New Roman" panose="02020603050405020304" pitchFamily="18" charset="0"/>
                </a:rPr>
                <a:t>odtok</a:t>
              </a:r>
            </a:p>
          </p:txBody>
        </p:sp>
        <p:sp>
          <p:nvSpPr>
            <p:cNvPr id="64538" name="Text Box 22"/>
            <p:cNvSpPr txBox="1">
              <a:spLocks noChangeArrowheads="1"/>
            </p:cNvSpPr>
            <p:nvPr/>
          </p:nvSpPr>
          <p:spPr bwMode="auto">
            <a:xfrm>
              <a:off x="3504" y="2112"/>
              <a:ext cx="124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400">
                  <a:solidFill>
                    <a:srgbClr val="990033"/>
                  </a:solidFill>
                  <a:latin typeface="Times New Roman" panose="02020603050405020304" pitchFamily="18" charset="0"/>
                </a:rPr>
                <a:t>dosazovací</a:t>
              </a:r>
              <a:r>
                <a:rPr lang="cs-CZ" altLang="en-US" sz="2400">
                  <a:solidFill>
                    <a:srgbClr val="FFCC66"/>
                  </a:solidFill>
                  <a:latin typeface="Times New Roman" panose="02020603050405020304" pitchFamily="18" charset="0"/>
                </a:rPr>
                <a:t> </a:t>
              </a:r>
              <a:r>
                <a:rPr lang="cs-CZ" altLang="en-US" sz="2400">
                  <a:solidFill>
                    <a:srgbClr val="990033"/>
                  </a:solidFill>
                  <a:latin typeface="Times New Roman" panose="02020603050405020304" pitchFamily="18" charset="0"/>
                </a:rPr>
                <a:t>nádrž</a:t>
              </a:r>
            </a:p>
          </p:txBody>
        </p:sp>
      </p:grpSp>
      <p:grpSp>
        <p:nvGrpSpPr>
          <p:cNvPr id="744471" name="Group 23"/>
          <p:cNvGrpSpPr>
            <a:grpSpLocks/>
          </p:cNvGrpSpPr>
          <p:nvPr/>
        </p:nvGrpSpPr>
        <p:grpSpPr bwMode="auto">
          <a:xfrm>
            <a:off x="762000" y="4724400"/>
            <a:ext cx="5257800" cy="838200"/>
            <a:chOff x="480" y="2976"/>
            <a:chExt cx="3312" cy="528"/>
          </a:xfrm>
        </p:grpSpPr>
        <p:sp>
          <p:nvSpPr>
            <p:cNvPr id="64521" name="Line 24"/>
            <p:cNvSpPr>
              <a:spLocks noChangeShapeType="1"/>
            </p:cNvSpPr>
            <p:nvPr/>
          </p:nvSpPr>
          <p:spPr bwMode="auto">
            <a:xfrm flipH="1">
              <a:off x="2112" y="3216"/>
              <a:ext cx="1680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22" name="Rectangle 25"/>
            <p:cNvSpPr>
              <a:spLocks noChangeArrowheads="1"/>
            </p:cNvSpPr>
            <p:nvPr/>
          </p:nvSpPr>
          <p:spPr bwMode="auto">
            <a:xfrm>
              <a:off x="816" y="2976"/>
              <a:ext cx="1296" cy="528"/>
            </a:xfrm>
            <a:prstGeom prst="rect">
              <a:avLst/>
            </a:prstGeom>
            <a:noFill/>
            <a:ln w="25400">
              <a:solidFill>
                <a:srgbClr val="9900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4523" name="Text Box 26"/>
            <p:cNvSpPr txBox="1">
              <a:spLocks noChangeArrowheads="1"/>
            </p:cNvSpPr>
            <p:nvPr/>
          </p:nvSpPr>
          <p:spPr bwMode="auto">
            <a:xfrm>
              <a:off x="912" y="3072"/>
              <a:ext cx="115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800">
                  <a:solidFill>
                    <a:srgbClr val="990033"/>
                  </a:solidFill>
                  <a:latin typeface="Times New Roman" panose="02020603050405020304" pitchFamily="18" charset="0"/>
                </a:rPr>
                <a:t>regenerátor</a:t>
              </a:r>
            </a:p>
          </p:txBody>
        </p:sp>
        <p:sp>
          <p:nvSpPr>
            <p:cNvPr id="64524" name="Line 27"/>
            <p:cNvSpPr>
              <a:spLocks noChangeShapeType="1"/>
            </p:cNvSpPr>
            <p:nvPr/>
          </p:nvSpPr>
          <p:spPr bwMode="auto">
            <a:xfrm flipH="1">
              <a:off x="480" y="3216"/>
              <a:ext cx="336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4476" name="Line 28"/>
          <p:cNvSpPr>
            <a:spLocks noChangeShapeType="1"/>
          </p:cNvSpPr>
          <p:nvPr/>
        </p:nvSpPr>
        <p:spPr bwMode="auto">
          <a:xfrm flipV="1">
            <a:off x="762000" y="3962400"/>
            <a:ext cx="0" cy="114300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4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4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4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44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44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4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50" grpId="0" autoUpdateAnimBg="0"/>
      <p:bldP spid="744451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65539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65540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65541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9A9B98E-1EC0-454B-A97D-61916B135D7C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745475" name="Text Box 3"/>
          <p:cNvSpPr txBox="1">
            <a:spLocks noChangeArrowheads="1"/>
          </p:cNvSpPr>
          <p:nvPr/>
        </p:nvSpPr>
        <p:spPr bwMode="auto">
          <a:xfrm>
            <a:off x="304800" y="2286000"/>
            <a:ext cx="88392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cs-CZ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Aktivace se zkrácenou dobou zdržení (Short Term Aeration)</a:t>
            </a:r>
            <a:endParaRPr lang="cs-CZ" sz="28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 eaLnBrk="1" hangingPunct="1">
              <a:defRPr/>
            </a:pP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 eaLnBrk="1" hangingPunct="1">
              <a:lnSpc>
                <a:spcPct val="16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stejným uspořádáním jako klasická aktivace </a:t>
            </a:r>
          </a:p>
          <a:p>
            <a:pPr algn="just" eaLnBrk="1" hangingPunct="1">
              <a:lnSpc>
                <a:spcPct val="16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doby zdržení jsou kratší (asi 1 až 2,5 h)</a:t>
            </a:r>
          </a:p>
          <a:p>
            <a:pPr algn="just" eaLnBrk="1" hangingPunct="1">
              <a:lnSpc>
                <a:spcPct val="16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větším zatížení kalu (v rozmezí od 0,6 do 2kg kg</a:t>
            </a:r>
            <a:r>
              <a:rPr lang="cs-CZ" sz="28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cs-CZ" sz="28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lnSpc>
                <a:spcPct val="160000"/>
              </a:lnSpc>
              <a:buFontTx/>
              <a:buBlip>
                <a:blip r:embed="rId2"/>
              </a:buBlip>
              <a:defRPr/>
            </a:pP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74" grpId="0" autoUpdateAnimBg="0"/>
      <p:bldP spid="745475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66563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66564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66565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B23718F-7DBF-49EE-92C7-47FF8378F06C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746499" name="Text Box 3"/>
          <p:cNvSpPr txBox="1">
            <a:spLocks noChangeArrowheads="1"/>
          </p:cNvSpPr>
          <p:nvPr/>
        </p:nvSpPr>
        <p:spPr bwMode="auto">
          <a:xfrm>
            <a:off x="152400" y="1916113"/>
            <a:ext cx="883920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cs-CZ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Rychloaktivace (High Rate Aeration)</a:t>
            </a:r>
            <a:endParaRPr lang="cs-CZ" sz="28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 eaLnBrk="1" hangingPunct="1">
              <a:defRPr/>
            </a:pP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 eaLnBrk="1" hangingPunct="1">
              <a:lnSpc>
                <a:spcPct val="12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zatížení kalu nad 1kg kg</a:t>
            </a:r>
            <a:r>
              <a:rPr lang="cs-CZ" sz="28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cs-CZ" sz="28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>
              <a:lnSpc>
                <a:spcPct val="12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objemovém zatížení nad 1,6kg m</a:t>
            </a:r>
            <a:r>
              <a:rPr lang="cs-CZ" sz="28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cs-CZ" sz="2800" baseline="30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 algn="just" eaLnBrk="1" hangingPunct="1">
              <a:lnSpc>
                <a:spcPct val="12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krátkým dobám zdržení odpovídají poměrně malé objemy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just" eaLnBrk="1" hangingPunct="1">
              <a:lnSpc>
                <a:spcPct val="120000"/>
              </a:lnSpc>
              <a:buSzPct val="65000"/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aeračních nádrží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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značná úspora investičních nákladů,</a:t>
            </a: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 eaLnBrk="1" hangingPunct="1">
              <a:lnSpc>
                <a:spcPct val="120000"/>
              </a:lnSpc>
              <a:buSzPct val="65000"/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ale kvalita odtoku je podstatně horší než u klasických</a:t>
            </a: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 eaLnBrk="1" hangingPunct="1">
              <a:lnSpc>
                <a:spcPct val="120000"/>
              </a:lnSpc>
              <a:buSzPct val="65000"/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způsobů</a:t>
            </a:r>
          </a:p>
          <a:p>
            <a:pPr eaLnBrk="1" hangingPunct="1">
              <a:lnSpc>
                <a:spcPct val="120000"/>
              </a:lnSpc>
              <a:defRPr/>
            </a:pP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4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498" grpId="0" autoUpdateAnimBg="0"/>
      <p:bldP spid="74649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668338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BIOLOGICKÉ ČIŠTĚNÍ ODPADNÍCH VOD</a:t>
            </a:r>
          </a:p>
        </p:txBody>
      </p:sp>
      <p:sp>
        <p:nvSpPr>
          <p:cNvPr id="693251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628775"/>
            <a:ext cx="8283575" cy="424815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baseline="-250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Stabilizace 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3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organická hmota obsažená v kalech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 stabilizována,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zpravidla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konverzí 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plyny a buněčný materiál. 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cs-CZ" altLang="en-US" sz="13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Stabilizace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může</a:t>
            </a: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být</a:t>
            </a: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aerobní 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cs-CZ" altLang="en-US" sz="26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anaerobní.</a:t>
            </a: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6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2293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1229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0DD5BCF-35DB-44E8-98B2-E4BCC033DC60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693252" name="Picture 4" descr="Nádrže-bioply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644900"/>
            <a:ext cx="3009900" cy="2408238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9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9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9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9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9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9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3250" grpId="0" autoUpdateAnimBg="0"/>
      <p:bldP spid="693251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67587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67588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67589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FB3F34-5466-41BF-86E2-EF2C56CF8AD8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747523" name="Text Box 3"/>
          <p:cNvSpPr txBox="1">
            <a:spLocks noChangeArrowheads="1"/>
          </p:cNvSpPr>
          <p:nvPr/>
        </p:nvSpPr>
        <p:spPr bwMode="auto">
          <a:xfrm>
            <a:off x="304800" y="1905000"/>
            <a:ext cx="8839200" cy="41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240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Dlouhodobá aktivace nebo aktivace s aerobní stabilizací kalu (Extended Aeration)</a:t>
            </a:r>
            <a:endParaRPr lang="cs-CZ" altLang="en-US" sz="240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cs-CZ" altLang="en-US" sz="80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doby zdržení kolem 24 až 48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</a:p>
          <a:p>
            <a:pPr algn="just" eaLnBrk="1" hangingPunct="1">
              <a:lnSpc>
                <a:spcPct val="11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stáří kalu nad 25 dnů</a:t>
            </a:r>
          </a:p>
          <a:p>
            <a:pPr algn="just" eaLnBrk="1" hangingPunct="1">
              <a:lnSpc>
                <a:spcPct val="11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nízké objemové zatížení (asi 0,3 kg m</a:t>
            </a:r>
            <a:r>
              <a:rPr lang="cs-CZ" altLang="en-US" sz="2400" baseline="300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altLang="en-US" sz="2400" baseline="300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), nízké zatížení </a:t>
            </a:r>
            <a:endParaRPr lang="cs-CZ" altLang="en-US" sz="240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0000"/>
              </a:lnSpc>
              <a:buSzPct val="65000"/>
              <a:defRPr/>
            </a:pP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kalu (0,05 – 0,10 kg.kg</a:t>
            </a:r>
            <a:r>
              <a:rPr lang="cs-CZ" altLang="en-US" sz="2400" baseline="300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.d</a:t>
            </a:r>
            <a:r>
              <a:rPr lang="cs-CZ" altLang="en-US" sz="2400" baseline="300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lnSpc>
                <a:spcPct val="11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kal je neustále „podživen“, postupně odumírá a rozkládá </a:t>
            </a:r>
            <a:endParaRPr lang="cs-CZ" altLang="en-US" sz="240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0000"/>
              </a:lnSpc>
              <a:buSzPct val="65000"/>
              <a:defRPr/>
            </a:pP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 (autolýza, autooxidace)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  <a:cs typeface="Times New Roman" panose="02020603050405020304" pitchFamily="18" charset="0"/>
              </a:rPr>
              <a:t>  Þ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nízká produkce 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</a:t>
            </a:r>
          </a:p>
          <a:p>
            <a:pPr algn="just" eaLnBrk="1" hangingPunct="1">
              <a:lnSpc>
                <a:spcPct val="110000"/>
              </a:lnSpc>
              <a:buSzPct val="65000"/>
              <a:defRPr/>
            </a:pP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přebytečného stabilizovaného (nemusí se dále anaerobně 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110000"/>
              </a:lnSpc>
              <a:buSzPct val="65000"/>
              <a:defRPr/>
            </a:pP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</a:t>
            </a:r>
            <a:r>
              <a:rPr lang="cs-CZ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zpracovávat)</a:t>
            </a:r>
            <a:endParaRPr lang="cs-CZ" altLang="en-US" sz="280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4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22" grpId="0" autoUpdateAnimBg="0"/>
      <p:bldP spid="747523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686800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68611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68612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68613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A3BE8E1-6C36-4375-AD9F-7AC718D5E8D9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748547" name="Text Box 3"/>
          <p:cNvSpPr txBox="1">
            <a:spLocks noChangeArrowheads="1"/>
          </p:cNvSpPr>
          <p:nvPr/>
        </p:nvSpPr>
        <p:spPr bwMode="auto">
          <a:xfrm>
            <a:off x="304800" y="2133600"/>
            <a:ext cx="858837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cs-CZ" sz="28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Aktivace s cirkulací aktivační směsi </a:t>
            </a:r>
            <a:endParaRPr lang="cs-CZ" sz="28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 eaLnBrk="1" hangingPunct="1">
              <a:defRPr/>
            </a:pP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1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aktivace tvoří uzavřené koryto, kde aktivační směs </a:t>
            </a: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 eaLnBrk="1" hangingPunct="1">
              <a:lnSpc>
                <a:spcPct val="110000"/>
              </a:lnSpc>
              <a:buSzPct val="65000"/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cirkuluje uváděna do pohybu aeračním zařízením</a:t>
            </a:r>
          </a:p>
          <a:p>
            <a:pPr algn="just" eaLnBrk="1" hangingPunct="1">
              <a:lnSpc>
                <a:spcPct val="11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vhodným dimenzováním se v ní mohou střídat zóny </a:t>
            </a: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 eaLnBrk="1" hangingPunct="1">
              <a:lnSpc>
                <a:spcPct val="110000"/>
              </a:lnSpc>
              <a:buSzPct val="65000"/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oxické s dostatkem rozpuštěného kyslíku a anoxické,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</a:p>
          <a:p>
            <a:pPr algn="just" eaLnBrk="1" hangingPunct="1">
              <a:lnSpc>
                <a:spcPct val="110000"/>
              </a:lnSpc>
              <a:buSzPct val="65000"/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 nichž dochází k denitrifikaci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4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46" grpId="0" autoUpdateAnimBg="0"/>
      <p:bldP spid="748547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69635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69636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69637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9CBE88B-4635-4693-8C87-909EA31D1C63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749571" name="Text Box 3"/>
          <p:cNvSpPr txBox="1">
            <a:spLocks noChangeArrowheads="1"/>
          </p:cNvSpPr>
          <p:nvPr/>
        </p:nvSpPr>
        <p:spPr bwMode="auto">
          <a:xfrm>
            <a:off x="304800" y="2133600"/>
            <a:ext cx="8443913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cs-CZ" sz="28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Oxidační příkop</a:t>
            </a:r>
            <a:endParaRPr lang="cs-CZ" sz="2800" i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just" eaLnBrk="1" hangingPunct="1">
              <a:defRPr/>
            </a:pP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en-US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3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tvořen uzavřeným žlabem, hloubky cca 1m </a:t>
            </a:r>
          </a:p>
          <a:p>
            <a:pPr algn="just" eaLnBrk="1" hangingPunct="1">
              <a:lnSpc>
                <a:spcPct val="130000"/>
              </a:lnSpc>
              <a:buSzPct val="65000"/>
              <a:buFontTx/>
              <a:buBlip>
                <a:blip r:embed="rId2"/>
              </a:buBlip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provzdušňovaný mechanickým aeračním válcem (při větší délce žlabu bývá těchto aerátorů několik)</a:t>
            </a:r>
          </a:p>
        </p:txBody>
      </p:sp>
      <p:pic>
        <p:nvPicPr>
          <p:cNvPr id="749572" name="Picture 4" descr="oxidační přík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2514600" cy="175895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4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9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9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570" grpId="0" autoUpdateAnimBg="0"/>
      <p:bldP spid="749571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594" name="Group 2"/>
          <p:cNvGrpSpPr>
            <a:grpSpLocks/>
          </p:cNvGrpSpPr>
          <p:nvPr/>
        </p:nvGrpSpPr>
        <p:grpSpPr bwMode="auto">
          <a:xfrm>
            <a:off x="1676400" y="2743200"/>
            <a:ext cx="3276600" cy="2530475"/>
            <a:chOff x="1056" y="1728"/>
            <a:chExt cx="2064" cy="1594"/>
          </a:xfrm>
        </p:grpSpPr>
        <p:grpSp>
          <p:nvGrpSpPr>
            <p:cNvPr id="70701" name="Group 3"/>
            <p:cNvGrpSpPr>
              <a:grpSpLocks/>
            </p:cNvGrpSpPr>
            <p:nvPr/>
          </p:nvGrpSpPr>
          <p:grpSpPr bwMode="auto">
            <a:xfrm>
              <a:off x="1056" y="1728"/>
              <a:ext cx="2064" cy="1344"/>
              <a:chOff x="1056" y="1728"/>
              <a:chExt cx="2064" cy="1344"/>
            </a:xfrm>
          </p:grpSpPr>
          <p:sp>
            <p:nvSpPr>
              <p:cNvPr id="70703" name="Rectangle 4"/>
              <p:cNvSpPr>
                <a:spLocks noChangeArrowheads="1"/>
              </p:cNvSpPr>
              <p:nvPr/>
            </p:nvSpPr>
            <p:spPr bwMode="auto">
              <a:xfrm>
                <a:off x="1056" y="1968"/>
                <a:ext cx="2064" cy="1104"/>
              </a:xfrm>
              <a:prstGeom prst="rect">
                <a:avLst/>
              </a:prstGeom>
              <a:solidFill>
                <a:schemeClr val="hlink"/>
              </a:solidFill>
              <a:ln w="76200">
                <a:solidFill>
                  <a:srgbClr val="FFCC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  <p:sp useBgFill="1">
            <p:nvSpPr>
              <p:cNvPr id="70704" name="Rectangle 5"/>
              <p:cNvSpPr>
                <a:spLocks noChangeArrowheads="1"/>
              </p:cNvSpPr>
              <p:nvPr/>
            </p:nvSpPr>
            <p:spPr bwMode="auto">
              <a:xfrm>
                <a:off x="1632" y="2400"/>
                <a:ext cx="960" cy="240"/>
              </a:xfrm>
              <a:prstGeom prst="rect">
                <a:avLst/>
              </a:prstGeom>
              <a:ln w="38100">
                <a:solidFill>
                  <a:srgbClr val="FFCC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70705" name="Line 6"/>
              <p:cNvSpPr>
                <a:spLocks noChangeShapeType="1"/>
              </p:cNvSpPr>
              <p:nvPr/>
            </p:nvSpPr>
            <p:spPr bwMode="auto">
              <a:xfrm>
                <a:off x="1824" y="1968"/>
                <a:ext cx="0" cy="432"/>
              </a:xfrm>
              <a:prstGeom prst="line">
                <a:avLst/>
              </a:prstGeom>
              <a:noFill/>
              <a:ln w="381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06" name="Line 7"/>
              <p:cNvSpPr>
                <a:spLocks noChangeShapeType="1"/>
              </p:cNvSpPr>
              <p:nvPr/>
            </p:nvSpPr>
            <p:spPr bwMode="auto">
              <a:xfrm>
                <a:off x="2352" y="2640"/>
                <a:ext cx="0" cy="432"/>
              </a:xfrm>
              <a:prstGeom prst="line">
                <a:avLst/>
              </a:prstGeom>
              <a:noFill/>
              <a:ln w="381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 useBgFill="1">
            <p:nvSpPr>
              <p:cNvPr id="70707" name="Rectangle 8"/>
              <p:cNvSpPr>
                <a:spLocks noChangeArrowheads="1"/>
              </p:cNvSpPr>
              <p:nvPr/>
            </p:nvSpPr>
            <p:spPr bwMode="auto">
              <a:xfrm>
                <a:off x="1776" y="2016"/>
                <a:ext cx="96" cy="288"/>
              </a:xfrm>
              <a:prstGeom prst="rect">
                <a:avLst/>
              </a:prstGeom>
              <a:ln w="38100">
                <a:solidFill>
                  <a:srgbClr val="FFCC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  <p:sp useBgFill="1">
            <p:nvSpPr>
              <p:cNvPr id="70708" name="Rectangle 9"/>
              <p:cNvSpPr>
                <a:spLocks noChangeArrowheads="1"/>
              </p:cNvSpPr>
              <p:nvPr/>
            </p:nvSpPr>
            <p:spPr bwMode="auto">
              <a:xfrm>
                <a:off x="2304" y="2688"/>
                <a:ext cx="96" cy="288"/>
              </a:xfrm>
              <a:prstGeom prst="rect">
                <a:avLst/>
              </a:prstGeom>
              <a:ln w="38100">
                <a:solidFill>
                  <a:srgbClr val="FFCC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70709" name="Line 10"/>
              <p:cNvSpPr>
                <a:spLocks noChangeShapeType="1"/>
              </p:cNvSpPr>
              <p:nvPr/>
            </p:nvSpPr>
            <p:spPr bwMode="auto">
              <a:xfrm flipV="1">
                <a:off x="1680" y="2400"/>
                <a:ext cx="192" cy="24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10" name="Line 11"/>
              <p:cNvSpPr>
                <a:spLocks noChangeShapeType="1"/>
              </p:cNvSpPr>
              <p:nvPr/>
            </p:nvSpPr>
            <p:spPr bwMode="auto">
              <a:xfrm flipV="1">
                <a:off x="1824" y="2400"/>
                <a:ext cx="192" cy="24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11" name="Line 12"/>
              <p:cNvSpPr>
                <a:spLocks noChangeShapeType="1"/>
              </p:cNvSpPr>
              <p:nvPr/>
            </p:nvSpPr>
            <p:spPr bwMode="auto">
              <a:xfrm flipV="1">
                <a:off x="1968" y="2400"/>
                <a:ext cx="192" cy="24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12" name="Line 13"/>
              <p:cNvSpPr>
                <a:spLocks noChangeShapeType="1"/>
              </p:cNvSpPr>
              <p:nvPr/>
            </p:nvSpPr>
            <p:spPr bwMode="auto">
              <a:xfrm flipV="1">
                <a:off x="2112" y="2400"/>
                <a:ext cx="192" cy="24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13" name="Line 14"/>
              <p:cNvSpPr>
                <a:spLocks noChangeShapeType="1"/>
              </p:cNvSpPr>
              <p:nvPr/>
            </p:nvSpPr>
            <p:spPr bwMode="auto">
              <a:xfrm flipV="1">
                <a:off x="2256" y="2400"/>
                <a:ext cx="192" cy="24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14" name="Line 15"/>
              <p:cNvSpPr>
                <a:spLocks noChangeShapeType="1"/>
              </p:cNvSpPr>
              <p:nvPr/>
            </p:nvSpPr>
            <p:spPr bwMode="auto">
              <a:xfrm flipV="1">
                <a:off x="2400" y="2400"/>
                <a:ext cx="192" cy="24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15" name="Line 16"/>
              <p:cNvSpPr>
                <a:spLocks noChangeShapeType="1"/>
              </p:cNvSpPr>
              <p:nvPr/>
            </p:nvSpPr>
            <p:spPr bwMode="auto">
              <a:xfrm flipV="1">
                <a:off x="1632" y="2400"/>
                <a:ext cx="96" cy="144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0609" name="Text Box 17"/>
              <p:cNvSpPr txBox="1">
                <a:spLocks noChangeArrowheads="1"/>
              </p:cNvSpPr>
              <p:nvPr/>
            </p:nvSpPr>
            <p:spPr bwMode="auto">
              <a:xfrm>
                <a:off x="1680" y="1728"/>
                <a:ext cx="33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cs-CZ" sz="2000">
                    <a:solidFill>
                      <a:srgbClr val="FF99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AR</a:t>
                </a:r>
              </a:p>
            </p:txBody>
          </p:sp>
        </p:grpSp>
        <p:sp>
          <p:nvSpPr>
            <p:cNvPr id="750610" name="Text Box 18"/>
            <p:cNvSpPr txBox="1">
              <a:spLocks noChangeArrowheads="1"/>
            </p:cNvSpPr>
            <p:nvPr/>
          </p:nvSpPr>
          <p:spPr bwMode="auto">
            <a:xfrm>
              <a:off x="2208" y="3072"/>
              <a:ext cx="33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0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AR</a:t>
              </a:r>
            </a:p>
          </p:txBody>
        </p:sp>
      </p:grpSp>
      <p:sp>
        <p:nvSpPr>
          <p:cNvPr id="750611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750612" name="Text Box 20"/>
          <p:cNvSpPr txBox="1">
            <a:spLocks noChangeArrowheads="1"/>
          </p:cNvSpPr>
          <p:nvPr/>
        </p:nvSpPr>
        <p:spPr bwMode="auto">
          <a:xfrm>
            <a:off x="304800" y="1676400"/>
            <a:ext cx="883920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cs-CZ" sz="28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Oxidační příkop s povrchovými aerátory</a:t>
            </a:r>
            <a:r>
              <a:rPr lang="cs-CZ" sz="28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0613" name="Line 21"/>
          <p:cNvSpPr>
            <a:spLocks noChangeShapeType="1"/>
          </p:cNvSpPr>
          <p:nvPr/>
        </p:nvSpPr>
        <p:spPr bwMode="auto">
          <a:xfrm>
            <a:off x="1143000" y="3352800"/>
            <a:ext cx="533400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14" name="Line 22"/>
          <p:cNvSpPr>
            <a:spLocks noChangeShapeType="1"/>
          </p:cNvSpPr>
          <p:nvPr/>
        </p:nvSpPr>
        <p:spPr bwMode="auto">
          <a:xfrm>
            <a:off x="2209800" y="4876800"/>
            <a:ext cx="0" cy="76200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15" name="Line 23"/>
          <p:cNvSpPr>
            <a:spLocks noChangeShapeType="1"/>
          </p:cNvSpPr>
          <p:nvPr/>
        </p:nvSpPr>
        <p:spPr bwMode="auto">
          <a:xfrm>
            <a:off x="2209800" y="5638800"/>
            <a:ext cx="3352800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16" name="Line 24"/>
          <p:cNvSpPr>
            <a:spLocks noChangeShapeType="1"/>
          </p:cNvSpPr>
          <p:nvPr/>
        </p:nvSpPr>
        <p:spPr bwMode="auto">
          <a:xfrm flipV="1">
            <a:off x="5562600" y="3962400"/>
            <a:ext cx="0" cy="167640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17" name="Line 25"/>
          <p:cNvSpPr>
            <a:spLocks noChangeShapeType="1"/>
          </p:cNvSpPr>
          <p:nvPr/>
        </p:nvSpPr>
        <p:spPr bwMode="auto">
          <a:xfrm>
            <a:off x="5562600" y="3962400"/>
            <a:ext cx="533400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0618" name="Group 26"/>
          <p:cNvGrpSpPr>
            <a:grpSpLocks/>
          </p:cNvGrpSpPr>
          <p:nvPr/>
        </p:nvGrpSpPr>
        <p:grpSpPr bwMode="auto">
          <a:xfrm>
            <a:off x="2133600" y="4419600"/>
            <a:ext cx="1219200" cy="396875"/>
            <a:chOff x="1344" y="2784"/>
            <a:chExt cx="768" cy="250"/>
          </a:xfrm>
        </p:grpSpPr>
        <p:sp>
          <p:nvSpPr>
            <p:cNvPr id="70699" name="Line 27"/>
            <p:cNvSpPr>
              <a:spLocks noChangeShapeType="1"/>
            </p:cNvSpPr>
            <p:nvPr/>
          </p:nvSpPr>
          <p:spPr bwMode="auto">
            <a:xfrm flipH="1">
              <a:off x="1344" y="2832"/>
              <a:ext cx="768" cy="0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0620" name="Text Box 28"/>
            <p:cNvSpPr txBox="1">
              <a:spLocks noChangeArrowheads="1"/>
            </p:cNvSpPr>
            <p:nvPr/>
          </p:nvSpPr>
          <p:spPr bwMode="auto">
            <a:xfrm>
              <a:off x="1536" y="2784"/>
              <a:ext cx="5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0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oxická</a:t>
              </a:r>
            </a:p>
          </p:txBody>
        </p:sp>
      </p:grpSp>
      <p:grpSp>
        <p:nvGrpSpPr>
          <p:cNvPr id="750621" name="Group 29"/>
          <p:cNvGrpSpPr>
            <a:grpSpLocks/>
          </p:cNvGrpSpPr>
          <p:nvPr/>
        </p:nvGrpSpPr>
        <p:grpSpPr bwMode="auto">
          <a:xfrm>
            <a:off x="3200400" y="3352800"/>
            <a:ext cx="1447800" cy="396875"/>
            <a:chOff x="2016" y="2112"/>
            <a:chExt cx="912" cy="250"/>
          </a:xfrm>
        </p:grpSpPr>
        <p:sp>
          <p:nvSpPr>
            <p:cNvPr id="70697" name="Line 30"/>
            <p:cNvSpPr>
              <a:spLocks noChangeShapeType="1"/>
            </p:cNvSpPr>
            <p:nvPr/>
          </p:nvSpPr>
          <p:spPr bwMode="auto">
            <a:xfrm>
              <a:off x="2016" y="2160"/>
              <a:ext cx="912" cy="0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0623" name="Text Box 31"/>
            <p:cNvSpPr txBox="1">
              <a:spLocks noChangeArrowheads="1"/>
            </p:cNvSpPr>
            <p:nvPr/>
          </p:nvSpPr>
          <p:spPr bwMode="auto">
            <a:xfrm>
              <a:off x="2016" y="2112"/>
              <a:ext cx="5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0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oxická</a:t>
              </a:r>
            </a:p>
          </p:txBody>
        </p:sp>
      </p:grpSp>
      <p:sp>
        <p:nvSpPr>
          <p:cNvPr id="750624" name="Text Box 32"/>
          <p:cNvSpPr txBox="1">
            <a:spLocks noChangeArrowheads="1"/>
          </p:cNvSpPr>
          <p:nvPr/>
        </p:nvSpPr>
        <p:spPr bwMode="auto">
          <a:xfrm>
            <a:off x="3841750" y="4343400"/>
            <a:ext cx="1100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000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anoxická</a:t>
            </a:r>
          </a:p>
        </p:txBody>
      </p:sp>
      <p:sp>
        <p:nvSpPr>
          <p:cNvPr id="750625" name="Text Box 33"/>
          <p:cNvSpPr txBox="1">
            <a:spLocks noChangeArrowheads="1"/>
          </p:cNvSpPr>
          <p:nvPr/>
        </p:nvSpPr>
        <p:spPr bwMode="auto">
          <a:xfrm>
            <a:off x="1752600" y="3200400"/>
            <a:ext cx="1100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000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anoxická</a:t>
            </a:r>
          </a:p>
        </p:txBody>
      </p:sp>
      <p:grpSp>
        <p:nvGrpSpPr>
          <p:cNvPr id="750626" name="Group 34"/>
          <p:cNvGrpSpPr>
            <a:grpSpLocks/>
          </p:cNvGrpSpPr>
          <p:nvPr/>
        </p:nvGrpSpPr>
        <p:grpSpPr bwMode="auto">
          <a:xfrm>
            <a:off x="6096000" y="3429000"/>
            <a:ext cx="1724025" cy="1066800"/>
            <a:chOff x="3840" y="2160"/>
            <a:chExt cx="1086" cy="672"/>
          </a:xfrm>
        </p:grpSpPr>
        <p:sp>
          <p:nvSpPr>
            <p:cNvPr id="70692" name="Line 35"/>
            <p:cNvSpPr>
              <a:spLocks noChangeShapeType="1"/>
            </p:cNvSpPr>
            <p:nvPr/>
          </p:nvSpPr>
          <p:spPr bwMode="auto">
            <a:xfrm>
              <a:off x="4464" y="2496"/>
              <a:ext cx="43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0693" name="Group 36"/>
            <p:cNvGrpSpPr>
              <a:grpSpLocks/>
            </p:cNvGrpSpPr>
            <p:nvPr/>
          </p:nvGrpSpPr>
          <p:grpSpPr bwMode="auto">
            <a:xfrm>
              <a:off x="3840" y="2160"/>
              <a:ext cx="624" cy="672"/>
              <a:chOff x="3840" y="2160"/>
              <a:chExt cx="624" cy="672"/>
            </a:xfrm>
          </p:grpSpPr>
          <p:sp>
            <p:nvSpPr>
              <p:cNvPr id="70695" name="Oval 37"/>
              <p:cNvSpPr>
                <a:spLocks noChangeArrowheads="1"/>
              </p:cNvSpPr>
              <p:nvPr/>
            </p:nvSpPr>
            <p:spPr bwMode="auto">
              <a:xfrm>
                <a:off x="3840" y="2160"/>
                <a:ext cx="624" cy="672"/>
              </a:xfrm>
              <a:prstGeom prst="ellipse">
                <a:avLst/>
              </a:prstGeom>
              <a:solidFill>
                <a:schemeClr val="hlink"/>
              </a:solidFill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750630" name="Text Box 38"/>
              <p:cNvSpPr txBox="1">
                <a:spLocks noChangeArrowheads="1"/>
              </p:cNvSpPr>
              <p:nvPr/>
            </p:nvSpPr>
            <p:spPr bwMode="auto">
              <a:xfrm>
                <a:off x="3984" y="2352"/>
                <a:ext cx="34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9900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cs-CZ" sz="2000">
                    <a:solidFill>
                      <a:srgbClr val="FF99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DN</a:t>
                </a:r>
              </a:p>
            </p:txBody>
          </p:sp>
        </p:grpSp>
        <p:sp>
          <p:nvSpPr>
            <p:cNvPr id="750631" name="Text Box 39"/>
            <p:cNvSpPr txBox="1">
              <a:spLocks noChangeArrowheads="1"/>
            </p:cNvSpPr>
            <p:nvPr/>
          </p:nvSpPr>
          <p:spPr bwMode="auto">
            <a:xfrm>
              <a:off x="4446" y="2208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0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odtok</a:t>
              </a:r>
            </a:p>
          </p:txBody>
        </p:sp>
      </p:grpSp>
      <p:grpSp>
        <p:nvGrpSpPr>
          <p:cNvPr id="750632" name="Group 40"/>
          <p:cNvGrpSpPr>
            <a:grpSpLocks/>
          </p:cNvGrpSpPr>
          <p:nvPr/>
        </p:nvGrpSpPr>
        <p:grpSpPr bwMode="auto">
          <a:xfrm>
            <a:off x="6629400" y="4495800"/>
            <a:ext cx="682625" cy="1981200"/>
            <a:chOff x="4176" y="2832"/>
            <a:chExt cx="430" cy="1248"/>
          </a:xfrm>
        </p:grpSpPr>
        <p:sp>
          <p:nvSpPr>
            <p:cNvPr id="70690" name="Line 41"/>
            <p:cNvSpPr>
              <a:spLocks noChangeShapeType="1"/>
            </p:cNvSpPr>
            <p:nvPr/>
          </p:nvSpPr>
          <p:spPr bwMode="auto">
            <a:xfrm>
              <a:off x="4176" y="2832"/>
              <a:ext cx="0" cy="1248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1" name="Text Box 42"/>
            <p:cNvSpPr txBox="1">
              <a:spLocks noChangeArrowheads="1"/>
            </p:cNvSpPr>
            <p:nvPr/>
          </p:nvSpPr>
          <p:spPr bwMode="auto">
            <a:xfrm>
              <a:off x="4285" y="3792"/>
              <a:ext cx="3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rgbClr val="990033"/>
                  </a:solidFill>
                  <a:latin typeface="Times New Roman" panose="02020603050405020304" pitchFamily="18" charset="0"/>
                </a:rPr>
                <a:t>PK</a:t>
              </a:r>
            </a:p>
          </p:txBody>
        </p:sp>
      </p:grpSp>
      <p:grpSp>
        <p:nvGrpSpPr>
          <p:cNvPr id="750635" name="Group 43"/>
          <p:cNvGrpSpPr>
            <a:grpSpLocks/>
          </p:cNvGrpSpPr>
          <p:nvPr/>
        </p:nvGrpSpPr>
        <p:grpSpPr bwMode="auto">
          <a:xfrm>
            <a:off x="838200" y="5715000"/>
            <a:ext cx="5791200" cy="457200"/>
            <a:chOff x="528" y="3600"/>
            <a:chExt cx="3648" cy="288"/>
          </a:xfrm>
        </p:grpSpPr>
        <p:sp>
          <p:nvSpPr>
            <p:cNvPr id="70687" name="Line 44"/>
            <p:cNvSpPr>
              <a:spLocks noChangeShapeType="1"/>
            </p:cNvSpPr>
            <p:nvPr/>
          </p:nvSpPr>
          <p:spPr bwMode="auto">
            <a:xfrm flipH="1" flipV="1">
              <a:off x="2208" y="3888"/>
              <a:ext cx="1968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8" name="Line 45"/>
            <p:cNvSpPr>
              <a:spLocks noChangeShapeType="1"/>
            </p:cNvSpPr>
            <p:nvPr/>
          </p:nvSpPr>
          <p:spPr bwMode="auto">
            <a:xfrm flipH="1">
              <a:off x="528" y="3888"/>
              <a:ext cx="1728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9" name="Text Box 46"/>
            <p:cNvSpPr txBox="1">
              <a:spLocks noChangeArrowheads="1"/>
            </p:cNvSpPr>
            <p:nvPr/>
          </p:nvSpPr>
          <p:spPr bwMode="auto">
            <a:xfrm>
              <a:off x="2155" y="3600"/>
              <a:ext cx="3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rgbClr val="990033"/>
                  </a:solidFill>
                  <a:latin typeface="Times New Roman" panose="02020603050405020304" pitchFamily="18" charset="0"/>
                </a:rPr>
                <a:t>VK</a:t>
              </a:r>
            </a:p>
          </p:txBody>
        </p:sp>
      </p:grpSp>
      <p:grpSp>
        <p:nvGrpSpPr>
          <p:cNvPr id="750639" name="Group 47"/>
          <p:cNvGrpSpPr>
            <a:grpSpLocks/>
          </p:cNvGrpSpPr>
          <p:nvPr/>
        </p:nvGrpSpPr>
        <p:grpSpPr bwMode="auto">
          <a:xfrm>
            <a:off x="838200" y="4724400"/>
            <a:ext cx="676275" cy="1447800"/>
            <a:chOff x="528" y="2976"/>
            <a:chExt cx="426" cy="912"/>
          </a:xfrm>
        </p:grpSpPr>
        <p:sp>
          <p:nvSpPr>
            <p:cNvPr id="70684" name="Line 48"/>
            <p:cNvSpPr>
              <a:spLocks noChangeShapeType="1"/>
            </p:cNvSpPr>
            <p:nvPr/>
          </p:nvSpPr>
          <p:spPr bwMode="auto">
            <a:xfrm flipV="1">
              <a:off x="528" y="3408"/>
              <a:ext cx="0" cy="48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5" name="Line 49"/>
            <p:cNvSpPr>
              <a:spLocks noChangeShapeType="1"/>
            </p:cNvSpPr>
            <p:nvPr/>
          </p:nvSpPr>
          <p:spPr bwMode="auto">
            <a:xfrm flipV="1">
              <a:off x="528" y="2976"/>
              <a:ext cx="0" cy="48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6" name="Text Box 50"/>
            <p:cNvSpPr txBox="1">
              <a:spLocks noChangeArrowheads="1"/>
            </p:cNvSpPr>
            <p:nvPr/>
          </p:nvSpPr>
          <p:spPr bwMode="auto">
            <a:xfrm>
              <a:off x="633" y="3264"/>
              <a:ext cx="3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rgbClr val="990033"/>
                  </a:solidFill>
                  <a:latin typeface="Times New Roman" panose="02020603050405020304" pitchFamily="18" charset="0"/>
                </a:rPr>
                <a:t>AS</a:t>
              </a:r>
            </a:p>
          </p:txBody>
        </p:sp>
      </p:grpSp>
      <p:grpSp>
        <p:nvGrpSpPr>
          <p:cNvPr id="750643" name="Group 51"/>
          <p:cNvGrpSpPr>
            <a:grpSpLocks/>
          </p:cNvGrpSpPr>
          <p:nvPr/>
        </p:nvGrpSpPr>
        <p:grpSpPr bwMode="auto">
          <a:xfrm>
            <a:off x="601663" y="2667000"/>
            <a:ext cx="541337" cy="2057400"/>
            <a:chOff x="379" y="1680"/>
            <a:chExt cx="341" cy="1296"/>
          </a:xfrm>
        </p:grpSpPr>
        <p:sp>
          <p:nvSpPr>
            <p:cNvPr id="70679" name="Rectangle 52"/>
            <p:cNvSpPr>
              <a:spLocks noChangeArrowheads="1"/>
            </p:cNvSpPr>
            <p:nvPr/>
          </p:nvSpPr>
          <p:spPr bwMode="auto">
            <a:xfrm>
              <a:off x="384" y="2016"/>
              <a:ext cx="336" cy="240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0680" name="Rectangle 53"/>
            <p:cNvSpPr>
              <a:spLocks noChangeArrowheads="1"/>
            </p:cNvSpPr>
            <p:nvPr/>
          </p:nvSpPr>
          <p:spPr bwMode="auto">
            <a:xfrm>
              <a:off x="384" y="2256"/>
              <a:ext cx="336" cy="240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0681" name="Rectangle 54"/>
            <p:cNvSpPr>
              <a:spLocks noChangeArrowheads="1"/>
            </p:cNvSpPr>
            <p:nvPr/>
          </p:nvSpPr>
          <p:spPr bwMode="auto">
            <a:xfrm>
              <a:off x="384" y="2496"/>
              <a:ext cx="336" cy="240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0682" name="Rectangle 55"/>
            <p:cNvSpPr>
              <a:spLocks noChangeArrowheads="1"/>
            </p:cNvSpPr>
            <p:nvPr/>
          </p:nvSpPr>
          <p:spPr bwMode="auto">
            <a:xfrm>
              <a:off x="384" y="2736"/>
              <a:ext cx="336" cy="240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50648" name="Text Box 56"/>
            <p:cNvSpPr txBox="1">
              <a:spLocks noChangeArrowheads="1"/>
            </p:cNvSpPr>
            <p:nvPr/>
          </p:nvSpPr>
          <p:spPr bwMode="auto">
            <a:xfrm>
              <a:off x="379" y="1680"/>
              <a:ext cx="33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0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KZ</a:t>
              </a:r>
            </a:p>
          </p:txBody>
        </p:sp>
      </p:grpSp>
      <p:grpSp>
        <p:nvGrpSpPr>
          <p:cNvPr id="750649" name="Group 57"/>
          <p:cNvGrpSpPr>
            <a:grpSpLocks/>
          </p:cNvGrpSpPr>
          <p:nvPr/>
        </p:nvGrpSpPr>
        <p:grpSpPr bwMode="auto">
          <a:xfrm>
            <a:off x="838200" y="6172200"/>
            <a:ext cx="801688" cy="533400"/>
            <a:chOff x="528" y="3888"/>
            <a:chExt cx="505" cy="336"/>
          </a:xfrm>
        </p:grpSpPr>
        <p:sp>
          <p:nvSpPr>
            <p:cNvPr id="70677" name="Line 58"/>
            <p:cNvSpPr>
              <a:spLocks noChangeShapeType="1"/>
            </p:cNvSpPr>
            <p:nvPr/>
          </p:nvSpPr>
          <p:spPr bwMode="auto">
            <a:xfrm flipV="1">
              <a:off x="528" y="3888"/>
              <a:ext cx="0" cy="336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8" name="Text Box 59"/>
            <p:cNvSpPr txBox="1">
              <a:spLocks noChangeArrowheads="1"/>
            </p:cNvSpPr>
            <p:nvPr/>
          </p:nvSpPr>
          <p:spPr bwMode="auto">
            <a:xfrm>
              <a:off x="536" y="3936"/>
              <a:ext cx="49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rgbClr val="990033"/>
                  </a:solidFill>
                  <a:latin typeface="Times New Roman" panose="02020603050405020304" pitchFamily="18" charset="0"/>
                </a:rPr>
                <a:t>přítok</a:t>
              </a:r>
            </a:p>
          </p:txBody>
        </p:sp>
      </p:grpSp>
      <p:sp>
        <p:nvSpPr>
          <p:cNvPr id="750652" name="Text Box 60"/>
          <p:cNvSpPr txBox="1">
            <a:spLocks noChangeArrowheads="1"/>
          </p:cNvSpPr>
          <p:nvPr/>
        </p:nvSpPr>
        <p:spPr bwMode="auto">
          <a:xfrm>
            <a:off x="5511800" y="2209800"/>
            <a:ext cx="36322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KZ	kontaktní zóna (selektor)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	aerační rotor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0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50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5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50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5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50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5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50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50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50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50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50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5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50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0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5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750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5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1" grpId="0" autoUpdateAnimBg="0"/>
      <p:bldP spid="750612" grpId="0" autoUpdateAnimBg="0"/>
      <p:bldP spid="750624" grpId="0" autoUpdateAnimBg="0"/>
      <p:bldP spid="750625" grpId="0" autoUpdateAnimBg="0"/>
      <p:bldP spid="750652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594" name="Group 2"/>
          <p:cNvGrpSpPr>
            <a:grpSpLocks/>
          </p:cNvGrpSpPr>
          <p:nvPr/>
        </p:nvGrpSpPr>
        <p:grpSpPr bwMode="auto">
          <a:xfrm>
            <a:off x="1676400" y="2743200"/>
            <a:ext cx="3276600" cy="2530475"/>
            <a:chOff x="1056" y="1728"/>
            <a:chExt cx="2064" cy="1594"/>
          </a:xfrm>
        </p:grpSpPr>
        <p:grpSp>
          <p:nvGrpSpPr>
            <p:cNvPr id="71725" name="Group 3"/>
            <p:cNvGrpSpPr>
              <a:grpSpLocks/>
            </p:cNvGrpSpPr>
            <p:nvPr/>
          </p:nvGrpSpPr>
          <p:grpSpPr bwMode="auto">
            <a:xfrm>
              <a:off x="1056" y="1728"/>
              <a:ext cx="2064" cy="1344"/>
              <a:chOff x="1056" y="1728"/>
              <a:chExt cx="2064" cy="1344"/>
            </a:xfrm>
          </p:grpSpPr>
          <p:sp>
            <p:nvSpPr>
              <p:cNvPr id="71727" name="Rectangle 4"/>
              <p:cNvSpPr>
                <a:spLocks noChangeArrowheads="1"/>
              </p:cNvSpPr>
              <p:nvPr/>
            </p:nvSpPr>
            <p:spPr bwMode="auto">
              <a:xfrm>
                <a:off x="1056" y="1968"/>
                <a:ext cx="2064" cy="1104"/>
              </a:xfrm>
              <a:prstGeom prst="rect">
                <a:avLst/>
              </a:prstGeom>
              <a:solidFill>
                <a:schemeClr val="hlink"/>
              </a:solidFill>
              <a:ln w="76200">
                <a:solidFill>
                  <a:srgbClr val="FFCC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  <p:sp useBgFill="1">
            <p:nvSpPr>
              <p:cNvPr id="71728" name="Rectangle 5"/>
              <p:cNvSpPr>
                <a:spLocks noChangeArrowheads="1"/>
              </p:cNvSpPr>
              <p:nvPr/>
            </p:nvSpPr>
            <p:spPr bwMode="auto">
              <a:xfrm>
                <a:off x="1632" y="2400"/>
                <a:ext cx="960" cy="240"/>
              </a:xfrm>
              <a:prstGeom prst="rect">
                <a:avLst/>
              </a:prstGeom>
              <a:ln w="38100">
                <a:solidFill>
                  <a:srgbClr val="FFCC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71729" name="Line 6"/>
              <p:cNvSpPr>
                <a:spLocks noChangeShapeType="1"/>
              </p:cNvSpPr>
              <p:nvPr/>
            </p:nvSpPr>
            <p:spPr bwMode="auto">
              <a:xfrm>
                <a:off x="1824" y="1968"/>
                <a:ext cx="0" cy="432"/>
              </a:xfrm>
              <a:prstGeom prst="line">
                <a:avLst/>
              </a:prstGeom>
              <a:noFill/>
              <a:ln w="381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0" name="Line 7"/>
              <p:cNvSpPr>
                <a:spLocks noChangeShapeType="1"/>
              </p:cNvSpPr>
              <p:nvPr/>
            </p:nvSpPr>
            <p:spPr bwMode="auto">
              <a:xfrm>
                <a:off x="2352" y="2640"/>
                <a:ext cx="0" cy="432"/>
              </a:xfrm>
              <a:prstGeom prst="line">
                <a:avLst/>
              </a:prstGeom>
              <a:noFill/>
              <a:ln w="381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 useBgFill="1">
            <p:nvSpPr>
              <p:cNvPr id="71731" name="Rectangle 8"/>
              <p:cNvSpPr>
                <a:spLocks noChangeArrowheads="1"/>
              </p:cNvSpPr>
              <p:nvPr/>
            </p:nvSpPr>
            <p:spPr bwMode="auto">
              <a:xfrm>
                <a:off x="1776" y="2016"/>
                <a:ext cx="96" cy="288"/>
              </a:xfrm>
              <a:prstGeom prst="rect">
                <a:avLst/>
              </a:prstGeom>
              <a:ln w="38100">
                <a:solidFill>
                  <a:srgbClr val="FFCC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  <p:sp useBgFill="1">
            <p:nvSpPr>
              <p:cNvPr id="71732" name="Rectangle 9"/>
              <p:cNvSpPr>
                <a:spLocks noChangeArrowheads="1"/>
              </p:cNvSpPr>
              <p:nvPr/>
            </p:nvSpPr>
            <p:spPr bwMode="auto">
              <a:xfrm>
                <a:off x="2304" y="2688"/>
                <a:ext cx="96" cy="288"/>
              </a:xfrm>
              <a:prstGeom prst="rect">
                <a:avLst/>
              </a:prstGeom>
              <a:ln w="38100">
                <a:solidFill>
                  <a:srgbClr val="FFCC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71733" name="Line 10"/>
              <p:cNvSpPr>
                <a:spLocks noChangeShapeType="1"/>
              </p:cNvSpPr>
              <p:nvPr/>
            </p:nvSpPr>
            <p:spPr bwMode="auto">
              <a:xfrm flipV="1">
                <a:off x="1680" y="2400"/>
                <a:ext cx="192" cy="24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4" name="Line 11"/>
              <p:cNvSpPr>
                <a:spLocks noChangeShapeType="1"/>
              </p:cNvSpPr>
              <p:nvPr/>
            </p:nvSpPr>
            <p:spPr bwMode="auto">
              <a:xfrm flipV="1">
                <a:off x="1824" y="2400"/>
                <a:ext cx="192" cy="24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5" name="Line 12"/>
              <p:cNvSpPr>
                <a:spLocks noChangeShapeType="1"/>
              </p:cNvSpPr>
              <p:nvPr/>
            </p:nvSpPr>
            <p:spPr bwMode="auto">
              <a:xfrm flipV="1">
                <a:off x="1968" y="2400"/>
                <a:ext cx="192" cy="24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6" name="Line 13"/>
              <p:cNvSpPr>
                <a:spLocks noChangeShapeType="1"/>
              </p:cNvSpPr>
              <p:nvPr/>
            </p:nvSpPr>
            <p:spPr bwMode="auto">
              <a:xfrm flipV="1">
                <a:off x="2112" y="2400"/>
                <a:ext cx="192" cy="24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7" name="Line 14"/>
              <p:cNvSpPr>
                <a:spLocks noChangeShapeType="1"/>
              </p:cNvSpPr>
              <p:nvPr/>
            </p:nvSpPr>
            <p:spPr bwMode="auto">
              <a:xfrm flipV="1">
                <a:off x="2256" y="2400"/>
                <a:ext cx="192" cy="24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8" name="Line 15"/>
              <p:cNvSpPr>
                <a:spLocks noChangeShapeType="1"/>
              </p:cNvSpPr>
              <p:nvPr/>
            </p:nvSpPr>
            <p:spPr bwMode="auto">
              <a:xfrm flipV="1">
                <a:off x="2400" y="2400"/>
                <a:ext cx="192" cy="240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9" name="Line 16"/>
              <p:cNvSpPr>
                <a:spLocks noChangeShapeType="1"/>
              </p:cNvSpPr>
              <p:nvPr/>
            </p:nvSpPr>
            <p:spPr bwMode="auto">
              <a:xfrm flipV="1">
                <a:off x="1632" y="2400"/>
                <a:ext cx="96" cy="144"/>
              </a:xfrm>
              <a:prstGeom prst="line">
                <a:avLst/>
              </a:prstGeom>
              <a:noFill/>
              <a:ln w="25400">
                <a:solidFill>
                  <a:srgbClr val="FFCC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0609" name="Text Box 17"/>
              <p:cNvSpPr txBox="1">
                <a:spLocks noChangeArrowheads="1"/>
              </p:cNvSpPr>
              <p:nvPr/>
            </p:nvSpPr>
            <p:spPr bwMode="auto">
              <a:xfrm>
                <a:off x="1680" y="1728"/>
                <a:ext cx="33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cs-CZ" sz="2000">
                    <a:solidFill>
                      <a:srgbClr val="FF99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AR</a:t>
                </a:r>
              </a:p>
            </p:txBody>
          </p:sp>
        </p:grpSp>
        <p:sp>
          <p:nvSpPr>
            <p:cNvPr id="750610" name="Text Box 18"/>
            <p:cNvSpPr txBox="1">
              <a:spLocks noChangeArrowheads="1"/>
            </p:cNvSpPr>
            <p:nvPr/>
          </p:nvSpPr>
          <p:spPr bwMode="auto">
            <a:xfrm>
              <a:off x="2208" y="3072"/>
              <a:ext cx="33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0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AR</a:t>
              </a:r>
            </a:p>
          </p:txBody>
        </p:sp>
      </p:grpSp>
      <p:sp>
        <p:nvSpPr>
          <p:cNvPr id="750611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en-US" smtClean="0">
                <a:solidFill>
                  <a:srgbClr val="990033"/>
                </a:solidFill>
                <a:latin typeface="Times New Roman" panose="02020603050405020304" pitchFamily="18" charset="0"/>
              </a:rPr>
              <a:t>ZÁKLADNÍ TYPY AKTIVAČNÍHO PROCESU</a:t>
            </a:r>
          </a:p>
        </p:txBody>
      </p:sp>
      <p:sp>
        <p:nvSpPr>
          <p:cNvPr id="750612" name="Text Box 20"/>
          <p:cNvSpPr txBox="1">
            <a:spLocks noChangeArrowheads="1"/>
          </p:cNvSpPr>
          <p:nvPr/>
        </p:nvSpPr>
        <p:spPr bwMode="auto">
          <a:xfrm>
            <a:off x="304800" y="1676400"/>
            <a:ext cx="883920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cs-CZ" sz="28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Oxidační příkop s povrchovými aerátory</a:t>
            </a:r>
            <a:r>
              <a:rPr lang="cs-CZ" sz="28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defRPr/>
            </a:pPr>
            <a:endParaRPr lang="cs-CZ" sz="280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0613" name="Line 21"/>
          <p:cNvSpPr>
            <a:spLocks noChangeShapeType="1"/>
          </p:cNvSpPr>
          <p:nvPr/>
        </p:nvSpPr>
        <p:spPr bwMode="auto">
          <a:xfrm>
            <a:off x="1143000" y="3352800"/>
            <a:ext cx="533400" cy="0"/>
          </a:xfrm>
          <a:prstGeom prst="line">
            <a:avLst/>
          </a:prstGeom>
          <a:noFill/>
          <a:ln w="25400">
            <a:solidFill>
              <a:srgbClr val="FFCC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14" name="Line 22"/>
          <p:cNvSpPr>
            <a:spLocks noChangeShapeType="1"/>
          </p:cNvSpPr>
          <p:nvPr/>
        </p:nvSpPr>
        <p:spPr bwMode="auto">
          <a:xfrm>
            <a:off x="2209800" y="4876800"/>
            <a:ext cx="0" cy="76200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15" name="Line 23"/>
          <p:cNvSpPr>
            <a:spLocks noChangeShapeType="1"/>
          </p:cNvSpPr>
          <p:nvPr/>
        </p:nvSpPr>
        <p:spPr bwMode="auto">
          <a:xfrm>
            <a:off x="2209800" y="5638800"/>
            <a:ext cx="3352800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16" name="Line 24"/>
          <p:cNvSpPr>
            <a:spLocks noChangeShapeType="1"/>
          </p:cNvSpPr>
          <p:nvPr/>
        </p:nvSpPr>
        <p:spPr bwMode="auto">
          <a:xfrm flipV="1">
            <a:off x="5562600" y="3962400"/>
            <a:ext cx="0" cy="167640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17" name="Line 25"/>
          <p:cNvSpPr>
            <a:spLocks noChangeShapeType="1"/>
          </p:cNvSpPr>
          <p:nvPr/>
        </p:nvSpPr>
        <p:spPr bwMode="auto">
          <a:xfrm>
            <a:off x="5562600" y="3962400"/>
            <a:ext cx="533400" cy="0"/>
          </a:xfrm>
          <a:prstGeom prst="line">
            <a:avLst/>
          </a:prstGeom>
          <a:noFill/>
          <a:ln w="25400">
            <a:solidFill>
              <a:srgbClr val="99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50618" name="Group 26"/>
          <p:cNvGrpSpPr>
            <a:grpSpLocks/>
          </p:cNvGrpSpPr>
          <p:nvPr/>
        </p:nvGrpSpPr>
        <p:grpSpPr bwMode="auto">
          <a:xfrm>
            <a:off x="2133600" y="4419600"/>
            <a:ext cx="1219200" cy="396875"/>
            <a:chOff x="1344" y="2784"/>
            <a:chExt cx="768" cy="250"/>
          </a:xfrm>
        </p:grpSpPr>
        <p:sp>
          <p:nvSpPr>
            <p:cNvPr id="71723" name="Line 27"/>
            <p:cNvSpPr>
              <a:spLocks noChangeShapeType="1"/>
            </p:cNvSpPr>
            <p:nvPr/>
          </p:nvSpPr>
          <p:spPr bwMode="auto">
            <a:xfrm flipH="1">
              <a:off x="1344" y="2832"/>
              <a:ext cx="768" cy="0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0620" name="Text Box 28"/>
            <p:cNvSpPr txBox="1">
              <a:spLocks noChangeArrowheads="1"/>
            </p:cNvSpPr>
            <p:nvPr/>
          </p:nvSpPr>
          <p:spPr bwMode="auto">
            <a:xfrm>
              <a:off x="1536" y="2784"/>
              <a:ext cx="5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0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oxická</a:t>
              </a:r>
            </a:p>
          </p:txBody>
        </p:sp>
      </p:grpSp>
      <p:grpSp>
        <p:nvGrpSpPr>
          <p:cNvPr id="750621" name="Group 29"/>
          <p:cNvGrpSpPr>
            <a:grpSpLocks/>
          </p:cNvGrpSpPr>
          <p:nvPr/>
        </p:nvGrpSpPr>
        <p:grpSpPr bwMode="auto">
          <a:xfrm>
            <a:off x="3200400" y="3352800"/>
            <a:ext cx="1447800" cy="396875"/>
            <a:chOff x="2016" y="2112"/>
            <a:chExt cx="912" cy="250"/>
          </a:xfrm>
        </p:grpSpPr>
        <p:sp>
          <p:nvSpPr>
            <p:cNvPr id="71721" name="Line 30"/>
            <p:cNvSpPr>
              <a:spLocks noChangeShapeType="1"/>
            </p:cNvSpPr>
            <p:nvPr/>
          </p:nvSpPr>
          <p:spPr bwMode="auto">
            <a:xfrm>
              <a:off x="2016" y="2160"/>
              <a:ext cx="912" cy="0"/>
            </a:xfrm>
            <a:prstGeom prst="line">
              <a:avLst/>
            </a:prstGeom>
            <a:noFill/>
            <a:ln w="25400">
              <a:solidFill>
                <a:srgbClr val="FFCC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0623" name="Text Box 31"/>
            <p:cNvSpPr txBox="1">
              <a:spLocks noChangeArrowheads="1"/>
            </p:cNvSpPr>
            <p:nvPr/>
          </p:nvSpPr>
          <p:spPr bwMode="auto">
            <a:xfrm>
              <a:off x="2016" y="2112"/>
              <a:ext cx="5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0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oxická</a:t>
              </a:r>
            </a:p>
          </p:txBody>
        </p:sp>
      </p:grpSp>
      <p:sp>
        <p:nvSpPr>
          <p:cNvPr id="750624" name="Text Box 32"/>
          <p:cNvSpPr txBox="1">
            <a:spLocks noChangeArrowheads="1"/>
          </p:cNvSpPr>
          <p:nvPr/>
        </p:nvSpPr>
        <p:spPr bwMode="auto">
          <a:xfrm>
            <a:off x="3841750" y="4343400"/>
            <a:ext cx="1100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000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anoxická</a:t>
            </a:r>
          </a:p>
        </p:txBody>
      </p:sp>
      <p:sp>
        <p:nvSpPr>
          <p:cNvPr id="750625" name="Text Box 33"/>
          <p:cNvSpPr txBox="1">
            <a:spLocks noChangeArrowheads="1"/>
          </p:cNvSpPr>
          <p:nvPr/>
        </p:nvSpPr>
        <p:spPr bwMode="auto">
          <a:xfrm>
            <a:off x="1752600" y="3200400"/>
            <a:ext cx="1100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  <a:defRPr/>
            </a:pPr>
            <a:r>
              <a:rPr lang="cs-CZ" sz="2000">
                <a:solidFill>
                  <a:srgbClr val="FF99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anoxická</a:t>
            </a:r>
          </a:p>
        </p:txBody>
      </p:sp>
      <p:grpSp>
        <p:nvGrpSpPr>
          <p:cNvPr id="750626" name="Group 34"/>
          <p:cNvGrpSpPr>
            <a:grpSpLocks/>
          </p:cNvGrpSpPr>
          <p:nvPr/>
        </p:nvGrpSpPr>
        <p:grpSpPr bwMode="auto">
          <a:xfrm>
            <a:off x="6096000" y="3429000"/>
            <a:ext cx="1724025" cy="1066800"/>
            <a:chOff x="3840" y="2160"/>
            <a:chExt cx="1086" cy="672"/>
          </a:xfrm>
        </p:grpSpPr>
        <p:sp>
          <p:nvSpPr>
            <p:cNvPr id="71716" name="Line 35"/>
            <p:cNvSpPr>
              <a:spLocks noChangeShapeType="1"/>
            </p:cNvSpPr>
            <p:nvPr/>
          </p:nvSpPr>
          <p:spPr bwMode="auto">
            <a:xfrm>
              <a:off x="4464" y="2496"/>
              <a:ext cx="432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717" name="Group 36"/>
            <p:cNvGrpSpPr>
              <a:grpSpLocks/>
            </p:cNvGrpSpPr>
            <p:nvPr/>
          </p:nvGrpSpPr>
          <p:grpSpPr bwMode="auto">
            <a:xfrm>
              <a:off x="3840" y="2160"/>
              <a:ext cx="624" cy="672"/>
              <a:chOff x="3840" y="2160"/>
              <a:chExt cx="624" cy="672"/>
            </a:xfrm>
          </p:grpSpPr>
          <p:sp>
            <p:nvSpPr>
              <p:cNvPr id="71719" name="Oval 37"/>
              <p:cNvSpPr>
                <a:spLocks noChangeArrowheads="1"/>
              </p:cNvSpPr>
              <p:nvPr/>
            </p:nvSpPr>
            <p:spPr bwMode="auto">
              <a:xfrm>
                <a:off x="3840" y="2160"/>
                <a:ext cx="624" cy="672"/>
              </a:xfrm>
              <a:prstGeom prst="ellipse">
                <a:avLst/>
              </a:prstGeom>
              <a:solidFill>
                <a:schemeClr val="hlink"/>
              </a:solidFill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en-US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750630" name="Text Box 38"/>
              <p:cNvSpPr txBox="1">
                <a:spLocks noChangeArrowheads="1"/>
              </p:cNvSpPr>
              <p:nvPr/>
            </p:nvSpPr>
            <p:spPr bwMode="auto">
              <a:xfrm>
                <a:off x="3984" y="2352"/>
                <a:ext cx="34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9900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spcBef>
                    <a:spcPct val="20000"/>
                  </a:spcBef>
                  <a:buClr>
                    <a:schemeClr val="tx1"/>
                  </a:buClr>
                  <a:buSzPct val="80000"/>
                  <a:buFont typeface="Wingdings" pitchFamily="2" charset="2"/>
                  <a:buNone/>
                  <a:defRPr/>
                </a:pPr>
                <a:r>
                  <a:rPr lang="cs-CZ" sz="2000">
                    <a:solidFill>
                      <a:srgbClr val="FF9966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DN</a:t>
                </a:r>
              </a:p>
            </p:txBody>
          </p:sp>
        </p:grpSp>
        <p:sp>
          <p:nvSpPr>
            <p:cNvPr id="750631" name="Text Box 39"/>
            <p:cNvSpPr txBox="1">
              <a:spLocks noChangeArrowheads="1"/>
            </p:cNvSpPr>
            <p:nvPr/>
          </p:nvSpPr>
          <p:spPr bwMode="auto">
            <a:xfrm>
              <a:off x="4446" y="2208"/>
              <a:ext cx="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0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odtok</a:t>
              </a:r>
            </a:p>
          </p:txBody>
        </p:sp>
      </p:grpSp>
      <p:grpSp>
        <p:nvGrpSpPr>
          <p:cNvPr id="750632" name="Group 40"/>
          <p:cNvGrpSpPr>
            <a:grpSpLocks/>
          </p:cNvGrpSpPr>
          <p:nvPr/>
        </p:nvGrpSpPr>
        <p:grpSpPr bwMode="auto">
          <a:xfrm>
            <a:off x="6629400" y="4495800"/>
            <a:ext cx="682625" cy="1981200"/>
            <a:chOff x="4176" y="2832"/>
            <a:chExt cx="430" cy="1248"/>
          </a:xfrm>
        </p:grpSpPr>
        <p:sp>
          <p:nvSpPr>
            <p:cNvPr id="71714" name="Line 41"/>
            <p:cNvSpPr>
              <a:spLocks noChangeShapeType="1"/>
            </p:cNvSpPr>
            <p:nvPr/>
          </p:nvSpPr>
          <p:spPr bwMode="auto">
            <a:xfrm>
              <a:off x="4176" y="2832"/>
              <a:ext cx="0" cy="1248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5" name="Text Box 42"/>
            <p:cNvSpPr txBox="1">
              <a:spLocks noChangeArrowheads="1"/>
            </p:cNvSpPr>
            <p:nvPr/>
          </p:nvSpPr>
          <p:spPr bwMode="auto">
            <a:xfrm>
              <a:off x="4285" y="3792"/>
              <a:ext cx="3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rgbClr val="990033"/>
                  </a:solidFill>
                  <a:latin typeface="Times New Roman" panose="02020603050405020304" pitchFamily="18" charset="0"/>
                </a:rPr>
                <a:t>PK</a:t>
              </a:r>
            </a:p>
          </p:txBody>
        </p:sp>
      </p:grpSp>
      <p:grpSp>
        <p:nvGrpSpPr>
          <p:cNvPr id="750635" name="Group 43"/>
          <p:cNvGrpSpPr>
            <a:grpSpLocks/>
          </p:cNvGrpSpPr>
          <p:nvPr/>
        </p:nvGrpSpPr>
        <p:grpSpPr bwMode="auto">
          <a:xfrm>
            <a:off x="838200" y="5715000"/>
            <a:ext cx="5791200" cy="457200"/>
            <a:chOff x="528" y="3600"/>
            <a:chExt cx="3648" cy="288"/>
          </a:xfrm>
        </p:grpSpPr>
        <p:sp>
          <p:nvSpPr>
            <p:cNvPr id="71711" name="Line 44"/>
            <p:cNvSpPr>
              <a:spLocks noChangeShapeType="1"/>
            </p:cNvSpPr>
            <p:nvPr/>
          </p:nvSpPr>
          <p:spPr bwMode="auto">
            <a:xfrm flipH="1" flipV="1">
              <a:off x="2208" y="3888"/>
              <a:ext cx="1968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2" name="Line 45"/>
            <p:cNvSpPr>
              <a:spLocks noChangeShapeType="1"/>
            </p:cNvSpPr>
            <p:nvPr/>
          </p:nvSpPr>
          <p:spPr bwMode="auto">
            <a:xfrm flipH="1">
              <a:off x="528" y="3888"/>
              <a:ext cx="1728" cy="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3" name="Text Box 46"/>
            <p:cNvSpPr txBox="1">
              <a:spLocks noChangeArrowheads="1"/>
            </p:cNvSpPr>
            <p:nvPr/>
          </p:nvSpPr>
          <p:spPr bwMode="auto">
            <a:xfrm>
              <a:off x="2155" y="3600"/>
              <a:ext cx="3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rgbClr val="990033"/>
                  </a:solidFill>
                  <a:latin typeface="Times New Roman" panose="02020603050405020304" pitchFamily="18" charset="0"/>
                </a:rPr>
                <a:t>VK</a:t>
              </a:r>
            </a:p>
          </p:txBody>
        </p:sp>
      </p:grpSp>
      <p:grpSp>
        <p:nvGrpSpPr>
          <p:cNvPr id="750639" name="Group 47"/>
          <p:cNvGrpSpPr>
            <a:grpSpLocks/>
          </p:cNvGrpSpPr>
          <p:nvPr/>
        </p:nvGrpSpPr>
        <p:grpSpPr bwMode="auto">
          <a:xfrm>
            <a:off x="838200" y="4724400"/>
            <a:ext cx="676275" cy="1447800"/>
            <a:chOff x="528" y="2976"/>
            <a:chExt cx="426" cy="912"/>
          </a:xfrm>
        </p:grpSpPr>
        <p:sp>
          <p:nvSpPr>
            <p:cNvPr id="71708" name="Line 48"/>
            <p:cNvSpPr>
              <a:spLocks noChangeShapeType="1"/>
            </p:cNvSpPr>
            <p:nvPr/>
          </p:nvSpPr>
          <p:spPr bwMode="auto">
            <a:xfrm flipV="1">
              <a:off x="528" y="3408"/>
              <a:ext cx="0" cy="48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9" name="Line 49"/>
            <p:cNvSpPr>
              <a:spLocks noChangeShapeType="1"/>
            </p:cNvSpPr>
            <p:nvPr/>
          </p:nvSpPr>
          <p:spPr bwMode="auto">
            <a:xfrm flipV="1">
              <a:off x="528" y="2976"/>
              <a:ext cx="0" cy="480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0" name="Text Box 50"/>
            <p:cNvSpPr txBox="1">
              <a:spLocks noChangeArrowheads="1"/>
            </p:cNvSpPr>
            <p:nvPr/>
          </p:nvSpPr>
          <p:spPr bwMode="auto">
            <a:xfrm>
              <a:off x="633" y="3264"/>
              <a:ext cx="32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rgbClr val="990033"/>
                  </a:solidFill>
                  <a:latin typeface="Times New Roman" panose="02020603050405020304" pitchFamily="18" charset="0"/>
                </a:rPr>
                <a:t>AS</a:t>
              </a:r>
            </a:p>
          </p:txBody>
        </p:sp>
      </p:grpSp>
      <p:grpSp>
        <p:nvGrpSpPr>
          <p:cNvPr id="750643" name="Group 51"/>
          <p:cNvGrpSpPr>
            <a:grpSpLocks/>
          </p:cNvGrpSpPr>
          <p:nvPr/>
        </p:nvGrpSpPr>
        <p:grpSpPr bwMode="auto">
          <a:xfrm>
            <a:off x="601663" y="2667000"/>
            <a:ext cx="541337" cy="2057400"/>
            <a:chOff x="379" y="1680"/>
            <a:chExt cx="341" cy="1296"/>
          </a:xfrm>
        </p:grpSpPr>
        <p:sp>
          <p:nvSpPr>
            <p:cNvPr id="71703" name="Rectangle 52"/>
            <p:cNvSpPr>
              <a:spLocks noChangeArrowheads="1"/>
            </p:cNvSpPr>
            <p:nvPr/>
          </p:nvSpPr>
          <p:spPr bwMode="auto">
            <a:xfrm>
              <a:off x="384" y="2016"/>
              <a:ext cx="336" cy="240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1704" name="Rectangle 53"/>
            <p:cNvSpPr>
              <a:spLocks noChangeArrowheads="1"/>
            </p:cNvSpPr>
            <p:nvPr/>
          </p:nvSpPr>
          <p:spPr bwMode="auto">
            <a:xfrm>
              <a:off x="384" y="2256"/>
              <a:ext cx="336" cy="240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1705" name="Rectangle 54"/>
            <p:cNvSpPr>
              <a:spLocks noChangeArrowheads="1"/>
            </p:cNvSpPr>
            <p:nvPr/>
          </p:nvSpPr>
          <p:spPr bwMode="auto">
            <a:xfrm>
              <a:off x="384" y="2496"/>
              <a:ext cx="336" cy="240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1706" name="Rectangle 55"/>
            <p:cNvSpPr>
              <a:spLocks noChangeArrowheads="1"/>
            </p:cNvSpPr>
            <p:nvPr/>
          </p:nvSpPr>
          <p:spPr bwMode="auto">
            <a:xfrm>
              <a:off x="384" y="2736"/>
              <a:ext cx="336" cy="240"/>
            </a:xfrm>
            <a:prstGeom prst="rect">
              <a:avLst/>
            </a:prstGeom>
            <a:solidFill>
              <a:schemeClr val="hlink"/>
            </a:solidFill>
            <a:ln w="38100">
              <a:solidFill>
                <a:srgbClr val="FFCC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en-US">
                <a:solidFill>
                  <a:schemeClr val="tx1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750648" name="Text Box 56"/>
            <p:cNvSpPr txBox="1">
              <a:spLocks noChangeArrowheads="1"/>
            </p:cNvSpPr>
            <p:nvPr/>
          </p:nvSpPr>
          <p:spPr bwMode="auto">
            <a:xfrm>
              <a:off x="379" y="1680"/>
              <a:ext cx="33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SzPct val="80000"/>
                <a:buFont typeface="Wingdings" pitchFamily="2" charset="2"/>
                <a:buNone/>
                <a:defRPr/>
              </a:pPr>
              <a:r>
                <a:rPr lang="cs-CZ" sz="2000">
                  <a:solidFill>
                    <a:srgbClr val="FF99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KZ</a:t>
              </a:r>
            </a:p>
          </p:txBody>
        </p:sp>
      </p:grpSp>
      <p:grpSp>
        <p:nvGrpSpPr>
          <p:cNvPr id="750649" name="Group 57"/>
          <p:cNvGrpSpPr>
            <a:grpSpLocks/>
          </p:cNvGrpSpPr>
          <p:nvPr/>
        </p:nvGrpSpPr>
        <p:grpSpPr bwMode="auto">
          <a:xfrm>
            <a:off x="838200" y="6172200"/>
            <a:ext cx="801688" cy="533400"/>
            <a:chOff x="528" y="3888"/>
            <a:chExt cx="505" cy="336"/>
          </a:xfrm>
        </p:grpSpPr>
        <p:sp>
          <p:nvSpPr>
            <p:cNvPr id="71701" name="Line 58"/>
            <p:cNvSpPr>
              <a:spLocks noChangeShapeType="1"/>
            </p:cNvSpPr>
            <p:nvPr/>
          </p:nvSpPr>
          <p:spPr bwMode="auto">
            <a:xfrm flipV="1">
              <a:off x="528" y="3888"/>
              <a:ext cx="0" cy="336"/>
            </a:xfrm>
            <a:prstGeom prst="line">
              <a:avLst/>
            </a:prstGeom>
            <a:noFill/>
            <a:ln w="25400">
              <a:solidFill>
                <a:srgbClr val="9900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2" name="Text Box 59"/>
            <p:cNvSpPr txBox="1">
              <a:spLocks noChangeArrowheads="1"/>
            </p:cNvSpPr>
            <p:nvPr/>
          </p:nvSpPr>
          <p:spPr bwMode="auto">
            <a:xfrm>
              <a:off x="536" y="3936"/>
              <a:ext cx="49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None/>
              </a:pPr>
              <a:r>
                <a:rPr lang="cs-CZ" altLang="en-US" sz="2000">
                  <a:solidFill>
                    <a:srgbClr val="990033"/>
                  </a:solidFill>
                  <a:latin typeface="Times New Roman" panose="02020603050405020304" pitchFamily="18" charset="0"/>
                </a:rPr>
                <a:t>přítok</a:t>
              </a:r>
            </a:p>
          </p:txBody>
        </p:sp>
      </p:grpSp>
      <p:sp>
        <p:nvSpPr>
          <p:cNvPr id="750652" name="Text Box 60"/>
          <p:cNvSpPr txBox="1">
            <a:spLocks noChangeArrowheads="1"/>
          </p:cNvSpPr>
          <p:nvPr/>
        </p:nvSpPr>
        <p:spPr bwMode="auto">
          <a:xfrm>
            <a:off x="5511800" y="2209800"/>
            <a:ext cx="36322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KZ	kontaktní zóna (selektor)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cs-CZ" alt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	aerační rotor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0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50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5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50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5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50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5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50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50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50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5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50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50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5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50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0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5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750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50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611" grpId="0" autoUpdateAnimBg="0"/>
      <p:bldP spid="750612" grpId="0" autoUpdateAnimBg="0"/>
      <p:bldP spid="750624" grpId="0" autoUpdateAnimBg="0"/>
      <p:bldP spid="750625" grpId="0" autoUpdateAnimBg="0"/>
      <p:bldP spid="750652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telc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batelov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polna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datum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75779" name="Zástupný symbol pro zápatí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7578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4E6AB3A-2D0E-4458-AD20-AAD024842E50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68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7578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datum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76803" name="Zástupný symbol pro zápatí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7680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6909EB5-69D3-4620-835C-49871DF8309E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76805" name="Picture 2" descr="C:\Users\hlavinek.UVHO\Documents\Zakázky\Dyje-Ochrana vod\Fotky-postup prací\Nové Město na Moravě\P4130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595313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BIOLOGICKÉ ČIŠTĚNÍ ODPADNÍCH VOD</a:t>
            </a:r>
          </a:p>
        </p:txBody>
      </p:sp>
      <p:sp>
        <p:nvSpPr>
          <p:cNvPr id="69427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447088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en-US" sz="2600" baseline="-250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Substrát 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z="26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organická hmota nebo živiny</a:t>
            </a:r>
            <a:endParaRPr lang="cs-CZ" altLang="en-US" sz="26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en-US" sz="13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likvidována během </a:t>
            </a:r>
            <a:endParaRPr lang="cs-CZ" altLang="en-US" sz="260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en-US" sz="2600" smtClean="0">
                <a:latin typeface="Times New Roman" panose="02020603050405020304" pitchFamily="18" charset="0"/>
              </a:rPr>
              <a:t>	</a:t>
            </a:r>
            <a:r>
              <a:rPr lang="cs-CZ" altLang="en-US" sz="2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biologického čištění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en-US" sz="2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3317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13318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90ADBF4-7391-4BB1-BB1C-5DF5D1EE6FAE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694276" name="Picture 4" descr="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38400"/>
            <a:ext cx="3733800" cy="327660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9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9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274" grpId="0" autoUpdateAnimBg="0"/>
      <p:bldP spid="694275" grpId="0" build="p" autoUpdateAnimBg="0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datum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77827" name="Zástupný symbol pro zápatí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778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EAE0451-979B-4ACE-A4F1-2F4B533A1630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datum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78851" name="Zástupný symbol pro zápatí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788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E173CA8-02E8-4B69-AEC0-DF6E4ADA36B2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71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7885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datum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79875" name="Zástupný symbol pro zápatí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798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81C2D31-E135-4335-B2C3-3A1255693918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72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7987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datum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80899" name="Zástupný symbol pro zápatí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809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1E45DF2-258D-475C-A9BE-028A279F7BD0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73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8090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datum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81923" name="Zástupný symbol pro zápatí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8192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F753702-765B-4DC3-9398-929AEC56D6A4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74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819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datum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82947" name="Zástupný symbol pro zápatí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8294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4369C2A-42CD-48D9-9872-6855E0B6579C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75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829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644900"/>
            <a:ext cx="21793200" cy="163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datum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83971" name="Zástupný symbol pro zápatí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839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4750F76-C4D8-4E6C-B9B0-1740693CABA3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76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595313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BIOLOGICKÉ ČIŠTĚNÍ ODPADNÍCH VOD</a:t>
            </a:r>
          </a:p>
        </p:txBody>
      </p:sp>
      <p:sp>
        <p:nvSpPr>
          <p:cNvPr id="69529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05000"/>
            <a:ext cx="8591550" cy="4114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300" baseline="-250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Suspended-growth 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směsná kultura ve</a:t>
            </a: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			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vznosu</a:t>
            </a: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mikroorganismy jsou v suspenzi </a:t>
            </a: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vodě</a:t>
            </a: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Attached-growth 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biofilmový systém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1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Blip>
                <a:blip r:embed="rId2"/>
              </a:buBlip>
              <a:defRPr/>
            </a:pP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mikroorganismy jsou tzv. mobilizované,</a:t>
            </a: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jest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připojené, přisedlé apod. </a:t>
            </a: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	</a:t>
            </a:r>
            <a:r>
              <a:rPr lang="cs-CZ" altLang="en-US" sz="21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nějakému nosiči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en-US" sz="210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4341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1434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7148056-1E3D-4406-B953-35027EF0C040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695300" name="Picture 4" descr="CES-240_fig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508500"/>
            <a:ext cx="2884487" cy="1585913"/>
          </a:xfrm>
          <a:prstGeom prst="rect">
            <a:avLst/>
          </a:prstGeom>
          <a:solidFill>
            <a:srgbClr val="FFCC66"/>
          </a:solidFill>
          <a:ln w="38100">
            <a:solidFill>
              <a:srgbClr val="FFCC66"/>
            </a:solidFill>
            <a:miter lim="800000"/>
            <a:headEnd/>
            <a:tailEnd/>
          </a:ln>
        </p:spPr>
      </p:pic>
      <p:pic>
        <p:nvPicPr>
          <p:cNvPr id="695301" name="Picture 5" descr="aktiv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2971800" cy="2590800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9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9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9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95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9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5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95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298" grpId="0" autoUpdateAnimBg="0"/>
      <p:bldP spid="695299" grpId="0" build="p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686800" cy="668338"/>
          </a:xfrm>
        </p:spPr>
        <p:txBody>
          <a:bodyPr/>
          <a:lstStyle/>
          <a:p>
            <a:pPr eaLnBrk="1" hangingPunct="1"/>
            <a:r>
              <a:rPr lang="cs-CZ" altLang="en-US" sz="3200" b="1" smtClean="0">
                <a:solidFill>
                  <a:srgbClr val="990033"/>
                </a:solidFill>
                <a:latin typeface="Times New Roman" panose="02020603050405020304" pitchFamily="18" charset="0"/>
              </a:rPr>
              <a:t>BIOLOGICKÉ ČIŠTĚNÍ ODPADNÍCH VOD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idx="1"/>
          </p:nvPr>
        </p:nvSpPr>
        <p:spPr>
          <a:xfrm>
            <a:off x="311150" y="1773238"/>
            <a:ext cx="8520113" cy="4132262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cs-CZ" altLang="en-US" sz="2600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 mikroorganismů</a:t>
            </a:r>
            <a:endParaRPr lang="cs-CZ" altLang="en-US" sz="2600" smtClean="0">
              <a:solidFill>
                <a:srgbClr val="990033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None/>
            </a:pPr>
            <a:endParaRPr lang="cs-CZ" altLang="en-US" sz="2600" smtClean="0">
              <a:solidFill>
                <a:srgbClr val="FF9966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z="2600" smtClean="0">
                <a:latin typeface="Times New Roman" panose="02020603050405020304" pitchFamily="18" charset="0"/>
              </a:rPr>
              <a:t>biologické odbourávání znečištění za vzniku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en-US" sz="1300" smtClean="0">
              <a:latin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různ</a:t>
            </a:r>
            <a:r>
              <a:rPr lang="cs-CZ" altLang="en-US" smtClean="0">
                <a:latin typeface="Times New Roman" panose="02020603050405020304" pitchFamily="18" charset="0"/>
              </a:rPr>
              <a:t>ých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plyn</a:t>
            </a:r>
            <a:r>
              <a:rPr lang="cs-CZ" altLang="en-US" smtClean="0">
                <a:latin typeface="Times New Roman" panose="02020603050405020304" pitchFamily="18" charset="0"/>
              </a:rPr>
              <a:t>ů</a:t>
            </a:r>
          </a:p>
          <a:p>
            <a:pPr lvl="1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vod</a:t>
            </a:r>
            <a:r>
              <a:rPr lang="cs-CZ" altLang="en-US" smtClean="0">
                <a:latin typeface="Times New Roman" panose="02020603050405020304" pitchFamily="18" charset="0"/>
              </a:rPr>
              <a:t>y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en-US" smtClean="0">
              <a:latin typeface="Times New Roman" panose="02020603050405020304" pitchFamily="18" charset="0"/>
            </a:endParaRPr>
          </a:p>
          <a:p>
            <a:pPr lvl="1" eaLnBrk="1" hangingPunct="1">
              <a:buFont typeface="Wingdings" panose="05000000000000000000" pitchFamily="2" charset="2"/>
              <a:buBlip>
                <a:blip r:embed="rId2"/>
              </a:buBlip>
            </a:pP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buněčn</a:t>
            </a:r>
            <a:r>
              <a:rPr lang="cs-CZ" altLang="en-US" smtClean="0">
                <a:latin typeface="Times New Roman" panose="02020603050405020304" pitchFamily="18" charset="0"/>
              </a:rPr>
              <a:t>é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hmot</a:t>
            </a:r>
            <a:r>
              <a:rPr lang="cs-CZ" altLang="en-US" smtClean="0">
                <a:latin typeface="Times New Roman" panose="02020603050405020304" pitchFamily="18" charset="0"/>
              </a:rPr>
              <a:t>y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</a:t>
            </a:r>
            <a:r>
              <a:rPr lang="cs-CZ" altLang="en-US" smtClean="0">
                <a:latin typeface="Times New Roman" panose="02020603050405020304" pitchFamily="18" charset="0"/>
              </a:rPr>
              <a:t> 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specifickou hmotností o něco vyšší nežli voda 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en-US" smtClean="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cs-CZ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oddělena gravitačně sedimentací. </a:t>
            </a:r>
            <a:endParaRPr lang="cs-CZ" altLang="en-US" smtClean="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en-US" sz="2600" smtClean="0">
              <a:solidFill>
                <a:srgbClr val="FFCC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Zástupný symbol pro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  <a:latin typeface="Verdana" panose="020B0604030504040204" pitchFamily="34" charset="0"/>
              </a:rPr>
              <a:t>verze 2018</a:t>
            </a:r>
            <a:endParaRPr lang="cs-CZ" altLang="en-US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1536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t>ČVUT FSv KZEI</a:t>
            </a:r>
          </a:p>
        </p:txBody>
      </p:sp>
      <p:sp>
        <p:nvSpPr>
          <p:cNvPr id="1536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2A71D50-96D2-4BD5-9662-1973BDB75EB0}" type="slidenum">
              <a:rPr lang="cs-CZ" altLang="en-US" smtClean="0">
                <a:solidFill>
                  <a:schemeClr val="tx1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cs-CZ" altLang="en-US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696324" name="Picture 4" descr="2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>
            <a:fillRect/>
          </a:stretch>
        </p:blipFill>
        <p:spPr bwMode="auto">
          <a:xfrm>
            <a:off x="6858000" y="1916113"/>
            <a:ext cx="2286000" cy="1304925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25" name="Picture 5" descr="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"/>
          <a:stretch>
            <a:fillRect/>
          </a:stretch>
        </p:blipFill>
        <p:spPr bwMode="auto">
          <a:xfrm>
            <a:off x="4787900" y="1628775"/>
            <a:ext cx="2057400" cy="1214438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26" name="Picture 6" descr="1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9"/>
          <a:stretch>
            <a:fillRect/>
          </a:stretch>
        </p:blipFill>
        <p:spPr bwMode="auto">
          <a:xfrm>
            <a:off x="6227763" y="3213100"/>
            <a:ext cx="1828800" cy="1143000"/>
          </a:xfrm>
          <a:prstGeom prst="rect">
            <a:avLst/>
          </a:prstGeom>
          <a:noFill/>
          <a:ln w="1905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9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9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9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9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9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22" grpId="0" autoUpdateAnimBg="0"/>
      <p:bldP spid="696323" grpId="0" build="p" autoUpdateAnimBg="0" advAuto="0"/>
    </p:bld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839FD7BAA970843887F2B22474CB4B9" ma:contentTypeVersion="2" ma:contentTypeDescription="Vytvoří nový dokument" ma:contentTypeScope="" ma:versionID="208406142fee0757c08ff6b45dbc2a76">
  <xsd:schema xmlns:xsd="http://www.w3.org/2001/XMLSchema" xmlns:xs="http://www.w3.org/2001/XMLSchema" xmlns:p="http://schemas.microsoft.com/office/2006/metadata/properties" xmlns:ns2="5f8ba6e5-4343-486a-8385-fddabe14bcde" targetNamespace="http://schemas.microsoft.com/office/2006/metadata/properties" ma:root="true" ma:fieldsID="8186e8063038bb7546e9106af25151ee" ns2:_="">
    <xsd:import namespace="5f8ba6e5-4343-486a-8385-fddabe14bc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ba6e5-4343-486a-8385-fddabe14bc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7ED5C6-6E60-4C0C-AB8B-7B20489FED6E}"/>
</file>

<file path=customXml/itemProps2.xml><?xml version="1.0" encoding="utf-8"?>
<ds:datastoreItem xmlns:ds="http://schemas.openxmlformats.org/officeDocument/2006/customXml" ds:itemID="{0C3FB6A5-894D-48B0-822B-63CCC83CB063}"/>
</file>

<file path=customXml/itemProps3.xml><?xml version="1.0" encoding="utf-8"?>
<ds:datastoreItem xmlns:ds="http://schemas.openxmlformats.org/officeDocument/2006/customXml" ds:itemID="{F6CF8B94-225B-47BA-81CB-49AE7FC0CDA4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4232</TotalTime>
  <Words>1793</Words>
  <Application>Microsoft Office PowerPoint</Application>
  <PresentationFormat>Předvádění na obrazovce (4:3)</PresentationFormat>
  <Paragraphs>770</Paragraphs>
  <Slides>76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6" baseType="lpstr">
      <vt:lpstr>Arial</vt:lpstr>
      <vt:lpstr>Impact</vt:lpstr>
      <vt:lpstr>Symbol</vt:lpstr>
      <vt:lpstr>Times New Roman</vt:lpstr>
      <vt:lpstr>Trebuchet MS</vt:lpstr>
      <vt:lpstr>Verdana</vt:lpstr>
      <vt:lpstr>Wingdings</vt:lpstr>
      <vt:lpstr>Wingdings 3</vt:lpstr>
      <vt:lpstr>Fazeta</vt:lpstr>
      <vt:lpstr>Rastrový obrázek</vt:lpstr>
      <vt:lpstr>Prezentace aplikace PowerPoint</vt:lpstr>
      <vt:lpstr>BIOLOGICKÉ ČIŠTĚNÍ ODPADNÍCH VOD</vt:lpstr>
      <vt:lpstr>BIOLOGICKÉ ČIŠTĚNÍ ODPADNÍCH VOD</vt:lpstr>
      <vt:lpstr>BIOLOGICKÉ ČIŠTĚNÍ ODPADNÍCH VOD</vt:lpstr>
      <vt:lpstr>BIOLOGICKÉ ČIŠTĚNÍ ODPADNÍCH VOD</vt:lpstr>
      <vt:lpstr>BIOLOGICKÉ ČIŠTĚNÍ ODPADNÍCH VOD</vt:lpstr>
      <vt:lpstr>BIOLOGICKÉ ČIŠTĚNÍ ODPADNÍCH VOD</vt:lpstr>
      <vt:lpstr>BIOLOGICKÉ ČIŠTĚNÍ ODPADNÍCH VOD</vt:lpstr>
      <vt:lpstr>BIOLOGICKÉ ČIŠTĚNÍ ODPADNÍCH VOD</vt:lpstr>
      <vt:lpstr>BIOLOGICKÉ ČIŠTĚNÍ ODPADNÍCH VOD</vt:lpstr>
      <vt:lpstr>BIOLOGICKÉ ČIŠTĚNÍ ODPADNÍCH VOD</vt:lpstr>
      <vt:lpstr>BIOLOGICKÉ ČIŠTĚNÍ ODPADNÍCH VOD</vt:lpstr>
      <vt:lpstr>BIOLOGICKÉ ČIŠTĚNÍ ODPADNÍCH VOD</vt:lpstr>
      <vt:lpstr>ZDROJE ENERGIE A UHLÍKU</vt:lpstr>
      <vt:lpstr>ZDROJE ENERGIE A UHLÍKU</vt:lpstr>
      <vt:lpstr>ZDROJE ENERGIE A UHLÍKU</vt:lpstr>
      <vt:lpstr>MIKROORGANISMY </vt:lpstr>
      <vt:lpstr>MIKROORGANISMY – ENZYMY </vt:lpstr>
      <vt:lpstr>MIKROORGANISMY – ENZYMY </vt:lpstr>
      <vt:lpstr>MIKROORGANISMY – ENZYMY </vt:lpstr>
      <vt:lpstr>MIKROORGANISMY – ENZYMY </vt:lpstr>
      <vt:lpstr>RŮST A ROZMNOŽOVÁNÍ MIKROORGANISMŮ</vt:lpstr>
      <vt:lpstr>Růstová křivka</vt:lpstr>
      <vt:lpstr>RŮST A ROZMNOŽOVÁNÍ MIKROORGANISMŮ</vt:lpstr>
      <vt:lpstr>AKTIVAČNÍ  PROCES </vt:lpstr>
      <vt:lpstr>HISTORIE</vt:lpstr>
      <vt:lpstr>PRINCIP PROCESU</vt:lpstr>
      <vt:lpstr>PRINCIP PROCESU </vt:lpstr>
      <vt:lpstr>Prezentace aplikace PowerPoint</vt:lpstr>
      <vt:lpstr>AKTIVOVANÝ KAL </vt:lpstr>
      <vt:lpstr>AKTIVOVANÝ KAL</vt:lpstr>
      <vt:lpstr>FLOKUJÍCÍ AKTIVOVANÝ KAL </vt:lpstr>
      <vt:lpstr>BIOFLOKULACE </vt:lpstr>
      <vt:lpstr>NEFLOKUJÍCÍ AKTIVOVANÝ KAL (DISPERZNÍ RŮST)</vt:lpstr>
      <vt:lpstr>NEFLOKUJÍCÍ AKTIVOVANÝ KAL (DISPERZNÍ RŮST)</vt:lpstr>
      <vt:lpstr>ZBYTNĚLÝ AKTIVOVANÝ KAL </vt:lpstr>
      <vt:lpstr>NEVLÁKNITÉ BYTNĚNÍ </vt:lpstr>
      <vt:lpstr>VLÁKNITÉ BYTNĚNÍ </vt:lpstr>
      <vt:lpstr>VLÁKNITÉ BYTNĚNÍ </vt:lpstr>
      <vt:lpstr>OPATŘENÍ PRO POTLAČENÍ BYTNĚNÍ KALU</vt:lpstr>
      <vt:lpstr>OPATŘENÍ PRO POTLAČENÍ BYTNĚNÍ KALU </vt:lpstr>
      <vt:lpstr>NEVLÁKNITÉ MIKROORGANISMY</vt:lpstr>
      <vt:lpstr>SELEKTORY</vt:lpstr>
      <vt:lpstr>SELEKTORY</vt:lpstr>
      <vt:lpstr>CHLOROVÁNÍ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ZÁKLADNÍ TYPY AKTIVAČNÍHO PROCESU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EAWAG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Vladimir Krejci</dc:creator>
  <cp:lastModifiedBy>Jaroslav Pollert</cp:lastModifiedBy>
  <cp:revision>180</cp:revision>
  <cp:lastPrinted>2001-04-09T13:37:06Z</cp:lastPrinted>
  <dcterms:created xsi:type="dcterms:W3CDTF">2000-05-16T09:49:08Z</dcterms:created>
  <dcterms:modified xsi:type="dcterms:W3CDTF">2019-03-13T14:52:26Z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0x010100A839FD7BAA970843887F2B22474CB4B9</vt:lpwstr>
  </property>
</Properties>
</file>