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33" r:id="rId2"/>
    <p:sldId id="657" r:id="rId3"/>
    <p:sldId id="766" r:id="rId4"/>
    <p:sldId id="768" r:id="rId5"/>
    <p:sldId id="769" r:id="rId6"/>
    <p:sldId id="770" r:id="rId7"/>
    <p:sldId id="582" r:id="rId8"/>
    <p:sldId id="771" r:id="rId9"/>
    <p:sldId id="772" r:id="rId10"/>
    <p:sldId id="773" r:id="rId11"/>
    <p:sldId id="774" r:id="rId12"/>
    <p:sldId id="834" r:id="rId13"/>
    <p:sldId id="284" r:id="rId14"/>
    <p:sldId id="767" r:id="rId15"/>
    <p:sldId id="509" r:id="rId16"/>
    <p:sldId id="28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19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4301-F078-4317-8C43-B12895A66148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6B89C-5C2A-47D0-A005-B456740F19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1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Metabolická tvorba oxidu uhličitého a silných kyselin musí být v rovnováze s jejich eliminací z organismu. O odvod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se stará respirační systém, který udržuje stálost koncentrace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 arteriální krvi (závislou na hodnotě alveolární ventilace). Vylučování silných kyselin zajišťují ledviny - za každý vyloučený vodíkový iont, který je v moči navázán především na fosfáty jako tzv.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titrovatelná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acidita (TA) nebo jako součást amonného iontu, se do vnitřního prostředí dostává jeden iont bikarbonátů. Bikarbonáty jsou také zároveň filtrovány z plazmy do glomerulárního filtrátu. Za normálních okolností ledviny ale prakticky veškeré množství profiltrovaných bikarbonátů zpětně vstřebají. Renální regulace acidobazické rovnováhy spočívá v regulaci novotvorby bikarbonátů při acidifikací moči (a tím i ovlivnění bilance H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/HCO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následnou změnou hodnot BB a BE), respirační regulace acidobazické rovnováhy se uplatňuje prostřednictvím regulace bilance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a následným ovlivněním hladiny pCO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 arteriální krvi.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2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Metabolická tvorba oxidu uhličitého a silných kyselin musí být v rovnováze s jejich eliminací z organismu. O odvod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se stará respirační systém, který udržuje stálost koncentrace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 arteriální krvi (závislou na hodnotě alveolární ventilace). Vylučování silných kyselin zajišťují ledviny - za každý vyloučený vodíkový iont, který je v moči navázán především na fosfáty jako tzv.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titrovatelná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acidita (TA) nebo jako součást amonného iontu, se do vnitřního prostředí dostává jeden iont bikarbonátů. Bikarbonáty jsou také zároveň filtrovány z plazmy do glomerulárního filtrátu. Za normálních okolností ledviny ale prakticky veškeré množství profiltrovaných bikarbonátů zpětně vstřebají. Renální regulace acidobazické rovnováhy spočívá v regulaci novotvorby bikarbonátů při acidifikací moči (a tím i ovlivnění bilance H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/HCO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následnou změnou hodnot BB a BE), respirační regulace acidobazické rovnováhy se uplatňuje prostřednictvím regulace bilance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a následným ovlivněním hladiny pCO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 arteriální krvi.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Metabolická tvorba oxidu uhličitého a silných kyselin musí být v rovnováze s jejich eliminací z organismu. O odvod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se stará respirační systém, který udržuje stálost koncentrace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 arteriální krvi (závislou na hodnotě alveolární ventilace). Vylučování silných kyselin zajišťují ledviny - za každý vyloučený vodíkový iont, který je v moči navázán především na fosfáty jako tzv.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titrovatelná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acidita (TA) nebo jako součást amonného iontu, se do vnitřního prostředí dostává jeden iont bikarbonátů. Bikarbonáty jsou také zároveň filtrovány z plazmy do glomerulárního filtrátu. Za normálních okolností ledviny ale prakticky veškeré množství profiltrovaných bikarbonátů zpětně vstřebají. Renální regulace acidobazické rovnováhy spočívá v regulaci novotvorby bikarbonátů při acidifikací moči (a tím i ovlivnění bilance H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/HCO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následnou změnou hodnot BB a BE), respirační regulace acidobazické rovnováhy se uplatňuje prostřednictvím regulace bilance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a následným ovlivněním hladiny pCO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 arteriální krvi.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Metabolická tvorba oxidu uhličitého a silných kyselin musí být v rovnováze s jejich eliminací z organismu. O odvod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se stará respirační systém, který udržuje stálost koncentrace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 arteriální krvi (závislou na hodnotě alveolární ventilace). Vylučování silných kyselin zajišťují ledviny - za každý vyloučený vodíkový iont, který je v moči navázán především na fosfáty jako tzv.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titrovatelná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acidita (TA) nebo jako součást amonného iontu, se do vnitřního prostředí dostává jeden iont bikarbonátů. Bikarbonáty jsou také zároveň filtrovány z plazmy do glomerulárního filtrátu. Za normálních okolností ledviny ale prakticky veškeré množství profiltrovaných bikarbonátů zpětně vstřebají. Renální regulace acidobazické rovnováhy spočívá v regulaci novotvorby bikarbonátů při acidifikací moči (a tím i ovlivnění bilance H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/HCO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cs-CZ" sz="18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následnou změnou hodnot BB a BE), respirační regulace acidobazické rovnováhy se uplatňuje prostřednictvím regulace bilance 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a následným ovlivněním hladiny pCO</a:t>
            </a:r>
            <a:r>
              <a:rPr lang="cs-CZ" sz="1800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  arteriální krvi.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29D51-9690-455B-995B-214F27A528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1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69017-3FE8-B4B7-309D-CD13FC3B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AEC510-D41F-1257-4D6C-20776F44E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BB91C0-58BD-171A-C400-61E4CCD9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7F428B-DB50-604B-9BDE-3FA4B0EC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4329AB-A334-0BA8-9242-570B7F9F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81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83A61-9FF1-D9A6-726C-0B4C9E5DB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70D756-5402-759B-B7A8-89A8DA89D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4C138E-89D3-4234-40BE-826A292DB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BB0054-9D3D-EE0E-5A87-87A7D595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773401-2F87-B08B-315A-8519802C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0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2BF6716-A6DC-CA49-6440-36E30C663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D3A0DE-C178-7554-E0AC-E62DC0742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EA9C9D-9620-D0D9-8AB4-42F41D7B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95FCFF-073E-3A43-B1EE-9D845417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E4EDE5-80F3-5358-4877-DA815F02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48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95555-289A-09CB-8DA2-CF787374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1342D-2948-986B-72CC-C64AC6A32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F96DDB-EFEA-DF43-A3BB-84265E89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847AB1-46B2-152A-EE21-6CC88217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484AE1-5C23-7288-E724-9B4E8CAA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59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82943-8B70-4922-7767-1A39D0705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3DC800-81E0-9472-42EE-C1870DC6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57E51B-B6A0-3EF2-DD73-5F77F10B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FA3853-C4AA-28E5-3814-462660B3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A742BB-E36C-666B-BB2C-09477999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20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4F74B-412F-24B4-21D2-B7825150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11C518-B82B-3C59-C34D-1318ADD68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DF56C7-66FE-44BE-4854-2CA9955D8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56F3A13-29AF-24BB-05DA-024E236B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20837F-6E68-7A2D-C58A-3D316F89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E2324A-1091-DDE2-A0FB-6BBFB74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32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12956-55D0-578C-D344-DF55AD429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7F3806D-2795-1C74-1A59-1EBA13D4B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737968C-8082-D921-6F23-B8FE95EE9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CBC285-EFCE-176C-E883-64E652888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354CA8-0001-B3BD-58AD-22F288949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46F8D-DAAF-BC35-0CBE-D0A2F8D6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B73632-2E10-8F36-B632-F6E7647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B44ABD9-D609-F9B5-B42A-21E89BAA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5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6DE9F-5C02-5C9E-39F7-64C9803F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8A8DA1-DB6C-CE03-863E-12EE143A3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E8FEE0-9967-F79E-4432-3D19D0C5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457212-B14B-7E12-FCCA-B559AA19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70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E0DF31-3272-5BBE-CF8F-69403AB2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30B512-5A2E-0789-03AB-44698163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68E9A9-9C8A-682F-FB4C-6A8C57FE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118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8A0A9-C5F9-6F8E-7816-2320F1AC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08744-87B8-807A-7EC5-C44ADFDB2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463BC1E-E5FC-B030-21C4-BD1B58ECF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CAA3C9-5AA0-C7D7-4B7F-9DDFF651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79603B-055A-2AB4-526A-B3BB9BD3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D12F67-A100-3AF0-BE16-E693F88D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6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A16A1-B9AE-2828-A324-719B6087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74E9558-155B-39FC-3367-8CFECE482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0A2771-62AD-98F1-2106-30142647F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B9B71C-4374-BA6B-E33B-E57E3423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DEFAB6-DBD7-ACD3-CA63-FFFD9069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D542DB-BC1A-1EAD-617A-B8C5C5C0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92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C0FF19D-E1CF-D72B-82F1-ABE7475F3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E83186-0149-1854-3724-F8692859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E75214-90B4-F7B6-7D85-8AFE049DC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519F-50DB-4D75-BE30-F7BF2051F122}" type="datetimeFigureOut">
              <a:rPr lang="cs-CZ" smtClean="0"/>
              <a:t>27.10.2025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DEBB59-64CD-A050-01E8-40EEE55BC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299F88-4C5E-8AFA-F094-8EEAD897A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3E3D-27EC-4D89-99D9-DB940DAD7E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51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5D84B-E2EE-B908-7A1C-FC060DD42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ACIDOBAZICKÁ REGULACE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A9FB5B-CFCC-6D2A-10D0-DF19C5064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Jako regulace bilance dvou  toků: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toku H</a:t>
            </a:r>
            <a:r>
              <a:rPr lang="cs-CZ" baseline="30000" dirty="0"/>
              <a:t>+</a:t>
            </a:r>
            <a:r>
              <a:rPr lang="cs-CZ" dirty="0"/>
              <a:t>/HCO</a:t>
            </a:r>
            <a:r>
              <a:rPr lang="cs-CZ" baseline="-25000" dirty="0"/>
              <a:t>3</a:t>
            </a:r>
            <a:r>
              <a:rPr lang="cs-CZ" baseline="30000" dirty="0"/>
              <a:t>- 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toku CO</a:t>
            </a:r>
            <a:r>
              <a:rPr lang="cs-CZ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321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Obrázek 1">
            <a:extLst>
              <a:ext uri="{FF2B5EF4-FFF2-40B4-BE49-F238E27FC236}">
                <a16:creationId xmlns:a16="http://schemas.microsoft.com/office/drawing/2014/main" id="{6B9D48E6-B1A8-4D9D-BF5C-922026879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0"/>
            <a:ext cx="570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4C98AAE-BA3F-4231-B918-061E9A2C1CB1}"/>
              </a:ext>
            </a:extLst>
          </p:cNvPr>
          <p:cNvSpPr txBox="1"/>
          <p:nvPr/>
        </p:nvSpPr>
        <p:spPr>
          <a:xfrm>
            <a:off x="9129713" y="1064092"/>
            <a:ext cx="24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Retence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alkalóza</a:t>
            </a:r>
          </a:p>
          <a:p>
            <a:r>
              <a:rPr lang="cs-CZ" dirty="0"/>
              <a:t>Deplece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acidóza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Obrázek 1">
            <a:extLst>
              <a:ext uri="{FF2B5EF4-FFF2-40B4-BE49-F238E27FC236}">
                <a16:creationId xmlns:a16="http://schemas.microsoft.com/office/drawing/2014/main" id="{2BFF6482-AF12-4EBF-8224-9DD3D71E8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0"/>
            <a:ext cx="570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8A110B-942D-4FC2-8F11-A5C5EAD8648D}"/>
              </a:ext>
            </a:extLst>
          </p:cNvPr>
          <p:cNvSpPr txBox="1"/>
          <p:nvPr/>
        </p:nvSpPr>
        <p:spPr>
          <a:xfrm>
            <a:off x="9129713" y="1064092"/>
            <a:ext cx="24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Retence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alkalóza</a:t>
            </a:r>
          </a:p>
          <a:p>
            <a:r>
              <a:rPr lang="cs-CZ" dirty="0"/>
              <a:t>Deplece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acidóza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Obrázek 2">
            <a:extLst>
              <a:ext uri="{FF2B5EF4-FFF2-40B4-BE49-F238E27FC236}">
                <a16:creationId xmlns:a16="http://schemas.microsoft.com/office/drawing/2014/main" id="{3687CED7-7908-44AF-8DFB-B45590FDBD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280"/>
            <a:ext cx="914400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C0DD1A4-0803-4082-B4E5-214B69A87175}"/>
              </a:ext>
            </a:extLst>
          </p:cNvPr>
          <p:cNvSpPr txBox="1"/>
          <p:nvPr/>
        </p:nvSpPr>
        <p:spPr>
          <a:xfrm>
            <a:off x="164993" y="3552307"/>
            <a:ext cx="294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Porucha bilance toku CO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  <a:p>
            <a:endParaRPr lang="cs-CZ" dirty="0"/>
          </a:p>
          <a:p>
            <a:r>
              <a:rPr lang="cs-CZ" dirty="0"/>
              <a:t>Respirační acidóza/alkalóza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C897A2-6842-41FC-9754-D0345114A33A}"/>
              </a:ext>
            </a:extLst>
          </p:cNvPr>
          <p:cNvSpPr txBox="1"/>
          <p:nvPr/>
        </p:nvSpPr>
        <p:spPr>
          <a:xfrm>
            <a:off x="7720312" y="3275308"/>
            <a:ext cx="350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Porucha bilance toků H</a:t>
            </a:r>
            <a:r>
              <a:rPr lang="cs-CZ" baseline="30000" dirty="0">
                <a:solidFill>
                  <a:srgbClr val="FF0000"/>
                </a:solidFill>
              </a:rPr>
              <a:t>+</a:t>
            </a:r>
            <a:r>
              <a:rPr lang="cs-CZ" dirty="0">
                <a:solidFill>
                  <a:srgbClr val="FF0000"/>
                </a:solidFill>
              </a:rPr>
              <a:t>/HCO</a:t>
            </a:r>
            <a:r>
              <a:rPr lang="cs-CZ" baseline="-25000" dirty="0">
                <a:solidFill>
                  <a:srgbClr val="FF0000"/>
                </a:solidFill>
              </a:rPr>
              <a:t>3</a:t>
            </a:r>
            <a:r>
              <a:rPr lang="cs-CZ" baseline="30000" dirty="0">
                <a:solidFill>
                  <a:srgbClr val="FF0000"/>
                </a:solidFill>
              </a:rPr>
              <a:t>- 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  <a:p>
            <a:endParaRPr lang="cs-CZ" dirty="0"/>
          </a:p>
          <a:p>
            <a:r>
              <a:rPr lang="cs-CZ"/>
              <a:t>Metabolická </a:t>
            </a:r>
            <a:r>
              <a:rPr lang="cs-CZ" dirty="0"/>
              <a:t>acidóza/alkalóza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468B9D-92C7-421A-93FE-FF1EDBC994BD}"/>
              </a:ext>
            </a:extLst>
          </p:cNvPr>
          <p:cNvSpPr txBox="1"/>
          <p:nvPr/>
        </p:nvSpPr>
        <p:spPr>
          <a:xfrm>
            <a:off x="171435" y="4869160"/>
            <a:ext cx="390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/>
              <a:t>Hypoperfúzní</a:t>
            </a:r>
            <a:r>
              <a:rPr lang="cs-CZ" u="sng" dirty="0"/>
              <a:t> </a:t>
            </a:r>
            <a:r>
              <a:rPr lang="cs-CZ" u="sng" dirty="0" err="1"/>
              <a:t>hyperkapnická</a:t>
            </a:r>
            <a:r>
              <a:rPr lang="cs-CZ" u="sng" dirty="0"/>
              <a:t> acidóza</a:t>
            </a:r>
            <a:endParaRPr lang="en-US" u="sng" dirty="0"/>
          </a:p>
        </p:txBody>
      </p:sp>
      <p:pic>
        <p:nvPicPr>
          <p:cNvPr id="4098" name="Picture 2" descr="ELUC">
            <a:extLst>
              <a:ext uri="{FF2B5EF4-FFF2-40B4-BE49-F238E27FC236}">
                <a16:creationId xmlns:a16="http://schemas.microsoft.com/office/drawing/2014/main" id="{329DED4E-090E-4D31-8931-87033403F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3" y="982523"/>
            <a:ext cx="707725" cy="1316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62D42EF-EDAC-9DC7-DB39-27FCF76187EA}"/>
              </a:ext>
            </a:extLst>
          </p:cNvPr>
          <p:cNvSpPr txBox="1"/>
          <p:nvPr/>
        </p:nvSpPr>
        <p:spPr>
          <a:xfrm>
            <a:off x="150572" y="188640"/>
            <a:ext cx="386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FF0000"/>
                </a:solidFill>
              </a:rPr>
              <a:t>Vliv cirkulace na ABR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74C03-FB46-55A7-B345-17191353152C}"/>
              </a:ext>
            </a:extLst>
          </p:cNvPr>
          <p:cNvSpPr txBox="1"/>
          <p:nvPr/>
        </p:nvSpPr>
        <p:spPr>
          <a:xfrm>
            <a:off x="971551" y="1105383"/>
            <a:ext cx="2532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Souvisí s poruchou bilance CO</a:t>
            </a:r>
            <a:r>
              <a:rPr lang="cs-CZ" baseline="-25000" dirty="0"/>
              <a:t>2 </a:t>
            </a:r>
            <a:r>
              <a:rPr lang="cs-CZ" dirty="0"/>
              <a:t> při </a:t>
            </a:r>
            <a:r>
              <a:rPr lang="cs-CZ" dirty="0" err="1"/>
              <a:t>hypoperfúzi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62578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63D11-FC93-4E95-A9AE-F51EEAB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ADBFF1-D015-4D9E-8051-747D434F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D29653-0D5D-4885-8433-0E64A26D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" y="0"/>
            <a:ext cx="12181695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242F9F-579C-4EC7-973D-A789BB06ECF6}"/>
              </a:ext>
            </a:extLst>
          </p:cNvPr>
          <p:cNvSpPr txBox="1"/>
          <p:nvPr/>
        </p:nvSpPr>
        <p:spPr>
          <a:xfrm>
            <a:off x="81168" y="0"/>
            <a:ext cx="6277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u="sng" dirty="0" err="1">
                <a:solidFill>
                  <a:srgbClr val="FF0000"/>
                </a:solidFill>
              </a:rPr>
              <a:t>Hypoperfúzní</a:t>
            </a:r>
            <a:r>
              <a:rPr lang="cs-CZ" sz="3200" u="sng" dirty="0">
                <a:solidFill>
                  <a:srgbClr val="FF0000"/>
                </a:solidFill>
              </a:rPr>
              <a:t> </a:t>
            </a:r>
            <a:r>
              <a:rPr lang="cs-CZ" sz="3200" u="sng" dirty="0" err="1">
                <a:solidFill>
                  <a:srgbClr val="FF0000"/>
                </a:solidFill>
              </a:rPr>
              <a:t>hyperkapnická</a:t>
            </a:r>
            <a:r>
              <a:rPr lang="cs-CZ" sz="3200" u="sng" dirty="0">
                <a:solidFill>
                  <a:srgbClr val="FF0000"/>
                </a:solidFill>
              </a:rPr>
              <a:t> acidóza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8" name="Picture 2" descr="ELUC">
            <a:extLst>
              <a:ext uri="{FF2B5EF4-FFF2-40B4-BE49-F238E27FC236}">
                <a16:creationId xmlns:a16="http://schemas.microsoft.com/office/drawing/2014/main" id="{207098F7-D9C7-48E4-A142-81CEB301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8" y="1482009"/>
            <a:ext cx="707725" cy="1316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53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63D11-FC93-4E95-A9AE-F51EEAB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ADBFF1-D015-4D9E-8051-747D434F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901693E-1B90-493C-9633-09EA1AEF270B}"/>
              </a:ext>
            </a:extLst>
          </p:cNvPr>
          <p:cNvSpPr/>
          <p:nvPr/>
        </p:nvSpPr>
        <p:spPr>
          <a:xfrm>
            <a:off x="68094" y="3139046"/>
            <a:ext cx="335604" cy="573932"/>
          </a:xfrm>
          <a:prstGeom prst="rect">
            <a:avLst/>
          </a:prstGeom>
          <a:solidFill>
            <a:srgbClr val="DE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B70D40-221D-41A8-8791-E2953C632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778"/>
          </a:xfrm>
          <a:prstGeom prst="rect">
            <a:avLst/>
          </a:prstGeom>
          <a:solidFill>
            <a:srgbClr val="E7E7E7"/>
          </a:solidFill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EDFCA4B-C1B3-4CC4-A58E-7926DC03A875}"/>
              </a:ext>
            </a:extLst>
          </p:cNvPr>
          <p:cNvSpPr txBox="1"/>
          <p:nvPr/>
        </p:nvSpPr>
        <p:spPr>
          <a:xfrm>
            <a:off x="8624889" y="2452687"/>
            <a:ext cx="1198983" cy="323165"/>
          </a:xfrm>
          <a:prstGeom prst="rect">
            <a:avLst/>
          </a:prstGeom>
          <a:solidFill>
            <a:srgbClr val="DEE7E8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perfusion</a:t>
            </a:r>
            <a:r>
              <a:rPr lang="cs-CZ" sz="1500" dirty="0"/>
              <a:t>(Q)</a:t>
            </a:r>
            <a:endParaRPr lang="en-US" sz="15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CB4274-A3BB-4721-B3A4-AF53E3AA411F}"/>
              </a:ext>
            </a:extLst>
          </p:cNvPr>
          <p:cNvSpPr txBox="1"/>
          <p:nvPr/>
        </p:nvSpPr>
        <p:spPr>
          <a:xfrm>
            <a:off x="8705852" y="595313"/>
            <a:ext cx="886846" cy="323165"/>
          </a:xfrm>
          <a:prstGeom prst="rect">
            <a:avLst/>
          </a:prstGeom>
          <a:solidFill>
            <a:srgbClr val="DEE7E8"/>
          </a:solidFill>
        </p:spPr>
        <p:txBody>
          <a:bodyPr wrap="none" rtlCol="0">
            <a:spAutoFit/>
          </a:bodyPr>
          <a:lstStyle/>
          <a:p>
            <a:r>
              <a:rPr lang="cs-CZ" sz="1500" b="1" dirty="0"/>
              <a:t>   </a:t>
            </a:r>
            <a:r>
              <a:rPr lang="cs-CZ" sz="1500" dirty="0" err="1"/>
              <a:t>artery</a:t>
            </a:r>
            <a:r>
              <a:rPr lang="cs-CZ" sz="1500" dirty="0"/>
              <a:t>  </a:t>
            </a:r>
            <a:endParaRPr lang="en-US" sz="15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228A8D4-3F12-4340-B37F-36F6064A8655}"/>
              </a:ext>
            </a:extLst>
          </p:cNvPr>
          <p:cNvSpPr txBox="1"/>
          <p:nvPr/>
        </p:nvSpPr>
        <p:spPr>
          <a:xfrm>
            <a:off x="4185262" y="519454"/>
            <a:ext cx="586764" cy="323165"/>
          </a:xfrm>
          <a:prstGeom prst="rect">
            <a:avLst/>
          </a:prstGeom>
          <a:solidFill>
            <a:srgbClr val="DEE7E8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veins</a:t>
            </a:r>
            <a:endParaRPr lang="en-US" sz="15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AA20179-2A86-45DE-B18E-5E7E6D780769}"/>
              </a:ext>
            </a:extLst>
          </p:cNvPr>
          <p:cNvSpPr txBox="1"/>
          <p:nvPr/>
        </p:nvSpPr>
        <p:spPr>
          <a:xfrm>
            <a:off x="6308468" y="718422"/>
            <a:ext cx="718787" cy="400110"/>
          </a:xfrm>
          <a:prstGeom prst="rect">
            <a:avLst/>
          </a:prstGeom>
          <a:solidFill>
            <a:srgbClr val="DEE7E8"/>
          </a:solidFill>
        </p:spPr>
        <p:txBody>
          <a:bodyPr wrap="none" rtlCol="0">
            <a:spAutoFit/>
          </a:bodyPr>
          <a:lstStyle/>
          <a:p>
            <a:r>
              <a:rPr lang="cs-CZ" sz="2000" dirty="0"/>
              <a:t>VCO</a:t>
            </a:r>
            <a:r>
              <a:rPr lang="cs-CZ" sz="2000" baseline="-25000" dirty="0"/>
              <a:t>2</a:t>
            </a:r>
            <a:endParaRPr lang="en-US" sz="2000" baseline="-250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6E1B544-0A02-4D7C-AC15-CE292AAFB84C}"/>
              </a:ext>
            </a:extLst>
          </p:cNvPr>
          <p:cNvSpPr txBox="1"/>
          <p:nvPr/>
        </p:nvSpPr>
        <p:spPr>
          <a:xfrm>
            <a:off x="7027255" y="1625570"/>
            <a:ext cx="834844" cy="400110"/>
          </a:xfrm>
          <a:prstGeom prst="rect">
            <a:avLst/>
          </a:prstGeom>
          <a:solidFill>
            <a:srgbClr val="DEE7E8"/>
          </a:solidFill>
        </p:spPr>
        <p:txBody>
          <a:bodyPr wrap="none" rtlCol="0">
            <a:spAutoFit/>
          </a:bodyPr>
          <a:lstStyle/>
          <a:p>
            <a:r>
              <a:rPr lang="cs-CZ" sz="2000" dirty="0"/>
              <a:t>CaCO</a:t>
            </a:r>
            <a:r>
              <a:rPr lang="cs-CZ" sz="2000" baseline="-25000" dirty="0"/>
              <a:t>2</a:t>
            </a:r>
            <a:endParaRPr lang="en-US" sz="2000" baseline="-25000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9B7100B-C668-42DD-8687-5D4843AE8B2B}"/>
              </a:ext>
            </a:extLst>
          </p:cNvPr>
          <p:cNvSpPr txBox="1"/>
          <p:nvPr/>
        </p:nvSpPr>
        <p:spPr>
          <a:xfrm>
            <a:off x="5473624" y="1625570"/>
            <a:ext cx="834844" cy="400110"/>
          </a:xfrm>
          <a:prstGeom prst="rect">
            <a:avLst/>
          </a:prstGeom>
          <a:solidFill>
            <a:srgbClr val="DEE7E8"/>
          </a:solidFill>
        </p:spPr>
        <p:txBody>
          <a:bodyPr wrap="none" rtlCol="0">
            <a:spAutoFit/>
          </a:bodyPr>
          <a:lstStyle/>
          <a:p>
            <a:r>
              <a:rPr lang="cs-CZ" sz="2000" dirty="0"/>
              <a:t>CaCO</a:t>
            </a:r>
            <a:r>
              <a:rPr lang="cs-CZ" sz="2000" baseline="-25000" dirty="0"/>
              <a:t>2</a:t>
            </a:r>
            <a:endParaRPr lang="en-US" sz="2000" baseline="-250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E23E63F-4ED3-4C04-83CE-B90850A7CD18}"/>
              </a:ext>
            </a:extLst>
          </p:cNvPr>
          <p:cNvSpPr txBox="1"/>
          <p:nvPr/>
        </p:nvSpPr>
        <p:spPr>
          <a:xfrm>
            <a:off x="2268675" y="1413747"/>
            <a:ext cx="956224" cy="461665"/>
          </a:xfrm>
          <a:prstGeom prst="rect">
            <a:avLst/>
          </a:prstGeom>
          <a:solidFill>
            <a:srgbClr val="DEE7E8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CvCO</a:t>
            </a:r>
            <a:r>
              <a:rPr lang="cs-CZ" sz="2400" baseline="-25000" dirty="0"/>
              <a:t>2</a:t>
            </a:r>
            <a:endParaRPr lang="en-US" sz="2400" baseline="-250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0DE9694-7CB9-4302-B344-45B247F0ACC6}"/>
              </a:ext>
            </a:extLst>
          </p:cNvPr>
          <p:cNvSpPr txBox="1"/>
          <p:nvPr/>
        </p:nvSpPr>
        <p:spPr>
          <a:xfrm>
            <a:off x="2221050" y="2687302"/>
            <a:ext cx="2031838" cy="830997"/>
          </a:xfrm>
          <a:prstGeom prst="rect">
            <a:avLst/>
          </a:prstGeom>
          <a:solidFill>
            <a:srgbClr val="DEE7E8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PvCO</a:t>
            </a:r>
            <a:r>
              <a:rPr lang="cs-CZ" sz="2400" baseline="-25000" dirty="0"/>
              <a:t>2</a:t>
            </a:r>
          </a:p>
          <a:p>
            <a:r>
              <a:rPr lang="cs-CZ" sz="2400" dirty="0"/>
              <a:t>PCO</a:t>
            </a:r>
            <a:r>
              <a:rPr lang="cs-CZ" sz="2400" baseline="-25000" dirty="0"/>
              <a:t>2</a:t>
            </a:r>
            <a:r>
              <a:rPr lang="cs-CZ" sz="2400" dirty="0"/>
              <a:t> </a:t>
            </a:r>
            <a:r>
              <a:rPr lang="en-US" sz="2400" dirty="0"/>
              <a:t>in tissues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C80DEEA-C924-4A3B-B296-8DF82650B9F2}"/>
              </a:ext>
            </a:extLst>
          </p:cNvPr>
          <p:cNvSpPr/>
          <p:nvPr/>
        </p:nvSpPr>
        <p:spPr>
          <a:xfrm>
            <a:off x="4056956" y="947924"/>
            <a:ext cx="1028700" cy="1134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0AFF8F39-A822-4003-9467-0C0EC85CB02A}"/>
              </a:ext>
            </a:extLst>
          </p:cNvPr>
          <p:cNvSpPr/>
          <p:nvPr/>
        </p:nvSpPr>
        <p:spPr>
          <a:xfrm>
            <a:off x="8703327" y="1590674"/>
            <a:ext cx="1028700" cy="4984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F1CC342-CC89-4B33-9F75-F364A7AB53A9}"/>
              </a:ext>
            </a:extLst>
          </p:cNvPr>
          <p:cNvSpPr txBox="1"/>
          <p:nvPr/>
        </p:nvSpPr>
        <p:spPr>
          <a:xfrm>
            <a:off x="8746268" y="1682780"/>
            <a:ext cx="956224" cy="338554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CaCO</a:t>
            </a:r>
            <a:r>
              <a:rPr lang="cs-CZ" sz="1600" baseline="-25000" dirty="0"/>
              <a:t>2</a:t>
            </a:r>
            <a:r>
              <a:rPr lang="cs-CZ" sz="1600" dirty="0"/>
              <a:t>*Q   </a:t>
            </a:r>
            <a:endParaRPr lang="en-US" sz="1600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2579DA9-EF11-4067-8F78-67DE003D4FDC}"/>
              </a:ext>
            </a:extLst>
          </p:cNvPr>
          <p:cNvSpPr txBox="1"/>
          <p:nvPr/>
        </p:nvSpPr>
        <p:spPr>
          <a:xfrm>
            <a:off x="4084594" y="1365514"/>
            <a:ext cx="956224" cy="338554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r>
              <a:rPr lang="cs-CZ" sz="1600" dirty="0"/>
              <a:t>CvCO</a:t>
            </a:r>
            <a:r>
              <a:rPr lang="cs-CZ" sz="1600" baseline="-25000" dirty="0"/>
              <a:t>2</a:t>
            </a:r>
            <a:r>
              <a:rPr lang="cs-CZ" sz="1600" dirty="0"/>
              <a:t>*Q   </a:t>
            </a:r>
            <a:endParaRPr lang="en-US" sz="1600" dirty="0"/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2A4A51F-589D-4D30-B3F8-AAA9638434BF}"/>
              </a:ext>
            </a:extLst>
          </p:cNvPr>
          <p:cNvSpPr txBox="1"/>
          <p:nvPr/>
        </p:nvSpPr>
        <p:spPr>
          <a:xfrm>
            <a:off x="4009914" y="2351798"/>
            <a:ext cx="1198983" cy="323165"/>
          </a:xfrm>
          <a:prstGeom prst="rect">
            <a:avLst/>
          </a:prstGeom>
          <a:solidFill>
            <a:srgbClr val="DEE7E8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perfusion</a:t>
            </a:r>
            <a:r>
              <a:rPr lang="cs-CZ" sz="1500" dirty="0"/>
              <a:t>(Q)</a:t>
            </a:r>
            <a:endParaRPr lang="en-US" sz="1500" dirty="0"/>
          </a:p>
        </p:txBody>
      </p: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075A0E9E-E6EB-41BC-B3A7-56218D3325BB}"/>
              </a:ext>
            </a:extLst>
          </p:cNvPr>
          <p:cNvCxnSpPr/>
          <p:nvPr/>
        </p:nvCxnSpPr>
        <p:spPr>
          <a:xfrm>
            <a:off x="4056956" y="2082770"/>
            <a:ext cx="0" cy="3699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992CDA04-6D23-493B-950E-A16327634AFD}"/>
              </a:ext>
            </a:extLst>
          </p:cNvPr>
          <p:cNvCxnSpPr/>
          <p:nvPr/>
        </p:nvCxnSpPr>
        <p:spPr>
          <a:xfrm>
            <a:off x="5095182" y="2063716"/>
            <a:ext cx="0" cy="36991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FE89A622-001D-4304-9830-0BC6164DA92B}"/>
              </a:ext>
            </a:extLst>
          </p:cNvPr>
          <p:cNvCxnSpPr/>
          <p:nvPr/>
        </p:nvCxnSpPr>
        <p:spPr>
          <a:xfrm>
            <a:off x="4056956" y="2324100"/>
            <a:ext cx="1028700" cy="0"/>
          </a:xfrm>
          <a:prstGeom prst="line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448AB2F9-3738-438D-BDB0-BF8CC10587D2}"/>
              </a:ext>
            </a:extLst>
          </p:cNvPr>
          <p:cNvCxnSpPr/>
          <p:nvPr/>
        </p:nvCxnSpPr>
        <p:spPr>
          <a:xfrm flipV="1">
            <a:off x="2162175" y="3139046"/>
            <a:ext cx="0" cy="2232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697793E-46AE-4A05-BF01-8AAC369BF2EB}"/>
              </a:ext>
            </a:extLst>
          </p:cNvPr>
          <p:cNvSpPr txBox="1"/>
          <p:nvPr/>
        </p:nvSpPr>
        <p:spPr>
          <a:xfrm>
            <a:off x="-66674" y="-32279"/>
            <a:ext cx="2800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 err="1">
                <a:solidFill>
                  <a:srgbClr val="FF0000"/>
                </a:solidFill>
              </a:rPr>
              <a:t>Hypoperfúzní</a:t>
            </a:r>
            <a:r>
              <a:rPr lang="cs-CZ" sz="3200" u="sng" dirty="0">
                <a:solidFill>
                  <a:srgbClr val="FF0000"/>
                </a:solidFill>
              </a:rPr>
              <a:t> </a:t>
            </a:r>
            <a:r>
              <a:rPr lang="cs-CZ" sz="3200" u="sng" dirty="0" err="1">
                <a:solidFill>
                  <a:srgbClr val="FF0000"/>
                </a:solidFill>
              </a:rPr>
              <a:t>hyperkapnická</a:t>
            </a:r>
            <a:r>
              <a:rPr lang="cs-CZ" sz="3200" u="sng" dirty="0">
                <a:solidFill>
                  <a:srgbClr val="FF0000"/>
                </a:solidFill>
              </a:rPr>
              <a:t> acidóza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pic>
        <p:nvPicPr>
          <p:cNvPr id="26" name="Picture 2" descr="ELUC">
            <a:extLst>
              <a:ext uri="{FF2B5EF4-FFF2-40B4-BE49-F238E27FC236}">
                <a16:creationId xmlns:a16="http://schemas.microsoft.com/office/drawing/2014/main" id="{BD1BBC54-2790-4C15-B614-E04352FD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87" y="1687151"/>
            <a:ext cx="707725" cy="1316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2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63D11-FC93-4E95-A9AE-F51EEAB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ADBFF1-D015-4D9E-8051-747D434F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901693E-1B90-493C-9633-09EA1AEF270B}"/>
              </a:ext>
            </a:extLst>
          </p:cNvPr>
          <p:cNvSpPr/>
          <p:nvPr/>
        </p:nvSpPr>
        <p:spPr>
          <a:xfrm>
            <a:off x="68094" y="3139046"/>
            <a:ext cx="335604" cy="573932"/>
          </a:xfrm>
          <a:prstGeom prst="rect">
            <a:avLst/>
          </a:prstGeom>
          <a:solidFill>
            <a:srgbClr val="DE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916047C-FD9D-4002-9927-3669CED44CD5}"/>
              </a:ext>
            </a:extLst>
          </p:cNvPr>
          <p:cNvSpPr/>
          <p:nvPr/>
        </p:nvSpPr>
        <p:spPr>
          <a:xfrm>
            <a:off x="68094" y="2719992"/>
            <a:ext cx="335604" cy="524503"/>
          </a:xfrm>
          <a:prstGeom prst="rect">
            <a:avLst/>
          </a:prstGeom>
          <a:solidFill>
            <a:srgbClr val="ECF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D5B5DB-F233-4598-AC64-7B9DD607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38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653BE7A-8BE7-48B5-AC1E-ABF007597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0"/>
            <a:ext cx="5493572" cy="2440097"/>
          </a:xfrm>
          <a:prstGeom prst="rect">
            <a:avLst/>
          </a:prstGeom>
        </p:spPr>
      </p:pic>
      <p:pic>
        <p:nvPicPr>
          <p:cNvPr id="12" name="Picture 2" descr="ELUC">
            <a:extLst>
              <a:ext uri="{FF2B5EF4-FFF2-40B4-BE49-F238E27FC236}">
                <a16:creationId xmlns:a16="http://schemas.microsoft.com/office/drawing/2014/main" id="{6BAC9186-1A44-4674-9A5C-580D9966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1" y="1403147"/>
            <a:ext cx="707725" cy="1316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2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F901693E-1B90-493C-9633-09EA1AEF270B}"/>
              </a:ext>
            </a:extLst>
          </p:cNvPr>
          <p:cNvSpPr/>
          <p:nvPr/>
        </p:nvSpPr>
        <p:spPr>
          <a:xfrm>
            <a:off x="68094" y="3139046"/>
            <a:ext cx="335604" cy="573932"/>
          </a:xfrm>
          <a:prstGeom prst="rect">
            <a:avLst/>
          </a:prstGeom>
          <a:solidFill>
            <a:srgbClr val="DE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54D39FC-AB91-425C-B373-8BC4E9A7A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388"/>
          </a:xfrm>
          <a:prstGeom prst="rect">
            <a:avLst/>
          </a:prstGeom>
        </p:spPr>
      </p:pic>
      <p:pic>
        <p:nvPicPr>
          <p:cNvPr id="4" name="Picture 2" descr="ELUC">
            <a:extLst>
              <a:ext uri="{FF2B5EF4-FFF2-40B4-BE49-F238E27FC236}">
                <a16:creationId xmlns:a16="http://schemas.microsoft.com/office/drawing/2014/main" id="{C0567563-958D-4365-A6B9-FBB1BC05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31" y="1403147"/>
            <a:ext cx="707725" cy="1316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Obrázek 2">
            <a:extLst>
              <a:ext uri="{FF2B5EF4-FFF2-40B4-BE49-F238E27FC236}">
                <a16:creationId xmlns:a16="http://schemas.microsoft.com/office/drawing/2014/main" id="{3687CED7-7908-44AF-8DFB-B45590FDBD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13"/>
            <a:ext cx="914400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Obrázek 2">
            <a:extLst>
              <a:ext uri="{FF2B5EF4-FFF2-40B4-BE49-F238E27FC236}">
                <a16:creationId xmlns:a16="http://schemas.microsoft.com/office/drawing/2014/main" id="{3687CED7-7908-44AF-8DFB-B45590FDBD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280"/>
            <a:ext cx="914400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C0DD1A4-0803-4082-B4E5-214B69A87175}"/>
              </a:ext>
            </a:extLst>
          </p:cNvPr>
          <p:cNvSpPr txBox="1"/>
          <p:nvPr/>
        </p:nvSpPr>
        <p:spPr>
          <a:xfrm>
            <a:off x="164993" y="3552307"/>
            <a:ext cx="294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Porucha bilance toku CO</a:t>
            </a:r>
            <a:r>
              <a:rPr lang="cs-CZ" baseline="-25000" dirty="0">
                <a:solidFill>
                  <a:srgbClr val="FF0000"/>
                </a:solidFill>
              </a:rPr>
              <a:t>2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  <a:p>
            <a:endParaRPr lang="cs-CZ" dirty="0"/>
          </a:p>
          <a:p>
            <a:r>
              <a:rPr lang="cs-CZ" dirty="0"/>
              <a:t>Respirační acidóza/alkalóza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C897A2-6842-41FC-9754-D0345114A33A}"/>
              </a:ext>
            </a:extLst>
          </p:cNvPr>
          <p:cNvSpPr txBox="1"/>
          <p:nvPr/>
        </p:nvSpPr>
        <p:spPr>
          <a:xfrm>
            <a:off x="7720312" y="3275308"/>
            <a:ext cx="3500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Porucha bilance toků H</a:t>
            </a:r>
            <a:r>
              <a:rPr lang="cs-CZ" baseline="30000" dirty="0">
                <a:solidFill>
                  <a:srgbClr val="FF0000"/>
                </a:solidFill>
              </a:rPr>
              <a:t>+</a:t>
            </a:r>
            <a:r>
              <a:rPr lang="cs-CZ" dirty="0">
                <a:solidFill>
                  <a:srgbClr val="FF0000"/>
                </a:solidFill>
              </a:rPr>
              <a:t>/HCO</a:t>
            </a:r>
            <a:r>
              <a:rPr lang="cs-CZ" baseline="-25000" dirty="0">
                <a:solidFill>
                  <a:srgbClr val="FF0000"/>
                </a:solidFill>
              </a:rPr>
              <a:t>3</a:t>
            </a:r>
            <a:r>
              <a:rPr lang="cs-CZ" baseline="30000" dirty="0">
                <a:solidFill>
                  <a:srgbClr val="FF0000"/>
                </a:solidFill>
              </a:rPr>
              <a:t>- </a:t>
            </a:r>
            <a:r>
              <a:rPr lang="cs-CZ" dirty="0">
                <a:solidFill>
                  <a:srgbClr val="FF0000"/>
                </a:solidFill>
              </a:rPr>
              <a:t>:</a:t>
            </a:r>
          </a:p>
          <a:p>
            <a:endParaRPr lang="cs-CZ" dirty="0"/>
          </a:p>
          <a:p>
            <a:r>
              <a:rPr lang="cs-CZ"/>
              <a:t>Metabolická </a:t>
            </a:r>
            <a:r>
              <a:rPr lang="cs-CZ" dirty="0"/>
              <a:t>acidóza/alkalóza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Obrázek 2">
            <a:extLst>
              <a:ext uri="{FF2B5EF4-FFF2-40B4-BE49-F238E27FC236}">
                <a16:creationId xmlns:a16="http://schemas.microsoft.com/office/drawing/2014/main" id="{3687CED7-7908-44AF-8DFB-B45590FDBD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D82BA17-7179-487B-850A-DCA88E1F3798}"/>
              </a:ext>
            </a:extLst>
          </p:cNvPr>
          <p:cNvSpPr txBox="1"/>
          <p:nvPr/>
        </p:nvSpPr>
        <p:spPr>
          <a:xfrm>
            <a:off x="119471" y="94551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Regulační smyčky: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ED5232-4371-4423-B951-3214DCA7F1D7}"/>
              </a:ext>
            </a:extLst>
          </p:cNvPr>
          <p:cNvSpPr txBox="1"/>
          <p:nvPr/>
        </p:nvSpPr>
        <p:spPr>
          <a:xfrm>
            <a:off x="637626" y="810563"/>
            <a:ext cx="252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 Respirace (6-12 hodin)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7DF73E6-7E55-4EEF-A879-00BFB007EE70}"/>
              </a:ext>
            </a:extLst>
          </p:cNvPr>
          <p:cNvSpPr txBox="1"/>
          <p:nvPr/>
        </p:nvSpPr>
        <p:spPr>
          <a:xfrm>
            <a:off x="637626" y="1157243"/>
            <a:ext cx="280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 Renální regulace (3-5 dní)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3F17720-A6F0-4761-8286-D9AFFE8562A0}"/>
              </a:ext>
            </a:extLst>
          </p:cNvPr>
          <p:cNvSpPr txBox="1"/>
          <p:nvPr/>
        </p:nvSpPr>
        <p:spPr>
          <a:xfrm>
            <a:off x="637626" y="444833"/>
            <a:ext cx="159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 Pufry (</a:t>
            </a:r>
            <a:r>
              <a:rPr lang="cs-CZ" dirty="0" err="1"/>
              <a:t>msec</a:t>
            </a:r>
            <a:r>
              <a:rPr lang="cs-CZ" dirty="0"/>
              <a:t>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8131808-C520-4868-ACA2-6F453689FE0A}"/>
              </a:ext>
            </a:extLst>
          </p:cNvPr>
          <p:cNvSpPr txBox="1"/>
          <p:nvPr/>
        </p:nvSpPr>
        <p:spPr>
          <a:xfrm>
            <a:off x="679241" y="1502673"/>
            <a:ext cx="249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4. Výměna H</a:t>
            </a:r>
            <a:r>
              <a:rPr lang="cs-CZ" baseline="30000" dirty="0"/>
              <a:t>+</a:t>
            </a:r>
            <a:r>
              <a:rPr lang="cs-CZ" dirty="0"/>
              <a:t>/Na</a:t>
            </a:r>
            <a:r>
              <a:rPr lang="cs-CZ" baseline="30000" dirty="0"/>
              <a:t>+</a:t>
            </a:r>
            <a:r>
              <a:rPr lang="cs-CZ" dirty="0"/>
              <a:t> H</a:t>
            </a:r>
            <a:r>
              <a:rPr lang="cs-CZ" baseline="30000" dirty="0"/>
              <a:t>+</a:t>
            </a:r>
            <a:r>
              <a:rPr lang="cs-CZ" dirty="0"/>
              <a:t>/K</a:t>
            </a:r>
            <a:r>
              <a:rPr lang="cs-CZ" baseline="30000" dirty="0"/>
              <a:t>+</a:t>
            </a:r>
            <a:r>
              <a:rPr lang="cs-CZ" dirty="0"/>
              <a:t> mezi buňkou a IST  </a:t>
            </a:r>
          </a:p>
        </p:txBody>
      </p:sp>
    </p:spTree>
    <p:extLst>
      <p:ext uri="{BB962C8B-B14F-4D97-AF65-F5344CB8AC3E}">
        <p14:creationId xmlns:p14="http://schemas.microsoft.com/office/powerpoint/2010/main" val="117094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Obrázek 1">
            <a:extLst>
              <a:ext uri="{FF2B5EF4-FFF2-40B4-BE49-F238E27FC236}">
                <a16:creationId xmlns:a16="http://schemas.microsoft.com/office/drawing/2014/main" id="{AC872CEC-3021-4DB6-907F-953E833E1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05" y="-80962"/>
            <a:ext cx="570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4E05A2D-5B97-4D05-9D2C-6357A188700B}"/>
              </a:ext>
            </a:extLst>
          </p:cNvPr>
          <p:cNvSpPr txBox="1"/>
          <p:nvPr/>
        </p:nvSpPr>
        <p:spPr>
          <a:xfrm>
            <a:off x="8072438" y="2624138"/>
            <a:ext cx="326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Bilance bikarbonátů = Bilance H</a:t>
            </a:r>
            <a:r>
              <a:rPr lang="cs-CZ" baseline="30000" dirty="0"/>
              <a:t>+</a:t>
            </a:r>
            <a:endParaRPr lang="en-US" baseline="30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B630504-2065-4C3B-BC29-777BECFB769E}"/>
              </a:ext>
            </a:extLst>
          </p:cNvPr>
          <p:cNvSpPr txBox="1"/>
          <p:nvPr/>
        </p:nvSpPr>
        <p:spPr>
          <a:xfrm>
            <a:off x="9129713" y="1064092"/>
            <a:ext cx="24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Retence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alkalóza</a:t>
            </a:r>
          </a:p>
          <a:p>
            <a:r>
              <a:rPr lang="cs-CZ" dirty="0"/>
              <a:t>Deplece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acidóza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Obrázek 1">
            <a:extLst>
              <a:ext uri="{FF2B5EF4-FFF2-40B4-BE49-F238E27FC236}">
                <a16:creationId xmlns:a16="http://schemas.microsoft.com/office/drawing/2014/main" id="{B13C0B1E-C4BD-4B53-8098-E7C113495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0"/>
            <a:ext cx="570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D144A1D-4E1F-4664-9EAD-DD4B0CB906B3}"/>
              </a:ext>
            </a:extLst>
          </p:cNvPr>
          <p:cNvSpPr txBox="1"/>
          <p:nvPr/>
        </p:nvSpPr>
        <p:spPr>
          <a:xfrm>
            <a:off x="9129713" y="1064092"/>
            <a:ext cx="24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Retence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alkalóza</a:t>
            </a:r>
          </a:p>
          <a:p>
            <a:r>
              <a:rPr lang="cs-CZ" dirty="0"/>
              <a:t>Deplece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acidóza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Obrázek 1">
            <a:extLst>
              <a:ext uri="{FF2B5EF4-FFF2-40B4-BE49-F238E27FC236}">
                <a16:creationId xmlns:a16="http://schemas.microsoft.com/office/drawing/2014/main" id="{E336034A-4C22-47D6-B833-14477EDAF8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0"/>
            <a:ext cx="570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3DB6F63-392D-4EEC-A0BB-845B4DDAE375}"/>
              </a:ext>
            </a:extLst>
          </p:cNvPr>
          <p:cNvSpPr txBox="1"/>
          <p:nvPr/>
        </p:nvSpPr>
        <p:spPr>
          <a:xfrm>
            <a:off x="9129713" y="1064092"/>
            <a:ext cx="24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Retence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alkalóza</a:t>
            </a:r>
          </a:p>
          <a:p>
            <a:r>
              <a:rPr lang="cs-CZ" dirty="0"/>
              <a:t>Deplece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acidóza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Obrázek 1">
            <a:extLst>
              <a:ext uri="{FF2B5EF4-FFF2-40B4-BE49-F238E27FC236}">
                <a16:creationId xmlns:a16="http://schemas.microsoft.com/office/drawing/2014/main" id="{A4524E2B-58F1-4D9E-9E1A-8108D9BCCB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0"/>
            <a:ext cx="570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0AD76A3-CE4B-4035-B702-83481C5639EE}"/>
              </a:ext>
            </a:extLst>
          </p:cNvPr>
          <p:cNvSpPr txBox="1"/>
          <p:nvPr/>
        </p:nvSpPr>
        <p:spPr>
          <a:xfrm>
            <a:off x="9129713" y="1064092"/>
            <a:ext cx="24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Retence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alkalóza</a:t>
            </a:r>
          </a:p>
          <a:p>
            <a:r>
              <a:rPr lang="cs-CZ" dirty="0"/>
              <a:t>Deplece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acidóza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Obrázek 1">
            <a:extLst>
              <a:ext uri="{FF2B5EF4-FFF2-40B4-BE49-F238E27FC236}">
                <a16:creationId xmlns:a16="http://schemas.microsoft.com/office/drawing/2014/main" id="{8A9936E0-0826-4684-ABE1-2290E1528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0"/>
            <a:ext cx="570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CBA59AB-D077-4FFB-8803-B49F7FF2F254}"/>
              </a:ext>
            </a:extLst>
          </p:cNvPr>
          <p:cNvSpPr txBox="1"/>
          <p:nvPr/>
        </p:nvSpPr>
        <p:spPr>
          <a:xfrm>
            <a:off x="9129713" y="1064092"/>
            <a:ext cx="24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Retence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alkalóza</a:t>
            </a:r>
          </a:p>
          <a:p>
            <a:r>
              <a:rPr lang="cs-CZ" dirty="0"/>
              <a:t>Deplece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 - acidóza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824</Words>
  <Application>Microsoft Office PowerPoint</Application>
  <PresentationFormat>Širokoúhlá obrazovka</PresentationFormat>
  <Paragraphs>61</Paragraphs>
  <Slides>16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ACIDOBAZICKÁ REGULACE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Jiří Kofránek</dc:creator>
  <cp:lastModifiedBy>Jiří Kofránek</cp:lastModifiedBy>
  <cp:revision>2</cp:revision>
  <dcterms:created xsi:type="dcterms:W3CDTF">2025-10-27T00:15:21Z</dcterms:created>
  <dcterms:modified xsi:type="dcterms:W3CDTF">2025-10-27T00:22:13Z</dcterms:modified>
</cp:coreProperties>
</file>