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3" r:id="rId9"/>
    <p:sldId id="276" r:id="rId10"/>
    <p:sldId id="262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10021888" cy="68881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31" autoAdjust="0"/>
  </p:normalViewPr>
  <p:slideViewPr>
    <p:cSldViewPr>
      <p:cViewPr varScale="1">
        <p:scale>
          <a:sx n="69" d="100"/>
          <a:sy n="69" d="100"/>
        </p:scale>
        <p:origin x="111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30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2818" cy="344408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76751" y="0"/>
            <a:ext cx="4342818" cy="344408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AF279384-AE80-46E2-AC91-F32869AA0C76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2818" cy="344408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76751" y="6542560"/>
            <a:ext cx="4342818" cy="344408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39B2E06C-C178-4151-925A-BFFE0F7B6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2922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055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613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43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130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979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97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445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51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574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312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6634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397AC-3BB3-4FC2-99D7-51F51EEA301F}" type="datetimeFigureOut">
              <a:rPr lang="cs-CZ" smtClean="0"/>
              <a:t>07.07.2018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15DE7-AD78-413A-A2D4-A6E3A139C8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92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Katecheze Dobrého pastýře</a:t>
            </a:r>
            <a:br>
              <a:rPr lang="cs-CZ" dirty="0" smtClean="0"/>
            </a:br>
            <a:r>
              <a:rPr lang="cs-CZ" sz="3200" dirty="0" smtClean="0">
                <a:solidFill>
                  <a:srgbClr val="00B050"/>
                </a:solidFill>
              </a:rPr>
              <a:t>„Pomoz mi zamilovat si Boha“</a:t>
            </a:r>
            <a:endParaRPr lang="cs-CZ" sz="3200" dirty="0">
              <a:solidFill>
                <a:srgbClr val="00B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2. stupeň: 1. – 3. ročník</a:t>
            </a:r>
          </a:p>
          <a:p>
            <a:r>
              <a:rPr lang="cs-CZ" dirty="0" smtClean="0"/>
              <a:t>Základní přehled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1082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Podobenství a maximy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Vlk a nájemce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J</a:t>
            </a:r>
            <a:r>
              <a:rPr lang="cs-CZ" dirty="0" err="1" smtClean="0"/>
              <a:t>an</a:t>
            </a:r>
            <a:r>
              <a:rPr lang="en-US" dirty="0" smtClean="0"/>
              <a:t> 10</a:t>
            </a:r>
            <a:r>
              <a:rPr lang="cs-CZ" dirty="0" smtClean="0"/>
              <a:t>,</a:t>
            </a:r>
            <a:r>
              <a:rPr lang="en-US" dirty="0" smtClean="0"/>
              <a:t>11–16)</a:t>
            </a:r>
            <a:r>
              <a:rPr lang="cs-CZ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toto</a:t>
            </a:r>
            <a:r>
              <a:rPr lang="en-US" dirty="0" smtClean="0"/>
              <a:t> </a:t>
            </a:r>
            <a:r>
              <a:rPr lang="en-US" dirty="0" err="1" smtClean="0"/>
              <a:t>podobenství</a:t>
            </a:r>
            <a:r>
              <a:rPr lang="en-US" dirty="0" smtClean="0"/>
              <a:t> je </a:t>
            </a:r>
            <a:r>
              <a:rPr lang="cs-CZ" dirty="0" smtClean="0"/>
              <a:t>čteno a promýšleno tak, aby upoutalo pozornost dítěte na stálost, ochranu a obětující se lásku </a:t>
            </a:r>
            <a:r>
              <a:rPr lang="en-US" dirty="0" err="1" smtClean="0"/>
              <a:t>Dobrého</a:t>
            </a:r>
            <a:r>
              <a:rPr lang="en-US" dirty="0" smtClean="0"/>
              <a:t> </a:t>
            </a:r>
            <a:r>
              <a:rPr lang="cs-CZ" dirty="0" err="1"/>
              <a:t>p</a:t>
            </a:r>
            <a:r>
              <a:rPr lang="en-US" dirty="0" err="1" smtClean="0"/>
              <a:t>astýře</a:t>
            </a:r>
            <a:r>
              <a:rPr lang="en-US" dirty="0" smtClean="0"/>
              <a:t>. </a:t>
            </a:r>
            <a:endParaRPr lang="cs-CZ" dirty="0" smtClean="0"/>
          </a:p>
          <a:p>
            <a:r>
              <a:rPr lang="cs-CZ" b="1" dirty="0" smtClean="0"/>
              <a:t>Podobenství o Božím království – syntéza: </a:t>
            </a:r>
            <a:r>
              <a:rPr lang="cs-CZ" dirty="0" smtClean="0"/>
              <a:t>při této práci znovu nahlížíme na podobenství, která děti slyšely v I. stupni programu, a zaměřujeme se s dětmi na dva aspekty království: na jeho krásu </a:t>
            </a:r>
            <a:br>
              <a:rPr lang="cs-CZ" dirty="0" smtClean="0"/>
            </a:br>
            <a:r>
              <a:rPr lang="cs-CZ" dirty="0" smtClean="0"/>
              <a:t>a vzácnost</a:t>
            </a:r>
            <a:r>
              <a:rPr lang="en-US" dirty="0" smtClean="0"/>
              <a:t>; </a:t>
            </a:r>
            <a:r>
              <a:rPr lang="cs-CZ" dirty="0" smtClean="0"/>
              <a:t>a na jeho růst a proměnu.</a:t>
            </a:r>
            <a:r>
              <a:rPr lang="en-US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2479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Podobenství a maximy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 smtClean="0"/>
              <a:t>Dobrý Samaritán </a:t>
            </a:r>
            <a:r>
              <a:rPr lang="en-US" dirty="0" smtClean="0"/>
              <a:t>(L</a:t>
            </a:r>
            <a:r>
              <a:rPr lang="cs-CZ" dirty="0" smtClean="0"/>
              <a:t>k</a:t>
            </a:r>
            <a:r>
              <a:rPr lang="en-US" dirty="0" smtClean="0"/>
              <a:t> 10</a:t>
            </a:r>
            <a:r>
              <a:rPr lang="cs-CZ" dirty="0" smtClean="0"/>
              <a:t>,</a:t>
            </a:r>
            <a:r>
              <a:rPr lang="en-US" dirty="0" smtClean="0"/>
              <a:t>29–37)</a:t>
            </a:r>
            <a:r>
              <a:rPr lang="cs-CZ" dirty="0" smtClean="0"/>
              <a:t>: toto známé podobenství je čteno a promýšleno s úmyslem objasnit myšlenku  soucitu a s tím spojených skutků, které jsou odezvou na tuto situaci. </a:t>
            </a:r>
            <a:endParaRPr lang="en-US" dirty="0"/>
          </a:p>
          <a:p>
            <a:r>
              <a:rPr lang="cs-CZ" b="1" dirty="0" smtClean="0"/>
              <a:t>Nalezená mince </a:t>
            </a:r>
            <a:r>
              <a:rPr lang="en-US" dirty="0" smtClean="0"/>
              <a:t>(L</a:t>
            </a:r>
            <a:r>
              <a:rPr lang="cs-CZ" dirty="0" smtClean="0"/>
              <a:t>k</a:t>
            </a:r>
            <a:r>
              <a:rPr lang="en-US" dirty="0" smtClean="0"/>
              <a:t> 15</a:t>
            </a:r>
            <a:r>
              <a:rPr lang="cs-CZ" dirty="0" smtClean="0"/>
              <a:t>,</a:t>
            </a:r>
            <a:r>
              <a:rPr lang="en-US" dirty="0" smtClean="0"/>
              <a:t>8-9)</a:t>
            </a:r>
            <a:r>
              <a:rPr lang="cs-CZ" dirty="0" smtClean="0"/>
              <a:t>: toto podobenství je čteno a promýšleno, aby děti porozuměly hluboce Boží lásce, která je bezpodmínečná, aktivní a nevyčerpatelná, a to i tehdy, když se oddělíme od Boha. Na to navazuje téma o jednotě s Bohem a s lidmi, kteří patří Bohu, a to během slavení. </a:t>
            </a:r>
          </a:p>
          <a:p>
            <a:r>
              <a:rPr lang="cs-CZ" b="1" dirty="0" smtClean="0"/>
              <a:t>Neodbytný přítel </a:t>
            </a:r>
            <a:r>
              <a:rPr lang="en-US" dirty="0" smtClean="0"/>
              <a:t>(L</a:t>
            </a:r>
            <a:r>
              <a:rPr lang="cs-CZ" dirty="0" smtClean="0"/>
              <a:t>k</a:t>
            </a:r>
            <a:r>
              <a:rPr lang="en-US" dirty="0" smtClean="0"/>
              <a:t> 11</a:t>
            </a:r>
            <a:r>
              <a:rPr lang="cs-CZ" dirty="0" smtClean="0"/>
              <a:t>,</a:t>
            </a:r>
            <a:r>
              <a:rPr lang="en-US" dirty="0" smtClean="0"/>
              <a:t>5–8)</a:t>
            </a:r>
            <a:r>
              <a:rPr lang="cs-CZ" dirty="0"/>
              <a:t>:</a:t>
            </a:r>
            <a:r>
              <a:rPr lang="cs-CZ" dirty="0" smtClean="0"/>
              <a:t> podobenství je čteno a promýšleno za účelem začít objasňovat potřebu </a:t>
            </a:r>
            <a:r>
              <a:rPr lang="en-US" dirty="0" smtClean="0"/>
              <a:t> </a:t>
            </a:r>
            <a:r>
              <a:rPr lang="cs-CZ" dirty="0" smtClean="0"/>
              <a:t>neustálé přímluvné modlitby. </a:t>
            </a:r>
          </a:p>
          <a:p>
            <a:r>
              <a:rPr lang="cs-CZ" b="1" dirty="0" smtClean="0"/>
              <a:t>Farizeus a celník </a:t>
            </a:r>
            <a:r>
              <a:rPr lang="en-US" dirty="0" smtClean="0"/>
              <a:t>(L</a:t>
            </a:r>
            <a:r>
              <a:rPr lang="cs-CZ" dirty="0" smtClean="0"/>
              <a:t>k</a:t>
            </a:r>
            <a:r>
              <a:rPr lang="en-US" dirty="0" smtClean="0"/>
              <a:t> 18</a:t>
            </a:r>
            <a:r>
              <a:rPr lang="cs-CZ" dirty="0" smtClean="0"/>
              <a:t>,</a:t>
            </a:r>
            <a:r>
              <a:rPr lang="en-US" dirty="0" smtClean="0"/>
              <a:t>9–14)</a:t>
            </a:r>
            <a:r>
              <a:rPr lang="cs-CZ" dirty="0" smtClean="0"/>
              <a:t>:</a:t>
            </a:r>
            <a:r>
              <a:rPr lang="en-US" dirty="0" smtClean="0"/>
              <a:t> </a:t>
            </a:r>
            <a:r>
              <a:rPr lang="cs-CZ" dirty="0" smtClean="0"/>
              <a:t>toto podobenství je čteno a promýšleno, aby byl objasněn postoj před Bohem jako výraz lidskosti a vztahu.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8071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Podobenství a maximy 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Deset družiček</a:t>
            </a:r>
            <a:r>
              <a:rPr lang="en-US" dirty="0" smtClean="0"/>
              <a:t> (</a:t>
            </a:r>
            <a:r>
              <a:rPr lang="cs-CZ" dirty="0" err="1" smtClean="0"/>
              <a:t>Mt</a:t>
            </a:r>
            <a:r>
              <a:rPr lang="en-US" dirty="0" smtClean="0"/>
              <a:t> 25</a:t>
            </a:r>
            <a:r>
              <a:rPr lang="cs-CZ" dirty="0"/>
              <a:t>,</a:t>
            </a:r>
            <a:r>
              <a:rPr lang="en-US" dirty="0" smtClean="0"/>
              <a:t>1–12)</a:t>
            </a:r>
            <a:r>
              <a:rPr lang="cs-CZ" dirty="0" smtClean="0"/>
              <a:t>: toto podobenství je čteno a promýšleno ve dvou aspektech. Prvním je oznámení pozvání na hostinu v Božím království a druhé nezbytnost osobní odpovědnosti za přípravu na Ježíšův příchod. </a:t>
            </a:r>
            <a:endParaRPr lang="en-US" dirty="0"/>
          </a:p>
          <a:p>
            <a:r>
              <a:rPr lang="cs-CZ" b="1" dirty="0" smtClean="0"/>
              <a:t>Odpouštějící otec </a:t>
            </a:r>
            <a:r>
              <a:rPr lang="en-US" dirty="0" smtClean="0"/>
              <a:t>(</a:t>
            </a:r>
            <a:r>
              <a:rPr lang="cs-CZ" dirty="0" err="1" smtClean="0"/>
              <a:t>Lk</a:t>
            </a:r>
            <a:r>
              <a:rPr lang="en-US" dirty="0" smtClean="0"/>
              <a:t> 15</a:t>
            </a:r>
            <a:r>
              <a:rPr lang="cs-CZ" dirty="0" smtClean="0"/>
              <a:t>,</a:t>
            </a:r>
            <a:r>
              <a:rPr lang="en-US" dirty="0" smtClean="0"/>
              <a:t>11–24)</a:t>
            </a:r>
            <a:r>
              <a:rPr lang="cs-CZ" dirty="0" smtClean="0"/>
              <a:t>: čteme a promýšlíme oznámení Božích darů, které nám dává zdarma, a dále bezpodmínečné Boží odpuštění. </a:t>
            </a:r>
            <a:r>
              <a:rPr lang="en-US" dirty="0" smtClean="0"/>
              <a:t> </a:t>
            </a:r>
            <a:endParaRPr lang="cs-CZ" dirty="0" smtClean="0"/>
          </a:p>
          <a:p>
            <a:r>
              <a:rPr lang="cs-CZ" b="1" dirty="0" smtClean="0"/>
              <a:t>Svatební hostina</a:t>
            </a:r>
            <a:r>
              <a:rPr lang="en-US" dirty="0" smtClean="0"/>
              <a:t> (</a:t>
            </a:r>
            <a:r>
              <a:rPr lang="cs-CZ" dirty="0" err="1" smtClean="0"/>
              <a:t>Mt</a:t>
            </a:r>
            <a:r>
              <a:rPr lang="en-US" dirty="0" smtClean="0"/>
              <a:t> 22</a:t>
            </a:r>
            <a:r>
              <a:rPr lang="cs-CZ" dirty="0" smtClean="0"/>
              <a:t>,</a:t>
            </a:r>
            <a:r>
              <a:rPr lang="en-US" dirty="0" smtClean="0"/>
              <a:t>1-13)</a:t>
            </a:r>
            <a:r>
              <a:rPr lang="cs-CZ" dirty="0" smtClean="0"/>
              <a:t>: čteme a promýšlíme oznámení univerzálního pozvání do království Božího a pozvání k přípravě na ně; začíná zde také uvedení do poselství o Božím soudu.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97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Podobenství a maximy 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Maximy a shrnutí Zákona</a:t>
            </a:r>
            <a:r>
              <a:rPr lang="en-US" dirty="0" smtClean="0"/>
              <a:t> </a:t>
            </a:r>
            <a:r>
              <a:rPr lang="en-US" sz="2200" dirty="0" smtClean="0"/>
              <a:t>(</a:t>
            </a:r>
            <a:r>
              <a:rPr lang="cs-CZ" sz="2200" dirty="0" err="1" smtClean="0"/>
              <a:t>Mt</a:t>
            </a:r>
            <a:r>
              <a:rPr lang="en-US" sz="2200" dirty="0" smtClean="0"/>
              <a:t> 5</a:t>
            </a:r>
            <a:r>
              <a:rPr lang="cs-CZ" sz="2200" dirty="0" smtClean="0"/>
              <a:t>,</a:t>
            </a:r>
            <a:r>
              <a:rPr lang="en-US" sz="2200" dirty="0" smtClean="0"/>
              <a:t>37</a:t>
            </a:r>
            <a:r>
              <a:rPr lang="en-US" sz="2200" dirty="0"/>
              <a:t>, </a:t>
            </a:r>
            <a:r>
              <a:rPr lang="en-US" sz="2200" dirty="0" smtClean="0"/>
              <a:t>5</a:t>
            </a:r>
            <a:r>
              <a:rPr lang="cs-CZ" sz="2200" dirty="0" smtClean="0"/>
              <a:t>,</a:t>
            </a:r>
            <a:r>
              <a:rPr lang="en-US" sz="2200" dirty="0" smtClean="0"/>
              <a:t>44</a:t>
            </a:r>
            <a:r>
              <a:rPr lang="en-US" sz="2200" dirty="0"/>
              <a:t>, </a:t>
            </a:r>
            <a:r>
              <a:rPr lang="en-US" sz="2200" dirty="0" smtClean="0"/>
              <a:t>5</a:t>
            </a:r>
            <a:r>
              <a:rPr lang="cs-CZ" sz="2200" dirty="0" smtClean="0"/>
              <a:t>,</a:t>
            </a:r>
            <a:r>
              <a:rPr lang="en-US" sz="2200" dirty="0" smtClean="0"/>
              <a:t>42</a:t>
            </a:r>
            <a:r>
              <a:rPr lang="en-US" sz="2200" dirty="0"/>
              <a:t>, and </a:t>
            </a:r>
            <a:r>
              <a:rPr lang="en-US" sz="2200" dirty="0" smtClean="0"/>
              <a:t>5</a:t>
            </a:r>
            <a:r>
              <a:rPr lang="cs-CZ" sz="2200" dirty="0" smtClean="0"/>
              <a:t>,</a:t>
            </a:r>
            <a:r>
              <a:rPr lang="en-US" sz="2200" dirty="0" smtClean="0"/>
              <a:t>48</a:t>
            </a:r>
            <a:r>
              <a:rPr lang="en-US" sz="2200" dirty="0"/>
              <a:t>, </a:t>
            </a:r>
            <a:r>
              <a:rPr lang="en-US" sz="2200" dirty="0" smtClean="0"/>
              <a:t>J</a:t>
            </a:r>
            <a:r>
              <a:rPr lang="cs-CZ" sz="2200" dirty="0" smtClean="0"/>
              <a:t>a</a:t>
            </a:r>
            <a:r>
              <a:rPr lang="en-US" sz="2200" dirty="0" smtClean="0"/>
              <a:t>n 13</a:t>
            </a:r>
            <a:r>
              <a:rPr lang="cs-CZ" sz="2200" dirty="0" smtClean="0"/>
              <a:t>,</a:t>
            </a:r>
            <a:r>
              <a:rPr lang="en-US" sz="2200" dirty="0" smtClean="0"/>
              <a:t>34</a:t>
            </a:r>
            <a:r>
              <a:rPr lang="en-US" sz="2200" dirty="0"/>
              <a:t>, </a:t>
            </a:r>
            <a:r>
              <a:rPr lang="en-US" sz="2200" dirty="0" smtClean="0"/>
              <a:t>Lk 6</a:t>
            </a:r>
            <a:r>
              <a:rPr lang="cs-CZ" sz="2200" dirty="0" smtClean="0"/>
              <a:t>,</a:t>
            </a:r>
            <a:r>
              <a:rPr lang="en-US" sz="2200" dirty="0" smtClean="0"/>
              <a:t>27</a:t>
            </a:r>
            <a:r>
              <a:rPr lang="en-US" sz="2200" dirty="0"/>
              <a:t>, </a:t>
            </a:r>
            <a:r>
              <a:rPr lang="en-US" sz="2200" dirty="0" smtClean="0"/>
              <a:t>M</a:t>
            </a:r>
            <a:r>
              <a:rPr lang="cs-CZ" sz="2200" dirty="0" smtClean="0"/>
              <a:t>t</a:t>
            </a:r>
            <a:r>
              <a:rPr lang="en-US" sz="2200" dirty="0" smtClean="0"/>
              <a:t> 7</a:t>
            </a:r>
            <a:r>
              <a:rPr lang="cs-CZ" sz="2200" dirty="0" smtClean="0"/>
              <a:t>,</a:t>
            </a:r>
            <a:r>
              <a:rPr lang="en-US" sz="2200" dirty="0" smtClean="0"/>
              <a:t>7 a 7</a:t>
            </a:r>
            <a:r>
              <a:rPr lang="cs-CZ" sz="2200" dirty="0" smtClean="0"/>
              <a:t>,</a:t>
            </a:r>
            <a:r>
              <a:rPr lang="en-US" sz="2200" dirty="0" smtClean="0"/>
              <a:t>12</a:t>
            </a:r>
            <a:r>
              <a:rPr lang="en-US" sz="2200" dirty="0"/>
              <a:t>, </a:t>
            </a:r>
            <a:r>
              <a:rPr lang="en-US" sz="2200" dirty="0" smtClean="0"/>
              <a:t>M</a:t>
            </a:r>
            <a:r>
              <a:rPr lang="cs-CZ" sz="2200" dirty="0" smtClean="0"/>
              <a:t>t</a:t>
            </a:r>
            <a:r>
              <a:rPr lang="en-US" sz="2200" dirty="0" smtClean="0"/>
              <a:t> 6</a:t>
            </a:r>
            <a:r>
              <a:rPr lang="cs-CZ" sz="2200" dirty="0" smtClean="0"/>
              <a:t>,</a:t>
            </a:r>
            <a:r>
              <a:rPr lang="en-US" sz="2200" dirty="0" smtClean="0"/>
              <a:t>2 </a:t>
            </a:r>
            <a:r>
              <a:rPr lang="en-US" sz="2200" dirty="0"/>
              <a:t>and </a:t>
            </a:r>
            <a:r>
              <a:rPr lang="en-US" sz="2200" dirty="0" smtClean="0"/>
              <a:t>6</a:t>
            </a:r>
            <a:r>
              <a:rPr lang="cs-CZ" sz="2200" dirty="0" smtClean="0"/>
              <a:t>,</a:t>
            </a:r>
            <a:r>
              <a:rPr lang="en-US" sz="2200" dirty="0" smtClean="0"/>
              <a:t>6</a:t>
            </a:r>
            <a:r>
              <a:rPr lang="en-US" sz="2200" dirty="0"/>
              <a:t>, </a:t>
            </a:r>
            <a:r>
              <a:rPr lang="cs-CZ" sz="2200" dirty="0" smtClean="0"/>
              <a:t>1 </a:t>
            </a:r>
            <a:r>
              <a:rPr lang="cs-CZ" sz="2200" dirty="0" err="1" smtClean="0"/>
              <a:t>Kor</a:t>
            </a:r>
            <a:r>
              <a:rPr lang="en-US" sz="2200" dirty="0" smtClean="0"/>
              <a:t> 6</a:t>
            </a:r>
            <a:r>
              <a:rPr lang="cs-CZ" sz="2200" dirty="0" smtClean="0"/>
              <a:t>,</a:t>
            </a:r>
            <a:r>
              <a:rPr lang="en-US" sz="2200" dirty="0" smtClean="0"/>
              <a:t>19</a:t>
            </a:r>
            <a:r>
              <a:rPr lang="en-US" sz="2200" dirty="0"/>
              <a:t>, </a:t>
            </a:r>
            <a:r>
              <a:rPr lang="en-US" sz="2200" dirty="0" smtClean="0"/>
              <a:t>M</a:t>
            </a:r>
            <a:r>
              <a:rPr lang="cs-CZ" sz="2200" dirty="0" smtClean="0"/>
              <a:t>t</a:t>
            </a:r>
            <a:r>
              <a:rPr lang="en-US" sz="2200" dirty="0" smtClean="0"/>
              <a:t> 18</a:t>
            </a:r>
            <a:r>
              <a:rPr lang="cs-CZ" sz="2200" dirty="0" smtClean="0"/>
              <a:t>,</a:t>
            </a:r>
            <a:r>
              <a:rPr lang="en-US" sz="2200" dirty="0" smtClean="0"/>
              <a:t>21-22)</a:t>
            </a:r>
            <a:r>
              <a:rPr lang="cs-CZ" dirty="0" smtClean="0"/>
              <a:t>: tato katecheze uvádí některé pasáže z Kázání na hoře, které nám dávají zásadní vodítka pro utváření našeho morálního kodexu. </a:t>
            </a:r>
          </a:p>
          <a:p>
            <a:r>
              <a:rPr lang="cs-CZ" dirty="0" smtClean="0"/>
              <a:t>To také osvětluje a vysvětluje význam největšího Božího přikázání: </a:t>
            </a:r>
            <a:r>
              <a:rPr lang="en-US" dirty="0" smtClean="0"/>
              <a:t>“</a:t>
            </a:r>
            <a:r>
              <a:rPr lang="cs-CZ" dirty="0" smtClean="0"/>
              <a:t>Miluj Pána, svého Boha, celým svým srdcem, celou svou myslí a z celé své síly a bližního jako sám sebe</a:t>
            </a:r>
            <a:r>
              <a:rPr lang="cs-CZ" sz="2200" dirty="0"/>
              <a:t>.“(</a:t>
            </a:r>
            <a:r>
              <a:rPr lang="cs-CZ" sz="2200" dirty="0" err="1"/>
              <a:t>Dt</a:t>
            </a:r>
            <a:r>
              <a:rPr lang="cs-CZ" sz="2200" dirty="0"/>
              <a:t> 6,5, </a:t>
            </a:r>
            <a:r>
              <a:rPr lang="cs-CZ" sz="2200" dirty="0" err="1"/>
              <a:t>Lv</a:t>
            </a:r>
            <a:r>
              <a:rPr lang="cs-CZ" sz="2200" dirty="0"/>
              <a:t> 19, 18, </a:t>
            </a:r>
            <a:r>
              <a:rPr lang="cs-CZ" sz="2200" dirty="0" err="1"/>
              <a:t>Mk</a:t>
            </a:r>
            <a:r>
              <a:rPr lang="cs-CZ" sz="2200" dirty="0"/>
              <a:t> 12,30, </a:t>
            </a:r>
            <a:r>
              <a:rPr lang="cs-CZ" sz="2200" dirty="0" err="1"/>
              <a:t>Mt</a:t>
            </a:r>
            <a:r>
              <a:rPr lang="cs-CZ" sz="2200" dirty="0"/>
              <a:t> 22,39)</a:t>
            </a: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2911133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Proroctví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smtClean="0"/>
              <a:t>Hvězda a žezlo II</a:t>
            </a:r>
            <a:r>
              <a:rPr lang="en-US" dirty="0" smtClean="0"/>
              <a:t> (N</a:t>
            </a:r>
            <a:r>
              <a:rPr lang="cs-CZ" dirty="0" smtClean="0"/>
              <a:t>m</a:t>
            </a:r>
            <a:r>
              <a:rPr lang="en-US" dirty="0" smtClean="0"/>
              <a:t> 24</a:t>
            </a:r>
            <a:r>
              <a:rPr lang="cs-CZ" dirty="0" smtClean="0"/>
              <a:t>,</a:t>
            </a:r>
            <a:r>
              <a:rPr lang="en-US" dirty="0" smtClean="0"/>
              <a:t>17)</a:t>
            </a:r>
            <a:r>
              <a:rPr lang="cs-CZ" dirty="0" smtClean="0"/>
              <a:t>: opakování jednoho z proroctví ze stupně I je zaměřeno </a:t>
            </a:r>
            <a:r>
              <a:rPr lang="en-US" dirty="0" smtClean="0"/>
              <a:t> </a:t>
            </a:r>
            <a:r>
              <a:rPr lang="cs-CZ" dirty="0" smtClean="0"/>
              <a:t>na dítě Ježíše a na to, jaké je jeho království, kterému vládne. </a:t>
            </a:r>
          </a:p>
          <a:p>
            <a:r>
              <a:rPr lang="cs-CZ" b="1" dirty="0" smtClean="0"/>
              <a:t>Syntéza proroctví</a:t>
            </a:r>
            <a:r>
              <a:rPr lang="cs-CZ" dirty="0" smtClean="0"/>
              <a:t>: povzbuzuje děti, aby znovu nahlédli na proroctví stupně I a odpověděli na otázku: „Kdo je Pán“? </a:t>
            </a:r>
          </a:p>
          <a:p>
            <a:r>
              <a:rPr lang="cs-CZ" b="1" dirty="0" smtClean="0"/>
              <a:t>Údolí a hory </a:t>
            </a:r>
            <a:r>
              <a:rPr lang="en-US" dirty="0" smtClean="0"/>
              <a:t>(I</a:t>
            </a:r>
            <a:r>
              <a:rPr lang="cs-CZ" dirty="0" smtClean="0"/>
              <a:t>z</a:t>
            </a:r>
            <a:r>
              <a:rPr lang="en-US" dirty="0" smtClean="0"/>
              <a:t> 40</a:t>
            </a:r>
            <a:r>
              <a:rPr lang="cs-CZ" dirty="0" smtClean="0"/>
              <a:t>,</a:t>
            </a:r>
            <a:r>
              <a:rPr lang="en-US" dirty="0" smtClean="0"/>
              <a:t>35)</a:t>
            </a:r>
            <a:r>
              <a:rPr lang="cs-CZ" dirty="0" smtClean="0"/>
              <a:t>: Bůh připravoval lidi na své dary skrze proroctví, a to včetně vize Paruzie. Na oplátku Boží lid je povolán, aby připravil sebe a svůj svět na přijetí Božích darů. </a:t>
            </a:r>
          </a:p>
          <a:p>
            <a:r>
              <a:rPr lang="cs-CZ" b="1" dirty="0" smtClean="0"/>
              <a:t>Království pokoje </a:t>
            </a:r>
            <a:r>
              <a:rPr lang="en-US" dirty="0" smtClean="0"/>
              <a:t>(I</a:t>
            </a:r>
            <a:r>
              <a:rPr lang="cs-CZ" dirty="0" smtClean="0"/>
              <a:t>z</a:t>
            </a:r>
            <a:r>
              <a:rPr lang="en-US" dirty="0" smtClean="0"/>
              <a:t> 11</a:t>
            </a:r>
            <a:r>
              <a:rPr lang="cs-CZ" dirty="0" smtClean="0"/>
              <a:t>,</a:t>
            </a:r>
            <a:r>
              <a:rPr lang="en-US" dirty="0" smtClean="0"/>
              <a:t>6-9)</a:t>
            </a:r>
            <a:r>
              <a:rPr lang="cs-CZ" dirty="0" smtClean="0"/>
              <a:t>: toto proroctví poskytuje vizi království pokoje jako obraz Paruzie, který příchod předjímá. </a:t>
            </a:r>
          </a:p>
          <a:p>
            <a:r>
              <a:rPr lang="cs-CZ" b="1" dirty="0" smtClean="0"/>
              <a:t>Kořen </a:t>
            </a:r>
            <a:r>
              <a:rPr lang="cs-CZ" b="1" dirty="0" err="1" smtClean="0"/>
              <a:t>Jesse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I</a:t>
            </a:r>
            <a:r>
              <a:rPr lang="cs-CZ" dirty="0" smtClean="0"/>
              <a:t>z</a:t>
            </a:r>
            <a:r>
              <a:rPr lang="en-US" dirty="0" smtClean="0"/>
              <a:t> 11</a:t>
            </a:r>
            <a:r>
              <a:rPr lang="cs-CZ" dirty="0" smtClean="0"/>
              <a:t>,</a:t>
            </a:r>
            <a:r>
              <a:rPr lang="en-US" dirty="0" smtClean="0"/>
              <a:t>1–3a)</a:t>
            </a:r>
            <a:r>
              <a:rPr lang="cs-CZ" dirty="0" smtClean="0"/>
              <a:t>: skrze proroka Izajáše Bůh předpovídá narození, původ/rodokmen a duchovní dary Ježíše.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17232"/>
            <a:ext cx="1014616" cy="101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758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Liturgie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 smtClean="0"/>
              <a:t>Tajemství víry:</a:t>
            </a:r>
            <a:r>
              <a:rPr lang="en-US" dirty="0" smtClean="0"/>
              <a:t> </a:t>
            </a:r>
            <a:r>
              <a:rPr lang="cs-CZ" dirty="0" smtClean="0"/>
              <a:t>v této katechezi vysvětlujeme slova liturgické modlitby: „Tvou smrt zvěstujeme, tvé vzkříšení vyznáváme a na tvůj příchod čekáme“ a povzbuzujeme děti, aby se spojili s těmito slovy svým osobitým způsobem. </a:t>
            </a:r>
          </a:p>
          <a:p>
            <a:r>
              <a:rPr lang="cs-CZ" b="1" dirty="0" smtClean="0"/>
              <a:t>Modlitba Páně</a:t>
            </a:r>
            <a:r>
              <a:rPr lang="cs-CZ" dirty="0" smtClean="0"/>
              <a:t>:</a:t>
            </a:r>
            <a:r>
              <a:rPr lang="en-US" dirty="0" smtClean="0"/>
              <a:t> </a:t>
            </a:r>
            <a:r>
              <a:rPr lang="cs-CZ" dirty="0" smtClean="0"/>
              <a:t>děti jsou pozvány k této známé modlitbě, kterou se modlil Ježíš, a začaly o ní meditovat řádek po řádku. </a:t>
            </a:r>
          </a:p>
          <a:p>
            <a:r>
              <a:rPr lang="cs-CZ" b="1" dirty="0" smtClean="0"/>
              <a:t>Syntéza eucharistie/mše svaté: </a:t>
            </a:r>
            <a:r>
              <a:rPr lang="cs-CZ" dirty="0" smtClean="0"/>
              <a:t>v této katechezi ukážeme strukturu slavení Eucharistie jako smlouvy a zaměříme se také na naši odpověď Bohu během liturgie. </a:t>
            </a:r>
            <a:endParaRPr lang="en-US" dirty="0"/>
          </a:p>
          <a:p>
            <a:r>
              <a:rPr lang="cs-CZ" b="1" dirty="0" smtClean="0"/>
              <a:t>Původ eucharistie: </a:t>
            </a:r>
            <a:r>
              <a:rPr lang="cs-CZ" dirty="0" smtClean="0"/>
              <a:t>tato lekce provádí vývojem slavení eucharistie od Poslední večeře k dnešku a povzbuzuje nás, abychom se radovali z toho, že dar přítomnosti Ježíše v eucharistii kontinuálně pokračuje.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17232"/>
            <a:ext cx="1014616" cy="101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346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Liturgie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Modlitební kniha: </a:t>
            </a:r>
            <a:r>
              <a:rPr lang="cs-CZ" dirty="0" smtClean="0"/>
              <a:t>děti začínají pracovat na své vlastní ručně psané verzi základních modliteb z modlitební knihy. </a:t>
            </a:r>
          </a:p>
          <a:p>
            <a:r>
              <a:rPr lang="cs-CZ" b="1" dirty="0" smtClean="0"/>
              <a:t>Liturgický kalendář: </a:t>
            </a:r>
            <a:r>
              <a:rPr lang="cs-CZ" dirty="0" smtClean="0"/>
              <a:t>tato katecheze vychází </a:t>
            </a:r>
            <a:br>
              <a:rPr lang="cs-CZ" dirty="0" smtClean="0"/>
            </a:br>
            <a:r>
              <a:rPr lang="cs-CZ" dirty="0" smtClean="0"/>
              <a:t>z prezentace kalendáře ve stupni I a učí děti, jak nalézt datum Velikonoc podle lunárního kalendáře. </a:t>
            </a:r>
          </a:p>
          <a:p>
            <a:r>
              <a:rPr lang="cs-CZ" b="1" dirty="0" smtClean="0"/>
              <a:t>Gesta</a:t>
            </a:r>
            <a:r>
              <a:rPr lang="en-US" dirty="0" smtClean="0"/>
              <a:t> </a:t>
            </a:r>
            <a:r>
              <a:rPr lang="cs-CZ" b="1" dirty="0" smtClean="0"/>
              <a:t>znamení pokoje a lámání chleba</a:t>
            </a:r>
            <a:r>
              <a:rPr lang="cs-CZ" dirty="0" smtClean="0"/>
              <a:t>: tato katecheze uvádí do lámání chleba jako znamení Ježíšovy oběti pro naši jednotu.</a:t>
            </a:r>
            <a:endParaRPr lang="en-US" dirty="0"/>
          </a:p>
          <a:p>
            <a:r>
              <a:rPr lang="cs-CZ" b="1" dirty="0" smtClean="0"/>
              <a:t>Lavabo</a:t>
            </a:r>
            <a:r>
              <a:rPr lang="en-US" dirty="0" smtClean="0"/>
              <a:t> (</a:t>
            </a:r>
            <a:r>
              <a:rPr lang="cs-CZ" dirty="0" smtClean="0"/>
              <a:t>umývání rukou</a:t>
            </a:r>
            <a:r>
              <a:rPr lang="en-US" dirty="0" smtClean="0"/>
              <a:t>)</a:t>
            </a:r>
            <a:r>
              <a:rPr lang="cs-CZ" dirty="0" smtClean="0"/>
              <a:t>: katecheze ukazuje na toto gesto jako na symbol očištění celé osoby a společenství při přípravě na sdílení eucharistie.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17232"/>
            <a:ext cx="1014616" cy="101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221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Liturgie – svaté přijímání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Slavnostní svaté přijímání: </a:t>
            </a:r>
            <a:r>
              <a:rPr lang="cs-CZ" dirty="0" smtClean="0"/>
              <a:t>tyto meditace podle různých podobenství jsou dětem prezentovány během pětitýdenního období a jsou zaměřeny na hluboké porozumění spojení/vztahu mezi Biblí a liturgií, posilují jejich touhu po přijímání eucharistie a uvádějí je do obřadu svátosti smíření. </a:t>
            </a:r>
          </a:p>
          <a:p>
            <a:r>
              <a:rPr lang="cs-CZ" b="1" dirty="0" smtClean="0"/>
              <a:t>Pravá vinná réva </a:t>
            </a:r>
            <a:r>
              <a:rPr lang="en-US" dirty="0" smtClean="0"/>
              <a:t>(</a:t>
            </a:r>
            <a:r>
              <a:rPr lang="cs-CZ" dirty="0" smtClean="0"/>
              <a:t>Jan </a:t>
            </a:r>
            <a:r>
              <a:rPr lang="en-US" dirty="0" smtClean="0"/>
              <a:t>15</a:t>
            </a:r>
            <a:r>
              <a:rPr lang="cs-CZ" dirty="0" smtClean="0"/>
              <a:t>, </a:t>
            </a:r>
            <a:r>
              <a:rPr lang="en-US" dirty="0" smtClean="0"/>
              <a:t>1-11)</a:t>
            </a:r>
            <a:r>
              <a:rPr lang="cs-CZ" dirty="0" smtClean="0"/>
              <a:t>: představuje dvě různá prostředí. Nejprve meditaci zaměřenou na naše společenství s Ježíšem Kristem a mezi sebou navzájem a volá nás, abychom zůstali v Něm s Boží pomocí; druhé setkání je zaměřeno na naše osobní překážky tohoto společenství a na Boží touhu pracovat s námi, abychom tyto překážky odstranili. </a:t>
            </a:r>
            <a:r>
              <a:rPr lang="en-US" dirty="0" smtClean="0"/>
              <a:t> </a:t>
            </a:r>
            <a:endParaRPr lang="en-US" dirty="0"/>
          </a:p>
          <a:p>
            <a:r>
              <a:rPr lang="cs-CZ" b="1" dirty="0" smtClean="0"/>
              <a:t>Nalezená mince </a:t>
            </a:r>
            <a:r>
              <a:rPr lang="en-US" dirty="0" smtClean="0"/>
              <a:t>(L</a:t>
            </a:r>
            <a:r>
              <a:rPr lang="cs-CZ" dirty="0" smtClean="0"/>
              <a:t>k</a:t>
            </a:r>
            <a:r>
              <a:rPr lang="en-US" dirty="0" smtClean="0"/>
              <a:t> 15</a:t>
            </a:r>
            <a:r>
              <a:rPr lang="cs-CZ" dirty="0" smtClean="0"/>
              <a:t>,</a:t>
            </a:r>
            <a:r>
              <a:rPr lang="en-US" dirty="0" smtClean="0"/>
              <a:t>8–9)</a:t>
            </a:r>
            <a:r>
              <a:rPr lang="cs-CZ" dirty="0" smtClean="0"/>
              <a:t>: toto podobenství hlásá, že Boží láska je aktivní, bezpodmínečná a štědrá a že slavíme společenství s Bohem </a:t>
            </a:r>
            <a:br>
              <a:rPr lang="cs-CZ" dirty="0" smtClean="0"/>
            </a:br>
            <a:r>
              <a:rPr lang="cs-CZ" dirty="0" smtClean="0"/>
              <a:t>a s věřícími lidmi. </a:t>
            </a:r>
            <a:r>
              <a:rPr lang="en-US" dirty="0" smtClean="0"/>
              <a:t> </a:t>
            </a:r>
            <a:endParaRPr lang="en-US" dirty="0"/>
          </a:p>
          <a:p>
            <a:r>
              <a:rPr lang="cs-CZ" b="1" dirty="0" smtClean="0"/>
              <a:t>Odpouštějící otec </a:t>
            </a:r>
            <a:r>
              <a:rPr lang="en-US" dirty="0" smtClean="0"/>
              <a:t>(Lk 15</a:t>
            </a:r>
            <a:r>
              <a:rPr lang="cs-CZ" dirty="0" smtClean="0"/>
              <a:t>,</a:t>
            </a:r>
            <a:r>
              <a:rPr lang="en-US" dirty="0" smtClean="0"/>
              <a:t>11–24)</a:t>
            </a:r>
            <a:r>
              <a:rPr lang="cs-CZ" dirty="0" smtClean="0"/>
              <a:t>: toto podobenství ohlašuje Boží bezpodmínečnou lásku a odpuštění, když člověk projeví lítost. </a:t>
            </a:r>
          </a:p>
          <a:p>
            <a:r>
              <a:rPr lang="cs-CZ" b="1" dirty="0" smtClean="0"/>
              <a:t>Setníkův služebník 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Mt</a:t>
            </a:r>
            <a:r>
              <a:rPr lang="cs-CZ" dirty="0" smtClean="0"/>
              <a:t> </a:t>
            </a:r>
            <a:r>
              <a:rPr lang="en-US" dirty="0" smtClean="0"/>
              <a:t>8</a:t>
            </a:r>
            <a:r>
              <a:rPr lang="cs-CZ" dirty="0" smtClean="0"/>
              <a:t>,</a:t>
            </a:r>
            <a:r>
              <a:rPr lang="en-US" dirty="0" smtClean="0"/>
              <a:t>5–13)</a:t>
            </a:r>
            <a:r>
              <a:rPr lang="cs-CZ" dirty="0" smtClean="0"/>
              <a:t>: tento příběh objasňuje víru jako důvěru, víru v Boží autoritu, sílu, lásku a milosrdenství.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429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Křest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Obřad křtu: </a:t>
            </a:r>
            <a:r>
              <a:rPr lang="cs-CZ" dirty="0" smtClean="0"/>
              <a:t>tato katecheze představuje základní momenty, které doprovázejí liturgická znamení, jež tvoří obřad křtu.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17232"/>
            <a:ext cx="1014616" cy="101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586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cs-CZ" dirty="0" smtClean="0"/>
              <a:t>Když chceme dětem pomoci přiblížit se </a:t>
            </a:r>
            <a:br>
              <a:rPr lang="cs-CZ" dirty="0" smtClean="0"/>
            </a:br>
            <a:r>
              <a:rPr lang="cs-CZ" dirty="0" smtClean="0"/>
              <a:t>k Bohu, měli bychom se s trpělivostí </a:t>
            </a:r>
            <a:br>
              <a:rPr lang="cs-CZ" dirty="0" smtClean="0"/>
            </a:br>
            <a:r>
              <a:rPr lang="cs-CZ" dirty="0" smtClean="0"/>
              <a:t>a odvahou snažit přiblížit se a těsněji se přimknout k jádru věcí. To vyžaduje studium </a:t>
            </a:r>
            <a:br>
              <a:rPr lang="cs-CZ" dirty="0" smtClean="0"/>
            </a:br>
            <a:r>
              <a:rPr lang="cs-CZ" dirty="0" smtClean="0"/>
              <a:t>a modlitbu. Dítě ... bude naším učitelem, když víme, jak ho pozorovat...“ </a:t>
            </a:r>
          </a:p>
          <a:p>
            <a:pPr marL="0" indent="0" algn="r">
              <a:buNone/>
            </a:pPr>
            <a:r>
              <a:rPr lang="cs-CZ" dirty="0" smtClean="0"/>
              <a:t>Dr. Sofia </a:t>
            </a:r>
            <a:r>
              <a:rPr lang="cs-CZ" dirty="0" err="1" smtClean="0"/>
              <a:t>Cavalletti</a:t>
            </a:r>
            <a:r>
              <a:rPr lang="cs-CZ" dirty="0" smtClean="0"/>
              <a:t>, autorka programu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88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Účel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Průběžným tématem těchto let je </a:t>
            </a:r>
            <a:r>
              <a:rPr lang="cs-CZ" b="1" dirty="0" smtClean="0"/>
              <a:t>obraz Krista jako vinného keře</a:t>
            </a:r>
            <a:r>
              <a:rPr lang="cs-CZ" dirty="0" smtClean="0"/>
              <a:t>. Pozornost je zaměřena na </a:t>
            </a:r>
            <a:r>
              <a:rPr lang="cs-CZ" b="1" dirty="0" smtClean="0"/>
              <a:t>vztah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b="1" dirty="0" smtClean="0"/>
              <a:t>zodpovědnost</a:t>
            </a:r>
            <a:r>
              <a:rPr lang="cs-CZ" dirty="0" smtClean="0"/>
              <a:t>. </a:t>
            </a:r>
          </a:p>
          <a:p>
            <a:r>
              <a:rPr lang="cs-CZ" b="1" dirty="0" smtClean="0"/>
              <a:t>Dějiny Božího království </a:t>
            </a:r>
            <a:r>
              <a:rPr lang="cs-CZ" dirty="0" smtClean="0"/>
              <a:t>jsou důležitým tématem pro uvedení a zobrazení Boží práce a jeho plánu ve prospěch lidstva. Děti začínají objevovat  impozantní dějiny vesmíru v souvislosti s Božím plánem spásy a zároveň si uvědomují, že mají </a:t>
            </a:r>
            <a:r>
              <a:rPr lang="cs-CZ" dirty="0" smtClean="0"/>
              <a:t>jsou součástí těchto dějin i Božího plánu. </a:t>
            </a:r>
            <a:r>
              <a:rPr lang="cs-CZ" dirty="0" smtClean="0"/>
              <a:t>Začíná se zde formovat jejich </a:t>
            </a:r>
            <a:r>
              <a:rPr lang="cs-CZ" b="1" dirty="0" smtClean="0"/>
              <a:t>morální citlivost</a:t>
            </a:r>
            <a:r>
              <a:rPr lang="cs-CZ" dirty="0" smtClean="0"/>
              <a:t>, která roste s postupující prací v této oblasti. Tato prezentace je dětem poskytována v průběhu tří let a může být rozdělena do několika větších tematických skupin. Níže je uveden seznam názvů prezentace a jejich účel.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5328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Religious Potential of the Child, Sofia </a:t>
            </a:r>
            <a:r>
              <a:rPr lang="en-US" dirty="0" err="1"/>
              <a:t>Cavalletti</a:t>
            </a:r>
            <a:r>
              <a:rPr lang="en-US" dirty="0"/>
              <a:t> The Religious Potential of the Child 6 – 12 Years Old, </a:t>
            </a:r>
            <a:endParaRPr lang="cs-CZ" dirty="0" smtClean="0"/>
          </a:p>
          <a:p>
            <a:r>
              <a:rPr lang="en-US" dirty="0" err="1" smtClean="0"/>
              <a:t>Cavalletti</a:t>
            </a:r>
            <a:r>
              <a:rPr lang="en-US" dirty="0" smtClean="0"/>
              <a:t> </a:t>
            </a:r>
            <a:r>
              <a:rPr lang="en-US" dirty="0"/>
              <a:t>Course Notes, Catechist Training Levels I, &amp; II “Catechesis of the Good Shepherd”, by the Rev. Robert J. </a:t>
            </a:r>
            <a:r>
              <a:rPr lang="en-US" dirty="0" err="1"/>
              <a:t>Gaestel</a:t>
            </a:r>
            <a:r>
              <a:rPr lang="en-US" dirty="0"/>
              <a:t> </a:t>
            </a:r>
          </a:p>
          <a:p>
            <a:r>
              <a:rPr lang="en-US" dirty="0"/>
              <a:t>The summary prepared by Becky Rochford to provide information to the parents of Christ Church Cathedral, Nashville, TN - July 2010 </a:t>
            </a:r>
          </a:p>
          <a:p>
            <a:r>
              <a:rPr lang="en-US" dirty="0"/>
              <a:t>The National Association of the Catechesis of the Good Shepherd United States website www.cgsusa.org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21629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Dobré zdroje pro rodiče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Good Shepherd &amp; the Child – A Joyful Journey, </a:t>
            </a:r>
            <a:r>
              <a:rPr lang="en-US" dirty="0" err="1"/>
              <a:t>Cavalletti</a:t>
            </a:r>
            <a:r>
              <a:rPr lang="en-US" dirty="0"/>
              <a:t>, et al. – this is an easy to read overview of the philosophy and theology of the program </a:t>
            </a:r>
            <a:endParaRPr lang="cs-CZ" dirty="0" smtClean="0"/>
          </a:p>
          <a:p>
            <a:r>
              <a:rPr lang="en-US" dirty="0" smtClean="0"/>
              <a:t>Sing </a:t>
            </a:r>
            <a:r>
              <a:rPr lang="en-US" dirty="0"/>
              <a:t>with Joy - Music of the Catechesis of the Good Shepherd, Catherine </a:t>
            </a:r>
            <a:r>
              <a:rPr lang="en-US" dirty="0" err="1"/>
              <a:t>Maresca</a:t>
            </a:r>
            <a:r>
              <a:rPr lang="en-US" dirty="0"/>
              <a:t> (and Beverly Sanders), includes a CD by the Cathedral choristers – a music book used in Level I (3-6 year old children) </a:t>
            </a:r>
            <a:endParaRPr lang="cs-CZ" dirty="0" smtClean="0"/>
          </a:p>
          <a:p>
            <a:r>
              <a:rPr lang="en-US" dirty="0" smtClean="0"/>
              <a:t>Songs </a:t>
            </a:r>
            <a:r>
              <a:rPr lang="en-US" dirty="0"/>
              <a:t>of Love - Music of the Catechesis of the Good Shepherd, Catherine </a:t>
            </a:r>
            <a:r>
              <a:rPr lang="en-US" dirty="0" err="1"/>
              <a:t>Maresca</a:t>
            </a:r>
            <a:r>
              <a:rPr lang="en-US" dirty="0"/>
              <a:t> (and Beverly Sanders), includes a CD by the Cathedral choristers – a music book used with the 6 – 12 year old children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656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Přehled tematických celků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Modlitba</a:t>
            </a:r>
          </a:p>
          <a:p>
            <a:r>
              <a:rPr lang="cs-CZ" dirty="0" smtClean="0"/>
              <a:t>Bible</a:t>
            </a:r>
          </a:p>
          <a:p>
            <a:pPr lvl="1"/>
            <a:r>
              <a:rPr lang="cs-CZ" dirty="0" smtClean="0"/>
              <a:t>kniha – knihovna</a:t>
            </a:r>
          </a:p>
          <a:p>
            <a:pPr lvl="1"/>
            <a:r>
              <a:rPr lang="cs-CZ" dirty="0" smtClean="0"/>
              <a:t>Vyprávění o narození Ježíše Krista</a:t>
            </a:r>
          </a:p>
          <a:p>
            <a:pPr lvl="1"/>
            <a:r>
              <a:rPr lang="cs-CZ" dirty="0" smtClean="0"/>
              <a:t>Vyprávění o utrpení a vzkříšení Ježíše Krista</a:t>
            </a:r>
          </a:p>
          <a:p>
            <a:r>
              <a:rPr lang="cs-CZ" dirty="0" smtClean="0"/>
              <a:t>Dějiny Božího království</a:t>
            </a:r>
          </a:p>
          <a:p>
            <a:r>
              <a:rPr lang="cs-CZ" dirty="0" smtClean="0"/>
              <a:t>Podobenství a maximy</a:t>
            </a:r>
          </a:p>
          <a:p>
            <a:r>
              <a:rPr lang="cs-CZ" dirty="0" smtClean="0"/>
              <a:t>Proroctví</a:t>
            </a:r>
          </a:p>
          <a:p>
            <a:r>
              <a:rPr lang="cs-CZ" dirty="0" smtClean="0"/>
              <a:t>Liturgie</a:t>
            </a:r>
          </a:p>
          <a:p>
            <a:r>
              <a:rPr lang="cs-CZ" dirty="0" smtClean="0"/>
              <a:t>Křest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2590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Modlitba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Služba modlitbě dětí</a:t>
            </a:r>
            <a:r>
              <a:rPr lang="cs-CZ" dirty="0" smtClean="0"/>
              <a:t>: děti pokračují v modlitbě </a:t>
            </a:r>
            <a:br>
              <a:rPr lang="cs-CZ" dirty="0" smtClean="0"/>
            </a:br>
            <a:r>
              <a:rPr lang="cs-CZ" dirty="0" smtClean="0"/>
              <a:t>v modlitebním koutku a začínají připravovat a vést modlitbu celé skupiny. Užívají přitom známé písně, čtení a modlitby. </a:t>
            </a:r>
          </a:p>
          <a:p>
            <a:pPr marL="0" indent="0">
              <a:buNone/>
            </a:pPr>
            <a:r>
              <a:rPr lang="cs-CZ" b="1" dirty="0" smtClean="0"/>
              <a:t>Písně a umění</a:t>
            </a:r>
            <a:r>
              <a:rPr lang="cs-CZ" dirty="0" smtClean="0"/>
              <a:t>: hudba a umění podporují osvojení si obsahu katechezí. Písně jsou složitější a zahrnují jak zpěv, tak pohyb a opakování</a:t>
            </a:r>
            <a:r>
              <a:rPr lang="en-US" dirty="0" smtClean="0"/>
              <a:t>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 tomto věku se děti seznamují s </a:t>
            </a:r>
            <a:r>
              <a:rPr lang="cs-CZ" b="1" dirty="0" smtClean="0"/>
              <a:t>iluminacemi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b="1" dirty="0" smtClean="0"/>
              <a:t>kaligrafií</a:t>
            </a:r>
            <a:r>
              <a:rPr lang="cs-CZ" dirty="0" smtClean="0"/>
              <a:t>. </a:t>
            </a:r>
          </a:p>
          <a:p>
            <a:pPr marL="0" indent="0">
              <a:buNone/>
            </a:pPr>
            <a:r>
              <a:rPr lang="cs-CZ" dirty="0" smtClean="0"/>
              <a:t>Často můžeme vidět jejich </a:t>
            </a:r>
            <a:r>
              <a:rPr lang="cs-CZ" b="1" dirty="0" smtClean="0"/>
              <a:t>schopnost syntézy jednotlivých témat. 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372370"/>
            <a:ext cx="1014616" cy="101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675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Bible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 smtClean="0"/>
              <a:t>Knihy Bible</a:t>
            </a:r>
            <a:r>
              <a:rPr lang="cs-CZ" dirty="0" smtClean="0"/>
              <a:t>: tato katecheze pomáhá </a:t>
            </a:r>
            <a:r>
              <a:rPr lang="cs-CZ" dirty="0" smtClean="0"/>
              <a:t>dětem poznat, </a:t>
            </a:r>
            <a:r>
              <a:rPr lang="cs-CZ" dirty="0" smtClean="0"/>
              <a:t>že Bible je jednou knihou tvořenou z mnoha knih, které zjevují dějiny Božího království. Děti se také začínají seznamovat se strukturou a umístěním jednotlivých knih v Bibli. </a:t>
            </a:r>
          </a:p>
          <a:p>
            <a:r>
              <a:rPr lang="cs-CZ" b="1" dirty="0" smtClean="0"/>
              <a:t>Studium Bible: </a:t>
            </a:r>
            <a:r>
              <a:rPr lang="cs-CZ" dirty="0" smtClean="0"/>
              <a:t>děti začínají číst Bibli a účastní se při společném studiu příběhů z Nového zákona. To je oblíbená práce dětí, protože se začínají cítit pohodlně při čtení</a:t>
            </a:r>
            <a:r>
              <a:rPr lang="en-US" dirty="0" smtClean="0"/>
              <a:t>. </a:t>
            </a:r>
            <a:r>
              <a:rPr lang="cs-CZ" dirty="0" smtClean="0"/>
              <a:t>Některé z biblických pasáží vysvětlovaných během těchto let zahrnují: </a:t>
            </a:r>
          </a:p>
          <a:p>
            <a:pPr lvl="1"/>
            <a:r>
              <a:rPr lang="cs-CZ" dirty="0" smtClean="0"/>
              <a:t>zvěstování Zachariášovi (</a:t>
            </a:r>
            <a:r>
              <a:rPr lang="cs-CZ" dirty="0" err="1" smtClean="0"/>
              <a:t>Lk</a:t>
            </a:r>
            <a:r>
              <a:rPr lang="cs-CZ" dirty="0" smtClean="0"/>
              <a:t> 1, 5-25);</a:t>
            </a:r>
          </a:p>
          <a:p>
            <a:pPr lvl="1"/>
            <a:r>
              <a:rPr lang="cs-CZ" dirty="0" smtClean="0"/>
              <a:t>narození Jana Křtitele (ve všech evangelijních spisech); </a:t>
            </a:r>
          </a:p>
          <a:p>
            <a:pPr lvl="1"/>
            <a:r>
              <a:rPr lang="cs-CZ" dirty="0" smtClean="0"/>
              <a:t>nasycení 5000 lidí (</a:t>
            </a:r>
            <a:r>
              <a:rPr lang="cs-CZ" dirty="0" err="1" smtClean="0"/>
              <a:t>Mk</a:t>
            </a:r>
            <a:r>
              <a:rPr lang="cs-CZ" dirty="0" smtClean="0"/>
              <a:t> 6, 30-44 nebo paralelní text);</a:t>
            </a:r>
          </a:p>
          <a:p>
            <a:pPr lvl="1"/>
            <a:r>
              <a:rPr lang="cs-CZ" dirty="0" smtClean="0"/>
              <a:t>uzdravení nepohyblivého člověka (</a:t>
            </a:r>
            <a:r>
              <a:rPr lang="cs-CZ" dirty="0" err="1" smtClean="0"/>
              <a:t>Mk</a:t>
            </a:r>
            <a:r>
              <a:rPr lang="cs-CZ" dirty="0" smtClean="0"/>
              <a:t> 2, 1-12 nebo paralelní text) a jiné události, při kterých došlo ke vzkříšení a které jsou obsaženy ve všech čtyřech evangelijních spisech.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372370"/>
            <a:ext cx="1014616" cy="101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830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Bible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/>
              <a:t>Země Izrael: </a:t>
            </a:r>
            <a:r>
              <a:rPr lang="cs-CZ" dirty="0"/>
              <a:t>používá se mapa s kolíčky, aby děti poznaly, kde leží města </a:t>
            </a:r>
            <a:br>
              <a:rPr lang="cs-CZ" dirty="0"/>
            </a:br>
            <a:r>
              <a:rPr lang="cs-CZ" dirty="0"/>
              <a:t>a jiné geografické útvary, které se vyskytují v evangeliu. Děti také užívají Bibli, aby umístili biblické zprávy a události, k nimž došlo v těchto místech nebo zeměpisných oblastech. </a:t>
            </a:r>
          </a:p>
          <a:p>
            <a:r>
              <a:rPr lang="cs-CZ" b="1" dirty="0" smtClean="0"/>
              <a:t>Vyprávění o narození</a:t>
            </a:r>
            <a:r>
              <a:rPr lang="en-US" dirty="0" smtClean="0"/>
              <a:t>: </a:t>
            </a:r>
            <a:r>
              <a:rPr lang="cs-CZ" dirty="0" smtClean="0"/>
              <a:t>katecheze představované na I. stupni jsou znovu prezentovány s větší hloubkou. Útěk do Egypta (</a:t>
            </a:r>
            <a:r>
              <a:rPr lang="cs-CZ" dirty="0" err="1" smtClean="0"/>
              <a:t>Mt</a:t>
            </a:r>
            <a:r>
              <a:rPr lang="cs-CZ" dirty="0" smtClean="0"/>
              <a:t> 2, 13-15, 19-23) je představován poprvé, a to s figurkami, antologií a s úžasem nad zásahem Božím, jak to vidíme v jednání Marie  a Josefa. Vyprávění o dětství Ježíše jsou nahlížena jako jedno rozvíjející se téma, protože děti začínají vidět, že všechny tyto události společně představují Boží lásku k lidem vyjádřenou darem Ježíše, a vyžadují neustálou odpověď na všechny ty dary. </a:t>
            </a:r>
          </a:p>
          <a:p>
            <a:r>
              <a:rPr lang="cs-CZ" b="1" dirty="0" smtClean="0"/>
              <a:t>Velikonoční vyprávění</a:t>
            </a:r>
            <a:r>
              <a:rPr lang="en-US" dirty="0" smtClean="0"/>
              <a:t>: </a:t>
            </a:r>
            <a:r>
              <a:rPr lang="cs-CZ" dirty="0" smtClean="0"/>
              <a:t>seznámení se s příběhem o utrpení</a:t>
            </a:r>
            <a:r>
              <a:rPr lang="en-US" dirty="0" smtClean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Mt</a:t>
            </a:r>
            <a:r>
              <a:rPr lang="cs-CZ" dirty="0" smtClean="0"/>
              <a:t> 26, 57-68, 28, 1-8; </a:t>
            </a:r>
            <a:r>
              <a:rPr lang="cs-CZ" dirty="0" err="1" smtClean="0"/>
              <a:t>Lk</a:t>
            </a:r>
            <a:r>
              <a:rPr lang="cs-CZ" dirty="0" smtClean="0"/>
              <a:t> 19, 29-38, 23, 1-12, 33-46; Jan 18, 1-14, 28,37, 19,16; Sk 1, 4-12, 2, 1-11): tato katecheze zahrnuje sérii čtení z Bible, která souvisí s utrpením Ježíše Krista a s darem vykoupení/spásy. 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517232"/>
            <a:ext cx="1014616" cy="101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043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Dějiny Božího království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 smtClean="0"/>
              <a:t>Dějiny Božího království: </a:t>
            </a:r>
            <a:r>
              <a:rPr lang="cs-CZ" dirty="0" smtClean="0"/>
              <a:t>tato katecheze uvádí děti do tří velkých okamžiků dějin spásy – stvoření, vykoupení a Paruzie (čas, kdy Bůh bude všechno ve všem, nebudou války, nemoci apod.). Jakmile je jednomu z těchto témat porozuměno, katecheze pokračuje v odvíjení času dějin a ve vyprávění příběhu, který je zakořeněn v Bibli. Jde o stvoření, ve kterém během času Bůh připravil svět pro nás, Boží stvoření; příchod Ježíše Krista; kde jsme dnes; a co víme o okamžiku Paruzie. </a:t>
            </a:r>
            <a:endParaRPr lang="en-US" dirty="0"/>
          </a:p>
          <a:p>
            <a:r>
              <a:rPr lang="cs-CZ" b="1" dirty="0" smtClean="0"/>
              <a:t>Jednota dějin Božího království: </a:t>
            </a:r>
            <a:r>
              <a:rPr lang="cs-CZ" dirty="0" smtClean="0"/>
              <a:t>jde spíše o individuální práci, která pomáhá dětem personalizovat informace o činnosti Boha v dějinách Božího království. </a:t>
            </a:r>
          </a:p>
          <a:p>
            <a:r>
              <a:rPr lang="cs-CZ" b="1" dirty="0" smtClean="0"/>
              <a:t>Boží dary: </a:t>
            </a:r>
            <a:r>
              <a:rPr lang="cs-CZ" dirty="0" smtClean="0"/>
              <a:t>tato katecheze ukazuje, jak Bůh pomalu, pečlivě a velkolepě/bohatě připravoval zemi k přijetí a živení lidstva. Dary Boží pro lidstvo vyvrcholily v Kristu a budou pokračovat v Paruzii. Odpovědí na tyto dary je zvláštní zodpovědnost lidstva pomáhat Bohu oběma rukama a srdcem v proměně světa tak, aby nastala plnost života, po které Bůh touží.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17232"/>
            <a:ext cx="1014616" cy="101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412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Podobenství a maximy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Dobrý pastýř: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vlk a nájemce</a:t>
            </a:r>
          </a:p>
          <a:p>
            <a:r>
              <a:rPr lang="cs-CZ" dirty="0" smtClean="0"/>
              <a:t>Podobenství o Božím království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syntéza podobenství o Božím království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Rozsévač</a:t>
            </a:r>
          </a:p>
          <a:p>
            <a:r>
              <a:rPr lang="cs-CZ" dirty="0" smtClean="0"/>
              <a:t>Morální podobenství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Dobrý Samaritán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Nalezená mince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Neodbytný přítel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Farizeus a celník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10 družiček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Odpouštějící otec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 smtClean="0"/>
              <a:t>Svatební hostina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17232"/>
            <a:ext cx="1014616" cy="101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107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Podobenství a maximy 2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>
          <a:xfrm>
            <a:off x="6156176" y="1196752"/>
            <a:ext cx="2529607" cy="576064"/>
          </a:xfrm>
        </p:spPr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ouhrn Zákona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5724128" y="1916832"/>
            <a:ext cx="2962672" cy="42093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Největší přikázání:</a:t>
            </a:r>
          </a:p>
          <a:p>
            <a:r>
              <a:rPr lang="cs-CZ" dirty="0" err="1" smtClean="0"/>
              <a:t>Dt</a:t>
            </a:r>
            <a:r>
              <a:rPr lang="cs-CZ" dirty="0" smtClean="0"/>
              <a:t> 6,5a (srov. </a:t>
            </a:r>
            <a:r>
              <a:rPr lang="cs-CZ" dirty="0" err="1" smtClean="0"/>
              <a:t>Mk</a:t>
            </a:r>
            <a:r>
              <a:rPr lang="cs-CZ" dirty="0" smtClean="0"/>
              <a:t> 12,30):  </a:t>
            </a:r>
            <a:r>
              <a:rPr lang="cs-CZ" b="1" dirty="0" smtClean="0"/>
              <a:t>Miluj Hospodina, svého Boha, celým svým srdcem, celou svou duší a celou svou silou! </a:t>
            </a:r>
          </a:p>
          <a:p>
            <a:r>
              <a:rPr lang="cs-CZ" dirty="0" err="1" smtClean="0"/>
              <a:t>Lv</a:t>
            </a:r>
            <a:r>
              <a:rPr lang="cs-CZ" dirty="0" smtClean="0"/>
              <a:t> 19, 18b (srov. </a:t>
            </a:r>
            <a:r>
              <a:rPr lang="cs-CZ" dirty="0" err="1" smtClean="0"/>
              <a:t>Mt</a:t>
            </a:r>
            <a:r>
              <a:rPr lang="cs-CZ" dirty="0" smtClean="0"/>
              <a:t> 22, 39): </a:t>
            </a:r>
            <a:r>
              <a:rPr lang="cs-CZ" b="1" dirty="0" smtClean="0"/>
              <a:t>Miluj svého bližního jako sebe samého</a:t>
            </a:r>
            <a:r>
              <a:rPr lang="cs-CZ" dirty="0" smtClean="0"/>
              <a:t>: Já jsem Hospodin.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194373"/>
              </p:ext>
            </p:extLst>
          </p:nvPr>
        </p:nvGraphicFramePr>
        <p:xfrm>
          <a:off x="611560" y="1844824"/>
          <a:ext cx="4978908" cy="4328160"/>
        </p:xfrm>
        <a:graphic>
          <a:graphicData uri="http://schemas.openxmlformats.org/drawingml/2006/table">
            <a:tbl>
              <a:tblPr/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6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5,37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Ale va</a:t>
                      </a:r>
                      <a:r>
                        <a:rPr lang="pl-PL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še řeč ať je: ano, ano - ne, ne. Co je nad to, je ze Zlé</a:t>
                      </a:r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5,44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Milujte své nepřátele a modlete se za ty, kteří vás pronásledují.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5,42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Tomu, kdo tě prosí, dej a od toho, kdo si chce od tebe vypůjčit, se neodvracej.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5,48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 však buďte dokonalí, jako je dokonalý váš nebeský Otec.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 13, 34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Milujte se navzájem: jak jsem já miloval vás, tak se navzájem milujte vy.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Lk 6,27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Milujte své nepřátele, prokazujte dobro těm, kdo vás nenávidí,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 7,7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Proste, a dostanete; hledejte, a naleznete; tlučte, a otevře se vám!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 7,12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 tedy chcete, aby lidé dělali vám, to všechno i vy dělejte jim.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 6,2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Když tedy dáváš almužnu, nevytrubuj to před sebou...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 6,6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Když se však modlíš ty, vejdi do své komůrky, zavři dveře a modli se k svému Otci, který je ve skrytosti.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Kor 6,19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Vaše tělo je chrámem Ducha Svatého.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18, 21-22 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... Neříkám ti, že máš odpustit nejvíc sedmkrát, ale (třeba) </a:t>
                      </a:r>
                      <a:r>
                        <a:rPr lang="cs-CZ" sz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sedmdesátsedmkrát</a:t>
                      </a:r>
                      <a:r>
                        <a:rPr lang="cs-CZ" sz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4040188" cy="639762"/>
          </a:xfrm>
        </p:spPr>
        <p:txBody>
          <a:bodyPr/>
          <a:lstStyle/>
          <a:p>
            <a:r>
              <a:rPr lang="cs-CZ" dirty="0" smtClean="0"/>
              <a:t>Maximy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661248"/>
            <a:ext cx="1014616" cy="101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33747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3021</TotalTime>
  <Words>1875</Words>
  <Application>Microsoft Office PowerPoint</Application>
  <PresentationFormat>Předvádění na obrazovce (4:3)</PresentationFormat>
  <Paragraphs>133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Motiv systému Office</vt:lpstr>
      <vt:lpstr>Katecheze Dobrého pastýře „Pomoz mi zamilovat si Boha“</vt:lpstr>
      <vt:lpstr>Účel </vt:lpstr>
      <vt:lpstr>Přehled tematických celků</vt:lpstr>
      <vt:lpstr>Modlitba</vt:lpstr>
      <vt:lpstr>Bible </vt:lpstr>
      <vt:lpstr>Bible</vt:lpstr>
      <vt:lpstr>Dějiny Božího království</vt:lpstr>
      <vt:lpstr>Podobenství a maximy 1</vt:lpstr>
      <vt:lpstr>Podobenství a maximy 2</vt:lpstr>
      <vt:lpstr>Podobenství a maximy 2</vt:lpstr>
      <vt:lpstr>Podobenství a maximy 3</vt:lpstr>
      <vt:lpstr>Podobenství a maximy 4</vt:lpstr>
      <vt:lpstr>Podobenství a maximy 5</vt:lpstr>
      <vt:lpstr>Proroctví</vt:lpstr>
      <vt:lpstr>Liturgie 1</vt:lpstr>
      <vt:lpstr>Liturgie 2</vt:lpstr>
      <vt:lpstr>Liturgie – svaté přijímání</vt:lpstr>
      <vt:lpstr>Křest</vt:lpstr>
      <vt:lpstr>Závěr</vt:lpstr>
      <vt:lpstr>Zdroje</vt:lpstr>
      <vt:lpstr>Dobré zdroje pro rodiče</vt:lpstr>
    </vt:vector>
  </TitlesOfParts>
  <Company>Pastorační středisko o.p.s.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Katecheze Dobrého pastýře „Pomoz mi zamilovat si Boha“</dc:title>
  <dc:creator>Zimmermannová Marie ThLic. Ing.</dc:creator>
  <cp:lastModifiedBy>Zimmermannová Marie</cp:lastModifiedBy>
  <cp:revision>43</cp:revision>
  <dcterms:created xsi:type="dcterms:W3CDTF">2016-07-06T07:12:42Z</dcterms:created>
  <dcterms:modified xsi:type="dcterms:W3CDTF">2018-07-07T12:54:21Z</dcterms:modified>
</cp:coreProperties>
</file>